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0" r:id="rId4"/>
    <p:sldMasterId id="2147483665" r:id="rId5"/>
  </p:sldMasterIdLst>
  <p:notesMasterIdLst>
    <p:notesMasterId r:id="rId158"/>
  </p:notesMasterIdLst>
  <p:sldIdLst>
    <p:sldId id="503" r:id="rId6"/>
    <p:sldId id="501" r:id="rId7"/>
    <p:sldId id="286" r:id="rId8"/>
    <p:sldId id="502" r:id="rId9"/>
    <p:sldId id="312" r:id="rId10"/>
    <p:sldId id="491" r:id="rId11"/>
    <p:sldId id="454" r:id="rId12"/>
    <p:sldId id="484" r:id="rId13"/>
    <p:sldId id="492" r:id="rId14"/>
    <p:sldId id="290" r:id="rId15"/>
    <p:sldId id="482" r:id="rId16"/>
    <p:sldId id="321" r:id="rId17"/>
    <p:sldId id="322" r:id="rId18"/>
    <p:sldId id="336" r:id="rId19"/>
    <p:sldId id="337" r:id="rId20"/>
    <p:sldId id="338" r:id="rId21"/>
    <p:sldId id="339" r:id="rId22"/>
    <p:sldId id="474" r:id="rId23"/>
    <p:sldId id="506" r:id="rId24"/>
    <p:sldId id="475" r:id="rId25"/>
    <p:sldId id="487" r:id="rId26"/>
    <p:sldId id="469" r:id="rId27"/>
    <p:sldId id="472" r:id="rId28"/>
    <p:sldId id="459" r:id="rId29"/>
    <p:sldId id="438" r:id="rId30"/>
    <p:sldId id="476" r:id="rId31"/>
    <p:sldId id="481" r:id="rId32"/>
    <p:sldId id="490" r:id="rId33"/>
    <p:sldId id="489" r:id="rId34"/>
    <p:sldId id="494" r:id="rId35"/>
    <p:sldId id="495" r:id="rId36"/>
    <p:sldId id="529" r:id="rId37"/>
    <p:sldId id="526" r:id="rId38"/>
    <p:sldId id="530" r:id="rId39"/>
    <p:sldId id="527" r:id="rId40"/>
    <p:sldId id="528" r:id="rId41"/>
    <p:sldId id="510" r:id="rId42"/>
    <p:sldId id="446" r:id="rId43"/>
    <p:sldId id="440" r:id="rId44"/>
    <p:sldId id="525" r:id="rId45"/>
    <p:sldId id="496" r:id="rId46"/>
    <p:sldId id="516" r:id="rId47"/>
    <p:sldId id="517" r:id="rId48"/>
    <p:sldId id="513" r:id="rId49"/>
    <p:sldId id="514" r:id="rId50"/>
    <p:sldId id="515" r:id="rId51"/>
    <p:sldId id="500" r:id="rId52"/>
    <p:sldId id="485" r:id="rId53"/>
    <p:sldId id="486" r:id="rId54"/>
    <p:sldId id="262" r:id="rId55"/>
    <p:sldId id="461" r:id="rId56"/>
    <p:sldId id="430" r:id="rId57"/>
    <p:sldId id="445" r:id="rId58"/>
    <p:sldId id="320" r:id="rId59"/>
    <p:sldId id="462" r:id="rId60"/>
    <p:sldId id="425" r:id="rId61"/>
    <p:sldId id="287" r:id="rId62"/>
    <p:sldId id="269" r:id="rId63"/>
    <p:sldId id="331" r:id="rId64"/>
    <p:sldId id="340" r:id="rId65"/>
    <p:sldId id="410" r:id="rId66"/>
    <p:sldId id="288" r:id="rId67"/>
    <p:sldId id="333" r:id="rId68"/>
    <p:sldId id="334" r:id="rId69"/>
    <p:sldId id="295" r:id="rId70"/>
    <p:sldId id="302" r:id="rId71"/>
    <p:sldId id="306" r:id="rId72"/>
    <p:sldId id="309" r:id="rId73"/>
    <p:sldId id="310" r:id="rId74"/>
    <p:sldId id="343" r:id="rId75"/>
    <p:sldId id="359" r:id="rId76"/>
    <p:sldId id="365" r:id="rId77"/>
    <p:sldId id="363" r:id="rId78"/>
    <p:sldId id="360" r:id="rId79"/>
    <p:sldId id="390" r:id="rId80"/>
    <p:sldId id="355" r:id="rId81"/>
    <p:sldId id="371" r:id="rId82"/>
    <p:sldId id="370" r:id="rId83"/>
    <p:sldId id="402" r:id="rId84"/>
    <p:sldId id="347" r:id="rId85"/>
    <p:sldId id="389" r:id="rId86"/>
    <p:sldId id="399" r:id="rId87"/>
    <p:sldId id="387" r:id="rId88"/>
    <p:sldId id="382" r:id="rId89"/>
    <p:sldId id="361" r:id="rId90"/>
    <p:sldId id="344" r:id="rId91"/>
    <p:sldId id="388" r:id="rId92"/>
    <p:sldId id="351" r:id="rId93"/>
    <p:sldId id="468" r:id="rId94"/>
    <p:sldId id="352" r:id="rId95"/>
    <p:sldId id="345" r:id="rId96"/>
    <p:sldId id="362" r:id="rId97"/>
    <p:sldId id="375" r:id="rId98"/>
    <p:sldId id="393" r:id="rId99"/>
    <p:sldId id="394" r:id="rId100"/>
    <p:sldId id="470" r:id="rId101"/>
    <p:sldId id="374" r:id="rId102"/>
    <p:sldId id="366" r:id="rId103"/>
    <p:sldId id="368" r:id="rId104"/>
    <p:sldId id="381" r:id="rId105"/>
    <p:sldId id="386" r:id="rId106"/>
    <p:sldId id="376" r:id="rId107"/>
    <p:sldId id="377" r:id="rId108"/>
    <p:sldId id="379" r:id="rId109"/>
    <p:sldId id="378" r:id="rId110"/>
    <p:sldId id="373" r:id="rId111"/>
    <p:sldId id="346" r:id="rId112"/>
    <p:sldId id="357" r:id="rId113"/>
    <p:sldId id="404" r:id="rId114"/>
    <p:sldId id="380" r:id="rId115"/>
    <p:sldId id="383" r:id="rId116"/>
    <p:sldId id="401" r:id="rId117"/>
    <p:sldId id="385" r:id="rId118"/>
    <p:sldId id="400" r:id="rId119"/>
    <p:sldId id="423" r:id="rId120"/>
    <p:sldId id="403" r:id="rId121"/>
    <p:sldId id="415" r:id="rId122"/>
    <p:sldId id="406" r:id="rId123"/>
    <p:sldId id="414" r:id="rId124"/>
    <p:sldId id="405" r:id="rId125"/>
    <p:sldId id="443" r:id="rId126"/>
    <p:sldId id="422" r:id="rId127"/>
    <p:sldId id="424" r:id="rId128"/>
    <p:sldId id="483" r:id="rId129"/>
    <p:sldId id="441" r:id="rId130"/>
    <p:sldId id="416" r:id="rId131"/>
    <p:sldId id="413" r:id="rId132"/>
    <p:sldId id="432" r:id="rId133"/>
    <p:sldId id="419" r:id="rId134"/>
    <p:sldId id="417" r:id="rId135"/>
    <p:sldId id="407" r:id="rId136"/>
    <p:sldId id="420" r:id="rId137"/>
    <p:sldId id="421" r:id="rId138"/>
    <p:sldId id="409" r:id="rId139"/>
    <p:sldId id="426" r:id="rId140"/>
    <p:sldId id="450" r:id="rId141"/>
    <p:sldId id="512" r:id="rId142"/>
    <p:sldId id="504" r:id="rId143"/>
    <p:sldId id="518" r:id="rId144"/>
    <p:sldId id="367" r:id="rId145"/>
    <p:sldId id="283" r:id="rId146"/>
    <p:sldId id="277" r:id="rId147"/>
    <p:sldId id="280" r:id="rId148"/>
    <p:sldId id="273" r:id="rId149"/>
    <p:sldId id="274" r:id="rId150"/>
    <p:sldId id="284" r:id="rId151"/>
    <p:sldId id="263" r:id="rId152"/>
    <p:sldId id="264" r:id="rId153"/>
    <p:sldId id="265" r:id="rId154"/>
    <p:sldId id="266" r:id="rId155"/>
    <p:sldId id="267" r:id="rId156"/>
    <p:sldId id="256" r:id="rId15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503"/>
            <p14:sldId id="501"/>
            <p14:sldId id="286"/>
            <p14:sldId id="502"/>
            <p14:sldId id="312"/>
            <p14:sldId id="491"/>
            <p14:sldId id="454"/>
            <p14:sldId id="484"/>
            <p14:sldId id="492"/>
            <p14:sldId id="290"/>
            <p14:sldId id="482"/>
            <p14:sldId id="321"/>
            <p14:sldId id="322"/>
            <p14:sldId id="336"/>
            <p14:sldId id="337"/>
            <p14:sldId id="338"/>
            <p14:sldId id="339"/>
            <p14:sldId id="474"/>
            <p14:sldId id="506"/>
            <p14:sldId id="475"/>
            <p14:sldId id="487"/>
            <p14:sldId id="469"/>
            <p14:sldId id="472"/>
            <p14:sldId id="459"/>
            <p14:sldId id="438"/>
            <p14:sldId id="476"/>
            <p14:sldId id="481"/>
            <p14:sldId id="490"/>
            <p14:sldId id="489"/>
            <p14:sldId id="494"/>
            <p14:sldId id="495"/>
            <p14:sldId id="529"/>
            <p14:sldId id="526"/>
            <p14:sldId id="530"/>
            <p14:sldId id="527"/>
            <p14:sldId id="528"/>
            <p14:sldId id="510"/>
            <p14:sldId id="446"/>
            <p14:sldId id="440"/>
            <p14:sldId id="525"/>
            <p14:sldId id="496"/>
            <p14:sldId id="516"/>
            <p14:sldId id="517"/>
            <p14:sldId id="513"/>
            <p14:sldId id="514"/>
            <p14:sldId id="515"/>
            <p14:sldId id="500"/>
            <p14:sldId id="485"/>
            <p14:sldId id="486"/>
          </p14:sldIdLst>
        </p14:section>
        <p14:section name="Backup Slides" id="{D2EA30EA-0BC0-4C37-A8F8-2B41D5EE3350}">
          <p14:sldIdLst>
            <p14:sldId id="262"/>
            <p14:sldId id="461"/>
            <p14:sldId id="430"/>
            <p14:sldId id="445"/>
            <p14:sldId id="320"/>
            <p14:sldId id="462"/>
            <p14:sldId id="425"/>
            <p14:sldId id="287"/>
            <p14:sldId id="269"/>
            <p14:sldId id="331"/>
            <p14:sldId id="340"/>
            <p14:sldId id="410"/>
            <p14:sldId id="288"/>
            <p14:sldId id="333"/>
            <p14:sldId id="334"/>
            <p14:sldId id="295"/>
            <p14:sldId id="302"/>
            <p14:sldId id="306"/>
            <p14:sldId id="309"/>
            <p14:sldId id="310"/>
            <p14:sldId id="343"/>
            <p14:sldId id="359"/>
            <p14:sldId id="365"/>
            <p14:sldId id="363"/>
            <p14:sldId id="360"/>
            <p14:sldId id="390"/>
            <p14:sldId id="355"/>
            <p14:sldId id="371"/>
            <p14:sldId id="370"/>
            <p14:sldId id="402"/>
            <p14:sldId id="347"/>
            <p14:sldId id="389"/>
            <p14:sldId id="399"/>
            <p14:sldId id="387"/>
            <p14:sldId id="382"/>
            <p14:sldId id="361"/>
            <p14:sldId id="344"/>
            <p14:sldId id="388"/>
            <p14:sldId id="351"/>
            <p14:sldId id="468"/>
            <p14:sldId id="352"/>
            <p14:sldId id="345"/>
            <p14:sldId id="362"/>
            <p14:sldId id="375"/>
            <p14:sldId id="393"/>
            <p14:sldId id="394"/>
            <p14:sldId id="470"/>
            <p14:sldId id="374"/>
            <p14:sldId id="366"/>
            <p14:sldId id="368"/>
            <p14:sldId id="381"/>
            <p14:sldId id="386"/>
            <p14:sldId id="376"/>
            <p14:sldId id="377"/>
            <p14:sldId id="379"/>
            <p14:sldId id="378"/>
            <p14:sldId id="373"/>
            <p14:sldId id="346"/>
            <p14:sldId id="357"/>
            <p14:sldId id="404"/>
            <p14:sldId id="380"/>
            <p14:sldId id="383"/>
            <p14:sldId id="401"/>
            <p14:sldId id="385"/>
            <p14:sldId id="400"/>
            <p14:sldId id="423"/>
            <p14:sldId id="403"/>
            <p14:sldId id="415"/>
            <p14:sldId id="406"/>
            <p14:sldId id="414"/>
            <p14:sldId id="405"/>
            <p14:sldId id="443"/>
            <p14:sldId id="422"/>
            <p14:sldId id="424"/>
            <p14:sldId id="483"/>
            <p14:sldId id="441"/>
            <p14:sldId id="416"/>
            <p14:sldId id="413"/>
            <p14:sldId id="432"/>
            <p14:sldId id="419"/>
            <p14:sldId id="417"/>
            <p14:sldId id="407"/>
            <p14:sldId id="420"/>
            <p14:sldId id="421"/>
            <p14:sldId id="409"/>
            <p14:sldId id="426"/>
            <p14:sldId id="450"/>
            <p14:sldId id="512"/>
            <p14:sldId id="504"/>
            <p14:sldId id="518"/>
            <p14:sldId id="367"/>
          </p14:sldIdLst>
        </p14:section>
        <p14:section name="Style Guide" id="{F10F3CE5-E087-40FD-B0AE-505C952C1029}">
          <p14:sldIdLst>
            <p14:sldId id="283"/>
          </p14:sldIdLst>
        </p14:section>
        <p14:section name="Color" id="{A858D5E6-64D0-44B6-B164-CF3066AA9C92}">
          <p14:sldIdLst>
            <p14:sldId id="277"/>
            <p14:sldId id="280"/>
            <p14:sldId id="273"/>
            <p14:sldId id="274"/>
          </p14:sldIdLst>
        </p14:section>
        <p14:section name="Layout Tools" id="{99E384DF-C69A-47D7-8514-CCBFF33F9E01}">
          <p14:sldIdLst>
            <p14:sldId id="284"/>
            <p14:sldId id="263"/>
            <p14:sldId id="264"/>
            <p14:sldId id="265"/>
            <p14:sldId id="266"/>
            <p14:sldId id="267"/>
            <p14:sldId id="256"/>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2F40"/>
    <a:srgbClr val="FFFFFF"/>
    <a:srgbClr val="DBD7D2"/>
    <a:srgbClr val="9A6370"/>
    <a:srgbClr val="9F9E9D"/>
    <a:srgbClr val="BA876A"/>
    <a:srgbClr val="CE8F6C"/>
    <a:srgbClr val="964139"/>
    <a:srgbClr val="908374"/>
    <a:srgbClr val="4892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A35E5F-E5DC-4229-A7B2-599C94D482B7}" v="1221" dt="2024-03-28T16:55:34.227"/>
    <p1510:client id="{3FD2CF5C-6590-886D-B957-E5C6ABED9697}" v="38" dt="2024-03-28T18:32:25.650"/>
    <p1510:client id="{57C67B93-19B2-F940-A916-4A02166D9039}" v="4919" dt="2024-03-30T15:02:46.547"/>
    <p1510:client id="{5AD2F6F2-702E-4DC6-A5A6-45DB99F02CD9}" v="5434" dt="2024-03-28T17:35:35.185"/>
    <p1510:client id="{7F01BB29-2402-4B7C-BC01-5EDFF492884B}" v="10" dt="2024-03-28T19:03:36.923"/>
    <p1510:client id="{827520FE-0B8D-400A-B022-E3ACC749521D}" v="2825" dt="2024-03-28T18:33:38.524"/>
    <p1510:client id="{854AB878-A6DE-604F-89D2-8BB73F6AAC6C}" v="3464" dt="2024-03-28T19:03:27.547"/>
    <p1510:client id="{9AE9F2A4-A77E-3C29-A666-1887D6139A26}" v="87" dt="2024-03-28T17:51:38.065"/>
    <p1510:client id="{AD2526E6-E1E6-48A8-A325-24DDECAB3DA9}" v="452" dt="2024-03-28T16:21:39.390"/>
  </p1510:revLst>
</p1510:revInfo>
</file>

<file path=ppt/tableStyles.xml><?xml version="1.0" encoding="utf-8"?>
<a:tblStyleLst xmlns:a="http://schemas.openxmlformats.org/drawingml/2006/main" def="{5C22544A-7EE6-4342-B048-85BDC9FD1C3A}">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48"/>
  </p:normalViewPr>
  <p:slideViewPr>
    <p:cSldViewPr snapToGrid="0">
      <p:cViewPr varScale="1">
        <p:scale>
          <a:sx n="117" d="100"/>
          <a:sy n="117" d="100"/>
        </p:scale>
        <p:origin x="368" y="1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slide" Target="slides/slide133.xml"/><Relationship Id="rId159" Type="http://schemas.openxmlformats.org/officeDocument/2006/relationships/presProps" Target="presProps.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openxmlformats.org/officeDocument/2006/relationships/slide" Target="slides/slide144.xml"/><Relationship Id="rId5" Type="http://schemas.openxmlformats.org/officeDocument/2006/relationships/slideMaster" Target="slideMasters/slideMaster2.xml"/><Relationship Id="rId95" Type="http://schemas.openxmlformats.org/officeDocument/2006/relationships/slide" Target="slides/slide90.xml"/><Relationship Id="rId160" Type="http://schemas.openxmlformats.org/officeDocument/2006/relationships/viewProps" Target="viewProps.xml"/><Relationship Id="rId22" Type="http://schemas.openxmlformats.org/officeDocument/2006/relationships/slide" Target="slides/slide17.xml"/><Relationship Id="rId43" Type="http://schemas.openxmlformats.org/officeDocument/2006/relationships/slide" Target="slides/slide38.xml"/><Relationship Id="rId64" Type="http://schemas.openxmlformats.org/officeDocument/2006/relationships/slide" Target="slides/slide59.xml"/><Relationship Id="rId118" Type="http://schemas.openxmlformats.org/officeDocument/2006/relationships/slide" Target="slides/slide113.xml"/><Relationship Id="rId139" Type="http://schemas.openxmlformats.org/officeDocument/2006/relationships/slide" Target="slides/slide134.xml"/><Relationship Id="rId85" Type="http://schemas.openxmlformats.org/officeDocument/2006/relationships/slide" Target="slides/slide80.xml"/><Relationship Id="rId150" Type="http://schemas.openxmlformats.org/officeDocument/2006/relationships/slide" Target="slides/slide145.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slide" Target="slides/slide125.xml"/><Relationship Id="rId135" Type="http://schemas.openxmlformats.org/officeDocument/2006/relationships/slide" Target="slides/slide130.xml"/><Relationship Id="rId151" Type="http://schemas.openxmlformats.org/officeDocument/2006/relationships/slide" Target="slides/slide146.xml"/><Relationship Id="rId156" Type="http://schemas.openxmlformats.org/officeDocument/2006/relationships/slide" Target="slides/slide15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tableStyles" Target="tableStyles.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48" Type="http://schemas.openxmlformats.org/officeDocument/2006/relationships/slide" Target="slides/slide143.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90" Type="http://schemas.openxmlformats.org/officeDocument/2006/relationships/slide" Target="slides/slide85.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80" Type="http://schemas.openxmlformats.org/officeDocument/2006/relationships/slide" Target="slides/slide75.xml"/><Relationship Id="rId155" Type="http://schemas.openxmlformats.org/officeDocument/2006/relationships/slide" Target="slides/slide15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5DE-4CA8-8C4B-B5F8247269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DE-4CA8-8C4B-B5F8247269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5DE-4CA8-8C4B-B5F8247269D8}"/>
              </c:ext>
            </c:extLst>
          </c:dPt>
          <c:dPt>
            <c:idx val="3"/>
            <c:bubble3D val="0"/>
            <c:spPr>
              <a:solidFill>
                <a:schemeClr val="bg2">
                  <a:lumMod val="75000"/>
                </a:schemeClr>
              </a:solidFill>
              <a:ln w="19050">
                <a:solidFill>
                  <a:schemeClr val="lt1"/>
                </a:solidFill>
              </a:ln>
              <a:effectLst/>
            </c:spPr>
            <c:extLst>
              <c:ext xmlns:c16="http://schemas.microsoft.com/office/drawing/2014/chart" uri="{C3380CC4-5D6E-409C-BE32-E72D297353CC}">
                <c16:uniqueId val="{00000004-05DE-4CA8-8C4B-B5F8247269D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05DE-4CA8-8C4B-B5F8247269D8}"/>
              </c:ext>
            </c:extLst>
          </c:dPt>
          <c:cat>
            <c:strRef>
              <c:f>Sheet1!$A$2:$A$6</c:f>
              <c:strCache>
                <c:ptCount val="5"/>
                <c:pt idx="0">
                  <c:v>Raw Materials</c:v>
                </c:pt>
                <c:pt idx="1">
                  <c:v>Seals</c:v>
                </c:pt>
                <c:pt idx="2">
                  <c:v>Springs</c:v>
                </c:pt>
                <c:pt idx="3">
                  <c:v>Miscellaneous</c:v>
                </c:pt>
                <c:pt idx="4">
                  <c:v>Remaining</c:v>
                </c:pt>
              </c:strCache>
            </c:strRef>
          </c:cat>
          <c:val>
            <c:numRef>
              <c:f>Sheet1!$B$2:$B$6</c:f>
              <c:numCache>
                <c:formatCode>0%</c:formatCode>
                <c:ptCount val="5"/>
                <c:pt idx="0">
                  <c:v>0.62</c:v>
                </c:pt>
                <c:pt idx="1">
                  <c:v>0.19</c:v>
                </c:pt>
                <c:pt idx="2">
                  <c:v>0.02</c:v>
                </c:pt>
                <c:pt idx="3">
                  <c:v>0.04</c:v>
                </c:pt>
                <c:pt idx="4">
                  <c:v>0.13</c:v>
                </c:pt>
              </c:numCache>
            </c:numRef>
          </c:val>
          <c:extLst>
            <c:ext xmlns:c16="http://schemas.microsoft.com/office/drawing/2014/chart" uri="{C3380CC4-5D6E-409C-BE32-E72D297353CC}">
              <c16:uniqueId val="{00000000-05DE-4CA8-8C4B-B5F8247269D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Budget</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2-05DE-4CA8-8C4B-B5F8247269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5DE-4CA8-8C4B-B5F8247269D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5DE-4CA8-8C4B-B5F8247269D8}"/>
              </c:ext>
            </c:extLst>
          </c:dPt>
          <c:dPt>
            <c:idx val="3"/>
            <c:bubble3D val="0"/>
            <c:spPr>
              <a:solidFill>
                <a:srgbClr val="92D050"/>
              </a:solidFill>
              <a:ln w="19050">
                <a:solidFill>
                  <a:schemeClr val="lt1"/>
                </a:solidFill>
              </a:ln>
              <a:effectLst/>
            </c:spPr>
            <c:extLst>
              <c:ext xmlns:c16="http://schemas.microsoft.com/office/drawing/2014/chart" uri="{C3380CC4-5D6E-409C-BE32-E72D297353CC}">
                <c16:uniqueId val="{00000004-05DE-4CA8-8C4B-B5F8247269D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1-05DE-4CA8-8C4B-B5F8247269D8}"/>
              </c:ext>
            </c:extLst>
          </c:dPt>
          <c:dLbls>
            <c:dLbl>
              <c:idx val="0"/>
              <c:layout>
                <c:manualLayout>
                  <c:x val="-8.0176332125151115E-2"/>
                  <c:y val="-1.13753932694133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5DE-4CA8-8C4B-B5F8247269D8}"/>
                </c:ext>
              </c:extLst>
            </c:dLbl>
            <c:dLbl>
              <c:idx val="1"/>
              <c:layout>
                <c:manualLayout>
                  <c:x val="6.3664333624963543E-2"/>
                  <c:y val="-3.3637749262350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5DE-4CA8-8C4B-B5F8247269D8}"/>
                </c:ext>
              </c:extLst>
            </c:dLbl>
            <c:dLbl>
              <c:idx val="2"/>
              <c:layout>
                <c:manualLayout>
                  <c:x val="4.4541515643877851E-2"/>
                  <c:y val="4.01941758741077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5DE-4CA8-8C4B-B5F8247269D8}"/>
                </c:ext>
              </c:extLst>
            </c:dLbl>
            <c:dLbl>
              <c:idx val="3"/>
              <c:layout>
                <c:manualLayout>
                  <c:x val="4.5246010915302254E-2"/>
                  <c:y val="6.46752903147880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05DE-4CA8-8C4B-B5F8247269D8}"/>
                </c:ext>
              </c:extLst>
            </c:dLbl>
            <c:dLbl>
              <c:idx val="4"/>
              <c:layout>
                <c:manualLayout>
                  <c:x val="3.96904553597466E-2"/>
                  <c:y val="0.11704779050171685"/>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5DE-4CA8-8C4B-B5F8247269D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Raw Materials</c:v>
                </c:pt>
                <c:pt idx="1">
                  <c:v>Seals</c:v>
                </c:pt>
                <c:pt idx="2">
                  <c:v>Springs</c:v>
                </c:pt>
                <c:pt idx="3">
                  <c:v>Miscellaneous</c:v>
                </c:pt>
                <c:pt idx="4">
                  <c:v>Remaining</c:v>
                </c:pt>
              </c:strCache>
            </c:strRef>
          </c:cat>
          <c:val>
            <c:numRef>
              <c:f>Sheet1!$B$2:$B$6</c:f>
              <c:numCache>
                <c:formatCode>0%</c:formatCode>
                <c:ptCount val="5"/>
                <c:pt idx="0">
                  <c:v>0.62</c:v>
                </c:pt>
                <c:pt idx="1">
                  <c:v>0.19</c:v>
                </c:pt>
                <c:pt idx="2">
                  <c:v>0.02</c:v>
                </c:pt>
                <c:pt idx="3">
                  <c:v>0.04</c:v>
                </c:pt>
                <c:pt idx="4">
                  <c:v>0.13</c:v>
                </c:pt>
              </c:numCache>
            </c:numRef>
          </c:val>
          <c:extLst>
            <c:ext xmlns:c16="http://schemas.microsoft.com/office/drawing/2014/chart" uri="{C3380CC4-5D6E-409C-BE32-E72D297353CC}">
              <c16:uniqueId val="{00000000-05DE-4CA8-8C4B-B5F8247269D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1654B02-9A70-BC4C-A441-F60CA2C0DC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7158A0D-D161-3A47-9224-997895FAD274}" type="pres">
      <dgm:prSet presAssocID="{A1654B02-9A70-BC4C-A441-F60CA2C0DC43}" presName="linear" presStyleCnt="0">
        <dgm:presLayoutVars>
          <dgm:animLvl val="lvl"/>
          <dgm:resizeHandles val="exact"/>
        </dgm:presLayoutVars>
      </dgm:prSet>
      <dgm:spPr/>
    </dgm:pt>
  </dgm:ptLst>
  <dgm:cxnLst>
    <dgm:cxn modelId="{CC470733-C098-114B-970C-E54B58EDAF54}" type="presOf" srcId="{A1654B02-9A70-BC4C-A441-F60CA2C0DC43}" destId="{27158A0D-D161-3A47-9224-997895FAD274}" srcOrd="0"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6145E7-6142-4BDF-A5E3-602A1CDE6280}"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590691AB-6C3B-43E5-9A6C-EE1C88817A7F}">
      <dgm:prSet phldrT="[Text]" phldr="0"/>
      <dgm:spPr/>
      <dgm:t>
        <a:bodyPr/>
        <a:lstStyle/>
        <a:p>
          <a:pPr rtl="0"/>
          <a:r>
            <a:rPr lang="en-US">
              <a:latin typeface="Calibri"/>
              <a:ea typeface="Calibri"/>
              <a:cs typeface="Calibri"/>
            </a:rPr>
            <a:t>Flow Channel Interference With Seals</a:t>
          </a:r>
        </a:p>
      </dgm:t>
    </dgm:pt>
    <dgm:pt modelId="{B190A332-2D04-4F4A-B2B3-B52884C17194}" type="parTrans" cxnId="{067B7E04-5B12-4303-B41E-B4370B166832}">
      <dgm:prSet/>
      <dgm:spPr/>
      <dgm:t>
        <a:bodyPr/>
        <a:lstStyle/>
        <a:p>
          <a:endParaRPr lang="en-US"/>
        </a:p>
      </dgm:t>
    </dgm:pt>
    <dgm:pt modelId="{7DCBF709-3C6A-4E6F-AFB3-AC6DFAF27A2E}" type="sibTrans" cxnId="{067B7E04-5B12-4303-B41E-B4370B166832}">
      <dgm:prSet/>
      <dgm:spPr/>
      <dgm:t>
        <a:bodyPr/>
        <a:lstStyle/>
        <a:p>
          <a:endParaRPr lang="en-US"/>
        </a:p>
      </dgm:t>
    </dgm:pt>
    <dgm:pt modelId="{50D62C96-C29A-4C34-8FCD-298955E88B81}">
      <dgm:prSet phldrT="[Text]" phldr="0"/>
      <dgm:spPr/>
      <dgm:t>
        <a:bodyPr/>
        <a:lstStyle/>
        <a:p>
          <a:pPr rtl="0"/>
          <a:r>
            <a:rPr lang="en-US">
              <a:latin typeface="Calibri"/>
              <a:ea typeface="Calibri"/>
              <a:cs typeface="Calibri"/>
            </a:rPr>
            <a:t>If scraping of the seals by the flow channel holes is observed, a feature may need to be added to prevent significant seal damage </a:t>
          </a:r>
        </a:p>
      </dgm:t>
    </dgm:pt>
    <dgm:pt modelId="{17A5228C-0F16-4D2C-AF8C-D39C34393E5D}" type="parTrans" cxnId="{7A863DB9-F894-47C1-ACC5-3CAB4B91DCB5}">
      <dgm:prSet/>
      <dgm:spPr/>
      <dgm:t>
        <a:bodyPr/>
        <a:lstStyle/>
        <a:p>
          <a:endParaRPr lang="en-US"/>
        </a:p>
      </dgm:t>
    </dgm:pt>
    <dgm:pt modelId="{9C13B8E4-FCA2-47D7-AA26-8261741183C2}" type="sibTrans" cxnId="{7A863DB9-F894-47C1-ACC5-3CAB4B91DCB5}">
      <dgm:prSet/>
      <dgm:spPr/>
      <dgm:t>
        <a:bodyPr/>
        <a:lstStyle/>
        <a:p>
          <a:endParaRPr lang="en-US"/>
        </a:p>
      </dgm:t>
    </dgm:pt>
    <dgm:pt modelId="{77EEE0A5-CEF0-4371-936C-0159D2795020}" type="pres">
      <dgm:prSet presAssocID="{4F6145E7-6142-4BDF-A5E3-602A1CDE6280}" presName="linear" presStyleCnt="0">
        <dgm:presLayoutVars>
          <dgm:animLvl val="lvl"/>
          <dgm:resizeHandles val="exact"/>
        </dgm:presLayoutVars>
      </dgm:prSet>
      <dgm:spPr/>
    </dgm:pt>
    <dgm:pt modelId="{C9E3D976-40E9-4CDC-9DF5-7798506A4FE5}" type="pres">
      <dgm:prSet presAssocID="{590691AB-6C3B-43E5-9A6C-EE1C88817A7F}" presName="parentText" presStyleLbl="node1" presStyleIdx="0" presStyleCnt="1">
        <dgm:presLayoutVars>
          <dgm:chMax val="0"/>
          <dgm:bulletEnabled val="1"/>
        </dgm:presLayoutVars>
      </dgm:prSet>
      <dgm:spPr/>
    </dgm:pt>
    <dgm:pt modelId="{26BB5F81-1913-479C-AE55-906B9290F700}" type="pres">
      <dgm:prSet presAssocID="{590691AB-6C3B-43E5-9A6C-EE1C88817A7F}" presName="childText" presStyleLbl="revTx" presStyleIdx="0" presStyleCnt="1">
        <dgm:presLayoutVars>
          <dgm:bulletEnabled val="1"/>
        </dgm:presLayoutVars>
      </dgm:prSet>
      <dgm:spPr/>
    </dgm:pt>
  </dgm:ptLst>
  <dgm:cxnLst>
    <dgm:cxn modelId="{067B7E04-5B12-4303-B41E-B4370B166832}" srcId="{4F6145E7-6142-4BDF-A5E3-602A1CDE6280}" destId="{590691AB-6C3B-43E5-9A6C-EE1C88817A7F}" srcOrd="0" destOrd="0" parTransId="{B190A332-2D04-4F4A-B2B3-B52884C17194}" sibTransId="{7DCBF709-3C6A-4E6F-AFB3-AC6DFAF27A2E}"/>
    <dgm:cxn modelId="{667B6717-E27C-4DF7-B9C3-C3EE4F154DC3}" type="presOf" srcId="{590691AB-6C3B-43E5-9A6C-EE1C88817A7F}" destId="{C9E3D976-40E9-4CDC-9DF5-7798506A4FE5}" srcOrd="0" destOrd="0" presId="urn:microsoft.com/office/officeart/2005/8/layout/vList2"/>
    <dgm:cxn modelId="{FE9BF12B-1941-4354-AD91-624CA7359100}" type="presOf" srcId="{4F6145E7-6142-4BDF-A5E3-602A1CDE6280}" destId="{77EEE0A5-CEF0-4371-936C-0159D2795020}" srcOrd="0" destOrd="0" presId="urn:microsoft.com/office/officeart/2005/8/layout/vList2"/>
    <dgm:cxn modelId="{7A863DB9-F894-47C1-ACC5-3CAB4B91DCB5}" srcId="{590691AB-6C3B-43E5-9A6C-EE1C88817A7F}" destId="{50D62C96-C29A-4C34-8FCD-298955E88B81}" srcOrd="0" destOrd="0" parTransId="{17A5228C-0F16-4D2C-AF8C-D39C34393E5D}" sibTransId="{9C13B8E4-FCA2-47D7-AA26-8261741183C2}"/>
    <dgm:cxn modelId="{A44C5FC8-2ED0-4455-82FF-06DE71633F8B}" type="presOf" srcId="{50D62C96-C29A-4C34-8FCD-298955E88B81}" destId="{26BB5F81-1913-479C-AE55-906B9290F700}" srcOrd="0" destOrd="0" presId="urn:microsoft.com/office/officeart/2005/8/layout/vList2"/>
    <dgm:cxn modelId="{F096848F-F0B8-4BFB-92F1-F24F2EE687F5}" type="presParOf" srcId="{77EEE0A5-CEF0-4371-936C-0159D2795020}" destId="{C9E3D976-40E9-4CDC-9DF5-7798506A4FE5}" srcOrd="0" destOrd="0" presId="urn:microsoft.com/office/officeart/2005/8/layout/vList2"/>
    <dgm:cxn modelId="{B6E1A891-1C8B-4100-8937-A3A17178CF73}" type="presParOf" srcId="{77EEE0A5-CEF0-4371-936C-0159D2795020}" destId="{26BB5F81-1913-479C-AE55-906B9290F700}" srcOrd="1"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6145E7-6142-4BDF-A5E3-602A1CDE6280}"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50D62C96-C29A-4C34-8FCD-298955E88B81}">
      <dgm:prSet phldrT="[Text]" phldr="0" custT="1"/>
      <dgm:spPr/>
      <dgm:t>
        <a:bodyPr/>
        <a:lstStyle/>
        <a:p>
          <a:r>
            <a:rPr lang="en-US" sz="1900"/>
            <a:t>Order materials as soon as possible to allow time for re-order in case of a manufacturer issue</a:t>
          </a:r>
        </a:p>
      </dgm:t>
    </dgm:pt>
    <dgm:pt modelId="{17A5228C-0F16-4D2C-AF8C-D39C34393E5D}" type="parTrans" cxnId="{7A863DB9-F894-47C1-ACC5-3CAB4B91DCB5}">
      <dgm:prSet/>
      <dgm:spPr/>
      <dgm:t>
        <a:bodyPr/>
        <a:lstStyle/>
        <a:p>
          <a:endParaRPr lang="en-US"/>
        </a:p>
      </dgm:t>
    </dgm:pt>
    <dgm:pt modelId="{9C13B8E4-FCA2-47D7-AA26-8261741183C2}" type="sibTrans" cxnId="{7A863DB9-F894-47C1-ACC5-3CAB4B91DCB5}">
      <dgm:prSet/>
      <dgm:spPr/>
      <dgm:t>
        <a:bodyPr/>
        <a:lstStyle/>
        <a:p>
          <a:endParaRPr lang="en-US"/>
        </a:p>
      </dgm:t>
    </dgm:pt>
    <dgm:pt modelId="{644FC073-4B4C-47E0-8B64-AD31A4E3A250}">
      <dgm:prSet phldr="0" custT="1"/>
      <dgm:spPr/>
      <dgm:t>
        <a:bodyPr/>
        <a:lstStyle/>
        <a:p>
          <a:pPr algn="l" rtl="0"/>
          <a:r>
            <a:rPr lang="en-US" sz="2400">
              <a:latin typeface="Calibri"/>
              <a:ea typeface="Calibri"/>
              <a:cs typeface="Arial"/>
            </a:rPr>
            <a:t>Material Issues</a:t>
          </a:r>
        </a:p>
      </dgm:t>
    </dgm:pt>
    <dgm:pt modelId="{B8C6E600-AF1E-411F-9A30-5E7A5466D33B}" type="parTrans" cxnId="{29241591-AEB5-498E-8B4B-B39CFCB7F194}">
      <dgm:prSet/>
      <dgm:spPr/>
      <dgm:t>
        <a:bodyPr/>
        <a:lstStyle/>
        <a:p>
          <a:endParaRPr lang="en-US"/>
        </a:p>
      </dgm:t>
    </dgm:pt>
    <dgm:pt modelId="{0B9A29B1-BC21-49B6-9815-0E1388AC1ECA}" type="sibTrans" cxnId="{29241591-AEB5-498E-8B4B-B39CFCB7F194}">
      <dgm:prSet/>
      <dgm:spPr/>
      <dgm:t>
        <a:bodyPr/>
        <a:lstStyle/>
        <a:p>
          <a:endParaRPr lang="en-US"/>
        </a:p>
      </dgm:t>
    </dgm:pt>
    <dgm:pt modelId="{77EEE0A5-CEF0-4371-936C-0159D2795020}" type="pres">
      <dgm:prSet presAssocID="{4F6145E7-6142-4BDF-A5E3-602A1CDE6280}" presName="linear" presStyleCnt="0">
        <dgm:presLayoutVars>
          <dgm:animLvl val="lvl"/>
          <dgm:resizeHandles val="exact"/>
        </dgm:presLayoutVars>
      </dgm:prSet>
      <dgm:spPr/>
    </dgm:pt>
    <dgm:pt modelId="{0052A2D5-EE46-4B6C-ACF8-5F4DCC9C77C4}" type="pres">
      <dgm:prSet presAssocID="{644FC073-4B4C-47E0-8B64-AD31A4E3A250}" presName="parentText" presStyleLbl="node1" presStyleIdx="0" presStyleCnt="1">
        <dgm:presLayoutVars>
          <dgm:chMax val="0"/>
          <dgm:bulletEnabled val="1"/>
        </dgm:presLayoutVars>
      </dgm:prSet>
      <dgm:spPr/>
    </dgm:pt>
    <dgm:pt modelId="{2205A249-8551-4FF2-B622-EC5FE0CECB3F}" type="pres">
      <dgm:prSet presAssocID="{644FC073-4B4C-47E0-8B64-AD31A4E3A250}" presName="childText" presStyleLbl="revTx" presStyleIdx="0" presStyleCnt="1">
        <dgm:presLayoutVars>
          <dgm:bulletEnabled val="1"/>
        </dgm:presLayoutVars>
      </dgm:prSet>
      <dgm:spPr/>
    </dgm:pt>
  </dgm:ptLst>
  <dgm:cxnLst>
    <dgm:cxn modelId="{FE9BF12B-1941-4354-AD91-624CA7359100}" type="presOf" srcId="{4F6145E7-6142-4BDF-A5E3-602A1CDE6280}" destId="{77EEE0A5-CEF0-4371-936C-0159D2795020}" srcOrd="0" destOrd="0" presId="urn:microsoft.com/office/officeart/2005/8/layout/vList2"/>
    <dgm:cxn modelId="{53EFB840-02A1-4EBC-94F9-89444013BA2B}" type="presOf" srcId="{644FC073-4B4C-47E0-8B64-AD31A4E3A250}" destId="{0052A2D5-EE46-4B6C-ACF8-5F4DCC9C77C4}" srcOrd="0" destOrd="0" presId="urn:microsoft.com/office/officeart/2005/8/layout/vList2"/>
    <dgm:cxn modelId="{AB366B5C-F764-4E13-A873-CA9A8267E495}" type="presOf" srcId="{50D62C96-C29A-4C34-8FCD-298955E88B81}" destId="{2205A249-8551-4FF2-B622-EC5FE0CECB3F}" srcOrd="0" destOrd="0" presId="urn:microsoft.com/office/officeart/2005/8/layout/vList2"/>
    <dgm:cxn modelId="{29241591-AEB5-498E-8B4B-B39CFCB7F194}" srcId="{4F6145E7-6142-4BDF-A5E3-602A1CDE6280}" destId="{644FC073-4B4C-47E0-8B64-AD31A4E3A250}" srcOrd="0" destOrd="0" parTransId="{B8C6E600-AF1E-411F-9A30-5E7A5466D33B}" sibTransId="{0B9A29B1-BC21-49B6-9815-0E1388AC1ECA}"/>
    <dgm:cxn modelId="{7A863DB9-F894-47C1-ACC5-3CAB4B91DCB5}" srcId="{644FC073-4B4C-47E0-8B64-AD31A4E3A250}" destId="{50D62C96-C29A-4C34-8FCD-298955E88B81}" srcOrd="0" destOrd="0" parTransId="{17A5228C-0F16-4D2C-AF8C-D39C34393E5D}" sibTransId="{9C13B8E4-FCA2-47D7-AA26-8261741183C2}"/>
    <dgm:cxn modelId="{0732C10C-DD95-4CA3-BE18-F6862DEDAF5A}" type="presParOf" srcId="{77EEE0A5-CEF0-4371-936C-0159D2795020}" destId="{0052A2D5-EE46-4B6C-ACF8-5F4DCC9C77C4}" srcOrd="0" destOrd="0" presId="urn:microsoft.com/office/officeart/2005/8/layout/vList2"/>
    <dgm:cxn modelId="{BFB1DBE3-2291-4B10-9940-FE5B823506DE}" type="presParOf" srcId="{77EEE0A5-CEF0-4371-936C-0159D2795020}" destId="{2205A249-8551-4FF2-B622-EC5FE0CECB3F}" srcOrd="1"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654B02-9A70-BC4C-A441-F60CA2C0DC4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DB845702-5868-5C4D-844D-1554060721F8}">
      <dgm:prSet/>
      <dgm:spPr>
        <a:solidFill>
          <a:schemeClr val="tx2"/>
        </a:solidFill>
        <a:ln>
          <a:noFill/>
        </a:ln>
      </dgm:spPr>
      <dgm:t>
        <a:bodyPr/>
        <a:lstStyle/>
        <a:p>
          <a:r>
            <a:rPr lang="en-US">
              <a:latin typeface="Arial" panose="020B0604020202020204" pitchFamily="34" charset="0"/>
              <a:cs typeface="Arial" panose="020B0604020202020204" pitchFamily="34" charset="0"/>
            </a:rPr>
            <a:t>Cryogenic couplers allow for extended duration of space missions. </a:t>
          </a:r>
        </a:p>
      </dgm:t>
    </dgm:pt>
    <dgm:pt modelId="{2D76491C-6436-0847-8EAA-74438E88079C}" type="parTrans" cxnId="{54C89F0F-4D2E-BB4A-92B4-246D18A84BF6}">
      <dgm:prSet/>
      <dgm:spPr/>
      <dgm:t>
        <a:bodyPr/>
        <a:lstStyle/>
        <a:p>
          <a:endParaRPr lang="en-US"/>
        </a:p>
      </dgm:t>
    </dgm:pt>
    <dgm:pt modelId="{B07433E9-4CE3-0646-832D-897F01246A6C}" type="sibTrans" cxnId="{54C89F0F-4D2E-BB4A-92B4-246D18A84BF6}">
      <dgm:prSet/>
      <dgm:spPr/>
      <dgm:t>
        <a:bodyPr/>
        <a:lstStyle/>
        <a:p>
          <a:endParaRPr lang="en-US"/>
        </a:p>
      </dgm:t>
    </dgm:pt>
    <dgm:pt modelId="{54D54A6B-EEFF-474B-9DA4-3EDE5E76F765}">
      <dgm:prSet/>
      <dgm:spPr>
        <a:solidFill>
          <a:schemeClr val="tx2"/>
        </a:solidFill>
        <a:ln>
          <a:solidFill>
            <a:srgbClr val="9A6370"/>
          </a:solidFill>
        </a:ln>
      </dgm:spPr>
      <dgm:t>
        <a:bodyPr/>
        <a:lstStyle/>
        <a:p>
          <a:r>
            <a:rPr lang="en-US">
              <a:latin typeface="Arial" panose="020B0604020202020204" pitchFamily="34" charset="0"/>
              <a:cs typeface="Arial" panose="020B0604020202020204" pitchFamily="34" charset="0"/>
            </a:rPr>
            <a:t>Their purpose is to make a sealed and secure connection between the space craft and the fuel source.</a:t>
          </a:r>
        </a:p>
      </dgm:t>
    </dgm:pt>
    <dgm:pt modelId="{7D4F1588-50AF-A544-A2D1-F139B09B1BF5}" type="parTrans" cxnId="{AACA7752-0D40-6747-A3EC-D4576CF1F3C4}">
      <dgm:prSet/>
      <dgm:spPr/>
      <dgm:t>
        <a:bodyPr/>
        <a:lstStyle/>
        <a:p>
          <a:endParaRPr lang="en-US"/>
        </a:p>
      </dgm:t>
    </dgm:pt>
    <dgm:pt modelId="{538E5967-FC9A-4441-9214-B14479FF24B7}" type="sibTrans" cxnId="{AACA7752-0D40-6747-A3EC-D4576CF1F3C4}">
      <dgm:prSet/>
      <dgm:spPr/>
      <dgm:t>
        <a:bodyPr/>
        <a:lstStyle/>
        <a:p>
          <a:endParaRPr lang="en-US"/>
        </a:p>
      </dgm:t>
    </dgm:pt>
    <dgm:pt modelId="{27158A0D-D161-3A47-9224-997895FAD274}" type="pres">
      <dgm:prSet presAssocID="{A1654B02-9A70-BC4C-A441-F60CA2C0DC43}" presName="linear" presStyleCnt="0">
        <dgm:presLayoutVars>
          <dgm:animLvl val="lvl"/>
          <dgm:resizeHandles val="exact"/>
        </dgm:presLayoutVars>
      </dgm:prSet>
      <dgm:spPr/>
    </dgm:pt>
    <dgm:pt modelId="{514250A4-69FE-854D-869B-26C425A599A9}" type="pres">
      <dgm:prSet presAssocID="{DB845702-5868-5C4D-844D-1554060721F8}" presName="parentText" presStyleLbl="node1" presStyleIdx="0" presStyleCnt="2">
        <dgm:presLayoutVars>
          <dgm:chMax val="0"/>
          <dgm:bulletEnabled val="1"/>
        </dgm:presLayoutVars>
      </dgm:prSet>
      <dgm:spPr/>
    </dgm:pt>
    <dgm:pt modelId="{2C88EB52-18BE-C54D-BAA2-87769B02822C}" type="pres">
      <dgm:prSet presAssocID="{B07433E9-4CE3-0646-832D-897F01246A6C}" presName="spacer" presStyleCnt="0"/>
      <dgm:spPr/>
    </dgm:pt>
    <dgm:pt modelId="{F92ED367-EEB7-974F-9AF6-EFEB121AD468}" type="pres">
      <dgm:prSet presAssocID="{54D54A6B-EEFF-474B-9DA4-3EDE5E76F765}" presName="parentText" presStyleLbl="node1" presStyleIdx="1" presStyleCnt="2" custLinFactY="58564" custLinFactNeighborX="-7926" custLinFactNeighborY="100000">
        <dgm:presLayoutVars>
          <dgm:chMax val="0"/>
          <dgm:bulletEnabled val="1"/>
        </dgm:presLayoutVars>
      </dgm:prSet>
      <dgm:spPr/>
    </dgm:pt>
  </dgm:ptLst>
  <dgm:cxnLst>
    <dgm:cxn modelId="{C814990E-239B-4641-B3FA-E8121BFD1FC8}" type="presOf" srcId="{DB845702-5868-5C4D-844D-1554060721F8}" destId="{514250A4-69FE-854D-869B-26C425A599A9}" srcOrd="0" destOrd="0" presId="urn:microsoft.com/office/officeart/2005/8/layout/vList2"/>
    <dgm:cxn modelId="{54C89F0F-4D2E-BB4A-92B4-246D18A84BF6}" srcId="{A1654B02-9A70-BC4C-A441-F60CA2C0DC43}" destId="{DB845702-5868-5C4D-844D-1554060721F8}" srcOrd="0" destOrd="0" parTransId="{2D76491C-6436-0847-8EAA-74438E88079C}" sibTransId="{B07433E9-4CE3-0646-832D-897F01246A6C}"/>
    <dgm:cxn modelId="{CC470733-C098-114B-970C-E54B58EDAF54}" type="presOf" srcId="{A1654B02-9A70-BC4C-A441-F60CA2C0DC43}" destId="{27158A0D-D161-3A47-9224-997895FAD274}" srcOrd="0" destOrd="0" presId="urn:microsoft.com/office/officeart/2005/8/layout/vList2"/>
    <dgm:cxn modelId="{AACA7752-0D40-6747-A3EC-D4576CF1F3C4}" srcId="{A1654B02-9A70-BC4C-A441-F60CA2C0DC43}" destId="{54D54A6B-EEFF-474B-9DA4-3EDE5E76F765}" srcOrd="1" destOrd="0" parTransId="{7D4F1588-50AF-A544-A2D1-F139B09B1BF5}" sibTransId="{538E5967-FC9A-4441-9214-B14479FF24B7}"/>
    <dgm:cxn modelId="{0BA59DA2-38D8-EE4B-848F-9690C2BF1F89}" type="presOf" srcId="{54D54A6B-EEFF-474B-9DA4-3EDE5E76F765}" destId="{F92ED367-EEB7-974F-9AF6-EFEB121AD468}" srcOrd="0" destOrd="0" presId="urn:microsoft.com/office/officeart/2005/8/layout/vList2"/>
    <dgm:cxn modelId="{3A5EB54E-62D0-1D45-A57F-4F7194316534}" type="presParOf" srcId="{27158A0D-D161-3A47-9224-997895FAD274}" destId="{514250A4-69FE-854D-869B-26C425A599A9}" srcOrd="0" destOrd="0" presId="urn:microsoft.com/office/officeart/2005/8/layout/vList2"/>
    <dgm:cxn modelId="{DBD620C6-9AE6-2C47-A9F6-7078C44E7641}" type="presParOf" srcId="{27158A0D-D161-3A47-9224-997895FAD274}" destId="{2C88EB52-18BE-C54D-BAA2-87769B02822C}" srcOrd="1" destOrd="0" presId="urn:microsoft.com/office/officeart/2005/8/layout/vList2"/>
    <dgm:cxn modelId="{11076805-BAAC-B64E-8AC6-876C2978DCD7}" type="presParOf" srcId="{27158A0D-D161-3A47-9224-997895FAD274}" destId="{F92ED367-EEB7-974F-9AF6-EFEB121AD468}" srcOrd="2" destOrd="0" presId="urn:microsoft.com/office/officeart/2005/8/layout/vList2"/>
  </dgm:cxnLst>
  <dgm:bg/>
  <dgm:whole>
    <a:ln>
      <a:noFill/>
    </a:ln>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6B23404-97CF-AE45-ABCF-024C3B7D3D1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B0C3E7E-4DFE-1548-BB21-182D5B40579B}">
      <dgm:prSet custT="1"/>
      <dgm:spPr>
        <a:solidFill>
          <a:srgbClr val="782F40"/>
        </a:solidFill>
        <a:ln>
          <a:solidFill>
            <a:schemeClr val="bg1"/>
          </a:solidFill>
        </a:ln>
      </dgm:spPr>
      <dgm:t>
        <a:bodyPr/>
        <a:lstStyle/>
        <a:p>
          <a:r>
            <a:rPr lang="en-US" sz="2000">
              <a:latin typeface="Arial" panose="020B0604020202020204" pitchFamily="34" charset="0"/>
              <a:cs typeface="Arial" panose="020B0604020202020204" pitchFamily="34" charset="0"/>
            </a:rPr>
            <a:t>The coupler is to be used for future NASA lunar missions.</a:t>
          </a:r>
        </a:p>
      </dgm:t>
    </dgm:pt>
    <dgm:pt modelId="{6E2B7BBD-7B0C-7649-835E-86763125E815}" type="parTrans" cxnId="{A9677359-4DCF-C545-990A-DD4675827994}">
      <dgm:prSet/>
      <dgm:spPr/>
      <dgm:t>
        <a:bodyPr/>
        <a:lstStyle/>
        <a:p>
          <a:endParaRPr lang="en-US"/>
        </a:p>
      </dgm:t>
    </dgm:pt>
    <dgm:pt modelId="{19D9FBE0-B1F7-6343-91DA-4BC4624406C3}" type="sibTrans" cxnId="{A9677359-4DCF-C545-990A-DD4675827994}">
      <dgm:prSet/>
      <dgm:spPr>
        <a:solidFill>
          <a:schemeClr val="tx2"/>
        </a:solidFill>
        <a:ln w="3175">
          <a:solidFill>
            <a:schemeClr val="bg1"/>
          </a:solidFill>
        </a:ln>
      </dgm:spPr>
      <dgm:t>
        <a:bodyPr/>
        <a:lstStyle/>
        <a:p>
          <a:endParaRPr lang="en-US"/>
        </a:p>
      </dgm:t>
    </dgm:pt>
    <dgm:pt modelId="{E1856DCB-7DA3-BC4A-959C-C078FE1A553B}">
      <dgm:prSet custT="1"/>
      <dgm:spPr>
        <a:solidFill>
          <a:schemeClr val="tx2"/>
        </a:solidFill>
        <a:ln>
          <a:solidFill>
            <a:schemeClr val="bg1"/>
          </a:solidFill>
        </a:ln>
      </dgm:spPr>
      <dgm:t>
        <a:bodyPr/>
        <a:lstStyle/>
        <a:p>
          <a:r>
            <a:rPr lang="en-US" sz="2000">
              <a:latin typeface="Arial" panose="020B0604020202020204" pitchFamily="34" charset="0"/>
              <a:cs typeface="Arial" panose="020B0604020202020204" pitchFamily="34" charset="0"/>
            </a:rPr>
            <a:t>The navigation system from the spacecraft guides the receiving half of the coupler to mate with the probe half, mounted on the tanker ship.</a:t>
          </a:r>
        </a:p>
      </dgm:t>
    </dgm:pt>
    <dgm:pt modelId="{930C8FB0-9B88-9942-802D-6CB3A704A81C}" type="parTrans" cxnId="{2857F087-828C-2449-96BE-F105CDF38E83}">
      <dgm:prSet/>
      <dgm:spPr/>
      <dgm:t>
        <a:bodyPr/>
        <a:lstStyle/>
        <a:p>
          <a:endParaRPr lang="en-US"/>
        </a:p>
      </dgm:t>
    </dgm:pt>
    <dgm:pt modelId="{D64624D0-4D0A-C944-9ABC-1F046B1FF2AB}" type="sibTrans" cxnId="{2857F087-828C-2449-96BE-F105CDF38E83}">
      <dgm:prSet/>
      <dgm:spPr/>
      <dgm:t>
        <a:bodyPr/>
        <a:lstStyle/>
        <a:p>
          <a:endParaRPr lang="en-US"/>
        </a:p>
      </dgm:t>
    </dgm:pt>
    <dgm:pt modelId="{94A0F62D-F83B-A14D-8370-29253EAE8076}">
      <dgm:prSet custT="1"/>
      <dgm:spPr>
        <a:solidFill>
          <a:schemeClr val="tx2"/>
        </a:solidFill>
        <a:ln>
          <a:solidFill>
            <a:schemeClr val="bg1"/>
          </a:solidFill>
        </a:ln>
      </dgm:spPr>
      <dgm:t>
        <a:bodyPr/>
        <a:lstStyle/>
        <a:p>
          <a:r>
            <a:rPr lang="en-US" sz="2000">
              <a:latin typeface="Arial" panose="020B0604020202020204" pitchFamily="34" charset="0"/>
              <a:cs typeface="Arial" panose="020B0604020202020204" pitchFamily="34" charset="0"/>
            </a:rPr>
            <a:t>Previous designs required human intervention to lock and initiate fuel transfer.</a:t>
          </a:r>
        </a:p>
      </dgm:t>
    </dgm:pt>
    <dgm:pt modelId="{B492A343-3E53-6940-8DB0-EDB7E8B9C85B}" type="parTrans" cxnId="{71974F7C-0076-2B4C-A698-2C3C494DD4C7}">
      <dgm:prSet/>
      <dgm:spPr/>
      <dgm:t>
        <a:bodyPr/>
        <a:lstStyle/>
        <a:p>
          <a:endParaRPr lang="en-US"/>
        </a:p>
      </dgm:t>
    </dgm:pt>
    <dgm:pt modelId="{4F9613C1-E8A3-B748-89F2-E9BBEC361795}" type="sibTrans" cxnId="{71974F7C-0076-2B4C-A698-2C3C494DD4C7}">
      <dgm:prSet/>
      <dgm:spPr/>
      <dgm:t>
        <a:bodyPr/>
        <a:lstStyle/>
        <a:p>
          <a:endParaRPr lang="en-US"/>
        </a:p>
      </dgm:t>
    </dgm:pt>
    <dgm:pt modelId="{6699626C-5967-A24B-A88D-C485C63D4BE0}" type="pres">
      <dgm:prSet presAssocID="{76B23404-97CF-AE45-ABCF-024C3B7D3D10}" presName="Name0" presStyleCnt="0">
        <dgm:presLayoutVars>
          <dgm:chMax val="7"/>
          <dgm:chPref val="7"/>
          <dgm:dir/>
        </dgm:presLayoutVars>
      </dgm:prSet>
      <dgm:spPr/>
    </dgm:pt>
    <dgm:pt modelId="{4E508BD1-5E83-6340-975A-5506D08E9372}" type="pres">
      <dgm:prSet presAssocID="{76B23404-97CF-AE45-ABCF-024C3B7D3D10}" presName="Name1" presStyleCnt="0"/>
      <dgm:spPr/>
    </dgm:pt>
    <dgm:pt modelId="{485FD084-E25A-4B44-93E6-0ECE3FE0A5C3}" type="pres">
      <dgm:prSet presAssocID="{76B23404-97CF-AE45-ABCF-024C3B7D3D10}" presName="cycle" presStyleCnt="0"/>
      <dgm:spPr/>
    </dgm:pt>
    <dgm:pt modelId="{CFB706E5-6C68-5549-BF6C-8013E9A7FE3C}" type="pres">
      <dgm:prSet presAssocID="{76B23404-97CF-AE45-ABCF-024C3B7D3D10}" presName="srcNode" presStyleLbl="node1" presStyleIdx="0" presStyleCnt="3"/>
      <dgm:spPr/>
    </dgm:pt>
    <dgm:pt modelId="{DD6E0832-7F02-4648-9092-86E29FC5D54F}" type="pres">
      <dgm:prSet presAssocID="{76B23404-97CF-AE45-ABCF-024C3B7D3D10}" presName="conn" presStyleLbl="parChTrans1D2" presStyleIdx="0" presStyleCnt="1"/>
      <dgm:spPr/>
    </dgm:pt>
    <dgm:pt modelId="{28247E4F-C7C3-FB40-8359-9670F74C1DA1}" type="pres">
      <dgm:prSet presAssocID="{76B23404-97CF-AE45-ABCF-024C3B7D3D10}" presName="extraNode" presStyleLbl="node1" presStyleIdx="0" presStyleCnt="3"/>
      <dgm:spPr/>
    </dgm:pt>
    <dgm:pt modelId="{BFB43150-AB5A-F744-97F7-F5A8EBF61C8F}" type="pres">
      <dgm:prSet presAssocID="{76B23404-97CF-AE45-ABCF-024C3B7D3D10}" presName="dstNode" presStyleLbl="node1" presStyleIdx="0" presStyleCnt="3"/>
      <dgm:spPr/>
    </dgm:pt>
    <dgm:pt modelId="{259E88CA-98C3-D04A-82F6-3C178C004EA7}" type="pres">
      <dgm:prSet presAssocID="{9B0C3E7E-4DFE-1548-BB21-182D5B40579B}" presName="text_1" presStyleLbl="node1" presStyleIdx="0" presStyleCnt="3">
        <dgm:presLayoutVars>
          <dgm:bulletEnabled val="1"/>
        </dgm:presLayoutVars>
      </dgm:prSet>
      <dgm:spPr/>
    </dgm:pt>
    <dgm:pt modelId="{80D66B78-2657-BB46-88DE-25329EBE0BE6}" type="pres">
      <dgm:prSet presAssocID="{9B0C3E7E-4DFE-1548-BB21-182D5B40579B}" presName="accent_1" presStyleCnt="0"/>
      <dgm:spPr/>
    </dgm:pt>
    <dgm:pt modelId="{0F8D5D48-4546-0C4F-81C2-D9289458F315}" type="pres">
      <dgm:prSet presAssocID="{9B0C3E7E-4DFE-1548-BB21-182D5B40579B}" presName="accentRepeatNode" presStyleLbl="solidFgAcc1" presStyleIdx="0" presStyleCnt="3" custFlipVert="1" custScaleX="18705" custScaleY="18705"/>
      <dgm:spPr>
        <a:solidFill>
          <a:srgbClr val="FFFFFF"/>
        </a:solidFill>
        <a:ln>
          <a:solidFill>
            <a:srgbClr val="9A6370"/>
          </a:solidFill>
        </a:ln>
      </dgm:spPr>
    </dgm:pt>
    <dgm:pt modelId="{76EC1415-35D0-5A4A-B3BE-5393E302C54D}" type="pres">
      <dgm:prSet presAssocID="{E1856DCB-7DA3-BC4A-959C-C078FE1A553B}" presName="text_2" presStyleLbl="node1" presStyleIdx="1" presStyleCnt="3">
        <dgm:presLayoutVars>
          <dgm:bulletEnabled val="1"/>
        </dgm:presLayoutVars>
      </dgm:prSet>
      <dgm:spPr/>
    </dgm:pt>
    <dgm:pt modelId="{6531C198-CF51-0748-B9E8-AF2ACD19CE7B}" type="pres">
      <dgm:prSet presAssocID="{E1856DCB-7DA3-BC4A-959C-C078FE1A553B}" presName="accent_2" presStyleCnt="0"/>
      <dgm:spPr/>
    </dgm:pt>
    <dgm:pt modelId="{423EAF2B-264E-6448-8689-C82FF35589F1}" type="pres">
      <dgm:prSet presAssocID="{E1856DCB-7DA3-BC4A-959C-C078FE1A553B}" presName="accentRepeatNode" presStyleLbl="solidFgAcc1" presStyleIdx="1" presStyleCnt="3" custFlipVert="1" custScaleX="18705" custScaleY="18705"/>
      <dgm:spPr>
        <a:solidFill>
          <a:srgbClr val="FFFFFF"/>
        </a:solidFill>
        <a:ln>
          <a:solidFill>
            <a:schemeClr val="tx2"/>
          </a:solidFill>
        </a:ln>
      </dgm:spPr>
    </dgm:pt>
    <dgm:pt modelId="{20BBC78C-2A68-E747-9F6B-B8970EFCD91F}" type="pres">
      <dgm:prSet presAssocID="{94A0F62D-F83B-A14D-8370-29253EAE8076}" presName="text_3" presStyleLbl="node1" presStyleIdx="2" presStyleCnt="3" custLinFactNeighborX="373">
        <dgm:presLayoutVars>
          <dgm:bulletEnabled val="1"/>
        </dgm:presLayoutVars>
      </dgm:prSet>
      <dgm:spPr/>
    </dgm:pt>
    <dgm:pt modelId="{386A89A8-C5E2-EF49-80C9-EC17FC1A4C6C}" type="pres">
      <dgm:prSet presAssocID="{94A0F62D-F83B-A14D-8370-29253EAE8076}" presName="accent_3" presStyleCnt="0"/>
      <dgm:spPr/>
    </dgm:pt>
    <dgm:pt modelId="{87B6FE93-8721-374C-B1ED-0F442FEF47E3}" type="pres">
      <dgm:prSet presAssocID="{94A0F62D-F83B-A14D-8370-29253EAE8076}" presName="accentRepeatNode" presStyleLbl="solidFgAcc1" presStyleIdx="2" presStyleCnt="3" custFlipVert="1" custScaleX="18705" custScaleY="18705"/>
      <dgm:spPr>
        <a:solidFill>
          <a:srgbClr val="FFFFFF"/>
        </a:solidFill>
        <a:ln>
          <a:solidFill>
            <a:schemeClr val="tx2"/>
          </a:solidFill>
        </a:ln>
      </dgm:spPr>
    </dgm:pt>
  </dgm:ptLst>
  <dgm:cxnLst>
    <dgm:cxn modelId="{0D01B11E-46DE-4B29-BDCF-FE79A96A9DD6}" type="presOf" srcId="{E1856DCB-7DA3-BC4A-959C-C078FE1A553B}" destId="{76EC1415-35D0-5A4A-B3BE-5393E302C54D}" srcOrd="0" destOrd="0" presId="urn:microsoft.com/office/officeart/2008/layout/VerticalCurvedList"/>
    <dgm:cxn modelId="{763D1430-F2E2-4DDE-AE87-6A4CE49F3BCC}" type="presOf" srcId="{94A0F62D-F83B-A14D-8370-29253EAE8076}" destId="{20BBC78C-2A68-E747-9F6B-B8970EFCD91F}" srcOrd="0" destOrd="0" presId="urn:microsoft.com/office/officeart/2008/layout/VerticalCurvedList"/>
    <dgm:cxn modelId="{13648050-759A-486C-911E-2CE452EF4783}" type="presOf" srcId="{19D9FBE0-B1F7-6343-91DA-4BC4624406C3}" destId="{DD6E0832-7F02-4648-9092-86E29FC5D54F}" srcOrd="0" destOrd="0" presId="urn:microsoft.com/office/officeart/2008/layout/VerticalCurvedList"/>
    <dgm:cxn modelId="{A9677359-4DCF-C545-990A-DD4675827994}" srcId="{76B23404-97CF-AE45-ABCF-024C3B7D3D10}" destId="{9B0C3E7E-4DFE-1548-BB21-182D5B40579B}" srcOrd="0" destOrd="0" parTransId="{6E2B7BBD-7B0C-7649-835E-86763125E815}" sibTransId="{19D9FBE0-B1F7-6343-91DA-4BC4624406C3}"/>
    <dgm:cxn modelId="{71974F7C-0076-2B4C-A698-2C3C494DD4C7}" srcId="{76B23404-97CF-AE45-ABCF-024C3B7D3D10}" destId="{94A0F62D-F83B-A14D-8370-29253EAE8076}" srcOrd="2" destOrd="0" parTransId="{B492A343-3E53-6940-8DB0-EDB7E8B9C85B}" sibTransId="{4F9613C1-E8A3-B748-89F2-E9BBEC361795}"/>
    <dgm:cxn modelId="{2857F087-828C-2449-96BE-F105CDF38E83}" srcId="{76B23404-97CF-AE45-ABCF-024C3B7D3D10}" destId="{E1856DCB-7DA3-BC4A-959C-C078FE1A553B}" srcOrd="1" destOrd="0" parTransId="{930C8FB0-9B88-9942-802D-6CB3A704A81C}" sibTransId="{D64624D0-4D0A-C944-9ABC-1F046B1FF2AB}"/>
    <dgm:cxn modelId="{327DC5C2-52A3-4569-A200-414B52595D24}" type="presOf" srcId="{9B0C3E7E-4DFE-1548-BB21-182D5B40579B}" destId="{259E88CA-98C3-D04A-82F6-3C178C004EA7}" srcOrd="0" destOrd="0" presId="urn:microsoft.com/office/officeart/2008/layout/VerticalCurvedList"/>
    <dgm:cxn modelId="{80865FDE-08CF-4914-A3B7-AEE1D86565B9}" type="presOf" srcId="{76B23404-97CF-AE45-ABCF-024C3B7D3D10}" destId="{6699626C-5967-A24B-A88D-C485C63D4BE0}" srcOrd="0" destOrd="0" presId="urn:microsoft.com/office/officeart/2008/layout/VerticalCurvedList"/>
    <dgm:cxn modelId="{5453CF8B-8401-4140-898E-1345FBAD6DD8}" type="presParOf" srcId="{6699626C-5967-A24B-A88D-C485C63D4BE0}" destId="{4E508BD1-5E83-6340-975A-5506D08E9372}" srcOrd="0" destOrd="0" presId="urn:microsoft.com/office/officeart/2008/layout/VerticalCurvedList"/>
    <dgm:cxn modelId="{3C399F75-1827-4733-AB49-F50ACE1A0D56}" type="presParOf" srcId="{4E508BD1-5E83-6340-975A-5506D08E9372}" destId="{485FD084-E25A-4B44-93E6-0ECE3FE0A5C3}" srcOrd="0" destOrd="0" presId="urn:microsoft.com/office/officeart/2008/layout/VerticalCurvedList"/>
    <dgm:cxn modelId="{87AE0C5D-AC10-4076-B426-A68AEC767B25}" type="presParOf" srcId="{485FD084-E25A-4B44-93E6-0ECE3FE0A5C3}" destId="{CFB706E5-6C68-5549-BF6C-8013E9A7FE3C}" srcOrd="0" destOrd="0" presId="urn:microsoft.com/office/officeart/2008/layout/VerticalCurvedList"/>
    <dgm:cxn modelId="{8FE0BC01-F908-41B1-B4EB-918090A29678}" type="presParOf" srcId="{485FD084-E25A-4B44-93E6-0ECE3FE0A5C3}" destId="{DD6E0832-7F02-4648-9092-86E29FC5D54F}" srcOrd="1" destOrd="0" presId="urn:microsoft.com/office/officeart/2008/layout/VerticalCurvedList"/>
    <dgm:cxn modelId="{5092D498-B47D-45B4-9CB3-204ED24C11EF}" type="presParOf" srcId="{485FD084-E25A-4B44-93E6-0ECE3FE0A5C3}" destId="{28247E4F-C7C3-FB40-8359-9670F74C1DA1}" srcOrd="2" destOrd="0" presId="urn:microsoft.com/office/officeart/2008/layout/VerticalCurvedList"/>
    <dgm:cxn modelId="{A29A3E73-9DA2-4002-8F6C-BCBC97322BD3}" type="presParOf" srcId="{485FD084-E25A-4B44-93E6-0ECE3FE0A5C3}" destId="{BFB43150-AB5A-F744-97F7-F5A8EBF61C8F}" srcOrd="3" destOrd="0" presId="urn:microsoft.com/office/officeart/2008/layout/VerticalCurvedList"/>
    <dgm:cxn modelId="{B6DCA78C-7396-4BD3-8E2A-2D9767B11C1E}" type="presParOf" srcId="{4E508BD1-5E83-6340-975A-5506D08E9372}" destId="{259E88CA-98C3-D04A-82F6-3C178C004EA7}" srcOrd="1" destOrd="0" presId="urn:microsoft.com/office/officeart/2008/layout/VerticalCurvedList"/>
    <dgm:cxn modelId="{79AEC9EA-5CA8-433E-A385-75F3F2519AEA}" type="presParOf" srcId="{4E508BD1-5E83-6340-975A-5506D08E9372}" destId="{80D66B78-2657-BB46-88DE-25329EBE0BE6}" srcOrd="2" destOrd="0" presId="urn:microsoft.com/office/officeart/2008/layout/VerticalCurvedList"/>
    <dgm:cxn modelId="{EF2D0489-7217-47BF-A549-5D8D92A71EA7}" type="presParOf" srcId="{80D66B78-2657-BB46-88DE-25329EBE0BE6}" destId="{0F8D5D48-4546-0C4F-81C2-D9289458F315}" srcOrd="0" destOrd="0" presId="urn:microsoft.com/office/officeart/2008/layout/VerticalCurvedList"/>
    <dgm:cxn modelId="{3B83AD17-6F67-4A5A-B281-F4CE143895EE}" type="presParOf" srcId="{4E508BD1-5E83-6340-975A-5506D08E9372}" destId="{76EC1415-35D0-5A4A-B3BE-5393E302C54D}" srcOrd="3" destOrd="0" presId="urn:microsoft.com/office/officeart/2008/layout/VerticalCurvedList"/>
    <dgm:cxn modelId="{ED2CB6E6-DCDE-44FF-B5FF-989D408D04B9}" type="presParOf" srcId="{4E508BD1-5E83-6340-975A-5506D08E9372}" destId="{6531C198-CF51-0748-B9E8-AF2ACD19CE7B}" srcOrd="4" destOrd="0" presId="urn:microsoft.com/office/officeart/2008/layout/VerticalCurvedList"/>
    <dgm:cxn modelId="{DE6DEC31-D968-4BF1-9270-0B125AF49E77}" type="presParOf" srcId="{6531C198-CF51-0748-B9E8-AF2ACD19CE7B}" destId="{423EAF2B-264E-6448-8689-C82FF35589F1}" srcOrd="0" destOrd="0" presId="urn:microsoft.com/office/officeart/2008/layout/VerticalCurvedList"/>
    <dgm:cxn modelId="{E9912182-4CD4-421A-8BFF-5C9C9A5E2F79}" type="presParOf" srcId="{4E508BD1-5E83-6340-975A-5506D08E9372}" destId="{20BBC78C-2A68-E747-9F6B-B8970EFCD91F}" srcOrd="5" destOrd="0" presId="urn:microsoft.com/office/officeart/2008/layout/VerticalCurvedList"/>
    <dgm:cxn modelId="{38E19D96-CB38-45D4-8A10-01099BB1340F}" type="presParOf" srcId="{4E508BD1-5E83-6340-975A-5506D08E9372}" destId="{386A89A8-C5E2-EF49-80C9-EC17FC1A4C6C}" srcOrd="6" destOrd="0" presId="urn:microsoft.com/office/officeart/2008/layout/VerticalCurvedList"/>
    <dgm:cxn modelId="{35B20869-BEB0-45B0-A5A6-437873B49EAA}" type="presParOf" srcId="{386A89A8-C5E2-EF49-80C9-EC17FC1A4C6C}" destId="{87B6FE93-8721-374C-B1ED-0F442FEF47E3}"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465F4E1-4082-4CA2-8E60-1A7627A26C47}"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0AE24299-2117-41FD-9828-EEDF340847B0}">
      <dgm:prSet custT="1"/>
      <dgm:spPr>
        <a:solidFill>
          <a:schemeClr val="tx2"/>
        </a:solidFill>
      </dgm:spPr>
      <dgm:t>
        <a:bodyPr/>
        <a:lstStyle/>
        <a:p>
          <a:pPr algn="l"/>
          <a:r>
            <a:rPr lang="en-US" sz="2000">
              <a:latin typeface="Arial"/>
              <a:cs typeface="Arial"/>
            </a:rPr>
            <a:t>The actively sealed portion of the design requires the system to seal purely based on the mechanical connection of the two halves.</a:t>
          </a:r>
        </a:p>
      </dgm:t>
    </dgm:pt>
    <dgm:pt modelId="{6F893CF6-8CAD-455E-AD94-A92ED83803FD}" type="parTrans" cxnId="{7E550AAB-060A-4C54-849E-D8B37B823C3B}">
      <dgm:prSet/>
      <dgm:spPr/>
      <dgm:t>
        <a:bodyPr/>
        <a:lstStyle/>
        <a:p>
          <a:endParaRPr lang="en-US"/>
        </a:p>
      </dgm:t>
    </dgm:pt>
    <dgm:pt modelId="{9594E6EB-CAF3-4D5A-9629-0B9A241947D7}" type="sibTrans" cxnId="{7E550AAB-060A-4C54-849E-D8B37B823C3B}">
      <dgm:prSet/>
      <dgm:spPr/>
      <dgm:t>
        <a:bodyPr/>
        <a:lstStyle/>
        <a:p>
          <a:endParaRPr lang="en-US"/>
        </a:p>
      </dgm:t>
    </dgm:pt>
    <dgm:pt modelId="{A23967DA-283A-49A5-B2D1-90E8961C82E9}">
      <dgm:prSet custT="1"/>
      <dgm:spPr>
        <a:solidFill>
          <a:schemeClr val="tx2"/>
        </a:solidFill>
      </dgm:spPr>
      <dgm:t>
        <a:bodyPr/>
        <a:lstStyle/>
        <a:p>
          <a:pPr algn="l" rtl="0"/>
          <a:r>
            <a:rPr lang="en-US" sz="2000">
              <a:latin typeface="Arial"/>
              <a:cs typeface="Arial"/>
            </a:rPr>
            <a:t>This avoids from using electronic components in cryogenic conditions and allows for quick connection and disconnection. </a:t>
          </a:r>
        </a:p>
      </dgm:t>
    </dgm:pt>
    <dgm:pt modelId="{B1069E18-D37E-41E9-ABD8-2B951399AD23}" type="parTrans" cxnId="{25CE31B9-BE64-415F-AF03-24252FE25853}">
      <dgm:prSet/>
      <dgm:spPr/>
      <dgm:t>
        <a:bodyPr/>
        <a:lstStyle/>
        <a:p>
          <a:endParaRPr lang="en-US"/>
        </a:p>
      </dgm:t>
    </dgm:pt>
    <dgm:pt modelId="{299485DE-226A-439B-B6A4-58A88178B1C8}" type="sibTrans" cxnId="{25CE31B9-BE64-415F-AF03-24252FE25853}">
      <dgm:prSet/>
      <dgm:spPr/>
      <dgm:t>
        <a:bodyPr/>
        <a:lstStyle/>
        <a:p>
          <a:endParaRPr lang="en-US"/>
        </a:p>
      </dgm:t>
    </dgm:pt>
    <dgm:pt modelId="{AA286141-ACFA-4632-961C-9214F156580F}" type="pres">
      <dgm:prSet presAssocID="{E465F4E1-4082-4CA2-8E60-1A7627A26C47}" presName="linearFlow" presStyleCnt="0">
        <dgm:presLayoutVars>
          <dgm:dir/>
          <dgm:resizeHandles val="exact"/>
        </dgm:presLayoutVars>
      </dgm:prSet>
      <dgm:spPr/>
    </dgm:pt>
    <dgm:pt modelId="{8690A69A-162C-4C60-BABC-CEA253D48A0F}" type="pres">
      <dgm:prSet presAssocID="{0AE24299-2117-41FD-9828-EEDF340847B0}" presName="composite" presStyleCnt="0"/>
      <dgm:spPr/>
    </dgm:pt>
    <dgm:pt modelId="{823F3C7D-9F1B-49C8-9A00-0912330F61EC}" type="pres">
      <dgm:prSet presAssocID="{0AE24299-2117-41FD-9828-EEDF340847B0}" presName="imgShp" presStyleLbl="fgImgPlace1" presStyleIdx="0" presStyleCnt="2"/>
      <dgm:spPr>
        <a:solidFill>
          <a:schemeClr val="bg1"/>
        </a:solidFill>
        <a:ln>
          <a:solidFill>
            <a:schemeClr val="bg1"/>
          </a:solidFill>
        </a:ln>
      </dgm:spPr>
    </dgm:pt>
    <dgm:pt modelId="{F9781ED1-14B8-440B-95FC-D1BBC7AFD4EE}" type="pres">
      <dgm:prSet presAssocID="{0AE24299-2117-41FD-9828-EEDF340847B0}" presName="txShp" presStyleLbl="node1" presStyleIdx="0" presStyleCnt="2">
        <dgm:presLayoutVars>
          <dgm:bulletEnabled val="1"/>
        </dgm:presLayoutVars>
      </dgm:prSet>
      <dgm:spPr/>
    </dgm:pt>
    <dgm:pt modelId="{2E8BCD0B-F7BF-40D9-BB9F-8A177F8E26A1}" type="pres">
      <dgm:prSet presAssocID="{9594E6EB-CAF3-4D5A-9629-0B9A241947D7}" presName="spacing" presStyleCnt="0"/>
      <dgm:spPr/>
    </dgm:pt>
    <dgm:pt modelId="{702C6ABD-556C-4EAA-AB49-45FE465319BC}" type="pres">
      <dgm:prSet presAssocID="{A23967DA-283A-49A5-B2D1-90E8961C82E9}" presName="composite" presStyleCnt="0"/>
      <dgm:spPr/>
    </dgm:pt>
    <dgm:pt modelId="{7EB1E26A-03F1-48AC-BB6E-70A692E31503}" type="pres">
      <dgm:prSet presAssocID="{A23967DA-283A-49A5-B2D1-90E8961C82E9}" presName="imgShp" presStyleLbl="fgImgPlace1" presStyleIdx="1" presStyleCnt="2"/>
      <dgm:spPr>
        <a:solidFill>
          <a:schemeClr val="bg1"/>
        </a:solidFill>
      </dgm:spPr>
    </dgm:pt>
    <dgm:pt modelId="{1E9127D6-2632-4E79-AA69-0042D5F0618C}" type="pres">
      <dgm:prSet presAssocID="{A23967DA-283A-49A5-B2D1-90E8961C82E9}" presName="txShp" presStyleLbl="node1" presStyleIdx="1" presStyleCnt="2">
        <dgm:presLayoutVars>
          <dgm:bulletEnabled val="1"/>
        </dgm:presLayoutVars>
      </dgm:prSet>
      <dgm:spPr/>
    </dgm:pt>
  </dgm:ptLst>
  <dgm:cxnLst>
    <dgm:cxn modelId="{18EC5E80-F99D-409B-A4DF-82DF5B2B4B28}" type="presOf" srcId="{A23967DA-283A-49A5-B2D1-90E8961C82E9}" destId="{1E9127D6-2632-4E79-AA69-0042D5F0618C}" srcOrd="0" destOrd="0" presId="urn:microsoft.com/office/officeart/2005/8/layout/vList3"/>
    <dgm:cxn modelId="{7E550AAB-060A-4C54-849E-D8B37B823C3B}" srcId="{E465F4E1-4082-4CA2-8E60-1A7627A26C47}" destId="{0AE24299-2117-41FD-9828-EEDF340847B0}" srcOrd="0" destOrd="0" parTransId="{6F893CF6-8CAD-455E-AD94-A92ED83803FD}" sibTransId="{9594E6EB-CAF3-4D5A-9629-0B9A241947D7}"/>
    <dgm:cxn modelId="{25CE31B9-BE64-415F-AF03-24252FE25853}" srcId="{E465F4E1-4082-4CA2-8E60-1A7627A26C47}" destId="{A23967DA-283A-49A5-B2D1-90E8961C82E9}" srcOrd="1" destOrd="0" parTransId="{B1069E18-D37E-41E9-ABD8-2B951399AD23}" sibTransId="{299485DE-226A-439B-B6A4-58A88178B1C8}"/>
    <dgm:cxn modelId="{19FA60DA-8AEE-4640-B483-E970E98A1985}" type="presOf" srcId="{0AE24299-2117-41FD-9828-EEDF340847B0}" destId="{F9781ED1-14B8-440B-95FC-D1BBC7AFD4EE}" srcOrd="0" destOrd="0" presId="urn:microsoft.com/office/officeart/2005/8/layout/vList3"/>
    <dgm:cxn modelId="{625E94E5-F186-434B-BEC5-388C34621FBA}" type="presOf" srcId="{E465F4E1-4082-4CA2-8E60-1A7627A26C47}" destId="{AA286141-ACFA-4632-961C-9214F156580F}" srcOrd="0" destOrd="0" presId="urn:microsoft.com/office/officeart/2005/8/layout/vList3"/>
    <dgm:cxn modelId="{C405F460-E320-4AD7-A8C1-A90C82F817B7}" type="presParOf" srcId="{AA286141-ACFA-4632-961C-9214F156580F}" destId="{8690A69A-162C-4C60-BABC-CEA253D48A0F}" srcOrd="0" destOrd="0" presId="urn:microsoft.com/office/officeart/2005/8/layout/vList3"/>
    <dgm:cxn modelId="{FBBB2528-F26C-4B9C-898E-0E53281017D3}" type="presParOf" srcId="{8690A69A-162C-4C60-BABC-CEA253D48A0F}" destId="{823F3C7D-9F1B-49C8-9A00-0912330F61EC}" srcOrd="0" destOrd="0" presId="urn:microsoft.com/office/officeart/2005/8/layout/vList3"/>
    <dgm:cxn modelId="{BD2E8D13-E289-4093-B654-D0B778861C4E}" type="presParOf" srcId="{8690A69A-162C-4C60-BABC-CEA253D48A0F}" destId="{F9781ED1-14B8-440B-95FC-D1BBC7AFD4EE}" srcOrd="1" destOrd="0" presId="urn:microsoft.com/office/officeart/2005/8/layout/vList3"/>
    <dgm:cxn modelId="{20F6B38C-0F89-4538-BDA7-8B53191E8EC2}" type="presParOf" srcId="{AA286141-ACFA-4632-961C-9214F156580F}" destId="{2E8BCD0B-F7BF-40D9-BB9F-8A177F8E26A1}" srcOrd="1" destOrd="0" presId="urn:microsoft.com/office/officeart/2005/8/layout/vList3"/>
    <dgm:cxn modelId="{6A12C8DC-E187-43A8-9C42-00CEB809C2E4}" type="presParOf" srcId="{AA286141-ACFA-4632-961C-9214F156580F}" destId="{702C6ABD-556C-4EAA-AB49-45FE465319BC}" srcOrd="2" destOrd="0" presId="urn:microsoft.com/office/officeart/2005/8/layout/vList3"/>
    <dgm:cxn modelId="{405F5775-C8BE-4834-B9E5-01D79EA67009}" type="presParOf" srcId="{702C6ABD-556C-4EAA-AB49-45FE465319BC}" destId="{7EB1E26A-03F1-48AC-BB6E-70A692E31503}" srcOrd="0" destOrd="0" presId="urn:microsoft.com/office/officeart/2005/8/layout/vList3"/>
    <dgm:cxn modelId="{6B51D812-5811-4C23-AA12-EE05C8E377F4}" type="presParOf" srcId="{702C6ABD-556C-4EAA-AB49-45FE465319BC}" destId="{1E9127D6-2632-4E79-AA69-0042D5F0618C}" srcOrd="1" destOrd="0" presId="urn:microsoft.com/office/officeart/2005/8/layout/vLis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6B23404-97CF-AE45-ABCF-024C3B7D3D1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9B0C3E7E-4DFE-1548-BB21-182D5B40579B}">
      <dgm:prSet/>
      <dgm:spPr>
        <a:solidFill>
          <a:srgbClr val="782F40"/>
        </a:solidFill>
        <a:ln>
          <a:solidFill>
            <a:schemeClr val="bg1"/>
          </a:solidFill>
        </a:ln>
      </dgm:spPr>
      <dgm:t>
        <a:bodyPr/>
        <a:lstStyle/>
        <a:p>
          <a:r>
            <a:rPr lang="en-US">
              <a:latin typeface="Arial"/>
              <a:cs typeface="Arial"/>
            </a:rPr>
            <a:t>Communicate with manufacturers early and often</a:t>
          </a:r>
        </a:p>
      </dgm:t>
    </dgm:pt>
    <dgm:pt modelId="{6E2B7BBD-7B0C-7649-835E-86763125E815}" type="parTrans" cxnId="{A9677359-4DCF-C545-990A-DD4675827994}">
      <dgm:prSet/>
      <dgm:spPr/>
      <dgm:t>
        <a:bodyPr/>
        <a:lstStyle/>
        <a:p>
          <a:endParaRPr lang="en-US"/>
        </a:p>
      </dgm:t>
    </dgm:pt>
    <dgm:pt modelId="{19D9FBE0-B1F7-6343-91DA-4BC4624406C3}" type="sibTrans" cxnId="{A9677359-4DCF-C545-990A-DD4675827994}">
      <dgm:prSet/>
      <dgm:spPr>
        <a:solidFill>
          <a:schemeClr val="tx2"/>
        </a:solidFill>
        <a:ln w="3175">
          <a:solidFill>
            <a:schemeClr val="bg1"/>
          </a:solidFill>
        </a:ln>
      </dgm:spPr>
      <dgm:t>
        <a:bodyPr/>
        <a:lstStyle/>
        <a:p>
          <a:endParaRPr lang="en-US"/>
        </a:p>
      </dgm:t>
    </dgm:pt>
    <dgm:pt modelId="{94A0F62D-F83B-A14D-8370-29253EAE8076}">
      <dgm:prSet/>
      <dgm:spPr>
        <a:solidFill>
          <a:schemeClr val="tx2"/>
        </a:solidFill>
        <a:ln>
          <a:solidFill>
            <a:schemeClr val="bg1"/>
          </a:solidFill>
        </a:ln>
      </dgm:spPr>
      <dgm:t>
        <a:bodyPr/>
        <a:lstStyle/>
        <a:p>
          <a:pPr rtl="0"/>
          <a:r>
            <a:rPr lang="en-US">
              <a:latin typeface="Arial"/>
              <a:cs typeface="Arial"/>
            </a:rPr>
            <a:t>Continuously reevaluate priorities</a:t>
          </a:r>
        </a:p>
      </dgm:t>
    </dgm:pt>
    <dgm:pt modelId="{B492A343-3E53-6940-8DB0-EDB7E8B9C85B}" type="parTrans" cxnId="{71974F7C-0076-2B4C-A698-2C3C494DD4C7}">
      <dgm:prSet/>
      <dgm:spPr/>
      <dgm:t>
        <a:bodyPr/>
        <a:lstStyle/>
        <a:p>
          <a:endParaRPr lang="en-US"/>
        </a:p>
      </dgm:t>
    </dgm:pt>
    <dgm:pt modelId="{4F9613C1-E8A3-B748-89F2-E9BBEC361795}" type="sibTrans" cxnId="{71974F7C-0076-2B4C-A698-2C3C494DD4C7}">
      <dgm:prSet/>
      <dgm:spPr/>
      <dgm:t>
        <a:bodyPr/>
        <a:lstStyle/>
        <a:p>
          <a:endParaRPr lang="en-US"/>
        </a:p>
      </dgm:t>
    </dgm:pt>
    <dgm:pt modelId="{2488C3EC-D90D-42A1-AAD2-087F58F3854F}">
      <dgm:prSet/>
      <dgm:spPr>
        <a:solidFill>
          <a:schemeClr val="tx2"/>
        </a:solidFill>
        <a:ln>
          <a:solidFill>
            <a:schemeClr val="bg1"/>
          </a:solidFill>
        </a:ln>
      </dgm:spPr>
      <dgm:t>
        <a:bodyPr/>
        <a:lstStyle/>
        <a:p>
          <a:r>
            <a:rPr lang="en-US">
              <a:latin typeface="Arial"/>
              <a:cs typeface="Arial"/>
            </a:rPr>
            <a:t>The project is dynamic and not static</a:t>
          </a:r>
        </a:p>
      </dgm:t>
    </dgm:pt>
    <dgm:pt modelId="{D3D32B2F-5467-4F08-A1D6-1FE36C74183A}" type="parTrans" cxnId="{710C6251-6582-4962-ACD9-954D57ADF652}">
      <dgm:prSet/>
      <dgm:spPr/>
      <dgm:t>
        <a:bodyPr/>
        <a:lstStyle/>
        <a:p>
          <a:endParaRPr lang="en-US"/>
        </a:p>
      </dgm:t>
    </dgm:pt>
    <dgm:pt modelId="{55DC86A4-D258-4BF7-AFAA-C32B959097EC}" type="sibTrans" cxnId="{710C6251-6582-4962-ACD9-954D57ADF652}">
      <dgm:prSet/>
      <dgm:spPr/>
      <dgm:t>
        <a:bodyPr/>
        <a:lstStyle/>
        <a:p>
          <a:endParaRPr lang="en-US"/>
        </a:p>
      </dgm:t>
    </dgm:pt>
    <dgm:pt modelId="{BD7E301F-CC8B-4FFC-AFAA-E479EEC46C31}">
      <dgm:prSet/>
      <dgm:spPr>
        <a:solidFill>
          <a:schemeClr val="tx2"/>
        </a:solidFill>
        <a:ln>
          <a:solidFill>
            <a:schemeClr val="bg1"/>
          </a:solidFill>
        </a:ln>
      </dgm:spPr>
      <dgm:t>
        <a:bodyPr/>
        <a:lstStyle/>
        <a:p>
          <a:r>
            <a:rPr lang="en-US">
              <a:latin typeface="Arial"/>
              <a:cs typeface="Arial"/>
            </a:rPr>
            <a:t>There is some value in every idea</a:t>
          </a:r>
        </a:p>
      </dgm:t>
    </dgm:pt>
    <dgm:pt modelId="{0ECA863B-9DBD-456C-83F4-51D2FEED843C}" type="parTrans" cxnId="{0E49820C-022E-4C7B-9867-5DB662B40AC0}">
      <dgm:prSet/>
      <dgm:spPr/>
      <dgm:t>
        <a:bodyPr/>
        <a:lstStyle/>
        <a:p>
          <a:endParaRPr lang="en-US"/>
        </a:p>
      </dgm:t>
    </dgm:pt>
    <dgm:pt modelId="{6982FB03-7269-455E-B2D0-01CCF0F01537}" type="sibTrans" cxnId="{0E49820C-022E-4C7B-9867-5DB662B40AC0}">
      <dgm:prSet/>
      <dgm:spPr/>
      <dgm:t>
        <a:bodyPr/>
        <a:lstStyle/>
        <a:p>
          <a:endParaRPr lang="en-US"/>
        </a:p>
      </dgm:t>
    </dgm:pt>
    <dgm:pt modelId="{6699626C-5967-A24B-A88D-C485C63D4BE0}" type="pres">
      <dgm:prSet presAssocID="{76B23404-97CF-AE45-ABCF-024C3B7D3D10}" presName="Name0" presStyleCnt="0">
        <dgm:presLayoutVars>
          <dgm:chMax val="7"/>
          <dgm:chPref val="7"/>
          <dgm:dir/>
        </dgm:presLayoutVars>
      </dgm:prSet>
      <dgm:spPr/>
    </dgm:pt>
    <dgm:pt modelId="{4E508BD1-5E83-6340-975A-5506D08E9372}" type="pres">
      <dgm:prSet presAssocID="{76B23404-97CF-AE45-ABCF-024C3B7D3D10}" presName="Name1" presStyleCnt="0"/>
      <dgm:spPr/>
    </dgm:pt>
    <dgm:pt modelId="{485FD084-E25A-4B44-93E6-0ECE3FE0A5C3}" type="pres">
      <dgm:prSet presAssocID="{76B23404-97CF-AE45-ABCF-024C3B7D3D10}" presName="cycle" presStyleCnt="0"/>
      <dgm:spPr/>
    </dgm:pt>
    <dgm:pt modelId="{CFB706E5-6C68-5549-BF6C-8013E9A7FE3C}" type="pres">
      <dgm:prSet presAssocID="{76B23404-97CF-AE45-ABCF-024C3B7D3D10}" presName="srcNode" presStyleLbl="node1" presStyleIdx="0" presStyleCnt="4"/>
      <dgm:spPr/>
    </dgm:pt>
    <dgm:pt modelId="{DD6E0832-7F02-4648-9092-86E29FC5D54F}" type="pres">
      <dgm:prSet presAssocID="{76B23404-97CF-AE45-ABCF-024C3B7D3D10}" presName="conn" presStyleLbl="parChTrans1D2" presStyleIdx="0" presStyleCnt="1"/>
      <dgm:spPr/>
    </dgm:pt>
    <dgm:pt modelId="{28247E4F-C7C3-FB40-8359-9670F74C1DA1}" type="pres">
      <dgm:prSet presAssocID="{76B23404-97CF-AE45-ABCF-024C3B7D3D10}" presName="extraNode" presStyleLbl="node1" presStyleIdx="0" presStyleCnt="4"/>
      <dgm:spPr/>
    </dgm:pt>
    <dgm:pt modelId="{BFB43150-AB5A-F744-97F7-F5A8EBF61C8F}" type="pres">
      <dgm:prSet presAssocID="{76B23404-97CF-AE45-ABCF-024C3B7D3D10}" presName="dstNode" presStyleLbl="node1" presStyleIdx="0" presStyleCnt="4"/>
      <dgm:spPr/>
    </dgm:pt>
    <dgm:pt modelId="{259E88CA-98C3-D04A-82F6-3C178C004EA7}" type="pres">
      <dgm:prSet presAssocID="{9B0C3E7E-4DFE-1548-BB21-182D5B40579B}" presName="text_1" presStyleLbl="node1" presStyleIdx="0" presStyleCnt="4">
        <dgm:presLayoutVars>
          <dgm:bulletEnabled val="1"/>
        </dgm:presLayoutVars>
      </dgm:prSet>
      <dgm:spPr/>
    </dgm:pt>
    <dgm:pt modelId="{80D66B78-2657-BB46-88DE-25329EBE0BE6}" type="pres">
      <dgm:prSet presAssocID="{9B0C3E7E-4DFE-1548-BB21-182D5B40579B}" presName="accent_1" presStyleCnt="0"/>
      <dgm:spPr/>
    </dgm:pt>
    <dgm:pt modelId="{0F8D5D48-4546-0C4F-81C2-D9289458F315}" type="pres">
      <dgm:prSet presAssocID="{9B0C3E7E-4DFE-1548-BB21-182D5B40579B}" presName="accentRepeatNode" presStyleLbl="solidFgAcc1" presStyleIdx="0" presStyleCnt="4" custFlipVert="1" custScaleX="18705" custScaleY="18705"/>
      <dgm:spPr>
        <a:solidFill>
          <a:srgbClr val="FFFFFF"/>
        </a:solidFill>
        <a:ln>
          <a:solidFill>
            <a:srgbClr val="9A6370"/>
          </a:solidFill>
        </a:ln>
      </dgm:spPr>
    </dgm:pt>
    <dgm:pt modelId="{687CDB6A-C2E9-44F5-AC63-FBF2DD3B3811}" type="pres">
      <dgm:prSet presAssocID="{94A0F62D-F83B-A14D-8370-29253EAE8076}" presName="text_2" presStyleLbl="node1" presStyleIdx="1" presStyleCnt="4">
        <dgm:presLayoutVars>
          <dgm:bulletEnabled val="1"/>
        </dgm:presLayoutVars>
      </dgm:prSet>
      <dgm:spPr/>
    </dgm:pt>
    <dgm:pt modelId="{FC148264-DB2B-4611-A306-CC50925331AB}" type="pres">
      <dgm:prSet presAssocID="{94A0F62D-F83B-A14D-8370-29253EAE8076}" presName="accent_2" presStyleCnt="0"/>
      <dgm:spPr/>
    </dgm:pt>
    <dgm:pt modelId="{87B6FE93-8721-374C-B1ED-0F442FEF47E3}" type="pres">
      <dgm:prSet presAssocID="{94A0F62D-F83B-A14D-8370-29253EAE8076}" presName="accentRepeatNode" presStyleLbl="solidFgAcc1" presStyleIdx="1" presStyleCnt="4" custFlipVert="1" custScaleX="18705" custScaleY="18705"/>
      <dgm:spPr>
        <a:solidFill>
          <a:srgbClr val="FFFFFF"/>
        </a:solidFill>
        <a:ln>
          <a:solidFill>
            <a:schemeClr val="tx2"/>
          </a:solidFill>
        </a:ln>
      </dgm:spPr>
    </dgm:pt>
    <dgm:pt modelId="{66477C14-A825-4FEF-AD15-184F861FAB53}" type="pres">
      <dgm:prSet presAssocID="{2488C3EC-D90D-42A1-AAD2-087F58F3854F}" presName="text_3" presStyleLbl="node1" presStyleIdx="2" presStyleCnt="4">
        <dgm:presLayoutVars>
          <dgm:bulletEnabled val="1"/>
        </dgm:presLayoutVars>
      </dgm:prSet>
      <dgm:spPr/>
    </dgm:pt>
    <dgm:pt modelId="{0BB71421-B571-4440-B2DE-35FF5D92327E}" type="pres">
      <dgm:prSet presAssocID="{2488C3EC-D90D-42A1-AAD2-087F58F3854F}" presName="accent_3" presStyleCnt="0"/>
      <dgm:spPr/>
    </dgm:pt>
    <dgm:pt modelId="{F4584890-AC6C-4967-8A74-51DDFA83E125}" type="pres">
      <dgm:prSet presAssocID="{2488C3EC-D90D-42A1-AAD2-087F58F3854F}" presName="accentRepeatNode" presStyleLbl="solidFgAcc1" presStyleIdx="2" presStyleCnt="4" custScaleX="19069" custScaleY="19069"/>
      <dgm:spPr>
        <a:ln>
          <a:solidFill>
            <a:schemeClr val="tx2"/>
          </a:solidFill>
        </a:ln>
      </dgm:spPr>
    </dgm:pt>
    <dgm:pt modelId="{DDD73A5C-F9FD-452C-9B05-28074130AB65}" type="pres">
      <dgm:prSet presAssocID="{BD7E301F-CC8B-4FFC-AFAA-E479EEC46C31}" presName="text_4" presStyleLbl="node1" presStyleIdx="3" presStyleCnt="4">
        <dgm:presLayoutVars>
          <dgm:bulletEnabled val="1"/>
        </dgm:presLayoutVars>
      </dgm:prSet>
      <dgm:spPr/>
    </dgm:pt>
    <dgm:pt modelId="{F05E10C8-5CAF-4E60-B6B0-6918E592CC61}" type="pres">
      <dgm:prSet presAssocID="{BD7E301F-CC8B-4FFC-AFAA-E479EEC46C31}" presName="accent_4" presStyleCnt="0"/>
      <dgm:spPr/>
    </dgm:pt>
    <dgm:pt modelId="{2D7128F3-3E3B-4ACC-92D3-15BA7B355651}" type="pres">
      <dgm:prSet presAssocID="{BD7E301F-CC8B-4FFC-AFAA-E479EEC46C31}" presName="accentRepeatNode" presStyleLbl="solidFgAcc1" presStyleIdx="3" presStyleCnt="4" custScaleX="19069" custScaleY="19069"/>
      <dgm:spPr>
        <a:ln>
          <a:solidFill>
            <a:schemeClr val="tx2"/>
          </a:solidFill>
        </a:ln>
      </dgm:spPr>
    </dgm:pt>
  </dgm:ptLst>
  <dgm:cxnLst>
    <dgm:cxn modelId="{0E49820C-022E-4C7B-9867-5DB662B40AC0}" srcId="{76B23404-97CF-AE45-ABCF-024C3B7D3D10}" destId="{BD7E301F-CC8B-4FFC-AFAA-E479EEC46C31}" srcOrd="3" destOrd="0" parTransId="{0ECA863B-9DBD-456C-83F4-51D2FEED843C}" sibTransId="{6982FB03-7269-455E-B2D0-01CCF0F01537}"/>
    <dgm:cxn modelId="{93A6153C-646C-4EA5-9AB7-213C4C6EA300}" type="presOf" srcId="{94A0F62D-F83B-A14D-8370-29253EAE8076}" destId="{687CDB6A-C2E9-44F5-AC63-FBF2DD3B3811}" srcOrd="0" destOrd="0" presId="urn:microsoft.com/office/officeart/2008/layout/VerticalCurvedList"/>
    <dgm:cxn modelId="{13648050-759A-486C-911E-2CE452EF4783}" type="presOf" srcId="{19D9FBE0-B1F7-6343-91DA-4BC4624406C3}" destId="{DD6E0832-7F02-4648-9092-86E29FC5D54F}" srcOrd="0" destOrd="0" presId="urn:microsoft.com/office/officeart/2008/layout/VerticalCurvedList"/>
    <dgm:cxn modelId="{710C6251-6582-4962-ACD9-954D57ADF652}" srcId="{76B23404-97CF-AE45-ABCF-024C3B7D3D10}" destId="{2488C3EC-D90D-42A1-AAD2-087F58F3854F}" srcOrd="2" destOrd="0" parTransId="{D3D32B2F-5467-4F08-A1D6-1FE36C74183A}" sibTransId="{55DC86A4-D258-4BF7-AFAA-C32B959097EC}"/>
    <dgm:cxn modelId="{A9677359-4DCF-C545-990A-DD4675827994}" srcId="{76B23404-97CF-AE45-ABCF-024C3B7D3D10}" destId="{9B0C3E7E-4DFE-1548-BB21-182D5B40579B}" srcOrd="0" destOrd="0" parTransId="{6E2B7BBD-7B0C-7649-835E-86763125E815}" sibTransId="{19D9FBE0-B1F7-6343-91DA-4BC4624406C3}"/>
    <dgm:cxn modelId="{0AD96E6E-75FE-40E2-8550-2B5883C4197B}" type="presOf" srcId="{BD7E301F-CC8B-4FFC-AFAA-E479EEC46C31}" destId="{DDD73A5C-F9FD-452C-9B05-28074130AB65}" srcOrd="0" destOrd="0" presId="urn:microsoft.com/office/officeart/2008/layout/VerticalCurvedList"/>
    <dgm:cxn modelId="{71974F7C-0076-2B4C-A698-2C3C494DD4C7}" srcId="{76B23404-97CF-AE45-ABCF-024C3B7D3D10}" destId="{94A0F62D-F83B-A14D-8370-29253EAE8076}" srcOrd="1" destOrd="0" parTransId="{B492A343-3E53-6940-8DB0-EDB7E8B9C85B}" sibTransId="{4F9613C1-E8A3-B748-89F2-E9BBEC361795}"/>
    <dgm:cxn modelId="{2A10A3AC-5A3D-455F-82AF-DB5A60D8EC1E}" type="presOf" srcId="{2488C3EC-D90D-42A1-AAD2-087F58F3854F}" destId="{66477C14-A825-4FEF-AD15-184F861FAB53}" srcOrd="0" destOrd="0" presId="urn:microsoft.com/office/officeart/2008/layout/VerticalCurvedList"/>
    <dgm:cxn modelId="{327DC5C2-52A3-4569-A200-414B52595D24}" type="presOf" srcId="{9B0C3E7E-4DFE-1548-BB21-182D5B40579B}" destId="{259E88CA-98C3-D04A-82F6-3C178C004EA7}" srcOrd="0" destOrd="0" presId="urn:microsoft.com/office/officeart/2008/layout/VerticalCurvedList"/>
    <dgm:cxn modelId="{80865FDE-08CF-4914-A3B7-AEE1D86565B9}" type="presOf" srcId="{76B23404-97CF-AE45-ABCF-024C3B7D3D10}" destId="{6699626C-5967-A24B-A88D-C485C63D4BE0}" srcOrd="0" destOrd="0" presId="urn:microsoft.com/office/officeart/2008/layout/VerticalCurvedList"/>
    <dgm:cxn modelId="{5453CF8B-8401-4140-898E-1345FBAD6DD8}" type="presParOf" srcId="{6699626C-5967-A24B-A88D-C485C63D4BE0}" destId="{4E508BD1-5E83-6340-975A-5506D08E9372}" srcOrd="0" destOrd="0" presId="urn:microsoft.com/office/officeart/2008/layout/VerticalCurvedList"/>
    <dgm:cxn modelId="{3C399F75-1827-4733-AB49-F50ACE1A0D56}" type="presParOf" srcId="{4E508BD1-5E83-6340-975A-5506D08E9372}" destId="{485FD084-E25A-4B44-93E6-0ECE3FE0A5C3}" srcOrd="0" destOrd="0" presId="urn:microsoft.com/office/officeart/2008/layout/VerticalCurvedList"/>
    <dgm:cxn modelId="{87AE0C5D-AC10-4076-B426-A68AEC767B25}" type="presParOf" srcId="{485FD084-E25A-4B44-93E6-0ECE3FE0A5C3}" destId="{CFB706E5-6C68-5549-BF6C-8013E9A7FE3C}" srcOrd="0" destOrd="0" presId="urn:microsoft.com/office/officeart/2008/layout/VerticalCurvedList"/>
    <dgm:cxn modelId="{8FE0BC01-F908-41B1-B4EB-918090A29678}" type="presParOf" srcId="{485FD084-E25A-4B44-93E6-0ECE3FE0A5C3}" destId="{DD6E0832-7F02-4648-9092-86E29FC5D54F}" srcOrd="1" destOrd="0" presId="urn:microsoft.com/office/officeart/2008/layout/VerticalCurvedList"/>
    <dgm:cxn modelId="{5092D498-B47D-45B4-9CB3-204ED24C11EF}" type="presParOf" srcId="{485FD084-E25A-4B44-93E6-0ECE3FE0A5C3}" destId="{28247E4F-C7C3-FB40-8359-9670F74C1DA1}" srcOrd="2" destOrd="0" presId="urn:microsoft.com/office/officeart/2008/layout/VerticalCurvedList"/>
    <dgm:cxn modelId="{A29A3E73-9DA2-4002-8F6C-BCBC97322BD3}" type="presParOf" srcId="{485FD084-E25A-4B44-93E6-0ECE3FE0A5C3}" destId="{BFB43150-AB5A-F744-97F7-F5A8EBF61C8F}" srcOrd="3" destOrd="0" presId="urn:microsoft.com/office/officeart/2008/layout/VerticalCurvedList"/>
    <dgm:cxn modelId="{B6DCA78C-7396-4BD3-8E2A-2D9767B11C1E}" type="presParOf" srcId="{4E508BD1-5E83-6340-975A-5506D08E9372}" destId="{259E88CA-98C3-D04A-82F6-3C178C004EA7}" srcOrd="1" destOrd="0" presId="urn:microsoft.com/office/officeart/2008/layout/VerticalCurvedList"/>
    <dgm:cxn modelId="{79AEC9EA-5CA8-433E-A385-75F3F2519AEA}" type="presParOf" srcId="{4E508BD1-5E83-6340-975A-5506D08E9372}" destId="{80D66B78-2657-BB46-88DE-25329EBE0BE6}" srcOrd="2" destOrd="0" presId="urn:microsoft.com/office/officeart/2008/layout/VerticalCurvedList"/>
    <dgm:cxn modelId="{EF2D0489-7217-47BF-A549-5D8D92A71EA7}" type="presParOf" srcId="{80D66B78-2657-BB46-88DE-25329EBE0BE6}" destId="{0F8D5D48-4546-0C4F-81C2-D9289458F315}" srcOrd="0" destOrd="0" presId="urn:microsoft.com/office/officeart/2008/layout/VerticalCurvedList"/>
    <dgm:cxn modelId="{1891B173-842D-413A-A394-C5849A74BBEF}" type="presParOf" srcId="{4E508BD1-5E83-6340-975A-5506D08E9372}" destId="{687CDB6A-C2E9-44F5-AC63-FBF2DD3B3811}" srcOrd="3" destOrd="0" presId="urn:microsoft.com/office/officeart/2008/layout/VerticalCurvedList"/>
    <dgm:cxn modelId="{49E32170-5043-414A-96F1-B20492B45902}" type="presParOf" srcId="{4E508BD1-5E83-6340-975A-5506D08E9372}" destId="{FC148264-DB2B-4611-A306-CC50925331AB}" srcOrd="4" destOrd="0" presId="urn:microsoft.com/office/officeart/2008/layout/VerticalCurvedList"/>
    <dgm:cxn modelId="{4AF4D67C-A2B8-4464-A9D7-3714886B8704}" type="presParOf" srcId="{FC148264-DB2B-4611-A306-CC50925331AB}" destId="{87B6FE93-8721-374C-B1ED-0F442FEF47E3}" srcOrd="0" destOrd="0" presId="urn:microsoft.com/office/officeart/2008/layout/VerticalCurvedList"/>
    <dgm:cxn modelId="{1BA2773F-3106-4DA4-9075-84B649A01B6F}" type="presParOf" srcId="{4E508BD1-5E83-6340-975A-5506D08E9372}" destId="{66477C14-A825-4FEF-AD15-184F861FAB53}" srcOrd="5" destOrd="0" presId="urn:microsoft.com/office/officeart/2008/layout/VerticalCurvedList"/>
    <dgm:cxn modelId="{65AA7953-41DA-4A5D-86D6-165A4326C968}" type="presParOf" srcId="{4E508BD1-5E83-6340-975A-5506D08E9372}" destId="{0BB71421-B571-4440-B2DE-35FF5D92327E}" srcOrd="6" destOrd="0" presId="urn:microsoft.com/office/officeart/2008/layout/VerticalCurvedList"/>
    <dgm:cxn modelId="{676A5067-3187-47EA-8AE3-92C0B3B0598F}" type="presParOf" srcId="{0BB71421-B571-4440-B2DE-35FF5D92327E}" destId="{F4584890-AC6C-4967-8A74-51DDFA83E125}" srcOrd="0" destOrd="0" presId="urn:microsoft.com/office/officeart/2008/layout/VerticalCurvedList"/>
    <dgm:cxn modelId="{F31D38BA-79A6-4BD7-8D45-1E332006DDF0}" type="presParOf" srcId="{4E508BD1-5E83-6340-975A-5506D08E9372}" destId="{DDD73A5C-F9FD-452C-9B05-28074130AB65}" srcOrd="7" destOrd="0" presId="urn:microsoft.com/office/officeart/2008/layout/VerticalCurvedList"/>
    <dgm:cxn modelId="{AFCCFFA5-489B-4B09-97F9-AE707F9685EB}" type="presParOf" srcId="{4E508BD1-5E83-6340-975A-5506D08E9372}" destId="{F05E10C8-5CAF-4E60-B6B0-6918E592CC61}" srcOrd="8" destOrd="0" presId="urn:microsoft.com/office/officeart/2008/layout/VerticalCurvedList"/>
    <dgm:cxn modelId="{4F155A5C-3796-427A-A130-4752353E5F0D}" type="presParOf" srcId="{F05E10C8-5CAF-4E60-B6B0-6918E592CC61}" destId="{2D7128F3-3E3B-4ACC-92D3-15BA7B355651}"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52FE663-2E5C-E546-8C96-4F7204FEB349}"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9CA6B22D-DF08-A44E-B900-06D7CE6F88A2}">
      <dgm:prSet/>
      <dgm:spPr>
        <a:solidFill>
          <a:srgbClr val="782F40"/>
        </a:solidFill>
        <a:ln>
          <a:solidFill>
            <a:schemeClr val="bg1"/>
          </a:solidFill>
        </a:ln>
      </dgm:spPr>
      <dgm:t>
        <a:bodyPr/>
        <a:lstStyle/>
        <a:p>
          <a:pPr algn="l"/>
          <a:r>
            <a:rPr lang="en-US">
              <a:latin typeface="Arial" panose="020B0604020202020204" pitchFamily="34" charset="0"/>
              <a:cs typeface="Arial" panose="020B0604020202020204" pitchFamily="34" charset="0"/>
            </a:rPr>
            <a:t>Implement spray-on foam insulation to external surfaces</a:t>
          </a:r>
        </a:p>
      </dgm:t>
    </dgm:pt>
    <dgm:pt modelId="{D95F1852-92D7-4F46-AFD2-7885D7553BAB}" type="parTrans" cxnId="{D4FE49EE-50CF-CF42-B8D0-228660F1D747}">
      <dgm:prSet/>
      <dgm:spPr/>
      <dgm:t>
        <a:bodyPr/>
        <a:lstStyle/>
        <a:p>
          <a:endParaRPr lang="en-US"/>
        </a:p>
      </dgm:t>
    </dgm:pt>
    <dgm:pt modelId="{BE1417AD-07F5-2142-9ED7-42B0FB144198}" type="sibTrans" cxnId="{D4FE49EE-50CF-CF42-B8D0-228660F1D747}">
      <dgm:prSet/>
      <dgm:spPr/>
      <dgm:t>
        <a:bodyPr/>
        <a:lstStyle/>
        <a:p>
          <a:endParaRPr lang="en-US"/>
        </a:p>
      </dgm:t>
    </dgm:pt>
    <dgm:pt modelId="{6846A90C-FACB-9841-8824-7D8B47DBF7D3}">
      <dgm:prSet/>
      <dgm:spPr>
        <a:solidFill>
          <a:srgbClr val="782F40"/>
        </a:solidFill>
        <a:ln>
          <a:solidFill>
            <a:schemeClr val="bg1">
              <a:lumMod val="95000"/>
            </a:schemeClr>
          </a:solidFill>
        </a:ln>
      </dgm:spPr>
      <dgm:t>
        <a:bodyPr/>
        <a:lstStyle/>
        <a:p>
          <a:pPr algn="l"/>
          <a:r>
            <a:rPr lang="en-US">
              <a:latin typeface="Arial" panose="020B0604020202020204" pitchFamily="34" charset="0"/>
              <a:cs typeface="Arial" panose="020B0604020202020204" pitchFamily="34" charset="0"/>
            </a:rPr>
            <a:t>Evaluate thermal performance of coupler</a:t>
          </a:r>
        </a:p>
      </dgm:t>
    </dgm:pt>
    <dgm:pt modelId="{F3D97E0C-1C2D-344A-94B9-9BC76EB3F62C}" type="parTrans" cxnId="{213F2F51-4303-6C40-BC92-399265A852D4}">
      <dgm:prSet/>
      <dgm:spPr/>
      <dgm:t>
        <a:bodyPr/>
        <a:lstStyle/>
        <a:p>
          <a:endParaRPr lang="en-US"/>
        </a:p>
      </dgm:t>
    </dgm:pt>
    <dgm:pt modelId="{D7C2B54D-B6BE-D04C-8C89-ACCFDEBDE67D}" type="sibTrans" cxnId="{213F2F51-4303-6C40-BC92-399265A852D4}">
      <dgm:prSet/>
      <dgm:spPr/>
      <dgm:t>
        <a:bodyPr/>
        <a:lstStyle/>
        <a:p>
          <a:endParaRPr lang="en-US"/>
        </a:p>
      </dgm:t>
    </dgm:pt>
    <dgm:pt modelId="{0DAC6C07-76D0-D845-83DC-95FDA63F3107}">
      <dgm:prSet/>
      <dgm:spPr>
        <a:solidFill>
          <a:srgbClr val="782F40"/>
        </a:solidFill>
        <a:ln>
          <a:solidFill>
            <a:schemeClr val="bg1">
              <a:lumMod val="95000"/>
            </a:schemeClr>
          </a:solidFill>
        </a:ln>
      </dgm:spPr>
      <dgm:t>
        <a:bodyPr/>
        <a:lstStyle/>
        <a:p>
          <a:pPr algn="l"/>
          <a:r>
            <a:rPr lang="en-US">
              <a:latin typeface="Arial" panose="020B0604020202020204" pitchFamily="34" charset="0"/>
              <a:cs typeface="Arial" panose="020B0604020202020204" pitchFamily="34" charset="0"/>
            </a:rPr>
            <a:t>Perform more thorough leak testing (helium gas testing)</a:t>
          </a:r>
        </a:p>
      </dgm:t>
    </dgm:pt>
    <dgm:pt modelId="{E631C2B8-FC13-A64C-8162-7474161E9724}" type="parTrans" cxnId="{F85BB48F-7246-914E-A33A-8DA67D3155C3}">
      <dgm:prSet/>
      <dgm:spPr/>
      <dgm:t>
        <a:bodyPr/>
        <a:lstStyle/>
        <a:p>
          <a:endParaRPr lang="en-US"/>
        </a:p>
      </dgm:t>
    </dgm:pt>
    <dgm:pt modelId="{529BB451-5841-0948-8117-D8F103C80F4D}" type="sibTrans" cxnId="{F85BB48F-7246-914E-A33A-8DA67D3155C3}">
      <dgm:prSet/>
      <dgm:spPr/>
      <dgm:t>
        <a:bodyPr/>
        <a:lstStyle/>
        <a:p>
          <a:endParaRPr lang="en-US"/>
        </a:p>
      </dgm:t>
    </dgm:pt>
    <dgm:pt modelId="{E67F1FE9-6AF5-3C4B-8841-271D3691849E}" type="pres">
      <dgm:prSet presAssocID="{F52FE663-2E5C-E546-8C96-4F7204FEB349}" presName="linearFlow" presStyleCnt="0">
        <dgm:presLayoutVars>
          <dgm:dir/>
          <dgm:resizeHandles val="exact"/>
        </dgm:presLayoutVars>
      </dgm:prSet>
      <dgm:spPr/>
    </dgm:pt>
    <dgm:pt modelId="{2FA8525A-40AD-C645-8276-0EAAE8BDD75E}" type="pres">
      <dgm:prSet presAssocID="{9CA6B22D-DF08-A44E-B900-06D7CE6F88A2}" presName="composite" presStyleCnt="0"/>
      <dgm:spPr/>
    </dgm:pt>
    <dgm:pt modelId="{F95AC4F3-7B2A-744C-9FF6-C2A6E7D0ADD1}" type="pres">
      <dgm:prSet presAssocID="{9CA6B22D-DF08-A44E-B900-06D7CE6F88A2}" presName="imgShp" presStyleLbl="fgImgPlace1" presStyleIdx="0" presStyleCnt="3"/>
      <dgm:spPr>
        <a:solidFill>
          <a:schemeClr val="bg1"/>
        </a:solidFill>
        <a:ln>
          <a:solidFill>
            <a:srgbClr val="782F40"/>
          </a:solidFill>
        </a:ln>
      </dgm:spPr>
    </dgm:pt>
    <dgm:pt modelId="{05FF95EF-76B6-3A4D-8F5A-02F23942DF54}" type="pres">
      <dgm:prSet presAssocID="{9CA6B22D-DF08-A44E-B900-06D7CE6F88A2}" presName="txShp" presStyleLbl="node1" presStyleIdx="0" presStyleCnt="3" custScaleY="133110">
        <dgm:presLayoutVars>
          <dgm:bulletEnabled val="1"/>
        </dgm:presLayoutVars>
      </dgm:prSet>
      <dgm:spPr/>
    </dgm:pt>
    <dgm:pt modelId="{2FA6DCA3-D83E-7245-B0A4-7D31CF9864C7}" type="pres">
      <dgm:prSet presAssocID="{BE1417AD-07F5-2142-9ED7-42B0FB144198}" presName="spacing" presStyleCnt="0"/>
      <dgm:spPr/>
    </dgm:pt>
    <dgm:pt modelId="{2D3597F2-0573-7842-848B-421337F6726E}" type="pres">
      <dgm:prSet presAssocID="{6846A90C-FACB-9841-8824-7D8B47DBF7D3}" presName="composite" presStyleCnt="0"/>
      <dgm:spPr/>
    </dgm:pt>
    <dgm:pt modelId="{6AD8DBBD-AE12-A940-B428-4B9C82158344}" type="pres">
      <dgm:prSet presAssocID="{6846A90C-FACB-9841-8824-7D8B47DBF7D3}" presName="imgShp" presStyleLbl="fgImgPlace1" presStyleIdx="1" presStyleCnt="3"/>
      <dgm:spPr>
        <a:solidFill>
          <a:schemeClr val="bg1"/>
        </a:solidFill>
        <a:ln>
          <a:solidFill>
            <a:srgbClr val="782F40"/>
          </a:solidFill>
        </a:ln>
      </dgm:spPr>
    </dgm:pt>
    <dgm:pt modelId="{5972A070-A1DC-B142-99F5-B7DD039002B2}" type="pres">
      <dgm:prSet presAssocID="{6846A90C-FACB-9841-8824-7D8B47DBF7D3}" presName="txShp" presStyleLbl="node1" presStyleIdx="1" presStyleCnt="3" custScaleY="114471">
        <dgm:presLayoutVars>
          <dgm:bulletEnabled val="1"/>
        </dgm:presLayoutVars>
      </dgm:prSet>
      <dgm:spPr/>
    </dgm:pt>
    <dgm:pt modelId="{A3A6684B-F4A8-B74F-8C8B-6DA35737C628}" type="pres">
      <dgm:prSet presAssocID="{D7C2B54D-B6BE-D04C-8C89-ACCFDEBDE67D}" presName="spacing" presStyleCnt="0"/>
      <dgm:spPr/>
    </dgm:pt>
    <dgm:pt modelId="{5185DB3E-81A3-3249-AAC8-A9A8E5433281}" type="pres">
      <dgm:prSet presAssocID="{0DAC6C07-76D0-D845-83DC-95FDA63F3107}" presName="composite" presStyleCnt="0"/>
      <dgm:spPr/>
    </dgm:pt>
    <dgm:pt modelId="{A922F749-9784-374E-987D-4F51FE308AAE}" type="pres">
      <dgm:prSet presAssocID="{0DAC6C07-76D0-D845-83DC-95FDA63F3107}" presName="imgShp" presStyleLbl="fgImgPlace1" presStyleIdx="2" presStyleCnt="3"/>
      <dgm:spPr>
        <a:solidFill>
          <a:schemeClr val="bg1"/>
        </a:solidFill>
        <a:ln>
          <a:solidFill>
            <a:srgbClr val="782F40"/>
          </a:solidFill>
        </a:ln>
      </dgm:spPr>
    </dgm:pt>
    <dgm:pt modelId="{21F0E5D0-4D26-2144-A3FA-BB2A7C68CBD3}" type="pres">
      <dgm:prSet presAssocID="{0DAC6C07-76D0-D845-83DC-95FDA63F3107}" presName="txShp" presStyleLbl="node1" presStyleIdx="2" presStyleCnt="3" custScaleY="128982">
        <dgm:presLayoutVars>
          <dgm:bulletEnabled val="1"/>
        </dgm:presLayoutVars>
      </dgm:prSet>
      <dgm:spPr/>
    </dgm:pt>
  </dgm:ptLst>
  <dgm:cxnLst>
    <dgm:cxn modelId="{1339DD3B-C304-344E-9E5B-58F71E83E5D7}" type="presOf" srcId="{F52FE663-2E5C-E546-8C96-4F7204FEB349}" destId="{E67F1FE9-6AF5-3C4B-8841-271D3691849E}" srcOrd="0" destOrd="0" presId="urn:microsoft.com/office/officeart/2005/8/layout/vList3"/>
    <dgm:cxn modelId="{213F2F51-4303-6C40-BC92-399265A852D4}" srcId="{F52FE663-2E5C-E546-8C96-4F7204FEB349}" destId="{6846A90C-FACB-9841-8824-7D8B47DBF7D3}" srcOrd="1" destOrd="0" parTransId="{F3D97E0C-1C2D-344A-94B9-9BC76EB3F62C}" sibTransId="{D7C2B54D-B6BE-D04C-8C89-ACCFDEBDE67D}"/>
    <dgm:cxn modelId="{F85BB48F-7246-914E-A33A-8DA67D3155C3}" srcId="{F52FE663-2E5C-E546-8C96-4F7204FEB349}" destId="{0DAC6C07-76D0-D845-83DC-95FDA63F3107}" srcOrd="2" destOrd="0" parTransId="{E631C2B8-FC13-A64C-8162-7474161E9724}" sibTransId="{529BB451-5841-0948-8117-D8F103C80F4D}"/>
    <dgm:cxn modelId="{13F5DDA6-1FA8-5243-BA6A-7AFA6FC749DC}" type="presOf" srcId="{9CA6B22D-DF08-A44E-B900-06D7CE6F88A2}" destId="{05FF95EF-76B6-3A4D-8F5A-02F23942DF54}" srcOrd="0" destOrd="0" presId="urn:microsoft.com/office/officeart/2005/8/layout/vList3"/>
    <dgm:cxn modelId="{B0DF9BAE-6B99-EB45-BD58-A983CC43D484}" type="presOf" srcId="{0DAC6C07-76D0-D845-83DC-95FDA63F3107}" destId="{21F0E5D0-4D26-2144-A3FA-BB2A7C68CBD3}" srcOrd="0" destOrd="0" presId="urn:microsoft.com/office/officeart/2005/8/layout/vList3"/>
    <dgm:cxn modelId="{1CF01BE1-01A8-654F-B874-D601870C3AA9}" type="presOf" srcId="{6846A90C-FACB-9841-8824-7D8B47DBF7D3}" destId="{5972A070-A1DC-B142-99F5-B7DD039002B2}" srcOrd="0" destOrd="0" presId="urn:microsoft.com/office/officeart/2005/8/layout/vList3"/>
    <dgm:cxn modelId="{D4FE49EE-50CF-CF42-B8D0-228660F1D747}" srcId="{F52FE663-2E5C-E546-8C96-4F7204FEB349}" destId="{9CA6B22D-DF08-A44E-B900-06D7CE6F88A2}" srcOrd="0" destOrd="0" parTransId="{D95F1852-92D7-4F46-AFD2-7885D7553BAB}" sibTransId="{BE1417AD-07F5-2142-9ED7-42B0FB144198}"/>
    <dgm:cxn modelId="{97FC9CA5-7136-944D-B42B-A2BB12CA8989}" type="presParOf" srcId="{E67F1FE9-6AF5-3C4B-8841-271D3691849E}" destId="{2FA8525A-40AD-C645-8276-0EAAE8BDD75E}" srcOrd="0" destOrd="0" presId="urn:microsoft.com/office/officeart/2005/8/layout/vList3"/>
    <dgm:cxn modelId="{58DB5593-BBB0-CD49-BE9E-0752C524F126}" type="presParOf" srcId="{2FA8525A-40AD-C645-8276-0EAAE8BDD75E}" destId="{F95AC4F3-7B2A-744C-9FF6-C2A6E7D0ADD1}" srcOrd="0" destOrd="0" presId="urn:microsoft.com/office/officeart/2005/8/layout/vList3"/>
    <dgm:cxn modelId="{68F01792-BD5D-BA4E-9536-28EE08C69EDF}" type="presParOf" srcId="{2FA8525A-40AD-C645-8276-0EAAE8BDD75E}" destId="{05FF95EF-76B6-3A4D-8F5A-02F23942DF54}" srcOrd="1" destOrd="0" presId="urn:microsoft.com/office/officeart/2005/8/layout/vList3"/>
    <dgm:cxn modelId="{F7A1F420-1D9E-D345-83F9-7A1B116B5D4E}" type="presParOf" srcId="{E67F1FE9-6AF5-3C4B-8841-271D3691849E}" destId="{2FA6DCA3-D83E-7245-B0A4-7D31CF9864C7}" srcOrd="1" destOrd="0" presId="urn:microsoft.com/office/officeart/2005/8/layout/vList3"/>
    <dgm:cxn modelId="{DC493763-690D-604A-BE45-A463C2A74088}" type="presParOf" srcId="{E67F1FE9-6AF5-3C4B-8841-271D3691849E}" destId="{2D3597F2-0573-7842-848B-421337F6726E}" srcOrd="2" destOrd="0" presId="urn:microsoft.com/office/officeart/2005/8/layout/vList3"/>
    <dgm:cxn modelId="{7D025054-6441-AC43-A8C7-4473C7E27321}" type="presParOf" srcId="{2D3597F2-0573-7842-848B-421337F6726E}" destId="{6AD8DBBD-AE12-A940-B428-4B9C82158344}" srcOrd="0" destOrd="0" presId="urn:microsoft.com/office/officeart/2005/8/layout/vList3"/>
    <dgm:cxn modelId="{99E39832-321E-F445-A495-4EE0A07FE628}" type="presParOf" srcId="{2D3597F2-0573-7842-848B-421337F6726E}" destId="{5972A070-A1DC-B142-99F5-B7DD039002B2}" srcOrd="1" destOrd="0" presId="urn:microsoft.com/office/officeart/2005/8/layout/vList3"/>
    <dgm:cxn modelId="{D69C3DC1-E1CF-654D-80EF-006C2832EFA3}" type="presParOf" srcId="{E67F1FE9-6AF5-3C4B-8841-271D3691849E}" destId="{A3A6684B-F4A8-B74F-8C8B-6DA35737C628}" srcOrd="3" destOrd="0" presId="urn:microsoft.com/office/officeart/2005/8/layout/vList3"/>
    <dgm:cxn modelId="{AB0ACF60-A70C-2E44-918A-96D9C366010B}" type="presParOf" srcId="{E67F1FE9-6AF5-3C4B-8841-271D3691849E}" destId="{5185DB3E-81A3-3249-AAC8-A9A8E5433281}" srcOrd="4" destOrd="0" presId="urn:microsoft.com/office/officeart/2005/8/layout/vList3"/>
    <dgm:cxn modelId="{95CE9BC8-C1C5-D849-B826-08BE9C2CC7BF}" type="presParOf" srcId="{5185DB3E-81A3-3249-AAC8-A9A8E5433281}" destId="{A922F749-9784-374E-987D-4F51FE308AAE}" srcOrd="0" destOrd="0" presId="urn:microsoft.com/office/officeart/2005/8/layout/vList3"/>
    <dgm:cxn modelId="{6B9B81D4-12EA-9049-A265-3842307DAC21}" type="presParOf" srcId="{5185DB3E-81A3-3249-AAC8-A9A8E5433281}" destId="{21F0E5D0-4D26-2144-A3FA-BB2A7C68CBD3}" srcOrd="1" destOrd="0" presId="urn:microsoft.com/office/officeart/2005/8/layout/vList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41DAA2-474D-4D61-BCFF-6B0C9743846F}"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6DBBA0A3-17A8-4189-94F1-96A3D9C41C3A}">
      <dgm:prSet custT="1"/>
      <dgm:spPr>
        <a:ln w="38100">
          <a:solidFill>
            <a:schemeClr val="bg2"/>
          </a:solidFill>
        </a:ln>
      </dgm:spPr>
      <dgm:t>
        <a:bodyPr/>
        <a:lstStyle/>
        <a:p>
          <a:r>
            <a:rPr lang="en-US" sz="1800">
              <a:latin typeface="+mj-lt"/>
            </a:rPr>
            <a:t>Conduct water leakage test with 3D-printed model of design</a:t>
          </a:r>
        </a:p>
      </dgm:t>
    </dgm:pt>
    <dgm:pt modelId="{AACDF538-4DB3-4D28-A385-D3F59F8201C6}" type="parTrans" cxnId="{3647CFBC-B5A6-4F9D-9443-0B2ABD3D4F6A}">
      <dgm:prSet/>
      <dgm:spPr/>
      <dgm:t>
        <a:bodyPr/>
        <a:lstStyle/>
        <a:p>
          <a:endParaRPr lang="en-US"/>
        </a:p>
      </dgm:t>
    </dgm:pt>
    <dgm:pt modelId="{7CA2652A-A1C6-43CD-8798-2F483758ECB2}" type="sibTrans" cxnId="{3647CFBC-B5A6-4F9D-9443-0B2ABD3D4F6A}">
      <dgm:prSet/>
      <dgm:spPr>
        <a:ln>
          <a:solidFill>
            <a:schemeClr val="bg2"/>
          </a:solidFill>
        </a:ln>
      </dgm:spPr>
      <dgm:t>
        <a:bodyPr/>
        <a:lstStyle/>
        <a:p>
          <a:endParaRPr lang="en-US"/>
        </a:p>
      </dgm:t>
    </dgm:pt>
    <dgm:pt modelId="{1BDEBB0D-72D7-4AE4-903F-CB0E0521CF88}">
      <dgm:prSet custT="1"/>
      <dgm:spPr>
        <a:ln w="38100">
          <a:solidFill>
            <a:schemeClr val="bg2"/>
          </a:solidFill>
        </a:ln>
      </dgm:spPr>
      <dgm:t>
        <a:bodyPr/>
        <a:lstStyle/>
        <a:p>
          <a:r>
            <a:rPr lang="en-US" sz="1800" strike="sngStrike">
              <a:latin typeface="+mj-lt"/>
            </a:rPr>
            <a:t>Analyze and interpret data from testing to improve the design</a:t>
          </a:r>
        </a:p>
      </dgm:t>
    </dgm:pt>
    <dgm:pt modelId="{7BA9C082-0849-485C-A865-373083FB9F39}" type="parTrans" cxnId="{9BBBE0C1-4245-4D78-B7AB-8188C03F0495}">
      <dgm:prSet/>
      <dgm:spPr/>
      <dgm:t>
        <a:bodyPr/>
        <a:lstStyle/>
        <a:p>
          <a:endParaRPr lang="en-US"/>
        </a:p>
      </dgm:t>
    </dgm:pt>
    <dgm:pt modelId="{D4492A61-DC06-4050-9DE3-959B60B0C0AC}" type="sibTrans" cxnId="{9BBBE0C1-4245-4D78-B7AB-8188C03F0495}">
      <dgm:prSet/>
      <dgm:spPr/>
      <dgm:t>
        <a:bodyPr/>
        <a:lstStyle/>
        <a:p>
          <a:endParaRPr lang="en-US"/>
        </a:p>
      </dgm:t>
    </dgm:pt>
    <dgm:pt modelId="{BCE5D3EE-E1D2-4CF7-8336-4CDF07A960A4}">
      <dgm:prSet custT="1"/>
      <dgm:spPr>
        <a:ln w="38100">
          <a:solidFill>
            <a:schemeClr val="bg2"/>
          </a:solidFill>
        </a:ln>
      </dgm:spPr>
      <dgm:t>
        <a:bodyPr/>
        <a:lstStyle/>
        <a:p>
          <a:r>
            <a:rPr lang="en-US" sz="1800" strike="sngStrike">
              <a:latin typeface="+mj-lt"/>
            </a:rPr>
            <a:t>Order necessary materials/parts to begin manufacturing and assembly of coupler</a:t>
          </a:r>
        </a:p>
      </dgm:t>
    </dgm:pt>
    <dgm:pt modelId="{7DAB54AE-3773-494B-8991-28634F5A914D}" type="parTrans" cxnId="{AFF8D6CC-03C2-4450-A874-F49823960AD6}">
      <dgm:prSet/>
      <dgm:spPr/>
      <dgm:t>
        <a:bodyPr/>
        <a:lstStyle/>
        <a:p>
          <a:endParaRPr lang="en-US"/>
        </a:p>
      </dgm:t>
    </dgm:pt>
    <dgm:pt modelId="{2E126AA1-2827-44AD-958B-4681D8F212B3}" type="sibTrans" cxnId="{AFF8D6CC-03C2-4450-A874-F49823960AD6}">
      <dgm:prSet/>
      <dgm:spPr/>
      <dgm:t>
        <a:bodyPr/>
        <a:lstStyle/>
        <a:p>
          <a:endParaRPr lang="en-US"/>
        </a:p>
      </dgm:t>
    </dgm:pt>
    <dgm:pt modelId="{DF5D3DA7-5B1F-4125-AD68-D2A9D00B6492}">
      <dgm:prSet custT="1"/>
      <dgm:spPr>
        <a:ln w="38100">
          <a:solidFill>
            <a:schemeClr val="bg2"/>
          </a:solidFill>
        </a:ln>
      </dgm:spPr>
      <dgm:t>
        <a:bodyPr/>
        <a:lstStyle/>
        <a:p>
          <a:r>
            <a:rPr lang="en-US" sz="1800">
              <a:latin typeface="+mj-lt"/>
            </a:rPr>
            <a:t>Complete cryogenic testing at the National High Magnetic Field Laboratory (NHMFL)</a:t>
          </a:r>
        </a:p>
      </dgm:t>
    </dgm:pt>
    <dgm:pt modelId="{EFA5308C-A00F-4482-B40F-683205A6AD56}" type="parTrans" cxnId="{C9B8FEF9-9696-4EE8-BCCA-A481D5E0D89E}">
      <dgm:prSet/>
      <dgm:spPr/>
      <dgm:t>
        <a:bodyPr/>
        <a:lstStyle/>
        <a:p>
          <a:endParaRPr lang="en-US"/>
        </a:p>
      </dgm:t>
    </dgm:pt>
    <dgm:pt modelId="{BAB0BA66-739E-493B-83C7-C05CCBA2562C}" type="sibTrans" cxnId="{C9B8FEF9-9696-4EE8-BCCA-A481D5E0D89E}">
      <dgm:prSet/>
      <dgm:spPr/>
      <dgm:t>
        <a:bodyPr/>
        <a:lstStyle/>
        <a:p>
          <a:endParaRPr lang="en-US"/>
        </a:p>
      </dgm:t>
    </dgm:pt>
    <dgm:pt modelId="{7ED43701-D6F2-4E3E-9467-87D99B06D198}" type="pres">
      <dgm:prSet presAssocID="{3641DAA2-474D-4D61-BCFF-6B0C9743846F}" presName="Name0" presStyleCnt="0">
        <dgm:presLayoutVars>
          <dgm:chMax val="7"/>
          <dgm:chPref val="7"/>
          <dgm:dir/>
        </dgm:presLayoutVars>
      </dgm:prSet>
      <dgm:spPr/>
    </dgm:pt>
    <dgm:pt modelId="{E05D54BB-F3F3-45D8-B4D9-2BF7FCDBF376}" type="pres">
      <dgm:prSet presAssocID="{3641DAA2-474D-4D61-BCFF-6B0C9743846F}" presName="Name1" presStyleCnt="0"/>
      <dgm:spPr/>
    </dgm:pt>
    <dgm:pt modelId="{9A7D827F-A606-4337-A413-042ACA133C08}" type="pres">
      <dgm:prSet presAssocID="{3641DAA2-474D-4D61-BCFF-6B0C9743846F}" presName="cycle" presStyleCnt="0"/>
      <dgm:spPr/>
    </dgm:pt>
    <dgm:pt modelId="{133E08FA-BCAB-4924-B4B5-AA2B29A0EE30}" type="pres">
      <dgm:prSet presAssocID="{3641DAA2-474D-4D61-BCFF-6B0C9743846F}" presName="srcNode" presStyleLbl="node1" presStyleIdx="0" presStyleCnt="4"/>
      <dgm:spPr/>
    </dgm:pt>
    <dgm:pt modelId="{9C80021B-35BC-47AB-8B6E-3AFEF2CB5F6B}" type="pres">
      <dgm:prSet presAssocID="{3641DAA2-474D-4D61-BCFF-6B0C9743846F}" presName="conn" presStyleLbl="parChTrans1D2" presStyleIdx="0" presStyleCnt="1"/>
      <dgm:spPr/>
    </dgm:pt>
    <dgm:pt modelId="{A78D1DFB-4716-4865-87EE-95712E2A44D4}" type="pres">
      <dgm:prSet presAssocID="{3641DAA2-474D-4D61-BCFF-6B0C9743846F}" presName="extraNode" presStyleLbl="node1" presStyleIdx="0" presStyleCnt="4"/>
      <dgm:spPr/>
    </dgm:pt>
    <dgm:pt modelId="{10568D6E-FF01-40D0-9216-D1D69452DBA8}" type="pres">
      <dgm:prSet presAssocID="{3641DAA2-474D-4D61-BCFF-6B0C9743846F}" presName="dstNode" presStyleLbl="node1" presStyleIdx="0" presStyleCnt="4"/>
      <dgm:spPr/>
    </dgm:pt>
    <dgm:pt modelId="{C104A7BD-D5F8-49D7-BC62-C5264E6EFE08}" type="pres">
      <dgm:prSet presAssocID="{6DBBA0A3-17A8-4189-94F1-96A3D9C41C3A}" presName="text_1" presStyleLbl="node1" presStyleIdx="0" presStyleCnt="4">
        <dgm:presLayoutVars>
          <dgm:bulletEnabled val="1"/>
        </dgm:presLayoutVars>
      </dgm:prSet>
      <dgm:spPr/>
    </dgm:pt>
    <dgm:pt modelId="{1C50FF0B-12B9-4031-94C9-16CB15E7CD45}" type="pres">
      <dgm:prSet presAssocID="{6DBBA0A3-17A8-4189-94F1-96A3D9C41C3A}" presName="accent_1" presStyleCnt="0"/>
      <dgm:spPr/>
    </dgm:pt>
    <dgm:pt modelId="{1A35600F-576F-431E-9E01-B0DD822D45B6}" type="pres">
      <dgm:prSet presAssocID="{6DBBA0A3-17A8-4189-94F1-96A3D9C41C3A}" presName="accentRepeatNode" presStyleLbl="solidFgAcc1" presStyleIdx="0" presStyleCnt="4"/>
      <dgm:spPr>
        <a:ln w="38100">
          <a:solidFill>
            <a:schemeClr val="bg2"/>
          </a:solidFill>
        </a:ln>
      </dgm:spPr>
    </dgm:pt>
    <dgm:pt modelId="{A98E06DA-2236-4C5A-86F3-A8D1FA6C1EF2}" type="pres">
      <dgm:prSet presAssocID="{1BDEBB0D-72D7-4AE4-903F-CB0E0521CF88}" presName="text_2" presStyleLbl="node1" presStyleIdx="1" presStyleCnt="4">
        <dgm:presLayoutVars>
          <dgm:bulletEnabled val="1"/>
        </dgm:presLayoutVars>
      </dgm:prSet>
      <dgm:spPr/>
    </dgm:pt>
    <dgm:pt modelId="{7EF75153-4E21-43AA-A532-9F5EC2878DDC}" type="pres">
      <dgm:prSet presAssocID="{1BDEBB0D-72D7-4AE4-903F-CB0E0521CF88}" presName="accent_2" presStyleCnt="0"/>
      <dgm:spPr/>
    </dgm:pt>
    <dgm:pt modelId="{85E3BDE7-DC30-4E20-A332-3DB128E863D4}" type="pres">
      <dgm:prSet presAssocID="{1BDEBB0D-72D7-4AE4-903F-CB0E0521CF88}" presName="accentRepeatNode" presStyleLbl="solidFgAcc1" presStyleIdx="1" presStyleCnt="4"/>
      <dgm:spPr>
        <a:ln w="38100">
          <a:solidFill>
            <a:schemeClr val="bg2"/>
          </a:solidFill>
        </a:ln>
      </dgm:spPr>
    </dgm:pt>
    <dgm:pt modelId="{7BDBA64B-326C-456B-B603-08DF216344A6}" type="pres">
      <dgm:prSet presAssocID="{BCE5D3EE-E1D2-4CF7-8336-4CDF07A960A4}" presName="text_3" presStyleLbl="node1" presStyleIdx="2" presStyleCnt="4">
        <dgm:presLayoutVars>
          <dgm:bulletEnabled val="1"/>
        </dgm:presLayoutVars>
      </dgm:prSet>
      <dgm:spPr/>
    </dgm:pt>
    <dgm:pt modelId="{0A375CF2-3B19-482C-815E-AEFA085FCE9E}" type="pres">
      <dgm:prSet presAssocID="{BCE5D3EE-E1D2-4CF7-8336-4CDF07A960A4}" presName="accent_3" presStyleCnt="0"/>
      <dgm:spPr/>
    </dgm:pt>
    <dgm:pt modelId="{9F878686-6F5E-426F-9421-2EE65EBD0BF0}" type="pres">
      <dgm:prSet presAssocID="{BCE5D3EE-E1D2-4CF7-8336-4CDF07A960A4}" presName="accentRepeatNode" presStyleLbl="solidFgAcc1" presStyleIdx="2" presStyleCnt="4"/>
      <dgm:spPr>
        <a:ln w="38100">
          <a:solidFill>
            <a:schemeClr val="bg2"/>
          </a:solidFill>
        </a:ln>
      </dgm:spPr>
    </dgm:pt>
    <dgm:pt modelId="{9174F7B8-5DFA-46F3-BF0E-941D0D1972B8}" type="pres">
      <dgm:prSet presAssocID="{DF5D3DA7-5B1F-4125-AD68-D2A9D00B6492}" presName="text_4" presStyleLbl="node1" presStyleIdx="3" presStyleCnt="4">
        <dgm:presLayoutVars>
          <dgm:bulletEnabled val="1"/>
        </dgm:presLayoutVars>
      </dgm:prSet>
      <dgm:spPr/>
    </dgm:pt>
    <dgm:pt modelId="{ECD1A95F-6FE3-4A36-B831-DC2651B5A308}" type="pres">
      <dgm:prSet presAssocID="{DF5D3DA7-5B1F-4125-AD68-D2A9D00B6492}" presName="accent_4" presStyleCnt="0"/>
      <dgm:spPr/>
    </dgm:pt>
    <dgm:pt modelId="{0B619AD3-08DA-42FF-822E-6EE936952BDA}" type="pres">
      <dgm:prSet presAssocID="{DF5D3DA7-5B1F-4125-AD68-D2A9D00B6492}" presName="accentRepeatNode" presStyleLbl="solidFgAcc1" presStyleIdx="3" presStyleCnt="4"/>
      <dgm:spPr>
        <a:ln w="38100">
          <a:solidFill>
            <a:schemeClr val="bg2"/>
          </a:solidFill>
        </a:ln>
      </dgm:spPr>
    </dgm:pt>
  </dgm:ptLst>
  <dgm:cxnLst>
    <dgm:cxn modelId="{D7CA3C36-5B56-4ECB-8A0C-7C53E610138A}" type="presOf" srcId="{DF5D3DA7-5B1F-4125-AD68-D2A9D00B6492}" destId="{9174F7B8-5DFA-46F3-BF0E-941D0D1972B8}" srcOrd="0" destOrd="0" presId="urn:microsoft.com/office/officeart/2008/layout/VerticalCurvedList"/>
    <dgm:cxn modelId="{2F039B87-1480-41D3-AA70-246597592F11}" type="presOf" srcId="{3641DAA2-474D-4D61-BCFF-6B0C9743846F}" destId="{7ED43701-D6F2-4E3E-9467-87D99B06D198}" srcOrd="0" destOrd="0" presId="urn:microsoft.com/office/officeart/2008/layout/VerticalCurvedList"/>
    <dgm:cxn modelId="{5081F3A2-34B6-4E9B-B8AD-4481C9FB3773}" type="presOf" srcId="{BCE5D3EE-E1D2-4CF7-8336-4CDF07A960A4}" destId="{7BDBA64B-326C-456B-B603-08DF216344A6}" srcOrd="0" destOrd="0" presId="urn:microsoft.com/office/officeart/2008/layout/VerticalCurvedList"/>
    <dgm:cxn modelId="{EEA08EA4-9DB9-479A-A587-F3EA57D56521}" type="presOf" srcId="{7CA2652A-A1C6-43CD-8798-2F483758ECB2}" destId="{9C80021B-35BC-47AB-8B6E-3AFEF2CB5F6B}" srcOrd="0" destOrd="0" presId="urn:microsoft.com/office/officeart/2008/layout/VerticalCurvedList"/>
    <dgm:cxn modelId="{FE639EB6-3CEF-42E2-AC57-CBCD8B35FA68}" type="presOf" srcId="{6DBBA0A3-17A8-4189-94F1-96A3D9C41C3A}" destId="{C104A7BD-D5F8-49D7-BC62-C5264E6EFE08}" srcOrd="0" destOrd="0" presId="urn:microsoft.com/office/officeart/2008/layout/VerticalCurvedList"/>
    <dgm:cxn modelId="{3647CFBC-B5A6-4F9D-9443-0B2ABD3D4F6A}" srcId="{3641DAA2-474D-4D61-BCFF-6B0C9743846F}" destId="{6DBBA0A3-17A8-4189-94F1-96A3D9C41C3A}" srcOrd="0" destOrd="0" parTransId="{AACDF538-4DB3-4D28-A385-D3F59F8201C6}" sibTransId="{7CA2652A-A1C6-43CD-8798-2F483758ECB2}"/>
    <dgm:cxn modelId="{9BBBE0C1-4245-4D78-B7AB-8188C03F0495}" srcId="{3641DAA2-474D-4D61-BCFF-6B0C9743846F}" destId="{1BDEBB0D-72D7-4AE4-903F-CB0E0521CF88}" srcOrd="1" destOrd="0" parTransId="{7BA9C082-0849-485C-A865-373083FB9F39}" sibTransId="{D4492A61-DC06-4050-9DE3-959B60B0C0AC}"/>
    <dgm:cxn modelId="{F71529CC-1E9E-412D-9460-DFBFC7BAE10F}" type="presOf" srcId="{1BDEBB0D-72D7-4AE4-903F-CB0E0521CF88}" destId="{A98E06DA-2236-4C5A-86F3-A8D1FA6C1EF2}" srcOrd="0" destOrd="0" presId="urn:microsoft.com/office/officeart/2008/layout/VerticalCurvedList"/>
    <dgm:cxn modelId="{AFF8D6CC-03C2-4450-A874-F49823960AD6}" srcId="{3641DAA2-474D-4D61-BCFF-6B0C9743846F}" destId="{BCE5D3EE-E1D2-4CF7-8336-4CDF07A960A4}" srcOrd="2" destOrd="0" parTransId="{7DAB54AE-3773-494B-8991-28634F5A914D}" sibTransId="{2E126AA1-2827-44AD-958B-4681D8F212B3}"/>
    <dgm:cxn modelId="{C9B8FEF9-9696-4EE8-BCCA-A481D5E0D89E}" srcId="{3641DAA2-474D-4D61-BCFF-6B0C9743846F}" destId="{DF5D3DA7-5B1F-4125-AD68-D2A9D00B6492}" srcOrd="3" destOrd="0" parTransId="{EFA5308C-A00F-4482-B40F-683205A6AD56}" sibTransId="{BAB0BA66-739E-493B-83C7-C05CCBA2562C}"/>
    <dgm:cxn modelId="{5094192E-2F15-4DA2-A54B-65ECE4FB9222}" type="presParOf" srcId="{7ED43701-D6F2-4E3E-9467-87D99B06D198}" destId="{E05D54BB-F3F3-45D8-B4D9-2BF7FCDBF376}" srcOrd="0" destOrd="0" presId="urn:microsoft.com/office/officeart/2008/layout/VerticalCurvedList"/>
    <dgm:cxn modelId="{7B105919-598A-4279-B588-D5CE5D8C10E3}" type="presParOf" srcId="{E05D54BB-F3F3-45D8-B4D9-2BF7FCDBF376}" destId="{9A7D827F-A606-4337-A413-042ACA133C08}" srcOrd="0" destOrd="0" presId="urn:microsoft.com/office/officeart/2008/layout/VerticalCurvedList"/>
    <dgm:cxn modelId="{C6D7A08E-0E33-4566-BAE7-82A05753E95F}" type="presParOf" srcId="{9A7D827F-A606-4337-A413-042ACA133C08}" destId="{133E08FA-BCAB-4924-B4B5-AA2B29A0EE30}" srcOrd="0" destOrd="0" presId="urn:microsoft.com/office/officeart/2008/layout/VerticalCurvedList"/>
    <dgm:cxn modelId="{87E7F0E4-1BE1-4474-8972-E23014D7E187}" type="presParOf" srcId="{9A7D827F-A606-4337-A413-042ACA133C08}" destId="{9C80021B-35BC-47AB-8B6E-3AFEF2CB5F6B}" srcOrd="1" destOrd="0" presId="urn:microsoft.com/office/officeart/2008/layout/VerticalCurvedList"/>
    <dgm:cxn modelId="{CC5F9A46-0F35-491F-9E74-832B98E586A1}" type="presParOf" srcId="{9A7D827F-A606-4337-A413-042ACA133C08}" destId="{A78D1DFB-4716-4865-87EE-95712E2A44D4}" srcOrd="2" destOrd="0" presId="urn:microsoft.com/office/officeart/2008/layout/VerticalCurvedList"/>
    <dgm:cxn modelId="{4870B7FE-D4FA-4F15-BE7C-18C52C0BC0DA}" type="presParOf" srcId="{9A7D827F-A606-4337-A413-042ACA133C08}" destId="{10568D6E-FF01-40D0-9216-D1D69452DBA8}" srcOrd="3" destOrd="0" presId="urn:microsoft.com/office/officeart/2008/layout/VerticalCurvedList"/>
    <dgm:cxn modelId="{BCB43AC7-E1F2-490A-A750-04602CA2F1F8}" type="presParOf" srcId="{E05D54BB-F3F3-45D8-B4D9-2BF7FCDBF376}" destId="{C104A7BD-D5F8-49D7-BC62-C5264E6EFE08}" srcOrd="1" destOrd="0" presId="urn:microsoft.com/office/officeart/2008/layout/VerticalCurvedList"/>
    <dgm:cxn modelId="{B059D1DF-8264-46EE-A1CA-CEFF701B34EC}" type="presParOf" srcId="{E05D54BB-F3F3-45D8-B4D9-2BF7FCDBF376}" destId="{1C50FF0B-12B9-4031-94C9-16CB15E7CD45}" srcOrd="2" destOrd="0" presId="urn:microsoft.com/office/officeart/2008/layout/VerticalCurvedList"/>
    <dgm:cxn modelId="{B7231460-2667-4698-A2B1-D329C59E0840}" type="presParOf" srcId="{1C50FF0B-12B9-4031-94C9-16CB15E7CD45}" destId="{1A35600F-576F-431E-9E01-B0DD822D45B6}" srcOrd="0" destOrd="0" presId="urn:microsoft.com/office/officeart/2008/layout/VerticalCurvedList"/>
    <dgm:cxn modelId="{1CAE516C-DA8F-4DE0-A705-FC5BE45398EA}" type="presParOf" srcId="{E05D54BB-F3F3-45D8-B4D9-2BF7FCDBF376}" destId="{A98E06DA-2236-4C5A-86F3-A8D1FA6C1EF2}" srcOrd="3" destOrd="0" presId="urn:microsoft.com/office/officeart/2008/layout/VerticalCurvedList"/>
    <dgm:cxn modelId="{B8ECD63D-9522-4048-ACD7-E8BC0C575CEB}" type="presParOf" srcId="{E05D54BB-F3F3-45D8-B4D9-2BF7FCDBF376}" destId="{7EF75153-4E21-43AA-A532-9F5EC2878DDC}" srcOrd="4" destOrd="0" presId="urn:microsoft.com/office/officeart/2008/layout/VerticalCurvedList"/>
    <dgm:cxn modelId="{94D2973F-5A54-4EED-B66E-D33FC452CC22}" type="presParOf" srcId="{7EF75153-4E21-43AA-A532-9F5EC2878DDC}" destId="{85E3BDE7-DC30-4E20-A332-3DB128E863D4}" srcOrd="0" destOrd="0" presId="urn:microsoft.com/office/officeart/2008/layout/VerticalCurvedList"/>
    <dgm:cxn modelId="{3328E37D-EEEB-4D8A-B673-62BEBDAC5981}" type="presParOf" srcId="{E05D54BB-F3F3-45D8-B4D9-2BF7FCDBF376}" destId="{7BDBA64B-326C-456B-B603-08DF216344A6}" srcOrd="5" destOrd="0" presId="urn:microsoft.com/office/officeart/2008/layout/VerticalCurvedList"/>
    <dgm:cxn modelId="{9ABF3680-E034-4356-BFF8-BFDFD7672E5E}" type="presParOf" srcId="{E05D54BB-F3F3-45D8-B4D9-2BF7FCDBF376}" destId="{0A375CF2-3B19-482C-815E-AEFA085FCE9E}" srcOrd="6" destOrd="0" presId="urn:microsoft.com/office/officeart/2008/layout/VerticalCurvedList"/>
    <dgm:cxn modelId="{3FDB7351-0910-4D7E-B5CB-4FC96E4AEDDE}" type="presParOf" srcId="{0A375CF2-3B19-482C-815E-AEFA085FCE9E}" destId="{9F878686-6F5E-426F-9421-2EE65EBD0BF0}" srcOrd="0" destOrd="0" presId="urn:microsoft.com/office/officeart/2008/layout/VerticalCurvedList"/>
    <dgm:cxn modelId="{6108EAAA-2C98-400B-A23B-E07B5C29280C}" type="presParOf" srcId="{E05D54BB-F3F3-45D8-B4D9-2BF7FCDBF376}" destId="{9174F7B8-5DFA-46F3-BF0E-941D0D1972B8}" srcOrd="7" destOrd="0" presId="urn:microsoft.com/office/officeart/2008/layout/VerticalCurvedList"/>
    <dgm:cxn modelId="{341E3463-2D76-42F5-9C66-CE96516EBEAA}" type="presParOf" srcId="{E05D54BB-F3F3-45D8-B4D9-2BF7FCDBF376}" destId="{ECD1A95F-6FE3-4A36-B831-DC2651B5A308}" srcOrd="8" destOrd="0" presId="urn:microsoft.com/office/officeart/2008/layout/VerticalCurvedList"/>
    <dgm:cxn modelId="{EF9A45CE-E96D-4C80-9325-A2D284826A9F}" type="presParOf" srcId="{ECD1A95F-6FE3-4A36-B831-DC2651B5A308}" destId="{0B619AD3-08DA-42FF-822E-6EE936952BD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8.xml><?xml version="1.0" encoding="utf-8"?>
<dgm:dataModel xmlns:dgm="http://schemas.openxmlformats.org/drawingml/2006/diagram" xmlns:a="http://schemas.openxmlformats.org/drawingml/2006/main">
  <dgm:ptLst>
    <dgm:pt modelId="{3641DAA2-474D-4D61-BCFF-6B0C9743846F}" type="doc">
      <dgm:prSet loTypeId="urn:microsoft.com/office/officeart/2008/layout/VerticalCurvedList" loCatId="list" qsTypeId="urn:microsoft.com/office/officeart/2005/8/quickstyle/simple1" qsCatId="simple" csTypeId="urn:microsoft.com/office/officeart/2005/8/colors/accent0_2" csCatId="mainScheme" phldr="1"/>
      <dgm:spPr/>
      <dgm:t>
        <a:bodyPr/>
        <a:lstStyle/>
        <a:p>
          <a:endParaRPr lang="en-US"/>
        </a:p>
      </dgm:t>
    </dgm:pt>
    <dgm:pt modelId="{6DBBA0A3-17A8-4189-94F1-96A3D9C41C3A}">
      <dgm:prSet custT="1"/>
      <dgm:spPr>
        <a:ln w="38100">
          <a:solidFill>
            <a:schemeClr val="bg2"/>
          </a:solidFill>
        </a:ln>
      </dgm:spPr>
      <dgm:t>
        <a:bodyPr/>
        <a:lstStyle/>
        <a:p>
          <a:r>
            <a:rPr lang="en-US" sz="1800">
              <a:latin typeface="+mj-lt"/>
            </a:rPr>
            <a:t>Perform fluid flow simulations using SolidWorks</a:t>
          </a:r>
        </a:p>
      </dgm:t>
    </dgm:pt>
    <dgm:pt modelId="{AACDF538-4DB3-4D28-A385-D3F59F8201C6}" type="parTrans" cxnId="{3647CFBC-B5A6-4F9D-9443-0B2ABD3D4F6A}">
      <dgm:prSet/>
      <dgm:spPr/>
      <dgm:t>
        <a:bodyPr/>
        <a:lstStyle/>
        <a:p>
          <a:endParaRPr lang="en-US"/>
        </a:p>
      </dgm:t>
    </dgm:pt>
    <dgm:pt modelId="{7CA2652A-A1C6-43CD-8798-2F483758ECB2}" type="sibTrans" cxnId="{3647CFBC-B5A6-4F9D-9443-0B2ABD3D4F6A}">
      <dgm:prSet/>
      <dgm:spPr>
        <a:ln>
          <a:solidFill>
            <a:schemeClr val="bg2"/>
          </a:solidFill>
        </a:ln>
      </dgm:spPr>
      <dgm:t>
        <a:bodyPr/>
        <a:lstStyle/>
        <a:p>
          <a:endParaRPr lang="en-US"/>
        </a:p>
      </dgm:t>
    </dgm:pt>
    <dgm:pt modelId="{1BDEBB0D-72D7-4AE4-903F-CB0E0521CF88}">
      <dgm:prSet custT="1"/>
      <dgm:spPr>
        <a:ln w="38100">
          <a:solidFill>
            <a:schemeClr val="bg2"/>
          </a:solidFill>
        </a:ln>
      </dgm:spPr>
      <dgm:t>
        <a:bodyPr/>
        <a:lstStyle/>
        <a:p>
          <a:r>
            <a:rPr lang="en-US" sz="1800">
              <a:solidFill>
                <a:schemeClr val="tx2"/>
              </a:solidFill>
              <a:latin typeface="+mj-lt"/>
            </a:rPr>
            <a:t>Conduct durability tests on the final coupler design</a:t>
          </a:r>
        </a:p>
      </dgm:t>
    </dgm:pt>
    <dgm:pt modelId="{7BA9C082-0849-485C-A865-373083FB9F39}" type="parTrans" cxnId="{9BBBE0C1-4245-4D78-B7AB-8188C03F0495}">
      <dgm:prSet/>
      <dgm:spPr/>
      <dgm:t>
        <a:bodyPr/>
        <a:lstStyle/>
        <a:p>
          <a:endParaRPr lang="en-US"/>
        </a:p>
      </dgm:t>
    </dgm:pt>
    <dgm:pt modelId="{D4492A61-DC06-4050-9DE3-959B60B0C0AC}" type="sibTrans" cxnId="{9BBBE0C1-4245-4D78-B7AB-8188C03F0495}">
      <dgm:prSet/>
      <dgm:spPr/>
      <dgm:t>
        <a:bodyPr/>
        <a:lstStyle/>
        <a:p>
          <a:endParaRPr lang="en-US"/>
        </a:p>
      </dgm:t>
    </dgm:pt>
    <dgm:pt modelId="{DF5D3DA7-5B1F-4125-AD68-D2A9D00B6492}">
      <dgm:prSet custT="1"/>
      <dgm:spPr>
        <a:ln w="38100">
          <a:solidFill>
            <a:schemeClr val="bg2"/>
          </a:solidFill>
        </a:ln>
      </dgm:spPr>
      <dgm:t>
        <a:bodyPr/>
        <a:lstStyle/>
        <a:p>
          <a:r>
            <a:rPr lang="en-US" sz="1800">
              <a:latin typeface="+mj-lt"/>
            </a:rPr>
            <a:t>Implement spray on foam insulation (SOFI) to outer surface</a:t>
          </a:r>
        </a:p>
      </dgm:t>
    </dgm:pt>
    <dgm:pt modelId="{EFA5308C-A00F-4482-B40F-683205A6AD56}" type="parTrans" cxnId="{C9B8FEF9-9696-4EE8-BCCA-A481D5E0D89E}">
      <dgm:prSet/>
      <dgm:spPr/>
      <dgm:t>
        <a:bodyPr/>
        <a:lstStyle/>
        <a:p>
          <a:endParaRPr lang="en-US"/>
        </a:p>
      </dgm:t>
    </dgm:pt>
    <dgm:pt modelId="{BAB0BA66-739E-493B-83C7-C05CCBA2562C}" type="sibTrans" cxnId="{C9B8FEF9-9696-4EE8-BCCA-A481D5E0D89E}">
      <dgm:prSet/>
      <dgm:spPr/>
      <dgm:t>
        <a:bodyPr/>
        <a:lstStyle/>
        <a:p>
          <a:endParaRPr lang="en-US"/>
        </a:p>
      </dgm:t>
    </dgm:pt>
    <dgm:pt modelId="{7ED43701-D6F2-4E3E-9467-87D99B06D198}" type="pres">
      <dgm:prSet presAssocID="{3641DAA2-474D-4D61-BCFF-6B0C9743846F}" presName="Name0" presStyleCnt="0">
        <dgm:presLayoutVars>
          <dgm:chMax val="7"/>
          <dgm:chPref val="7"/>
          <dgm:dir/>
        </dgm:presLayoutVars>
      </dgm:prSet>
      <dgm:spPr/>
    </dgm:pt>
    <dgm:pt modelId="{E05D54BB-F3F3-45D8-B4D9-2BF7FCDBF376}" type="pres">
      <dgm:prSet presAssocID="{3641DAA2-474D-4D61-BCFF-6B0C9743846F}" presName="Name1" presStyleCnt="0"/>
      <dgm:spPr/>
    </dgm:pt>
    <dgm:pt modelId="{9A7D827F-A606-4337-A413-042ACA133C08}" type="pres">
      <dgm:prSet presAssocID="{3641DAA2-474D-4D61-BCFF-6B0C9743846F}" presName="cycle" presStyleCnt="0"/>
      <dgm:spPr/>
    </dgm:pt>
    <dgm:pt modelId="{133E08FA-BCAB-4924-B4B5-AA2B29A0EE30}" type="pres">
      <dgm:prSet presAssocID="{3641DAA2-474D-4D61-BCFF-6B0C9743846F}" presName="srcNode" presStyleLbl="node1" presStyleIdx="0" presStyleCnt="3"/>
      <dgm:spPr/>
    </dgm:pt>
    <dgm:pt modelId="{9C80021B-35BC-47AB-8B6E-3AFEF2CB5F6B}" type="pres">
      <dgm:prSet presAssocID="{3641DAA2-474D-4D61-BCFF-6B0C9743846F}" presName="conn" presStyleLbl="parChTrans1D2" presStyleIdx="0" presStyleCnt="1"/>
      <dgm:spPr/>
    </dgm:pt>
    <dgm:pt modelId="{A78D1DFB-4716-4865-87EE-95712E2A44D4}" type="pres">
      <dgm:prSet presAssocID="{3641DAA2-474D-4D61-BCFF-6B0C9743846F}" presName="extraNode" presStyleLbl="node1" presStyleIdx="0" presStyleCnt="3"/>
      <dgm:spPr/>
    </dgm:pt>
    <dgm:pt modelId="{10568D6E-FF01-40D0-9216-D1D69452DBA8}" type="pres">
      <dgm:prSet presAssocID="{3641DAA2-474D-4D61-BCFF-6B0C9743846F}" presName="dstNode" presStyleLbl="node1" presStyleIdx="0" presStyleCnt="3"/>
      <dgm:spPr/>
    </dgm:pt>
    <dgm:pt modelId="{C104A7BD-D5F8-49D7-BC62-C5264E6EFE08}" type="pres">
      <dgm:prSet presAssocID="{6DBBA0A3-17A8-4189-94F1-96A3D9C41C3A}" presName="text_1" presStyleLbl="node1" presStyleIdx="0" presStyleCnt="3">
        <dgm:presLayoutVars>
          <dgm:bulletEnabled val="1"/>
        </dgm:presLayoutVars>
      </dgm:prSet>
      <dgm:spPr/>
    </dgm:pt>
    <dgm:pt modelId="{1C50FF0B-12B9-4031-94C9-16CB15E7CD45}" type="pres">
      <dgm:prSet presAssocID="{6DBBA0A3-17A8-4189-94F1-96A3D9C41C3A}" presName="accent_1" presStyleCnt="0"/>
      <dgm:spPr/>
    </dgm:pt>
    <dgm:pt modelId="{1A35600F-576F-431E-9E01-B0DD822D45B6}" type="pres">
      <dgm:prSet presAssocID="{6DBBA0A3-17A8-4189-94F1-96A3D9C41C3A}" presName="accentRepeatNode" presStyleLbl="solidFgAcc1" presStyleIdx="0" presStyleCnt="3"/>
      <dgm:spPr>
        <a:ln w="38100">
          <a:solidFill>
            <a:schemeClr val="bg2"/>
          </a:solidFill>
        </a:ln>
      </dgm:spPr>
    </dgm:pt>
    <dgm:pt modelId="{A98E06DA-2236-4C5A-86F3-A8D1FA6C1EF2}" type="pres">
      <dgm:prSet presAssocID="{1BDEBB0D-72D7-4AE4-903F-CB0E0521CF88}" presName="text_2" presStyleLbl="node1" presStyleIdx="1" presStyleCnt="3">
        <dgm:presLayoutVars>
          <dgm:bulletEnabled val="1"/>
        </dgm:presLayoutVars>
      </dgm:prSet>
      <dgm:spPr/>
    </dgm:pt>
    <dgm:pt modelId="{7EF75153-4E21-43AA-A532-9F5EC2878DDC}" type="pres">
      <dgm:prSet presAssocID="{1BDEBB0D-72D7-4AE4-903F-CB0E0521CF88}" presName="accent_2" presStyleCnt="0"/>
      <dgm:spPr/>
    </dgm:pt>
    <dgm:pt modelId="{85E3BDE7-DC30-4E20-A332-3DB128E863D4}" type="pres">
      <dgm:prSet presAssocID="{1BDEBB0D-72D7-4AE4-903F-CB0E0521CF88}" presName="accentRepeatNode" presStyleLbl="solidFgAcc1" presStyleIdx="1" presStyleCnt="3"/>
      <dgm:spPr>
        <a:ln w="38100">
          <a:solidFill>
            <a:schemeClr val="bg2"/>
          </a:solidFill>
        </a:ln>
      </dgm:spPr>
    </dgm:pt>
    <dgm:pt modelId="{02BBA49C-52AB-4AE3-80BE-1491FAE7E2D5}" type="pres">
      <dgm:prSet presAssocID="{DF5D3DA7-5B1F-4125-AD68-D2A9D00B6492}" presName="text_3" presStyleLbl="node1" presStyleIdx="2" presStyleCnt="3">
        <dgm:presLayoutVars>
          <dgm:bulletEnabled val="1"/>
        </dgm:presLayoutVars>
      </dgm:prSet>
      <dgm:spPr/>
    </dgm:pt>
    <dgm:pt modelId="{68CEB4C2-7753-4761-989A-B2B995A8FD35}" type="pres">
      <dgm:prSet presAssocID="{DF5D3DA7-5B1F-4125-AD68-D2A9D00B6492}" presName="accent_3" presStyleCnt="0"/>
      <dgm:spPr/>
    </dgm:pt>
    <dgm:pt modelId="{0B619AD3-08DA-42FF-822E-6EE936952BDA}" type="pres">
      <dgm:prSet presAssocID="{DF5D3DA7-5B1F-4125-AD68-D2A9D00B6492}" presName="accentRepeatNode" presStyleLbl="solidFgAcc1" presStyleIdx="2" presStyleCnt="3"/>
      <dgm:spPr>
        <a:ln w="38100">
          <a:solidFill>
            <a:schemeClr val="bg2"/>
          </a:solidFill>
        </a:ln>
      </dgm:spPr>
    </dgm:pt>
  </dgm:ptLst>
  <dgm:cxnLst>
    <dgm:cxn modelId="{2C6EB51E-08E0-4926-B73E-DE31531DA7C5}" type="presOf" srcId="{DF5D3DA7-5B1F-4125-AD68-D2A9D00B6492}" destId="{02BBA49C-52AB-4AE3-80BE-1491FAE7E2D5}" srcOrd="0" destOrd="0" presId="urn:microsoft.com/office/officeart/2008/layout/VerticalCurvedList"/>
    <dgm:cxn modelId="{2F039B87-1480-41D3-AA70-246597592F11}" type="presOf" srcId="{3641DAA2-474D-4D61-BCFF-6B0C9743846F}" destId="{7ED43701-D6F2-4E3E-9467-87D99B06D198}" srcOrd="0" destOrd="0" presId="urn:microsoft.com/office/officeart/2008/layout/VerticalCurvedList"/>
    <dgm:cxn modelId="{EEA08EA4-9DB9-479A-A587-F3EA57D56521}" type="presOf" srcId="{7CA2652A-A1C6-43CD-8798-2F483758ECB2}" destId="{9C80021B-35BC-47AB-8B6E-3AFEF2CB5F6B}" srcOrd="0" destOrd="0" presId="urn:microsoft.com/office/officeart/2008/layout/VerticalCurvedList"/>
    <dgm:cxn modelId="{FE639EB6-3CEF-42E2-AC57-CBCD8B35FA68}" type="presOf" srcId="{6DBBA0A3-17A8-4189-94F1-96A3D9C41C3A}" destId="{C104A7BD-D5F8-49D7-BC62-C5264E6EFE08}" srcOrd="0" destOrd="0" presId="urn:microsoft.com/office/officeart/2008/layout/VerticalCurvedList"/>
    <dgm:cxn modelId="{3647CFBC-B5A6-4F9D-9443-0B2ABD3D4F6A}" srcId="{3641DAA2-474D-4D61-BCFF-6B0C9743846F}" destId="{6DBBA0A3-17A8-4189-94F1-96A3D9C41C3A}" srcOrd="0" destOrd="0" parTransId="{AACDF538-4DB3-4D28-A385-D3F59F8201C6}" sibTransId="{7CA2652A-A1C6-43CD-8798-2F483758ECB2}"/>
    <dgm:cxn modelId="{9BBBE0C1-4245-4D78-B7AB-8188C03F0495}" srcId="{3641DAA2-474D-4D61-BCFF-6B0C9743846F}" destId="{1BDEBB0D-72D7-4AE4-903F-CB0E0521CF88}" srcOrd="1" destOrd="0" parTransId="{7BA9C082-0849-485C-A865-373083FB9F39}" sibTransId="{D4492A61-DC06-4050-9DE3-959B60B0C0AC}"/>
    <dgm:cxn modelId="{F71529CC-1E9E-412D-9460-DFBFC7BAE10F}" type="presOf" srcId="{1BDEBB0D-72D7-4AE4-903F-CB0E0521CF88}" destId="{A98E06DA-2236-4C5A-86F3-A8D1FA6C1EF2}" srcOrd="0" destOrd="0" presId="urn:microsoft.com/office/officeart/2008/layout/VerticalCurvedList"/>
    <dgm:cxn modelId="{C9B8FEF9-9696-4EE8-BCCA-A481D5E0D89E}" srcId="{3641DAA2-474D-4D61-BCFF-6B0C9743846F}" destId="{DF5D3DA7-5B1F-4125-AD68-D2A9D00B6492}" srcOrd="2" destOrd="0" parTransId="{EFA5308C-A00F-4482-B40F-683205A6AD56}" sibTransId="{BAB0BA66-739E-493B-83C7-C05CCBA2562C}"/>
    <dgm:cxn modelId="{5094192E-2F15-4DA2-A54B-65ECE4FB9222}" type="presParOf" srcId="{7ED43701-D6F2-4E3E-9467-87D99B06D198}" destId="{E05D54BB-F3F3-45D8-B4D9-2BF7FCDBF376}" srcOrd="0" destOrd="0" presId="urn:microsoft.com/office/officeart/2008/layout/VerticalCurvedList"/>
    <dgm:cxn modelId="{7B105919-598A-4279-B588-D5CE5D8C10E3}" type="presParOf" srcId="{E05D54BB-F3F3-45D8-B4D9-2BF7FCDBF376}" destId="{9A7D827F-A606-4337-A413-042ACA133C08}" srcOrd="0" destOrd="0" presId="urn:microsoft.com/office/officeart/2008/layout/VerticalCurvedList"/>
    <dgm:cxn modelId="{C6D7A08E-0E33-4566-BAE7-82A05753E95F}" type="presParOf" srcId="{9A7D827F-A606-4337-A413-042ACA133C08}" destId="{133E08FA-BCAB-4924-B4B5-AA2B29A0EE30}" srcOrd="0" destOrd="0" presId="urn:microsoft.com/office/officeart/2008/layout/VerticalCurvedList"/>
    <dgm:cxn modelId="{87E7F0E4-1BE1-4474-8972-E23014D7E187}" type="presParOf" srcId="{9A7D827F-A606-4337-A413-042ACA133C08}" destId="{9C80021B-35BC-47AB-8B6E-3AFEF2CB5F6B}" srcOrd="1" destOrd="0" presId="urn:microsoft.com/office/officeart/2008/layout/VerticalCurvedList"/>
    <dgm:cxn modelId="{CC5F9A46-0F35-491F-9E74-832B98E586A1}" type="presParOf" srcId="{9A7D827F-A606-4337-A413-042ACA133C08}" destId="{A78D1DFB-4716-4865-87EE-95712E2A44D4}" srcOrd="2" destOrd="0" presId="urn:microsoft.com/office/officeart/2008/layout/VerticalCurvedList"/>
    <dgm:cxn modelId="{4870B7FE-D4FA-4F15-BE7C-18C52C0BC0DA}" type="presParOf" srcId="{9A7D827F-A606-4337-A413-042ACA133C08}" destId="{10568D6E-FF01-40D0-9216-D1D69452DBA8}" srcOrd="3" destOrd="0" presId="urn:microsoft.com/office/officeart/2008/layout/VerticalCurvedList"/>
    <dgm:cxn modelId="{BCB43AC7-E1F2-490A-A750-04602CA2F1F8}" type="presParOf" srcId="{E05D54BB-F3F3-45D8-B4D9-2BF7FCDBF376}" destId="{C104A7BD-D5F8-49D7-BC62-C5264E6EFE08}" srcOrd="1" destOrd="0" presId="urn:microsoft.com/office/officeart/2008/layout/VerticalCurvedList"/>
    <dgm:cxn modelId="{B059D1DF-8264-46EE-A1CA-CEFF701B34EC}" type="presParOf" srcId="{E05D54BB-F3F3-45D8-B4D9-2BF7FCDBF376}" destId="{1C50FF0B-12B9-4031-94C9-16CB15E7CD45}" srcOrd="2" destOrd="0" presId="urn:microsoft.com/office/officeart/2008/layout/VerticalCurvedList"/>
    <dgm:cxn modelId="{B7231460-2667-4698-A2B1-D329C59E0840}" type="presParOf" srcId="{1C50FF0B-12B9-4031-94C9-16CB15E7CD45}" destId="{1A35600F-576F-431E-9E01-B0DD822D45B6}" srcOrd="0" destOrd="0" presId="urn:microsoft.com/office/officeart/2008/layout/VerticalCurvedList"/>
    <dgm:cxn modelId="{1CAE516C-DA8F-4DE0-A705-FC5BE45398EA}" type="presParOf" srcId="{E05D54BB-F3F3-45D8-B4D9-2BF7FCDBF376}" destId="{A98E06DA-2236-4C5A-86F3-A8D1FA6C1EF2}" srcOrd="3" destOrd="0" presId="urn:microsoft.com/office/officeart/2008/layout/VerticalCurvedList"/>
    <dgm:cxn modelId="{B8ECD63D-9522-4048-ACD7-E8BC0C575CEB}" type="presParOf" srcId="{E05D54BB-F3F3-45D8-B4D9-2BF7FCDBF376}" destId="{7EF75153-4E21-43AA-A532-9F5EC2878DDC}" srcOrd="4" destOrd="0" presId="urn:microsoft.com/office/officeart/2008/layout/VerticalCurvedList"/>
    <dgm:cxn modelId="{94D2973F-5A54-4EED-B66E-D33FC452CC22}" type="presParOf" srcId="{7EF75153-4E21-43AA-A532-9F5EC2878DDC}" destId="{85E3BDE7-DC30-4E20-A332-3DB128E863D4}" srcOrd="0" destOrd="0" presId="urn:microsoft.com/office/officeart/2008/layout/VerticalCurvedList"/>
    <dgm:cxn modelId="{490BF9F6-E06E-473F-AF1A-8830BCC09810}" type="presParOf" srcId="{E05D54BB-F3F3-45D8-B4D9-2BF7FCDBF376}" destId="{02BBA49C-52AB-4AE3-80BE-1491FAE7E2D5}" srcOrd="5" destOrd="0" presId="urn:microsoft.com/office/officeart/2008/layout/VerticalCurvedList"/>
    <dgm:cxn modelId="{9B486216-0F09-41C6-AD81-E9606CF0EA5A}" type="presParOf" srcId="{E05D54BB-F3F3-45D8-B4D9-2BF7FCDBF376}" destId="{68CEB4C2-7753-4761-989A-B2B995A8FD35}" srcOrd="6" destOrd="0" presId="urn:microsoft.com/office/officeart/2008/layout/VerticalCurvedList"/>
    <dgm:cxn modelId="{8E8AB9FC-226E-4318-9FC2-68B2B602D67D}" type="presParOf" srcId="{68CEB4C2-7753-4761-989A-B2B995A8FD35}" destId="{0B619AD3-08DA-42FF-822E-6EE936952BDA}"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9.xml><?xml version="1.0" encoding="utf-8"?>
<dgm:dataModel xmlns:dgm="http://schemas.openxmlformats.org/drawingml/2006/diagram" xmlns:a="http://schemas.openxmlformats.org/drawingml/2006/main">
  <dgm:ptLst>
    <dgm:pt modelId="{4F6145E7-6142-4BDF-A5E3-602A1CDE6280}" type="doc">
      <dgm:prSet loTypeId="urn:microsoft.com/office/officeart/2005/8/layout/vList2" loCatId="list" qsTypeId="urn:microsoft.com/office/officeart/2005/8/quickstyle/simple4" qsCatId="simple" csTypeId="urn:microsoft.com/office/officeart/2005/8/colors/accent0_3" csCatId="mainScheme" phldr="1"/>
      <dgm:spPr/>
      <dgm:t>
        <a:bodyPr/>
        <a:lstStyle/>
        <a:p>
          <a:endParaRPr lang="en-US"/>
        </a:p>
      </dgm:t>
    </dgm:pt>
    <dgm:pt modelId="{50D62C96-C29A-4C34-8FCD-298955E88B81}">
      <dgm:prSet phldrT="[Text]" phldr="0"/>
      <dgm:spPr/>
      <dgm:t>
        <a:bodyPr/>
        <a:lstStyle/>
        <a:p>
          <a:pPr rtl="0"/>
          <a:r>
            <a:rPr lang="en-US">
              <a:latin typeface="Calibri"/>
              <a:ea typeface="Calibri"/>
              <a:cs typeface="Arial"/>
            </a:rPr>
            <a:t>Design</a:t>
          </a:r>
          <a:r>
            <a:rPr lang="en-US">
              <a:latin typeface="Calibri"/>
              <a:ea typeface="Calibri"/>
              <a:cs typeface="Calibri"/>
            </a:rPr>
            <a:t> for less required machining and budget for extra materials in the event of irreparable fabrication errors</a:t>
          </a:r>
        </a:p>
      </dgm:t>
    </dgm:pt>
    <dgm:pt modelId="{17A5228C-0F16-4D2C-AF8C-D39C34393E5D}" type="parTrans" cxnId="{7A863DB9-F894-47C1-ACC5-3CAB4B91DCB5}">
      <dgm:prSet/>
      <dgm:spPr/>
      <dgm:t>
        <a:bodyPr/>
        <a:lstStyle/>
        <a:p>
          <a:endParaRPr lang="en-US"/>
        </a:p>
      </dgm:t>
    </dgm:pt>
    <dgm:pt modelId="{9C13B8E4-FCA2-47D7-AA26-8261741183C2}" type="sibTrans" cxnId="{7A863DB9-F894-47C1-ACC5-3CAB4B91DCB5}">
      <dgm:prSet/>
      <dgm:spPr/>
      <dgm:t>
        <a:bodyPr/>
        <a:lstStyle/>
        <a:p>
          <a:endParaRPr lang="en-US"/>
        </a:p>
      </dgm:t>
    </dgm:pt>
    <dgm:pt modelId="{644FC073-4B4C-47E0-8B64-AD31A4E3A250}">
      <dgm:prSet phldr="0"/>
      <dgm:spPr/>
      <dgm:t>
        <a:bodyPr/>
        <a:lstStyle/>
        <a:p>
          <a:pPr algn="l" rtl="0"/>
          <a:r>
            <a:rPr lang="en-US">
              <a:latin typeface="Calibri"/>
              <a:ea typeface="Calibri"/>
              <a:cs typeface="Arial"/>
            </a:rPr>
            <a:t>Machining Errors</a:t>
          </a:r>
        </a:p>
      </dgm:t>
    </dgm:pt>
    <dgm:pt modelId="{B8C6E600-AF1E-411F-9A30-5E7A5466D33B}" type="parTrans" cxnId="{29241591-AEB5-498E-8B4B-B39CFCB7F194}">
      <dgm:prSet/>
      <dgm:spPr/>
      <dgm:t>
        <a:bodyPr/>
        <a:lstStyle/>
        <a:p>
          <a:endParaRPr lang="en-US"/>
        </a:p>
      </dgm:t>
    </dgm:pt>
    <dgm:pt modelId="{0B9A29B1-BC21-49B6-9815-0E1388AC1ECA}" type="sibTrans" cxnId="{29241591-AEB5-498E-8B4B-B39CFCB7F194}">
      <dgm:prSet/>
      <dgm:spPr/>
      <dgm:t>
        <a:bodyPr/>
        <a:lstStyle/>
        <a:p>
          <a:endParaRPr lang="en-US"/>
        </a:p>
      </dgm:t>
    </dgm:pt>
    <dgm:pt modelId="{77EEE0A5-CEF0-4371-936C-0159D2795020}" type="pres">
      <dgm:prSet presAssocID="{4F6145E7-6142-4BDF-A5E3-602A1CDE6280}" presName="linear" presStyleCnt="0">
        <dgm:presLayoutVars>
          <dgm:animLvl val="lvl"/>
          <dgm:resizeHandles val="exact"/>
        </dgm:presLayoutVars>
      </dgm:prSet>
      <dgm:spPr/>
    </dgm:pt>
    <dgm:pt modelId="{0052A2D5-EE46-4B6C-ACF8-5F4DCC9C77C4}" type="pres">
      <dgm:prSet presAssocID="{644FC073-4B4C-47E0-8B64-AD31A4E3A250}" presName="parentText" presStyleLbl="node1" presStyleIdx="0" presStyleCnt="1">
        <dgm:presLayoutVars>
          <dgm:chMax val="0"/>
          <dgm:bulletEnabled val="1"/>
        </dgm:presLayoutVars>
      </dgm:prSet>
      <dgm:spPr/>
    </dgm:pt>
    <dgm:pt modelId="{2205A249-8551-4FF2-B622-EC5FE0CECB3F}" type="pres">
      <dgm:prSet presAssocID="{644FC073-4B4C-47E0-8B64-AD31A4E3A250}" presName="childText" presStyleLbl="revTx" presStyleIdx="0" presStyleCnt="1">
        <dgm:presLayoutVars>
          <dgm:bulletEnabled val="1"/>
        </dgm:presLayoutVars>
      </dgm:prSet>
      <dgm:spPr/>
    </dgm:pt>
  </dgm:ptLst>
  <dgm:cxnLst>
    <dgm:cxn modelId="{FE9BF12B-1941-4354-AD91-624CA7359100}" type="presOf" srcId="{4F6145E7-6142-4BDF-A5E3-602A1CDE6280}" destId="{77EEE0A5-CEF0-4371-936C-0159D2795020}" srcOrd="0" destOrd="0" presId="urn:microsoft.com/office/officeart/2005/8/layout/vList2"/>
    <dgm:cxn modelId="{53EFB840-02A1-4EBC-94F9-89444013BA2B}" type="presOf" srcId="{644FC073-4B4C-47E0-8B64-AD31A4E3A250}" destId="{0052A2D5-EE46-4B6C-ACF8-5F4DCC9C77C4}" srcOrd="0" destOrd="0" presId="urn:microsoft.com/office/officeart/2005/8/layout/vList2"/>
    <dgm:cxn modelId="{AB366B5C-F764-4E13-A873-CA9A8267E495}" type="presOf" srcId="{50D62C96-C29A-4C34-8FCD-298955E88B81}" destId="{2205A249-8551-4FF2-B622-EC5FE0CECB3F}" srcOrd="0" destOrd="0" presId="urn:microsoft.com/office/officeart/2005/8/layout/vList2"/>
    <dgm:cxn modelId="{29241591-AEB5-498E-8B4B-B39CFCB7F194}" srcId="{4F6145E7-6142-4BDF-A5E3-602A1CDE6280}" destId="{644FC073-4B4C-47E0-8B64-AD31A4E3A250}" srcOrd="0" destOrd="0" parTransId="{B8C6E600-AF1E-411F-9A30-5E7A5466D33B}" sibTransId="{0B9A29B1-BC21-49B6-9815-0E1388AC1ECA}"/>
    <dgm:cxn modelId="{7A863DB9-F894-47C1-ACC5-3CAB4B91DCB5}" srcId="{644FC073-4B4C-47E0-8B64-AD31A4E3A250}" destId="{50D62C96-C29A-4C34-8FCD-298955E88B81}" srcOrd="0" destOrd="0" parTransId="{17A5228C-0F16-4D2C-AF8C-D39C34393E5D}" sibTransId="{9C13B8E4-FCA2-47D7-AA26-8261741183C2}"/>
    <dgm:cxn modelId="{0732C10C-DD95-4CA3-BE18-F6862DEDAF5A}" type="presParOf" srcId="{77EEE0A5-CEF0-4371-936C-0159D2795020}" destId="{0052A2D5-EE46-4B6C-ACF8-5F4DCC9C77C4}" srcOrd="0" destOrd="0" presId="urn:microsoft.com/office/officeart/2005/8/layout/vList2"/>
    <dgm:cxn modelId="{BFB1DBE3-2291-4B10-9940-FE5B823506DE}" type="presParOf" srcId="{77EEE0A5-CEF0-4371-936C-0159D2795020}" destId="{2205A249-8551-4FF2-B622-EC5FE0CECB3F}"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E3D976-40E9-4CDC-9DF5-7798506A4FE5}">
      <dsp:nvSpPr>
        <dsp:cNvPr id="0" name=""/>
        <dsp:cNvSpPr/>
      </dsp:nvSpPr>
      <dsp:spPr>
        <a:xfrm>
          <a:off x="0" y="23472"/>
          <a:ext cx="8502105" cy="57563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a:ea typeface="Calibri"/>
              <a:cs typeface="Calibri"/>
            </a:rPr>
            <a:t>Flow Channel Interference With Seals</a:t>
          </a:r>
        </a:p>
      </dsp:txBody>
      <dsp:txXfrm>
        <a:off x="28100" y="51572"/>
        <a:ext cx="8445905" cy="519439"/>
      </dsp:txXfrm>
    </dsp:sp>
    <dsp:sp modelId="{26BB5F81-1913-479C-AE55-906B9290F700}">
      <dsp:nvSpPr>
        <dsp:cNvPr id="0" name=""/>
        <dsp:cNvSpPr/>
      </dsp:nvSpPr>
      <dsp:spPr>
        <a:xfrm>
          <a:off x="0" y="599112"/>
          <a:ext cx="850210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942"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a:latin typeface="Calibri"/>
              <a:ea typeface="Calibri"/>
              <a:cs typeface="Calibri"/>
            </a:rPr>
            <a:t>If scraping of the seals by the flow channel holes is observed, a feature may need to be added to prevent significant seal damage </a:t>
          </a:r>
        </a:p>
      </dsp:txBody>
      <dsp:txXfrm>
        <a:off x="0" y="599112"/>
        <a:ext cx="8502105" cy="5961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2A2D5-EE46-4B6C-ACF8-5F4DCC9C77C4}">
      <dsp:nvSpPr>
        <dsp:cNvPr id="0" name=""/>
        <dsp:cNvSpPr/>
      </dsp:nvSpPr>
      <dsp:spPr>
        <a:xfrm>
          <a:off x="0" y="131"/>
          <a:ext cx="8502105" cy="499306"/>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a:ea typeface="Calibri"/>
              <a:cs typeface="Arial"/>
            </a:rPr>
            <a:t>Material Issues</a:t>
          </a:r>
        </a:p>
      </dsp:txBody>
      <dsp:txXfrm>
        <a:off x="24374" y="24505"/>
        <a:ext cx="8453357" cy="450558"/>
      </dsp:txXfrm>
    </dsp:sp>
    <dsp:sp modelId="{2205A249-8551-4FF2-B622-EC5FE0CECB3F}">
      <dsp:nvSpPr>
        <dsp:cNvPr id="0" name=""/>
        <dsp:cNvSpPr/>
      </dsp:nvSpPr>
      <dsp:spPr>
        <a:xfrm>
          <a:off x="0" y="499438"/>
          <a:ext cx="8502105" cy="4946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942" tIns="24130" rIns="135128" bIns="24130" numCol="1" spcCol="1270" anchor="t" anchorCtr="0">
          <a:noAutofit/>
        </a:bodyPr>
        <a:lstStyle/>
        <a:p>
          <a:pPr marL="171450" lvl="1" indent="-171450" algn="l" defTabSz="844550">
            <a:lnSpc>
              <a:spcPct val="90000"/>
            </a:lnSpc>
            <a:spcBef>
              <a:spcPct val="0"/>
            </a:spcBef>
            <a:spcAft>
              <a:spcPct val="20000"/>
            </a:spcAft>
            <a:buChar char="•"/>
          </a:pPr>
          <a:r>
            <a:rPr lang="en-US" sz="1900" kern="1200"/>
            <a:t>Order materials as soon as possible to allow time for re-order in case of a manufacturer issue</a:t>
          </a:r>
        </a:p>
      </dsp:txBody>
      <dsp:txXfrm>
        <a:off x="0" y="499438"/>
        <a:ext cx="8502105" cy="4946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4250A4-69FE-854D-869B-26C425A599A9}">
      <dsp:nvSpPr>
        <dsp:cNvPr id="0" name=""/>
        <dsp:cNvSpPr/>
      </dsp:nvSpPr>
      <dsp:spPr>
        <a:xfrm>
          <a:off x="0" y="3134"/>
          <a:ext cx="5029105" cy="1061775"/>
        </a:xfrm>
        <a:prstGeom prst="roundRect">
          <a:avLst/>
        </a:prstGeom>
        <a:solidFill>
          <a:schemeClr val="tx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Cryogenic couplers allow for extended duration of space missions. </a:t>
          </a:r>
        </a:p>
      </dsp:txBody>
      <dsp:txXfrm>
        <a:off x="51832" y="54966"/>
        <a:ext cx="4925441" cy="958111"/>
      </dsp:txXfrm>
    </dsp:sp>
    <dsp:sp modelId="{F92ED367-EEB7-974F-9AF6-EFEB121AD468}">
      <dsp:nvSpPr>
        <dsp:cNvPr id="0" name=""/>
        <dsp:cNvSpPr/>
      </dsp:nvSpPr>
      <dsp:spPr>
        <a:xfrm>
          <a:off x="0" y="1125643"/>
          <a:ext cx="5029105" cy="1061775"/>
        </a:xfrm>
        <a:prstGeom prst="roundRect">
          <a:avLst/>
        </a:prstGeom>
        <a:solidFill>
          <a:schemeClr val="tx2"/>
        </a:solidFill>
        <a:ln w="12700" cap="flat" cmpd="sng" algn="ctr">
          <a:solidFill>
            <a:srgbClr val="9A637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Their purpose is to make a sealed and secure connection between the space craft and the fuel source.</a:t>
          </a:r>
        </a:p>
      </dsp:txBody>
      <dsp:txXfrm>
        <a:off x="51832" y="1177475"/>
        <a:ext cx="4925441" cy="9581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E0832-7F02-4648-9092-86E29FC5D54F}">
      <dsp:nvSpPr>
        <dsp:cNvPr id="0" name=""/>
        <dsp:cNvSpPr/>
      </dsp:nvSpPr>
      <dsp:spPr>
        <a:xfrm>
          <a:off x="-4652085" y="-713187"/>
          <a:ext cx="5541419" cy="5541419"/>
        </a:xfrm>
        <a:prstGeom prst="blockArc">
          <a:avLst>
            <a:gd name="adj1" fmla="val 18900000"/>
            <a:gd name="adj2" fmla="val 2700000"/>
            <a:gd name="adj3" fmla="val 390"/>
          </a:avLst>
        </a:prstGeom>
        <a:solidFill>
          <a:schemeClr val="tx2"/>
        </a:solidFill>
        <a:ln w="31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59E88CA-98C3-D04A-82F6-3C178C004EA7}">
      <dsp:nvSpPr>
        <dsp:cNvPr id="0" name=""/>
        <dsp:cNvSpPr/>
      </dsp:nvSpPr>
      <dsp:spPr>
        <a:xfrm>
          <a:off x="571962" y="411504"/>
          <a:ext cx="8753369" cy="823008"/>
        </a:xfrm>
        <a:prstGeom prst="rect">
          <a:avLst/>
        </a:prstGeom>
        <a:solidFill>
          <a:srgbClr val="782F4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326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The coupler is to be used for future NASA lunar missions.</a:t>
          </a:r>
        </a:p>
      </dsp:txBody>
      <dsp:txXfrm>
        <a:off x="571962" y="411504"/>
        <a:ext cx="8753369" cy="823008"/>
      </dsp:txXfrm>
    </dsp:sp>
    <dsp:sp modelId="{0F8D5D48-4546-0C4F-81C2-D9289458F315}">
      <dsp:nvSpPr>
        <dsp:cNvPr id="0" name=""/>
        <dsp:cNvSpPr/>
      </dsp:nvSpPr>
      <dsp:spPr>
        <a:xfrm flipV="1">
          <a:off x="475748" y="726793"/>
          <a:ext cx="192429" cy="192429"/>
        </a:xfrm>
        <a:prstGeom prst="ellipse">
          <a:avLst/>
        </a:prstGeom>
        <a:solidFill>
          <a:srgbClr val="FFFFFF"/>
        </a:solidFill>
        <a:ln w="12700" cap="flat" cmpd="sng" algn="ctr">
          <a:solidFill>
            <a:srgbClr val="9A6370"/>
          </a:solidFill>
          <a:prstDash val="solid"/>
          <a:miter lim="800000"/>
        </a:ln>
        <a:effectLst/>
      </dsp:spPr>
      <dsp:style>
        <a:lnRef idx="2">
          <a:scrgbClr r="0" g="0" b="0"/>
        </a:lnRef>
        <a:fillRef idx="1">
          <a:scrgbClr r="0" g="0" b="0"/>
        </a:fillRef>
        <a:effectRef idx="0">
          <a:scrgbClr r="0" g="0" b="0"/>
        </a:effectRef>
        <a:fontRef idx="minor"/>
      </dsp:style>
    </dsp:sp>
    <dsp:sp modelId="{76EC1415-35D0-5A4A-B3BE-5393E302C54D}">
      <dsp:nvSpPr>
        <dsp:cNvPr id="0" name=""/>
        <dsp:cNvSpPr/>
      </dsp:nvSpPr>
      <dsp:spPr>
        <a:xfrm>
          <a:off x="871126" y="1646017"/>
          <a:ext cx="8454205" cy="823008"/>
        </a:xfrm>
        <a:prstGeom prst="rect">
          <a:avLst/>
        </a:prstGeom>
        <a:solidFill>
          <a:schemeClr val="tx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326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The navigation system from the spacecraft guides the receiving half of the coupler to mate with the probe half, mounted on the tanker ship.</a:t>
          </a:r>
        </a:p>
      </dsp:txBody>
      <dsp:txXfrm>
        <a:off x="871126" y="1646017"/>
        <a:ext cx="8454205" cy="823008"/>
      </dsp:txXfrm>
    </dsp:sp>
    <dsp:sp modelId="{423EAF2B-264E-6448-8689-C82FF35589F1}">
      <dsp:nvSpPr>
        <dsp:cNvPr id="0" name=""/>
        <dsp:cNvSpPr/>
      </dsp:nvSpPr>
      <dsp:spPr>
        <a:xfrm flipV="1">
          <a:off x="774911" y="1961307"/>
          <a:ext cx="192429" cy="192429"/>
        </a:xfrm>
        <a:prstGeom prst="ellipse">
          <a:avLst/>
        </a:prstGeom>
        <a:solidFill>
          <a:srgbClr val="FFFFFF"/>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20BBC78C-2A68-E747-9F6B-B8970EFCD91F}">
      <dsp:nvSpPr>
        <dsp:cNvPr id="0" name=""/>
        <dsp:cNvSpPr/>
      </dsp:nvSpPr>
      <dsp:spPr>
        <a:xfrm>
          <a:off x="604613" y="2880530"/>
          <a:ext cx="8753369" cy="823008"/>
        </a:xfrm>
        <a:prstGeom prst="rect">
          <a:avLst/>
        </a:prstGeom>
        <a:solidFill>
          <a:schemeClr val="tx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53263"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panose="020B0604020202020204" pitchFamily="34" charset="0"/>
              <a:cs typeface="Arial" panose="020B0604020202020204" pitchFamily="34" charset="0"/>
            </a:rPr>
            <a:t>Previous designs required human intervention to lock and initiate fuel transfer.</a:t>
          </a:r>
        </a:p>
      </dsp:txBody>
      <dsp:txXfrm>
        <a:off x="604613" y="2880530"/>
        <a:ext cx="8753369" cy="823008"/>
      </dsp:txXfrm>
    </dsp:sp>
    <dsp:sp modelId="{87B6FE93-8721-374C-B1ED-0F442FEF47E3}">
      <dsp:nvSpPr>
        <dsp:cNvPr id="0" name=""/>
        <dsp:cNvSpPr/>
      </dsp:nvSpPr>
      <dsp:spPr>
        <a:xfrm flipV="1">
          <a:off x="475748" y="3195820"/>
          <a:ext cx="192429" cy="192429"/>
        </a:xfrm>
        <a:prstGeom prst="ellipse">
          <a:avLst/>
        </a:prstGeom>
        <a:solidFill>
          <a:srgbClr val="FFFFFF"/>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81ED1-14B8-440B-95FC-D1BBC7AFD4EE}">
      <dsp:nvSpPr>
        <dsp:cNvPr id="0" name=""/>
        <dsp:cNvSpPr/>
      </dsp:nvSpPr>
      <dsp:spPr>
        <a:xfrm rot="10800000">
          <a:off x="1957872" y="326"/>
          <a:ext cx="6592146" cy="1189778"/>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4659"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a:latin typeface="Arial"/>
              <a:cs typeface="Arial"/>
            </a:rPr>
            <a:t>The actively sealed portion of the design requires the system to seal purely based on the mechanical connection of the two halves.</a:t>
          </a:r>
        </a:p>
      </dsp:txBody>
      <dsp:txXfrm rot="10800000">
        <a:off x="2255316" y="326"/>
        <a:ext cx="6294702" cy="1189778"/>
      </dsp:txXfrm>
    </dsp:sp>
    <dsp:sp modelId="{823F3C7D-9F1B-49C8-9A00-0912330F61EC}">
      <dsp:nvSpPr>
        <dsp:cNvPr id="0" name=""/>
        <dsp:cNvSpPr/>
      </dsp:nvSpPr>
      <dsp:spPr>
        <a:xfrm>
          <a:off x="1362983" y="326"/>
          <a:ext cx="1189778" cy="1189778"/>
        </a:xfrm>
        <a:prstGeom prst="ellipse">
          <a:avLst/>
        </a:prstGeom>
        <a:solidFill>
          <a:schemeClr val="bg1"/>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dsp:style>
    </dsp:sp>
    <dsp:sp modelId="{1E9127D6-2632-4E79-AA69-0042D5F0618C}">
      <dsp:nvSpPr>
        <dsp:cNvPr id="0" name=""/>
        <dsp:cNvSpPr/>
      </dsp:nvSpPr>
      <dsp:spPr>
        <a:xfrm rot="10800000">
          <a:off x="1957872" y="1487550"/>
          <a:ext cx="6592146" cy="1189778"/>
        </a:xfrm>
        <a:prstGeom prst="homePlate">
          <a:avLst/>
        </a:prstGeom>
        <a:solidFill>
          <a:schemeClr val="tx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4659" tIns="76200" rIns="142240" bIns="76200" numCol="1" spcCol="1270" anchor="ctr" anchorCtr="0">
          <a:noAutofit/>
        </a:bodyPr>
        <a:lstStyle/>
        <a:p>
          <a:pPr marL="0" lvl="0" indent="0" algn="l" defTabSz="889000" rtl="0">
            <a:lnSpc>
              <a:spcPct val="90000"/>
            </a:lnSpc>
            <a:spcBef>
              <a:spcPct val="0"/>
            </a:spcBef>
            <a:spcAft>
              <a:spcPct val="35000"/>
            </a:spcAft>
            <a:buNone/>
          </a:pPr>
          <a:r>
            <a:rPr lang="en-US" sz="2000" kern="1200">
              <a:latin typeface="Arial"/>
              <a:cs typeface="Arial"/>
            </a:rPr>
            <a:t>This avoids from using electronic components in cryogenic conditions and allows for quick connection and disconnection. </a:t>
          </a:r>
        </a:p>
      </dsp:txBody>
      <dsp:txXfrm rot="10800000">
        <a:off x="2255316" y="1487550"/>
        <a:ext cx="6294702" cy="1189778"/>
      </dsp:txXfrm>
    </dsp:sp>
    <dsp:sp modelId="{7EB1E26A-03F1-48AC-BB6E-70A692E31503}">
      <dsp:nvSpPr>
        <dsp:cNvPr id="0" name=""/>
        <dsp:cNvSpPr/>
      </dsp:nvSpPr>
      <dsp:spPr>
        <a:xfrm>
          <a:off x="1362983" y="1487550"/>
          <a:ext cx="1189778" cy="1189778"/>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6E0832-7F02-4648-9092-86E29FC5D54F}">
      <dsp:nvSpPr>
        <dsp:cNvPr id="0" name=""/>
        <dsp:cNvSpPr/>
      </dsp:nvSpPr>
      <dsp:spPr>
        <a:xfrm>
          <a:off x="-4652085" y="-713187"/>
          <a:ext cx="5541419" cy="5541419"/>
        </a:xfrm>
        <a:prstGeom prst="blockArc">
          <a:avLst>
            <a:gd name="adj1" fmla="val 18900000"/>
            <a:gd name="adj2" fmla="val 2700000"/>
            <a:gd name="adj3" fmla="val 390"/>
          </a:avLst>
        </a:prstGeom>
        <a:solidFill>
          <a:schemeClr val="tx2"/>
        </a:solidFill>
        <a:ln w="3175"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259E88CA-98C3-D04A-82F6-3C178C004EA7}">
      <dsp:nvSpPr>
        <dsp:cNvPr id="0" name=""/>
        <dsp:cNvSpPr/>
      </dsp:nvSpPr>
      <dsp:spPr>
        <a:xfrm>
          <a:off x="465794" y="316364"/>
          <a:ext cx="8859537" cy="633058"/>
        </a:xfrm>
        <a:prstGeom prst="rect">
          <a:avLst/>
        </a:prstGeom>
        <a:solidFill>
          <a:srgbClr val="782F4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49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a:cs typeface="Arial"/>
            </a:rPr>
            <a:t>Communicate with manufacturers early and often</a:t>
          </a:r>
        </a:p>
      </dsp:txBody>
      <dsp:txXfrm>
        <a:off x="465794" y="316364"/>
        <a:ext cx="8859537" cy="633058"/>
      </dsp:txXfrm>
    </dsp:sp>
    <dsp:sp modelId="{0F8D5D48-4546-0C4F-81C2-D9289458F315}">
      <dsp:nvSpPr>
        <dsp:cNvPr id="0" name=""/>
        <dsp:cNvSpPr/>
      </dsp:nvSpPr>
      <dsp:spPr>
        <a:xfrm flipV="1">
          <a:off x="391786" y="558885"/>
          <a:ext cx="148016" cy="148016"/>
        </a:xfrm>
        <a:prstGeom prst="ellipse">
          <a:avLst/>
        </a:prstGeom>
        <a:solidFill>
          <a:srgbClr val="FFFFFF"/>
        </a:solidFill>
        <a:ln w="12700" cap="flat" cmpd="sng" algn="ctr">
          <a:solidFill>
            <a:srgbClr val="9A6370"/>
          </a:solidFill>
          <a:prstDash val="solid"/>
          <a:miter lim="800000"/>
        </a:ln>
        <a:effectLst/>
      </dsp:spPr>
      <dsp:style>
        <a:lnRef idx="2">
          <a:scrgbClr r="0" g="0" b="0"/>
        </a:lnRef>
        <a:fillRef idx="1">
          <a:scrgbClr r="0" g="0" b="0"/>
        </a:fillRef>
        <a:effectRef idx="0">
          <a:scrgbClr r="0" g="0" b="0"/>
        </a:effectRef>
        <a:fontRef idx="minor"/>
      </dsp:style>
    </dsp:sp>
    <dsp:sp modelId="{687CDB6A-C2E9-44F5-AC63-FBF2DD3B3811}">
      <dsp:nvSpPr>
        <dsp:cNvPr id="0" name=""/>
        <dsp:cNvSpPr/>
      </dsp:nvSpPr>
      <dsp:spPr>
        <a:xfrm>
          <a:off x="828741" y="1266116"/>
          <a:ext cx="8496590" cy="633058"/>
        </a:xfrm>
        <a:prstGeom prst="rect">
          <a:avLst/>
        </a:prstGeom>
        <a:solidFill>
          <a:schemeClr val="tx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490" tIns="73660" rIns="73660" bIns="73660" numCol="1" spcCol="1270" anchor="ctr" anchorCtr="0">
          <a:noAutofit/>
        </a:bodyPr>
        <a:lstStyle/>
        <a:p>
          <a:pPr marL="0" lvl="0" indent="0" algn="l" defTabSz="1289050" rtl="0">
            <a:lnSpc>
              <a:spcPct val="90000"/>
            </a:lnSpc>
            <a:spcBef>
              <a:spcPct val="0"/>
            </a:spcBef>
            <a:spcAft>
              <a:spcPct val="35000"/>
            </a:spcAft>
            <a:buNone/>
          </a:pPr>
          <a:r>
            <a:rPr lang="en-US" sz="2900" kern="1200">
              <a:latin typeface="Arial"/>
              <a:cs typeface="Arial"/>
            </a:rPr>
            <a:t>Continuously reevaluate priorities</a:t>
          </a:r>
        </a:p>
      </dsp:txBody>
      <dsp:txXfrm>
        <a:off x="828741" y="1266116"/>
        <a:ext cx="8496590" cy="633058"/>
      </dsp:txXfrm>
    </dsp:sp>
    <dsp:sp modelId="{87B6FE93-8721-374C-B1ED-0F442FEF47E3}">
      <dsp:nvSpPr>
        <dsp:cNvPr id="0" name=""/>
        <dsp:cNvSpPr/>
      </dsp:nvSpPr>
      <dsp:spPr>
        <a:xfrm flipV="1">
          <a:off x="754733" y="1508637"/>
          <a:ext cx="148016" cy="148016"/>
        </a:xfrm>
        <a:prstGeom prst="ellipse">
          <a:avLst/>
        </a:prstGeom>
        <a:solidFill>
          <a:srgbClr val="FFFFFF"/>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66477C14-A825-4FEF-AD15-184F861FAB53}">
      <dsp:nvSpPr>
        <dsp:cNvPr id="0" name=""/>
        <dsp:cNvSpPr/>
      </dsp:nvSpPr>
      <dsp:spPr>
        <a:xfrm>
          <a:off x="828741" y="2215868"/>
          <a:ext cx="8496590" cy="633058"/>
        </a:xfrm>
        <a:prstGeom prst="rect">
          <a:avLst/>
        </a:prstGeom>
        <a:solidFill>
          <a:schemeClr val="tx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49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a:cs typeface="Arial"/>
            </a:rPr>
            <a:t>The project is dynamic and not static</a:t>
          </a:r>
        </a:p>
      </dsp:txBody>
      <dsp:txXfrm>
        <a:off x="828741" y="2215868"/>
        <a:ext cx="8496590" cy="633058"/>
      </dsp:txXfrm>
    </dsp:sp>
    <dsp:sp modelId="{F4584890-AC6C-4967-8A74-51DDFA83E125}">
      <dsp:nvSpPr>
        <dsp:cNvPr id="0" name=""/>
        <dsp:cNvSpPr/>
      </dsp:nvSpPr>
      <dsp:spPr>
        <a:xfrm>
          <a:off x="753293" y="2456949"/>
          <a:ext cx="150897" cy="15089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 modelId="{DDD73A5C-F9FD-452C-9B05-28074130AB65}">
      <dsp:nvSpPr>
        <dsp:cNvPr id="0" name=""/>
        <dsp:cNvSpPr/>
      </dsp:nvSpPr>
      <dsp:spPr>
        <a:xfrm>
          <a:off x="465794" y="3165621"/>
          <a:ext cx="8859537" cy="633058"/>
        </a:xfrm>
        <a:prstGeom prst="rect">
          <a:avLst/>
        </a:prstGeom>
        <a:solidFill>
          <a:schemeClr val="tx2"/>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2490" tIns="73660" rIns="73660" bIns="7366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a:cs typeface="Arial"/>
            </a:rPr>
            <a:t>There is some value in every idea</a:t>
          </a:r>
        </a:p>
      </dsp:txBody>
      <dsp:txXfrm>
        <a:off x="465794" y="3165621"/>
        <a:ext cx="8859537" cy="633058"/>
      </dsp:txXfrm>
    </dsp:sp>
    <dsp:sp modelId="{2D7128F3-3E3B-4ACC-92D3-15BA7B355651}">
      <dsp:nvSpPr>
        <dsp:cNvPr id="0" name=""/>
        <dsp:cNvSpPr/>
      </dsp:nvSpPr>
      <dsp:spPr>
        <a:xfrm>
          <a:off x="390346" y="3406701"/>
          <a:ext cx="150897" cy="150897"/>
        </a:xfrm>
        <a:prstGeom prst="ellipse">
          <a:avLst/>
        </a:prstGeom>
        <a:solidFill>
          <a:schemeClr val="lt1">
            <a:hueOff val="0"/>
            <a:satOff val="0"/>
            <a:lumOff val="0"/>
            <a:alphaOff val="0"/>
          </a:schemeClr>
        </a:solidFill>
        <a:ln w="12700" cap="flat" cmpd="sng" algn="ctr">
          <a:solidFill>
            <a:schemeClr val="tx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F95EF-76B6-3A4D-8F5A-02F23942DF54}">
      <dsp:nvSpPr>
        <dsp:cNvPr id="0" name=""/>
        <dsp:cNvSpPr/>
      </dsp:nvSpPr>
      <dsp:spPr>
        <a:xfrm rot="10800000">
          <a:off x="1857126" y="1339"/>
          <a:ext cx="6384798" cy="1325379"/>
        </a:xfrm>
        <a:prstGeom prst="homePlate">
          <a:avLst/>
        </a:prstGeom>
        <a:solidFill>
          <a:srgbClr val="782F40"/>
        </a:soli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77" tIns="114300" rIns="213360" bIns="114300" numCol="1" spcCol="1270" anchor="ctr" anchorCtr="0">
          <a:noAutofit/>
        </a:bodyPr>
        <a:lstStyle/>
        <a:p>
          <a:pPr marL="0" lvl="0" indent="0" algn="l" defTabSz="1333500">
            <a:lnSpc>
              <a:spcPct val="90000"/>
            </a:lnSpc>
            <a:spcBef>
              <a:spcPct val="0"/>
            </a:spcBef>
            <a:spcAft>
              <a:spcPct val="35000"/>
            </a:spcAft>
            <a:buNone/>
          </a:pPr>
          <a:r>
            <a:rPr lang="en-US" sz="3000" kern="1200">
              <a:latin typeface="Arial" panose="020B0604020202020204" pitchFamily="34" charset="0"/>
              <a:cs typeface="Arial" panose="020B0604020202020204" pitchFamily="34" charset="0"/>
            </a:rPr>
            <a:t>Implement spray-on foam insulation to external surfaces</a:t>
          </a:r>
        </a:p>
      </dsp:txBody>
      <dsp:txXfrm rot="10800000">
        <a:off x="2188471" y="1339"/>
        <a:ext cx="6053453" cy="1325379"/>
      </dsp:txXfrm>
    </dsp:sp>
    <dsp:sp modelId="{F95AC4F3-7B2A-744C-9FF6-C2A6E7D0ADD1}">
      <dsp:nvSpPr>
        <dsp:cNvPr id="0" name=""/>
        <dsp:cNvSpPr/>
      </dsp:nvSpPr>
      <dsp:spPr>
        <a:xfrm>
          <a:off x="1359275" y="166177"/>
          <a:ext cx="995702" cy="995702"/>
        </a:xfrm>
        <a:prstGeom prst="ellipse">
          <a:avLst/>
        </a:prstGeom>
        <a:solidFill>
          <a:schemeClr val="bg1"/>
        </a:solidFill>
        <a:ln w="12700" cap="flat" cmpd="sng" algn="ctr">
          <a:solidFill>
            <a:srgbClr val="782F40"/>
          </a:solidFill>
          <a:prstDash val="solid"/>
          <a:miter lim="800000"/>
        </a:ln>
        <a:effectLst/>
      </dsp:spPr>
      <dsp:style>
        <a:lnRef idx="2">
          <a:scrgbClr r="0" g="0" b="0"/>
        </a:lnRef>
        <a:fillRef idx="1">
          <a:scrgbClr r="0" g="0" b="0"/>
        </a:fillRef>
        <a:effectRef idx="0">
          <a:scrgbClr r="0" g="0" b="0"/>
        </a:effectRef>
        <a:fontRef idx="minor"/>
      </dsp:style>
    </dsp:sp>
    <dsp:sp modelId="{5972A070-A1DC-B142-99F5-B7DD039002B2}">
      <dsp:nvSpPr>
        <dsp:cNvPr id="0" name=""/>
        <dsp:cNvSpPr/>
      </dsp:nvSpPr>
      <dsp:spPr>
        <a:xfrm rot="10800000">
          <a:off x="1857126" y="1623943"/>
          <a:ext cx="6384798" cy="1139790"/>
        </a:xfrm>
        <a:prstGeom prst="homePlate">
          <a:avLst/>
        </a:prstGeom>
        <a:solidFill>
          <a:srgbClr val="782F40"/>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77" tIns="110490" rIns="206248"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Evaluate thermal performance of coupler</a:t>
          </a:r>
        </a:p>
      </dsp:txBody>
      <dsp:txXfrm rot="10800000">
        <a:off x="2142073" y="1623943"/>
        <a:ext cx="6099851" cy="1139790"/>
      </dsp:txXfrm>
    </dsp:sp>
    <dsp:sp modelId="{6AD8DBBD-AE12-A940-B428-4B9C82158344}">
      <dsp:nvSpPr>
        <dsp:cNvPr id="0" name=""/>
        <dsp:cNvSpPr/>
      </dsp:nvSpPr>
      <dsp:spPr>
        <a:xfrm>
          <a:off x="1359275" y="1695987"/>
          <a:ext cx="995702" cy="995702"/>
        </a:xfrm>
        <a:prstGeom prst="ellipse">
          <a:avLst/>
        </a:prstGeom>
        <a:solidFill>
          <a:schemeClr val="bg1"/>
        </a:solidFill>
        <a:ln w="12700" cap="flat" cmpd="sng" algn="ctr">
          <a:solidFill>
            <a:srgbClr val="782F40"/>
          </a:solidFill>
          <a:prstDash val="solid"/>
          <a:miter lim="800000"/>
        </a:ln>
        <a:effectLst/>
      </dsp:spPr>
      <dsp:style>
        <a:lnRef idx="2">
          <a:scrgbClr r="0" g="0" b="0"/>
        </a:lnRef>
        <a:fillRef idx="1">
          <a:scrgbClr r="0" g="0" b="0"/>
        </a:fillRef>
        <a:effectRef idx="0">
          <a:scrgbClr r="0" g="0" b="0"/>
        </a:effectRef>
        <a:fontRef idx="minor"/>
      </dsp:style>
    </dsp:sp>
    <dsp:sp modelId="{21F0E5D0-4D26-2144-A3FA-BB2A7C68CBD3}">
      <dsp:nvSpPr>
        <dsp:cNvPr id="0" name=""/>
        <dsp:cNvSpPr/>
      </dsp:nvSpPr>
      <dsp:spPr>
        <a:xfrm rot="10800000">
          <a:off x="1857126" y="3060958"/>
          <a:ext cx="6384798" cy="1284277"/>
        </a:xfrm>
        <a:prstGeom prst="homePlate">
          <a:avLst/>
        </a:prstGeom>
        <a:solidFill>
          <a:srgbClr val="782F40"/>
        </a:solidFill>
        <a:ln w="12700" cap="flat" cmpd="sng" algn="ctr">
          <a:solidFill>
            <a:schemeClr val="bg1">
              <a:lumMod val="9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9077" tIns="110490" rIns="206248" bIns="110490" numCol="1" spcCol="1270" anchor="ctr" anchorCtr="0">
          <a:noAutofit/>
        </a:bodyPr>
        <a:lstStyle/>
        <a:p>
          <a:pPr marL="0" lvl="0" indent="0" algn="l" defTabSz="1289050">
            <a:lnSpc>
              <a:spcPct val="90000"/>
            </a:lnSpc>
            <a:spcBef>
              <a:spcPct val="0"/>
            </a:spcBef>
            <a:spcAft>
              <a:spcPct val="35000"/>
            </a:spcAft>
            <a:buNone/>
          </a:pPr>
          <a:r>
            <a:rPr lang="en-US" sz="2900" kern="1200">
              <a:latin typeface="Arial" panose="020B0604020202020204" pitchFamily="34" charset="0"/>
              <a:cs typeface="Arial" panose="020B0604020202020204" pitchFamily="34" charset="0"/>
            </a:rPr>
            <a:t>Perform more thorough leak testing (helium gas testing)</a:t>
          </a:r>
        </a:p>
      </dsp:txBody>
      <dsp:txXfrm rot="10800000">
        <a:off x="2178195" y="3060958"/>
        <a:ext cx="6063729" cy="1284277"/>
      </dsp:txXfrm>
    </dsp:sp>
    <dsp:sp modelId="{A922F749-9784-374E-987D-4F51FE308AAE}">
      <dsp:nvSpPr>
        <dsp:cNvPr id="0" name=""/>
        <dsp:cNvSpPr/>
      </dsp:nvSpPr>
      <dsp:spPr>
        <a:xfrm>
          <a:off x="1359275" y="3205246"/>
          <a:ext cx="995702" cy="995702"/>
        </a:xfrm>
        <a:prstGeom prst="ellipse">
          <a:avLst/>
        </a:prstGeom>
        <a:solidFill>
          <a:schemeClr val="bg1"/>
        </a:solidFill>
        <a:ln w="12700" cap="flat" cmpd="sng" algn="ctr">
          <a:solidFill>
            <a:srgbClr val="782F40"/>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0021B-35BC-47AB-8B6E-3AFEF2CB5F6B}">
      <dsp:nvSpPr>
        <dsp:cNvPr id="0" name=""/>
        <dsp:cNvSpPr/>
      </dsp:nvSpPr>
      <dsp:spPr>
        <a:xfrm>
          <a:off x="-4914035" y="-753010"/>
          <a:ext cx="5852596" cy="5852596"/>
        </a:xfrm>
        <a:prstGeom prst="blockArc">
          <a:avLst>
            <a:gd name="adj1" fmla="val 18900000"/>
            <a:gd name="adj2" fmla="val 2700000"/>
            <a:gd name="adj3" fmla="val 369"/>
          </a:avLst>
        </a:pr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C104A7BD-D5F8-49D7-BC62-C5264E6EFE08}">
      <dsp:nvSpPr>
        <dsp:cNvPr id="0" name=""/>
        <dsp:cNvSpPr/>
      </dsp:nvSpPr>
      <dsp:spPr>
        <a:xfrm>
          <a:off x="491496" y="334164"/>
          <a:ext cx="9050054" cy="668677"/>
        </a:xfrm>
        <a:prstGeom prst="rect">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762"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mj-lt"/>
            </a:rPr>
            <a:t>Conduct water leakage test with 3D-printed model of design</a:t>
          </a:r>
        </a:p>
      </dsp:txBody>
      <dsp:txXfrm>
        <a:off x="491496" y="334164"/>
        <a:ext cx="9050054" cy="668677"/>
      </dsp:txXfrm>
    </dsp:sp>
    <dsp:sp modelId="{1A35600F-576F-431E-9E01-B0DD822D45B6}">
      <dsp:nvSpPr>
        <dsp:cNvPr id="0" name=""/>
        <dsp:cNvSpPr/>
      </dsp:nvSpPr>
      <dsp:spPr>
        <a:xfrm>
          <a:off x="73572" y="250580"/>
          <a:ext cx="835846" cy="835846"/>
        </a:xfrm>
        <a:prstGeom prst="ellipse">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A98E06DA-2236-4C5A-86F3-A8D1FA6C1EF2}">
      <dsp:nvSpPr>
        <dsp:cNvPr id="0" name=""/>
        <dsp:cNvSpPr/>
      </dsp:nvSpPr>
      <dsp:spPr>
        <a:xfrm>
          <a:off x="874864" y="1337354"/>
          <a:ext cx="8666686" cy="668677"/>
        </a:xfrm>
        <a:prstGeom prst="rect">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762" tIns="45720" rIns="45720" bIns="45720" numCol="1" spcCol="1270" anchor="ctr" anchorCtr="0">
          <a:noAutofit/>
        </a:bodyPr>
        <a:lstStyle/>
        <a:p>
          <a:pPr marL="0" lvl="0" indent="0" algn="l" defTabSz="800100">
            <a:lnSpc>
              <a:spcPct val="90000"/>
            </a:lnSpc>
            <a:spcBef>
              <a:spcPct val="0"/>
            </a:spcBef>
            <a:spcAft>
              <a:spcPct val="35000"/>
            </a:spcAft>
            <a:buNone/>
          </a:pPr>
          <a:r>
            <a:rPr lang="en-US" sz="1800" strike="sngStrike" kern="1200">
              <a:latin typeface="+mj-lt"/>
            </a:rPr>
            <a:t>Analyze and interpret data from testing to improve the design</a:t>
          </a:r>
        </a:p>
      </dsp:txBody>
      <dsp:txXfrm>
        <a:off x="874864" y="1337354"/>
        <a:ext cx="8666686" cy="668677"/>
      </dsp:txXfrm>
    </dsp:sp>
    <dsp:sp modelId="{85E3BDE7-DC30-4E20-A332-3DB128E863D4}">
      <dsp:nvSpPr>
        <dsp:cNvPr id="0" name=""/>
        <dsp:cNvSpPr/>
      </dsp:nvSpPr>
      <dsp:spPr>
        <a:xfrm>
          <a:off x="456940" y="1253769"/>
          <a:ext cx="835846" cy="835846"/>
        </a:xfrm>
        <a:prstGeom prst="ellipse">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7BDBA64B-326C-456B-B603-08DF216344A6}">
      <dsp:nvSpPr>
        <dsp:cNvPr id="0" name=""/>
        <dsp:cNvSpPr/>
      </dsp:nvSpPr>
      <dsp:spPr>
        <a:xfrm>
          <a:off x="874864" y="2340543"/>
          <a:ext cx="8666686" cy="668677"/>
        </a:xfrm>
        <a:prstGeom prst="rect">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762" tIns="45720" rIns="45720" bIns="45720" numCol="1" spcCol="1270" anchor="ctr" anchorCtr="0">
          <a:noAutofit/>
        </a:bodyPr>
        <a:lstStyle/>
        <a:p>
          <a:pPr marL="0" lvl="0" indent="0" algn="l" defTabSz="800100">
            <a:lnSpc>
              <a:spcPct val="90000"/>
            </a:lnSpc>
            <a:spcBef>
              <a:spcPct val="0"/>
            </a:spcBef>
            <a:spcAft>
              <a:spcPct val="35000"/>
            </a:spcAft>
            <a:buNone/>
          </a:pPr>
          <a:r>
            <a:rPr lang="en-US" sz="1800" strike="sngStrike" kern="1200">
              <a:latin typeface="+mj-lt"/>
            </a:rPr>
            <a:t>Order necessary materials/parts to begin manufacturing and assembly of coupler</a:t>
          </a:r>
        </a:p>
      </dsp:txBody>
      <dsp:txXfrm>
        <a:off x="874864" y="2340543"/>
        <a:ext cx="8666686" cy="668677"/>
      </dsp:txXfrm>
    </dsp:sp>
    <dsp:sp modelId="{9F878686-6F5E-426F-9421-2EE65EBD0BF0}">
      <dsp:nvSpPr>
        <dsp:cNvPr id="0" name=""/>
        <dsp:cNvSpPr/>
      </dsp:nvSpPr>
      <dsp:spPr>
        <a:xfrm>
          <a:off x="456940" y="2256959"/>
          <a:ext cx="835846" cy="835846"/>
        </a:xfrm>
        <a:prstGeom prst="ellipse">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9174F7B8-5DFA-46F3-BF0E-941D0D1972B8}">
      <dsp:nvSpPr>
        <dsp:cNvPr id="0" name=""/>
        <dsp:cNvSpPr/>
      </dsp:nvSpPr>
      <dsp:spPr>
        <a:xfrm>
          <a:off x="491496" y="3343733"/>
          <a:ext cx="9050054" cy="668677"/>
        </a:xfrm>
        <a:prstGeom prst="rect">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0762"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mj-lt"/>
            </a:rPr>
            <a:t>Complete cryogenic testing at the National High Magnetic Field Laboratory (NHMFL)</a:t>
          </a:r>
        </a:p>
      </dsp:txBody>
      <dsp:txXfrm>
        <a:off x="491496" y="3343733"/>
        <a:ext cx="9050054" cy="668677"/>
      </dsp:txXfrm>
    </dsp:sp>
    <dsp:sp modelId="{0B619AD3-08DA-42FF-822E-6EE936952BDA}">
      <dsp:nvSpPr>
        <dsp:cNvPr id="0" name=""/>
        <dsp:cNvSpPr/>
      </dsp:nvSpPr>
      <dsp:spPr>
        <a:xfrm>
          <a:off x="73572" y="3260148"/>
          <a:ext cx="835846" cy="835846"/>
        </a:xfrm>
        <a:prstGeom prst="ellipse">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80021B-35BC-47AB-8B6E-3AFEF2CB5F6B}">
      <dsp:nvSpPr>
        <dsp:cNvPr id="0" name=""/>
        <dsp:cNvSpPr/>
      </dsp:nvSpPr>
      <dsp:spPr>
        <a:xfrm>
          <a:off x="-4914035" y="-753010"/>
          <a:ext cx="5852596" cy="5852596"/>
        </a:xfrm>
        <a:prstGeom prst="blockArc">
          <a:avLst>
            <a:gd name="adj1" fmla="val 18900000"/>
            <a:gd name="adj2" fmla="val 2700000"/>
            <a:gd name="adj3" fmla="val 369"/>
          </a:avLst>
        </a:prstGeom>
        <a:noFill/>
        <a:ln w="12700" cap="flat" cmpd="sng" algn="ctr">
          <a:solidFill>
            <a:schemeClr val="bg2"/>
          </a:solidFill>
          <a:prstDash val="solid"/>
          <a:miter lim="800000"/>
        </a:ln>
        <a:effectLst/>
      </dsp:spPr>
      <dsp:style>
        <a:lnRef idx="2">
          <a:scrgbClr r="0" g="0" b="0"/>
        </a:lnRef>
        <a:fillRef idx="0">
          <a:scrgbClr r="0" g="0" b="0"/>
        </a:fillRef>
        <a:effectRef idx="0">
          <a:scrgbClr r="0" g="0" b="0"/>
        </a:effectRef>
        <a:fontRef idx="minor"/>
      </dsp:style>
    </dsp:sp>
    <dsp:sp modelId="{C104A7BD-D5F8-49D7-BC62-C5264E6EFE08}">
      <dsp:nvSpPr>
        <dsp:cNvPr id="0" name=""/>
        <dsp:cNvSpPr/>
      </dsp:nvSpPr>
      <dsp:spPr>
        <a:xfrm>
          <a:off x="603637" y="434657"/>
          <a:ext cx="8937912" cy="869315"/>
        </a:xfrm>
        <a:prstGeom prst="rect">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0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mj-lt"/>
            </a:rPr>
            <a:t>Perform fluid flow simulations using SolidWorks</a:t>
          </a:r>
        </a:p>
      </dsp:txBody>
      <dsp:txXfrm>
        <a:off x="603637" y="434657"/>
        <a:ext cx="8937912" cy="869315"/>
      </dsp:txXfrm>
    </dsp:sp>
    <dsp:sp modelId="{1A35600F-576F-431E-9E01-B0DD822D45B6}">
      <dsp:nvSpPr>
        <dsp:cNvPr id="0" name=""/>
        <dsp:cNvSpPr/>
      </dsp:nvSpPr>
      <dsp:spPr>
        <a:xfrm>
          <a:off x="60315" y="325993"/>
          <a:ext cx="1086643" cy="1086643"/>
        </a:xfrm>
        <a:prstGeom prst="ellipse">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A98E06DA-2236-4C5A-86F3-A8D1FA6C1EF2}">
      <dsp:nvSpPr>
        <dsp:cNvPr id="0" name=""/>
        <dsp:cNvSpPr/>
      </dsp:nvSpPr>
      <dsp:spPr>
        <a:xfrm>
          <a:off x="919633" y="1738630"/>
          <a:ext cx="8621916" cy="869315"/>
        </a:xfrm>
        <a:prstGeom prst="rect">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0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solidFill>
                <a:schemeClr val="tx2"/>
              </a:solidFill>
              <a:latin typeface="+mj-lt"/>
            </a:rPr>
            <a:t>Conduct durability tests on the final coupler design</a:t>
          </a:r>
        </a:p>
      </dsp:txBody>
      <dsp:txXfrm>
        <a:off x="919633" y="1738630"/>
        <a:ext cx="8621916" cy="869315"/>
      </dsp:txXfrm>
    </dsp:sp>
    <dsp:sp modelId="{85E3BDE7-DC30-4E20-A332-3DB128E863D4}">
      <dsp:nvSpPr>
        <dsp:cNvPr id="0" name=""/>
        <dsp:cNvSpPr/>
      </dsp:nvSpPr>
      <dsp:spPr>
        <a:xfrm>
          <a:off x="376311" y="1629965"/>
          <a:ext cx="1086643" cy="1086643"/>
        </a:xfrm>
        <a:prstGeom prst="ellipse">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 modelId="{02BBA49C-52AB-4AE3-80BE-1491FAE7E2D5}">
      <dsp:nvSpPr>
        <dsp:cNvPr id="0" name=""/>
        <dsp:cNvSpPr/>
      </dsp:nvSpPr>
      <dsp:spPr>
        <a:xfrm>
          <a:off x="603637" y="3042602"/>
          <a:ext cx="8937912" cy="869315"/>
        </a:xfrm>
        <a:prstGeom prst="rect">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0019"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a:latin typeface="+mj-lt"/>
            </a:rPr>
            <a:t>Implement spray on foam insulation (SOFI) to outer surface</a:t>
          </a:r>
        </a:p>
      </dsp:txBody>
      <dsp:txXfrm>
        <a:off x="603637" y="3042602"/>
        <a:ext cx="8937912" cy="869315"/>
      </dsp:txXfrm>
    </dsp:sp>
    <dsp:sp modelId="{0B619AD3-08DA-42FF-822E-6EE936952BDA}">
      <dsp:nvSpPr>
        <dsp:cNvPr id="0" name=""/>
        <dsp:cNvSpPr/>
      </dsp:nvSpPr>
      <dsp:spPr>
        <a:xfrm>
          <a:off x="60315" y="2933938"/>
          <a:ext cx="1086643" cy="1086643"/>
        </a:xfrm>
        <a:prstGeom prst="ellipse">
          <a:avLst/>
        </a:prstGeom>
        <a:solidFill>
          <a:schemeClr val="lt1">
            <a:hueOff val="0"/>
            <a:satOff val="0"/>
            <a:lumOff val="0"/>
            <a:alphaOff val="0"/>
          </a:schemeClr>
        </a:solidFill>
        <a:ln w="38100" cap="flat" cmpd="sng" algn="ctr">
          <a:solidFill>
            <a:schemeClr val="bg2"/>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2A2D5-EE46-4B6C-ACF8-5F4DCC9C77C4}">
      <dsp:nvSpPr>
        <dsp:cNvPr id="0" name=""/>
        <dsp:cNvSpPr/>
      </dsp:nvSpPr>
      <dsp:spPr>
        <a:xfrm>
          <a:off x="0" y="28036"/>
          <a:ext cx="8502105" cy="575639"/>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rtl="0">
            <a:lnSpc>
              <a:spcPct val="90000"/>
            </a:lnSpc>
            <a:spcBef>
              <a:spcPct val="0"/>
            </a:spcBef>
            <a:spcAft>
              <a:spcPct val="35000"/>
            </a:spcAft>
            <a:buNone/>
          </a:pPr>
          <a:r>
            <a:rPr lang="en-US" sz="2400" kern="1200">
              <a:latin typeface="Calibri"/>
              <a:ea typeface="Calibri"/>
              <a:cs typeface="Arial"/>
            </a:rPr>
            <a:t>Machining Errors</a:t>
          </a:r>
        </a:p>
      </dsp:txBody>
      <dsp:txXfrm>
        <a:off x="28100" y="56136"/>
        <a:ext cx="8445905" cy="519439"/>
      </dsp:txXfrm>
    </dsp:sp>
    <dsp:sp modelId="{2205A249-8551-4FF2-B622-EC5FE0CECB3F}">
      <dsp:nvSpPr>
        <dsp:cNvPr id="0" name=""/>
        <dsp:cNvSpPr/>
      </dsp:nvSpPr>
      <dsp:spPr>
        <a:xfrm>
          <a:off x="0" y="603676"/>
          <a:ext cx="8502105" cy="596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9942" tIns="30480" rIns="170688" bIns="30480" numCol="1" spcCol="1270" anchor="t" anchorCtr="0">
          <a:noAutofit/>
        </a:bodyPr>
        <a:lstStyle/>
        <a:p>
          <a:pPr marL="171450" lvl="1" indent="-171450" algn="l" defTabSz="844550" rtl="0">
            <a:lnSpc>
              <a:spcPct val="90000"/>
            </a:lnSpc>
            <a:spcBef>
              <a:spcPct val="0"/>
            </a:spcBef>
            <a:spcAft>
              <a:spcPct val="20000"/>
            </a:spcAft>
            <a:buChar char="•"/>
          </a:pPr>
          <a:r>
            <a:rPr lang="en-US" sz="1900" kern="1200">
              <a:latin typeface="Calibri"/>
              <a:ea typeface="Calibri"/>
              <a:cs typeface="Arial"/>
            </a:rPr>
            <a:t>Design</a:t>
          </a:r>
          <a:r>
            <a:rPr lang="en-US" sz="1900" kern="1200">
              <a:latin typeface="Calibri"/>
              <a:ea typeface="Calibri"/>
              <a:cs typeface="Calibri"/>
            </a:rPr>
            <a:t> for less required machining and budget for extra materials in the event of irreparable fabrication errors</a:t>
          </a:r>
        </a:p>
      </dsp:txBody>
      <dsp:txXfrm>
        <a:off x="0" y="603676"/>
        <a:ext cx="8502105" cy="59616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0.21646</cdr:x>
      <cdr:y>0.29901</cdr:y>
    </cdr:from>
    <cdr:to>
      <cdr:x>0.30828</cdr:x>
      <cdr:y>0.36709</cdr:y>
    </cdr:to>
    <cdr:cxnSp macro="">
      <cdr:nvCxnSpPr>
        <cdr:cNvPr id="7" name="Straight Connector 6">
          <a:extLst xmlns:a="http://schemas.openxmlformats.org/drawingml/2006/main">
            <a:ext uri="{FF2B5EF4-FFF2-40B4-BE49-F238E27FC236}">
              <a16:creationId xmlns:a16="http://schemas.microsoft.com/office/drawing/2014/main" id="{117AD429-5B16-488F-1967-8580089DD4C7}"/>
            </a:ext>
          </a:extLst>
        </cdr:cNvPr>
        <cdr:cNvCxnSpPr>
          <a:stCxn xmlns:a="http://schemas.openxmlformats.org/drawingml/2006/main" id="5" idx="3"/>
        </cdr:cNvCxnSpPr>
      </cdr:nvCxnSpPr>
      <cdr:spPr>
        <a:xfrm xmlns:a="http://schemas.openxmlformats.org/drawingml/2006/main" flipV="1">
          <a:off x="2078276" y="1299690"/>
          <a:ext cx="881582" cy="295873"/>
        </a:xfrm>
        <a:prstGeom xmlns:a="http://schemas.openxmlformats.org/drawingml/2006/main" prst="line">
          <a:avLst/>
        </a:prstGeom>
        <a:ln xmlns:a="http://schemas.openxmlformats.org/drawingml/2006/main" w="38100">
          <a:solidFill>
            <a:schemeClr val="accent3"/>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0.70057</cdr:y>
    </cdr:from>
    <cdr:to>
      <cdr:x>0.21646</cdr:x>
      <cdr:y>0.85064</cdr:y>
    </cdr:to>
    <cdr:sp macro="" textlink="">
      <cdr:nvSpPr>
        <cdr:cNvPr id="2" name="Rectangle: Rounded Corners 1">
          <a:extLst xmlns:a="http://schemas.openxmlformats.org/drawingml/2006/main">
            <a:ext uri="{FF2B5EF4-FFF2-40B4-BE49-F238E27FC236}">
              <a16:creationId xmlns:a16="http://schemas.microsoft.com/office/drawing/2014/main" id="{73E353B4-8F7A-4DA0-7EF1-BA2101D4B5C7}"/>
            </a:ext>
          </a:extLst>
        </cdr:cNvPr>
        <cdr:cNvSpPr/>
      </cdr:nvSpPr>
      <cdr:spPr>
        <a:xfrm xmlns:a="http://schemas.openxmlformats.org/drawingml/2006/main">
          <a:off x="0" y="3045060"/>
          <a:ext cx="2078276" cy="652311"/>
        </a:xfrm>
        <a:prstGeom xmlns:a="http://schemas.openxmlformats.org/drawingml/2006/main" prst="roundRect">
          <a:avLst/>
        </a:prstGeom>
        <a:solidFill xmlns:a="http://schemas.openxmlformats.org/drawingml/2006/main">
          <a:schemeClr val="accent2"/>
        </a:solidFill>
        <a:ln xmlns:a="http://schemas.openxmlformats.org/drawingml/2006/main" w="38100">
          <a:solidFill>
            <a:schemeClr val="accent2"/>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45720" rIns="91440" bIns="4572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dirty="0">
              <a:latin typeface="Arial" panose="020B0604020202020204" pitchFamily="34" charset="0"/>
              <a:cs typeface="Arial" panose="020B0604020202020204" pitchFamily="34" charset="0"/>
            </a:rPr>
            <a:t>Seals</a:t>
          </a:r>
        </a:p>
        <a:p xmlns:a="http://schemas.openxmlformats.org/drawingml/2006/main">
          <a:pPr algn="ctr"/>
          <a:r>
            <a:rPr lang="en-US" dirty="0">
              <a:latin typeface="Arial" panose="020B0604020202020204" pitchFamily="34" charset="0"/>
              <a:cs typeface="Arial" panose="020B0604020202020204" pitchFamily="34" charset="0"/>
            </a:rPr>
            <a:t>$406.42</a:t>
          </a:r>
        </a:p>
      </cdr:txBody>
    </cdr:sp>
  </cdr:relSizeAnchor>
  <cdr:relSizeAnchor xmlns:cdr="http://schemas.openxmlformats.org/drawingml/2006/chartDrawing">
    <cdr:from>
      <cdr:x>0.21646</cdr:x>
      <cdr:y>0.67795</cdr:y>
    </cdr:from>
    <cdr:to>
      <cdr:x>0.30462</cdr:x>
      <cdr:y>0.7756</cdr:y>
    </cdr:to>
    <cdr:cxnSp macro="">
      <cdr:nvCxnSpPr>
        <cdr:cNvPr id="4" name="Straight Connector 3">
          <a:extLst xmlns:a="http://schemas.openxmlformats.org/drawingml/2006/main">
            <a:ext uri="{FF2B5EF4-FFF2-40B4-BE49-F238E27FC236}">
              <a16:creationId xmlns:a16="http://schemas.microsoft.com/office/drawing/2014/main" id="{18F2BEA3-DDA3-5372-E48C-EFEBF954BDCE}"/>
            </a:ext>
          </a:extLst>
        </cdr:cNvPr>
        <cdr:cNvCxnSpPr>
          <a:stCxn xmlns:a="http://schemas.openxmlformats.org/drawingml/2006/main" id="2" idx="3"/>
        </cdr:cNvCxnSpPr>
      </cdr:nvCxnSpPr>
      <cdr:spPr>
        <a:xfrm xmlns:a="http://schemas.openxmlformats.org/drawingml/2006/main" flipV="1">
          <a:off x="2078276" y="2946782"/>
          <a:ext cx="846412" cy="424434"/>
        </a:xfrm>
        <a:prstGeom xmlns:a="http://schemas.openxmlformats.org/drawingml/2006/main" prst="line">
          <a:avLst/>
        </a:prstGeom>
        <a:ln xmlns:a="http://schemas.openxmlformats.org/drawingml/2006/main" w="38100">
          <a:solidFill>
            <a:schemeClr val="accent2"/>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cdr:x>
      <cdr:y>0.29252</cdr:y>
    </cdr:from>
    <cdr:to>
      <cdr:x>0.21646</cdr:x>
      <cdr:y>0.44165</cdr:y>
    </cdr:to>
    <cdr:sp macro="" textlink="">
      <cdr:nvSpPr>
        <cdr:cNvPr id="5" name="Rectangle: Rounded Corners 4">
          <a:extLst xmlns:a="http://schemas.openxmlformats.org/drawingml/2006/main">
            <a:ext uri="{FF2B5EF4-FFF2-40B4-BE49-F238E27FC236}">
              <a16:creationId xmlns:a16="http://schemas.microsoft.com/office/drawing/2014/main" id="{73E353B4-8F7A-4DA0-7EF1-BA2101D4B5C7}"/>
            </a:ext>
          </a:extLst>
        </cdr:cNvPr>
        <cdr:cNvSpPr/>
      </cdr:nvSpPr>
      <cdr:spPr>
        <a:xfrm xmlns:a="http://schemas.openxmlformats.org/drawingml/2006/main">
          <a:off x="0" y="1271481"/>
          <a:ext cx="2078276" cy="648163"/>
        </a:xfrm>
        <a:prstGeom xmlns:a="http://schemas.openxmlformats.org/drawingml/2006/main" prst="roundRect">
          <a:avLst/>
        </a:prstGeom>
        <a:solidFill xmlns:a="http://schemas.openxmlformats.org/drawingml/2006/main">
          <a:schemeClr val="accent3"/>
        </a:solidFill>
        <a:ln xmlns:a="http://schemas.openxmlformats.org/drawingml/2006/main" w="38100">
          <a:solidFill>
            <a:schemeClr val="accent3"/>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45720" rIns="91440" bIns="4572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dirty="0">
              <a:latin typeface="Arial" panose="020B0604020202020204" pitchFamily="34" charset="0"/>
              <a:cs typeface="Arial" panose="020B0604020202020204" pitchFamily="34" charset="0"/>
            </a:rPr>
            <a:t>Springs</a:t>
          </a:r>
        </a:p>
        <a:p xmlns:a="http://schemas.openxmlformats.org/drawingml/2006/main">
          <a:pPr algn="ctr"/>
          <a:r>
            <a:rPr lang="en-US" dirty="0">
              <a:latin typeface="Arial" panose="020B0604020202020204" pitchFamily="34" charset="0"/>
              <a:cs typeface="Arial" panose="020B0604020202020204" pitchFamily="34" charset="0"/>
            </a:rPr>
            <a:t>$35.44</a:t>
          </a:r>
        </a:p>
      </cdr:txBody>
    </cdr:sp>
  </cdr:relSizeAnchor>
  <cdr:relSizeAnchor xmlns:cdr="http://schemas.openxmlformats.org/drawingml/2006/chartDrawing">
    <cdr:from>
      <cdr:x>0.03589</cdr:x>
      <cdr:y>0</cdr:y>
    </cdr:from>
    <cdr:to>
      <cdr:x>0.25235</cdr:x>
      <cdr:y>0.15892</cdr:y>
    </cdr:to>
    <cdr:sp macro="" textlink="">
      <cdr:nvSpPr>
        <cdr:cNvPr id="10" name="Rectangle: Rounded Corners 9">
          <a:extLst xmlns:a="http://schemas.openxmlformats.org/drawingml/2006/main">
            <a:ext uri="{FF2B5EF4-FFF2-40B4-BE49-F238E27FC236}">
              <a16:creationId xmlns:a16="http://schemas.microsoft.com/office/drawing/2014/main" id="{73E353B4-8F7A-4DA0-7EF1-BA2101D4B5C7}"/>
            </a:ext>
          </a:extLst>
        </cdr:cNvPr>
        <cdr:cNvSpPr/>
      </cdr:nvSpPr>
      <cdr:spPr>
        <a:xfrm xmlns:a="http://schemas.openxmlformats.org/drawingml/2006/main">
          <a:off x="344584" y="0"/>
          <a:ext cx="2078277" cy="690748"/>
        </a:xfrm>
        <a:prstGeom xmlns:a="http://schemas.openxmlformats.org/drawingml/2006/main" prst="roundRect">
          <a:avLst/>
        </a:prstGeom>
        <a:solidFill xmlns:a="http://schemas.openxmlformats.org/drawingml/2006/main">
          <a:schemeClr val="bg2">
            <a:lumMod val="75000"/>
          </a:schemeClr>
        </a:solidFill>
        <a:ln xmlns:a="http://schemas.openxmlformats.org/drawingml/2006/main" w="38100">
          <a:solidFill>
            <a:schemeClr val="bg2">
              <a:lumMod val="75000"/>
            </a:schemeClr>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lIns="91440" tIns="45720" rIns="91440" bIns="45720"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dirty="0">
              <a:latin typeface="Arial" panose="020B0604020202020204" pitchFamily="34" charset="0"/>
              <a:cs typeface="Arial" panose="020B0604020202020204" pitchFamily="34" charset="0"/>
            </a:rPr>
            <a:t>Miscellaneous</a:t>
          </a:r>
        </a:p>
        <a:p xmlns:a="http://schemas.openxmlformats.org/drawingml/2006/main">
          <a:pPr algn="ctr"/>
          <a:r>
            <a:rPr lang="en-US" dirty="0">
              <a:latin typeface="Arial" panose="020B0604020202020204" pitchFamily="34" charset="0"/>
              <a:cs typeface="Arial" panose="020B0604020202020204" pitchFamily="34" charset="0"/>
            </a:rPr>
            <a:t>$88.02</a:t>
          </a:r>
        </a:p>
      </cdr:txBody>
    </cdr:sp>
  </cdr:relSizeAnchor>
  <cdr:relSizeAnchor xmlns:cdr="http://schemas.openxmlformats.org/drawingml/2006/chartDrawing">
    <cdr:from>
      <cdr:x>0.25235</cdr:x>
      <cdr:y>0.07946</cdr:y>
    </cdr:from>
    <cdr:to>
      <cdr:x>0.33026</cdr:x>
      <cdr:y>0.21675</cdr:y>
    </cdr:to>
    <cdr:cxnSp macro="">
      <cdr:nvCxnSpPr>
        <cdr:cNvPr id="12" name="Straight Connector 11">
          <a:extLst xmlns:a="http://schemas.openxmlformats.org/drawingml/2006/main">
            <a:ext uri="{FF2B5EF4-FFF2-40B4-BE49-F238E27FC236}">
              <a16:creationId xmlns:a16="http://schemas.microsoft.com/office/drawing/2014/main" id="{D5FB6844-D359-38DD-2C92-2C88B6FA147B}"/>
            </a:ext>
          </a:extLst>
        </cdr:cNvPr>
        <cdr:cNvCxnSpPr>
          <a:stCxn xmlns:a="http://schemas.openxmlformats.org/drawingml/2006/main" id="10" idx="3"/>
        </cdr:cNvCxnSpPr>
      </cdr:nvCxnSpPr>
      <cdr:spPr>
        <a:xfrm xmlns:a="http://schemas.openxmlformats.org/drawingml/2006/main">
          <a:off x="2422861" y="345374"/>
          <a:ext cx="748012" cy="596762"/>
        </a:xfrm>
        <a:prstGeom xmlns:a="http://schemas.openxmlformats.org/drawingml/2006/main" prst="line">
          <a:avLst/>
        </a:prstGeom>
        <a:ln xmlns:a="http://schemas.openxmlformats.org/drawingml/2006/main" w="38100">
          <a:solidFill>
            <a:schemeClr val="bg2">
              <a:lumMod val="75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7T03:28:43.579"/>
    </inkml:context>
    <inkml:brush xml:id="br0">
      <inkml:brushProperty name="width" value="0.1" units="cm"/>
      <inkml:brushProperty name="height" value="0.1" units="cm"/>
      <inkml:brushProperty name="color" value="#DBD7D2"/>
    </inkml:brush>
  </inkml:definitions>
  <inkml:trace contextRef="#ctx0" brushRef="#br0">0 0 24575,'0'0'-8191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3/30/24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1306296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10593063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BPC: which customer needs are most important to us</a:t>
            </a:r>
          </a:p>
          <a:p>
            <a:r>
              <a:rPr lang="en-US" err="1"/>
              <a:t>HoQ</a:t>
            </a:r>
            <a:r>
              <a:rPr lang="en-US"/>
              <a:t>: used the weight of importance for each need to find the engineering characteristics to focus on</a:t>
            </a:r>
          </a:p>
          <a:p>
            <a:r>
              <a:rPr lang="en-US"/>
              <a:t>Pugh: comparing high and medium fidelity concepts to the market datum and each other</a:t>
            </a:r>
          </a:p>
          <a:p>
            <a:r>
              <a:rPr lang="en-US"/>
              <a:t>AHP: numerically determine which concept is best for our needs</a:t>
            </a:r>
          </a:p>
        </p:txBody>
      </p:sp>
      <p:sp>
        <p:nvSpPr>
          <p:cNvPr id="4" name="Slide Number Placeholder 3"/>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4143863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5 medium fidelity concepts</a:t>
            </a:r>
          </a:p>
          <a:p>
            <a:r>
              <a:rPr lang="en-US"/>
              <a:t>Solid confidence that these designs would work for our application</a:t>
            </a:r>
          </a:p>
          <a:p>
            <a:r>
              <a:rPr lang="en-US"/>
              <a:t>99 is a force held lock</a:t>
            </a:r>
          </a:p>
          <a:p>
            <a:r>
              <a:rPr lang="en-US"/>
              <a:t>The rest are collet locks – both halves would snap together</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1751984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high fidelity concepts, we had the most confidence that these would be successful.</a:t>
            </a:r>
          </a:p>
          <a:p>
            <a:r>
              <a:rPr lang="en-US"/>
              <a:t>All three designs feature a force-held double poppet actuator and a double vacuum wall</a:t>
            </a:r>
          </a:p>
          <a:p>
            <a:r>
              <a:rPr lang="en-US"/>
              <a:t>Variations of sealing and insulating</a:t>
            </a:r>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37751528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high fidelity concepts were evaluated, and we produced a numerical value for which one would be best</a:t>
            </a:r>
          </a:p>
          <a:p>
            <a:r>
              <a:rPr lang="en-US"/>
              <a:t>Highest value, meaning it’s the </a:t>
            </a:r>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11580756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Gave us a basic design to move forward with. Based on research and feedback from our sponsor, we implemented many upgrades to get to our current model</a:t>
            </a:r>
          </a:p>
        </p:txBody>
      </p:sp>
      <p:sp>
        <p:nvSpPr>
          <p:cNvPr id="4" name="Slide Number Placeholder 3"/>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4199841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Pilot drives the receiver half to mate with the probe half and this connection is held by force</a:t>
            </a:r>
          </a:p>
          <a:p>
            <a:r>
              <a:rPr lang="en-US"/>
              <a:t>The springs on either side compress, allowing fluid to flow from the depot to the spacecraft</a:t>
            </a:r>
          </a:p>
        </p:txBody>
      </p:sp>
      <p:sp>
        <p:nvSpPr>
          <p:cNvPr id="4" name="Slide Number Placeholder 3"/>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40250678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2F94A-FAAD-26DB-7F67-BDAD39E48A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C926F0-EA5D-E13E-054A-8525EA1931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EADC3E-B589-2988-CAD7-DA6C9210317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C29D155-3844-730E-DC36-AF547F99AF86}"/>
              </a:ext>
            </a:extLst>
          </p:cNvPr>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2921321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521CE-CEBE-9953-1B59-ADE55D365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AE96C-CFB1-CC19-2CBC-A47FC4938E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385340-690E-3DD8-F5BC-57EBEC42639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25B9D4E-3D5E-1131-6D78-2A64574CCD88}"/>
              </a:ext>
            </a:extLst>
          </p:cNvPr>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2747965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39</a:t>
            </a:fld>
            <a:endParaRPr lang="en-US"/>
          </a:p>
        </p:txBody>
      </p:sp>
    </p:spTree>
    <p:extLst>
      <p:ext uri="{BB962C8B-B14F-4D97-AF65-F5344CB8AC3E}">
        <p14:creationId xmlns:p14="http://schemas.microsoft.com/office/powerpoint/2010/main" val="15145866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25410211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40</a:t>
            </a:fld>
            <a:endParaRPr lang="en-US"/>
          </a:p>
        </p:txBody>
      </p:sp>
    </p:spTree>
    <p:extLst>
      <p:ext uri="{BB962C8B-B14F-4D97-AF65-F5344CB8AC3E}">
        <p14:creationId xmlns:p14="http://schemas.microsoft.com/office/powerpoint/2010/main" val="99323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42</a:t>
            </a:fld>
            <a:endParaRPr lang="en-US"/>
          </a:p>
        </p:txBody>
      </p:sp>
    </p:spTree>
    <p:extLst>
      <p:ext uri="{BB962C8B-B14F-4D97-AF65-F5344CB8AC3E}">
        <p14:creationId xmlns:p14="http://schemas.microsoft.com/office/powerpoint/2010/main" val="26481983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43</a:t>
            </a:fld>
            <a:endParaRPr lang="en-US"/>
          </a:p>
        </p:txBody>
      </p:sp>
    </p:spTree>
    <p:extLst>
      <p:ext uri="{BB962C8B-B14F-4D97-AF65-F5344CB8AC3E}">
        <p14:creationId xmlns:p14="http://schemas.microsoft.com/office/powerpoint/2010/main" val="3601295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44</a:t>
            </a:fld>
            <a:endParaRPr lang="en-US"/>
          </a:p>
        </p:txBody>
      </p:sp>
    </p:spTree>
    <p:extLst>
      <p:ext uri="{BB962C8B-B14F-4D97-AF65-F5344CB8AC3E}">
        <p14:creationId xmlns:p14="http://schemas.microsoft.com/office/powerpoint/2010/main" val="17700434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45</a:t>
            </a:fld>
            <a:endParaRPr lang="en-US"/>
          </a:p>
        </p:txBody>
      </p:sp>
    </p:spTree>
    <p:extLst>
      <p:ext uri="{BB962C8B-B14F-4D97-AF65-F5344CB8AC3E}">
        <p14:creationId xmlns:p14="http://schemas.microsoft.com/office/powerpoint/2010/main" val="25241457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46</a:t>
            </a:fld>
            <a:endParaRPr lang="en-US"/>
          </a:p>
        </p:txBody>
      </p:sp>
    </p:spTree>
    <p:extLst>
      <p:ext uri="{BB962C8B-B14F-4D97-AF65-F5344CB8AC3E}">
        <p14:creationId xmlns:p14="http://schemas.microsoft.com/office/powerpoint/2010/main" val="816264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47</a:t>
            </a:fld>
            <a:endParaRPr lang="en-US"/>
          </a:p>
        </p:txBody>
      </p:sp>
    </p:spTree>
    <p:extLst>
      <p:ext uri="{BB962C8B-B14F-4D97-AF65-F5344CB8AC3E}">
        <p14:creationId xmlns:p14="http://schemas.microsoft.com/office/powerpoint/2010/main" val="4018882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48</a:t>
            </a:fld>
            <a:endParaRPr lang="en-US"/>
          </a:p>
        </p:txBody>
      </p:sp>
    </p:spTree>
    <p:extLst>
      <p:ext uri="{BB962C8B-B14F-4D97-AF65-F5344CB8AC3E}">
        <p14:creationId xmlns:p14="http://schemas.microsoft.com/office/powerpoint/2010/main" val="1925318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49</a:t>
            </a:fld>
            <a:endParaRPr lang="en-US"/>
          </a:p>
        </p:txBody>
      </p:sp>
    </p:spTree>
    <p:extLst>
      <p:ext uri="{BB962C8B-B14F-4D97-AF65-F5344CB8AC3E}">
        <p14:creationId xmlns:p14="http://schemas.microsoft.com/office/powerpoint/2010/main" val="35936370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51</a:t>
            </a:fld>
            <a:endParaRPr lang="en-US"/>
          </a:p>
        </p:txBody>
      </p:sp>
    </p:spTree>
    <p:extLst>
      <p:ext uri="{BB962C8B-B14F-4D97-AF65-F5344CB8AC3E}">
        <p14:creationId xmlns:p14="http://schemas.microsoft.com/office/powerpoint/2010/main" val="24215793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35070235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Previous version is in back up slides. Add or make any changes.</a:t>
            </a:r>
          </a:p>
        </p:txBody>
      </p:sp>
      <p:sp>
        <p:nvSpPr>
          <p:cNvPr id="4" name="Slide Number Placeholder 3"/>
          <p:cNvSpPr>
            <a:spLocks noGrp="1"/>
          </p:cNvSpPr>
          <p:nvPr>
            <p:ph type="sldNum" sz="quarter" idx="5"/>
          </p:nvPr>
        </p:nvSpPr>
        <p:spPr/>
        <p:txBody>
          <a:bodyPr/>
          <a:lstStyle/>
          <a:p>
            <a:fld id="{41CCC1AB-48B7-0748-A812-2B7A531C5611}" type="slidenum">
              <a:rPr lang="en-US" smtClean="0"/>
              <a:t>52</a:t>
            </a:fld>
            <a:endParaRPr lang="en-US"/>
          </a:p>
        </p:txBody>
      </p:sp>
    </p:spTree>
    <p:extLst>
      <p:ext uri="{BB962C8B-B14F-4D97-AF65-F5344CB8AC3E}">
        <p14:creationId xmlns:p14="http://schemas.microsoft.com/office/powerpoint/2010/main" val="10402646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353D8F-D0EA-90A8-EC84-94DCC39A2F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8DB35C-BFB5-29C7-4080-BAC4401810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507045-F971-FC89-5C3B-B7CEBF9E7928}"/>
              </a:ext>
            </a:extLst>
          </p:cNvPr>
          <p:cNvSpPr>
            <a:spLocks noGrp="1"/>
          </p:cNvSpPr>
          <p:nvPr>
            <p:ph type="body" idx="1"/>
          </p:nvPr>
        </p:nvSpPr>
        <p:spPr/>
        <p:txBody>
          <a:bodyPr/>
          <a:lstStyle/>
          <a:p>
            <a:r>
              <a:rPr lang="en-US"/>
              <a:t>Previous version is in back up slides. Add or make any changes.</a:t>
            </a:r>
          </a:p>
        </p:txBody>
      </p:sp>
      <p:sp>
        <p:nvSpPr>
          <p:cNvPr id="4" name="Slide Number Placeholder 3">
            <a:extLst>
              <a:ext uri="{FF2B5EF4-FFF2-40B4-BE49-F238E27FC236}">
                <a16:creationId xmlns:a16="http://schemas.microsoft.com/office/drawing/2014/main" id="{0020DBD4-0D1E-B57F-FA14-7F06AC0B2571}"/>
              </a:ext>
            </a:extLst>
          </p:cNvPr>
          <p:cNvSpPr>
            <a:spLocks noGrp="1"/>
          </p:cNvSpPr>
          <p:nvPr>
            <p:ph type="sldNum" sz="quarter" idx="5"/>
          </p:nvPr>
        </p:nvSpPr>
        <p:spPr/>
        <p:txBody>
          <a:bodyPr/>
          <a:lstStyle/>
          <a:p>
            <a:fld id="{41CCC1AB-48B7-0748-A812-2B7A531C5611}" type="slidenum">
              <a:rPr lang="en-US" smtClean="0"/>
              <a:t>53</a:t>
            </a:fld>
            <a:endParaRPr lang="en-US"/>
          </a:p>
        </p:txBody>
      </p:sp>
    </p:spTree>
    <p:extLst>
      <p:ext uri="{BB962C8B-B14F-4D97-AF65-F5344CB8AC3E}">
        <p14:creationId xmlns:p14="http://schemas.microsoft.com/office/powerpoint/2010/main" val="13657107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57</a:t>
            </a:fld>
            <a:endParaRPr lang="en-US"/>
          </a:p>
        </p:txBody>
      </p:sp>
    </p:spTree>
    <p:extLst>
      <p:ext uri="{BB962C8B-B14F-4D97-AF65-F5344CB8AC3E}">
        <p14:creationId xmlns:p14="http://schemas.microsoft.com/office/powerpoint/2010/main" val="32379679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Highkey</a:t>
            </a:r>
            <a:r>
              <a:rPr lang="en-US"/>
              <a:t> what we agreed wed change this to</a:t>
            </a:r>
          </a:p>
          <a:p>
            <a:r>
              <a:rPr lang="en-US"/>
              <a:t>- Changed to “minimize leakage”</a:t>
            </a:r>
          </a:p>
        </p:txBody>
      </p:sp>
      <p:sp>
        <p:nvSpPr>
          <p:cNvPr id="4" name="Slide Number Placeholder 3"/>
          <p:cNvSpPr>
            <a:spLocks noGrp="1"/>
          </p:cNvSpPr>
          <p:nvPr>
            <p:ph type="sldNum" sz="quarter" idx="5"/>
          </p:nvPr>
        </p:nvSpPr>
        <p:spPr/>
        <p:txBody>
          <a:bodyPr/>
          <a:lstStyle/>
          <a:p>
            <a:fld id="{41CCC1AB-48B7-0748-A812-2B7A531C5611}" type="slidenum">
              <a:rPr lang="en-US" smtClean="0"/>
              <a:t>62</a:t>
            </a:fld>
            <a:endParaRPr lang="en-US"/>
          </a:p>
        </p:txBody>
      </p:sp>
    </p:spTree>
    <p:extLst>
      <p:ext uri="{BB962C8B-B14F-4D97-AF65-F5344CB8AC3E}">
        <p14:creationId xmlns:p14="http://schemas.microsoft.com/office/powerpoint/2010/main" val="25506275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66</a:t>
            </a:fld>
            <a:endParaRPr lang="en-US"/>
          </a:p>
        </p:txBody>
      </p:sp>
    </p:spTree>
    <p:extLst>
      <p:ext uri="{BB962C8B-B14F-4D97-AF65-F5344CB8AC3E}">
        <p14:creationId xmlns:p14="http://schemas.microsoft.com/office/powerpoint/2010/main" val="162109322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79</a:t>
            </a:fld>
            <a:endParaRPr lang="en-US"/>
          </a:p>
        </p:txBody>
      </p:sp>
    </p:spTree>
    <p:extLst>
      <p:ext uri="{BB962C8B-B14F-4D97-AF65-F5344CB8AC3E}">
        <p14:creationId xmlns:p14="http://schemas.microsoft.com/office/powerpoint/2010/main" val="405235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Title text looks weird only because of the animation.</a:t>
            </a:r>
          </a:p>
          <a:p>
            <a:r>
              <a:rPr lang="en-US"/>
              <a:t>- </a:t>
            </a:r>
            <a:r>
              <a:rPr lang="en-US" err="1"/>
              <a:t>Theres</a:t>
            </a:r>
            <a:r>
              <a:rPr lang="en-US"/>
              <a:t> so much going on with the orange and photos… change?</a:t>
            </a:r>
          </a:p>
        </p:txBody>
      </p:sp>
      <p:sp>
        <p:nvSpPr>
          <p:cNvPr id="4" name="Slide Number Placeholder 3"/>
          <p:cNvSpPr>
            <a:spLocks noGrp="1"/>
          </p:cNvSpPr>
          <p:nvPr>
            <p:ph type="sldNum" sz="quarter" idx="5"/>
          </p:nvPr>
        </p:nvSpPr>
        <p:spPr/>
        <p:txBody>
          <a:bodyPr/>
          <a:lstStyle/>
          <a:p>
            <a:fld id="{41CCC1AB-48B7-0748-A812-2B7A531C5611}" type="slidenum">
              <a:rPr lang="en-US" smtClean="0"/>
              <a:t>89</a:t>
            </a:fld>
            <a:endParaRPr lang="en-US"/>
          </a:p>
        </p:txBody>
      </p:sp>
    </p:spTree>
    <p:extLst>
      <p:ext uri="{BB962C8B-B14F-4D97-AF65-F5344CB8AC3E}">
        <p14:creationId xmlns:p14="http://schemas.microsoft.com/office/powerpoint/2010/main" val="32607136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100</a:t>
            </a:fld>
            <a:endParaRPr lang="en-US"/>
          </a:p>
        </p:txBody>
      </p:sp>
    </p:spTree>
    <p:extLst>
      <p:ext uri="{BB962C8B-B14F-4D97-AF65-F5344CB8AC3E}">
        <p14:creationId xmlns:p14="http://schemas.microsoft.com/office/powerpoint/2010/main" val="125488624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Make this sexier and flip the direction</a:t>
            </a:r>
          </a:p>
        </p:txBody>
      </p:sp>
      <p:sp>
        <p:nvSpPr>
          <p:cNvPr id="4" name="Slide Number Placeholder 3"/>
          <p:cNvSpPr>
            <a:spLocks noGrp="1"/>
          </p:cNvSpPr>
          <p:nvPr>
            <p:ph type="sldNum" sz="quarter" idx="5"/>
          </p:nvPr>
        </p:nvSpPr>
        <p:spPr/>
        <p:txBody>
          <a:bodyPr/>
          <a:lstStyle/>
          <a:p>
            <a:fld id="{41CCC1AB-48B7-0748-A812-2B7A531C5611}" type="slidenum">
              <a:rPr lang="en-US" smtClean="0"/>
              <a:t>111</a:t>
            </a:fld>
            <a:endParaRPr lang="en-US"/>
          </a:p>
        </p:txBody>
      </p:sp>
    </p:spTree>
    <p:extLst>
      <p:ext uri="{BB962C8B-B14F-4D97-AF65-F5344CB8AC3E}">
        <p14:creationId xmlns:p14="http://schemas.microsoft.com/office/powerpoint/2010/main" val="1224144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112</a:t>
            </a:fld>
            <a:endParaRPr lang="en-US"/>
          </a:p>
        </p:txBody>
      </p:sp>
    </p:spTree>
    <p:extLst>
      <p:ext uri="{BB962C8B-B14F-4D97-AF65-F5344CB8AC3E}">
        <p14:creationId xmlns:p14="http://schemas.microsoft.com/office/powerpoint/2010/main" val="3951080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26493310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113</a:t>
            </a:fld>
            <a:endParaRPr lang="en-US"/>
          </a:p>
        </p:txBody>
      </p:sp>
    </p:spTree>
    <p:extLst>
      <p:ext uri="{BB962C8B-B14F-4D97-AF65-F5344CB8AC3E}">
        <p14:creationId xmlns:p14="http://schemas.microsoft.com/office/powerpoint/2010/main" val="823494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114</a:t>
            </a:fld>
            <a:endParaRPr lang="en-US"/>
          </a:p>
        </p:txBody>
      </p:sp>
    </p:spTree>
    <p:extLst>
      <p:ext uri="{BB962C8B-B14F-4D97-AF65-F5344CB8AC3E}">
        <p14:creationId xmlns:p14="http://schemas.microsoft.com/office/powerpoint/2010/main" val="393243285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116</a:t>
            </a:fld>
            <a:endParaRPr lang="en-US"/>
          </a:p>
        </p:txBody>
      </p:sp>
    </p:spTree>
    <p:extLst>
      <p:ext uri="{BB962C8B-B14F-4D97-AF65-F5344CB8AC3E}">
        <p14:creationId xmlns:p14="http://schemas.microsoft.com/office/powerpoint/2010/main" val="2904626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 Make this look nicer, update with new challenges</a:t>
            </a:r>
          </a:p>
        </p:txBody>
      </p:sp>
      <p:sp>
        <p:nvSpPr>
          <p:cNvPr id="4" name="Slide Number Placeholder 3"/>
          <p:cNvSpPr>
            <a:spLocks noGrp="1"/>
          </p:cNvSpPr>
          <p:nvPr>
            <p:ph type="sldNum" sz="quarter" idx="5"/>
          </p:nvPr>
        </p:nvSpPr>
        <p:spPr/>
        <p:txBody>
          <a:bodyPr/>
          <a:lstStyle/>
          <a:p>
            <a:fld id="{41CCC1AB-48B7-0748-A812-2B7A531C5611}" type="slidenum">
              <a:rPr lang="en-US" smtClean="0"/>
              <a:t>128</a:t>
            </a:fld>
            <a:endParaRPr lang="en-US"/>
          </a:p>
        </p:txBody>
      </p:sp>
    </p:spTree>
    <p:extLst>
      <p:ext uri="{BB962C8B-B14F-4D97-AF65-F5344CB8AC3E}">
        <p14:creationId xmlns:p14="http://schemas.microsoft.com/office/powerpoint/2010/main" val="14599902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129</a:t>
            </a:fld>
            <a:endParaRPr lang="en-US"/>
          </a:p>
        </p:txBody>
      </p:sp>
    </p:spTree>
    <p:extLst>
      <p:ext uri="{BB962C8B-B14F-4D97-AF65-F5344CB8AC3E}">
        <p14:creationId xmlns:p14="http://schemas.microsoft.com/office/powerpoint/2010/main" val="8226078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130</a:t>
            </a:fld>
            <a:endParaRPr lang="en-US"/>
          </a:p>
        </p:txBody>
      </p:sp>
    </p:spTree>
    <p:extLst>
      <p:ext uri="{BB962C8B-B14F-4D97-AF65-F5344CB8AC3E}">
        <p14:creationId xmlns:p14="http://schemas.microsoft.com/office/powerpoint/2010/main" val="1916090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137</a:t>
            </a:fld>
            <a:endParaRPr lang="en-US"/>
          </a:p>
        </p:txBody>
      </p:sp>
    </p:spTree>
    <p:extLst>
      <p:ext uri="{BB962C8B-B14F-4D97-AF65-F5344CB8AC3E}">
        <p14:creationId xmlns:p14="http://schemas.microsoft.com/office/powerpoint/2010/main" val="12439632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138</a:t>
            </a:fld>
            <a:endParaRPr lang="en-US"/>
          </a:p>
        </p:txBody>
      </p:sp>
    </p:spTree>
    <p:extLst>
      <p:ext uri="{BB962C8B-B14F-4D97-AF65-F5344CB8AC3E}">
        <p14:creationId xmlns:p14="http://schemas.microsoft.com/office/powerpoint/2010/main" val="30136985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85C7F-BE96-51F9-5A97-101402084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B9B33B-61BF-0F4D-44DE-5B34455D48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B209D52-7477-8852-7720-DC56851AFD7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BA5408A-05D6-7B68-412D-0AA11BC9CB70}"/>
              </a:ext>
            </a:extLst>
          </p:cNvPr>
          <p:cNvSpPr>
            <a:spLocks noGrp="1"/>
          </p:cNvSpPr>
          <p:nvPr>
            <p:ph type="sldNum" sz="quarter" idx="5"/>
          </p:nvPr>
        </p:nvSpPr>
        <p:spPr/>
        <p:txBody>
          <a:bodyPr/>
          <a:lstStyle/>
          <a:p>
            <a:fld id="{41CCC1AB-48B7-0748-A812-2B7A531C5611}" type="slidenum">
              <a:rPr lang="en-US" smtClean="0"/>
              <a:t>139</a:t>
            </a:fld>
            <a:endParaRPr lang="en-US"/>
          </a:p>
        </p:txBody>
      </p:sp>
    </p:spTree>
    <p:extLst>
      <p:ext uri="{BB962C8B-B14F-4D97-AF65-F5344CB8AC3E}">
        <p14:creationId xmlns:p14="http://schemas.microsoft.com/office/powerpoint/2010/main" val="23607453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 at least 20-point font in Room A105, B134, and B136</a:t>
            </a:r>
          </a:p>
          <a:p>
            <a:r>
              <a:rPr lang="en-US"/>
              <a:t>Use at least 25-point font in Room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47163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3001935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Avoid 75% Black in B135</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861382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Remove American orange add hyperlink grey</a:t>
            </a:r>
          </a:p>
          <a:p>
            <a:r>
              <a:rPr lang="en-US"/>
              <a:t>Make corn the last for b135</a:t>
            </a:r>
          </a:p>
          <a:p>
            <a:r>
              <a:rPr lang="en-US"/>
              <a:t>All work in 134 imperial move later</a:t>
            </a:r>
          </a:p>
          <a:p>
            <a:r>
              <a:rPr lang="en-US"/>
              <a:t>Tardis doesn’t work in b136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CC1AB-48B7-0748-A812-2B7A531C56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56443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are the variants that work well with Fang Orange. The bolded items show well on the projectors. </a:t>
            </a:r>
          </a:p>
        </p:txBody>
      </p:sp>
      <p:sp>
        <p:nvSpPr>
          <p:cNvPr id="4" name="Slide Number Placeholder 3"/>
          <p:cNvSpPr>
            <a:spLocks noGrp="1"/>
          </p:cNvSpPr>
          <p:nvPr>
            <p:ph type="sldNum" sz="quarter" idx="5"/>
          </p:nvPr>
        </p:nvSpPr>
        <p:spPr/>
        <p:txBody>
          <a:bodyPr/>
          <a:lstStyle/>
          <a:p>
            <a:fld id="{41CCC1AB-48B7-0748-A812-2B7A531C5611}" type="slidenum">
              <a:rPr lang="en-US" smtClean="0"/>
              <a:t>144</a:t>
            </a:fld>
            <a:endParaRPr lang="en-US"/>
          </a:p>
        </p:txBody>
      </p:sp>
    </p:spTree>
    <p:extLst>
      <p:ext uri="{BB962C8B-B14F-4D97-AF65-F5344CB8AC3E}">
        <p14:creationId xmlns:p14="http://schemas.microsoft.com/office/powerpoint/2010/main" val="3706036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152</a:t>
            </a:fld>
            <a:endParaRPr lang="en-US"/>
          </a:p>
        </p:txBody>
      </p:sp>
    </p:spTree>
    <p:extLst>
      <p:ext uri="{BB962C8B-B14F-4D97-AF65-F5344CB8AC3E}">
        <p14:creationId xmlns:p14="http://schemas.microsoft.com/office/powerpoint/2010/main" val="3393841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3862623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Yassify</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7</a:t>
            </a:fld>
            <a:endParaRPr lang="en-US"/>
          </a:p>
        </p:txBody>
      </p:sp>
    </p:spTree>
    <p:extLst>
      <p:ext uri="{BB962C8B-B14F-4D97-AF65-F5344CB8AC3E}">
        <p14:creationId xmlns:p14="http://schemas.microsoft.com/office/powerpoint/2010/main" val="394665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8</a:t>
            </a:fld>
            <a:endParaRPr lang="en-US"/>
          </a:p>
        </p:txBody>
      </p:sp>
    </p:spTree>
    <p:extLst>
      <p:ext uri="{BB962C8B-B14F-4D97-AF65-F5344CB8AC3E}">
        <p14:creationId xmlns:p14="http://schemas.microsoft.com/office/powerpoint/2010/main" val="1789418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14084923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200203718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a:xfrm>
            <a:off x="8287383" y="6377940"/>
            <a:ext cx="1831967" cy="274320"/>
          </a:xfrm>
          <a:prstGeom prst="rect">
            <a:avLst/>
          </a:prstGeom>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666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a:xfrm>
            <a:off x="8287383" y="6377940"/>
            <a:ext cx="1831967" cy="274320"/>
          </a:xfrm>
          <a:prstGeom prst="rect">
            <a:avLst/>
          </a:prstGeom>
        </p:spPr>
        <p:txBody>
          <a:bodyPr/>
          <a:lstStyle/>
          <a:p>
            <a:fld id="{3CB0B9FD-E4D6-4BE0-A075-053BAEEC076A}" type="datetime1">
              <a:rPr lang="en-US" smtClean="0"/>
              <a:t>3/30/24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9556545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a:xfrm>
            <a:off x="8287383" y="6377940"/>
            <a:ext cx="1831967" cy="274320"/>
          </a:xfrm>
          <a:prstGeom prst="rect">
            <a:avLst/>
          </a:prstGeom>
        </p:spPr>
        <p:txBody>
          <a:bodyPr/>
          <a:lstStyle/>
          <a:p>
            <a:fld id="{414FB5AC-1AAB-0D4C-B9D7-5C80179C703F}" type="datetime1">
              <a:rPr lang="en-US" smtClean="0"/>
              <a:t>3/30/24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537050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a:xfrm>
            <a:off x="8287383" y="6377940"/>
            <a:ext cx="1831967" cy="274320"/>
          </a:xfrm>
          <a:prstGeom prst="rect">
            <a:avLst/>
          </a:prstGeom>
        </p:spPr>
        <p:txBody>
          <a:bodyPr/>
          <a:lstStyle/>
          <a:p>
            <a:fld id="{F6E8E08A-983D-44BD-BC77-5996E1FF84E3}" type="datetime1">
              <a:rPr lang="en-US" smtClean="0"/>
              <a:t>3/30/24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418984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a:xfrm>
            <a:off x="8287383" y="6377940"/>
            <a:ext cx="1831967" cy="274320"/>
          </a:xfrm>
          <a:prstGeom prst="rect">
            <a:avLst/>
          </a:prstGeom>
        </p:spPr>
        <p:txBody>
          <a:bodyPr/>
          <a:lstStyle/>
          <a:p>
            <a:fld id="{B1F65DCD-D3B6-45A9-BAD9-0920F2B89E9B}" type="datetime1">
              <a:rPr lang="en-US" smtClean="0"/>
              <a:t>3/30/24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726746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55314931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a:xfrm>
            <a:off x="8287383" y="6377940"/>
            <a:ext cx="1831967" cy="274320"/>
          </a:xfrm>
          <a:prstGeom prst="rect">
            <a:avLst/>
          </a:prstGeom>
        </p:spPr>
        <p:txBody>
          <a:bodyPr/>
          <a:lstStyle/>
          <a:p>
            <a:fld id="{2DF1873C-DBF7-4267-8E45-623E1526FD71}" type="datetime1">
              <a:rPr lang="en-US" smtClean="0"/>
              <a:t>3/30/24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78311844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a:xfrm>
            <a:off x="8287383" y="6377940"/>
            <a:ext cx="1831967" cy="274320"/>
          </a:xfrm>
          <a:prstGeom prst="rect">
            <a:avLst/>
          </a:prstGeom>
        </p:spPr>
        <p:txBody>
          <a:bodyPr/>
          <a:lstStyle/>
          <a:p>
            <a:fld id="{4267FB94-F6D9-4F95-AAAB-CA5DC4928993}" type="datetime1">
              <a:rPr lang="en-US" smtClean="0"/>
              <a:t>3/30/24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429419106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a:xfrm>
            <a:off x="8287383" y="6377940"/>
            <a:ext cx="1831967" cy="274320"/>
          </a:xfrm>
          <a:prstGeom prst="rect">
            <a:avLst/>
          </a:prstGeom>
        </p:spPr>
        <p:txBody>
          <a:bodyPr/>
          <a:lstStyle/>
          <a:p>
            <a:fld id="{929B2B25-4C46-450F-9A77-2133EFC18ABC}" type="datetime1">
              <a:rPr lang="en-US" smtClean="0"/>
              <a:t>3/30/24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8747366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a:xfrm>
            <a:off x="8287383" y="6377940"/>
            <a:ext cx="1831967" cy="274320"/>
          </a:xfrm>
          <a:prstGeom prst="rect">
            <a:avLst/>
          </a:prstGeom>
        </p:spPr>
        <p:txBody>
          <a:bodyPr/>
          <a:lstStyle/>
          <a:p>
            <a:fld id="{C43C6DE3-6513-4E4E-8BB2-D659B8561C1D}" type="datetime1">
              <a:rPr lang="en-US" smtClean="0"/>
              <a:t>3/30/24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4282123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a:xfrm>
            <a:off x="8287383" y="6377940"/>
            <a:ext cx="1831967" cy="274320"/>
          </a:xfrm>
          <a:prstGeom prst="rect">
            <a:avLst/>
          </a:prstGeom>
        </p:spPr>
        <p:txBody>
          <a:bodyPr/>
          <a:lstStyle/>
          <a:p>
            <a:fld id="{2DF1873C-DBF7-4267-8E45-623E1526FD71}" type="datetime1">
              <a:rPr lang="en-US" smtClean="0"/>
              <a:t>3/30/24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26284225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a:xfrm>
            <a:off x="8287383" y="6377940"/>
            <a:ext cx="1831967" cy="274320"/>
          </a:xfrm>
          <a:prstGeom prst="rect">
            <a:avLst/>
          </a:prstGeom>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83675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a:xfrm>
            <a:off x="8287383" y="6377940"/>
            <a:ext cx="1831967" cy="274320"/>
          </a:xfrm>
          <a:prstGeom prst="rect">
            <a:avLst/>
          </a:prstGeom>
        </p:spPr>
        <p:txBody>
          <a:bodyPr/>
          <a:lstStyle/>
          <a:p>
            <a:fld id="{40711C0D-6AE8-47B7-9D02-2C83FBE968D2}" type="datetime1">
              <a:rPr lang="en-US" smtClean="0"/>
              <a:pPr/>
              <a:t>3/30/24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22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a:xfrm>
            <a:off x="8287383" y="6377940"/>
            <a:ext cx="1831967" cy="274320"/>
          </a:xfrm>
          <a:prstGeom prst="rect">
            <a:avLst/>
          </a:prstGeom>
        </p:spPr>
        <p:txBody>
          <a:bodyPr/>
          <a:lstStyle/>
          <a:p>
            <a:fld id="{5082C575-8DA6-4844-AF76-D9ECCAC32A65}" type="datetime1">
              <a:rPr lang="en-US" smtClean="0"/>
              <a:t>3/30/24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9515324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a:xfrm>
            <a:off x="8287383" y="6377940"/>
            <a:ext cx="1831967" cy="274320"/>
          </a:xfrm>
          <a:prstGeom prst="rect">
            <a:avLst/>
          </a:prstGeom>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7082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a:xfrm>
            <a:off x="8287383" y="6377940"/>
            <a:ext cx="1831967" cy="274320"/>
          </a:xfrm>
          <a:prstGeom prst="rect">
            <a:avLst/>
          </a:prstGeom>
        </p:spPr>
        <p:txBody>
          <a:bodyPr/>
          <a:lstStyle/>
          <a:p>
            <a:fld id="{3CB0B9FD-E4D6-4BE0-A075-053BAEEC076A}" type="datetime1">
              <a:rPr lang="en-US" smtClean="0"/>
              <a:t>3/30/24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605735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a:xfrm>
            <a:off x="8287383" y="6377940"/>
            <a:ext cx="1831967" cy="274320"/>
          </a:xfrm>
          <a:prstGeom prst="rect">
            <a:avLst/>
          </a:prstGeom>
        </p:spPr>
        <p:txBody>
          <a:bodyPr/>
          <a:lstStyle/>
          <a:p>
            <a:fld id="{414FB5AC-1AAB-0D4C-B9D7-5C80179C703F}" type="datetime1">
              <a:rPr lang="en-US" smtClean="0"/>
              <a:t>3/30/24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604732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a:xfrm>
            <a:off x="8287383" y="6377940"/>
            <a:ext cx="1831967" cy="274320"/>
          </a:xfrm>
          <a:prstGeom prst="rect">
            <a:avLst/>
          </a:prstGeom>
        </p:spPr>
        <p:txBody>
          <a:bodyPr/>
          <a:lstStyle/>
          <a:p>
            <a:fld id="{F6E8E08A-983D-44BD-BC77-5996E1FF84E3}" type="datetime1">
              <a:rPr lang="en-US" smtClean="0"/>
              <a:t>3/30/24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47980703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a:xfrm>
            <a:off x="8287383" y="6377940"/>
            <a:ext cx="1831967" cy="274320"/>
          </a:xfrm>
          <a:prstGeom prst="rect">
            <a:avLst/>
          </a:prstGeom>
        </p:spPr>
        <p:txBody>
          <a:bodyPr/>
          <a:lstStyle/>
          <a:p>
            <a:fld id="{B1F65DCD-D3B6-45A9-BAD9-0920F2B89E9B}" type="datetime1">
              <a:rPr lang="en-US" smtClean="0"/>
              <a:t>3/30/24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32983826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3/30/24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a:xfrm>
            <a:off x="8287383" y="6377940"/>
            <a:ext cx="1831967" cy="274320"/>
          </a:xfrm>
          <a:prstGeom prst="rect">
            <a:avLst/>
          </a:prstGeom>
        </p:spPr>
        <p:txBody>
          <a:bodyPr/>
          <a:lstStyle/>
          <a:p>
            <a:fld id="{4267FB94-F6D9-4F95-AAAB-CA5DC4928993}" type="datetime1">
              <a:rPr lang="en-US" smtClean="0"/>
              <a:t>3/30/24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5237303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3/30/24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3/30/24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3/30/24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a:xfrm>
            <a:off x="533400" y="6534952"/>
            <a:ext cx="4274813" cy="274320"/>
          </a:xfrm>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3/30/24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62484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3/30/24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05611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3/30/24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358909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3/30/24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3/30/24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a:xfrm>
            <a:off x="8287383" y="6377940"/>
            <a:ext cx="1831967" cy="274320"/>
          </a:xfrm>
          <a:prstGeom prst="rect">
            <a:avLst/>
          </a:prstGeom>
        </p:spPr>
        <p:txBody>
          <a:bodyPr/>
          <a:lstStyle/>
          <a:p>
            <a:fld id="{929B2B25-4C46-450F-9A77-2133EFC18ABC}" type="datetime1">
              <a:rPr lang="en-US" smtClean="0"/>
              <a:t>3/30/24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52540941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3/30/24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149683693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3/30/24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6870877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Date, Presenter, etc.</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533400" y="1825625"/>
            <a:ext cx="96012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3/30/24</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533400" y="457200"/>
            <a:ext cx="9601200" cy="960276"/>
          </a:xfrm>
        </p:spPr>
        <p:txBody>
          <a:bodyPr/>
          <a:lstStyle/>
          <a:p>
            <a:r>
              <a:rPr lang="en-US"/>
              <a:t>Click to edit Master title style</a:t>
            </a:r>
          </a:p>
        </p:txBody>
      </p:sp>
      <p:sp>
        <p:nvSpPr>
          <p:cNvPr id="11" name="Text Placeholder 8">
            <a:extLst>
              <a:ext uri="{FF2B5EF4-FFF2-40B4-BE49-F238E27FC236}">
                <a16:creationId xmlns:a16="http://schemas.microsoft.com/office/drawing/2014/main" id="{A5480945-B44D-7ABE-111F-0E5BCDF10353}"/>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3/30/24</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7" name="Text Placeholder 8">
            <a:extLst>
              <a:ext uri="{FF2B5EF4-FFF2-40B4-BE49-F238E27FC236}">
                <a16:creationId xmlns:a16="http://schemas.microsoft.com/office/drawing/2014/main" id="{3F2F9256-5F8D-C235-A3A8-FEB4D68593F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3/30/24</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ext Placeholder 8">
            <a:extLst>
              <a:ext uri="{FF2B5EF4-FFF2-40B4-BE49-F238E27FC236}">
                <a16:creationId xmlns:a16="http://schemas.microsoft.com/office/drawing/2014/main" id="{035E70C4-9C12-F084-D1BF-2D793D9A18FB}"/>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3/30/24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Text Placeholder 8">
            <a:extLst>
              <a:ext uri="{FF2B5EF4-FFF2-40B4-BE49-F238E27FC236}">
                <a16:creationId xmlns:a16="http://schemas.microsoft.com/office/drawing/2014/main" id="{03681057-1BD8-7568-0255-706D80FC6107}"/>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4938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3/30/24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1416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3/30/24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533400" y="1825625"/>
            <a:ext cx="47243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7244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a:xfrm>
            <a:off x="8287383" y="6377940"/>
            <a:ext cx="1831967" cy="274320"/>
          </a:xfrm>
          <a:prstGeom prst="rect">
            <a:avLst/>
          </a:prstGeom>
        </p:spPr>
        <p:txBody>
          <a:bodyPr/>
          <a:lstStyle/>
          <a:p>
            <a:fld id="{C43C6DE3-6513-4E4E-8BB2-D659B8561C1D}" type="datetime1">
              <a:rPr lang="en-US" smtClean="0"/>
              <a:t>3/30/24</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a:xfrm>
            <a:off x="4960614" y="6562667"/>
            <a:ext cx="731520" cy="274320"/>
          </a:xfrm>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516650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5334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0439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880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533400"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2578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5334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3/30/24</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22307240-87E0-C751-8DE7-65BC4314EF08}"/>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546100"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2451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546100"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3/30/24</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9" name="Text Placeholder 8">
            <a:extLst>
              <a:ext uri="{FF2B5EF4-FFF2-40B4-BE49-F238E27FC236}">
                <a16:creationId xmlns:a16="http://schemas.microsoft.com/office/drawing/2014/main" id="{40144CB6-3688-E780-4289-56E8D11EF56E}"/>
              </a:ext>
            </a:extLst>
          </p:cNvPr>
          <p:cNvSpPr txBox="1">
            <a:spLocks/>
          </p:cNvSpPr>
          <p:nvPr userDrawn="1"/>
        </p:nvSpPr>
        <p:spPr>
          <a:xfrm>
            <a:off x="10668000" y="0"/>
            <a:ext cx="1524000" cy="457200"/>
          </a:xfrm>
          <a:prstGeom prst="rect">
            <a:avLst/>
          </a:prstGeom>
        </p:spPr>
        <p:txBody>
          <a:bodyPr/>
          <a:lstStyle>
            <a:lvl1pPr marL="0" indent="0" algn="r" defTabSz="914400" rtl="0" eaLnBrk="1" latinLnBrk="0" hangingPunct="1">
              <a:lnSpc>
                <a:spcPct val="90000"/>
              </a:lnSpc>
              <a:spcBef>
                <a:spcPts val="1000"/>
              </a:spcBef>
              <a:buFont typeface="Arial" panose="020B0604020202020204" pitchFamily="34" charset="0"/>
              <a:buNone/>
              <a:defRPr sz="12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3/30/24</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3107618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3/30/24</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2091347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533401" y="1709738"/>
            <a:ext cx="9585948"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533400" y="4589463"/>
            <a:ext cx="9585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a:xfrm>
            <a:off x="8287383" y="6377940"/>
            <a:ext cx="1831967" cy="274320"/>
          </a:xfrm>
          <a:prstGeom prst="rect">
            <a:avLst/>
          </a:prstGeom>
        </p:spPr>
        <p:txBody>
          <a:bodyPr/>
          <a:lstStyle/>
          <a:p>
            <a:fld id="{5F23EF83-B79C-4740-BB26-B613C0063844}" type="datetime1">
              <a:rPr lang="en-US" smtClean="0"/>
              <a:t>3/30/24</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Tree>
    <p:extLst>
      <p:ext uri="{BB962C8B-B14F-4D97-AF65-F5344CB8AC3E}">
        <p14:creationId xmlns:p14="http://schemas.microsoft.com/office/powerpoint/2010/main" val="202032468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a:xfrm>
            <a:off x="8287383" y="6377940"/>
            <a:ext cx="1831967" cy="274320"/>
          </a:xfrm>
          <a:prstGeom prst="rect">
            <a:avLst/>
          </a:prstGeom>
        </p:spPr>
        <p:txBody>
          <a:bodyPr/>
          <a:lstStyle/>
          <a:p>
            <a:fld id="{40711C0D-6AE8-47B7-9D02-2C83FBE968D2}" type="datetime1">
              <a:rPr lang="en-US" smtClean="0"/>
              <a:pPr/>
              <a:t>3/30/24</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53340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48910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a:xfrm>
            <a:off x="8287383" y="6377940"/>
            <a:ext cx="1831967" cy="274320"/>
          </a:xfrm>
          <a:prstGeom prst="rect">
            <a:avLst/>
          </a:prstGeom>
        </p:spPr>
        <p:txBody>
          <a:bodyPr/>
          <a:lstStyle/>
          <a:p>
            <a:fld id="{40711C0D-6AE8-47B7-9D02-2C83FBE968D2}" type="datetime1">
              <a:rPr lang="en-US" smtClean="0"/>
              <a:pPr/>
              <a:t>3/30/24</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004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533400" y="1824228"/>
            <a:ext cx="62483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01150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533400" y="1417476"/>
            <a:ext cx="47243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533400" y="2241389"/>
            <a:ext cx="47243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724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7244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a:xfrm>
            <a:off x="8287383" y="6377940"/>
            <a:ext cx="1831967" cy="274320"/>
          </a:xfrm>
          <a:prstGeom prst="rect">
            <a:avLst/>
          </a:prstGeom>
        </p:spPr>
        <p:txBody>
          <a:bodyPr/>
          <a:lstStyle/>
          <a:p>
            <a:fld id="{5082C575-8DA6-4844-AF76-D9ECCAC32A65}" type="datetime1">
              <a:rPr lang="en-US" smtClean="0"/>
              <a:t>3/30/24</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533400" y="457200"/>
            <a:ext cx="9601200" cy="960276"/>
          </a:xfrm>
        </p:spPr>
        <p:txBody>
          <a:bodyPr/>
          <a:lstStyle/>
          <a:p>
            <a:r>
              <a:rPr lang="en-US"/>
              <a:t>Click to edit Master title style</a:t>
            </a:r>
          </a:p>
        </p:txBody>
      </p:sp>
    </p:spTree>
    <p:extLst>
      <p:ext uri="{BB962C8B-B14F-4D97-AF65-F5344CB8AC3E}">
        <p14:creationId xmlns:p14="http://schemas.microsoft.com/office/powerpoint/2010/main" val="349456826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image" Target="../media/image1.png"/><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theme" Target="../theme/theme2.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544195"/>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553426"/>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Department of Mechanical Engineering</a:t>
            </a:r>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678509" y="268645"/>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10663881" y="1255535"/>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1894396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 id="2147483700" r:id="rId20"/>
    <p:sldLayoutId id="2147483701" r:id="rId21"/>
    <p:sldLayoutId id="2147483702" r:id="rId22"/>
    <p:sldLayoutId id="2147483703" r:id="rId23"/>
    <p:sldLayoutId id="2147483704" r:id="rId24"/>
    <p:sldLayoutId id="2147483705" r:id="rId25"/>
    <p:sldLayoutId id="2147483706" r:id="rId26"/>
    <p:sldLayoutId id="2147483707" r:id="rId27"/>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360">
          <p15:clr>
            <a:srgbClr val="F26B43"/>
          </p15:clr>
        </p15:guide>
        <p15:guide id="3" pos="336">
          <p15:clr>
            <a:srgbClr val="547EBF"/>
          </p15:clr>
        </p15:guide>
        <p15:guide id="4" pos="6384">
          <p15:clr>
            <a:srgbClr val="547EBF"/>
          </p15:clr>
        </p15:guide>
        <p15:guide id="5" orient="horz" pos="288">
          <p15:clr>
            <a:srgbClr val="547EBF"/>
          </p15:clr>
        </p15:guide>
        <p15:guide id="6" orient="horz" pos="3888">
          <p15:clr>
            <a:srgbClr val="547EBF"/>
          </p15:clr>
        </p15:guide>
        <p15:guide id="8" orient="horz" pos="2520">
          <p15:clr>
            <a:srgbClr val="9FCC3B"/>
          </p15:clr>
        </p15:guide>
        <p15:guide id="9" pos="3840">
          <p15:clr>
            <a:srgbClr val="FBAE4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533400" y="457200"/>
            <a:ext cx="96012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533400" y="1825625"/>
            <a:ext cx="96012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3/30/24</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9">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688021" y="259583"/>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10688021" y="1326901"/>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49" r:id="rId15"/>
    <p:sldLayoutId id="2147483650" r:id="rId16"/>
    <p:sldLayoutId id="2147483654" r:id="rId17"/>
    <p:sldLayoutId id="2147483655" r:id="rId18"/>
    <p:sldLayoutId id="2147483652" r:id="rId19"/>
    <p:sldLayoutId id="2147483662" r:id="rId20"/>
    <p:sldLayoutId id="2147483663" r:id="rId21"/>
    <p:sldLayoutId id="2147483660" r:id="rId22"/>
    <p:sldLayoutId id="2147483664" r:id="rId23"/>
    <p:sldLayoutId id="2147483656" r:id="rId24"/>
    <p:sldLayoutId id="2147483661" r:id="rId25"/>
    <p:sldLayoutId id="2147483658" r:id="rId26"/>
    <p:sldLayoutId id="2147483659" r:id="rId27"/>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336" userDrawn="1">
          <p15:clr>
            <a:srgbClr val="547EBF"/>
          </p15:clr>
        </p15:guide>
        <p15:guide id="4" pos="6384"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10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xml"/></Relationships>
</file>

<file path=ppt/slides/_rels/slide10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xml"/></Relationships>
</file>

<file path=ppt/slides/_rels/slide103.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xml"/></Relationships>
</file>

<file path=ppt/slides/_rels/slide10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0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microsoft.com/office/2007/relationships/hdphoto" Target="../media/hdphoto1.wdp"/><Relationship Id="rId4" Type="http://schemas.openxmlformats.org/officeDocument/2006/relationships/image" Target="../media/image26.png"/></Relationships>
</file>

<file path=ppt/slides/_rels/slide1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1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1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9.png"/><Relationship Id="rId1" Type="http://schemas.openxmlformats.org/officeDocument/2006/relationships/slideLayout" Target="../slideLayouts/slideLayout29.xml"/></Relationships>
</file>

<file path=ppt/slides/_rels/slide1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32.xml"/><Relationship Id="rId4" Type="http://schemas.openxmlformats.org/officeDocument/2006/relationships/image" Target="../media/image103.png"/></Relationships>
</file>

<file path=ppt/slides/_rels/slide1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0.jpeg"/><Relationship Id="rId1" Type="http://schemas.openxmlformats.org/officeDocument/2006/relationships/slideLayout" Target="../slideLayouts/slideLayout29.xml"/></Relationships>
</file>

<file path=ppt/slides/_rels/slide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5.png"/><Relationship Id="rId1" Type="http://schemas.openxmlformats.org/officeDocument/2006/relationships/slideLayout" Target="../slideLayouts/slideLayout32.xml"/><Relationship Id="rId4" Type="http://schemas.openxmlformats.org/officeDocument/2006/relationships/image" Target="../media/image27.png"/></Relationships>
</file>

<file path=ppt/slides/_rels/slide120.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image" Target="../media/image132.png"/></Relationships>
</file>

<file path=ppt/slides/_rels/slide1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9.xml"/></Relationships>
</file>

<file path=ppt/slides/_rels/slide1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3.png"/><Relationship Id="rId1" Type="http://schemas.openxmlformats.org/officeDocument/2006/relationships/slideLayout" Target="../slideLayouts/slideLayout29.xml"/></Relationships>
</file>

<file path=ppt/slides/_rels/slide1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4.png"/><Relationship Id="rId1" Type="http://schemas.openxmlformats.org/officeDocument/2006/relationships/slideLayout" Target="../slideLayouts/slideLayout29.xml"/></Relationships>
</file>

<file path=ppt/slides/_rels/slide12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12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9.xml"/></Relationships>
</file>

<file path=ppt/slides/_rels/slide126.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6.jpeg"/><Relationship Id="rId1" Type="http://schemas.openxmlformats.org/officeDocument/2006/relationships/slideLayout" Target="../slideLayouts/slideLayout29.xml"/></Relationships>
</file>

<file path=ppt/slides/_rels/slide128.xml.rels><?xml version="1.0" encoding="UTF-8" standalone="yes"?>
<Relationships xmlns="http://schemas.openxmlformats.org/package/2006/relationships"><Relationship Id="rId8" Type="http://schemas.openxmlformats.org/officeDocument/2006/relationships/diagramData" Target="../diagrams/data10.xml"/><Relationship Id="rId13" Type="http://schemas.openxmlformats.org/officeDocument/2006/relationships/diagramData" Target="../diagrams/data11.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17" Type="http://schemas.microsoft.com/office/2007/relationships/diagramDrawing" Target="../diagrams/drawing11.xml"/><Relationship Id="rId2" Type="http://schemas.openxmlformats.org/officeDocument/2006/relationships/notesSlide" Target="../notesSlides/notesSlide43.xml"/><Relationship Id="rId16" Type="http://schemas.openxmlformats.org/officeDocument/2006/relationships/diagramColors" Target="../diagrams/colors11.xml"/><Relationship Id="rId1" Type="http://schemas.openxmlformats.org/officeDocument/2006/relationships/slideLayout" Target="../slideLayouts/slideLayout29.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5" Type="http://schemas.openxmlformats.org/officeDocument/2006/relationships/diagramQuickStyle" Target="../diagrams/quickStyle11.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 Id="rId14" Type="http://schemas.openxmlformats.org/officeDocument/2006/relationships/diagramLayout" Target="../diagrams/layout11.xml"/></Relationships>
</file>

<file path=ppt/slides/_rels/slide129.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5.png"/><Relationship Id="rId7" Type="http://schemas.openxmlformats.org/officeDocument/2006/relationships/image" Target="../media/image32.png"/><Relationship Id="rId2" Type="http://schemas.openxmlformats.org/officeDocument/2006/relationships/notesSlide" Target="../notesSlides/notesSlide44.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37.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130.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5.png"/><Relationship Id="rId7" Type="http://schemas.openxmlformats.org/officeDocument/2006/relationships/image" Target="../media/image141.svg"/><Relationship Id="rId2" Type="http://schemas.openxmlformats.org/officeDocument/2006/relationships/notesSlide" Target="../notesSlides/notesSlide45.xml"/><Relationship Id="rId1" Type="http://schemas.openxmlformats.org/officeDocument/2006/relationships/slideLayout" Target="../slideLayouts/slideLayout29.xml"/><Relationship Id="rId6" Type="http://schemas.openxmlformats.org/officeDocument/2006/relationships/image" Target="../media/image140.png"/><Relationship Id="rId5" Type="http://schemas.openxmlformats.org/officeDocument/2006/relationships/image" Target="../media/image139.svg"/><Relationship Id="rId10" Type="http://schemas.openxmlformats.org/officeDocument/2006/relationships/image" Target="../media/image20.png"/><Relationship Id="rId4" Type="http://schemas.openxmlformats.org/officeDocument/2006/relationships/image" Target="../media/image138.png"/><Relationship Id="rId9" Type="http://schemas.openxmlformats.org/officeDocument/2006/relationships/image" Target="../media/image143.svg"/></Relationships>
</file>

<file path=ppt/slides/_rels/slide13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5.png"/><Relationship Id="rId1" Type="http://schemas.openxmlformats.org/officeDocument/2006/relationships/slideLayout" Target="../slideLayouts/slideLayout29.xml"/><Relationship Id="rId5" Type="http://schemas.openxmlformats.org/officeDocument/2006/relationships/image" Target="../media/image145.svg"/><Relationship Id="rId4" Type="http://schemas.openxmlformats.org/officeDocument/2006/relationships/image" Target="../media/image144.png"/></Relationships>
</file>

<file path=ppt/slides/_rels/slide132.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1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29.xml"/><Relationship Id="rId4" Type="http://schemas.openxmlformats.org/officeDocument/2006/relationships/image" Target="../media/image33.svg"/></Relationships>
</file>

<file path=ppt/slides/_rels/slide134.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1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71.png"/><Relationship Id="rId1" Type="http://schemas.openxmlformats.org/officeDocument/2006/relationships/slideLayout" Target="../slideLayouts/slideLayout2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20.png"/></Relationships>
</file>

<file path=ppt/slides/_rels/slide136.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9.xml"/></Relationships>
</file>

<file path=ppt/slides/_rels/slide13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31.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74.png"/></Relationships>
</file>

<file path=ppt/slides/_rels/slide13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31.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5.png"/></Relationships>
</file>

<file path=ppt/slides/_rels/slide13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1.xml"/><Relationship Id="rId6" Type="http://schemas.openxmlformats.org/officeDocument/2006/relationships/image" Target="../media/image75.png"/><Relationship Id="rId5" Type="http://schemas.openxmlformats.org/officeDocument/2006/relationships/image" Target="../media/image76.png"/><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_rels/slide140.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image" Target="../media/image146.png"/><Relationship Id="rId7" Type="http://schemas.openxmlformats.org/officeDocument/2006/relationships/image" Target="../media/image149.png"/><Relationship Id="rId2" Type="http://schemas.openxmlformats.org/officeDocument/2006/relationships/image" Target="../media/image5.png"/><Relationship Id="rId1" Type="http://schemas.openxmlformats.org/officeDocument/2006/relationships/slideLayout" Target="../slideLayouts/slideLayout31.xml"/><Relationship Id="rId6" Type="http://schemas.openxmlformats.org/officeDocument/2006/relationships/image" Target="../media/image148.svg"/><Relationship Id="rId5" Type="http://schemas.openxmlformats.org/officeDocument/2006/relationships/image" Target="../media/image84.png"/><Relationship Id="rId10" Type="http://schemas.openxmlformats.org/officeDocument/2006/relationships/image" Target="../media/image152.svg"/><Relationship Id="rId4" Type="http://schemas.openxmlformats.org/officeDocument/2006/relationships/image" Target="../media/image147.svg"/><Relationship Id="rId9" Type="http://schemas.openxmlformats.org/officeDocument/2006/relationships/image" Target="../media/image151.png"/></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39.svg"/><Relationship Id="rId5" Type="http://schemas.openxmlformats.org/officeDocument/2006/relationships/image" Target="../media/image38.png"/><Relationship Id="rId4" Type="http://schemas.openxmlformats.org/officeDocument/2006/relationships/image" Target="../media/image37.sv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sv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32.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45.sv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0.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8.jpeg"/><Relationship Id="rId7" Type="http://schemas.openxmlformats.org/officeDocument/2006/relationships/image" Target="../media/image51.jpe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5.png"/><Relationship Id="rId5" Type="http://schemas.openxmlformats.org/officeDocument/2006/relationships/image" Target="../media/image55.jpeg"/><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4.xml"/><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55.jpeg"/><Relationship Id="rId4"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5.xml"/><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3" Type="http://schemas.microsoft.com/office/2007/relationships/hdphoto" Target="../media/hdphoto3.wdp"/><Relationship Id="rId7" Type="http://schemas.openxmlformats.org/officeDocument/2006/relationships/image" Target="../media/image60.png"/><Relationship Id="rId2" Type="http://schemas.openxmlformats.org/officeDocument/2006/relationships/image" Target="../media/image57.png"/><Relationship Id="rId1" Type="http://schemas.openxmlformats.org/officeDocument/2006/relationships/slideLayout" Target="../slideLayouts/slideLayout29.xml"/><Relationship Id="rId6" Type="http://schemas.openxmlformats.org/officeDocument/2006/relationships/image" Target="../media/image59.png"/><Relationship Id="rId5" Type="http://schemas.microsoft.com/office/2007/relationships/hdphoto" Target="../media/hdphoto4.wdp"/><Relationship Id="rId10" Type="http://schemas.openxmlformats.org/officeDocument/2006/relationships/image" Target="../media/image5.png"/><Relationship Id="rId4" Type="http://schemas.openxmlformats.org/officeDocument/2006/relationships/image" Target="../media/image58.png"/><Relationship Id="rId9" Type="http://schemas.microsoft.com/office/2007/relationships/hdphoto" Target="../media/hdphoto5.wdp"/></Relationships>
</file>

<file path=ppt/slides/_rels/slide2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2.png"/><Relationship Id="rId1" Type="http://schemas.openxmlformats.org/officeDocument/2006/relationships/slideLayout" Target="../slideLayouts/slideLayout29.xml"/><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6.png"/><Relationship Id="rId1" Type="http://schemas.openxmlformats.org/officeDocument/2006/relationships/slideLayout" Target="../slideLayouts/slideLayout29.xml"/><Relationship Id="rId5" Type="http://schemas.openxmlformats.org/officeDocument/2006/relationships/image" Target="../media/image5.pn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64.png"/><Relationship Id="rId1" Type="http://schemas.openxmlformats.org/officeDocument/2006/relationships/slideLayout" Target="../slideLayouts/slideLayout29.xml"/><Relationship Id="rId6" Type="http://schemas.openxmlformats.org/officeDocument/2006/relationships/image" Target="../media/image5.png"/><Relationship Id="rId5" Type="http://schemas.microsoft.com/office/2007/relationships/hdphoto" Target="../media/hdphoto8.wdp"/><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65.png"/><Relationship Id="rId1" Type="http://schemas.openxmlformats.org/officeDocument/2006/relationships/slideLayout" Target="../slideLayouts/slideLayout29.xml"/><Relationship Id="rId6" Type="http://schemas.openxmlformats.org/officeDocument/2006/relationships/image" Target="../media/image5.png"/><Relationship Id="rId5" Type="http://schemas.microsoft.com/office/2007/relationships/hdphoto" Target="../media/hdphoto10.wdp"/><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5.png"/><Relationship Id="rId1" Type="http://schemas.openxmlformats.org/officeDocument/2006/relationships/slideLayout" Target="../slideLayouts/slideLayout29.xml"/><Relationship Id="rId4" Type="http://schemas.microsoft.com/office/2007/relationships/hdphoto" Target="../media/hdphoto11.wdp"/></Relationships>
</file>

<file path=ppt/slides/_rels/slide33.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7.png"/><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png"/><Relationship Id="rId1" Type="http://schemas.openxmlformats.org/officeDocument/2006/relationships/slideLayout" Target="../slideLayouts/slideLayout29.xml"/><Relationship Id="rId4" Type="http://schemas.microsoft.com/office/2007/relationships/hdphoto" Target="../media/hdphoto13.wdp"/></Relationships>
</file>

<file path=ppt/slides/_rels/slide3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5.png"/><Relationship Id="rId1" Type="http://schemas.openxmlformats.org/officeDocument/2006/relationships/slideLayout" Target="../slideLayouts/slideLayout29.xml"/><Relationship Id="rId4" Type="http://schemas.microsoft.com/office/2007/relationships/hdphoto" Target="../media/hdphoto14.wdp"/></Relationships>
</file>

<file path=ppt/slides/_rels/slide36.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70.png"/><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2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31.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microsoft.com/office/2017/06/relationships/model3d" Target="../media/model3d1.glb"/><Relationship Id="rId5" Type="http://schemas.openxmlformats.org/officeDocument/2006/relationships/image" Target="../media/image1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0.xml"/><Relationship Id="rId1" Type="http://schemas.openxmlformats.org/officeDocument/2006/relationships/slideLayout" Target="../slideLayouts/slideLayout3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4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diagramLayout" Target="../diagrams/layout6.xml"/><Relationship Id="rId7" Type="http://schemas.openxmlformats.org/officeDocument/2006/relationships/image" Target="../media/image72.png"/><Relationship Id="rId2" Type="http://schemas.openxmlformats.org/officeDocument/2006/relationships/diagramData" Target="../diagrams/data6.xml"/><Relationship Id="rId1" Type="http://schemas.openxmlformats.org/officeDocument/2006/relationships/slideLayout" Target="../slideLayouts/slideLayout29.xml"/><Relationship Id="rId6" Type="http://schemas.microsoft.com/office/2007/relationships/diagramDrawing" Target="../diagrams/drawing6.xml"/><Relationship Id="rId11" Type="http://schemas.openxmlformats.org/officeDocument/2006/relationships/image" Target="../media/image5.png"/><Relationship Id="rId5" Type="http://schemas.openxmlformats.org/officeDocument/2006/relationships/diagramColors" Target="../diagrams/colors6.xml"/><Relationship Id="rId10" Type="http://schemas.openxmlformats.org/officeDocument/2006/relationships/image" Target="../media/image73.png"/><Relationship Id="rId4" Type="http://schemas.openxmlformats.org/officeDocument/2006/relationships/diagramQuickStyle" Target="../diagrams/quickStyle6.xml"/><Relationship Id="rId9" Type="http://schemas.openxmlformats.org/officeDocument/2006/relationships/image" Target="../media/image17.sv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31.xml"/><Relationship Id="rId6" Type="http://schemas.openxmlformats.org/officeDocument/2006/relationships/image" Target="../media/image77.png"/><Relationship Id="rId5" Type="http://schemas.openxmlformats.org/officeDocument/2006/relationships/image" Target="../media/image75.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6.png"/><Relationship Id="rId2" Type="http://schemas.openxmlformats.org/officeDocument/2006/relationships/notesSlide" Target="../notesSlides/notesSlide23.xml"/><Relationship Id="rId1" Type="http://schemas.openxmlformats.org/officeDocument/2006/relationships/slideLayout" Target="../slideLayouts/slideLayout31.xml"/><Relationship Id="rId6" Type="http://schemas.openxmlformats.org/officeDocument/2006/relationships/image" Target="../media/image74.png"/><Relationship Id="rId5" Type="http://schemas.openxmlformats.org/officeDocument/2006/relationships/image" Target="../media/image77.png"/><Relationship Id="rId4" Type="http://schemas.openxmlformats.org/officeDocument/2006/relationships/image" Target="../media/image75.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5.png"/><Relationship Id="rId2" Type="http://schemas.openxmlformats.org/officeDocument/2006/relationships/notesSlide" Target="../notesSlides/notesSlide24.xml"/><Relationship Id="rId1" Type="http://schemas.openxmlformats.org/officeDocument/2006/relationships/slideLayout" Target="../slideLayouts/slideLayout31.xml"/><Relationship Id="rId6" Type="http://schemas.openxmlformats.org/officeDocument/2006/relationships/image" Target="../media/image74.png"/><Relationship Id="rId5" Type="http://schemas.openxmlformats.org/officeDocument/2006/relationships/image" Target="../media/image77.png"/><Relationship Id="rId4" Type="http://schemas.openxmlformats.org/officeDocument/2006/relationships/image" Target="../media/image76.png"/></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3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31.xml"/><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8" Type="http://schemas.openxmlformats.org/officeDocument/2006/relationships/image" Target="../media/image8.jpeg"/><Relationship Id="rId13" Type="http://schemas.openxmlformats.org/officeDocument/2006/relationships/image" Target="../media/image82.png"/><Relationship Id="rId3" Type="http://schemas.openxmlformats.org/officeDocument/2006/relationships/image" Target="../media/image3.jpeg"/><Relationship Id="rId7" Type="http://schemas.openxmlformats.org/officeDocument/2006/relationships/image" Target="../media/image7.png"/><Relationship Id="rId12"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31.xml"/><Relationship Id="rId6" Type="http://schemas.openxmlformats.org/officeDocument/2006/relationships/image" Target="../media/image6.jpeg"/><Relationship Id="rId11" Type="http://schemas.openxmlformats.org/officeDocument/2006/relationships/image" Target="../media/image80.png"/><Relationship Id="rId5" Type="http://schemas.openxmlformats.org/officeDocument/2006/relationships/image" Target="../media/image4.jpeg"/><Relationship Id="rId10" Type="http://schemas.openxmlformats.org/officeDocument/2006/relationships/image" Target="../media/image79.png"/><Relationship Id="rId4" Type="http://schemas.openxmlformats.org/officeDocument/2006/relationships/image" Target="../media/image5.png"/><Relationship Id="rId9" Type="http://schemas.openxmlformats.org/officeDocument/2006/relationships/image" Target="../media/image9.jpeg"/><Relationship Id="rId14" Type="http://schemas.openxmlformats.org/officeDocument/2006/relationships/image" Target="../media/image83.png"/></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diagramColors" Target="../diagrams/colors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QuickStyle" Target="../diagrams/quickStyle2.xml"/><Relationship Id="rId2" Type="http://schemas.openxmlformats.org/officeDocument/2006/relationships/notesSlide" Target="../notesSlides/notesSlide5.xml"/><Relationship Id="rId1" Type="http://schemas.openxmlformats.org/officeDocument/2006/relationships/slideLayout" Target="../slideLayouts/slideLayout33.xml"/><Relationship Id="rId6" Type="http://schemas.openxmlformats.org/officeDocument/2006/relationships/diagramColors" Target="../diagrams/colors1.xml"/><Relationship Id="rId11" Type="http://schemas.openxmlformats.org/officeDocument/2006/relationships/diagramLayout" Target="../diagrams/layout2.xml"/><Relationship Id="rId5" Type="http://schemas.openxmlformats.org/officeDocument/2006/relationships/diagramQuickStyle" Target="../diagrams/quickStyle1.xml"/><Relationship Id="rId10" Type="http://schemas.openxmlformats.org/officeDocument/2006/relationships/diagramData" Target="../diagrams/data2.xml"/><Relationship Id="rId4" Type="http://schemas.openxmlformats.org/officeDocument/2006/relationships/diagramLayout" Target="../diagrams/layout1.xml"/><Relationship Id="rId9" Type="http://schemas.openxmlformats.org/officeDocument/2006/relationships/image" Target="../media/image14.jpeg"/><Relationship Id="rId14" Type="http://schemas.microsoft.com/office/2007/relationships/diagramDrawing" Target="../diagrams/drawing2.xml"/></Relationships>
</file>

<file path=ppt/slides/_rels/slide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52.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svg"/><Relationship Id="rId3" Type="http://schemas.openxmlformats.org/officeDocument/2006/relationships/diagramData" Target="../diagrams/data7.xml"/><Relationship Id="rId7" Type="http://schemas.microsoft.com/office/2007/relationships/diagramDrawing" Target="../diagrams/drawing7.xml"/><Relationship Id="rId12" Type="http://schemas.openxmlformats.org/officeDocument/2006/relationships/image" Target="../media/image88.png"/><Relationship Id="rId2" Type="http://schemas.openxmlformats.org/officeDocument/2006/relationships/notesSlide" Target="../notesSlides/notesSlide30.xml"/><Relationship Id="rId1" Type="http://schemas.openxmlformats.org/officeDocument/2006/relationships/slideLayout" Target="../slideLayouts/slideLayout29.xml"/><Relationship Id="rId6" Type="http://schemas.openxmlformats.org/officeDocument/2006/relationships/diagramColors" Target="../diagrams/colors7.xml"/><Relationship Id="rId11" Type="http://schemas.openxmlformats.org/officeDocument/2006/relationships/image" Target="../media/image87.svg"/><Relationship Id="rId5" Type="http://schemas.openxmlformats.org/officeDocument/2006/relationships/diagramQuickStyle" Target="../diagrams/quickStyle7.xml"/><Relationship Id="rId15" Type="http://schemas.openxmlformats.org/officeDocument/2006/relationships/image" Target="../media/image91.svg"/><Relationship Id="rId10" Type="http://schemas.openxmlformats.org/officeDocument/2006/relationships/image" Target="../media/image86.png"/><Relationship Id="rId4" Type="http://schemas.openxmlformats.org/officeDocument/2006/relationships/diagramLayout" Target="../diagrams/layout7.xml"/><Relationship Id="rId9" Type="http://schemas.openxmlformats.org/officeDocument/2006/relationships/image" Target="../media/image85.svg"/><Relationship Id="rId14" Type="http://schemas.openxmlformats.org/officeDocument/2006/relationships/image" Target="../media/image90.png"/></Relationships>
</file>

<file path=ppt/slides/_rels/slide5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7.svg"/><Relationship Id="rId3" Type="http://schemas.openxmlformats.org/officeDocument/2006/relationships/diagramData" Target="../diagrams/data8.xml"/><Relationship Id="rId7" Type="http://schemas.microsoft.com/office/2007/relationships/diagramDrawing" Target="../diagrams/drawing8.xml"/><Relationship Id="rId12" Type="http://schemas.openxmlformats.org/officeDocument/2006/relationships/image" Target="../media/image96.png"/><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diagramColors" Target="../diagrams/colors8.xml"/><Relationship Id="rId11" Type="http://schemas.openxmlformats.org/officeDocument/2006/relationships/image" Target="../media/image95.svg"/><Relationship Id="rId5" Type="http://schemas.openxmlformats.org/officeDocument/2006/relationships/diagramQuickStyle" Target="../diagrams/quickStyle8.xml"/><Relationship Id="rId10" Type="http://schemas.openxmlformats.org/officeDocument/2006/relationships/image" Target="../media/image94.png"/><Relationship Id="rId4" Type="http://schemas.openxmlformats.org/officeDocument/2006/relationships/diagramLayout" Target="../diagrams/layout8.xml"/><Relationship Id="rId9" Type="http://schemas.openxmlformats.org/officeDocument/2006/relationships/image" Target="../media/image93.sv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5.pn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 Id="rId9" Type="http://schemas.openxmlformats.org/officeDocument/2006/relationships/image" Target="../media/image9.jpeg"/></Relationships>
</file>

<file path=ppt/slides/_rels/slide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9.jpeg"/><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3" Type="http://schemas.openxmlformats.org/officeDocument/2006/relationships/image" Target="../media/image100.png"/><Relationship Id="rId2" Type="http://schemas.microsoft.com/office/2017/06/relationships/model3d" Target="../media/model3d1.glb"/><Relationship Id="rId1" Type="http://schemas.openxmlformats.org/officeDocument/2006/relationships/slideLayout" Target="../slideLayouts/slideLayout3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61.xml.rels><?xml version="1.0" encoding="UTF-8" standalone="yes"?>
<Relationships xmlns="http://schemas.openxmlformats.org/package/2006/relationships"><Relationship Id="rId3" Type="http://schemas.openxmlformats.org/officeDocument/2006/relationships/image" Target="../media/image101.png"/><Relationship Id="rId2" Type="http://schemas.microsoft.com/office/2017/06/relationships/model3d" Target="../media/model3d1.glb"/><Relationship Id="rId1" Type="http://schemas.openxmlformats.org/officeDocument/2006/relationships/slideLayout" Target="../slideLayouts/slideLayout33.xml"/><Relationship Id="rId5" Type="http://schemas.openxmlformats.org/officeDocument/2006/relationships/image" Target="../media/image12.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 Id="rId9" Type="http://schemas.openxmlformats.org/officeDocument/2006/relationships/image" Target="../media/image20.png"/></Relationships>
</file>

<file path=ppt/slides/_rels/slide64.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20.png"/><Relationship Id="rId7" Type="http://schemas.openxmlformats.org/officeDocument/2006/relationships/image" Target="../media/image107.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108.png"/><Relationship Id="rId5" Type="http://schemas.openxmlformats.org/officeDocument/2006/relationships/image" Target="../media/image105.png"/><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6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5.png"/><Relationship Id="rId7" Type="http://schemas.openxmlformats.org/officeDocument/2006/relationships/diagramColors" Target="../diagrams/colors4.xml"/><Relationship Id="rId2" Type="http://schemas.openxmlformats.org/officeDocument/2006/relationships/notesSlide" Target="../notesSlides/notesSlide7.xml"/><Relationship Id="rId1" Type="http://schemas.openxmlformats.org/officeDocument/2006/relationships/slideLayout" Target="../slideLayouts/slideLayout33.xml"/><Relationship Id="rId6" Type="http://schemas.openxmlformats.org/officeDocument/2006/relationships/diagramQuickStyle" Target="../diagrams/quickStyle4.xml"/><Relationship Id="rId11" Type="http://schemas.openxmlformats.org/officeDocument/2006/relationships/image" Target="../media/image17.svg"/><Relationship Id="rId5" Type="http://schemas.openxmlformats.org/officeDocument/2006/relationships/diagramLayout" Target="../diagrams/layout4.xml"/><Relationship Id="rId10" Type="http://schemas.openxmlformats.org/officeDocument/2006/relationships/image" Target="../media/image16.png"/><Relationship Id="rId4" Type="http://schemas.openxmlformats.org/officeDocument/2006/relationships/diagramData" Target="../diagrams/data4.xml"/><Relationship Id="rId9" Type="http://schemas.openxmlformats.org/officeDocument/2006/relationships/image" Target="../media/image15.png"/></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112.svg"/><Relationship Id="rId4" Type="http://schemas.openxmlformats.org/officeDocument/2006/relationships/image" Target="../media/image111.png"/></Relationships>
</file>

<file path=ppt/slides/_rels/slide72.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116.svg"/><Relationship Id="rId4" Type="http://schemas.openxmlformats.org/officeDocument/2006/relationships/image" Target="../media/image115.png"/></Relationships>
</file>

<file path=ppt/slides/_rels/slide73.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image" Target="../media/image113.png"/><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116.svg"/><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5.png"/><Relationship Id="rId2" Type="http://schemas.openxmlformats.org/officeDocument/2006/relationships/image" Target="../media/image117.png"/><Relationship Id="rId1" Type="http://schemas.openxmlformats.org/officeDocument/2006/relationships/slideLayout" Target="../slideLayouts/slideLayout31.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3.jpeg"/><Relationship Id="rId1" Type="http://schemas.openxmlformats.org/officeDocument/2006/relationships/slideLayout" Target="../slideLayouts/slideLayout31.xml"/></Relationships>
</file>

<file path=ppt/slides/_rels/slide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7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eg"/><Relationship Id="rId1" Type="http://schemas.openxmlformats.org/officeDocument/2006/relationships/slideLayout" Target="../slideLayouts/slideLayout31.xml"/></Relationships>
</file>

<file path=ppt/slides/_rels/slide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3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Layout" Target="../slideLayouts/slideLayout31.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81.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48.jpeg"/></Relationships>
</file>

<file path=ppt/slides/_rels/slide82.xml.rels><?xml version="1.0" encoding="UTF-8" standalone="yes"?>
<Relationships xmlns="http://schemas.openxmlformats.org/package/2006/relationships"><Relationship Id="rId3" Type="http://schemas.openxmlformats.org/officeDocument/2006/relationships/image" Target="../media/image123.svg"/><Relationship Id="rId2" Type="http://schemas.openxmlformats.org/officeDocument/2006/relationships/image" Target="../media/image122.png"/><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49.jpeg"/></Relationships>
</file>

<file path=ppt/slides/_rels/slide8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0.jpeg"/><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123.svg"/></Relationships>
</file>

<file path=ppt/slides/_rels/slide8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5.jpeg"/><Relationship Id="rId1" Type="http://schemas.openxmlformats.org/officeDocument/2006/relationships/slideLayout" Target="../slideLayouts/slideLayout3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8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4.jpeg"/><Relationship Id="rId1" Type="http://schemas.openxmlformats.org/officeDocument/2006/relationships/slideLayout" Target="../slideLayouts/slideLayout31.xml"/></Relationships>
</file>

<file path=ppt/slides/_rels/slide8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4.jpeg"/><Relationship Id="rId1" Type="http://schemas.openxmlformats.org/officeDocument/2006/relationships/slideLayout" Target="../slideLayouts/slideLayout31.xml"/></Relationships>
</file>

<file path=ppt/slides/_rels/slide8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32.xml"/><Relationship Id="rId5" Type="http://schemas.openxmlformats.org/officeDocument/2006/relationships/image" Target="../media/image55.jpeg"/><Relationship Id="rId4" Type="http://schemas.openxmlformats.org/officeDocument/2006/relationships/image" Target="../media/image54.jpe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png"/><Relationship Id="rId1" Type="http://schemas.openxmlformats.org/officeDocument/2006/relationships/slideLayout" Target="../slideLayouts/slideLayout33.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55.jpeg"/></Relationships>
</file>

<file path=ppt/slides/_rels/slide91.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109.png"/><Relationship Id="rId1" Type="http://schemas.openxmlformats.org/officeDocument/2006/relationships/slideLayout" Target="../slideLayouts/slideLayout31.xml"/><Relationship Id="rId6" Type="http://schemas.openxmlformats.org/officeDocument/2006/relationships/image" Target="../media/image5.png"/><Relationship Id="rId5" Type="http://schemas.openxmlformats.org/officeDocument/2006/relationships/image" Target="../media/image112.svg"/><Relationship Id="rId4" Type="http://schemas.openxmlformats.org/officeDocument/2006/relationships/image" Target="../media/image111.png"/></Relationships>
</file>

<file path=ppt/slides/_rels/slide92.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9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1.jpeg"/><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123.svg"/></Relationships>
</file>

<file path=ppt/slides/_rels/slide9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52.png"/><Relationship Id="rId1" Type="http://schemas.openxmlformats.org/officeDocument/2006/relationships/slideLayout" Target="../slideLayouts/slideLayout31.xml"/><Relationship Id="rId5" Type="http://schemas.openxmlformats.org/officeDocument/2006/relationships/image" Target="../media/image5.png"/><Relationship Id="rId4" Type="http://schemas.openxmlformats.org/officeDocument/2006/relationships/image" Target="../media/image123.svg"/></Relationships>
</file>

<file path=ppt/slides/_rels/slide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_rels/slide9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27.svg"/><Relationship Id="rId7" Type="http://schemas.openxmlformats.org/officeDocument/2006/relationships/image" Target="../media/image116.svg"/><Relationship Id="rId2" Type="http://schemas.openxmlformats.org/officeDocument/2006/relationships/image" Target="../media/image126.png"/><Relationship Id="rId1" Type="http://schemas.openxmlformats.org/officeDocument/2006/relationships/slideLayout" Target="../slideLayouts/slideLayout31.xml"/><Relationship Id="rId6" Type="http://schemas.openxmlformats.org/officeDocument/2006/relationships/image" Target="../media/image115.png"/><Relationship Id="rId5" Type="http://schemas.openxmlformats.org/officeDocument/2006/relationships/image" Target="../media/image114.svg"/><Relationship Id="rId4" Type="http://schemas.openxmlformats.org/officeDocument/2006/relationships/image" Target="../media/image113.png"/></Relationships>
</file>

<file path=ppt/slides/_rels/slide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428153" y="1828260"/>
            <a:ext cx="8617235" cy="1769686"/>
          </a:xfrm>
        </p:spPr>
        <p:txBody>
          <a:bodyPr/>
          <a:lstStyle/>
          <a:p>
            <a:br>
              <a:rPr lang="en-US" sz="3200">
                <a:latin typeface="Arial Black"/>
                <a:ea typeface="Calibri"/>
                <a:cs typeface="Arial"/>
              </a:rPr>
            </a:br>
            <a:r>
              <a:rPr lang="en-US" sz="3200" u="sng">
                <a:latin typeface="Arial Black"/>
                <a:ea typeface="Calibri"/>
                <a:cs typeface="Arial"/>
              </a:rPr>
              <a:t>Team 520</a:t>
            </a:r>
            <a:br>
              <a:rPr lang="en-US" sz="3200" u="sng">
                <a:latin typeface="Arial Black"/>
                <a:ea typeface="Calibri"/>
                <a:cs typeface="Arial"/>
              </a:rPr>
            </a:br>
            <a:r>
              <a:rPr lang="en-US" sz="1000" u="sng">
                <a:latin typeface="Arial Black"/>
                <a:ea typeface="Calibri"/>
                <a:cs typeface="Arial"/>
              </a:rPr>
              <a:t> </a:t>
            </a:r>
            <a:br>
              <a:rPr lang="en-US" sz="3200" u="sng">
                <a:latin typeface="Arial Black"/>
                <a:ea typeface="Calibri"/>
                <a:cs typeface="Arial"/>
              </a:rPr>
            </a:br>
            <a:r>
              <a:rPr lang="en-US" sz="3200">
                <a:latin typeface="Arial Black"/>
                <a:ea typeface="Calibri"/>
                <a:cs typeface="Arial"/>
              </a:rPr>
              <a:t>NASA Marshall Space Flight Center:</a:t>
            </a:r>
            <a:br>
              <a:rPr lang="en-US" sz="3200">
                <a:latin typeface="Arial Black"/>
                <a:ea typeface="Calibri"/>
                <a:cs typeface="Arial"/>
              </a:rPr>
            </a:br>
            <a:r>
              <a:rPr lang="en-US" sz="2800">
                <a:latin typeface="Arial Black"/>
                <a:ea typeface="Calibri"/>
                <a:cs typeface="Arial"/>
              </a:rPr>
              <a:t>Actively Sealed Cryogenic Coupler (ASCC)</a:t>
            </a:r>
            <a:endParaRPr lang="en-US" sz="4000"/>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428153" y="4001821"/>
            <a:ext cx="9144000" cy="768096"/>
          </a:xfrm>
        </p:spPr>
        <p:txBody>
          <a:bodyPr>
            <a:normAutofit/>
          </a:bodyPr>
          <a:lstStyle/>
          <a:p>
            <a:r>
              <a:rPr lang="en-US" sz="1600">
                <a:latin typeface="Arial"/>
                <a:ea typeface="Calibri"/>
                <a:cs typeface="Arial"/>
              </a:rPr>
              <a:t>Jason Goldstein, Lauren Roche, Sean Rodney,</a:t>
            </a:r>
          </a:p>
          <a:p>
            <a:r>
              <a:rPr lang="en-US" sz="1600">
                <a:latin typeface="Arial"/>
                <a:ea typeface="Calibri"/>
                <a:cs typeface="Arial"/>
              </a:rPr>
              <a:t> Valerie Rodriguez, Nicolas </a:t>
            </a:r>
            <a:r>
              <a:rPr lang="en-US" sz="1600" err="1">
                <a:latin typeface="Arial"/>
                <a:ea typeface="Calibri"/>
                <a:cs typeface="Arial"/>
              </a:rPr>
              <a:t>Sgammato</a:t>
            </a:r>
            <a:endParaRPr lang="en-US" sz="1600">
              <a:latin typeface="Arial"/>
              <a:ea typeface="Calibri"/>
              <a:cs typeface="Arial"/>
            </a:endParaRPr>
          </a:p>
        </p:txBody>
      </p:sp>
      <p:sp>
        <p:nvSpPr>
          <p:cNvPr id="2" name="TextBox 1">
            <a:extLst>
              <a:ext uri="{FF2B5EF4-FFF2-40B4-BE49-F238E27FC236}">
                <a16:creationId xmlns:a16="http://schemas.microsoft.com/office/drawing/2014/main" id="{61364014-9B0D-274C-F76F-3333CF12A893}"/>
              </a:ext>
            </a:extLst>
          </p:cNvPr>
          <p:cNvSpPr txBox="1"/>
          <p:nvPr/>
        </p:nvSpPr>
        <p:spPr>
          <a:xfrm>
            <a:off x="428153" y="4989126"/>
            <a:ext cx="8200115" cy="369332"/>
          </a:xfrm>
          <a:prstGeom prst="rect">
            <a:avLst/>
          </a:prstGeom>
          <a:noFill/>
        </p:spPr>
        <p:txBody>
          <a:bodyPr wrap="square" lIns="91440" tIns="45720" rIns="91440" bIns="45720" rtlCol="0" anchor="t">
            <a:spAutoFit/>
          </a:bodyPr>
          <a:lstStyle/>
          <a:p>
            <a:r>
              <a:rPr lang="en-US">
                <a:solidFill>
                  <a:schemeClr val="bg1"/>
                </a:solidFill>
                <a:latin typeface="Arial"/>
                <a:ea typeface="Calibri"/>
                <a:cs typeface="Calibri"/>
              </a:rPr>
              <a:t>Design Review 6</a:t>
            </a:r>
          </a:p>
        </p:txBody>
      </p:sp>
    </p:spTree>
    <p:extLst>
      <p:ext uri="{BB962C8B-B14F-4D97-AF65-F5344CB8AC3E}">
        <p14:creationId xmlns:p14="http://schemas.microsoft.com/office/powerpoint/2010/main" val="29672579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E91A3D2A-68B1-0ECC-ED2C-6F0FFB83279C}"/>
              </a:ext>
            </a:extLst>
          </p:cNvPr>
          <p:cNvGrpSpPr/>
          <p:nvPr/>
        </p:nvGrpSpPr>
        <p:grpSpPr>
          <a:xfrm rot="5400000">
            <a:off x="2918222" y="-280314"/>
            <a:ext cx="3462370" cy="9288382"/>
            <a:chOff x="485139" y="665748"/>
            <a:chExt cx="2925217" cy="6192254"/>
          </a:xfrm>
        </p:grpSpPr>
        <p:sp>
          <p:nvSpPr>
            <p:cNvPr id="10" name="Rectangle: Top Corners Rounded 9">
              <a:extLst>
                <a:ext uri="{FF2B5EF4-FFF2-40B4-BE49-F238E27FC236}">
                  <a16:creationId xmlns:a16="http://schemas.microsoft.com/office/drawing/2014/main" id="{57450210-06D2-870C-BD27-A6EFB7A511FC}"/>
                </a:ext>
              </a:extLst>
            </p:cNvPr>
            <p:cNvSpPr/>
            <p:nvPr/>
          </p:nvSpPr>
          <p:spPr>
            <a:xfrm>
              <a:off x="2477994" y="2530112"/>
              <a:ext cx="932362" cy="4327889"/>
            </a:xfrm>
            <a:prstGeom prst="round2SameRect">
              <a:avLst/>
            </a:prstGeom>
            <a:solidFill>
              <a:srgbClr val="BA87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Top Corners Rounded 11">
              <a:extLst>
                <a:ext uri="{FF2B5EF4-FFF2-40B4-BE49-F238E27FC236}">
                  <a16:creationId xmlns:a16="http://schemas.microsoft.com/office/drawing/2014/main" id="{0CBB3B3E-0F5B-41F3-761E-61E447EB2E63}"/>
                </a:ext>
              </a:extLst>
            </p:cNvPr>
            <p:cNvSpPr/>
            <p:nvPr/>
          </p:nvSpPr>
          <p:spPr>
            <a:xfrm>
              <a:off x="1476962" y="1604216"/>
              <a:ext cx="932361" cy="5253786"/>
            </a:xfrm>
            <a:prstGeom prst="round2Same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Top Corners Rounded 13">
              <a:extLst>
                <a:ext uri="{FF2B5EF4-FFF2-40B4-BE49-F238E27FC236}">
                  <a16:creationId xmlns:a16="http://schemas.microsoft.com/office/drawing/2014/main" id="{0F237413-73C0-A90F-571D-F90E9FE9411D}"/>
                </a:ext>
              </a:extLst>
            </p:cNvPr>
            <p:cNvSpPr/>
            <p:nvPr/>
          </p:nvSpPr>
          <p:spPr>
            <a:xfrm>
              <a:off x="485139" y="665748"/>
              <a:ext cx="932360" cy="6192254"/>
            </a:xfrm>
            <a:prstGeom prst="round2SameRect">
              <a:avLst/>
            </a:prstGeom>
            <a:solidFill>
              <a:srgbClr val="96413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solidFill>
                  <a:schemeClr val="tx2"/>
                </a:solidFill>
              </a:rPr>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10</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B5C87D43-AB96-D784-556F-8EA6DBF124F8}"/>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pic>
        <p:nvPicPr>
          <p:cNvPr id="15" name="Picture 14" descr="File:SpaceX logo black.svg - Wikipedia">
            <a:extLst>
              <a:ext uri="{FF2B5EF4-FFF2-40B4-BE49-F238E27FC236}">
                <a16:creationId xmlns:a16="http://schemas.microsoft.com/office/drawing/2014/main" id="{875C2BF2-3614-D655-4558-592389E652BA}"/>
              </a:ext>
            </a:extLst>
          </p:cNvPr>
          <p:cNvPicPr>
            <a:picLocks noChangeAspect="1"/>
          </p:cNvPicPr>
          <p:nvPr/>
        </p:nvPicPr>
        <p:blipFill>
          <a:blip r:embed="rId3"/>
          <a:stretch>
            <a:fillRect/>
          </a:stretch>
        </p:blipFill>
        <p:spPr>
          <a:xfrm>
            <a:off x="442363" y="5292163"/>
            <a:ext cx="3983181" cy="502227"/>
          </a:xfrm>
          <a:prstGeom prst="rect">
            <a:avLst/>
          </a:prstGeom>
        </p:spPr>
      </p:pic>
      <p:pic>
        <p:nvPicPr>
          <p:cNvPr id="17" name="Picture 16" descr="Lockheed Martin Logo and symbol, meaning, history, PNG, brand">
            <a:extLst>
              <a:ext uri="{FF2B5EF4-FFF2-40B4-BE49-F238E27FC236}">
                <a16:creationId xmlns:a16="http://schemas.microsoft.com/office/drawing/2014/main" id="{0D3915E8-8FC4-0FD1-8339-0563907C1AA3}"/>
              </a:ext>
            </a:extLst>
          </p:cNvPr>
          <p:cNvPicPr>
            <a:picLocks noChangeAspect="1"/>
          </p:cNvPicPr>
          <p:nvPr/>
        </p:nvPicPr>
        <p:blipFill rotWithShape="1">
          <a:blip r:embed="rId4">
            <a:biLevel thresh="50000"/>
          </a:blip>
          <a:srcRect t="33882" r="-147" b="33059"/>
          <a:stretch/>
        </p:blipFill>
        <p:spPr>
          <a:xfrm>
            <a:off x="442363" y="2599667"/>
            <a:ext cx="4654605" cy="1097949"/>
          </a:xfrm>
          <a:prstGeom prst="rect">
            <a:avLst/>
          </a:prstGeom>
        </p:spPr>
      </p:pic>
      <p:pic>
        <p:nvPicPr>
          <p:cNvPr id="3074" name="Picture 2" descr="Blue Origin Logo PNG Vector (EPS) Free Download">
            <a:extLst>
              <a:ext uri="{FF2B5EF4-FFF2-40B4-BE49-F238E27FC236}">
                <a16:creationId xmlns:a16="http://schemas.microsoft.com/office/drawing/2014/main" id="{1A7EDC15-010C-64C8-BD31-07948DEF45C7}"/>
              </a:ext>
            </a:extLst>
          </p:cNvPr>
          <p:cNvPicPr>
            <a:picLocks noChangeAspect="1" noChangeArrowheads="1"/>
          </p:cNvPicPr>
          <p:nvPr/>
        </p:nvPicPr>
        <p:blipFill>
          <a:blip r:embed="rId5">
            <a:biLevel thresh="75000"/>
            <a:extLst>
              <a:ext uri="{28A0092B-C50C-407E-A947-70E740481C1C}">
                <a14:useLocalDpi xmlns:a14="http://schemas.microsoft.com/office/drawing/2010/main" val="0"/>
              </a:ext>
            </a:extLst>
          </a:blip>
          <a:srcRect/>
          <a:stretch>
            <a:fillRect/>
          </a:stretch>
        </p:blipFill>
        <p:spPr bwMode="auto">
          <a:xfrm>
            <a:off x="751741" y="3883353"/>
            <a:ext cx="1439616" cy="950146"/>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Top Corners Rounded 13">
            <a:extLst>
              <a:ext uri="{FF2B5EF4-FFF2-40B4-BE49-F238E27FC236}">
                <a16:creationId xmlns:a16="http://schemas.microsoft.com/office/drawing/2014/main" id="{E1249E68-12CF-0D1E-2172-72E7DE11B45D}"/>
              </a:ext>
            </a:extLst>
          </p:cNvPr>
          <p:cNvSpPr/>
          <p:nvPr/>
        </p:nvSpPr>
        <p:spPr>
          <a:xfrm rot="5400000">
            <a:off x="4736095" y="-3288251"/>
            <a:ext cx="1103566" cy="10575757"/>
          </a:xfrm>
          <a:prstGeom prst="round2SameRect">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background with a black square&#10;&#10;Description automatically generated with medium confidence">
            <a:extLst>
              <a:ext uri="{FF2B5EF4-FFF2-40B4-BE49-F238E27FC236}">
                <a16:creationId xmlns:a16="http://schemas.microsoft.com/office/drawing/2014/main" id="{52C7DEF5-FB0D-948F-F966-01B57F8F236B}"/>
              </a:ext>
            </a:extLst>
          </p:cNvPr>
          <p:cNvPicPr>
            <a:picLocks noChangeAspect="1"/>
          </p:cNvPicPr>
          <p:nvPr/>
        </p:nvPicPr>
        <p:blipFill>
          <a:blip r:embed="rId6"/>
          <a:stretch>
            <a:fillRect/>
          </a:stretch>
        </p:blipFill>
        <p:spPr>
          <a:xfrm>
            <a:off x="442363" y="961099"/>
            <a:ext cx="2058372" cy="2058372"/>
          </a:xfrm>
          <a:prstGeom prst="rect">
            <a:avLst/>
          </a:prstGeom>
        </p:spPr>
      </p:pic>
      <p:sp>
        <p:nvSpPr>
          <p:cNvPr id="22" name="TextBox 21">
            <a:extLst>
              <a:ext uri="{FF2B5EF4-FFF2-40B4-BE49-F238E27FC236}">
                <a16:creationId xmlns:a16="http://schemas.microsoft.com/office/drawing/2014/main" id="{E3DFF26C-D6A9-2974-1CB6-6A015C5143A7}"/>
              </a:ext>
            </a:extLst>
          </p:cNvPr>
          <p:cNvSpPr txBox="1"/>
          <p:nvPr/>
        </p:nvSpPr>
        <p:spPr>
          <a:xfrm>
            <a:off x="2515161" y="1771997"/>
            <a:ext cx="3821030" cy="400110"/>
          </a:xfrm>
          <a:prstGeom prst="rect">
            <a:avLst/>
          </a:prstGeom>
          <a:noFill/>
        </p:spPr>
        <p:txBody>
          <a:bodyPr wrap="square" rtlCol="0">
            <a:spAutoFit/>
          </a:bodyPr>
          <a:lstStyle/>
          <a:p>
            <a:r>
              <a:rPr lang="en-US" sz="2000" b="1"/>
              <a:t>Marshall Space Flight Center</a:t>
            </a:r>
          </a:p>
        </p:txBody>
      </p:sp>
      <p:sp>
        <p:nvSpPr>
          <p:cNvPr id="24" name="TextBox 23">
            <a:extLst>
              <a:ext uri="{FF2B5EF4-FFF2-40B4-BE49-F238E27FC236}">
                <a16:creationId xmlns:a16="http://schemas.microsoft.com/office/drawing/2014/main" id="{600DD879-FE09-7926-8A0B-065A3C0E2C54}"/>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
        <p:nvSpPr>
          <p:cNvPr id="28" name="Title 5">
            <a:extLst>
              <a:ext uri="{FF2B5EF4-FFF2-40B4-BE49-F238E27FC236}">
                <a16:creationId xmlns:a16="http://schemas.microsoft.com/office/drawing/2014/main" id="{3A967FF3-6866-4F55-4A76-2ECC169C3483}"/>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Markets</a:t>
            </a:r>
          </a:p>
        </p:txBody>
      </p:sp>
    </p:spTree>
    <p:extLst>
      <p:ext uri="{BB962C8B-B14F-4D97-AF65-F5344CB8AC3E}">
        <p14:creationId xmlns:p14="http://schemas.microsoft.com/office/powerpoint/2010/main" val="28517091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5DE98FD-C96B-93D1-92C3-932C7A7611AB}"/>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A8B83D27-4256-9F6A-841A-61834680B0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latin typeface="Arial Black"/>
                <a:cs typeface="Calibri"/>
              </a:rPr>
              <a:t>Pugh Charts- First Iteration</a:t>
            </a:r>
            <a:endParaRPr lang="en-US">
              <a:solidFill>
                <a:schemeClr val="tx2"/>
              </a:solidFill>
              <a:cs typeface="Calibri"/>
            </a:endParaRPr>
          </a:p>
        </p:txBody>
      </p:sp>
      <p:sp>
        <p:nvSpPr>
          <p:cNvPr id="16" name="Arrow: Right 15">
            <a:extLst>
              <a:ext uri="{FF2B5EF4-FFF2-40B4-BE49-F238E27FC236}">
                <a16:creationId xmlns:a16="http://schemas.microsoft.com/office/drawing/2014/main" id="{6FDEDC30-5E11-5002-F24D-311B2185C0FB}"/>
              </a:ext>
            </a:extLst>
          </p:cNvPr>
          <p:cNvSpPr/>
          <p:nvPr/>
        </p:nvSpPr>
        <p:spPr>
          <a:xfrm>
            <a:off x="3157294" y="2707744"/>
            <a:ext cx="884255" cy="960276"/>
          </a:xfrm>
          <a:prstGeom prst="rightArrow">
            <a:avLst/>
          </a:prstGeom>
          <a:solidFill>
            <a:srgbClr val="2D5B6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a:extLst>
              <a:ext uri="{FF2B5EF4-FFF2-40B4-BE49-F238E27FC236}">
                <a16:creationId xmlns:a16="http://schemas.microsoft.com/office/drawing/2014/main" id="{EC6ECED8-E7DD-0C25-1365-EAF8F882C4A8}"/>
              </a:ext>
            </a:extLst>
          </p:cNvPr>
          <p:cNvGraphicFramePr>
            <a:graphicFrameLocks noGrp="1"/>
          </p:cNvGraphicFramePr>
          <p:nvPr>
            <p:extLst>
              <p:ext uri="{D42A27DB-BD31-4B8C-83A1-F6EECF244321}">
                <p14:modId xmlns:p14="http://schemas.microsoft.com/office/powerpoint/2010/main" val="484121059"/>
              </p:ext>
            </p:extLst>
          </p:nvPr>
        </p:nvGraphicFramePr>
        <p:xfrm>
          <a:off x="4316988" y="1610034"/>
          <a:ext cx="2094048" cy="3191951"/>
        </p:xfrm>
        <a:graphic>
          <a:graphicData uri="http://schemas.openxmlformats.org/drawingml/2006/table">
            <a:tbl>
              <a:tblPr firstRow="1" bandRow="1">
                <a:tableStyleId>{5C22544A-7EE6-4342-B048-85BDC9FD1C3A}</a:tableStyleId>
              </a:tblPr>
              <a:tblGrid>
                <a:gridCol w="2094048">
                  <a:extLst>
                    <a:ext uri="{9D8B030D-6E8A-4147-A177-3AD203B41FA5}">
                      <a16:colId xmlns:a16="http://schemas.microsoft.com/office/drawing/2014/main" val="3127260482"/>
                    </a:ext>
                  </a:extLst>
                </a:gridCol>
              </a:tblGrid>
              <a:tr h="455993">
                <a:tc>
                  <a:txBody>
                    <a:bodyPr/>
                    <a:lstStyle/>
                    <a:p>
                      <a:pPr lvl="0" algn="ctr">
                        <a:buNone/>
                      </a:pPr>
                      <a:r>
                        <a:rPr lang="en-US" sz="1600" b="0">
                          <a:solidFill>
                            <a:schemeClr val="tx1"/>
                          </a:solidFill>
                          <a:effectLst/>
                          <a:latin typeface="Arial Black"/>
                        </a:rPr>
                        <a:t>#82</a:t>
                      </a:r>
                    </a:p>
                  </a:txBody>
                  <a:tcPr marL="28575" marR="28575" marT="0" marB="0" anchor="ctr">
                    <a:lnL w="0">
                      <a:noFill/>
                    </a:lnL>
                    <a:lnR w="9524">
                      <a:solidFill>
                        <a:srgbClr val="000000"/>
                      </a:solidFill>
                    </a:lnR>
                    <a:lnT w="9524">
                      <a:solidFill>
                        <a:srgbClr val="000000"/>
                      </a:solidFill>
                    </a:lnT>
                    <a:lnB w="9524">
                      <a:solidFill>
                        <a:srgbClr val="000000"/>
                      </a:solidFill>
                    </a:lnB>
                    <a:solidFill>
                      <a:srgbClr val="71B4BD"/>
                    </a:solidFill>
                  </a:tcPr>
                </a:tc>
                <a:extLst>
                  <a:ext uri="{0D108BD9-81ED-4DB2-BD59-A6C34878D82A}">
                    <a16:rowId xmlns:a16="http://schemas.microsoft.com/office/drawing/2014/main" val="3440841459"/>
                  </a:ext>
                </a:extLst>
              </a:tr>
              <a:tr h="455993">
                <a:tc>
                  <a:txBody>
                    <a:bodyPr/>
                    <a:lstStyle/>
                    <a:p>
                      <a:pPr algn="ctr" rtl="0" fontAlgn="ctr"/>
                      <a:r>
                        <a:rPr lang="en-US" sz="1600" b="0">
                          <a:solidFill>
                            <a:schemeClr val="tx1"/>
                          </a:solidFill>
                          <a:effectLst/>
                          <a:latin typeface="Arial Black"/>
                        </a:rPr>
                        <a:t>#81</a:t>
                      </a:r>
                    </a:p>
                  </a:txBody>
                  <a:tcPr marL="28575" marR="28575" marT="0" marB="0" anchor="ctr">
                    <a:lnL>
                      <a:noFill/>
                    </a:lnL>
                    <a:lnR w="9525" cap="flat" cmpd="sng" algn="ctr">
                      <a:solidFill>
                        <a:srgbClr val="000000"/>
                      </a:solidFill>
                      <a:prstDash val="solid"/>
                      <a:round/>
                      <a:headEnd type="none" w="med" len="med"/>
                      <a:tailEnd type="none" w="med" len="med"/>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1B4BD"/>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#80</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1B4BD"/>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#33</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1B4BD"/>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#98</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1B4BD"/>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#100</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1B4BD"/>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#99</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71B4BD"/>
                    </a:solidFill>
                  </a:tcPr>
                </a:tc>
                <a:extLst>
                  <a:ext uri="{0D108BD9-81ED-4DB2-BD59-A6C34878D82A}">
                    <a16:rowId xmlns:a16="http://schemas.microsoft.com/office/drawing/2014/main" val="911880588"/>
                  </a:ext>
                </a:extLst>
              </a:tr>
            </a:tbl>
          </a:graphicData>
        </a:graphic>
      </p:graphicFrame>
      <p:sp>
        <p:nvSpPr>
          <p:cNvPr id="22" name="Arrow: Right 21">
            <a:extLst>
              <a:ext uri="{FF2B5EF4-FFF2-40B4-BE49-F238E27FC236}">
                <a16:creationId xmlns:a16="http://schemas.microsoft.com/office/drawing/2014/main" id="{E27CEAC6-8892-240E-AFD5-5CC6708811C1}"/>
              </a:ext>
            </a:extLst>
          </p:cNvPr>
          <p:cNvSpPr/>
          <p:nvPr/>
        </p:nvSpPr>
        <p:spPr>
          <a:xfrm>
            <a:off x="6686475" y="2707744"/>
            <a:ext cx="884255" cy="960276"/>
          </a:xfrm>
          <a:prstGeom prst="rightArrow">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4" name="Table 23">
            <a:extLst>
              <a:ext uri="{FF2B5EF4-FFF2-40B4-BE49-F238E27FC236}">
                <a16:creationId xmlns:a16="http://schemas.microsoft.com/office/drawing/2014/main" id="{9BA9435C-2650-1D4B-FB76-3B06205778B0}"/>
              </a:ext>
            </a:extLst>
          </p:cNvPr>
          <p:cNvGraphicFramePr>
            <a:graphicFrameLocks noGrp="1"/>
          </p:cNvGraphicFramePr>
          <p:nvPr>
            <p:extLst>
              <p:ext uri="{D42A27DB-BD31-4B8C-83A1-F6EECF244321}">
                <p14:modId xmlns:p14="http://schemas.microsoft.com/office/powerpoint/2010/main" val="3683856927"/>
              </p:ext>
            </p:extLst>
          </p:nvPr>
        </p:nvGraphicFramePr>
        <p:xfrm>
          <a:off x="7779759" y="1591907"/>
          <a:ext cx="2094048" cy="3191951"/>
        </p:xfrm>
        <a:graphic>
          <a:graphicData uri="http://schemas.openxmlformats.org/drawingml/2006/table">
            <a:tbl>
              <a:tblPr firstRow="1" bandRow="1">
                <a:tableStyleId>{5C22544A-7EE6-4342-B048-85BDC9FD1C3A}</a:tableStyleId>
              </a:tblPr>
              <a:tblGrid>
                <a:gridCol w="2094048">
                  <a:extLst>
                    <a:ext uri="{9D8B030D-6E8A-4147-A177-3AD203B41FA5}">
                      <a16:colId xmlns:a16="http://schemas.microsoft.com/office/drawing/2014/main" val="3127260482"/>
                    </a:ext>
                  </a:extLst>
                </a:gridCol>
              </a:tblGrid>
              <a:tr h="455993">
                <a:tc>
                  <a:txBody>
                    <a:bodyPr/>
                    <a:lstStyle/>
                    <a:p>
                      <a:pPr lvl="0" algn="ctr">
                        <a:buNone/>
                      </a:pPr>
                      <a:r>
                        <a:rPr lang="en-US" sz="1600" b="0">
                          <a:solidFill>
                            <a:schemeClr val="tx1"/>
                          </a:solidFill>
                          <a:effectLst/>
                          <a:latin typeface="Arial Black"/>
                        </a:rPr>
                        <a:t>-2</a:t>
                      </a:r>
                    </a:p>
                  </a:txBody>
                  <a:tcPr marL="28575" marR="28575" marT="0" marB="0" anchor="ctr">
                    <a:lnL w="0">
                      <a:noFill/>
                    </a:lnL>
                    <a:lnR w="9524">
                      <a:solidFill>
                        <a:srgbClr val="000000"/>
                      </a:solidFill>
                    </a:lnR>
                    <a:lnT w="9524">
                      <a:solidFill>
                        <a:srgbClr val="000000"/>
                      </a:solidFill>
                    </a:lnT>
                    <a:lnB w="9524">
                      <a:solidFill>
                        <a:srgbClr val="000000"/>
                      </a:solidFill>
                    </a:lnB>
                    <a:solidFill>
                      <a:srgbClr val="A6D0D6"/>
                    </a:solidFill>
                  </a:tcPr>
                </a:tc>
                <a:extLst>
                  <a:ext uri="{0D108BD9-81ED-4DB2-BD59-A6C34878D82A}">
                    <a16:rowId xmlns:a16="http://schemas.microsoft.com/office/drawing/2014/main" val="3440841459"/>
                  </a:ext>
                </a:extLst>
              </a:tr>
              <a:tr h="455993">
                <a:tc>
                  <a:txBody>
                    <a:bodyPr/>
                    <a:lstStyle/>
                    <a:p>
                      <a:pPr algn="ctr" rtl="0" fontAlgn="ctr"/>
                      <a:r>
                        <a:rPr lang="en-US" sz="1600" b="0">
                          <a:solidFill>
                            <a:schemeClr val="tx1"/>
                          </a:solidFill>
                          <a:effectLst/>
                          <a:latin typeface="Arial Black"/>
                        </a:rPr>
                        <a:t>-2</a:t>
                      </a:r>
                    </a:p>
                  </a:txBody>
                  <a:tcPr marL="28575" marR="28575" marT="0" marB="0" anchor="ctr">
                    <a:lnL>
                      <a:noFill/>
                    </a:lnL>
                    <a:lnR w="9525" cap="flat" cmpd="sng" algn="ctr">
                      <a:solidFill>
                        <a:srgbClr val="000000"/>
                      </a:solidFill>
                      <a:prstDash val="solid"/>
                      <a:round/>
                      <a:headEnd type="none" w="med" len="med"/>
                      <a:tailEnd type="none" w="med" len="med"/>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6D0D6"/>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-2</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6D0D6"/>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1</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6D0D6"/>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1</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6D0D6"/>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1</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6D0D6"/>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1</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A6D0D6"/>
                    </a:solidFill>
                  </a:tcPr>
                </a:tc>
                <a:extLst>
                  <a:ext uri="{0D108BD9-81ED-4DB2-BD59-A6C34878D82A}">
                    <a16:rowId xmlns:a16="http://schemas.microsoft.com/office/drawing/2014/main" val="911880588"/>
                  </a:ext>
                </a:extLst>
              </a:tr>
            </a:tbl>
          </a:graphicData>
        </a:graphic>
      </p:graphicFrame>
      <p:sp>
        <p:nvSpPr>
          <p:cNvPr id="26" name="Cross 25">
            <a:extLst>
              <a:ext uri="{FF2B5EF4-FFF2-40B4-BE49-F238E27FC236}">
                <a16:creationId xmlns:a16="http://schemas.microsoft.com/office/drawing/2014/main" id="{E4BA9E24-5326-9FA8-2AD9-40DEC1DECFBE}"/>
              </a:ext>
            </a:extLst>
          </p:cNvPr>
          <p:cNvSpPr/>
          <p:nvPr/>
        </p:nvSpPr>
        <p:spPr>
          <a:xfrm rot="2694795">
            <a:off x="9989127" y="1715471"/>
            <a:ext cx="290946" cy="286187"/>
          </a:xfrm>
          <a:prstGeom prst="plu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ross 26">
            <a:extLst>
              <a:ext uri="{FF2B5EF4-FFF2-40B4-BE49-F238E27FC236}">
                <a16:creationId xmlns:a16="http://schemas.microsoft.com/office/drawing/2014/main" id="{63D4BFE5-C552-B355-CDDC-0DCF87004C41}"/>
              </a:ext>
            </a:extLst>
          </p:cNvPr>
          <p:cNvSpPr/>
          <p:nvPr/>
        </p:nvSpPr>
        <p:spPr>
          <a:xfrm rot="2694795">
            <a:off x="9989127" y="2156559"/>
            <a:ext cx="290946" cy="286187"/>
          </a:xfrm>
          <a:prstGeom prst="plu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ross 27">
            <a:extLst>
              <a:ext uri="{FF2B5EF4-FFF2-40B4-BE49-F238E27FC236}">
                <a16:creationId xmlns:a16="http://schemas.microsoft.com/office/drawing/2014/main" id="{08B36719-77A1-31AE-9857-6B11A1D8A0E5}"/>
              </a:ext>
            </a:extLst>
          </p:cNvPr>
          <p:cNvSpPr/>
          <p:nvPr/>
        </p:nvSpPr>
        <p:spPr>
          <a:xfrm rot="2694795">
            <a:off x="9989127" y="2597647"/>
            <a:ext cx="290946" cy="286187"/>
          </a:xfrm>
          <a:prstGeom prst="plus">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2">
            <a:extLst>
              <a:ext uri="{FF2B5EF4-FFF2-40B4-BE49-F238E27FC236}">
                <a16:creationId xmlns:a16="http://schemas.microsoft.com/office/drawing/2014/main" id="{02CCC30B-9CF2-610D-8958-43AE72EC486B}"/>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0" name="Slide Number Placeholder 3">
            <a:extLst>
              <a:ext uri="{FF2B5EF4-FFF2-40B4-BE49-F238E27FC236}">
                <a16:creationId xmlns:a16="http://schemas.microsoft.com/office/drawing/2014/main" id="{FACF51D3-CB7C-3E49-745E-61366EA54DB4}"/>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100</a:t>
            </a:fld>
            <a:endParaRPr lang="en-US">
              <a:solidFill>
                <a:srgbClr val="D8D8D8"/>
              </a:solidFill>
              <a:ea typeface="Calibri"/>
              <a:cs typeface="Calibri"/>
            </a:endParaRPr>
          </a:p>
        </p:txBody>
      </p:sp>
      <p:graphicFrame>
        <p:nvGraphicFramePr>
          <p:cNvPr id="12" name="Table 11">
            <a:extLst>
              <a:ext uri="{FF2B5EF4-FFF2-40B4-BE49-F238E27FC236}">
                <a16:creationId xmlns:a16="http://schemas.microsoft.com/office/drawing/2014/main" id="{D62A2736-63E0-DD81-CF29-CBE692FB9B62}"/>
              </a:ext>
            </a:extLst>
          </p:cNvPr>
          <p:cNvGraphicFramePr>
            <a:graphicFrameLocks noGrp="1"/>
          </p:cNvGraphicFramePr>
          <p:nvPr>
            <p:extLst>
              <p:ext uri="{D42A27DB-BD31-4B8C-83A1-F6EECF244321}">
                <p14:modId xmlns:p14="http://schemas.microsoft.com/office/powerpoint/2010/main" val="231607972"/>
              </p:ext>
            </p:extLst>
          </p:nvPr>
        </p:nvGraphicFramePr>
        <p:xfrm>
          <a:off x="896046" y="1610036"/>
          <a:ext cx="2094047" cy="3191951"/>
        </p:xfrm>
        <a:graphic>
          <a:graphicData uri="http://schemas.openxmlformats.org/drawingml/2006/table">
            <a:tbl>
              <a:tblPr firstRow="1" bandRow="1">
                <a:tableStyleId>{5C22544A-7EE6-4342-B048-85BDC9FD1C3A}</a:tableStyleId>
              </a:tblPr>
              <a:tblGrid>
                <a:gridCol w="2094047">
                  <a:extLst>
                    <a:ext uri="{9D8B030D-6E8A-4147-A177-3AD203B41FA5}">
                      <a16:colId xmlns:a16="http://schemas.microsoft.com/office/drawing/2014/main" val="3127260482"/>
                    </a:ext>
                  </a:extLst>
                </a:gridCol>
              </a:tblGrid>
              <a:tr h="455993">
                <a:tc>
                  <a:txBody>
                    <a:bodyPr/>
                    <a:lstStyle/>
                    <a:p>
                      <a:pPr lvl="0" algn="ctr">
                        <a:buNone/>
                      </a:pPr>
                      <a:r>
                        <a:rPr lang="en-US" sz="1600" b="0">
                          <a:solidFill>
                            <a:schemeClr val="tx1"/>
                          </a:solidFill>
                          <a:effectLst/>
                          <a:latin typeface="Arial Black"/>
                        </a:rPr>
                        <a:t>Selection Criteria</a:t>
                      </a:r>
                    </a:p>
                  </a:txBody>
                  <a:tcPr marL="28575" marR="28575" marT="0" marB="0" anchor="ctr">
                    <a:lnL w="0">
                      <a:noFill/>
                    </a:lnL>
                    <a:lnR w="9524">
                      <a:solidFill>
                        <a:srgbClr val="000000"/>
                      </a:solidFill>
                    </a:lnR>
                    <a:lnT w="9524">
                      <a:solidFill>
                        <a:srgbClr val="000000"/>
                      </a:solidFill>
                    </a:lnT>
                    <a:lnB w="9524">
                      <a:solidFill>
                        <a:srgbClr val="000000"/>
                      </a:solidFill>
                    </a:lnB>
                    <a:solidFill>
                      <a:srgbClr val="48929B"/>
                    </a:solidFill>
                  </a:tcPr>
                </a:tc>
                <a:extLst>
                  <a:ext uri="{0D108BD9-81ED-4DB2-BD59-A6C34878D82A}">
                    <a16:rowId xmlns:a16="http://schemas.microsoft.com/office/drawing/2014/main" val="3440841459"/>
                  </a:ext>
                </a:extLst>
              </a:tr>
              <a:tr h="455993">
                <a:tc>
                  <a:txBody>
                    <a:bodyPr/>
                    <a:lstStyle/>
                    <a:p>
                      <a:pPr algn="ctr" rtl="0" fontAlgn="ctr"/>
                      <a:r>
                        <a:rPr lang="en-US" sz="1600" b="0">
                          <a:solidFill>
                            <a:schemeClr val="tx1"/>
                          </a:solidFill>
                          <a:effectLst/>
                          <a:latin typeface="Arial Black"/>
                        </a:rPr>
                        <a:t>Leakage</a:t>
                      </a:r>
                    </a:p>
                  </a:txBody>
                  <a:tcPr marL="28575" marR="28575" marT="0" marB="0" anchor="ctr">
                    <a:lnL>
                      <a:noFill/>
                    </a:lnL>
                    <a:lnR w="9524">
                      <a:solidFill>
                        <a:srgbClr val="000000"/>
                      </a:solidFill>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Lifetime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Seal</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Resilience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Size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Cost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911880588"/>
                  </a:ext>
                </a:extLst>
              </a:tr>
            </a:tbl>
          </a:graphicData>
        </a:graphic>
      </p:graphicFrame>
      <p:sp>
        <p:nvSpPr>
          <p:cNvPr id="2" name="TextBox 1">
            <a:extLst>
              <a:ext uri="{FF2B5EF4-FFF2-40B4-BE49-F238E27FC236}">
                <a16:creationId xmlns:a16="http://schemas.microsoft.com/office/drawing/2014/main" id="{83BC886A-EF79-B58B-A11A-44DEFABA4663}"/>
              </a:ext>
            </a:extLst>
          </p:cNvPr>
          <p:cNvSpPr txBox="1"/>
          <p:nvPr/>
        </p:nvSpPr>
        <p:spPr>
          <a:xfrm>
            <a:off x="2209019" y="5430110"/>
            <a:ext cx="7105833" cy="369332"/>
          </a:xfrm>
          <a:prstGeom prst="rect">
            <a:avLst/>
          </a:prstGeom>
          <a:noFill/>
        </p:spPr>
        <p:txBody>
          <a:bodyPr wrap="square" lIns="91440" tIns="45720" rIns="91440" bIns="45720" rtlCol="0" anchor="t">
            <a:spAutoFit/>
          </a:bodyPr>
          <a:lstStyle/>
          <a:p>
            <a:r>
              <a:rPr lang="en-US">
                <a:latin typeface="+mj-lt"/>
              </a:rPr>
              <a:t>Datum: NASA Low Separation Force Quick Disconnect</a:t>
            </a:r>
          </a:p>
        </p:txBody>
      </p:sp>
      <p:sp>
        <p:nvSpPr>
          <p:cNvPr id="5" name="TextBox 4">
            <a:extLst>
              <a:ext uri="{FF2B5EF4-FFF2-40B4-BE49-F238E27FC236}">
                <a16:creationId xmlns:a16="http://schemas.microsoft.com/office/drawing/2014/main" id="{20A0EE85-8EB3-FE07-DE64-DB5059C3220A}"/>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pic>
        <p:nvPicPr>
          <p:cNvPr id="29" name="Picture 28" descr="Arizona Space Grant Consortium Logos | Arizona Space Grant Consortium">
            <a:extLst>
              <a:ext uri="{FF2B5EF4-FFF2-40B4-BE49-F238E27FC236}">
                <a16:creationId xmlns:a16="http://schemas.microsoft.com/office/drawing/2014/main" id="{3DADD8AB-D71D-1895-8F3A-416C5537B1F7}"/>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91695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101</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pic>
        <p:nvPicPr>
          <p:cNvPr id="4" name="Picture 3" descr="A blue and white rectangular object&#10;&#10;Description automatically generated">
            <a:extLst>
              <a:ext uri="{FF2B5EF4-FFF2-40B4-BE49-F238E27FC236}">
                <a16:creationId xmlns:a16="http://schemas.microsoft.com/office/drawing/2014/main" id="{0E949B56-3486-F790-235D-95F2F6DF70B0}"/>
              </a:ext>
            </a:extLst>
          </p:cNvPr>
          <p:cNvPicPr>
            <a:picLocks noChangeAspect="1"/>
          </p:cNvPicPr>
          <p:nvPr/>
        </p:nvPicPr>
        <p:blipFill>
          <a:blip r:embed="rId2"/>
          <a:stretch>
            <a:fillRect/>
          </a:stretch>
        </p:blipFill>
        <p:spPr>
          <a:xfrm>
            <a:off x="987425" y="1239847"/>
            <a:ext cx="8693150" cy="2978150"/>
          </a:xfrm>
          <a:prstGeom prst="roundRect">
            <a:avLst/>
          </a:prstGeom>
          <a:ln w="57150">
            <a:solidFill>
              <a:schemeClr val="bg2"/>
            </a:solidFill>
          </a:ln>
        </p:spPr>
      </p:pic>
      <p:sp>
        <p:nvSpPr>
          <p:cNvPr id="6" name="Oval 5">
            <a:extLst>
              <a:ext uri="{FF2B5EF4-FFF2-40B4-BE49-F238E27FC236}">
                <a16:creationId xmlns:a16="http://schemas.microsoft.com/office/drawing/2014/main" id="{3E460B3A-034E-A662-C6DF-5D4D3BFA72CF}"/>
              </a:ext>
            </a:extLst>
          </p:cNvPr>
          <p:cNvSpPr/>
          <p:nvPr/>
        </p:nvSpPr>
        <p:spPr>
          <a:xfrm>
            <a:off x="987425" y="4595095"/>
            <a:ext cx="1600200" cy="16002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mj-lt"/>
              </a:rPr>
              <a:t>#49</a:t>
            </a:r>
          </a:p>
        </p:txBody>
      </p:sp>
      <p:sp>
        <p:nvSpPr>
          <p:cNvPr id="8" name="Rectangle: Rounded Corners 7">
            <a:extLst>
              <a:ext uri="{FF2B5EF4-FFF2-40B4-BE49-F238E27FC236}">
                <a16:creationId xmlns:a16="http://schemas.microsoft.com/office/drawing/2014/main" id="{AF4AC87D-0C2E-190D-92CD-BC8CCB9DE6B3}"/>
              </a:ext>
            </a:extLst>
          </p:cNvPr>
          <p:cNvSpPr/>
          <p:nvPr/>
        </p:nvSpPr>
        <p:spPr>
          <a:xfrm>
            <a:off x="3106994" y="4595095"/>
            <a:ext cx="6194322" cy="16002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Force held double poppet actuator, sealed with Teflon, double vacuum wall structure and Spray-On Foam Insulation (SOFI)</a:t>
            </a:r>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spTree>
    <p:extLst>
      <p:ext uri="{BB962C8B-B14F-4D97-AF65-F5344CB8AC3E}">
        <p14:creationId xmlns:p14="http://schemas.microsoft.com/office/powerpoint/2010/main" val="43733192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102</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pic>
        <p:nvPicPr>
          <p:cNvPr id="4" name="Picture 3" descr="A blue and white rectangular object&#10;&#10;Description automatically generated">
            <a:extLst>
              <a:ext uri="{FF2B5EF4-FFF2-40B4-BE49-F238E27FC236}">
                <a16:creationId xmlns:a16="http://schemas.microsoft.com/office/drawing/2014/main" id="{0E949B56-3486-F790-235D-95F2F6DF70B0}"/>
              </a:ext>
            </a:extLst>
          </p:cNvPr>
          <p:cNvPicPr>
            <a:picLocks noChangeAspect="1"/>
          </p:cNvPicPr>
          <p:nvPr/>
        </p:nvPicPr>
        <p:blipFill>
          <a:blip r:embed="rId2"/>
          <a:stretch>
            <a:fillRect/>
          </a:stretch>
        </p:blipFill>
        <p:spPr>
          <a:xfrm>
            <a:off x="987425" y="1239847"/>
            <a:ext cx="8693150" cy="2978150"/>
          </a:xfrm>
          <a:prstGeom prst="roundRect">
            <a:avLst/>
          </a:prstGeom>
          <a:ln w="57150">
            <a:solidFill>
              <a:schemeClr val="bg2"/>
            </a:solidFill>
          </a:ln>
        </p:spPr>
      </p:pic>
      <p:sp>
        <p:nvSpPr>
          <p:cNvPr id="6" name="Oval 5">
            <a:extLst>
              <a:ext uri="{FF2B5EF4-FFF2-40B4-BE49-F238E27FC236}">
                <a16:creationId xmlns:a16="http://schemas.microsoft.com/office/drawing/2014/main" id="{3E460B3A-034E-A662-C6DF-5D4D3BFA72CF}"/>
              </a:ext>
            </a:extLst>
          </p:cNvPr>
          <p:cNvSpPr/>
          <p:nvPr/>
        </p:nvSpPr>
        <p:spPr>
          <a:xfrm>
            <a:off x="987425" y="4595095"/>
            <a:ext cx="1600200" cy="16002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mj-lt"/>
              </a:rPr>
              <a:t>#32</a:t>
            </a:r>
          </a:p>
        </p:txBody>
      </p:sp>
      <p:sp>
        <p:nvSpPr>
          <p:cNvPr id="2" name="Rectangle: Rounded Corners 1">
            <a:extLst>
              <a:ext uri="{FF2B5EF4-FFF2-40B4-BE49-F238E27FC236}">
                <a16:creationId xmlns:a16="http://schemas.microsoft.com/office/drawing/2014/main" id="{5910F0B8-8216-25B2-D8C0-13565086128E}"/>
              </a:ext>
            </a:extLst>
          </p:cNvPr>
          <p:cNvSpPr/>
          <p:nvPr/>
        </p:nvSpPr>
        <p:spPr>
          <a:xfrm>
            <a:off x="3106994" y="4595095"/>
            <a:ext cx="6194322" cy="16002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chemeClr val="tx1"/>
                </a:solidFill>
                <a:latin typeface="+mj-lt"/>
              </a:rPr>
              <a:t>Double poppet actuator with collet lock, sealed with encapsulated O-rings, double vacuum wall structure and Multi-Layer Insulation (MLI)</a:t>
            </a:r>
          </a:p>
        </p:txBody>
      </p:sp>
      <p:sp>
        <p:nvSpPr>
          <p:cNvPr id="10" name="TextBox 9">
            <a:extLst>
              <a:ext uri="{FF2B5EF4-FFF2-40B4-BE49-F238E27FC236}">
                <a16:creationId xmlns:a16="http://schemas.microsoft.com/office/drawing/2014/main" id="{4459D352-0162-5F46-0E5F-60B44FDAE233}"/>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spTree>
    <p:extLst>
      <p:ext uri="{BB962C8B-B14F-4D97-AF65-F5344CB8AC3E}">
        <p14:creationId xmlns:p14="http://schemas.microsoft.com/office/powerpoint/2010/main" val="4068704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103</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pic>
        <p:nvPicPr>
          <p:cNvPr id="4" name="Picture 3" descr="A blue and white rectangular object&#10;&#10;Description automatically generated">
            <a:extLst>
              <a:ext uri="{FF2B5EF4-FFF2-40B4-BE49-F238E27FC236}">
                <a16:creationId xmlns:a16="http://schemas.microsoft.com/office/drawing/2014/main" id="{0E949B56-3486-F790-235D-95F2F6DF70B0}"/>
              </a:ext>
            </a:extLst>
          </p:cNvPr>
          <p:cNvPicPr>
            <a:picLocks noChangeAspect="1"/>
          </p:cNvPicPr>
          <p:nvPr/>
        </p:nvPicPr>
        <p:blipFill>
          <a:blip r:embed="rId2"/>
          <a:stretch>
            <a:fillRect/>
          </a:stretch>
        </p:blipFill>
        <p:spPr>
          <a:xfrm>
            <a:off x="987425" y="1239847"/>
            <a:ext cx="8693150" cy="2978150"/>
          </a:xfrm>
          <a:prstGeom prst="roundRect">
            <a:avLst/>
          </a:prstGeom>
          <a:ln w="57150">
            <a:solidFill>
              <a:schemeClr val="bg2"/>
            </a:solidFill>
          </a:ln>
        </p:spPr>
      </p:pic>
      <p:sp>
        <p:nvSpPr>
          <p:cNvPr id="6" name="Oval 5">
            <a:extLst>
              <a:ext uri="{FF2B5EF4-FFF2-40B4-BE49-F238E27FC236}">
                <a16:creationId xmlns:a16="http://schemas.microsoft.com/office/drawing/2014/main" id="{3E460B3A-034E-A662-C6DF-5D4D3BFA72CF}"/>
              </a:ext>
            </a:extLst>
          </p:cNvPr>
          <p:cNvSpPr/>
          <p:nvPr/>
        </p:nvSpPr>
        <p:spPr>
          <a:xfrm>
            <a:off x="987425" y="4595095"/>
            <a:ext cx="1600200" cy="16002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mj-lt"/>
              </a:rPr>
              <a:t>#31</a:t>
            </a:r>
          </a:p>
        </p:txBody>
      </p:sp>
      <p:sp>
        <p:nvSpPr>
          <p:cNvPr id="2" name="Rectangle: Rounded Corners 1">
            <a:extLst>
              <a:ext uri="{FF2B5EF4-FFF2-40B4-BE49-F238E27FC236}">
                <a16:creationId xmlns:a16="http://schemas.microsoft.com/office/drawing/2014/main" id="{1583E61F-AA39-11DD-7094-D08D494788E8}"/>
              </a:ext>
            </a:extLst>
          </p:cNvPr>
          <p:cNvSpPr/>
          <p:nvPr/>
        </p:nvSpPr>
        <p:spPr>
          <a:xfrm>
            <a:off x="3106994" y="4595095"/>
            <a:ext cx="6194322" cy="16002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200">
                <a:solidFill>
                  <a:schemeClr val="tx1"/>
                </a:solidFill>
                <a:latin typeface="+mj-lt"/>
              </a:rPr>
              <a:t>Collet locked double poppet actuator, sealed with encapsulated O-rings, double vacuum wall structure and Spray-On Foam Insulation</a:t>
            </a:r>
          </a:p>
        </p:txBody>
      </p:sp>
      <p:sp>
        <p:nvSpPr>
          <p:cNvPr id="10" name="TextBox 9">
            <a:extLst>
              <a:ext uri="{FF2B5EF4-FFF2-40B4-BE49-F238E27FC236}">
                <a16:creationId xmlns:a16="http://schemas.microsoft.com/office/drawing/2014/main" id="{26DDB696-2525-9D95-BF09-FC05FE1602A0}"/>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spTree>
    <p:extLst>
      <p:ext uri="{BB962C8B-B14F-4D97-AF65-F5344CB8AC3E}">
        <p14:creationId xmlns:p14="http://schemas.microsoft.com/office/powerpoint/2010/main" val="162526657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104</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pic>
        <p:nvPicPr>
          <p:cNvPr id="4" name="Picture 3" descr="A blue and white rectangular object&#10;&#10;Description automatically generated">
            <a:extLst>
              <a:ext uri="{FF2B5EF4-FFF2-40B4-BE49-F238E27FC236}">
                <a16:creationId xmlns:a16="http://schemas.microsoft.com/office/drawing/2014/main" id="{0E949B56-3486-F790-235D-95F2F6DF70B0}"/>
              </a:ext>
            </a:extLst>
          </p:cNvPr>
          <p:cNvPicPr>
            <a:picLocks noChangeAspect="1"/>
          </p:cNvPicPr>
          <p:nvPr/>
        </p:nvPicPr>
        <p:blipFill>
          <a:blip r:embed="rId2"/>
          <a:stretch>
            <a:fillRect/>
          </a:stretch>
        </p:blipFill>
        <p:spPr>
          <a:xfrm>
            <a:off x="987425" y="1239847"/>
            <a:ext cx="8693150" cy="2978150"/>
          </a:xfrm>
          <a:prstGeom prst="roundRect">
            <a:avLst/>
          </a:prstGeom>
          <a:ln w="57150">
            <a:solidFill>
              <a:schemeClr val="bg2"/>
            </a:solidFill>
          </a:ln>
        </p:spPr>
      </p:pic>
      <p:sp>
        <p:nvSpPr>
          <p:cNvPr id="6" name="Oval 5">
            <a:extLst>
              <a:ext uri="{FF2B5EF4-FFF2-40B4-BE49-F238E27FC236}">
                <a16:creationId xmlns:a16="http://schemas.microsoft.com/office/drawing/2014/main" id="{3E460B3A-034E-A662-C6DF-5D4D3BFA72CF}"/>
              </a:ext>
            </a:extLst>
          </p:cNvPr>
          <p:cNvSpPr/>
          <p:nvPr/>
        </p:nvSpPr>
        <p:spPr>
          <a:xfrm>
            <a:off x="987425" y="4595095"/>
            <a:ext cx="1600200" cy="16002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mj-lt"/>
              </a:rPr>
              <a:t>#30</a:t>
            </a:r>
          </a:p>
        </p:txBody>
      </p:sp>
      <p:sp>
        <p:nvSpPr>
          <p:cNvPr id="2" name="Rectangle: Rounded Corners 1">
            <a:extLst>
              <a:ext uri="{FF2B5EF4-FFF2-40B4-BE49-F238E27FC236}">
                <a16:creationId xmlns:a16="http://schemas.microsoft.com/office/drawing/2014/main" id="{BE1519ED-6381-C174-2F29-F9A7867ADE81}"/>
              </a:ext>
            </a:extLst>
          </p:cNvPr>
          <p:cNvSpPr/>
          <p:nvPr/>
        </p:nvSpPr>
        <p:spPr>
          <a:xfrm>
            <a:off x="3106994" y="4595095"/>
            <a:ext cx="6194322" cy="16002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Double poppet-actuator with collet lock, Teflon seals, double vacuum wall structure and Multi-Layer Insulation</a:t>
            </a:r>
          </a:p>
        </p:txBody>
      </p:sp>
      <p:sp>
        <p:nvSpPr>
          <p:cNvPr id="10" name="TextBox 9">
            <a:extLst>
              <a:ext uri="{FF2B5EF4-FFF2-40B4-BE49-F238E27FC236}">
                <a16:creationId xmlns:a16="http://schemas.microsoft.com/office/drawing/2014/main" id="{7DCD6C87-CA50-413B-2F5E-DB7915ADD184}"/>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spTree>
    <p:extLst>
      <p:ext uri="{BB962C8B-B14F-4D97-AF65-F5344CB8AC3E}">
        <p14:creationId xmlns:p14="http://schemas.microsoft.com/office/powerpoint/2010/main" val="31420968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105</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pic>
        <p:nvPicPr>
          <p:cNvPr id="4" name="Picture 3" descr="A blue and white rectangular object&#10;&#10;Description automatically generated">
            <a:extLst>
              <a:ext uri="{FF2B5EF4-FFF2-40B4-BE49-F238E27FC236}">
                <a16:creationId xmlns:a16="http://schemas.microsoft.com/office/drawing/2014/main" id="{0E949B56-3486-F790-235D-95F2F6DF70B0}"/>
              </a:ext>
            </a:extLst>
          </p:cNvPr>
          <p:cNvPicPr>
            <a:picLocks noChangeAspect="1"/>
          </p:cNvPicPr>
          <p:nvPr/>
        </p:nvPicPr>
        <p:blipFill>
          <a:blip r:embed="rId2"/>
          <a:stretch>
            <a:fillRect/>
          </a:stretch>
        </p:blipFill>
        <p:spPr>
          <a:xfrm>
            <a:off x="987425" y="1239847"/>
            <a:ext cx="8693150" cy="2978150"/>
          </a:xfrm>
          <a:prstGeom prst="roundRect">
            <a:avLst/>
          </a:prstGeom>
          <a:ln w="57150">
            <a:solidFill>
              <a:schemeClr val="bg2"/>
            </a:solidFill>
          </a:ln>
        </p:spPr>
      </p:pic>
      <p:sp>
        <p:nvSpPr>
          <p:cNvPr id="6" name="Oval 5">
            <a:extLst>
              <a:ext uri="{FF2B5EF4-FFF2-40B4-BE49-F238E27FC236}">
                <a16:creationId xmlns:a16="http://schemas.microsoft.com/office/drawing/2014/main" id="{3E460B3A-034E-A662-C6DF-5D4D3BFA72CF}"/>
              </a:ext>
            </a:extLst>
          </p:cNvPr>
          <p:cNvSpPr/>
          <p:nvPr/>
        </p:nvSpPr>
        <p:spPr>
          <a:xfrm>
            <a:off x="987425" y="4595095"/>
            <a:ext cx="1600200" cy="1600200"/>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a:solidFill>
                  <a:sysClr val="windowText" lastClr="000000"/>
                </a:solidFill>
                <a:latin typeface="+mj-lt"/>
              </a:rPr>
              <a:t>#29</a:t>
            </a:r>
          </a:p>
        </p:txBody>
      </p:sp>
      <p:sp>
        <p:nvSpPr>
          <p:cNvPr id="2" name="Rectangle: Rounded Corners 1">
            <a:extLst>
              <a:ext uri="{FF2B5EF4-FFF2-40B4-BE49-F238E27FC236}">
                <a16:creationId xmlns:a16="http://schemas.microsoft.com/office/drawing/2014/main" id="{90C42013-2CE7-477F-0C4E-5E678CE71ECB}"/>
              </a:ext>
            </a:extLst>
          </p:cNvPr>
          <p:cNvSpPr/>
          <p:nvPr/>
        </p:nvSpPr>
        <p:spPr>
          <a:xfrm>
            <a:off x="3106994" y="4595095"/>
            <a:ext cx="6194322" cy="16002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Double poppet-actuator with collet lock, Teflon seals, double vacuum wall structure and Spray on Foam Insulation</a:t>
            </a:r>
          </a:p>
        </p:txBody>
      </p:sp>
      <p:sp>
        <p:nvSpPr>
          <p:cNvPr id="10" name="TextBox 9">
            <a:extLst>
              <a:ext uri="{FF2B5EF4-FFF2-40B4-BE49-F238E27FC236}">
                <a16:creationId xmlns:a16="http://schemas.microsoft.com/office/drawing/2014/main" id="{30DD3015-0F2E-CE5E-F94F-88C76E735872}"/>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spTree>
    <p:extLst>
      <p:ext uri="{BB962C8B-B14F-4D97-AF65-F5344CB8AC3E}">
        <p14:creationId xmlns:p14="http://schemas.microsoft.com/office/powerpoint/2010/main" val="340848971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106</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A17F702A-58AB-AA9B-3229-8C610A327639}"/>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High Fidelity Concepts</a:t>
            </a:r>
            <a:endParaRPr lang="en-US"/>
          </a:p>
        </p:txBody>
      </p:sp>
      <p:sp>
        <p:nvSpPr>
          <p:cNvPr id="6" name="Oval 5">
            <a:extLst>
              <a:ext uri="{FF2B5EF4-FFF2-40B4-BE49-F238E27FC236}">
                <a16:creationId xmlns:a16="http://schemas.microsoft.com/office/drawing/2014/main" id="{44FC334E-E8C8-B350-D6E7-072ED449A265}"/>
              </a:ext>
            </a:extLst>
          </p:cNvPr>
          <p:cNvSpPr/>
          <p:nvPr/>
        </p:nvSpPr>
        <p:spPr>
          <a:xfrm>
            <a:off x="881433" y="2319893"/>
            <a:ext cx="2684206" cy="273336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mj-lt"/>
              </a:rPr>
              <a:t>Concept #33</a:t>
            </a:r>
          </a:p>
        </p:txBody>
      </p:sp>
      <p:sp>
        <p:nvSpPr>
          <p:cNvPr id="8" name="Oval 7">
            <a:extLst>
              <a:ext uri="{FF2B5EF4-FFF2-40B4-BE49-F238E27FC236}">
                <a16:creationId xmlns:a16="http://schemas.microsoft.com/office/drawing/2014/main" id="{D4A3003F-A633-DEA6-167E-44EE39CB1D33}"/>
              </a:ext>
            </a:extLst>
          </p:cNvPr>
          <p:cNvSpPr/>
          <p:nvPr/>
        </p:nvSpPr>
        <p:spPr>
          <a:xfrm>
            <a:off x="4054073" y="2319893"/>
            <a:ext cx="2684206" cy="273336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mj-lt"/>
              </a:rPr>
              <a:t>Concept #48</a:t>
            </a:r>
          </a:p>
        </p:txBody>
      </p:sp>
      <p:sp>
        <p:nvSpPr>
          <p:cNvPr id="11" name="Oval 10">
            <a:extLst>
              <a:ext uri="{FF2B5EF4-FFF2-40B4-BE49-F238E27FC236}">
                <a16:creationId xmlns:a16="http://schemas.microsoft.com/office/drawing/2014/main" id="{0379AFE6-8707-62C1-C80A-F98A4343D3E8}"/>
              </a:ext>
            </a:extLst>
          </p:cNvPr>
          <p:cNvSpPr/>
          <p:nvPr/>
        </p:nvSpPr>
        <p:spPr>
          <a:xfrm>
            <a:off x="7226713" y="2319893"/>
            <a:ext cx="2684206" cy="2733368"/>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latin typeface="+mj-lt"/>
              </a:rPr>
              <a:t>Concept #50</a:t>
            </a:r>
          </a:p>
        </p:txBody>
      </p:sp>
    </p:spTree>
    <p:extLst>
      <p:ext uri="{BB962C8B-B14F-4D97-AF65-F5344CB8AC3E}">
        <p14:creationId xmlns:p14="http://schemas.microsoft.com/office/powerpoint/2010/main" val="61392677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107</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A17F702A-58AB-AA9B-3229-8C610A327639}"/>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High Fidelity Concepts</a:t>
            </a:r>
            <a:endParaRPr lang="en-US"/>
          </a:p>
        </p:txBody>
      </p:sp>
      <p:sp>
        <p:nvSpPr>
          <p:cNvPr id="10" name="TextBox 9">
            <a:extLst>
              <a:ext uri="{FF2B5EF4-FFF2-40B4-BE49-F238E27FC236}">
                <a16:creationId xmlns:a16="http://schemas.microsoft.com/office/drawing/2014/main" id="{AAF9BE55-A1BA-A7B9-1DC0-97F2D4D9BD6D}"/>
              </a:ext>
            </a:extLst>
          </p:cNvPr>
          <p:cNvSpPr txBox="1"/>
          <p:nvPr/>
        </p:nvSpPr>
        <p:spPr>
          <a:xfrm>
            <a:off x="841627" y="1410055"/>
            <a:ext cx="91090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mj-lt"/>
                <a:cs typeface="Calibri"/>
              </a:rPr>
              <a:t>Force-held lock with double-poppet valve </a:t>
            </a:r>
            <a:endParaRPr lang="en-US">
              <a:latin typeface="+mj-lt"/>
            </a:endParaRPr>
          </a:p>
          <a:p>
            <a:pPr algn="ctr"/>
            <a:r>
              <a:rPr lang="en-US" sz="2800">
                <a:latin typeface="+mj-lt"/>
                <a:cs typeface="Calibri"/>
              </a:rPr>
              <a:t>and </a:t>
            </a:r>
            <a:r>
              <a:rPr lang="en-US" sz="2800">
                <a:latin typeface="+mj-lt"/>
                <a:ea typeface="+mn-lt"/>
                <a:cs typeface="+mn-lt"/>
              </a:rPr>
              <a:t>double vacuum wall</a:t>
            </a:r>
            <a:endParaRPr lang="en-US">
              <a:latin typeface="+mj-lt"/>
            </a:endParaRPr>
          </a:p>
        </p:txBody>
      </p:sp>
      <p:graphicFrame>
        <p:nvGraphicFramePr>
          <p:cNvPr id="2" name="Table 1">
            <a:extLst>
              <a:ext uri="{FF2B5EF4-FFF2-40B4-BE49-F238E27FC236}">
                <a16:creationId xmlns:a16="http://schemas.microsoft.com/office/drawing/2014/main" id="{5BFD3C90-B395-7D53-81F9-12D592B07B6A}"/>
              </a:ext>
            </a:extLst>
          </p:cNvPr>
          <p:cNvGraphicFramePr>
            <a:graphicFrameLocks noGrp="1"/>
          </p:cNvGraphicFramePr>
          <p:nvPr/>
        </p:nvGraphicFramePr>
        <p:xfrm>
          <a:off x="2692250" y="3425149"/>
          <a:ext cx="5283497" cy="2103120"/>
        </p:xfrm>
        <a:graphic>
          <a:graphicData uri="http://schemas.openxmlformats.org/drawingml/2006/table">
            <a:tbl>
              <a:tblPr firstRow="1" bandRow="1">
                <a:tableStyleId>{5C22544A-7EE6-4342-B048-85BDC9FD1C3A}</a:tableStyleId>
              </a:tblPr>
              <a:tblGrid>
                <a:gridCol w="1058656">
                  <a:extLst>
                    <a:ext uri="{9D8B030D-6E8A-4147-A177-3AD203B41FA5}">
                      <a16:colId xmlns:a16="http://schemas.microsoft.com/office/drawing/2014/main" val="1873485196"/>
                    </a:ext>
                  </a:extLst>
                </a:gridCol>
                <a:gridCol w="4224841">
                  <a:extLst>
                    <a:ext uri="{9D8B030D-6E8A-4147-A177-3AD203B41FA5}">
                      <a16:colId xmlns:a16="http://schemas.microsoft.com/office/drawing/2014/main" val="3838933842"/>
                    </a:ext>
                  </a:extLst>
                </a:gridCol>
              </a:tblGrid>
              <a:tr h="370840">
                <a:tc>
                  <a:txBody>
                    <a:bodyPr/>
                    <a:lstStyle/>
                    <a:p>
                      <a:r>
                        <a:rPr lang="en-US" sz="2000" b="1">
                          <a:solidFill>
                            <a:schemeClr val="tx1"/>
                          </a:solidFill>
                          <a:latin typeface="+mj-lt"/>
                        </a:rPr>
                        <a:t>#33</a:t>
                      </a:r>
                    </a:p>
                  </a:txBody>
                  <a:tcPr>
                    <a:solidFill>
                      <a:srgbClr val="DBD7D2"/>
                    </a:solidFill>
                  </a:tcPr>
                </a:tc>
                <a:tc>
                  <a:txBody>
                    <a:bodyPr/>
                    <a:lstStyle/>
                    <a:p>
                      <a:pPr lvl="0">
                        <a:buNone/>
                      </a:pPr>
                      <a:r>
                        <a:rPr lang="en-US" sz="2000" b="0" i="0" u="none" strike="noStrike" noProof="0">
                          <a:solidFill>
                            <a:srgbClr val="000000"/>
                          </a:solidFill>
                          <a:latin typeface="+mj-lt"/>
                        </a:rPr>
                        <a:t>Encapsulated O-ring seals</a:t>
                      </a:r>
                      <a:endParaRPr lang="en-US" sz="2000">
                        <a:latin typeface="+mj-lt"/>
                      </a:endParaRPr>
                    </a:p>
                    <a:p>
                      <a:pPr lvl="0">
                        <a:buNone/>
                      </a:pPr>
                      <a:r>
                        <a:rPr lang="en-US" sz="2000" b="0" i="0" u="none" strike="noStrike" noProof="0">
                          <a:solidFill>
                            <a:srgbClr val="000000"/>
                          </a:solidFill>
                          <a:latin typeface="+mj-lt"/>
                        </a:rPr>
                        <a:t>MLI</a:t>
                      </a:r>
                      <a:endParaRPr lang="en-US" sz="2000">
                        <a:latin typeface="+mj-lt"/>
                      </a:endParaRPr>
                    </a:p>
                  </a:txBody>
                  <a:tcPr>
                    <a:solidFill>
                      <a:srgbClr val="DBD7D2"/>
                    </a:solidFill>
                  </a:tcPr>
                </a:tc>
                <a:extLst>
                  <a:ext uri="{0D108BD9-81ED-4DB2-BD59-A6C34878D82A}">
                    <a16:rowId xmlns:a16="http://schemas.microsoft.com/office/drawing/2014/main" val="2908376363"/>
                  </a:ext>
                </a:extLst>
              </a:tr>
              <a:tr h="370840">
                <a:tc>
                  <a:txBody>
                    <a:bodyPr/>
                    <a:lstStyle/>
                    <a:p>
                      <a:r>
                        <a:rPr lang="en-US" sz="2000" b="1">
                          <a:latin typeface="+mj-lt"/>
                        </a:rPr>
                        <a:t>#48</a:t>
                      </a:r>
                    </a:p>
                  </a:txBody>
                  <a:tcPr>
                    <a:solidFill>
                      <a:srgbClr val="DBD7D2"/>
                    </a:solidFill>
                  </a:tcPr>
                </a:tc>
                <a:tc>
                  <a:txBody>
                    <a:bodyPr/>
                    <a:lstStyle/>
                    <a:p>
                      <a:pPr lvl="0" algn="l">
                        <a:lnSpc>
                          <a:spcPct val="100000"/>
                        </a:lnSpc>
                        <a:spcBef>
                          <a:spcPts val="0"/>
                        </a:spcBef>
                        <a:spcAft>
                          <a:spcPts val="0"/>
                        </a:spcAft>
                        <a:buNone/>
                      </a:pPr>
                      <a:r>
                        <a:rPr lang="en-US" sz="2000" b="0" i="0" u="none" strike="noStrike" noProof="0">
                          <a:solidFill>
                            <a:srgbClr val="000000"/>
                          </a:solidFill>
                          <a:latin typeface="+mj-lt"/>
                        </a:rPr>
                        <a:t>Encapsulated O-ring seals</a:t>
                      </a:r>
                      <a:endParaRPr lang="en-US" sz="2000">
                        <a:latin typeface="+mj-lt"/>
                      </a:endParaRPr>
                    </a:p>
                    <a:p>
                      <a:pPr lvl="0" algn="l">
                        <a:lnSpc>
                          <a:spcPct val="100000"/>
                        </a:lnSpc>
                        <a:spcBef>
                          <a:spcPts val="0"/>
                        </a:spcBef>
                        <a:spcAft>
                          <a:spcPts val="0"/>
                        </a:spcAft>
                        <a:buNone/>
                      </a:pPr>
                      <a:r>
                        <a:rPr lang="en-US" sz="2000" b="0" i="0" u="none" strike="noStrike" noProof="0">
                          <a:solidFill>
                            <a:srgbClr val="000000"/>
                          </a:solidFill>
                          <a:latin typeface="+mj-lt"/>
                        </a:rPr>
                        <a:t>SOFI</a:t>
                      </a:r>
                      <a:endParaRPr lang="en-US" sz="2000">
                        <a:latin typeface="+mj-lt"/>
                      </a:endParaRPr>
                    </a:p>
                  </a:txBody>
                  <a:tcPr>
                    <a:solidFill>
                      <a:srgbClr val="DBD7D2"/>
                    </a:solidFill>
                  </a:tcPr>
                </a:tc>
                <a:extLst>
                  <a:ext uri="{0D108BD9-81ED-4DB2-BD59-A6C34878D82A}">
                    <a16:rowId xmlns:a16="http://schemas.microsoft.com/office/drawing/2014/main" val="609115069"/>
                  </a:ext>
                </a:extLst>
              </a:tr>
              <a:tr h="370840">
                <a:tc>
                  <a:txBody>
                    <a:bodyPr/>
                    <a:lstStyle/>
                    <a:p>
                      <a:r>
                        <a:rPr lang="en-US" sz="2000" b="1">
                          <a:latin typeface="+mj-lt"/>
                        </a:rPr>
                        <a:t>#50</a:t>
                      </a:r>
                    </a:p>
                  </a:txBody>
                  <a:tcPr>
                    <a:solidFill>
                      <a:srgbClr val="DBD7D2"/>
                    </a:solidFill>
                  </a:tcPr>
                </a:tc>
                <a:tc>
                  <a:txBody>
                    <a:bodyPr/>
                    <a:lstStyle/>
                    <a:p>
                      <a:pPr lvl="0" algn="l">
                        <a:lnSpc>
                          <a:spcPct val="100000"/>
                        </a:lnSpc>
                        <a:spcBef>
                          <a:spcPts val="0"/>
                        </a:spcBef>
                        <a:spcAft>
                          <a:spcPts val="0"/>
                        </a:spcAft>
                        <a:buNone/>
                      </a:pPr>
                      <a:r>
                        <a:rPr lang="en-US" sz="2000" b="0" i="0" u="none" strike="noStrike" noProof="0">
                          <a:solidFill>
                            <a:srgbClr val="000000"/>
                          </a:solidFill>
                          <a:latin typeface="+mj-lt"/>
                        </a:rPr>
                        <a:t>Teflon seals</a:t>
                      </a:r>
                      <a:endParaRPr lang="en-US" sz="2000">
                        <a:latin typeface="+mj-lt"/>
                      </a:endParaRPr>
                    </a:p>
                    <a:p>
                      <a:pPr lvl="0" algn="l">
                        <a:lnSpc>
                          <a:spcPct val="100000"/>
                        </a:lnSpc>
                        <a:spcBef>
                          <a:spcPts val="0"/>
                        </a:spcBef>
                        <a:spcAft>
                          <a:spcPts val="0"/>
                        </a:spcAft>
                        <a:buNone/>
                      </a:pPr>
                      <a:r>
                        <a:rPr lang="en-US" sz="2000" b="0" i="0" u="none" strike="noStrike" noProof="0">
                          <a:solidFill>
                            <a:srgbClr val="000000"/>
                          </a:solidFill>
                          <a:latin typeface="+mj-lt"/>
                        </a:rPr>
                        <a:t>MLI</a:t>
                      </a:r>
                      <a:endParaRPr lang="en-US" sz="2000">
                        <a:latin typeface="+mj-lt"/>
                      </a:endParaRPr>
                    </a:p>
                  </a:txBody>
                  <a:tcPr>
                    <a:solidFill>
                      <a:srgbClr val="DBD7D2"/>
                    </a:solidFill>
                  </a:tcPr>
                </a:tc>
                <a:extLst>
                  <a:ext uri="{0D108BD9-81ED-4DB2-BD59-A6C34878D82A}">
                    <a16:rowId xmlns:a16="http://schemas.microsoft.com/office/drawing/2014/main" val="1799205876"/>
                  </a:ext>
                </a:extLst>
              </a:tr>
            </a:tbl>
          </a:graphicData>
        </a:graphic>
      </p:graphicFrame>
      <p:sp>
        <p:nvSpPr>
          <p:cNvPr id="4" name="Plus Sign 3">
            <a:extLst>
              <a:ext uri="{FF2B5EF4-FFF2-40B4-BE49-F238E27FC236}">
                <a16:creationId xmlns:a16="http://schemas.microsoft.com/office/drawing/2014/main" id="{0EAA14CE-1F1B-2FC2-64F8-09707A5D4FD5}"/>
              </a:ext>
            </a:extLst>
          </p:cNvPr>
          <p:cNvSpPr/>
          <p:nvPr/>
        </p:nvSpPr>
        <p:spPr>
          <a:xfrm>
            <a:off x="5004769" y="2534450"/>
            <a:ext cx="658461" cy="606111"/>
          </a:xfrm>
          <a:prstGeom prst="mathPlus">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8" name="TextBox 7">
            <a:extLst>
              <a:ext uri="{FF2B5EF4-FFF2-40B4-BE49-F238E27FC236}">
                <a16:creationId xmlns:a16="http://schemas.microsoft.com/office/drawing/2014/main" id="{3F488DD1-3638-00B1-344C-D732A686DE3E}"/>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spTree>
    <p:extLst>
      <p:ext uri="{BB962C8B-B14F-4D97-AF65-F5344CB8AC3E}">
        <p14:creationId xmlns:p14="http://schemas.microsoft.com/office/powerpoint/2010/main" val="5773868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108</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Final Concept Selection</a:t>
            </a:r>
            <a:endParaRPr lang="en-US"/>
          </a:p>
        </p:txBody>
      </p:sp>
      <p:sp>
        <p:nvSpPr>
          <p:cNvPr id="6" name="TextBox 5">
            <a:extLst>
              <a:ext uri="{FF2B5EF4-FFF2-40B4-BE49-F238E27FC236}">
                <a16:creationId xmlns:a16="http://schemas.microsoft.com/office/drawing/2014/main" id="{D9751A04-702A-5BC3-ED86-C3F228EA2DA5}"/>
              </a:ext>
            </a:extLst>
          </p:cNvPr>
          <p:cNvSpPr txBox="1"/>
          <p:nvPr/>
        </p:nvSpPr>
        <p:spPr>
          <a:xfrm>
            <a:off x="835181" y="1485172"/>
            <a:ext cx="910909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Force-held lock with double-poppet valve </a:t>
            </a:r>
            <a:endParaRPr lang="en-US"/>
          </a:p>
          <a:p>
            <a:pPr algn="ctr"/>
            <a:r>
              <a:rPr lang="en-US" sz="2800">
                <a:cs typeface="Calibri"/>
              </a:rPr>
              <a:t>and </a:t>
            </a:r>
            <a:r>
              <a:rPr lang="en-US" sz="2800">
                <a:ea typeface="+mn-lt"/>
                <a:cs typeface="+mn-lt"/>
              </a:rPr>
              <a:t>double vacuum wall</a:t>
            </a:r>
            <a:endParaRPr lang="en-US"/>
          </a:p>
        </p:txBody>
      </p:sp>
      <p:graphicFrame>
        <p:nvGraphicFramePr>
          <p:cNvPr id="10" name="Table 9">
            <a:extLst>
              <a:ext uri="{FF2B5EF4-FFF2-40B4-BE49-F238E27FC236}">
                <a16:creationId xmlns:a16="http://schemas.microsoft.com/office/drawing/2014/main" id="{D244FC99-C4A5-24C2-DE86-37F52223F19D}"/>
              </a:ext>
            </a:extLst>
          </p:cNvPr>
          <p:cNvGraphicFramePr>
            <a:graphicFrameLocks noGrp="1"/>
          </p:cNvGraphicFramePr>
          <p:nvPr/>
        </p:nvGraphicFramePr>
        <p:xfrm>
          <a:off x="2669029" y="3259115"/>
          <a:ext cx="5283497" cy="944880"/>
        </p:xfrm>
        <a:graphic>
          <a:graphicData uri="http://schemas.openxmlformats.org/drawingml/2006/table">
            <a:tbl>
              <a:tblPr firstRow="1" bandRow="1">
                <a:tableStyleId>{5C22544A-7EE6-4342-B048-85BDC9FD1C3A}</a:tableStyleId>
              </a:tblPr>
              <a:tblGrid>
                <a:gridCol w="1058656">
                  <a:extLst>
                    <a:ext uri="{9D8B030D-6E8A-4147-A177-3AD203B41FA5}">
                      <a16:colId xmlns:a16="http://schemas.microsoft.com/office/drawing/2014/main" val="1873485196"/>
                    </a:ext>
                  </a:extLst>
                </a:gridCol>
                <a:gridCol w="4224841">
                  <a:extLst>
                    <a:ext uri="{9D8B030D-6E8A-4147-A177-3AD203B41FA5}">
                      <a16:colId xmlns:a16="http://schemas.microsoft.com/office/drawing/2014/main" val="3838933842"/>
                    </a:ext>
                  </a:extLst>
                </a:gridCol>
              </a:tblGrid>
              <a:tr h="370840">
                <a:tc>
                  <a:txBody>
                    <a:bodyPr/>
                    <a:lstStyle/>
                    <a:p>
                      <a:r>
                        <a:rPr lang="en-US" sz="2800" b="1">
                          <a:solidFill>
                            <a:schemeClr val="tx1"/>
                          </a:solidFill>
                        </a:rPr>
                        <a:t>#33</a:t>
                      </a:r>
                    </a:p>
                  </a:txBody>
                  <a:tcPr>
                    <a:solidFill>
                      <a:srgbClr val="DBD7D2"/>
                    </a:solidFill>
                  </a:tcPr>
                </a:tc>
                <a:tc>
                  <a:txBody>
                    <a:bodyPr/>
                    <a:lstStyle/>
                    <a:p>
                      <a:pPr lvl="0">
                        <a:buNone/>
                      </a:pPr>
                      <a:r>
                        <a:rPr lang="en-US" sz="2800" b="0" i="0" u="none" strike="noStrike" noProof="0">
                          <a:solidFill>
                            <a:srgbClr val="000000"/>
                          </a:solidFill>
                          <a:latin typeface="Calibri"/>
                        </a:rPr>
                        <a:t>encapsulated O-ring seals</a:t>
                      </a:r>
                      <a:endParaRPr lang="en-US" sz="2800"/>
                    </a:p>
                    <a:p>
                      <a:pPr lvl="0">
                        <a:buNone/>
                      </a:pPr>
                      <a:r>
                        <a:rPr lang="en-US" sz="2800" b="0" i="0" u="none" strike="noStrike" noProof="0">
                          <a:solidFill>
                            <a:srgbClr val="000000"/>
                          </a:solidFill>
                          <a:latin typeface="Calibri"/>
                        </a:rPr>
                        <a:t>MLI</a:t>
                      </a:r>
                      <a:endParaRPr lang="en-US" sz="2800"/>
                    </a:p>
                  </a:txBody>
                  <a:tcPr>
                    <a:solidFill>
                      <a:srgbClr val="DBD7D2"/>
                    </a:solidFill>
                  </a:tcPr>
                </a:tc>
                <a:extLst>
                  <a:ext uri="{0D108BD9-81ED-4DB2-BD59-A6C34878D82A}">
                    <a16:rowId xmlns:a16="http://schemas.microsoft.com/office/drawing/2014/main" val="2908376363"/>
                  </a:ext>
                </a:extLst>
              </a:tr>
            </a:tbl>
          </a:graphicData>
        </a:graphic>
      </p:graphicFrame>
      <p:sp>
        <p:nvSpPr>
          <p:cNvPr id="12" name="Plus Sign 11">
            <a:extLst>
              <a:ext uri="{FF2B5EF4-FFF2-40B4-BE49-F238E27FC236}">
                <a16:creationId xmlns:a16="http://schemas.microsoft.com/office/drawing/2014/main" id="{15B3EB5F-BA60-B9BA-005F-D4FE70F2C60F}"/>
              </a:ext>
            </a:extLst>
          </p:cNvPr>
          <p:cNvSpPr/>
          <p:nvPr/>
        </p:nvSpPr>
        <p:spPr>
          <a:xfrm>
            <a:off x="5007933" y="2444888"/>
            <a:ext cx="658461" cy="606111"/>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 of a mechanical scheme&#10;&#10;Description automatically generated with medium confidence">
            <a:extLst>
              <a:ext uri="{FF2B5EF4-FFF2-40B4-BE49-F238E27FC236}">
                <a16:creationId xmlns:a16="http://schemas.microsoft.com/office/drawing/2014/main" id="{3BEC7DE9-7BA3-5774-98CE-9BD5FE9C5E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26" r="-359" b="22727"/>
          <a:stretch/>
        </p:blipFill>
        <p:spPr bwMode="auto">
          <a:xfrm>
            <a:off x="3651254" y="4477217"/>
            <a:ext cx="3542441" cy="1768873"/>
          </a:xfrm>
          <a:prstGeom prst="rect">
            <a:avLst/>
          </a:prstGeom>
          <a:noFill/>
          <a:ln w="28575">
            <a:solidFill>
              <a:srgbClr val="163A6B"/>
            </a:solidFill>
          </a:ln>
        </p:spPr>
      </p:pic>
      <p:sp>
        <p:nvSpPr>
          <p:cNvPr id="11" name="TextBox 10">
            <a:extLst>
              <a:ext uri="{FF2B5EF4-FFF2-40B4-BE49-F238E27FC236}">
                <a16:creationId xmlns:a16="http://schemas.microsoft.com/office/drawing/2014/main" id="{72930648-8B50-4EEF-0518-639FE7B8C151}"/>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spTree>
    <p:extLst>
      <p:ext uri="{BB962C8B-B14F-4D97-AF65-F5344CB8AC3E}">
        <p14:creationId xmlns:p14="http://schemas.microsoft.com/office/powerpoint/2010/main" val="102647082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848484"/>
        </a:solidFill>
        <a:effectLst/>
      </p:bgPr>
    </p:bg>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65EBEC8-5EC4-BC80-D198-C137AE9A4B40}"/>
              </a:ext>
            </a:extLst>
          </p:cNvPr>
          <p:cNvPicPr>
            <a:picLocks noGrp="1" noChangeAspect="1"/>
          </p:cNvPicPr>
          <p:nvPr>
            <p:ph idx="1"/>
          </p:nvPr>
        </p:nvPicPr>
        <p:blipFill>
          <a:blip r:embed="rId2"/>
          <a:stretch>
            <a:fillRect/>
          </a:stretch>
        </p:blipFill>
        <p:spPr>
          <a:xfrm>
            <a:off x="1650167" y="1471564"/>
            <a:ext cx="7352413" cy="3749365"/>
          </a:xfrm>
          <a:prstGeom prst="rect">
            <a:avLst/>
          </a:prstGeom>
        </p:spPr>
      </p:pic>
      <p:sp>
        <p:nvSpPr>
          <p:cNvPr id="3" name="Footer Placeholder 2">
            <a:extLst>
              <a:ext uri="{FF2B5EF4-FFF2-40B4-BE49-F238E27FC236}">
                <a16:creationId xmlns:a16="http://schemas.microsoft.com/office/drawing/2014/main" id="{A977B814-9D4C-4B3C-79B5-C6E97661C3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83A3A2B-7B7F-2726-F242-1023D74D1F4A}"/>
              </a:ext>
            </a:extLst>
          </p:cNvPr>
          <p:cNvSpPr>
            <a:spLocks noGrp="1"/>
          </p:cNvSpPr>
          <p:nvPr>
            <p:ph type="sldNum" sz="quarter" idx="12"/>
          </p:nvPr>
        </p:nvSpPr>
        <p:spPr/>
        <p:txBody>
          <a:bodyPr/>
          <a:lstStyle/>
          <a:p>
            <a:fld id="{A5AEF524-62EC-C340-82A1-9F47B6C43E55}" type="slidenum">
              <a:rPr lang="en-US" smtClean="0"/>
              <a:t>109</a:t>
            </a:fld>
            <a:endParaRPr lang="en-US"/>
          </a:p>
        </p:txBody>
      </p:sp>
      <p:sp>
        <p:nvSpPr>
          <p:cNvPr id="5" name="Title 4">
            <a:extLst>
              <a:ext uri="{FF2B5EF4-FFF2-40B4-BE49-F238E27FC236}">
                <a16:creationId xmlns:a16="http://schemas.microsoft.com/office/drawing/2014/main" id="{55DCBDCF-B95F-6A99-F54A-F11105BA84B1}"/>
              </a:ext>
            </a:extLst>
          </p:cNvPr>
          <p:cNvSpPr>
            <a:spLocks noGrp="1"/>
          </p:cNvSpPr>
          <p:nvPr>
            <p:ph type="title"/>
          </p:nvPr>
        </p:nvSpPr>
        <p:spPr/>
        <p:txBody>
          <a:bodyPr/>
          <a:lstStyle/>
          <a:p>
            <a:r>
              <a:rPr lang="en-US"/>
              <a:t>Fall Design</a:t>
            </a:r>
          </a:p>
        </p:txBody>
      </p:sp>
      <p:sp>
        <p:nvSpPr>
          <p:cNvPr id="8" name="Rectangle: Rounded Corners 7">
            <a:extLst>
              <a:ext uri="{FF2B5EF4-FFF2-40B4-BE49-F238E27FC236}">
                <a16:creationId xmlns:a16="http://schemas.microsoft.com/office/drawing/2014/main" id="{208BFD2D-B5C9-845B-ECFB-E679E3733FFE}"/>
              </a:ext>
            </a:extLst>
          </p:cNvPr>
          <p:cNvSpPr/>
          <p:nvPr/>
        </p:nvSpPr>
        <p:spPr>
          <a:xfrm>
            <a:off x="533400" y="5472389"/>
            <a:ext cx="9908458" cy="1179871"/>
          </a:xfrm>
          <a:prstGeom prst="roundRect">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Double poppet actuator and force held lock, seal with encapsulated seals, insulated by double vacuum wall and Multi-Layer Insulation (MLI) blanket</a:t>
            </a:r>
          </a:p>
        </p:txBody>
      </p:sp>
      <p:pic>
        <p:nvPicPr>
          <p:cNvPr id="2" name="Picture 1" descr="Arizona Space Grant Consortium Logos | Arizona Space Grant Consortium">
            <a:extLst>
              <a:ext uri="{FF2B5EF4-FFF2-40B4-BE49-F238E27FC236}">
                <a16:creationId xmlns:a16="http://schemas.microsoft.com/office/drawing/2014/main" id="{CDE89E01-8761-9E88-6374-D5200C35C417}"/>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6488249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45D882-C6EF-708D-57DF-750429475221}"/>
              </a:ext>
            </a:extLst>
          </p:cNvPr>
          <p:cNvSpPr/>
          <p:nvPr/>
        </p:nvSpPr>
        <p:spPr>
          <a:xfrm>
            <a:off x="1260030" y="2969208"/>
            <a:ext cx="1800412" cy="180041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11</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B5C87D43-AB96-D784-556F-8EA6DBF124F8}"/>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pic>
        <p:nvPicPr>
          <p:cNvPr id="5" name="Picture 4" descr="A blue circle with a person in it&#10;&#10;Description automatically generated">
            <a:extLst>
              <a:ext uri="{FF2B5EF4-FFF2-40B4-BE49-F238E27FC236}">
                <a16:creationId xmlns:a16="http://schemas.microsoft.com/office/drawing/2014/main" id="{5FEF638A-11BA-8040-6556-BEC93EF1B582}"/>
              </a:ext>
            </a:extLst>
          </p:cNvPr>
          <p:cNvPicPr>
            <a:picLocks noChangeAspect="1"/>
          </p:cNvPicPr>
          <p:nvPr/>
        </p:nvPicPr>
        <p:blipFill>
          <a:blip r:embed="rId4">
            <a:duotone>
              <a:prstClr val="black"/>
              <a:schemeClr val="accent2">
                <a:tint val="45000"/>
                <a:satMod val="400000"/>
              </a:schemeClr>
            </a:duotone>
            <a:extLst>
              <a:ext uri="{BEBA8EAE-BF5A-486C-A8C5-ECC9F3942E4B}">
                <a14:imgProps xmlns:a14="http://schemas.microsoft.com/office/drawing/2010/main">
                  <a14:imgLayer r:embed="rId5">
                    <a14:imgEffect>
                      <a14:colorTemperature colorTemp="5300"/>
                    </a14:imgEffect>
                    <a14:imgEffect>
                      <a14:saturation sat="0"/>
                    </a14:imgEffect>
                  </a14:imgLayer>
                </a14:imgProps>
              </a:ext>
            </a:extLst>
          </a:blip>
          <a:stretch>
            <a:fillRect/>
          </a:stretch>
        </p:blipFill>
        <p:spPr>
          <a:xfrm>
            <a:off x="884390" y="2628487"/>
            <a:ext cx="2492233" cy="2608151"/>
          </a:xfrm>
          <a:prstGeom prst="rect">
            <a:avLst/>
          </a:prstGeom>
          <a:noFill/>
          <a:ln>
            <a:noFill/>
          </a:ln>
        </p:spPr>
      </p:pic>
      <p:sp>
        <p:nvSpPr>
          <p:cNvPr id="6" name="Arc 5">
            <a:extLst>
              <a:ext uri="{FF2B5EF4-FFF2-40B4-BE49-F238E27FC236}">
                <a16:creationId xmlns:a16="http://schemas.microsoft.com/office/drawing/2014/main" id="{BA0263FA-C12A-5614-4D1A-544C1CDC88CA}"/>
              </a:ext>
            </a:extLst>
          </p:cNvPr>
          <p:cNvSpPr/>
          <p:nvPr/>
        </p:nvSpPr>
        <p:spPr>
          <a:xfrm rot="5400000">
            <a:off x="371136" y="2210233"/>
            <a:ext cx="3578199" cy="3453741"/>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75000"/>
                </a:prstClr>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E04F1401-5099-8404-C594-286E4F6F86CC}"/>
              </a:ext>
            </a:extLst>
          </p:cNvPr>
          <p:cNvGrpSpPr/>
          <p:nvPr/>
        </p:nvGrpSpPr>
        <p:grpSpPr>
          <a:xfrm>
            <a:off x="2543221" y="1500491"/>
            <a:ext cx="7481000" cy="925917"/>
            <a:chOff x="2543221" y="1500491"/>
            <a:chExt cx="7481000" cy="925917"/>
          </a:xfrm>
        </p:grpSpPr>
        <p:sp>
          <p:nvSpPr>
            <p:cNvPr id="11" name="Rectangle: Rounded Corners 21">
              <a:extLst>
                <a:ext uri="{FF2B5EF4-FFF2-40B4-BE49-F238E27FC236}">
                  <a16:creationId xmlns:a16="http://schemas.microsoft.com/office/drawing/2014/main" id="{005F05BC-EFE3-603D-1E5C-200616CDBACC}"/>
                </a:ext>
              </a:extLst>
            </p:cNvPr>
            <p:cNvSpPr/>
            <p:nvPr/>
          </p:nvSpPr>
          <p:spPr>
            <a:xfrm>
              <a:off x="4400170" y="1500491"/>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Extend the life of the cryogenic fuel storage in space</a:t>
              </a:r>
            </a:p>
          </p:txBody>
        </p:sp>
        <p:sp>
          <p:nvSpPr>
            <p:cNvPr id="13" name="Oval 12">
              <a:extLst>
                <a:ext uri="{FF2B5EF4-FFF2-40B4-BE49-F238E27FC236}">
                  <a16:creationId xmlns:a16="http://schemas.microsoft.com/office/drawing/2014/main" id="{62969142-C4C2-8824-CF60-CE781B2CEA67}"/>
                </a:ext>
              </a:extLst>
            </p:cNvPr>
            <p:cNvSpPr/>
            <p:nvPr/>
          </p:nvSpPr>
          <p:spPr>
            <a:xfrm>
              <a:off x="2543221" y="2216965"/>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18" name="Connector: Elbow 28">
              <a:extLst>
                <a:ext uri="{FF2B5EF4-FFF2-40B4-BE49-F238E27FC236}">
                  <a16:creationId xmlns:a16="http://schemas.microsoft.com/office/drawing/2014/main" id="{BEF6E293-AC37-15E6-111A-B4C86DDD4190}"/>
                </a:ext>
              </a:extLst>
            </p:cNvPr>
            <p:cNvCxnSpPr>
              <a:cxnSpLocks/>
              <a:stCxn id="13" idx="0"/>
              <a:endCxn id="11" idx="1"/>
            </p:cNvCxnSpPr>
            <p:nvPr/>
          </p:nvCxnSpPr>
          <p:spPr>
            <a:xfrm rot="5400000" flipH="1" flipV="1">
              <a:off x="3381512" y="1198307"/>
              <a:ext cx="293438" cy="1743878"/>
            </a:xfrm>
            <a:prstGeom prst="bentConnector2">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C2D6EE9D-A949-7EC1-9DF6-F06930B063D7}"/>
              </a:ext>
            </a:extLst>
          </p:cNvPr>
          <p:cNvGrpSpPr/>
          <p:nvPr/>
        </p:nvGrpSpPr>
        <p:grpSpPr>
          <a:xfrm>
            <a:off x="3486600" y="2512774"/>
            <a:ext cx="6537621" cy="846071"/>
            <a:chOff x="3486600" y="2512774"/>
            <a:chExt cx="6537621" cy="846071"/>
          </a:xfrm>
        </p:grpSpPr>
        <p:sp>
          <p:nvSpPr>
            <p:cNvPr id="24" name="Rectangle: Rounded Corners 22">
              <a:extLst>
                <a:ext uri="{FF2B5EF4-FFF2-40B4-BE49-F238E27FC236}">
                  <a16:creationId xmlns:a16="http://schemas.microsoft.com/office/drawing/2014/main" id="{4FC13B3F-E7BE-9217-80BE-9635699F6199}"/>
                </a:ext>
              </a:extLst>
            </p:cNvPr>
            <p:cNvSpPr/>
            <p:nvPr/>
          </p:nvSpPr>
          <p:spPr>
            <a:xfrm>
              <a:off x="4400170" y="2512774"/>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Minimize the leakage rate of fuels during the transfer process</a:t>
              </a:r>
            </a:p>
          </p:txBody>
        </p:sp>
        <p:sp>
          <p:nvSpPr>
            <p:cNvPr id="25" name="Oval 24">
              <a:extLst>
                <a:ext uri="{FF2B5EF4-FFF2-40B4-BE49-F238E27FC236}">
                  <a16:creationId xmlns:a16="http://schemas.microsoft.com/office/drawing/2014/main" id="{E788DC87-615B-DC52-F353-3C6E349DD420}"/>
                </a:ext>
              </a:extLst>
            </p:cNvPr>
            <p:cNvSpPr/>
            <p:nvPr/>
          </p:nvSpPr>
          <p:spPr>
            <a:xfrm>
              <a:off x="3486600" y="2897885"/>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6" name="Connector: Elbow 47">
              <a:extLst>
                <a:ext uri="{FF2B5EF4-FFF2-40B4-BE49-F238E27FC236}">
                  <a16:creationId xmlns:a16="http://schemas.microsoft.com/office/drawing/2014/main" id="{EF991124-C776-9442-97EA-5605685CC987}"/>
                </a:ext>
              </a:extLst>
            </p:cNvPr>
            <p:cNvCxnSpPr>
              <a:cxnSpLocks/>
              <a:stCxn id="25" idx="6"/>
              <a:endCxn id="24" idx="1"/>
            </p:cNvCxnSpPr>
            <p:nvPr/>
          </p:nvCxnSpPr>
          <p:spPr>
            <a:xfrm flipV="1">
              <a:off x="3712742" y="2935810"/>
              <a:ext cx="687428" cy="66797"/>
            </a:xfrm>
            <a:prstGeom prst="bentConnector3">
              <a:avLst>
                <a:gd name="adj1" fmla="val 4188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Group 26">
            <a:extLst>
              <a:ext uri="{FF2B5EF4-FFF2-40B4-BE49-F238E27FC236}">
                <a16:creationId xmlns:a16="http://schemas.microsoft.com/office/drawing/2014/main" id="{421C3334-C2D7-E9FA-837D-76E98011322D}"/>
              </a:ext>
            </a:extLst>
          </p:cNvPr>
          <p:cNvGrpSpPr/>
          <p:nvPr/>
        </p:nvGrpSpPr>
        <p:grpSpPr>
          <a:xfrm>
            <a:off x="3770031" y="3525379"/>
            <a:ext cx="6254190" cy="846071"/>
            <a:chOff x="3770031" y="3525379"/>
            <a:chExt cx="6254190" cy="846071"/>
          </a:xfrm>
        </p:grpSpPr>
        <p:sp>
          <p:nvSpPr>
            <p:cNvPr id="28" name="Rectangle: Rounded Corners 23">
              <a:extLst>
                <a:ext uri="{FF2B5EF4-FFF2-40B4-BE49-F238E27FC236}">
                  <a16:creationId xmlns:a16="http://schemas.microsoft.com/office/drawing/2014/main" id="{9557DB22-3C37-3EC0-8EFE-60783F1DA892}"/>
                </a:ext>
              </a:extLst>
            </p:cNvPr>
            <p:cNvSpPr/>
            <p:nvPr/>
          </p:nvSpPr>
          <p:spPr>
            <a:xfrm>
              <a:off x="4400170" y="3525379"/>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Seal activation upon contact of coupler halves</a:t>
              </a:r>
            </a:p>
          </p:txBody>
        </p:sp>
        <p:sp>
          <p:nvSpPr>
            <p:cNvPr id="29" name="Oval 28">
              <a:extLst>
                <a:ext uri="{FF2B5EF4-FFF2-40B4-BE49-F238E27FC236}">
                  <a16:creationId xmlns:a16="http://schemas.microsoft.com/office/drawing/2014/main" id="{56D79FB0-670F-CC6C-D048-F978FCD66BF7}"/>
                </a:ext>
              </a:extLst>
            </p:cNvPr>
            <p:cNvSpPr/>
            <p:nvPr/>
          </p:nvSpPr>
          <p:spPr>
            <a:xfrm>
              <a:off x="3770031" y="3858063"/>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0" name="Straight Arrow Connector 29">
              <a:extLst>
                <a:ext uri="{FF2B5EF4-FFF2-40B4-BE49-F238E27FC236}">
                  <a16:creationId xmlns:a16="http://schemas.microsoft.com/office/drawing/2014/main" id="{50044B54-4B73-F74E-15D3-85830E87ED15}"/>
                </a:ext>
              </a:extLst>
            </p:cNvPr>
            <p:cNvCxnSpPr>
              <a:cxnSpLocks/>
              <a:stCxn id="29" idx="6"/>
              <a:endCxn id="28" idx="1"/>
            </p:cNvCxnSpPr>
            <p:nvPr/>
          </p:nvCxnSpPr>
          <p:spPr>
            <a:xfrm flipV="1">
              <a:off x="3996173" y="3948415"/>
              <a:ext cx="403997" cy="14370"/>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1" name="Group 30">
            <a:extLst>
              <a:ext uri="{FF2B5EF4-FFF2-40B4-BE49-F238E27FC236}">
                <a16:creationId xmlns:a16="http://schemas.microsoft.com/office/drawing/2014/main" id="{62269FCA-DA37-24F3-EE29-55FF8FB3AB27}"/>
              </a:ext>
            </a:extLst>
          </p:cNvPr>
          <p:cNvGrpSpPr/>
          <p:nvPr/>
        </p:nvGrpSpPr>
        <p:grpSpPr>
          <a:xfrm>
            <a:off x="3486600" y="4540054"/>
            <a:ext cx="6537620" cy="846071"/>
            <a:chOff x="3486600" y="4540054"/>
            <a:chExt cx="6537620" cy="846071"/>
          </a:xfrm>
        </p:grpSpPr>
        <p:sp>
          <p:nvSpPr>
            <p:cNvPr id="32" name="Rectangle: Rounded Corners 24">
              <a:extLst>
                <a:ext uri="{FF2B5EF4-FFF2-40B4-BE49-F238E27FC236}">
                  <a16:creationId xmlns:a16="http://schemas.microsoft.com/office/drawing/2014/main" id="{8600A814-60A5-004C-D19F-9868AD2BC437}"/>
                </a:ext>
              </a:extLst>
            </p:cNvPr>
            <p:cNvSpPr/>
            <p:nvPr/>
          </p:nvSpPr>
          <p:spPr>
            <a:xfrm>
              <a:off x="4400169" y="4540054"/>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Limit boil-off of fuel due to heat transfer </a:t>
              </a:r>
            </a:p>
          </p:txBody>
        </p:sp>
        <p:sp>
          <p:nvSpPr>
            <p:cNvPr id="33" name="Oval 32">
              <a:extLst>
                <a:ext uri="{FF2B5EF4-FFF2-40B4-BE49-F238E27FC236}">
                  <a16:creationId xmlns:a16="http://schemas.microsoft.com/office/drawing/2014/main" id="{EE33B30F-E567-F253-9E75-16C7ED1DB67A}"/>
                </a:ext>
              </a:extLst>
            </p:cNvPr>
            <p:cNvSpPr/>
            <p:nvPr/>
          </p:nvSpPr>
          <p:spPr>
            <a:xfrm>
              <a:off x="3486600" y="4803191"/>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4" name="Connector: Elbow 52">
              <a:extLst>
                <a:ext uri="{FF2B5EF4-FFF2-40B4-BE49-F238E27FC236}">
                  <a16:creationId xmlns:a16="http://schemas.microsoft.com/office/drawing/2014/main" id="{CC56DF80-2A0F-47A3-FBD5-3FDD227F0770}"/>
                </a:ext>
              </a:extLst>
            </p:cNvPr>
            <p:cNvCxnSpPr>
              <a:cxnSpLocks/>
              <a:stCxn id="33" idx="6"/>
              <a:endCxn id="32" idx="1"/>
            </p:cNvCxnSpPr>
            <p:nvPr/>
          </p:nvCxnSpPr>
          <p:spPr>
            <a:xfrm>
              <a:off x="3712742" y="4907913"/>
              <a:ext cx="687427" cy="55177"/>
            </a:xfrm>
            <a:prstGeom prst="bentConnector3">
              <a:avLst>
                <a:gd name="adj1" fmla="val 42906"/>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5" name="Group 34">
            <a:extLst>
              <a:ext uri="{FF2B5EF4-FFF2-40B4-BE49-F238E27FC236}">
                <a16:creationId xmlns:a16="http://schemas.microsoft.com/office/drawing/2014/main" id="{C6B0FB87-2340-6A4E-F64B-AEA090FCFCCE}"/>
              </a:ext>
            </a:extLst>
          </p:cNvPr>
          <p:cNvGrpSpPr/>
          <p:nvPr/>
        </p:nvGrpSpPr>
        <p:grpSpPr>
          <a:xfrm>
            <a:off x="2543221" y="5548111"/>
            <a:ext cx="7480999" cy="852689"/>
            <a:chOff x="2543221" y="5548111"/>
            <a:chExt cx="7480999" cy="852689"/>
          </a:xfrm>
        </p:grpSpPr>
        <p:sp>
          <p:nvSpPr>
            <p:cNvPr id="36" name="Rectangle: Rounded Corners 25">
              <a:extLst>
                <a:ext uri="{FF2B5EF4-FFF2-40B4-BE49-F238E27FC236}">
                  <a16:creationId xmlns:a16="http://schemas.microsoft.com/office/drawing/2014/main" id="{7871C6F5-C7D9-5852-C6E3-3AA1248C29BF}"/>
                </a:ext>
              </a:extLst>
            </p:cNvPr>
            <p:cNvSpPr/>
            <p:nvPr/>
          </p:nvSpPr>
          <p:spPr>
            <a:xfrm>
              <a:off x="4400169" y="5554729"/>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Protect system from foreign particulate matter</a:t>
              </a:r>
            </a:p>
          </p:txBody>
        </p:sp>
        <p:sp>
          <p:nvSpPr>
            <p:cNvPr id="37" name="Oval 36">
              <a:extLst>
                <a:ext uri="{FF2B5EF4-FFF2-40B4-BE49-F238E27FC236}">
                  <a16:creationId xmlns:a16="http://schemas.microsoft.com/office/drawing/2014/main" id="{79BC5332-7E75-9F2C-E00E-76725164A874}"/>
                </a:ext>
              </a:extLst>
            </p:cNvPr>
            <p:cNvSpPr/>
            <p:nvPr/>
          </p:nvSpPr>
          <p:spPr>
            <a:xfrm>
              <a:off x="2543221" y="5548111"/>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38" name="Connector: Elbow 54">
              <a:extLst>
                <a:ext uri="{FF2B5EF4-FFF2-40B4-BE49-F238E27FC236}">
                  <a16:creationId xmlns:a16="http://schemas.microsoft.com/office/drawing/2014/main" id="{B896BBC1-4579-F01C-8F09-9C48416D8EA5}"/>
                </a:ext>
              </a:extLst>
            </p:cNvPr>
            <p:cNvCxnSpPr>
              <a:cxnSpLocks/>
              <a:stCxn id="37" idx="4"/>
              <a:endCxn id="36" idx="1"/>
            </p:cNvCxnSpPr>
            <p:nvPr/>
          </p:nvCxnSpPr>
          <p:spPr>
            <a:xfrm rot="16200000" flipH="1">
              <a:off x="3418125" y="4995720"/>
              <a:ext cx="220211" cy="1743877"/>
            </a:xfrm>
            <a:prstGeom prst="bent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41" name="Arc 40">
            <a:extLst>
              <a:ext uri="{FF2B5EF4-FFF2-40B4-BE49-F238E27FC236}">
                <a16:creationId xmlns:a16="http://schemas.microsoft.com/office/drawing/2014/main" id="{C933073C-C6F3-D903-8C0D-E6A01A6C006D}"/>
              </a:ext>
            </a:extLst>
          </p:cNvPr>
          <p:cNvSpPr/>
          <p:nvPr/>
        </p:nvSpPr>
        <p:spPr>
          <a:xfrm>
            <a:off x="285672" y="2221375"/>
            <a:ext cx="3601435" cy="3431458"/>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75000"/>
                </a:prstClr>
              </a:solidFill>
              <a:effectLst/>
              <a:uLnTx/>
              <a:uFillTx/>
              <a:latin typeface="Calibri"/>
              <a:ea typeface="+mn-ea"/>
              <a:cs typeface="+mn-cs"/>
            </a:endParaRPr>
          </a:p>
        </p:txBody>
      </p:sp>
      <p:sp>
        <p:nvSpPr>
          <p:cNvPr id="42" name="TextBox 41">
            <a:extLst>
              <a:ext uri="{FF2B5EF4-FFF2-40B4-BE49-F238E27FC236}">
                <a16:creationId xmlns:a16="http://schemas.microsoft.com/office/drawing/2014/main" id="{54304514-A8F4-AB96-8ADB-D42B2396312D}"/>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
        <p:nvSpPr>
          <p:cNvPr id="43" name="Title 5">
            <a:extLst>
              <a:ext uri="{FF2B5EF4-FFF2-40B4-BE49-F238E27FC236}">
                <a16:creationId xmlns:a16="http://schemas.microsoft.com/office/drawing/2014/main" id="{DC9B01F0-9B59-2419-7141-36D793ABD7DD}"/>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Customer Needs</a:t>
            </a:r>
          </a:p>
        </p:txBody>
      </p:sp>
      <p:sp>
        <p:nvSpPr>
          <p:cNvPr id="52" name="Footer Placeholder 2">
            <a:extLst>
              <a:ext uri="{FF2B5EF4-FFF2-40B4-BE49-F238E27FC236}">
                <a16:creationId xmlns:a16="http://schemas.microsoft.com/office/drawing/2014/main" id="{936A556C-8948-B0D7-3F60-AEE217BA3D99}"/>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Tree>
    <p:extLst>
      <p:ext uri="{BB962C8B-B14F-4D97-AF65-F5344CB8AC3E}">
        <p14:creationId xmlns:p14="http://schemas.microsoft.com/office/powerpoint/2010/main" val="19073990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110</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latin typeface="Arial Black"/>
                <a:cs typeface="Calibri"/>
              </a:rPr>
              <a:t>Final Concept Selection</a:t>
            </a:r>
            <a:endParaRPr lang="en-US">
              <a:solidFill>
                <a:srgbClr val="782F40"/>
              </a:solidFill>
            </a:endParaRPr>
          </a:p>
        </p:txBody>
      </p:sp>
      <p:pic>
        <p:nvPicPr>
          <p:cNvPr id="4" name="Picture 3" descr="Diagram of a mechanical scheme&#10;&#10;Description automatically generated with medium confidence">
            <a:extLst>
              <a:ext uri="{FF2B5EF4-FFF2-40B4-BE49-F238E27FC236}">
                <a16:creationId xmlns:a16="http://schemas.microsoft.com/office/drawing/2014/main" id="{3BEC7DE9-7BA3-5774-98CE-9BD5FE9C5E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26" r="-359" b="22727"/>
          <a:stretch/>
        </p:blipFill>
        <p:spPr bwMode="auto">
          <a:xfrm>
            <a:off x="1807229" y="1250327"/>
            <a:ext cx="7189287" cy="3589879"/>
          </a:xfrm>
          <a:prstGeom prst="rect">
            <a:avLst/>
          </a:prstGeom>
          <a:noFill/>
          <a:ln w="76200">
            <a:solidFill>
              <a:schemeClr val="tx2"/>
            </a:solidFill>
          </a:ln>
        </p:spPr>
      </p:pic>
      <p:sp>
        <p:nvSpPr>
          <p:cNvPr id="11" name="TextBox 10">
            <a:extLst>
              <a:ext uri="{FF2B5EF4-FFF2-40B4-BE49-F238E27FC236}">
                <a16:creationId xmlns:a16="http://schemas.microsoft.com/office/drawing/2014/main" id="{72930648-8B50-4EEF-0518-639FE7B8C151}"/>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sp>
        <p:nvSpPr>
          <p:cNvPr id="2" name="Rectangle: Rounded Corners 1">
            <a:extLst>
              <a:ext uri="{FF2B5EF4-FFF2-40B4-BE49-F238E27FC236}">
                <a16:creationId xmlns:a16="http://schemas.microsoft.com/office/drawing/2014/main" id="{71506E61-84D0-6276-1130-58CBA78ECAAB}"/>
              </a:ext>
            </a:extLst>
          </p:cNvPr>
          <p:cNvSpPr/>
          <p:nvPr/>
        </p:nvSpPr>
        <p:spPr>
          <a:xfrm>
            <a:off x="533400" y="5220929"/>
            <a:ext cx="9908458" cy="1179871"/>
          </a:xfrm>
          <a:prstGeom prst="roundRect">
            <a:avLst/>
          </a:prstGeom>
          <a:solidFill>
            <a:schemeClr val="bg1"/>
          </a:solid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mj-lt"/>
              </a:rPr>
              <a:t>Concept #33: Double poppet actuator and force held lock, seal with encapsulated seals, insulated by double vacuum wall and Multi-Layer Insulation (MLI) blanket</a:t>
            </a:r>
          </a:p>
        </p:txBody>
      </p:sp>
      <p:pic>
        <p:nvPicPr>
          <p:cNvPr id="6" name="Picture 5" descr="Arizona Space Grant Consortium Logos | Arizona Space Grant Consortium">
            <a:extLst>
              <a:ext uri="{FF2B5EF4-FFF2-40B4-BE49-F238E27FC236}">
                <a16:creationId xmlns:a16="http://schemas.microsoft.com/office/drawing/2014/main" id="{CF84E337-137E-0F61-2717-FEC57A2C7712}"/>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06294983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3107C5B-F184-4D7C-F267-CE5E0B0F13E1}"/>
              </a:ext>
            </a:extLst>
          </p:cNvPr>
          <p:cNvSpPr/>
          <p:nvPr/>
        </p:nvSpPr>
        <p:spPr>
          <a:xfrm>
            <a:off x="7751618" y="2977564"/>
            <a:ext cx="2919819" cy="1375416"/>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C6D2F9-EFE2-983D-5DA9-69B6E4C80FC2}"/>
              </a:ext>
            </a:extLst>
          </p:cNvPr>
          <p:cNvSpPr/>
          <p:nvPr/>
        </p:nvSpPr>
        <p:spPr>
          <a:xfrm>
            <a:off x="0" y="6203919"/>
            <a:ext cx="10671437" cy="75521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8" name="Rectangle 17">
            <a:extLst>
              <a:ext uri="{FF2B5EF4-FFF2-40B4-BE49-F238E27FC236}">
                <a16:creationId xmlns:a16="http://schemas.microsoft.com/office/drawing/2014/main" id="{49EB36FB-3792-5116-C173-9C322973EEB3}"/>
              </a:ext>
            </a:extLst>
          </p:cNvPr>
          <p:cNvSpPr/>
          <p:nvPr/>
        </p:nvSpPr>
        <p:spPr>
          <a:xfrm>
            <a:off x="7147442" y="2899262"/>
            <a:ext cx="790970" cy="1532021"/>
          </a:xfrm>
          <a:prstGeom prst="rect">
            <a:avLst/>
          </a:prstGeom>
          <a:solidFill>
            <a:srgbClr val="A1A1A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Snipped 18">
            <a:extLst>
              <a:ext uri="{FF2B5EF4-FFF2-40B4-BE49-F238E27FC236}">
                <a16:creationId xmlns:a16="http://schemas.microsoft.com/office/drawing/2014/main" id="{B721534F-1C80-3E19-E464-678C891FEA91}"/>
              </a:ext>
            </a:extLst>
          </p:cNvPr>
          <p:cNvSpPr/>
          <p:nvPr/>
        </p:nvSpPr>
        <p:spPr>
          <a:xfrm rot="5400000">
            <a:off x="4892693" y="2322378"/>
            <a:ext cx="2383676" cy="2669157"/>
          </a:xfrm>
          <a:prstGeom prst="snip2SameRect">
            <a:avLst/>
          </a:prstGeom>
          <a:solidFill>
            <a:srgbClr val="B7B7B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Top Corners Snipped 22">
            <a:extLst>
              <a:ext uri="{FF2B5EF4-FFF2-40B4-BE49-F238E27FC236}">
                <a16:creationId xmlns:a16="http://schemas.microsoft.com/office/drawing/2014/main" id="{FDCCC34E-5C17-5B49-F5BA-4756C10B2139}"/>
              </a:ext>
            </a:extLst>
          </p:cNvPr>
          <p:cNvSpPr/>
          <p:nvPr/>
        </p:nvSpPr>
        <p:spPr>
          <a:xfrm rot="16200000">
            <a:off x="3549016" y="3456140"/>
            <a:ext cx="1995341" cy="385749"/>
          </a:xfrm>
          <a:prstGeom prst="snip2SameRect">
            <a:avLst/>
          </a:prstGeom>
          <a:solidFill>
            <a:srgbClr val="A1A1A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5704CEC8-ED6C-B6BC-ECEA-5ED057F9AD5B}"/>
              </a:ext>
            </a:extLst>
          </p:cNvPr>
          <p:cNvCxnSpPr/>
          <p:nvPr/>
        </p:nvCxnSpPr>
        <p:spPr>
          <a:xfrm>
            <a:off x="7013864" y="2465118"/>
            <a:ext cx="0" cy="238367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871A426A-1A9C-32AF-17C5-7CB6874C65C3}"/>
              </a:ext>
            </a:extLst>
          </p:cNvPr>
          <p:cNvSpPr/>
          <p:nvPr/>
        </p:nvSpPr>
        <p:spPr>
          <a:xfrm>
            <a:off x="4546686" y="4499104"/>
            <a:ext cx="175429" cy="295162"/>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6E0710C3-5887-DA58-3838-788DC5BDB780}"/>
              </a:ext>
            </a:extLst>
          </p:cNvPr>
          <p:cNvSpPr/>
          <p:nvPr/>
        </p:nvSpPr>
        <p:spPr>
          <a:xfrm>
            <a:off x="4551936" y="3872124"/>
            <a:ext cx="175429" cy="295162"/>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28C0789-6E62-D3FD-36FB-7A242E019349}"/>
              </a:ext>
            </a:extLst>
          </p:cNvPr>
          <p:cNvSpPr/>
          <p:nvPr/>
        </p:nvSpPr>
        <p:spPr>
          <a:xfrm>
            <a:off x="4551936" y="3222531"/>
            <a:ext cx="175429" cy="295162"/>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ABBBFF5-0E64-69A6-89CC-C1A0BA49581F}"/>
              </a:ext>
            </a:extLst>
          </p:cNvPr>
          <p:cNvSpPr/>
          <p:nvPr/>
        </p:nvSpPr>
        <p:spPr>
          <a:xfrm>
            <a:off x="4574523" y="2550790"/>
            <a:ext cx="175429" cy="295162"/>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925C1D72-129D-0B8D-49E0-82F5055FBCA4}"/>
              </a:ext>
            </a:extLst>
          </p:cNvPr>
          <p:cNvGrpSpPr/>
          <p:nvPr/>
        </p:nvGrpSpPr>
        <p:grpSpPr>
          <a:xfrm>
            <a:off x="-5406068" y="2351511"/>
            <a:ext cx="5406068" cy="2442755"/>
            <a:chOff x="-1639736" y="2362953"/>
            <a:chExt cx="5406068" cy="2442755"/>
          </a:xfrm>
        </p:grpSpPr>
        <p:grpSp>
          <p:nvGrpSpPr>
            <p:cNvPr id="20" name="Group 19">
              <a:extLst>
                <a:ext uri="{FF2B5EF4-FFF2-40B4-BE49-F238E27FC236}">
                  <a16:creationId xmlns:a16="http://schemas.microsoft.com/office/drawing/2014/main" id="{5611D0DE-C22B-78FD-3DED-11543E355244}"/>
                </a:ext>
              </a:extLst>
            </p:cNvPr>
            <p:cNvGrpSpPr/>
            <p:nvPr/>
          </p:nvGrpSpPr>
          <p:grpSpPr>
            <a:xfrm>
              <a:off x="-1639736" y="2362953"/>
              <a:ext cx="5406068" cy="2442755"/>
              <a:chOff x="-361508" y="2420813"/>
              <a:chExt cx="5406068" cy="2442755"/>
            </a:xfrm>
          </p:grpSpPr>
          <p:sp>
            <p:nvSpPr>
              <p:cNvPr id="10" name="Cylinder 9">
                <a:extLst>
                  <a:ext uri="{FF2B5EF4-FFF2-40B4-BE49-F238E27FC236}">
                    <a16:creationId xmlns:a16="http://schemas.microsoft.com/office/drawing/2014/main" id="{A5D88187-05D5-1E77-79B3-7B1F7BC13C47}"/>
                  </a:ext>
                </a:extLst>
              </p:cNvPr>
              <p:cNvSpPr/>
              <p:nvPr/>
            </p:nvSpPr>
            <p:spPr>
              <a:xfrm rot="5400000">
                <a:off x="1605101" y="1014766"/>
                <a:ext cx="1351163" cy="5284381"/>
              </a:xfrm>
              <a:prstGeom prst="can">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646CCD-50B3-2EB6-450E-ABC242B6E876}"/>
                  </a:ext>
                </a:extLst>
              </p:cNvPr>
              <p:cNvSpPr/>
              <p:nvPr/>
            </p:nvSpPr>
            <p:spPr>
              <a:xfrm>
                <a:off x="1596640" y="2854041"/>
                <a:ext cx="790970" cy="15320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55CDEA9-1AA8-6C85-B699-4B9706299324}"/>
                  </a:ext>
                </a:extLst>
              </p:cNvPr>
              <p:cNvSpPr/>
              <p:nvPr/>
            </p:nvSpPr>
            <p:spPr>
              <a:xfrm>
                <a:off x="2182237" y="2776773"/>
                <a:ext cx="2862323" cy="1786568"/>
              </a:xfrm>
              <a:prstGeom prst="roundRect">
                <a:avLst/>
              </a:prstGeom>
              <a:solidFill>
                <a:srgbClr val="848484"/>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C9EB897-1001-1F5D-94DC-049F9E3CEF70}"/>
                  </a:ext>
                </a:extLst>
              </p:cNvPr>
              <p:cNvSpPr/>
              <p:nvPr/>
            </p:nvSpPr>
            <p:spPr>
              <a:xfrm>
                <a:off x="2387610" y="2644521"/>
                <a:ext cx="2420603" cy="1995340"/>
              </a:xfrm>
              <a:prstGeom prst="roundRect">
                <a:avLst/>
              </a:prstGeom>
              <a:solidFill>
                <a:srgbClr val="A1A1A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3102961-4797-0E27-EA45-EF27A5052817}"/>
                  </a:ext>
                </a:extLst>
              </p:cNvPr>
              <p:cNvSpPr/>
              <p:nvPr/>
            </p:nvSpPr>
            <p:spPr>
              <a:xfrm>
                <a:off x="2592983" y="2420813"/>
                <a:ext cx="2039362" cy="2442755"/>
              </a:xfrm>
              <a:prstGeom prst="round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Oval 29">
              <a:extLst>
                <a:ext uri="{FF2B5EF4-FFF2-40B4-BE49-F238E27FC236}">
                  <a16:creationId xmlns:a16="http://schemas.microsoft.com/office/drawing/2014/main" id="{406C8D3A-CF76-027A-B4E8-7C239FE74AE9}"/>
                </a:ext>
              </a:extLst>
            </p:cNvPr>
            <p:cNvSpPr/>
            <p:nvPr/>
          </p:nvSpPr>
          <p:spPr>
            <a:xfrm>
              <a:off x="1552552" y="4374111"/>
              <a:ext cx="235117" cy="207890"/>
            </a:xfrm>
            <a:prstGeom prst="ellipse">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B6DCA66-42DA-6492-CE7F-858FAB610DDB}"/>
                </a:ext>
              </a:extLst>
            </p:cNvPr>
            <p:cNvSpPr/>
            <p:nvPr/>
          </p:nvSpPr>
          <p:spPr>
            <a:xfrm>
              <a:off x="1570470" y="3477684"/>
              <a:ext cx="235117" cy="207890"/>
            </a:xfrm>
            <a:prstGeom prst="ellipse">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112CE22-7BE1-B757-6EA0-C12FB94D99AF}"/>
                </a:ext>
              </a:extLst>
            </p:cNvPr>
            <p:cNvSpPr/>
            <p:nvPr/>
          </p:nvSpPr>
          <p:spPr>
            <a:xfrm>
              <a:off x="1570470" y="2585433"/>
              <a:ext cx="235117" cy="207890"/>
            </a:xfrm>
            <a:prstGeom prst="ellipse">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Picture 33" descr="Arizona Space Grant Consortium Logos | Arizona Space Grant Consortium">
            <a:extLst>
              <a:ext uri="{FF2B5EF4-FFF2-40B4-BE49-F238E27FC236}">
                <a16:creationId xmlns:a16="http://schemas.microsoft.com/office/drawing/2014/main" id="{BF13C0AE-C87A-F1B9-7BF9-BE04FD5ED8AA}"/>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2" name="TextBox 1">
            <a:extLst>
              <a:ext uri="{FF2B5EF4-FFF2-40B4-BE49-F238E27FC236}">
                <a16:creationId xmlns:a16="http://schemas.microsoft.com/office/drawing/2014/main" id="{AF1E179C-4CBB-670A-2E46-807EA342EE70}"/>
              </a:ext>
            </a:extLst>
          </p:cNvPr>
          <p:cNvSpPr txBox="1"/>
          <p:nvPr/>
        </p:nvSpPr>
        <p:spPr>
          <a:xfrm>
            <a:off x="627530" y="1154205"/>
            <a:ext cx="392205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ea typeface="Calibri"/>
                <a:cs typeface="Calibri"/>
              </a:rPr>
              <a:t>*We should fix this animation so that the receiver end (right piece) comes into frame while the probe end (left piece) is stationary</a:t>
            </a:r>
          </a:p>
        </p:txBody>
      </p:sp>
      <p:sp>
        <p:nvSpPr>
          <p:cNvPr id="11" name="TextBox 10">
            <a:extLst>
              <a:ext uri="{FF2B5EF4-FFF2-40B4-BE49-F238E27FC236}">
                <a16:creationId xmlns:a16="http://schemas.microsoft.com/office/drawing/2014/main" id="{74B34005-939C-8B0F-F612-5B04A18E3A14}"/>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
        <p:nvSpPr>
          <p:cNvPr id="4" name="Slide Number Placeholder 4">
            <a:extLst>
              <a:ext uri="{FF2B5EF4-FFF2-40B4-BE49-F238E27FC236}">
                <a16:creationId xmlns:a16="http://schemas.microsoft.com/office/drawing/2014/main" id="{3F70B4C6-7330-1FC4-AB37-B272CD20323B}"/>
              </a:ext>
            </a:extLst>
          </p:cNvPr>
          <p:cNvSpPr>
            <a:spLocks noGrp="1"/>
          </p:cNvSpPr>
          <p:nvPr>
            <p:ph type="sldNum" sz="quarter" idx="12"/>
          </p:nvPr>
        </p:nvSpPr>
        <p:spPr>
          <a:xfrm>
            <a:off x="4975853" y="6581527"/>
            <a:ext cx="731520" cy="274320"/>
          </a:xfrm>
        </p:spPr>
        <p:txBody>
          <a:bodyPr/>
          <a:lstStyle/>
          <a:p>
            <a:fld id="{A5AEF524-62EC-C340-82A1-9F47B6C43E55}" type="slidenum">
              <a:rPr lang="en-US" smtClean="0"/>
              <a:t>111</a:t>
            </a:fld>
            <a:endParaRPr lang="en-US"/>
          </a:p>
        </p:txBody>
      </p:sp>
      <p:sp>
        <p:nvSpPr>
          <p:cNvPr id="6" name="Title 5">
            <a:extLst>
              <a:ext uri="{FF2B5EF4-FFF2-40B4-BE49-F238E27FC236}">
                <a16:creationId xmlns:a16="http://schemas.microsoft.com/office/drawing/2014/main" id="{B11A4C7A-EDE4-201E-C442-25F77475ACC0}"/>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Coupler Operation</a:t>
            </a:r>
          </a:p>
        </p:txBody>
      </p:sp>
    </p:spTree>
    <p:extLst>
      <p:ext uri="{BB962C8B-B14F-4D97-AF65-F5344CB8AC3E}">
        <p14:creationId xmlns:p14="http://schemas.microsoft.com/office/powerpoint/2010/main" val="3773930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25E-6 4.07407E-6 L 0.36133 0.00578 " pathEditMode="relative" rAng="0" ptsTypes="AA">
                                      <p:cBhvr>
                                        <p:cTn id="6" dur="2000" fill="hold"/>
                                        <p:tgtEl>
                                          <p:spTgt spid="33"/>
                                        </p:tgtEl>
                                        <p:attrNameLst>
                                          <p:attrName>ppt_x</p:attrName>
                                          <p:attrName>ppt_y</p:attrName>
                                        </p:attrNameLst>
                                      </p:cBhvr>
                                      <p:rCtr x="18073" y="27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3107C5B-F184-4D7C-F267-CE5E0B0F13E1}"/>
              </a:ext>
            </a:extLst>
          </p:cNvPr>
          <p:cNvSpPr/>
          <p:nvPr/>
        </p:nvSpPr>
        <p:spPr>
          <a:xfrm>
            <a:off x="7751618" y="2977564"/>
            <a:ext cx="2919819" cy="1375416"/>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C6D2F9-EFE2-983D-5DA9-69B6E4C80FC2}"/>
              </a:ext>
            </a:extLst>
          </p:cNvPr>
          <p:cNvSpPr/>
          <p:nvPr/>
        </p:nvSpPr>
        <p:spPr>
          <a:xfrm>
            <a:off x="0" y="6203919"/>
            <a:ext cx="10671437" cy="75521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112</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latin typeface="Arial Black"/>
                <a:cs typeface="Calibri"/>
              </a:rPr>
              <a:t>Concept #33</a:t>
            </a:r>
            <a:endParaRPr lang="en-US">
              <a:solidFill>
                <a:srgbClr val="782F40"/>
              </a:solidFill>
            </a:endParaRPr>
          </a:p>
        </p:txBody>
      </p:sp>
      <p:sp>
        <p:nvSpPr>
          <p:cNvPr id="11" name="TextBox 10">
            <a:extLst>
              <a:ext uri="{FF2B5EF4-FFF2-40B4-BE49-F238E27FC236}">
                <a16:creationId xmlns:a16="http://schemas.microsoft.com/office/drawing/2014/main" id="{72930648-8B50-4EEF-0518-639FE7B8C151}"/>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sp>
        <p:nvSpPr>
          <p:cNvPr id="18" name="Rectangle 17">
            <a:extLst>
              <a:ext uri="{FF2B5EF4-FFF2-40B4-BE49-F238E27FC236}">
                <a16:creationId xmlns:a16="http://schemas.microsoft.com/office/drawing/2014/main" id="{49EB36FB-3792-5116-C173-9C322973EEB3}"/>
              </a:ext>
            </a:extLst>
          </p:cNvPr>
          <p:cNvSpPr/>
          <p:nvPr/>
        </p:nvSpPr>
        <p:spPr>
          <a:xfrm>
            <a:off x="7147442" y="2899262"/>
            <a:ext cx="790970" cy="15320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Snipped 18">
            <a:extLst>
              <a:ext uri="{FF2B5EF4-FFF2-40B4-BE49-F238E27FC236}">
                <a16:creationId xmlns:a16="http://schemas.microsoft.com/office/drawing/2014/main" id="{B721534F-1C80-3E19-E464-678C891FEA91}"/>
              </a:ext>
            </a:extLst>
          </p:cNvPr>
          <p:cNvSpPr/>
          <p:nvPr/>
        </p:nvSpPr>
        <p:spPr>
          <a:xfrm rot="5400000">
            <a:off x="4923113" y="2322379"/>
            <a:ext cx="2383676" cy="2669157"/>
          </a:xfrm>
          <a:prstGeom prst="snip2SameRect">
            <a:avLst/>
          </a:prstGeom>
          <a:solidFill>
            <a:srgbClr val="B7B7B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11D0DE-C22B-78FD-3DED-11543E355244}"/>
              </a:ext>
            </a:extLst>
          </p:cNvPr>
          <p:cNvGrpSpPr/>
          <p:nvPr/>
        </p:nvGrpSpPr>
        <p:grpSpPr>
          <a:xfrm>
            <a:off x="-1069702" y="2359708"/>
            <a:ext cx="5406068" cy="2442755"/>
            <a:chOff x="-361508" y="2420813"/>
            <a:chExt cx="5406068" cy="2442755"/>
          </a:xfrm>
          <a:solidFill>
            <a:srgbClr val="B7B7B7"/>
          </a:solidFill>
        </p:grpSpPr>
        <p:sp>
          <p:nvSpPr>
            <p:cNvPr id="10" name="Cylinder 9">
              <a:extLst>
                <a:ext uri="{FF2B5EF4-FFF2-40B4-BE49-F238E27FC236}">
                  <a16:creationId xmlns:a16="http://schemas.microsoft.com/office/drawing/2014/main" id="{A5D88187-05D5-1E77-79B3-7B1F7BC13C47}"/>
                </a:ext>
              </a:extLst>
            </p:cNvPr>
            <p:cNvSpPr/>
            <p:nvPr/>
          </p:nvSpPr>
          <p:spPr>
            <a:xfrm rot="5400000">
              <a:off x="1605101" y="1014766"/>
              <a:ext cx="1351163" cy="5284381"/>
            </a:xfrm>
            <a:prstGeom prst="can">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646CCD-50B3-2EB6-450E-ABC242B6E876}"/>
                </a:ext>
              </a:extLst>
            </p:cNvPr>
            <p:cNvSpPr/>
            <p:nvPr/>
          </p:nvSpPr>
          <p:spPr>
            <a:xfrm>
              <a:off x="1596640" y="2854041"/>
              <a:ext cx="790970" cy="1532021"/>
            </a:xfrm>
            <a:prstGeom prst="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55CDEA9-1AA8-6C85-B699-4B9706299324}"/>
                </a:ext>
              </a:extLst>
            </p:cNvPr>
            <p:cNvSpPr/>
            <p:nvPr/>
          </p:nvSpPr>
          <p:spPr>
            <a:xfrm>
              <a:off x="2182237" y="2776773"/>
              <a:ext cx="2862323" cy="1786568"/>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C9EB897-1001-1F5D-94DC-049F9E3CEF70}"/>
                </a:ext>
              </a:extLst>
            </p:cNvPr>
            <p:cNvSpPr/>
            <p:nvPr/>
          </p:nvSpPr>
          <p:spPr>
            <a:xfrm>
              <a:off x="2387610" y="2644521"/>
              <a:ext cx="2420603" cy="199534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3102961-4797-0E27-EA45-EF27A5052817}"/>
                </a:ext>
              </a:extLst>
            </p:cNvPr>
            <p:cNvSpPr/>
            <p:nvPr/>
          </p:nvSpPr>
          <p:spPr>
            <a:xfrm>
              <a:off x="2592983" y="2420813"/>
              <a:ext cx="2039362" cy="2442755"/>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Top Corners Snipped 22">
            <a:extLst>
              <a:ext uri="{FF2B5EF4-FFF2-40B4-BE49-F238E27FC236}">
                <a16:creationId xmlns:a16="http://schemas.microsoft.com/office/drawing/2014/main" id="{FDCCC34E-5C17-5B49-F5BA-4756C10B2139}"/>
              </a:ext>
            </a:extLst>
          </p:cNvPr>
          <p:cNvSpPr/>
          <p:nvPr/>
        </p:nvSpPr>
        <p:spPr>
          <a:xfrm rot="16200000">
            <a:off x="3639604" y="3444015"/>
            <a:ext cx="1995341" cy="385749"/>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544EFCFF-1C35-09EE-EA6A-D70C24DD6578}"/>
              </a:ext>
            </a:extLst>
          </p:cNvPr>
          <p:cNvSpPr/>
          <p:nvPr/>
        </p:nvSpPr>
        <p:spPr>
          <a:xfrm rot="5400000">
            <a:off x="4082218" y="3397361"/>
            <a:ext cx="960278" cy="352434"/>
          </a:xfrm>
          <a:prstGeom prst="trapezoid">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760747-CAFA-63C6-890F-D06ADB66B874}"/>
              </a:ext>
            </a:extLst>
          </p:cNvPr>
          <p:cNvSpPr/>
          <p:nvPr/>
        </p:nvSpPr>
        <p:spPr>
          <a:xfrm>
            <a:off x="6074624"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5" name="Oval 34">
            <a:extLst>
              <a:ext uri="{FF2B5EF4-FFF2-40B4-BE49-F238E27FC236}">
                <a16:creationId xmlns:a16="http://schemas.microsoft.com/office/drawing/2014/main" id="{B8160465-4E4F-B8BD-7DFB-E9F386D2F0C2}"/>
              </a:ext>
            </a:extLst>
          </p:cNvPr>
          <p:cNvSpPr/>
          <p:nvPr/>
        </p:nvSpPr>
        <p:spPr>
          <a:xfrm>
            <a:off x="6208533"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6" name="Oval 35">
            <a:extLst>
              <a:ext uri="{FF2B5EF4-FFF2-40B4-BE49-F238E27FC236}">
                <a16:creationId xmlns:a16="http://schemas.microsoft.com/office/drawing/2014/main" id="{8C041E0B-3077-4877-7BDA-1A61F8F032A0}"/>
              </a:ext>
            </a:extLst>
          </p:cNvPr>
          <p:cNvSpPr/>
          <p:nvPr/>
        </p:nvSpPr>
        <p:spPr>
          <a:xfrm>
            <a:off x="6329693" y="3176487"/>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7" name="Oval 36">
            <a:extLst>
              <a:ext uri="{FF2B5EF4-FFF2-40B4-BE49-F238E27FC236}">
                <a16:creationId xmlns:a16="http://schemas.microsoft.com/office/drawing/2014/main" id="{8583A382-44B3-2B49-6427-F22EED4B4871}"/>
              </a:ext>
            </a:extLst>
          </p:cNvPr>
          <p:cNvSpPr/>
          <p:nvPr/>
        </p:nvSpPr>
        <p:spPr>
          <a:xfrm>
            <a:off x="6480737" y="3171753"/>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39" name="Straight Connector 38">
            <a:extLst>
              <a:ext uri="{FF2B5EF4-FFF2-40B4-BE49-F238E27FC236}">
                <a16:creationId xmlns:a16="http://schemas.microsoft.com/office/drawing/2014/main" id="{E7A00ADB-7534-BD5F-FBEA-090B676693F5}"/>
              </a:ext>
            </a:extLst>
          </p:cNvPr>
          <p:cNvCxnSpPr>
            <a:cxnSpLocks/>
          </p:cNvCxnSpPr>
          <p:nvPr/>
        </p:nvCxnSpPr>
        <p:spPr>
          <a:xfrm>
            <a:off x="6074624" y="3190112"/>
            <a:ext cx="66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3BD16C-C3D5-59F6-BF30-6984FEDE6405}"/>
              </a:ext>
            </a:extLst>
          </p:cNvPr>
          <p:cNvCxnSpPr>
            <a:cxnSpLocks/>
          </p:cNvCxnSpPr>
          <p:nvPr/>
        </p:nvCxnSpPr>
        <p:spPr>
          <a:xfrm>
            <a:off x="6055313" y="3949075"/>
            <a:ext cx="706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A8BE62-16A5-54ED-03D4-C57F4F9D4D95}"/>
              </a:ext>
            </a:extLst>
          </p:cNvPr>
          <p:cNvCxnSpPr>
            <a:cxnSpLocks/>
          </p:cNvCxnSpPr>
          <p:nvPr/>
        </p:nvCxnSpPr>
        <p:spPr>
          <a:xfrm flipH="1">
            <a:off x="6742040" y="3171753"/>
            <a:ext cx="4349" cy="776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EF9ABB-2A62-042B-1A6C-86A3D4291ED2}"/>
              </a:ext>
            </a:extLst>
          </p:cNvPr>
          <p:cNvCxnSpPr>
            <a:cxnSpLocks/>
          </p:cNvCxnSpPr>
          <p:nvPr/>
        </p:nvCxnSpPr>
        <p:spPr>
          <a:xfrm flipV="1">
            <a:off x="4762764" y="2730428"/>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D3F5BD-C4FB-DF27-2CE8-707F9E2709EF}"/>
              </a:ext>
            </a:extLst>
          </p:cNvPr>
          <p:cNvCxnSpPr>
            <a:cxnSpLocks/>
          </p:cNvCxnSpPr>
          <p:nvPr/>
        </p:nvCxnSpPr>
        <p:spPr>
          <a:xfrm flipV="1">
            <a:off x="4940852" y="292027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7235FD-304F-3195-022A-DA5B2221307F}"/>
              </a:ext>
            </a:extLst>
          </p:cNvPr>
          <p:cNvCxnSpPr>
            <a:cxnSpLocks/>
          </p:cNvCxnSpPr>
          <p:nvPr/>
        </p:nvCxnSpPr>
        <p:spPr>
          <a:xfrm flipV="1">
            <a:off x="4732562" y="3979620"/>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32B412-AAC4-170D-119D-100D90F40D04}"/>
              </a:ext>
            </a:extLst>
          </p:cNvPr>
          <p:cNvCxnSpPr>
            <a:cxnSpLocks/>
          </p:cNvCxnSpPr>
          <p:nvPr/>
        </p:nvCxnSpPr>
        <p:spPr>
          <a:xfrm flipV="1">
            <a:off x="4940852" y="397962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11FDA5A-41C7-0F2C-FAC3-209D8D183163}"/>
              </a:ext>
            </a:extLst>
          </p:cNvPr>
          <p:cNvCxnSpPr/>
          <p:nvPr/>
        </p:nvCxnSpPr>
        <p:spPr>
          <a:xfrm flipV="1">
            <a:off x="4750370" y="2729246"/>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829C4E5-B1FE-FDB6-0DB4-BD799002F24A}"/>
              </a:ext>
            </a:extLst>
          </p:cNvPr>
          <p:cNvCxnSpPr/>
          <p:nvPr/>
        </p:nvCxnSpPr>
        <p:spPr>
          <a:xfrm flipV="1">
            <a:off x="4729638" y="4412900"/>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DEF53E-32B3-87F4-CBE9-B9149A3165DC}"/>
              </a:ext>
            </a:extLst>
          </p:cNvPr>
          <p:cNvCxnSpPr/>
          <p:nvPr/>
        </p:nvCxnSpPr>
        <p:spPr>
          <a:xfrm>
            <a:off x="4938896" y="2920270"/>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6DBB84-3AFC-0D66-233C-49BC830AED11}"/>
              </a:ext>
            </a:extLst>
          </p:cNvPr>
          <p:cNvCxnSpPr/>
          <p:nvPr/>
        </p:nvCxnSpPr>
        <p:spPr>
          <a:xfrm>
            <a:off x="4942598" y="4227072"/>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3AFED7-C845-58AF-D95C-8EF296BF6095}"/>
              </a:ext>
            </a:extLst>
          </p:cNvPr>
          <p:cNvCxnSpPr/>
          <p:nvPr/>
        </p:nvCxnSpPr>
        <p:spPr>
          <a:xfrm>
            <a:off x="6815854" y="2715668"/>
            <a:ext cx="429848" cy="261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D4CC32-990E-1B4D-4886-23A97E08E73F}"/>
              </a:ext>
            </a:extLst>
          </p:cNvPr>
          <p:cNvCxnSpPr>
            <a:cxnSpLocks/>
          </p:cNvCxnSpPr>
          <p:nvPr/>
        </p:nvCxnSpPr>
        <p:spPr>
          <a:xfrm flipV="1">
            <a:off x="6799862" y="4223411"/>
            <a:ext cx="485160" cy="1956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2CE4314-12A6-A159-E3D1-79D1F4894E3D}"/>
              </a:ext>
            </a:extLst>
          </p:cNvPr>
          <p:cNvCxnSpPr>
            <a:cxnSpLocks/>
          </p:cNvCxnSpPr>
          <p:nvPr/>
        </p:nvCxnSpPr>
        <p:spPr>
          <a:xfrm>
            <a:off x="6792458" y="2920196"/>
            <a:ext cx="354984" cy="23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9AEA72-515B-D51D-CB6F-D43CB7D092C5}"/>
              </a:ext>
            </a:extLst>
          </p:cNvPr>
          <p:cNvCxnSpPr>
            <a:cxnSpLocks/>
          </p:cNvCxnSpPr>
          <p:nvPr/>
        </p:nvCxnSpPr>
        <p:spPr>
          <a:xfrm flipV="1">
            <a:off x="6790352" y="4044141"/>
            <a:ext cx="360792" cy="184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528B3D6-AF28-F2D6-2C52-053E29ED010F}"/>
              </a:ext>
            </a:extLst>
          </p:cNvPr>
          <p:cNvCxnSpPr>
            <a:cxnSpLocks/>
          </p:cNvCxnSpPr>
          <p:nvPr/>
        </p:nvCxnSpPr>
        <p:spPr>
          <a:xfrm>
            <a:off x="7149293" y="3119159"/>
            <a:ext cx="1851" cy="948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7CF47C3-5D4A-1535-4923-67395F0B8DF8}"/>
              </a:ext>
            </a:extLst>
          </p:cNvPr>
          <p:cNvCxnSpPr>
            <a:cxnSpLocks/>
          </p:cNvCxnSpPr>
          <p:nvPr/>
        </p:nvCxnSpPr>
        <p:spPr>
          <a:xfrm>
            <a:off x="7245702" y="2977564"/>
            <a:ext cx="700568" cy="179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B20726A-D826-E332-DC47-8827EA4F6198}"/>
              </a:ext>
            </a:extLst>
          </p:cNvPr>
          <p:cNvCxnSpPr>
            <a:cxnSpLocks/>
          </p:cNvCxnSpPr>
          <p:nvPr/>
        </p:nvCxnSpPr>
        <p:spPr>
          <a:xfrm flipV="1">
            <a:off x="7262227" y="4044059"/>
            <a:ext cx="684043" cy="17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3EA08EC-832C-7D23-2CBD-5C2D0CCAA4F5}"/>
              </a:ext>
            </a:extLst>
          </p:cNvPr>
          <p:cNvCxnSpPr/>
          <p:nvPr/>
        </p:nvCxnSpPr>
        <p:spPr>
          <a:xfrm>
            <a:off x="7938412" y="3156834"/>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B3BF72C-58F8-C5B7-8156-017A393DAFC9}"/>
              </a:ext>
            </a:extLst>
          </p:cNvPr>
          <p:cNvCxnSpPr/>
          <p:nvPr/>
        </p:nvCxnSpPr>
        <p:spPr>
          <a:xfrm>
            <a:off x="7938411" y="4044141"/>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864CBE-8533-6EDF-3CFF-B2CAF6FEDBA2}"/>
              </a:ext>
            </a:extLst>
          </p:cNvPr>
          <p:cNvCxnSpPr>
            <a:cxnSpLocks/>
          </p:cNvCxnSpPr>
          <p:nvPr/>
        </p:nvCxnSpPr>
        <p:spPr>
          <a:xfrm>
            <a:off x="4946300" y="3190112"/>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251D7CE-B1E3-2A1B-979C-497C0EABCF18}"/>
              </a:ext>
            </a:extLst>
          </p:cNvPr>
          <p:cNvCxnSpPr>
            <a:cxnSpLocks/>
          </p:cNvCxnSpPr>
          <p:nvPr/>
        </p:nvCxnSpPr>
        <p:spPr>
          <a:xfrm>
            <a:off x="4938896" y="3958868"/>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8AA778AC-A7DF-2E67-FCB9-7FD30C838767}"/>
              </a:ext>
            </a:extLst>
          </p:cNvPr>
          <p:cNvSpPr/>
          <p:nvPr/>
        </p:nvSpPr>
        <p:spPr>
          <a:xfrm>
            <a:off x="2791814" y="3211858"/>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8" name="Oval 97">
            <a:extLst>
              <a:ext uri="{FF2B5EF4-FFF2-40B4-BE49-F238E27FC236}">
                <a16:creationId xmlns:a16="http://schemas.microsoft.com/office/drawing/2014/main" id="{E59D17EF-D072-11C4-539C-55D94A9D9E3B}"/>
              </a:ext>
            </a:extLst>
          </p:cNvPr>
          <p:cNvSpPr/>
          <p:nvPr/>
        </p:nvSpPr>
        <p:spPr>
          <a:xfrm>
            <a:off x="2928547" y="3205076"/>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9" name="Oval 98">
            <a:extLst>
              <a:ext uri="{FF2B5EF4-FFF2-40B4-BE49-F238E27FC236}">
                <a16:creationId xmlns:a16="http://schemas.microsoft.com/office/drawing/2014/main" id="{3D263504-80BB-C6D0-AA4F-903365E2E5AD}"/>
              </a:ext>
            </a:extLst>
          </p:cNvPr>
          <p:cNvSpPr/>
          <p:nvPr/>
        </p:nvSpPr>
        <p:spPr>
          <a:xfrm>
            <a:off x="3070603" y="321339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0" name="Oval 99">
            <a:extLst>
              <a:ext uri="{FF2B5EF4-FFF2-40B4-BE49-F238E27FC236}">
                <a16:creationId xmlns:a16="http://schemas.microsoft.com/office/drawing/2014/main" id="{C2ACD336-5C02-D327-F5DB-5E89B088785D}"/>
              </a:ext>
            </a:extLst>
          </p:cNvPr>
          <p:cNvSpPr/>
          <p:nvPr/>
        </p:nvSpPr>
        <p:spPr>
          <a:xfrm>
            <a:off x="3229809" y="3231455"/>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1" name="Oval 100">
            <a:extLst>
              <a:ext uri="{FF2B5EF4-FFF2-40B4-BE49-F238E27FC236}">
                <a16:creationId xmlns:a16="http://schemas.microsoft.com/office/drawing/2014/main" id="{C1C677BE-524C-650E-2AB5-7D6DB0715ECD}"/>
              </a:ext>
            </a:extLst>
          </p:cNvPr>
          <p:cNvSpPr/>
          <p:nvPr/>
        </p:nvSpPr>
        <p:spPr>
          <a:xfrm>
            <a:off x="3382326" y="322835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18" name="Rectangle 117">
            <a:extLst>
              <a:ext uri="{FF2B5EF4-FFF2-40B4-BE49-F238E27FC236}">
                <a16:creationId xmlns:a16="http://schemas.microsoft.com/office/drawing/2014/main" id="{E7D711B2-B654-EA5D-6C19-CECCADE31A54}"/>
              </a:ext>
            </a:extLst>
          </p:cNvPr>
          <p:cNvSpPr/>
          <p:nvPr/>
        </p:nvSpPr>
        <p:spPr>
          <a:xfrm>
            <a:off x="4766218" y="3207433"/>
            <a:ext cx="707254" cy="7454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D66FCCB3-1E3C-AB2F-FBD8-B62798DD3CCE}"/>
              </a:ext>
            </a:extLst>
          </p:cNvPr>
          <p:cNvSpPr/>
          <p:nvPr/>
        </p:nvSpPr>
        <p:spPr>
          <a:xfrm>
            <a:off x="-1097259" y="3296438"/>
            <a:ext cx="2658339" cy="523711"/>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5D99F9C-45F9-5B8F-35F5-A5739B5183B7}"/>
              </a:ext>
            </a:extLst>
          </p:cNvPr>
          <p:cNvSpPr/>
          <p:nvPr/>
        </p:nvSpPr>
        <p:spPr>
          <a:xfrm>
            <a:off x="9338305" y="3152970"/>
            <a:ext cx="1333131"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2DD3CF03-AA0E-C4D4-F5FE-3B36195BDFB5}"/>
              </a:ext>
            </a:extLst>
          </p:cNvPr>
          <p:cNvSpPr/>
          <p:nvPr/>
        </p:nvSpPr>
        <p:spPr>
          <a:xfrm>
            <a:off x="8055813" y="3161362"/>
            <a:ext cx="1307218"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Manual Operation 110">
            <a:extLst>
              <a:ext uri="{FF2B5EF4-FFF2-40B4-BE49-F238E27FC236}">
                <a16:creationId xmlns:a16="http://schemas.microsoft.com/office/drawing/2014/main" id="{9D9ED057-CD89-6B5B-486A-F0B9C5BB36AE}"/>
              </a:ext>
            </a:extLst>
          </p:cNvPr>
          <p:cNvSpPr/>
          <p:nvPr/>
        </p:nvSpPr>
        <p:spPr>
          <a:xfrm rot="16200000">
            <a:off x="6997416" y="3081089"/>
            <a:ext cx="1347393" cy="1032585"/>
          </a:xfrm>
          <a:prstGeom prst="flowChartManualOperati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a:extLst>
              <a:ext uri="{FF2B5EF4-FFF2-40B4-BE49-F238E27FC236}">
                <a16:creationId xmlns:a16="http://schemas.microsoft.com/office/drawing/2014/main" id="{6D385DE6-E6D1-6231-689D-F0AB39B9BDEE}"/>
              </a:ext>
            </a:extLst>
          </p:cNvPr>
          <p:cNvSpPr/>
          <p:nvPr/>
        </p:nvSpPr>
        <p:spPr>
          <a:xfrm rot="20286948">
            <a:off x="6700041" y="4125731"/>
            <a:ext cx="556228" cy="229567"/>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arallelogram 112">
            <a:extLst>
              <a:ext uri="{FF2B5EF4-FFF2-40B4-BE49-F238E27FC236}">
                <a16:creationId xmlns:a16="http://schemas.microsoft.com/office/drawing/2014/main" id="{6B7DD97D-0BED-8486-DA77-C795E01153D0}"/>
              </a:ext>
            </a:extLst>
          </p:cNvPr>
          <p:cNvSpPr/>
          <p:nvPr/>
        </p:nvSpPr>
        <p:spPr>
          <a:xfrm rot="2034182" flipV="1">
            <a:off x="6749848" y="2880426"/>
            <a:ext cx="556228" cy="173268"/>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4934CD89-41EF-7611-2E27-E3330600BDFF}"/>
              </a:ext>
            </a:extLst>
          </p:cNvPr>
          <p:cNvSpPr/>
          <p:nvPr/>
        </p:nvSpPr>
        <p:spPr>
          <a:xfrm>
            <a:off x="3590168" y="3130503"/>
            <a:ext cx="734105" cy="838983"/>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FAD9E20-32DC-C1BE-EC2E-961A6537E40B}"/>
              </a:ext>
            </a:extLst>
          </p:cNvPr>
          <p:cNvSpPr/>
          <p:nvPr/>
        </p:nvSpPr>
        <p:spPr>
          <a:xfrm>
            <a:off x="4792168" y="2745899"/>
            <a:ext cx="2077628" cy="1676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A98830B-12ED-8907-FC44-1D7D7BA3AE74}"/>
              </a:ext>
            </a:extLst>
          </p:cNvPr>
          <p:cNvSpPr/>
          <p:nvPr/>
        </p:nvSpPr>
        <p:spPr>
          <a:xfrm>
            <a:off x="4729638" y="4225813"/>
            <a:ext cx="2077628" cy="2045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C1B4279-E189-9012-708B-EA71573E5C1F}"/>
              </a:ext>
            </a:extLst>
          </p:cNvPr>
          <p:cNvSpPr/>
          <p:nvPr/>
        </p:nvSpPr>
        <p:spPr>
          <a:xfrm>
            <a:off x="4773398" y="2814019"/>
            <a:ext cx="170088" cy="413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073A4CE4-17CA-1D63-7E6C-BFCFE694542A}"/>
              </a:ext>
            </a:extLst>
          </p:cNvPr>
          <p:cNvSpPr/>
          <p:nvPr/>
        </p:nvSpPr>
        <p:spPr>
          <a:xfrm>
            <a:off x="4721694" y="3925239"/>
            <a:ext cx="234085" cy="446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B7C8EDD-57A8-56F9-8B04-B62CE42181E5}"/>
              </a:ext>
            </a:extLst>
          </p:cNvPr>
          <p:cNvGrpSpPr/>
          <p:nvPr/>
        </p:nvGrpSpPr>
        <p:grpSpPr>
          <a:xfrm>
            <a:off x="4732562" y="3176488"/>
            <a:ext cx="1333474" cy="796004"/>
            <a:chOff x="4732562" y="3176488"/>
            <a:chExt cx="1333474" cy="796004"/>
          </a:xfrm>
          <a:solidFill>
            <a:srgbClr val="848484"/>
          </a:solidFill>
        </p:grpSpPr>
        <p:sp>
          <p:nvSpPr>
            <p:cNvPr id="12" name="Rectangle 11">
              <a:extLst>
                <a:ext uri="{FF2B5EF4-FFF2-40B4-BE49-F238E27FC236}">
                  <a16:creationId xmlns:a16="http://schemas.microsoft.com/office/drawing/2014/main" id="{D4BEC3B9-28CE-C783-4DDB-200AF17E7EE5}"/>
                </a:ext>
              </a:extLst>
            </p:cNvPr>
            <p:cNvSpPr/>
            <p:nvPr/>
          </p:nvSpPr>
          <p:spPr>
            <a:xfrm>
              <a:off x="4940852" y="3414368"/>
              <a:ext cx="958930" cy="28915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C12668-E5C9-262B-1E81-941FFD3FECFA}"/>
                </a:ext>
              </a:extLst>
            </p:cNvPr>
            <p:cNvSpPr/>
            <p:nvPr/>
          </p:nvSpPr>
          <p:spPr>
            <a:xfrm>
              <a:off x="4732562" y="3190112"/>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0848A0-A026-4F5C-561C-E555C780B35B}"/>
                </a:ext>
              </a:extLst>
            </p:cNvPr>
            <p:cNvSpPr/>
            <p:nvPr/>
          </p:nvSpPr>
          <p:spPr>
            <a:xfrm>
              <a:off x="5852298" y="3176488"/>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D4AABFD-2808-A404-163A-655CBD35D517}"/>
              </a:ext>
            </a:extLst>
          </p:cNvPr>
          <p:cNvGrpSpPr/>
          <p:nvPr/>
        </p:nvGrpSpPr>
        <p:grpSpPr>
          <a:xfrm>
            <a:off x="2038924" y="3073110"/>
            <a:ext cx="2297442" cy="989133"/>
            <a:chOff x="2038924" y="3073110"/>
            <a:chExt cx="2297442" cy="989133"/>
          </a:xfrm>
        </p:grpSpPr>
        <p:sp>
          <p:nvSpPr>
            <p:cNvPr id="93" name="Rectangle: Top Corners Snipped 92">
              <a:extLst>
                <a:ext uri="{FF2B5EF4-FFF2-40B4-BE49-F238E27FC236}">
                  <a16:creationId xmlns:a16="http://schemas.microsoft.com/office/drawing/2014/main" id="{6EED430D-35EA-192B-DB40-7C8CFF92F89F}"/>
                </a:ext>
              </a:extLst>
            </p:cNvPr>
            <p:cNvSpPr/>
            <p:nvPr/>
          </p:nvSpPr>
          <p:spPr>
            <a:xfrm rot="5400000">
              <a:off x="1923364" y="3188670"/>
              <a:ext cx="989133" cy="758013"/>
            </a:xfrm>
            <a:prstGeom prst="snip2Same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85BE051-76C1-1CCA-E804-D69B31A481D5}"/>
                </a:ext>
              </a:extLst>
            </p:cNvPr>
            <p:cNvSpPr/>
            <p:nvPr/>
          </p:nvSpPr>
          <p:spPr>
            <a:xfrm>
              <a:off x="2798788" y="3218846"/>
              <a:ext cx="795043" cy="67637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185C2686-4CD9-9BF1-7D81-9A14D782904B}"/>
                </a:ext>
              </a:extLst>
            </p:cNvPr>
            <p:cNvGrpSpPr/>
            <p:nvPr/>
          </p:nvGrpSpPr>
          <p:grpSpPr>
            <a:xfrm>
              <a:off x="2038925" y="3162280"/>
              <a:ext cx="2297441" cy="789508"/>
              <a:chOff x="2038925" y="3162280"/>
              <a:chExt cx="2297441" cy="789508"/>
            </a:xfrm>
          </p:grpSpPr>
          <p:sp>
            <p:nvSpPr>
              <p:cNvPr id="90" name="Rectangle 89">
                <a:extLst>
                  <a:ext uri="{FF2B5EF4-FFF2-40B4-BE49-F238E27FC236}">
                    <a16:creationId xmlns:a16="http://schemas.microsoft.com/office/drawing/2014/main" id="{DB03A2D5-011E-F290-E4E6-6BB662B525DF}"/>
                  </a:ext>
                </a:extLst>
              </p:cNvPr>
              <p:cNvSpPr/>
              <p:nvPr/>
            </p:nvSpPr>
            <p:spPr>
              <a:xfrm>
                <a:off x="4158452" y="3162280"/>
                <a:ext cx="177914" cy="789508"/>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DF0B677-DD19-E73F-D2F6-4F191C4F7EC4}"/>
                  </a:ext>
                </a:extLst>
              </p:cNvPr>
              <p:cNvSpPr/>
              <p:nvPr/>
            </p:nvSpPr>
            <p:spPr>
              <a:xfrm>
                <a:off x="2585415" y="3280694"/>
                <a:ext cx="1584264" cy="53000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Top Corners Snipped 91">
                <a:extLst>
                  <a:ext uri="{FF2B5EF4-FFF2-40B4-BE49-F238E27FC236}">
                    <a16:creationId xmlns:a16="http://schemas.microsoft.com/office/drawing/2014/main" id="{C93447EE-904D-919C-D5BE-3A18C9E94106}"/>
                  </a:ext>
                </a:extLst>
              </p:cNvPr>
              <p:cNvSpPr/>
              <p:nvPr/>
            </p:nvSpPr>
            <p:spPr>
              <a:xfrm rot="5400000">
                <a:off x="1960984" y="3278145"/>
                <a:ext cx="702371" cy="546489"/>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Rectangle: Top Corners Snipped 105">
            <a:extLst>
              <a:ext uri="{FF2B5EF4-FFF2-40B4-BE49-F238E27FC236}">
                <a16:creationId xmlns:a16="http://schemas.microsoft.com/office/drawing/2014/main" id="{0B00804B-A279-A543-A310-4A309F74CDE7}"/>
              </a:ext>
            </a:extLst>
          </p:cNvPr>
          <p:cNvSpPr/>
          <p:nvPr/>
        </p:nvSpPr>
        <p:spPr>
          <a:xfrm rot="16200000">
            <a:off x="1619504" y="3036329"/>
            <a:ext cx="705161" cy="1027332"/>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985332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1.45833E-6 -4.81481E-6 L 0.05599 -0.00092 " pathEditMode="relative" rAng="0" ptsTypes="AA">
                                      <p:cBhvr>
                                        <p:cTn id="6" dur="2000" fill="hold"/>
                                        <p:tgtEl>
                                          <p:spTgt spid="29"/>
                                        </p:tgtEl>
                                        <p:attrNameLst>
                                          <p:attrName>ppt_x</p:attrName>
                                          <p:attrName>ppt_y</p:attrName>
                                        </p:attrNameLst>
                                      </p:cBhvr>
                                      <p:rCtr x="2799" y="-46"/>
                                    </p:animMotion>
                                  </p:childTnLst>
                                </p:cTn>
                              </p:par>
                              <p:par>
                                <p:cTn id="7" presetID="10" presetClass="exit" presetSubtype="0" fill="hold" grpId="0" nodeType="withEffect">
                                  <p:stCondLst>
                                    <p:cond delay="500"/>
                                  </p:stCondLst>
                                  <p:childTnLst>
                                    <p:animEffect transition="out" filter="fade">
                                      <p:cBhvr>
                                        <p:cTn id="8" dur="400"/>
                                        <p:tgtEl>
                                          <p:spTgt spid="34"/>
                                        </p:tgtEl>
                                      </p:cBhvr>
                                    </p:animEffect>
                                    <p:set>
                                      <p:cBhvr>
                                        <p:cTn id="9" dur="1" fill="hold">
                                          <p:stCondLst>
                                            <p:cond delay="399"/>
                                          </p:stCondLst>
                                        </p:cTn>
                                        <p:tgtEl>
                                          <p:spTgt spid="34"/>
                                        </p:tgtEl>
                                        <p:attrNameLst>
                                          <p:attrName>style.visibility</p:attrName>
                                        </p:attrNameLst>
                                      </p:cBhvr>
                                      <p:to>
                                        <p:strVal val="hidden"/>
                                      </p:to>
                                    </p:set>
                                  </p:childTnLst>
                                </p:cTn>
                              </p:par>
                              <p:par>
                                <p:cTn id="10" presetID="10" presetClass="exit" presetSubtype="0" fill="hold" grpId="0" nodeType="withEffect">
                                  <p:stCondLst>
                                    <p:cond delay="1000"/>
                                  </p:stCondLst>
                                  <p:childTnLst>
                                    <p:animEffect transition="out" filter="fade">
                                      <p:cBhvr>
                                        <p:cTn id="11" dur="300"/>
                                        <p:tgtEl>
                                          <p:spTgt spid="35"/>
                                        </p:tgtEl>
                                      </p:cBhvr>
                                    </p:animEffect>
                                    <p:set>
                                      <p:cBhvr>
                                        <p:cTn id="12" dur="1" fill="hold">
                                          <p:stCondLst>
                                            <p:cond delay="299"/>
                                          </p:stCondLst>
                                        </p:cTn>
                                        <p:tgtEl>
                                          <p:spTgt spid="35"/>
                                        </p:tgtEl>
                                        <p:attrNameLst>
                                          <p:attrName>style.visibility</p:attrName>
                                        </p:attrNameLst>
                                      </p:cBhvr>
                                      <p:to>
                                        <p:strVal val="hidden"/>
                                      </p:to>
                                    </p:set>
                                  </p:childTnLst>
                                </p:cTn>
                              </p:par>
                              <p:par>
                                <p:cTn id="13" presetID="10" presetClass="exit" presetSubtype="0" fill="hold" grpId="0" nodeType="withEffect">
                                  <p:stCondLst>
                                    <p:cond delay="1300"/>
                                  </p:stCondLst>
                                  <p:childTnLst>
                                    <p:animEffect transition="out" filter="fade">
                                      <p:cBhvr>
                                        <p:cTn id="14" dur="200"/>
                                        <p:tgtEl>
                                          <p:spTgt spid="36"/>
                                        </p:tgtEl>
                                      </p:cBhvr>
                                    </p:animEffect>
                                    <p:set>
                                      <p:cBhvr>
                                        <p:cTn id="15" dur="1" fill="hold">
                                          <p:stCondLst>
                                            <p:cond delay="199"/>
                                          </p:stCondLst>
                                        </p:cTn>
                                        <p:tgtEl>
                                          <p:spTgt spid="36"/>
                                        </p:tgtEl>
                                        <p:attrNameLst>
                                          <p:attrName>style.visibility</p:attrName>
                                        </p:attrNameLst>
                                      </p:cBhvr>
                                      <p:to>
                                        <p:strVal val="hidden"/>
                                      </p:to>
                                    </p:set>
                                  </p:childTnLst>
                                </p:cTn>
                              </p:par>
                              <p:par>
                                <p:cTn id="16" presetID="10" presetClass="exit" presetSubtype="0" fill="hold" grpId="0" nodeType="withEffect">
                                  <p:stCondLst>
                                    <p:cond delay="1400"/>
                                  </p:stCondLst>
                                  <p:childTnLst>
                                    <p:animEffect transition="out" filter="fade">
                                      <p:cBhvr>
                                        <p:cTn id="17" dur="300"/>
                                        <p:tgtEl>
                                          <p:spTgt spid="37"/>
                                        </p:tgtEl>
                                      </p:cBhvr>
                                    </p:animEffect>
                                    <p:set>
                                      <p:cBhvr>
                                        <p:cTn id="18" dur="1" fill="hold">
                                          <p:stCondLst>
                                            <p:cond delay="299"/>
                                          </p:stCondLst>
                                        </p:cTn>
                                        <p:tgtEl>
                                          <p:spTgt spid="37"/>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1.66667E-6 1.11111E-6 L 0.03815 1.11111E-6 " pathEditMode="relative" rAng="0" ptsTypes="AA">
                                      <p:cBhvr>
                                        <p:cTn id="20" dur="2000" fill="hold"/>
                                        <p:tgtEl>
                                          <p:spTgt spid="103"/>
                                        </p:tgtEl>
                                        <p:attrNameLst>
                                          <p:attrName>ppt_x</p:attrName>
                                          <p:attrName>ppt_y</p:attrName>
                                        </p:attrNameLst>
                                      </p:cBhvr>
                                      <p:rCtr x="1901" y="0"/>
                                    </p:animMotion>
                                  </p:childTnLst>
                                </p:cTn>
                              </p:par>
                              <p:par>
                                <p:cTn id="21" presetID="10" presetClass="exit" presetSubtype="0" fill="hold" grpId="0" nodeType="withEffect">
                                  <p:stCondLst>
                                    <p:cond delay="0"/>
                                  </p:stCondLst>
                                  <p:childTnLst>
                                    <p:animEffect transition="out" filter="fade">
                                      <p:cBhvr>
                                        <p:cTn id="22" dur="400"/>
                                        <p:tgtEl>
                                          <p:spTgt spid="97"/>
                                        </p:tgtEl>
                                      </p:cBhvr>
                                    </p:animEffect>
                                    <p:set>
                                      <p:cBhvr>
                                        <p:cTn id="23" dur="1" fill="hold">
                                          <p:stCondLst>
                                            <p:cond delay="399"/>
                                          </p:stCondLst>
                                        </p:cTn>
                                        <p:tgtEl>
                                          <p:spTgt spid="97"/>
                                        </p:tgtEl>
                                        <p:attrNameLst>
                                          <p:attrName>style.visibility</p:attrName>
                                        </p:attrNameLst>
                                      </p:cBhvr>
                                      <p:to>
                                        <p:strVal val="hidden"/>
                                      </p:to>
                                    </p:set>
                                  </p:childTnLst>
                                </p:cTn>
                              </p:par>
                              <p:par>
                                <p:cTn id="24" presetID="10" presetClass="exit" presetSubtype="0" fill="hold" grpId="0" nodeType="withEffect">
                                  <p:stCondLst>
                                    <p:cond delay="400"/>
                                  </p:stCondLst>
                                  <p:childTnLst>
                                    <p:animEffect transition="out" filter="fade">
                                      <p:cBhvr>
                                        <p:cTn id="25" dur="500"/>
                                        <p:tgtEl>
                                          <p:spTgt spid="98"/>
                                        </p:tgtEl>
                                      </p:cBhvr>
                                    </p:animEffect>
                                    <p:set>
                                      <p:cBhvr>
                                        <p:cTn id="26" dur="1" fill="hold">
                                          <p:stCondLst>
                                            <p:cond delay="499"/>
                                          </p:stCondLst>
                                        </p:cTn>
                                        <p:tgtEl>
                                          <p:spTgt spid="98"/>
                                        </p:tgtEl>
                                        <p:attrNameLst>
                                          <p:attrName>style.visibility</p:attrName>
                                        </p:attrNameLst>
                                      </p:cBhvr>
                                      <p:to>
                                        <p:strVal val="hidden"/>
                                      </p:to>
                                    </p:set>
                                  </p:childTnLst>
                                </p:cTn>
                              </p:par>
                              <p:par>
                                <p:cTn id="27" presetID="10" presetClass="exit" presetSubtype="0" fill="hold" grpId="0" nodeType="withEffect">
                                  <p:stCondLst>
                                    <p:cond delay="900"/>
                                  </p:stCondLst>
                                  <p:childTnLst>
                                    <p:animEffect transition="out" filter="fade">
                                      <p:cBhvr>
                                        <p:cTn id="28" dur="500"/>
                                        <p:tgtEl>
                                          <p:spTgt spid="99"/>
                                        </p:tgtEl>
                                      </p:cBhvr>
                                    </p:animEffect>
                                    <p:set>
                                      <p:cBhvr>
                                        <p:cTn id="29" dur="1" fill="hold">
                                          <p:stCondLst>
                                            <p:cond delay="499"/>
                                          </p:stCondLst>
                                        </p:cTn>
                                        <p:tgtEl>
                                          <p:spTgt spid="99"/>
                                        </p:tgtEl>
                                        <p:attrNameLst>
                                          <p:attrName>style.visibility</p:attrName>
                                        </p:attrNameLst>
                                      </p:cBhvr>
                                      <p:to>
                                        <p:strVal val="hidden"/>
                                      </p:to>
                                    </p:set>
                                  </p:childTnLst>
                                </p:cTn>
                              </p:par>
                              <p:par>
                                <p:cTn id="30" presetID="10" presetClass="exit" presetSubtype="0" fill="hold" grpId="0" nodeType="withEffect">
                                  <p:stCondLst>
                                    <p:cond delay="1000"/>
                                  </p:stCondLst>
                                  <p:childTnLst>
                                    <p:animEffect transition="out" filter="fade">
                                      <p:cBhvr>
                                        <p:cTn id="31" dur="500"/>
                                        <p:tgtEl>
                                          <p:spTgt spid="100"/>
                                        </p:tgtEl>
                                      </p:cBhvr>
                                    </p:animEffect>
                                    <p:set>
                                      <p:cBhvr>
                                        <p:cTn id="32" dur="1" fill="hold">
                                          <p:stCondLst>
                                            <p:cond delay="499"/>
                                          </p:stCondLst>
                                        </p:cTn>
                                        <p:tgtEl>
                                          <p:spTgt spid="100"/>
                                        </p:tgtEl>
                                        <p:attrNameLst>
                                          <p:attrName>style.visibility</p:attrName>
                                        </p:attrNameLst>
                                      </p:cBhvr>
                                      <p:to>
                                        <p:strVal val="hidden"/>
                                      </p:to>
                                    </p:set>
                                  </p:childTnLst>
                                </p:cTn>
                              </p:par>
                              <p:par>
                                <p:cTn id="33" presetID="10" presetClass="exit" presetSubtype="0" fill="hold" grpId="0" nodeType="withEffect">
                                  <p:stCondLst>
                                    <p:cond delay="1300"/>
                                  </p:stCondLst>
                                  <p:childTnLst>
                                    <p:animEffect transition="out" filter="fade">
                                      <p:cBhvr>
                                        <p:cTn id="34" dur="500"/>
                                        <p:tgtEl>
                                          <p:spTgt spid="101"/>
                                        </p:tgtEl>
                                      </p:cBhvr>
                                    </p:animEffect>
                                    <p:set>
                                      <p:cBhvr>
                                        <p:cTn id="35" dur="1" fill="hold">
                                          <p:stCondLst>
                                            <p:cond delay="499"/>
                                          </p:stCondLst>
                                        </p:cTn>
                                        <p:tgtEl>
                                          <p:spTgt spid="10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18"/>
                                        </p:tgtEl>
                                        <p:attrNameLst>
                                          <p:attrName>style.visibility</p:attrName>
                                        </p:attrNameLst>
                                      </p:cBhvr>
                                      <p:to>
                                        <p:strVal val="visible"/>
                                      </p:to>
                                    </p:set>
                                    <p:animEffect transition="in" filter="fade">
                                      <p:cBhvr>
                                        <p:cTn id="40" dur="500"/>
                                        <p:tgtEl>
                                          <p:spTgt spid="1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6"/>
                                        </p:tgtEl>
                                        <p:attrNameLst>
                                          <p:attrName>style.visibility</p:attrName>
                                        </p:attrNameLst>
                                      </p:cBhvr>
                                      <p:to>
                                        <p:strVal val="visible"/>
                                      </p:to>
                                    </p:set>
                                    <p:animEffect transition="in" filter="fade">
                                      <p:cBhvr>
                                        <p:cTn id="45" dur="500"/>
                                        <p:tgtEl>
                                          <p:spTgt spid="1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17"/>
                                        </p:tgtEl>
                                        <p:attrNameLst>
                                          <p:attrName>style.visibility</p:attrName>
                                        </p:attrNameLst>
                                      </p:cBhvr>
                                      <p:to>
                                        <p:strVal val="visible"/>
                                      </p:to>
                                    </p:set>
                                    <p:animEffect transition="in" filter="fade">
                                      <p:cBhvr>
                                        <p:cTn id="48" dur="500"/>
                                        <p:tgtEl>
                                          <p:spTgt spid="117"/>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14"/>
                                        </p:tgtEl>
                                        <p:attrNameLst>
                                          <p:attrName>style.visibility</p:attrName>
                                        </p:attrNameLst>
                                      </p:cBhvr>
                                      <p:to>
                                        <p:strVal val="visible"/>
                                      </p:to>
                                    </p:set>
                                    <p:animEffect transition="in" filter="fade">
                                      <p:cBhvr>
                                        <p:cTn id="53" dur="500"/>
                                        <p:tgtEl>
                                          <p:spTgt spid="1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15"/>
                                        </p:tgtEl>
                                        <p:attrNameLst>
                                          <p:attrName>style.visibility</p:attrName>
                                        </p:attrNameLst>
                                      </p:cBhvr>
                                      <p:to>
                                        <p:strVal val="visible"/>
                                      </p:to>
                                    </p:set>
                                    <p:animEffect transition="in" filter="fade">
                                      <p:cBhvr>
                                        <p:cTn id="56" dur="500"/>
                                        <p:tgtEl>
                                          <p:spTgt spid="11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12"/>
                                        </p:tgtEl>
                                        <p:attrNameLst>
                                          <p:attrName>style.visibility</p:attrName>
                                        </p:attrNameLst>
                                      </p:cBhvr>
                                      <p:to>
                                        <p:strVal val="visible"/>
                                      </p:to>
                                    </p:set>
                                    <p:animEffect transition="in" filter="fade">
                                      <p:cBhvr>
                                        <p:cTn id="61" dur="500"/>
                                        <p:tgtEl>
                                          <p:spTgt spid="112"/>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113"/>
                                        </p:tgtEl>
                                        <p:attrNameLst>
                                          <p:attrName>style.visibility</p:attrName>
                                        </p:attrNameLst>
                                      </p:cBhvr>
                                      <p:to>
                                        <p:strVal val="visible"/>
                                      </p:to>
                                    </p:set>
                                    <p:animEffect transition="in" filter="fade">
                                      <p:cBhvr>
                                        <p:cTn id="64" dur="500"/>
                                        <p:tgtEl>
                                          <p:spTgt spid="113"/>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111"/>
                                        </p:tgtEl>
                                        <p:attrNameLst>
                                          <p:attrName>style.visibility</p:attrName>
                                        </p:attrNameLst>
                                      </p:cBhvr>
                                      <p:to>
                                        <p:strVal val="visible"/>
                                      </p:to>
                                    </p:set>
                                    <p:animEffect transition="in" filter="fade">
                                      <p:cBhvr>
                                        <p:cTn id="69" dur="500"/>
                                        <p:tgtEl>
                                          <p:spTgt spid="11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09"/>
                                        </p:tgtEl>
                                        <p:attrNameLst>
                                          <p:attrName>style.visibility</p:attrName>
                                        </p:attrNameLst>
                                      </p:cBhvr>
                                      <p:to>
                                        <p:strVal val="visible"/>
                                      </p:to>
                                    </p:set>
                                    <p:animEffect transition="in" filter="fade">
                                      <p:cBhvr>
                                        <p:cTn id="74" dur="500"/>
                                        <p:tgtEl>
                                          <p:spTgt spid="109"/>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8"/>
                                        </p:tgtEl>
                                        <p:attrNameLst>
                                          <p:attrName>style.visibility</p:attrName>
                                        </p:attrNameLst>
                                      </p:cBhvr>
                                      <p:to>
                                        <p:strVal val="visible"/>
                                      </p:to>
                                    </p:set>
                                    <p:animEffect transition="in" filter="fade">
                                      <p:cBhvr>
                                        <p:cTn id="79"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97" grpId="0" animBg="1"/>
      <p:bldP spid="98" grpId="0" animBg="1"/>
      <p:bldP spid="99" grpId="0" animBg="1"/>
      <p:bldP spid="100" grpId="0" animBg="1"/>
      <p:bldP spid="101" grpId="0" animBg="1"/>
      <p:bldP spid="118" grpId="0" animBg="1"/>
      <p:bldP spid="108" grpId="0" animBg="1"/>
      <p:bldP spid="109" grpId="0" animBg="1"/>
      <p:bldP spid="111" grpId="0" animBg="1"/>
      <p:bldP spid="112" grpId="0" animBg="1"/>
      <p:bldP spid="113" grpId="0" animBg="1"/>
      <p:bldP spid="114" grpId="0" animBg="1"/>
      <p:bldP spid="115" grpId="0" animBg="1"/>
      <p:bldP spid="116" grpId="0" animBg="1"/>
      <p:bldP spid="117"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3107C5B-F184-4D7C-F267-CE5E0B0F13E1}"/>
              </a:ext>
            </a:extLst>
          </p:cNvPr>
          <p:cNvSpPr/>
          <p:nvPr/>
        </p:nvSpPr>
        <p:spPr>
          <a:xfrm>
            <a:off x="7751618" y="2977564"/>
            <a:ext cx="2919819" cy="1375416"/>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C6D2F9-EFE2-983D-5DA9-69B6E4C80FC2}"/>
              </a:ext>
            </a:extLst>
          </p:cNvPr>
          <p:cNvSpPr/>
          <p:nvPr/>
        </p:nvSpPr>
        <p:spPr>
          <a:xfrm>
            <a:off x="0" y="6203919"/>
            <a:ext cx="10671437" cy="75521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113</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latin typeface="Arial Black"/>
                <a:cs typeface="Calibri"/>
              </a:rPr>
              <a:t>Concept #33</a:t>
            </a:r>
            <a:endParaRPr lang="en-US">
              <a:solidFill>
                <a:srgbClr val="782F40"/>
              </a:solidFill>
            </a:endParaRPr>
          </a:p>
        </p:txBody>
      </p:sp>
      <p:sp>
        <p:nvSpPr>
          <p:cNvPr id="11" name="TextBox 10">
            <a:extLst>
              <a:ext uri="{FF2B5EF4-FFF2-40B4-BE49-F238E27FC236}">
                <a16:creationId xmlns:a16="http://schemas.microsoft.com/office/drawing/2014/main" id="{72930648-8B50-4EEF-0518-639FE7B8C151}"/>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sp>
        <p:nvSpPr>
          <p:cNvPr id="18" name="Rectangle 17">
            <a:extLst>
              <a:ext uri="{FF2B5EF4-FFF2-40B4-BE49-F238E27FC236}">
                <a16:creationId xmlns:a16="http://schemas.microsoft.com/office/drawing/2014/main" id="{49EB36FB-3792-5116-C173-9C322973EEB3}"/>
              </a:ext>
            </a:extLst>
          </p:cNvPr>
          <p:cNvSpPr/>
          <p:nvPr/>
        </p:nvSpPr>
        <p:spPr>
          <a:xfrm>
            <a:off x="7147442" y="2899262"/>
            <a:ext cx="790970" cy="15320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Snipped 18">
            <a:extLst>
              <a:ext uri="{FF2B5EF4-FFF2-40B4-BE49-F238E27FC236}">
                <a16:creationId xmlns:a16="http://schemas.microsoft.com/office/drawing/2014/main" id="{B721534F-1C80-3E19-E464-678C891FEA91}"/>
              </a:ext>
            </a:extLst>
          </p:cNvPr>
          <p:cNvSpPr/>
          <p:nvPr/>
        </p:nvSpPr>
        <p:spPr>
          <a:xfrm rot="5400000">
            <a:off x="4923113" y="2322379"/>
            <a:ext cx="2383676" cy="2669157"/>
          </a:xfrm>
          <a:prstGeom prst="snip2SameRect">
            <a:avLst/>
          </a:prstGeom>
          <a:solidFill>
            <a:srgbClr val="B7B7B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11D0DE-C22B-78FD-3DED-11543E355244}"/>
              </a:ext>
            </a:extLst>
          </p:cNvPr>
          <p:cNvGrpSpPr/>
          <p:nvPr/>
        </p:nvGrpSpPr>
        <p:grpSpPr>
          <a:xfrm>
            <a:off x="-1069702" y="2359708"/>
            <a:ext cx="5406068" cy="2442755"/>
            <a:chOff x="-361508" y="2420813"/>
            <a:chExt cx="5406068" cy="2442755"/>
          </a:xfrm>
          <a:solidFill>
            <a:srgbClr val="B7B7B7"/>
          </a:solidFill>
        </p:grpSpPr>
        <p:sp>
          <p:nvSpPr>
            <p:cNvPr id="10" name="Cylinder 9">
              <a:extLst>
                <a:ext uri="{FF2B5EF4-FFF2-40B4-BE49-F238E27FC236}">
                  <a16:creationId xmlns:a16="http://schemas.microsoft.com/office/drawing/2014/main" id="{A5D88187-05D5-1E77-79B3-7B1F7BC13C47}"/>
                </a:ext>
              </a:extLst>
            </p:cNvPr>
            <p:cNvSpPr/>
            <p:nvPr/>
          </p:nvSpPr>
          <p:spPr>
            <a:xfrm rot="5400000">
              <a:off x="1605101" y="1014766"/>
              <a:ext cx="1351163" cy="5284381"/>
            </a:xfrm>
            <a:prstGeom prst="can">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646CCD-50B3-2EB6-450E-ABC242B6E876}"/>
                </a:ext>
              </a:extLst>
            </p:cNvPr>
            <p:cNvSpPr/>
            <p:nvPr/>
          </p:nvSpPr>
          <p:spPr>
            <a:xfrm>
              <a:off x="1596640" y="2854041"/>
              <a:ext cx="790970" cy="1532021"/>
            </a:xfrm>
            <a:prstGeom prst="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55CDEA9-1AA8-6C85-B699-4B9706299324}"/>
                </a:ext>
              </a:extLst>
            </p:cNvPr>
            <p:cNvSpPr/>
            <p:nvPr/>
          </p:nvSpPr>
          <p:spPr>
            <a:xfrm>
              <a:off x="2182237" y="2776773"/>
              <a:ext cx="2862323" cy="1786568"/>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C9EB897-1001-1F5D-94DC-049F9E3CEF70}"/>
                </a:ext>
              </a:extLst>
            </p:cNvPr>
            <p:cNvSpPr/>
            <p:nvPr/>
          </p:nvSpPr>
          <p:spPr>
            <a:xfrm>
              <a:off x="2387610" y="2644521"/>
              <a:ext cx="2420603" cy="199534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3102961-4797-0E27-EA45-EF27A5052817}"/>
                </a:ext>
              </a:extLst>
            </p:cNvPr>
            <p:cNvSpPr/>
            <p:nvPr/>
          </p:nvSpPr>
          <p:spPr>
            <a:xfrm>
              <a:off x="2592983" y="2420813"/>
              <a:ext cx="2039362" cy="2442755"/>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Top Corners Snipped 22">
            <a:extLst>
              <a:ext uri="{FF2B5EF4-FFF2-40B4-BE49-F238E27FC236}">
                <a16:creationId xmlns:a16="http://schemas.microsoft.com/office/drawing/2014/main" id="{FDCCC34E-5C17-5B49-F5BA-4756C10B2139}"/>
              </a:ext>
            </a:extLst>
          </p:cNvPr>
          <p:cNvSpPr/>
          <p:nvPr/>
        </p:nvSpPr>
        <p:spPr>
          <a:xfrm rot="16200000">
            <a:off x="3639604" y="3444015"/>
            <a:ext cx="1995341" cy="385749"/>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544EFCFF-1C35-09EE-EA6A-D70C24DD6578}"/>
              </a:ext>
            </a:extLst>
          </p:cNvPr>
          <p:cNvSpPr/>
          <p:nvPr/>
        </p:nvSpPr>
        <p:spPr>
          <a:xfrm rot="5400000">
            <a:off x="4082218" y="3397361"/>
            <a:ext cx="960278" cy="352434"/>
          </a:xfrm>
          <a:prstGeom prst="trapezoid">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760747-CAFA-63C6-890F-D06ADB66B874}"/>
              </a:ext>
            </a:extLst>
          </p:cNvPr>
          <p:cNvSpPr/>
          <p:nvPr/>
        </p:nvSpPr>
        <p:spPr>
          <a:xfrm>
            <a:off x="6074624"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5" name="Oval 34">
            <a:extLst>
              <a:ext uri="{FF2B5EF4-FFF2-40B4-BE49-F238E27FC236}">
                <a16:creationId xmlns:a16="http://schemas.microsoft.com/office/drawing/2014/main" id="{B8160465-4E4F-B8BD-7DFB-E9F386D2F0C2}"/>
              </a:ext>
            </a:extLst>
          </p:cNvPr>
          <p:cNvSpPr/>
          <p:nvPr/>
        </p:nvSpPr>
        <p:spPr>
          <a:xfrm>
            <a:off x="6208533"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6" name="Oval 35">
            <a:extLst>
              <a:ext uri="{FF2B5EF4-FFF2-40B4-BE49-F238E27FC236}">
                <a16:creationId xmlns:a16="http://schemas.microsoft.com/office/drawing/2014/main" id="{8C041E0B-3077-4877-7BDA-1A61F8F032A0}"/>
              </a:ext>
            </a:extLst>
          </p:cNvPr>
          <p:cNvSpPr/>
          <p:nvPr/>
        </p:nvSpPr>
        <p:spPr>
          <a:xfrm>
            <a:off x="6329693" y="3176487"/>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7" name="Oval 36">
            <a:extLst>
              <a:ext uri="{FF2B5EF4-FFF2-40B4-BE49-F238E27FC236}">
                <a16:creationId xmlns:a16="http://schemas.microsoft.com/office/drawing/2014/main" id="{8583A382-44B3-2B49-6427-F22EED4B4871}"/>
              </a:ext>
            </a:extLst>
          </p:cNvPr>
          <p:cNvSpPr/>
          <p:nvPr/>
        </p:nvSpPr>
        <p:spPr>
          <a:xfrm>
            <a:off x="6480737" y="3171753"/>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39" name="Straight Connector 38">
            <a:extLst>
              <a:ext uri="{FF2B5EF4-FFF2-40B4-BE49-F238E27FC236}">
                <a16:creationId xmlns:a16="http://schemas.microsoft.com/office/drawing/2014/main" id="{E7A00ADB-7534-BD5F-FBEA-090B676693F5}"/>
              </a:ext>
            </a:extLst>
          </p:cNvPr>
          <p:cNvCxnSpPr>
            <a:cxnSpLocks/>
          </p:cNvCxnSpPr>
          <p:nvPr/>
        </p:nvCxnSpPr>
        <p:spPr>
          <a:xfrm>
            <a:off x="6074624" y="3190112"/>
            <a:ext cx="66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3BD16C-C3D5-59F6-BF30-6984FEDE6405}"/>
              </a:ext>
            </a:extLst>
          </p:cNvPr>
          <p:cNvCxnSpPr>
            <a:cxnSpLocks/>
          </p:cNvCxnSpPr>
          <p:nvPr/>
        </p:nvCxnSpPr>
        <p:spPr>
          <a:xfrm>
            <a:off x="6055313" y="3949075"/>
            <a:ext cx="706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A8BE62-16A5-54ED-03D4-C57F4F9D4D95}"/>
              </a:ext>
            </a:extLst>
          </p:cNvPr>
          <p:cNvCxnSpPr>
            <a:cxnSpLocks/>
          </p:cNvCxnSpPr>
          <p:nvPr/>
        </p:nvCxnSpPr>
        <p:spPr>
          <a:xfrm flipH="1">
            <a:off x="6742040" y="3171753"/>
            <a:ext cx="4349" cy="776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EF9ABB-2A62-042B-1A6C-86A3D4291ED2}"/>
              </a:ext>
            </a:extLst>
          </p:cNvPr>
          <p:cNvCxnSpPr>
            <a:cxnSpLocks/>
          </p:cNvCxnSpPr>
          <p:nvPr/>
        </p:nvCxnSpPr>
        <p:spPr>
          <a:xfrm flipV="1">
            <a:off x="4762764" y="2730428"/>
            <a:ext cx="0" cy="4652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D3F5BD-C4FB-DF27-2CE8-707F9E2709EF}"/>
              </a:ext>
            </a:extLst>
          </p:cNvPr>
          <p:cNvCxnSpPr>
            <a:cxnSpLocks/>
          </p:cNvCxnSpPr>
          <p:nvPr/>
        </p:nvCxnSpPr>
        <p:spPr>
          <a:xfrm flipV="1">
            <a:off x="4940852" y="2920270"/>
            <a:ext cx="0" cy="2698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7235FD-304F-3195-022A-DA5B2221307F}"/>
              </a:ext>
            </a:extLst>
          </p:cNvPr>
          <p:cNvCxnSpPr>
            <a:cxnSpLocks/>
          </p:cNvCxnSpPr>
          <p:nvPr/>
        </p:nvCxnSpPr>
        <p:spPr>
          <a:xfrm flipV="1">
            <a:off x="4732562" y="3979620"/>
            <a:ext cx="0" cy="46528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32B412-AAC4-170D-119D-100D90F40D04}"/>
              </a:ext>
            </a:extLst>
          </p:cNvPr>
          <p:cNvCxnSpPr>
            <a:cxnSpLocks/>
          </p:cNvCxnSpPr>
          <p:nvPr/>
        </p:nvCxnSpPr>
        <p:spPr>
          <a:xfrm flipV="1">
            <a:off x="4940852" y="3979620"/>
            <a:ext cx="0" cy="2698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11FDA5A-41C7-0F2C-FAC3-209D8D183163}"/>
              </a:ext>
            </a:extLst>
          </p:cNvPr>
          <p:cNvCxnSpPr/>
          <p:nvPr/>
        </p:nvCxnSpPr>
        <p:spPr>
          <a:xfrm flipV="1">
            <a:off x="4750370" y="2729246"/>
            <a:ext cx="2077628" cy="147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829C4E5-B1FE-FDB6-0DB4-BD799002F24A}"/>
              </a:ext>
            </a:extLst>
          </p:cNvPr>
          <p:cNvCxnSpPr/>
          <p:nvPr/>
        </p:nvCxnSpPr>
        <p:spPr>
          <a:xfrm flipV="1">
            <a:off x="4729638" y="4412900"/>
            <a:ext cx="2077628" cy="147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DEF53E-32B3-87F4-CBE9-B9149A3165DC}"/>
              </a:ext>
            </a:extLst>
          </p:cNvPr>
          <p:cNvCxnSpPr/>
          <p:nvPr/>
        </p:nvCxnSpPr>
        <p:spPr>
          <a:xfrm>
            <a:off x="4938896" y="2920270"/>
            <a:ext cx="18609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6DBB84-3AFC-0D66-233C-49BC830AED11}"/>
              </a:ext>
            </a:extLst>
          </p:cNvPr>
          <p:cNvCxnSpPr/>
          <p:nvPr/>
        </p:nvCxnSpPr>
        <p:spPr>
          <a:xfrm>
            <a:off x="4942598" y="4227072"/>
            <a:ext cx="1860966"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3AFED7-C845-58AF-D95C-8EF296BF6095}"/>
              </a:ext>
            </a:extLst>
          </p:cNvPr>
          <p:cNvCxnSpPr/>
          <p:nvPr/>
        </p:nvCxnSpPr>
        <p:spPr>
          <a:xfrm>
            <a:off x="6815854" y="2715668"/>
            <a:ext cx="429848" cy="26189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D4CC32-990E-1B4D-4886-23A97E08E73F}"/>
              </a:ext>
            </a:extLst>
          </p:cNvPr>
          <p:cNvCxnSpPr>
            <a:cxnSpLocks/>
          </p:cNvCxnSpPr>
          <p:nvPr/>
        </p:nvCxnSpPr>
        <p:spPr>
          <a:xfrm flipV="1">
            <a:off x="6799862" y="4223411"/>
            <a:ext cx="485160" cy="19568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2CE4314-12A6-A159-E3D1-79D1F4894E3D}"/>
              </a:ext>
            </a:extLst>
          </p:cNvPr>
          <p:cNvCxnSpPr>
            <a:cxnSpLocks/>
          </p:cNvCxnSpPr>
          <p:nvPr/>
        </p:nvCxnSpPr>
        <p:spPr>
          <a:xfrm>
            <a:off x="6792458" y="2920196"/>
            <a:ext cx="354984" cy="23027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9AEA72-515B-D51D-CB6F-D43CB7D092C5}"/>
              </a:ext>
            </a:extLst>
          </p:cNvPr>
          <p:cNvCxnSpPr>
            <a:cxnSpLocks/>
          </p:cNvCxnSpPr>
          <p:nvPr/>
        </p:nvCxnSpPr>
        <p:spPr>
          <a:xfrm flipV="1">
            <a:off x="6790352" y="4044141"/>
            <a:ext cx="360792" cy="18452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528B3D6-AF28-F2D6-2C52-053E29ED010F}"/>
              </a:ext>
            </a:extLst>
          </p:cNvPr>
          <p:cNvCxnSpPr>
            <a:cxnSpLocks/>
          </p:cNvCxnSpPr>
          <p:nvPr/>
        </p:nvCxnSpPr>
        <p:spPr>
          <a:xfrm>
            <a:off x="7149293" y="3119159"/>
            <a:ext cx="1851" cy="94821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7CF47C3-5D4A-1535-4923-67395F0B8DF8}"/>
              </a:ext>
            </a:extLst>
          </p:cNvPr>
          <p:cNvCxnSpPr>
            <a:cxnSpLocks/>
          </p:cNvCxnSpPr>
          <p:nvPr/>
        </p:nvCxnSpPr>
        <p:spPr>
          <a:xfrm>
            <a:off x="7245702" y="2977564"/>
            <a:ext cx="700568" cy="17927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B20726A-D826-E332-DC47-8827EA4F6198}"/>
              </a:ext>
            </a:extLst>
          </p:cNvPr>
          <p:cNvCxnSpPr>
            <a:cxnSpLocks/>
          </p:cNvCxnSpPr>
          <p:nvPr/>
        </p:nvCxnSpPr>
        <p:spPr>
          <a:xfrm flipV="1">
            <a:off x="7262227" y="4044059"/>
            <a:ext cx="684043" cy="17519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3EA08EC-832C-7D23-2CBD-5C2D0CCAA4F5}"/>
              </a:ext>
            </a:extLst>
          </p:cNvPr>
          <p:cNvCxnSpPr/>
          <p:nvPr/>
        </p:nvCxnSpPr>
        <p:spPr>
          <a:xfrm>
            <a:off x="7938412" y="3156834"/>
            <a:ext cx="27330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B3BF72C-58F8-C5B7-8156-017A393DAFC9}"/>
              </a:ext>
            </a:extLst>
          </p:cNvPr>
          <p:cNvCxnSpPr/>
          <p:nvPr/>
        </p:nvCxnSpPr>
        <p:spPr>
          <a:xfrm>
            <a:off x="7938411" y="4044141"/>
            <a:ext cx="2733025"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864CBE-8533-6EDF-3CFF-B2CAF6FEDBA2}"/>
              </a:ext>
            </a:extLst>
          </p:cNvPr>
          <p:cNvCxnSpPr>
            <a:cxnSpLocks/>
          </p:cNvCxnSpPr>
          <p:nvPr/>
        </p:nvCxnSpPr>
        <p:spPr>
          <a:xfrm>
            <a:off x="4946300" y="3190112"/>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251D7CE-B1E3-2A1B-979C-497C0EABCF18}"/>
              </a:ext>
            </a:extLst>
          </p:cNvPr>
          <p:cNvCxnSpPr>
            <a:cxnSpLocks/>
          </p:cNvCxnSpPr>
          <p:nvPr/>
        </p:nvCxnSpPr>
        <p:spPr>
          <a:xfrm>
            <a:off x="4938896" y="3958868"/>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8AA778AC-A7DF-2E67-FCB9-7FD30C838767}"/>
              </a:ext>
            </a:extLst>
          </p:cNvPr>
          <p:cNvSpPr/>
          <p:nvPr/>
        </p:nvSpPr>
        <p:spPr>
          <a:xfrm>
            <a:off x="2791814" y="3211858"/>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8" name="Oval 97">
            <a:extLst>
              <a:ext uri="{FF2B5EF4-FFF2-40B4-BE49-F238E27FC236}">
                <a16:creationId xmlns:a16="http://schemas.microsoft.com/office/drawing/2014/main" id="{E59D17EF-D072-11C4-539C-55D94A9D9E3B}"/>
              </a:ext>
            </a:extLst>
          </p:cNvPr>
          <p:cNvSpPr/>
          <p:nvPr/>
        </p:nvSpPr>
        <p:spPr>
          <a:xfrm>
            <a:off x="2928547" y="3205076"/>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9" name="Oval 98">
            <a:extLst>
              <a:ext uri="{FF2B5EF4-FFF2-40B4-BE49-F238E27FC236}">
                <a16:creationId xmlns:a16="http://schemas.microsoft.com/office/drawing/2014/main" id="{3D263504-80BB-C6D0-AA4F-903365E2E5AD}"/>
              </a:ext>
            </a:extLst>
          </p:cNvPr>
          <p:cNvSpPr/>
          <p:nvPr/>
        </p:nvSpPr>
        <p:spPr>
          <a:xfrm>
            <a:off x="3070603" y="321339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0" name="Oval 99">
            <a:extLst>
              <a:ext uri="{FF2B5EF4-FFF2-40B4-BE49-F238E27FC236}">
                <a16:creationId xmlns:a16="http://schemas.microsoft.com/office/drawing/2014/main" id="{C2ACD336-5C02-D327-F5DB-5E89B088785D}"/>
              </a:ext>
            </a:extLst>
          </p:cNvPr>
          <p:cNvSpPr/>
          <p:nvPr/>
        </p:nvSpPr>
        <p:spPr>
          <a:xfrm>
            <a:off x="3229809" y="3231455"/>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1" name="Oval 100">
            <a:extLst>
              <a:ext uri="{FF2B5EF4-FFF2-40B4-BE49-F238E27FC236}">
                <a16:creationId xmlns:a16="http://schemas.microsoft.com/office/drawing/2014/main" id="{C1C677BE-524C-650E-2AB5-7D6DB0715ECD}"/>
              </a:ext>
            </a:extLst>
          </p:cNvPr>
          <p:cNvSpPr/>
          <p:nvPr/>
        </p:nvSpPr>
        <p:spPr>
          <a:xfrm>
            <a:off x="3382326" y="322835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18" name="Rectangle 117">
            <a:extLst>
              <a:ext uri="{FF2B5EF4-FFF2-40B4-BE49-F238E27FC236}">
                <a16:creationId xmlns:a16="http://schemas.microsoft.com/office/drawing/2014/main" id="{E7D711B2-B654-EA5D-6C19-CECCADE31A54}"/>
              </a:ext>
            </a:extLst>
          </p:cNvPr>
          <p:cNvSpPr/>
          <p:nvPr/>
        </p:nvSpPr>
        <p:spPr>
          <a:xfrm>
            <a:off x="4766218" y="3207433"/>
            <a:ext cx="707254" cy="7454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D66FCCB3-1E3C-AB2F-FBD8-B62798DD3CCE}"/>
              </a:ext>
            </a:extLst>
          </p:cNvPr>
          <p:cNvSpPr/>
          <p:nvPr/>
        </p:nvSpPr>
        <p:spPr>
          <a:xfrm>
            <a:off x="-1097259" y="3296438"/>
            <a:ext cx="2658339" cy="523711"/>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5D99F9C-45F9-5B8F-35F5-A5739B5183B7}"/>
              </a:ext>
            </a:extLst>
          </p:cNvPr>
          <p:cNvSpPr/>
          <p:nvPr/>
        </p:nvSpPr>
        <p:spPr>
          <a:xfrm>
            <a:off x="9338306" y="3160415"/>
            <a:ext cx="1333131"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2DD3CF03-AA0E-C4D4-F5FE-3B36195BDFB5}"/>
              </a:ext>
            </a:extLst>
          </p:cNvPr>
          <p:cNvSpPr/>
          <p:nvPr/>
        </p:nvSpPr>
        <p:spPr>
          <a:xfrm>
            <a:off x="8055813" y="3161362"/>
            <a:ext cx="1307218"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Manual Operation 110">
            <a:extLst>
              <a:ext uri="{FF2B5EF4-FFF2-40B4-BE49-F238E27FC236}">
                <a16:creationId xmlns:a16="http://schemas.microsoft.com/office/drawing/2014/main" id="{9D9ED057-CD89-6B5B-486A-F0B9C5BB36AE}"/>
              </a:ext>
            </a:extLst>
          </p:cNvPr>
          <p:cNvSpPr/>
          <p:nvPr/>
        </p:nvSpPr>
        <p:spPr>
          <a:xfrm rot="16200000">
            <a:off x="6990037" y="3091023"/>
            <a:ext cx="1347393" cy="1032585"/>
          </a:xfrm>
          <a:prstGeom prst="flowChartManualOperati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a:extLst>
              <a:ext uri="{FF2B5EF4-FFF2-40B4-BE49-F238E27FC236}">
                <a16:creationId xmlns:a16="http://schemas.microsoft.com/office/drawing/2014/main" id="{6D385DE6-E6D1-6231-689D-F0AB39B9BDEE}"/>
              </a:ext>
            </a:extLst>
          </p:cNvPr>
          <p:cNvSpPr/>
          <p:nvPr/>
        </p:nvSpPr>
        <p:spPr>
          <a:xfrm rot="19878984">
            <a:off x="6732916" y="4132726"/>
            <a:ext cx="556228" cy="193820"/>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arallelogram 112">
            <a:extLst>
              <a:ext uri="{FF2B5EF4-FFF2-40B4-BE49-F238E27FC236}">
                <a16:creationId xmlns:a16="http://schemas.microsoft.com/office/drawing/2014/main" id="{6B7DD97D-0BED-8486-DA77-C795E01153D0}"/>
              </a:ext>
            </a:extLst>
          </p:cNvPr>
          <p:cNvSpPr/>
          <p:nvPr/>
        </p:nvSpPr>
        <p:spPr>
          <a:xfrm rot="2034182" flipV="1">
            <a:off x="6719965" y="2858111"/>
            <a:ext cx="556228" cy="173268"/>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4934CD89-41EF-7611-2E27-E3330600BDFF}"/>
              </a:ext>
            </a:extLst>
          </p:cNvPr>
          <p:cNvSpPr/>
          <p:nvPr/>
        </p:nvSpPr>
        <p:spPr>
          <a:xfrm>
            <a:off x="3590168" y="3130503"/>
            <a:ext cx="734105" cy="838983"/>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FAD9E20-32DC-C1BE-EC2E-961A6537E40B}"/>
              </a:ext>
            </a:extLst>
          </p:cNvPr>
          <p:cNvSpPr/>
          <p:nvPr/>
        </p:nvSpPr>
        <p:spPr>
          <a:xfrm>
            <a:off x="4780372" y="2744006"/>
            <a:ext cx="2077628" cy="1676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A98830B-12ED-8907-FC44-1D7D7BA3AE74}"/>
              </a:ext>
            </a:extLst>
          </p:cNvPr>
          <p:cNvSpPr/>
          <p:nvPr/>
        </p:nvSpPr>
        <p:spPr>
          <a:xfrm>
            <a:off x="4736526" y="4209751"/>
            <a:ext cx="2077628" cy="2045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C1B4279-E189-9012-708B-EA71573E5C1F}"/>
              </a:ext>
            </a:extLst>
          </p:cNvPr>
          <p:cNvSpPr/>
          <p:nvPr/>
        </p:nvSpPr>
        <p:spPr>
          <a:xfrm>
            <a:off x="4774361" y="2900562"/>
            <a:ext cx="170088" cy="413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073A4CE4-17CA-1D63-7E6C-BFCFE694542A}"/>
              </a:ext>
            </a:extLst>
          </p:cNvPr>
          <p:cNvSpPr/>
          <p:nvPr/>
        </p:nvSpPr>
        <p:spPr>
          <a:xfrm>
            <a:off x="4722155" y="3820149"/>
            <a:ext cx="234085" cy="446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B7C8EDD-57A8-56F9-8B04-B62CE42181E5}"/>
              </a:ext>
            </a:extLst>
          </p:cNvPr>
          <p:cNvGrpSpPr/>
          <p:nvPr/>
        </p:nvGrpSpPr>
        <p:grpSpPr>
          <a:xfrm>
            <a:off x="4732562" y="3176488"/>
            <a:ext cx="1333474" cy="796004"/>
            <a:chOff x="4732562" y="3176488"/>
            <a:chExt cx="1333474" cy="796004"/>
          </a:xfrm>
          <a:solidFill>
            <a:srgbClr val="848484"/>
          </a:solidFill>
        </p:grpSpPr>
        <p:sp>
          <p:nvSpPr>
            <p:cNvPr id="12" name="Rectangle 11">
              <a:extLst>
                <a:ext uri="{FF2B5EF4-FFF2-40B4-BE49-F238E27FC236}">
                  <a16:creationId xmlns:a16="http://schemas.microsoft.com/office/drawing/2014/main" id="{D4BEC3B9-28CE-C783-4DDB-200AF17E7EE5}"/>
                </a:ext>
              </a:extLst>
            </p:cNvPr>
            <p:cNvSpPr/>
            <p:nvPr/>
          </p:nvSpPr>
          <p:spPr>
            <a:xfrm>
              <a:off x="4940852" y="3414368"/>
              <a:ext cx="958930" cy="28915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C12668-E5C9-262B-1E81-941FFD3FECFA}"/>
                </a:ext>
              </a:extLst>
            </p:cNvPr>
            <p:cNvSpPr/>
            <p:nvPr/>
          </p:nvSpPr>
          <p:spPr>
            <a:xfrm>
              <a:off x="4732562" y="3190112"/>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0848A0-A026-4F5C-561C-E555C780B35B}"/>
                </a:ext>
              </a:extLst>
            </p:cNvPr>
            <p:cNvSpPr/>
            <p:nvPr/>
          </p:nvSpPr>
          <p:spPr>
            <a:xfrm>
              <a:off x="5852298" y="3176488"/>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D4AABFD-2808-A404-163A-655CBD35D517}"/>
              </a:ext>
            </a:extLst>
          </p:cNvPr>
          <p:cNvGrpSpPr/>
          <p:nvPr/>
        </p:nvGrpSpPr>
        <p:grpSpPr>
          <a:xfrm>
            <a:off x="2038924" y="3073110"/>
            <a:ext cx="2297442" cy="989133"/>
            <a:chOff x="2038924" y="3073110"/>
            <a:chExt cx="2297442" cy="989133"/>
          </a:xfrm>
        </p:grpSpPr>
        <p:sp>
          <p:nvSpPr>
            <p:cNvPr id="93" name="Rectangle: Top Corners Snipped 92">
              <a:extLst>
                <a:ext uri="{FF2B5EF4-FFF2-40B4-BE49-F238E27FC236}">
                  <a16:creationId xmlns:a16="http://schemas.microsoft.com/office/drawing/2014/main" id="{6EED430D-35EA-192B-DB40-7C8CFF92F89F}"/>
                </a:ext>
              </a:extLst>
            </p:cNvPr>
            <p:cNvSpPr/>
            <p:nvPr/>
          </p:nvSpPr>
          <p:spPr>
            <a:xfrm rot="5400000">
              <a:off x="1923364" y="3188670"/>
              <a:ext cx="989133" cy="758013"/>
            </a:xfrm>
            <a:prstGeom prst="snip2Same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85BE051-76C1-1CCA-E804-D69B31A481D5}"/>
                </a:ext>
              </a:extLst>
            </p:cNvPr>
            <p:cNvSpPr/>
            <p:nvPr/>
          </p:nvSpPr>
          <p:spPr>
            <a:xfrm>
              <a:off x="2798788" y="3218846"/>
              <a:ext cx="795043" cy="67637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185C2686-4CD9-9BF1-7D81-9A14D782904B}"/>
                </a:ext>
              </a:extLst>
            </p:cNvPr>
            <p:cNvGrpSpPr/>
            <p:nvPr/>
          </p:nvGrpSpPr>
          <p:grpSpPr>
            <a:xfrm>
              <a:off x="2038925" y="3162280"/>
              <a:ext cx="2297441" cy="789508"/>
              <a:chOff x="2038925" y="3162280"/>
              <a:chExt cx="2297441" cy="789508"/>
            </a:xfrm>
          </p:grpSpPr>
          <p:sp>
            <p:nvSpPr>
              <p:cNvPr id="90" name="Rectangle 89">
                <a:extLst>
                  <a:ext uri="{FF2B5EF4-FFF2-40B4-BE49-F238E27FC236}">
                    <a16:creationId xmlns:a16="http://schemas.microsoft.com/office/drawing/2014/main" id="{DB03A2D5-011E-F290-E4E6-6BB662B525DF}"/>
                  </a:ext>
                </a:extLst>
              </p:cNvPr>
              <p:cNvSpPr/>
              <p:nvPr/>
            </p:nvSpPr>
            <p:spPr>
              <a:xfrm>
                <a:off x="4158452" y="3162280"/>
                <a:ext cx="177914" cy="789508"/>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DF0B677-DD19-E73F-D2F6-4F191C4F7EC4}"/>
                  </a:ext>
                </a:extLst>
              </p:cNvPr>
              <p:cNvSpPr/>
              <p:nvPr/>
            </p:nvSpPr>
            <p:spPr>
              <a:xfrm>
                <a:off x="2585415" y="3280694"/>
                <a:ext cx="1584264" cy="53000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Top Corners Snipped 91">
                <a:extLst>
                  <a:ext uri="{FF2B5EF4-FFF2-40B4-BE49-F238E27FC236}">
                    <a16:creationId xmlns:a16="http://schemas.microsoft.com/office/drawing/2014/main" id="{C93447EE-904D-919C-D5BE-3A18C9E94106}"/>
                  </a:ext>
                </a:extLst>
              </p:cNvPr>
              <p:cNvSpPr/>
              <p:nvPr/>
            </p:nvSpPr>
            <p:spPr>
              <a:xfrm rot="5400000">
                <a:off x="1960984" y="3278145"/>
                <a:ext cx="702371" cy="546489"/>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Rectangle: Top Corners Snipped 105">
            <a:extLst>
              <a:ext uri="{FF2B5EF4-FFF2-40B4-BE49-F238E27FC236}">
                <a16:creationId xmlns:a16="http://schemas.microsoft.com/office/drawing/2014/main" id="{0B00804B-A279-A543-A310-4A309F74CDE7}"/>
              </a:ext>
            </a:extLst>
          </p:cNvPr>
          <p:cNvSpPr/>
          <p:nvPr/>
        </p:nvSpPr>
        <p:spPr>
          <a:xfrm rot="16200000">
            <a:off x="1619504" y="3036329"/>
            <a:ext cx="705161" cy="1027332"/>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2422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1.45833E-6 -4.81481E-6 L 0.05599 -0.00092 " pathEditMode="relative" rAng="0" ptsTypes="AA">
                                      <p:cBhvr>
                                        <p:cTn id="6" dur="2000" fill="hold"/>
                                        <p:tgtEl>
                                          <p:spTgt spid="29"/>
                                        </p:tgtEl>
                                        <p:attrNameLst>
                                          <p:attrName>ppt_x</p:attrName>
                                          <p:attrName>ppt_y</p:attrName>
                                        </p:attrNameLst>
                                      </p:cBhvr>
                                      <p:rCtr x="2799" y="-46"/>
                                    </p:animMotion>
                                  </p:childTnLst>
                                </p:cTn>
                              </p:par>
                              <p:par>
                                <p:cTn id="7" presetID="10" presetClass="exit" presetSubtype="0" fill="hold" grpId="0" nodeType="withEffect">
                                  <p:stCondLst>
                                    <p:cond delay="500"/>
                                  </p:stCondLst>
                                  <p:childTnLst>
                                    <p:animEffect transition="out" filter="fade">
                                      <p:cBhvr>
                                        <p:cTn id="8" dur="400"/>
                                        <p:tgtEl>
                                          <p:spTgt spid="34"/>
                                        </p:tgtEl>
                                      </p:cBhvr>
                                    </p:animEffect>
                                    <p:set>
                                      <p:cBhvr>
                                        <p:cTn id="9" dur="1" fill="hold">
                                          <p:stCondLst>
                                            <p:cond delay="399"/>
                                          </p:stCondLst>
                                        </p:cTn>
                                        <p:tgtEl>
                                          <p:spTgt spid="34"/>
                                        </p:tgtEl>
                                        <p:attrNameLst>
                                          <p:attrName>style.visibility</p:attrName>
                                        </p:attrNameLst>
                                      </p:cBhvr>
                                      <p:to>
                                        <p:strVal val="hidden"/>
                                      </p:to>
                                    </p:set>
                                  </p:childTnLst>
                                </p:cTn>
                              </p:par>
                              <p:par>
                                <p:cTn id="10" presetID="10" presetClass="exit" presetSubtype="0" fill="hold" grpId="0" nodeType="withEffect">
                                  <p:stCondLst>
                                    <p:cond delay="1000"/>
                                  </p:stCondLst>
                                  <p:childTnLst>
                                    <p:animEffect transition="out" filter="fade">
                                      <p:cBhvr>
                                        <p:cTn id="11" dur="300"/>
                                        <p:tgtEl>
                                          <p:spTgt spid="35"/>
                                        </p:tgtEl>
                                      </p:cBhvr>
                                    </p:animEffect>
                                    <p:set>
                                      <p:cBhvr>
                                        <p:cTn id="12" dur="1" fill="hold">
                                          <p:stCondLst>
                                            <p:cond delay="299"/>
                                          </p:stCondLst>
                                        </p:cTn>
                                        <p:tgtEl>
                                          <p:spTgt spid="35"/>
                                        </p:tgtEl>
                                        <p:attrNameLst>
                                          <p:attrName>style.visibility</p:attrName>
                                        </p:attrNameLst>
                                      </p:cBhvr>
                                      <p:to>
                                        <p:strVal val="hidden"/>
                                      </p:to>
                                    </p:set>
                                  </p:childTnLst>
                                </p:cTn>
                              </p:par>
                              <p:par>
                                <p:cTn id="13" presetID="10" presetClass="exit" presetSubtype="0" fill="hold" grpId="0" nodeType="withEffect">
                                  <p:stCondLst>
                                    <p:cond delay="1300"/>
                                  </p:stCondLst>
                                  <p:childTnLst>
                                    <p:animEffect transition="out" filter="fade">
                                      <p:cBhvr>
                                        <p:cTn id="14" dur="200"/>
                                        <p:tgtEl>
                                          <p:spTgt spid="36"/>
                                        </p:tgtEl>
                                      </p:cBhvr>
                                    </p:animEffect>
                                    <p:set>
                                      <p:cBhvr>
                                        <p:cTn id="15" dur="1" fill="hold">
                                          <p:stCondLst>
                                            <p:cond delay="199"/>
                                          </p:stCondLst>
                                        </p:cTn>
                                        <p:tgtEl>
                                          <p:spTgt spid="36"/>
                                        </p:tgtEl>
                                        <p:attrNameLst>
                                          <p:attrName>style.visibility</p:attrName>
                                        </p:attrNameLst>
                                      </p:cBhvr>
                                      <p:to>
                                        <p:strVal val="hidden"/>
                                      </p:to>
                                    </p:set>
                                  </p:childTnLst>
                                </p:cTn>
                              </p:par>
                              <p:par>
                                <p:cTn id="16" presetID="10" presetClass="exit" presetSubtype="0" fill="hold" grpId="0" nodeType="withEffect">
                                  <p:stCondLst>
                                    <p:cond delay="1400"/>
                                  </p:stCondLst>
                                  <p:childTnLst>
                                    <p:animEffect transition="out" filter="fade">
                                      <p:cBhvr>
                                        <p:cTn id="17" dur="300"/>
                                        <p:tgtEl>
                                          <p:spTgt spid="37"/>
                                        </p:tgtEl>
                                      </p:cBhvr>
                                    </p:animEffect>
                                    <p:set>
                                      <p:cBhvr>
                                        <p:cTn id="18" dur="1" fill="hold">
                                          <p:stCondLst>
                                            <p:cond delay="299"/>
                                          </p:stCondLst>
                                        </p:cTn>
                                        <p:tgtEl>
                                          <p:spTgt spid="37"/>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1.66667E-6 1.11111E-6 L 0.03815 1.11111E-6 " pathEditMode="relative" rAng="0" ptsTypes="AA">
                                      <p:cBhvr>
                                        <p:cTn id="20" dur="2000" fill="hold"/>
                                        <p:tgtEl>
                                          <p:spTgt spid="103"/>
                                        </p:tgtEl>
                                        <p:attrNameLst>
                                          <p:attrName>ppt_x</p:attrName>
                                          <p:attrName>ppt_y</p:attrName>
                                        </p:attrNameLst>
                                      </p:cBhvr>
                                      <p:rCtr x="1901" y="0"/>
                                    </p:animMotion>
                                  </p:childTnLst>
                                </p:cTn>
                              </p:par>
                              <p:par>
                                <p:cTn id="21" presetID="10" presetClass="exit" presetSubtype="0" fill="hold" grpId="0" nodeType="withEffect">
                                  <p:stCondLst>
                                    <p:cond delay="0"/>
                                  </p:stCondLst>
                                  <p:childTnLst>
                                    <p:animEffect transition="out" filter="fade">
                                      <p:cBhvr>
                                        <p:cTn id="22" dur="400"/>
                                        <p:tgtEl>
                                          <p:spTgt spid="97"/>
                                        </p:tgtEl>
                                      </p:cBhvr>
                                    </p:animEffect>
                                    <p:set>
                                      <p:cBhvr>
                                        <p:cTn id="23" dur="1" fill="hold">
                                          <p:stCondLst>
                                            <p:cond delay="399"/>
                                          </p:stCondLst>
                                        </p:cTn>
                                        <p:tgtEl>
                                          <p:spTgt spid="97"/>
                                        </p:tgtEl>
                                        <p:attrNameLst>
                                          <p:attrName>style.visibility</p:attrName>
                                        </p:attrNameLst>
                                      </p:cBhvr>
                                      <p:to>
                                        <p:strVal val="hidden"/>
                                      </p:to>
                                    </p:set>
                                  </p:childTnLst>
                                </p:cTn>
                              </p:par>
                              <p:par>
                                <p:cTn id="24" presetID="10" presetClass="exit" presetSubtype="0" fill="hold" grpId="0" nodeType="withEffect">
                                  <p:stCondLst>
                                    <p:cond delay="400"/>
                                  </p:stCondLst>
                                  <p:childTnLst>
                                    <p:animEffect transition="out" filter="fade">
                                      <p:cBhvr>
                                        <p:cTn id="25" dur="500"/>
                                        <p:tgtEl>
                                          <p:spTgt spid="98"/>
                                        </p:tgtEl>
                                      </p:cBhvr>
                                    </p:animEffect>
                                    <p:set>
                                      <p:cBhvr>
                                        <p:cTn id="26" dur="1" fill="hold">
                                          <p:stCondLst>
                                            <p:cond delay="499"/>
                                          </p:stCondLst>
                                        </p:cTn>
                                        <p:tgtEl>
                                          <p:spTgt spid="98"/>
                                        </p:tgtEl>
                                        <p:attrNameLst>
                                          <p:attrName>style.visibility</p:attrName>
                                        </p:attrNameLst>
                                      </p:cBhvr>
                                      <p:to>
                                        <p:strVal val="hidden"/>
                                      </p:to>
                                    </p:set>
                                  </p:childTnLst>
                                </p:cTn>
                              </p:par>
                              <p:par>
                                <p:cTn id="27" presetID="10" presetClass="exit" presetSubtype="0" fill="hold" grpId="0" nodeType="withEffect">
                                  <p:stCondLst>
                                    <p:cond delay="900"/>
                                  </p:stCondLst>
                                  <p:childTnLst>
                                    <p:animEffect transition="out" filter="fade">
                                      <p:cBhvr>
                                        <p:cTn id="28" dur="500"/>
                                        <p:tgtEl>
                                          <p:spTgt spid="99"/>
                                        </p:tgtEl>
                                      </p:cBhvr>
                                    </p:animEffect>
                                    <p:set>
                                      <p:cBhvr>
                                        <p:cTn id="29" dur="1" fill="hold">
                                          <p:stCondLst>
                                            <p:cond delay="499"/>
                                          </p:stCondLst>
                                        </p:cTn>
                                        <p:tgtEl>
                                          <p:spTgt spid="99"/>
                                        </p:tgtEl>
                                        <p:attrNameLst>
                                          <p:attrName>style.visibility</p:attrName>
                                        </p:attrNameLst>
                                      </p:cBhvr>
                                      <p:to>
                                        <p:strVal val="hidden"/>
                                      </p:to>
                                    </p:set>
                                  </p:childTnLst>
                                </p:cTn>
                              </p:par>
                              <p:par>
                                <p:cTn id="30" presetID="10" presetClass="exit" presetSubtype="0" fill="hold" grpId="0" nodeType="withEffect">
                                  <p:stCondLst>
                                    <p:cond delay="1000"/>
                                  </p:stCondLst>
                                  <p:childTnLst>
                                    <p:animEffect transition="out" filter="fade">
                                      <p:cBhvr>
                                        <p:cTn id="31" dur="500"/>
                                        <p:tgtEl>
                                          <p:spTgt spid="100"/>
                                        </p:tgtEl>
                                      </p:cBhvr>
                                    </p:animEffect>
                                    <p:set>
                                      <p:cBhvr>
                                        <p:cTn id="32" dur="1" fill="hold">
                                          <p:stCondLst>
                                            <p:cond delay="499"/>
                                          </p:stCondLst>
                                        </p:cTn>
                                        <p:tgtEl>
                                          <p:spTgt spid="100"/>
                                        </p:tgtEl>
                                        <p:attrNameLst>
                                          <p:attrName>style.visibility</p:attrName>
                                        </p:attrNameLst>
                                      </p:cBhvr>
                                      <p:to>
                                        <p:strVal val="hidden"/>
                                      </p:to>
                                    </p:set>
                                  </p:childTnLst>
                                </p:cTn>
                              </p:par>
                              <p:par>
                                <p:cTn id="33" presetID="10" presetClass="exit" presetSubtype="0" fill="hold" grpId="0" nodeType="withEffect">
                                  <p:stCondLst>
                                    <p:cond delay="1300"/>
                                  </p:stCondLst>
                                  <p:childTnLst>
                                    <p:animEffect transition="out" filter="fade">
                                      <p:cBhvr>
                                        <p:cTn id="34" dur="500"/>
                                        <p:tgtEl>
                                          <p:spTgt spid="101"/>
                                        </p:tgtEl>
                                      </p:cBhvr>
                                    </p:animEffect>
                                    <p:set>
                                      <p:cBhvr>
                                        <p:cTn id="35" dur="1" fill="hold">
                                          <p:stCondLst>
                                            <p:cond delay="499"/>
                                          </p:stCondLst>
                                        </p:cTn>
                                        <p:tgtEl>
                                          <p:spTgt spid="10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08"/>
                                        </p:tgtEl>
                                        <p:attrNameLst>
                                          <p:attrName>style.visibility</p:attrName>
                                        </p:attrNameLst>
                                      </p:cBhvr>
                                      <p:to>
                                        <p:strVal val="visible"/>
                                      </p:to>
                                    </p:set>
                                    <p:animEffect transition="in" filter="fade">
                                      <p:cBhvr>
                                        <p:cTn id="40" dur="500"/>
                                        <p:tgtEl>
                                          <p:spTgt spid="10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09"/>
                                        </p:tgtEl>
                                        <p:attrNameLst>
                                          <p:attrName>style.visibility</p:attrName>
                                        </p:attrNameLst>
                                      </p:cBhvr>
                                      <p:to>
                                        <p:strVal val="visible"/>
                                      </p:to>
                                    </p:set>
                                    <p:animEffect transition="in" filter="fade">
                                      <p:cBhvr>
                                        <p:cTn id="45" dur="500"/>
                                        <p:tgtEl>
                                          <p:spTgt spid="10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1"/>
                                        </p:tgtEl>
                                        <p:attrNameLst>
                                          <p:attrName>style.visibility</p:attrName>
                                        </p:attrNameLst>
                                      </p:cBhvr>
                                      <p:to>
                                        <p:strVal val="visible"/>
                                      </p:to>
                                    </p:set>
                                    <p:animEffect transition="in" filter="fade">
                                      <p:cBhvr>
                                        <p:cTn id="50" dur="500"/>
                                        <p:tgtEl>
                                          <p:spTgt spid="111"/>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12"/>
                                        </p:tgtEl>
                                        <p:attrNameLst>
                                          <p:attrName>style.visibility</p:attrName>
                                        </p:attrNameLst>
                                      </p:cBhvr>
                                      <p:to>
                                        <p:strVal val="visible"/>
                                      </p:to>
                                    </p:set>
                                    <p:animEffect transition="in" filter="fade">
                                      <p:cBhvr>
                                        <p:cTn id="55" dur="500"/>
                                        <p:tgtEl>
                                          <p:spTgt spid="112"/>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13"/>
                                        </p:tgtEl>
                                        <p:attrNameLst>
                                          <p:attrName>style.visibility</p:attrName>
                                        </p:attrNameLst>
                                      </p:cBhvr>
                                      <p:to>
                                        <p:strVal val="visible"/>
                                      </p:to>
                                    </p:set>
                                    <p:animEffect transition="in" filter="fade">
                                      <p:cBhvr>
                                        <p:cTn id="58" dur="500"/>
                                        <p:tgtEl>
                                          <p:spTgt spid="113"/>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14"/>
                                        </p:tgtEl>
                                        <p:attrNameLst>
                                          <p:attrName>style.visibility</p:attrName>
                                        </p:attrNameLst>
                                      </p:cBhvr>
                                      <p:to>
                                        <p:strVal val="visible"/>
                                      </p:to>
                                    </p:set>
                                    <p:animEffect transition="in" filter="fade">
                                      <p:cBhvr>
                                        <p:cTn id="63" dur="500"/>
                                        <p:tgtEl>
                                          <p:spTgt spid="114"/>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15"/>
                                        </p:tgtEl>
                                        <p:attrNameLst>
                                          <p:attrName>style.visibility</p:attrName>
                                        </p:attrNameLst>
                                      </p:cBhvr>
                                      <p:to>
                                        <p:strVal val="visible"/>
                                      </p:to>
                                    </p:set>
                                    <p:animEffect transition="in" filter="fade">
                                      <p:cBhvr>
                                        <p:cTn id="66" dur="500"/>
                                        <p:tgtEl>
                                          <p:spTgt spid="115"/>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116"/>
                                        </p:tgtEl>
                                        <p:attrNameLst>
                                          <p:attrName>style.visibility</p:attrName>
                                        </p:attrNameLst>
                                      </p:cBhvr>
                                      <p:to>
                                        <p:strVal val="visible"/>
                                      </p:to>
                                    </p:set>
                                    <p:animEffect transition="in" filter="fade">
                                      <p:cBhvr>
                                        <p:cTn id="71" dur="500"/>
                                        <p:tgtEl>
                                          <p:spTgt spid="11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7"/>
                                        </p:tgtEl>
                                        <p:attrNameLst>
                                          <p:attrName>style.visibility</p:attrName>
                                        </p:attrNameLst>
                                      </p:cBhvr>
                                      <p:to>
                                        <p:strVal val="visible"/>
                                      </p:to>
                                    </p:set>
                                    <p:animEffect transition="in" filter="fade">
                                      <p:cBhvr>
                                        <p:cTn id="74" dur="500"/>
                                        <p:tgtEl>
                                          <p:spTgt spid="117"/>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18"/>
                                        </p:tgtEl>
                                        <p:attrNameLst>
                                          <p:attrName>style.visibility</p:attrName>
                                        </p:attrNameLst>
                                      </p:cBhvr>
                                      <p:to>
                                        <p:strVal val="visible"/>
                                      </p:to>
                                    </p:set>
                                    <p:animEffect transition="in" filter="fade">
                                      <p:cBhvr>
                                        <p:cTn id="79" dur="5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97" grpId="0" animBg="1"/>
      <p:bldP spid="98" grpId="0" animBg="1"/>
      <p:bldP spid="99" grpId="0" animBg="1"/>
      <p:bldP spid="100" grpId="0" animBg="1"/>
      <p:bldP spid="101" grpId="0" animBg="1"/>
      <p:bldP spid="118" grpId="0" animBg="1"/>
      <p:bldP spid="108" grpId="0" animBg="1"/>
      <p:bldP spid="109" grpId="0" animBg="1"/>
      <p:bldP spid="111" grpId="0" animBg="1"/>
      <p:bldP spid="112" grpId="0" animBg="1"/>
      <p:bldP spid="113" grpId="0" animBg="1"/>
      <p:bldP spid="114" grpId="0" animBg="1"/>
      <p:bldP spid="115" grpId="0" animBg="1"/>
      <p:bldP spid="116" grpId="0" animBg="1"/>
      <p:bldP spid="117"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3107C5B-F184-4D7C-F267-CE5E0B0F13E1}"/>
              </a:ext>
            </a:extLst>
          </p:cNvPr>
          <p:cNvSpPr/>
          <p:nvPr/>
        </p:nvSpPr>
        <p:spPr>
          <a:xfrm>
            <a:off x="7751618" y="2977564"/>
            <a:ext cx="2919819" cy="1375416"/>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C6D2F9-EFE2-983D-5DA9-69B6E4C80FC2}"/>
              </a:ext>
            </a:extLst>
          </p:cNvPr>
          <p:cNvSpPr/>
          <p:nvPr/>
        </p:nvSpPr>
        <p:spPr>
          <a:xfrm>
            <a:off x="0" y="6203919"/>
            <a:ext cx="10671437" cy="75521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114</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latin typeface="Arial Black"/>
                <a:cs typeface="Calibri"/>
              </a:rPr>
              <a:t>Concept #33</a:t>
            </a:r>
            <a:endParaRPr lang="en-US">
              <a:solidFill>
                <a:srgbClr val="782F40"/>
              </a:solidFill>
            </a:endParaRPr>
          </a:p>
        </p:txBody>
      </p:sp>
      <p:sp>
        <p:nvSpPr>
          <p:cNvPr id="11" name="TextBox 10">
            <a:extLst>
              <a:ext uri="{FF2B5EF4-FFF2-40B4-BE49-F238E27FC236}">
                <a16:creationId xmlns:a16="http://schemas.microsoft.com/office/drawing/2014/main" id="{72930648-8B50-4EEF-0518-639FE7B8C151}"/>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sp>
        <p:nvSpPr>
          <p:cNvPr id="18" name="Rectangle 17">
            <a:extLst>
              <a:ext uri="{FF2B5EF4-FFF2-40B4-BE49-F238E27FC236}">
                <a16:creationId xmlns:a16="http://schemas.microsoft.com/office/drawing/2014/main" id="{49EB36FB-3792-5116-C173-9C322973EEB3}"/>
              </a:ext>
            </a:extLst>
          </p:cNvPr>
          <p:cNvSpPr/>
          <p:nvPr/>
        </p:nvSpPr>
        <p:spPr>
          <a:xfrm>
            <a:off x="7147442" y="2899262"/>
            <a:ext cx="790970" cy="15320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Snipped 18">
            <a:extLst>
              <a:ext uri="{FF2B5EF4-FFF2-40B4-BE49-F238E27FC236}">
                <a16:creationId xmlns:a16="http://schemas.microsoft.com/office/drawing/2014/main" id="{B721534F-1C80-3E19-E464-678C891FEA91}"/>
              </a:ext>
            </a:extLst>
          </p:cNvPr>
          <p:cNvSpPr/>
          <p:nvPr/>
        </p:nvSpPr>
        <p:spPr>
          <a:xfrm rot="5400000">
            <a:off x="4923113" y="2322379"/>
            <a:ext cx="2383676" cy="2669157"/>
          </a:xfrm>
          <a:prstGeom prst="snip2SameRect">
            <a:avLst/>
          </a:prstGeom>
          <a:solidFill>
            <a:srgbClr val="B7B7B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11D0DE-C22B-78FD-3DED-11543E355244}"/>
              </a:ext>
            </a:extLst>
          </p:cNvPr>
          <p:cNvGrpSpPr/>
          <p:nvPr/>
        </p:nvGrpSpPr>
        <p:grpSpPr>
          <a:xfrm>
            <a:off x="-1069702" y="2359708"/>
            <a:ext cx="5406068" cy="2442755"/>
            <a:chOff x="-361508" y="2420813"/>
            <a:chExt cx="5406068" cy="2442755"/>
          </a:xfrm>
          <a:solidFill>
            <a:srgbClr val="B7B7B7"/>
          </a:solidFill>
        </p:grpSpPr>
        <p:sp>
          <p:nvSpPr>
            <p:cNvPr id="10" name="Cylinder 9">
              <a:extLst>
                <a:ext uri="{FF2B5EF4-FFF2-40B4-BE49-F238E27FC236}">
                  <a16:creationId xmlns:a16="http://schemas.microsoft.com/office/drawing/2014/main" id="{A5D88187-05D5-1E77-79B3-7B1F7BC13C47}"/>
                </a:ext>
              </a:extLst>
            </p:cNvPr>
            <p:cNvSpPr/>
            <p:nvPr/>
          </p:nvSpPr>
          <p:spPr>
            <a:xfrm rot="5400000">
              <a:off x="1605101" y="1014766"/>
              <a:ext cx="1351163" cy="5284381"/>
            </a:xfrm>
            <a:prstGeom prst="can">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646CCD-50B3-2EB6-450E-ABC242B6E876}"/>
                </a:ext>
              </a:extLst>
            </p:cNvPr>
            <p:cNvSpPr/>
            <p:nvPr/>
          </p:nvSpPr>
          <p:spPr>
            <a:xfrm>
              <a:off x="1596640" y="2854041"/>
              <a:ext cx="790970" cy="1532021"/>
            </a:xfrm>
            <a:prstGeom prst="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55CDEA9-1AA8-6C85-B699-4B9706299324}"/>
                </a:ext>
              </a:extLst>
            </p:cNvPr>
            <p:cNvSpPr/>
            <p:nvPr/>
          </p:nvSpPr>
          <p:spPr>
            <a:xfrm>
              <a:off x="2182237" y="2776773"/>
              <a:ext cx="2862323" cy="1786568"/>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C9EB897-1001-1F5D-94DC-049F9E3CEF70}"/>
                </a:ext>
              </a:extLst>
            </p:cNvPr>
            <p:cNvSpPr/>
            <p:nvPr/>
          </p:nvSpPr>
          <p:spPr>
            <a:xfrm>
              <a:off x="2387610" y="2644521"/>
              <a:ext cx="2420603" cy="199534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3102961-4797-0E27-EA45-EF27A5052817}"/>
                </a:ext>
              </a:extLst>
            </p:cNvPr>
            <p:cNvSpPr/>
            <p:nvPr/>
          </p:nvSpPr>
          <p:spPr>
            <a:xfrm>
              <a:off x="2592983" y="2420813"/>
              <a:ext cx="2039362" cy="2442755"/>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Top Corners Snipped 22">
            <a:extLst>
              <a:ext uri="{FF2B5EF4-FFF2-40B4-BE49-F238E27FC236}">
                <a16:creationId xmlns:a16="http://schemas.microsoft.com/office/drawing/2014/main" id="{FDCCC34E-5C17-5B49-F5BA-4756C10B2139}"/>
              </a:ext>
            </a:extLst>
          </p:cNvPr>
          <p:cNvSpPr/>
          <p:nvPr/>
        </p:nvSpPr>
        <p:spPr>
          <a:xfrm rot="16200000">
            <a:off x="3639604" y="3444015"/>
            <a:ext cx="1995341" cy="385749"/>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544EFCFF-1C35-09EE-EA6A-D70C24DD6578}"/>
              </a:ext>
            </a:extLst>
          </p:cNvPr>
          <p:cNvSpPr/>
          <p:nvPr/>
        </p:nvSpPr>
        <p:spPr>
          <a:xfrm rot="5400000">
            <a:off x="4082218" y="3397361"/>
            <a:ext cx="960278" cy="352434"/>
          </a:xfrm>
          <a:prstGeom prst="trapezoid">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760747-CAFA-63C6-890F-D06ADB66B874}"/>
              </a:ext>
            </a:extLst>
          </p:cNvPr>
          <p:cNvSpPr/>
          <p:nvPr/>
        </p:nvSpPr>
        <p:spPr>
          <a:xfrm>
            <a:off x="6074624"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5" name="Oval 34">
            <a:extLst>
              <a:ext uri="{FF2B5EF4-FFF2-40B4-BE49-F238E27FC236}">
                <a16:creationId xmlns:a16="http://schemas.microsoft.com/office/drawing/2014/main" id="{B8160465-4E4F-B8BD-7DFB-E9F386D2F0C2}"/>
              </a:ext>
            </a:extLst>
          </p:cNvPr>
          <p:cNvSpPr/>
          <p:nvPr/>
        </p:nvSpPr>
        <p:spPr>
          <a:xfrm>
            <a:off x="6208533"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6" name="Oval 35">
            <a:extLst>
              <a:ext uri="{FF2B5EF4-FFF2-40B4-BE49-F238E27FC236}">
                <a16:creationId xmlns:a16="http://schemas.microsoft.com/office/drawing/2014/main" id="{8C041E0B-3077-4877-7BDA-1A61F8F032A0}"/>
              </a:ext>
            </a:extLst>
          </p:cNvPr>
          <p:cNvSpPr/>
          <p:nvPr/>
        </p:nvSpPr>
        <p:spPr>
          <a:xfrm>
            <a:off x="6329693" y="3176487"/>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7" name="Oval 36">
            <a:extLst>
              <a:ext uri="{FF2B5EF4-FFF2-40B4-BE49-F238E27FC236}">
                <a16:creationId xmlns:a16="http://schemas.microsoft.com/office/drawing/2014/main" id="{8583A382-44B3-2B49-6427-F22EED4B4871}"/>
              </a:ext>
            </a:extLst>
          </p:cNvPr>
          <p:cNvSpPr/>
          <p:nvPr/>
        </p:nvSpPr>
        <p:spPr>
          <a:xfrm>
            <a:off x="6480737" y="3171753"/>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39" name="Straight Connector 38">
            <a:extLst>
              <a:ext uri="{FF2B5EF4-FFF2-40B4-BE49-F238E27FC236}">
                <a16:creationId xmlns:a16="http://schemas.microsoft.com/office/drawing/2014/main" id="{E7A00ADB-7534-BD5F-FBEA-090B676693F5}"/>
              </a:ext>
            </a:extLst>
          </p:cNvPr>
          <p:cNvCxnSpPr>
            <a:cxnSpLocks/>
          </p:cNvCxnSpPr>
          <p:nvPr/>
        </p:nvCxnSpPr>
        <p:spPr>
          <a:xfrm>
            <a:off x="6074624" y="3190112"/>
            <a:ext cx="66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3BD16C-C3D5-59F6-BF30-6984FEDE6405}"/>
              </a:ext>
            </a:extLst>
          </p:cNvPr>
          <p:cNvCxnSpPr>
            <a:cxnSpLocks/>
          </p:cNvCxnSpPr>
          <p:nvPr/>
        </p:nvCxnSpPr>
        <p:spPr>
          <a:xfrm>
            <a:off x="6055313" y="3949075"/>
            <a:ext cx="706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A8BE62-16A5-54ED-03D4-C57F4F9D4D95}"/>
              </a:ext>
            </a:extLst>
          </p:cNvPr>
          <p:cNvCxnSpPr>
            <a:cxnSpLocks/>
          </p:cNvCxnSpPr>
          <p:nvPr/>
        </p:nvCxnSpPr>
        <p:spPr>
          <a:xfrm flipH="1">
            <a:off x="6742040" y="3171753"/>
            <a:ext cx="4349" cy="776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EF9ABB-2A62-042B-1A6C-86A3D4291ED2}"/>
              </a:ext>
            </a:extLst>
          </p:cNvPr>
          <p:cNvCxnSpPr>
            <a:cxnSpLocks/>
          </p:cNvCxnSpPr>
          <p:nvPr/>
        </p:nvCxnSpPr>
        <p:spPr>
          <a:xfrm flipV="1">
            <a:off x="4762764" y="2730428"/>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D3F5BD-C4FB-DF27-2CE8-707F9E2709EF}"/>
              </a:ext>
            </a:extLst>
          </p:cNvPr>
          <p:cNvCxnSpPr>
            <a:cxnSpLocks/>
          </p:cNvCxnSpPr>
          <p:nvPr/>
        </p:nvCxnSpPr>
        <p:spPr>
          <a:xfrm flipV="1">
            <a:off x="4940852" y="292027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7235FD-304F-3195-022A-DA5B2221307F}"/>
              </a:ext>
            </a:extLst>
          </p:cNvPr>
          <p:cNvCxnSpPr>
            <a:cxnSpLocks/>
          </p:cNvCxnSpPr>
          <p:nvPr/>
        </p:nvCxnSpPr>
        <p:spPr>
          <a:xfrm flipV="1">
            <a:off x="4732562" y="3979620"/>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32B412-AAC4-170D-119D-100D90F40D04}"/>
              </a:ext>
            </a:extLst>
          </p:cNvPr>
          <p:cNvCxnSpPr>
            <a:cxnSpLocks/>
          </p:cNvCxnSpPr>
          <p:nvPr/>
        </p:nvCxnSpPr>
        <p:spPr>
          <a:xfrm flipV="1">
            <a:off x="4940852" y="397962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11FDA5A-41C7-0F2C-FAC3-209D8D183163}"/>
              </a:ext>
            </a:extLst>
          </p:cNvPr>
          <p:cNvCxnSpPr/>
          <p:nvPr/>
        </p:nvCxnSpPr>
        <p:spPr>
          <a:xfrm flipV="1">
            <a:off x="4750370" y="2729246"/>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829C4E5-B1FE-FDB6-0DB4-BD799002F24A}"/>
              </a:ext>
            </a:extLst>
          </p:cNvPr>
          <p:cNvCxnSpPr/>
          <p:nvPr/>
        </p:nvCxnSpPr>
        <p:spPr>
          <a:xfrm flipV="1">
            <a:off x="4729638" y="4412900"/>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DEF53E-32B3-87F4-CBE9-B9149A3165DC}"/>
              </a:ext>
            </a:extLst>
          </p:cNvPr>
          <p:cNvCxnSpPr/>
          <p:nvPr/>
        </p:nvCxnSpPr>
        <p:spPr>
          <a:xfrm>
            <a:off x="4938896" y="2920270"/>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6DBB84-3AFC-0D66-233C-49BC830AED11}"/>
              </a:ext>
            </a:extLst>
          </p:cNvPr>
          <p:cNvCxnSpPr/>
          <p:nvPr/>
        </p:nvCxnSpPr>
        <p:spPr>
          <a:xfrm>
            <a:off x="4942598" y="4227072"/>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3AFED7-C845-58AF-D95C-8EF296BF6095}"/>
              </a:ext>
            </a:extLst>
          </p:cNvPr>
          <p:cNvCxnSpPr/>
          <p:nvPr/>
        </p:nvCxnSpPr>
        <p:spPr>
          <a:xfrm>
            <a:off x="6815854" y="2715668"/>
            <a:ext cx="429848" cy="261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D4CC32-990E-1B4D-4886-23A97E08E73F}"/>
              </a:ext>
            </a:extLst>
          </p:cNvPr>
          <p:cNvCxnSpPr>
            <a:cxnSpLocks/>
          </p:cNvCxnSpPr>
          <p:nvPr/>
        </p:nvCxnSpPr>
        <p:spPr>
          <a:xfrm flipV="1">
            <a:off x="6799862" y="4223411"/>
            <a:ext cx="485160" cy="1956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2CE4314-12A6-A159-E3D1-79D1F4894E3D}"/>
              </a:ext>
            </a:extLst>
          </p:cNvPr>
          <p:cNvCxnSpPr>
            <a:cxnSpLocks/>
          </p:cNvCxnSpPr>
          <p:nvPr/>
        </p:nvCxnSpPr>
        <p:spPr>
          <a:xfrm>
            <a:off x="6792458" y="2920196"/>
            <a:ext cx="354984" cy="23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9AEA72-515B-D51D-CB6F-D43CB7D092C5}"/>
              </a:ext>
            </a:extLst>
          </p:cNvPr>
          <p:cNvCxnSpPr>
            <a:cxnSpLocks/>
          </p:cNvCxnSpPr>
          <p:nvPr/>
        </p:nvCxnSpPr>
        <p:spPr>
          <a:xfrm flipV="1">
            <a:off x="6790352" y="4044141"/>
            <a:ext cx="360792" cy="184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528B3D6-AF28-F2D6-2C52-053E29ED010F}"/>
              </a:ext>
            </a:extLst>
          </p:cNvPr>
          <p:cNvCxnSpPr>
            <a:cxnSpLocks/>
          </p:cNvCxnSpPr>
          <p:nvPr/>
        </p:nvCxnSpPr>
        <p:spPr>
          <a:xfrm>
            <a:off x="7149293" y="3119159"/>
            <a:ext cx="1851" cy="948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7CF47C3-5D4A-1535-4923-67395F0B8DF8}"/>
              </a:ext>
            </a:extLst>
          </p:cNvPr>
          <p:cNvCxnSpPr>
            <a:cxnSpLocks/>
          </p:cNvCxnSpPr>
          <p:nvPr/>
        </p:nvCxnSpPr>
        <p:spPr>
          <a:xfrm>
            <a:off x="7245702" y="2977564"/>
            <a:ext cx="700568" cy="179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B20726A-D826-E332-DC47-8827EA4F6198}"/>
              </a:ext>
            </a:extLst>
          </p:cNvPr>
          <p:cNvCxnSpPr>
            <a:cxnSpLocks/>
          </p:cNvCxnSpPr>
          <p:nvPr/>
        </p:nvCxnSpPr>
        <p:spPr>
          <a:xfrm flipV="1">
            <a:off x="7262227" y="4044059"/>
            <a:ext cx="684043" cy="17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3EA08EC-832C-7D23-2CBD-5C2D0CCAA4F5}"/>
              </a:ext>
            </a:extLst>
          </p:cNvPr>
          <p:cNvCxnSpPr/>
          <p:nvPr/>
        </p:nvCxnSpPr>
        <p:spPr>
          <a:xfrm>
            <a:off x="7938412" y="3156834"/>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B3BF72C-58F8-C5B7-8156-017A393DAFC9}"/>
              </a:ext>
            </a:extLst>
          </p:cNvPr>
          <p:cNvCxnSpPr/>
          <p:nvPr/>
        </p:nvCxnSpPr>
        <p:spPr>
          <a:xfrm>
            <a:off x="7938411" y="4044141"/>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864CBE-8533-6EDF-3CFF-B2CAF6FEDBA2}"/>
              </a:ext>
            </a:extLst>
          </p:cNvPr>
          <p:cNvCxnSpPr>
            <a:cxnSpLocks/>
          </p:cNvCxnSpPr>
          <p:nvPr/>
        </p:nvCxnSpPr>
        <p:spPr>
          <a:xfrm>
            <a:off x="4946300" y="3190112"/>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251D7CE-B1E3-2A1B-979C-497C0EABCF18}"/>
              </a:ext>
            </a:extLst>
          </p:cNvPr>
          <p:cNvCxnSpPr>
            <a:cxnSpLocks/>
          </p:cNvCxnSpPr>
          <p:nvPr/>
        </p:nvCxnSpPr>
        <p:spPr>
          <a:xfrm>
            <a:off x="4938896" y="3958868"/>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8AA778AC-A7DF-2E67-FCB9-7FD30C838767}"/>
              </a:ext>
            </a:extLst>
          </p:cNvPr>
          <p:cNvSpPr/>
          <p:nvPr/>
        </p:nvSpPr>
        <p:spPr>
          <a:xfrm>
            <a:off x="2791814" y="3211858"/>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8" name="Oval 97">
            <a:extLst>
              <a:ext uri="{FF2B5EF4-FFF2-40B4-BE49-F238E27FC236}">
                <a16:creationId xmlns:a16="http://schemas.microsoft.com/office/drawing/2014/main" id="{E59D17EF-D072-11C4-539C-55D94A9D9E3B}"/>
              </a:ext>
            </a:extLst>
          </p:cNvPr>
          <p:cNvSpPr/>
          <p:nvPr/>
        </p:nvSpPr>
        <p:spPr>
          <a:xfrm>
            <a:off x="2928547" y="3205076"/>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9" name="Oval 98">
            <a:extLst>
              <a:ext uri="{FF2B5EF4-FFF2-40B4-BE49-F238E27FC236}">
                <a16:creationId xmlns:a16="http://schemas.microsoft.com/office/drawing/2014/main" id="{3D263504-80BB-C6D0-AA4F-903365E2E5AD}"/>
              </a:ext>
            </a:extLst>
          </p:cNvPr>
          <p:cNvSpPr/>
          <p:nvPr/>
        </p:nvSpPr>
        <p:spPr>
          <a:xfrm>
            <a:off x="3070603" y="321339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0" name="Oval 99">
            <a:extLst>
              <a:ext uri="{FF2B5EF4-FFF2-40B4-BE49-F238E27FC236}">
                <a16:creationId xmlns:a16="http://schemas.microsoft.com/office/drawing/2014/main" id="{C2ACD336-5C02-D327-F5DB-5E89B088785D}"/>
              </a:ext>
            </a:extLst>
          </p:cNvPr>
          <p:cNvSpPr/>
          <p:nvPr/>
        </p:nvSpPr>
        <p:spPr>
          <a:xfrm>
            <a:off x="3229809" y="3231455"/>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1" name="Oval 100">
            <a:extLst>
              <a:ext uri="{FF2B5EF4-FFF2-40B4-BE49-F238E27FC236}">
                <a16:creationId xmlns:a16="http://schemas.microsoft.com/office/drawing/2014/main" id="{C1C677BE-524C-650E-2AB5-7D6DB0715ECD}"/>
              </a:ext>
            </a:extLst>
          </p:cNvPr>
          <p:cNvSpPr/>
          <p:nvPr/>
        </p:nvSpPr>
        <p:spPr>
          <a:xfrm>
            <a:off x="3382326" y="322835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18" name="Rectangle 117">
            <a:extLst>
              <a:ext uri="{FF2B5EF4-FFF2-40B4-BE49-F238E27FC236}">
                <a16:creationId xmlns:a16="http://schemas.microsoft.com/office/drawing/2014/main" id="{E7D711B2-B654-EA5D-6C19-CECCADE31A54}"/>
              </a:ext>
            </a:extLst>
          </p:cNvPr>
          <p:cNvSpPr/>
          <p:nvPr/>
        </p:nvSpPr>
        <p:spPr>
          <a:xfrm>
            <a:off x="4766218" y="3207433"/>
            <a:ext cx="707254" cy="7454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D66FCCB3-1E3C-AB2F-FBD8-B62798DD3CCE}"/>
              </a:ext>
            </a:extLst>
          </p:cNvPr>
          <p:cNvSpPr/>
          <p:nvPr/>
        </p:nvSpPr>
        <p:spPr>
          <a:xfrm>
            <a:off x="-1097259" y="3296438"/>
            <a:ext cx="2658339" cy="523711"/>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5D99F9C-45F9-5B8F-35F5-A5739B5183B7}"/>
              </a:ext>
            </a:extLst>
          </p:cNvPr>
          <p:cNvSpPr/>
          <p:nvPr/>
        </p:nvSpPr>
        <p:spPr>
          <a:xfrm>
            <a:off x="9338305" y="3152970"/>
            <a:ext cx="1333131"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2DD3CF03-AA0E-C4D4-F5FE-3B36195BDFB5}"/>
              </a:ext>
            </a:extLst>
          </p:cNvPr>
          <p:cNvSpPr/>
          <p:nvPr/>
        </p:nvSpPr>
        <p:spPr>
          <a:xfrm>
            <a:off x="8055813" y="3161362"/>
            <a:ext cx="1307218"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Manual Operation 110">
            <a:extLst>
              <a:ext uri="{FF2B5EF4-FFF2-40B4-BE49-F238E27FC236}">
                <a16:creationId xmlns:a16="http://schemas.microsoft.com/office/drawing/2014/main" id="{9D9ED057-CD89-6B5B-486A-F0B9C5BB36AE}"/>
              </a:ext>
            </a:extLst>
          </p:cNvPr>
          <p:cNvSpPr/>
          <p:nvPr/>
        </p:nvSpPr>
        <p:spPr>
          <a:xfrm rot="16200000">
            <a:off x="6997416" y="3081089"/>
            <a:ext cx="1347393" cy="1032585"/>
          </a:xfrm>
          <a:prstGeom prst="flowChartManualOperati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a:extLst>
              <a:ext uri="{FF2B5EF4-FFF2-40B4-BE49-F238E27FC236}">
                <a16:creationId xmlns:a16="http://schemas.microsoft.com/office/drawing/2014/main" id="{6D385DE6-E6D1-6231-689D-F0AB39B9BDEE}"/>
              </a:ext>
            </a:extLst>
          </p:cNvPr>
          <p:cNvSpPr/>
          <p:nvPr/>
        </p:nvSpPr>
        <p:spPr>
          <a:xfrm rot="20286948">
            <a:off x="6700041" y="4125731"/>
            <a:ext cx="556228" cy="229567"/>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arallelogram 112">
            <a:extLst>
              <a:ext uri="{FF2B5EF4-FFF2-40B4-BE49-F238E27FC236}">
                <a16:creationId xmlns:a16="http://schemas.microsoft.com/office/drawing/2014/main" id="{6B7DD97D-0BED-8486-DA77-C795E01153D0}"/>
              </a:ext>
            </a:extLst>
          </p:cNvPr>
          <p:cNvSpPr/>
          <p:nvPr/>
        </p:nvSpPr>
        <p:spPr>
          <a:xfrm rot="2034182" flipV="1">
            <a:off x="6749848" y="2880426"/>
            <a:ext cx="556228" cy="173268"/>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4934CD89-41EF-7611-2E27-E3330600BDFF}"/>
              </a:ext>
            </a:extLst>
          </p:cNvPr>
          <p:cNvSpPr/>
          <p:nvPr/>
        </p:nvSpPr>
        <p:spPr>
          <a:xfrm>
            <a:off x="3590168" y="3130503"/>
            <a:ext cx="734105" cy="838983"/>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FAD9E20-32DC-C1BE-EC2E-961A6537E40B}"/>
              </a:ext>
            </a:extLst>
          </p:cNvPr>
          <p:cNvSpPr/>
          <p:nvPr/>
        </p:nvSpPr>
        <p:spPr>
          <a:xfrm>
            <a:off x="4792168" y="2745899"/>
            <a:ext cx="2077628" cy="1676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A98830B-12ED-8907-FC44-1D7D7BA3AE74}"/>
              </a:ext>
            </a:extLst>
          </p:cNvPr>
          <p:cNvSpPr/>
          <p:nvPr/>
        </p:nvSpPr>
        <p:spPr>
          <a:xfrm>
            <a:off x="4729638" y="4225813"/>
            <a:ext cx="2077628" cy="2045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C1B4279-E189-9012-708B-EA71573E5C1F}"/>
              </a:ext>
            </a:extLst>
          </p:cNvPr>
          <p:cNvSpPr/>
          <p:nvPr/>
        </p:nvSpPr>
        <p:spPr>
          <a:xfrm>
            <a:off x="4773398" y="2814019"/>
            <a:ext cx="170088" cy="413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073A4CE4-17CA-1D63-7E6C-BFCFE694542A}"/>
              </a:ext>
            </a:extLst>
          </p:cNvPr>
          <p:cNvSpPr/>
          <p:nvPr/>
        </p:nvSpPr>
        <p:spPr>
          <a:xfrm>
            <a:off x="4721694" y="3925239"/>
            <a:ext cx="234085" cy="446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B7C8EDD-57A8-56F9-8B04-B62CE42181E5}"/>
              </a:ext>
            </a:extLst>
          </p:cNvPr>
          <p:cNvGrpSpPr/>
          <p:nvPr/>
        </p:nvGrpSpPr>
        <p:grpSpPr>
          <a:xfrm>
            <a:off x="4732562" y="3176488"/>
            <a:ext cx="1333474" cy="796004"/>
            <a:chOff x="4732562" y="3176488"/>
            <a:chExt cx="1333474" cy="796004"/>
          </a:xfrm>
          <a:solidFill>
            <a:srgbClr val="848484"/>
          </a:solidFill>
        </p:grpSpPr>
        <p:sp>
          <p:nvSpPr>
            <p:cNvPr id="12" name="Rectangle 11">
              <a:extLst>
                <a:ext uri="{FF2B5EF4-FFF2-40B4-BE49-F238E27FC236}">
                  <a16:creationId xmlns:a16="http://schemas.microsoft.com/office/drawing/2014/main" id="{D4BEC3B9-28CE-C783-4DDB-200AF17E7EE5}"/>
                </a:ext>
              </a:extLst>
            </p:cNvPr>
            <p:cNvSpPr/>
            <p:nvPr/>
          </p:nvSpPr>
          <p:spPr>
            <a:xfrm>
              <a:off x="4940852" y="3414368"/>
              <a:ext cx="958930" cy="28915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C12668-E5C9-262B-1E81-941FFD3FECFA}"/>
                </a:ext>
              </a:extLst>
            </p:cNvPr>
            <p:cNvSpPr/>
            <p:nvPr/>
          </p:nvSpPr>
          <p:spPr>
            <a:xfrm>
              <a:off x="4732562" y="3190112"/>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0848A0-A026-4F5C-561C-E555C780B35B}"/>
                </a:ext>
              </a:extLst>
            </p:cNvPr>
            <p:cNvSpPr/>
            <p:nvPr/>
          </p:nvSpPr>
          <p:spPr>
            <a:xfrm>
              <a:off x="5852298" y="3176488"/>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D4AABFD-2808-A404-163A-655CBD35D517}"/>
              </a:ext>
            </a:extLst>
          </p:cNvPr>
          <p:cNvGrpSpPr/>
          <p:nvPr/>
        </p:nvGrpSpPr>
        <p:grpSpPr>
          <a:xfrm>
            <a:off x="2038924" y="3073110"/>
            <a:ext cx="2297442" cy="989133"/>
            <a:chOff x="2038924" y="3073110"/>
            <a:chExt cx="2297442" cy="989133"/>
          </a:xfrm>
        </p:grpSpPr>
        <p:sp>
          <p:nvSpPr>
            <p:cNvPr id="93" name="Rectangle: Top Corners Snipped 92">
              <a:extLst>
                <a:ext uri="{FF2B5EF4-FFF2-40B4-BE49-F238E27FC236}">
                  <a16:creationId xmlns:a16="http://schemas.microsoft.com/office/drawing/2014/main" id="{6EED430D-35EA-192B-DB40-7C8CFF92F89F}"/>
                </a:ext>
              </a:extLst>
            </p:cNvPr>
            <p:cNvSpPr/>
            <p:nvPr/>
          </p:nvSpPr>
          <p:spPr>
            <a:xfrm rot="5400000">
              <a:off x="1923364" y="3188670"/>
              <a:ext cx="989133" cy="758013"/>
            </a:xfrm>
            <a:prstGeom prst="snip2Same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85BE051-76C1-1CCA-E804-D69B31A481D5}"/>
                </a:ext>
              </a:extLst>
            </p:cNvPr>
            <p:cNvSpPr/>
            <p:nvPr/>
          </p:nvSpPr>
          <p:spPr>
            <a:xfrm>
              <a:off x="2798788" y="3218846"/>
              <a:ext cx="795043" cy="67637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185C2686-4CD9-9BF1-7D81-9A14D782904B}"/>
                </a:ext>
              </a:extLst>
            </p:cNvPr>
            <p:cNvGrpSpPr/>
            <p:nvPr/>
          </p:nvGrpSpPr>
          <p:grpSpPr>
            <a:xfrm>
              <a:off x="2038925" y="3162280"/>
              <a:ext cx="2297441" cy="789508"/>
              <a:chOff x="2038925" y="3162280"/>
              <a:chExt cx="2297441" cy="789508"/>
            </a:xfrm>
          </p:grpSpPr>
          <p:sp>
            <p:nvSpPr>
              <p:cNvPr id="90" name="Rectangle 89">
                <a:extLst>
                  <a:ext uri="{FF2B5EF4-FFF2-40B4-BE49-F238E27FC236}">
                    <a16:creationId xmlns:a16="http://schemas.microsoft.com/office/drawing/2014/main" id="{DB03A2D5-011E-F290-E4E6-6BB662B525DF}"/>
                  </a:ext>
                </a:extLst>
              </p:cNvPr>
              <p:cNvSpPr/>
              <p:nvPr/>
            </p:nvSpPr>
            <p:spPr>
              <a:xfrm>
                <a:off x="4158452" y="3162280"/>
                <a:ext cx="177914" cy="789508"/>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DF0B677-DD19-E73F-D2F6-4F191C4F7EC4}"/>
                  </a:ext>
                </a:extLst>
              </p:cNvPr>
              <p:cNvSpPr/>
              <p:nvPr/>
            </p:nvSpPr>
            <p:spPr>
              <a:xfrm>
                <a:off x="2585415" y="3280694"/>
                <a:ext cx="1584264" cy="53000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Top Corners Snipped 91">
                <a:extLst>
                  <a:ext uri="{FF2B5EF4-FFF2-40B4-BE49-F238E27FC236}">
                    <a16:creationId xmlns:a16="http://schemas.microsoft.com/office/drawing/2014/main" id="{C93447EE-904D-919C-D5BE-3A18C9E94106}"/>
                  </a:ext>
                </a:extLst>
              </p:cNvPr>
              <p:cNvSpPr/>
              <p:nvPr/>
            </p:nvSpPr>
            <p:spPr>
              <a:xfrm rot="5400000">
                <a:off x="1960984" y="3278145"/>
                <a:ext cx="702371" cy="546489"/>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Rectangle: Top Corners Snipped 105">
            <a:extLst>
              <a:ext uri="{FF2B5EF4-FFF2-40B4-BE49-F238E27FC236}">
                <a16:creationId xmlns:a16="http://schemas.microsoft.com/office/drawing/2014/main" id="{0B00804B-A279-A543-A310-4A309F74CDE7}"/>
              </a:ext>
            </a:extLst>
          </p:cNvPr>
          <p:cNvSpPr/>
          <p:nvPr/>
        </p:nvSpPr>
        <p:spPr>
          <a:xfrm rot="16200000">
            <a:off x="1619504" y="3036329"/>
            <a:ext cx="705161" cy="1027332"/>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A963320-9E94-12F9-6879-9F8478F02E29}"/>
              </a:ext>
            </a:extLst>
          </p:cNvPr>
          <p:cNvSpPr/>
          <p:nvPr/>
        </p:nvSpPr>
        <p:spPr>
          <a:xfrm>
            <a:off x="2485752" y="3285039"/>
            <a:ext cx="2428584" cy="5429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Snipped 5">
            <a:extLst>
              <a:ext uri="{FF2B5EF4-FFF2-40B4-BE49-F238E27FC236}">
                <a16:creationId xmlns:a16="http://schemas.microsoft.com/office/drawing/2014/main" id="{9ADE9FDA-44CD-DB66-B206-487866D2DBA8}"/>
              </a:ext>
            </a:extLst>
          </p:cNvPr>
          <p:cNvSpPr/>
          <p:nvPr/>
        </p:nvSpPr>
        <p:spPr>
          <a:xfrm rot="16200000">
            <a:off x="1881579" y="2774248"/>
            <a:ext cx="705163" cy="1551486"/>
          </a:xfrm>
          <a:prstGeom prst="snip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797DEC3-820E-1D44-8DC5-D7117532A724}"/>
              </a:ext>
            </a:extLst>
          </p:cNvPr>
          <p:cNvSpPr/>
          <p:nvPr/>
        </p:nvSpPr>
        <p:spPr>
          <a:xfrm>
            <a:off x="-1097259" y="3296438"/>
            <a:ext cx="2609011" cy="5142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80012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1.45833E-6 -4.81481E-6 L 0.05599 -0.00092 " pathEditMode="relative" rAng="0" ptsTypes="AA">
                                      <p:cBhvr>
                                        <p:cTn id="6" dur="2000" fill="hold"/>
                                        <p:tgtEl>
                                          <p:spTgt spid="29"/>
                                        </p:tgtEl>
                                        <p:attrNameLst>
                                          <p:attrName>ppt_x</p:attrName>
                                          <p:attrName>ppt_y</p:attrName>
                                        </p:attrNameLst>
                                      </p:cBhvr>
                                      <p:rCtr x="2799" y="-46"/>
                                    </p:animMotion>
                                  </p:childTnLst>
                                </p:cTn>
                              </p:par>
                              <p:par>
                                <p:cTn id="7" presetID="10" presetClass="exit" presetSubtype="0" fill="hold" grpId="0" nodeType="withEffect">
                                  <p:stCondLst>
                                    <p:cond delay="500"/>
                                  </p:stCondLst>
                                  <p:childTnLst>
                                    <p:animEffect transition="out" filter="fade">
                                      <p:cBhvr>
                                        <p:cTn id="8" dur="400"/>
                                        <p:tgtEl>
                                          <p:spTgt spid="34"/>
                                        </p:tgtEl>
                                      </p:cBhvr>
                                    </p:animEffect>
                                    <p:set>
                                      <p:cBhvr>
                                        <p:cTn id="9" dur="1" fill="hold">
                                          <p:stCondLst>
                                            <p:cond delay="399"/>
                                          </p:stCondLst>
                                        </p:cTn>
                                        <p:tgtEl>
                                          <p:spTgt spid="34"/>
                                        </p:tgtEl>
                                        <p:attrNameLst>
                                          <p:attrName>style.visibility</p:attrName>
                                        </p:attrNameLst>
                                      </p:cBhvr>
                                      <p:to>
                                        <p:strVal val="hidden"/>
                                      </p:to>
                                    </p:set>
                                  </p:childTnLst>
                                </p:cTn>
                              </p:par>
                              <p:par>
                                <p:cTn id="10" presetID="10" presetClass="exit" presetSubtype="0" fill="hold" grpId="0" nodeType="withEffect">
                                  <p:stCondLst>
                                    <p:cond delay="1000"/>
                                  </p:stCondLst>
                                  <p:childTnLst>
                                    <p:animEffect transition="out" filter="fade">
                                      <p:cBhvr>
                                        <p:cTn id="11" dur="300"/>
                                        <p:tgtEl>
                                          <p:spTgt spid="35"/>
                                        </p:tgtEl>
                                      </p:cBhvr>
                                    </p:animEffect>
                                    <p:set>
                                      <p:cBhvr>
                                        <p:cTn id="12" dur="1" fill="hold">
                                          <p:stCondLst>
                                            <p:cond delay="299"/>
                                          </p:stCondLst>
                                        </p:cTn>
                                        <p:tgtEl>
                                          <p:spTgt spid="35"/>
                                        </p:tgtEl>
                                        <p:attrNameLst>
                                          <p:attrName>style.visibility</p:attrName>
                                        </p:attrNameLst>
                                      </p:cBhvr>
                                      <p:to>
                                        <p:strVal val="hidden"/>
                                      </p:to>
                                    </p:set>
                                  </p:childTnLst>
                                </p:cTn>
                              </p:par>
                              <p:par>
                                <p:cTn id="13" presetID="10" presetClass="exit" presetSubtype="0" fill="hold" grpId="0" nodeType="withEffect">
                                  <p:stCondLst>
                                    <p:cond delay="1300"/>
                                  </p:stCondLst>
                                  <p:childTnLst>
                                    <p:animEffect transition="out" filter="fade">
                                      <p:cBhvr>
                                        <p:cTn id="14" dur="200"/>
                                        <p:tgtEl>
                                          <p:spTgt spid="36"/>
                                        </p:tgtEl>
                                      </p:cBhvr>
                                    </p:animEffect>
                                    <p:set>
                                      <p:cBhvr>
                                        <p:cTn id="15" dur="1" fill="hold">
                                          <p:stCondLst>
                                            <p:cond delay="199"/>
                                          </p:stCondLst>
                                        </p:cTn>
                                        <p:tgtEl>
                                          <p:spTgt spid="36"/>
                                        </p:tgtEl>
                                        <p:attrNameLst>
                                          <p:attrName>style.visibility</p:attrName>
                                        </p:attrNameLst>
                                      </p:cBhvr>
                                      <p:to>
                                        <p:strVal val="hidden"/>
                                      </p:to>
                                    </p:set>
                                  </p:childTnLst>
                                </p:cTn>
                              </p:par>
                              <p:par>
                                <p:cTn id="16" presetID="10" presetClass="exit" presetSubtype="0" fill="hold" grpId="0" nodeType="withEffect">
                                  <p:stCondLst>
                                    <p:cond delay="1400"/>
                                  </p:stCondLst>
                                  <p:childTnLst>
                                    <p:animEffect transition="out" filter="fade">
                                      <p:cBhvr>
                                        <p:cTn id="17" dur="300"/>
                                        <p:tgtEl>
                                          <p:spTgt spid="37"/>
                                        </p:tgtEl>
                                      </p:cBhvr>
                                    </p:animEffect>
                                    <p:set>
                                      <p:cBhvr>
                                        <p:cTn id="18" dur="1" fill="hold">
                                          <p:stCondLst>
                                            <p:cond delay="299"/>
                                          </p:stCondLst>
                                        </p:cTn>
                                        <p:tgtEl>
                                          <p:spTgt spid="37"/>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1.66667E-6 1.11111E-6 L 0.03815 1.11111E-6 " pathEditMode="relative" rAng="0" ptsTypes="AA">
                                      <p:cBhvr>
                                        <p:cTn id="20" dur="2000" fill="hold"/>
                                        <p:tgtEl>
                                          <p:spTgt spid="103"/>
                                        </p:tgtEl>
                                        <p:attrNameLst>
                                          <p:attrName>ppt_x</p:attrName>
                                          <p:attrName>ppt_y</p:attrName>
                                        </p:attrNameLst>
                                      </p:cBhvr>
                                      <p:rCtr x="1901" y="0"/>
                                    </p:animMotion>
                                  </p:childTnLst>
                                </p:cTn>
                              </p:par>
                              <p:par>
                                <p:cTn id="21" presetID="10" presetClass="exit" presetSubtype="0" fill="hold" grpId="0" nodeType="withEffect">
                                  <p:stCondLst>
                                    <p:cond delay="0"/>
                                  </p:stCondLst>
                                  <p:childTnLst>
                                    <p:animEffect transition="out" filter="fade">
                                      <p:cBhvr>
                                        <p:cTn id="22" dur="400"/>
                                        <p:tgtEl>
                                          <p:spTgt spid="97"/>
                                        </p:tgtEl>
                                      </p:cBhvr>
                                    </p:animEffect>
                                    <p:set>
                                      <p:cBhvr>
                                        <p:cTn id="23" dur="1" fill="hold">
                                          <p:stCondLst>
                                            <p:cond delay="399"/>
                                          </p:stCondLst>
                                        </p:cTn>
                                        <p:tgtEl>
                                          <p:spTgt spid="97"/>
                                        </p:tgtEl>
                                        <p:attrNameLst>
                                          <p:attrName>style.visibility</p:attrName>
                                        </p:attrNameLst>
                                      </p:cBhvr>
                                      <p:to>
                                        <p:strVal val="hidden"/>
                                      </p:to>
                                    </p:set>
                                  </p:childTnLst>
                                </p:cTn>
                              </p:par>
                              <p:par>
                                <p:cTn id="24" presetID="10" presetClass="exit" presetSubtype="0" fill="hold" grpId="0" nodeType="withEffect">
                                  <p:stCondLst>
                                    <p:cond delay="400"/>
                                  </p:stCondLst>
                                  <p:childTnLst>
                                    <p:animEffect transition="out" filter="fade">
                                      <p:cBhvr>
                                        <p:cTn id="25" dur="500"/>
                                        <p:tgtEl>
                                          <p:spTgt spid="98"/>
                                        </p:tgtEl>
                                      </p:cBhvr>
                                    </p:animEffect>
                                    <p:set>
                                      <p:cBhvr>
                                        <p:cTn id="26" dur="1" fill="hold">
                                          <p:stCondLst>
                                            <p:cond delay="499"/>
                                          </p:stCondLst>
                                        </p:cTn>
                                        <p:tgtEl>
                                          <p:spTgt spid="98"/>
                                        </p:tgtEl>
                                        <p:attrNameLst>
                                          <p:attrName>style.visibility</p:attrName>
                                        </p:attrNameLst>
                                      </p:cBhvr>
                                      <p:to>
                                        <p:strVal val="hidden"/>
                                      </p:to>
                                    </p:set>
                                  </p:childTnLst>
                                </p:cTn>
                              </p:par>
                              <p:par>
                                <p:cTn id="27" presetID="10" presetClass="exit" presetSubtype="0" fill="hold" grpId="0" nodeType="withEffect">
                                  <p:stCondLst>
                                    <p:cond delay="900"/>
                                  </p:stCondLst>
                                  <p:childTnLst>
                                    <p:animEffect transition="out" filter="fade">
                                      <p:cBhvr>
                                        <p:cTn id="28" dur="500"/>
                                        <p:tgtEl>
                                          <p:spTgt spid="99"/>
                                        </p:tgtEl>
                                      </p:cBhvr>
                                    </p:animEffect>
                                    <p:set>
                                      <p:cBhvr>
                                        <p:cTn id="29" dur="1" fill="hold">
                                          <p:stCondLst>
                                            <p:cond delay="499"/>
                                          </p:stCondLst>
                                        </p:cTn>
                                        <p:tgtEl>
                                          <p:spTgt spid="99"/>
                                        </p:tgtEl>
                                        <p:attrNameLst>
                                          <p:attrName>style.visibility</p:attrName>
                                        </p:attrNameLst>
                                      </p:cBhvr>
                                      <p:to>
                                        <p:strVal val="hidden"/>
                                      </p:to>
                                    </p:set>
                                  </p:childTnLst>
                                </p:cTn>
                              </p:par>
                              <p:par>
                                <p:cTn id="30" presetID="10" presetClass="exit" presetSubtype="0" fill="hold" grpId="0" nodeType="withEffect">
                                  <p:stCondLst>
                                    <p:cond delay="1000"/>
                                  </p:stCondLst>
                                  <p:childTnLst>
                                    <p:animEffect transition="out" filter="fade">
                                      <p:cBhvr>
                                        <p:cTn id="31" dur="500"/>
                                        <p:tgtEl>
                                          <p:spTgt spid="100"/>
                                        </p:tgtEl>
                                      </p:cBhvr>
                                    </p:animEffect>
                                    <p:set>
                                      <p:cBhvr>
                                        <p:cTn id="32" dur="1" fill="hold">
                                          <p:stCondLst>
                                            <p:cond delay="499"/>
                                          </p:stCondLst>
                                        </p:cTn>
                                        <p:tgtEl>
                                          <p:spTgt spid="100"/>
                                        </p:tgtEl>
                                        <p:attrNameLst>
                                          <p:attrName>style.visibility</p:attrName>
                                        </p:attrNameLst>
                                      </p:cBhvr>
                                      <p:to>
                                        <p:strVal val="hidden"/>
                                      </p:to>
                                    </p:set>
                                  </p:childTnLst>
                                </p:cTn>
                              </p:par>
                              <p:par>
                                <p:cTn id="33" presetID="10" presetClass="exit" presetSubtype="0" fill="hold" grpId="0" nodeType="withEffect">
                                  <p:stCondLst>
                                    <p:cond delay="1300"/>
                                  </p:stCondLst>
                                  <p:childTnLst>
                                    <p:animEffect transition="out" filter="fade">
                                      <p:cBhvr>
                                        <p:cTn id="34" dur="500"/>
                                        <p:tgtEl>
                                          <p:spTgt spid="101"/>
                                        </p:tgtEl>
                                      </p:cBhvr>
                                    </p:animEffect>
                                    <p:set>
                                      <p:cBhvr>
                                        <p:cTn id="35" dur="1" fill="hold">
                                          <p:stCondLst>
                                            <p:cond delay="499"/>
                                          </p:stCondLst>
                                        </p:cTn>
                                        <p:tgtEl>
                                          <p:spTgt spid="10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fade">
                                      <p:cBhvr>
                                        <p:cTn id="45" dur="500"/>
                                        <p:tgtEl>
                                          <p:spTgt spid="1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fade">
                                      <p:cBhvr>
                                        <p:cTn id="50" dur="500"/>
                                        <p:tgtEl>
                                          <p:spTgt spid="1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7"/>
                                        </p:tgtEl>
                                        <p:attrNameLst>
                                          <p:attrName>style.visibility</p:attrName>
                                        </p:attrNameLst>
                                      </p:cBhvr>
                                      <p:to>
                                        <p:strVal val="visible"/>
                                      </p:to>
                                    </p:set>
                                    <p:animEffect transition="in" filter="fade">
                                      <p:cBhvr>
                                        <p:cTn id="53" dur="500"/>
                                        <p:tgtEl>
                                          <p:spTgt spid="1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4"/>
                                        </p:tgtEl>
                                        <p:attrNameLst>
                                          <p:attrName>style.visibility</p:attrName>
                                        </p:attrNameLst>
                                      </p:cBhvr>
                                      <p:to>
                                        <p:strVal val="visible"/>
                                      </p:to>
                                    </p:set>
                                    <p:animEffect transition="in" filter="fade">
                                      <p:cBhvr>
                                        <p:cTn id="58" dur="500"/>
                                        <p:tgtEl>
                                          <p:spTgt spid="1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animEffect transition="in" filter="fade">
                                      <p:cBhvr>
                                        <p:cTn id="61" dur="500"/>
                                        <p:tgtEl>
                                          <p:spTgt spid="1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2"/>
                                        </p:tgtEl>
                                        <p:attrNameLst>
                                          <p:attrName>style.visibility</p:attrName>
                                        </p:attrNameLst>
                                      </p:cBhvr>
                                      <p:to>
                                        <p:strVal val="visible"/>
                                      </p:to>
                                    </p:set>
                                    <p:animEffect transition="in" filter="fade">
                                      <p:cBhvr>
                                        <p:cTn id="66" dur="500"/>
                                        <p:tgtEl>
                                          <p:spTgt spid="11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3"/>
                                        </p:tgtEl>
                                        <p:attrNameLst>
                                          <p:attrName>style.visibility</p:attrName>
                                        </p:attrNameLst>
                                      </p:cBhvr>
                                      <p:to>
                                        <p:strVal val="visible"/>
                                      </p:to>
                                    </p:set>
                                    <p:animEffect transition="in" filter="fade">
                                      <p:cBhvr>
                                        <p:cTn id="69" dur="500"/>
                                        <p:tgtEl>
                                          <p:spTgt spid="1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500"/>
                                        <p:tgtEl>
                                          <p:spTgt spid="11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fade">
                                      <p:cBhvr>
                                        <p:cTn id="8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97" grpId="0" animBg="1"/>
      <p:bldP spid="98" grpId="0" animBg="1"/>
      <p:bldP spid="99" grpId="0" animBg="1"/>
      <p:bldP spid="100" grpId="0" animBg="1"/>
      <p:bldP spid="101" grpId="0" animBg="1"/>
      <p:bldP spid="118" grpId="0" animBg="1"/>
      <p:bldP spid="108" grpId="0" animBg="1"/>
      <p:bldP spid="109" grpId="0" animBg="1"/>
      <p:bldP spid="111" grpId="0" animBg="1"/>
      <p:bldP spid="112" grpId="0" animBg="1"/>
      <p:bldP spid="113" grpId="0" animBg="1"/>
      <p:bldP spid="114" grpId="0" animBg="1"/>
      <p:bldP spid="115" grpId="0" animBg="1"/>
      <p:bldP spid="116" grpId="0" animBg="1"/>
      <p:bldP spid="117" grpId="0" animBg="1"/>
      <p:bldP spid="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pic>
        <p:nvPicPr>
          <p:cNvPr id="9" name="Picture 8" descr="A cross section of a machine&#10;&#10;Description automatically generated">
            <a:extLst>
              <a:ext uri="{FF2B5EF4-FFF2-40B4-BE49-F238E27FC236}">
                <a16:creationId xmlns:a16="http://schemas.microsoft.com/office/drawing/2014/main" id="{99C6CC06-21F2-5B63-E8D0-E8A176F421C7}"/>
              </a:ext>
            </a:extLst>
          </p:cNvPr>
          <p:cNvPicPr>
            <a:picLocks noChangeAspect="1"/>
          </p:cNvPicPr>
          <p:nvPr/>
        </p:nvPicPr>
        <p:blipFill>
          <a:blip r:embed="rId2"/>
          <a:stretch>
            <a:fillRect/>
          </a:stretch>
        </p:blipFill>
        <p:spPr>
          <a:xfrm>
            <a:off x="1889362" y="211476"/>
            <a:ext cx="7203838" cy="6626922"/>
          </a:xfrm>
          <a:prstGeom prst="rect">
            <a:avLst/>
          </a:prstGeom>
        </p:spPr>
      </p:pic>
      <p:sp>
        <p:nvSpPr>
          <p:cNvPr id="5" name="Title 4">
            <a:extLst>
              <a:ext uri="{FF2B5EF4-FFF2-40B4-BE49-F238E27FC236}">
                <a16:creationId xmlns:a16="http://schemas.microsoft.com/office/drawing/2014/main" id="{3AD37589-9E86-91A7-85F6-6C31B9722B75}"/>
              </a:ext>
            </a:extLst>
          </p:cNvPr>
          <p:cNvSpPr>
            <a:spLocks noGrp="1"/>
          </p:cNvSpPr>
          <p:nvPr>
            <p:ph type="title"/>
          </p:nvPr>
        </p:nvSpPr>
        <p:spPr>
          <a:xfrm>
            <a:off x="160014" y="0"/>
            <a:ext cx="9601200" cy="960276"/>
          </a:xfrm>
        </p:spPr>
        <p:txBody>
          <a:bodyPr/>
          <a:lstStyle/>
          <a:p>
            <a:r>
              <a:rPr lang="en-US"/>
              <a:t>Probe Half</a:t>
            </a:r>
          </a:p>
        </p:txBody>
      </p:sp>
      <p:pic>
        <p:nvPicPr>
          <p:cNvPr id="6" name="Picture 5" descr="Arizona Space Grant Consortium Logos | Arizona Space Grant Consortium">
            <a:extLst>
              <a:ext uri="{FF2B5EF4-FFF2-40B4-BE49-F238E27FC236}">
                <a16:creationId xmlns:a16="http://schemas.microsoft.com/office/drawing/2014/main" id="{5C5BA6F7-259D-ECEA-3D57-C43C975C3558}"/>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2" name="Rectangle 1">
            <a:extLst>
              <a:ext uri="{FF2B5EF4-FFF2-40B4-BE49-F238E27FC236}">
                <a16:creationId xmlns:a16="http://schemas.microsoft.com/office/drawing/2014/main" id="{A0A993E3-59FA-452B-C931-D8AA27E0B22B}"/>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Footer Placeholder 2">
            <a:extLst>
              <a:ext uri="{FF2B5EF4-FFF2-40B4-BE49-F238E27FC236}">
                <a16:creationId xmlns:a16="http://schemas.microsoft.com/office/drawing/2014/main" id="{3E656BC0-518E-E327-54B4-5DF7B8524086}"/>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lumMod val="85000"/>
                  </a:prstClr>
                </a:solidFill>
                <a:effectLst/>
                <a:uLnTx/>
                <a:uFillTx/>
                <a:latin typeface="Calibri"/>
                <a:ea typeface="+mn-ea"/>
                <a:cs typeface="+mn-cs"/>
              </a:rPr>
              <a:t>Department of Mechanical Engineering</a:t>
            </a:r>
            <a:endParaRPr kumimoji="0" lang="en-US" sz="1200" b="0" i="0" u="none" strike="noStrike" kern="1200" cap="none" spc="0" normalizeH="0" baseline="0" noProof="0">
              <a:ln>
                <a:noFill/>
              </a:ln>
              <a:solidFill>
                <a:prstClr val="white">
                  <a:lumMod val="85000"/>
                </a:prstClr>
              </a:solidFill>
              <a:effectLst/>
              <a:uLnTx/>
              <a:uFillTx/>
              <a:latin typeface="Calibri"/>
              <a:ea typeface="Calibri"/>
              <a:cs typeface="Calibri"/>
            </a:endParaRPr>
          </a:p>
        </p:txBody>
      </p:sp>
      <p:sp>
        <p:nvSpPr>
          <p:cNvPr id="8" name="Slide Number Placeholder 3">
            <a:extLst>
              <a:ext uri="{FF2B5EF4-FFF2-40B4-BE49-F238E27FC236}">
                <a16:creationId xmlns:a16="http://schemas.microsoft.com/office/drawing/2014/main" id="{590D52A1-1A71-4A1D-1898-DD66DD8B9BD0}"/>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smtClean="0">
                <a:ln>
                  <a:noFill/>
                </a:ln>
                <a:solidFill>
                  <a:srgbClr val="D8D8D8"/>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srgbClr val="D8D8D8"/>
              </a:solidFill>
              <a:effectLst/>
              <a:uLnTx/>
              <a:uFillTx/>
              <a:latin typeface="Calibri"/>
              <a:ea typeface="Calibri"/>
              <a:cs typeface="Calibri"/>
            </a:endParaRPr>
          </a:p>
        </p:txBody>
      </p:sp>
      <p:sp>
        <p:nvSpPr>
          <p:cNvPr id="3" name="TextBox 2">
            <a:extLst>
              <a:ext uri="{FF2B5EF4-FFF2-40B4-BE49-F238E27FC236}">
                <a16:creationId xmlns:a16="http://schemas.microsoft.com/office/drawing/2014/main" id="{C9B90575-8281-C43F-23AC-3DD52AE4D358}"/>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Calibri"/>
                <a:cs typeface="Calibri"/>
              </a:rPr>
              <a:t>Sean Rodney</a:t>
            </a:r>
          </a:p>
        </p:txBody>
      </p:sp>
      <p:cxnSp>
        <p:nvCxnSpPr>
          <p:cNvPr id="12" name="Straight Arrow Connector 11">
            <a:extLst>
              <a:ext uri="{FF2B5EF4-FFF2-40B4-BE49-F238E27FC236}">
                <a16:creationId xmlns:a16="http://schemas.microsoft.com/office/drawing/2014/main" id="{A827F780-607E-C6E8-EB5A-E5B564DD6872}"/>
              </a:ext>
            </a:extLst>
          </p:cNvPr>
          <p:cNvCxnSpPr>
            <a:cxnSpLocks/>
          </p:cNvCxnSpPr>
          <p:nvPr/>
        </p:nvCxnSpPr>
        <p:spPr>
          <a:xfrm flipV="1">
            <a:off x="2981325" y="4524375"/>
            <a:ext cx="838200" cy="798203"/>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00B3DB-C957-3F0F-76B9-528C6888A5D1}"/>
              </a:ext>
            </a:extLst>
          </p:cNvPr>
          <p:cNvCxnSpPr/>
          <p:nvPr/>
        </p:nvCxnSpPr>
        <p:spPr>
          <a:xfrm flipV="1">
            <a:off x="2981325" y="4524375"/>
            <a:ext cx="1600200" cy="7982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D0A4676-512F-6727-DEEA-D0184C8B0271}"/>
              </a:ext>
            </a:extLst>
          </p:cNvPr>
          <p:cNvCxnSpPr/>
          <p:nvPr/>
        </p:nvCxnSpPr>
        <p:spPr>
          <a:xfrm flipH="1">
            <a:off x="5876925" y="1419225"/>
            <a:ext cx="1543050" cy="20955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B4B381-1CF4-0FCD-439B-AB75659768C3}"/>
              </a:ext>
            </a:extLst>
          </p:cNvPr>
          <p:cNvCxnSpPr>
            <a:cxnSpLocks/>
          </p:cNvCxnSpPr>
          <p:nvPr/>
        </p:nvCxnSpPr>
        <p:spPr>
          <a:xfrm flipH="1" flipV="1">
            <a:off x="6924675" y="4610100"/>
            <a:ext cx="1057275" cy="82867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84F6C-D669-E62C-577A-44D6E20F4D57}"/>
              </a:ext>
            </a:extLst>
          </p:cNvPr>
          <p:cNvCxnSpPr>
            <a:cxnSpLocks/>
          </p:cNvCxnSpPr>
          <p:nvPr/>
        </p:nvCxnSpPr>
        <p:spPr>
          <a:xfrm>
            <a:off x="2286000" y="2190750"/>
            <a:ext cx="990600" cy="31432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1125E1D2-6679-8017-2399-EC71DCE5249B}"/>
              </a:ext>
            </a:extLst>
          </p:cNvPr>
          <p:cNvSpPr/>
          <p:nvPr/>
        </p:nvSpPr>
        <p:spPr>
          <a:xfrm>
            <a:off x="7148289" y="1256070"/>
            <a:ext cx="2043523" cy="34479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Static PTFE O-Rings</a:t>
            </a:r>
          </a:p>
        </p:txBody>
      </p:sp>
      <p:sp>
        <p:nvSpPr>
          <p:cNvPr id="19" name="Rectangle: Rounded Corners 18">
            <a:extLst>
              <a:ext uri="{FF2B5EF4-FFF2-40B4-BE49-F238E27FC236}">
                <a16:creationId xmlns:a16="http://schemas.microsoft.com/office/drawing/2014/main" id="{E59E9878-8CC1-C100-6E78-8815EFF144AF}"/>
              </a:ext>
            </a:extLst>
          </p:cNvPr>
          <p:cNvSpPr/>
          <p:nvPr/>
        </p:nvSpPr>
        <p:spPr>
          <a:xfrm>
            <a:off x="7810898" y="5253809"/>
            <a:ext cx="2198131" cy="34479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Stainless Steel Spring</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Rectangle: Rounded Corners 22">
            <a:extLst>
              <a:ext uri="{FF2B5EF4-FFF2-40B4-BE49-F238E27FC236}">
                <a16:creationId xmlns:a16="http://schemas.microsoft.com/office/drawing/2014/main" id="{973A0208-2481-5F47-887D-02A1025C6564}"/>
              </a:ext>
            </a:extLst>
          </p:cNvPr>
          <p:cNvSpPr/>
          <p:nvPr/>
        </p:nvSpPr>
        <p:spPr>
          <a:xfrm>
            <a:off x="1367028" y="1995982"/>
            <a:ext cx="1049610" cy="33374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Actuator</a:t>
            </a: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16B94E30-FE59-A560-3B29-DECC7A0810A8}"/>
              </a:ext>
            </a:extLst>
          </p:cNvPr>
          <p:cNvSpPr/>
          <p:nvPr/>
        </p:nvSpPr>
        <p:spPr>
          <a:xfrm>
            <a:off x="422811" y="5170984"/>
            <a:ext cx="2827610" cy="36687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a:ea typeface="Calibri"/>
                <a:cs typeface="Calibri"/>
              </a:rPr>
              <a:t>Spring-Energized PTFE Seals</a:t>
            </a: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7761343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Sponsor Updates:</a:t>
            </a:r>
          </a:p>
        </p:txBody>
      </p:sp>
      <p:pic>
        <p:nvPicPr>
          <p:cNvPr id="5" name="Picture 4" descr="Arizona Space Grant Consortium Logos | Arizona Space Grant Consortium">
            <a:extLst>
              <a:ext uri="{FF2B5EF4-FFF2-40B4-BE49-F238E27FC236}">
                <a16:creationId xmlns:a16="http://schemas.microsoft.com/office/drawing/2014/main" id="{6790C499-3FF6-78D5-4946-D971C8CF47C7}"/>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pic>
        <p:nvPicPr>
          <p:cNvPr id="31" name="Picture 30" descr="A blue circle with a person in it&#10;&#10;Description automatically generated">
            <a:extLst>
              <a:ext uri="{FF2B5EF4-FFF2-40B4-BE49-F238E27FC236}">
                <a16:creationId xmlns:a16="http://schemas.microsoft.com/office/drawing/2014/main" id="{8CE7338C-E985-3F35-477A-2EE0157E35C9}"/>
              </a:ext>
            </a:extLst>
          </p:cNvPr>
          <p:cNvPicPr>
            <a:picLocks noChangeAspect="1"/>
          </p:cNvPicPr>
          <p:nvPr/>
        </p:nvPicPr>
        <p:blipFill>
          <a:blip r:embed="rId4">
            <a:duotone>
              <a:schemeClr val="bg2">
                <a:shade val="45000"/>
                <a:satMod val="135000"/>
              </a:schemeClr>
              <a:prstClr val="white"/>
            </a:duotone>
          </a:blip>
          <a:stretch>
            <a:fillRect/>
          </a:stretch>
        </p:blipFill>
        <p:spPr>
          <a:xfrm>
            <a:off x="884390" y="2675795"/>
            <a:ext cx="2492233" cy="2608151"/>
          </a:xfrm>
          <a:prstGeom prst="rect">
            <a:avLst/>
          </a:prstGeom>
        </p:spPr>
      </p:pic>
      <p:sp>
        <p:nvSpPr>
          <p:cNvPr id="12" name="Arc 11">
            <a:extLst>
              <a:ext uri="{FF2B5EF4-FFF2-40B4-BE49-F238E27FC236}">
                <a16:creationId xmlns:a16="http://schemas.microsoft.com/office/drawing/2014/main" id="{007D5539-2B3F-1626-2928-5DC51B9A61B9}"/>
              </a:ext>
            </a:extLst>
          </p:cNvPr>
          <p:cNvSpPr/>
          <p:nvPr/>
        </p:nvSpPr>
        <p:spPr>
          <a:xfrm>
            <a:off x="285672" y="2221375"/>
            <a:ext cx="3601435" cy="3431458"/>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75000"/>
                </a:prstClr>
              </a:solidFill>
              <a:effectLst/>
              <a:uLnTx/>
              <a:uFillTx/>
              <a:latin typeface="Calibri"/>
              <a:ea typeface="+mn-ea"/>
              <a:cs typeface="+mn-cs"/>
            </a:endParaRPr>
          </a:p>
        </p:txBody>
      </p:sp>
      <p:sp>
        <p:nvSpPr>
          <p:cNvPr id="13" name="Arc 12">
            <a:extLst>
              <a:ext uri="{FF2B5EF4-FFF2-40B4-BE49-F238E27FC236}">
                <a16:creationId xmlns:a16="http://schemas.microsoft.com/office/drawing/2014/main" id="{388AAAA0-A0E8-F31C-A1FC-6FF22521F896}"/>
              </a:ext>
            </a:extLst>
          </p:cNvPr>
          <p:cNvSpPr/>
          <p:nvPr/>
        </p:nvSpPr>
        <p:spPr>
          <a:xfrm rot="5400000">
            <a:off x="371136" y="2210233"/>
            <a:ext cx="3578199" cy="3453741"/>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75000"/>
                </a:prstClr>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8F835280-0A77-731F-B49A-58AD4BB52CCE}"/>
              </a:ext>
            </a:extLst>
          </p:cNvPr>
          <p:cNvGrpSpPr/>
          <p:nvPr/>
        </p:nvGrpSpPr>
        <p:grpSpPr>
          <a:xfrm>
            <a:off x="2543221" y="1500491"/>
            <a:ext cx="7481000" cy="925917"/>
            <a:chOff x="2543221" y="1500491"/>
            <a:chExt cx="7481000" cy="925917"/>
          </a:xfrm>
        </p:grpSpPr>
        <p:sp>
          <p:nvSpPr>
            <p:cNvPr id="22" name="Rectangle: Rounded Corners 21">
              <a:extLst>
                <a:ext uri="{FF2B5EF4-FFF2-40B4-BE49-F238E27FC236}">
                  <a16:creationId xmlns:a16="http://schemas.microsoft.com/office/drawing/2014/main" id="{018893A1-3CDF-D813-080F-945E67FC717E}"/>
                </a:ext>
              </a:extLst>
            </p:cNvPr>
            <p:cNvSpPr/>
            <p:nvPr/>
          </p:nvSpPr>
          <p:spPr>
            <a:xfrm>
              <a:off x="4400170" y="1500491"/>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solidFill>
                    <a:prstClr val="white"/>
                  </a:solidFill>
                  <a:latin typeface="Arial Black"/>
                </a:rPr>
                <a:t>Insulation negligible for testing</a:t>
              </a:r>
              <a:endParaRPr kumimoji="0" lang="en-US" sz="1800" b="0" i="0" u="none" strike="noStrike" kern="1200" cap="none" spc="0" normalizeH="0" baseline="0" noProof="0">
                <a:ln>
                  <a:noFill/>
                </a:ln>
                <a:solidFill>
                  <a:prstClr val="white"/>
                </a:solidFill>
                <a:effectLst/>
                <a:uLnTx/>
                <a:uFillTx/>
                <a:latin typeface="Arial Black"/>
                <a:ea typeface="+mn-ea"/>
                <a:cs typeface="+mn-cs"/>
              </a:endParaRPr>
            </a:p>
          </p:txBody>
        </p:sp>
        <p:sp>
          <p:nvSpPr>
            <p:cNvPr id="16" name="Oval 15">
              <a:extLst>
                <a:ext uri="{FF2B5EF4-FFF2-40B4-BE49-F238E27FC236}">
                  <a16:creationId xmlns:a16="http://schemas.microsoft.com/office/drawing/2014/main" id="{CACB52DC-A2B3-9514-BC6C-21189B69CE49}"/>
                </a:ext>
              </a:extLst>
            </p:cNvPr>
            <p:cNvSpPr/>
            <p:nvPr/>
          </p:nvSpPr>
          <p:spPr>
            <a:xfrm>
              <a:off x="2543221" y="2216965"/>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9" name="Connector: Elbow 28">
              <a:extLst>
                <a:ext uri="{FF2B5EF4-FFF2-40B4-BE49-F238E27FC236}">
                  <a16:creationId xmlns:a16="http://schemas.microsoft.com/office/drawing/2014/main" id="{719FAB2D-902B-9CC6-F46A-C70967CF942D}"/>
                </a:ext>
              </a:extLst>
            </p:cNvPr>
            <p:cNvCxnSpPr>
              <a:cxnSpLocks/>
              <a:stCxn id="16" idx="0"/>
            </p:cNvCxnSpPr>
            <p:nvPr/>
          </p:nvCxnSpPr>
          <p:spPr>
            <a:xfrm rot="5400000" flipH="1" flipV="1">
              <a:off x="3367379" y="1207832"/>
              <a:ext cx="298046" cy="1720221"/>
            </a:xfrm>
            <a:prstGeom prst="bentConnector2">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6007AF15-B950-5F1D-062D-0ED7A4EC36C1}"/>
              </a:ext>
            </a:extLst>
          </p:cNvPr>
          <p:cNvGrpSpPr/>
          <p:nvPr/>
        </p:nvGrpSpPr>
        <p:grpSpPr>
          <a:xfrm>
            <a:off x="3486600" y="2512774"/>
            <a:ext cx="6537621" cy="846071"/>
            <a:chOff x="3486600" y="2512774"/>
            <a:chExt cx="6537621" cy="846071"/>
          </a:xfrm>
        </p:grpSpPr>
        <p:sp>
          <p:nvSpPr>
            <p:cNvPr id="23" name="Rectangle: Rounded Corners 22">
              <a:extLst>
                <a:ext uri="{FF2B5EF4-FFF2-40B4-BE49-F238E27FC236}">
                  <a16:creationId xmlns:a16="http://schemas.microsoft.com/office/drawing/2014/main" id="{87C51053-7B6B-8604-8E62-D674A7074294}"/>
                </a:ext>
              </a:extLst>
            </p:cNvPr>
            <p:cNvSpPr/>
            <p:nvPr/>
          </p:nvSpPr>
          <p:spPr>
            <a:xfrm>
              <a:off x="4400170" y="2512774"/>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kumimoji="0" lang="en-US" sz="1800" b="0" i="0" u="none" strike="noStrike" kern="1200" cap="none" spc="0" normalizeH="0" baseline="0" noProof="0">
                <a:ln>
                  <a:noFill/>
                </a:ln>
                <a:solidFill>
                  <a:prstClr val="white"/>
                </a:solidFill>
                <a:effectLst/>
                <a:uLnTx/>
                <a:uFillTx/>
                <a:latin typeface="Arial Black"/>
                <a:ea typeface="+mn-ea"/>
                <a:cs typeface="+mn-cs"/>
              </a:endParaRPr>
            </a:p>
            <a:p>
              <a:pPr algn="ctr">
                <a:defRPr/>
              </a:pPr>
              <a:r>
                <a:rPr kumimoji="0" lang="en-US" sz="1800" b="0" i="0" u="none" strike="noStrike" kern="1200" cap="none" spc="0" normalizeH="0" baseline="0" noProof="0">
                  <a:ln>
                    <a:noFill/>
                  </a:ln>
                  <a:solidFill>
                    <a:prstClr val="white"/>
                  </a:solidFill>
                  <a:effectLst/>
                  <a:uLnTx/>
                  <a:uFillTx/>
                  <a:latin typeface="Arial Black"/>
                  <a:ea typeface="+mn-ea"/>
                  <a:cs typeface="+mn-cs"/>
                </a:rPr>
                <a:t>SOFI: Smooth Exterior for future implementation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Black"/>
                <a:ea typeface="+mn-ea"/>
                <a:cs typeface="+mn-cs"/>
              </a:endParaRPr>
            </a:p>
          </p:txBody>
        </p:sp>
        <p:sp>
          <p:nvSpPr>
            <p:cNvPr id="19" name="Oval 18">
              <a:extLst>
                <a:ext uri="{FF2B5EF4-FFF2-40B4-BE49-F238E27FC236}">
                  <a16:creationId xmlns:a16="http://schemas.microsoft.com/office/drawing/2014/main" id="{A76E54FE-F560-E708-D24E-0F998CAB006C}"/>
                </a:ext>
              </a:extLst>
            </p:cNvPr>
            <p:cNvSpPr/>
            <p:nvPr/>
          </p:nvSpPr>
          <p:spPr>
            <a:xfrm>
              <a:off x="3486600" y="2897885"/>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48" name="Connector: Elbow 47">
              <a:extLst>
                <a:ext uri="{FF2B5EF4-FFF2-40B4-BE49-F238E27FC236}">
                  <a16:creationId xmlns:a16="http://schemas.microsoft.com/office/drawing/2014/main" id="{245EB039-2240-8D13-202E-8EFB76F5759D}"/>
                </a:ext>
              </a:extLst>
            </p:cNvPr>
            <p:cNvCxnSpPr>
              <a:stCxn id="19" idx="6"/>
            </p:cNvCxnSpPr>
            <p:nvPr/>
          </p:nvCxnSpPr>
          <p:spPr>
            <a:xfrm flipV="1">
              <a:off x="3712742" y="2935809"/>
              <a:ext cx="663769" cy="66798"/>
            </a:xfrm>
            <a:prstGeom prst="bentConnector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7281E96F-2718-0700-4D2C-83E9747167DD}"/>
              </a:ext>
            </a:extLst>
          </p:cNvPr>
          <p:cNvGrpSpPr/>
          <p:nvPr/>
        </p:nvGrpSpPr>
        <p:grpSpPr>
          <a:xfrm>
            <a:off x="3770031" y="3525379"/>
            <a:ext cx="6254190" cy="846071"/>
            <a:chOff x="3770031" y="3525379"/>
            <a:chExt cx="6254190" cy="846071"/>
          </a:xfrm>
        </p:grpSpPr>
        <p:sp>
          <p:nvSpPr>
            <p:cNvPr id="24" name="Rectangle: Rounded Corners 23">
              <a:extLst>
                <a:ext uri="{FF2B5EF4-FFF2-40B4-BE49-F238E27FC236}">
                  <a16:creationId xmlns:a16="http://schemas.microsoft.com/office/drawing/2014/main" id="{AB47ED84-B313-3A0F-14E7-F572AC4D3F57}"/>
                </a:ext>
              </a:extLst>
            </p:cNvPr>
            <p:cNvSpPr/>
            <p:nvPr/>
          </p:nvSpPr>
          <p:spPr>
            <a:xfrm>
              <a:off x="4400170" y="3525379"/>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chemeClr val="bg1"/>
                  </a:solidFill>
                  <a:effectLst/>
                  <a:latin typeface="+mj-lt"/>
                </a:rPr>
                <a:t>Flow rate should be low enough during fueling for pressure drop to be negligible.</a:t>
              </a:r>
              <a:endParaRPr kumimoji="0" lang="en-US" sz="1800" b="0" i="0" u="none" strike="noStrike" kern="1200" cap="none" spc="0" normalizeH="0" baseline="0" noProof="0">
                <a:ln>
                  <a:noFill/>
                </a:ln>
                <a:solidFill>
                  <a:schemeClr val="bg1"/>
                </a:solidFill>
                <a:effectLst/>
                <a:uLnTx/>
                <a:uFillTx/>
                <a:latin typeface="+mj-lt"/>
                <a:ea typeface="+mn-ea"/>
                <a:cs typeface="+mn-cs"/>
              </a:endParaRPr>
            </a:p>
          </p:txBody>
        </p:sp>
        <p:sp>
          <p:nvSpPr>
            <p:cNvPr id="20" name="Oval 19">
              <a:extLst>
                <a:ext uri="{FF2B5EF4-FFF2-40B4-BE49-F238E27FC236}">
                  <a16:creationId xmlns:a16="http://schemas.microsoft.com/office/drawing/2014/main" id="{AA6FCA22-E6A4-4EAE-86F4-C6F16DCDB187}"/>
                </a:ext>
              </a:extLst>
            </p:cNvPr>
            <p:cNvSpPr/>
            <p:nvPr/>
          </p:nvSpPr>
          <p:spPr>
            <a:xfrm>
              <a:off x="3770031" y="3858063"/>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0" name="Straight Arrow Connector 49">
              <a:extLst>
                <a:ext uri="{FF2B5EF4-FFF2-40B4-BE49-F238E27FC236}">
                  <a16:creationId xmlns:a16="http://schemas.microsoft.com/office/drawing/2014/main" id="{AD342122-1D65-6804-B67D-E059D9DB8729}"/>
                </a:ext>
              </a:extLst>
            </p:cNvPr>
            <p:cNvCxnSpPr>
              <a:stCxn id="20" idx="6"/>
            </p:cNvCxnSpPr>
            <p:nvPr/>
          </p:nvCxnSpPr>
          <p:spPr>
            <a:xfrm flipV="1">
              <a:off x="3996173" y="3962784"/>
              <a:ext cx="382243" cy="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57812C2A-EF52-7C0C-3FAB-5149E4B01324}"/>
              </a:ext>
            </a:extLst>
          </p:cNvPr>
          <p:cNvGrpSpPr/>
          <p:nvPr/>
        </p:nvGrpSpPr>
        <p:grpSpPr>
          <a:xfrm>
            <a:off x="3486600" y="4540054"/>
            <a:ext cx="6537620" cy="846071"/>
            <a:chOff x="3486600" y="4540054"/>
            <a:chExt cx="6537620" cy="846071"/>
          </a:xfrm>
        </p:grpSpPr>
        <p:sp>
          <p:nvSpPr>
            <p:cNvPr id="25" name="Rectangle: Rounded Corners 24">
              <a:extLst>
                <a:ext uri="{FF2B5EF4-FFF2-40B4-BE49-F238E27FC236}">
                  <a16:creationId xmlns:a16="http://schemas.microsoft.com/office/drawing/2014/main" id="{8CEAD6E3-53F4-58F3-C959-0000C8D397E4}"/>
                </a:ext>
              </a:extLst>
            </p:cNvPr>
            <p:cNvSpPr/>
            <p:nvPr/>
          </p:nvSpPr>
          <p:spPr>
            <a:xfrm>
              <a:off x="4400169" y="4540054"/>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Arial Black"/>
                  <a:ea typeface="+mn-ea"/>
                  <a:cs typeface="+mn-cs"/>
                </a:rPr>
                <a:t>Lubricant: Dry-film lube </a:t>
              </a:r>
            </a:p>
          </p:txBody>
        </p:sp>
        <p:sp>
          <p:nvSpPr>
            <p:cNvPr id="21" name="Oval 20">
              <a:extLst>
                <a:ext uri="{FF2B5EF4-FFF2-40B4-BE49-F238E27FC236}">
                  <a16:creationId xmlns:a16="http://schemas.microsoft.com/office/drawing/2014/main" id="{29006759-1D60-024C-F079-8A2B993BF128}"/>
                </a:ext>
              </a:extLst>
            </p:cNvPr>
            <p:cNvSpPr/>
            <p:nvPr/>
          </p:nvSpPr>
          <p:spPr>
            <a:xfrm>
              <a:off x="3486600" y="4803191"/>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3" name="Connector: Elbow 52">
              <a:extLst>
                <a:ext uri="{FF2B5EF4-FFF2-40B4-BE49-F238E27FC236}">
                  <a16:creationId xmlns:a16="http://schemas.microsoft.com/office/drawing/2014/main" id="{A66E5F4F-6D68-5C2D-AD2B-3459BB6D1A7A}"/>
                </a:ext>
              </a:extLst>
            </p:cNvPr>
            <p:cNvCxnSpPr>
              <a:stCxn id="21" idx="6"/>
            </p:cNvCxnSpPr>
            <p:nvPr/>
          </p:nvCxnSpPr>
          <p:spPr>
            <a:xfrm>
              <a:off x="3712742" y="4907913"/>
              <a:ext cx="663769" cy="71460"/>
            </a:xfrm>
            <a:prstGeom prst="bentConnector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A6D8CEC-F10C-BE14-0B54-C26B9100AFC1}"/>
              </a:ext>
            </a:extLst>
          </p:cNvPr>
          <p:cNvGrpSpPr/>
          <p:nvPr/>
        </p:nvGrpSpPr>
        <p:grpSpPr>
          <a:xfrm>
            <a:off x="2543221" y="5548111"/>
            <a:ext cx="7480999" cy="852689"/>
            <a:chOff x="2543221" y="5548111"/>
            <a:chExt cx="7480999" cy="852689"/>
          </a:xfrm>
        </p:grpSpPr>
        <p:sp>
          <p:nvSpPr>
            <p:cNvPr id="26" name="Rectangle: Rounded Corners 25">
              <a:extLst>
                <a:ext uri="{FF2B5EF4-FFF2-40B4-BE49-F238E27FC236}">
                  <a16:creationId xmlns:a16="http://schemas.microsoft.com/office/drawing/2014/main" id="{2ABD8D0C-EF75-D557-8F3F-CC3EAFFAE265}"/>
                </a:ext>
              </a:extLst>
            </p:cNvPr>
            <p:cNvSpPr/>
            <p:nvPr/>
          </p:nvSpPr>
          <p:spPr>
            <a:xfrm>
              <a:off x="4400169" y="5554729"/>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chemeClr val="bg1"/>
                  </a:solidFill>
                  <a:effectLst/>
                  <a:latin typeface="+mj-lt"/>
                </a:rPr>
                <a:t>Assume pressure in tanks is equalized. </a:t>
              </a:r>
              <a:endParaRPr kumimoji="0" lang="en-US" b="0" i="0" u="none" strike="noStrike" kern="1200" cap="none" spc="0" normalizeH="0" baseline="0" noProof="0">
                <a:ln>
                  <a:noFill/>
                </a:ln>
                <a:solidFill>
                  <a:schemeClr val="bg1"/>
                </a:solidFill>
                <a:effectLst/>
                <a:uLnTx/>
                <a:uFillTx/>
                <a:latin typeface="+mj-lt"/>
                <a:ea typeface="+mn-ea"/>
                <a:cs typeface="+mn-cs"/>
              </a:endParaRPr>
            </a:p>
          </p:txBody>
        </p:sp>
        <p:sp>
          <p:nvSpPr>
            <p:cNvPr id="18" name="Oval 17">
              <a:extLst>
                <a:ext uri="{FF2B5EF4-FFF2-40B4-BE49-F238E27FC236}">
                  <a16:creationId xmlns:a16="http://schemas.microsoft.com/office/drawing/2014/main" id="{56E034B8-B9E5-0B57-4A84-74DD64A5E9A7}"/>
                </a:ext>
              </a:extLst>
            </p:cNvPr>
            <p:cNvSpPr/>
            <p:nvPr/>
          </p:nvSpPr>
          <p:spPr>
            <a:xfrm>
              <a:off x="2543221" y="5548111"/>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55" name="Connector: Elbow 54">
              <a:extLst>
                <a:ext uri="{FF2B5EF4-FFF2-40B4-BE49-F238E27FC236}">
                  <a16:creationId xmlns:a16="http://schemas.microsoft.com/office/drawing/2014/main" id="{109CE422-16F6-F265-3848-60E8B0434482}"/>
                </a:ext>
              </a:extLst>
            </p:cNvPr>
            <p:cNvCxnSpPr>
              <a:cxnSpLocks/>
              <a:stCxn id="18" idx="4"/>
            </p:cNvCxnSpPr>
            <p:nvPr/>
          </p:nvCxnSpPr>
          <p:spPr>
            <a:xfrm rot="16200000" flipH="1">
              <a:off x="3399157" y="5014688"/>
              <a:ext cx="234489" cy="1720219"/>
            </a:xfrm>
            <a:prstGeom prst="bent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56E9440F-1DF2-C979-0524-FEEC1939A228}"/>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2">
            <a:extLst>
              <a:ext uri="{FF2B5EF4-FFF2-40B4-BE49-F238E27FC236}">
                <a16:creationId xmlns:a16="http://schemas.microsoft.com/office/drawing/2014/main" id="{A6C076B6-E550-032F-52E5-F3E690657CE0}"/>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62C1F1E9-DC85-F603-715C-FF121B33B81F}"/>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116</a:t>
            </a:fld>
            <a:endParaRPr lang="en-US">
              <a:solidFill>
                <a:srgbClr val="D8D8D8"/>
              </a:solidFill>
              <a:ea typeface="Calibri"/>
              <a:cs typeface="Calibri"/>
            </a:endParaRPr>
          </a:p>
        </p:txBody>
      </p:sp>
      <p:sp>
        <p:nvSpPr>
          <p:cNvPr id="17" name="TextBox 16">
            <a:extLst>
              <a:ext uri="{FF2B5EF4-FFF2-40B4-BE49-F238E27FC236}">
                <a16:creationId xmlns:a16="http://schemas.microsoft.com/office/drawing/2014/main" id="{3F89532F-AD14-E07A-873C-F63AC54C8D72}"/>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spTree>
    <p:extLst>
      <p:ext uri="{BB962C8B-B14F-4D97-AF65-F5344CB8AC3E}">
        <p14:creationId xmlns:p14="http://schemas.microsoft.com/office/powerpoint/2010/main" val="3892289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
                                        </p:tgtEl>
                                        <p:attrNameLst>
                                          <p:attrName>style.visibility</p:attrName>
                                        </p:attrNameLst>
                                      </p:cBhvr>
                                      <p:to>
                                        <p:strVal val="visible"/>
                                      </p:to>
                                    </p:set>
                                    <p:animEffect transition="in" filter="fade">
                                      <p:cBhvr>
                                        <p:cTn id="12" dur="500"/>
                                        <p:tgtEl>
                                          <p:spTgt spid="4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6"/>
                                        </p:tgtEl>
                                        <p:attrNameLst>
                                          <p:attrName>style.visibility</p:attrName>
                                        </p:attrNameLst>
                                      </p:cBhvr>
                                      <p:to>
                                        <p:strVal val="visible"/>
                                      </p:to>
                                    </p:set>
                                    <p:animEffect transition="in" filter="fade">
                                      <p:cBhvr>
                                        <p:cTn id="22" dur="500"/>
                                        <p:tgtEl>
                                          <p:spTgt spid="4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8E06D76A-9D13-A81C-547A-28D529046539}"/>
            </a:ext>
          </a:extLst>
        </p:cNvPr>
        <p:cNvGrpSpPr/>
        <p:nvPr/>
      </p:nvGrpSpPr>
      <p:grpSpPr>
        <a:xfrm>
          <a:off x="0" y="0"/>
          <a:ext cx="0" cy="0"/>
          <a:chOff x="0" y="0"/>
          <a:chExt cx="0" cy="0"/>
        </a:xfrm>
      </p:grpSpPr>
      <p:pic>
        <p:nvPicPr>
          <p:cNvPr id="11" name="Content Placeholder 10" descr="A close-up of a colorful object&#10;&#10;Description automatically generated">
            <a:extLst>
              <a:ext uri="{FF2B5EF4-FFF2-40B4-BE49-F238E27FC236}">
                <a16:creationId xmlns:a16="http://schemas.microsoft.com/office/drawing/2014/main" id="{8DE3FEDC-5807-AD6B-C7FC-144DF52EFBAF}"/>
              </a:ext>
            </a:extLst>
          </p:cNvPr>
          <p:cNvPicPr>
            <a:picLocks noGrp="1" noChangeAspect="1"/>
          </p:cNvPicPr>
          <p:nvPr>
            <p:ph idx="1"/>
          </p:nvPr>
        </p:nvPicPr>
        <p:blipFill>
          <a:blip r:embed="rId2"/>
          <a:stretch>
            <a:fillRect/>
          </a:stretch>
        </p:blipFill>
        <p:spPr>
          <a:xfrm>
            <a:off x="1276765" y="1572443"/>
            <a:ext cx="8590248" cy="3736286"/>
          </a:xfrm>
          <a:ln>
            <a:solidFill>
              <a:srgbClr val="908374"/>
            </a:solidFill>
          </a:ln>
        </p:spPr>
      </p:pic>
      <p:sp>
        <p:nvSpPr>
          <p:cNvPr id="3" name="Footer Placeholder 2">
            <a:extLst>
              <a:ext uri="{FF2B5EF4-FFF2-40B4-BE49-F238E27FC236}">
                <a16:creationId xmlns:a16="http://schemas.microsoft.com/office/drawing/2014/main" id="{5785E9CA-1800-B9CF-AE50-F2296A0B4396}"/>
              </a:ext>
            </a:extLst>
          </p:cNvPr>
          <p:cNvSpPr>
            <a:spLocks noGrp="1"/>
          </p:cNvSpPr>
          <p:nvPr>
            <p:ph type="ftr" sz="quarter" idx="11"/>
          </p:nvPr>
        </p:nvSpPr>
        <p:spPr/>
        <p:txBody>
          <a:bodyPr/>
          <a:lstStyle/>
          <a:p>
            <a:endParaRPr lang="en-US"/>
          </a:p>
        </p:txBody>
      </p:sp>
      <p:sp>
        <p:nvSpPr>
          <p:cNvPr id="5" name="Title 4">
            <a:extLst>
              <a:ext uri="{FF2B5EF4-FFF2-40B4-BE49-F238E27FC236}">
                <a16:creationId xmlns:a16="http://schemas.microsoft.com/office/drawing/2014/main" id="{8BE0D518-913E-587B-3CE5-FFB6712FE8CB}"/>
              </a:ext>
            </a:extLst>
          </p:cNvPr>
          <p:cNvSpPr>
            <a:spLocks noGrp="1"/>
          </p:cNvSpPr>
          <p:nvPr>
            <p:ph type="title"/>
          </p:nvPr>
        </p:nvSpPr>
        <p:spPr/>
        <p:txBody>
          <a:bodyPr/>
          <a:lstStyle/>
          <a:p>
            <a:r>
              <a:rPr lang="en-US"/>
              <a:t>Fall Design</a:t>
            </a:r>
          </a:p>
        </p:txBody>
      </p:sp>
      <p:pic>
        <p:nvPicPr>
          <p:cNvPr id="2" name="Picture 1" descr="Arizona Space Grant Consortium Logos | Arizona Space Grant Consortium">
            <a:extLst>
              <a:ext uri="{FF2B5EF4-FFF2-40B4-BE49-F238E27FC236}">
                <a16:creationId xmlns:a16="http://schemas.microsoft.com/office/drawing/2014/main" id="{63E56DFF-7F79-96ED-303F-311B9C6C5208}"/>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17" name="Rectangle: Rounded Corners 16">
            <a:extLst>
              <a:ext uri="{FF2B5EF4-FFF2-40B4-BE49-F238E27FC236}">
                <a16:creationId xmlns:a16="http://schemas.microsoft.com/office/drawing/2014/main" id="{6EF09F08-2462-7782-1B18-6954E6AC2E61}"/>
              </a:ext>
            </a:extLst>
          </p:cNvPr>
          <p:cNvSpPr/>
          <p:nvPr/>
        </p:nvSpPr>
        <p:spPr>
          <a:xfrm>
            <a:off x="8908914" y="2780426"/>
            <a:ext cx="1420730" cy="663742"/>
          </a:xfrm>
          <a:prstGeom prst="roundRect">
            <a:avLst/>
          </a:prstGeom>
          <a:solidFill>
            <a:srgbClr val="B7B7B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solidFill>
                  <a:schemeClr val="tx1"/>
                </a:solidFill>
                <a:latin typeface="Arial"/>
              </a:rPr>
              <a:t>Force-held</a:t>
            </a:r>
            <a:endParaRPr lang="en-US">
              <a:solidFill>
                <a:schemeClr val="tx1"/>
              </a:solidFill>
              <a:latin typeface="Arial"/>
              <a:cs typeface="Arial"/>
            </a:endParaRPr>
          </a:p>
          <a:p>
            <a:pPr algn="ctr"/>
            <a:r>
              <a:rPr lang="en-US">
                <a:solidFill>
                  <a:schemeClr val="tx1"/>
                </a:solidFill>
                <a:latin typeface="Arial"/>
              </a:rPr>
              <a:t>lock</a:t>
            </a:r>
            <a:endParaRPr lang="en-US">
              <a:solidFill>
                <a:schemeClr val="tx1"/>
              </a:solidFill>
              <a:latin typeface="Arial"/>
              <a:cs typeface="Arial"/>
            </a:endParaRPr>
          </a:p>
        </p:txBody>
      </p:sp>
      <p:cxnSp>
        <p:nvCxnSpPr>
          <p:cNvPr id="23" name="Straight Arrow Connector 22">
            <a:extLst>
              <a:ext uri="{FF2B5EF4-FFF2-40B4-BE49-F238E27FC236}">
                <a16:creationId xmlns:a16="http://schemas.microsoft.com/office/drawing/2014/main" id="{55D74CE0-EBB7-99C7-173F-4E0DA269B95D}"/>
              </a:ext>
            </a:extLst>
          </p:cNvPr>
          <p:cNvCxnSpPr>
            <a:cxnSpLocks/>
          </p:cNvCxnSpPr>
          <p:nvPr/>
        </p:nvCxnSpPr>
        <p:spPr>
          <a:xfrm flipV="1">
            <a:off x="5453079" y="3979311"/>
            <a:ext cx="367966" cy="16924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Rectangle: Rounded Corners 23">
            <a:extLst>
              <a:ext uri="{FF2B5EF4-FFF2-40B4-BE49-F238E27FC236}">
                <a16:creationId xmlns:a16="http://schemas.microsoft.com/office/drawing/2014/main" id="{2EF669E6-4D8B-5384-5B3E-E8577388C8D3}"/>
              </a:ext>
            </a:extLst>
          </p:cNvPr>
          <p:cNvSpPr/>
          <p:nvPr/>
        </p:nvSpPr>
        <p:spPr>
          <a:xfrm>
            <a:off x="4417861" y="5523864"/>
            <a:ext cx="2308057" cy="433137"/>
          </a:xfrm>
          <a:prstGeom prst="roundRect">
            <a:avLst/>
          </a:prstGeom>
          <a:solidFill>
            <a:srgbClr val="B7B7B7"/>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Arial"/>
              </a:rPr>
              <a:t>Encapsulated seals</a:t>
            </a:r>
          </a:p>
        </p:txBody>
      </p:sp>
      <p:cxnSp>
        <p:nvCxnSpPr>
          <p:cNvPr id="25" name="Straight Arrow Connector 24">
            <a:extLst>
              <a:ext uri="{FF2B5EF4-FFF2-40B4-BE49-F238E27FC236}">
                <a16:creationId xmlns:a16="http://schemas.microsoft.com/office/drawing/2014/main" id="{CE43FDC7-FFFF-DC0C-2864-C084C3E5913B}"/>
              </a:ext>
            </a:extLst>
          </p:cNvPr>
          <p:cNvCxnSpPr>
            <a:cxnSpLocks/>
          </p:cNvCxnSpPr>
          <p:nvPr/>
        </p:nvCxnSpPr>
        <p:spPr>
          <a:xfrm>
            <a:off x="7155445" y="1964850"/>
            <a:ext cx="149495" cy="1469042"/>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1981A9FF-DF0E-1B24-6A9C-B1EE4822A93E}"/>
              </a:ext>
            </a:extLst>
          </p:cNvPr>
          <p:cNvCxnSpPr>
            <a:cxnSpLocks/>
          </p:cNvCxnSpPr>
          <p:nvPr/>
        </p:nvCxnSpPr>
        <p:spPr>
          <a:xfrm flipH="1">
            <a:off x="3870927" y="2052252"/>
            <a:ext cx="2364203" cy="130542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26">
            <a:extLst>
              <a:ext uri="{FF2B5EF4-FFF2-40B4-BE49-F238E27FC236}">
                <a16:creationId xmlns:a16="http://schemas.microsoft.com/office/drawing/2014/main" id="{3D9A18B6-4053-6719-CC63-A4B54D416352}"/>
              </a:ext>
            </a:extLst>
          </p:cNvPr>
          <p:cNvSpPr/>
          <p:nvPr/>
        </p:nvSpPr>
        <p:spPr>
          <a:xfrm>
            <a:off x="5425507" y="1659157"/>
            <a:ext cx="2684044" cy="433137"/>
          </a:xfrm>
          <a:prstGeom prst="roundRect">
            <a:avLst/>
          </a:prstGeom>
          <a:solidFill>
            <a:srgbClr val="B7B7B7"/>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800" baseline="0">
                <a:solidFill>
                  <a:schemeClr val="tx1"/>
                </a:solidFill>
                <a:latin typeface="Arial"/>
              </a:rPr>
              <a:t>Double-poppet actuator</a:t>
            </a:r>
            <a:r>
              <a:rPr lang="en-US" sz="1800">
                <a:solidFill>
                  <a:schemeClr val="tx1"/>
                </a:solidFill>
                <a:latin typeface="Arial"/>
                <a:ea typeface="Arial"/>
                <a:cs typeface="Arial"/>
              </a:rPr>
              <a:t>​</a:t>
            </a:r>
            <a:endParaRPr lang="en-US">
              <a:solidFill>
                <a:schemeClr val="tx1"/>
              </a:solidFill>
            </a:endParaRPr>
          </a:p>
        </p:txBody>
      </p:sp>
      <p:sp>
        <p:nvSpPr>
          <p:cNvPr id="28" name="Arrow: Right 27">
            <a:extLst>
              <a:ext uri="{FF2B5EF4-FFF2-40B4-BE49-F238E27FC236}">
                <a16:creationId xmlns:a16="http://schemas.microsoft.com/office/drawing/2014/main" id="{03E87464-4CA1-9290-1521-731DAC4175F1}"/>
              </a:ext>
            </a:extLst>
          </p:cNvPr>
          <p:cNvSpPr/>
          <p:nvPr/>
        </p:nvSpPr>
        <p:spPr>
          <a:xfrm flipH="1">
            <a:off x="8346202" y="3440586"/>
            <a:ext cx="793685" cy="484632"/>
          </a:xfrm>
          <a:prstGeom prst="rightArrow">
            <a:avLst/>
          </a:prstGeom>
          <a:solidFill>
            <a:srgbClr val="84848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ea typeface="Calibri"/>
                <a:cs typeface="Calibri"/>
              </a:rPr>
              <a:t>F</a:t>
            </a:r>
            <a:endParaRPr lang="en-US">
              <a:solidFill>
                <a:schemeClr val="tx1"/>
              </a:solidFill>
            </a:endParaRPr>
          </a:p>
        </p:txBody>
      </p:sp>
      <p:sp>
        <p:nvSpPr>
          <p:cNvPr id="14" name="Rectangle 13">
            <a:extLst>
              <a:ext uri="{FF2B5EF4-FFF2-40B4-BE49-F238E27FC236}">
                <a16:creationId xmlns:a16="http://schemas.microsoft.com/office/drawing/2014/main" id="{472A0B62-9A49-3818-6591-7A6A08161D66}"/>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ooter Placeholder 2">
            <a:extLst>
              <a:ext uri="{FF2B5EF4-FFF2-40B4-BE49-F238E27FC236}">
                <a16:creationId xmlns:a16="http://schemas.microsoft.com/office/drawing/2014/main" id="{5E5986E4-F79C-36DE-0322-C5B0F2967139}"/>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8" name="Slide Number Placeholder 3">
            <a:extLst>
              <a:ext uri="{FF2B5EF4-FFF2-40B4-BE49-F238E27FC236}">
                <a16:creationId xmlns:a16="http://schemas.microsoft.com/office/drawing/2014/main" id="{BC1161B7-2ECF-FE90-EC9A-0E0173AF3B80}"/>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117</a:t>
            </a:fld>
            <a:endParaRPr lang="en-US">
              <a:solidFill>
                <a:srgbClr val="D8D8D8"/>
              </a:solidFill>
              <a:ea typeface="Calibri"/>
              <a:cs typeface="Calibri"/>
            </a:endParaRPr>
          </a:p>
        </p:txBody>
      </p:sp>
      <p:sp>
        <p:nvSpPr>
          <p:cNvPr id="19" name="TextBox 18">
            <a:extLst>
              <a:ext uri="{FF2B5EF4-FFF2-40B4-BE49-F238E27FC236}">
                <a16:creationId xmlns:a16="http://schemas.microsoft.com/office/drawing/2014/main" id="{36F6BC9C-756B-C246-D77B-8CE20D46170D}"/>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spTree>
    <p:extLst>
      <p:ext uri="{BB962C8B-B14F-4D97-AF65-F5344CB8AC3E}">
        <p14:creationId xmlns:p14="http://schemas.microsoft.com/office/powerpoint/2010/main" val="40210290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590FA41-574B-0233-A5AB-28226D682577}"/>
              </a:ext>
            </a:extLst>
          </p:cNvPr>
          <p:cNvSpPr>
            <a:spLocks noGrp="1"/>
          </p:cNvSpPr>
          <p:nvPr>
            <p:ph type="title"/>
          </p:nvPr>
        </p:nvSpPr>
        <p:spPr/>
        <p:txBody>
          <a:bodyPr/>
          <a:lstStyle/>
          <a:p>
            <a:r>
              <a:rPr lang="en-US"/>
              <a:t>Initial Design Flaws</a:t>
            </a:r>
          </a:p>
        </p:txBody>
      </p:sp>
      <p:grpSp>
        <p:nvGrpSpPr>
          <p:cNvPr id="104" name="Group 103">
            <a:extLst>
              <a:ext uri="{FF2B5EF4-FFF2-40B4-BE49-F238E27FC236}">
                <a16:creationId xmlns:a16="http://schemas.microsoft.com/office/drawing/2014/main" id="{7EF90E5E-BE2F-12A9-920F-0A292CE1BC31}"/>
              </a:ext>
            </a:extLst>
          </p:cNvPr>
          <p:cNvGrpSpPr/>
          <p:nvPr/>
        </p:nvGrpSpPr>
        <p:grpSpPr>
          <a:xfrm>
            <a:off x="-243841" y="2194561"/>
            <a:ext cx="10915275" cy="2654236"/>
            <a:chOff x="-1097259" y="2359708"/>
            <a:chExt cx="11768696" cy="2489088"/>
          </a:xfrm>
        </p:grpSpPr>
        <p:sp>
          <p:nvSpPr>
            <p:cNvPr id="13" name="Rectangle 12">
              <a:extLst>
                <a:ext uri="{FF2B5EF4-FFF2-40B4-BE49-F238E27FC236}">
                  <a16:creationId xmlns:a16="http://schemas.microsoft.com/office/drawing/2014/main" id="{759D5FF1-EFF0-B170-1F3A-880C5A383AC2}"/>
                </a:ext>
              </a:extLst>
            </p:cNvPr>
            <p:cNvSpPr/>
            <p:nvPr/>
          </p:nvSpPr>
          <p:spPr>
            <a:xfrm>
              <a:off x="7751618" y="2977564"/>
              <a:ext cx="2919819" cy="1375416"/>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3A53C54-CE5E-A69E-057D-26F4862BD9F8}"/>
                </a:ext>
              </a:extLst>
            </p:cNvPr>
            <p:cNvSpPr/>
            <p:nvPr/>
          </p:nvSpPr>
          <p:spPr>
            <a:xfrm>
              <a:off x="7147442" y="2899262"/>
              <a:ext cx="790970" cy="15320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Top Corners Snipped 14">
              <a:extLst>
                <a:ext uri="{FF2B5EF4-FFF2-40B4-BE49-F238E27FC236}">
                  <a16:creationId xmlns:a16="http://schemas.microsoft.com/office/drawing/2014/main" id="{5B8E8B56-ED4E-14AD-FE5F-0B056F7DF2EF}"/>
                </a:ext>
              </a:extLst>
            </p:cNvPr>
            <p:cNvSpPr/>
            <p:nvPr/>
          </p:nvSpPr>
          <p:spPr>
            <a:xfrm rot="5400000">
              <a:off x="4923113" y="2322379"/>
              <a:ext cx="2383676" cy="2669157"/>
            </a:xfrm>
            <a:prstGeom prst="snip2SameRect">
              <a:avLst/>
            </a:prstGeom>
            <a:solidFill>
              <a:srgbClr val="B7B7B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a:extLst>
                <a:ext uri="{FF2B5EF4-FFF2-40B4-BE49-F238E27FC236}">
                  <a16:creationId xmlns:a16="http://schemas.microsoft.com/office/drawing/2014/main" id="{F23A80BB-195C-62BB-0F29-9D248990EE6F}"/>
                </a:ext>
              </a:extLst>
            </p:cNvPr>
            <p:cNvGrpSpPr/>
            <p:nvPr/>
          </p:nvGrpSpPr>
          <p:grpSpPr>
            <a:xfrm>
              <a:off x="-1069702" y="2359708"/>
              <a:ext cx="5406068" cy="2442755"/>
              <a:chOff x="-361508" y="2420813"/>
              <a:chExt cx="5406068" cy="2442755"/>
            </a:xfrm>
            <a:solidFill>
              <a:srgbClr val="B7B7B7"/>
            </a:solidFill>
          </p:grpSpPr>
          <p:sp>
            <p:nvSpPr>
              <p:cNvPr id="17" name="Cylinder 16">
                <a:extLst>
                  <a:ext uri="{FF2B5EF4-FFF2-40B4-BE49-F238E27FC236}">
                    <a16:creationId xmlns:a16="http://schemas.microsoft.com/office/drawing/2014/main" id="{7167DB3F-1415-74E1-B412-EEA082F68310}"/>
                  </a:ext>
                </a:extLst>
              </p:cNvPr>
              <p:cNvSpPr/>
              <p:nvPr/>
            </p:nvSpPr>
            <p:spPr>
              <a:xfrm rot="5400000">
                <a:off x="1605101" y="1014766"/>
                <a:ext cx="1351163" cy="5284381"/>
              </a:xfrm>
              <a:prstGeom prst="can">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F9D01A-271A-BB4B-757E-9DBDFBF2F9FA}"/>
                  </a:ext>
                </a:extLst>
              </p:cNvPr>
              <p:cNvSpPr/>
              <p:nvPr/>
            </p:nvSpPr>
            <p:spPr>
              <a:xfrm>
                <a:off x="1596640" y="2854041"/>
                <a:ext cx="790970" cy="1532021"/>
              </a:xfrm>
              <a:prstGeom prst="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CB07876C-8973-5811-536A-8E14AD1EFCD2}"/>
                  </a:ext>
                </a:extLst>
              </p:cNvPr>
              <p:cNvSpPr/>
              <p:nvPr/>
            </p:nvSpPr>
            <p:spPr>
              <a:xfrm>
                <a:off x="2182237" y="2776773"/>
                <a:ext cx="2862323" cy="1786568"/>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CA9F9B36-54C5-B8BE-6FB0-F8DEAC63E7AD}"/>
                  </a:ext>
                </a:extLst>
              </p:cNvPr>
              <p:cNvSpPr/>
              <p:nvPr/>
            </p:nvSpPr>
            <p:spPr>
              <a:xfrm>
                <a:off x="2387610" y="2644521"/>
                <a:ext cx="2420603" cy="199534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1E461F72-CF91-8E67-800F-E2963D4A4BDC}"/>
                  </a:ext>
                </a:extLst>
              </p:cNvPr>
              <p:cNvSpPr/>
              <p:nvPr/>
            </p:nvSpPr>
            <p:spPr>
              <a:xfrm>
                <a:off x="2592983" y="2420813"/>
                <a:ext cx="2039362" cy="2442755"/>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ectangle: Top Corners Snipped 21">
              <a:extLst>
                <a:ext uri="{FF2B5EF4-FFF2-40B4-BE49-F238E27FC236}">
                  <a16:creationId xmlns:a16="http://schemas.microsoft.com/office/drawing/2014/main" id="{583560D0-AD67-BA2E-7638-50A98E2EBD19}"/>
                </a:ext>
              </a:extLst>
            </p:cNvPr>
            <p:cNvSpPr/>
            <p:nvPr/>
          </p:nvSpPr>
          <p:spPr>
            <a:xfrm rot="16200000">
              <a:off x="3639604" y="3444015"/>
              <a:ext cx="1995341" cy="385749"/>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a:extLst>
                <a:ext uri="{FF2B5EF4-FFF2-40B4-BE49-F238E27FC236}">
                  <a16:creationId xmlns:a16="http://schemas.microsoft.com/office/drawing/2014/main" id="{16A9B244-8153-BC39-A9F1-799DD61835AB}"/>
                </a:ext>
              </a:extLst>
            </p:cNvPr>
            <p:cNvSpPr/>
            <p:nvPr/>
          </p:nvSpPr>
          <p:spPr>
            <a:xfrm rot="5400000">
              <a:off x="4082218" y="3397361"/>
              <a:ext cx="960278" cy="352434"/>
            </a:xfrm>
            <a:prstGeom prst="trapezoid">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627784C-A865-19D6-06D8-2560A7B6BD2A}"/>
                </a:ext>
              </a:extLst>
            </p:cNvPr>
            <p:cNvSpPr/>
            <p:nvPr/>
          </p:nvSpPr>
          <p:spPr>
            <a:xfrm>
              <a:off x="6074624"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5" name="Oval 24">
              <a:extLst>
                <a:ext uri="{FF2B5EF4-FFF2-40B4-BE49-F238E27FC236}">
                  <a16:creationId xmlns:a16="http://schemas.microsoft.com/office/drawing/2014/main" id="{02300CAF-0E6A-B08B-D639-83C07981D78E}"/>
                </a:ext>
              </a:extLst>
            </p:cNvPr>
            <p:cNvSpPr/>
            <p:nvPr/>
          </p:nvSpPr>
          <p:spPr>
            <a:xfrm>
              <a:off x="6208533"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6" name="Oval 25">
              <a:extLst>
                <a:ext uri="{FF2B5EF4-FFF2-40B4-BE49-F238E27FC236}">
                  <a16:creationId xmlns:a16="http://schemas.microsoft.com/office/drawing/2014/main" id="{684ADCDC-014A-83E1-CCD3-512589627259}"/>
                </a:ext>
              </a:extLst>
            </p:cNvPr>
            <p:cNvSpPr/>
            <p:nvPr/>
          </p:nvSpPr>
          <p:spPr>
            <a:xfrm>
              <a:off x="6329693" y="3176487"/>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27" name="Oval 26">
              <a:extLst>
                <a:ext uri="{FF2B5EF4-FFF2-40B4-BE49-F238E27FC236}">
                  <a16:creationId xmlns:a16="http://schemas.microsoft.com/office/drawing/2014/main" id="{4E371E3B-1CF9-7C02-A180-84A8158F8C10}"/>
                </a:ext>
              </a:extLst>
            </p:cNvPr>
            <p:cNvSpPr/>
            <p:nvPr/>
          </p:nvSpPr>
          <p:spPr>
            <a:xfrm>
              <a:off x="6480737" y="3171753"/>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28" name="Straight Connector 27">
              <a:extLst>
                <a:ext uri="{FF2B5EF4-FFF2-40B4-BE49-F238E27FC236}">
                  <a16:creationId xmlns:a16="http://schemas.microsoft.com/office/drawing/2014/main" id="{5DF239B6-E270-402F-A5B4-1EB64D9172F4}"/>
                </a:ext>
              </a:extLst>
            </p:cNvPr>
            <p:cNvCxnSpPr>
              <a:cxnSpLocks/>
            </p:cNvCxnSpPr>
            <p:nvPr/>
          </p:nvCxnSpPr>
          <p:spPr>
            <a:xfrm>
              <a:off x="6074624" y="3190112"/>
              <a:ext cx="66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7E568A2-1DCD-1E73-CB18-52B6141986F5}"/>
                </a:ext>
              </a:extLst>
            </p:cNvPr>
            <p:cNvCxnSpPr>
              <a:cxnSpLocks/>
            </p:cNvCxnSpPr>
            <p:nvPr/>
          </p:nvCxnSpPr>
          <p:spPr>
            <a:xfrm>
              <a:off x="6055313" y="3949075"/>
              <a:ext cx="706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DDA9623-4DB1-4769-360E-C219851C4C44}"/>
                </a:ext>
              </a:extLst>
            </p:cNvPr>
            <p:cNvCxnSpPr>
              <a:cxnSpLocks/>
            </p:cNvCxnSpPr>
            <p:nvPr/>
          </p:nvCxnSpPr>
          <p:spPr>
            <a:xfrm flipH="1">
              <a:off x="6742040" y="3171753"/>
              <a:ext cx="4349" cy="776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EA63C7D-4874-1202-68D2-E52DD69FA5AF}"/>
                </a:ext>
              </a:extLst>
            </p:cNvPr>
            <p:cNvCxnSpPr>
              <a:cxnSpLocks/>
            </p:cNvCxnSpPr>
            <p:nvPr/>
          </p:nvCxnSpPr>
          <p:spPr>
            <a:xfrm flipV="1">
              <a:off x="4762764" y="2730428"/>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093D6CC-327C-DBCE-E23A-5B621DAEFE1F}"/>
                </a:ext>
              </a:extLst>
            </p:cNvPr>
            <p:cNvCxnSpPr>
              <a:cxnSpLocks/>
            </p:cNvCxnSpPr>
            <p:nvPr/>
          </p:nvCxnSpPr>
          <p:spPr>
            <a:xfrm flipV="1">
              <a:off x="4940852" y="292027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04D505C-AF76-93A3-F043-06A74DBE654A}"/>
                </a:ext>
              </a:extLst>
            </p:cNvPr>
            <p:cNvCxnSpPr>
              <a:cxnSpLocks/>
            </p:cNvCxnSpPr>
            <p:nvPr/>
          </p:nvCxnSpPr>
          <p:spPr>
            <a:xfrm flipV="1">
              <a:off x="4732562" y="3979620"/>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CDCF13E-AECB-D70F-D58B-3A8906B47AB2}"/>
                </a:ext>
              </a:extLst>
            </p:cNvPr>
            <p:cNvCxnSpPr>
              <a:cxnSpLocks/>
            </p:cNvCxnSpPr>
            <p:nvPr/>
          </p:nvCxnSpPr>
          <p:spPr>
            <a:xfrm flipV="1">
              <a:off x="4940852" y="397962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924EFAD-56C2-30DC-2344-EC9F3BF80743}"/>
                </a:ext>
              </a:extLst>
            </p:cNvPr>
            <p:cNvCxnSpPr>
              <a:cxnSpLocks/>
            </p:cNvCxnSpPr>
            <p:nvPr/>
          </p:nvCxnSpPr>
          <p:spPr>
            <a:xfrm flipV="1">
              <a:off x="4750370" y="2729246"/>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5071D4-B457-4511-C053-7FCC464E9948}"/>
                </a:ext>
              </a:extLst>
            </p:cNvPr>
            <p:cNvCxnSpPr>
              <a:cxnSpLocks/>
            </p:cNvCxnSpPr>
            <p:nvPr/>
          </p:nvCxnSpPr>
          <p:spPr>
            <a:xfrm flipV="1">
              <a:off x="4729638" y="4412900"/>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E6FEBA1-8221-9F40-FB55-889DAC81C7E7}"/>
                </a:ext>
              </a:extLst>
            </p:cNvPr>
            <p:cNvCxnSpPr>
              <a:cxnSpLocks/>
            </p:cNvCxnSpPr>
            <p:nvPr/>
          </p:nvCxnSpPr>
          <p:spPr>
            <a:xfrm>
              <a:off x="4938896" y="2920270"/>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529F020F-8123-0DEA-2B4C-4A54C0368852}"/>
                </a:ext>
              </a:extLst>
            </p:cNvPr>
            <p:cNvCxnSpPr>
              <a:cxnSpLocks/>
            </p:cNvCxnSpPr>
            <p:nvPr/>
          </p:nvCxnSpPr>
          <p:spPr>
            <a:xfrm>
              <a:off x="4942598" y="4227072"/>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7584A82-4403-0591-17C7-B10518489363}"/>
                </a:ext>
              </a:extLst>
            </p:cNvPr>
            <p:cNvCxnSpPr>
              <a:cxnSpLocks/>
            </p:cNvCxnSpPr>
            <p:nvPr/>
          </p:nvCxnSpPr>
          <p:spPr>
            <a:xfrm>
              <a:off x="6815854" y="2715668"/>
              <a:ext cx="429848" cy="261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EB71F1C-69AD-4201-24B7-11BA932F4FB9}"/>
                </a:ext>
              </a:extLst>
            </p:cNvPr>
            <p:cNvCxnSpPr>
              <a:cxnSpLocks/>
            </p:cNvCxnSpPr>
            <p:nvPr/>
          </p:nvCxnSpPr>
          <p:spPr>
            <a:xfrm flipV="1">
              <a:off x="6799862" y="4223411"/>
              <a:ext cx="485160" cy="1956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187719E-4666-4982-1B11-274C4DF27AF1}"/>
                </a:ext>
              </a:extLst>
            </p:cNvPr>
            <p:cNvCxnSpPr>
              <a:cxnSpLocks/>
            </p:cNvCxnSpPr>
            <p:nvPr/>
          </p:nvCxnSpPr>
          <p:spPr>
            <a:xfrm>
              <a:off x="6792458" y="2920196"/>
              <a:ext cx="354984" cy="23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E5CE423-FBE1-2511-2640-80BF7B574C0F}"/>
                </a:ext>
              </a:extLst>
            </p:cNvPr>
            <p:cNvCxnSpPr>
              <a:cxnSpLocks/>
            </p:cNvCxnSpPr>
            <p:nvPr/>
          </p:nvCxnSpPr>
          <p:spPr>
            <a:xfrm flipV="1">
              <a:off x="6790352" y="4044141"/>
              <a:ext cx="360792" cy="184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6D3AA56-5C02-E0CB-A1F6-AC0EFE763D11}"/>
                </a:ext>
              </a:extLst>
            </p:cNvPr>
            <p:cNvCxnSpPr>
              <a:cxnSpLocks/>
            </p:cNvCxnSpPr>
            <p:nvPr/>
          </p:nvCxnSpPr>
          <p:spPr>
            <a:xfrm>
              <a:off x="7149293" y="3119159"/>
              <a:ext cx="1851" cy="948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6576085B-9835-D665-D2B0-8C9F55001541}"/>
                </a:ext>
              </a:extLst>
            </p:cNvPr>
            <p:cNvCxnSpPr>
              <a:cxnSpLocks/>
            </p:cNvCxnSpPr>
            <p:nvPr/>
          </p:nvCxnSpPr>
          <p:spPr>
            <a:xfrm>
              <a:off x="7245702" y="2977564"/>
              <a:ext cx="700568" cy="179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5C02325-CEDD-40CE-089B-34CF80AAF067}"/>
                </a:ext>
              </a:extLst>
            </p:cNvPr>
            <p:cNvCxnSpPr>
              <a:cxnSpLocks/>
            </p:cNvCxnSpPr>
            <p:nvPr/>
          </p:nvCxnSpPr>
          <p:spPr>
            <a:xfrm flipV="1">
              <a:off x="7262227" y="4044059"/>
              <a:ext cx="684043" cy="17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7745A4D6-DA81-3C37-EFE6-04C47800B2BA}"/>
                </a:ext>
              </a:extLst>
            </p:cNvPr>
            <p:cNvCxnSpPr/>
            <p:nvPr/>
          </p:nvCxnSpPr>
          <p:spPr>
            <a:xfrm>
              <a:off x="7938412" y="3156834"/>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F81BC4D9-987F-31BA-8693-FE5F32F7E678}"/>
                </a:ext>
              </a:extLst>
            </p:cNvPr>
            <p:cNvCxnSpPr/>
            <p:nvPr/>
          </p:nvCxnSpPr>
          <p:spPr>
            <a:xfrm>
              <a:off x="7938411" y="4044141"/>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1044F3E-DE5B-CBDB-B614-6A5906D02AD0}"/>
                </a:ext>
              </a:extLst>
            </p:cNvPr>
            <p:cNvCxnSpPr>
              <a:cxnSpLocks/>
            </p:cNvCxnSpPr>
            <p:nvPr/>
          </p:nvCxnSpPr>
          <p:spPr>
            <a:xfrm>
              <a:off x="4946300" y="3190112"/>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96A5280-C7EC-2B37-FFF7-71585B4BDC86}"/>
                </a:ext>
              </a:extLst>
            </p:cNvPr>
            <p:cNvCxnSpPr>
              <a:cxnSpLocks/>
            </p:cNvCxnSpPr>
            <p:nvPr/>
          </p:nvCxnSpPr>
          <p:spPr>
            <a:xfrm>
              <a:off x="4938896" y="3958868"/>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Oval 49">
              <a:extLst>
                <a:ext uri="{FF2B5EF4-FFF2-40B4-BE49-F238E27FC236}">
                  <a16:creationId xmlns:a16="http://schemas.microsoft.com/office/drawing/2014/main" id="{630DCEDE-1D27-4B79-FD93-90CD3895C743}"/>
                </a:ext>
              </a:extLst>
            </p:cNvPr>
            <p:cNvSpPr/>
            <p:nvPr/>
          </p:nvSpPr>
          <p:spPr>
            <a:xfrm>
              <a:off x="2791814" y="3211858"/>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51" name="Oval 50">
              <a:extLst>
                <a:ext uri="{FF2B5EF4-FFF2-40B4-BE49-F238E27FC236}">
                  <a16:creationId xmlns:a16="http://schemas.microsoft.com/office/drawing/2014/main" id="{431F5C6F-9201-4755-D9D1-FC9772B07BF5}"/>
                </a:ext>
              </a:extLst>
            </p:cNvPr>
            <p:cNvSpPr/>
            <p:nvPr/>
          </p:nvSpPr>
          <p:spPr>
            <a:xfrm>
              <a:off x="2928547" y="3205076"/>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52" name="Oval 51">
              <a:extLst>
                <a:ext uri="{FF2B5EF4-FFF2-40B4-BE49-F238E27FC236}">
                  <a16:creationId xmlns:a16="http://schemas.microsoft.com/office/drawing/2014/main" id="{65C81359-E0E2-5A3F-B1F4-AFB843B8D953}"/>
                </a:ext>
              </a:extLst>
            </p:cNvPr>
            <p:cNvSpPr/>
            <p:nvPr/>
          </p:nvSpPr>
          <p:spPr>
            <a:xfrm>
              <a:off x="3070603" y="321339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53" name="Oval 52">
              <a:extLst>
                <a:ext uri="{FF2B5EF4-FFF2-40B4-BE49-F238E27FC236}">
                  <a16:creationId xmlns:a16="http://schemas.microsoft.com/office/drawing/2014/main" id="{B7947FAC-F7ED-965C-339D-0B98F60F2E1F}"/>
                </a:ext>
              </a:extLst>
            </p:cNvPr>
            <p:cNvSpPr/>
            <p:nvPr/>
          </p:nvSpPr>
          <p:spPr>
            <a:xfrm>
              <a:off x="3229809" y="3231455"/>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54" name="Oval 53">
              <a:extLst>
                <a:ext uri="{FF2B5EF4-FFF2-40B4-BE49-F238E27FC236}">
                  <a16:creationId xmlns:a16="http://schemas.microsoft.com/office/drawing/2014/main" id="{2537AABE-0CDB-AC5D-A11E-4680BD37C4FD}"/>
                </a:ext>
              </a:extLst>
            </p:cNvPr>
            <p:cNvSpPr/>
            <p:nvPr/>
          </p:nvSpPr>
          <p:spPr>
            <a:xfrm>
              <a:off x="3382326" y="322835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56" name="Rectangle 55">
              <a:extLst>
                <a:ext uri="{FF2B5EF4-FFF2-40B4-BE49-F238E27FC236}">
                  <a16:creationId xmlns:a16="http://schemas.microsoft.com/office/drawing/2014/main" id="{9C18F28B-BBEC-6E26-DA2A-2289AF5A6AEF}"/>
                </a:ext>
              </a:extLst>
            </p:cNvPr>
            <p:cNvSpPr/>
            <p:nvPr/>
          </p:nvSpPr>
          <p:spPr>
            <a:xfrm>
              <a:off x="-1097259" y="3296438"/>
              <a:ext cx="2658339" cy="523711"/>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2AB1C15C-35E5-305E-FC76-13FEC2C31AE9}"/>
                </a:ext>
              </a:extLst>
            </p:cNvPr>
            <p:cNvSpPr/>
            <p:nvPr/>
          </p:nvSpPr>
          <p:spPr>
            <a:xfrm>
              <a:off x="3590168" y="3130503"/>
              <a:ext cx="734105" cy="838983"/>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a:extLst>
                <a:ext uri="{FF2B5EF4-FFF2-40B4-BE49-F238E27FC236}">
                  <a16:creationId xmlns:a16="http://schemas.microsoft.com/office/drawing/2014/main" id="{B3417640-CFF9-2406-25F6-4227D4D8176B}"/>
                </a:ext>
              </a:extLst>
            </p:cNvPr>
            <p:cNvGrpSpPr/>
            <p:nvPr/>
          </p:nvGrpSpPr>
          <p:grpSpPr>
            <a:xfrm>
              <a:off x="4732562" y="3176488"/>
              <a:ext cx="1333474" cy="796004"/>
              <a:chOff x="4732562" y="3176488"/>
              <a:chExt cx="1333474" cy="796004"/>
            </a:xfrm>
            <a:solidFill>
              <a:srgbClr val="848484"/>
            </a:solidFill>
          </p:grpSpPr>
          <p:sp>
            <p:nvSpPr>
              <p:cNvPr id="68" name="Rectangle 67">
                <a:extLst>
                  <a:ext uri="{FF2B5EF4-FFF2-40B4-BE49-F238E27FC236}">
                    <a16:creationId xmlns:a16="http://schemas.microsoft.com/office/drawing/2014/main" id="{C4605556-D62C-C150-21B0-E9C9B5653D1A}"/>
                  </a:ext>
                </a:extLst>
              </p:cNvPr>
              <p:cNvSpPr/>
              <p:nvPr/>
            </p:nvSpPr>
            <p:spPr>
              <a:xfrm>
                <a:off x="4940852" y="3414368"/>
                <a:ext cx="958930" cy="28915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a:extLst>
                  <a:ext uri="{FF2B5EF4-FFF2-40B4-BE49-F238E27FC236}">
                    <a16:creationId xmlns:a16="http://schemas.microsoft.com/office/drawing/2014/main" id="{1A4A649B-96FD-C27C-9F92-F4A0033125EC}"/>
                  </a:ext>
                </a:extLst>
              </p:cNvPr>
              <p:cNvSpPr/>
              <p:nvPr/>
            </p:nvSpPr>
            <p:spPr>
              <a:xfrm>
                <a:off x="4732562" y="3190112"/>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551839D2-AA43-1995-FBD2-59FA2CA15548}"/>
                  </a:ext>
                </a:extLst>
              </p:cNvPr>
              <p:cNvSpPr/>
              <p:nvPr/>
            </p:nvSpPr>
            <p:spPr>
              <a:xfrm>
                <a:off x="5852298" y="3176488"/>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70">
              <a:extLst>
                <a:ext uri="{FF2B5EF4-FFF2-40B4-BE49-F238E27FC236}">
                  <a16:creationId xmlns:a16="http://schemas.microsoft.com/office/drawing/2014/main" id="{662FDB0D-70DE-21D7-AA51-EF68C4080C2C}"/>
                </a:ext>
              </a:extLst>
            </p:cNvPr>
            <p:cNvGrpSpPr/>
            <p:nvPr/>
          </p:nvGrpSpPr>
          <p:grpSpPr>
            <a:xfrm>
              <a:off x="2038924" y="3073110"/>
              <a:ext cx="2297442" cy="989133"/>
              <a:chOff x="2038924" y="3073110"/>
              <a:chExt cx="2297442" cy="989133"/>
            </a:xfrm>
          </p:grpSpPr>
          <p:sp>
            <p:nvSpPr>
              <p:cNvPr id="72" name="Rectangle: Top Corners Snipped 71">
                <a:extLst>
                  <a:ext uri="{FF2B5EF4-FFF2-40B4-BE49-F238E27FC236}">
                    <a16:creationId xmlns:a16="http://schemas.microsoft.com/office/drawing/2014/main" id="{30DB0369-8C03-ECB1-8B91-C3F367A51E04}"/>
                  </a:ext>
                </a:extLst>
              </p:cNvPr>
              <p:cNvSpPr/>
              <p:nvPr/>
            </p:nvSpPr>
            <p:spPr>
              <a:xfrm rot="5400000">
                <a:off x="1923364" y="3188670"/>
                <a:ext cx="989133" cy="758013"/>
              </a:xfrm>
              <a:prstGeom prst="snip2Same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964B06C8-BD4B-BD93-AAE7-EDB1CFA3070E}"/>
                  </a:ext>
                </a:extLst>
              </p:cNvPr>
              <p:cNvSpPr/>
              <p:nvPr/>
            </p:nvSpPr>
            <p:spPr>
              <a:xfrm>
                <a:off x="2798788" y="3218846"/>
                <a:ext cx="795043" cy="67637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 73">
                <a:extLst>
                  <a:ext uri="{FF2B5EF4-FFF2-40B4-BE49-F238E27FC236}">
                    <a16:creationId xmlns:a16="http://schemas.microsoft.com/office/drawing/2014/main" id="{234F7BB8-2D11-AAA2-5EF8-18F271AEB8C3}"/>
                  </a:ext>
                </a:extLst>
              </p:cNvPr>
              <p:cNvGrpSpPr/>
              <p:nvPr/>
            </p:nvGrpSpPr>
            <p:grpSpPr>
              <a:xfrm>
                <a:off x="2038925" y="3162280"/>
                <a:ext cx="2297441" cy="789508"/>
                <a:chOff x="2038925" y="3162280"/>
                <a:chExt cx="2297441" cy="789508"/>
              </a:xfrm>
            </p:grpSpPr>
            <p:sp>
              <p:nvSpPr>
                <p:cNvPr id="75" name="Rectangle 74">
                  <a:extLst>
                    <a:ext uri="{FF2B5EF4-FFF2-40B4-BE49-F238E27FC236}">
                      <a16:creationId xmlns:a16="http://schemas.microsoft.com/office/drawing/2014/main" id="{E6F45E16-E6A9-0568-8E93-A65A332C4A20}"/>
                    </a:ext>
                  </a:extLst>
                </p:cNvPr>
                <p:cNvSpPr/>
                <p:nvPr/>
              </p:nvSpPr>
              <p:spPr>
                <a:xfrm>
                  <a:off x="4158452" y="3162280"/>
                  <a:ext cx="177914" cy="789508"/>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D3487D4F-1263-E4EB-AD6C-757393B0A15A}"/>
                    </a:ext>
                  </a:extLst>
                </p:cNvPr>
                <p:cNvSpPr/>
                <p:nvPr/>
              </p:nvSpPr>
              <p:spPr>
                <a:xfrm>
                  <a:off x="2585415" y="3280694"/>
                  <a:ext cx="1584264" cy="53000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Top Corners Snipped 76">
                  <a:extLst>
                    <a:ext uri="{FF2B5EF4-FFF2-40B4-BE49-F238E27FC236}">
                      <a16:creationId xmlns:a16="http://schemas.microsoft.com/office/drawing/2014/main" id="{8864EE66-9BF8-2CFC-12E0-064807DA1B2E}"/>
                    </a:ext>
                  </a:extLst>
                </p:cNvPr>
                <p:cNvSpPr/>
                <p:nvPr/>
              </p:nvSpPr>
              <p:spPr>
                <a:xfrm rot="5400000">
                  <a:off x="1960984" y="3278145"/>
                  <a:ext cx="702371" cy="546489"/>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8" name="Rectangle: Top Corners Snipped 77">
              <a:extLst>
                <a:ext uri="{FF2B5EF4-FFF2-40B4-BE49-F238E27FC236}">
                  <a16:creationId xmlns:a16="http://schemas.microsoft.com/office/drawing/2014/main" id="{72D875B4-744D-AF41-58CB-A81B4B78FC31}"/>
                </a:ext>
              </a:extLst>
            </p:cNvPr>
            <p:cNvSpPr/>
            <p:nvPr/>
          </p:nvSpPr>
          <p:spPr>
            <a:xfrm rot="16200000">
              <a:off x="1619504" y="3036329"/>
              <a:ext cx="705161" cy="1027332"/>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5" name="Picture 104" descr="Arizona Space Grant Consortium Logos | Arizona Space Grant Consortium">
            <a:extLst>
              <a:ext uri="{FF2B5EF4-FFF2-40B4-BE49-F238E27FC236}">
                <a16:creationId xmlns:a16="http://schemas.microsoft.com/office/drawing/2014/main" id="{2DFC2D4F-86D9-0B7D-2801-1E17956C6390}"/>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106" name="Rectangle 105">
            <a:extLst>
              <a:ext uri="{FF2B5EF4-FFF2-40B4-BE49-F238E27FC236}">
                <a16:creationId xmlns:a16="http://schemas.microsoft.com/office/drawing/2014/main" id="{964EEFFC-C7F4-FAA7-D243-0F80AA5319B5}"/>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Footer Placeholder 2">
            <a:extLst>
              <a:ext uri="{FF2B5EF4-FFF2-40B4-BE49-F238E27FC236}">
                <a16:creationId xmlns:a16="http://schemas.microsoft.com/office/drawing/2014/main" id="{ECB27FD3-9E7C-1097-157F-44BDD5D37D8A}"/>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0" name="Slide Number Placeholder 3">
            <a:extLst>
              <a:ext uri="{FF2B5EF4-FFF2-40B4-BE49-F238E27FC236}">
                <a16:creationId xmlns:a16="http://schemas.microsoft.com/office/drawing/2014/main" id="{70360645-AE7D-15B8-4105-A2766101441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solidFill>
                  <a:srgbClr val="D8D8D8"/>
                </a:solidFill>
              </a:rPr>
              <a:pPr/>
              <a:t>118</a:t>
            </a:fld>
            <a:endParaRPr lang="en-US">
              <a:solidFill>
                <a:srgbClr val="D8D8D8"/>
              </a:solidFill>
              <a:ea typeface="Calibri"/>
              <a:cs typeface="Calibri"/>
            </a:endParaRPr>
          </a:p>
        </p:txBody>
      </p:sp>
      <p:sp>
        <p:nvSpPr>
          <p:cNvPr id="2" name="TextBox 1">
            <a:extLst>
              <a:ext uri="{FF2B5EF4-FFF2-40B4-BE49-F238E27FC236}">
                <a16:creationId xmlns:a16="http://schemas.microsoft.com/office/drawing/2014/main" id="{0DA12B0E-EEEC-A7B3-31EB-4703CC86DD95}"/>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spTree>
    <p:extLst>
      <p:ext uri="{BB962C8B-B14F-4D97-AF65-F5344CB8AC3E}">
        <p14:creationId xmlns:p14="http://schemas.microsoft.com/office/powerpoint/2010/main" val="325747882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0B7267C2-D14D-F0C0-B07D-18D4FE2EBC76}"/>
              </a:ext>
            </a:extLst>
          </p:cNvPr>
          <p:cNvGrpSpPr/>
          <p:nvPr/>
        </p:nvGrpSpPr>
        <p:grpSpPr>
          <a:xfrm>
            <a:off x="-4115139" y="1186811"/>
            <a:ext cx="14816991" cy="3722768"/>
            <a:chOff x="-1097259" y="2359708"/>
            <a:chExt cx="9906817" cy="2489086"/>
          </a:xfrm>
        </p:grpSpPr>
        <p:sp>
          <p:nvSpPr>
            <p:cNvPr id="8" name="Rectangle 7">
              <a:extLst>
                <a:ext uri="{FF2B5EF4-FFF2-40B4-BE49-F238E27FC236}">
                  <a16:creationId xmlns:a16="http://schemas.microsoft.com/office/drawing/2014/main" id="{85B47D2E-AC4E-9BE0-AD81-739274C7CBAB}"/>
                </a:ext>
              </a:extLst>
            </p:cNvPr>
            <p:cNvSpPr/>
            <p:nvPr/>
          </p:nvSpPr>
          <p:spPr>
            <a:xfrm>
              <a:off x="7751619" y="2977563"/>
              <a:ext cx="1057939" cy="1375415"/>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92DC98-FBAC-AD35-1158-C2EE5F150390}"/>
                </a:ext>
              </a:extLst>
            </p:cNvPr>
            <p:cNvSpPr/>
            <p:nvPr/>
          </p:nvSpPr>
          <p:spPr>
            <a:xfrm>
              <a:off x="7147443" y="2899261"/>
              <a:ext cx="790970" cy="1532020"/>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Top Corners Snipped 9">
              <a:extLst>
                <a:ext uri="{FF2B5EF4-FFF2-40B4-BE49-F238E27FC236}">
                  <a16:creationId xmlns:a16="http://schemas.microsoft.com/office/drawing/2014/main" id="{D51AD25F-B5E5-A1E9-4434-E4744457FB91}"/>
                </a:ext>
              </a:extLst>
            </p:cNvPr>
            <p:cNvSpPr/>
            <p:nvPr/>
          </p:nvSpPr>
          <p:spPr>
            <a:xfrm rot="5400000">
              <a:off x="4923114" y="2322378"/>
              <a:ext cx="2383675" cy="2669158"/>
            </a:xfrm>
            <a:prstGeom prst="snip2SameRect">
              <a:avLst/>
            </a:prstGeom>
            <a:solidFill>
              <a:srgbClr val="B7B7B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E0C99102-BCE1-6A1E-8BB9-6E39254F6ECC}"/>
                </a:ext>
              </a:extLst>
            </p:cNvPr>
            <p:cNvGrpSpPr/>
            <p:nvPr/>
          </p:nvGrpSpPr>
          <p:grpSpPr>
            <a:xfrm>
              <a:off x="-1069702" y="2359708"/>
              <a:ext cx="5406068" cy="2442754"/>
              <a:chOff x="-361508" y="2420813"/>
              <a:chExt cx="5406068" cy="2442755"/>
            </a:xfrm>
            <a:solidFill>
              <a:srgbClr val="B7B7B7"/>
            </a:solidFill>
          </p:grpSpPr>
          <p:sp>
            <p:nvSpPr>
              <p:cNvPr id="116" name="Cylinder 115">
                <a:extLst>
                  <a:ext uri="{FF2B5EF4-FFF2-40B4-BE49-F238E27FC236}">
                    <a16:creationId xmlns:a16="http://schemas.microsoft.com/office/drawing/2014/main" id="{2BFCB80A-EC00-8D88-81A4-72B6BFBFFBE2}"/>
                  </a:ext>
                </a:extLst>
              </p:cNvPr>
              <p:cNvSpPr/>
              <p:nvPr/>
            </p:nvSpPr>
            <p:spPr>
              <a:xfrm rot="5400000">
                <a:off x="1605101" y="1014766"/>
                <a:ext cx="1351163" cy="5284381"/>
              </a:xfrm>
              <a:prstGeom prst="can">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4FF6914F-CCC0-03D6-BF38-6178E92D64AD}"/>
                  </a:ext>
                </a:extLst>
              </p:cNvPr>
              <p:cNvSpPr/>
              <p:nvPr/>
            </p:nvSpPr>
            <p:spPr>
              <a:xfrm>
                <a:off x="1596640" y="2854041"/>
                <a:ext cx="790970" cy="1532021"/>
              </a:xfrm>
              <a:prstGeom prst="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Rectangle: Rounded Corners 117">
                <a:extLst>
                  <a:ext uri="{FF2B5EF4-FFF2-40B4-BE49-F238E27FC236}">
                    <a16:creationId xmlns:a16="http://schemas.microsoft.com/office/drawing/2014/main" id="{1F528953-594F-0843-AC9C-4011986A0735}"/>
                  </a:ext>
                </a:extLst>
              </p:cNvPr>
              <p:cNvSpPr/>
              <p:nvPr/>
            </p:nvSpPr>
            <p:spPr>
              <a:xfrm>
                <a:off x="2182237" y="2776773"/>
                <a:ext cx="2862323" cy="1786568"/>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Rounded Corners 118">
                <a:extLst>
                  <a:ext uri="{FF2B5EF4-FFF2-40B4-BE49-F238E27FC236}">
                    <a16:creationId xmlns:a16="http://schemas.microsoft.com/office/drawing/2014/main" id="{02870B57-A56E-F2B6-B1DF-6433254B8724}"/>
                  </a:ext>
                </a:extLst>
              </p:cNvPr>
              <p:cNvSpPr/>
              <p:nvPr/>
            </p:nvSpPr>
            <p:spPr>
              <a:xfrm>
                <a:off x="2387610" y="2644521"/>
                <a:ext cx="2420603" cy="199534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Rectangle: Rounded Corners 119">
                <a:extLst>
                  <a:ext uri="{FF2B5EF4-FFF2-40B4-BE49-F238E27FC236}">
                    <a16:creationId xmlns:a16="http://schemas.microsoft.com/office/drawing/2014/main" id="{765F46B2-A6D9-6A4E-00A4-B1DC6A60AB75}"/>
                  </a:ext>
                </a:extLst>
              </p:cNvPr>
              <p:cNvSpPr/>
              <p:nvPr/>
            </p:nvSpPr>
            <p:spPr>
              <a:xfrm>
                <a:off x="2592983" y="2420813"/>
                <a:ext cx="2039362" cy="2442755"/>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Top Corners Snipped 11">
              <a:extLst>
                <a:ext uri="{FF2B5EF4-FFF2-40B4-BE49-F238E27FC236}">
                  <a16:creationId xmlns:a16="http://schemas.microsoft.com/office/drawing/2014/main" id="{04C7CD51-AE67-16F5-7F42-F327F4E6316F}"/>
                </a:ext>
              </a:extLst>
            </p:cNvPr>
            <p:cNvSpPr/>
            <p:nvPr/>
          </p:nvSpPr>
          <p:spPr>
            <a:xfrm rot="16200000">
              <a:off x="3639605" y="3444014"/>
              <a:ext cx="1995340" cy="385749"/>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rapezoid 54">
              <a:extLst>
                <a:ext uri="{FF2B5EF4-FFF2-40B4-BE49-F238E27FC236}">
                  <a16:creationId xmlns:a16="http://schemas.microsoft.com/office/drawing/2014/main" id="{E58D47B4-DA51-D30C-3807-9C10CE64847E}"/>
                </a:ext>
              </a:extLst>
            </p:cNvPr>
            <p:cNvSpPr/>
            <p:nvPr/>
          </p:nvSpPr>
          <p:spPr>
            <a:xfrm rot="5400000">
              <a:off x="4082218" y="3397360"/>
              <a:ext cx="960278" cy="352434"/>
            </a:xfrm>
            <a:prstGeom prst="trapezoid">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a:extLst>
                <a:ext uri="{FF2B5EF4-FFF2-40B4-BE49-F238E27FC236}">
                  <a16:creationId xmlns:a16="http://schemas.microsoft.com/office/drawing/2014/main" id="{6808448A-A468-2DBA-604E-8E4C72614D70}"/>
                </a:ext>
              </a:extLst>
            </p:cNvPr>
            <p:cNvSpPr/>
            <p:nvPr/>
          </p:nvSpPr>
          <p:spPr>
            <a:xfrm>
              <a:off x="6074625" y="3176487"/>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8" name="Oval 57">
              <a:extLst>
                <a:ext uri="{FF2B5EF4-FFF2-40B4-BE49-F238E27FC236}">
                  <a16:creationId xmlns:a16="http://schemas.microsoft.com/office/drawing/2014/main" id="{0834ECB3-314C-C4E2-F809-5B1C08C7AF4A}"/>
                </a:ext>
              </a:extLst>
            </p:cNvPr>
            <p:cNvSpPr/>
            <p:nvPr/>
          </p:nvSpPr>
          <p:spPr>
            <a:xfrm>
              <a:off x="6208534" y="3176487"/>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59" name="Oval 58">
              <a:extLst>
                <a:ext uri="{FF2B5EF4-FFF2-40B4-BE49-F238E27FC236}">
                  <a16:creationId xmlns:a16="http://schemas.microsoft.com/office/drawing/2014/main" id="{E87C8F60-635D-6BEE-BA7E-AFF4E54C887E}"/>
                </a:ext>
              </a:extLst>
            </p:cNvPr>
            <p:cNvSpPr/>
            <p:nvPr/>
          </p:nvSpPr>
          <p:spPr>
            <a:xfrm>
              <a:off x="6329694" y="3176486"/>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60" name="Oval 59">
              <a:extLst>
                <a:ext uri="{FF2B5EF4-FFF2-40B4-BE49-F238E27FC236}">
                  <a16:creationId xmlns:a16="http://schemas.microsoft.com/office/drawing/2014/main" id="{894BDDDD-0EC5-7372-835A-F2E52A138554}"/>
                </a:ext>
              </a:extLst>
            </p:cNvPr>
            <p:cNvSpPr/>
            <p:nvPr/>
          </p:nvSpPr>
          <p:spPr>
            <a:xfrm>
              <a:off x="6480738" y="3171752"/>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61" name="Straight Connector 60">
              <a:extLst>
                <a:ext uri="{FF2B5EF4-FFF2-40B4-BE49-F238E27FC236}">
                  <a16:creationId xmlns:a16="http://schemas.microsoft.com/office/drawing/2014/main" id="{AFA91ACE-E121-A4D7-36A8-7F62F0C166F1}"/>
                </a:ext>
              </a:extLst>
            </p:cNvPr>
            <p:cNvCxnSpPr>
              <a:cxnSpLocks/>
            </p:cNvCxnSpPr>
            <p:nvPr/>
          </p:nvCxnSpPr>
          <p:spPr>
            <a:xfrm>
              <a:off x="6074625" y="3190111"/>
              <a:ext cx="66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9DDC2312-F3BD-02C4-763B-B235942E22C3}"/>
                </a:ext>
              </a:extLst>
            </p:cNvPr>
            <p:cNvCxnSpPr>
              <a:cxnSpLocks/>
            </p:cNvCxnSpPr>
            <p:nvPr/>
          </p:nvCxnSpPr>
          <p:spPr>
            <a:xfrm>
              <a:off x="6055314" y="3949074"/>
              <a:ext cx="706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9F1366C8-1E86-F430-37BA-8D9CA2909843}"/>
                </a:ext>
              </a:extLst>
            </p:cNvPr>
            <p:cNvCxnSpPr>
              <a:cxnSpLocks/>
            </p:cNvCxnSpPr>
            <p:nvPr/>
          </p:nvCxnSpPr>
          <p:spPr>
            <a:xfrm flipH="1">
              <a:off x="6742041" y="3171752"/>
              <a:ext cx="4349" cy="776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2E57767-A8EA-DD0D-B50A-AEF88CD75A7F}"/>
                </a:ext>
              </a:extLst>
            </p:cNvPr>
            <p:cNvCxnSpPr>
              <a:cxnSpLocks/>
            </p:cNvCxnSpPr>
            <p:nvPr/>
          </p:nvCxnSpPr>
          <p:spPr>
            <a:xfrm flipV="1">
              <a:off x="4762765" y="2730427"/>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06284CC-30DA-0BFA-EE7F-33F2FDBE8CAB}"/>
                </a:ext>
              </a:extLst>
            </p:cNvPr>
            <p:cNvCxnSpPr>
              <a:cxnSpLocks/>
            </p:cNvCxnSpPr>
            <p:nvPr/>
          </p:nvCxnSpPr>
          <p:spPr>
            <a:xfrm flipV="1">
              <a:off x="4940853" y="2920269"/>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907C1163-60B0-2756-ED56-60579C5379FC}"/>
                </a:ext>
              </a:extLst>
            </p:cNvPr>
            <p:cNvCxnSpPr>
              <a:cxnSpLocks/>
            </p:cNvCxnSpPr>
            <p:nvPr/>
          </p:nvCxnSpPr>
          <p:spPr>
            <a:xfrm flipV="1">
              <a:off x="4732563" y="3979619"/>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3933BCE-0504-0E27-2788-5E6DD890BE4A}"/>
                </a:ext>
              </a:extLst>
            </p:cNvPr>
            <p:cNvCxnSpPr>
              <a:cxnSpLocks/>
            </p:cNvCxnSpPr>
            <p:nvPr/>
          </p:nvCxnSpPr>
          <p:spPr>
            <a:xfrm flipV="1">
              <a:off x="4940853" y="3979619"/>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E441E8DC-B19C-872B-98D4-FA7328EF90E7}"/>
                </a:ext>
              </a:extLst>
            </p:cNvPr>
            <p:cNvCxnSpPr>
              <a:cxnSpLocks/>
            </p:cNvCxnSpPr>
            <p:nvPr/>
          </p:nvCxnSpPr>
          <p:spPr>
            <a:xfrm flipV="1">
              <a:off x="4750370" y="2729245"/>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98F8A12-5B1C-0A7C-05C5-C482BD5F631D}"/>
                </a:ext>
              </a:extLst>
            </p:cNvPr>
            <p:cNvCxnSpPr>
              <a:cxnSpLocks/>
            </p:cNvCxnSpPr>
            <p:nvPr/>
          </p:nvCxnSpPr>
          <p:spPr>
            <a:xfrm flipV="1">
              <a:off x="4729639" y="4412898"/>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65BD9EB-9407-56A5-84EF-CF060E4D160F}"/>
                </a:ext>
              </a:extLst>
            </p:cNvPr>
            <p:cNvCxnSpPr>
              <a:cxnSpLocks/>
            </p:cNvCxnSpPr>
            <p:nvPr/>
          </p:nvCxnSpPr>
          <p:spPr>
            <a:xfrm>
              <a:off x="4938897" y="2920269"/>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EC4F778C-8968-DEF9-1CD9-DC1BAD3B5E42}"/>
                </a:ext>
              </a:extLst>
            </p:cNvPr>
            <p:cNvCxnSpPr>
              <a:cxnSpLocks/>
            </p:cNvCxnSpPr>
            <p:nvPr/>
          </p:nvCxnSpPr>
          <p:spPr>
            <a:xfrm>
              <a:off x="4942599" y="4227070"/>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1ABFBD07-01B5-539A-948F-61901EC05D0B}"/>
                </a:ext>
              </a:extLst>
            </p:cNvPr>
            <p:cNvCxnSpPr>
              <a:cxnSpLocks/>
            </p:cNvCxnSpPr>
            <p:nvPr/>
          </p:nvCxnSpPr>
          <p:spPr>
            <a:xfrm>
              <a:off x="6815854" y="2715667"/>
              <a:ext cx="429848" cy="261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EA014583-7AB7-B197-FDAC-E1B5B3C66837}"/>
                </a:ext>
              </a:extLst>
            </p:cNvPr>
            <p:cNvCxnSpPr>
              <a:cxnSpLocks/>
            </p:cNvCxnSpPr>
            <p:nvPr/>
          </p:nvCxnSpPr>
          <p:spPr>
            <a:xfrm flipV="1">
              <a:off x="6799862" y="4223411"/>
              <a:ext cx="485160" cy="1956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ED0EC31F-FB86-2B14-F269-B08CB79D7D82}"/>
                </a:ext>
              </a:extLst>
            </p:cNvPr>
            <p:cNvCxnSpPr>
              <a:cxnSpLocks/>
            </p:cNvCxnSpPr>
            <p:nvPr/>
          </p:nvCxnSpPr>
          <p:spPr>
            <a:xfrm>
              <a:off x="6792459" y="2920196"/>
              <a:ext cx="354984" cy="23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3F42724-4EFC-03E4-A600-4F7E514BF543}"/>
                </a:ext>
              </a:extLst>
            </p:cNvPr>
            <p:cNvCxnSpPr>
              <a:cxnSpLocks/>
            </p:cNvCxnSpPr>
            <p:nvPr/>
          </p:nvCxnSpPr>
          <p:spPr>
            <a:xfrm flipV="1">
              <a:off x="6790353" y="4044141"/>
              <a:ext cx="360792" cy="184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A2C267FB-395C-7F57-E05C-A99EA6AE600E}"/>
                </a:ext>
              </a:extLst>
            </p:cNvPr>
            <p:cNvCxnSpPr>
              <a:cxnSpLocks/>
            </p:cNvCxnSpPr>
            <p:nvPr/>
          </p:nvCxnSpPr>
          <p:spPr>
            <a:xfrm>
              <a:off x="7149294" y="3119159"/>
              <a:ext cx="1851" cy="948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8B362C03-41FE-0E10-B4BB-9F45F86B365E}"/>
                </a:ext>
              </a:extLst>
            </p:cNvPr>
            <p:cNvCxnSpPr>
              <a:cxnSpLocks/>
            </p:cNvCxnSpPr>
            <p:nvPr/>
          </p:nvCxnSpPr>
          <p:spPr>
            <a:xfrm>
              <a:off x="7245703" y="2977565"/>
              <a:ext cx="700568" cy="179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5025831D-369B-E822-B513-75F152C894CA}"/>
                </a:ext>
              </a:extLst>
            </p:cNvPr>
            <p:cNvCxnSpPr>
              <a:cxnSpLocks/>
            </p:cNvCxnSpPr>
            <p:nvPr/>
          </p:nvCxnSpPr>
          <p:spPr>
            <a:xfrm flipV="1">
              <a:off x="7262228" y="4044060"/>
              <a:ext cx="684043" cy="17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D640C649-6DCA-893E-7934-6EE6599C4AE5}"/>
                </a:ext>
              </a:extLst>
            </p:cNvPr>
            <p:cNvCxnSpPr>
              <a:cxnSpLocks/>
            </p:cNvCxnSpPr>
            <p:nvPr/>
          </p:nvCxnSpPr>
          <p:spPr>
            <a:xfrm>
              <a:off x="7938413" y="3156834"/>
              <a:ext cx="871145" cy="1965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9E08EDBA-F480-C338-D3CA-85B4B5A08CB3}"/>
                </a:ext>
              </a:extLst>
            </p:cNvPr>
            <p:cNvCxnSpPr>
              <a:cxnSpLocks/>
            </p:cNvCxnSpPr>
            <p:nvPr/>
          </p:nvCxnSpPr>
          <p:spPr>
            <a:xfrm flipV="1">
              <a:off x="7938412" y="4042591"/>
              <a:ext cx="871145" cy="15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7F57411-4999-5712-2C63-35FCAD1A9E8F}"/>
                </a:ext>
              </a:extLst>
            </p:cNvPr>
            <p:cNvCxnSpPr>
              <a:cxnSpLocks/>
            </p:cNvCxnSpPr>
            <p:nvPr/>
          </p:nvCxnSpPr>
          <p:spPr>
            <a:xfrm>
              <a:off x="4946300" y="3190113"/>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E4C6E05-6153-83C0-2930-48E204B693FA}"/>
                </a:ext>
              </a:extLst>
            </p:cNvPr>
            <p:cNvCxnSpPr>
              <a:cxnSpLocks/>
            </p:cNvCxnSpPr>
            <p:nvPr/>
          </p:nvCxnSpPr>
          <p:spPr>
            <a:xfrm>
              <a:off x="4938896" y="3958869"/>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Oval 95">
              <a:extLst>
                <a:ext uri="{FF2B5EF4-FFF2-40B4-BE49-F238E27FC236}">
                  <a16:creationId xmlns:a16="http://schemas.microsoft.com/office/drawing/2014/main" id="{EAC4B7FC-5867-3303-9360-5103DAE04174}"/>
                </a:ext>
              </a:extLst>
            </p:cNvPr>
            <p:cNvSpPr/>
            <p:nvPr/>
          </p:nvSpPr>
          <p:spPr>
            <a:xfrm>
              <a:off x="2791814" y="3211858"/>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7" name="Oval 96">
              <a:extLst>
                <a:ext uri="{FF2B5EF4-FFF2-40B4-BE49-F238E27FC236}">
                  <a16:creationId xmlns:a16="http://schemas.microsoft.com/office/drawing/2014/main" id="{76A52432-E5CC-C7B0-A818-FDBF67B27023}"/>
                </a:ext>
              </a:extLst>
            </p:cNvPr>
            <p:cNvSpPr/>
            <p:nvPr/>
          </p:nvSpPr>
          <p:spPr>
            <a:xfrm>
              <a:off x="2928547" y="3205077"/>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8" name="Oval 97">
              <a:extLst>
                <a:ext uri="{FF2B5EF4-FFF2-40B4-BE49-F238E27FC236}">
                  <a16:creationId xmlns:a16="http://schemas.microsoft.com/office/drawing/2014/main" id="{C2E0EAD8-0354-D205-B467-90C44755F28C}"/>
                </a:ext>
              </a:extLst>
            </p:cNvPr>
            <p:cNvSpPr/>
            <p:nvPr/>
          </p:nvSpPr>
          <p:spPr>
            <a:xfrm>
              <a:off x="3070603" y="321339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9" name="Oval 98">
              <a:extLst>
                <a:ext uri="{FF2B5EF4-FFF2-40B4-BE49-F238E27FC236}">
                  <a16:creationId xmlns:a16="http://schemas.microsoft.com/office/drawing/2014/main" id="{CA7ABDDC-09C0-C05A-9C4C-B96886F97CEA}"/>
                </a:ext>
              </a:extLst>
            </p:cNvPr>
            <p:cNvSpPr/>
            <p:nvPr/>
          </p:nvSpPr>
          <p:spPr>
            <a:xfrm>
              <a:off x="3229809" y="3231456"/>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0" name="Oval 99">
              <a:extLst>
                <a:ext uri="{FF2B5EF4-FFF2-40B4-BE49-F238E27FC236}">
                  <a16:creationId xmlns:a16="http://schemas.microsoft.com/office/drawing/2014/main" id="{845E9E48-91CC-66B5-0066-8A2D13123875}"/>
                </a:ext>
              </a:extLst>
            </p:cNvPr>
            <p:cNvSpPr/>
            <p:nvPr/>
          </p:nvSpPr>
          <p:spPr>
            <a:xfrm>
              <a:off x="3382326" y="322835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1" name="Rectangle 100">
              <a:extLst>
                <a:ext uri="{FF2B5EF4-FFF2-40B4-BE49-F238E27FC236}">
                  <a16:creationId xmlns:a16="http://schemas.microsoft.com/office/drawing/2014/main" id="{579423B1-476B-809E-548F-2A27B3E58394}"/>
                </a:ext>
              </a:extLst>
            </p:cNvPr>
            <p:cNvSpPr/>
            <p:nvPr/>
          </p:nvSpPr>
          <p:spPr>
            <a:xfrm>
              <a:off x="-1097259" y="3296439"/>
              <a:ext cx="2658339" cy="523711"/>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a:extLst>
                <a:ext uri="{FF2B5EF4-FFF2-40B4-BE49-F238E27FC236}">
                  <a16:creationId xmlns:a16="http://schemas.microsoft.com/office/drawing/2014/main" id="{7C4A7EE3-A84C-1600-1157-AB87A6FD89C3}"/>
                </a:ext>
              </a:extLst>
            </p:cNvPr>
            <p:cNvSpPr/>
            <p:nvPr/>
          </p:nvSpPr>
          <p:spPr>
            <a:xfrm>
              <a:off x="3590168" y="3130504"/>
              <a:ext cx="734105" cy="838983"/>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 name="Group 102">
              <a:extLst>
                <a:ext uri="{FF2B5EF4-FFF2-40B4-BE49-F238E27FC236}">
                  <a16:creationId xmlns:a16="http://schemas.microsoft.com/office/drawing/2014/main" id="{2C71862D-B3E8-86F4-3C7B-6524B98D3201}"/>
                </a:ext>
              </a:extLst>
            </p:cNvPr>
            <p:cNvGrpSpPr/>
            <p:nvPr/>
          </p:nvGrpSpPr>
          <p:grpSpPr>
            <a:xfrm>
              <a:off x="4732562" y="3176489"/>
              <a:ext cx="1333474" cy="796004"/>
              <a:chOff x="4732562" y="3176488"/>
              <a:chExt cx="1333474" cy="796004"/>
            </a:xfrm>
            <a:solidFill>
              <a:srgbClr val="848484"/>
            </a:solidFill>
          </p:grpSpPr>
          <p:sp>
            <p:nvSpPr>
              <p:cNvPr id="113" name="Rectangle 112">
                <a:extLst>
                  <a:ext uri="{FF2B5EF4-FFF2-40B4-BE49-F238E27FC236}">
                    <a16:creationId xmlns:a16="http://schemas.microsoft.com/office/drawing/2014/main" id="{CE288D84-0716-6391-3A12-CA7186393748}"/>
                  </a:ext>
                </a:extLst>
              </p:cNvPr>
              <p:cNvSpPr/>
              <p:nvPr/>
            </p:nvSpPr>
            <p:spPr>
              <a:xfrm>
                <a:off x="4940852" y="3414368"/>
                <a:ext cx="958930" cy="28915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7377E830-EE59-7075-5004-53EFC68157EC}"/>
                  </a:ext>
                </a:extLst>
              </p:cNvPr>
              <p:cNvSpPr/>
              <p:nvPr/>
            </p:nvSpPr>
            <p:spPr>
              <a:xfrm>
                <a:off x="4732562" y="3190112"/>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E05F2857-ACC7-7A66-90C4-338C2EBF3985}"/>
                  </a:ext>
                </a:extLst>
              </p:cNvPr>
              <p:cNvSpPr/>
              <p:nvPr/>
            </p:nvSpPr>
            <p:spPr>
              <a:xfrm>
                <a:off x="5852298" y="3176488"/>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5" name="Group 104">
              <a:extLst>
                <a:ext uri="{FF2B5EF4-FFF2-40B4-BE49-F238E27FC236}">
                  <a16:creationId xmlns:a16="http://schemas.microsoft.com/office/drawing/2014/main" id="{82B48B1E-2A0E-C1E1-0723-0ECC7BBA3302}"/>
                </a:ext>
              </a:extLst>
            </p:cNvPr>
            <p:cNvGrpSpPr/>
            <p:nvPr/>
          </p:nvGrpSpPr>
          <p:grpSpPr>
            <a:xfrm>
              <a:off x="2038924" y="3073110"/>
              <a:ext cx="2297442" cy="989133"/>
              <a:chOff x="2038924" y="3073110"/>
              <a:chExt cx="2297442" cy="989133"/>
            </a:xfrm>
          </p:grpSpPr>
          <p:sp>
            <p:nvSpPr>
              <p:cNvPr id="107" name="Rectangle: Top Corners Snipped 106">
                <a:extLst>
                  <a:ext uri="{FF2B5EF4-FFF2-40B4-BE49-F238E27FC236}">
                    <a16:creationId xmlns:a16="http://schemas.microsoft.com/office/drawing/2014/main" id="{32D3E615-6DFE-7243-514F-6B015AE4E753}"/>
                  </a:ext>
                </a:extLst>
              </p:cNvPr>
              <p:cNvSpPr/>
              <p:nvPr/>
            </p:nvSpPr>
            <p:spPr>
              <a:xfrm rot="5400000">
                <a:off x="1923364" y="3188670"/>
                <a:ext cx="989133" cy="758013"/>
              </a:xfrm>
              <a:prstGeom prst="snip2Same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7EE5F127-B896-EA2A-3AEE-0F59E6246C36}"/>
                  </a:ext>
                </a:extLst>
              </p:cNvPr>
              <p:cNvSpPr/>
              <p:nvPr/>
            </p:nvSpPr>
            <p:spPr>
              <a:xfrm>
                <a:off x="2798788" y="3218846"/>
                <a:ext cx="795043" cy="67637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9" name="Group 108">
                <a:extLst>
                  <a:ext uri="{FF2B5EF4-FFF2-40B4-BE49-F238E27FC236}">
                    <a16:creationId xmlns:a16="http://schemas.microsoft.com/office/drawing/2014/main" id="{C4081E44-7BEE-8BA6-7283-A3B1427AE7AF}"/>
                  </a:ext>
                </a:extLst>
              </p:cNvPr>
              <p:cNvGrpSpPr/>
              <p:nvPr/>
            </p:nvGrpSpPr>
            <p:grpSpPr>
              <a:xfrm>
                <a:off x="2038925" y="3162280"/>
                <a:ext cx="2297441" cy="789508"/>
                <a:chOff x="2038925" y="3162280"/>
                <a:chExt cx="2297441" cy="789508"/>
              </a:xfrm>
            </p:grpSpPr>
            <p:sp>
              <p:nvSpPr>
                <p:cNvPr id="110" name="Rectangle 109">
                  <a:extLst>
                    <a:ext uri="{FF2B5EF4-FFF2-40B4-BE49-F238E27FC236}">
                      <a16:creationId xmlns:a16="http://schemas.microsoft.com/office/drawing/2014/main" id="{5BDFAC23-E122-6D70-7083-F51D63086ADB}"/>
                    </a:ext>
                  </a:extLst>
                </p:cNvPr>
                <p:cNvSpPr/>
                <p:nvPr/>
              </p:nvSpPr>
              <p:spPr>
                <a:xfrm>
                  <a:off x="4158452" y="3162280"/>
                  <a:ext cx="177914" cy="789508"/>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FF89F5C4-8C9B-AC9B-F27D-D5F94EF70197}"/>
                    </a:ext>
                  </a:extLst>
                </p:cNvPr>
                <p:cNvSpPr/>
                <p:nvPr/>
              </p:nvSpPr>
              <p:spPr>
                <a:xfrm>
                  <a:off x="2585415" y="3280694"/>
                  <a:ext cx="1584264" cy="53000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Top Corners Snipped 111">
                  <a:extLst>
                    <a:ext uri="{FF2B5EF4-FFF2-40B4-BE49-F238E27FC236}">
                      <a16:creationId xmlns:a16="http://schemas.microsoft.com/office/drawing/2014/main" id="{47B5D713-D13B-4510-C1E6-78D3FF265168}"/>
                    </a:ext>
                  </a:extLst>
                </p:cNvPr>
                <p:cNvSpPr/>
                <p:nvPr/>
              </p:nvSpPr>
              <p:spPr>
                <a:xfrm rot="5400000">
                  <a:off x="1960984" y="3278145"/>
                  <a:ext cx="702371" cy="546489"/>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Rectangle: Top Corners Snipped 105">
              <a:extLst>
                <a:ext uri="{FF2B5EF4-FFF2-40B4-BE49-F238E27FC236}">
                  <a16:creationId xmlns:a16="http://schemas.microsoft.com/office/drawing/2014/main" id="{11FF216D-740C-C4C0-440E-4150242ADB3D}"/>
                </a:ext>
              </a:extLst>
            </p:cNvPr>
            <p:cNvSpPr/>
            <p:nvPr/>
          </p:nvSpPr>
          <p:spPr>
            <a:xfrm rot="16200000">
              <a:off x="1619504" y="3036329"/>
              <a:ext cx="705161" cy="1027332"/>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ectangle 128">
            <a:extLst>
              <a:ext uri="{FF2B5EF4-FFF2-40B4-BE49-F238E27FC236}">
                <a16:creationId xmlns:a16="http://schemas.microsoft.com/office/drawing/2014/main" id="{6F1F98AE-7E02-4D11-2ED9-90FED9E40F91}"/>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0" name="Footer Placeholder 2">
            <a:extLst>
              <a:ext uri="{FF2B5EF4-FFF2-40B4-BE49-F238E27FC236}">
                <a16:creationId xmlns:a16="http://schemas.microsoft.com/office/drawing/2014/main" id="{B6918F91-328C-C52F-6B46-5D9C289CD946}"/>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28" name="Slide Number Placeholder 3">
            <a:extLst>
              <a:ext uri="{FF2B5EF4-FFF2-40B4-BE49-F238E27FC236}">
                <a16:creationId xmlns:a16="http://schemas.microsoft.com/office/drawing/2014/main" id="{533FE7F6-4ADF-07AB-6511-6742B31BEB5C}"/>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solidFill>
                  <a:srgbClr val="D8D8D8"/>
                </a:solidFill>
              </a:rPr>
              <a:pPr/>
              <a:t>119</a:t>
            </a:fld>
            <a:endParaRPr lang="en-US">
              <a:solidFill>
                <a:srgbClr val="D8D8D8"/>
              </a:solidFill>
              <a:ea typeface="Calibri"/>
              <a:cs typeface="Calibri"/>
            </a:endParaRPr>
          </a:p>
        </p:txBody>
      </p:sp>
      <p:grpSp>
        <p:nvGrpSpPr>
          <p:cNvPr id="25" name="Group 24">
            <a:extLst>
              <a:ext uri="{FF2B5EF4-FFF2-40B4-BE49-F238E27FC236}">
                <a16:creationId xmlns:a16="http://schemas.microsoft.com/office/drawing/2014/main" id="{338CA678-B7D9-8310-E7D5-65986E627FA9}"/>
              </a:ext>
            </a:extLst>
          </p:cNvPr>
          <p:cNvGrpSpPr/>
          <p:nvPr/>
        </p:nvGrpSpPr>
        <p:grpSpPr>
          <a:xfrm>
            <a:off x="2071801" y="2428796"/>
            <a:ext cx="2692186" cy="2654760"/>
            <a:chOff x="2071801" y="2428796"/>
            <a:chExt cx="2692186" cy="2654760"/>
          </a:xfrm>
        </p:grpSpPr>
        <p:cxnSp>
          <p:nvCxnSpPr>
            <p:cNvPr id="132" name="Straight Arrow Connector 131">
              <a:extLst>
                <a:ext uri="{FF2B5EF4-FFF2-40B4-BE49-F238E27FC236}">
                  <a16:creationId xmlns:a16="http://schemas.microsoft.com/office/drawing/2014/main" id="{9480FBF5-0F8E-9731-E423-370C62C2E3FE}"/>
                </a:ext>
              </a:extLst>
            </p:cNvPr>
            <p:cNvCxnSpPr>
              <a:cxnSpLocks/>
              <a:stCxn id="138" idx="0"/>
              <a:endCxn id="114" idx="0"/>
            </p:cNvCxnSpPr>
            <p:nvPr/>
          </p:nvCxnSpPr>
          <p:spPr>
            <a:xfrm flipV="1">
              <a:off x="2071801" y="2428796"/>
              <a:ext cx="2692186" cy="2654760"/>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a:extLst>
                <a:ext uri="{FF2B5EF4-FFF2-40B4-BE49-F238E27FC236}">
                  <a16:creationId xmlns:a16="http://schemas.microsoft.com/office/drawing/2014/main" id="{79C559F5-05F2-A613-71C8-1A6D3C294CFA}"/>
                </a:ext>
              </a:extLst>
            </p:cNvPr>
            <p:cNvCxnSpPr>
              <a:cxnSpLocks/>
              <a:stCxn id="138" idx="0"/>
              <a:endCxn id="114" idx="2"/>
            </p:cNvCxnSpPr>
            <p:nvPr/>
          </p:nvCxnSpPr>
          <p:spPr>
            <a:xfrm flipV="1">
              <a:off x="2071801" y="3598952"/>
              <a:ext cx="2692186" cy="1484604"/>
            </a:xfrm>
            <a:prstGeom prst="straightConnector1">
              <a:avLst/>
            </a:prstGeom>
            <a:ln w="76200">
              <a:solidFill>
                <a:schemeClr val="bg2"/>
              </a:solidFill>
              <a:tailEnd type="triangle"/>
            </a:ln>
          </p:spPr>
          <p:style>
            <a:lnRef idx="1">
              <a:schemeClr val="accent1"/>
            </a:lnRef>
            <a:fillRef idx="0">
              <a:schemeClr val="accent1"/>
            </a:fillRef>
            <a:effectRef idx="0">
              <a:schemeClr val="accent1"/>
            </a:effectRef>
            <a:fontRef idx="minor">
              <a:schemeClr val="tx1"/>
            </a:fontRef>
          </p:style>
        </p:cxnSp>
      </p:grpSp>
      <p:sp>
        <p:nvSpPr>
          <p:cNvPr id="138" name="Rectangle: Rounded Corners 137">
            <a:extLst>
              <a:ext uri="{FF2B5EF4-FFF2-40B4-BE49-F238E27FC236}">
                <a16:creationId xmlns:a16="http://schemas.microsoft.com/office/drawing/2014/main" id="{610EEAA1-BD99-1CE9-A8FA-8886F2E892FA}"/>
              </a:ext>
            </a:extLst>
          </p:cNvPr>
          <p:cNvSpPr/>
          <p:nvPr/>
        </p:nvSpPr>
        <p:spPr>
          <a:xfrm>
            <a:off x="546729" y="5083556"/>
            <a:ext cx="3050143" cy="1227774"/>
          </a:xfrm>
          <a:prstGeom prst="roundRect">
            <a:avLst/>
          </a:prstGeom>
          <a:solidFill>
            <a:srgbClr val="DBD7D2"/>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solidFill>
                <a:latin typeface="+mj-lt"/>
              </a:rPr>
              <a:t>Flow Channel Misalignment and Size</a:t>
            </a:r>
          </a:p>
        </p:txBody>
      </p:sp>
      <p:grpSp>
        <p:nvGrpSpPr>
          <p:cNvPr id="26" name="Group 25">
            <a:extLst>
              <a:ext uri="{FF2B5EF4-FFF2-40B4-BE49-F238E27FC236}">
                <a16:creationId xmlns:a16="http://schemas.microsoft.com/office/drawing/2014/main" id="{980F2042-7F23-84C5-9775-73DEB9AEB474}"/>
              </a:ext>
            </a:extLst>
          </p:cNvPr>
          <p:cNvGrpSpPr/>
          <p:nvPr/>
        </p:nvGrpSpPr>
        <p:grpSpPr>
          <a:xfrm>
            <a:off x="4248845" y="2174558"/>
            <a:ext cx="1219217" cy="2912856"/>
            <a:chOff x="4248845" y="2174558"/>
            <a:chExt cx="1219217" cy="2912856"/>
          </a:xfrm>
        </p:grpSpPr>
        <p:sp>
          <p:nvSpPr>
            <p:cNvPr id="149" name="Rectangle 148">
              <a:extLst>
                <a:ext uri="{FF2B5EF4-FFF2-40B4-BE49-F238E27FC236}">
                  <a16:creationId xmlns:a16="http://schemas.microsoft.com/office/drawing/2014/main" id="{E52EE857-0C21-F9F3-61AE-0AB1FED95B94}"/>
                </a:ext>
              </a:extLst>
            </p:cNvPr>
            <p:cNvSpPr/>
            <p:nvPr/>
          </p:nvSpPr>
          <p:spPr>
            <a:xfrm>
              <a:off x="4248845" y="2174558"/>
              <a:ext cx="1219217" cy="1627314"/>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1" name="Straight Connector 150">
              <a:extLst>
                <a:ext uri="{FF2B5EF4-FFF2-40B4-BE49-F238E27FC236}">
                  <a16:creationId xmlns:a16="http://schemas.microsoft.com/office/drawing/2014/main" id="{B907AD54-FD20-9A94-F0CD-6C3C5E6800FC}"/>
                </a:ext>
              </a:extLst>
            </p:cNvPr>
            <p:cNvCxnSpPr>
              <a:cxnSpLocks/>
              <a:stCxn id="149" idx="2"/>
              <a:endCxn id="157" idx="0"/>
            </p:cNvCxnSpPr>
            <p:nvPr/>
          </p:nvCxnSpPr>
          <p:spPr>
            <a:xfrm>
              <a:off x="4858454" y="3801872"/>
              <a:ext cx="496204" cy="1285542"/>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57" name="Rectangle: Rounded Corners 156">
            <a:extLst>
              <a:ext uri="{FF2B5EF4-FFF2-40B4-BE49-F238E27FC236}">
                <a16:creationId xmlns:a16="http://schemas.microsoft.com/office/drawing/2014/main" id="{6037858C-4770-CB43-D98C-D967231294CC}"/>
              </a:ext>
            </a:extLst>
          </p:cNvPr>
          <p:cNvSpPr/>
          <p:nvPr/>
        </p:nvSpPr>
        <p:spPr>
          <a:xfrm>
            <a:off x="3829586" y="5087414"/>
            <a:ext cx="3050143" cy="1227774"/>
          </a:xfrm>
          <a:prstGeom prst="roundRect">
            <a:avLst/>
          </a:prstGeom>
          <a:solidFill>
            <a:srgbClr val="DBD7D2"/>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solidFill>
                <a:latin typeface="+mj-lt"/>
              </a:rPr>
              <a:t>Insertion Relief Port</a:t>
            </a:r>
          </a:p>
        </p:txBody>
      </p:sp>
      <p:pic>
        <p:nvPicPr>
          <p:cNvPr id="125" name="Picture 124" descr="Arizona Space Grant Consortium Logos | Arizona Space Grant Consortium">
            <a:extLst>
              <a:ext uri="{FF2B5EF4-FFF2-40B4-BE49-F238E27FC236}">
                <a16:creationId xmlns:a16="http://schemas.microsoft.com/office/drawing/2014/main" id="{5E839CAB-30AE-42C5-BDE0-7D9E00BDABE5}"/>
              </a:ext>
            </a:extLst>
          </p:cNvPr>
          <p:cNvPicPr>
            <a:picLocks noChangeAspect="1"/>
          </p:cNvPicPr>
          <p:nvPr/>
        </p:nvPicPr>
        <p:blipFill rotWithShape="1">
          <a:blip r:embed="rId2"/>
          <a:srcRect t="-896" r="714" b="15793"/>
          <a:stretch/>
        </p:blipFill>
        <p:spPr>
          <a:xfrm>
            <a:off x="10852806" y="4206731"/>
            <a:ext cx="1219219" cy="1049725"/>
          </a:xfrm>
          <a:prstGeom prst="rect">
            <a:avLst/>
          </a:prstGeom>
        </p:spPr>
      </p:pic>
      <p:grpSp>
        <p:nvGrpSpPr>
          <p:cNvPr id="27" name="Group 26">
            <a:extLst>
              <a:ext uri="{FF2B5EF4-FFF2-40B4-BE49-F238E27FC236}">
                <a16:creationId xmlns:a16="http://schemas.microsoft.com/office/drawing/2014/main" id="{15E823C9-6FE0-AD08-82F9-0E4C28A45E83}"/>
              </a:ext>
            </a:extLst>
          </p:cNvPr>
          <p:cNvGrpSpPr/>
          <p:nvPr/>
        </p:nvGrpSpPr>
        <p:grpSpPr>
          <a:xfrm>
            <a:off x="1407268" y="1674004"/>
            <a:ext cx="7160388" cy="3399101"/>
            <a:chOff x="1407268" y="1674004"/>
            <a:chExt cx="7160388" cy="3399101"/>
          </a:xfrm>
        </p:grpSpPr>
        <p:sp>
          <p:nvSpPr>
            <p:cNvPr id="2" name="Rectangle 1">
              <a:extLst>
                <a:ext uri="{FF2B5EF4-FFF2-40B4-BE49-F238E27FC236}">
                  <a16:creationId xmlns:a16="http://schemas.microsoft.com/office/drawing/2014/main" id="{8AAECA74-20F9-5E1A-43FF-7AE245743E0A}"/>
                </a:ext>
              </a:extLst>
            </p:cNvPr>
            <p:cNvSpPr/>
            <p:nvPr/>
          </p:nvSpPr>
          <p:spPr>
            <a:xfrm>
              <a:off x="1407268" y="1674004"/>
              <a:ext cx="6408292" cy="2668595"/>
            </a:xfrm>
            <a:prstGeom prst="rect">
              <a:avLst/>
            </a:prstGeom>
            <a:no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25DEFCBB-0EBD-141F-1804-C161B168EF65}"/>
                </a:ext>
              </a:extLst>
            </p:cNvPr>
            <p:cNvCxnSpPr>
              <a:cxnSpLocks/>
              <a:stCxn id="2" idx="2"/>
              <a:endCxn id="13" idx="0"/>
            </p:cNvCxnSpPr>
            <p:nvPr/>
          </p:nvCxnSpPr>
          <p:spPr>
            <a:xfrm>
              <a:off x="4611414" y="4342599"/>
              <a:ext cx="3956242" cy="730506"/>
            </a:xfrm>
            <a:prstGeom prst="line">
              <a:avLst/>
            </a:prstGeom>
            <a:ln w="762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3" name="Rectangle: Rounded Corners 12">
            <a:extLst>
              <a:ext uri="{FF2B5EF4-FFF2-40B4-BE49-F238E27FC236}">
                <a16:creationId xmlns:a16="http://schemas.microsoft.com/office/drawing/2014/main" id="{A73BD830-8D0E-E605-74CA-8CE382253FC2}"/>
              </a:ext>
            </a:extLst>
          </p:cNvPr>
          <p:cNvSpPr/>
          <p:nvPr/>
        </p:nvSpPr>
        <p:spPr>
          <a:xfrm>
            <a:off x="7112443" y="5073105"/>
            <a:ext cx="2910426" cy="1238225"/>
          </a:xfrm>
          <a:prstGeom prst="roundRect">
            <a:avLst/>
          </a:prstGeom>
          <a:solidFill>
            <a:srgbClr val="DBD7D2"/>
          </a:solidFill>
          <a:ln w="76200">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tx2"/>
                </a:solidFill>
                <a:latin typeface="+mj-lt"/>
              </a:rPr>
              <a:t>Difficult Seal Location and Manufacturing</a:t>
            </a:r>
          </a:p>
        </p:txBody>
      </p:sp>
      <p:sp>
        <p:nvSpPr>
          <p:cNvPr id="4" name="TextBox 3">
            <a:extLst>
              <a:ext uri="{FF2B5EF4-FFF2-40B4-BE49-F238E27FC236}">
                <a16:creationId xmlns:a16="http://schemas.microsoft.com/office/drawing/2014/main" id="{3D56E63B-0DB2-FA05-5CBC-2750FDB924E9}"/>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spTree>
    <p:extLst>
      <p:ext uri="{BB962C8B-B14F-4D97-AF65-F5344CB8AC3E}">
        <p14:creationId xmlns:p14="http://schemas.microsoft.com/office/powerpoint/2010/main" val="20995244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8"/>
                                        </p:tgtEl>
                                        <p:attrNameLst>
                                          <p:attrName>style.visibility</p:attrName>
                                        </p:attrNameLst>
                                      </p:cBhvr>
                                      <p:to>
                                        <p:strVal val="visible"/>
                                      </p:to>
                                    </p:set>
                                    <p:animEffect transition="in" filter="fade">
                                      <p:cBhvr>
                                        <p:cTn id="7" dur="500"/>
                                        <p:tgtEl>
                                          <p:spTgt spid="138"/>
                                        </p:tgtEl>
                                      </p:cBhvr>
                                    </p:animEffect>
                                  </p:childTnLst>
                                </p:cTn>
                              </p:par>
                              <p:par>
                                <p:cTn id="8" presetID="10" presetClass="entr" presetSubtype="0" fill="hold" nodeType="withEffect">
                                  <p:stCondLst>
                                    <p:cond delay="25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subTnLst>
                                    <p:set>
                                      <p:cBhvr override="childStyle">
                                        <p:cTn dur="1" fill="hold" display="0" masterRel="nextClick" afterEffect="1"/>
                                        <p:tgtEl>
                                          <p:spTgt spid="25"/>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7"/>
                                        </p:tgtEl>
                                        <p:attrNameLst>
                                          <p:attrName>style.visibility</p:attrName>
                                        </p:attrNameLst>
                                      </p:cBhvr>
                                      <p:to>
                                        <p:strVal val="visible"/>
                                      </p:to>
                                    </p:set>
                                    <p:animEffect transition="in" filter="fade">
                                      <p:cBhvr>
                                        <p:cTn id="15" dur="500"/>
                                        <p:tgtEl>
                                          <p:spTgt spid="157"/>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subTnLst>
                                    <p:set>
                                      <p:cBhvr override="childStyle">
                                        <p:cTn dur="1" fill="hold" display="0" masterRel="nextClick" afterEffect="1"/>
                                        <p:tgtEl>
                                          <p:spTgt spid="26"/>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 grpId="0" animBg="1"/>
      <p:bldP spid="157"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27" name="Oval 26">
            <a:extLst>
              <a:ext uri="{FF2B5EF4-FFF2-40B4-BE49-F238E27FC236}">
                <a16:creationId xmlns:a16="http://schemas.microsoft.com/office/drawing/2014/main" id="{CDE749E3-DDDF-B057-429D-DC33CA9306B5}"/>
              </a:ext>
            </a:extLst>
          </p:cNvPr>
          <p:cNvSpPr/>
          <p:nvPr/>
        </p:nvSpPr>
        <p:spPr>
          <a:xfrm>
            <a:off x="4249783" y="4008493"/>
            <a:ext cx="281186" cy="378155"/>
          </a:xfrm>
          <a:prstGeom prst="ellipse">
            <a:avLst/>
          </a:prstGeom>
          <a:solidFill>
            <a:srgbClr val="8BC2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lowchart: Punched Tape 10">
            <a:extLst>
              <a:ext uri="{FF2B5EF4-FFF2-40B4-BE49-F238E27FC236}">
                <a16:creationId xmlns:a16="http://schemas.microsoft.com/office/drawing/2014/main" id="{06FDF049-00F6-136F-9F66-90BA6A6818BD}"/>
              </a:ext>
            </a:extLst>
          </p:cNvPr>
          <p:cNvSpPr/>
          <p:nvPr/>
        </p:nvSpPr>
        <p:spPr>
          <a:xfrm rot="5400000">
            <a:off x="2574159" y="2456144"/>
            <a:ext cx="988630" cy="2910347"/>
          </a:xfrm>
          <a:prstGeom prst="flowChartPunchedTap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solidFill>
                  <a:schemeClr val="tx2"/>
                </a:solidFill>
              </a:rPr>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12</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6CA8121C-F293-8C63-E95F-CB84E093FBF3}"/>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15" name="TextBox 14">
            <a:extLst>
              <a:ext uri="{FF2B5EF4-FFF2-40B4-BE49-F238E27FC236}">
                <a16:creationId xmlns:a16="http://schemas.microsoft.com/office/drawing/2014/main" id="{4B11EDB6-0645-708A-C177-57D1481689B6}"/>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
        <p:nvSpPr>
          <p:cNvPr id="13" name="Rectangle 12">
            <a:extLst>
              <a:ext uri="{FF2B5EF4-FFF2-40B4-BE49-F238E27FC236}">
                <a16:creationId xmlns:a16="http://schemas.microsoft.com/office/drawing/2014/main" id="{9028D34B-70A9-57F8-A4FD-67E1BA56D5B9}"/>
              </a:ext>
            </a:extLst>
          </p:cNvPr>
          <p:cNvSpPr/>
          <p:nvPr/>
        </p:nvSpPr>
        <p:spPr>
          <a:xfrm>
            <a:off x="4242462" y="3402403"/>
            <a:ext cx="2156792" cy="984245"/>
          </a:xfrm>
          <a:prstGeom prst="rect">
            <a:avLst/>
          </a:prstGeom>
          <a:noFill/>
          <a:ln w="101600">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TextBox 102">
            <a:extLst>
              <a:ext uri="{FF2B5EF4-FFF2-40B4-BE49-F238E27FC236}">
                <a16:creationId xmlns:a16="http://schemas.microsoft.com/office/drawing/2014/main" id="{B060FD99-E886-CF5D-D01F-F8AC170ADD55}"/>
              </a:ext>
            </a:extLst>
          </p:cNvPr>
          <p:cNvSpPr txBox="1"/>
          <p:nvPr/>
        </p:nvSpPr>
        <p:spPr>
          <a:xfrm>
            <a:off x="4785267" y="3668563"/>
            <a:ext cx="1612350" cy="461665"/>
          </a:xfrm>
          <a:prstGeom prst="rect">
            <a:avLst/>
          </a:prstGeom>
          <a:noFill/>
        </p:spPr>
        <p:txBody>
          <a:bodyPr wrap="square" lIns="91440" tIns="45720" rIns="91440" bIns="45720" rtlCol="0" anchor="t">
            <a:spAutoFit/>
          </a:bodyPr>
          <a:lstStyle/>
          <a:p>
            <a:r>
              <a:rPr lang="en-US" sz="2400">
                <a:solidFill>
                  <a:schemeClr val="bg1"/>
                </a:solidFill>
                <a:latin typeface="Arial"/>
                <a:ea typeface="Calibri"/>
                <a:cs typeface="Arial"/>
              </a:rPr>
              <a:t>Fueling</a:t>
            </a:r>
          </a:p>
        </p:txBody>
      </p:sp>
      <mc:AlternateContent xmlns:mc="http://schemas.openxmlformats.org/markup-compatibility/2006">
        <mc:Choice xmlns:p14="http://schemas.microsoft.com/office/powerpoint/2010/main" Requires="p14">
          <p:contentPart p14:bwMode="auto" r:id="rId3">
            <p14:nvContentPartPr>
              <p14:cNvPr id="18" name="Ink 17">
                <a:extLst>
                  <a:ext uri="{FF2B5EF4-FFF2-40B4-BE49-F238E27FC236}">
                    <a16:creationId xmlns:a16="http://schemas.microsoft.com/office/drawing/2014/main" id="{9B000161-52DC-70BE-3EB8-FF6B83DE5F25}"/>
                  </a:ext>
                </a:extLst>
              </p14:cNvPr>
              <p14:cNvContentPartPr/>
              <p14:nvPr/>
            </p14:nvContentPartPr>
            <p14:xfrm>
              <a:off x="6067099" y="2063802"/>
              <a:ext cx="360" cy="360"/>
            </p14:xfrm>
          </p:contentPart>
        </mc:Choice>
        <mc:Fallback>
          <p:pic>
            <p:nvPicPr>
              <p:cNvPr id="18" name="Ink 17">
                <a:extLst>
                  <a:ext uri="{FF2B5EF4-FFF2-40B4-BE49-F238E27FC236}">
                    <a16:creationId xmlns:a16="http://schemas.microsoft.com/office/drawing/2014/main" id="{9B000161-52DC-70BE-3EB8-FF6B83DE5F25}"/>
                  </a:ext>
                </a:extLst>
              </p:cNvPr>
              <p:cNvPicPr/>
              <p:nvPr/>
            </p:nvPicPr>
            <p:blipFill>
              <a:blip r:embed="rId4"/>
              <a:stretch>
                <a:fillRect/>
              </a:stretch>
            </p:blipFill>
            <p:spPr>
              <a:xfrm>
                <a:off x="6049099" y="2045802"/>
                <a:ext cx="36000" cy="36000"/>
              </a:xfrm>
              <a:prstGeom prst="rect">
                <a:avLst/>
              </a:prstGeom>
            </p:spPr>
          </p:pic>
        </mc:Fallback>
      </mc:AlternateContent>
      <p:sp>
        <p:nvSpPr>
          <p:cNvPr id="5" name="Title 5">
            <a:extLst>
              <a:ext uri="{FF2B5EF4-FFF2-40B4-BE49-F238E27FC236}">
                <a16:creationId xmlns:a16="http://schemas.microsoft.com/office/drawing/2014/main" id="{136FF26C-C264-5FC2-5355-6C8D7D7B6113}"/>
              </a:ext>
            </a:extLst>
          </p:cNvPr>
          <p:cNvSpPr>
            <a:spLocks noGrp="1"/>
          </p:cNvSpPr>
          <p:nvPr>
            <p:ph type="title"/>
          </p:nvPr>
        </p:nvSpPr>
        <p:spPr>
          <a:xfrm>
            <a:off x="426803" y="119486"/>
            <a:ext cx="9601200" cy="960276"/>
          </a:xfrm>
        </p:spPr>
        <p:txBody>
          <a:bodyPr/>
          <a:lstStyle/>
          <a:p>
            <a:r>
              <a:rPr lang="en-US">
                <a:solidFill>
                  <a:schemeClr val="tx2"/>
                </a:solidFill>
              </a:rPr>
              <a:t>Functional Decomposition</a:t>
            </a:r>
          </a:p>
        </p:txBody>
      </p:sp>
      <p:sp>
        <p:nvSpPr>
          <p:cNvPr id="6" name="Rectangle 5">
            <a:extLst>
              <a:ext uri="{FF2B5EF4-FFF2-40B4-BE49-F238E27FC236}">
                <a16:creationId xmlns:a16="http://schemas.microsoft.com/office/drawing/2014/main" id="{72CD1499-068B-D85D-EA45-08F3F9881CD5}"/>
              </a:ext>
            </a:extLst>
          </p:cNvPr>
          <p:cNvSpPr/>
          <p:nvPr/>
        </p:nvSpPr>
        <p:spPr>
          <a:xfrm>
            <a:off x="-34517" y="1442088"/>
            <a:ext cx="461320" cy="1557122"/>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5EFC94F-613F-5964-48CC-FA13520E373B}"/>
              </a:ext>
            </a:extLst>
          </p:cNvPr>
          <p:cNvSpPr/>
          <p:nvPr/>
        </p:nvSpPr>
        <p:spPr>
          <a:xfrm>
            <a:off x="10230510" y="4996804"/>
            <a:ext cx="461320" cy="1557122"/>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lowchart: Connector 19">
            <a:extLst>
              <a:ext uri="{FF2B5EF4-FFF2-40B4-BE49-F238E27FC236}">
                <a16:creationId xmlns:a16="http://schemas.microsoft.com/office/drawing/2014/main" id="{E478175C-392A-ECD5-E4C9-994D6DC0FC6A}"/>
              </a:ext>
            </a:extLst>
          </p:cNvPr>
          <p:cNvSpPr/>
          <p:nvPr/>
        </p:nvSpPr>
        <p:spPr>
          <a:xfrm>
            <a:off x="1705356" y="1678092"/>
            <a:ext cx="1089681" cy="960276"/>
          </a:xfrm>
          <a:prstGeom prst="flowChartConnector">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1DEF460D-DDBE-4D32-D83F-6DBB3E9F128F}"/>
              </a:ext>
            </a:extLst>
          </p:cNvPr>
          <p:cNvSpPr/>
          <p:nvPr/>
        </p:nvSpPr>
        <p:spPr>
          <a:xfrm>
            <a:off x="1585683" y="3479192"/>
            <a:ext cx="1089681" cy="960276"/>
          </a:xfrm>
          <a:prstGeom prst="flowChartConnector">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Connector 21">
            <a:extLst>
              <a:ext uri="{FF2B5EF4-FFF2-40B4-BE49-F238E27FC236}">
                <a16:creationId xmlns:a16="http://schemas.microsoft.com/office/drawing/2014/main" id="{1FEA6CCB-C8D3-4374-62DC-32B91B39BB96}"/>
              </a:ext>
            </a:extLst>
          </p:cNvPr>
          <p:cNvSpPr/>
          <p:nvPr/>
        </p:nvSpPr>
        <p:spPr>
          <a:xfrm>
            <a:off x="7912636" y="3322663"/>
            <a:ext cx="1089681" cy="960276"/>
          </a:xfrm>
          <a:prstGeom prst="flowChartConnector">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36DC7BA1-00E3-A418-9288-C3E93BA0F07E}"/>
              </a:ext>
            </a:extLst>
          </p:cNvPr>
          <p:cNvSpPr/>
          <p:nvPr/>
        </p:nvSpPr>
        <p:spPr>
          <a:xfrm>
            <a:off x="7858488" y="5381469"/>
            <a:ext cx="1089681" cy="960276"/>
          </a:xfrm>
          <a:prstGeom prst="flowChartConnector">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4C15F04-7C39-5921-6BFF-1700E993C822}"/>
              </a:ext>
            </a:extLst>
          </p:cNvPr>
          <p:cNvSpPr/>
          <p:nvPr/>
        </p:nvSpPr>
        <p:spPr>
          <a:xfrm>
            <a:off x="354745" y="1673535"/>
            <a:ext cx="1920369" cy="1112327"/>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75C2F2D6-B58E-34F4-7B60-3187B671A4C1}"/>
              </a:ext>
            </a:extLst>
          </p:cNvPr>
          <p:cNvSpPr/>
          <p:nvPr/>
        </p:nvSpPr>
        <p:spPr>
          <a:xfrm>
            <a:off x="6592854" y="3317824"/>
            <a:ext cx="1818491" cy="1087810"/>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D3D4C8E-A05B-26CE-8970-D1E39A7AFF71}"/>
              </a:ext>
            </a:extLst>
          </p:cNvPr>
          <p:cNvSpPr/>
          <p:nvPr/>
        </p:nvSpPr>
        <p:spPr>
          <a:xfrm>
            <a:off x="8399018" y="5231438"/>
            <a:ext cx="1889520" cy="1112327"/>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92CCC69-AD4D-8572-71E3-1CDDD9EE48ED}"/>
              </a:ext>
            </a:extLst>
          </p:cNvPr>
          <p:cNvSpPr/>
          <p:nvPr/>
        </p:nvSpPr>
        <p:spPr>
          <a:xfrm>
            <a:off x="2075980" y="3320788"/>
            <a:ext cx="2027931" cy="1121645"/>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8BC2C9"/>
              </a:solidFill>
            </a:endParaRPr>
          </a:p>
        </p:txBody>
      </p:sp>
      <p:sp>
        <p:nvSpPr>
          <p:cNvPr id="31" name="Rectangle 30">
            <a:extLst>
              <a:ext uri="{FF2B5EF4-FFF2-40B4-BE49-F238E27FC236}">
                <a16:creationId xmlns:a16="http://schemas.microsoft.com/office/drawing/2014/main" id="{096FF3B0-6F6B-4766-DA4D-36609B1DC3A9}"/>
              </a:ext>
            </a:extLst>
          </p:cNvPr>
          <p:cNvSpPr/>
          <p:nvPr/>
        </p:nvSpPr>
        <p:spPr>
          <a:xfrm>
            <a:off x="4068978" y="3166019"/>
            <a:ext cx="472877" cy="1466751"/>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7F2AEC2E-4C72-E3A8-5EF7-BAF7DB43DE1C}"/>
              </a:ext>
            </a:extLst>
          </p:cNvPr>
          <p:cNvSpPr/>
          <p:nvPr/>
        </p:nvSpPr>
        <p:spPr>
          <a:xfrm>
            <a:off x="6152367" y="3166019"/>
            <a:ext cx="472877" cy="1466751"/>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5DCA944-1D3A-0069-C9C8-C17FD8209245}"/>
              </a:ext>
            </a:extLst>
          </p:cNvPr>
          <p:cNvSpPr/>
          <p:nvPr/>
        </p:nvSpPr>
        <p:spPr>
          <a:xfrm>
            <a:off x="1590953" y="2096931"/>
            <a:ext cx="1204084" cy="1925003"/>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TextBox 101">
            <a:extLst>
              <a:ext uri="{FF2B5EF4-FFF2-40B4-BE49-F238E27FC236}">
                <a16:creationId xmlns:a16="http://schemas.microsoft.com/office/drawing/2014/main" id="{C4FDC3A1-9B1B-ABD8-55DF-E73FE50BF472}"/>
              </a:ext>
            </a:extLst>
          </p:cNvPr>
          <p:cNvSpPr txBox="1"/>
          <p:nvPr/>
        </p:nvSpPr>
        <p:spPr>
          <a:xfrm>
            <a:off x="2376307" y="3650779"/>
            <a:ext cx="1612350" cy="461665"/>
          </a:xfrm>
          <a:prstGeom prst="rect">
            <a:avLst/>
          </a:prstGeom>
          <a:noFill/>
        </p:spPr>
        <p:txBody>
          <a:bodyPr wrap="square" lIns="91440" tIns="45720" rIns="91440" bIns="45720" rtlCol="0" anchor="t">
            <a:spAutoFit/>
          </a:bodyPr>
          <a:lstStyle/>
          <a:p>
            <a:r>
              <a:rPr lang="en-US" sz="2400">
                <a:solidFill>
                  <a:schemeClr val="bg1"/>
                </a:solidFill>
                <a:latin typeface="Arial"/>
                <a:ea typeface="Calibri"/>
                <a:cs typeface="Arial"/>
              </a:rPr>
              <a:t>Durability</a:t>
            </a:r>
          </a:p>
        </p:txBody>
      </p:sp>
      <p:sp>
        <p:nvSpPr>
          <p:cNvPr id="101" name="TextBox 100">
            <a:extLst>
              <a:ext uri="{FF2B5EF4-FFF2-40B4-BE49-F238E27FC236}">
                <a16:creationId xmlns:a16="http://schemas.microsoft.com/office/drawing/2014/main" id="{26170A29-ED68-A521-4088-A608FEFEA73C}"/>
              </a:ext>
            </a:extLst>
          </p:cNvPr>
          <p:cNvSpPr txBox="1"/>
          <p:nvPr/>
        </p:nvSpPr>
        <p:spPr>
          <a:xfrm>
            <a:off x="533400" y="1989817"/>
            <a:ext cx="1818491" cy="461665"/>
          </a:xfrm>
          <a:prstGeom prst="rect">
            <a:avLst/>
          </a:prstGeom>
          <a:noFill/>
        </p:spPr>
        <p:txBody>
          <a:bodyPr wrap="square" lIns="91440" tIns="45720" rIns="91440" bIns="45720" rtlCol="0" anchor="t">
            <a:spAutoFit/>
          </a:bodyPr>
          <a:lstStyle/>
          <a:p>
            <a:r>
              <a:rPr lang="en-US" sz="2400">
                <a:solidFill>
                  <a:schemeClr val="bg1"/>
                </a:solidFill>
                <a:latin typeface="Arial"/>
                <a:ea typeface="Calibri"/>
                <a:cs typeface="Arial"/>
              </a:rPr>
              <a:t>Connection</a:t>
            </a:r>
          </a:p>
        </p:txBody>
      </p:sp>
      <p:sp>
        <p:nvSpPr>
          <p:cNvPr id="34" name="Rectangle 33">
            <a:extLst>
              <a:ext uri="{FF2B5EF4-FFF2-40B4-BE49-F238E27FC236}">
                <a16:creationId xmlns:a16="http://schemas.microsoft.com/office/drawing/2014/main" id="{91CD5E48-5A7F-2917-B694-DC702DE6AD5B}"/>
              </a:ext>
            </a:extLst>
          </p:cNvPr>
          <p:cNvSpPr/>
          <p:nvPr/>
        </p:nvSpPr>
        <p:spPr>
          <a:xfrm>
            <a:off x="7869374" y="3886199"/>
            <a:ext cx="1132943" cy="2080952"/>
          </a:xfrm>
          <a:prstGeom prst="rect">
            <a:avLst/>
          </a:prstGeom>
          <a:solidFill>
            <a:srgbClr val="9A6370"/>
          </a:solidFill>
          <a:ln>
            <a:solidFill>
              <a:srgbClr val="9A637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973CC0A2-2593-9A06-FAA5-4D0870B359C5}"/>
              </a:ext>
            </a:extLst>
          </p:cNvPr>
          <p:cNvSpPr txBox="1"/>
          <p:nvPr/>
        </p:nvSpPr>
        <p:spPr>
          <a:xfrm>
            <a:off x="8306779" y="5505486"/>
            <a:ext cx="2114264" cy="461665"/>
          </a:xfrm>
          <a:prstGeom prst="rect">
            <a:avLst/>
          </a:prstGeom>
          <a:noFill/>
        </p:spPr>
        <p:txBody>
          <a:bodyPr wrap="square" lIns="91440" tIns="45720" rIns="91440" bIns="45720" rtlCol="0" anchor="t">
            <a:spAutoFit/>
          </a:bodyPr>
          <a:lstStyle/>
          <a:p>
            <a:r>
              <a:rPr lang="en-US" sz="2400">
                <a:solidFill>
                  <a:schemeClr val="bg1"/>
                </a:solidFill>
                <a:latin typeface="Arial"/>
                <a:ea typeface="Calibri"/>
                <a:cs typeface="Arial"/>
              </a:rPr>
              <a:t>Disconnection</a:t>
            </a:r>
          </a:p>
        </p:txBody>
      </p:sp>
      <p:sp>
        <p:nvSpPr>
          <p:cNvPr id="7" name="TextBox 6">
            <a:extLst>
              <a:ext uri="{FF2B5EF4-FFF2-40B4-BE49-F238E27FC236}">
                <a16:creationId xmlns:a16="http://schemas.microsoft.com/office/drawing/2014/main" id="{85A14E41-89B2-0E1E-1CF9-04ED4277E351}"/>
              </a:ext>
            </a:extLst>
          </p:cNvPr>
          <p:cNvSpPr txBox="1"/>
          <p:nvPr/>
        </p:nvSpPr>
        <p:spPr>
          <a:xfrm>
            <a:off x="6808153" y="3477211"/>
            <a:ext cx="2475651" cy="830997"/>
          </a:xfrm>
          <a:prstGeom prst="rect">
            <a:avLst/>
          </a:prstGeom>
          <a:noFill/>
        </p:spPr>
        <p:txBody>
          <a:bodyPr wrap="square" lIns="91440" tIns="45720" rIns="91440" bIns="45720" rtlCol="0" anchor="t">
            <a:spAutoFit/>
          </a:bodyPr>
          <a:lstStyle/>
          <a:p>
            <a:r>
              <a:rPr lang="en-US" sz="2400">
                <a:solidFill>
                  <a:schemeClr val="bg1"/>
                </a:solidFill>
                <a:latin typeface="Arial"/>
                <a:ea typeface="Calibri"/>
                <a:cs typeface="Arial"/>
              </a:rPr>
              <a:t>Thermal Management</a:t>
            </a:r>
          </a:p>
        </p:txBody>
      </p:sp>
    </p:spTree>
    <p:extLst>
      <p:ext uri="{BB962C8B-B14F-4D97-AF65-F5344CB8AC3E}">
        <p14:creationId xmlns:p14="http://schemas.microsoft.com/office/powerpoint/2010/main" val="3571027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2.70833E-6 1.11111E-6 L 0.18815 0.00417 " pathEditMode="relative" rAng="0" ptsTypes="AA">
                                      <p:cBhvr>
                                        <p:cTn id="6" dur="2000" fill="hold"/>
                                        <p:tgtEl>
                                          <p:spTgt spid="11"/>
                                        </p:tgtEl>
                                        <p:attrNameLst>
                                          <p:attrName>ppt_x</p:attrName>
                                          <p:attrName>ppt_y</p:attrName>
                                        </p:attrNameLst>
                                      </p:cBhvr>
                                      <p:rCtr x="9401" y="2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AD37589-9E86-91A7-85F6-6C31B9722B75}"/>
              </a:ext>
            </a:extLst>
          </p:cNvPr>
          <p:cNvSpPr>
            <a:spLocks noGrp="1"/>
          </p:cNvSpPr>
          <p:nvPr>
            <p:ph type="title"/>
          </p:nvPr>
        </p:nvSpPr>
        <p:spPr>
          <a:xfrm>
            <a:off x="160014" y="0"/>
            <a:ext cx="9601200" cy="960276"/>
          </a:xfrm>
        </p:spPr>
        <p:txBody>
          <a:bodyPr/>
          <a:lstStyle/>
          <a:p>
            <a:r>
              <a:rPr lang="en-US"/>
              <a:t>Updated Design</a:t>
            </a:r>
          </a:p>
        </p:txBody>
      </p:sp>
      <p:pic>
        <p:nvPicPr>
          <p:cNvPr id="6" name="Picture 5" descr="Arizona Space Grant Consortium Logos | Arizona Space Grant Consortium">
            <a:extLst>
              <a:ext uri="{FF2B5EF4-FFF2-40B4-BE49-F238E27FC236}">
                <a16:creationId xmlns:a16="http://schemas.microsoft.com/office/drawing/2014/main" id="{5C5BA6F7-259D-ECEA-3D57-C43C975C3558}"/>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pic>
        <p:nvPicPr>
          <p:cNvPr id="11" name="Content Placeholder 10" descr="A blue and red cross section of a machine&#10;&#10;Description automatically generated">
            <a:extLst>
              <a:ext uri="{FF2B5EF4-FFF2-40B4-BE49-F238E27FC236}">
                <a16:creationId xmlns:a16="http://schemas.microsoft.com/office/drawing/2014/main" id="{35974953-DED4-5204-A89F-73BD9A5043C4}"/>
              </a:ext>
            </a:extLst>
          </p:cNvPr>
          <p:cNvPicPr>
            <a:picLocks noGrp="1" noChangeAspect="1"/>
          </p:cNvPicPr>
          <p:nvPr>
            <p:ph idx="1"/>
          </p:nvPr>
        </p:nvPicPr>
        <p:blipFill>
          <a:blip r:embed="rId3"/>
          <a:stretch>
            <a:fillRect/>
          </a:stretch>
        </p:blipFill>
        <p:spPr>
          <a:xfrm>
            <a:off x="4808213" y="1801442"/>
            <a:ext cx="5543692" cy="4006071"/>
          </a:xfrm>
        </p:spPr>
      </p:pic>
      <p:sp>
        <p:nvSpPr>
          <p:cNvPr id="14" name="Rectangle 13">
            <a:extLst>
              <a:ext uri="{FF2B5EF4-FFF2-40B4-BE49-F238E27FC236}">
                <a16:creationId xmlns:a16="http://schemas.microsoft.com/office/drawing/2014/main" id="{E164E7A8-F9DD-0C30-C57A-712626D3BC54}"/>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ooter Placeholder 2">
            <a:extLst>
              <a:ext uri="{FF2B5EF4-FFF2-40B4-BE49-F238E27FC236}">
                <a16:creationId xmlns:a16="http://schemas.microsoft.com/office/drawing/2014/main" id="{06223D98-0964-C424-FB68-F42275FF4AB4}"/>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6" name="Slide Number Placeholder 3">
            <a:extLst>
              <a:ext uri="{FF2B5EF4-FFF2-40B4-BE49-F238E27FC236}">
                <a16:creationId xmlns:a16="http://schemas.microsoft.com/office/drawing/2014/main" id="{FCB5438F-0177-98F6-42FF-7C3A86714802}"/>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solidFill>
                  <a:srgbClr val="D8D8D8"/>
                </a:solidFill>
              </a:rPr>
              <a:pPr/>
              <a:t>120</a:t>
            </a:fld>
            <a:endParaRPr lang="en-US">
              <a:solidFill>
                <a:srgbClr val="D8D8D8"/>
              </a:solidFill>
              <a:ea typeface="Calibri"/>
              <a:cs typeface="Calibri"/>
            </a:endParaRPr>
          </a:p>
        </p:txBody>
      </p:sp>
      <p:sp>
        <p:nvSpPr>
          <p:cNvPr id="17" name="TextBox 16">
            <a:extLst>
              <a:ext uri="{FF2B5EF4-FFF2-40B4-BE49-F238E27FC236}">
                <a16:creationId xmlns:a16="http://schemas.microsoft.com/office/drawing/2014/main" id="{600E0D8C-E8A0-4D37-A525-2633566B788E}"/>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pic>
        <p:nvPicPr>
          <p:cNvPr id="23" name="Picture 22" descr="A cross section of a machine&#10;&#10;Description automatically generated">
            <a:extLst>
              <a:ext uri="{FF2B5EF4-FFF2-40B4-BE49-F238E27FC236}">
                <a16:creationId xmlns:a16="http://schemas.microsoft.com/office/drawing/2014/main" id="{B57524A7-0487-C2B9-C67A-DBCDF4F26C58}"/>
              </a:ext>
            </a:extLst>
          </p:cNvPr>
          <p:cNvPicPr>
            <a:picLocks noChangeAspect="1"/>
          </p:cNvPicPr>
          <p:nvPr/>
        </p:nvPicPr>
        <p:blipFill rotWithShape="1">
          <a:blip r:embed="rId4"/>
          <a:srcRect l="10671" t="-152" r="11221"/>
          <a:stretch/>
        </p:blipFill>
        <p:spPr>
          <a:xfrm rot="10800000">
            <a:off x="579665" y="1857998"/>
            <a:ext cx="4181666" cy="3887968"/>
          </a:xfrm>
          <a:prstGeom prst="rect">
            <a:avLst/>
          </a:prstGeom>
        </p:spPr>
      </p:pic>
    </p:spTree>
    <p:extLst>
      <p:ext uri="{BB962C8B-B14F-4D97-AF65-F5344CB8AC3E}">
        <p14:creationId xmlns:p14="http://schemas.microsoft.com/office/powerpoint/2010/main" val="109802535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bg>
      <p:bgPr>
        <a:solidFill>
          <a:srgbClr val="DBD7D2"/>
        </a:solidFill>
        <a:effectLst/>
      </p:bgPr>
    </p:bg>
    <p:spTree>
      <p:nvGrpSpPr>
        <p:cNvPr id="1" name="">
          <a:extLst>
            <a:ext uri="{FF2B5EF4-FFF2-40B4-BE49-F238E27FC236}">
              <a16:creationId xmlns:a16="http://schemas.microsoft.com/office/drawing/2014/main" id="{7EF28A05-18A0-EAEB-AA19-6DC0887F4DB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48A64EC-810C-E8D6-BA2D-484E2242E05B}"/>
              </a:ext>
            </a:extLst>
          </p:cNvPr>
          <p:cNvSpPr>
            <a:spLocks noGrp="1"/>
          </p:cNvSpPr>
          <p:nvPr>
            <p:ph type="sldNum" sz="quarter" idx="12"/>
          </p:nvPr>
        </p:nvSpPr>
        <p:spPr>
          <a:xfrm>
            <a:off x="4971052" y="6565830"/>
            <a:ext cx="731520" cy="274320"/>
          </a:xfrm>
        </p:spPr>
        <p:txBody>
          <a:bodyPr/>
          <a:lstStyle/>
          <a:p>
            <a:fld id="{A5AEF524-62EC-C340-82A1-9F47B6C43E55}" type="slidenum">
              <a:rPr lang="en-US" smtClean="0"/>
              <a:t>121</a:t>
            </a:fld>
            <a:endParaRPr lang="en-US"/>
          </a:p>
        </p:txBody>
      </p:sp>
      <p:sp>
        <p:nvSpPr>
          <p:cNvPr id="5" name="Title 4">
            <a:extLst>
              <a:ext uri="{FF2B5EF4-FFF2-40B4-BE49-F238E27FC236}">
                <a16:creationId xmlns:a16="http://schemas.microsoft.com/office/drawing/2014/main" id="{C6599432-1A98-1E04-94FC-B692BE3C5695}"/>
              </a:ext>
            </a:extLst>
          </p:cNvPr>
          <p:cNvSpPr>
            <a:spLocks noGrp="1"/>
          </p:cNvSpPr>
          <p:nvPr>
            <p:ph type="title"/>
          </p:nvPr>
        </p:nvSpPr>
        <p:spPr>
          <a:xfrm>
            <a:off x="288985" y="-131798"/>
            <a:ext cx="9601200" cy="960276"/>
          </a:xfrm>
        </p:spPr>
        <p:txBody>
          <a:bodyPr/>
          <a:lstStyle/>
          <a:p>
            <a:r>
              <a:rPr lang="en-US"/>
              <a:t>ASCC MK2</a:t>
            </a:r>
          </a:p>
        </p:txBody>
      </p:sp>
      <p:sp>
        <p:nvSpPr>
          <p:cNvPr id="7" name="Rectangle 6">
            <a:extLst>
              <a:ext uri="{FF2B5EF4-FFF2-40B4-BE49-F238E27FC236}">
                <a16:creationId xmlns:a16="http://schemas.microsoft.com/office/drawing/2014/main" id="{86774754-425E-0AAB-DAAC-FF2CF76B12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FFB9D7DD-8459-73CF-F7FD-D96048C7D597}"/>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 name="Slide Number Placeholder 3">
            <a:extLst>
              <a:ext uri="{FF2B5EF4-FFF2-40B4-BE49-F238E27FC236}">
                <a16:creationId xmlns:a16="http://schemas.microsoft.com/office/drawing/2014/main" id="{3D70F7B3-87A7-39A1-C78D-C0AB52A1B715}"/>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10</a:t>
            </a:r>
          </a:p>
        </p:txBody>
      </p:sp>
      <p:grpSp>
        <p:nvGrpSpPr>
          <p:cNvPr id="2" name="Group 1">
            <a:extLst>
              <a:ext uri="{FF2B5EF4-FFF2-40B4-BE49-F238E27FC236}">
                <a16:creationId xmlns:a16="http://schemas.microsoft.com/office/drawing/2014/main" id="{F8FE0A70-5BBE-9E1F-EE23-89DC5A89C4C8}"/>
              </a:ext>
            </a:extLst>
          </p:cNvPr>
          <p:cNvGrpSpPr/>
          <p:nvPr/>
        </p:nvGrpSpPr>
        <p:grpSpPr>
          <a:xfrm>
            <a:off x="533400" y="1309495"/>
            <a:ext cx="9742915" cy="4669074"/>
            <a:chOff x="533400" y="1309495"/>
            <a:chExt cx="9742915" cy="4669074"/>
          </a:xfrm>
        </p:grpSpPr>
        <p:pic>
          <p:nvPicPr>
            <p:cNvPr id="16" name="Picture 15">
              <a:extLst>
                <a:ext uri="{FF2B5EF4-FFF2-40B4-BE49-F238E27FC236}">
                  <a16:creationId xmlns:a16="http://schemas.microsoft.com/office/drawing/2014/main" id="{6FB4530C-1360-1395-0114-6B49AC9EED67}"/>
                </a:ext>
              </a:extLst>
            </p:cNvPr>
            <p:cNvPicPr>
              <a:picLocks noChangeAspect="1"/>
            </p:cNvPicPr>
            <p:nvPr/>
          </p:nvPicPr>
          <p:blipFill>
            <a:blip r:embed="rId2"/>
            <a:stretch>
              <a:fillRect/>
            </a:stretch>
          </p:blipFill>
          <p:spPr>
            <a:xfrm>
              <a:off x="4509896" y="1309495"/>
              <a:ext cx="5766419" cy="4669074"/>
            </a:xfrm>
            <a:prstGeom prst="rect">
              <a:avLst/>
            </a:prstGeom>
          </p:spPr>
        </p:pic>
        <p:pic>
          <p:nvPicPr>
            <p:cNvPr id="15" name="Picture 14" descr="A drawing of a machine&#10;&#10;Description automatically generated">
              <a:extLst>
                <a:ext uri="{FF2B5EF4-FFF2-40B4-BE49-F238E27FC236}">
                  <a16:creationId xmlns:a16="http://schemas.microsoft.com/office/drawing/2014/main" id="{B88DB925-EECF-1530-B04D-3C9B804A841E}"/>
                </a:ext>
              </a:extLst>
            </p:cNvPr>
            <p:cNvPicPr>
              <a:picLocks noChangeAspect="1"/>
            </p:cNvPicPr>
            <p:nvPr/>
          </p:nvPicPr>
          <p:blipFill>
            <a:blip r:embed="rId3"/>
            <a:stretch>
              <a:fillRect/>
            </a:stretch>
          </p:blipFill>
          <p:spPr>
            <a:xfrm>
              <a:off x="533400" y="1646592"/>
              <a:ext cx="4235556" cy="3816621"/>
            </a:xfrm>
            <a:prstGeom prst="rect">
              <a:avLst/>
            </a:prstGeom>
          </p:spPr>
        </p:pic>
      </p:grpSp>
      <p:sp>
        <p:nvSpPr>
          <p:cNvPr id="6" name="TextBox 5">
            <a:extLst>
              <a:ext uri="{FF2B5EF4-FFF2-40B4-BE49-F238E27FC236}">
                <a16:creationId xmlns:a16="http://schemas.microsoft.com/office/drawing/2014/main" id="{4D7B3663-B68B-BB2A-E841-7261061C209C}"/>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419853226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descr="A blue and red structure&#10;&#10;Description automatically generated with medium confidence">
            <a:extLst>
              <a:ext uri="{FF2B5EF4-FFF2-40B4-BE49-F238E27FC236}">
                <a16:creationId xmlns:a16="http://schemas.microsoft.com/office/drawing/2014/main" id="{E2AF2E49-758C-2B0C-6536-6C1DDB3EB5C4}"/>
              </a:ext>
            </a:extLst>
          </p:cNvPr>
          <p:cNvPicPr>
            <a:picLocks noChangeAspect="1"/>
          </p:cNvPicPr>
          <p:nvPr/>
        </p:nvPicPr>
        <p:blipFill>
          <a:blip r:embed="rId2"/>
          <a:stretch>
            <a:fillRect/>
          </a:stretch>
        </p:blipFill>
        <p:spPr>
          <a:xfrm>
            <a:off x="1272530" y="598668"/>
            <a:ext cx="8133512" cy="6327017"/>
          </a:xfrm>
          <a:prstGeom prst="rect">
            <a:avLst/>
          </a:prstGeom>
          <a:ln w="57150">
            <a:noFill/>
          </a:ln>
        </p:spPr>
      </p:pic>
      <p:sp>
        <p:nvSpPr>
          <p:cNvPr id="5" name="Title 4">
            <a:extLst>
              <a:ext uri="{FF2B5EF4-FFF2-40B4-BE49-F238E27FC236}">
                <a16:creationId xmlns:a16="http://schemas.microsoft.com/office/drawing/2014/main" id="{3AD37589-9E86-91A7-85F6-6C31B9722B75}"/>
              </a:ext>
            </a:extLst>
          </p:cNvPr>
          <p:cNvSpPr>
            <a:spLocks noGrp="1"/>
          </p:cNvSpPr>
          <p:nvPr>
            <p:ph type="title"/>
          </p:nvPr>
        </p:nvSpPr>
        <p:spPr>
          <a:xfrm>
            <a:off x="160014" y="0"/>
            <a:ext cx="9601200" cy="960276"/>
          </a:xfrm>
        </p:spPr>
        <p:txBody>
          <a:bodyPr/>
          <a:lstStyle/>
          <a:p>
            <a:r>
              <a:rPr lang="en-US"/>
              <a:t>Receiving Half</a:t>
            </a:r>
          </a:p>
        </p:txBody>
      </p:sp>
      <p:pic>
        <p:nvPicPr>
          <p:cNvPr id="6" name="Picture 5" descr="Arizona Space Grant Consortium Logos | Arizona Space Grant Consortium">
            <a:extLst>
              <a:ext uri="{FF2B5EF4-FFF2-40B4-BE49-F238E27FC236}">
                <a16:creationId xmlns:a16="http://schemas.microsoft.com/office/drawing/2014/main" id="{5C5BA6F7-259D-ECEA-3D57-C43C975C3558}"/>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7" name="Footer Placeholder 2">
            <a:extLst>
              <a:ext uri="{FF2B5EF4-FFF2-40B4-BE49-F238E27FC236}">
                <a16:creationId xmlns:a16="http://schemas.microsoft.com/office/drawing/2014/main" id="{3E656BC0-518E-E327-54B4-5DF7B8524086}"/>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8" name="Slide Number Placeholder 3">
            <a:extLst>
              <a:ext uri="{FF2B5EF4-FFF2-40B4-BE49-F238E27FC236}">
                <a16:creationId xmlns:a16="http://schemas.microsoft.com/office/drawing/2014/main" id="{590D52A1-1A71-4A1D-1898-DD66DD8B9BD0}"/>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solidFill>
                  <a:srgbClr val="D8D8D8"/>
                </a:solidFill>
              </a:rPr>
              <a:pPr/>
              <a:t>122</a:t>
            </a:fld>
            <a:endParaRPr lang="en-US">
              <a:solidFill>
                <a:srgbClr val="D8D8D8"/>
              </a:solidFill>
              <a:ea typeface="Calibri"/>
              <a:cs typeface="Calibri"/>
            </a:endParaRPr>
          </a:p>
        </p:txBody>
      </p:sp>
      <p:sp>
        <p:nvSpPr>
          <p:cNvPr id="9" name="TextBox 8">
            <a:extLst>
              <a:ext uri="{FF2B5EF4-FFF2-40B4-BE49-F238E27FC236}">
                <a16:creationId xmlns:a16="http://schemas.microsoft.com/office/drawing/2014/main" id="{F19F048C-7ECC-1CD3-50AF-A4A6A71E49AF}"/>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cxnSp>
        <p:nvCxnSpPr>
          <p:cNvPr id="4" name="Straight Arrow Connector 3">
            <a:extLst>
              <a:ext uri="{FF2B5EF4-FFF2-40B4-BE49-F238E27FC236}">
                <a16:creationId xmlns:a16="http://schemas.microsoft.com/office/drawing/2014/main" id="{A2048442-521A-FE43-7000-0A7D4E151F06}"/>
              </a:ext>
            </a:extLst>
          </p:cNvPr>
          <p:cNvCxnSpPr>
            <a:cxnSpLocks/>
          </p:cNvCxnSpPr>
          <p:nvPr/>
        </p:nvCxnSpPr>
        <p:spPr>
          <a:xfrm flipH="1" flipV="1">
            <a:off x="3533775" y="4582941"/>
            <a:ext cx="1978025" cy="129769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26FD046-143D-8650-9251-BE47BFA657C5}"/>
              </a:ext>
            </a:extLst>
          </p:cNvPr>
          <p:cNvCxnSpPr>
            <a:cxnSpLocks/>
          </p:cNvCxnSpPr>
          <p:nvPr/>
        </p:nvCxnSpPr>
        <p:spPr>
          <a:xfrm flipH="1" flipV="1">
            <a:off x="4067175" y="4580207"/>
            <a:ext cx="1409379" cy="12828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012CD3EC-4ECF-E1A1-6DAE-ABAB2699B4D3}"/>
              </a:ext>
            </a:extLst>
          </p:cNvPr>
          <p:cNvCxnSpPr>
            <a:cxnSpLocks/>
          </p:cNvCxnSpPr>
          <p:nvPr/>
        </p:nvCxnSpPr>
        <p:spPr>
          <a:xfrm flipH="1">
            <a:off x="3914775" y="1695617"/>
            <a:ext cx="2647950" cy="62170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36E1A92-EE72-218E-F4FA-35B640C680F2}"/>
              </a:ext>
            </a:extLst>
          </p:cNvPr>
          <p:cNvCxnSpPr>
            <a:cxnSpLocks/>
          </p:cNvCxnSpPr>
          <p:nvPr/>
        </p:nvCxnSpPr>
        <p:spPr>
          <a:xfrm flipH="1">
            <a:off x="4443252" y="1698351"/>
            <a:ext cx="2119473" cy="39167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33402492-CF0D-4A1E-A981-E8EF63AAC91F}"/>
              </a:ext>
            </a:extLst>
          </p:cNvPr>
          <p:cNvCxnSpPr>
            <a:cxnSpLocks/>
          </p:cNvCxnSpPr>
          <p:nvPr/>
        </p:nvCxnSpPr>
        <p:spPr>
          <a:xfrm flipH="1">
            <a:off x="6547112" y="3862527"/>
            <a:ext cx="1868214" cy="253705"/>
          </a:xfrm>
          <a:prstGeom prst="straightConnector1">
            <a:avLst/>
          </a:prstGeom>
          <a:ln w="38100">
            <a:solidFill>
              <a:srgbClr val="DC8E6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4BB7D53-D283-BD35-E2A5-DD3EF92920F7}"/>
              </a:ext>
            </a:extLst>
          </p:cNvPr>
          <p:cNvCxnSpPr>
            <a:cxnSpLocks/>
          </p:cNvCxnSpPr>
          <p:nvPr/>
        </p:nvCxnSpPr>
        <p:spPr>
          <a:xfrm flipV="1">
            <a:off x="1393859" y="4028032"/>
            <a:ext cx="1546881" cy="47729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15E86EDA-4164-2134-8491-7B9B2FE9683E}"/>
              </a:ext>
            </a:extLst>
          </p:cNvPr>
          <p:cNvSpPr/>
          <p:nvPr/>
        </p:nvSpPr>
        <p:spPr>
          <a:xfrm>
            <a:off x="6308985" y="1510070"/>
            <a:ext cx="2043523" cy="34479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Static PTFE O-Rings</a:t>
            </a:r>
          </a:p>
        </p:txBody>
      </p:sp>
      <p:sp>
        <p:nvSpPr>
          <p:cNvPr id="19" name="Rectangle: Rounded Corners 18">
            <a:extLst>
              <a:ext uri="{FF2B5EF4-FFF2-40B4-BE49-F238E27FC236}">
                <a16:creationId xmlns:a16="http://schemas.microsoft.com/office/drawing/2014/main" id="{BD567270-5E19-35E6-0E60-15BC5F3A5D13}"/>
              </a:ext>
            </a:extLst>
          </p:cNvPr>
          <p:cNvSpPr/>
          <p:nvPr/>
        </p:nvSpPr>
        <p:spPr>
          <a:xfrm>
            <a:off x="8352028" y="3641461"/>
            <a:ext cx="2198131" cy="34479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Stainless Steel Spring</a:t>
            </a:r>
            <a:endParaRPr lang="en-US">
              <a:solidFill>
                <a:schemeClr val="tx1"/>
              </a:solidFill>
            </a:endParaRPr>
          </a:p>
        </p:txBody>
      </p:sp>
      <p:sp>
        <p:nvSpPr>
          <p:cNvPr id="20" name="Rectangle: Rounded Corners 19">
            <a:extLst>
              <a:ext uri="{FF2B5EF4-FFF2-40B4-BE49-F238E27FC236}">
                <a16:creationId xmlns:a16="http://schemas.microsoft.com/office/drawing/2014/main" id="{19231F98-167D-EA4C-AD11-3714F18ACF5F}"/>
              </a:ext>
            </a:extLst>
          </p:cNvPr>
          <p:cNvSpPr/>
          <p:nvPr/>
        </p:nvSpPr>
        <p:spPr>
          <a:xfrm>
            <a:off x="5292985" y="5656897"/>
            <a:ext cx="2827610" cy="366876"/>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Spring-Energized PTFE Seals</a:t>
            </a:r>
            <a:endParaRPr lang="en-US">
              <a:solidFill>
                <a:schemeClr val="tx1"/>
              </a:solidFill>
            </a:endParaRPr>
          </a:p>
        </p:txBody>
      </p:sp>
      <p:sp>
        <p:nvSpPr>
          <p:cNvPr id="22" name="Rectangle: Rounded Corners 21">
            <a:extLst>
              <a:ext uri="{FF2B5EF4-FFF2-40B4-BE49-F238E27FC236}">
                <a16:creationId xmlns:a16="http://schemas.microsoft.com/office/drawing/2014/main" id="{68B298D5-3629-CAF6-B484-355FB1EB8145}"/>
              </a:ext>
            </a:extLst>
          </p:cNvPr>
          <p:cNvSpPr/>
          <p:nvPr/>
        </p:nvSpPr>
        <p:spPr>
          <a:xfrm>
            <a:off x="571898" y="4364808"/>
            <a:ext cx="1049610" cy="333747"/>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Actuator</a:t>
            </a:r>
            <a:endParaRPr lang="en-US"/>
          </a:p>
        </p:txBody>
      </p:sp>
    </p:spTree>
    <p:extLst>
      <p:ext uri="{BB962C8B-B14F-4D97-AF65-F5344CB8AC3E}">
        <p14:creationId xmlns:p14="http://schemas.microsoft.com/office/powerpoint/2010/main" val="124577602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ross section of a machine&#10;&#10;Description automatically generated">
            <a:extLst>
              <a:ext uri="{FF2B5EF4-FFF2-40B4-BE49-F238E27FC236}">
                <a16:creationId xmlns:a16="http://schemas.microsoft.com/office/drawing/2014/main" id="{5BB104D2-AC7A-C673-9729-0C086A12E9F2}"/>
              </a:ext>
            </a:extLst>
          </p:cNvPr>
          <p:cNvPicPr>
            <a:picLocks noChangeAspect="1"/>
          </p:cNvPicPr>
          <p:nvPr/>
        </p:nvPicPr>
        <p:blipFill>
          <a:blip r:embed="rId2"/>
          <a:stretch>
            <a:fillRect/>
          </a:stretch>
        </p:blipFill>
        <p:spPr>
          <a:xfrm>
            <a:off x="1889484" y="226447"/>
            <a:ext cx="7210425" cy="6629400"/>
          </a:xfrm>
          <a:prstGeom prst="rect">
            <a:avLst/>
          </a:prstGeom>
        </p:spPr>
      </p:pic>
      <p:pic>
        <p:nvPicPr>
          <p:cNvPr id="6" name="Picture 5" descr="Arizona Space Grant Consortium Logos | Arizona Space Grant Consortium">
            <a:extLst>
              <a:ext uri="{FF2B5EF4-FFF2-40B4-BE49-F238E27FC236}">
                <a16:creationId xmlns:a16="http://schemas.microsoft.com/office/drawing/2014/main" id="{5C5BA6F7-259D-ECEA-3D57-C43C975C3558}"/>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7" name="Footer Placeholder 2">
            <a:extLst>
              <a:ext uri="{FF2B5EF4-FFF2-40B4-BE49-F238E27FC236}">
                <a16:creationId xmlns:a16="http://schemas.microsoft.com/office/drawing/2014/main" id="{3E656BC0-518E-E327-54B4-5DF7B8524086}"/>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8" name="Slide Number Placeholder 3">
            <a:extLst>
              <a:ext uri="{FF2B5EF4-FFF2-40B4-BE49-F238E27FC236}">
                <a16:creationId xmlns:a16="http://schemas.microsoft.com/office/drawing/2014/main" id="{590D52A1-1A71-4A1D-1898-DD66DD8B9BD0}"/>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smtClean="0">
                <a:solidFill>
                  <a:srgbClr val="D8D8D8"/>
                </a:solidFill>
              </a:rPr>
              <a:pPr/>
              <a:t>123</a:t>
            </a:fld>
            <a:endParaRPr lang="en-US">
              <a:solidFill>
                <a:srgbClr val="D8D8D8"/>
              </a:solidFill>
              <a:ea typeface="Calibri"/>
              <a:cs typeface="Calibri"/>
            </a:endParaRPr>
          </a:p>
        </p:txBody>
      </p:sp>
      <p:sp>
        <p:nvSpPr>
          <p:cNvPr id="3" name="TextBox 2">
            <a:extLst>
              <a:ext uri="{FF2B5EF4-FFF2-40B4-BE49-F238E27FC236}">
                <a16:creationId xmlns:a16="http://schemas.microsoft.com/office/drawing/2014/main" id="{C9B90575-8281-C43F-23AC-3DD52AE4D358}"/>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cxnSp>
        <p:nvCxnSpPr>
          <p:cNvPr id="12" name="Straight Arrow Connector 11">
            <a:extLst>
              <a:ext uri="{FF2B5EF4-FFF2-40B4-BE49-F238E27FC236}">
                <a16:creationId xmlns:a16="http://schemas.microsoft.com/office/drawing/2014/main" id="{A827F780-607E-C6E8-EB5A-E5B564DD6872}"/>
              </a:ext>
            </a:extLst>
          </p:cNvPr>
          <p:cNvCxnSpPr>
            <a:cxnSpLocks/>
          </p:cNvCxnSpPr>
          <p:nvPr/>
        </p:nvCxnSpPr>
        <p:spPr>
          <a:xfrm flipV="1">
            <a:off x="2981325" y="4524375"/>
            <a:ext cx="838200" cy="7982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F300B3DB-C957-3F0F-76B9-528C6888A5D1}"/>
              </a:ext>
            </a:extLst>
          </p:cNvPr>
          <p:cNvCxnSpPr/>
          <p:nvPr/>
        </p:nvCxnSpPr>
        <p:spPr>
          <a:xfrm flipV="1">
            <a:off x="2981325" y="4524375"/>
            <a:ext cx="1600200" cy="79820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D0A4676-512F-6727-DEEA-D0184C8B0271}"/>
              </a:ext>
            </a:extLst>
          </p:cNvPr>
          <p:cNvCxnSpPr/>
          <p:nvPr/>
        </p:nvCxnSpPr>
        <p:spPr>
          <a:xfrm flipH="1">
            <a:off x="5876925" y="1419225"/>
            <a:ext cx="1543050" cy="20955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3B4B381-1CF4-0FCD-439B-AB75659768C3}"/>
              </a:ext>
            </a:extLst>
          </p:cNvPr>
          <p:cNvCxnSpPr>
            <a:cxnSpLocks/>
          </p:cNvCxnSpPr>
          <p:nvPr/>
        </p:nvCxnSpPr>
        <p:spPr>
          <a:xfrm flipH="1" flipV="1">
            <a:off x="6924675" y="4610100"/>
            <a:ext cx="1057275" cy="82867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4E284F6C-D669-E62C-577A-44D6E20F4D57}"/>
              </a:ext>
            </a:extLst>
          </p:cNvPr>
          <p:cNvCxnSpPr>
            <a:cxnSpLocks/>
          </p:cNvCxnSpPr>
          <p:nvPr/>
        </p:nvCxnSpPr>
        <p:spPr>
          <a:xfrm>
            <a:off x="2286000" y="2190750"/>
            <a:ext cx="990600" cy="31432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3">
            <a:extLst>
              <a:ext uri="{FF2B5EF4-FFF2-40B4-BE49-F238E27FC236}">
                <a16:creationId xmlns:a16="http://schemas.microsoft.com/office/drawing/2014/main" id="{1125E1D2-6679-8017-2399-EC71DCE5249B}"/>
              </a:ext>
            </a:extLst>
          </p:cNvPr>
          <p:cNvSpPr/>
          <p:nvPr/>
        </p:nvSpPr>
        <p:spPr>
          <a:xfrm>
            <a:off x="7148289" y="1256070"/>
            <a:ext cx="2043523" cy="34479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Static PTFE O-Rings</a:t>
            </a:r>
          </a:p>
        </p:txBody>
      </p:sp>
      <p:sp>
        <p:nvSpPr>
          <p:cNvPr id="19" name="Rectangle: Rounded Corners 18">
            <a:extLst>
              <a:ext uri="{FF2B5EF4-FFF2-40B4-BE49-F238E27FC236}">
                <a16:creationId xmlns:a16="http://schemas.microsoft.com/office/drawing/2014/main" id="{E59E9878-8CC1-C100-6E78-8815EFF144AF}"/>
              </a:ext>
            </a:extLst>
          </p:cNvPr>
          <p:cNvSpPr/>
          <p:nvPr/>
        </p:nvSpPr>
        <p:spPr>
          <a:xfrm>
            <a:off x="7810898" y="5253809"/>
            <a:ext cx="2198131" cy="344790"/>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Stainless Steel Spring</a:t>
            </a:r>
            <a:endParaRPr lang="en-US">
              <a:solidFill>
                <a:schemeClr val="tx1"/>
              </a:solidFill>
            </a:endParaRPr>
          </a:p>
        </p:txBody>
      </p:sp>
      <p:sp>
        <p:nvSpPr>
          <p:cNvPr id="23" name="Rectangle: Rounded Corners 22">
            <a:extLst>
              <a:ext uri="{FF2B5EF4-FFF2-40B4-BE49-F238E27FC236}">
                <a16:creationId xmlns:a16="http://schemas.microsoft.com/office/drawing/2014/main" id="{973A0208-2481-5F47-887D-02A1025C6564}"/>
              </a:ext>
            </a:extLst>
          </p:cNvPr>
          <p:cNvSpPr/>
          <p:nvPr/>
        </p:nvSpPr>
        <p:spPr>
          <a:xfrm>
            <a:off x="1367028" y="1995982"/>
            <a:ext cx="1049610" cy="333747"/>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Actuator</a:t>
            </a:r>
            <a:endParaRPr lang="en-US"/>
          </a:p>
        </p:txBody>
      </p:sp>
      <p:sp>
        <p:nvSpPr>
          <p:cNvPr id="27" name="Rectangle: Rounded Corners 26">
            <a:extLst>
              <a:ext uri="{FF2B5EF4-FFF2-40B4-BE49-F238E27FC236}">
                <a16:creationId xmlns:a16="http://schemas.microsoft.com/office/drawing/2014/main" id="{16B94E30-FE59-A560-3B29-DECC7A0810A8}"/>
              </a:ext>
            </a:extLst>
          </p:cNvPr>
          <p:cNvSpPr/>
          <p:nvPr/>
        </p:nvSpPr>
        <p:spPr>
          <a:xfrm>
            <a:off x="422811" y="5170984"/>
            <a:ext cx="2827610" cy="366876"/>
          </a:xfrm>
          <a:prstGeom prst="round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solidFill>
                  <a:schemeClr val="tx1"/>
                </a:solidFill>
                <a:ea typeface="+mn-lt"/>
                <a:cs typeface="+mn-lt"/>
              </a:rPr>
              <a:t>Spring-Energized PTFE Seals</a:t>
            </a:r>
            <a:endParaRPr lang="en-US">
              <a:solidFill>
                <a:schemeClr val="tx1"/>
              </a:solidFill>
            </a:endParaRPr>
          </a:p>
        </p:txBody>
      </p:sp>
    </p:spTree>
    <p:extLst>
      <p:ext uri="{BB962C8B-B14F-4D97-AF65-F5344CB8AC3E}">
        <p14:creationId xmlns:p14="http://schemas.microsoft.com/office/powerpoint/2010/main" val="307235017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bg>
      <p:bgPr>
        <a:solidFill>
          <a:srgbClr val="DBD7D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29CCC9-0275-D32A-4D7A-C4DB4EA0BC3D}"/>
              </a:ext>
            </a:extLst>
          </p:cNvPr>
          <p:cNvPicPr>
            <a:picLocks noChangeAspect="1"/>
          </p:cNvPicPr>
          <p:nvPr/>
        </p:nvPicPr>
        <p:blipFill rotWithShape="1">
          <a:blip r:embed="rId2"/>
          <a:srcRect l="15177" t="22695" r="11878" b="23167"/>
          <a:stretch/>
        </p:blipFill>
        <p:spPr>
          <a:xfrm>
            <a:off x="1415845" y="1600201"/>
            <a:ext cx="8337755" cy="4125312"/>
          </a:xfrm>
          <a:prstGeom prst="rect">
            <a:avLst/>
          </a:prstGeom>
        </p:spPr>
      </p:pic>
      <p:cxnSp>
        <p:nvCxnSpPr>
          <p:cNvPr id="13" name="Straight Arrow Connector 12">
            <a:extLst>
              <a:ext uri="{FF2B5EF4-FFF2-40B4-BE49-F238E27FC236}">
                <a16:creationId xmlns:a16="http://schemas.microsoft.com/office/drawing/2014/main" id="{22FD3BCE-D448-A464-0DC0-BE85D1AF8ECE}"/>
              </a:ext>
            </a:extLst>
          </p:cNvPr>
          <p:cNvCxnSpPr>
            <a:cxnSpLocks/>
          </p:cNvCxnSpPr>
          <p:nvPr/>
        </p:nvCxnSpPr>
        <p:spPr>
          <a:xfrm flipH="1">
            <a:off x="4876800" y="1916755"/>
            <a:ext cx="1800225" cy="9597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FD3BCE-D448-A464-0DC0-BE85D1AF8ECE}"/>
              </a:ext>
            </a:extLst>
          </p:cNvPr>
          <p:cNvCxnSpPr>
            <a:cxnSpLocks/>
          </p:cNvCxnSpPr>
          <p:nvPr/>
        </p:nvCxnSpPr>
        <p:spPr>
          <a:xfrm flipH="1" flipV="1">
            <a:off x="5757334" y="5125242"/>
            <a:ext cx="1306847" cy="35128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4A1945BF-25F0-E5A4-DD8F-0D8C04FC8BF2}"/>
              </a:ext>
            </a:extLst>
          </p:cNvPr>
          <p:cNvSpPr/>
          <p:nvPr/>
        </p:nvSpPr>
        <p:spPr>
          <a:xfrm>
            <a:off x="6434666" y="5127977"/>
            <a:ext cx="3544711" cy="68297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Oversized flange dimensions</a:t>
            </a:r>
            <a:endParaRPr lang="en-US"/>
          </a:p>
        </p:txBody>
      </p:sp>
      <p:sp>
        <p:nvSpPr>
          <p:cNvPr id="15" name="Rectangle: Rounded Corners 14">
            <a:extLst>
              <a:ext uri="{FF2B5EF4-FFF2-40B4-BE49-F238E27FC236}">
                <a16:creationId xmlns:a16="http://schemas.microsoft.com/office/drawing/2014/main" id="{1E9773A7-57B4-D349-E697-65109465FE96}"/>
              </a:ext>
            </a:extLst>
          </p:cNvPr>
          <p:cNvSpPr/>
          <p:nvPr/>
        </p:nvSpPr>
        <p:spPr>
          <a:xfrm>
            <a:off x="6566972" y="1353892"/>
            <a:ext cx="3547872" cy="6858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Multiple flow channels on receiver required alignment</a:t>
            </a:r>
          </a:p>
        </p:txBody>
      </p:sp>
      <p:sp>
        <p:nvSpPr>
          <p:cNvPr id="20" name="Rectangle: Rounded Corners 19">
            <a:extLst>
              <a:ext uri="{FF2B5EF4-FFF2-40B4-BE49-F238E27FC236}">
                <a16:creationId xmlns:a16="http://schemas.microsoft.com/office/drawing/2014/main" id="{6498399B-BC37-5A96-D66C-286DDDAAA78B}"/>
              </a:ext>
            </a:extLst>
          </p:cNvPr>
          <p:cNvSpPr/>
          <p:nvPr/>
        </p:nvSpPr>
        <p:spPr>
          <a:xfrm>
            <a:off x="6434666" y="5127976"/>
            <a:ext cx="3544711" cy="682978"/>
          </a:xfrm>
          <a:prstGeom prst="roundRect">
            <a:avLst/>
          </a:prstGeom>
          <a:solidFill>
            <a:schemeClr val="tx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Flange diameters and thicknesses decreased</a:t>
            </a:r>
            <a:endParaRPr lang="en-US"/>
          </a:p>
        </p:txBody>
      </p:sp>
      <p:cxnSp>
        <p:nvCxnSpPr>
          <p:cNvPr id="8" name="Straight Arrow Connector 7">
            <a:extLst>
              <a:ext uri="{FF2B5EF4-FFF2-40B4-BE49-F238E27FC236}">
                <a16:creationId xmlns:a16="http://schemas.microsoft.com/office/drawing/2014/main" id="{2728A1CC-AEAA-A478-37A1-1CFEE6D364AC}"/>
              </a:ext>
            </a:extLst>
          </p:cNvPr>
          <p:cNvCxnSpPr>
            <a:cxnSpLocks/>
          </p:cNvCxnSpPr>
          <p:nvPr/>
        </p:nvCxnSpPr>
        <p:spPr>
          <a:xfrm>
            <a:off x="2023110" y="1962576"/>
            <a:ext cx="844230" cy="84165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156925EC-01C4-0A13-6716-AD49F9BDF6A7}"/>
              </a:ext>
            </a:extLst>
          </p:cNvPr>
          <p:cNvSpPr/>
          <p:nvPr/>
        </p:nvSpPr>
        <p:spPr>
          <a:xfrm>
            <a:off x="301639" y="1399820"/>
            <a:ext cx="3547872" cy="6858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Arbitrary dimensions based on previous design</a:t>
            </a:r>
          </a:p>
        </p:txBody>
      </p:sp>
      <p:sp>
        <p:nvSpPr>
          <p:cNvPr id="16" name="Rectangle: Rounded Corners 15">
            <a:extLst>
              <a:ext uri="{FF2B5EF4-FFF2-40B4-BE49-F238E27FC236}">
                <a16:creationId xmlns:a16="http://schemas.microsoft.com/office/drawing/2014/main" id="{094444F5-E558-B1F7-60C2-11EF742BD4EE}"/>
              </a:ext>
            </a:extLst>
          </p:cNvPr>
          <p:cNvSpPr/>
          <p:nvPr/>
        </p:nvSpPr>
        <p:spPr>
          <a:xfrm>
            <a:off x="304800" y="1401231"/>
            <a:ext cx="3544711" cy="682978"/>
          </a:xfrm>
          <a:prstGeom prst="roundRect">
            <a:avLst/>
          </a:prstGeom>
          <a:solidFill>
            <a:schemeClr val="tx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Dimensions adjusted to match standard pipe sizes</a:t>
            </a:r>
            <a:endParaRPr lang="en-US"/>
          </a:p>
        </p:txBody>
      </p:sp>
      <p:cxnSp>
        <p:nvCxnSpPr>
          <p:cNvPr id="25" name="Straight Arrow Connector 24">
            <a:extLst>
              <a:ext uri="{FF2B5EF4-FFF2-40B4-BE49-F238E27FC236}">
                <a16:creationId xmlns:a16="http://schemas.microsoft.com/office/drawing/2014/main" id="{22E2BEEE-988E-35B6-64EA-AA73A0398B83}"/>
              </a:ext>
            </a:extLst>
          </p:cNvPr>
          <p:cNvCxnSpPr>
            <a:cxnSpLocks/>
            <a:stCxn id="26" idx="0"/>
          </p:cNvCxnSpPr>
          <p:nvPr/>
        </p:nvCxnSpPr>
        <p:spPr>
          <a:xfrm flipH="1" flipV="1">
            <a:off x="2212623" y="4139381"/>
            <a:ext cx="474133" cy="111841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Rectangle: Rounded Corners 25">
            <a:extLst>
              <a:ext uri="{FF2B5EF4-FFF2-40B4-BE49-F238E27FC236}">
                <a16:creationId xmlns:a16="http://schemas.microsoft.com/office/drawing/2014/main" id="{995D51D6-51EC-1B03-D96B-A610C52E9D0D}"/>
              </a:ext>
            </a:extLst>
          </p:cNvPr>
          <p:cNvSpPr/>
          <p:nvPr/>
        </p:nvSpPr>
        <p:spPr>
          <a:xfrm>
            <a:off x="914400" y="5257799"/>
            <a:ext cx="3544711" cy="68297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t>Probe end fixed to outer surface </a:t>
            </a:r>
          </a:p>
        </p:txBody>
      </p:sp>
      <p:sp>
        <p:nvSpPr>
          <p:cNvPr id="22" name="Rectangle: Rounded Corners 21">
            <a:extLst>
              <a:ext uri="{FF2B5EF4-FFF2-40B4-BE49-F238E27FC236}">
                <a16:creationId xmlns:a16="http://schemas.microsoft.com/office/drawing/2014/main" id="{E1ABEF11-2D92-1C5E-6A3F-1D81AC8D3E54}"/>
              </a:ext>
            </a:extLst>
          </p:cNvPr>
          <p:cNvSpPr/>
          <p:nvPr/>
        </p:nvSpPr>
        <p:spPr>
          <a:xfrm>
            <a:off x="6570133" y="1353255"/>
            <a:ext cx="3544711" cy="682978"/>
          </a:xfrm>
          <a:prstGeom prst="roundRect">
            <a:avLst/>
          </a:prstGeom>
          <a:solidFill>
            <a:schemeClr val="tx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Single flow channel on receiver side</a:t>
            </a:r>
            <a:endParaRPr lang="en-US"/>
          </a:p>
        </p:txBody>
      </p:sp>
      <p:sp>
        <p:nvSpPr>
          <p:cNvPr id="4" name="Slide Number Placeholder 3">
            <a:extLst>
              <a:ext uri="{FF2B5EF4-FFF2-40B4-BE49-F238E27FC236}">
                <a16:creationId xmlns:a16="http://schemas.microsoft.com/office/drawing/2014/main" id="{0C00BFEA-2EA4-0596-2EBA-0610B12BA087}"/>
              </a:ext>
            </a:extLst>
          </p:cNvPr>
          <p:cNvSpPr>
            <a:spLocks noGrp="1"/>
          </p:cNvSpPr>
          <p:nvPr>
            <p:ph type="sldNum" sz="quarter" idx="12"/>
          </p:nvPr>
        </p:nvSpPr>
        <p:spPr>
          <a:xfrm>
            <a:off x="4971052" y="6565830"/>
            <a:ext cx="731520" cy="274320"/>
          </a:xfrm>
        </p:spPr>
        <p:txBody>
          <a:bodyPr/>
          <a:lstStyle/>
          <a:p>
            <a:fld id="{A5AEF524-62EC-C340-82A1-9F47B6C43E55}" type="slidenum">
              <a:rPr lang="en-US" smtClean="0"/>
              <a:t>124</a:t>
            </a:fld>
            <a:endParaRPr lang="en-US"/>
          </a:p>
        </p:txBody>
      </p:sp>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523484" y="59597"/>
            <a:ext cx="9601200" cy="960276"/>
          </a:xfrm>
        </p:spPr>
        <p:txBody>
          <a:bodyPr/>
          <a:lstStyle/>
          <a:p>
            <a:r>
              <a:rPr lang="en-US"/>
              <a:t>Design Revisions</a:t>
            </a:r>
          </a:p>
        </p:txBody>
      </p:sp>
      <p:sp>
        <p:nvSpPr>
          <p:cNvPr id="7" name="Rectangle 6">
            <a:extLst>
              <a:ext uri="{FF2B5EF4-FFF2-40B4-BE49-F238E27FC236}">
                <a16:creationId xmlns:a16="http://schemas.microsoft.com/office/drawing/2014/main" id="{6E12A328-5B41-8FE6-DA70-D239F7260F51}"/>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78B75D4A-3DE4-CA15-1929-BFAE0383879E}"/>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 name="Slide Number Placeholder 3">
            <a:extLst>
              <a:ext uri="{FF2B5EF4-FFF2-40B4-BE49-F238E27FC236}">
                <a16:creationId xmlns:a16="http://schemas.microsoft.com/office/drawing/2014/main" id="{B2803474-15D2-A611-41DD-3C965BDB59D0}"/>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12</a:t>
            </a:r>
          </a:p>
        </p:txBody>
      </p:sp>
      <p:sp>
        <p:nvSpPr>
          <p:cNvPr id="3" name="TextBox 2">
            <a:extLst>
              <a:ext uri="{FF2B5EF4-FFF2-40B4-BE49-F238E27FC236}">
                <a16:creationId xmlns:a16="http://schemas.microsoft.com/office/drawing/2014/main" id="{59EAAF5D-F613-A626-B4CE-E29984888F42}"/>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endParaRPr lang="en-US" sz="1600"/>
          </a:p>
        </p:txBody>
      </p:sp>
      <p:sp>
        <p:nvSpPr>
          <p:cNvPr id="12" name="Rectangle: Rounded Corners 11">
            <a:extLst>
              <a:ext uri="{FF2B5EF4-FFF2-40B4-BE49-F238E27FC236}">
                <a16:creationId xmlns:a16="http://schemas.microsoft.com/office/drawing/2014/main" id="{4039EF24-7346-18B5-FB98-C115870E24B8}"/>
              </a:ext>
            </a:extLst>
          </p:cNvPr>
          <p:cNvSpPr/>
          <p:nvPr/>
        </p:nvSpPr>
        <p:spPr>
          <a:xfrm>
            <a:off x="914400" y="5257799"/>
            <a:ext cx="3544711" cy="682978"/>
          </a:xfrm>
          <a:prstGeom prst="roundRect">
            <a:avLst/>
          </a:prstGeom>
          <a:solidFill>
            <a:schemeClr val="tx2"/>
          </a:solid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Probe split from outer surface and cap feature added</a:t>
            </a:r>
            <a:endParaRPr lang="en-US"/>
          </a:p>
        </p:txBody>
      </p:sp>
    </p:spTree>
    <p:extLst>
      <p:ext uri="{BB962C8B-B14F-4D97-AF65-F5344CB8AC3E}">
        <p14:creationId xmlns:p14="http://schemas.microsoft.com/office/powerpoint/2010/main" val="284295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 presetClass="emph" presetSubtype="2" fill="hold" nodeType="withEffect">
                                  <p:stCondLst>
                                    <p:cond delay="0"/>
                                  </p:stCondLst>
                                  <p:childTnLst>
                                    <p:animClr clrSpc="rgb" dir="cw">
                                      <p:cBhvr>
                                        <p:cTn id="14" dur="500" fill="hold"/>
                                        <p:tgtEl>
                                          <p:spTgt spid="16"/>
                                        </p:tgtEl>
                                        <p:attrNameLst>
                                          <p:attrName>fillcolor</p:attrName>
                                        </p:attrNameLst>
                                      </p:cBhvr>
                                      <p:to>
                                        <a:srgbClr val="A5A5A5"/>
                                      </p:to>
                                    </p:animClr>
                                    <p:set>
                                      <p:cBhvr>
                                        <p:cTn id="15" dur="500" fill="hold"/>
                                        <p:tgtEl>
                                          <p:spTgt spid="16"/>
                                        </p:tgtEl>
                                        <p:attrNameLst>
                                          <p:attrName>fill.type</p:attrName>
                                        </p:attrNameLst>
                                      </p:cBhvr>
                                      <p:to>
                                        <p:strVal val="solid"/>
                                      </p:to>
                                    </p:set>
                                    <p:set>
                                      <p:cBhvr>
                                        <p:cTn id="16" dur="500" fill="hold"/>
                                        <p:tgtEl>
                                          <p:spTgt spid="16"/>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 presetClass="emph" presetSubtype="2" fill="hold" nodeType="withEffect">
                                  <p:stCondLst>
                                    <p:cond delay="0"/>
                                  </p:stCondLst>
                                  <p:childTnLst>
                                    <p:animClr clrSpc="rgb" dir="cw">
                                      <p:cBhvr>
                                        <p:cTn id="23" dur="500" fill="hold"/>
                                        <p:tgtEl>
                                          <p:spTgt spid="22"/>
                                        </p:tgtEl>
                                        <p:attrNameLst>
                                          <p:attrName>fillcolor</p:attrName>
                                        </p:attrNameLst>
                                      </p:cBhvr>
                                      <p:to>
                                        <a:srgbClr val="A5A5A5"/>
                                      </p:to>
                                    </p:animClr>
                                    <p:set>
                                      <p:cBhvr>
                                        <p:cTn id="24" dur="500" fill="hold"/>
                                        <p:tgtEl>
                                          <p:spTgt spid="22"/>
                                        </p:tgtEl>
                                        <p:attrNameLst>
                                          <p:attrName>fill.type</p:attrName>
                                        </p:attrNameLst>
                                      </p:cBhvr>
                                      <p:to>
                                        <p:strVal val="solid"/>
                                      </p:to>
                                    </p:set>
                                    <p:set>
                                      <p:cBhvr>
                                        <p:cTn id="25" dur="500" fill="hold"/>
                                        <p:tgtEl>
                                          <p:spTgt spid="22"/>
                                        </p:tgtEl>
                                        <p:attrNameLst>
                                          <p:attrName>fill.on</p:attrName>
                                        </p:attrNameLst>
                                      </p:cBhvr>
                                      <p:to>
                                        <p:strVal val="true"/>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500"/>
                                        <p:tgtEl>
                                          <p:spTgt spid="20"/>
                                        </p:tgtEl>
                                      </p:cBhvr>
                                    </p:animEffect>
                                  </p:childTnLst>
                                </p:cTn>
                              </p:par>
                              <p:par>
                                <p:cTn id="31" presetID="1" presetClass="emph" presetSubtype="2" fill="hold" nodeType="withEffect">
                                  <p:stCondLst>
                                    <p:cond delay="0"/>
                                  </p:stCondLst>
                                  <p:childTnLst>
                                    <p:animClr clrSpc="rgb" dir="cw">
                                      <p:cBhvr>
                                        <p:cTn id="32" dur="500" fill="hold"/>
                                        <p:tgtEl>
                                          <p:spTgt spid="12"/>
                                        </p:tgtEl>
                                        <p:attrNameLst>
                                          <p:attrName>fillcolor</p:attrName>
                                        </p:attrNameLst>
                                      </p:cBhvr>
                                      <p:to>
                                        <a:srgbClr val="A5A5A5"/>
                                      </p:to>
                                    </p:animClr>
                                    <p:set>
                                      <p:cBhvr>
                                        <p:cTn id="33" dur="500" fill="hold"/>
                                        <p:tgtEl>
                                          <p:spTgt spid="12"/>
                                        </p:tgtEl>
                                        <p:attrNameLst>
                                          <p:attrName>fill.type</p:attrName>
                                        </p:attrNameLst>
                                      </p:cBhvr>
                                      <p:to>
                                        <p:strVal val="solid"/>
                                      </p:to>
                                    </p:set>
                                    <p:set>
                                      <p:cBhvr>
                                        <p:cTn id="34" dur="500" fill="hold"/>
                                        <p:tgtEl>
                                          <p:spTgt spid="12"/>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6" grpId="0" animBg="1"/>
      <p:bldP spid="22" grpId="0" animBg="1"/>
      <p:bldP spid="12" grpId="0" animBg="1"/>
    </p:bldLst>
  </p:timing>
</p:sld>
</file>

<file path=ppt/slides/slide125.xml><?xml version="1.0" encoding="utf-8"?>
<p:sld xmlns:a="http://schemas.openxmlformats.org/drawingml/2006/main" xmlns:r="http://schemas.openxmlformats.org/officeDocument/2006/relationships" xmlns:p="http://schemas.openxmlformats.org/presentationml/2006/main" show="0">
  <p:cSld>
    <p:bg>
      <p:bgPr>
        <a:solidFill>
          <a:srgbClr val="DBD7D2"/>
        </a:solidFill>
        <a:effectLst/>
      </p:bgPr>
    </p:bg>
    <p:spTree>
      <p:nvGrpSpPr>
        <p:cNvPr id="1" name="">
          <a:extLst>
            <a:ext uri="{FF2B5EF4-FFF2-40B4-BE49-F238E27FC236}">
              <a16:creationId xmlns:a16="http://schemas.microsoft.com/office/drawing/2014/main" id="{A588CB98-C26C-2D1F-9A03-3E511DDDF4C8}"/>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C2037978-75D4-B979-734A-4B320511FA01}"/>
              </a:ext>
            </a:extLst>
          </p:cNvPr>
          <p:cNvPicPr>
            <a:picLocks noChangeAspect="1"/>
          </p:cNvPicPr>
          <p:nvPr/>
        </p:nvPicPr>
        <p:blipFill rotWithShape="1">
          <a:blip r:embed="rId2"/>
          <a:srcRect l="15177" t="22695" r="11878" b="23167"/>
          <a:stretch/>
        </p:blipFill>
        <p:spPr>
          <a:xfrm>
            <a:off x="1415845" y="1600201"/>
            <a:ext cx="8337755" cy="4125312"/>
          </a:xfrm>
          <a:prstGeom prst="rect">
            <a:avLst/>
          </a:prstGeom>
        </p:spPr>
      </p:pic>
      <p:cxnSp>
        <p:nvCxnSpPr>
          <p:cNvPr id="26" name="Straight Arrow Connector 25">
            <a:extLst>
              <a:ext uri="{FF2B5EF4-FFF2-40B4-BE49-F238E27FC236}">
                <a16:creationId xmlns:a16="http://schemas.microsoft.com/office/drawing/2014/main" id="{55C5A70B-07C0-429F-9FCF-23AF80FF5807}"/>
              </a:ext>
            </a:extLst>
          </p:cNvPr>
          <p:cNvCxnSpPr>
            <a:cxnSpLocks/>
          </p:cNvCxnSpPr>
          <p:nvPr/>
        </p:nvCxnSpPr>
        <p:spPr>
          <a:xfrm flipH="1">
            <a:off x="5506065" y="2104902"/>
            <a:ext cx="950384" cy="31383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2D6C5560-EDA0-A30F-2509-1F492AEE9ECE}"/>
              </a:ext>
            </a:extLst>
          </p:cNvPr>
          <p:cNvCxnSpPr>
            <a:cxnSpLocks/>
          </p:cNvCxnSpPr>
          <p:nvPr/>
        </p:nvCxnSpPr>
        <p:spPr>
          <a:xfrm>
            <a:off x="8260080" y="2177811"/>
            <a:ext cx="359711" cy="33342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3772772-1794-F51A-D0E4-A4FD2D0255D3}"/>
              </a:ext>
            </a:extLst>
          </p:cNvPr>
          <p:cNvCxnSpPr>
            <a:cxnSpLocks/>
          </p:cNvCxnSpPr>
          <p:nvPr/>
        </p:nvCxnSpPr>
        <p:spPr>
          <a:xfrm flipH="1">
            <a:off x="4638040" y="1584960"/>
            <a:ext cx="1818409" cy="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1866EA78-D839-972E-B57A-992703E46B4E}"/>
              </a:ext>
            </a:extLst>
          </p:cNvPr>
          <p:cNvCxnSpPr>
            <a:cxnSpLocks/>
          </p:cNvCxnSpPr>
          <p:nvPr/>
        </p:nvCxnSpPr>
        <p:spPr>
          <a:xfrm flipV="1">
            <a:off x="4292600" y="1207615"/>
            <a:ext cx="629003" cy="754690"/>
          </a:xfrm>
          <a:prstGeom prst="line">
            <a:avLst/>
          </a:prstGeom>
          <a:ln w="38100">
            <a:solidFill>
              <a:srgbClr val="DBD7D2"/>
            </a:solidFill>
          </a:ln>
        </p:spPr>
        <p:style>
          <a:lnRef idx="1">
            <a:schemeClr val="accent1"/>
          </a:lnRef>
          <a:fillRef idx="0">
            <a:schemeClr val="accent1"/>
          </a:fillRef>
          <a:effectRef idx="0">
            <a:schemeClr val="accent1"/>
          </a:effectRef>
          <a:fontRef idx="minor">
            <a:schemeClr val="tx1"/>
          </a:fontRef>
        </p:style>
      </p:cxnSp>
      <p:sp>
        <p:nvSpPr>
          <p:cNvPr id="66" name="Rectangle: Rounded Corners 65">
            <a:extLst>
              <a:ext uri="{FF2B5EF4-FFF2-40B4-BE49-F238E27FC236}">
                <a16:creationId xmlns:a16="http://schemas.microsoft.com/office/drawing/2014/main" id="{343B1AAE-BA2C-A754-3D97-05BAABB3F1D8}"/>
              </a:ext>
            </a:extLst>
          </p:cNvPr>
          <p:cNvSpPr/>
          <p:nvPr/>
        </p:nvSpPr>
        <p:spPr>
          <a:xfrm>
            <a:off x="6456449" y="1493422"/>
            <a:ext cx="3547872" cy="6858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Large and complex components created manufacturing difficulties</a:t>
            </a:r>
          </a:p>
        </p:txBody>
      </p:sp>
      <p:sp>
        <p:nvSpPr>
          <p:cNvPr id="24" name="Rectangle: Rounded Corners 23">
            <a:extLst>
              <a:ext uri="{FF2B5EF4-FFF2-40B4-BE49-F238E27FC236}">
                <a16:creationId xmlns:a16="http://schemas.microsoft.com/office/drawing/2014/main" id="{8F5C4B5B-53DC-A82A-35E0-0048A05A491A}"/>
              </a:ext>
            </a:extLst>
          </p:cNvPr>
          <p:cNvSpPr/>
          <p:nvPr/>
        </p:nvSpPr>
        <p:spPr>
          <a:xfrm>
            <a:off x="6458029" y="1494833"/>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Components split up into multiple pieces</a:t>
            </a:r>
          </a:p>
        </p:txBody>
      </p:sp>
      <p:cxnSp>
        <p:nvCxnSpPr>
          <p:cNvPr id="56" name="Straight Arrow Connector 55">
            <a:extLst>
              <a:ext uri="{FF2B5EF4-FFF2-40B4-BE49-F238E27FC236}">
                <a16:creationId xmlns:a16="http://schemas.microsoft.com/office/drawing/2014/main" id="{AB71543B-BB84-E6C9-120E-AC57CD791BC4}"/>
              </a:ext>
            </a:extLst>
          </p:cNvPr>
          <p:cNvCxnSpPr>
            <a:cxnSpLocks/>
          </p:cNvCxnSpPr>
          <p:nvPr/>
        </p:nvCxnSpPr>
        <p:spPr>
          <a:xfrm>
            <a:off x="2670806" y="1848298"/>
            <a:ext cx="906851" cy="71876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4" name="Rectangle: Rounded Corners 63">
            <a:extLst>
              <a:ext uri="{FF2B5EF4-FFF2-40B4-BE49-F238E27FC236}">
                <a16:creationId xmlns:a16="http://schemas.microsoft.com/office/drawing/2014/main" id="{13A68A8E-8276-BA47-F524-CBBD3648E8D9}"/>
              </a:ext>
            </a:extLst>
          </p:cNvPr>
          <p:cNvSpPr/>
          <p:nvPr/>
        </p:nvSpPr>
        <p:spPr>
          <a:xfrm>
            <a:off x="304286" y="1342275"/>
            <a:ext cx="3547872" cy="6858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Flange seals located primarily within one flange half</a:t>
            </a:r>
          </a:p>
        </p:txBody>
      </p:sp>
      <p:sp>
        <p:nvSpPr>
          <p:cNvPr id="2" name="Rectangle: Rounded Corners 1">
            <a:extLst>
              <a:ext uri="{FF2B5EF4-FFF2-40B4-BE49-F238E27FC236}">
                <a16:creationId xmlns:a16="http://schemas.microsoft.com/office/drawing/2014/main" id="{5469D005-3F21-D650-3D09-EF92A5CCDA62}"/>
              </a:ext>
            </a:extLst>
          </p:cNvPr>
          <p:cNvSpPr/>
          <p:nvPr/>
        </p:nvSpPr>
        <p:spPr>
          <a:xfrm>
            <a:off x="307447" y="1342275"/>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Flange seal location moved to between flange surfaces</a:t>
            </a:r>
          </a:p>
        </p:txBody>
      </p:sp>
      <p:cxnSp>
        <p:nvCxnSpPr>
          <p:cNvPr id="13" name="Straight Arrow Connector 12">
            <a:extLst>
              <a:ext uri="{FF2B5EF4-FFF2-40B4-BE49-F238E27FC236}">
                <a16:creationId xmlns:a16="http://schemas.microsoft.com/office/drawing/2014/main" id="{EEB081EC-129E-06BC-40E3-9BAB8046492A}"/>
              </a:ext>
            </a:extLst>
          </p:cNvPr>
          <p:cNvCxnSpPr>
            <a:cxnSpLocks/>
          </p:cNvCxnSpPr>
          <p:nvPr/>
        </p:nvCxnSpPr>
        <p:spPr>
          <a:xfrm flipV="1">
            <a:off x="3258060" y="4249954"/>
            <a:ext cx="1099154" cy="107473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DF3C113-3ECD-5B20-1DBB-1C185128B6D6}"/>
              </a:ext>
            </a:extLst>
          </p:cNvPr>
          <p:cNvCxnSpPr>
            <a:cxnSpLocks/>
          </p:cNvCxnSpPr>
          <p:nvPr/>
        </p:nvCxnSpPr>
        <p:spPr>
          <a:xfrm flipV="1">
            <a:off x="8508569" y="3966826"/>
            <a:ext cx="740206" cy="12819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D35831B5-2668-1021-CACF-D40D48371FF0}"/>
              </a:ext>
            </a:extLst>
          </p:cNvPr>
          <p:cNvSpPr/>
          <p:nvPr/>
        </p:nvSpPr>
        <p:spPr>
          <a:xfrm>
            <a:off x="569247" y="5211791"/>
            <a:ext cx="3547872" cy="6858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t>Gap formed between probe actuator and receiver cap upon mating</a:t>
            </a:r>
          </a:p>
        </p:txBody>
      </p:sp>
      <p:sp>
        <p:nvSpPr>
          <p:cNvPr id="67" name="Rectangle: Rounded Corners 66">
            <a:extLst>
              <a:ext uri="{FF2B5EF4-FFF2-40B4-BE49-F238E27FC236}">
                <a16:creationId xmlns:a16="http://schemas.microsoft.com/office/drawing/2014/main" id="{0FFE56C5-2E68-A5B2-1D89-DC02B6C9499B}"/>
              </a:ext>
            </a:extLst>
          </p:cNvPr>
          <p:cNvSpPr/>
          <p:nvPr/>
        </p:nvSpPr>
        <p:spPr>
          <a:xfrm>
            <a:off x="6180647" y="5252950"/>
            <a:ext cx="3547872" cy="6858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700"/>
              <a:t>Cryogenic testing inhibited by open ends</a:t>
            </a:r>
          </a:p>
        </p:txBody>
      </p:sp>
      <p:sp>
        <p:nvSpPr>
          <p:cNvPr id="6" name="Rectangle: Rounded Corners 5">
            <a:extLst>
              <a:ext uri="{FF2B5EF4-FFF2-40B4-BE49-F238E27FC236}">
                <a16:creationId xmlns:a16="http://schemas.microsoft.com/office/drawing/2014/main" id="{FAC7D8D9-7308-6A05-B8A9-C2B86B8DC1F0}"/>
              </a:ext>
            </a:extLst>
          </p:cNvPr>
          <p:cNvSpPr/>
          <p:nvPr/>
        </p:nvSpPr>
        <p:spPr>
          <a:xfrm>
            <a:off x="6183808" y="5255772"/>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Adapters added to connect KF fittings for testing</a:t>
            </a:r>
          </a:p>
        </p:txBody>
      </p:sp>
      <p:sp>
        <p:nvSpPr>
          <p:cNvPr id="58" name="Rectangle: Rounded Corners 57">
            <a:extLst>
              <a:ext uri="{FF2B5EF4-FFF2-40B4-BE49-F238E27FC236}">
                <a16:creationId xmlns:a16="http://schemas.microsoft.com/office/drawing/2014/main" id="{BD356A30-A92B-1FDD-6C65-C6C8FCD1D714}"/>
              </a:ext>
            </a:extLst>
          </p:cNvPr>
          <p:cNvSpPr/>
          <p:nvPr/>
        </p:nvSpPr>
        <p:spPr>
          <a:xfrm>
            <a:off x="572408" y="5213202"/>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cs typeface="Calibri"/>
              </a:rPr>
              <a:t>Chamfer added to outer edge of probe actuator</a:t>
            </a:r>
          </a:p>
        </p:txBody>
      </p:sp>
      <p:cxnSp>
        <p:nvCxnSpPr>
          <p:cNvPr id="41" name="Straight Arrow Connector 40">
            <a:extLst>
              <a:ext uri="{FF2B5EF4-FFF2-40B4-BE49-F238E27FC236}">
                <a16:creationId xmlns:a16="http://schemas.microsoft.com/office/drawing/2014/main" id="{48B4BCF1-6DF6-5459-50C8-799D521F6648}"/>
              </a:ext>
            </a:extLst>
          </p:cNvPr>
          <p:cNvCxnSpPr>
            <a:cxnSpLocks/>
          </p:cNvCxnSpPr>
          <p:nvPr/>
        </p:nvCxnSpPr>
        <p:spPr>
          <a:xfrm flipH="1">
            <a:off x="3761831" y="1574386"/>
            <a:ext cx="912864" cy="1108737"/>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AE71A60D-A985-77BF-923A-F95B787C133E}"/>
              </a:ext>
            </a:extLst>
          </p:cNvPr>
          <p:cNvSpPr>
            <a:spLocks noGrp="1"/>
          </p:cNvSpPr>
          <p:nvPr>
            <p:ph type="sldNum" sz="quarter" idx="12"/>
          </p:nvPr>
        </p:nvSpPr>
        <p:spPr>
          <a:xfrm>
            <a:off x="4971052" y="6565830"/>
            <a:ext cx="731520" cy="274320"/>
          </a:xfrm>
        </p:spPr>
        <p:txBody>
          <a:bodyPr/>
          <a:lstStyle/>
          <a:p>
            <a:fld id="{A5AEF524-62EC-C340-82A1-9F47B6C43E55}" type="slidenum">
              <a:rPr lang="en-US" smtClean="0"/>
              <a:t>125</a:t>
            </a:fld>
            <a:endParaRPr lang="en-US"/>
          </a:p>
        </p:txBody>
      </p:sp>
      <p:sp>
        <p:nvSpPr>
          <p:cNvPr id="7" name="Rectangle 6">
            <a:extLst>
              <a:ext uri="{FF2B5EF4-FFF2-40B4-BE49-F238E27FC236}">
                <a16:creationId xmlns:a16="http://schemas.microsoft.com/office/drawing/2014/main" id="{71CE1E29-AF77-A4BE-AC9F-3216FC61F831}"/>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19E0D2AD-F931-D920-A6E0-C32903180D3D}"/>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 name="Slide Number Placeholder 3">
            <a:extLst>
              <a:ext uri="{FF2B5EF4-FFF2-40B4-BE49-F238E27FC236}">
                <a16:creationId xmlns:a16="http://schemas.microsoft.com/office/drawing/2014/main" id="{2AA5D88D-ED1A-7265-E6AB-A3544595A947}"/>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13</a:t>
            </a:r>
          </a:p>
        </p:txBody>
      </p:sp>
      <p:sp>
        <p:nvSpPr>
          <p:cNvPr id="48" name="Title 4">
            <a:extLst>
              <a:ext uri="{FF2B5EF4-FFF2-40B4-BE49-F238E27FC236}">
                <a16:creationId xmlns:a16="http://schemas.microsoft.com/office/drawing/2014/main" id="{BFB36990-A7E6-15E5-3EEF-A11ADEFC349A}"/>
              </a:ext>
            </a:extLst>
          </p:cNvPr>
          <p:cNvSpPr txBox="1">
            <a:spLocks/>
          </p:cNvSpPr>
          <p:nvPr/>
        </p:nvSpPr>
        <p:spPr>
          <a:xfrm>
            <a:off x="536212" y="6561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Design Revisions Continued</a:t>
            </a:r>
          </a:p>
        </p:txBody>
      </p:sp>
      <p:sp>
        <p:nvSpPr>
          <p:cNvPr id="8" name="TextBox 7">
            <a:extLst>
              <a:ext uri="{FF2B5EF4-FFF2-40B4-BE49-F238E27FC236}">
                <a16:creationId xmlns:a16="http://schemas.microsoft.com/office/drawing/2014/main" id="{FEACE7F8-6454-9CA3-D16D-AB7AEAC5ACB9}"/>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339549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fad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 grpId="0" animBg="1"/>
      <p:bldP spid="6" grpId="0" animBg="1"/>
      <p:bldP spid="58" grpId="0" animBg="1"/>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29B0E838-B508-2955-50DC-300D86CF6F8F}"/>
            </a:ext>
          </a:extLst>
        </p:cNvPr>
        <p:cNvGrpSpPr/>
        <p:nvPr/>
      </p:nvGrpSpPr>
      <p:grpSpPr>
        <a:xfrm>
          <a:off x="0" y="0"/>
          <a:ext cx="0" cy="0"/>
          <a:chOff x="0" y="0"/>
          <a:chExt cx="0" cy="0"/>
        </a:xfrm>
      </p:grpSpPr>
      <p:sp>
        <p:nvSpPr>
          <p:cNvPr id="15" name="Rectangle: Rounded Corners 14">
            <a:extLst>
              <a:ext uri="{FF2B5EF4-FFF2-40B4-BE49-F238E27FC236}">
                <a16:creationId xmlns:a16="http://schemas.microsoft.com/office/drawing/2014/main" id="{FA76D016-716E-B8B7-0E16-8BC752748CF3}"/>
              </a:ext>
            </a:extLst>
          </p:cNvPr>
          <p:cNvSpPr/>
          <p:nvPr/>
        </p:nvSpPr>
        <p:spPr>
          <a:xfrm>
            <a:off x="160179" y="1776300"/>
            <a:ext cx="6675120" cy="4242816"/>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30CBDDA1-5A7D-80EB-1DD4-39F8401ACB6B}"/>
              </a:ext>
            </a:extLst>
          </p:cNvPr>
          <p:cNvSpPr>
            <a:spLocks noGrp="1"/>
          </p:cNvSpPr>
          <p:nvPr>
            <p:ph idx="1"/>
          </p:nvPr>
        </p:nvSpPr>
        <p:spPr>
          <a:xfrm>
            <a:off x="433411" y="2052109"/>
            <a:ext cx="6128657" cy="3691198"/>
          </a:xfrm>
        </p:spPr>
        <p:txBody>
          <a:bodyPr vert="horz" lIns="0" tIns="0" rIns="0" bIns="0" rtlCol="0" anchor="t">
            <a:noAutofit/>
          </a:bodyPr>
          <a:lstStyle/>
          <a:p>
            <a:pPr indent="-182880">
              <a:buFont typeface="Wingdings" panose="020B0604020202020204" pitchFamily="34" charset="0"/>
              <a:buChar char="ü"/>
            </a:pPr>
            <a:r>
              <a:rPr lang="en-US">
                <a:ea typeface="Calibri"/>
                <a:cs typeface="Calibri"/>
              </a:rPr>
              <a:t> Spring-energized seal</a:t>
            </a:r>
          </a:p>
          <a:p>
            <a:pPr indent="-182880">
              <a:buFont typeface="Wingdings" panose="020B0604020202020204" pitchFamily="34" charset="0"/>
              <a:buChar char="ü"/>
            </a:pPr>
            <a:r>
              <a:rPr lang="en-US">
                <a:ea typeface="Calibri"/>
                <a:cs typeface="Calibri"/>
              </a:rPr>
              <a:t> Implements a circular spring to exert outward pressure</a:t>
            </a:r>
          </a:p>
          <a:p>
            <a:pPr indent="-182880">
              <a:buFont typeface="Wingdings" panose="020B0604020202020204" pitchFamily="34" charset="0"/>
              <a:buChar char="ü"/>
            </a:pPr>
            <a:r>
              <a:rPr lang="en-US">
                <a:ea typeface="Calibri"/>
                <a:cs typeface="Calibri"/>
              </a:rPr>
              <a:t> Encapsulated by PTFE (Teflon) due to excellent performance in cryogenic applications</a:t>
            </a:r>
          </a:p>
          <a:p>
            <a:pPr indent="-182880">
              <a:buFont typeface="Wingdings" panose="020B0604020202020204" pitchFamily="34" charset="0"/>
              <a:buChar char="ü"/>
            </a:pPr>
            <a:r>
              <a:rPr lang="en-US">
                <a:ea typeface="Calibri"/>
                <a:cs typeface="Calibri"/>
              </a:rPr>
              <a:t> Seals translating cylindrical bodies</a:t>
            </a:r>
            <a:endParaRPr lang="en-US"/>
          </a:p>
          <a:p>
            <a:pPr indent="-182880">
              <a:buFont typeface="Wingdings" panose="020B0604020202020204" pitchFamily="34" charset="0"/>
              <a:buChar char="ü"/>
            </a:pPr>
            <a:r>
              <a:rPr lang="en-US">
                <a:ea typeface="Calibri"/>
                <a:cs typeface="Calibri"/>
              </a:rPr>
              <a:t> Static and low speed applications</a:t>
            </a:r>
          </a:p>
        </p:txBody>
      </p:sp>
      <p:sp>
        <p:nvSpPr>
          <p:cNvPr id="3" name="Footer Placeholder 2">
            <a:extLst>
              <a:ext uri="{FF2B5EF4-FFF2-40B4-BE49-F238E27FC236}">
                <a16:creationId xmlns:a16="http://schemas.microsoft.com/office/drawing/2014/main" id="{C3549389-D985-868B-161A-D5A49CD460D9}"/>
              </a:ext>
            </a:extLst>
          </p:cNvPr>
          <p:cNvSpPr>
            <a:spLocks noGrp="1"/>
          </p:cNvSpPr>
          <p:nvPr>
            <p:ph type="ftr" sz="quarter" idx="11"/>
          </p:nvPr>
        </p:nvSpPr>
        <p:spPr>
          <a:xfrm>
            <a:off x="533400" y="6377940"/>
            <a:ext cx="4274813" cy="274320"/>
          </a:xfrm>
        </p:spPr>
        <p:txBody>
          <a:bodyPr/>
          <a:lstStyle/>
          <a:p>
            <a:endParaRPr lang="en-US"/>
          </a:p>
        </p:txBody>
      </p:sp>
      <p:sp>
        <p:nvSpPr>
          <p:cNvPr id="5" name="Title 4">
            <a:extLst>
              <a:ext uri="{FF2B5EF4-FFF2-40B4-BE49-F238E27FC236}">
                <a16:creationId xmlns:a16="http://schemas.microsoft.com/office/drawing/2014/main" id="{E6AA9D3D-CE5D-01BE-9706-D7346F9C48FC}"/>
              </a:ext>
            </a:extLst>
          </p:cNvPr>
          <p:cNvSpPr>
            <a:spLocks noGrp="1"/>
          </p:cNvSpPr>
          <p:nvPr>
            <p:ph type="title"/>
          </p:nvPr>
        </p:nvSpPr>
        <p:spPr/>
        <p:txBody>
          <a:bodyPr/>
          <a:lstStyle/>
          <a:p>
            <a:r>
              <a:rPr lang="en-US"/>
              <a:t>Updated Sealing</a:t>
            </a:r>
          </a:p>
        </p:txBody>
      </p:sp>
      <p:pic>
        <p:nvPicPr>
          <p:cNvPr id="8" name="Picture 7" descr="Arizona Space Grant Consortium Logos | Arizona Space Grant Consortium">
            <a:extLst>
              <a:ext uri="{FF2B5EF4-FFF2-40B4-BE49-F238E27FC236}">
                <a16:creationId xmlns:a16="http://schemas.microsoft.com/office/drawing/2014/main" id="{FF541E63-C688-1918-D83D-A0EB3618B677}"/>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10" name="Rectangle 9">
            <a:extLst>
              <a:ext uri="{FF2B5EF4-FFF2-40B4-BE49-F238E27FC236}">
                <a16:creationId xmlns:a16="http://schemas.microsoft.com/office/drawing/2014/main" id="{7870E218-8906-ADD9-677B-476AC32EF6B5}"/>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ooter Placeholder 2">
            <a:extLst>
              <a:ext uri="{FF2B5EF4-FFF2-40B4-BE49-F238E27FC236}">
                <a16:creationId xmlns:a16="http://schemas.microsoft.com/office/drawing/2014/main" id="{7D2F5D0F-3546-8914-E331-974E1AB7D81C}"/>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2" name="Slide Number Placeholder 3">
            <a:extLst>
              <a:ext uri="{FF2B5EF4-FFF2-40B4-BE49-F238E27FC236}">
                <a16:creationId xmlns:a16="http://schemas.microsoft.com/office/drawing/2014/main" id="{CAACFD5F-CAA8-EAD8-4DCC-4A38CEEE0B5D}"/>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126</a:t>
            </a:fld>
            <a:endParaRPr lang="en-US">
              <a:solidFill>
                <a:srgbClr val="D8D8D8"/>
              </a:solidFill>
              <a:ea typeface="Calibri"/>
              <a:cs typeface="Calibri"/>
            </a:endParaRPr>
          </a:p>
        </p:txBody>
      </p:sp>
      <p:sp>
        <p:nvSpPr>
          <p:cNvPr id="13" name="TextBox 12">
            <a:extLst>
              <a:ext uri="{FF2B5EF4-FFF2-40B4-BE49-F238E27FC236}">
                <a16:creationId xmlns:a16="http://schemas.microsoft.com/office/drawing/2014/main" id="{9E35D768-7918-3D2D-9E04-17CEE2B4E52F}"/>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grpSp>
        <p:nvGrpSpPr>
          <p:cNvPr id="16" name="Group 15">
            <a:extLst>
              <a:ext uri="{FF2B5EF4-FFF2-40B4-BE49-F238E27FC236}">
                <a16:creationId xmlns:a16="http://schemas.microsoft.com/office/drawing/2014/main" id="{AC50D324-64FF-9786-103B-92428FC1209E}"/>
              </a:ext>
            </a:extLst>
          </p:cNvPr>
          <p:cNvGrpSpPr/>
          <p:nvPr/>
        </p:nvGrpSpPr>
        <p:grpSpPr>
          <a:xfrm>
            <a:off x="6750423" y="593208"/>
            <a:ext cx="4114800" cy="5450591"/>
            <a:chOff x="6750423" y="838884"/>
            <a:chExt cx="4114800" cy="5450591"/>
          </a:xfrm>
        </p:grpSpPr>
        <p:grpSp>
          <p:nvGrpSpPr>
            <p:cNvPr id="14" name="Group 13">
              <a:extLst>
                <a:ext uri="{FF2B5EF4-FFF2-40B4-BE49-F238E27FC236}">
                  <a16:creationId xmlns:a16="http://schemas.microsoft.com/office/drawing/2014/main" id="{91B628A3-6BCC-5B33-B1E6-53415AB0A05E}"/>
                </a:ext>
              </a:extLst>
            </p:cNvPr>
            <p:cNvGrpSpPr/>
            <p:nvPr/>
          </p:nvGrpSpPr>
          <p:grpSpPr>
            <a:xfrm>
              <a:off x="6750423" y="838884"/>
              <a:ext cx="4114800" cy="4358357"/>
              <a:chOff x="6288219" y="894678"/>
              <a:chExt cx="4114800" cy="4358357"/>
            </a:xfrm>
          </p:grpSpPr>
          <p:pic>
            <p:nvPicPr>
              <p:cNvPr id="6" name="Picture 5" descr="A black and silver ring&#10;&#10;Description automatically generated">
                <a:extLst>
                  <a:ext uri="{FF2B5EF4-FFF2-40B4-BE49-F238E27FC236}">
                    <a16:creationId xmlns:a16="http://schemas.microsoft.com/office/drawing/2014/main" id="{F13B1776-8EC8-91F0-8DAC-36A31D660431}"/>
                  </a:ext>
                </a:extLst>
              </p:cNvPr>
              <p:cNvPicPr>
                <a:picLocks noChangeAspect="1"/>
              </p:cNvPicPr>
              <p:nvPr/>
            </p:nvPicPr>
            <p:blipFill>
              <a:blip r:embed="rId3"/>
              <a:stretch>
                <a:fillRect/>
              </a:stretch>
            </p:blipFill>
            <p:spPr>
              <a:xfrm>
                <a:off x="6288219" y="894678"/>
                <a:ext cx="4114800" cy="4114800"/>
              </a:xfrm>
              <a:prstGeom prst="rect">
                <a:avLst/>
              </a:prstGeom>
            </p:spPr>
          </p:pic>
          <p:sp>
            <p:nvSpPr>
              <p:cNvPr id="7" name="TextBox 6">
                <a:extLst>
                  <a:ext uri="{FF2B5EF4-FFF2-40B4-BE49-F238E27FC236}">
                    <a16:creationId xmlns:a16="http://schemas.microsoft.com/office/drawing/2014/main" id="{7F075320-FCD1-D37D-5AE1-DA29FF94B163}"/>
                  </a:ext>
                </a:extLst>
              </p:cNvPr>
              <p:cNvSpPr txBox="1"/>
              <p:nvPr/>
            </p:nvSpPr>
            <p:spPr>
              <a:xfrm>
                <a:off x="6690726" y="4606704"/>
                <a:ext cx="330945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600" u="sng"/>
                  <a:t>103A </a:t>
                </a:r>
                <a:r>
                  <a:rPr lang="en-US" sz="3600" u="sng" err="1"/>
                  <a:t>Omniseal</a:t>
                </a:r>
                <a:r>
                  <a:rPr lang="en-US" sz="3600" u="sng">
                    <a:ea typeface="Calibri"/>
                    <a:cs typeface="Calibri"/>
                  </a:rPr>
                  <a:t>​</a:t>
                </a:r>
                <a:r>
                  <a:rPr lang="en-US" sz="3600" u="sng" cap="all">
                    <a:ea typeface="+mn-lt"/>
                    <a:cs typeface="+mn-lt"/>
                  </a:rPr>
                  <a:t>®</a:t>
                </a:r>
              </a:p>
            </p:txBody>
          </p:sp>
        </p:grpSp>
        <p:sp>
          <p:nvSpPr>
            <p:cNvPr id="9" name="TextBox 8">
              <a:extLst>
                <a:ext uri="{FF2B5EF4-FFF2-40B4-BE49-F238E27FC236}">
                  <a16:creationId xmlns:a16="http://schemas.microsoft.com/office/drawing/2014/main" id="{0B65D3B6-9A90-6F3F-083C-202E3CD97581}"/>
                </a:ext>
              </a:extLst>
            </p:cNvPr>
            <p:cNvSpPr txBox="1"/>
            <p:nvPr/>
          </p:nvSpPr>
          <p:spPr>
            <a:xfrm>
              <a:off x="7259643" y="5335368"/>
              <a:ext cx="3096026" cy="954107"/>
            </a:xfrm>
            <a:prstGeom prst="rect">
              <a:avLst/>
            </a:prstGeom>
            <a:noFill/>
          </p:spPr>
          <p:txBody>
            <a:bodyPr wrap="square" rtlCol="0">
              <a:spAutoFit/>
            </a:bodyPr>
            <a:lstStyle/>
            <a:p>
              <a:pPr algn="ctr"/>
              <a:r>
                <a:rPr lang="en-US" sz="1400" cap="all">
                  <a:solidFill>
                    <a:schemeClr val="tx1">
                      <a:lumMod val="50000"/>
                      <a:lumOff val="50000"/>
                    </a:schemeClr>
                  </a:solidFill>
                  <a:ea typeface="+mn-lt"/>
                  <a:cs typeface="+mn-lt"/>
                </a:rPr>
                <a:t>Note: </a:t>
              </a:r>
              <a:r>
                <a:rPr lang="en-US" sz="1400" b="0" i="0">
                  <a:solidFill>
                    <a:schemeClr val="tx1">
                      <a:lumMod val="50000"/>
                      <a:lumOff val="50000"/>
                    </a:schemeClr>
                  </a:solidFill>
                  <a:effectLst/>
                  <a:latin typeface="Söhne"/>
                </a:rPr>
                <a:t>Image for illustrative purposes only: The depicted seal is for stylization and a similar seal from McMaster-Carr wil</a:t>
              </a:r>
              <a:r>
                <a:rPr lang="en-US" sz="1400">
                  <a:solidFill>
                    <a:schemeClr val="tx1">
                      <a:lumMod val="50000"/>
                      <a:lumOff val="50000"/>
                    </a:schemeClr>
                  </a:solidFill>
                  <a:latin typeface="Söhne"/>
                </a:rPr>
                <a:t>l be implemented.</a:t>
              </a:r>
              <a:endParaRPr lang="en-US" sz="1400">
                <a:solidFill>
                  <a:schemeClr val="tx1">
                    <a:lumMod val="50000"/>
                    <a:lumOff val="50000"/>
                  </a:schemeClr>
                </a:solidFill>
                <a:ea typeface="Calibri"/>
                <a:cs typeface="Calibri"/>
              </a:endParaRPr>
            </a:p>
          </p:txBody>
        </p:sp>
      </p:grpSp>
    </p:spTree>
    <p:extLst>
      <p:ext uri="{BB962C8B-B14F-4D97-AF65-F5344CB8AC3E}">
        <p14:creationId xmlns:p14="http://schemas.microsoft.com/office/powerpoint/2010/main" val="400322261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F60B20B1-48B0-C771-790C-B567CBF6C499}"/>
              </a:ext>
            </a:extLst>
          </p:cNvPr>
          <p:cNvSpPr/>
          <p:nvPr/>
        </p:nvSpPr>
        <p:spPr>
          <a:xfrm>
            <a:off x="107558" y="2274648"/>
            <a:ext cx="5422392" cy="324612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6" descr="A machine with a machine tool&#10;&#10;Description automatically generated">
            <a:extLst>
              <a:ext uri="{FF2B5EF4-FFF2-40B4-BE49-F238E27FC236}">
                <a16:creationId xmlns:a16="http://schemas.microsoft.com/office/drawing/2014/main" id="{0D69CD3D-7381-5120-D9F4-D7D88FDFEC40}"/>
              </a:ext>
            </a:extLst>
          </p:cNvPr>
          <p:cNvPicPr>
            <a:picLocks noGrp="1" noChangeAspect="1"/>
          </p:cNvPicPr>
          <p:nvPr>
            <p:ph idx="1"/>
          </p:nvPr>
        </p:nvPicPr>
        <p:blipFill>
          <a:blip r:embed="rId2"/>
          <a:stretch>
            <a:fillRect/>
          </a:stretch>
        </p:blipFill>
        <p:spPr>
          <a:xfrm>
            <a:off x="336310" y="2501333"/>
            <a:ext cx="4964888" cy="2792749"/>
          </a:xfrm>
          <a:prstGeom prst="roundRect">
            <a:avLst/>
          </a:prstGeom>
        </p:spPr>
      </p:pic>
      <p:sp>
        <p:nvSpPr>
          <p:cNvPr id="3" name="Footer Placeholder 2">
            <a:extLst>
              <a:ext uri="{FF2B5EF4-FFF2-40B4-BE49-F238E27FC236}">
                <a16:creationId xmlns:a16="http://schemas.microsoft.com/office/drawing/2014/main" id="{2401AFAB-05BC-5D94-B9A2-21717B586936}"/>
              </a:ext>
            </a:extLst>
          </p:cNvPr>
          <p:cNvSpPr>
            <a:spLocks noGrp="1"/>
          </p:cNvSpPr>
          <p:nvPr>
            <p:ph type="ftr" sz="quarter" idx="11"/>
          </p:nvPr>
        </p:nvSpPr>
        <p:spPr>
          <a:xfrm>
            <a:off x="533400" y="6377940"/>
            <a:ext cx="4274813" cy="274320"/>
          </a:xfrm>
        </p:spPr>
        <p:txBody>
          <a:bodyPr/>
          <a:lstStyle/>
          <a:p>
            <a:endParaRPr lang="en-US"/>
          </a:p>
        </p:txBody>
      </p:sp>
      <p:sp>
        <p:nvSpPr>
          <p:cNvPr id="5" name="Title 4">
            <a:extLst>
              <a:ext uri="{FF2B5EF4-FFF2-40B4-BE49-F238E27FC236}">
                <a16:creationId xmlns:a16="http://schemas.microsoft.com/office/drawing/2014/main" id="{BF013FCE-FDE2-170E-8B51-27DA927C031D}"/>
              </a:ext>
            </a:extLst>
          </p:cNvPr>
          <p:cNvSpPr>
            <a:spLocks noGrp="1"/>
          </p:cNvSpPr>
          <p:nvPr>
            <p:ph type="title"/>
          </p:nvPr>
        </p:nvSpPr>
        <p:spPr>
          <a:solidFill>
            <a:srgbClr val="DBD7D2"/>
          </a:solidFill>
        </p:spPr>
        <p:txBody>
          <a:bodyPr/>
          <a:lstStyle/>
          <a:p>
            <a:r>
              <a:rPr lang="en-US"/>
              <a:t>Manufacturing</a:t>
            </a:r>
          </a:p>
        </p:txBody>
      </p:sp>
      <p:pic>
        <p:nvPicPr>
          <p:cNvPr id="6" name="Picture 5" descr="Arizona Space Grant Consortium Logos | Arizona Space Grant Consortium">
            <a:extLst>
              <a:ext uri="{FF2B5EF4-FFF2-40B4-BE49-F238E27FC236}">
                <a16:creationId xmlns:a16="http://schemas.microsoft.com/office/drawing/2014/main" id="{8D7994AB-72CA-20C7-9DE3-BB2AA1F6581A}"/>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8" name="Rectangle 7">
            <a:extLst>
              <a:ext uri="{FF2B5EF4-FFF2-40B4-BE49-F238E27FC236}">
                <a16:creationId xmlns:a16="http://schemas.microsoft.com/office/drawing/2014/main" id="{58B0F02F-FD0D-2A6E-909A-7FE6FA3BE9C7}"/>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FE55287B-B5F3-D42F-3916-CEDD406BCE6B}"/>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0" name="Slide Number Placeholder 3">
            <a:extLst>
              <a:ext uri="{FF2B5EF4-FFF2-40B4-BE49-F238E27FC236}">
                <a16:creationId xmlns:a16="http://schemas.microsoft.com/office/drawing/2014/main" id="{627E69C5-55F8-8B80-3E61-45F57094518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127</a:t>
            </a:fld>
            <a:endParaRPr lang="en-US">
              <a:solidFill>
                <a:srgbClr val="D8D8D8"/>
              </a:solidFill>
              <a:ea typeface="Calibri"/>
              <a:cs typeface="Calibri"/>
            </a:endParaRPr>
          </a:p>
        </p:txBody>
      </p:sp>
      <p:sp>
        <p:nvSpPr>
          <p:cNvPr id="12" name="Rectangle: Rounded Corners 11">
            <a:extLst>
              <a:ext uri="{FF2B5EF4-FFF2-40B4-BE49-F238E27FC236}">
                <a16:creationId xmlns:a16="http://schemas.microsoft.com/office/drawing/2014/main" id="{7F33232F-9CBF-5C8A-51D5-A9A7345D64F8}"/>
              </a:ext>
            </a:extLst>
          </p:cNvPr>
          <p:cNvSpPr/>
          <p:nvPr/>
        </p:nvSpPr>
        <p:spPr>
          <a:xfrm>
            <a:off x="5858189" y="1308753"/>
            <a:ext cx="4451420" cy="1446963"/>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rPr>
              <a:t>Main components of probe and receiver will be CNC machined by the FAMU-FSU COE machine shop</a:t>
            </a:r>
          </a:p>
        </p:txBody>
      </p:sp>
      <p:sp>
        <p:nvSpPr>
          <p:cNvPr id="13" name="Rectangle: Rounded Corners 12">
            <a:extLst>
              <a:ext uri="{FF2B5EF4-FFF2-40B4-BE49-F238E27FC236}">
                <a16:creationId xmlns:a16="http://schemas.microsoft.com/office/drawing/2014/main" id="{47B520E5-BAE2-AB04-4C5C-6C27DC7BA6E7}"/>
              </a:ext>
            </a:extLst>
          </p:cNvPr>
          <p:cNvSpPr/>
          <p:nvPr/>
        </p:nvSpPr>
        <p:spPr>
          <a:xfrm>
            <a:off x="5858189" y="2990562"/>
            <a:ext cx="4451420" cy="1446963"/>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rPr>
              <a:t>Springs and seals will be ready to install from the manufacturer</a:t>
            </a:r>
          </a:p>
        </p:txBody>
      </p:sp>
      <p:sp>
        <p:nvSpPr>
          <p:cNvPr id="14" name="Rectangle: Rounded Corners 13">
            <a:extLst>
              <a:ext uri="{FF2B5EF4-FFF2-40B4-BE49-F238E27FC236}">
                <a16:creationId xmlns:a16="http://schemas.microsoft.com/office/drawing/2014/main" id="{08F35C69-6303-AD63-DED3-63AAFCF20DAB}"/>
              </a:ext>
            </a:extLst>
          </p:cNvPr>
          <p:cNvSpPr/>
          <p:nvPr/>
        </p:nvSpPr>
        <p:spPr>
          <a:xfrm>
            <a:off x="5858189" y="4672831"/>
            <a:ext cx="4451420" cy="1446963"/>
          </a:xfrm>
          <a:prstGeom prst="roundRect">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mj-lt"/>
              </a:rPr>
              <a:t>Assembly of the coupler will be completed by the design team</a:t>
            </a:r>
          </a:p>
        </p:txBody>
      </p:sp>
      <p:sp>
        <p:nvSpPr>
          <p:cNvPr id="15" name="TextBox 14">
            <a:extLst>
              <a:ext uri="{FF2B5EF4-FFF2-40B4-BE49-F238E27FC236}">
                <a16:creationId xmlns:a16="http://schemas.microsoft.com/office/drawing/2014/main" id="{0A602FFE-7AFC-69D9-6E07-DF0B6110A244}"/>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spTree>
    <p:extLst>
      <p:ext uri="{BB962C8B-B14F-4D97-AF65-F5344CB8AC3E}">
        <p14:creationId xmlns:p14="http://schemas.microsoft.com/office/powerpoint/2010/main" val="238965474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0">
  <p:cSld>
    <p:bg>
      <p:bgPr>
        <a:solidFill>
          <a:srgbClr val="DBD7D2"/>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C00BFEA-2EA4-0596-2EBA-0610B12BA087}"/>
              </a:ext>
            </a:extLst>
          </p:cNvPr>
          <p:cNvSpPr>
            <a:spLocks noGrp="1"/>
          </p:cNvSpPr>
          <p:nvPr>
            <p:ph type="sldNum" sz="quarter" idx="12"/>
          </p:nvPr>
        </p:nvSpPr>
        <p:spPr>
          <a:xfrm>
            <a:off x="4971052" y="6565830"/>
            <a:ext cx="731520" cy="274320"/>
          </a:xfrm>
        </p:spPr>
        <p:txBody>
          <a:bodyPr/>
          <a:lstStyle/>
          <a:p>
            <a:fld id="{A5AEF524-62EC-C340-82A1-9F47B6C43E55}" type="slidenum">
              <a:rPr lang="en-US" smtClean="0"/>
              <a:t>128</a:t>
            </a:fld>
            <a:endParaRPr lang="en-US"/>
          </a:p>
        </p:txBody>
      </p:sp>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7781" y="457200"/>
            <a:ext cx="10130528" cy="960276"/>
          </a:xfrm>
        </p:spPr>
        <p:txBody>
          <a:bodyPr/>
          <a:lstStyle/>
          <a:p>
            <a:r>
              <a:rPr lang="en-US"/>
              <a:t>Anticipated Challenges + Solutions</a:t>
            </a:r>
          </a:p>
        </p:txBody>
      </p:sp>
      <p:sp>
        <p:nvSpPr>
          <p:cNvPr id="7" name="Rectangle 6">
            <a:extLst>
              <a:ext uri="{FF2B5EF4-FFF2-40B4-BE49-F238E27FC236}">
                <a16:creationId xmlns:a16="http://schemas.microsoft.com/office/drawing/2014/main" id="{6E12A328-5B41-8FE6-DA70-D239F7260F51}"/>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78B75D4A-3DE4-CA15-1929-BFAE0383879E}"/>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 name="Slide Number Placeholder 3">
            <a:extLst>
              <a:ext uri="{FF2B5EF4-FFF2-40B4-BE49-F238E27FC236}">
                <a16:creationId xmlns:a16="http://schemas.microsoft.com/office/drawing/2014/main" id="{B2803474-15D2-A611-41DD-3C965BDB59D0}"/>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15</a:t>
            </a:r>
          </a:p>
        </p:txBody>
      </p:sp>
      <p:graphicFrame>
        <p:nvGraphicFramePr>
          <p:cNvPr id="1283" name="Diagram 1282">
            <a:extLst>
              <a:ext uri="{FF2B5EF4-FFF2-40B4-BE49-F238E27FC236}">
                <a16:creationId xmlns:a16="http://schemas.microsoft.com/office/drawing/2014/main" id="{84F62C84-2D51-3DB4-0253-0A16DBC6F356}"/>
              </a:ext>
            </a:extLst>
          </p:cNvPr>
          <p:cNvGraphicFramePr/>
          <p:nvPr>
            <p:extLst>
              <p:ext uri="{D42A27DB-BD31-4B8C-83A1-F6EECF244321}">
                <p14:modId xmlns:p14="http://schemas.microsoft.com/office/powerpoint/2010/main" val="1647431323"/>
              </p:ext>
            </p:extLst>
          </p:nvPr>
        </p:nvGraphicFramePr>
        <p:xfrm>
          <a:off x="1077129" y="3180280"/>
          <a:ext cx="8502105" cy="12278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655" name="Diagram 1654">
            <a:extLst>
              <a:ext uri="{FF2B5EF4-FFF2-40B4-BE49-F238E27FC236}">
                <a16:creationId xmlns:a16="http://schemas.microsoft.com/office/drawing/2014/main" id="{EBBEE4DE-4260-6989-E1E8-D3DE0475C06D}"/>
              </a:ext>
            </a:extLst>
          </p:cNvPr>
          <p:cNvGraphicFramePr/>
          <p:nvPr>
            <p:extLst>
              <p:ext uri="{D42A27DB-BD31-4B8C-83A1-F6EECF244321}">
                <p14:modId xmlns:p14="http://schemas.microsoft.com/office/powerpoint/2010/main" val="3444985938"/>
              </p:ext>
            </p:extLst>
          </p:nvPr>
        </p:nvGraphicFramePr>
        <p:xfrm>
          <a:off x="1088253" y="4650867"/>
          <a:ext cx="8502105" cy="121874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33" name="Diagram 132">
            <a:extLst>
              <a:ext uri="{FF2B5EF4-FFF2-40B4-BE49-F238E27FC236}">
                <a16:creationId xmlns:a16="http://schemas.microsoft.com/office/drawing/2014/main" id="{9571CE9A-FA1E-1D3F-7820-17F02DD09080}"/>
              </a:ext>
            </a:extLst>
          </p:cNvPr>
          <p:cNvGraphicFramePr/>
          <p:nvPr>
            <p:extLst>
              <p:ext uri="{D42A27DB-BD31-4B8C-83A1-F6EECF244321}">
                <p14:modId xmlns:p14="http://schemas.microsoft.com/office/powerpoint/2010/main" val="2893687368"/>
              </p:ext>
            </p:extLst>
          </p:nvPr>
        </p:nvGraphicFramePr>
        <p:xfrm>
          <a:off x="1084916" y="1908795"/>
          <a:ext cx="8502105" cy="994268"/>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7" name="TextBox 26">
            <a:extLst>
              <a:ext uri="{FF2B5EF4-FFF2-40B4-BE49-F238E27FC236}">
                <a16:creationId xmlns:a16="http://schemas.microsoft.com/office/drawing/2014/main" id="{8DFA5FBF-0818-4E15-C7D6-A647514ACCAC}"/>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7355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83"/>
                                        </p:tgtEl>
                                        <p:attrNameLst>
                                          <p:attrName>style.visibility</p:attrName>
                                        </p:attrNameLst>
                                      </p:cBhvr>
                                      <p:to>
                                        <p:strVal val="visible"/>
                                      </p:to>
                                    </p:set>
                                    <p:animEffect transition="in" filter="fade">
                                      <p:cBhvr>
                                        <p:cTn id="12" dur="500"/>
                                        <p:tgtEl>
                                          <p:spTgt spid="128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55"/>
                                        </p:tgtEl>
                                        <p:attrNameLst>
                                          <p:attrName>style.visibility</p:attrName>
                                        </p:attrNameLst>
                                      </p:cBhvr>
                                      <p:to>
                                        <p:strVal val="visible"/>
                                      </p:to>
                                    </p:set>
                                    <p:animEffect transition="in" filter="fade">
                                      <p:cBhvr>
                                        <p:cTn id="17" dur="500"/>
                                        <p:tgtEl>
                                          <p:spTgt spid="16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83" grpId="0">
        <p:bldAsOne/>
      </p:bldGraphic>
      <p:bldGraphic spid="1655" grpId="0">
        <p:bldAsOne/>
      </p:bldGraphic>
      <p:bldGraphic spid="133" grpId="0">
        <p:bldAsOne/>
      </p:bldGraphic>
    </p:bld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1299C79D-8778-74D0-FBB1-F6B9299DE3B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298E66D-4620-BD7F-51AD-2A0A2B55E965}"/>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D5A65278-3386-59E5-D407-9DAE71D25FDB}"/>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85C75330-8E57-5C8E-B1E7-B98930FB555D}"/>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129</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CA49C934-61D3-2700-7642-AE4A7742E1F0}"/>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latin typeface="Arial Black"/>
                <a:cs typeface="Calibri"/>
              </a:rPr>
              <a:t>Testing </a:t>
            </a:r>
            <a:endParaRPr lang="en-US">
              <a:solidFill>
                <a:schemeClr val="tx2"/>
              </a:solidFill>
            </a:endParaRPr>
          </a:p>
        </p:txBody>
      </p:sp>
      <p:cxnSp>
        <p:nvCxnSpPr>
          <p:cNvPr id="2" name="Straight Arrow Connector 1">
            <a:extLst>
              <a:ext uri="{FF2B5EF4-FFF2-40B4-BE49-F238E27FC236}">
                <a16:creationId xmlns:a16="http://schemas.microsoft.com/office/drawing/2014/main" id="{E0F328FE-DCD2-E340-DC86-C6103C83AD34}"/>
              </a:ext>
            </a:extLst>
          </p:cNvPr>
          <p:cNvCxnSpPr/>
          <p:nvPr/>
        </p:nvCxnSpPr>
        <p:spPr>
          <a:xfrm>
            <a:off x="270681" y="1299947"/>
            <a:ext cx="9990160" cy="4550"/>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2F90521D-A7CE-7FC0-3400-22ECFD357A50}"/>
              </a:ext>
            </a:extLst>
          </p:cNvPr>
          <p:cNvCxnSpPr>
            <a:cxnSpLocks/>
          </p:cNvCxnSpPr>
          <p:nvPr/>
        </p:nvCxnSpPr>
        <p:spPr>
          <a:xfrm>
            <a:off x="270680" y="2084693"/>
            <a:ext cx="9990160" cy="4550"/>
          </a:xfrm>
          <a:prstGeom prst="straightConnector1">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98C45A3-3B4E-CAA5-BDC2-2FC829E120F0}"/>
              </a:ext>
            </a:extLst>
          </p:cNvPr>
          <p:cNvSpPr txBox="1"/>
          <p:nvPr/>
        </p:nvSpPr>
        <p:spPr>
          <a:xfrm>
            <a:off x="635729" y="1484528"/>
            <a:ext cx="13596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Leakage                         </a:t>
            </a:r>
            <a:endParaRPr lang="en-US" sz="2400" b="1">
              <a:solidFill>
                <a:srgbClr val="002759"/>
              </a:solidFill>
            </a:endParaRPr>
          </a:p>
        </p:txBody>
      </p:sp>
      <p:sp>
        <p:nvSpPr>
          <p:cNvPr id="58" name="TextBox 57">
            <a:extLst>
              <a:ext uri="{FF2B5EF4-FFF2-40B4-BE49-F238E27FC236}">
                <a16:creationId xmlns:a16="http://schemas.microsoft.com/office/drawing/2014/main" id="{0E1AB7FD-8D28-FB33-C09F-52CE7D5E347C}"/>
              </a:ext>
            </a:extLst>
          </p:cNvPr>
          <p:cNvSpPr txBox="1"/>
          <p:nvPr/>
        </p:nvSpPr>
        <p:spPr>
          <a:xfrm>
            <a:off x="322683" y="4980094"/>
            <a:ext cx="1985702" cy="646331"/>
          </a:xfrm>
          <a:prstGeom prst="rect">
            <a:avLst/>
          </a:prstGeom>
          <a:noFill/>
        </p:spPr>
        <p:txBody>
          <a:bodyPr wrap="square" lIns="91440" tIns="45720" rIns="91440" bIns="45720" rtlCol="0" anchor="t">
            <a:spAutoFit/>
          </a:bodyPr>
          <a:lstStyle/>
          <a:p>
            <a:pPr algn="ctr"/>
            <a:r>
              <a:rPr lang="en-US" b="1">
                <a:solidFill>
                  <a:srgbClr val="002759"/>
                </a:solidFill>
              </a:rPr>
              <a:t>Status: </a:t>
            </a:r>
          </a:p>
          <a:p>
            <a:pPr algn="ctr"/>
            <a:r>
              <a:rPr lang="en-US" b="1">
                <a:solidFill>
                  <a:srgbClr val="0070C0"/>
                </a:solidFill>
                <a:cs typeface="Calibri"/>
              </a:rPr>
              <a:t>In Progress</a:t>
            </a:r>
          </a:p>
        </p:txBody>
      </p:sp>
      <p:sp>
        <p:nvSpPr>
          <p:cNvPr id="59" name="TextBox 58">
            <a:extLst>
              <a:ext uri="{FF2B5EF4-FFF2-40B4-BE49-F238E27FC236}">
                <a16:creationId xmlns:a16="http://schemas.microsoft.com/office/drawing/2014/main" id="{2D18A48D-1A2C-C92D-79CB-BDEEC68627C9}"/>
              </a:ext>
            </a:extLst>
          </p:cNvPr>
          <p:cNvSpPr txBox="1"/>
          <p:nvPr/>
        </p:nvSpPr>
        <p:spPr>
          <a:xfrm>
            <a:off x="2952544" y="4980095"/>
            <a:ext cx="2190613" cy="646331"/>
          </a:xfrm>
          <a:prstGeom prst="rect">
            <a:avLst/>
          </a:prstGeom>
          <a:noFill/>
        </p:spPr>
        <p:txBody>
          <a:bodyPr wrap="square" lIns="91440" tIns="45720" rIns="91440" bIns="45720" rtlCol="0" anchor="t">
            <a:spAutoFit/>
          </a:bodyPr>
          <a:lstStyle/>
          <a:p>
            <a:pPr algn="ctr"/>
            <a:r>
              <a:rPr lang="en-US" b="1">
                <a:solidFill>
                  <a:srgbClr val="002759"/>
                </a:solidFill>
                <a:cs typeface="Calibri"/>
              </a:rPr>
              <a:t>Status: </a:t>
            </a:r>
            <a:endParaRPr lang="en-US"/>
          </a:p>
          <a:p>
            <a:pPr algn="ctr"/>
            <a:r>
              <a:rPr lang="en-US" b="1">
                <a:solidFill>
                  <a:srgbClr val="3D9C3D"/>
                </a:solidFill>
                <a:cs typeface="Calibri"/>
              </a:rPr>
              <a:t>Approved</a:t>
            </a:r>
            <a:endParaRPr lang="en-US"/>
          </a:p>
        </p:txBody>
      </p:sp>
      <p:sp>
        <p:nvSpPr>
          <p:cNvPr id="61" name="TextBox 60">
            <a:extLst>
              <a:ext uri="{FF2B5EF4-FFF2-40B4-BE49-F238E27FC236}">
                <a16:creationId xmlns:a16="http://schemas.microsoft.com/office/drawing/2014/main" id="{56D329FC-6551-ACCD-DC85-D453DBFEA658}"/>
              </a:ext>
            </a:extLst>
          </p:cNvPr>
          <p:cNvSpPr txBox="1"/>
          <p:nvPr/>
        </p:nvSpPr>
        <p:spPr>
          <a:xfrm>
            <a:off x="5848373" y="4991378"/>
            <a:ext cx="1876503" cy="646331"/>
          </a:xfrm>
          <a:prstGeom prst="rect">
            <a:avLst/>
          </a:prstGeom>
          <a:noFill/>
          <a:ln>
            <a:noFill/>
          </a:ln>
        </p:spPr>
        <p:txBody>
          <a:bodyPr wrap="square" lIns="91440" tIns="45720" rIns="91440" bIns="45720" rtlCol="0" anchor="t">
            <a:spAutoFit/>
          </a:bodyPr>
          <a:lstStyle/>
          <a:p>
            <a:pPr algn="ctr"/>
            <a:r>
              <a:rPr lang="en-US" b="1">
                <a:solidFill>
                  <a:srgbClr val="002759"/>
                </a:solidFill>
              </a:rPr>
              <a:t>Status: </a:t>
            </a:r>
            <a:endParaRPr lang="en-US" b="1">
              <a:solidFill>
                <a:srgbClr val="FAF566"/>
              </a:solidFill>
            </a:endParaRPr>
          </a:p>
          <a:p>
            <a:pPr algn="ctr"/>
            <a:r>
              <a:rPr lang="en-US" b="1">
                <a:solidFill>
                  <a:srgbClr val="FC944E"/>
                </a:solidFill>
              </a:rPr>
              <a:t>Pending Approval</a:t>
            </a:r>
            <a:endParaRPr lang="en-US" b="1">
              <a:solidFill>
                <a:srgbClr val="FC944E"/>
              </a:solidFill>
              <a:cs typeface="Calibri"/>
            </a:endParaRPr>
          </a:p>
        </p:txBody>
      </p:sp>
      <p:sp>
        <p:nvSpPr>
          <p:cNvPr id="62" name="TextBox 61">
            <a:extLst>
              <a:ext uri="{FF2B5EF4-FFF2-40B4-BE49-F238E27FC236}">
                <a16:creationId xmlns:a16="http://schemas.microsoft.com/office/drawing/2014/main" id="{00E79098-73D7-22E1-7F5E-E7EAC8B61E2F}"/>
              </a:ext>
            </a:extLst>
          </p:cNvPr>
          <p:cNvSpPr txBox="1"/>
          <p:nvPr/>
        </p:nvSpPr>
        <p:spPr>
          <a:xfrm>
            <a:off x="8482338" y="4980491"/>
            <a:ext cx="1876503" cy="646331"/>
          </a:xfrm>
          <a:prstGeom prst="rect">
            <a:avLst/>
          </a:prstGeom>
          <a:noFill/>
        </p:spPr>
        <p:txBody>
          <a:bodyPr wrap="square" lIns="91440" tIns="45720" rIns="91440" bIns="45720" rtlCol="0" anchor="t">
            <a:spAutoFit/>
          </a:bodyPr>
          <a:lstStyle/>
          <a:p>
            <a:pPr algn="ctr"/>
            <a:r>
              <a:rPr lang="en-US" b="1">
                <a:solidFill>
                  <a:srgbClr val="002759"/>
                </a:solidFill>
              </a:rPr>
              <a:t>Status:</a:t>
            </a:r>
          </a:p>
          <a:p>
            <a:pPr algn="ctr"/>
            <a:r>
              <a:rPr lang="en-US" b="1">
                <a:solidFill>
                  <a:srgbClr val="3D9C3D"/>
                </a:solidFill>
                <a:cs typeface="Calibri"/>
              </a:rPr>
              <a:t>Approved</a:t>
            </a:r>
          </a:p>
        </p:txBody>
      </p:sp>
      <p:pic>
        <p:nvPicPr>
          <p:cNvPr id="22" name="Picture 21" descr="Arizona Space Grant Consortium Logos | Arizona Space Grant Consortium">
            <a:extLst>
              <a:ext uri="{FF2B5EF4-FFF2-40B4-BE49-F238E27FC236}">
                <a16:creationId xmlns:a16="http://schemas.microsoft.com/office/drawing/2014/main" id="{05E881D9-54EF-E288-5E83-FF7C22B45C37}"/>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37" name="TextBox 36">
            <a:extLst>
              <a:ext uri="{FF2B5EF4-FFF2-40B4-BE49-F238E27FC236}">
                <a16:creationId xmlns:a16="http://schemas.microsoft.com/office/drawing/2014/main" id="{9D854FCD-D141-69BF-7870-EE9ED8F9FF95}"/>
              </a:ext>
            </a:extLst>
          </p:cNvPr>
          <p:cNvSpPr txBox="1"/>
          <p:nvPr/>
        </p:nvSpPr>
        <p:spPr>
          <a:xfrm>
            <a:off x="3368044" y="1462389"/>
            <a:ext cx="14401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Cryogenic                         </a:t>
            </a:r>
            <a:endParaRPr lang="en-US" sz="2400" b="1">
              <a:solidFill>
                <a:srgbClr val="002759"/>
              </a:solidFill>
            </a:endParaRPr>
          </a:p>
        </p:txBody>
      </p:sp>
      <p:sp>
        <p:nvSpPr>
          <p:cNvPr id="47" name="TextBox 46">
            <a:extLst>
              <a:ext uri="{FF2B5EF4-FFF2-40B4-BE49-F238E27FC236}">
                <a16:creationId xmlns:a16="http://schemas.microsoft.com/office/drawing/2014/main" id="{98B26928-5ABE-E2E6-41CC-909EA0002910}"/>
              </a:ext>
            </a:extLst>
          </p:cNvPr>
          <p:cNvSpPr txBox="1"/>
          <p:nvPr/>
        </p:nvSpPr>
        <p:spPr>
          <a:xfrm>
            <a:off x="6044564" y="1459102"/>
            <a:ext cx="4348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2759"/>
                </a:solidFill>
                <a:cs typeface="Calibri"/>
              </a:rPr>
              <a:t>Flow Rate                         </a:t>
            </a:r>
            <a:endParaRPr lang="en-US" sz="2400" b="1">
              <a:solidFill>
                <a:srgbClr val="002759"/>
              </a:solidFill>
            </a:endParaRPr>
          </a:p>
        </p:txBody>
      </p:sp>
      <p:sp>
        <p:nvSpPr>
          <p:cNvPr id="53" name="TextBox 52">
            <a:extLst>
              <a:ext uri="{FF2B5EF4-FFF2-40B4-BE49-F238E27FC236}">
                <a16:creationId xmlns:a16="http://schemas.microsoft.com/office/drawing/2014/main" id="{577C0378-9EDF-9BE0-9662-E3CBF2BF0DD4}"/>
              </a:ext>
            </a:extLst>
          </p:cNvPr>
          <p:cNvSpPr txBox="1"/>
          <p:nvPr/>
        </p:nvSpPr>
        <p:spPr>
          <a:xfrm>
            <a:off x="8682401" y="1462389"/>
            <a:ext cx="14401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Durability                         </a:t>
            </a:r>
            <a:endParaRPr lang="en-US" sz="2400" b="1">
              <a:solidFill>
                <a:srgbClr val="002759"/>
              </a:solidFill>
            </a:endParaRPr>
          </a:p>
        </p:txBody>
      </p:sp>
      <p:sp>
        <p:nvSpPr>
          <p:cNvPr id="10" name="TextBox 9">
            <a:extLst>
              <a:ext uri="{FF2B5EF4-FFF2-40B4-BE49-F238E27FC236}">
                <a16:creationId xmlns:a16="http://schemas.microsoft.com/office/drawing/2014/main" id="{D2AEB909-2D95-37DF-622E-818D0557D9E9}"/>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grpSp>
        <p:nvGrpSpPr>
          <p:cNvPr id="80" name="Group 79">
            <a:extLst>
              <a:ext uri="{FF2B5EF4-FFF2-40B4-BE49-F238E27FC236}">
                <a16:creationId xmlns:a16="http://schemas.microsoft.com/office/drawing/2014/main" id="{8A10C031-537F-E072-A4EA-35D5B7DE43E4}"/>
              </a:ext>
            </a:extLst>
          </p:cNvPr>
          <p:cNvGrpSpPr/>
          <p:nvPr/>
        </p:nvGrpSpPr>
        <p:grpSpPr>
          <a:xfrm>
            <a:off x="117671" y="2471054"/>
            <a:ext cx="10492629" cy="2275118"/>
            <a:chOff x="117671" y="2471054"/>
            <a:chExt cx="10492629" cy="2275118"/>
          </a:xfrm>
        </p:grpSpPr>
        <p:grpSp>
          <p:nvGrpSpPr>
            <p:cNvPr id="77" name="Group 76">
              <a:extLst>
                <a:ext uri="{FF2B5EF4-FFF2-40B4-BE49-F238E27FC236}">
                  <a16:creationId xmlns:a16="http://schemas.microsoft.com/office/drawing/2014/main" id="{0CBC76D4-AE0A-38B4-DB2D-C20416B03148}"/>
                </a:ext>
              </a:extLst>
            </p:cNvPr>
            <p:cNvGrpSpPr/>
            <p:nvPr/>
          </p:nvGrpSpPr>
          <p:grpSpPr>
            <a:xfrm>
              <a:off x="117671" y="2525484"/>
              <a:ext cx="5125973" cy="2220688"/>
              <a:chOff x="-5833449" y="794656"/>
              <a:chExt cx="10935576" cy="4746173"/>
            </a:xfrm>
          </p:grpSpPr>
          <p:sp>
            <p:nvSpPr>
              <p:cNvPr id="65" name="Rectangle 5">
                <a:extLst>
                  <a:ext uri="{FF2B5EF4-FFF2-40B4-BE49-F238E27FC236}">
                    <a16:creationId xmlns:a16="http://schemas.microsoft.com/office/drawing/2014/main" id="{F0AFF5D5-5041-FB0F-97BF-765E4FD25E1D}"/>
                  </a:ext>
                </a:extLst>
              </p:cNvPr>
              <p:cNvSpPr/>
              <p:nvPr/>
            </p:nvSpPr>
            <p:spPr>
              <a:xfrm>
                <a:off x="-1" y="794656"/>
                <a:ext cx="5102128" cy="4746173"/>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5" name="Picture 74">
                <a:extLst>
                  <a:ext uri="{FF2B5EF4-FFF2-40B4-BE49-F238E27FC236}">
                    <a16:creationId xmlns:a16="http://schemas.microsoft.com/office/drawing/2014/main" id="{368368FD-0B07-4CE6-B3A2-D9ADE662BB92}"/>
                  </a:ext>
                </a:extLst>
              </p:cNvPr>
              <p:cNvPicPr>
                <a:picLocks noChangeAspect="1"/>
              </p:cNvPicPr>
              <p:nvPr/>
            </p:nvPicPr>
            <p:blipFill>
              <a:blip r:embed="rId4"/>
              <a:stretch>
                <a:fillRect/>
              </a:stretch>
            </p:blipFill>
            <p:spPr>
              <a:xfrm>
                <a:off x="293913" y="1132111"/>
                <a:ext cx="4525187" cy="4082141"/>
              </a:xfrm>
              <a:prstGeom prst="flowChartConnector">
                <a:avLst/>
              </a:prstGeom>
            </p:spPr>
          </p:pic>
          <p:sp>
            <p:nvSpPr>
              <p:cNvPr id="78" name="Rectangle 5">
                <a:extLst>
                  <a:ext uri="{FF2B5EF4-FFF2-40B4-BE49-F238E27FC236}">
                    <a16:creationId xmlns:a16="http://schemas.microsoft.com/office/drawing/2014/main" id="{75F14990-669C-B1AC-E790-18D0CA95BEA3}"/>
                  </a:ext>
                </a:extLst>
              </p:cNvPr>
              <p:cNvSpPr/>
              <p:nvPr/>
            </p:nvSpPr>
            <p:spPr>
              <a:xfrm>
                <a:off x="-5833449" y="794656"/>
                <a:ext cx="5102128" cy="4746173"/>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61DF25BA-FDB5-CE8D-3DC4-35BDE266DC2D}"/>
                </a:ext>
              </a:extLst>
            </p:cNvPr>
            <p:cNvGrpSpPr/>
            <p:nvPr/>
          </p:nvGrpSpPr>
          <p:grpSpPr>
            <a:xfrm>
              <a:off x="5584370" y="2525484"/>
              <a:ext cx="2391586" cy="2220688"/>
              <a:chOff x="5094513" y="2242456"/>
              <a:chExt cx="2620186" cy="2579916"/>
            </a:xfrm>
          </p:grpSpPr>
          <p:sp>
            <p:nvSpPr>
              <p:cNvPr id="79" name="Rectangle 5">
                <a:extLst>
                  <a:ext uri="{FF2B5EF4-FFF2-40B4-BE49-F238E27FC236}">
                    <a16:creationId xmlns:a16="http://schemas.microsoft.com/office/drawing/2014/main" id="{026546B4-1C77-1C76-6CCF-43AE423FBE29}"/>
                  </a:ext>
                </a:extLst>
              </p:cNvPr>
              <p:cNvSpPr/>
              <p:nvPr/>
            </p:nvSpPr>
            <p:spPr>
              <a:xfrm>
                <a:off x="5094513" y="2242456"/>
                <a:ext cx="2620186" cy="2579916"/>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2" name="Picture 81" descr="A person standing next to a large blue sign&#10;&#10;Description automatically generated">
                <a:extLst>
                  <a:ext uri="{FF2B5EF4-FFF2-40B4-BE49-F238E27FC236}">
                    <a16:creationId xmlns:a16="http://schemas.microsoft.com/office/drawing/2014/main" id="{BAC08CA5-8F0E-2099-B669-CB1CC3AD87AE}"/>
                  </a:ext>
                </a:extLst>
              </p:cNvPr>
              <p:cNvPicPr>
                <a:picLocks noChangeAspect="1"/>
              </p:cNvPicPr>
              <p:nvPr/>
            </p:nvPicPr>
            <p:blipFill>
              <a:blip r:embed="rId5"/>
              <a:stretch>
                <a:fillRect/>
              </a:stretch>
            </p:blipFill>
            <p:spPr>
              <a:xfrm>
                <a:off x="5238750" y="2422070"/>
                <a:ext cx="2345872" cy="2220686"/>
              </a:xfrm>
              <a:prstGeom prst="flowChartConnector">
                <a:avLst/>
              </a:prstGeom>
            </p:spPr>
          </p:pic>
        </p:grpSp>
        <p:sp>
          <p:nvSpPr>
            <p:cNvPr id="85" name="Rectangle 5">
              <a:extLst>
                <a:ext uri="{FF2B5EF4-FFF2-40B4-BE49-F238E27FC236}">
                  <a16:creationId xmlns:a16="http://schemas.microsoft.com/office/drawing/2014/main" id="{A17238F0-BB17-E135-0F28-F831822BA7FE}"/>
                </a:ext>
              </a:extLst>
            </p:cNvPr>
            <p:cNvSpPr/>
            <p:nvPr/>
          </p:nvSpPr>
          <p:spPr>
            <a:xfrm>
              <a:off x="238073" y="2676224"/>
              <a:ext cx="2150781" cy="1936236"/>
            </a:xfrm>
            <a:prstGeom prst="flowChartConnector">
              <a:avLst/>
            </a:prstGeom>
            <a:solidFill>
              <a:srgbClr val="D67946"/>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5">
              <a:extLst>
                <a:ext uri="{FF2B5EF4-FFF2-40B4-BE49-F238E27FC236}">
                  <a16:creationId xmlns:a16="http://schemas.microsoft.com/office/drawing/2014/main" id="{9CE93FD5-770A-5E1F-2C3F-9626DC1148BB}"/>
                </a:ext>
              </a:extLst>
            </p:cNvPr>
            <p:cNvSpPr/>
            <p:nvPr/>
          </p:nvSpPr>
          <p:spPr>
            <a:xfrm>
              <a:off x="8218714" y="2471054"/>
              <a:ext cx="2391586" cy="2220688"/>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A black background with a black square&#10;&#10;Description automatically generated with medium confidence">
              <a:extLst>
                <a:ext uri="{FF2B5EF4-FFF2-40B4-BE49-F238E27FC236}">
                  <a16:creationId xmlns:a16="http://schemas.microsoft.com/office/drawing/2014/main" id="{EDEF0D94-001E-877A-D8F4-2B63C29BCFD4}"/>
                </a:ext>
              </a:extLst>
            </p:cNvPr>
            <p:cNvPicPr>
              <a:picLocks noChangeAspect="1"/>
            </p:cNvPicPr>
            <p:nvPr/>
          </p:nvPicPr>
          <p:blipFill>
            <a:blip r:embed="rId6"/>
            <a:stretch>
              <a:fillRect/>
            </a:stretch>
          </p:blipFill>
          <p:spPr>
            <a:xfrm>
              <a:off x="774100" y="3219657"/>
              <a:ext cx="1097804" cy="1024405"/>
            </a:xfrm>
            <a:prstGeom prst="rect">
              <a:avLst/>
            </a:prstGeom>
          </p:spPr>
        </p:pic>
        <p:sp>
          <p:nvSpPr>
            <p:cNvPr id="8" name="Rectangle 5">
              <a:extLst>
                <a:ext uri="{FF2B5EF4-FFF2-40B4-BE49-F238E27FC236}">
                  <a16:creationId xmlns:a16="http://schemas.microsoft.com/office/drawing/2014/main" id="{7EC38C38-E840-D07D-6FB6-95FA5DE6C109}"/>
                </a:ext>
              </a:extLst>
            </p:cNvPr>
            <p:cNvSpPr/>
            <p:nvPr/>
          </p:nvSpPr>
          <p:spPr>
            <a:xfrm>
              <a:off x="8342840" y="2607134"/>
              <a:ext cx="2150781" cy="1936236"/>
            </a:xfrm>
            <a:prstGeom prst="flowChartConnector">
              <a:avLst/>
            </a:prstGeom>
            <a:solidFill>
              <a:srgbClr val="2D6C8B"/>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Graphic 11" descr="Hammer1 with solid fill">
              <a:extLst>
                <a:ext uri="{FF2B5EF4-FFF2-40B4-BE49-F238E27FC236}">
                  <a16:creationId xmlns:a16="http://schemas.microsoft.com/office/drawing/2014/main" id="{4B0414F4-A769-9E98-CEF6-C3C225CA1A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55654" y="2921202"/>
              <a:ext cx="1308100" cy="1308100"/>
            </a:xfrm>
            <a:prstGeom prst="rect">
              <a:avLst/>
            </a:prstGeom>
          </p:spPr>
        </p:pic>
      </p:grpSp>
    </p:spTree>
    <p:extLst>
      <p:ext uri="{BB962C8B-B14F-4D97-AF65-F5344CB8AC3E}">
        <p14:creationId xmlns:p14="http://schemas.microsoft.com/office/powerpoint/2010/main" val="28815857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13</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6CA8121C-F293-8C63-E95F-CB84E093FBF3}"/>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21" name="TextBox 20">
            <a:extLst>
              <a:ext uri="{FF2B5EF4-FFF2-40B4-BE49-F238E27FC236}">
                <a16:creationId xmlns:a16="http://schemas.microsoft.com/office/drawing/2014/main" id="{10247F30-0215-8FFB-E76D-E479F0CA28DD}"/>
              </a:ext>
            </a:extLst>
          </p:cNvPr>
          <p:cNvSpPr txBox="1"/>
          <p:nvPr/>
        </p:nvSpPr>
        <p:spPr>
          <a:xfrm>
            <a:off x="419237" y="533408"/>
            <a:ext cx="3293533" cy="646331"/>
          </a:xfrm>
          <a:prstGeom prst="rect">
            <a:avLst/>
          </a:prstGeom>
          <a:noFill/>
        </p:spPr>
        <p:txBody>
          <a:bodyPr wrap="square" lIns="91440" tIns="45720" rIns="91440" bIns="45720" rtlCol="0" anchor="t">
            <a:spAutoFit/>
          </a:bodyPr>
          <a:lstStyle/>
          <a:p>
            <a:r>
              <a:rPr lang="en-US" sz="3600" b="1">
                <a:solidFill>
                  <a:schemeClr val="tx2"/>
                </a:solidFill>
                <a:latin typeface="Arial Black"/>
                <a:ea typeface="Calibri"/>
                <a:cs typeface="Calibri"/>
              </a:rPr>
              <a:t>Connection</a:t>
            </a:r>
          </a:p>
        </p:txBody>
      </p:sp>
      <p:grpSp>
        <p:nvGrpSpPr>
          <p:cNvPr id="24" name="Group 23">
            <a:extLst>
              <a:ext uri="{FF2B5EF4-FFF2-40B4-BE49-F238E27FC236}">
                <a16:creationId xmlns:a16="http://schemas.microsoft.com/office/drawing/2014/main" id="{97739147-D57E-0BF1-C8E7-E21AD3AE6B12}"/>
              </a:ext>
            </a:extLst>
          </p:cNvPr>
          <p:cNvGrpSpPr/>
          <p:nvPr/>
        </p:nvGrpSpPr>
        <p:grpSpPr>
          <a:xfrm>
            <a:off x="4689370" y="1678445"/>
            <a:ext cx="4304557" cy="1565404"/>
            <a:chOff x="5296643" y="2049863"/>
            <a:chExt cx="4304557" cy="1565404"/>
          </a:xfrm>
        </p:grpSpPr>
        <p:sp>
          <p:nvSpPr>
            <p:cNvPr id="22" name="Rectangle: Rounded Corners 21">
              <a:extLst>
                <a:ext uri="{FF2B5EF4-FFF2-40B4-BE49-F238E27FC236}">
                  <a16:creationId xmlns:a16="http://schemas.microsoft.com/office/drawing/2014/main" id="{6E52F947-0E8B-58CF-7074-92118FE358CA}"/>
                </a:ext>
              </a:extLst>
            </p:cNvPr>
            <p:cNvSpPr/>
            <p:nvPr/>
          </p:nvSpPr>
          <p:spPr>
            <a:xfrm>
              <a:off x="5571067" y="2370667"/>
              <a:ext cx="4030133" cy="1244600"/>
            </a:xfrm>
            <a:prstGeom prst="roundRect">
              <a:avLst/>
            </a:prstGeom>
            <a:solidFill>
              <a:srgbClr val="782F40"/>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sp>
          <p:nvSpPr>
            <p:cNvPr id="23" name="Flowchart: Connector 22">
              <a:extLst>
                <a:ext uri="{FF2B5EF4-FFF2-40B4-BE49-F238E27FC236}">
                  <a16:creationId xmlns:a16="http://schemas.microsoft.com/office/drawing/2014/main" id="{A81C3631-9AB0-5C3A-F206-DA438D8EB8AA}"/>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5E592FB-681B-47BA-C493-748DAAA238B5}"/>
              </a:ext>
            </a:extLst>
          </p:cNvPr>
          <p:cNvGrpSpPr/>
          <p:nvPr/>
        </p:nvGrpSpPr>
        <p:grpSpPr>
          <a:xfrm>
            <a:off x="4686920" y="3934956"/>
            <a:ext cx="4304557" cy="1565404"/>
            <a:chOff x="5296643" y="2049863"/>
            <a:chExt cx="4304557" cy="1565404"/>
          </a:xfrm>
        </p:grpSpPr>
        <p:sp>
          <p:nvSpPr>
            <p:cNvPr id="26" name="Rectangle: Rounded Corners 25">
              <a:extLst>
                <a:ext uri="{FF2B5EF4-FFF2-40B4-BE49-F238E27FC236}">
                  <a16:creationId xmlns:a16="http://schemas.microsoft.com/office/drawing/2014/main" id="{C8934D45-8BFD-D6FE-CE29-A19E6154A1C4}"/>
                </a:ext>
              </a:extLst>
            </p:cNvPr>
            <p:cNvSpPr/>
            <p:nvPr/>
          </p:nvSpPr>
          <p:spPr>
            <a:xfrm>
              <a:off x="5571067" y="2370667"/>
              <a:ext cx="4030133" cy="1244600"/>
            </a:xfrm>
            <a:prstGeom prst="roundRect">
              <a:avLst/>
            </a:prstGeom>
            <a:solidFill>
              <a:srgbClr val="782F40"/>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A0F434A-E5C4-4526-F3DF-594121F86BF2}"/>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Graphic 28" descr="Lock with solid fill">
            <a:extLst>
              <a:ext uri="{FF2B5EF4-FFF2-40B4-BE49-F238E27FC236}">
                <a16:creationId xmlns:a16="http://schemas.microsoft.com/office/drawing/2014/main" id="{E3F3D3E3-E452-B8F0-AA7F-F6B002246D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7085" y="1840523"/>
            <a:ext cx="914400" cy="914400"/>
          </a:xfrm>
          <a:prstGeom prst="rect">
            <a:avLst/>
          </a:prstGeom>
        </p:spPr>
      </p:pic>
      <p:sp>
        <p:nvSpPr>
          <p:cNvPr id="13" name="TextBox 12">
            <a:extLst>
              <a:ext uri="{FF2B5EF4-FFF2-40B4-BE49-F238E27FC236}">
                <a16:creationId xmlns:a16="http://schemas.microsoft.com/office/drawing/2014/main" id="{BDBFEF5E-6AC3-C829-6DB3-73A7C880FCE2}"/>
              </a:ext>
            </a:extLst>
          </p:cNvPr>
          <p:cNvSpPr txBox="1"/>
          <p:nvPr/>
        </p:nvSpPr>
        <p:spPr>
          <a:xfrm>
            <a:off x="6073253" y="4408359"/>
            <a:ext cx="27466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Maintain sealed connection during fuel transfer</a:t>
            </a:r>
            <a:endParaRPr lang="en-US">
              <a:solidFill>
                <a:schemeClr val="bg1"/>
              </a:solidFill>
              <a:latin typeface="Arial Black"/>
            </a:endParaRPr>
          </a:p>
        </p:txBody>
      </p:sp>
      <p:sp>
        <p:nvSpPr>
          <p:cNvPr id="5" name="Rectangle 4">
            <a:extLst>
              <a:ext uri="{FF2B5EF4-FFF2-40B4-BE49-F238E27FC236}">
                <a16:creationId xmlns:a16="http://schemas.microsoft.com/office/drawing/2014/main" id="{D72F0544-BF33-A276-FD08-519246E814EA}"/>
              </a:ext>
            </a:extLst>
          </p:cNvPr>
          <p:cNvSpPr/>
          <p:nvPr/>
        </p:nvSpPr>
        <p:spPr>
          <a:xfrm rot="10800000">
            <a:off x="1200411" y="3795159"/>
            <a:ext cx="1366576" cy="3120690"/>
          </a:xfrm>
          <a:prstGeom prst="rect">
            <a:avLst/>
          </a:prstGeom>
          <a:solidFill>
            <a:srgbClr val="9A63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719DC3A-B4E9-AF6E-0E8E-F6A9B16D944D}"/>
              </a:ext>
            </a:extLst>
          </p:cNvPr>
          <p:cNvSpPr/>
          <p:nvPr/>
        </p:nvSpPr>
        <p:spPr>
          <a:xfrm rot="10800000">
            <a:off x="1200411" y="1694822"/>
            <a:ext cx="1366576" cy="2120202"/>
          </a:xfrm>
          <a:prstGeom prst="rect">
            <a:avLst/>
          </a:prstGeom>
          <a:solidFill>
            <a:srgbClr val="9A63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2C60C4A-8BD6-B4A5-8E5C-4B9033B7F64B}"/>
              </a:ext>
            </a:extLst>
          </p:cNvPr>
          <p:cNvSpPr/>
          <p:nvPr/>
        </p:nvSpPr>
        <p:spPr>
          <a:xfrm rot="10800000">
            <a:off x="954227" y="1554145"/>
            <a:ext cx="1858945" cy="422031"/>
          </a:xfrm>
          <a:prstGeom prst="rect">
            <a:avLst/>
          </a:prstGeom>
          <a:solidFill>
            <a:srgbClr val="9A63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solidFill>
                  <a:schemeClr val="tx2"/>
                </a:solidFill>
              </a:rPr>
              <a:t>Department of Mechanical Engineering </a:t>
            </a:r>
          </a:p>
        </p:txBody>
      </p:sp>
      <p:sp>
        <p:nvSpPr>
          <p:cNvPr id="2" name="TextBox 1">
            <a:extLst>
              <a:ext uri="{FF2B5EF4-FFF2-40B4-BE49-F238E27FC236}">
                <a16:creationId xmlns:a16="http://schemas.microsoft.com/office/drawing/2014/main" id="{95C1A6FF-5165-FE36-BAC8-30167BD2E7E9}"/>
              </a:ext>
            </a:extLst>
          </p:cNvPr>
          <p:cNvSpPr txBox="1"/>
          <p:nvPr/>
        </p:nvSpPr>
        <p:spPr>
          <a:xfrm>
            <a:off x="6096000" y="2021655"/>
            <a:ext cx="274661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Lock two halves together and allow for flow channel alignment</a:t>
            </a:r>
            <a:endParaRPr lang="en-US">
              <a:solidFill>
                <a:schemeClr val="bg1"/>
              </a:solidFill>
              <a:latin typeface="Arial Black"/>
            </a:endParaRPr>
          </a:p>
        </p:txBody>
      </p:sp>
      <p:pic>
        <p:nvPicPr>
          <p:cNvPr id="9" name="Graphic 8" descr="Shield Cross with solid fill">
            <a:extLst>
              <a:ext uri="{FF2B5EF4-FFF2-40B4-BE49-F238E27FC236}">
                <a16:creationId xmlns:a16="http://schemas.microsoft.com/office/drawing/2014/main" id="{91C8368B-07BA-3D06-DC4F-AE8BB64922C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9130" y="4116232"/>
            <a:ext cx="914400" cy="914400"/>
          </a:xfrm>
          <a:prstGeom prst="rect">
            <a:avLst/>
          </a:prstGeom>
        </p:spPr>
      </p:pic>
      <p:sp>
        <p:nvSpPr>
          <p:cNvPr id="11" name="TextBox 10">
            <a:extLst>
              <a:ext uri="{FF2B5EF4-FFF2-40B4-BE49-F238E27FC236}">
                <a16:creationId xmlns:a16="http://schemas.microsoft.com/office/drawing/2014/main" id="{C3ABC79E-6CE2-5BCD-B467-39DDB85C53CE}"/>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Tree>
    <p:extLst>
      <p:ext uri="{BB962C8B-B14F-4D97-AF65-F5344CB8AC3E}">
        <p14:creationId xmlns:p14="http://schemas.microsoft.com/office/powerpoint/2010/main" val="2290484551"/>
      </p:ext>
    </p:extLst>
  </p:cSld>
  <p:clrMapOvr>
    <a:masterClrMapping/>
  </p:clrMapOvr>
  <p:transition spd="slow">
    <p:push dir="u"/>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3A227096-C857-B17F-45D8-E5CFE74ADF0B}"/>
              </a:ext>
            </a:extLst>
          </p:cNvPr>
          <p:cNvGrpSpPr/>
          <p:nvPr/>
        </p:nvGrpSpPr>
        <p:grpSpPr>
          <a:xfrm>
            <a:off x="4960614" y="2828830"/>
            <a:ext cx="5324821" cy="1262446"/>
            <a:chOff x="5087467" y="1571257"/>
            <a:chExt cx="5500325" cy="1406263"/>
          </a:xfrm>
        </p:grpSpPr>
        <p:sp>
          <p:nvSpPr>
            <p:cNvPr id="43" name="Rectangle: Rounded Corners 42">
              <a:extLst>
                <a:ext uri="{FF2B5EF4-FFF2-40B4-BE49-F238E27FC236}">
                  <a16:creationId xmlns:a16="http://schemas.microsoft.com/office/drawing/2014/main" id="{78FA7F2B-158E-1B07-6FD0-0B698FE290EF}"/>
                </a:ext>
              </a:extLst>
            </p:cNvPr>
            <p:cNvSpPr/>
            <p:nvPr/>
          </p:nvSpPr>
          <p:spPr>
            <a:xfrm>
              <a:off x="5087467" y="1571257"/>
              <a:ext cx="5500325" cy="1406263"/>
            </a:xfrm>
            <a:prstGeom prst="roundRect">
              <a:avLst/>
            </a:prstGeom>
            <a:solidFill>
              <a:srgbClr val="DBD7D2"/>
            </a:solidFill>
            <a:ln w="76200">
              <a:solidFill>
                <a:srgbClr val="908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894D214-17B0-7AC8-37BF-486D9DC62147}"/>
                </a:ext>
              </a:extLst>
            </p:cNvPr>
            <p:cNvSpPr txBox="1"/>
            <p:nvPr/>
          </p:nvSpPr>
          <p:spPr>
            <a:xfrm>
              <a:off x="6520618" y="1605853"/>
              <a:ext cx="3697870" cy="1337069"/>
            </a:xfrm>
            <a:prstGeom prst="rect">
              <a:avLst/>
            </a:prstGeom>
            <a:noFill/>
            <a:ln>
              <a:noFill/>
            </a:ln>
          </p:spPr>
          <p:txBody>
            <a:bodyPr wrap="square" rtlCol="0">
              <a:spAutoFit/>
            </a:bodyPr>
            <a:lstStyle/>
            <a:p>
              <a:r>
                <a:rPr lang="en-US">
                  <a:latin typeface="+mj-lt"/>
                </a:rPr>
                <a:t>Calculate leakage rates and use Nasa environment correction factors to obtain target rates</a:t>
              </a:r>
              <a:endParaRPr lang="en-US"/>
            </a:p>
          </p:txBody>
        </p:sp>
      </p:grpSp>
      <p:grpSp>
        <p:nvGrpSpPr>
          <p:cNvPr id="40" name="Group 39">
            <a:extLst>
              <a:ext uri="{FF2B5EF4-FFF2-40B4-BE49-F238E27FC236}">
                <a16:creationId xmlns:a16="http://schemas.microsoft.com/office/drawing/2014/main" id="{2DC8ED42-14DE-8866-1617-35272FE2F747}"/>
              </a:ext>
            </a:extLst>
          </p:cNvPr>
          <p:cNvGrpSpPr/>
          <p:nvPr/>
        </p:nvGrpSpPr>
        <p:grpSpPr>
          <a:xfrm>
            <a:off x="4960614" y="1288379"/>
            <a:ext cx="5324821" cy="1292337"/>
            <a:chOff x="4946455" y="1490878"/>
            <a:chExt cx="5739649" cy="1620436"/>
          </a:xfrm>
        </p:grpSpPr>
        <p:sp>
          <p:nvSpPr>
            <p:cNvPr id="37" name="Rectangle: Rounded Corners 36">
              <a:extLst>
                <a:ext uri="{FF2B5EF4-FFF2-40B4-BE49-F238E27FC236}">
                  <a16:creationId xmlns:a16="http://schemas.microsoft.com/office/drawing/2014/main" id="{513B9282-FC87-F81E-76E8-9DB7EAFE80C5}"/>
                </a:ext>
              </a:extLst>
            </p:cNvPr>
            <p:cNvSpPr/>
            <p:nvPr/>
          </p:nvSpPr>
          <p:spPr>
            <a:xfrm>
              <a:off x="4946455" y="1490878"/>
              <a:ext cx="5739649" cy="1620436"/>
            </a:xfrm>
            <a:prstGeom prst="roundRect">
              <a:avLst/>
            </a:prstGeom>
            <a:solidFill>
              <a:srgbClr val="DBD7D2"/>
            </a:solidFill>
            <a:ln w="76200">
              <a:solidFill>
                <a:srgbClr val="908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8AB16B72-A3A9-EA76-F885-76D319CDA6C3}"/>
                </a:ext>
              </a:extLst>
            </p:cNvPr>
            <p:cNvSpPr txBox="1"/>
            <p:nvPr/>
          </p:nvSpPr>
          <p:spPr>
            <a:xfrm>
              <a:off x="6441964" y="1699416"/>
              <a:ext cx="3156886" cy="1200330"/>
            </a:xfrm>
            <a:prstGeom prst="rect">
              <a:avLst/>
            </a:prstGeom>
            <a:noFill/>
            <a:ln>
              <a:noFill/>
            </a:ln>
          </p:spPr>
          <p:txBody>
            <a:bodyPr wrap="square" rtlCol="0">
              <a:spAutoFit/>
            </a:bodyPr>
            <a:lstStyle/>
            <a:p>
              <a:r>
                <a:rPr lang="en-US">
                  <a:latin typeface="+mj-lt"/>
                </a:rPr>
                <a:t>Identify design conflicts/areas of improvement</a:t>
              </a:r>
            </a:p>
            <a:p>
              <a:endParaRPr lang="en-US"/>
            </a:p>
          </p:txBody>
        </p:sp>
      </p:grpSp>
      <p:sp>
        <p:nvSpPr>
          <p:cNvPr id="3" name="Footer Placeholder 2">
            <a:extLst>
              <a:ext uri="{FF2B5EF4-FFF2-40B4-BE49-F238E27FC236}">
                <a16:creationId xmlns:a16="http://schemas.microsoft.com/office/drawing/2014/main" id="{8F4F44E1-7FC8-E0E7-D75E-02D7263A28A2}"/>
              </a:ext>
            </a:extLst>
          </p:cNvPr>
          <p:cNvSpPr>
            <a:spLocks noGrp="1"/>
          </p:cNvSpPr>
          <p:nvPr>
            <p:ph type="ftr" sz="quarter" idx="11"/>
          </p:nvPr>
        </p:nvSpPr>
        <p:spPr>
          <a:xfrm>
            <a:off x="533400" y="6377940"/>
            <a:ext cx="4274813" cy="274320"/>
          </a:xfrm>
        </p:spPr>
        <p:txBody>
          <a:bodyPr/>
          <a:lstStyle/>
          <a:p>
            <a:endParaRPr lang="en-US"/>
          </a:p>
        </p:txBody>
      </p:sp>
      <p:sp>
        <p:nvSpPr>
          <p:cNvPr id="5" name="Title 4">
            <a:extLst>
              <a:ext uri="{FF2B5EF4-FFF2-40B4-BE49-F238E27FC236}">
                <a16:creationId xmlns:a16="http://schemas.microsoft.com/office/drawing/2014/main" id="{13A9804B-909A-6832-7490-0480D3CEE264}"/>
              </a:ext>
            </a:extLst>
          </p:cNvPr>
          <p:cNvSpPr>
            <a:spLocks noGrp="1"/>
          </p:cNvSpPr>
          <p:nvPr>
            <p:ph type="title"/>
          </p:nvPr>
        </p:nvSpPr>
        <p:spPr>
          <a:xfrm>
            <a:off x="2693306" y="-62201"/>
            <a:ext cx="4674220" cy="960276"/>
          </a:xfrm>
        </p:spPr>
        <p:txBody>
          <a:bodyPr/>
          <a:lstStyle/>
          <a:p>
            <a:r>
              <a:rPr lang="en-US">
                <a:solidFill>
                  <a:schemeClr val="tx2"/>
                </a:solidFill>
              </a:rPr>
              <a:t>Leakage Testing</a:t>
            </a:r>
          </a:p>
        </p:txBody>
      </p:sp>
      <p:pic>
        <p:nvPicPr>
          <p:cNvPr id="6" name="Picture 5" descr="Arizona Space Grant Consortium Logos | Arizona Space Grant Consortium">
            <a:extLst>
              <a:ext uri="{FF2B5EF4-FFF2-40B4-BE49-F238E27FC236}">
                <a16:creationId xmlns:a16="http://schemas.microsoft.com/office/drawing/2014/main" id="{C2C118DD-2D7D-70E6-3832-32C36690D95B}"/>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21" name="Rectangle: Rounded Corners 20">
            <a:extLst>
              <a:ext uri="{FF2B5EF4-FFF2-40B4-BE49-F238E27FC236}">
                <a16:creationId xmlns:a16="http://schemas.microsoft.com/office/drawing/2014/main" id="{F6440592-1AEC-E1A3-24F4-70CC9983910C}"/>
              </a:ext>
            </a:extLst>
          </p:cNvPr>
          <p:cNvSpPr/>
          <p:nvPr/>
        </p:nvSpPr>
        <p:spPr>
          <a:xfrm>
            <a:off x="4960614" y="2837039"/>
            <a:ext cx="1218268" cy="1260110"/>
          </a:xfrm>
          <a:prstGeom prst="roundRect">
            <a:avLst/>
          </a:prstGeom>
          <a:solidFill>
            <a:srgbClr val="DBD7D2"/>
          </a:solidFill>
          <a:ln w="76200">
            <a:solidFill>
              <a:srgbClr val="908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Calculator with solid fill">
            <a:extLst>
              <a:ext uri="{FF2B5EF4-FFF2-40B4-BE49-F238E27FC236}">
                <a16:creationId xmlns:a16="http://schemas.microsoft.com/office/drawing/2014/main" id="{37A0E31C-BBC6-7BD6-DD3F-5ED84842ED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60063" y="3057407"/>
            <a:ext cx="819367" cy="819367"/>
          </a:xfrm>
          <a:prstGeom prst="rect">
            <a:avLst/>
          </a:prstGeom>
        </p:spPr>
      </p:pic>
      <p:sp>
        <p:nvSpPr>
          <p:cNvPr id="17" name="Rectangle: Rounded Corners 16">
            <a:extLst>
              <a:ext uri="{FF2B5EF4-FFF2-40B4-BE49-F238E27FC236}">
                <a16:creationId xmlns:a16="http://schemas.microsoft.com/office/drawing/2014/main" id="{4D5F10C5-B8C8-4EFA-3ACF-3C74582D9A86}"/>
              </a:ext>
            </a:extLst>
          </p:cNvPr>
          <p:cNvSpPr/>
          <p:nvPr/>
        </p:nvSpPr>
        <p:spPr>
          <a:xfrm>
            <a:off x="4961779" y="1295890"/>
            <a:ext cx="1218268" cy="1260110"/>
          </a:xfrm>
          <a:prstGeom prst="roundRect">
            <a:avLst/>
          </a:prstGeom>
          <a:solidFill>
            <a:srgbClr val="DBD7D2"/>
          </a:solidFill>
          <a:ln w="76200">
            <a:solidFill>
              <a:srgbClr val="908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Magnifying glass with solid fill">
            <a:extLst>
              <a:ext uri="{FF2B5EF4-FFF2-40B4-BE49-F238E27FC236}">
                <a16:creationId xmlns:a16="http://schemas.microsoft.com/office/drawing/2014/main" id="{773905D2-74F8-F3AA-C5C1-2054B524460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211867" y="1523656"/>
            <a:ext cx="819366" cy="819366"/>
          </a:xfrm>
          <a:prstGeom prst="rect">
            <a:avLst/>
          </a:prstGeom>
        </p:spPr>
      </p:pic>
      <p:grpSp>
        <p:nvGrpSpPr>
          <p:cNvPr id="50" name="Group 49">
            <a:extLst>
              <a:ext uri="{FF2B5EF4-FFF2-40B4-BE49-F238E27FC236}">
                <a16:creationId xmlns:a16="http://schemas.microsoft.com/office/drawing/2014/main" id="{FC79070B-F93C-8898-7816-9E78323B96E4}"/>
              </a:ext>
            </a:extLst>
          </p:cNvPr>
          <p:cNvGrpSpPr/>
          <p:nvPr/>
        </p:nvGrpSpPr>
        <p:grpSpPr>
          <a:xfrm>
            <a:off x="5078975" y="4430364"/>
            <a:ext cx="5297300" cy="1665340"/>
            <a:chOff x="5087467" y="1571257"/>
            <a:chExt cx="5597806" cy="1864422"/>
          </a:xfrm>
        </p:grpSpPr>
        <p:sp>
          <p:nvSpPr>
            <p:cNvPr id="51" name="Rectangle: Rounded Corners 50">
              <a:extLst>
                <a:ext uri="{FF2B5EF4-FFF2-40B4-BE49-F238E27FC236}">
                  <a16:creationId xmlns:a16="http://schemas.microsoft.com/office/drawing/2014/main" id="{D65CDDBD-1E8D-A735-17BB-EF9FCB3232AA}"/>
                </a:ext>
              </a:extLst>
            </p:cNvPr>
            <p:cNvSpPr/>
            <p:nvPr/>
          </p:nvSpPr>
          <p:spPr>
            <a:xfrm>
              <a:off x="5087467" y="1571257"/>
              <a:ext cx="5500325" cy="1406263"/>
            </a:xfrm>
            <a:prstGeom prst="roundRect">
              <a:avLst/>
            </a:prstGeom>
            <a:solidFill>
              <a:srgbClr val="DBD7D2"/>
            </a:solidFill>
            <a:ln w="76200">
              <a:solidFill>
                <a:srgbClr val="908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C4649E81-D98B-2EE7-96DD-301ABD678D54}"/>
                </a:ext>
              </a:extLst>
            </p:cNvPr>
            <p:cNvSpPr txBox="1"/>
            <p:nvPr/>
          </p:nvSpPr>
          <p:spPr>
            <a:xfrm>
              <a:off x="6428520" y="1583289"/>
              <a:ext cx="4256753" cy="1852390"/>
            </a:xfrm>
            <a:prstGeom prst="rect">
              <a:avLst/>
            </a:prstGeom>
            <a:noFill/>
            <a:ln>
              <a:noFill/>
            </a:ln>
          </p:spPr>
          <p:txBody>
            <a:bodyPr wrap="square" rtlCol="0">
              <a:spAutoFit/>
            </a:bodyPr>
            <a:lstStyle/>
            <a:p>
              <a:r>
                <a:rPr lang="en-US">
                  <a:latin typeface="+mj-lt"/>
                </a:rPr>
                <a:t>Apply calculated rates and developed solutions to improve design before cryogenic testing</a:t>
              </a:r>
            </a:p>
            <a:p>
              <a:endParaRPr lang="en-US"/>
            </a:p>
          </p:txBody>
        </p:sp>
      </p:grpSp>
      <p:sp>
        <p:nvSpPr>
          <p:cNvPr id="22" name="Rectangle: Rounded Corners 21">
            <a:extLst>
              <a:ext uri="{FF2B5EF4-FFF2-40B4-BE49-F238E27FC236}">
                <a16:creationId xmlns:a16="http://schemas.microsoft.com/office/drawing/2014/main" id="{AAF39D2D-1CFB-59B0-A893-A177E30CD910}"/>
              </a:ext>
            </a:extLst>
          </p:cNvPr>
          <p:cNvSpPr/>
          <p:nvPr/>
        </p:nvSpPr>
        <p:spPr>
          <a:xfrm>
            <a:off x="4960614" y="4435104"/>
            <a:ext cx="1218268" cy="1260110"/>
          </a:xfrm>
          <a:prstGeom prst="roundRect">
            <a:avLst/>
          </a:prstGeom>
          <a:solidFill>
            <a:srgbClr val="DBD7D2"/>
          </a:solidFill>
          <a:ln w="76200">
            <a:solidFill>
              <a:srgbClr val="90837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Graphic 14" descr="Customer review with solid fill">
            <a:extLst>
              <a:ext uri="{FF2B5EF4-FFF2-40B4-BE49-F238E27FC236}">
                <a16:creationId xmlns:a16="http://schemas.microsoft.com/office/drawing/2014/main" id="{31F6B6BD-DABC-5B75-C751-942842ED03D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156513" y="4655474"/>
            <a:ext cx="819367" cy="819367"/>
          </a:xfrm>
          <a:prstGeom prst="rect">
            <a:avLst/>
          </a:prstGeom>
        </p:spPr>
      </p:pic>
      <p:sp>
        <p:nvSpPr>
          <p:cNvPr id="19" name="Rectangle 18">
            <a:extLst>
              <a:ext uri="{FF2B5EF4-FFF2-40B4-BE49-F238E27FC236}">
                <a16:creationId xmlns:a16="http://schemas.microsoft.com/office/drawing/2014/main" id="{E8E11081-D627-DBDA-24DF-E2F3EE040D6E}"/>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2">
            <a:extLst>
              <a:ext uri="{FF2B5EF4-FFF2-40B4-BE49-F238E27FC236}">
                <a16:creationId xmlns:a16="http://schemas.microsoft.com/office/drawing/2014/main" id="{E7764382-CBD0-E3C7-8387-4CFBE3870091}"/>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23" name="Slide Number Placeholder 3">
            <a:extLst>
              <a:ext uri="{FF2B5EF4-FFF2-40B4-BE49-F238E27FC236}">
                <a16:creationId xmlns:a16="http://schemas.microsoft.com/office/drawing/2014/main" id="{C58D0EAF-70B0-5249-ABBB-1FB2CF2D29B5}"/>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130</a:t>
            </a:fld>
            <a:endParaRPr lang="en-US">
              <a:solidFill>
                <a:srgbClr val="D8D8D8"/>
              </a:solidFill>
              <a:ea typeface="Calibri"/>
              <a:cs typeface="Calibri"/>
            </a:endParaRPr>
          </a:p>
        </p:txBody>
      </p:sp>
      <p:sp>
        <p:nvSpPr>
          <p:cNvPr id="11" name="TextBox 10">
            <a:extLst>
              <a:ext uri="{FF2B5EF4-FFF2-40B4-BE49-F238E27FC236}">
                <a16:creationId xmlns:a16="http://schemas.microsoft.com/office/drawing/2014/main" id="{5DC8789D-7820-8D3C-0FF5-FE187DB66BF4}"/>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sp>
        <p:nvSpPr>
          <p:cNvPr id="26" name="Rectangle 5">
            <a:extLst>
              <a:ext uri="{FF2B5EF4-FFF2-40B4-BE49-F238E27FC236}">
                <a16:creationId xmlns:a16="http://schemas.microsoft.com/office/drawing/2014/main" id="{61814DFD-31C4-172A-269B-82D9DEA1EF83}"/>
              </a:ext>
            </a:extLst>
          </p:cNvPr>
          <p:cNvSpPr/>
          <p:nvPr/>
        </p:nvSpPr>
        <p:spPr>
          <a:xfrm>
            <a:off x="187497" y="1442197"/>
            <a:ext cx="4408715" cy="4020690"/>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a:extLst>
              <a:ext uri="{FF2B5EF4-FFF2-40B4-BE49-F238E27FC236}">
                <a16:creationId xmlns:a16="http://schemas.microsoft.com/office/drawing/2014/main" id="{33C4B787-7B8B-69C1-F1DD-D6A3285E0A4B}"/>
              </a:ext>
            </a:extLst>
          </p:cNvPr>
          <p:cNvSpPr/>
          <p:nvPr/>
        </p:nvSpPr>
        <p:spPr>
          <a:xfrm>
            <a:off x="436716" y="1647869"/>
            <a:ext cx="3947154" cy="3596215"/>
          </a:xfrm>
          <a:prstGeom prst="flowChartConnector">
            <a:avLst/>
          </a:prstGeom>
          <a:solidFill>
            <a:srgbClr val="D67946"/>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A black background with a black square&#10;&#10;Description automatically generated with medium confidence">
            <a:extLst>
              <a:ext uri="{FF2B5EF4-FFF2-40B4-BE49-F238E27FC236}">
                <a16:creationId xmlns:a16="http://schemas.microsoft.com/office/drawing/2014/main" id="{CA4ECD5A-CD3D-D47A-85A3-B8234D51273D}"/>
              </a:ext>
            </a:extLst>
          </p:cNvPr>
          <p:cNvPicPr>
            <a:picLocks noChangeAspect="1"/>
          </p:cNvPicPr>
          <p:nvPr/>
        </p:nvPicPr>
        <p:blipFill>
          <a:blip r:embed="rId10"/>
          <a:stretch>
            <a:fillRect/>
          </a:stretch>
        </p:blipFill>
        <p:spPr>
          <a:xfrm>
            <a:off x="1323715" y="2548490"/>
            <a:ext cx="2096100" cy="1955955"/>
          </a:xfrm>
          <a:prstGeom prst="rect">
            <a:avLst/>
          </a:prstGeom>
        </p:spPr>
      </p:pic>
    </p:spTree>
    <p:extLst>
      <p:ext uri="{BB962C8B-B14F-4D97-AF65-F5344CB8AC3E}">
        <p14:creationId xmlns:p14="http://schemas.microsoft.com/office/powerpoint/2010/main" val="357691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17"/>
                                        </p:tgtEl>
                                        <p:attrNameLst>
                                          <p:attrName>fillcolor</p:attrName>
                                        </p:attrNameLst>
                                      </p:cBhvr>
                                      <p:to>
                                        <a:srgbClr val="EE7624"/>
                                      </p:to>
                                    </p:animClr>
                                    <p:set>
                                      <p:cBhvr>
                                        <p:cTn id="7" dur="500" fill="hold"/>
                                        <p:tgtEl>
                                          <p:spTgt spid="17"/>
                                        </p:tgtEl>
                                        <p:attrNameLst>
                                          <p:attrName>fill.type</p:attrName>
                                        </p:attrNameLst>
                                      </p:cBhvr>
                                      <p:to>
                                        <p:strVal val="solid"/>
                                      </p:to>
                                    </p:set>
                                    <p:set>
                                      <p:cBhvr>
                                        <p:cTn id="8" dur="500" fill="hold"/>
                                        <p:tgtEl>
                                          <p:spTgt spid="17"/>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wipe(left)">
                                      <p:cBhvr>
                                        <p:cTn id="13" dur="75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mph" presetSubtype="2" fill="hold" nodeType="clickEffect">
                                  <p:stCondLst>
                                    <p:cond delay="0"/>
                                  </p:stCondLst>
                                  <p:childTnLst>
                                    <p:animClr clrSpc="rgb" dir="cw">
                                      <p:cBhvr>
                                        <p:cTn id="17" dur="500" fill="hold"/>
                                        <p:tgtEl>
                                          <p:spTgt spid="21"/>
                                        </p:tgtEl>
                                        <p:attrNameLst>
                                          <p:attrName>fillcolor</p:attrName>
                                        </p:attrNameLst>
                                      </p:cBhvr>
                                      <p:to>
                                        <a:srgbClr val="EE7624"/>
                                      </p:to>
                                    </p:animClr>
                                    <p:set>
                                      <p:cBhvr>
                                        <p:cTn id="18" dur="500" fill="hold"/>
                                        <p:tgtEl>
                                          <p:spTgt spid="21"/>
                                        </p:tgtEl>
                                        <p:attrNameLst>
                                          <p:attrName>fill.type</p:attrName>
                                        </p:attrNameLst>
                                      </p:cBhvr>
                                      <p:to>
                                        <p:strVal val="solid"/>
                                      </p:to>
                                    </p:set>
                                    <p:set>
                                      <p:cBhvr>
                                        <p:cTn id="19" dur="500" fill="hold"/>
                                        <p:tgtEl>
                                          <p:spTgt spid="21"/>
                                        </p:tgtEl>
                                        <p:attrNameLst>
                                          <p:attrName>fill.on</p:attrName>
                                        </p:attrNameLst>
                                      </p:cBhvr>
                                      <p:to>
                                        <p:strVal val="tru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wipe(left)">
                                      <p:cBhvr>
                                        <p:cTn id="24" dur="750"/>
                                        <p:tgtEl>
                                          <p:spTgt spid="42"/>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22"/>
                                        </p:tgtEl>
                                        <p:attrNameLst>
                                          <p:attrName>fillcolor</p:attrName>
                                        </p:attrNameLst>
                                      </p:cBhvr>
                                      <p:to>
                                        <a:srgbClr val="EE7624"/>
                                      </p:to>
                                    </p:animClr>
                                    <p:set>
                                      <p:cBhvr>
                                        <p:cTn id="29" dur="500" fill="hold"/>
                                        <p:tgtEl>
                                          <p:spTgt spid="22"/>
                                        </p:tgtEl>
                                        <p:attrNameLst>
                                          <p:attrName>fill.type</p:attrName>
                                        </p:attrNameLst>
                                      </p:cBhvr>
                                      <p:to>
                                        <p:strVal val="solid"/>
                                      </p:to>
                                    </p:set>
                                    <p:set>
                                      <p:cBhvr>
                                        <p:cTn id="30" dur="500" fill="hold"/>
                                        <p:tgtEl>
                                          <p:spTgt spid="22"/>
                                        </p:tgtEl>
                                        <p:attrNameLst>
                                          <p:attrName>fill.on</p:attrName>
                                        </p:attrNameLst>
                                      </p:cBhvr>
                                      <p:to>
                                        <p:strVal val="tru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50"/>
                                        </p:tgtEl>
                                        <p:attrNameLst>
                                          <p:attrName>style.visibility</p:attrName>
                                        </p:attrNameLst>
                                      </p:cBhvr>
                                      <p:to>
                                        <p:strVal val="visible"/>
                                      </p:to>
                                    </p:set>
                                    <p:animEffect transition="in" filter="wipe(left)">
                                      <p:cBhvr>
                                        <p:cTn id="35" dur="75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AA862DE-FB6D-37EB-5FA4-C5CCBFEB01FA}"/>
              </a:ext>
            </a:extLst>
          </p:cNvPr>
          <p:cNvSpPr>
            <a:spLocks noGrp="1"/>
          </p:cNvSpPr>
          <p:nvPr>
            <p:ph type="ftr" sz="quarter" idx="11"/>
          </p:nvPr>
        </p:nvSpPr>
        <p:spPr>
          <a:xfrm>
            <a:off x="533400" y="6377940"/>
            <a:ext cx="4274813" cy="274320"/>
          </a:xfrm>
        </p:spPr>
        <p:txBody>
          <a:bodyPr/>
          <a:lstStyle/>
          <a:p>
            <a:endParaRPr lang="en-US"/>
          </a:p>
        </p:txBody>
      </p:sp>
      <p:pic>
        <p:nvPicPr>
          <p:cNvPr id="4" name="Picture 3" descr="Arizona Space Grant Consortium Logos | Arizona Space Grant Consortium">
            <a:extLst>
              <a:ext uri="{FF2B5EF4-FFF2-40B4-BE49-F238E27FC236}">
                <a16:creationId xmlns:a16="http://schemas.microsoft.com/office/drawing/2014/main" id="{8A9AAAEF-2BB1-F53C-6A02-BC5AABA7E5B5}"/>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grpSp>
        <p:nvGrpSpPr>
          <p:cNvPr id="28" name="Group 27">
            <a:extLst>
              <a:ext uri="{FF2B5EF4-FFF2-40B4-BE49-F238E27FC236}">
                <a16:creationId xmlns:a16="http://schemas.microsoft.com/office/drawing/2014/main" id="{ABEE4D21-9537-077A-01CC-737FE95D9647}"/>
              </a:ext>
            </a:extLst>
          </p:cNvPr>
          <p:cNvGrpSpPr/>
          <p:nvPr/>
        </p:nvGrpSpPr>
        <p:grpSpPr>
          <a:xfrm>
            <a:off x="328428" y="1611165"/>
            <a:ext cx="3786053" cy="3628719"/>
            <a:chOff x="2670806" y="980628"/>
            <a:chExt cx="5102129" cy="4746172"/>
          </a:xfrm>
        </p:grpSpPr>
        <p:sp>
          <p:nvSpPr>
            <p:cNvPr id="18" name="Rectangle 5">
              <a:extLst>
                <a:ext uri="{FF2B5EF4-FFF2-40B4-BE49-F238E27FC236}">
                  <a16:creationId xmlns:a16="http://schemas.microsoft.com/office/drawing/2014/main" id="{3146D2BB-8F57-1408-C07A-47699099E701}"/>
                </a:ext>
              </a:extLst>
            </p:cNvPr>
            <p:cNvSpPr/>
            <p:nvPr/>
          </p:nvSpPr>
          <p:spPr>
            <a:xfrm>
              <a:off x="2670806" y="980628"/>
              <a:ext cx="5102129" cy="4746172"/>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A7887CBD-B082-BBD1-9B27-E369052CE7D7}"/>
                </a:ext>
              </a:extLst>
            </p:cNvPr>
            <p:cNvPicPr>
              <a:picLocks noChangeAspect="1"/>
            </p:cNvPicPr>
            <p:nvPr/>
          </p:nvPicPr>
          <p:blipFill>
            <a:blip r:embed="rId3"/>
            <a:stretch>
              <a:fillRect/>
            </a:stretch>
          </p:blipFill>
          <p:spPr>
            <a:xfrm>
              <a:off x="2937883" y="1224305"/>
              <a:ext cx="4567973" cy="4260636"/>
            </a:xfrm>
            <a:prstGeom prst="flowChartConnector">
              <a:avLst/>
            </a:prstGeom>
          </p:spPr>
        </p:pic>
      </p:grpSp>
      <p:sp>
        <p:nvSpPr>
          <p:cNvPr id="47" name="Rectangle 46">
            <a:extLst>
              <a:ext uri="{FF2B5EF4-FFF2-40B4-BE49-F238E27FC236}">
                <a16:creationId xmlns:a16="http://schemas.microsoft.com/office/drawing/2014/main" id="{3E76E09D-C16D-DE54-4A32-701C11A241EB}"/>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Footer Placeholder 2">
            <a:extLst>
              <a:ext uri="{FF2B5EF4-FFF2-40B4-BE49-F238E27FC236}">
                <a16:creationId xmlns:a16="http://schemas.microsoft.com/office/drawing/2014/main" id="{DCB2E3D3-1AC5-25FB-C79B-194EEEEB3E9C}"/>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49" name="Slide Number Placeholder 3">
            <a:extLst>
              <a:ext uri="{FF2B5EF4-FFF2-40B4-BE49-F238E27FC236}">
                <a16:creationId xmlns:a16="http://schemas.microsoft.com/office/drawing/2014/main" id="{1578A85E-6AAC-3EDD-5EFE-651889642435}"/>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131</a:t>
            </a:fld>
            <a:endParaRPr lang="en-US">
              <a:solidFill>
                <a:srgbClr val="D8D8D8"/>
              </a:solidFill>
              <a:ea typeface="Calibri"/>
              <a:cs typeface="Calibri"/>
            </a:endParaRPr>
          </a:p>
        </p:txBody>
      </p:sp>
      <p:sp>
        <p:nvSpPr>
          <p:cNvPr id="50" name="TextBox 49">
            <a:extLst>
              <a:ext uri="{FF2B5EF4-FFF2-40B4-BE49-F238E27FC236}">
                <a16:creationId xmlns:a16="http://schemas.microsoft.com/office/drawing/2014/main" id="{B93CC03F-76A1-8986-FC45-335E47E928B5}"/>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Sean Rodney</a:t>
            </a:r>
          </a:p>
        </p:txBody>
      </p:sp>
      <p:grpSp>
        <p:nvGrpSpPr>
          <p:cNvPr id="39" name="Group 38">
            <a:extLst>
              <a:ext uri="{FF2B5EF4-FFF2-40B4-BE49-F238E27FC236}">
                <a16:creationId xmlns:a16="http://schemas.microsoft.com/office/drawing/2014/main" id="{6971784A-CEEF-44A4-C907-DCCB03D4D6FB}"/>
              </a:ext>
            </a:extLst>
          </p:cNvPr>
          <p:cNvGrpSpPr/>
          <p:nvPr/>
        </p:nvGrpSpPr>
        <p:grpSpPr>
          <a:xfrm>
            <a:off x="4509869" y="1184262"/>
            <a:ext cx="5445012" cy="1715328"/>
            <a:chOff x="4079173" y="2078784"/>
            <a:chExt cx="5445012" cy="1715328"/>
          </a:xfrm>
        </p:grpSpPr>
        <p:grpSp>
          <p:nvGrpSpPr>
            <p:cNvPr id="42" name="Group 41">
              <a:extLst>
                <a:ext uri="{FF2B5EF4-FFF2-40B4-BE49-F238E27FC236}">
                  <a16:creationId xmlns:a16="http://schemas.microsoft.com/office/drawing/2014/main" id="{28088572-FDD9-4B29-F895-C31734B13F36}"/>
                </a:ext>
              </a:extLst>
            </p:cNvPr>
            <p:cNvGrpSpPr/>
            <p:nvPr/>
          </p:nvGrpSpPr>
          <p:grpSpPr>
            <a:xfrm>
              <a:off x="4199369" y="2306395"/>
              <a:ext cx="5324816" cy="1260106"/>
              <a:chOff x="4946455" y="1490879"/>
              <a:chExt cx="5739649" cy="1580027"/>
            </a:xfrm>
          </p:grpSpPr>
          <p:sp>
            <p:nvSpPr>
              <p:cNvPr id="44" name="Rectangle: Rounded Corners 43">
                <a:extLst>
                  <a:ext uri="{FF2B5EF4-FFF2-40B4-BE49-F238E27FC236}">
                    <a16:creationId xmlns:a16="http://schemas.microsoft.com/office/drawing/2014/main" id="{CC156A19-5AA9-027E-CE6F-26C54293D179}"/>
                  </a:ext>
                </a:extLst>
              </p:cNvPr>
              <p:cNvSpPr/>
              <p:nvPr/>
            </p:nvSpPr>
            <p:spPr>
              <a:xfrm>
                <a:off x="4946455" y="1490879"/>
                <a:ext cx="5739649" cy="1580027"/>
              </a:xfrm>
              <a:prstGeom prst="roundRect">
                <a:avLst/>
              </a:prstGeom>
              <a:solidFill>
                <a:srgbClr val="DBD7D2"/>
              </a:solidFill>
              <a:ln w="76200">
                <a:solidFill>
                  <a:srgbClr val="8484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E808B73E-185F-D2F9-AD9F-85B4E0295E9C}"/>
                  </a:ext>
                </a:extLst>
              </p:cNvPr>
              <p:cNvSpPr txBox="1"/>
              <p:nvPr/>
            </p:nvSpPr>
            <p:spPr>
              <a:xfrm>
                <a:off x="6356467" y="1819711"/>
                <a:ext cx="4160677" cy="887607"/>
              </a:xfrm>
              <a:prstGeom prst="rect">
                <a:avLst/>
              </a:prstGeom>
              <a:noFill/>
              <a:ln>
                <a:noFill/>
              </a:ln>
            </p:spPr>
            <p:txBody>
              <a:bodyPr wrap="square" lIns="91440" tIns="45720" rIns="91440" bIns="45720" rtlCol="0" anchor="t">
                <a:spAutoFit/>
              </a:bodyPr>
              <a:lstStyle/>
              <a:p>
                <a:r>
                  <a:rPr lang="en-US" sz="2000">
                    <a:latin typeface="+mj-lt"/>
                  </a:rPr>
                  <a:t>Initiation of NHMFL </a:t>
                </a:r>
                <a:endParaRPr lang="en-US" sz="2000"/>
              </a:p>
              <a:p>
                <a:r>
                  <a:rPr lang="en-US" sz="2000">
                    <a:latin typeface="+mj-lt"/>
                  </a:rPr>
                  <a:t>on-boarding and training</a:t>
                </a:r>
                <a:endParaRPr lang="en-US" sz="2000"/>
              </a:p>
            </p:txBody>
          </p:sp>
        </p:grpSp>
        <p:pic>
          <p:nvPicPr>
            <p:cNvPr id="24" name="Graphic 23" descr="Checkbox Checked with solid fill">
              <a:extLst>
                <a:ext uri="{FF2B5EF4-FFF2-40B4-BE49-F238E27FC236}">
                  <a16:creationId xmlns:a16="http://schemas.microsoft.com/office/drawing/2014/main" id="{389B7E5A-A929-FA50-F0BC-0196B396F1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9173" y="2078784"/>
              <a:ext cx="1761137" cy="1715328"/>
            </a:xfrm>
            <a:prstGeom prst="rect">
              <a:avLst/>
            </a:prstGeom>
          </p:spPr>
        </p:pic>
      </p:grpSp>
      <p:grpSp>
        <p:nvGrpSpPr>
          <p:cNvPr id="40" name="Group 39">
            <a:extLst>
              <a:ext uri="{FF2B5EF4-FFF2-40B4-BE49-F238E27FC236}">
                <a16:creationId xmlns:a16="http://schemas.microsoft.com/office/drawing/2014/main" id="{3D6FA0FA-BC4E-9CDA-1E00-66EA9822E6F2}"/>
              </a:ext>
            </a:extLst>
          </p:cNvPr>
          <p:cNvGrpSpPr/>
          <p:nvPr/>
        </p:nvGrpSpPr>
        <p:grpSpPr>
          <a:xfrm>
            <a:off x="4505432" y="2635325"/>
            <a:ext cx="5449449" cy="1715328"/>
            <a:chOff x="4074736" y="3529847"/>
            <a:chExt cx="5449449" cy="1715328"/>
          </a:xfrm>
        </p:grpSpPr>
        <p:grpSp>
          <p:nvGrpSpPr>
            <p:cNvPr id="6" name="Group 5">
              <a:extLst>
                <a:ext uri="{FF2B5EF4-FFF2-40B4-BE49-F238E27FC236}">
                  <a16:creationId xmlns:a16="http://schemas.microsoft.com/office/drawing/2014/main" id="{89C07221-7CFA-201A-5ED9-241A686734AB}"/>
                </a:ext>
              </a:extLst>
            </p:cNvPr>
            <p:cNvGrpSpPr/>
            <p:nvPr/>
          </p:nvGrpSpPr>
          <p:grpSpPr>
            <a:xfrm>
              <a:off x="4199369" y="3754041"/>
              <a:ext cx="5324816" cy="1278566"/>
              <a:chOff x="4946455" y="1490879"/>
              <a:chExt cx="5739649" cy="1603173"/>
            </a:xfrm>
          </p:grpSpPr>
          <p:sp>
            <p:nvSpPr>
              <p:cNvPr id="10" name="Rectangle: Rounded Corners 9">
                <a:extLst>
                  <a:ext uri="{FF2B5EF4-FFF2-40B4-BE49-F238E27FC236}">
                    <a16:creationId xmlns:a16="http://schemas.microsoft.com/office/drawing/2014/main" id="{434EEEB5-FD29-F7B0-C620-909F062D9601}"/>
                  </a:ext>
                </a:extLst>
              </p:cNvPr>
              <p:cNvSpPr/>
              <p:nvPr/>
            </p:nvSpPr>
            <p:spPr>
              <a:xfrm>
                <a:off x="4946455" y="1490879"/>
                <a:ext cx="5739649" cy="1580027"/>
              </a:xfrm>
              <a:prstGeom prst="roundRect">
                <a:avLst/>
              </a:prstGeom>
              <a:solidFill>
                <a:srgbClr val="DBD7D2"/>
              </a:solidFill>
              <a:ln w="76200">
                <a:solidFill>
                  <a:srgbClr val="8484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C499654-BE64-0CDC-4383-009F230BD66D}"/>
                  </a:ext>
                </a:extLst>
              </p:cNvPr>
              <p:cNvSpPr txBox="1"/>
              <p:nvPr/>
            </p:nvSpPr>
            <p:spPr>
              <a:xfrm>
                <a:off x="6341115" y="1820528"/>
                <a:ext cx="4309278" cy="1273524"/>
              </a:xfrm>
              <a:prstGeom prst="rect">
                <a:avLst/>
              </a:prstGeom>
              <a:noFill/>
              <a:ln>
                <a:noFill/>
              </a:ln>
            </p:spPr>
            <p:txBody>
              <a:bodyPr wrap="square" rtlCol="0">
                <a:spAutoFit/>
              </a:bodyPr>
              <a:lstStyle/>
              <a:p>
                <a:r>
                  <a:rPr lang="en-US" sz="2000">
                    <a:latin typeface="+mj-lt"/>
                  </a:rPr>
                  <a:t>KF fitting for compatibility with NHMFL equipment</a:t>
                </a:r>
              </a:p>
              <a:p>
                <a:endParaRPr lang="en-US" sz="2000"/>
              </a:p>
            </p:txBody>
          </p:sp>
        </p:grpSp>
        <p:pic>
          <p:nvPicPr>
            <p:cNvPr id="25" name="Graphic 24" descr="Checkbox Checked with solid fill">
              <a:extLst>
                <a:ext uri="{FF2B5EF4-FFF2-40B4-BE49-F238E27FC236}">
                  <a16:creationId xmlns:a16="http://schemas.microsoft.com/office/drawing/2014/main" id="{559316FD-3073-57C4-0884-D9FD279EE8D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4736" y="3529847"/>
              <a:ext cx="1761137" cy="1715328"/>
            </a:xfrm>
            <a:prstGeom prst="rect">
              <a:avLst/>
            </a:prstGeom>
          </p:spPr>
        </p:pic>
      </p:grpSp>
      <p:grpSp>
        <p:nvGrpSpPr>
          <p:cNvPr id="52" name="Group 51">
            <a:extLst>
              <a:ext uri="{FF2B5EF4-FFF2-40B4-BE49-F238E27FC236}">
                <a16:creationId xmlns:a16="http://schemas.microsoft.com/office/drawing/2014/main" id="{006CCBC8-5131-B6B3-E5D8-B6B5646DA40A}"/>
              </a:ext>
            </a:extLst>
          </p:cNvPr>
          <p:cNvGrpSpPr/>
          <p:nvPr/>
        </p:nvGrpSpPr>
        <p:grpSpPr>
          <a:xfrm>
            <a:off x="4509869" y="4104228"/>
            <a:ext cx="5445012" cy="1715328"/>
            <a:chOff x="4079173" y="4998750"/>
            <a:chExt cx="5445012" cy="1715328"/>
          </a:xfrm>
        </p:grpSpPr>
        <p:sp>
          <p:nvSpPr>
            <p:cNvPr id="20" name="Rectangle: Rounded Corners 19">
              <a:extLst>
                <a:ext uri="{FF2B5EF4-FFF2-40B4-BE49-F238E27FC236}">
                  <a16:creationId xmlns:a16="http://schemas.microsoft.com/office/drawing/2014/main" id="{314930CD-13FE-2BFD-91BF-6CAD3D35B736}"/>
                </a:ext>
              </a:extLst>
            </p:cNvPr>
            <p:cNvSpPr/>
            <p:nvPr/>
          </p:nvSpPr>
          <p:spPr>
            <a:xfrm>
              <a:off x="4199369" y="5207547"/>
              <a:ext cx="5324816" cy="1260106"/>
            </a:xfrm>
            <a:prstGeom prst="roundRect">
              <a:avLst/>
            </a:prstGeom>
            <a:solidFill>
              <a:srgbClr val="DBD7D2"/>
            </a:solidFill>
            <a:ln w="76200">
              <a:solidFill>
                <a:srgbClr val="8484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FC1B05C5-5949-3855-E00F-BCEF04290939}"/>
                </a:ext>
              </a:extLst>
            </p:cNvPr>
            <p:cNvSpPr txBox="1"/>
            <p:nvPr/>
          </p:nvSpPr>
          <p:spPr>
            <a:xfrm>
              <a:off x="5515316" y="5502859"/>
              <a:ext cx="3807085" cy="707886"/>
            </a:xfrm>
            <a:prstGeom prst="rect">
              <a:avLst/>
            </a:prstGeom>
            <a:noFill/>
          </p:spPr>
          <p:txBody>
            <a:bodyPr wrap="square" lIns="91440" tIns="45720" rIns="91440" bIns="45720" rtlCol="0" anchor="t">
              <a:spAutoFit/>
            </a:bodyPr>
            <a:lstStyle/>
            <a:p>
              <a:r>
                <a:rPr lang="en-US" sz="2000">
                  <a:latin typeface="+mj-lt"/>
                </a:rPr>
                <a:t>Material-safety check with Dr. Wei Guo</a:t>
              </a:r>
              <a:endParaRPr lang="en-US" sz="2000">
                <a:ea typeface="Calibri"/>
                <a:cs typeface="Calibri"/>
              </a:endParaRPr>
            </a:p>
          </p:txBody>
        </p:sp>
        <p:pic>
          <p:nvPicPr>
            <p:cNvPr id="26" name="Graphic 25" descr="Checkbox Checked with solid fill">
              <a:extLst>
                <a:ext uri="{FF2B5EF4-FFF2-40B4-BE49-F238E27FC236}">
                  <a16:creationId xmlns:a16="http://schemas.microsoft.com/office/drawing/2014/main" id="{4ED9465D-DAE8-D75C-DA84-44A440B397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079173" y="4998750"/>
              <a:ext cx="1761137" cy="1715328"/>
            </a:xfrm>
            <a:prstGeom prst="rect">
              <a:avLst/>
            </a:prstGeom>
          </p:spPr>
        </p:pic>
      </p:grpSp>
      <p:sp>
        <p:nvSpPr>
          <p:cNvPr id="29" name="Title 4">
            <a:extLst>
              <a:ext uri="{FF2B5EF4-FFF2-40B4-BE49-F238E27FC236}">
                <a16:creationId xmlns:a16="http://schemas.microsoft.com/office/drawing/2014/main" id="{3917ED28-FD63-DB4C-744E-8E292433DBA8}"/>
              </a:ext>
            </a:extLst>
          </p:cNvPr>
          <p:cNvSpPr txBox="1">
            <a:spLocks/>
          </p:cNvSpPr>
          <p:nvPr/>
        </p:nvSpPr>
        <p:spPr>
          <a:xfrm>
            <a:off x="2670806" y="-104624"/>
            <a:ext cx="51951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Cryogenic Testing</a:t>
            </a:r>
          </a:p>
        </p:txBody>
      </p:sp>
    </p:spTree>
    <p:extLst>
      <p:ext uri="{BB962C8B-B14F-4D97-AF65-F5344CB8AC3E}">
        <p14:creationId xmlns:p14="http://schemas.microsoft.com/office/powerpoint/2010/main" val="990470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50B9B3BB-51B6-8E46-E3D6-508AC54ED084}"/>
            </a:ext>
          </a:extLst>
        </p:cNvPr>
        <p:cNvGrpSpPr/>
        <p:nvPr/>
      </p:nvGrpSpPr>
      <p:grpSpPr>
        <a:xfrm>
          <a:off x="0" y="0"/>
          <a:ext cx="0" cy="0"/>
          <a:chOff x="0" y="0"/>
          <a:chExt cx="0" cy="0"/>
        </a:xfrm>
      </p:grpSpPr>
      <p:sp>
        <p:nvSpPr>
          <p:cNvPr id="10" name="Rectangle 5">
            <a:extLst>
              <a:ext uri="{FF2B5EF4-FFF2-40B4-BE49-F238E27FC236}">
                <a16:creationId xmlns:a16="http://schemas.microsoft.com/office/drawing/2014/main" id="{18DC2F32-B131-C960-4140-1FBD715839EE}"/>
              </a:ext>
            </a:extLst>
          </p:cNvPr>
          <p:cNvSpPr/>
          <p:nvPr/>
        </p:nvSpPr>
        <p:spPr>
          <a:xfrm>
            <a:off x="7836359" y="2368688"/>
            <a:ext cx="2727894" cy="2518196"/>
          </a:xfrm>
          <a:prstGeom prst="flowChartConnector">
            <a:avLst/>
          </a:prstGeom>
          <a:solidFill>
            <a:srgbClr val="908374"/>
          </a:solidFill>
          <a:ln w="57150">
            <a:solidFill>
              <a:srgbClr val="BCB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5">
            <a:extLst>
              <a:ext uri="{FF2B5EF4-FFF2-40B4-BE49-F238E27FC236}">
                <a16:creationId xmlns:a16="http://schemas.microsoft.com/office/drawing/2014/main" id="{6D4CF65B-4455-229E-EC08-483C0D732C8D}"/>
              </a:ext>
            </a:extLst>
          </p:cNvPr>
          <p:cNvSpPr/>
          <p:nvPr/>
        </p:nvSpPr>
        <p:spPr>
          <a:xfrm>
            <a:off x="5069033" y="3680112"/>
            <a:ext cx="2727894" cy="2518196"/>
          </a:xfrm>
          <a:prstGeom prst="flowChartConnector">
            <a:avLst/>
          </a:prstGeom>
          <a:solidFill>
            <a:srgbClr val="908374"/>
          </a:solidFill>
          <a:ln w="57150">
            <a:solidFill>
              <a:srgbClr val="7E28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B7815D4-EC61-2126-72F9-554D5008A07B}"/>
              </a:ext>
            </a:extLst>
          </p:cNvPr>
          <p:cNvSpPr/>
          <p:nvPr/>
        </p:nvSpPr>
        <p:spPr>
          <a:xfrm>
            <a:off x="5030416" y="954244"/>
            <a:ext cx="2727894" cy="2518196"/>
          </a:xfrm>
          <a:prstGeom prst="flowChartConnector">
            <a:avLst/>
          </a:prstGeom>
          <a:solidFill>
            <a:srgbClr val="908374"/>
          </a:solidFill>
          <a:ln w="57150">
            <a:solidFill>
              <a:srgbClr val="0B64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F1FD5A1-934B-9239-EDFC-E98D28C3F66B}"/>
              </a:ext>
            </a:extLst>
          </p:cNvPr>
          <p:cNvSpPr>
            <a:spLocks noGrp="1"/>
          </p:cNvSpPr>
          <p:nvPr>
            <p:ph type="ftr" sz="quarter" idx="11"/>
          </p:nvPr>
        </p:nvSpPr>
        <p:spPr>
          <a:xfrm>
            <a:off x="533400" y="6377940"/>
            <a:ext cx="4274813" cy="274320"/>
          </a:xfrm>
        </p:spPr>
        <p:txBody>
          <a:bodyPr/>
          <a:lstStyle/>
          <a:p>
            <a:endParaRPr lang="en-US"/>
          </a:p>
        </p:txBody>
      </p:sp>
      <p:sp>
        <p:nvSpPr>
          <p:cNvPr id="5" name="Title 4">
            <a:extLst>
              <a:ext uri="{FF2B5EF4-FFF2-40B4-BE49-F238E27FC236}">
                <a16:creationId xmlns:a16="http://schemas.microsoft.com/office/drawing/2014/main" id="{B2D3344C-8B9E-07C6-8E40-D21B10BD2745}"/>
              </a:ext>
            </a:extLst>
          </p:cNvPr>
          <p:cNvSpPr>
            <a:spLocks noGrp="1"/>
          </p:cNvSpPr>
          <p:nvPr>
            <p:ph type="title"/>
          </p:nvPr>
        </p:nvSpPr>
        <p:spPr>
          <a:xfrm>
            <a:off x="182112" y="32823"/>
            <a:ext cx="6179003" cy="960276"/>
          </a:xfrm>
        </p:spPr>
        <p:txBody>
          <a:bodyPr/>
          <a:lstStyle/>
          <a:p>
            <a:r>
              <a:rPr lang="en-US">
                <a:solidFill>
                  <a:srgbClr val="782F40"/>
                </a:solidFill>
              </a:rPr>
              <a:t>Flow Rate Testing</a:t>
            </a:r>
          </a:p>
        </p:txBody>
      </p:sp>
      <p:sp>
        <p:nvSpPr>
          <p:cNvPr id="7" name="TextBox 6">
            <a:extLst>
              <a:ext uri="{FF2B5EF4-FFF2-40B4-BE49-F238E27FC236}">
                <a16:creationId xmlns:a16="http://schemas.microsoft.com/office/drawing/2014/main" id="{0167A63B-7EE7-F575-4A5C-91E1EE0DDF80}"/>
              </a:ext>
            </a:extLst>
          </p:cNvPr>
          <p:cNvSpPr txBox="1"/>
          <p:nvPr/>
        </p:nvSpPr>
        <p:spPr>
          <a:xfrm>
            <a:off x="5324196" y="1333396"/>
            <a:ext cx="2217567" cy="2031325"/>
          </a:xfrm>
          <a:prstGeom prst="rect">
            <a:avLst/>
          </a:prstGeom>
          <a:noFill/>
        </p:spPr>
        <p:txBody>
          <a:bodyPr wrap="square" lIns="91440" tIns="45720" rIns="91440" bIns="45720" rtlCol="0" anchor="t">
            <a:spAutoFit/>
          </a:bodyPr>
          <a:lstStyle/>
          <a:p>
            <a:r>
              <a:rPr lang="en-US">
                <a:latin typeface="+mj-lt"/>
              </a:rPr>
              <a:t>PIV  testing will be conducted at the Florida  Center For Advanced Aero-Propulsions</a:t>
            </a:r>
          </a:p>
          <a:p>
            <a:pPr algn="ctr"/>
            <a:r>
              <a:rPr lang="en-US">
                <a:latin typeface="+mj-lt"/>
              </a:rPr>
              <a:t>(FCAAP)</a:t>
            </a:r>
          </a:p>
        </p:txBody>
      </p:sp>
      <p:sp>
        <p:nvSpPr>
          <p:cNvPr id="11" name="TextBox 10">
            <a:extLst>
              <a:ext uri="{FF2B5EF4-FFF2-40B4-BE49-F238E27FC236}">
                <a16:creationId xmlns:a16="http://schemas.microsoft.com/office/drawing/2014/main" id="{847F327C-AD40-7269-AC0A-6995C9986527}"/>
              </a:ext>
            </a:extLst>
          </p:cNvPr>
          <p:cNvSpPr txBox="1"/>
          <p:nvPr/>
        </p:nvSpPr>
        <p:spPr>
          <a:xfrm>
            <a:off x="5420991" y="4152175"/>
            <a:ext cx="2099144" cy="1754326"/>
          </a:xfrm>
          <a:prstGeom prst="rect">
            <a:avLst/>
          </a:prstGeom>
          <a:noFill/>
        </p:spPr>
        <p:txBody>
          <a:bodyPr wrap="square" lIns="91440" tIns="45720" rIns="91440" bIns="45720" rtlCol="0" anchor="t">
            <a:spAutoFit/>
          </a:bodyPr>
          <a:lstStyle/>
          <a:p>
            <a:r>
              <a:rPr lang="en-US">
                <a:latin typeface="+mj-lt"/>
              </a:rPr>
              <a:t>The design is to be sliced and placed in the low-speed wind tunnel to test flow rates </a:t>
            </a:r>
          </a:p>
        </p:txBody>
      </p:sp>
      <p:sp>
        <p:nvSpPr>
          <p:cNvPr id="14" name="TextBox 13">
            <a:extLst>
              <a:ext uri="{FF2B5EF4-FFF2-40B4-BE49-F238E27FC236}">
                <a16:creationId xmlns:a16="http://schemas.microsoft.com/office/drawing/2014/main" id="{9B788D95-27A2-843E-65B2-E328588B08E3}"/>
              </a:ext>
            </a:extLst>
          </p:cNvPr>
          <p:cNvSpPr txBox="1"/>
          <p:nvPr/>
        </p:nvSpPr>
        <p:spPr>
          <a:xfrm>
            <a:off x="8295144" y="2664449"/>
            <a:ext cx="2071861" cy="2031325"/>
          </a:xfrm>
          <a:prstGeom prst="rect">
            <a:avLst/>
          </a:prstGeom>
          <a:noFill/>
        </p:spPr>
        <p:txBody>
          <a:bodyPr wrap="square" lIns="91440" tIns="45720" rIns="91440" bIns="45720" rtlCol="0" anchor="t">
            <a:spAutoFit/>
          </a:bodyPr>
          <a:lstStyle/>
          <a:p>
            <a:r>
              <a:rPr lang="en-US">
                <a:latin typeface="+mj-lt"/>
              </a:rPr>
              <a:t>Particle Imaging Velocimetry will be used to analyze the flow inside the coupler</a:t>
            </a:r>
            <a:endParaRPr lang="en-US" sz="1600">
              <a:latin typeface="+mj-lt"/>
            </a:endParaRPr>
          </a:p>
        </p:txBody>
      </p:sp>
      <p:pic>
        <p:nvPicPr>
          <p:cNvPr id="4" name="Picture 3" descr="Arizona Space Grant Consortium Logos | Arizona Space Grant Consortium">
            <a:extLst>
              <a:ext uri="{FF2B5EF4-FFF2-40B4-BE49-F238E27FC236}">
                <a16:creationId xmlns:a16="http://schemas.microsoft.com/office/drawing/2014/main" id="{CC828656-FC35-8AD9-9F8B-6235BC6BAA02}"/>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grpSp>
        <p:nvGrpSpPr>
          <p:cNvPr id="21" name="Group 20">
            <a:extLst>
              <a:ext uri="{FF2B5EF4-FFF2-40B4-BE49-F238E27FC236}">
                <a16:creationId xmlns:a16="http://schemas.microsoft.com/office/drawing/2014/main" id="{AF971191-42D9-ED32-40F2-3842CC0B900C}"/>
              </a:ext>
            </a:extLst>
          </p:cNvPr>
          <p:cNvGrpSpPr/>
          <p:nvPr/>
        </p:nvGrpSpPr>
        <p:grpSpPr>
          <a:xfrm>
            <a:off x="337390" y="1595859"/>
            <a:ext cx="4408715" cy="4020690"/>
            <a:chOff x="5094513" y="2242456"/>
            <a:chExt cx="2620186" cy="2579916"/>
          </a:xfrm>
        </p:grpSpPr>
        <p:sp>
          <p:nvSpPr>
            <p:cNvPr id="18" name="Rectangle 5">
              <a:extLst>
                <a:ext uri="{FF2B5EF4-FFF2-40B4-BE49-F238E27FC236}">
                  <a16:creationId xmlns:a16="http://schemas.microsoft.com/office/drawing/2014/main" id="{46422DCF-4E22-4F05-50B1-618AD320F16A}"/>
                </a:ext>
              </a:extLst>
            </p:cNvPr>
            <p:cNvSpPr/>
            <p:nvPr/>
          </p:nvSpPr>
          <p:spPr>
            <a:xfrm>
              <a:off x="5094513" y="2242456"/>
              <a:ext cx="2620186" cy="2579916"/>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person standing next to a large blue sign&#10;&#10;Description automatically generated">
              <a:extLst>
                <a:ext uri="{FF2B5EF4-FFF2-40B4-BE49-F238E27FC236}">
                  <a16:creationId xmlns:a16="http://schemas.microsoft.com/office/drawing/2014/main" id="{CD06FFE6-78DD-85EC-8278-35F817CBD2EA}"/>
                </a:ext>
              </a:extLst>
            </p:cNvPr>
            <p:cNvPicPr>
              <a:picLocks noChangeAspect="1"/>
            </p:cNvPicPr>
            <p:nvPr/>
          </p:nvPicPr>
          <p:blipFill>
            <a:blip r:embed="rId3"/>
            <a:stretch>
              <a:fillRect/>
            </a:stretch>
          </p:blipFill>
          <p:spPr>
            <a:xfrm>
              <a:off x="5238750" y="2422070"/>
              <a:ext cx="2345872" cy="2220686"/>
            </a:xfrm>
            <a:prstGeom prst="flowChartConnector">
              <a:avLst/>
            </a:prstGeom>
          </p:spPr>
        </p:pic>
      </p:grpSp>
      <p:sp>
        <p:nvSpPr>
          <p:cNvPr id="22" name="Rectangle 21">
            <a:extLst>
              <a:ext uri="{FF2B5EF4-FFF2-40B4-BE49-F238E27FC236}">
                <a16:creationId xmlns:a16="http://schemas.microsoft.com/office/drawing/2014/main" id="{A4D94E0B-4EC2-F543-71D3-FD0521AFA198}"/>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2">
            <a:extLst>
              <a:ext uri="{FF2B5EF4-FFF2-40B4-BE49-F238E27FC236}">
                <a16:creationId xmlns:a16="http://schemas.microsoft.com/office/drawing/2014/main" id="{A16E1FF5-0AAA-61CE-CB58-691B0759F564}"/>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24" name="Slide Number Placeholder 3">
            <a:extLst>
              <a:ext uri="{FF2B5EF4-FFF2-40B4-BE49-F238E27FC236}">
                <a16:creationId xmlns:a16="http://schemas.microsoft.com/office/drawing/2014/main" id="{DEBA55E5-A18A-D30C-B797-B3785308B0D7}"/>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132</a:t>
            </a:fld>
            <a:endParaRPr lang="en-US">
              <a:solidFill>
                <a:srgbClr val="D8D8D8"/>
              </a:solidFill>
              <a:ea typeface="Calibri"/>
              <a:cs typeface="Calibri"/>
            </a:endParaRPr>
          </a:p>
        </p:txBody>
      </p:sp>
      <p:sp>
        <p:nvSpPr>
          <p:cNvPr id="25" name="TextBox 24">
            <a:extLst>
              <a:ext uri="{FF2B5EF4-FFF2-40B4-BE49-F238E27FC236}">
                <a16:creationId xmlns:a16="http://schemas.microsoft.com/office/drawing/2014/main" id="{0031A04C-B0AF-6BEB-8BD7-64CB1A2C84FE}"/>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spTree>
    <p:extLst>
      <p:ext uri="{BB962C8B-B14F-4D97-AF65-F5344CB8AC3E}">
        <p14:creationId xmlns:p14="http://schemas.microsoft.com/office/powerpoint/2010/main" val="1110413143"/>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F8ABD216-9AD8-30C2-E38B-BCEF677491D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359B879B-B750-20DE-83EE-E8D974310CA8}"/>
              </a:ext>
            </a:extLst>
          </p:cNvPr>
          <p:cNvSpPr>
            <a:spLocks noGrp="1"/>
          </p:cNvSpPr>
          <p:nvPr>
            <p:ph type="title"/>
          </p:nvPr>
        </p:nvSpPr>
        <p:spPr>
          <a:xfrm>
            <a:off x="533400" y="152480"/>
            <a:ext cx="6179003" cy="960276"/>
          </a:xfrm>
        </p:spPr>
        <p:txBody>
          <a:bodyPr/>
          <a:lstStyle/>
          <a:p>
            <a:r>
              <a:rPr lang="en-US">
                <a:solidFill>
                  <a:srgbClr val="782F40"/>
                </a:solidFill>
              </a:rPr>
              <a:t>Durability Testing</a:t>
            </a:r>
          </a:p>
        </p:txBody>
      </p:sp>
      <p:pic>
        <p:nvPicPr>
          <p:cNvPr id="4" name="Picture 3" descr="Arizona Space Grant Consortium Logos | Arizona Space Grant Consortium">
            <a:extLst>
              <a:ext uri="{FF2B5EF4-FFF2-40B4-BE49-F238E27FC236}">
                <a16:creationId xmlns:a16="http://schemas.microsoft.com/office/drawing/2014/main" id="{F965603D-5AE4-E09D-B269-1C7B9BD95A6C}"/>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8" name="Rectangle 7">
            <a:extLst>
              <a:ext uri="{FF2B5EF4-FFF2-40B4-BE49-F238E27FC236}">
                <a16:creationId xmlns:a16="http://schemas.microsoft.com/office/drawing/2014/main" id="{159B099F-5D8F-0BAC-2E16-52AA73889BA1}"/>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ooter Placeholder 2">
            <a:extLst>
              <a:ext uri="{FF2B5EF4-FFF2-40B4-BE49-F238E27FC236}">
                <a16:creationId xmlns:a16="http://schemas.microsoft.com/office/drawing/2014/main" id="{F86D1E76-59B9-BC50-989C-B3B63FF979C6}"/>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6" name="Slide Number Placeholder 3">
            <a:extLst>
              <a:ext uri="{FF2B5EF4-FFF2-40B4-BE49-F238E27FC236}">
                <a16:creationId xmlns:a16="http://schemas.microsoft.com/office/drawing/2014/main" id="{CADD139C-CFAA-2516-0DBC-6B6886DD5034}"/>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133</a:t>
            </a:fld>
            <a:endParaRPr lang="en-US">
              <a:solidFill>
                <a:srgbClr val="D8D8D8"/>
              </a:solidFill>
              <a:ea typeface="Calibri"/>
              <a:cs typeface="Calibri"/>
            </a:endParaRPr>
          </a:p>
        </p:txBody>
      </p:sp>
      <p:grpSp>
        <p:nvGrpSpPr>
          <p:cNvPr id="28" name="Group 27">
            <a:extLst>
              <a:ext uri="{FF2B5EF4-FFF2-40B4-BE49-F238E27FC236}">
                <a16:creationId xmlns:a16="http://schemas.microsoft.com/office/drawing/2014/main" id="{CE37C3EA-936D-142B-5E0C-023F9AC447C3}"/>
              </a:ext>
            </a:extLst>
          </p:cNvPr>
          <p:cNvGrpSpPr/>
          <p:nvPr/>
        </p:nvGrpSpPr>
        <p:grpSpPr>
          <a:xfrm>
            <a:off x="97135" y="1460006"/>
            <a:ext cx="4523016" cy="4321629"/>
            <a:chOff x="163284" y="936171"/>
            <a:chExt cx="5102129" cy="4746172"/>
          </a:xfrm>
        </p:grpSpPr>
        <p:sp>
          <p:nvSpPr>
            <p:cNvPr id="18" name="Rectangle 5">
              <a:extLst>
                <a:ext uri="{FF2B5EF4-FFF2-40B4-BE49-F238E27FC236}">
                  <a16:creationId xmlns:a16="http://schemas.microsoft.com/office/drawing/2014/main" id="{806B222F-37D5-5A83-BF0B-67312A75290B}"/>
                </a:ext>
              </a:extLst>
            </p:cNvPr>
            <p:cNvSpPr/>
            <p:nvPr/>
          </p:nvSpPr>
          <p:spPr>
            <a:xfrm>
              <a:off x="163284" y="936171"/>
              <a:ext cx="5102129" cy="4746172"/>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F7EA21B3-A576-6DEF-2780-FE3184120369}"/>
                </a:ext>
              </a:extLst>
            </p:cNvPr>
            <p:cNvGrpSpPr/>
            <p:nvPr/>
          </p:nvGrpSpPr>
          <p:grpSpPr>
            <a:xfrm>
              <a:off x="415639" y="1200268"/>
              <a:ext cx="4596094" cy="4217978"/>
              <a:chOff x="415639" y="1200268"/>
              <a:chExt cx="4596094" cy="4217978"/>
            </a:xfrm>
          </p:grpSpPr>
          <p:sp>
            <p:nvSpPr>
              <p:cNvPr id="22" name="Rectangle 5">
                <a:extLst>
                  <a:ext uri="{FF2B5EF4-FFF2-40B4-BE49-F238E27FC236}">
                    <a16:creationId xmlns:a16="http://schemas.microsoft.com/office/drawing/2014/main" id="{A8A27D71-A76A-CE89-AD32-D0838C73A347}"/>
                  </a:ext>
                </a:extLst>
              </p:cNvPr>
              <p:cNvSpPr/>
              <p:nvPr/>
            </p:nvSpPr>
            <p:spPr>
              <a:xfrm>
                <a:off x="415639" y="1200268"/>
                <a:ext cx="4596094" cy="4217978"/>
              </a:xfrm>
              <a:prstGeom prst="flowChartConnector">
                <a:avLst/>
              </a:prstGeom>
              <a:solidFill>
                <a:srgbClr val="2D6C8B"/>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Hammer1 with solid fill">
                <a:extLst>
                  <a:ext uri="{FF2B5EF4-FFF2-40B4-BE49-F238E27FC236}">
                    <a16:creationId xmlns:a16="http://schemas.microsoft.com/office/drawing/2014/main" id="{50B49F3A-E7E3-2B79-BE87-2C4BD174343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35538" y="1761464"/>
                <a:ext cx="2910603" cy="2910603"/>
              </a:xfrm>
              <a:prstGeom prst="rect">
                <a:avLst/>
              </a:prstGeom>
            </p:spPr>
          </p:pic>
        </p:grpSp>
      </p:grpSp>
      <p:sp>
        <p:nvSpPr>
          <p:cNvPr id="25" name="Rectangle 5">
            <a:extLst>
              <a:ext uri="{FF2B5EF4-FFF2-40B4-BE49-F238E27FC236}">
                <a16:creationId xmlns:a16="http://schemas.microsoft.com/office/drawing/2014/main" id="{F42C99E4-6C05-DC0B-D904-154E9BD3237C}"/>
              </a:ext>
            </a:extLst>
          </p:cNvPr>
          <p:cNvSpPr/>
          <p:nvPr/>
        </p:nvSpPr>
        <p:spPr>
          <a:xfrm>
            <a:off x="4730184" y="1145979"/>
            <a:ext cx="2727894" cy="2518196"/>
          </a:xfrm>
          <a:prstGeom prst="flowChartConnector">
            <a:avLst/>
          </a:prstGeom>
          <a:solidFill>
            <a:srgbClr val="908374"/>
          </a:solidFill>
          <a:ln w="57150">
            <a:solidFill>
              <a:srgbClr val="7E281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5">
            <a:extLst>
              <a:ext uri="{FF2B5EF4-FFF2-40B4-BE49-F238E27FC236}">
                <a16:creationId xmlns:a16="http://schemas.microsoft.com/office/drawing/2014/main" id="{9E93BCC4-8B38-0336-3161-51A35001BFFA}"/>
              </a:ext>
            </a:extLst>
          </p:cNvPr>
          <p:cNvSpPr/>
          <p:nvPr/>
        </p:nvSpPr>
        <p:spPr>
          <a:xfrm>
            <a:off x="7777082" y="1037531"/>
            <a:ext cx="2727894" cy="2518196"/>
          </a:xfrm>
          <a:prstGeom prst="flowChartConnector">
            <a:avLst/>
          </a:prstGeom>
          <a:solidFill>
            <a:srgbClr val="908374"/>
          </a:solidFill>
          <a:ln w="57150">
            <a:solidFill>
              <a:srgbClr val="BCB0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AAFF625-A42C-0F82-7754-6E1AD7F7E3F0}"/>
              </a:ext>
            </a:extLst>
          </p:cNvPr>
          <p:cNvSpPr txBox="1"/>
          <p:nvPr/>
        </p:nvSpPr>
        <p:spPr>
          <a:xfrm>
            <a:off x="5049188" y="1541108"/>
            <a:ext cx="2099144" cy="1754326"/>
          </a:xfrm>
          <a:prstGeom prst="rect">
            <a:avLst/>
          </a:prstGeom>
          <a:noFill/>
        </p:spPr>
        <p:txBody>
          <a:bodyPr wrap="square" lIns="91440" tIns="45720" rIns="91440" bIns="45720" rtlCol="0" anchor="t">
            <a:spAutoFit/>
          </a:bodyPr>
          <a:lstStyle/>
          <a:p>
            <a:r>
              <a:rPr lang="en-US">
                <a:latin typeface="+mj-lt"/>
              </a:rPr>
              <a:t>Durability must be tested to identify any possible vulnerabilities in the design</a:t>
            </a:r>
          </a:p>
        </p:txBody>
      </p:sp>
      <p:sp>
        <p:nvSpPr>
          <p:cNvPr id="31" name="TextBox 30">
            <a:extLst>
              <a:ext uri="{FF2B5EF4-FFF2-40B4-BE49-F238E27FC236}">
                <a16:creationId xmlns:a16="http://schemas.microsoft.com/office/drawing/2014/main" id="{71031753-E4C5-11C3-AB0B-A4DB393670B3}"/>
              </a:ext>
            </a:extLst>
          </p:cNvPr>
          <p:cNvSpPr txBox="1"/>
          <p:nvPr/>
        </p:nvSpPr>
        <p:spPr>
          <a:xfrm>
            <a:off x="8263787" y="1442469"/>
            <a:ext cx="2099144" cy="1754326"/>
          </a:xfrm>
          <a:prstGeom prst="rect">
            <a:avLst/>
          </a:prstGeom>
          <a:noFill/>
        </p:spPr>
        <p:txBody>
          <a:bodyPr wrap="square" lIns="91440" tIns="45720" rIns="91440" bIns="45720" rtlCol="0" anchor="t">
            <a:spAutoFit/>
          </a:bodyPr>
          <a:lstStyle/>
          <a:p>
            <a:r>
              <a:rPr lang="en-US">
                <a:latin typeface="+mj-lt"/>
              </a:rPr>
              <a:t>The parts will be brushed with paint and tested at different forces </a:t>
            </a:r>
          </a:p>
        </p:txBody>
      </p:sp>
      <p:grpSp>
        <p:nvGrpSpPr>
          <p:cNvPr id="33" name="Group 32">
            <a:extLst>
              <a:ext uri="{FF2B5EF4-FFF2-40B4-BE49-F238E27FC236}">
                <a16:creationId xmlns:a16="http://schemas.microsoft.com/office/drawing/2014/main" id="{16532901-6904-2E4F-7644-926AAA30FAD6}"/>
              </a:ext>
            </a:extLst>
          </p:cNvPr>
          <p:cNvGrpSpPr/>
          <p:nvPr/>
        </p:nvGrpSpPr>
        <p:grpSpPr>
          <a:xfrm>
            <a:off x="4727462" y="3906859"/>
            <a:ext cx="2727894" cy="2518196"/>
            <a:chOff x="7755169" y="2361722"/>
            <a:chExt cx="2727894" cy="2518196"/>
          </a:xfrm>
        </p:grpSpPr>
        <p:sp>
          <p:nvSpPr>
            <p:cNvPr id="29" name="Rectangle 5">
              <a:extLst>
                <a:ext uri="{FF2B5EF4-FFF2-40B4-BE49-F238E27FC236}">
                  <a16:creationId xmlns:a16="http://schemas.microsoft.com/office/drawing/2014/main" id="{3783552F-ECE3-BA02-94CA-7488E00CF88D}"/>
                </a:ext>
              </a:extLst>
            </p:cNvPr>
            <p:cNvSpPr/>
            <p:nvPr/>
          </p:nvSpPr>
          <p:spPr>
            <a:xfrm>
              <a:off x="7755169" y="2361722"/>
              <a:ext cx="2727894" cy="2518196"/>
            </a:xfrm>
            <a:prstGeom prst="flowChartConnector">
              <a:avLst/>
            </a:prstGeom>
            <a:solidFill>
              <a:srgbClr val="908374"/>
            </a:solidFill>
            <a:ln w="57150">
              <a:solidFill>
                <a:srgbClr val="0B64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8E2E023E-FC9A-970E-F07F-F8237EB8EB5E}"/>
                </a:ext>
              </a:extLst>
            </p:cNvPr>
            <p:cNvSpPr txBox="1"/>
            <p:nvPr/>
          </p:nvSpPr>
          <p:spPr>
            <a:xfrm>
              <a:off x="8113964" y="2886768"/>
              <a:ext cx="2099144" cy="1477328"/>
            </a:xfrm>
            <a:prstGeom prst="rect">
              <a:avLst/>
            </a:prstGeom>
            <a:noFill/>
          </p:spPr>
          <p:txBody>
            <a:bodyPr wrap="square" lIns="91440" tIns="45720" rIns="91440" bIns="45720" rtlCol="0" anchor="t">
              <a:spAutoFit/>
            </a:bodyPr>
            <a:lstStyle/>
            <a:p>
              <a:r>
                <a:rPr lang="en-US">
                  <a:latin typeface="+mj-lt"/>
                </a:rPr>
                <a:t>The paint will chip away exposing areas experiencing the most force</a:t>
              </a:r>
            </a:p>
          </p:txBody>
        </p:sp>
      </p:grpSp>
      <p:grpSp>
        <p:nvGrpSpPr>
          <p:cNvPr id="34" name="Group 33">
            <a:extLst>
              <a:ext uri="{FF2B5EF4-FFF2-40B4-BE49-F238E27FC236}">
                <a16:creationId xmlns:a16="http://schemas.microsoft.com/office/drawing/2014/main" id="{E7016DCC-9913-F26A-783B-0DA5B05B1517}"/>
              </a:ext>
            </a:extLst>
          </p:cNvPr>
          <p:cNvGrpSpPr/>
          <p:nvPr/>
        </p:nvGrpSpPr>
        <p:grpSpPr>
          <a:xfrm>
            <a:off x="7867374" y="3906859"/>
            <a:ext cx="2727894" cy="2518196"/>
            <a:chOff x="7755169" y="2361722"/>
            <a:chExt cx="2727894" cy="2518196"/>
          </a:xfrm>
        </p:grpSpPr>
        <p:sp>
          <p:nvSpPr>
            <p:cNvPr id="35" name="Rectangle 5">
              <a:extLst>
                <a:ext uri="{FF2B5EF4-FFF2-40B4-BE49-F238E27FC236}">
                  <a16:creationId xmlns:a16="http://schemas.microsoft.com/office/drawing/2014/main" id="{FEB8D95A-C7E8-5541-D187-EDB4CB2E39AD}"/>
                </a:ext>
              </a:extLst>
            </p:cNvPr>
            <p:cNvSpPr/>
            <p:nvPr/>
          </p:nvSpPr>
          <p:spPr>
            <a:xfrm>
              <a:off x="7755169" y="2361722"/>
              <a:ext cx="2727894" cy="2518196"/>
            </a:xfrm>
            <a:prstGeom prst="flowChartConnector">
              <a:avLst/>
            </a:prstGeom>
            <a:solidFill>
              <a:srgbClr val="908374"/>
            </a:solidFill>
            <a:ln w="57150">
              <a:solidFill>
                <a:srgbClr val="CF96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A8263E37-1114-754B-0BDD-7CDA947062D4}"/>
                </a:ext>
              </a:extLst>
            </p:cNvPr>
            <p:cNvSpPr txBox="1"/>
            <p:nvPr/>
          </p:nvSpPr>
          <p:spPr>
            <a:xfrm>
              <a:off x="8215564" y="2658168"/>
              <a:ext cx="2099144" cy="2031325"/>
            </a:xfrm>
            <a:prstGeom prst="rect">
              <a:avLst/>
            </a:prstGeom>
            <a:noFill/>
            <a:ln>
              <a:noFill/>
            </a:ln>
          </p:spPr>
          <p:txBody>
            <a:bodyPr wrap="square" lIns="91440" tIns="45720" rIns="91440" bIns="45720" rtlCol="0" anchor="t">
              <a:spAutoFit/>
            </a:bodyPr>
            <a:lstStyle/>
            <a:p>
              <a:r>
                <a:rPr lang="en-US">
                  <a:latin typeface="+mj-lt"/>
                </a:rPr>
                <a:t>Leakage test will be preformed again to check for cracks and if design is reusable</a:t>
              </a:r>
            </a:p>
          </p:txBody>
        </p:sp>
      </p:grpSp>
      <p:sp>
        <p:nvSpPr>
          <p:cNvPr id="37" name="TextBox 36">
            <a:extLst>
              <a:ext uri="{FF2B5EF4-FFF2-40B4-BE49-F238E27FC236}">
                <a16:creationId xmlns:a16="http://schemas.microsoft.com/office/drawing/2014/main" id="{7A280439-EE7D-019F-13F1-83DAF138FCD9}"/>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spTree>
    <p:extLst>
      <p:ext uri="{BB962C8B-B14F-4D97-AF65-F5344CB8AC3E}">
        <p14:creationId xmlns:p14="http://schemas.microsoft.com/office/powerpoint/2010/main" val="196549325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657E46-2D6E-D646-0716-23837F7874EC}"/>
              </a:ext>
            </a:extLst>
          </p:cNvPr>
          <p:cNvSpPr>
            <a:spLocks noGrp="1"/>
          </p:cNvSpPr>
          <p:nvPr>
            <p:ph type="ftr" sz="quarter" idx="11"/>
          </p:nvPr>
        </p:nvSpPr>
        <p:spPr>
          <a:xfrm>
            <a:off x="533400" y="6377940"/>
            <a:ext cx="4274813" cy="274320"/>
          </a:xfrm>
        </p:spPr>
        <p:txBody>
          <a:bodyPr/>
          <a:lstStyle/>
          <a:p>
            <a:endParaRPr lang="en-US"/>
          </a:p>
        </p:txBody>
      </p:sp>
      <p:sp>
        <p:nvSpPr>
          <p:cNvPr id="5" name="Title 4">
            <a:extLst>
              <a:ext uri="{FF2B5EF4-FFF2-40B4-BE49-F238E27FC236}">
                <a16:creationId xmlns:a16="http://schemas.microsoft.com/office/drawing/2014/main" id="{A08041EF-B13B-943D-FEBC-9B37F507BCBA}"/>
              </a:ext>
            </a:extLst>
          </p:cNvPr>
          <p:cNvSpPr>
            <a:spLocks noGrp="1"/>
          </p:cNvSpPr>
          <p:nvPr>
            <p:ph type="title"/>
          </p:nvPr>
        </p:nvSpPr>
        <p:spPr/>
        <p:txBody>
          <a:bodyPr/>
          <a:lstStyle/>
          <a:p>
            <a:r>
              <a:rPr lang="en-US"/>
              <a:t>Testing </a:t>
            </a:r>
            <a:br>
              <a:rPr lang="en-US"/>
            </a:br>
            <a:r>
              <a:rPr lang="en-US"/>
              <a:t>Validation</a:t>
            </a:r>
          </a:p>
        </p:txBody>
      </p:sp>
      <p:sp>
        <p:nvSpPr>
          <p:cNvPr id="12" name="Rectangle 11">
            <a:extLst>
              <a:ext uri="{FF2B5EF4-FFF2-40B4-BE49-F238E27FC236}">
                <a16:creationId xmlns:a16="http://schemas.microsoft.com/office/drawing/2014/main" id="{7A687870-FE75-94A9-7668-B119B2A05B08}"/>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2">
            <a:extLst>
              <a:ext uri="{FF2B5EF4-FFF2-40B4-BE49-F238E27FC236}">
                <a16:creationId xmlns:a16="http://schemas.microsoft.com/office/drawing/2014/main" id="{10DF8E53-F5A7-67D5-94D9-1F1498BE9DB9}"/>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4" name="Slide Number Placeholder 3">
            <a:extLst>
              <a:ext uri="{FF2B5EF4-FFF2-40B4-BE49-F238E27FC236}">
                <a16:creationId xmlns:a16="http://schemas.microsoft.com/office/drawing/2014/main" id="{342BB244-A6AD-E508-44E1-F91A1AA781CD}"/>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134</a:t>
            </a:fld>
            <a:endParaRPr lang="en-US">
              <a:solidFill>
                <a:srgbClr val="D8D8D8"/>
              </a:solidFill>
              <a:ea typeface="Calibri"/>
              <a:cs typeface="Calibri"/>
            </a:endParaRPr>
          </a:p>
        </p:txBody>
      </p:sp>
      <p:sp>
        <p:nvSpPr>
          <p:cNvPr id="16" name="TextBox 15">
            <a:extLst>
              <a:ext uri="{FF2B5EF4-FFF2-40B4-BE49-F238E27FC236}">
                <a16:creationId xmlns:a16="http://schemas.microsoft.com/office/drawing/2014/main" id="{C45F8838-DA2E-7131-A2BB-930AC0E314FE}"/>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sp>
        <p:nvSpPr>
          <p:cNvPr id="19" name="Rectangle 5">
            <a:extLst>
              <a:ext uri="{FF2B5EF4-FFF2-40B4-BE49-F238E27FC236}">
                <a16:creationId xmlns:a16="http://schemas.microsoft.com/office/drawing/2014/main" id="{9813B753-ECCB-6A8A-FEFD-90E2D2665F9D}"/>
              </a:ext>
            </a:extLst>
          </p:cNvPr>
          <p:cNvSpPr/>
          <p:nvPr/>
        </p:nvSpPr>
        <p:spPr>
          <a:xfrm>
            <a:off x="2141497" y="2127456"/>
            <a:ext cx="1616439" cy="1500931"/>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9F60B8D-AEF0-4E8B-9883-59F46AC80006}"/>
              </a:ext>
            </a:extLst>
          </p:cNvPr>
          <p:cNvPicPr>
            <a:picLocks noChangeAspect="1"/>
          </p:cNvPicPr>
          <p:nvPr/>
        </p:nvPicPr>
        <p:blipFill>
          <a:blip r:embed="rId2"/>
          <a:stretch>
            <a:fillRect/>
          </a:stretch>
        </p:blipFill>
        <p:spPr>
          <a:xfrm>
            <a:off x="2234614" y="2234173"/>
            <a:ext cx="1433654" cy="1290937"/>
          </a:xfrm>
          <a:prstGeom prst="flowChartConnector">
            <a:avLst/>
          </a:prstGeom>
        </p:spPr>
      </p:pic>
      <p:sp>
        <p:nvSpPr>
          <p:cNvPr id="21" name="Rectangle 5">
            <a:extLst>
              <a:ext uri="{FF2B5EF4-FFF2-40B4-BE49-F238E27FC236}">
                <a16:creationId xmlns:a16="http://schemas.microsoft.com/office/drawing/2014/main" id="{B58DB03A-A953-50DC-C511-5BF4D289DF9C}"/>
              </a:ext>
            </a:extLst>
          </p:cNvPr>
          <p:cNvSpPr/>
          <p:nvPr/>
        </p:nvSpPr>
        <p:spPr>
          <a:xfrm>
            <a:off x="293364" y="2127456"/>
            <a:ext cx="1616439" cy="1500931"/>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
            <a:extLst>
              <a:ext uri="{FF2B5EF4-FFF2-40B4-BE49-F238E27FC236}">
                <a16:creationId xmlns:a16="http://schemas.microsoft.com/office/drawing/2014/main" id="{477D58B1-32FE-73DE-1E71-620DA9F99A06}"/>
              </a:ext>
            </a:extLst>
          </p:cNvPr>
          <p:cNvSpPr/>
          <p:nvPr/>
        </p:nvSpPr>
        <p:spPr>
          <a:xfrm>
            <a:off x="299810" y="3735104"/>
            <a:ext cx="1616439" cy="1500931"/>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standing next to a large blue sign&#10;&#10;Description automatically generated">
            <a:extLst>
              <a:ext uri="{FF2B5EF4-FFF2-40B4-BE49-F238E27FC236}">
                <a16:creationId xmlns:a16="http://schemas.microsoft.com/office/drawing/2014/main" id="{75B2D36E-979B-7654-4E13-7FDC69903151}"/>
              </a:ext>
            </a:extLst>
          </p:cNvPr>
          <p:cNvPicPr>
            <a:picLocks noChangeAspect="1"/>
          </p:cNvPicPr>
          <p:nvPr/>
        </p:nvPicPr>
        <p:blipFill>
          <a:blip r:embed="rId3"/>
          <a:stretch>
            <a:fillRect/>
          </a:stretch>
        </p:blipFill>
        <p:spPr>
          <a:xfrm>
            <a:off x="388792" y="3839599"/>
            <a:ext cx="1447210" cy="1291940"/>
          </a:xfrm>
          <a:prstGeom prst="flowChartConnector">
            <a:avLst/>
          </a:prstGeom>
          <a:solidFill>
            <a:schemeClr val="bg1">
              <a:lumMod val="65000"/>
            </a:schemeClr>
          </a:solidFill>
        </p:spPr>
      </p:pic>
      <p:sp>
        <p:nvSpPr>
          <p:cNvPr id="25" name="Rectangle 5">
            <a:extLst>
              <a:ext uri="{FF2B5EF4-FFF2-40B4-BE49-F238E27FC236}">
                <a16:creationId xmlns:a16="http://schemas.microsoft.com/office/drawing/2014/main" id="{02ABA746-93BA-C4E2-7A10-6EF34AE7DAAC}"/>
              </a:ext>
            </a:extLst>
          </p:cNvPr>
          <p:cNvSpPr/>
          <p:nvPr/>
        </p:nvSpPr>
        <p:spPr>
          <a:xfrm>
            <a:off x="374742" y="2229339"/>
            <a:ext cx="1453682" cy="1308674"/>
          </a:xfrm>
          <a:prstGeom prst="flowChartConnector">
            <a:avLst/>
          </a:prstGeom>
          <a:solidFill>
            <a:srgbClr val="D67946"/>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D83BD6BC-6F87-6836-3BC1-529E4C6E3666}"/>
              </a:ext>
            </a:extLst>
          </p:cNvPr>
          <p:cNvPicPr>
            <a:picLocks noChangeAspect="1"/>
          </p:cNvPicPr>
          <p:nvPr/>
        </p:nvPicPr>
        <p:blipFill>
          <a:blip r:embed="rId4"/>
          <a:stretch>
            <a:fillRect/>
          </a:stretch>
        </p:blipFill>
        <p:spPr>
          <a:xfrm>
            <a:off x="737035" y="2596638"/>
            <a:ext cx="741990" cy="692381"/>
          </a:xfrm>
          <a:prstGeom prst="rect">
            <a:avLst/>
          </a:prstGeom>
        </p:spPr>
      </p:pic>
      <p:sp>
        <p:nvSpPr>
          <p:cNvPr id="28" name="TextBox 27">
            <a:extLst>
              <a:ext uri="{FF2B5EF4-FFF2-40B4-BE49-F238E27FC236}">
                <a16:creationId xmlns:a16="http://schemas.microsoft.com/office/drawing/2014/main" id="{7BF0D4F7-E63F-D3F1-10BE-087324778262}"/>
              </a:ext>
            </a:extLst>
          </p:cNvPr>
          <p:cNvSpPr txBox="1"/>
          <p:nvPr/>
        </p:nvSpPr>
        <p:spPr>
          <a:xfrm>
            <a:off x="468811" y="1672278"/>
            <a:ext cx="13596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Leakage                         </a:t>
            </a:r>
            <a:endParaRPr lang="en-US" sz="2400" b="1">
              <a:solidFill>
                <a:srgbClr val="002759"/>
              </a:solidFill>
            </a:endParaRPr>
          </a:p>
        </p:txBody>
      </p:sp>
      <p:sp>
        <p:nvSpPr>
          <p:cNvPr id="29" name="TextBox 28">
            <a:extLst>
              <a:ext uri="{FF2B5EF4-FFF2-40B4-BE49-F238E27FC236}">
                <a16:creationId xmlns:a16="http://schemas.microsoft.com/office/drawing/2014/main" id="{CEE635C3-0688-FE98-A63D-30436EBB8BFD}"/>
              </a:ext>
            </a:extLst>
          </p:cNvPr>
          <p:cNvSpPr txBox="1"/>
          <p:nvPr/>
        </p:nvSpPr>
        <p:spPr>
          <a:xfrm>
            <a:off x="2272096" y="1669963"/>
            <a:ext cx="14401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Cryogenic                         </a:t>
            </a:r>
            <a:endParaRPr lang="en-US" sz="2400" b="1">
              <a:solidFill>
                <a:srgbClr val="002759"/>
              </a:solidFill>
            </a:endParaRPr>
          </a:p>
        </p:txBody>
      </p:sp>
      <p:sp>
        <p:nvSpPr>
          <p:cNvPr id="30" name="TextBox 29">
            <a:extLst>
              <a:ext uri="{FF2B5EF4-FFF2-40B4-BE49-F238E27FC236}">
                <a16:creationId xmlns:a16="http://schemas.microsoft.com/office/drawing/2014/main" id="{70DF6F7C-0222-D979-A9C7-2AFFC96CAB9D}"/>
              </a:ext>
            </a:extLst>
          </p:cNvPr>
          <p:cNvSpPr txBox="1"/>
          <p:nvPr/>
        </p:nvSpPr>
        <p:spPr>
          <a:xfrm>
            <a:off x="459913" y="5233398"/>
            <a:ext cx="4348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2759"/>
                </a:solidFill>
                <a:cs typeface="Calibri"/>
              </a:rPr>
              <a:t>Flow Rate                         </a:t>
            </a:r>
            <a:endParaRPr lang="en-US" sz="2400" b="1">
              <a:solidFill>
                <a:srgbClr val="002759"/>
              </a:solidFill>
            </a:endParaRPr>
          </a:p>
        </p:txBody>
      </p:sp>
      <p:sp>
        <p:nvSpPr>
          <p:cNvPr id="31" name="Rectangle 5">
            <a:extLst>
              <a:ext uri="{FF2B5EF4-FFF2-40B4-BE49-F238E27FC236}">
                <a16:creationId xmlns:a16="http://schemas.microsoft.com/office/drawing/2014/main" id="{8E8B5832-296C-AF10-13EE-F56165E31E4C}"/>
              </a:ext>
            </a:extLst>
          </p:cNvPr>
          <p:cNvSpPr/>
          <p:nvPr/>
        </p:nvSpPr>
        <p:spPr>
          <a:xfrm>
            <a:off x="2139901" y="3735103"/>
            <a:ext cx="1616440" cy="1500932"/>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
            <a:extLst>
              <a:ext uri="{FF2B5EF4-FFF2-40B4-BE49-F238E27FC236}">
                <a16:creationId xmlns:a16="http://schemas.microsoft.com/office/drawing/2014/main" id="{E2CF1BB9-E86F-CD83-6189-504939F6057F}"/>
              </a:ext>
            </a:extLst>
          </p:cNvPr>
          <p:cNvSpPr/>
          <p:nvPr/>
        </p:nvSpPr>
        <p:spPr>
          <a:xfrm>
            <a:off x="2223796" y="3827078"/>
            <a:ext cx="1453683" cy="1308675"/>
          </a:xfrm>
          <a:prstGeom prst="flowChartConnector">
            <a:avLst/>
          </a:prstGeom>
          <a:solidFill>
            <a:srgbClr val="2D6C8B"/>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Hammer1 with solid fill">
            <a:extLst>
              <a:ext uri="{FF2B5EF4-FFF2-40B4-BE49-F238E27FC236}">
                <a16:creationId xmlns:a16="http://schemas.microsoft.com/office/drawing/2014/main" id="{8751F92B-2C2D-B424-3A9D-B2AB979C43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2811" y="4039352"/>
            <a:ext cx="884127" cy="884127"/>
          </a:xfrm>
          <a:prstGeom prst="rect">
            <a:avLst/>
          </a:prstGeom>
        </p:spPr>
      </p:pic>
      <p:sp>
        <p:nvSpPr>
          <p:cNvPr id="35" name="TextBox 34">
            <a:extLst>
              <a:ext uri="{FF2B5EF4-FFF2-40B4-BE49-F238E27FC236}">
                <a16:creationId xmlns:a16="http://schemas.microsoft.com/office/drawing/2014/main" id="{F5AE1B3B-4D39-0326-9815-27284054F382}"/>
              </a:ext>
            </a:extLst>
          </p:cNvPr>
          <p:cNvSpPr txBox="1"/>
          <p:nvPr/>
        </p:nvSpPr>
        <p:spPr>
          <a:xfrm>
            <a:off x="2293124" y="5234654"/>
            <a:ext cx="14401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Durability                         </a:t>
            </a:r>
            <a:endParaRPr lang="en-US" sz="2400" b="1">
              <a:solidFill>
                <a:srgbClr val="002759"/>
              </a:solidFill>
            </a:endParaRPr>
          </a:p>
        </p:txBody>
      </p:sp>
      <p:sp>
        <p:nvSpPr>
          <p:cNvPr id="41" name="Rectangle: Rounded Corners 40">
            <a:extLst>
              <a:ext uri="{FF2B5EF4-FFF2-40B4-BE49-F238E27FC236}">
                <a16:creationId xmlns:a16="http://schemas.microsoft.com/office/drawing/2014/main" id="{DDFE0C4C-4816-8E19-8AB6-22B3D82E756A}"/>
              </a:ext>
            </a:extLst>
          </p:cNvPr>
          <p:cNvSpPr>
            <a:spLocks noGrp="1" noRot="1" noMove="1" noResize="1" noEditPoints="1" noAdjustHandles="1" noChangeArrowheads="1" noChangeShapeType="1"/>
          </p:cNvSpPr>
          <p:nvPr/>
        </p:nvSpPr>
        <p:spPr>
          <a:xfrm>
            <a:off x="5272192" y="686908"/>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5EFF78B-8B0E-45A7-B128-AEA55B40693B}"/>
              </a:ext>
            </a:extLst>
          </p:cNvPr>
          <p:cNvSpPr txBox="1">
            <a:spLocks/>
          </p:cNvSpPr>
          <p:nvPr/>
        </p:nvSpPr>
        <p:spPr>
          <a:xfrm>
            <a:off x="5257711" y="724336"/>
            <a:ext cx="4104116" cy="943462"/>
          </a:xfrm>
          <a:prstGeom prst="rect">
            <a:avLst/>
          </a:prstGeom>
          <a:noFill/>
        </p:spPr>
        <p:txBody>
          <a:bodyPr wrap="square" rtlCol="0">
            <a:spAutoFit/>
          </a:bodyPr>
          <a:lstStyle/>
          <a:p>
            <a:r>
              <a:rPr lang="en-US" sz="1800">
                <a:solidFill>
                  <a:schemeClr val="bg1"/>
                </a:solidFill>
                <a:latin typeface="+mj-lt"/>
              </a:rPr>
              <a:t>External leakage: Less than 50 SCIM liquid nitrogen at 5 and 50 psig internal pressure</a:t>
            </a:r>
          </a:p>
        </p:txBody>
      </p:sp>
      <p:sp>
        <p:nvSpPr>
          <p:cNvPr id="43" name="Rectangle: Rounded Corners 42">
            <a:extLst>
              <a:ext uri="{FF2B5EF4-FFF2-40B4-BE49-F238E27FC236}">
                <a16:creationId xmlns:a16="http://schemas.microsoft.com/office/drawing/2014/main" id="{D0AEE3D6-2EE2-BD4B-B941-5131FFC8B757}"/>
              </a:ext>
            </a:extLst>
          </p:cNvPr>
          <p:cNvSpPr>
            <a:spLocks noGrp="1" noRot="1" noMove="1" noResize="1" noEditPoints="1" noAdjustHandles="1" noChangeArrowheads="1" noChangeShapeType="1"/>
          </p:cNvSpPr>
          <p:nvPr/>
        </p:nvSpPr>
        <p:spPr>
          <a:xfrm>
            <a:off x="5272192" y="1793559"/>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53F3FE4-858A-8963-DC05-9E8DCDDDFBB9}"/>
              </a:ext>
            </a:extLst>
          </p:cNvPr>
          <p:cNvSpPr txBox="1">
            <a:spLocks/>
          </p:cNvSpPr>
          <p:nvPr/>
        </p:nvSpPr>
        <p:spPr>
          <a:xfrm>
            <a:off x="5257711" y="1789278"/>
            <a:ext cx="4194236" cy="923330"/>
          </a:xfrm>
          <a:prstGeom prst="rect">
            <a:avLst/>
          </a:prstGeom>
          <a:noFill/>
        </p:spPr>
        <p:txBody>
          <a:bodyPr wrap="square" rtlCol="0">
            <a:spAutoFit/>
          </a:bodyPr>
          <a:lstStyle/>
          <a:p>
            <a:r>
              <a:rPr lang="en-US" sz="1800">
                <a:solidFill>
                  <a:schemeClr val="bg1"/>
                </a:solidFill>
                <a:latin typeface="+mj-lt"/>
              </a:rPr>
              <a:t>Internal leakage: Less than 500 SCIM liquid nitrogen at 15 and 50 psid while demated</a:t>
            </a:r>
          </a:p>
        </p:txBody>
      </p:sp>
      <p:sp>
        <p:nvSpPr>
          <p:cNvPr id="45" name="Rectangle: Rounded Corners 44">
            <a:extLst>
              <a:ext uri="{FF2B5EF4-FFF2-40B4-BE49-F238E27FC236}">
                <a16:creationId xmlns:a16="http://schemas.microsoft.com/office/drawing/2014/main" id="{07365560-2906-F35C-C35C-5072B1DF64A5}"/>
              </a:ext>
            </a:extLst>
          </p:cNvPr>
          <p:cNvSpPr>
            <a:spLocks noGrp="1" noRot="1" noMove="1" noResize="1" noEditPoints="1" noAdjustHandles="1" noChangeArrowheads="1" noChangeShapeType="1"/>
          </p:cNvSpPr>
          <p:nvPr/>
        </p:nvSpPr>
        <p:spPr>
          <a:xfrm>
            <a:off x="5272192" y="2904604"/>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E610970-D212-10D9-530C-83C0BF564A5A}"/>
              </a:ext>
            </a:extLst>
          </p:cNvPr>
          <p:cNvSpPr txBox="1">
            <a:spLocks/>
          </p:cNvSpPr>
          <p:nvPr/>
        </p:nvSpPr>
        <p:spPr>
          <a:xfrm>
            <a:off x="5274603" y="2904884"/>
            <a:ext cx="4189409" cy="1200329"/>
          </a:xfrm>
          <a:prstGeom prst="rect">
            <a:avLst/>
          </a:prstGeom>
          <a:noFill/>
        </p:spPr>
        <p:txBody>
          <a:bodyPr wrap="square" rtlCol="0">
            <a:spAutoFit/>
          </a:bodyPr>
          <a:lstStyle/>
          <a:p>
            <a:r>
              <a:rPr lang="en-US">
                <a:solidFill>
                  <a:schemeClr val="bg1"/>
                </a:solidFill>
                <a:latin typeface="+mj-lt"/>
              </a:rPr>
              <a:t>Stainless steel</a:t>
            </a:r>
            <a:r>
              <a:rPr lang="en-US" sz="1800">
                <a:solidFill>
                  <a:schemeClr val="bg1"/>
                </a:solidFill>
                <a:latin typeface="+mj-lt"/>
              </a:rPr>
              <a:t> springs can endure at least 10 N of force to keep</a:t>
            </a:r>
            <a:r>
              <a:rPr lang="en-US">
                <a:solidFill>
                  <a:schemeClr val="bg1"/>
                </a:solidFill>
                <a:latin typeface="+mj-lt"/>
              </a:rPr>
              <a:t> tightly sealed</a:t>
            </a:r>
            <a:r>
              <a:rPr lang="en-US" sz="1800">
                <a:solidFill>
                  <a:schemeClr val="bg1"/>
                </a:solidFill>
                <a:latin typeface="+mj-lt"/>
              </a:rPr>
              <a:t> connection</a:t>
            </a:r>
          </a:p>
          <a:p>
            <a:endParaRPr lang="en-US"/>
          </a:p>
        </p:txBody>
      </p:sp>
      <p:sp>
        <p:nvSpPr>
          <p:cNvPr id="44" name="Rectangle: Rounded Corners 43">
            <a:extLst>
              <a:ext uri="{FF2B5EF4-FFF2-40B4-BE49-F238E27FC236}">
                <a16:creationId xmlns:a16="http://schemas.microsoft.com/office/drawing/2014/main" id="{7EACDF9A-7A72-1911-B1EF-45E165A993DD}"/>
              </a:ext>
            </a:extLst>
          </p:cNvPr>
          <p:cNvSpPr>
            <a:spLocks noGrp="1" noRot="1" noMove="1" noResize="1" noEditPoints="1" noAdjustHandles="1" noChangeArrowheads="1" noChangeShapeType="1"/>
          </p:cNvSpPr>
          <p:nvPr/>
        </p:nvSpPr>
        <p:spPr>
          <a:xfrm>
            <a:off x="5272645" y="4049872"/>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53B577E1-46D3-5A24-2F45-230EF7A5E3B8}"/>
              </a:ext>
            </a:extLst>
          </p:cNvPr>
          <p:cNvSpPr>
            <a:spLocks noGrp="1" noRot="1" noMove="1" noResize="1" noEditPoints="1" noAdjustHandles="1" noChangeArrowheads="1" noChangeShapeType="1"/>
          </p:cNvSpPr>
          <p:nvPr/>
        </p:nvSpPr>
        <p:spPr>
          <a:xfrm>
            <a:off x="5257711" y="5160917"/>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B344B05-7790-353A-279D-3789ADB9E81B}"/>
              </a:ext>
            </a:extLst>
          </p:cNvPr>
          <p:cNvSpPr txBox="1">
            <a:spLocks/>
          </p:cNvSpPr>
          <p:nvPr/>
        </p:nvSpPr>
        <p:spPr>
          <a:xfrm>
            <a:off x="5274603" y="4107672"/>
            <a:ext cx="4223196" cy="923330"/>
          </a:xfrm>
          <a:prstGeom prst="rect">
            <a:avLst/>
          </a:prstGeom>
          <a:noFill/>
        </p:spPr>
        <p:txBody>
          <a:bodyPr wrap="square" rtlCol="0">
            <a:spAutoFit/>
          </a:bodyPr>
          <a:lstStyle/>
          <a:p>
            <a:r>
              <a:rPr lang="en-US" sz="1800">
                <a:solidFill>
                  <a:schemeClr val="bg1"/>
                </a:solidFill>
                <a:latin typeface="+mj-lt"/>
              </a:rPr>
              <a:t>The valve can endure minimum 80 K temperatures  </a:t>
            </a:r>
          </a:p>
          <a:p>
            <a:endParaRPr lang="en-US"/>
          </a:p>
        </p:txBody>
      </p:sp>
      <p:sp>
        <p:nvSpPr>
          <p:cNvPr id="39" name="TextBox 38">
            <a:extLst>
              <a:ext uri="{FF2B5EF4-FFF2-40B4-BE49-F238E27FC236}">
                <a16:creationId xmlns:a16="http://schemas.microsoft.com/office/drawing/2014/main" id="{ABE93EBF-04D7-5759-863B-CED36A888792}"/>
              </a:ext>
            </a:extLst>
          </p:cNvPr>
          <p:cNvSpPr txBox="1">
            <a:spLocks/>
          </p:cNvSpPr>
          <p:nvPr/>
        </p:nvSpPr>
        <p:spPr>
          <a:xfrm>
            <a:off x="5257711" y="5198520"/>
            <a:ext cx="4223196" cy="923330"/>
          </a:xfrm>
          <a:prstGeom prst="rect">
            <a:avLst/>
          </a:prstGeom>
          <a:noFill/>
        </p:spPr>
        <p:txBody>
          <a:bodyPr wrap="square" rtlCol="0">
            <a:spAutoFit/>
          </a:bodyPr>
          <a:lstStyle/>
          <a:p>
            <a:r>
              <a:rPr lang="en-US" sz="1800">
                <a:solidFill>
                  <a:schemeClr val="bg1"/>
                </a:solidFill>
                <a:latin typeface="+mj-lt"/>
              </a:rPr>
              <a:t>Less than 5% plastic deformation</a:t>
            </a:r>
          </a:p>
          <a:p>
            <a:endParaRPr lang="en-US"/>
          </a:p>
        </p:txBody>
      </p:sp>
    </p:spTree>
    <p:extLst>
      <p:ext uri="{BB962C8B-B14F-4D97-AF65-F5344CB8AC3E}">
        <p14:creationId xmlns:p14="http://schemas.microsoft.com/office/powerpoint/2010/main" val="2214558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41"/>
                                        </p:tgtEl>
                                        <p:attrNameLst>
                                          <p:attrName>fillcolor</p:attrName>
                                        </p:attrNameLst>
                                      </p:cBhvr>
                                      <p:to>
                                        <a:srgbClr val="782F40"/>
                                      </p:to>
                                    </p:animClr>
                                    <p:set>
                                      <p:cBhvr>
                                        <p:cTn id="7" dur="500" fill="hold"/>
                                        <p:tgtEl>
                                          <p:spTgt spid="41"/>
                                        </p:tgtEl>
                                        <p:attrNameLst>
                                          <p:attrName>fill.type</p:attrName>
                                        </p:attrNameLst>
                                      </p:cBhvr>
                                      <p:to>
                                        <p:strVal val="solid"/>
                                      </p:to>
                                    </p:set>
                                    <p:set>
                                      <p:cBhvr>
                                        <p:cTn id="8" dur="500" fill="hold"/>
                                        <p:tgtEl>
                                          <p:spTgt spid="41"/>
                                        </p:tgtEl>
                                        <p:attrNameLst>
                                          <p:attrName>fill.on</p:attrName>
                                        </p:attrNameLst>
                                      </p:cBhvr>
                                      <p:to>
                                        <p:strVal val="true"/>
                                      </p:to>
                                    </p:set>
                                  </p:childTnLst>
                                  <p:subTnLst>
                                    <p:animClr clrSpc="rgb" dir="cw">
                                      <p:cBhvr override="childStyle">
                                        <p:cTn dur="1" fill="hold" display="0" masterRel="nextClick" afterEffect="1"/>
                                        <p:tgtEl>
                                          <p:spTgt spid="41"/>
                                        </p:tgtEl>
                                        <p:attrNameLst>
                                          <p:attrName>ppt_c</p:attrName>
                                        </p:attrNameLst>
                                      </p:cBhvr>
                                      <p:to>
                                        <a:schemeClr val="folHlink"/>
                                      </p:to>
                                    </p:animClr>
                                  </p:subTnLst>
                                </p:cTn>
                              </p:par>
                              <p:par>
                                <p:cTn id="9" presetID="1" presetClass="emph" presetSubtype="2" fill="hold" nodeType="withEffect">
                                  <p:stCondLst>
                                    <p:cond delay="0"/>
                                  </p:stCondLst>
                                  <p:childTnLst>
                                    <p:animClr clrSpc="rgb" dir="cw">
                                      <p:cBhvr>
                                        <p:cTn id="10" dur="500" fill="hold"/>
                                        <p:tgtEl>
                                          <p:spTgt spid="21"/>
                                        </p:tgtEl>
                                        <p:attrNameLst>
                                          <p:attrName>fillcolor</p:attrName>
                                        </p:attrNameLst>
                                      </p:cBhvr>
                                      <p:to>
                                        <a:srgbClr val="782F40"/>
                                      </p:to>
                                    </p:animClr>
                                    <p:set>
                                      <p:cBhvr>
                                        <p:cTn id="11" dur="500" fill="hold"/>
                                        <p:tgtEl>
                                          <p:spTgt spid="21"/>
                                        </p:tgtEl>
                                        <p:attrNameLst>
                                          <p:attrName>fill.type</p:attrName>
                                        </p:attrNameLst>
                                      </p:cBhvr>
                                      <p:to>
                                        <p:strVal val="solid"/>
                                      </p:to>
                                    </p:set>
                                    <p:set>
                                      <p:cBhvr>
                                        <p:cTn id="12" dur="500" fill="hold"/>
                                        <p:tgtEl>
                                          <p:spTgt spid="21"/>
                                        </p:tgtEl>
                                        <p:attrNameLst>
                                          <p:attrName>fill.on</p:attrName>
                                        </p:attrNameLst>
                                      </p:cBhvr>
                                      <p:to>
                                        <p:strVal val="true"/>
                                      </p:to>
                                    </p:set>
                                  </p:childTnLst>
                                </p:cTn>
                              </p:par>
                              <p:par>
                                <p:cTn id="13" presetID="1" presetClass="emph" presetSubtype="2" fill="hold" nodeType="withEffect">
                                  <p:stCondLst>
                                    <p:cond delay="0"/>
                                  </p:stCondLst>
                                  <p:childTnLst>
                                    <p:animClr clrSpc="rgb" dir="cw">
                                      <p:cBhvr>
                                        <p:cTn id="14" dur="500" fill="hold"/>
                                        <p:tgtEl>
                                          <p:spTgt spid="19"/>
                                        </p:tgtEl>
                                        <p:attrNameLst>
                                          <p:attrName>fillcolor</p:attrName>
                                        </p:attrNameLst>
                                      </p:cBhvr>
                                      <p:to>
                                        <a:srgbClr val="782F40"/>
                                      </p:to>
                                    </p:animClr>
                                    <p:set>
                                      <p:cBhvr>
                                        <p:cTn id="15" dur="500" fill="hold"/>
                                        <p:tgtEl>
                                          <p:spTgt spid="19"/>
                                        </p:tgtEl>
                                        <p:attrNameLst>
                                          <p:attrName>fill.type</p:attrName>
                                        </p:attrNameLst>
                                      </p:cBhvr>
                                      <p:to>
                                        <p:strVal val="solid"/>
                                      </p:to>
                                    </p:set>
                                    <p:set>
                                      <p:cBhvr>
                                        <p:cTn id="16" dur="500" fill="hold"/>
                                        <p:tgtEl>
                                          <p:spTgt spid="19"/>
                                        </p:tgtEl>
                                        <p:attrNameLst>
                                          <p:attrName>fill.on</p:attrName>
                                        </p:attrNameLst>
                                      </p:cBhvr>
                                      <p:to>
                                        <p:strVal val="true"/>
                                      </p:to>
                                    </p:set>
                                  </p:childTnLst>
                                </p:cTn>
                              </p:par>
                              <p:par>
                                <p:cTn id="17" presetID="1" presetClass="emph" presetSubtype="2" fill="hold" nodeType="withEffect">
                                  <p:stCondLst>
                                    <p:cond delay="0"/>
                                  </p:stCondLst>
                                  <p:childTnLst>
                                    <p:animClr clrSpc="rgb" dir="cw">
                                      <p:cBhvr>
                                        <p:cTn id="18" dur="500" fill="hold"/>
                                        <p:tgtEl>
                                          <p:spTgt spid="23"/>
                                        </p:tgtEl>
                                        <p:attrNameLst>
                                          <p:attrName>fillcolor</p:attrName>
                                        </p:attrNameLst>
                                      </p:cBhvr>
                                      <p:to>
                                        <a:srgbClr val="782F40"/>
                                      </p:to>
                                    </p:animClr>
                                    <p:set>
                                      <p:cBhvr>
                                        <p:cTn id="19" dur="500" fill="hold"/>
                                        <p:tgtEl>
                                          <p:spTgt spid="23"/>
                                        </p:tgtEl>
                                        <p:attrNameLst>
                                          <p:attrName>fill.type</p:attrName>
                                        </p:attrNameLst>
                                      </p:cBhvr>
                                      <p:to>
                                        <p:strVal val="solid"/>
                                      </p:to>
                                    </p:set>
                                    <p:set>
                                      <p:cBhvr>
                                        <p:cTn id="20" dur="500" fill="hold"/>
                                        <p:tgtEl>
                                          <p:spTgt spid="23"/>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43"/>
                                        </p:tgtEl>
                                        <p:attrNameLst>
                                          <p:attrName>fillcolor</p:attrName>
                                        </p:attrNameLst>
                                      </p:cBhvr>
                                      <p:to>
                                        <a:srgbClr val="782F40"/>
                                      </p:to>
                                    </p:animClr>
                                    <p:set>
                                      <p:cBhvr>
                                        <p:cTn id="25" dur="500" fill="hold"/>
                                        <p:tgtEl>
                                          <p:spTgt spid="43"/>
                                        </p:tgtEl>
                                        <p:attrNameLst>
                                          <p:attrName>fill.type</p:attrName>
                                        </p:attrNameLst>
                                      </p:cBhvr>
                                      <p:to>
                                        <p:strVal val="solid"/>
                                      </p:to>
                                    </p:set>
                                    <p:set>
                                      <p:cBhvr>
                                        <p:cTn id="26" dur="500" fill="hold"/>
                                        <p:tgtEl>
                                          <p:spTgt spid="43"/>
                                        </p:tgtEl>
                                        <p:attrNameLst>
                                          <p:attrName>fill.on</p:attrName>
                                        </p:attrNameLst>
                                      </p:cBhvr>
                                      <p:to>
                                        <p:strVal val="true"/>
                                      </p:to>
                                    </p:set>
                                  </p:childTnLst>
                                  <p:subTnLst>
                                    <p:animClr clrSpc="rgb" dir="cw">
                                      <p:cBhvr override="childStyle">
                                        <p:cTn dur="1" fill="hold" display="0" masterRel="nextClick" afterEffect="1"/>
                                        <p:tgtEl>
                                          <p:spTgt spid="43"/>
                                        </p:tgtEl>
                                        <p:attrNameLst>
                                          <p:attrName>ppt_c</p:attrName>
                                        </p:attrNameLst>
                                      </p:cBhvr>
                                      <p:to>
                                        <a:schemeClr val="folHlink"/>
                                      </p:to>
                                    </p:animClr>
                                  </p:sub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500" fill="hold"/>
                                        <p:tgtEl>
                                          <p:spTgt spid="45"/>
                                        </p:tgtEl>
                                        <p:attrNameLst>
                                          <p:attrName>fillcolor</p:attrName>
                                        </p:attrNameLst>
                                      </p:cBhvr>
                                      <p:to>
                                        <a:srgbClr val="782F40"/>
                                      </p:to>
                                    </p:animClr>
                                    <p:set>
                                      <p:cBhvr>
                                        <p:cTn id="31" dur="500" fill="hold"/>
                                        <p:tgtEl>
                                          <p:spTgt spid="45"/>
                                        </p:tgtEl>
                                        <p:attrNameLst>
                                          <p:attrName>fill.type</p:attrName>
                                        </p:attrNameLst>
                                      </p:cBhvr>
                                      <p:to>
                                        <p:strVal val="solid"/>
                                      </p:to>
                                    </p:set>
                                    <p:set>
                                      <p:cBhvr>
                                        <p:cTn id="32" dur="500" fill="hold"/>
                                        <p:tgtEl>
                                          <p:spTgt spid="45"/>
                                        </p:tgtEl>
                                        <p:attrNameLst>
                                          <p:attrName>fill.on</p:attrName>
                                        </p:attrNameLst>
                                      </p:cBhvr>
                                      <p:to>
                                        <p:strVal val="true"/>
                                      </p:to>
                                    </p:set>
                                  </p:childTnLst>
                                </p:cTn>
                              </p:par>
                              <p:par>
                                <p:cTn id="33" presetID="1" presetClass="emph" presetSubtype="2" fill="hold" nodeType="withEffect">
                                  <p:stCondLst>
                                    <p:cond delay="0"/>
                                  </p:stCondLst>
                                  <p:childTnLst>
                                    <p:animClr clrSpc="rgb" dir="cw">
                                      <p:cBhvr>
                                        <p:cTn id="34" dur="500" fill="hold"/>
                                        <p:tgtEl>
                                          <p:spTgt spid="31"/>
                                        </p:tgtEl>
                                        <p:attrNameLst>
                                          <p:attrName>fillcolor</p:attrName>
                                        </p:attrNameLst>
                                      </p:cBhvr>
                                      <p:to>
                                        <a:srgbClr val="782F40"/>
                                      </p:to>
                                    </p:animClr>
                                    <p:set>
                                      <p:cBhvr>
                                        <p:cTn id="35" dur="500" fill="hold"/>
                                        <p:tgtEl>
                                          <p:spTgt spid="31"/>
                                        </p:tgtEl>
                                        <p:attrNameLst>
                                          <p:attrName>fill.type</p:attrName>
                                        </p:attrNameLst>
                                      </p:cBhvr>
                                      <p:to>
                                        <p:strVal val="solid"/>
                                      </p:to>
                                    </p:set>
                                    <p:set>
                                      <p:cBhvr>
                                        <p:cTn id="36" dur="500" fill="hold"/>
                                        <p:tgtEl>
                                          <p:spTgt spid="3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F657E46-2D6E-D646-0716-23837F7874EC}"/>
              </a:ext>
            </a:extLst>
          </p:cNvPr>
          <p:cNvSpPr>
            <a:spLocks noGrp="1"/>
          </p:cNvSpPr>
          <p:nvPr>
            <p:ph type="ftr" sz="quarter" idx="11"/>
          </p:nvPr>
        </p:nvSpPr>
        <p:spPr>
          <a:xfrm>
            <a:off x="533400" y="6377940"/>
            <a:ext cx="4274813" cy="274320"/>
          </a:xfrm>
        </p:spPr>
        <p:txBody>
          <a:bodyPr/>
          <a:lstStyle/>
          <a:p>
            <a:endParaRPr lang="en-US"/>
          </a:p>
        </p:txBody>
      </p:sp>
      <p:sp>
        <p:nvSpPr>
          <p:cNvPr id="5" name="Title 4">
            <a:extLst>
              <a:ext uri="{FF2B5EF4-FFF2-40B4-BE49-F238E27FC236}">
                <a16:creationId xmlns:a16="http://schemas.microsoft.com/office/drawing/2014/main" id="{A08041EF-B13B-943D-FEBC-9B37F507BCBA}"/>
              </a:ext>
            </a:extLst>
          </p:cNvPr>
          <p:cNvSpPr>
            <a:spLocks noGrp="1"/>
          </p:cNvSpPr>
          <p:nvPr>
            <p:ph type="title"/>
          </p:nvPr>
        </p:nvSpPr>
        <p:spPr/>
        <p:txBody>
          <a:bodyPr/>
          <a:lstStyle/>
          <a:p>
            <a:r>
              <a:rPr lang="en-US"/>
              <a:t>Testing </a:t>
            </a:r>
            <a:br>
              <a:rPr lang="en-US"/>
            </a:br>
            <a:r>
              <a:rPr lang="en-US"/>
              <a:t>Validation</a:t>
            </a:r>
          </a:p>
        </p:txBody>
      </p:sp>
      <p:sp>
        <p:nvSpPr>
          <p:cNvPr id="12" name="Rectangle 11">
            <a:extLst>
              <a:ext uri="{FF2B5EF4-FFF2-40B4-BE49-F238E27FC236}">
                <a16:creationId xmlns:a16="http://schemas.microsoft.com/office/drawing/2014/main" id="{7A687870-FE75-94A9-7668-B119B2A05B08}"/>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2">
            <a:extLst>
              <a:ext uri="{FF2B5EF4-FFF2-40B4-BE49-F238E27FC236}">
                <a16:creationId xmlns:a16="http://schemas.microsoft.com/office/drawing/2014/main" id="{10DF8E53-F5A7-67D5-94D9-1F1498BE9DB9}"/>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4" name="Slide Number Placeholder 3">
            <a:extLst>
              <a:ext uri="{FF2B5EF4-FFF2-40B4-BE49-F238E27FC236}">
                <a16:creationId xmlns:a16="http://schemas.microsoft.com/office/drawing/2014/main" id="{342BB244-A6AD-E508-44E1-F91A1AA781CD}"/>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135</a:t>
            </a:fld>
            <a:endParaRPr lang="en-US">
              <a:solidFill>
                <a:srgbClr val="D8D8D8"/>
              </a:solidFill>
              <a:ea typeface="Calibri"/>
              <a:cs typeface="Calibri"/>
            </a:endParaRPr>
          </a:p>
        </p:txBody>
      </p:sp>
      <p:sp>
        <p:nvSpPr>
          <p:cNvPr id="16" name="TextBox 15">
            <a:extLst>
              <a:ext uri="{FF2B5EF4-FFF2-40B4-BE49-F238E27FC236}">
                <a16:creationId xmlns:a16="http://schemas.microsoft.com/office/drawing/2014/main" id="{C45F8838-DA2E-7131-A2BB-930AC0E314FE}"/>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sp>
        <p:nvSpPr>
          <p:cNvPr id="19" name="Rectangle 5">
            <a:extLst>
              <a:ext uri="{FF2B5EF4-FFF2-40B4-BE49-F238E27FC236}">
                <a16:creationId xmlns:a16="http://schemas.microsoft.com/office/drawing/2014/main" id="{9813B753-ECCB-6A8A-FEFD-90E2D2665F9D}"/>
              </a:ext>
            </a:extLst>
          </p:cNvPr>
          <p:cNvSpPr/>
          <p:nvPr/>
        </p:nvSpPr>
        <p:spPr>
          <a:xfrm>
            <a:off x="2141497" y="2127456"/>
            <a:ext cx="1616439" cy="1500931"/>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A9F60B8D-AEF0-4E8B-9883-59F46AC80006}"/>
              </a:ext>
            </a:extLst>
          </p:cNvPr>
          <p:cNvPicPr>
            <a:picLocks noChangeAspect="1"/>
          </p:cNvPicPr>
          <p:nvPr/>
        </p:nvPicPr>
        <p:blipFill>
          <a:blip r:embed="rId2"/>
          <a:stretch>
            <a:fillRect/>
          </a:stretch>
        </p:blipFill>
        <p:spPr>
          <a:xfrm>
            <a:off x="2234614" y="2234173"/>
            <a:ext cx="1433654" cy="1290937"/>
          </a:xfrm>
          <a:prstGeom prst="flowChartConnector">
            <a:avLst/>
          </a:prstGeom>
        </p:spPr>
      </p:pic>
      <p:sp>
        <p:nvSpPr>
          <p:cNvPr id="21" name="Rectangle 5">
            <a:extLst>
              <a:ext uri="{FF2B5EF4-FFF2-40B4-BE49-F238E27FC236}">
                <a16:creationId xmlns:a16="http://schemas.microsoft.com/office/drawing/2014/main" id="{B58DB03A-A953-50DC-C511-5BF4D289DF9C}"/>
              </a:ext>
            </a:extLst>
          </p:cNvPr>
          <p:cNvSpPr/>
          <p:nvPr/>
        </p:nvSpPr>
        <p:spPr>
          <a:xfrm>
            <a:off x="293364" y="2127456"/>
            <a:ext cx="1616439" cy="1500931"/>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5">
            <a:extLst>
              <a:ext uri="{FF2B5EF4-FFF2-40B4-BE49-F238E27FC236}">
                <a16:creationId xmlns:a16="http://schemas.microsoft.com/office/drawing/2014/main" id="{477D58B1-32FE-73DE-1E71-620DA9F99A06}"/>
              </a:ext>
            </a:extLst>
          </p:cNvPr>
          <p:cNvSpPr/>
          <p:nvPr/>
        </p:nvSpPr>
        <p:spPr>
          <a:xfrm>
            <a:off x="299810" y="3735104"/>
            <a:ext cx="1616439" cy="1500931"/>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person standing next to a large blue sign&#10;&#10;Description automatically generated">
            <a:extLst>
              <a:ext uri="{FF2B5EF4-FFF2-40B4-BE49-F238E27FC236}">
                <a16:creationId xmlns:a16="http://schemas.microsoft.com/office/drawing/2014/main" id="{75B2D36E-979B-7654-4E13-7FDC69903151}"/>
              </a:ext>
            </a:extLst>
          </p:cNvPr>
          <p:cNvPicPr>
            <a:picLocks noChangeAspect="1"/>
          </p:cNvPicPr>
          <p:nvPr/>
        </p:nvPicPr>
        <p:blipFill>
          <a:blip r:embed="rId3"/>
          <a:stretch>
            <a:fillRect/>
          </a:stretch>
        </p:blipFill>
        <p:spPr>
          <a:xfrm>
            <a:off x="388792" y="3839599"/>
            <a:ext cx="1447210" cy="1291940"/>
          </a:xfrm>
          <a:prstGeom prst="flowChartConnector">
            <a:avLst/>
          </a:prstGeom>
          <a:solidFill>
            <a:schemeClr val="bg1">
              <a:lumMod val="65000"/>
            </a:schemeClr>
          </a:solidFill>
        </p:spPr>
      </p:pic>
      <p:sp>
        <p:nvSpPr>
          <p:cNvPr id="25" name="Rectangle 5">
            <a:extLst>
              <a:ext uri="{FF2B5EF4-FFF2-40B4-BE49-F238E27FC236}">
                <a16:creationId xmlns:a16="http://schemas.microsoft.com/office/drawing/2014/main" id="{02ABA746-93BA-C4E2-7A10-6EF34AE7DAAC}"/>
              </a:ext>
            </a:extLst>
          </p:cNvPr>
          <p:cNvSpPr/>
          <p:nvPr/>
        </p:nvSpPr>
        <p:spPr>
          <a:xfrm>
            <a:off x="374742" y="2229339"/>
            <a:ext cx="1453682" cy="1308674"/>
          </a:xfrm>
          <a:prstGeom prst="flowChartConnector">
            <a:avLst/>
          </a:prstGeom>
          <a:solidFill>
            <a:srgbClr val="D67946"/>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black background with a black square&#10;&#10;Description automatically generated with medium confidence">
            <a:extLst>
              <a:ext uri="{FF2B5EF4-FFF2-40B4-BE49-F238E27FC236}">
                <a16:creationId xmlns:a16="http://schemas.microsoft.com/office/drawing/2014/main" id="{D83BD6BC-6F87-6836-3BC1-529E4C6E3666}"/>
              </a:ext>
            </a:extLst>
          </p:cNvPr>
          <p:cNvPicPr>
            <a:picLocks noChangeAspect="1"/>
          </p:cNvPicPr>
          <p:nvPr/>
        </p:nvPicPr>
        <p:blipFill>
          <a:blip r:embed="rId4"/>
          <a:stretch>
            <a:fillRect/>
          </a:stretch>
        </p:blipFill>
        <p:spPr>
          <a:xfrm>
            <a:off x="737035" y="2596638"/>
            <a:ext cx="741990" cy="692381"/>
          </a:xfrm>
          <a:prstGeom prst="rect">
            <a:avLst/>
          </a:prstGeom>
        </p:spPr>
      </p:pic>
      <p:sp>
        <p:nvSpPr>
          <p:cNvPr id="28" name="TextBox 27">
            <a:extLst>
              <a:ext uri="{FF2B5EF4-FFF2-40B4-BE49-F238E27FC236}">
                <a16:creationId xmlns:a16="http://schemas.microsoft.com/office/drawing/2014/main" id="{7BF0D4F7-E63F-D3F1-10BE-087324778262}"/>
              </a:ext>
            </a:extLst>
          </p:cNvPr>
          <p:cNvSpPr txBox="1"/>
          <p:nvPr/>
        </p:nvSpPr>
        <p:spPr>
          <a:xfrm>
            <a:off x="468811" y="1672278"/>
            <a:ext cx="135961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Leakage                         </a:t>
            </a:r>
            <a:endParaRPr lang="en-US" sz="2400" b="1">
              <a:solidFill>
                <a:srgbClr val="002759"/>
              </a:solidFill>
            </a:endParaRPr>
          </a:p>
        </p:txBody>
      </p:sp>
      <p:sp>
        <p:nvSpPr>
          <p:cNvPr id="29" name="TextBox 28">
            <a:extLst>
              <a:ext uri="{FF2B5EF4-FFF2-40B4-BE49-F238E27FC236}">
                <a16:creationId xmlns:a16="http://schemas.microsoft.com/office/drawing/2014/main" id="{CEE635C3-0688-FE98-A63D-30436EBB8BFD}"/>
              </a:ext>
            </a:extLst>
          </p:cNvPr>
          <p:cNvSpPr txBox="1"/>
          <p:nvPr/>
        </p:nvSpPr>
        <p:spPr>
          <a:xfrm>
            <a:off x="2272096" y="1669963"/>
            <a:ext cx="14401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Cryogenic                         </a:t>
            </a:r>
            <a:endParaRPr lang="en-US" sz="2400" b="1">
              <a:solidFill>
                <a:srgbClr val="002759"/>
              </a:solidFill>
            </a:endParaRPr>
          </a:p>
        </p:txBody>
      </p:sp>
      <p:sp>
        <p:nvSpPr>
          <p:cNvPr id="30" name="TextBox 29">
            <a:extLst>
              <a:ext uri="{FF2B5EF4-FFF2-40B4-BE49-F238E27FC236}">
                <a16:creationId xmlns:a16="http://schemas.microsoft.com/office/drawing/2014/main" id="{70DF6F7C-0222-D979-A9C7-2AFFC96CAB9D}"/>
              </a:ext>
            </a:extLst>
          </p:cNvPr>
          <p:cNvSpPr txBox="1"/>
          <p:nvPr/>
        </p:nvSpPr>
        <p:spPr>
          <a:xfrm>
            <a:off x="459913" y="5233398"/>
            <a:ext cx="43483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2759"/>
                </a:solidFill>
                <a:cs typeface="Calibri"/>
              </a:rPr>
              <a:t>Flow Rate                         </a:t>
            </a:r>
            <a:endParaRPr lang="en-US" sz="2400" b="1">
              <a:solidFill>
                <a:srgbClr val="002759"/>
              </a:solidFill>
            </a:endParaRPr>
          </a:p>
        </p:txBody>
      </p:sp>
      <p:sp>
        <p:nvSpPr>
          <p:cNvPr id="31" name="Rectangle 5">
            <a:extLst>
              <a:ext uri="{FF2B5EF4-FFF2-40B4-BE49-F238E27FC236}">
                <a16:creationId xmlns:a16="http://schemas.microsoft.com/office/drawing/2014/main" id="{8E8B5832-296C-AF10-13EE-F56165E31E4C}"/>
              </a:ext>
            </a:extLst>
          </p:cNvPr>
          <p:cNvSpPr/>
          <p:nvPr/>
        </p:nvSpPr>
        <p:spPr>
          <a:xfrm>
            <a:off x="2139901" y="3735103"/>
            <a:ext cx="1616440" cy="1500932"/>
          </a:xfrm>
          <a:prstGeom prst="flowChartConnector">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5">
            <a:extLst>
              <a:ext uri="{FF2B5EF4-FFF2-40B4-BE49-F238E27FC236}">
                <a16:creationId xmlns:a16="http://schemas.microsoft.com/office/drawing/2014/main" id="{E2CF1BB9-E86F-CD83-6189-504939F6057F}"/>
              </a:ext>
            </a:extLst>
          </p:cNvPr>
          <p:cNvSpPr/>
          <p:nvPr/>
        </p:nvSpPr>
        <p:spPr>
          <a:xfrm>
            <a:off x="2223796" y="3827078"/>
            <a:ext cx="1453683" cy="1308675"/>
          </a:xfrm>
          <a:prstGeom prst="flowChartConnector">
            <a:avLst/>
          </a:prstGeom>
          <a:solidFill>
            <a:srgbClr val="2D6C8B"/>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Hammer1 with solid fill">
            <a:extLst>
              <a:ext uri="{FF2B5EF4-FFF2-40B4-BE49-F238E27FC236}">
                <a16:creationId xmlns:a16="http://schemas.microsoft.com/office/drawing/2014/main" id="{8751F92B-2C2D-B424-3A9D-B2AB979C43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502811" y="4039352"/>
            <a:ext cx="884127" cy="884127"/>
          </a:xfrm>
          <a:prstGeom prst="rect">
            <a:avLst/>
          </a:prstGeom>
        </p:spPr>
      </p:pic>
      <p:sp>
        <p:nvSpPr>
          <p:cNvPr id="35" name="TextBox 34">
            <a:extLst>
              <a:ext uri="{FF2B5EF4-FFF2-40B4-BE49-F238E27FC236}">
                <a16:creationId xmlns:a16="http://schemas.microsoft.com/office/drawing/2014/main" id="{F5AE1B3B-4D39-0326-9815-27284054F382}"/>
              </a:ext>
            </a:extLst>
          </p:cNvPr>
          <p:cNvSpPr txBox="1"/>
          <p:nvPr/>
        </p:nvSpPr>
        <p:spPr>
          <a:xfrm>
            <a:off x="2293124" y="5234654"/>
            <a:ext cx="1440169"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1">
                <a:solidFill>
                  <a:srgbClr val="002759"/>
                </a:solidFill>
                <a:cs typeface="Calibri"/>
              </a:rPr>
              <a:t>Durability                         </a:t>
            </a:r>
            <a:endParaRPr lang="en-US" sz="2400" b="1">
              <a:solidFill>
                <a:srgbClr val="002759"/>
              </a:solidFill>
            </a:endParaRPr>
          </a:p>
        </p:txBody>
      </p:sp>
      <p:sp>
        <p:nvSpPr>
          <p:cNvPr id="41" name="Rectangle: Rounded Corners 40">
            <a:extLst>
              <a:ext uri="{FF2B5EF4-FFF2-40B4-BE49-F238E27FC236}">
                <a16:creationId xmlns:a16="http://schemas.microsoft.com/office/drawing/2014/main" id="{DDFE0C4C-4816-8E19-8AB6-22B3D82E756A}"/>
              </a:ext>
            </a:extLst>
          </p:cNvPr>
          <p:cNvSpPr>
            <a:spLocks noGrp="1" noRot="1" noMove="1" noResize="1" noEditPoints="1" noAdjustHandles="1" noChangeArrowheads="1" noChangeShapeType="1"/>
          </p:cNvSpPr>
          <p:nvPr/>
        </p:nvSpPr>
        <p:spPr>
          <a:xfrm>
            <a:off x="5272192" y="686908"/>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5EFF78B-8B0E-45A7-B128-AEA55B40693B}"/>
              </a:ext>
            </a:extLst>
          </p:cNvPr>
          <p:cNvSpPr txBox="1">
            <a:spLocks/>
          </p:cNvSpPr>
          <p:nvPr/>
        </p:nvSpPr>
        <p:spPr>
          <a:xfrm>
            <a:off x="5257711" y="724336"/>
            <a:ext cx="4104116" cy="943462"/>
          </a:xfrm>
          <a:prstGeom prst="rect">
            <a:avLst/>
          </a:prstGeom>
          <a:noFill/>
        </p:spPr>
        <p:txBody>
          <a:bodyPr wrap="square" rtlCol="0">
            <a:spAutoFit/>
          </a:bodyPr>
          <a:lstStyle/>
          <a:p>
            <a:r>
              <a:rPr lang="en-US" sz="1800">
                <a:solidFill>
                  <a:schemeClr val="bg1"/>
                </a:solidFill>
                <a:latin typeface="+mj-lt"/>
              </a:rPr>
              <a:t>External leakage: Less than 50 SCIM </a:t>
            </a:r>
            <a:r>
              <a:rPr lang="en-US">
                <a:solidFill>
                  <a:schemeClr val="bg1"/>
                </a:solidFill>
                <a:latin typeface="+mj-lt"/>
              </a:rPr>
              <a:t>liquid nitrogen</a:t>
            </a:r>
            <a:r>
              <a:rPr lang="en-US" sz="1800">
                <a:solidFill>
                  <a:schemeClr val="bg1"/>
                </a:solidFill>
                <a:latin typeface="+mj-lt"/>
              </a:rPr>
              <a:t> at 5 and 50 psig internal pressure</a:t>
            </a:r>
          </a:p>
        </p:txBody>
      </p:sp>
      <p:sp>
        <p:nvSpPr>
          <p:cNvPr id="43" name="Rectangle: Rounded Corners 42">
            <a:extLst>
              <a:ext uri="{FF2B5EF4-FFF2-40B4-BE49-F238E27FC236}">
                <a16:creationId xmlns:a16="http://schemas.microsoft.com/office/drawing/2014/main" id="{D0AEE3D6-2EE2-BD4B-B941-5131FFC8B757}"/>
              </a:ext>
            </a:extLst>
          </p:cNvPr>
          <p:cNvSpPr>
            <a:spLocks noGrp="1" noRot="1" noMove="1" noResize="1" noEditPoints="1" noAdjustHandles="1" noChangeArrowheads="1" noChangeShapeType="1"/>
          </p:cNvSpPr>
          <p:nvPr/>
        </p:nvSpPr>
        <p:spPr>
          <a:xfrm>
            <a:off x="5272192" y="1793559"/>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153F3FE4-858A-8963-DC05-9E8DCDDDFBB9}"/>
              </a:ext>
            </a:extLst>
          </p:cNvPr>
          <p:cNvSpPr txBox="1">
            <a:spLocks/>
          </p:cNvSpPr>
          <p:nvPr/>
        </p:nvSpPr>
        <p:spPr>
          <a:xfrm>
            <a:off x="5257711" y="1789278"/>
            <a:ext cx="4194236" cy="923330"/>
          </a:xfrm>
          <a:prstGeom prst="rect">
            <a:avLst/>
          </a:prstGeom>
          <a:noFill/>
        </p:spPr>
        <p:txBody>
          <a:bodyPr wrap="square" rtlCol="0">
            <a:spAutoFit/>
          </a:bodyPr>
          <a:lstStyle/>
          <a:p>
            <a:r>
              <a:rPr lang="en-US" sz="1800">
                <a:solidFill>
                  <a:schemeClr val="bg1"/>
                </a:solidFill>
                <a:latin typeface="+mj-lt"/>
              </a:rPr>
              <a:t>Internal leakage: Less than 500 SCIM </a:t>
            </a:r>
            <a:r>
              <a:rPr lang="en-US">
                <a:solidFill>
                  <a:schemeClr val="bg1"/>
                </a:solidFill>
                <a:latin typeface="+mj-lt"/>
              </a:rPr>
              <a:t>liquid nitrogen</a:t>
            </a:r>
            <a:r>
              <a:rPr lang="en-US" sz="1800">
                <a:solidFill>
                  <a:schemeClr val="bg1"/>
                </a:solidFill>
                <a:latin typeface="+mj-lt"/>
              </a:rPr>
              <a:t> at 15 and 50 psid while demated</a:t>
            </a:r>
          </a:p>
        </p:txBody>
      </p:sp>
      <p:sp>
        <p:nvSpPr>
          <p:cNvPr id="45" name="Rectangle: Rounded Corners 44">
            <a:extLst>
              <a:ext uri="{FF2B5EF4-FFF2-40B4-BE49-F238E27FC236}">
                <a16:creationId xmlns:a16="http://schemas.microsoft.com/office/drawing/2014/main" id="{07365560-2906-F35C-C35C-5072B1DF64A5}"/>
              </a:ext>
            </a:extLst>
          </p:cNvPr>
          <p:cNvSpPr>
            <a:spLocks noGrp="1" noRot="1" noMove="1" noResize="1" noEditPoints="1" noAdjustHandles="1" noChangeArrowheads="1" noChangeShapeType="1"/>
          </p:cNvSpPr>
          <p:nvPr/>
        </p:nvSpPr>
        <p:spPr>
          <a:xfrm>
            <a:off x="5272192" y="2904604"/>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E610970-D212-10D9-530C-83C0BF564A5A}"/>
              </a:ext>
            </a:extLst>
          </p:cNvPr>
          <p:cNvSpPr txBox="1">
            <a:spLocks/>
          </p:cNvSpPr>
          <p:nvPr/>
        </p:nvSpPr>
        <p:spPr>
          <a:xfrm>
            <a:off x="5274603" y="2904884"/>
            <a:ext cx="4189409" cy="1200329"/>
          </a:xfrm>
          <a:prstGeom prst="rect">
            <a:avLst/>
          </a:prstGeom>
          <a:noFill/>
        </p:spPr>
        <p:txBody>
          <a:bodyPr wrap="square" rtlCol="0">
            <a:spAutoFit/>
          </a:bodyPr>
          <a:lstStyle/>
          <a:p>
            <a:r>
              <a:rPr lang="en-US">
                <a:solidFill>
                  <a:schemeClr val="bg1"/>
                </a:solidFill>
                <a:latin typeface="+mj-lt"/>
              </a:rPr>
              <a:t>Stainless steel springs</a:t>
            </a:r>
            <a:r>
              <a:rPr lang="en-US" sz="1800">
                <a:solidFill>
                  <a:schemeClr val="bg1"/>
                </a:solidFill>
                <a:latin typeface="+mj-lt"/>
              </a:rPr>
              <a:t> can endure at least 10 N of force to keep tightly sealed connection</a:t>
            </a:r>
          </a:p>
          <a:p>
            <a:endParaRPr lang="en-US"/>
          </a:p>
        </p:txBody>
      </p:sp>
      <p:sp>
        <p:nvSpPr>
          <p:cNvPr id="44" name="Rectangle: Rounded Corners 43">
            <a:extLst>
              <a:ext uri="{FF2B5EF4-FFF2-40B4-BE49-F238E27FC236}">
                <a16:creationId xmlns:a16="http://schemas.microsoft.com/office/drawing/2014/main" id="{7EACDF9A-7A72-1911-B1EF-45E165A993DD}"/>
              </a:ext>
            </a:extLst>
          </p:cNvPr>
          <p:cNvSpPr>
            <a:spLocks noGrp="1" noRot="1" noMove="1" noResize="1" noEditPoints="1" noAdjustHandles="1" noChangeArrowheads="1" noChangeShapeType="1"/>
          </p:cNvSpPr>
          <p:nvPr/>
        </p:nvSpPr>
        <p:spPr>
          <a:xfrm>
            <a:off x="5272645" y="4049872"/>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Rounded Corners 45">
            <a:extLst>
              <a:ext uri="{FF2B5EF4-FFF2-40B4-BE49-F238E27FC236}">
                <a16:creationId xmlns:a16="http://schemas.microsoft.com/office/drawing/2014/main" id="{53B577E1-46D3-5A24-2F45-230EF7A5E3B8}"/>
              </a:ext>
            </a:extLst>
          </p:cNvPr>
          <p:cNvSpPr>
            <a:spLocks noGrp="1" noRot="1" noMove="1" noResize="1" noEditPoints="1" noAdjustHandles="1" noChangeArrowheads="1" noChangeShapeType="1"/>
          </p:cNvSpPr>
          <p:nvPr/>
        </p:nvSpPr>
        <p:spPr>
          <a:xfrm>
            <a:off x="5257711" y="5160917"/>
            <a:ext cx="4223195" cy="960276"/>
          </a:xfrm>
          <a:prstGeom prst="roundRect">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FB344B05-7790-353A-279D-3789ADB9E81B}"/>
              </a:ext>
            </a:extLst>
          </p:cNvPr>
          <p:cNvSpPr txBox="1">
            <a:spLocks/>
          </p:cNvSpPr>
          <p:nvPr/>
        </p:nvSpPr>
        <p:spPr>
          <a:xfrm>
            <a:off x="5272192" y="4105213"/>
            <a:ext cx="4223196" cy="923330"/>
          </a:xfrm>
          <a:prstGeom prst="rect">
            <a:avLst/>
          </a:prstGeom>
          <a:noFill/>
        </p:spPr>
        <p:txBody>
          <a:bodyPr wrap="square" rtlCol="0">
            <a:spAutoFit/>
          </a:bodyPr>
          <a:lstStyle/>
          <a:p>
            <a:r>
              <a:rPr lang="en-US" sz="1800">
                <a:solidFill>
                  <a:schemeClr val="bg1"/>
                </a:solidFill>
                <a:latin typeface="+mj-lt"/>
              </a:rPr>
              <a:t>The valve can endure minimum 80 K temperatures  </a:t>
            </a:r>
          </a:p>
          <a:p>
            <a:endParaRPr lang="en-US"/>
          </a:p>
        </p:txBody>
      </p:sp>
      <p:sp>
        <p:nvSpPr>
          <p:cNvPr id="39" name="TextBox 38">
            <a:extLst>
              <a:ext uri="{FF2B5EF4-FFF2-40B4-BE49-F238E27FC236}">
                <a16:creationId xmlns:a16="http://schemas.microsoft.com/office/drawing/2014/main" id="{ABE93EBF-04D7-5759-863B-CED36A888792}"/>
              </a:ext>
            </a:extLst>
          </p:cNvPr>
          <p:cNvSpPr txBox="1">
            <a:spLocks/>
          </p:cNvSpPr>
          <p:nvPr/>
        </p:nvSpPr>
        <p:spPr>
          <a:xfrm>
            <a:off x="5257711" y="5198520"/>
            <a:ext cx="3981982" cy="923330"/>
          </a:xfrm>
          <a:prstGeom prst="rect">
            <a:avLst/>
          </a:prstGeom>
          <a:noFill/>
        </p:spPr>
        <p:txBody>
          <a:bodyPr wrap="square" rtlCol="0">
            <a:spAutoFit/>
          </a:bodyPr>
          <a:lstStyle/>
          <a:p>
            <a:r>
              <a:rPr lang="en-US" sz="1800">
                <a:solidFill>
                  <a:schemeClr val="bg1"/>
                </a:solidFill>
                <a:latin typeface="+mj-lt"/>
              </a:rPr>
              <a:t>Less than 5% plastic deformation</a:t>
            </a:r>
          </a:p>
          <a:p>
            <a:endParaRPr lang="en-US"/>
          </a:p>
        </p:txBody>
      </p:sp>
    </p:spTree>
    <p:extLst>
      <p:ext uri="{BB962C8B-B14F-4D97-AF65-F5344CB8AC3E}">
        <p14:creationId xmlns:p14="http://schemas.microsoft.com/office/powerpoint/2010/main" val="256012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mph" presetSubtype="2" fill="hold" nodeType="withEffect">
                                  <p:stCondLst>
                                    <p:cond delay="0"/>
                                  </p:stCondLst>
                                  <p:childTnLst>
                                    <p:animClr clrSpc="rgb" dir="cw">
                                      <p:cBhvr>
                                        <p:cTn id="6" dur="10" fill="hold"/>
                                        <p:tgtEl>
                                          <p:spTgt spid="44"/>
                                        </p:tgtEl>
                                        <p:attrNameLst>
                                          <p:attrName>fillcolor</p:attrName>
                                        </p:attrNameLst>
                                      </p:cBhvr>
                                      <p:to>
                                        <a:srgbClr val="782F40"/>
                                      </p:to>
                                    </p:animClr>
                                    <p:set>
                                      <p:cBhvr>
                                        <p:cTn id="7" dur="10" fill="hold"/>
                                        <p:tgtEl>
                                          <p:spTgt spid="44"/>
                                        </p:tgtEl>
                                        <p:attrNameLst>
                                          <p:attrName>fill.type</p:attrName>
                                        </p:attrNameLst>
                                      </p:cBhvr>
                                      <p:to>
                                        <p:strVal val="solid"/>
                                      </p:to>
                                    </p:set>
                                    <p:set>
                                      <p:cBhvr>
                                        <p:cTn id="8" dur="10" fill="hold"/>
                                        <p:tgtEl>
                                          <p:spTgt spid="44"/>
                                        </p:tgtEl>
                                        <p:attrNameLst>
                                          <p:attrName>fill.on</p:attrName>
                                        </p:attrNameLst>
                                      </p:cBhvr>
                                      <p:to>
                                        <p:strVal val="true"/>
                                      </p:to>
                                    </p:set>
                                  </p:childTnLst>
                                  <p:subTnLst>
                                    <p:animClr clrSpc="rgb" dir="cw">
                                      <p:cBhvr override="childStyle">
                                        <p:cTn dur="1" fill="hold" display="0" masterRel="nextClick" afterEffect="1"/>
                                        <p:tgtEl>
                                          <p:spTgt spid="44"/>
                                        </p:tgtEl>
                                        <p:attrNameLst>
                                          <p:attrName>ppt_c</p:attrName>
                                        </p:attrNameLst>
                                      </p:cBhvr>
                                      <p:to>
                                        <a:schemeClr val="folHlink"/>
                                      </p:to>
                                    </p:animClr>
                                  </p:subTnLst>
                                </p:cTn>
                              </p:par>
                              <p:par>
                                <p:cTn id="9" presetID="1" presetClass="emph" presetSubtype="2" fill="hold" nodeType="withEffect">
                                  <p:stCondLst>
                                    <p:cond delay="0"/>
                                  </p:stCondLst>
                                  <p:childTnLst>
                                    <p:animClr clrSpc="rgb" dir="cw">
                                      <p:cBhvr>
                                        <p:cTn id="10" dur="500" fill="hold"/>
                                        <p:tgtEl>
                                          <p:spTgt spid="19"/>
                                        </p:tgtEl>
                                        <p:attrNameLst>
                                          <p:attrName>fillcolor</p:attrName>
                                        </p:attrNameLst>
                                      </p:cBhvr>
                                      <p:to>
                                        <a:srgbClr val="782F40"/>
                                      </p:to>
                                    </p:animClr>
                                    <p:set>
                                      <p:cBhvr>
                                        <p:cTn id="11" dur="500" fill="hold"/>
                                        <p:tgtEl>
                                          <p:spTgt spid="19"/>
                                        </p:tgtEl>
                                        <p:attrNameLst>
                                          <p:attrName>fill.type</p:attrName>
                                        </p:attrNameLst>
                                      </p:cBhvr>
                                      <p:to>
                                        <p:strVal val="solid"/>
                                      </p:to>
                                    </p:set>
                                    <p:set>
                                      <p:cBhvr>
                                        <p:cTn id="12" dur="500" fill="hold"/>
                                        <p:tgtEl>
                                          <p:spTgt spid="19"/>
                                        </p:tgtEl>
                                        <p:attrNameLst>
                                          <p:attrName>fill.on</p:attrName>
                                        </p:attrNameLst>
                                      </p:cBhvr>
                                      <p:to>
                                        <p:strVal val="true"/>
                                      </p:to>
                                    </p:set>
                                  </p:childTnLst>
                                  <p:subTnLst>
                                    <p:animClr clrSpc="rgb" dir="cw">
                                      <p:cBhvr override="childStyle">
                                        <p:cTn dur="1" fill="hold" display="0" masterRel="nextClick" afterEffect="1"/>
                                        <p:tgtEl>
                                          <p:spTgt spid="19"/>
                                        </p:tgtEl>
                                        <p:attrNameLst>
                                          <p:attrName>ppt_c</p:attrName>
                                        </p:attrNameLst>
                                      </p:cBhvr>
                                      <p:to>
                                        <a:schemeClr val="folHlink"/>
                                      </p:to>
                                    </p:animClr>
                                  </p:subTnLst>
                                </p:cTn>
                              </p:par>
                              <p:par>
                                <p:cTn id="13" presetID="1" presetClass="emph" presetSubtype="2" fill="hold" nodeType="withEffect">
                                  <p:stCondLst>
                                    <p:cond delay="0"/>
                                  </p:stCondLst>
                                  <p:childTnLst>
                                    <p:animClr clrSpc="rgb" dir="cw">
                                      <p:cBhvr>
                                        <p:cTn id="14" dur="500" fill="hold"/>
                                        <p:tgtEl>
                                          <p:spTgt spid="31"/>
                                        </p:tgtEl>
                                        <p:attrNameLst>
                                          <p:attrName>fillcolor</p:attrName>
                                        </p:attrNameLst>
                                      </p:cBhvr>
                                      <p:to>
                                        <a:srgbClr val="782F40"/>
                                      </p:to>
                                    </p:animClr>
                                    <p:set>
                                      <p:cBhvr>
                                        <p:cTn id="15" dur="500" fill="hold"/>
                                        <p:tgtEl>
                                          <p:spTgt spid="31"/>
                                        </p:tgtEl>
                                        <p:attrNameLst>
                                          <p:attrName>fill.type</p:attrName>
                                        </p:attrNameLst>
                                      </p:cBhvr>
                                      <p:to>
                                        <p:strVal val="solid"/>
                                      </p:to>
                                    </p:set>
                                    <p:set>
                                      <p:cBhvr>
                                        <p:cTn id="16" dur="500" fill="hold"/>
                                        <p:tgtEl>
                                          <p:spTgt spid="31"/>
                                        </p:tgtEl>
                                        <p:attrNameLst>
                                          <p:attrName>fill.on</p:attrName>
                                        </p:attrNameLst>
                                      </p:cBhvr>
                                      <p:to>
                                        <p:strVal val="true"/>
                                      </p:to>
                                    </p:se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500" fill="hold"/>
                                        <p:tgtEl>
                                          <p:spTgt spid="46"/>
                                        </p:tgtEl>
                                        <p:attrNameLst>
                                          <p:attrName>fillcolor</p:attrName>
                                        </p:attrNameLst>
                                      </p:cBhvr>
                                      <p:to>
                                        <a:srgbClr val="782F40"/>
                                      </p:to>
                                    </p:animClr>
                                    <p:set>
                                      <p:cBhvr>
                                        <p:cTn id="21" dur="500" fill="hold"/>
                                        <p:tgtEl>
                                          <p:spTgt spid="46"/>
                                        </p:tgtEl>
                                        <p:attrNameLst>
                                          <p:attrName>fill.type</p:attrName>
                                        </p:attrNameLst>
                                      </p:cBhvr>
                                      <p:to>
                                        <p:strVal val="solid"/>
                                      </p:to>
                                    </p:set>
                                    <p:set>
                                      <p:cBhvr>
                                        <p:cTn id="22" dur="500" fill="hold"/>
                                        <p:tgtEl>
                                          <p:spTgt spid="4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6ABDC55A-17CF-AB83-3E71-35FCDE29BCF8}"/>
            </a:ext>
          </a:extLst>
        </p:cNvPr>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B0189355-38EC-01B0-45D6-0E835C682A97}"/>
              </a:ext>
            </a:extLst>
          </p:cNvPr>
          <p:cNvGraphicFramePr>
            <a:graphicFrameLocks noGrp="1"/>
          </p:cNvGraphicFramePr>
          <p:nvPr>
            <p:ph idx="1"/>
            <p:extLst>
              <p:ext uri="{D42A27DB-BD31-4B8C-83A1-F6EECF244321}">
                <p14:modId xmlns:p14="http://schemas.microsoft.com/office/powerpoint/2010/main" val="217671673"/>
              </p:ext>
            </p:extLst>
          </p:nvPr>
        </p:nvGraphicFramePr>
        <p:xfrm>
          <a:off x="3233871" y="1475578"/>
          <a:ext cx="9601200" cy="4346575"/>
        </p:xfrm>
        <a:graphic>
          <a:graphicData uri="http://schemas.openxmlformats.org/drawingml/2006/chart">
            <c:chart xmlns:c="http://schemas.openxmlformats.org/drawingml/2006/chart" xmlns:r="http://schemas.openxmlformats.org/officeDocument/2006/relationships" r:id="rId2"/>
          </a:graphicData>
        </a:graphic>
      </p:graphicFrame>
      <p:sp>
        <p:nvSpPr>
          <p:cNvPr id="4" name="Slide Number Placeholder 3">
            <a:extLst>
              <a:ext uri="{FF2B5EF4-FFF2-40B4-BE49-F238E27FC236}">
                <a16:creationId xmlns:a16="http://schemas.microsoft.com/office/drawing/2014/main" id="{4B6F203E-A4AF-C787-2171-A6E8DC99520D}"/>
              </a:ext>
            </a:extLst>
          </p:cNvPr>
          <p:cNvSpPr>
            <a:spLocks noGrp="1"/>
          </p:cNvSpPr>
          <p:nvPr>
            <p:ph type="sldNum" sz="quarter" idx="12"/>
          </p:nvPr>
        </p:nvSpPr>
        <p:spPr>
          <a:xfrm>
            <a:off x="4971052" y="6565830"/>
            <a:ext cx="731520" cy="274320"/>
          </a:xfrm>
        </p:spPr>
        <p:txBody>
          <a:bodyPr/>
          <a:lstStyle/>
          <a:p>
            <a:fld id="{A5AEF524-62EC-C340-82A1-9F47B6C43E55}" type="slidenum">
              <a:rPr lang="en-US" smtClean="0"/>
              <a:t>136</a:t>
            </a:fld>
            <a:endParaRPr lang="en-US"/>
          </a:p>
        </p:txBody>
      </p:sp>
      <p:sp>
        <p:nvSpPr>
          <p:cNvPr id="5" name="Title 4">
            <a:extLst>
              <a:ext uri="{FF2B5EF4-FFF2-40B4-BE49-F238E27FC236}">
                <a16:creationId xmlns:a16="http://schemas.microsoft.com/office/drawing/2014/main" id="{BDF510D4-EEC2-F922-7878-28E38CCA889F}"/>
              </a:ext>
            </a:extLst>
          </p:cNvPr>
          <p:cNvSpPr>
            <a:spLocks noGrp="1"/>
          </p:cNvSpPr>
          <p:nvPr>
            <p:ph type="title"/>
          </p:nvPr>
        </p:nvSpPr>
        <p:spPr/>
        <p:txBody>
          <a:bodyPr/>
          <a:lstStyle/>
          <a:p>
            <a:r>
              <a:rPr lang="en-US"/>
              <a:t>Budget Breakdown</a:t>
            </a:r>
          </a:p>
        </p:txBody>
      </p:sp>
      <p:sp>
        <p:nvSpPr>
          <p:cNvPr id="7" name="Rectangle 6">
            <a:extLst>
              <a:ext uri="{FF2B5EF4-FFF2-40B4-BE49-F238E27FC236}">
                <a16:creationId xmlns:a16="http://schemas.microsoft.com/office/drawing/2014/main" id="{8933ECC3-990D-3D7F-FDC3-8ED3C3AF81EF}"/>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473D3234-7A97-C3B0-3AC4-D5621C8DA8B2}"/>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 name="Slide Number Placeholder 3">
            <a:extLst>
              <a:ext uri="{FF2B5EF4-FFF2-40B4-BE49-F238E27FC236}">
                <a16:creationId xmlns:a16="http://schemas.microsoft.com/office/drawing/2014/main" id="{9F0F40AF-593D-4463-CCF4-98331C46BB3B}"/>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16</a:t>
            </a:r>
          </a:p>
        </p:txBody>
      </p:sp>
      <p:grpSp>
        <p:nvGrpSpPr>
          <p:cNvPr id="10" name="Group 9">
            <a:extLst>
              <a:ext uri="{FF2B5EF4-FFF2-40B4-BE49-F238E27FC236}">
                <a16:creationId xmlns:a16="http://schemas.microsoft.com/office/drawing/2014/main" id="{CA4BEA69-1ED4-41AB-A41E-CB68AEAEE869}"/>
              </a:ext>
            </a:extLst>
          </p:cNvPr>
          <p:cNvGrpSpPr/>
          <p:nvPr/>
        </p:nvGrpSpPr>
        <p:grpSpPr>
          <a:xfrm>
            <a:off x="533400" y="2225819"/>
            <a:ext cx="5105751" cy="3207948"/>
            <a:chOff x="0" y="2943"/>
            <a:chExt cx="9156539" cy="407745"/>
          </a:xfrm>
        </p:grpSpPr>
        <p:sp>
          <p:nvSpPr>
            <p:cNvPr id="14" name="Rectangle: Rounded Corners 13">
              <a:extLst>
                <a:ext uri="{FF2B5EF4-FFF2-40B4-BE49-F238E27FC236}">
                  <a16:creationId xmlns:a16="http://schemas.microsoft.com/office/drawing/2014/main" id="{CADFF0D7-7F40-FF95-3370-6ED26A8529BA}"/>
                </a:ext>
              </a:extLst>
            </p:cNvPr>
            <p:cNvSpPr/>
            <p:nvPr/>
          </p:nvSpPr>
          <p:spPr>
            <a:xfrm>
              <a:off x="0" y="2943"/>
              <a:ext cx="8502105" cy="407745"/>
            </a:xfrm>
            <a:prstGeom prst="roundRect">
              <a:avLst/>
            </a:prstGeom>
          </p:spPr>
          <p:style>
            <a:lnRef idx="2">
              <a:schemeClr val="lt2">
                <a:hueOff val="0"/>
                <a:satOff val="0"/>
                <a:lumOff val="0"/>
                <a:alphaOff val="0"/>
              </a:schemeClr>
            </a:lnRef>
            <a:fillRef idx="1">
              <a:schemeClr val="dk2">
                <a:hueOff val="0"/>
                <a:satOff val="0"/>
                <a:lumOff val="0"/>
                <a:alphaOff val="0"/>
              </a:schemeClr>
            </a:fillRef>
            <a:effectRef idx="0">
              <a:schemeClr val="dk2">
                <a:hueOff val="0"/>
                <a:satOff val="0"/>
                <a:lumOff val="0"/>
                <a:alphaOff val="0"/>
              </a:schemeClr>
            </a:effectRef>
            <a:fontRef idx="minor">
              <a:schemeClr val="lt1"/>
            </a:fontRef>
          </p:style>
          <p:txBody>
            <a:bodyPr/>
            <a:lstStyle/>
            <a:p>
              <a:endParaRPr lang="en-US"/>
            </a:p>
          </p:txBody>
        </p:sp>
        <p:sp>
          <p:nvSpPr>
            <p:cNvPr id="16" name="Rectangle: Rounded Corners 4">
              <a:extLst>
                <a:ext uri="{FF2B5EF4-FFF2-40B4-BE49-F238E27FC236}">
                  <a16:creationId xmlns:a16="http://schemas.microsoft.com/office/drawing/2014/main" id="{B4B2187C-5D88-72C3-A2A9-4E770B7D9CCB}"/>
                </a:ext>
              </a:extLst>
            </p:cNvPr>
            <p:cNvSpPr txBox="1"/>
            <p:nvPr/>
          </p:nvSpPr>
          <p:spPr>
            <a:xfrm>
              <a:off x="694242" y="24669"/>
              <a:ext cx="8462297" cy="3679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285750" lvl="0" indent="-285750" algn="l" defTabSz="755650" rtl="0">
                <a:lnSpc>
                  <a:spcPct val="90000"/>
                </a:lnSpc>
                <a:spcBef>
                  <a:spcPct val="0"/>
                </a:spcBef>
                <a:spcAft>
                  <a:spcPct val="35000"/>
                </a:spcAft>
                <a:buFont typeface="Arial" panose="020B0604020202020204" pitchFamily="34" charset="0"/>
                <a:buChar char="•"/>
              </a:pPr>
              <a:r>
                <a:rPr lang="en-US" sz="2400" b="1" kern="1200">
                  <a:latin typeface="Calibri"/>
                  <a:ea typeface="Calibri"/>
                  <a:cs typeface="Arial"/>
                </a:rPr>
                <a:t>Raw Materials - </a:t>
              </a:r>
              <a:r>
                <a:rPr lang="en-US" sz="2400" kern="1200">
                  <a:latin typeface="Calibri"/>
                  <a:ea typeface="Calibri"/>
                  <a:cs typeface="Arial"/>
                </a:rPr>
                <a:t>$1248.72</a:t>
              </a:r>
            </a:p>
            <a:p>
              <a:pPr marL="285750" lvl="0" indent="-285750" algn="l" defTabSz="755650" rtl="0">
                <a:lnSpc>
                  <a:spcPct val="90000"/>
                </a:lnSpc>
                <a:spcBef>
                  <a:spcPct val="0"/>
                </a:spcBef>
                <a:spcAft>
                  <a:spcPct val="35000"/>
                </a:spcAft>
                <a:buFont typeface="Arial" panose="020B0604020202020204" pitchFamily="34" charset="0"/>
                <a:buChar char="•"/>
              </a:pPr>
              <a:r>
                <a:rPr lang="en-US" sz="2400" b="1">
                  <a:latin typeface="Calibri"/>
                  <a:ea typeface="Calibri"/>
                  <a:cs typeface="Arial"/>
                </a:rPr>
                <a:t>Seals - </a:t>
              </a:r>
              <a:r>
                <a:rPr lang="en-US" sz="2400">
                  <a:latin typeface="Calibri"/>
                  <a:ea typeface="Calibri"/>
                  <a:cs typeface="Arial"/>
                </a:rPr>
                <a:t>$380.00</a:t>
              </a:r>
            </a:p>
            <a:p>
              <a:pPr marL="285750" lvl="0" indent="-285750" algn="l" defTabSz="755650" rtl="0">
                <a:lnSpc>
                  <a:spcPct val="90000"/>
                </a:lnSpc>
                <a:spcBef>
                  <a:spcPct val="0"/>
                </a:spcBef>
                <a:spcAft>
                  <a:spcPct val="35000"/>
                </a:spcAft>
                <a:buFont typeface="Arial" panose="020B0604020202020204" pitchFamily="34" charset="0"/>
                <a:buChar char="•"/>
              </a:pPr>
              <a:r>
                <a:rPr lang="en-US" sz="2400" b="1" kern="1200">
                  <a:latin typeface="Calibri"/>
                  <a:ea typeface="Calibri"/>
                  <a:cs typeface="Arial"/>
                </a:rPr>
                <a:t>Springs - </a:t>
              </a:r>
              <a:r>
                <a:rPr lang="en-US" sz="2400" kern="1200">
                  <a:latin typeface="Calibri"/>
                  <a:ea typeface="Calibri"/>
                  <a:cs typeface="Arial"/>
                </a:rPr>
                <a:t>$41.14</a:t>
              </a:r>
            </a:p>
            <a:p>
              <a:pPr marL="285750" lvl="0" indent="-285750" algn="l" defTabSz="755650" rtl="0">
                <a:lnSpc>
                  <a:spcPct val="90000"/>
                </a:lnSpc>
                <a:spcBef>
                  <a:spcPct val="0"/>
                </a:spcBef>
                <a:spcAft>
                  <a:spcPct val="35000"/>
                </a:spcAft>
                <a:buFont typeface="Arial" panose="020B0604020202020204" pitchFamily="34" charset="0"/>
                <a:buChar char="•"/>
              </a:pPr>
              <a:r>
                <a:rPr lang="en-US" sz="2400" b="1">
                  <a:latin typeface="Calibri"/>
                  <a:ea typeface="Calibri"/>
                  <a:cs typeface="Arial"/>
                </a:rPr>
                <a:t>Miscellaneous - </a:t>
              </a:r>
              <a:r>
                <a:rPr lang="en-US" sz="2400">
                  <a:latin typeface="Calibri"/>
                  <a:ea typeface="Calibri"/>
                  <a:cs typeface="Arial"/>
                </a:rPr>
                <a:t>$66.36</a:t>
              </a:r>
            </a:p>
            <a:p>
              <a:pPr marL="285750" lvl="0" indent="-285750" algn="l" defTabSz="755650" rtl="0">
                <a:lnSpc>
                  <a:spcPct val="90000"/>
                </a:lnSpc>
                <a:spcBef>
                  <a:spcPct val="0"/>
                </a:spcBef>
                <a:spcAft>
                  <a:spcPct val="35000"/>
                </a:spcAft>
                <a:buFont typeface="Arial" panose="020B0604020202020204" pitchFamily="34" charset="0"/>
                <a:buChar char="•"/>
              </a:pPr>
              <a:r>
                <a:rPr lang="en-US" sz="2400" b="1" kern="1200">
                  <a:latin typeface="Calibri"/>
                  <a:ea typeface="Calibri"/>
                  <a:cs typeface="Arial"/>
                </a:rPr>
                <a:t>Remaining Budget - </a:t>
              </a:r>
              <a:r>
                <a:rPr lang="en-US" sz="2400" kern="1200">
                  <a:latin typeface="Calibri"/>
                  <a:ea typeface="Calibri"/>
                  <a:cs typeface="Arial"/>
                </a:rPr>
                <a:t>$263.78</a:t>
              </a:r>
            </a:p>
          </p:txBody>
        </p:sp>
      </p:grpSp>
      <p:sp>
        <p:nvSpPr>
          <p:cNvPr id="17" name="Rectangle: Rounded Corners 4">
            <a:extLst>
              <a:ext uri="{FF2B5EF4-FFF2-40B4-BE49-F238E27FC236}">
                <a16:creationId xmlns:a16="http://schemas.microsoft.com/office/drawing/2014/main" id="{E12E8702-6014-507E-0925-726C61735EE1}"/>
              </a:ext>
            </a:extLst>
          </p:cNvPr>
          <p:cNvSpPr txBox="1"/>
          <p:nvPr/>
        </p:nvSpPr>
        <p:spPr>
          <a:xfrm>
            <a:off x="6482527" y="5455952"/>
            <a:ext cx="3103887" cy="57572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lvl="0" algn="l" defTabSz="755650" rtl="0">
              <a:lnSpc>
                <a:spcPct val="90000"/>
              </a:lnSpc>
              <a:spcBef>
                <a:spcPct val="0"/>
              </a:spcBef>
              <a:spcAft>
                <a:spcPct val="35000"/>
              </a:spcAft>
            </a:pPr>
            <a:r>
              <a:rPr lang="en-US" sz="2400" b="1" kern="1200">
                <a:solidFill>
                  <a:schemeClr val="tx2"/>
                </a:solidFill>
                <a:latin typeface="Calibri"/>
                <a:ea typeface="Calibri"/>
                <a:cs typeface="Arial"/>
              </a:rPr>
              <a:t>Total Budget - </a:t>
            </a:r>
            <a:r>
              <a:rPr lang="en-US" sz="2400" kern="1200">
                <a:solidFill>
                  <a:schemeClr val="tx2"/>
                </a:solidFill>
                <a:latin typeface="Calibri"/>
                <a:ea typeface="Calibri"/>
                <a:cs typeface="Arial"/>
              </a:rPr>
              <a:t>$2000.00</a:t>
            </a:r>
          </a:p>
        </p:txBody>
      </p:sp>
      <p:sp>
        <p:nvSpPr>
          <p:cNvPr id="6" name="TextBox 5">
            <a:extLst>
              <a:ext uri="{FF2B5EF4-FFF2-40B4-BE49-F238E27FC236}">
                <a16:creationId xmlns:a16="http://schemas.microsoft.com/office/drawing/2014/main" id="{DFB935E0-A0CA-4340-6BC5-0FAA98D06437}"/>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131626985"/>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F629A18-CC22-53EF-E34B-A1504B002DA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42</a:t>
            </a:r>
          </a:p>
        </p:txBody>
      </p:sp>
      <p:sp>
        <p:nvSpPr>
          <p:cNvPr id="7" name="Slide Number Placeholder 3">
            <a:extLst>
              <a:ext uri="{FF2B5EF4-FFF2-40B4-BE49-F238E27FC236}">
                <a16:creationId xmlns:a16="http://schemas.microsoft.com/office/drawing/2014/main" id="{ECC74250-F5F2-9B69-BCFA-01407ECB8E4F}"/>
              </a:ext>
            </a:extLst>
          </p:cNvPr>
          <p:cNvSpPr>
            <a:spLocks noGrp="1"/>
          </p:cNvSpPr>
          <p:nvPr/>
        </p:nvSpPr>
        <p:spPr>
          <a:xfrm>
            <a:off x="5030416" y="659066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137</a:t>
            </a:fld>
            <a:endParaRPr lang="en-US">
              <a:solidFill>
                <a:srgbClr val="D8D8D8"/>
              </a:solidFill>
              <a:ea typeface="Calibri"/>
              <a:cs typeface="Calibri"/>
            </a:endParaRPr>
          </a:p>
        </p:txBody>
      </p:sp>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pic>
        <p:nvPicPr>
          <p:cNvPr id="14" name="Picture 13" descr="Arizona Space Grant Consortium Logos | Arizona Space Grant Consortium">
            <a:extLst>
              <a:ext uri="{FF2B5EF4-FFF2-40B4-BE49-F238E27FC236}">
                <a16:creationId xmlns:a16="http://schemas.microsoft.com/office/drawing/2014/main" id="{FBAF5F16-F2DA-AE43-A8C1-C7E00DEDF88E}"/>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17" name="Group 16">
            <a:extLst>
              <a:ext uri="{FF2B5EF4-FFF2-40B4-BE49-F238E27FC236}">
                <a16:creationId xmlns:a16="http://schemas.microsoft.com/office/drawing/2014/main" id="{FE46F67A-4B03-1326-CCFF-2A09A0F577D0}"/>
              </a:ext>
            </a:extLst>
          </p:cNvPr>
          <p:cNvGrpSpPr/>
          <p:nvPr/>
        </p:nvGrpSpPr>
        <p:grpSpPr>
          <a:xfrm>
            <a:off x="83461" y="1284941"/>
            <a:ext cx="3657600" cy="3657600"/>
            <a:chOff x="83461" y="1284941"/>
            <a:chExt cx="3657600" cy="3657600"/>
          </a:xfrm>
        </p:grpSpPr>
        <p:sp>
          <p:nvSpPr>
            <p:cNvPr id="3" name="Oval 2">
              <a:extLst>
                <a:ext uri="{FF2B5EF4-FFF2-40B4-BE49-F238E27FC236}">
                  <a16:creationId xmlns:a16="http://schemas.microsoft.com/office/drawing/2014/main" id="{3C2322CC-F4FC-B140-4338-59E97D1046BD}"/>
                </a:ext>
              </a:extLst>
            </p:cNvPr>
            <p:cNvSpPr/>
            <p:nvPr/>
          </p:nvSpPr>
          <p:spPr>
            <a:xfrm>
              <a:off x="83461" y="1284941"/>
              <a:ext cx="3657600" cy="3657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927E4F9F-A7BD-B2B8-5EA2-C9049D645365}"/>
                </a:ext>
              </a:extLst>
            </p:cNvPr>
            <p:cNvSpPr txBox="1"/>
            <p:nvPr/>
          </p:nvSpPr>
          <p:spPr>
            <a:xfrm>
              <a:off x="455250" y="1792163"/>
              <a:ext cx="2914022" cy="2031325"/>
            </a:xfrm>
            <a:prstGeom prst="rect">
              <a:avLst/>
            </a:prstGeom>
            <a:noFill/>
          </p:spPr>
          <p:txBody>
            <a:bodyPr wrap="square" rtlCol="0">
              <a:spAutoFit/>
            </a:bodyPr>
            <a:lstStyle/>
            <a:p>
              <a:pPr algn="ctr"/>
              <a:r>
                <a:rPr lang="en-US" sz="1800">
                  <a:solidFill>
                    <a:srgbClr val="FFFFFF"/>
                  </a:solidFill>
                  <a:latin typeface="Arial"/>
                  <a:cs typeface="Arial"/>
                </a:rPr>
                <a:t>The objective of this project was to create an actively sealed coupler that limits leakage during cryogenic fuel transfer for deep space missions.</a:t>
              </a:r>
              <a:endParaRPr lang="en-US">
                <a:solidFill>
                  <a:schemeClr val="bg1"/>
                </a:solidFill>
              </a:endParaRPr>
            </a:p>
          </p:txBody>
        </p:sp>
        <p:pic>
          <p:nvPicPr>
            <p:cNvPr id="22" name="Picture 21" descr="A white question mark in a magnifying glass&#10;&#10;Description automatically generated">
              <a:extLst>
                <a:ext uri="{FF2B5EF4-FFF2-40B4-BE49-F238E27FC236}">
                  <a16:creationId xmlns:a16="http://schemas.microsoft.com/office/drawing/2014/main" id="{AE054618-3154-50D8-C608-B044F20C3DFD}"/>
                </a:ext>
              </a:extLst>
            </p:cNvPr>
            <p:cNvPicPr>
              <a:picLocks noChangeAspect="1"/>
            </p:cNvPicPr>
            <p:nvPr/>
          </p:nvPicPr>
          <p:blipFill rotWithShape="1">
            <a:blip r:embed="rId4"/>
            <a:srcRect l="3772" t="3807" r="3772" b="2849"/>
            <a:stretch/>
          </p:blipFill>
          <p:spPr>
            <a:xfrm>
              <a:off x="1427326" y="3823488"/>
              <a:ext cx="969869" cy="979170"/>
            </a:xfrm>
            <a:prstGeom prst="rect">
              <a:avLst/>
            </a:prstGeom>
          </p:spPr>
        </p:pic>
      </p:grpSp>
      <p:grpSp>
        <p:nvGrpSpPr>
          <p:cNvPr id="16" name="Group 15">
            <a:extLst>
              <a:ext uri="{FF2B5EF4-FFF2-40B4-BE49-F238E27FC236}">
                <a16:creationId xmlns:a16="http://schemas.microsoft.com/office/drawing/2014/main" id="{4327DA5A-A9E8-B1C1-9482-9E589B5FB720}"/>
              </a:ext>
            </a:extLst>
          </p:cNvPr>
          <p:cNvGrpSpPr/>
          <p:nvPr/>
        </p:nvGrpSpPr>
        <p:grpSpPr>
          <a:xfrm>
            <a:off x="3894511" y="4802658"/>
            <a:ext cx="1371600" cy="1371600"/>
            <a:chOff x="3705203" y="4353232"/>
            <a:chExt cx="1371600" cy="1371600"/>
          </a:xfrm>
        </p:grpSpPr>
        <p:sp>
          <p:nvSpPr>
            <p:cNvPr id="6" name="Oval 5">
              <a:extLst>
                <a:ext uri="{FF2B5EF4-FFF2-40B4-BE49-F238E27FC236}">
                  <a16:creationId xmlns:a16="http://schemas.microsoft.com/office/drawing/2014/main" id="{D06FB8C4-0D8D-1B57-6D10-38C207CD5357}"/>
                </a:ext>
              </a:extLst>
            </p:cNvPr>
            <p:cNvSpPr/>
            <p:nvPr/>
          </p:nvSpPr>
          <p:spPr>
            <a:xfrm>
              <a:off x="3705203"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white pipes on a black background&#10;&#10;Description automatically generated">
              <a:extLst>
                <a:ext uri="{FF2B5EF4-FFF2-40B4-BE49-F238E27FC236}">
                  <a16:creationId xmlns:a16="http://schemas.microsoft.com/office/drawing/2014/main" id="{321F8305-677D-9B96-8B11-42675FE06FD3}"/>
                </a:ext>
              </a:extLst>
            </p:cNvPr>
            <p:cNvPicPr>
              <a:picLocks noChangeAspect="1"/>
            </p:cNvPicPr>
            <p:nvPr/>
          </p:nvPicPr>
          <p:blipFill>
            <a:blip r:embed="rId5"/>
            <a:stretch>
              <a:fillRect/>
            </a:stretch>
          </p:blipFill>
          <p:spPr>
            <a:xfrm>
              <a:off x="3884129" y="4532158"/>
              <a:ext cx="1013748" cy="1013748"/>
            </a:xfrm>
            <a:prstGeom prst="rect">
              <a:avLst/>
            </a:prstGeom>
          </p:spPr>
        </p:pic>
      </p:grpSp>
      <p:grpSp>
        <p:nvGrpSpPr>
          <p:cNvPr id="18" name="Group 17">
            <a:extLst>
              <a:ext uri="{FF2B5EF4-FFF2-40B4-BE49-F238E27FC236}">
                <a16:creationId xmlns:a16="http://schemas.microsoft.com/office/drawing/2014/main" id="{8887178E-4BF5-128F-1697-D0EC4CE0C221}"/>
              </a:ext>
            </a:extLst>
          </p:cNvPr>
          <p:cNvGrpSpPr/>
          <p:nvPr/>
        </p:nvGrpSpPr>
        <p:grpSpPr>
          <a:xfrm>
            <a:off x="5761936" y="2309108"/>
            <a:ext cx="1371600" cy="1371600"/>
            <a:chOff x="5761936" y="2309108"/>
            <a:chExt cx="1371600" cy="1371600"/>
          </a:xfrm>
        </p:grpSpPr>
        <p:sp>
          <p:nvSpPr>
            <p:cNvPr id="5" name="Oval 4">
              <a:extLst>
                <a:ext uri="{FF2B5EF4-FFF2-40B4-BE49-F238E27FC236}">
                  <a16:creationId xmlns:a16="http://schemas.microsoft.com/office/drawing/2014/main" id="{9E86E76E-5ED3-7DD4-6280-74A4AA1F1B93}"/>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outline of a wrench and screwdriver&#10;&#10;Description automatically generated">
              <a:extLst>
                <a:ext uri="{FF2B5EF4-FFF2-40B4-BE49-F238E27FC236}">
                  <a16:creationId xmlns:a16="http://schemas.microsoft.com/office/drawing/2014/main" id="{267D34CB-145A-0FF6-688A-E6A50F0574D0}"/>
                </a:ext>
              </a:extLst>
            </p:cNvPr>
            <p:cNvPicPr>
              <a:picLocks noChangeAspect="1"/>
            </p:cNvPicPr>
            <p:nvPr/>
          </p:nvPicPr>
          <p:blipFill>
            <a:blip r:embed="rId6"/>
            <a:stretch>
              <a:fillRect/>
            </a:stretch>
          </p:blipFill>
          <p:spPr>
            <a:xfrm>
              <a:off x="5970500" y="2517672"/>
              <a:ext cx="954471" cy="954471"/>
            </a:xfrm>
            <a:prstGeom prst="rect">
              <a:avLst/>
            </a:prstGeom>
          </p:spPr>
        </p:pic>
      </p:grpSp>
      <p:grpSp>
        <p:nvGrpSpPr>
          <p:cNvPr id="19" name="Group 18">
            <a:extLst>
              <a:ext uri="{FF2B5EF4-FFF2-40B4-BE49-F238E27FC236}">
                <a16:creationId xmlns:a16="http://schemas.microsoft.com/office/drawing/2014/main" id="{F8BF0E1F-EBF7-9EF0-CEEB-B50E94B69842}"/>
              </a:ext>
            </a:extLst>
          </p:cNvPr>
          <p:cNvGrpSpPr/>
          <p:nvPr/>
        </p:nvGrpSpPr>
        <p:grpSpPr>
          <a:xfrm>
            <a:off x="8111961" y="4353232"/>
            <a:ext cx="1371600" cy="1371600"/>
            <a:chOff x="8111961" y="4353232"/>
            <a:chExt cx="1371600" cy="1371600"/>
          </a:xfrm>
        </p:grpSpPr>
        <p:sp>
          <p:nvSpPr>
            <p:cNvPr id="4" name="Oval 3">
              <a:extLst>
                <a:ext uri="{FF2B5EF4-FFF2-40B4-BE49-F238E27FC236}">
                  <a16:creationId xmlns:a16="http://schemas.microsoft.com/office/drawing/2014/main" id="{8C6CBD62-8301-E972-9944-4B4ED0D7E35C}"/>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white line on a black background&#10;&#10;Description automatically generated">
              <a:extLst>
                <a:ext uri="{FF2B5EF4-FFF2-40B4-BE49-F238E27FC236}">
                  <a16:creationId xmlns:a16="http://schemas.microsoft.com/office/drawing/2014/main" id="{F06EB5DF-06DE-4305-71AA-7CF8C81410C2}"/>
                </a:ext>
              </a:extLst>
            </p:cNvPr>
            <p:cNvPicPr>
              <a:picLocks noChangeAspect="1"/>
            </p:cNvPicPr>
            <p:nvPr/>
          </p:nvPicPr>
          <p:blipFill rotWithShape="1">
            <a:blip r:embed="rId7"/>
            <a:srcRect l="18795" t="11581" r="19430" b="10670"/>
            <a:stretch/>
          </p:blipFill>
          <p:spPr>
            <a:xfrm>
              <a:off x="8385664" y="4520372"/>
              <a:ext cx="824193" cy="1037320"/>
            </a:xfrm>
            <a:prstGeom prst="rect">
              <a:avLst/>
            </a:prstGeom>
          </p:spPr>
        </p:pic>
      </p:grpSp>
    </p:spTree>
    <p:extLst>
      <p:ext uri="{BB962C8B-B14F-4D97-AF65-F5344CB8AC3E}">
        <p14:creationId xmlns:p14="http://schemas.microsoft.com/office/powerpoint/2010/main" val="124273615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3" name="Oval 2">
            <a:extLst>
              <a:ext uri="{FF2B5EF4-FFF2-40B4-BE49-F238E27FC236}">
                <a16:creationId xmlns:a16="http://schemas.microsoft.com/office/drawing/2014/main" id="{3C2322CC-F4FC-B140-4338-59E97D1046BD}"/>
              </a:ext>
            </a:extLst>
          </p:cNvPr>
          <p:cNvSpPr/>
          <p:nvPr/>
        </p:nvSpPr>
        <p:spPr>
          <a:xfrm>
            <a:off x="1071928"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D06FB8C4-0D8D-1B57-6D10-38C207CD5357}"/>
              </a:ext>
            </a:extLst>
          </p:cNvPr>
          <p:cNvSpPr/>
          <p:nvPr/>
        </p:nvSpPr>
        <p:spPr>
          <a:xfrm>
            <a:off x="341191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9E86E76E-5ED3-7DD4-6280-74A4AA1F1B93}"/>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C6CBD62-8301-E972-9944-4B4ED0D7E35C}"/>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17AF6B8-F26C-218B-5AA8-59F24C15733C}"/>
              </a:ext>
            </a:extLst>
          </p:cNvPr>
          <p:cNvCxnSpPr>
            <a:cxnSpLocks/>
            <a:stCxn id="3" idx="5"/>
            <a:endCxn id="6" idx="1"/>
          </p:cNvCxnSpPr>
          <p:nvPr/>
        </p:nvCxnSpPr>
        <p:spPr>
          <a:xfrm>
            <a:off x="2242662" y="3479842"/>
            <a:ext cx="1370115" cy="10742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ADA1FB8-2138-C224-FA78-BCB4CF1F250B}"/>
              </a:ext>
            </a:extLst>
          </p:cNvPr>
          <p:cNvCxnSpPr>
            <a:cxnSpLocks/>
            <a:stCxn id="5" idx="3"/>
          </p:cNvCxnSpPr>
          <p:nvPr/>
        </p:nvCxnSpPr>
        <p:spPr>
          <a:xfrm flipH="1">
            <a:off x="4592687" y="3479842"/>
            <a:ext cx="1370115" cy="1128128"/>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341D0F-4148-F6E3-ABF0-C42648DD3284}"/>
              </a:ext>
            </a:extLst>
          </p:cNvPr>
          <p:cNvCxnSpPr>
            <a:cxnSpLocks/>
            <a:stCxn id="5" idx="5"/>
            <a:endCxn id="4" idx="1"/>
          </p:cNvCxnSpPr>
          <p:nvPr/>
        </p:nvCxnSpPr>
        <p:spPr>
          <a:xfrm>
            <a:off x="6932670" y="3479842"/>
            <a:ext cx="1380157" cy="10742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45" name="Picture 44" descr="A white question mark in a magnifying glass&#10;&#10;Description automatically generated">
            <a:extLst>
              <a:ext uri="{FF2B5EF4-FFF2-40B4-BE49-F238E27FC236}">
                <a16:creationId xmlns:a16="http://schemas.microsoft.com/office/drawing/2014/main" id="{D64D60D4-CC4E-771A-5C59-AC0DD46AE17B}"/>
              </a:ext>
            </a:extLst>
          </p:cNvPr>
          <p:cNvPicPr>
            <a:picLocks noChangeAspect="1"/>
          </p:cNvPicPr>
          <p:nvPr/>
        </p:nvPicPr>
        <p:blipFill rotWithShape="1">
          <a:blip r:embed="rId3"/>
          <a:srcRect l="3772" t="3807" r="3772" b="2849"/>
          <a:stretch/>
        </p:blipFill>
        <p:spPr>
          <a:xfrm>
            <a:off x="1272793" y="2500672"/>
            <a:ext cx="969869" cy="979170"/>
          </a:xfrm>
          <a:prstGeom prst="rect">
            <a:avLst/>
          </a:prstGeom>
        </p:spPr>
      </p:pic>
      <p:sp>
        <p:nvSpPr>
          <p:cNvPr id="38" name="Slide Number Placeholder 4">
            <a:extLst>
              <a:ext uri="{FF2B5EF4-FFF2-40B4-BE49-F238E27FC236}">
                <a16:creationId xmlns:a16="http://schemas.microsoft.com/office/drawing/2014/main" id="{494DC686-1333-9148-B4D6-C5B3DE5DF7A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138</a:t>
            </a:fld>
            <a:endParaRPr lang="en-US">
              <a:solidFill>
                <a:schemeClr val="tx2"/>
              </a:solidFill>
            </a:endParaRPr>
          </a:p>
        </p:txBody>
      </p:sp>
      <p:sp>
        <p:nvSpPr>
          <p:cNvPr id="40" name="Footer Placeholder 2">
            <a:extLst>
              <a:ext uri="{FF2B5EF4-FFF2-40B4-BE49-F238E27FC236}">
                <a16:creationId xmlns:a16="http://schemas.microsoft.com/office/drawing/2014/main" id="{E61213C9-FB0C-1C48-8AB0-358A31DB3C1A}"/>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41" name="Picture 40" descr="Arizona Space Grant Consortium Logos | Arizona Space Grant Consortium">
            <a:extLst>
              <a:ext uri="{FF2B5EF4-FFF2-40B4-BE49-F238E27FC236}">
                <a16:creationId xmlns:a16="http://schemas.microsoft.com/office/drawing/2014/main" id="{12A95A6F-7CBE-1A45-A97D-B97EE6AC71CB}"/>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pic>
        <p:nvPicPr>
          <p:cNvPr id="2" name="Picture 1" descr="A white pipes on a black background&#10;&#10;Description automatically generated">
            <a:extLst>
              <a:ext uri="{FF2B5EF4-FFF2-40B4-BE49-F238E27FC236}">
                <a16:creationId xmlns:a16="http://schemas.microsoft.com/office/drawing/2014/main" id="{93DE678F-7EF2-51BA-D6D9-EF9DEB64BBD4}"/>
              </a:ext>
            </a:extLst>
          </p:cNvPr>
          <p:cNvPicPr>
            <a:picLocks noChangeAspect="1"/>
          </p:cNvPicPr>
          <p:nvPr/>
        </p:nvPicPr>
        <p:blipFill>
          <a:blip r:embed="rId5"/>
          <a:stretch>
            <a:fillRect/>
          </a:stretch>
        </p:blipFill>
        <p:spPr>
          <a:xfrm>
            <a:off x="3590837" y="4530777"/>
            <a:ext cx="1013748" cy="1013748"/>
          </a:xfrm>
          <a:prstGeom prst="rect">
            <a:avLst/>
          </a:prstGeom>
        </p:spPr>
      </p:pic>
      <p:pic>
        <p:nvPicPr>
          <p:cNvPr id="9" name="Picture 8" descr="A white outline of a wrench and screwdriver&#10;&#10;Description automatically generated">
            <a:extLst>
              <a:ext uri="{FF2B5EF4-FFF2-40B4-BE49-F238E27FC236}">
                <a16:creationId xmlns:a16="http://schemas.microsoft.com/office/drawing/2014/main" id="{32049DEC-AFA6-8702-EB99-62E58A89F87A}"/>
              </a:ext>
            </a:extLst>
          </p:cNvPr>
          <p:cNvPicPr>
            <a:picLocks noChangeAspect="1"/>
          </p:cNvPicPr>
          <p:nvPr/>
        </p:nvPicPr>
        <p:blipFill>
          <a:blip r:embed="rId6"/>
          <a:stretch>
            <a:fillRect/>
          </a:stretch>
        </p:blipFill>
        <p:spPr>
          <a:xfrm>
            <a:off x="5970500" y="2513021"/>
            <a:ext cx="954471" cy="954471"/>
          </a:xfrm>
          <a:prstGeom prst="rect">
            <a:avLst/>
          </a:prstGeom>
        </p:spPr>
      </p:pic>
      <p:pic>
        <p:nvPicPr>
          <p:cNvPr id="19" name="Picture 18" descr="A white line on a black background&#10;&#10;Description automatically generated">
            <a:extLst>
              <a:ext uri="{FF2B5EF4-FFF2-40B4-BE49-F238E27FC236}">
                <a16:creationId xmlns:a16="http://schemas.microsoft.com/office/drawing/2014/main" id="{BE04C1EB-D0A2-C284-4FE7-078A1F8BC30D}"/>
              </a:ext>
            </a:extLst>
          </p:cNvPr>
          <p:cNvPicPr>
            <a:picLocks noChangeAspect="1"/>
          </p:cNvPicPr>
          <p:nvPr/>
        </p:nvPicPr>
        <p:blipFill rotWithShape="1">
          <a:blip r:embed="rId7"/>
          <a:srcRect l="18795" t="11581" r="19430" b="10670"/>
          <a:stretch/>
        </p:blipFill>
        <p:spPr>
          <a:xfrm>
            <a:off x="8385664" y="4518991"/>
            <a:ext cx="824193" cy="1037320"/>
          </a:xfrm>
          <a:prstGeom prst="rect">
            <a:avLst/>
          </a:prstGeom>
        </p:spPr>
      </p:pic>
    </p:spTree>
    <p:extLst>
      <p:ext uri="{BB962C8B-B14F-4D97-AF65-F5344CB8AC3E}">
        <p14:creationId xmlns:p14="http://schemas.microsoft.com/office/powerpoint/2010/main" val="76988464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5F629A18-CC22-53EF-E34B-A1504B002DA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42</a:t>
            </a:r>
          </a:p>
        </p:txBody>
      </p:sp>
      <p:sp>
        <p:nvSpPr>
          <p:cNvPr id="7" name="Slide Number Placeholder 3">
            <a:extLst>
              <a:ext uri="{FF2B5EF4-FFF2-40B4-BE49-F238E27FC236}">
                <a16:creationId xmlns:a16="http://schemas.microsoft.com/office/drawing/2014/main" id="{ECC74250-F5F2-9B69-BCFA-01407ECB8E4F}"/>
              </a:ext>
            </a:extLst>
          </p:cNvPr>
          <p:cNvSpPr>
            <a:spLocks noGrp="1"/>
          </p:cNvSpPr>
          <p:nvPr/>
        </p:nvSpPr>
        <p:spPr>
          <a:xfrm>
            <a:off x="5030416" y="6590660"/>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139</a:t>
            </a:fld>
            <a:endParaRPr lang="en-US">
              <a:solidFill>
                <a:srgbClr val="D8D8D8"/>
              </a:solidFill>
              <a:ea typeface="Calibri"/>
              <a:cs typeface="Calibri"/>
            </a:endParaRPr>
          </a:p>
        </p:txBody>
      </p:sp>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6" name="Oval 5">
            <a:extLst>
              <a:ext uri="{FF2B5EF4-FFF2-40B4-BE49-F238E27FC236}">
                <a16:creationId xmlns:a16="http://schemas.microsoft.com/office/drawing/2014/main" id="{D06FB8C4-0D8D-1B57-6D10-38C207CD5357}"/>
              </a:ext>
            </a:extLst>
          </p:cNvPr>
          <p:cNvSpPr/>
          <p:nvPr/>
        </p:nvSpPr>
        <p:spPr>
          <a:xfrm>
            <a:off x="1890214" y="2919361"/>
            <a:ext cx="3657600" cy="3657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Oval 4">
            <a:extLst>
              <a:ext uri="{FF2B5EF4-FFF2-40B4-BE49-F238E27FC236}">
                <a16:creationId xmlns:a16="http://schemas.microsoft.com/office/drawing/2014/main" id="{9E86E76E-5ED3-7DD4-6280-74A4AA1F1B93}"/>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8C6CBD62-8301-E972-9944-4B4ED0D7E35C}"/>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 name="Straight Connector 33">
            <a:extLst>
              <a:ext uri="{FF2B5EF4-FFF2-40B4-BE49-F238E27FC236}">
                <a16:creationId xmlns:a16="http://schemas.microsoft.com/office/drawing/2014/main" id="{E17AF6B8-F26C-218B-5AA8-59F24C15733C}"/>
              </a:ext>
            </a:extLst>
          </p:cNvPr>
          <p:cNvCxnSpPr>
            <a:cxnSpLocks/>
            <a:stCxn id="17" idx="5"/>
          </p:cNvCxnSpPr>
          <p:nvPr/>
        </p:nvCxnSpPr>
        <p:spPr>
          <a:xfrm>
            <a:off x="1475226" y="3479842"/>
            <a:ext cx="549517" cy="5478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7ADA1FB8-2138-C224-FA78-BCB4CF1F250B}"/>
              </a:ext>
            </a:extLst>
          </p:cNvPr>
          <p:cNvCxnSpPr>
            <a:cxnSpLocks/>
            <a:stCxn id="5" idx="3"/>
          </p:cNvCxnSpPr>
          <p:nvPr/>
        </p:nvCxnSpPr>
        <p:spPr>
          <a:xfrm flipH="1">
            <a:off x="5421086" y="3479842"/>
            <a:ext cx="541716" cy="54787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C341D0F-4148-F6E3-ABF0-C42648DD3284}"/>
              </a:ext>
            </a:extLst>
          </p:cNvPr>
          <p:cNvCxnSpPr>
            <a:cxnSpLocks/>
            <a:stCxn id="5" idx="5"/>
            <a:endCxn id="4" idx="1"/>
          </p:cNvCxnSpPr>
          <p:nvPr/>
        </p:nvCxnSpPr>
        <p:spPr>
          <a:xfrm>
            <a:off x="6932670" y="3479842"/>
            <a:ext cx="1380157" cy="1074256"/>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D3FAED61-F6EA-7C93-5013-1AC65BE3601B}"/>
              </a:ext>
            </a:extLst>
          </p:cNvPr>
          <p:cNvSpPr/>
          <p:nvPr/>
        </p:nvSpPr>
        <p:spPr>
          <a:xfrm>
            <a:off x="304492"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Arizona Space Grant Consortium Logos | Arizona Space Grant Consortium">
            <a:extLst>
              <a:ext uri="{FF2B5EF4-FFF2-40B4-BE49-F238E27FC236}">
                <a16:creationId xmlns:a16="http://schemas.microsoft.com/office/drawing/2014/main" id="{948CEA56-B161-F23A-876F-2A0896B77804}"/>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9" name="TextBox 8">
            <a:extLst>
              <a:ext uri="{FF2B5EF4-FFF2-40B4-BE49-F238E27FC236}">
                <a16:creationId xmlns:a16="http://schemas.microsoft.com/office/drawing/2014/main" id="{8E785F2E-E76D-448D-5A8D-9C43DDCAAAB4}"/>
              </a:ext>
            </a:extLst>
          </p:cNvPr>
          <p:cNvSpPr txBox="1"/>
          <p:nvPr/>
        </p:nvSpPr>
        <p:spPr>
          <a:xfrm>
            <a:off x="2238865" y="3479842"/>
            <a:ext cx="2968099" cy="1754326"/>
          </a:xfrm>
          <a:prstGeom prst="rect">
            <a:avLst/>
          </a:prstGeom>
          <a:noFill/>
        </p:spPr>
        <p:txBody>
          <a:bodyPr wrap="square" rtlCol="0">
            <a:spAutoFit/>
          </a:bodyPr>
          <a:lstStyle/>
          <a:p>
            <a:pPr algn="ctr"/>
            <a:r>
              <a:rPr lang="en-US" sz="1800">
                <a:solidFill>
                  <a:schemeClr val="bg1"/>
                </a:solidFill>
                <a:latin typeface="Arial" panose="020B0604020202020204" pitchFamily="34" charset="0"/>
                <a:cs typeface="Arial" panose="020B0604020202020204" pitchFamily="34" charset="0"/>
              </a:rPr>
              <a:t>Through discussions with our sponsor and machine shop, our team analyzed the constraints and developed a design that met our operation goals</a:t>
            </a:r>
          </a:p>
        </p:txBody>
      </p:sp>
      <p:pic>
        <p:nvPicPr>
          <p:cNvPr id="37" name="Picture 36" descr="A white question mark in a magnifying glass&#10;&#10;Description automatically generated">
            <a:extLst>
              <a:ext uri="{FF2B5EF4-FFF2-40B4-BE49-F238E27FC236}">
                <a16:creationId xmlns:a16="http://schemas.microsoft.com/office/drawing/2014/main" id="{F534DC9D-3869-3DEB-0076-55810CE188B0}"/>
              </a:ext>
            </a:extLst>
          </p:cNvPr>
          <p:cNvPicPr>
            <a:picLocks noChangeAspect="1"/>
          </p:cNvPicPr>
          <p:nvPr/>
        </p:nvPicPr>
        <p:blipFill rotWithShape="1">
          <a:blip r:embed="rId4"/>
          <a:srcRect l="3772" t="3807" r="3772" b="2849"/>
          <a:stretch/>
        </p:blipFill>
        <p:spPr>
          <a:xfrm>
            <a:off x="505357" y="2500672"/>
            <a:ext cx="969869" cy="979170"/>
          </a:xfrm>
          <a:prstGeom prst="rect">
            <a:avLst/>
          </a:prstGeom>
        </p:spPr>
      </p:pic>
      <p:pic>
        <p:nvPicPr>
          <p:cNvPr id="12" name="Picture 11" descr="A white pipes on a black background&#10;&#10;Description automatically generated">
            <a:extLst>
              <a:ext uri="{FF2B5EF4-FFF2-40B4-BE49-F238E27FC236}">
                <a16:creationId xmlns:a16="http://schemas.microsoft.com/office/drawing/2014/main" id="{3D1A4C2B-AD4D-DFDA-F535-C549DF550D50}"/>
              </a:ext>
            </a:extLst>
          </p:cNvPr>
          <p:cNvPicPr>
            <a:picLocks noChangeAspect="1"/>
          </p:cNvPicPr>
          <p:nvPr/>
        </p:nvPicPr>
        <p:blipFill>
          <a:blip r:embed="rId5"/>
          <a:stretch>
            <a:fillRect/>
          </a:stretch>
        </p:blipFill>
        <p:spPr>
          <a:xfrm>
            <a:off x="3149212" y="5234168"/>
            <a:ext cx="1139603" cy="1139603"/>
          </a:xfrm>
          <a:prstGeom prst="rect">
            <a:avLst/>
          </a:prstGeom>
        </p:spPr>
      </p:pic>
      <p:pic>
        <p:nvPicPr>
          <p:cNvPr id="13" name="Picture 12" descr="A white outline of a wrench and screwdriver&#10;&#10;Description automatically generated">
            <a:extLst>
              <a:ext uri="{FF2B5EF4-FFF2-40B4-BE49-F238E27FC236}">
                <a16:creationId xmlns:a16="http://schemas.microsoft.com/office/drawing/2014/main" id="{F139FA74-1CB0-267A-1599-20F78B3031B2}"/>
              </a:ext>
            </a:extLst>
          </p:cNvPr>
          <p:cNvPicPr>
            <a:picLocks noChangeAspect="1"/>
          </p:cNvPicPr>
          <p:nvPr/>
        </p:nvPicPr>
        <p:blipFill>
          <a:blip r:embed="rId6"/>
          <a:stretch>
            <a:fillRect/>
          </a:stretch>
        </p:blipFill>
        <p:spPr>
          <a:xfrm>
            <a:off x="5970500" y="2513021"/>
            <a:ext cx="954471" cy="954471"/>
          </a:xfrm>
          <a:prstGeom prst="rect">
            <a:avLst/>
          </a:prstGeom>
        </p:spPr>
      </p:pic>
      <p:pic>
        <p:nvPicPr>
          <p:cNvPr id="14" name="Picture 13" descr="A white line on a black background&#10;&#10;Description automatically generated">
            <a:extLst>
              <a:ext uri="{FF2B5EF4-FFF2-40B4-BE49-F238E27FC236}">
                <a16:creationId xmlns:a16="http://schemas.microsoft.com/office/drawing/2014/main" id="{47CD9351-B4F1-1965-B069-8D716A065CCD}"/>
              </a:ext>
            </a:extLst>
          </p:cNvPr>
          <p:cNvPicPr>
            <a:picLocks noChangeAspect="1"/>
          </p:cNvPicPr>
          <p:nvPr/>
        </p:nvPicPr>
        <p:blipFill rotWithShape="1">
          <a:blip r:embed="rId7"/>
          <a:srcRect l="18795" t="11581" r="19430" b="10670"/>
          <a:stretch/>
        </p:blipFill>
        <p:spPr>
          <a:xfrm>
            <a:off x="8385664" y="4520372"/>
            <a:ext cx="824193" cy="1037320"/>
          </a:xfrm>
          <a:prstGeom prst="rect">
            <a:avLst/>
          </a:prstGeom>
        </p:spPr>
      </p:pic>
    </p:spTree>
    <p:extLst>
      <p:ext uri="{BB962C8B-B14F-4D97-AF65-F5344CB8AC3E}">
        <p14:creationId xmlns:p14="http://schemas.microsoft.com/office/powerpoint/2010/main" val="3552180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D855294-4EF1-B05D-8A41-7DA9FBA07CEC}"/>
              </a:ext>
            </a:extLst>
          </p:cNvPr>
          <p:cNvGrpSpPr/>
          <p:nvPr/>
        </p:nvGrpSpPr>
        <p:grpSpPr>
          <a:xfrm>
            <a:off x="954227" y="-981804"/>
            <a:ext cx="1858946" cy="8281562"/>
            <a:chOff x="954227" y="-981804"/>
            <a:chExt cx="1858946" cy="8281562"/>
          </a:xfrm>
          <a:solidFill>
            <a:srgbClr val="9A6370"/>
          </a:solidFill>
        </p:grpSpPr>
        <p:grpSp>
          <p:nvGrpSpPr>
            <p:cNvPr id="5" name="Group 4">
              <a:extLst>
                <a:ext uri="{FF2B5EF4-FFF2-40B4-BE49-F238E27FC236}">
                  <a16:creationId xmlns:a16="http://schemas.microsoft.com/office/drawing/2014/main" id="{6DDA0729-0472-C3F7-49C0-0610B86EB873}"/>
                </a:ext>
              </a:extLst>
            </p:cNvPr>
            <p:cNvGrpSpPr/>
            <p:nvPr/>
          </p:nvGrpSpPr>
          <p:grpSpPr>
            <a:xfrm>
              <a:off x="954227" y="2938542"/>
              <a:ext cx="1858945" cy="4361216"/>
              <a:chOff x="954227" y="2938542"/>
              <a:chExt cx="1858945" cy="4361216"/>
            </a:xfrm>
            <a:grpFill/>
          </p:grpSpPr>
          <p:sp>
            <p:nvSpPr>
              <p:cNvPr id="2" name="Rectangle 1">
                <a:extLst>
                  <a:ext uri="{FF2B5EF4-FFF2-40B4-BE49-F238E27FC236}">
                    <a16:creationId xmlns:a16="http://schemas.microsoft.com/office/drawing/2014/main" id="{AE3F83E7-3607-0382-7EF4-5F879AE0126E}"/>
                  </a:ext>
                </a:extLst>
              </p:cNvPr>
              <p:cNvSpPr/>
              <p:nvPr/>
            </p:nvSpPr>
            <p:spPr>
              <a:xfrm rot="10800000">
                <a:off x="1200411" y="5179556"/>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4ABC0DC-39E4-0EA3-9D79-A0484ACE35FA}"/>
                  </a:ext>
                </a:extLst>
              </p:cNvPr>
              <p:cNvGrpSpPr/>
              <p:nvPr/>
            </p:nvGrpSpPr>
            <p:grpSpPr>
              <a:xfrm rot="10800000">
                <a:off x="954227" y="2938542"/>
                <a:ext cx="1858945" cy="2260879"/>
                <a:chOff x="949569" y="0"/>
                <a:chExt cx="1858945" cy="2260879"/>
              </a:xfrm>
              <a:grpFill/>
            </p:grpSpPr>
            <p:sp>
              <p:nvSpPr>
                <p:cNvPr id="19" name="Rectangle 18">
                  <a:extLst>
                    <a:ext uri="{FF2B5EF4-FFF2-40B4-BE49-F238E27FC236}">
                      <a16:creationId xmlns:a16="http://schemas.microsoft.com/office/drawing/2014/main" id="{5867808C-B5D3-31C6-7512-EECC5C3639AD}"/>
                    </a:ext>
                  </a:extLst>
                </p:cNvPr>
                <p:cNvSpPr/>
                <p:nvPr/>
              </p:nvSpPr>
              <p:spPr>
                <a:xfrm>
                  <a:off x="1195754" y="0"/>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548136-3D4C-FFBD-C27D-6715EE400063}"/>
                    </a:ext>
                  </a:extLst>
                </p:cNvPr>
                <p:cNvSpPr/>
                <p:nvPr/>
              </p:nvSpPr>
              <p:spPr>
                <a:xfrm>
                  <a:off x="949569" y="1838848"/>
                  <a:ext cx="1858945" cy="4220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7" name="Group 16">
              <a:extLst>
                <a:ext uri="{FF2B5EF4-FFF2-40B4-BE49-F238E27FC236}">
                  <a16:creationId xmlns:a16="http://schemas.microsoft.com/office/drawing/2014/main" id="{774A058E-AD47-0D2C-BBE0-BE666195E4AE}"/>
                </a:ext>
              </a:extLst>
            </p:cNvPr>
            <p:cNvGrpSpPr/>
            <p:nvPr/>
          </p:nvGrpSpPr>
          <p:grpSpPr>
            <a:xfrm>
              <a:off x="954228" y="-981804"/>
              <a:ext cx="1858945" cy="2260879"/>
              <a:chOff x="949569" y="0"/>
              <a:chExt cx="1858945" cy="2260879"/>
            </a:xfrm>
            <a:grpFill/>
          </p:grpSpPr>
          <p:sp>
            <p:nvSpPr>
              <p:cNvPr id="14" name="Rectangle 13">
                <a:extLst>
                  <a:ext uri="{FF2B5EF4-FFF2-40B4-BE49-F238E27FC236}">
                    <a16:creationId xmlns:a16="http://schemas.microsoft.com/office/drawing/2014/main" id="{DB059A9B-1EC0-278C-6CA2-AB8949952E3E}"/>
                  </a:ext>
                </a:extLst>
              </p:cNvPr>
              <p:cNvSpPr/>
              <p:nvPr/>
            </p:nvSpPr>
            <p:spPr>
              <a:xfrm>
                <a:off x="1195754" y="0"/>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BD3450-7F38-F307-3154-2EDB4023264F}"/>
                  </a:ext>
                </a:extLst>
              </p:cNvPr>
              <p:cNvSpPr/>
              <p:nvPr/>
            </p:nvSpPr>
            <p:spPr>
              <a:xfrm>
                <a:off x="949569" y="1838848"/>
                <a:ext cx="1858945" cy="4220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solidFill>
                  <a:schemeClr val="tx2"/>
                </a:solidFill>
              </a:rPr>
              <a:t>Department of Mechanical Engineering </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14</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6CA8121C-F293-8C63-E95F-CB84E093FBF3}"/>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21" name="TextBox 20">
            <a:extLst>
              <a:ext uri="{FF2B5EF4-FFF2-40B4-BE49-F238E27FC236}">
                <a16:creationId xmlns:a16="http://schemas.microsoft.com/office/drawing/2014/main" id="{10247F30-0215-8FFB-E76D-E479F0CA28DD}"/>
              </a:ext>
            </a:extLst>
          </p:cNvPr>
          <p:cNvSpPr txBox="1"/>
          <p:nvPr/>
        </p:nvSpPr>
        <p:spPr>
          <a:xfrm>
            <a:off x="594950" y="1857332"/>
            <a:ext cx="3293533" cy="646331"/>
          </a:xfrm>
          <a:prstGeom prst="rect">
            <a:avLst/>
          </a:prstGeom>
          <a:noFill/>
        </p:spPr>
        <p:txBody>
          <a:bodyPr wrap="square" lIns="91440" tIns="45720" rIns="91440" bIns="45720" rtlCol="0" anchor="t">
            <a:spAutoFit/>
          </a:bodyPr>
          <a:lstStyle/>
          <a:p>
            <a:r>
              <a:rPr lang="en-US" sz="3600" b="1">
                <a:solidFill>
                  <a:schemeClr val="tx2"/>
                </a:solidFill>
                <a:latin typeface="Arial Black"/>
                <a:ea typeface="Calibri"/>
                <a:cs typeface="Calibri"/>
              </a:rPr>
              <a:t>Durability</a:t>
            </a:r>
          </a:p>
        </p:txBody>
      </p:sp>
      <p:grpSp>
        <p:nvGrpSpPr>
          <p:cNvPr id="13" name="Group 12">
            <a:extLst>
              <a:ext uri="{FF2B5EF4-FFF2-40B4-BE49-F238E27FC236}">
                <a16:creationId xmlns:a16="http://schemas.microsoft.com/office/drawing/2014/main" id="{99E8976A-7556-26B9-F5EC-4B6DF62A36BB}"/>
              </a:ext>
            </a:extLst>
          </p:cNvPr>
          <p:cNvGrpSpPr/>
          <p:nvPr/>
        </p:nvGrpSpPr>
        <p:grpSpPr>
          <a:xfrm>
            <a:off x="4689370" y="1678445"/>
            <a:ext cx="4304557" cy="1565404"/>
            <a:chOff x="5296643" y="2049863"/>
            <a:chExt cx="4304557" cy="1565404"/>
          </a:xfrm>
        </p:grpSpPr>
        <p:sp>
          <p:nvSpPr>
            <p:cNvPr id="29" name="Rectangle: Rounded Corners 28">
              <a:extLst>
                <a:ext uri="{FF2B5EF4-FFF2-40B4-BE49-F238E27FC236}">
                  <a16:creationId xmlns:a16="http://schemas.microsoft.com/office/drawing/2014/main" id="{849A2D76-5F85-49DB-BA1A-04E192C957FF}"/>
                </a:ext>
              </a:extLst>
            </p:cNvPr>
            <p:cNvSpPr/>
            <p:nvPr/>
          </p:nvSpPr>
          <p:spPr>
            <a:xfrm>
              <a:off x="5571067" y="2370667"/>
              <a:ext cx="4030133" cy="1244600"/>
            </a:xfrm>
            <a:prstGeom prst="roundRect">
              <a:avLst/>
            </a:prstGeom>
            <a:solidFill>
              <a:srgbClr val="782F40"/>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sp>
          <p:nvSpPr>
            <p:cNvPr id="30" name="Flowchart: Connector 29">
              <a:extLst>
                <a:ext uri="{FF2B5EF4-FFF2-40B4-BE49-F238E27FC236}">
                  <a16:creationId xmlns:a16="http://schemas.microsoft.com/office/drawing/2014/main" id="{F948BBA0-55AA-3462-AB99-6A7C59E3C268}"/>
                </a:ext>
              </a:extLst>
            </p:cNvPr>
            <p:cNvSpPr/>
            <p:nvPr/>
          </p:nvSpPr>
          <p:spPr>
            <a:xfrm>
              <a:off x="5296643" y="2049863"/>
              <a:ext cx="1298821" cy="1244600"/>
            </a:xfrm>
            <a:prstGeom prst="flowChartConnector">
              <a:avLst/>
            </a:prstGeom>
            <a:solidFill>
              <a:schemeClr val="bg1"/>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4332A458-2DBB-D4C6-4DD1-85CBA3C2D2A3}"/>
              </a:ext>
            </a:extLst>
          </p:cNvPr>
          <p:cNvGrpSpPr/>
          <p:nvPr/>
        </p:nvGrpSpPr>
        <p:grpSpPr>
          <a:xfrm>
            <a:off x="4686920" y="3934956"/>
            <a:ext cx="4304557" cy="1565404"/>
            <a:chOff x="5296643" y="2049863"/>
            <a:chExt cx="4304557" cy="1565404"/>
          </a:xfrm>
        </p:grpSpPr>
        <p:sp>
          <p:nvSpPr>
            <p:cNvPr id="35" name="Rectangle: Rounded Corners 34">
              <a:extLst>
                <a:ext uri="{FF2B5EF4-FFF2-40B4-BE49-F238E27FC236}">
                  <a16:creationId xmlns:a16="http://schemas.microsoft.com/office/drawing/2014/main" id="{DC0FF62A-D9B9-AF11-14C0-EFF82B36DC14}"/>
                </a:ext>
              </a:extLst>
            </p:cNvPr>
            <p:cNvSpPr/>
            <p:nvPr/>
          </p:nvSpPr>
          <p:spPr>
            <a:xfrm>
              <a:off x="5571067" y="2370667"/>
              <a:ext cx="4030133" cy="1244600"/>
            </a:xfrm>
            <a:prstGeom prst="roundRect">
              <a:avLst/>
            </a:prstGeom>
            <a:solidFill>
              <a:srgbClr val="782F40"/>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7957015A-2F06-2070-D812-CBCF29D018A5}"/>
                </a:ext>
              </a:extLst>
            </p:cNvPr>
            <p:cNvSpPr/>
            <p:nvPr/>
          </p:nvSpPr>
          <p:spPr>
            <a:xfrm>
              <a:off x="5296643" y="2049863"/>
              <a:ext cx="1298821" cy="1244600"/>
            </a:xfrm>
            <a:prstGeom prst="flowChartConnector">
              <a:avLst/>
            </a:prstGeom>
            <a:solidFill>
              <a:schemeClr val="bg1"/>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TextBox 42">
            <a:extLst>
              <a:ext uri="{FF2B5EF4-FFF2-40B4-BE49-F238E27FC236}">
                <a16:creationId xmlns:a16="http://schemas.microsoft.com/office/drawing/2014/main" id="{29A04768-B6AB-BB2F-BFA6-F7386B855991}"/>
              </a:ext>
            </a:extLst>
          </p:cNvPr>
          <p:cNvSpPr txBox="1"/>
          <p:nvPr/>
        </p:nvSpPr>
        <p:spPr>
          <a:xfrm>
            <a:off x="6096000" y="2276714"/>
            <a:ext cx="274661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Uphold structural durability </a:t>
            </a:r>
            <a:endParaRPr lang="en-US">
              <a:solidFill>
                <a:schemeClr val="bg1"/>
              </a:solidFill>
              <a:latin typeface="Arial Black"/>
            </a:endParaRPr>
          </a:p>
        </p:txBody>
      </p:sp>
      <p:sp>
        <p:nvSpPr>
          <p:cNvPr id="44" name="TextBox 43">
            <a:extLst>
              <a:ext uri="{FF2B5EF4-FFF2-40B4-BE49-F238E27FC236}">
                <a16:creationId xmlns:a16="http://schemas.microsoft.com/office/drawing/2014/main" id="{D1B52151-3260-5168-E220-D907FFD24529}"/>
              </a:ext>
            </a:extLst>
          </p:cNvPr>
          <p:cNvSpPr txBox="1"/>
          <p:nvPr/>
        </p:nvSpPr>
        <p:spPr>
          <a:xfrm>
            <a:off x="6095999" y="4416395"/>
            <a:ext cx="2746611"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rPr>
              <a:t>Minimize stresses to system components</a:t>
            </a:r>
          </a:p>
        </p:txBody>
      </p:sp>
      <p:pic>
        <p:nvPicPr>
          <p:cNvPr id="45" name="Graphic 44" descr="Hammer1 with solid fill">
            <a:extLst>
              <a:ext uri="{FF2B5EF4-FFF2-40B4-BE49-F238E27FC236}">
                <a16:creationId xmlns:a16="http://schemas.microsoft.com/office/drawing/2014/main" id="{87DA7885-D954-5D1F-70C7-CCF6371B52E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5901" y="1896999"/>
            <a:ext cx="914400" cy="914400"/>
          </a:xfrm>
          <a:prstGeom prst="rect">
            <a:avLst/>
          </a:prstGeom>
        </p:spPr>
      </p:pic>
      <p:pic>
        <p:nvPicPr>
          <p:cNvPr id="9" name="Graphic 8" descr="Minimize with solid fill">
            <a:extLst>
              <a:ext uri="{FF2B5EF4-FFF2-40B4-BE49-F238E27FC236}">
                <a16:creationId xmlns:a16="http://schemas.microsoft.com/office/drawing/2014/main" id="{F7EA327E-2E01-17EB-C4CF-2B18AA18F6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05901" y="4100056"/>
            <a:ext cx="914400" cy="914400"/>
          </a:xfrm>
          <a:prstGeom prst="rect">
            <a:avLst/>
          </a:prstGeom>
        </p:spPr>
      </p:pic>
      <p:sp>
        <p:nvSpPr>
          <p:cNvPr id="7" name="TextBox 6">
            <a:extLst>
              <a:ext uri="{FF2B5EF4-FFF2-40B4-BE49-F238E27FC236}">
                <a16:creationId xmlns:a16="http://schemas.microsoft.com/office/drawing/2014/main" id="{C4F2EAEA-2804-720D-BC91-FEF780EFBE2F}"/>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Tree>
    <p:extLst>
      <p:ext uri="{BB962C8B-B14F-4D97-AF65-F5344CB8AC3E}">
        <p14:creationId xmlns:p14="http://schemas.microsoft.com/office/powerpoint/2010/main" val="2856560840"/>
      </p:ext>
    </p:extLst>
  </p:cSld>
  <p:clrMapOvr>
    <a:masterClrMapping/>
  </p:clrMapOvr>
  <p:transition spd="slow">
    <p:push dir="u"/>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mond 1">
            <a:extLst>
              <a:ext uri="{FF2B5EF4-FFF2-40B4-BE49-F238E27FC236}">
                <a16:creationId xmlns:a16="http://schemas.microsoft.com/office/drawing/2014/main" id="{65DA1F93-213D-DFF2-EEB5-704B5710AF39}"/>
              </a:ext>
            </a:extLst>
          </p:cNvPr>
          <p:cNvSpPr/>
          <p:nvPr/>
        </p:nvSpPr>
        <p:spPr>
          <a:xfrm>
            <a:off x="1546350" y="3460452"/>
            <a:ext cx="695435" cy="625366"/>
          </a:xfrm>
          <a:prstGeom prst="diamond">
            <a:avLst/>
          </a:prstGeom>
          <a:no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iamond 3">
            <a:extLst>
              <a:ext uri="{FF2B5EF4-FFF2-40B4-BE49-F238E27FC236}">
                <a16:creationId xmlns:a16="http://schemas.microsoft.com/office/drawing/2014/main" id="{0930BFEC-F1C3-3698-E8CA-5A073C86FA8F}"/>
              </a:ext>
            </a:extLst>
          </p:cNvPr>
          <p:cNvSpPr/>
          <p:nvPr/>
        </p:nvSpPr>
        <p:spPr>
          <a:xfrm>
            <a:off x="3823591" y="3460451"/>
            <a:ext cx="695435" cy="625366"/>
          </a:xfrm>
          <a:prstGeom prst="diamond">
            <a:avLst/>
          </a:prstGeom>
          <a:no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iamond 7">
            <a:extLst>
              <a:ext uri="{FF2B5EF4-FFF2-40B4-BE49-F238E27FC236}">
                <a16:creationId xmlns:a16="http://schemas.microsoft.com/office/drawing/2014/main" id="{8F7A0637-4D16-A81A-9690-17261A88CFB8}"/>
              </a:ext>
            </a:extLst>
          </p:cNvPr>
          <p:cNvSpPr/>
          <p:nvPr/>
        </p:nvSpPr>
        <p:spPr>
          <a:xfrm>
            <a:off x="6100832" y="3460451"/>
            <a:ext cx="695435" cy="625366"/>
          </a:xfrm>
          <a:prstGeom prst="diamond">
            <a:avLst/>
          </a:prstGeom>
          <a:no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Diamond 10">
            <a:extLst>
              <a:ext uri="{FF2B5EF4-FFF2-40B4-BE49-F238E27FC236}">
                <a16:creationId xmlns:a16="http://schemas.microsoft.com/office/drawing/2014/main" id="{EA7EEBA3-FB93-5A6D-2EA9-24D75D88225B}"/>
              </a:ext>
            </a:extLst>
          </p:cNvPr>
          <p:cNvSpPr/>
          <p:nvPr/>
        </p:nvSpPr>
        <p:spPr>
          <a:xfrm>
            <a:off x="8378073" y="3460451"/>
            <a:ext cx="695435" cy="625366"/>
          </a:xfrm>
          <a:prstGeom prst="diamond">
            <a:avLst/>
          </a:prstGeom>
          <a:no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883FECEE-B878-7368-FADC-9D8833B1BD8E}"/>
              </a:ext>
            </a:extLst>
          </p:cNvPr>
          <p:cNvCxnSpPr/>
          <p:nvPr/>
        </p:nvCxnSpPr>
        <p:spPr>
          <a:xfrm flipV="1">
            <a:off x="2241018" y="3775859"/>
            <a:ext cx="1583587" cy="2641"/>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3EC0E54-99E5-E206-43F5-F54158F6EB0D}"/>
              </a:ext>
            </a:extLst>
          </p:cNvPr>
          <p:cNvCxnSpPr>
            <a:cxnSpLocks/>
          </p:cNvCxnSpPr>
          <p:nvPr/>
        </p:nvCxnSpPr>
        <p:spPr>
          <a:xfrm>
            <a:off x="4524403" y="3778499"/>
            <a:ext cx="1614313" cy="3504"/>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3ECF6DF-7A9C-5E4A-5EFB-2CEBC59EC314}"/>
              </a:ext>
            </a:extLst>
          </p:cNvPr>
          <p:cNvCxnSpPr>
            <a:cxnSpLocks/>
          </p:cNvCxnSpPr>
          <p:nvPr/>
        </p:nvCxnSpPr>
        <p:spPr>
          <a:xfrm flipV="1">
            <a:off x="6791969" y="3773809"/>
            <a:ext cx="1583587" cy="2641"/>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EDB248D4-0C41-662E-D25E-94ABC8C3046E}"/>
              </a:ext>
            </a:extLst>
          </p:cNvPr>
          <p:cNvCxnSpPr>
            <a:cxnSpLocks/>
          </p:cNvCxnSpPr>
          <p:nvPr/>
        </p:nvCxnSpPr>
        <p:spPr>
          <a:xfrm flipV="1">
            <a:off x="9032367" y="3768393"/>
            <a:ext cx="695821" cy="2641"/>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2EDB1B9-DE80-56DC-7686-FE3273D72441}"/>
              </a:ext>
            </a:extLst>
          </p:cNvPr>
          <p:cNvCxnSpPr>
            <a:cxnSpLocks/>
          </p:cNvCxnSpPr>
          <p:nvPr/>
        </p:nvCxnSpPr>
        <p:spPr>
          <a:xfrm flipV="1">
            <a:off x="850114" y="3775791"/>
            <a:ext cx="695821" cy="2641"/>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sp>
        <p:nvSpPr>
          <p:cNvPr id="18" name="Diamond 17">
            <a:extLst>
              <a:ext uri="{FF2B5EF4-FFF2-40B4-BE49-F238E27FC236}">
                <a16:creationId xmlns:a16="http://schemas.microsoft.com/office/drawing/2014/main" id="{3D89C91F-7577-CCE1-9AC8-15475FCB52F0}"/>
              </a:ext>
            </a:extLst>
          </p:cNvPr>
          <p:cNvSpPr/>
          <p:nvPr/>
        </p:nvSpPr>
        <p:spPr>
          <a:xfrm>
            <a:off x="9588039" y="3645402"/>
            <a:ext cx="281144" cy="255464"/>
          </a:xfrm>
          <a:prstGeom prst="diamond">
            <a:avLst/>
          </a:prstGeom>
          <a:solidFill>
            <a:srgbClr val="782F40"/>
          </a:solid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iamond 18">
            <a:extLst>
              <a:ext uri="{FF2B5EF4-FFF2-40B4-BE49-F238E27FC236}">
                <a16:creationId xmlns:a16="http://schemas.microsoft.com/office/drawing/2014/main" id="{6E52381A-918A-387E-FA49-65E2EF6FDE24}"/>
              </a:ext>
            </a:extLst>
          </p:cNvPr>
          <p:cNvSpPr/>
          <p:nvPr/>
        </p:nvSpPr>
        <p:spPr>
          <a:xfrm>
            <a:off x="747360" y="3645402"/>
            <a:ext cx="281144" cy="255464"/>
          </a:xfrm>
          <a:prstGeom prst="diamond">
            <a:avLst/>
          </a:prstGeom>
          <a:solidFill>
            <a:srgbClr val="782F40"/>
          </a:solid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Arrow Connector 19">
            <a:extLst>
              <a:ext uri="{FF2B5EF4-FFF2-40B4-BE49-F238E27FC236}">
                <a16:creationId xmlns:a16="http://schemas.microsoft.com/office/drawing/2014/main" id="{A3FF7EF9-84EC-CFA0-7673-9FBF155CBF7E}"/>
              </a:ext>
            </a:extLst>
          </p:cNvPr>
          <p:cNvCxnSpPr/>
          <p:nvPr/>
        </p:nvCxnSpPr>
        <p:spPr>
          <a:xfrm>
            <a:off x="1886410" y="2452951"/>
            <a:ext cx="11836" cy="1034986"/>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AA4A43C-322B-64BE-8B7D-0C4104FC1781}"/>
              </a:ext>
            </a:extLst>
          </p:cNvPr>
          <p:cNvCxnSpPr>
            <a:cxnSpLocks/>
          </p:cNvCxnSpPr>
          <p:nvPr/>
        </p:nvCxnSpPr>
        <p:spPr>
          <a:xfrm>
            <a:off x="4186551" y="4067886"/>
            <a:ext cx="11836" cy="1034986"/>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8EB3734-38F8-843B-914C-7A38F9485095}"/>
              </a:ext>
            </a:extLst>
          </p:cNvPr>
          <p:cNvCxnSpPr>
            <a:cxnSpLocks/>
            <a:stCxn id="32" idx="2"/>
          </p:cNvCxnSpPr>
          <p:nvPr/>
        </p:nvCxnSpPr>
        <p:spPr>
          <a:xfrm>
            <a:off x="6458787" y="2495701"/>
            <a:ext cx="0" cy="969319"/>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137A0F43-B070-123A-9396-E94E7F0279A7}"/>
              </a:ext>
            </a:extLst>
          </p:cNvPr>
          <p:cNvCxnSpPr>
            <a:cxnSpLocks/>
          </p:cNvCxnSpPr>
          <p:nvPr/>
        </p:nvCxnSpPr>
        <p:spPr>
          <a:xfrm>
            <a:off x="8721492" y="4068620"/>
            <a:ext cx="11836" cy="1034986"/>
          </a:xfrm>
          <a:prstGeom prst="straightConnector1">
            <a:avLst/>
          </a:prstGeom>
          <a:ln w="38100">
            <a:solidFill>
              <a:srgbClr val="782F40"/>
            </a:solidFill>
          </a:ln>
        </p:spPr>
        <p:style>
          <a:lnRef idx="1">
            <a:schemeClr val="accent1"/>
          </a:lnRef>
          <a:fillRef idx="0">
            <a:schemeClr val="accent1"/>
          </a:fillRef>
          <a:effectRef idx="0">
            <a:schemeClr val="accent1"/>
          </a:effectRef>
          <a:fontRef idx="minor">
            <a:schemeClr val="tx1"/>
          </a:fontRef>
        </p:style>
      </p:cxnSp>
      <p:sp>
        <p:nvSpPr>
          <p:cNvPr id="29" name="Diamond 28">
            <a:extLst>
              <a:ext uri="{FF2B5EF4-FFF2-40B4-BE49-F238E27FC236}">
                <a16:creationId xmlns:a16="http://schemas.microsoft.com/office/drawing/2014/main" id="{A6352F74-BB57-62B2-F919-4BF6579C1EE3}"/>
              </a:ext>
            </a:extLst>
          </p:cNvPr>
          <p:cNvSpPr/>
          <p:nvPr/>
        </p:nvSpPr>
        <p:spPr>
          <a:xfrm>
            <a:off x="1808716" y="2335487"/>
            <a:ext cx="176369" cy="160214"/>
          </a:xfrm>
          <a:prstGeom prst="diamond">
            <a:avLst/>
          </a:prstGeom>
          <a:solidFill>
            <a:srgbClr val="782F40"/>
          </a:solid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E81DAF13-7EEF-2FD4-F53D-29837DCE947B}"/>
              </a:ext>
            </a:extLst>
          </p:cNvPr>
          <p:cNvSpPr/>
          <p:nvPr/>
        </p:nvSpPr>
        <p:spPr>
          <a:xfrm>
            <a:off x="4123290" y="5059637"/>
            <a:ext cx="176369" cy="160214"/>
          </a:xfrm>
          <a:prstGeom prst="diamond">
            <a:avLst/>
          </a:prstGeom>
          <a:solidFill>
            <a:srgbClr val="782F40"/>
          </a:solid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C05A66A3-2B99-22D6-94B6-0D07FF961CA1}"/>
              </a:ext>
            </a:extLst>
          </p:cNvPr>
          <p:cNvSpPr/>
          <p:nvPr/>
        </p:nvSpPr>
        <p:spPr>
          <a:xfrm>
            <a:off x="6370602" y="2335487"/>
            <a:ext cx="176369" cy="160214"/>
          </a:xfrm>
          <a:prstGeom prst="diamond">
            <a:avLst/>
          </a:prstGeom>
          <a:solidFill>
            <a:srgbClr val="782F40"/>
          </a:solid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EADF00E9-3C9A-0AE7-2898-194D5616D60C}"/>
              </a:ext>
            </a:extLst>
          </p:cNvPr>
          <p:cNvSpPr/>
          <p:nvPr/>
        </p:nvSpPr>
        <p:spPr>
          <a:xfrm>
            <a:off x="8647665" y="5059637"/>
            <a:ext cx="176369" cy="160214"/>
          </a:xfrm>
          <a:prstGeom prst="diamond">
            <a:avLst/>
          </a:prstGeom>
          <a:solidFill>
            <a:srgbClr val="782F40"/>
          </a:solidFill>
          <a:ln w="28575">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70E10194-EC47-7FBE-5AA8-9069CF0BC1AD}"/>
              </a:ext>
            </a:extLst>
          </p:cNvPr>
          <p:cNvSpPr txBox="1"/>
          <p:nvPr/>
        </p:nvSpPr>
        <p:spPr>
          <a:xfrm>
            <a:off x="533400" y="1376410"/>
            <a:ext cx="3021388"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782F40"/>
                </a:solidFill>
                <a:latin typeface="+mj-lt"/>
                <a:cs typeface="Arial" panose="020B0604020202020204" pitchFamily="34" charset="0"/>
              </a:rPr>
              <a:t>Complete manufacturing</a:t>
            </a:r>
          </a:p>
        </p:txBody>
      </p:sp>
      <p:sp>
        <p:nvSpPr>
          <p:cNvPr id="35" name="TextBox 34">
            <a:extLst>
              <a:ext uri="{FF2B5EF4-FFF2-40B4-BE49-F238E27FC236}">
                <a16:creationId xmlns:a16="http://schemas.microsoft.com/office/drawing/2014/main" id="{D56390A4-5EC0-B515-0DBE-89A14E3EDDCC}"/>
              </a:ext>
            </a:extLst>
          </p:cNvPr>
          <p:cNvSpPr txBox="1"/>
          <p:nvPr/>
        </p:nvSpPr>
        <p:spPr>
          <a:xfrm>
            <a:off x="5076803" y="1229804"/>
            <a:ext cx="3302634"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444444"/>
              </a:solidFill>
              <a:cs typeface="Calibri"/>
            </a:endParaRPr>
          </a:p>
          <a:p>
            <a:r>
              <a:rPr lang="en-US" sz="2800">
                <a:solidFill>
                  <a:srgbClr val="782F40"/>
                </a:solidFill>
                <a:latin typeface="+mj-lt"/>
                <a:cs typeface="Arial" panose="020B0604020202020204" pitchFamily="34" charset="0"/>
              </a:rPr>
              <a:t>Conduct testing at </a:t>
            </a:r>
            <a:r>
              <a:rPr lang="en-US" sz="2800" err="1">
                <a:solidFill>
                  <a:srgbClr val="782F40"/>
                </a:solidFill>
                <a:latin typeface="+mj-lt"/>
                <a:cs typeface="Arial" panose="020B0604020202020204" pitchFamily="34" charset="0"/>
              </a:rPr>
              <a:t>MagLab</a:t>
            </a:r>
            <a:endParaRPr lang="en-US" sz="2800">
              <a:solidFill>
                <a:srgbClr val="782F40"/>
              </a:solidFill>
              <a:latin typeface="+mj-lt"/>
              <a:cs typeface="Arial" panose="020B0604020202020204" pitchFamily="34" charset="0"/>
            </a:endParaRPr>
          </a:p>
          <a:p>
            <a:pPr marL="285750" indent="-285750">
              <a:buFont typeface="Arial,Sans-Serif"/>
              <a:buChar char="•"/>
            </a:pPr>
            <a:endParaRPr lang="en-US" sz="1100">
              <a:solidFill>
                <a:srgbClr val="444444"/>
              </a:solidFill>
              <a:cs typeface="Calibri"/>
            </a:endParaRPr>
          </a:p>
          <a:p>
            <a:pPr algn="l"/>
            <a:endParaRPr lang="en-US">
              <a:cs typeface="Calibri"/>
            </a:endParaRPr>
          </a:p>
        </p:txBody>
      </p:sp>
      <p:sp>
        <p:nvSpPr>
          <p:cNvPr id="36" name="TextBox 35">
            <a:extLst>
              <a:ext uri="{FF2B5EF4-FFF2-40B4-BE49-F238E27FC236}">
                <a16:creationId xmlns:a16="http://schemas.microsoft.com/office/drawing/2014/main" id="{53D7762C-244A-9F00-6A1F-3BF5157F9624}"/>
              </a:ext>
            </a:extLst>
          </p:cNvPr>
          <p:cNvSpPr txBox="1"/>
          <p:nvPr/>
        </p:nvSpPr>
        <p:spPr>
          <a:xfrm>
            <a:off x="3285251" y="5165957"/>
            <a:ext cx="2208055"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rgbClr val="782F40"/>
                </a:solidFill>
                <a:latin typeface="+mj-lt"/>
                <a:cs typeface="Arial" panose="020B0604020202020204" pitchFamily="34" charset="0"/>
              </a:rPr>
              <a:t>Assemble coupler</a:t>
            </a:r>
            <a:endParaRPr lang="en-US" sz="2800">
              <a:solidFill>
                <a:srgbClr val="444444"/>
              </a:solidFill>
              <a:latin typeface="+mj-lt"/>
              <a:cs typeface="Arial" panose="020B0604020202020204" pitchFamily="34" charset="0"/>
            </a:endParaRPr>
          </a:p>
        </p:txBody>
      </p:sp>
      <p:sp>
        <p:nvSpPr>
          <p:cNvPr id="37" name="TextBox 36">
            <a:extLst>
              <a:ext uri="{FF2B5EF4-FFF2-40B4-BE49-F238E27FC236}">
                <a16:creationId xmlns:a16="http://schemas.microsoft.com/office/drawing/2014/main" id="{B2E09AD7-3E9F-DBD1-E3B9-F645087DA54F}"/>
              </a:ext>
            </a:extLst>
          </p:cNvPr>
          <p:cNvSpPr txBox="1"/>
          <p:nvPr/>
        </p:nvSpPr>
        <p:spPr>
          <a:xfrm>
            <a:off x="7625201" y="5001359"/>
            <a:ext cx="2554890" cy="155427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sz="1100">
              <a:solidFill>
                <a:srgbClr val="444444"/>
              </a:solidFill>
              <a:cs typeface="Calibri"/>
            </a:endParaRPr>
          </a:p>
          <a:p>
            <a:r>
              <a:rPr lang="en-US" sz="2800">
                <a:solidFill>
                  <a:srgbClr val="782F40"/>
                </a:solidFill>
                <a:latin typeface="+mj-lt"/>
                <a:cs typeface="Arial" panose="020B0604020202020204" pitchFamily="34" charset="0"/>
              </a:rPr>
              <a:t>Analyze and present data</a:t>
            </a:r>
          </a:p>
        </p:txBody>
      </p:sp>
      <p:pic>
        <p:nvPicPr>
          <p:cNvPr id="10" name="Picture 9" descr="Arizona Space Grant Consortium Logos | Arizona Space Grant Consortium">
            <a:extLst>
              <a:ext uri="{FF2B5EF4-FFF2-40B4-BE49-F238E27FC236}">
                <a16:creationId xmlns:a16="http://schemas.microsoft.com/office/drawing/2014/main" id="{85FB5AE2-08FB-C2BB-095E-FBB69B289FA2}"/>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25" name="Title 5">
            <a:extLst>
              <a:ext uri="{FF2B5EF4-FFF2-40B4-BE49-F238E27FC236}">
                <a16:creationId xmlns:a16="http://schemas.microsoft.com/office/drawing/2014/main" id="{AED1B6CF-DAA9-C6D2-E502-7C40CCF51332}"/>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Current Priorities</a:t>
            </a:r>
          </a:p>
        </p:txBody>
      </p:sp>
      <p:pic>
        <p:nvPicPr>
          <p:cNvPr id="5" name="Graphic 4" descr="Building Brick Wall with solid fill">
            <a:extLst>
              <a:ext uri="{FF2B5EF4-FFF2-40B4-BE49-F238E27FC236}">
                <a16:creationId xmlns:a16="http://schemas.microsoft.com/office/drawing/2014/main" id="{A6737B7F-C699-968C-0E77-F6C58325142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09436" y="3576434"/>
            <a:ext cx="373159" cy="373159"/>
          </a:xfrm>
          <a:prstGeom prst="rect">
            <a:avLst/>
          </a:prstGeom>
        </p:spPr>
      </p:pic>
      <p:pic>
        <p:nvPicPr>
          <p:cNvPr id="12" name="Graphic 11" descr="Tools with solid fill">
            <a:extLst>
              <a:ext uri="{FF2B5EF4-FFF2-40B4-BE49-F238E27FC236}">
                <a16:creationId xmlns:a16="http://schemas.microsoft.com/office/drawing/2014/main" id="{34801A58-AB26-8AD0-7A15-AF2A33CD33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07476" y="3593032"/>
            <a:ext cx="353361" cy="353361"/>
          </a:xfrm>
          <a:prstGeom prst="rect">
            <a:avLst/>
          </a:prstGeom>
        </p:spPr>
      </p:pic>
      <p:pic>
        <p:nvPicPr>
          <p:cNvPr id="38" name="Graphic 37" descr="Thermometer with solid fill">
            <a:extLst>
              <a:ext uri="{FF2B5EF4-FFF2-40B4-BE49-F238E27FC236}">
                <a16:creationId xmlns:a16="http://schemas.microsoft.com/office/drawing/2014/main" id="{0047D124-485C-70AC-0276-0C76F0D6B8A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90135" y="3561170"/>
            <a:ext cx="508471" cy="403686"/>
          </a:xfrm>
          <a:prstGeom prst="rect">
            <a:avLst/>
          </a:prstGeom>
        </p:spPr>
      </p:pic>
      <p:pic>
        <p:nvPicPr>
          <p:cNvPr id="41" name="Graphic 40" descr="Blueprint with solid fill">
            <a:extLst>
              <a:ext uri="{FF2B5EF4-FFF2-40B4-BE49-F238E27FC236}">
                <a16:creationId xmlns:a16="http://schemas.microsoft.com/office/drawing/2014/main" id="{31840B5C-8E04-9B53-AE99-56863914849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555880" y="3576434"/>
            <a:ext cx="368899" cy="368899"/>
          </a:xfrm>
          <a:prstGeom prst="rect">
            <a:avLst/>
          </a:prstGeom>
        </p:spPr>
      </p:pic>
      <p:sp>
        <p:nvSpPr>
          <p:cNvPr id="3" name="TextBox 2">
            <a:extLst>
              <a:ext uri="{FF2B5EF4-FFF2-40B4-BE49-F238E27FC236}">
                <a16:creationId xmlns:a16="http://schemas.microsoft.com/office/drawing/2014/main" id="{6E8558EF-2DCA-2239-746F-5C3844A072F2}"/>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40" name="Slide Number Placeholder 4">
            <a:extLst>
              <a:ext uri="{FF2B5EF4-FFF2-40B4-BE49-F238E27FC236}">
                <a16:creationId xmlns:a16="http://schemas.microsoft.com/office/drawing/2014/main" id="{49A3CCBD-9971-6F4C-A2C0-4884992F3E04}"/>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140</a:t>
            </a:fld>
            <a:endParaRPr lang="en-US">
              <a:solidFill>
                <a:schemeClr val="tx2"/>
              </a:solidFill>
            </a:endParaRPr>
          </a:p>
        </p:txBody>
      </p:sp>
      <p:sp>
        <p:nvSpPr>
          <p:cNvPr id="42" name="Footer Placeholder 2">
            <a:extLst>
              <a:ext uri="{FF2B5EF4-FFF2-40B4-BE49-F238E27FC236}">
                <a16:creationId xmlns:a16="http://schemas.microsoft.com/office/drawing/2014/main" id="{3FD6F62E-4EEE-7444-AC70-4EA4E4E85FB9}"/>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Tree>
    <p:extLst>
      <p:ext uri="{BB962C8B-B14F-4D97-AF65-F5344CB8AC3E}">
        <p14:creationId xmlns:p14="http://schemas.microsoft.com/office/powerpoint/2010/main" val="67753351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AD2B5314-6557-CFA9-69C4-4CD8BF1C6C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E2CAA6-39DA-A9AA-B3A3-0253FC110766}"/>
              </a:ext>
            </a:extLst>
          </p:cNvPr>
          <p:cNvSpPr>
            <a:spLocks noGrp="1"/>
          </p:cNvSpPr>
          <p:nvPr>
            <p:ph type="sldNum" sz="quarter" idx="12"/>
          </p:nvPr>
        </p:nvSpPr>
        <p:spPr/>
        <p:txBody>
          <a:bodyPr/>
          <a:lstStyle/>
          <a:p>
            <a:fld id="{A5AEF524-62EC-C340-82A1-9F47B6C43E55}" type="slidenum">
              <a:rPr lang="en-US" smtClean="0"/>
              <a:t>141</a:t>
            </a:fld>
            <a:endParaRPr lang="en-US"/>
          </a:p>
        </p:txBody>
      </p:sp>
      <p:sp>
        <p:nvSpPr>
          <p:cNvPr id="11" name="Title 10">
            <a:extLst>
              <a:ext uri="{FF2B5EF4-FFF2-40B4-BE49-F238E27FC236}">
                <a16:creationId xmlns:a16="http://schemas.microsoft.com/office/drawing/2014/main" id="{A83DDBD5-F4AD-C0F8-62E9-B18E1A40195B}"/>
              </a:ext>
            </a:extLst>
          </p:cNvPr>
          <p:cNvSpPr>
            <a:spLocks noGrp="1"/>
          </p:cNvSpPr>
          <p:nvPr>
            <p:ph type="title"/>
          </p:nvPr>
        </p:nvSpPr>
        <p:spPr>
          <a:xfrm>
            <a:off x="813816" y="457200"/>
            <a:ext cx="8485632" cy="960276"/>
          </a:xfrm>
        </p:spPr>
        <p:txBody>
          <a:bodyPr/>
          <a:lstStyle/>
          <a:p>
            <a:endParaRPr lang="en-US"/>
          </a:p>
        </p:txBody>
      </p:sp>
      <p:sp>
        <p:nvSpPr>
          <p:cNvPr id="5" name="Content Placeholder 4">
            <a:extLst>
              <a:ext uri="{FF2B5EF4-FFF2-40B4-BE49-F238E27FC236}">
                <a16:creationId xmlns:a16="http://schemas.microsoft.com/office/drawing/2014/main" id="{AA191508-FE6A-2739-A54C-A4646490F7D8}"/>
              </a:ext>
            </a:extLst>
          </p:cNvPr>
          <p:cNvSpPr>
            <a:spLocks noGrp="1"/>
          </p:cNvSpPr>
          <p:nvPr>
            <p:ph idx="4294967295"/>
          </p:nvPr>
        </p:nvSpPr>
        <p:spPr>
          <a:xfrm>
            <a:off x="0" y="1825625"/>
            <a:ext cx="9144000" cy="4346575"/>
          </a:xfrm>
        </p:spPr>
        <p:txBody>
          <a:bodyPr/>
          <a:lstStyle/>
          <a:p>
            <a:r>
              <a:rPr lang="en-US" sz="1000">
                <a:cs typeface="Times New Roman" panose="02020603050405020304" pitchFamily="18" charset="0"/>
              </a:rPr>
              <a:t>This is 10-point</a:t>
            </a:r>
          </a:p>
          <a:p>
            <a:r>
              <a:rPr lang="en-US" sz="1500">
                <a:cs typeface="Times New Roman" panose="02020603050405020304" pitchFamily="18" charset="0"/>
              </a:rPr>
              <a:t>This is 15–point Times</a:t>
            </a:r>
          </a:p>
          <a:p>
            <a:r>
              <a:rPr lang="en-US" sz="2000">
                <a:cs typeface="Times New Roman" panose="02020603050405020304" pitchFamily="18" charset="0"/>
              </a:rPr>
              <a:t>This is 20–point </a:t>
            </a:r>
          </a:p>
          <a:p>
            <a:r>
              <a:rPr lang="en-US" sz="2500">
                <a:cs typeface="Times New Roman" panose="02020603050405020304" pitchFamily="18" charset="0"/>
              </a:rPr>
              <a:t>This is 25–point</a:t>
            </a:r>
          </a:p>
          <a:p>
            <a:r>
              <a:rPr lang="en-US" sz="3000">
                <a:cs typeface="Times New Roman" panose="02020603050405020304" pitchFamily="18" charset="0"/>
              </a:rPr>
              <a:t>This is 30–point</a:t>
            </a:r>
          </a:p>
          <a:p>
            <a:r>
              <a:rPr lang="en-US" sz="3500">
                <a:cs typeface="Times New Roman" panose="02020603050405020304" pitchFamily="18" charset="0"/>
              </a:rPr>
              <a:t>This is 35–point</a:t>
            </a:r>
          </a:p>
          <a:p>
            <a:r>
              <a:rPr lang="en-US" sz="4000">
                <a:cs typeface="Times New Roman" panose="02020603050405020304" pitchFamily="18" charset="0"/>
              </a:rPr>
              <a:t>This is 40–point</a:t>
            </a:r>
          </a:p>
          <a:p>
            <a:r>
              <a:rPr lang="en-US" sz="5000">
                <a:cs typeface="Times New Roman" panose="02020603050405020304" pitchFamily="18" charset="0"/>
              </a:rPr>
              <a:t>This is 50–point</a:t>
            </a:r>
          </a:p>
          <a:p>
            <a:r>
              <a:rPr lang="en-US" sz="6000">
                <a:cs typeface="Times New Roman" panose="02020603050405020304" pitchFamily="18" charset="0"/>
              </a:rPr>
              <a:t>This is 60–point</a:t>
            </a:r>
          </a:p>
          <a:p>
            <a:r>
              <a:rPr lang="en-US" sz="7200">
                <a:cs typeface="Times New Roman" panose="02020603050405020304" pitchFamily="18" charset="0"/>
              </a:rPr>
              <a:t>This is 72–point</a:t>
            </a:r>
            <a:endParaRPr lang="en-US" sz="7200"/>
          </a:p>
        </p:txBody>
      </p:sp>
    </p:spTree>
    <p:extLst>
      <p:ext uri="{BB962C8B-B14F-4D97-AF65-F5344CB8AC3E}">
        <p14:creationId xmlns:p14="http://schemas.microsoft.com/office/powerpoint/2010/main" val="13102546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Footer Placeholder 5">
            <a:extLst>
              <a:ext uri="{FF2B5EF4-FFF2-40B4-BE49-F238E27FC236}">
                <a16:creationId xmlns:a16="http://schemas.microsoft.com/office/drawing/2014/main" id="{6C751149-ADCE-589D-F0CE-DEE40BEF4C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A5E775-733A-DFBF-FD27-84FF8D868072}"/>
              </a:ext>
            </a:extLst>
          </p:cNvPr>
          <p:cNvSpPr>
            <a:spLocks noGrp="1"/>
          </p:cNvSpPr>
          <p:nvPr>
            <p:ph type="sldNum" sz="quarter" idx="12"/>
          </p:nvPr>
        </p:nvSpPr>
        <p:spPr/>
        <p:txBody>
          <a:bodyPr/>
          <a:lstStyle/>
          <a:p>
            <a:fld id="{A5AEF524-62EC-C340-82A1-9F47B6C43E55}" type="slidenum">
              <a:rPr lang="en-US" smtClean="0"/>
              <a:t>142</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College of Engineering Color Palette</a:t>
            </a:r>
          </a:p>
        </p:txBody>
      </p:sp>
      <p:grpSp>
        <p:nvGrpSpPr>
          <p:cNvPr id="50" name="Group 49">
            <a:extLst>
              <a:ext uri="{FF2B5EF4-FFF2-40B4-BE49-F238E27FC236}">
                <a16:creationId xmlns:a16="http://schemas.microsoft.com/office/drawing/2014/main" id="{28CEF3AF-B294-C1BD-00F5-27105F1D5417}"/>
              </a:ext>
            </a:extLst>
          </p:cNvPr>
          <p:cNvGrpSpPr/>
          <p:nvPr/>
        </p:nvGrpSpPr>
        <p:grpSpPr>
          <a:xfrm>
            <a:off x="726948" y="3457771"/>
            <a:ext cx="2214949" cy="1376065"/>
            <a:chOff x="813816" y="3548191"/>
            <a:chExt cx="2214949" cy="1376065"/>
          </a:xfrm>
        </p:grpSpPr>
        <p:sp>
          <p:nvSpPr>
            <p:cNvPr id="42" name="TextBox 41">
              <a:extLst>
                <a:ext uri="{FF2B5EF4-FFF2-40B4-BE49-F238E27FC236}">
                  <a16:creationId xmlns:a16="http://schemas.microsoft.com/office/drawing/2014/main" id="{1199108F-E912-35ED-35EA-F98C0096E6A8}"/>
                </a:ext>
              </a:extLst>
            </p:cNvPr>
            <p:cNvSpPr txBox="1"/>
            <p:nvPr/>
          </p:nvSpPr>
          <p:spPr>
            <a:xfrm>
              <a:off x="813816" y="4462591"/>
              <a:ext cx="647678" cy="461665"/>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Fang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Orange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728216" y="3548191"/>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238, 118, 36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#EE7624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CMYK:2, 66, 99, 0</a:t>
              </a:r>
            </a:p>
          </p:txBody>
        </p:sp>
        <p:sp>
          <p:nvSpPr>
            <p:cNvPr id="44" name="Rectangle 43">
              <a:extLst>
                <a:ext uri="{FF2B5EF4-FFF2-40B4-BE49-F238E27FC236}">
                  <a16:creationId xmlns:a16="http://schemas.microsoft.com/office/drawing/2014/main" id="{4821A2C9-F1B8-2DA5-F53E-12DAF668F2DC}"/>
                </a:ext>
              </a:extLst>
            </p:cNvPr>
            <p:cNvSpPr/>
            <p:nvPr/>
          </p:nvSpPr>
          <p:spPr>
            <a:xfrm>
              <a:off x="813816" y="3548191"/>
              <a:ext cx="914400" cy="9144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02514" y="3457771"/>
            <a:ext cx="2334277" cy="1200329"/>
            <a:chOff x="3698263" y="5077310"/>
            <a:chExt cx="2334277" cy="1200329"/>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57394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White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419876"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000C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255, 255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#FFFFFF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0, 0, 0</a:t>
              </a:r>
            </a:p>
          </p:txBody>
        </p:sp>
      </p:grpSp>
      <p:grpSp>
        <p:nvGrpSpPr>
          <p:cNvPr id="51" name="Group 50">
            <a:extLst>
              <a:ext uri="{FF2B5EF4-FFF2-40B4-BE49-F238E27FC236}">
                <a16:creationId xmlns:a16="http://schemas.microsoft.com/office/drawing/2014/main" id="{EDF751E7-DD89-EC17-F17B-38CCEE19D726}"/>
              </a:ext>
            </a:extLst>
          </p:cNvPr>
          <p:cNvGrpSpPr/>
          <p:nvPr/>
        </p:nvGrpSpPr>
        <p:grpSpPr>
          <a:xfrm>
            <a:off x="3502514" y="2020824"/>
            <a:ext cx="2195521" cy="1200329"/>
            <a:chOff x="813816" y="5074209"/>
            <a:chExt cx="2195521" cy="1200329"/>
          </a:xfrm>
        </p:grpSpPr>
        <p:sp>
          <p:nvSpPr>
            <p:cNvPr id="39" name="Rectangle 38">
              <a:extLst>
                <a:ext uri="{FF2B5EF4-FFF2-40B4-BE49-F238E27FC236}">
                  <a16:creationId xmlns:a16="http://schemas.microsoft.com/office/drawing/2014/main" id="{847C730E-ECA7-4F05-CCC3-54218DE049F3}"/>
                </a:ext>
              </a:extLst>
            </p:cNvPr>
            <p:cNvSpPr/>
            <p:nvPr/>
          </p:nvSpPr>
          <p:spPr>
            <a:xfrm>
              <a:off x="813816" y="5074209"/>
              <a:ext cx="914400" cy="9144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813816" y="5996175"/>
              <a:ext cx="52290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Black</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728217" y="5074209"/>
              <a:ext cx="1281120"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Black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0,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#000000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CMYK:0, 0, 0, 100</a:t>
              </a:r>
            </a:p>
          </p:txBody>
        </p:sp>
      </p:grpSp>
      <p:grpSp>
        <p:nvGrpSpPr>
          <p:cNvPr id="3" name="Group 2">
            <a:extLst>
              <a:ext uri="{FF2B5EF4-FFF2-40B4-BE49-F238E27FC236}">
                <a16:creationId xmlns:a16="http://schemas.microsoft.com/office/drawing/2014/main" id="{8C8B1F45-3E30-2793-7D29-688626F81CE2}"/>
              </a:ext>
            </a:extLst>
          </p:cNvPr>
          <p:cNvGrpSpPr/>
          <p:nvPr/>
        </p:nvGrpSpPr>
        <p:grpSpPr>
          <a:xfrm>
            <a:off x="726948" y="2020824"/>
            <a:ext cx="2380763" cy="1200329"/>
            <a:chOff x="813817" y="2011729"/>
            <a:chExt cx="2380763" cy="1200329"/>
          </a:xfrm>
        </p:grpSpPr>
        <p:sp>
          <p:nvSpPr>
            <p:cNvPr id="30" name="TextBox 29">
              <a:extLst>
                <a:ext uri="{FF2B5EF4-FFF2-40B4-BE49-F238E27FC236}">
                  <a16:creationId xmlns:a16="http://schemas.microsoft.com/office/drawing/2014/main" id="{D5045287-B2F2-024E-BF22-C50C5657B42C}"/>
                </a:ext>
              </a:extLst>
            </p:cNvPr>
            <p:cNvSpPr txBox="1"/>
            <p:nvPr/>
          </p:nvSpPr>
          <p:spPr>
            <a:xfrm>
              <a:off x="813817" y="2933695"/>
              <a:ext cx="624466"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Garnet</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E0E68166-254D-0205-3782-F4F28D154D36}"/>
                </a:ext>
              </a:extLst>
            </p:cNvPr>
            <p:cNvSpPr txBox="1"/>
            <p:nvPr/>
          </p:nvSpPr>
          <p:spPr>
            <a:xfrm>
              <a:off x="1728217" y="2011729"/>
              <a:ext cx="1466363" cy="120032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Pantone: PMS 195 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120, 47, 64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#782F40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CMYK:19, 90, 50, 55</a:t>
              </a:r>
            </a:p>
          </p:txBody>
        </p:sp>
        <p:sp>
          <p:nvSpPr>
            <p:cNvPr id="32" name="Rectangle 31">
              <a:extLst>
                <a:ext uri="{FF2B5EF4-FFF2-40B4-BE49-F238E27FC236}">
                  <a16:creationId xmlns:a16="http://schemas.microsoft.com/office/drawing/2014/main" id="{8FD49C78-148F-ADF9-04DD-1E8FBB32EAD7}"/>
                </a:ext>
              </a:extLst>
            </p:cNvPr>
            <p:cNvSpPr/>
            <p:nvPr/>
          </p:nvSpPr>
          <p:spPr>
            <a:xfrm>
              <a:off x="813817" y="2011729"/>
              <a:ext cx="914400" cy="9144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spTree>
    <p:extLst>
      <p:ext uri="{BB962C8B-B14F-4D97-AF65-F5344CB8AC3E}">
        <p14:creationId xmlns:p14="http://schemas.microsoft.com/office/powerpoint/2010/main" val="1163656728"/>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bg>
      <p:bgPr>
        <a:solidFill>
          <a:srgbClr val="DCDCDC"/>
        </a:solidFill>
        <a:effectLst/>
      </p:bgPr>
    </p:bg>
    <p:spTree>
      <p:nvGrpSpPr>
        <p:cNvPr id="1" name=""/>
        <p:cNvGrpSpPr/>
        <p:nvPr/>
      </p:nvGrpSpPr>
      <p:grpSpPr>
        <a:xfrm>
          <a:off x="0" y="0"/>
          <a:ext cx="0" cy="0"/>
          <a:chOff x="0" y="0"/>
          <a:chExt cx="0" cy="0"/>
        </a:xfrm>
      </p:grpSpPr>
      <p:sp>
        <p:nvSpPr>
          <p:cNvPr id="57" name="Footer Placeholder 56">
            <a:extLst>
              <a:ext uri="{FF2B5EF4-FFF2-40B4-BE49-F238E27FC236}">
                <a16:creationId xmlns:a16="http://schemas.microsoft.com/office/drawing/2014/main" id="{4273B565-5CD0-FCEF-5E90-E7416D7DC8D3}"/>
              </a:ext>
            </a:extLst>
          </p:cNvPr>
          <p:cNvSpPr>
            <a:spLocks noGrp="1"/>
          </p:cNvSpPr>
          <p:nvPr>
            <p:ph type="ftr" sz="quarter" idx="11"/>
          </p:nvPr>
        </p:nvSpPr>
        <p:spPr/>
        <p:txBody>
          <a:bodyPr/>
          <a:lstStyle/>
          <a:p>
            <a:endParaRPr lang="en-US"/>
          </a:p>
        </p:txBody>
      </p:sp>
      <p:sp>
        <p:nvSpPr>
          <p:cNvPr id="58" name="Slide Number Placeholder 57">
            <a:extLst>
              <a:ext uri="{FF2B5EF4-FFF2-40B4-BE49-F238E27FC236}">
                <a16:creationId xmlns:a16="http://schemas.microsoft.com/office/drawing/2014/main" id="{DF8F76D7-4CC7-0CE6-2388-24F614417599}"/>
              </a:ext>
            </a:extLst>
          </p:cNvPr>
          <p:cNvSpPr>
            <a:spLocks noGrp="1"/>
          </p:cNvSpPr>
          <p:nvPr>
            <p:ph type="sldNum" sz="quarter" idx="12"/>
          </p:nvPr>
        </p:nvSpPr>
        <p:spPr/>
        <p:txBody>
          <a:bodyPr/>
          <a:lstStyle/>
          <a:p>
            <a:fld id="{A5AEF524-62EC-C340-82A1-9F47B6C43E55}" type="slidenum">
              <a:rPr lang="en-US" smtClean="0"/>
              <a:t>143</a:t>
            </a:fld>
            <a:endParaRPr lang="en-US"/>
          </a:p>
        </p:txBody>
      </p:sp>
      <p:sp>
        <p:nvSpPr>
          <p:cNvPr id="5" name="Title 4">
            <a:extLst>
              <a:ext uri="{FF2B5EF4-FFF2-40B4-BE49-F238E27FC236}">
                <a16:creationId xmlns:a16="http://schemas.microsoft.com/office/drawing/2014/main" id="{5C00E79C-1FFA-ED60-9F32-5D714226D770}"/>
              </a:ext>
            </a:extLst>
          </p:cNvPr>
          <p:cNvSpPr>
            <a:spLocks noGrp="1"/>
          </p:cNvSpPr>
          <p:nvPr>
            <p:ph type="title"/>
          </p:nvPr>
        </p:nvSpPr>
        <p:spPr>
          <a:xfrm>
            <a:off x="813816" y="457200"/>
            <a:ext cx="8485632" cy="960276"/>
          </a:xfrm>
        </p:spPr>
        <p:txBody>
          <a:bodyPr/>
          <a:lstStyle/>
          <a:p>
            <a:r>
              <a:rPr lang="en-US"/>
              <a:t>Accent Color Palette</a:t>
            </a:r>
          </a:p>
        </p:txBody>
      </p:sp>
      <p:grpSp>
        <p:nvGrpSpPr>
          <p:cNvPr id="47" name="Group 46">
            <a:extLst>
              <a:ext uri="{FF2B5EF4-FFF2-40B4-BE49-F238E27FC236}">
                <a16:creationId xmlns:a16="http://schemas.microsoft.com/office/drawing/2014/main" id="{C2229FD4-8C3B-7907-1579-308E6D9B13AB}"/>
              </a:ext>
            </a:extLst>
          </p:cNvPr>
          <p:cNvGrpSpPr/>
          <p:nvPr/>
        </p:nvGrpSpPr>
        <p:grpSpPr>
          <a:xfrm>
            <a:off x="726948" y="2011729"/>
            <a:ext cx="2057855" cy="1191399"/>
            <a:chOff x="6566680" y="5081775"/>
            <a:chExt cx="2057855" cy="1191399"/>
          </a:xfrm>
        </p:grpSpPr>
        <p:sp>
          <p:nvSpPr>
            <p:cNvPr id="12" name="Rectangle 11">
              <a:extLst>
                <a:ext uri="{FF2B5EF4-FFF2-40B4-BE49-F238E27FC236}">
                  <a16:creationId xmlns:a16="http://schemas.microsoft.com/office/drawing/2014/main" id="{906A98FD-E663-8232-9317-7F915715D15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3" name="TextBox 12">
              <a:extLst>
                <a:ext uri="{FF2B5EF4-FFF2-40B4-BE49-F238E27FC236}">
                  <a16:creationId xmlns:a16="http://schemas.microsoft.com/office/drawing/2014/main" id="{81D029BD-E9F1-4027-E920-4D90F619D451}"/>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4" name="TextBox 13">
              <a:extLst>
                <a:ext uri="{FF2B5EF4-FFF2-40B4-BE49-F238E27FC236}">
                  <a16:creationId xmlns:a16="http://schemas.microsoft.com/office/drawing/2014/main" id="{4C8DF581-1E7B-D43C-FEDB-EAAD386C6209}"/>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2" name="Group 51">
            <a:extLst>
              <a:ext uri="{FF2B5EF4-FFF2-40B4-BE49-F238E27FC236}">
                <a16:creationId xmlns:a16="http://schemas.microsoft.com/office/drawing/2014/main" id="{4CB5FBA2-8AE7-4580-4724-D27539910638}"/>
              </a:ext>
            </a:extLst>
          </p:cNvPr>
          <p:cNvGrpSpPr/>
          <p:nvPr/>
        </p:nvGrpSpPr>
        <p:grpSpPr>
          <a:xfrm>
            <a:off x="3558551" y="5081093"/>
            <a:ext cx="2214950" cy="1195864"/>
            <a:chOff x="3698263" y="5077310"/>
            <a:chExt cx="2214950" cy="1195864"/>
          </a:xfrm>
        </p:grpSpPr>
        <p:sp>
          <p:nvSpPr>
            <p:cNvPr id="27" name="Rectangle 26">
              <a:extLst>
                <a:ext uri="{FF2B5EF4-FFF2-40B4-BE49-F238E27FC236}">
                  <a16:creationId xmlns:a16="http://schemas.microsoft.com/office/drawing/2014/main" id="{98C18170-F47E-2C2C-A75A-08DAB670C526}"/>
                </a:ext>
              </a:extLst>
            </p:cNvPr>
            <p:cNvSpPr/>
            <p:nvPr/>
          </p:nvSpPr>
          <p:spPr>
            <a:xfrm>
              <a:off x="3698263" y="5077310"/>
              <a:ext cx="914400" cy="9144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28" name="TextBox 27">
              <a:extLst>
                <a:ext uri="{FF2B5EF4-FFF2-40B4-BE49-F238E27FC236}">
                  <a16:creationId xmlns:a16="http://schemas.microsoft.com/office/drawing/2014/main" id="{B5EBF460-96EF-EEF1-2694-568119F86A8C}"/>
                </a:ext>
              </a:extLst>
            </p:cNvPr>
            <p:cNvSpPr txBox="1"/>
            <p:nvPr/>
          </p:nvSpPr>
          <p:spPr>
            <a:xfrm>
              <a:off x="3698263" y="5996175"/>
              <a:ext cx="816121"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Turquoise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D5D41AD1-0181-BA37-8138-9FA849C8DBDF}"/>
                </a:ext>
              </a:extLst>
            </p:cNvPr>
            <p:cNvSpPr txBox="1"/>
            <p:nvPr/>
          </p:nvSpPr>
          <p:spPr>
            <a:xfrm>
              <a:off x="4612664" y="5077310"/>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64, 224, 208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#40E0D0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a:t>
              </a:r>
            </a:p>
          </p:txBody>
        </p:sp>
      </p:grpSp>
      <p:grpSp>
        <p:nvGrpSpPr>
          <p:cNvPr id="9" name="Group 8">
            <a:extLst>
              <a:ext uri="{FF2B5EF4-FFF2-40B4-BE49-F238E27FC236}">
                <a16:creationId xmlns:a16="http://schemas.microsoft.com/office/drawing/2014/main" id="{568E79F3-56A4-139F-CA95-FB234476AD5C}"/>
              </a:ext>
            </a:extLst>
          </p:cNvPr>
          <p:cNvGrpSpPr/>
          <p:nvPr/>
        </p:nvGrpSpPr>
        <p:grpSpPr>
          <a:xfrm>
            <a:off x="6566679" y="5081093"/>
            <a:ext cx="2136402" cy="1198965"/>
            <a:chOff x="726948" y="5074209"/>
            <a:chExt cx="2136402" cy="1198965"/>
          </a:xfrm>
        </p:grpSpPr>
        <p:sp>
          <p:nvSpPr>
            <p:cNvPr id="39" name="Rectangle 38">
              <a:extLst>
                <a:ext uri="{FF2B5EF4-FFF2-40B4-BE49-F238E27FC236}">
                  <a16:creationId xmlns:a16="http://schemas.microsoft.com/office/drawing/2014/main" id="{847C730E-ECA7-4F05-CCC3-54218DE049F3}"/>
                </a:ext>
              </a:extLst>
            </p:cNvPr>
            <p:cNvSpPr/>
            <p:nvPr/>
          </p:nvSpPr>
          <p:spPr>
            <a:xfrm>
              <a:off x="726948" y="5074209"/>
              <a:ext cx="914400" cy="914400"/>
            </a:xfrm>
            <a:prstGeom prst="rect">
              <a:avLst/>
            </a:prstGeom>
            <a:solidFill>
              <a:srgbClr val="FF8B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0" name="TextBox 39">
              <a:extLst>
                <a:ext uri="{FF2B5EF4-FFF2-40B4-BE49-F238E27FC236}">
                  <a16:creationId xmlns:a16="http://schemas.microsoft.com/office/drawing/2014/main" id="{62020829-0E95-DD9B-714C-11D6FFBF799B}"/>
                </a:ext>
              </a:extLst>
            </p:cNvPr>
            <p:cNvSpPr txBox="1"/>
            <p:nvPr/>
          </p:nvSpPr>
          <p:spPr>
            <a:xfrm>
              <a:off x="726948" y="5996175"/>
              <a:ext cx="1292790"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American Orange</a:t>
              </a:r>
            </a:p>
          </p:txBody>
        </p:sp>
        <p:sp>
          <p:nvSpPr>
            <p:cNvPr id="41" name="TextBox 40">
              <a:extLst>
                <a:ext uri="{FF2B5EF4-FFF2-40B4-BE49-F238E27FC236}">
                  <a16:creationId xmlns:a16="http://schemas.microsoft.com/office/drawing/2014/main" id="{2CEA4394-CC9D-6FBB-FA26-706076D0B467}"/>
                </a:ext>
              </a:extLst>
            </p:cNvPr>
            <p:cNvSpPr txBox="1"/>
            <p:nvPr/>
          </p:nvSpPr>
          <p:spPr>
            <a:xfrm>
              <a:off x="1641349" y="507420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255, 139, 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#FF8B00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8" name="Group 7">
            <a:extLst>
              <a:ext uri="{FF2B5EF4-FFF2-40B4-BE49-F238E27FC236}">
                <a16:creationId xmlns:a16="http://schemas.microsoft.com/office/drawing/2014/main" id="{C2495DF6-79CB-47DA-E912-E7FB138F5E58}"/>
              </a:ext>
            </a:extLst>
          </p:cNvPr>
          <p:cNvGrpSpPr/>
          <p:nvPr/>
        </p:nvGrpSpPr>
        <p:grpSpPr>
          <a:xfrm>
            <a:off x="726948" y="3546752"/>
            <a:ext cx="2394292" cy="1191399"/>
            <a:chOff x="726948" y="3546752"/>
            <a:chExt cx="2394292" cy="1191399"/>
          </a:xfrm>
        </p:grpSpPr>
        <p:sp>
          <p:nvSpPr>
            <p:cNvPr id="42" name="TextBox 41">
              <a:extLst>
                <a:ext uri="{FF2B5EF4-FFF2-40B4-BE49-F238E27FC236}">
                  <a16:creationId xmlns:a16="http://schemas.microsoft.com/office/drawing/2014/main" id="{1199108F-E912-35ED-35EA-F98C0096E6A8}"/>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316D0CA7-DF62-1574-73F4-A869EAC9B818}"/>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44" name="Rectangle 43">
              <a:extLst>
                <a:ext uri="{FF2B5EF4-FFF2-40B4-BE49-F238E27FC236}">
                  <a16:creationId xmlns:a16="http://schemas.microsoft.com/office/drawing/2014/main" id="{4821A2C9-F1B8-2DA5-F53E-12DAF668F2DC}"/>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53" name="Group 52">
            <a:extLst>
              <a:ext uri="{FF2B5EF4-FFF2-40B4-BE49-F238E27FC236}">
                <a16:creationId xmlns:a16="http://schemas.microsoft.com/office/drawing/2014/main" id="{1DA38E28-8140-BF3F-9F1A-A8018F6B7B82}"/>
              </a:ext>
            </a:extLst>
          </p:cNvPr>
          <p:cNvGrpSpPr/>
          <p:nvPr/>
        </p:nvGrpSpPr>
        <p:grpSpPr>
          <a:xfrm>
            <a:off x="726948" y="5081093"/>
            <a:ext cx="2222965" cy="1195864"/>
            <a:chOff x="3690247" y="3543726"/>
            <a:chExt cx="2222965" cy="1195864"/>
          </a:xfrm>
        </p:grpSpPr>
        <p:sp>
          <p:nvSpPr>
            <p:cNvPr id="33" name="Rectangle 32">
              <a:extLst>
                <a:ext uri="{FF2B5EF4-FFF2-40B4-BE49-F238E27FC236}">
                  <a16:creationId xmlns:a16="http://schemas.microsoft.com/office/drawing/2014/main" id="{E920A934-93AB-9180-AB68-AD81C1104679}"/>
                </a:ext>
              </a:extLst>
            </p:cNvPr>
            <p:cNvSpPr/>
            <p:nvPr/>
          </p:nvSpPr>
          <p:spPr>
            <a:xfrm>
              <a:off x="3690247" y="3543726"/>
              <a:ext cx="914400" cy="9144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4" name="TextBox 33">
              <a:extLst>
                <a:ext uri="{FF2B5EF4-FFF2-40B4-BE49-F238E27FC236}">
                  <a16:creationId xmlns:a16="http://schemas.microsoft.com/office/drawing/2014/main" id="{5240B36D-381E-1561-3E5D-EA529810F4E3}"/>
                </a:ext>
              </a:extLst>
            </p:cNvPr>
            <p:cNvSpPr txBox="1"/>
            <p:nvPr/>
          </p:nvSpPr>
          <p:spPr>
            <a:xfrm>
              <a:off x="3690247" y="4462591"/>
              <a:ext cx="74706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err="1">
                  <a:ln>
                    <a:noFill/>
                  </a:ln>
                  <a:solidFill>
                    <a:prstClr val="black"/>
                  </a:solidFill>
                  <a:effectLst/>
                  <a:uLnTx/>
                  <a:uFillTx/>
                  <a:latin typeface="Calibri" panose="020F0502020204030204"/>
                  <a:ea typeface="+mn-ea"/>
                  <a:cs typeface="+mn-cs"/>
                </a:rPr>
                <a:t>Asagi-iro</a:t>
              </a:r>
              <a:endParaRPr kumimoji="0" lang="en-US"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6DE07C98-ED7D-E3FF-489A-FE708B784983}"/>
                </a:ext>
              </a:extLst>
            </p:cNvPr>
            <p:cNvSpPr txBox="1"/>
            <p:nvPr/>
          </p:nvSpPr>
          <p:spPr>
            <a:xfrm>
              <a:off x="4612663" y="3543726"/>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72, 146, 155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#48929b</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6" name="Group 45">
            <a:extLst>
              <a:ext uri="{FF2B5EF4-FFF2-40B4-BE49-F238E27FC236}">
                <a16:creationId xmlns:a16="http://schemas.microsoft.com/office/drawing/2014/main" id="{CCE65EA5-C26C-30C6-B186-07D6B078F79C}"/>
              </a:ext>
            </a:extLst>
          </p:cNvPr>
          <p:cNvGrpSpPr/>
          <p:nvPr/>
        </p:nvGrpSpPr>
        <p:grpSpPr>
          <a:xfrm>
            <a:off x="6566679" y="3550535"/>
            <a:ext cx="2293495" cy="1191399"/>
            <a:chOff x="6566679" y="3548191"/>
            <a:chExt cx="2293495" cy="1191399"/>
          </a:xfrm>
        </p:grpSpPr>
        <p:sp>
          <p:nvSpPr>
            <p:cNvPr id="15" name="Rectangle 14">
              <a:extLst>
                <a:ext uri="{FF2B5EF4-FFF2-40B4-BE49-F238E27FC236}">
                  <a16:creationId xmlns:a16="http://schemas.microsoft.com/office/drawing/2014/main" id="{1D64BB85-8C6D-2A6D-1ADF-BDD1B80CCD13}"/>
                </a:ext>
              </a:extLst>
            </p:cNvPr>
            <p:cNvSpPr/>
            <p:nvPr/>
          </p:nvSpPr>
          <p:spPr>
            <a:xfrm>
              <a:off x="6566679" y="3548191"/>
              <a:ext cx="914400" cy="914400"/>
            </a:xfrm>
            <a:prstGeom prst="rect">
              <a:avLst/>
            </a:prstGeom>
            <a:solidFill>
              <a:srgbClr val="DCDC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6" name="TextBox 15">
              <a:extLst>
                <a:ext uri="{FF2B5EF4-FFF2-40B4-BE49-F238E27FC236}">
                  <a16:creationId xmlns:a16="http://schemas.microsoft.com/office/drawing/2014/main" id="{806D66C3-8068-2CAE-509B-9BB1C6BF1F51}"/>
                </a:ext>
              </a:extLst>
            </p:cNvPr>
            <p:cNvSpPr txBox="1"/>
            <p:nvPr/>
          </p:nvSpPr>
          <p:spPr>
            <a:xfrm>
              <a:off x="6566679" y="4462591"/>
              <a:ext cx="84324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Gainsboro</a:t>
              </a:r>
            </a:p>
          </p:txBody>
        </p:sp>
        <p:sp>
          <p:nvSpPr>
            <p:cNvPr id="17" name="TextBox 16">
              <a:extLst>
                <a:ext uri="{FF2B5EF4-FFF2-40B4-BE49-F238E27FC236}">
                  <a16:creationId xmlns:a16="http://schemas.microsoft.com/office/drawing/2014/main" id="{E714A678-45AD-BAB6-5271-DEF2141ED01A}"/>
                </a:ext>
              </a:extLst>
            </p:cNvPr>
            <p:cNvSpPr txBox="1"/>
            <p:nvPr/>
          </p:nvSpPr>
          <p:spPr>
            <a:xfrm>
              <a:off x="7481079" y="3548191"/>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220, 220, 220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#DCDCDC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9" name="Group 48">
            <a:extLst>
              <a:ext uri="{FF2B5EF4-FFF2-40B4-BE49-F238E27FC236}">
                <a16:creationId xmlns:a16="http://schemas.microsoft.com/office/drawing/2014/main" id="{B60DA90D-5162-90AF-F50D-B04C1206ACDC}"/>
              </a:ext>
            </a:extLst>
          </p:cNvPr>
          <p:cNvGrpSpPr/>
          <p:nvPr/>
        </p:nvGrpSpPr>
        <p:grpSpPr>
          <a:xfrm>
            <a:off x="3558551" y="2019295"/>
            <a:ext cx="2214950" cy="1191399"/>
            <a:chOff x="3698263" y="2019295"/>
            <a:chExt cx="2214950" cy="1191399"/>
          </a:xfrm>
        </p:grpSpPr>
        <p:sp>
          <p:nvSpPr>
            <p:cNvPr id="36" name="Rectangle 35">
              <a:extLst>
                <a:ext uri="{FF2B5EF4-FFF2-40B4-BE49-F238E27FC236}">
                  <a16:creationId xmlns:a16="http://schemas.microsoft.com/office/drawing/2014/main" id="{65092876-A0BD-0F71-2AD1-9E94904F567E}"/>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37" name="TextBox 36">
              <a:extLst>
                <a:ext uri="{FF2B5EF4-FFF2-40B4-BE49-F238E27FC236}">
                  <a16:creationId xmlns:a16="http://schemas.microsoft.com/office/drawing/2014/main" id="{9091FB5E-8A39-BE29-6938-B3A9C77B4E77}"/>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797569E-370D-2A91-B253-81EE95E2A0C6}"/>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45" name="Group 44">
            <a:extLst>
              <a:ext uri="{FF2B5EF4-FFF2-40B4-BE49-F238E27FC236}">
                <a16:creationId xmlns:a16="http://schemas.microsoft.com/office/drawing/2014/main" id="{C8DC52F6-7843-7FF9-13CC-D53F4FBCB2E5}"/>
              </a:ext>
            </a:extLst>
          </p:cNvPr>
          <p:cNvGrpSpPr/>
          <p:nvPr/>
        </p:nvGrpSpPr>
        <p:grpSpPr>
          <a:xfrm>
            <a:off x="6566679" y="2019295"/>
            <a:ext cx="2293495" cy="1191399"/>
            <a:chOff x="6566680" y="2019295"/>
            <a:chExt cx="2293495" cy="1191399"/>
          </a:xfrm>
        </p:grpSpPr>
        <p:sp>
          <p:nvSpPr>
            <p:cNvPr id="18" name="Rectangle 17">
              <a:extLst>
                <a:ext uri="{FF2B5EF4-FFF2-40B4-BE49-F238E27FC236}">
                  <a16:creationId xmlns:a16="http://schemas.microsoft.com/office/drawing/2014/main" id="{9FCDC829-921B-3DC5-AE1D-2537A7561F3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9" name="TextBox 18">
              <a:extLst>
                <a:ext uri="{FF2B5EF4-FFF2-40B4-BE49-F238E27FC236}">
                  <a16:creationId xmlns:a16="http://schemas.microsoft.com/office/drawing/2014/main" id="{AAB97F5E-CCEF-400D-EF8C-69532EDCEB25}"/>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20" name="TextBox 19">
              <a:extLst>
                <a:ext uri="{FF2B5EF4-FFF2-40B4-BE49-F238E27FC236}">
                  <a16:creationId xmlns:a16="http://schemas.microsoft.com/office/drawing/2014/main" id="{91CE2098-5743-C6F5-1F5F-EB183A2F85F3}"/>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7" name="Group 6">
            <a:extLst>
              <a:ext uri="{FF2B5EF4-FFF2-40B4-BE49-F238E27FC236}">
                <a16:creationId xmlns:a16="http://schemas.microsoft.com/office/drawing/2014/main" id="{388163A8-BCBC-7F4E-C49F-26AD5D17D3D8}"/>
              </a:ext>
            </a:extLst>
          </p:cNvPr>
          <p:cNvGrpSpPr/>
          <p:nvPr/>
        </p:nvGrpSpPr>
        <p:grpSpPr>
          <a:xfrm>
            <a:off x="3558551" y="3546752"/>
            <a:ext cx="2136401" cy="1198965"/>
            <a:chOff x="726949" y="2011729"/>
            <a:chExt cx="2136401" cy="1198965"/>
          </a:xfrm>
        </p:grpSpPr>
        <p:sp>
          <p:nvSpPr>
            <p:cNvPr id="30" name="TextBox 29">
              <a:extLst>
                <a:ext uri="{FF2B5EF4-FFF2-40B4-BE49-F238E27FC236}">
                  <a16:creationId xmlns:a16="http://schemas.microsoft.com/office/drawing/2014/main" id="{D5045287-B2F2-024E-BF22-C50C5657B42C}"/>
                </a:ext>
              </a:extLst>
            </p:cNvPr>
            <p:cNvSpPr txBox="1"/>
            <p:nvPr/>
          </p:nvSpPr>
          <p:spPr>
            <a:xfrm>
              <a:off x="726949" y="2933695"/>
              <a:ext cx="998543" cy="27699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Imperial</a:t>
              </a:r>
            </a:p>
          </p:txBody>
        </p:sp>
        <p:sp>
          <p:nvSpPr>
            <p:cNvPr id="31" name="TextBox 30">
              <a:extLst>
                <a:ext uri="{FF2B5EF4-FFF2-40B4-BE49-F238E27FC236}">
                  <a16:creationId xmlns:a16="http://schemas.microsoft.com/office/drawing/2014/main" id="{E0E68166-254D-0205-3782-F4F28D154D36}"/>
                </a:ext>
              </a:extLst>
            </p:cNvPr>
            <p:cNvSpPr txBox="1"/>
            <p:nvPr/>
          </p:nvSpPr>
          <p:spPr>
            <a:xfrm>
              <a:off x="1641349" y="2011729"/>
              <a:ext cx="1222001"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104, 40, 96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#682860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sp>
          <p:nvSpPr>
            <p:cNvPr id="32" name="Rectangle 31">
              <a:extLst>
                <a:ext uri="{FF2B5EF4-FFF2-40B4-BE49-F238E27FC236}">
                  <a16:creationId xmlns:a16="http://schemas.microsoft.com/office/drawing/2014/main" id="{8FD49C78-148F-ADF9-04DD-1E8FBB32EAD7}"/>
                </a:ext>
              </a:extLst>
            </p:cNvPr>
            <p:cNvSpPr/>
            <p:nvPr/>
          </p:nvSpPr>
          <p:spPr>
            <a:xfrm>
              <a:off x="726949" y="2011729"/>
              <a:ext cx="914400" cy="9144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3" name="Group 2">
            <a:extLst>
              <a:ext uri="{FF2B5EF4-FFF2-40B4-BE49-F238E27FC236}">
                <a16:creationId xmlns:a16="http://schemas.microsoft.com/office/drawing/2014/main" id="{031D254C-0C2B-E90B-60AE-D6501D23093A}"/>
              </a:ext>
            </a:extLst>
          </p:cNvPr>
          <p:cNvGrpSpPr/>
          <p:nvPr/>
        </p:nvGrpSpPr>
        <p:grpSpPr>
          <a:xfrm>
            <a:off x="726948" y="2006046"/>
            <a:ext cx="2057855" cy="1191399"/>
            <a:chOff x="6566680" y="5081775"/>
            <a:chExt cx="2057855" cy="1191399"/>
          </a:xfrm>
        </p:grpSpPr>
        <p:sp>
          <p:nvSpPr>
            <p:cNvPr id="6" name="Rectangle 5">
              <a:extLst>
                <a:ext uri="{FF2B5EF4-FFF2-40B4-BE49-F238E27FC236}">
                  <a16:creationId xmlns:a16="http://schemas.microsoft.com/office/drawing/2014/main" id="{E4C41DC6-CFA6-D30F-6DFF-419BAD8A2C8A}"/>
                </a:ext>
              </a:extLst>
            </p:cNvPr>
            <p:cNvSpPr/>
            <p:nvPr/>
          </p:nvSpPr>
          <p:spPr>
            <a:xfrm>
              <a:off x="6566680" y="5081775"/>
              <a:ext cx="914400" cy="9144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10" name="TextBox 9">
              <a:extLst>
                <a:ext uri="{FF2B5EF4-FFF2-40B4-BE49-F238E27FC236}">
                  <a16:creationId xmlns:a16="http://schemas.microsoft.com/office/drawing/2014/main" id="{34CE0A5A-78E7-919D-02ED-406ED17950C8}"/>
                </a:ext>
              </a:extLst>
            </p:cNvPr>
            <p:cNvSpPr txBox="1"/>
            <p:nvPr/>
          </p:nvSpPr>
          <p:spPr>
            <a:xfrm>
              <a:off x="6566680" y="5996175"/>
              <a:ext cx="881267"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Tardis Blue</a:t>
              </a:r>
            </a:p>
          </p:txBody>
        </p:sp>
        <p:sp>
          <p:nvSpPr>
            <p:cNvPr id="11" name="TextBox 10">
              <a:extLst>
                <a:ext uri="{FF2B5EF4-FFF2-40B4-BE49-F238E27FC236}">
                  <a16:creationId xmlns:a16="http://schemas.microsoft.com/office/drawing/2014/main" id="{526D43A5-9A9C-3B6C-6821-CE39D95FE21F}"/>
                </a:ext>
              </a:extLst>
            </p:cNvPr>
            <p:cNvSpPr txBox="1"/>
            <p:nvPr/>
          </p:nvSpPr>
          <p:spPr>
            <a:xfrm>
              <a:off x="7481080" y="5081775"/>
              <a:ext cx="114345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0, 59, 111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#003B6F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21" name="Group 20">
            <a:extLst>
              <a:ext uri="{FF2B5EF4-FFF2-40B4-BE49-F238E27FC236}">
                <a16:creationId xmlns:a16="http://schemas.microsoft.com/office/drawing/2014/main" id="{37B38728-3C3A-A231-E3E9-73B32A222C31}"/>
              </a:ext>
            </a:extLst>
          </p:cNvPr>
          <p:cNvGrpSpPr/>
          <p:nvPr/>
        </p:nvGrpSpPr>
        <p:grpSpPr>
          <a:xfrm>
            <a:off x="726948" y="3541069"/>
            <a:ext cx="2394292" cy="1191399"/>
            <a:chOff x="726948" y="3546752"/>
            <a:chExt cx="2394292" cy="1191399"/>
          </a:xfrm>
        </p:grpSpPr>
        <p:sp>
          <p:nvSpPr>
            <p:cNvPr id="22" name="TextBox 21">
              <a:extLst>
                <a:ext uri="{FF2B5EF4-FFF2-40B4-BE49-F238E27FC236}">
                  <a16:creationId xmlns:a16="http://schemas.microsoft.com/office/drawing/2014/main" id="{B98E9EA4-2594-F696-91C9-7FF04FC8223C}"/>
                </a:ext>
              </a:extLst>
            </p:cNvPr>
            <p:cNvSpPr txBox="1"/>
            <p:nvPr/>
          </p:nvSpPr>
          <p:spPr>
            <a:xfrm>
              <a:off x="726948" y="4461152"/>
              <a:ext cx="916598"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Rubine Red</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8B89F21F-3603-616F-10C7-5DC99D45066B}"/>
                </a:ext>
              </a:extLst>
            </p:cNvPr>
            <p:cNvSpPr txBox="1"/>
            <p:nvPr/>
          </p:nvSpPr>
          <p:spPr>
            <a:xfrm>
              <a:off x="1641348" y="3546752"/>
              <a:ext cx="147989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206, 0, 88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#CE0058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 0, 100, 43, 12</a:t>
              </a:r>
            </a:p>
          </p:txBody>
        </p:sp>
        <p:sp>
          <p:nvSpPr>
            <p:cNvPr id="24" name="Rectangle 23">
              <a:extLst>
                <a:ext uri="{FF2B5EF4-FFF2-40B4-BE49-F238E27FC236}">
                  <a16:creationId xmlns:a16="http://schemas.microsoft.com/office/drawing/2014/main" id="{B5BB335A-D431-B616-5912-0DBE7C7A1F47}"/>
                </a:ext>
              </a:extLst>
            </p:cNvPr>
            <p:cNvSpPr/>
            <p:nvPr/>
          </p:nvSpPr>
          <p:spPr>
            <a:xfrm>
              <a:off x="726948" y="3546752"/>
              <a:ext cx="914400" cy="9144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grpSp>
      <p:grpSp>
        <p:nvGrpSpPr>
          <p:cNvPr id="25" name="Group 24">
            <a:extLst>
              <a:ext uri="{FF2B5EF4-FFF2-40B4-BE49-F238E27FC236}">
                <a16:creationId xmlns:a16="http://schemas.microsoft.com/office/drawing/2014/main" id="{B6256055-2C34-5AC3-951A-2AEA21C78017}"/>
              </a:ext>
            </a:extLst>
          </p:cNvPr>
          <p:cNvGrpSpPr/>
          <p:nvPr/>
        </p:nvGrpSpPr>
        <p:grpSpPr>
          <a:xfrm>
            <a:off x="3558551" y="2013612"/>
            <a:ext cx="2214950" cy="1191399"/>
            <a:chOff x="3698263" y="2019295"/>
            <a:chExt cx="2214950" cy="1191399"/>
          </a:xfrm>
        </p:grpSpPr>
        <p:sp>
          <p:nvSpPr>
            <p:cNvPr id="26" name="Rectangle 25">
              <a:extLst>
                <a:ext uri="{FF2B5EF4-FFF2-40B4-BE49-F238E27FC236}">
                  <a16:creationId xmlns:a16="http://schemas.microsoft.com/office/drawing/2014/main" id="{995F135F-365A-95E1-5C88-503DC7BB6BF8}"/>
                </a:ext>
              </a:extLst>
            </p:cNvPr>
            <p:cNvSpPr/>
            <p:nvPr/>
          </p:nvSpPr>
          <p:spPr>
            <a:xfrm>
              <a:off x="3698263" y="2019295"/>
              <a:ext cx="914400" cy="9144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48" name="TextBox 47">
              <a:extLst>
                <a:ext uri="{FF2B5EF4-FFF2-40B4-BE49-F238E27FC236}">
                  <a16:creationId xmlns:a16="http://schemas.microsoft.com/office/drawing/2014/main" id="{6F380E28-3F26-1F0E-67DB-0B99DBD1E1D1}"/>
                </a:ext>
              </a:extLst>
            </p:cNvPr>
            <p:cNvSpPr txBox="1"/>
            <p:nvPr/>
          </p:nvSpPr>
          <p:spPr>
            <a:xfrm>
              <a:off x="3698263" y="2933695"/>
              <a:ext cx="487634"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Corn</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TextBox 49">
              <a:extLst>
                <a:ext uri="{FF2B5EF4-FFF2-40B4-BE49-F238E27FC236}">
                  <a16:creationId xmlns:a16="http://schemas.microsoft.com/office/drawing/2014/main" id="{19140908-9F41-5692-3C52-80B7BAAA1AFF}"/>
                </a:ext>
              </a:extLst>
            </p:cNvPr>
            <p:cNvSpPr txBox="1"/>
            <p:nvPr/>
          </p:nvSpPr>
          <p:spPr>
            <a:xfrm>
              <a:off x="4612664" y="2019295"/>
              <a:ext cx="1300549"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251, 236, 93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#FBEC5D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grpSp>
        <p:nvGrpSpPr>
          <p:cNvPr id="51" name="Group 50">
            <a:extLst>
              <a:ext uri="{FF2B5EF4-FFF2-40B4-BE49-F238E27FC236}">
                <a16:creationId xmlns:a16="http://schemas.microsoft.com/office/drawing/2014/main" id="{3930833A-4F1E-226A-A24A-9D35F51250B3}"/>
              </a:ext>
            </a:extLst>
          </p:cNvPr>
          <p:cNvGrpSpPr/>
          <p:nvPr/>
        </p:nvGrpSpPr>
        <p:grpSpPr>
          <a:xfrm>
            <a:off x="6566679" y="2013612"/>
            <a:ext cx="2293495" cy="1191399"/>
            <a:chOff x="6566680" y="2019295"/>
            <a:chExt cx="2293495" cy="1191399"/>
          </a:xfrm>
        </p:grpSpPr>
        <p:sp>
          <p:nvSpPr>
            <p:cNvPr id="54" name="Rectangle 53">
              <a:extLst>
                <a:ext uri="{FF2B5EF4-FFF2-40B4-BE49-F238E27FC236}">
                  <a16:creationId xmlns:a16="http://schemas.microsoft.com/office/drawing/2014/main" id="{6B1D85B6-BFB5-8E22-F333-471FAF23FFC4}"/>
                </a:ext>
              </a:extLst>
            </p:cNvPr>
            <p:cNvSpPr/>
            <p:nvPr/>
          </p:nvSpPr>
          <p:spPr>
            <a:xfrm>
              <a:off x="6566680" y="2019295"/>
              <a:ext cx="914400" cy="914400"/>
            </a:xfrm>
            <a:prstGeom prst="rect">
              <a:avLst/>
            </a:prstGeom>
            <a:solidFill>
              <a:srgbClr val="DBD7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1 </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2 </a:t>
              </a:r>
              <a:r>
                <a:rPr kumimoji="0" lang="en-US" sz="1800" b="0" i="0" u="none" strike="noStrike" kern="1200" cap="none" spc="0" normalizeH="0" baseline="0" noProof="0">
                  <a:ln>
                    <a:noFill/>
                  </a:ln>
                  <a:solidFill>
                    <a:srgbClr val="EE7624"/>
                  </a:solidFill>
                  <a:effectLst/>
                  <a:uLnTx/>
                  <a:uFillTx/>
                  <a:latin typeface="Calibri" panose="020F0502020204030204"/>
                  <a:ea typeface="+mn-ea"/>
                  <a:cs typeface="+mn-cs"/>
                </a:rPr>
                <a:t>3</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rPr>
                <a:t>4</a:t>
              </a:r>
            </a:p>
          </p:txBody>
        </p:sp>
        <p:sp>
          <p:nvSpPr>
            <p:cNvPr id="55" name="TextBox 54">
              <a:extLst>
                <a:ext uri="{FF2B5EF4-FFF2-40B4-BE49-F238E27FC236}">
                  <a16:creationId xmlns:a16="http://schemas.microsoft.com/office/drawing/2014/main" id="{E706927C-7A37-6612-A3CE-1A1055706F9B}"/>
                </a:ext>
              </a:extLst>
            </p:cNvPr>
            <p:cNvSpPr txBox="1"/>
            <p:nvPr/>
          </p:nvSpPr>
          <p:spPr>
            <a:xfrm>
              <a:off x="6566680" y="2933695"/>
              <a:ext cx="924869" cy="276999"/>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Timberwolf</a:t>
              </a:r>
            </a:p>
          </p:txBody>
        </p:sp>
        <p:sp>
          <p:nvSpPr>
            <p:cNvPr id="56" name="TextBox 55">
              <a:extLst>
                <a:ext uri="{FF2B5EF4-FFF2-40B4-BE49-F238E27FC236}">
                  <a16:creationId xmlns:a16="http://schemas.microsoft.com/office/drawing/2014/main" id="{48971ED8-7CD8-8474-48EE-4A7161279444}"/>
                </a:ext>
              </a:extLst>
            </p:cNvPr>
            <p:cNvSpPr txBox="1"/>
            <p:nvPr/>
          </p:nvSpPr>
          <p:spPr>
            <a:xfrm>
              <a:off x="7481080" y="2019295"/>
              <a:ext cx="137909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RGB: 219, 215, 210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Hex: #DBD7D2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CMYK:</a:t>
              </a:r>
            </a:p>
          </p:txBody>
        </p:sp>
      </p:grpSp>
    </p:spTree>
    <p:extLst>
      <p:ext uri="{BB962C8B-B14F-4D97-AF65-F5344CB8AC3E}">
        <p14:creationId xmlns:p14="http://schemas.microsoft.com/office/powerpoint/2010/main" val="365665674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6" name="Group 25">
            <a:extLst>
              <a:ext uri="{FF2B5EF4-FFF2-40B4-BE49-F238E27FC236}">
                <a16:creationId xmlns:a16="http://schemas.microsoft.com/office/drawing/2014/main" id="{5BBA785F-AA9F-B7B0-64F8-DCEB019FF1F3}"/>
              </a:ext>
            </a:extLst>
          </p:cNvPr>
          <p:cNvGrpSpPr/>
          <p:nvPr/>
        </p:nvGrpSpPr>
        <p:grpSpPr>
          <a:xfrm>
            <a:off x="0" y="0"/>
            <a:ext cx="8148182" cy="6858000"/>
            <a:chOff x="0" y="0"/>
            <a:chExt cx="8148182" cy="6858000"/>
          </a:xfrm>
        </p:grpSpPr>
        <p:grpSp>
          <p:nvGrpSpPr>
            <p:cNvPr id="10" name="Group 9">
              <a:extLst>
                <a:ext uri="{FF2B5EF4-FFF2-40B4-BE49-F238E27FC236}">
                  <a16:creationId xmlns:a16="http://schemas.microsoft.com/office/drawing/2014/main" id="{708744D1-047D-389C-AC60-6AB2067BB31D}"/>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8590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AF448855-8336-E80D-6994-CC514B7E8757}"/>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F7AB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F7AB19</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D67F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D67F15</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D646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D64615</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F73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F73119</a:t>
                  </a:r>
                </a:p>
              </p:txBody>
            </p:sp>
          </p:grpSp>
        </p:grpSp>
        <p:grpSp>
          <p:nvGrpSpPr>
            <p:cNvPr id="11" name="Group 10">
              <a:extLst>
                <a:ext uri="{FF2B5EF4-FFF2-40B4-BE49-F238E27FC236}">
                  <a16:creationId xmlns:a16="http://schemas.microsoft.com/office/drawing/2014/main" id="{E97EA09C-DFD2-3907-FD78-A493287B7A02}"/>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4" name="Group 3">
                <a:extLst>
                  <a:ext uri="{FF2B5EF4-FFF2-40B4-BE49-F238E27FC236}">
                    <a16:creationId xmlns:a16="http://schemas.microsoft.com/office/drawing/2014/main" id="{B150FF20-3B4E-4DA4-66C6-9E3C5F3F43E7}"/>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F0A1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F0A16C</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6E49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6E4931</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BA5B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BASB1C</a:t>
                  </a:r>
                </a:p>
              </p:txBody>
            </p:sp>
          </p:grpSp>
        </p:grpSp>
        <p:grpSp>
          <p:nvGrpSpPr>
            <p:cNvPr id="12" name="Group 11">
              <a:extLst>
                <a:ext uri="{FF2B5EF4-FFF2-40B4-BE49-F238E27FC236}">
                  <a16:creationId xmlns:a16="http://schemas.microsoft.com/office/drawing/2014/main" id="{77CE450A-1AFE-F4DF-0262-B7BDF44BD7EB}"/>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5" name="Group 4">
                <a:extLst>
                  <a:ext uri="{FF2B5EF4-FFF2-40B4-BE49-F238E27FC236}">
                    <a16:creationId xmlns:a16="http://schemas.microsoft.com/office/drawing/2014/main" id="{018260A6-2DDF-F0D0-3200-2946400ADB80}"/>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A1450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A14508</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4B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4BED3B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50C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250CED</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2010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2010A1</a:t>
                  </a:r>
                </a:p>
              </p:txBody>
            </p:sp>
          </p:grpSp>
        </p:grpSp>
        <p:grpSp>
          <p:nvGrpSpPr>
            <p:cNvPr id="13" name="Group 12">
              <a:extLst>
                <a:ext uri="{FF2B5EF4-FFF2-40B4-BE49-F238E27FC236}">
                  <a16:creationId xmlns:a16="http://schemas.microsoft.com/office/drawing/2014/main" id="{90DE4DF3-4914-11B6-BBA5-663FEF64FA7A}"/>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6941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6" name="Group 5">
                <a:extLst>
                  <a:ext uri="{FF2B5EF4-FFF2-40B4-BE49-F238E27FC236}">
                    <a16:creationId xmlns:a16="http://schemas.microsoft.com/office/drawing/2014/main" id="{9063F01D-A4B8-0817-65FB-DFF34414BD69}"/>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FF8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FF8C40</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009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0098A1</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4E2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24E2ED</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A14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A1470C</a:t>
                  </a:r>
                </a:p>
              </p:txBody>
            </p:sp>
          </p:grpSp>
        </p:grpSp>
        <p:grpSp>
          <p:nvGrpSpPr>
            <p:cNvPr id="14" name="Group 13">
              <a:extLst>
                <a:ext uri="{FF2B5EF4-FFF2-40B4-BE49-F238E27FC236}">
                  <a16:creationId xmlns:a16="http://schemas.microsoft.com/office/drawing/2014/main" id="{C08DC33A-D3AE-96D5-0154-628AF2C1B114}"/>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573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7" name="Group 6">
                <a:extLst>
                  <a:ext uri="{FF2B5EF4-FFF2-40B4-BE49-F238E27FC236}">
                    <a16:creationId xmlns:a16="http://schemas.microsoft.com/office/drawing/2014/main" id="{411C99FF-A38D-4D7B-232B-429BA07244AB}"/>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28A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28A164</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2FED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2FED8D</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0848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0848A1</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187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1871ED</a:t>
                  </a:r>
                </a:p>
              </p:txBody>
            </p:sp>
          </p:grpSp>
        </p:grpSp>
        <p:grpSp>
          <p:nvGrpSpPr>
            <p:cNvPr id="15" name="Group 14">
              <a:extLst>
                <a:ext uri="{FF2B5EF4-FFF2-40B4-BE49-F238E27FC236}">
                  <a16:creationId xmlns:a16="http://schemas.microsoft.com/office/drawing/2014/main" id="{6391B253-27E5-91EB-AF21-6831C7AD618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93849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8" name="Group 7">
                <a:extLst>
                  <a:ext uri="{FF2B5EF4-FFF2-40B4-BE49-F238E27FC236}">
                    <a16:creationId xmlns:a16="http://schemas.microsoft.com/office/drawing/2014/main" id="{06BF8877-4981-D8F2-2802-368054FD94B4}"/>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3BED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3BED93</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0C6A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0C6AED</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ED2F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ED2F18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EDA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EDAC2F</a:t>
                  </a:r>
                </a:p>
              </p:txBody>
            </p:sp>
          </p:grpSp>
        </p:grpSp>
        <p:grpSp>
          <p:nvGrpSpPr>
            <p:cNvPr id="16" name="Group 15">
              <a:extLst>
                <a:ext uri="{FF2B5EF4-FFF2-40B4-BE49-F238E27FC236}">
                  <a16:creationId xmlns:a16="http://schemas.microsoft.com/office/drawing/2014/main" id="{5B0C03A9-C2D8-CFFE-9534-29880D244EFA}"/>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489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9" name="Group 8">
                <a:extLst>
                  <a:ext uri="{FF2B5EF4-FFF2-40B4-BE49-F238E27FC236}">
                    <a16:creationId xmlns:a16="http://schemas.microsoft.com/office/drawing/2014/main" id="{89844CD6-3912-5B0C-8519-73722188C50D}"/>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C7ED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C7ED3B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0CE1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0CE1ED</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A418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A418ED</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ED66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ED660C</a:t>
                  </a:r>
                </a:p>
              </p:txBody>
            </p:sp>
          </p:grpSp>
        </p:grpSp>
        <p:grpSp>
          <p:nvGrpSpPr>
            <p:cNvPr id="18" name="Group 17">
              <a:extLst>
                <a:ext uri="{FF2B5EF4-FFF2-40B4-BE49-F238E27FC236}">
                  <a16:creationId xmlns:a16="http://schemas.microsoft.com/office/drawing/2014/main" id="{104F7CC2-96FC-80EE-125B-726AA2134D29}"/>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17" name="Group 16">
                <a:extLst>
                  <a:ext uri="{FF2B5EF4-FFF2-40B4-BE49-F238E27FC236}">
                    <a16:creationId xmlns:a16="http://schemas.microsoft.com/office/drawing/2014/main" id="{471A4AAA-5EBF-2C7B-BE97-C08782542986}"/>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8772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87724A</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60EF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60EFCF</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09BA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09BA61</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BA7E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BA7E09</a:t>
                  </a:r>
                </a:p>
              </p:txBody>
            </p:sp>
          </p:grpSp>
        </p:grpSp>
        <p:grpSp>
          <p:nvGrpSpPr>
            <p:cNvPr id="21" name="Group 20">
              <a:extLst>
                <a:ext uri="{FF2B5EF4-FFF2-40B4-BE49-F238E27FC236}">
                  <a16:creationId xmlns:a16="http://schemas.microsoft.com/office/drawing/2014/main" id="{B4AAF1C0-31C4-8CB6-2815-9A7FC807F7B2}"/>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0" name="Group 19">
                <a:extLst>
                  <a:ext uri="{FF2B5EF4-FFF2-40B4-BE49-F238E27FC236}">
                    <a16:creationId xmlns:a16="http://schemas.microsoft.com/office/drawing/2014/main" id="{3FF6DC91-8EC7-033B-FBEE-DFED9A3EDE2F}"/>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6E36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6E3610</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EE7624</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FA7A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FA7625</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D46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D46820</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AD55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782F40"/>
                      </a:solidFill>
                      <a:effectLst/>
                      <a:uLnTx/>
                      <a:uFillTx/>
                      <a:latin typeface="Calibri" panose="020F0502020204030204"/>
                      <a:ea typeface="+mn-ea"/>
                      <a:cs typeface="+mn-cs"/>
                    </a:rPr>
                    <a:t>AD551A</a:t>
                  </a:r>
                </a:p>
              </p:txBody>
            </p:sp>
          </p:grpSp>
        </p:grpSp>
      </p:grpSp>
      <p:sp>
        <p:nvSpPr>
          <p:cNvPr id="28" name="Footer Placeholder 27">
            <a:extLst>
              <a:ext uri="{FF2B5EF4-FFF2-40B4-BE49-F238E27FC236}">
                <a16:creationId xmlns:a16="http://schemas.microsoft.com/office/drawing/2014/main" id="{E98FF8CD-5BC4-6538-D70B-6EAF348761FA}"/>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2F716D01-3DF7-68D3-9BE9-1E5FB30D3D77}"/>
              </a:ext>
            </a:extLst>
          </p:cNvPr>
          <p:cNvSpPr>
            <a:spLocks noGrp="1"/>
          </p:cNvSpPr>
          <p:nvPr>
            <p:ph type="sldNum" sz="quarter" idx="12"/>
          </p:nvPr>
        </p:nvSpPr>
        <p:spPr/>
        <p:txBody>
          <a:bodyPr/>
          <a:lstStyle/>
          <a:p>
            <a:fld id="{A5AEF524-62EC-C340-82A1-9F47B6C43E55}" type="slidenum">
              <a:rPr lang="en-US" smtClean="0"/>
              <a:t>144</a:t>
            </a:fld>
            <a:endParaRPr lang="en-US"/>
          </a:p>
        </p:txBody>
      </p:sp>
    </p:spTree>
    <p:extLst>
      <p:ext uri="{BB962C8B-B14F-4D97-AF65-F5344CB8AC3E}">
        <p14:creationId xmlns:p14="http://schemas.microsoft.com/office/powerpoint/2010/main" val="2741634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5" name="TextBox 124">
            <a:extLst>
              <a:ext uri="{FF2B5EF4-FFF2-40B4-BE49-F238E27FC236}">
                <a16:creationId xmlns:a16="http://schemas.microsoft.com/office/drawing/2014/main" id="{C34F68ED-1613-0F7B-86EF-4EAFA5F32FD8}"/>
              </a:ext>
            </a:extLst>
          </p:cNvPr>
          <p:cNvSpPr txBox="1"/>
          <p:nvPr/>
        </p:nvSpPr>
        <p:spPr>
          <a:xfrm>
            <a:off x="9564444" y="240337"/>
            <a:ext cx="2213208"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https://color.adobe.com/create/color-wheel</a:t>
            </a:r>
          </a:p>
        </p:txBody>
      </p:sp>
      <p:grpSp>
        <p:nvGrpSpPr>
          <p:cNvPr id="28" name="Group 27">
            <a:extLst>
              <a:ext uri="{FF2B5EF4-FFF2-40B4-BE49-F238E27FC236}">
                <a16:creationId xmlns:a16="http://schemas.microsoft.com/office/drawing/2014/main" id="{8D469A60-07FF-EE0F-A059-BDE038928956}"/>
              </a:ext>
            </a:extLst>
          </p:cNvPr>
          <p:cNvGrpSpPr/>
          <p:nvPr/>
        </p:nvGrpSpPr>
        <p:grpSpPr>
          <a:xfrm>
            <a:off x="0" y="0"/>
            <a:ext cx="8148182" cy="6858000"/>
            <a:chOff x="0" y="0"/>
            <a:chExt cx="8148182" cy="6858000"/>
          </a:xfrm>
        </p:grpSpPr>
        <p:grpSp>
          <p:nvGrpSpPr>
            <p:cNvPr id="5" name="Group 4">
              <a:extLst>
                <a:ext uri="{FF2B5EF4-FFF2-40B4-BE49-F238E27FC236}">
                  <a16:creationId xmlns:a16="http://schemas.microsoft.com/office/drawing/2014/main" id="{909096D4-A5E7-BF15-AD43-3F9C89985487}"/>
                </a:ext>
              </a:extLst>
            </p:cNvPr>
            <p:cNvGrpSpPr/>
            <p:nvPr/>
          </p:nvGrpSpPr>
          <p:grpSpPr>
            <a:xfrm>
              <a:off x="1721048" y="0"/>
              <a:ext cx="6427134" cy="767946"/>
              <a:chOff x="1721048" y="1"/>
              <a:chExt cx="6427134" cy="767946"/>
            </a:xfrm>
          </p:grpSpPr>
          <p:sp>
            <p:nvSpPr>
              <p:cNvPr id="115" name="TextBox 114">
                <a:extLst>
                  <a:ext uri="{FF2B5EF4-FFF2-40B4-BE49-F238E27FC236}">
                    <a16:creationId xmlns:a16="http://schemas.microsoft.com/office/drawing/2014/main" id="{14BFA5C5-2FAE-935D-A421-0E68DBC220C7}"/>
                  </a:ext>
                </a:extLst>
              </p:cNvPr>
              <p:cNvSpPr txBox="1"/>
              <p:nvPr/>
            </p:nvSpPr>
            <p:spPr>
              <a:xfrm>
                <a:off x="1721048" y="199308"/>
                <a:ext cx="11657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Analogous</a:t>
                </a:r>
              </a:p>
            </p:txBody>
          </p:sp>
          <p:grpSp>
            <p:nvGrpSpPr>
              <p:cNvPr id="2" name="Group 1">
                <a:extLst>
                  <a:ext uri="{FF2B5EF4-FFF2-40B4-BE49-F238E27FC236}">
                    <a16:creationId xmlns:a16="http://schemas.microsoft.com/office/drawing/2014/main" id="{41836F03-2ABC-CB33-1846-9DC33028CB35}"/>
                  </a:ext>
                </a:extLst>
              </p:cNvPr>
              <p:cNvGrpSpPr/>
              <p:nvPr/>
            </p:nvGrpSpPr>
            <p:grpSpPr>
              <a:xfrm>
                <a:off x="2886752" y="1"/>
                <a:ext cx="5261430" cy="767946"/>
                <a:chOff x="2886752" y="1"/>
                <a:chExt cx="5261430" cy="767946"/>
              </a:xfrm>
            </p:grpSpPr>
            <p:sp>
              <p:nvSpPr>
                <p:cNvPr id="19" name="Rectangle 18">
                  <a:extLst>
                    <a:ext uri="{FF2B5EF4-FFF2-40B4-BE49-F238E27FC236}">
                      <a16:creationId xmlns:a16="http://schemas.microsoft.com/office/drawing/2014/main" id="{422E79CF-58A1-EC6C-FF9C-B742F463684D}"/>
                    </a:ext>
                  </a:extLst>
                </p:cNvPr>
                <p:cNvSpPr/>
                <p:nvPr/>
              </p:nvSpPr>
              <p:spPr>
                <a:xfrm>
                  <a:off x="2886752" y="1"/>
                  <a:ext cx="1052286" cy="767946"/>
                </a:xfrm>
                <a:prstGeom prst="rect">
                  <a:avLst/>
                </a:prstGeom>
                <a:solidFill>
                  <a:srgbClr val="854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85412D</a:t>
                  </a:r>
                </a:p>
              </p:txBody>
            </p:sp>
            <p:sp>
              <p:nvSpPr>
                <p:cNvPr id="22" name="Rectangle 21">
                  <a:extLst>
                    <a:ext uri="{FF2B5EF4-FFF2-40B4-BE49-F238E27FC236}">
                      <a16:creationId xmlns:a16="http://schemas.microsoft.com/office/drawing/2014/main" id="{26C2AC74-8A95-AC8C-6EE8-3ECE9E66E761}"/>
                    </a:ext>
                  </a:extLst>
                </p:cNvPr>
                <p:cNvSpPr/>
                <p:nvPr/>
              </p:nvSpPr>
              <p:spPr>
                <a:xfrm>
                  <a:off x="3939038" y="1"/>
                  <a:ext cx="1052286" cy="767946"/>
                </a:xfrm>
                <a:prstGeom prst="rect">
                  <a:avLst/>
                </a:prstGeom>
                <a:solidFill>
                  <a:srgbClr val="8F3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8F3831</a:t>
                  </a:r>
                </a:p>
              </p:txBody>
            </p:sp>
            <p:sp>
              <p:nvSpPr>
                <p:cNvPr id="23" name="Rectangle 22">
                  <a:extLst>
                    <a:ext uri="{FF2B5EF4-FFF2-40B4-BE49-F238E27FC236}">
                      <a16:creationId xmlns:a16="http://schemas.microsoft.com/office/drawing/2014/main" id="{65FBC9A7-2B00-DC28-BC08-56D68695B248}"/>
                    </a:ext>
                  </a:extLst>
                </p:cNvPr>
                <p:cNvSpPr/>
                <p:nvPr/>
              </p:nvSpPr>
              <p:spPr>
                <a:xfrm>
                  <a:off x="4991324" y="1"/>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24" name="Rectangle 23">
                  <a:extLst>
                    <a:ext uri="{FF2B5EF4-FFF2-40B4-BE49-F238E27FC236}">
                      <a16:creationId xmlns:a16="http://schemas.microsoft.com/office/drawing/2014/main" id="{6D46F19B-4CFA-9CA2-A0D6-D9531CD7729D}"/>
                    </a:ext>
                  </a:extLst>
                </p:cNvPr>
                <p:cNvSpPr/>
                <p:nvPr/>
              </p:nvSpPr>
              <p:spPr>
                <a:xfrm>
                  <a:off x="6043610" y="1"/>
                  <a:ext cx="1052286" cy="767946"/>
                </a:xfrm>
                <a:prstGeom prst="rect">
                  <a:avLst/>
                </a:prstGeom>
                <a:solidFill>
                  <a:srgbClr val="8F3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8F3176</a:t>
                  </a:r>
                </a:p>
              </p:txBody>
            </p:sp>
            <p:sp>
              <p:nvSpPr>
                <p:cNvPr id="25" name="Rectangle 24">
                  <a:extLst>
                    <a:ext uri="{FF2B5EF4-FFF2-40B4-BE49-F238E27FC236}">
                      <a16:creationId xmlns:a16="http://schemas.microsoft.com/office/drawing/2014/main" id="{B11A9F12-61CA-180B-997D-C292F5B9CC49}"/>
                    </a:ext>
                  </a:extLst>
                </p:cNvPr>
                <p:cNvSpPr/>
                <p:nvPr/>
              </p:nvSpPr>
              <p:spPr>
                <a:xfrm>
                  <a:off x="7095896" y="1"/>
                  <a:ext cx="1052286" cy="767946"/>
                </a:xfrm>
                <a:prstGeom prst="rect">
                  <a:avLst/>
                </a:prstGeom>
                <a:solidFill>
                  <a:srgbClr val="792D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792D85</a:t>
                  </a:r>
                </a:p>
              </p:txBody>
            </p:sp>
          </p:grpSp>
        </p:grpSp>
        <p:grpSp>
          <p:nvGrpSpPr>
            <p:cNvPr id="8" name="Group 7">
              <a:extLst>
                <a:ext uri="{FF2B5EF4-FFF2-40B4-BE49-F238E27FC236}">
                  <a16:creationId xmlns:a16="http://schemas.microsoft.com/office/drawing/2014/main" id="{67B5FF9A-3368-B424-5858-7938B14AB3A6}"/>
                </a:ext>
              </a:extLst>
            </p:cNvPr>
            <p:cNvGrpSpPr/>
            <p:nvPr/>
          </p:nvGrpSpPr>
          <p:grpSpPr>
            <a:xfrm>
              <a:off x="1201098" y="761257"/>
              <a:ext cx="6947084" cy="767946"/>
              <a:chOff x="1201098" y="763844"/>
              <a:chExt cx="6947084" cy="767946"/>
            </a:xfrm>
          </p:grpSpPr>
          <p:sp>
            <p:nvSpPr>
              <p:cNvPr id="116" name="TextBox 115">
                <a:extLst>
                  <a:ext uri="{FF2B5EF4-FFF2-40B4-BE49-F238E27FC236}">
                    <a16:creationId xmlns:a16="http://schemas.microsoft.com/office/drawing/2014/main" id="{D2D4BC4F-214F-2A73-33C2-CA8B5872C270}"/>
                  </a:ext>
                </a:extLst>
              </p:cNvPr>
              <p:cNvSpPr txBox="1"/>
              <p:nvPr/>
            </p:nvSpPr>
            <p:spPr>
              <a:xfrm>
                <a:off x="1201098" y="963151"/>
                <a:ext cx="168565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Monochromatic</a:t>
                </a:r>
              </a:p>
            </p:txBody>
          </p:sp>
          <p:grpSp>
            <p:nvGrpSpPr>
              <p:cNvPr id="7" name="Group 6">
                <a:extLst>
                  <a:ext uri="{FF2B5EF4-FFF2-40B4-BE49-F238E27FC236}">
                    <a16:creationId xmlns:a16="http://schemas.microsoft.com/office/drawing/2014/main" id="{FAF946C3-7E36-0100-7007-18624846111D}"/>
                  </a:ext>
                </a:extLst>
              </p:cNvPr>
              <p:cNvGrpSpPr/>
              <p:nvPr/>
            </p:nvGrpSpPr>
            <p:grpSpPr>
              <a:xfrm>
                <a:off x="2886752" y="763844"/>
                <a:ext cx="5261430" cy="767946"/>
                <a:chOff x="2886752" y="763844"/>
                <a:chExt cx="5261430" cy="767946"/>
              </a:xfrm>
            </p:grpSpPr>
            <p:sp>
              <p:nvSpPr>
                <p:cNvPr id="30" name="Rectangle 29">
                  <a:extLst>
                    <a:ext uri="{FF2B5EF4-FFF2-40B4-BE49-F238E27FC236}">
                      <a16:creationId xmlns:a16="http://schemas.microsoft.com/office/drawing/2014/main" id="{542D13F2-163D-5315-9838-97F62F86BE74}"/>
                    </a:ext>
                  </a:extLst>
                </p:cNvPr>
                <p:cNvSpPr/>
                <p:nvPr/>
              </p:nvSpPr>
              <p:spPr>
                <a:xfrm>
                  <a:off x="2886752" y="763844"/>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31" name="Rectangle 30">
                  <a:extLst>
                    <a:ext uri="{FF2B5EF4-FFF2-40B4-BE49-F238E27FC236}">
                      <a16:creationId xmlns:a16="http://schemas.microsoft.com/office/drawing/2014/main" id="{BE3CC09A-09C3-1CE9-412B-3DEE678E5662}"/>
                    </a:ext>
                  </a:extLst>
                </p:cNvPr>
                <p:cNvSpPr/>
                <p:nvPr/>
              </p:nvSpPr>
              <p:spPr>
                <a:xfrm>
                  <a:off x="3939038" y="763844"/>
                  <a:ext cx="1052286" cy="767946"/>
                </a:xfrm>
                <a:prstGeom prst="rect">
                  <a:avLst/>
                </a:prstGeom>
                <a:solidFill>
                  <a:srgbClr val="8E62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8E626D</a:t>
                  </a:r>
                </a:p>
              </p:txBody>
            </p:sp>
            <p:sp>
              <p:nvSpPr>
                <p:cNvPr id="32" name="Rectangle 31">
                  <a:extLst>
                    <a:ext uri="{FF2B5EF4-FFF2-40B4-BE49-F238E27FC236}">
                      <a16:creationId xmlns:a16="http://schemas.microsoft.com/office/drawing/2014/main" id="{E9EC3463-D3AA-D951-6EC9-86DFDB3366EF}"/>
                    </a:ext>
                  </a:extLst>
                </p:cNvPr>
                <p:cNvSpPr/>
                <p:nvPr/>
              </p:nvSpPr>
              <p:spPr>
                <a:xfrm>
                  <a:off x="4991324" y="763844"/>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33" name="Rectangle 32">
                  <a:extLst>
                    <a:ext uri="{FF2B5EF4-FFF2-40B4-BE49-F238E27FC236}">
                      <a16:creationId xmlns:a16="http://schemas.microsoft.com/office/drawing/2014/main" id="{93CC4C87-D2DB-CEDB-C493-781B3BDE5A81}"/>
                    </a:ext>
                  </a:extLst>
                </p:cNvPr>
                <p:cNvSpPr/>
                <p:nvPr/>
              </p:nvSpPr>
              <p:spPr>
                <a:xfrm>
                  <a:off x="6043610" y="763844"/>
                  <a:ext cx="1052286" cy="767946"/>
                </a:xfrm>
                <a:prstGeom prst="rect">
                  <a:avLst/>
                </a:prstGeom>
                <a:solidFill>
                  <a:srgbClr val="C487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C48796</a:t>
                  </a:r>
                </a:p>
              </p:txBody>
            </p:sp>
            <p:sp>
              <p:nvSpPr>
                <p:cNvPr id="34" name="Rectangle 33">
                  <a:extLst>
                    <a:ext uri="{FF2B5EF4-FFF2-40B4-BE49-F238E27FC236}">
                      <a16:creationId xmlns:a16="http://schemas.microsoft.com/office/drawing/2014/main" id="{558B4E13-0356-8735-9B08-2E31689585B0}"/>
                    </a:ext>
                  </a:extLst>
                </p:cNvPr>
                <p:cNvSpPr/>
                <p:nvPr/>
              </p:nvSpPr>
              <p:spPr>
                <a:xfrm>
                  <a:off x="7095896" y="763844"/>
                  <a:ext cx="1052286" cy="767946"/>
                </a:xfrm>
                <a:prstGeom prst="rect">
                  <a:avLst/>
                </a:prstGeom>
                <a:solidFill>
                  <a:srgbClr val="451B2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451B25</a:t>
                  </a:r>
                </a:p>
              </p:txBody>
            </p:sp>
          </p:grpSp>
        </p:grpSp>
        <p:grpSp>
          <p:nvGrpSpPr>
            <p:cNvPr id="10" name="Group 9">
              <a:extLst>
                <a:ext uri="{FF2B5EF4-FFF2-40B4-BE49-F238E27FC236}">
                  <a16:creationId xmlns:a16="http://schemas.microsoft.com/office/drawing/2014/main" id="{D205564D-4A0A-9540-D30A-B5225A3BD8EF}"/>
                </a:ext>
              </a:extLst>
            </p:cNvPr>
            <p:cNvGrpSpPr/>
            <p:nvPr/>
          </p:nvGrpSpPr>
          <p:grpSpPr>
            <a:xfrm>
              <a:off x="2238689" y="1522514"/>
              <a:ext cx="5909493" cy="767946"/>
              <a:chOff x="2238689" y="1531790"/>
              <a:chExt cx="5909493" cy="767946"/>
            </a:xfrm>
          </p:grpSpPr>
          <p:sp>
            <p:nvSpPr>
              <p:cNvPr id="117" name="TextBox 116">
                <a:extLst>
                  <a:ext uri="{FF2B5EF4-FFF2-40B4-BE49-F238E27FC236}">
                    <a16:creationId xmlns:a16="http://schemas.microsoft.com/office/drawing/2014/main" id="{6CEB3505-EF58-39F0-ACDA-8C9C8F18D492}"/>
                  </a:ext>
                </a:extLst>
              </p:cNvPr>
              <p:cNvSpPr txBox="1"/>
              <p:nvPr/>
            </p:nvSpPr>
            <p:spPr>
              <a:xfrm>
                <a:off x="2238689" y="1731097"/>
                <a:ext cx="64806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Triad</a:t>
                </a:r>
              </a:p>
            </p:txBody>
          </p:sp>
          <p:grpSp>
            <p:nvGrpSpPr>
              <p:cNvPr id="9" name="Group 8">
                <a:extLst>
                  <a:ext uri="{FF2B5EF4-FFF2-40B4-BE49-F238E27FC236}">
                    <a16:creationId xmlns:a16="http://schemas.microsoft.com/office/drawing/2014/main" id="{16FAFA67-49BC-45C2-1668-FB8EC5792CEC}"/>
                  </a:ext>
                </a:extLst>
              </p:cNvPr>
              <p:cNvGrpSpPr/>
              <p:nvPr/>
            </p:nvGrpSpPr>
            <p:grpSpPr>
              <a:xfrm>
                <a:off x="2886752" y="1531790"/>
                <a:ext cx="5261430" cy="767946"/>
                <a:chOff x="2886752" y="1531790"/>
                <a:chExt cx="5261430" cy="767946"/>
              </a:xfrm>
            </p:grpSpPr>
            <p:sp>
              <p:nvSpPr>
                <p:cNvPr id="42" name="Rectangle 41">
                  <a:extLst>
                    <a:ext uri="{FF2B5EF4-FFF2-40B4-BE49-F238E27FC236}">
                      <a16:creationId xmlns:a16="http://schemas.microsoft.com/office/drawing/2014/main" id="{239CE36C-F277-731B-962D-A2051F0450B7}"/>
                    </a:ext>
                  </a:extLst>
                </p:cNvPr>
                <p:cNvSpPr/>
                <p:nvPr/>
              </p:nvSpPr>
              <p:spPr>
                <a:xfrm>
                  <a:off x="2886752" y="1531790"/>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sp>
              <p:nvSpPr>
                <p:cNvPr id="43" name="Rectangle 42">
                  <a:extLst>
                    <a:ext uri="{FF2B5EF4-FFF2-40B4-BE49-F238E27FC236}">
                      <a16:creationId xmlns:a16="http://schemas.microsoft.com/office/drawing/2014/main" id="{A98560AF-4B6D-504B-5AF1-A0454B2F8EC1}"/>
                    </a:ext>
                  </a:extLst>
                </p:cNvPr>
                <p:cNvSpPr/>
                <p:nvPr/>
              </p:nvSpPr>
              <p:spPr>
                <a:xfrm>
                  <a:off x="3939038" y="1531790"/>
                  <a:ext cx="1052286" cy="767946"/>
                </a:xfrm>
                <a:prstGeom prst="rect">
                  <a:avLst/>
                </a:prstGeom>
                <a:solidFill>
                  <a:srgbClr val="7874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78743B</a:t>
                  </a:r>
                </a:p>
              </p:txBody>
            </p:sp>
            <p:sp>
              <p:nvSpPr>
                <p:cNvPr id="44" name="Rectangle 43">
                  <a:extLst>
                    <a:ext uri="{FF2B5EF4-FFF2-40B4-BE49-F238E27FC236}">
                      <a16:creationId xmlns:a16="http://schemas.microsoft.com/office/drawing/2014/main" id="{D5EC028D-4CF2-64AE-C869-CFF011DFABDF}"/>
                    </a:ext>
                  </a:extLst>
                </p:cNvPr>
                <p:cNvSpPr/>
                <p:nvPr/>
              </p:nvSpPr>
              <p:spPr>
                <a:xfrm>
                  <a:off x="4991324" y="153179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45" name="Rectangle 44">
                  <a:extLst>
                    <a:ext uri="{FF2B5EF4-FFF2-40B4-BE49-F238E27FC236}">
                      <a16:creationId xmlns:a16="http://schemas.microsoft.com/office/drawing/2014/main" id="{A1E39E68-FAC4-AB54-A9EE-7D55688B0657}"/>
                    </a:ext>
                  </a:extLst>
                </p:cNvPr>
                <p:cNvSpPr/>
                <p:nvPr/>
              </p:nvSpPr>
              <p:spPr>
                <a:xfrm>
                  <a:off x="6043610" y="1531790"/>
                  <a:ext cx="1052286" cy="767946"/>
                </a:xfrm>
                <a:prstGeom prst="rect">
                  <a:avLst/>
                </a:prstGeom>
                <a:solidFill>
                  <a:srgbClr val="2361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236178</a:t>
                  </a:r>
                </a:p>
              </p:txBody>
            </p:sp>
            <p:sp>
              <p:nvSpPr>
                <p:cNvPr id="46" name="Rectangle 45">
                  <a:extLst>
                    <a:ext uri="{FF2B5EF4-FFF2-40B4-BE49-F238E27FC236}">
                      <a16:creationId xmlns:a16="http://schemas.microsoft.com/office/drawing/2014/main" id="{8680356A-CF22-0645-A7CB-AFA7A7EF77BA}"/>
                    </a:ext>
                  </a:extLst>
                </p:cNvPr>
                <p:cNvSpPr/>
                <p:nvPr/>
              </p:nvSpPr>
              <p:spPr>
                <a:xfrm>
                  <a:off x="7095896" y="1531790"/>
                  <a:ext cx="1052286" cy="767946"/>
                </a:xfrm>
                <a:prstGeom prst="rect">
                  <a:avLst/>
                </a:prstGeom>
                <a:solidFill>
                  <a:srgbClr val="43A2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43A2C4</a:t>
                  </a:r>
                </a:p>
              </p:txBody>
            </p:sp>
          </p:grpSp>
        </p:grpSp>
        <p:grpSp>
          <p:nvGrpSpPr>
            <p:cNvPr id="12" name="Group 11">
              <a:extLst>
                <a:ext uri="{FF2B5EF4-FFF2-40B4-BE49-F238E27FC236}">
                  <a16:creationId xmlns:a16="http://schemas.microsoft.com/office/drawing/2014/main" id="{3426F480-F281-DD4C-3183-6DB618B709D2}"/>
                </a:ext>
              </a:extLst>
            </p:cNvPr>
            <p:cNvGrpSpPr/>
            <p:nvPr/>
          </p:nvGrpSpPr>
          <p:grpSpPr>
            <a:xfrm>
              <a:off x="1192634" y="2283771"/>
              <a:ext cx="6955548" cy="767946"/>
              <a:chOff x="1192634" y="2299169"/>
              <a:chExt cx="6955548" cy="767946"/>
            </a:xfrm>
          </p:grpSpPr>
          <p:sp>
            <p:nvSpPr>
              <p:cNvPr id="118" name="TextBox 117">
                <a:extLst>
                  <a:ext uri="{FF2B5EF4-FFF2-40B4-BE49-F238E27FC236}">
                    <a16:creationId xmlns:a16="http://schemas.microsoft.com/office/drawing/2014/main" id="{B828E763-8A23-2CB9-8615-0C5780CC8C20}"/>
                  </a:ext>
                </a:extLst>
              </p:cNvPr>
              <p:cNvSpPr txBox="1"/>
              <p:nvPr/>
            </p:nvSpPr>
            <p:spPr>
              <a:xfrm>
                <a:off x="1192634" y="2498476"/>
                <a:ext cx="172021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Complementary</a:t>
                </a:r>
              </a:p>
            </p:txBody>
          </p:sp>
          <p:grpSp>
            <p:nvGrpSpPr>
              <p:cNvPr id="11" name="Group 10">
                <a:extLst>
                  <a:ext uri="{FF2B5EF4-FFF2-40B4-BE49-F238E27FC236}">
                    <a16:creationId xmlns:a16="http://schemas.microsoft.com/office/drawing/2014/main" id="{51D05FAE-ED27-9BE9-277C-4CB23B8FDC93}"/>
                  </a:ext>
                </a:extLst>
              </p:cNvPr>
              <p:cNvGrpSpPr/>
              <p:nvPr/>
            </p:nvGrpSpPr>
            <p:grpSpPr>
              <a:xfrm>
                <a:off x="2886752" y="2299169"/>
                <a:ext cx="5261430" cy="767946"/>
                <a:chOff x="2886752" y="2299169"/>
                <a:chExt cx="5261430" cy="767946"/>
              </a:xfrm>
            </p:grpSpPr>
            <p:sp>
              <p:nvSpPr>
                <p:cNvPr id="49" name="Rectangle 48">
                  <a:extLst>
                    <a:ext uri="{FF2B5EF4-FFF2-40B4-BE49-F238E27FC236}">
                      <a16:creationId xmlns:a16="http://schemas.microsoft.com/office/drawing/2014/main" id="{801CED30-915B-04BC-85D6-7E6B677501B4}"/>
                    </a:ext>
                  </a:extLst>
                </p:cNvPr>
                <p:cNvSpPr/>
                <p:nvPr/>
              </p:nvSpPr>
              <p:spPr>
                <a:xfrm>
                  <a:off x="3939038" y="2299169"/>
                  <a:ext cx="1052286" cy="767946"/>
                </a:xfrm>
                <a:prstGeom prst="rect">
                  <a:avLst/>
                </a:prstGeom>
                <a:solidFill>
                  <a:srgbClr val="C460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C46078</a:t>
                  </a:r>
                </a:p>
              </p:txBody>
            </p:sp>
            <p:sp>
              <p:nvSpPr>
                <p:cNvPr id="50" name="Rectangle 49">
                  <a:extLst>
                    <a:ext uri="{FF2B5EF4-FFF2-40B4-BE49-F238E27FC236}">
                      <a16:creationId xmlns:a16="http://schemas.microsoft.com/office/drawing/2014/main" id="{6235CE92-CF71-F670-0CD9-7E789DF3C60E}"/>
                    </a:ext>
                  </a:extLst>
                </p:cNvPr>
                <p:cNvSpPr/>
                <p:nvPr/>
              </p:nvSpPr>
              <p:spPr>
                <a:xfrm>
                  <a:off x="4991324" y="2299169"/>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1" name="Rectangle 50">
                  <a:extLst>
                    <a:ext uri="{FF2B5EF4-FFF2-40B4-BE49-F238E27FC236}">
                      <a16:creationId xmlns:a16="http://schemas.microsoft.com/office/drawing/2014/main" id="{3AEA1738-CEB5-F607-D707-6D6AC15910DF}"/>
                    </a:ext>
                  </a:extLst>
                </p:cNvPr>
                <p:cNvSpPr/>
                <p:nvPr/>
              </p:nvSpPr>
              <p:spPr>
                <a:xfrm>
                  <a:off x="6043610" y="2299169"/>
                  <a:ext cx="1052286" cy="767946"/>
                </a:xfrm>
                <a:prstGeom prst="rect">
                  <a:avLst/>
                </a:prstGeom>
                <a:solidFill>
                  <a:srgbClr val="25C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25C43D</a:t>
                  </a:r>
                </a:p>
              </p:txBody>
            </p:sp>
            <p:sp>
              <p:nvSpPr>
                <p:cNvPr id="52" name="Rectangle 51">
                  <a:extLst>
                    <a:ext uri="{FF2B5EF4-FFF2-40B4-BE49-F238E27FC236}">
                      <a16:creationId xmlns:a16="http://schemas.microsoft.com/office/drawing/2014/main" id="{C98CF6F2-4CD4-3C47-3470-FBDB623679B4}"/>
                    </a:ext>
                  </a:extLst>
                </p:cNvPr>
                <p:cNvSpPr/>
                <p:nvPr/>
              </p:nvSpPr>
              <p:spPr>
                <a:xfrm>
                  <a:off x="7095896" y="2299169"/>
                  <a:ext cx="1052286" cy="767946"/>
                </a:xfrm>
                <a:prstGeom prst="rect">
                  <a:avLst/>
                </a:prstGeom>
                <a:solidFill>
                  <a:srgbClr val="2F78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2F783A</a:t>
                  </a:r>
                </a:p>
              </p:txBody>
            </p:sp>
            <p:sp>
              <p:nvSpPr>
                <p:cNvPr id="94" name="Rectangle 93">
                  <a:extLst>
                    <a:ext uri="{FF2B5EF4-FFF2-40B4-BE49-F238E27FC236}">
                      <a16:creationId xmlns:a16="http://schemas.microsoft.com/office/drawing/2014/main" id="{CFED2EA6-30C8-8A1E-85E6-4BEED9AA074C}"/>
                    </a:ext>
                  </a:extLst>
                </p:cNvPr>
                <p:cNvSpPr/>
                <p:nvPr/>
              </p:nvSpPr>
              <p:spPr>
                <a:xfrm>
                  <a:off x="2886752" y="2299169"/>
                  <a:ext cx="1052286" cy="767946"/>
                </a:xfrm>
                <a:prstGeom prst="rect">
                  <a:avLst/>
                </a:prstGeom>
                <a:solidFill>
                  <a:srgbClr val="C4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C43959</a:t>
                  </a:r>
                </a:p>
              </p:txBody>
            </p:sp>
          </p:grpSp>
        </p:grpSp>
        <p:grpSp>
          <p:nvGrpSpPr>
            <p:cNvPr id="14" name="Group 13">
              <a:extLst>
                <a:ext uri="{FF2B5EF4-FFF2-40B4-BE49-F238E27FC236}">
                  <a16:creationId xmlns:a16="http://schemas.microsoft.com/office/drawing/2014/main" id="{1D9C7F35-E09F-943A-91B2-EA39FC8CABAF}"/>
                </a:ext>
              </a:extLst>
            </p:cNvPr>
            <p:cNvGrpSpPr/>
            <p:nvPr/>
          </p:nvGrpSpPr>
          <p:grpSpPr>
            <a:xfrm>
              <a:off x="729367" y="3045028"/>
              <a:ext cx="7418815" cy="767946"/>
              <a:chOff x="729367" y="3065330"/>
              <a:chExt cx="7418815" cy="767946"/>
            </a:xfrm>
          </p:grpSpPr>
          <p:sp>
            <p:nvSpPr>
              <p:cNvPr id="119" name="TextBox 118">
                <a:extLst>
                  <a:ext uri="{FF2B5EF4-FFF2-40B4-BE49-F238E27FC236}">
                    <a16:creationId xmlns:a16="http://schemas.microsoft.com/office/drawing/2014/main" id="{462012B4-B3CE-6F49-9EED-C68626548D15}"/>
                  </a:ext>
                </a:extLst>
              </p:cNvPr>
              <p:cNvSpPr txBox="1"/>
              <p:nvPr/>
            </p:nvSpPr>
            <p:spPr>
              <a:xfrm>
                <a:off x="729367" y="3264637"/>
                <a:ext cx="219790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Split Complementary</a:t>
                </a:r>
              </a:p>
            </p:txBody>
          </p:sp>
          <p:grpSp>
            <p:nvGrpSpPr>
              <p:cNvPr id="13" name="Group 12">
                <a:extLst>
                  <a:ext uri="{FF2B5EF4-FFF2-40B4-BE49-F238E27FC236}">
                    <a16:creationId xmlns:a16="http://schemas.microsoft.com/office/drawing/2014/main" id="{DF5556BE-71E5-0350-BB45-8081C18D1722}"/>
                  </a:ext>
                </a:extLst>
              </p:cNvPr>
              <p:cNvGrpSpPr/>
              <p:nvPr/>
            </p:nvGrpSpPr>
            <p:grpSpPr>
              <a:xfrm>
                <a:off x="2886752" y="3065330"/>
                <a:ext cx="5261430" cy="767946"/>
                <a:chOff x="2886752" y="3065330"/>
                <a:chExt cx="5261430" cy="767946"/>
              </a:xfrm>
            </p:grpSpPr>
            <p:sp>
              <p:nvSpPr>
                <p:cNvPr id="54" name="Rectangle 53">
                  <a:extLst>
                    <a:ext uri="{FF2B5EF4-FFF2-40B4-BE49-F238E27FC236}">
                      <a16:creationId xmlns:a16="http://schemas.microsoft.com/office/drawing/2014/main" id="{38B73863-66CB-82FC-3DA2-4463B394E8D0}"/>
                    </a:ext>
                  </a:extLst>
                </p:cNvPr>
                <p:cNvSpPr/>
                <p:nvPr/>
              </p:nvSpPr>
              <p:spPr>
                <a:xfrm>
                  <a:off x="2886752" y="3065330"/>
                  <a:ext cx="1052286" cy="767946"/>
                </a:xfrm>
                <a:prstGeom prst="rect">
                  <a:avLst/>
                </a:prstGeom>
                <a:solidFill>
                  <a:srgbClr val="93C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93C460</a:t>
                  </a:r>
                </a:p>
              </p:txBody>
            </p:sp>
            <p:sp>
              <p:nvSpPr>
                <p:cNvPr id="55" name="Rectangle 54">
                  <a:extLst>
                    <a:ext uri="{FF2B5EF4-FFF2-40B4-BE49-F238E27FC236}">
                      <a16:creationId xmlns:a16="http://schemas.microsoft.com/office/drawing/2014/main" id="{5CE756CE-796E-9693-955C-800C364EB02B}"/>
                    </a:ext>
                  </a:extLst>
                </p:cNvPr>
                <p:cNvSpPr/>
                <p:nvPr/>
              </p:nvSpPr>
              <p:spPr>
                <a:xfrm>
                  <a:off x="3939038" y="3065330"/>
                  <a:ext cx="1052286" cy="767946"/>
                </a:xfrm>
                <a:prstGeom prst="rect">
                  <a:avLst/>
                </a:prstGeom>
                <a:solidFill>
                  <a:srgbClr val="5778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577835</a:t>
                  </a:r>
                </a:p>
              </p:txBody>
            </p:sp>
            <p:sp>
              <p:nvSpPr>
                <p:cNvPr id="56" name="Rectangle 55">
                  <a:extLst>
                    <a:ext uri="{FF2B5EF4-FFF2-40B4-BE49-F238E27FC236}">
                      <a16:creationId xmlns:a16="http://schemas.microsoft.com/office/drawing/2014/main" id="{20280337-4A30-1966-1B8E-18C813414030}"/>
                    </a:ext>
                  </a:extLst>
                </p:cNvPr>
                <p:cNvSpPr/>
                <p:nvPr/>
              </p:nvSpPr>
              <p:spPr>
                <a:xfrm>
                  <a:off x="4991324" y="306533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57" name="Rectangle 56">
                  <a:extLst>
                    <a:ext uri="{FF2B5EF4-FFF2-40B4-BE49-F238E27FC236}">
                      <a16:creationId xmlns:a16="http://schemas.microsoft.com/office/drawing/2014/main" id="{BEFF8599-24AB-DBDE-B6FE-6804F6BF60FE}"/>
                    </a:ext>
                  </a:extLst>
                </p:cNvPr>
                <p:cNvSpPr/>
                <p:nvPr/>
              </p:nvSpPr>
              <p:spPr>
                <a:xfrm>
                  <a:off x="6043610" y="3065330"/>
                  <a:ext cx="1052286" cy="767946"/>
                </a:xfrm>
                <a:prstGeom prst="rect">
                  <a:avLst/>
                </a:prstGeom>
                <a:solidFill>
                  <a:srgbClr val="39C4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39C49D</a:t>
                  </a:r>
                </a:p>
              </p:txBody>
            </p:sp>
            <p:sp>
              <p:nvSpPr>
                <p:cNvPr id="58" name="Rectangle 57">
                  <a:extLst>
                    <a:ext uri="{FF2B5EF4-FFF2-40B4-BE49-F238E27FC236}">
                      <a16:creationId xmlns:a16="http://schemas.microsoft.com/office/drawing/2014/main" id="{4E87E25F-095F-A411-7601-AB7D58773E43}"/>
                    </a:ext>
                  </a:extLst>
                </p:cNvPr>
                <p:cNvSpPr/>
                <p:nvPr/>
              </p:nvSpPr>
              <p:spPr>
                <a:xfrm>
                  <a:off x="7095896" y="3065330"/>
                  <a:ext cx="1052286" cy="767946"/>
                </a:xfrm>
                <a:prstGeom prst="rect">
                  <a:avLst/>
                </a:prstGeom>
                <a:solidFill>
                  <a:srgbClr val="2978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297861</a:t>
                  </a:r>
                </a:p>
              </p:txBody>
            </p:sp>
          </p:grpSp>
        </p:grpSp>
        <p:grpSp>
          <p:nvGrpSpPr>
            <p:cNvPr id="16" name="Group 15">
              <a:extLst>
                <a:ext uri="{FF2B5EF4-FFF2-40B4-BE49-F238E27FC236}">
                  <a16:creationId xmlns:a16="http://schemas.microsoft.com/office/drawing/2014/main" id="{17EE51AD-7BF0-F187-9432-CF64BF0C805D}"/>
                </a:ext>
              </a:extLst>
            </p:cNvPr>
            <p:cNvGrpSpPr/>
            <p:nvPr/>
          </p:nvGrpSpPr>
          <p:grpSpPr>
            <a:xfrm>
              <a:off x="0" y="3806285"/>
              <a:ext cx="8148182" cy="767946"/>
              <a:chOff x="0" y="3818185"/>
              <a:chExt cx="8148182" cy="767946"/>
            </a:xfrm>
          </p:grpSpPr>
          <p:sp>
            <p:nvSpPr>
              <p:cNvPr id="120" name="TextBox 119">
                <a:extLst>
                  <a:ext uri="{FF2B5EF4-FFF2-40B4-BE49-F238E27FC236}">
                    <a16:creationId xmlns:a16="http://schemas.microsoft.com/office/drawing/2014/main" id="{8E75E6D6-3F81-DB00-AA8D-9A0B5659E7E1}"/>
                  </a:ext>
                </a:extLst>
              </p:cNvPr>
              <p:cNvSpPr txBox="1"/>
              <p:nvPr/>
            </p:nvSpPr>
            <p:spPr>
              <a:xfrm>
                <a:off x="0" y="4017492"/>
                <a:ext cx="28867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Double Split Complementary</a:t>
                </a:r>
              </a:p>
            </p:txBody>
          </p:sp>
          <p:grpSp>
            <p:nvGrpSpPr>
              <p:cNvPr id="15" name="Group 14">
                <a:extLst>
                  <a:ext uri="{FF2B5EF4-FFF2-40B4-BE49-F238E27FC236}">
                    <a16:creationId xmlns:a16="http://schemas.microsoft.com/office/drawing/2014/main" id="{502656E8-6F0F-E6A6-6B7B-FA03CC92A000}"/>
                  </a:ext>
                </a:extLst>
              </p:cNvPr>
              <p:cNvGrpSpPr/>
              <p:nvPr/>
            </p:nvGrpSpPr>
            <p:grpSpPr>
              <a:xfrm>
                <a:off x="2886752" y="3818185"/>
                <a:ext cx="5261430" cy="767946"/>
                <a:chOff x="2886752" y="3818185"/>
                <a:chExt cx="5261430" cy="767946"/>
              </a:xfrm>
            </p:grpSpPr>
            <p:sp>
              <p:nvSpPr>
                <p:cNvPr id="61" name="Rectangle 60">
                  <a:extLst>
                    <a:ext uri="{FF2B5EF4-FFF2-40B4-BE49-F238E27FC236}">
                      <a16:creationId xmlns:a16="http://schemas.microsoft.com/office/drawing/2014/main" id="{B67F18CE-C55F-FF2D-E5DB-F49026C6FED6}"/>
                    </a:ext>
                  </a:extLst>
                </p:cNvPr>
                <p:cNvSpPr/>
                <p:nvPr/>
              </p:nvSpPr>
              <p:spPr>
                <a:xfrm>
                  <a:off x="3939038" y="3818185"/>
                  <a:ext cx="1052286" cy="767946"/>
                </a:xfrm>
                <a:prstGeom prst="rect">
                  <a:avLst/>
                </a:prstGeom>
                <a:solidFill>
                  <a:srgbClr val="5A7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5A783B</a:t>
                  </a:r>
                </a:p>
              </p:txBody>
            </p:sp>
            <p:sp>
              <p:nvSpPr>
                <p:cNvPr id="62" name="Rectangle 61">
                  <a:extLst>
                    <a:ext uri="{FF2B5EF4-FFF2-40B4-BE49-F238E27FC236}">
                      <a16:creationId xmlns:a16="http://schemas.microsoft.com/office/drawing/2014/main" id="{346DDAC6-9195-BE23-CE16-61230EDC1F4E}"/>
                    </a:ext>
                  </a:extLst>
                </p:cNvPr>
                <p:cNvSpPr/>
                <p:nvPr/>
              </p:nvSpPr>
              <p:spPr>
                <a:xfrm>
                  <a:off x="4991324" y="381818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3" name="Rectangle 62">
                  <a:extLst>
                    <a:ext uri="{FF2B5EF4-FFF2-40B4-BE49-F238E27FC236}">
                      <a16:creationId xmlns:a16="http://schemas.microsoft.com/office/drawing/2014/main" id="{AF642DED-B07F-625C-A094-D8F92646B737}"/>
                    </a:ext>
                  </a:extLst>
                </p:cNvPr>
                <p:cNvSpPr/>
                <p:nvPr/>
              </p:nvSpPr>
              <p:spPr>
                <a:xfrm>
                  <a:off x="6043610" y="3818185"/>
                  <a:ext cx="1052286" cy="767946"/>
                </a:xfrm>
                <a:prstGeom prst="rect">
                  <a:avLst/>
                </a:prstGeom>
                <a:solidFill>
                  <a:srgbClr val="237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237860</a:t>
                  </a:r>
                </a:p>
              </p:txBody>
            </p:sp>
            <p:sp>
              <p:nvSpPr>
                <p:cNvPr id="64" name="Rectangle 63">
                  <a:extLst>
                    <a:ext uri="{FF2B5EF4-FFF2-40B4-BE49-F238E27FC236}">
                      <a16:creationId xmlns:a16="http://schemas.microsoft.com/office/drawing/2014/main" id="{26C79B70-1976-D9BB-8CBA-91CBA1C8E423}"/>
                    </a:ext>
                  </a:extLst>
                </p:cNvPr>
                <p:cNvSpPr/>
                <p:nvPr/>
              </p:nvSpPr>
              <p:spPr>
                <a:xfrm>
                  <a:off x="7095896" y="3818185"/>
                  <a:ext cx="1052286" cy="767946"/>
                </a:xfrm>
                <a:prstGeom prst="rect">
                  <a:avLst/>
                </a:prstGeom>
                <a:solidFill>
                  <a:srgbClr val="6E2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6E2978</a:t>
                  </a:r>
                </a:p>
              </p:txBody>
            </p:sp>
            <p:sp>
              <p:nvSpPr>
                <p:cNvPr id="95" name="Rectangle 94">
                  <a:extLst>
                    <a:ext uri="{FF2B5EF4-FFF2-40B4-BE49-F238E27FC236}">
                      <a16:creationId xmlns:a16="http://schemas.microsoft.com/office/drawing/2014/main" id="{09F91947-0CFD-E4D1-9457-37A0EF147D58}"/>
                    </a:ext>
                  </a:extLst>
                </p:cNvPr>
                <p:cNvSpPr/>
                <p:nvPr/>
              </p:nvSpPr>
              <p:spPr>
                <a:xfrm>
                  <a:off x="2886752" y="3818185"/>
                  <a:ext cx="1052286" cy="767946"/>
                </a:xfrm>
                <a:prstGeom prst="rect">
                  <a:avLst/>
                </a:prstGeom>
                <a:solidFill>
                  <a:srgbClr val="7844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784435</a:t>
                  </a:r>
                </a:p>
              </p:txBody>
            </p:sp>
          </p:grpSp>
        </p:grpSp>
        <p:grpSp>
          <p:nvGrpSpPr>
            <p:cNvPr id="18" name="Group 17">
              <a:extLst>
                <a:ext uri="{FF2B5EF4-FFF2-40B4-BE49-F238E27FC236}">
                  <a16:creationId xmlns:a16="http://schemas.microsoft.com/office/drawing/2014/main" id="{C355F1CD-E3FD-776D-2F8E-7F21A58C68D7}"/>
                </a:ext>
              </a:extLst>
            </p:cNvPr>
            <p:cNvGrpSpPr/>
            <p:nvPr/>
          </p:nvGrpSpPr>
          <p:grpSpPr>
            <a:xfrm>
              <a:off x="2049472" y="4567542"/>
              <a:ext cx="6098710" cy="767946"/>
              <a:chOff x="2049472" y="4584346"/>
              <a:chExt cx="6098710" cy="767946"/>
            </a:xfrm>
          </p:grpSpPr>
          <p:sp>
            <p:nvSpPr>
              <p:cNvPr id="121" name="TextBox 120">
                <a:extLst>
                  <a:ext uri="{FF2B5EF4-FFF2-40B4-BE49-F238E27FC236}">
                    <a16:creationId xmlns:a16="http://schemas.microsoft.com/office/drawing/2014/main" id="{054E64A9-15FF-9729-B4F1-63A52F758AC1}"/>
                  </a:ext>
                </a:extLst>
              </p:cNvPr>
              <p:cNvSpPr txBox="1"/>
              <p:nvPr/>
            </p:nvSpPr>
            <p:spPr>
              <a:xfrm>
                <a:off x="2049472" y="4783653"/>
                <a:ext cx="83728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Square</a:t>
                </a:r>
              </a:p>
            </p:txBody>
          </p:sp>
          <p:grpSp>
            <p:nvGrpSpPr>
              <p:cNvPr id="17" name="Group 16">
                <a:extLst>
                  <a:ext uri="{FF2B5EF4-FFF2-40B4-BE49-F238E27FC236}">
                    <a16:creationId xmlns:a16="http://schemas.microsoft.com/office/drawing/2014/main" id="{2D18D542-A96E-1C03-3451-9696D8BFB24C}"/>
                  </a:ext>
                </a:extLst>
              </p:cNvPr>
              <p:cNvGrpSpPr/>
              <p:nvPr/>
            </p:nvGrpSpPr>
            <p:grpSpPr>
              <a:xfrm>
                <a:off x="2886752" y="4584346"/>
                <a:ext cx="5261430" cy="767946"/>
                <a:chOff x="2886752" y="4584346"/>
                <a:chExt cx="5261430" cy="767946"/>
              </a:xfrm>
            </p:grpSpPr>
            <p:sp>
              <p:nvSpPr>
                <p:cNvPr id="67" name="Rectangle 66">
                  <a:extLst>
                    <a:ext uri="{FF2B5EF4-FFF2-40B4-BE49-F238E27FC236}">
                      <a16:creationId xmlns:a16="http://schemas.microsoft.com/office/drawing/2014/main" id="{B5FF6850-35BC-9F53-E66E-B30F113E8A29}"/>
                    </a:ext>
                  </a:extLst>
                </p:cNvPr>
                <p:cNvSpPr/>
                <p:nvPr/>
              </p:nvSpPr>
              <p:spPr>
                <a:xfrm>
                  <a:off x="3939038" y="4584346"/>
                  <a:ext cx="1052286" cy="767946"/>
                </a:xfrm>
                <a:prstGeom prst="rect">
                  <a:avLst/>
                </a:prstGeom>
                <a:solidFill>
                  <a:srgbClr val="7868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78683b</a:t>
                  </a:r>
                </a:p>
              </p:txBody>
            </p:sp>
            <p:sp>
              <p:nvSpPr>
                <p:cNvPr id="68" name="Rectangle 67">
                  <a:extLst>
                    <a:ext uri="{FF2B5EF4-FFF2-40B4-BE49-F238E27FC236}">
                      <a16:creationId xmlns:a16="http://schemas.microsoft.com/office/drawing/2014/main" id="{765DB685-AE86-0B5C-5F0E-14A7F2B1F26C}"/>
                    </a:ext>
                  </a:extLst>
                </p:cNvPr>
                <p:cNvSpPr/>
                <p:nvPr/>
              </p:nvSpPr>
              <p:spPr>
                <a:xfrm>
                  <a:off x="4991324" y="4584346"/>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69" name="Rectangle 68">
                  <a:extLst>
                    <a:ext uri="{FF2B5EF4-FFF2-40B4-BE49-F238E27FC236}">
                      <a16:creationId xmlns:a16="http://schemas.microsoft.com/office/drawing/2014/main" id="{FB6FB35B-07D8-D25B-6A67-F66366281703}"/>
                    </a:ext>
                  </a:extLst>
                </p:cNvPr>
                <p:cNvSpPr/>
                <p:nvPr/>
              </p:nvSpPr>
              <p:spPr>
                <a:xfrm>
                  <a:off x="6043610" y="4584346"/>
                  <a:ext cx="1052286" cy="767946"/>
                </a:xfrm>
                <a:prstGeom prst="rect">
                  <a:avLst/>
                </a:prstGeom>
                <a:solidFill>
                  <a:srgbClr val="2378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237830</a:t>
                  </a:r>
                </a:p>
              </p:txBody>
            </p:sp>
            <p:sp>
              <p:nvSpPr>
                <p:cNvPr id="70" name="Rectangle 69">
                  <a:extLst>
                    <a:ext uri="{FF2B5EF4-FFF2-40B4-BE49-F238E27FC236}">
                      <a16:creationId xmlns:a16="http://schemas.microsoft.com/office/drawing/2014/main" id="{539D7C4B-49EA-095B-DE60-0AD84F2C7B96}"/>
                    </a:ext>
                  </a:extLst>
                </p:cNvPr>
                <p:cNvSpPr/>
                <p:nvPr/>
              </p:nvSpPr>
              <p:spPr>
                <a:xfrm>
                  <a:off x="7095896" y="4584346"/>
                  <a:ext cx="1052286" cy="767946"/>
                </a:xfrm>
                <a:prstGeom prst="rect">
                  <a:avLst/>
                </a:prstGeom>
                <a:solidFill>
                  <a:srgbClr val="2939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293978</a:t>
                  </a:r>
                </a:p>
              </p:txBody>
            </p:sp>
            <p:sp>
              <p:nvSpPr>
                <p:cNvPr id="96" name="Rectangle 95">
                  <a:extLst>
                    <a:ext uri="{FF2B5EF4-FFF2-40B4-BE49-F238E27FC236}">
                      <a16:creationId xmlns:a16="http://schemas.microsoft.com/office/drawing/2014/main" id="{935D78CF-97B2-F033-DF17-BB858F6F37B5}"/>
                    </a:ext>
                  </a:extLst>
                </p:cNvPr>
                <p:cNvSpPr/>
                <p:nvPr/>
              </p:nvSpPr>
              <p:spPr>
                <a:xfrm>
                  <a:off x="2886752" y="4584346"/>
                  <a:ext cx="1052286" cy="767946"/>
                </a:xfrm>
                <a:prstGeom prst="rect">
                  <a:avLst/>
                </a:prstGeom>
                <a:solidFill>
                  <a:srgbClr val="7823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782337</a:t>
                  </a:r>
                </a:p>
              </p:txBody>
            </p:sp>
          </p:grpSp>
        </p:grpSp>
        <p:grpSp>
          <p:nvGrpSpPr>
            <p:cNvPr id="21" name="Group 20">
              <a:extLst>
                <a:ext uri="{FF2B5EF4-FFF2-40B4-BE49-F238E27FC236}">
                  <a16:creationId xmlns:a16="http://schemas.microsoft.com/office/drawing/2014/main" id="{10C581B6-C628-714A-8895-C790B0296028}"/>
                </a:ext>
              </a:extLst>
            </p:cNvPr>
            <p:cNvGrpSpPr/>
            <p:nvPr/>
          </p:nvGrpSpPr>
          <p:grpSpPr>
            <a:xfrm>
              <a:off x="1663340" y="5328799"/>
              <a:ext cx="6484842" cy="767946"/>
              <a:chOff x="1663340" y="5337200"/>
              <a:chExt cx="6484842" cy="767946"/>
            </a:xfrm>
          </p:grpSpPr>
          <p:sp>
            <p:nvSpPr>
              <p:cNvPr id="122" name="TextBox 121">
                <a:extLst>
                  <a:ext uri="{FF2B5EF4-FFF2-40B4-BE49-F238E27FC236}">
                    <a16:creationId xmlns:a16="http://schemas.microsoft.com/office/drawing/2014/main" id="{B1B02CF8-50B0-8C8E-A478-7E74E6FD1E2A}"/>
                  </a:ext>
                </a:extLst>
              </p:cNvPr>
              <p:cNvSpPr txBox="1"/>
              <p:nvPr/>
            </p:nvSpPr>
            <p:spPr>
              <a:xfrm>
                <a:off x="1663340" y="5536507"/>
                <a:ext cx="122341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Compound</a:t>
                </a:r>
              </a:p>
            </p:txBody>
          </p:sp>
          <p:grpSp>
            <p:nvGrpSpPr>
              <p:cNvPr id="20" name="Group 19">
                <a:extLst>
                  <a:ext uri="{FF2B5EF4-FFF2-40B4-BE49-F238E27FC236}">
                    <a16:creationId xmlns:a16="http://schemas.microsoft.com/office/drawing/2014/main" id="{AC77FBCF-F66E-3A05-4A71-3889ABA195B8}"/>
                  </a:ext>
                </a:extLst>
              </p:cNvPr>
              <p:cNvGrpSpPr/>
              <p:nvPr/>
            </p:nvGrpSpPr>
            <p:grpSpPr>
              <a:xfrm>
                <a:off x="2886752" y="5337200"/>
                <a:ext cx="5261430" cy="767946"/>
                <a:chOff x="2886752" y="5337200"/>
                <a:chExt cx="5261430" cy="767946"/>
              </a:xfrm>
            </p:grpSpPr>
            <p:sp>
              <p:nvSpPr>
                <p:cNvPr id="73" name="Rectangle 72">
                  <a:extLst>
                    <a:ext uri="{FF2B5EF4-FFF2-40B4-BE49-F238E27FC236}">
                      <a16:creationId xmlns:a16="http://schemas.microsoft.com/office/drawing/2014/main" id="{92C0CC46-4E27-9FD4-0386-A44796CF135C}"/>
                    </a:ext>
                  </a:extLst>
                </p:cNvPr>
                <p:cNvSpPr/>
                <p:nvPr/>
              </p:nvSpPr>
              <p:spPr>
                <a:xfrm>
                  <a:off x="3939038" y="5337200"/>
                  <a:ext cx="1052286" cy="767946"/>
                </a:xfrm>
                <a:prstGeom prst="rect">
                  <a:avLst/>
                </a:prstGeom>
                <a:solidFill>
                  <a:srgbClr val="DEBA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DEBAAF</a:t>
                  </a:r>
                </a:p>
              </p:txBody>
            </p:sp>
            <p:sp>
              <p:nvSpPr>
                <p:cNvPr id="74" name="Rectangle 73">
                  <a:extLst>
                    <a:ext uri="{FF2B5EF4-FFF2-40B4-BE49-F238E27FC236}">
                      <a16:creationId xmlns:a16="http://schemas.microsoft.com/office/drawing/2014/main" id="{12A90F40-7DAE-639E-AD1B-62730675792C}"/>
                    </a:ext>
                  </a:extLst>
                </p:cNvPr>
                <p:cNvSpPr/>
                <p:nvPr/>
              </p:nvSpPr>
              <p:spPr>
                <a:xfrm>
                  <a:off x="4991324" y="5337200"/>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75" name="Rectangle 74">
                  <a:extLst>
                    <a:ext uri="{FF2B5EF4-FFF2-40B4-BE49-F238E27FC236}">
                      <a16:creationId xmlns:a16="http://schemas.microsoft.com/office/drawing/2014/main" id="{905BEE70-8A73-8FF9-0F09-AD5D157D272E}"/>
                    </a:ext>
                  </a:extLst>
                </p:cNvPr>
                <p:cNvSpPr/>
                <p:nvPr/>
              </p:nvSpPr>
              <p:spPr>
                <a:xfrm>
                  <a:off x="6043610" y="5337200"/>
                  <a:ext cx="1052286" cy="767946"/>
                </a:xfrm>
                <a:prstGeom prst="rect">
                  <a:avLst/>
                </a:prstGeom>
                <a:solidFill>
                  <a:srgbClr val="5D85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5D8555</a:t>
                  </a:r>
                </a:p>
              </p:txBody>
            </p:sp>
            <p:sp>
              <p:nvSpPr>
                <p:cNvPr id="76" name="Rectangle 75">
                  <a:extLst>
                    <a:ext uri="{FF2B5EF4-FFF2-40B4-BE49-F238E27FC236}">
                      <a16:creationId xmlns:a16="http://schemas.microsoft.com/office/drawing/2014/main" id="{AD903841-9E79-9D84-9A25-A82B4A574F3F}"/>
                    </a:ext>
                  </a:extLst>
                </p:cNvPr>
                <p:cNvSpPr/>
                <p:nvPr/>
              </p:nvSpPr>
              <p:spPr>
                <a:xfrm>
                  <a:off x="7095896" y="5337200"/>
                  <a:ext cx="1052286" cy="767946"/>
                </a:xfrm>
                <a:prstGeom prst="rect">
                  <a:avLst/>
                </a:prstGeom>
                <a:solidFill>
                  <a:srgbClr val="70AB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70AB32</a:t>
                  </a:r>
                </a:p>
              </p:txBody>
            </p:sp>
            <p:sp>
              <p:nvSpPr>
                <p:cNvPr id="97" name="Rectangle 96">
                  <a:extLst>
                    <a:ext uri="{FF2B5EF4-FFF2-40B4-BE49-F238E27FC236}">
                      <a16:creationId xmlns:a16="http://schemas.microsoft.com/office/drawing/2014/main" id="{3153B652-396C-F340-384B-C00800AAB3AC}"/>
                    </a:ext>
                  </a:extLst>
                </p:cNvPr>
                <p:cNvSpPr/>
                <p:nvPr/>
              </p:nvSpPr>
              <p:spPr>
                <a:xfrm>
                  <a:off x="2886752" y="5337200"/>
                  <a:ext cx="1052286" cy="767946"/>
                </a:xfrm>
                <a:prstGeom prst="rect">
                  <a:avLst/>
                </a:prstGeom>
                <a:solidFill>
                  <a:srgbClr val="AB4D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AB4D32</a:t>
                  </a:r>
                </a:p>
              </p:txBody>
            </p:sp>
          </p:grpSp>
        </p:grpSp>
        <p:grpSp>
          <p:nvGrpSpPr>
            <p:cNvPr id="27" name="Group 26">
              <a:extLst>
                <a:ext uri="{FF2B5EF4-FFF2-40B4-BE49-F238E27FC236}">
                  <a16:creationId xmlns:a16="http://schemas.microsoft.com/office/drawing/2014/main" id="{EE6BDBCA-BD65-D80D-1041-778FA170ACF6}"/>
                </a:ext>
              </a:extLst>
            </p:cNvPr>
            <p:cNvGrpSpPr/>
            <p:nvPr/>
          </p:nvGrpSpPr>
          <p:grpSpPr>
            <a:xfrm>
              <a:off x="2036839" y="6090054"/>
              <a:ext cx="6111343" cy="767946"/>
              <a:chOff x="2036839" y="6090055"/>
              <a:chExt cx="6111343" cy="767946"/>
            </a:xfrm>
          </p:grpSpPr>
          <p:sp>
            <p:nvSpPr>
              <p:cNvPr id="123" name="TextBox 122">
                <a:extLst>
                  <a:ext uri="{FF2B5EF4-FFF2-40B4-BE49-F238E27FC236}">
                    <a16:creationId xmlns:a16="http://schemas.microsoft.com/office/drawing/2014/main" id="{63D14080-C93C-0548-A898-DD00F53D9ACB}"/>
                  </a:ext>
                </a:extLst>
              </p:cNvPr>
              <p:cNvSpPr txBox="1"/>
              <p:nvPr/>
            </p:nvSpPr>
            <p:spPr>
              <a:xfrm>
                <a:off x="2036839" y="6289362"/>
                <a:ext cx="84991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Shades</a:t>
                </a:r>
              </a:p>
            </p:txBody>
          </p:sp>
          <p:grpSp>
            <p:nvGrpSpPr>
              <p:cNvPr id="26" name="Group 25">
                <a:extLst>
                  <a:ext uri="{FF2B5EF4-FFF2-40B4-BE49-F238E27FC236}">
                    <a16:creationId xmlns:a16="http://schemas.microsoft.com/office/drawing/2014/main" id="{27794864-3BDF-4DE0-7132-B962991393CB}"/>
                  </a:ext>
                </a:extLst>
              </p:cNvPr>
              <p:cNvGrpSpPr/>
              <p:nvPr/>
            </p:nvGrpSpPr>
            <p:grpSpPr>
              <a:xfrm>
                <a:off x="2886752" y="6090055"/>
                <a:ext cx="5261430" cy="767946"/>
                <a:chOff x="2886752" y="6090055"/>
                <a:chExt cx="5261430" cy="767946"/>
              </a:xfrm>
            </p:grpSpPr>
            <p:sp>
              <p:nvSpPr>
                <p:cNvPr id="79" name="Rectangle 78">
                  <a:extLst>
                    <a:ext uri="{FF2B5EF4-FFF2-40B4-BE49-F238E27FC236}">
                      <a16:creationId xmlns:a16="http://schemas.microsoft.com/office/drawing/2014/main" id="{1639EC5D-E5CB-B060-7417-EA6A0A602BB5}"/>
                    </a:ext>
                  </a:extLst>
                </p:cNvPr>
                <p:cNvSpPr/>
                <p:nvPr/>
              </p:nvSpPr>
              <p:spPr>
                <a:xfrm>
                  <a:off x="3939038" y="6090055"/>
                  <a:ext cx="1052286" cy="767946"/>
                </a:xfrm>
                <a:prstGeom prst="rect">
                  <a:avLst/>
                </a:prstGeom>
                <a:solidFill>
                  <a:srgbClr val="C44D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C44D69</a:t>
                  </a:r>
                </a:p>
              </p:txBody>
            </p:sp>
            <p:sp>
              <p:nvSpPr>
                <p:cNvPr id="80" name="Rectangle 79">
                  <a:extLst>
                    <a:ext uri="{FF2B5EF4-FFF2-40B4-BE49-F238E27FC236}">
                      <a16:creationId xmlns:a16="http://schemas.microsoft.com/office/drawing/2014/main" id="{85B2E76E-C259-EA52-810C-ECEED4BE7CDB}"/>
                    </a:ext>
                  </a:extLst>
                </p:cNvPr>
                <p:cNvSpPr/>
                <p:nvPr/>
              </p:nvSpPr>
              <p:spPr>
                <a:xfrm>
                  <a:off x="4991324" y="6090055"/>
                  <a:ext cx="1052286" cy="767946"/>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782F40</a:t>
                  </a:r>
                </a:p>
              </p:txBody>
            </p:sp>
            <p:sp>
              <p:nvSpPr>
                <p:cNvPr id="81" name="Rectangle 80">
                  <a:extLst>
                    <a:ext uri="{FF2B5EF4-FFF2-40B4-BE49-F238E27FC236}">
                      <a16:creationId xmlns:a16="http://schemas.microsoft.com/office/drawing/2014/main" id="{287E33E5-D49B-E7E9-CCE2-71B3C355E4D2}"/>
                    </a:ext>
                  </a:extLst>
                </p:cNvPr>
                <p:cNvSpPr/>
                <p:nvPr/>
              </p:nvSpPr>
              <p:spPr>
                <a:xfrm>
                  <a:off x="6043610" y="6090055"/>
                  <a:ext cx="1052286" cy="767946"/>
                </a:xfrm>
                <a:prstGeom prst="rect">
                  <a:avLst/>
                </a:prstGeom>
                <a:solidFill>
                  <a:srgbClr val="8534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853447</a:t>
                  </a:r>
                </a:p>
              </p:txBody>
            </p:sp>
            <p:sp>
              <p:nvSpPr>
                <p:cNvPr id="82" name="Rectangle 81">
                  <a:extLst>
                    <a:ext uri="{FF2B5EF4-FFF2-40B4-BE49-F238E27FC236}">
                      <a16:creationId xmlns:a16="http://schemas.microsoft.com/office/drawing/2014/main" id="{5BBE9A41-8BA1-053C-7449-6E314078194E}"/>
                    </a:ext>
                  </a:extLst>
                </p:cNvPr>
                <p:cNvSpPr/>
                <p:nvPr/>
              </p:nvSpPr>
              <p:spPr>
                <a:xfrm>
                  <a:off x="7095896" y="6090055"/>
                  <a:ext cx="1052286" cy="767946"/>
                </a:xfrm>
                <a:prstGeom prst="rect">
                  <a:avLst/>
                </a:prstGeom>
                <a:solidFill>
                  <a:srgbClr val="5E25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5E2532</a:t>
                  </a:r>
                </a:p>
              </p:txBody>
            </p:sp>
            <p:sp>
              <p:nvSpPr>
                <p:cNvPr id="98" name="Rectangle 97">
                  <a:extLst>
                    <a:ext uri="{FF2B5EF4-FFF2-40B4-BE49-F238E27FC236}">
                      <a16:creationId xmlns:a16="http://schemas.microsoft.com/office/drawing/2014/main" id="{67D70B6A-DFC7-CC19-CB0E-B861C5CF4652}"/>
                    </a:ext>
                  </a:extLst>
                </p:cNvPr>
                <p:cNvSpPr/>
                <p:nvPr/>
              </p:nvSpPr>
              <p:spPr>
                <a:xfrm>
                  <a:off x="2886752" y="6090055"/>
                  <a:ext cx="1052286" cy="767946"/>
                </a:xfrm>
                <a:prstGeom prst="rect">
                  <a:avLst/>
                </a:prstGeom>
                <a:solidFill>
                  <a:srgbClr val="3816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E7624"/>
                      </a:solidFill>
                      <a:effectLst/>
                      <a:uLnTx/>
                      <a:uFillTx/>
                      <a:latin typeface="Calibri" panose="020F0502020204030204"/>
                      <a:ea typeface="+mn-ea"/>
                      <a:cs typeface="+mn-cs"/>
                    </a:rPr>
                    <a:t>38161E</a:t>
                  </a:r>
                </a:p>
              </p:txBody>
            </p:sp>
          </p:grpSp>
        </p:grpSp>
      </p:grpSp>
      <p:sp>
        <p:nvSpPr>
          <p:cNvPr id="6" name="Footer Placeholder 5">
            <a:extLst>
              <a:ext uri="{FF2B5EF4-FFF2-40B4-BE49-F238E27FC236}">
                <a16:creationId xmlns:a16="http://schemas.microsoft.com/office/drawing/2014/main" id="{B2D52BE9-2CE1-996F-7B35-C668B833F894}"/>
              </a:ext>
            </a:extLst>
          </p:cNvPr>
          <p:cNvSpPr>
            <a:spLocks noGrp="1"/>
          </p:cNvSpPr>
          <p:nvPr>
            <p:ph type="ftr" sz="quarter" idx="11"/>
          </p:nvPr>
        </p:nvSpPr>
        <p:spPr/>
        <p:txBody>
          <a:bodyPr/>
          <a:lstStyle/>
          <a:p>
            <a:endParaRPr lang="en-US"/>
          </a:p>
        </p:txBody>
      </p:sp>
      <p:sp>
        <p:nvSpPr>
          <p:cNvPr id="29" name="Slide Number Placeholder 28">
            <a:extLst>
              <a:ext uri="{FF2B5EF4-FFF2-40B4-BE49-F238E27FC236}">
                <a16:creationId xmlns:a16="http://schemas.microsoft.com/office/drawing/2014/main" id="{83DE205B-AB8D-FD4A-5969-751CDC36FF6E}"/>
              </a:ext>
            </a:extLst>
          </p:cNvPr>
          <p:cNvSpPr>
            <a:spLocks noGrp="1"/>
          </p:cNvSpPr>
          <p:nvPr>
            <p:ph type="sldNum" sz="quarter" idx="12"/>
          </p:nvPr>
        </p:nvSpPr>
        <p:spPr/>
        <p:txBody>
          <a:bodyPr/>
          <a:lstStyle/>
          <a:p>
            <a:fld id="{A5AEF524-62EC-C340-82A1-9F47B6C43E55}" type="slidenum">
              <a:rPr lang="en-US" smtClean="0"/>
              <a:t>145</a:t>
            </a:fld>
            <a:endParaRPr lang="en-US"/>
          </a:p>
        </p:txBody>
      </p:sp>
    </p:spTree>
    <p:extLst>
      <p:ext uri="{BB962C8B-B14F-4D97-AF65-F5344CB8AC3E}">
        <p14:creationId xmlns:p14="http://schemas.microsoft.com/office/powerpoint/2010/main" val="204165105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122A303-F470-A1A3-A0B2-FDF931E94995}"/>
              </a:ext>
            </a:extLst>
          </p:cNvPr>
          <p:cNvSpPr/>
          <p:nvPr/>
        </p:nvSpPr>
        <p:spPr>
          <a:xfrm>
            <a:off x="8132064" y="3813048"/>
            <a:ext cx="4059936" cy="3044952"/>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Right</a:t>
            </a:r>
          </a:p>
        </p:txBody>
      </p:sp>
      <p:sp>
        <p:nvSpPr>
          <p:cNvPr id="7" name="Rectangle 6">
            <a:extLst>
              <a:ext uri="{FF2B5EF4-FFF2-40B4-BE49-F238E27FC236}">
                <a16:creationId xmlns:a16="http://schemas.microsoft.com/office/drawing/2014/main" id="{21FA137D-21FC-C5C4-71A5-15ED2D1D47C6}"/>
              </a:ext>
            </a:extLst>
          </p:cNvPr>
          <p:cNvSpPr/>
          <p:nvPr/>
        </p:nvSpPr>
        <p:spPr>
          <a:xfrm>
            <a:off x="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8" name="Rectangle 7">
            <a:extLst>
              <a:ext uri="{FF2B5EF4-FFF2-40B4-BE49-F238E27FC236}">
                <a16:creationId xmlns:a16="http://schemas.microsoft.com/office/drawing/2014/main" id="{F38CCCA1-4FCA-9B93-7FB0-5FA45AD5C5A4}"/>
              </a:ext>
            </a:extLst>
          </p:cNvPr>
          <p:cNvSpPr/>
          <p:nvPr/>
        </p:nvSpPr>
        <p:spPr>
          <a:xfrm>
            <a:off x="11277600" y="0"/>
            <a:ext cx="914400"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A105</a:t>
            </a:r>
          </a:p>
        </p:txBody>
      </p:sp>
      <p:sp>
        <p:nvSpPr>
          <p:cNvPr id="21" name="Rectangle 20">
            <a:extLst>
              <a:ext uri="{FF2B5EF4-FFF2-40B4-BE49-F238E27FC236}">
                <a16:creationId xmlns:a16="http://schemas.microsoft.com/office/drawing/2014/main" id="{37CC434A-074E-A0B6-2179-E7302BEC684B}"/>
              </a:ext>
            </a:extLst>
          </p:cNvPr>
          <p:cNvSpPr/>
          <p:nvPr/>
        </p:nvSpPr>
        <p:spPr>
          <a:xfrm>
            <a:off x="5690614" y="3813048"/>
            <a:ext cx="2441448" cy="3044952"/>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US"/>
              <a:t>B135 Stage Left</a:t>
            </a:r>
          </a:p>
        </p:txBody>
      </p:sp>
      <p:sp>
        <p:nvSpPr>
          <p:cNvPr id="9" name="Rectangle 8">
            <a:extLst>
              <a:ext uri="{FF2B5EF4-FFF2-40B4-BE49-F238E27FC236}">
                <a16:creationId xmlns:a16="http://schemas.microsoft.com/office/drawing/2014/main" id="{35B87C13-0AFC-B43B-A30B-9D728FFD7F8F}"/>
              </a:ext>
            </a:extLst>
          </p:cNvPr>
          <p:cNvSpPr/>
          <p:nvPr/>
        </p:nvSpPr>
        <p:spPr>
          <a:xfrm>
            <a:off x="0" y="6115550"/>
            <a:ext cx="12192000" cy="74245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B135</a:t>
            </a:r>
          </a:p>
        </p:txBody>
      </p:sp>
      <p:sp>
        <p:nvSpPr>
          <p:cNvPr id="19" name="Rectangle 18">
            <a:extLst>
              <a:ext uri="{FF2B5EF4-FFF2-40B4-BE49-F238E27FC236}">
                <a16:creationId xmlns:a16="http://schemas.microsoft.com/office/drawing/2014/main" id="{2CCC6A97-4BDA-D09E-199D-D7E29F2D21BB}"/>
              </a:ext>
            </a:extLst>
          </p:cNvPr>
          <p:cNvSpPr/>
          <p:nvPr/>
        </p:nvSpPr>
        <p:spPr>
          <a:xfrm>
            <a:off x="-2" y="5328799"/>
            <a:ext cx="12192000" cy="78675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B134, A105</a:t>
            </a:r>
          </a:p>
        </p:txBody>
      </p:sp>
      <p:sp>
        <p:nvSpPr>
          <p:cNvPr id="20" name="Rectangle 19">
            <a:extLst>
              <a:ext uri="{FF2B5EF4-FFF2-40B4-BE49-F238E27FC236}">
                <a16:creationId xmlns:a16="http://schemas.microsoft.com/office/drawing/2014/main" id="{6DDD9162-BC72-CA88-CD2A-48B6CE2C7737}"/>
              </a:ext>
            </a:extLst>
          </p:cNvPr>
          <p:cNvSpPr/>
          <p:nvPr/>
        </p:nvSpPr>
        <p:spPr>
          <a:xfrm>
            <a:off x="0" y="5087463"/>
            <a:ext cx="12192000" cy="248023"/>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B136</a:t>
            </a:r>
          </a:p>
        </p:txBody>
      </p:sp>
      <p:sp>
        <p:nvSpPr>
          <p:cNvPr id="4" name="Footer Placeholder 3">
            <a:extLst>
              <a:ext uri="{FF2B5EF4-FFF2-40B4-BE49-F238E27FC236}">
                <a16:creationId xmlns:a16="http://schemas.microsoft.com/office/drawing/2014/main" id="{D79CCFA8-9400-A44B-964B-4481AA18CD4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3AAD6CF-28FE-C1B9-26FA-1312EF7CA229}"/>
              </a:ext>
            </a:extLst>
          </p:cNvPr>
          <p:cNvSpPr>
            <a:spLocks noGrp="1"/>
          </p:cNvSpPr>
          <p:nvPr>
            <p:ph type="sldNum" sz="quarter" idx="12"/>
          </p:nvPr>
        </p:nvSpPr>
        <p:spPr/>
        <p:txBody>
          <a:bodyPr/>
          <a:lstStyle/>
          <a:p>
            <a:fld id="{A5AEF524-62EC-C340-82A1-9F47B6C43E55}" type="slidenum">
              <a:rPr lang="en-US" smtClean="0"/>
              <a:t>146</a:t>
            </a:fld>
            <a:endParaRPr lang="en-US"/>
          </a:p>
        </p:txBody>
      </p:sp>
    </p:spTree>
    <p:extLst>
      <p:ext uri="{BB962C8B-B14F-4D97-AF65-F5344CB8AC3E}">
        <p14:creationId xmlns:p14="http://schemas.microsoft.com/office/powerpoint/2010/main" val="234432208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06B2837-293F-0CDF-DE27-E040DD002ABB}"/>
              </a:ext>
            </a:extLst>
          </p:cNvPr>
          <p:cNvGrpSpPr/>
          <p:nvPr/>
        </p:nvGrpSpPr>
        <p:grpSpPr>
          <a:xfrm>
            <a:off x="0" y="0"/>
            <a:ext cx="12192000" cy="6858000"/>
            <a:chOff x="0" y="0"/>
            <a:chExt cx="12192000" cy="6858000"/>
          </a:xfrm>
        </p:grpSpPr>
        <p:sp>
          <p:nvSpPr>
            <p:cNvPr id="5" name="Rectangle 4">
              <a:extLst>
                <a:ext uri="{FF2B5EF4-FFF2-40B4-BE49-F238E27FC236}">
                  <a16:creationId xmlns:a16="http://schemas.microsoft.com/office/drawing/2014/main" id="{E7A98C7B-C670-3E7B-444B-7BE1881C3B23}"/>
                </a:ext>
              </a:extLst>
            </p:cNvPr>
            <p:cNvSpPr/>
            <p:nvPr/>
          </p:nvSpPr>
          <p:spPr>
            <a:xfrm>
              <a:off x="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0BFD82EE-1855-3584-2742-0E85FFA55F9B}"/>
                </a:ext>
              </a:extLst>
            </p:cNvPr>
            <p:cNvSpPr/>
            <p:nvPr/>
          </p:nvSpPr>
          <p:spPr>
            <a:xfrm>
              <a:off x="11277600" y="0"/>
              <a:ext cx="914400" cy="6858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E745D33-5E04-1F30-BE01-FFB667BAFFBD}"/>
                </a:ext>
              </a:extLst>
            </p:cNvPr>
            <p:cNvSpPr/>
            <p:nvPr/>
          </p:nvSpPr>
          <p:spPr>
            <a:xfrm rot="5400000">
              <a:off x="5638800" y="-5638800"/>
              <a:ext cx="914400" cy="12192000"/>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032C10F5-98B5-88D2-A896-8F8AEDF6C869}"/>
                </a:ext>
              </a:extLst>
            </p:cNvPr>
            <p:cNvSpPr/>
            <p:nvPr/>
          </p:nvSpPr>
          <p:spPr>
            <a:xfrm rot="5400000">
              <a:off x="5638800" y="304799"/>
              <a:ext cx="914400" cy="121920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9C50F8CB-B0BF-F21E-CAB6-7E2CE16D9CF2}"/>
                </a:ext>
              </a:extLst>
            </p:cNvPr>
            <p:cNvSpPr/>
            <p:nvPr/>
          </p:nvSpPr>
          <p:spPr>
            <a:xfrm>
              <a:off x="15684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403A283D-1E6E-F9E5-E188-5D79911C579A}"/>
                </a:ext>
              </a:extLst>
            </p:cNvPr>
            <p:cNvSpPr/>
            <p:nvPr/>
          </p:nvSpPr>
          <p:spPr>
            <a:xfrm>
              <a:off x="24511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F50D842-7236-8C54-CC23-ED82DC65C82A}"/>
                </a:ext>
              </a:extLst>
            </p:cNvPr>
            <p:cNvSpPr/>
            <p:nvPr/>
          </p:nvSpPr>
          <p:spPr>
            <a:xfrm>
              <a:off x="333375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1F001A1B-0DCF-E59D-28FF-CD11AD96B1D7}"/>
                </a:ext>
              </a:extLst>
            </p:cNvPr>
            <p:cNvSpPr/>
            <p:nvPr/>
          </p:nvSpPr>
          <p:spPr>
            <a:xfrm>
              <a:off x="42164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31C5C7DA-56A3-C50D-039B-080BC98B354B}"/>
                </a:ext>
              </a:extLst>
            </p:cNvPr>
            <p:cNvSpPr/>
            <p:nvPr/>
          </p:nvSpPr>
          <p:spPr>
            <a:xfrm>
              <a:off x="50990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4DDB494E-917E-2C1C-8CE7-5891ACE67A54}"/>
                </a:ext>
              </a:extLst>
            </p:cNvPr>
            <p:cNvSpPr/>
            <p:nvPr/>
          </p:nvSpPr>
          <p:spPr>
            <a:xfrm>
              <a:off x="59817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B9460AD8-868A-23AB-1884-BDBA7E62BABC}"/>
                </a:ext>
              </a:extLst>
            </p:cNvPr>
            <p:cNvSpPr/>
            <p:nvPr/>
          </p:nvSpPr>
          <p:spPr>
            <a:xfrm>
              <a:off x="68643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78145EBC-4E6C-53E1-7C84-59EA781EE10A}"/>
                </a:ext>
              </a:extLst>
            </p:cNvPr>
            <p:cNvSpPr/>
            <p:nvPr/>
          </p:nvSpPr>
          <p:spPr>
            <a:xfrm>
              <a:off x="774700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04611ED7-1E5A-5C6E-08C0-2789D18932C3}"/>
                </a:ext>
              </a:extLst>
            </p:cNvPr>
            <p:cNvSpPr/>
            <p:nvPr/>
          </p:nvSpPr>
          <p:spPr>
            <a:xfrm>
              <a:off x="8629650" y="914401"/>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C87A0AA6-3AC4-2E42-B5EF-8D3EBEE7B4B5}"/>
                </a:ext>
              </a:extLst>
            </p:cNvPr>
            <p:cNvSpPr/>
            <p:nvPr/>
          </p:nvSpPr>
          <p:spPr>
            <a:xfrm>
              <a:off x="9512300" y="914399"/>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3D15A919-E303-6A02-6193-814CB66690FB}"/>
                </a:ext>
              </a:extLst>
            </p:cNvPr>
            <p:cNvSpPr/>
            <p:nvPr/>
          </p:nvSpPr>
          <p:spPr>
            <a:xfrm>
              <a:off x="10394950" y="914400"/>
              <a:ext cx="228600" cy="5029199"/>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87BB672E-1FB1-3270-5C20-36A83366C0B9}"/>
                </a:ext>
              </a:extLst>
            </p:cNvPr>
            <p:cNvSpPr/>
            <p:nvPr/>
          </p:nvSpPr>
          <p:spPr>
            <a:xfrm rot="5400000">
              <a:off x="5981700" y="-26289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0381C3D4-AE64-6103-BE74-D163AA9A2274}"/>
                </a:ext>
              </a:extLst>
            </p:cNvPr>
            <p:cNvSpPr/>
            <p:nvPr/>
          </p:nvSpPr>
          <p:spPr>
            <a:xfrm rot="5400000">
              <a:off x="5981699" y="-17526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099B2C63-5091-9D16-4BBB-7F53F59B7CA9}"/>
                </a:ext>
              </a:extLst>
            </p:cNvPr>
            <p:cNvSpPr/>
            <p:nvPr/>
          </p:nvSpPr>
          <p:spPr>
            <a:xfrm rot="5400000">
              <a:off x="5982317" y="-35052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2561FE89-51B5-69E6-51CB-1408892CDCE2}"/>
                </a:ext>
              </a:extLst>
            </p:cNvPr>
            <p:cNvSpPr/>
            <p:nvPr/>
          </p:nvSpPr>
          <p:spPr>
            <a:xfrm rot="5400000">
              <a:off x="5981699" y="-87630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B2E02BD-4422-D442-5841-BB851EB3D557}"/>
                </a:ext>
              </a:extLst>
            </p:cNvPr>
            <p:cNvSpPr/>
            <p:nvPr/>
          </p:nvSpPr>
          <p:spPr>
            <a:xfrm rot="5400000">
              <a:off x="5981700" y="-1"/>
              <a:ext cx="228600" cy="10363201"/>
            </a:xfrm>
            <a:prstGeom prst="rect">
              <a:avLst/>
            </a:prstGeom>
            <a:noFill/>
            <a:ln w="31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25" name="Footer Placeholder 24">
            <a:extLst>
              <a:ext uri="{FF2B5EF4-FFF2-40B4-BE49-F238E27FC236}">
                <a16:creationId xmlns:a16="http://schemas.microsoft.com/office/drawing/2014/main" id="{1B06DBEF-C06E-19DE-140D-16F4196715A3}"/>
              </a:ext>
            </a:extLst>
          </p:cNvPr>
          <p:cNvSpPr>
            <a:spLocks noGrp="1"/>
          </p:cNvSpPr>
          <p:nvPr>
            <p:ph type="ftr" sz="quarter" idx="11"/>
          </p:nvPr>
        </p:nvSpPr>
        <p:spPr/>
        <p:txBody>
          <a:bodyPr/>
          <a:lstStyle/>
          <a:p>
            <a:endParaRPr lang="en-US"/>
          </a:p>
        </p:txBody>
      </p:sp>
      <p:sp>
        <p:nvSpPr>
          <p:cNvPr id="26" name="Slide Number Placeholder 25">
            <a:extLst>
              <a:ext uri="{FF2B5EF4-FFF2-40B4-BE49-F238E27FC236}">
                <a16:creationId xmlns:a16="http://schemas.microsoft.com/office/drawing/2014/main" id="{60A86583-31E0-3337-3A34-9AD00A9B0233}"/>
              </a:ext>
            </a:extLst>
          </p:cNvPr>
          <p:cNvSpPr>
            <a:spLocks noGrp="1"/>
          </p:cNvSpPr>
          <p:nvPr>
            <p:ph type="sldNum" sz="quarter" idx="12"/>
          </p:nvPr>
        </p:nvSpPr>
        <p:spPr/>
        <p:txBody>
          <a:bodyPr/>
          <a:lstStyle/>
          <a:p>
            <a:fld id="{A5AEF524-62EC-C340-82A1-9F47B6C43E55}" type="slidenum">
              <a:rPr lang="en-US" smtClean="0"/>
              <a:t>147</a:t>
            </a:fld>
            <a:endParaRPr lang="en-US"/>
          </a:p>
        </p:txBody>
      </p:sp>
    </p:spTree>
    <p:extLst>
      <p:ext uri="{BB962C8B-B14F-4D97-AF65-F5344CB8AC3E}">
        <p14:creationId xmlns:p14="http://schemas.microsoft.com/office/powerpoint/2010/main" val="4291870476"/>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5D071AE-090E-27C3-6B0A-6FB387ADE15D}"/>
              </a:ext>
            </a:extLst>
          </p:cNvPr>
          <p:cNvGrpSpPr>
            <a:grpSpLocks noChangeAspect="1"/>
          </p:cNvGrpSpPr>
          <p:nvPr/>
        </p:nvGrpSpPr>
        <p:grpSpPr>
          <a:xfrm>
            <a:off x="0" y="590550"/>
            <a:ext cx="11943588" cy="5676900"/>
            <a:chOff x="3491948" y="597673"/>
            <a:chExt cx="2743200" cy="2743200"/>
          </a:xfrm>
        </p:grpSpPr>
        <p:grpSp>
          <p:nvGrpSpPr>
            <p:cNvPr id="4" name="Group 3">
              <a:extLst>
                <a:ext uri="{FF2B5EF4-FFF2-40B4-BE49-F238E27FC236}">
                  <a16:creationId xmlns:a16="http://schemas.microsoft.com/office/drawing/2014/main" id="{6441B876-7339-ADEA-DB84-D00CDBDBAA88}"/>
                </a:ext>
              </a:extLst>
            </p:cNvPr>
            <p:cNvGrpSpPr/>
            <p:nvPr/>
          </p:nvGrpSpPr>
          <p:grpSpPr>
            <a:xfrm>
              <a:off x="3491948" y="597673"/>
              <a:ext cx="2743200" cy="914400"/>
              <a:chOff x="3491948" y="597673"/>
              <a:chExt cx="2743200" cy="914400"/>
            </a:xfrm>
          </p:grpSpPr>
          <p:sp>
            <p:nvSpPr>
              <p:cNvPr id="8" name="Rectangle 7">
                <a:extLst>
                  <a:ext uri="{FF2B5EF4-FFF2-40B4-BE49-F238E27FC236}">
                    <a16:creationId xmlns:a16="http://schemas.microsoft.com/office/drawing/2014/main" id="{5B009263-B5A1-2813-3AF7-6C94EF5061FC}"/>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4DEB7A71-82D9-AE04-A933-60AD0463F800}"/>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C832DC82-52C2-2EDE-82AC-918E6EB8F54D}"/>
                </a:ext>
              </a:extLst>
            </p:cNvPr>
            <p:cNvGrpSpPr/>
            <p:nvPr/>
          </p:nvGrpSpPr>
          <p:grpSpPr>
            <a:xfrm>
              <a:off x="3491948" y="2426473"/>
              <a:ext cx="2743200" cy="914400"/>
              <a:chOff x="3491948" y="597673"/>
              <a:chExt cx="2743200" cy="914400"/>
            </a:xfrm>
          </p:grpSpPr>
          <p:sp>
            <p:nvSpPr>
              <p:cNvPr id="6" name="Rectangle 5">
                <a:extLst>
                  <a:ext uri="{FF2B5EF4-FFF2-40B4-BE49-F238E27FC236}">
                    <a16:creationId xmlns:a16="http://schemas.microsoft.com/office/drawing/2014/main" id="{F31FEF0F-23E4-4460-0766-9BE544A8A469}"/>
                  </a:ext>
                </a:extLst>
              </p:cNvPr>
              <p:cNvSpPr/>
              <p:nvPr/>
            </p:nvSpPr>
            <p:spPr>
              <a:xfrm>
                <a:off x="53207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918BC92C-B879-6B8C-3514-149E8785CB68}"/>
                  </a:ext>
                </a:extLst>
              </p:cNvPr>
              <p:cNvSpPr/>
              <p:nvPr/>
            </p:nvSpPr>
            <p:spPr>
              <a:xfrm>
                <a:off x="3491948" y="597673"/>
                <a:ext cx="914400" cy="914400"/>
              </a:xfrm>
              <a:prstGeom prst="rect">
                <a:avLst/>
              </a:prstGeom>
              <a:solidFill>
                <a:srgbClr val="236192">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11" name="Footer Placeholder 10">
            <a:extLst>
              <a:ext uri="{FF2B5EF4-FFF2-40B4-BE49-F238E27FC236}">
                <a16:creationId xmlns:a16="http://schemas.microsoft.com/office/drawing/2014/main" id="{80CFC9A6-A34F-D135-9B7A-05B4A2CF7C24}"/>
              </a:ext>
            </a:extLst>
          </p:cNvPr>
          <p:cNvSpPr>
            <a:spLocks noGrp="1"/>
          </p:cNvSpPr>
          <p:nvPr>
            <p:ph type="ftr" sz="quarter" idx="11"/>
          </p:nvPr>
        </p:nvSpPr>
        <p:spPr/>
        <p:txBody>
          <a:bodyPr/>
          <a:lstStyle/>
          <a:p>
            <a:endParaRPr lang="en-US"/>
          </a:p>
        </p:txBody>
      </p:sp>
      <p:sp>
        <p:nvSpPr>
          <p:cNvPr id="12" name="Slide Number Placeholder 11">
            <a:extLst>
              <a:ext uri="{FF2B5EF4-FFF2-40B4-BE49-F238E27FC236}">
                <a16:creationId xmlns:a16="http://schemas.microsoft.com/office/drawing/2014/main" id="{BAB0E17F-7223-04BB-8D6D-202271E8E2E8}"/>
              </a:ext>
            </a:extLst>
          </p:cNvPr>
          <p:cNvSpPr>
            <a:spLocks noGrp="1"/>
          </p:cNvSpPr>
          <p:nvPr>
            <p:ph type="sldNum" sz="quarter" idx="12"/>
          </p:nvPr>
        </p:nvSpPr>
        <p:spPr/>
        <p:txBody>
          <a:bodyPr/>
          <a:lstStyle/>
          <a:p>
            <a:fld id="{A5AEF524-62EC-C340-82A1-9F47B6C43E55}" type="slidenum">
              <a:rPr lang="en-US" smtClean="0"/>
              <a:t>148</a:t>
            </a:fld>
            <a:endParaRPr lang="en-US"/>
          </a:p>
        </p:txBody>
      </p:sp>
    </p:spTree>
    <p:extLst>
      <p:ext uri="{BB962C8B-B14F-4D97-AF65-F5344CB8AC3E}">
        <p14:creationId xmlns:p14="http://schemas.microsoft.com/office/powerpoint/2010/main" val="85958145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5470A54-28B7-1104-28D7-3D64DD835105}"/>
              </a:ext>
            </a:extLst>
          </p:cNvPr>
          <p:cNvGrpSpPr>
            <a:grpSpLocks noChangeAspect="1"/>
          </p:cNvGrpSpPr>
          <p:nvPr/>
        </p:nvGrpSpPr>
        <p:grpSpPr>
          <a:xfrm rot="5400000" flipH="1">
            <a:off x="1915898" y="-1136066"/>
            <a:ext cx="5636968" cy="9130132"/>
            <a:chOff x="-5810250" y="-21419220"/>
            <a:chExt cx="19202400" cy="31101903"/>
          </a:xfrm>
        </p:grpSpPr>
        <p:grpSp>
          <p:nvGrpSpPr>
            <p:cNvPr id="4" name="Group 3">
              <a:extLst>
                <a:ext uri="{FF2B5EF4-FFF2-40B4-BE49-F238E27FC236}">
                  <a16:creationId xmlns:a16="http://schemas.microsoft.com/office/drawing/2014/main" id="{7E3626BD-CE92-BC29-A658-02A781DFA916}"/>
                </a:ext>
              </a:extLst>
            </p:cNvPr>
            <p:cNvGrpSpPr/>
            <p:nvPr/>
          </p:nvGrpSpPr>
          <p:grpSpPr>
            <a:xfrm>
              <a:off x="-5810250" y="-2216820"/>
              <a:ext cx="19202400" cy="11899503"/>
              <a:chOff x="-5810250" y="-2216820"/>
              <a:chExt cx="19202400" cy="11899503"/>
            </a:xfrm>
          </p:grpSpPr>
          <p:grpSp>
            <p:nvGrpSpPr>
              <p:cNvPr id="6" name="Group 5">
                <a:extLst>
                  <a:ext uri="{FF2B5EF4-FFF2-40B4-BE49-F238E27FC236}">
                    <a16:creationId xmlns:a16="http://schemas.microsoft.com/office/drawing/2014/main" id="{D41ECA41-9FE8-43E3-4B21-D3F941150638}"/>
                  </a:ext>
                </a:extLst>
              </p:cNvPr>
              <p:cNvGrpSpPr/>
              <p:nvPr/>
            </p:nvGrpSpPr>
            <p:grpSpPr>
              <a:xfrm>
                <a:off x="6076950" y="-2216820"/>
                <a:ext cx="7315200" cy="11899503"/>
                <a:chOff x="6076950" y="-2216820"/>
                <a:chExt cx="7315200" cy="11899503"/>
              </a:xfrm>
            </p:grpSpPr>
            <p:grpSp>
              <p:nvGrpSpPr>
                <p:cNvPr id="8" name="Group 7">
                  <a:extLst>
                    <a:ext uri="{FF2B5EF4-FFF2-40B4-BE49-F238E27FC236}">
                      <a16:creationId xmlns:a16="http://schemas.microsoft.com/office/drawing/2014/main" id="{4E12A997-6924-F25F-485E-88982E933645}"/>
                    </a:ext>
                  </a:extLst>
                </p:cNvPr>
                <p:cNvGrpSpPr/>
                <p:nvPr/>
              </p:nvGrpSpPr>
              <p:grpSpPr>
                <a:xfrm>
                  <a:off x="6080760" y="-2216820"/>
                  <a:ext cx="7311390" cy="4586049"/>
                  <a:chOff x="6080760" y="-2216820"/>
                  <a:chExt cx="7311390" cy="4586049"/>
                </a:xfrm>
              </p:grpSpPr>
              <p:grpSp>
                <p:nvGrpSpPr>
                  <p:cNvPr id="10" name="Group 9">
                    <a:extLst>
                      <a:ext uri="{FF2B5EF4-FFF2-40B4-BE49-F238E27FC236}">
                        <a16:creationId xmlns:a16="http://schemas.microsoft.com/office/drawing/2014/main" id="{7B28C689-45C4-5EAB-DF78-545A3AEFC523}"/>
                      </a:ext>
                    </a:extLst>
                  </p:cNvPr>
                  <p:cNvGrpSpPr/>
                  <p:nvPr/>
                </p:nvGrpSpPr>
                <p:grpSpPr>
                  <a:xfrm>
                    <a:off x="6080760" y="-2204517"/>
                    <a:ext cx="2745740" cy="4573746"/>
                    <a:chOff x="6080760" y="-2204517"/>
                    <a:chExt cx="2745740" cy="4573746"/>
                  </a:xfrm>
                </p:grpSpPr>
                <p:grpSp>
                  <p:nvGrpSpPr>
                    <p:cNvPr id="12" name="Group 11">
                      <a:extLst>
                        <a:ext uri="{FF2B5EF4-FFF2-40B4-BE49-F238E27FC236}">
                          <a16:creationId xmlns:a16="http://schemas.microsoft.com/office/drawing/2014/main" id="{481992FB-9070-C3B5-48FC-A07915CE09AC}"/>
                        </a:ext>
                      </a:extLst>
                    </p:cNvPr>
                    <p:cNvGrpSpPr/>
                    <p:nvPr/>
                  </p:nvGrpSpPr>
                  <p:grpSpPr>
                    <a:xfrm>
                      <a:off x="6080760" y="535746"/>
                      <a:ext cx="2745740" cy="1833483"/>
                      <a:chOff x="6080760" y="535746"/>
                      <a:chExt cx="2745740" cy="1833483"/>
                    </a:xfrm>
                  </p:grpSpPr>
                  <p:grpSp>
                    <p:nvGrpSpPr>
                      <p:cNvPr id="14" name="Group 13">
                        <a:extLst>
                          <a:ext uri="{FF2B5EF4-FFF2-40B4-BE49-F238E27FC236}">
                            <a16:creationId xmlns:a16="http://schemas.microsoft.com/office/drawing/2014/main" id="{345B5630-A060-0351-9457-07353203690A}"/>
                          </a:ext>
                        </a:extLst>
                      </p:cNvPr>
                      <p:cNvGrpSpPr/>
                      <p:nvPr/>
                    </p:nvGrpSpPr>
                    <p:grpSpPr>
                      <a:xfrm>
                        <a:off x="7912100" y="535746"/>
                        <a:ext cx="914400" cy="1833483"/>
                        <a:chOff x="7912100" y="535746"/>
                        <a:chExt cx="914400" cy="1833483"/>
                      </a:xfrm>
                    </p:grpSpPr>
                    <p:sp>
                      <p:nvSpPr>
                        <p:cNvPr id="16" name="Rectangle 15">
                          <a:extLst>
                            <a:ext uri="{FF2B5EF4-FFF2-40B4-BE49-F238E27FC236}">
                              <a16:creationId xmlns:a16="http://schemas.microsoft.com/office/drawing/2014/main" id="{83118C9B-FA6F-29C2-941D-38C83A6ED948}"/>
                            </a:ext>
                          </a:extLst>
                        </p:cNvPr>
                        <p:cNvSpPr/>
                        <p:nvPr/>
                      </p:nvSpPr>
                      <p:spPr>
                        <a:xfrm>
                          <a:off x="7912100" y="145482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sp>
                      <p:nvSpPr>
                        <p:cNvPr id="17" name="Rectangle 16">
                          <a:extLst>
                            <a:ext uri="{FF2B5EF4-FFF2-40B4-BE49-F238E27FC236}">
                              <a16:creationId xmlns:a16="http://schemas.microsoft.com/office/drawing/2014/main" id="{4BF37596-FB36-4240-CDB0-5CC0F1A1267B}"/>
                            </a:ext>
                          </a:extLst>
                        </p:cNvPr>
                        <p:cNvSpPr/>
                        <p:nvPr/>
                      </p:nvSpPr>
                      <p:spPr>
                        <a:xfrm>
                          <a:off x="7912100" y="53574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5" name="Rectangle 14">
                        <a:extLst>
                          <a:ext uri="{FF2B5EF4-FFF2-40B4-BE49-F238E27FC236}">
                            <a16:creationId xmlns:a16="http://schemas.microsoft.com/office/drawing/2014/main" id="{6F7CB26A-89B6-58FF-37FD-DC60F953B41E}"/>
                          </a:ext>
                        </a:extLst>
                      </p:cNvPr>
                      <p:cNvSpPr/>
                      <p:nvPr/>
                    </p:nvSpPr>
                    <p:spPr>
                      <a:xfrm>
                        <a:off x="6080760" y="535746"/>
                        <a:ext cx="1828800" cy="1828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3" name="Rectangle 12">
                      <a:extLst>
                        <a:ext uri="{FF2B5EF4-FFF2-40B4-BE49-F238E27FC236}">
                          <a16:creationId xmlns:a16="http://schemas.microsoft.com/office/drawing/2014/main" id="{C165046B-256C-0C7A-7C3A-B5ED5C74D10E}"/>
                        </a:ext>
                      </a:extLst>
                    </p:cNvPr>
                    <p:cNvSpPr/>
                    <p:nvPr/>
                  </p:nvSpPr>
                  <p:spPr>
                    <a:xfrm>
                      <a:off x="6080760" y="-2204517"/>
                      <a:ext cx="2743200" cy="2743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1" name="Rectangle 10">
                    <a:extLst>
                      <a:ext uri="{FF2B5EF4-FFF2-40B4-BE49-F238E27FC236}">
                        <a16:creationId xmlns:a16="http://schemas.microsoft.com/office/drawing/2014/main" id="{0A68434B-C119-C12D-B98B-CFEB69EC789A}"/>
                      </a:ext>
                    </a:extLst>
                  </p:cNvPr>
                  <p:cNvSpPr/>
                  <p:nvPr/>
                </p:nvSpPr>
                <p:spPr>
                  <a:xfrm>
                    <a:off x="8820150" y="-2216820"/>
                    <a:ext cx="4572000" cy="4572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9" name="Rectangle 8">
                  <a:extLst>
                    <a:ext uri="{FF2B5EF4-FFF2-40B4-BE49-F238E27FC236}">
                      <a16:creationId xmlns:a16="http://schemas.microsoft.com/office/drawing/2014/main" id="{45750826-16DB-0205-8698-8CCBE6538703}"/>
                    </a:ext>
                  </a:extLst>
                </p:cNvPr>
                <p:cNvSpPr/>
                <p:nvPr/>
              </p:nvSpPr>
              <p:spPr>
                <a:xfrm>
                  <a:off x="6076950" y="2367483"/>
                  <a:ext cx="7315200" cy="7315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7" name="Rectangle 6">
                <a:extLst>
                  <a:ext uri="{FF2B5EF4-FFF2-40B4-BE49-F238E27FC236}">
                    <a16:creationId xmlns:a16="http://schemas.microsoft.com/office/drawing/2014/main" id="{76052EA4-0254-B9D5-6221-57F881FD5ADF}"/>
                  </a:ext>
                </a:extLst>
              </p:cNvPr>
              <p:cNvSpPr/>
              <p:nvPr/>
            </p:nvSpPr>
            <p:spPr>
              <a:xfrm>
                <a:off x="-5810250" y="-2216820"/>
                <a:ext cx="11887200" cy="118872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5" name="Rectangle 4">
              <a:extLst>
                <a:ext uri="{FF2B5EF4-FFF2-40B4-BE49-F238E27FC236}">
                  <a16:creationId xmlns:a16="http://schemas.microsoft.com/office/drawing/2014/main" id="{693CC188-882D-3A14-B67B-2903510D94CE}"/>
                </a:ext>
              </a:extLst>
            </p:cNvPr>
            <p:cNvSpPr/>
            <p:nvPr/>
          </p:nvSpPr>
          <p:spPr>
            <a:xfrm>
              <a:off x="-5810250" y="-21419220"/>
              <a:ext cx="19202400" cy="19202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chemeClr val="tx1"/>
                </a:solidFill>
              </a:endParaRPr>
            </a:p>
          </p:txBody>
        </p:sp>
      </p:grpSp>
      <p:sp>
        <p:nvSpPr>
          <p:cNvPr id="19" name="Footer Placeholder 18">
            <a:extLst>
              <a:ext uri="{FF2B5EF4-FFF2-40B4-BE49-F238E27FC236}">
                <a16:creationId xmlns:a16="http://schemas.microsoft.com/office/drawing/2014/main" id="{BAE5E132-C46A-16CE-7A40-12189DE7F2A1}"/>
              </a:ext>
            </a:extLst>
          </p:cNvPr>
          <p:cNvSpPr>
            <a:spLocks noGrp="1"/>
          </p:cNvSpPr>
          <p:nvPr>
            <p:ph type="ftr" sz="quarter" idx="11"/>
          </p:nvPr>
        </p:nvSpPr>
        <p:spPr/>
        <p:txBody>
          <a:bodyPr/>
          <a:lstStyle/>
          <a:p>
            <a:endParaRPr lang="en-US"/>
          </a:p>
        </p:txBody>
      </p:sp>
      <p:sp>
        <p:nvSpPr>
          <p:cNvPr id="20" name="Slide Number Placeholder 19">
            <a:extLst>
              <a:ext uri="{FF2B5EF4-FFF2-40B4-BE49-F238E27FC236}">
                <a16:creationId xmlns:a16="http://schemas.microsoft.com/office/drawing/2014/main" id="{F8077144-0974-6FAC-9731-7071447A2A3F}"/>
              </a:ext>
            </a:extLst>
          </p:cNvPr>
          <p:cNvSpPr>
            <a:spLocks noGrp="1"/>
          </p:cNvSpPr>
          <p:nvPr>
            <p:ph type="sldNum" sz="quarter" idx="12"/>
          </p:nvPr>
        </p:nvSpPr>
        <p:spPr/>
        <p:txBody>
          <a:bodyPr/>
          <a:lstStyle/>
          <a:p>
            <a:fld id="{A5AEF524-62EC-C340-82A1-9F47B6C43E55}" type="slidenum">
              <a:rPr lang="en-US" smtClean="0"/>
              <a:t>149</a:t>
            </a:fld>
            <a:endParaRPr lang="en-US"/>
          </a:p>
        </p:txBody>
      </p:sp>
    </p:spTree>
    <p:extLst>
      <p:ext uri="{BB962C8B-B14F-4D97-AF65-F5344CB8AC3E}">
        <p14:creationId xmlns:p14="http://schemas.microsoft.com/office/powerpoint/2010/main" val="1264871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C10110F-8723-3A4C-A2CE-1178516BDB92}"/>
              </a:ext>
            </a:extLst>
          </p:cNvPr>
          <p:cNvGrpSpPr/>
          <p:nvPr/>
        </p:nvGrpSpPr>
        <p:grpSpPr>
          <a:xfrm>
            <a:off x="954227" y="-981804"/>
            <a:ext cx="1858946" cy="8281562"/>
            <a:chOff x="954227" y="-981804"/>
            <a:chExt cx="1858946" cy="8281562"/>
          </a:xfrm>
          <a:solidFill>
            <a:srgbClr val="9A6370"/>
          </a:solidFill>
        </p:grpSpPr>
        <p:sp>
          <p:nvSpPr>
            <p:cNvPr id="2" name="Rectangle 1">
              <a:extLst>
                <a:ext uri="{FF2B5EF4-FFF2-40B4-BE49-F238E27FC236}">
                  <a16:creationId xmlns:a16="http://schemas.microsoft.com/office/drawing/2014/main" id="{AE3F83E7-3607-0382-7EF4-5F879AE0126E}"/>
                </a:ext>
              </a:extLst>
            </p:cNvPr>
            <p:cNvSpPr/>
            <p:nvPr/>
          </p:nvSpPr>
          <p:spPr>
            <a:xfrm rot="10800000">
              <a:off x="1200411" y="5179556"/>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4ABC0DC-39E4-0EA3-9D79-A0484ACE35FA}"/>
                </a:ext>
              </a:extLst>
            </p:cNvPr>
            <p:cNvGrpSpPr/>
            <p:nvPr/>
          </p:nvGrpSpPr>
          <p:grpSpPr>
            <a:xfrm rot="10800000">
              <a:off x="954227" y="2938542"/>
              <a:ext cx="1858945" cy="2260879"/>
              <a:chOff x="949569" y="0"/>
              <a:chExt cx="1858945" cy="2260879"/>
            </a:xfrm>
            <a:grpFill/>
          </p:grpSpPr>
          <p:sp>
            <p:nvSpPr>
              <p:cNvPr id="19" name="Rectangle 18">
                <a:extLst>
                  <a:ext uri="{FF2B5EF4-FFF2-40B4-BE49-F238E27FC236}">
                    <a16:creationId xmlns:a16="http://schemas.microsoft.com/office/drawing/2014/main" id="{5867808C-B5D3-31C6-7512-EECC5C3639AD}"/>
                  </a:ext>
                </a:extLst>
              </p:cNvPr>
              <p:cNvSpPr/>
              <p:nvPr/>
            </p:nvSpPr>
            <p:spPr>
              <a:xfrm>
                <a:off x="1195754" y="0"/>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548136-3D4C-FFBD-C27D-6715EE400063}"/>
                  </a:ext>
                </a:extLst>
              </p:cNvPr>
              <p:cNvSpPr/>
              <p:nvPr/>
            </p:nvSpPr>
            <p:spPr>
              <a:xfrm>
                <a:off x="949569" y="1838848"/>
                <a:ext cx="1858945" cy="4220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774A058E-AD47-0D2C-BBE0-BE666195E4AE}"/>
                </a:ext>
              </a:extLst>
            </p:cNvPr>
            <p:cNvGrpSpPr/>
            <p:nvPr/>
          </p:nvGrpSpPr>
          <p:grpSpPr>
            <a:xfrm>
              <a:off x="954228" y="-981804"/>
              <a:ext cx="1858945" cy="2260879"/>
              <a:chOff x="949569" y="0"/>
              <a:chExt cx="1858945" cy="2260879"/>
            </a:xfrm>
            <a:grpFill/>
          </p:grpSpPr>
          <p:sp>
            <p:nvSpPr>
              <p:cNvPr id="14" name="Rectangle 13">
                <a:extLst>
                  <a:ext uri="{FF2B5EF4-FFF2-40B4-BE49-F238E27FC236}">
                    <a16:creationId xmlns:a16="http://schemas.microsoft.com/office/drawing/2014/main" id="{DB059A9B-1EC0-278C-6CA2-AB8949952E3E}"/>
                  </a:ext>
                </a:extLst>
              </p:cNvPr>
              <p:cNvSpPr/>
              <p:nvPr/>
            </p:nvSpPr>
            <p:spPr>
              <a:xfrm>
                <a:off x="1195754" y="0"/>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BD3450-7F38-F307-3154-2EDB4023264F}"/>
                  </a:ext>
                </a:extLst>
              </p:cNvPr>
              <p:cNvSpPr/>
              <p:nvPr/>
            </p:nvSpPr>
            <p:spPr>
              <a:xfrm>
                <a:off x="949569" y="1838848"/>
                <a:ext cx="1858945" cy="4220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solidFill>
                  <a:schemeClr val="tx2"/>
                </a:solidFill>
              </a:rPr>
              <a:t>Department of Mechanical Engineering </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15</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6CA8121C-F293-8C63-E95F-CB84E093FBF3}"/>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21" name="TextBox 20">
            <a:extLst>
              <a:ext uri="{FF2B5EF4-FFF2-40B4-BE49-F238E27FC236}">
                <a16:creationId xmlns:a16="http://schemas.microsoft.com/office/drawing/2014/main" id="{10247F30-0215-8FFB-E76D-E479F0CA28DD}"/>
              </a:ext>
            </a:extLst>
          </p:cNvPr>
          <p:cNvSpPr txBox="1"/>
          <p:nvPr/>
        </p:nvSpPr>
        <p:spPr>
          <a:xfrm>
            <a:off x="920220" y="1865400"/>
            <a:ext cx="3293533" cy="646331"/>
          </a:xfrm>
          <a:prstGeom prst="rect">
            <a:avLst/>
          </a:prstGeom>
          <a:noFill/>
        </p:spPr>
        <p:txBody>
          <a:bodyPr wrap="square" lIns="91440" tIns="45720" rIns="91440" bIns="45720" rtlCol="0" anchor="t">
            <a:spAutoFit/>
          </a:bodyPr>
          <a:lstStyle/>
          <a:p>
            <a:r>
              <a:rPr lang="en-US" sz="3600" b="1">
                <a:solidFill>
                  <a:schemeClr val="tx2"/>
                </a:solidFill>
                <a:latin typeface="Arial Black"/>
                <a:ea typeface="Calibri"/>
                <a:cs typeface="Calibri"/>
              </a:rPr>
              <a:t>Fueling</a:t>
            </a:r>
          </a:p>
        </p:txBody>
      </p:sp>
      <p:grpSp>
        <p:nvGrpSpPr>
          <p:cNvPr id="24" name="Group 23">
            <a:extLst>
              <a:ext uri="{FF2B5EF4-FFF2-40B4-BE49-F238E27FC236}">
                <a16:creationId xmlns:a16="http://schemas.microsoft.com/office/drawing/2014/main" id="{97739147-D57E-0BF1-C8E7-E21AD3AE6B12}"/>
              </a:ext>
            </a:extLst>
          </p:cNvPr>
          <p:cNvGrpSpPr/>
          <p:nvPr/>
        </p:nvGrpSpPr>
        <p:grpSpPr>
          <a:xfrm>
            <a:off x="4689370" y="1678445"/>
            <a:ext cx="4304557" cy="1565404"/>
            <a:chOff x="5296643" y="2049863"/>
            <a:chExt cx="4304557" cy="1565404"/>
          </a:xfrm>
        </p:grpSpPr>
        <p:sp>
          <p:nvSpPr>
            <p:cNvPr id="22" name="Rectangle: Rounded Corners 21">
              <a:extLst>
                <a:ext uri="{FF2B5EF4-FFF2-40B4-BE49-F238E27FC236}">
                  <a16:creationId xmlns:a16="http://schemas.microsoft.com/office/drawing/2014/main" id="{6E52F947-0E8B-58CF-7074-92118FE358CA}"/>
                </a:ext>
              </a:extLst>
            </p:cNvPr>
            <p:cNvSpPr/>
            <p:nvPr/>
          </p:nvSpPr>
          <p:spPr>
            <a:xfrm>
              <a:off x="5571067" y="2370667"/>
              <a:ext cx="4030133" cy="1244600"/>
            </a:xfrm>
            <a:prstGeom prst="round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81C3631-9AB0-5C3A-F206-DA438D8EB8AA}"/>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5E592FB-681B-47BA-C493-748DAAA238B5}"/>
              </a:ext>
            </a:extLst>
          </p:cNvPr>
          <p:cNvGrpSpPr/>
          <p:nvPr/>
        </p:nvGrpSpPr>
        <p:grpSpPr>
          <a:xfrm>
            <a:off x="4686920" y="3934956"/>
            <a:ext cx="4304557" cy="1565404"/>
            <a:chOff x="5296643" y="2049863"/>
            <a:chExt cx="4304557" cy="1565404"/>
          </a:xfrm>
        </p:grpSpPr>
        <p:sp>
          <p:nvSpPr>
            <p:cNvPr id="26" name="Rectangle: Rounded Corners 25">
              <a:extLst>
                <a:ext uri="{FF2B5EF4-FFF2-40B4-BE49-F238E27FC236}">
                  <a16:creationId xmlns:a16="http://schemas.microsoft.com/office/drawing/2014/main" id="{C8934D45-8BFD-D6FE-CE29-A19E6154A1C4}"/>
                </a:ext>
              </a:extLst>
            </p:cNvPr>
            <p:cNvSpPr/>
            <p:nvPr/>
          </p:nvSpPr>
          <p:spPr>
            <a:xfrm>
              <a:off x="5571067" y="2370667"/>
              <a:ext cx="4030133" cy="1244600"/>
            </a:xfrm>
            <a:prstGeom prst="round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A0F434A-E5C4-4526-F3DF-594121F86BF2}"/>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a:extLst>
              <a:ext uri="{FF2B5EF4-FFF2-40B4-BE49-F238E27FC236}">
                <a16:creationId xmlns:a16="http://schemas.microsoft.com/office/drawing/2014/main" id="{41AAAD17-37DA-5EE5-3E53-4BF2500A8F22}"/>
              </a:ext>
            </a:extLst>
          </p:cNvPr>
          <p:cNvSpPr txBox="1"/>
          <p:nvPr/>
        </p:nvSpPr>
        <p:spPr>
          <a:xfrm>
            <a:off x="6095999" y="2291685"/>
            <a:ext cx="27636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Open and close flow channels</a:t>
            </a:r>
            <a:endParaRPr lang="en-US">
              <a:solidFill>
                <a:schemeClr val="bg1"/>
              </a:solidFill>
              <a:latin typeface="Arial Black"/>
            </a:endParaRPr>
          </a:p>
        </p:txBody>
      </p:sp>
      <p:sp>
        <p:nvSpPr>
          <p:cNvPr id="30" name="TextBox 29">
            <a:extLst>
              <a:ext uri="{FF2B5EF4-FFF2-40B4-BE49-F238E27FC236}">
                <a16:creationId xmlns:a16="http://schemas.microsoft.com/office/drawing/2014/main" id="{08327906-F51D-C049-FA38-E19D21F45D92}"/>
              </a:ext>
            </a:extLst>
          </p:cNvPr>
          <p:cNvSpPr txBox="1"/>
          <p:nvPr/>
        </p:nvSpPr>
        <p:spPr>
          <a:xfrm>
            <a:off x="6096000" y="4526507"/>
            <a:ext cx="271249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Minimize fuel leakage</a:t>
            </a:r>
            <a:endParaRPr lang="en-US">
              <a:solidFill>
                <a:schemeClr val="bg1"/>
              </a:solidFill>
              <a:latin typeface="Arial Black"/>
            </a:endParaRPr>
          </a:p>
        </p:txBody>
      </p:sp>
      <p:pic>
        <p:nvPicPr>
          <p:cNvPr id="9" name="Graphic 8" descr="Fuel with solid fill">
            <a:extLst>
              <a:ext uri="{FF2B5EF4-FFF2-40B4-BE49-F238E27FC236}">
                <a16:creationId xmlns:a16="http://schemas.microsoft.com/office/drawing/2014/main" id="{07585E07-1724-9E44-F20A-F0778F0B98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79130" y="4100056"/>
            <a:ext cx="914400" cy="914400"/>
          </a:xfrm>
          <a:prstGeom prst="rect">
            <a:avLst/>
          </a:prstGeom>
        </p:spPr>
      </p:pic>
      <p:pic>
        <p:nvPicPr>
          <p:cNvPr id="11" name="Graphic 10" descr="Door Open outline">
            <a:extLst>
              <a:ext uri="{FF2B5EF4-FFF2-40B4-BE49-F238E27FC236}">
                <a16:creationId xmlns:a16="http://schemas.microsoft.com/office/drawing/2014/main" id="{06620554-9ACA-69C9-57F3-81DE0413DB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69174" y="1817927"/>
            <a:ext cx="914400" cy="914400"/>
          </a:xfrm>
          <a:prstGeom prst="rect">
            <a:avLst/>
          </a:prstGeom>
        </p:spPr>
      </p:pic>
      <p:sp>
        <p:nvSpPr>
          <p:cNvPr id="6" name="TextBox 5">
            <a:extLst>
              <a:ext uri="{FF2B5EF4-FFF2-40B4-BE49-F238E27FC236}">
                <a16:creationId xmlns:a16="http://schemas.microsoft.com/office/drawing/2014/main" id="{192BD204-4B37-D129-A099-2C28F411DB4B}"/>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Tree>
    <p:extLst>
      <p:ext uri="{BB962C8B-B14F-4D97-AF65-F5344CB8AC3E}">
        <p14:creationId xmlns:p14="http://schemas.microsoft.com/office/powerpoint/2010/main" val="3077071300"/>
      </p:ext>
    </p:extLst>
  </p:cSld>
  <p:clrMapOvr>
    <a:masterClrMapping/>
  </p:clrMapOvr>
  <p:transition spd="slow">
    <p:push dir="u"/>
  </p:transition>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2DC3FF8-6865-068B-39A7-444DB7E51C8E}"/>
              </a:ext>
            </a:extLst>
          </p:cNvPr>
          <p:cNvGrpSpPr>
            <a:grpSpLocks noChangeAspect="1"/>
          </p:cNvGrpSpPr>
          <p:nvPr/>
        </p:nvGrpSpPr>
        <p:grpSpPr>
          <a:xfrm>
            <a:off x="152400" y="685800"/>
            <a:ext cx="11887200" cy="5486400"/>
            <a:chOff x="114300" y="114300"/>
            <a:chExt cx="11887200" cy="5486400"/>
          </a:xfrm>
        </p:grpSpPr>
        <p:grpSp>
          <p:nvGrpSpPr>
            <p:cNvPr id="4" name="Group 3">
              <a:extLst>
                <a:ext uri="{FF2B5EF4-FFF2-40B4-BE49-F238E27FC236}">
                  <a16:creationId xmlns:a16="http://schemas.microsoft.com/office/drawing/2014/main" id="{8893F45E-E622-CA1C-D840-62043D648961}"/>
                </a:ext>
              </a:extLst>
            </p:cNvPr>
            <p:cNvGrpSpPr/>
            <p:nvPr/>
          </p:nvGrpSpPr>
          <p:grpSpPr>
            <a:xfrm>
              <a:off x="114300" y="114300"/>
              <a:ext cx="11887200" cy="914400"/>
              <a:chOff x="114300" y="114300"/>
              <a:chExt cx="11887200" cy="914400"/>
            </a:xfrm>
          </p:grpSpPr>
          <p:sp>
            <p:nvSpPr>
              <p:cNvPr id="75" name="Rectangle 74">
                <a:extLst>
                  <a:ext uri="{FF2B5EF4-FFF2-40B4-BE49-F238E27FC236}">
                    <a16:creationId xmlns:a16="http://schemas.microsoft.com/office/drawing/2014/main" id="{1C8D75A0-075F-F032-3884-05951CFB27C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DD38F4E0-3312-B956-6DDE-55DC43A237C2}"/>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65106E03-0149-D112-45D5-616F27E7FBE7}"/>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D35C78BD-085D-C571-2218-E183ED7D8063}"/>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7671D59-7F04-E852-DDC3-F7C8EAC64AE6}"/>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C18E02FF-3F14-4D6A-BF7A-2B15BD3FFA3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85820C76-5D4A-AB76-B25E-494B78029815}"/>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4A7E0807-7CCA-1876-8896-A971149A529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7AD9141E-E197-0D7B-CCA2-15D0F36107C1}"/>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584D6D87-9A7A-5364-0DAA-C8D827F2B0B4}"/>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01216664-A1BE-8B17-5128-16E8D0E4AD8F}"/>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440061FA-6FD2-C440-1B04-D5F0F44E9F5B}"/>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FC64D4D7-D5E2-602F-BD0D-8BDB0DF94E37}"/>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5" name="Group 4">
              <a:extLst>
                <a:ext uri="{FF2B5EF4-FFF2-40B4-BE49-F238E27FC236}">
                  <a16:creationId xmlns:a16="http://schemas.microsoft.com/office/drawing/2014/main" id="{A8E34428-5545-468F-5296-F2216A393A26}"/>
                </a:ext>
              </a:extLst>
            </p:cNvPr>
            <p:cNvGrpSpPr/>
            <p:nvPr/>
          </p:nvGrpSpPr>
          <p:grpSpPr>
            <a:xfrm>
              <a:off x="114300" y="1028700"/>
              <a:ext cx="11887200" cy="914400"/>
              <a:chOff x="114300" y="114300"/>
              <a:chExt cx="11887200" cy="914400"/>
            </a:xfrm>
          </p:grpSpPr>
          <p:sp>
            <p:nvSpPr>
              <p:cNvPr id="62" name="Rectangle 61">
                <a:extLst>
                  <a:ext uri="{FF2B5EF4-FFF2-40B4-BE49-F238E27FC236}">
                    <a16:creationId xmlns:a16="http://schemas.microsoft.com/office/drawing/2014/main" id="{1C893FB9-47EA-1B88-8320-61E704120886}"/>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826641EC-60C1-D47A-0D6F-EC7002B1B04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9753E3E5-0DE3-D61C-BC62-8636B05DE475}"/>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4B28C078-557B-AF25-47B3-DC7D8852AE2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54630F20-971E-A96F-7F71-47DE509A9B2B}"/>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8BC56F47-E806-5DB8-81D9-4FED515EBCC3}"/>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1BC39C11-D52B-164D-0334-6417F3116732}"/>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1A230B27-5BAD-1B8C-A8E0-B8617F27E10E}"/>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047B924A-8392-D5A2-98A7-DB06B8B2C37C}"/>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5F6EFD72-5A3F-F43F-6AFB-392D68BDB216}"/>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1441D90D-4407-CA25-8D3C-751F2007F5D3}"/>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A9118D2C-8313-3A43-955C-CEF9477D0327}"/>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08FEA0CC-AEDB-E52E-99FC-C3ACB25E9E2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6" name="Group 5">
              <a:extLst>
                <a:ext uri="{FF2B5EF4-FFF2-40B4-BE49-F238E27FC236}">
                  <a16:creationId xmlns:a16="http://schemas.microsoft.com/office/drawing/2014/main" id="{9B31151F-A748-8D93-2A06-839330ACCE25}"/>
                </a:ext>
              </a:extLst>
            </p:cNvPr>
            <p:cNvGrpSpPr/>
            <p:nvPr/>
          </p:nvGrpSpPr>
          <p:grpSpPr>
            <a:xfrm>
              <a:off x="114300" y="1943100"/>
              <a:ext cx="11887200" cy="914400"/>
              <a:chOff x="114300" y="114300"/>
              <a:chExt cx="11887200" cy="914400"/>
            </a:xfrm>
          </p:grpSpPr>
          <p:sp>
            <p:nvSpPr>
              <p:cNvPr id="49" name="Rectangle 48">
                <a:extLst>
                  <a:ext uri="{FF2B5EF4-FFF2-40B4-BE49-F238E27FC236}">
                    <a16:creationId xmlns:a16="http://schemas.microsoft.com/office/drawing/2014/main" id="{9504F5AE-74BA-3668-8262-27E9C5464664}"/>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7D7D71AF-D068-F9C2-B7C7-C5FBE6B5DF51}"/>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A96A605D-3922-2333-A773-70160088261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7292397A-7FAC-F2D5-C55B-18939D63F540}"/>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98967F80-018E-6299-C693-546BC11A86D9}"/>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94C83365-6C56-8402-1E09-EEDAE921A56D}"/>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EDE83FF2-E9D7-423E-C3D3-C5134D731143}"/>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161963EF-5305-61C1-831E-4C735A7E363F}"/>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4CA9BDF5-07FD-F2D3-3DB3-89DF1C614A48}"/>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6B1A1BE6-7D7A-682B-DC23-9E599D0EFA7D}"/>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FAA10500-60B0-8A83-0484-218180D36D2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87A7196C-3095-F893-A5D9-8395316204FC}"/>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30354CC9-8EF2-CFB4-854D-0472B89876EA}"/>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7" name="Group 6">
              <a:extLst>
                <a:ext uri="{FF2B5EF4-FFF2-40B4-BE49-F238E27FC236}">
                  <a16:creationId xmlns:a16="http://schemas.microsoft.com/office/drawing/2014/main" id="{36AD5FCE-C31C-2F06-0A78-FA41560BCF2E}"/>
                </a:ext>
              </a:extLst>
            </p:cNvPr>
            <p:cNvGrpSpPr/>
            <p:nvPr/>
          </p:nvGrpSpPr>
          <p:grpSpPr>
            <a:xfrm>
              <a:off x="114300" y="2857500"/>
              <a:ext cx="11887200" cy="914400"/>
              <a:chOff x="114300" y="114300"/>
              <a:chExt cx="11887200" cy="914400"/>
            </a:xfrm>
          </p:grpSpPr>
          <p:sp>
            <p:nvSpPr>
              <p:cNvPr id="36" name="Rectangle 35">
                <a:extLst>
                  <a:ext uri="{FF2B5EF4-FFF2-40B4-BE49-F238E27FC236}">
                    <a16:creationId xmlns:a16="http://schemas.microsoft.com/office/drawing/2014/main" id="{5E8871FF-90C7-BEA1-EDEB-1D1921123E5D}"/>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7776885D-3F8D-3399-CEBF-DA90EA93AD7B}"/>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4413B74C-E27C-1A6C-1317-6E486F4D310D}"/>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D1D3652B-6FF9-31AD-098D-FEB35B2E4CBA}"/>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51037454-6790-4767-CB05-2E9F7B019548}"/>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5438458-69CF-3BAB-9671-98EC0B4BBE1A}"/>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2B66C9A1-1A23-FBE9-6828-459A52F12CC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7CBBC3DE-B341-AA59-49B3-E28C77C10E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4BDE68A7-B3CD-0974-65A9-502A6993960A}"/>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26A24990-5B26-40EE-5BE2-70C1CE5E1F89}"/>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11A7573E-877F-1E3E-AA75-3F98F7E95019}"/>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84A76F8D-D9BB-9DA9-C585-82DEDC861080}"/>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D884621F-9C6B-8FA6-2D9B-76B750903AF4}"/>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8" name="Group 7">
              <a:extLst>
                <a:ext uri="{FF2B5EF4-FFF2-40B4-BE49-F238E27FC236}">
                  <a16:creationId xmlns:a16="http://schemas.microsoft.com/office/drawing/2014/main" id="{168DC39C-CEDF-AD39-5221-EB236215B017}"/>
                </a:ext>
              </a:extLst>
            </p:cNvPr>
            <p:cNvGrpSpPr/>
            <p:nvPr/>
          </p:nvGrpSpPr>
          <p:grpSpPr>
            <a:xfrm>
              <a:off x="114300" y="3771900"/>
              <a:ext cx="11887200" cy="914400"/>
              <a:chOff x="114300" y="114300"/>
              <a:chExt cx="11887200" cy="914400"/>
            </a:xfrm>
          </p:grpSpPr>
          <p:sp>
            <p:nvSpPr>
              <p:cNvPr id="23" name="Rectangle 22">
                <a:extLst>
                  <a:ext uri="{FF2B5EF4-FFF2-40B4-BE49-F238E27FC236}">
                    <a16:creationId xmlns:a16="http://schemas.microsoft.com/office/drawing/2014/main" id="{46E67037-7953-D503-A325-B1EBF7303D53}"/>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C9DFBA73-8248-0990-5F1B-BA627D9269FE}"/>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B5E121A8-6EEE-6381-B649-FF5ADFFE54A6}"/>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83644161-DF1E-A6DA-E573-63E965F4495E}"/>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5D8DB018-831A-584C-3C80-808C9E1A1A3E}"/>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7729FA40-F85B-2EA6-55AE-D244135983A8}"/>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63AF0C92-2707-B3E0-0410-E9A7CE546BD0}"/>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30DF7FA8-5162-09A1-8A1F-4305DFB812B6}"/>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DBCF1B8D-3457-F9A1-90FA-FB431CD3DB07}"/>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8DF6BBD0-5777-CB71-7F91-97EEA1BE3191}"/>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AE249AA9-AB24-6C33-BC8B-558A36E64662}"/>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0F783F5F-1756-DC7A-8F90-EFA60C905391}"/>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4500EA37-5735-D44C-2FDC-FCC7B8311A4C}"/>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nvGrpSpPr>
            <p:cNvPr id="9" name="Group 8">
              <a:extLst>
                <a:ext uri="{FF2B5EF4-FFF2-40B4-BE49-F238E27FC236}">
                  <a16:creationId xmlns:a16="http://schemas.microsoft.com/office/drawing/2014/main" id="{F87DB7A2-B2C1-5C3C-8B48-AC20B1FEDF3B}"/>
                </a:ext>
              </a:extLst>
            </p:cNvPr>
            <p:cNvGrpSpPr/>
            <p:nvPr/>
          </p:nvGrpSpPr>
          <p:grpSpPr>
            <a:xfrm>
              <a:off x="114300" y="4686300"/>
              <a:ext cx="11887200" cy="914400"/>
              <a:chOff x="114300" y="114300"/>
              <a:chExt cx="11887200" cy="914400"/>
            </a:xfrm>
          </p:grpSpPr>
          <p:sp>
            <p:nvSpPr>
              <p:cNvPr id="10" name="Rectangle 9">
                <a:extLst>
                  <a:ext uri="{FF2B5EF4-FFF2-40B4-BE49-F238E27FC236}">
                    <a16:creationId xmlns:a16="http://schemas.microsoft.com/office/drawing/2014/main" id="{5B948BCF-5AEA-B774-2DC8-2AB7AD072971}"/>
                  </a:ext>
                </a:extLst>
              </p:cNvPr>
              <p:cNvSpPr/>
              <p:nvPr/>
            </p:nvSpPr>
            <p:spPr>
              <a:xfrm>
                <a:off x="114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294C55B-FBFF-7F56-16DD-2B3D7CB43845}"/>
                  </a:ext>
                </a:extLst>
              </p:cNvPr>
              <p:cNvSpPr/>
              <p:nvPr/>
            </p:nvSpPr>
            <p:spPr>
              <a:xfrm>
                <a:off x="1028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E1BA3B52-A0F3-807A-0371-D3EE3424AC60}"/>
                  </a:ext>
                </a:extLst>
              </p:cNvPr>
              <p:cNvSpPr/>
              <p:nvPr/>
            </p:nvSpPr>
            <p:spPr>
              <a:xfrm>
                <a:off x="1943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BA3D8D11-AE7C-5F22-ABC5-110E3AA5D8EF}"/>
                  </a:ext>
                </a:extLst>
              </p:cNvPr>
              <p:cNvSpPr/>
              <p:nvPr/>
            </p:nvSpPr>
            <p:spPr>
              <a:xfrm>
                <a:off x="2857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D031C45E-D481-54F8-6190-1363A833A831}"/>
                  </a:ext>
                </a:extLst>
              </p:cNvPr>
              <p:cNvSpPr/>
              <p:nvPr/>
            </p:nvSpPr>
            <p:spPr>
              <a:xfrm>
                <a:off x="3771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ED78572A-5205-ACB1-D412-2CB4E2ADD821}"/>
                  </a:ext>
                </a:extLst>
              </p:cNvPr>
              <p:cNvSpPr/>
              <p:nvPr/>
            </p:nvSpPr>
            <p:spPr>
              <a:xfrm>
                <a:off x="4686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59BE521F-2B26-552C-1FD9-482D869F77DF}"/>
                  </a:ext>
                </a:extLst>
              </p:cNvPr>
              <p:cNvSpPr/>
              <p:nvPr/>
            </p:nvSpPr>
            <p:spPr>
              <a:xfrm>
                <a:off x="5600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8E107527-85A3-184D-978E-7647CE71806A}"/>
                  </a:ext>
                </a:extLst>
              </p:cNvPr>
              <p:cNvSpPr/>
              <p:nvPr/>
            </p:nvSpPr>
            <p:spPr>
              <a:xfrm>
                <a:off x="6515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A63C88B0-1E1E-2BC0-2879-9D6F6C1BE4C4}"/>
                  </a:ext>
                </a:extLst>
              </p:cNvPr>
              <p:cNvSpPr/>
              <p:nvPr/>
            </p:nvSpPr>
            <p:spPr>
              <a:xfrm>
                <a:off x="74295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02EFFA9B-6225-EF62-BC8A-4E34F0DCCE17}"/>
                  </a:ext>
                </a:extLst>
              </p:cNvPr>
              <p:cNvSpPr/>
              <p:nvPr/>
            </p:nvSpPr>
            <p:spPr>
              <a:xfrm>
                <a:off x="83439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ECC53F46-D7DB-B997-7D23-EC0F959518AD}"/>
                  </a:ext>
                </a:extLst>
              </p:cNvPr>
              <p:cNvSpPr/>
              <p:nvPr/>
            </p:nvSpPr>
            <p:spPr>
              <a:xfrm>
                <a:off x="92583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C8D8485D-AC62-8DFA-0E1E-BC9E6E4B1E5E}"/>
                  </a:ext>
                </a:extLst>
              </p:cNvPr>
              <p:cNvSpPr/>
              <p:nvPr/>
            </p:nvSpPr>
            <p:spPr>
              <a:xfrm>
                <a:off x="101727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10EE2FBC-A9B8-3E4B-8ECF-A56C5ABEF59B}"/>
                  </a:ext>
                </a:extLst>
              </p:cNvPr>
              <p:cNvSpPr/>
              <p:nvPr/>
            </p:nvSpPr>
            <p:spPr>
              <a:xfrm>
                <a:off x="11087100" y="11430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grpSp>
      <p:sp>
        <p:nvSpPr>
          <p:cNvPr id="89" name="Footer Placeholder 88">
            <a:extLst>
              <a:ext uri="{FF2B5EF4-FFF2-40B4-BE49-F238E27FC236}">
                <a16:creationId xmlns:a16="http://schemas.microsoft.com/office/drawing/2014/main" id="{67309F8E-C18A-CE4A-9A0C-15C1A56F5348}"/>
              </a:ext>
            </a:extLst>
          </p:cNvPr>
          <p:cNvSpPr>
            <a:spLocks noGrp="1"/>
          </p:cNvSpPr>
          <p:nvPr>
            <p:ph type="ftr" sz="quarter" idx="11"/>
          </p:nvPr>
        </p:nvSpPr>
        <p:spPr/>
        <p:txBody>
          <a:bodyPr/>
          <a:lstStyle/>
          <a:p>
            <a:endParaRPr lang="en-US"/>
          </a:p>
        </p:txBody>
      </p:sp>
      <p:sp>
        <p:nvSpPr>
          <p:cNvPr id="90" name="Slide Number Placeholder 89">
            <a:extLst>
              <a:ext uri="{FF2B5EF4-FFF2-40B4-BE49-F238E27FC236}">
                <a16:creationId xmlns:a16="http://schemas.microsoft.com/office/drawing/2014/main" id="{DB432D6D-77B9-5E2B-3D96-82397CC7F8BE}"/>
              </a:ext>
            </a:extLst>
          </p:cNvPr>
          <p:cNvSpPr>
            <a:spLocks noGrp="1"/>
          </p:cNvSpPr>
          <p:nvPr>
            <p:ph type="sldNum" sz="quarter" idx="12"/>
          </p:nvPr>
        </p:nvSpPr>
        <p:spPr/>
        <p:txBody>
          <a:bodyPr/>
          <a:lstStyle/>
          <a:p>
            <a:fld id="{A5AEF524-62EC-C340-82A1-9F47B6C43E55}" type="slidenum">
              <a:rPr lang="en-US" smtClean="0"/>
              <a:t>150</a:t>
            </a:fld>
            <a:endParaRPr lang="en-US"/>
          </a:p>
        </p:txBody>
      </p:sp>
    </p:spTree>
    <p:extLst>
      <p:ext uri="{BB962C8B-B14F-4D97-AF65-F5344CB8AC3E}">
        <p14:creationId xmlns:p14="http://schemas.microsoft.com/office/powerpoint/2010/main" val="161226716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60A4948C-9399-2E4B-0D76-7FA5B624DB72}"/>
              </a:ext>
            </a:extLst>
          </p:cNvPr>
          <p:cNvGrpSpPr>
            <a:grpSpLocks noChangeAspect="1"/>
          </p:cNvGrpSpPr>
          <p:nvPr/>
        </p:nvGrpSpPr>
        <p:grpSpPr>
          <a:xfrm>
            <a:off x="-503697" y="-261092"/>
            <a:ext cx="13199392" cy="7380185"/>
            <a:chOff x="-503697" y="-793932"/>
            <a:chExt cx="13199392" cy="7380185"/>
          </a:xfrm>
        </p:grpSpPr>
        <p:sp>
          <p:nvSpPr>
            <p:cNvPr id="4" name="Rectangle 3">
              <a:extLst>
                <a:ext uri="{FF2B5EF4-FFF2-40B4-BE49-F238E27FC236}">
                  <a16:creationId xmlns:a16="http://schemas.microsoft.com/office/drawing/2014/main" id="{F3226BF1-0173-4899-FD71-911EB53CA56B}"/>
                </a:ext>
              </a:extLst>
            </p:cNvPr>
            <p:cNvSpPr/>
            <p:nvPr/>
          </p:nvSpPr>
          <p:spPr>
            <a:xfrm rot="2700000">
              <a:off x="1048813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a:extLst>
                <a:ext uri="{FF2B5EF4-FFF2-40B4-BE49-F238E27FC236}">
                  <a16:creationId xmlns:a16="http://schemas.microsoft.com/office/drawing/2014/main" id="{83AA8287-72E8-D044-6383-5D80CD4503CD}"/>
                </a:ext>
              </a:extLst>
            </p:cNvPr>
            <p:cNvSpPr/>
            <p:nvPr/>
          </p:nvSpPr>
          <p:spPr>
            <a:xfrm rot="2700000">
              <a:off x="1113471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a:extLst>
                <a:ext uri="{FF2B5EF4-FFF2-40B4-BE49-F238E27FC236}">
                  <a16:creationId xmlns:a16="http://schemas.microsoft.com/office/drawing/2014/main" id="{BFB66907-25C3-5104-3CEA-EBB61B32D57B}"/>
                </a:ext>
              </a:extLst>
            </p:cNvPr>
            <p:cNvSpPr/>
            <p:nvPr/>
          </p:nvSpPr>
          <p:spPr>
            <a:xfrm rot="2700000">
              <a:off x="1178129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a:extLst>
                <a:ext uri="{FF2B5EF4-FFF2-40B4-BE49-F238E27FC236}">
                  <a16:creationId xmlns:a16="http://schemas.microsoft.com/office/drawing/2014/main" id="{6DC94876-A84E-0E8D-71EC-BE1CF9905C05}"/>
                </a:ext>
              </a:extLst>
            </p:cNvPr>
            <p:cNvSpPr/>
            <p:nvPr/>
          </p:nvSpPr>
          <p:spPr>
            <a:xfrm rot="2700000">
              <a:off x="919498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a:extLst>
                <a:ext uri="{FF2B5EF4-FFF2-40B4-BE49-F238E27FC236}">
                  <a16:creationId xmlns:a16="http://schemas.microsoft.com/office/drawing/2014/main" id="{494BC2B3-D2B2-72EA-0B5E-787F3551B568}"/>
                </a:ext>
              </a:extLst>
            </p:cNvPr>
            <p:cNvSpPr/>
            <p:nvPr/>
          </p:nvSpPr>
          <p:spPr>
            <a:xfrm rot="2700000">
              <a:off x="984155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 name="Rectangle 8">
              <a:extLst>
                <a:ext uri="{FF2B5EF4-FFF2-40B4-BE49-F238E27FC236}">
                  <a16:creationId xmlns:a16="http://schemas.microsoft.com/office/drawing/2014/main" id="{68258AAC-70B0-43CC-A3F9-A7A9488BFCFD}"/>
                </a:ext>
              </a:extLst>
            </p:cNvPr>
            <p:cNvSpPr/>
            <p:nvPr/>
          </p:nvSpPr>
          <p:spPr>
            <a:xfrm rot="2700000">
              <a:off x="1048813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a:extLst>
                <a:ext uri="{FF2B5EF4-FFF2-40B4-BE49-F238E27FC236}">
                  <a16:creationId xmlns:a16="http://schemas.microsoft.com/office/drawing/2014/main" id="{ACBB7428-C7D6-A29B-55DE-41A9BBB58490}"/>
                </a:ext>
              </a:extLst>
            </p:cNvPr>
            <p:cNvSpPr/>
            <p:nvPr/>
          </p:nvSpPr>
          <p:spPr>
            <a:xfrm rot="2700000">
              <a:off x="1113471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Rectangle 10">
              <a:extLst>
                <a:ext uri="{FF2B5EF4-FFF2-40B4-BE49-F238E27FC236}">
                  <a16:creationId xmlns:a16="http://schemas.microsoft.com/office/drawing/2014/main" id="{0B42098F-84CE-08BA-1BB2-DACBC8E18E5A}"/>
                </a:ext>
              </a:extLst>
            </p:cNvPr>
            <p:cNvSpPr/>
            <p:nvPr/>
          </p:nvSpPr>
          <p:spPr>
            <a:xfrm rot="2700000">
              <a:off x="11781294"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a:extLst>
                <a:ext uri="{FF2B5EF4-FFF2-40B4-BE49-F238E27FC236}">
                  <a16:creationId xmlns:a16="http://schemas.microsoft.com/office/drawing/2014/main" id="{250EEB36-137B-6C1C-7D91-9F8730888F7D}"/>
                </a:ext>
              </a:extLst>
            </p:cNvPr>
            <p:cNvSpPr/>
            <p:nvPr/>
          </p:nvSpPr>
          <p:spPr>
            <a:xfrm rot="2700000">
              <a:off x="7901824"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a:extLst>
                <a:ext uri="{FF2B5EF4-FFF2-40B4-BE49-F238E27FC236}">
                  <a16:creationId xmlns:a16="http://schemas.microsoft.com/office/drawing/2014/main" id="{86600A30-C649-331A-AE6F-002A1B0CCECE}"/>
                </a:ext>
              </a:extLst>
            </p:cNvPr>
            <p:cNvSpPr/>
            <p:nvPr/>
          </p:nvSpPr>
          <p:spPr>
            <a:xfrm rot="2700000">
              <a:off x="854840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a:extLst>
                <a:ext uri="{FF2B5EF4-FFF2-40B4-BE49-F238E27FC236}">
                  <a16:creationId xmlns:a16="http://schemas.microsoft.com/office/drawing/2014/main" id="{2F600EA9-0DBC-9778-E683-52769880DCAD}"/>
                </a:ext>
              </a:extLst>
            </p:cNvPr>
            <p:cNvSpPr/>
            <p:nvPr/>
          </p:nvSpPr>
          <p:spPr>
            <a:xfrm rot="2700000">
              <a:off x="919498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a:extLst>
                <a:ext uri="{FF2B5EF4-FFF2-40B4-BE49-F238E27FC236}">
                  <a16:creationId xmlns:a16="http://schemas.microsoft.com/office/drawing/2014/main" id="{76C9802C-088C-2FA7-955A-79714B1DE2F6}"/>
                </a:ext>
              </a:extLst>
            </p:cNvPr>
            <p:cNvSpPr/>
            <p:nvPr/>
          </p:nvSpPr>
          <p:spPr>
            <a:xfrm rot="2700000">
              <a:off x="984155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a:extLst>
                <a:ext uri="{FF2B5EF4-FFF2-40B4-BE49-F238E27FC236}">
                  <a16:creationId xmlns:a16="http://schemas.microsoft.com/office/drawing/2014/main" id="{3EA96890-26F9-7869-423C-7FDE143C7A09}"/>
                </a:ext>
              </a:extLst>
            </p:cNvPr>
            <p:cNvSpPr/>
            <p:nvPr/>
          </p:nvSpPr>
          <p:spPr>
            <a:xfrm rot="2700000">
              <a:off x="1048813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a:extLst>
                <a:ext uri="{FF2B5EF4-FFF2-40B4-BE49-F238E27FC236}">
                  <a16:creationId xmlns:a16="http://schemas.microsoft.com/office/drawing/2014/main" id="{4B112BBD-0CF2-3759-DBF3-F77A813E780A}"/>
                </a:ext>
              </a:extLst>
            </p:cNvPr>
            <p:cNvSpPr/>
            <p:nvPr/>
          </p:nvSpPr>
          <p:spPr>
            <a:xfrm rot="2700000">
              <a:off x="1113471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a:extLst>
                <a:ext uri="{FF2B5EF4-FFF2-40B4-BE49-F238E27FC236}">
                  <a16:creationId xmlns:a16="http://schemas.microsoft.com/office/drawing/2014/main" id="{7C29C4A4-2DA3-F8C3-B17F-192690D616F7}"/>
                </a:ext>
              </a:extLst>
            </p:cNvPr>
            <p:cNvSpPr/>
            <p:nvPr/>
          </p:nvSpPr>
          <p:spPr>
            <a:xfrm rot="2700000">
              <a:off x="1178129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a:extLst>
                <a:ext uri="{FF2B5EF4-FFF2-40B4-BE49-F238E27FC236}">
                  <a16:creationId xmlns:a16="http://schemas.microsoft.com/office/drawing/2014/main" id="{F860545E-6978-8481-5DCA-D879F28BE88C}"/>
                </a:ext>
              </a:extLst>
            </p:cNvPr>
            <p:cNvSpPr/>
            <p:nvPr/>
          </p:nvSpPr>
          <p:spPr>
            <a:xfrm rot="2700000">
              <a:off x="6608667"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a:extLst>
                <a:ext uri="{FF2B5EF4-FFF2-40B4-BE49-F238E27FC236}">
                  <a16:creationId xmlns:a16="http://schemas.microsoft.com/office/drawing/2014/main" id="{BEF1DD1E-D167-D3BD-2EAA-09AA4FFA484C}"/>
                </a:ext>
              </a:extLst>
            </p:cNvPr>
            <p:cNvSpPr/>
            <p:nvPr/>
          </p:nvSpPr>
          <p:spPr>
            <a:xfrm rot="2700000">
              <a:off x="7255246"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a:extLst>
                <a:ext uri="{FF2B5EF4-FFF2-40B4-BE49-F238E27FC236}">
                  <a16:creationId xmlns:a16="http://schemas.microsoft.com/office/drawing/2014/main" id="{71FCFEAE-7B49-F4C1-15AC-C1FE91D5F76D}"/>
                </a:ext>
              </a:extLst>
            </p:cNvPr>
            <p:cNvSpPr/>
            <p:nvPr/>
          </p:nvSpPr>
          <p:spPr>
            <a:xfrm rot="2700000">
              <a:off x="7901824"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Rectangle 21">
              <a:extLst>
                <a:ext uri="{FF2B5EF4-FFF2-40B4-BE49-F238E27FC236}">
                  <a16:creationId xmlns:a16="http://schemas.microsoft.com/office/drawing/2014/main" id="{B301F451-522B-E41E-A547-C21DAB0EA1D1}"/>
                </a:ext>
              </a:extLst>
            </p:cNvPr>
            <p:cNvSpPr/>
            <p:nvPr/>
          </p:nvSpPr>
          <p:spPr>
            <a:xfrm rot="2700000">
              <a:off x="8548402" y="114580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a:extLst>
                <a:ext uri="{FF2B5EF4-FFF2-40B4-BE49-F238E27FC236}">
                  <a16:creationId xmlns:a16="http://schemas.microsoft.com/office/drawing/2014/main" id="{43B164CF-2260-8312-F642-B26A97EF45C0}"/>
                </a:ext>
              </a:extLst>
            </p:cNvPr>
            <p:cNvSpPr/>
            <p:nvPr/>
          </p:nvSpPr>
          <p:spPr>
            <a:xfrm rot="2700000">
              <a:off x="9194981"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a:extLst>
                <a:ext uri="{FF2B5EF4-FFF2-40B4-BE49-F238E27FC236}">
                  <a16:creationId xmlns:a16="http://schemas.microsoft.com/office/drawing/2014/main" id="{F26F715A-56F9-7D2B-07F1-D56B4053F4C1}"/>
                </a:ext>
              </a:extLst>
            </p:cNvPr>
            <p:cNvSpPr/>
            <p:nvPr/>
          </p:nvSpPr>
          <p:spPr>
            <a:xfrm rot="2700000">
              <a:off x="9841559"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a:extLst>
                <a:ext uri="{FF2B5EF4-FFF2-40B4-BE49-F238E27FC236}">
                  <a16:creationId xmlns:a16="http://schemas.microsoft.com/office/drawing/2014/main" id="{46E65D6F-643D-CD3A-6D17-2E7C6F6B5FB3}"/>
                </a:ext>
              </a:extLst>
            </p:cNvPr>
            <p:cNvSpPr/>
            <p:nvPr/>
          </p:nvSpPr>
          <p:spPr>
            <a:xfrm rot="2700000">
              <a:off x="10488138"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a:extLst>
                <a:ext uri="{FF2B5EF4-FFF2-40B4-BE49-F238E27FC236}">
                  <a16:creationId xmlns:a16="http://schemas.microsoft.com/office/drawing/2014/main" id="{7A46332B-1173-D88E-0644-26CC9F246D11}"/>
                </a:ext>
              </a:extLst>
            </p:cNvPr>
            <p:cNvSpPr/>
            <p:nvPr/>
          </p:nvSpPr>
          <p:spPr>
            <a:xfrm rot="2700000">
              <a:off x="1113471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a:extLst>
                <a:ext uri="{FF2B5EF4-FFF2-40B4-BE49-F238E27FC236}">
                  <a16:creationId xmlns:a16="http://schemas.microsoft.com/office/drawing/2014/main" id="{2236E51C-814B-0BED-21C1-A12EA22BE3FE}"/>
                </a:ext>
              </a:extLst>
            </p:cNvPr>
            <p:cNvSpPr/>
            <p:nvPr/>
          </p:nvSpPr>
          <p:spPr>
            <a:xfrm rot="2700000">
              <a:off x="11781295"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a:extLst>
                <a:ext uri="{FF2B5EF4-FFF2-40B4-BE49-F238E27FC236}">
                  <a16:creationId xmlns:a16="http://schemas.microsoft.com/office/drawing/2014/main" id="{91AFC2F2-1C15-EC7C-D214-AD29400DCE8F}"/>
                </a:ext>
              </a:extLst>
            </p:cNvPr>
            <p:cNvSpPr/>
            <p:nvPr/>
          </p:nvSpPr>
          <p:spPr>
            <a:xfrm rot="2700000">
              <a:off x="5315510"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a:extLst>
                <a:ext uri="{FF2B5EF4-FFF2-40B4-BE49-F238E27FC236}">
                  <a16:creationId xmlns:a16="http://schemas.microsoft.com/office/drawing/2014/main" id="{23BC8C35-E620-245C-20CD-8E462B2D43A6}"/>
                </a:ext>
              </a:extLst>
            </p:cNvPr>
            <p:cNvSpPr/>
            <p:nvPr/>
          </p:nvSpPr>
          <p:spPr>
            <a:xfrm rot="2700000">
              <a:off x="596208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a:extLst>
                <a:ext uri="{FF2B5EF4-FFF2-40B4-BE49-F238E27FC236}">
                  <a16:creationId xmlns:a16="http://schemas.microsoft.com/office/drawing/2014/main" id="{5F78B9FF-6E3B-FC5B-E966-DD5040A72816}"/>
                </a:ext>
              </a:extLst>
            </p:cNvPr>
            <p:cNvSpPr/>
            <p:nvPr/>
          </p:nvSpPr>
          <p:spPr>
            <a:xfrm rot="2700000">
              <a:off x="6608667"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a:extLst>
                <a:ext uri="{FF2B5EF4-FFF2-40B4-BE49-F238E27FC236}">
                  <a16:creationId xmlns:a16="http://schemas.microsoft.com/office/drawing/2014/main" id="{3C697949-8266-0B45-D21C-463414DFA3DA}"/>
                </a:ext>
              </a:extLst>
            </p:cNvPr>
            <p:cNvSpPr/>
            <p:nvPr/>
          </p:nvSpPr>
          <p:spPr>
            <a:xfrm rot="2700000">
              <a:off x="725524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a:extLst>
                <a:ext uri="{FF2B5EF4-FFF2-40B4-BE49-F238E27FC236}">
                  <a16:creationId xmlns:a16="http://schemas.microsoft.com/office/drawing/2014/main" id="{2305EB4C-826F-B790-B107-5DB8375CB3A0}"/>
                </a:ext>
              </a:extLst>
            </p:cNvPr>
            <p:cNvSpPr/>
            <p:nvPr/>
          </p:nvSpPr>
          <p:spPr>
            <a:xfrm rot="2700000">
              <a:off x="790182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a:extLst>
                <a:ext uri="{FF2B5EF4-FFF2-40B4-BE49-F238E27FC236}">
                  <a16:creationId xmlns:a16="http://schemas.microsoft.com/office/drawing/2014/main" id="{19CF31DA-425B-43BC-2A69-E153C8CEE1D7}"/>
                </a:ext>
              </a:extLst>
            </p:cNvPr>
            <p:cNvSpPr/>
            <p:nvPr/>
          </p:nvSpPr>
          <p:spPr>
            <a:xfrm rot="2700000">
              <a:off x="854840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a:extLst>
                <a:ext uri="{FF2B5EF4-FFF2-40B4-BE49-F238E27FC236}">
                  <a16:creationId xmlns:a16="http://schemas.microsoft.com/office/drawing/2014/main" id="{6664C707-BB5F-35CE-130C-18B95D126DFE}"/>
                </a:ext>
              </a:extLst>
            </p:cNvPr>
            <p:cNvSpPr/>
            <p:nvPr/>
          </p:nvSpPr>
          <p:spPr>
            <a:xfrm rot="2700000">
              <a:off x="919498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a:extLst>
                <a:ext uri="{FF2B5EF4-FFF2-40B4-BE49-F238E27FC236}">
                  <a16:creationId xmlns:a16="http://schemas.microsoft.com/office/drawing/2014/main" id="{5CCE4C1A-48E9-E53D-6766-575338EC7FB0}"/>
                </a:ext>
              </a:extLst>
            </p:cNvPr>
            <p:cNvSpPr/>
            <p:nvPr/>
          </p:nvSpPr>
          <p:spPr>
            <a:xfrm rot="2700000">
              <a:off x="9841559"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a:extLst>
                <a:ext uri="{FF2B5EF4-FFF2-40B4-BE49-F238E27FC236}">
                  <a16:creationId xmlns:a16="http://schemas.microsoft.com/office/drawing/2014/main" id="{2DA7F035-8B33-4A60-5543-3D5C79CE8743}"/>
                </a:ext>
              </a:extLst>
            </p:cNvPr>
            <p:cNvSpPr/>
            <p:nvPr/>
          </p:nvSpPr>
          <p:spPr>
            <a:xfrm rot="2700000">
              <a:off x="1048813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a:extLst>
                <a:ext uri="{FF2B5EF4-FFF2-40B4-BE49-F238E27FC236}">
                  <a16:creationId xmlns:a16="http://schemas.microsoft.com/office/drawing/2014/main" id="{5C8C77B0-50DE-212C-1D05-56392E148B71}"/>
                </a:ext>
              </a:extLst>
            </p:cNvPr>
            <p:cNvSpPr/>
            <p:nvPr/>
          </p:nvSpPr>
          <p:spPr>
            <a:xfrm rot="2700000">
              <a:off x="1113471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a:extLst>
                <a:ext uri="{FF2B5EF4-FFF2-40B4-BE49-F238E27FC236}">
                  <a16:creationId xmlns:a16="http://schemas.microsoft.com/office/drawing/2014/main" id="{3A50996B-2CC7-A9C4-AA7E-49274C77E523}"/>
                </a:ext>
              </a:extLst>
            </p:cNvPr>
            <p:cNvSpPr/>
            <p:nvPr/>
          </p:nvSpPr>
          <p:spPr>
            <a:xfrm rot="2700000">
              <a:off x="4022353"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a:extLst>
                <a:ext uri="{FF2B5EF4-FFF2-40B4-BE49-F238E27FC236}">
                  <a16:creationId xmlns:a16="http://schemas.microsoft.com/office/drawing/2014/main" id="{80225C04-CA55-21FC-C1C2-0BD3270A05CC}"/>
                </a:ext>
              </a:extLst>
            </p:cNvPr>
            <p:cNvSpPr/>
            <p:nvPr/>
          </p:nvSpPr>
          <p:spPr>
            <a:xfrm rot="2700000">
              <a:off x="4668932"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a:extLst>
                <a:ext uri="{FF2B5EF4-FFF2-40B4-BE49-F238E27FC236}">
                  <a16:creationId xmlns:a16="http://schemas.microsoft.com/office/drawing/2014/main" id="{EB3587BA-1C7F-E12C-B1C2-AD846F7F7637}"/>
                </a:ext>
              </a:extLst>
            </p:cNvPr>
            <p:cNvSpPr/>
            <p:nvPr/>
          </p:nvSpPr>
          <p:spPr>
            <a:xfrm rot="2700000">
              <a:off x="5315510"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a:extLst>
                <a:ext uri="{FF2B5EF4-FFF2-40B4-BE49-F238E27FC236}">
                  <a16:creationId xmlns:a16="http://schemas.microsoft.com/office/drawing/2014/main" id="{7335CEB4-4AD1-6579-2991-F2B4EE8CDCC6}"/>
                </a:ext>
              </a:extLst>
            </p:cNvPr>
            <p:cNvSpPr/>
            <p:nvPr/>
          </p:nvSpPr>
          <p:spPr>
            <a:xfrm rot="2700000">
              <a:off x="5962089"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a:extLst>
                <a:ext uri="{FF2B5EF4-FFF2-40B4-BE49-F238E27FC236}">
                  <a16:creationId xmlns:a16="http://schemas.microsoft.com/office/drawing/2014/main" id="{0FDE6FE3-BFD7-AABC-EC09-1CFA9D2DA1C7}"/>
                </a:ext>
              </a:extLst>
            </p:cNvPr>
            <p:cNvSpPr/>
            <p:nvPr/>
          </p:nvSpPr>
          <p:spPr>
            <a:xfrm rot="2700000">
              <a:off x="6608667"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a:extLst>
                <a:ext uri="{FF2B5EF4-FFF2-40B4-BE49-F238E27FC236}">
                  <a16:creationId xmlns:a16="http://schemas.microsoft.com/office/drawing/2014/main" id="{3586E19E-4D7A-3FE6-9CDB-7EDD26C5ABC4}"/>
                </a:ext>
              </a:extLst>
            </p:cNvPr>
            <p:cNvSpPr/>
            <p:nvPr/>
          </p:nvSpPr>
          <p:spPr>
            <a:xfrm rot="2700000">
              <a:off x="7255245" y="243896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a:extLst>
                <a:ext uri="{FF2B5EF4-FFF2-40B4-BE49-F238E27FC236}">
                  <a16:creationId xmlns:a16="http://schemas.microsoft.com/office/drawing/2014/main" id="{C58A8572-6245-53AD-DB4C-3B0B942A6B8C}"/>
                </a:ext>
              </a:extLst>
            </p:cNvPr>
            <p:cNvSpPr/>
            <p:nvPr/>
          </p:nvSpPr>
          <p:spPr>
            <a:xfrm rot="2700000">
              <a:off x="7901824"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a:extLst>
                <a:ext uri="{FF2B5EF4-FFF2-40B4-BE49-F238E27FC236}">
                  <a16:creationId xmlns:a16="http://schemas.microsoft.com/office/drawing/2014/main" id="{D59CF7BA-81FB-BD1E-4A56-D6E3B2E24113}"/>
                </a:ext>
              </a:extLst>
            </p:cNvPr>
            <p:cNvSpPr/>
            <p:nvPr/>
          </p:nvSpPr>
          <p:spPr>
            <a:xfrm rot="2700000">
              <a:off x="8548402"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a:extLst>
                <a:ext uri="{FF2B5EF4-FFF2-40B4-BE49-F238E27FC236}">
                  <a16:creationId xmlns:a16="http://schemas.microsoft.com/office/drawing/2014/main" id="{316EB0B8-6093-D0A7-A9CA-B2078A822CCF}"/>
                </a:ext>
              </a:extLst>
            </p:cNvPr>
            <p:cNvSpPr/>
            <p:nvPr/>
          </p:nvSpPr>
          <p:spPr>
            <a:xfrm rot="2700000">
              <a:off x="9194981"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a:extLst>
                <a:ext uri="{FF2B5EF4-FFF2-40B4-BE49-F238E27FC236}">
                  <a16:creationId xmlns:a16="http://schemas.microsoft.com/office/drawing/2014/main" id="{ECA8F99D-694A-B4F2-2757-C2AD9C80C78F}"/>
                </a:ext>
              </a:extLst>
            </p:cNvPr>
            <p:cNvSpPr/>
            <p:nvPr/>
          </p:nvSpPr>
          <p:spPr>
            <a:xfrm rot="2700000">
              <a:off x="9841559"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a:extLst>
                <a:ext uri="{FF2B5EF4-FFF2-40B4-BE49-F238E27FC236}">
                  <a16:creationId xmlns:a16="http://schemas.microsoft.com/office/drawing/2014/main" id="{C88436C1-106D-A991-590C-2C6BC1C9CE0B}"/>
                </a:ext>
              </a:extLst>
            </p:cNvPr>
            <p:cNvSpPr/>
            <p:nvPr/>
          </p:nvSpPr>
          <p:spPr>
            <a:xfrm rot="2700000">
              <a:off x="10488138"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a:extLst>
                <a:ext uri="{FF2B5EF4-FFF2-40B4-BE49-F238E27FC236}">
                  <a16:creationId xmlns:a16="http://schemas.microsoft.com/office/drawing/2014/main" id="{65374808-5F1B-C9F3-19E9-3594EF3CFEB8}"/>
                </a:ext>
              </a:extLst>
            </p:cNvPr>
            <p:cNvSpPr/>
            <p:nvPr/>
          </p:nvSpPr>
          <p:spPr>
            <a:xfrm rot="2700000">
              <a:off x="2729196" y="-79393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a:extLst>
                <a:ext uri="{FF2B5EF4-FFF2-40B4-BE49-F238E27FC236}">
                  <a16:creationId xmlns:a16="http://schemas.microsoft.com/office/drawing/2014/main" id="{9276A60D-02E9-11CB-CB0C-32B57BFD48C6}"/>
                </a:ext>
              </a:extLst>
            </p:cNvPr>
            <p:cNvSpPr/>
            <p:nvPr/>
          </p:nvSpPr>
          <p:spPr>
            <a:xfrm rot="2700000">
              <a:off x="3375774"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a:extLst>
                <a:ext uri="{FF2B5EF4-FFF2-40B4-BE49-F238E27FC236}">
                  <a16:creationId xmlns:a16="http://schemas.microsoft.com/office/drawing/2014/main" id="{01A7B83A-00E3-ABE9-2CBE-A95DB68819BE}"/>
                </a:ext>
              </a:extLst>
            </p:cNvPr>
            <p:cNvSpPr/>
            <p:nvPr/>
          </p:nvSpPr>
          <p:spPr>
            <a:xfrm rot="2700000">
              <a:off x="4022353"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a:extLst>
                <a:ext uri="{FF2B5EF4-FFF2-40B4-BE49-F238E27FC236}">
                  <a16:creationId xmlns:a16="http://schemas.microsoft.com/office/drawing/2014/main" id="{2A93D03C-1A3D-3A66-D5C5-357763A7089D}"/>
                </a:ext>
              </a:extLst>
            </p:cNvPr>
            <p:cNvSpPr/>
            <p:nvPr/>
          </p:nvSpPr>
          <p:spPr>
            <a:xfrm rot="2700000">
              <a:off x="466893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a:extLst>
                <a:ext uri="{FF2B5EF4-FFF2-40B4-BE49-F238E27FC236}">
                  <a16:creationId xmlns:a16="http://schemas.microsoft.com/office/drawing/2014/main" id="{8793BB34-454C-9038-164B-43E82949EE4A}"/>
                </a:ext>
              </a:extLst>
            </p:cNvPr>
            <p:cNvSpPr/>
            <p:nvPr/>
          </p:nvSpPr>
          <p:spPr>
            <a:xfrm rot="2700000">
              <a:off x="5315510"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a:extLst>
                <a:ext uri="{FF2B5EF4-FFF2-40B4-BE49-F238E27FC236}">
                  <a16:creationId xmlns:a16="http://schemas.microsoft.com/office/drawing/2014/main" id="{09D29ADA-26DC-731B-48F0-D9852674878B}"/>
                </a:ext>
              </a:extLst>
            </p:cNvPr>
            <p:cNvSpPr/>
            <p:nvPr/>
          </p:nvSpPr>
          <p:spPr>
            <a:xfrm rot="2700000">
              <a:off x="596208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a:extLst>
                <a:ext uri="{FF2B5EF4-FFF2-40B4-BE49-F238E27FC236}">
                  <a16:creationId xmlns:a16="http://schemas.microsoft.com/office/drawing/2014/main" id="{79D585A4-DF22-335F-D19C-82BC237CE109}"/>
                </a:ext>
              </a:extLst>
            </p:cNvPr>
            <p:cNvSpPr/>
            <p:nvPr/>
          </p:nvSpPr>
          <p:spPr>
            <a:xfrm rot="2700000">
              <a:off x="660866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a:extLst>
                <a:ext uri="{FF2B5EF4-FFF2-40B4-BE49-F238E27FC236}">
                  <a16:creationId xmlns:a16="http://schemas.microsoft.com/office/drawing/2014/main" id="{D2AE5E17-CAFF-560F-384B-72CA629F0C21}"/>
                </a:ext>
              </a:extLst>
            </p:cNvPr>
            <p:cNvSpPr/>
            <p:nvPr/>
          </p:nvSpPr>
          <p:spPr>
            <a:xfrm rot="2700000">
              <a:off x="725524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a:extLst>
                <a:ext uri="{FF2B5EF4-FFF2-40B4-BE49-F238E27FC236}">
                  <a16:creationId xmlns:a16="http://schemas.microsoft.com/office/drawing/2014/main" id="{E3A2FBC2-32FF-D90A-D581-CD80B17EABB4}"/>
                </a:ext>
              </a:extLst>
            </p:cNvPr>
            <p:cNvSpPr/>
            <p:nvPr/>
          </p:nvSpPr>
          <p:spPr>
            <a:xfrm rot="2700000">
              <a:off x="790182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a:extLst>
                <a:ext uri="{FF2B5EF4-FFF2-40B4-BE49-F238E27FC236}">
                  <a16:creationId xmlns:a16="http://schemas.microsoft.com/office/drawing/2014/main" id="{EFFD5F4E-7B17-F0C9-9A18-F2505569E699}"/>
                </a:ext>
              </a:extLst>
            </p:cNvPr>
            <p:cNvSpPr/>
            <p:nvPr/>
          </p:nvSpPr>
          <p:spPr>
            <a:xfrm rot="2700000">
              <a:off x="8548402"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a:extLst>
                <a:ext uri="{FF2B5EF4-FFF2-40B4-BE49-F238E27FC236}">
                  <a16:creationId xmlns:a16="http://schemas.microsoft.com/office/drawing/2014/main" id="{3BD532F8-5693-5B3C-171A-D0EB0B82784A}"/>
                </a:ext>
              </a:extLst>
            </p:cNvPr>
            <p:cNvSpPr/>
            <p:nvPr/>
          </p:nvSpPr>
          <p:spPr>
            <a:xfrm rot="2700000">
              <a:off x="919498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a:extLst>
                <a:ext uri="{FF2B5EF4-FFF2-40B4-BE49-F238E27FC236}">
                  <a16:creationId xmlns:a16="http://schemas.microsoft.com/office/drawing/2014/main" id="{3FA0200D-783D-9459-17D2-912AC5886607}"/>
                </a:ext>
              </a:extLst>
            </p:cNvPr>
            <p:cNvSpPr/>
            <p:nvPr/>
          </p:nvSpPr>
          <p:spPr>
            <a:xfrm rot="2700000">
              <a:off x="1436039" y="-79393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a:extLst>
                <a:ext uri="{FF2B5EF4-FFF2-40B4-BE49-F238E27FC236}">
                  <a16:creationId xmlns:a16="http://schemas.microsoft.com/office/drawing/2014/main" id="{C7BCC888-31B7-C82A-B520-2DB2050484BD}"/>
                </a:ext>
              </a:extLst>
            </p:cNvPr>
            <p:cNvSpPr/>
            <p:nvPr/>
          </p:nvSpPr>
          <p:spPr>
            <a:xfrm rot="2700000">
              <a:off x="2082618"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a:extLst>
                <a:ext uri="{FF2B5EF4-FFF2-40B4-BE49-F238E27FC236}">
                  <a16:creationId xmlns:a16="http://schemas.microsoft.com/office/drawing/2014/main" id="{9651BBCA-343F-6FA9-1143-E1366E78F318}"/>
                </a:ext>
              </a:extLst>
            </p:cNvPr>
            <p:cNvSpPr/>
            <p:nvPr/>
          </p:nvSpPr>
          <p:spPr>
            <a:xfrm rot="2700000">
              <a:off x="2729196"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a:extLst>
                <a:ext uri="{FF2B5EF4-FFF2-40B4-BE49-F238E27FC236}">
                  <a16:creationId xmlns:a16="http://schemas.microsoft.com/office/drawing/2014/main" id="{DB83B13C-FBB9-5375-8C28-738399DC5817}"/>
                </a:ext>
              </a:extLst>
            </p:cNvPr>
            <p:cNvSpPr/>
            <p:nvPr/>
          </p:nvSpPr>
          <p:spPr>
            <a:xfrm rot="2700000">
              <a:off x="3375775"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a:extLst>
                <a:ext uri="{FF2B5EF4-FFF2-40B4-BE49-F238E27FC236}">
                  <a16:creationId xmlns:a16="http://schemas.microsoft.com/office/drawing/2014/main" id="{268712A5-6FF4-9F74-4A63-BC34F4212AE5}"/>
                </a:ext>
              </a:extLst>
            </p:cNvPr>
            <p:cNvSpPr/>
            <p:nvPr/>
          </p:nvSpPr>
          <p:spPr>
            <a:xfrm rot="2700000">
              <a:off x="4022353"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a:extLst>
                <a:ext uri="{FF2B5EF4-FFF2-40B4-BE49-F238E27FC236}">
                  <a16:creationId xmlns:a16="http://schemas.microsoft.com/office/drawing/2014/main" id="{7808B4F6-2AAF-6ED8-38F5-07B7A6B27840}"/>
                </a:ext>
              </a:extLst>
            </p:cNvPr>
            <p:cNvSpPr/>
            <p:nvPr/>
          </p:nvSpPr>
          <p:spPr>
            <a:xfrm rot="2700000">
              <a:off x="4668932"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a:extLst>
                <a:ext uri="{FF2B5EF4-FFF2-40B4-BE49-F238E27FC236}">
                  <a16:creationId xmlns:a16="http://schemas.microsoft.com/office/drawing/2014/main" id="{DF96E2C4-EFD2-109F-5A92-4A729F8CD623}"/>
                </a:ext>
              </a:extLst>
            </p:cNvPr>
            <p:cNvSpPr/>
            <p:nvPr/>
          </p:nvSpPr>
          <p:spPr>
            <a:xfrm rot="2700000">
              <a:off x="5315510"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a:extLst>
                <a:ext uri="{FF2B5EF4-FFF2-40B4-BE49-F238E27FC236}">
                  <a16:creationId xmlns:a16="http://schemas.microsoft.com/office/drawing/2014/main" id="{75135F55-5E6E-1523-F8B2-4337F76C6EB1}"/>
                </a:ext>
              </a:extLst>
            </p:cNvPr>
            <p:cNvSpPr/>
            <p:nvPr/>
          </p:nvSpPr>
          <p:spPr>
            <a:xfrm rot="2700000">
              <a:off x="5962088"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a:extLst>
                <a:ext uri="{FF2B5EF4-FFF2-40B4-BE49-F238E27FC236}">
                  <a16:creationId xmlns:a16="http://schemas.microsoft.com/office/drawing/2014/main" id="{622C7B4D-283B-AA7D-1626-5BA5A0FABA42}"/>
                </a:ext>
              </a:extLst>
            </p:cNvPr>
            <p:cNvSpPr/>
            <p:nvPr/>
          </p:nvSpPr>
          <p:spPr>
            <a:xfrm rot="2700000">
              <a:off x="6608667"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a:extLst>
                <a:ext uri="{FF2B5EF4-FFF2-40B4-BE49-F238E27FC236}">
                  <a16:creationId xmlns:a16="http://schemas.microsoft.com/office/drawing/2014/main" id="{72016188-1860-8467-DCED-F19658D09CC1}"/>
                </a:ext>
              </a:extLst>
            </p:cNvPr>
            <p:cNvSpPr/>
            <p:nvPr/>
          </p:nvSpPr>
          <p:spPr>
            <a:xfrm rot="2700000">
              <a:off x="7255245"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a:extLst>
                <a:ext uri="{FF2B5EF4-FFF2-40B4-BE49-F238E27FC236}">
                  <a16:creationId xmlns:a16="http://schemas.microsoft.com/office/drawing/2014/main" id="{1B992D72-EB13-95A3-DEDD-405411E2AF7F}"/>
                </a:ext>
              </a:extLst>
            </p:cNvPr>
            <p:cNvSpPr/>
            <p:nvPr/>
          </p:nvSpPr>
          <p:spPr>
            <a:xfrm rot="2700000">
              <a:off x="7901824"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a:extLst>
                <a:ext uri="{FF2B5EF4-FFF2-40B4-BE49-F238E27FC236}">
                  <a16:creationId xmlns:a16="http://schemas.microsoft.com/office/drawing/2014/main" id="{64EAA152-D36B-1408-23C1-66F621945538}"/>
                </a:ext>
              </a:extLst>
            </p:cNvPr>
            <p:cNvSpPr/>
            <p:nvPr/>
          </p:nvSpPr>
          <p:spPr>
            <a:xfrm rot="2700000">
              <a:off x="789460" y="-1473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a:extLst>
                <a:ext uri="{FF2B5EF4-FFF2-40B4-BE49-F238E27FC236}">
                  <a16:creationId xmlns:a16="http://schemas.microsoft.com/office/drawing/2014/main" id="{8D0434BA-B31D-C4C1-42F8-7D5D4F8A79D6}"/>
                </a:ext>
              </a:extLst>
            </p:cNvPr>
            <p:cNvSpPr/>
            <p:nvPr/>
          </p:nvSpPr>
          <p:spPr>
            <a:xfrm rot="2700000">
              <a:off x="1436039" y="49922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Rectangle 72">
              <a:extLst>
                <a:ext uri="{FF2B5EF4-FFF2-40B4-BE49-F238E27FC236}">
                  <a16:creationId xmlns:a16="http://schemas.microsoft.com/office/drawing/2014/main" id="{F7701A64-514E-4D83-E7E2-85EBA909FBBE}"/>
                </a:ext>
              </a:extLst>
            </p:cNvPr>
            <p:cNvSpPr/>
            <p:nvPr/>
          </p:nvSpPr>
          <p:spPr>
            <a:xfrm rot="2700000">
              <a:off x="208261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4" name="Rectangle 73">
              <a:extLst>
                <a:ext uri="{FF2B5EF4-FFF2-40B4-BE49-F238E27FC236}">
                  <a16:creationId xmlns:a16="http://schemas.microsoft.com/office/drawing/2014/main" id="{9E1DFCA7-699D-83AD-4554-C8AF6621E9CA}"/>
                </a:ext>
              </a:extLst>
            </p:cNvPr>
            <p:cNvSpPr/>
            <p:nvPr/>
          </p:nvSpPr>
          <p:spPr>
            <a:xfrm rot="2700000">
              <a:off x="2729196"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a:extLst>
                <a:ext uri="{FF2B5EF4-FFF2-40B4-BE49-F238E27FC236}">
                  <a16:creationId xmlns:a16="http://schemas.microsoft.com/office/drawing/2014/main" id="{19F7B92A-ECC4-D27F-791C-A326D42EDAC4}"/>
                </a:ext>
              </a:extLst>
            </p:cNvPr>
            <p:cNvSpPr/>
            <p:nvPr/>
          </p:nvSpPr>
          <p:spPr>
            <a:xfrm rot="2700000">
              <a:off x="3375774"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6" name="Rectangle 75">
              <a:extLst>
                <a:ext uri="{FF2B5EF4-FFF2-40B4-BE49-F238E27FC236}">
                  <a16:creationId xmlns:a16="http://schemas.microsoft.com/office/drawing/2014/main" id="{CECD2BC9-0927-8FB3-21FD-6B78262ADDAD}"/>
                </a:ext>
              </a:extLst>
            </p:cNvPr>
            <p:cNvSpPr/>
            <p:nvPr/>
          </p:nvSpPr>
          <p:spPr>
            <a:xfrm rot="2700000">
              <a:off x="4022353"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7" name="Rectangle 76">
              <a:extLst>
                <a:ext uri="{FF2B5EF4-FFF2-40B4-BE49-F238E27FC236}">
                  <a16:creationId xmlns:a16="http://schemas.microsoft.com/office/drawing/2014/main" id="{597BDAC4-D5A8-7EB8-C487-4489BE62B9B3}"/>
                </a:ext>
              </a:extLst>
            </p:cNvPr>
            <p:cNvSpPr/>
            <p:nvPr/>
          </p:nvSpPr>
          <p:spPr>
            <a:xfrm rot="2700000">
              <a:off x="466893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a:extLst>
                <a:ext uri="{FF2B5EF4-FFF2-40B4-BE49-F238E27FC236}">
                  <a16:creationId xmlns:a16="http://schemas.microsoft.com/office/drawing/2014/main" id="{ADF0B37F-9222-DC73-A3A5-E99D1D04FADD}"/>
                </a:ext>
              </a:extLst>
            </p:cNvPr>
            <p:cNvSpPr/>
            <p:nvPr/>
          </p:nvSpPr>
          <p:spPr>
            <a:xfrm rot="2700000">
              <a:off x="531550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a:extLst>
                <a:ext uri="{FF2B5EF4-FFF2-40B4-BE49-F238E27FC236}">
                  <a16:creationId xmlns:a16="http://schemas.microsoft.com/office/drawing/2014/main" id="{FB5CCB28-D574-D554-9F22-4C73196D7B55}"/>
                </a:ext>
              </a:extLst>
            </p:cNvPr>
            <p:cNvSpPr/>
            <p:nvPr/>
          </p:nvSpPr>
          <p:spPr>
            <a:xfrm rot="2700000">
              <a:off x="596208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0" name="Rectangle 79">
              <a:extLst>
                <a:ext uri="{FF2B5EF4-FFF2-40B4-BE49-F238E27FC236}">
                  <a16:creationId xmlns:a16="http://schemas.microsoft.com/office/drawing/2014/main" id="{2EDAC7B0-085D-8EEB-B5E4-BE00F2F852EE}"/>
                </a:ext>
              </a:extLst>
            </p:cNvPr>
            <p:cNvSpPr/>
            <p:nvPr/>
          </p:nvSpPr>
          <p:spPr>
            <a:xfrm rot="2700000">
              <a:off x="660866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1" name="Rectangle 80">
              <a:extLst>
                <a:ext uri="{FF2B5EF4-FFF2-40B4-BE49-F238E27FC236}">
                  <a16:creationId xmlns:a16="http://schemas.microsoft.com/office/drawing/2014/main" id="{11D5EFB0-BEB5-CCFD-4140-2122E0BB2B91}"/>
                </a:ext>
              </a:extLst>
            </p:cNvPr>
            <p:cNvSpPr/>
            <p:nvPr/>
          </p:nvSpPr>
          <p:spPr>
            <a:xfrm rot="2700000">
              <a:off x="142882" y="49922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2" name="Rectangle 81">
              <a:extLst>
                <a:ext uri="{FF2B5EF4-FFF2-40B4-BE49-F238E27FC236}">
                  <a16:creationId xmlns:a16="http://schemas.microsoft.com/office/drawing/2014/main" id="{7C735109-5EF9-DE6C-2AFA-014E74282711}"/>
                </a:ext>
              </a:extLst>
            </p:cNvPr>
            <p:cNvSpPr/>
            <p:nvPr/>
          </p:nvSpPr>
          <p:spPr>
            <a:xfrm rot="2700000">
              <a:off x="789461"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3" name="Rectangle 82">
              <a:extLst>
                <a:ext uri="{FF2B5EF4-FFF2-40B4-BE49-F238E27FC236}">
                  <a16:creationId xmlns:a16="http://schemas.microsoft.com/office/drawing/2014/main" id="{237E679F-7E64-76E0-483E-BE7ECEB258AF}"/>
                </a:ext>
              </a:extLst>
            </p:cNvPr>
            <p:cNvSpPr/>
            <p:nvPr/>
          </p:nvSpPr>
          <p:spPr>
            <a:xfrm rot="2700000">
              <a:off x="1436039" y="1792382"/>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4" name="Rectangle 83">
              <a:extLst>
                <a:ext uri="{FF2B5EF4-FFF2-40B4-BE49-F238E27FC236}">
                  <a16:creationId xmlns:a16="http://schemas.microsoft.com/office/drawing/2014/main" id="{9389F44A-3774-DCDA-7704-0B1CE5EEF92A}"/>
                </a:ext>
              </a:extLst>
            </p:cNvPr>
            <p:cNvSpPr/>
            <p:nvPr/>
          </p:nvSpPr>
          <p:spPr>
            <a:xfrm rot="2700000">
              <a:off x="2082618"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5" name="Rectangle 84">
              <a:extLst>
                <a:ext uri="{FF2B5EF4-FFF2-40B4-BE49-F238E27FC236}">
                  <a16:creationId xmlns:a16="http://schemas.microsoft.com/office/drawing/2014/main" id="{6E33EDEA-F392-ECB3-E56D-557DCB790985}"/>
                </a:ext>
              </a:extLst>
            </p:cNvPr>
            <p:cNvSpPr/>
            <p:nvPr/>
          </p:nvSpPr>
          <p:spPr>
            <a:xfrm rot="2700000">
              <a:off x="2729196"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6" name="Rectangle 85">
              <a:extLst>
                <a:ext uri="{FF2B5EF4-FFF2-40B4-BE49-F238E27FC236}">
                  <a16:creationId xmlns:a16="http://schemas.microsoft.com/office/drawing/2014/main" id="{50400B0F-A1DD-3807-E1F6-9176DAEDC071}"/>
                </a:ext>
              </a:extLst>
            </p:cNvPr>
            <p:cNvSpPr/>
            <p:nvPr/>
          </p:nvSpPr>
          <p:spPr>
            <a:xfrm rot="2700000">
              <a:off x="3375775"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7" name="Rectangle 86">
              <a:extLst>
                <a:ext uri="{FF2B5EF4-FFF2-40B4-BE49-F238E27FC236}">
                  <a16:creationId xmlns:a16="http://schemas.microsoft.com/office/drawing/2014/main" id="{9AD98AC6-B76B-9BDB-E5C5-89689A7FA638}"/>
                </a:ext>
              </a:extLst>
            </p:cNvPr>
            <p:cNvSpPr/>
            <p:nvPr/>
          </p:nvSpPr>
          <p:spPr>
            <a:xfrm rot="2700000">
              <a:off x="402235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8" name="Rectangle 87">
              <a:extLst>
                <a:ext uri="{FF2B5EF4-FFF2-40B4-BE49-F238E27FC236}">
                  <a16:creationId xmlns:a16="http://schemas.microsoft.com/office/drawing/2014/main" id="{186C2BD9-D357-BF17-E410-01541BA98102}"/>
                </a:ext>
              </a:extLst>
            </p:cNvPr>
            <p:cNvSpPr/>
            <p:nvPr/>
          </p:nvSpPr>
          <p:spPr>
            <a:xfrm rot="2700000">
              <a:off x="466893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9" name="Rectangle 88">
              <a:extLst>
                <a:ext uri="{FF2B5EF4-FFF2-40B4-BE49-F238E27FC236}">
                  <a16:creationId xmlns:a16="http://schemas.microsoft.com/office/drawing/2014/main" id="{9AE1E69E-7313-99BB-BD15-2E19911012B1}"/>
                </a:ext>
              </a:extLst>
            </p:cNvPr>
            <p:cNvSpPr/>
            <p:nvPr/>
          </p:nvSpPr>
          <p:spPr>
            <a:xfrm rot="2700000">
              <a:off x="531551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0" name="Rectangle 89">
              <a:extLst>
                <a:ext uri="{FF2B5EF4-FFF2-40B4-BE49-F238E27FC236}">
                  <a16:creationId xmlns:a16="http://schemas.microsoft.com/office/drawing/2014/main" id="{B1B4D0D0-239F-69E6-5C85-595B53A07DA5}"/>
                </a:ext>
              </a:extLst>
            </p:cNvPr>
            <p:cNvSpPr/>
            <p:nvPr/>
          </p:nvSpPr>
          <p:spPr>
            <a:xfrm rot="2700000">
              <a:off x="-503697" y="114580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1" name="Rectangle 90">
              <a:extLst>
                <a:ext uri="{FF2B5EF4-FFF2-40B4-BE49-F238E27FC236}">
                  <a16:creationId xmlns:a16="http://schemas.microsoft.com/office/drawing/2014/main" id="{72E29AC3-E118-6D14-469B-4431DFBFAF3F}"/>
                </a:ext>
              </a:extLst>
            </p:cNvPr>
            <p:cNvSpPr/>
            <p:nvPr/>
          </p:nvSpPr>
          <p:spPr>
            <a:xfrm rot="2700000">
              <a:off x="142882" y="179238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2" name="Rectangle 91">
              <a:extLst>
                <a:ext uri="{FF2B5EF4-FFF2-40B4-BE49-F238E27FC236}">
                  <a16:creationId xmlns:a16="http://schemas.microsoft.com/office/drawing/2014/main" id="{0443B440-112D-6CEF-A54D-57C4D0A3F253}"/>
                </a:ext>
              </a:extLst>
            </p:cNvPr>
            <p:cNvSpPr/>
            <p:nvPr/>
          </p:nvSpPr>
          <p:spPr>
            <a:xfrm rot="2700000">
              <a:off x="789460"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3" name="Rectangle 92">
              <a:extLst>
                <a:ext uri="{FF2B5EF4-FFF2-40B4-BE49-F238E27FC236}">
                  <a16:creationId xmlns:a16="http://schemas.microsoft.com/office/drawing/2014/main" id="{973184ED-D5FB-8A4E-1300-D0D408BED877}"/>
                </a:ext>
              </a:extLst>
            </p:cNvPr>
            <p:cNvSpPr/>
            <p:nvPr/>
          </p:nvSpPr>
          <p:spPr>
            <a:xfrm rot="2700000">
              <a:off x="1436039" y="3085540"/>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4" name="Rectangle 93">
              <a:extLst>
                <a:ext uri="{FF2B5EF4-FFF2-40B4-BE49-F238E27FC236}">
                  <a16:creationId xmlns:a16="http://schemas.microsoft.com/office/drawing/2014/main" id="{C3BFA4F6-45C8-F2BD-67B5-66DD9C305042}"/>
                </a:ext>
              </a:extLst>
            </p:cNvPr>
            <p:cNvSpPr/>
            <p:nvPr/>
          </p:nvSpPr>
          <p:spPr>
            <a:xfrm rot="2700000">
              <a:off x="2082617"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5" name="Rectangle 94">
              <a:extLst>
                <a:ext uri="{FF2B5EF4-FFF2-40B4-BE49-F238E27FC236}">
                  <a16:creationId xmlns:a16="http://schemas.microsoft.com/office/drawing/2014/main" id="{4CE819F3-8ABC-010C-5569-BB5D0365984A}"/>
                </a:ext>
              </a:extLst>
            </p:cNvPr>
            <p:cNvSpPr/>
            <p:nvPr/>
          </p:nvSpPr>
          <p:spPr>
            <a:xfrm rot="2700000">
              <a:off x="2729196" y="437869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6" name="Rectangle 95">
              <a:extLst>
                <a:ext uri="{FF2B5EF4-FFF2-40B4-BE49-F238E27FC236}">
                  <a16:creationId xmlns:a16="http://schemas.microsoft.com/office/drawing/2014/main" id="{9F71EC91-AD5B-0586-9089-66C907735BB2}"/>
                </a:ext>
              </a:extLst>
            </p:cNvPr>
            <p:cNvSpPr/>
            <p:nvPr/>
          </p:nvSpPr>
          <p:spPr>
            <a:xfrm rot="2700000">
              <a:off x="3375774"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7" name="Rectangle 96">
              <a:extLst>
                <a:ext uri="{FF2B5EF4-FFF2-40B4-BE49-F238E27FC236}">
                  <a16:creationId xmlns:a16="http://schemas.microsoft.com/office/drawing/2014/main" id="{177191FF-7F48-89D6-19AB-DC458C32A6B3}"/>
                </a:ext>
              </a:extLst>
            </p:cNvPr>
            <p:cNvSpPr/>
            <p:nvPr/>
          </p:nvSpPr>
          <p:spPr>
            <a:xfrm rot="2700000">
              <a:off x="402235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8" name="Rectangle 97">
              <a:extLst>
                <a:ext uri="{FF2B5EF4-FFF2-40B4-BE49-F238E27FC236}">
                  <a16:creationId xmlns:a16="http://schemas.microsoft.com/office/drawing/2014/main" id="{5DAB293B-5CCC-6D3B-7BFC-5E11F91D7381}"/>
                </a:ext>
              </a:extLst>
            </p:cNvPr>
            <p:cNvSpPr/>
            <p:nvPr/>
          </p:nvSpPr>
          <p:spPr>
            <a:xfrm rot="2700000">
              <a:off x="-503696" y="2438961"/>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99" name="Rectangle 98">
              <a:extLst>
                <a:ext uri="{FF2B5EF4-FFF2-40B4-BE49-F238E27FC236}">
                  <a16:creationId xmlns:a16="http://schemas.microsoft.com/office/drawing/2014/main" id="{DD689373-3B21-769C-93A7-739367444289}"/>
                </a:ext>
              </a:extLst>
            </p:cNvPr>
            <p:cNvSpPr/>
            <p:nvPr/>
          </p:nvSpPr>
          <p:spPr>
            <a:xfrm rot="2700000">
              <a:off x="142882" y="3085539"/>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0" name="Rectangle 99">
              <a:extLst>
                <a:ext uri="{FF2B5EF4-FFF2-40B4-BE49-F238E27FC236}">
                  <a16:creationId xmlns:a16="http://schemas.microsoft.com/office/drawing/2014/main" id="{B9807477-B9BE-DCAC-20CB-49F0F5A93A2D}"/>
                </a:ext>
              </a:extLst>
            </p:cNvPr>
            <p:cNvSpPr/>
            <p:nvPr/>
          </p:nvSpPr>
          <p:spPr>
            <a:xfrm rot="2700000">
              <a:off x="789461" y="3732118"/>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1" name="Rectangle 100">
              <a:extLst>
                <a:ext uri="{FF2B5EF4-FFF2-40B4-BE49-F238E27FC236}">
                  <a16:creationId xmlns:a16="http://schemas.microsoft.com/office/drawing/2014/main" id="{3A12E529-42DF-A2C4-8769-F8E9D1A16813}"/>
                </a:ext>
              </a:extLst>
            </p:cNvPr>
            <p:cNvSpPr/>
            <p:nvPr/>
          </p:nvSpPr>
          <p:spPr>
            <a:xfrm rot="2700000">
              <a:off x="1436039"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2" name="Rectangle 101">
              <a:extLst>
                <a:ext uri="{FF2B5EF4-FFF2-40B4-BE49-F238E27FC236}">
                  <a16:creationId xmlns:a16="http://schemas.microsoft.com/office/drawing/2014/main" id="{27F8C739-5643-844B-0CC9-605FC91EA62E}"/>
                </a:ext>
              </a:extLst>
            </p:cNvPr>
            <p:cNvSpPr/>
            <p:nvPr/>
          </p:nvSpPr>
          <p:spPr>
            <a:xfrm rot="2700000">
              <a:off x="2082618"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3" name="Rectangle 102">
              <a:extLst>
                <a:ext uri="{FF2B5EF4-FFF2-40B4-BE49-F238E27FC236}">
                  <a16:creationId xmlns:a16="http://schemas.microsoft.com/office/drawing/2014/main" id="{13871663-A296-878A-94DA-9205BD55FAD6}"/>
                </a:ext>
              </a:extLst>
            </p:cNvPr>
            <p:cNvSpPr/>
            <p:nvPr/>
          </p:nvSpPr>
          <p:spPr>
            <a:xfrm rot="2700000">
              <a:off x="2729196"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4" name="Rectangle 103">
              <a:extLst>
                <a:ext uri="{FF2B5EF4-FFF2-40B4-BE49-F238E27FC236}">
                  <a16:creationId xmlns:a16="http://schemas.microsoft.com/office/drawing/2014/main" id="{85AB9E38-7672-181A-14AC-26583E978A7C}"/>
                </a:ext>
              </a:extLst>
            </p:cNvPr>
            <p:cNvSpPr/>
            <p:nvPr/>
          </p:nvSpPr>
          <p:spPr>
            <a:xfrm rot="2700000">
              <a:off x="-503696" y="3732117"/>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5" name="Rectangle 104">
              <a:extLst>
                <a:ext uri="{FF2B5EF4-FFF2-40B4-BE49-F238E27FC236}">
                  <a16:creationId xmlns:a16="http://schemas.microsoft.com/office/drawing/2014/main" id="{12EF0A05-B2A0-9277-AC97-3CE6290D21D4}"/>
                </a:ext>
              </a:extLst>
            </p:cNvPr>
            <p:cNvSpPr/>
            <p:nvPr/>
          </p:nvSpPr>
          <p:spPr>
            <a:xfrm rot="2700000">
              <a:off x="142883" y="4378696"/>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6" name="Rectangle 105">
              <a:extLst>
                <a:ext uri="{FF2B5EF4-FFF2-40B4-BE49-F238E27FC236}">
                  <a16:creationId xmlns:a16="http://schemas.microsoft.com/office/drawing/2014/main" id="{C7C7A935-C597-8EFC-F889-F362172378B2}"/>
                </a:ext>
              </a:extLst>
            </p:cNvPr>
            <p:cNvSpPr/>
            <p:nvPr/>
          </p:nvSpPr>
          <p:spPr>
            <a:xfrm rot="2700000">
              <a:off x="789461" y="5025274"/>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7" name="Rectangle 106">
              <a:extLst>
                <a:ext uri="{FF2B5EF4-FFF2-40B4-BE49-F238E27FC236}">
                  <a16:creationId xmlns:a16="http://schemas.microsoft.com/office/drawing/2014/main" id="{772FFC42-9358-E633-CCE7-7C96888C1DDB}"/>
                </a:ext>
              </a:extLst>
            </p:cNvPr>
            <p:cNvSpPr/>
            <p:nvPr/>
          </p:nvSpPr>
          <p:spPr>
            <a:xfrm rot="2700000">
              <a:off x="1436040"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8" name="Rectangle 107">
              <a:extLst>
                <a:ext uri="{FF2B5EF4-FFF2-40B4-BE49-F238E27FC236}">
                  <a16:creationId xmlns:a16="http://schemas.microsoft.com/office/drawing/2014/main" id="{57613E95-370E-FCE4-5171-F688C957783E}"/>
                </a:ext>
              </a:extLst>
            </p:cNvPr>
            <p:cNvSpPr/>
            <p:nvPr/>
          </p:nvSpPr>
          <p:spPr>
            <a:xfrm rot="2700000">
              <a:off x="-503696" y="5025275"/>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9" name="Rectangle 108">
              <a:extLst>
                <a:ext uri="{FF2B5EF4-FFF2-40B4-BE49-F238E27FC236}">
                  <a16:creationId xmlns:a16="http://schemas.microsoft.com/office/drawing/2014/main" id="{51A5B913-9BFF-14B0-D5BE-2BD54288B244}"/>
                </a:ext>
              </a:extLst>
            </p:cNvPr>
            <p:cNvSpPr/>
            <p:nvPr/>
          </p:nvSpPr>
          <p:spPr>
            <a:xfrm rot="2700000">
              <a:off x="142882" y="5671853"/>
              <a:ext cx="914400" cy="9144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1" name="Footer Placeholder 110">
            <a:extLst>
              <a:ext uri="{FF2B5EF4-FFF2-40B4-BE49-F238E27FC236}">
                <a16:creationId xmlns:a16="http://schemas.microsoft.com/office/drawing/2014/main" id="{14FA23A2-1CB4-B33B-4C7A-8DA289B6B9E7}"/>
              </a:ext>
            </a:extLst>
          </p:cNvPr>
          <p:cNvSpPr>
            <a:spLocks noGrp="1"/>
          </p:cNvSpPr>
          <p:nvPr>
            <p:ph type="ftr" sz="quarter" idx="11"/>
          </p:nvPr>
        </p:nvSpPr>
        <p:spPr/>
        <p:txBody>
          <a:bodyPr/>
          <a:lstStyle/>
          <a:p>
            <a:endParaRPr lang="en-US"/>
          </a:p>
        </p:txBody>
      </p:sp>
      <p:sp>
        <p:nvSpPr>
          <p:cNvPr id="112" name="Slide Number Placeholder 111">
            <a:extLst>
              <a:ext uri="{FF2B5EF4-FFF2-40B4-BE49-F238E27FC236}">
                <a16:creationId xmlns:a16="http://schemas.microsoft.com/office/drawing/2014/main" id="{09F7E781-3709-574F-21C8-92E5475641D1}"/>
              </a:ext>
            </a:extLst>
          </p:cNvPr>
          <p:cNvSpPr>
            <a:spLocks noGrp="1"/>
          </p:cNvSpPr>
          <p:nvPr>
            <p:ph type="sldNum" sz="quarter" idx="12"/>
          </p:nvPr>
        </p:nvSpPr>
        <p:spPr/>
        <p:txBody>
          <a:bodyPr/>
          <a:lstStyle/>
          <a:p>
            <a:fld id="{A5AEF524-62EC-C340-82A1-9F47B6C43E55}" type="slidenum">
              <a:rPr lang="en-US" smtClean="0"/>
              <a:t>151</a:t>
            </a:fld>
            <a:endParaRPr lang="en-US"/>
          </a:p>
        </p:txBody>
      </p:sp>
    </p:spTree>
    <p:extLst>
      <p:ext uri="{BB962C8B-B14F-4D97-AF65-F5344CB8AC3E}">
        <p14:creationId xmlns:p14="http://schemas.microsoft.com/office/powerpoint/2010/main" val="3807744079"/>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790E275-35BA-DEDB-5AA0-E3ED05143D2E}"/>
              </a:ext>
            </a:extLst>
          </p:cNvPr>
          <p:cNvSpPr>
            <a:spLocks noGrp="1"/>
          </p:cNvSpPr>
          <p:nvPr>
            <p:ph type="ctrTitle"/>
          </p:nvPr>
        </p:nvSpPr>
        <p:spPr>
          <a:xfrm>
            <a:off x="841248" y="1873073"/>
            <a:ext cx="9795077" cy="1375114"/>
          </a:xfrm>
        </p:spPr>
        <p:txBody>
          <a:bodyPr/>
          <a:lstStyle/>
          <a:p>
            <a:r>
              <a:rPr lang="en-US">
                <a:latin typeface="Arial Black"/>
                <a:ea typeface="Calibri"/>
                <a:cs typeface="Arial"/>
              </a:rPr>
              <a:t>Team 520: NASA-MSFC Actively Sealed Cryogenic Coupler</a:t>
            </a:r>
          </a:p>
        </p:txBody>
      </p:sp>
      <p:sp>
        <p:nvSpPr>
          <p:cNvPr id="7" name="Text Placeholder 6">
            <a:extLst>
              <a:ext uri="{FF2B5EF4-FFF2-40B4-BE49-F238E27FC236}">
                <a16:creationId xmlns:a16="http://schemas.microsoft.com/office/drawing/2014/main" id="{783DA0E5-0D98-83CA-305E-E08A54C609D4}"/>
              </a:ext>
            </a:extLst>
          </p:cNvPr>
          <p:cNvSpPr>
            <a:spLocks noGrp="1"/>
          </p:cNvSpPr>
          <p:nvPr>
            <p:ph type="body" sz="quarter" idx="13"/>
          </p:nvPr>
        </p:nvSpPr>
        <p:spPr>
          <a:xfrm>
            <a:off x="841248" y="4012707"/>
            <a:ext cx="9144000" cy="768096"/>
          </a:xfrm>
        </p:spPr>
        <p:txBody>
          <a:bodyPr>
            <a:normAutofit/>
          </a:bodyPr>
          <a:lstStyle/>
          <a:p>
            <a:r>
              <a:rPr lang="en-US" sz="1600">
                <a:latin typeface="Arial"/>
                <a:ea typeface="Calibri"/>
                <a:cs typeface="Arial"/>
              </a:rPr>
              <a:t>Jason Goldstein, Lauren Roche, Sean Rodney,</a:t>
            </a:r>
          </a:p>
          <a:p>
            <a:r>
              <a:rPr lang="en-US" sz="1600">
                <a:latin typeface="Arial"/>
                <a:ea typeface="Calibri"/>
                <a:cs typeface="Arial"/>
              </a:rPr>
              <a:t> Valerie Rodriguez, Nicolas Sgammato</a:t>
            </a:r>
          </a:p>
        </p:txBody>
      </p:sp>
      <p:sp>
        <p:nvSpPr>
          <p:cNvPr id="2" name="TextBox 1">
            <a:extLst>
              <a:ext uri="{FF2B5EF4-FFF2-40B4-BE49-F238E27FC236}">
                <a16:creationId xmlns:a16="http://schemas.microsoft.com/office/drawing/2014/main" id="{61364014-9B0D-274C-F76F-3333CF12A893}"/>
              </a:ext>
            </a:extLst>
          </p:cNvPr>
          <p:cNvSpPr txBox="1"/>
          <p:nvPr/>
        </p:nvSpPr>
        <p:spPr>
          <a:xfrm>
            <a:off x="841248" y="3429000"/>
            <a:ext cx="8200115" cy="369332"/>
          </a:xfrm>
          <a:prstGeom prst="rect">
            <a:avLst/>
          </a:prstGeom>
          <a:noFill/>
        </p:spPr>
        <p:txBody>
          <a:bodyPr wrap="square" lIns="91440" tIns="45720" rIns="91440" bIns="45720" rtlCol="0" anchor="t">
            <a:spAutoFit/>
          </a:bodyPr>
          <a:lstStyle/>
          <a:p>
            <a:r>
              <a:rPr lang="en-US">
                <a:solidFill>
                  <a:schemeClr val="bg1"/>
                </a:solidFill>
                <a:latin typeface="Arial"/>
                <a:ea typeface="Calibri"/>
                <a:cs typeface="Calibri"/>
              </a:rPr>
              <a:t>Virtual Design Review 4</a:t>
            </a:r>
          </a:p>
        </p:txBody>
      </p:sp>
    </p:spTree>
    <p:extLst>
      <p:ext uri="{BB962C8B-B14F-4D97-AF65-F5344CB8AC3E}">
        <p14:creationId xmlns:p14="http://schemas.microsoft.com/office/powerpoint/2010/main" val="2066863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59FF8B7-F365-ECCD-3983-F1E29DEAC295}"/>
              </a:ext>
            </a:extLst>
          </p:cNvPr>
          <p:cNvGrpSpPr/>
          <p:nvPr/>
        </p:nvGrpSpPr>
        <p:grpSpPr>
          <a:xfrm>
            <a:off x="947115" y="-1168581"/>
            <a:ext cx="1866056" cy="8468339"/>
            <a:chOff x="947115" y="-1168581"/>
            <a:chExt cx="1866056" cy="8468339"/>
          </a:xfrm>
          <a:solidFill>
            <a:srgbClr val="9A6370"/>
          </a:solidFill>
        </p:grpSpPr>
        <p:sp>
          <p:nvSpPr>
            <p:cNvPr id="2" name="Rectangle 1">
              <a:extLst>
                <a:ext uri="{FF2B5EF4-FFF2-40B4-BE49-F238E27FC236}">
                  <a16:creationId xmlns:a16="http://schemas.microsoft.com/office/drawing/2014/main" id="{AE3F83E7-3607-0382-7EF4-5F879AE0126E}"/>
                </a:ext>
              </a:extLst>
            </p:cNvPr>
            <p:cNvSpPr/>
            <p:nvPr/>
          </p:nvSpPr>
          <p:spPr>
            <a:xfrm rot="10800000">
              <a:off x="1200411" y="5179556"/>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84ABC0DC-39E4-0EA3-9D79-A0484ACE35FA}"/>
                </a:ext>
              </a:extLst>
            </p:cNvPr>
            <p:cNvGrpSpPr/>
            <p:nvPr/>
          </p:nvGrpSpPr>
          <p:grpSpPr>
            <a:xfrm rot="10800000">
              <a:off x="947115" y="4391381"/>
              <a:ext cx="1858945" cy="2271502"/>
              <a:chOff x="949569" y="-10623"/>
              <a:chExt cx="1858945" cy="2271502"/>
            </a:xfrm>
            <a:grpFill/>
          </p:grpSpPr>
          <p:sp>
            <p:nvSpPr>
              <p:cNvPr id="19" name="Rectangle 18">
                <a:extLst>
                  <a:ext uri="{FF2B5EF4-FFF2-40B4-BE49-F238E27FC236}">
                    <a16:creationId xmlns:a16="http://schemas.microsoft.com/office/drawing/2014/main" id="{5867808C-B5D3-31C6-7512-EECC5C3639AD}"/>
                  </a:ext>
                </a:extLst>
              </p:cNvPr>
              <p:cNvSpPr/>
              <p:nvPr/>
            </p:nvSpPr>
            <p:spPr>
              <a:xfrm>
                <a:off x="1188642" y="-10623"/>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1548136-3D4C-FFBD-C27D-6715EE400063}"/>
                  </a:ext>
                </a:extLst>
              </p:cNvPr>
              <p:cNvSpPr/>
              <p:nvPr/>
            </p:nvSpPr>
            <p:spPr>
              <a:xfrm>
                <a:off x="949569" y="1838848"/>
                <a:ext cx="1858945" cy="4220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7" name="Group 16">
              <a:extLst>
                <a:ext uri="{FF2B5EF4-FFF2-40B4-BE49-F238E27FC236}">
                  <a16:creationId xmlns:a16="http://schemas.microsoft.com/office/drawing/2014/main" id="{774A058E-AD47-0D2C-BBE0-BE666195E4AE}"/>
                </a:ext>
              </a:extLst>
            </p:cNvPr>
            <p:cNvGrpSpPr/>
            <p:nvPr/>
          </p:nvGrpSpPr>
          <p:grpSpPr>
            <a:xfrm>
              <a:off x="954226" y="165400"/>
              <a:ext cx="1858945" cy="2260879"/>
              <a:chOff x="949569" y="0"/>
              <a:chExt cx="1858945" cy="2260879"/>
            </a:xfrm>
            <a:grpFill/>
          </p:grpSpPr>
          <p:sp>
            <p:nvSpPr>
              <p:cNvPr id="14" name="Rectangle 13">
                <a:extLst>
                  <a:ext uri="{FF2B5EF4-FFF2-40B4-BE49-F238E27FC236}">
                    <a16:creationId xmlns:a16="http://schemas.microsoft.com/office/drawing/2014/main" id="{DB059A9B-1EC0-278C-6CA2-AB8949952E3E}"/>
                  </a:ext>
                </a:extLst>
              </p:cNvPr>
              <p:cNvSpPr/>
              <p:nvPr/>
            </p:nvSpPr>
            <p:spPr>
              <a:xfrm>
                <a:off x="1195754" y="0"/>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BD3450-7F38-F307-3154-2EDB4023264F}"/>
                  </a:ext>
                </a:extLst>
              </p:cNvPr>
              <p:cNvSpPr/>
              <p:nvPr/>
            </p:nvSpPr>
            <p:spPr>
              <a:xfrm>
                <a:off x="949569" y="1838848"/>
                <a:ext cx="1858945" cy="4220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9338B8A7-C160-D113-FFD0-3C9E1BB76F36}"/>
                </a:ext>
              </a:extLst>
            </p:cNvPr>
            <p:cNvSpPr/>
            <p:nvPr/>
          </p:nvSpPr>
          <p:spPr>
            <a:xfrm rot="10800000">
              <a:off x="1200411" y="-1168581"/>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solidFill>
                  <a:schemeClr val="tx2"/>
                </a:solidFill>
              </a:rPr>
              <a:t>Department of Mechanical Engineering </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16</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6CA8121C-F293-8C63-E95F-CB84E093FBF3}"/>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21" name="TextBox 20">
            <a:extLst>
              <a:ext uri="{FF2B5EF4-FFF2-40B4-BE49-F238E27FC236}">
                <a16:creationId xmlns:a16="http://schemas.microsoft.com/office/drawing/2014/main" id="{10247F30-0215-8FFB-E76D-E479F0CA28DD}"/>
              </a:ext>
            </a:extLst>
          </p:cNvPr>
          <p:cNvSpPr txBox="1"/>
          <p:nvPr/>
        </p:nvSpPr>
        <p:spPr>
          <a:xfrm>
            <a:off x="90540" y="2872492"/>
            <a:ext cx="3580062" cy="1200329"/>
          </a:xfrm>
          <a:prstGeom prst="rect">
            <a:avLst/>
          </a:prstGeom>
          <a:noFill/>
        </p:spPr>
        <p:txBody>
          <a:bodyPr wrap="square" lIns="91440" tIns="45720" rIns="91440" bIns="45720" rtlCol="0" anchor="t">
            <a:spAutoFit/>
          </a:bodyPr>
          <a:lstStyle/>
          <a:p>
            <a:pPr algn="ctr"/>
            <a:r>
              <a:rPr lang="en-US" sz="3600" b="1">
                <a:solidFill>
                  <a:schemeClr val="tx2"/>
                </a:solidFill>
                <a:latin typeface="Arial Black"/>
                <a:ea typeface="Calibri"/>
                <a:cs typeface="Calibri"/>
              </a:rPr>
              <a:t>Thermal Management</a:t>
            </a:r>
          </a:p>
        </p:txBody>
      </p:sp>
      <p:grpSp>
        <p:nvGrpSpPr>
          <p:cNvPr id="24" name="Group 23">
            <a:extLst>
              <a:ext uri="{FF2B5EF4-FFF2-40B4-BE49-F238E27FC236}">
                <a16:creationId xmlns:a16="http://schemas.microsoft.com/office/drawing/2014/main" id="{97739147-D57E-0BF1-C8E7-E21AD3AE6B12}"/>
              </a:ext>
            </a:extLst>
          </p:cNvPr>
          <p:cNvGrpSpPr/>
          <p:nvPr/>
        </p:nvGrpSpPr>
        <p:grpSpPr>
          <a:xfrm>
            <a:off x="4689370" y="1678445"/>
            <a:ext cx="4304557" cy="1565404"/>
            <a:chOff x="5296643" y="2049863"/>
            <a:chExt cx="4304557" cy="1565404"/>
          </a:xfrm>
        </p:grpSpPr>
        <p:sp>
          <p:nvSpPr>
            <p:cNvPr id="22" name="Rectangle: Rounded Corners 21">
              <a:extLst>
                <a:ext uri="{FF2B5EF4-FFF2-40B4-BE49-F238E27FC236}">
                  <a16:creationId xmlns:a16="http://schemas.microsoft.com/office/drawing/2014/main" id="{6E52F947-0E8B-58CF-7074-92118FE358CA}"/>
                </a:ext>
              </a:extLst>
            </p:cNvPr>
            <p:cNvSpPr/>
            <p:nvPr/>
          </p:nvSpPr>
          <p:spPr>
            <a:xfrm>
              <a:off x="5571067" y="2370667"/>
              <a:ext cx="4030133" cy="1244600"/>
            </a:xfrm>
            <a:prstGeom prst="round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81C3631-9AB0-5C3A-F206-DA438D8EB8AA}"/>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5E592FB-681B-47BA-C493-748DAAA238B5}"/>
              </a:ext>
            </a:extLst>
          </p:cNvPr>
          <p:cNvGrpSpPr/>
          <p:nvPr/>
        </p:nvGrpSpPr>
        <p:grpSpPr>
          <a:xfrm>
            <a:off x="4686920" y="3934956"/>
            <a:ext cx="4304557" cy="1565404"/>
            <a:chOff x="5296643" y="2049863"/>
            <a:chExt cx="4304557" cy="1565404"/>
          </a:xfrm>
        </p:grpSpPr>
        <p:sp>
          <p:nvSpPr>
            <p:cNvPr id="26" name="Rectangle: Rounded Corners 25">
              <a:extLst>
                <a:ext uri="{FF2B5EF4-FFF2-40B4-BE49-F238E27FC236}">
                  <a16:creationId xmlns:a16="http://schemas.microsoft.com/office/drawing/2014/main" id="{C8934D45-8BFD-D6FE-CE29-A19E6154A1C4}"/>
                </a:ext>
              </a:extLst>
            </p:cNvPr>
            <p:cNvSpPr/>
            <p:nvPr/>
          </p:nvSpPr>
          <p:spPr>
            <a:xfrm>
              <a:off x="5571067" y="2370667"/>
              <a:ext cx="4030133" cy="1244600"/>
            </a:xfrm>
            <a:prstGeom prst="round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A0F434A-E5C4-4526-F3DF-594121F86BF2}"/>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extBox 30">
            <a:extLst>
              <a:ext uri="{FF2B5EF4-FFF2-40B4-BE49-F238E27FC236}">
                <a16:creationId xmlns:a16="http://schemas.microsoft.com/office/drawing/2014/main" id="{8CE13A87-0B7B-A691-1710-5C8DB2770733}"/>
              </a:ext>
            </a:extLst>
          </p:cNvPr>
          <p:cNvSpPr txBox="1"/>
          <p:nvPr/>
        </p:nvSpPr>
        <p:spPr>
          <a:xfrm>
            <a:off x="6096000" y="2265076"/>
            <a:ext cx="26954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Endure solar radiation</a:t>
            </a:r>
            <a:endParaRPr lang="en-US">
              <a:solidFill>
                <a:schemeClr val="bg1"/>
              </a:solidFill>
              <a:latin typeface="Arial Black"/>
            </a:endParaRPr>
          </a:p>
        </p:txBody>
      </p:sp>
      <p:sp>
        <p:nvSpPr>
          <p:cNvPr id="32" name="TextBox 31">
            <a:extLst>
              <a:ext uri="{FF2B5EF4-FFF2-40B4-BE49-F238E27FC236}">
                <a16:creationId xmlns:a16="http://schemas.microsoft.com/office/drawing/2014/main" id="{3708A1D6-A7DB-5F6F-E0E5-FFA334C17E4C}"/>
              </a:ext>
            </a:extLst>
          </p:cNvPr>
          <p:cNvSpPr txBox="1"/>
          <p:nvPr/>
        </p:nvSpPr>
        <p:spPr>
          <a:xfrm>
            <a:off x="6113059" y="4300031"/>
            <a:ext cx="2678373"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Minimize heat from conduction, convection, and radiation</a:t>
            </a:r>
            <a:endParaRPr lang="en-US">
              <a:solidFill>
                <a:schemeClr val="bg1"/>
              </a:solidFill>
              <a:latin typeface="Arial Black"/>
            </a:endParaRPr>
          </a:p>
        </p:txBody>
      </p:sp>
      <p:pic>
        <p:nvPicPr>
          <p:cNvPr id="9" name="Graphic 8" descr="Dim (Medium Sun) with solid fill">
            <a:extLst>
              <a:ext uri="{FF2B5EF4-FFF2-40B4-BE49-F238E27FC236}">
                <a16:creationId xmlns:a16="http://schemas.microsoft.com/office/drawing/2014/main" id="{45D49014-4668-EA76-B848-2EEA1B0252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3246" y="1843545"/>
            <a:ext cx="914400" cy="914400"/>
          </a:xfrm>
          <a:prstGeom prst="rect">
            <a:avLst/>
          </a:prstGeom>
        </p:spPr>
      </p:pic>
      <p:pic>
        <p:nvPicPr>
          <p:cNvPr id="11" name="Graphic 10" descr="High temperature outline">
            <a:extLst>
              <a:ext uri="{FF2B5EF4-FFF2-40B4-BE49-F238E27FC236}">
                <a16:creationId xmlns:a16="http://schemas.microsoft.com/office/drawing/2014/main" id="{927FFD5B-06EA-467A-D5E2-3C9D44E330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83246" y="4012572"/>
            <a:ext cx="914400" cy="914400"/>
          </a:xfrm>
          <a:prstGeom prst="rect">
            <a:avLst/>
          </a:prstGeom>
        </p:spPr>
      </p:pic>
      <p:sp>
        <p:nvSpPr>
          <p:cNvPr id="7" name="TextBox 6">
            <a:extLst>
              <a:ext uri="{FF2B5EF4-FFF2-40B4-BE49-F238E27FC236}">
                <a16:creationId xmlns:a16="http://schemas.microsoft.com/office/drawing/2014/main" id="{0C466F66-3DE1-F541-E62F-05A06548789C}"/>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Tree>
    <p:extLst>
      <p:ext uri="{BB962C8B-B14F-4D97-AF65-F5344CB8AC3E}">
        <p14:creationId xmlns:p14="http://schemas.microsoft.com/office/powerpoint/2010/main" val="3486656929"/>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solidFill>
                  <a:schemeClr val="tx2"/>
                </a:solidFill>
              </a:rPr>
              <a:t>Department of Mechanical Engineering </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solidFill>
                  <a:schemeClr val="tx2"/>
                </a:solidFill>
              </a:rPr>
              <a:t>17</a:t>
            </a:fld>
            <a:endParaRPr lang="en-US">
              <a:solidFill>
                <a:schemeClr val="tx2"/>
              </a:solidFill>
            </a:endParaRPr>
          </a:p>
        </p:txBody>
      </p:sp>
      <p:pic>
        <p:nvPicPr>
          <p:cNvPr id="8" name="Picture 7" descr="Arizona Space Grant Consortium Logos | Arizona Space Grant Consortium">
            <a:extLst>
              <a:ext uri="{FF2B5EF4-FFF2-40B4-BE49-F238E27FC236}">
                <a16:creationId xmlns:a16="http://schemas.microsoft.com/office/drawing/2014/main" id="{6CA8121C-F293-8C63-E95F-CB84E093FBF3}"/>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21" name="TextBox 20">
            <a:extLst>
              <a:ext uri="{FF2B5EF4-FFF2-40B4-BE49-F238E27FC236}">
                <a16:creationId xmlns:a16="http://schemas.microsoft.com/office/drawing/2014/main" id="{10247F30-0215-8FFB-E76D-E479F0CA28DD}"/>
              </a:ext>
            </a:extLst>
          </p:cNvPr>
          <p:cNvSpPr txBox="1"/>
          <p:nvPr/>
        </p:nvSpPr>
        <p:spPr>
          <a:xfrm>
            <a:off x="208803" y="5508330"/>
            <a:ext cx="3771526" cy="646331"/>
          </a:xfrm>
          <a:prstGeom prst="rect">
            <a:avLst/>
          </a:prstGeom>
          <a:noFill/>
        </p:spPr>
        <p:txBody>
          <a:bodyPr wrap="square" lIns="91440" tIns="45720" rIns="91440" bIns="45720" rtlCol="0" anchor="t">
            <a:spAutoFit/>
          </a:bodyPr>
          <a:lstStyle/>
          <a:p>
            <a:r>
              <a:rPr lang="en-US" sz="3600" b="1">
                <a:solidFill>
                  <a:schemeClr val="tx2"/>
                </a:solidFill>
                <a:latin typeface="Arial Black"/>
                <a:ea typeface="Calibri"/>
                <a:cs typeface="Calibri"/>
              </a:rPr>
              <a:t>Disconnection</a:t>
            </a:r>
          </a:p>
        </p:txBody>
      </p:sp>
      <p:grpSp>
        <p:nvGrpSpPr>
          <p:cNvPr id="24" name="Group 23">
            <a:extLst>
              <a:ext uri="{FF2B5EF4-FFF2-40B4-BE49-F238E27FC236}">
                <a16:creationId xmlns:a16="http://schemas.microsoft.com/office/drawing/2014/main" id="{97739147-D57E-0BF1-C8E7-E21AD3AE6B12}"/>
              </a:ext>
            </a:extLst>
          </p:cNvPr>
          <p:cNvGrpSpPr/>
          <p:nvPr/>
        </p:nvGrpSpPr>
        <p:grpSpPr>
          <a:xfrm>
            <a:off x="4689370" y="1678445"/>
            <a:ext cx="4304557" cy="1565404"/>
            <a:chOff x="5296643" y="2049863"/>
            <a:chExt cx="4304557" cy="1565404"/>
          </a:xfrm>
        </p:grpSpPr>
        <p:sp>
          <p:nvSpPr>
            <p:cNvPr id="22" name="Rectangle: Rounded Corners 21">
              <a:extLst>
                <a:ext uri="{FF2B5EF4-FFF2-40B4-BE49-F238E27FC236}">
                  <a16:creationId xmlns:a16="http://schemas.microsoft.com/office/drawing/2014/main" id="{6E52F947-0E8B-58CF-7074-92118FE358CA}"/>
                </a:ext>
              </a:extLst>
            </p:cNvPr>
            <p:cNvSpPr/>
            <p:nvPr/>
          </p:nvSpPr>
          <p:spPr>
            <a:xfrm>
              <a:off x="5571067" y="2370667"/>
              <a:ext cx="4030133" cy="1244600"/>
            </a:xfrm>
            <a:prstGeom prst="round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A81C3631-9AB0-5C3A-F206-DA438D8EB8AA}"/>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85E592FB-681B-47BA-C493-748DAAA238B5}"/>
              </a:ext>
            </a:extLst>
          </p:cNvPr>
          <p:cNvGrpSpPr/>
          <p:nvPr/>
        </p:nvGrpSpPr>
        <p:grpSpPr>
          <a:xfrm>
            <a:off x="4686920" y="3934956"/>
            <a:ext cx="4304557" cy="1565404"/>
            <a:chOff x="5296643" y="2049863"/>
            <a:chExt cx="4304557" cy="1565404"/>
          </a:xfrm>
        </p:grpSpPr>
        <p:sp>
          <p:nvSpPr>
            <p:cNvPr id="26" name="Rectangle: Rounded Corners 25">
              <a:extLst>
                <a:ext uri="{FF2B5EF4-FFF2-40B4-BE49-F238E27FC236}">
                  <a16:creationId xmlns:a16="http://schemas.microsoft.com/office/drawing/2014/main" id="{C8934D45-8BFD-D6FE-CE29-A19E6154A1C4}"/>
                </a:ext>
              </a:extLst>
            </p:cNvPr>
            <p:cNvSpPr/>
            <p:nvPr/>
          </p:nvSpPr>
          <p:spPr>
            <a:xfrm>
              <a:off x="5571067" y="2370667"/>
              <a:ext cx="4030133" cy="1244600"/>
            </a:xfrm>
            <a:prstGeom prst="roundRect">
              <a:avLst/>
            </a:prstGeom>
            <a:solidFill>
              <a:schemeClr val="tx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A0F434A-E5C4-4526-F3DF-594121F86BF2}"/>
                </a:ext>
              </a:extLst>
            </p:cNvPr>
            <p:cNvSpPr/>
            <p:nvPr/>
          </p:nvSpPr>
          <p:spPr>
            <a:xfrm>
              <a:off x="5296643" y="2049863"/>
              <a:ext cx="1298821" cy="1244600"/>
            </a:xfrm>
            <a:prstGeom prst="flowChartConnector">
              <a:avLst/>
            </a:prstGeom>
            <a:solidFill>
              <a:schemeClr val="bg1"/>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 name="Group 6">
            <a:extLst>
              <a:ext uri="{FF2B5EF4-FFF2-40B4-BE49-F238E27FC236}">
                <a16:creationId xmlns:a16="http://schemas.microsoft.com/office/drawing/2014/main" id="{4B2E59C1-F7DE-D608-41C4-BEA8C0DDD615}"/>
              </a:ext>
            </a:extLst>
          </p:cNvPr>
          <p:cNvGrpSpPr/>
          <p:nvPr/>
        </p:nvGrpSpPr>
        <p:grpSpPr>
          <a:xfrm>
            <a:off x="947114" y="-446411"/>
            <a:ext cx="1858945" cy="5612368"/>
            <a:chOff x="947114" y="-446411"/>
            <a:chExt cx="1858945" cy="5612368"/>
          </a:xfrm>
          <a:solidFill>
            <a:srgbClr val="9A6370"/>
          </a:solidFill>
        </p:grpSpPr>
        <p:grpSp>
          <p:nvGrpSpPr>
            <p:cNvPr id="17" name="Group 16">
              <a:extLst>
                <a:ext uri="{FF2B5EF4-FFF2-40B4-BE49-F238E27FC236}">
                  <a16:creationId xmlns:a16="http://schemas.microsoft.com/office/drawing/2014/main" id="{774A058E-AD47-0D2C-BBE0-BE666195E4AE}"/>
                </a:ext>
              </a:extLst>
            </p:cNvPr>
            <p:cNvGrpSpPr/>
            <p:nvPr/>
          </p:nvGrpSpPr>
          <p:grpSpPr>
            <a:xfrm>
              <a:off x="947114" y="2905078"/>
              <a:ext cx="1858945" cy="2260879"/>
              <a:chOff x="949569" y="0"/>
              <a:chExt cx="1858945" cy="2260879"/>
            </a:xfrm>
            <a:grpFill/>
          </p:grpSpPr>
          <p:sp>
            <p:nvSpPr>
              <p:cNvPr id="14" name="Rectangle 13">
                <a:extLst>
                  <a:ext uri="{FF2B5EF4-FFF2-40B4-BE49-F238E27FC236}">
                    <a16:creationId xmlns:a16="http://schemas.microsoft.com/office/drawing/2014/main" id="{DB059A9B-1EC0-278C-6CA2-AB8949952E3E}"/>
                  </a:ext>
                </a:extLst>
              </p:cNvPr>
              <p:cNvSpPr/>
              <p:nvPr/>
            </p:nvSpPr>
            <p:spPr>
              <a:xfrm>
                <a:off x="1195754" y="0"/>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7EBD3450-7F38-F307-3154-2EDB4023264F}"/>
                  </a:ext>
                </a:extLst>
              </p:cNvPr>
              <p:cNvSpPr/>
              <p:nvPr/>
            </p:nvSpPr>
            <p:spPr>
              <a:xfrm>
                <a:off x="949569" y="1838848"/>
                <a:ext cx="1858945" cy="422031"/>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9338B8A7-C160-D113-FFD0-3C9E1BB76F36}"/>
                </a:ext>
              </a:extLst>
            </p:cNvPr>
            <p:cNvSpPr/>
            <p:nvPr/>
          </p:nvSpPr>
          <p:spPr>
            <a:xfrm rot="10800000">
              <a:off x="1193298" y="896277"/>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9994365-43EA-9869-85FE-2F458BBA4060}"/>
                </a:ext>
              </a:extLst>
            </p:cNvPr>
            <p:cNvSpPr/>
            <p:nvPr/>
          </p:nvSpPr>
          <p:spPr>
            <a:xfrm rot="10800000">
              <a:off x="1193298" y="-446411"/>
              <a:ext cx="1366576" cy="2120202"/>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85E1BC9-FDF0-76BF-1617-A207A237C6FD}"/>
              </a:ext>
            </a:extLst>
          </p:cNvPr>
          <p:cNvSpPr txBox="1"/>
          <p:nvPr/>
        </p:nvSpPr>
        <p:spPr>
          <a:xfrm>
            <a:off x="6090313" y="2286000"/>
            <a:ext cx="2695432"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Disconnect both halves</a:t>
            </a:r>
            <a:endParaRPr lang="en-US">
              <a:solidFill>
                <a:schemeClr val="bg1"/>
              </a:solidFill>
              <a:latin typeface="Arial Black"/>
            </a:endParaRPr>
          </a:p>
        </p:txBody>
      </p:sp>
      <p:sp>
        <p:nvSpPr>
          <p:cNvPr id="30" name="TextBox 29">
            <a:extLst>
              <a:ext uri="{FF2B5EF4-FFF2-40B4-BE49-F238E27FC236}">
                <a16:creationId xmlns:a16="http://schemas.microsoft.com/office/drawing/2014/main" id="{EA6F5DB4-02A6-2747-3D26-71580086876A}"/>
              </a:ext>
            </a:extLst>
          </p:cNvPr>
          <p:cNvSpPr txBox="1"/>
          <p:nvPr/>
        </p:nvSpPr>
        <p:spPr>
          <a:xfrm>
            <a:off x="6090313" y="4408175"/>
            <a:ext cx="2695432"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Arial Black"/>
                <a:ea typeface="Calibri"/>
                <a:cs typeface="Calibri"/>
              </a:rPr>
              <a:t>Maintain sealed connection for excess fuel</a:t>
            </a:r>
            <a:endParaRPr lang="en-US">
              <a:solidFill>
                <a:schemeClr val="bg1"/>
              </a:solidFill>
              <a:latin typeface="Arial Black"/>
            </a:endParaRPr>
          </a:p>
        </p:txBody>
      </p:sp>
      <p:pic>
        <p:nvPicPr>
          <p:cNvPr id="9" name="Graphic 8" descr="Disconnected outline">
            <a:extLst>
              <a:ext uri="{FF2B5EF4-FFF2-40B4-BE49-F238E27FC236}">
                <a16:creationId xmlns:a16="http://schemas.microsoft.com/office/drawing/2014/main" id="{ABBBFC3B-43DF-0E08-F81B-EAEF6F8CEA8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9174" y="1843545"/>
            <a:ext cx="914400" cy="914400"/>
          </a:xfrm>
          <a:prstGeom prst="rect">
            <a:avLst/>
          </a:prstGeom>
        </p:spPr>
      </p:pic>
      <p:pic>
        <p:nvPicPr>
          <p:cNvPr id="11" name="Graphic 10" descr="Gauge with solid fill">
            <a:extLst>
              <a:ext uri="{FF2B5EF4-FFF2-40B4-BE49-F238E27FC236}">
                <a16:creationId xmlns:a16="http://schemas.microsoft.com/office/drawing/2014/main" id="{167B8B23-3C14-CD9C-829C-4BE7F40E03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879130" y="3955440"/>
            <a:ext cx="914400" cy="914400"/>
          </a:xfrm>
          <a:prstGeom prst="rect">
            <a:avLst/>
          </a:prstGeom>
        </p:spPr>
      </p:pic>
      <p:sp>
        <p:nvSpPr>
          <p:cNvPr id="2" name="TextBox 1">
            <a:extLst>
              <a:ext uri="{FF2B5EF4-FFF2-40B4-BE49-F238E27FC236}">
                <a16:creationId xmlns:a16="http://schemas.microsoft.com/office/drawing/2014/main" id="{96105A1A-AED1-9AC3-EEC1-617485AF54FA}"/>
              </a:ext>
            </a:extLst>
          </p:cNvPr>
          <p:cNvSpPr txBox="1"/>
          <p:nvPr/>
        </p:nvSpPr>
        <p:spPr>
          <a:xfrm>
            <a:off x="10628600" y="194854"/>
            <a:ext cx="1563400" cy="338554"/>
          </a:xfrm>
          <a:prstGeom prst="rect">
            <a:avLst/>
          </a:prstGeom>
          <a:noFill/>
        </p:spPr>
        <p:txBody>
          <a:bodyPr wrap="square" rtlCol="0">
            <a:spAutoFit/>
          </a:bodyPr>
          <a:lstStyle/>
          <a:p>
            <a:pPr algn="ctr"/>
            <a:r>
              <a:rPr lang="en-US" sz="1600">
                <a:solidFill>
                  <a:srgbClr val="FFFFFF"/>
                </a:solidFill>
              </a:rPr>
              <a:t>Sean Rodney</a:t>
            </a:r>
          </a:p>
        </p:txBody>
      </p:sp>
    </p:spTree>
    <p:extLst>
      <p:ext uri="{BB962C8B-B14F-4D97-AF65-F5344CB8AC3E}">
        <p14:creationId xmlns:p14="http://schemas.microsoft.com/office/powerpoint/2010/main" val="507117020"/>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10FFA3-A0C6-0066-5C5B-9B800A8FB379}"/>
              </a:ext>
            </a:extLst>
          </p:cNvPr>
          <p:cNvSpPr>
            <a:spLocks noGrp="1"/>
          </p:cNvSpPr>
          <p:nvPr>
            <p:ph type="sldNum" sz="quarter" idx="12"/>
          </p:nvPr>
        </p:nvSpPr>
        <p:spPr/>
        <p:txBody>
          <a:bodyPr/>
          <a:lstStyle/>
          <a:p>
            <a:fld id="{A5AEF524-62EC-C340-82A1-9F47B6C43E55}" type="slidenum">
              <a:rPr lang="en-US" smtClean="0">
                <a:solidFill>
                  <a:schemeClr val="tx2"/>
                </a:solidFill>
              </a:rPr>
              <a:t>18</a:t>
            </a:fld>
            <a:endParaRPr lang="en-US">
              <a:solidFill>
                <a:schemeClr val="tx2"/>
              </a:solidFill>
            </a:endParaRPr>
          </a:p>
        </p:txBody>
      </p:sp>
      <p:sp>
        <p:nvSpPr>
          <p:cNvPr id="8" name="TextBox 7">
            <a:extLst>
              <a:ext uri="{FF2B5EF4-FFF2-40B4-BE49-F238E27FC236}">
                <a16:creationId xmlns:a16="http://schemas.microsoft.com/office/drawing/2014/main" id="{AAD0C21D-5DB4-DEC5-C951-BD1A8AC84CBA}"/>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Lauren Roche</a:t>
            </a:r>
          </a:p>
        </p:txBody>
      </p:sp>
      <p:sp>
        <p:nvSpPr>
          <p:cNvPr id="72" name="Title 5">
            <a:extLst>
              <a:ext uri="{FF2B5EF4-FFF2-40B4-BE49-F238E27FC236}">
                <a16:creationId xmlns:a16="http://schemas.microsoft.com/office/drawing/2014/main" id="{430A5C7A-2551-1EAF-664B-401F80FE9058}"/>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Concept Generation</a:t>
            </a:r>
          </a:p>
        </p:txBody>
      </p:sp>
      <p:sp>
        <p:nvSpPr>
          <p:cNvPr id="2" name="Rectangle: Rounded Corners 1">
            <a:extLst>
              <a:ext uri="{FF2B5EF4-FFF2-40B4-BE49-F238E27FC236}">
                <a16:creationId xmlns:a16="http://schemas.microsoft.com/office/drawing/2014/main" id="{A176502B-53AF-E9B5-180F-D8B372C1ED63}"/>
              </a:ext>
            </a:extLst>
          </p:cNvPr>
          <p:cNvSpPr/>
          <p:nvPr/>
        </p:nvSpPr>
        <p:spPr>
          <a:xfrm>
            <a:off x="115565" y="1762525"/>
            <a:ext cx="2870120" cy="3996648"/>
          </a:xfrm>
          <a:prstGeom prst="roundRect">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ts val="4000"/>
              </a:lnSpc>
            </a:pPr>
            <a:endParaRPr lang="en-US" sz="2400">
              <a:latin typeface="+mj-lt"/>
            </a:endParaRPr>
          </a:p>
          <a:p>
            <a:pPr algn="ctr">
              <a:lnSpc>
                <a:spcPts val="4000"/>
              </a:lnSpc>
            </a:pPr>
            <a:endParaRPr lang="en-US" sz="2400">
              <a:latin typeface="+mj-lt"/>
            </a:endParaRPr>
          </a:p>
        </p:txBody>
      </p:sp>
      <p:sp>
        <p:nvSpPr>
          <p:cNvPr id="3" name="Arrow: Right 2">
            <a:extLst>
              <a:ext uri="{FF2B5EF4-FFF2-40B4-BE49-F238E27FC236}">
                <a16:creationId xmlns:a16="http://schemas.microsoft.com/office/drawing/2014/main" id="{5F3FE844-A7BF-A725-930F-9DC7A9570C49}"/>
              </a:ext>
            </a:extLst>
          </p:cNvPr>
          <p:cNvSpPr/>
          <p:nvPr/>
        </p:nvSpPr>
        <p:spPr>
          <a:xfrm>
            <a:off x="3118419" y="3549461"/>
            <a:ext cx="757084" cy="422787"/>
          </a:xfrm>
          <a:prstGeom prst="rightArrow">
            <a:avLst/>
          </a:prstGeom>
          <a:solidFill>
            <a:schemeClr val="bg1"/>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014EA400-3B06-A1A6-6D13-F4E429FA40A2}"/>
              </a:ext>
            </a:extLst>
          </p:cNvPr>
          <p:cNvSpPr/>
          <p:nvPr/>
        </p:nvSpPr>
        <p:spPr>
          <a:xfrm>
            <a:off x="4008237" y="2480690"/>
            <a:ext cx="2560320" cy="2560320"/>
          </a:xfrm>
          <a:prstGeom prst="ellipse">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mj-lt"/>
              </a:rPr>
              <a:t>100 Concepts</a:t>
            </a:r>
          </a:p>
        </p:txBody>
      </p:sp>
      <p:sp>
        <p:nvSpPr>
          <p:cNvPr id="6" name="Arrow: Right 5">
            <a:extLst>
              <a:ext uri="{FF2B5EF4-FFF2-40B4-BE49-F238E27FC236}">
                <a16:creationId xmlns:a16="http://schemas.microsoft.com/office/drawing/2014/main" id="{1BC84473-E80B-E5CD-0D5C-504B46A0F021}"/>
              </a:ext>
            </a:extLst>
          </p:cNvPr>
          <p:cNvSpPr/>
          <p:nvPr/>
        </p:nvSpPr>
        <p:spPr>
          <a:xfrm>
            <a:off x="6701291" y="3549457"/>
            <a:ext cx="1466525" cy="422786"/>
          </a:xfrm>
          <a:prstGeom prst="rightArrow">
            <a:avLst/>
          </a:prstGeom>
          <a:solidFill>
            <a:schemeClr val="bg1"/>
          </a:solid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Rounded Corners 72">
            <a:extLst>
              <a:ext uri="{FF2B5EF4-FFF2-40B4-BE49-F238E27FC236}">
                <a16:creationId xmlns:a16="http://schemas.microsoft.com/office/drawing/2014/main" id="{A4545CFE-9DE6-01B8-C4B3-06154CE7DBBA}"/>
              </a:ext>
            </a:extLst>
          </p:cNvPr>
          <p:cNvSpPr/>
          <p:nvPr/>
        </p:nvSpPr>
        <p:spPr>
          <a:xfrm>
            <a:off x="8262894" y="2933793"/>
            <a:ext cx="2308670" cy="1654113"/>
          </a:xfrm>
          <a:prstGeom prst="roundRect">
            <a:avLst/>
          </a:prstGeom>
          <a:solidFill>
            <a:schemeClr val="tx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latin typeface="+mj-lt"/>
              </a:rPr>
              <a:t>Concept Selection</a:t>
            </a:r>
          </a:p>
        </p:txBody>
      </p:sp>
      <p:sp>
        <p:nvSpPr>
          <p:cNvPr id="7" name="TextBox 6">
            <a:extLst>
              <a:ext uri="{FF2B5EF4-FFF2-40B4-BE49-F238E27FC236}">
                <a16:creationId xmlns:a16="http://schemas.microsoft.com/office/drawing/2014/main" id="{212F79CE-B515-1FD6-DF94-B04DD250AD3F}"/>
              </a:ext>
            </a:extLst>
          </p:cNvPr>
          <p:cNvSpPr txBox="1"/>
          <p:nvPr/>
        </p:nvSpPr>
        <p:spPr>
          <a:xfrm>
            <a:off x="6518189" y="3169358"/>
            <a:ext cx="1705232" cy="307777"/>
          </a:xfrm>
          <a:prstGeom prst="rect">
            <a:avLst/>
          </a:prstGeom>
          <a:noFill/>
        </p:spPr>
        <p:txBody>
          <a:bodyPr wrap="square" rtlCol="0">
            <a:spAutoFit/>
          </a:bodyPr>
          <a:lstStyle/>
          <a:p>
            <a:pPr algn="ctr"/>
            <a:r>
              <a:rPr lang="en-US" sz="1400">
                <a:solidFill>
                  <a:schemeClr val="tx1">
                    <a:lumMod val="75000"/>
                    <a:lumOff val="25000"/>
                  </a:schemeClr>
                </a:solidFill>
                <a:latin typeface="+mj-lt"/>
                <a:cs typeface="Arial" panose="020B0604020202020204" pitchFamily="34" charset="0"/>
              </a:rPr>
              <a:t>3 High Fidelity</a:t>
            </a:r>
          </a:p>
        </p:txBody>
      </p:sp>
      <p:sp>
        <p:nvSpPr>
          <p:cNvPr id="9" name="TextBox 8">
            <a:extLst>
              <a:ext uri="{FF2B5EF4-FFF2-40B4-BE49-F238E27FC236}">
                <a16:creationId xmlns:a16="http://schemas.microsoft.com/office/drawing/2014/main" id="{62D3B1F4-13C6-4AEC-DA52-9C8A8505A5DE}"/>
              </a:ext>
            </a:extLst>
          </p:cNvPr>
          <p:cNvSpPr txBox="1"/>
          <p:nvPr/>
        </p:nvSpPr>
        <p:spPr>
          <a:xfrm>
            <a:off x="6518190" y="4044565"/>
            <a:ext cx="1705231" cy="307777"/>
          </a:xfrm>
          <a:prstGeom prst="rect">
            <a:avLst/>
          </a:prstGeom>
          <a:noFill/>
        </p:spPr>
        <p:txBody>
          <a:bodyPr wrap="square" rtlCol="0">
            <a:spAutoFit/>
          </a:bodyPr>
          <a:lstStyle/>
          <a:p>
            <a:pPr algn="ctr"/>
            <a:r>
              <a:rPr lang="en-US" sz="1400">
                <a:solidFill>
                  <a:schemeClr val="tx1">
                    <a:lumMod val="75000"/>
                    <a:lumOff val="25000"/>
                  </a:schemeClr>
                </a:solidFill>
                <a:latin typeface="+mj-lt"/>
                <a:cs typeface="Arial" panose="020B0604020202020204" pitchFamily="34" charset="0"/>
              </a:rPr>
              <a:t>5 Med. Fidelity</a:t>
            </a:r>
          </a:p>
        </p:txBody>
      </p:sp>
      <p:sp>
        <p:nvSpPr>
          <p:cNvPr id="10" name="Footer Placeholder 2">
            <a:extLst>
              <a:ext uri="{FF2B5EF4-FFF2-40B4-BE49-F238E27FC236}">
                <a16:creationId xmlns:a16="http://schemas.microsoft.com/office/drawing/2014/main" id="{AA247B65-D960-91E1-E723-F329A4728A15}"/>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
        <p:nvSpPr>
          <p:cNvPr id="11" name="TextBox 10">
            <a:extLst>
              <a:ext uri="{FF2B5EF4-FFF2-40B4-BE49-F238E27FC236}">
                <a16:creationId xmlns:a16="http://schemas.microsoft.com/office/drawing/2014/main" id="{D64B34E0-BA04-4054-6977-0A5524B81968}"/>
              </a:ext>
            </a:extLst>
          </p:cNvPr>
          <p:cNvSpPr txBox="1"/>
          <p:nvPr/>
        </p:nvSpPr>
        <p:spPr>
          <a:xfrm>
            <a:off x="404032" y="2393060"/>
            <a:ext cx="2255520" cy="461665"/>
          </a:xfrm>
          <a:prstGeom prst="rect">
            <a:avLst/>
          </a:prstGeom>
          <a:noFill/>
        </p:spPr>
        <p:txBody>
          <a:bodyPr wrap="square" rtlCol="0">
            <a:spAutoFit/>
          </a:bodyPr>
          <a:lstStyle/>
          <a:p>
            <a:pPr algn="ctr"/>
            <a:r>
              <a:rPr lang="en-US" sz="2400">
                <a:solidFill>
                  <a:schemeClr val="bg1"/>
                </a:solidFill>
                <a:latin typeface="+mj-lt"/>
              </a:rPr>
              <a:t>Biomimicry</a:t>
            </a:r>
            <a:endParaRPr lang="en-US" sz="2400">
              <a:solidFill>
                <a:schemeClr val="bg1"/>
              </a:solidFill>
            </a:endParaRPr>
          </a:p>
        </p:txBody>
      </p:sp>
      <p:sp>
        <p:nvSpPr>
          <p:cNvPr id="12" name="TextBox 11">
            <a:extLst>
              <a:ext uri="{FF2B5EF4-FFF2-40B4-BE49-F238E27FC236}">
                <a16:creationId xmlns:a16="http://schemas.microsoft.com/office/drawing/2014/main" id="{4F81DF0C-6410-BB65-BE9D-8AFAB734318F}"/>
              </a:ext>
            </a:extLst>
          </p:cNvPr>
          <p:cNvSpPr txBox="1"/>
          <p:nvPr/>
        </p:nvSpPr>
        <p:spPr>
          <a:xfrm>
            <a:off x="404031" y="3408326"/>
            <a:ext cx="2255520" cy="461665"/>
          </a:xfrm>
          <a:prstGeom prst="rect">
            <a:avLst/>
          </a:prstGeom>
          <a:noFill/>
        </p:spPr>
        <p:txBody>
          <a:bodyPr wrap="square" rtlCol="0">
            <a:spAutoFit/>
          </a:bodyPr>
          <a:lstStyle/>
          <a:p>
            <a:pPr algn="ctr"/>
            <a:r>
              <a:rPr lang="en-US" sz="2400">
                <a:solidFill>
                  <a:schemeClr val="bg1"/>
                </a:solidFill>
                <a:latin typeface="+mj-lt"/>
              </a:rPr>
              <a:t>Crap Shoot</a:t>
            </a:r>
            <a:endParaRPr lang="en-US" sz="2400">
              <a:solidFill>
                <a:schemeClr val="bg1"/>
              </a:solidFill>
            </a:endParaRPr>
          </a:p>
        </p:txBody>
      </p:sp>
      <p:sp>
        <p:nvSpPr>
          <p:cNvPr id="13" name="TextBox 12">
            <a:extLst>
              <a:ext uri="{FF2B5EF4-FFF2-40B4-BE49-F238E27FC236}">
                <a16:creationId xmlns:a16="http://schemas.microsoft.com/office/drawing/2014/main" id="{A76A719D-6EF5-1724-4998-BEE9FBA06F5F}"/>
              </a:ext>
            </a:extLst>
          </p:cNvPr>
          <p:cNvSpPr txBox="1"/>
          <p:nvPr/>
        </p:nvSpPr>
        <p:spPr>
          <a:xfrm>
            <a:off x="230645" y="4423592"/>
            <a:ext cx="2602293" cy="830997"/>
          </a:xfrm>
          <a:prstGeom prst="rect">
            <a:avLst/>
          </a:prstGeom>
          <a:noFill/>
        </p:spPr>
        <p:txBody>
          <a:bodyPr wrap="square" rtlCol="0">
            <a:spAutoFit/>
          </a:bodyPr>
          <a:lstStyle/>
          <a:p>
            <a:pPr algn="ctr"/>
            <a:r>
              <a:rPr lang="en-US" sz="2400">
                <a:solidFill>
                  <a:schemeClr val="bg1"/>
                </a:solidFill>
                <a:latin typeface="+mj-lt"/>
              </a:rPr>
              <a:t>Morphological Chart</a:t>
            </a:r>
            <a:endParaRPr lang="en-US" sz="2400">
              <a:solidFill>
                <a:schemeClr val="bg1"/>
              </a:solidFill>
            </a:endParaRPr>
          </a:p>
        </p:txBody>
      </p:sp>
      <p:pic>
        <p:nvPicPr>
          <p:cNvPr id="16" name="Picture 15" descr="Arizona Space Grant Consortium Logos | Arizona Space Grant Consortium">
            <a:extLst>
              <a:ext uri="{FF2B5EF4-FFF2-40B4-BE49-F238E27FC236}">
                <a16:creationId xmlns:a16="http://schemas.microsoft.com/office/drawing/2014/main" id="{A48DFD14-A11D-8F46-B4D1-D0BA0171E569}"/>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1849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500"/>
                                        <p:tgtEl>
                                          <p:spTgt spid="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73"/>
                                        </p:tgtEl>
                                        <p:attrNameLst>
                                          <p:attrName>style.visibility</p:attrName>
                                        </p:attrNameLst>
                                      </p:cBhvr>
                                      <p:to>
                                        <p:strVal val="visible"/>
                                      </p:to>
                                    </p:set>
                                    <p:animEffect transition="in" filter="fade">
                                      <p:cBhvr>
                                        <p:cTn id="42" dur="5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6" grpId="0" animBg="1"/>
      <p:bldP spid="73" grpId="0" animBg="1"/>
      <p:bldP spid="7" grpId="0"/>
      <p:bldP spid="9" grpId="0"/>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10FFA3-A0C6-0066-5C5B-9B800A8FB379}"/>
              </a:ext>
            </a:extLst>
          </p:cNvPr>
          <p:cNvSpPr>
            <a:spLocks noGrp="1"/>
          </p:cNvSpPr>
          <p:nvPr>
            <p:ph type="sldNum" sz="quarter" idx="12"/>
          </p:nvPr>
        </p:nvSpPr>
        <p:spPr/>
        <p:txBody>
          <a:bodyPr/>
          <a:lstStyle/>
          <a:p>
            <a:fld id="{A5AEF524-62EC-C340-82A1-9F47B6C43E55}" type="slidenum">
              <a:rPr lang="en-US" smtClean="0">
                <a:solidFill>
                  <a:schemeClr val="tx2"/>
                </a:solidFill>
              </a:rPr>
              <a:t>19</a:t>
            </a:fld>
            <a:endParaRPr lang="en-US">
              <a:solidFill>
                <a:schemeClr val="tx2"/>
              </a:solidFill>
            </a:endParaRPr>
          </a:p>
        </p:txBody>
      </p:sp>
      <p:sp>
        <p:nvSpPr>
          <p:cNvPr id="8" name="TextBox 7">
            <a:extLst>
              <a:ext uri="{FF2B5EF4-FFF2-40B4-BE49-F238E27FC236}">
                <a16:creationId xmlns:a16="http://schemas.microsoft.com/office/drawing/2014/main" id="{AAD0C21D-5DB4-DEC5-C951-BD1A8AC84CBA}"/>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Lauren Roche</a:t>
            </a:r>
          </a:p>
        </p:txBody>
      </p:sp>
      <p:sp>
        <p:nvSpPr>
          <p:cNvPr id="72" name="Title 5">
            <a:extLst>
              <a:ext uri="{FF2B5EF4-FFF2-40B4-BE49-F238E27FC236}">
                <a16:creationId xmlns:a16="http://schemas.microsoft.com/office/drawing/2014/main" id="{430A5C7A-2551-1EAF-664B-401F80FE9058}"/>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Concept Selection</a:t>
            </a:r>
          </a:p>
        </p:txBody>
      </p:sp>
      <p:sp>
        <p:nvSpPr>
          <p:cNvPr id="4" name="Footer Placeholder 2">
            <a:extLst>
              <a:ext uri="{FF2B5EF4-FFF2-40B4-BE49-F238E27FC236}">
                <a16:creationId xmlns:a16="http://schemas.microsoft.com/office/drawing/2014/main" id="{B66757F1-6B7A-1D75-FE03-BF73E0E26B07}"/>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
        <p:nvSpPr>
          <p:cNvPr id="11" name="Arrow: Right 10">
            <a:extLst>
              <a:ext uri="{FF2B5EF4-FFF2-40B4-BE49-F238E27FC236}">
                <a16:creationId xmlns:a16="http://schemas.microsoft.com/office/drawing/2014/main" id="{17B74E99-B4A2-A8C9-8E94-196A2364E04A}"/>
              </a:ext>
            </a:extLst>
          </p:cNvPr>
          <p:cNvSpPr/>
          <p:nvPr/>
        </p:nvSpPr>
        <p:spPr>
          <a:xfrm>
            <a:off x="7774810" y="2579455"/>
            <a:ext cx="3106203" cy="2566404"/>
          </a:xfrm>
          <a:prstGeom prst="rightArrow">
            <a:avLst/>
          </a:prstGeom>
          <a:solidFill>
            <a:srgbClr val="782F40"/>
          </a:solidFill>
          <a:ln>
            <a:solidFill>
              <a:schemeClr val="bg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3" name="Arrow: Right 12">
            <a:extLst>
              <a:ext uri="{FF2B5EF4-FFF2-40B4-BE49-F238E27FC236}">
                <a16:creationId xmlns:a16="http://schemas.microsoft.com/office/drawing/2014/main" id="{E1AE87BC-4BFA-C451-2C5F-97D35954F1AC}"/>
              </a:ext>
            </a:extLst>
          </p:cNvPr>
          <p:cNvSpPr/>
          <p:nvPr/>
        </p:nvSpPr>
        <p:spPr>
          <a:xfrm>
            <a:off x="5739193" y="2564518"/>
            <a:ext cx="3106203" cy="2566404"/>
          </a:xfrm>
          <a:prstGeom prst="rightArrow">
            <a:avLst/>
          </a:prstGeom>
          <a:solidFill>
            <a:srgbClr val="9A6370"/>
          </a:solidFill>
          <a:ln>
            <a:solidFill>
              <a:schemeClr val="bg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4" name="Arrow: Right 13">
            <a:extLst>
              <a:ext uri="{FF2B5EF4-FFF2-40B4-BE49-F238E27FC236}">
                <a16:creationId xmlns:a16="http://schemas.microsoft.com/office/drawing/2014/main" id="{80C9F07F-7132-9412-6264-1F123FB9828B}"/>
              </a:ext>
            </a:extLst>
          </p:cNvPr>
          <p:cNvSpPr/>
          <p:nvPr/>
        </p:nvSpPr>
        <p:spPr>
          <a:xfrm>
            <a:off x="3625628" y="2564518"/>
            <a:ext cx="3106203" cy="2566404"/>
          </a:xfrm>
          <a:prstGeom prst="rightArrow">
            <a:avLst/>
          </a:prstGeom>
          <a:solidFill>
            <a:srgbClr val="782F40"/>
          </a:solidFill>
          <a:ln>
            <a:solidFill>
              <a:schemeClr val="bg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5" name="Arrow: Right 14">
            <a:extLst>
              <a:ext uri="{FF2B5EF4-FFF2-40B4-BE49-F238E27FC236}">
                <a16:creationId xmlns:a16="http://schemas.microsoft.com/office/drawing/2014/main" id="{006E95C8-E881-33D5-9FDF-17B5B874F6DA}"/>
              </a:ext>
            </a:extLst>
          </p:cNvPr>
          <p:cNvSpPr/>
          <p:nvPr/>
        </p:nvSpPr>
        <p:spPr>
          <a:xfrm>
            <a:off x="1563919" y="2502797"/>
            <a:ext cx="3106203" cy="2566404"/>
          </a:xfrm>
          <a:prstGeom prst="rightArrow">
            <a:avLst/>
          </a:prstGeom>
          <a:solidFill>
            <a:srgbClr val="9A6370"/>
          </a:solidFill>
          <a:ln>
            <a:solidFill>
              <a:schemeClr val="bg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16" name="Arrow: Right 15">
            <a:extLst>
              <a:ext uri="{FF2B5EF4-FFF2-40B4-BE49-F238E27FC236}">
                <a16:creationId xmlns:a16="http://schemas.microsoft.com/office/drawing/2014/main" id="{B5098F28-989A-9D1C-2A81-0BA5725558E0}"/>
              </a:ext>
            </a:extLst>
          </p:cNvPr>
          <p:cNvSpPr/>
          <p:nvPr/>
        </p:nvSpPr>
        <p:spPr>
          <a:xfrm>
            <a:off x="-471698" y="2502797"/>
            <a:ext cx="3106203" cy="2566404"/>
          </a:xfrm>
          <a:prstGeom prst="rightArrow">
            <a:avLst/>
          </a:prstGeom>
          <a:solidFill>
            <a:srgbClr val="782F40"/>
          </a:solidFill>
          <a:ln>
            <a:solidFill>
              <a:schemeClr val="bg1"/>
            </a:solidFill>
          </a:ln>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2" name="Freeform: Shape 1">
            <a:extLst>
              <a:ext uri="{FF2B5EF4-FFF2-40B4-BE49-F238E27FC236}">
                <a16:creationId xmlns:a16="http://schemas.microsoft.com/office/drawing/2014/main" id="{651B7071-EE44-58FB-B129-FB0F8618F093}"/>
              </a:ext>
            </a:extLst>
          </p:cNvPr>
          <p:cNvSpPr/>
          <p:nvPr/>
        </p:nvSpPr>
        <p:spPr>
          <a:xfrm>
            <a:off x="134163" y="3231690"/>
            <a:ext cx="1887207" cy="1064997"/>
          </a:xfrm>
          <a:custGeom>
            <a:avLst/>
            <a:gdLst>
              <a:gd name="connsiteX0" fmla="*/ 0 w 1946376"/>
              <a:gd name="connsiteY0" fmla="*/ 237525 h 1425123"/>
              <a:gd name="connsiteX1" fmla="*/ 237525 w 1946376"/>
              <a:gd name="connsiteY1" fmla="*/ 0 h 1425123"/>
              <a:gd name="connsiteX2" fmla="*/ 1708851 w 1946376"/>
              <a:gd name="connsiteY2" fmla="*/ 0 h 1425123"/>
              <a:gd name="connsiteX3" fmla="*/ 1946376 w 1946376"/>
              <a:gd name="connsiteY3" fmla="*/ 237525 h 1425123"/>
              <a:gd name="connsiteX4" fmla="*/ 1946376 w 1946376"/>
              <a:gd name="connsiteY4" fmla="*/ 1187598 h 1425123"/>
              <a:gd name="connsiteX5" fmla="*/ 1708851 w 1946376"/>
              <a:gd name="connsiteY5" fmla="*/ 1425123 h 1425123"/>
              <a:gd name="connsiteX6" fmla="*/ 237525 w 1946376"/>
              <a:gd name="connsiteY6" fmla="*/ 1425123 h 1425123"/>
              <a:gd name="connsiteX7" fmla="*/ 0 w 1946376"/>
              <a:gd name="connsiteY7" fmla="*/ 1187598 h 1425123"/>
              <a:gd name="connsiteX8" fmla="*/ 0 w 1946376"/>
              <a:gd name="connsiteY8" fmla="*/ 237525 h 142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76" h="1425123">
                <a:moveTo>
                  <a:pt x="0" y="237525"/>
                </a:moveTo>
                <a:cubicBezTo>
                  <a:pt x="0" y="106344"/>
                  <a:pt x="106344" y="0"/>
                  <a:pt x="237525" y="0"/>
                </a:cubicBezTo>
                <a:lnTo>
                  <a:pt x="1708851" y="0"/>
                </a:lnTo>
                <a:cubicBezTo>
                  <a:pt x="1840032" y="0"/>
                  <a:pt x="1946376" y="106344"/>
                  <a:pt x="1946376" y="237525"/>
                </a:cubicBezTo>
                <a:lnTo>
                  <a:pt x="1946376" y="1187598"/>
                </a:lnTo>
                <a:cubicBezTo>
                  <a:pt x="1946376" y="1318779"/>
                  <a:pt x="1840032" y="1425123"/>
                  <a:pt x="1708851" y="1425123"/>
                </a:cubicBezTo>
                <a:lnTo>
                  <a:pt x="237525" y="1425123"/>
                </a:lnTo>
                <a:cubicBezTo>
                  <a:pt x="106344" y="1425123"/>
                  <a:pt x="0" y="1318779"/>
                  <a:pt x="0" y="1187598"/>
                </a:cubicBezTo>
                <a:lnTo>
                  <a:pt x="0" y="237525"/>
                </a:lnTo>
                <a:close/>
              </a:path>
            </a:pathLst>
          </a:custGeom>
          <a:no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1959" tIns="141959" rIns="141959" bIns="141959"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bg1"/>
                </a:solidFill>
                <a:latin typeface="+mj-lt"/>
              </a:rPr>
              <a:t>Binary Pairwise Comparison</a:t>
            </a:r>
          </a:p>
        </p:txBody>
      </p:sp>
      <p:sp>
        <p:nvSpPr>
          <p:cNvPr id="3" name="Freeform: Shape 2">
            <a:extLst>
              <a:ext uri="{FF2B5EF4-FFF2-40B4-BE49-F238E27FC236}">
                <a16:creationId xmlns:a16="http://schemas.microsoft.com/office/drawing/2014/main" id="{4566506A-E897-DAE6-C198-5B56016C0E9E}"/>
              </a:ext>
            </a:extLst>
          </p:cNvPr>
          <p:cNvSpPr/>
          <p:nvPr/>
        </p:nvSpPr>
        <p:spPr>
          <a:xfrm>
            <a:off x="2646273" y="3212871"/>
            <a:ext cx="1443039" cy="1102637"/>
          </a:xfrm>
          <a:custGeom>
            <a:avLst/>
            <a:gdLst>
              <a:gd name="connsiteX0" fmla="*/ 0 w 1953008"/>
              <a:gd name="connsiteY0" fmla="*/ 233108 h 1398619"/>
              <a:gd name="connsiteX1" fmla="*/ 233108 w 1953008"/>
              <a:gd name="connsiteY1" fmla="*/ 0 h 1398619"/>
              <a:gd name="connsiteX2" fmla="*/ 1719900 w 1953008"/>
              <a:gd name="connsiteY2" fmla="*/ 0 h 1398619"/>
              <a:gd name="connsiteX3" fmla="*/ 1953008 w 1953008"/>
              <a:gd name="connsiteY3" fmla="*/ 233108 h 1398619"/>
              <a:gd name="connsiteX4" fmla="*/ 1953008 w 1953008"/>
              <a:gd name="connsiteY4" fmla="*/ 1165511 h 1398619"/>
              <a:gd name="connsiteX5" fmla="*/ 1719900 w 1953008"/>
              <a:gd name="connsiteY5" fmla="*/ 1398619 h 1398619"/>
              <a:gd name="connsiteX6" fmla="*/ 233108 w 1953008"/>
              <a:gd name="connsiteY6" fmla="*/ 1398619 h 1398619"/>
              <a:gd name="connsiteX7" fmla="*/ 0 w 1953008"/>
              <a:gd name="connsiteY7" fmla="*/ 1165511 h 1398619"/>
              <a:gd name="connsiteX8" fmla="*/ 0 w 1953008"/>
              <a:gd name="connsiteY8" fmla="*/ 233108 h 13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08" h="1398619">
                <a:moveTo>
                  <a:pt x="0" y="233108"/>
                </a:moveTo>
                <a:cubicBezTo>
                  <a:pt x="0" y="104366"/>
                  <a:pt x="104366" y="0"/>
                  <a:pt x="233108" y="0"/>
                </a:cubicBezTo>
                <a:lnTo>
                  <a:pt x="1719900" y="0"/>
                </a:lnTo>
                <a:cubicBezTo>
                  <a:pt x="1848642" y="0"/>
                  <a:pt x="1953008" y="104366"/>
                  <a:pt x="1953008" y="233108"/>
                </a:cubicBezTo>
                <a:lnTo>
                  <a:pt x="1953008" y="1165511"/>
                </a:lnTo>
                <a:cubicBezTo>
                  <a:pt x="1953008" y="1294253"/>
                  <a:pt x="1848642" y="1398619"/>
                  <a:pt x="1719900" y="1398619"/>
                </a:cubicBezTo>
                <a:lnTo>
                  <a:pt x="233108" y="1398619"/>
                </a:lnTo>
                <a:cubicBezTo>
                  <a:pt x="104366" y="1398619"/>
                  <a:pt x="0" y="1294253"/>
                  <a:pt x="0" y="1165511"/>
                </a:cubicBezTo>
                <a:lnTo>
                  <a:pt x="0" y="233108"/>
                </a:lnTo>
                <a:close/>
              </a:path>
            </a:pathLst>
          </a:custGeom>
          <a:no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0665" tIns="140665" rIns="140665" bIns="140665"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bg1"/>
                </a:solidFill>
                <a:latin typeface="+mj-lt"/>
              </a:rPr>
              <a:t>House of Quality</a:t>
            </a:r>
          </a:p>
        </p:txBody>
      </p:sp>
      <p:sp>
        <p:nvSpPr>
          <p:cNvPr id="6" name="Freeform: Shape 5">
            <a:extLst>
              <a:ext uri="{FF2B5EF4-FFF2-40B4-BE49-F238E27FC236}">
                <a16:creationId xmlns:a16="http://schemas.microsoft.com/office/drawing/2014/main" id="{2EC2E870-A5FE-0D4C-76A6-FE70F99362D9}"/>
              </a:ext>
            </a:extLst>
          </p:cNvPr>
          <p:cNvSpPr/>
          <p:nvPr/>
        </p:nvSpPr>
        <p:spPr>
          <a:xfrm>
            <a:off x="4862784" y="3386369"/>
            <a:ext cx="1322188" cy="880361"/>
          </a:xfrm>
          <a:custGeom>
            <a:avLst/>
            <a:gdLst>
              <a:gd name="connsiteX0" fmla="*/ 0 w 1890652"/>
              <a:gd name="connsiteY0" fmla="*/ 241943 h 1451626"/>
              <a:gd name="connsiteX1" fmla="*/ 241943 w 1890652"/>
              <a:gd name="connsiteY1" fmla="*/ 0 h 1451626"/>
              <a:gd name="connsiteX2" fmla="*/ 1648709 w 1890652"/>
              <a:gd name="connsiteY2" fmla="*/ 0 h 1451626"/>
              <a:gd name="connsiteX3" fmla="*/ 1890652 w 1890652"/>
              <a:gd name="connsiteY3" fmla="*/ 241943 h 1451626"/>
              <a:gd name="connsiteX4" fmla="*/ 1890652 w 1890652"/>
              <a:gd name="connsiteY4" fmla="*/ 1209683 h 1451626"/>
              <a:gd name="connsiteX5" fmla="*/ 1648709 w 1890652"/>
              <a:gd name="connsiteY5" fmla="*/ 1451626 h 1451626"/>
              <a:gd name="connsiteX6" fmla="*/ 241943 w 1890652"/>
              <a:gd name="connsiteY6" fmla="*/ 1451626 h 1451626"/>
              <a:gd name="connsiteX7" fmla="*/ 0 w 1890652"/>
              <a:gd name="connsiteY7" fmla="*/ 1209683 h 1451626"/>
              <a:gd name="connsiteX8" fmla="*/ 0 w 1890652"/>
              <a:gd name="connsiteY8" fmla="*/ 241943 h 145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0652" h="1451626">
                <a:moveTo>
                  <a:pt x="0" y="241943"/>
                </a:moveTo>
                <a:cubicBezTo>
                  <a:pt x="0" y="108322"/>
                  <a:pt x="108322" y="0"/>
                  <a:pt x="241943" y="0"/>
                </a:cubicBezTo>
                <a:lnTo>
                  <a:pt x="1648709" y="0"/>
                </a:lnTo>
                <a:cubicBezTo>
                  <a:pt x="1782330" y="0"/>
                  <a:pt x="1890652" y="108322"/>
                  <a:pt x="1890652" y="241943"/>
                </a:cubicBezTo>
                <a:lnTo>
                  <a:pt x="1890652" y="1209683"/>
                </a:lnTo>
                <a:cubicBezTo>
                  <a:pt x="1890652" y="1343304"/>
                  <a:pt x="1782330" y="1451626"/>
                  <a:pt x="1648709" y="1451626"/>
                </a:cubicBezTo>
                <a:lnTo>
                  <a:pt x="241943" y="1451626"/>
                </a:lnTo>
                <a:cubicBezTo>
                  <a:pt x="108322" y="1451626"/>
                  <a:pt x="0" y="1343304"/>
                  <a:pt x="0" y="1209683"/>
                </a:cubicBezTo>
                <a:lnTo>
                  <a:pt x="0" y="241943"/>
                </a:lnTo>
                <a:close/>
              </a:path>
            </a:pathLst>
          </a:custGeom>
          <a:no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3253" tIns="143253" rIns="143253" bIns="143253"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bg1"/>
                </a:solidFill>
                <a:latin typeface="+mj-lt"/>
              </a:rPr>
              <a:t>Pugh Charts</a:t>
            </a:r>
          </a:p>
        </p:txBody>
      </p:sp>
      <p:sp>
        <p:nvSpPr>
          <p:cNvPr id="73" name="Freeform: Shape 72">
            <a:extLst>
              <a:ext uri="{FF2B5EF4-FFF2-40B4-BE49-F238E27FC236}">
                <a16:creationId xmlns:a16="http://schemas.microsoft.com/office/drawing/2014/main" id="{5043F371-3731-C195-FC9B-ACC082686676}"/>
              </a:ext>
            </a:extLst>
          </p:cNvPr>
          <p:cNvSpPr/>
          <p:nvPr/>
        </p:nvSpPr>
        <p:spPr>
          <a:xfrm>
            <a:off x="6630751" y="3278768"/>
            <a:ext cx="1644837" cy="1167777"/>
          </a:xfrm>
          <a:custGeom>
            <a:avLst/>
            <a:gdLst>
              <a:gd name="connsiteX0" fmla="*/ 0 w 1888912"/>
              <a:gd name="connsiteY0" fmla="*/ 228505 h 1371001"/>
              <a:gd name="connsiteX1" fmla="*/ 228505 w 1888912"/>
              <a:gd name="connsiteY1" fmla="*/ 0 h 1371001"/>
              <a:gd name="connsiteX2" fmla="*/ 1660407 w 1888912"/>
              <a:gd name="connsiteY2" fmla="*/ 0 h 1371001"/>
              <a:gd name="connsiteX3" fmla="*/ 1888912 w 1888912"/>
              <a:gd name="connsiteY3" fmla="*/ 228505 h 1371001"/>
              <a:gd name="connsiteX4" fmla="*/ 1888912 w 1888912"/>
              <a:gd name="connsiteY4" fmla="*/ 1142496 h 1371001"/>
              <a:gd name="connsiteX5" fmla="*/ 1660407 w 1888912"/>
              <a:gd name="connsiteY5" fmla="*/ 1371001 h 1371001"/>
              <a:gd name="connsiteX6" fmla="*/ 228505 w 1888912"/>
              <a:gd name="connsiteY6" fmla="*/ 1371001 h 1371001"/>
              <a:gd name="connsiteX7" fmla="*/ 0 w 1888912"/>
              <a:gd name="connsiteY7" fmla="*/ 1142496 h 1371001"/>
              <a:gd name="connsiteX8" fmla="*/ 0 w 1888912"/>
              <a:gd name="connsiteY8" fmla="*/ 228505 h 13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912" h="1371001">
                <a:moveTo>
                  <a:pt x="0" y="228505"/>
                </a:moveTo>
                <a:cubicBezTo>
                  <a:pt x="0" y="102305"/>
                  <a:pt x="102305" y="0"/>
                  <a:pt x="228505" y="0"/>
                </a:cubicBezTo>
                <a:lnTo>
                  <a:pt x="1660407" y="0"/>
                </a:lnTo>
                <a:cubicBezTo>
                  <a:pt x="1786607" y="0"/>
                  <a:pt x="1888912" y="102305"/>
                  <a:pt x="1888912" y="228505"/>
                </a:cubicBezTo>
                <a:lnTo>
                  <a:pt x="1888912" y="1142496"/>
                </a:lnTo>
                <a:cubicBezTo>
                  <a:pt x="1888912" y="1268696"/>
                  <a:pt x="1786607" y="1371001"/>
                  <a:pt x="1660407" y="1371001"/>
                </a:cubicBezTo>
                <a:lnTo>
                  <a:pt x="228505" y="1371001"/>
                </a:lnTo>
                <a:cubicBezTo>
                  <a:pt x="102305" y="1371001"/>
                  <a:pt x="0" y="1268696"/>
                  <a:pt x="0" y="1142496"/>
                </a:cubicBezTo>
                <a:lnTo>
                  <a:pt x="0" y="228505"/>
                </a:lnTo>
                <a:close/>
              </a:path>
            </a:pathLst>
          </a:custGeom>
          <a:no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9317" tIns="139317" rIns="139317" bIns="139317"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bg1"/>
                </a:solidFill>
                <a:latin typeface="+mj-lt"/>
              </a:rPr>
              <a:t>Analytical Hierarchy Process</a:t>
            </a:r>
          </a:p>
        </p:txBody>
      </p:sp>
      <p:sp>
        <p:nvSpPr>
          <p:cNvPr id="74" name="Freeform: Shape 73">
            <a:extLst>
              <a:ext uri="{FF2B5EF4-FFF2-40B4-BE49-F238E27FC236}">
                <a16:creationId xmlns:a16="http://schemas.microsoft.com/office/drawing/2014/main" id="{412D80BB-3EBC-0FEA-9280-42A11338A51A}"/>
              </a:ext>
            </a:extLst>
          </p:cNvPr>
          <p:cNvSpPr/>
          <p:nvPr/>
        </p:nvSpPr>
        <p:spPr>
          <a:xfrm>
            <a:off x="8900491" y="3386369"/>
            <a:ext cx="1545772" cy="952574"/>
          </a:xfrm>
          <a:custGeom>
            <a:avLst/>
            <a:gdLst>
              <a:gd name="connsiteX0" fmla="*/ 0 w 1994652"/>
              <a:gd name="connsiteY0" fmla="*/ 225413 h 1352452"/>
              <a:gd name="connsiteX1" fmla="*/ 225413 w 1994652"/>
              <a:gd name="connsiteY1" fmla="*/ 0 h 1352452"/>
              <a:gd name="connsiteX2" fmla="*/ 1769239 w 1994652"/>
              <a:gd name="connsiteY2" fmla="*/ 0 h 1352452"/>
              <a:gd name="connsiteX3" fmla="*/ 1994652 w 1994652"/>
              <a:gd name="connsiteY3" fmla="*/ 225413 h 1352452"/>
              <a:gd name="connsiteX4" fmla="*/ 1994652 w 1994652"/>
              <a:gd name="connsiteY4" fmla="*/ 1127039 h 1352452"/>
              <a:gd name="connsiteX5" fmla="*/ 1769239 w 1994652"/>
              <a:gd name="connsiteY5" fmla="*/ 1352452 h 1352452"/>
              <a:gd name="connsiteX6" fmla="*/ 225413 w 1994652"/>
              <a:gd name="connsiteY6" fmla="*/ 1352452 h 1352452"/>
              <a:gd name="connsiteX7" fmla="*/ 0 w 1994652"/>
              <a:gd name="connsiteY7" fmla="*/ 1127039 h 1352452"/>
              <a:gd name="connsiteX8" fmla="*/ 0 w 1994652"/>
              <a:gd name="connsiteY8" fmla="*/ 225413 h 135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4652" h="1352452">
                <a:moveTo>
                  <a:pt x="0" y="225413"/>
                </a:moveTo>
                <a:cubicBezTo>
                  <a:pt x="0" y="100921"/>
                  <a:pt x="100921" y="0"/>
                  <a:pt x="225413" y="0"/>
                </a:cubicBezTo>
                <a:lnTo>
                  <a:pt x="1769239" y="0"/>
                </a:lnTo>
                <a:cubicBezTo>
                  <a:pt x="1893731" y="0"/>
                  <a:pt x="1994652" y="100921"/>
                  <a:pt x="1994652" y="225413"/>
                </a:cubicBezTo>
                <a:lnTo>
                  <a:pt x="1994652" y="1127039"/>
                </a:lnTo>
                <a:cubicBezTo>
                  <a:pt x="1994652" y="1251531"/>
                  <a:pt x="1893731" y="1352452"/>
                  <a:pt x="1769239" y="1352452"/>
                </a:cubicBezTo>
                <a:lnTo>
                  <a:pt x="225413" y="1352452"/>
                </a:lnTo>
                <a:cubicBezTo>
                  <a:pt x="100921" y="1352452"/>
                  <a:pt x="0" y="1251531"/>
                  <a:pt x="0" y="1127039"/>
                </a:cubicBezTo>
                <a:lnTo>
                  <a:pt x="0" y="225413"/>
                </a:lnTo>
                <a:close/>
              </a:path>
            </a:pathLst>
          </a:custGeom>
          <a:noFill/>
          <a:ln w="57150">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8411" tIns="138411" rIns="138411" bIns="138411"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bg1"/>
                </a:solidFill>
                <a:latin typeface="+mj-lt"/>
              </a:rPr>
              <a:t>Final Selection</a:t>
            </a:r>
          </a:p>
        </p:txBody>
      </p:sp>
      <p:pic>
        <p:nvPicPr>
          <p:cNvPr id="21" name="Picture 20" descr="Arizona Space Grant Consortium Logos | Arizona Space Grant Consortium">
            <a:extLst>
              <a:ext uri="{FF2B5EF4-FFF2-40B4-BE49-F238E27FC236}">
                <a16:creationId xmlns:a16="http://schemas.microsoft.com/office/drawing/2014/main" id="{F086F066-B2BE-394B-A634-5A1516432CB9}"/>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12370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animEffect transition="in" filter="fade">
                                      <p:cBhvr>
                                        <p:cTn id="23" dur="500"/>
                                        <p:tgtEl>
                                          <p:spTgt spid="7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animEffect transition="in" filter="fade">
                                      <p:cBhvr>
                                        <p:cTn id="31" dur="500"/>
                                        <p:tgtEl>
                                          <p:spTgt spid="7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P spid="3" grpId="0"/>
      <p:bldP spid="6" grpId="0"/>
      <p:bldP spid="73" grpId="0"/>
      <p:bldP spid="7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pPr algn="ctr"/>
            <a:r>
              <a:rPr lang="en-US">
                <a:solidFill>
                  <a:schemeClr val="bg1"/>
                </a:solidFill>
                <a:ea typeface="Calibri"/>
                <a:cs typeface="Calibri"/>
              </a:rPr>
              <a:t>Meet The Team</a:t>
            </a:r>
          </a:p>
        </p:txBody>
      </p:sp>
      <p:pic>
        <p:nvPicPr>
          <p:cNvPr id="2" name="Picture 1">
            <a:extLst>
              <a:ext uri="{FF2B5EF4-FFF2-40B4-BE49-F238E27FC236}">
                <a16:creationId xmlns:a16="http://schemas.microsoft.com/office/drawing/2014/main" id="{6A5D7C46-5DFC-2FDC-7A2C-683683577B82}"/>
              </a:ext>
            </a:extLst>
          </p:cNvPr>
          <p:cNvPicPr>
            <a:picLocks noChangeAspect="1"/>
          </p:cNvPicPr>
          <p:nvPr/>
        </p:nvPicPr>
        <p:blipFill rotWithShape="1">
          <a:blip r:embed="rId4"/>
          <a:srcRect t="5758" b="30800"/>
          <a:stretch/>
        </p:blipFill>
        <p:spPr>
          <a:xfrm>
            <a:off x="8611301" y="2086870"/>
            <a:ext cx="1673225" cy="1612900"/>
          </a:xfrm>
          <a:prstGeom prst="roundRect">
            <a:avLst/>
          </a:prstGeom>
        </p:spPr>
      </p:pic>
      <p:sp>
        <p:nvSpPr>
          <p:cNvPr id="5" name="TextBox 4">
            <a:extLst>
              <a:ext uri="{FF2B5EF4-FFF2-40B4-BE49-F238E27FC236}">
                <a16:creationId xmlns:a16="http://schemas.microsoft.com/office/drawing/2014/main" id="{FBB15279-3088-A350-38B1-2C4D61941F6C}"/>
              </a:ext>
            </a:extLst>
          </p:cNvPr>
          <p:cNvSpPr txBox="1"/>
          <p:nvPr/>
        </p:nvSpPr>
        <p:spPr>
          <a:xfrm>
            <a:off x="8450089" y="3817194"/>
            <a:ext cx="2105880" cy="1138773"/>
          </a:xfrm>
          <a:prstGeom prst="rect">
            <a:avLst/>
          </a:prstGeom>
          <a:noFill/>
        </p:spPr>
        <p:txBody>
          <a:bodyPr wrap="square" lIns="91440" tIns="45720" rIns="91440" bIns="45720" rtlCol="0" anchor="t">
            <a:spAutoFit/>
          </a:bodyPr>
          <a:lstStyle/>
          <a:p>
            <a:pPr algn="ctr"/>
            <a:r>
              <a:rPr lang="en-US" b="1">
                <a:solidFill>
                  <a:schemeClr val="bg1">
                    <a:lumMod val="85000"/>
                  </a:schemeClr>
                </a:solidFill>
                <a:latin typeface="Arial"/>
                <a:cs typeface="Arial"/>
              </a:rPr>
              <a:t>Nicolas </a:t>
            </a:r>
            <a:r>
              <a:rPr lang="en-US" b="1" err="1">
                <a:solidFill>
                  <a:schemeClr val="bg1">
                    <a:lumMod val="85000"/>
                  </a:schemeClr>
                </a:solidFill>
                <a:latin typeface="Arial"/>
                <a:cs typeface="Arial"/>
              </a:rPr>
              <a:t>Sgammato</a:t>
            </a:r>
            <a:endParaRPr lang="en-US" b="1">
              <a:solidFill>
                <a:schemeClr val="bg1">
                  <a:lumMod val="85000"/>
                </a:schemeClr>
              </a:solidFill>
            </a:endParaRPr>
          </a:p>
          <a:p>
            <a:pPr algn="ctr"/>
            <a:r>
              <a:rPr lang="en-US" sz="1600" i="1">
                <a:solidFill>
                  <a:schemeClr val="bg1">
                    <a:lumMod val="85000"/>
                  </a:schemeClr>
                </a:solidFill>
                <a:latin typeface="Arial"/>
                <a:cs typeface="Arial"/>
              </a:rPr>
              <a:t>Design </a:t>
            </a:r>
          </a:p>
          <a:p>
            <a:pPr algn="ctr"/>
            <a:r>
              <a:rPr lang="en-US" sz="1600" i="1">
                <a:solidFill>
                  <a:schemeClr val="bg1">
                    <a:lumMod val="85000"/>
                  </a:schemeClr>
                </a:solidFill>
                <a:latin typeface="Arial"/>
                <a:cs typeface="Arial"/>
              </a:rPr>
              <a:t>Engineer</a:t>
            </a:r>
          </a:p>
        </p:txBody>
      </p:sp>
      <p:pic>
        <p:nvPicPr>
          <p:cNvPr id="24" name="Picture 23" descr="Arizona Space Grant Consortium Logos | Arizona Space Grant Consortium">
            <a:extLst>
              <a:ext uri="{FF2B5EF4-FFF2-40B4-BE49-F238E27FC236}">
                <a16:creationId xmlns:a16="http://schemas.microsoft.com/office/drawing/2014/main" id="{DCE74BD2-80A5-FFA4-BA6D-B83776B01CE0}"/>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pic>
        <p:nvPicPr>
          <p:cNvPr id="7" name="Picture 6" descr="A person in a suit standing in front of a building&#10;&#10;Description automatically generated">
            <a:extLst>
              <a:ext uri="{FF2B5EF4-FFF2-40B4-BE49-F238E27FC236}">
                <a16:creationId xmlns:a16="http://schemas.microsoft.com/office/drawing/2014/main" id="{23F51894-5890-484A-4BF5-84F9C7838477}"/>
              </a:ext>
            </a:extLst>
          </p:cNvPr>
          <p:cNvPicPr>
            <a:picLocks noChangeAspect="1"/>
          </p:cNvPicPr>
          <p:nvPr/>
        </p:nvPicPr>
        <p:blipFill rotWithShape="1">
          <a:blip r:embed="rId6"/>
          <a:srcRect l="21212" t="27158" r="25252" b="35579"/>
          <a:stretch/>
        </p:blipFill>
        <p:spPr>
          <a:xfrm>
            <a:off x="318679" y="2079970"/>
            <a:ext cx="1673225" cy="1612900"/>
          </a:xfrm>
          <a:prstGeom prst="roundRect">
            <a:avLst/>
          </a:prstGeom>
        </p:spPr>
      </p:pic>
      <p:sp>
        <p:nvSpPr>
          <p:cNvPr id="31" name="TextBox 30">
            <a:extLst>
              <a:ext uri="{FF2B5EF4-FFF2-40B4-BE49-F238E27FC236}">
                <a16:creationId xmlns:a16="http://schemas.microsoft.com/office/drawing/2014/main" id="{85F11080-27CE-3093-DCDA-788F0DBDCCC2}"/>
              </a:ext>
            </a:extLst>
          </p:cNvPr>
          <p:cNvSpPr txBox="1"/>
          <p:nvPr/>
        </p:nvSpPr>
        <p:spPr>
          <a:xfrm>
            <a:off x="268853" y="3817194"/>
            <a:ext cx="1822599" cy="1415772"/>
          </a:xfrm>
          <a:prstGeom prst="rect">
            <a:avLst/>
          </a:prstGeom>
          <a:noFill/>
        </p:spPr>
        <p:txBody>
          <a:bodyPr wrap="square" lIns="91440" tIns="45720" rIns="91440" bIns="45720" rtlCol="0" anchor="t">
            <a:spAutoFit/>
          </a:bodyPr>
          <a:lstStyle/>
          <a:p>
            <a:pPr algn="ctr"/>
            <a:r>
              <a:rPr lang="en-US" b="1">
                <a:solidFill>
                  <a:schemeClr val="bg1">
                    <a:lumMod val="85000"/>
                  </a:schemeClr>
                </a:solidFill>
                <a:latin typeface="Arial"/>
                <a:cs typeface="Arial"/>
              </a:rPr>
              <a:t>Jason Goldstein</a:t>
            </a:r>
            <a:endParaRPr lang="en-US" b="1">
              <a:solidFill>
                <a:schemeClr val="bg1">
                  <a:lumMod val="85000"/>
                </a:schemeClr>
              </a:solidFill>
            </a:endParaRPr>
          </a:p>
          <a:p>
            <a:pPr algn="ctr"/>
            <a:r>
              <a:rPr lang="en-US" sz="1600" i="1">
                <a:solidFill>
                  <a:schemeClr val="bg1">
                    <a:lumMod val="85000"/>
                  </a:schemeClr>
                </a:solidFill>
                <a:latin typeface="Arial"/>
                <a:cs typeface="Arial"/>
              </a:rPr>
              <a:t>Materials Engineer</a:t>
            </a:r>
          </a:p>
          <a:p>
            <a:pPr algn="ctr"/>
            <a:endParaRPr lang="en-US">
              <a:solidFill>
                <a:schemeClr val="bg1">
                  <a:lumMod val="85000"/>
                </a:schemeClr>
              </a:solidFill>
              <a:latin typeface="Arial"/>
              <a:cs typeface="Arial"/>
            </a:endParaRPr>
          </a:p>
        </p:txBody>
      </p:sp>
      <p:sp>
        <p:nvSpPr>
          <p:cNvPr id="34" name="TextBox 33">
            <a:extLst>
              <a:ext uri="{FF2B5EF4-FFF2-40B4-BE49-F238E27FC236}">
                <a16:creationId xmlns:a16="http://schemas.microsoft.com/office/drawing/2014/main" id="{856DFA01-D591-E41E-8D96-9B4F6B7622CA}"/>
              </a:ext>
            </a:extLst>
          </p:cNvPr>
          <p:cNvSpPr txBox="1"/>
          <p:nvPr/>
        </p:nvSpPr>
        <p:spPr>
          <a:xfrm>
            <a:off x="2366885" y="3817194"/>
            <a:ext cx="1765011" cy="1138773"/>
          </a:xfrm>
          <a:prstGeom prst="rect">
            <a:avLst/>
          </a:prstGeom>
          <a:noFill/>
        </p:spPr>
        <p:txBody>
          <a:bodyPr wrap="square" lIns="91440" tIns="45720" rIns="91440" bIns="45720" rtlCol="0" anchor="t">
            <a:spAutoFit/>
          </a:bodyPr>
          <a:lstStyle/>
          <a:p>
            <a:pPr algn="ctr"/>
            <a:r>
              <a:rPr lang="en-US" b="1">
                <a:solidFill>
                  <a:schemeClr val="bg1">
                    <a:lumMod val="85000"/>
                  </a:schemeClr>
                </a:solidFill>
                <a:latin typeface="Arial"/>
                <a:cs typeface="Arial"/>
              </a:rPr>
              <a:t>Lauren </a:t>
            </a:r>
          </a:p>
          <a:p>
            <a:pPr algn="ctr"/>
            <a:r>
              <a:rPr lang="en-US" b="1">
                <a:solidFill>
                  <a:schemeClr val="bg1">
                    <a:lumMod val="85000"/>
                  </a:schemeClr>
                </a:solidFill>
                <a:latin typeface="Arial"/>
                <a:cs typeface="Arial"/>
              </a:rPr>
              <a:t>Roche</a:t>
            </a:r>
            <a:endParaRPr lang="en-US" b="1">
              <a:solidFill>
                <a:schemeClr val="bg1">
                  <a:lumMod val="85000"/>
                </a:schemeClr>
              </a:solidFill>
            </a:endParaRPr>
          </a:p>
          <a:p>
            <a:pPr algn="ctr"/>
            <a:r>
              <a:rPr lang="en-US" sz="1600" i="1">
                <a:solidFill>
                  <a:schemeClr val="bg1">
                    <a:lumMod val="85000"/>
                  </a:schemeClr>
                </a:solidFill>
                <a:latin typeface="Arial"/>
                <a:cs typeface="Arial"/>
              </a:rPr>
              <a:t>Cryogenics Engineer</a:t>
            </a:r>
          </a:p>
        </p:txBody>
      </p:sp>
      <p:sp>
        <p:nvSpPr>
          <p:cNvPr id="36" name="TextBox 35">
            <a:extLst>
              <a:ext uri="{FF2B5EF4-FFF2-40B4-BE49-F238E27FC236}">
                <a16:creationId xmlns:a16="http://schemas.microsoft.com/office/drawing/2014/main" id="{2A488F57-20E4-712B-6B34-CA71284A19AB}"/>
              </a:ext>
            </a:extLst>
          </p:cNvPr>
          <p:cNvSpPr txBox="1"/>
          <p:nvPr/>
        </p:nvSpPr>
        <p:spPr>
          <a:xfrm>
            <a:off x="4522204" y="3817194"/>
            <a:ext cx="1621877" cy="1138773"/>
          </a:xfrm>
          <a:prstGeom prst="rect">
            <a:avLst/>
          </a:prstGeom>
          <a:noFill/>
        </p:spPr>
        <p:txBody>
          <a:bodyPr wrap="square" lIns="91440" tIns="45720" rIns="91440" bIns="45720" rtlCol="0" anchor="t">
            <a:spAutoFit/>
          </a:bodyPr>
          <a:lstStyle/>
          <a:p>
            <a:pPr algn="ctr"/>
            <a:r>
              <a:rPr lang="en-US" b="1">
                <a:solidFill>
                  <a:schemeClr val="bg1">
                    <a:lumMod val="85000"/>
                  </a:schemeClr>
                </a:solidFill>
                <a:latin typeface="Arial"/>
                <a:cs typeface="Arial"/>
              </a:rPr>
              <a:t>Sean Rodney</a:t>
            </a:r>
            <a:endParaRPr lang="en-US" b="1">
              <a:solidFill>
                <a:schemeClr val="bg1">
                  <a:lumMod val="85000"/>
                </a:schemeClr>
              </a:solidFill>
            </a:endParaRPr>
          </a:p>
          <a:p>
            <a:pPr algn="ctr"/>
            <a:r>
              <a:rPr lang="en-US" sz="1600" i="1">
                <a:solidFill>
                  <a:schemeClr val="bg1">
                    <a:lumMod val="85000"/>
                  </a:schemeClr>
                </a:solidFill>
                <a:latin typeface="Arial"/>
                <a:cs typeface="Arial"/>
              </a:rPr>
              <a:t>Test </a:t>
            </a:r>
          </a:p>
          <a:p>
            <a:pPr algn="ctr"/>
            <a:r>
              <a:rPr lang="en-US" sz="1600" i="1">
                <a:solidFill>
                  <a:schemeClr val="bg1">
                    <a:lumMod val="85000"/>
                  </a:schemeClr>
                </a:solidFill>
                <a:latin typeface="Arial"/>
                <a:cs typeface="Arial"/>
              </a:rPr>
              <a:t>Engineer</a:t>
            </a:r>
          </a:p>
        </p:txBody>
      </p:sp>
      <p:pic>
        <p:nvPicPr>
          <p:cNvPr id="9" name="Picture 8" descr="A person smiling at camera&#10;&#10;Description automatically generated">
            <a:extLst>
              <a:ext uri="{FF2B5EF4-FFF2-40B4-BE49-F238E27FC236}">
                <a16:creationId xmlns:a16="http://schemas.microsoft.com/office/drawing/2014/main" id="{8669DD7D-19DC-5B02-65DF-23497E52DDDB}"/>
              </a:ext>
            </a:extLst>
          </p:cNvPr>
          <p:cNvPicPr>
            <a:picLocks noChangeAspect="1"/>
          </p:cNvPicPr>
          <p:nvPr/>
        </p:nvPicPr>
        <p:blipFill rotWithShape="1">
          <a:blip r:embed="rId7"/>
          <a:srcRect l="3219" t="16247" r="6828" b="15259"/>
          <a:stretch/>
        </p:blipFill>
        <p:spPr>
          <a:xfrm>
            <a:off x="4496467" y="2086870"/>
            <a:ext cx="1673352" cy="1633165"/>
          </a:xfrm>
          <a:prstGeom prst="roundRect">
            <a:avLst/>
          </a:prstGeom>
        </p:spPr>
      </p:pic>
      <p:sp>
        <p:nvSpPr>
          <p:cNvPr id="10" name="TextBox 9">
            <a:extLst>
              <a:ext uri="{FF2B5EF4-FFF2-40B4-BE49-F238E27FC236}">
                <a16:creationId xmlns:a16="http://schemas.microsoft.com/office/drawing/2014/main" id="{02407744-661A-B243-357F-5A3EDE5597A5}"/>
              </a:ext>
            </a:extLst>
          </p:cNvPr>
          <p:cNvSpPr txBox="1"/>
          <p:nvPr/>
        </p:nvSpPr>
        <p:spPr>
          <a:xfrm>
            <a:off x="6437904" y="3817193"/>
            <a:ext cx="1983727" cy="1415772"/>
          </a:xfrm>
          <a:prstGeom prst="rect">
            <a:avLst/>
          </a:prstGeom>
          <a:noFill/>
        </p:spPr>
        <p:txBody>
          <a:bodyPr wrap="square" lIns="91440" tIns="45720" rIns="91440" bIns="45720" rtlCol="0" anchor="t">
            <a:spAutoFit/>
          </a:bodyPr>
          <a:lstStyle/>
          <a:p>
            <a:pPr algn="ctr"/>
            <a:r>
              <a:rPr lang="en-US" b="1">
                <a:solidFill>
                  <a:schemeClr val="bg1">
                    <a:lumMod val="85000"/>
                  </a:schemeClr>
                </a:solidFill>
                <a:latin typeface="Arial"/>
                <a:cs typeface="Arial"/>
              </a:rPr>
              <a:t>Valerie Rodriguez</a:t>
            </a:r>
            <a:endParaRPr lang="en-US" b="1">
              <a:solidFill>
                <a:schemeClr val="bg1">
                  <a:lumMod val="85000"/>
                </a:schemeClr>
              </a:solidFill>
            </a:endParaRPr>
          </a:p>
          <a:p>
            <a:pPr algn="ctr"/>
            <a:r>
              <a:rPr lang="en-US" sz="1600" i="1">
                <a:solidFill>
                  <a:schemeClr val="bg1">
                    <a:lumMod val="85000"/>
                  </a:schemeClr>
                </a:solidFill>
                <a:latin typeface="Arial"/>
                <a:cs typeface="Arial"/>
              </a:rPr>
              <a:t>Thermal-Fluids Engineer</a:t>
            </a:r>
          </a:p>
          <a:p>
            <a:pPr algn="ctr"/>
            <a:endParaRPr lang="en-US">
              <a:solidFill>
                <a:schemeClr val="bg1">
                  <a:lumMod val="85000"/>
                </a:schemeClr>
              </a:solidFill>
              <a:latin typeface="Arial"/>
              <a:cs typeface="Arial"/>
            </a:endParaRPr>
          </a:p>
        </p:txBody>
      </p:sp>
      <p:pic>
        <p:nvPicPr>
          <p:cNvPr id="12" name="Picture 11" descr="A person with blonde hair&#10;&#10;Description automatically generated">
            <a:extLst>
              <a:ext uri="{FF2B5EF4-FFF2-40B4-BE49-F238E27FC236}">
                <a16:creationId xmlns:a16="http://schemas.microsoft.com/office/drawing/2014/main" id="{88DB1CEB-AE45-C772-876D-9F8EC5C6C2E2}"/>
              </a:ext>
            </a:extLst>
          </p:cNvPr>
          <p:cNvPicPr>
            <a:picLocks noChangeAspect="1"/>
          </p:cNvPicPr>
          <p:nvPr/>
        </p:nvPicPr>
        <p:blipFill rotWithShape="1">
          <a:blip r:embed="rId8"/>
          <a:srcRect l="978" r="978"/>
          <a:stretch/>
        </p:blipFill>
        <p:spPr>
          <a:xfrm>
            <a:off x="2409187" y="2086870"/>
            <a:ext cx="1673352" cy="1680932"/>
          </a:xfrm>
          <a:prstGeom prst="roundRect">
            <a:avLst/>
          </a:prstGeom>
        </p:spPr>
      </p:pic>
      <p:pic>
        <p:nvPicPr>
          <p:cNvPr id="3" name="Picture 2" descr="A person in a black dress&#10;&#10;Description automatically generated">
            <a:extLst>
              <a:ext uri="{FF2B5EF4-FFF2-40B4-BE49-F238E27FC236}">
                <a16:creationId xmlns:a16="http://schemas.microsoft.com/office/drawing/2014/main" id="{FB452C29-2D1D-D421-74AD-F6D15B7CD259}"/>
              </a:ext>
            </a:extLst>
          </p:cNvPr>
          <p:cNvPicPr>
            <a:picLocks noChangeAspect="1"/>
          </p:cNvPicPr>
          <p:nvPr/>
        </p:nvPicPr>
        <p:blipFill rotWithShape="1">
          <a:blip r:embed="rId9"/>
          <a:srcRect l="16337" t="24528" r="12376" b="21132"/>
          <a:stretch/>
        </p:blipFill>
        <p:spPr>
          <a:xfrm>
            <a:off x="6583747" y="2079970"/>
            <a:ext cx="1613626" cy="1617203"/>
          </a:xfrm>
          <a:prstGeom prst="roundRect">
            <a:avLst/>
          </a:prstGeom>
        </p:spPr>
      </p:pic>
      <p:sp>
        <p:nvSpPr>
          <p:cNvPr id="15" name="TextBox 14">
            <a:extLst>
              <a:ext uri="{FF2B5EF4-FFF2-40B4-BE49-F238E27FC236}">
                <a16:creationId xmlns:a16="http://schemas.microsoft.com/office/drawing/2014/main" id="{C7A0A41B-9D0C-9310-3830-59BA0B66D8D6}"/>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cxnSp>
        <p:nvCxnSpPr>
          <p:cNvPr id="4" name="Straight Connector 3">
            <a:extLst>
              <a:ext uri="{FF2B5EF4-FFF2-40B4-BE49-F238E27FC236}">
                <a16:creationId xmlns:a16="http://schemas.microsoft.com/office/drawing/2014/main" id="{C6096295-D23C-41C6-C495-FEEC9D40B482}"/>
              </a:ext>
            </a:extLst>
          </p:cNvPr>
          <p:cNvCxnSpPr>
            <a:cxnSpLocks/>
          </p:cNvCxnSpPr>
          <p:nvPr/>
        </p:nvCxnSpPr>
        <p:spPr>
          <a:xfrm>
            <a:off x="2213641" y="2142643"/>
            <a:ext cx="0" cy="27323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D6ADBD1-3523-0B38-96B7-10C862843C88}"/>
              </a:ext>
            </a:extLst>
          </p:cNvPr>
          <p:cNvCxnSpPr>
            <a:cxnSpLocks/>
          </p:cNvCxnSpPr>
          <p:nvPr/>
        </p:nvCxnSpPr>
        <p:spPr>
          <a:xfrm>
            <a:off x="8421631" y="2086870"/>
            <a:ext cx="0" cy="27323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2F3EB10-F8AA-4C10-E2A4-EF6C7E9B9BA8}"/>
              </a:ext>
            </a:extLst>
          </p:cNvPr>
          <p:cNvCxnSpPr>
            <a:cxnSpLocks/>
          </p:cNvCxnSpPr>
          <p:nvPr/>
        </p:nvCxnSpPr>
        <p:spPr>
          <a:xfrm>
            <a:off x="4303698" y="2086870"/>
            <a:ext cx="0" cy="27323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76FD72CA-D42A-4DB4-D73E-054900B0C8E3}"/>
              </a:ext>
            </a:extLst>
          </p:cNvPr>
          <p:cNvCxnSpPr>
            <a:cxnSpLocks/>
          </p:cNvCxnSpPr>
          <p:nvPr/>
        </p:nvCxnSpPr>
        <p:spPr>
          <a:xfrm>
            <a:off x="6391762" y="2086870"/>
            <a:ext cx="0" cy="2732314"/>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6" name="Slide Number Placeholder 3">
            <a:extLst>
              <a:ext uri="{FF2B5EF4-FFF2-40B4-BE49-F238E27FC236}">
                <a16:creationId xmlns:a16="http://schemas.microsoft.com/office/drawing/2014/main" id="{FBE50EE3-BA32-ADC7-7AC0-E5A3B5654E8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t>2</a:t>
            </a:fld>
            <a:endParaRPr lang="en-US"/>
          </a:p>
        </p:txBody>
      </p:sp>
      <p:sp>
        <p:nvSpPr>
          <p:cNvPr id="17" name="Footer Placeholder 2">
            <a:extLst>
              <a:ext uri="{FF2B5EF4-FFF2-40B4-BE49-F238E27FC236}">
                <a16:creationId xmlns:a16="http://schemas.microsoft.com/office/drawing/2014/main" id="{AA8FD46A-5265-FBC2-F9F7-7D4456E0C76B}"/>
              </a:ext>
            </a:extLst>
          </p:cNvPr>
          <p:cNvSpPr>
            <a:spLocks noGrp="1"/>
          </p:cNvSpPr>
          <p:nvPr>
            <p:ph type="ftr" sz="quarter" idx="11"/>
          </p:nvPr>
        </p:nvSpPr>
        <p:spPr>
          <a:xfrm>
            <a:off x="533400" y="6534952"/>
            <a:ext cx="4274813" cy="274320"/>
          </a:xfrm>
        </p:spPr>
        <p:txBody>
          <a:bodyPr/>
          <a:lstStyle/>
          <a:p>
            <a:r>
              <a:rPr lang="en-US"/>
              <a:t>Department of Mechanical Engineering</a:t>
            </a:r>
          </a:p>
        </p:txBody>
      </p:sp>
    </p:spTree>
    <p:extLst>
      <p:ext uri="{BB962C8B-B14F-4D97-AF65-F5344CB8AC3E}">
        <p14:creationId xmlns:p14="http://schemas.microsoft.com/office/powerpoint/2010/main" val="42717459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F9E9D"/>
                </a:solidFill>
                <a:effectLst/>
                <a:uLnTx/>
                <a:uFillTx/>
                <a:latin typeface="Calibri"/>
                <a:ea typeface="+mn-ea"/>
                <a:cs typeface="+mn-cs"/>
              </a:rPr>
              <a:t>Department of Mechanical Engineering</a:t>
            </a:r>
            <a:endParaRPr kumimoji="0" lang="en-US" sz="1200" b="0" i="0" u="none" strike="noStrike" kern="1200" cap="none" spc="0" normalizeH="0" baseline="0" noProof="0">
              <a:ln>
                <a:noFill/>
              </a:ln>
              <a:solidFill>
                <a:srgbClr val="9F9E9D"/>
              </a:solidFill>
              <a:effectLst/>
              <a:uLnTx/>
              <a:uFillTx/>
              <a:latin typeface="Calibri"/>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A5AEF524-62EC-C340-82A1-9F47B6C43E55}" type="slidenum">
              <a:rPr kumimoji="0" lang="en-US" sz="1200" b="0" i="0" u="none" strike="noStrike" kern="1200" cap="none" spc="0" normalizeH="0" baseline="0" noProof="0" dirty="0" smtClean="0">
                <a:ln>
                  <a:noFill/>
                </a:ln>
                <a:solidFill>
                  <a:srgbClr val="9F9E9D"/>
                </a:solidFill>
                <a:effectLst/>
                <a:uLnTx/>
                <a:uFillTx/>
                <a:latin typeface="Calibr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9F9E9D"/>
              </a:solidFill>
              <a:effectLst/>
              <a:uLnTx/>
              <a:uFillTx/>
              <a:latin typeface="Calibri"/>
              <a:ea typeface="Calibri"/>
              <a:cs typeface="Calibri"/>
            </a:endParaRPr>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Calibri"/>
                <a:cs typeface="Calibri"/>
              </a:rPr>
              <a:t>Lauren Roche</a:t>
            </a:r>
          </a:p>
        </p:txBody>
      </p:sp>
      <p:sp>
        <p:nvSpPr>
          <p:cNvPr id="12" name="!!Concept49">
            <a:extLst>
              <a:ext uri="{FF2B5EF4-FFF2-40B4-BE49-F238E27FC236}">
                <a16:creationId xmlns:a16="http://schemas.microsoft.com/office/drawing/2014/main" id="{586F5D59-1F8B-C536-31B2-FC99F04FEBE3}"/>
              </a:ext>
            </a:extLst>
          </p:cNvPr>
          <p:cNvSpPr/>
          <p:nvPr/>
        </p:nvSpPr>
        <p:spPr>
          <a:xfrm>
            <a:off x="783970" y="1700618"/>
            <a:ext cx="2589425" cy="1928114"/>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Black"/>
                <a:ea typeface="+mn-ea"/>
                <a:cs typeface="+mn-cs"/>
              </a:rPr>
              <a:t>#99</a:t>
            </a:r>
          </a:p>
        </p:txBody>
      </p:sp>
      <p:pic>
        <p:nvPicPr>
          <p:cNvPr id="2" name="Picture 1" descr="Diagram of a vacuum with a blue tube and blue tube&#10;&#10;Description automatically generated with medium confidence">
            <a:extLst>
              <a:ext uri="{FF2B5EF4-FFF2-40B4-BE49-F238E27FC236}">
                <a16:creationId xmlns:a16="http://schemas.microsoft.com/office/drawing/2014/main" id="{946AF406-F107-91A4-3E77-397A136E4136}"/>
              </a:ext>
            </a:extLst>
          </p:cNvPr>
          <p:cNvPicPr>
            <a:picLocks noChangeAspect="1"/>
          </p:cNvPicPr>
          <p:nvPr/>
        </p:nvPicPr>
        <p:blipFill rotWithShape="1">
          <a:blip r:embed="rId3"/>
          <a:srcRect t="11158" b="19006"/>
          <a:stretch/>
        </p:blipFill>
        <p:spPr>
          <a:xfrm>
            <a:off x="947637" y="1869083"/>
            <a:ext cx="2270775" cy="9272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 name="Picture 3" descr="Arizona Space Grant Consortium Logos | Arizona Space Grant Consortium">
            <a:extLst>
              <a:ext uri="{FF2B5EF4-FFF2-40B4-BE49-F238E27FC236}">
                <a16:creationId xmlns:a16="http://schemas.microsoft.com/office/drawing/2014/main" id="{62C4A821-9243-DBAB-BA8C-2D30CBBE5083}"/>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sp>
        <p:nvSpPr>
          <p:cNvPr id="6" name="Rectangle: Rounded Corners 16">
            <a:extLst>
              <a:ext uri="{FF2B5EF4-FFF2-40B4-BE49-F238E27FC236}">
                <a16:creationId xmlns:a16="http://schemas.microsoft.com/office/drawing/2014/main" id="{59761D59-91E0-7919-6566-C492821450BA}"/>
              </a:ext>
            </a:extLst>
          </p:cNvPr>
          <p:cNvSpPr/>
          <p:nvPr/>
        </p:nvSpPr>
        <p:spPr>
          <a:xfrm>
            <a:off x="4039287" y="1696459"/>
            <a:ext cx="2589425" cy="19281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Black"/>
                <a:ea typeface="+mn-ea"/>
                <a:cs typeface="+mn-cs"/>
              </a:rPr>
              <a:t>#82</a:t>
            </a:r>
          </a:p>
        </p:txBody>
      </p:sp>
      <p:pic>
        <p:nvPicPr>
          <p:cNvPr id="8" name="Picture 7" descr="Diagram of a mechanical block with a couple of blue and red lines&#10;&#10;Description automatically generated">
            <a:extLst>
              <a:ext uri="{FF2B5EF4-FFF2-40B4-BE49-F238E27FC236}">
                <a16:creationId xmlns:a16="http://schemas.microsoft.com/office/drawing/2014/main" id="{1AD874CF-D572-7D21-B577-F881BF9AC4A5}"/>
              </a:ext>
            </a:extLst>
          </p:cNvPr>
          <p:cNvPicPr>
            <a:picLocks noChangeAspect="1"/>
          </p:cNvPicPr>
          <p:nvPr/>
        </p:nvPicPr>
        <p:blipFill rotWithShape="1">
          <a:blip r:embed="rId5"/>
          <a:srcRect l="-116" t="10869" r="116" b="22312"/>
          <a:stretch/>
        </p:blipFill>
        <p:spPr>
          <a:xfrm>
            <a:off x="4204853" y="1873424"/>
            <a:ext cx="2258292" cy="92213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9" name="Rectangle: Rounded Corners 14">
            <a:extLst>
              <a:ext uri="{FF2B5EF4-FFF2-40B4-BE49-F238E27FC236}">
                <a16:creationId xmlns:a16="http://schemas.microsoft.com/office/drawing/2014/main" id="{19DF7CA9-8257-13FB-1726-DB3D444B5D54}"/>
              </a:ext>
            </a:extLst>
          </p:cNvPr>
          <p:cNvSpPr/>
          <p:nvPr/>
        </p:nvSpPr>
        <p:spPr>
          <a:xfrm>
            <a:off x="7294604" y="1704777"/>
            <a:ext cx="2589425" cy="192127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Black"/>
                <a:ea typeface="+mn-ea"/>
                <a:cs typeface="+mn-cs"/>
              </a:rPr>
              <a:t>#81</a:t>
            </a:r>
          </a:p>
        </p:txBody>
      </p:sp>
      <p:pic>
        <p:nvPicPr>
          <p:cNvPr id="21" name="Picture 20" descr="Diagram of a mechanical scheme&#10;&#10;Description automatically generated with medium confidence">
            <a:extLst>
              <a:ext uri="{FF2B5EF4-FFF2-40B4-BE49-F238E27FC236}">
                <a16:creationId xmlns:a16="http://schemas.microsoft.com/office/drawing/2014/main" id="{E587E70C-4EA1-C830-82A7-7166F6B4F3D6}"/>
              </a:ext>
            </a:extLst>
          </p:cNvPr>
          <p:cNvPicPr>
            <a:picLocks noChangeAspect="1"/>
          </p:cNvPicPr>
          <p:nvPr/>
        </p:nvPicPr>
        <p:blipFill rotWithShape="1">
          <a:blip r:embed="rId6"/>
          <a:srcRect t="11588" b="25870"/>
          <a:stretch/>
        </p:blipFill>
        <p:spPr>
          <a:xfrm>
            <a:off x="7453180" y="1869083"/>
            <a:ext cx="2272272" cy="927844"/>
          </a:xfrm>
          <a:prstGeom prst="roundRect">
            <a:avLst/>
          </a:prstGeom>
          <a:effectLst>
            <a:outerShdw blurRad="76200" dist="38100" dir="7800000" algn="ctr" rotWithShape="0">
              <a:srgbClr val="000000">
                <a:alpha val="40000"/>
              </a:srgbClr>
            </a:outerShdw>
          </a:effectLst>
        </p:spPr>
      </p:pic>
      <p:sp>
        <p:nvSpPr>
          <p:cNvPr id="22" name="Rectangle: Rounded Corners 15">
            <a:extLst>
              <a:ext uri="{FF2B5EF4-FFF2-40B4-BE49-F238E27FC236}">
                <a16:creationId xmlns:a16="http://schemas.microsoft.com/office/drawing/2014/main" id="{08ED3437-947D-7303-5BAF-FDA51EC50424}"/>
              </a:ext>
            </a:extLst>
          </p:cNvPr>
          <p:cNvSpPr/>
          <p:nvPr/>
        </p:nvSpPr>
        <p:spPr>
          <a:xfrm>
            <a:off x="2318065" y="3999093"/>
            <a:ext cx="2589424" cy="192395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Black"/>
                <a:ea typeface="+mn-ea"/>
                <a:cs typeface="+mn-cs"/>
              </a:rPr>
              <a:t>#80</a:t>
            </a:r>
          </a:p>
        </p:txBody>
      </p:sp>
      <p:pic>
        <p:nvPicPr>
          <p:cNvPr id="23" name="Picture 22" descr="A diagram of a vacuum wall&#10;&#10;Description automatically generated">
            <a:extLst>
              <a:ext uri="{FF2B5EF4-FFF2-40B4-BE49-F238E27FC236}">
                <a16:creationId xmlns:a16="http://schemas.microsoft.com/office/drawing/2014/main" id="{FE2FB310-C8F3-310F-8FAE-3AF45D3936C7}"/>
              </a:ext>
            </a:extLst>
          </p:cNvPr>
          <p:cNvPicPr>
            <a:picLocks noChangeAspect="1"/>
          </p:cNvPicPr>
          <p:nvPr/>
        </p:nvPicPr>
        <p:blipFill rotWithShape="1">
          <a:blip r:embed="rId7"/>
          <a:srcRect t="15701" b="17643"/>
          <a:stretch/>
        </p:blipFill>
        <p:spPr>
          <a:xfrm>
            <a:off x="2483630" y="4176348"/>
            <a:ext cx="2258293" cy="922136"/>
          </a:xfrm>
          <a:prstGeom prst="roundRect">
            <a:avLst/>
          </a:prstGeom>
          <a:effectLst>
            <a:outerShdw blurRad="76200" dist="38100" dir="7800000" algn="ctr" rotWithShape="0">
              <a:srgbClr val="000000">
                <a:alpha val="40000"/>
              </a:srgbClr>
            </a:outerShdw>
          </a:effectLst>
        </p:spPr>
      </p:pic>
      <p:sp>
        <p:nvSpPr>
          <p:cNvPr id="24" name="Rectangle: Rounded Corners 13">
            <a:extLst>
              <a:ext uri="{FF2B5EF4-FFF2-40B4-BE49-F238E27FC236}">
                <a16:creationId xmlns:a16="http://schemas.microsoft.com/office/drawing/2014/main" id="{4223B176-F8F0-77AE-BEE4-7BE5EA53AEBD}"/>
              </a:ext>
            </a:extLst>
          </p:cNvPr>
          <p:cNvSpPr/>
          <p:nvPr/>
        </p:nvSpPr>
        <p:spPr>
          <a:xfrm>
            <a:off x="5617171" y="3999093"/>
            <a:ext cx="2589424" cy="1923956"/>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chemeClr val="bg1"/>
                </a:solidFill>
                <a:effectLst/>
                <a:uLnTx/>
                <a:uFillTx/>
                <a:latin typeface="Arial Black"/>
                <a:ea typeface="+mn-ea"/>
                <a:cs typeface="+mn-cs"/>
              </a:rPr>
              <a:t>#79</a:t>
            </a:r>
          </a:p>
        </p:txBody>
      </p:sp>
      <p:pic>
        <p:nvPicPr>
          <p:cNvPr id="25" name="Picture 24" descr="A diagram of a blue and black object&#10;&#10;Description automatically generated with medium confidence">
            <a:extLst>
              <a:ext uri="{FF2B5EF4-FFF2-40B4-BE49-F238E27FC236}">
                <a16:creationId xmlns:a16="http://schemas.microsoft.com/office/drawing/2014/main" id="{806FC10F-FD5F-E598-95D5-B6C568B75EBD}"/>
              </a:ext>
            </a:extLst>
          </p:cNvPr>
          <p:cNvPicPr>
            <a:picLocks noChangeAspect="1"/>
          </p:cNvPicPr>
          <p:nvPr/>
        </p:nvPicPr>
        <p:blipFill rotWithShape="1">
          <a:blip r:embed="rId8"/>
          <a:srcRect t="13647" b="22082"/>
          <a:stretch/>
        </p:blipFill>
        <p:spPr>
          <a:xfrm>
            <a:off x="5782737" y="4181849"/>
            <a:ext cx="2258293" cy="922136"/>
          </a:xfrm>
          <a:prstGeom prst="roundRect">
            <a:avLst/>
          </a:prstGeom>
          <a:effectLst>
            <a:outerShdw blurRad="76200" dist="38100" dir="7800000" algn="ctr" rotWithShape="0">
              <a:srgbClr val="000000">
                <a:alpha val="40000"/>
              </a:srgbClr>
            </a:outerShdw>
          </a:effectLst>
        </p:spPr>
      </p:pic>
      <p:sp>
        <p:nvSpPr>
          <p:cNvPr id="26" name="Title 5">
            <a:extLst>
              <a:ext uri="{FF2B5EF4-FFF2-40B4-BE49-F238E27FC236}">
                <a16:creationId xmlns:a16="http://schemas.microsoft.com/office/drawing/2014/main" id="{64B3EABE-39B7-4D04-B75E-6AFCC54EE53B}"/>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Medium Fidelity Concepts</a:t>
            </a:r>
          </a:p>
        </p:txBody>
      </p:sp>
      <p:sp>
        <p:nvSpPr>
          <p:cNvPr id="27" name="Slide Number Placeholder 4">
            <a:extLst>
              <a:ext uri="{FF2B5EF4-FFF2-40B4-BE49-F238E27FC236}">
                <a16:creationId xmlns:a16="http://schemas.microsoft.com/office/drawing/2014/main" id="{67B5623A-C757-D147-A47C-4376B4AD6ACE}"/>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20</a:t>
            </a:fld>
            <a:endParaRPr lang="en-US">
              <a:solidFill>
                <a:schemeClr val="tx2"/>
              </a:solidFill>
            </a:endParaRPr>
          </a:p>
        </p:txBody>
      </p:sp>
      <p:sp>
        <p:nvSpPr>
          <p:cNvPr id="28" name="Footer Placeholder 2">
            <a:extLst>
              <a:ext uri="{FF2B5EF4-FFF2-40B4-BE49-F238E27FC236}">
                <a16:creationId xmlns:a16="http://schemas.microsoft.com/office/drawing/2014/main" id="{FD20DE35-1622-284D-9650-9D0FE5CC5FE0}"/>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Tree>
    <p:extLst>
      <p:ext uri="{BB962C8B-B14F-4D97-AF65-F5344CB8AC3E}">
        <p14:creationId xmlns:p14="http://schemas.microsoft.com/office/powerpoint/2010/main" val="3018407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353BF878-CD4C-5042-ADFA-8B2CB168B92A}"/>
              </a:ext>
            </a:extLst>
          </p:cNvPr>
          <p:cNvSpPr/>
          <p:nvPr/>
        </p:nvSpPr>
        <p:spPr>
          <a:xfrm>
            <a:off x="829057" y="1398273"/>
            <a:ext cx="8849670" cy="66428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A623DB2A-2B7C-5CE8-E796-F31CB36E3DA2}"/>
              </a:ext>
            </a:extLst>
          </p:cNvPr>
          <p:cNvSpPr txBox="1"/>
          <p:nvPr/>
        </p:nvSpPr>
        <p:spPr>
          <a:xfrm>
            <a:off x="276203" y="1514720"/>
            <a:ext cx="9971290" cy="461665"/>
          </a:xfrm>
          <a:prstGeom prst="rect">
            <a:avLst/>
          </a:prstGeom>
          <a:noFill/>
        </p:spPr>
        <p:txBody>
          <a:bodyPr wrap="square">
            <a:spAutoFit/>
          </a:bodyPr>
          <a:lstStyle/>
          <a:p>
            <a:pPr algn="ctr"/>
            <a:r>
              <a:rPr lang="en-US" sz="2400">
                <a:solidFill>
                  <a:schemeClr val="bg1"/>
                </a:solidFill>
                <a:latin typeface="Arial" panose="020B0604020202020204" pitchFamily="34" charset="0"/>
                <a:cs typeface="Arial" panose="020B0604020202020204" pitchFamily="34" charset="0"/>
              </a:rPr>
              <a:t>Force held + double poppet actuator + double vacuum wall with:</a:t>
            </a:r>
            <a:endParaRPr lang="en-US" sz="2400">
              <a:solidFill>
                <a:schemeClr val="bg1"/>
              </a:solidFill>
            </a:endParaRPr>
          </a:p>
        </p:txBody>
      </p:sp>
      <p:sp>
        <p:nvSpPr>
          <p:cNvPr id="27" name="Rounded Rectangle 26">
            <a:extLst>
              <a:ext uri="{FF2B5EF4-FFF2-40B4-BE49-F238E27FC236}">
                <a16:creationId xmlns:a16="http://schemas.microsoft.com/office/drawing/2014/main" id="{9E3CEC81-1B07-9EE7-7ACA-11903BBA8F1A}"/>
              </a:ext>
            </a:extLst>
          </p:cNvPr>
          <p:cNvSpPr/>
          <p:nvPr/>
        </p:nvSpPr>
        <p:spPr>
          <a:xfrm>
            <a:off x="549928" y="2218064"/>
            <a:ext cx="3974741" cy="12389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8" name="Picture 27" descr="Diagram of a mechanical scheme&#10;&#10;Description automatically generated with medium confidence">
            <a:extLst>
              <a:ext uri="{FF2B5EF4-FFF2-40B4-BE49-F238E27FC236}">
                <a16:creationId xmlns:a16="http://schemas.microsoft.com/office/drawing/2014/main" id="{93B9C937-0844-61F8-9445-8A37583F545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99" b="25718"/>
          <a:stretch/>
        </p:blipFill>
        <p:spPr bwMode="auto">
          <a:xfrm>
            <a:off x="595146" y="2276636"/>
            <a:ext cx="2916863" cy="1108273"/>
          </a:xfrm>
          <a:prstGeom prst="roundRect">
            <a:avLst/>
          </a:prstGeom>
          <a:noFill/>
          <a:ln w="57150">
            <a:solidFill>
              <a:srgbClr val="9A6370"/>
            </a:solidFill>
          </a:ln>
        </p:spPr>
      </p:pic>
      <p:sp>
        <p:nvSpPr>
          <p:cNvPr id="29" name="TextBox 28">
            <a:extLst>
              <a:ext uri="{FF2B5EF4-FFF2-40B4-BE49-F238E27FC236}">
                <a16:creationId xmlns:a16="http://schemas.microsoft.com/office/drawing/2014/main" id="{EAE513D5-D531-75DD-EFC2-5F0ED4F61BB3}"/>
              </a:ext>
            </a:extLst>
          </p:cNvPr>
          <p:cNvSpPr txBox="1"/>
          <p:nvPr/>
        </p:nvSpPr>
        <p:spPr>
          <a:xfrm>
            <a:off x="3528537" y="2589205"/>
            <a:ext cx="996132" cy="461665"/>
          </a:xfrm>
          <a:prstGeom prst="rect">
            <a:avLst/>
          </a:prstGeom>
          <a:noFill/>
        </p:spPr>
        <p:txBody>
          <a:bodyPr wrap="square">
            <a:spAutoFit/>
          </a:bodyPr>
          <a:lstStyle/>
          <a:p>
            <a:pPr algn="ctr"/>
            <a:r>
              <a:rPr lang="en-US" sz="2400">
                <a:solidFill>
                  <a:schemeClr val="bg1"/>
                </a:solidFill>
                <a:latin typeface="+mj-lt"/>
              </a:rPr>
              <a:t>#33</a:t>
            </a:r>
          </a:p>
        </p:txBody>
      </p:sp>
      <p:sp>
        <p:nvSpPr>
          <p:cNvPr id="30" name="Rounded Rectangle 29">
            <a:extLst>
              <a:ext uri="{FF2B5EF4-FFF2-40B4-BE49-F238E27FC236}">
                <a16:creationId xmlns:a16="http://schemas.microsoft.com/office/drawing/2014/main" id="{63C15ADC-F6AD-B1ED-90CC-82551F97F635}"/>
              </a:ext>
            </a:extLst>
          </p:cNvPr>
          <p:cNvSpPr/>
          <p:nvPr/>
        </p:nvSpPr>
        <p:spPr>
          <a:xfrm>
            <a:off x="533400" y="3588781"/>
            <a:ext cx="3974741" cy="12389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74809CA6-0618-07CC-3D83-8D0783AC3ACE}"/>
              </a:ext>
            </a:extLst>
          </p:cNvPr>
          <p:cNvSpPr txBox="1"/>
          <p:nvPr/>
        </p:nvSpPr>
        <p:spPr>
          <a:xfrm>
            <a:off x="3537327" y="3960097"/>
            <a:ext cx="996132" cy="461665"/>
          </a:xfrm>
          <a:prstGeom prst="rect">
            <a:avLst/>
          </a:prstGeom>
          <a:noFill/>
        </p:spPr>
        <p:txBody>
          <a:bodyPr wrap="square">
            <a:spAutoFit/>
          </a:bodyPr>
          <a:lstStyle/>
          <a:p>
            <a:pPr algn="ctr"/>
            <a:r>
              <a:rPr lang="en-US" sz="2400">
                <a:solidFill>
                  <a:schemeClr val="bg1"/>
                </a:solidFill>
                <a:latin typeface="+mj-lt"/>
              </a:rPr>
              <a:t>#98</a:t>
            </a:r>
          </a:p>
        </p:txBody>
      </p:sp>
      <p:pic>
        <p:nvPicPr>
          <p:cNvPr id="32" name="Picture 31">
            <a:extLst>
              <a:ext uri="{FF2B5EF4-FFF2-40B4-BE49-F238E27FC236}">
                <a16:creationId xmlns:a16="http://schemas.microsoft.com/office/drawing/2014/main" id="{2A05B64C-E5E2-5591-2175-0ADD9EAFA83C}"/>
              </a:ext>
            </a:extLst>
          </p:cNvPr>
          <p:cNvPicPr>
            <a:picLocks noChangeAspect="1"/>
          </p:cNvPicPr>
          <p:nvPr/>
        </p:nvPicPr>
        <p:blipFill rotWithShape="1">
          <a:blip r:embed="rId4"/>
          <a:srcRect t="14741" b="29016"/>
          <a:stretch/>
        </p:blipFill>
        <p:spPr>
          <a:xfrm>
            <a:off x="600564" y="3654123"/>
            <a:ext cx="2962081" cy="1108273"/>
          </a:xfrm>
          <a:prstGeom prst="roundRect">
            <a:avLst/>
          </a:prstGeom>
          <a:ln w="57150">
            <a:solidFill>
              <a:srgbClr val="9A6370"/>
            </a:solidFill>
          </a:ln>
        </p:spPr>
      </p:pic>
      <p:sp>
        <p:nvSpPr>
          <p:cNvPr id="34" name="Rounded Rectangle 33">
            <a:extLst>
              <a:ext uri="{FF2B5EF4-FFF2-40B4-BE49-F238E27FC236}">
                <a16:creationId xmlns:a16="http://schemas.microsoft.com/office/drawing/2014/main" id="{2BDF26E6-CA8C-E2E5-FE34-CD09B8C1DE7C}"/>
              </a:ext>
            </a:extLst>
          </p:cNvPr>
          <p:cNvSpPr/>
          <p:nvPr/>
        </p:nvSpPr>
        <p:spPr>
          <a:xfrm>
            <a:off x="549928" y="4971870"/>
            <a:ext cx="3974741" cy="1238959"/>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EDC74BAC-2BBD-0B43-F942-889AF50B1B6E}"/>
              </a:ext>
            </a:extLst>
          </p:cNvPr>
          <p:cNvSpPr txBox="1"/>
          <p:nvPr/>
        </p:nvSpPr>
        <p:spPr>
          <a:xfrm>
            <a:off x="3562645" y="5359969"/>
            <a:ext cx="996132" cy="461665"/>
          </a:xfrm>
          <a:prstGeom prst="rect">
            <a:avLst/>
          </a:prstGeom>
          <a:noFill/>
        </p:spPr>
        <p:txBody>
          <a:bodyPr wrap="square">
            <a:spAutoFit/>
          </a:bodyPr>
          <a:lstStyle/>
          <a:p>
            <a:pPr algn="ctr"/>
            <a:r>
              <a:rPr lang="en-US" sz="2400">
                <a:solidFill>
                  <a:schemeClr val="bg1"/>
                </a:solidFill>
                <a:latin typeface="+mj-lt"/>
              </a:rPr>
              <a:t>#100</a:t>
            </a:r>
          </a:p>
        </p:txBody>
      </p:sp>
      <p:pic>
        <p:nvPicPr>
          <p:cNvPr id="36" name="Picture 35" descr="A diagram of a device&#10;&#10;Description automatically generated">
            <a:extLst>
              <a:ext uri="{FF2B5EF4-FFF2-40B4-BE49-F238E27FC236}">
                <a16:creationId xmlns:a16="http://schemas.microsoft.com/office/drawing/2014/main" id="{21319981-DF94-A6BA-EF6C-102C198CBEFE}"/>
              </a:ext>
            </a:extLst>
          </p:cNvPr>
          <p:cNvPicPr>
            <a:picLocks noChangeAspect="1"/>
          </p:cNvPicPr>
          <p:nvPr/>
        </p:nvPicPr>
        <p:blipFill rotWithShape="1">
          <a:blip r:embed="rId5"/>
          <a:srcRect t="13635" b="32434"/>
          <a:stretch/>
        </p:blipFill>
        <p:spPr>
          <a:xfrm>
            <a:off x="618674" y="5037212"/>
            <a:ext cx="2949923" cy="1108273"/>
          </a:xfrm>
          <a:prstGeom prst="roundRect">
            <a:avLst/>
          </a:prstGeom>
          <a:ln w="57150">
            <a:solidFill>
              <a:srgbClr val="9A6370"/>
            </a:solidFill>
          </a:ln>
        </p:spPr>
      </p:pic>
      <p:sp>
        <p:nvSpPr>
          <p:cNvPr id="38" name="TextBox 37">
            <a:extLst>
              <a:ext uri="{FF2B5EF4-FFF2-40B4-BE49-F238E27FC236}">
                <a16:creationId xmlns:a16="http://schemas.microsoft.com/office/drawing/2014/main" id="{4B1A0574-5E86-D235-2441-B560EEB4B67A}"/>
              </a:ext>
            </a:extLst>
          </p:cNvPr>
          <p:cNvSpPr txBox="1"/>
          <p:nvPr/>
        </p:nvSpPr>
        <p:spPr>
          <a:xfrm>
            <a:off x="4591833" y="2443620"/>
            <a:ext cx="5067602" cy="830997"/>
          </a:xfrm>
          <a:prstGeom prst="rect">
            <a:avLst/>
          </a:prstGeom>
          <a:noFill/>
        </p:spPr>
        <p:txBody>
          <a:bodyPr wrap="square">
            <a:spAutoFit/>
          </a:bodyPr>
          <a:lstStyle/>
          <a:p>
            <a:pPr marL="342900" indent="-342900">
              <a:buFont typeface="Wingdings" pitchFamily="2" charset="2"/>
              <a:buChar char="ü"/>
            </a:pPr>
            <a:r>
              <a:rPr lang="en-US" sz="2400" b="1">
                <a:solidFill>
                  <a:schemeClr val="bg1"/>
                </a:solidFill>
                <a:latin typeface="Arial" panose="020B0604020202020204" pitchFamily="34" charset="0"/>
                <a:cs typeface="Arial" panose="020B0604020202020204" pitchFamily="34" charset="0"/>
              </a:rPr>
              <a:t>Encapsulated O-rings</a:t>
            </a:r>
          </a:p>
          <a:p>
            <a:pPr marL="342900" indent="-342900">
              <a:buFont typeface="Wingdings" pitchFamily="2" charset="2"/>
              <a:buChar char="ü"/>
            </a:pPr>
            <a:r>
              <a:rPr lang="en-US" sz="2400" b="1">
                <a:solidFill>
                  <a:schemeClr val="bg1"/>
                </a:solidFill>
                <a:latin typeface="Arial" panose="020B0604020202020204" pitchFamily="34" charset="0"/>
                <a:cs typeface="Arial" panose="020B0604020202020204" pitchFamily="34" charset="0"/>
              </a:rPr>
              <a:t>Multi-Layered Insulation (MLI)</a:t>
            </a:r>
            <a:endParaRPr lang="en-US" sz="2400">
              <a:solidFill>
                <a:schemeClr val="bg1"/>
              </a:solidFill>
            </a:endParaRPr>
          </a:p>
        </p:txBody>
      </p:sp>
      <p:sp>
        <p:nvSpPr>
          <p:cNvPr id="39" name="TextBox 38">
            <a:extLst>
              <a:ext uri="{FF2B5EF4-FFF2-40B4-BE49-F238E27FC236}">
                <a16:creationId xmlns:a16="http://schemas.microsoft.com/office/drawing/2014/main" id="{DBA9AAD7-351D-54D2-9C12-EC9E10BCC07C}"/>
              </a:ext>
            </a:extLst>
          </p:cNvPr>
          <p:cNvSpPr txBox="1"/>
          <p:nvPr/>
        </p:nvSpPr>
        <p:spPr>
          <a:xfrm>
            <a:off x="4611124" y="3792215"/>
            <a:ext cx="5545422" cy="830997"/>
          </a:xfrm>
          <a:prstGeom prst="rect">
            <a:avLst/>
          </a:prstGeom>
          <a:noFill/>
        </p:spPr>
        <p:txBody>
          <a:bodyPr wrap="square">
            <a:spAutoFit/>
          </a:bodyPr>
          <a:lstStyle/>
          <a:p>
            <a:pPr marL="342900" indent="-342900">
              <a:buFont typeface="Wingdings" pitchFamily="2" charset="2"/>
              <a:buChar char="ü"/>
            </a:pPr>
            <a:r>
              <a:rPr lang="en-US" sz="2400" b="1">
                <a:solidFill>
                  <a:schemeClr val="bg1"/>
                </a:solidFill>
                <a:latin typeface="Arial" panose="020B0604020202020204" pitchFamily="34" charset="0"/>
                <a:cs typeface="Arial" panose="020B0604020202020204" pitchFamily="34" charset="0"/>
              </a:rPr>
              <a:t>Encapsulated O-rings</a:t>
            </a:r>
          </a:p>
          <a:p>
            <a:pPr marL="342900" indent="-342900">
              <a:buFont typeface="Wingdings" pitchFamily="2" charset="2"/>
              <a:buChar char="ü"/>
            </a:pPr>
            <a:r>
              <a:rPr lang="en-US" sz="2400" b="1">
                <a:solidFill>
                  <a:schemeClr val="bg1"/>
                </a:solidFill>
                <a:latin typeface="Arial" panose="020B0604020202020204" pitchFamily="34" charset="0"/>
                <a:cs typeface="Arial" panose="020B0604020202020204" pitchFamily="34" charset="0"/>
              </a:rPr>
              <a:t>Spray-On Foam Insulation (SOFI)</a:t>
            </a:r>
            <a:endParaRPr lang="en-US" sz="2400">
              <a:solidFill>
                <a:schemeClr val="bg1"/>
              </a:solidFill>
            </a:endParaRPr>
          </a:p>
        </p:txBody>
      </p:sp>
      <p:sp>
        <p:nvSpPr>
          <p:cNvPr id="40" name="TextBox 39">
            <a:extLst>
              <a:ext uri="{FF2B5EF4-FFF2-40B4-BE49-F238E27FC236}">
                <a16:creationId xmlns:a16="http://schemas.microsoft.com/office/drawing/2014/main" id="{8EC42855-4490-F295-B5CE-9CD1DFCD80FD}"/>
              </a:ext>
            </a:extLst>
          </p:cNvPr>
          <p:cNvSpPr txBox="1"/>
          <p:nvPr/>
        </p:nvSpPr>
        <p:spPr>
          <a:xfrm>
            <a:off x="4611124" y="5175304"/>
            <a:ext cx="5067602" cy="830997"/>
          </a:xfrm>
          <a:prstGeom prst="rect">
            <a:avLst/>
          </a:prstGeom>
          <a:noFill/>
        </p:spPr>
        <p:txBody>
          <a:bodyPr wrap="square">
            <a:spAutoFit/>
          </a:bodyPr>
          <a:lstStyle/>
          <a:p>
            <a:pPr marL="342900" indent="-342900">
              <a:buFont typeface="Wingdings" pitchFamily="2" charset="2"/>
              <a:buChar char="ü"/>
            </a:pPr>
            <a:r>
              <a:rPr lang="en-US" sz="2400" b="1">
                <a:solidFill>
                  <a:schemeClr val="bg1"/>
                </a:solidFill>
                <a:latin typeface="Arial" panose="020B0604020202020204" pitchFamily="34" charset="0"/>
                <a:cs typeface="Arial" panose="020B0604020202020204" pitchFamily="34" charset="0"/>
              </a:rPr>
              <a:t>Teflon Seals</a:t>
            </a:r>
          </a:p>
          <a:p>
            <a:pPr marL="342900" indent="-342900">
              <a:buFont typeface="Wingdings" pitchFamily="2" charset="2"/>
              <a:buChar char="ü"/>
            </a:pPr>
            <a:r>
              <a:rPr lang="en-US" sz="2400" b="1">
                <a:solidFill>
                  <a:schemeClr val="bg1"/>
                </a:solidFill>
                <a:latin typeface="Arial" panose="020B0604020202020204" pitchFamily="34" charset="0"/>
                <a:cs typeface="Arial" panose="020B0604020202020204" pitchFamily="34" charset="0"/>
              </a:rPr>
              <a:t>Multi-Layered Insulation (MLI)</a:t>
            </a:r>
            <a:endParaRPr lang="en-US" sz="2400">
              <a:solidFill>
                <a:schemeClr val="bg1"/>
              </a:solidFill>
            </a:endParaRPr>
          </a:p>
        </p:txBody>
      </p:sp>
      <p:sp>
        <p:nvSpPr>
          <p:cNvPr id="43" name="Title 5">
            <a:extLst>
              <a:ext uri="{FF2B5EF4-FFF2-40B4-BE49-F238E27FC236}">
                <a16:creationId xmlns:a16="http://schemas.microsoft.com/office/drawing/2014/main" id="{7D7BCEFB-C611-FBA9-2DF4-EF25325C4A59}"/>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High Fidelity Concepts</a:t>
            </a:r>
          </a:p>
        </p:txBody>
      </p:sp>
      <p:sp>
        <p:nvSpPr>
          <p:cNvPr id="44" name="TextBox 43">
            <a:extLst>
              <a:ext uri="{FF2B5EF4-FFF2-40B4-BE49-F238E27FC236}">
                <a16:creationId xmlns:a16="http://schemas.microsoft.com/office/drawing/2014/main" id="{A7195629-C8AA-A219-1172-BAD7C721D4C6}"/>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Calibri"/>
                <a:cs typeface="Calibri"/>
              </a:rPr>
              <a:t>Lauren Roche</a:t>
            </a:r>
          </a:p>
        </p:txBody>
      </p:sp>
      <p:sp>
        <p:nvSpPr>
          <p:cNvPr id="23" name="Slide Number Placeholder 4">
            <a:extLst>
              <a:ext uri="{FF2B5EF4-FFF2-40B4-BE49-F238E27FC236}">
                <a16:creationId xmlns:a16="http://schemas.microsoft.com/office/drawing/2014/main" id="{50BDFE22-8A1E-404A-9345-A5259AE3A0B2}"/>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21</a:t>
            </a:fld>
            <a:endParaRPr lang="en-US">
              <a:solidFill>
                <a:schemeClr val="tx2"/>
              </a:solidFill>
            </a:endParaRPr>
          </a:p>
        </p:txBody>
      </p:sp>
      <p:sp>
        <p:nvSpPr>
          <p:cNvPr id="24" name="Footer Placeholder 2">
            <a:extLst>
              <a:ext uri="{FF2B5EF4-FFF2-40B4-BE49-F238E27FC236}">
                <a16:creationId xmlns:a16="http://schemas.microsoft.com/office/drawing/2014/main" id="{3289BF74-0C2B-7C4F-9574-C0AC1F5DF8EC}"/>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25" name="Picture 24" descr="Arizona Space Grant Consortium Logos | Arizona Space Grant Consortium">
            <a:extLst>
              <a:ext uri="{FF2B5EF4-FFF2-40B4-BE49-F238E27FC236}">
                <a16:creationId xmlns:a16="http://schemas.microsoft.com/office/drawing/2014/main" id="{5EA37378-46C8-0D41-B350-52332599370E}"/>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65919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2CFDC4AC-9E8B-99E4-1364-2B8A3551BC94}"/>
              </a:ext>
            </a:extLst>
          </p:cNvPr>
          <p:cNvGrpSpPr/>
          <p:nvPr/>
        </p:nvGrpSpPr>
        <p:grpSpPr>
          <a:xfrm>
            <a:off x="1061865" y="1291767"/>
            <a:ext cx="6213213" cy="4986941"/>
            <a:chOff x="436930" y="1355713"/>
            <a:chExt cx="6213213" cy="4986941"/>
          </a:xfrm>
        </p:grpSpPr>
        <p:pic>
          <p:nvPicPr>
            <p:cNvPr id="6" name="Picture 5" descr="Diagram of a mechanical scheme&#10;&#10;Description automatically generated with medium confidence">
              <a:extLst>
                <a:ext uri="{FF2B5EF4-FFF2-40B4-BE49-F238E27FC236}">
                  <a16:creationId xmlns:a16="http://schemas.microsoft.com/office/drawing/2014/main" id="{8F913234-1C1F-8C90-9FD7-C6A6C616F7C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526" r="-359" b="22727"/>
            <a:stretch/>
          </p:blipFill>
          <p:spPr bwMode="auto">
            <a:xfrm>
              <a:off x="3515073" y="1355713"/>
              <a:ext cx="3134611" cy="1564958"/>
            </a:xfrm>
            <a:prstGeom prst="roundRect">
              <a:avLst/>
            </a:prstGeom>
            <a:noFill/>
            <a:ln w="28575">
              <a:solidFill>
                <a:srgbClr val="9A6370"/>
              </a:solidFill>
            </a:ln>
          </p:spPr>
        </p:pic>
        <p:pic>
          <p:nvPicPr>
            <p:cNvPr id="10" name="Picture 9" descr="Diagram of a diagram showing the internal structure of a brain&#10;&#10;Description automatically generated">
              <a:extLst>
                <a:ext uri="{FF2B5EF4-FFF2-40B4-BE49-F238E27FC236}">
                  <a16:creationId xmlns:a16="http://schemas.microsoft.com/office/drawing/2014/main" id="{2C9F7DB8-0FBB-5F2A-AECA-3F1E6FF302A2}"/>
                </a:ext>
              </a:extLst>
            </p:cNvPr>
            <p:cNvPicPr>
              <a:picLocks noChangeAspect="1"/>
            </p:cNvPicPr>
            <p:nvPr/>
          </p:nvPicPr>
          <p:blipFill rotWithShape="1">
            <a:blip r:embed="rId4"/>
            <a:srcRect t="5227" r="143" b="22727"/>
            <a:stretch/>
          </p:blipFill>
          <p:spPr>
            <a:xfrm>
              <a:off x="3507229" y="3062159"/>
              <a:ext cx="3142914" cy="1565006"/>
            </a:xfrm>
            <a:prstGeom prst="roundRect">
              <a:avLst/>
            </a:prstGeom>
            <a:ln w="28575">
              <a:solidFill>
                <a:srgbClr val="9A6370"/>
              </a:solidFill>
            </a:ln>
          </p:spPr>
        </p:pic>
        <p:pic>
          <p:nvPicPr>
            <p:cNvPr id="12" name="Picture 11" descr="A diagram of a device&#10;&#10;Description automatically generated">
              <a:extLst>
                <a:ext uri="{FF2B5EF4-FFF2-40B4-BE49-F238E27FC236}">
                  <a16:creationId xmlns:a16="http://schemas.microsoft.com/office/drawing/2014/main" id="{51CE0104-4D61-0EB9-7738-305B602A6078}"/>
                </a:ext>
              </a:extLst>
            </p:cNvPr>
            <p:cNvPicPr>
              <a:picLocks noChangeAspect="1"/>
            </p:cNvPicPr>
            <p:nvPr/>
          </p:nvPicPr>
          <p:blipFill rotWithShape="1">
            <a:blip r:embed="rId5"/>
            <a:srcRect t="5238" r="143" b="26383"/>
            <a:stretch/>
          </p:blipFill>
          <p:spPr>
            <a:xfrm>
              <a:off x="3506770" y="4768605"/>
              <a:ext cx="3142914" cy="1574049"/>
            </a:xfrm>
            <a:prstGeom prst="roundRect">
              <a:avLst/>
            </a:prstGeom>
            <a:ln w="28575">
              <a:solidFill>
                <a:srgbClr val="9A6370"/>
              </a:solidFill>
            </a:ln>
          </p:spPr>
        </p:pic>
        <p:sp>
          <p:nvSpPr>
            <p:cNvPr id="13" name="Rectangle: Rounded Corners 12">
              <a:extLst>
                <a:ext uri="{FF2B5EF4-FFF2-40B4-BE49-F238E27FC236}">
                  <a16:creationId xmlns:a16="http://schemas.microsoft.com/office/drawing/2014/main" id="{2DB03F02-5BF7-7DCC-91A1-4B1C45FBE42C}"/>
                </a:ext>
              </a:extLst>
            </p:cNvPr>
            <p:cNvSpPr/>
            <p:nvPr/>
          </p:nvSpPr>
          <p:spPr>
            <a:xfrm>
              <a:off x="436930" y="1685536"/>
              <a:ext cx="2814032"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cs typeface="Calibri"/>
                </a:rPr>
                <a:t>Concept #33</a:t>
              </a:r>
              <a:endParaRPr lang="en-US">
                <a:solidFill>
                  <a:schemeClr val="bg1"/>
                </a:solidFill>
                <a:latin typeface="+mj-lt"/>
              </a:endParaRPr>
            </a:p>
          </p:txBody>
        </p:sp>
        <p:sp>
          <p:nvSpPr>
            <p:cNvPr id="17" name="Rectangle: Rounded Corners 16">
              <a:extLst>
                <a:ext uri="{FF2B5EF4-FFF2-40B4-BE49-F238E27FC236}">
                  <a16:creationId xmlns:a16="http://schemas.microsoft.com/office/drawing/2014/main" id="{71123597-47A8-C308-6B6C-3275EF630700}"/>
                </a:ext>
              </a:extLst>
            </p:cNvPr>
            <p:cNvSpPr/>
            <p:nvPr/>
          </p:nvSpPr>
          <p:spPr>
            <a:xfrm>
              <a:off x="437535" y="3387670"/>
              <a:ext cx="2814032"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latin typeface="+mj-lt"/>
                  <a:cs typeface="Calibri"/>
                </a:rPr>
                <a:t>Concept #98</a:t>
              </a:r>
              <a:endParaRPr lang="en-US" sz="2400">
                <a:solidFill>
                  <a:schemeClr val="bg1"/>
                </a:solidFill>
                <a:latin typeface="+mj-lt"/>
              </a:endParaRPr>
            </a:p>
          </p:txBody>
        </p:sp>
        <p:sp>
          <p:nvSpPr>
            <p:cNvPr id="18" name="Rectangle: Rounded Corners 17">
              <a:extLst>
                <a:ext uri="{FF2B5EF4-FFF2-40B4-BE49-F238E27FC236}">
                  <a16:creationId xmlns:a16="http://schemas.microsoft.com/office/drawing/2014/main" id="{C14E5D38-DD5C-23AA-C902-407B70309221}"/>
                </a:ext>
              </a:extLst>
            </p:cNvPr>
            <p:cNvSpPr/>
            <p:nvPr/>
          </p:nvSpPr>
          <p:spPr>
            <a:xfrm>
              <a:off x="437535" y="5094925"/>
              <a:ext cx="2814032" cy="91440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solidFill>
                    <a:schemeClr val="bg1"/>
                  </a:solidFill>
                  <a:latin typeface="+mj-lt"/>
                  <a:cs typeface="Calibri"/>
                </a:rPr>
                <a:t>Concept #100</a:t>
              </a:r>
              <a:endParaRPr lang="en-US" sz="2400">
                <a:solidFill>
                  <a:schemeClr val="bg1"/>
                </a:solidFill>
                <a:latin typeface="+mj-lt"/>
              </a:endParaRPr>
            </a:p>
          </p:txBody>
        </p:sp>
      </p:grpSp>
      <p:sp>
        <p:nvSpPr>
          <p:cNvPr id="24" name="TextBox 23">
            <a:extLst>
              <a:ext uri="{FF2B5EF4-FFF2-40B4-BE49-F238E27FC236}">
                <a16:creationId xmlns:a16="http://schemas.microsoft.com/office/drawing/2014/main" id="{7E069085-F917-D90B-2087-3B630567A73E}"/>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pic>
        <p:nvPicPr>
          <p:cNvPr id="2" name="Picture 1" descr="Arizona Space Grant Consortium Logos | Arizona Space Grant Consortium">
            <a:extLst>
              <a:ext uri="{FF2B5EF4-FFF2-40B4-BE49-F238E27FC236}">
                <a16:creationId xmlns:a16="http://schemas.microsoft.com/office/drawing/2014/main" id="{9192D6CB-56DD-7086-A7D9-4548CD3B0384}"/>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
        <p:nvSpPr>
          <p:cNvPr id="8" name="TextBox 7">
            <a:extLst>
              <a:ext uri="{FF2B5EF4-FFF2-40B4-BE49-F238E27FC236}">
                <a16:creationId xmlns:a16="http://schemas.microsoft.com/office/drawing/2014/main" id="{593AC87F-F744-38D6-A68C-9BEC75963063}"/>
              </a:ext>
            </a:extLst>
          </p:cNvPr>
          <p:cNvSpPr txBox="1"/>
          <p:nvPr/>
        </p:nvSpPr>
        <p:spPr>
          <a:xfrm>
            <a:off x="7362024" y="1676706"/>
            <a:ext cx="2298503" cy="769441"/>
          </a:xfrm>
          <a:prstGeom prst="rect">
            <a:avLst/>
          </a:prstGeom>
          <a:noFill/>
        </p:spPr>
        <p:txBody>
          <a:bodyPr wrap="square">
            <a:spAutoFit/>
          </a:bodyPr>
          <a:lstStyle/>
          <a:p>
            <a:pPr algn="ctr"/>
            <a:r>
              <a:rPr lang="en-US" sz="2000">
                <a:solidFill>
                  <a:schemeClr val="bg1"/>
                </a:solidFill>
                <a:latin typeface="Arial" panose="020B0604020202020204" pitchFamily="34" charset="0"/>
                <a:cs typeface="Arial" panose="020B0604020202020204" pitchFamily="34" charset="0"/>
              </a:rPr>
              <a:t>Alternative Value:</a:t>
            </a:r>
          </a:p>
          <a:p>
            <a:pPr algn="ctr"/>
            <a:r>
              <a:rPr lang="en-US" sz="2400" b="1">
                <a:solidFill>
                  <a:schemeClr val="bg1"/>
                </a:solidFill>
                <a:latin typeface="Arial" panose="020B0604020202020204" pitchFamily="34" charset="0"/>
                <a:cs typeface="Arial" panose="020B0604020202020204" pitchFamily="34" charset="0"/>
              </a:rPr>
              <a:t>0.473</a:t>
            </a:r>
          </a:p>
        </p:txBody>
      </p:sp>
      <p:sp>
        <p:nvSpPr>
          <p:cNvPr id="14" name="TextBox 13">
            <a:extLst>
              <a:ext uri="{FF2B5EF4-FFF2-40B4-BE49-F238E27FC236}">
                <a16:creationId xmlns:a16="http://schemas.microsoft.com/office/drawing/2014/main" id="{AA477C95-0C89-664A-6FC7-597F37775D83}"/>
              </a:ext>
            </a:extLst>
          </p:cNvPr>
          <p:cNvSpPr txBox="1"/>
          <p:nvPr/>
        </p:nvSpPr>
        <p:spPr>
          <a:xfrm>
            <a:off x="7368012" y="3425740"/>
            <a:ext cx="2215825" cy="769441"/>
          </a:xfrm>
          <a:prstGeom prst="rect">
            <a:avLst/>
          </a:prstGeom>
          <a:noFill/>
        </p:spPr>
        <p:txBody>
          <a:bodyPr wrap="square">
            <a:spAutoFit/>
          </a:bodyPr>
          <a:lstStyle/>
          <a:p>
            <a:pPr algn="ctr"/>
            <a:r>
              <a:rPr lang="en-US" sz="2000">
                <a:solidFill>
                  <a:schemeClr val="bg1"/>
                </a:solidFill>
                <a:latin typeface="Arial" panose="020B0604020202020204" pitchFamily="34" charset="0"/>
                <a:cs typeface="Arial" panose="020B0604020202020204" pitchFamily="34" charset="0"/>
              </a:rPr>
              <a:t>Alternative Value:</a:t>
            </a:r>
          </a:p>
          <a:p>
            <a:pPr algn="ctr"/>
            <a:r>
              <a:rPr lang="en-US" sz="2400" b="1">
                <a:solidFill>
                  <a:schemeClr val="bg1"/>
                </a:solidFill>
                <a:latin typeface="Arial" panose="020B0604020202020204" pitchFamily="34" charset="0"/>
                <a:cs typeface="Arial" panose="020B0604020202020204" pitchFamily="34" charset="0"/>
              </a:rPr>
              <a:t>0.322</a:t>
            </a:r>
          </a:p>
        </p:txBody>
      </p:sp>
      <p:sp>
        <p:nvSpPr>
          <p:cNvPr id="16" name="TextBox 15">
            <a:extLst>
              <a:ext uri="{FF2B5EF4-FFF2-40B4-BE49-F238E27FC236}">
                <a16:creationId xmlns:a16="http://schemas.microsoft.com/office/drawing/2014/main" id="{DF00B118-1A4B-56AE-124F-D14E0FD12A8F}"/>
              </a:ext>
            </a:extLst>
          </p:cNvPr>
          <p:cNvSpPr txBox="1"/>
          <p:nvPr/>
        </p:nvSpPr>
        <p:spPr>
          <a:xfrm>
            <a:off x="7362024" y="5174774"/>
            <a:ext cx="2298503" cy="769441"/>
          </a:xfrm>
          <a:prstGeom prst="rect">
            <a:avLst/>
          </a:prstGeom>
          <a:noFill/>
        </p:spPr>
        <p:txBody>
          <a:bodyPr wrap="square">
            <a:spAutoFit/>
          </a:bodyPr>
          <a:lstStyle/>
          <a:p>
            <a:pPr algn="ctr"/>
            <a:r>
              <a:rPr lang="en-US" sz="2000">
                <a:solidFill>
                  <a:schemeClr val="bg1"/>
                </a:solidFill>
                <a:latin typeface="Arial" panose="020B0604020202020204" pitchFamily="34" charset="0"/>
                <a:cs typeface="Arial" panose="020B0604020202020204" pitchFamily="34" charset="0"/>
              </a:rPr>
              <a:t>Alternative Value:</a:t>
            </a:r>
          </a:p>
          <a:p>
            <a:pPr algn="ctr"/>
            <a:r>
              <a:rPr lang="en-US" sz="2400" b="1">
                <a:solidFill>
                  <a:schemeClr val="bg1"/>
                </a:solidFill>
                <a:latin typeface="Arial" panose="020B0604020202020204" pitchFamily="34" charset="0"/>
                <a:cs typeface="Arial" panose="020B0604020202020204" pitchFamily="34" charset="0"/>
              </a:rPr>
              <a:t>0.205</a:t>
            </a:r>
          </a:p>
        </p:txBody>
      </p:sp>
      <p:sp>
        <p:nvSpPr>
          <p:cNvPr id="23" name="Title 5">
            <a:extLst>
              <a:ext uri="{FF2B5EF4-FFF2-40B4-BE49-F238E27FC236}">
                <a16:creationId xmlns:a16="http://schemas.microsoft.com/office/drawing/2014/main" id="{B5C2B9BC-90D6-A77F-191A-8245C78526BA}"/>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Analytical Hierarchy Process</a:t>
            </a:r>
          </a:p>
        </p:txBody>
      </p:sp>
      <p:sp>
        <p:nvSpPr>
          <p:cNvPr id="25" name="Slide Number Placeholder 4">
            <a:extLst>
              <a:ext uri="{FF2B5EF4-FFF2-40B4-BE49-F238E27FC236}">
                <a16:creationId xmlns:a16="http://schemas.microsoft.com/office/drawing/2014/main" id="{CF181929-CD47-894B-80D8-759A8CCB41F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22</a:t>
            </a:fld>
            <a:endParaRPr lang="en-US">
              <a:solidFill>
                <a:schemeClr val="tx2"/>
              </a:solidFill>
            </a:endParaRPr>
          </a:p>
        </p:txBody>
      </p:sp>
      <p:sp>
        <p:nvSpPr>
          <p:cNvPr id="26" name="Footer Placeholder 2">
            <a:extLst>
              <a:ext uri="{FF2B5EF4-FFF2-40B4-BE49-F238E27FC236}">
                <a16:creationId xmlns:a16="http://schemas.microsoft.com/office/drawing/2014/main" id="{22B81CA5-512B-5546-BBC1-B032F26DF357}"/>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Tree>
    <p:extLst>
      <p:ext uri="{BB962C8B-B14F-4D97-AF65-F5344CB8AC3E}">
        <p14:creationId xmlns:p14="http://schemas.microsoft.com/office/powerpoint/2010/main" val="2576863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8">
                                            <p:txEl>
                                              <p:pRg st="1" end="1"/>
                                            </p:txEl>
                                          </p:spTgt>
                                        </p:tgtEl>
                                        <p:attrNameLst>
                                          <p:attrName>style.color</p:attrName>
                                        </p:attrNameLst>
                                      </p:cBhvr>
                                      <p:to>
                                        <a:schemeClr val="bg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FE4D34-5948-D3DA-4ED2-6D173BB8FB39}"/>
              </a:ext>
            </a:extLst>
          </p:cNvPr>
          <p:cNvGrpSpPr/>
          <p:nvPr/>
        </p:nvGrpSpPr>
        <p:grpSpPr>
          <a:xfrm>
            <a:off x="2435149" y="1251971"/>
            <a:ext cx="5777002" cy="3389123"/>
            <a:chOff x="533400" y="2286000"/>
            <a:chExt cx="2286000" cy="2286000"/>
          </a:xfrm>
          <a:solidFill>
            <a:schemeClr val="tx2"/>
          </a:solidFill>
        </p:grpSpPr>
        <p:sp>
          <p:nvSpPr>
            <p:cNvPr id="9" name="!!Concept49">
              <a:extLst>
                <a:ext uri="{FF2B5EF4-FFF2-40B4-BE49-F238E27FC236}">
                  <a16:creationId xmlns:a16="http://schemas.microsoft.com/office/drawing/2014/main" id="{F778A793-AF44-4318-B15E-676B52799C30}"/>
                </a:ext>
              </a:extLst>
            </p:cNvPr>
            <p:cNvSpPr/>
            <p:nvPr/>
          </p:nvSpPr>
          <p:spPr>
            <a:xfrm>
              <a:off x="533400" y="2286000"/>
              <a:ext cx="2286000" cy="2286000"/>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chemeClr val="bg1"/>
                  </a:solidFill>
                  <a:latin typeface="+mj-lt"/>
                </a:rPr>
                <a:t>#33</a:t>
              </a:r>
            </a:p>
          </p:txBody>
        </p:sp>
        <p:pic>
          <p:nvPicPr>
            <p:cNvPr id="13" name="Picture 12" descr="Diagram of a mechanical scheme&#10;&#10;Description automatically generated with medium confidence">
              <a:extLst>
                <a:ext uri="{FF2B5EF4-FFF2-40B4-BE49-F238E27FC236}">
                  <a16:creationId xmlns:a16="http://schemas.microsoft.com/office/drawing/2014/main" id="{1651AA8E-B965-09EC-DC98-2D825447E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99" b="25718"/>
            <a:stretch/>
          </p:blipFill>
          <p:spPr bwMode="auto">
            <a:xfrm>
              <a:off x="713755" y="2829061"/>
              <a:ext cx="1925290" cy="991102"/>
            </a:xfrm>
            <a:prstGeom prst="rect">
              <a:avLst/>
            </a:prstGeom>
            <a:grpFill/>
            <a:ln w="38100">
              <a:solidFill>
                <a:schemeClr val="tx1"/>
              </a:solidFill>
            </a:ln>
          </p:spPr>
        </p:pic>
      </p:grpSp>
      <p:sp>
        <p:nvSpPr>
          <p:cNvPr id="18" name="TextBox 17">
            <a:extLst>
              <a:ext uri="{FF2B5EF4-FFF2-40B4-BE49-F238E27FC236}">
                <a16:creationId xmlns:a16="http://schemas.microsoft.com/office/drawing/2014/main" id="{9A58B53C-A061-0283-F37C-78F267278DFC}"/>
              </a:ext>
            </a:extLst>
          </p:cNvPr>
          <p:cNvSpPr txBox="1"/>
          <p:nvPr/>
        </p:nvSpPr>
        <p:spPr>
          <a:xfrm>
            <a:off x="1472282" y="4729829"/>
            <a:ext cx="7702737" cy="1200329"/>
          </a:xfrm>
          <a:prstGeom prst="rect">
            <a:avLst/>
          </a:prstGeom>
          <a:noFill/>
        </p:spPr>
        <p:txBody>
          <a:bodyPr wrap="square">
            <a:spAutoFit/>
          </a:bodyPr>
          <a:lstStyle/>
          <a:p>
            <a:r>
              <a:rPr lang="en-US" sz="2400">
                <a:solidFill>
                  <a:schemeClr val="bg1"/>
                </a:solidFill>
                <a:latin typeface="Arial" panose="020B0604020202020204" pitchFamily="34" charset="0"/>
                <a:cs typeface="Arial" panose="020B0604020202020204" pitchFamily="34" charset="0"/>
              </a:rPr>
              <a:t>Force held double poppet actuator, sealed with </a:t>
            </a:r>
            <a:r>
              <a:rPr lang="en-US" sz="2400" b="1">
                <a:solidFill>
                  <a:schemeClr val="bg1"/>
                </a:solidFill>
                <a:latin typeface="Arial" panose="020B0604020202020204" pitchFamily="34" charset="0"/>
                <a:cs typeface="Arial" panose="020B0604020202020204" pitchFamily="34" charset="0"/>
              </a:rPr>
              <a:t>encapsulated O-rings</a:t>
            </a:r>
            <a:r>
              <a:rPr lang="en-US" sz="2400">
                <a:solidFill>
                  <a:schemeClr val="bg1"/>
                </a:solidFill>
                <a:latin typeface="Arial" panose="020B0604020202020204" pitchFamily="34" charset="0"/>
                <a:cs typeface="Arial" panose="020B0604020202020204" pitchFamily="34" charset="0"/>
              </a:rPr>
              <a:t>, insulated by a </a:t>
            </a:r>
            <a:r>
              <a:rPr lang="en-US" sz="2400" b="1">
                <a:solidFill>
                  <a:schemeClr val="bg1"/>
                </a:solidFill>
                <a:latin typeface="Arial" panose="020B0604020202020204" pitchFamily="34" charset="0"/>
                <a:cs typeface="Arial" panose="020B0604020202020204" pitchFamily="34" charset="0"/>
              </a:rPr>
              <a:t>double vacuum wall structure</a:t>
            </a:r>
            <a:r>
              <a:rPr lang="en-US" sz="2400">
                <a:solidFill>
                  <a:schemeClr val="bg1"/>
                </a:solidFill>
                <a:latin typeface="Arial" panose="020B0604020202020204" pitchFamily="34" charset="0"/>
                <a:cs typeface="Arial" panose="020B0604020202020204" pitchFamily="34" charset="0"/>
              </a:rPr>
              <a:t> and </a:t>
            </a:r>
            <a:r>
              <a:rPr lang="en-US" sz="2400" b="1">
                <a:solidFill>
                  <a:schemeClr val="bg1"/>
                </a:solidFill>
                <a:latin typeface="Arial" panose="020B0604020202020204" pitchFamily="34" charset="0"/>
                <a:cs typeface="Arial" panose="020B0604020202020204" pitchFamily="34" charset="0"/>
              </a:rPr>
              <a:t>Multi-Layered Insulation (MLI)</a:t>
            </a:r>
          </a:p>
        </p:txBody>
      </p:sp>
      <p:sp>
        <p:nvSpPr>
          <p:cNvPr id="8" name="Title 5">
            <a:extLst>
              <a:ext uri="{FF2B5EF4-FFF2-40B4-BE49-F238E27FC236}">
                <a16:creationId xmlns:a16="http://schemas.microsoft.com/office/drawing/2014/main" id="{BF510EEB-520C-5161-74CE-0C8CB90AF2EC}"/>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Final Selection</a:t>
            </a:r>
          </a:p>
        </p:txBody>
      </p:sp>
      <p:sp>
        <p:nvSpPr>
          <p:cNvPr id="10" name="TextBox 9">
            <a:extLst>
              <a:ext uri="{FF2B5EF4-FFF2-40B4-BE49-F238E27FC236}">
                <a16:creationId xmlns:a16="http://schemas.microsoft.com/office/drawing/2014/main" id="{C790F135-A328-874B-B872-E43183A7A3FE}"/>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Calibri"/>
                <a:ea typeface="Calibri"/>
                <a:cs typeface="Calibri"/>
              </a:rPr>
              <a:t>Lauren Roche</a:t>
            </a:r>
          </a:p>
        </p:txBody>
      </p:sp>
      <p:sp>
        <p:nvSpPr>
          <p:cNvPr id="11" name="Slide Number Placeholder 4">
            <a:extLst>
              <a:ext uri="{FF2B5EF4-FFF2-40B4-BE49-F238E27FC236}">
                <a16:creationId xmlns:a16="http://schemas.microsoft.com/office/drawing/2014/main" id="{B85B6206-1960-DA4D-9077-9EF07FA35A51}"/>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23</a:t>
            </a:fld>
            <a:endParaRPr lang="en-US">
              <a:solidFill>
                <a:schemeClr val="tx2"/>
              </a:solidFill>
            </a:endParaRPr>
          </a:p>
        </p:txBody>
      </p:sp>
      <p:sp>
        <p:nvSpPr>
          <p:cNvPr id="12" name="Footer Placeholder 2">
            <a:extLst>
              <a:ext uri="{FF2B5EF4-FFF2-40B4-BE49-F238E27FC236}">
                <a16:creationId xmlns:a16="http://schemas.microsoft.com/office/drawing/2014/main" id="{DE45DFA6-8BE2-E846-B75E-9ABB08E3C1C2}"/>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14" name="Picture 13" descr="Arizona Space Grant Consortium Logos | Arizona Space Grant Consortium">
            <a:extLst>
              <a:ext uri="{FF2B5EF4-FFF2-40B4-BE49-F238E27FC236}">
                <a16:creationId xmlns:a16="http://schemas.microsoft.com/office/drawing/2014/main" id="{AC59BFCB-2B3B-3E43-940F-431F7819ABA1}"/>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3416301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34" name="Picture 33" descr="Arizona Space Grant Consortium Logos | Arizona Space Grant Consortium">
            <a:extLst>
              <a:ext uri="{FF2B5EF4-FFF2-40B4-BE49-F238E27FC236}">
                <a16:creationId xmlns:a16="http://schemas.microsoft.com/office/drawing/2014/main" id="{BF13C0AE-C87A-F1B9-7BF9-BE04FD5ED8AA}"/>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sp>
        <p:nvSpPr>
          <p:cNvPr id="11" name="TextBox 10">
            <a:extLst>
              <a:ext uri="{FF2B5EF4-FFF2-40B4-BE49-F238E27FC236}">
                <a16:creationId xmlns:a16="http://schemas.microsoft.com/office/drawing/2014/main" id="{25730A4B-9C71-F82C-4A2D-41DC7F87226C}"/>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Lauren Roche</a:t>
            </a:r>
          </a:p>
        </p:txBody>
      </p:sp>
      <p:grpSp>
        <p:nvGrpSpPr>
          <p:cNvPr id="56" name="Group 55">
            <a:extLst>
              <a:ext uri="{FF2B5EF4-FFF2-40B4-BE49-F238E27FC236}">
                <a16:creationId xmlns:a16="http://schemas.microsoft.com/office/drawing/2014/main" id="{530DDA88-1520-1464-6E9A-BDB0F64BCCA8}"/>
              </a:ext>
            </a:extLst>
          </p:cNvPr>
          <p:cNvGrpSpPr/>
          <p:nvPr/>
        </p:nvGrpSpPr>
        <p:grpSpPr>
          <a:xfrm>
            <a:off x="5290517" y="2246433"/>
            <a:ext cx="5392066" cy="2470465"/>
            <a:chOff x="5279371" y="2216158"/>
            <a:chExt cx="5392066" cy="2470465"/>
          </a:xfrm>
        </p:grpSpPr>
        <p:sp>
          <p:nvSpPr>
            <p:cNvPr id="19" name="Rectangle 18">
              <a:extLst>
                <a:ext uri="{FF2B5EF4-FFF2-40B4-BE49-F238E27FC236}">
                  <a16:creationId xmlns:a16="http://schemas.microsoft.com/office/drawing/2014/main" id="{03646CCD-50B3-2EB6-450E-ABC242B6E876}"/>
                </a:ext>
              </a:extLst>
            </p:cNvPr>
            <p:cNvSpPr/>
            <p:nvPr/>
          </p:nvSpPr>
          <p:spPr>
            <a:xfrm flipH="1">
              <a:off x="8685565" y="2703460"/>
              <a:ext cx="1985872" cy="1549400"/>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Rectangle: Rounded Corners 21">
              <a:extLst>
                <a:ext uri="{FF2B5EF4-FFF2-40B4-BE49-F238E27FC236}">
                  <a16:creationId xmlns:a16="http://schemas.microsoft.com/office/drawing/2014/main" id="{C3102961-4797-0E27-EA45-EF27A5052817}"/>
                </a:ext>
              </a:extLst>
            </p:cNvPr>
            <p:cNvSpPr/>
            <p:nvPr/>
          </p:nvSpPr>
          <p:spPr>
            <a:xfrm flipH="1">
              <a:off x="5597498" y="2216158"/>
              <a:ext cx="2805538" cy="2470465"/>
            </a:xfrm>
            <a:prstGeom prst="round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480A797B-2A18-BD40-3181-353971467E9C}"/>
                </a:ext>
              </a:extLst>
            </p:cNvPr>
            <p:cNvSpPr/>
            <p:nvPr/>
          </p:nvSpPr>
          <p:spPr>
            <a:xfrm>
              <a:off x="8403036" y="2556387"/>
              <a:ext cx="485325" cy="1799303"/>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57C841F-5C59-BEDC-04D4-E0AC0050681F}"/>
                </a:ext>
              </a:extLst>
            </p:cNvPr>
            <p:cNvSpPr/>
            <p:nvPr/>
          </p:nvSpPr>
          <p:spPr>
            <a:xfrm>
              <a:off x="8377022" y="2511475"/>
              <a:ext cx="334558" cy="1955864"/>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Top Corners Snipped 53">
              <a:extLst>
                <a:ext uri="{FF2B5EF4-FFF2-40B4-BE49-F238E27FC236}">
                  <a16:creationId xmlns:a16="http://schemas.microsoft.com/office/drawing/2014/main" id="{68C9080B-5608-B8E2-FD3B-1BB2C237E72C}"/>
                </a:ext>
              </a:extLst>
            </p:cNvPr>
            <p:cNvSpPr/>
            <p:nvPr/>
          </p:nvSpPr>
          <p:spPr>
            <a:xfrm rot="5400000" flipH="1" flipV="1">
              <a:off x="4537574" y="3300612"/>
              <a:ext cx="1799304" cy="315710"/>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027" name="Rectangle 1026">
            <a:extLst>
              <a:ext uri="{FF2B5EF4-FFF2-40B4-BE49-F238E27FC236}">
                <a16:creationId xmlns:a16="http://schemas.microsoft.com/office/drawing/2014/main" id="{D66FCCB3-1E3C-AB2F-FBD8-B62798DD3CCE}"/>
              </a:ext>
            </a:extLst>
          </p:cNvPr>
          <p:cNvSpPr/>
          <p:nvPr/>
        </p:nvSpPr>
        <p:spPr>
          <a:xfrm>
            <a:off x="7297440" y="3207610"/>
            <a:ext cx="3381852" cy="514634"/>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2" name="Rectangle: Top Corners Snipped 1031">
            <a:extLst>
              <a:ext uri="{FF2B5EF4-FFF2-40B4-BE49-F238E27FC236}">
                <a16:creationId xmlns:a16="http://schemas.microsoft.com/office/drawing/2014/main" id="{6EED430D-35EA-192B-DB40-7C8CFF92F89F}"/>
              </a:ext>
            </a:extLst>
          </p:cNvPr>
          <p:cNvSpPr/>
          <p:nvPr/>
        </p:nvSpPr>
        <p:spPr>
          <a:xfrm rot="5400000" flipV="1">
            <a:off x="6920442" y="2931638"/>
            <a:ext cx="989133" cy="1053790"/>
          </a:xfrm>
          <a:prstGeom prst="snip2Same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1" name="Rectangle 1030">
            <a:extLst>
              <a:ext uri="{FF2B5EF4-FFF2-40B4-BE49-F238E27FC236}">
                <a16:creationId xmlns:a16="http://schemas.microsoft.com/office/drawing/2014/main" id="{B2FB1818-B666-576F-D5C1-D584A58FD399}"/>
              </a:ext>
            </a:extLst>
          </p:cNvPr>
          <p:cNvSpPr/>
          <p:nvPr/>
        </p:nvSpPr>
        <p:spPr>
          <a:xfrm>
            <a:off x="10679292" y="6508497"/>
            <a:ext cx="467262" cy="659799"/>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E85BE051-76C1-1CCA-E804-D69B31A481D5}"/>
              </a:ext>
            </a:extLst>
          </p:cNvPr>
          <p:cNvSpPr/>
          <p:nvPr/>
        </p:nvSpPr>
        <p:spPr>
          <a:xfrm>
            <a:off x="5966567" y="3127359"/>
            <a:ext cx="905377" cy="676376"/>
          </a:xfrm>
          <a:prstGeom prst="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4" name="Rectangle 1033">
            <a:extLst>
              <a:ext uri="{FF2B5EF4-FFF2-40B4-BE49-F238E27FC236}">
                <a16:creationId xmlns:a16="http://schemas.microsoft.com/office/drawing/2014/main" id="{363014DC-B1E3-4075-A2B1-C2FD252FAE26}"/>
              </a:ext>
            </a:extLst>
          </p:cNvPr>
          <p:cNvSpPr/>
          <p:nvPr/>
        </p:nvSpPr>
        <p:spPr>
          <a:xfrm>
            <a:off x="5305299" y="3083838"/>
            <a:ext cx="686766" cy="787862"/>
          </a:xfrm>
          <a:prstGeom prst="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38" name="Oval 1037">
            <a:extLst>
              <a:ext uri="{FF2B5EF4-FFF2-40B4-BE49-F238E27FC236}">
                <a16:creationId xmlns:a16="http://schemas.microsoft.com/office/drawing/2014/main" id="{F37F2B84-6648-B920-1883-9BD45350AA08}"/>
              </a:ext>
            </a:extLst>
          </p:cNvPr>
          <p:cNvSpPr/>
          <p:nvPr/>
        </p:nvSpPr>
        <p:spPr>
          <a:xfrm>
            <a:off x="6174266" y="3136815"/>
            <a:ext cx="124194" cy="676376"/>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9" name="Oval 1038">
            <a:extLst>
              <a:ext uri="{FF2B5EF4-FFF2-40B4-BE49-F238E27FC236}">
                <a16:creationId xmlns:a16="http://schemas.microsoft.com/office/drawing/2014/main" id="{FBADE49E-CF49-F4A9-AA82-6BB0226EC083}"/>
              </a:ext>
            </a:extLst>
          </p:cNvPr>
          <p:cNvSpPr/>
          <p:nvPr/>
        </p:nvSpPr>
        <p:spPr>
          <a:xfrm>
            <a:off x="6314584" y="3138172"/>
            <a:ext cx="124194" cy="676376"/>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0" name="Oval 1039">
            <a:extLst>
              <a:ext uri="{FF2B5EF4-FFF2-40B4-BE49-F238E27FC236}">
                <a16:creationId xmlns:a16="http://schemas.microsoft.com/office/drawing/2014/main" id="{8DCA241F-C10B-C9DA-3E03-B5EB565200CD}"/>
              </a:ext>
            </a:extLst>
          </p:cNvPr>
          <p:cNvSpPr/>
          <p:nvPr/>
        </p:nvSpPr>
        <p:spPr>
          <a:xfrm>
            <a:off x="6725174" y="3137978"/>
            <a:ext cx="124194" cy="676376"/>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2" name="Oval 1041">
            <a:extLst>
              <a:ext uri="{FF2B5EF4-FFF2-40B4-BE49-F238E27FC236}">
                <a16:creationId xmlns:a16="http://schemas.microsoft.com/office/drawing/2014/main" id="{3A534DE6-E23A-3DF3-9C2F-0B724BE44852}"/>
              </a:ext>
            </a:extLst>
          </p:cNvPr>
          <p:cNvSpPr/>
          <p:nvPr/>
        </p:nvSpPr>
        <p:spPr>
          <a:xfrm>
            <a:off x="6587511" y="3143478"/>
            <a:ext cx="124194" cy="676376"/>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3" name="Oval 1042">
            <a:extLst>
              <a:ext uri="{FF2B5EF4-FFF2-40B4-BE49-F238E27FC236}">
                <a16:creationId xmlns:a16="http://schemas.microsoft.com/office/drawing/2014/main" id="{1BC6EB25-E9B2-3847-3A51-AE53A2E03D75}"/>
              </a:ext>
            </a:extLst>
          </p:cNvPr>
          <p:cNvSpPr/>
          <p:nvPr/>
        </p:nvSpPr>
        <p:spPr>
          <a:xfrm>
            <a:off x="6449845" y="3132331"/>
            <a:ext cx="124194" cy="676376"/>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4" name="Oval 1043">
            <a:extLst>
              <a:ext uri="{FF2B5EF4-FFF2-40B4-BE49-F238E27FC236}">
                <a16:creationId xmlns:a16="http://schemas.microsoft.com/office/drawing/2014/main" id="{BDA4DF3C-3466-181E-0DB1-BE2DC9337DB4}"/>
              </a:ext>
            </a:extLst>
          </p:cNvPr>
          <p:cNvSpPr/>
          <p:nvPr/>
        </p:nvSpPr>
        <p:spPr>
          <a:xfrm>
            <a:off x="6033903" y="3123669"/>
            <a:ext cx="124194" cy="676376"/>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8" name="Rectangle: Top Corners Snipped 1027">
            <a:extLst>
              <a:ext uri="{FF2B5EF4-FFF2-40B4-BE49-F238E27FC236}">
                <a16:creationId xmlns:a16="http://schemas.microsoft.com/office/drawing/2014/main" id="{0B00804B-A279-A543-A310-4A309F74CDE7}"/>
              </a:ext>
            </a:extLst>
          </p:cNvPr>
          <p:cNvSpPr/>
          <p:nvPr/>
        </p:nvSpPr>
        <p:spPr>
          <a:xfrm rot="16200000" flipV="1">
            <a:off x="7661832" y="2779245"/>
            <a:ext cx="740295" cy="1381492"/>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Title 5">
            <a:extLst>
              <a:ext uri="{FF2B5EF4-FFF2-40B4-BE49-F238E27FC236}">
                <a16:creationId xmlns:a16="http://schemas.microsoft.com/office/drawing/2014/main" id="{C45925EC-9775-7806-9D4B-E6AAF6395108}"/>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bg1"/>
                </a:solidFill>
              </a:rPr>
              <a:t>Coupler Operation</a:t>
            </a:r>
          </a:p>
        </p:txBody>
      </p:sp>
      <p:grpSp>
        <p:nvGrpSpPr>
          <p:cNvPr id="1072" name="Group 1071">
            <a:extLst>
              <a:ext uri="{FF2B5EF4-FFF2-40B4-BE49-F238E27FC236}">
                <a16:creationId xmlns:a16="http://schemas.microsoft.com/office/drawing/2014/main" id="{61FD837B-7292-74C4-C876-E3A9DFBE77F0}"/>
              </a:ext>
            </a:extLst>
          </p:cNvPr>
          <p:cNvGrpSpPr/>
          <p:nvPr/>
        </p:nvGrpSpPr>
        <p:grpSpPr>
          <a:xfrm>
            <a:off x="-563861" y="2345437"/>
            <a:ext cx="5469655" cy="2383676"/>
            <a:chOff x="-555394" y="2336970"/>
            <a:chExt cx="5469655" cy="2383676"/>
          </a:xfrm>
        </p:grpSpPr>
        <p:grpSp>
          <p:nvGrpSpPr>
            <p:cNvPr id="1030" name="Group 1029">
              <a:extLst>
                <a:ext uri="{FF2B5EF4-FFF2-40B4-BE49-F238E27FC236}">
                  <a16:creationId xmlns:a16="http://schemas.microsoft.com/office/drawing/2014/main" id="{7E1C035C-818E-DB70-2538-91A1F1D4E2C7}"/>
                </a:ext>
              </a:extLst>
            </p:cNvPr>
            <p:cNvGrpSpPr/>
            <p:nvPr/>
          </p:nvGrpSpPr>
          <p:grpSpPr>
            <a:xfrm>
              <a:off x="-555221" y="2336970"/>
              <a:ext cx="5469482" cy="2383676"/>
              <a:chOff x="-738231" y="2286322"/>
              <a:chExt cx="5469482" cy="2383676"/>
            </a:xfrm>
          </p:grpSpPr>
          <p:grpSp>
            <p:nvGrpSpPr>
              <p:cNvPr id="57" name="Group 56">
                <a:extLst>
                  <a:ext uri="{FF2B5EF4-FFF2-40B4-BE49-F238E27FC236}">
                    <a16:creationId xmlns:a16="http://schemas.microsoft.com/office/drawing/2014/main" id="{51C33127-5E41-9381-3341-98DEED19A064}"/>
                  </a:ext>
                </a:extLst>
              </p:cNvPr>
              <p:cNvGrpSpPr/>
              <p:nvPr/>
            </p:nvGrpSpPr>
            <p:grpSpPr>
              <a:xfrm>
                <a:off x="-738231" y="2286322"/>
                <a:ext cx="5454349" cy="2383676"/>
                <a:chOff x="-657367" y="2286322"/>
                <a:chExt cx="5373365" cy="2383676"/>
              </a:xfrm>
            </p:grpSpPr>
            <p:sp>
              <p:nvSpPr>
                <p:cNvPr id="26" name="Rectangle 25">
                  <a:extLst>
                    <a:ext uri="{FF2B5EF4-FFF2-40B4-BE49-F238E27FC236}">
                      <a16:creationId xmlns:a16="http://schemas.microsoft.com/office/drawing/2014/main" id="{43107C5B-F184-4D7C-F267-CE5E0B0F13E1}"/>
                    </a:ext>
                  </a:extLst>
                </p:cNvPr>
                <p:cNvSpPr/>
                <p:nvPr/>
              </p:nvSpPr>
              <p:spPr>
                <a:xfrm flipH="1">
                  <a:off x="-657367" y="2763941"/>
                  <a:ext cx="2389679" cy="1375416"/>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49EB36FB-3792-5116-C173-9C322973EEB3}"/>
                    </a:ext>
                  </a:extLst>
                </p:cNvPr>
                <p:cNvSpPr/>
                <p:nvPr/>
              </p:nvSpPr>
              <p:spPr>
                <a:xfrm flipH="1">
                  <a:off x="1572692" y="2723395"/>
                  <a:ext cx="647357" cy="15320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Top Corners Snipped 27">
                  <a:extLst>
                    <a:ext uri="{FF2B5EF4-FFF2-40B4-BE49-F238E27FC236}">
                      <a16:creationId xmlns:a16="http://schemas.microsoft.com/office/drawing/2014/main" id="{B721534F-1C80-3E19-E464-678C891FEA91}"/>
                    </a:ext>
                  </a:extLst>
                </p:cNvPr>
                <p:cNvSpPr/>
                <p:nvPr/>
              </p:nvSpPr>
              <p:spPr>
                <a:xfrm rot="16200000" flipH="1">
                  <a:off x="2111774" y="2385896"/>
                  <a:ext cx="2383676" cy="2184528"/>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Top Corners Snipped 28">
                  <a:extLst>
                    <a:ext uri="{FF2B5EF4-FFF2-40B4-BE49-F238E27FC236}">
                      <a16:creationId xmlns:a16="http://schemas.microsoft.com/office/drawing/2014/main" id="{FDCCC34E-5C17-5B49-F5BA-4756C10B2139}"/>
                    </a:ext>
                  </a:extLst>
                </p:cNvPr>
                <p:cNvSpPr/>
                <p:nvPr/>
              </p:nvSpPr>
              <p:spPr>
                <a:xfrm rot="5400000" flipH="1">
                  <a:off x="3560472" y="3335485"/>
                  <a:ext cx="1995341" cy="315710"/>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5" name="Rectangle 54">
                  <a:extLst>
                    <a:ext uri="{FF2B5EF4-FFF2-40B4-BE49-F238E27FC236}">
                      <a16:creationId xmlns:a16="http://schemas.microsoft.com/office/drawing/2014/main" id="{F805CE8D-21A9-87E6-717B-EE7552A4C7F9}"/>
                    </a:ext>
                  </a:extLst>
                </p:cNvPr>
                <p:cNvSpPr/>
                <p:nvPr/>
              </p:nvSpPr>
              <p:spPr>
                <a:xfrm>
                  <a:off x="1829124" y="2556387"/>
                  <a:ext cx="379068" cy="18183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29" name="Trapezoid 1028">
                <a:extLst>
                  <a:ext uri="{FF2B5EF4-FFF2-40B4-BE49-F238E27FC236}">
                    <a16:creationId xmlns:a16="http://schemas.microsoft.com/office/drawing/2014/main" id="{960988D9-A435-69E7-548A-2A8689069DC7}"/>
                  </a:ext>
                </a:extLst>
              </p:cNvPr>
              <p:cNvSpPr/>
              <p:nvPr/>
            </p:nvSpPr>
            <p:spPr>
              <a:xfrm rot="16200000">
                <a:off x="4095050" y="3290305"/>
                <a:ext cx="960276" cy="312127"/>
              </a:xfrm>
              <a:prstGeom prst="trapezoid">
                <a:avLst/>
              </a:prstGeom>
              <a:solidFill>
                <a:srgbClr val="2626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50" name="Rectangle 1049">
              <a:extLst>
                <a:ext uri="{FF2B5EF4-FFF2-40B4-BE49-F238E27FC236}">
                  <a16:creationId xmlns:a16="http://schemas.microsoft.com/office/drawing/2014/main" id="{E87F7EF6-617D-8C64-980F-0C8EF2A8686B}"/>
                </a:ext>
              </a:extLst>
            </p:cNvPr>
            <p:cNvSpPr/>
            <p:nvPr/>
          </p:nvSpPr>
          <p:spPr>
            <a:xfrm>
              <a:off x="2451170" y="3101600"/>
              <a:ext cx="2123011" cy="805863"/>
            </a:xfrm>
            <a:prstGeom prst="rect">
              <a:avLst/>
            </a:prstGeom>
            <a:solidFill>
              <a:srgbClr val="D9D9D9"/>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1" name="Oval 1040">
              <a:extLst>
                <a:ext uri="{FF2B5EF4-FFF2-40B4-BE49-F238E27FC236}">
                  <a16:creationId xmlns:a16="http://schemas.microsoft.com/office/drawing/2014/main" id="{614A6669-3987-6FD2-4C03-586F67711184}"/>
                </a:ext>
              </a:extLst>
            </p:cNvPr>
            <p:cNvSpPr/>
            <p:nvPr/>
          </p:nvSpPr>
          <p:spPr>
            <a:xfrm>
              <a:off x="2779063" y="3115630"/>
              <a:ext cx="157540" cy="791831"/>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1" name="Oval 1050">
              <a:extLst>
                <a:ext uri="{FF2B5EF4-FFF2-40B4-BE49-F238E27FC236}">
                  <a16:creationId xmlns:a16="http://schemas.microsoft.com/office/drawing/2014/main" id="{4138D7A3-BCAE-5B2E-380E-6DF9F3DC9EDA}"/>
                </a:ext>
              </a:extLst>
            </p:cNvPr>
            <p:cNvSpPr/>
            <p:nvPr/>
          </p:nvSpPr>
          <p:spPr>
            <a:xfrm>
              <a:off x="2939959" y="3110552"/>
              <a:ext cx="157540" cy="791831"/>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2" name="Oval 1051">
              <a:extLst>
                <a:ext uri="{FF2B5EF4-FFF2-40B4-BE49-F238E27FC236}">
                  <a16:creationId xmlns:a16="http://schemas.microsoft.com/office/drawing/2014/main" id="{41696DDA-9F07-FA1D-23A1-334E7510531E}"/>
                </a:ext>
              </a:extLst>
            </p:cNvPr>
            <p:cNvSpPr/>
            <p:nvPr/>
          </p:nvSpPr>
          <p:spPr>
            <a:xfrm>
              <a:off x="2612371" y="3115631"/>
              <a:ext cx="157540" cy="791831"/>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3" name="Oval 1052">
              <a:extLst>
                <a:ext uri="{FF2B5EF4-FFF2-40B4-BE49-F238E27FC236}">
                  <a16:creationId xmlns:a16="http://schemas.microsoft.com/office/drawing/2014/main" id="{91059879-416F-B343-A547-58A23489E0E0}"/>
                </a:ext>
              </a:extLst>
            </p:cNvPr>
            <p:cNvSpPr/>
            <p:nvPr/>
          </p:nvSpPr>
          <p:spPr>
            <a:xfrm>
              <a:off x="2446475" y="3102113"/>
              <a:ext cx="157540" cy="791831"/>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 name="Oval 1053">
              <a:extLst>
                <a:ext uri="{FF2B5EF4-FFF2-40B4-BE49-F238E27FC236}">
                  <a16:creationId xmlns:a16="http://schemas.microsoft.com/office/drawing/2014/main" id="{E33FD558-5E6D-FEB1-FAE9-DC860011B5D2}"/>
                </a:ext>
              </a:extLst>
            </p:cNvPr>
            <p:cNvSpPr/>
            <p:nvPr/>
          </p:nvSpPr>
          <p:spPr>
            <a:xfrm>
              <a:off x="3103838" y="3108615"/>
              <a:ext cx="157540" cy="791831"/>
            </a:xfrm>
            <a:prstGeom prst="ellipse">
              <a:avLst/>
            </a:prstGeom>
            <a:noFill/>
            <a:ln w="19050">
              <a:solidFill>
                <a:srgbClr val="26262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67" name="Group 1066">
              <a:extLst>
                <a:ext uri="{FF2B5EF4-FFF2-40B4-BE49-F238E27FC236}">
                  <a16:creationId xmlns:a16="http://schemas.microsoft.com/office/drawing/2014/main" id="{63B69787-A99B-CDB8-34B6-AC3987F46C48}"/>
                </a:ext>
              </a:extLst>
            </p:cNvPr>
            <p:cNvGrpSpPr/>
            <p:nvPr/>
          </p:nvGrpSpPr>
          <p:grpSpPr>
            <a:xfrm>
              <a:off x="2022668" y="2759365"/>
              <a:ext cx="2538874" cy="355193"/>
              <a:chOff x="1888811" y="2685085"/>
              <a:chExt cx="2538874" cy="355193"/>
            </a:xfrm>
          </p:grpSpPr>
          <p:sp>
            <p:nvSpPr>
              <p:cNvPr id="1055" name="Rectangle 1054">
                <a:extLst>
                  <a:ext uri="{FF2B5EF4-FFF2-40B4-BE49-F238E27FC236}">
                    <a16:creationId xmlns:a16="http://schemas.microsoft.com/office/drawing/2014/main" id="{9C442972-350E-922F-514E-654C0418BA1D}"/>
                  </a:ext>
                </a:extLst>
              </p:cNvPr>
              <p:cNvSpPr/>
              <p:nvPr/>
            </p:nvSpPr>
            <p:spPr>
              <a:xfrm>
                <a:off x="4210745" y="2685085"/>
                <a:ext cx="216940" cy="355193"/>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7" name="Rectangle 1056">
                <a:extLst>
                  <a:ext uri="{FF2B5EF4-FFF2-40B4-BE49-F238E27FC236}">
                    <a16:creationId xmlns:a16="http://schemas.microsoft.com/office/drawing/2014/main" id="{6121671A-C2A7-8E90-0AE3-51A689321CD1}"/>
                  </a:ext>
                </a:extLst>
              </p:cNvPr>
              <p:cNvSpPr/>
              <p:nvPr/>
            </p:nvSpPr>
            <p:spPr>
              <a:xfrm>
                <a:off x="2447709" y="2685087"/>
                <a:ext cx="1796539" cy="152485"/>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0" name="L-Shape 1059">
                <a:extLst>
                  <a:ext uri="{FF2B5EF4-FFF2-40B4-BE49-F238E27FC236}">
                    <a16:creationId xmlns:a16="http://schemas.microsoft.com/office/drawing/2014/main" id="{6A921CD0-7A45-4FC0-EF3D-7160CEFABD5E}"/>
                  </a:ext>
                </a:extLst>
              </p:cNvPr>
              <p:cNvSpPr/>
              <p:nvPr/>
            </p:nvSpPr>
            <p:spPr>
              <a:xfrm flipV="1">
                <a:off x="1888811" y="2685639"/>
                <a:ext cx="657114" cy="303866"/>
              </a:xfrm>
              <a:prstGeom prst="corner">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8" name="Group 1067">
              <a:extLst>
                <a:ext uri="{FF2B5EF4-FFF2-40B4-BE49-F238E27FC236}">
                  <a16:creationId xmlns:a16="http://schemas.microsoft.com/office/drawing/2014/main" id="{E637F166-C60E-72A6-4552-B40CC078F1C9}"/>
                </a:ext>
              </a:extLst>
            </p:cNvPr>
            <p:cNvGrpSpPr/>
            <p:nvPr/>
          </p:nvGrpSpPr>
          <p:grpSpPr>
            <a:xfrm>
              <a:off x="2024908" y="3917572"/>
              <a:ext cx="2536915" cy="383557"/>
              <a:chOff x="1888811" y="3860172"/>
              <a:chExt cx="2536915" cy="383557"/>
            </a:xfrm>
          </p:grpSpPr>
          <p:sp>
            <p:nvSpPr>
              <p:cNvPr id="1056" name="Rectangle 1055">
                <a:extLst>
                  <a:ext uri="{FF2B5EF4-FFF2-40B4-BE49-F238E27FC236}">
                    <a16:creationId xmlns:a16="http://schemas.microsoft.com/office/drawing/2014/main" id="{0C487A03-C468-3851-025B-6072FD61792A}"/>
                  </a:ext>
                </a:extLst>
              </p:cNvPr>
              <p:cNvSpPr/>
              <p:nvPr/>
            </p:nvSpPr>
            <p:spPr>
              <a:xfrm>
                <a:off x="4208786" y="3860172"/>
                <a:ext cx="216940" cy="383557"/>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9" name="L-Shape 1058">
                <a:extLst>
                  <a:ext uri="{FF2B5EF4-FFF2-40B4-BE49-F238E27FC236}">
                    <a16:creationId xmlns:a16="http://schemas.microsoft.com/office/drawing/2014/main" id="{C7A7BF7E-A213-0FA7-2DA8-90F1705CA9E9}"/>
                  </a:ext>
                </a:extLst>
              </p:cNvPr>
              <p:cNvSpPr/>
              <p:nvPr/>
            </p:nvSpPr>
            <p:spPr>
              <a:xfrm>
                <a:off x="1888811" y="3937380"/>
                <a:ext cx="657114" cy="305027"/>
              </a:xfrm>
              <a:prstGeom prst="corner">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4" name="Rectangle 1063">
                <a:extLst>
                  <a:ext uri="{FF2B5EF4-FFF2-40B4-BE49-F238E27FC236}">
                    <a16:creationId xmlns:a16="http://schemas.microsoft.com/office/drawing/2014/main" id="{7770BDE6-2AA2-7256-176D-965C83579F9D}"/>
                  </a:ext>
                </a:extLst>
              </p:cNvPr>
              <p:cNvSpPr/>
              <p:nvPr/>
            </p:nvSpPr>
            <p:spPr>
              <a:xfrm>
                <a:off x="2499373" y="4089401"/>
                <a:ext cx="1796539" cy="152485"/>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66" name="Group 1065">
              <a:extLst>
                <a:ext uri="{FF2B5EF4-FFF2-40B4-BE49-F238E27FC236}">
                  <a16:creationId xmlns:a16="http://schemas.microsoft.com/office/drawing/2014/main" id="{5BA90CD4-471C-BD79-B4DA-4C806C697643}"/>
                </a:ext>
              </a:extLst>
            </p:cNvPr>
            <p:cNvGrpSpPr/>
            <p:nvPr/>
          </p:nvGrpSpPr>
          <p:grpSpPr>
            <a:xfrm>
              <a:off x="-555394" y="3062462"/>
              <a:ext cx="2730755" cy="963091"/>
              <a:chOff x="-690759" y="2990009"/>
              <a:chExt cx="2730755" cy="963091"/>
            </a:xfrm>
          </p:grpSpPr>
          <p:sp>
            <p:nvSpPr>
              <p:cNvPr id="1063" name="Rectangle 1062">
                <a:extLst>
                  <a:ext uri="{FF2B5EF4-FFF2-40B4-BE49-F238E27FC236}">
                    <a16:creationId xmlns:a16="http://schemas.microsoft.com/office/drawing/2014/main" id="{88E16E3E-11E6-EF70-1C96-F7776EAD2262}"/>
                  </a:ext>
                </a:extLst>
              </p:cNvPr>
              <p:cNvSpPr/>
              <p:nvPr/>
            </p:nvSpPr>
            <p:spPr>
              <a:xfrm>
                <a:off x="1887469" y="2990009"/>
                <a:ext cx="152527" cy="963091"/>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5" name="Rectangle 1064">
                <a:extLst>
                  <a:ext uri="{FF2B5EF4-FFF2-40B4-BE49-F238E27FC236}">
                    <a16:creationId xmlns:a16="http://schemas.microsoft.com/office/drawing/2014/main" id="{364EFBD6-6CA9-C528-5577-4D61D94A096D}"/>
                  </a:ext>
                </a:extLst>
              </p:cNvPr>
              <p:cNvSpPr/>
              <p:nvPr/>
            </p:nvSpPr>
            <p:spPr>
              <a:xfrm>
                <a:off x="-690759" y="3194720"/>
                <a:ext cx="2623819" cy="556605"/>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071" name="Group 1070">
            <a:extLst>
              <a:ext uri="{FF2B5EF4-FFF2-40B4-BE49-F238E27FC236}">
                <a16:creationId xmlns:a16="http://schemas.microsoft.com/office/drawing/2014/main" id="{E4B86B7D-2DDC-EB04-20C1-BC4F6444B8CD}"/>
              </a:ext>
            </a:extLst>
          </p:cNvPr>
          <p:cNvGrpSpPr/>
          <p:nvPr/>
        </p:nvGrpSpPr>
        <p:grpSpPr>
          <a:xfrm>
            <a:off x="3181154" y="3073326"/>
            <a:ext cx="1386406" cy="805863"/>
            <a:chOff x="-2466570" y="6197276"/>
            <a:chExt cx="1386406" cy="805863"/>
          </a:xfrm>
        </p:grpSpPr>
        <p:sp>
          <p:nvSpPr>
            <p:cNvPr id="1047" name="Rectangle 1046">
              <a:extLst>
                <a:ext uri="{FF2B5EF4-FFF2-40B4-BE49-F238E27FC236}">
                  <a16:creationId xmlns:a16="http://schemas.microsoft.com/office/drawing/2014/main" id="{D4BEC3B9-28CE-C783-4DDB-200AF17E7EE5}"/>
                </a:ext>
              </a:extLst>
            </p:cNvPr>
            <p:cNvSpPr/>
            <p:nvPr/>
          </p:nvSpPr>
          <p:spPr>
            <a:xfrm>
              <a:off x="-2252832" y="6458306"/>
              <a:ext cx="958930" cy="297835"/>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8" name="Rectangle 1047">
              <a:extLst>
                <a:ext uri="{FF2B5EF4-FFF2-40B4-BE49-F238E27FC236}">
                  <a16:creationId xmlns:a16="http://schemas.microsoft.com/office/drawing/2014/main" id="{BBC12668-E5C9-262B-1E81-941FFD3FECFA}"/>
                </a:ext>
              </a:extLst>
            </p:cNvPr>
            <p:cNvSpPr/>
            <p:nvPr/>
          </p:nvSpPr>
          <p:spPr>
            <a:xfrm>
              <a:off x="-2466570" y="6211308"/>
              <a:ext cx="213738" cy="791831"/>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49" name="Rectangle 1048">
              <a:extLst>
                <a:ext uri="{FF2B5EF4-FFF2-40B4-BE49-F238E27FC236}">
                  <a16:creationId xmlns:a16="http://schemas.microsoft.com/office/drawing/2014/main" id="{C60848A0-A026-4F5C-561C-E555C780B35B}"/>
                </a:ext>
              </a:extLst>
            </p:cNvPr>
            <p:cNvSpPr/>
            <p:nvPr/>
          </p:nvSpPr>
          <p:spPr>
            <a:xfrm>
              <a:off x="-1293902" y="6197276"/>
              <a:ext cx="213738" cy="80586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1025" name="Group 1024">
            <a:extLst>
              <a:ext uri="{FF2B5EF4-FFF2-40B4-BE49-F238E27FC236}">
                <a16:creationId xmlns:a16="http://schemas.microsoft.com/office/drawing/2014/main" id="{CD94B337-D538-34A4-FF7C-99AE19BA6223}"/>
              </a:ext>
            </a:extLst>
          </p:cNvPr>
          <p:cNvGrpSpPr/>
          <p:nvPr/>
        </p:nvGrpSpPr>
        <p:grpSpPr>
          <a:xfrm>
            <a:off x="5300100" y="3083838"/>
            <a:ext cx="2678193" cy="787862"/>
            <a:chOff x="5279369" y="3015314"/>
            <a:chExt cx="2655261" cy="789508"/>
          </a:xfrm>
        </p:grpSpPr>
        <p:sp>
          <p:nvSpPr>
            <p:cNvPr id="63" name="Rectangle 62">
              <a:extLst>
                <a:ext uri="{FF2B5EF4-FFF2-40B4-BE49-F238E27FC236}">
                  <a16:creationId xmlns:a16="http://schemas.microsoft.com/office/drawing/2014/main" id="{2DF0B677-DD19-E73F-D2F6-4F191C4F7EC4}"/>
                </a:ext>
              </a:extLst>
            </p:cNvPr>
            <p:cNvSpPr/>
            <p:nvPr/>
          </p:nvSpPr>
          <p:spPr>
            <a:xfrm flipH="1">
              <a:off x="5484994" y="3133728"/>
              <a:ext cx="1818032" cy="53000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24" name="Rectangle: Top Corners Snipped 1023">
              <a:extLst>
                <a:ext uri="{FF2B5EF4-FFF2-40B4-BE49-F238E27FC236}">
                  <a16:creationId xmlns:a16="http://schemas.microsoft.com/office/drawing/2014/main" id="{C93447EE-904D-919C-D5BE-3A18C9E94106}"/>
                </a:ext>
              </a:extLst>
            </p:cNvPr>
            <p:cNvSpPr/>
            <p:nvPr/>
          </p:nvSpPr>
          <p:spPr>
            <a:xfrm rot="16200000" flipH="1">
              <a:off x="7248681" y="3087246"/>
              <a:ext cx="740295" cy="631603"/>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Rectangle 61">
              <a:extLst>
                <a:ext uri="{FF2B5EF4-FFF2-40B4-BE49-F238E27FC236}">
                  <a16:creationId xmlns:a16="http://schemas.microsoft.com/office/drawing/2014/main" id="{DB03A2D5-011E-F290-E4E6-6BB662B525DF}"/>
                </a:ext>
              </a:extLst>
            </p:cNvPr>
            <p:cNvSpPr/>
            <p:nvPr/>
          </p:nvSpPr>
          <p:spPr>
            <a:xfrm flipH="1">
              <a:off x="5279369" y="3015314"/>
              <a:ext cx="313006" cy="789508"/>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1074" name="Rectangle 1073">
            <a:extLst>
              <a:ext uri="{FF2B5EF4-FFF2-40B4-BE49-F238E27FC236}">
                <a16:creationId xmlns:a16="http://schemas.microsoft.com/office/drawing/2014/main" id="{6E5D8EEE-BEC2-A9AC-37F9-3E05D80342DC}"/>
              </a:ext>
            </a:extLst>
          </p:cNvPr>
          <p:cNvSpPr/>
          <p:nvPr/>
        </p:nvSpPr>
        <p:spPr>
          <a:xfrm>
            <a:off x="-225173" y="3231817"/>
            <a:ext cx="2623819" cy="556605"/>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5" name="Rectangle 1074">
            <a:extLst>
              <a:ext uri="{FF2B5EF4-FFF2-40B4-BE49-F238E27FC236}">
                <a16:creationId xmlns:a16="http://schemas.microsoft.com/office/drawing/2014/main" id="{67F24412-8D47-0D96-B43E-F05AED265E5C}"/>
              </a:ext>
            </a:extLst>
          </p:cNvPr>
          <p:cNvSpPr/>
          <p:nvPr/>
        </p:nvSpPr>
        <p:spPr>
          <a:xfrm>
            <a:off x="2390634" y="3012138"/>
            <a:ext cx="152527" cy="963091"/>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6" name="L-Shape 1075">
            <a:extLst>
              <a:ext uri="{FF2B5EF4-FFF2-40B4-BE49-F238E27FC236}">
                <a16:creationId xmlns:a16="http://schemas.microsoft.com/office/drawing/2014/main" id="{543445D6-DB3B-6D33-F704-5C9BD46862A1}"/>
              </a:ext>
            </a:extLst>
          </p:cNvPr>
          <p:cNvSpPr/>
          <p:nvPr/>
        </p:nvSpPr>
        <p:spPr>
          <a:xfrm flipV="1">
            <a:off x="2389662" y="2726411"/>
            <a:ext cx="657114" cy="303866"/>
          </a:xfrm>
          <a:prstGeom prst="corner">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7" name="L-Shape 1076">
            <a:extLst>
              <a:ext uri="{FF2B5EF4-FFF2-40B4-BE49-F238E27FC236}">
                <a16:creationId xmlns:a16="http://schemas.microsoft.com/office/drawing/2014/main" id="{E94D2D1C-F1E1-C8FD-A03D-4A12D7AC6BBD}"/>
              </a:ext>
            </a:extLst>
          </p:cNvPr>
          <p:cNvSpPr/>
          <p:nvPr/>
        </p:nvSpPr>
        <p:spPr>
          <a:xfrm>
            <a:off x="2389626" y="3964694"/>
            <a:ext cx="657114" cy="305027"/>
          </a:xfrm>
          <a:prstGeom prst="corner">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8" name="Rectangle 1077">
            <a:extLst>
              <a:ext uri="{FF2B5EF4-FFF2-40B4-BE49-F238E27FC236}">
                <a16:creationId xmlns:a16="http://schemas.microsoft.com/office/drawing/2014/main" id="{23FEC020-1817-2598-0BBB-8E5C20ABBFF0}"/>
              </a:ext>
            </a:extLst>
          </p:cNvPr>
          <p:cNvSpPr/>
          <p:nvPr/>
        </p:nvSpPr>
        <p:spPr>
          <a:xfrm>
            <a:off x="3039475" y="4117236"/>
            <a:ext cx="1796539" cy="152485"/>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9" name="Rectangle 1078">
            <a:extLst>
              <a:ext uri="{FF2B5EF4-FFF2-40B4-BE49-F238E27FC236}">
                <a16:creationId xmlns:a16="http://schemas.microsoft.com/office/drawing/2014/main" id="{3E40CCAC-D0A1-EE32-49FB-460717380F5A}"/>
              </a:ext>
            </a:extLst>
          </p:cNvPr>
          <p:cNvSpPr/>
          <p:nvPr/>
        </p:nvSpPr>
        <p:spPr>
          <a:xfrm>
            <a:off x="3038399" y="2726711"/>
            <a:ext cx="1796539" cy="152485"/>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0" name="Rectangle 1079">
            <a:extLst>
              <a:ext uri="{FF2B5EF4-FFF2-40B4-BE49-F238E27FC236}">
                <a16:creationId xmlns:a16="http://schemas.microsoft.com/office/drawing/2014/main" id="{45E317A3-4059-F08F-3DC6-0F5C7EF9A076}"/>
              </a:ext>
            </a:extLst>
          </p:cNvPr>
          <p:cNvSpPr/>
          <p:nvPr/>
        </p:nvSpPr>
        <p:spPr>
          <a:xfrm>
            <a:off x="4705777" y="3900446"/>
            <a:ext cx="216940" cy="355193"/>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2" name="Rectangle 1081">
            <a:extLst>
              <a:ext uri="{FF2B5EF4-FFF2-40B4-BE49-F238E27FC236}">
                <a16:creationId xmlns:a16="http://schemas.microsoft.com/office/drawing/2014/main" id="{ECF01659-6CF8-0A4F-357F-6E92D78ED62C}"/>
              </a:ext>
            </a:extLst>
          </p:cNvPr>
          <p:cNvSpPr/>
          <p:nvPr/>
        </p:nvSpPr>
        <p:spPr>
          <a:xfrm>
            <a:off x="4706782" y="2726411"/>
            <a:ext cx="216940" cy="383557"/>
          </a:xfrm>
          <a:prstGeom prst="rect">
            <a:avLst/>
          </a:prstGeom>
          <a:solidFill>
            <a:srgbClr val="489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Slide Number Placeholder 4">
            <a:extLst>
              <a:ext uri="{FF2B5EF4-FFF2-40B4-BE49-F238E27FC236}">
                <a16:creationId xmlns:a16="http://schemas.microsoft.com/office/drawing/2014/main" id="{58D184DE-C5DA-8245-A8BE-69099E14CA47}"/>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rgbClr val="9F9E9D"/>
                </a:solidFill>
              </a:rPr>
              <a:t>24</a:t>
            </a:fld>
            <a:endParaRPr lang="en-US">
              <a:solidFill>
                <a:srgbClr val="9F9E9D"/>
              </a:solidFill>
            </a:endParaRPr>
          </a:p>
        </p:txBody>
      </p:sp>
      <p:sp>
        <p:nvSpPr>
          <p:cNvPr id="69" name="Footer Placeholder 2">
            <a:extLst>
              <a:ext uri="{FF2B5EF4-FFF2-40B4-BE49-F238E27FC236}">
                <a16:creationId xmlns:a16="http://schemas.microsoft.com/office/drawing/2014/main" id="{08EED7C1-8875-534C-8E9F-3199E63C21B4}"/>
              </a:ext>
            </a:extLst>
          </p:cNvPr>
          <p:cNvSpPr>
            <a:spLocks noGrp="1"/>
          </p:cNvSpPr>
          <p:nvPr>
            <p:ph type="ftr" sz="quarter" idx="11"/>
          </p:nvPr>
        </p:nvSpPr>
        <p:spPr>
          <a:xfrm>
            <a:off x="533400" y="6534952"/>
            <a:ext cx="4274813" cy="274320"/>
          </a:xfrm>
        </p:spPr>
        <p:txBody>
          <a:bodyPr/>
          <a:lstStyle/>
          <a:p>
            <a:r>
              <a:rPr lang="en-US">
                <a:solidFill>
                  <a:srgbClr val="9F9E9D"/>
                </a:solidFill>
              </a:rPr>
              <a:t>Department of Mechanical Engineering </a:t>
            </a:r>
          </a:p>
        </p:txBody>
      </p:sp>
    </p:spTree>
    <p:extLst>
      <p:ext uri="{BB962C8B-B14F-4D97-AF65-F5344CB8AC3E}">
        <p14:creationId xmlns:p14="http://schemas.microsoft.com/office/powerpoint/2010/main" val="213626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79167E-6 -7.40741E-7 L 0.03021 -0.00625 " pathEditMode="relative" rAng="0" ptsTypes="AA">
                                      <p:cBhvr>
                                        <p:cTn id="6" dur="2000" fill="hold"/>
                                        <p:tgtEl>
                                          <p:spTgt spid="1072"/>
                                        </p:tgtEl>
                                        <p:attrNameLst>
                                          <p:attrName>ppt_x</p:attrName>
                                          <p:attrName>ppt_y</p:attrName>
                                        </p:attrNameLst>
                                      </p:cBhvr>
                                      <p:rCtr x="1510" y="-324"/>
                                    </p:animMotion>
                                  </p:childTnLst>
                                </p:cTn>
                              </p:par>
                              <p:par>
                                <p:cTn id="7" presetID="42" presetClass="path" presetSubtype="0" accel="50000" decel="50000" fill="hold" nodeType="withEffect">
                                  <p:stCondLst>
                                    <p:cond delay="0"/>
                                  </p:stCondLst>
                                  <p:childTnLst>
                                    <p:animMotion origin="layout" path="M 1.66667E-6 -4.44444E-6 L 0.02617 -0.00763 " pathEditMode="fixed" rAng="0" ptsTypes="AA">
                                      <p:cBhvr>
                                        <p:cTn id="8" dur="2000" fill="hold"/>
                                        <p:tgtEl>
                                          <p:spTgt spid="1071"/>
                                        </p:tgtEl>
                                        <p:attrNameLst>
                                          <p:attrName>ppt_x</p:attrName>
                                          <p:attrName>ppt_y</p:attrName>
                                        </p:attrNameLst>
                                      </p:cBhvr>
                                      <p:rCtr x="1302" y="-394"/>
                                    </p:animMotion>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1.25E-6 4.07407E-6 L -0.05299 -0.00278 " pathEditMode="relative" rAng="0" ptsTypes="AA">
                                      <p:cBhvr>
                                        <p:cTn id="12" dur="2000" fill="hold"/>
                                        <p:tgtEl>
                                          <p:spTgt spid="1025"/>
                                        </p:tgtEl>
                                        <p:attrNameLst>
                                          <p:attrName>ppt_x</p:attrName>
                                          <p:attrName>ppt_y</p:attrName>
                                        </p:attrNameLst>
                                      </p:cBhvr>
                                      <p:rCtr x="-2656" y="-139"/>
                                    </p:animMotion>
                                  </p:childTnLst>
                                </p:cTn>
                              </p:par>
                              <p:par>
                                <p:cTn id="13" presetID="42" presetClass="path" presetSubtype="0" accel="50000" decel="50000" fill="hold" nodeType="withEffect">
                                  <p:stCondLst>
                                    <p:cond delay="500"/>
                                  </p:stCondLst>
                                  <p:childTnLst>
                                    <p:animMotion origin="layout" path="M 0.02617 -0.00763 L 4.375E-6 4.44444E-6 " pathEditMode="relative" rAng="0" ptsTypes="AA">
                                      <p:cBhvr>
                                        <p:cTn id="14" dur="2000" fill="hold"/>
                                        <p:tgtEl>
                                          <p:spTgt spid="1071"/>
                                        </p:tgtEl>
                                        <p:attrNameLst>
                                          <p:attrName>ppt_x</p:attrName>
                                          <p:attrName>ppt_y</p:attrName>
                                        </p:attrNameLst>
                                      </p:cBhvr>
                                      <p:rCtr x="-2956" y="301"/>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1080"/>
                                        </p:tgtEl>
                                        <p:attrNameLst>
                                          <p:attrName>style.visibility</p:attrName>
                                        </p:attrNameLst>
                                      </p:cBhvr>
                                      <p:to>
                                        <p:strVal val="visible"/>
                                      </p:to>
                                    </p:set>
                                    <p:animEffect transition="in" filter="fade">
                                      <p:cBhvr>
                                        <p:cTn id="19" dur="500"/>
                                        <p:tgtEl>
                                          <p:spTgt spid="108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82"/>
                                        </p:tgtEl>
                                        <p:attrNameLst>
                                          <p:attrName>style.visibility</p:attrName>
                                        </p:attrNameLst>
                                      </p:cBhvr>
                                      <p:to>
                                        <p:strVal val="visible"/>
                                      </p:to>
                                    </p:set>
                                    <p:animEffect transition="in" filter="fade">
                                      <p:cBhvr>
                                        <p:cTn id="22" dur="500"/>
                                        <p:tgtEl>
                                          <p:spTgt spid="108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79"/>
                                        </p:tgtEl>
                                        <p:attrNameLst>
                                          <p:attrName>style.visibility</p:attrName>
                                        </p:attrNameLst>
                                      </p:cBhvr>
                                      <p:to>
                                        <p:strVal val="visible"/>
                                      </p:to>
                                    </p:set>
                                    <p:animEffect transition="in" filter="fade">
                                      <p:cBhvr>
                                        <p:cTn id="27" dur="500"/>
                                        <p:tgtEl>
                                          <p:spTgt spid="1079"/>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078"/>
                                        </p:tgtEl>
                                        <p:attrNameLst>
                                          <p:attrName>style.visibility</p:attrName>
                                        </p:attrNameLst>
                                      </p:cBhvr>
                                      <p:to>
                                        <p:strVal val="visible"/>
                                      </p:to>
                                    </p:set>
                                    <p:animEffect transition="in" filter="fade">
                                      <p:cBhvr>
                                        <p:cTn id="30" dur="500"/>
                                        <p:tgtEl>
                                          <p:spTgt spid="1078"/>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077"/>
                                        </p:tgtEl>
                                        <p:attrNameLst>
                                          <p:attrName>style.visibility</p:attrName>
                                        </p:attrNameLst>
                                      </p:cBhvr>
                                      <p:to>
                                        <p:strVal val="visible"/>
                                      </p:to>
                                    </p:set>
                                    <p:animEffect transition="in" filter="fade">
                                      <p:cBhvr>
                                        <p:cTn id="35" dur="500"/>
                                        <p:tgtEl>
                                          <p:spTgt spid="1077"/>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76"/>
                                        </p:tgtEl>
                                        <p:attrNameLst>
                                          <p:attrName>style.visibility</p:attrName>
                                        </p:attrNameLst>
                                      </p:cBhvr>
                                      <p:to>
                                        <p:strVal val="visible"/>
                                      </p:to>
                                    </p:set>
                                    <p:animEffect transition="in" filter="fade">
                                      <p:cBhvr>
                                        <p:cTn id="38" dur="500"/>
                                        <p:tgtEl>
                                          <p:spTgt spid="107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75"/>
                                        </p:tgtEl>
                                        <p:attrNameLst>
                                          <p:attrName>style.visibility</p:attrName>
                                        </p:attrNameLst>
                                      </p:cBhvr>
                                      <p:to>
                                        <p:strVal val="visible"/>
                                      </p:to>
                                    </p:set>
                                    <p:animEffect transition="in" filter="fade">
                                      <p:cBhvr>
                                        <p:cTn id="43" dur="500"/>
                                        <p:tgtEl>
                                          <p:spTgt spid="1075"/>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074"/>
                                        </p:tgtEl>
                                        <p:attrNameLst>
                                          <p:attrName>style.visibility</p:attrName>
                                        </p:attrNameLst>
                                      </p:cBhvr>
                                      <p:to>
                                        <p:strVal val="visible"/>
                                      </p:to>
                                    </p:set>
                                    <p:animEffect transition="in" filter="fade">
                                      <p:cBhvr>
                                        <p:cTn id="48" dur="500"/>
                                        <p:tgtEl>
                                          <p:spTgt spid="1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4" grpId="0" animBg="1"/>
      <p:bldP spid="1075" grpId="0" animBg="1"/>
      <p:bldP spid="1076" grpId="0" animBg="1"/>
      <p:bldP spid="1077" grpId="0" animBg="1"/>
      <p:bldP spid="1078" grpId="0" animBg="1"/>
      <p:bldP spid="1079" grpId="0" animBg="1"/>
      <p:bldP spid="1080" grpId="0" animBg="1"/>
      <p:bldP spid="108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2852" y="173378"/>
            <a:ext cx="9601200" cy="960276"/>
          </a:xfrm>
        </p:spPr>
        <p:txBody>
          <a:bodyPr/>
          <a:lstStyle/>
          <a:p>
            <a:r>
              <a:rPr lang="en-US">
                <a:solidFill>
                  <a:schemeClr val="tx2"/>
                </a:solidFill>
              </a:rPr>
              <a:t>Initial Concept</a:t>
            </a:r>
          </a:p>
        </p:txBody>
      </p:sp>
      <p:pic>
        <p:nvPicPr>
          <p:cNvPr id="6" name="Picture 5" descr="A blue and orange object with a rectangular object&#10;&#10;Description automatically generated with medium confidence">
            <a:extLst>
              <a:ext uri="{FF2B5EF4-FFF2-40B4-BE49-F238E27FC236}">
                <a16:creationId xmlns:a16="http://schemas.microsoft.com/office/drawing/2014/main" id="{3BB9A76F-B94F-579E-DC4E-8066E20FCC2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98" b="89628" l="8517" r="92525">
                        <a14:foregroundMark x1="8762" y1="27864" x2="8762" y2="27864"/>
                        <a14:foregroundMark x1="8762" y1="27864" x2="8578" y2="32043"/>
                        <a14:foregroundMark x1="47978" y1="69195" x2="47978" y2="69195"/>
                        <a14:foregroundMark x1="92525" y1="65635" x2="92525" y2="65635"/>
                        <a14:foregroundMark x1="92525" y1="65635" x2="92525" y2="65635"/>
                      </a14:backgroundRemoval>
                    </a14:imgEffect>
                  </a14:imgLayer>
                </a14:imgProps>
              </a:ext>
            </a:extLst>
          </a:blip>
          <a:stretch>
            <a:fillRect/>
          </a:stretch>
        </p:blipFill>
        <p:spPr>
          <a:xfrm>
            <a:off x="1321810" y="2130303"/>
            <a:ext cx="7701256" cy="3035654"/>
          </a:xfrm>
          <a:prstGeom prst="rect">
            <a:avLst/>
          </a:prstGeom>
        </p:spPr>
      </p:pic>
      <p:sp>
        <p:nvSpPr>
          <p:cNvPr id="8" name="TextBox 7">
            <a:extLst>
              <a:ext uri="{FF2B5EF4-FFF2-40B4-BE49-F238E27FC236}">
                <a16:creationId xmlns:a16="http://schemas.microsoft.com/office/drawing/2014/main" id="{3CF4B805-BFF7-8BEB-FDCF-71942C86523C}"/>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13" name="Slide Number Placeholder 4">
            <a:extLst>
              <a:ext uri="{FF2B5EF4-FFF2-40B4-BE49-F238E27FC236}">
                <a16:creationId xmlns:a16="http://schemas.microsoft.com/office/drawing/2014/main" id="{5D3FB686-23D1-A14A-B62A-341819D40C1B}"/>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25</a:t>
            </a:fld>
            <a:endParaRPr lang="en-US">
              <a:solidFill>
                <a:schemeClr val="tx2"/>
              </a:solidFill>
            </a:endParaRPr>
          </a:p>
        </p:txBody>
      </p:sp>
      <p:sp>
        <p:nvSpPr>
          <p:cNvPr id="15" name="Footer Placeholder 2">
            <a:extLst>
              <a:ext uri="{FF2B5EF4-FFF2-40B4-BE49-F238E27FC236}">
                <a16:creationId xmlns:a16="http://schemas.microsoft.com/office/drawing/2014/main" id="{30C8D96A-B188-EF47-901B-C255447F2676}"/>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16" name="Picture 15" descr="Arizona Space Grant Consortium Logos | Arizona Space Grant Consortium">
            <a:extLst>
              <a:ext uri="{FF2B5EF4-FFF2-40B4-BE49-F238E27FC236}">
                <a16:creationId xmlns:a16="http://schemas.microsoft.com/office/drawing/2014/main" id="{076100D1-9BF6-BF47-8FE7-9B5B747B5357}"/>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cxnSp>
        <p:nvCxnSpPr>
          <p:cNvPr id="3" name="Straight Arrow Connector 2">
            <a:extLst>
              <a:ext uri="{FF2B5EF4-FFF2-40B4-BE49-F238E27FC236}">
                <a16:creationId xmlns:a16="http://schemas.microsoft.com/office/drawing/2014/main" id="{4E5F5E97-D4FE-9BD8-E1C5-DCE4227E8211}"/>
              </a:ext>
            </a:extLst>
          </p:cNvPr>
          <p:cNvCxnSpPr/>
          <p:nvPr/>
        </p:nvCxnSpPr>
        <p:spPr>
          <a:xfrm flipV="1">
            <a:off x="3387144" y="4348331"/>
            <a:ext cx="0" cy="81762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Rounded Corners 12">
            <a:extLst>
              <a:ext uri="{FF2B5EF4-FFF2-40B4-BE49-F238E27FC236}">
                <a16:creationId xmlns:a16="http://schemas.microsoft.com/office/drawing/2014/main" id="{D1E46E2E-D36B-8143-50DE-5C4E27FD7485}"/>
              </a:ext>
            </a:extLst>
          </p:cNvPr>
          <p:cNvSpPr/>
          <p:nvPr/>
        </p:nvSpPr>
        <p:spPr>
          <a:xfrm>
            <a:off x="2735906" y="5165957"/>
            <a:ext cx="1302475" cy="491099"/>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Probe</a:t>
            </a:r>
            <a:endParaRPr lang="en-US">
              <a:latin typeface="+mj-lt"/>
            </a:endParaRPr>
          </a:p>
        </p:txBody>
      </p:sp>
      <p:cxnSp>
        <p:nvCxnSpPr>
          <p:cNvPr id="7" name="Straight Arrow Connector 6">
            <a:extLst>
              <a:ext uri="{FF2B5EF4-FFF2-40B4-BE49-F238E27FC236}">
                <a16:creationId xmlns:a16="http://schemas.microsoft.com/office/drawing/2014/main" id="{7697E8E4-8F51-20ED-789F-C5D9084C8B76}"/>
              </a:ext>
            </a:extLst>
          </p:cNvPr>
          <p:cNvCxnSpPr>
            <a:cxnSpLocks/>
          </p:cNvCxnSpPr>
          <p:nvPr/>
        </p:nvCxnSpPr>
        <p:spPr>
          <a:xfrm>
            <a:off x="6676403" y="2010937"/>
            <a:ext cx="0" cy="81762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Rounded Corners 12">
            <a:extLst>
              <a:ext uri="{FF2B5EF4-FFF2-40B4-BE49-F238E27FC236}">
                <a16:creationId xmlns:a16="http://schemas.microsoft.com/office/drawing/2014/main" id="{D943C07A-BA29-806C-4C7A-EB2C1AC7B298}"/>
              </a:ext>
            </a:extLst>
          </p:cNvPr>
          <p:cNvSpPr/>
          <p:nvPr/>
        </p:nvSpPr>
        <p:spPr>
          <a:xfrm>
            <a:off x="6057363" y="1519838"/>
            <a:ext cx="1354428" cy="491099"/>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Receiver </a:t>
            </a:r>
            <a:endParaRPr lang="en-US">
              <a:latin typeface="+mj-lt"/>
            </a:endParaRPr>
          </a:p>
        </p:txBody>
      </p:sp>
    </p:spTree>
    <p:extLst>
      <p:ext uri="{BB962C8B-B14F-4D97-AF65-F5344CB8AC3E}">
        <p14:creationId xmlns:p14="http://schemas.microsoft.com/office/powerpoint/2010/main" val="27659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BC5E2364-F8B0-6EE7-B77F-F1CF35DAD1C0}"/>
              </a:ext>
            </a:extLst>
          </p:cNvPr>
          <p:cNvGrpSpPr/>
          <p:nvPr/>
        </p:nvGrpSpPr>
        <p:grpSpPr>
          <a:xfrm>
            <a:off x="1709075" y="4259211"/>
            <a:ext cx="4386925" cy="2096609"/>
            <a:chOff x="3360180" y="4251441"/>
            <a:chExt cx="4386925" cy="2096609"/>
          </a:xfrm>
        </p:grpSpPr>
        <p:pic>
          <p:nvPicPr>
            <p:cNvPr id="19" name="Picture 18" descr="A close-up of a colorful machine&#10;&#10;Description automatically generated">
              <a:extLst>
                <a:ext uri="{FF2B5EF4-FFF2-40B4-BE49-F238E27FC236}">
                  <a16:creationId xmlns:a16="http://schemas.microsoft.com/office/drawing/2014/main" id="{B267CF39-C130-754E-BE97-A0E635F0C5E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2500" b="84250" l="22778" r="80500">
                          <a14:foregroundMark x1="26111" y1="35083" x2="26667" y2="43333"/>
                          <a14:foregroundMark x1="22833" y1="34917" x2="22833" y2="37917"/>
                          <a14:foregroundMark x1="60500" y1="44250" x2="54056" y2="47250"/>
                          <a14:foregroundMark x1="58944" y1="43167" x2="46778" y2="42417"/>
                          <a14:foregroundMark x1="46778" y1="42417" x2="46389" y2="42833"/>
                          <a14:foregroundMark x1="46833" y1="47583" x2="51778" y2="49333"/>
                          <a14:foregroundMark x1="80500" y1="40167" x2="79833" y2="41833"/>
                          <a14:foregroundMark x1="36667" y1="27083" x2="36778" y2="21000"/>
                          <a14:foregroundMark x1="28167" y1="17083" x2="40833" y2="17250"/>
                          <a14:foregroundMark x1="40833" y1="17250" x2="40611" y2="16750"/>
                          <a14:foregroundMark x1="43556" y1="17250" x2="41167" y2="17417"/>
                          <a14:foregroundMark x1="36667" y1="12500" x2="36667" y2="12500"/>
                          <a14:foregroundMark x1="29944" y1="12667" x2="29944" y2="12667"/>
                          <a14:foregroundMark x1="29722" y1="12667" x2="30778" y2="13000"/>
                          <a14:foregroundMark x1="31333" y1="24000" x2="31333" y2="25917"/>
                          <a14:foregroundMark x1="42722" y1="27417" x2="42167" y2="27583"/>
                          <a14:foregroundMark x1="30056" y1="69167" x2="29944" y2="80667"/>
                          <a14:foregroundMark x1="29389" y1="84083" x2="30444" y2="84250"/>
                          <a14:foregroundMark x1="35278" y1="83750" x2="36889" y2="83917"/>
                          <a14:foregroundMark x1="37667" y1="70500" x2="37222" y2="73250"/>
                        </a14:backgroundRemoval>
                      </a14:imgEffect>
                    </a14:imgLayer>
                  </a14:imgProps>
                </a:ext>
              </a:extLst>
            </a:blip>
            <a:srcRect l="22830" t="9276" r="17859" b="14881"/>
            <a:stretch/>
          </p:blipFill>
          <p:spPr>
            <a:xfrm>
              <a:off x="5287763" y="4251441"/>
              <a:ext cx="2459342" cy="2096609"/>
            </a:xfrm>
            <a:prstGeom prst="rect">
              <a:avLst/>
            </a:prstGeom>
          </p:spPr>
        </p:pic>
        <p:pic>
          <p:nvPicPr>
            <p:cNvPr id="17" name="Picture 16" descr="A colorful tube with a tube inside&#10;&#10;Description automatically generated with medium confidence">
              <a:extLst>
                <a:ext uri="{FF2B5EF4-FFF2-40B4-BE49-F238E27FC236}">
                  <a16:creationId xmlns:a16="http://schemas.microsoft.com/office/drawing/2014/main" id="{1D3310F7-3790-6F41-AD47-5BA295A993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00" b="80500" l="4611" r="73889">
                          <a14:foregroundMark x1="60222" y1="19333" x2="45611" y2="19500"/>
                          <a14:foregroundMark x1="45611" y1="19500" x2="45611" y2="19500"/>
                          <a14:foregroundMark x1="58778" y1="16500" x2="50889" y2="16667"/>
                          <a14:foregroundMark x1="70333" y1="36750" x2="72833" y2="44417"/>
                          <a14:foregroundMark x1="73889" y1="47000" x2="73278" y2="57667"/>
                          <a14:foregroundMark x1="55389" y1="21417" x2="51000" y2="21583"/>
                          <a14:foregroundMark x1="46889" y1="71083" x2="50056" y2="70917"/>
                          <a14:foregroundMark x1="47833" y1="73333" x2="45833" y2="72333"/>
                          <a14:foregroundMark x1="47222" y1="74750" x2="47222" y2="76000"/>
                          <a14:foregroundMark x1="46333" y1="72083" x2="46444" y2="78500"/>
                          <a14:foregroundMark x1="59278" y1="80583" x2="56333" y2="80250"/>
                          <a14:foregroundMark x1="26167" y1="46000" x2="26167" y2="48583"/>
                          <a14:foregroundMark x1="4611" y1="31333" x2="4611" y2="31333"/>
                          <a14:foregroundMark x1="56889" y1="67000" x2="56889" y2="68250"/>
                          <a14:foregroundMark x1="58222" y1="27917" x2="58222" y2="30250"/>
                          <a14:foregroundMark x1="52222" y1="27083" x2="51944" y2="29167"/>
                        </a14:backgroundRemoval>
                      </a14:imgEffect>
                    </a14:imgLayer>
                  </a14:imgProps>
                </a:ext>
              </a:extLst>
            </a:blip>
            <a:srcRect l="21465" t="12463" r="23559" b="16046"/>
            <a:stretch/>
          </p:blipFill>
          <p:spPr>
            <a:xfrm>
              <a:off x="3360180" y="4488220"/>
              <a:ext cx="1913844" cy="1659165"/>
            </a:xfrm>
            <a:prstGeom prst="rect">
              <a:avLst/>
            </a:prstGeom>
          </p:spPr>
        </p:pic>
      </p:grpSp>
      <p:sp>
        <p:nvSpPr>
          <p:cNvPr id="5" name="Title 4">
            <a:extLst>
              <a:ext uri="{FF2B5EF4-FFF2-40B4-BE49-F238E27FC236}">
                <a16:creationId xmlns:a16="http://schemas.microsoft.com/office/drawing/2014/main" id="{B712614F-3B1B-AB03-BC5E-ECA9DF5D7B27}"/>
              </a:ext>
            </a:extLst>
          </p:cNvPr>
          <p:cNvSpPr>
            <a:spLocks noGrp="1"/>
          </p:cNvSpPr>
          <p:nvPr>
            <p:ph type="title"/>
          </p:nvPr>
        </p:nvSpPr>
        <p:spPr>
          <a:xfrm>
            <a:off x="375073" y="112974"/>
            <a:ext cx="9601200" cy="960276"/>
          </a:xfrm>
        </p:spPr>
        <p:txBody>
          <a:bodyPr/>
          <a:lstStyle/>
          <a:p>
            <a:r>
              <a:rPr lang="en-US">
                <a:solidFill>
                  <a:schemeClr val="tx2"/>
                </a:solidFill>
              </a:rPr>
              <a:t>Design Evolution</a:t>
            </a:r>
          </a:p>
        </p:txBody>
      </p:sp>
      <p:grpSp>
        <p:nvGrpSpPr>
          <p:cNvPr id="7" name="Group 6">
            <a:extLst>
              <a:ext uri="{FF2B5EF4-FFF2-40B4-BE49-F238E27FC236}">
                <a16:creationId xmlns:a16="http://schemas.microsoft.com/office/drawing/2014/main" id="{F74E8834-36FC-0493-C1FD-AE2705932475}"/>
              </a:ext>
            </a:extLst>
          </p:cNvPr>
          <p:cNvGrpSpPr/>
          <p:nvPr/>
        </p:nvGrpSpPr>
        <p:grpSpPr>
          <a:xfrm>
            <a:off x="1922426" y="2237868"/>
            <a:ext cx="3960224" cy="1959455"/>
            <a:chOff x="533400" y="1309495"/>
            <a:chExt cx="9742915" cy="4669074"/>
          </a:xfrm>
        </p:grpSpPr>
        <p:pic>
          <p:nvPicPr>
            <p:cNvPr id="8" name="Picture 7">
              <a:extLst>
                <a:ext uri="{FF2B5EF4-FFF2-40B4-BE49-F238E27FC236}">
                  <a16:creationId xmlns:a16="http://schemas.microsoft.com/office/drawing/2014/main" id="{6230841C-4FC0-1B6F-74C4-8E4844871354}"/>
                </a:ext>
              </a:extLst>
            </p:cNvPr>
            <p:cNvPicPr>
              <a:picLocks noChangeAspect="1"/>
            </p:cNvPicPr>
            <p:nvPr/>
          </p:nvPicPr>
          <p:blipFill>
            <a:blip r:embed="rId6"/>
            <a:stretch>
              <a:fillRect/>
            </a:stretch>
          </p:blipFill>
          <p:spPr>
            <a:xfrm>
              <a:off x="4509896" y="1309495"/>
              <a:ext cx="5766419" cy="4669074"/>
            </a:xfrm>
            <a:prstGeom prst="rect">
              <a:avLst/>
            </a:prstGeom>
          </p:spPr>
        </p:pic>
        <p:pic>
          <p:nvPicPr>
            <p:cNvPr id="9" name="Picture 8" descr="A drawing of a machine&#10;&#10;Description automatically generated">
              <a:extLst>
                <a:ext uri="{FF2B5EF4-FFF2-40B4-BE49-F238E27FC236}">
                  <a16:creationId xmlns:a16="http://schemas.microsoft.com/office/drawing/2014/main" id="{F3BCC851-F2C0-7DAB-11FF-89D9F0BAEE58}"/>
                </a:ext>
              </a:extLst>
            </p:cNvPr>
            <p:cNvPicPr>
              <a:picLocks noChangeAspect="1"/>
            </p:cNvPicPr>
            <p:nvPr/>
          </p:nvPicPr>
          <p:blipFill>
            <a:blip r:embed="rId7"/>
            <a:stretch>
              <a:fillRect/>
            </a:stretch>
          </p:blipFill>
          <p:spPr>
            <a:xfrm>
              <a:off x="533400" y="1646591"/>
              <a:ext cx="4235557" cy="3816621"/>
            </a:xfrm>
            <a:prstGeom prst="rect">
              <a:avLst/>
            </a:prstGeom>
          </p:spPr>
        </p:pic>
      </p:grpSp>
      <p:pic>
        <p:nvPicPr>
          <p:cNvPr id="15" name="Picture 14" descr="A close-up of a machine&#10;&#10;Description automatically generated">
            <a:extLst>
              <a:ext uri="{FF2B5EF4-FFF2-40B4-BE49-F238E27FC236}">
                <a16:creationId xmlns:a16="http://schemas.microsoft.com/office/drawing/2014/main" id="{8B505A14-9031-2044-B1E8-8FE58A06BE80}"/>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9752" b="89894" l="4092" r="94872">
                        <a14:foregroundMark x1="40207" y1="30142" x2="40207" y2="30142"/>
                        <a14:foregroundMark x1="41353" y1="72340" x2="41353" y2="72340"/>
                        <a14:foregroundMark x1="40371" y1="53723" x2="40371" y2="53723"/>
                        <a14:foregroundMark x1="31806" y1="55319" x2="31806" y2="55319"/>
                        <a14:foregroundMark x1="10802" y1="33688" x2="10802" y2="33688"/>
                        <a14:foregroundMark x1="8893" y1="32092" x2="8893" y2="32092"/>
                        <a14:foregroundMark x1="8783" y1="32092" x2="8783" y2="32092"/>
                        <a14:foregroundMark x1="8783" y1="32092" x2="8783" y2="32092"/>
                        <a14:foregroundMark x1="4146" y1="31738" x2="4146" y2="31738"/>
                        <a14:foregroundMark x1="52373" y1="71631" x2="52373" y2="71631"/>
                        <a14:foregroundMark x1="53028" y1="72872" x2="53028" y2="72872"/>
                        <a14:foregroundMark x1="53028" y1="72872" x2="53028" y2="72872"/>
                        <a14:foregroundMark x1="54883" y1="60638" x2="54883" y2="60638"/>
                        <a14:foregroundMark x1="54883" y1="60106" x2="54883" y2="60106"/>
                        <a14:foregroundMark x1="54610" y1="58511" x2="54610" y2="58511"/>
                        <a14:foregroundMark x1="54610" y1="58511" x2="54610" y2="58511"/>
                        <a14:foregroundMark x1="51118" y1="59043" x2="51118" y2="59043"/>
                        <a14:foregroundMark x1="51118" y1="59043" x2="51118" y2="59043"/>
                        <a14:foregroundMark x1="51118" y1="59043" x2="51118" y2="59043"/>
                        <a14:foregroundMark x1="51118" y1="59043" x2="51118" y2="59043"/>
                        <a14:foregroundMark x1="51118" y1="59043" x2="51118" y2="59043"/>
                        <a14:foregroundMark x1="51118" y1="59043" x2="51118" y2="59043"/>
                        <a14:foregroundMark x1="51118" y1="54078" x2="51118" y2="54078"/>
                        <a14:foregroundMark x1="51118" y1="53723" x2="51391" y2="37057"/>
                        <a14:foregroundMark x1="51991" y1="25177" x2="54992" y2="26064"/>
                        <a14:foregroundMark x1="58756" y1="30496" x2="69667" y2="31206"/>
                        <a14:foregroundMark x1="63557" y1="25177" x2="77851" y2="26064"/>
                        <a14:foregroundMark x1="77851" y1="26064" x2="82106" y2="25177"/>
                        <a14:foregroundMark x1="59411" y1="53723" x2="66339" y2="54433"/>
                        <a14:foregroundMark x1="66339" y1="54433" x2="69667" y2="54078"/>
                        <a14:foregroundMark x1="65303" y1="35816" x2="74632" y2="36879"/>
                        <a14:foregroundMark x1="74632" y1="36879" x2="76541" y2="40248"/>
                        <a14:foregroundMark x1="58920" y1="74468" x2="75177" y2="74823"/>
                        <a14:foregroundMark x1="75177" y1="74823" x2="82324" y2="70567"/>
                        <a14:foregroundMark x1="82324" y1="70567" x2="82979" y2="69149"/>
                        <a14:foregroundMark x1="76705" y1="76950" x2="84233" y2="77305"/>
                        <a14:foregroundMark x1="84233" y1="77305" x2="88489" y2="76418"/>
                        <a14:foregroundMark x1="88489" y1="76064" x2="90125" y2="50355"/>
                        <a14:foregroundMark x1="89362" y1="33688" x2="90998" y2="51241"/>
                        <a14:foregroundMark x1="55865" y1="53191" x2="61266" y2="53723"/>
                        <a14:foregroundMark x1="55374" y1="39894" x2="59138" y2="48759"/>
                        <a14:foregroundMark x1="94217" y1="26418" x2="94217" y2="46099"/>
                        <a14:foregroundMark x1="94217" y1="46099" x2="94872" y2="52128"/>
                        <a14:foregroundMark x1="44735" y1="28901" x2="44735" y2="28901"/>
                        <a14:foregroundMark x1="44845" y1="30851" x2="36989" y2="30851"/>
                        <a14:foregroundMark x1="28096" y1="29255" x2="7147" y2="30142"/>
                        <a14:foregroundMark x1="32951" y1="45567" x2="10802" y2="45922"/>
                        <a14:foregroundMark x1="33715" y1="30142" x2="33824" y2="34220"/>
                        <a14:foregroundMark x1="34206" y1="30496" x2="33606" y2="33688"/>
                        <a14:foregroundMark x1="40589" y1="68440" x2="22913" y2="68440"/>
                        <a14:foregroundMark x1="28805" y1="65957" x2="16312" y2="66312"/>
                      </a14:backgroundRemoval>
                    </a14:imgEffect>
                  </a14:imgLayer>
                </a14:imgProps>
              </a:ext>
            </a:extLst>
          </a:blip>
          <a:srcRect t="14866" b="13357"/>
          <a:stretch/>
        </p:blipFill>
        <p:spPr>
          <a:xfrm>
            <a:off x="1812678" y="1252381"/>
            <a:ext cx="4179720" cy="923600"/>
          </a:xfrm>
          <a:prstGeom prst="rect">
            <a:avLst/>
          </a:prstGeom>
        </p:spPr>
      </p:pic>
      <p:sp>
        <p:nvSpPr>
          <p:cNvPr id="3" name="TextBox 2">
            <a:extLst>
              <a:ext uri="{FF2B5EF4-FFF2-40B4-BE49-F238E27FC236}">
                <a16:creationId xmlns:a16="http://schemas.microsoft.com/office/drawing/2014/main" id="{3B76A0DD-535D-CB77-4D05-3420EAC3BEB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20" name="Slide Number Placeholder 4">
            <a:extLst>
              <a:ext uri="{FF2B5EF4-FFF2-40B4-BE49-F238E27FC236}">
                <a16:creationId xmlns:a16="http://schemas.microsoft.com/office/drawing/2014/main" id="{CC135708-0B09-8D45-BCE4-DC14E83FB814}"/>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26</a:t>
            </a:fld>
            <a:endParaRPr lang="en-US">
              <a:solidFill>
                <a:schemeClr val="tx2"/>
              </a:solidFill>
            </a:endParaRPr>
          </a:p>
        </p:txBody>
      </p:sp>
      <p:sp>
        <p:nvSpPr>
          <p:cNvPr id="21" name="Footer Placeholder 2">
            <a:extLst>
              <a:ext uri="{FF2B5EF4-FFF2-40B4-BE49-F238E27FC236}">
                <a16:creationId xmlns:a16="http://schemas.microsoft.com/office/drawing/2014/main" id="{E0EA22DD-101A-A241-98CF-3C80ADCF5B9B}"/>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22" name="Picture 21" descr="Arizona Space Grant Consortium Logos | Arizona Space Grant Consortium">
            <a:extLst>
              <a:ext uri="{FF2B5EF4-FFF2-40B4-BE49-F238E27FC236}">
                <a16:creationId xmlns:a16="http://schemas.microsoft.com/office/drawing/2014/main" id="{4EA84567-C2DC-524E-922F-2CFD3A58E9AF}"/>
              </a:ext>
            </a:extLst>
          </p:cNvPr>
          <p:cNvPicPr>
            <a:picLocks noChangeAspect="1"/>
          </p:cNvPicPr>
          <p:nvPr/>
        </p:nvPicPr>
        <p:blipFill rotWithShape="1">
          <a:blip r:embed="rId10"/>
          <a:srcRect t="-896" r="714" b="15793"/>
          <a:stretch/>
        </p:blipFill>
        <p:spPr>
          <a:xfrm>
            <a:off x="10865223" y="4116232"/>
            <a:ext cx="1219219" cy="1049725"/>
          </a:xfrm>
          <a:prstGeom prst="rect">
            <a:avLst/>
          </a:prstGeom>
        </p:spPr>
      </p:pic>
      <p:sp>
        <p:nvSpPr>
          <p:cNvPr id="2" name="Rectangle: Rounded Corners 12">
            <a:extLst>
              <a:ext uri="{FF2B5EF4-FFF2-40B4-BE49-F238E27FC236}">
                <a16:creationId xmlns:a16="http://schemas.microsoft.com/office/drawing/2014/main" id="{FD75A452-6DB7-5CA0-C540-009D66F743B5}"/>
              </a:ext>
            </a:extLst>
          </p:cNvPr>
          <p:cNvSpPr/>
          <p:nvPr/>
        </p:nvSpPr>
        <p:spPr>
          <a:xfrm>
            <a:off x="6800378" y="1468631"/>
            <a:ext cx="1455162" cy="491099"/>
          </a:xfrm>
          <a:prstGeom prst="roundRect">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Version 1 </a:t>
            </a:r>
            <a:endParaRPr lang="en-US">
              <a:latin typeface="+mj-lt"/>
            </a:endParaRPr>
          </a:p>
        </p:txBody>
      </p:sp>
      <p:sp>
        <p:nvSpPr>
          <p:cNvPr id="4" name="Rectangle: Rounded Corners 12">
            <a:extLst>
              <a:ext uri="{FF2B5EF4-FFF2-40B4-BE49-F238E27FC236}">
                <a16:creationId xmlns:a16="http://schemas.microsoft.com/office/drawing/2014/main" id="{3B5B0379-CCAD-1071-54A1-AF8C409CCA24}"/>
              </a:ext>
            </a:extLst>
          </p:cNvPr>
          <p:cNvSpPr/>
          <p:nvPr/>
        </p:nvSpPr>
        <p:spPr>
          <a:xfrm>
            <a:off x="6800378" y="2972045"/>
            <a:ext cx="1455162" cy="491099"/>
          </a:xfrm>
          <a:prstGeom prst="roundRect">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Version 2 </a:t>
            </a:r>
            <a:endParaRPr lang="en-US">
              <a:latin typeface="+mj-lt"/>
            </a:endParaRPr>
          </a:p>
        </p:txBody>
      </p:sp>
      <p:sp>
        <p:nvSpPr>
          <p:cNvPr id="6" name="Rectangle: Rounded Corners 12">
            <a:extLst>
              <a:ext uri="{FF2B5EF4-FFF2-40B4-BE49-F238E27FC236}">
                <a16:creationId xmlns:a16="http://schemas.microsoft.com/office/drawing/2014/main" id="{8E0AE0F4-91E7-3775-325F-9CA19BAF3F1A}"/>
              </a:ext>
            </a:extLst>
          </p:cNvPr>
          <p:cNvSpPr/>
          <p:nvPr/>
        </p:nvSpPr>
        <p:spPr>
          <a:xfrm>
            <a:off x="6800378" y="5080022"/>
            <a:ext cx="1455162" cy="491099"/>
          </a:xfrm>
          <a:prstGeom prst="roundRect">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Version 3 </a:t>
            </a:r>
            <a:endParaRPr lang="en-US">
              <a:latin typeface="+mj-lt"/>
            </a:endParaRPr>
          </a:p>
        </p:txBody>
      </p:sp>
    </p:spTree>
    <p:extLst>
      <p:ext uri="{BB962C8B-B14F-4D97-AF65-F5344CB8AC3E}">
        <p14:creationId xmlns:p14="http://schemas.microsoft.com/office/powerpoint/2010/main" val="563827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pic>
        <p:nvPicPr>
          <p:cNvPr id="8" name="Picture 7" descr="A close-up of a machine&#10;&#10;Description automatically generated">
            <a:extLst>
              <a:ext uri="{FF2B5EF4-FFF2-40B4-BE49-F238E27FC236}">
                <a16:creationId xmlns:a16="http://schemas.microsoft.com/office/drawing/2014/main" id="{1DEBBB95-C285-942E-B11A-4F716963EBB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000" b="97583" l="10000" r="99167">
                        <a14:foregroundMark x1="74056" y1="10167" x2="74056" y2="10167"/>
                        <a14:foregroundMark x1="66389" y1="4000" x2="80500" y2="9917"/>
                        <a14:foregroundMark x1="53333" y1="8333" x2="58333" y2="8000"/>
                        <a14:foregroundMark x1="91056" y1="27000" x2="93556" y2="42833"/>
                        <a14:foregroundMark x1="93556" y1="42833" x2="93556" y2="42833"/>
                        <a14:foregroundMark x1="94389" y1="23917" x2="99167" y2="54333"/>
                        <a14:foregroundMark x1="99167" y1="54333" x2="98556" y2="55333"/>
                        <a14:foregroundMark x1="94389" y1="93250" x2="75944" y2="82083"/>
                        <a14:foregroundMark x1="67000" y1="90417" x2="62056" y2="97250"/>
                        <a14:foregroundMark x1="57667" y1="83917" x2="53944" y2="97250"/>
                        <a14:foregroundMark x1="51278" y1="92333" x2="50611" y2="93833"/>
                        <a14:foregroundMark x1="75111" y1="93250" x2="70333" y2="97583"/>
                        <a14:foregroundMark x1="60167" y1="82333" x2="60167" y2="89833"/>
                        <a14:foregroundMark x1="86500" y1="56833" x2="94389" y2="68083"/>
                        <a14:foregroundMark x1="90889" y1="54667" x2="80056" y2="66833"/>
                        <a14:foregroundMark x1="77389" y1="8917" x2="64944" y2="9250"/>
                        <a14:foregroundMark x1="59167" y1="4917" x2="58944" y2="8000"/>
                      </a14:backgroundRemoval>
                    </a14:imgEffect>
                  </a14:imgLayer>
                </a14:imgProps>
              </a:ext>
            </a:extLst>
          </a:blip>
          <a:srcRect l="38326"/>
          <a:stretch/>
        </p:blipFill>
        <p:spPr>
          <a:xfrm>
            <a:off x="7255564" y="1785900"/>
            <a:ext cx="2945702" cy="3184186"/>
          </a:xfrm>
          <a:prstGeom prst="rect">
            <a:avLst/>
          </a:prstGeom>
        </p:spPr>
      </p:pic>
      <p:sp>
        <p:nvSpPr>
          <p:cNvPr id="5" name="Title 4">
            <a:extLst>
              <a:ext uri="{FF2B5EF4-FFF2-40B4-BE49-F238E27FC236}">
                <a16:creationId xmlns:a16="http://schemas.microsoft.com/office/drawing/2014/main" id="{21A2DAB1-BB12-AF07-6A18-2D6D45683B42}"/>
              </a:ext>
            </a:extLst>
          </p:cNvPr>
          <p:cNvSpPr>
            <a:spLocks noGrp="1"/>
          </p:cNvSpPr>
          <p:nvPr>
            <p:ph type="title"/>
          </p:nvPr>
        </p:nvSpPr>
        <p:spPr>
          <a:xfrm>
            <a:off x="160014" y="-76200"/>
            <a:ext cx="9601200" cy="960276"/>
          </a:xfrm>
        </p:spPr>
        <p:txBody>
          <a:bodyPr/>
          <a:lstStyle/>
          <a:p>
            <a:r>
              <a:rPr lang="en-US">
                <a:solidFill>
                  <a:schemeClr val="tx2"/>
                </a:solidFill>
              </a:rPr>
              <a:t>Major Changes</a:t>
            </a:r>
          </a:p>
        </p:txBody>
      </p:sp>
      <p:pic>
        <p:nvPicPr>
          <p:cNvPr id="6" name="Content Placeholder 5" descr="A blue and orange object with a rectangular object&#10;&#10;Description automatically generated with medium confidence">
            <a:extLst>
              <a:ext uri="{FF2B5EF4-FFF2-40B4-BE49-F238E27FC236}">
                <a16:creationId xmlns:a16="http://schemas.microsoft.com/office/drawing/2014/main" id="{E4D7958B-3A6D-89CB-1789-0D570A0CF604}"/>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backgroundRemoval t="9598" b="89628" l="8517" r="92525">
                        <a14:foregroundMark x1="8762" y1="27864" x2="8762" y2="27864"/>
                        <a14:foregroundMark x1="8762" y1="27864" x2="8578" y2="32043"/>
                        <a14:foregroundMark x1="47978" y1="69195" x2="47978" y2="69195"/>
                        <a14:foregroundMark x1="92525" y1="65635" x2="92525" y2="65635"/>
                        <a14:foregroundMark x1="92525" y1="65635" x2="92525" y2="65635"/>
                      </a14:backgroundRemoval>
                    </a14:imgEffect>
                  </a14:imgLayer>
                </a14:imgProps>
              </a:ext>
            </a:extLst>
          </a:blip>
          <a:stretch>
            <a:fillRect/>
          </a:stretch>
        </p:blipFill>
        <p:spPr>
          <a:xfrm rot="5400000">
            <a:off x="-1056616" y="2707358"/>
            <a:ext cx="5807245" cy="2298701"/>
          </a:xfrm>
          <a:prstGeom prst="rect">
            <a:avLst/>
          </a:prstGeom>
        </p:spPr>
      </p:pic>
      <p:grpSp>
        <p:nvGrpSpPr>
          <p:cNvPr id="30" name="Group 29">
            <a:extLst>
              <a:ext uri="{FF2B5EF4-FFF2-40B4-BE49-F238E27FC236}">
                <a16:creationId xmlns:a16="http://schemas.microsoft.com/office/drawing/2014/main" id="{5546E693-64F1-5D78-86E8-4CD48F22AF34}"/>
              </a:ext>
            </a:extLst>
          </p:cNvPr>
          <p:cNvGrpSpPr/>
          <p:nvPr/>
        </p:nvGrpSpPr>
        <p:grpSpPr>
          <a:xfrm>
            <a:off x="4255493" y="4104108"/>
            <a:ext cx="2282177" cy="1895115"/>
            <a:chOff x="4255495" y="4189633"/>
            <a:chExt cx="2282177" cy="2190745"/>
          </a:xfrm>
          <a:solidFill>
            <a:schemeClr val="tx2"/>
          </a:solidFill>
        </p:grpSpPr>
        <p:sp>
          <p:nvSpPr>
            <p:cNvPr id="29" name="Rectangle: Rounded Corners 28">
              <a:extLst>
                <a:ext uri="{FF2B5EF4-FFF2-40B4-BE49-F238E27FC236}">
                  <a16:creationId xmlns:a16="http://schemas.microsoft.com/office/drawing/2014/main" id="{AF225B97-E322-64F5-0946-EE2E82A81C03}"/>
                </a:ext>
              </a:extLst>
            </p:cNvPr>
            <p:cNvSpPr/>
            <p:nvPr/>
          </p:nvSpPr>
          <p:spPr>
            <a:xfrm>
              <a:off x="4255495" y="4189633"/>
              <a:ext cx="2190745" cy="2190745"/>
            </a:xfrm>
            <a:prstGeom prst="roundRect">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E07DEA87-B179-B536-5017-059780392ED3}"/>
                </a:ext>
              </a:extLst>
            </p:cNvPr>
            <p:cNvSpPr txBox="1"/>
            <p:nvPr/>
          </p:nvSpPr>
          <p:spPr>
            <a:xfrm>
              <a:off x="4522583" y="4478822"/>
              <a:ext cx="2015089" cy="1477328"/>
            </a:xfrm>
            <a:prstGeom prst="rect">
              <a:avLst/>
            </a:prstGeom>
            <a:noFill/>
            <a:ln w="38100">
              <a:noFill/>
            </a:ln>
          </p:spPr>
          <p:txBody>
            <a:bodyPr wrap="square" rtlCol="0">
              <a:spAutoFit/>
            </a:bodyPr>
            <a:lstStyle/>
            <a:p>
              <a:r>
                <a:rPr lang="en-US">
                  <a:solidFill>
                    <a:schemeClr val="bg1"/>
                  </a:solidFill>
                  <a:latin typeface="+mj-lt"/>
                </a:rPr>
                <a:t>Single 360-degree flow channel on the receiver half</a:t>
              </a:r>
            </a:p>
          </p:txBody>
        </p:sp>
      </p:grpSp>
      <p:grpSp>
        <p:nvGrpSpPr>
          <p:cNvPr id="31" name="Group 30">
            <a:extLst>
              <a:ext uri="{FF2B5EF4-FFF2-40B4-BE49-F238E27FC236}">
                <a16:creationId xmlns:a16="http://schemas.microsoft.com/office/drawing/2014/main" id="{FBC92D52-62AF-970F-2B5E-580E4DDBABD2}"/>
              </a:ext>
            </a:extLst>
          </p:cNvPr>
          <p:cNvGrpSpPr/>
          <p:nvPr/>
        </p:nvGrpSpPr>
        <p:grpSpPr>
          <a:xfrm>
            <a:off x="4255616" y="1275962"/>
            <a:ext cx="2190745" cy="1649466"/>
            <a:chOff x="4167108" y="914146"/>
            <a:chExt cx="2190745" cy="2190745"/>
          </a:xfrm>
          <a:solidFill>
            <a:schemeClr val="tx2"/>
          </a:solidFill>
        </p:grpSpPr>
        <p:sp>
          <p:nvSpPr>
            <p:cNvPr id="24" name="Rectangle: Rounded Corners 23">
              <a:extLst>
                <a:ext uri="{FF2B5EF4-FFF2-40B4-BE49-F238E27FC236}">
                  <a16:creationId xmlns:a16="http://schemas.microsoft.com/office/drawing/2014/main" id="{55FD95DA-7A07-02AE-DDD4-0C7DB76035E0}"/>
                </a:ext>
              </a:extLst>
            </p:cNvPr>
            <p:cNvSpPr/>
            <p:nvPr/>
          </p:nvSpPr>
          <p:spPr>
            <a:xfrm>
              <a:off x="4167108" y="914146"/>
              <a:ext cx="2190745" cy="2190745"/>
            </a:xfrm>
            <a:prstGeom prst="roundRect">
              <a:avLst/>
            </a:prstGeom>
            <a:grp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EBE8956-7BF1-10D2-D58A-242164C02F83}"/>
                </a:ext>
              </a:extLst>
            </p:cNvPr>
            <p:cNvSpPr txBox="1"/>
            <p:nvPr/>
          </p:nvSpPr>
          <p:spPr>
            <a:xfrm>
              <a:off x="4342641" y="1396356"/>
              <a:ext cx="1839435" cy="1226325"/>
            </a:xfrm>
            <a:prstGeom prst="rect">
              <a:avLst/>
            </a:prstGeom>
            <a:grp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bg1"/>
                  </a:solidFill>
                  <a:latin typeface="+mj-lt"/>
                </a:rPr>
                <a:t>Multiple flow channels on both halves</a:t>
              </a:r>
            </a:p>
          </p:txBody>
        </p:sp>
      </p:grpSp>
      <p:sp>
        <p:nvSpPr>
          <p:cNvPr id="28" name="Arrow: Down 27">
            <a:extLst>
              <a:ext uri="{FF2B5EF4-FFF2-40B4-BE49-F238E27FC236}">
                <a16:creationId xmlns:a16="http://schemas.microsoft.com/office/drawing/2014/main" id="{7368B798-C27F-6453-3AB9-3986A3DDCB16}"/>
              </a:ext>
            </a:extLst>
          </p:cNvPr>
          <p:cNvSpPr/>
          <p:nvPr/>
        </p:nvSpPr>
        <p:spPr>
          <a:xfrm>
            <a:off x="5187103" y="3049815"/>
            <a:ext cx="348343" cy="938882"/>
          </a:xfrm>
          <a:prstGeom prst="downArrow">
            <a:avLst/>
          </a:prstGeom>
          <a:solidFill>
            <a:schemeClr val="tx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4" name="Rectangle 33">
            <a:extLst>
              <a:ext uri="{FF2B5EF4-FFF2-40B4-BE49-F238E27FC236}">
                <a16:creationId xmlns:a16="http://schemas.microsoft.com/office/drawing/2014/main" id="{E416F07E-99AE-5E76-36B3-E9995E1CE28A}"/>
              </a:ext>
            </a:extLst>
          </p:cNvPr>
          <p:cNvSpPr/>
          <p:nvPr/>
        </p:nvSpPr>
        <p:spPr>
          <a:xfrm>
            <a:off x="1178090" y="3624943"/>
            <a:ext cx="1412710" cy="783771"/>
          </a:xfrm>
          <a:prstGeom prst="rect">
            <a:avLst/>
          </a:prstGeom>
          <a:noFill/>
          <a:ln w="57150">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36">
            <a:extLst>
              <a:ext uri="{FF2B5EF4-FFF2-40B4-BE49-F238E27FC236}">
                <a16:creationId xmlns:a16="http://schemas.microsoft.com/office/drawing/2014/main" id="{210DC9B8-28A6-5E7C-1C32-FA108E18147C}"/>
              </a:ext>
            </a:extLst>
          </p:cNvPr>
          <p:cNvCxnSpPr>
            <a:cxnSpLocks/>
            <a:stCxn id="34" idx="3"/>
          </p:cNvCxnSpPr>
          <p:nvPr/>
        </p:nvCxnSpPr>
        <p:spPr>
          <a:xfrm flipV="1">
            <a:off x="2590800" y="2227848"/>
            <a:ext cx="1664695" cy="1788981"/>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EADAB00-5D4F-B757-850D-07126C377D5D}"/>
              </a:ext>
            </a:extLst>
          </p:cNvPr>
          <p:cNvCxnSpPr>
            <a:cxnSpLocks/>
          </p:cNvCxnSpPr>
          <p:nvPr/>
        </p:nvCxnSpPr>
        <p:spPr>
          <a:xfrm flipV="1">
            <a:off x="6446240" y="4116232"/>
            <a:ext cx="1172309" cy="1092225"/>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7136B3BC-0EAC-C91F-D57B-44D25F25A10D}"/>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20" name="Slide Number Placeholder 4">
            <a:extLst>
              <a:ext uri="{FF2B5EF4-FFF2-40B4-BE49-F238E27FC236}">
                <a16:creationId xmlns:a16="http://schemas.microsoft.com/office/drawing/2014/main" id="{CDF2F04E-EEC2-184E-82D5-718D3CE81FC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27</a:t>
            </a:fld>
            <a:endParaRPr lang="en-US">
              <a:solidFill>
                <a:schemeClr val="tx2"/>
              </a:solidFill>
            </a:endParaRPr>
          </a:p>
        </p:txBody>
      </p:sp>
      <p:sp>
        <p:nvSpPr>
          <p:cNvPr id="21" name="Footer Placeholder 2">
            <a:extLst>
              <a:ext uri="{FF2B5EF4-FFF2-40B4-BE49-F238E27FC236}">
                <a16:creationId xmlns:a16="http://schemas.microsoft.com/office/drawing/2014/main" id="{64125562-895D-914F-A944-34F64FE3110C}"/>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25" name="Picture 24" descr="Arizona Space Grant Consortium Logos | Arizona Space Grant Consortium">
            <a:extLst>
              <a:ext uri="{FF2B5EF4-FFF2-40B4-BE49-F238E27FC236}">
                <a16:creationId xmlns:a16="http://schemas.microsoft.com/office/drawing/2014/main" id="{2B8F4227-C1BE-BA4C-A4F8-82B4EC97C45E}"/>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
        <p:nvSpPr>
          <p:cNvPr id="13" name="Rectangle 12">
            <a:extLst>
              <a:ext uri="{FF2B5EF4-FFF2-40B4-BE49-F238E27FC236}">
                <a16:creationId xmlns:a16="http://schemas.microsoft.com/office/drawing/2014/main" id="{C68C07F2-E86B-0D9C-90FE-9CA02C6B2044}"/>
              </a:ext>
            </a:extLst>
          </p:cNvPr>
          <p:cNvSpPr/>
          <p:nvPr/>
        </p:nvSpPr>
        <p:spPr>
          <a:xfrm rot="5400000">
            <a:off x="7021314" y="2842163"/>
            <a:ext cx="1871305" cy="676834"/>
          </a:xfrm>
          <a:prstGeom prst="rect">
            <a:avLst/>
          </a:prstGeom>
          <a:noFill/>
          <a:ln w="57150">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14933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A2DAB1-BB12-AF07-6A18-2D6D45683B42}"/>
              </a:ext>
            </a:extLst>
          </p:cNvPr>
          <p:cNvSpPr>
            <a:spLocks noGrp="1"/>
          </p:cNvSpPr>
          <p:nvPr>
            <p:ph type="title"/>
          </p:nvPr>
        </p:nvSpPr>
        <p:spPr>
          <a:xfrm>
            <a:off x="160014" y="-76200"/>
            <a:ext cx="9601200" cy="960276"/>
          </a:xfrm>
        </p:spPr>
        <p:txBody>
          <a:bodyPr/>
          <a:lstStyle/>
          <a:p>
            <a:r>
              <a:rPr lang="en-US">
                <a:solidFill>
                  <a:schemeClr val="tx2"/>
                </a:solidFill>
              </a:rPr>
              <a:t>Major Changes</a:t>
            </a:r>
          </a:p>
        </p:txBody>
      </p:sp>
      <p:pic>
        <p:nvPicPr>
          <p:cNvPr id="6" name="Content Placeholder 5" descr="A blue and orange object with a rectangular object&#10;&#10;Description automatically generated with medium confidence">
            <a:extLst>
              <a:ext uri="{FF2B5EF4-FFF2-40B4-BE49-F238E27FC236}">
                <a16:creationId xmlns:a16="http://schemas.microsoft.com/office/drawing/2014/main" id="{E4D7958B-3A6D-89CB-1789-0D570A0CF60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598" b="89628" l="8517" r="92525">
                        <a14:foregroundMark x1="8762" y1="27864" x2="8762" y2="27864"/>
                        <a14:foregroundMark x1="8762" y1="27864" x2="8578" y2="32043"/>
                        <a14:foregroundMark x1="47978" y1="69195" x2="47978" y2="69195"/>
                        <a14:foregroundMark x1="92525" y1="65635" x2="92525" y2="65635"/>
                        <a14:foregroundMark x1="92525" y1="65635" x2="92525" y2="65635"/>
                      </a14:backgroundRemoval>
                    </a14:imgEffect>
                  </a14:imgLayer>
                </a14:imgProps>
              </a:ext>
            </a:extLst>
          </a:blip>
          <a:stretch>
            <a:fillRect/>
          </a:stretch>
        </p:blipFill>
        <p:spPr>
          <a:xfrm rot="5400000">
            <a:off x="-1056616" y="2707358"/>
            <a:ext cx="5807245" cy="2298701"/>
          </a:xfrm>
          <a:prstGeom prst="rect">
            <a:avLst/>
          </a:prstGeom>
        </p:spPr>
      </p:pic>
      <p:pic>
        <p:nvPicPr>
          <p:cNvPr id="7" name="Picture 6">
            <a:extLst>
              <a:ext uri="{FF2B5EF4-FFF2-40B4-BE49-F238E27FC236}">
                <a16:creationId xmlns:a16="http://schemas.microsoft.com/office/drawing/2014/main" id="{93065E3B-6B78-5D27-8B97-DF8D11AB4F69}"/>
              </a:ext>
            </a:extLst>
          </p:cNvPr>
          <p:cNvPicPr>
            <a:picLocks noChangeAspect="1"/>
          </p:cNvPicPr>
          <p:nvPr/>
        </p:nvPicPr>
        <p:blipFill rotWithShape="1">
          <a:blip r:embed="rId4"/>
          <a:srcRect l="15177" t="22695" r="11878" b="23167"/>
          <a:stretch/>
        </p:blipFill>
        <p:spPr>
          <a:xfrm rot="5400000">
            <a:off x="6326007" y="2580192"/>
            <a:ext cx="5316779" cy="2630609"/>
          </a:xfrm>
          <a:prstGeom prst="rect">
            <a:avLst/>
          </a:prstGeom>
        </p:spPr>
      </p:pic>
      <p:sp>
        <p:nvSpPr>
          <p:cNvPr id="10" name="TextBox 9">
            <a:extLst>
              <a:ext uri="{FF2B5EF4-FFF2-40B4-BE49-F238E27FC236}">
                <a16:creationId xmlns:a16="http://schemas.microsoft.com/office/drawing/2014/main" id="{E07DEA87-B179-B536-5017-059780392ED3}"/>
              </a:ext>
            </a:extLst>
          </p:cNvPr>
          <p:cNvSpPr txBox="1"/>
          <p:nvPr/>
        </p:nvSpPr>
        <p:spPr>
          <a:xfrm>
            <a:off x="4501514" y="4189633"/>
            <a:ext cx="1839435" cy="369332"/>
          </a:xfrm>
          <a:prstGeom prst="rect">
            <a:avLst/>
          </a:prstGeom>
          <a:noFill/>
          <a:ln w="38100">
            <a:noFill/>
          </a:ln>
        </p:spPr>
        <p:txBody>
          <a:bodyPr wrap="square" rtlCol="0">
            <a:spAutoFit/>
          </a:bodyPr>
          <a:lstStyle/>
          <a:p>
            <a:endParaRPr lang="en-US">
              <a:solidFill>
                <a:schemeClr val="bg2"/>
              </a:solidFill>
              <a:latin typeface="+mj-lt"/>
            </a:endParaRPr>
          </a:p>
        </p:txBody>
      </p:sp>
      <p:sp>
        <p:nvSpPr>
          <p:cNvPr id="17" name="Rectangle: Rounded Corners 23">
            <a:extLst>
              <a:ext uri="{FF2B5EF4-FFF2-40B4-BE49-F238E27FC236}">
                <a16:creationId xmlns:a16="http://schemas.microsoft.com/office/drawing/2014/main" id="{8EC9F9D0-52C6-B076-CE19-7642C0886940}"/>
              </a:ext>
            </a:extLst>
          </p:cNvPr>
          <p:cNvSpPr/>
          <p:nvPr/>
        </p:nvSpPr>
        <p:spPr>
          <a:xfrm>
            <a:off x="4255495" y="1283637"/>
            <a:ext cx="2190745" cy="1995268"/>
          </a:xfrm>
          <a:prstGeom prst="roundRect">
            <a:avLst/>
          </a:prstGeom>
          <a:solidFill>
            <a:srgbClr val="782F4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E05A1FFC-BB05-A869-51AE-833BFB4E6F50}"/>
              </a:ext>
            </a:extLst>
          </p:cNvPr>
          <p:cNvCxnSpPr>
            <a:cxnSpLocks/>
          </p:cNvCxnSpPr>
          <p:nvPr/>
        </p:nvCxnSpPr>
        <p:spPr>
          <a:xfrm flipV="1">
            <a:off x="2474976" y="2227848"/>
            <a:ext cx="1780519" cy="198360"/>
          </a:xfrm>
          <a:prstGeom prst="line">
            <a:avLst/>
          </a:prstGeom>
          <a:ln w="571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25" name="Arrow: Down 27">
            <a:extLst>
              <a:ext uri="{FF2B5EF4-FFF2-40B4-BE49-F238E27FC236}">
                <a16:creationId xmlns:a16="http://schemas.microsoft.com/office/drawing/2014/main" id="{D5E7565F-6157-70FB-E00B-BF1B53ADDBF7}"/>
              </a:ext>
            </a:extLst>
          </p:cNvPr>
          <p:cNvSpPr/>
          <p:nvPr/>
        </p:nvSpPr>
        <p:spPr>
          <a:xfrm>
            <a:off x="5186982" y="3405252"/>
            <a:ext cx="348343" cy="759248"/>
          </a:xfrm>
          <a:prstGeom prst="downArrow">
            <a:avLst/>
          </a:prstGeom>
          <a:solidFill>
            <a:srgbClr val="782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26" name="Rectangle: Rounded Corners 28">
            <a:extLst>
              <a:ext uri="{FF2B5EF4-FFF2-40B4-BE49-F238E27FC236}">
                <a16:creationId xmlns:a16="http://schemas.microsoft.com/office/drawing/2014/main" id="{D1B8F783-DCC8-4680-D8BC-12D471226144}"/>
              </a:ext>
            </a:extLst>
          </p:cNvPr>
          <p:cNvSpPr/>
          <p:nvPr/>
        </p:nvSpPr>
        <p:spPr>
          <a:xfrm>
            <a:off x="4255374" y="4234871"/>
            <a:ext cx="2190745" cy="1812519"/>
          </a:xfrm>
          <a:prstGeom prst="roundRect">
            <a:avLst/>
          </a:prstGeom>
          <a:solidFill>
            <a:srgbClr val="782F40"/>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7FA93E8B-8CC0-E1B6-ABB6-AC4BC3FF415C}"/>
              </a:ext>
            </a:extLst>
          </p:cNvPr>
          <p:cNvCxnSpPr>
            <a:cxnSpLocks/>
          </p:cNvCxnSpPr>
          <p:nvPr/>
        </p:nvCxnSpPr>
        <p:spPr>
          <a:xfrm flipV="1">
            <a:off x="6446240" y="5068996"/>
            <a:ext cx="1722400" cy="216010"/>
          </a:xfrm>
          <a:prstGeom prst="line">
            <a:avLst/>
          </a:prstGeom>
          <a:ln w="57150">
            <a:solidFill>
              <a:srgbClr val="FFFFFF"/>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B4A6A82F-FC71-64F9-AB98-FD89774A27D2}"/>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18" name="Slide Number Placeholder 4">
            <a:extLst>
              <a:ext uri="{FF2B5EF4-FFF2-40B4-BE49-F238E27FC236}">
                <a16:creationId xmlns:a16="http://schemas.microsoft.com/office/drawing/2014/main" id="{F25D1ECB-32EC-274F-AC3D-2C720F954E76}"/>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28</a:t>
            </a:fld>
            <a:endParaRPr lang="en-US">
              <a:solidFill>
                <a:schemeClr val="tx2"/>
              </a:solidFill>
            </a:endParaRPr>
          </a:p>
        </p:txBody>
      </p:sp>
      <p:sp>
        <p:nvSpPr>
          <p:cNvPr id="19" name="Footer Placeholder 2">
            <a:extLst>
              <a:ext uri="{FF2B5EF4-FFF2-40B4-BE49-F238E27FC236}">
                <a16:creationId xmlns:a16="http://schemas.microsoft.com/office/drawing/2014/main" id="{A22CC07A-6121-754A-82CE-0D1B8F186480}"/>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21" name="Picture 20" descr="Arizona Space Grant Consortium Logos | Arizona Space Grant Consortium">
            <a:extLst>
              <a:ext uri="{FF2B5EF4-FFF2-40B4-BE49-F238E27FC236}">
                <a16:creationId xmlns:a16="http://schemas.microsoft.com/office/drawing/2014/main" id="{0D7ACF82-29B4-C04C-B4E3-D448E319F298}"/>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
        <p:nvSpPr>
          <p:cNvPr id="2" name="TextBox 1">
            <a:extLst>
              <a:ext uri="{FF2B5EF4-FFF2-40B4-BE49-F238E27FC236}">
                <a16:creationId xmlns:a16="http://schemas.microsoft.com/office/drawing/2014/main" id="{805C72EC-268C-107A-0E7E-C3A3CBA6354F}"/>
              </a:ext>
            </a:extLst>
          </p:cNvPr>
          <p:cNvSpPr txBox="1"/>
          <p:nvPr/>
        </p:nvSpPr>
        <p:spPr>
          <a:xfrm>
            <a:off x="4441435" y="4520997"/>
            <a:ext cx="1839435" cy="1200329"/>
          </a:xfrm>
          <a:prstGeom prst="rect">
            <a:avLst/>
          </a:prstGeom>
          <a:noFill/>
          <a:ln w="38100">
            <a:noFill/>
          </a:ln>
        </p:spPr>
        <p:txBody>
          <a:bodyPr wrap="square" rtlCol="0">
            <a:spAutoFit/>
          </a:bodyPr>
          <a:lstStyle/>
          <a:p>
            <a:r>
              <a:rPr lang="en-US">
                <a:solidFill>
                  <a:schemeClr val="bg1"/>
                </a:solidFill>
                <a:latin typeface="+mj-lt"/>
              </a:rPr>
              <a:t>Components  split into multiple pieces</a:t>
            </a:r>
          </a:p>
        </p:txBody>
      </p:sp>
      <p:sp>
        <p:nvSpPr>
          <p:cNvPr id="8" name="TextBox 7">
            <a:extLst>
              <a:ext uri="{FF2B5EF4-FFF2-40B4-BE49-F238E27FC236}">
                <a16:creationId xmlns:a16="http://schemas.microsoft.com/office/drawing/2014/main" id="{1F7FEF88-E05A-8A0D-30F6-AAEB09AAB111}"/>
              </a:ext>
            </a:extLst>
          </p:cNvPr>
          <p:cNvSpPr txBox="1"/>
          <p:nvPr/>
        </p:nvSpPr>
        <p:spPr>
          <a:xfrm>
            <a:off x="4464431" y="1789004"/>
            <a:ext cx="2100401" cy="923330"/>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bg1"/>
                </a:solidFill>
                <a:latin typeface="+mj-lt"/>
              </a:rPr>
              <a:t>Large and complex components</a:t>
            </a:r>
          </a:p>
        </p:txBody>
      </p:sp>
    </p:spTree>
    <p:extLst>
      <p:ext uri="{BB962C8B-B14F-4D97-AF65-F5344CB8AC3E}">
        <p14:creationId xmlns:p14="http://schemas.microsoft.com/office/powerpoint/2010/main" val="2176726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A2DAB1-BB12-AF07-6A18-2D6D45683B42}"/>
              </a:ext>
            </a:extLst>
          </p:cNvPr>
          <p:cNvSpPr>
            <a:spLocks noGrp="1"/>
          </p:cNvSpPr>
          <p:nvPr>
            <p:ph type="title"/>
          </p:nvPr>
        </p:nvSpPr>
        <p:spPr>
          <a:xfrm>
            <a:off x="160014" y="-76200"/>
            <a:ext cx="9601200" cy="960276"/>
          </a:xfrm>
        </p:spPr>
        <p:txBody>
          <a:bodyPr/>
          <a:lstStyle/>
          <a:p>
            <a:r>
              <a:rPr lang="en-US">
                <a:solidFill>
                  <a:schemeClr val="tx2"/>
                </a:solidFill>
              </a:rPr>
              <a:t>Major Changes</a:t>
            </a:r>
          </a:p>
        </p:txBody>
      </p:sp>
      <p:pic>
        <p:nvPicPr>
          <p:cNvPr id="6" name="Content Placeholder 5" descr="A blue and orange object with a rectangular object&#10;&#10;Description automatically generated with medium confidence">
            <a:extLst>
              <a:ext uri="{FF2B5EF4-FFF2-40B4-BE49-F238E27FC236}">
                <a16:creationId xmlns:a16="http://schemas.microsoft.com/office/drawing/2014/main" id="{E4D7958B-3A6D-89CB-1789-0D570A0CF604}"/>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backgroundRemoval t="9598" b="89628" l="8517" r="92525">
                        <a14:foregroundMark x1="8762" y1="27864" x2="8762" y2="27864"/>
                        <a14:foregroundMark x1="8762" y1="27864" x2="8578" y2="32043"/>
                        <a14:foregroundMark x1="47978" y1="69195" x2="47978" y2="69195"/>
                        <a14:foregroundMark x1="92525" y1="65635" x2="92525" y2="65635"/>
                        <a14:foregroundMark x1="92525" y1="65635" x2="92525" y2="65635"/>
                      </a14:backgroundRemoval>
                    </a14:imgEffect>
                  </a14:imgLayer>
                </a14:imgProps>
              </a:ext>
            </a:extLst>
          </a:blip>
          <a:stretch>
            <a:fillRect/>
          </a:stretch>
        </p:blipFill>
        <p:spPr>
          <a:xfrm rot="5400000">
            <a:off x="-1056616" y="2707358"/>
            <a:ext cx="5807245" cy="2298701"/>
          </a:xfrm>
          <a:prstGeom prst="rect">
            <a:avLst/>
          </a:prstGeom>
        </p:spPr>
      </p:pic>
      <p:pic>
        <p:nvPicPr>
          <p:cNvPr id="7" name="Picture 6">
            <a:extLst>
              <a:ext uri="{FF2B5EF4-FFF2-40B4-BE49-F238E27FC236}">
                <a16:creationId xmlns:a16="http://schemas.microsoft.com/office/drawing/2014/main" id="{93065E3B-6B78-5D27-8B97-DF8D11AB4F69}"/>
              </a:ext>
            </a:extLst>
          </p:cNvPr>
          <p:cNvPicPr>
            <a:picLocks noChangeAspect="1"/>
          </p:cNvPicPr>
          <p:nvPr/>
        </p:nvPicPr>
        <p:blipFill rotWithShape="1">
          <a:blip r:embed="rId4"/>
          <a:srcRect l="15177" t="22695" r="11878" b="23167"/>
          <a:stretch/>
        </p:blipFill>
        <p:spPr>
          <a:xfrm rot="5400000">
            <a:off x="6326007" y="2580192"/>
            <a:ext cx="5316779" cy="2630609"/>
          </a:xfrm>
          <a:prstGeom prst="rect">
            <a:avLst/>
          </a:prstGeom>
        </p:spPr>
      </p:pic>
      <p:cxnSp>
        <p:nvCxnSpPr>
          <p:cNvPr id="17" name="Straight Connector 16">
            <a:extLst>
              <a:ext uri="{FF2B5EF4-FFF2-40B4-BE49-F238E27FC236}">
                <a16:creationId xmlns:a16="http://schemas.microsoft.com/office/drawing/2014/main" id="{4E83E721-9487-308C-D904-3C96ECEA88E1}"/>
              </a:ext>
            </a:extLst>
          </p:cNvPr>
          <p:cNvCxnSpPr>
            <a:cxnSpLocks/>
          </p:cNvCxnSpPr>
          <p:nvPr/>
        </p:nvCxnSpPr>
        <p:spPr>
          <a:xfrm flipV="1">
            <a:off x="2474976" y="2227848"/>
            <a:ext cx="1780519" cy="19836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AAA3C09-2FFD-E1FD-C08D-7AE678302272}"/>
              </a:ext>
            </a:extLst>
          </p:cNvPr>
          <p:cNvCxnSpPr>
            <a:cxnSpLocks/>
          </p:cNvCxnSpPr>
          <p:nvPr/>
        </p:nvCxnSpPr>
        <p:spPr>
          <a:xfrm flipV="1">
            <a:off x="6446240" y="5068996"/>
            <a:ext cx="1722400" cy="216010"/>
          </a:xfrm>
          <a:prstGeom prst="line">
            <a:avLst/>
          </a:prstGeom>
          <a:ln w="57150">
            <a:solidFill>
              <a:schemeClr val="bg1"/>
            </a:solidFill>
            <a:prstDash val="sysDot"/>
          </a:ln>
        </p:spPr>
        <p:style>
          <a:lnRef idx="1">
            <a:schemeClr val="accent1"/>
          </a:lnRef>
          <a:fillRef idx="0">
            <a:schemeClr val="accent1"/>
          </a:fillRef>
          <a:effectRef idx="0">
            <a:schemeClr val="accent1"/>
          </a:effectRef>
          <a:fontRef idx="minor">
            <a:schemeClr val="tx1"/>
          </a:fontRef>
        </p:style>
      </p:cxnSp>
      <p:sp>
        <p:nvSpPr>
          <p:cNvPr id="9" name="Rectangle: Rounded Corners 23">
            <a:extLst>
              <a:ext uri="{FF2B5EF4-FFF2-40B4-BE49-F238E27FC236}">
                <a16:creationId xmlns:a16="http://schemas.microsoft.com/office/drawing/2014/main" id="{599E1D51-A87B-84F7-E5B9-5ADACA93EC9A}"/>
              </a:ext>
            </a:extLst>
          </p:cNvPr>
          <p:cNvSpPr/>
          <p:nvPr/>
        </p:nvSpPr>
        <p:spPr>
          <a:xfrm>
            <a:off x="4255616" y="1347542"/>
            <a:ext cx="2190745" cy="1452583"/>
          </a:xfrm>
          <a:prstGeom prst="roundRect">
            <a:avLst/>
          </a:prstGeom>
          <a:solidFill>
            <a:schemeClr val="tx2"/>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28">
            <a:extLst>
              <a:ext uri="{FF2B5EF4-FFF2-40B4-BE49-F238E27FC236}">
                <a16:creationId xmlns:a16="http://schemas.microsoft.com/office/drawing/2014/main" id="{26F32C03-48BA-64F9-43FB-DBD1C2179894}"/>
              </a:ext>
            </a:extLst>
          </p:cNvPr>
          <p:cNvSpPr/>
          <p:nvPr/>
        </p:nvSpPr>
        <p:spPr>
          <a:xfrm>
            <a:off x="4255495" y="4113084"/>
            <a:ext cx="2190745" cy="1890939"/>
          </a:xfrm>
          <a:prstGeom prst="roundRect">
            <a:avLst/>
          </a:prstGeom>
          <a:solidFill>
            <a:srgbClr val="782F40"/>
          </a:solidFill>
          <a:ln w="38100">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Down 27">
            <a:extLst>
              <a:ext uri="{FF2B5EF4-FFF2-40B4-BE49-F238E27FC236}">
                <a16:creationId xmlns:a16="http://schemas.microsoft.com/office/drawing/2014/main" id="{3FD8F303-286A-39D2-203F-627986D2E841}"/>
              </a:ext>
            </a:extLst>
          </p:cNvPr>
          <p:cNvSpPr/>
          <p:nvPr/>
        </p:nvSpPr>
        <p:spPr>
          <a:xfrm>
            <a:off x="5187103" y="2949022"/>
            <a:ext cx="348343" cy="938882"/>
          </a:xfrm>
          <a:prstGeom prst="downArrow">
            <a:avLst/>
          </a:prstGeom>
          <a:solidFill>
            <a:srgbClr val="782F4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32" name="TextBox 31">
            <a:extLst>
              <a:ext uri="{FF2B5EF4-FFF2-40B4-BE49-F238E27FC236}">
                <a16:creationId xmlns:a16="http://schemas.microsoft.com/office/drawing/2014/main" id="{873C99AC-31BC-CF27-0F1C-D5851B33F088}"/>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20" name="Slide Number Placeholder 4">
            <a:extLst>
              <a:ext uri="{FF2B5EF4-FFF2-40B4-BE49-F238E27FC236}">
                <a16:creationId xmlns:a16="http://schemas.microsoft.com/office/drawing/2014/main" id="{BE3BDAB7-6A4D-F94C-BA0A-B855C9E72830}"/>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29</a:t>
            </a:fld>
            <a:endParaRPr lang="en-US">
              <a:solidFill>
                <a:schemeClr val="tx2"/>
              </a:solidFill>
            </a:endParaRPr>
          </a:p>
        </p:txBody>
      </p:sp>
      <p:sp>
        <p:nvSpPr>
          <p:cNvPr id="21" name="Footer Placeholder 2">
            <a:extLst>
              <a:ext uri="{FF2B5EF4-FFF2-40B4-BE49-F238E27FC236}">
                <a16:creationId xmlns:a16="http://schemas.microsoft.com/office/drawing/2014/main" id="{E1EA8E26-E32F-0F44-B8BB-4E7E0E7C2D7D}"/>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24" name="Picture 23" descr="Arizona Space Grant Consortium Logos | Arizona Space Grant Consortium">
            <a:extLst>
              <a:ext uri="{FF2B5EF4-FFF2-40B4-BE49-F238E27FC236}">
                <a16:creationId xmlns:a16="http://schemas.microsoft.com/office/drawing/2014/main" id="{44608AD5-EC6F-674D-9636-80E4CAABB554}"/>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
        <p:nvSpPr>
          <p:cNvPr id="2" name="TextBox 1">
            <a:extLst>
              <a:ext uri="{FF2B5EF4-FFF2-40B4-BE49-F238E27FC236}">
                <a16:creationId xmlns:a16="http://schemas.microsoft.com/office/drawing/2014/main" id="{6938DA56-0B61-C88D-D9B1-EB1670F2FAFC}"/>
              </a:ext>
            </a:extLst>
          </p:cNvPr>
          <p:cNvSpPr txBox="1"/>
          <p:nvPr/>
        </p:nvSpPr>
        <p:spPr>
          <a:xfrm>
            <a:off x="4393018" y="1609400"/>
            <a:ext cx="1839435" cy="923330"/>
          </a:xfrm>
          <a:prstGeom prst="rect">
            <a:avLst/>
          </a:prstGeom>
          <a:noFill/>
          <a:ln w="38100">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solidFill>
                  <a:schemeClr val="bg1"/>
                </a:solidFill>
                <a:latin typeface="+mj-lt"/>
              </a:rPr>
              <a:t>Based on arbitrary dimensions </a:t>
            </a:r>
          </a:p>
        </p:txBody>
      </p:sp>
      <p:sp>
        <p:nvSpPr>
          <p:cNvPr id="8" name="TextBox 7">
            <a:extLst>
              <a:ext uri="{FF2B5EF4-FFF2-40B4-BE49-F238E27FC236}">
                <a16:creationId xmlns:a16="http://schemas.microsoft.com/office/drawing/2014/main" id="{AC7B65D9-3A12-FD6A-0202-8B6EA312BAD7}"/>
              </a:ext>
            </a:extLst>
          </p:cNvPr>
          <p:cNvSpPr txBox="1"/>
          <p:nvPr/>
        </p:nvSpPr>
        <p:spPr>
          <a:xfrm>
            <a:off x="4431149" y="4458065"/>
            <a:ext cx="1839435" cy="1200329"/>
          </a:xfrm>
          <a:prstGeom prst="rect">
            <a:avLst/>
          </a:prstGeom>
          <a:noFill/>
          <a:ln w="38100">
            <a:noFill/>
          </a:ln>
        </p:spPr>
        <p:txBody>
          <a:bodyPr wrap="square" rtlCol="0">
            <a:spAutoFit/>
          </a:bodyPr>
          <a:lstStyle/>
          <a:p>
            <a:r>
              <a:rPr lang="en-US">
                <a:solidFill>
                  <a:schemeClr val="bg1"/>
                </a:solidFill>
                <a:latin typeface="+mj-lt"/>
              </a:rPr>
              <a:t>Adjusted to match standard pipe sizes</a:t>
            </a:r>
          </a:p>
        </p:txBody>
      </p:sp>
    </p:spTree>
    <p:extLst>
      <p:ext uri="{BB962C8B-B14F-4D97-AF65-F5344CB8AC3E}">
        <p14:creationId xmlns:p14="http://schemas.microsoft.com/office/powerpoint/2010/main" val="118024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a:xfrm>
            <a:off x="667870" y="488766"/>
            <a:ext cx="9601200" cy="960276"/>
          </a:xfrm>
        </p:spPr>
        <p:txBody>
          <a:bodyPr/>
          <a:lstStyle/>
          <a:p>
            <a:pPr algn="ctr"/>
            <a:r>
              <a:rPr lang="en-US">
                <a:solidFill>
                  <a:schemeClr val="bg1"/>
                </a:solidFill>
                <a:ea typeface="Calibri"/>
                <a:cs typeface="Calibri"/>
              </a:rPr>
              <a:t>Sponsors</a:t>
            </a:r>
          </a:p>
        </p:txBody>
      </p:sp>
      <p:pic>
        <p:nvPicPr>
          <p:cNvPr id="8" name="Picture 7" descr="Arizona Space Grant Consortium Logos | Arizona Space Grant Consortium">
            <a:extLst>
              <a:ext uri="{FF2B5EF4-FFF2-40B4-BE49-F238E27FC236}">
                <a16:creationId xmlns:a16="http://schemas.microsoft.com/office/drawing/2014/main" id="{0DD22675-1D94-9DA3-E498-21F90122ADC0}"/>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pic>
        <p:nvPicPr>
          <p:cNvPr id="9" name="Content Placeholder 11">
            <a:extLst>
              <a:ext uri="{FF2B5EF4-FFF2-40B4-BE49-F238E27FC236}">
                <a16:creationId xmlns:a16="http://schemas.microsoft.com/office/drawing/2014/main" id="{A03A2715-FBE2-9DE0-2DCB-75E42C16EEBE}"/>
              </a:ext>
            </a:extLst>
          </p:cNvPr>
          <p:cNvPicPr>
            <a:picLocks noGrp="1" noChangeAspect="1"/>
          </p:cNvPicPr>
          <p:nvPr>
            <p:ph sz="half" idx="1"/>
          </p:nvPr>
        </p:nvPicPr>
        <p:blipFill rotWithShape="1">
          <a:blip r:embed="rId5"/>
          <a:srcRect b="12373"/>
          <a:stretch/>
        </p:blipFill>
        <p:spPr>
          <a:xfrm>
            <a:off x="2511655" y="2125758"/>
            <a:ext cx="2395225" cy="2198686"/>
          </a:xfrm>
          <a:prstGeom prst="roundRect">
            <a:avLst/>
          </a:prstGeom>
        </p:spPr>
      </p:pic>
      <p:sp>
        <p:nvSpPr>
          <p:cNvPr id="12" name="TextBox 11">
            <a:extLst>
              <a:ext uri="{FF2B5EF4-FFF2-40B4-BE49-F238E27FC236}">
                <a16:creationId xmlns:a16="http://schemas.microsoft.com/office/drawing/2014/main" id="{602AFC1E-7AB1-CD43-56B5-210304222E34}"/>
              </a:ext>
            </a:extLst>
          </p:cNvPr>
          <p:cNvSpPr txBox="1"/>
          <p:nvPr/>
        </p:nvSpPr>
        <p:spPr>
          <a:xfrm>
            <a:off x="2361134" y="4625534"/>
            <a:ext cx="2696268" cy="1200329"/>
          </a:xfrm>
          <a:prstGeom prst="rect">
            <a:avLst/>
          </a:prstGeom>
          <a:noFill/>
        </p:spPr>
        <p:txBody>
          <a:bodyPr wrap="square" lIns="91440" tIns="45720" rIns="91440" bIns="45720" rtlCol="0" anchor="t">
            <a:spAutoFit/>
          </a:bodyPr>
          <a:lstStyle/>
          <a:p>
            <a:pPr algn="ctr"/>
            <a:r>
              <a:rPr lang="en-US" u="sng">
                <a:solidFill>
                  <a:srgbClr val="FFFFFF"/>
                </a:solidFill>
                <a:latin typeface="Arial"/>
                <a:cs typeface="Arial"/>
              </a:rPr>
              <a:t>James C. </a:t>
            </a:r>
            <a:r>
              <a:rPr lang="en-US" u="sng" err="1">
                <a:solidFill>
                  <a:srgbClr val="FFFFFF"/>
                </a:solidFill>
                <a:latin typeface="Arial"/>
                <a:cs typeface="Arial"/>
              </a:rPr>
              <a:t>Buzzell</a:t>
            </a:r>
            <a:endParaRPr lang="en-US" u="sng">
              <a:solidFill>
                <a:srgbClr val="FFFFFF"/>
              </a:solidFill>
              <a:latin typeface="Arial"/>
              <a:cs typeface="Arial"/>
            </a:endParaRPr>
          </a:p>
          <a:p>
            <a:pPr algn="ctr"/>
            <a:r>
              <a:rPr lang="en-US" i="1">
                <a:solidFill>
                  <a:srgbClr val="FFFFFF"/>
                </a:solidFill>
                <a:latin typeface="Arial"/>
                <a:cs typeface="Arial"/>
              </a:rPr>
              <a:t>Propulsion Systems Engineer,</a:t>
            </a:r>
          </a:p>
          <a:p>
            <a:pPr algn="ctr"/>
            <a:r>
              <a:rPr lang="en-US" i="1">
                <a:solidFill>
                  <a:srgbClr val="FFFFFF"/>
                </a:solidFill>
                <a:latin typeface="Arial"/>
                <a:cs typeface="Arial"/>
              </a:rPr>
              <a:t>NASA MSFC</a:t>
            </a:r>
          </a:p>
        </p:txBody>
      </p:sp>
      <p:cxnSp>
        <p:nvCxnSpPr>
          <p:cNvPr id="19" name="Straight Arrow Connector 18">
            <a:extLst>
              <a:ext uri="{FF2B5EF4-FFF2-40B4-BE49-F238E27FC236}">
                <a16:creationId xmlns:a16="http://schemas.microsoft.com/office/drawing/2014/main" id="{7F885D44-65D5-D7B1-A84E-59DB084B7272}"/>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360142C-AF62-40C9-249F-1F1C4EA0D8BD}"/>
              </a:ext>
            </a:extLst>
          </p:cNvPr>
          <p:cNvSpPr txBox="1"/>
          <p:nvPr/>
        </p:nvSpPr>
        <p:spPr>
          <a:xfrm>
            <a:off x="5816400" y="4625533"/>
            <a:ext cx="2696268" cy="1200329"/>
          </a:xfrm>
          <a:prstGeom prst="rect">
            <a:avLst/>
          </a:prstGeom>
          <a:noFill/>
        </p:spPr>
        <p:txBody>
          <a:bodyPr wrap="square" lIns="91440" tIns="45720" rIns="91440" bIns="45720" rtlCol="0" anchor="t">
            <a:spAutoFit/>
          </a:bodyPr>
          <a:lstStyle/>
          <a:p>
            <a:pPr algn="ctr"/>
            <a:r>
              <a:rPr lang="en-US" u="sng">
                <a:solidFill>
                  <a:srgbClr val="FFFFFF"/>
                </a:solidFill>
                <a:latin typeface="Arial"/>
                <a:cs typeface="Arial"/>
              </a:rPr>
              <a:t>Marvin Barnes</a:t>
            </a:r>
          </a:p>
          <a:p>
            <a:pPr algn="ctr"/>
            <a:r>
              <a:rPr lang="en-US" i="1">
                <a:solidFill>
                  <a:srgbClr val="FFFFFF"/>
                </a:solidFill>
                <a:latin typeface="Arial"/>
                <a:cs typeface="Arial"/>
              </a:rPr>
              <a:t>Propulsion Systems Engineer,</a:t>
            </a:r>
          </a:p>
          <a:p>
            <a:pPr algn="ctr"/>
            <a:r>
              <a:rPr lang="en-US" i="1">
                <a:solidFill>
                  <a:srgbClr val="FFFFFF"/>
                </a:solidFill>
                <a:latin typeface="Arial"/>
                <a:cs typeface="Arial"/>
              </a:rPr>
              <a:t>NASA MSFC</a:t>
            </a:r>
          </a:p>
        </p:txBody>
      </p:sp>
      <p:pic>
        <p:nvPicPr>
          <p:cNvPr id="1026" name="Picture 2" descr="Marvin Barnes - Branch Chief, Advanced Propulsion Research ...">
            <a:extLst>
              <a:ext uri="{FF2B5EF4-FFF2-40B4-BE49-F238E27FC236}">
                <a16:creationId xmlns:a16="http://schemas.microsoft.com/office/drawing/2014/main" id="{80ED4E2B-A1B3-9C49-62DF-1B9D872632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23828" y="2118583"/>
            <a:ext cx="2243147" cy="2243147"/>
          </a:xfrm>
          <a:prstGeom prst="roundRect">
            <a:avLst/>
          </a:prstGeom>
          <a:noFill/>
          <a:extLst>
            <a:ext uri="{909E8E84-426E-40DD-AFC4-6F175D3DCCD1}">
              <a14:hiddenFill xmlns:a14="http://schemas.microsoft.com/office/drawing/2010/main">
                <a:solidFill>
                  <a:srgbClr val="FFFFFF"/>
                </a:solidFill>
              </a14:hiddenFill>
            </a:ext>
          </a:extLst>
        </p:spPr>
      </p:pic>
      <p:cxnSp>
        <p:nvCxnSpPr>
          <p:cNvPr id="14" name="Straight Connector 13">
            <a:extLst>
              <a:ext uri="{FF2B5EF4-FFF2-40B4-BE49-F238E27FC236}">
                <a16:creationId xmlns:a16="http://schemas.microsoft.com/office/drawing/2014/main" id="{880D3B9F-A265-FF0A-CB5A-02659C23D8B3}"/>
              </a:ext>
            </a:extLst>
          </p:cNvPr>
          <p:cNvCxnSpPr>
            <a:cxnSpLocks/>
          </p:cNvCxnSpPr>
          <p:nvPr/>
        </p:nvCxnSpPr>
        <p:spPr>
          <a:xfrm>
            <a:off x="5468470" y="1992086"/>
            <a:ext cx="0" cy="3833776"/>
          </a:xfrm>
          <a:prstGeom prst="line">
            <a:avLst/>
          </a:prstGeom>
          <a:ln w="38100">
            <a:solidFill>
              <a:srgbClr val="FFFFFF"/>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4044280-4B9B-FF5C-A908-4F14CA1C5914}"/>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sp>
        <p:nvSpPr>
          <p:cNvPr id="15" name="Slide Number Placeholder 3">
            <a:extLst>
              <a:ext uri="{FF2B5EF4-FFF2-40B4-BE49-F238E27FC236}">
                <a16:creationId xmlns:a16="http://schemas.microsoft.com/office/drawing/2014/main" id="{AFB9255E-D8CE-86C8-114F-49712BF3A5D1}"/>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t>3</a:t>
            </a:fld>
            <a:endParaRPr lang="en-US"/>
          </a:p>
        </p:txBody>
      </p:sp>
      <p:sp>
        <p:nvSpPr>
          <p:cNvPr id="16" name="Footer Placeholder 2">
            <a:extLst>
              <a:ext uri="{FF2B5EF4-FFF2-40B4-BE49-F238E27FC236}">
                <a16:creationId xmlns:a16="http://schemas.microsoft.com/office/drawing/2014/main" id="{C423A847-0B99-4224-2599-5807EE313610}"/>
              </a:ext>
            </a:extLst>
          </p:cNvPr>
          <p:cNvSpPr>
            <a:spLocks noGrp="1"/>
          </p:cNvSpPr>
          <p:nvPr>
            <p:ph type="ftr" sz="quarter" idx="11"/>
          </p:nvPr>
        </p:nvSpPr>
        <p:spPr>
          <a:xfrm>
            <a:off x="533400" y="6534952"/>
            <a:ext cx="4274813" cy="274320"/>
          </a:xfrm>
        </p:spPr>
        <p:txBody>
          <a:bodyPr/>
          <a:lstStyle/>
          <a:p>
            <a:r>
              <a:rPr lang="en-US"/>
              <a:t>Department of Mechanical Engineering</a:t>
            </a:r>
          </a:p>
        </p:txBody>
      </p:sp>
    </p:spTree>
    <p:extLst>
      <p:ext uri="{BB962C8B-B14F-4D97-AF65-F5344CB8AC3E}">
        <p14:creationId xmlns:p14="http://schemas.microsoft.com/office/powerpoint/2010/main" val="12709842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2852" y="173378"/>
            <a:ext cx="9601200" cy="960276"/>
          </a:xfrm>
        </p:spPr>
        <p:txBody>
          <a:bodyPr/>
          <a:lstStyle/>
          <a:p>
            <a:r>
              <a:rPr lang="en-US">
                <a:solidFill>
                  <a:schemeClr val="tx2"/>
                </a:solidFill>
              </a:rPr>
              <a:t>Final Concept</a:t>
            </a:r>
          </a:p>
        </p:txBody>
      </p:sp>
      <p:grpSp>
        <p:nvGrpSpPr>
          <p:cNvPr id="18" name="Group 17">
            <a:extLst>
              <a:ext uri="{FF2B5EF4-FFF2-40B4-BE49-F238E27FC236}">
                <a16:creationId xmlns:a16="http://schemas.microsoft.com/office/drawing/2014/main" id="{B31580BB-A38F-C40E-C959-B8579E5115C1}"/>
              </a:ext>
            </a:extLst>
          </p:cNvPr>
          <p:cNvGrpSpPr/>
          <p:nvPr/>
        </p:nvGrpSpPr>
        <p:grpSpPr>
          <a:xfrm>
            <a:off x="1298659" y="1418429"/>
            <a:ext cx="8055429" cy="3837901"/>
            <a:chOff x="1404256" y="1338943"/>
            <a:chExt cx="8055429" cy="3837901"/>
          </a:xfrm>
          <a:solidFill>
            <a:srgbClr val="FFFFFF"/>
          </a:solidFill>
        </p:grpSpPr>
        <p:sp>
          <p:nvSpPr>
            <p:cNvPr id="17" name="Rectangle: Rounded Corners 16">
              <a:extLst>
                <a:ext uri="{FF2B5EF4-FFF2-40B4-BE49-F238E27FC236}">
                  <a16:creationId xmlns:a16="http://schemas.microsoft.com/office/drawing/2014/main" id="{41407ADC-3871-A0AE-BF64-46CF95FCB589}"/>
                </a:ext>
              </a:extLst>
            </p:cNvPr>
            <p:cNvSpPr/>
            <p:nvPr/>
          </p:nvSpPr>
          <p:spPr>
            <a:xfrm>
              <a:off x="1404256" y="1338943"/>
              <a:ext cx="8055429" cy="3837901"/>
            </a:xfrm>
            <a:prstGeom prst="roundRect">
              <a:avLst/>
            </a:prstGeom>
            <a:grp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21A497B9-EDFB-6B2B-BB1C-5039CACDFBE7}"/>
                </a:ext>
              </a:extLst>
            </p:cNvPr>
            <p:cNvGrpSpPr/>
            <p:nvPr/>
          </p:nvGrpSpPr>
          <p:grpSpPr>
            <a:xfrm>
              <a:off x="1711847" y="1700896"/>
              <a:ext cx="7521088" cy="3245382"/>
              <a:chOff x="1584325" y="1799701"/>
              <a:chExt cx="7521088" cy="3245382"/>
            </a:xfrm>
            <a:grpFill/>
          </p:grpSpPr>
          <p:pic>
            <p:nvPicPr>
              <p:cNvPr id="10" name="Picture 9" descr="A close-up of a metal object&#10;&#10;Description automatically generated">
                <a:extLst>
                  <a:ext uri="{FF2B5EF4-FFF2-40B4-BE49-F238E27FC236}">
                    <a16:creationId xmlns:a16="http://schemas.microsoft.com/office/drawing/2014/main" id="{E0CFCC6C-3371-094B-B9F6-C8C442F329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3637" b="80336" l="26742" r="70241"/>
                        </a14:imgEffect>
                      </a14:imgLayer>
                    </a14:imgProps>
                  </a:ext>
                </a:extLst>
              </a:blip>
              <a:srcRect l="34928" t="26427" r="27275" b="22988"/>
              <a:stretch/>
            </p:blipFill>
            <p:spPr>
              <a:xfrm flipH="1">
                <a:off x="5224013" y="1799701"/>
                <a:ext cx="3881400" cy="3113994"/>
              </a:xfrm>
              <a:prstGeom prst="rect">
                <a:avLst/>
              </a:prstGeom>
              <a:grpFill/>
            </p:spPr>
          </p:pic>
          <p:pic>
            <p:nvPicPr>
              <p:cNvPr id="16" name="Picture 15" descr="A colorful tube with a tube inside&#10;&#10;Description automatically generated with medium confidence">
                <a:extLst>
                  <a:ext uri="{FF2B5EF4-FFF2-40B4-BE49-F238E27FC236}">
                    <a16:creationId xmlns:a16="http://schemas.microsoft.com/office/drawing/2014/main" id="{1F156757-7FB0-9B4B-BABE-90FA29FBDF6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6500" b="80500" l="4611" r="73889">
                            <a14:foregroundMark x1="60222" y1="19333" x2="45611" y2="19500"/>
                            <a14:foregroundMark x1="45611" y1="19500" x2="45611" y2="19500"/>
                            <a14:foregroundMark x1="58778" y1="16500" x2="50889" y2="16667"/>
                            <a14:foregroundMark x1="70333" y1="36750" x2="72833" y2="44417"/>
                            <a14:foregroundMark x1="73889" y1="47000" x2="73278" y2="57667"/>
                            <a14:foregroundMark x1="55389" y1="21417" x2="51000" y2="21583"/>
                            <a14:foregroundMark x1="46889" y1="71083" x2="50056" y2="70917"/>
                            <a14:foregroundMark x1="47833" y1="73333" x2="45833" y2="72333"/>
                            <a14:foregroundMark x1="47222" y1="74750" x2="47222" y2="76000"/>
                            <a14:foregroundMark x1="46333" y1="72083" x2="46444" y2="78500"/>
                            <a14:foregroundMark x1="59278" y1="80583" x2="56333" y2="80250"/>
                            <a14:foregroundMark x1="26167" y1="46000" x2="26167" y2="48583"/>
                            <a14:foregroundMark x1="4611" y1="31333" x2="4611" y2="31333"/>
                            <a14:foregroundMark x1="56889" y1="67000" x2="56889" y2="68250"/>
                            <a14:foregroundMark x1="58222" y1="27917" x2="58222" y2="30250"/>
                            <a14:foregroundMark x1="52222" y1="27083" x2="51944" y2="29167"/>
                          </a14:backgroundRemoval>
                        </a14:imgEffect>
                      </a14:imgLayer>
                    </a14:imgProps>
                  </a:ext>
                </a:extLst>
              </a:blip>
              <a:srcRect l="21465" t="12463" r="23559" b="16046"/>
              <a:stretch/>
            </p:blipFill>
            <p:spPr>
              <a:xfrm flipH="1">
                <a:off x="1584325" y="1851554"/>
                <a:ext cx="3573427" cy="3193529"/>
              </a:xfrm>
              <a:prstGeom prst="rect">
                <a:avLst/>
              </a:prstGeom>
              <a:grpFill/>
            </p:spPr>
          </p:pic>
        </p:grpSp>
      </p:grpSp>
      <p:sp>
        <p:nvSpPr>
          <p:cNvPr id="12" name="Rectangle: Rounded Corners 12">
            <a:extLst>
              <a:ext uri="{FF2B5EF4-FFF2-40B4-BE49-F238E27FC236}">
                <a16:creationId xmlns:a16="http://schemas.microsoft.com/office/drawing/2014/main" id="{0EC67A18-06A9-E248-9921-5DE76B6208B4}"/>
              </a:ext>
            </a:extLst>
          </p:cNvPr>
          <p:cNvSpPr/>
          <p:nvPr/>
        </p:nvSpPr>
        <p:spPr>
          <a:xfrm>
            <a:off x="4267754" y="5541106"/>
            <a:ext cx="2138116" cy="52949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Probe Half</a:t>
            </a:r>
            <a:endParaRPr lang="en-US">
              <a:latin typeface="+mj-lt"/>
            </a:endParaRPr>
          </a:p>
        </p:txBody>
      </p:sp>
      <p:sp>
        <p:nvSpPr>
          <p:cNvPr id="3" name="TextBox 2">
            <a:extLst>
              <a:ext uri="{FF2B5EF4-FFF2-40B4-BE49-F238E27FC236}">
                <a16:creationId xmlns:a16="http://schemas.microsoft.com/office/drawing/2014/main" id="{8F0D36EC-B452-2268-8F01-0B5244E5E0C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pic>
        <p:nvPicPr>
          <p:cNvPr id="15" name="Picture 14" descr="Arizona Space Grant Consortium Logos | Arizona Space Grant Consortium">
            <a:extLst>
              <a:ext uri="{FF2B5EF4-FFF2-40B4-BE49-F238E27FC236}">
                <a16:creationId xmlns:a16="http://schemas.microsoft.com/office/drawing/2014/main" id="{8D2773E2-B79B-294E-97FC-C00219DEDB22}"/>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
        <p:nvSpPr>
          <p:cNvPr id="6" name="Footer Placeholder 2">
            <a:extLst>
              <a:ext uri="{FF2B5EF4-FFF2-40B4-BE49-F238E27FC236}">
                <a16:creationId xmlns:a16="http://schemas.microsoft.com/office/drawing/2014/main" id="{93E0D736-F722-137F-B71B-581B81FA7834}"/>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
        <p:nvSpPr>
          <p:cNvPr id="7" name="Slide Number Placeholder 4">
            <a:extLst>
              <a:ext uri="{FF2B5EF4-FFF2-40B4-BE49-F238E27FC236}">
                <a16:creationId xmlns:a16="http://schemas.microsoft.com/office/drawing/2014/main" id="{BFB7F587-46E0-32B4-5694-F9889D3E8FA9}"/>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30</a:t>
            </a:fld>
            <a:endParaRPr lang="en-US">
              <a:solidFill>
                <a:schemeClr val="tx2"/>
              </a:solidFill>
            </a:endParaRPr>
          </a:p>
        </p:txBody>
      </p:sp>
    </p:spTree>
    <p:extLst>
      <p:ext uri="{BB962C8B-B14F-4D97-AF65-F5344CB8AC3E}">
        <p14:creationId xmlns:p14="http://schemas.microsoft.com/office/powerpoint/2010/main" val="188884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33738" y="173378"/>
            <a:ext cx="9601200" cy="960276"/>
          </a:xfrm>
        </p:spPr>
        <p:txBody>
          <a:bodyPr/>
          <a:lstStyle/>
          <a:p>
            <a:r>
              <a:rPr lang="en-US">
                <a:solidFill>
                  <a:schemeClr val="tx2"/>
                </a:solidFill>
              </a:rPr>
              <a:t>Final Concept</a:t>
            </a:r>
          </a:p>
        </p:txBody>
      </p:sp>
      <p:grpSp>
        <p:nvGrpSpPr>
          <p:cNvPr id="10" name="Group 9">
            <a:extLst>
              <a:ext uri="{FF2B5EF4-FFF2-40B4-BE49-F238E27FC236}">
                <a16:creationId xmlns:a16="http://schemas.microsoft.com/office/drawing/2014/main" id="{70FEB96D-FDEA-7CBA-26A3-71F7F5C8580A}"/>
              </a:ext>
            </a:extLst>
          </p:cNvPr>
          <p:cNvGrpSpPr/>
          <p:nvPr/>
        </p:nvGrpSpPr>
        <p:grpSpPr>
          <a:xfrm>
            <a:off x="1349539" y="1560957"/>
            <a:ext cx="7913914" cy="3842658"/>
            <a:chOff x="1295400" y="1469571"/>
            <a:chExt cx="7913914" cy="3842658"/>
          </a:xfrm>
          <a:solidFill>
            <a:srgbClr val="FFFFFF"/>
          </a:solidFill>
        </p:grpSpPr>
        <p:sp>
          <p:nvSpPr>
            <p:cNvPr id="7" name="Rectangle: Rounded Corners 6">
              <a:extLst>
                <a:ext uri="{FF2B5EF4-FFF2-40B4-BE49-F238E27FC236}">
                  <a16:creationId xmlns:a16="http://schemas.microsoft.com/office/drawing/2014/main" id="{16B09EE3-7817-67F4-D0DB-A2BEB4C60FC2}"/>
                </a:ext>
              </a:extLst>
            </p:cNvPr>
            <p:cNvSpPr/>
            <p:nvPr/>
          </p:nvSpPr>
          <p:spPr>
            <a:xfrm>
              <a:off x="1295400" y="1469571"/>
              <a:ext cx="7913914" cy="3842658"/>
            </a:xfrm>
            <a:prstGeom prst="roundRect">
              <a:avLst/>
            </a:prstGeom>
            <a:grpFill/>
            <a:ln w="57150">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25322FB4-3CFA-3D8A-490A-E3B44B998A0E}"/>
                </a:ext>
              </a:extLst>
            </p:cNvPr>
            <p:cNvGrpSpPr/>
            <p:nvPr/>
          </p:nvGrpSpPr>
          <p:grpSpPr>
            <a:xfrm>
              <a:off x="1627056" y="1692872"/>
              <a:ext cx="7340552" cy="3432479"/>
              <a:chOff x="1627056" y="1692872"/>
              <a:chExt cx="7340552" cy="3432479"/>
            </a:xfrm>
            <a:grpFill/>
          </p:grpSpPr>
          <p:pic>
            <p:nvPicPr>
              <p:cNvPr id="13" name="Picture 12" descr="A blue and red cylinder with a pink and yellow center&#10;&#10;Description automatically generated with medium confidence">
                <a:extLst>
                  <a:ext uri="{FF2B5EF4-FFF2-40B4-BE49-F238E27FC236}">
                    <a16:creationId xmlns:a16="http://schemas.microsoft.com/office/drawing/2014/main" id="{D4C23183-B00B-C14C-8310-3633165CDBC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0859" b="78909" l="26742" r="70241"/>
                        </a14:imgEffect>
                      </a14:imgLayer>
                    </a14:imgProps>
                  </a:ext>
                </a:extLst>
              </a:blip>
              <a:srcRect l="27166" t="24853" r="30422" b="15085"/>
              <a:stretch/>
            </p:blipFill>
            <p:spPr>
              <a:xfrm>
                <a:off x="5331870" y="1692872"/>
                <a:ext cx="3635738" cy="3432479"/>
              </a:xfrm>
              <a:prstGeom prst="rect">
                <a:avLst/>
              </a:prstGeom>
              <a:grpFill/>
            </p:spPr>
          </p:pic>
          <p:pic>
            <p:nvPicPr>
              <p:cNvPr id="15" name="Picture 14" descr="A close-up of a colorful machine&#10;&#10;Description automatically generated">
                <a:extLst>
                  <a:ext uri="{FF2B5EF4-FFF2-40B4-BE49-F238E27FC236}">
                    <a16:creationId xmlns:a16="http://schemas.microsoft.com/office/drawing/2014/main" id="{E659E237-6CA1-B84F-9724-B1BF303E900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2500" b="84250" l="22778" r="80500">
                            <a14:foregroundMark x1="26111" y1="35083" x2="26667" y2="43333"/>
                            <a14:foregroundMark x1="22833" y1="34917" x2="22833" y2="37917"/>
                            <a14:foregroundMark x1="60500" y1="44250" x2="54056" y2="47250"/>
                            <a14:foregroundMark x1="58944" y1="43167" x2="46778" y2="42417"/>
                            <a14:foregroundMark x1="46778" y1="42417" x2="46389" y2="42833"/>
                            <a14:foregroundMark x1="46833" y1="47583" x2="51778" y2="49333"/>
                            <a14:foregroundMark x1="80500" y1="40167" x2="79833" y2="41833"/>
                            <a14:foregroundMark x1="36667" y1="27083" x2="36778" y2="21000"/>
                            <a14:foregroundMark x1="28167" y1="17083" x2="40833" y2="17250"/>
                            <a14:foregroundMark x1="40833" y1="17250" x2="40611" y2="16750"/>
                            <a14:foregroundMark x1="43556" y1="17250" x2="41167" y2="17417"/>
                            <a14:foregroundMark x1="36667" y1="12500" x2="36667" y2="12500"/>
                            <a14:foregroundMark x1="29944" y1="12667" x2="29944" y2="12667"/>
                            <a14:foregroundMark x1="29722" y1="12667" x2="30778" y2="13000"/>
                            <a14:foregroundMark x1="31333" y1="24000" x2="31333" y2="25917"/>
                            <a14:foregroundMark x1="42722" y1="27417" x2="42167" y2="27583"/>
                            <a14:foregroundMark x1="30056" y1="69167" x2="29944" y2="80667"/>
                            <a14:foregroundMark x1="29389" y1="84083" x2="30444" y2="84250"/>
                            <a14:foregroundMark x1="35278" y1="83750" x2="36889" y2="83917"/>
                            <a14:foregroundMark x1="37667" y1="70500" x2="37222" y2="73250"/>
                          </a14:backgroundRemoval>
                        </a14:imgEffect>
                      </a14:imgLayer>
                    </a14:imgProps>
                  </a:ext>
                </a:extLst>
              </a:blip>
              <a:srcRect l="22830" t="9276" r="17859" b="14881"/>
              <a:stretch/>
            </p:blipFill>
            <p:spPr>
              <a:xfrm>
                <a:off x="1627056" y="1927013"/>
                <a:ext cx="3635739" cy="3099497"/>
              </a:xfrm>
              <a:prstGeom prst="rect">
                <a:avLst/>
              </a:prstGeom>
              <a:grpFill/>
            </p:spPr>
          </p:pic>
        </p:grpSp>
      </p:grpSp>
      <p:sp>
        <p:nvSpPr>
          <p:cNvPr id="12" name="Rectangle: Rounded Corners 12">
            <a:extLst>
              <a:ext uri="{FF2B5EF4-FFF2-40B4-BE49-F238E27FC236}">
                <a16:creationId xmlns:a16="http://schemas.microsoft.com/office/drawing/2014/main" id="{951576C2-02A4-9941-924D-F5D986EE9588}"/>
              </a:ext>
            </a:extLst>
          </p:cNvPr>
          <p:cNvSpPr/>
          <p:nvPr/>
        </p:nvSpPr>
        <p:spPr>
          <a:xfrm>
            <a:off x="4267754" y="5552623"/>
            <a:ext cx="2138116" cy="507295"/>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Receiver Half</a:t>
            </a:r>
            <a:endParaRPr lang="en-US">
              <a:latin typeface="+mj-lt"/>
            </a:endParaRPr>
          </a:p>
        </p:txBody>
      </p:sp>
      <p:sp>
        <p:nvSpPr>
          <p:cNvPr id="2" name="TextBox 1">
            <a:extLst>
              <a:ext uri="{FF2B5EF4-FFF2-40B4-BE49-F238E27FC236}">
                <a16:creationId xmlns:a16="http://schemas.microsoft.com/office/drawing/2014/main" id="{3201B815-7D63-9B46-08FE-568549443A22}"/>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14" name="Slide Number Placeholder 4">
            <a:extLst>
              <a:ext uri="{FF2B5EF4-FFF2-40B4-BE49-F238E27FC236}">
                <a16:creationId xmlns:a16="http://schemas.microsoft.com/office/drawing/2014/main" id="{A2301D98-FB97-2E43-ADD4-5E47503D48AF}"/>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31</a:t>
            </a:fld>
            <a:endParaRPr lang="en-US">
              <a:solidFill>
                <a:schemeClr val="tx2"/>
              </a:solidFill>
            </a:endParaRPr>
          </a:p>
        </p:txBody>
      </p:sp>
      <p:pic>
        <p:nvPicPr>
          <p:cNvPr id="17" name="Picture 16" descr="Arizona Space Grant Consortium Logos | Arizona Space Grant Consortium">
            <a:extLst>
              <a:ext uri="{FF2B5EF4-FFF2-40B4-BE49-F238E27FC236}">
                <a16:creationId xmlns:a16="http://schemas.microsoft.com/office/drawing/2014/main" id="{427709DA-4D13-6B49-B3E3-FAB4BA46DBF7}"/>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
        <p:nvSpPr>
          <p:cNvPr id="3" name="Footer Placeholder 2">
            <a:extLst>
              <a:ext uri="{FF2B5EF4-FFF2-40B4-BE49-F238E27FC236}">
                <a16:creationId xmlns:a16="http://schemas.microsoft.com/office/drawing/2014/main" id="{9C21B8F4-8650-5DC5-493F-6947CE569326}"/>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Tree>
    <p:extLst>
      <p:ext uri="{BB962C8B-B14F-4D97-AF65-F5344CB8AC3E}">
        <p14:creationId xmlns:p14="http://schemas.microsoft.com/office/powerpoint/2010/main" val="899599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2852" y="173378"/>
            <a:ext cx="9601200" cy="960276"/>
          </a:xfrm>
        </p:spPr>
        <p:txBody>
          <a:bodyPr/>
          <a:lstStyle/>
          <a:p>
            <a:r>
              <a:rPr lang="en-US">
                <a:solidFill>
                  <a:schemeClr val="tx2"/>
                </a:solidFill>
              </a:rPr>
              <a:t>Components</a:t>
            </a:r>
          </a:p>
        </p:txBody>
      </p:sp>
      <p:sp>
        <p:nvSpPr>
          <p:cNvPr id="3" name="TextBox 2">
            <a:extLst>
              <a:ext uri="{FF2B5EF4-FFF2-40B4-BE49-F238E27FC236}">
                <a16:creationId xmlns:a16="http://schemas.microsoft.com/office/drawing/2014/main" id="{8F0D36EC-B452-2268-8F01-0B5244E5E0C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pic>
        <p:nvPicPr>
          <p:cNvPr id="15" name="Picture 14" descr="Arizona Space Grant Consortium Logos | Arizona Space Grant Consortium">
            <a:extLst>
              <a:ext uri="{FF2B5EF4-FFF2-40B4-BE49-F238E27FC236}">
                <a16:creationId xmlns:a16="http://schemas.microsoft.com/office/drawing/2014/main" id="{8D2773E2-B79B-294E-97FC-C00219DEDB22}"/>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6" name="Footer Placeholder 2">
            <a:extLst>
              <a:ext uri="{FF2B5EF4-FFF2-40B4-BE49-F238E27FC236}">
                <a16:creationId xmlns:a16="http://schemas.microsoft.com/office/drawing/2014/main" id="{93E0D736-F722-137F-B71B-581B81FA7834}"/>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
        <p:nvSpPr>
          <p:cNvPr id="7" name="Slide Number Placeholder 4">
            <a:extLst>
              <a:ext uri="{FF2B5EF4-FFF2-40B4-BE49-F238E27FC236}">
                <a16:creationId xmlns:a16="http://schemas.microsoft.com/office/drawing/2014/main" id="{BFB7F587-46E0-32B4-5694-F9889D3E8FA9}"/>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32</a:t>
            </a:fld>
            <a:endParaRPr lang="en-US">
              <a:solidFill>
                <a:schemeClr val="tx2"/>
              </a:solidFill>
            </a:endParaRPr>
          </a:p>
        </p:txBody>
      </p:sp>
      <p:pic>
        <p:nvPicPr>
          <p:cNvPr id="4" name="Picture 3" descr="A colorful toy machine with a white background&#10;&#10;Description automatically generated with medium confidence">
            <a:extLst>
              <a:ext uri="{FF2B5EF4-FFF2-40B4-BE49-F238E27FC236}">
                <a16:creationId xmlns:a16="http://schemas.microsoft.com/office/drawing/2014/main" id="{880CCC6E-91F0-EA61-D38E-BB3B1B98A9C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2722" y1="51333" x2="42722" y2="51333"/>
                        <a14:backgroundMark x1="48222" y1="48583" x2="48222" y2="48583"/>
                      </a14:backgroundRemoval>
                    </a14:imgEffect>
                  </a14:imgLayer>
                </a14:imgProps>
              </a:ext>
            </a:extLst>
          </a:blip>
          <a:stretch>
            <a:fillRect/>
          </a:stretch>
        </p:blipFill>
        <p:spPr>
          <a:xfrm>
            <a:off x="107558" y="-173378"/>
            <a:ext cx="10287000" cy="6858000"/>
          </a:xfrm>
          <a:prstGeom prst="rect">
            <a:avLst/>
          </a:prstGeom>
        </p:spPr>
      </p:pic>
      <p:grpSp>
        <p:nvGrpSpPr>
          <p:cNvPr id="18" name="Group 17">
            <a:extLst>
              <a:ext uri="{FF2B5EF4-FFF2-40B4-BE49-F238E27FC236}">
                <a16:creationId xmlns:a16="http://schemas.microsoft.com/office/drawing/2014/main" id="{853AC041-F9E1-5051-164D-227DBAB6D2A8}"/>
              </a:ext>
            </a:extLst>
          </p:cNvPr>
          <p:cNvGrpSpPr/>
          <p:nvPr/>
        </p:nvGrpSpPr>
        <p:grpSpPr>
          <a:xfrm>
            <a:off x="4027251" y="1727190"/>
            <a:ext cx="4988183" cy="1405116"/>
            <a:chOff x="4027251" y="1727190"/>
            <a:chExt cx="4988183" cy="1405116"/>
          </a:xfrm>
        </p:grpSpPr>
        <p:cxnSp>
          <p:nvCxnSpPr>
            <p:cNvPr id="9" name="Straight Arrow Connector 8">
              <a:extLst>
                <a:ext uri="{FF2B5EF4-FFF2-40B4-BE49-F238E27FC236}">
                  <a16:creationId xmlns:a16="http://schemas.microsoft.com/office/drawing/2014/main" id="{2388FB48-DD60-2010-D998-E16E2AAA6AA8}"/>
                </a:ext>
              </a:extLst>
            </p:cNvPr>
            <p:cNvCxnSpPr>
              <a:cxnSpLocks/>
            </p:cNvCxnSpPr>
            <p:nvPr/>
          </p:nvCxnSpPr>
          <p:spPr>
            <a:xfrm flipH="1">
              <a:off x="7269804" y="2234485"/>
              <a:ext cx="64714" cy="89782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9671E94-1AB5-1F33-11C8-B374759333C0}"/>
                </a:ext>
              </a:extLst>
            </p:cNvPr>
            <p:cNvCxnSpPr>
              <a:cxnSpLocks/>
            </p:cNvCxnSpPr>
            <p:nvPr/>
          </p:nvCxnSpPr>
          <p:spPr>
            <a:xfrm flipH="1">
              <a:off x="4027251" y="2234485"/>
              <a:ext cx="3307267" cy="65138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12">
              <a:extLst>
                <a:ext uri="{FF2B5EF4-FFF2-40B4-BE49-F238E27FC236}">
                  <a16:creationId xmlns:a16="http://schemas.microsoft.com/office/drawing/2014/main" id="{A8FD4C2D-8B91-3847-6EAA-82B9B16EDAF3}"/>
                </a:ext>
              </a:extLst>
            </p:cNvPr>
            <p:cNvSpPr/>
            <p:nvPr/>
          </p:nvSpPr>
          <p:spPr>
            <a:xfrm>
              <a:off x="6877318" y="1727190"/>
              <a:ext cx="2138116" cy="507295"/>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Stainless Steel Springs</a:t>
              </a:r>
              <a:endParaRPr lang="en-US">
                <a:latin typeface="+mj-lt"/>
              </a:endParaRPr>
            </a:p>
          </p:txBody>
        </p:sp>
      </p:grpSp>
      <p:grpSp>
        <p:nvGrpSpPr>
          <p:cNvPr id="23" name="Group 22">
            <a:extLst>
              <a:ext uri="{FF2B5EF4-FFF2-40B4-BE49-F238E27FC236}">
                <a16:creationId xmlns:a16="http://schemas.microsoft.com/office/drawing/2014/main" id="{A3C12085-87C2-D2A9-88D8-AB3316FA82C9}"/>
              </a:ext>
            </a:extLst>
          </p:cNvPr>
          <p:cNvGrpSpPr/>
          <p:nvPr/>
        </p:nvGrpSpPr>
        <p:grpSpPr>
          <a:xfrm>
            <a:off x="2585210" y="3761362"/>
            <a:ext cx="3154109" cy="1833088"/>
            <a:chOff x="2585210" y="3761362"/>
            <a:chExt cx="3154109" cy="1833088"/>
          </a:xfrm>
        </p:grpSpPr>
        <p:cxnSp>
          <p:nvCxnSpPr>
            <p:cNvPr id="20" name="Straight Arrow Connector 19">
              <a:extLst>
                <a:ext uri="{FF2B5EF4-FFF2-40B4-BE49-F238E27FC236}">
                  <a16:creationId xmlns:a16="http://schemas.microsoft.com/office/drawing/2014/main" id="{0E23C434-B2BD-318C-B255-E6C6B6A20C70}"/>
                </a:ext>
              </a:extLst>
            </p:cNvPr>
            <p:cNvCxnSpPr/>
            <p:nvPr/>
          </p:nvCxnSpPr>
          <p:spPr>
            <a:xfrm flipV="1">
              <a:off x="3689797" y="3850783"/>
              <a:ext cx="850006" cy="123637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9503C20-090D-597F-36F2-AAF5384D89B2}"/>
                </a:ext>
              </a:extLst>
            </p:cNvPr>
            <p:cNvCxnSpPr>
              <a:cxnSpLocks/>
            </p:cNvCxnSpPr>
            <p:nvPr/>
          </p:nvCxnSpPr>
          <p:spPr>
            <a:xfrm flipV="1">
              <a:off x="3689797" y="3761362"/>
              <a:ext cx="2049522" cy="132579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Rounded Corners 12">
              <a:extLst>
                <a:ext uri="{FF2B5EF4-FFF2-40B4-BE49-F238E27FC236}">
                  <a16:creationId xmlns:a16="http://schemas.microsoft.com/office/drawing/2014/main" id="{C189B6C4-7EA3-DE88-7333-F5B3BDCC548C}"/>
                </a:ext>
              </a:extLst>
            </p:cNvPr>
            <p:cNvSpPr/>
            <p:nvPr/>
          </p:nvSpPr>
          <p:spPr>
            <a:xfrm>
              <a:off x="2585210" y="5087155"/>
              <a:ext cx="2138116" cy="507295"/>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Spring-Loaded Actuators</a:t>
              </a:r>
              <a:endParaRPr lang="en-US">
                <a:latin typeface="+mj-lt"/>
              </a:endParaRPr>
            </a:p>
          </p:txBody>
        </p:sp>
      </p:grpSp>
    </p:spTree>
    <p:extLst>
      <p:ext uri="{BB962C8B-B14F-4D97-AF65-F5344CB8AC3E}">
        <p14:creationId xmlns:p14="http://schemas.microsoft.com/office/powerpoint/2010/main" val="103956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3"/>
                                        </p:tgtEl>
                                      </p:cBhvr>
                                    </p:animEffect>
                                    <p:set>
                                      <p:cBhvr>
                                        <p:cTn id="22"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pic>
        <p:nvPicPr>
          <p:cNvPr id="11" name="Picture 10" descr="A colorful machine with metal parts&#10;&#10;Description automatically generated with medium confidence">
            <a:extLst>
              <a:ext uri="{FF2B5EF4-FFF2-40B4-BE49-F238E27FC236}">
                <a16:creationId xmlns:a16="http://schemas.microsoft.com/office/drawing/2014/main" id="{E23B06BF-72E9-33C9-B518-521EBD9EFD4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imgEffect>
                  </a14:imgLayer>
                </a14:imgProps>
              </a:ext>
            </a:extLst>
          </a:blip>
          <a:srcRect l="13210" t="23346" r="3806" b="19416"/>
          <a:stretch/>
        </p:blipFill>
        <p:spPr>
          <a:xfrm>
            <a:off x="1423845" y="1416890"/>
            <a:ext cx="8536577" cy="3925388"/>
          </a:xfrm>
          <a:prstGeom prst="rect">
            <a:avLst/>
          </a:prstGeom>
        </p:spPr>
      </p:pic>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2852" y="173378"/>
            <a:ext cx="9601200" cy="960276"/>
          </a:xfrm>
        </p:spPr>
        <p:txBody>
          <a:bodyPr/>
          <a:lstStyle/>
          <a:p>
            <a:r>
              <a:rPr lang="en-US">
                <a:solidFill>
                  <a:schemeClr val="tx2"/>
                </a:solidFill>
              </a:rPr>
              <a:t>Components</a:t>
            </a:r>
          </a:p>
        </p:txBody>
      </p:sp>
      <p:sp>
        <p:nvSpPr>
          <p:cNvPr id="3" name="TextBox 2">
            <a:extLst>
              <a:ext uri="{FF2B5EF4-FFF2-40B4-BE49-F238E27FC236}">
                <a16:creationId xmlns:a16="http://schemas.microsoft.com/office/drawing/2014/main" id="{8F0D36EC-B452-2268-8F01-0B5244E5E0C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pic>
        <p:nvPicPr>
          <p:cNvPr id="15" name="Picture 14" descr="Arizona Space Grant Consortium Logos | Arizona Space Grant Consortium">
            <a:extLst>
              <a:ext uri="{FF2B5EF4-FFF2-40B4-BE49-F238E27FC236}">
                <a16:creationId xmlns:a16="http://schemas.microsoft.com/office/drawing/2014/main" id="{8D2773E2-B79B-294E-97FC-C00219DEDB22}"/>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sp>
        <p:nvSpPr>
          <p:cNvPr id="6" name="Footer Placeholder 2">
            <a:extLst>
              <a:ext uri="{FF2B5EF4-FFF2-40B4-BE49-F238E27FC236}">
                <a16:creationId xmlns:a16="http://schemas.microsoft.com/office/drawing/2014/main" id="{93E0D736-F722-137F-B71B-581B81FA7834}"/>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
        <p:nvSpPr>
          <p:cNvPr id="7" name="Slide Number Placeholder 4">
            <a:extLst>
              <a:ext uri="{FF2B5EF4-FFF2-40B4-BE49-F238E27FC236}">
                <a16:creationId xmlns:a16="http://schemas.microsoft.com/office/drawing/2014/main" id="{BFB7F587-46E0-32B4-5694-F9889D3E8FA9}"/>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33</a:t>
            </a:fld>
            <a:endParaRPr lang="en-US">
              <a:solidFill>
                <a:schemeClr val="tx2"/>
              </a:solidFill>
            </a:endParaRPr>
          </a:p>
        </p:txBody>
      </p:sp>
      <p:grpSp>
        <p:nvGrpSpPr>
          <p:cNvPr id="16" name="Group 15">
            <a:extLst>
              <a:ext uri="{FF2B5EF4-FFF2-40B4-BE49-F238E27FC236}">
                <a16:creationId xmlns:a16="http://schemas.microsoft.com/office/drawing/2014/main" id="{C6ACCB31-F8D9-8CD3-8529-3A495F868B51}"/>
              </a:ext>
            </a:extLst>
          </p:cNvPr>
          <p:cNvGrpSpPr/>
          <p:nvPr/>
        </p:nvGrpSpPr>
        <p:grpSpPr>
          <a:xfrm>
            <a:off x="3804126" y="1085916"/>
            <a:ext cx="2931233" cy="1293025"/>
            <a:chOff x="3804126" y="1085916"/>
            <a:chExt cx="2931233" cy="1293025"/>
          </a:xfrm>
        </p:grpSpPr>
        <p:cxnSp>
          <p:nvCxnSpPr>
            <p:cNvPr id="19" name="Straight Arrow Connector 18">
              <a:extLst>
                <a:ext uri="{FF2B5EF4-FFF2-40B4-BE49-F238E27FC236}">
                  <a16:creationId xmlns:a16="http://schemas.microsoft.com/office/drawing/2014/main" id="{9C4E7481-21DB-7E47-8948-B4527B8EFC4D}"/>
                </a:ext>
              </a:extLst>
            </p:cNvPr>
            <p:cNvCxnSpPr>
              <a:cxnSpLocks/>
            </p:cNvCxnSpPr>
            <p:nvPr/>
          </p:nvCxnSpPr>
          <p:spPr>
            <a:xfrm>
              <a:off x="5692134" y="1466306"/>
              <a:ext cx="102379" cy="68054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A159420-83BF-C012-07E5-36F0056BAB04}"/>
                </a:ext>
              </a:extLst>
            </p:cNvPr>
            <p:cNvCxnSpPr>
              <a:cxnSpLocks/>
              <a:stCxn id="11" idx="0"/>
            </p:cNvCxnSpPr>
            <p:nvPr/>
          </p:nvCxnSpPr>
          <p:spPr>
            <a:xfrm flipH="1">
              <a:off x="3804126" y="1416890"/>
              <a:ext cx="1888008" cy="96205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12">
              <a:extLst>
                <a:ext uri="{FF2B5EF4-FFF2-40B4-BE49-F238E27FC236}">
                  <a16:creationId xmlns:a16="http://schemas.microsoft.com/office/drawing/2014/main" id="{D8A274F1-F95A-C4B0-FE13-1A18818CB541}"/>
                </a:ext>
              </a:extLst>
            </p:cNvPr>
            <p:cNvSpPr/>
            <p:nvPr/>
          </p:nvSpPr>
          <p:spPr>
            <a:xfrm>
              <a:off x="4597243" y="1085916"/>
              <a:ext cx="2138116" cy="507295"/>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PTFE Gaskets</a:t>
              </a:r>
              <a:endParaRPr lang="en-US">
                <a:latin typeface="+mj-lt"/>
              </a:endParaRPr>
            </a:p>
          </p:txBody>
        </p:sp>
      </p:grpSp>
      <p:grpSp>
        <p:nvGrpSpPr>
          <p:cNvPr id="24" name="Group 23">
            <a:extLst>
              <a:ext uri="{FF2B5EF4-FFF2-40B4-BE49-F238E27FC236}">
                <a16:creationId xmlns:a16="http://schemas.microsoft.com/office/drawing/2014/main" id="{2A4F154C-D43D-A9B9-07BF-93F52030AAE8}"/>
              </a:ext>
            </a:extLst>
          </p:cNvPr>
          <p:cNvGrpSpPr/>
          <p:nvPr/>
        </p:nvGrpSpPr>
        <p:grpSpPr>
          <a:xfrm>
            <a:off x="1543756" y="3831771"/>
            <a:ext cx="3346296" cy="1827525"/>
            <a:chOff x="1543756" y="3831771"/>
            <a:chExt cx="3346296" cy="1827525"/>
          </a:xfrm>
        </p:grpSpPr>
        <p:cxnSp>
          <p:nvCxnSpPr>
            <p:cNvPr id="29" name="Straight Arrow Connector 28">
              <a:extLst>
                <a:ext uri="{FF2B5EF4-FFF2-40B4-BE49-F238E27FC236}">
                  <a16:creationId xmlns:a16="http://schemas.microsoft.com/office/drawing/2014/main" id="{924BAD79-C469-7CAC-A858-BB180F3D9DA7}"/>
                </a:ext>
              </a:extLst>
            </p:cNvPr>
            <p:cNvCxnSpPr>
              <a:cxnSpLocks/>
            </p:cNvCxnSpPr>
            <p:nvPr/>
          </p:nvCxnSpPr>
          <p:spPr>
            <a:xfrm flipV="1">
              <a:off x="2717074" y="3831771"/>
              <a:ext cx="2172978" cy="133418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A5B644D2-E271-1E0C-7F7E-0ACCC63D71FD}"/>
                </a:ext>
              </a:extLst>
            </p:cNvPr>
            <p:cNvCxnSpPr>
              <a:cxnSpLocks/>
            </p:cNvCxnSpPr>
            <p:nvPr/>
          </p:nvCxnSpPr>
          <p:spPr>
            <a:xfrm flipV="1">
              <a:off x="2717074" y="3831771"/>
              <a:ext cx="1880169" cy="133418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Rounded Corners 12">
              <a:extLst>
                <a:ext uri="{FF2B5EF4-FFF2-40B4-BE49-F238E27FC236}">
                  <a16:creationId xmlns:a16="http://schemas.microsoft.com/office/drawing/2014/main" id="{4AA71CC4-6579-F255-568F-2F52DF3796B9}"/>
                </a:ext>
              </a:extLst>
            </p:cNvPr>
            <p:cNvSpPr/>
            <p:nvPr/>
          </p:nvSpPr>
          <p:spPr>
            <a:xfrm>
              <a:off x="1543756" y="5124090"/>
              <a:ext cx="2451817" cy="535206"/>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Spring-Energized PTFE Seals</a:t>
              </a:r>
              <a:endParaRPr lang="en-US">
                <a:latin typeface="+mj-lt"/>
              </a:endParaRPr>
            </a:p>
          </p:txBody>
        </p:sp>
      </p:grpSp>
      <p:grpSp>
        <p:nvGrpSpPr>
          <p:cNvPr id="30" name="Group 29">
            <a:extLst>
              <a:ext uri="{FF2B5EF4-FFF2-40B4-BE49-F238E27FC236}">
                <a16:creationId xmlns:a16="http://schemas.microsoft.com/office/drawing/2014/main" id="{216BCA2A-CDBC-EFBB-BB37-55DFCDB8CB57}"/>
              </a:ext>
            </a:extLst>
          </p:cNvPr>
          <p:cNvGrpSpPr/>
          <p:nvPr/>
        </p:nvGrpSpPr>
        <p:grpSpPr>
          <a:xfrm>
            <a:off x="5326374" y="4144143"/>
            <a:ext cx="3336639" cy="1529109"/>
            <a:chOff x="5326374" y="4144143"/>
            <a:chExt cx="3336639" cy="1529109"/>
          </a:xfrm>
        </p:grpSpPr>
        <p:cxnSp>
          <p:nvCxnSpPr>
            <p:cNvPr id="41" name="Straight Arrow Connector 40">
              <a:extLst>
                <a:ext uri="{FF2B5EF4-FFF2-40B4-BE49-F238E27FC236}">
                  <a16:creationId xmlns:a16="http://schemas.microsoft.com/office/drawing/2014/main" id="{5EA9B685-C232-92AD-BD15-091CEE778C0D}"/>
                </a:ext>
              </a:extLst>
            </p:cNvPr>
            <p:cNvCxnSpPr>
              <a:cxnSpLocks/>
            </p:cNvCxnSpPr>
            <p:nvPr/>
          </p:nvCxnSpPr>
          <p:spPr>
            <a:xfrm flipH="1" flipV="1">
              <a:off x="5326374" y="4144143"/>
              <a:ext cx="1256211" cy="127546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42" name="Rectangle: Rounded Corners 12">
              <a:extLst>
                <a:ext uri="{FF2B5EF4-FFF2-40B4-BE49-F238E27FC236}">
                  <a16:creationId xmlns:a16="http://schemas.microsoft.com/office/drawing/2014/main" id="{D3EDE725-EEC7-3CE1-4381-199A7B07F5CD}"/>
                </a:ext>
              </a:extLst>
            </p:cNvPr>
            <p:cNvSpPr/>
            <p:nvPr/>
          </p:nvSpPr>
          <p:spPr>
            <a:xfrm>
              <a:off x="6524897" y="5165957"/>
              <a:ext cx="2138116" cy="507295"/>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PTFE O-Ring</a:t>
              </a:r>
              <a:endParaRPr lang="en-US">
                <a:latin typeface="+mj-lt"/>
              </a:endParaRPr>
            </a:p>
          </p:txBody>
        </p:sp>
      </p:grpSp>
    </p:spTree>
    <p:extLst>
      <p:ext uri="{BB962C8B-B14F-4D97-AF65-F5344CB8AC3E}">
        <p14:creationId xmlns:p14="http://schemas.microsoft.com/office/powerpoint/2010/main" val="1875590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6"/>
                                        </p:tgtEl>
                                      </p:cBhvr>
                                    </p:animEffect>
                                    <p:set>
                                      <p:cBhvr>
                                        <p:cTn id="12" dur="1" fill="hold">
                                          <p:stCondLst>
                                            <p:cond delay="499"/>
                                          </p:stCondLst>
                                        </p:cTn>
                                        <p:tgtEl>
                                          <p:spTgt spid="1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4"/>
                                        </p:tgtEl>
                                      </p:cBhvr>
                                    </p:animEffect>
                                    <p:set>
                                      <p:cBhvr>
                                        <p:cTn id="22" dur="1" fill="hold">
                                          <p:stCondLst>
                                            <p:cond delay="499"/>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30"/>
                                        </p:tgtEl>
                                      </p:cBhvr>
                                    </p:animEffect>
                                    <p:set>
                                      <p:cBhvr>
                                        <p:cTn id="32"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2852" y="173378"/>
            <a:ext cx="9601200" cy="960276"/>
          </a:xfrm>
        </p:spPr>
        <p:txBody>
          <a:bodyPr/>
          <a:lstStyle/>
          <a:p>
            <a:r>
              <a:rPr lang="en-US">
                <a:solidFill>
                  <a:schemeClr val="tx2"/>
                </a:solidFill>
              </a:rPr>
              <a:t>Components</a:t>
            </a:r>
          </a:p>
        </p:txBody>
      </p:sp>
      <p:sp>
        <p:nvSpPr>
          <p:cNvPr id="3" name="TextBox 2">
            <a:extLst>
              <a:ext uri="{FF2B5EF4-FFF2-40B4-BE49-F238E27FC236}">
                <a16:creationId xmlns:a16="http://schemas.microsoft.com/office/drawing/2014/main" id="{8F0D36EC-B452-2268-8F01-0B5244E5E0C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pic>
        <p:nvPicPr>
          <p:cNvPr id="15" name="Picture 14" descr="Arizona Space Grant Consortium Logos | Arizona Space Grant Consortium">
            <a:extLst>
              <a:ext uri="{FF2B5EF4-FFF2-40B4-BE49-F238E27FC236}">
                <a16:creationId xmlns:a16="http://schemas.microsoft.com/office/drawing/2014/main" id="{8D2773E2-B79B-294E-97FC-C00219DEDB22}"/>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6" name="Footer Placeholder 2">
            <a:extLst>
              <a:ext uri="{FF2B5EF4-FFF2-40B4-BE49-F238E27FC236}">
                <a16:creationId xmlns:a16="http://schemas.microsoft.com/office/drawing/2014/main" id="{93E0D736-F722-137F-B71B-581B81FA7834}"/>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
        <p:nvSpPr>
          <p:cNvPr id="7" name="Slide Number Placeholder 4">
            <a:extLst>
              <a:ext uri="{FF2B5EF4-FFF2-40B4-BE49-F238E27FC236}">
                <a16:creationId xmlns:a16="http://schemas.microsoft.com/office/drawing/2014/main" id="{BFB7F587-46E0-32B4-5694-F9889D3E8FA9}"/>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34</a:t>
            </a:fld>
            <a:endParaRPr lang="en-US">
              <a:solidFill>
                <a:schemeClr val="tx2"/>
              </a:solidFill>
            </a:endParaRPr>
          </a:p>
        </p:txBody>
      </p:sp>
      <p:pic>
        <p:nvPicPr>
          <p:cNvPr id="4" name="Picture 3" descr="A close-up of a colorful machine&#10;&#10;Description automatically generated">
            <a:extLst>
              <a:ext uri="{FF2B5EF4-FFF2-40B4-BE49-F238E27FC236}">
                <a16:creationId xmlns:a16="http://schemas.microsoft.com/office/drawing/2014/main" id="{8CA80DF5-CF51-BE7D-2F37-874AB0B8DC8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33889" y1="45083" x2="33889" y2="45083"/>
                        <a14:backgroundMark x1="48167" y1="49083" x2="48167" y2="49083"/>
                      </a14:backgroundRemoval>
                    </a14:imgEffect>
                  </a14:imgLayer>
                </a14:imgProps>
              </a:ext>
            </a:extLst>
          </a:blip>
          <a:srcRect l="10409" t="20259" r="7900" b="18122"/>
          <a:stretch/>
        </p:blipFill>
        <p:spPr>
          <a:xfrm>
            <a:off x="1124641" y="1316124"/>
            <a:ext cx="8403465" cy="4225751"/>
          </a:xfrm>
          <a:prstGeom prst="rect">
            <a:avLst/>
          </a:prstGeom>
        </p:spPr>
      </p:pic>
      <p:grpSp>
        <p:nvGrpSpPr>
          <p:cNvPr id="17" name="Group 16">
            <a:extLst>
              <a:ext uri="{FF2B5EF4-FFF2-40B4-BE49-F238E27FC236}">
                <a16:creationId xmlns:a16="http://schemas.microsoft.com/office/drawing/2014/main" id="{B57DC6F6-6AD2-AF99-6DAC-5099DB8B1642}"/>
              </a:ext>
            </a:extLst>
          </p:cNvPr>
          <p:cNvGrpSpPr/>
          <p:nvPr/>
        </p:nvGrpSpPr>
        <p:grpSpPr>
          <a:xfrm>
            <a:off x="1867711" y="3897549"/>
            <a:ext cx="7009986" cy="2274213"/>
            <a:chOff x="1887167" y="3891064"/>
            <a:chExt cx="7009986" cy="2274213"/>
          </a:xfrm>
        </p:grpSpPr>
        <p:sp>
          <p:nvSpPr>
            <p:cNvPr id="8" name="Rectangle: Rounded Corners 12">
              <a:extLst>
                <a:ext uri="{FF2B5EF4-FFF2-40B4-BE49-F238E27FC236}">
                  <a16:creationId xmlns:a16="http://schemas.microsoft.com/office/drawing/2014/main" id="{979D8200-91A0-5EEF-598F-AC424C3687D3}"/>
                </a:ext>
              </a:extLst>
            </p:cNvPr>
            <p:cNvSpPr/>
            <p:nvPr/>
          </p:nvSpPr>
          <p:spPr>
            <a:xfrm>
              <a:off x="4070765" y="5630071"/>
              <a:ext cx="2451817" cy="535206"/>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KF Fittings</a:t>
              </a:r>
              <a:endParaRPr lang="en-US">
                <a:latin typeface="+mj-lt"/>
              </a:endParaRPr>
            </a:p>
          </p:txBody>
        </p:sp>
        <p:cxnSp>
          <p:nvCxnSpPr>
            <p:cNvPr id="13" name="Straight Arrow Connector 12">
              <a:extLst>
                <a:ext uri="{FF2B5EF4-FFF2-40B4-BE49-F238E27FC236}">
                  <a16:creationId xmlns:a16="http://schemas.microsoft.com/office/drawing/2014/main" id="{1B37A2E4-EA14-28C4-3949-963E03FA147C}"/>
                </a:ext>
              </a:extLst>
            </p:cNvPr>
            <p:cNvCxnSpPr>
              <a:cxnSpLocks/>
              <a:stCxn id="8" idx="0"/>
            </p:cNvCxnSpPr>
            <p:nvPr/>
          </p:nvCxnSpPr>
          <p:spPr>
            <a:xfrm flipH="1" flipV="1">
              <a:off x="1887167" y="3954510"/>
              <a:ext cx="3409507" cy="167556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66B793C-87EE-DEA0-076E-FEBCFEC51745}"/>
                </a:ext>
              </a:extLst>
            </p:cNvPr>
            <p:cNvCxnSpPr>
              <a:cxnSpLocks/>
              <a:stCxn id="8" idx="0"/>
            </p:cNvCxnSpPr>
            <p:nvPr/>
          </p:nvCxnSpPr>
          <p:spPr>
            <a:xfrm flipV="1">
              <a:off x="5296674" y="3891064"/>
              <a:ext cx="3600479" cy="173900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9" name="Group 28">
            <a:extLst>
              <a:ext uri="{FF2B5EF4-FFF2-40B4-BE49-F238E27FC236}">
                <a16:creationId xmlns:a16="http://schemas.microsoft.com/office/drawing/2014/main" id="{ADE9039D-5908-BE5F-9121-5296CCD2E6A8}"/>
              </a:ext>
            </a:extLst>
          </p:cNvPr>
          <p:cNvGrpSpPr/>
          <p:nvPr/>
        </p:nvGrpSpPr>
        <p:grpSpPr>
          <a:xfrm>
            <a:off x="5123452" y="1443626"/>
            <a:ext cx="5099746" cy="1792442"/>
            <a:chOff x="4468665" y="4873083"/>
            <a:chExt cx="5099746" cy="1792442"/>
          </a:xfrm>
        </p:grpSpPr>
        <p:sp>
          <p:nvSpPr>
            <p:cNvPr id="28" name="Rectangle: Rounded Corners 12">
              <a:extLst>
                <a:ext uri="{FF2B5EF4-FFF2-40B4-BE49-F238E27FC236}">
                  <a16:creationId xmlns:a16="http://schemas.microsoft.com/office/drawing/2014/main" id="{52630FAF-345E-555F-764E-A575A58C8CF2}"/>
                </a:ext>
              </a:extLst>
            </p:cNvPr>
            <p:cNvSpPr/>
            <p:nvPr/>
          </p:nvSpPr>
          <p:spPr>
            <a:xfrm>
              <a:off x="7116594" y="4873083"/>
              <a:ext cx="2451817" cy="535206"/>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Retaining Rings</a:t>
              </a:r>
              <a:endParaRPr lang="en-US">
                <a:latin typeface="+mj-lt"/>
              </a:endParaRPr>
            </a:p>
          </p:txBody>
        </p:sp>
        <p:cxnSp>
          <p:nvCxnSpPr>
            <p:cNvPr id="32" name="Straight Arrow Connector 31">
              <a:extLst>
                <a:ext uri="{FF2B5EF4-FFF2-40B4-BE49-F238E27FC236}">
                  <a16:creationId xmlns:a16="http://schemas.microsoft.com/office/drawing/2014/main" id="{E25F3180-4E85-B189-E374-137B40667C35}"/>
                </a:ext>
              </a:extLst>
            </p:cNvPr>
            <p:cNvCxnSpPr>
              <a:cxnSpLocks/>
            </p:cNvCxnSpPr>
            <p:nvPr/>
          </p:nvCxnSpPr>
          <p:spPr>
            <a:xfrm flipH="1">
              <a:off x="5609826" y="5274272"/>
              <a:ext cx="1930754" cy="139125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49C94D21-8A40-923D-0EC2-40966EA87082}"/>
                </a:ext>
              </a:extLst>
            </p:cNvPr>
            <p:cNvCxnSpPr>
              <a:cxnSpLocks/>
            </p:cNvCxnSpPr>
            <p:nvPr/>
          </p:nvCxnSpPr>
          <p:spPr>
            <a:xfrm flipH="1">
              <a:off x="4468665" y="5274272"/>
              <a:ext cx="3026839" cy="89838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1" name="Group 40">
            <a:extLst>
              <a:ext uri="{FF2B5EF4-FFF2-40B4-BE49-F238E27FC236}">
                <a16:creationId xmlns:a16="http://schemas.microsoft.com/office/drawing/2014/main" id="{B7612B24-BA3B-3276-839A-509BD28BC80A}"/>
              </a:ext>
            </a:extLst>
          </p:cNvPr>
          <p:cNvGrpSpPr/>
          <p:nvPr/>
        </p:nvGrpSpPr>
        <p:grpSpPr>
          <a:xfrm>
            <a:off x="598728" y="1565500"/>
            <a:ext cx="4727645" cy="1099879"/>
            <a:chOff x="4070764" y="844364"/>
            <a:chExt cx="4727645" cy="1099879"/>
          </a:xfrm>
        </p:grpSpPr>
        <p:cxnSp>
          <p:nvCxnSpPr>
            <p:cNvPr id="18" name="Straight Arrow Connector 17">
              <a:extLst>
                <a:ext uri="{FF2B5EF4-FFF2-40B4-BE49-F238E27FC236}">
                  <a16:creationId xmlns:a16="http://schemas.microsoft.com/office/drawing/2014/main" id="{B4E6DCEA-F673-D584-2171-42B2919F142E}"/>
                </a:ext>
              </a:extLst>
            </p:cNvPr>
            <p:cNvCxnSpPr>
              <a:cxnSpLocks/>
              <a:stCxn id="22" idx="2"/>
            </p:cNvCxnSpPr>
            <p:nvPr/>
          </p:nvCxnSpPr>
          <p:spPr>
            <a:xfrm>
              <a:off x="5296673" y="1379570"/>
              <a:ext cx="3501736" cy="24937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6154811-2A55-78F8-DF99-C8860C191A72}"/>
                </a:ext>
              </a:extLst>
            </p:cNvPr>
            <p:cNvCxnSpPr>
              <a:cxnSpLocks/>
              <a:stCxn id="22" idx="2"/>
            </p:cNvCxnSpPr>
            <p:nvPr/>
          </p:nvCxnSpPr>
          <p:spPr>
            <a:xfrm>
              <a:off x="5296673" y="1379570"/>
              <a:ext cx="1515193" cy="564673"/>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12">
              <a:extLst>
                <a:ext uri="{FF2B5EF4-FFF2-40B4-BE49-F238E27FC236}">
                  <a16:creationId xmlns:a16="http://schemas.microsoft.com/office/drawing/2014/main" id="{54926FE4-BF96-C0A3-6979-F9960AD5CF1F}"/>
                </a:ext>
              </a:extLst>
            </p:cNvPr>
            <p:cNvSpPr/>
            <p:nvPr/>
          </p:nvSpPr>
          <p:spPr>
            <a:xfrm>
              <a:off x="4070764" y="844364"/>
              <a:ext cx="2451817" cy="535206"/>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Flanges and Hardware</a:t>
              </a:r>
              <a:endParaRPr lang="en-US">
                <a:latin typeface="+mj-lt"/>
              </a:endParaRPr>
            </a:p>
          </p:txBody>
        </p:sp>
      </p:grpSp>
    </p:spTree>
    <p:extLst>
      <p:ext uri="{BB962C8B-B14F-4D97-AF65-F5344CB8AC3E}">
        <p14:creationId xmlns:p14="http://schemas.microsoft.com/office/powerpoint/2010/main" val="212238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9"/>
                                        </p:tgtEl>
                                      </p:cBhvr>
                                    </p:animEffect>
                                    <p:set>
                                      <p:cBhvr>
                                        <p:cTn id="12" dur="1" fill="hold">
                                          <p:stCondLst>
                                            <p:cond delay="499"/>
                                          </p:stCondLst>
                                        </p:cTn>
                                        <p:tgtEl>
                                          <p:spTgt spid="2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fade">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1"/>
                                        </p:tgtEl>
                                      </p:cBhvr>
                                    </p:animEffect>
                                    <p:set>
                                      <p:cBhvr>
                                        <p:cTn id="22" dur="1" fill="hold">
                                          <p:stCondLst>
                                            <p:cond delay="499"/>
                                          </p:stCondLst>
                                        </p:cTn>
                                        <p:tgtEl>
                                          <p:spTgt spid="4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2852" y="173378"/>
            <a:ext cx="9601200" cy="960276"/>
          </a:xfrm>
        </p:spPr>
        <p:txBody>
          <a:bodyPr/>
          <a:lstStyle/>
          <a:p>
            <a:r>
              <a:rPr lang="en-US">
                <a:solidFill>
                  <a:schemeClr val="tx2"/>
                </a:solidFill>
              </a:rPr>
              <a:t>Manufacturing</a:t>
            </a:r>
          </a:p>
        </p:txBody>
      </p:sp>
      <p:sp>
        <p:nvSpPr>
          <p:cNvPr id="3" name="TextBox 2">
            <a:extLst>
              <a:ext uri="{FF2B5EF4-FFF2-40B4-BE49-F238E27FC236}">
                <a16:creationId xmlns:a16="http://schemas.microsoft.com/office/drawing/2014/main" id="{8F0D36EC-B452-2268-8F01-0B5244E5E0C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pic>
        <p:nvPicPr>
          <p:cNvPr id="15" name="Picture 14" descr="Arizona Space Grant Consortium Logos | Arizona Space Grant Consortium">
            <a:extLst>
              <a:ext uri="{FF2B5EF4-FFF2-40B4-BE49-F238E27FC236}">
                <a16:creationId xmlns:a16="http://schemas.microsoft.com/office/drawing/2014/main" id="{8D2773E2-B79B-294E-97FC-C00219DEDB22}"/>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6" name="Footer Placeholder 2">
            <a:extLst>
              <a:ext uri="{FF2B5EF4-FFF2-40B4-BE49-F238E27FC236}">
                <a16:creationId xmlns:a16="http://schemas.microsoft.com/office/drawing/2014/main" id="{93E0D736-F722-137F-B71B-581B81FA7834}"/>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
        <p:nvSpPr>
          <p:cNvPr id="7" name="Slide Number Placeholder 4">
            <a:extLst>
              <a:ext uri="{FF2B5EF4-FFF2-40B4-BE49-F238E27FC236}">
                <a16:creationId xmlns:a16="http://schemas.microsoft.com/office/drawing/2014/main" id="{BFB7F587-46E0-32B4-5694-F9889D3E8FA9}"/>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35</a:t>
            </a:fld>
            <a:endParaRPr lang="en-US">
              <a:solidFill>
                <a:schemeClr val="tx2"/>
              </a:solidFill>
            </a:endParaRPr>
          </a:p>
        </p:txBody>
      </p:sp>
      <p:pic>
        <p:nvPicPr>
          <p:cNvPr id="4" name="Picture 3" descr="A colorful toy object with legs&#10;&#10;Description automatically generated with medium confidence">
            <a:extLst>
              <a:ext uri="{FF2B5EF4-FFF2-40B4-BE49-F238E27FC236}">
                <a16:creationId xmlns:a16="http://schemas.microsoft.com/office/drawing/2014/main" id="{E1257445-AFCB-F0F8-740D-4E7D8F52AEC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10000" r="90000">
                        <a14:foregroundMark x1="47222" y1="46083" x2="47222" y2="46083"/>
                        <a14:backgroundMark x1="48167" y1="49833" x2="48167" y2="49833"/>
                      </a14:backgroundRemoval>
                    </a14:imgEffect>
                  </a14:imgLayer>
                </a14:imgProps>
              </a:ext>
            </a:extLst>
          </a:blip>
          <a:srcRect t="25007"/>
          <a:stretch/>
        </p:blipFill>
        <p:spPr>
          <a:xfrm>
            <a:off x="107558" y="1382674"/>
            <a:ext cx="10287000" cy="5143049"/>
          </a:xfrm>
          <a:prstGeom prst="rect">
            <a:avLst/>
          </a:prstGeom>
        </p:spPr>
      </p:pic>
      <p:sp>
        <p:nvSpPr>
          <p:cNvPr id="8" name="Rectangle: Rounded Corners 12">
            <a:extLst>
              <a:ext uri="{FF2B5EF4-FFF2-40B4-BE49-F238E27FC236}">
                <a16:creationId xmlns:a16="http://schemas.microsoft.com/office/drawing/2014/main" id="{232298D8-61F0-58F1-D697-FDCADBFFFF5D}"/>
              </a:ext>
            </a:extLst>
          </p:cNvPr>
          <p:cNvSpPr/>
          <p:nvPr/>
        </p:nvSpPr>
        <p:spPr>
          <a:xfrm>
            <a:off x="3941121" y="5344765"/>
            <a:ext cx="2620805" cy="621819"/>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304 Stainless Steel Pipe</a:t>
            </a:r>
            <a:endParaRPr lang="en-US">
              <a:latin typeface="+mj-lt"/>
            </a:endParaRPr>
          </a:p>
        </p:txBody>
      </p:sp>
      <p:cxnSp>
        <p:nvCxnSpPr>
          <p:cNvPr id="10" name="Straight Arrow Connector 9">
            <a:extLst>
              <a:ext uri="{FF2B5EF4-FFF2-40B4-BE49-F238E27FC236}">
                <a16:creationId xmlns:a16="http://schemas.microsoft.com/office/drawing/2014/main" id="{3BD19A4B-3CF3-E7EE-E4D6-C35F472540B0}"/>
              </a:ext>
            </a:extLst>
          </p:cNvPr>
          <p:cNvCxnSpPr>
            <a:cxnSpLocks/>
            <a:stCxn id="8" idx="0"/>
          </p:cNvCxnSpPr>
          <p:nvPr/>
        </p:nvCxnSpPr>
        <p:spPr>
          <a:xfrm flipH="1" flipV="1">
            <a:off x="3362898" y="3888336"/>
            <a:ext cx="1888626" cy="1456429"/>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9C2862-3F00-03E2-911B-F108B98C0D66}"/>
              </a:ext>
            </a:extLst>
          </p:cNvPr>
          <p:cNvCxnSpPr>
            <a:cxnSpLocks/>
            <a:stCxn id="8" idx="0"/>
          </p:cNvCxnSpPr>
          <p:nvPr/>
        </p:nvCxnSpPr>
        <p:spPr>
          <a:xfrm flipH="1" flipV="1">
            <a:off x="4213077" y="3580688"/>
            <a:ext cx="1038447" cy="176407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C77884F-6045-D0A4-3C5F-8123794CF5CE}"/>
              </a:ext>
            </a:extLst>
          </p:cNvPr>
          <p:cNvCxnSpPr>
            <a:cxnSpLocks/>
            <a:stCxn id="8" idx="0"/>
          </p:cNvCxnSpPr>
          <p:nvPr/>
        </p:nvCxnSpPr>
        <p:spPr>
          <a:xfrm flipV="1">
            <a:off x="5251524" y="3571459"/>
            <a:ext cx="1192005" cy="177330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CE8F3F0-6C89-F597-7A67-E735FFA5D789}"/>
              </a:ext>
            </a:extLst>
          </p:cNvPr>
          <p:cNvCxnSpPr>
            <a:cxnSpLocks/>
            <a:stCxn id="8" idx="0"/>
          </p:cNvCxnSpPr>
          <p:nvPr/>
        </p:nvCxnSpPr>
        <p:spPr>
          <a:xfrm flipV="1">
            <a:off x="5251524" y="4042161"/>
            <a:ext cx="1888625" cy="1302604"/>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26742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pic>
        <p:nvPicPr>
          <p:cNvPr id="9" name="Picture 8" descr="A colorful toy machine with many parts&#10;&#10;Description automatically generated with medium confidence">
            <a:extLst>
              <a:ext uri="{FF2B5EF4-FFF2-40B4-BE49-F238E27FC236}">
                <a16:creationId xmlns:a16="http://schemas.microsoft.com/office/drawing/2014/main" id="{1F6620DA-63A4-0E77-DA84-4E470C40312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3500" y1="49000" x2="43500" y2="49000"/>
                        <a14:backgroundMark x1="48333" y1="47750" x2="48333" y2="47750"/>
                      </a14:backgroundRemoval>
                    </a14:imgEffect>
                  </a14:imgLayer>
                </a14:imgProps>
              </a:ext>
            </a:extLst>
          </a:blip>
          <a:stretch>
            <a:fillRect/>
          </a:stretch>
        </p:blipFill>
        <p:spPr>
          <a:xfrm>
            <a:off x="182874" y="-616461"/>
            <a:ext cx="10287000" cy="6858000"/>
          </a:xfrm>
          <a:prstGeom prst="rect">
            <a:avLst/>
          </a:prstGeom>
        </p:spPr>
      </p:pic>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a:xfrm>
            <a:off x="322852" y="173378"/>
            <a:ext cx="9601200" cy="960276"/>
          </a:xfrm>
        </p:spPr>
        <p:txBody>
          <a:bodyPr/>
          <a:lstStyle/>
          <a:p>
            <a:r>
              <a:rPr lang="en-US">
                <a:solidFill>
                  <a:schemeClr val="tx2"/>
                </a:solidFill>
              </a:rPr>
              <a:t>Manufacturing</a:t>
            </a:r>
          </a:p>
        </p:txBody>
      </p:sp>
      <p:sp>
        <p:nvSpPr>
          <p:cNvPr id="3" name="TextBox 2">
            <a:extLst>
              <a:ext uri="{FF2B5EF4-FFF2-40B4-BE49-F238E27FC236}">
                <a16:creationId xmlns:a16="http://schemas.microsoft.com/office/drawing/2014/main" id="{8F0D36EC-B452-2268-8F01-0B5244E5E0C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pic>
        <p:nvPicPr>
          <p:cNvPr id="15" name="Picture 14" descr="Arizona Space Grant Consortium Logos | Arizona Space Grant Consortium">
            <a:extLst>
              <a:ext uri="{FF2B5EF4-FFF2-40B4-BE49-F238E27FC236}">
                <a16:creationId xmlns:a16="http://schemas.microsoft.com/office/drawing/2014/main" id="{8D2773E2-B79B-294E-97FC-C00219DEDB22}"/>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sp>
        <p:nvSpPr>
          <p:cNvPr id="6" name="Footer Placeholder 2">
            <a:extLst>
              <a:ext uri="{FF2B5EF4-FFF2-40B4-BE49-F238E27FC236}">
                <a16:creationId xmlns:a16="http://schemas.microsoft.com/office/drawing/2014/main" id="{93E0D736-F722-137F-B71B-581B81FA7834}"/>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
        <p:nvSpPr>
          <p:cNvPr id="7" name="Slide Number Placeholder 4">
            <a:extLst>
              <a:ext uri="{FF2B5EF4-FFF2-40B4-BE49-F238E27FC236}">
                <a16:creationId xmlns:a16="http://schemas.microsoft.com/office/drawing/2014/main" id="{BFB7F587-46E0-32B4-5694-F9889D3E8FA9}"/>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36</a:t>
            </a:fld>
            <a:endParaRPr lang="en-US">
              <a:solidFill>
                <a:schemeClr val="tx2"/>
              </a:solidFill>
            </a:endParaRPr>
          </a:p>
        </p:txBody>
      </p:sp>
      <p:sp>
        <p:nvSpPr>
          <p:cNvPr id="8" name="Rectangle: Rounded Corners 12">
            <a:extLst>
              <a:ext uri="{FF2B5EF4-FFF2-40B4-BE49-F238E27FC236}">
                <a16:creationId xmlns:a16="http://schemas.microsoft.com/office/drawing/2014/main" id="{232298D8-61F0-58F1-D697-FDCADBFFFF5D}"/>
              </a:ext>
            </a:extLst>
          </p:cNvPr>
          <p:cNvSpPr/>
          <p:nvPr/>
        </p:nvSpPr>
        <p:spPr>
          <a:xfrm>
            <a:off x="3941121" y="5344765"/>
            <a:ext cx="2620805" cy="621819"/>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mj-lt"/>
                <a:cs typeface="Calibri"/>
              </a:rPr>
              <a:t>Machined Components</a:t>
            </a:r>
            <a:endParaRPr lang="en-US">
              <a:latin typeface="+mj-lt"/>
            </a:endParaRPr>
          </a:p>
        </p:txBody>
      </p:sp>
      <p:cxnSp>
        <p:nvCxnSpPr>
          <p:cNvPr id="10" name="Straight Arrow Connector 9">
            <a:extLst>
              <a:ext uri="{FF2B5EF4-FFF2-40B4-BE49-F238E27FC236}">
                <a16:creationId xmlns:a16="http://schemas.microsoft.com/office/drawing/2014/main" id="{3BD19A4B-3CF3-E7EE-E4D6-C35F472540B0}"/>
              </a:ext>
            </a:extLst>
          </p:cNvPr>
          <p:cNvCxnSpPr>
            <a:cxnSpLocks/>
            <a:stCxn id="8" idx="0"/>
          </p:cNvCxnSpPr>
          <p:nvPr/>
        </p:nvCxnSpPr>
        <p:spPr>
          <a:xfrm flipH="1" flipV="1">
            <a:off x="2614411" y="3496614"/>
            <a:ext cx="2637113" cy="184815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489C2862-3F00-03E2-911B-F108B98C0D66}"/>
              </a:ext>
            </a:extLst>
          </p:cNvPr>
          <p:cNvCxnSpPr>
            <a:cxnSpLocks/>
            <a:stCxn id="8" idx="0"/>
          </p:cNvCxnSpPr>
          <p:nvPr/>
        </p:nvCxnSpPr>
        <p:spPr>
          <a:xfrm flipH="1" flipV="1">
            <a:off x="4333741" y="3496614"/>
            <a:ext cx="917783" cy="184815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C77884F-6045-D0A4-3C5F-8123794CF5CE}"/>
              </a:ext>
            </a:extLst>
          </p:cNvPr>
          <p:cNvCxnSpPr>
            <a:cxnSpLocks/>
            <a:stCxn id="8" idx="0"/>
          </p:cNvCxnSpPr>
          <p:nvPr/>
        </p:nvCxnSpPr>
        <p:spPr>
          <a:xfrm flipH="1" flipV="1">
            <a:off x="5251523" y="3548130"/>
            <a:ext cx="1" cy="1796635"/>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2CE8F3F0-6C89-F597-7A67-E735FFA5D789}"/>
              </a:ext>
            </a:extLst>
          </p:cNvPr>
          <p:cNvCxnSpPr>
            <a:cxnSpLocks/>
            <a:stCxn id="8" idx="0"/>
          </p:cNvCxnSpPr>
          <p:nvPr/>
        </p:nvCxnSpPr>
        <p:spPr>
          <a:xfrm flipV="1">
            <a:off x="5251524" y="3625403"/>
            <a:ext cx="737152" cy="1719362"/>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428759A-FBCF-6B92-3D1F-8119A4F8FE9F}"/>
              </a:ext>
            </a:extLst>
          </p:cNvPr>
          <p:cNvCxnSpPr>
            <a:stCxn id="8" idx="0"/>
          </p:cNvCxnSpPr>
          <p:nvPr/>
        </p:nvCxnSpPr>
        <p:spPr>
          <a:xfrm flipV="1">
            <a:off x="5251524" y="3670479"/>
            <a:ext cx="3087546" cy="1674286"/>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747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par>
                                <p:cTn id="14" presetID="10"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par>
                                <p:cTn id="17" presetID="10"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AF0AEEC2-A535-4CA3-CB1D-04D2F0DEDE9A}"/>
            </a:ext>
          </a:extLst>
        </p:cNvPr>
        <p:cNvGrpSpPr/>
        <p:nvPr/>
      </p:nvGrpSpPr>
      <p:grpSpPr>
        <a:xfrm>
          <a:off x="0" y="0"/>
          <a:ext cx="0" cy="0"/>
          <a:chOff x="0" y="0"/>
          <a:chExt cx="0" cy="0"/>
        </a:xfrm>
      </p:grpSpPr>
      <p:pic>
        <p:nvPicPr>
          <p:cNvPr id="22" name="Picture 21" descr="Arizona Space Grant Consortium Logos | Arizona Space Grant Consortium">
            <a:extLst>
              <a:ext uri="{FF2B5EF4-FFF2-40B4-BE49-F238E27FC236}">
                <a16:creationId xmlns:a16="http://schemas.microsoft.com/office/drawing/2014/main" id="{3F4F0582-E1BD-6A66-27CC-E9CAB75F08AB}"/>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80" name="Group 79">
            <a:extLst>
              <a:ext uri="{FF2B5EF4-FFF2-40B4-BE49-F238E27FC236}">
                <a16:creationId xmlns:a16="http://schemas.microsoft.com/office/drawing/2014/main" id="{B8044EAD-F6C2-25E8-4B54-BD09F72AF50B}"/>
              </a:ext>
            </a:extLst>
          </p:cNvPr>
          <p:cNvGrpSpPr/>
          <p:nvPr/>
        </p:nvGrpSpPr>
        <p:grpSpPr>
          <a:xfrm>
            <a:off x="3463865" y="2173890"/>
            <a:ext cx="3725018" cy="3423205"/>
            <a:chOff x="117671" y="2525484"/>
            <a:chExt cx="2391586" cy="2220688"/>
          </a:xfrm>
        </p:grpSpPr>
        <p:sp>
          <p:nvSpPr>
            <p:cNvPr id="78" name="Rectangle 5">
              <a:extLst>
                <a:ext uri="{FF2B5EF4-FFF2-40B4-BE49-F238E27FC236}">
                  <a16:creationId xmlns:a16="http://schemas.microsoft.com/office/drawing/2014/main" id="{554C841B-9CE2-6F87-E2CE-BCFEE7BED080}"/>
                </a:ext>
              </a:extLst>
            </p:cNvPr>
            <p:cNvSpPr/>
            <p:nvPr/>
          </p:nvSpPr>
          <p:spPr>
            <a:xfrm>
              <a:off x="117671" y="2525484"/>
              <a:ext cx="2391586" cy="2220688"/>
            </a:xfrm>
            <a:prstGeom prst="flowChartConnector">
              <a:avLst/>
            </a:prstGeom>
            <a:solidFill>
              <a:srgbClr val="DBD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5">
              <a:extLst>
                <a:ext uri="{FF2B5EF4-FFF2-40B4-BE49-F238E27FC236}">
                  <a16:creationId xmlns:a16="http://schemas.microsoft.com/office/drawing/2014/main" id="{A4B8C265-7CB2-25AC-06C0-70E2EBD68F70}"/>
                </a:ext>
              </a:extLst>
            </p:cNvPr>
            <p:cNvSpPr/>
            <p:nvPr/>
          </p:nvSpPr>
          <p:spPr>
            <a:xfrm>
              <a:off x="238073" y="2676224"/>
              <a:ext cx="2150781" cy="1936236"/>
            </a:xfrm>
            <a:prstGeom prst="flowChartConnector">
              <a:avLst/>
            </a:prstGeom>
            <a:solidFill>
              <a:srgbClr val="782F40"/>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Picture 63" descr="A black background with a black square&#10;&#10;Description automatically generated with medium confidence">
              <a:extLst>
                <a:ext uri="{FF2B5EF4-FFF2-40B4-BE49-F238E27FC236}">
                  <a16:creationId xmlns:a16="http://schemas.microsoft.com/office/drawing/2014/main" id="{17E308F4-10EE-30A1-F8D5-2E91F4080343}"/>
                </a:ext>
              </a:extLst>
            </p:cNvPr>
            <p:cNvPicPr>
              <a:picLocks noChangeAspect="1"/>
            </p:cNvPicPr>
            <p:nvPr/>
          </p:nvPicPr>
          <p:blipFill>
            <a:blip r:embed="rId4"/>
            <a:stretch>
              <a:fillRect/>
            </a:stretch>
          </p:blipFill>
          <p:spPr>
            <a:xfrm>
              <a:off x="764561" y="3274117"/>
              <a:ext cx="1097804" cy="1024405"/>
            </a:xfrm>
            <a:prstGeom prst="rect">
              <a:avLst/>
            </a:prstGeom>
          </p:spPr>
        </p:pic>
      </p:grpSp>
      <p:sp>
        <p:nvSpPr>
          <p:cNvPr id="3" name="Rectangle: Rounded Corners 2">
            <a:extLst>
              <a:ext uri="{FF2B5EF4-FFF2-40B4-BE49-F238E27FC236}">
                <a16:creationId xmlns:a16="http://schemas.microsoft.com/office/drawing/2014/main" id="{C4A9CC3E-DEC9-325B-F365-E17354E38A28}"/>
              </a:ext>
            </a:extLst>
          </p:cNvPr>
          <p:cNvSpPr/>
          <p:nvPr/>
        </p:nvSpPr>
        <p:spPr>
          <a:xfrm>
            <a:off x="276203" y="5406362"/>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Arial" panose="020B0604020202020204" pitchFamily="34" charset="0"/>
                <a:cs typeface="Arial" panose="020B0604020202020204" pitchFamily="34" charset="0"/>
              </a:rPr>
              <a:t>Determine air leakage</a:t>
            </a:r>
          </a:p>
        </p:txBody>
      </p:sp>
      <p:sp>
        <p:nvSpPr>
          <p:cNvPr id="11" name="Rectangle: Rounded Corners 10">
            <a:extLst>
              <a:ext uri="{FF2B5EF4-FFF2-40B4-BE49-F238E27FC236}">
                <a16:creationId xmlns:a16="http://schemas.microsoft.com/office/drawing/2014/main" id="{5587497F-ADF4-3060-4A31-80B018100863}"/>
              </a:ext>
            </a:extLst>
          </p:cNvPr>
          <p:cNvSpPr/>
          <p:nvPr/>
        </p:nvSpPr>
        <p:spPr>
          <a:xfrm>
            <a:off x="6831834" y="1749121"/>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atin typeface="Arial" panose="020B0604020202020204" pitchFamily="34" charset="0"/>
                <a:cs typeface="Arial" panose="020B0604020202020204" pitchFamily="34" charset="0"/>
              </a:rPr>
              <a:t>Analyze pressure of 24-hour period</a:t>
            </a:r>
          </a:p>
        </p:txBody>
      </p:sp>
      <p:sp>
        <p:nvSpPr>
          <p:cNvPr id="13" name="Rectangle: Rounded Corners 12">
            <a:extLst>
              <a:ext uri="{FF2B5EF4-FFF2-40B4-BE49-F238E27FC236}">
                <a16:creationId xmlns:a16="http://schemas.microsoft.com/office/drawing/2014/main" id="{B09C14EE-617F-CD56-78A2-463E3DD67014}"/>
              </a:ext>
            </a:extLst>
          </p:cNvPr>
          <p:cNvSpPr/>
          <p:nvPr/>
        </p:nvSpPr>
        <p:spPr>
          <a:xfrm>
            <a:off x="6831834" y="5406362"/>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atin typeface="Arial" panose="020B0604020202020204" pitchFamily="34" charset="0"/>
                <a:cs typeface="Arial" panose="020B0604020202020204" pitchFamily="34" charset="0"/>
              </a:rPr>
              <a:t>Estimate leakage of cryogenic fuels</a:t>
            </a:r>
          </a:p>
        </p:txBody>
      </p:sp>
      <p:sp>
        <p:nvSpPr>
          <p:cNvPr id="6" name="TextBox 5">
            <a:extLst>
              <a:ext uri="{FF2B5EF4-FFF2-40B4-BE49-F238E27FC236}">
                <a16:creationId xmlns:a16="http://schemas.microsoft.com/office/drawing/2014/main" id="{EDABC8F5-BA8C-534C-D6A4-FC79EF2118F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4" name="Title 5">
            <a:extLst>
              <a:ext uri="{FF2B5EF4-FFF2-40B4-BE49-F238E27FC236}">
                <a16:creationId xmlns:a16="http://schemas.microsoft.com/office/drawing/2014/main" id="{721B58CF-2016-3AAA-D97A-E6DD4742657F}"/>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Vacuum Leak Testing</a:t>
            </a:r>
          </a:p>
        </p:txBody>
      </p:sp>
      <p:sp>
        <p:nvSpPr>
          <p:cNvPr id="58" name="TextBox 57">
            <a:extLst>
              <a:ext uri="{FF2B5EF4-FFF2-40B4-BE49-F238E27FC236}">
                <a16:creationId xmlns:a16="http://schemas.microsoft.com/office/drawing/2014/main" id="{F7ECD2C9-7F15-E9DC-CD1C-7D7D99AA9C5C}"/>
              </a:ext>
            </a:extLst>
          </p:cNvPr>
          <p:cNvSpPr txBox="1"/>
          <p:nvPr/>
        </p:nvSpPr>
        <p:spPr>
          <a:xfrm>
            <a:off x="4367316" y="5742858"/>
            <a:ext cx="1985702" cy="646331"/>
          </a:xfrm>
          <a:prstGeom prst="rect">
            <a:avLst/>
          </a:prstGeom>
          <a:noFill/>
        </p:spPr>
        <p:txBody>
          <a:bodyPr wrap="square" lIns="91440" tIns="45720" rIns="91440" bIns="45720" rtlCol="0" anchor="t">
            <a:spAutoFit/>
          </a:bodyPr>
          <a:lstStyle/>
          <a:p>
            <a:pPr algn="ctr"/>
            <a:r>
              <a:rPr lang="en-US" b="1">
                <a:solidFill>
                  <a:srgbClr val="DBD7D2"/>
                </a:solidFill>
              </a:rPr>
              <a:t>Status: </a:t>
            </a:r>
          </a:p>
          <a:p>
            <a:pPr algn="ctr"/>
            <a:r>
              <a:rPr lang="en-US" b="1">
                <a:solidFill>
                  <a:schemeClr val="bg1"/>
                </a:solidFill>
                <a:cs typeface="Calibri"/>
              </a:rPr>
              <a:t>Training Complete</a:t>
            </a:r>
            <a:endParaRPr lang="en-US" b="1">
              <a:solidFill>
                <a:schemeClr val="bg1"/>
              </a:solidFill>
              <a:ea typeface="Calibri"/>
              <a:cs typeface="Calibri"/>
            </a:endParaRPr>
          </a:p>
        </p:txBody>
      </p:sp>
      <p:sp>
        <p:nvSpPr>
          <p:cNvPr id="5" name="Rectangle: Rounded Corners 4">
            <a:extLst>
              <a:ext uri="{FF2B5EF4-FFF2-40B4-BE49-F238E27FC236}">
                <a16:creationId xmlns:a16="http://schemas.microsoft.com/office/drawing/2014/main" id="{7D865B14-5DD7-2CD6-A668-A372CFF79101}"/>
              </a:ext>
            </a:extLst>
          </p:cNvPr>
          <p:cNvSpPr/>
          <p:nvPr/>
        </p:nvSpPr>
        <p:spPr>
          <a:xfrm>
            <a:off x="276203" y="1749121"/>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Arial" panose="020B0604020202020204" pitchFamily="34" charset="0"/>
                <a:cs typeface="Arial" panose="020B0604020202020204" pitchFamily="34" charset="0"/>
              </a:rPr>
              <a:t>Pull vacuum on inner chamber </a:t>
            </a:r>
          </a:p>
        </p:txBody>
      </p:sp>
      <p:sp>
        <p:nvSpPr>
          <p:cNvPr id="14" name="Slide Number Placeholder 4">
            <a:extLst>
              <a:ext uri="{FF2B5EF4-FFF2-40B4-BE49-F238E27FC236}">
                <a16:creationId xmlns:a16="http://schemas.microsoft.com/office/drawing/2014/main" id="{65B0B881-0B65-EE53-1DEF-9C5096C6396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37</a:t>
            </a:fld>
            <a:endParaRPr lang="en-US">
              <a:solidFill>
                <a:schemeClr val="tx2"/>
              </a:solidFill>
            </a:endParaRPr>
          </a:p>
        </p:txBody>
      </p:sp>
      <p:sp>
        <p:nvSpPr>
          <p:cNvPr id="15" name="Footer Placeholder 2">
            <a:extLst>
              <a:ext uri="{FF2B5EF4-FFF2-40B4-BE49-F238E27FC236}">
                <a16:creationId xmlns:a16="http://schemas.microsoft.com/office/drawing/2014/main" id="{AFC626A3-DFC4-50B6-BF66-7E3254B52EB1}"/>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Tree>
    <p:extLst>
      <p:ext uri="{BB962C8B-B14F-4D97-AF65-F5344CB8AC3E}">
        <p14:creationId xmlns:p14="http://schemas.microsoft.com/office/powerpoint/2010/main" val="40174733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744758A9-D7F3-0C42-78FA-60AC8738BFF2}"/>
            </a:ext>
          </a:extLst>
        </p:cNvPr>
        <p:cNvGrpSpPr/>
        <p:nvPr/>
      </p:nvGrpSpPr>
      <p:grpSpPr>
        <a:xfrm>
          <a:off x="0" y="0"/>
          <a:ext cx="0" cy="0"/>
          <a:chOff x="0" y="0"/>
          <a:chExt cx="0" cy="0"/>
        </a:xfrm>
      </p:grpSpPr>
      <p:sp>
        <p:nvSpPr>
          <p:cNvPr id="58" name="TextBox 57">
            <a:extLst>
              <a:ext uri="{FF2B5EF4-FFF2-40B4-BE49-F238E27FC236}">
                <a16:creationId xmlns:a16="http://schemas.microsoft.com/office/drawing/2014/main" id="{CB8B3798-6485-CCA0-AAD9-00955BFCBA29}"/>
              </a:ext>
            </a:extLst>
          </p:cNvPr>
          <p:cNvSpPr txBox="1"/>
          <p:nvPr/>
        </p:nvSpPr>
        <p:spPr>
          <a:xfrm>
            <a:off x="4246741" y="5233374"/>
            <a:ext cx="1985702" cy="646331"/>
          </a:xfrm>
          <a:prstGeom prst="rect">
            <a:avLst/>
          </a:prstGeom>
          <a:noFill/>
        </p:spPr>
        <p:txBody>
          <a:bodyPr wrap="square" lIns="91440" tIns="45720" rIns="91440" bIns="45720" rtlCol="0" anchor="t">
            <a:spAutoFit/>
          </a:bodyPr>
          <a:lstStyle/>
          <a:p>
            <a:pPr algn="ctr"/>
            <a:r>
              <a:rPr lang="en-US" b="1">
                <a:solidFill>
                  <a:srgbClr val="DBD7D2"/>
                </a:solidFill>
              </a:rPr>
              <a:t>Status: </a:t>
            </a:r>
          </a:p>
          <a:p>
            <a:pPr algn="ctr"/>
            <a:r>
              <a:rPr lang="en-US" b="1">
                <a:solidFill>
                  <a:schemeClr val="bg1"/>
                </a:solidFill>
                <a:cs typeface="Calibri"/>
              </a:rPr>
              <a:t>Training Complete</a:t>
            </a:r>
            <a:endParaRPr lang="en-US" b="1">
              <a:solidFill>
                <a:schemeClr val="bg1"/>
              </a:solidFill>
              <a:ea typeface="Calibri"/>
              <a:cs typeface="Calibri"/>
            </a:endParaRPr>
          </a:p>
        </p:txBody>
      </p:sp>
      <p:pic>
        <p:nvPicPr>
          <p:cNvPr id="22" name="Picture 21" descr="Arizona Space Grant Consortium Logos | Arizona Space Grant Consortium">
            <a:extLst>
              <a:ext uri="{FF2B5EF4-FFF2-40B4-BE49-F238E27FC236}">
                <a16:creationId xmlns:a16="http://schemas.microsoft.com/office/drawing/2014/main" id="{E4182076-9157-98CB-AE68-1450ECA996A5}"/>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3" name="Rectangle: Rounded Corners 2">
            <a:extLst>
              <a:ext uri="{FF2B5EF4-FFF2-40B4-BE49-F238E27FC236}">
                <a16:creationId xmlns:a16="http://schemas.microsoft.com/office/drawing/2014/main" id="{FCBB77A1-C485-D9B3-E915-5545867C0D1E}"/>
              </a:ext>
            </a:extLst>
          </p:cNvPr>
          <p:cNvSpPr/>
          <p:nvPr/>
        </p:nvSpPr>
        <p:spPr>
          <a:xfrm>
            <a:off x="243158" y="1694148"/>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atin typeface="Arial" panose="020B0604020202020204" pitchFamily="34" charset="0"/>
                <a:cs typeface="Arial" panose="020B0604020202020204" pitchFamily="34" charset="0"/>
              </a:rPr>
              <a:t>Connect coupler to a liquid nitrogen tank</a:t>
            </a:r>
          </a:p>
        </p:txBody>
      </p:sp>
      <p:sp>
        <p:nvSpPr>
          <p:cNvPr id="11" name="Rectangle: Rounded Corners 10">
            <a:extLst>
              <a:ext uri="{FF2B5EF4-FFF2-40B4-BE49-F238E27FC236}">
                <a16:creationId xmlns:a16="http://schemas.microsoft.com/office/drawing/2014/main" id="{2C5722E7-572A-C383-2A39-4696C84AEDE2}"/>
              </a:ext>
            </a:extLst>
          </p:cNvPr>
          <p:cNvSpPr/>
          <p:nvPr/>
        </p:nvSpPr>
        <p:spPr>
          <a:xfrm>
            <a:off x="276203" y="5331287"/>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atin typeface="Arial" panose="020B0604020202020204" pitchFamily="34" charset="0"/>
                <a:cs typeface="Arial" panose="020B0604020202020204" pitchFamily="34" charset="0"/>
              </a:rPr>
              <a:t>Verify normal operation and determine any points of failure</a:t>
            </a:r>
          </a:p>
        </p:txBody>
      </p:sp>
      <p:sp>
        <p:nvSpPr>
          <p:cNvPr id="13" name="Rectangle: Rounded Corners 12">
            <a:extLst>
              <a:ext uri="{FF2B5EF4-FFF2-40B4-BE49-F238E27FC236}">
                <a16:creationId xmlns:a16="http://schemas.microsoft.com/office/drawing/2014/main" id="{9A6F3201-C30D-7033-9054-31B9920EA29C}"/>
              </a:ext>
            </a:extLst>
          </p:cNvPr>
          <p:cNvSpPr/>
          <p:nvPr/>
        </p:nvSpPr>
        <p:spPr>
          <a:xfrm>
            <a:off x="6631775" y="1690717"/>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atin typeface="Arial" panose="020B0604020202020204" pitchFamily="34" charset="0"/>
                <a:cs typeface="Arial" panose="020B0604020202020204" pitchFamily="34" charset="0"/>
              </a:rPr>
              <a:t>Control and observe flow through the coupler</a:t>
            </a:r>
          </a:p>
        </p:txBody>
      </p:sp>
      <p:grpSp>
        <p:nvGrpSpPr>
          <p:cNvPr id="14" name="Group 13">
            <a:extLst>
              <a:ext uri="{FF2B5EF4-FFF2-40B4-BE49-F238E27FC236}">
                <a16:creationId xmlns:a16="http://schemas.microsoft.com/office/drawing/2014/main" id="{85EDD7C5-9913-5FA9-0441-6DEDB5FF8E3C}"/>
              </a:ext>
            </a:extLst>
          </p:cNvPr>
          <p:cNvGrpSpPr/>
          <p:nvPr/>
        </p:nvGrpSpPr>
        <p:grpSpPr>
          <a:xfrm>
            <a:off x="3521831" y="2344636"/>
            <a:ext cx="3109944" cy="2844145"/>
            <a:chOff x="1472943" y="2637314"/>
            <a:chExt cx="2391586" cy="2220688"/>
          </a:xfrm>
        </p:grpSpPr>
        <p:grpSp>
          <p:nvGrpSpPr>
            <p:cNvPr id="80" name="Group 79">
              <a:extLst>
                <a:ext uri="{FF2B5EF4-FFF2-40B4-BE49-F238E27FC236}">
                  <a16:creationId xmlns:a16="http://schemas.microsoft.com/office/drawing/2014/main" id="{E1071BBC-3DC6-1DFA-5D9E-F4BBD9E8621C}"/>
                </a:ext>
              </a:extLst>
            </p:cNvPr>
            <p:cNvGrpSpPr/>
            <p:nvPr/>
          </p:nvGrpSpPr>
          <p:grpSpPr>
            <a:xfrm>
              <a:off x="1472943" y="2637314"/>
              <a:ext cx="2391586" cy="2220688"/>
              <a:chOff x="117671" y="2525484"/>
              <a:chExt cx="2391586" cy="2220688"/>
            </a:xfrm>
          </p:grpSpPr>
          <p:sp>
            <p:nvSpPr>
              <p:cNvPr id="78" name="Rectangle 5">
                <a:extLst>
                  <a:ext uri="{FF2B5EF4-FFF2-40B4-BE49-F238E27FC236}">
                    <a16:creationId xmlns:a16="http://schemas.microsoft.com/office/drawing/2014/main" id="{A1136754-BC30-DDAF-0422-0987660E346D}"/>
                  </a:ext>
                </a:extLst>
              </p:cNvPr>
              <p:cNvSpPr/>
              <p:nvPr/>
            </p:nvSpPr>
            <p:spPr>
              <a:xfrm>
                <a:off x="117671" y="2525484"/>
                <a:ext cx="2391586" cy="2220688"/>
              </a:xfrm>
              <a:prstGeom prst="flowChartConnector">
                <a:avLst/>
              </a:prstGeom>
              <a:solidFill>
                <a:srgbClr val="DBD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5">
                <a:extLst>
                  <a:ext uri="{FF2B5EF4-FFF2-40B4-BE49-F238E27FC236}">
                    <a16:creationId xmlns:a16="http://schemas.microsoft.com/office/drawing/2014/main" id="{6EEBFBB6-72AA-6344-433C-57AE17B44A51}"/>
                  </a:ext>
                </a:extLst>
              </p:cNvPr>
              <p:cNvSpPr/>
              <p:nvPr/>
            </p:nvSpPr>
            <p:spPr>
              <a:xfrm>
                <a:off x="238073" y="2676224"/>
                <a:ext cx="2150781" cy="1936236"/>
              </a:xfrm>
              <a:prstGeom prst="flowChartConnector">
                <a:avLst/>
              </a:prstGeom>
              <a:solidFill>
                <a:srgbClr val="D67946"/>
              </a:solidFill>
              <a:ln w="1016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6" name="Picture 25">
              <a:extLst>
                <a:ext uri="{FF2B5EF4-FFF2-40B4-BE49-F238E27FC236}">
                  <a16:creationId xmlns:a16="http://schemas.microsoft.com/office/drawing/2014/main" id="{B7C074E0-10A5-0E65-0F52-656FC6344DC1}"/>
                </a:ext>
              </a:extLst>
            </p:cNvPr>
            <p:cNvPicPr>
              <a:picLocks noChangeAspect="1"/>
            </p:cNvPicPr>
            <p:nvPr/>
          </p:nvPicPr>
          <p:blipFill>
            <a:blip r:embed="rId4"/>
            <a:stretch>
              <a:fillRect/>
            </a:stretch>
          </p:blipFill>
          <p:spPr>
            <a:xfrm>
              <a:off x="1593346" y="2777908"/>
              <a:ext cx="2159230" cy="1950710"/>
            </a:xfrm>
            <a:prstGeom prst="flowChartConnector">
              <a:avLst/>
            </a:prstGeom>
            <a:ln>
              <a:noFill/>
            </a:ln>
          </p:spPr>
        </p:pic>
      </p:grpSp>
      <p:sp>
        <p:nvSpPr>
          <p:cNvPr id="4" name="Title 5">
            <a:extLst>
              <a:ext uri="{FF2B5EF4-FFF2-40B4-BE49-F238E27FC236}">
                <a16:creationId xmlns:a16="http://schemas.microsoft.com/office/drawing/2014/main" id="{DDBAE189-180A-DD6A-2748-BF21D3B92A4D}"/>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rPr>
              <a:t>Liquid Nitrogen Flow Testing</a:t>
            </a:r>
          </a:p>
        </p:txBody>
      </p:sp>
      <p:sp>
        <p:nvSpPr>
          <p:cNvPr id="8" name="TextBox 7">
            <a:extLst>
              <a:ext uri="{FF2B5EF4-FFF2-40B4-BE49-F238E27FC236}">
                <a16:creationId xmlns:a16="http://schemas.microsoft.com/office/drawing/2014/main" id="{6FA83F5E-7388-160E-A4FE-29FB90D89529}"/>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19" name="Slide Number Placeholder 4">
            <a:extLst>
              <a:ext uri="{FF2B5EF4-FFF2-40B4-BE49-F238E27FC236}">
                <a16:creationId xmlns:a16="http://schemas.microsoft.com/office/drawing/2014/main" id="{8DB399E7-08F2-8049-BEB4-DCE427D79B77}"/>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38</a:t>
            </a:fld>
            <a:endParaRPr lang="en-US">
              <a:solidFill>
                <a:schemeClr val="tx2"/>
              </a:solidFill>
            </a:endParaRPr>
          </a:p>
        </p:txBody>
      </p:sp>
      <p:sp>
        <p:nvSpPr>
          <p:cNvPr id="21" name="Footer Placeholder 2">
            <a:extLst>
              <a:ext uri="{FF2B5EF4-FFF2-40B4-BE49-F238E27FC236}">
                <a16:creationId xmlns:a16="http://schemas.microsoft.com/office/drawing/2014/main" id="{90BFC938-2739-EC4B-82D3-7334BC04FE93}"/>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
        <p:nvSpPr>
          <p:cNvPr id="15" name="Rectangle: Rounded Corners 14">
            <a:extLst>
              <a:ext uri="{FF2B5EF4-FFF2-40B4-BE49-F238E27FC236}">
                <a16:creationId xmlns:a16="http://schemas.microsoft.com/office/drawing/2014/main" id="{09022847-3FDA-6ED6-F23B-D2A00D487206}"/>
              </a:ext>
            </a:extLst>
          </p:cNvPr>
          <p:cNvSpPr/>
          <p:nvPr/>
        </p:nvSpPr>
        <p:spPr>
          <a:xfrm>
            <a:off x="6631774" y="5331287"/>
            <a:ext cx="3544711" cy="682978"/>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Arial" panose="020B0604020202020204" pitchFamily="34" charset="0"/>
                <a:cs typeface="Arial" panose="020B0604020202020204" pitchFamily="34" charset="0"/>
              </a:rPr>
              <a:t>Evaluate efficacy of design under cryogenic conditions </a:t>
            </a:r>
          </a:p>
        </p:txBody>
      </p:sp>
    </p:spTree>
    <p:extLst>
      <p:ext uri="{BB962C8B-B14F-4D97-AF65-F5344CB8AC3E}">
        <p14:creationId xmlns:p14="http://schemas.microsoft.com/office/powerpoint/2010/main" val="700412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7A966AB4-70A6-F956-8E84-2FF2E56F353C}"/>
            </a:ext>
          </a:extLst>
        </p:cNvPr>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1ADFA735-07B9-EC40-C38F-92CA02D40D0F}"/>
              </a:ext>
            </a:extLst>
          </p:cNvPr>
          <p:cNvGraphicFramePr>
            <a:graphicFrameLocks noGrp="1"/>
          </p:cNvGraphicFramePr>
          <p:nvPr>
            <p:ph idx="1"/>
            <p:extLst>
              <p:ext uri="{D42A27DB-BD31-4B8C-83A1-F6EECF244321}">
                <p14:modId xmlns:p14="http://schemas.microsoft.com/office/powerpoint/2010/main" val="1154365364"/>
              </p:ext>
            </p:extLst>
          </p:nvPr>
        </p:nvGraphicFramePr>
        <p:xfrm>
          <a:off x="595576" y="2288940"/>
          <a:ext cx="9601200" cy="4346575"/>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tangle: Rounded Corners 12">
            <a:extLst>
              <a:ext uri="{FF2B5EF4-FFF2-40B4-BE49-F238E27FC236}">
                <a16:creationId xmlns:a16="http://schemas.microsoft.com/office/drawing/2014/main" id="{73E353B4-8F7A-4DA0-7EF1-BA2101D4B5C7}"/>
              </a:ext>
            </a:extLst>
          </p:cNvPr>
          <p:cNvSpPr/>
          <p:nvPr/>
        </p:nvSpPr>
        <p:spPr>
          <a:xfrm>
            <a:off x="7928836" y="3739662"/>
            <a:ext cx="2078290" cy="764378"/>
          </a:xfrm>
          <a:prstGeom prst="roundRect">
            <a:avLst/>
          </a:prstGeom>
          <a:solidFill>
            <a:schemeClr val="accent1"/>
          </a:solidFill>
          <a:ln w="381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Arial" panose="020B0604020202020204" pitchFamily="34" charset="0"/>
                <a:cs typeface="Arial" panose="020B0604020202020204" pitchFamily="34" charset="0"/>
              </a:rPr>
              <a:t>Raw Materials</a:t>
            </a:r>
          </a:p>
          <a:p>
            <a:pPr algn="ctr"/>
            <a:r>
              <a:rPr lang="en-US" sz="1800" kern="1200">
                <a:latin typeface="Arial" panose="020B0604020202020204" pitchFamily="34" charset="0"/>
                <a:ea typeface="Calibri"/>
                <a:cs typeface="Arial" panose="020B0604020202020204" pitchFamily="34" charset="0"/>
              </a:rPr>
              <a:t>$1,248.72</a:t>
            </a:r>
            <a:endParaRPr lang="en-US">
              <a:latin typeface="Arial" panose="020B0604020202020204" pitchFamily="34" charset="0"/>
              <a:cs typeface="Arial" panose="020B0604020202020204" pitchFamily="34" charset="0"/>
            </a:endParaRPr>
          </a:p>
        </p:txBody>
      </p:sp>
      <p:cxnSp>
        <p:nvCxnSpPr>
          <p:cNvPr id="15" name="Straight Connector 14">
            <a:extLst>
              <a:ext uri="{FF2B5EF4-FFF2-40B4-BE49-F238E27FC236}">
                <a16:creationId xmlns:a16="http://schemas.microsoft.com/office/drawing/2014/main" id="{3C0A50DA-BC2F-DC7B-29B0-7CA1DE3BD4EC}"/>
              </a:ext>
            </a:extLst>
          </p:cNvPr>
          <p:cNvCxnSpPr>
            <a:cxnSpLocks/>
            <a:stCxn id="13" idx="1"/>
          </p:cNvCxnSpPr>
          <p:nvPr/>
        </p:nvCxnSpPr>
        <p:spPr>
          <a:xfrm flipH="1">
            <a:off x="7397262" y="4121851"/>
            <a:ext cx="531574"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9" name="Rectangle: Rounded Corners 18">
            <a:extLst>
              <a:ext uri="{FF2B5EF4-FFF2-40B4-BE49-F238E27FC236}">
                <a16:creationId xmlns:a16="http://schemas.microsoft.com/office/drawing/2014/main" id="{11E61FB5-610B-696B-76F9-F5F6FE98AA39}"/>
              </a:ext>
            </a:extLst>
          </p:cNvPr>
          <p:cNvSpPr/>
          <p:nvPr/>
        </p:nvSpPr>
        <p:spPr>
          <a:xfrm>
            <a:off x="3624282" y="1531920"/>
            <a:ext cx="2137654" cy="709100"/>
          </a:xfrm>
          <a:prstGeom prst="roundRect">
            <a:avLst/>
          </a:prstGeom>
          <a:solidFill>
            <a:schemeClr val="accent5"/>
          </a:solid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atin typeface="Arial" panose="020B0604020202020204" pitchFamily="34" charset="0"/>
                <a:cs typeface="Arial" panose="020B0604020202020204" pitchFamily="34" charset="0"/>
              </a:rPr>
              <a:t>Remaining Budget</a:t>
            </a:r>
          </a:p>
          <a:p>
            <a:pPr algn="ctr"/>
            <a:r>
              <a:rPr lang="en-US" sz="1800" kern="1200">
                <a:latin typeface="Arial" panose="020B0604020202020204" pitchFamily="34" charset="0"/>
                <a:ea typeface="Calibri"/>
                <a:cs typeface="Arial" panose="020B0604020202020204" pitchFamily="34" charset="0"/>
              </a:rPr>
              <a:t>$221.40</a:t>
            </a:r>
            <a:endParaRPr lang="en-US">
              <a:latin typeface="Arial" panose="020B0604020202020204" pitchFamily="34" charset="0"/>
              <a:cs typeface="Arial" panose="020B0604020202020204" pitchFamily="34" charset="0"/>
            </a:endParaRPr>
          </a:p>
        </p:txBody>
      </p:sp>
      <p:cxnSp>
        <p:nvCxnSpPr>
          <p:cNvPr id="21" name="Straight Connector 20">
            <a:extLst>
              <a:ext uri="{FF2B5EF4-FFF2-40B4-BE49-F238E27FC236}">
                <a16:creationId xmlns:a16="http://schemas.microsoft.com/office/drawing/2014/main" id="{D05176F6-751D-0E95-5972-DC4CDD442267}"/>
              </a:ext>
            </a:extLst>
          </p:cNvPr>
          <p:cNvCxnSpPr>
            <a:cxnSpLocks/>
          </p:cNvCxnSpPr>
          <p:nvPr/>
        </p:nvCxnSpPr>
        <p:spPr>
          <a:xfrm>
            <a:off x="4663427" y="2241020"/>
            <a:ext cx="59364" cy="321336"/>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AE43CCF-718C-AA28-2A2F-FEEDF1E38F69}"/>
              </a:ext>
            </a:extLst>
          </p:cNvPr>
          <p:cNvSpPr txBox="1"/>
          <p:nvPr/>
        </p:nvSpPr>
        <p:spPr>
          <a:xfrm>
            <a:off x="6801081" y="1816288"/>
            <a:ext cx="3315781" cy="424732"/>
          </a:xfrm>
          <a:prstGeom prst="rect">
            <a:avLst/>
          </a:prstGeom>
          <a:noFill/>
        </p:spPr>
        <p:txBody>
          <a:bodyPr wrap="square">
            <a:spAutoFit/>
          </a:bodyPr>
          <a:lstStyle/>
          <a:p>
            <a:pPr lvl="0" algn="ctr" defTabSz="755650" rtl="0">
              <a:lnSpc>
                <a:spcPct val="90000"/>
              </a:lnSpc>
              <a:spcBef>
                <a:spcPct val="0"/>
              </a:spcBef>
              <a:spcAft>
                <a:spcPct val="35000"/>
              </a:spcAft>
            </a:pPr>
            <a:r>
              <a:rPr lang="en-US" sz="2400" b="1">
                <a:solidFill>
                  <a:schemeClr val="tx2"/>
                </a:solidFill>
                <a:highlight>
                  <a:srgbClr val="FFFF00"/>
                </a:highlight>
                <a:latin typeface="Arial" panose="020B0604020202020204" pitchFamily="34" charset="0"/>
                <a:ea typeface="Calibri"/>
                <a:cs typeface="Arial" panose="020B0604020202020204" pitchFamily="34" charset="0"/>
              </a:rPr>
              <a:t>Allocated</a:t>
            </a:r>
            <a:r>
              <a:rPr lang="en-US" sz="2400" b="1" kern="1200">
                <a:solidFill>
                  <a:schemeClr val="tx2"/>
                </a:solidFill>
                <a:highlight>
                  <a:srgbClr val="FFFF00"/>
                </a:highlight>
                <a:latin typeface="Arial" panose="020B0604020202020204" pitchFamily="34" charset="0"/>
                <a:ea typeface="Calibri"/>
                <a:cs typeface="Arial" panose="020B0604020202020204" pitchFamily="34" charset="0"/>
              </a:rPr>
              <a:t>: </a:t>
            </a:r>
            <a:r>
              <a:rPr lang="en-US" sz="2400" kern="1200">
                <a:solidFill>
                  <a:schemeClr val="tx2"/>
                </a:solidFill>
                <a:highlight>
                  <a:srgbClr val="FFFF00"/>
                </a:highlight>
                <a:latin typeface="Arial" panose="020B0604020202020204" pitchFamily="34" charset="0"/>
                <a:ea typeface="Calibri"/>
                <a:cs typeface="Arial" panose="020B0604020202020204" pitchFamily="34" charset="0"/>
              </a:rPr>
              <a:t>$</a:t>
            </a:r>
            <a:r>
              <a:rPr lang="en-US" sz="2400">
                <a:solidFill>
                  <a:schemeClr val="tx2"/>
                </a:solidFill>
                <a:highlight>
                  <a:srgbClr val="FFFF00"/>
                </a:highlight>
                <a:latin typeface="Arial" panose="020B0604020202020204" pitchFamily="34" charset="0"/>
                <a:ea typeface="Calibri"/>
                <a:cs typeface="Arial" panose="020B0604020202020204" pitchFamily="34" charset="0"/>
              </a:rPr>
              <a:t>2000</a:t>
            </a:r>
            <a:endParaRPr lang="en-US" sz="2400" kern="1200">
              <a:solidFill>
                <a:schemeClr val="tx2"/>
              </a:solidFill>
              <a:highlight>
                <a:srgbClr val="FFFF00"/>
              </a:highlight>
              <a:latin typeface="Arial" panose="020B0604020202020204" pitchFamily="34" charset="0"/>
              <a:ea typeface="Calibri"/>
              <a:cs typeface="Arial" panose="020B0604020202020204" pitchFamily="34" charset="0"/>
            </a:endParaRPr>
          </a:p>
        </p:txBody>
      </p:sp>
      <p:sp>
        <p:nvSpPr>
          <p:cNvPr id="8" name="Title 5">
            <a:extLst>
              <a:ext uri="{FF2B5EF4-FFF2-40B4-BE49-F238E27FC236}">
                <a16:creationId xmlns:a16="http://schemas.microsoft.com/office/drawing/2014/main" id="{EBACB1AA-CFAC-52C4-514A-D6EA2BC62E6B}"/>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Budget Breakdown</a:t>
            </a:r>
          </a:p>
        </p:txBody>
      </p:sp>
      <p:sp>
        <p:nvSpPr>
          <p:cNvPr id="10" name="TextBox 9">
            <a:extLst>
              <a:ext uri="{FF2B5EF4-FFF2-40B4-BE49-F238E27FC236}">
                <a16:creationId xmlns:a16="http://schemas.microsoft.com/office/drawing/2014/main" id="{81ED8D15-56BA-5724-A818-7C3702EB2BC6}"/>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17" name="Slide Number Placeholder 4">
            <a:extLst>
              <a:ext uri="{FF2B5EF4-FFF2-40B4-BE49-F238E27FC236}">
                <a16:creationId xmlns:a16="http://schemas.microsoft.com/office/drawing/2014/main" id="{A0581609-678E-4D47-8DE5-760F98EF791C}"/>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39</a:t>
            </a:fld>
            <a:endParaRPr lang="en-US">
              <a:solidFill>
                <a:schemeClr val="tx2"/>
              </a:solidFill>
            </a:endParaRPr>
          </a:p>
        </p:txBody>
      </p:sp>
      <p:sp>
        <p:nvSpPr>
          <p:cNvPr id="18" name="Footer Placeholder 2">
            <a:extLst>
              <a:ext uri="{FF2B5EF4-FFF2-40B4-BE49-F238E27FC236}">
                <a16:creationId xmlns:a16="http://schemas.microsoft.com/office/drawing/2014/main" id="{B2082946-E9FD-3F4A-A4EF-40E6DCDBBC13}"/>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20" name="Picture 19" descr="Arizona Space Grant Consortium Logos | Arizona Space Grant Consortium">
            <a:extLst>
              <a:ext uri="{FF2B5EF4-FFF2-40B4-BE49-F238E27FC236}">
                <a16:creationId xmlns:a16="http://schemas.microsoft.com/office/drawing/2014/main" id="{5AD5196F-0D78-EA4B-B22D-BEBCFC74F9E8}"/>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sp>
        <p:nvSpPr>
          <p:cNvPr id="14" name="TextBox 13">
            <a:extLst>
              <a:ext uri="{FF2B5EF4-FFF2-40B4-BE49-F238E27FC236}">
                <a16:creationId xmlns:a16="http://schemas.microsoft.com/office/drawing/2014/main" id="{BC427A33-EE27-E248-928F-FC26A2435386}"/>
              </a:ext>
            </a:extLst>
          </p:cNvPr>
          <p:cNvSpPr txBox="1"/>
          <p:nvPr/>
        </p:nvSpPr>
        <p:spPr>
          <a:xfrm>
            <a:off x="6801081" y="1482020"/>
            <a:ext cx="3315781" cy="424732"/>
          </a:xfrm>
          <a:prstGeom prst="rect">
            <a:avLst/>
          </a:prstGeom>
          <a:noFill/>
        </p:spPr>
        <p:txBody>
          <a:bodyPr wrap="square">
            <a:spAutoFit/>
          </a:bodyPr>
          <a:lstStyle/>
          <a:p>
            <a:pPr lvl="0" algn="ctr" defTabSz="755650" rtl="0">
              <a:lnSpc>
                <a:spcPct val="90000"/>
              </a:lnSpc>
              <a:spcBef>
                <a:spcPct val="0"/>
              </a:spcBef>
              <a:spcAft>
                <a:spcPct val="35000"/>
              </a:spcAft>
            </a:pPr>
            <a:r>
              <a:rPr lang="en-US" sz="2400" b="1">
                <a:solidFill>
                  <a:schemeClr val="tx2"/>
                </a:solidFill>
                <a:highlight>
                  <a:srgbClr val="FFFF00"/>
                </a:highlight>
                <a:latin typeface="Arial" panose="020B0604020202020204" pitchFamily="34" charset="0"/>
                <a:ea typeface="Calibri"/>
                <a:cs typeface="Arial" panose="020B0604020202020204" pitchFamily="34" charset="0"/>
              </a:rPr>
              <a:t>Spent</a:t>
            </a:r>
            <a:r>
              <a:rPr lang="en-US" sz="2400" b="1" kern="1200">
                <a:solidFill>
                  <a:schemeClr val="tx2"/>
                </a:solidFill>
                <a:highlight>
                  <a:srgbClr val="FFFF00"/>
                </a:highlight>
                <a:latin typeface="Arial" panose="020B0604020202020204" pitchFamily="34" charset="0"/>
                <a:ea typeface="Calibri"/>
                <a:cs typeface="Arial" panose="020B0604020202020204" pitchFamily="34" charset="0"/>
              </a:rPr>
              <a:t>: </a:t>
            </a:r>
            <a:r>
              <a:rPr lang="en-US" sz="2400" kern="1200">
                <a:solidFill>
                  <a:schemeClr val="tx2"/>
                </a:solidFill>
                <a:highlight>
                  <a:srgbClr val="FFFF00"/>
                </a:highlight>
                <a:latin typeface="Arial" panose="020B0604020202020204" pitchFamily="34" charset="0"/>
                <a:ea typeface="Calibri"/>
                <a:cs typeface="Arial" panose="020B0604020202020204" pitchFamily="34" charset="0"/>
              </a:rPr>
              <a:t>$177</a:t>
            </a:r>
            <a:r>
              <a:rPr lang="en-US" sz="2400">
                <a:solidFill>
                  <a:schemeClr val="tx2"/>
                </a:solidFill>
                <a:highlight>
                  <a:srgbClr val="FFFF00"/>
                </a:highlight>
                <a:latin typeface="Arial" panose="020B0604020202020204" pitchFamily="34" charset="0"/>
                <a:ea typeface="Calibri"/>
                <a:cs typeface="Arial" panose="020B0604020202020204" pitchFamily="34" charset="0"/>
              </a:rPr>
              <a:t>8.60</a:t>
            </a:r>
            <a:endParaRPr lang="en-US" sz="2400" kern="1200">
              <a:solidFill>
                <a:schemeClr val="tx2"/>
              </a:solidFill>
              <a:highlight>
                <a:srgbClr val="FFFF00"/>
              </a:highlight>
              <a:latin typeface="Arial" panose="020B0604020202020204" pitchFamily="34" charset="0"/>
              <a:ea typeface="Calibri"/>
              <a:cs typeface="Arial" panose="020B0604020202020204" pitchFamily="34" charset="0"/>
            </a:endParaRPr>
          </a:p>
        </p:txBody>
      </p:sp>
    </p:spTree>
    <p:extLst>
      <p:ext uri="{BB962C8B-B14F-4D97-AF65-F5344CB8AC3E}">
        <p14:creationId xmlns:p14="http://schemas.microsoft.com/office/powerpoint/2010/main" val="34950574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419815" y="465552"/>
            <a:ext cx="9585948" cy="848836"/>
          </a:xfrm>
        </p:spPr>
        <p:txBody>
          <a:bodyPr/>
          <a:lstStyle/>
          <a:p>
            <a:r>
              <a:rPr lang="en-US" sz="4000">
                <a:solidFill>
                  <a:schemeClr val="bg1"/>
                </a:solidFill>
                <a:latin typeface="Arial Black"/>
                <a:ea typeface="Calibri"/>
                <a:cs typeface="Calibri"/>
              </a:rPr>
              <a:t>Objective</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a:xfrm>
            <a:off x="419815" y="2093662"/>
            <a:ext cx="4976361" cy="3137265"/>
          </a:xfrm>
        </p:spPr>
        <p:txBody>
          <a:bodyPr vert="horz" lIns="0" tIns="0" rIns="0" bIns="0" rtlCol="0" anchor="t">
            <a:noAutofit/>
          </a:bodyPr>
          <a:lstStyle/>
          <a:p>
            <a:r>
              <a:rPr lang="en-US" sz="2800">
                <a:solidFill>
                  <a:srgbClr val="FFFFFF"/>
                </a:solidFill>
                <a:latin typeface="Arial"/>
                <a:cs typeface="Arial"/>
              </a:rPr>
              <a:t>The objective of this project is to design, build, and test an actively sealed coupler that prevents the leakage of cryogenic fuel during the transfer from depot to vessel for future NASA missions.</a:t>
            </a:r>
          </a:p>
        </p:txBody>
      </p:sp>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pic>
        <p:nvPicPr>
          <p:cNvPr id="11" name="Picture 10">
            <a:extLst>
              <a:ext uri="{FF2B5EF4-FFF2-40B4-BE49-F238E27FC236}">
                <a16:creationId xmlns:a16="http://schemas.microsoft.com/office/drawing/2014/main" id="{44E01DD3-8EDD-AFD1-C309-4A516711BB65}"/>
              </a:ext>
            </a:extLst>
          </p:cNvPr>
          <p:cNvPicPr>
            <a:picLocks noChangeAspect="1"/>
          </p:cNvPicPr>
          <p:nvPr/>
        </p:nvPicPr>
        <p:blipFill>
          <a:blip r:embed="rId5"/>
          <a:stretch>
            <a:fillRect/>
          </a:stretch>
        </p:blipFill>
        <p:spPr>
          <a:xfrm>
            <a:off x="12192000" y="1314388"/>
            <a:ext cx="1139364" cy="1780520"/>
          </a:xfrm>
          <a:prstGeom prst="rect">
            <a:avLst/>
          </a:prstGeom>
        </p:spPr>
      </p:pic>
      <p:cxnSp>
        <p:nvCxnSpPr>
          <p:cNvPr id="17" name="Straight Arrow Connector 16">
            <a:extLst>
              <a:ext uri="{FF2B5EF4-FFF2-40B4-BE49-F238E27FC236}">
                <a16:creationId xmlns:a16="http://schemas.microsoft.com/office/drawing/2014/main" id="{841F30AF-882F-7104-D874-516AC2C1AF5C}"/>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m3d="http://schemas.microsoft.com/office/drawing/2017/model3d" Requires="am3d">
          <p:graphicFrame>
            <p:nvGraphicFramePr>
              <p:cNvPr id="8" name="3D Model 7" descr="The Moon">
                <a:extLst>
                  <a:ext uri="{FF2B5EF4-FFF2-40B4-BE49-F238E27FC236}">
                    <a16:creationId xmlns:a16="http://schemas.microsoft.com/office/drawing/2014/main" id="{D17E3548-6901-500B-3756-29E2EB9A8CAF}"/>
                  </a:ext>
                </a:extLst>
              </p:cNvPr>
              <p:cNvGraphicFramePr>
                <a:graphicFrameLocks noChangeAspect="1"/>
              </p:cNvGraphicFramePr>
              <p:nvPr/>
            </p:nvGraphicFramePr>
            <p:xfrm>
              <a:off x="5269102" y="243794"/>
              <a:ext cx="5961881" cy="5961882"/>
            </p:xfrm>
            <a:graphic>
              <a:graphicData uri="http://schemas.microsoft.com/office/drawing/2017/model3d">
                <am3d:model3d r:embed="rId6">
                  <am3d:spPr>
                    <a:xfrm>
                      <a:off x="0" y="0"/>
                      <a:ext cx="5961881" cy="5961882"/>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512558" ay="3310297" az="421757"/>
                    <am3d:postTrans dx="0" dy="0" dz="0"/>
                  </am3d:trans>
                  <am3d:raster rName="Office3DRenderer" rVer="16.0.8326">
                    <am3d:blip r:embed="rId7"/>
                  </am3d:raster>
                  <am3d:objViewport viewportSz="10761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e Moon">
                <a:extLst>
                  <a:ext uri="{FF2B5EF4-FFF2-40B4-BE49-F238E27FC236}">
                    <a16:creationId xmlns:a16="http://schemas.microsoft.com/office/drawing/2014/main" id="{D17E3548-6901-500B-3756-29E2EB9A8CAF}"/>
                  </a:ext>
                </a:extLst>
              </p:cNvPr>
              <p:cNvPicPr>
                <a:picLocks noGrp="1" noRot="1" noChangeAspect="1" noMove="1" noResize="1" noEditPoints="1" noAdjustHandles="1" noChangeArrowheads="1" noChangeShapeType="1" noCrop="1"/>
              </p:cNvPicPr>
              <p:nvPr/>
            </p:nvPicPr>
            <p:blipFill>
              <a:blip r:embed="rId7"/>
              <a:stretch>
                <a:fillRect/>
              </a:stretch>
            </p:blipFill>
            <p:spPr>
              <a:xfrm>
                <a:off x="5269102" y="243794"/>
                <a:ext cx="5961881" cy="5961882"/>
              </a:xfrm>
              <a:prstGeom prst="rect">
                <a:avLst/>
              </a:prstGeom>
            </p:spPr>
          </p:pic>
        </mc:Fallback>
      </mc:AlternateContent>
      <p:sp>
        <p:nvSpPr>
          <p:cNvPr id="2" name="TextBox 1">
            <a:extLst>
              <a:ext uri="{FF2B5EF4-FFF2-40B4-BE49-F238E27FC236}">
                <a16:creationId xmlns:a16="http://schemas.microsoft.com/office/drawing/2014/main" id="{6640C72E-C0AD-53F7-D7EA-7CE9F844413A}"/>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sp>
        <p:nvSpPr>
          <p:cNvPr id="3" name="Slide Number Placeholder 3">
            <a:extLst>
              <a:ext uri="{FF2B5EF4-FFF2-40B4-BE49-F238E27FC236}">
                <a16:creationId xmlns:a16="http://schemas.microsoft.com/office/drawing/2014/main" id="{4E3473F5-9407-34FA-085E-990202B8DC97}"/>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t>4</a:t>
            </a:fld>
            <a:endParaRPr lang="en-US"/>
          </a:p>
        </p:txBody>
      </p:sp>
      <p:sp>
        <p:nvSpPr>
          <p:cNvPr id="4" name="Footer Placeholder 2">
            <a:extLst>
              <a:ext uri="{FF2B5EF4-FFF2-40B4-BE49-F238E27FC236}">
                <a16:creationId xmlns:a16="http://schemas.microsoft.com/office/drawing/2014/main" id="{A4D7219A-FA27-A677-CB85-A18851864DF5}"/>
              </a:ext>
            </a:extLst>
          </p:cNvPr>
          <p:cNvSpPr>
            <a:spLocks noGrp="1"/>
          </p:cNvSpPr>
          <p:nvPr>
            <p:ph type="ftr" sz="quarter" idx="11"/>
          </p:nvPr>
        </p:nvSpPr>
        <p:spPr>
          <a:xfrm>
            <a:off x="533400" y="6534952"/>
            <a:ext cx="4274813" cy="274320"/>
          </a:xfrm>
        </p:spPr>
        <p:txBody>
          <a:bodyPr/>
          <a:lstStyle/>
          <a:p>
            <a:r>
              <a:rPr lang="en-US"/>
              <a:t>Department of Mechanical Engineering</a:t>
            </a:r>
          </a:p>
        </p:txBody>
      </p:sp>
    </p:spTree>
    <p:extLst>
      <p:ext uri="{BB962C8B-B14F-4D97-AF65-F5344CB8AC3E}">
        <p14:creationId xmlns:p14="http://schemas.microsoft.com/office/powerpoint/2010/main" val="1352140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486AA2A-0BA8-7641-AF4C-328EB61897B9}"/>
              </a:ext>
            </a:extLst>
          </p:cNvPr>
          <p:cNvGraphicFramePr/>
          <p:nvPr>
            <p:extLst>
              <p:ext uri="{D42A27DB-BD31-4B8C-83A1-F6EECF244321}">
                <p14:modId xmlns:p14="http://schemas.microsoft.com/office/powerpoint/2010/main" val="461756511"/>
              </p:ext>
            </p:extLst>
          </p:nvPr>
        </p:nvGraphicFramePr>
        <p:xfrm>
          <a:off x="533400" y="1696928"/>
          <a:ext cx="9381325" cy="411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8"/>
          <a:srcRect t="-896" r="714" b="15793"/>
          <a:stretch/>
        </p:blipFill>
        <p:spPr>
          <a:xfrm>
            <a:off x="10865223" y="4116232"/>
            <a:ext cx="1219219" cy="1049725"/>
          </a:xfrm>
          <a:prstGeom prst="rect">
            <a:avLst/>
          </a:prstGeom>
        </p:spPr>
      </p:pic>
      <p:cxnSp>
        <p:nvCxnSpPr>
          <p:cNvPr id="21" name="Straight Arrow Connector 20">
            <a:extLst>
              <a:ext uri="{FF2B5EF4-FFF2-40B4-BE49-F238E27FC236}">
                <a16:creationId xmlns:a16="http://schemas.microsoft.com/office/drawing/2014/main" id="{27BF57E9-620C-5C58-6414-78E120D75ACF}"/>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2A93F2-A977-00E7-4582-9BB099BAD6CF}"/>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3" name="Title 5">
            <a:extLst>
              <a:ext uri="{FF2B5EF4-FFF2-40B4-BE49-F238E27FC236}">
                <a16:creationId xmlns:a16="http://schemas.microsoft.com/office/drawing/2014/main" id="{151A3A61-547C-19BF-46F8-26BE852857C6}"/>
              </a:ext>
            </a:extLst>
          </p:cNvPr>
          <p:cNvSpPr>
            <a:spLocks noGrp="1"/>
          </p:cNvSpPr>
          <p:nvPr>
            <p:ph type="title"/>
          </p:nvPr>
        </p:nvSpPr>
        <p:spPr>
          <a:xfrm>
            <a:off x="533400" y="342655"/>
            <a:ext cx="9585948" cy="883150"/>
          </a:xfrm>
        </p:spPr>
        <p:txBody>
          <a:bodyPr/>
          <a:lstStyle/>
          <a:p>
            <a:r>
              <a:rPr lang="en-US" sz="4000">
                <a:solidFill>
                  <a:srgbClr val="782F40"/>
                </a:solidFill>
                <a:latin typeface="Arial Black"/>
                <a:ea typeface="Calibri"/>
                <a:cs typeface="Calibri"/>
              </a:rPr>
              <a:t>Lessons Learned</a:t>
            </a:r>
          </a:p>
        </p:txBody>
      </p:sp>
      <p:sp>
        <p:nvSpPr>
          <p:cNvPr id="10" name="Slide Number Placeholder 3">
            <a:extLst>
              <a:ext uri="{FF2B5EF4-FFF2-40B4-BE49-F238E27FC236}">
                <a16:creationId xmlns:a16="http://schemas.microsoft.com/office/drawing/2014/main" id="{6829AC59-484F-0E91-BA27-A6C7848C522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40</a:t>
            </a:fld>
            <a:endParaRPr lang="en-US">
              <a:solidFill>
                <a:schemeClr val="tx2"/>
              </a:solidFill>
            </a:endParaRPr>
          </a:p>
        </p:txBody>
      </p:sp>
      <p:sp>
        <p:nvSpPr>
          <p:cNvPr id="15" name="Footer Placeholder 2">
            <a:extLst>
              <a:ext uri="{FF2B5EF4-FFF2-40B4-BE49-F238E27FC236}">
                <a16:creationId xmlns:a16="http://schemas.microsoft.com/office/drawing/2014/main" id="{2EE31CD4-98F3-F138-AB17-78D45998BD5C}"/>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Tree>
    <p:extLst>
      <p:ext uri="{BB962C8B-B14F-4D97-AF65-F5344CB8AC3E}">
        <p14:creationId xmlns:p14="http://schemas.microsoft.com/office/powerpoint/2010/main" val="19067661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555A29C3-28A7-2645-BCE4-9EBC07A3944F}"/>
              </a:ext>
            </a:extLst>
          </p:cNvPr>
          <p:cNvGraphicFramePr>
            <a:graphicFrameLocks noGrp="1"/>
          </p:cNvGraphicFramePr>
          <p:nvPr>
            <p:ph idx="1"/>
            <p:extLst>
              <p:ext uri="{D42A27DB-BD31-4B8C-83A1-F6EECF244321}">
                <p14:modId xmlns:p14="http://schemas.microsoft.com/office/powerpoint/2010/main" val="222837151"/>
              </p:ext>
            </p:extLst>
          </p:nvPr>
        </p:nvGraphicFramePr>
        <p:xfrm>
          <a:off x="276203" y="1654803"/>
          <a:ext cx="9601200" cy="43465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5">
            <a:extLst>
              <a:ext uri="{FF2B5EF4-FFF2-40B4-BE49-F238E27FC236}">
                <a16:creationId xmlns:a16="http://schemas.microsoft.com/office/drawing/2014/main" id="{36102DA7-B52E-B8D1-40A3-D30EB43B13DB}"/>
              </a:ext>
            </a:extLst>
          </p:cNvPr>
          <p:cNvSpPr txBox="1">
            <a:spLocks/>
          </p:cNvSpPr>
          <p:nvPr/>
        </p:nvSpPr>
        <p:spPr>
          <a:xfrm>
            <a:off x="276203" y="226211"/>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Suggestions for Improvement</a:t>
            </a:r>
          </a:p>
        </p:txBody>
      </p:sp>
      <p:pic>
        <p:nvPicPr>
          <p:cNvPr id="7" name="Picture 6" descr="A black background with a black square&#10;&#10;Description automatically generated with medium confidence">
            <a:extLst>
              <a:ext uri="{FF2B5EF4-FFF2-40B4-BE49-F238E27FC236}">
                <a16:creationId xmlns:a16="http://schemas.microsoft.com/office/drawing/2014/main" id="{EB8A5B67-3A35-3544-95F3-B7432621475F}"/>
              </a:ext>
            </a:extLst>
          </p:cNvPr>
          <p:cNvPicPr>
            <a:picLocks noChangeAspect="1"/>
          </p:cNvPicPr>
          <p:nvPr/>
        </p:nvPicPr>
        <p:blipFill>
          <a:blip r:embed="rId7"/>
          <a:stretch>
            <a:fillRect/>
          </a:stretch>
        </p:blipFill>
        <p:spPr>
          <a:xfrm>
            <a:off x="1821755" y="2000613"/>
            <a:ext cx="752694" cy="752694"/>
          </a:xfrm>
          <a:prstGeom prst="rect">
            <a:avLst/>
          </a:prstGeom>
        </p:spPr>
      </p:pic>
      <p:pic>
        <p:nvPicPr>
          <p:cNvPr id="10" name="Graphic 9">
            <a:extLst>
              <a:ext uri="{FF2B5EF4-FFF2-40B4-BE49-F238E27FC236}">
                <a16:creationId xmlns:a16="http://schemas.microsoft.com/office/drawing/2014/main" id="{EDE26DC5-9952-F245-9264-7A653A64FA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771496" y="3488134"/>
            <a:ext cx="752694" cy="802874"/>
          </a:xfrm>
          <a:prstGeom prst="rect">
            <a:avLst/>
          </a:prstGeom>
        </p:spPr>
      </p:pic>
      <p:pic>
        <p:nvPicPr>
          <p:cNvPr id="12" name="Picture 11" descr="A black background with a black square&#10;&#10;Description automatically generated with medium confidence">
            <a:extLst>
              <a:ext uri="{FF2B5EF4-FFF2-40B4-BE49-F238E27FC236}">
                <a16:creationId xmlns:a16="http://schemas.microsoft.com/office/drawing/2014/main" id="{591D1CCE-BFD8-DF4A-A099-27143E5E7DE5}"/>
              </a:ext>
            </a:extLst>
          </p:cNvPr>
          <p:cNvPicPr>
            <a:picLocks noChangeAspect="1"/>
          </p:cNvPicPr>
          <p:nvPr/>
        </p:nvPicPr>
        <p:blipFill>
          <a:blip r:embed="rId10"/>
          <a:stretch>
            <a:fillRect/>
          </a:stretch>
        </p:blipFill>
        <p:spPr>
          <a:xfrm>
            <a:off x="1721237" y="4986197"/>
            <a:ext cx="853212" cy="853212"/>
          </a:xfrm>
          <a:prstGeom prst="rect">
            <a:avLst/>
          </a:prstGeom>
          <a:ln>
            <a:noFill/>
          </a:ln>
        </p:spPr>
      </p:pic>
      <p:sp>
        <p:nvSpPr>
          <p:cNvPr id="2" name="TextBox 1">
            <a:extLst>
              <a:ext uri="{FF2B5EF4-FFF2-40B4-BE49-F238E27FC236}">
                <a16:creationId xmlns:a16="http://schemas.microsoft.com/office/drawing/2014/main" id="{C0A70BB8-3B02-F731-339B-A46B8278B64D}"/>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9" name="Slide Number Placeholder 4">
            <a:extLst>
              <a:ext uri="{FF2B5EF4-FFF2-40B4-BE49-F238E27FC236}">
                <a16:creationId xmlns:a16="http://schemas.microsoft.com/office/drawing/2014/main" id="{9BA8E948-80D8-F54B-BA9A-880255676900}"/>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41</a:t>
            </a:fld>
            <a:endParaRPr lang="en-US">
              <a:solidFill>
                <a:schemeClr val="tx2"/>
              </a:solidFill>
            </a:endParaRPr>
          </a:p>
        </p:txBody>
      </p:sp>
      <p:sp>
        <p:nvSpPr>
          <p:cNvPr id="11" name="Footer Placeholder 2">
            <a:extLst>
              <a:ext uri="{FF2B5EF4-FFF2-40B4-BE49-F238E27FC236}">
                <a16:creationId xmlns:a16="http://schemas.microsoft.com/office/drawing/2014/main" id="{12925655-5656-CE43-BFBA-6A16EEF459BC}"/>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13" name="Picture 12" descr="Arizona Space Grant Consortium Logos | Arizona Space Grant Consortium">
            <a:extLst>
              <a:ext uri="{FF2B5EF4-FFF2-40B4-BE49-F238E27FC236}">
                <a16:creationId xmlns:a16="http://schemas.microsoft.com/office/drawing/2014/main" id="{9FD3E21A-127B-B445-88B7-4C7E810A9852}"/>
              </a:ext>
            </a:extLst>
          </p:cNvPr>
          <p:cNvPicPr>
            <a:picLocks noChangeAspect="1"/>
          </p:cNvPicPr>
          <p:nvPr/>
        </p:nvPicPr>
        <p:blipFill rotWithShape="1">
          <a:blip r:embed="rId11"/>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40836757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16" name="Rectangle: Rounded Corners 15">
            <a:extLst>
              <a:ext uri="{FF2B5EF4-FFF2-40B4-BE49-F238E27FC236}">
                <a16:creationId xmlns:a16="http://schemas.microsoft.com/office/drawing/2014/main" id="{8D26095D-B64A-944D-196D-98984D0C0BC0}"/>
              </a:ext>
            </a:extLst>
          </p:cNvPr>
          <p:cNvSpPr/>
          <p:nvPr/>
        </p:nvSpPr>
        <p:spPr>
          <a:xfrm rot="18534816">
            <a:off x="7659781" y="2915879"/>
            <a:ext cx="328281" cy="181815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16EE5353-9375-6C36-D1D5-112D10926520}"/>
              </a:ext>
            </a:extLst>
          </p:cNvPr>
          <p:cNvSpPr/>
          <p:nvPr/>
        </p:nvSpPr>
        <p:spPr>
          <a:xfrm rot="2369811">
            <a:off x="5156473" y="3196152"/>
            <a:ext cx="328281" cy="181815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DB79F47D-6C66-D79B-089E-276E788A8368}"/>
              </a:ext>
            </a:extLst>
          </p:cNvPr>
          <p:cNvSpPr/>
          <p:nvPr/>
        </p:nvSpPr>
        <p:spPr>
          <a:xfrm rot="18534816">
            <a:off x="2636026" y="3055454"/>
            <a:ext cx="328281" cy="181815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sp>
        <p:nvSpPr>
          <p:cNvPr id="38" name="Slide Number Placeholder 4">
            <a:extLst>
              <a:ext uri="{FF2B5EF4-FFF2-40B4-BE49-F238E27FC236}">
                <a16:creationId xmlns:a16="http://schemas.microsoft.com/office/drawing/2014/main" id="{494DC686-1333-9148-B4D6-C5B3DE5DF7A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42</a:t>
            </a:fld>
            <a:endParaRPr lang="en-US">
              <a:solidFill>
                <a:schemeClr val="tx2"/>
              </a:solidFill>
            </a:endParaRPr>
          </a:p>
        </p:txBody>
      </p:sp>
      <p:sp>
        <p:nvSpPr>
          <p:cNvPr id="40" name="Footer Placeholder 2">
            <a:extLst>
              <a:ext uri="{FF2B5EF4-FFF2-40B4-BE49-F238E27FC236}">
                <a16:creationId xmlns:a16="http://schemas.microsoft.com/office/drawing/2014/main" id="{E61213C9-FB0C-1C48-8AB0-358A31DB3C1A}"/>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pic>
        <p:nvPicPr>
          <p:cNvPr id="41" name="Picture 40" descr="Arizona Space Grant Consortium Logos | Arizona Space Grant Consortium">
            <a:extLst>
              <a:ext uri="{FF2B5EF4-FFF2-40B4-BE49-F238E27FC236}">
                <a16:creationId xmlns:a16="http://schemas.microsoft.com/office/drawing/2014/main" id="{12A95A6F-7CBE-1A45-A97D-B97EE6AC71CB}"/>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7" name="Group 6">
            <a:extLst>
              <a:ext uri="{FF2B5EF4-FFF2-40B4-BE49-F238E27FC236}">
                <a16:creationId xmlns:a16="http://schemas.microsoft.com/office/drawing/2014/main" id="{1544AC7D-9EF3-BEA8-10A0-A1390AE032BE}"/>
              </a:ext>
            </a:extLst>
          </p:cNvPr>
          <p:cNvGrpSpPr/>
          <p:nvPr/>
        </p:nvGrpSpPr>
        <p:grpSpPr>
          <a:xfrm>
            <a:off x="562998" y="1781512"/>
            <a:ext cx="2057400" cy="2057400"/>
            <a:chOff x="1071928" y="2309108"/>
            <a:chExt cx="1371600" cy="1371600"/>
          </a:xfrm>
        </p:grpSpPr>
        <p:sp>
          <p:nvSpPr>
            <p:cNvPr id="3" name="Oval 2">
              <a:extLst>
                <a:ext uri="{FF2B5EF4-FFF2-40B4-BE49-F238E27FC236}">
                  <a16:creationId xmlns:a16="http://schemas.microsoft.com/office/drawing/2014/main" id="{3C2322CC-F4FC-B140-4338-59E97D1046BD}"/>
                </a:ext>
              </a:extLst>
            </p:cNvPr>
            <p:cNvSpPr/>
            <p:nvPr/>
          </p:nvSpPr>
          <p:spPr>
            <a:xfrm>
              <a:off x="1071928"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Picture 44" descr="A white question mark in a magnifying glass&#10;&#10;Description automatically generated">
              <a:extLst>
                <a:ext uri="{FF2B5EF4-FFF2-40B4-BE49-F238E27FC236}">
                  <a16:creationId xmlns:a16="http://schemas.microsoft.com/office/drawing/2014/main" id="{D64D60D4-CC4E-771A-5C59-AC0DD46AE17B}"/>
                </a:ext>
              </a:extLst>
            </p:cNvPr>
            <p:cNvPicPr>
              <a:picLocks noChangeAspect="1"/>
            </p:cNvPicPr>
            <p:nvPr/>
          </p:nvPicPr>
          <p:blipFill rotWithShape="1">
            <a:blip r:embed="rId4"/>
            <a:srcRect l="3772" t="3807" r="3772" b="2849"/>
            <a:stretch/>
          </p:blipFill>
          <p:spPr>
            <a:xfrm>
              <a:off x="1272793" y="2500672"/>
              <a:ext cx="969869" cy="979170"/>
            </a:xfrm>
            <a:prstGeom prst="rect">
              <a:avLst/>
            </a:prstGeom>
          </p:spPr>
        </p:pic>
      </p:grpSp>
      <p:grpSp>
        <p:nvGrpSpPr>
          <p:cNvPr id="10" name="Group 9">
            <a:extLst>
              <a:ext uri="{FF2B5EF4-FFF2-40B4-BE49-F238E27FC236}">
                <a16:creationId xmlns:a16="http://schemas.microsoft.com/office/drawing/2014/main" id="{8F7A78CB-C689-7B8B-0F4A-D712AD99F3C4}"/>
              </a:ext>
            </a:extLst>
          </p:cNvPr>
          <p:cNvGrpSpPr/>
          <p:nvPr/>
        </p:nvGrpSpPr>
        <p:grpSpPr>
          <a:xfrm>
            <a:off x="5545144" y="1781512"/>
            <a:ext cx="2057400" cy="2057400"/>
            <a:chOff x="5761936" y="2309108"/>
            <a:chExt cx="1371600" cy="1371600"/>
          </a:xfrm>
        </p:grpSpPr>
        <p:sp>
          <p:nvSpPr>
            <p:cNvPr id="5" name="Oval 4">
              <a:extLst>
                <a:ext uri="{FF2B5EF4-FFF2-40B4-BE49-F238E27FC236}">
                  <a16:creationId xmlns:a16="http://schemas.microsoft.com/office/drawing/2014/main" id="{9E86E76E-5ED3-7DD4-6280-74A4AA1F1B93}"/>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white outline of a wrench and screwdriver&#10;&#10;Description automatically generated">
              <a:extLst>
                <a:ext uri="{FF2B5EF4-FFF2-40B4-BE49-F238E27FC236}">
                  <a16:creationId xmlns:a16="http://schemas.microsoft.com/office/drawing/2014/main" id="{32049DEC-AFA6-8702-EB99-62E58A89F87A}"/>
                </a:ext>
              </a:extLst>
            </p:cNvPr>
            <p:cNvPicPr>
              <a:picLocks noChangeAspect="1"/>
            </p:cNvPicPr>
            <p:nvPr/>
          </p:nvPicPr>
          <p:blipFill>
            <a:blip r:embed="rId5"/>
            <a:stretch>
              <a:fillRect/>
            </a:stretch>
          </p:blipFill>
          <p:spPr>
            <a:xfrm>
              <a:off x="5970500" y="2513021"/>
              <a:ext cx="954471" cy="954471"/>
            </a:xfrm>
            <a:prstGeom prst="rect">
              <a:avLst/>
            </a:prstGeom>
          </p:spPr>
        </p:pic>
      </p:grpSp>
      <p:grpSp>
        <p:nvGrpSpPr>
          <p:cNvPr id="14" name="Group 13">
            <a:extLst>
              <a:ext uri="{FF2B5EF4-FFF2-40B4-BE49-F238E27FC236}">
                <a16:creationId xmlns:a16="http://schemas.microsoft.com/office/drawing/2014/main" id="{3774FF28-5B4A-F38A-6A57-C0E6C3A9197B}"/>
              </a:ext>
            </a:extLst>
          </p:cNvPr>
          <p:cNvGrpSpPr/>
          <p:nvPr/>
        </p:nvGrpSpPr>
        <p:grpSpPr>
          <a:xfrm>
            <a:off x="3057936" y="3968675"/>
            <a:ext cx="2057400" cy="2057400"/>
            <a:chOff x="3411911" y="4353232"/>
            <a:chExt cx="1371600" cy="1371600"/>
          </a:xfrm>
        </p:grpSpPr>
        <p:sp>
          <p:nvSpPr>
            <p:cNvPr id="6" name="Oval 5">
              <a:extLst>
                <a:ext uri="{FF2B5EF4-FFF2-40B4-BE49-F238E27FC236}">
                  <a16:creationId xmlns:a16="http://schemas.microsoft.com/office/drawing/2014/main" id="{D06FB8C4-0D8D-1B57-6D10-38C207CD5357}"/>
                </a:ext>
              </a:extLst>
            </p:cNvPr>
            <p:cNvSpPr/>
            <p:nvPr/>
          </p:nvSpPr>
          <p:spPr>
            <a:xfrm>
              <a:off x="341191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white pipes on a black background&#10;&#10;Description automatically generated">
              <a:extLst>
                <a:ext uri="{FF2B5EF4-FFF2-40B4-BE49-F238E27FC236}">
                  <a16:creationId xmlns:a16="http://schemas.microsoft.com/office/drawing/2014/main" id="{93DE678F-7EF2-51BA-D6D9-EF9DEB64BBD4}"/>
                </a:ext>
              </a:extLst>
            </p:cNvPr>
            <p:cNvPicPr>
              <a:picLocks noChangeAspect="1"/>
            </p:cNvPicPr>
            <p:nvPr/>
          </p:nvPicPr>
          <p:blipFill>
            <a:blip r:embed="rId6"/>
            <a:stretch>
              <a:fillRect/>
            </a:stretch>
          </p:blipFill>
          <p:spPr>
            <a:xfrm>
              <a:off x="3590837" y="4530777"/>
              <a:ext cx="1013748" cy="1013748"/>
            </a:xfrm>
            <a:prstGeom prst="rect">
              <a:avLst/>
            </a:prstGeom>
          </p:spPr>
        </p:pic>
      </p:grpSp>
      <p:grpSp>
        <p:nvGrpSpPr>
          <p:cNvPr id="12" name="Group 11">
            <a:extLst>
              <a:ext uri="{FF2B5EF4-FFF2-40B4-BE49-F238E27FC236}">
                <a16:creationId xmlns:a16="http://schemas.microsoft.com/office/drawing/2014/main" id="{0E27C8A8-9CFC-06F8-EB10-E01EAF179683}"/>
              </a:ext>
            </a:extLst>
          </p:cNvPr>
          <p:cNvGrpSpPr/>
          <p:nvPr/>
        </p:nvGrpSpPr>
        <p:grpSpPr>
          <a:xfrm>
            <a:off x="8032349" y="3966604"/>
            <a:ext cx="2057400" cy="2057400"/>
            <a:chOff x="8111961" y="4353232"/>
            <a:chExt cx="1371600" cy="1371600"/>
          </a:xfrm>
        </p:grpSpPr>
        <p:sp>
          <p:nvSpPr>
            <p:cNvPr id="4" name="Oval 3">
              <a:extLst>
                <a:ext uri="{FF2B5EF4-FFF2-40B4-BE49-F238E27FC236}">
                  <a16:creationId xmlns:a16="http://schemas.microsoft.com/office/drawing/2014/main" id="{8C6CBD62-8301-E972-9944-4B4ED0D7E35C}"/>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white line on a black background&#10;&#10;Description automatically generated">
              <a:extLst>
                <a:ext uri="{FF2B5EF4-FFF2-40B4-BE49-F238E27FC236}">
                  <a16:creationId xmlns:a16="http://schemas.microsoft.com/office/drawing/2014/main" id="{BE04C1EB-D0A2-C284-4FE7-078A1F8BC30D}"/>
                </a:ext>
              </a:extLst>
            </p:cNvPr>
            <p:cNvPicPr>
              <a:picLocks noChangeAspect="1"/>
            </p:cNvPicPr>
            <p:nvPr/>
          </p:nvPicPr>
          <p:blipFill rotWithShape="1">
            <a:blip r:embed="rId7"/>
            <a:srcRect l="18795" t="11581" r="19430" b="10670"/>
            <a:stretch/>
          </p:blipFill>
          <p:spPr>
            <a:xfrm>
              <a:off x="8385664" y="4518991"/>
              <a:ext cx="824193" cy="1037320"/>
            </a:xfrm>
            <a:prstGeom prst="rect">
              <a:avLst/>
            </a:prstGeom>
          </p:spPr>
        </p:pic>
      </p:grpSp>
    </p:spTree>
    <p:extLst>
      <p:ext uri="{BB962C8B-B14F-4D97-AF65-F5344CB8AC3E}">
        <p14:creationId xmlns:p14="http://schemas.microsoft.com/office/powerpoint/2010/main" val="212984774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D6882FE-7D55-7856-3704-7078180F4B88}"/>
              </a:ext>
            </a:extLst>
          </p:cNvPr>
          <p:cNvSpPr/>
          <p:nvPr/>
        </p:nvSpPr>
        <p:spPr>
          <a:xfrm rot="2113902">
            <a:off x="6326940" y="2744571"/>
            <a:ext cx="328281" cy="181815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FD5DC58D-54A2-8874-A893-78419B1B6188}"/>
              </a:ext>
            </a:extLst>
          </p:cNvPr>
          <p:cNvSpPr/>
          <p:nvPr/>
        </p:nvSpPr>
        <p:spPr>
          <a:xfrm rot="18534816">
            <a:off x="4410684" y="3424455"/>
            <a:ext cx="328281" cy="181815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B346A72F-13F7-E4AC-6B30-E9059D592355}"/>
              </a:ext>
            </a:extLst>
          </p:cNvPr>
          <p:cNvSpPr/>
          <p:nvPr/>
        </p:nvSpPr>
        <p:spPr>
          <a:xfrm rot="18534816">
            <a:off x="7931535" y="2433424"/>
            <a:ext cx="328281" cy="181815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pic>
        <p:nvPicPr>
          <p:cNvPr id="14" name="Picture 13" descr="Arizona Space Grant Consortium Logos | Arizona Space Grant Consortium">
            <a:extLst>
              <a:ext uri="{FF2B5EF4-FFF2-40B4-BE49-F238E27FC236}">
                <a16:creationId xmlns:a16="http://schemas.microsoft.com/office/drawing/2014/main" id="{FBAF5F16-F2DA-AE43-A8C1-C7E00DEDF88E}"/>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21" name="Group 20">
            <a:extLst>
              <a:ext uri="{FF2B5EF4-FFF2-40B4-BE49-F238E27FC236}">
                <a16:creationId xmlns:a16="http://schemas.microsoft.com/office/drawing/2014/main" id="{055742AC-B329-46DF-1843-6AB6A95A3D72}"/>
              </a:ext>
            </a:extLst>
          </p:cNvPr>
          <p:cNvGrpSpPr/>
          <p:nvPr/>
        </p:nvGrpSpPr>
        <p:grpSpPr>
          <a:xfrm>
            <a:off x="4870993" y="3973474"/>
            <a:ext cx="2057400" cy="2057400"/>
            <a:chOff x="3411911" y="4353232"/>
            <a:chExt cx="1371600" cy="1371600"/>
          </a:xfrm>
        </p:grpSpPr>
        <p:sp>
          <p:nvSpPr>
            <p:cNvPr id="32" name="Oval 31">
              <a:extLst>
                <a:ext uri="{FF2B5EF4-FFF2-40B4-BE49-F238E27FC236}">
                  <a16:creationId xmlns:a16="http://schemas.microsoft.com/office/drawing/2014/main" id="{6C69A20A-FD7E-BC1C-1543-4D8A50623EA0}"/>
                </a:ext>
              </a:extLst>
            </p:cNvPr>
            <p:cNvSpPr/>
            <p:nvPr/>
          </p:nvSpPr>
          <p:spPr>
            <a:xfrm>
              <a:off x="341191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white pipes on a black background&#10;&#10;Description automatically generated">
              <a:extLst>
                <a:ext uri="{FF2B5EF4-FFF2-40B4-BE49-F238E27FC236}">
                  <a16:creationId xmlns:a16="http://schemas.microsoft.com/office/drawing/2014/main" id="{46C9E950-A761-AA7B-C779-9D6FD967B493}"/>
                </a:ext>
              </a:extLst>
            </p:cNvPr>
            <p:cNvPicPr>
              <a:picLocks noChangeAspect="1"/>
            </p:cNvPicPr>
            <p:nvPr/>
          </p:nvPicPr>
          <p:blipFill>
            <a:blip r:embed="rId4"/>
            <a:stretch>
              <a:fillRect/>
            </a:stretch>
          </p:blipFill>
          <p:spPr>
            <a:xfrm>
              <a:off x="3590837" y="4530777"/>
              <a:ext cx="1013748" cy="1013748"/>
            </a:xfrm>
            <a:prstGeom prst="rect">
              <a:avLst/>
            </a:prstGeom>
          </p:spPr>
        </p:pic>
      </p:grpSp>
      <p:grpSp>
        <p:nvGrpSpPr>
          <p:cNvPr id="23" name="Group 22">
            <a:extLst>
              <a:ext uri="{FF2B5EF4-FFF2-40B4-BE49-F238E27FC236}">
                <a16:creationId xmlns:a16="http://schemas.microsoft.com/office/drawing/2014/main" id="{1286EDE8-80D5-ABC6-D1C8-284C1091AFE6}"/>
              </a:ext>
            </a:extLst>
          </p:cNvPr>
          <p:cNvGrpSpPr/>
          <p:nvPr/>
        </p:nvGrpSpPr>
        <p:grpSpPr>
          <a:xfrm>
            <a:off x="6039429" y="1356288"/>
            <a:ext cx="2057400" cy="2057400"/>
            <a:chOff x="5761936" y="2309108"/>
            <a:chExt cx="1371600" cy="1371600"/>
          </a:xfrm>
        </p:grpSpPr>
        <p:sp>
          <p:nvSpPr>
            <p:cNvPr id="30" name="Oval 29">
              <a:extLst>
                <a:ext uri="{FF2B5EF4-FFF2-40B4-BE49-F238E27FC236}">
                  <a16:creationId xmlns:a16="http://schemas.microsoft.com/office/drawing/2014/main" id="{8CB6143E-9801-FC3B-722B-3662091E1319}"/>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descr="A white outline of a wrench and screwdriver&#10;&#10;Description automatically generated">
              <a:extLst>
                <a:ext uri="{FF2B5EF4-FFF2-40B4-BE49-F238E27FC236}">
                  <a16:creationId xmlns:a16="http://schemas.microsoft.com/office/drawing/2014/main" id="{3E07FEE2-A38F-6E7C-1DB5-12373FC7D329}"/>
                </a:ext>
              </a:extLst>
            </p:cNvPr>
            <p:cNvPicPr>
              <a:picLocks noChangeAspect="1"/>
            </p:cNvPicPr>
            <p:nvPr/>
          </p:nvPicPr>
          <p:blipFill>
            <a:blip r:embed="rId5"/>
            <a:stretch>
              <a:fillRect/>
            </a:stretch>
          </p:blipFill>
          <p:spPr>
            <a:xfrm>
              <a:off x="5970500" y="2513021"/>
              <a:ext cx="954471" cy="954471"/>
            </a:xfrm>
            <a:prstGeom prst="rect">
              <a:avLst/>
            </a:prstGeom>
          </p:spPr>
        </p:pic>
      </p:grpSp>
      <p:grpSp>
        <p:nvGrpSpPr>
          <p:cNvPr id="24" name="Group 23">
            <a:extLst>
              <a:ext uri="{FF2B5EF4-FFF2-40B4-BE49-F238E27FC236}">
                <a16:creationId xmlns:a16="http://schemas.microsoft.com/office/drawing/2014/main" id="{4378AE49-40AF-901C-7E4C-4488E4F3BE6B}"/>
              </a:ext>
            </a:extLst>
          </p:cNvPr>
          <p:cNvGrpSpPr/>
          <p:nvPr/>
        </p:nvGrpSpPr>
        <p:grpSpPr>
          <a:xfrm>
            <a:off x="8164147" y="3413688"/>
            <a:ext cx="2057400" cy="2057400"/>
            <a:chOff x="8111961" y="4353232"/>
            <a:chExt cx="1371600" cy="1371600"/>
          </a:xfrm>
        </p:grpSpPr>
        <p:sp>
          <p:nvSpPr>
            <p:cNvPr id="28" name="Oval 27">
              <a:extLst>
                <a:ext uri="{FF2B5EF4-FFF2-40B4-BE49-F238E27FC236}">
                  <a16:creationId xmlns:a16="http://schemas.microsoft.com/office/drawing/2014/main" id="{2ECDD93A-2C41-4D49-6F2D-89AD9940BFBD}"/>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A white line on a black background&#10;&#10;Description automatically generated">
              <a:extLst>
                <a:ext uri="{FF2B5EF4-FFF2-40B4-BE49-F238E27FC236}">
                  <a16:creationId xmlns:a16="http://schemas.microsoft.com/office/drawing/2014/main" id="{53D76A76-132E-298F-B73C-22F389B94869}"/>
                </a:ext>
              </a:extLst>
            </p:cNvPr>
            <p:cNvPicPr>
              <a:picLocks noChangeAspect="1"/>
            </p:cNvPicPr>
            <p:nvPr/>
          </p:nvPicPr>
          <p:blipFill rotWithShape="1">
            <a:blip r:embed="rId6"/>
            <a:srcRect l="18795" t="11581" r="19430" b="10670"/>
            <a:stretch/>
          </p:blipFill>
          <p:spPr>
            <a:xfrm>
              <a:off x="8385664" y="4518991"/>
              <a:ext cx="824193" cy="1037320"/>
            </a:xfrm>
            <a:prstGeom prst="rect">
              <a:avLst/>
            </a:prstGeom>
          </p:spPr>
        </p:pic>
      </p:grpSp>
      <p:sp>
        <p:nvSpPr>
          <p:cNvPr id="4" name="Footer Placeholder 2">
            <a:extLst>
              <a:ext uri="{FF2B5EF4-FFF2-40B4-BE49-F238E27FC236}">
                <a16:creationId xmlns:a16="http://schemas.microsoft.com/office/drawing/2014/main" id="{74FF458F-6897-1235-0DFD-CBAB82BE9CC2}"/>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
        <p:nvSpPr>
          <p:cNvPr id="5" name="Slide Number Placeholder 4">
            <a:extLst>
              <a:ext uri="{FF2B5EF4-FFF2-40B4-BE49-F238E27FC236}">
                <a16:creationId xmlns:a16="http://schemas.microsoft.com/office/drawing/2014/main" id="{C5E46F5E-94DF-AEEE-6CF0-20FA09E9FDE4}"/>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43</a:t>
            </a:fld>
            <a:endParaRPr lang="en-US">
              <a:solidFill>
                <a:schemeClr val="tx2"/>
              </a:solidFill>
            </a:endParaRPr>
          </a:p>
        </p:txBody>
      </p:sp>
      <p:grpSp>
        <p:nvGrpSpPr>
          <p:cNvPr id="10" name="Group 9">
            <a:extLst>
              <a:ext uri="{FF2B5EF4-FFF2-40B4-BE49-F238E27FC236}">
                <a16:creationId xmlns:a16="http://schemas.microsoft.com/office/drawing/2014/main" id="{ACDBF9B8-65A9-703D-73B4-DE1A1C75E913}"/>
              </a:ext>
            </a:extLst>
          </p:cNvPr>
          <p:cNvGrpSpPr/>
          <p:nvPr/>
        </p:nvGrpSpPr>
        <p:grpSpPr>
          <a:xfrm>
            <a:off x="2279999" y="2235068"/>
            <a:ext cx="2057400" cy="2057400"/>
            <a:chOff x="1071928" y="2309108"/>
            <a:chExt cx="1371600" cy="1371600"/>
          </a:xfrm>
        </p:grpSpPr>
        <p:sp>
          <p:nvSpPr>
            <p:cNvPr id="12" name="Oval 11">
              <a:extLst>
                <a:ext uri="{FF2B5EF4-FFF2-40B4-BE49-F238E27FC236}">
                  <a16:creationId xmlns:a16="http://schemas.microsoft.com/office/drawing/2014/main" id="{F85CC93A-D081-06C8-D6CA-F3C8A196FE48}"/>
                </a:ext>
              </a:extLst>
            </p:cNvPr>
            <p:cNvSpPr/>
            <p:nvPr/>
          </p:nvSpPr>
          <p:spPr>
            <a:xfrm>
              <a:off x="1071928"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question mark in a magnifying glass&#10;&#10;Description automatically generated">
              <a:extLst>
                <a:ext uri="{FF2B5EF4-FFF2-40B4-BE49-F238E27FC236}">
                  <a16:creationId xmlns:a16="http://schemas.microsoft.com/office/drawing/2014/main" id="{3FC81165-3D9E-C86E-B18B-4FA4F16224BD}"/>
                </a:ext>
              </a:extLst>
            </p:cNvPr>
            <p:cNvPicPr>
              <a:picLocks noChangeAspect="1"/>
            </p:cNvPicPr>
            <p:nvPr/>
          </p:nvPicPr>
          <p:blipFill rotWithShape="1">
            <a:blip r:embed="rId7"/>
            <a:srcRect l="3772" t="3807" r="3772" b="2849"/>
            <a:stretch/>
          </p:blipFill>
          <p:spPr>
            <a:xfrm>
              <a:off x="1272793" y="2500672"/>
              <a:ext cx="969869" cy="979170"/>
            </a:xfrm>
            <a:prstGeom prst="rect">
              <a:avLst/>
            </a:prstGeom>
          </p:spPr>
        </p:pic>
      </p:grpSp>
      <p:grpSp>
        <p:nvGrpSpPr>
          <p:cNvPr id="17" name="Group 16">
            <a:extLst>
              <a:ext uri="{FF2B5EF4-FFF2-40B4-BE49-F238E27FC236}">
                <a16:creationId xmlns:a16="http://schemas.microsoft.com/office/drawing/2014/main" id="{FE46F67A-4B03-1326-CCFF-2A09A0F577D0}"/>
              </a:ext>
            </a:extLst>
          </p:cNvPr>
          <p:cNvGrpSpPr/>
          <p:nvPr/>
        </p:nvGrpSpPr>
        <p:grpSpPr>
          <a:xfrm>
            <a:off x="1425020" y="1427991"/>
            <a:ext cx="3657600" cy="3657600"/>
            <a:chOff x="83461" y="1284941"/>
            <a:chExt cx="3657600" cy="3657600"/>
          </a:xfrm>
        </p:grpSpPr>
        <p:sp>
          <p:nvSpPr>
            <p:cNvPr id="3" name="Oval 2">
              <a:extLst>
                <a:ext uri="{FF2B5EF4-FFF2-40B4-BE49-F238E27FC236}">
                  <a16:creationId xmlns:a16="http://schemas.microsoft.com/office/drawing/2014/main" id="{3C2322CC-F4FC-B140-4338-59E97D1046BD}"/>
                </a:ext>
              </a:extLst>
            </p:cNvPr>
            <p:cNvSpPr/>
            <p:nvPr/>
          </p:nvSpPr>
          <p:spPr>
            <a:xfrm>
              <a:off x="83461" y="1284941"/>
              <a:ext cx="3657600" cy="3657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9" name="TextBox 8">
              <a:extLst>
                <a:ext uri="{FF2B5EF4-FFF2-40B4-BE49-F238E27FC236}">
                  <a16:creationId xmlns:a16="http://schemas.microsoft.com/office/drawing/2014/main" id="{927E4F9F-A7BD-B2B8-5EA2-C9049D645365}"/>
                </a:ext>
              </a:extLst>
            </p:cNvPr>
            <p:cNvSpPr txBox="1"/>
            <p:nvPr/>
          </p:nvSpPr>
          <p:spPr>
            <a:xfrm>
              <a:off x="445736" y="2139541"/>
              <a:ext cx="3021205" cy="1477328"/>
            </a:xfrm>
            <a:prstGeom prst="rect">
              <a:avLst/>
            </a:prstGeom>
            <a:noFill/>
          </p:spPr>
          <p:txBody>
            <a:bodyPr wrap="square" rtlCol="0">
              <a:spAutoFit/>
            </a:bodyPr>
            <a:lstStyle/>
            <a:p>
              <a:r>
                <a:rPr lang="en-US" sz="1800">
                  <a:solidFill>
                    <a:srgbClr val="FFFFFF"/>
                  </a:solidFill>
                  <a:latin typeface="Arial"/>
                  <a:cs typeface="Arial"/>
                </a:rPr>
                <a:t>Objective: create an actively sealed coupler that limits leakage during cryogenic fuel transfer for space missions</a:t>
              </a:r>
              <a:endParaRPr lang="en-US">
                <a:solidFill>
                  <a:schemeClr val="bg1"/>
                </a:solidFill>
              </a:endParaRPr>
            </a:p>
          </p:txBody>
        </p:sp>
        <p:pic>
          <p:nvPicPr>
            <p:cNvPr id="22" name="Picture 21" descr="A white question mark in a magnifying glass&#10;&#10;Description automatically generated">
              <a:extLst>
                <a:ext uri="{FF2B5EF4-FFF2-40B4-BE49-F238E27FC236}">
                  <a16:creationId xmlns:a16="http://schemas.microsoft.com/office/drawing/2014/main" id="{AE054618-3154-50D8-C608-B044F20C3DFD}"/>
                </a:ext>
              </a:extLst>
            </p:cNvPr>
            <p:cNvPicPr>
              <a:picLocks noChangeAspect="1"/>
            </p:cNvPicPr>
            <p:nvPr/>
          </p:nvPicPr>
          <p:blipFill rotWithShape="1">
            <a:blip r:embed="rId7"/>
            <a:srcRect l="3772" t="3807" r="3772" b="2849"/>
            <a:stretch/>
          </p:blipFill>
          <p:spPr>
            <a:xfrm>
              <a:off x="1427326" y="3823488"/>
              <a:ext cx="969869" cy="979170"/>
            </a:xfrm>
            <a:prstGeom prst="rect">
              <a:avLst/>
            </a:prstGeom>
          </p:spPr>
        </p:pic>
      </p:grpSp>
    </p:spTree>
    <p:extLst>
      <p:ext uri="{BB962C8B-B14F-4D97-AF65-F5344CB8AC3E}">
        <p14:creationId xmlns:p14="http://schemas.microsoft.com/office/powerpoint/2010/main" val="3889595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0"/>
                                        </p:tgtEl>
                                      </p:cBhvr>
                                      <p:by x="175000" y="175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1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10"/>
                                        <p:tgtEl>
                                          <p:spTgt spid="17"/>
                                        </p:tgtEl>
                                      </p:cBhvr>
                                    </p:animEffect>
                                    <p:set>
                                      <p:cBhvr>
                                        <p:cTn id="16" dur="1" fill="hold">
                                          <p:stCondLst>
                                            <p:cond delay="9"/>
                                          </p:stCondLst>
                                        </p:cTn>
                                        <p:tgtEl>
                                          <p:spTgt spid="1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500" fill="hold"/>
                                        <p:tgtEl>
                                          <p:spTgt spid="10"/>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F7F60C8F-73C5-36F0-59DB-7136A58308E7}"/>
              </a:ext>
            </a:extLst>
          </p:cNvPr>
          <p:cNvSpPr/>
          <p:nvPr/>
        </p:nvSpPr>
        <p:spPr>
          <a:xfrm rot="20044715">
            <a:off x="8417903" y="2806983"/>
            <a:ext cx="328281" cy="181815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4ECB77B-2CAE-57E9-A6FE-7D3599C1C139}"/>
              </a:ext>
            </a:extLst>
          </p:cNvPr>
          <p:cNvSpPr/>
          <p:nvPr/>
        </p:nvSpPr>
        <p:spPr>
          <a:xfrm rot="18716458">
            <a:off x="2569642" y="2199226"/>
            <a:ext cx="382693" cy="240192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E1354613-658F-EB65-30D8-703D9E67EC91}"/>
              </a:ext>
            </a:extLst>
          </p:cNvPr>
          <p:cNvSpPr/>
          <p:nvPr/>
        </p:nvSpPr>
        <p:spPr>
          <a:xfrm rot="3270886">
            <a:off x="6030874" y="2394113"/>
            <a:ext cx="344438" cy="2538981"/>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pic>
        <p:nvPicPr>
          <p:cNvPr id="35" name="Picture 34" descr="Arizona Space Grant Consortium Logos | Arizona Space Grant Consortium">
            <a:extLst>
              <a:ext uri="{FF2B5EF4-FFF2-40B4-BE49-F238E27FC236}">
                <a16:creationId xmlns:a16="http://schemas.microsoft.com/office/drawing/2014/main" id="{948CEA56-B161-F23A-876F-2A0896B77804}"/>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28" name="Group 27">
            <a:extLst>
              <a:ext uri="{FF2B5EF4-FFF2-40B4-BE49-F238E27FC236}">
                <a16:creationId xmlns:a16="http://schemas.microsoft.com/office/drawing/2014/main" id="{BBD9D545-DB7F-156E-1DD3-B342988C5E45}"/>
              </a:ext>
            </a:extLst>
          </p:cNvPr>
          <p:cNvGrpSpPr/>
          <p:nvPr/>
        </p:nvGrpSpPr>
        <p:grpSpPr>
          <a:xfrm>
            <a:off x="6921567" y="1352791"/>
            <a:ext cx="2057400" cy="2057400"/>
            <a:chOff x="5761936" y="2309108"/>
            <a:chExt cx="1371600" cy="1371600"/>
          </a:xfrm>
        </p:grpSpPr>
        <p:sp>
          <p:nvSpPr>
            <p:cNvPr id="29" name="Oval 28">
              <a:extLst>
                <a:ext uri="{FF2B5EF4-FFF2-40B4-BE49-F238E27FC236}">
                  <a16:creationId xmlns:a16="http://schemas.microsoft.com/office/drawing/2014/main" id="{3A27EC8E-FE90-CD2C-1FDF-62015D492D5C}"/>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white outline of a wrench and screwdriver&#10;&#10;Description automatically generated">
              <a:extLst>
                <a:ext uri="{FF2B5EF4-FFF2-40B4-BE49-F238E27FC236}">
                  <a16:creationId xmlns:a16="http://schemas.microsoft.com/office/drawing/2014/main" id="{724B58F1-7DBD-998D-8620-D77A386BE2C1}"/>
                </a:ext>
              </a:extLst>
            </p:cNvPr>
            <p:cNvPicPr>
              <a:picLocks noChangeAspect="1"/>
            </p:cNvPicPr>
            <p:nvPr/>
          </p:nvPicPr>
          <p:blipFill>
            <a:blip r:embed="rId4"/>
            <a:stretch>
              <a:fillRect/>
            </a:stretch>
          </p:blipFill>
          <p:spPr>
            <a:xfrm>
              <a:off x="5970500" y="2513021"/>
              <a:ext cx="954471" cy="954471"/>
            </a:xfrm>
            <a:prstGeom prst="rect">
              <a:avLst/>
            </a:prstGeom>
          </p:spPr>
        </p:pic>
      </p:grpSp>
      <p:grpSp>
        <p:nvGrpSpPr>
          <p:cNvPr id="31" name="Group 30">
            <a:extLst>
              <a:ext uri="{FF2B5EF4-FFF2-40B4-BE49-F238E27FC236}">
                <a16:creationId xmlns:a16="http://schemas.microsoft.com/office/drawing/2014/main" id="{55961F3B-085B-2341-31A6-3FBC6201A6EA}"/>
              </a:ext>
            </a:extLst>
          </p:cNvPr>
          <p:cNvGrpSpPr/>
          <p:nvPr/>
        </p:nvGrpSpPr>
        <p:grpSpPr>
          <a:xfrm>
            <a:off x="7950267" y="4116232"/>
            <a:ext cx="2057400" cy="2057400"/>
            <a:chOff x="8111961" y="4353232"/>
            <a:chExt cx="1371600" cy="1371600"/>
          </a:xfrm>
        </p:grpSpPr>
        <p:sp>
          <p:nvSpPr>
            <p:cNvPr id="32" name="Oval 31">
              <a:extLst>
                <a:ext uri="{FF2B5EF4-FFF2-40B4-BE49-F238E27FC236}">
                  <a16:creationId xmlns:a16="http://schemas.microsoft.com/office/drawing/2014/main" id="{BBB03BA2-6273-6EFE-86B3-03658CD0D1CA}"/>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32" descr="A white line on a black background&#10;&#10;Description automatically generated">
              <a:extLst>
                <a:ext uri="{FF2B5EF4-FFF2-40B4-BE49-F238E27FC236}">
                  <a16:creationId xmlns:a16="http://schemas.microsoft.com/office/drawing/2014/main" id="{B81F7BDF-2C87-EE12-BF5D-27E31CB494CA}"/>
                </a:ext>
              </a:extLst>
            </p:cNvPr>
            <p:cNvPicPr>
              <a:picLocks noChangeAspect="1"/>
            </p:cNvPicPr>
            <p:nvPr/>
          </p:nvPicPr>
          <p:blipFill rotWithShape="1">
            <a:blip r:embed="rId5"/>
            <a:srcRect l="18795" t="11581" r="19430" b="10670"/>
            <a:stretch/>
          </p:blipFill>
          <p:spPr>
            <a:xfrm>
              <a:off x="8385664" y="4518991"/>
              <a:ext cx="824193" cy="1037320"/>
            </a:xfrm>
            <a:prstGeom prst="rect">
              <a:avLst/>
            </a:prstGeom>
          </p:spPr>
        </p:pic>
      </p:grpSp>
      <p:grpSp>
        <p:nvGrpSpPr>
          <p:cNvPr id="40" name="Group 39">
            <a:extLst>
              <a:ext uri="{FF2B5EF4-FFF2-40B4-BE49-F238E27FC236}">
                <a16:creationId xmlns:a16="http://schemas.microsoft.com/office/drawing/2014/main" id="{0EDDAE40-7BAC-ADC6-8494-C75F9AEDB4B0}"/>
              </a:ext>
            </a:extLst>
          </p:cNvPr>
          <p:cNvGrpSpPr/>
          <p:nvPr/>
        </p:nvGrpSpPr>
        <p:grpSpPr>
          <a:xfrm>
            <a:off x="428225" y="1371600"/>
            <a:ext cx="2057400" cy="2057400"/>
            <a:chOff x="1071928" y="2309108"/>
            <a:chExt cx="1371600" cy="1371600"/>
          </a:xfrm>
        </p:grpSpPr>
        <p:sp>
          <p:nvSpPr>
            <p:cNvPr id="41" name="Oval 40">
              <a:extLst>
                <a:ext uri="{FF2B5EF4-FFF2-40B4-BE49-F238E27FC236}">
                  <a16:creationId xmlns:a16="http://schemas.microsoft.com/office/drawing/2014/main" id="{D8971BFD-78D6-5605-FB2F-34E0C821DA11}"/>
                </a:ext>
              </a:extLst>
            </p:cNvPr>
            <p:cNvSpPr/>
            <p:nvPr/>
          </p:nvSpPr>
          <p:spPr>
            <a:xfrm>
              <a:off x="1071928"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2" name="Picture 41" descr="A white question mark in a magnifying glass&#10;&#10;Description automatically generated">
              <a:extLst>
                <a:ext uri="{FF2B5EF4-FFF2-40B4-BE49-F238E27FC236}">
                  <a16:creationId xmlns:a16="http://schemas.microsoft.com/office/drawing/2014/main" id="{AA0C7064-A48A-F1E3-0362-841C59BEE676}"/>
                </a:ext>
              </a:extLst>
            </p:cNvPr>
            <p:cNvPicPr>
              <a:picLocks noChangeAspect="1"/>
            </p:cNvPicPr>
            <p:nvPr/>
          </p:nvPicPr>
          <p:blipFill rotWithShape="1">
            <a:blip r:embed="rId6"/>
            <a:srcRect l="3772" t="3807" r="3772" b="2849"/>
            <a:stretch/>
          </p:blipFill>
          <p:spPr>
            <a:xfrm>
              <a:off x="1272793" y="2500672"/>
              <a:ext cx="969869" cy="979170"/>
            </a:xfrm>
            <a:prstGeom prst="rect">
              <a:avLst/>
            </a:prstGeom>
          </p:spPr>
        </p:pic>
      </p:grpSp>
      <p:sp>
        <p:nvSpPr>
          <p:cNvPr id="15" name="Footer Placeholder 2">
            <a:extLst>
              <a:ext uri="{FF2B5EF4-FFF2-40B4-BE49-F238E27FC236}">
                <a16:creationId xmlns:a16="http://schemas.microsoft.com/office/drawing/2014/main" id="{689DCADA-AC1E-E7C1-61E1-A0D69C50B291}"/>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
        <p:nvSpPr>
          <p:cNvPr id="18" name="Slide Number Placeholder 4">
            <a:extLst>
              <a:ext uri="{FF2B5EF4-FFF2-40B4-BE49-F238E27FC236}">
                <a16:creationId xmlns:a16="http://schemas.microsoft.com/office/drawing/2014/main" id="{BDF8FC1B-2C1B-A65D-6A1A-D7CAB4E46E04}"/>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44</a:t>
            </a:fld>
            <a:endParaRPr lang="en-US">
              <a:solidFill>
                <a:schemeClr val="tx2"/>
              </a:solidFill>
            </a:endParaRPr>
          </a:p>
        </p:txBody>
      </p:sp>
      <p:grpSp>
        <p:nvGrpSpPr>
          <p:cNvPr id="20" name="Group 19">
            <a:extLst>
              <a:ext uri="{FF2B5EF4-FFF2-40B4-BE49-F238E27FC236}">
                <a16:creationId xmlns:a16="http://schemas.microsoft.com/office/drawing/2014/main" id="{34E9C876-F04E-CC3C-ABE2-7E453B735E2E}"/>
              </a:ext>
            </a:extLst>
          </p:cNvPr>
          <p:cNvGrpSpPr/>
          <p:nvPr/>
        </p:nvGrpSpPr>
        <p:grpSpPr>
          <a:xfrm>
            <a:off x="3393682" y="3260051"/>
            <a:ext cx="2057400" cy="2057400"/>
            <a:chOff x="3411911" y="4353232"/>
            <a:chExt cx="1371600" cy="1371600"/>
          </a:xfrm>
        </p:grpSpPr>
        <p:sp>
          <p:nvSpPr>
            <p:cNvPr id="21" name="Oval 20">
              <a:extLst>
                <a:ext uri="{FF2B5EF4-FFF2-40B4-BE49-F238E27FC236}">
                  <a16:creationId xmlns:a16="http://schemas.microsoft.com/office/drawing/2014/main" id="{1D3F529F-C411-3168-B36E-823A63724C4F}"/>
                </a:ext>
              </a:extLst>
            </p:cNvPr>
            <p:cNvSpPr/>
            <p:nvPr/>
          </p:nvSpPr>
          <p:spPr>
            <a:xfrm>
              <a:off x="341191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A white pipes on a black background&#10;&#10;Description automatically generated">
              <a:extLst>
                <a:ext uri="{FF2B5EF4-FFF2-40B4-BE49-F238E27FC236}">
                  <a16:creationId xmlns:a16="http://schemas.microsoft.com/office/drawing/2014/main" id="{3C6CCF8F-25EE-A86D-0BB3-7B980D59E3BB}"/>
                </a:ext>
              </a:extLst>
            </p:cNvPr>
            <p:cNvPicPr>
              <a:picLocks noChangeAspect="1"/>
            </p:cNvPicPr>
            <p:nvPr/>
          </p:nvPicPr>
          <p:blipFill>
            <a:blip r:embed="rId7"/>
            <a:stretch>
              <a:fillRect/>
            </a:stretch>
          </p:blipFill>
          <p:spPr>
            <a:xfrm>
              <a:off x="3590837" y="4530777"/>
              <a:ext cx="1013748" cy="1013748"/>
            </a:xfrm>
            <a:prstGeom prst="rect">
              <a:avLst/>
            </a:prstGeom>
          </p:spPr>
        </p:pic>
      </p:grpSp>
      <p:grpSp>
        <p:nvGrpSpPr>
          <p:cNvPr id="44" name="Group 43">
            <a:extLst>
              <a:ext uri="{FF2B5EF4-FFF2-40B4-BE49-F238E27FC236}">
                <a16:creationId xmlns:a16="http://schemas.microsoft.com/office/drawing/2014/main" id="{29E65203-9CE8-C9EA-51A3-18DAA0E1312E}"/>
              </a:ext>
            </a:extLst>
          </p:cNvPr>
          <p:cNvGrpSpPr/>
          <p:nvPr/>
        </p:nvGrpSpPr>
        <p:grpSpPr>
          <a:xfrm>
            <a:off x="2605491" y="2444435"/>
            <a:ext cx="3657600" cy="3657600"/>
            <a:chOff x="1890214" y="2919361"/>
            <a:chExt cx="3657600" cy="3657600"/>
          </a:xfrm>
        </p:grpSpPr>
        <p:sp>
          <p:nvSpPr>
            <p:cNvPr id="6" name="Oval 5">
              <a:extLst>
                <a:ext uri="{FF2B5EF4-FFF2-40B4-BE49-F238E27FC236}">
                  <a16:creationId xmlns:a16="http://schemas.microsoft.com/office/drawing/2014/main" id="{D06FB8C4-0D8D-1B57-6D10-38C207CD5357}"/>
                </a:ext>
              </a:extLst>
            </p:cNvPr>
            <p:cNvSpPr/>
            <p:nvPr/>
          </p:nvSpPr>
          <p:spPr>
            <a:xfrm>
              <a:off x="1890214" y="2919361"/>
              <a:ext cx="3657600" cy="3657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8E785F2E-E76D-448D-5A8D-9C43DDCAAAB4}"/>
                </a:ext>
              </a:extLst>
            </p:cNvPr>
            <p:cNvSpPr txBox="1"/>
            <p:nvPr/>
          </p:nvSpPr>
          <p:spPr>
            <a:xfrm>
              <a:off x="2383848" y="3806557"/>
              <a:ext cx="2880358" cy="1200329"/>
            </a:xfrm>
            <a:prstGeom prst="rect">
              <a:avLst/>
            </a:prstGeom>
            <a:noFill/>
          </p:spPr>
          <p:txBody>
            <a:bodyPr wrap="square" rtlCol="0">
              <a:spAutoFit/>
            </a:bodyPr>
            <a:lstStyle/>
            <a:p>
              <a:r>
                <a:rPr lang="en-US" sz="1800">
                  <a:solidFill>
                    <a:schemeClr val="bg1"/>
                  </a:solidFill>
                  <a:latin typeface="Arial" panose="020B0604020202020204" pitchFamily="34" charset="0"/>
                  <a:cs typeface="Arial" panose="020B0604020202020204" pitchFamily="34" charset="0"/>
                </a:rPr>
                <a:t>Our team analyzed the constraints and developed a design that met our goals</a:t>
              </a:r>
            </a:p>
          </p:txBody>
        </p:sp>
        <p:pic>
          <p:nvPicPr>
            <p:cNvPr id="12" name="Picture 11" descr="A white pipes on a black background&#10;&#10;Description automatically generated">
              <a:extLst>
                <a:ext uri="{FF2B5EF4-FFF2-40B4-BE49-F238E27FC236}">
                  <a16:creationId xmlns:a16="http://schemas.microsoft.com/office/drawing/2014/main" id="{3D1A4C2B-AD4D-DFDA-F535-C549DF550D50}"/>
                </a:ext>
              </a:extLst>
            </p:cNvPr>
            <p:cNvPicPr>
              <a:picLocks noChangeAspect="1"/>
            </p:cNvPicPr>
            <p:nvPr/>
          </p:nvPicPr>
          <p:blipFill>
            <a:blip r:embed="rId7"/>
            <a:stretch>
              <a:fillRect/>
            </a:stretch>
          </p:blipFill>
          <p:spPr>
            <a:xfrm>
              <a:off x="3149212" y="5234168"/>
              <a:ext cx="1139603" cy="1139603"/>
            </a:xfrm>
            <a:prstGeom prst="rect">
              <a:avLst/>
            </a:prstGeom>
          </p:spPr>
        </p:pic>
      </p:grpSp>
    </p:spTree>
    <p:extLst>
      <p:ext uri="{BB962C8B-B14F-4D97-AF65-F5344CB8AC3E}">
        <p14:creationId xmlns:p14="http://schemas.microsoft.com/office/powerpoint/2010/main" val="243654055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20"/>
                                        </p:tgtEl>
                                      </p:cBhvr>
                                      <p:by x="175000" y="175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44"/>
                                        </p:tgtEl>
                                      </p:cBhvr>
                                    </p:animEffect>
                                    <p:set>
                                      <p:cBhvr>
                                        <p:cTn id="16" dur="1" fill="hold">
                                          <p:stCondLst>
                                            <p:cond delay="499"/>
                                          </p:stCondLst>
                                        </p:cTn>
                                        <p:tgtEl>
                                          <p:spTgt spid="4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500" fill="hold"/>
                                        <p:tgtEl>
                                          <p:spTgt spid="20"/>
                                        </p:tgtEl>
                                      </p:cBhvr>
                                      <p:by x="70000" y="7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38" name="Rectangle: Rounded Corners 37">
            <a:extLst>
              <a:ext uri="{FF2B5EF4-FFF2-40B4-BE49-F238E27FC236}">
                <a16:creationId xmlns:a16="http://schemas.microsoft.com/office/drawing/2014/main" id="{EAAF9417-FE3D-5126-F9ED-16880E5C31CE}"/>
              </a:ext>
            </a:extLst>
          </p:cNvPr>
          <p:cNvSpPr/>
          <p:nvPr/>
        </p:nvSpPr>
        <p:spPr>
          <a:xfrm rot="2952011">
            <a:off x="5011594" y="2768213"/>
            <a:ext cx="382693" cy="240192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Rounded Corners 36">
            <a:extLst>
              <a:ext uri="{FF2B5EF4-FFF2-40B4-BE49-F238E27FC236}">
                <a16:creationId xmlns:a16="http://schemas.microsoft.com/office/drawing/2014/main" id="{4629D5A6-1ADF-7C9A-F39B-3C59CC7D5CDA}"/>
              </a:ext>
            </a:extLst>
          </p:cNvPr>
          <p:cNvSpPr/>
          <p:nvPr/>
        </p:nvSpPr>
        <p:spPr>
          <a:xfrm rot="19106296">
            <a:off x="7325657" y="2335139"/>
            <a:ext cx="382693" cy="288252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B2FE9612-B926-0DB6-4580-B692B36A0AC5}"/>
              </a:ext>
            </a:extLst>
          </p:cNvPr>
          <p:cNvSpPr/>
          <p:nvPr/>
        </p:nvSpPr>
        <p:spPr>
          <a:xfrm rot="19014234">
            <a:off x="2310633" y="2664839"/>
            <a:ext cx="382693" cy="240192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pic>
        <p:nvPicPr>
          <p:cNvPr id="27" name="Picture 26" descr="Arizona Space Grant Consortium Logos | Arizona Space Grant Consortium">
            <a:extLst>
              <a:ext uri="{FF2B5EF4-FFF2-40B4-BE49-F238E27FC236}">
                <a16:creationId xmlns:a16="http://schemas.microsoft.com/office/drawing/2014/main" id="{B68AD38C-399E-EB30-099C-C5EE1D4C2DC3}"/>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19" name="Group 18">
            <a:extLst>
              <a:ext uri="{FF2B5EF4-FFF2-40B4-BE49-F238E27FC236}">
                <a16:creationId xmlns:a16="http://schemas.microsoft.com/office/drawing/2014/main" id="{EA6D6CDC-F64D-EBF2-8805-DF3A26B96031}"/>
              </a:ext>
            </a:extLst>
          </p:cNvPr>
          <p:cNvGrpSpPr/>
          <p:nvPr/>
        </p:nvGrpSpPr>
        <p:grpSpPr>
          <a:xfrm>
            <a:off x="2760413" y="4137257"/>
            <a:ext cx="2057400" cy="2057400"/>
            <a:chOff x="3411911" y="4353232"/>
            <a:chExt cx="1371600" cy="1371600"/>
          </a:xfrm>
        </p:grpSpPr>
        <p:sp>
          <p:nvSpPr>
            <p:cNvPr id="20" name="Oval 19">
              <a:extLst>
                <a:ext uri="{FF2B5EF4-FFF2-40B4-BE49-F238E27FC236}">
                  <a16:creationId xmlns:a16="http://schemas.microsoft.com/office/drawing/2014/main" id="{34C7C3A8-1FA4-83D9-1CA6-3A9A8DAE8EB7}"/>
                </a:ext>
              </a:extLst>
            </p:cNvPr>
            <p:cNvSpPr/>
            <p:nvPr/>
          </p:nvSpPr>
          <p:spPr>
            <a:xfrm>
              <a:off x="341191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white pipes on a black background&#10;&#10;Description automatically generated">
              <a:extLst>
                <a:ext uri="{FF2B5EF4-FFF2-40B4-BE49-F238E27FC236}">
                  <a16:creationId xmlns:a16="http://schemas.microsoft.com/office/drawing/2014/main" id="{9D30B58F-C5F9-626A-3AA3-E10D62B0091A}"/>
                </a:ext>
              </a:extLst>
            </p:cNvPr>
            <p:cNvPicPr>
              <a:picLocks noChangeAspect="1"/>
            </p:cNvPicPr>
            <p:nvPr/>
          </p:nvPicPr>
          <p:blipFill>
            <a:blip r:embed="rId4"/>
            <a:stretch>
              <a:fillRect/>
            </a:stretch>
          </p:blipFill>
          <p:spPr>
            <a:xfrm>
              <a:off x="3590837" y="4530777"/>
              <a:ext cx="1013748" cy="1013748"/>
            </a:xfrm>
            <a:prstGeom prst="rect">
              <a:avLst/>
            </a:prstGeom>
          </p:spPr>
        </p:pic>
      </p:grpSp>
      <p:grpSp>
        <p:nvGrpSpPr>
          <p:cNvPr id="22" name="Group 21">
            <a:extLst>
              <a:ext uri="{FF2B5EF4-FFF2-40B4-BE49-F238E27FC236}">
                <a16:creationId xmlns:a16="http://schemas.microsoft.com/office/drawing/2014/main" id="{2DB1B283-397C-FFAA-CA76-BD1B11652B27}"/>
              </a:ext>
            </a:extLst>
          </p:cNvPr>
          <p:cNvGrpSpPr/>
          <p:nvPr/>
        </p:nvGrpSpPr>
        <p:grpSpPr>
          <a:xfrm>
            <a:off x="7820003" y="4370424"/>
            <a:ext cx="2057400" cy="2057400"/>
            <a:chOff x="8111961" y="4353232"/>
            <a:chExt cx="1371600" cy="1371600"/>
          </a:xfrm>
        </p:grpSpPr>
        <p:sp>
          <p:nvSpPr>
            <p:cNvPr id="23" name="Oval 22">
              <a:extLst>
                <a:ext uri="{FF2B5EF4-FFF2-40B4-BE49-F238E27FC236}">
                  <a16:creationId xmlns:a16="http://schemas.microsoft.com/office/drawing/2014/main" id="{57821F23-D7B4-7459-D94F-1E6093BDAAAE}"/>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descr="A white line on a black background&#10;&#10;Description automatically generated">
              <a:extLst>
                <a:ext uri="{FF2B5EF4-FFF2-40B4-BE49-F238E27FC236}">
                  <a16:creationId xmlns:a16="http://schemas.microsoft.com/office/drawing/2014/main" id="{B80D3BA1-75F3-A6D0-DB72-2DFFED1951AA}"/>
                </a:ext>
              </a:extLst>
            </p:cNvPr>
            <p:cNvPicPr>
              <a:picLocks noChangeAspect="1"/>
            </p:cNvPicPr>
            <p:nvPr/>
          </p:nvPicPr>
          <p:blipFill rotWithShape="1">
            <a:blip r:embed="rId5"/>
            <a:srcRect l="18795" t="11581" r="19430" b="10670"/>
            <a:stretch/>
          </p:blipFill>
          <p:spPr>
            <a:xfrm>
              <a:off x="8385664" y="4518991"/>
              <a:ext cx="824193" cy="1037320"/>
            </a:xfrm>
            <a:prstGeom prst="rect">
              <a:avLst/>
            </a:prstGeom>
          </p:spPr>
        </p:pic>
      </p:grpSp>
      <p:sp>
        <p:nvSpPr>
          <p:cNvPr id="12" name="Footer Placeholder 2">
            <a:extLst>
              <a:ext uri="{FF2B5EF4-FFF2-40B4-BE49-F238E27FC236}">
                <a16:creationId xmlns:a16="http://schemas.microsoft.com/office/drawing/2014/main" id="{925F02A2-56AE-9D2E-8B0F-9EBA4A6C9568}"/>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grpSp>
        <p:nvGrpSpPr>
          <p:cNvPr id="26" name="Group 25">
            <a:extLst>
              <a:ext uri="{FF2B5EF4-FFF2-40B4-BE49-F238E27FC236}">
                <a16:creationId xmlns:a16="http://schemas.microsoft.com/office/drawing/2014/main" id="{9CA75777-6981-4CDE-D182-FB4119501202}"/>
              </a:ext>
            </a:extLst>
          </p:cNvPr>
          <p:cNvGrpSpPr/>
          <p:nvPr/>
        </p:nvGrpSpPr>
        <p:grpSpPr>
          <a:xfrm>
            <a:off x="533400" y="1775254"/>
            <a:ext cx="2057400" cy="2057400"/>
            <a:chOff x="1071928" y="2309108"/>
            <a:chExt cx="1371600" cy="1371600"/>
          </a:xfrm>
        </p:grpSpPr>
        <p:sp>
          <p:nvSpPr>
            <p:cNvPr id="29" name="Oval 28">
              <a:extLst>
                <a:ext uri="{FF2B5EF4-FFF2-40B4-BE49-F238E27FC236}">
                  <a16:creationId xmlns:a16="http://schemas.microsoft.com/office/drawing/2014/main" id="{EEF3FF87-B757-B719-0E39-03F10E674BA4}"/>
                </a:ext>
              </a:extLst>
            </p:cNvPr>
            <p:cNvSpPr/>
            <p:nvPr/>
          </p:nvSpPr>
          <p:spPr>
            <a:xfrm>
              <a:off x="1071928"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descr="A white question mark in a magnifying glass&#10;&#10;Description automatically generated">
              <a:extLst>
                <a:ext uri="{FF2B5EF4-FFF2-40B4-BE49-F238E27FC236}">
                  <a16:creationId xmlns:a16="http://schemas.microsoft.com/office/drawing/2014/main" id="{246D6D6D-16FE-4CC1-260B-D39481F35F37}"/>
                </a:ext>
              </a:extLst>
            </p:cNvPr>
            <p:cNvPicPr>
              <a:picLocks noChangeAspect="1"/>
            </p:cNvPicPr>
            <p:nvPr/>
          </p:nvPicPr>
          <p:blipFill rotWithShape="1">
            <a:blip r:embed="rId6"/>
            <a:srcRect l="3772" t="3807" r="3772" b="2849"/>
            <a:stretch/>
          </p:blipFill>
          <p:spPr>
            <a:xfrm>
              <a:off x="1272793" y="2500672"/>
              <a:ext cx="969869" cy="979170"/>
            </a:xfrm>
            <a:prstGeom prst="rect">
              <a:avLst/>
            </a:prstGeom>
          </p:spPr>
        </p:pic>
      </p:grpSp>
      <p:sp>
        <p:nvSpPr>
          <p:cNvPr id="31" name="Slide Number Placeholder 4">
            <a:extLst>
              <a:ext uri="{FF2B5EF4-FFF2-40B4-BE49-F238E27FC236}">
                <a16:creationId xmlns:a16="http://schemas.microsoft.com/office/drawing/2014/main" id="{F74735BA-C874-CE01-975C-0A70A70AC52D}"/>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45</a:t>
            </a:fld>
            <a:endParaRPr lang="en-US">
              <a:solidFill>
                <a:schemeClr val="tx2"/>
              </a:solidFill>
            </a:endParaRPr>
          </a:p>
        </p:txBody>
      </p:sp>
      <p:grpSp>
        <p:nvGrpSpPr>
          <p:cNvPr id="14" name="Group 13">
            <a:extLst>
              <a:ext uri="{FF2B5EF4-FFF2-40B4-BE49-F238E27FC236}">
                <a16:creationId xmlns:a16="http://schemas.microsoft.com/office/drawing/2014/main" id="{69BE51E0-67EE-95A3-7776-081140A2FF12}"/>
              </a:ext>
            </a:extLst>
          </p:cNvPr>
          <p:cNvGrpSpPr/>
          <p:nvPr/>
        </p:nvGrpSpPr>
        <p:grpSpPr>
          <a:xfrm>
            <a:off x="5475447" y="1775254"/>
            <a:ext cx="2057400" cy="2057400"/>
            <a:chOff x="5761936" y="2309108"/>
            <a:chExt cx="1371600" cy="1371600"/>
          </a:xfrm>
        </p:grpSpPr>
        <p:sp>
          <p:nvSpPr>
            <p:cNvPr id="16" name="Oval 15">
              <a:extLst>
                <a:ext uri="{FF2B5EF4-FFF2-40B4-BE49-F238E27FC236}">
                  <a16:creationId xmlns:a16="http://schemas.microsoft.com/office/drawing/2014/main" id="{5AAA441C-83A8-42E3-E013-045BBB333B54}"/>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white outline of a wrench and screwdriver&#10;&#10;Description automatically generated">
              <a:extLst>
                <a:ext uri="{FF2B5EF4-FFF2-40B4-BE49-F238E27FC236}">
                  <a16:creationId xmlns:a16="http://schemas.microsoft.com/office/drawing/2014/main" id="{66447CE3-F5EB-FDE9-9C24-4962469DB69C}"/>
                </a:ext>
              </a:extLst>
            </p:cNvPr>
            <p:cNvPicPr>
              <a:picLocks noChangeAspect="1"/>
            </p:cNvPicPr>
            <p:nvPr/>
          </p:nvPicPr>
          <p:blipFill>
            <a:blip r:embed="rId7"/>
            <a:stretch>
              <a:fillRect/>
            </a:stretch>
          </p:blipFill>
          <p:spPr>
            <a:xfrm>
              <a:off x="5970500" y="2513021"/>
              <a:ext cx="954471" cy="954471"/>
            </a:xfrm>
            <a:prstGeom prst="rect">
              <a:avLst/>
            </a:prstGeom>
          </p:spPr>
        </p:pic>
      </p:grpSp>
      <p:grpSp>
        <p:nvGrpSpPr>
          <p:cNvPr id="25" name="Group 24">
            <a:extLst>
              <a:ext uri="{FF2B5EF4-FFF2-40B4-BE49-F238E27FC236}">
                <a16:creationId xmlns:a16="http://schemas.microsoft.com/office/drawing/2014/main" id="{AAFE4A3D-39F2-AF06-C9CA-3E9EF4F1B5C4}"/>
              </a:ext>
            </a:extLst>
          </p:cNvPr>
          <p:cNvGrpSpPr/>
          <p:nvPr/>
        </p:nvGrpSpPr>
        <p:grpSpPr>
          <a:xfrm>
            <a:off x="4675346" y="1029316"/>
            <a:ext cx="3657600" cy="3657600"/>
            <a:chOff x="4177654" y="1166108"/>
            <a:chExt cx="3657600" cy="3657600"/>
          </a:xfrm>
        </p:grpSpPr>
        <p:sp>
          <p:nvSpPr>
            <p:cNvPr id="5" name="Oval 4">
              <a:extLst>
                <a:ext uri="{FF2B5EF4-FFF2-40B4-BE49-F238E27FC236}">
                  <a16:creationId xmlns:a16="http://schemas.microsoft.com/office/drawing/2014/main" id="{9E86E76E-5ED3-7DD4-6280-74A4AA1F1B93}"/>
                </a:ext>
              </a:extLst>
            </p:cNvPr>
            <p:cNvSpPr/>
            <p:nvPr/>
          </p:nvSpPr>
          <p:spPr>
            <a:xfrm>
              <a:off x="4177654" y="1166108"/>
              <a:ext cx="3657600" cy="3657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159335B-1478-7075-3C40-383C35DB641D}"/>
                </a:ext>
              </a:extLst>
            </p:cNvPr>
            <p:cNvSpPr txBox="1"/>
            <p:nvPr/>
          </p:nvSpPr>
          <p:spPr>
            <a:xfrm>
              <a:off x="4700478" y="2056909"/>
              <a:ext cx="2611951" cy="1200329"/>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We have finalized our design and began manufacturing and assembly.</a:t>
              </a:r>
            </a:p>
          </p:txBody>
        </p:sp>
        <p:pic>
          <p:nvPicPr>
            <p:cNvPr id="13" name="Picture 12" descr="A white outline of a wrench and screwdriver&#10;&#10;Description automatically generated">
              <a:extLst>
                <a:ext uri="{FF2B5EF4-FFF2-40B4-BE49-F238E27FC236}">
                  <a16:creationId xmlns:a16="http://schemas.microsoft.com/office/drawing/2014/main" id="{75027D42-8C9E-E3CD-6CE8-DDF5C08BA3D8}"/>
                </a:ext>
              </a:extLst>
            </p:cNvPr>
            <p:cNvPicPr>
              <a:picLocks noChangeAspect="1"/>
            </p:cNvPicPr>
            <p:nvPr/>
          </p:nvPicPr>
          <p:blipFill>
            <a:blip r:embed="rId7"/>
            <a:stretch>
              <a:fillRect/>
            </a:stretch>
          </p:blipFill>
          <p:spPr>
            <a:xfrm>
              <a:off x="5457296" y="3429000"/>
              <a:ext cx="1098317" cy="1098317"/>
            </a:xfrm>
            <a:prstGeom prst="rect">
              <a:avLst/>
            </a:prstGeom>
          </p:spPr>
        </p:pic>
      </p:grpSp>
    </p:spTree>
    <p:extLst>
      <p:ext uri="{BB962C8B-B14F-4D97-AF65-F5344CB8AC3E}">
        <p14:creationId xmlns:p14="http://schemas.microsoft.com/office/powerpoint/2010/main" val="163442683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14"/>
                                        </p:tgtEl>
                                      </p:cBhvr>
                                      <p:by x="175000" y="175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5"/>
                                        </p:tgtEl>
                                      </p:cBhvr>
                                    </p:animEffect>
                                    <p:set>
                                      <p:cBhvr>
                                        <p:cTn id="16" dur="1" fill="hold">
                                          <p:stCondLst>
                                            <p:cond delay="499"/>
                                          </p:stCondLst>
                                        </p:cTn>
                                        <p:tgtEl>
                                          <p:spTgt spid="25"/>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500" fill="hold"/>
                                        <p:tgtEl>
                                          <p:spTgt spid="14"/>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F4947CF0-4796-BEBE-85C9-3BA1AE048AC7}"/>
              </a:ext>
            </a:extLst>
          </p:cNvPr>
          <p:cNvSpPr/>
          <p:nvPr/>
        </p:nvSpPr>
        <p:spPr>
          <a:xfrm rot="1285356">
            <a:off x="4346644" y="2607645"/>
            <a:ext cx="382693" cy="240192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B9A5CE08-1C1D-0548-E513-8DD0DF7C1CCF}"/>
              </a:ext>
            </a:extLst>
          </p:cNvPr>
          <p:cNvSpPr/>
          <p:nvPr/>
        </p:nvSpPr>
        <p:spPr>
          <a:xfrm rot="19014234">
            <a:off x="6279432" y="2578250"/>
            <a:ext cx="382693" cy="240192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5C8A4D71-6DD0-7861-C02F-C5229E257F26}"/>
              </a:ext>
            </a:extLst>
          </p:cNvPr>
          <p:cNvSpPr/>
          <p:nvPr/>
        </p:nvSpPr>
        <p:spPr>
          <a:xfrm rot="19014234">
            <a:off x="2310633" y="2664839"/>
            <a:ext cx="382693" cy="2401928"/>
          </a:xfrm>
          <a:prstGeom prst="roundRect">
            <a:avLst/>
          </a:prstGeom>
          <a:solidFill>
            <a:schemeClr val="bg1"/>
          </a:solidFill>
          <a:ln>
            <a:solidFill>
              <a:srgbClr val="FFFF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Summary</a:t>
            </a:r>
          </a:p>
        </p:txBody>
      </p:sp>
      <p:sp>
        <p:nvSpPr>
          <p:cNvPr id="11" name="TextBox 10">
            <a:extLst>
              <a:ext uri="{FF2B5EF4-FFF2-40B4-BE49-F238E27FC236}">
                <a16:creationId xmlns:a16="http://schemas.microsoft.com/office/drawing/2014/main" id="{E6838A0C-3B76-FBB0-4C55-3108C2CB5945}"/>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p>
        </p:txBody>
      </p:sp>
      <p:pic>
        <p:nvPicPr>
          <p:cNvPr id="22" name="Picture 21" descr="Arizona Space Grant Consortium Logos | Arizona Space Grant Consortium">
            <a:extLst>
              <a:ext uri="{FF2B5EF4-FFF2-40B4-BE49-F238E27FC236}">
                <a16:creationId xmlns:a16="http://schemas.microsoft.com/office/drawing/2014/main" id="{CCD8DD34-CB5F-93C0-7290-AFEB233E13C0}"/>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14" name="Group 13">
            <a:extLst>
              <a:ext uri="{FF2B5EF4-FFF2-40B4-BE49-F238E27FC236}">
                <a16:creationId xmlns:a16="http://schemas.microsoft.com/office/drawing/2014/main" id="{0EDC690E-D028-8527-F195-B298DA5D3998}"/>
              </a:ext>
            </a:extLst>
          </p:cNvPr>
          <p:cNvGrpSpPr/>
          <p:nvPr/>
        </p:nvGrpSpPr>
        <p:grpSpPr>
          <a:xfrm>
            <a:off x="562998" y="1781512"/>
            <a:ext cx="2057400" cy="2057400"/>
            <a:chOff x="1071928" y="2309108"/>
            <a:chExt cx="1371600" cy="1371600"/>
          </a:xfrm>
        </p:grpSpPr>
        <p:sp>
          <p:nvSpPr>
            <p:cNvPr id="15" name="Oval 14">
              <a:extLst>
                <a:ext uri="{FF2B5EF4-FFF2-40B4-BE49-F238E27FC236}">
                  <a16:creationId xmlns:a16="http://schemas.microsoft.com/office/drawing/2014/main" id="{E7C09A68-9695-4EE2-22A0-95FE6920F9D8}"/>
                </a:ext>
              </a:extLst>
            </p:cNvPr>
            <p:cNvSpPr/>
            <p:nvPr/>
          </p:nvSpPr>
          <p:spPr>
            <a:xfrm>
              <a:off x="1071928"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white question mark in a magnifying glass&#10;&#10;Description automatically generated">
              <a:extLst>
                <a:ext uri="{FF2B5EF4-FFF2-40B4-BE49-F238E27FC236}">
                  <a16:creationId xmlns:a16="http://schemas.microsoft.com/office/drawing/2014/main" id="{6C62B777-A203-664D-C7C3-F8B7F0F93844}"/>
                </a:ext>
              </a:extLst>
            </p:cNvPr>
            <p:cNvPicPr>
              <a:picLocks noChangeAspect="1"/>
            </p:cNvPicPr>
            <p:nvPr/>
          </p:nvPicPr>
          <p:blipFill rotWithShape="1">
            <a:blip r:embed="rId4"/>
            <a:srcRect l="3772" t="3807" r="3772" b="2849"/>
            <a:stretch/>
          </p:blipFill>
          <p:spPr>
            <a:xfrm>
              <a:off x="1272793" y="2500672"/>
              <a:ext cx="969869" cy="979170"/>
            </a:xfrm>
            <a:prstGeom prst="rect">
              <a:avLst/>
            </a:prstGeom>
          </p:spPr>
        </p:pic>
      </p:grpSp>
      <p:grpSp>
        <p:nvGrpSpPr>
          <p:cNvPr id="18" name="Group 17">
            <a:extLst>
              <a:ext uri="{FF2B5EF4-FFF2-40B4-BE49-F238E27FC236}">
                <a16:creationId xmlns:a16="http://schemas.microsoft.com/office/drawing/2014/main" id="{F1636EF0-E3B6-0DC4-9865-4068695F91CB}"/>
              </a:ext>
            </a:extLst>
          </p:cNvPr>
          <p:cNvGrpSpPr/>
          <p:nvPr/>
        </p:nvGrpSpPr>
        <p:grpSpPr>
          <a:xfrm>
            <a:off x="4048103" y="1367734"/>
            <a:ext cx="2057400" cy="2057400"/>
            <a:chOff x="5761936" y="2309108"/>
            <a:chExt cx="1371600" cy="1371600"/>
          </a:xfrm>
        </p:grpSpPr>
        <p:sp>
          <p:nvSpPr>
            <p:cNvPr id="19" name="Oval 18">
              <a:extLst>
                <a:ext uri="{FF2B5EF4-FFF2-40B4-BE49-F238E27FC236}">
                  <a16:creationId xmlns:a16="http://schemas.microsoft.com/office/drawing/2014/main" id="{9089193F-5474-4599-FF2C-46D690321FCA}"/>
                </a:ext>
              </a:extLst>
            </p:cNvPr>
            <p:cNvSpPr/>
            <p:nvPr/>
          </p:nvSpPr>
          <p:spPr>
            <a:xfrm>
              <a:off x="5761936" y="2309108"/>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descr="A white outline of a wrench and screwdriver&#10;&#10;Description automatically generated">
              <a:extLst>
                <a:ext uri="{FF2B5EF4-FFF2-40B4-BE49-F238E27FC236}">
                  <a16:creationId xmlns:a16="http://schemas.microsoft.com/office/drawing/2014/main" id="{1DC64D10-E002-7F4F-F41E-14F3FE4C095E}"/>
                </a:ext>
              </a:extLst>
            </p:cNvPr>
            <p:cNvPicPr>
              <a:picLocks noChangeAspect="1"/>
            </p:cNvPicPr>
            <p:nvPr/>
          </p:nvPicPr>
          <p:blipFill>
            <a:blip r:embed="rId5"/>
            <a:stretch>
              <a:fillRect/>
            </a:stretch>
          </p:blipFill>
          <p:spPr>
            <a:xfrm>
              <a:off x="5970500" y="2513021"/>
              <a:ext cx="954471" cy="954471"/>
            </a:xfrm>
            <a:prstGeom prst="rect">
              <a:avLst/>
            </a:prstGeom>
          </p:spPr>
        </p:pic>
      </p:grpSp>
      <p:grpSp>
        <p:nvGrpSpPr>
          <p:cNvPr id="21" name="Group 20">
            <a:extLst>
              <a:ext uri="{FF2B5EF4-FFF2-40B4-BE49-F238E27FC236}">
                <a16:creationId xmlns:a16="http://schemas.microsoft.com/office/drawing/2014/main" id="{43547883-8240-7B50-C71D-25EC7A9E6F1C}"/>
              </a:ext>
            </a:extLst>
          </p:cNvPr>
          <p:cNvGrpSpPr/>
          <p:nvPr/>
        </p:nvGrpSpPr>
        <p:grpSpPr>
          <a:xfrm>
            <a:off x="2850635" y="4192082"/>
            <a:ext cx="2057400" cy="2057400"/>
            <a:chOff x="3411911" y="4353232"/>
            <a:chExt cx="1371600" cy="1371600"/>
          </a:xfrm>
        </p:grpSpPr>
        <p:sp>
          <p:nvSpPr>
            <p:cNvPr id="24" name="Oval 23">
              <a:extLst>
                <a:ext uri="{FF2B5EF4-FFF2-40B4-BE49-F238E27FC236}">
                  <a16:creationId xmlns:a16="http://schemas.microsoft.com/office/drawing/2014/main" id="{08DE1544-F7C6-D8E9-01B9-EF94CB48D2DA}"/>
                </a:ext>
              </a:extLst>
            </p:cNvPr>
            <p:cNvSpPr/>
            <p:nvPr/>
          </p:nvSpPr>
          <p:spPr>
            <a:xfrm>
              <a:off x="341191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white pipes on a black background&#10;&#10;Description automatically generated">
              <a:extLst>
                <a:ext uri="{FF2B5EF4-FFF2-40B4-BE49-F238E27FC236}">
                  <a16:creationId xmlns:a16="http://schemas.microsoft.com/office/drawing/2014/main" id="{4E73334A-937B-7904-960A-57461876E24E}"/>
                </a:ext>
              </a:extLst>
            </p:cNvPr>
            <p:cNvPicPr>
              <a:picLocks noChangeAspect="1"/>
            </p:cNvPicPr>
            <p:nvPr/>
          </p:nvPicPr>
          <p:blipFill>
            <a:blip r:embed="rId6"/>
            <a:stretch>
              <a:fillRect/>
            </a:stretch>
          </p:blipFill>
          <p:spPr>
            <a:xfrm>
              <a:off x="3590837" y="4530777"/>
              <a:ext cx="1013748" cy="1013748"/>
            </a:xfrm>
            <a:prstGeom prst="rect">
              <a:avLst/>
            </a:prstGeom>
          </p:spPr>
        </p:pic>
      </p:grpSp>
      <p:sp>
        <p:nvSpPr>
          <p:cNvPr id="27" name="Footer Placeholder 2">
            <a:extLst>
              <a:ext uri="{FF2B5EF4-FFF2-40B4-BE49-F238E27FC236}">
                <a16:creationId xmlns:a16="http://schemas.microsoft.com/office/drawing/2014/main" id="{E8E40F18-D8C3-152E-E821-AF3F046E9E2E}"/>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
        <p:nvSpPr>
          <p:cNvPr id="28" name="Slide Number Placeholder 4">
            <a:extLst>
              <a:ext uri="{FF2B5EF4-FFF2-40B4-BE49-F238E27FC236}">
                <a16:creationId xmlns:a16="http://schemas.microsoft.com/office/drawing/2014/main" id="{91215A5E-A602-8C9B-51B5-92A32FFBFC6C}"/>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46</a:t>
            </a:fld>
            <a:endParaRPr lang="en-US">
              <a:solidFill>
                <a:schemeClr val="tx2"/>
              </a:solidFill>
            </a:endParaRPr>
          </a:p>
        </p:txBody>
      </p:sp>
      <p:grpSp>
        <p:nvGrpSpPr>
          <p:cNvPr id="30" name="Group 29">
            <a:extLst>
              <a:ext uri="{FF2B5EF4-FFF2-40B4-BE49-F238E27FC236}">
                <a16:creationId xmlns:a16="http://schemas.microsoft.com/office/drawing/2014/main" id="{6BF09227-491E-30F3-91B2-B2EF28716189}"/>
              </a:ext>
            </a:extLst>
          </p:cNvPr>
          <p:cNvGrpSpPr/>
          <p:nvPr/>
        </p:nvGrpSpPr>
        <p:grpSpPr>
          <a:xfrm>
            <a:off x="6896424" y="3873003"/>
            <a:ext cx="2057400" cy="2057400"/>
            <a:chOff x="8111961" y="4353232"/>
            <a:chExt cx="1371600" cy="1371600"/>
          </a:xfrm>
        </p:grpSpPr>
        <p:sp>
          <p:nvSpPr>
            <p:cNvPr id="31" name="Oval 30">
              <a:extLst>
                <a:ext uri="{FF2B5EF4-FFF2-40B4-BE49-F238E27FC236}">
                  <a16:creationId xmlns:a16="http://schemas.microsoft.com/office/drawing/2014/main" id="{53380AD9-8AF4-938F-AEE2-243A47AD0E71}"/>
                </a:ext>
              </a:extLst>
            </p:cNvPr>
            <p:cNvSpPr/>
            <p:nvPr/>
          </p:nvSpPr>
          <p:spPr>
            <a:xfrm>
              <a:off x="8111961" y="4353232"/>
              <a:ext cx="1371600" cy="1371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A white line on a black background&#10;&#10;Description automatically generated">
              <a:extLst>
                <a:ext uri="{FF2B5EF4-FFF2-40B4-BE49-F238E27FC236}">
                  <a16:creationId xmlns:a16="http://schemas.microsoft.com/office/drawing/2014/main" id="{C14439F7-EECA-4579-FDA0-9D456077BE70}"/>
                </a:ext>
              </a:extLst>
            </p:cNvPr>
            <p:cNvPicPr>
              <a:picLocks noChangeAspect="1"/>
            </p:cNvPicPr>
            <p:nvPr/>
          </p:nvPicPr>
          <p:blipFill rotWithShape="1">
            <a:blip r:embed="rId7"/>
            <a:srcRect l="18795" t="11581" r="19430" b="10670"/>
            <a:stretch/>
          </p:blipFill>
          <p:spPr>
            <a:xfrm>
              <a:off x="8385664" y="4518991"/>
              <a:ext cx="824193" cy="1037320"/>
            </a:xfrm>
            <a:prstGeom prst="rect">
              <a:avLst/>
            </a:prstGeom>
          </p:spPr>
        </p:pic>
      </p:grpSp>
      <p:grpSp>
        <p:nvGrpSpPr>
          <p:cNvPr id="26" name="Group 25">
            <a:extLst>
              <a:ext uri="{FF2B5EF4-FFF2-40B4-BE49-F238E27FC236}">
                <a16:creationId xmlns:a16="http://schemas.microsoft.com/office/drawing/2014/main" id="{17EDEF45-2DDB-84B5-E654-5FBC980414F6}"/>
              </a:ext>
            </a:extLst>
          </p:cNvPr>
          <p:cNvGrpSpPr/>
          <p:nvPr/>
        </p:nvGrpSpPr>
        <p:grpSpPr>
          <a:xfrm>
            <a:off x="6117119" y="3105311"/>
            <a:ext cx="3657600" cy="3657600"/>
            <a:chOff x="6620618" y="2771527"/>
            <a:chExt cx="3657600" cy="3657600"/>
          </a:xfrm>
        </p:grpSpPr>
        <p:sp>
          <p:nvSpPr>
            <p:cNvPr id="4" name="Oval 3">
              <a:extLst>
                <a:ext uri="{FF2B5EF4-FFF2-40B4-BE49-F238E27FC236}">
                  <a16:creationId xmlns:a16="http://schemas.microsoft.com/office/drawing/2014/main" id="{8C6CBD62-8301-E972-9944-4B4ED0D7E35C}"/>
                </a:ext>
              </a:extLst>
            </p:cNvPr>
            <p:cNvSpPr/>
            <p:nvPr/>
          </p:nvSpPr>
          <p:spPr>
            <a:xfrm>
              <a:off x="6620618" y="2771527"/>
              <a:ext cx="3657600" cy="3657600"/>
            </a:xfrm>
            <a:prstGeom prst="ellipse">
              <a:avLst/>
            </a:prstGeom>
            <a:solidFill>
              <a:schemeClr val="tx2"/>
            </a:solid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D951CA0-1054-5928-871C-D0C939BCCBCD}"/>
                </a:ext>
              </a:extLst>
            </p:cNvPr>
            <p:cNvSpPr txBox="1"/>
            <p:nvPr/>
          </p:nvSpPr>
          <p:spPr>
            <a:xfrm>
              <a:off x="7149485" y="3640628"/>
              <a:ext cx="2783267" cy="1200329"/>
            </a:xfrm>
            <a:prstGeom prst="rect">
              <a:avLst/>
            </a:prstGeom>
            <a:noFill/>
          </p:spPr>
          <p:txBody>
            <a:bodyPr wrap="square" rtlCol="0">
              <a:spAutoFit/>
            </a:bodyPr>
            <a:lstStyle/>
            <a:p>
              <a:r>
                <a:rPr lang="en-US">
                  <a:solidFill>
                    <a:schemeClr val="bg1"/>
                  </a:solidFill>
                  <a:latin typeface="Arial" panose="020B0604020202020204" pitchFamily="34" charset="0"/>
                  <a:cs typeface="Arial" panose="020B0604020202020204" pitchFamily="34" charset="0"/>
                </a:rPr>
                <a:t>We will begin testing following the completion of assembly and safety verification</a:t>
              </a:r>
            </a:p>
          </p:txBody>
        </p:sp>
        <p:pic>
          <p:nvPicPr>
            <p:cNvPr id="13" name="Picture 12" descr="A white line on a black background&#10;&#10;Description automatically generated">
              <a:extLst>
                <a:ext uri="{FF2B5EF4-FFF2-40B4-BE49-F238E27FC236}">
                  <a16:creationId xmlns:a16="http://schemas.microsoft.com/office/drawing/2014/main" id="{0853BBE6-4C13-E4B6-E776-47E1F486EA4F}"/>
                </a:ext>
              </a:extLst>
            </p:cNvPr>
            <p:cNvPicPr>
              <a:picLocks noChangeAspect="1"/>
            </p:cNvPicPr>
            <p:nvPr/>
          </p:nvPicPr>
          <p:blipFill rotWithShape="1">
            <a:blip r:embed="rId7"/>
            <a:srcRect l="18795" t="11581" r="19430" b="10670"/>
            <a:stretch/>
          </p:blipFill>
          <p:spPr>
            <a:xfrm>
              <a:off x="7940656" y="4907506"/>
              <a:ext cx="1026560" cy="1292017"/>
            </a:xfrm>
            <a:prstGeom prst="rect">
              <a:avLst/>
            </a:prstGeom>
          </p:spPr>
        </p:pic>
      </p:grpSp>
    </p:spTree>
    <p:extLst>
      <p:ext uri="{BB962C8B-B14F-4D97-AF65-F5344CB8AC3E}">
        <p14:creationId xmlns:p14="http://schemas.microsoft.com/office/powerpoint/2010/main" val="210584297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500" fill="hold"/>
                                        <p:tgtEl>
                                          <p:spTgt spid="30"/>
                                        </p:tgtEl>
                                      </p:cBhvr>
                                      <p:by x="175000" y="175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6" presetClass="emph" presetSubtype="0" fill="hold" nodeType="clickEffect">
                                  <p:stCondLst>
                                    <p:cond delay="0"/>
                                  </p:stCondLst>
                                  <p:childTnLst>
                                    <p:animScale>
                                      <p:cBhvr>
                                        <p:cTn id="20" dur="500" fill="hold"/>
                                        <p:tgtEl>
                                          <p:spTgt spid="30"/>
                                        </p:tgtEl>
                                      </p:cBhvr>
                                      <p:by x="65000" y="6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8" name="Title 5">
            <a:extLst>
              <a:ext uri="{FF2B5EF4-FFF2-40B4-BE49-F238E27FC236}">
                <a16:creationId xmlns:a16="http://schemas.microsoft.com/office/drawing/2014/main" id="{65664C08-F3EB-AC56-B532-8308073ADD3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Conclusion</a:t>
            </a:r>
          </a:p>
        </p:txBody>
      </p:sp>
      <p:sp>
        <p:nvSpPr>
          <p:cNvPr id="3" name="TextBox 2">
            <a:extLst>
              <a:ext uri="{FF2B5EF4-FFF2-40B4-BE49-F238E27FC236}">
                <a16:creationId xmlns:a16="http://schemas.microsoft.com/office/drawing/2014/main" id="{5CF01DC4-80A4-2B00-9825-586747EAA2A3}"/>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4" name="Rectangle: Rounded Corners 3">
            <a:extLst>
              <a:ext uri="{FF2B5EF4-FFF2-40B4-BE49-F238E27FC236}">
                <a16:creationId xmlns:a16="http://schemas.microsoft.com/office/drawing/2014/main" id="{CB36D83B-928E-F650-A506-E2BA0EF03900}"/>
              </a:ext>
            </a:extLst>
          </p:cNvPr>
          <p:cNvSpPr/>
          <p:nvPr/>
        </p:nvSpPr>
        <p:spPr>
          <a:xfrm>
            <a:off x="489879" y="4886632"/>
            <a:ext cx="9812593" cy="1469086"/>
          </a:xfrm>
          <a:prstGeom prst="roundRect">
            <a:avLst/>
          </a:prstGeom>
          <a:solidFill>
            <a:schemeClr val="tx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a:latin typeface="Arial" panose="020B0604020202020204" pitchFamily="34" charset="0"/>
                <a:cs typeface="Arial" panose="020B0604020202020204" pitchFamily="34" charset="0"/>
              </a:rPr>
              <a:t>Over the past two academic semesters, our team collaborated to create a cryogenic coupler that actively seals and limits fuel leakage for a 90-day mission period</a:t>
            </a:r>
          </a:p>
        </p:txBody>
      </p:sp>
      <p:sp>
        <p:nvSpPr>
          <p:cNvPr id="6" name="Footer Placeholder 2">
            <a:extLst>
              <a:ext uri="{FF2B5EF4-FFF2-40B4-BE49-F238E27FC236}">
                <a16:creationId xmlns:a16="http://schemas.microsoft.com/office/drawing/2014/main" id="{A5D07E73-8756-2602-7D9B-473CCF474EFE}"/>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 </a:t>
            </a:r>
          </a:p>
        </p:txBody>
      </p:sp>
      <p:sp>
        <p:nvSpPr>
          <p:cNvPr id="11" name="Slide Number Placeholder 4">
            <a:extLst>
              <a:ext uri="{FF2B5EF4-FFF2-40B4-BE49-F238E27FC236}">
                <a16:creationId xmlns:a16="http://schemas.microsoft.com/office/drawing/2014/main" id="{7113A33E-B7D8-FCBA-BE98-94AD3640AD60}"/>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47</a:t>
            </a:fld>
            <a:endParaRPr lang="en-US">
              <a:solidFill>
                <a:schemeClr val="tx2"/>
              </a:solidFill>
            </a:endParaRPr>
          </a:p>
        </p:txBody>
      </p:sp>
      <p:pic>
        <p:nvPicPr>
          <p:cNvPr id="7" name="Picture 6" descr="A colorful machine with wheels&#10;&#10;Description automatically generated with medium confidence">
            <a:extLst>
              <a:ext uri="{FF2B5EF4-FFF2-40B4-BE49-F238E27FC236}">
                <a16:creationId xmlns:a16="http://schemas.microsoft.com/office/drawing/2014/main" id="{BDB09131-C98F-BA21-9AA4-4B931A053B67}"/>
              </a:ext>
            </a:extLst>
          </p:cNvPr>
          <p:cNvPicPr>
            <a:picLocks noChangeAspect="1"/>
          </p:cNvPicPr>
          <p:nvPr/>
        </p:nvPicPr>
        <p:blipFill rotWithShape="1">
          <a:blip r:embed="rId3"/>
          <a:srcRect l="12302" t="10055" r="7414" b="9661"/>
          <a:stretch/>
        </p:blipFill>
        <p:spPr>
          <a:xfrm>
            <a:off x="2789727" y="1334432"/>
            <a:ext cx="5073293" cy="3382195"/>
          </a:xfrm>
          <a:prstGeom prst="roundRect">
            <a:avLst>
              <a:gd name="adj" fmla="val 16667"/>
            </a:avLst>
          </a:prstGeom>
          <a:ln>
            <a:solidFill>
              <a:schemeClr val="tx2"/>
            </a:solidFill>
          </a:ln>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042187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pic>
        <p:nvPicPr>
          <p:cNvPr id="6" name="Picture 5" descr="Arizona Space Grant Consortium Logos | Arizona Space Grant Consortium">
            <a:extLst>
              <a:ext uri="{FF2B5EF4-FFF2-40B4-BE49-F238E27FC236}">
                <a16:creationId xmlns:a16="http://schemas.microsoft.com/office/drawing/2014/main" id="{5DAAD6C9-5291-7185-1CDD-4D46E1E09F0A}"/>
              </a:ext>
            </a:extLst>
          </p:cNvPr>
          <p:cNvPicPr>
            <a:picLocks noChangeAspect="1"/>
          </p:cNvPicPr>
          <p:nvPr/>
        </p:nvPicPr>
        <p:blipFill rotWithShape="1">
          <a:blip r:embed="rId4"/>
          <a:srcRect t="-896" r="714" b="15793"/>
          <a:stretch/>
        </p:blipFill>
        <p:spPr>
          <a:xfrm>
            <a:off x="3241719" y="1452910"/>
            <a:ext cx="4393690" cy="3785911"/>
          </a:xfrm>
          <a:prstGeom prst="rect">
            <a:avLst/>
          </a:prstGeom>
        </p:spPr>
      </p:pic>
      <p:sp>
        <p:nvSpPr>
          <p:cNvPr id="7" name="Title 4">
            <a:extLst>
              <a:ext uri="{FF2B5EF4-FFF2-40B4-BE49-F238E27FC236}">
                <a16:creationId xmlns:a16="http://schemas.microsoft.com/office/drawing/2014/main" id="{48612880-7EFC-4448-8C1A-089D7C4A396C}"/>
              </a:ext>
            </a:extLst>
          </p:cNvPr>
          <p:cNvSpPr txBox="1">
            <a:spLocks/>
          </p:cNvSpPr>
          <p:nvPr/>
        </p:nvSpPr>
        <p:spPr>
          <a:xfrm>
            <a:off x="3810491" y="342655"/>
            <a:ext cx="3171369" cy="960276"/>
          </a:xfrm>
          <a:prstGeom prst="rect">
            <a:avLst/>
          </a:prstGeom>
        </p:spPr>
        <p:txBody>
          <a:bodyPr lIns="91440" tIns="45720" rIns="91440" bIns="4572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bg1"/>
                </a:solidFill>
              </a:rPr>
              <a:t>Thank You</a:t>
            </a:r>
          </a:p>
        </p:txBody>
      </p:sp>
      <p:sp>
        <p:nvSpPr>
          <p:cNvPr id="2" name="Rectangle: Rounded Corners 2">
            <a:extLst>
              <a:ext uri="{FF2B5EF4-FFF2-40B4-BE49-F238E27FC236}">
                <a16:creationId xmlns:a16="http://schemas.microsoft.com/office/drawing/2014/main" id="{6EA293F7-F0A9-10EB-87CB-9DA6E64372C8}"/>
              </a:ext>
            </a:extLst>
          </p:cNvPr>
          <p:cNvSpPr/>
          <p:nvPr/>
        </p:nvSpPr>
        <p:spPr>
          <a:xfrm>
            <a:off x="550215" y="5498113"/>
            <a:ext cx="9776701" cy="847955"/>
          </a:xfrm>
          <a:prstGeom prst="roundRect">
            <a:avLst/>
          </a:prstGeom>
          <a:solidFill>
            <a:schemeClr val="tx2"/>
          </a:solidFill>
          <a:ln w="381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cs typeface="Calibri"/>
            </a:endParaRPr>
          </a:p>
          <a:p>
            <a:pPr algn="ctr"/>
            <a:endParaRPr lang="en-US">
              <a:cs typeface="Calibri"/>
            </a:endParaRPr>
          </a:p>
          <a:p>
            <a:pPr algn="ctr"/>
            <a:endParaRPr lang="en-US">
              <a:cs typeface="Calibri"/>
            </a:endParaRPr>
          </a:p>
          <a:p>
            <a:r>
              <a:rPr lang="en-US">
                <a:latin typeface="Arial" panose="020B0604020202020204" pitchFamily="34" charset="0"/>
                <a:cs typeface="Arial" panose="020B0604020202020204" pitchFamily="34" charset="0"/>
              </a:rPr>
              <a:t>James </a:t>
            </a:r>
            <a:r>
              <a:rPr lang="en-US" err="1">
                <a:latin typeface="Arial" panose="020B0604020202020204" pitchFamily="34" charset="0"/>
                <a:cs typeface="Arial" panose="020B0604020202020204" pitchFamily="34" charset="0"/>
              </a:rPr>
              <a:t>Buzzell</a:t>
            </a:r>
            <a:r>
              <a:rPr lang="en-US">
                <a:latin typeface="Arial" panose="020B0604020202020204" pitchFamily="34" charset="0"/>
                <a:cs typeface="Arial" panose="020B0604020202020204" pitchFamily="34" charset="0"/>
              </a:rPr>
              <a:t> and NASA MSFC, Jeremy Phillips and FAMU-FSU </a:t>
            </a:r>
            <a:r>
              <a:rPr lang="en-US" err="1">
                <a:latin typeface="Arial" panose="020B0604020202020204" pitchFamily="34" charset="0"/>
                <a:cs typeface="Arial" panose="020B0604020202020204" pitchFamily="34" charset="0"/>
              </a:rPr>
              <a:t>CoE</a:t>
            </a:r>
            <a:r>
              <a:rPr lang="en-US">
                <a:latin typeface="Arial" panose="020B0604020202020204" pitchFamily="34" charset="0"/>
                <a:cs typeface="Arial" panose="020B0604020202020204" pitchFamily="34" charset="0"/>
              </a:rPr>
              <a:t> Machine Shop, Dr. Wei Guo and Makai Hulse at the National </a:t>
            </a:r>
            <a:r>
              <a:rPr lang="en-US" err="1">
                <a:latin typeface="Arial" panose="020B0604020202020204" pitchFamily="34" charset="0"/>
                <a:cs typeface="Arial" panose="020B0604020202020204" pitchFamily="34" charset="0"/>
              </a:rPr>
              <a:t>MagLab</a:t>
            </a:r>
            <a:r>
              <a:rPr lang="en-US">
                <a:latin typeface="Arial" panose="020B0604020202020204" pitchFamily="34" charset="0"/>
                <a:cs typeface="Arial" panose="020B0604020202020204" pitchFamily="34" charset="0"/>
              </a:rPr>
              <a:t>, and Dr. Shayne </a:t>
            </a:r>
            <a:r>
              <a:rPr lang="en-US" err="1">
                <a:latin typeface="Arial" panose="020B0604020202020204" pitchFamily="34" charset="0"/>
                <a:cs typeface="Arial" panose="020B0604020202020204" pitchFamily="34" charset="0"/>
              </a:rPr>
              <a:t>McConomy</a:t>
            </a:r>
            <a:endParaRPr lang="en-US">
              <a:latin typeface="Arial" panose="020B0604020202020204" pitchFamily="34" charset="0"/>
              <a:cs typeface="Arial" panose="020B0604020202020204" pitchFamily="34" charset="0"/>
            </a:endParaRPr>
          </a:p>
          <a:p>
            <a:endParaRPr lang="en-US"/>
          </a:p>
          <a:p>
            <a:pPr algn="ctr"/>
            <a:endParaRPr lang="en-US"/>
          </a:p>
          <a:p>
            <a:pPr algn="ctr"/>
            <a:r>
              <a:rPr lang="en-US">
                <a:cs typeface="Calibri"/>
              </a:rPr>
              <a:t> </a:t>
            </a:r>
            <a:endParaRPr lang="en-US"/>
          </a:p>
        </p:txBody>
      </p:sp>
      <p:sp>
        <p:nvSpPr>
          <p:cNvPr id="5" name="TextBox 4">
            <a:extLst>
              <a:ext uri="{FF2B5EF4-FFF2-40B4-BE49-F238E27FC236}">
                <a16:creationId xmlns:a16="http://schemas.microsoft.com/office/drawing/2014/main" id="{B627FE0F-0DD4-05E7-C94D-A21AA6892BCF}"/>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p>
        </p:txBody>
      </p:sp>
      <p:sp>
        <p:nvSpPr>
          <p:cNvPr id="8" name="Footer Placeholder 2">
            <a:extLst>
              <a:ext uri="{FF2B5EF4-FFF2-40B4-BE49-F238E27FC236}">
                <a16:creationId xmlns:a16="http://schemas.microsoft.com/office/drawing/2014/main" id="{50283B9B-DF4E-B045-CF3E-31EB90117001}"/>
              </a:ext>
            </a:extLst>
          </p:cNvPr>
          <p:cNvSpPr>
            <a:spLocks noGrp="1"/>
          </p:cNvSpPr>
          <p:nvPr>
            <p:ph type="ftr" sz="quarter" idx="11"/>
          </p:nvPr>
        </p:nvSpPr>
        <p:spPr>
          <a:xfrm>
            <a:off x="533400" y="6534952"/>
            <a:ext cx="4274813" cy="274320"/>
          </a:xfrm>
        </p:spPr>
        <p:txBody>
          <a:bodyPr/>
          <a:lstStyle/>
          <a:p>
            <a:r>
              <a:rPr lang="en-US">
                <a:solidFill>
                  <a:srgbClr val="9F9E9D"/>
                </a:solidFill>
              </a:rPr>
              <a:t>Department of Mechanical Engineering </a:t>
            </a:r>
          </a:p>
        </p:txBody>
      </p:sp>
      <p:sp>
        <p:nvSpPr>
          <p:cNvPr id="9" name="Slide Number Placeholder 4">
            <a:extLst>
              <a:ext uri="{FF2B5EF4-FFF2-40B4-BE49-F238E27FC236}">
                <a16:creationId xmlns:a16="http://schemas.microsoft.com/office/drawing/2014/main" id="{C4D1FEE8-2741-652D-1375-46DBFCA73C4A}"/>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rgbClr val="9F9E9D"/>
                </a:solidFill>
              </a:rPr>
              <a:t>48</a:t>
            </a:fld>
            <a:endParaRPr lang="en-US">
              <a:solidFill>
                <a:srgbClr val="9F9E9D"/>
              </a:solidFill>
            </a:endParaRPr>
          </a:p>
        </p:txBody>
      </p:sp>
    </p:spTree>
    <p:extLst>
      <p:ext uri="{BB962C8B-B14F-4D97-AF65-F5344CB8AC3E}">
        <p14:creationId xmlns:p14="http://schemas.microsoft.com/office/powerpoint/2010/main" val="767976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pic>
        <p:nvPicPr>
          <p:cNvPr id="6" name="Picture 5" descr="Arizona Space Grant Consortium Logos | Arizona Space Grant Consortium">
            <a:extLst>
              <a:ext uri="{FF2B5EF4-FFF2-40B4-BE49-F238E27FC236}">
                <a16:creationId xmlns:a16="http://schemas.microsoft.com/office/drawing/2014/main" id="{5DAAD6C9-5291-7185-1CDD-4D46E1E09F0A}"/>
              </a:ext>
            </a:extLst>
          </p:cNvPr>
          <p:cNvPicPr>
            <a:picLocks noChangeAspect="1"/>
          </p:cNvPicPr>
          <p:nvPr/>
        </p:nvPicPr>
        <p:blipFill rotWithShape="1">
          <a:blip r:embed="rId4"/>
          <a:srcRect t="-896" r="714" b="15793"/>
          <a:stretch/>
        </p:blipFill>
        <p:spPr>
          <a:xfrm>
            <a:off x="10799607" y="4201966"/>
            <a:ext cx="1269551" cy="1093934"/>
          </a:xfrm>
          <a:prstGeom prst="rect">
            <a:avLst/>
          </a:prstGeom>
        </p:spPr>
      </p:pic>
      <p:sp>
        <p:nvSpPr>
          <p:cNvPr id="7" name="Title 4">
            <a:extLst>
              <a:ext uri="{FF2B5EF4-FFF2-40B4-BE49-F238E27FC236}">
                <a16:creationId xmlns:a16="http://schemas.microsoft.com/office/drawing/2014/main" id="{48612880-7EFC-4448-8C1A-089D7C4A396C}"/>
              </a:ext>
            </a:extLst>
          </p:cNvPr>
          <p:cNvSpPr txBox="1">
            <a:spLocks/>
          </p:cNvSpPr>
          <p:nvPr/>
        </p:nvSpPr>
        <p:spPr>
          <a:xfrm>
            <a:off x="560235" y="511932"/>
            <a:ext cx="9601200" cy="960276"/>
          </a:xfrm>
          <a:prstGeom prst="rect">
            <a:avLst/>
          </a:prstGeom>
        </p:spPr>
        <p:txBody>
          <a:bodyPr lIns="91440" tIns="45720" rIns="91440" bIns="4572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pPr algn="ctr"/>
            <a:r>
              <a:rPr lang="en-US">
                <a:solidFill>
                  <a:schemeClr val="bg1"/>
                </a:solidFill>
              </a:rPr>
              <a:t>Connect with Us</a:t>
            </a:r>
          </a:p>
        </p:txBody>
      </p:sp>
      <p:sp>
        <p:nvSpPr>
          <p:cNvPr id="2" name="Rectangle: Rounded Corners 28">
            <a:extLst>
              <a:ext uri="{FF2B5EF4-FFF2-40B4-BE49-F238E27FC236}">
                <a16:creationId xmlns:a16="http://schemas.microsoft.com/office/drawing/2014/main" id="{02F897C1-23C7-2DC6-E05B-86740E3CD0DD}"/>
              </a:ext>
            </a:extLst>
          </p:cNvPr>
          <p:cNvSpPr/>
          <p:nvPr/>
        </p:nvSpPr>
        <p:spPr>
          <a:xfrm>
            <a:off x="8546592" y="1926335"/>
            <a:ext cx="1901952" cy="3694177"/>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1643BC0-C6EE-CAA8-E237-690E235DDB47}"/>
              </a:ext>
            </a:extLst>
          </p:cNvPr>
          <p:cNvPicPr>
            <a:picLocks noChangeAspect="1"/>
          </p:cNvPicPr>
          <p:nvPr/>
        </p:nvPicPr>
        <p:blipFill rotWithShape="1">
          <a:blip r:embed="rId5"/>
          <a:srcRect t="5758" b="30800"/>
          <a:stretch/>
        </p:blipFill>
        <p:spPr>
          <a:xfrm>
            <a:off x="8665392" y="2063552"/>
            <a:ext cx="1673225" cy="1612900"/>
          </a:xfrm>
          <a:prstGeom prst="roundRect">
            <a:avLst/>
          </a:prstGeom>
        </p:spPr>
      </p:pic>
      <p:sp>
        <p:nvSpPr>
          <p:cNvPr id="22" name="Rectangle: Rounded Corners 28">
            <a:extLst>
              <a:ext uri="{FF2B5EF4-FFF2-40B4-BE49-F238E27FC236}">
                <a16:creationId xmlns:a16="http://schemas.microsoft.com/office/drawing/2014/main" id="{17DA5C26-1E3D-DB07-D0DB-BB445D474820}"/>
              </a:ext>
            </a:extLst>
          </p:cNvPr>
          <p:cNvSpPr/>
          <p:nvPr/>
        </p:nvSpPr>
        <p:spPr>
          <a:xfrm>
            <a:off x="290399" y="1926335"/>
            <a:ext cx="1901952" cy="3694177"/>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erson in a suit standing in front of a building&#10;&#10;Description automatically generated">
            <a:extLst>
              <a:ext uri="{FF2B5EF4-FFF2-40B4-BE49-F238E27FC236}">
                <a16:creationId xmlns:a16="http://schemas.microsoft.com/office/drawing/2014/main" id="{2155D332-4103-8A97-CB40-539C3FC77DDA}"/>
              </a:ext>
            </a:extLst>
          </p:cNvPr>
          <p:cNvPicPr>
            <a:picLocks noChangeAspect="1"/>
          </p:cNvPicPr>
          <p:nvPr/>
        </p:nvPicPr>
        <p:blipFill rotWithShape="1">
          <a:blip r:embed="rId6"/>
          <a:srcRect l="21212" t="27158" r="25252" b="35579"/>
          <a:stretch/>
        </p:blipFill>
        <p:spPr>
          <a:xfrm>
            <a:off x="404762" y="2064451"/>
            <a:ext cx="1673225" cy="1612900"/>
          </a:xfrm>
          <a:prstGeom prst="roundRect">
            <a:avLst/>
          </a:prstGeom>
        </p:spPr>
      </p:pic>
      <p:sp>
        <p:nvSpPr>
          <p:cNvPr id="20" name="Rectangle: Rounded Corners 28">
            <a:extLst>
              <a:ext uri="{FF2B5EF4-FFF2-40B4-BE49-F238E27FC236}">
                <a16:creationId xmlns:a16="http://schemas.microsoft.com/office/drawing/2014/main" id="{3C8ABA1D-2FA7-EF70-FF1B-6E0F4F3DB032}"/>
              </a:ext>
            </a:extLst>
          </p:cNvPr>
          <p:cNvSpPr/>
          <p:nvPr/>
        </p:nvSpPr>
        <p:spPr>
          <a:xfrm>
            <a:off x="4420665" y="1926335"/>
            <a:ext cx="1901952" cy="3694177"/>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miling at camera&#10;&#10;Description automatically generated">
            <a:extLst>
              <a:ext uri="{FF2B5EF4-FFF2-40B4-BE49-F238E27FC236}">
                <a16:creationId xmlns:a16="http://schemas.microsoft.com/office/drawing/2014/main" id="{78843104-DE01-D5C5-AB70-57CAAA9D0328}"/>
              </a:ext>
            </a:extLst>
          </p:cNvPr>
          <p:cNvPicPr>
            <a:picLocks noChangeAspect="1"/>
          </p:cNvPicPr>
          <p:nvPr/>
        </p:nvPicPr>
        <p:blipFill rotWithShape="1">
          <a:blip r:embed="rId7"/>
          <a:srcRect l="3219" t="16247" r="6828" b="15259"/>
          <a:stretch/>
        </p:blipFill>
        <p:spPr>
          <a:xfrm>
            <a:off x="4534965" y="2060085"/>
            <a:ext cx="1673352" cy="1633165"/>
          </a:xfrm>
          <a:prstGeom prst="roundRect">
            <a:avLst/>
          </a:prstGeom>
        </p:spPr>
      </p:pic>
      <p:sp>
        <p:nvSpPr>
          <p:cNvPr id="21" name="Rectangle: Rounded Corners 28">
            <a:extLst>
              <a:ext uri="{FF2B5EF4-FFF2-40B4-BE49-F238E27FC236}">
                <a16:creationId xmlns:a16="http://schemas.microsoft.com/office/drawing/2014/main" id="{449840CB-6219-D628-1AD4-D5F396A68ED5}"/>
              </a:ext>
            </a:extLst>
          </p:cNvPr>
          <p:cNvSpPr/>
          <p:nvPr/>
        </p:nvSpPr>
        <p:spPr>
          <a:xfrm>
            <a:off x="2355532" y="1926335"/>
            <a:ext cx="1901952" cy="3694177"/>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with blonde hair&#10;&#10;Description automatically generated">
            <a:extLst>
              <a:ext uri="{FF2B5EF4-FFF2-40B4-BE49-F238E27FC236}">
                <a16:creationId xmlns:a16="http://schemas.microsoft.com/office/drawing/2014/main" id="{80DF253E-803D-11F3-10C6-5FD0C92BF09C}"/>
              </a:ext>
            </a:extLst>
          </p:cNvPr>
          <p:cNvPicPr>
            <a:picLocks noChangeAspect="1"/>
          </p:cNvPicPr>
          <p:nvPr/>
        </p:nvPicPr>
        <p:blipFill rotWithShape="1">
          <a:blip r:embed="rId8"/>
          <a:srcRect l="978" r="978"/>
          <a:stretch/>
        </p:blipFill>
        <p:spPr>
          <a:xfrm>
            <a:off x="2469832" y="2060085"/>
            <a:ext cx="1673352" cy="1680932"/>
          </a:xfrm>
          <a:prstGeom prst="roundRect">
            <a:avLst/>
          </a:prstGeom>
        </p:spPr>
      </p:pic>
      <p:sp>
        <p:nvSpPr>
          <p:cNvPr id="19" name="Rectangle: Rounded Corners 28">
            <a:extLst>
              <a:ext uri="{FF2B5EF4-FFF2-40B4-BE49-F238E27FC236}">
                <a16:creationId xmlns:a16="http://schemas.microsoft.com/office/drawing/2014/main" id="{547FD347-1F86-55F4-1C4A-340ADD39725F}"/>
              </a:ext>
            </a:extLst>
          </p:cNvPr>
          <p:cNvSpPr/>
          <p:nvPr/>
        </p:nvSpPr>
        <p:spPr>
          <a:xfrm>
            <a:off x="6481459" y="1926335"/>
            <a:ext cx="1901952" cy="3694177"/>
          </a:xfrm>
          <a:prstGeom prst="roundRect">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person in a black dress&#10;&#10;Description automatically generated">
            <a:extLst>
              <a:ext uri="{FF2B5EF4-FFF2-40B4-BE49-F238E27FC236}">
                <a16:creationId xmlns:a16="http://schemas.microsoft.com/office/drawing/2014/main" id="{0F010C3E-469D-1FF8-DDBC-58E35DB5C8A0}"/>
              </a:ext>
            </a:extLst>
          </p:cNvPr>
          <p:cNvPicPr>
            <a:picLocks noChangeAspect="1"/>
          </p:cNvPicPr>
          <p:nvPr/>
        </p:nvPicPr>
        <p:blipFill rotWithShape="1">
          <a:blip r:embed="rId9"/>
          <a:srcRect l="16337" t="24528" r="12376" b="21132"/>
          <a:stretch/>
        </p:blipFill>
        <p:spPr>
          <a:xfrm>
            <a:off x="6642863" y="2060085"/>
            <a:ext cx="1613626" cy="1617203"/>
          </a:xfrm>
          <a:prstGeom prst="roundRect">
            <a:avLst/>
          </a:prstGeom>
        </p:spPr>
      </p:pic>
      <p:pic>
        <p:nvPicPr>
          <p:cNvPr id="24" name="Picture 23" descr="A qr code on a white background&#10;&#10;Description automatically generated">
            <a:extLst>
              <a:ext uri="{FF2B5EF4-FFF2-40B4-BE49-F238E27FC236}">
                <a16:creationId xmlns:a16="http://schemas.microsoft.com/office/drawing/2014/main" id="{D2A4BEB4-A939-1DD3-E733-148876B99ED4}"/>
              </a:ext>
            </a:extLst>
          </p:cNvPr>
          <p:cNvPicPr>
            <a:picLocks noChangeAspect="1"/>
          </p:cNvPicPr>
          <p:nvPr/>
        </p:nvPicPr>
        <p:blipFill>
          <a:blip r:embed="rId10"/>
          <a:stretch>
            <a:fillRect/>
          </a:stretch>
        </p:blipFill>
        <p:spPr>
          <a:xfrm>
            <a:off x="8811768" y="4063133"/>
            <a:ext cx="1371600" cy="1371600"/>
          </a:xfrm>
          <a:prstGeom prst="rect">
            <a:avLst/>
          </a:prstGeom>
        </p:spPr>
      </p:pic>
      <p:pic>
        <p:nvPicPr>
          <p:cNvPr id="28" name="Picture 27" descr="A qr code on a white background&#10;&#10;Description automatically generated">
            <a:extLst>
              <a:ext uri="{FF2B5EF4-FFF2-40B4-BE49-F238E27FC236}">
                <a16:creationId xmlns:a16="http://schemas.microsoft.com/office/drawing/2014/main" id="{483D0A36-04ED-230B-DA8E-2BD5B3A9E512}"/>
              </a:ext>
            </a:extLst>
          </p:cNvPr>
          <p:cNvPicPr>
            <a:picLocks noChangeAspect="1"/>
          </p:cNvPicPr>
          <p:nvPr/>
        </p:nvPicPr>
        <p:blipFill>
          <a:blip r:embed="rId11"/>
          <a:stretch>
            <a:fillRect/>
          </a:stretch>
        </p:blipFill>
        <p:spPr>
          <a:xfrm>
            <a:off x="6763876" y="4063133"/>
            <a:ext cx="1371600" cy="1371600"/>
          </a:xfrm>
          <a:prstGeom prst="rect">
            <a:avLst/>
          </a:prstGeom>
        </p:spPr>
      </p:pic>
      <p:pic>
        <p:nvPicPr>
          <p:cNvPr id="30" name="Picture 29" descr="A qr code with a few squares&#10;&#10;Description automatically generated">
            <a:extLst>
              <a:ext uri="{FF2B5EF4-FFF2-40B4-BE49-F238E27FC236}">
                <a16:creationId xmlns:a16="http://schemas.microsoft.com/office/drawing/2014/main" id="{8FACC564-DA2A-143D-5D14-04BEAA58015D}"/>
              </a:ext>
            </a:extLst>
          </p:cNvPr>
          <p:cNvPicPr>
            <a:picLocks noChangeAspect="1"/>
          </p:cNvPicPr>
          <p:nvPr/>
        </p:nvPicPr>
        <p:blipFill>
          <a:blip r:embed="rId12"/>
          <a:stretch>
            <a:fillRect/>
          </a:stretch>
        </p:blipFill>
        <p:spPr>
          <a:xfrm>
            <a:off x="2614151" y="4063133"/>
            <a:ext cx="1384713" cy="1371600"/>
          </a:xfrm>
          <a:prstGeom prst="rect">
            <a:avLst/>
          </a:prstGeom>
        </p:spPr>
      </p:pic>
      <p:pic>
        <p:nvPicPr>
          <p:cNvPr id="32" name="Picture 31" descr="A qr code on a white background&#10;&#10;Description automatically generated">
            <a:extLst>
              <a:ext uri="{FF2B5EF4-FFF2-40B4-BE49-F238E27FC236}">
                <a16:creationId xmlns:a16="http://schemas.microsoft.com/office/drawing/2014/main" id="{14A8B8E8-2019-0C53-AF0C-8F0D0C928C8E}"/>
              </a:ext>
            </a:extLst>
          </p:cNvPr>
          <p:cNvPicPr>
            <a:picLocks noChangeAspect="1"/>
          </p:cNvPicPr>
          <p:nvPr/>
        </p:nvPicPr>
        <p:blipFill>
          <a:blip r:embed="rId13"/>
          <a:stretch>
            <a:fillRect/>
          </a:stretch>
        </p:blipFill>
        <p:spPr>
          <a:xfrm>
            <a:off x="551662" y="4057400"/>
            <a:ext cx="1379423" cy="1371600"/>
          </a:xfrm>
          <a:prstGeom prst="rect">
            <a:avLst/>
          </a:prstGeom>
        </p:spPr>
      </p:pic>
      <p:pic>
        <p:nvPicPr>
          <p:cNvPr id="36" name="Picture 35" descr="A qr code with a few squares&#10;&#10;Description automatically generated">
            <a:extLst>
              <a:ext uri="{FF2B5EF4-FFF2-40B4-BE49-F238E27FC236}">
                <a16:creationId xmlns:a16="http://schemas.microsoft.com/office/drawing/2014/main" id="{B2759DB6-3BAA-4BD7-429C-77B69CC2B266}"/>
              </a:ext>
            </a:extLst>
          </p:cNvPr>
          <p:cNvPicPr>
            <a:picLocks noChangeAspect="1"/>
          </p:cNvPicPr>
          <p:nvPr/>
        </p:nvPicPr>
        <p:blipFill>
          <a:blip r:embed="rId14"/>
          <a:stretch>
            <a:fillRect/>
          </a:stretch>
        </p:blipFill>
        <p:spPr>
          <a:xfrm>
            <a:off x="4681899" y="4057400"/>
            <a:ext cx="1379483" cy="1371600"/>
          </a:xfrm>
          <a:prstGeom prst="rect">
            <a:avLst/>
          </a:prstGeom>
        </p:spPr>
      </p:pic>
      <p:sp>
        <p:nvSpPr>
          <p:cNvPr id="23" name="TextBox 22">
            <a:extLst>
              <a:ext uri="{FF2B5EF4-FFF2-40B4-BE49-F238E27FC236}">
                <a16:creationId xmlns:a16="http://schemas.microsoft.com/office/drawing/2014/main" id="{37630BDB-8ABB-1278-4024-82C424740129}"/>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endParaRPr lang="en-US"/>
          </a:p>
        </p:txBody>
      </p:sp>
      <p:sp>
        <p:nvSpPr>
          <p:cNvPr id="25" name="Footer Placeholder 2">
            <a:extLst>
              <a:ext uri="{FF2B5EF4-FFF2-40B4-BE49-F238E27FC236}">
                <a16:creationId xmlns:a16="http://schemas.microsoft.com/office/drawing/2014/main" id="{3769CC35-DEBD-C58A-7A4A-7F326F74255F}"/>
              </a:ext>
            </a:extLst>
          </p:cNvPr>
          <p:cNvSpPr>
            <a:spLocks noGrp="1"/>
          </p:cNvSpPr>
          <p:nvPr>
            <p:ph type="ftr" sz="quarter" idx="11"/>
          </p:nvPr>
        </p:nvSpPr>
        <p:spPr>
          <a:xfrm>
            <a:off x="533400" y="6534952"/>
            <a:ext cx="4274813" cy="274320"/>
          </a:xfrm>
        </p:spPr>
        <p:txBody>
          <a:bodyPr/>
          <a:lstStyle/>
          <a:p>
            <a:r>
              <a:rPr lang="en-US">
                <a:solidFill>
                  <a:srgbClr val="9F9E9D"/>
                </a:solidFill>
              </a:rPr>
              <a:t>Department of Mechanical Engineering </a:t>
            </a:r>
          </a:p>
        </p:txBody>
      </p:sp>
      <p:sp>
        <p:nvSpPr>
          <p:cNvPr id="27" name="Slide Number Placeholder 4">
            <a:extLst>
              <a:ext uri="{FF2B5EF4-FFF2-40B4-BE49-F238E27FC236}">
                <a16:creationId xmlns:a16="http://schemas.microsoft.com/office/drawing/2014/main" id="{EA246C0C-A545-873D-BDF3-537C5C40E394}"/>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rgbClr val="9F9E9D"/>
                </a:solidFill>
              </a:rPr>
              <a:t>49</a:t>
            </a:fld>
            <a:endParaRPr lang="en-US">
              <a:solidFill>
                <a:srgbClr val="9F9E9D"/>
              </a:solidFill>
            </a:endParaRPr>
          </a:p>
        </p:txBody>
      </p:sp>
    </p:spTree>
    <p:extLst>
      <p:ext uri="{BB962C8B-B14F-4D97-AF65-F5344CB8AC3E}">
        <p14:creationId xmlns:p14="http://schemas.microsoft.com/office/powerpoint/2010/main" val="220901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33400" y="342655"/>
            <a:ext cx="9585948" cy="883150"/>
          </a:xfrm>
        </p:spPr>
        <p:txBody>
          <a:bodyPr/>
          <a:lstStyle/>
          <a:p>
            <a:r>
              <a:rPr lang="en-US" sz="4000">
                <a:solidFill>
                  <a:srgbClr val="782F40"/>
                </a:solidFill>
                <a:latin typeface="Arial Black"/>
                <a:ea typeface="Calibri"/>
                <a:cs typeface="Calibri"/>
              </a:rPr>
              <a:t>Background</a:t>
            </a:r>
          </a:p>
        </p:txBody>
      </p:sp>
      <p:graphicFrame>
        <p:nvGraphicFramePr>
          <p:cNvPr id="2" name="Diagram 1">
            <a:extLst>
              <a:ext uri="{FF2B5EF4-FFF2-40B4-BE49-F238E27FC236}">
                <a16:creationId xmlns:a16="http://schemas.microsoft.com/office/drawing/2014/main" id="{1E7470D5-520A-E341-9E71-703525698926}"/>
              </a:ext>
            </a:extLst>
          </p:cNvPr>
          <p:cNvGraphicFramePr/>
          <p:nvPr>
            <p:extLst>
              <p:ext uri="{D42A27DB-BD31-4B8C-83A1-F6EECF244321}">
                <p14:modId xmlns:p14="http://schemas.microsoft.com/office/powerpoint/2010/main" val="3005546719"/>
              </p:ext>
            </p:extLst>
          </p:nvPr>
        </p:nvGraphicFramePr>
        <p:xfrm>
          <a:off x="533400" y="2335290"/>
          <a:ext cx="5029105" cy="2187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8"/>
          <a:srcRect t="-896" r="714" b="15793"/>
          <a:stretch/>
        </p:blipFill>
        <p:spPr>
          <a:xfrm>
            <a:off x="10865223" y="4116232"/>
            <a:ext cx="1219219" cy="1049725"/>
          </a:xfrm>
          <a:prstGeom prst="rect">
            <a:avLst/>
          </a:prstGeom>
        </p:spPr>
      </p:pic>
      <p:cxnSp>
        <p:nvCxnSpPr>
          <p:cNvPr id="21" name="Straight Arrow Connector 20">
            <a:extLst>
              <a:ext uri="{FF2B5EF4-FFF2-40B4-BE49-F238E27FC236}">
                <a16:creationId xmlns:a16="http://schemas.microsoft.com/office/drawing/2014/main" id="{27BF57E9-620C-5C58-6414-78E120D75ACF}"/>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pic>
        <p:nvPicPr>
          <p:cNvPr id="9" name="Picture 8" descr="A satellite in space above earth&#10;&#10;Description automatically generated">
            <a:extLst>
              <a:ext uri="{FF2B5EF4-FFF2-40B4-BE49-F238E27FC236}">
                <a16:creationId xmlns:a16="http://schemas.microsoft.com/office/drawing/2014/main" id="{DEC9CAA0-A0FC-2541-B305-B91E5BD9D6F0}"/>
              </a:ext>
            </a:extLst>
          </p:cNvPr>
          <p:cNvPicPr>
            <a:picLocks noChangeAspect="1"/>
          </p:cNvPicPr>
          <p:nvPr/>
        </p:nvPicPr>
        <p:blipFill>
          <a:blip r:embed="rId9"/>
          <a:stretch>
            <a:fillRect/>
          </a:stretch>
        </p:blipFill>
        <p:spPr>
          <a:xfrm>
            <a:off x="5867305" y="2210515"/>
            <a:ext cx="4272885" cy="2741768"/>
          </a:xfrm>
          <a:prstGeom prst="roundRect">
            <a:avLst>
              <a:gd name="adj" fmla="val 16667"/>
            </a:avLst>
          </a:prstGeom>
          <a:ln>
            <a:solidFill>
              <a:schemeClr val="bg1"/>
            </a:solidFill>
          </a:ln>
          <a:effectLst/>
          <a:scene3d>
            <a:camera prst="orthographicFront"/>
            <a:lightRig rig="contrasting" dir="t">
              <a:rot lat="0" lon="0" rev="4200000"/>
            </a:lightRig>
          </a:scene3d>
          <a:sp3d prstMaterial="plastic">
            <a:contourClr>
              <a:srgbClr val="969696"/>
            </a:contourClr>
          </a:sp3d>
        </p:spPr>
      </p:pic>
      <p:sp>
        <p:nvSpPr>
          <p:cNvPr id="3" name="TextBox 2">
            <a:extLst>
              <a:ext uri="{FF2B5EF4-FFF2-40B4-BE49-F238E27FC236}">
                <a16:creationId xmlns:a16="http://schemas.microsoft.com/office/drawing/2014/main" id="{7D7ACC0B-4C47-4E76-CE6B-1C47174AFE03}"/>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sp>
        <p:nvSpPr>
          <p:cNvPr id="10" name="Slide Number Placeholder 3">
            <a:extLst>
              <a:ext uri="{FF2B5EF4-FFF2-40B4-BE49-F238E27FC236}">
                <a16:creationId xmlns:a16="http://schemas.microsoft.com/office/drawing/2014/main" id="{B268347E-2304-7BA6-D780-CFD0D3719F31}"/>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5</a:t>
            </a:fld>
            <a:endParaRPr lang="en-US">
              <a:solidFill>
                <a:schemeClr val="tx2"/>
              </a:solidFill>
            </a:endParaRPr>
          </a:p>
        </p:txBody>
      </p:sp>
      <p:sp>
        <p:nvSpPr>
          <p:cNvPr id="12" name="Footer Placeholder 2">
            <a:extLst>
              <a:ext uri="{FF2B5EF4-FFF2-40B4-BE49-F238E27FC236}">
                <a16:creationId xmlns:a16="http://schemas.microsoft.com/office/drawing/2014/main" id="{2B1B48FC-F91D-07CD-6115-5F89840716E5}"/>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graphicFrame>
        <p:nvGraphicFramePr>
          <p:cNvPr id="17" name="Diagram 16">
            <a:extLst>
              <a:ext uri="{FF2B5EF4-FFF2-40B4-BE49-F238E27FC236}">
                <a16:creationId xmlns:a16="http://schemas.microsoft.com/office/drawing/2014/main" id="{B6532F79-F3EB-E9A5-BB94-420F2DAD84EA}"/>
              </a:ext>
            </a:extLst>
          </p:cNvPr>
          <p:cNvGraphicFramePr/>
          <p:nvPr>
            <p:extLst>
              <p:ext uri="{D42A27DB-BD31-4B8C-83A1-F6EECF244321}">
                <p14:modId xmlns:p14="http://schemas.microsoft.com/office/powerpoint/2010/main" val="2755349470"/>
              </p:ext>
            </p:extLst>
          </p:nvPr>
        </p:nvGraphicFramePr>
        <p:xfrm>
          <a:off x="685800" y="2487690"/>
          <a:ext cx="5029105" cy="2187419"/>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302816892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p:txBody>
          <a:bodyPr/>
          <a:lstStyle/>
          <a:p>
            <a:r>
              <a:rPr lang="en-US"/>
              <a:t>Backup Slides</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E3564-AC10-7763-9FF7-AECA4F1813AB}"/>
              </a:ext>
            </a:extLst>
          </p:cNvPr>
          <p:cNvSpPr>
            <a:spLocks noGrp="1"/>
          </p:cNvSpPr>
          <p:nvPr>
            <p:ph type="sldNum" sz="quarter" idx="12"/>
          </p:nvPr>
        </p:nvSpPr>
        <p:spPr/>
        <p:txBody>
          <a:bodyPr/>
          <a:lstStyle/>
          <a:p>
            <a:fld id="{A5AEF524-62EC-C340-82A1-9F47B6C43E55}" type="slidenum">
              <a:rPr lang="en-US" smtClean="0"/>
              <a:pPr/>
              <a:t>50</a:t>
            </a:fld>
            <a:endParaRPr lang="en-US"/>
          </a:p>
        </p:txBody>
      </p:sp>
      <p:pic>
        <p:nvPicPr>
          <p:cNvPr id="4" name="Picture 3" descr="Arizona Space Grant Consortium Logos | Arizona Space Grant Consortium">
            <a:extLst>
              <a:ext uri="{FF2B5EF4-FFF2-40B4-BE49-F238E27FC236}">
                <a16:creationId xmlns:a16="http://schemas.microsoft.com/office/drawing/2014/main" id="{53171AB8-8265-DBBF-90C5-EE987CD9172A}"/>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2088388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CDAE1E36-6573-CA2C-77B9-E1449248C6AC}"/>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52C41C9-A482-DF2E-1905-AE0319B7F11C}"/>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4">
            <a:extLst>
              <a:ext uri="{FF2B5EF4-FFF2-40B4-BE49-F238E27FC236}">
                <a16:creationId xmlns:a16="http://schemas.microsoft.com/office/drawing/2014/main" id="{B415ED9C-87A0-A93F-076F-4F4D1C523BDF}"/>
              </a:ext>
            </a:extLst>
          </p:cNvPr>
          <p:cNvSpPr txBox="1">
            <a:spLocks/>
          </p:cNvSpPr>
          <p:nvPr/>
        </p:nvSpPr>
        <p:spPr>
          <a:xfrm>
            <a:off x="438845" y="501697"/>
            <a:ext cx="9601200" cy="960276"/>
          </a:xfrm>
          <a:prstGeom prst="rect">
            <a:avLst/>
          </a:prstGeom>
        </p:spPr>
        <p:txBody>
          <a:bodyPr lIns="91440" tIns="45720" rIns="91440" bIns="45720" anchor="b"/>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References</a:t>
            </a:r>
          </a:p>
        </p:txBody>
      </p:sp>
      <p:sp>
        <p:nvSpPr>
          <p:cNvPr id="2" name="TextBox 1">
            <a:extLst>
              <a:ext uri="{FF2B5EF4-FFF2-40B4-BE49-F238E27FC236}">
                <a16:creationId xmlns:a16="http://schemas.microsoft.com/office/drawing/2014/main" id="{2DC56963-71C4-2DFE-A4B0-5B0AE2D74E8A}"/>
              </a:ext>
            </a:extLst>
          </p:cNvPr>
          <p:cNvSpPr txBox="1"/>
          <p:nvPr/>
        </p:nvSpPr>
        <p:spPr>
          <a:xfrm>
            <a:off x="436072" y="2015325"/>
            <a:ext cx="9705149"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US">
                <a:cs typeface="Calibri"/>
              </a:rPr>
              <a:t>NASA Low Force Quick Disconnect Coupler – Kennedy Space Center</a:t>
            </a:r>
          </a:p>
          <a:p>
            <a:pPr marL="342900" indent="-342900">
              <a:buAutoNum type="arabicPeriod"/>
            </a:pPr>
            <a:r>
              <a:rPr lang="en-US">
                <a:cs typeface="Calibri"/>
              </a:rPr>
              <a:t>NASA-STD-5012</a:t>
            </a:r>
          </a:p>
          <a:p>
            <a:pPr marL="342900" indent="-342900">
              <a:buAutoNum type="arabicPeriod"/>
            </a:pPr>
            <a:r>
              <a:rPr lang="en-US">
                <a:cs typeface="Calibri"/>
              </a:rPr>
              <a:t>NASA-STD-5020</a:t>
            </a:r>
          </a:p>
          <a:p>
            <a:pPr marL="342900" indent="-342900">
              <a:buAutoNum type="arabicPeriod"/>
            </a:pPr>
            <a:r>
              <a:rPr lang="en-US">
                <a:cs typeface="Calibri"/>
              </a:rPr>
              <a:t>AIAA-S-080</a:t>
            </a:r>
          </a:p>
          <a:p>
            <a:pPr marL="342900" indent="-342900">
              <a:buAutoNum type="arabicPeriod"/>
            </a:pPr>
            <a:r>
              <a:rPr lang="en-US">
                <a:cs typeface="Calibri"/>
              </a:rPr>
              <a:t>Omni-Seal book/manual that Buzz provided us</a:t>
            </a:r>
          </a:p>
          <a:p>
            <a:pPr marL="342900" indent="-342900">
              <a:buAutoNum type="arabicPeriod"/>
            </a:pPr>
            <a:endParaRPr lang="en-US">
              <a:cs typeface="Calibri"/>
            </a:endParaRPr>
          </a:p>
        </p:txBody>
      </p:sp>
      <p:sp>
        <p:nvSpPr>
          <p:cNvPr id="6" name="TextBox 5">
            <a:extLst>
              <a:ext uri="{FF2B5EF4-FFF2-40B4-BE49-F238E27FC236}">
                <a16:creationId xmlns:a16="http://schemas.microsoft.com/office/drawing/2014/main" id="{2B224F0C-73EA-AF63-BB8F-91DCDA860919}"/>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3034858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03B6F"/>
        </a:solidFill>
        <a:effectLst/>
      </p:bgPr>
    </p:bg>
    <p:spTree>
      <p:nvGrpSpPr>
        <p:cNvPr id="1" name=""/>
        <p:cNvGrpSpPr/>
        <p:nvPr/>
      </p:nvGrpSpPr>
      <p:grpSpPr>
        <a:xfrm>
          <a:off x="0" y="0"/>
          <a:ext cx="0" cy="0"/>
          <a:chOff x="0" y="0"/>
          <a:chExt cx="0" cy="0"/>
        </a:xfrm>
      </p:grpSpPr>
      <p:graphicFrame>
        <p:nvGraphicFramePr>
          <p:cNvPr id="19" name="Content Placeholder 18">
            <a:extLst>
              <a:ext uri="{FF2B5EF4-FFF2-40B4-BE49-F238E27FC236}">
                <a16:creationId xmlns:a16="http://schemas.microsoft.com/office/drawing/2014/main" id="{FDA4F811-6B4E-AB7C-05FE-836A71DE28D2}"/>
              </a:ext>
            </a:extLst>
          </p:cNvPr>
          <p:cNvGraphicFramePr>
            <a:graphicFrameLocks noGrp="1"/>
          </p:cNvGraphicFramePr>
          <p:nvPr>
            <p:ph idx="1"/>
            <p:extLst>
              <p:ext uri="{D42A27DB-BD31-4B8C-83A1-F6EECF244321}">
                <p14:modId xmlns:p14="http://schemas.microsoft.com/office/powerpoint/2010/main" val="3679464106"/>
              </p:ext>
            </p:extLst>
          </p:nvPr>
        </p:nvGraphicFramePr>
        <p:xfrm>
          <a:off x="533400" y="1813331"/>
          <a:ext cx="96012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0C00BFEA-2EA4-0596-2EBA-0610B12BA087}"/>
              </a:ext>
            </a:extLst>
          </p:cNvPr>
          <p:cNvSpPr>
            <a:spLocks noGrp="1"/>
          </p:cNvSpPr>
          <p:nvPr>
            <p:ph type="sldNum" sz="quarter" idx="12"/>
          </p:nvPr>
        </p:nvSpPr>
        <p:spPr>
          <a:xfrm>
            <a:off x="4971052" y="6565830"/>
            <a:ext cx="731520" cy="274320"/>
          </a:xfrm>
        </p:spPr>
        <p:txBody>
          <a:bodyPr/>
          <a:lstStyle/>
          <a:p>
            <a:fld id="{A5AEF524-62EC-C340-82A1-9F47B6C43E55}" type="slidenum">
              <a:rPr lang="en-US" smtClean="0"/>
              <a:t>52</a:t>
            </a:fld>
            <a:endParaRPr lang="en-US"/>
          </a:p>
        </p:txBody>
      </p:sp>
      <p:sp>
        <p:nvSpPr>
          <p:cNvPr id="5" name="Title 4">
            <a:extLst>
              <a:ext uri="{FF2B5EF4-FFF2-40B4-BE49-F238E27FC236}">
                <a16:creationId xmlns:a16="http://schemas.microsoft.com/office/drawing/2014/main" id="{B243D8CD-BFB4-6087-A7BE-2C95F2009485}"/>
              </a:ext>
            </a:extLst>
          </p:cNvPr>
          <p:cNvSpPr>
            <a:spLocks noGrp="1"/>
          </p:cNvSpPr>
          <p:nvPr>
            <p:ph type="title"/>
          </p:nvPr>
        </p:nvSpPr>
        <p:spPr/>
        <p:txBody>
          <a:bodyPr/>
          <a:lstStyle/>
          <a:p>
            <a:r>
              <a:rPr lang="en-US"/>
              <a:t>Current Priorities</a:t>
            </a:r>
          </a:p>
        </p:txBody>
      </p:sp>
      <p:sp>
        <p:nvSpPr>
          <p:cNvPr id="7" name="Rectangle 6">
            <a:extLst>
              <a:ext uri="{FF2B5EF4-FFF2-40B4-BE49-F238E27FC236}">
                <a16:creationId xmlns:a16="http://schemas.microsoft.com/office/drawing/2014/main" id="{6E12A328-5B41-8FE6-DA70-D239F7260F51}"/>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78B75D4A-3DE4-CA15-1929-BFAE0383879E}"/>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 name="Slide Number Placeholder 3">
            <a:extLst>
              <a:ext uri="{FF2B5EF4-FFF2-40B4-BE49-F238E27FC236}">
                <a16:creationId xmlns:a16="http://schemas.microsoft.com/office/drawing/2014/main" id="{B2803474-15D2-A611-41DD-3C965BDB59D0}"/>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21</a:t>
            </a:r>
          </a:p>
        </p:txBody>
      </p:sp>
      <p:pic>
        <p:nvPicPr>
          <p:cNvPr id="23" name="Graphic 22" descr="Tools with solid fill">
            <a:extLst>
              <a:ext uri="{FF2B5EF4-FFF2-40B4-BE49-F238E27FC236}">
                <a16:creationId xmlns:a16="http://schemas.microsoft.com/office/drawing/2014/main" id="{D7A3F9CC-273A-6821-B60E-E3263C3AF5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1146" y="4275795"/>
            <a:ext cx="467881" cy="457200"/>
          </a:xfrm>
          <a:prstGeom prst="rect">
            <a:avLst/>
          </a:prstGeom>
        </p:spPr>
      </p:pic>
      <p:pic>
        <p:nvPicPr>
          <p:cNvPr id="24" name="Graphic 23" descr="Blueprint with solid fill">
            <a:extLst>
              <a:ext uri="{FF2B5EF4-FFF2-40B4-BE49-F238E27FC236}">
                <a16:creationId xmlns:a16="http://schemas.microsoft.com/office/drawing/2014/main" id="{0076DBA6-BE9B-5F59-02EE-B066436FE71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flipH="1">
            <a:off x="1170837" y="3253283"/>
            <a:ext cx="488190" cy="457200"/>
          </a:xfrm>
          <a:prstGeom prst="rect">
            <a:avLst/>
          </a:prstGeom>
        </p:spPr>
      </p:pic>
      <p:pic>
        <p:nvPicPr>
          <p:cNvPr id="25" name="Graphic 24" descr="Thermometer with solid fill">
            <a:extLst>
              <a:ext uri="{FF2B5EF4-FFF2-40B4-BE49-F238E27FC236}">
                <a16:creationId xmlns:a16="http://schemas.microsoft.com/office/drawing/2014/main" id="{F019FD33-A7AF-38A8-0CE1-4907A96D47D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8751" y="2252073"/>
            <a:ext cx="457200" cy="457200"/>
          </a:xfrm>
          <a:prstGeom prst="rect">
            <a:avLst/>
          </a:prstGeom>
        </p:spPr>
      </p:pic>
      <p:pic>
        <p:nvPicPr>
          <p:cNvPr id="27" name="Graphic 26" descr="Test tubes outline">
            <a:extLst>
              <a:ext uri="{FF2B5EF4-FFF2-40B4-BE49-F238E27FC236}">
                <a16:creationId xmlns:a16="http://schemas.microsoft.com/office/drawing/2014/main" id="{3D81C245-C7C0-FB51-C486-54CEB81CF49B}"/>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99682" y="5277005"/>
            <a:ext cx="457200" cy="457200"/>
          </a:xfrm>
          <a:prstGeom prst="rect">
            <a:avLst/>
          </a:prstGeom>
        </p:spPr>
      </p:pic>
      <p:sp>
        <p:nvSpPr>
          <p:cNvPr id="54" name="TextBox 53">
            <a:extLst>
              <a:ext uri="{FF2B5EF4-FFF2-40B4-BE49-F238E27FC236}">
                <a16:creationId xmlns:a16="http://schemas.microsoft.com/office/drawing/2014/main" id="{1FC2B36E-FDF9-A9AF-72C4-BB40DE7F54D9}"/>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21522433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3B6F"/>
        </a:solidFill>
        <a:effectLst/>
      </p:bgPr>
    </p:bg>
    <p:spTree>
      <p:nvGrpSpPr>
        <p:cNvPr id="1" name="">
          <a:extLst>
            <a:ext uri="{FF2B5EF4-FFF2-40B4-BE49-F238E27FC236}">
              <a16:creationId xmlns:a16="http://schemas.microsoft.com/office/drawing/2014/main" id="{B63DD5E5-E539-0E61-4B0F-C2D26E2BFD0C}"/>
            </a:ext>
          </a:extLst>
        </p:cNvPr>
        <p:cNvGrpSpPr/>
        <p:nvPr/>
      </p:nvGrpSpPr>
      <p:grpSpPr>
        <a:xfrm>
          <a:off x="0" y="0"/>
          <a:ext cx="0" cy="0"/>
          <a:chOff x="0" y="0"/>
          <a:chExt cx="0" cy="0"/>
        </a:xfrm>
      </p:grpSpPr>
      <p:graphicFrame>
        <p:nvGraphicFramePr>
          <p:cNvPr id="19" name="Content Placeholder 18">
            <a:extLst>
              <a:ext uri="{FF2B5EF4-FFF2-40B4-BE49-F238E27FC236}">
                <a16:creationId xmlns:a16="http://schemas.microsoft.com/office/drawing/2014/main" id="{C4253632-118E-A897-C24D-A51E8F90099A}"/>
              </a:ext>
            </a:extLst>
          </p:cNvPr>
          <p:cNvGraphicFramePr>
            <a:graphicFrameLocks noGrp="1"/>
          </p:cNvGraphicFramePr>
          <p:nvPr>
            <p:ph idx="1"/>
            <p:extLst>
              <p:ext uri="{D42A27DB-BD31-4B8C-83A1-F6EECF244321}">
                <p14:modId xmlns:p14="http://schemas.microsoft.com/office/powerpoint/2010/main" val="3023261999"/>
              </p:ext>
            </p:extLst>
          </p:nvPr>
        </p:nvGraphicFramePr>
        <p:xfrm>
          <a:off x="533400" y="1813331"/>
          <a:ext cx="96012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BC3D6312-CB68-B92E-E42D-37FDFE453814}"/>
              </a:ext>
            </a:extLst>
          </p:cNvPr>
          <p:cNvSpPr>
            <a:spLocks noGrp="1"/>
          </p:cNvSpPr>
          <p:nvPr>
            <p:ph type="sldNum" sz="quarter" idx="12"/>
          </p:nvPr>
        </p:nvSpPr>
        <p:spPr>
          <a:xfrm>
            <a:off x="4971052" y="6565830"/>
            <a:ext cx="731520" cy="274320"/>
          </a:xfrm>
        </p:spPr>
        <p:txBody>
          <a:bodyPr/>
          <a:lstStyle/>
          <a:p>
            <a:fld id="{A5AEF524-62EC-C340-82A1-9F47B6C43E55}" type="slidenum">
              <a:rPr lang="en-US" smtClean="0"/>
              <a:t>53</a:t>
            </a:fld>
            <a:endParaRPr lang="en-US"/>
          </a:p>
        </p:txBody>
      </p:sp>
      <p:sp>
        <p:nvSpPr>
          <p:cNvPr id="5" name="Title 4">
            <a:extLst>
              <a:ext uri="{FF2B5EF4-FFF2-40B4-BE49-F238E27FC236}">
                <a16:creationId xmlns:a16="http://schemas.microsoft.com/office/drawing/2014/main" id="{53C569F1-458B-CC33-A932-370517B128FF}"/>
              </a:ext>
            </a:extLst>
          </p:cNvPr>
          <p:cNvSpPr>
            <a:spLocks noGrp="1"/>
          </p:cNvSpPr>
          <p:nvPr>
            <p:ph type="title"/>
          </p:nvPr>
        </p:nvSpPr>
        <p:spPr/>
        <p:txBody>
          <a:bodyPr/>
          <a:lstStyle/>
          <a:p>
            <a:r>
              <a:rPr lang="en-US"/>
              <a:t>Future Work</a:t>
            </a:r>
          </a:p>
        </p:txBody>
      </p:sp>
      <p:sp>
        <p:nvSpPr>
          <p:cNvPr id="7" name="Rectangle 6">
            <a:extLst>
              <a:ext uri="{FF2B5EF4-FFF2-40B4-BE49-F238E27FC236}">
                <a16:creationId xmlns:a16="http://schemas.microsoft.com/office/drawing/2014/main" id="{C46A056F-878B-78F9-D5A5-75F2C836D694}"/>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2">
            <a:extLst>
              <a:ext uri="{FF2B5EF4-FFF2-40B4-BE49-F238E27FC236}">
                <a16:creationId xmlns:a16="http://schemas.microsoft.com/office/drawing/2014/main" id="{6D506D2B-D0ED-0184-7D20-75AF96157531}"/>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1" name="Slide Number Placeholder 3">
            <a:extLst>
              <a:ext uri="{FF2B5EF4-FFF2-40B4-BE49-F238E27FC236}">
                <a16:creationId xmlns:a16="http://schemas.microsoft.com/office/drawing/2014/main" id="{5EB4B41B-4A5B-F447-16DD-05E936EE0122}"/>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22</a:t>
            </a:r>
          </a:p>
        </p:txBody>
      </p:sp>
      <p:sp>
        <p:nvSpPr>
          <p:cNvPr id="3" name="TextBox 2">
            <a:extLst>
              <a:ext uri="{FF2B5EF4-FFF2-40B4-BE49-F238E27FC236}">
                <a16:creationId xmlns:a16="http://schemas.microsoft.com/office/drawing/2014/main" id="{679D0290-5947-DEE9-B5E9-7D4EC0654973}"/>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pic>
        <p:nvPicPr>
          <p:cNvPr id="6" name="Graphic 5" descr="Hammer1 with solid fill">
            <a:extLst>
              <a:ext uri="{FF2B5EF4-FFF2-40B4-BE49-F238E27FC236}">
                <a16:creationId xmlns:a16="http://schemas.microsoft.com/office/drawing/2014/main" id="{5027619D-D7BF-E163-0B1F-70005A0EC8F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208316" y="3768465"/>
            <a:ext cx="457198" cy="457198"/>
          </a:xfrm>
          <a:prstGeom prst="rect">
            <a:avLst/>
          </a:prstGeom>
        </p:spPr>
      </p:pic>
      <p:pic>
        <p:nvPicPr>
          <p:cNvPr id="10" name="Graphic 9" descr="Graffiti Spray outline">
            <a:extLst>
              <a:ext uri="{FF2B5EF4-FFF2-40B4-BE49-F238E27FC236}">
                <a16:creationId xmlns:a16="http://schemas.microsoft.com/office/drawing/2014/main" id="{9049752D-5AAB-B4AF-FEF2-A00FFF930E3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6171" y="5068382"/>
            <a:ext cx="457198" cy="457198"/>
          </a:xfrm>
          <a:prstGeom prst="rect">
            <a:avLst/>
          </a:prstGeom>
        </p:spPr>
      </p:pic>
      <p:pic>
        <p:nvPicPr>
          <p:cNvPr id="13" name="Graphic 12" descr="Magnifying glass with solid fill">
            <a:extLst>
              <a:ext uri="{FF2B5EF4-FFF2-40B4-BE49-F238E27FC236}">
                <a16:creationId xmlns:a16="http://schemas.microsoft.com/office/drawing/2014/main" id="{258B3F51-846C-813B-9637-D6ED14DA7EA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36171" y="2468546"/>
            <a:ext cx="457200" cy="457200"/>
          </a:xfrm>
          <a:prstGeom prst="rect">
            <a:avLst/>
          </a:prstGeom>
        </p:spPr>
      </p:pic>
    </p:spTree>
    <p:extLst>
      <p:ext uri="{BB962C8B-B14F-4D97-AF65-F5344CB8AC3E}">
        <p14:creationId xmlns:p14="http://schemas.microsoft.com/office/powerpoint/2010/main" val="25147486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35A8-0142-3123-1CD3-C2E26BE560C2}"/>
              </a:ext>
            </a:extLst>
          </p:cNvPr>
          <p:cNvSpPr>
            <a:spLocks noGrp="1"/>
          </p:cNvSpPr>
          <p:nvPr>
            <p:ph type="ctrTitle"/>
          </p:nvPr>
        </p:nvSpPr>
        <p:spPr>
          <a:xfrm>
            <a:off x="2060448" y="3044952"/>
            <a:ext cx="9144000" cy="768096"/>
          </a:xfrm>
        </p:spPr>
        <p:txBody>
          <a:bodyPr/>
          <a:lstStyle/>
          <a:p>
            <a:r>
              <a:rPr lang="en-US">
                <a:latin typeface="Arial Black"/>
                <a:ea typeface="Calibri"/>
                <a:cs typeface="Arial"/>
              </a:rPr>
              <a:t>Thank You.</a:t>
            </a:r>
          </a:p>
        </p:txBody>
      </p:sp>
      <p:sp>
        <p:nvSpPr>
          <p:cNvPr id="5" name="Text Placeholder 4">
            <a:extLst>
              <a:ext uri="{FF2B5EF4-FFF2-40B4-BE49-F238E27FC236}">
                <a16:creationId xmlns:a16="http://schemas.microsoft.com/office/drawing/2014/main" id="{95372F9E-5033-087C-AE81-71444ACBA82C}"/>
              </a:ext>
            </a:extLst>
          </p:cNvPr>
          <p:cNvSpPr>
            <a:spLocks noGrp="1"/>
          </p:cNvSpPr>
          <p:nvPr>
            <p:ph type="body" sz="quarter" idx="13"/>
          </p:nvPr>
        </p:nvSpPr>
        <p:spPr>
          <a:xfrm>
            <a:off x="138545" y="6373368"/>
            <a:ext cx="9144000" cy="484632"/>
          </a:xfrm>
        </p:spPr>
        <p:txBody>
          <a:bodyPr>
            <a:normAutofit fontScale="62500" lnSpcReduction="20000"/>
          </a:bodyPr>
          <a:lstStyle/>
          <a:p>
            <a:r>
              <a:rPr lang="en-US" sz="2400"/>
              <a:t>Jason Goldstein, Lauren Roche, Sean Rodney,</a:t>
            </a:r>
          </a:p>
          <a:p>
            <a:r>
              <a:rPr lang="en-US" sz="2400"/>
              <a:t> Valerie Rodriguez, Nicolas Sgammato</a:t>
            </a:r>
          </a:p>
          <a:p>
            <a:endParaRPr lang="en-US"/>
          </a:p>
        </p:txBody>
      </p:sp>
      <p:sp>
        <p:nvSpPr>
          <p:cNvPr id="8" name="TextBox 7">
            <a:extLst>
              <a:ext uri="{FF2B5EF4-FFF2-40B4-BE49-F238E27FC236}">
                <a16:creationId xmlns:a16="http://schemas.microsoft.com/office/drawing/2014/main" id="{8B557845-C1C9-036E-EF4D-368E1208A6B2}"/>
              </a:ext>
            </a:extLst>
          </p:cNvPr>
          <p:cNvSpPr txBox="1"/>
          <p:nvPr/>
        </p:nvSpPr>
        <p:spPr>
          <a:xfrm>
            <a:off x="138545" y="4156476"/>
            <a:ext cx="8659092" cy="400110"/>
          </a:xfrm>
          <a:prstGeom prst="rect">
            <a:avLst/>
          </a:prstGeom>
          <a:noFill/>
        </p:spPr>
        <p:txBody>
          <a:bodyPr wrap="square" lIns="91440" tIns="45720" rIns="91440" bIns="45720" rtlCol="0" anchor="t">
            <a:spAutoFit/>
          </a:bodyPr>
          <a:lstStyle/>
          <a:p>
            <a:r>
              <a:rPr lang="en-US" sz="2000">
                <a:solidFill>
                  <a:schemeClr val="bg1"/>
                </a:solidFill>
                <a:latin typeface="Arial Black"/>
              </a:rPr>
              <a:t>520: NASA Actively Sealed Cryogenic Coupler</a:t>
            </a:r>
          </a:p>
        </p:txBody>
      </p:sp>
    </p:spTree>
    <p:extLst>
      <p:ext uri="{BB962C8B-B14F-4D97-AF65-F5344CB8AC3E}">
        <p14:creationId xmlns:p14="http://schemas.microsoft.com/office/powerpoint/2010/main" val="1392243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B35A8-0142-3123-1CD3-C2E26BE560C2}"/>
              </a:ext>
            </a:extLst>
          </p:cNvPr>
          <p:cNvSpPr>
            <a:spLocks noGrp="1"/>
          </p:cNvSpPr>
          <p:nvPr>
            <p:ph type="ctrTitle"/>
          </p:nvPr>
        </p:nvSpPr>
        <p:spPr>
          <a:xfrm>
            <a:off x="2060448" y="3044952"/>
            <a:ext cx="9144000" cy="768096"/>
          </a:xfrm>
        </p:spPr>
        <p:txBody>
          <a:bodyPr/>
          <a:lstStyle/>
          <a:p>
            <a:r>
              <a:rPr lang="en-US">
                <a:latin typeface="Arial Black"/>
                <a:cs typeface="Arial"/>
              </a:rPr>
              <a:t>Questions?</a:t>
            </a:r>
            <a:endParaRPr lang="en-US"/>
          </a:p>
        </p:txBody>
      </p:sp>
      <p:sp>
        <p:nvSpPr>
          <p:cNvPr id="5" name="Text Placeholder 4">
            <a:extLst>
              <a:ext uri="{FF2B5EF4-FFF2-40B4-BE49-F238E27FC236}">
                <a16:creationId xmlns:a16="http://schemas.microsoft.com/office/drawing/2014/main" id="{95372F9E-5033-087C-AE81-71444ACBA82C}"/>
              </a:ext>
            </a:extLst>
          </p:cNvPr>
          <p:cNvSpPr>
            <a:spLocks noGrp="1"/>
          </p:cNvSpPr>
          <p:nvPr>
            <p:ph type="body" sz="quarter" idx="13"/>
          </p:nvPr>
        </p:nvSpPr>
        <p:spPr>
          <a:xfrm>
            <a:off x="138545" y="6373368"/>
            <a:ext cx="9144000" cy="484632"/>
          </a:xfrm>
        </p:spPr>
        <p:txBody>
          <a:bodyPr>
            <a:normAutofit fontScale="62500" lnSpcReduction="20000"/>
          </a:bodyPr>
          <a:lstStyle/>
          <a:p>
            <a:r>
              <a:rPr lang="en-US" sz="2400"/>
              <a:t>Jason Goldstein, Lauren Roche, Sean Rodney,</a:t>
            </a:r>
          </a:p>
          <a:p>
            <a:r>
              <a:rPr lang="en-US" sz="2400"/>
              <a:t> Valerie Rodriguez, Nicolas Sgammato</a:t>
            </a:r>
          </a:p>
          <a:p>
            <a:endParaRPr lang="en-US"/>
          </a:p>
        </p:txBody>
      </p:sp>
      <p:sp>
        <p:nvSpPr>
          <p:cNvPr id="8" name="TextBox 7">
            <a:extLst>
              <a:ext uri="{FF2B5EF4-FFF2-40B4-BE49-F238E27FC236}">
                <a16:creationId xmlns:a16="http://schemas.microsoft.com/office/drawing/2014/main" id="{8B557845-C1C9-036E-EF4D-368E1208A6B2}"/>
              </a:ext>
            </a:extLst>
          </p:cNvPr>
          <p:cNvSpPr txBox="1"/>
          <p:nvPr/>
        </p:nvSpPr>
        <p:spPr>
          <a:xfrm>
            <a:off x="138545" y="4156476"/>
            <a:ext cx="8659092" cy="1015663"/>
          </a:xfrm>
          <a:prstGeom prst="rect">
            <a:avLst/>
          </a:prstGeom>
          <a:noFill/>
        </p:spPr>
        <p:txBody>
          <a:bodyPr wrap="square" lIns="91440" tIns="45720" rIns="91440" bIns="45720" rtlCol="0" anchor="t">
            <a:spAutoFit/>
          </a:bodyPr>
          <a:lstStyle/>
          <a:p>
            <a:r>
              <a:rPr lang="en-US" sz="2000">
                <a:solidFill>
                  <a:schemeClr val="bg1"/>
                </a:solidFill>
                <a:latin typeface="Arial Black"/>
              </a:rPr>
              <a:t>Not exactly sure If this should be separate from the thank you slide or combined with it. Also not sure exactly how it should look :/</a:t>
            </a:r>
            <a:endParaRPr lang="en-US">
              <a:solidFill>
                <a:schemeClr val="bg1"/>
              </a:solidFill>
            </a:endParaRPr>
          </a:p>
        </p:txBody>
      </p:sp>
    </p:spTree>
    <p:extLst>
      <p:ext uri="{BB962C8B-B14F-4D97-AF65-F5344CB8AC3E}">
        <p14:creationId xmlns:p14="http://schemas.microsoft.com/office/powerpoint/2010/main" val="9168596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a:extLst>
            <a:ext uri="{FF2B5EF4-FFF2-40B4-BE49-F238E27FC236}">
              <a16:creationId xmlns:a16="http://schemas.microsoft.com/office/drawing/2014/main" id="{50B9B3BB-51B6-8E46-E3D6-508AC54ED08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B7815D4-EC61-2126-72F9-554D5008A07B}"/>
              </a:ext>
            </a:extLst>
          </p:cNvPr>
          <p:cNvSpPr/>
          <p:nvPr/>
        </p:nvSpPr>
        <p:spPr>
          <a:xfrm>
            <a:off x="5601307" y="1595857"/>
            <a:ext cx="4408714" cy="4020690"/>
          </a:xfrm>
          <a:prstGeom prst="flowChartConnector">
            <a:avLst/>
          </a:prstGeom>
          <a:solidFill>
            <a:srgbClr val="908374"/>
          </a:solidFill>
          <a:ln w="57150">
            <a:solidFill>
              <a:srgbClr val="0B64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AF1FD5A1-934B-9239-EDFC-E98D28C3F66B}"/>
              </a:ext>
            </a:extLst>
          </p:cNvPr>
          <p:cNvSpPr>
            <a:spLocks noGrp="1"/>
          </p:cNvSpPr>
          <p:nvPr>
            <p:ph type="ftr" sz="quarter" idx="11"/>
          </p:nvPr>
        </p:nvSpPr>
        <p:spPr>
          <a:xfrm>
            <a:off x="533400" y="6377940"/>
            <a:ext cx="4274813" cy="274320"/>
          </a:xfrm>
        </p:spPr>
        <p:txBody>
          <a:bodyPr/>
          <a:lstStyle/>
          <a:p>
            <a:endParaRPr lang="en-US"/>
          </a:p>
        </p:txBody>
      </p:sp>
      <p:sp>
        <p:nvSpPr>
          <p:cNvPr id="5" name="Title 4">
            <a:extLst>
              <a:ext uri="{FF2B5EF4-FFF2-40B4-BE49-F238E27FC236}">
                <a16:creationId xmlns:a16="http://schemas.microsoft.com/office/drawing/2014/main" id="{B2D3344C-8B9E-07C6-8E40-D21B10BD2745}"/>
              </a:ext>
            </a:extLst>
          </p:cNvPr>
          <p:cNvSpPr>
            <a:spLocks noGrp="1"/>
          </p:cNvSpPr>
          <p:nvPr>
            <p:ph type="title"/>
          </p:nvPr>
        </p:nvSpPr>
        <p:spPr>
          <a:xfrm>
            <a:off x="182112" y="32823"/>
            <a:ext cx="6179003" cy="960276"/>
          </a:xfrm>
        </p:spPr>
        <p:txBody>
          <a:bodyPr/>
          <a:lstStyle/>
          <a:p>
            <a:r>
              <a:rPr lang="en-US">
                <a:solidFill>
                  <a:srgbClr val="782F40"/>
                </a:solidFill>
              </a:rPr>
              <a:t>Flow Rate Testing</a:t>
            </a:r>
          </a:p>
        </p:txBody>
      </p:sp>
      <p:sp>
        <p:nvSpPr>
          <p:cNvPr id="7" name="TextBox 6">
            <a:extLst>
              <a:ext uri="{FF2B5EF4-FFF2-40B4-BE49-F238E27FC236}">
                <a16:creationId xmlns:a16="http://schemas.microsoft.com/office/drawing/2014/main" id="{0167A63B-7EE7-F575-4A5C-91E1EE0DDF80}"/>
              </a:ext>
            </a:extLst>
          </p:cNvPr>
          <p:cNvSpPr txBox="1"/>
          <p:nvPr/>
        </p:nvSpPr>
        <p:spPr>
          <a:xfrm>
            <a:off x="6361115" y="2095613"/>
            <a:ext cx="3094820" cy="3139321"/>
          </a:xfrm>
          <a:prstGeom prst="rect">
            <a:avLst/>
          </a:prstGeom>
          <a:noFill/>
        </p:spPr>
        <p:txBody>
          <a:bodyPr wrap="square" lIns="91440" tIns="45720" rIns="91440" bIns="45720" rtlCol="0" anchor="t">
            <a:spAutoFit/>
          </a:bodyPr>
          <a:lstStyle/>
          <a:p>
            <a:r>
              <a:rPr lang="en-US">
                <a:latin typeface="+mj-lt"/>
              </a:rPr>
              <a:t>In the case testing at the FCAAP lab is denied, fluid dynamics will be simulated in COMSOL. </a:t>
            </a:r>
          </a:p>
          <a:p>
            <a:endParaRPr lang="en-US">
              <a:latin typeface="+mj-lt"/>
            </a:endParaRPr>
          </a:p>
          <a:p>
            <a:r>
              <a:rPr lang="en-US">
                <a:latin typeface="+mj-lt"/>
              </a:rPr>
              <a:t>Testing using PIV would be ideal but main concerns can still be analyzed using this software.</a:t>
            </a:r>
          </a:p>
        </p:txBody>
      </p:sp>
      <p:pic>
        <p:nvPicPr>
          <p:cNvPr id="4" name="Picture 3" descr="Arizona Space Grant Consortium Logos | Arizona Space Grant Consortium">
            <a:extLst>
              <a:ext uri="{FF2B5EF4-FFF2-40B4-BE49-F238E27FC236}">
                <a16:creationId xmlns:a16="http://schemas.microsoft.com/office/drawing/2014/main" id="{CC828656-FC35-8AD9-9F8B-6235BC6BAA02}"/>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18" name="Rectangle 5">
            <a:extLst>
              <a:ext uri="{FF2B5EF4-FFF2-40B4-BE49-F238E27FC236}">
                <a16:creationId xmlns:a16="http://schemas.microsoft.com/office/drawing/2014/main" id="{46422DCF-4E22-4F05-50B1-618AD320F16A}"/>
              </a:ext>
            </a:extLst>
          </p:cNvPr>
          <p:cNvSpPr/>
          <p:nvPr/>
        </p:nvSpPr>
        <p:spPr>
          <a:xfrm>
            <a:off x="337390" y="1595859"/>
            <a:ext cx="4408715" cy="4020690"/>
          </a:xfrm>
          <a:prstGeom prst="flowChartConnector">
            <a:avLst/>
          </a:prstGeom>
          <a:solidFill>
            <a:srgbClr val="90837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4D94E0B-4EC2-F543-71D3-FD0521AFA198}"/>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ooter Placeholder 2">
            <a:extLst>
              <a:ext uri="{FF2B5EF4-FFF2-40B4-BE49-F238E27FC236}">
                <a16:creationId xmlns:a16="http://schemas.microsoft.com/office/drawing/2014/main" id="{A16E1FF5-0AAA-61CE-CB58-691B0759F564}"/>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24" name="Slide Number Placeholder 3">
            <a:extLst>
              <a:ext uri="{FF2B5EF4-FFF2-40B4-BE49-F238E27FC236}">
                <a16:creationId xmlns:a16="http://schemas.microsoft.com/office/drawing/2014/main" id="{DEBA55E5-A18A-D30C-B797-B3785308B0D7}"/>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56</a:t>
            </a:fld>
            <a:endParaRPr lang="en-US">
              <a:solidFill>
                <a:srgbClr val="D8D8D8"/>
              </a:solidFill>
              <a:ea typeface="Calibri"/>
              <a:cs typeface="Calibri"/>
            </a:endParaRPr>
          </a:p>
        </p:txBody>
      </p:sp>
      <p:sp>
        <p:nvSpPr>
          <p:cNvPr id="25" name="TextBox 24">
            <a:extLst>
              <a:ext uri="{FF2B5EF4-FFF2-40B4-BE49-F238E27FC236}">
                <a16:creationId xmlns:a16="http://schemas.microsoft.com/office/drawing/2014/main" id="{0031A04C-B0AF-6BEB-8BD7-64CB1A2C84FE}"/>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Valerie Rodriguez</a:t>
            </a:r>
          </a:p>
        </p:txBody>
      </p:sp>
      <p:pic>
        <p:nvPicPr>
          <p:cNvPr id="1026" name="Picture 2" descr="What is COMSOL MULTIPHYSICS and its capabilities?">
            <a:extLst>
              <a:ext uri="{FF2B5EF4-FFF2-40B4-BE49-F238E27FC236}">
                <a16:creationId xmlns:a16="http://schemas.microsoft.com/office/drawing/2014/main" id="{02E9B19C-A980-0A35-89C7-3983827AB3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754723"/>
            <a:ext cx="4052715" cy="3702958"/>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2488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8D4C819D-8381-D22C-DE8D-13B5D3956231}"/>
              </a:ext>
            </a:extLst>
          </p:cNvPr>
          <p:cNvSpPr/>
          <p:nvPr/>
        </p:nvSpPr>
        <p:spPr>
          <a:xfrm>
            <a:off x="8543224" y="1768675"/>
            <a:ext cx="2039482" cy="3453058"/>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Rounded Corners 27">
            <a:extLst>
              <a:ext uri="{FF2B5EF4-FFF2-40B4-BE49-F238E27FC236}">
                <a16:creationId xmlns:a16="http://schemas.microsoft.com/office/drawing/2014/main" id="{8B829270-F636-39EE-45B9-41EF99882D7D}"/>
              </a:ext>
            </a:extLst>
          </p:cNvPr>
          <p:cNvSpPr/>
          <p:nvPr/>
        </p:nvSpPr>
        <p:spPr>
          <a:xfrm>
            <a:off x="6455771" y="1768675"/>
            <a:ext cx="2039482" cy="3453058"/>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50142923-8122-A352-7C14-2DDFDAF6900D}"/>
              </a:ext>
            </a:extLst>
          </p:cNvPr>
          <p:cNvSpPr/>
          <p:nvPr/>
        </p:nvSpPr>
        <p:spPr>
          <a:xfrm>
            <a:off x="4368318" y="1778115"/>
            <a:ext cx="2039482" cy="3453058"/>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E8FAF9A1-A52D-599F-73EC-F4C8AD1D01C9}"/>
              </a:ext>
            </a:extLst>
          </p:cNvPr>
          <p:cNvSpPr/>
          <p:nvPr/>
        </p:nvSpPr>
        <p:spPr>
          <a:xfrm>
            <a:off x="2287545" y="1778115"/>
            <a:ext cx="2039482" cy="3453058"/>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782F40"/>
              </a:solidFill>
            </a:endParaRPr>
          </a:p>
        </p:txBody>
      </p:sp>
      <p:sp>
        <p:nvSpPr>
          <p:cNvPr id="6" name="Title 5">
            <a:extLst>
              <a:ext uri="{FF2B5EF4-FFF2-40B4-BE49-F238E27FC236}">
                <a16:creationId xmlns:a16="http://schemas.microsoft.com/office/drawing/2014/main" id="{7B1F204E-9881-1C67-C34B-68CA5202BE0F}"/>
              </a:ext>
            </a:extLst>
          </p:cNvPr>
          <p:cNvSpPr>
            <a:spLocks noGrp="1"/>
          </p:cNvSpPr>
          <p:nvPr>
            <p:ph type="title"/>
          </p:nvPr>
        </p:nvSpPr>
        <p:spPr/>
        <p:txBody>
          <a:bodyPr/>
          <a:lstStyle/>
          <a:p>
            <a:pPr algn="ctr"/>
            <a:r>
              <a:rPr lang="en-US">
                <a:solidFill>
                  <a:schemeClr val="bg1"/>
                </a:solidFill>
                <a:latin typeface="Calibri"/>
                <a:ea typeface="Calibri"/>
                <a:cs typeface="Calibri"/>
              </a:rPr>
              <a:t>Meet The Team</a:t>
            </a:r>
          </a:p>
        </p:txBody>
      </p:sp>
      <p:pic>
        <p:nvPicPr>
          <p:cNvPr id="2" name="Picture 1">
            <a:extLst>
              <a:ext uri="{FF2B5EF4-FFF2-40B4-BE49-F238E27FC236}">
                <a16:creationId xmlns:a16="http://schemas.microsoft.com/office/drawing/2014/main" id="{6A5D7C46-5DFC-2FDC-7A2C-683683577B82}"/>
              </a:ext>
            </a:extLst>
          </p:cNvPr>
          <p:cNvPicPr>
            <a:picLocks noChangeAspect="1"/>
          </p:cNvPicPr>
          <p:nvPr/>
        </p:nvPicPr>
        <p:blipFill rotWithShape="1">
          <a:blip r:embed="rId4"/>
          <a:srcRect t="5758" b="30800"/>
          <a:stretch/>
        </p:blipFill>
        <p:spPr>
          <a:xfrm>
            <a:off x="8726352" y="2075744"/>
            <a:ext cx="1673225" cy="1612900"/>
          </a:xfrm>
          <a:prstGeom prst="roundRect">
            <a:avLst/>
          </a:prstGeom>
        </p:spPr>
      </p:pic>
      <p:sp>
        <p:nvSpPr>
          <p:cNvPr id="5" name="TextBox 4">
            <a:extLst>
              <a:ext uri="{FF2B5EF4-FFF2-40B4-BE49-F238E27FC236}">
                <a16:creationId xmlns:a16="http://schemas.microsoft.com/office/drawing/2014/main" id="{FBB15279-3088-A350-38B1-2C4D61941F6C}"/>
              </a:ext>
            </a:extLst>
          </p:cNvPr>
          <p:cNvSpPr txBox="1"/>
          <p:nvPr/>
        </p:nvSpPr>
        <p:spPr>
          <a:xfrm>
            <a:off x="8517095" y="3908907"/>
            <a:ext cx="2105880" cy="646331"/>
          </a:xfrm>
          <a:prstGeom prst="rect">
            <a:avLst/>
          </a:prstGeom>
          <a:noFill/>
        </p:spPr>
        <p:txBody>
          <a:bodyPr wrap="square" lIns="91440" tIns="45720" rIns="91440" bIns="45720" rtlCol="0" anchor="t">
            <a:spAutoFit/>
          </a:bodyPr>
          <a:lstStyle/>
          <a:p>
            <a:pPr algn="ctr"/>
            <a:r>
              <a:rPr lang="en-US">
                <a:solidFill>
                  <a:schemeClr val="bg1">
                    <a:lumMod val="85000"/>
                  </a:schemeClr>
                </a:solidFill>
                <a:latin typeface="Arial"/>
                <a:cs typeface="Arial"/>
              </a:rPr>
              <a:t>Nicolas Sgammato</a:t>
            </a:r>
            <a:endParaRPr lang="en-US">
              <a:solidFill>
                <a:schemeClr val="bg1">
                  <a:lumMod val="85000"/>
                </a:schemeClr>
              </a:solidFill>
            </a:endParaRPr>
          </a:p>
          <a:p>
            <a:pPr algn="ctr"/>
            <a:r>
              <a:rPr lang="en-US" i="1">
                <a:solidFill>
                  <a:schemeClr val="bg1">
                    <a:lumMod val="85000"/>
                  </a:schemeClr>
                </a:solidFill>
                <a:latin typeface="Arial"/>
                <a:cs typeface="Arial"/>
              </a:rPr>
              <a:t>Design Engineer</a:t>
            </a:r>
          </a:p>
        </p:txBody>
      </p:sp>
      <p:pic>
        <p:nvPicPr>
          <p:cNvPr id="24" name="Picture 23" descr="Arizona Space Grant Consortium Logos | Arizona Space Grant Consortium">
            <a:extLst>
              <a:ext uri="{FF2B5EF4-FFF2-40B4-BE49-F238E27FC236}">
                <a16:creationId xmlns:a16="http://schemas.microsoft.com/office/drawing/2014/main" id="{DCE74BD2-80A5-FFA4-BA6D-B83776B01CE0}"/>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
        <p:nvSpPr>
          <p:cNvPr id="25" name="Rectangle: Rounded Corners 24">
            <a:extLst>
              <a:ext uri="{FF2B5EF4-FFF2-40B4-BE49-F238E27FC236}">
                <a16:creationId xmlns:a16="http://schemas.microsoft.com/office/drawing/2014/main" id="{3AABE42E-724F-D4B2-820F-AB4D11D36507}"/>
              </a:ext>
            </a:extLst>
          </p:cNvPr>
          <p:cNvSpPr/>
          <p:nvPr/>
        </p:nvSpPr>
        <p:spPr>
          <a:xfrm>
            <a:off x="204012" y="1768675"/>
            <a:ext cx="2039482" cy="3453058"/>
          </a:xfrm>
          <a:prstGeom prst="roundRect">
            <a:avLst/>
          </a:prstGeom>
          <a:solidFill>
            <a:srgbClr val="772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in a suit standing in front of a building&#10;&#10;Description automatically generated">
            <a:extLst>
              <a:ext uri="{FF2B5EF4-FFF2-40B4-BE49-F238E27FC236}">
                <a16:creationId xmlns:a16="http://schemas.microsoft.com/office/drawing/2014/main" id="{23F51894-5890-484A-4BF5-84F9C7838477}"/>
              </a:ext>
            </a:extLst>
          </p:cNvPr>
          <p:cNvPicPr>
            <a:picLocks noChangeAspect="1"/>
          </p:cNvPicPr>
          <p:nvPr/>
        </p:nvPicPr>
        <p:blipFill rotWithShape="1">
          <a:blip r:embed="rId6"/>
          <a:srcRect l="21212" t="27158" r="25252" b="35579"/>
          <a:stretch/>
        </p:blipFill>
        <p:spPr>
          <a:xfrm>
            <a:off x="387350" y="2077093"/>
            <a:ext cx="1673225" cy="1612900"/>
          </a:xfrm>
          <a:prstGeom prst="roundRect">
            <a:avLst/>
          </a:prstGeom>
        </p:spPr>
      </p:pic>
      <p:sp>
        <p:nvSpPr>
          <p:cNvPr id="31" name="TextBox 30">
            <a:extLst>
              <a:ext uri="{FF2B5EF4-FFF2-40B4-BE49-F238E27FC236}">
                <a16:creationId xmlns:a16="http://schemas.microsoft.com/office/drawing/2014/main" id="{85F11080-27CE-3093-DCDA-788F0DBDCCC2}"/>
              </a:ext>
            </a:extLst>
          </p:cNvPr>
          <p:cNvSpPr txBox="1"/>
          <p:nvPr/>
        </p:nvSpPr>
        <p:spPr>
          <a:xfrm>
            <a:off x="294386" y="3897482"/>
            <a:ext cx="1822599" cy="1200329"/>
          </a:xfrm>
          <a:prstGeom prst="rect">
            <a:avLst/>
          </a:prstGeom>
          <a:noFill/>
        </p:spPr>
        <p:txBody>
          <a:bodyPr wrap="square" lIns="91440" tIns="45720" rIns="91440" bIns="45720" rtlCol="0" anchor="t">
            <a:spAutoFit/>
          </a:bodyPr>
          <a:lstStyle/>
          <a:p>
            <a:pPr algn="ctr"/>
            <a:r>
              <a:rPr lang="en-US">
                <a:solidFill>
                  <a:schemeClr val="bg1">
                    <a:lumMod val="85000"/>
                  </a:schemeClr>
                </a:solidFill>
                <a:latin typeface="Arial"/>
                <a:cs typeface="Arial"/>
              </a:rPr>
              <a:t>Jason Goldstein</a:t>
            </a:r>
            <a:endParaRPr lang="en-US">
              <a:solidFill>
                <a:schemeClr val="bg1">
                  <a:lumMod val="85000"/>
                </a:schemeClr>
              </a:solidFill>
            </a:endParaRPr>
          </a:p>
          <a:p>
            <a:pPr algn="ctr"/>
            <a:r>
              <a:rPr lang="en-US" i="1">
                <a:solidFill>
                  <a:schemeClr val="bg1">
                    <a:lumMod val="85000"/>
                  </a:schemeClr>
                </a:solidFill>
                <a:latin typeface="Arial"/>
                <a:cs typeface="Arial"/>
              </a:rPr>
              <a:t>Materials Engineer</a:t>
            </a:r>
          </a:p>
          <a:p>
            <a:pPr algn="ctr"/>
            <a:endParaRPr lang="en-US">
              <a:solidFill>
                <a:schemeClr val="bg1">
                  <a:lumMod val="85000"/>
                </a:schemeClr>
              </a:solidFill>
              <a:latin typeface="Arial"/>
              <a:cs typeface="Arial"/>
            </a:endParaRPr>
          </a:p>
        </p:txBody>
      </p:sp>
      <p:sp>
        <p:nvSpPr>
          <p:cNvPr id="34" name="TextBox 33">
            <a:extLst>
              <a:ext uri="{FF2B5EF4-FFF2-40B4-BE49-F238E27FC236}">
                <a16:creationId xmlns:a16="http://schemas.microsoft.com/office/drawing/2014/main" id="{856DFA01-D591-E41E-8D96-9B4F6B7622CA}"/>
              </a:ext>
            </a:extLst>
          </p:cNvPr>
          <p:cNvSpPr txBox="1"/>
          <p:nvPr/>
        </p:nvSpPr>
        <p:spPr>
          <a:xfrm>
            <a:off x="2434404" y="3902400"/>
            <a:ext cx="1765011" cy="923330"/>
          </a:xfrm>
          <a:prstGeom prst="rect">
            <a:avLst/>
          </a:prstGeom>
          <a:noFill/>
        </p:spPr>
        <p:txBody>
          <a:bodyPr wrap="square" lIns="91440" tIns="45720" rIns="91440" bIns="45720" rtlCol="0" anchor="t">
            <a:spAutoFit/>
          </a:bodyPr>
          <a:lstStyle/>
          <a:p>
            <a:pPr algn="ctr"/>
            <a:r>
              <a:rPr lang="en-US">
                <a:solidFill>
                  <a:schemeClr val="bg1">
                    <a:lumMod val="85000"/>
                  </a:schemeClr>
                </a:solidFill>
                <a:latin typeface="Arial"/>
                <a:cs typeface="Arial"/>
              </a:rPr>
              <a:t>Lauren Roche</a:t>
            </a:r>
            <a:endParaRPr lang="en-US">
              <a:solidFill>
                <a:schemeClr val="bg1">
                  <a:lumMod val="85000"/>
                </a:schemeClr>
              </a:solidFill>
            </a:endParaRPr>
          </a:p>
          <a:p>
            <a:pPr algn="ctr"/>
            <a:r>
              <a:rPr lang="en-US" i="1">
                <a:solidFill>
                  <a:schemeClr val="bg1">
                    <a:lumMod val="85000"/>
                  </a:schemeClr>
                </a:solidFill>
                <a:latin typeface="Arial"/>
                <a:cs typeface="Arial"/>
              </a:rPr>
              <a:t>Cryogenics Engineer</a:t>
            </a:r>
          </a:p>
        </p:txBody>
      </p:sp>
      <p:sp>
        <p:nvSpPr>
          <p:cNvPr id="36" name="TextBox 35">
            <a:extLst>
              <a:ext uri="{FF2B5EF4-FFF2-40B4-BE49-F238E27FC236}">
                <a16:creationId xmlns:a16="http://schemas.microsoft.com/office/drawing/2014/main" id="{2A488F57-20E4-712B-6B34-CA71284A19AB}"/>
              </a:ext>
            </a:extLst>
          </p:cNvPr>
          <p:cNvSpPr txBox="1"/>
          <p:nvPr/>
        </p:nvSpPr>
        <p:spPr>
          <a:xfrm>
            <a:off x="4585556" y="3908217"/>
            <a:ext cx="1621877" cy="646331"/>
          </a:xfrm>
          <a:prstGeom prst="rect">
            <a:avLst/>
          </a:prstGeom>
          <a:noFill/>
        </p:spPr>
        <p:txBody>
          <a:bodyPr wrap="square" lIns="91440" tIns="45720" rIns="91440" bIns="45720" rtlCol="0" anchor="t">
            <a:spAutoFit/>
          </a:bodyPr>
          <a:lstStyle/>
          <a:p>
            <a:pPr algn="ctr"/>
            <a:r>
              <a:rPr lang="en-US">
                <a:solidFill>
                  <a:schemeClr val="bg1">
                    <a:lumMod val="85000"/>
                  </a:schemeClr>
                </a:solidFill>
                <a:latin typeface="Arial"/>
                <a:cs typeface="Arial"/>
              </a:rPr>
              <a:t>Sean Rodney</a:t>
            </a:r>
            <a:endParaRPr lang="en-US">
              <a:solidFill>
                <a:schemeClr val="bg1">
                  <a:lumMod val="85000"/>
                </a:schemeClr>
              </a:solidFill>
            </a:endParaRPr>
          </a:p>
          <a:p>
            <a:pPr algn="ctr"/>
            <a:r>
              <a:rPr lang="en-US" i="1">
                <a:solidFill>
                  <a:schemeClr val="bg1">
                    <a:lumMod val="85000"/>
                  </a:schemeClr>
                </a:solidFill>
                <a:latin typeface="Arial"/>
                <a:cs typeface="Arial"/>
              </a:rPr>
              <a:t>Test Engineer</a:t>
            </a:r>
          </a:p>
        </p:txBody>
      </p:sp>
      <p:pic>
        <p:nvPicPr>
          <p:cNvPr id="9" name="Picture 8" descr="A person smiling at camera&#10;&#10;Description automatically generated">
            <a:extLst>
              <a:ext uri="{FF2B5EF4-FFF2-40B4-BE49-F238E27FC236}">
                <a16:creationId xmlns:a16="http://schemas.microsoft.com/office/drawing/2014/main" id="{8669DD7D-19DC-5B02-65DF-23497E52DDDB}"/>
              </a:ext>
            </a:extLst>
          </p:cNvPr>
          <p:cNvPicPr>
            <a:picLocks noChangeAspect="1"/>
          </p:cNvPicPr>
          <p:nvPr/>
        </p:nvPicPr>
        <p:blipFill rotWithShape="1">
          <a:blip r:embed="rId7"/>
          <a:srcRect l="3219" t="16247" r="6828" b="15259"/>
          <a:stretch/>
        </p:blipFill>
        <p:spPr>
          <a:xfrm>
            <a:off x="4551383" y="2077092"/>
            <a:ext cx="1673352" cy="1633165"/>
          </a:xfrm>
          <a:prstGeom prst="roundRect">
            <a:avLst/>
          </a:prstGeom>
        </p:spPr>
      </p:pic>
      <p:sp>
        <p:nvSpPr>
          <p:cNvPr id="10" name="TextBox 9">
            <a:extLst>
              <a:ext uri="{FF2B5EF4-FFF2-40B4-BE49-F238E27FC236}">
                <a16:creationId xmlns:a16="http://schemas.microsoft.com/office/drawing/2014/main" id="{02407744-661A-B243-357F-5A3EDE5597A5}"/>
              </a:ext>
            </a:extLst>
          </p:cNvPr>
          <p:cNvSpPr txBox="1"/>
          <p:nvPr/>
        </p:nvSpPr>
        <p:spPr>
          <a:xfrm>
            <a:off x="6506696" y="3907347"/>
            <a:ext cx="1983727" cy="1200329"/>
          </a:xfrm>
          <a:prstGeom prst="rect">
            <a:avLst/>
          </a:prstGeom>
          <a:noFill/>
        </p:spPr>
        <p:txBody>
          <a:bodyPr wrap="square" lIns="91440" tIns="45720" rIns="91440" bIns="45720" rtlCol="0" anchor="t">
            <a:spAutoFit/>
          </a:bodyPr>
          <a:lstStyle/>
          <a:p>
            <a:pPr algn="ctr"/>
            <a:r>
              <a:rPr lang="en-US">
                <a:solidFill>
                  <a:schemeClr val="bg1">
                    <a:lumMod val="85000"/>
                  </a:schemeClr>
                </a:solidFill>
                <a:latin typeface="Arial"/>
                <a:cs typeface="Arial"/>
              </a:rPr>
              <a:t>Valerie Rodriguez</a:t>
            </a:r>
            <a:endParaRPr lang="en-US">
              <a:solidFill>
                <a:schemeClr val="bg1">
                  <a:lumMod val="85000"/>
                </a:schemeClr>
              </a:solidFill>
            </a:endParaRPr>
          </a:p>
          <a:p>
            <a:pPr algn="ctr"/>
            <a:r>
              <a:rPr lang="en-US" i="1">
                <a:solidFill>
                  <a:schemeClr val="bg1">
                    <a:lumMod val="85000"/>
                  </a:schemeClr>
                </a:solidFill>
                <a:latin typeface="Arial"/>
                <a:cs typeface="Arial"/>
              </a:rPr>
              <a:t>Thermal-Fluids Engineer</a:t>
            </a:r>
          </a:p>
          <a:p>
            <a:pPr algn="ctr"/>
            <a:endParaRPr lang="en-US">
              <a:solidFill>
                <a:schemeClr val="bg1">
                  <a:lumMod val="85000"/>
                </a:schemeClr>
              </a:solidFill>
              <a:latin typeface="Arial"/>
              <a:cs typeface="Arial"/>
            </a:endParaRPr>
          </a:p>
        </p:txBody>
      </p:sp>
      <p:pic>
        <p:nvPicPr>
          <p:cNvPr id="12" name="Picture 11" descr="A person with blonde hair&#10;&#10;Description automatically generated">
            <a:extLst>
              <a:ext uri="{FF2B5EF4-FFF2-40B4-BE49-F238E27FC236}">
                <a16:creationId xmlns:a16="http://schemas.microsoft.com/office/drawing/2014/main" id="{88DB1CEB-AE45-C772-876D-9F8EC5C6C2E2}"/>
              </a:ext>
            </a:extLst>
          </p:cNvPr>
          <p:cNvPicPr>
            <a:picLocks noChangeAspect="1"/>
          </p:cNvPicPr>
          <p:nvPr/>
        </p:nvPicPr>
        <p:blipFill rotWithShape="1">
          <a:blip r:embed="rId8"/>
          <a:srcRect l="978" r="978"/>
          <a:stretch/>
        </p:blipFill>
        <p:spPr>
          <a:xfrm>
            <a:off x="2467270" y="2077092"/>
            <a:ext cx="1673352" cy="1680932"/>
          </a:xfrm>
          <a:prstGeom prst="roundRect">
            <a:avLst/>
          </a:prstGeom>
        </p:spPr>
      </p:pic>
      <p:sp>
        <p:nvSpPr>
          <p:cNvPr id="13" name="Footer Placeholder 2">
            <a:extLst>
              <a:ext uri="{FF2B5EF4-FFF2-40B4-BE49-F238E27FC236}">
                <a16:creationId xmlns:a16="http://schemas.microsoft.com/office/drawing/2014/main" id="{CC4BB559-203C-14B9-C960-79D60A82D6AC}"/>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908374"/>
                </a:solidFill>
              </a:rPr>
              <a:t>Department of Mechanical Engineering</a:t>
            </a:r>
            <a:endParaRPr lang="en-US">
              <a:solidFill>
                <a:srgbClr val="908374"/>
              </a:solidFill>
              <a:ea typeface="Calibri"/>
              <a:cs typeface="Calibri"/>
            </a:endParaRPr>
          </a:p>
        </p:txBody>
      </p:sp>
      <p:sp>
        <p:nvSpPr>
          <p:cNvPr id="14" name="Slide Number Placeholder 3">
            <a:extLst>
              <a:ext uri="{FF2B5EF4-FFF2-40B4-BE49-F238E27FC236}">
                <a16:creationId xmlns:a16="http://schemas.microsoft.com/office/drawing/2014/main" id="{3665EC4A-5C62-8AF0-ECC3-6BEC91F79268}"/>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908374"/>
                </a:solidFill>
              </a:rPr>
              <a:pPr/>
              <a:t>57</a:t>
            </a:fld>
            <a:endParaRPr lang="en-US">
              <a:solidFill>
                <a:srgbClr val="908374"/>
              </a:solidFill>
              <a:ea typeface="Calibri"/>
              <a:cs typeface="Calibri"/>
            </a:endParaRPr>
          </a:p>
        </p:txBody>
      </p:sp>
      <p:pic>
        <p:nvPicPr>
          <p:cNvPr id="3" name="Picture 2" descr="A person in a black dress&#10;&#10;Description automatically generated">
            <a:extLst>
              <a:ext uri="{FF2B5EF4-FFF2-40B4-BE49-F238E27FC236}">
                <a16:creationId xmlns:a16="http://schemas.microsoft.com/office/drawing/2014/main" id="{FB452C29-2D1D-D421-74AD-F6D15B7CD259}"/>
              </a:ext>
            </a:extLst>
          </p:cNvPr>
          <p:cNvPicPr>
            <a:picLocks noChangeAspect="1"/>
          </p:cNvPicPr>
          <p:nvPr/>
        </p:nvPicPr>
        <p:blipFill rotWithShape="1">
          <a:blip r:embed="rId9"/>
          <a:srcRect l="16337" t="24528" r="12376" b="21132"/>
          <a:stretch/>
        </p:blipFill>
        <p:spPr>
          <a:xfrm>
            <a:off x="6655988" y="2072277"/>
            <a:ext cx="1613626" cy="1617203"/>
          </a:xfrm>
          <a:prstGeom prst="roundRect">
            <a:avLst/>
          </a:prstGeom>
        </p:spPr>
      </p:pic>
      <p:sp>
        <p:nvSpPr>
          <p:cNvPr id="15" name="TextBox 14">
            <a:extLst>
              <a:ext uri="{FF2B5EF4-FFF2-40B4-BE49-F238E27FC236}">
                <a16:creationId xmlns:a16="http://schemas.microsoft.com/office/drawing/2014/main" id="{C7A0A41B-9D0C-9310-3830-59BA0B66D8D6}"/>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24057270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86000"/>
            <a:lum/>
          </a:blip>
          <a:srcRect/>
          <a:stretch>
            <a:fillRect t="-8000" b="-8000"/>
          </a:stretch>
        </a:blip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B92F16DB-2E84-BD73-09CE-65489F2C6F73}"/>
              </a:ext>
            </a:extLst>
          </p:cNvPr>
          <p:cNvSpPr>
            <a:spLocks noGrp="1"/>
          </p:cNvSpPr>
          <p:nvPr>
            <p:ph sz="half" idx="2"/>
          </p:nvPr>
        </p:nvSpPr>
        <p:spPr>
          <a:xfrm>
            <a:off x="5786717" y="1980409"/>
            <a:ext cx="4724400" cy="1532558"/>
          </a:xfrm>
        </p:spPr>
        <p:txBody>
          <a:bodyPr/>
          <a:lstStyle/>
          <a:p>
            <a:r>
              <a:rPr lang="en-US">
                <a:solidFill>
                  <a:schemeClr val="bg1"/>
                </a:solidFill>
              </a:rPr>
              <a:t>Reduced Cost </a:t>
            </a:r>
          </a:p>
          <a:p>
            <a:r>
              <a:rPr lang="en-US">
                <a:solidFill>
                  <a:schemeClr val="bg1"/>
                </a:solidFill>
              </a:rPr>
              <a:t>Increased Safety</a:t>
            </a:r>
          </a:p>
          <a:p>
            <a:r>
              <a:rPr lang="en-US">
                <a:solidFill>
                  <a:schemeClr val="bg1"/>
                </a:solidFill>
              </a:rPr>
              <a:t>Extended Mission Capabilities</a:t>
            </a:r>
          </a:p>
          <a:p>
            <a:endParaRPr lang="en-US"/>
          </a:p>
          <a:p>
            <a:endParaRPr lang="en-US"/>
          </a:p>
        </p:txBody>
      </p:sp>
      <p:sp>
        <p:nvSpPr>
          <p:cNvPr id="3" name="Footer Placeholder 2">
            <a:extLst>
              <a:ext uri="{FF2B5EF4-FFF2-40B4-BE49-F238E27FC236}">
                <a16:creationId xmlns:a16="http://schemas.microsoft.com/office/drawing/2014/main" id="{609225E1-5E92-6E1C-D567-4BBDEA17DFCE}"/>
              </a:ext>
            </a:extLst>
          </p:cNvPr>
          <p:cNvSpPr>
            <a:spLocks noGrp="1"/>
          </p:cNvSpPr>
          <p:nvPr>
            <p:ph type="ftr" sz="quarter" idx="11"/>
          </p:nvPr>
        </p:nvSpPr>
        <p:spPr/>
        <p:txBody>
          <a:bodyPr/>
          <a:lstStyle/>
          <a:p>
            <a:r>
              <a:rPr lang="en-US"/>
              <a:t>Department of Mechanical Engineering</a:t>
            </a:r>
          </a:p>
        </p:txBody>
      </p:sp>
      <p:sp>
        <p:nvSpPr>
          <p:cNvPr id="10" name="Title 9">
            <a:extLst>
              <a:ext uri="{FF2B5EF4-FFF2-40B4-BE49-F238E27FC236}">
                <a16:creationId xmlns:a16="http://schemas.microsoft.com/office/drawing/2014/main" id="{33E30505-295E-B843-FFA9-B5212A55A9A9}"/>
              </a:ext>
            </a:extLst>
          </p:cNvPr>
          <p:cNvSpPr>
            <a:spLocks noGrp="1"/>
          </p:cNvSpPr>
          <p:nvPr>
            <p:ph type="title"/>
          </p:nvPr>
        </p:nvSpPr>
        <p:spPr/>
        <p:txBody>
          <a:bodyPr/>
          <a:lstStyle/>
          <a:p>
            <a:r>
              <a:rPr lang="en-US"/>
              <a:t>Lunar Refueling Depot</a:t>
            </a:r>
          </a:p>
        </p:txBody>
      </p:sp>
      <p:pic>
        <p:nvPicPr>
          <p:cNvPr id="4" name="Picture 3" descr="Arizona Space Grant Consortium Logos | Arizona Space Grant Consortium">
            <a:extLst>
              <a:ext uri="{FF2B5EF4-FFF2-40B4-BE49-F238E27FC236}">
                <a16:creationId xmlns:a16="http://schemas.microsoft.com/office/drawing/2014/main" id="{7A49CF61-8C53-71E4-085C-68E8744669DD}"/>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7803810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000D18"/>
        </a:solid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8" name="3D Model 7" descr="The Moon">
                <a:extLst>
                  <a:ext uri="{FF2B5EF4-FFF2-40B4-BE49-F238E27FC236}">
                    <a16:creationId xmlns:a16="http://schemas.microsoft.com/office/drawing/2014/main" id="{D17E3548-6901-500B-3756-29E2EB9A8CAF}"/>
                  </a:ext>
                </a:extLst>
              </p:cNvPr>
              <p:cNvGraphicFramePr>
                <a:graphicFrameLocks noChangeAspect="1"/>
              </p:cNvGraphicFramePr>
              <p:nvPr/>
            </p:nvGraphicFramePr>
            <p:xfrm>
              <a:off x="-693129" y="205740"/>
              <a:ext cx="5961881" cy="5961881"/>
            </p:xfrm>
            <a:graphic>
              <a:graphicData uri="http://schemas.microsoft.com/office/drawing/2017/model3d">
                <am3d:model3d r:embed="rId2">
                  <am3d:spPr>
                    <a:xfrm>
                      <a:off x="0" y="0"/>
                      <a:ext cx="5961881" cy="5961881"/>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314641" ay="1187652" az="-106810"/>
                    <am3d:postTrans dx="0" dy="0" dz="0"/>
                  </am3d:trans>
                  <am3d:raster rName="Office3DRenderer" rVer="16.0.8326">
                    <am3d:blip r:embed="rId3"/>
                  </am3d:raster>
                  <am3d:objViewport viewportSz="10761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e Moon">
                <a:extLst>
                  <a:ext uri="{FF2B5EF4-FFF2-40B4-BE49-F238E27FC236}">
                    <a16:creationId xmlns:a16="http://schemas.microsoft.com/office/drawing/2014/main" id="{D17E3548-6901-500B-3756-29E2EB9A8CAF}"/>
                  </a:ext>
                </a:extLst>
              </p:cNvPr>
              <p:cNvPicPr>
                <a:picLocks noGrp="1" noRot="1" noChangeAspect="1" noMove="1" noResize="1" noEditPoints="1" noAdjustHandles="1" noChangeArrowheads="1" noChangeShapeType="1" noCrop="1"/>
              </p:cNvPicPr>
              <p:nvPr/>
            </p:nvPicPr>
            <p:blipFill>
              <a:blip r:embed="rId3"/>
              <a:stretch>
                <a:fillRect/>
              </a:stretch>
            </p:blipFill>
            <p:spPr>
              <a:xfrm>
                <a:off x="-693129" y="205740"/>
                <a:ext cx="5961881" cy="5961881"/>
              </a:xfrm>
              <a:prstGeom prst="rect">
                <a:avLst/>
              </a:prstGeom>
            </p:spPr>
          </p:pic>
        </mc:Fallback>
      </mc:AlternateContent>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429323" y="1844319"/>
            <a:ext cx="4779744" cy="1342361"/>
          </a:xfrm>
        </p:spPr>
        <p:txBody>
          <a:bodyPr/>
          <a:lstStyle/>
          <a:p>
            <a:r>
              <a:rPr lang="en-US" sz="4000"/>
              <a:t>Problems with Current Designs</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a:xfrm>
            <a:off x="5646037" y="3571739"/>
            <a:ext cx="4351254" cy="1500187"/>
          </a:xfrm>
        </p:spPr>
        <p:txBody>
          <a:bodyPr vert="horz" lIns="0" tIns="0" rIns="0" bIns="0" rtlCol="0" anchor="t">
            <a:noAutofit/>
          </a:bodyPr>
          <a:lstStyle/>
          <a:p>
            <a:pPr marL="457200" indent="-457200">
              <a:buFont typeface="Arial" panose="020B0604020202020204" pitchFamily="34" charset="0"/>
              <a:buChar char="•"/>
            </a:pPr>
            <a:r>
              <a:rPr lang="en-US" sz="3200">
                <a:solidFill>
                  <a:schemeClr val="bg1"/>
                </a:solidFill>
                <a:cs typeface="Calibri"/>
              </a:rPr>
              <a:t>Sealing and Leakage</a:t>
            </a:r>
          </a:p>
          <a:p>
            <a:pPr marL="457200" indent="-457200">
              <a:buFont typeface="Arial" panose="020B0604020202020204" pitchFamily="34" charset="0"/>
              <a:buChar char="•"/>
            </a:pPr>
            <a:r>
              <a:rPr lang="en-US" sz="3200">
                <a:solidFill>
                  <a:schemeClr val="bg1"/>
                </a:solidFill>
                <a:cs typeface="Calibri"/>
              </a:rPr>
              <a:t>Thermal Radiation</a:t>
            </a:r>
          </a:p>
          <a:p>
            <a:pPr marL="457200" indent="-457200">
              <a:buFont typeface="Arial" panose="020B0604020202020204" pitchFamily="34" charset="0"/>
              <a:buChar char="•"/>
            </a:pPr>
            <a:r>
              <a:rPr lang="en-US" sz="3200">
                <a:solidFill>
                  <a:schemeClr val="bg1"/>
                </a:solidFill>
                <a:cs typeface="Calibri"/>
              </a:rPr>
              <a:t>Contamination</a:t>
            </a:r>
          </a:p>
        </p:txBody>
      </p:sp>
      <p:sp>
        <p:nvSpPr>
          <p:cNvPr id="3" name="Footer Placeholder 2">
            <a:extLst>
              <a:ext uri="{FF2B5EF4-FFF2-40B4-BE49-F238E27FC236}">
                <a16:creationId xmlns:a16="http://schemas.microsoft.com/office/drawing/2014/main" id="{9E41A422-6A68-5B0F-EEB1-6AD5F5FEDC1A}"/>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tint val="75000"/>
                  </a:prstClr>
                </a:solidFill>
                <a:effectLst/>
                <a:uLnTx/>
                <a:uFillTx/>
                <a:latin typeface="Calibri"/>
                <a:ea typeface="+mn-ea"/>
                <a:cs typeface="+mn-cs"/>
              </a:rPr>
              <a:t>Department of Mechanical Engineering</a:t>
            </a:r>
          </a:p>
        </p:txBody>
      </p:sp>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cxnSp>
        <p:nvCxnSpPr>
          <p:cNvPr id="21" name="Straight Arrow Connector 20">
            <a:extLst>
              <a:ext uri="{FF2B5EF4-FFF2-40B4-BE49-F238E27FC236}">
                <a16:creationId xmlns:a16="http://schemas.microsoft.com/office/drawing/2014/main" id="{27BF57E9-620C-5C58-6414-78E120D75ACF}"/>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15365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B486AA2A-0BA8-7641-AF4C-328EB61897B9}"/>
              </a:ext>
            </a:extLst>
          </p:cNvPr>
          <p:cNvGraphicFramePr/>
          <p:nvPr>
            <p:extLst>
              <p:ext uri="{D42A27DB-BD31-4B8C-83A1-F6EECF244321}">
                <p14:modId xmlns:p14="http://schemas.microsoft.com/office/powerpoint/2010/main" val="3248150204"/>
              </p:ext>
            </p:extLst>
          </p:nvPr>
        </p:nvGraphicFramePr>
        <p:xfrm>
          <a:off x="533400" y="1696928"/>
          <a:ext cx="9381325" cy="41150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8"/>
          <a:srcRect t="-896" r="714" b="15793"/>
          <a:stretch/>
        </p:blipFill>
        <p:spPr>
          <a:xfrm>
            <a:off x="10865223" y="4116232"/>
            <a:ext cx="1219219" cy="1049725"/>
          </a:xfrm>
          <a:prstGeom prst="rect">
            <a:avLst/>
          </a:prstGeom>
        </p:spPr>
      </p:pic>
      <p:cxnSp>
        <p:nvCxnSpPr>
          <p:cNvPr id="21" name="Straight Arrow Connector 20">
            <a:extLst>
              <a:ext uri="{FF2B5EF4-FFF2-40B4-BE49-F238E27FC236}">
                <a16:creationId xmlns:a16="http://schemas.microsoft.com/office/drawing/2014/main" id="{27BF57E9-620C-5C58-6414-78E120D75ACF}"/>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292A93F2-A977-00E7-4582-9BB099BAD6CF}"/>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sp>
        <p:nvSpPr>
          <p:cNvPr id="3" name="Title 5">
            <a:extLst>
              <a:ext uri="{FF2B5EF4-FFF2-40B4-BE49-F238E27FC236}">
                <a16:creationId xmlns:a16="http://schemas.microsoft.com/office/drawing/2014/main" id="{151A3A61-547C-19BF-46F8-26BE852857C6}"/>
              </a:ext>
            </a:extLst>
          </p:cNvPr>
          <p:cNvSpPr>
            <a:spLocks noGrp="1"/>
          </p:cNvSpPr>
          <p:nvPr>
            <p:ph type="title"/>
          </p:nvPr>
        </p:nvSpPr>
        <p:spPr>
          <a:xfrm>
            <a:off x="533400" y="342655"/>
            <a:ext cx="9585948" cy="883150"/>
          </a:xfrm>
        </p:spPr>
        <p:txBody>
          <a:bodyPr/>
          <a:lstStyle/>
          <a:p>
            <a:r>
              <a:rPr lang="en-US" sz="4000">
                <a:solidFill>
                  <a:srgbClr val="782F40"/>
                </a:solidFill>
                <a:latin typeface="Arial Black"/>
                <a:ea typeface="Calibri"/>
                <a:cs typeface="Calibri"/>
              </a:rPr>
              <a:t>Background</a:t>
            </a:r>
          </a:p>
        </p:txBody>
      </p:sp>
      <p:sp>
        <p:nvSpPr>
          <p:cNvPr id="10" name="Slide Number Placeholder 3">
            <a:extLst>
              <a:ext uri="{FF2B5EF4-FFF2-40B4-BE49-F238E27FC236}">
                <a16:creationId xmlns:a16="http://schemas.microsoft.com/office/drawing/2014/main" id="{6829AC59-484F-0E91-BA27-A6C7848C5225}"/>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6</a:t>
            </a:fld>
            <a:endParaRPr lang="en-US">
              <a:solidFill>
                <a:schemeClr val="tx2"/>
              </a:solidFill>
            </a:endParaRPr>
          </a:p>
        </p:txBody>
      </p:sp>
      <p:sp>
        <p:nvSpPr>
          <p:cNvPr id="15" name="Footer Placeholder 2">
            <a:extLst>
              <a:ext uri="{FF2B5EF4-FFF2-40B4-BE49-F238E27FC236}">
                <a16:creationId xmlns:a16="http://schemas.microsoft.com/office/drawing/2014/main" id="{2EE31CD4-98F3-F138-AB17-78D45998BD5C}"/>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Tree>
    <p:extLst>
      <p:ext uri="{BB962C8B-B14F-4D97-AF65-F5344CB8AC3E}">
        <p14:creationId xmlns:p14="http://schemas.microsoft.com/office/powerpoint/2010/main" val="30852861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7E91482-6119-D665-1B34-DC438710EBB5}"/>
              </a:ext>
            </a:extLst>
          </p:cNvPr>
          <p:cNvSpPr>
            <a:spLocks noGrp="1"/>
          </p:cNvSpPr>
          <p:nvPr>
            <p:ph type="title"/>
          </p:nvPr>
        </p:nvSpPr>
        <p:spPr/>
        <p:txBody>
          <a:bodyPr/>
          <a:lstStyle/>
          <a:p>
            <a:r>
              <a:rPr lang="en-US"/>
              <a:t>Actively Sealed Coupler</a:t>
            </a:r>
          </a:p>
        </p:txBody>
      </p:sp>
      <p:sp>
        <p:nvSpPr>
          <p:cNvPr id="8" name="Text Placeholder 7">
            <a:extLst>
              <a:ext uri="{FF2B5EF4-FFF2-40B4-BE49-F238E27FC236}">
                <a16:creationId xmlns:a16="http://schemas.microsoft.com/office/drawing/2014/main" id="{2B53669C-D202-D10B-101B-5CD3C9330252}"/>
              </a:ext>
            </a:extLst>
          </p:cNvPr>
          <p:cNvSpPr>
            <a:spLocks noGrp="1"/>
          </p:cNvSpPr>
          <p:nvPr>
            <p:ph type="body" idx="1"/>
          </p:nvPr>
        </p:nvSpPr>
        <p:spPr/>
        <p:txBody>
          <a:bodyPr/>
          <a:lstStyle/>
          <a:p>
            <a:endParaRPr lang="en-US"/>
          </a:p>
          <a:p>
            <a:r>
              <a:rPr lang="en-US"/>
              <a:t>Seals when the two halves make contact</a:t>
            </a:r>
          </a:p>
        </p:txBody>
      </p:sp>
      <p:sp>
        <p:nvSpPr>
          <p:cNvPr id="3" name="Footer Placeholder 2">
            <a:extLst>
              <a:ext uri="{FF2B5EF4-FFF2-40B4-BE49-F238E27FC236}">
                <a16:creationId xmlns:a16="http://schemas.microsoft.com/office/drawing/2014/main" id="{74BC3426-83BD-28FF-BA17-3D1E091E3A69}"/>
              </a:ext>
            </a:extLst>
          </p:cNvPr>
          <p:cNvSpPr>
            <a:spLocks noGrp="1"/>
          </p:cNvSpPr>
          <p:nvPr>
            <p:ph type="ftr" sz="quarter" idx="11"/>
          </p:nvPr>
        </p:nvSpPr>
        <p:spPr/>
        <p:txBody>
          <a:bodyPr/>
          <a:lstStyle/>
          <a:p>
            <a:r>
              <a:rPr lang="en-US"/>
              <a:t>Department of Mechanical Engineering</a:t>
            </a:r>
          </a:p>
        </p:txBody>
      </p:sp>
      <p:pic>
        <p:nvPicPr>
          <p:cNvPr id="4" name="Picture 3" descr="Arizona Space Grant Consortium Logos | Arizona Space Grant Consortium">
            <a:extLst>
              <a:ext uri="{FF2B5EF4-FFF2-40B4-BE49-F238E27FC236}">
                <a16:creationId xmlns:a16="http://schemas.microsoft.com/office/drawing/2014/main" id="{53171AB8-8265-DBBF-90C5-EE987CD9172A}"/>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3574671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000D18"/>
        </a:solidFill>
        <a:effectLst/>
      </p:bgPr>
    </p:bg>
    <p:spTree>
      <p:nvGrpSpPr>
        <p:cNvPr id="1" name=""/>
        <p:cNvGrpSpPr/>
        <p:nvPr/>
      </p:nvGrpSpPr>
      <p:grpSpPr>
        <a:xfrm>
          <a:off x="0" y="0"/>
          <a:ext cx="0" cy="0"/>
          <a:chOff x="0" y="0"/>
          <a:chExt cx="0" cy="0"/>
        </a:xfrm>
      </p:grpSpPr>
      <mc:AlternateContent xmlns:mc="http://schemas.openxmlformats.org/markup-compatibility/2006">
        <mc:Choice xmlns:am3d="http://schemas.microsoft.com/office/drawing/2017/model3d" Requires="am3d">
          <p:graphicFrame>
            <p:nvGraphicFramePr>
              <p:cNvPr id="8" name="3D Model 7" descr="The Moon">
                <a:extLst>
                  <a:ext uri="{FF2B5EF4-FFF2-40B4-BE49-F238E27FC236}">
                    <a16:creationId xmlns:a16="http://schemas.microsoft.com/office/drawing/2014/main" id="{D17E3548-6901-500B-3756-29E2EB9A8CAF}"/>
                  </a:ext>
                </a:extLst>
              </p:cNvPr>
              <p:cNvGraphicFramePr>
                <a:graphicFrameLocks noChangeAspect="1"/>
              </p:cNvGraphicFramePr>
              <p:nvPr/>
            </p:nvGraphicFramePr>
            <p:xfrm>
              <a:off x="-693129" y="205740"/>
              <a:ext cx="5961881" cy="5961881"/>
            </p:xfrm>
            <a:graphic>
              <a:graphicData uri="http://schemas.microsoft.com/office/drawing/2017/model3d">
                <am3d:model3d r:embed="rId2">
                  <am3d:spPr>
                    <a:xfrm>
                      <a:off x="0" y="0"/>
                      <a:ext cx="5961881" cy="5961881"/>
                    </a:xfrm>
                    <a:prstGeom prst="rect">
                      <a:avLst/>
                    </a:prstGeom>
                  </am3d:spPr>
                  <am3d:camera>
                    <am3d:pos x="0" y="0" z="81469193"/>
                    <am3d:up dx="0" dy="36000000" dz="0"/>
                    <am3d:lookAt x="0" y="0" z="0"/>
                    <am3d:perspective fov="2700000"/>
                  </am3d:camera>
                  <am3d:trans>
                    <am3d:meterPerModelUnit n="5000000" d="1000000"/>
                    <am3d:preTrans dx="-3" dy="0" dz="-3"/>
                    <am3d:scale>
                      <am3d:sx n="1000000" d="1000000"/>
                      <am3d:sy n="1000000" d="1000000"/>
                      <am3d:sz n="1000000" d="1000000"/>
                    </am3d:scale>
                    <am3d:rot ax="-314641" ay="1187652" az="-106810"/>
                    <am3d:postTrans dx="0" dy="0" dz="0"/>
                  </am3d:trans>
                  <am3d:raster rName="Office3DRenderer" rVer="16.0.8326">
                    <am3d:blip r:embed="rId3"/>
                  </am3d:raster>
                  <am3d:objViewport viewportSz="107618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3D Model 7" descr="The Moon">
                <a:extLst>
                  <a:ext uri="{FF2B5EF4-FFF2-40B4-BE49-F238E27FC236}">
                    <a16:creationId xmlns:a16="http://schemas.microsoft.com/office/drawing/2014/main" id="{D17E3548-6901-500B-3756-29E2EB9A8CAF}"/>
                  </a:ext>
                </a:extLst>
              </p:cNvPr>
              <p:cNvPicPr>
                <a:picLocks noGrp="1" noRot="1" noChangeAspect="1" noMove="1" noResize="1" noEditPoints="1" noAdjustHandles="1" noChangeArrowheads="1" noChangeShapeType="1" noCrop="1"/>
              </p:cNvPicPr>
              <p:nvPr/>
            </p:nvPicPr>
            <p:blipFill>
              <a:blip r:embed="rId3"/>
              <a:stretch>
                <a:fillRect/>
              </a:stretch>
            </p:blipFill>
            <p:spPr>
              <a:xfrm>
                <a:off x="-693129" y="205740"/>
                <a:ext cx="5961881" cy="5961881"/>
              </a:xfrm>
              <a:prstGeom prst="rect">
                <a:avLst/>
              </a:prstGeom>
            </p:spPr>
          </p:pic>
        </mc:Fallback>
      </mc:AlternateContent>
      <p:sp>
        <p:nvSpPr>
          <p:cNvPr id="6" name="Title 5">
            <a:extLst>
              <a:ext uri="{FF2B5EF4-FFF2-40B4-BE49-F238E27FC236}">
                <a16:creationId xmlns:a16="http://schemas.microsoft.com/office/drawing/2014/main" id="{A8AA5DF1-6D6C-C612-FD45-A08FE1C4C2CD}"/>
              </a:ext>
            </a:extLst>
          </p:cNvPr>
          <p:cNvSpPr>
            <a:spLocks noGrp="1"/>
          </p:cNvSpPr>
          <p:nvPr>
            <p:ph type="title"/>
          </p:nvPr>
        </p:nvSpPr>
        <p:spPr>
          <a:xfrm>
            <a:off x="5326374" y="333943"/>
            <a:ext cx="9585948" cy="2852737"/>
          </a:xfrm>
        </p:spPr>
        <p:txBody>
          <a:bodyPr/>
          <a:lstStyle/>
          <a:p>
            <a:r>
              <a:rPr lang="en-US">
                <a:latin typeface="Arial Black"/>
                <a:ea typeface="Calibri"/>
                <a:cs typeface="Calibri"/>
              </a:rPr>
              <a:t>Background</a:t>
            </a:r>
          </a:p>
        </p:txBody>
      </p:sp>
      <p:sp>
        <p:nvSpPr>
          <p:cNvPr id="7" name="Text Placeholder 6">
            <a:extLst>
              <a:ext uri="{FF2B5EF4-FFF2-40B4-BE49-F238E27FC236}">
                <a16:creationId xmlns:a16="http://schemas.microsoft.com/office/drawing/2014/main" id="{44BC8655-90C6-D232-0E84-EAC98BD81E95}"/>
              </a:ext>
            </a:extLst>
          </p:cNvPr>
          <p:cNvSpPr>
            <a:spLocks noGrp="1"/>
          </p:cNvSpPr>
          <p:nvPr>
            <p:ph type="body" idx="1"/>
          </p:nvPr>
        </p:nvSpPr>
        <p:spPr>
          <a:xfrm>
            <a:off x="5646037" y="3571739"/>
            <a:ext cx="9585950" cy="1500187"/>
          </a:xfrm>
        </p:spPr>
        <p:txBody>
          <a:bodyPr vert="horz" lIns="0" tIns="0" rIns="0" bIns="0" rtlCol="0" anchor="t">
            <a:noAutofit/>
          </a:bodyPr>
          <a:lstStyle/>
          <a:p>
            <a:r>
              <a:rPr lang="en-US" sz="3200">
                <a:solidFill>
                  <a:schemeClr val="bg1"/>
                </a:solidFill>
                <a:latin typeface="Arial"/>
                <a:cs typeface="Arial"/>
              </a:rPr>
              <a:t>Cryogenic Fuel Transfer</a:t>
            </a:r>
            <a:endParaRPr lang="en-US">
              <a:solidFill>
                <a:schemeClr val="bg1"/>
              </a:solidFill>
              <a:latin typeface="Arial"/>
              <a:cs typeface="Arial"/>
            </a:endParaRPr>
          </a:p>
          <a:p>
            <a:r>
              <a:rPr lang="en-US" sz="3200">
                <a:solidFill>
                  <a:schemeClr val="bg1"/>
                </a:solidFill>
                <a:latin typeface="Arial"/>
                <a:cs typeface="Arial"/>
              </a:rPr>
              <a:t>Deep Space Mission</a:t>
            </a:r>
          </a:p>
          <a:p>
            <a:r>
              <a:rPr lang="en-US" sz="3200">
                <a:solidFill>
                  <a:schemeClr val="bg1"/>
                </a:solidFill>
                <a:latin typeface="Arial"/>
                <a:cs typeface="Arial"/>
              </a:rPr>
              <a:t>Lunar Base Fuel Depot</a:t>
            </a:r>
          </a:p>
        </p:txBody>
      </p:sp>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pic>
        <p:nvPicPr>
          <p:cNvPr id="14" name="Picture 13">
            <a:extLst>
              <a:ext uri="{FF2B5EF4-FFF2-40B4-BE49-F238E27FC236}">
                <a16:creationId xmlns:a16="http://schemas.microsoft.com/office/drawing/2014/main" id="{61D71DAC-4490-DC68-B08A-C0A52F4CAD22}"/>
              </a:ext>
            </a:extLst>
          </p:cNvPr>
          <p:cNvPicPr>
            <a:picLocks noChangeAspect="1"/>
          </p:cNvPicPr>
          <p:nvPr/>
        </p:nvPicPr>
        <p:blipFill>
          <a:blip r:embed="rId5"/>
          <a:stretch>
            <a:fillRect/>
          </a:stretch>
        </p:blipFill>
        <p:spPr>
          <a:xfrm>
            <a:off x="9545722" y="-290"/>
            <a:ext cx="1139364" cy="1780520"/>
          </a:xfrm>
          <a:prstGeom prst="rect">
            <a:avLst/>
          </a:prstGeom>
        </p:spPr>
      </p:pic>
      <p:cxnSp>
        <p:nvCxnSpPr>
          <p:cNvPr id="21" name="Straight Arrow Connector 20">
            <a:extLst>
              <a:ext uri="{FF2B5EF4-FFF2-40B4-BE49-F238E27FC236}">
                <a16:creationId xmlns:a16="http://schemas.microsoft.com/office/drawing/2014/main" id="{27BF57E9-620C-5C58-6414-78E120D75ACF}"/>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F705CD30-218F-1E2A-1A18-56A6FE2DD068}"/>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sp>
        <p:nvSpPr>
          <p:cNvPr id="11" name="Rectangle 10">
            <a:extLst>
              <a:ext uri="{FF2B5EF4-FFF2-40B4-BE49-F238E27FC236}">
                <a16:creationId xmlns:a16="http://schemas.microsoft.com/office/drawing/2014/main" id="{56B06227-4781-89CA-0AC1-C6AAA4D64233}"/>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ooter Placeholder 2">
            <a:extLst>
              <a:ext uri="{FF2B5EF4-FFF2-40B4-BE49-F238E27FC236}">
                <a16:creationId xmlns:a16="http://schemas.microsoft.com/office/drawing/2014/main" id="{5341886C-33F7-D13A-F10C-EE794EE9C17E}"/>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16" name="Slide Number Placeholder 3">
            <a:extLst>
              <a:ext uri="{FF2B5EF4-FFF2-40B4-BE49-F238E27FC236}">
                <a16:creationId xmlns:a16="http://schemas.microsoft.com/office/drawing/2014/main" id="{291BCC9A-FA72-FE19-99E6-935D06C19CD3}"/>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61</a:t>
            </a:fld>
            <a:endParaRPr lang="en-US">
              <a:solidFill>
                <a:srgbClr val="D8D8D8"/>
              </a:solidFill>
              <a:ea typeface="Calibri"/>
              <a:cs typeface="Calibri"/>
            </a:endParaRPr>
          </a:p>
        </p:txBody>
      </p:sp>
    </p:spTree>
    <p:extLst>
      <p:ext uri="{BB962C8B-B14F-4D97-AF65-F5344CB8AC3E}">
        <p14:creationId xmlns:p14="http://schemas.microsoft.com/office/powerpoint/2010/main" val="18417223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6" name="Picture 35" descr="Earth on the moon with the earth in the background&#10;&#10;Description automatically generated">
            <a:extLst>
              <a:ext uri="{FF2B5EF4-FFF2-40B4-BE49-F238E27FC236}">
                <a16:creationId xmlns:a16="http://schemas.microsoft.com/office/drawing/2014/main" id="{CAAFE818-578F-EB44-74F1-51174031BE0F}"/>
              </a:ext>
            </a:extLst>
          </p:cNvPr>
          <p:cNvPicPr>
            <a:picLocks noGrp="1" noRot="1" noChangeAspect="1" noMove="1" noResize="1" noEditPoints="1" noAdjustHandles="1" noChangeArrowheads="1" noChangeShapeType="1" noCrop="1"/>
          </p:cNvPicPr>
          <p:nvPr/>
        </p:nvPicPr>
        <p:blipFill rotWithShape="1">
          <a:blip r:embed="rId3"/>
          <a:srcRect t="3650" r="-54"/>
          <a:stretch/>
        </p:blipFill>
        <p:spPr>
          <a:xfrm>
            <a:off x="0" y="-4341"/>
            <a:ext cx="10686435" cy="6866635"/>
          </a:xfrm>
          <a:prstGeom prst="rect">
            <a:avLst/>
          </a:prstGeom>
        </p:spPr>
      </p:pic>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latin typeface="Arial Black"/>
                <a:ea typeface="Calibri"/>
                <a:cs typeface="Calibri"/>
              </a:rPr>
              <a:t>Key Goals</a:t>
            </a:r>
          </a:p>
        </p:txBody>
      </p:sp>
      <p:pic>
        <p:nvPicPr>
          <p:cNvPr id="5" name="Picture 4" descr="Arizona Space Grant Consortium Logos | Arizona Space Grant Consortium">
            <a:extLst>
              <a:ext uri="{FF2B5EF4-FFF2-40B4-BE49-F238E27FC236}">
                <a16:creationId xmlns:a16="http://schemas.microsoft.com/office/drawing/2014/main" id="{C6F35571-42FE-F596-371C-342B62E05825}"/>
              </a:ext>
            </a:extLst>
          </p:cNvPr>
          <p:cNvPicPr>
            <a:picLocks noChangeAspect="1"/>
          </p:cNvPicPr>
          <p:nvPr/>
        </p:nvPicPr>
        <p:blipFill rotWithShape="1">
          <a:blip r:embed="rId4"/>
          <a:srcRect t="-896" r="714" b="15793"/>
          <a:stretch/>
        </p:blipFill>
        <p:spPr>
          <a:xfrm>
            <a:off x="10865223" y="4116232"/>
            <a:ext cx="1219219" cy="1049725"/>
          </a:xfrm>
          <a:prstGeom prst="rect">
            <a:avLst/>
          </a:prstGeom>
        </p:spPr>
      </p:pic>
      <p:grpSp>
        <p:nvGrpSpPr>
          <p:cNvPr id="16" name="Group 15">
            <a:extLst>
              <a:ext uri="{FF2B5EF4-FFF2-40B4-BE49-F238E27FC236}">
                <a16:creationId xmlns:a16="http://schemas.microsoft.com/office/drawing/2014/main" id="{3D7CF7A7-D473-A132-8859-5EA8FF7E6848}"/>
              </a:ext>
            </a:extLst>
          </p:cNvPr>
          <p:cNvGrpSpPr/>
          <p:nvPr/>
        </p:nvGrpSpPr>
        <p:grpSpPr>
          <a:xfrm>
            <a:off x="830452" y="1797050"/>
            <a:ext cx="2508930" cy="2321982"/>
            <a:chOff x="830452" y="1797050"/>
            <a:chExt cx="2508930" cy="2321982"/>
          </a:xfrm>
        </p:grpSpPr>
        <p:grpSp>
          <p:nvGrpSpPr>
            <p:cNvPr id="20" name="Group 19">
              <a:extLst>
                <a:ext uri="{FF2B5EF4-FFF2-40B4-BE49-F238E27FC236}">
                  <a16:creationId xmlns:a16="http://schemas.microsoft.com/office/drawing/2014/main" id="{1407DD0F-AECC-1BB3-2A8F-EA670BA5B6C8}"/>
                </a:ext>
              </a:extLst>
            </p:cNvPr>
            <p:cNvGrpSpPr/>
            <p:nvPr/>
          </p:nvGrpSpPr>
          <p:grpSpPr>
            <a:xfrm>
              <a:off x="865716" y="1797050"/>
              <a:ext cx="2448984" cy="2321982"/>
              <a:chOff x="865716" y="1797050"/>
              <a:chExt cx="2448984" cy="2321982"/>
            </a:xfrm>
          </p:grpSpPr>
          <p:grpSp>
            <p:nvGrpSpPr>
              <p:cNvPr id="12" name="Group 11">
                <a:extLst>
                  <a:ext uri="{FF2B5EF4-FFF2-40B4-BE49-F238E27FC236}">
                    <a16:creationId xmlns:a16="http://schemas.microsoft.com/office/drawing/2014/main" id="{D7DB8B76-9D57-E32F-8161-8811BA3C3A6B}"/>
                  </a:ext>
                </a:extLst>
              </p:cNvPr>
              <p:cNvGrpSpPr/>
              <p:nvPr/>
            </p:nvGrpSpPr>
            <p:grpSpPr>
              <a:xfrm>
                <a:off x="865716" y="1797050"/>
                <a:ext cx="2448984" cy="2321982"/>
                <a:chOff x="865716" y="1797050"/>
                <a:chExt cx="2448984" cy="2321982"/>
              </a:xfrm>
            </p:grpSpPr>
            <p:sp>
              <p:nvSpPr>
                <p:cNvPr id="11" name="Oval 10">
                  <a:extLst>
                    <a:ext uri="{FF2B5EF4-FFF2-40B4-BE49-F238E27FC236}">
                      <a16:creationId xmlns:a16="http://schemas.microsoft.com/office/drawing/2014/main" id="{D584798A-EC5F-25A2-B59A-69DD2D09CB8B}"/>
                    </a:ext>
                  </a:extLst>
                </p:cNvPr>
                <p:cNvSpPr/>
                <p:nvPr/>
              </p:nvSpPr>
              <p:spPr>
                <a:xfrm>
                  <a:off x="865716" y="1797050"/>
                  <a:ext cx="2448984" cy="2321982"/>
                </a:xfrm>
                <a:prstGeom prst="ellipse">
                  <a:avLst/>
                </a:prstGeom>
                <a:solidFill>
                  <a:srgbClr val="FF8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Black"/>
                  </a:endParaRPr>
                </a:p>
              </p:txBody>
            </p:sp>
            <p:sp>
              <p:nvSpPr>
                <p:cNvPr id="10" name="Oval 9">
                  <a:extLst>
                    <a:ext uri="{FF2B5EF4-FFF2-40B4-BE49-F238E27FC236}">
                      <a16:creationId xmlns:a16="http://schemas.microsoft.com/office/drawing/2014/main" id="{C6E1266D-9F09-134B-DE0D-68783CC5D97F}"/>
                    </a:ext>
                  </a:extLst>
                </p:cNvPr>
                <p:cNvSpPr/>
                <p:nvPr/>
              </p:nvSpPr>
              <p:spPr>
                <a:xfrm>
                  <a:off x="960967" y="1881717"/>
                  <a:ext cx="2247900" cy="2142066"/>
                </a:xfrm>
                <a:prstGeom prst="ellipse">
                  <a:avLst/>
                </a:prstGeom>
                <a:solidFill>
                  <a:srgbClr val="DBD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rgbClr val="782F40"/>
                      </a:solidFill>
                      <a:latin typeface="Arial Black"/>
                      <a:cs typeface="Calibri"/>
                    </a:rPr>
                    <a:t>Effective Sealing</a:t>
                  </a:r>
                </a:p>
              </p:txBody>
            </p:sp>
          </p:grpSp>
          <p:sp>
            <p:nvSpPr>
              <p:cNvPr id="19" name="TextBox 18">
                <a:extLst>
                  <a:ext uri="{FF2B5EF4-FFF2-40B4-BE49-F238E27FC236}">
                    <a16:creationId xmlns:a16="http://schemas.microsoft.com/office/drawing/2014/main" id="{F7284718-3789-75C9-B858-FE062BB53F59}"/>
                  </a:ext>
                </a:extLst>
              </p:cNvPr>
              <p:cNvSpPr txBox="1"/>
              <p:nvPr/>
            </p:nvSpPr>
            <p:spPr>
              <a:xfrm>
                <a:off x="1058999" y="2352585"/>
                <a:ext cx="2051836"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a:latin typeface="+mj-lt"/>
                </a:endParaRPr>
              </a:p>
            </p:txBody>
          </p:sp>
        </p:grpSp>
        <p:sp>
          <p:nvSpPr>
            <p:cNvPr id="13" name="Rectangle: Rounded Corners 12">
              <a:extLst>
                <a:ext uri="{FF2B5EF4-FFF2-40B4-BE49-F238E27FC236}">
                  <a16:creationId xmlns:a16="http://schemas.microsoft.com/office/drawing/2014/main" id="{52CE1DA4-A472-4630-E959-1E110BAA9079}"/>
                </a:ext>
              </a:extLst>
            </p:cNvPr>
            <p:cNvSpPr/>
            <p:nvPr/>
          </p:nvSpPr>
          <p:spPr>
            <a:xfrm>
              <a:off x="830452" y="2517014"/>
              <a:ext cx="2508930" cy="84607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rgbClr val="782F40"/>
                </a:solidFill>
                <a:latin typeface="Arial Black"/>
                <a:ea typeface="Calibri"/>
                <a:cs typeface="Calibri"/>
              </a:endParaRPr>
            </a:p>
          </p:txBody>
        </p:sp>
      </p:grpSp>
      <p:grpSp>
        <p:nvGrpSpPr>
          <p:cNvPr id="17" name="Group 16">
            <a:extLst>
              <a:ext uri="{FF2B5EF4-FFF2-40B4-BE49-F238E27FC236}">
                <a16:creationId xmlns:a16="http://schemas.microsoft.com/office/drawing/2014/main" id="{7F0A237E-1828-DF11-1DAB-1ACCD2BACB0C}"/>
              </a:ext>
            </a:extLst>
          </p:cNvPr>
          <p:cNvGrpSpPr/>
          <p:nvPr/>
        </p:nvGrpSpPr>
        <p:grpSpPr>
          <a:xfrm>
            <a:off x="4078043" y="3905250"/>
            <a:ext cx="2508930" cy="2321982"/>
            <a:chOff x="4078043" y="3905250"/>
            <a:chExt cx="2508930" cy="2321982"/>
          </a:xfrm>
        </p:grpSpPr>
        <p:grpSp>
          <p:nvGrpSpPr>
            <p:cNvPr id="8" name="Group 7">
              <a:extLst>
                <a:ext uri="{FF2B5EF4-FFF2-40B4-BE49-F238E27FC236}">
                  <a16:creationId xmlns:a16="http://schemas.microsoft.com/office/drawing/2014/main" id="{28E753B0-33CF-581D-F1CC-82EF2A3296DB}"/>
                </a:ext>
              </a:extLst>
            </p:cNvPr>
            <p:cNvGrpSpPr/>
            <p:nvPr/>
          </p:nvGrpSpPr>
          <p:grpSpPr>
            <a:xfrm>
              <a:off x="4091515" y="3905250"/>
              <a:ext cx="2448984" cy="2321982"/>
              <a:chOff x="4091515" y="3905250"/>
              <a:chExt cx="2448984" cy="2321982"/>
            </a:xfrm>
          </p:grpSpPr>
          <p:grpSp>
            <p:nvGrpSpPr>
              <p:cNvPr id="26" name="Group 25">
                <a:extLst>
                  <a:ext uri="{FF2B5EF4-FFF2-40B4-BE49-F238E27FC236}">
                    <a16:creationId xmlns:a16="http://schemas.microsoft.com/office/drawing/2014/main" id="{39A42546-DB97-97A3-A1C7-9C7BEC40841B}"/>
                  </a:ext>
                </a:extLst>
              </p:cNvPr>
              <p:cNvGrpSpPr/>
              <p:nvPr/>
            </p:nvGrpSpPr>
            <p:grpSpPr>
              <a:xfrm>
                <a:off x="4091515" y="3905250"/>
                <a:ext cx="2448984" cy="2321982"/>
                <a:chOff x="865716" y="1797050"/>
                <a:chExt cx="2448984" cy="2321982"/>
              </a:xfrm>
            </p:grpSpPr>
            <p:grpSp>
              <p:nvGrpSpPr>
                <p:cNvPr id="27" name="Group 26">
                  <a:extLst>
                    <a:ext uri="{FF2B5EF4-FFF2-40B4-BE49-F238E27FC236}">
                      <a16:creationId xmlns:a16="http://schemas.microsoft.com/office/drawing/2014/main" id="{8B829F44-EE0D-9454-F120-D3079E58050A}"/>
                    </a:ext>
                  </a:extLst>
                </p:cNvPr>
                <p:cNvGrpSpPr/>
                <p:nvPr/>
              </p:nvGrpSpPr>
              <p:grpSpPr>
                <a:xfrm>
                  <a:off x="865716" y="1797050"/>
                  <a:ext cx="2448984" cy="2321982"/>
                  <a:chOff x="865716" y="1797050"/>
                  <a:chExt cx="2448984" cy="2321982"/>
                </a:xfrm>
              </p:grpSpPr>
              <p:sp>
                <p:nvSpPr>
                  <p:cNvPr id="29" name="Oval 28">
                    <a:extLst>
                      <a:ext uri="{FF2B5EF4-FFF2-40B4-BE49-F238E27FC236}">
                        <a16:creationId xmlns:a16="http://schemas.microsoft.com/office/drawing/2014/main" id="{4F59CFBD-CEEA-6777-22D7-BEA2BFF785A4}"/>
                      </a:ext>
                    </a:extLst>
                  </p:cNvPr>
                  <p:cNvSpPr/>
                  <p:nvPr/>
                </p:nvSpPr>
                <p:spPr>
                  <a:xfrm>
                    <a:off x="865716" y="1797050"/>
                    <a:ext cx="2448984" cy="2321982"/>
                  </a:xfrm>
                  <a:prstGeom prst="ellipse">
                    <a:avLst/>
                  </a:prstGeom>
                  <a:solidFill>
                    <a:srgbClr val="FF8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Black"/>
                    </a:endParaRPr>
                  </a:p>
                </p:txBody>
              </p:sp>
              <p:sp>
                <p:nvSpPr>
                  <p:cNvPr id="30" name="Oval 29">
                    <a:extLst>
                      <a:ext uri="{FF2B5EF4-FFF2-40B4-BE49-F238E27FC236}">
                        <a16:creationId xmlns:a16="http://schemas.microsoft.com/office/drawing/2014/main" id="{5E43D1DE-330E-C409-5298-C930D2F61E6F}"/>
                      </a:ext>
                    </a:extLst>
                  </p:cNvPr>
                  <p:cNvSpPr/>
                  <p:nvPr/>
                </p:nvSpPr>
                <p:spPr>
                  <a:xfrm>
                    <a:off x="960967" y="1881717"/>
                    <a:ext cx="2247900" cy="2142066"/>
                  </a:xfrm>
                  <a:prstGeom prst="ellipse">
                    <a:avLst/>
                  </a:prstGeom>
                  <a:solidFill>
                    <a:srgbClr val="DBD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a:solidFill>
                          <a:schemeClr val="tx2"/>
                        </a:solidFill>
                        <a:latin typeface="Arial Black"/>
                        <a:cs typeface="Calibri"/>
                      </a:rPr>
                      <a:t>90-Day Lunar Mission</a:t>
                    </a:r>
                  </a:p>
                </p:txBody>
              </p:sp>
            </p:grpSp>
            <p:sp>
              <p:nvSpPr>
                <p:cNvPr id="28" name="TextBox 27">
                  <a:extLst>
                    <a:ext uri="{FF2B5EF4-FFF2-40B4-BE49-F238E27FC236}">
                      <a16:creationId xmlns:a16="http://schemas.microsoft.com/office/drawing/2014/main" id="{CD6803E9-96FC-A8CD-8D00-9D80BD058F2A}"/>
                    </a:ext>
                  </a:extLst>
                </p:cNvPr>
                <p:cNvSpPr txBox="1"/>
                <p:nvPr/>
              </p:nvSpPr>
              <p:spPr>
                <a:xfrm>
                  <a:off x="1291166" y="2235729"/>
                  <a:ext cx="1587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mj-lt"/>
                  </a:endParaRPr>
                </a:p>
              </p:txBody>
            </p:sp>
          </p:grpSp>
          <p:sp>
            <p:nvSpPr>
              <p:cNvPr id="2" name="TextBox 1">
                <a:extLst>
                  <a:ext uri="{FF2B5EF4-FFF2-40B4-BE49-F238E27FC236}">
                    <a16:creationId xmlns:a16="http://schemas.microsoft.com/office/drawing/2014/main" id="{9DC60C21-639B-75C2-81D7-29DB3CD9688C}"/>
                  </a:ext>
                </a:extLst>
              </p:cNvPr>
              <p:cNvSpPr txBox="1"/>
              <p:nvPr/>
            </p:nvSpPr>
            <p:spPr>
              <a:xfrm>
                <a:off x="4526268" y="4460785"/>
                <a:ext cx="1587500" cy="461665"/>
              </a:xfrm>
              <a:prstGeom prst="rect">
                <a:avLst/>
              </a:prstGeom>
              <a:noFill/>
            </p:spPr>
            <p:txBody>
              <a:bodyPr wrap="square" rtlCol="0">
                <a:spAutoFit/>
              </a:bodyPr>
              <a:lstStyle/>
              <a:p>
                <a:pPr algn="ctr"/>
                <a:endParaRPr lang="en-US" sz="2400">
                  <a:latin typeface="+mj-lt"/>
                </a:endParaRPr>
              </a:p>
            </p:txBody>
          </p:sp>
        </p:grpSp>
        <p:sp>
          <p:nvSpPr>
            <p:cNvPr id="14" name="Rectangle: Rounded Corners 13">
              <a:extLst>
                <a:ext uri="{FF2B5EF4-FFF2-40B4-BE49-F238E27FC236}">
                  <a16:creationId xmlns:a16="http://schemas.microsoft.com/office/drawing/2014/main" id="{CBB11B7D-8D71-A2AC-5B04-BBCFF822E79C}"/>
                </a:ext>
              </a:extLst>
            </p:cNvPr>
            <p:cNvSpPr/>
            <p:nvPr/>
          </p:nvSpPr>
          <p:spPr>
            <a:xfrm>
              <a:off x="4078043" y="4650122"/>
              <a:ext cx="2508930" cy="84607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a:solidFill>
                  <a:srgbClr val="782F40"/>
                </a:solidFill>
                <a:latin typeface="Arial Black"/>
                <a:ea typeface="Calibri"/>
                <a:cs typeface="Calibri"/>
              </a:endParaRPr>
            </a:p>
          </p:txBody>
        </p:sp>
      </p:grpSp>
      <p:grpSp>
        <p:nvGrpSpPr>
          <p:cNvPr id="18" name="Group 17">
            <a:extLst>
              <a:ext uri="{FF2B5EF4-FFF2-40B4-BE49-F238E27FC236}">
                <a16:creationId xmlns:a16="http://schemas.microsoft.com/office/drawing/2014/main" id="{3F796757-F60B-8463-058F-7B22F81AED67}"/>
              </a:ext>
            </a:extLst>
          </p:cNvPr>
          <p:cNvGrpSpPr/>
          <p:nvPr/>
        </p:nvGrpSpPr>
        <p:grpSpPr>
          <a:xfrm>
            <a:off x="7218550" y="1784350"/>
            <a:ext cx="2508930" cy="2321982"/>
            <a:chOff x="7218550" y="1784350"/>
            <a:chExt cx="2508930" cy="2321982"/>
          </a:xfrm>
        </p:grpSpPr>
        <p:grpSp>
          <p:nvGrpSpPr>
            <p:cNvPr id="9" name="Group 8">
              <a:extLst>
                <a:ext uri="{FF2B5EF4-FFF2-40B4-BE49-F238E27FC236}">
                  <a16:creationId xmlns:a16="http://schemas.microsoft.com/office/drawing/2014/main" id="{71ABBDC3-223C-1CBB-B15A-846331CD37A6}"/>
                </a:ext>
              </a:extLst>
            </p:cNvPr>
            <p:cNvGrpSpPr/>
            <p:nvPr/>
          </p:nvGrpSpPr>
          <p:grpSpPr>
            <a:xfrm>
              <a:off x="7253815" y="1784350"/>
              <a:ext cx="2448984" cy="2321982"/>
              <a:chOff x="7253815" y="1784350"/>
              <a:chExt cx="2448984" cy="2321982"/>
            </a:xfrm>
          </p:grpSpPr>
          <p:grpSp>
            <p:nvGrpSpPr>
              <p:cNvPr id="31" name="Group 30">
                <a:extLst>
                  <a:ext uri="{FF2B5EF4-FFF2-40B4-BE49-F238E27FC236}">
                    <a16:creationId xmlns:a16="http://schemas.microsoft.com/office/drawing/2014/main" id="{53A19D10-BA91-FB7B-1F57-806D06DEDA6D}"/>
                  </a:ext>
                </a:extLst>
              </p:cNvPr>
              <p:cNvGrpSpPr/>
              <p:nvPr/>
            </p:nvGrpSpPr>
            <p:grpSpPr>
              <a:xfrm>
                <a:off x="7253815" y="1784350"/>
                <a:ext cx="2448984" cy="2321982"/>
                <a:chOff x="865716" y="1797050"/>
                <a:chExt cx="2448984" cy="2321982"/>
              </a:xfrm>
            </p:grpSpPr>
            <p:grpSp>
              <p:nvGrpSpPr>
                <p:cNvPr id="32" name="Group 31">
                  <a:extLst>
                    <a:ext uri="{FF2B5EF4-FFF2-40B4-BE49-F238E27FC236}">
                      <a16:creationId xmlns:a16="http://schemas.microsoft.com/office/drawing/2014/main" id="{467E85A3-5149-83EC-60D0-6A10965426A9}"/>
                    </a:ext>
                  </a:extLst>
                </p:cNvPr>
                <p:cNvGrpSpPr/>
                <p:nvPr/>
              </p:nvGrpSpPr>
              <p:grpSpPr>
                <a:xfrm>
                  <a:off x="865716" y="1797050"/>
                  <a:ext cx="2448984" cy="2321982"/>
                  <a:chOff x="865716" y="1797050"/>
                  <a:chExt cx="2448984" cy="2321982"/>
                </a:xfrm>
              </p:grpSpPr>
              <p:sp>
                <p:nvSpPr>
                  <p:cNvPr id="34" name="Oval 33">
                    <a:extLst>
                      <a:ext uri="{FF2B5EF4-FFF2-40B4-BE49-F238E27FC236}">
                        <a16:creationId xmlns:a16="http://schemas.microsoft.com/office/drawing/2014/main" id="{B96F6212-54FD-3488-DDD4-48B7BF6A5008}"/>
                      </a:ext>
                    </a:extLst>
                  </p:cNvPr>
                  <p:cNvSpPr/>
                  <p:nvPr/>
                </p:nvSpPr>
                <p:spPr>
                  <a:xfrm>
                    <a:off x="865716" y="1797050"/>
                    <a:ext cx="2448984" cy="2321982"/>
                  </a:xfrm>
                  <a:prstGeom prst="ellipse">
                    <a:avLst/>
                  </a:prstGeom>
                  <a:solidFill>
                    <a:srgbClr val="FF8B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Black"/>
                    </a:endParaRPr>
                  </a:p>
                </p:txBody>
              </p:sp>
              <p:sp>
                <p:nvSpPr>
                  <p:cNvPr id="35" name="Oval 34">
                    <a:extLst>
                      <a:ext uri="{FF2B5EF4-FFF2-40B4-BE49-F238E27FC236}">
                        <a16:creationId xmlns:a16="http://schemas.microsoft.com/office/drawing/2014/main" id="{E5704487-4CB0-7153-9173-1EB74FFD813B}"/>
                      </a:ext>
                    </a:extLst>
                  </p:cNvPr>
                  <p:cNvSpPr/>
                  <p:nvPr/>
                </p:nvSpPr>
                <p:spPr>
                  <a:xfrm>
                    <a:off x="960967" y="1881717"/>
                    <a:ext cx="2247900" cy="2142066"/>
                  </a:xfrm>
                  <a:prstGeom prst="ellipse">
                    <a:avLst/>
                  </a:prstGeom>
                  <a:solidFill>
                    <a:srgbClr val="DBD7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solidFill>
                        <a:srgbClr val="000000"/>
                      </a:solidFill>
                      <a:latin typeface="Arial Black"/>
                      <a:cs typeface="Calibri"/>
                    </a:endParaRPr>
                  </a:p>
                </p:txBody>
              </p:sp>
            </p:grpSp>
            <p:sp>
              <p:nvSpPr>
                <p:cNvPr id="33" name="TextBox 32">
                  <a:extLst>
                    <a:ext uri="{FF2B5EF4-FFF2-40B4-BE49-F238E27FC236}">
                      <a16:creationId xmlns:a16="http://schemas.microsoft.com/office/drawing/2014/main" id="{DB5973F5-F278-9DDA-86C1-84E7562E3DCF}"/>
                    </a:ext>
                  </a:extLst>
                </p:cNvPr>
                <p:cNvSpPr txBox="1"/>
                <p:nvPr/>
              </p:nvSpPr>
              <p:spPr>
                <a:xfrm>
                  <a:off x="1291166" y="2235729"/>
                  <a:ext cx="15875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latin typeface="+mj-lt"/>
                  </a:endParaRPr>
                </a:p>
              </p:txBody>
            </p:sp>
          </p:grpSp>
          <p:sp>
            <p:nvSpPr>
              <p:cNvPr id="7" name="TextBox 6">
                <a:extLst>
                  <a:ext uri="{FF2B5EF4-FFF2-40B4-BE49-F238E27FC236}">
                    <a16:creationId xmlns:a16="http://schemas.microsoft.com/office/drawing/2014/main" id="{C4CB4CE6-812F-0758-2F06-84F29A6F27B6}"/>
                  </a:ext>
                </a:extLst>
              </p:cNvPr>
              <p:cNvSpPr txBox="1"/>
              <p:nvPr/>
            </p:nvSpPr>
            <p:spPr>
              <a:xfrm>
                <a:off x="7789673" y="2167919"/>
                <a:ext cx="1366684" cy="461665"/>
              </a:xfrm>
              <a:prstGeom prst="rect">
                <a:avLst/>
              </a:prstGeom>
              <a:noFill/>
            </p:spPr>
            <p:txBody>
              <a:bodyPr wrap="square" rtlCol="0">
                <a:spAutoFit/>
              </a:bodyPr>
              <a:lstStyle/>
              <a:p>
                <a:pPr algn="ctr"/>
                <a:endParaRPr lang="en-US" sz="2400">
                  <a:latin typeface="+mj-lt"/>
                </a:endParaRPr>
              </a:p>
            </p:txBody>
          </p:sp>
        </p:grpSp>
        <p:sp>
          <p:nvSpPr>
            <p:cNvPr id="15" name="Rectangle: Rounded Corners 14">
              <a:extLst>
                <a:ext uri="{FF2B5EF4-FFF2-40B4-BE49-F238E27FC236}">
                  <a16:creationId xmlns:a16="http://schemas.microsoft.com/office/drawing/2014/main" id="{1F078A8B-64CD-0AA7-AE26-4F626892AAAB}"/>
                </a:ext>
              </a:extLst>
            </p:cNvPr>
            <p:cNvSpPr/>
            <p:nvPr/>
          </p:nvSpPr>
          <p:spPr>
            <a:xfrm>
              <a:off x="7218550" y="2536199"/>
              <a:ext cx="2508930" cy="846071"/>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b="1">
                  <a:solidFill>
                    <a:srgbClr val="782F40"/>
                  </a:solidFill>
                  <a:latin typeface="Arial Black"/>
                  <a:ea typeface="Calibri"/>
                  <a:cs typeface="Calibri"/>
                </a:rPr>
                <a:t>Minimize</a:t>
              </a:r>
            </a:p>
            <a:p>
              <a:pPr algn="ctr"/>
              <a:r>
                <a:rPr lang="en-US" sz="2000" b="1">
                  <a:solidFill>
                    <a:srgbClr val="782F40"/>
                  </a:solidFill>
                  <a:latin typeface="Arial Black"/>
                  <a:ea typeface="Calibri"/>
                  <a:cs typeface="Calibri"/>
                </a:rPr>
                <a:t>Leakage</a:t>
              </a:r>
            </a:p>
          </p:txBody>
        </p:sp>
      </p:grpSp>
      <p:cxnSp>
        <p:nvCxnSpPr>
          <p:cNvPr id="46" name="Straight Arrow Connector 45">
            <a:extLst>
              <a:ext uri="{FF2B5EF4-FFF2-40B4-BE49-F238E27FC236}">
                <a16:creationId xmlns:a16="http://schemas.microsoft.com/office/drawing/2014/main" id="{07CCD01F-F856-D142-88D3-6EEEBE7860DE}"/>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43" name="Footer Placeholder 2">
            <a:extLst>
              <a:ext uri="{FF2B5EF4-FFF2-40B4-BE49-F238E27FC236}">
                <a16:creationId xmlns:a16="http://schemas.microsoft.com/office/drawing/2014/main" id="{BA0ED5CA-DBED-6415-1853-E610AF023782}"/>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47" name="Slide Number Placeholder 3">
            <a:extLst>
              <a:ext uri="{FF2B5EF4-FFF2-40B4-BE49-F238E27FC236}">
                <a16:creationId xmlns:a16="http://schemas.microsoft.com/office/drawing/2014/main" id="{016F2FF3-5DC2-4429-57FE-6D5079FF2034}"/>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62</a:t>
            </a:fld>
            <a:endParaRPr lang="en-US">
              <a:solidFill>
                <a:srgbClr val="D8D8D8"/>
              </a:solidFill>
              <a:ea typeface="Calibri"/>
              <a:cs typeface="Calibri"/>
            </a:endParaRPr>
          </a:p>
        </p:txBody>
      </p:sp>
      <p:sp>
        <p:nvSpPr>
          <p:cNvPr id="22" name="TextBox 21">
            <a:extLst>
              <a:ext uri="{FF2B5EF4-FFF2-40B4-BE49-F238E27FC236}">
                <a16:creationId xmlns:a16="http://schemas.microsoft.com/office/drawing/2014/main" id="{49F2BB92-6E32-F4F2-8F42-AD13717872B0}"/>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Tree>
    <p:extLst>
      <p:ext uri="{BB962C8B-B14F-4D97-AF65-F5344CB8AC3E}">
        <p14:creationId xmlns:p14="http://schemas.microsoft.com/office/powerpoint/2010/main" val="1948515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63</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Customer Needs</a:t>
            </a:r>
          </a:p>
        </p:txBody>
      </p:sp>
      <p:pic>
        <p:nvPicPr>
          <p:cNvPr id="5" name="Picture 4" descr="Arizona Space Grant Consortium Logos | Arizona Space Grant Consortium">
            <a:extLst>
              <a:ext uri="{FF2B5EF4-FFF2-40B4-BE49-F238E27FC236}">
                <a16:creationId xmlns:a16="http://schemas.microsoft.com/office/drawing/2014/main" id="{6790C499-3FF6-78D5-4946-D971C8CF47C7}"/>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grpSp>
        <p:nvGrpSpPr>
          <p:cNvPr id="8" name="Group 7">
            <a:extLst>
              <a:ext uri="{FF2B5EF4-FFF2-40B4-BE49-F238E27FC236}">
                <a16:creationId xmlns:a16="http://schemas.microsoft.com/office/drawing/2014/main" id="{DEF4AF21-A1A6-F93E-136D-CDCF1FF62104}"/>
              </a:ext>
            </a:extLst>
          </p:cNvPr>
          <p:cNvGrpSpPr/>
          <p:nvPr/>
        </p:nvGrpSpPr>
        <p:grpSpPr>
          <a:xfrm>
            <a:off x="-489028" y="1614791"/>
            <a:ext cx="8786049" cy="4430409"/>
            <a:chOff x="285672" y="1500491"/>
            <a:chExt cx="9738549" cy="4900309"/>
          </a:xfrm>
        </p:grpSpPr>
        <p:grpSp>
          <p:nvGrpSpPr>
            <p:cNvPr id="2" name="Group 1">
              <a:extLst>
                <a:ext uri="{FF2B5EF4-FFF2-40B4-BE49-F238E27FC236}">
                  <a16:creationId xmlns:a16="http://schemas.microsoft.com/office/drawing/2014/main" id="{99DDE53E-006A-4CF1-F4C1-58C78D1A8556}"/>
                </a:ext>
              </a:extLst>
            </p:cNvPr>
            <p:cNvGrpSpPr/>
            <p:nvPr/>
          </p:nvGrpSpPr>
          <p:grpSpPr>
            <a:xfrm>
              <a:off x="285672" y="2148004"/>
              <a:ext cx="3601435" cy="3578199"/>
              <a:chOff x="285672" y="2148004"/>
              <a:chExt cx="3601435" cy="3578199"/>
            </a:xfrm>
          </p:grpSpPr>
          <p:pic>
            <p:nvPicPr>
              <p:cNvPr id="31" name="Picture 30" descr="A blue circle with a person in it&#10;&#10;Description automatically generated">
                <a:extLst>
                  <a:ext uri="{FF2B5EF4-FFF2-40B4-BE49-F238E27FC236}">
                    <a16:creationId xmlns:a16="http://schemas.microsoft.com/office/drawing/2014/main" id="{8CE7338C-E985-3F35-477A-2EE0157E35C9}"/>
                  </a:ext>
                </a:extLst>
              </p:cNvPr>
              <p:cNvPicPr>
                <a:picLocks noChangeAspect="1"/>
              </p:cNvPicPr>
              <p:nvPr/>
            </p:nvPicPr>
            <p:blipFill>
              <a:blip r:embed="rId3">
                <a:duotone>
                  <a:schemeClr val="bg2">
                    <a:shade val="45000"/>
                    <a:satMod val="135000"/>
                  </a:schemeClr>
                  <a:prstClr val="white"/>
                </a:duotone>
              </a:blip>
              <a:stretch>
                <a:fillRect/>
              </a:stretch>
            </p:blipFill>
            <p:spPr>
              <a:xfrm>
                <a:off x="884390" y="2628487"/>
                <a:ext cx="2492233" cy="2608151"/>
              </a:xfrm>
              <a:prstGeom prst="rect">
                <a:avLst/>
              </a:prstGeom>
            </p:spPr>
          </p:pic>
          <p:sp>
            <p:nvSpPr>
              <p:cNvPr id="12" name="Arc 11">
                <a:extLst>
                  <a:ext uri="{FF2B5EF4-FFF2-40B4-BE49-F238E27FC236}">
                    <a16:creationId xmlns:a16="http://schemas.microsoft.com/office/drawing/2014/main" id="{007D5539-2B3F-1626-2928-5DC51B9A61B9}"/>
                  </a:ext>
                </a:extLst>
              </p:cNvPr>
              <p:cNvSpPr/>
              <p:nvPr/>
            </p:nvSpPr>
            <p:spPr>
              <a:xfrm>
                <a:off x="285672" y="2221375"/>
                <a:ext cx="3601435" cy="3431458"/>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75000"/>
                    </a:schemeClr>
                  </a:solidFill>
                </a:endParaRPr>
              </a:p>
            </p:txBody>
          </p:sp>
          <p:sp>
            <p:nvSpPr>
              <p:cNvPr id="13" name="Arc 12">
                <a:extLst>
                  <a:ext uri="{FF2B5EF4-FFF2-40B4-BE49-F238E27FC236}">
                    <a16:creationId xmlns:a16="http://schemas.microsoft.com/office/drawing/2014/main" id="{388AAAA0-A0E8-F31C-A1FC-6FF22521F896}"/>
                  </a:ext>
                </a:extLst>
              </p:cNvPr>
              <p:cNvSpPr/>
              <p:nvPr/>
            </p:nvSpPr>
            <p:spPr>
              <a:xfrm rot="5400000">
                <a:off x="371136" y="2210233"/>
                <a:ext cx="3578199" cy="3453741"/>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75000"/>
                    </a:schemeClr>
                  </a:solidFill>
                </a:endParaRPr>
              </a:p>
            </p:txBody>
          </p:sp>
        </p:grpSp>
        <p:grpSp>
          <p:nvGrpSpPr>
            <p:cNvPr id="43" name="Group 42">
              <a:extLst>
                <a:ext uri="{FF2B5EF4-FFF2-40B4-BE49-F238E27FC236}">
                  <a16:creationId xmlns:a16="http://schemas.microsoft.com/office/drawing/2014/main" id="{8F835280-0A77-731F-B49A-58AD4BB52CCE}"/>
                </a:ext>
              </a:extLst>
            </p:cNvPr>
            <p:cNvGrpSpPr/>
            <p:nvPr/>
          </p:nvGrpSpPr>
          <p:grpSpPr>
            <a:xfrm>
              <a:off x="2543221" y="1500491"/>
              <a:ext cx="7481000" cy="925917"/>
              <a:chOff x="2543221" y="1500491"/>
              <a:chExt cx="7481000" cy="925917"/>
            </a:xfrm>
          </p:grpSpPr>
          <p:sp>
            <p:nvSpPr>
              <p:cNvPr id="22" name="Rectangle: Rounded Corners 21">
                <a:extLst>
                  <a:ext uri="{FF2B5EF4-FFF2-40B4-BE49-F238E27FC236}">
                    <a16:creationId xmlns:a16="http://schemas.microsoft.com/office/drawing/2014/main" id="{018893A1-3CDF-D813-080F-945E67FC717E}"/>
                  </a:ext>
                </a:extLst>
              </p:cNvPr>
              <p:cNvSpPr/>
              <p:nvPr/>
            </p:nvSpPr>
            <p:spPr>
              <a:xfrm>
                <a:off x="4400170" y="1500491"/>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Extend life of the cryogenic fuel</a:t>
                </a:r>
              </a:p>
            </p:txBody>
          </p:sp>
          <p:sp>
            <p:nvSpPr>
              <p:cNvPr id="16" name="Oval 15">
                <a:extLst>
                  <a:ext uri="{FF2B5EF4-FFF2-40B4-BE49-F238E27FC236}">
                    <a16:creationId xmlns:a16="http://schemas.microsoft.com/office/drawing/2014/main" id="{CACB52DC-A2B3-9514-BC6C-21189B69CE49}"/>
                  </a:ext>
                </a:extLst>
              </p:cNvPr>
              <p:cNvSpPr/>
              <p:nvPr/>
            </p:nvSpPr>
            <p:spPr>
              <a:xfrm>
                <a:off x="2543221" y="2216965"/>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cxnSp>
            <p:nvCxnSpPr>
              <p:cNvPr id="29" name="Connector: Elbow 28">
                <a:extLst>
                  <a:ext uri="{FF2B5EF4-FFF2-40B4-BE49-F238E27FC236}">
                    <a16:creationId xmlns:a16="http://schemas.microsoft.com/office/drawing/2014/main" id="{719FAB2D-902B-9CC6-F46A-C70967CF942D}"/>
                  </a:ext>
                </a:extLst>
              </p:cNvPr>
              <p:cNvCxnSpPr>
                <a:cxnSpLocks/>
                <a:stCxn id="16" idx="0"/>
              </p:cNvCxnSpPr>
              <p:nvPr/>
            </p:nvCxnSpPr>
            <p:spPr>
              <a:xfrm rot="5400000" flipH="1" flipV="1">
                <a:off x="3367379" y="1207832"/>
                <a:ext cx="298046" cy="1720221"/>
              </a:xfrm>
              <a:prstGeom prst="bentConnector2">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6007AF15-B950-5F1D-062D-0ED7A4EC36C1}"/>
                </a:ext>
              </a:extLst>
            </p:cNvPr>
            <p:cNvGrpSpPr/>
            <p:nvPr/>
          </p:nvGrpSpPr>
          <p:grpSpPr>
            <a:xfrm>
              <a:off x="3486600" y="2512774"/>
              <a:ext cx="6537621" cy="846071"/>
              <a:chOff x="3486600" y="2512774"/>
              <a:chExt cx="6537621" cy="846071"/>
            </a:xfrm>
          </p:grpSpPr>
          <p:sp>
            <p:nvSpPr>
              <p:cNvPr id="23" name="Rectangle: Rounded Corners 22">
                <a:extLst>
                  <a:ext uri="{FF2B5EF4-FFF2-40B4-BE49-F238E27FC236}">
                    <a16:creationId xmlns:a16="http://schemas.microsoft.com/office/drawing/2014/main" id="{87C51053-7B6B-8604-8E62-D674A7074294}"/>
                  </a:ext>
                </a:extLst>
              </p:cNvPr>
              <p:cNvSpPr/>
              <p:nvPr/>
            </p:nvSpPr>
            <p:spPr>
              <a:xfrm>
                <a:off x="4400170" y="2512774"/>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Minimize the leakage rate</a:t>
                </a:r>
              </a:p>
            </p:txBody>
          </p:sp>
          <p:sp>
            <p:nvSpPr>
              <p:cNvPr id="19" name="Oval 18">
                <a:extLst>
                  <a:ext uri="{FF2B5EF4-FFF2-40B4-BE49-F238E27FC236}">
                    <a16:creationId xmlns:a16="http://schemas.microsoft.com/office/drawing/2014/main" id="{A76E54FE-F560-E708-D24E-0F998CAB006C}"/>
                  </a:ext>
                </a:extLst>
              </p:cNvPr>
              <p:cNvSpPr/>
              <p:nvPr/>
            </p:nvSpPr>
            <p:spPr>
              <a:xfrm>
                <a:off x="3486600" y="2897885"/>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cxnSp>
            <p:nvCxnSpPr>
              <p:cNvPr id="48" name="Connector: Elbow 47">
                <a:extLst>
                  <a:ext uri="{FF2B5EF4-FFF2-40B4-BE49-F238E27FC236}">
                    <a16:creationId xmlns:a16="http://schemas.microsoft.com/office/drawing/2014/main" id="{245EB039-2240-8D13-202E-8EFB76F5759D}"/>
                  </a:ext>
                </a:extLst>
              </p:cNvPr>
              <p:cNvCxnSpPr>
                <a:stCxn id="19" idx="6"/>
              </p:cNvCxnSpPr>
              <p:nvPr/>
            </p:nvCxnSpPr>
            <p:spPr>
              <a:xfrm flipV="1">
                <a:off x="3712742" y="2935809"/>
                <a:ext cx="663769" cy="66798"/>
              </a:xfrm>
              <a:prstGeom prst="bentConnector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7281E96F-2718-0700-4D2C-83E9747167DD}"/>
                </a:ext>
              </a:extLst>
            </p:cNvPr>
            <p:cNvGrpSpPr/>
            <p:nvPr/>
          </p:nvGrpSpPr>
          <p:grpSpPr>
            <a:xfrm>
              <a:off x="3770031" y="3525379"/>
              <a:ext cx="6254190" cy="846071"/>
              <a:chOff x="3770031" y="3525379"/>
              <a:chExt cx="6254190" cy="846071"/>
            </a:xfrm>
          </p:grpSpPr>
          <p:sp>
            <p:nvSpPr>
              <p:cNvPr id="24" name="Rectangle: Rounded Corners 23">
                <a:extLst>
                  <a:ext uri="{FF2B5EF4-FFF2-40B4-BE49-F238E27FC236}">
                    <a16:creationId xmlns:a16="http://schemas.microsoft.com/office/drawing/2014/main" id="{AB47ED84-B313-3A0F-14E7-F572AC4D3F57}"/>
                  </a:ext>
                </a:extLst>
              </p:cNvPr>
              <p:cNvSpPr/>
              <p:nvPr/>
            </p:nvSpPr>
            <p:spPr>
              <a:xfrm>
                <a:off x="4400170" y="3525379"/>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Seal activation upon contact of coupler halves</a:t>
                </a:r>
              </a:p>
            </p:txBody>
          </p:sp>
          <p:sp>
            <p:nvSpPr>
              <p:cNvPr id="20" name="Oval 19">
                <a:extLst>
                  <a:ext uri="{FF2B5EF4-FFF2-40B4-BE49-F238E27FC236}">
                    <a16:creationId xmlns:a16="http://schemas.microsoft.com/office/drawing/2014/main" id="{AA6FCA22-E6A4-4EAE-86F4-C6F16DCDB187}"/>
                  </a:ext>
                </a:extLst>
              </p:cNvPr>
              <p:cNvSpPr/>
              <p:nvPr/>
            </p:nvSpPr>
            <p:spPr>
              <a:xfrm>
                <a:off x="3770031" y="3858063"/>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cxnSp>
            <p:nvCxnSpPr>
              <p:cNvPr id="50" name="Straight Arrow Connector 49">
                <a:extLst>
                  <a:ext uri="{FF2B5EF4-FFF2-40B4-BE49-F238E27FC236}">
                    <a16:creationId xmlns:a16="http://schemas.microsoft.com/office/drawing/2014/main" id="{AD342122-1D65-6804-B67D-E059D9DB8729}"/>
                  </a:ext>
                </a:extLst>
              </p:cNvPr>
              <p:cNvCxnSpPr>
                <a:stCxn id="20" idx="6"/>
              </p:cNvCxnSpPr>
              <p:nvPr/>
            </p:nvCxnSpPr>
            <p:spPr>
              <a:xfrm flipV="1">
                <a:off x="3996173" y="3962784"/>
                <a:ext cx="382243" cy="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57812C2A-EF52-7C0C-3FAB-5149E4B01324}"/>
                </a:ext>
              </a:extLst>
            </p:cNvPr>
            <p:cNvGrpSpPr/>
            <p:nvPr/>
          </p:nvGrpSpPr>
          <p:grpSpPr>
            <a:xfrm>
              <a:off x="3486600" y="4540054"/>
              <a:ext cx="6537620" cy="846071"/>
              <a:chOff x="3486600" y="4540054"/>
              <a:chExt cx="6537620" cy="846071"/>
            </a:xfrm>
          </p:grpSpPr>
          <p:sp>
            <p:nvSpPr>
              <p:cNvPr id="25" name="Rectangle: Rounded Corners 24">
                <a:extLst>
                  <a:ext uri="{FF2B5EF4-FFF2-40B4-BE49-F238E27FC236}">
                    <a16:creationId xmlns:a16="http://schemas.microsoft.com/office/drawing/2014/main" id="{8CEAD6E3-53F4-58F3-C959-0000C8D397E4}"/>
                  </a:ext>
                </a:extLst>
              </p:cNvPr>
              <p:cNvSpPr/>
              <p:nvPr/>
            </p:nvSpPr>
            <p:spPr>
              <a:xfrm>
                <a:off x="4400169" y="4540054"/>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Limit Boil Off</a:t>
                </a:r>
              </a:p>
            </p:txBody>
          </p:sp>
          <p:sp>
            <p:nvSpPr>
              <p:cNvPr id="21" name="Oval 20">
                <a:extLst>
                  <a:ext uri="{FF2B5EF4-FFF2-40B4-BE49-F238E27FC236}">
                    <a16:creationId xmlns:a16="http://schemas.microsoft.com/office/drawing/2014/main" id="{29006759-1D60-024C-F079-8A2B993BF128}"/>
                  </a:ext>
                </a:extLst>
              </p:cNvPr>
              <p:cNvSpPr/>
              <p:nvPr/>
            </p:nvSpPr>
            <p:spPr>
              <a:xfrm>
                <a:off x="3486600" y="4803191"/>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cxnSp>
            <p:nvCxnSpPr>
              <p:cNvPr id="53" name="Connector: Elbow 52">
                <a:extLst>
                  <a:ext uri="{FF2B5EF4-FFF2-40B4-BE49-F238E27FC236}">
                    <a16:creationId xmlns:a16="http://schemas.microsoft.com/office/drawing/2014/main" id="{A66E5F4F-6D68-5C2D-AD2B-3459BB6D1A7A}"/>
                  </a:ext>
                </a:extLst>
              </p:cNvPr>
              <p:cNvCxnSpPr>
                <a:stCxn id="21" idx="6"/>
              </p:cNvCxnSpPr>
              <p:nvPr/>
            </p:nvCxnSpPr>
            <p:spPr>
              <a:xfrm>
                <a:off x="3712742" y="4907913"/>
                <a:ext cx="663769" cy="71460"/>
              </a:xfrm>
              <a:prstGeom prst="bentConnector3">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7" name="Group 46">
              <a:extLst>
                <a:ext uri="{FF2B5EF4-FFF2-40B4-BE49-F238E27FC236}">
                  <a16:creationId xmlns:a16="http://schemas.microsoft.com/office/drawing/2014/main" id="{DA6D8CEC-F10C-BE14-0B54-C26B9100AFC1}"/>
                </a:ext>
              </a:extLst>
            </p:cNvPr>
            <p:cNvGrpSpPr/>
            <p:nvPr/>
          </p:nvGrpSpPr>
          <p:grpSpPr>
            <a:xfrm>
              <a:off x="2543221" y="5548111"/>
              <a:ext cx="7480999" cy="852689"/>
              <a:chOff x="2543221" y="5548111"/>
              <a:chExt cx="7480999" cy="852689"/>
            </a:xfrm>
          </p:grpSpPr>
          <p:sp>
            <p:nvSpPr>
              <p:cNvPr id="26" name="Rectangle: Rounded Corners 25">
                <a:extLst>
                  <a:ext uri="{FF2B5EF4-FFF2-40B4-BE49-F238E27FC236}">
                    <a16:creationId xmlns:a16="http://schemas.microsoft.com/office/drawing/2014/main" id="{2ABD8D0C-EF75-D557-8F3F-CC3EAFFAE265}"/>
                  </a:ext>
                </a:extLst>
              </p:cNvPr>
              <p:cNvSpPr/>
              <p:nvPr/>
            </p:nvSpPr>
            <p:spPr>
              <a:xfrm>
                <a:off x="4400169" y="5554729"/>
                <a:ext cx="5624051" cy="846071"/>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System Protection</a:t>
                </a:r>
              </a:p>
            </p:txBody>
          </p:sp>
          <p:sp>
            <p:nvSpPr>
              <p:cNvPr id="18" name="Oval 17">
                <a:extLst>
                  <a:ext uri="{FF2B5EF4-FFF2-40B4-BE49-F238E27FC236}">
                    <a16:creationId xmlns:a16="http://schemas.microsoft.com/office/drawing/2014/main" id="{56E034B8-B9E5-0B57-4A84-74DD64A5E9A7}"/>
                  </a:ext>
                </a:extLst>
              </p:cNvPr>
              <p:cNvSpPr/>
              <p:nvPr/>
            </p:nvSpPr>
            <p:spPr>
              <a:xfrm>
                <a:off x="2543221" y="5548111"/>
                <a:ext cx="226142" cy="209443"/>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cxnSp>
            <p:nvCxnSpPr>
              <p:cNvPr id="55" name="Connector: Elbow 54">
                <a:extLst>
                  <a:ext uri="{FF2B5EF4-FFF2-40B4-BE49-F238E27FC236}">
                    <a16:creationId xmlns:a16="http://schemas.microsoft.com/office/drawing/2014/main" id="{109CE422-16F6-F265-3848-60E8B0434482}"/>
                  </a:ext>
                </a:extLst>
              </p:cNvPr>
              <p:cNvCxnSpPr>
                <a:stCxn id="18" idx="4"/>
              </p:cNvCxnSpPr>
              <p:nvPr/>
            </p:nvCxnSpPr>
            <p:spPr>
              <a:xfrm rot="16200000" flipH="1">
                <a:off x="3399157" y="5014688"/>
                <a:ext cx="234489" cy="1720219"/>
              </a:xfrm>
              <a:prstGeom prst="bentConnector2">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5" name="TextBox 34">
            <a:extLst>
              <a:ext uri="{FF2B5EF4-FFF2-40B4-BE49-F238E27FC236}">
                <a16:creationId xmlns:a16="http://schemas.microsoft.com/office/drawing/2014/main" id="{9F5DCFA6-D163-C4E2-66BF-620FE69EAEBF}"/>
              </a:ext>
            </a:extLst>
          </p:cNvPr>
          <p:cNvSpPr txBox="1"/>
          <p:nvPr/>
        </p:nvSpPr>
        <p:spPr>
          <a:xfrm>
            <a:off x="10628600" y="194854"/>
            <a:ext cx="1738998" cy="338554"/>
          </a:xfrm>
          <a:prstGeom prst="rect">
            <a:avLst/>
          </a:prstGeom>
          <a:noFill/>
        </p:spPr>
        <p:txBody>
          <a:bodyPr wrap="square" rtlCol="0">
            <a:spAutoFit/>
          </a:bodyPr>
          <a:lstStyle/>
          <a:p>
            <a:r>
              <a:rPr lang="en-US" sz="1600">
                <a:solidFill>
                  <a:srgbClr val="FFFFFF"/>
                </a:solidFill>
              </a:rPr>
              <a:t>Valerie Rodriguez</a:t>
            </a:r>
          </a:p>
        </p:txBody>
      </p:sp>
      <p:pic>
        <p:nvPicPr>
          <p:cNvPr id="9" name="Picture 8">
            <a:extLst>
              <a:ext uri="{FF2B5EF4-FFF2-40B4-BE49-F238E27FC236}">
                <a16:creationId xmlns:a16="http://schemas.microsoft.com/office/drawing/2014/main" id="{84D14DA2-0494-4ABE-FB33-3F08F1A2C4ED}"/>
              </a:ext>
            </a:extLst>
          </p:cNvPr>
          <p:cNvPicPr>
            <a:picLocks noChangeAspect="1"/>
          </p:cNvPicPr>
          <p:nvPr/>
        </p:nvPicPr>
        <p:blipFill>
          <a:blip r:embed="rId4"/>
          <a:stretch>
            <a:fillRect/>
          </a:stretch>
        </p:blipFill>
        <p:spPr>
          <a:xfrm>
            <a:off x="9359294" y="-1745"/>
            <a:ext cx="1314450" cy="1434421"/>
          </a:xfrm>
          <a:prstGeom prst="rect">
            <a:avLst/>
          </a:prstGeom>
        </p:spPr>
      </p:pic>
      <p:grpSp>
        <p:nvGrpSpPr>
          <p:cNvPr id="73" name="Group 72">
            <a:extLst>
              <a:ext uri="{FF2B5EF4-FFF2-40B4-BE49-F238E27FC236}">
                <a16:creationId xmlns:a16="http://schemas.microsoft.com/office/drawing/2014/main" id="{208F5735-B0B0-97E2-5D89-0571BFFDDCDA}"/>
              </a:ext>
            </a:extLst>
          </p:cNvPr>
          <p:cNvGrpSpPr/>
          <p:nvPr/>
        </p:nvGrpSpPr>
        <p:grpSpPr>
          <a:xfrm>
            <a:off x="8791020" y="82305"/>
            <a:ext cx="1442774" cy="6662910"/>
            <a:chOff x="8731636" y="88992"/>
            <a:chExt cx="1442774" cy="6662910"/>
          </a:xfrm>
        </p:grpSpPr>
        <p:grpSp>
          <p:nvGrpSpPr>
            <p:cNvPr id="34" name="Group 33">
              <a:extLst>
                <a:ext uri="{FF2B5EF4-FFF2-40B4-BE49-F238E27FC236}">
                  <a16:creationId xmlns:a16="http://schemas.microsoft.com/office/drawing/2014/main" id="{EBB260A3-0B94-C089-4BCF-5335B7C0A1A8}"/>
                </a:ext>
              </a:extLst>
            </p:cNvPr>
            <p:cNvGrpSpPr/>
            <p:nvPr/>
          </p:nvGrpSpPr>
          <p:grpSpPr>
            <a:xfrm>
              <a:off x="8737060" y="88992"/>
              <a:ext cx="1437350" cy="1290294"/>
              <a:chOff x="7010102" y="364131"/>
              <a:chExt cx="1437350" cy="1290294"/>
            </a:xfrm>
          </p:grpSpPr>
          <p:sp>
            <p:nvSpPr>
              <p:cNvPr id="28" name="Rectangle: Rounded Corners 27">
                <a:extLst>
                  <a:ext uri="{FF2B5EF4-FFF2-40B4-BE49-F238E27FC236}">
                    <a16:creationId xmlns:a16="http://schemas.microsoft.com/office/drawing/2014/main" id="{B7E8E7F8-D6FE-DB49-60F8-B91E4CF6B869}"/>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432D2E5-41EC-9E8F-7C3F-7290440D1383}"/>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A black and white picture of a tank&#10;&#10;Description automatically generated">
              <a:extLst>
                <a:ext uri="{FF2B5EF4-FFF2-40B4-BE49-F238E27FC236}">
                  <a16:creationId xmlns:a16="http://schemas.microsoft.com/office/drawing/2014/main" id="{CA37AAA2-66F1-821F-E830-4FF899B0A18C}"/>
                </a:ext>
              </a:extLst>
            </p:cNvPr>
            <p:cNvPicPr>
              <a:picLocks noChangeAspect="1"/>
            </p:cNvPicPr>
            <p:nvPr/>
          </p:nvPicPr>
          <p:blipFill rotWithShape="1">
            <a:blip r:embed="rId5"/>
            <a:srcRect l="27013" t="16949" r="26948" b="3127"/>
            <a:stretch/>
          </p:blipFill>
          <p:spPr>
            <a:xfrm>
              <a:off x="8860754" y="153152"/>
              <a:ext cx="1189961" cy="1161974"/>
            </a:xfrm>
            <a:prstGeom prst="roundRect">
              <a:avLst/>
            </a:prstGeom>
          </p:spPr>
        </p:pic>
        <p:grpSp>
          <p:nvGrpSpPr>
            <p:cNvPr id="37" name="Group 36">
              <a:extLst>
                <a:ext uri="{FF2B5EF4-FFF2-40B4-BE49-F238E27FC236}">
                  <a16:creationId xmlns:a16="http://schemas.microsoft.com/office/drawing/2014/main" id="{5BA5DCBB-0A27-C560-9167-C00EA6110377}"/>
                </a:ext>
              </a:extLst>
            </p:cNvPr>
            <p:cNvGrpSpPr/>
            <p:nvPr/>
          </p:nvGrpSpPr>
          <p:grpSpPr>
            <a:xfrm>
              <a:off x="8737059" y="1432676"/>
              <a:ext cx="1437350" cy="1290294"/>
              <a:chOff x="7010102" y="364131"/>
              <a:chExt cx="1437350" cy="1290294"/>
            </a:xfrm>
          </p:grpSpPr>
          <p:sp>
            <p:nvSpPr>
              <p:cNvPr id="38" name="Rectangle: Rounded Corners 37">
                <a:extLst>
                  <a:ext uri="{FF2B5EF4-FFF2-40B4-BE49-F238E27FC236}">
                    <a16:creationId xmlns:a16="http://schemas.microsoft.com/office/drawing/2014/main" id="{6F47B8CD-DFD6-878E-E7F9-AAE6E031D476}"/>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1B5A83-9971-EC26-F524-AB24C83FC831}"/>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1" name="Group 50">
              <a:extLst>
                <a:ext uri="{FF2B5EF4-FFF2-40B4-BE49-F238E27FC236}">
                  <a16:creationId xmlns:a16="http://schemas.microsoft.com/office/drawing/2014/main" id="{7E3C002A-8484-7574-3B12-05F3FAFAE714}"/>
                </a:ext>
              </a:extLst>
            </p:cNvPr>
            <p:cNvGrpSpPr/>
            <p:nvPr/>
          </p:nvGrpSpPr>
          <p:grpSpPr>
            <a:xfrm>
              <a:off x="8731637" y="2772422"/>
              <a:ext cx="1437350" cy="1290294"/>
              <a:chOff x="7010102" y="364131"/>
              <a:chExt cx="1437350" cy="1290294"/>
            </a:xfrm>
          </p:grpSpPr>
          <p:sp>
            <p:nvSpPr>
              <p:cNvPr id="52" name="Rectangle: Rounded Corners 51">
                <a:extLst>
                  <a:ext uri="{FF2B5EF4-FFF2-40B4-BE49-F238E27FC236}">
                    <a16:creationId xmlns:a16="http://schemas.microsoft.com/office/drawing/2014/main" id="{761EF25B-20C0-8C4F-B438-6FA726063D68}"/>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B4BFEE27-0499-A6F5-B8EF-58FEC64F810C}"/>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6" name="Group 55">
              <a:extLst>
                <a:ext uri="{FF2B5EF4-FFF2-40B4-BE49-F238E27FC236}">
                  <a16:creationId xmlns:a16="http://schemas.microsoft.com/office/drawing/2014/main" id="{2AD6F687-6723-A016-B025-2057163761B3}"/>
                </a:ext>
              </a:extLst>
            </p:cNvPr>
            <p:cNvGrpSpPr/>
            <p:nvPr/>
          </p:nvGrpSpPr>
          <p:grpSpPr>
            <a:xfrm>
              <a:off x="8733016" y="4107154"/>
              <a:ext cx="1437350" cy="1290294"/>
              <a:chOff x="7010102" y="364131"/>
              <a:chExt cx="1437350" cy="1290294"/>
            </a:xfrm>
          </p:grpSpPr>
          <p:sp>
            <p:nvSpPr>
              <p:cNvPr id="57" name="Rectangle: Rounded Corners 56">
                <a:extLst>
                  <a:ext uri="{FF2B5EF4-FFF2-40B4-BE49-F238E27FC236}">
                    <a16:creationId xmlns:a16="http://schemas.microsoft.com/office/drawing/2014/main" id="{D946B179-04A6-89E4-E446-32C6C02E40D6}"/>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469E398E-48D5-F10F-BEF8-36EB2091F3C4}"/>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a:extLst>
                <a:ext uri="{FF2B5EF4-FFF2-40B4-BE49-F238E27FC236}">
                  <a16:creationId xmlns:a16="http://schemas.microsoft.com/office/drawing/2014/main" id="{C643B7B4-CD70-983B-4BA1-E592CFFB5E7A}"/>
                </a:ext>
              </a:extLst>
            </p:cNvPr>
            <p:cNvGrpSpPr/>
            <p:nvPr/>
          </p:nvGrpSpPr>
          <p:grpSpPr>
            <a:xfrm>
              <a:off x="8731636" y="5461608"/>
              <a:ext cx="1437350" cy="1290294"/>
              <a:chOff x="7010102" y="364131"/>
              <a:chExt cx="1437350" cy="1290294"/>
            </a:xfrm>
          </p:grpSpPr>
          <p:sp>
            <p:nvSpPr>
              <p:cNvPr id="60" name="Rectangle: Rounded Corners 59">
                <a:extLst>
                  <a:ext uri="{FF2B5EF4-FFF2-40B4-BE49-F238E27FC236}">
                    <a16:creationId xmlns:a16="http://schemas.microsoft.com/office/drawing/2014/main" id="{AC8EFF98-CC0E-19A4-A644-F2AC53ED34E8}"/>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6FD18D0D-E39F-5281-9797-FAE2CAFE01F6}"/>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A black background with a black square&#10;&#10;Description automatically generated with medium confidence">
              <a:extLst>
                <a:ext uri="{FF2B5EF4-FFF2-40B4-BE49-F238E27FC236}">
                  <a16:creationId xmlns:a16="http://schemas.microsoft.com/office/drawing/2014/main" id="{0B6B19C2-8DB8-9F0B-112C-C35B52438CEE}"/>
                </a:ext>
              </a:extLst>
            </p:cNvPr>
            <p:cNvPicPr>
              <a:picLocks noChangeAspect="1"/>
            </p:cNvPicPr>
            <p:nvPr/>
          </p:nvPicPr>
          <p:blipFill>
            <a:blip r:embed="rId6"/>
            <a:stretch>
              <a:fillRect/>
            </a:stretch>
          </p:blipFill>
          <p:spPr>
            <a:xfrm>
              <a:off x="8855328" y="5530849"/>
              <a:ext cx="1189961" cy="1156894"/>
            </a:xfrm>
            <a:prstGeom prst="rect">
              <a:avLst/>
            </a:prstGeom>
          </p:spPr>
        </p:pic>
        <p:pic>
          <p:nvPicPr>
            <p:cNvPr id="14" name="Picture 13" descr="A black and white symbol&#10;&#10;Description automatically generated">
              <a:extLst>
                <a:ext uri="{FF2B5EF4-FFF2-40B4-BE49-F238E27FC236}">
                  <a16:creationId xmlns:a16="http://schemas.microsoft.com/office/drawing/2014/main" id="{CCCF60F6-FEF0-2C68-2A92-3789C8BDC902}"/>
                </a:ext>
              </a:extLst>
            </p:cNvPr>
            <p:cNvPicPr>
              <a:picLocks noChangeAspect="1"/>
            </p:cNvPicPr>
            <p:nvPr/>
          </p:nvPicPr>
          <p:blipFill>
            <a:blip r:embed="rId7"/>
            <a:stretch>
              <a:fillRect/>
            </a:stretch>
          </p:blipFill>
          <p:spPr>
            <a:xfrm>
              <a:off x="8855329" y="4171314"/>
              <a:ext cx="1189960" cy="1161974"/>
            </a:xfrm>
            <a:prstGeom prst="roundRect">
              <a:avLst/>
            </a:prstGeom>
          </p:spPr>
        </p:pic>
        <p:pic>
          <p:nvPicPr>
            <p:cNvPr id="49" name="Picture 48" descr="A black background with a black square&#10;&#10;Description automatically generated with medium confidence">
              <a:extLst>
                <a:ext uri="{FF2B5EF4-FFF2-40B4-BE49-F238E27FC236}">
                  <a16:creationId xmlns:a16="http://schemas.microsoft.com/office/drawing/2014/main" id="{E5876ED5-6493-99F5-A865-2AFC1C2D8E0B}"/>
                </a:ext>
              </a:extLst>
            </p:cNvPr>
            <p:cNvPicPr>
              <a:picLocks noChangeAspect="1"/>
            </p:cNvPicPr>
            <p:nvPr/>
          </p:nvPicPr>
          <p:blipFill>
            <a:blip r:embed="rId8"/>
            <a:stretch>
              <a:fillRect/>
            </a:stretch>
          </p:blipFill>
          <p:spPr>
            <a:xfrm>
              <a:off x="8908332" y="2875591"/>
              <a:ext cx="1083955" cy="1083955"/>
            </a:xfrm>
            <a:prstGeom prst="rect">
              <a:avLst/>
            </a:prstGeom>
          </p:spPr>
        </p:pic>
        <p:pic>
          <p:nvPicPr>
            <p:cNvPr id="39" name="Picture 38" descr="A black background with a black square&#10;&#10;Description automatically generated with medium confidence">
              <a:extLst>
                <a:ext uri="{FF2B5EF4-FFF2-40B4-BE49-F238E27FC236}">
                  <a16:creationId xmlns:a16="http://schemas.microsoft.com/office/drawing/2014/main" id="{C1865D0A-3655-4F7D-0BC7-A65336E7CB8F}"/>
                </a:ext>
              </a:extLst>
            </p:cNvPr>
            <p:cNvPicPr>
              <a:picLocks noChangeAspect="1"/>
            </p:cNvPicPr>
            <p:nvPr/>
          </p:nvPicPr>
          <p:blipFill>
            <a:blip r:embed="rId9"/>
            <a:stretch>
              <a:fillRect/>
            </a:stretch>
          </p:blipFill>
          <p:spPr>
            <a:xfrm>
              <a:off x="8999865" y="1568795"/>
              <a:ext cx="923551" cy="923551"/>
            </a:xfrm>
            <a:prstGeom prst="rect">
              <a:avLst/>
            </a:prstGeom>
          </p:spPr>
        </p:pic>
      </p:grpSp>
      <p:cxnSp>
        <p:nvCxnSpPr>
          <p:cNvPr id="65" name="Connector: Elbow 64">
            <a:extLst>
              <a:ext uri="{FF2B5EF4-FFF2-40B4-BE49-F238E27FC236}">
                <a16:creationId xmlns:a16="http://schemas.microsoft.com/office/drawing/2014/main" id="{6A778D0C-FE6D-9B89-D038-15FE2C233F53}"/>
              </a:ext>
            </a:extLst>
          </p:cNvPr>
          <p:cNvCxnSpPr>
            <a:cxnSpLocks/>
            <a:stCxn id="22" idx="3"/>
            <a:endCxn id="28" idx="1"/>
          </p:cNvCxnSpPr>
          <p:nvPr/>
        </p:nvCxnSpPr>
        <p:spPr>
          <a:xfrm flipV="1">
            <a:off x="8297021" y="727452"/>
            <a:ext cx="499423" cy="1269809"/>
          </a:xfrm>
          <a:prstGeom prst="bentConnector3">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Connector: Elbow 67">
            <a:extLst>
              <a:ext uri="{FF2B5EF4-FFF2-40B4-BE49-F238E27FC236}">
                <a16:creationId xmlns:a16="http://schemas.microsoft.com/office/drawing/2014/main" id="{A52D2512-EF93-4834-8E58-F5E141F626D0}"/>
              </a:ext>
            </a:extLst>
          </p:cNvPr>
          <p:cNvCxnSpPr>
            <a:stCxn id="23" idx="3"/>
            <a:endCxn id="38" idx="1"/>
          </p:cNvCxnSpPr>
          <p:nvPr/>
        </p:nvCxnSpPr>
        <p:spPr>
          <a:xfrm flipV="1">
            <a:off x="8297021" y="2071136"/>
            <a:ext cx="499422" cy="841338"/>
          </a:xfrm>
          <a:prstGeom prst="bentConnector3">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70" name="Connector: Elbow 69">
            <a:extLst>
              <a:ext uri="{FF2B5EF4-FFF2-40B4-BE49-F238E27FC236}">
                <a16:creationId xmlns:a16="http://schemas.microsoft.com/office/drawing/2014/main" id="{01C416B1-F0E5-158A-AE84-85E297FAA9C6}"/>
              </a:ext>
            </a:extLst>
          </p:cNvPr>
          <p:cNvCxnSpPr>
            <a:stCxn id="24" idx="3"/>
            <a:endCxn id="52" idx="1"/>
          </p:cNvCxnSpPr>
          <p:nvPr/>
        </p:nvCxnSpPr>
        <p:spPr>
          <a:xfrm flipV="1">
            <a:off x="8297021" y="3410882"/>
            <a:ext cx="494000" cy="417097"/>
          </a:xfrm>
          <a:prstGeom prst="bentConnector3">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72" name="Connector: Elbow 71">
            <a:extLst>
              <a:ext uri="{FF2B5EF4-FFF2-40B4-BE49-F238E27FC236}">
                <a16:creationId xmlns:a16="http://schemas.microsoft.com/office/drawing/2014/main" id="{DDBD9693-D961-B796-021B-AFA0DCF0C280}"/>
              </a:ext>
            </a:extLst>
          </p:cNvPr>
          <p:cNvCxnSpPr>
            <a:cxnSpLocks/>
            <a:stCxn id="25" idx="3"/>
            <a:endCxn id="57" idx="1"/>
          </p:cNvCxnSpPr>
          <p:nvPr/>
        </p:nvCxnSpPr>
        <p:spPr>
          <a:xfrm>
            <a:off x="8297020" y="4745354"/>
            <a:ext cx="495380" cy="260"/>
          </a:xfrm>
          <a:prstGeom prst="bentConnector3">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ctor: Elbow 76">
            <a:extLst>
              <a:ext uri="{FF2B5EF4-FFF2-40B4-BE49-F238E27FC236}">
                <a16:creationId xmlns:a16="http://schemas.microsoft.com/office/drawing/2014/main" id="{3E19CD5E-4CCE-2907-A91D-61111EC8D2F6}"/>
              </a:ext>
            </a:extLst>
          </p:cNvPr>
          <p:cNvCxnSpPr>
            <a:stCxn id="26" idx="3"/>
            <a:endCxn id="60" idx="1"/>
          </p:cNvCxnSpPr>
          <p:nvPr/>
        </p:nvCxnSpPr>
        <p:spPr>
          <a:xfrm>
            <a:off x="8297021" y="5662730"/>
            <a:ext cx="493999" cy="437338"/>
          </a:xfrm>
          <a:prstGeom prst="bentConnector3">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0167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64</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a:xfrm>
            <a:off x="5326374" y="-321992"/>
            <a:ext cx="9601200" cy="960276"/>
          </a:xfrm>
        </p:spPr>
        <p:txBody>
          <a:bodyPr/>
          <a:lstStyle/>
          <a:p>
            <a:r>
              <a:rPr lang="en-US"/>
              <a:t>Customer Needs</a:t>
            </a:r>
          </a:p>
        </p:txBody>
      </p:sp>
      <p:pic>
        <p:nvPicPr>
          <p:cNvPr id="5" name="Picture 4" descr="Arizona Space Grant Consortium Logos | Arizona Space Grant Consortium">
            <a:extLst>
              <a:ext uri="{FF2B5EF4-FFF2-40B4-BE49-F238E27FC236}">
                <a16:creationId xmlns:a16="http://schemas.microsoft.com/office/drawing/2014/main" id="{6790C499-3FF6-78D5-4946-D971C8CF47C7}"/>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35" name="TextBox 34">
            <a:extLst>
              <a:ext uri="{FF2B5EF4-FFF2-40B4-BE49-F238E27FC236}">
                <a16:creationId xmlns:a16="http://schemas.microsoft.com/office/drawing/2014/main" id="{9F5DCFA6-D163-C4E2-66BF-620FE69EAEBF}"/>
              </a:ext>
            </a:extLst>
          </p:cNvPr>
          <p:cNvSpPr txBox="1"/>
          <p:nvPr/>
        </p:nvSpPr>
        <p:spPr>
          <a:xfrm>
            <a:off x="10628600" y="194854"/>
            <a:ext cx="1738998" cy="338554"/>
          </a:xfrm>
          <a:prstGeom prst="rect">
            <a:avLst/>
          </a:prstGeom>
          <a:noFill/>
        </p:spPr>
        <p:txBody>
          <a:bodyPr wrap="square" rtlCol="0">
            <a:spAutoFit/>
          </a:bodyPr>
          <a:lstStyle/>
          <a:p>
            <a:r>
              <a:rPr lang="en-US" sz="1600">
                <a:solidFill>
                  <a:srgbClr val="FFFFFF"/>
                </a:solidFill>
              </a:rPr>
              <a:t>Valerie Rodriguez</a:t>
            </a:r>
          </a:p>
        </p:txBody>
      </p:sp>
      <p:grpSp>
        <p:nvGrpSpPr>
          <p:cNvPr id="108" name="Group 107">
            <a:extLst>
              <a:ext uri="{FF2B5EF4-FFF2-40B4-BE49-F238E27FC236}">
                <a16:creationId xmlns:a16="http://schemas.microsoft.com/office/drawing/2014/main" id="{C9739F37-6BAA-FA1C-755B-E0ED6B39977F}"/>
              </a:ext>
            </a:extLst>
          </p:cNvPr>
          <p:cNvGrpSpPr/>
          <p:nvPr/>
        </p:nvGrpSpPr>
        <p:grpSpPr>
          <a:xfrm>
            <a:off x="2694907" y="1749982"/>
            <a:ext cx="7705446" cy="1089877"/>
            <a:chOff x="2694907" y="1749982"/>
            <a:chExt cx="7705446" cy="1089877"/>
          </a:xfrm>
        </p:grpSpPr>
        <p:grpSp>
          <p:nvGrpSpPr>
            <p:cNvPr id="104" name="Group 103">
              <a:extLst>
                <a:ext uri="{FF2B5EF4-FFF2-40B4-BE49-F238E27FC236}">
                  <a16:creationId xmlns:a16="http://schemas.microsoft.com/office/drawing/2014/main" id="{81EB7148-812A-F837-3A0E-FE3423CAB864}"/>
                </a:ext>
              </a:extLst>
            </p:cNvPr>
            <p:cNvGrpSpPr/>
            <p:nvPr/>
          </p:nvGrpSpPr>
          <p:grpSpPr>
            <a:xfrm>
              <a:off x="2694907" y="1749982"/>
              <a:ext cx="7705446" cy="1089877"/>
              <a:chOff x="2694907" y="1749982"/>
              <a:chExt cx="7705446" cy="1089877"/>
            </a:xfrm>
          </p:grpSpPr>
          <p:sp>
            <p:nvSpPr>
              <p:cNvPr id="23" name="Rectangle: Rounded Corners 22">
                <a:extLst>
                  <a:ext uri="{FF2B5EF4-FFF2-40B4-BE49-F238E27FC236}">
                    <a16:creationId xmlns:a16="http://schemas.microsoft.com/office/drawing/2014/main" id="{87C51053-7B6B-8604-8E62-D674A7074294}"/>
                  </a:ext>
                </a:extLst>
              </p:cNvPr>
              <p:cNvSpPr/>
              <p:nvPr/>
            </p:nvSpPr>
            <p:spPr>
              <a:xfrm>
                <a:off x="5326374" y="1912450"/>
                <a:ext cx="5073979" cy="76494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Minimize the leakage rate</a:t>
                </a:r>
              </a:p>
            </p:txBody>
          </p:sp>
          <p:grpSp>
            <p:nvGrpSpPr>
              <p:cNvPr id="37" name="Group 36">
                <a:extLst>
                  <a:ext uri="{FF2B5EF4-FFF2-40B4-BE49-F238E27FC236}">
                    <a16:creationId xmlns:a16="http://schemas.microsoft.com/office/drawing/2014/main" id="{5BA5DCBB-0A27-C560-9167-C00EA6110377}"/>
                  </a:ext>
                </a:extLst>
              </p:cNvPr>
              <p:cNvGrpSpPr/>
              <p:nvPr/>
            </p:nvGrpSpPr>
            <p:grpSpPr>
              <a:xfrm>
                <a:off x="3507132" y="1749982"/>
                <a:ext cx="1301080" cy="1089877"/>
                <a:chOff x="7010102" y="364131"/>
                <a:chExt cx="1437350" cy="1290294"/>
              </a:xfrm>
            </p:grpSpPr>
            <p:sp>
              <p:nvSpPr>
                <p:cNvPr id="38" name="Rectangle: Rounded Corners 37">
                  <a:extLst>
                    <a:ext uri="{FF2B5EF4-FFF2-40B4-BE49-F238E27FC236}">
                      <a16:creationId xmlns:a16="http://schemas.microsoft.com/office/drawing/2014/main" id="{6F47B8CD-DFD6-878E-E7F9-AAE6E031D476}"/>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Rounded Corners 41">
                  <a:extLst>
                    <a:ext uri="{FF2B5EF4-FFF2-40B4-BE49-F238E27FC236}">
                      <a16:creationId xmlns:a16="http://schemas.microsoft.com/office/drawing/2014/main" id="{231B5A83-9971-EC26-F524-AB24C83FC831}"/>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3" name="Connector: Elbow 32">
                <a:extLst>
                  <a:ext uri="{FF2B5EF4-FFF2-40B4-BE49-F238E27FC236}">
                    <a16:creationId xmlns:a16="http://schemas.microsoft.com/office/drawing/2014/main" id="{F939C5AB-EDA4-812E-D9D2-B3E5D90835AA}"/>
                  </a:ext>
                </a:extLst>
              </p:cNvPr>
              <p:cNvCxnSpPr>
                <a:stCxn id="19" idx="7"/>
                <a:endCxn id="38" idx="1"/>
              </p:cNvCxnSpPr>
              <p:nvPr/>
            </p:nvCxnSpPr>
            <p:spPr>
              <a:xfrm rot="5400000" flipH="1" flipV="1">
                <a:off x="3019118" y="1970711"/>
                <a:ext cx="163803" cy="812225"/>
              </a:xfrm>
              <a:prstGeom prst="bentConnector2">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a:extLst>
                  <a:ext uri="{FF2B5EF4-FFF2-40B4-BE49-F238E27FC236}">
                    <a16:creationId xmlns:a16="http://schemas.microsoft.com/office/drawing/2014/main" id="{379F46D4-897D-333D-F95C-1E150740F7BD}"/>
                  </a:ext>
                </a:extLst>
              </p:cNvPr>
              <p:cNvCxnSpPr>
                <a:stCxn id="38" idx="3"/>
                <a:endCxn id="23" idx="1"/>
              </p:cNvCxnSpPr>
              <p:nvPr/>
            </p:nvCxnSpPr>
            <p:spPr>
              <a:xfrm flipV="1">
                <a:off x="4808212" y="2294920"/>
                <a:ext cx="518162" cy="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pic>
          <p:nvPicPr>
            <p:cNvPr id="39" name="Picture 38" descr="A black background with a black square&#10;&#10;Description automatically generated with medium confidence">
              <a:extLst>
                <a:ext uri="{FF2B5EF4-FFF2-40B4-BE49-F238E27FC236}">
                  <a16:creationId xmlns:a16="http://schemas.microsoft.com/office/drawing/2014/main" id="{C1865D0A-3655-4F7D-0BC7-A65336E7CB8F}"/>
                </a:ext>
              </a:extLst>
            </p:cNvPr>
            <p:cNvPicPr>
              <a:picLocks noChangeAspect="1"/>
            </p:cNvPicPr>
            <p:nvPr/>
          </p:nvPicPr>
          <p:blipFill>
            <a:blip r:embed="rId3"/>
            <a:stretch>
              <a:fillRect/>
            </a:stretch>
          </p:blipFill>
          <p:spPr>
            <a:xfrm>
              <a:off x="3745022" y="1864958"/>
              <a:ext cx="835993" cy="780099"/>
            </a:xfrm>
            <a:prstGeom prst="rect">
              <a:avLst/>
            </a:prstGeom>
          </p:spPr>
        </p:pic>
      </p:grpSp>
      <p:grpSp>
        <p:nvGrpSpPr>
          <p:cNvPr id="10" name="Group 9">
            <a:extLst>
              <a:ext uri="{FF2B5EF4-FFF2-40B4-BE49-F238E27FC236}">
                <a16:creationId xmlns:a16="http://schemas.microsoft.com/office/drawing/2014/main" id="{0F3AB319-A993-0A6F-3888-9CB8B1C406C0}"/>
              </a:ext>
            </a:extLst>
          </p:cNvPr>
          <p:cNvGrpSpPr/>
          <p:nvPr/>
        </p:nvGrpSpPr>
        <p:grpSpPr>
          <a:xfrm>
            <a:off x="-474276" y="1726438"/>
            <a:ext cx="3468507" cy="3386350"/>
            <a:chOff x="-489028" y="2200213"/>
            <a:chExt cx="3351200" cy="3263423"/>
          </a:xfrm>
        </p:grpSpPr>
        <p:grpSp>
          <p:nvGrpSpPr>
            <p:cNvPr id="2" name="Group 1">
              <a:extLst>
                <a:ext uri="{FF2B5EF4-FFF2-40B4-BE49-F238E27FC236}">
                  <a16:creationId xmlns:a16="http://schemas.microsoft.com/office/drawing/2014/main" id="{99DDE53E-006A-4CF1-F4C1-58C78D1A8556}"/>
                </a:ext>
              </a:extLst>
            </p:cNvPr>
            <p:cNvGrpSpPr/>
            <p:nvPr/>
          </p:nvGrpSpPr>
          <p:grpSpPr>
            <a:xfrm>
              <a:off x="-489028" y="2200213"/>
              <a:ext cx="3249189" cy="3235079"/>
              <a:chOff x="285672" y="2148004"/>
              <a:chExt cx="3601435" cy="3578199"/>
            </a:xfrm>
          </p:grpSpPr>
          <p:pic>
            <p:nvPicPr>
              <p:cNvPr id="31" name="Picture 30" descr="A blue circle with a person in it&#10;&#10;Description automatically generated">
                <a:extLst>
                  <a:ext uri="{FF2B5EF4-FFF2-40B4-BE49-F238E27FC236}">
                    <a16:creationId xmlns:a16="http://schemas.microsoft.com/office/drawing/2014/main" id="{8CE7338C-E985-3F35-477A-2EE0157E35C9}"/>
                  </a:ext>
                </a:extLst>
              </p:cNvPr>
              <p:cNvPicPr>
                <a:picLocks noChangeAspect="1"/>
              </p:cNvPicPr>
              <p:nvPr/>
            </p:nvPicPr>
            <p:blipFill>
              <a:blip r:embed="rId4">
                <a:duotone>
                  <a:schemeClr val="bg2">
                    <a:shade val="45000"/>
                    <a:satMod val="135000"/>
                  </a:schemeClr>
                  <a:prstClr val="white"/>
                </a:duotone>
              </a:blip>
              <a:stretch>
                <a:fillRect/>
              </a:stretch>
            </p:blipFill>
            <p:spPr>
              <a:xfrm>
                <a:off x="884390" y="2628487"/>
                <a:ext cx="2492233" cy="2608151"/>
              </a:xfrm>
              <a:prstGeom prst="rect">
                <a:avLst/>
              </a:prstGeom>
            </p:spPr>
          </p:pic>
          <p:sp>
            <p:nvSpPr>
              <p:cNvPr id="12" name="Arc 11">
                <a:extLst>
                  <a:ext uri="{FF2B5EF4-FFF2-40B4-BE49-F238E27FC236}">
                    <a16:creationId xmlns:a16="http://schemas.microsoft.com/office/drawing/2014/main" id="{007D5539-2B3F-1626-2928-5DC51B9A61B9}"/>
                  </a:ext>
                </a:extLst>
              </p:cNvPr>
              <p:cNvSpPr/>
              <p:nvPr/>
            </p:nvSpPr>
            <p:spPr>
              <a:xfrm>
                <a:off x="285672" y="2221375"/>
                <a:ext cx="3601435" cy="3431458"/>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75000"/>
                    </a:schemeClr>
                  </a:solidFill>
                </a:endParaRPr>
              </a:p>
            </p:txBody>
          </p:sp>
          <p:sp>
            <p:nvSpPr>
              <p:cNvPr id="13" name="Arc 12">
                <a:extLst>
                  <a:ext uri="{FF2B5EF4-FFF2-40B4-BE49-F238E27FC236}">
                    <a16:creationId xmlns:a16="http://schemas.microsoft.com/office/drawing/2014/main" id="{388AAAA0-A0E8-F31C-A1FC-6FF22521F896}"/>
                  </a:ext>
                </a:extLst>
              </p:cNvPr>
              <p:cNvSpPr/>
              <p:nvPr/>
            </p:nvSpPr>
            <p:spPr>
              <a:xfrm rot="5400000">
                <a:off x="371136" y="2210233"/>
                <a:ext cx="3578199" cy="3453741"/>
              </a:xfrm>
              <a:prstGeom prst="arc">
                <a:avLst/>
              </a:prstGeom>
              <a:ln w="38100">
                <a:solidFill>
                  <a:srgbClr val="782F4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1">
                      <a:lumMod val="75000"/>
                    </a:schemeClr>
                  </a:solidFill>
                </a:endParaRPr>
              </a:p>
            </p:txBody>
          </p:sp>
        </p:grpSp>
        <p:sp>
          <p:nvSpPr>
            <p:cNvPr id="16" name="Oval 15">
              <a:extLst>
                <a:ext uri="{FF2B5EF4-FFF2-40B4-BE49-F238E27FC236}">
                  <a16:creationId xmlns:a16="http://schemas.microsoft.com/office/drawing/2014/main" id="{CACB52DC-A2B3-9514-BC6C-21189B69CE49}"/>
                </a:ext>
              </a:extLst>
            </p:cNvPr>
            <p:cNvSpPr/>
            <p:nvPr/>
          </p:nvSpPr>
          <p:spPr>
            <a:xfrm>
              <a:off x="1547717" y="2262561"/>
              <a:ext cx="204024" cy="189359"/>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19" name="Oval 18">
              <a:extLst>
                <a:ext uri="{FF2B5EF4-FFF2-40B4-BE49-F238E27FC236}">
                  <a16:creationId xmlns:a16="http://schemas.microsoft.com/office/drawing/2014/main" id="{A76E54FE-F560-E708-D24E-0F998CAB006C}"/>
                </a:ext>
              </a:extLst>
            </p:cNvPr>
            <p:cNvSpPr/>
            <p:nvPr/>
          </p:nvSpPr>
          <p:spPr>
            <a:xfrm>
              <a:off x="2398826" y="2878185"/>
              <a:ext cx="204024" cy="189359"/>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20" name="Oval 19">
              <a:extLst>
                <a:ext uri="{FF2B5EF4-FFF2-40B4-BE49-F238E27FC236}">
                  <a16:creationId xmlns:a16="http://schemas.microsoft.com/office/drawing/2014/main" id="{AA6FCA22-E6A4-4EAE-86F4-C6F16DCDB187}"/>
                </a:ext>
              </a:extLst>
            </p:cNvPr>
            <p:cNvSpPr/>
            <p:nvPr/>
          </p:nvSpPr>
          <p:spPr>
            <a:xfrm>
              <a:off x="2658148" y="3743946"/>
              <a:ext cx="204024" cy="189359"/>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21" name="Oval 20">
              <a:extLst>
                <a:ext uri="{FF2B5EF4-FFF2-40B4-BE49-F238E27FC236}">
                  <a16:creationId xmlns:a16="http://schemas.microsoft.com/office/drawing/2014/main" id="{29006759-1D60-024C-F079-8A2B993BF128}"/>
                </a:ext>
              </a:extLst>
            </p:cNvPr>
            <p:cNvSpPr/>
            <p:nvPr/>
          </p:nvSpPr>
          <p:spPr>
            <a:xfrm>
              <a:off x="2398826" y="4600789"/>
              <a:ext cx="204024" cy="189359"/>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sp>
          <p:nvSpPr>
            <p:cNvPr id="18" name="Oval 17">
              <a:extLst>
                <a:ext uri="{FF2B5EF4-FFF2-40B4-BE49-F238E27FC236}">
                  <a16:creationId xmlns:a16="http://schemas.microsoft.com/office/drawing/2014/main" id="{56E034B8-B9E5-0B57-4A84-74DD64A5E9A7}"/>
                </a:ext>
              </a:extLst>
            </p:cNvPr>
            <p:cNvSpPr/>
            <p:nvPr/>
          </p:nvSpPr>
          <p:spPr>
            <a:xfrm>
              <a:off x="1547717" y="5274277"/>
              <a:ext cx="204024" cy="189359"/>
            </a:xfrm>
            <a:prstGeom prst="ellipse">
              <a:avLst/>
            </a:prstGeom>
            <a:solidFill>
              <a:srgbClr val="782F40"/>
            </a:solidFill>
            <a:ln>
              <a:solidFill>
                <a:srgbClr val="782F4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endParaRPr lang="en-US"/>
            </a:p>
          </p:txBody>
        </p:sp>
      </p:grpSp>
      <p:grpSp>
        <p:nvGrpSpPr>
          <p:cNvPr id="102" name="Group 101">
            <a:extLst>
              <a:ext uri="{FF2B5EF4-FFF2-40B4-BE49-F238E27FC236}">
                <a16:creationId xmlns:a16="http://schemas.microsoft.com/office/drawing/2014/main" id="{A3E9675F-C0CD-0980-4EF2-11237BB6792C}"/>
              </a:ext>
            </a:extLst>
          </p:cNvPr>
          <p:cNvGrpSpPr/>
          <p:nvPr/>
        </p:nvGrpSpPr>
        <p:grpSpPr>
          <a:xfrm>
            <a:off x="1739348" y="615007"/>
            <a:ext cx="8661004" cy="1176127"/>
            <a:chOff x="1739348" y="615007"/>
            <a:chExt cx="8661004" cy="1176127"/>
          </a:xfrm>
        </p:grpSpPr>
        <p:sp>
          <p:nvSpPr>
            <p:cNvPr id="22" name="Rectangle: Rounded Corners 21">
              <a:extLst>
                <a:ext uri="{FF2B5EF4-FFF2-40B4-BE49-F238E27FC236}">
                  <a16:creationId xmlns:a16="http://schemas.microsoft.com/office/drawing/2014/main" id="{018893A1-3CDF-D813-080F-945E67FC717E}"/>
                </a:ext>
              </a:extLst>
            </p:cNvPr>
            <p:cNvSpPr/>
            <p:nvPr/>
          </p:nvSpPr>
          <p:spPr>
            <a:xfrm>
              <a:off x="5326374" y="777475"/>
              <a:ext cx="5073978" cy="76494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Extend life of the cryogenic fuel</a:t>
              </a:r>
            </a:p>
          </p:txBody>
        </p:sp>
        <p:grpSp>
          <p:nvGrpSpPr>
            <p:cNvPr id="34" name="Group 33">
              <a:extLst>
                <a:ext uri="{FF2B5EF4-FFF2-40B4-BE49-F238E27FC236}">
                  <a16:creationId xmlns:a16="http://schemas.microsoft.com/office/drawing/2014/main" id="{EBB260A3-0B94-C089-4BCF-5335B7C0A1A8}"/>
                </a:ext>
              </a:extLst>
            </p:cNvPr>
            <p:cNvGrpSpPr/>
            <p:nvPr/>
          </p:nvGrpSpPr>
          <p:grpSpPr>
            <a:xfrm>
              <a:off x="3507133" y="615007"/>
              <a:ext cx="1301080" cy="1089877"/>
              <a:chOff x="7010102" y="364131"/>
              <a:chExt cx="1437350" cy="1290294"/>
            </a:xfrm>
          </p:grpSpPr>
          <p:sp>
            <p:nvSpPr>
              <p:cNvPr id="28" name="Rectangle: Rounded Corners 27">
                <a:extLst>
                  <a:ext uri="{FF2B5EF4-FFF2-40B4-BE49-F238E27FC236}">
                    <a16:creationId xmlns:a16="http://schemas.microsoft.com/office/drawing/2014/main" id="{B7E8E7F8-D6FE-DB49-60F8-B91E4CF6B869}"/>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7432D2E5-41EC-9E8F-7C3F-7290440D1383}"/>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Picture 35" descr="A black and white picture of a tank&#10;&#10;Description automatically generated">
              <a:extLst>
                <a:ext uri="{FF2B5EF4-FFF2-40B4-BE49-F238E27FC236}">
                  <a16:creationId xmlns:a16="http://schemas.microsoft.com/office/drawing/2014/main" id="{CA37AAA2-66F1-821F-E830-4FF899B0A18C}"/>
                </a:ext>
              </a:extLst>
            </p:cNvPr>
            <p:cNvPicPr>
              <a:picLocks noChangeAspect="1"/>
            </p:cNvPicPr>
            <p:nvPr/>
          </p:nvPicPr>
          <p:blipFill rotWithShape="1">
            <a:blip r:embed="rId5"/>
            <a:srcRect l="27013" t="16949" r="26948" b="3127"/>
            <a:stretch/>
          </p:blipFill>
          <p:spPr>
            <a:xfrm>
              <a:off x="3619100" y="669201"/>
              <a:ext cx="1077145" cy="981489"/>
            </a:xfrm>
            <a:prstGeom prst="roundRect">
              <a:avLst/>
            </a:prstGeom>
          </p:spPr>
        </p:pic>
        <p:cxnSp>
          <p:nvCxnSpPr>
            <p:cNvPr id="30" name="Connector: Elbow 29">
              <a:extLst>
                <a:ext uri="{FF2B5EF4-FFF2-40B4-BE49-F238E27FC236}">
                  <a16:creationId xmlns:a16="http://schemas.microsoft.com/office/drawing/2014/main" id="{BB90934F-381E-616B-035B-908E8D4D5A01}"/>
                </a:ext>
              </a:extLst>
            </p:cNvPr>
            <p:cNvCxnSpPr>
              <a:stCxn id="16" idx="0"/>
              <a:endCxn id="28" idx="1"/>
            </p:cNvCxnSpPr>
            <p:nvPr/>
          </p:nvCxnSpPr>
          <p:spPr>
            <a:xfrm rot="5400000" flipH="1" flipV="1">
              <a:off x="2307646" y="591647"/>
              <a:ext cx="631189" cy="1767786"/>
            </a:xfrm>
            <a:prstGeom prst="bentConnector2">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21D684F5-5EF7-C87C-120B-9CA0C7A4BAB1}"/>
                </a:ext>
              </a:extLst>
            </p:cNvPr>
            <p:cNvCxnSpPr>
              <a:stCxn id="28" idx="3"/>
              <a:endCxn id="22" idx="1"/>
            </p:cNvCxnSpPr>
            <p:nvPr/>
          </p:nvCxnSpPr>
          <p:spPr>
            <a:xfrm flipV="1">
              <a:off x="4808213" y="1159945"/>
              <a:ext cx="518161" cy="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5" name="Group 104">
            <a:extLst>
              <a:ext uri="{FF2B5EF4-FFF2-40B4-BE49-F238E27FC236}">
                <a16:creationId xmlns:a16="http://schemas.microsoft.com/office/drawing/2014/main" id="{92CC971B-C7E4-D37C-4AFF-1D5E698D06FF}"/>
              </a:ext>
            </a:extLst>
          </p:cNvPr>
          <p:cNvGrpSpPr/>
          <p:nvPr/>
        </p:nvGrpSpPr>
        <p:grpSpPr>
          <a:xfrm>
            <a:off x="2994231" y="2881629"/>
            <a:ext cx="7388274" cy="1089877"/>
            <a:chOff x="2994231" y="2881629"/>
            <a:chExt cx="7388274" cy="1089877"/>
          </a:xfrm>
        </p:grpSpPr>
        <p:sp>
          <p:nvSpPr>
            <p:cNvPr id="24" name="Rectangle: Rounded Corners 23">
              <a:extLst>
                <a:ext uri="{FF2B5EF4-FFF2-40B4-BE49-F238E27FC236}">
                  <a16:creationId xmlns:a16="http://schemas.microsoft.com/office/drawing/2014/main" id="{AB47ED84-B313-3A0F-14E7-F572AC4D3F57}"/>
                </a:ext>
              </a:extLst>
            </p:cNvPr>
            <p:cNvSpPr/>
            <p:nvPr/>
          </p:nvSpPr>
          <p:spPr>
            <a:xfrm>
              <a:off x="5308527" y="3049649"/>
              <a:ext cx="5073978" cy="76494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Seal activation upon contact of coupler halves</a:t>
              </a:r>
            </a:p>
          </p:txBody>
        </p:sp>
        <p:grpSp>
          <p:nvGrpSpPr>
            <p:cNvPr id="51" name="Group 50">
              <a:extLst>
                <a:ext uri="{FF2B5EF4-FFF2-40B4-BE49-F238E27FC236}">
                  <a16:creationId xmlns:a16="http://schemas.microsoft.com/office/drawing/2014/main" id="{7E3C002A-8484-7574-3B12-05F3FAFAE714}"/>
                </a:ext>
              </a:extLst>
            </p:cNvPr>
            <p:cNvGrpSpPr/>
            <p:nvPr/>
          </p:nvGrpSpPr>
          <p:grpSpPr>
            <a:xfrm>
              <a:off x="3500839" y="2881629"/>
              <a:ext cx="1301080" cy="1089877"/>
              <a:chOff x="7008572" y="364130"/>
              <a:chExt cx="1437350" cy="1290294"/>
            </a:xfrm>
          </p:grpSpPr>
          <p:sp>
            <p:nvSpPr>
              <p:cNvPr id="52" name="Rectangle: Rounded Corners 51">
                <a:extLst>
                  <a:ext uri="{FF2B5EF4-FFF2-40B4-BE49-F238E27FC236}">
                    <a16:creationId xmlns:a16="http://schemas.microsoft.com/office/drawing/2014/main" id="{761EF25B-20C0-8C4F-B438-6FA726063D68}"/>
                  </a:ext>
                </a:extLst>
              </p:cNvPr>
              <p:cNvSpPr/>
              <p:nvPr/>
            </p:nvSpPr>
            <p:spPr>
              <a:xfrm>
                <a:off x="7008572" y="364130"/>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Rounded Corners 53">
                <a:extLst>
                  <a:ext uri="{FF2B5EF4-FFF2-40B4-BE49-F238E27FC236}">
                    <a16:creationId xmlns:a16="http://schemas.microsoft.com/office/drawing/2014/main" id="{B4BFEE27-0499-A6F5-B8EF-58FEC64F810C}"/>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9" name="Picture 48" descr="A black background with a black square&#10;&#10;Description automatically generated with medium confidence">
              <a:extLst>
                <a:ext uri="{FF2B5EF4-FFF2-40B4-BE49-F238E27FC236}">
                  <a16:creationId xmlns:a16="http://schemas.microsoft.com/office/drawing/2014/main" id="{E5876ED5-6493-99F5-A865-2AFC1C2D8E0B}"/>
                </a:ext>
              </a:extLst>
            </p:cNvPr>
            <p:cNvPicPr>
              <a:picLocks noChangeAspect="1"/>
            </p:cNvPicPr>
            <p:nvPr/>
          </p:nvPicPr>
          <p:blipFill>
            <a:blip r:embed="rId6"/>
            <a:stretch>
              <a:fillRect/>
            </a:stretch>
          </p:blipFill>
          <p:spPr>
            <a:xfrm>
              <a:off x="3662167" y="2968774"/>
              <a:ext cx="981189" cy="915588"/>
            </a:xfrm>
            <a:prstGeom prst="rect">
              <a:avLst/>
            </a:prstGeom>
          </p:spPr>
        </p:pic>
        <p:cxnSp>
          <p:nvCxnSpPr>
            <p:cNvPr id="62" name="Connector: Elbow 61">
              <a:extLst>
                <a:ext uri="{FF2B5EF4-FFF2-40B4-BE49-F238E27FC236}">
                  <a16:creationId xmlns:a16="http://schemas.microsoft.com/office/drawing/2014/main" id="{83771F50-AF1D-1B81-2492-887924CFC831}"/>
                </a:ext>
              </a:extLst>
            </p:cNvPr>
            <p:cNvCxnSpPr>
              <a:stCxn id="20" idx="6"/>
              <a:endCxn id="52" idx="1"/>
            </p:cNvCxnSpPr>
            <p:nvPr/>
          </p:nvCxnSpPr>
          <p:spPr>
            <a:xfrm>
              <a:off x="2994231" y="3426567"/>
              <a:ext cx="506608" cy="1"/>
            </a:xfrm>
            <a:prstGeom prst="bentConnector3">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a:extLst>
                <a:ext uri="{FF2B5EF4-FFF2-40B4-BE49-F238E27FC236}">
                  <a16:creationId xmlns:a16="http://schemas.microsoft.com/office/drawing/2014/main" id="{1C440178-F724-8F0E-01AC-29B3D6B8DFA0}"/>
                </a:ext>
              </a:extLst>
            </p:cNvPr>
            <p:cNvCxnSpPr>
              <a:stCxn id="52" idx="3"/>
              <a:endCxn id="24" idx="1"/>
            </p:cNvCxnSpPr>
            <p:nvPr/>
          </p:nvCxnSpPr>
          <p:spPr>
            <a:xfrm>
              <a:off x="4801919" y="3426568"/>
              <a:ext cx="506608" cy="555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6" name="Group 105">
            <a:extLst>
              <a:ext uri="{FF2B5EF4-FFF2-40B4-BE49-F238E27FC236}">
                <a16:creationId xmlns:a16="http://schemas.microsoft.com/office/drawing/2014/main" id="{2D61E063-AF81-F082-906E-FD291AE2841E}"/>
              </a:ext>
            </a:extLst>
          </p:cNvPr>
          <p:cNvGrpSpPr/>
          <p:nvPr/>
        </p:nvGrpSpPr>
        <p:grpSpPr>
          <a:xfrm>
            <a:off x="2694907" y="4009043"/>
            <a:ext cx="7687599" cy="1089877"/>
            <a:chOff x="2694907" y="4009043"/>
            <a:chExt cx="7687599" cy="1089877"/>
          </a:xfrm>
        </p:grpSpPr>
        <p:sp>
          <p:nvSpPr>
            <p:cNvPr id="25" name="Rectangle: Rounded Corners 24">
              <a:extLst>
                <a:ext uri="{FF2B5EF4-FFF2-40B4-BE49-F238E27FC236}">
                  <a16:creationId xmlns:a16="http://schemas.microsoft.com/office/drawing/2014/main" id="{8CEAD6E3-53F4-58F3-C959-0000C8D397E4}"/>
                </a:ext>
              </a:extLst>
            </p:cNvPr>
            <p:cNvSpPr/>
            <p:nvPr/>
          </p:nvSpPr>
          <p:spPr>
            <a:xfrm>
              <a:off x="5308527" y="4168175"/>
              <a:ext cx="5073979" cy="76494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Limit boil off</a:t>
              </a:r>
            </a:p>
          </p:txBody>
        </p:sp>
        <p:grpSp>
          <p:nvGrpSpPr>
            <p:cNvPr id="56" name="Group 55">
              <a:extLst>
                <a:ext uri="{FF2B5EF4-FFF2-40B4-BE49-F238E27FC236}">
                  <a16:creationId xmlns:a16="http://schemas.microsoft.com/office/drawing/2014/main" id="{2AD6F687-6723-A016-B025-2057163761B3}"/>
                </a:ext>
              </a:extLst>
            </p:cNvPr>
            <p:cNvGrpSpPr/>
            <p:nvPr/>
          </p:nvGrpSpPr>
          <p:grpSpPr>
            <a:xfrm>
              <a:off x="3503472" y="4009043"/>
              <a:ext cx="1301080" cy="1089877"/>
              <a:chOff x="7010102" y="364131"/>
              <a:chExt cx="1437350" cy="1290294"/>
            </a:xfrm>
          </p:grpSpPr>
          <p:sp>
            <p:nvSpPr>
              <p:cNvPr id="57" name="Rectangle: Rounded Corners 56">
                <a:extLst>
                  <a:ext uri="{FF2B5EF4-FFF2-40B4-BE49-F238E27FC236}">
                    <a16:creationId xmlns:a16="http://schemas.microsoft.com/office/drawing/2014/main" id="{D946B179-04A6-89E4-E446-32C6C02E40D6}"/>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Rounded Corners 57">
                <a:extLst>
                  <a:ext uri="{FF2B5EF4-FFF2-40B4-BE49-F238E27FC236}">
                    <a16:creationId xmlns:a16="http://schemas.microsoft.com/office/drawing/2014/main" id="{469E398E-48D5-F10F-BEF8-36EB2091F3C4}"/>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descr="A black and white symbol&#10;&#10;Description automatically generated">
              <a:extLst>
                <a:ext uri="{FF2B5EF4-FFF2-40B4-BE49-F238E27FC236}">
                  <a16:creationId xmlns:a16="http://schemas.microsoft.com/office/drawing/2014/main" id="{CCCF60F6-FEF0-2C68-2A92-3789C8BDC902}"/>
                </a:ext>
              </a:extLst>
            </p:cNvPr>
            <p:cNvPicPr>
              <a:picLocks noChangeAspect="1"/>
            </p:cNvPicPr>
            <p:nvPr/>
          </p:nvPicPr>
          <p:blipFill>
            <a:blip r:embed="rId7"/>
            <a:stretch>
              <a:fillRect/>
            </a:stretch>
          </p:blipFill>
          <p:spPr>
            <a:xfrm>
              <a:off x="3614189" y="4063237"/>
              <a:ext cx="1077144" cy="981489"/>
            </a:xfrm>
            <a:prstGeom prst="roundRect">
              <a:avLst/>
            </a:prstGeom>
          </p:spPr>
        </p:pic>
        <p:cxnSp>
          <p:nvCxnSpPr>
            <p:cNvPr id="64" name="Connector: Elbow 63">
              <a:extLst>
                <a:ext uri="{FF2B5EF4-FFF2-40B4-BE49-F238E27FC236}">
                  <a16:creationId xmlns:a16="http://schemas.microsoft.com/office/drawing/2014/main" id="{EBB6B92A-C02F-EA6C-80D4-FEE37901E535}"/>
                </a:ext>
              </a:extLst>
            </p:cNvPr>
            <p:cNvCxnSpPr>
              <a:stCxn id="21" idx="5"/>
              <a:endCxn id="57" idx="1"/>
            </p:cNvCxnSpPr>
            <p:nvPr/>
          </p:nvCxnSpPr>
          <p:spPr>
            <a:xfrm rot="16200000" flipH="1">
              <a:off x="3014776" y="4065285"/>
              <a:ext cx="168827" cy="808565"/>
            </a:xfrm>
            <a:prstGeom prst="bentConnector2">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a:extLst>
                <a:ext uri="{FF2B5EF4-FFF2-40B4-BE49-F238E27FC236}">
                  <a16:creationId xmlns:a16="http://schemas.microsoft.com/office/drawing/2014/main" id="{7A92F49F-1394-8AC3-AD41-E11FBB479FD3}"/>
                </a:ext>
              </a:extLst>
            </p:cNvPr>
            <p:cNvCxnSpPr>
              <a:stCxn id="57" idx="3"/>
              <a:endCxn id="25" idx="1"/>
            </p:cNvCxnSpPr>
            <p:nvPr/>
          </p:nvCxnSpPr>
          <p:spPr>
            <a:xfrm flipV="1">
              <a:off x="4804552" y="4550645"/>
              <a:ext cx="503975" cy="3337"/>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07" name="Group 106">
            <a:extLst>
              <a:ext uri="{FF2B5EF4-FFF2-40B4-BE49-F238E27FC236}">
                <a16:creationId xmlns:a16="http://schemas.microsoft.com/office/drawing/2014/main" id="{EC78FD20-1DD4-8BB4-32E6-2CBF3EEA699E}"/>
              </a:ext>
            </a:extLst>
          </p:cNvPr>
          <p:cNvGrpSpPr/>
          <p:nvPr/>
        </p:nvGrpSpPr>
        <p:grpSpPr>
          <a:xfrm>
            <a:off x="1739347" y="5112787"/>
            <a:ext cx="8661006" cy="1130205"/>
            <a:chOff x="1739347" y="5112787"/>
            <a:chExt cx="8661006" cy="1130205"/>
          </a:xfrm>
        </p:grpSpPr>
        <p:sp>
          <p:nvSpPr>
            <p:cNvPr id="26" name="Rectangle: Rounded Corners 25">
              <a:extLst>
                <a:ext uri="{FF2B5EF4-FFF2-40B4-BE49-F238E27FC236}">
                  <a16:creationId xmlns:a16="http://schemas.microsoft.com/office/drawing/2014/main" id="{2ABD8D0C-EF75-D557-8F3F-CC3EAFFAE265}"/>
                </a:ext>
              </a:extLst>
            </p:cNvPr>
            <p:cNvSpPr/>
            <p:nvPr/>
          </p:nvSpPr>
          <p:spPr>
            <a:xfrm>
              <a:off x="5326374" y="5315585"/>
              <a:ext cx="5073979" cy="76494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chemeClr val="bg1"/>
                  </a:solidFill>
                  <a:latin typeface="+mj-lt"/>
                </a:rPr>
                <a:t>System protection</a:t>
              </a:r>
            </a:p>
          </p:txBody>
        </p:sp>
        <p:grpSp>
          <p:nvGrpSpPr>
            <p:cNvPr id="59" name="Group 58">
              <a:extLst>
                <a:ext uri="{FF2B5EF4-FFF2-40B4-BE49-F238E27FC236}">
                  <a16:creationId xmlns:a16="http://schemas.microsoft.com/office/drawing/2014/main" id="{C643B7B4-CD70-983B-4BA1-E592CFFB5E7A}"/>
                </a:ext>
              </a:extLst>
            </p:cNvPr>
            <p:cNvGrpSpPr/>
            <p:nvPr/>
          </p:nvGrpSpPr>
          <p:grpSpPr>
            <a:xfrm>
              <a:off x="3502223" y="5153115"/>
              <a:ext cx="1301080" cy="1089877"/>
              <a:chOff x="7010102" y="364131"/>
              <a:chExt cx="1437350" cy="1290294"/>
            </a:xfrm>
          </p:grpSpPr>
          <p:sp>
            <p:nvSpPr>
              <p:cNvPr id="60" name="Rectangle: Rounded Corners 59">
                <a:extLst>
                  <a:ext uri="{FF2B5EF4-FFF2-40B4-BE49-F238E27FC236}">
                    <a16:creationId xmlns:a16="http://schemas.microsoft.com/office/drawing/2014/main" id="{AC8EFF98-CC0E-19A4-A644-F2AC53ED34E8}"/>
                  </a:ext>
                </a:extLst>
              </p:cNvPr>
              <p:cNvSpPr/>
              <p:nvPr/>
            </p:nvSpPr>
            <p:spPr>
              <a:xfrm>
                <a:off x="7010102" y="364131"/>
                <a:ext cx="1437350" cy="1290294"/>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Rounded Corners 60">
                <a:extLst>
                  <a:ext uri="{FF2B5EF4-FFF2-40B4-BE49-F238E27FC236}">
                    <a16:creationId xmlns:a16="http://schemas.microsoft.com/office/drawing/2014/main" id="{6FD18D0D-E39F-5281-9797-FAE2CAFE01F6}"/>
                  </a:ext>
                </a:extLst>
              </p:cNvPr>
              <p:cNvSpPr/>
              <p:nvPr/>
            </p:nvSpPr>
            <p:spPr>
              <a:xfrm>
                <a:off x="7133796" y="428291"/>
                <a:ext cx="1189961" cy="1161974"/>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descr="A black background with a black square&#10;&#10;Description automatically generated with medium confidence">
              <a:extLst>
                <a:ext uri="{FF2B5EF4-FFF2-40B4-BE49-F238E27FC236}">
                  <a16:creationId xmlns:a16="http://schemas.microsoft.com/office/drawing/2014/main" id="{0B6B19C2-8DB8-9F0B-112C-C35B52438CEE}"/>
                </a:ext>
              </a:extLst>
            </p:cNvPr>
            <p:cNvPicPr>
              <a:picLocks noChangeAspect="1"/>
            </p:cNvPicPr>
            <p:nvPr/>
          </p:nvPicPr>
          <p:blipFill>
            <a:blip r:embed="rId8"/>
            <a:stretch>
              <a:fillRect/>
            </a:stretch>
          </p:blipFill>
          <p:spPr>
            <a:xfrm>
              <a:off x="3614188" y="5211601"/>
              <a:ext cx="1077145" cy="977198"/>
            </a:xfrm>
            <a:prstGeom prst="rect">
              <a:avLst/>
            </a:prstGeom>
          </p:spPr>
        </p:pic>
        <p:cxnSp>
          <p:nvCxnSpPr>
            <p:cNvPr id="67" name="Connector: Elbow 66">
              <a:extLst>
                <a:ext uri="{FF2B5EF4-FFF2-40B4-BE49-F238E27FC236}">
                  <a16:creationId xmlns:a16="http://schemas.microsoft.com/office/drawing/2014/main" id="{8C892F93-95BF-68AC-45CD-B7140EFF7C21}"/>
                </a:ext>
              </a:extLst>
            </p:cNvPr>
            <p:cNvCxnSpPr>
              <a:stCxn id="18" idx="4"/>
              <a:endCxn id="60" idx="1"/>
            </p:cNvCxnSpPr>
            <p:nvPr/>
          </p:nvCxnSpPr>
          <p:spPr>
            <a:xfrm rot="16200000" flipH="1">
              <a:off x="2328152" y="4523982"/>
              <a:ext cx="585265" cy="1762876"/>
            </a:xfrm>
            <a:prstGeom prst="bentConnector2">
              <a:avLst/>
            </a:prstGeom>
            <a:ln w="38100">
              <a:solidFill>
                <a:srgbClr val="782F40"/>
              </a:solidFill>
              <a:tailEnd type="triangle"/>
            </a:ln>
          </p:spPr>
          <p:style>
            <a:lnRef idx="1">
              <a:schemeClr val="accent1"/>
            </a:lnRef>
            <a:fillRef idx="0">
              <a:schemeClr val="accent1"/>
            </a:fillRef>
            <a:effectRef idx="0">
              <a:schemeClr val="accent1"/>
            </a:effectRef>
            <a:fontRef idx="minor">
              <a:schemeClr val="tx1"/>
            </a:fontRef>
          </p:style>
        </p:cxnSp>
        <p:cxnSp>
          <p:nvCxnSpPr>
            <p:cNvPr id="101" name="Straight Arrow Connector 100">
              <a:extLst>
                <a:ext uri="{FF2B5EF4-FFF2-40B4-BE49-F238E27FC236}">
                  <a16:creationId xmlns:a16="http://schemas.microsoft.com/office/drawing/2014/main" id="{6B7E186A-4A99-2347-6CF4-295E99C74089}"/>
                </a:ext>
              </a:extLst>
            </p:cNvPr>
            <p:cNvCxnSpPr>
              <a:stCxn id="60" idx="3"/>
              <a:endCxn id="26" idx="1"/>
            </p:cNvCxnSpPr>
            <p:nvPr/>
          </p:nvCxnSpPr>
          <p:spPr>
            <a:xfrm>
              <a:off x="4803303" y="5698054"/>
              <a:ext cx="523071" cy="1"/>
            </a:xfrm>
            <a:prstGeom prst="straightConnector1">
              <a:avLst/>
            </a:prstGeom>
            <a:ln w="38100">
              <a:solidFill>
                <a:schemeClr val="tx2"/>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480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65</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Functional Decomposition</a:t>
            </a:r>
          </a:p>
        </p:txBody>
      </p:sp>
      <p:pic>
        <p:nvPicPr>
          <p:cNvPr id="7" name="Picture 6" descr="Arizona Space Grant Consortium Logos | Arizona Space Grant Consortium">
            <a:extLst>
              <a:ext uri="{FF2B5EF4-FFF2-40B4-BE49-F238E27FC236}">
                <a16:creationId xmlns:a16="http://schemas.microsoft.com/office/drawing/2014/main" id="{F3A8D179-3A68-2F8E-19B7-881FD26689B4}"/>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grpSp>
        <p:nvGrpSpPr>
          <p:cNvPr id="25" name="Group 24">
            <a:extLst>
              <a:ext uri="{FF2B5EF4-FFF2-40B4-BE49-F238E27FC236}">
                <a16:creationId xmlns:a16="http://schemas.microsoft.com/office/drawing/2014/main" id="{F033F0AA-077E-E5A1-0528-16AB3321B35E}"/>
              </a:ext>
            </a:extLst>
          </p:cNvPr>
          <p:cNvGrpSpPr/>
          <p:nvPr/>
        </p:nvGrpSpPr>
        <p:grpSpPr>
          <a:xfrm>
            <a:off x="217659" y="1585298"/>
            <a:ext cx="10217429" cy="2530934"/>
            <a:chOff x="346739" y="1647540"/>
            <a:chExt cx="9702277" cy="2402147"/>
          </a:xfrm>
        </p:grpSpPr>
        <p:sp>
          <p:nvSpPr>
            <p:cNvPr id="8" name="Rectangle: Rounded Corners 7">
              <a:extLst>
                <a:ext uri="{FF2B5EF4-FFF2-40B4-BE49-F238E27FC236}">
                  <a16:creationId xmlns:a16="http://schemas.microsoft.com/office/drawing/2014/main" id="{F0260AD5-4814-9728-80C0-50510048A3B6}"/>
                </a:ext>
              </a:extLst>
            </p:cNvPr>
            <p:cNvSpPr/>
            <p:nvPr/>
          </p:nvSpPr>
          <p:spPr>
            <a:xfrm>
              <a:off x="3836869" y="1647540"/>
              <a:ext cx="2836460" cy="914400"/>
            </a:xfrm>
            <a:prstGeom prst="roundRect">
              <a:avLst/>
            </a:prstGeom>
            <a:solidFill>
              <a:srgbClr val="CC4E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cs typeface="Calibri"/>
                </a:rPr>
                <a:t>Coupling System</a:t>
              </a:r>
            </a:p>
          </p:txBody>
        </p:sp>
        <p:sp>
          <p:nvSpPr>
            <p:cNvPr id="10" name="Rectangle: Rounded Corners 9">
              <a:extLst>
                <a:ext uri="{FF2B5EF4-FFF2-40B4-BE49-F238E27FC236}">
                  <a16:creationId xmlns:a16="http://schemas.microsoft.com/office/drawing/2014/main" id="{40000B86-1A60-CA60-C1C6-AB8AB3626963}"/>
                </a:ext>
              </a:extLst>
            </p:cNvPr>
            <p:cNvSpPr/>
            <p:nvPr/>
          </p:nvSpPr>
          <p:spPr>
            <a:xfrm>
              <a:off x="346739" y="3138842"/>
              <a:ext cx="2324669" cy="891654"/>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Durability</a:t>
              </a:r>
            </a:p>
          </p:txBody>
        </p:sp>
        <p:sp>
          <p:nvSpPr>
            <p:cNvPr id="11" name="Rectangle: Rounded Corners 10">
              <a:extLst>
                <a:ext uri="{FF2B5EF4-FFF2-40B4-BE49-F238E27FC236}">
                  <a16:creationId xmlns:a16="http://schemas.microsoft.com/office/drawing/2014/main" id="{400FB09D-BACB-2A9D-BC74-E3BBA19A6686}"/>
                </a:ext>
              </a:extLst>
            </p:cNvPr>
            <p:cNvSpPr/>
            <p:nvPr/>
          </p:nvSpPr>
          <p:spPr>
            <a:xfrm>
              <a:off x="2786987" y="3133866"/>
              <a:ext cx="2336043" cy="891654"/>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Connection</a:t>
              </a:r>
              <a:endParaRPr lang="en-US">
                <a:solidFill>
                  <a:schemeClr val="tx1"/>
                </a:solidFill>
              </a:endParaRPr>
            </a:p>
          </p:txBody>
        </p:sp>
        <p:sp>
          <p:nvSpPr>
            <p:cNvPr id="12" name="Rectangle: Rounded Corners 11">
              <a:extLst>
                <a:ext uri="{FF2B5EF4-FFF2-40B4-BE49-F238E27FC236}">
                  <a16:creationId xmlns:a16="http://schemas.microsoft.com/office/drawing/2014/main" id="{E2F592EE-1304-83DB-8DF9-64F710784A33}"/>
                </a:ext>
              </a:extLst>
            </p:cNvPr>
            <p:cNvSpPr/>
            <p:nvPr/>
          </p:nvSpPr>
          <p:spPr>
            <a:xfrm>
              <a:off x="5261354" y="3106143"/>
              <a:ext cx="2336041" cy="937146"/>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Fueling</a:t>
              </a:r>
              <a:endParaRPr lang="en-US">
                <a:solidFill>
                  <a:schemeClr val="tx1"/>
                </a:solidFill>
              </a:endParaRPr>
            </a:p>
          </p:txBody>
        </p:sp>
        <p:sp>
          <p:nvSpPr>
            <p:cNvPr id="13" name="Rectangle: Rounded Corners 12">
              <a:extLst>
                <a:ext uri="{FF2B5EF4-FFF2-40B4-BE49-F238E27FC236}">
                  <a16:creationId xmlns:a16="http://schemas.microsoft.com/office/drawing/2014/main" id="{5EE27D91-A751-B81A-D769-BEFFBE92F91D}"/>
                </a:ext>
              </a:extLst>
            </p:cNvPr>
            <p:cNvSpPr/>
            <p:nvPr/>
          </p:nvSpPr>
          <p:spPr>
            <a:xfrm>
              <a:off x="7712975" y="3135287"/>
              <a:ext cx="2336041" cy="914400"/>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Disconnection</a:t>
              </a:r>
            </a:p>
          </p:txBody>
        </p:sp>
        <p:cxnSp>
          <p:nvCxnSpPr>
            <p:cNvPr id="19" name="Straight Arrow Connector 18">
              <a:extLst>
                <a:ext uri="{FF2B5EF4-FFF2-40B4-BE49-F238E27FC236}">
                  <a16:creationId xmlns:a16="http://schemas.microsoft.com/office/drawing/2014/main" id="{34CD7B95-AC41-C072-3357-F27C8CE5646C}"/>
                </a:ext>
              </a:extLst>
            </p:cNvPr>
            <p:cNvCxnSpPr/>
            <p:nvPr/>
          </p:nvCxnSpPr>
          <p:spPr>
            <a:xfrm flipV="1">
              <a:off x="1516750" y="2800777"/>
              <a:ext cx="7374339" cy="6823"/>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E8EC68E-B4BF-F966-F5E6-5AE2661ED20B}"/>
                </a:ext>
              </a:extLst>
            </p:cNvPr>
            <p:cNvCxnSpPr/>
            <p:nvPr/>
          </p:nvCxnSpPr>
          <p:spPr>
            <a:xfrm flipH="1" flipV="1">
              <a:off x="5219292" y="2561639"/>
              <a:ext cx="125" cy="22772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D057DE8-CA2C-EA7D-BFFC-AD7C674F6AF8}"/>
                </a:ext>
              </a:extLst>
            </p:cNvPr>
            <p:cNvCxnSpPr/>
            <p:nvPr/>
          </p:nvCxnSpPr>
          <p:spPr>
            <a:xfrm flipH="1">
              <a:off x="1510092" y="2789207"/>
              <a:ext cx="1207" cy="34560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E6C2140-52E8-C47B-1E10-4F78CB8E35A9}"/>
                </a:ext>
              </a:extLst>
            </p:cNvPr>
            <p:cNvCxnSpPr/>
            <p:nvPr/>
          </p:nvCxnSpPr>
          <p:spPr>
            <a:xfrm>
              <a:off x="3957795" y="2789675"/>
              <a:ext cx="1674" cy="336619"/>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88B3B9C-405D-B326-77B4-B8FD6BFDFE7A}"/>
                </a:ext>
              </a:extLst>
            </p:cNvPr>
            <p:cNvCxnSpPr/>
            <p:nvPr/>
          </p:nvCxnSpPr>
          <p:spPr>
            <a:xfrm>
              <a:off x="6462032" y="2798573"/>
              <a:ext cx="1676" cy="30312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7043B7B-097F-25EE-0B36-8165C68945D4}"/>
                </a:ext>
              </a:extLst>
            </p:cNvPr>
            <p:cNvCxnSpPr/>
            <p:nvPr/>
          </p:nvCxnSpPr>
          <p:spPr>
            <a:xfrm>
              <a:off x="8899280" y="2790720"/>
              <a:ext cx="1675" cy="33662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DEB52DA7-A57D-EE0E-E2B9-F181E69F3653}"/>
              </a:ext>
            </a:extLst>
          </p:cNvPr>
          <p:cNvSpPr txBox="1"/>
          <p:nvPr/>
        </p:nvSpPr>
        <p:spPr>
          <a:xfrm>
            <a:off x="10605333" y="287923"/>
            <a:ext cx="1738998" cy="338554"/>
          </a:xfrm>
          <a:prstGeom prst="rect">
            <a:avLst/>
          </a:prstGeom>
          <a:noFill/>
        </p:spPr>
        <p:txBody>
          <a:bodyPr wrap="square" rtlCol="0">
            <a:spAutoFit/>
          </a:bodyPr>
          <a:lstStyle/>
          <a:p>
            <a:r>
              <a:rPr lang="en-US" sz="1600"/>
              <a:t>Valerie Rodriguez</a:t>
            </a:r>
          </a:p>
        </p:txBody>
      </p:sp>
    </p:spTree>
    <p:extLst>
      <p:ext uri="{BB962C8B-B14F-4D97-AF65-F5344CB8AC3E}">
        <p14:creationId xmlns:p14="http://schemas.microsoft.com/office/powerpoint/2010/main" val="123440436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66</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Functional Decomposition</a:t>
            </a:r>
          </a:p>
        </p:txBody>
      </p:sp>
      <p:pic>
        <p:nvPicPr>
          <p:cNvPr id="8" name="Picture 7" descr="Arizona Space Grant Consortium Logos | Arizona Space Grant Consortium">
            <a:extLst>
              <a:ext uri="{FF2B5EF4-FFF2-40B4-BE49-F238E27FC236}">
                <a16:creationId xmlns:a16="http://schemas.microsoft.com/office/drawing/2014/main" id="{53F19F6F-6352-6B03-3625-6ED415B4B1BD}"/>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grpSp>
        <p:nvGrpSpPr>
          <p:cNvPr id="79" name="Group 78">
            <a:extLst>
              <a:ext uri="{FF2B5EF4-FFF2-40B4-BE49-F238E27FC236}">
                <a16:creationId xmlns:a16="http://schemas.microsoft.com/office/drawing/2014/main" id="{3682E020-3E8D-1CC8-251E-0FB62E82BFDF}"/>
              </a:ext>
            </a:extLst>
          </p:cNvPr>
          <p:cNvGrpSpPr/>
          <p:nvPr/>
        </p:nvGrpSpPr>
        <p:grpSpPr>
          <a:xfrm>
            <a:off x="217659" y="1575369"/>
            <a:ext cx="10217429" cy="4773675"/>
            <a:chOff x="223940" y="1498682"/>
            <a:chExt cx="10217429" cy="4773675"/>
          </a:xfrm>
        </p:grpSpPr>
        <p:grpSp>
          <p:nvGrpSpPr>
            <p:cNvPr id="27" name="Group 26">
              <a:extLst>
                <a:ext uri="{FF2B5EF4-FFF2-40B4-BE49-F238E27FC236}">
                  <a16:creationId xmlns:a16="http://schemas.microsoft.com/office/drawing/2014/main" id="{480DB5C7-3945-AF19-9F41-E702329348DA}"/>
                </a:ext>
              </a:extLst>
            </p:cNvPr>
            <p:cNvGrpSpPr/>
            <p:nvPr/>
          </p:nvGrpSpPr>
          <p:grpSpPr>
            <a:xfrm>
              <a:off x="223940" y="1498682"/>
              <a:ext cx="10217429" cy="2530934"/>
              <a:chOff x="223941" y="1807027"/>
              <a:chExt cx="10217429" cy="2530934"/>
            </a:xfrm>
          </p:grpSpPr>
          <p:sp>
            <p:nvSpPr>
              <p:cNvPr id="15" name="Rectangle: Rounded Corners 14">
                <a:extLst>
                  <a:ext uri="{FF2B5EF4-FFF2-40B4-BE49-F238E27FC236}">
                    <a16:creationId xmlns:a16="http://schemas.microsoft.com/office/drawing/2014/main" id="{F4B8522E-D111-C628-DA4C-F522FDC2F0F6}"/>
                  </a:ext>
                </a:extLst>
              </p:cNvPr>
              <p:cNvSpPr/>
              <p:nvPr/>
            </p:nvSpPr>
            <p:spPr>
              <a:xfrm>
                <a:off x="3899383" y="1807027"/>
                <a:ext cx="2987065" cy="963424"/>
              </a:xfrm>
              <a:prstGeom prst="roundRect">
                <a:avLst/>
              </a:prstGeom>
              <a:solidFill>
                <a:srgbClr val="CC4E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cs typeface="Calibri"/>
                  </a:rPr>
                  <a:t>Coupling System</a:t>
                </a:r>
              </a:p>
            </p:txBody>
          </p:sp>
          <p:sp>
            <p:nvSpPr>
              <p:cNvPr id="16" name="Rectangle: Rounded Corners 15">
                <a:extLst>
                  <a:ext uri="{FF2B5EF4-FFF2-40B4-BE49-F238E27FC236}">
                    <a16:creationId xmlns:a16="http://schemas.microsoft.com/office/drawing/2014/main" id="{8F9C791E-6434-AD98-70FC-666AB2E865EE}"/>
                  </a:ext>
                </a:extLst>
              </p:cNvPr>
              <p:cNvSpPr/>
              <p:nvPr/>
            </p:nvSpPr>
            <p:spPr>
              <a:xfrm>
                <a:off x="223941" y="3378283"/>
                <a:ext cx="2448100" cy="939459"/>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Durability</a:t>
                </a:r>
              </a:p>
            </p:txBody>
          </p:sp>
          <p:sp>
            <p:nvSpPr>
              <p:cNvPr id="17" name="Rectangle: Rounded Corners 16">
                <a:extLst>
                  <a:ext uri="{FF2B5EF4-FFF2-40B4-BE49-F238E27FC236}">
                    <a16:creationId xmlns:a16="http://schemas.microsoft.com/office/drawing/2014/main" id="{59D42E0C-EC0D-1536-48FF-B7CFB17D6E99}"/>
                  </a:ext>
                </a:extLst>
              </p:cNvPr>
              <p:cNvSpPr/>
              <p:nvPr/>
            </p:nvSpPr>
            <p:spPr>
              <a:xfrm>
                <a:off x="2793756" y="3373040"/>
                <a:ext cx="2460078" cy="93945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Connection</a:t>
                </a:r>
                <a:endParaRPr lang="en-US">
                  <a:solidFill>
                    <a:schemeClr val="tx1"/>
                  </a:solidFill>
                </a:endParaRPr>
              </a:p>
            </p:txBody>
          </p:sp>
          <p:sp>
            <p:nvSpPr>
              <p:cNvPr id="18" name="Rectangle: Rounded Corners 17">
                <a:extLst>
                  <a:ext uri="{FF2B5EF4-FFF2-40B4-BE49-F238E27FC236}">
                    <a16:creationId xmlns:a16="http://schemas.microsoft.com/office/drawing/2014/main" id="{8FECE837-B76A-BAA0-A32B-1E71EC490187}"/>
                  </a:ext>
                </a:extLst>
              </p:cNvPr>
              <p:cNvSpPr/>
              <p:nvPr/>
            </p:nvSpPr>
            <p:spPr>
              <a:xfrm>
                <a:off x="5399502" y="3343831"/>
                <a:ext cx="2460075" cy="98738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Fueling</a:t>
                </a:r>
                <a:endParaRPr lang="en-US">
                  <a:solidFill>
                    <a:schemeClr val="tx1"/>
                  </a:solidFill>
                </a:endParaRPr>
              </a:p>
            </p:txBody>
          </p:sp>
          <p:sp>
            <p:nvSpPr>
              <p:cNvPr id="19" name="Rectangle: Rounded Corners 18">
                <a:extLst>
                  <a:ext uri="{FF2B5EF4-FFF2-40B4-BE49-F238E27FC236}">
                    <a16:creationId xmlns:a16="http://schemas.microsoft.com/office/drawing/2014/main" id="{699D91BF-EC56-0152-CA5D-FAC567D06363}"/>
                  </a:ext>
                </a:extLst>
              </p:cNvPr>
              <p:cNvSpPr/>
              <p:nvPr/>
            </p:nvSpPr>
            <p:spPr>
              <a:xfrm>
                <a:off x="7981295" y="3374537"/>
                <a:ext cx="2460075" cy="963424"/>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Disconnection</a:t>
                </a:r>
              </a:p>
            </p:txBody>
          </p:sp>
          <p:cxnSp>
            <p:nvCxnSpPr>
              <p:cNvPr id="20" name="Straight Arrow Connector 19">
                <a:extLst>
                  <a:ext uri="{FF2B5EF4-FFF2-40B4-BE49-F238E27FC236}">
                    <a16:creationId xmlns:a16="http://schemas.microsoft.com/office/drawing/2014/main" id="{ECF0E732-3995-94D1-16D7-B6584AF50BDB}"/>
                  </a:ext>
                </a:extLst>
              </p:cNvPr>
              <p:cNvCxnSpPr/>
              <p:nvPr/>
            </p:nvCxnSpPr>
            <p:spPr>
              <a:xfrm flipV="1">
                <a:off x="1456075" y="3022093"/>
                <a:ext cx="7765887" cy="718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B8C4CA30-19A1-F1C6-D832-A9E54B8E277D}"/>
                  </a:ext>
                </a:extLst>
              </p:cNvPr>
              <p:cNvCxnSpPr/>
              <p:nvPr/>
            </p:nvCxnSpPr>
            <p:spPr>
              <a:xfrm flipH="1" flipV="1">
                <a:off x="5355207" y="2770134"/>
                <a:ext cx="132" cy="239938"/>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1B496A0E-5258-4ECB-A592-5CDF4BB5CEC6}"/>
                  </a:ext>
                </a:extLst>
              </p:cNvPr>
              <p:cNvCxnSpPr/>
              <p:nvPr/>
            </p:nvCxnSpPr>
            <p:spPr>
              <a:xfrm flipH="1">
                <a:off x="1449063" y="3009903"/>
                <a:ext cx="1271" cy="36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7678D8F-8F3D-6337-1C71-70B23704DE3E}"/>
                  </a:ext>
                </a:extLst>
              </p:cNvPr>
              <p:cNvCxnSpPr/>
              <p:nvPr/>
            </p:nvCxnSpPr>
            <p:spPr>
              <a:xfrm>
                <a:off x="4026730" y="3010396"/>
                <a:ext cx="1763" cy="354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8D995EF-C671-2592-1375-C69E438F77CB}"/>
                  </a:ext>
                </a:extLst>
              </p:cNvPr>
              <p:cNvCxnSpPr/>
              <p:nvPr/>
            </p:nvCxnSpPr>
            <p:spPr>
              <a:xfrm>
                <a:off x="6663932" y="3019771"/>
                <a:ext cx="1765" cy="319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BB584E6-974C-8CD3-7A95-0320D80168A7}"/>
                  </a:ext>
                </a:extLst>
              </p:cNvPr>
              <p:cNvCxnSpPr/>
              <p:nvPr/>
            </p:nvCxnSpPr>
            <p:spPr>
              <a:xfrm>
                <a:off x="9230588" y="3011497"/>
                <a:ext cx="1764" cy="3546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4E3DECBE-EB40-1151-D717-75B98E05BBA8}"/>
                </a:ext>
              </a:extLst>
            </p:cNvPr>
            <p:cNvSpPr txBox="1"/>
            <p:nvPr/>
          </p:nvSpPr>
          <p:spPr>
            <a:xfrm>
              <a:off x="289488" y="4029616"/>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Major Function</a:t>
              </a:r>
            </a:p>
          </p:txBody>
        </p:sp>
        <p:sp>
          <p:nvSpPr>
            <p:cNvPr id="5" name="Rectangle: Rounded Corners 4">
              <a:extLst>
                <a:ext uri="{FF2B5EF4-FFF2-40B4-BE49-F238E27FC236}">
                  <a16:creationId xmlns:a16="http://schemas.microsoft.com/office/drawing/2014/main" id="{313088EA-5951-CF29-27ED-7FB586769826}"/>
                </a:ext>
              </a:extLst>
            </p:cNvPr>
            <p:cNvSpPr/>
            <p:nvPr/>
          </p:nvSpPr>
          <p:spPr>
            <a:xfrm>
              <a:off x="289541" y="4448501"/>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Endure Solar Radiation</a:t>
              </a:r>
            </a:p>
          </p:txBody>
        </p:sp>
        <p:sp>
          <p:nvSpPr>
            <p:cNvPr id="31" name="Rectangle: Rounded Corners 30">
              <a:extLst>
                <a:ext uri="{FF2B5EF4-FFF2-40B4-BE49-F238E27FC236}">
                  <a16:creationId xmlns:a16="http://schemas.microsoft.com/office/drawing/2014/main" id="{E7C0E899-CC1B-C0B9-FD61-C7DBE8D63885}"/>
                </a:ext>
              </a:extLst>
            </p:cNvPr>
            <p:cNvSpPr/>
            <p:nvPr/>
          </p:nvSpPr>
          <p:spPr>
            <a:xfrm>
              <a:off x="1984898" y="4448501"/>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Mitigate Particulates</a:t>
              </a:r>
            </a:p>
          </p:txBody>
        </p:sp>
        <p:sp>
          <p:nvSpPr>
            <p:cNvPr id="32" name="Rectangle: Rounded Corners 31">
              <a:extLst>
                <a:ext uri="{FF2B5EF4-FFF2-40B4-BE49-F238E27FC236}">
                  <a16:creationId xmlns:a16="http://schemas.microsoft.com/office/drawing/2014/main" id="{E4A0808F-9FB7-7018-FB68-DBD0E4E97DEB}"/>
                </a:ext>
              </a:extLst>
            </p:cNvPr>
            <p:cNvSpPr/>
            <p:nvPr/>
          </p:nvSpPr>
          <p:spPr>
            <a:xfrm>
              <a:off x="3657355" y="4448501"/>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Minimize Heat Transfer</a:t>
              </a:r>
            </a:p>
          </p:txBody>
        </p:sp>
        <p:sp>
          <p:nvSpPr>
            <p:cNvPr id="33" name="Rectangle: Rounded Corners 32">
              <a:extLst>
                <a:ext uri="{FF2B5EF4-FFF2-40B4-BE49-F238E27FC236}">
                  <a16:creationId xmlns:a16="http://schemas.microsoft.com/office/drawing/2014/main" id="{55E14C13-5012-F99D-E996-EB550CED9519}"/>
                </a:ext>
              </a:extLst>
            </p:cNvPr>
            <p:cNvSpPr/>
            <p:nvPr/>
          </p:nvSpPr>
          <p:spPr>
            <a:xfrm>
              <a:off x="5350370" y="4448501"/>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Tolerate Vehicle Misalignment</a:t>
              </a:r>
            </a:p>
          </p:txBody>
        </p:sp>
        <p:sp>
          <p:nvSpPr>
            <p:cNvPr id="34" name="Rectangle: Rounded Corners 33">
              <a:extLst>
                <a:ext uri="{FF2B5EF4-FFF2-40B4-BE49-F238E27FC236}">
                  <a16:creationId xmlns:a16="http://schemas.microsoft.com/office/drawing/2014/main" id="{7D51BDA8-09A0-D1D3-A435-4D9A3DEC5F29}"/>
                </a:ext>
              </a:extLst>
            </p:cNvPr>
            <p:cNvSpPr/>
            <p:nvPr/>
          </p:nvSpPr>
          <p:spPr>
            <a:xfrm>
              <a:off x="7043385" y="4448501"/>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Uphold Structural Durability</a:t>
              </a:r>
            </a:p>
          </p:txBody>
        </p:sp>
        <p:sp>
          <p:nvSpPr>
            <p:cNvPr id="35" name="Rectangle: Rounded Corners 34">
              <a:extLst>
                <a:ext uri="{FF2B5EF4-FFF2-40B4-BE49-F238E27FC236}">
                  <a16:creationId xmlns:a16="http://schemas.microsoft.com/office/drawing/2014/main" id="{4444E33D-4A14-14A0-A9C5-9AA339B8F1AA}"/>
                </a:ext>
              </a:extLst>
            </p:cNvPr>
            <p:cNvSpPr/>
            <p:nvPr/>
          </p:nvSpPr>
          <p:spPr>
            <a:xfrm>
              <a:off x="8736400" y="4448501"/>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Protect Electrical Components</a:t>
              </a:r>
            </a:p>
          </p:txBody>
        </p:sp>
        <p:cxnSp>
          <p:nvCxnSpPr>
            <p:cNvPr id="39" name="Straight Connector 38">
              <a:extLst>
                <a:ext uri="{FF2B5EF4-FFF2-40B4-BE49-F238E27FC236}">
                  <a16:creationId xmlns:a16="http://schemas.microsoft.com/office/drawing/2014/main" id="{1BEE3D38-93AA-8A2B-6BF4-DA13180FF25C}"/>
                </a:ext>
              </a:extLst>
            </p:cNvPr>
            <p:cNvCxnSpPr>
              <a:cxnSpLocks/>
              <a:stCxn id="5" idx="2"/>
            </p:cNvCxnSpPr>
            <p:nvPr/>
          </p:nvCxnSpPr>
          <p:spPr>
            <a:xfrm>
              <a:off x="1102368" y="5657447"/>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CAEC3D70-EF17-BA18-EB1B-968DEBB6ECF4}"/>
                </a:ext>
              </a:extLst>
            </p:cNvPr>
            <p:cNvCxnSpPr>
              <a:cxnSpLocks/>
            </p:cNvCxnSpPr>
            <p:nvPr/>
          </p:nvCxnSpPr>
          <p:spPr>
            <a:xfrm>
              <a:off x="1097354" y="5784742"/>
              <a:ext cx="8451873"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5B8023D-52FC-E56F-ABEB-B88F92973063}"/>
                </a:ext>
              </a:extLst>
            </p:cNvPr>
            <p:cNvCxnSpPr>
              <a:cxnSpLocks/>
            </p:cNvCxnSpPr>
            <p:nvPr/>
          </p:nvCxnSpPr>
          <p:spPr>
            <a:xfrm>
              <a:off x="1322057" y="4004154"/>
              <a:ext cx="0" cy="10355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9060558A-A990-13A7-72E8-FD2467118038}"/>
                </a:ext>
              </a:extLst>
            </p:cNvPr>
            <p:cNvCxnSpPr>
              <a:cxnSpLocks/>
            </p:cNvCxnSpPr>
            <p:nvPr/>
          </p:nvCxnSpPr>
          <p:spPr>
            <a:xfrm>
              <a:off x="9549227" y="5657447"/>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FDA9B14A-AD5D-409B-13F4-670C0F07AA84}"/>
                </a:ext>
              </a:extLst>
            </p:cNvPr>
            <p:cNvCxnSpPr>
              <a:cxnSpLocks/>
            </p:cNvCxnSpPr>
            <p:nvPr/>
          </p:nvCxnSpPr>
          <p:spPr>
            <a:xfrm>
              <a:off x="5324405" y="5790703"/>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5C611D28-C214-9E40-7F2B-6D16FF5BB9B9}"/>
                </a:ext>
              </a:extLst>
            </p:cNvPr>
            <p:cNvSpPr txBox="1"/>
            <p:nvPr/>
          </p:nvSpPr>
          <p:spPr>
            <a:xfrm>
              <a:off x="4298210" y="5903025"/>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Minor Function</a:t>
              </a:r>
            </a:p>
          </p:txBody>
        </p:sp>
      </p:grpSp>
      <p:sp>
        <p:nvSpPr>
          <p:cNvPr id="51" name="TextBox 50">
            <a:extLst>
              <a:ext uri="{FF2B5EF4-FFF2-40B4-BE49-F238E27FC236}">
                <a16:creationId xmlns:a16="http://schemas.microsoft.com/office/drawing/2014/main" id="{9D63B45B-A00E-8E61-5AD9-7892EB394413}"/>
              </a:ext>
            </a:extLst>
          </p:cNvPr>
          <p:cNvSpPr txBox="1"/>
          <p:nvPr/>
        </p:nvSpPr>
        <p:spPr>
          <a:xfrm>
            <a:off x="10605333" y="287923"/>
            <a:ext cx="1738998" cy="338554"/>
          </a:xfrm>
          <a:prstGeom prst="rect">
            <a:avLst/>
          </a:prstGeom>
          <a:noFill/>
        </p:spPr>
        <p:txBody>
          <a:bodyPr wrap="square" rtlCol="0">
            <a:spAutoFit/>
          </a:bodyPr>
          <a:lstStyle/>
          <a:p>
            <a:r>
              <a:rPr lang="en-US" sz="1600"/>
              <a:t>Valerie Rodriguez</a:t>
            </a:r>
          </a:p>
        </p:txBody>
      </p:sp>
    </p:spTree>
    <p:extLst>
      <p:ext uri="{BB962C8B-B14F-4D97-AF65-F5344CB8AC3E}">
        <p14:creationId xmlns:p14="http://schemas.microsoft.com/office/powerpoint/2010/main" val="2224322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67</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Functional Decomposition</a:t>
            </a:r>
          </a:p>
        </p:txBody>
      </p:sp>
      <p:pic>
        <p:nvPicPr>
          <p:cNvPr id="8" name="Picture 7" descr="Arizona Space Grant Consortium Logos | Arizona Space Grant Consortium">
            <a:extLst>
              <a:ext uri="{FF2B5EF4-FFF2-40B4-BE49-F238E27FC236}">
                <a16:creationId xmlns:a16="http://schemas.microsoft.com/office/drawing/2014/main" id="{1D98A0AD-9265-0F64-AC4C-2C8320521C3B}"/>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grpSp>
        <p:nvGrpSpPr>
          <p:cNvPr id="42" name="Group 41">
            <a:extLst>
              <a:ext uri="{FF2B5EF4-FFF2-40B4-BE49-F238E27FC236}">
                <a16:creationId xmlns:a16="http://schemas.microsoft.com/office/drawing/2014/main" id="{87F1776B-08E3-A349-74CF-EB9A7715370C}"/>
              </a:ext>
            </a:extLst>
          </p:cNvPr>
          <p:cNvGrpSpPr/>
          <p:nvPr/>
        </p:nvGrpSpPr>
        <p:grpSpPr>
          <a:xfrm>
            <a:off x="217659" y="1585298"/>
            <a:ext cx="10217429" cy="4765223"/>
            <a:chOff x="223941" y="1507134"/>
            <a:chExt cx="10217429" cy="4765223"/>
          </a:xfrm>
        </p:grpSpPr>
        <p:grpSp>
          <p:nvGrpSpPr>
            <p:cNvPr id="41" name="Group 40">
              <a:extLst>
                <a:ext uri="{FF2B5EF4-FFF2-40B4-BE49-F238E27FC236}">
                  <a16:creationId xmlns:a16="http://schemas.microsoft.com/office/drawing/2014/main" id="{363482F2-36B7-3611-132B-E477899543F5}"/>
                </a:ext>
              </a:extLst>
            </p:cNvPr>
            <p:cNvGrpSpPr/>
            <p:nvPr/>
          </p:nvGrpSpPr>
          <p:grpSpPr>
            <a:xfrm>
              <a:off x="223941" y="1507134"/>
              <a:ext cx="10217429" cy="4432016"/>
              <a:chOff x="223941" y="1507134"/>
              <a:chExt cx="10217429" cy="4432016"/>
            </a:xfrm>
          </p:grpSpPr>
          <p:grpSp>
            <p:nvGrpSpPr>
              <p:cNvPr id="27" name="Group 26">
                <a:extLst>
                  <a:ext uri="{FF2B5EF4-FFF2-40B4-BE49-F238E27FC236}">
                    <a16:creationId xmlns:a16="http://schemas.microsoft.com/office/drawing/2014/main" id="{3B87B804-A9B0-CE7C-BF35-D894E40DBEA3}"/>
                  </a:ext>
                </a:extLst>
              </p:cNvPr>
              <p:cNvGrpSpPr/>
              <p:nvPr/>
            </p:nvGrpSpPr>
            <p:grpSpPr>
              <a:xfrm>
                <a:off x="223941" y="1507134"/>
                <a:ext cx="10217429" cy="2530934"/>
                <a:chOff x="223941" y="1807027"/>
                <a:chExt cx="10217429" cy="2530934"/>
              </a:xfrm>
            </p:grpSpPr>
            <p:sp>
              <p:nvSpPr>
                <p:cNvPr id="15" name="Rectangle: Rounded Corners 14">
                  <a:extLst>
                    <a:ext uri="{FF2B5EF4-FFF2-40B4-BE49-F238E27FC236}">
                      <a16:creationId xmlns:a16="http://schemas.microsoft.com/office/drawing/2014/main" id="{B057D8D9-3929-201B-2A0B-2105B670FF5E}"/>
                    </a:ext>
                  </a:extLst>
                </p:cNvPr>
                <p:cNvSpPr/>
                <p:nvPr/>
              </p:nvSpPr>
              <p:spPr>
                <a:xfrm>
                  <a:off x="3899383" y="1807027"/>
                  <a:ext cx="2987065" cy="963424"/>
                </a:xfrm>
                <a:prstGeom prst="roundRect">
                  <a:avLst/>
                </a:prstGeom>
                <a:solidFill>
                  <a:srgbClr val="CC4E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cs typeface="Calibri"/>
                    </a:rPr>
                    <a:t>Coupling System</a:t>
                  </a:r>
                </a:p>
              </p:txBody>
            </p:sp>
            <p:sp>
              <p:nvSpPr>
                <p:cNvPr id="16" name="Rectangle: Rounded Corners 15">
                  <a:extLst>
                    <a:ext uri="{FF2B5EF4-FFF2-40B4-BE49-F238E27FC236}">
                      <a16:creationId xmlns:a16="http://schemas.microsoft.com/office/drawing/2014/main" id="{1A9AF8EF-D783-6529-B6E9-CB93286F601E}"/>
                    </a:ext>
                  </a:extLst>
                </p:cNvPr>
                <p:cNvSpPr/>
                <p:nvPr/>
              </p:nvSpPr>
              <p:spPr>
                <a:xfrm>
                  <a:off x="223941" y="3378283"/>
                  <a:ext cx="2448100" cy="93945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Durability</a:t>
                  </a:r>
                </a:p>
              </p:txBody>
            </p:sp>
            <p:sp>
              <p:nvSpPr>
                <p:cNvPr id="17" name="Rectangle: Rounded Corners 16">
                  <a:extLst>
                    <a:ext uri="{FF2B5EF4-FFF2-40B4-BE49-F238E27FC236}">
                      <a16:creationId xmlns:a16="http://schemas.microsoft.com/office/drawing/2014/main" id="{667E66F5-5989-D69A-3EA0-D1CEFDAE8EF5}"/>
                    </a:ext>
                  </a:extLst>
                </p:cNvPr>
                <p:cNvSpPr/>
                <p:nvPr/>
              </p:nvSpPr>
              <p:spPr>
                <a:xfrm>
                  <a:off x="2793756" y="3373040"/>
                  <a:ext cx="2460078" cy="939459"/>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Connection</a:t>
                  </a:r>
                  <a:endParaRPr lang="en-US">
                    <a:solidFill>
                      <a:schemeClr val="tx1"/>
                    </a:solidFill>
                  </a:endParaRPr>
                </a:p>
              </p:txBody>
            </p:sp>
            <p:sp>
              <p:nvSpPr>
                <p:cNvPr id="18" name="Rectangle: Rounded Corners 17">
                  <a:extLst>
                    <a:ext uri="{FF2B5EF4-FFF2-40B4-BE49-F238E27FC236}">
                      <a16:creationId xmlns:a16="http://schemas.microsoft.com/office/drawing/2014/main" id="{7B8BC9D3-8E97-1BFB-B748-4EA9C8B05409}"/>
                    </a:ext>
                  </a:extLst>
                </p:cNvPr>
                <p:cNvSpPr/>
                <p:nvPr/>
              </p:nvSpPr>
              <p:spPr>
                <a:xfrm>
                  <a:off x="5399502" y="3343831"/>
                  <a:ext cx="2460075" cy="98738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Fueling</a:t>
                  </a:r>
                  <a:endParaRPr lang="en-US">
                    <a:solidFill>
                      <a:schemeClr val="tx1"/>
                    </a:solidFill>
                  </a:endParaRPr>
                </a:p>
              </p:txBody>
            </p:sp>
            <p:sp>
              <p:nvSpPr>
                <p:cNvPr id="19" name="Rectangle: Rounded Corners 18">
                  <a:extLst>
                    <a:ext uri="{FF2B5EF4-FFF2-40B4-BE49-F238E27FC236}">
                      <a16:creationId xmlns:a16="http://schemas.microsoft.com/office/drawing/2014/main" id="{1FC9B395-87C1-D7E4-FE24-FCF62640C411}"/>
                    </a:ext>
                  </a:extLst>
                </p:cNvPr>
                <p:cNvSpPr/>
                <p:nvPr/>
              </p:nvSpPr>
              <p:spPr>
                <a:xfrm>
                  <a:off x="7981295" y="3374537"/>
                  <a:ext cx="2460075" cy="963424"/>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Disconnection</a:t>
                  </a:r>
                </a:p>
              </p:txBody>
            </p:sp>
            <p:cxnSp>
              <p:nvCxnSpPr>
                <p:cNvPr id="20" name="Straight Arrow Connector 19">
                  <a:extLst>
                    <a:ext uri="{FF2B5EF4-FFF2-40B4-BE49-F238E27FC236}">
                      <a16:creationId xmlns:a16="http://schemas.microsoft.com/office/drawing/2014/main" id="{49592AA1-39C5-5C07-0AB5-736F67D05471}"/>
                    </a:ext>
                  </a:extLst>
                </p:cNvPr>
                <p:cNvCxnSpPr/>
                <p:nvPr/>
              </p:nvCxnSpPr>
              <p:spPr>
                <a:xfrm flipV="1">
                  <a:off x="1456075" y="3022093"/>
                  <a:ext cx="7765887" cy="718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368E8B67-3530-B910-3B4D-5A5FD26ED984}"/>
                    </a:ext>
                  </a:extLst>
                </p:cNvPr>
                <p:cNvCxnSpPr/>
                <p:nvPr/>
              </p:nvCxnSpPr>
              <p:spPr>
                <a:xfrm flipH="1" flipV="1">
                  <a:off x="5355207" y="2770134"/>
                  <a:ext cx="132" cy="239938"/>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7A15803B-AE5C-7B8B-11CB-D53FE0B16326}"/>
                    </a:ext>
                  </a:extLst>
                </p:cNvPr>
                <p:cNvCxnSpPr/>
                <p:nvPr/>
              </p:nvCxnSpPr>
              <p:spPr>
                <a:xfrm flipH="1">
                  <a:off x="1449063" y="3009903"/>
                  <a:ext cx="1271" cy="36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D0B293E-352B-E04C-E5A6-43327EA318DA}"/>
                    </a:ext>
                  </a:extLst>
                </p:cNvPr>
                <p:cNvCxnSpPr/>
                <p:nvPr/>
              </p:nvCxnSpPr>
              <p:spPr>
                <a:xfrm>
                  <a:off x="4026730" y="3010396"/>
                  <a:ext cx="1763" cy="354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EA510EE-2FBA-8444-3EDD-4A543D75CBB0}"/>
                    </a:ext>
                  </a:extLst>
                </p:cNvPr>
                <p:cNvCxnSpPr/>
                <p:nvPr/>
              </p:nvCxnSpPr>
              <p:spPr>
                <a:xfrm>
                  <a:off x="6663932" y="3019771"/>
                  <a:ext cx="1765" cy="319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C5185DD-A0C3-6F31-34E3-7094200D96CE}"/>
                    </a:ext>
                  </a:extLst>
                </p:cNvPr>
                <p:cNvCxnSpPr/>
                <p:nvPr/>
              </p:nvCxnSpPr>
              <p:spPr>
                <a:xfrm>
                  <a:off x="9230588" y="3011497"/>
                  <a:ext cx="1764" cy="3546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CA365FAC-BEF9-2929-C690-34A5481FBE8E}"/>
                  </a:ext>
                </a:extLst>
              </p:cNvPr>
              <p:cNvSpPr txBox="1"/>
              <p:nvPr/>
            </p:nvSpPr>
            <p:spPr>
              <a:xfrm>
                <a:off x="2971623" y="4041755"/>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Major Function</a:t>
                </a:r>
              </a:p>
            </p:txBody>
          </p:sp>
          <p:sp>
            <p:nvSpPr>
              <p:cNvPr id="7" name="Rectangle: Rounded Corners 6">
                <a:extLst>
                  <a:ext uri="{FF2B5EF4-FFF2-40B4-BE49-F238E27FC236}">
                    <a16:creationId xmlns:a16="http://schemas.microsoft.com/office/drawing/2014/main" id="{9764A4F4-BFBB-B893-DED8-D2F9346075E0}"/>
                  </a:ext>
                </a:extLst>
              </p:cNvPr>
              <p:cNvSpPr/>
              <p:nvPr/>
            </p:nvSpPr>
            <p:spPr>
              <a:xfrm>
                <a:off x="1975339" y="4456953"/>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Check Pressure Difference</a:t>
                </a:r>
              </a:p>
            </p:txBody>
          </p:sp>
          <p:sp>
            <p:nvSpPr>
              <p:cNvPr id="9" name="Rectangle: Rounded Corners 8">
                <a:extLst>
                  <a:ext uri="{FF2B5EF4-FFF2-40B4-BE49-F238E27FC236}">
                    <a16:creationId xmlns:a16="http://schemas.microsoft.com/office/drawing/2014/main" id="{7421DBB8-5EEE-11E6-6F11-0BBA64D9B7BE}"/>
                  </a:ext>
                </a:extLst>
              </p:cNvPr>
              <p:cNvSpPr/>
              <p:nvPr/>
            </p:nvSpPr>
            <p:spPr>
              <a:xfrm>
                <a:off x="3670696" y="4456953"/>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Level Pressure</a:t>
                </a:r>
              </a:p>
            </p:txBody>
          </p:sp>
          <p:sp>
            <p:nvSpPr>
              <p:cNvPr id="10" name="Rectangle: Rounded Corners 9">
                <a:extLst>
                  <a:ext uri="{FF2B5EF4-FFF2-40B4-BE49-F238E27FC236}">
                    <a16:creationId xmlns:a16="http://schemas.microsoft.com/office/drawing/2014/main" id="{4EE89BD0-8B86-CB5C-D36D-F74D830FECF8}"/>
                  </a:ext>
                </a:extLst>
              </p:cNvPr>
              <p:cNvSpPr/>
              <p:nvPr/>
            </p:nvSpPr>
            <p:spPr>
              <a:xfrm>
                <a:off x="5358723" y="4456953"/>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Lock two Halves Together</a:t>
                </a:r>
              </a:p>
            </p:txBody>
          </p:sp>
          <p:sp>
            <p:nvSpPr>
              <p:cNvPr id="14" name="Rectangle: Rounded Corners 13">
                <a:extLst>
                  <a:ext uri="{FF2B5EF4-FFF2-40B4-BE49-F238E27FC236}">
                    <a16:creationId xmlns:a16="http://schemas.microsoft.com/office/drawing/2014/main" id="{628430EE-FD40-98C6-F4B3-101AED2792B0}"/>
                  </a:ext>
                </a:extLst>
              </p:cNvPr>
              <p:cNvSpPr/>
              <p:nvPr/>
            </p:nvSpPr>
            <p:spPr>
              <a:xfrm>
                <a:off x="7046750" y="4456953"/>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Seal the Connection</a:t>
                </a:r>
              </a:p>
            </p:txBody>
          </p:sp>
          <p:cxnSp>
            <p:nvCxnSpPr>
              <p:cNvPr id="34" name="Straight Connector 33">
                <a:extLst>
                  <a:ext uri="{FF2B5EF4-FFF2-40B4-BE49-F238E27FC236}">
                    <a16:creationId xmlns:a16="http://schemas.microsoft.com/office/drawing/2014/main" id="{04174F62-DC4B-BE3E-C495-167A0791B8C6}"/>
                  </a:ext>
                </a:extLst>
              </p:cNvPr>
              <p:cNvCxnSpPr/>
              <p:nvPr/>
            </p:nvCxnSpPr>
            <p:spPr>
              <a:xfrm>
                <a:off x="2818642" y="5792805"/>
                <a:ext cx="5040935"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1617ADF-5E20-82F2-81CC-003F9661B5CC}"/>
                  </a:ext>
                </a:extLst>
              </p:cNvPr>
              <p:cNvCxnSpPr>
                <a:cxnSpLocks/>
              </p:cNvCxnSpPr>
              <p:nvPr/>
            </p:nvCxnSpPr>
            <p:spPr>
              <a:xfrm>
                <a:off x="4019153" y="4012606"/>
                <a:ext cx="0" cy="10355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21E3418D-8FF3-1FD6-77F4-4D271F17BA66}"/>
                  </a:ext>
                </a:extLst>
              </p:cNvPr>
              <p:cNvCxnSpPr>
                <a:cxnSpLocks/>
              </p:cNvCxnSpPr>
              <p:nvPr/>
            </p:nvCxnSpPr>
            <p:spPr>
              <a:xfrm>
                <a:off x="2827288" y="5659160"/>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5E70F6B-16B2-646C-48A4-035133FD937A}"/>
                  </a:ext>
                </a:extLst>
              </p:cNvPr>
              <p:cNvCxnSpPr>
                <a:cxnSpLocks/>
              </p:cNvCxnSpPr>
              <p:nvPr/>
            </p:nvCxnSpPr>
            <p:spPr>
              <a:xfrm>
                <a:off x="7851068" y="5659160"/>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5FCD19A8-8155-1660-4041-42B13BA63E16}"/>
                  </a:ext>
                </a:extLst>
              </p:cNvPr>
              <p:cNvCxnSpPr>
                <a:cxnSpLocks/>
              </p:cNvCxnSpPr>
              <p:nvPr/>
            </p:nvCxnSpPr>
            <p:spPr>
              <a:xfrm>
                <a:off x="5324406" y="5799155"/>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40" name="TextBox 39">
              <a:extLst>
                <a:ext uri="{FF2B5EF4-FFF2-40B4-BE49-F238E27FC236}">
                  <a16:creationId xmlns:a16="http://schemas.microsoft.com/office/drawing/2014/main" id="{F6EE9DD1-2476-6971-1266-BCC9689934A7}"/>
                </a:ext>
              </a:extLst>
            </p:cNvPr>
            <p:cNvSpPr txBox="1"/>
            <p:nvPr/>
          </p:nvSpPr>
          <p:spPr>
            <a:xfrm>
              <a:off x="4298210" y="5903025"/>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Minor Function</a:t>
              </a:r>
            </a:p>
          </p:txBody>
        </p:sp>
      </p:grpSp>
      <p:sp>
        <p:nvSpPr>
          <p:cNvPr id="53" name="TextBox 52">
            <a:extLst>
              <a:ext uri="{FF2B5EF4-FFF2-40B4-BE49-F238E27FC236}">
                <a16:creationId xmlns:a16="http://schemas.microsoft.com/office/drawing/2014/main" id="{3CA7BC89-6036-5473-D413-B24D5B252DCC}"/>
              </a:ext>
            </a:extLst>
          </p:cNvPr>
          <p:cNvSpPr txBox="1"/>
          <p:nvPr/>
        </p:nvSpPr>
        <p:spPr>
          <a:xfrm>
            <a:off x="10605333" y="287923"/>
            <a:ext cx="1738998" cy="338554"/>
          </a:xfrm>
          <a:prstGeom prst="rect">
            <a:avLst/>
          </a:prstGeom>
          <a:noFill/>
        </p:spPr>
        <p:txBody>
          <a:bodyPr wrap="square" rtlCol="0">
            <a:spAutoFit/>
          </a:bodyPr>
          <a:lstStyle/>
          <a:p>
            <a:r>
              <a:rPr lang="en-US" sz="1600"/>
              <a:t>Valerie Rodriguez</a:t>
            </a:r>
          </a:p>
        </p:txBody>
      </p:sp>
    </p:spTree>
    <p:extLst>
      <p:ext uri="{BB962C8B-B14F-4D97-AF65-F5344CB8AC3E}">
        <p14:creationId xmlns:p14="http://schemas.microsoft.com/office/powerpoint/2010/main" val="31004740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68</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Functional Decomposition</a:t>
            </a:r>
          </a:p>
        </p:txBody>
      </p:sp>
      <p:pic>
        <p:nvPicPr>
          <p:cNvPr id="8" name="Picture 7" descr="Arizona Space Grant Consortium Logos | Arizona Space Grant Consortium">
            <a:extLst>
              <a:ext uri="{FF2B5EF4-FFF2-40B4-BE49-F238E27FC236}">
                <a16:creationId xmlns:a16="http://schemas.microsoft.com/office/drawing/2014/main" id="{EC81AB02-1134-52B1-B15A-958484339B58}"/>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grpSp>
        <p:nvGrpSpPr>
          <p:cNvPr id="33" name="Group 32">
            <a:extLst>
              <a:ext uri="{FF2B5EF4-FFF2-40B4-BE49-F238E27FC236}">
                <a16:creationId xmlns:a16="http://schemas.microsoft.com/office/drawing/2014/main" id="{9320469C-9CCE-AE10-41D7-1F779538EF14}"/>
              </a:ext>
            </a:extLst>
          </p:cNvPr>
          <p:cNvGrpSpPr/>
          <p:nvPr/>
        </p:nvGrpSpPr>
        <p:grpSpPr>
          <a:xfrm>
            <a:off x="217659" y="1585298"/>
            <a:ext cx="10217429" cy="4752409"/>
            <a:chOff x="234574" y="1519948"/>
            <a:chExt cx="10217429" cy="4752409"/>
          </a:xfrm>
        </p:grpSpPr>
        <p:grpSp>
          <p:nvGrpSpPr>
            <p:cNvPr id="27" name="Group 26">
              <a:extLst>
                <a:ext uri="{FF2B5EF4-FFF2-40B4-BE49-F238E27FC236}">
                  <a16:creationId xmlns:a16="http://schemas.microsoft.com/office/drawing/2014/main" id="{818C82CA-E629-891A-109D-85C2A8C24451}"/>
                </a:ext>
              </a:extLst>
            </p:cNvPr>
            <p:cNvGrpSpPr/>
            <p:nvPr/>
          </p:nvGrpSpPr>
          <p:grpSpPr>
            <a:xfrm>
              <a:off x="234574" y="1519948"/>
              <a:ext cx="10217429" cy="2530934"/>
              <a:chOff x="223941" y="1807027"/>
              <a:chExt cx="10217429" cy="2530934"/>
            </a:xfrm>
          </p:grpSpPr>
          <p:sp>
            <p:nvSpPr>
              <p:cNvPr id="15" name="Rectangle: Rounded Corners 14">
                <a:extLst>
                  <a:ext uri="{FF2B5EF4-FFF2-40B4-BE49-F238E27FC236}">
                    <a16:creationId xmlns:a16="http://schemas.microsoft.com/office/drawing/2014/main" id="{83820EC7-B8B4-015B-B443-A9A8FFFDDF73}"/>
                  </a:ext>
                </a:extLst>
              </p:cNvPr>
              <p:cNvSpPr/>
              <p:nvPr/>
            </p:nvSpPr>
            <p:spPr>
              <a:xfrm>
                <a:off x="3899383" y="1807027"/>
                <a:ext cx="2987065" cy="963424"/>
              </a:xfrm>
              <a:prstGeom prst="roundRect">
                <a:avLst/>
              </a:prstGeom>
              <a:solidFill>
                <a:srgbClr val="CC4E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cs typeface="Calibri"/>
                  </a:rPr>
                  <a:t>Coupling System</a:t>
                </a:r>
              </a:p>
            </p:txBody>
          </p:sp>
          <p:sp>
            <p:nvSpPr>
              <p:cNvPr id="16" name="Rectangle: Rounded Corners 15">
                <a:extLst>
                  <a:ext uri="{FF2B5EF4-FFF2-40B4-BE49-F238E27FC236}">
                    <a16:creationId xmlns:a16="http://schemas.microsoft.com/office/drawing/2014/main" id="{7405FC59-4D08-C216-CBA1-CCA9CDEBF7CD}"/>
                  </a:ext>
                </a:extLst>
              </p:cNvPr>
              <p:cNvSpPr/>
              <p:nvPr/>
            </p:nvSpPr>
            <p:spPr>
              <a:xfrm>
                <a:off x="223941" y="3378283"/>
                <a:ext cx="2448100" cy="93945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Durability</a:t>
                </a:r>
              </a:p>
            </p:txBody>
          </p:sp>
          <p:sp>
            <p:nvSpPr>
              <p:cNvPr id="17" name="Rectangle: Rounded Corners 16">
                <a:extLst>
                  <a:ext uri="{FF2B5EF4-FFF2-40B4-BE49-F238E27FC236}">
                    <a16:creationId xmlns:a16="http://schemas.microsoft.com/office/drawing/2014/main" id="{F5FF4EC5-0E5D-CF2F-AD39-8B0C4E113E0F}"/>
                  </a:ext>
                </a:extLst>
              </p:cNvPr>
              <p:cNvSpPr/>
              <p:nvPr/>
            </p:nvSpPr>
            <p:spPr>
              <a:xfrm>
                <a:off x="2793756" y="3373040"/>
                <a:ext cx="2460078" cy="93945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Connection</a:t>
                </a:r>
                <a:endParaRPr lang="en-US">
                  <a:solidFill>
                    <a:schemeClr val="tx1"/>
                  </a:solidFill>
                </a:endParaRPr>
              </a:p>
            </p:txBody>
          </p:sp>
          <p:sp>
            <p:nvSpPr>
              <p:cNvPr id="18" name="Rectangle: Rounded Corners 17">
                <a:extLst>
                  <a:ext uri="{FF2B5EF4-FFF2-40B4-BE49-F238E27FC236}">
                    <a16:creationId xmlns:a16="http://schemas.microsoft.com/office/drawing/2014/main" id="{BE9E14E6-8EE9-7845-29E1-1114474FE8AF}"/>
                  </a:ext>
                </a:extLst>
              </p:cNvPr>
              <p:cNvSpPr/>
              <p:nvPr/>
            </p:nvSpPr>
            <p:spPr>
              <a:xfrm>
                <a:off x="5399502" y="3343831"/>
                <a:ext cx="2460075" cy="987389"/>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Fueling</a:t>
                </a:r>
                <a:endParaRPr lang="en-US">
                  <a:solidFill>
                    <a:schemeClr val="tx1"/>
                  </a:solidFill>
                </a:endParaRPr>
              </a:p>
            </p:txBody>
          </p:sp>
          <p:sp>
            <p:nvSpPr>
              <p:cNvPr id="19" name="Rectangle: Rounded Corners 18">
                <a:extLst>
                  <a:ext uri="{FF2B5EF4-FFF2-40B4-BE49-F238E27FC236}">
                    <a16:creationId xmlns:a16="http://schemas.microsoft.com/office/drawing/2014/main" id="{604EC686-7A31-E735-D108-9536077B69AC}"/>
                  </a:ext>
                </a:extLst>
              </p:cNvPr>
              <p:cNvSpPr/>
              <p:nvPr/>
            </p:nvSpPr>
            <p:spPr>
              <a:xfrm>
                <a:off x="7981295" y="3374537"/>
                <a:ext cx="2460075" cy="963424"/>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Disconnection</a:t>
                </a:r>
              </a:p>
            </p:txBody>
          </p:sp>
          <p:cxnSp>
            <p:nvCxnSpPr>
              <p:cNvPr id="20" name="Straight Arrow Connector 19">
                <a:extLst>
                  <a:ext uri="{FF2B5EF4-FFF2-40B4-BE49-F238E27FC236}">
                    <a16:creationId xmlns:a16="http://schemas.microsoft.com/office/drawing/2014/main" id="{EB6B9A50-F563-09D3-AFF2-C4B79BB64E3A}"/>
                  </a:ext>
                </a:extLst>
              </p:cNvPr>
              <p:cNvCxnSpPr/>
              <p:nvPr/>
            </p:nvCxnSpPr>
            <p:spPr>
              <a:xfrm flipV="1">
                <a:off x="1456075" y="3022093"/>
                <a:ext cx="7765887" cy="718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154E22D-673B-715D-77D2-7F83A0CF1741}"/>
                  </a:ext>
                </a:extLst>
              </p:cNvPr>
              <p:cNvCxnSpPr/>
              <p:nvPr/>
            </p:nvCxnSpPr>
            <p:spPr>
              <a:xfrm flipH="1" flipV="1">
                <a:off x="5355207" y="2770134"/>
                <a:ext cx="132" cy="239938"/>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5F57A250-C71F-8A06-895E-CE4033AC27B4}"/>
                  </a:ext>
                </a:extLst>
              </p:cNvPr>
              <p:cNvCxnSpPr/>
              <p:nvPr/>
            </p:nvCxnSpPr>
            <p:spPr>
              <a:xfrm flipH="1">
                <a:off x="1449063" y="3009903"/>
                <a:ext cx="1271" cy="36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622B9E2-016A-98DF-A0AE-D70F40514FCC}"/>
                  </a:ext>
                </a:extLst>
              </p:cNvPr>
              <p:cNvCxnSpPr/>
              <p:nvPr/>
            </p:nvCxnSpPr>
            <p:spPr>
              <a:xfrm>
                <a:off x="4026730" y="3010396"/>
                <a:ext cx="1763" cy="354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6FE8405-2D4D-BCCE-D5A3-5069D4998EDE}"/>
                  </a:ext>
                </a:extLst>
              </p:cNvPr>
              <p:cNvCxnSpPr/>
              <p:nvPr/>
            </p:nvCxnSpPr>
            <p:spPr>
              <a:xfrm>
                <a:off x="6663932" y="3019771"/>
                <a:ext cx="1765" cy="319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F0D5BA08-43AB-4850-F648-335435D75C05}"/>
                  </a:ext>
                </a:extLst>
              </p:cNvPr>
              <p:cNvCxnSpPr/>
              <p:nvPr/>
            </p:nvCxnSpPr>
            <p:spPr>
              <a:xfrm>
                <a:off x="9230588" y="3011497"/>
                <a:ext cx="1764" cy="3546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0035090C-8278-369F-6C9C-B19D2C84EDA5}"/>
                </a:ext>
              </a:extLst>
            </p:cNvPr>
            <p:cNvSpPr txBox="1"/>
            <p:nvPr/>
          </p:nvSpPr>
          <p:spPr>
            <a:xfrm>
              <a:off x="5598633" y="4061515"/>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Major Function</a:t>
              </a:r>
            </a:p>
          </p:txBody>
        </p:sp>
        <p:sp>
          <p:nvSpPr>
            <p:cNvPr id="7" name="Rectangle: Rounded Corners 6">
              <a:extLst>
                <a:ext uri="{FF2B5EF4-FFF2-40B4-BE49-F238E27FC236}">
                  <a16:creationId xmlns:a16="http://schemas.microsoft.com/office/drawing/2014/main" id="{7F5EE5BB-6D2B-0764-8244-43CE4A569311}"/>
                </a:ext>
              </a:extLst>
            </p:cNvPr>
            <p:cNvSpPr/>
            <p:nvPr/>
          </p:nvSpPr>
          <p:spPr>
            <a:xfrm>
              <a:off x="2823439" y="4463028"/>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Open Pipe Valve</a:t>
              </a:r>
            </a:p>
          </p:txBody>
        </p:sp>
        <p:sp>
          <p:nvSpPr>
            <p:cNvPr id="9" name="Rectangle: Rounded Corners 8">
              <a:extLst>
                <a:ext uri="{FF2B5EF4-FFF2-40B4-BE49-F238E27FC236}">
                  <a16:creationId xmlns:a16="http://schemas.microsoft.com/office/drawing/2014/main" id="{A04BB8A7-A019-8574-38A3-59759F801AFE}"/>
                </a:ext>
              </a:extLst>
            </p:cNvPr>
            <p:cNvSpPr/>
            <p:nvPr/>
          </p:nvSpPr>
          <p:spPr>
            <a:xfrm>
              <a:off x="4511466" y="4463028"/>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Minimize Fuel Leakage</a:t>
              </a:r>
            </a:p>
          </p:txBody>
        </p:sp>
        <p:sp>
          <p:nvSpPr>
            <p:cNvPr id="10" name="Rectangle: Rounded Corners 9">
              <a:extLst>
                <a:ext uri="{FF2B5EF4-FFF2-40B4-BE49-F238E27FC236}">
                  <a16:creationId xmlns:a16="http://schemas.microsoft.com/office/drawing/2014/main" id="{37E8605C-011C-43A4-4BD4-AA336D1B82D1}"/>
                </a:ext>
              </a:extLst>
            </p:cNvPr>
            <p:cNvSpPr/>
            <p:nvPr/>
          </p:nvSpPr>
          <p:spPr>
            <a:xfrm>
              <a:off x="6204481" y="4463028"/>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Close Pipe Valve</a:t>
              </a:r>
            </a:p>
          </p:txBody>
        </p:sp>
        <p:cxnSp>
          <p:nvCxnSpPr>
            <p:cNvPr id="26" name="Straight Connector 25">
              <a:extLst>
                <a:ext uri="{FF2B5EF4-FFF2-40B4-BE49-F238E27FC236}">
                  <a16:creationId xmlns:a16="http://schemas.microsoft.com/office/drawing/2014/main" id="{CAF70D13-42AF-EF3A-661B-FF611F14475E}"/>
                </a:ext>
              </a:extLst>
            </p:cNvPr>
            <p:cNvCxnSpPr/>
            <p:nvPr/>
          </p:nvCxnSpPr>
          <p:spPr>
            <a:xfrm>
              <a:off x="3662550" y="5800162"/>
              <a:ext cx="3366977"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5305CB6-A3E9-0810-F48A-D4406B2C7294}"/>
                </a:ext>
              </a:extLst>
            </p:cNvPr>
            <p:cNvCxnSpPr>
              <a:cxnSpLocks/>
            </p:cNvCxnSpPr>
            <p:nvPr/>
          </p:nvCxnSpPr>
          <p:spPr>
            <a:xfrm>
              <a:off x="3653834" y="5671974"/>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22B7F8E-EAAC-5385-BF99-B03925BFBBA4}"/>
                </a:ext>
              </a:extLst>
            </p:cNvPr>
            <p:cNvCxnSpPr>
              <a:cxnSpLocks/>
            </p:cNvCxnSpPr>
            <p:nvPr/>
          </p:nvCxnSpPr>
          <p:spPr>
            <a:xfrm>
              <a:off x="7029527" y="5671974"/>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55A36F2E-6ADD-44C2-57BD-1E5B83EF23BF}"/>
                </a:ext>
              </a:extLst>
            </p:cNvPr>
            <p:cNvCxnSpPr>
              <a:cxnSpLocks/>
            </p:cNvCxnSpPr>
            <p:nvPr/>
          </p:nvCxnSpPr>
          <p:spPr>
            <a:xfrm>
              <a:off x="6631180" y="4036053"/>
              <a:ext cx="0" cy="10355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08C859C7-1EAB-038C-95AE-98946F512529}"/>
                </a:ext>
              </a:extLst>
            </p:cNvPr>
            <p:cNvCxnSpPr>
              <a:cxnSpLocks/>
            </p:cNvCxnSpPr>
            <p:nvPr/>
          </p:nvCxnSpPr>
          <p:spPr>
            <a:xfrm>
              <a:off x="5335039" y="5811969"/>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5AC91BD2-0C41-4442-8F96-BA89F03CE4AD}"/>
                </a:ext>
              </a:extLst>
            </p:cNvPr>
            <p:cNvSpPr txBox="1"/>
            <p:nvPr/>
          </p:nvSpPr>
          <p:spPr>
            <a:xfrm>
              <a:off x="4298210" y="5903025"/>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Minor Function</a:t>
              </a:r>
            </a:p>
          </p:txBody>
        </p:sp>
      </p:grpSp>
      <p:sp>
        <p:nvSpPr>
          <p:cNvPr id="49" name="TextBox 48">
            <a:extLst>
              <a:ext uri="{FF2B5EF4-FFF2-40B4-BE49-F238E27FC236}">
                <a16:creationId xmlns:a16="http://schemas.microsoft.com/office/drawing/2014/main" id="{DF2FB7A1-EC89-5FFA-31B8-82D5C73B3AF2}"/>
              </a:ext>
            </a:extLst>
          </p:cNvPr>
          <p:cNvSpPr txBox="1"/>
          <p:nvPr/>
        </p:nvSpPr>
        <p:spPr>
          <a:xfrm>
            <a:off x="10605333" y="287923"/>
            <a:ext cx="1738998" cy="338554"/>
          </a:xfrm>
          <a:prstGeom prst="rect">
            <a:avLst/>
          </a:prstGeom>
          <a:noFill/>
        </p:spPr>
        <p:txBody>
          <a:bodyPr wrap="square" rtlCol="0">
            <a:spAutoFit/>
          </a:bodyPr>
          <a:lstStyle/>
          <a:p>
            <a:r>
              <a:rPr lang="en-US" sz="1600"/>
              <a:t>Valerie Rodriguez</a:t>
            </a:r>
          </a:p>
        </p:txBody>
      </p:sp>
    </p:spTree>
    <p:extLst>
      <p:ext uri="{BB962C8B-B14F-4D97-AF65-F5344CB8AC3E}">
        <p14:creationId xmlns:p14="http://schemas.microsoft.com/office/powerpoint/2010/main" val="420279353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878F3B76-3AD3-FF21-899F-B3B558208E2D}"/>
              </a:ext>
            </a:extLst>
          </p:cNvPr>
          <p:cNvSpPr>
            <a:spLocks noGrp="1"/>
          </p:cNvSpPr>
          <p:nvPr>
            <p:ph type="ftr" sz="quarter" idx="11"/>
          </p:nvPr>
        </p:nvSpPr>
        <p:spPr/>
        <p:txBody>
          <a:bodyPr/>
          <a:lstStyle/>
          <a:p>
            <a:r>
              <a:rPr lang="en-US"/>
              <a:t>Department of Mechanical Engineering</a:t>
            </a:r>
          </a:p>
        </p:txBody>
      </p:sp>
      <p:sp>
        <p:nvSpPr>
          <p:cNvPr id="4" name="Slide Number Placeholder 3">
            <a:extLst>
              <a:ext uri="{FF2B5EF4-FFF2-40B4-BE49-F238E27FC236}">
                <a16:creationId xmlns:a16="http://schemas.microsoft.com/office/drawing/2014/main" id="{091FA134-FFCE-3FCB-AC87-3836E1D8A711}"/>
              </a:ext>
            </a:extLst>
          </p:cNvPr>
          <p:cNvSpPr>
            <a:spLocks noGrp="1"/>
          </p:cNvSpPr>
          <p:nvPr>
            <p:ph type="sldNum" sz="quarter" idx="12"/>
          </p:nvPr>
        </p:nvSpPr>
        <p:spPr/>
        <p:txBody>
          <a:bodyPr/>
          <a:lstStyle/>
          <a:p>
            <a:fld id="{A5AEF524-62EC-C340-82A1-9F47B6C43E55}" type="slidenum">
              <a:rPr lang="en-US" smtClean="0"/>
              <a:t>69</a:t>
            </a:fld>
            <a:endParaRPr lang="en-US"/>
          </a:p>
        </p:txBody>
      </p:sp>
      <p:sp>
        <p:nvSpPr>
          <p:cNvPr id="6" name="Title 5">
            <a:extLst>
              <a:ext uri="{FF2B5EF4-FFF2-40B4-BE49-F238E27FC236}">
                <a16:creationId xmlns:a16="http://schemas.microsoft.com/office/drawing/2014/main" id="{85327FCF-0459-2456-BB3A-F6DA8B6FFD2C}"/>
              </a:ext>
            </a:extLst>
          </p:cNvPr>
          <p:cNvSpPr>
            <a:spLocks noGrp="1"/>
          </p:cNvSpPr>
          <p:nvPr>
            <p:ph type="title"/>
          </p:nvPr>
        </p:nvSpPr>
        <p:spPr/>
        <p:txBody>
          <a:bodyPr/>
          <a:lstStyle/>
          <a:p>
            <a:r>
              <a:rPr lang="en-US"/>
              <a:t>Functional Decomposition</a:t>
            </a:r>
          </a:p>
        </p:txBody>
      </p:sp>
      <p:pic>
        <p:nvPicPr>
          <p:cNvPr id="5" name="Picture 4" descr="Arizona Space Grant Consortium Logos | Arizona Space Grant Consortium">
            <a:extLst>
              <a:ext uri="{FF2B5EF4-FFF2-40B4-BE49-F238E27FC236}">
                <a16:creationId xmlns:a16="http://schemas.microsoft.com/office/drawing/2014/main" id="{E2E0BC6F-7CFE-839B-3659-1C6F2EBAF413}"/>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grpSp>
        <p:nvGrpSpPr>
          <p:cNvPr id="36" name="Group 35">
            <a:extLst>
              <a:ext uri="{FF2B5EF4-FFF2-40B4-BE49-F238E27FC236}">
                <a16:creationId xmlns:a16="http://schemas.microsoft.com/office/drawing/2014/main" id="{C7FF9FA5-7567-8352-BDDE-3B72BFFE4B59}"/>
              </a:ext>
            </a:extLst>
          </p:cNvPr>
          <p:cNvGrpSpPr/>
          <p:nvPr/>
        </p:nvGrpSpPr>
        <p:grpSpPr>
          <a:xfrm>
            <a:off x="217659" y="1585298"/>
            <a:ext cx="10217429" cy="4755579"/>
            <a:chOff x="234573" y="1618404"/>
            <a:chExt cx="10217429" cy="4755579"/>
          </a:xfrm>
        </p:grpSpPr>
        <p:grpSp>
          <p:nvGrpSpPr>
            <p:cNvPr id="27" name="Group 26">
              <a:extLst>
                <a:ext uri="{FF2B5EF4-FFF2-40B4-BE49-F238E27FC236}">
                  <a16:creationId xmlns:a16="http://schemas.microsoft.com/office/drawing/2014/main" id="{BAE58B9D-AE10-9A3B-BB61-DC296B9DE562}"/>
                </a:ext>
              </a:extLst>
            </p:cNvPr>
            <p:cNvGrpSpPr/>
            <p:nvPr/>
          </p:nvGrpSpPr>
          <p:grpSpPr>
            <a:xfrm>
              <a:off x="234573" y="1618404"/>
              <a:ext cx="10217429" cy="2530934"/>
              <a:chOff x="223941" y="1807027"/>
              <a:chExt cx="10217429" cy="2530934"/>
            </a:xfrm>
          </p:grpSpPr>
          <p:sp>
            <p:nvSpPr>
              <p:cNvPr id="15" name="Rectangle: Rounded Corners 14">
                <a:extLst>
                  <a:ext uri="{FF2B5EF4-FFF2-40B4-BE49-F238E27FC236}">
                    <a16:creationId xmlns:a16="http://schemas.microsoft.com/office/drawing/2014/main" id="{CE398F7C-CEC3-9C27-A9E2-723A91BB849A}"/>
                  </a:ext>
                </a:extLst>
              </p:cNvPr>
              <p:cNvSpPr/>
              <p:nvPr/>
            </p:nvSpPr>
            <p:spPr>
              <a:xfrm>
                <a:off x="3899383" y="1807027"/>
                <a:ext cx="2987065" cy="963424"/>
              </a:xfrm>
              <a:prstGeom prst="roundRect">
                <a:avLst/>
              </a:prstGeom>
              <a:solidFill>
                <a:srgbClr val="CC4E00"/>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rgbClr val="000000"/>
                    </a:solidFill>
                    <a:cs typeface="Calibri"/>
                  </a:rPr>
                  <a:t>Coupling System</a:t>
                </a:r>
              </a:p>
            </p:txBody>
          </p:sp>
          <p:sp>
            <p:nvSpPr>
              <p:cNvPr id="16" name="Rectangle: Rounded Corners 15">
                <a:extLst>
                  <a:ext uri="{FF2B5EF4-FFF2-40B4-BE49-F238E27FC236}">
                    <a16:creationId xmlns:a16="http://schemas.microsoft.com/office/drawing/2014/main" id="{C3C50DDD-F9CE-A383-E6ED-D3B088C7B909}"/>
                  </a:ext>
                </a:extLst>
              </p:cNvPr>
              <p:cNvSpPr/>
              <p:nvPr/>
            </p:nvSpPr>
            <p:spPr>
              <a:xfrm>
                <a:off x="223941" y="3378283"/>
                <a:ext cx="2448100" cy="93945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Durability</a:t>
                </a:r>
              </a:p>
            </p:txBody>
          </p:sp>
          <p:sp>
            <p:nvSpPr>
              <p:cNvPr id="17" name="Rectangle: Rounded Corners 16">
                <a:extLst>
                  <a:ext uri="{FF2B5EF4-FFF2-40B4-BE49-F238E27FC236}">
                    <a16:creationId xmlns:a16="http://schemas.microsoft.com/office/drawing/2014/main" id="{1179FCBD-07BF-CA59-1AB5-3C4657202423}"/>
                  </a:ext>
                </a:extLst>
              </p:cNvPr>
              <p:cNvSpPr/>
              <p:nvPr/>
            </p:nvSpPr>
            <p:spPr>
              <a:xfrm>
                <a:off x="2793756" y="3373040"/>
                <a:ext cx="2460078" cy="93945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Connection</a:t>
                </a:r>
                <a:endParaRPr lang="en-US">
                  <a:solidFill>
                    <a:schemeClr val="tx1"/>
                  </a:solidFill>
                </a:endParaRPr>
              </a:p>
            </p:txBody>
          </p:sp>
          <p:sp>
            <p:nvSpPr>
              <p:cNvPr id="18" name="Rectangle: Rounded Corners 17">
                <a:extLst>
                  <a:ext uri="{FF2B5EF4-FFF2-40B4-BE49-F238E27FC236}">
                    <a16:creationId xmlns:a16="http://schemas.microsoft.com/office/drawing/2014/main" id="{C202CF1E-2B96-B1A5-848A-ADDE3A8D347E}"/>
                  </a:ext>
                </a:extLst>
              </p:cNvPr>
              <p:cNvSpPr/>
              <p:nvPr/>
            </p:nvSpPr>
            <p:spPr>
              <a:xfrm>
                <a:off x="5399502" y="3343831"/>
                <a:ext cx="2460075" cy="987389"/>
              </a:xfrm>
              <a:prstGeom prst="roundRect">
                <a:avLst/>
              </a:prstGeom>
              <a:solidFill>
                <a:schemeClr val="bg1">
                  <a:lumMod val="85000"/>
                </a:schemeClr>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Fueling</a:t>
                </a:r>
                <a:endParaRPr lang="en-US">
                  <a:solidFill>
                    <a:schemeClr val="tx1"/>
                  </a:solidFill>
                </a:endParaRPr>
              </a:p>
            </p:txBody>
          </p:sp>
          <p:sp>
            <p:nvSpPr>
              <p:cNvPr id="19" name="Rectangle: Rounded Corners 18">
                <a:extLst>
                  <a:ext uri="{FF2B5EF4-FFF2-40B4-BE49-F238E27FC236}">
                    <a16:creationId xmlns:a16="http://schemas.microsoft.com/office/drawing/2014/main" id="{83185C97-C588-8099-0A4B-74F5EDABF81C}"/>
                  </a:ext>
                </a:extLst>
              </p:cNvPr>
              <p:cNvSpPr/>
              <p:nvPr/>
            </p:nvSpPr>
            <p:spPr>
              <a:xfrm>
                <a:off x="7981295" y="3374537"/>
                <a:ext cx="2460075" cy="963424"/>
              </a:xfrm>
              <a:prstGeom prst="roundRect">
                <a:avLst/>
              </a:prstGeom>
              <a:solidFill>
                <a:srgbClr val="FC9432"/>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cs typeface="Calibri"/>
                  </a:rPr>
                  <a:t>Disconnection</a:t>
                </a:r>
              </a:p>
            </p:txBody>
          </p:sp>
          <p:cxnSp>
            <p:nvCxnSpPr>
              <p:cNvPr id="20" name="Straight Arrow Connector 19">
                <a:extLst>
                  <a:ext uri="{FF2B5EF4-FFF2-40B4-BE49-F238E27FC236}">
                    <a16:creationId xmlns:a16="http://schemas.microsoft.com/office/drawing/2014/main" id="{555DAACF-DD1D-43FB-50BF-3B9F3EFDF4D3}"/>
                  </a:ext>
                </a:extLst>
              </p:cNvPr>
              <p:cNvCxnSpPr/>
              <p:nvPr/>
            </p:nvCxnSpPr>
            <p:spPr>
              <a:xfrm flipV="1">
                <a:off x="1456075" y="3022093"/>
                <a:ext cx="7765887" cy="7189"/>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FF2CD51-7DC4-E708-4D1D-567056B39C71}"/>
                  </a:ext>
                </a:extLst>
              </p:cNvPr>
              <p:cNvCxnSpPr/>
              <p:nvPr/>
            </p:nvCxnSpPr>
            <p:spPr>
              <a:xfrm flipH="1" flipV="1">
                <a:off x="5355207" y="2770134"/>
                <a:ext cx="132" cy="239938"/>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4EF1F94-4F34-C7D5-BA93-A083CFCA9A10}"/>
                  </a:ext>
                </a:extLst>
              </p:cNvPr>
              <p:cNvCxnSpPr/>
              <p:nvPr/>
            </p:nvCxnSpPr>
            <p:spPr>
              <a:xfrm flipH="1">
                <a:off x="1449063" y="3009903"/>
                <a:ext cx="1271" cy="36413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E07D913-8E77-ACA9-0493-003AC106A51E}"/>
                  </a:ext>
                </a:extLst>
              </p:cNvPr>
              <p:cNvCxnSpPr/>
              <p:nvPr/>
            </p:nvCxnSpPr>
            <p:spPr>
              <a:xfrm>
                <a:off x="4026730" y="3010396"/>
                <a:ext cx="1763" cy="35466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99F3A63-865A-D1A7-D35B-45A58FF01255}"/>
                  </a:ext>
                </a:extLst>
              </p:cNvPr>
              <p:cNvCxnSpPr/>
              <p:nvPr/>
            </p:nvCxnSpPr>
            <p:spPr>
              <a:xfrm>
                <a:off x="6663932" y="3019771"/>
                <a:ext cx="1765" cy="31937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88AE4ED-73B4-EBC6-58BC-3B0C9E1C59DD}"/>
                  </a:ext>
                </a:extLst>
              </p:cNvPr>
              <p:cNvCxnSpPr/>
              <p:nvPr/>
            </p:nvCxnSpPr>
            <p:spPr>
              <a:xfrm>
                <a:off x="9230588" y="3011497"/>
                <a:ext cx="1764" cy="35466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C5417D0E-AC38-62C6-F585-F7BB01DD3C72}"/>
                </a:ext>
              </a:extLst>
            </p:cNvPr>
            <p:cNvSpPr txBox="1"/>
            <p:nvPr/>
          </p:nvSpPr>
          <p:spPr>
            <a:xfrm>
              <a:off x="8212324" y="4168343"/>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Major Function</a:t>
              </a:r>
            </a:p>
          </p:txBody>
        </p:sp>
        <p:sp>
          <p:nvSpPr>
            <p:cNvPr id="8" name="Rectangle: Rounded Corners 7">
              <a:extLst>
                <a:ext uri="{FF2B5EF4-FFF2-40B4-BE49-F238E27FC236}">
                  <a16:creationId xmlns:a16="http://schemas.microsoft.com/office/drawing/2014/main" id="{B7AD3120-8E9B-9573-FB49-DC5E6D85123B}"/>
                </a:ext>
              </a:extLst>
            </p:cNvPr>
            <p:cNvSpPr/>
            <p:nvPr/>
          </p:nvSpPr>
          <p:spPr>
            <a:xfrm>
              <a:off x="3666368" y="4561484"/>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Disconnect Both Halves</a:t>
              </a:r>
            </a:p>
          </p:txBody>
        </p:sp>
        <p:sp>
          <p:nvSpPr>
            <p:cNvPr id="9" name="Rectangle: Rounded Corners 8">
              <a:extLst>
                <a:ext uri="{FF2B5EF4-FFF2-40B4-BE49-F238E27FC236}">
                  <a16:creationId xmlns:a16="http://schemas.microsoft.com/office/drawing/2014/main" id="{3696EABD-D714-7421-E9DB-A8D7A3F41BA7}"/>
                </a:ext>
              </a:extLst>
            </p:cNvPr>
            <p:cNvSpPr/>
            <p:nvPr/>
          </p:nvSpPr>
          <p:spPr>
            <a:xfrm>
              <a:off x="5359383" y="4561484"/>
              <a:ext cx="1625654" cy="1208946"/>
            </a:xfrm>
            <a:prstGeom prst="roundRect">
              <a:avLst/>
            </a:prstGeom>
            <a:solidFill>
              <a:srgbClr val="FFDDA6"/>
            </a:solid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lumMod val="95000"/>
                      <a:lumOff val="5000"/>
                    </a:schemeClr>
                  </a:solidFill>
                </a:rPr>
                <a:t>Purge Excess Fuel</a:t>
              </a:r>
            </a:p>
          </p:txBody>
        </p:sp>
        <p:cxnSp>
          <p:nvCxnSpPr>
            <p:cNvPr id="14" name="Straight Connector 13">
              <a:extLst>
                <a:ext uri="{FF2B5EF4-FFF2-40B4-BE49-F238E27FC236}">
                  <a16:creationId xmlns:a16="http://schemas.microsoft.com/office/drawing/2014/main" id="{0FB686FF-B8E9-A25C-5E0E-F243374D0DFC}"/>
                </a:ext>
              </a:extLst>
            </p:cNvPr>
            <p:cNvCxnSpPr/>
            <p:nvPr/>
          </p:nvCxnSpPr>
          <p:spPr>
            <a:xfrm>
              <a:off x="4477619" y="5910425"/>
              <a:ext cx="1750828" cy="0"/>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0343767-A2F6-A108-65B5-4448FFB2A8AD}"/>
                </a:ext>
              </a:extLst>
            </p:cNvPr>
            <p:cNvCxnSpPr>
              <a:cxnSpLocks/>
            </p:cNvCxnSpPr>
            <p:nvPr/>
          </p:nvCxnSpPr>
          <p:spPr>
            <a:xfrm>
              <a:off x="4492037" y="5770430"/>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A950785-6315-E669-75A7-EF79ED7EE5F9}"/>
                </a:ext>
              </a:extLst>
            </p:cNvPr>
            <p:cNvCxnSpPr>
              <a:cxnSpLocks/>
            </p:cNvCxnSpPr>
            <p:nvPr/>
          </p:nvCxnSpPr>
          <p:spPr>
            <a:xfrm>
              <a:off x="6208043" y="5770430"/>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FE36843-1EB0-6B76-C64C-F87AF7855273}"/>
                </a:ext>
              </a:extLst>
            </p:cNvPr>
            <p:cNvCxnSpPr>
              <a:cxnSpLocks/>
            </p:cNvCxnSpPr>
            <p:nvPr/>
          </p:nvCxnSpPr>
          <p:spPr>
            <a:xfrm>
              <a:off x="9241220" y="4134509"/>
              <a:ext cx="0" cy="103557"/>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8DC395A-3D13-EC08-D31C-334310B3F49B}"/>
                </a:ext>
              </a:extLst>
            </p:cNvPr>
            <p:cNvCxnSpPr>
              <a:cxnSpLocks/>
            </p:cNvCxnSpPr>
            <p:nvPr/>
          </p:nvCxnSpPr>
          <p:spPr>
            <a:xfrm>
              <a:off x="5335038" y="5910425"/>
              <a:ext cx="0" cy="13999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8FE35C84-238E-ABC8-00BD-103AE7F4F4C0}"/>
                </a:ext>
              </a:extLst>
            </p:cNvPr>
            <p:cNvSpPr txBox="1"/>
            <p:nvPr/>
          </p:nvSpPr>
          <p:spPr>
            <a:xfrm>
              <a:off x="4315430" y="6004651"/>
              <a:ext cx="218940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cs typeface="Calibri"/>
                </a:rPr>
                <a:t>Minor Function</a:t>
              </a:r>
            </a:p>
          </p:txBody>
        </p:sp>
      </p:grpSp>
      <p:sp>
        <p:nvSpPr>
          <p:cNvPr id="47" name="TextBox 46">
            <a:extLst>
              <a:ext uri="{FF2B5EF4-FFF2-40B4-BE49-F238E27FC236}">
                <a16:creationId xmlns:a16="http://schemas.microsoft.com/office/drawing/2014/main" id="{BD90BAC3-CB06-39F3-5925-3CB36DED961A}"/>
              </a:ext>
            </a:extLst>
          </p:cNvPr>
          <p:cNvSpPr txBox="1"/>
          <p:nvPr/>
        </p:nvSpPr>
        <p:spPr>
          <a:xfrm>
            <a:off x="10605333" y="287923"/>
            <a:ext cx="1738998" cy="338554"/>
          </a:xfrm>
          <a:prstGeom prst="rect">
            <a:avLst/>
          </a:prstGeom>
          <a:noFill/>
        </p:spPr>
        <p:txBody>
          <a:bodyPr wrap="square" rtlCol="0">
            <a:spAutoFit/>
          </a:bodyPr>
          <a:lstStyle/>
          <a:p>
            <a:r>
              <a:rPr lang="en-US" sz="1600"/>
              <a:t>Valerie Rodriguez</a:t>
            </a:r>
          </a:p>
        </p:txBody>
      </p:sp>
    </p:spTree>
    <p:extLst>
      <p:ext uri="{BB962C8B-B14F-4D97-AF65-F5344CB8AC3E}">
        <p14:creationId xmlns:p14="http://schemas.microsoft.com/office/powerpoint/2010/main" val="793404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cxnSp>
        <p:nvCxnSpPr>
          <p:cNvPr id="21" name="Straight Arrow Connector 20">
            <a:extLst>
              <a:ext uri="{FF2B5EF4-FFF2-40B4-BE49-F238E27FC236}">
                <a16:creationId xmlns:a16="http://schemas.microsoft.com/office/drawing/2014/main" id="{27BF57E9-620C-5C58-6414-78E120D75ACF}"/>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5341886C-33F7-D13A-F10C-EE794EE9C17E}"/>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9F9E9D"/>
                </a:solidFill>
              </a:rPr>
              <a:t>Department of Mechanical Engineering</a:t>
            </a:r>
            <a:endParaRPr lang="en-US">
              <a:solidFill>
                <a:srgbClr val="9F9E9D"/>
              </a:solidFill>
              <a:ea typeface="Calibri"/>
              <a:cs typeface="Calibri"/>
            </a:endParaRPr>
          </a:p>
        </p:txBody>
      </p:sp>
      <p:graphicFrame>
        <p:nvGraphicFramePr>
          <p:cNvPr id="2" name="Diagram 1">
            <a:extLst>
              <a:ext uri="{FF2B5EF4-FFF2-40B4-BE49-F238E27FC236}">
                <a16:creationId xmlns:a16="http://schemas.microsoft.com/office/drawing/2014/main" id="{E51F1D50-13E7-1998-A78D-D808001C62B6}"/>
              </a:ext>
            </a:extLst>
          </p:cNvPr>
          <p:cNvGraphicFramePr/>
          <p:nvPr>
            <p:extLst>
              <p:ext uri="{D42A27DB-BD31-4B8C-83A1-F6EECF244321}">
                <p14:modId xmlns:p14="http://schemas.microsoft.com/office/powerpoint/2010/main" val="3975167368"/>
              </p:ext>
            </p:extLst>
          </p:nvPr>
        </p:nvGraphicFramePr>
        <p:xfrm>
          <a:off x="120301" y="2222043"/>
          <a:ext cx="9913003" cy="26776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9" name="Title 5">
            <a:extLst>
              <a:ext uri="{FF2B5EF4-FFF2-40B4-BE49-F238E27FC236}">
                <a16:creationId xmlns:a16="http://schemas.microsoft.com/office/drawing/2014/main" id="{7F839A06-4159-FEB7-5302-E919424FB1D5}"/>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Active Sealing</a:t>
            </a:r>
          </a:p>
        </p:txBody>
      </p:sp>
      <p:sp>
        <p:nvSpPr>
          <p:cNvPr id="20" name="TextBox 19">
            <a:extLst>
              <a:ext uri="{FF2B5EF4-FFF2-40B4-BE49-F238E27FC236}">
                <a16:creationId xmlns:a16="http://schemas.microsoft.com/office/drawing/2014/main" id="{0A42A1F8-F946-E8A4-B256-B4222253A851}"/>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sp>
        <p:nvSpPr>
          <p:cNvPr id="24" name="Slide Number Placeholder 3">
            <a:extLst>
              <a:ext uri="{FF2B5EF4-FFF2-40B4-BE49-F238E27FC236}">
                <a16:creationId xmlns:a16="http://schemas.microsoft.com/office/drawing/2014/main" id="{A0AD4028-95CC-91B2-D76F-6E7A9CD58DAD}"/>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7</a:t>
            </a:fld>
            <a:endParaRPr lang="en-US">
              <a:solidFill>
                <a:schemeClr val="tx2"/>
              </a:solidFill>
            </a:endParaRPr>
          </a:p>
        </p:txBody>
      </p:sp>
      <p:sp>
        <p:nvSpPr>
          <p:cNvPr id="25" name="Footer Placeholder 2">
            <a:extLst>
              <a:ext uri="{FF2B5EF4-FFF2-40B4-BE49-F238E27FC236}">
                <a16:creationId xmlns:a16="http://schemas.microsoft.com/office/drawing/2014/main" id="{539E461A-95CE-2270-79C8-9ACBFC8A3302}"/>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pic>
        <p:nvPicPr>
          <p:cNvPr id="4" name="Picture 3" descr="A black background with a black square&#10;&#10;Description automatically generated with medium confidence">
            <a:extLst>
              <a:ext uri="{FF2B5EF4-FFF2-40B4-BE49-F238E27FC236}">
                <a16:creationId xmlns:a16="http://schemas.microsoft.com/office/drawing/2014/main" id="{801A32F7-3357-AF98-4180-27A812675AC4}"/>
              </a:ext>
            </a:extLst>
          </p:cNvPr>
          <p:cNvPicPr>
            <a:picLocks noChangeAspect="1"/>
          </p:cNvPicPr>
          <p:nvPr/>
        </p:nvPicPr>
        <p:blipFill>
          <a:blip r:embed="rId9"/>
          <a:stretch>
            <a:fillRect/>
          </a:stretch>
        </p:blipFill>
        <p:spPr>
          <a:xfrm>
            <a:off x="1730103" y="2473542"/>
            <a:ext cx="700733" cy="700733"/>
          </a:xfrm>
          <a:prstGeom prst="rect">
            <a:avLst/>
          </a:prstGeom>
        </p:spPr>
      </p:pic>
      <p:pic>
        <p:nvPicPr>
          <p:cNvPr id="6" name="Graphic 5">
            <a:extLst>
              <a:ext uri="{FF2B5EF4-FFF2-40B4-BE49-F238E27FC236}">
                <a16:creationId xmlns:a16="http://schemas.microsoft.com/office/drawing/2014/main" id="{2EEF01A2-0619-4D14-3F8D-052865C567F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751097" y="3962565"/>
            <a:ext cx="656938" cy="700734"/>
          </a:xfrm>
          <a:prstGeom prst="rect">
            <a:avLst/>
          </a:prstGeom>
        </p:spPr>
      </p:pic>
    </p:spTree>
    <p:extLst>
      <p:ext uri="{BB962C8B-B14F-4D97-AF65-F5344CB8AC3E}">
        <p14:creationId xmlns:p14="http://schemas.microsoft.com/office/powerpoint/2010/main" val="258469528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DBD7D2"/>
        </a:soli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F339C30-0718-BCC9-FFDA-15D2A927B5A2}"/>
              </a:ext>
            </a:extLst>
          </p:cNvPr>
          <p:cNvSpPr/>
          <p:nvPr/>
        </p:nvSpPr>
        <p:spPr>
          <a:xfrm>
            <a:off x="1839532" y="1812701"/>
            <a:ext cx="7096259" cy="3962400"/>
          </a:xfrm>
          <a:prstGeom prst="roundRect">
            <a:avLst/>
          </a:prstGeom>
          <a:solidFill>
            <a:srgbClr val="A6A39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rizona Space Grant Consortium Logos | Arizona Space Grant Consortium">
            <a:extLst>
              <a:ext uri="{FF2B5EF4-FFF2-40B4-BE49-F238E27FC236}">
                <a16:creationId xmlns:a16="http://schemas.microsoft.com/office/drawing/2014/main" id="{53171AB8-8265-DBBF-90C5-EE987CD9172A}"/>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14" name="Title 5">
            <a:extLst>
              <a:ext uri="{FF2B5EF4-FFF2-40B4-BE49-F238E27FC236}">
                <a16:creationId xmlns:a16="http://schemas.microsoft.com/office/drawing/2014/main" id="{1515BAB3-0D73-AFA5-2309-DB95734273EE}"/>
              </a:ext>
            </a:extLst>
          </p:cNvPr>
          <p:cNvSpPr txBox="1">
            <a:spLocks/>
          </p:cNvSpPr>
          <p:nvPr/>
        </p:nvSpPr>
        <p:spPr>
          <a:xfrm>
            <a:off x="533400" y="457200"/>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6000" b="1" kern="1200">
                <a:solidFill>
                  <a:schemeClr val="bg2"/>
                </a:solidFill>
                <a:latin typeface="+mj-lt"/>
                <a:ea typeface="+mn-ea"/>
                <a:cs typeface="+mj-cs"/>
              </a:defRPr>
            </a:lvl1pPr>
          </a:lstStyle>
          <a:p>
            <a:r>
              <a:rPr lang="en-US" sz="4000">
                <a:latin typeface="Arial Black"/>
                <a:cs typeface="Calibri"/>
              </a:rPr>
              <a:t>Status Update</a:t>
            </a:r>
            <a:endParaRPr lang="en-US"/>
          </a:p>
        </p:txBody>
      </p:sp>
      <p:sp>
        <p:nvSpPr>
          <p:cNvPr id="16" name="TextBox 15">
            <a:extLst>
              <a:ext uri="{FF2B5EF4-FFF2-40B4-BE49-F238E27FC236}">
                <a16:creationId xmlns:a16="http://schemas.microsoft.com/office/drawing/2014/main" id="{81AE73B0-FB34-51D7-9C7A-812D68644503}"/>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rPr>
              <a:t>Name</a:t>
            </a:r>
            <a:endParaRPr lang="en-US">
              <a:ea typeface="Calibri"/>
              <a:cs typeface="Calibri"/>
            </a:endParaRPr>
          </a:p>
        </p:txBody>
      </p:sp>
      <p:sp>
        <p:nvSpPr>
          <p:cNvPr id="18" name="Rectangle 17">
            <a:extLst>
              <a:ext uri="{FF2B5EF4-FFF2-40B4-BE49-F238E27FC236}">
                <a16:creationId xmlns:a16="http://schemas.microsoft.com/office/drawing/2014/main" id="{60492343-ADD7-6465-91B7-ABEB877DDDED}"/>
              </a:ext>
            </a:extLst>
          </p:cNvPr>
          <p:cNvSpPr/>
          <p:nvPr/>
        </p:nvSpPr>
        <p:spPr>
          <a:xfrm>
            <a:off x="2327" y="6578394"/>
            <a:ext cx="10866979" cy="280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2">
            <a:extLst>
              <a:ext uri="{FF2B5EF4-FFF2-40B4-BE49-F238E27FC236}">
                <a16:creationId xmlns:a16="http://schemas.microsoft.com/office/drawing/2014/main" id="{AA9F449E-7F5E-081F-8C1E-4A0B5937CFC4}"/>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22" name="Slide Number Placeholder 3">
            <a:extLst>
              <a:ext uri="{FF2B5EF4-FFF2-40B4-BE49-F238E27FC236}">
                <a16:creationId xmlns:a16="http://schemas.microsoft.com/office/drawing/2014/main" id="{09510765-BE9B-23B1-86A2-750F10607592}"/>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70</a:t>
            </a:fld>
            <a:endParaRPr lang="en-US">
              <a:solidFill>
                <a:srgbClr val="D8D8D8"/>
              </a:solidFill>
              <a:ea typeface="Calibri"/>
              <a:cs typeface="Calibri"/>
            </a:endParaRPr>
          </a:p>
        </p:txBody>
      </p:sp>
      <p:sp>
        <p:nvSpPr>
          <p:cNvPr id="3" name="TextBox 2">
            <a:extLst>
              <a:ext uri="{FF2B5EF4-FFF2-40B4-BE49-F238E27FC236}">
                <a16:creationId xmlns:a16="http://schemas.microsoft.com/office/drawing/2014/main" id="{BB6CA676-69F9-542E-BB8E-958248F98007}"/>
              </a:ext>
            </a:extLst>
          </p:cNvPr>
          <p:cNvSpPr txBox="1"/>
          <p:nvPr/>
        </p:nvSpPr>
        <p:spPr>
          <a:xfrm>
            <a:off x="2216198" y="1587985"/>
            <a:ext cx="6363572"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a:latin typeface="Arial"/>
              <a:cs typeface="Calibri"/>
            </a:endParaRPr>
          </a:p>
          <a:p>
            <a:pPr algn="ctr"/>
            <a:endParaRPr lang="en-US" sz="2400" b="1">
              <a:latin typeface="Arial"/>
              <a:cs typeface="Calibri"/>
            </a:endParaRPr>
          </a:p>
          <a:p>
            <a:pPr algn="ctr"/>
            <a:r>
              <a:rPr lang="en-US" sz="2400" b="1">
                <a:latin typeface="Arial"/>
                <a:cs typeface="Calibri"/>
              </a:rPr>
              <a:t>Research on materials, locks, insulation, existing designs</a:t>
            </a:r>
            <a:endParaRPr lang="en-US" sz="2000" b="1"/>
          </a:p>
          <a:p>
            <a:pPr algn="ctr"/>
            <a:endParaRPr lang="en-US" sz="2400" b="1">
              <a:latin typeface="Arial"/>
              <a:cs typeface="Calibri"/>
            </a:endParaRPr>
          </a:p>
          <a:p>
            <a:pPr algn="ctr"/>
            <a:r>
              <a:rPr lang="en-US" sz="2400" b="1">
                <a:latin typeface="Arial"/>
                <a:cs typeface="Calibri"/>
              </a:rPr>
              <a:t>Wrapping up concept generation and concept selection</a:t>
            </a:r>
          </a:p>
          <a:p>
            <a:pPr algn="ctr"/>
            <a:endParaRPr lang="en-US" sz="2400" b="1">
              <a:latin typeface="Arial"/>
              <a:cs typeface="Calibri"/>
            </a:endParaRPr>
          </a:p>
          <a:p>
            <a:pPr algn="ctr"/>
            <a:r>
              <a:rPr lang="en-US" sz="2400" b="1">
                <a:latin typeface="Arial"/>
                <a:cs typeface="Calibri"/>
              </a:rPr>
              <a:t>Contact sponsor to get feedback on our top designs</a:t>
            </a:r>
          </a:p>
        </p:txBody>
      </p:sp>
    </p:spTree>
    <p:extLst>
      <p:ext uri="{BB962C8B-B14F-4D97-AF65-F5344CB8AC3E}">
        <p14:creationId xmlns:p14="http://schemas.microsoft.com/office/powerpoint/2010/main" val="33465967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0" name="Rectangle: Rounded Corners 229">
            <a:extLst>
              <a:ext uri="{FF2B5EF4-FFF2-40B4-BE49-F238E27FC236}">
                <a16:creationId xmlns:a16="http://schemas.microsoft.com/office/drawing/2014/main" id="{810C8D0C-8B3C-1081-3254-49F0D0106944}"/>
              </a:ext>
            </a:extLst>
          </p:cNvPr>
          <p:cNvSpPr/>
          <p:nvPr/>
        </p:nvSpPr>
        <p:spPr>
          <a:xfrm>
            <a:off x="2569334" y="4023575"/>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8" name="Rectangle: Rounded Corners 227">
            <a:extLst>
              <a:ext uri="{FF2B5EF4-FFF2-40B4-BE49-F238E27FC236}">
                <a16:creationId xmlns:a16="http://schemas.microsoft.com/office/drawing/2014/main" id="{99B100D7-F628-9F48-BB95-3432F976CE6C}"/>
              </a:ext>
            </a:extLst>
          </p:cNvPr>
          <p:cNvSpPr/>
          <p:nvPr/>
        </p:nvSpPr>
        <p:spPr>
          <a:xfrm>
            <a:off x="6379334" y="1125829"/>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Rounded Corners 222">
            <a:extLst>
              <a:ext uri="{FF2B5EF4-FFF2-40B4-BE49-F238E27FC236}">
                <a16:creationId xmlns:a16="http://schemas.microsoft.com/office/drawing/2014/main" id="{0CA3A764-B5C0-5694-9FBB-0B2685AA01AB}"/>
              </a:ext>
            </a:extLst>
          </p:cNvPr>
          <p:cNvSpPr/>
          <p:nvPr/>
        </p:nvSpPr>
        <p:spPr>
          <a:xfrm>
            <a:off x="6658377" y="1265350"/>
            <a:ext cx="2856963" cy="1665667"/>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Rounded Corners 221">
            <a:extLst>
              <a:ext uri="{FF2B5EF4-FFF2-40B4-BE49-F238E27FC236}">
                <a16:creationId xmlns:a16="http://schemas.microsoft.com/office/drawing/2014/main" id="{814A5155-1BA3-3790-FEA4-F4BF87CECA1C}"/>
              </a:ext>
            </a:extLst>
          </p:cNvPr>
          <p:cNvSpPr/>
          <p:nvPr/>
        </p:nvSpPr>
        <p:spPr>
          <a:xfrm>
            <a:off x="2451278" y="1125829"/>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71</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Fuel Leakage</a:t>
            </a:r>
            <a:endParaRPr lang="en-US"/>
          </a:p>
        </p:txBody>
      </p:sp>
      <p:cxnSp>
        <p:nvCxnSpPr>
          <p:cNvPr id="4" name="Straight Arrow Connector 3">
            <a:extLst>
              <a:ext uri="{FF2B5EF4-FFF2-40B4-BE49-F238E27FC236}">
                <a16:creationId xmlns:a16="http://schemas.microsoft.com/office/drawing/2014/main" id="{A5319145-B0A3-8313-5708-AC925CA303C5}"/>
              </a:ext>
            </a:extLst>
          </p:cNvPr>
          <p:cNvCxnSpPr/>
          <p:nvPr/>
        </p:nvCxnSpPr>
        <p:spPr>
          <a:xfrm>
            <a:off x="426988"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617C2CE-8CE3-5B03-5D49-D5216749ABD1}"/>
              </a:ext>
            </a:extLst>
          </p:cNvPr>
          <p:cNvCxnSpPr>
            <a:cxnSpLocks/>
          </p:cNvCxnSpPr>
          <p:nvPr/>
        </p:nvCxnSpPr>
        <p:spPr>
          <a:xfrm>
            <a:off x="2009603"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91A259B-53B8-1FD7-44F8-7BEEE741CCCB}"/>
              </a:ext>
            </a:extLst>
          </p:cNvPr>
          <p:cNvGrpSpPr/>
          <p:nvPr/>
        </p:nvGrpSpPr>
        <p:grpSpPr>
          <a:xfrm>
            <a:off x="594162" y="1388385"/>
            <a:ext cx="1250247" cy="1426281"/>
            <a:chOff x="274808" y="2598085"/>
            <a:chExt cx="1973170" cy="1777973"/>
          </a:xfrm>
        </p:grpSpPr>
        <p:grpSp>
          <p:nvGrpSpPr>
            <p:cNvPr id="12" name="Group 11">
              <a:extLst>
                <a:ext uri="{FF2B5EF4-FFF2-40B4-BE49-F238E27FC236}">
                  <a16:creationId xmlns:a16="http://schemas.microsoft.com/office/drawing/2014/main" id="{4B2A16CE-0F8B-0DC7-93A4-87743306E783}"/>
                </a:ext>
              </a:extLst>
            </p:cNvPr>
            <p:cNvGrpSpPr/>
            <p:nvPr/>
          </p:nvGrpSpPr>
          <p:grpSpPr>
            <a:xfrm>
              <a:off x="920572" y="3597179"/>
              <a:ext cx="753804" cy="778879"/>
              <a:chOff x="781051" y="3479123"/>
              <a:chExt cx="904057" cy="896935"/>
            </a:xfrm>
          </p:grpSpPr>
          <p:pic>
            <p:nvPicPr>
              <p:cNvPr id="18" name="Graphic 17" descr="Splash1 with solid fill">
                <a:extLst>
                  <a:ext uri="{FF2B5EF4-FFF2-40B4-BE49-F238E27FC236}">
                    <a16:creationId xmlns:a16="http://schemas.microsoft.com/office/drawing/2014/main" id="{F952B37F-FFE7-08D0-4235-F53DF67569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1051" y="3495675"/>
                <a:ext cx="880383" cy="880383"/>
              </a:xfrm>
              <a:prstGeom prst="rect">
                <a:avLst/>
              </a:prstGeom>
            </p:spPr>
          </p:pic>
          <p:pic>
            <p:nvPicPr>
              <p:cNvPr id="19" name="Graphic 18" descr="Splash1 with solid fill">
                <a:extLst>
                  <a:ext uri="{FF2B5EF4-FFF2-40B4-BE49-F238E27FC236}">
                    <a16:creationId xmlns:a16="http://schemas.microsoft.com/office/drawing/2014/main" id="{FBBA832C-1E8D-9FCA-5D9C-47BD42D69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37569" y="3479123"/>
                <a:ext cx="847539" cy="880383"/>
              </a:xfrm>
              <a:prstGeom prst="rect">
                <a:avLst/>
              </a:prstGeom>
            </p:spPr>
          </p:pic>
        </p:grpSp>
        <p:grpSp>
          <p:nvGrpSpPr>
            <p:cNvPr id="13" name="Group 12">
              <a:extLst>
                <a:ext uri="{FF2B5EF4-FFF2-40B4-BE49-F238E27FC236}">
                  <a16:creationId xmlns:a16="http://schemas.microsoft.com/office/drawing/2014/main" id="{2510D111-340E-D42D-DF4C-33982DFB94E2}"/>
                </a:ext>
              </a:extLst>
            </p:cNvPr>
            <p:cNvGrpSpPr/>
            <p:nvPr/>
          </p:nvGrpSpPr>
          <p:grpSpPr>
            <a:xfrm>
              <a:off x="274808" y="2598085"/>
              <a:ext cx="1973170" cy="1115260"/>
              <a:chOff x="92692" y="2468336"/>
              <a:chExt cx="2474812" cy="1059131"/>
            </a:xfrm>
          </p:grpSpPr>
          <p:sp>
            <p:nvSpPr>
              <p:cNvPr id="14" name="Cylinder 13">
                <a:extLst>
                  <a:ext uri="{FF2B5EF4-FFF2-40B4-BE49-F238E27FC236}">
                    <a16:creationId xmlns:a16="http://schemas.microsoft.com/office/drawing/2014/main" id="{54A4F00D-0E72-7647-EAA5-FCDB9DC0D222}"/>
                  </a:ext>
                </a:extLst>
              </p:cNvPr>
              <p:cNvSpPr/>
              <p:nvPr/>
            </p:nvSpPr>
            <p:spPr>
              <a:xfrm rot="-5400000">
                <a:off x="1502228" y="2399102"/>
                <a:ext cx="914400" cy="1216152"/>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4643344E-C9BD-82E6-12E2-CC289117DF67}"/>
                  </a:ext>
                </a:extLst>
              </p:cNvPr>
              <p:cNvSpPr/>
              <p:nvPr/>
            </p:nvSpPr>
            <p:spPr>
              <a:xfrm rot="5400000">
                <a:off x="243568" y="2399103"/>
                <a:ext cx="914400" cy="121615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40DD2EF6-2D24-33CE-DF9D-8ED32FBED78E}"/>
                  </a:ext>
                </a:extLst>
              </p:cNvPr>
              <p:cNvSpPr/>
              <p:nvPr/>
            </p:nvSpPr>
            <p:spPr>
              <a:xfrm rot="5400000">
                <a:off x="669764" y="2777054"/>
                <a:ext cx="1049854" cy="432420"/>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ylinder 16">
                <a:extLst>
                  <a:ext uri="{FF2B5EF4-FFF2-40B4-BE49-F238E27FC236}">
                    <a16:creationId xmlns:a16="http://schemas.microsoft.com/office/drawing/2014/main" id="{78C53CDD-CFD9-EE02-E1F8-EF987B19AFED}"/>
                  </a:ext>
                </a:extLst>
              </p:cNvPr>
              <p:cNvSpPr/>
              <p:nvPr/>
            </p:nvSpPr>
            <p:spPr>
              <a:xfrm rot="16200000">
                <a:off x="984246" y="2787818"/>
                <a:ext cx="1059131" cy="420168"/>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4" name="Group 63">
            <a:extLst>
              <a:ext uri="{FF2B5EF4-FFF2-40B4-BE49-F238E27FC236}">
                <a16:creationId xmlns:a16="http://schemas.microsoft.com/office/drawing/2014/main" id="{961532FE-09C0-A2AC-7A46-A2993C554360}"/>
              </a:ext>
            </a:extLst>
          </p:cNvPr>
          <p:cNvGrpSpPr/>
          <p:nvPr/>
        </p:nvGrpSpPr>
        <p:grpSpPr>
          <a:xfrm>
            <a:off x="668277" y="4466312"/>
            <a:ext cx="1105473" cy="685335"/>
            <a:chOff x="4652776" y="2528231"/>
            <a:chExt cx="2879951" cy="1147234"/>
          </a:xfrm>
        </p:grpSpPr>
        <p:grpSp>
          <p:nvGrpSpPr>
            <p:cNvPr id="44" name="Group 43">
              <a:extLst>
                <a:ext uri="{FF2B5EF4-FFF2-40B4-BE49-F238E27FC236}">
                  <a16:creationId xmlns:a16="http://schemas.microsoft.com/office/drawing/2014/main" id="{6C1C6AE6-B475-DF9B-E09F-DDB7BE979BD4}"/>
                </a:ext>
              </a:extLst>
            </p:cNvPr>
            <p:cNvGrpSpPr/>
            <p:nvPr/>
          </p:nvGrpSpPr>
          <p:grpSpPr>
            <a:xfrm>
              <a:off x="5963955" y="2528231"/>
              <a:ext cx="1568772" cy="1143000"/>
              <a:chOff x="5856631" y="2592625"/>
              <a:chExt cx="1568772" cy="1143000"/>
            </a:xfrm>
          </p:grpSpPr>
          <p:sp>
            <p:nvSpPr>
              <p:cNvPr id="54" name="Cylinder 53">
                <a:extLst>
                  <a:ext uri="{FF2B5EF4-FFF2-40B4-BE49-F238E27FC236}">
                    <a16:creationId xmlns:a16="http://schemas.microsoft.com/office/drawing/2014/main" id="{001B547A-6978-0BCD-CE23-99601E63A88F}"/>
                  </a:ext>
                </a:extLst>
              </p:cNvPr>
              <p:cNvSpPr/>
              <p:nvPr/>
            </p:nvSpPr>
            <p:spPr>
              <a:xfrm rot="16200000">
                <a:off x="6195027" y="2505249"/>
                <a:ext cx="1143000" cy="13177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ylinder 54">
                <a:extLst>
                  <a:ext uri="{FF2B5EF4-FFF2-40B4-BE49-F238E27FC236}">
                    <a16:creationId xmlns:a16="http://schemas.microsoft.com/office/drawing/2014/main" id="{1C2EDAF6-6354-6F18-A739-372BAD3F44DF}"/>
                  </a:ext>
                </a:extLst>
              </p:cNvPr>
              <p:cNvSpPr/>
              <p:nvPr/>
            </p:nvSpPr>
            <p:spPr>
              <a:xfrm rot="16200000">
                <a:off x="5893592" y="2885959"/>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ylinder 55">
                <a:extLst>
                  <a:ext uri="{FF2B5EF4-FFF2-40B4-BE49-F238E27FC236}">
                    <a16:creationId xmlns:a16="http://schemas.microsoft.com/office/drawing/2014/main" id="{39C49CF9-8037-3CD3-CFA8-210908DE8280}"/>
                  </a:ext>
                </a:extLst>
              </p:cNvPr>
              <p:cNvSpPr/>
              <p:nvPr/>
            </p:nvSpPr>
            <p:spPr>
              <a:xfrm rot="16200000">
                <a:off x="5836442" y="31082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ylinder 56">
                <a:extLst>
                  <a:ext uri="{FF2B5EF4-FFF2-40B4-BE49-F238E27FC236}">
                    <a16:creationId xmlns:a16="http://schemas.microsoft.com/office/drawing/2014/main" id="{A9C37EC8-778F-24CF-F664-01B74525B6A9}"/>
                  </a:ext>
                </a:extLst>
              </p:cNvPr>
              <p:cNvSpPr/>
              <p:nvPr/>
            </p:nvSpPr>
            <p:spPr>
              <a:xfrm rot="16200000">
                <a:off x="5887242" y="333045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ylinder 57">
                <a:extLst>
                  <a:ext uri="{FF2B5EF4-FFF2-40B4-BE49-F238E27FC236}">
                    <a16:creationId xmlns:a16="http://schemas.microsoft.com/office/drawing/2014/main" id="{528BACCB-5536-47C7-CF25-1C49E834E5BE}"/>
                  </a:ext>
                </a:extLst>
              </p:cNvPr>
              <p:cNvSpPr/>
              <p:nvPr/>
            </p:nvSpPr>
            <p:spPr>
              <a:xfrm rot="16200000">
                <a:off x="5782468" y="2997085"/>
                <a:ext cx="691189" cy="3396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ylinder 58">
                <a:extLst>
                  <a:ext uri="{FF2B5EF4-FFF2-40B4-BE49-F238E27FC236}">
                    <a16:creationId xmlns:a16="http://schemas.microsoft.com/office/drawing/2014/main" id="{D13CB1A4-8982-DD37-A839-31298D89A9D3}"/>
                  </a:ext>
                </a:extLst>
              </p:cNvPr>
              <p:cNvSpPr/>
              <p:nvPr/>
            </p:nvSpPr>
            <p:spPr>
              <a:xfrm rot="16200000">
                <a:off x="5944392" y="31082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ylinder 59">
                <a:extLst>
                  <a:ext uri="{FF2B5EF4-FFF2-40B4-BE49-F238E27FC236}">
                    <a16:creationId xmlns:a16="http://schemas.microsoft.com/office/drawing/2014/main" id="{697C3DAC-4D30-0051-2568-7340B210AC4D}"/>
                  </a:ext>
                </a:extLst>
              </p:cNvPr>
              <p:cNvSpPr/>
              <p:nvPr/>
            </p:nvSpPr>
            <p:spPr>
              <a:xfrm rot="16200000">
                <a:off x="6134892" y="26510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ylinder 60">
                <a:extLst>
                  <a:ext uri="{FF2B5EF4-FFF2-40B4-BE49-F238E27FC236}">
                    <a16:creationId xmlns:a16="http://schemas.microsoft.com/office/drawing/2014/main" id="{C29FE175-7684-17A2-D0B3-CFBF466FE837}"/>
                  </a:ext>
                </a:extLst>
              </p:cNvPr>
              <p:cNvSpPr/>
              <p:nvPr/>
            </p:nvSpPr>
            <p:spPr>
              <a:xfrm rot="16200000">
                <a:off x="6134892" y="35781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ylinder 61">
                <a:extLst>
                  <a:ext uri="{FF2B5EF4-FFF2-40B4-BE49-F238E27FC236}">
                    <a16:creationId xmlns:a16="http://schemas.microsoft.com/office/drawing/2014/main" id="{58499584-7AAA-9492-741F-8D8B4AF93208}"/>
                  </a:ext>
                </a:extLst>
              </p:cNvPr>
              <p:cNvSpPr/>
              <p:nvPr/>
            </p:nvSpPr>
            <p:spPr>
              <a:xfrm rot="16200000">
                <a:off x="6223792" y="29558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ylinder 62">
                <a:extLst>
                  <a:ext uri="{FF2B5EF4-FFF2-40B4-BE49-F238E27FC236}">
                    <a16:creationId xmlns:a16="http://schemas.microsoft.com/office/drawing/2014/main" id="{D4A1E59F-A987-055A-1510-409E0CAECA74}"/>
                  </a:ext>
                </a:extLst>
              </p:cNvPr>
              <p:cNvSpPr/>
              <p:nvPr/>
            </p:nvSpPr>
            <p:spPr>
              <a:xfrm rot="16200000">
                <a:off x="6223792" y="330505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F900DABE-E0F4-1AAD-40B5-5F45029F5E61}"/>
                </a:ext>
              </a:extLst>
            </p:cNvPr>
            <p:cNvGrpSpPr/>
            <p:nvPr/>
          </p:nvGrpSpPr>
          <p:grpSpPr>
            <a:xfrm rot="10800000">
              <a:off x="4652776" y="2532465"/>
              <a:ext cx="1317752" cy="1143000"/>
              <a:chOff x="4298606" y="2596859"/>
              <a:chExt cx="1317752" cy="1143000"/>
            </a:xfrm>
          </p:grpSpPr>
          <p:sp>
            <p:nvSpPr>
              <p:cNvPr id="46" name="Cylinder 45">
                <a:extLst>
                  <a:ext uri="{FF2B5EF4-FFF2-40B4-BE49-F238E27FC236}">
                    <a16:creationId xmlns:a16="http://schemas.microsoft.com/office/drawing/2014/main" id="{187FFF54-FC9C-3E86-B4B9-09D7D8378AE8}"/>
                  </a:ext>
                </a:extLst>
              </p:cNvPr>
              <p:cNvSpPr/>
              <p:nvPr/>
            </p:nvSpPr>
            <p:spPr>
              <a:xfrm rot="16200000">
                <a:off x="4385982" y="2509483"/>
                <a:ext cx="1143000" cy="13177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ylinder 46">
                <a:extLst>
                  <a:ext uri="{FF2B5EF4-FFF2-40B4-BE49-F238E27FC236}">
                    <a16:creationId xmlns:a16="http://schemas.microsoft.com/office/drawing/2014/main" id="{99164ED2-4910-D7C2-A5B4-E6602E055232}"/>
                  </a:ext>
                </a:extLst>
              </p:cNvPr>
              <p:cNvSpPr/>
              <p:nvPr/>
            </p:nvSpPr>
            <p:spPr>
              <a:xfrm rot="5400000">
                <a:off x="4352450" y="2688003"/>
                <a:ext cx="162574" cy="70979"/>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Cylinder 47">
                <a:extLst>
                  <a:ext uri="{FF2B5EF4-FFF2-40B4-BE49-F238E27FC236}">
                    <a16:creationId xmlns:a16="http://schemas.microsoft.com/office/drawing/2014/main" id="{253F8966-5FD5-2800-6F50-E97AB264B500}"/>
                  </a:ext>
                </a:extLst>
              </p:cNvPr>
              <p:cNvSpPr/>
              <p:nvPr/>
            </p:nvSpPr>
            <p:spPr>
              <a:xfrm rot="5400000">
                <a:off x="4358280" y="3591258"/>
                <a:ext cx="150911" cy="70979"/>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Cylinder 48">
                <a:extLst>
                  <a:ext uri="{FF2B5EF4-FFF2-40B4-BE49-F238E27FC236}">
                    <a16:creationId xmlns:a16="http://schemas.microsoft.com/office/drawing/2014/main" id="{35FE0087-47B6-BD4A-DF5D-03DCF8C04559}"/>
                  </a:ext>
                </a:extLst>
              </p:cNvPr>
              <p:cNvSpPr/>
              <p:nvPr/>
            </p:nvSpPr>
            <p:spPr>
              <a:xfrm rot="5400000">
                <a:off x="4434514" y="3285854"/>
                <a:ext cx="159214" cy="56634"/>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ylinder 49">
                <a:extLst>
                  <a:ext uri="{FF2B5EF4-FFF2-40B4-BE49-F238E27FC236}">
                    <a16:creationId xmlns:a16="http://schemas.microsoft.com/office/drawing/2014/main" id="{BB481278-D88F-1B5B-1C7C-C3ABD6641D5F}"/>
                  </a:ext>
                </a:extLst>
              </p:cNvPr>
              <p:cNvSpPr/>
              <p:nvPr/>
            </p:nvSpPr>
            <p:spPr>
              <a:xfrm rot="5400000">
                <a:off x="4434514" y="2970917"/>
                <a:ext cx="166990" cy="56633"/>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ylinder 50">
                <a:extLst>
                  <a:ext uri="{FF2B5EF4-FFF2-40B4-BE49-F238E27FC236}">
                    <a16:creationId xmlns:a16="http://schemas.microsoft.com/office/drawing/2014/main" id="{07DFF29C-68C2-53DC-6DF3-628F0A3FECD6}"/>
                  </a:ext>
                </a:extLst>
              </p:cNvPr>
              <p:cNvSpPr/>
              <p:nvPr/>
            </p:nvSpPr>
            <p:spPr>
              <a:xfrm rot="5400000">
                <a:off x="4059135" y="3106195"/>
                <a:ext cx="691189" cy="109624"/>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Cylinder 51">
                <a:extLst>
                  <a:ext uri="{FF2B5EF4-FFF2-40B4-BE49-F238E27FC236}">
                    <a16:creationId xmlns:a16="http://schemas.microsoft.com/office/drawing/2014/main" id="{634FF2D2-9D55-B672-A131-AD776A47AF58}"/>
                  </a:ext>
                </a:extLst>
              </p:cNvPr>
              <p:cNvSpPr/>
              <p:nvPr/>
            </p:nvSpPr>
            <p:spPr>
              <a:xfrm rot="5400000" flipV="1">
                <a:off x="4242216" y="3313299"/>
                <a:ext cx="170584" cy="22442"/>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ylinder 52">
                <a:extLst>
                  <a:ext uri="{FF2B5EF4-FFF2-40B4-BE49-F238E27FC236}">
                    <a16:creationId xmlns:a16="http://schemas.microsoft.com/office/drawing/2014/main" id="{C763ED00-F76F-9F53-65C6-2E29B2473C1A}"/>
                  </a:ext>
                </a:extLst>
              </p:cNvPr>
              <p:cNvSpPr/>
              <p:nvPr/>
            </p:nvSpPr>
            <p:spPr>
              <a:xfrm rot="5400000" flipV="1">
                <a:off x="4242215" y="3014968"/>
                <a:ext cx="170584" cy="22442"/>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82" name="Group 81">
            <a:extLst>
              <a:ext uri="{FF2B5EF4-FFF2-40B4-BE49-F238E27FC236}">
                <a16:creationId xmlns:a16="http://schemas.microsoft.com/office/drawing/2014/main" id="{F07AB547-D741-5DE8-0513-813BED1AACF7}"/>
              </a:ext>
            </a:extLst>
          </p:cNvPr>
          <p:cNvGrpSpPr/>
          <p:nvPr/>
        </p:nvGrpSpPr>
        <p:grpSpPr>
          <a:xfrm>
            <a:off x="532240" y="2828016"/>
            <a:ext cx="1262657" cy="1194248"/>
            <a:chOff x="2468132" y="2323449"/>
            <a:chExt cx="1973170" cy="1719410"/>
          </a:xfrm>
        </p:grpSpPr>
        <p:grpSp>
          <p:nvGrpSpPr>
            <p:cNvPr id="74" name="Group 73">
              <a:extLst>
                <a:ext uri="{FF2B5EF4-FFF2-40B4-BE49-F238E27FC236}">
                  <a16:creationId xmlns:a16="http://schemas.microsoft.com/office/drawing/2014/main" id="{1EBF0EF9-5E0B-446F-3D83-D5805014B33A}"/>
                </a:ext>
              </a:extLst>
            </p:cNvPr>
            <p:cNvGrpSpPr/>
            <p:nvPr/>
          </p:nvGrpSpPr>
          <p:grpSpPr>
            <a:xfrm>
              <a:off x="2468132" y="2927599"/>
              <a:ext cx="1973170" cy="1115260"/>
              <a:chOff x="92692" y="2468336"/>
              <a:chExt cx="2474812" cy="1059131"/>
            </a:xfrm>
          </p:grpSpPr>
          <p:sp>
            <p:nvSpPr>
              <p:cNvPr id="78" name="Cylinder 77">
                <a:extLst>
                  <a:ext uri="{FF2B5EF4-FFF2-40B4-BE49-F238E27FC236}">
                    <a16:creationId xmlns:a16="http://schemas.microsoft.com/office/drawing/2014/main" id="{59F2F8AC-5D15-ADC3-9E87-53B1FD69AC8F}"/>
                  </a:ext>
                </a:extLst>
              </p:cNvPr>
              <p:cNvSpPr/>
              <p:nvPr/>
            </p:nvSpPr>
            <p:spPr>
              <a:xfrm rot="-5400000">
                <a:off x="1502228" y="2399102"/>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Cylinder 78">
                <a:extLst>
                  <a:ext uri="{FF2B5EF4-FFF2-40B4-BE49-F238E27FC236}">
                    <a16:creationId xmlns:a16="http://schemas.microsoft.com/office/drawing/2014/main" id="{309D73CA-43A3-0E79-9358-8747522CE27E}"/>
                  </a:ext>
                </a:extLst>
              </p:cNvPr>
              <p:cNvSpPr/>
              <p:nvPr/>
            </p:nvSpPr>
            <p:spPr>
              <a:xfrm rot="5400000">
                <a:off x="243568" y="2399103"/>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Cylinder 79">
                <a:extLst>
                  <a:ext uri="{FF2B5EF4-FFF2-40B4-BE49-F238E27FC236}">
                    <a16:creationId xmlns:a16="http://schemas.microsoft.com/office/drawing/2014/main" id="{437843C8-084A-B727-0004-D96A8B0A93C2}"/>
                  </a:ext>
                </a:extLst>
              </p:cNvPr>
              <p:cNvSpPr/>
              <p:nvPr/>
            </p:nvSpPr>
            <p:spPr>
              <a:xfrm rot="5400000">
                <a:off x="669764" y="2777054"/>
                <a:ext cx="1049854" cy="432420"/>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Cylinder 80">
                <a:extLst>
                  <a:ext uri="{FF2B5EF4-FFF2-40B4-BE49-F238E27FC236}">
                    <a16:creationId xmlns:a16="http://schemas.microsoft.com/office/drawing/2014/main" id="{E3344D38-24CD-7685-DB5F-B3A25DCA9C56}"/>
                  </a:ext>
                </a:extLst>
              </p:cNvPr>
              <p:cNvSpPr/>
              <p:nvPr/>
            </p:nvSpPr>
            <p:spPr>
              <a:xfrm rot="16200000">
                <a:off x="984246" y="2787818"/>
                <a:ext cx="1059131" cy="420168"/>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Arrow: Bent 74">
              <a:extLst>
                <a:ext uri="{FF2B5EF4-FFF2-40B4-BE49-F238E27FC236}">
                  <a16:creationId xmlns:a16="http://schemas.microsoft.com/office/drawing/2014/main" id="{26BCEAC9-A678-4B8A-4AD0-231719DC0656}"/>
                </a:ext>
              </a:extLst>
            </p:cNvPr>
            <p:cNvSpPr/>
            <p:nvPr/>
          </p:nvSpPr>
          <p:spPr>
            <a:xfrm rot="8220000" flipH="1">
              <a:off x="2739762" y="2416125"/>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6" name="Arrow: Bent 75">
              <a:extLst>
                <a:ext uri="{FF2B5EF4-FFF2-40B4-BE49-F238E27FC236}">
                  <a16:creationId xmlns:a16="http://schemas.microsoft.com/office/drawing/2014/main" id="{6C8F5DF1-CAFC-8944-1046-27AB7D6C5665}"/>
                </a:ext>
              </a:extLst>
            </p:cNvPr>
            <p:cNvSpPr/>
            <p:nvPr/>
          </p:nvSpPr>
          <p:spPr>
            <a:xfrm rot="8220000" flipH="1">
              <a:off x="3337004" y="2323449"/>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Arrow: Bent 76">
              <a:extLst>
                <a:ext uri="{FF2B5EF4-FFF2-40B4-BE49-F238E27FC236}">
                  <a16:creationId xmlns:a16="http://schemas.microsoft.com/office/drawing/2014/main" id="{D3ABD6E8-AE7A-2ED6-CF2F-DB6E8018D17A}"/>
                </a:ext>
              </a:extLst>
            </p:cNvPr>
            <p:cNvSpPr/>
            <p:nvPr/>
          </p:nvSpPr>
          <p:spPr>
            <a:xfrm rot="8220000" flipH="1">
              <a:off x="3975437" y="2416125"/>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43" name="TextBox 42">
            <a:extLst>
              <a:ext uri="{FF2B5EF4-FFF2-40B4-BE49-F238E27FC236}">
                <a16:creationId xmlns:a16="http://schemas.microsoft.com/office/drawing/2014/main" id="{3DA05BD5-B253-0961-8302-1966B5661712}"/>
              </a:ext>
            </a:extLst>
          </p:cNvPr>
          <p:cNvSpPr txBox="1"/>
          <p:nvPr/>
        </p:nvSpPr>
        <p:spPr>
          <a:xfrm>
            <a:off x="2594167" y="1274511"/>
            <a:ext cx="3139160" cy="1938992"/>
          </a:xfrm>
          <a:prstGeom prst="rect">
            <a:avLst/>
          </a:prstGeom>
          <a:noFill/>
        </p:spPr>
        <p:txBody>
          <a:bodyPr wrap="square" lIns="91440" tIns="45720" rIns="91440" bIns="45720" anchor="t">
            <a:spAutoFit/>
          </a:bodyPr>
          <a:lstStyle/>
          <a:p>
            <a:pPr algn="ctr"/>
            <a:r>
              <a:rPr lang="en-US" sz="2000">
                <a:solidFill>
                  <a:schemeClr val="bg1"/>
                </a:solidFill>
                <a:latin typeface="+mj-lt"/>
              </a:rPr>
              <a:t>Measured Using Venturi Flowmeter at the National High Magnetic Field Laboratory (NHMFL)</a:t>
            </a:r>
          </a:p>
          <a:p>
            <a:endParaRPr lang="en-US" sz="2000">
              <a:solidFill>
                <a:schemeClr val="bg1"/>
              </a:solidFill>
              <a:cs typeface="Calibri"/>
            </a:endParaRPr>
          </a:p>
        </p:txBody>
      </p:sp>
      <p:grpSp>
        <p:nvGrpSpPr>
          <p:cNvPr id="221" name="Group 220">
            <a:extLst>
              <a:ext uri="{FF2B5EF4-FFF2-40B4-BE49-F238E27FC236}">
                <a16:creationId xmlns:a16="http://schemas.microsoft.com/office/drawing/2014/main" id="{74A4359E-045E-3ED8-7084-36D7EE992C68}"/>
              </a:ext>
            </a:extLst>
          </p:cNvPr>
          <p:cNvGrpSpPr/>
          <p:nvPr/>
        </p:nvGrpSpPr>
        <p:grpSpPr>
          <a:xfrm>
            <a:off x="605412" y="5376508"/>
            <a:ext cx="1193241" cy="830966"/>
            <a:chOff x="7678565" y="2445049"/>
            <a:chExt cx="1973170" cy="1144730"/>
          </a:xfrm>
        </p:grpSpPr>
        <p:grpSp>
          <p:nvGrpSpPr>
            <p:cNvPr id="208" name="Group 207">
              <a:extLst>
                <a:ext uri="{FF2B5EF4-FFF2-40B4-BE49-F238E27FC236}">
                  <a16:creationId xmlns:a16="http://schemas.microsoft.com/office/drawing/2014/main" id="{7AB0226B-3A3D-F133-76E7-6A4A4C38C0CC}"/>
                </a:ext>
              </a:extLst>
            </p:cNvPr>
            <p:cNvGrpSpPr/>
            <p:nvPr/>
          </p:nvGrpSpPr>
          <p:grpSpPr>
            <a:xfrm>
              <a:off x="7678565" y="2474519"/>
              <a:ext cx="1973170" cy="1115260"/>
              <a:chOff x="92692" y="2468336"/>
              <a:chExt cx="2474812" cy="1059131"/>
            </a:xfrm>
          </p:grpSpPr>
          <p:sp>
            <p:nvSpPr>
              <p:cNvPr id="217" name="Cylinder 216">
                <a:extLst>
                  <a:ext uri="{FF2B5EF4-FFF2-40B4-BE49-F238E27FC236}">
                    <a16:creationId xmlns:a16="http://schemas.microsoft.com/office/drawing/2014/main" id="{5296B47E-CA70-B57B-7EDC-28052547F277}"/>
                  </a:ext>
                </a:extLst>
              </p:cNvPr>
              <p:cNvSpPr/>
              <p:nvPr/>
            </p:nvSpPr>
            <p:spPr>
              <a:xfrm rot="-5400000">
                <a:off x="1502228" y="2399102"/>
                <a:ext cx="914400" cy="1216152"/>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Cylinder 217">
                <a:extLst>
                  <a:ext uri="{FF2B5EF4-FFF2-40B4-BE49-F238E27FC236}">
                    <a16:creationId xmlns:a16="http://schemas.microsoft.com/office/drawing/2014/main" id="{7EA021DD-0E83-1505-FF49-FA40D2A21F63}"/>
                  </a:ext>
                </a:extLst>
              </p:cNvPr>
              <p:cNvSpPr/>
              <p:nvPr/>
            </p:nvSpPr>
            <p:spPr>
              <a:xfrm rot="5400000">
                <a:off x="243568" y="2399103"/>
                <a:ext cx="914400" cy="1216152"/>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Cylinder 218">
                <a:extLst>
                  <a:ext uri="{FF2B5EF4-FFF2-40B4-BE49-F238E27FC236}">
                    <a16:creationId xmlns:a16="http://schemas.microsoft.com/office/drawing/2014/main" id="{4DF9E28A-B5BD-4BEC-84A0-7E838B42B4EB}"/>
                  </a:ext>
                </a:extLst>
              </p:cNvPr>
              <p:cNvSpPr/>
              <p:nvPr/>
            </p:nvSpPr>
            <p:spPr>
              <a:xfrm rot="5400000">
                <a:off x="669764" y="2777054"/>
                <a:ext cx="1049854" cy="432420"/>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0" name="Cylinder 219">
                <a:extLst>
                  <a:ext uri="{FF2B5EF4-FFF2-40B4-BE49-F238E27FC236}">
                    <a16:creationId xmlns:a16="http://schemas.microsoft.com/office/drawing/2014/main" id="{716E9529-5F9F-C652-0ED8-AE5945071D37}"/>
                  </a:ext>
                </a:extLst>
              </p:cNvPr>
              <p:cNvSpPr/>
              <p:nvPr/>
            </p:nvSpPr>
            <p:spPr>
              <a:xfrm rot="16200000">
                <a:off x="984246" y="2787818"/>
                <a:ext cx="1059131" cy="420168"/>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9" name="Rectangle 208">
              <a:extLst>
                <a:ext uri="{FF2B5EF4-FFF2-40B4-BE49-F238E27FC236}">
                  <a16:creationId xmlns:a16="http://schemas.microsoft.com/office/drawing/2014/main" id="{9E8F912A-9AD3-D048-BFF1-BAE736EC3DB8}"/>
                </a:ext>
              </a:extLst>
            </p:cNvPr>
            <p:cNvSpPr/>
            <p:nvPr/>
          </p:nvSpPr>
          <p:spPr>
            <a:xfrm>
              <a:off x="8239125" y="2571750"/>
              <a:ext cx="914400" cy="914400"/>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Diagonal Stripe 209">
              <a:extLst>
                <a:ext uri="{FF2B5EF4-FFF2-40B4-BE49-F238E27FC236}">
                  <a16:creationId xmlns:a16="http://schemas.microsoft.com/office/drawing/2014/main" id="{D69CCF27-D5D2-2C76-F57F-9D80E1FE04D6}"/>
                </a:ext>
              </a:extLst>
            </p:cNvPr>
            <p:cNvSpPr/>
            <p:nvPr/>
          </p:nvSpPr>
          <p:spPr>
            <a:xfrm>
              <a:off x="8493082" y="2445049"/>
              <a:ext cx="478352" cy="221865"/>
            </a:xfrm>
            <a:prstGeom prst="diagStripe">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1" name="Diagonal Stripe 210">
              <a:extLst>
                <a:ext uri="{FF2B5EF4-FFF2-40B4-BE49-F238E27FC236}">
                  <a16:creationId xmlns:a16="http://schemas.microsoft.com/office/drawing/2014/main" id="{0A0B6312-C2DE-5467-D084-ACC55F9EC187}"/>
                </a:ext>
              </a:extLst>
            </p:cNvPr>
            <p:cNvSpPr/>
            <p:nvPr/>
          </p:nvSpPr>
          <p:spPr>
            <a:xfrm rot="-1620000" flipH="1">
              <a:off x="8469320" y="2524681"/>
              <a:ext cx="300595" cy="450980"/>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2" name="Diagonal Stripe 211">
              <a:extLst>
                <a:ext uri="{FF2B5EF4-FFF2-40B4-BE49-F238E27FC236}">
                  <a16:creationId xmlns:a16="http://schemas.microsoft.com/office/drawing/2014/main" id="{58C62FBB-50B3-7B95-7CD5-F24E1AFE084A}"/>
                </a:ext>
              </a:extLst>
            </p:cNvPr>
            <p:cNvSpPr/>
            <p:nvPr/>
          </p:nvSpPr>
          <p:spPr>
            <a:xfrm rot="3480000">
              <a:off x="8589884" y="2729980"/>
              <a:ext cx="144025" cy="351519"/>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3" name="Diagonal Stripe 212">
              <a:extLst>
                <a:ext uri="{FF2B5EF4-FFF2-40B4-BE49-F238E27FC236}">
                  <a16:creationId xmlns:a16="http://schemas.microsoft.com/office/drawing/2014/main" id="{2A574192-B641-7C31-8554-013F0D597533}"/>
                </a:ext>
              </a:extLst>
            </p:cNvPr>
            <p:cNvSpPr/>
            <p:nvPr/>
          </p:nvSpPr>
          <p:spPr>
            <a:xfrm rot="20460000" flipH="1">
              <a:off x="8541423" y="2886575"/>
              <a:ext cx="186765" cy="345613"/>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4" name="Diagonal Stripe 213">
              <a:extLst>
                <a:ext uri="{FF2B5EF4-FFF2-40B4-BE49-F238E27FC236}">
                  <a16:creationId xmlns:a16="http://schemas.microsoft.com/office/drawing/2014/main" id="{C8EB1659-D3D0-FC79-F909-5A6D6F459471}"/>
                </a:ext>
              </a:extLst>
            </p:cNvPr>
            <p:cNvSpPr/>
            <p:nvPr/>
          </p:nvSpPr>
          <p:spPr>
            <a:xfrm rot="2760000">
              <a:off x="8551211" y="3092836"/>
              <a:ext cx="119284" cy="345613"/>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5" name="Diagonal Stripe 214">
              <a:extLst>
                <a:ext uri="{FF2B5EF4-FFF2-40B4-BE49-F238E27FC236}">
                  <a16:creationId xmlns:a16="http://schemas.microsoft.com/office/drawing/2014/main" id="{6408A4B7-C8EC-BF15-32D0-F621ED3A48BB}"/>
                </a:ext>
              </a:extLst>
            </p:cNvPr>
            <p:cNvSpPr/>
            <p:nvPr/>
          </p:nvSpPr>
          <p:spPr>
            <a:xfrm rot="20460000" flipH="1">
              <a:off x="8655725" y="3235063"/>
              <a:ext cx="80585" cy="351858"/>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6" name="Diagonal Stripe 215">
              <a:extLst>
                <a:ext uri="{FF2B5EF4-FFF2-40B4-BE49-F238E27FC236}">
                  <a16:creationId xmlns:a16="http://schemas.microsoft.com/office/drawing/2014/main" id="{FB22B483-3DD8-1046-E3C9-A8D77ECAD1BC}"/>
                </a:ext>
              </a:extLst>
            </p:cNvPr>
            <p:cNvSpPr/>
            <p:nvPr/>
          </p:nvSpPr>
          <p:spPr>
            <a:xfrm rot="1560000">
              <a:off x="8480761" y="2679516"/>
              <a:ext cx="86963" cy="182856"/>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6" name="TextBox 225">
            <a:extLst>
              <a:ext uri="{FF2B5EF4-FFF2-40B4-BE49-F238E27FC236}">
                <a16:creationId xmlns:a16="http://schemas.microsoft.com/office/drawing/2014/main" id="{25D2F263-633F-233F-217E-D28B55EE61E0}"/>
              </a:ext>
            </a:extLst>
          </p:cNvPr>
          <p:cNvSpPr txBox="1"/>
          <p:nvPr/>
        </p:nvSpPr>
        <p:spPr>
          <a:xfrm>
            <a:off x="6834719" y="1307135"/>
            <a:ext cx="2587597" cy="19082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Target From Critical Targets Table Provided by Sponsor </a:t>
            </a:r>
            <a:endParaRPr lang="en-US">
              <a:latin typeface="+mj-lt"/>
            </a:endParaRPr>
          </a:p>
          <a:p>
            <a:pPr marL="285750" indent="-285750">
              <a:buFont typeface="Arial,Sans-Serif"/>
              <a:buChar char="•"/>
            </a:pPr>
            <a:endParaRPr lang="en-US">
              <a:solidFill>
                <a:srgbClr val="FFFFFF"/>
              </a:solidFill>
              <a:cs typeface="Calibri"/>
            </a:endParaRPr>
          </a:p>
        </p:txBody>
      </p:sp>
      <p:sp>
        <p:nvSpPr>
          <p:cNvPr id="227" name="TextBox 226">
            <a:extLst>
              <a:ext uri="{FF2B5EF4-FFF2-40B4-BE49-F238E27FC236}">
                <a16:creationId xmlns:a16="http://schemas.microsoft.com/office/drawing/2014/main" id="{474A36FA-B747-7632-5211-023592FF6961}"/>
              </a:ext>
            </a:extLst>
          </p:cNvPr>
          <p:cNvSpPr txBox="1"/>
          <p:nvPr/>
        </p:nvSpPr>
        <p:spPr>
          <a:xfrm>
            <a:off x="2715296" y="4211831"/>
            <a:ext cx="315102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For Internal Leakage:</a:t>
            </a:r>
            <a:endParaRPr lang="en-US">
              <a:solidFill>
                <a:schemeClr val="bg1"/>
              </a:solidFill>
              <a:latin typeface="+mj-lt"/>
            </a:endParaRPr>
          </a:p>
          <a:p>
            <a:pPr algn="ctr"/>
            <a:r>
              <a:rPr lang="en-US" sz="2000">
                <a:solidFill>
                  <a:schemeClr val="bg1"/>
                </a:solidFill>
                <a:latin typeface="+mj-lt"/>
                <a:cs typeface="Calibri"/>
              </a:rPr>
              <a:t>≤ 500 SCIM LN2 at 15 and 50 PSID While De-mated</a:t>
            </a:r>
          </a:p>
        </p:txBody>
      </p:sp>
      <p:sp>
        <p:nvSpPr>
          <p:cNvPr id="229" name="Rectangle: Rounded Corners 228">
            <a:extLst>
              <a:ext uri="{FF2B5EF4-FFF2-40B4-BE49-F238E27FC236}">
                <a16:creationId xmlns:a16="http://schemas.microsoft.com/office/drawing/2014/main" id="{CD99A653-CA8A-5FD4-D9E4-2A654831AE01}"/>
              </a:ext>
            </a:extLst>
          </p:cNvPr>
          <p:cNvSpPr/>
          <p:nvPr/>
        </p:nvSpPr>
        <p:spPr>
          <a:xfrm>
            <a:off x="6422264" y="4002110"/>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TextBox 64">
            <a:extLst>
              <a:ext uri="{FF2B5EF4-FFF2-40B4-BE49-F238E27FC236}">
                <a16:creationId xmlns:a16="http://schemas.microsoft.com/office/drawing/2014/main" id="{7A621B81-0D2C-F110-7987-AB9854B252CD}"/>
              </a:ext>
            </a:extLst>
          </p:cNvPr>
          <p:cNvSpPr txBox="1"/>
          <p:nvPr/>
        </p:nvSpPr>
        <p:spPr>
          <a:xfrm>
            <a:off x="6554272" y="4201056"/>
            <a:ext cx="315102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For External Leakage:</a:t>
            </a:r>
            <a:endParaRPr lang="en-US">
              <a:solidFill>
                <a:schemeClr val="bg1"/>
              </a:solidFill>
              <a:latin typeface="+mj-lt"/>
            </a:endParaRPr>
          </a:p>
          <a:p>
            <a:pPr algn="ctr"/>
            <a:r>
              <a:rPr lang="en-US" sz="2000">
                <a:solidFill>
                  <a:schemeClr val="bg1"/>
                </a:solidFill>
                <a:latin typeface="+mj-lt"/>
                <a:cs typeface="Calibri"/>
              </a:rPr>
              <a:t>≤ 50 SCIM LN2 at 5 and 50 PSIG Internal Pressure</a:t>
            </a:r>
          </a:p>
        </p:txBody>
      </p:sp>
      <p:sp>
        <p:nvSpPr>
          <p:cNvPr id="232" name="TextBox 231">
            <a:extLst>
              <a:ext uri="{FF2B5EF4-FFF2-40B4-BE49-F238E27FC236}">
                <a16:creationId xmlns:a16="http://schemas.microsoft.com/office/drawing/2014/main" id="{22677C34-7DB1-0EA0-D598-D66113019008}"/>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pic>
        <p:nvPicPr>
          <p:cNvPr id="2" name="Picture 1" descr="Arizona Space Grant Consortium Logos | Arizona Space Grant Consortium">
            <a:extLst>
              <a:ext uri="{FF2B5EF4-FFF2-40B4-BE49-F238E27FC236}">
                <a16:creationId xmlns:a16="http://schemas.microsoft.com/office/drawing/2014/main" id="{15A94883-2DC0-80E0-3D24-878F736BFEF4}"/>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393957054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72</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Heat Transfer</a:t>
            </a:r>
            <a:endParaRPr lang="en-US"/>
          </a:p>
        </p:txBody>
      </p:sp>
      <p:cxnSp>
        <p:nvCxnSpPr>
          <p:cNvPr id="4" name="Straight Arrow Connector 3">
            <a:extLst>
              <a:ext uri="{FF2B5EF4-FFF2-40B4-BE49-F238E27FC236}">
                <a16:creationId xmlns:a16="http://schemas.microsoft.com/office/drawing/2014/main" id="{A5319145-B0A3-8313-5708-AC925CA303C5}"/>
              </a:ext>
            </a:extLst>
          </p:cNvPr>
          <p:cNvCxnSpPr/>
          <p:nvPr/>
        </p:nvCxnSpPr>
        <p:spPr>
          <a:xfrm>
            <a:off x="426988"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617C2CE-8CE3-5B03-5D49-D5216749ABD1}"/>
              </a:ext>
            </a:extLst>
          </p:cNvPr>
          <p:cNvCxnSpPr>
            <a:cxnSpLocks/>
          </p:cNvCxnSpPr>
          <p:nvPr/>
        </p:nvCxnSpPr>
        <p:spPr>
          <a:xfrm>
            <a:off x="2009603"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91A259B-53B8-1FD7-44F8-7BEEE741CCCB}"/>
              </a:ext>
            </a:extLst>
          </p:cNvPr>
          <p:cNvGrpSpPr/>
          <p:nvPr/>
        </p:nvGrpSpPr>
        <p:grpSpPr>
          <a:xfrm>
            <a:off x="637955" y="1327074"/>
            <a:ext cx="1188937" cy="1067178"/>
            <a:chOff x="274808" y="2598085"/>
            <a:chExt cx="1973170" cy="1777973"/>
          </a:xfrm>
        </p:grpSpPr>
        <p:grpSp>
          <p:nvGrpSpPr>
            <p:cNvPr id="12" name="Group 11">
              <a:extLst>
                <a:ext uri="{FF2B5EF4-FFF2-40B4-BE49-F238E27FC236}">
                  <a16:creationId xmlns:a16="http://schemas.microsoft.com/office/drawing/2014/main" id="{4B2A16CE-0F8B-0DC7-93A4-87743306E783}"/>
                </a:ext>
              </a:extLst>
            </p:cNvPr>
            <p:cNvGrpSpPr/>
            <p:nvPr/>
          </p:nvGrpSpPr>
          <p:grpSpPr>
            <a:xfrm>
              <a:off x="920572" y="3597179"/>
              <a:ext cx="753804" cy="778879"/>
              <a:chOff x="781051" y="3479123"/>
              <a:chExt cx="904057" cy="896935"/>
            </a:xfrm>
          </p:grpSpPr>
          <p:pic>
            <p:nvPicPr>
              <p:cNvPr id="18" name="Graphic 17" descr="Splash1 with solid fill">
                <a:extLst>
                  <a:ext uri="{FF2B5EF4-FFF2-40B4-BE49-F238E27FC236}">
                    <a16:creationId xmlns:a16="http://schemas.microsoft.com/office/drawing/2014/main" id="{F952B37F-FFE7-08D0-4235-F53DF67569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1051" y="3495675"/>
                <a:ext cx="880383" cy="880383"/>
              </a:xfrm>
              <a:prstGeom prst="rect">
                <a:avLst/>
              </a:prstGeom>
            </p:spPr>
          </p:pic>
          <p:pic>
            <p:nvPicPr>
              <p:cNvPr id="19" name="Graphic 18" descr="Splash1 with solid fill">
                <a:extLst>
                  <a:ext uri="{FF2B5EF4-FFF2-40B4-BE49-F238E27FC236}">
                    <a16:creationId xmlns:a16="http://schemas.microsoft.com/office/drawing/2014/main" id="{FBBA832C-1E8D-9FCA-5D9C-47BD42D69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37569" y="3479123"/>
                <a:ext cx="847539" cy="880383"/>
              </a:xfrm>
              <a:prstGeom prst="rect">
                <a:avLst/>
              </a:prstGeom>
            </p:spPr>
          </p:pic>
        </p:grpSp>
        <p:grpSp>
          <p:nvGrpSpPr>
            <p:cNvPr id="13" name="Group 12">
              <a:extLst>
                <a:ext uri="{FF2B5EF4-FFF2-40B4-BE49-F238E27FC236}">
                  <a16:creationId xmlns:a16="http://schemas.microsoft.com/office/drawing/2014/main" id="{2510D111-340E-D42D-DF4C-33982DFB94E2}"/>
                </a:ext>
              </a:extLst>
            </p:cNvPr>
            <p:cNvGrpSpPr/>
            <p:nvPr/>
          </p:nvGrpSpPr>
          <p:grpSpPr>
            <a:xfrm>
              <a:off x="274808" y="2598085"/>
              <a:ext cx="1973170" cy="1115260"/>
              <a:chOff x="92692" y="2468336"/>
              <a:chExt cx="2474812" cy="1059131"/>
            </a:xfrm>
          </p:grpSpPr>
          <p:sp>
            <p:nvSpPr>
              <p:cNvPr id="14" name="Cylinder 13">
                <a:extLst>
                  <a:ext uri="{FF2B5EF4-FFF2-40B4-BE49-F238E27FC236}">
                    <a16:creationId xmlns:a16="http://schemas.microsoft.com/office/drawing/2014/main" id="{54A4F00D-0E72-7647-EAA5-FCDB9DC0D222}"/>
                  </a:ext>
                </a:extLst>
              </p:cNvPr>
              <p:cNvSpPr/>
              <p:nvPr/>
            </p:nvSpPr>
            <p:spPr>
              <a:xfrm rot="-5400000">
                <a:off x="1502228" y="2399102"/>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4643344E-C9BD-82E6-12E2-CC289117DF67}"/>
                  </a:ext>
                </a:extLst>
              </p:cNvPr>
              <p:cNvSpPr/>
              <p:nvPr/>
            </p:nvSpPr>
            <p:spPr>
              <a:xfrm rot="5400000">
                <a:off x="243568" y="2399103"/>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40DD2EF6-2D24-33CE-DF9D-8ED32FBED78E}"/>
                  </a:ext>
                </a:extLst>
              </p:cNvPr>
              <p:cNvSpPr/>
              <p:nvPr/>
            </p:nvSpPr>
            <p:spPr>
              <a:xfrm rot="5400000">
                <a:off x="669764" y="2777054"/>
                <a:ext cx="1049854" cy="432420"/>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ylinder 16">
                <a:extLst>
                  <a:ext uri="{FF2B5EF4-FFF2-40B4-BE49-F238E27FC236}">
                    <a16:creationId xmlns:a16="http://schemas.microsoft.com/office/drawing/2014/main" id="{78C53CDD-CFD9-EE02-E1F8-EF987B19AFED}"/>
                  </a:ext>
                </a:extLst>
              </p:cNvPr>
              <p:cNvSpPr/>
              <p:nvPr/>
            </p:nvSpPr>
            <p:spPr>
              <a:xfrm rot="16200000">
                <a:off x="984246" y="2787818"/>
                <a:ext cx="1059131" cy="420168"/>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BCFFEC65-2A6C-2881-C6B4-6F7E6A055E95}"/>
              </a:ext>
            </a:extLst>
          </p:cNvPr>
          <p:cNvGrpSpPr/>
          <p:nvPr/>
        </p:nvGrpSpPr>
        <p:grpSpPr>
          <a:xfrm>
            <a:off x="642001" y="4257762"/>
            <a:ext cx="1105473" cy="685335"/>
            <a:chOff x="4652776" y="2528231"/>
            <a:chExt cx="2879951" cy="1147234"/>
          </a:xfrm>
        </p:grpSpPr>
        <p:grpSp>
          <p:nvGrpSpPr>
            <p:cNvPr id="22" name="Group 21">
              <a:extLst>
                <a:ext uri="{FF2B5EF4-FFF2-40B4-BE49-F238E27FC236}">
                  <a16:creationId xmlns:a16="http://schemas.microsoft.com/office/drawing/2014/main" id="{1BACC3F1-C3AA-7610-4685-483ED82E5D2B}"/>
                </a:ext>
              </a:extLst>
            </p:cNvPr>
            <p:cNvGrpSpPr/>
            <p:nvPr/>
          </p:nvGrpSpPr>
          <p:grpSpPr>
            <a:xfrm>
              <a:off x="5963955" y="2528231"/>
              <a:ext cx="1568772" cy="1143000"/>
              <a:chOff x="5856631" y="2592625"/>
              <a:chExt cx="1568772" cy="1143000"/>
            </a:xfrm>
          </p:grpSpPr>
          <p:sp>
            <p:nvSpPr>
              <p:cNvPr id="32" name="Cylinder 31">
                <a:extLst>
                  <a:ext uri="{FF2B5EF4-FFF2-40B4-BE49-F238E27FC236}">
                    <a16:creationId xmlns:a16="http://schemas.microsoft.com/office/drawing/2014/main" id="{B5069145-76FE-ECBE-A47A-140B81C87173}"/>
                  </a:ext>
                </a:extLst>
              </p:cNvPr>
              <p:cNvSpPr/>
              <p:nvPr/>
            </p:nvSpPr>
            <p:spPr>
              <a:xfrm rot="16200000">
                <a:off x="6195027" y="2505249"/>
                <a:ext cx="1143000" cy="13177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ylinder 32">
                <a:extLst>
                  <a:ext uri="{FF2B5EF4-FFF2-40B4-BE49-F238E27FC236}">
                    <a16:creationId xmlns:a16="http://schemas.microsoft.com/office/drawing/2014/main" id="{05F59039-1867-47A8-086C-CB6E42A18BDF}"/>
                  </a:ext>
                </a:extLst>
              </p:cNvPr>
              <p:cNvSpPr/>
              <p:nvPr/>
            </p:nvSpPr>
            <p:spPr>
              <a:xfrm rot="16200000">
                <a:off x="5893592" y="2885959"/>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ylinder 33">
                <a:extLst>
                  <a:ext uri="{FF2B5EF4-FFF2-40B4-BE49-F238E27FC236}">
                    <a16:creationId xmlns:a16="http://schemas.microsoft.com/office/drawing/2014/main" id="{160179E8-6350-D4EB-E214-C32BF5CC3036}"/>
                  </a:ext>
                </a:extLst>
              </p:cNvPr>
              <p:cNvSpPr/>
              <p:nvPr/>
            </p:nvSpPr>
            <p:spPr>
              <a:xfrm rot="16200000">
                <a:off x="5836442" y="31082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ylinder 34">
                <a:extLst>
                  <a:ext uri="{FF2B5EF4-FFF2-40B4-BE49-F238E27FC236}">
                    <a16:creationId xmlns:a16="http://schemas.microsoft.com/office/drawing/2014/main" id="{0AB44A07-4656-A9B1-92CF-4991D3CEDCA8}"/>
                  </a:ext>
                </a:extLst>
              </p:cNvPr>
              <p:cNvSpPr/>
              <p:nvPr/>
            </p:nvSpPr>
            <p:spPr>
              <a:xfrm rot="16200000">
                <a:off x="5887242" y="333045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ylinder 35">
                <a:extLst>
                  <a:ext uri="{FF2B5EF4-FFF2-40B4-BE49-F238E27FC236}">
                    <a16:creationId xmlns:a16="http://schemas.microsoft.com/office/drawing/2014/main" id="{26C482C5-2F5C-0F91-7FF7-6431DE64A932}"/>
                  </a:ext>
                </a:extLst>
              </p:cNvPr>
              <p:cNvSpPr/>
              <p:nvPr/>
            </p:nvSpPr>
            <p:spPr>
              <a:xfrm rot="16200000">
                <a:off x="5782468" y="2997085"/>
                <a:ext cx="691189" cy="3396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ylinder 36">
                <a:extLst>
                  <a:ext uri="{FF2B5EF4-FFF2-40B4-BE49-F238E27FC236}">
                    <a16:creationId xmlns:a16="http://schemas.microsoft.com/office/drawing/2014/main" id="{E67BFF54-7C26-B191-3814-84B4D1129371}"/>
                  </a:ext>
                </a:extLst>
              </p:cNvPr>
              <p:cNvSpPr/>
              <p:nvPr/>
            </p:nvSpPr>
            <p:spPr>
              <a:xfrm rot="16200000">
                <a:off x="5944392" y="31082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ylinder 37">
                <a:extLst>
                  <a:ext uri="{FF2B5EF4-FFF2-40B4-BE49-F238E27FC236}">
                    <a16:creationId xmlns:a16="http://schemas.microsoft.com/office/drawing/2014/main" id="{89897252-C205-8B72-AC72-2F62D79E243D}"/>
                  </a:ext>
                </a:extLst>
              </p:cNvPr>
              <p:cNvSpPr/>
              <p:nvPr/>
            </p:nvSpPr>
            <p:spPr>
              <a:xfrm rot="16200000">
                <a:off x="6134892" y="26510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ylinder 38">
                <a:extLst>
                  <a:ext uri="{FF2B5EF4-FFF2-40B4-BE49-F238E27FC236}">
                    <a16:creationId xmlns:a16="http://schemas.microsoft.com/office/drawing/2014/main" id="{14623C63-EB49-C190-DDDD-9E829BA36879}"/>
                  </a:ext>
                </a:extLst>
              </p:cNvPr>
              <p:cNvSpPr/>
              <p:nvPr/>
            </p:nvSpPr>
            <p:spPr>
              <a:xfrm rot="16200000">
                <a:off x="6134892" y="35781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ylinder 39">
                <a:extLst>
                  <a:ext uri="{FF2B5EF4-FFF2-40B4-BE49-F238E27FC236}">
                    <a16:creationId xmlns:a16="http://schemas.microsoft.com/office/drawing/2014/main" id="{D359DF34-9A43-4E8A-4A43-D66996BA7898}"/>
                  </a:ext>
                </a:extLst>
              </p:cNvPr>
              <p:cNvSpPr/>
              <p:nvPr/>
            </p:nvSpPr>
            <p:spPr>
              <a:xfrm rot="16200000">
                <a:off x="6223792" y="29558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ylinder 40">
                <a:extLst>
                  <a:ext uri="{FF2B5EF4-FFF2-40B4-BE49-F238E27FC236}">
                    <a16:creationId xmlns:a16="http://schemas.microsoft.com/office/drawing/2014/main" id="{37505DB0-1E6F-F0BD-0EBD-94CA455265DE}"/>
                  </a:ext>
                </a:extLst>
              </p:cNvPr>
              <p:cNvSpPr/>
              <p:nvPr/>
            </p:nvSpPr>
            <p:spPr>
              <a:xfrm rot="16200000">
                <a:off x="6223792" y="330505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88CF2C8-4591-9093-D123-C0F36874314E}"/>
                </a:ext>
              </a:extLst>
            </p:cNvPr>
            <p:cNvGrpSpPr/>
            <p:nvPr/>
          </p:nvGrpSpPr>
          <p:grpSpPr>
            <a:xfrm rot="10800000">
              <a:off x="4652776" y="2532465"/>
              <a:ext cx="1317752" cy="1143000"/>
              <a:chOff x="4298606" y="2596859"/>
              <a:chExt cx="1317752" cy="1143000"/>
            </a:xfrm>
          </p:grpSpPr>
          <p:sp>
            <p:nvSpPr>
              <p:cNvPr id="24" name="Cylinder 23">
                <a:extLst>
                  <a:ext uri="{FF2B5EF4-FFF2-40B4-BE49-F238E27FC236}">
                    <a16:creationId xmlns:a16="http://schemas.microsoft.com/office/drawing/2014/main" id="{0C78BBB0-8710-AF7B-6C96-408E3FCA0375}"/>
                  </a:ext>
                </a:extLst>
              </p:cNvPr>
              <p:cNvSpPr/>
              <p:nvPr/>
            </p:nvSpPr>
            <p:spPr>
              <a:xfrm rot="16200000">
                <a:off x="4385982" y="2509483"/>
                <a:ext cx="1143000" cy="13177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0B0E26DE-8D7E-0BBC-D98C-11562138ACD5}"/>
                  </a:ext>
                </a:extLst>
              </p:cNvPr>
              <p:cNvSpPr/>
              <p:nvPr/>
            </p:nvSpPr>
            <p:spPr>
              <a:xfrm rot="5400000">
                <a:off x="4352450" y="2688003"/>
                <a:ext cx="162574" cy="70979"/>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3D0A8D7C-4DAE-C6F8-A158-05A05A151CCA}"/>
                  </a:ext>
                </a:extLst>
              </p:cNvPr>
              <p:cNvSpPr/>
              <p:nvPr/>
            </p:nvSpPr>
            <p:spPr>
              <a:xfrm rot="5400000">
                <a:off x="4358280" y="3591258"/>
                <a:ext cx="150911" cy="70979"/>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ylinder 26">
                <a:extLst>
                  <a:ext uri="{FF2B5EF4-FFF2-40B4-BE49-F238E27FC236}">
                    <a16:creationId xmlns:a16="http://schemas.microsoft.com/office/drawing/2014/main" id="{4C36CA80-9C51-5194-24EE-FD7F796B990D}"/>
                  </a:ext>
                </a:extLst>
              </p:cNvPr>
              <p:cNvSpPr/>
              <p:nvPr/>
            </p:nvSpPr>
            <p:spPr>
              <a:xfrm rot="5400000">
                <a:off x="4434514" y="3285854"/>
                <a:ext cx="159214" cy="56634"/>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ylinder 27">
                <a:extLst>
                  <a:ext uri="{FF2B5EF4-FFF2-40B4-BE49-F238E27FC236}">
                    <a16:creationId xmlns:a16="http://schemas.microsoft.com/office/drawing/2014/main" id="{E20CC9A5-42A2-44ED-56F3-5965EE65977B}"/>
                  </a:ext>
                </a:extLst>
              </p:cNvPr>
              <p:cNvSpPr/>
              <p:nvPr/>
            </p:nvSpPr>
            <p:spPr>
              <a:xfrm rot="5400000">
                <a:off x="4434514" y="2970917"/>
                <a:ext cx="166990" cy="56633"/>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ylinder 28">
                <a:extLst>
                  <a:ext uri="{FF2B5EF4-FFF2-40B4-BE49-F238E27FC236}">
                    <a16:creationId xmlns:a16="http://schemas.microsoft.com/office/drawing/2014/main" id="{4CE038AA-0BB1-B9B7-FE8C-69BA6F2DDD75}"/>
                  </a:ext>
                </a:extLst>
              </p:cNvPr>
              <p:cNvSpPr/>
              <p:nvPr/>
            </p:nvSpPr>
            <p:spPr>
              <a:xfrm rot="5400000">
                <a:off x="4059135" y="3106195"/>
                <a:ext cx="691189" cy="109624"/>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ylinder 29">
                <a:extLst>
                  <a:ext uri="{FF2B5EF4-FFF2-40B4-BE49-F238E27FC236}">
                    <a16:creationId xmlns:a16="http://schemas.microsoft.com/office/drawing/2014/main" id="{45EA3B35-8123-7201-8810-FC937D822DC5}"/>
                  </a:ext>
                </a:extLst>
              </p:cNvPr>
              <p:cNvSpPr/>
              <p:nvPr/>
            </p:nvSpPr>
            <p:spPr>
              <a:xfrm rot="5400000" flipV="1">
                <a:off x="4242216" y="3313299"/>
                <a:ext cx="170584" cy="22442"/>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ylinder 30">
                <a:extLst>
                  <a:ext uri="{FF2B5EF4-FFF2-40B4-BE49-F238E27FC236}">
                    <a16:creationId xmlns:a16="http://schemas.microsoft.com/office/drawing/2014/main" id="{984BF0B2-805A-B57A-4BB8-E285CE55E3B0}"/>
                  </a:ext>
                </a:extLst>
              </p:cNvPr>
              <p:cNvSpPr/>
              <p:nvPr/>
            </p:nvSpPr>
            <p:spPr>
              <a:xfrm rot="5400000" flipV="1">
                <a:off x="4242215" y="3014968"/>
                <a:ext cx="170584" cy="22442"/>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A093B8A2-7E17-3560-BC76-9B32CE68C370}"/>
              </a:ext>
            </a:extLst>
          </p:cNvPr>
          <p:cNvSpPr txBox="1"/>
          <p:nvPr/>
        </p:nvSpPr>
        <p:spPr>
          <a:xfrm>
            <a:off x="2735265" y="332072"/>
            <a:ext cx="6137639" cy="646331"/>
          </a:xfrm>
          <a:prstGeom prst="rect">
            <a:avLst/>
          </a:prstGeom>
          <a:noFill/>
        </p:spPr>
        <p:txBody>
          <a:bodyPr wrap="square" lIns="91440" tIns="45720" rIns="91440" bIns="45720" rtlCol="0" anchor="t">
            <a:spAutoFit/>
          </a:bodyPr>
          <a:lstStyle/>
          <a:p>
            <a:endParaRPr lang="en-US">
              <a:cs typeface="Calibri"/>
            </a:endParaRPr>
          </a:p>
          <a:p>
            <a:pPr marL="285750" indent="-285750">
              <a:buFont typeface="Arial" panose="020B0604020202020204" pitchFamily="34" charset="0"/>
              <a:buChar char="•"/>
            </a:pPr>
            <a:endParaRPr lang="en-US"/>
          </a:p>
        </p:txBody>
      </p:sp>
      <p:grpSp>
        <p:nvGrpSpPr>
          <p:cNvPr id="48" name="Group 47">
            <a:extLst>
              <a:ext uri="{FF2B5EF4-FFF2-40B4-BE49-F238E27FC236}">
                <a16:creationId xmlns:a16="http://schemas.microsoft.com/office/drawing/2014/main" id="{D7E7D7D5-9322-95E7-F6D6-81D56420ED18}"/>
              </a:ext>
            </a:extLst>
          </p:cNvPr>
          <p:cNvGrpSpPr/>
          <p:nvPr/>
        </p:nvGrpSpPr>
        <p:grpSpPr>
          <a:xfrm>
            <a:off x="480754" y="2488206"/>
            <a:ext cx="1437711" cy="1297221"/>
            <a:chOff x="2468132" y="2323449"/>
            <a:chExt cx="1973170" cy="1719410"/>
          </a:xfrm>
        </p:grpSpPr>
        <p:grpSp>
          <p:nvGrpSpPr>
            <p:cNvPr id="10" name="Group 9">
              <a:extLst>
                <a:ext uri="{FF2B5EF4-FFF2-40B4-BE49-F238E27FC236}">
                  <a16:creationId xmlns:a16="http://schemas.microsoft.com/office/drawing/2014/main" id="{CBD3DC4E-B720-CBA9-05FB-B9B87B042743}"/>
                </a:ext>
              </a:extLst>
            </p:cNvPr>
            <p:cNvGrpSpPr/>
            <p:nvPr/>
          </p:nvGrpSpPr>
          <p:grpSpPr>
            <a:xfrm>
              <a:off x="2468132" y="2927599"/>
              <a:ext cx="1973170" cy="1115260"/>
              <a:chOff x="92692" y="2468336"/>
              <a:chExt cx="2474812" cy="1059131"/>
            </a:xfrm>
          </p:grpSpPr>
          <p:sp>
            <p:nvSpPr>
              <p:cNvPr id="44" name="Cylinder 43">
                <a:extLst>
                  <a:ext uri="{FF2B5EF4-FFF2-40B4-BE49-F238E27FC236}">
                    <a16:creationId xmlns:a16="http://schemas.microsoft.com/office/drawing/2014/main" id="{4CD5BA51-2C68-7171-62CE-4FF03EBEF7D4}"/>
                  </a:ext>
                </a:extLst>
              </p:cNvPr>
              <p:cNvSpPr/>
              <p:nvPr/>
            </p:nvSpPr>
            <p:spPr>
              <a:xfrm rot="-5400000">
                <a:off x="1502228" y="2399102"/>
                <a:ext cx="914400" cy="1216152"/>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ylinder 44">
                <a:extLst>
                  <a:ext uri="{FF2B5EF4-FFF2-40B4-BE49-F238E27FC236}">
                    <a16:creationId xmlns:a16="http://schemas.microsoft.com/office/drawing/2014/main" id="{24EEE21C-A008-4810-A4FD-5A34DFEC4851}"/>
                  </a:ext>
                </a:extLst>
              </p:cNvPr>
              <p:cNvSpPr/>
              <p:nvPr/>
            </p:nvSpPr>
            <p:spPr>
              <a:xfrm rot="5400000">
                <a:off x="243568" y="2399103"/>
                <a:ext cx="914400" cy="121615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Cylinder 45">
                <a:extLst>
                  <a:ext uri="{FF2B5EF4-FFF2-40B4-BE49-F238E27FC236}">
                    <a16:creationId xmlns:a16="http://schemas.microsoft.com/office/drawing/2014/main" id="{CD8E8FA8-9D41-6309-F99E-0517BFEAE43D}"/>
                  </a:ext>
                </a:extLst>
              </p:cNvPr>
              <p:cNvSpPr/>
              <p:nvPr/>
            </p:nvSpPr>
            <p:spPr>
              <a:xfrm rot="5400000">
                <a:off x="669764" y="2777054"/>
                <a:ext cx="1049854" cy="432420"/>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ylinder 46">
                <a:extLst>
                  <a:ext uri="{FF2B5EF4-FFF2-40B4-BE49-F238E27FC236}">
                    <a16:creationId xmlns:a16="http://schemas.microsoft.com/office/drawing/2014/main" id="{102DD4DD-09D4-EE01-FCC8-2EF7C762953E}"/>
                  </a:ext>
                </a:extLst>
              </p:cNvPr>
              <p:cNvSpPr/>
              <p:nvPr/>
            </p:nvSpPr>
            <p:spPr>
              <a:xfrm rot="16200000">
                <a:off x="984246" y="2787818"/>
                <a:ext cx="1059131" cy="420168"/>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Arrow: Bent 10">
              <a:extLst>
                <a:ext uri="{FF2B5EF4-FFF2-40B4-BE49-F238E27FC236}">
                  <a16:creationId xmlns:a16="http://schemas.microsoft.com/office/drawing/2014/main" id="{B6AB3794-10C2-13EE-EE5D-2B5FF95F1DC6}"/>
                </a:ext>
              </a:extLst>
            </p:cNvPr>
            <p:cNvSpPr/>
            <p:nvPr/>
          </p:nvSpPr>
          <p:spPr>
            <a:xfrm rot="8220000" flipH="1">
              <a:off x="2739762" y="2416125"/>
              <a:ext cx="318888" cy="539165"/>
            </a:xfrm>
            <a:prstGeom prst="bentArrow">
              <a:avLst/>
            </a:prstGeom>
            <a:solidFill>
              <a:srgbClr val="6F34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Arrow: Bent 20">
              <a:extLst>
                <a:ext uri="{FF2B5EF4-FFF2-40B4-BE49-F238E27FC236}">
                  <a16:creationId xmlns:a16="http://schemas.microsoft.com/office/drawing/2014/main" id="{0771B66C-103D-FCA3-AF3A-52961D3E4E22}"/>
                </a:ext>
              </a:extLst>
            </p:cNvPr>
            <p:cNvSpPr/>
            <p:nvPr/>
          </p:nvSpPr>
          <p:spPr>
            <a:xfrm rot="8220000" flipH="1">
              <a:off x="3337004" y="2323449"/>
              <a:ext cx="318888" cy="539165"/>
            </a:xfrm>
            <a:prstGeom prst="bentArrow">
              <a:avLst/>
            </a:prstGeom>
            <a:solidFill>
              <a:srgbClr val="6F34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3" name="Arrow: Bent 42">
              <a:extLst>
                <a:ext uri="{FF2B5EF4-FFF2-40B4-BE49-F238E27FC236}">
                  <a16:creationId xmlns:a16="http://schemas.microsoft.com/office/drawing/2014/main" id="{D74E20CE-F7DA-3702-3F17-80B2F26062FC}"/>
                </a:ext>
              </a:extLst>
            </p:cNvPr>
            <p:cNvSpPr/>
            <p:nvPr/>
          </p:nvSpPr>
          <p:spPr>
            <a:xfrm rot="8220000" flipH="1">
              <a:off x="3975437" y="2416125"/>
              <a:ext cx="318888" cy="539165"/>
            </a:xfrm>
            <a:prstGeom prst="bentArrow">
              <a:avLst/>
            </a:prstGeom>
            <a:solidFill>
              <a:srgbClr val="6F34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63" name="Group 62">
            <a:extLst>
              <a:ext uri="{FF2B5EF4-FFF2-40B4-BE49-F238E27FC236}">
                <a16:creationId xmlns:a16="http://schemas.microsoft.com/office/drawing/2014/main" id="{07AD5942-F8E6-DAB6-FFC9-D8AC9F2A2602}"/>
              </a:ext>
            </a:extLst>
          </p:cNvPr>
          <p:cNvGrpSpPr/>
          <p:nvPr/>
        </p:nvGrpSpPr>
        <p:grpSpPr>
          <a:xfrm>
            <a:off x="605412" y="5376508"/>
            <a:ext cx="1193241" cy="830966"/>
            <a:chOff x="7678565" y="2445049"/>
            <a:chExt cx="1973170" cy="1144730"/>
          </a:xfrm>
        </p:grpSpPr>
        <p:grpSp>
          <p:nvGrpSpPr>
            <p:cNvPr id="50" name="Group 49">
              <a:extLst>
                <a:ext uri="{FF2B5EF4-FFF2-40B4-BE49-F238E27FC236}">
                  <a16:creationId xmlns:a16="http://schemas.microsoft.com/office/drawing/2014/main" id="{1DAE7228-47AE-8AE8-3836-9A1BE8D9C92B}"/>
                </a:ext>
              </a:extLst>
            </p:cNvPr>
            <p:cNvGrpSpPr/>
            <p:nvPr/>
          </p:nvGrpSpPr>
          <p:grpSpPr>
            <a:xfrm>
              <a:off x="7678565" y="2474519"/>
              <a:ext cx="1973170" cy="1115260"/>
              <a:chOff x="92692" y="2468336"/>
              <a:chExt cx="2474812" cy="1059131"/>
            </a:xfrm>
          </p:grpSpPr>
          <p:sp>
            <p:nvSpPr>
              <p:cNvPr id="59" name="Cylinder 58">
                <a:extLst>
                  <a:ext uri="{FF2B5EF4-FFF2-40B4-BE49-F238E27FC236}">
                    <a16:creationId xmlns:a16="http://schemas.microsoft.com/office/drawing/2014/main" id="{73E4C146-1DBB-9BEF-5AFE-B3E83800D812}"/>
                  </a:ext>
                </a:extLst>
              </p:cNvPr>
              <p:cNvSpPr/>
              <p:nvPr/>
            </p:nvSpPr>
            <p:spPr>
              <a:xfrm rot="-5400000">
                <a:off x="1502228" y="2399102"/>
                <a:ext cx="914400" cy="1216152"/>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ylinder 59">
                <a:extLst>
                  <a:ext uri="{FF2B5EF4-FFF2-40B4-BE49-F238E27FC236}">
                    <a16:creationId xmlns:a16="http://schemas.microsoft.com/office/drawing/2014/main" id="{DD6A7834-3357-D688-4B7B-0CC853DBE3C2}"/>
                  </a:ext>
                </a:extLst>
              </p:cNvPr>
              <p:cNvSpPr/>
              <p:nvPr/>
            </p:nvSpPr>
            <p:spPr>
              <a:xfrm rot="5400000">
                <a:off x="243568" y="2399103"/>
                <a:ext cx="914400" cy="1216152"/>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ylinder 60">
                <a:extLst>
                  <a:ext uri="{FF2B5EF4-FFF2-40B4-BE49-F238E27FC236}">
                    <a16:creationId xmlns:a16="http://schemas.microsoft.com/office/drawing/2014/main" id="{0DD9ACEB-2FF6-9824-AC24-ABBE51227751}"/>
                  </a:ext>
                </a:extLst>
              </p:cNvPr>
              <p:cNvSpPr/>
              <p:nvPr/>
            </p:nvSpPr>
            <p:spPr>
              <a:xfrm rot="5400000">
                <a:off x="669764" y="2777054"/>
                <a:ext cx="1049854" cy="432420"/>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ylinder 61">
                <a:extLst>
                  <a:ext uri="{FF2B5EF4-FFF2-40B4-BE49-F238E27FC236}">
                    <a16:creationId xmlns:a16="http://schemas.microsoft.com/office/drawing/2014/main" id="{E526D0CE-F976-6ECB-D2FF-C7F7A1083155}"/>
                  </a:ext>
                </a:extLst>
              </p:cNvPr>
              <p:cNvSpPr/>
              <p:nvPr/>
            </p:nvSpPr>
            <p:spPr>
              <a:xfrm rot="16200000">
                <a:off x="984246" y="2787818"/>
                <a:ext cx="1059131" cy="420168"/>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89293EF5-883D-24C7-FAA5-40C574033C62}"/>
                </a:ext>
              </a:extLst>
            </p:cNvPr>
            <p:cNvSpPr/>
            <p:nvPr/>
          </p:nvSpPr>
          <p:spPr>
            <a:xfrm>
              <a:off x="8239125" y="2571750"/>
              <a:ext cx="914400" cy="914400"/>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gonal Stripe 51">
              <a:extLst>
                <a:ext uri="{FF2B5EF4-FFF2-40B4-BE49-F238E27FC236}">
                  <a16:creationId xmlns:a16="http://schemas.microsoft.com/office/drawing/2014/main" id="{2CEE240C-22E5-95DB-2CB7-F78F261A27B3}"/>
                </a:ext>
              </a:extLst>
            </p:cNvPr>
            <p:cNvSpPr/>
            <p:nvPr/>
          </p:nvSpPr>
          <p:spPr>
            <a:xfrm>
              <a:off x="8493082" y="2445049"/>
              <a:ext cx="478352" cy="221865"/>
            </a:xfrm>
            <a:prstGeom prst="diagStripe">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iagonal Stripe 52">
              <a:extLst>
                <a:ext uri="{FF2B5EF4-FFF2-40B4-BE49-F238E27FC236}">
                  <a16:creationId xmlns:a16="http://schemas.microsoft.com/office/drawing/2014/main" id="{444C45F1-4399-5984-AB7F-14FF97CB2746}"/>
                </a:ext>
              </a:extLst>
            </p:cNvPr>
            <p:cNvSpPr/>
            <p:nvPr/>
          </p:nvSpPr>
          <p:spPr>
            <a:xfrm rot="-1620000" flipH="1">
              <a:off x="8469320" y="2524681"/>
              <a:ext cx="300595" cy="450980"/>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iagonal Stripe 53">
              <a:extLst>
                <a:ext uri="{FF2B5EF4-FFF2-40B4-BE49-F238E27FC236}">
                  <a16:creationId xmlns:a16="http://schemas.microsoft.com/office/drawing/2014/main" id="{A2BC4CA4-493A-48DE-DBC9-7566F3C57AF0}"/>
                </a:ext>
              </a:extLst>
            </p:cNvPr>
            <p:cNvSpPr/>
            <p:nvPr/>
          </p:nvSpPr>
          <p:spPr>
            <a:xfrm rot="3480000">
              <a:off x="8589884" y="2729980"/>
              <a:ext cx="144025" cy="351519"/>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iagonal Stripe 54">
              <a:extLst>
                <a:ext uri="{FF2B5EF4-FFF2-40B4-BE49-F238E27FC236}">
                  <a16:creationId xmlns:a16="http://schemas.microsoft.com/office/drawing/2014/main" id="{429B2723-A008-24BB-71B2-7DEB4D3EF0D8}"/>
                </a:ext>
              </a:extLst>
            </p:cNvPr>
            <p:cNvSpPr/>
            <p:nvPr/>
          </p:nvSpPr>
          <p:spPr>
            <a:xfrm rot="20460000" flipH="1">
              <a:off x="8541423" y="2886575"/>
              <a:ext cx="186765" cy="345613"/>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iagonal Stripe 55">
              <a:extLst>
                <a:ext uri="{FF2B5EF4-FFF2-40B4-BE49-F238E27FC236}">
                  <a16:creationId xmlns:a16="http://schemas.microsoft.com/office/drawing/2014/main" id="{1D54F8BC-76A1-1304-71B2-D4C23C27C72B}"/>
                </a:ext>
              </a:extLst>
            </p:cNvPr>
            <p:cNvSpPr/>
            <p:nvPr/>
          </p:nvSpPr>
          <p:spPr>
            <a:xfrm rot="2760000">
              <a:off x="8551211" y="3092836"/>
              <a:ext cx="119284" cy="345613"/>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iagonal Stripe 56">
              <a:extLst>
                <a:ext uri="{FF2B5EF4-FFF2-40B4-BE49-F238E27FC236}">
                  <a16:creationId xmlns:a16="http://schemas.microsoft.com/office/drawing/2014/main" id="{BC8DA59E-7E68-A8D4-A317-A8ECAA4B62E4}"/>
                </a:ext>
              </a:extLst>
            </p:cNvPr>
            <p:cNvSpPr/>
            <p:nvPr/>
          </p:nvSpPr>
          <p:spPr>
            <a:xfrm rot="20460000" flipH="1">
              <a:off x="8655725" y="3235063"/>
              <a:ext cx="80585" cy="351858"/>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iagonal Stripe 57">
              <a:extLst>
                <a:ext uri="{FF2B5EF4-FFF2-40B4-BE49-F238E27FC236}">
                  <a16:creationId xmlns:a16="http://schemas.microsoft.com/office/drawing/2014/main" id="{5D80589F-422F-15C7-F949-1377C1DDFA95}"/>
                </a:ext>
              </a:extLst>
            </p:cNvPr>
            <p:cNvSpPr/>
            <p:nvPr/>
          </p:nvSpPr>
          <p:spPr>
            <a:xfrm rot="1560000">
              <a:off x="8480761" y="2679516"/>
              <a:ext cx="86963" cy="182856"/>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0" name="Group 69">
            <a:extLst>
              <a:ext uri="{FF2B5EF4-FFF2-40B4-BE49-F238E27FC236}">
                <a16:creationId xmlns:a16="http://schemas.microsoft.com/office/drawing/2014/main" id="{872CD088-8B5D-6E7A-FDC4-A2E201E2BD11}"/>
              </a:ext>
            </a:extLst>
          </p:cNvPr>
          <p:cNvGrpSpPr/>
          <p:nvPr/>
        </p:nvGrpSpPr>
        <p:grpSpPr>
          <a:xfrm>
            <a:off x="2517818" y="1340476"/>
            <a:ext cx="7609267" cy="4404574"/>
            <a:chOff x="2507086" y="1598054"/>
            <a:chExt cx="7609267" cy="4404574"/>
          </a:xfrm>
        </p:grpSpPr>
        <p:sp>
          <p:nvSpPr>
            <p:cNvPr id="65" name="Rectangle: Rounded Corners 64">
              <a:extLst>
                <a:ext uri="{FF2B5EF4-FFF2-40B4-BE49-F238E27FC236}">
                  <a16:creationId xmlns:a16="http://schemas.microsoft.com/office/drawing/2014/main" id="{A0C3438F-031C-4864-93F7-5C40EEE9D22A}"/>
                </a:ext>
              </a:extLst>
            </p:cNvPr>
            <p:cNvSpPr/>
            <p:nvPr/>
          </p:nvSpPr>
          <p:spPr>
            <a:xfrm>
              <a:off x="6701306" y="4055773"/>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Rounded Corners 66">
              <a:extLst>
                <a:ext uri="{FF2B5EF4-FFF2-40B4-BE49-F238E27FC236}">
                  <a16:creationId xmlns:a16="http://schemas.microsoft.com/office/drawing/2014/main" id="{6034683F-4FA2-3047-B268-10F3CE3965D3}"/>
                </a:ext>
              </a:extLst>
            </p:cNvPr>
            <p:cNvSpPr/>
            <p:nvPr/>
          </p:nvSpPr>
          <p:spPr>
            <a:xfrm>
              <a:off x="2507086" y="4057919"/>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Rounded Corners 68">
              <a:extLst>
                <a:ext uri="{FF2B5EF4-FFF2-40B4-BE49-F238E27FC236}">
                  <a16:creationId xmlns:a16="http://schemas.microsoft.com/office/drawing/2014/main" id="{1CA28FDC-00FB-A972-92BD-7D6B113486EB}"/>
                </a:ext>
              </a:extLst>
            </p:cNvPr>
            <p:cNvSpPr/>
            <p:nvPr/>
          </p:nvSpPr>
          <p:spPr>
            <a:xfrm>
              <a:off x="4447503" y="1598054"/>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a:extLst>
              <a:ext uri="{FF2B5EF4-FFF2-40B4-BE49-F238E27FC236}">
                <a16:creationId xmlns:a16="http://schemas.microsoft.com/office/drawing/2014/main" id="{E63B2E09-F984-AEE2-33AD-24B7F2A1AF3F}"/>
              </a:ext>
            </a:extLst>
          </p:cNvPr>
          <p:cNvSpPr txBox="1"/>
          <p:nvPr/>
        </p:nvSpPr>
        <p:spPr>
          <a:xfrm>
            <a:off x="4985195" y="1543952"/>
            <a:ext cx="236112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Measured Using a Thermocouple in Coupler Interior</a:t>
            </a:r>
          </a:p>
        </p:txBody>
      </p:sp>
      <p:sp>
        <p:nvSpPr>
          <p:cNvPr id="72" name="TextBox 71">
            <a:extLst>
              <a:ext uri="{FF2B5EF4-FFF2-40B4-BE49-F238E27FC236}">
                <a16:creationId xmlns:a16="http://schemas.microsoft.com/office/drawing/2014/main" id="{7778040D-3590-451B-8A57-4C65B779984F}"/>
              </a:ext>
            </a:extLst>
          </p:cNvPr>
          <p:cNvSpPr txBox="1"/>
          <p:nvPr/>
        </p:nvSpPr>
        <p:spPr>
          <a:xfrm>
            <a:off x="2961084" y="4156782"/>
            <a:ext cx="242820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Target Derived From Boiling Point of Liquid Nitrogen</a:t>
            </a:r>
            <a:endParaRPr lang="en-US" sz="2000">
              <a:solidFill>
                <a:schemeClr val="bg1"/>
              </a:solidFill>
              <a:latin typeface="+mj-lt"/>
            </a:endParaRPr>
          </a:p>
          <a:p>
            <a:endParaRPr lang="en-US">
              <a:cs typeface="Calibri"/>
            </a:endParaRPr>
          </a:p>
        </p:txBody>
      </p:sp>
      <p:sp>
        <p:nvSpPr>
          <p:cNvPr id="73" name="TextBox 72">
            <a:extLst>
              <a:ext uri="{FF2B5EF4-FFF2-40B4-BE49-F238E27FC236}">
                <a16:creationId xmlns:a16="http://schemas.microsoft.com/office/drawing/2014/main" id="{6A00132B-5174-26B9-B65D-17DFEA6D483F}"/>
              </a:ext>
            </a:extLst>
          </p:cNvPr>
          <p:cNvSpPr txBox="1"/>
          <p:nvPr/>
        </p:nvSpPr>
        <p:spPr>
          <a:xfrm>
            <a:off x="9471338" y="5379612"/>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74" name="TextBox 73">
            <a:extLst>
              <a:ext uri="{FF2B5EF4-FFF2-40B4-BE49-F238E27FC236}">
                <a16:creationId xmlns:a16="http://schemas.microsoft.com/office/drawing/2014/main" id="{0182D12D-8E4E-A245-D8BA-795C326F08F6}"/>
              </a:ext>
            </a:extLst>
          </p:cNvPr>
          <p:cNvSpPr txBox="1"/>
          <p:nvPr/>
        </p:nvSpPr>
        <p:spPr>
          <a:xfrm>
            <a:off x="7205550" y="4273877"/>
            <a:ext cx="2422198"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Coupler Interior Temperature</a:t>
            </a:r>
            <a:endParaRPr lang="en-US">
              <a:solidFill>
                <a:schemeClr val="bg1"/>
              </a:solidFill>
              <a:latin typeface="+mj-lt"/>
              <a:cs typeface="Calibri"/>
            </a:endParaRPr>
          </a:p>
          <a:p>
            <a:pPr algn="ctr"/>
            <a:r>
              <a:rPr lang="en-US" sz="2000">
                <a:solidFill>
                  <a:schemeClr val="bg1"/>
                </a:solidFill>
                <a:latin typeface="+mj-lt"/>
                <a:cs typeface="Calibri"/>
              </a:rPr>
              <a:t> ≤ 80 K</a:t>
            </a:r>
            <a:endParaRPr lang="en-US">
              <a:solidFill>
                <a:schemeClr val="bg1"/>
              </a:solidFill>
              <a:latin typeface="+mj-lt"/>
              <a:cs typeface="Calibri"/>
            </a:endParaRPr>
          </a:p>
          <a:p>
            <a:pPr algn="l"/>
            <a:endParaRPr lang="en-US" sz="2000">
              <a:solidFill>
                <a:schemeClr val="bg1"/>
              </a:solidFill>
              <a:cs typeface="Calibri"/>
            </a:endParaRPr>
          </a:p>
        </p:txBody>
      </p:sp>
      <p:sp>
        <p:nvSpPr>
          <p:cNvPr id="49" name="TextBox 48">
            <a:extLst>
              <a:ext uri="{FF2B5EF4-FFF2-40B4-BE49-F238E27FC236}">
                <a16:creationId xmlns:a16="http://schemas.microsoft.com/office/drawing/2014/main" id="{32CB75FD-FD98-E2BE-2D0E-226E17DC5C14}"/>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pic>
        <p:nvPicPr>
          <p:cNvPr id="8" name="Picture 7" descr="Arizona Space Grant Consortium Logos | Arizona Space Grant Consortium">
            <a:extLst>
              <a:ext uri="{FF2B5EF4-FFF2-40B4-BE49-F238E27FC236}">
                <a16:creationId xmlns:a16="http://schemas.microsoft.com/office/drawing/2014/main" id="{0D7BF4AE-BBC6-291B-3180-5CCBF3759250}"/>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20103696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73</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Coupler Connection</a:t>
            </a:r>
            <a:endParaRPr lang="en-US"/>
          </a:p>
        </p:txBody>
      </p:sp>
      <p:cxnSp>
        <p:nvCxnSpPr>
          <p:cNvPr id="4" name="Straight Arrow Connector 3">
            <a:extLst>
              <a:ext uri="{FF2B5EF4-FFF2-40B4-BE49-F238E27FC236}">
                <a16:creationId xmlns:a16="http://schemas.microsoft.com/office/drawing/2014/main" id="{A5319145-B0A3-8313-5708-AC925CA303C5}"/>
              </a:ext>
            </a:extLst>
          </p:cNvPr>
          <p:cNvCxnSpPr/>
          <p:nvPr/>
        </p:nvCxnSpPr>
        <p:spPr>
          <a:xfrm>
            <a:off x="426988"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617C2CE-8CE3-5B03-5D49-D5216749ABD1}"/>
              </a:ext>
            </a:extLst>
          </p:cNvPr>
          <p:cNvCxnSpPr>
            <a:cxnSpLocks/>
          </p:cNvCxnSpPr>
          <p:nvPr/>
        </p:nvCxnSpPr>
        <p:spPr>
          <a:xfrm>
            <a:off x="2009603"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grpSp>
        <p:nvGrpSpPr>
          <p:cNvPr id="42" name="Group 41">
            <a:extLst>
              <a:ext uri="{FF2B5EF4-FFF2-40B4-BE49-F238E27FC236}">
                <a16:creationId xmlns:a16="http://schemas.microsoft.com/office/drawing/2014/main" id="{BCFFEC65-2A6C-2881-C6B4-6F7E6A055E95}"/>
              </a:ext>
            </a:extLst>
          </p:cNvPr>
          <p:cNvGrpSpPr/>
          <p:nvPr/>
        </p:nvGrpSpPr>
        <p:grpSpPr>
          <a:xfrm>
            <a:off x="488047" y="4142075"/>
            <a:ext cx="1422138" cy="880244"/>
            <a:chOff x="4652776" y="2528231"/>
            <a:chExt cx="2879951" cy="1147234"/>
          </a:xfrm>
        </p:grpSpPr>
        <p:grpSp>
          <p:nvGrpSpPr>
            <p:cNvPr id="22" name="Group 21">
              <a:extLst>
                <a:ext uri="{FF2B5EF4-FFF2-40B4-BE49-F238E27FC236}">
                  <a16:creationId xmlns:a16="http://schemas.microsoft.com/office/drawing/2014/main" id="{1BACC3F1-C3AA-7610-4685-483ED82E5D2B}"/>
                </a:ext>
              </a:extLst>
            </p:cNvPr>
            <p:cNvGrpSpPr/>
            <p:nvPr/>
          </p:nvGrpSpPr>
          <p:grpSpPr>
            <a:xfrm>
              <a:off x="5963955" y="2528231"/>
              <a:ext cx="1568772" cy="1143000"/>
              <a:chOff x="5856631" y="2592625"/>
              <a:chExt cx="1568772" cy="1143000"/>
            </a:xfrm>
          </p:grpSpPr>
          <p:sp>
            <p:nvSpPr>
              <p:cNvPr id="32" name="Cylinder 31">
                <a:extLst>
                  <a:ext uri="{FF2B5EF4-FFF2-40B4-BE49-F238E27FC236}">
                    <a16:creationId xmlns:a16="http://schemas.microsoft.com/office/drawing/2014/main" id="{B5069145-76FE-ECBE-A47A-140B81C87173}"/>
                  </a:ext>
                </a:extLst>
              </p:cNvPr>
              <p:cNvSpPr/>
              <p:nvPr/>
            </p:nvSpPr>
            <p:spPr>
              <a:xfrm rot="16200000">
                <a:off x="6195027" y="2505249"/>
                <a:ext cx="1143000" cy="1317752"/>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ylinder 32">
                <a:extLst>
                  <a:ext uri="{FF2B5EF4-FFF2-40B4-BE49-F238E27FC236}">
                    <a16:creationId xmlns:a16="http://schemas.microsoft.com/office/drawing/2014/main" id="{05F59039-1867-47A8-086C-CB6E42A18BDF}"/>
                  </a:ext>
                </a:extLst>
              </p:cNvPr>
              <p:cNvSpPr/>
              <p:nvPr/>
            </p:nvSpPr>
            <p:spPr>
              <a:xfrm rot="16200000">
                <a:off x="5893592" y="2885959"/>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ylinder 33">
                <a:extLst>
                  <a:ext uri="{FF2B5EF4-FFF2-40B4-BE49-F238E27FC236}">
                    <a16:creationId xmlns:a16="http://schemas.microsoft.com/office/drawing/2014/main" id="{160179E8-6350-D4EB-E214-C32BF5CC3036}"/>
                  </a:ext>
                </a:extLst>
              </p:cNvPr>
              <p:cNvSpPr/>
              <p:nvPr/>
            </p:nvSpPr>
            <p:spPr>
              <a:xfrm rot="16200000">
                <a:off x="5836442" y="3108208"/>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ylinder 34">
                <a:extLst>
                  <a:ext uri="{FF2B5EF4-FFF2-40B4-BE49-F238E27FC236}">
                    <a16:creationId xmlns:a16="http://schemas.microsoft.com/office/drawing/2014/main" id="{0AB44A07-4656-A9B1-92CF-4991D3CEDCA8}"/>
                  </a:ext>
                </a:extLst>
              </p:cNvPr>
              <p:cNvSpPr/>
              <p:nvPr/>
            </p:nvSpPr>
            <p:spPr>
              <a:xfrm rot="16200000">
                <a:off x="5887242" y="3330458"/>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ylinder 35">
                <a:extLst>
                  <a:ext uri="{FF2B5EF4-FFF2-40B4-BE49-F238E27FC236}">
                    <a16:creationId xmlns:a16="http://schemas.microsoft.com/office/drawing/2014/main" id="{26C482C5-2F5C-0F91-7FF7-6431DE64A932}"/>
                  </a:ext>
                </a:extLst>
              </p:cNvPr>
              <p:cNvSpPr/>
              <p:nvPr/>
            </p:nvSpPr>
            <p:spPr>
              <a:xfrm rot="16200000">
                <a:off x="5782468" y="2997085"/>
                <a:ext cx="691189" cy="3396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ylinder 36">
                <a:extLst>
                  <a:ext uri="{FF2B5EF4-FFF2-40B4-BE49-F238E27FC236}">
                    <a16:creationId xmlns:a16="http://schemas.microsoft.com/office/drawing/2014/main" id="{E67BFF54-7C26-B191-3814-84B4D1129371}"/>
                  </a:ext>
                </a:extLst>
              </p:cNvPr>
              <p:cNvSpPr/>
              <p:nvPr/>
            </p:nvSpPr>
            <p:spPr>
              <a:xfrm rot="16200000">
                <a:off x="5944392" y="3108208"/>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ylinder 37">
                <a:extLst>
                  <a:ext uri="{FF2B5EF4-FFF2-40B4-BE49-F238E27FC236}">
                    <a16:creationId xmlns:a16="http://schemas.microsoft.com/office/drawing/2014/main" id="{89897252-C205-8B72-AC72-2F62D79E243D}"/>
                  </a:ext>
                </a:extLst>
              </p:cNvPr>
              <p:cNvSpPr/>
              <p:nvPr/>
            </p:nvSpPr>
            <p:spPr>
              <a:xfrm rot="16200000">
                <a:off x="6134892" y="2651008"/>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ylinder 38">
                <a:extLst>
                  <a:ext uri="{FF2B5EF4-FFF2-40B4-BE49-F238E27FC236}">
                    <a16:creationId xmlns:a16="http://schemas.microsoft.com/office/drawing/2014/main" id="{14623C63-EB49-C190-DDDD-9E829BA36879}"/>
                  </a:ext>
                </a:extLst>
              </p:cNvPr>
              <p:cNvSpPr/>
              <p:nvPr/>
            </p:nvSpPr>
            <p:spPr>
              <a:xfrm rot="16200000">
                <a:off x="6134892" y="3578108"/>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ylinder 39">
                <a:extLst>
                  <a:ext uri="{FF2B5EF4-FFF2-40B4-BE49-F238E27FC236}">
                    <a16:creationId xmlns:a16="http://schemas.microsoft.com/office/drawing/2014/main" id="{D359DF34-9A43-4E8A-4A43-D66996BA7898}"/>
                  </a:ext>
                </a:extLst>
              </p:cNvPr>
              <p:cNvSpPr/>
              <p:nvPr/>
            </p:nvSpPr>
            <p:spPr>
              <a:xfrm rot="16200000">
                <a:off x="6223792" y="2955808"/>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ylinder 40">
                <a:extLst>
                  <a:ext uri="{FF2B5EF4-FFF2-40B4-BE49-F238E27FC236}">
                    <a16:creationId xmlns:a16="http://schemas.microsoft.com/office/drawing/2014/main" id="{37505DB0-1E6F-F0BD-0EBD-94CA455265DE}"/>
                  </a:ext>
                </a:extLst>
              </p:cNvPr>
              <p:cNvSpPr/>
              <p:nvPr/>
            </p:nvSpPr>
            <p:spPr>
              <a:xfrm rot="16200000">
                <a:off x="6223792" y="3305058"/>
                <a:ext cx="151439" cy="111061"/>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88CF2C8-4591-9093-D123-C0F36874314E}"/>
                </a:ext>
              </a:extLst>
            </p:cNvPr>
            <p:cNvGrpSpPr/>
            <p:nvPr/>
          </p:nvGrpSpPr>
          <p:grpSpPr>
            <a:xfrm rot="10800000">
              <a:off x="4652776" y="2532465"/>
              <a:ext cx="1317752" cy="1143000"/>
              <a:chOff x="4298606" y="2596859"/>
              <a:chExt cx="1317752" cy="1143000"/>
            </a:xfrm>
          </p:grpSpPr>
          <p:sp>
            <p:nvSpPr>
              <p:cNvPr id="24" name="Cylinder 23">
                <a:extLst>
                  <a:ext uri="{FF2B5EF4-FFF2-40B4-BE49-F238E27FC236}">
                    <a16:creationId xmlns:a16="http://schemas.microsoft.com/office/drawing/2014/main" id="{0C78BBB0-8710-AF7B-6C96-408E3FCA0375}"/>
                  </a:ext>
                </a:extLst>
              </p:cNvPr>
              <p:cNvSpPr/>
              <p:nvPr/>
            </p:nvSpPr>
            <p:spPr>
              <a:xfrm rot="16200000">
                <a:off x="4385982" y="2509483"/>
                <a:ext cx="1143000" cy="1317752"/>
              </a:xfrm>
              <a:prstGeom prst="can">
                <a:avLst/>
              </a:prstGeom>
              <a:solidFill>
                <a:srgbClr val="003B6F"/>
              </a:solidFill>
              <a:ln>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0B0E26DE-8D7E-0BBC-D98C-11562138ACD5}"/>
                  </a:ext>
                </a:extLst>
              </p:cNvPr>
              <p:cNvSpPr/>
              <p:nvPr/>
            </p:nvSpPr>
            <p:spPr>
              <a:xfrm rot="5400000">
                <a:off x="4352450" y="2688003"/>
                <a:ext cx="162574" cy="70979"/>
              </a:xfrm>
              <a:prstGeom prst="can">
                <a:avLst/>
              </a:prstGeom>
              <a:solidFill>
                <a:srgbClr val="003B6F"/>
              </a:solidFill>
              <a:ln w="6350">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3D0A8D7C-4DAE-C6F8-A158-05A05A151CCA}"/>
                  </a:ext>
                </a:extLst>
              </p:cNvPr>
              <p:cNvSpPr/>
              <p:nvPr/>
            </p:nvSpPr>
            <p:spPr>
              <a:xfrm rot="5400000">
                <a:off x="4358280" y="3591258"/>
                <a:ext cx="150911" cy="70979"/>
              </a:xfrm>
              <a:prstGeom prst="can">
                <a:avLst/>
              </a:prstGeom>
              <a:solidFill>
                <a:srgbClr val="003B6F"/>
              </a:solidFill>
              <a:ln w="6350">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ylinder 26">
                <a:extLst>
                  <a:ext uri="{FF2B5EF4-FFF2-40B4-BE49-F238E27FC236}">
                    <a16:creationId xmlns:a16="http://schemas.microsoft.com/office/drawing/2014/main" id="{4C36CA80-9C51-5194-24EE-FD7F796B990D}"/>
                  </a:ext>
                </a:extLst>
              </p:cNvPr>
              <p:cNvSpPr/>
              <p:nvPr/>
            </p:nvSpPr>
            <p:spPr>
              <a:xfrm rot="5400000">
                <a:off x="4434514" y="3285854"/>
                <a:ext cx="159214" cy="56634"/>
              </a:xfrm>
              <a:prstGeom prst="can">
                <a:avLst/>
              </a:prstGeom>
              <a:solidFill>
                <a:srgbClr val="003B6F"/>
              </a:solidFill>
              <a:ln w="6350">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ylinder 27">
                <a:extLst>
                  <a:ext uri="{FF2B5EF4-FFF2-40B4-BE49-F238E27FC236}">
                    <a16:creationId xmlns:a16="http://schemas.microsoft.com/office/drawing/2014/main" id="{E20CC9A5-42A2-44ED-56F3-5965EE65977B}"/>
                  </a:ext>
                </a:extLst>
              </p:cNvPr>
              <p:cNvSpPr/>
              <p:nvPr/>
            </p:nvSpPr>
            <p:spPr>
              <a:xfrm rot="5400000">
                <a:off x="4434514" y="2970917"/>
                <a:ext cx="166990" cy="56633"/>
              </a:xfrm>
              <a:prstGeom prst="can">
                <a:avLst/>
              </a:prstGeom>
              <a:solidFill>
                <a:srgbClr val="003B6F"/>
              </a:solidFill>
              <a:ln w="6350">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ylinder 28">
                <a:extLst>
                  <a:ext uri="{FF2B5EF4-FFF2-40B4-BE49-F238E27FC236}">
                    <a16:creationId xmlns:a16="http://schemas.microsoft.com/office/drawing/2014/main" id="{4CE038AA-0BB1-B9B7-FE8C-69BA6F2DDD75}"/>
                  </a:ext>
                </a:extLst>
              </p:cNvPr>
              <p:cNvSpPr/>
              <p:nvPr/>
            </p:nvSpPr>
            <p:spPr>
              <a:xfrm rot="5400000">
                <a:off x="4059135" y="3106195"/>
                <a:ext cx="691189" cy="109624"/>
              </a:xfrm>
              <a:prstGeom prst="can">
                <a:avLst/>
              </a:prstGeom>
              <a:solidFill>
                <a:srgbClr val="003B6F"/>
              </a:solidFill>
              <a:ln w="6350">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ylinder 29">
                <a:extLst>
                  <a:ext uri="{FF2B5EF4-FFF2-40B4-BE49-F238E27FC236}">
                    <a16:creationId xmlns:a16="http://schemas.microsoft.com/office/drawing/2014/main" id="{45EA3B35-8123-7201-8810-FC937D822DC5}"/>
                  </a:ext>
                </a:extLst>
              </p:cNvPr>
              <p:cNvSpPr/>
              <p:nvPr/>
            </p:nvSpPr>
            <p:spPr>
              <a:xfrm rot="5400000" flipV="1">
                <a:off x="4242216" y="3313299"/>
                <a:ext cx="170584" cy="22442"/>
              </a:xfrm>
              <a:prstGeom prst="can">
                <a:avLst/>
              </a:prstGeom>
              <a:solidFill>
                <a:srgbClr val="003B6F"/>
              </a:solidFill>
              <a:ln w="6350">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ylinder 30">
                <a:extLst>
                  <a:ext uri="{FF2B5EF4-FFF2-40B4-BE49-F238E27FC236}">
                    <a16:creationId xmlns:a16="http://schemas.microsoft.com/office/drawing/2014/main" id="{984BF0B2-805A-B57A-4BB8-E285CE55E3B0}"/>
                  </a:ext>
                </a:extLst>
              </p:cNvPr>
              <p:cNvSpPr/>
              <p:nvPr/>
            </p:nvSpPr>
            <p:spPr>
              <a:xfrm rot="5400000" flipV="1">
                <a:off x="4242215" y="3014968"/>
                <a:ext cx="170584" cy="22442"/>
              </a:xfrm>
              <a:prstGeom prst="can">
                <a:avLst/>
              </a:prstGeom>
              <a:solidFill>
                <a:srgbClr val="003B6F"/>
              </a:solidFill>
              <a:ln w="6350">
                <a:solidFill>
                  <a:srgbClr val="003B6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 name="TextBox 1">
            <a:extLst>
              <a:ext uri="{FF2B5EF4-FFF2-40B4-BE49-F238E27FC236}">
                <a16:creationId xmlns:a16="http://schemas.microsoft.com/office/drawing/2014/main" id="{AFF9A345-A850-97B8-F236-DC230B68A9D6}"/>
              </a:ext>
            </a:extLst>
          </p:cNvPr>
          <p:cNvSpPr txBox="1"/>
          <p:nvPr/>
        </p:nvSpPr>
        <p:spPr>
          <a:xfrm>
            <a:off x="2904392" y="1019930"/>
            <a:ext cx="5496121" cy="400110"/>
          </a:xfrm>
          <a:prstGeom prst="rect">
            <a:avLst/>
          </a:prstGeom>
          <a:noFill/>
        </p:spPr>
        <p:txBody>
          <a:bodyPr wrap="square" lIns="91440" tIns="45720" rIns="91440" bIns="45720" rtlCol="0" anchor="t">
            <a:spAutoFit/>
          </a:bodyPr>
          <a:lstStyle/>
          <a:p>
            <a:endParaRPr lang="en-US" sz="2000">
              <a:solidFill>
                <a:schemeClr val="bg1"/>
              </a:solidFill>
              <a:cs typeface="Calibri"/>
            </a:endParaRPr>
          </a:p>
        </p:txBody>
      </p:sp>
      <p:grpSp>
        <p:nvGrpSpPr>
          <p:cNvPr id="63" name="Group 62">
            <a:extLst>
              <a:ext uri="{FF2B5EF4-FFF2-40B4-BE49-F238E27FC236}">
                <a16:creationId xmlns:a16="http://schemas.microsoft.com/office/drawing/2014/main" id="{7B1F73D2-5450-4E72-E996-AFE24BCD516A}"/>
              </a:ext>
            </a:extLst>
          </p:cNvPr>
          <p:cNvGrpSpPr/>
          <p:nvPr/>
        </p:nvGrpSpPr>
        <p:grpSpPr>
          <a:xfrm>
            <a:off x="605412" y="5376507"/>
            <a:ext cx="1193241" cy="830965"/>
            <a:chOff x="7678565" y="2445049"/>
            <a:chExt cx="1973170" cy="1144729"/>
          </a:xfrm>
        </p:grpSpPr>
        <p:grpSp>
          <p:nvGrpSpPr>
            <p:cNvPr id="50" name="Group 49">
              <a:extLst>
                <a:ext uri="{FF2B5EF4-FFF2-40B4-BE49-F238E27FC236}">
                  <a16:creationId xmlns:a16="http://schemas.microsoft.com/office/drawing/2014/main" id="{A4E11A61-F054-1117-59EA-ABF9EFC540E3}"/>
                </a:ext>
              </a:extLst>
            </p:cNvPr>
            <p:cNvGrpSpPr/>
            <p:nvPr/>
          </p:nvGrpSpPr>
          <p:grpSpPr>
            <a:xfrm>
              <a:off x="7678565" y="2474518"/>
              <a:ext cx="1973170" cy="1115260"/>
              <a:chOff x="92692" y="2468336"/>
              <a:chExt cx="2474812" cy="1059131"/>
            </a:xfrm>
          </p:grpSpPr>
          <p:sp>
            <p:nvSpPr>
              <p:cNvPr id="59" name="Cylinder 58">
                <a:extLst>
                  <a:ext uri="{FF2B5EF4-FFF2-40B4-BE49-F238E27FC236}">
                    <a16:creationId xmlns:a16="http://schemas.microsoft.com/office/drawing/2014/main" id="{1DE48021-EE9A-5EAD-E060-D9CD5C63E223}"/>
                  </a:ext>
                </a:extLst>
              </p:cNvPr>
              <p:cNvSpPr/>
              <p:nvPr/>
            </p:nvSpPr>
            <p:spPr>
              <a:xfrm rot="-5400000">
                <a:off x="1502228" y="2399102"/>
                <a:ext cx="914400" cy="1216152"/>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ylinder 59">
                <a:extLst>
                  <a:ext uri="{FF2B5EF4-FFF2-40B4-BE49-F238E27FC236}">
                    <a16:creationId xmlns:a16="http://schemas.microsoft.com/office/drawing/2014/main" id="{5C717DDA-839A-101D-1885-B0FF1D02DE11}"/>
                  </a:ext>
                </a:extLst>
              </p:cNvPr>
              <p:cNvSpPr/>
              <p:nvPr/>
            </p:nvSpPr>
            <p:spPr>
              <a:xfrm rot="5400000">
                <a:off x="243568" y="2399103"/>
                <a:ext cx="914400" cy="1216152"/>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ylinder 60">
                <a:extLst>
                  <a:ext uri="{FF2B5EF4-FFF2-40B4-BE49-F238E27FC236}">
                    <a16:creationId xmlns:a16="http://schemas.microsoft.com/office/drawing/2014/main" id="{FEA5EED3-9711-554A-19DC-2770974D7AFC}"/>
                  </a:ext>
                </a:extLst>
              </p:cNvPr>
              <p:cNvSpPr/>
              <p:nvPr/>
            </p:nvSpPr>
            <p:spPr>
              <a:xfrm rot="5400000">
                <a:off x="669764" y="2777054"/>
                <a:ext cx="1049854" cy="432420"/>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ylinder 61">
                <a:extLst>
                  <a:ext uri="{FF2B5EF4-FFF2-40B4-BE49-F238E27FC236}">
                    <a16:creationId xmlns:a16="http://schemas.microsoft.com/office/drawing/2014/main" id="{AA48A4C7-9900-2BAA-85C1-D9B17577248E}"/>
                  </a:ext>
                </a:extLst>
              </p:cNvPr>
              <p:cNvSpPr/>
              <p:nvPr/>
            </p:nvSpPr>
            <p:spPr>
              <a:xfrm rot="16200000">
                <a:off x="984246" y="2787818"/>
                <a:ext cx="1059131" cy="420168"/>
              </a:xfrm>
              <a:prstGeom prst="can">
                <a:avLst/>
              </a:prstGeom>
              <a:solidFill>
                <a:schemeClr val="bg1">
                  <a:lumMod val="50000"/>
                </a:schemeClr>
              </a:solidFill>
              <a:ln w="571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B59EC590-C306-43FC-3E73-2698F6CB7ADC}"/>
                </a:ext>
              </a:extLst>
            </p:cNvPr>
            <p:cNvSpPr/>
            <p:nvPr/>
          </p:nvSpPr>
          <p:spPr>
            <a:xfrm>
              <a:off x="8239125" y="2571750"/>
              <a:ext cx="914400" cy="914400"/>
            </a:xfrm>
            <a:prstGeom prst="rect">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gonal Stripe 51">
              <a:extLst>
                <a:ext uri="{FF2B5EF4-FFF2-40B4-BE49-F238E27FC236}">
                  <a16:creationId xmlns:a16="http://schemas.microsoft.com/office/drawing/2014/main" id="{C4D5BA4F-122B-C2CB-C0F2-15AEC2ABDD0B}"/>
                </a:ext>
              </a:extLst>
            </p:cNvPr>
            <p:cNvSpPr/>
            <p:nvPr/>
          </p:nvSpPr>
          <p:spPr>
            <a:xfrm>
              <a:off x="8493082" y="2445049"/>
              <a:ext cx="478352" cy="221865"/>
            </a:xfrm>
            <a:prstGeom prst="diagStripe">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iagonal Stripe 52">
              <a:extLst>
                <a:ext uri="{FF2B5EF4-FFF2-40B4-BE49-F238E27FC236}">
                  <a16:creationId xmlns:a16="http://schemas.microsoft.com/office/drawing/2014/main" id="{EEA2BA29-6276-FD5D-E1F0-B208C9FE7764}"/>
                </a:ext>
              </a:extLst>
            </p:cNvPr>
            <p:cNvSpPr/>
            <p:nvPr/>
          </p:nvSpPr>
          <p:spPr>
            <a:xfrm rot="-1620000" flipH="1">
              <a:off x="8469320" y="2524681"/>
              <a:ext cx="300595" cy="450980"/>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iagonal Stripe 53">
              <a:extLst>
                <a:ext uri="{FF2B5EF4-FFF2-40B4-BE49-F238E27FC236}">
                  <a16:creationId xmlns:a16="http://schemas.microsoft.com/office/drawing/2014/main" id="{8A264855-1BFD-1380-C139-429DF0DFC4C5}"/>
                </a:ext>
              </a:extLst>
            </p:cNvPr>
            <p:cNvSpPr/>
            <p:nvPr/>
          </p:nvSpPr>
          <p:spPr>
            <a:xfrm rot="3480000">
              <a:off x="8589884" y="2729980"/>
              <a:ext cx="144025" cy="351519"/>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iagonal Stripe 54">
              <a:extLst>
                <a:ext uri="{FF2B5EF4-FFF2-40B4-BE49-F238E27FC236}">
                  <a16:creationId xmlns:a16="http://schemas.microsoft.com/office/drawing/2014/main" id="{39DDD64E-DF9D-EC3F-C827-9AA95B783D4B}"/>
                </a:ext>
              </a:extLst>
            </p:cNvPr>
            <p:cNvSpPr/>
            <p:nvPr/>
          </p:nvSpPr>
          <p:spPr>
            <a:xfrm rot="20460000" flipH="1">
              <a:off x="8541423" y="2886575"/>
              <a:ext cx="186765" cy="345613"/>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iagonal Stripe 55">
              <a:extLst>
                <a:ext uri="{FF2B5EF4-FFF2-40B4-BE49-F238E27FC236}">
                  <a16:creationId xmlns:a16="http://schemas.microsoft.com/office/drawing/2014/main" id="{2BCE3D2C-8B3F-AE2D-6689-A72020F7AFA0}"/>
                </a:ext>
              </a:extLst>
            </p:cNvPr>
            <p:cNvSpPr/>
            <p:nvPr/>
          </p:nvSpPr>
          <p:spPr>
            <a:xfrm rot="2760000">
              <a:off x="8551211" y="3092836"/>
              <a:ext cx="119284" cy="345613"/>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iagonal Stripe 56">
              <a:extLst>
                <a:ext uri="{FF2B5EF4-FFF2-40B4-BE49-F238E27FC236}">
                  <a16:creationId xmlns:a16="http://schemas.microsoft.com/office/drawing/2014/main" id="{5F6EAAD7-6F2B-55CE-7CB4-80C36A3F2644}"/>
                </a:ext>
              </a:extLst>
            </p:cNvPr>
            <p:cNvSpPr/>
            <p:nvPr/>
          </p:nvSpPr>
          <p:spPr>
            <a:xfrm rot="20460000" flipH="1">
              <a:off x="8655725" y="3235063"/>
              <a:ext cx="80585" cy="351858"/>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iagonal Stripe 57">
              <a:extLst>
                <a:ext uri="{FF2B5EF4-FFF2-40B4-BE49-F238E27FC236}">
                  <a16:creationId xmlns:a16="http://schemas.microsoft.com/office/drawing/2014/main" id="{C6B65044-4F5A-3783-82AE-A5AED3F12763}"/>
                </a:ext>
              </a:extLst>
            </p:cNvPr>
            <p:cNvSpPr/>
            <p:nvPr/>
          </p:nvSpPr>
          <p:spPr>
            <a:xfrm rot="1560000">
              <a:off x="8480761" y="2679516"/>
              <a:ext cx="86963" cy="182856"/>
            </a:xfrm>
            <a:prstGeom prst="diagStripe">
              <a:avLst/>
            </a:prstGeom>
            <a:solidFill>
              <a:schemeClr val="bg1">
                <a:lumMod val="65000"/>
              </a:schemeClr>
            </a:solidFill>
            <a:ln>
              <a:solidFill>
                <a:schemeClr val="bg1">
                  <a:lumMod val="6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3" name="Group 72">
            <a:extLst>
              <a:ext uri="{FF2B5EF4-FFF2-40B4-BE49-F238E27FC236}">
                <a16:creationId xmlns:a16="http://schemas.microsoft.com/office/drawing/2014/main" id="{65C759BB-4374-AA3F-7737-2520F4983E1B}"/>
              </a:ext>
            </a:extLst>
          </p:cNvPr>
          <p:cNvGrpSpPr/>
          <p:nvPr/>
        </p:nvGrpSpPr>
        <p:grpSpPr>
          <a:xfrm>
            <a:off x="637955" y="1327075"/>
            <a:ext cx="1188937" cy="1067178"/>
            <a:chOff x="274808" y="2598086"/>
            <a:chExt cx="1973170" cy="1777972"/>
          </a:xfrm>
        </p:grpSpPr>
        <p:grpSp>
          <p:nvGrpSpPr>
            <p:cNvPr id="65" name="Group 64">
              <a:extLst>
                <a:ext uri="{FF2B5EF4-FFF2-40B4-BE49-F238E27FC236}">
                  <a16:creationId xmlns:a16="http://schemas.microsoft.com/office/drawing/2014/main" id="{BDECB6D2-DE3C-E9B1-0316-8777DD4C8765}"/>
                </a:ext>
              </a:extLst>
            </p:cNvPr>
            <p:cNvGrpSpPr/>
            <p:nvPr/>
          </p:nvGrpSpPr>
          <p:grpSpPr>
            <a:xfrm>
              <a:off x="920572" y="3597179"/>
              <a:ext cx="753804" cy="778879"/>
              <a:chOff x="781051" y="3479123"/>
              <a:chExt cx="904057" cy="896935"/>
            </a:xfrm>
          </p:grpSpPr>
          <p:pic>
            <p:nvPicPr>
              <p:cNvPr id="71" name="Graphic 70" descr="Splash1 with solid fill">
                <a:extLst>
                  <a:ext uri="{FF2B5EF4-FFF2-40B4-BE49-F238E27FC236}">
                    <a16:creationId xmlns:a16="http://schemas.microsoft.com/office/drawing/2014/main" id="{B5F4E67D-E21E-F873-E66F-0F89E0452EB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1051" y="3495675"/>
                <a:ext cx="880383" cy="880383"/>
              </a:xfrm>
              <a:prstGeom prst="rect">
                <a:avLst/>
              </a:prstGeom>
            </p:spPr>
          </p:pic>
          <p:pic>
            <p:nvPicPr>
              <p:cNvPr id="72" name="Graphic 71" descr="Splash1 with solid fill">
                <a:extLst>
                  <a:ext uri="{FF2B5EF4-FFF2-40B4-BE49-F238E27FC236}">
                    <a16:creationId xmlns:a16="http://schemas.microsoft.com/office/drawing/2014/main" id="{AEB39FA4-E9F7-D8C8-8B7A-85899D7F34B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37569" y="3479123"/>
                <a:ext cx="847539" cy="880383"/>
              </a:xfrm>
              <a:prstGeom prst="rect">
                <a:avLst/>
              </a:prstGeom>
            </p:spPr>
          </p:pic>
        </p:grpSp>
        <p:grpSp>
          <p:nvGrpSpPr>
            <p:cNvPr id="66" name="Group 65">
              <a:extLst>
                <a:ext uri="{FF2B5EF4-FFF2-40B4-BE49-F238E27FC236}">
                  <a16:creationId xmlns:a16="http://schemas.microsoft.com/office/drawing/2014/main" id="{F03157E3-D86E-B628-3EF0-137E624A29CD}"/>
                </a:ext>
              </a:extLst>
            </p:cNvPr>
            <p:cNvGrpSpPr/>
            <p:nvPr/>
          </p:nvGrpSpPr>
          <p:grpSpPr>
            <a:xfrm>
              <a:off x="274808" y="2598086"/>
              <a:ext cx="1973170" cy="1115260"/>
              <a:chOff x="92692" y="2468336"/>
              <a:chExt cx="2474812" cy="1059131"/>
            </a:xfrm>
          </p:grpSpPr>
          <p:sp>
            <p:nvSpPr>
              <p:cNvPr id="67" name="Cylinder 66">
                <a:extLst>
                  <a:ext uri="{FF2B5EF4-FFF2-40B4-BE49-F238E27FC236}">
                    <a16:creationId xmlns:a16="http://schemas.microsoft.com/office/drawing/2014/main" id="{CF599319-B41C-1B2C-1F25-74F81F8B8F2E}"/>
                  </a:ext>
                </a:extLst>
              </p:cNvPr>
              <p:cNvSpPr/>
              <p:nvPr/>
            </p:nvSpPr>
            <p:spPr>
              <a:xfrm rot="-5400000">
                <a:off x="1502228" y="2399102"/>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ylinder 67">
                <a:extLst>
                  <a:ext uri="{FF2B5EF4-FFF2-40B4-BE49-F238E27FC236}">
                    <a16:creationId xmlns:a16="http://schemas.microsoft.com/office/drawing/2014/main" id="{7B4CDA5E-4CE8-629D-6588-8013F1A87F1D}"/>
                  </a:ext>
                </a:extLst>
              </p:cNvPr>
              <p:cNvSpPr/>
              <p:nvPr/>
            </p:nvSpPr>
            <p:spPr>
              <a:xfrm rot="5400000">
                <a:off x="243568" y="2399103"/>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ylinder 68">
                <a:extLst>
                  <a:ext uri="{FF2B5EF4-FFF2-40B4-BE49-F238E27FC236}">
                    <a16:creationId xmlns:a16="http://schemas.microsoft.com/office/drawing/2014/main" id="{E2702F36-73E2-DCD7-D65D-DB76CF0936C0}"/>
                  </a:ext>
                </a:extLst>
              </p:cNvPr>
              <p:cNvSpPr/>
              <p:nvPr/>
            </p:nvSpPr>
            <p:spPr>
              <a:xfrm rot="5400000">
                <a:off x="669764" y="2777054"/>
                <a:ext cx="1049854" cy="432420"/>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ylinder 69">
                <a:extLst>
                  <a:ext uri="{FF2B5EF4-FFF2-40B4-BE49-F238E27FC236}">
                    <a16:creationId xmlns:a16="http://schemas.microsoft.com/office/drawing/2014/main" id="{EDF5B2F4-D825-24AD-1EFE-220C9492A151}"/>
                  </a:ext>
                </a:extLst>
              </p:cNvPr>
              <p:cNvSpPr/>
              <p:nvPr/>
            </p:nvSpPr>
            <p:spPr>
              <a:xfrm rot="16200000">
                <a:off x="984246" y="2787818"/>
                <a:ext cx="1059131" cy="420168"/>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93" name="Group 92">
            <a:extLst>
              <a:ext uri="{FF2B5EF4-FFF2-40B4-BE49-F238E27FC236}">
                <a16:creationId xmlns:a16="http://schemas.microsoft.com/office/drawing/2014/main" id="{CAFD1BA9-3822-0C43-5052-038465CFBE75}"/>
              </a:ext>
            </a:extLst>
          </p:cNvPr>
          <p:cNvGrpSpPr/>
          <p:nvPr/>
        </p:nvGrpSpPr>
        <p:grpSpPr>
          <a:xfrm>
            <a:off x="603957" y="2553896"/>
            <a:ext cx="1262656" cy="1194248"/>
            <a:chOff x="2468132" y="2323449"/>
            <a:chExt cx="1973170" cy="1719411"/>
          </a:xfrm>
        </p:grpSpPr>
        <p:grpSp>
          <p:nvGrpSpPr>
            <p:cNvPr id="85" name="Group 84">
              <a:extLst>
                <a:ext uri="{FF2B5EF4-FFF2-40B4-BE49-F238E27FC236}">
                  <a16:creationId xmlns:a16="http://schemas.microsoft.com/office/drawing/2014/main" id="{7AB3E479-DC5D-7248-8B8A-34F06B0E8BE6}"/>
                </a:ext>
              </a:extLst>
            </p:cNvPr>
            <p:cNvGrpSpPr/>
            <p:nvPr/>
          </p:nvGrpSpPr>
          <p:grpSpPr>
            <a:xfrm>
              <a:off x="2468132" y="2927600"/>
              <a:ext cx="1973170" cy="1115260"/>
              <a:chOff x="92692" y="2468336"/>
              <a:chExt cx="2474812" cy="1059131"/>
            </a:xfrm>
          </p:grpSpPr>
          <p:sp>
            <p:nvSpPr>
              <p:cNvPr id="89" name="Cylinder 88">
                <a:extLst>
                  <a:ext uri="{FF2B5EF4-FFF2-40B4-BE49-F238E27FC236}">
                    <a16:creationId xmlns:a16="http://schemas.microsoft.com/office/drawing/2014/main" id="{1BF84D83-EABF-637F-DA36-DF0F09996DA3}"/>
                  </a:ext>
                </a:extLst>
              </p:cNvPr>
              <p:cNvSpPr/>
              <p:nvPr/>
            </p:nvSpPr>
            <p:spPr>
              <a:xfrm rot="-5400000">
                <a:off x="1502228" y="2399102"/>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Cylinder 89">
                <a:extLst>
                  <a:ext uri="{FF2B5EF4-FFF2-40B4-BE49-F238E27FC236}">
                    <a16:creationId xmlns:a16="http://schemas.microsoft.com/office/drawing/2014/main" id="{B11361ED-23CD-1712-4AAB-3BBAFB890CF2}"/>
                  </a:ext>
                </a:extLst>
              </p:cNvPr>
              <p:cNvSpPr/>
              <p:nvPr/>
            </p:nvSpPr>
            <p:spPr>
              <a:xfrm rot="5400000">
                <a:off x="243568" y="2399103"/>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Cylinder 90">
                <a:extLst>
                  <a:ext uri="{FF2B5EF4-FFF2-40B4-BE49-F238E27FC236}">
                    <a16:creationId xmlns:a16="http://schemas.microsoft.com/office/drawing/2014/main" id="{D9816B71-E800-0981-9BD0-44D732F7475A}"/>
                  </a:ext>
                </a:extLst>
              </p:cNvPr>
              <p:cNvSpPr/>
              <p:nvPr/>
            </p:nvSpPr>
            <p:spPr>
              <a:xfrm rot="5400000">
                <a:off x="669764" y="2777054"/>
                <a:ext cx="1049854" cy="432420"/>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Cylinder 91">
                <a:extLst>
                  <a:ext uri="{FF2B5EF4-FFF2-40B4-BE49-F238E27FC236}">
                    <a16:creationId xmlns:a16="http://schemas.microsoft.com/office/drawing/2014/main" id="{C911D2EF-1CF4-00BB-CEA0-FF4A9573D3B0}"/>
                  </a:ext>
                </a:extLst>
              </p:cNvPr>
              <p:cNvSpPr/>
              <p:nvPr/>
            </p:nvSpPr>
            <p:spPr>
              <a:xfrm rot="16200000">
                <a:off x="984246" y="2787818"/>
                <a:ext cx="1059131" cy="420168"/>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Arrow: Bent 85">
              <a:extLst>
                <a:ext uri="{FF2B5EF4-FFF2-40B4-BE49-F238E27FC236}">
                  <a16:creationId xmlns:a16="http://schemas.microsoft.com/office/drawing/2014/main" id="{96358841-4A4E-6C29-C495-D57F6644E108}"/>
                </a:ext>
              </a:extLst>
            </p:cNvPr>
            <p:cNvSpPr/>
            <p:nvPr/>
          </p:nvSpPr>
          <p:spPr>
            <a:xfrm rot="8220000" flipH="1">
              <a:off x="2739762" y="2416125"/>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7" name="Arrow: Bent 86">
              <a:extLst>
                <a:ext uri="{FF2B5EF4-FFF2-40B4-BE49-F238E27FC236}">
                  <a16:creationId xmlns:a16="http://schemas.microsoft.com/office/drawing/2014/main" id="{DF9F916B-3A34-CD06-20EB-EFF514CD98FC}"/>
                </a:ext>
              </a:extLst>
            </p:cNvPr>
            <p:cNvSpPr/>
            <p:nvPr/>
          </p:nvSpPr>
          <p:spPr>
            <a:xfrm rot="8220000" flipH="1">
              <a:off x="3337004" y="2323449"/>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8" name="Arrow: Bent 87">
              <a:extLst>
                <a:ext uri="{FF2B5EF4-FFF2-40B4-BE49-F238E27FC236}">
                  <a16:creationId xmlns:a16="http://schemas.microsoft.com/office/drawing/2014/main" id="{A6A2BF44-D308-EB1C-7B5E-449591C7A086}"/>
                </a:ext>
              </a:extLst>
            </p:cNvPr>
            <p:cNvSpPr/>
            <p:nvPr/>
          </p:nvSpPr>
          <p:spPr>
            <a:xfrm rot="8220000" flipH="1">
              <a:off x="3975437" y="2416125"/>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03" name="Group 102">
            <a:extLst>
              <a:ext uri="{FF2B5EF4-FFF2-40B4-BE49-F238E27FC236}">
                <a16:creationId xmlns:a16="http://schemas.microsoft.com/office/drawing/2014/main" id="{2562551A-D0F4-36C9-D8C7-2EF4399E9A82}"/>
              </a:ext>
            </a:extLst>
          </p:cNvPr>
          <p:cNvGrpSpPr/>
          <p:nvPr/>
        </p:nvGrpSpPr>
        <p:grpSpPr>
          <a:xfrm>
            <a:off x="2517818" y="1340476"/>
            <a:ext cx="7609267" cy="4404574"/>
            <a:chOff x="2507086" y="1598054"/>
            <a:chExt cx="7609267" cy="4404574"/>
          </a:xfrm>
        </p:grpSpPr>
        <p:sp>
          <p:nvSpPr>
            <p:cNvPr id="100" name="Rectangle: Rounded Corners 99">
              <a:extLst>
                <a:ext uri="{FF2B5EF4-FFF2-40B4-BE49-F238E27FC236}">
                  <a16:creationId xmlns:a16="http://schemas.microsoft.com/office/drawing/2014/main" id="{E7245E0F-9DB5-BF38-CE36-D1D4D580AC89}"/>
                </a:ext>
              </a:extLst>
            </p:cNvPr>
            <p:cNvSpPr/>
            <p:nvPr/>
          </p:nvSpPr>
          <p:spPr>
            <a:xfrm>
              <a:off x="6701306" y="4055773"/>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Rounded Corners 100">
              <a:extLst>
                <a:ext uri="{FF2B5EF4-FFF2-40B4-BE49-F238E27FC236}">
                  <a16:creationId xmlns:a16="http://schemas.microsoft.com/office/drawing/2014/main" id="{95AD6871-94CA-68A5-943E-B8314223FE53}"/>
                </a:ext>
              </a:extLst>
            </p:cNvPr>
            <p:cNvSpPr/>
            <p:nvPr/>
          </p:nvSpPr>
          <p:spPr>
            <a:xfrm>
              <a:off x="2507086" y="4057919"/>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Rounded Corners 101">
              <a:extLst>
                <a:ext uri="{FF2B5EF4-FFF2-40B4-BE49-F238E27FC236}">
                  <a16:creationId xmlns:a16="http://schemas.microsoft.com/office/drawing/2014/main" id="{25E4F693-E152-CE46-79B6-4949878D1D43}"/>
                </a:ext>
              </a:extLst>
            </p:cNvPr>
            <p:cNvSpPr/>
            <p:nvPr/>
          </p:nvSpPr>
          <p:spPr>
            <a:xfrm>
              <a:off x="4447503" y="1598054"/>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TextBox 103">
            <a:extLst>
              <a:ext uri="{FF2B5EF4-FFF2-40B4-BE49-F238E27FC236}">
                <a16:creationId xmlns:a16="http://schemas.microsoft.com/office/drawing/2014/main" id="{1C456506-C66C-6104-4376-C719F8FFA8D2}"/>
              </a:ext>
            </a:extLst>
          </p:cNvPr>
          <p:cNvSpPr txBox="1"/>
          <p:nvPr/>
        </p:nvSpPr>
        <p:spPr>
          <a:xfrm>
            <a:off x="4867489" y="1487007"/>
            <a:ext cx="261171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Measured using a Force Transducer Attached to One Half of Coupler</a:t>
            </a:r>
          </a:p>
        </p:txBody>
      </p:sp>
      <p:sp>
        <p:nvSpPr>
          <p:cNvPr id="107" name="TextBox 106">
            <a:extLst>
              <a:ext uri="{FF2B5EF4-FFF2-40B4-BE49-F238E27FC236}">
                <a16:creationId xmlns:a16="http://schemas.microsoft.com/office/drawing/2014/main" id="{E69DFBF4-47AB-FE3E-D09A-F37B9CD9A2B4}"/>
              </a:ext>
            </a:extLst>
          </p:cNvPr>
          <p:cNvSpPr txBox="1"/>
          <p:nvPr/>
        </p:nvSpPr>
        <p:spPr>
          <a:xfrm>
            <a:off x="7021401" y="4145416"/>
            <a:ext cx="275822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Connection/</a:t>
            </a:r>
          </a:p>
          <a:p>
            <a:pPr algn="ctr"/>
            <a:r>
              <a:rPr lang="en-US" sz="2000">
                <a:solidFill>
                  <a:schemeClr val="bg1"/>
                </a:solidFill>
                <a:latin typeface="+mj-lt"/>
                <a:cs typeface="Calibri"/>
              </a:rPr>
              <a:t>Disconnection Force:</a:t>
            </a:r>
            <a:endParaRPr lang="en-US">
              <a:solidFill>
                <a:schemeClr val="bg1"/>
              </a:solidFill>
              <a:latin typeface="+mj-lt"/>
            </a:endParaRPr>
          </a:p>
          <a:p>
            <a:pPr algn="ctr"/>
            <a:r>
              <a:rPr lang="en-US" sz="2000">
                <a:solidFill>
                  <a:schemeClr val="bg1"/>
                </a:solidFill>
                <a:latin typeface="+mj-lt"/>
                <a:cs typeface="Calibri"/>
              </a:rPr>
              <a:t>≤ 250 LBF</a:t>
            </a:r>
          </a:p>
          <a:p>
            <a:pPr algn="l"/>
            <a:endParaRPr lang="en-US">
              <a:cs typeface="Calibri"/>
            </a:endParaRPr>
          </a:p>
        </p:txBody>
      </p:sp>
      <p:sp>
        <p:nvSpPr>
          <p:cNvPr id="108" name="TextBox 107">
            <a:extLst>
              <a:ext uri="{FF2B5EF4-FFF2-40B4-BE49-F238E27FC236}">
                <a16:creationId xmlns:a16="http://schemas.microsoft.com/office/drawing/2014/main" id="{56344B00-8669-CE01-7C31-3A943CF95150}"/>
              </a:ext>
            </a:extLst>
          </p:cNvPr>
          <p:cNvSpPr txBox="1"/>
          <p:nvPr/>
        </p:nvSpPr>
        <p:spPr>
          <a:xfrm>
            <a:off x="2815155" y="4167171"/>
            <a:ext cx="2758224" cy="160043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Target Derived From Previous NASA Coupler</a:t>
            </a:r>
            <a:endParaRPr lang="en-US" sz="2000">
              <a:solidFill>
                <a:srgbClr val="FFFFFF"/>
              </a:solidFill>
              <a:latin typeface="+mj-lt"/>
              <a:cs typeface="Calibri"/>
            </a:endParaRPr>
          </a:p>
          <a:p>
            <a:endParaRPr lang="en-US">
              <a:cs typeface="Calibri"/>
            </a:endParaRPr>
          </a:p>
        </p:txBody>
      </p:sp>
      <p:sp>
        <p:nvSpPr>
          <p:cNvPr id="110" name="TextBox 109">
            <a:extLst>
              <a:ext uri="{FF2B5EF4-FFF2-40B4-BE49-F238E27FC236}">
                <a16:creationId xmlns:a16="http://schemas.microsoft.com/office/drawing/2014/main" id="{F09C3970-5A46-F860-8DB6-BED683C4E348}"/>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pic>
        <p:nvPicPr>
          <p:cNvPr id="8" name="Picture 7" descr="Arizona Space Grant Consortium Logos | Arizona Space Grant Consortium">
            <a:extLst>
              <a:ext uri="{FF2B5EF4-FFF2-40B4-BE49-F238E27FC236}">
                <a16:creationId xmlns:a16="http://schemas.microsoft.com/office/drawing/2014/main" id="{52397A26-509D-3028-5B1A-6AE7C35AF060}"/>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35585328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74</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Concept Generation Tactics</a:t>
            </a:r>
            <a:endParaRPr lang="en-US"/>
          </a:p>
        </p:txBody>
      </p:sp>
      <p:grpSp>
        <p:nvGrpSpPr>
          <p:cNvPr id="6" name="Group 5">
            <a:extLst>
              <a:ext uri="{FF2B5EF4-FFF2-40B4-BE49-F238E27FC236}">
                <a16:creationId xmlns:a16="http://schemas.microsoft.com/office/drawing/2014/main" id="{FC8BDC0F-947F-E591-3E2C-B426EC46F701}"/>
              </a:ext>
            </a:extLst>
          </p:cNvPr>
          <p:cNvGrpSpPr/>
          <p:nvPr/>
        </p:nvGrpSpPr>
        <p:grpSpPr>
          <a:xfrm>
            <a:off x="3258526" y="1247932"/>
            <a:ext cx="4274813" cy="3699955"/>
            <a:chOff x="3258526" y="1247932"/>
            <a:chExt cx="4274813" cy="3699955"/>
          </a:xfrm>
        </p:grpSpPr>
        <p:sp>
          <p:nvSpPr>
            <p:cNvPr id="45" name="TextBox 44">
              <a:extLst>
                <a:ext uri="{FF2B5EF4-FFF2-40B4-BE49-F238E27FC236}">
                  <a16:creationId xmlns:a16="http://schemas.microsoft.com/office/drawing/2014/main" id="{F8874F57-7A64-AA5A-F397-F4C12F8CADE0}"/>
                </a:ext>
              </a:extLst>
            </p:cNvPr>
            <p:cNvSpPr txBox="1"/>
            <p:nvPr/>
          </p:nvSpPr>
          <p:spPr>
            <a:xfrm>
              <a:off x="4350334" y="1247932"/>
              <a:ext cx="2091683" cy="461665"/>
            </a:xfrm>
            <a:prstGeom prst="rect">
              <a:avLst/>
            </a:prstGeom>
            <a:noFill/>
          </p:spPr>
          <p:txBody>
            <a:bodyPr wrap="square" rtlCol="0">
              <a:spAutoFit/>
            </a:bodyPr>
            <a:lstStyle/>
            <a:p>
              <a:pPr algn="ctr"/>
              <a:r>
                <a:rPr lang="en-US" sz="2400">
                  <a:solidFill>
                    <a:schemeClr val="tx2"/>
                  </a:solidFill>
                  <a:latin typeface="+mj-lt"/>
                </a:rPr>
                <a:t>Crap Shoot</a:t>
              </a:r>
            </a:p>
          </p:txBody>
        </p:sp>
        <p:grpSp>
          <p:nvGrpSpPr>
            <p:cNvPr id="90" name="Group 89">
              <a:extLst>
                <a:ext uri="{FF2B5EF4-FFF2-40B4-BE49-F238E27FC236}">
                  <a16:creationId xmlns:a16="http://schemas.microsoft.com/office/drawing/2014/main" id="{F3047677-8011-E7F3-5F67-74D101519257}"/>
                </a:ext>
              </a:extLst>
            </p:cNvPr>
            <p:cNvGrpSpPr/>
            <p:nvPr/>
          </p:nvGrpSpPr>
          <p:grpSpPr>
            <a:xfrm>
              <a:off x="3258526" y="2622757"/>
              <a:ext cx="4274813" cy="2325130"/>
              <a:chOff x="3194709" y="2567460"/>
              <a:chExt cx="4274813" cy="2325130"/>
            </a:xfrm>
          </p:grpSpPr>
          <p:grpSp>
            <p:nvGrpSpPr>
              <p:cNvPr id="87" name="Group 86">
                <a:extLst>
                  <a:ext uri="{FF2B5EF4-FFF2-40B4-BE49-F238E27FC236}">
                    <a16:creationId xmlns:a16="http://schemas.microsoft.com/office/drawing/2014/main" id="{A4054AEC-5E41-5A1B-BAB6-88048CEE8651}"/>
                  </a:ext>
                </a:extLst>
              </p:cNvPr>
              <p:cNvGrpSpPr/>
              <p:nvPr/>
            </p:nvGrpSpPr>
            <p:grpSpPr>
              <a:xfrm>
                <a:off x="3194709" y="2567460"/>
                <a:ext cx="4274813" cy="2325130"/>
                <a:chOff x="3194709" y="2567460"/>
                <a:chExt cx="4274813" cy="2325130"/>
              </a:xfrm>
            </p:grpSpPr>
            <p:grpSp>
              <p:nvGrpSpPr>
                <p:cNvPr id="86" name="Group 85">
                  <a:extLst>
                    <a:ext uri="{FF2B5EF4-FFF2-40B4-BE49-F238E27FC236}">
                      <a16:creationId xmlns:a16="http://schemas.microsoft.com/office/drawing/2014/main" id="{27B966FA-764F-DED3-083F-CCCFF30B489C}"/>
                    </a:ext>
                  </a:extLst>
                </p:cNvPr>
                <p:cNvGrpSpPr/>
                <p:nvPr/>
              </p:nvGrpSpPr>
              <p:grpSpPr>
                <a:xfrm>
                  <a:off x="3194709" y="2567460"/>
                  <a:ext cx="4274813" cy="2325130"/>
                  <a:chOff x="3194709" y="2567460"/>
                  <a:chExt cx="4274813" cy="2325130"/>
                </a:xfrm>
              </p:grpSpPr>
              <p:sp>
                <p:nvSpPr>
                  <p:cNvPr id="48" name="Rectangle: Rounded Corners 47">
                    <a:extLst>
                      <a:ext uri="{FF2B5EF4-FFF2-40B4-BE49-F238E27FC236}">
                        <a16:creationId xmlns:a16="http://schemas.microsoft.com/office/drawing/2014/main" id="{23F4DC24-4D51-40DF-E81A-8C6C67407E2D}"/>
                      </a:ext>
                    </a:extLst>
                  </p:cNvPr>
                  <p:cNvSpPr/>
                  <p:nvPr/>
                </p:nvSpPr>
                <p:spPr>
                  <a:xfrm>
                    <a:off x="3194709" y="2567460"/>
                    <a:ext cx="4274813" cy="2325130"/>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2" name="Group 51">
                    <a:extLst>
                      <a:ext uri="{FF2B5EF4-FFF2-40B4-BE49-F238E27FC236}">
                        <a16:creationId xmlns:a16="http://schemas.microsoft.com/office/drawing/2014/main" id="{24A8ABB5-179B-AB47-0223-9D4DFC0CBA30}"/>
                      </a:ext>
                    </a:extLst>
                  </p:cNvPr>
                  <p:cNvGrpSpPr/>
                  <p:nvPr/>
                </p:nvGrpSpPr>
                <p:grpSpPr>
                  <a:xfrm>
                    <a:off x="3294952" y="2996923"/>
                    <a:ext cx="2984786" cy="456337"/>
                    <a:chOff x="3294952" y="2996923"/>
                    <a:chExt cx="2984786" cy="456337"/>
                  </a:xfrm>
                </p:grpSpPr>
                <p:sp>
                  <p:nvSpPr>
                    <p:cNvPr id="49" name="Rectangle 48">
                      <a:extLst>
                        <a:ext uri="{FF2B5EF4-FFF2-40B4-BE49-F238E27FC236}">
                          <a16:creationId xmlns:a16="http://schemas.microsoft.com/office/drawing/2014/main" id="{BC569AC7-39CB-EF76-494C-EB8981E9D6D8}"/>
                        </a:ext>
                      </a:extLst>
                    </p:cNvPr>
                    <p:cNvSpPr/>
                    <p:nvPr/>
                  </p:nvSpPr>
                  <p:spPr>
                    <a:xfrm>
                      <a:off x="3294952" y="2996923"/>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1</a:t>
                      </a:r>
                    </a:p>
                  </p:txBody>
                </p:sp>
                <p:sp>
                  <p:nvSpPr>
                    <p:cNvPr id="50" name="Rectangle 49">
                      <a:extLst>
                        <a:ext uri="{FF2B5EF4-FFF2-40B4-BE49-F238E27FC236}">
                          <a16:creationId xmlns:a16="http://schemas.microsoft.com/office/drawing/2014/main" id="{183880F6-C959-19E1-C3DE-A869AA17C57A}"/>
                        </a:ext>
                      </a:extLst>
                    </p:cNvPr>
                    <p:cNvSpPr/>
                    <p:nvPr/>
                  </p:nvSpPr>
                  <p:spPr>
                    <a:xfrm>
                      <a:off x="4315397" y="2996923"/>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1</a:t>
                      </a:r>
                    </a:p>
                  </p:txBody>
                </p:sp>
                <p:sp>
                  <p:nvSpPr>
                    <p:cNvPr id="51" name="Rectangle 50">
                      <a:extLst>
                        <a:ext uri="{FF2B5EF4-FFF2-40B4-BE49-F238E27FC236}">
                          <a16:creationId xmlns:a16="http://schemas.microsoft.com/office/drawing/2014/main" id="{0BA7EF6B-AC07-5B7A-C3E1-579650F2B10B}"/>
                        </a:ext>
                      </a:extLst>
                    </p:cNvPr>
                    <p:cNvSpPr/>
                    <p:nvPr/>
                  </p:nvSpPr>
                  <p:spPr>
                    <a:xfrm>
                      <a:off x="5335841" y="2999436"/>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1</a:t>
                      </a:r>
                    </a:p>
                  </p:txBody>
                </p:sp>
              </p:grpSp>
              <p:grpSp>
                <p:nvGrpSpPr>
                  <p:cNvPr id="53" name="Group 52">
                    <a:extLst>
                      <a:ext uri="{FF2B5EF4-FFF2-40B4-BE49-F238E27FC236}">
                        <a16:creationId xmlns:a16="http://schemas.microsoft.com/office/drawing/2014/main" id="{63119606-C7B3-7123-B4BC-CD91D0256E4B}"/>
                      </a:ext>
                    </a:extLst>
                  </p:cNvPr>
                  <p:cNvGrpSpPr/>
                  <p:nvPr/>
                </p:nvGrpSpPr>
                <p:grpSpPr>
                  <a:xfrm>
                    <a:off x="3294952" y="3578861"/>
                    <a:ext cx="2984786" cy="453824"/>
                    <a:chOff x="3294952" y="2996923"/>
                    <a:chExt cx="2984786" cy="453824"/>
                  </a:xfrm>
                </p:grpSpPr>
                <p:sp>
                  <p:nvSpPr>
                    <p:cNvPr id="54" name="Rectangle 53">
                      <a:extLst>
                        <a:ext uri="{FF2B5EF4-FFF2-40B4-BE49-F238E27FC236}">
                          <a16:creationId xmlns:a16="http://schemas.microsoft.com/office/drawing/2014/main" id="{566993DA-1AD0-F124-8237-E9DCA67B1A0B}"/>
                        </a:ext>
                      </a:extLst>
                    </p:cNvPr>
                    <p:cNvSpPr/>
                    <p:nvPr/>
                  </p:nvSpPr>
                  <p:spPr>
                    <a:xfrm>
                      <a:off x="3294952" y="2996923"/>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2</a:t>
                      </a:r>
                    </a:p>
                  </p:txBody>
                </p:sp>
                <p:sp>
                  <p:nvSpPr>
                    <p:cNvPr id="55" name="Rectangle 54">
                      <a:extLst>
                        <a:ext uri="{FF2B5EF4-FFF2-40B4-BE49-F238E27FC236}">
                          <a16:creationId xmlns:a16="http://schemas.microsoft.com/office/drawing/2014/main" id="{C03E0439-C743-B6E2-EE39-191B51F56719}"/>
                        </a:ext>
                      </a:extLst>
                    </p:cNvPr>
                    <p:cNvSpPr/>
                    <p:nvPr/>
                  </p:nvSpPr>
                  <p:spPr>
                    <a:xfrm>
                      <a:off x="4315397" y="2996923"/>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2</a:t>
                      </a:r>
                    </a:p>
                  </p:txBody>
                </p:sp>
                <p:sp>
                  <p:nvSpPr>
                    <p:cNvPr id="56" name="Rectangle 55">
                      <a:extLst>
                        <a:ext uri="{FF2B5EF4-FFF2-40B4-BE49-F238E27FC236}">
                          <a16:creationId xmlns:a16="http://schemas.microsoft.com/office/drawing/2014/main" id="{7646EDF3-D4ED-19D6-DEA5-F0A2CF5F9600}"/>
                        </a:ext>
                      </a:extLst>
                    </p:cNvPr>
                    <p:cNvSpPr/>
                    <p:nvPr/>
                  </p:nvSpPr>
                  <p:spPr>
                    <a:xfrm>
                      <a:off x="5335841" y="2996923"/>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2</a:t>
                      </a:r>
                    </a:p>
                  </p:txBody>
                </p:sp>
              </p:grpSp>
              <p:grpSp>
                <p:nvGrpSpPr>
                  <p:cNvPr id="57" name="Group 56">
                    <a:extLst>
                      <a:ext uri="{FF2B5EF4-FFF2-40B4-BE49-F238E27FC236}">
                        <a16:creationId xmlns:a16="http://schemas.microsoft.com/office/drawing/2014/main" id="{004C9E83-3CE8-C02A-B0FC-78775A9E3457}"/>
                      </a:ext>
                    </a:extLst>
                  </p:cNvPr>
                  <p:cNvGrpSpPr/>
                  <p:nvPr/>
                </p:nvGrpSpPr>
                <p:grpSpPr>
                  <a:xfrm>
                    <a:off x="3294952" y="4149420"/>
                    <a:ext cx="2984785" cy="465203"/>
                    <a:chOff x="3294952" y="2985544"/>
                    <a:chExt cx="2984785" cy="465203"/>
                  </a:xfrm>
                </p:grpSpPr>
                <p:sp>
                  <p:nvSpPr>
                    <p:cNvPr id="58" name="Rectangle 57">
                      <a:extLst>
                        <a:ext uri="{FF2B5EF4-FFF2-40B4-BE49-F238E27FC236}">
                          <a16:creationId xmlns:a16="http://schemas.microsoft.com/office/drawing/2014/main" id="{0884724E-93E1-D13B-6138-A13BBC4CCD11}"/>
                        </a:ext>
                      </a:extLst>
                    </p:cNvPr>
                    <p:cNvSpPr/>
                    <p:nvPr/>
                  </p:nvSpPr>
                  <p:spPr>
                    <a:xfrm>
                      <a:off x="3294952" y="2996923"/>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3</a:t>
                      </a:r>
                    </a:p>
                  </p:txBody>
                </p:sp>
                <p:sp>
                  <p:nvSpPr>
                    <p:cNvPr id="59" name="Rectangle 58">
                      <a:extLst>
                        <a:ext uri="{FF2B5EF4-FFF2-40B4-BE49-F238E27FC236}">
                          <a16:creationId xmlns:a16="http://schemas.microsoft.com/office/drawing/2014/main" id="{23EB6485-3A87-8B03-613A-1E6999677674}"/>
                        </a:ext>
                      </a:extLst>
                    </p:cNvPr>
                    <p:cNvSpPr/>
                    <p:nvPr/>
                  </p:nvSpPr>
                  <p:spPr>
                    <a:xfrm>
                      <a:off x="4315397" y="2996923"/>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3</a:t>
                      </a:r>
                    </a:p>
                  </p:txBody>
                </p:sp>
                <p:sp>
                  <p:nvSpPr>
                    <p:cNvPr id="60" name="Rectangle 59">
                      <a:extLst>
                        <a:ext uri="{FF2B5EF4-FFF2-40B4-BE49-F238E27FC236}">
                          <a16:creationId xmlns:a16="http://schemas.microsoft.com/office/drawing/2014/main" id="{DECBC674-2882-6EC6-0A3B-7A5E1146187D}"/>
                        </a:ext>
                      </a:extLst>
                    </p:cNvPr>
                    <p:cNvSpPr/>
                    <p:nvPr/>
                  </p:nvSpPr>
                  <p:spPr>
                    <a:xfrm>
                      <a:off x="5335840" y="2985544"/>
                      <a:ext cx="943897" cy="45382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3</a:t>
                      </a:r>
                    </a:p>
                  </p:txBody>
                </p:sp>
              </p:grpSp>
              <p:sp>
                <p:nvSpPr>
                  <p:cNvPr id="63" name="TextBox 62">
                    <a:extLst>
                      <a:ext uri="{FF2B5EF4-FFF2-40B4-BE49-F238E27FC236}">
                        <a16:creationId xmlns:a16="http://schemas.microsoft.com/office/drawing/2014/main" id="{F35D2AB3-39EA-F9EE-3E95-4158923781B3}"/>
                      </a:ext>
                    </a:extLst>
                  </p:cNvPr>
                  <p:cNvSpPr txBox="1"/>
                  <p:nvPr/>
                </p:nvSpPr>
                <p:spPr>
                  <a:xfrm>
                    <a:off x="5592289" y="2624956"/>
                    <a:ext cx="413181" cy="369332"/>
                  </a:xfrm>
                  <a:prstGeom prst="rect">
                    <a:avLst/>
                  </a:prstGeom>
                  <a:noFill/>
                </p:spPr>
                <p:txBody>
                  <a:bodyPr wrap="square" rtlCol="0">
                    <a:spAutoFit/>
                  </a:bodyPr>
                  <a:lstStyle/>
                  <a:p>
                    <a:pPr algn="ctr"/>
                    <a:r>
                      <a:rPr lang="en-US">
                        <a:solidFill>
                          <a:schemeClr val="bg1"/>
                        </a:solidFill>
                        <a:latin typeface="+mj-lt"/>
                      </a:rPr>
                      <a:t>C</a:t>
                    </a:r>
                  </a:p>
                </p:txBody>
              </p:sp>
              <p:pic>
                <p:nvPicPr>
                  <p:cNvPr id="70" name="Picture 69" descr="A hand holding a light bulb&#10;&#10;Description automatically generated">
                    <a:extLst>
                      <a:ext uri="{FF2B5EF4-FFF2-40B4-BE49-F238E27FC236}">
                        <a16:creationId xmlns:a16="http://schemas.microsoft.com/office/drawing/2014/main" id="{9991DF0B-C727-60A6-4216-45CA73ABAD6A}"/>
                      </a:ext>
                    </a:extLst>
                  </p:cNvPr>
                  <p:cNvPicPr>
                    <a:picLocks noChangeAspect="1"/>
                  </p:cNvPicPr>
                  <p:nvPr/>
                </p:nvPicPr>
                <p:blipFill>
                  <a:blip r:embed="rId2"/>
                  <a:stretch>
                    <a:fillRect/>
                  </a:stretch>
                </p:blipFill>
                <p:spPr>
                  <a:xfrm>
                    <a:off x="6447961" y="3269174"/>
                    <a:ext cx="921701" cy="921701"/>
                  </a:xfrm>
                  <a:prstGeom prst="rect">
                    <a:avLst/>
                  </a:prstGeom>
                </p:spPr>
              </p:pic>
            </p:grpSp>
            <p:sp>
              <p:nvSpPr>
                <p:cNvPr id="71" name="Oval 70">
                  <a:extLst>
                    <a:ext uri="{FF2B5EF4-FFF2-40B4-BE49-F238E27FC236}">
                      <a16:creationId xmlns:a16="http://schemas.microsoft.com/office/drawing/2014/main" id="{3F1585AF-C62D-CC6F-D968-615E991509C9}"/>
                    </a:ext>
                  </a:extLst>
                </p:cNvPr>
                <p:cNvSpPr/>
                <p:nvPr/>
              </p:nvSpPr>
              <p:spPr>
                <a:xfrm>
                  <a:off x="3568731" y="3617286"/>
                  <a:ext cx="391904" cy="3693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a:extLst>
                    <a:ext uri="{FF2B5EF4-FFF2-40B4-BE49-F238E27FC236}">
                      <a16:creationId xmlns:a16="http://schemas.microsoft.com/office/drawing/2014/main" id="{F15922DC-75EB-647F-EE1D-42CF8C4CC052}"/>
                    </a:ext>
                  </a:extLst>
                </p:cNvPr>
                <p:cNvSpPr/>
                <p:nvPr/>
              </p:nvSpPr>
              <p:spPr>
                <a:xfrm>
                  <a:off x="4591393" y="3039169"/>
                  <a:ext cx="391904" cy="3693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a:extLst>
                    <a:ext uri="{FF2B5EF4-FFF2-40B4-BE49-F238E27FC236}">
                      <a16:creationId xmlns:a16="http://schemas.microsoft.com/office/drawing/2014/main" id="{4F898988-B996-BA53-1F4A-FAB76D798E0A}"/>
                    </a:ext>
                  </a:extLst>
                </p:cNvPr>
                <p:cNvSpPr/>
                <p:nvPr/>
              </p:nvSpPr>
              <p:spPr>
                <a:xfrm>
                  <a:off x="5602927" y="4182364"/>
                  <a:ext cx="391904" cy="369332"/>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6" name="Straight Arrow Connector 75">
                  <a:extLst>
                    <a:ext uri="{FF2B5EF4-FFF2-40B4-BE49-F238E27FC236}">
                      <a16:creationId xmlns:a16="http://schemas.microsoft.com/office/drawing/2014/main" id="{D8729FE2-FEAF-2E74-F75C-A66D08E5F388}"/>
                    </a:ext>
                  </a:extLst>
                </p:cNvPr>
                <p:cNvCxnSpPr>
                  <a:cxnSpLocks/>
                  <a:stCxn id="71" idx="6"/>
                  <a:endCxn id="72" idx="2"/>
                </p:cNvCxnSpPr>
                <p:nvPr/>
              </p:nvCxnSpPr>
              <p:spPr>
                <a:xfrm flipV="1">
                  <a:off x="3960635" y="3223835"/>
                  <a:ext cx="630758" cy="57811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Straight Arrow Connector 78">
                  <a:extLst>
                    <a:ext uri="{FF2B5EF4-FFF2-40B4-BE49-F238E27FC236}">
                      <a16:creationId xmlns:a16="http://schemas.microsoft.com/office/drawing/2014/main" id="{56AE1B50-F56B-BDE5-DEFE-AC70446AA018}"/>
                    </a:ext>
                  </a:extLst>
                </p:cNvPr>
                <p:cNvCxnSpPr>
                  <a:cxnSpLocks/>
                  <a:stCxn id="72" idx="6"/>
                  <a:endCxn id="73" idx="2"/>
                </p:cNvCxnSpPr>
                <p:nvPr/>
              </p:nvCxnSpPr>
              <p:spPr>
                <a:xfrm>
                  <a:off x="4983297" y="3223835"/>
                  <a:ext cx="619630" cy="11431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Straight Arrow Connector 82">
                  <a:extLst>
                    <a:ext uri="{FF2B5EF4-FFF2-40B4-BE49-F238E27FC236}">
                      <a16:creationId xmlns:a16="http://schemas.microsoft.com/office/drawing/2014/main" id="{C6023E77-9CB3-8637-FFE4-69FEA8AD8FAC}"/>
                    </a:ext>
                  </a:extLst>
                </p:cNvPr>
                <p:cNvCxnSpPr>
                  <a:cxnSpLocks/>
                </p:cNvCxnSpPr>
                <p:nvPr/>
              </p:nvCxnSpPr>
              <p:spPr>
                <a:xfrm flipV="1">
                  <a:off x="6004560" y="4157239"/>
                  <a:ext cx="599440" cy="242041"/>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61" name="TextBox 60">
                <a:extLst>
                  <a:ext uri="{FF2B5EF4-FFF2-40B4-BE49-F238E27FC236}">
                    <a16:creationId xmlns:a16="http://schemas.microsoft.com/office/drawing/2014/main" id="{0743AFE9-A54F-2104-FD81-8EEC0EF54C34}"/>
                  </a:ext>
                </a:extLst>
              </p:cNvPr>
              <p:cNvSpPr txBox="1"/>
              <p:nvPr/>
            </p:nvSpPr>
            <p:spPr>
              <a:xfrm>
                <a:off x="3511318" y="2623433"/>
                <a:ext cx="506730" cy="369332"/>
              </a:xfrm>
              <a:prstGeom prst="rect">
                <a:avLst/>
              </a:prstGeom>
              <a:noFill/>
            </p:spPr>
            <p:txBody>
              <a:bodyPr wrap="square" rtlCol="0">
                <a:spAutoFit/>
              </a:bodyPr>
              <a:lstStyle/>
              <a:p>
                <a:pPr algn="ctr"/>
                <a:r>
                  <a:rPr lang="en-US">
                    <a:solidFill>
                      <a:schemeClr val="bg1"/>
                    </a:solidFill>
                    <a:latin typeface="+mj-lt"/>
                  </a:rPr>
                  <a:t>A</a:t>
                </a:r>
              </a:p>
            </p:txBody>
          </p:sp>
          <p:sp>
            <p:nvSpPr>
              <p:cNvPr id="62" name="TextBox 61">
                <a:extLst>
                  <a:ext uri="{FF2B5EF4-FFF2-40B4-BE49-F238E27FC236}">
                    <a16:creationId xmlns:a16="http://schemas.microsoft.com/office/drawing/2014/main" id="{988C2992-1BE3-8CA6-86FB-CF592441835C}"/>
                  </a:ext>
                </a:extLst>
              </p:cNvPr>
              <p:cNvSpPr txBox="1"/>
              <p:nvPr/>
            </p:nvSpPr>
            <p:spPr>
              <a:xfrm>
                <a:off x="4555381" y="2623433"/>
                <a:ext cx="463928" cy="369332"/>
              </a:xfrm>
              <a:prstGeom prst="rect">
                <a:avLst/>
              </a:prstGeom>
              <a:noFill/>
            </p:spPr>
            <p:txBody>
              <a:bodyPr wrap="square" rtlCol="0">
                <a:spAutoFit/>
              </a:bodyPr>
              <a:lstStyle/>
              <a:p>
                <a:pPr algn="ctr"/>
                <a:r>
                  <a:rPr lang="en-US">
                    <a:solidFill>
                      <a:schemeClr val="bg1"/>
                    </a:solidFill>
                    <a:latin typeface="+mj-lt"/>
                  </a:rPr>
                  <a:t>B</a:t>
                </a:r>
              </a:p>
            </p:txBody>
          </p:sp>
        </p:grpSp>
      </p:grpSp>
      <p:grpSp>
        <p:nvGrpSpPr>
          <p:cNvPr id="2" name="Group 1">
            <a:extLst>
              <a:ext uri="{FF2B5EF4-FFF2-40B4-BE49-F238E27FC236}">
                <a16:creationId xmlns:a16="http://schemas.microsoft.com/office/drawing/2014/main" id="{8F503071-B2F1-167A-59BB-7AC33E0A246B}"/>
              </a:ext>
            </a:extLst>
          </p:cNvPr>
          <p:cNvGrpSpPr/>
          <p:nvPr/>
        </p:nvGrpSpPr>
        <p:grpSpPr>
          <a:xfrm>
            <a:off x="97014" y="1243780"/>
            <a:ext cx="2991396" cy="5081439"/>
            <a:chOff x="97014" y="1243780"/>
            <a:chExt cx="2991396" cy="5081439"/>
          </a:xfrm>
        </p:grpSpPr>
        <p:sp>
          <p:nvSpPr>
            <p:cNvPr id="46" name="TextBox 45">
              <a:extLst>
                <a:ext uri="{FF2B5EF4-FFF2-40B4-BE49-F238E27FC236}">
                  <a16:creationId xmlns:a16="http://schemas.microsoft.com/office/drawing/2014/main" id="{51EC1254-A044-5A61-F989-7BAA4D989357}"/>
                </a:ext>
              </a:extLst>
            </p:cNvPr>
            <p:cNvSpPr txBox="1"/>
            <p:nvPr/>
          </p:nvSpPr>
          <p:spPr>
            <a:xfrm>
              <a:off x="462532" y="1243780"/>
              <a:ext cx="2253828" cy="461665"/>
            </a:xfrm>
            <a:prstGeom prst="rect">
              <a:avLst/>
            </a:prstGeom>
            <a:noFill/>
          </p:spPr>
          <p:txBody>
            <a:bodyPr wrap="square" rtlCol="0">
              <a:spAutoFit/>
            </a:bodyPr>
            <a:lstStyle/>
            <a:p>
              <a:pPr algn="ctr"/>
              <a:r>
                <a:rPr lang="en-US" sz="2400">
                  <a:solidFill>
                    <a:schemeClr val="tx2"/>
                  </a:solidFill>
                  <a:latin typeface="+mj-lt"/>
                </a:rPr>
                <a:t>Biomimicry</a:t>
              </a:r>
            </a:p>
          </p:txBody>
        </p:sp>
        <p:grpSp>
          <p:nvGrpSpPr>
            <p:cNvPr id="23" name="Group 22">
              <a:extLst>
                <a:ext uri="{FF2B5EF4-FFF2-40B4-BE49-F238E27FC236}">
                  <a16:creationId xmlns:a16="http://schemas.microsoft.com/office/drawing/2014/main" id="{4DB0F27A-28F9-BC50-A7D9-4725CF238578}"/>
                </a:ext>
              </a:extLst>
            </p:cNvPr>
            <p:cNvGrpSpPr/>
            <p:nvPr/>
          </p:nvGrpSpPr>
          <p:grpSpPr>
            <a:xfrm>
              <a:off x="97014" y="1824534"/>
              <a:ext cx="2991396" cy="4500685"/>
              <a:chOff x="134216" y="1658620"/>
              <a:chExt cx="2991396" cy="4500685"/>
            </a:xfrm>
          </p:grpSpPr>
          <p:sp>
            <p:nvSpPr>
              <p:cNvPr id="35" name="Rectangle: Rounded Corners 34">
                <a:extLst>
                  <a:ext uri="{FF2B5EF4-FFF2-40B4-BE49-F238E27FC236}">
                    <a16:creationId xmlns:a16="http://schemas.microsoft.com/office/drawing/2014/main" id="{D3A5F30B-3B77-ED91-DEC1-E1FBB5C9211B}"/>
                  </a:ext>
                </a:extLst>
              </p:cNvPr>
              <p:cNvSpPr/>
              <p:nvPr/>
            </p:nvSpPr>
            <p:spPr>
              <a:xfrm>
                <a:off x="134216" y="1658620"/>
                <a:ext cx="2991396" cy="450068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7A8DC623-FCE2-78F7-9BB4-9E3F8BA4D262}"/>
                  </a:ext>
                </a:extLst>
              </p:cNvPr>
              <p:cNvGrpSpPr/>
              <p:nvPr/>
            </p:nvGrpSpPr>
            <p:grpSpPr>
              <a:xfrm>
                <a:off x="220140" y="3855088"/>
                <a:ext cx="2813017" cy="2115455"/>
                <a:chOff x="1335722" y="2453082"/>
                <a:chExt cx="3461233" cy="2400498"/>
              </a:xfrm>
            </p:grpSpPr>
            <p:pic>
              <p:nvPicPr>
                <p:cNvPr id="41" name="Picture 40" descr="A satellite in space with solar panels&#10;&#10;Description automatically generated">
                  <a:extLst>
                    <a:ext uri="{FF2B5EF4-FFF2-40B4-BE49-F238E27FC236}">
                      <a16:creationId xmlns:a16="http://schemas.microsoft.com/office/drawing/2014/main" id="{AEA206EF-42C9-54ED-266B-5230E97F44D1}"/>
                    </a:ext>
                  </a:extLst>
                </p:cNvPr>
                <p:cNvPicPr>
                  <a:picLocks noChangeAspect="1"/>
                </p:cNvPicPr>
                <p:nvPr/>
              </p:nvPicPr>
              <p:blipFill>
                <a:blip r:embed="rId3"/>
                <a:stretch>
                  <a:fillRect/>
                </a:stretch>
              </p:blipFill>
              <p:spPr>
                <a:xfrm>
                  <a:off x="1335722" y="2547276"/>
                  <a:ext cx="3461233" cy="2306304"/>
                </a:xfrm>
                <a:prstGeom prst="roundRect">
                  <a:avLst/>
                </a:prstGeom>
              </p:spPr>
            </p:pic>
            <p:pic>
              <p:nvPicPr>
                <p:cNvPr id="47" name="Picture 46" descr="A long white pipe with a cap&#10;&#10;Description automatically generated">
                  <a:extLst>
                    <a:ext uri="{FF2B5EF4-FFF2-40B4-BE49-F238E27FC236}">
                      <a16:creationId xmlns:a16="http://schemas.microsoft.com/office/drawing/2014/main" id="{FBE462E4-2482-AD54-1D64-E72660D2F220}"/>
                    </a:ext>
                  </a:extLst>
                </p:cNvPr>
                <p:cNvPicPr>
                  <a:picLocks noChangeAspect="1"/>
                </p:cNvPicPr>
                <p:nvPr/>
              </p:nvPicPr>
              <p:blipFill>
                <a:blip r:embed="rId4"/>
                <a:stretch>
                  <a:fillRect/>
                </a:stretch>
              </p:blipFill>
              <p:spPr>
                <a:xfrm rot="5400000">
                  <a:off x="3056033" y="2453082"/>
                  <a:ext cx="770834" cy="770834"/>
                </a:xfrm>
                <a:prstGeom prst="roundRect">
                  <a:avLst/>
                </a:prstGeom>
              </p:spPr>
            </p:pic>
            <p:pic>
              <p:nvPicPr>
                <p:cNvPr id="64" name="Picture 63" descr="A model of a space ship&#10;&#10;Description automatically generated">
                  <a:extLst>
                    <a:ext uri="{FF2B5EF4-FFF2-40B4-BE49-F238E27FC236}">
                      <a16:creationId xmlns:a16="http://schemas.microsoft.com/office/drawing/2014/main" id="{4157609A-FE0D-E24A-F484-AA6546520447}"/>
                    </a:ext>
                  </a:extLst>
                </p:cNvPr>
                <p:cNvPicPr>
                  <a:picLocks noChangeAspect="1"/>
                </p:cNvPicPr>
                <p:nvPr/>
              </p:nvPicPr>
              <p:blipFill>
                <a:blip r:embed="rId5"/>
                <a:stretch>
                  <a:fillRect/>
                </a:stretch>
              </p:blipFill>
              <p:spPr>
                <a:xfrm>
                  <a:off x="3697560" y="2619779"/>
                  <a:ext cx="1062837" cy="557989"/>
                </a:xfrm>
                <a:prstGeom prst="roundRect">
                  <a:avLst/>
                </a:prstGeom>
              </p:spPr>
            </p:pic>
          </p:grpSp>
          <p:pic>
            <p:nvPicPr>
              <p:cNvPr id="39" name="Picture 38" descr="A bird drinking water from a puddle&#10;&#10;Description automatically generated">
                <a:extLst>
                  <a:ext uri="{FF2B5EF4-FFF2-40B4-BE49-F238E27FC236}">
                    <a16:creationId xmlns:a16="http://schemas.microsoft.com/office/drawing/2014/main" id="{B2280C67-8FF2-C3BB-95C4-5F499118FF13}"/>
                  </a:ext>
                </a:extLst>
              </p:cNvPr>
              <p:cNvPicPr>
                <a:picLocks noChangeAspect="1"/>
              </p:cNvPicPr>
              <p:nvPr/>
            </p:nvPicPr>
            <p:blipFill>
              <a:blip r:embed="rId6"/>
              <a:stretch>
                <a:fillRect/>
              </a:stretch>
            </p:blipFill>
            <p:spPr>
              <a:xfrm>
                <a:off x="246012" y="1889697"/>
                <a:ext cx="2767804" cy="1844752"/>
              </a:xfrm>
              <a:prstGeom prst="roundRect">
                <a:avLst/>
              </a:prstGeom>
            </p:spPr>
          </p:pic>
        </p:grpSp>
      </p:grpSp>
      <p:grpSp>
        <p:nvGrpSpPr>
          <p:cNvPr id="8" name="Group 7">
            <a:extLst>
              <a:ext uri="{FF2B5EF4-FFF2-40B4-BE49-F238E27FC236}">
                <a16:creationId xmlns:a16="http://schemas.microsoft.com/office/drawing/2014/main" id="{66D0C1B8-C47E-A7E7-795B-561C29F3A51A}"/>
              </a:ext>
            </a:extLst>
          </p:cNvPr>
          <p:cNvGrpSpPr/>
          <p:nvPr/>
        </p:nvGrpSpPr>
        <p:grpSpPr>
          <a:xfrm>
            <a:off x="7399372" y="1238858"/>
            <a:ext cx="3297131" cy="5165856"/>
            <a:chOff x="7399372" y="1238858"/>
            <a:chExt cx="3297131" cy="5165856"/>
          </a:xfrm>
        </p:grpSpPr>
        <p:sp>
          <p:nvSpPr>
            <p:cNvPr id="44" name="TextBox 43">
              <a:extLst>
                <a:ext uri="{FF2B5EF4-FFF2-40B4-BE49-F238E27FC236}">
                  <a16:creationId xmlns:a16="http://schemas.microsoft.com/office/drawing/2014/main" id="{E2303AF2-517B-8F30-5BF3-71D0D6A4D13E}"/>
                </a:ext>
              </a:extLst>
            </p:cNvPr>
            <p:cNvSpPr txBox="1"/>
            <p:nvPr/>
          </p:nvSpPr>
          <p:spPr>
            <a:xfrm>
              <a:off x="7399372" y="1238858"/>
              <a:ext cx="3297131" cy="830997"/>
            </a:xfrm>
            <a:prstGeom prst="rect">
              <a:avLst/>
            </a:prstGeom>
            <a:noFill/>
          </p:spPr>
          <p:txBody>
            <a:bodyPr wrap="square" rtlCol="0">
              <a:spAutoFit/>
            </a:bodyPr>
            <a:lstStyle/>
            <a:p>
              <a:pPr algn="ctr"/>
              <a:r>
                <a:rPr lang="en-US" sz="2400">
                  <a:solidFill>
                    <a:schemeClr val="tx2"/>
                  </a:solidFill>
                  <a:latin typeface="+mj-lt"/>
                </a:rPr>
                <a:t>Morphological Chart</a:t>
              </a:r>
            </a:p>
          </p:txBody>
        </p:sp>
        <p:grpSp>
          <p:nvGrpSpPr>
            <p:cNvPr id="65" name="Group 64">
              <a:extLst>
                <a:ext uri="{FF2B5EF4-FFF2-40B4-BE49-F238E27FC236}">
                  <a16:creationId xmlns:a16="http://schemas.microsoft.com/office/drawing/2014/main" id="{85C235E8-F1EB-6273-5FA6-CA064A8A8523}"/>
                </a:ext>
              </a:extLst>
            </p:cNvPr>
            <p:cNvGrpSpPr/>
            <p:nvPr/>
          </p:nvGrpSpPr>
          <p:grpSpPr>
            <a:xfrm>
              <a:off x="7703455" y="2086282"/>
              <a:ext cx="2709618" cy="4318432"/>
              <a:chOff x="6555783" y="1421969"/>
              <a:chExt cx="2709618" cy="4318432"/>
            </a:xfrm>
          </p:grpSpPr>
          <p:grpSp>
            <p:nvGrpSpPr>
              <p:cNvPr id="66" name="Group 65">
                <a:extLst>
                  <a:ext uri="{FF2B5EF4-FFF2-40B4-BE49-F238E27FC236}">
                    <a16:creationId xmlns:a16="http://schemas.microsoft.com/office/drawing/2014/main" id="{FD435AD2-FB03-9020-47C9-2AF9C19E3675}"/>
                  </a:ext>
                </a:extLst>
              </p:cNvPr>
              <p:cNvGrpSpPr/>
              <p:nvPr/>
            </p:nvGrpSpPr>
            <p:grpSpPr>
              <a:xfrm>
                <a:off x="6555783" y="1421969"/>
                <a:ext cx="2709618" cy="4318432"/>
                <a:chOff x="6555783" y="1421969"/>
                <a:chExt cx="2709618" cy="4318432"/>
              </a:xfrm>
            </p:grpSpPr>
            <p:sp>
              <p:nvSpPr>
                <p:cNvPr id="84" name="Rectangle: Rounded Corners 83">
                  <a:extLst>
                    <a:ext uri="{FF2B5EF4-FFF2-40B4-BE49-F238E27FC236}">
                      <a16:creationId xmlns:a16="http://schemas.microsoft.com/office/drawing/2014/main" id="{A228CF97-BA9E-70B6-945A-2662A74422B9}"/>
                    </a:ext>
                  </a:extLst>
                </p:cNvPr>
                <p:cNvSpPr/>
                <p:nvPr/>
              </p:nvSpPr>
              <p:spPr>
                <a:xfrm>
                  <a:off x="6555783" y="1421969"/>
                  <a:ext cx="2709618" cy="4318432"/>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5" name="Group 84">
                  <a:extLst>
                    <a:ext uri="{FF2B5EF4-FFF2-40B4-BE49-F238E27FC236}">
                      <a16:creationId xmlns:a16="http://schemas.microsoft.com/office/drawing/2014/main" id="{D3430293-0638-2DC0-67E1-AD21DDBC79CC}"/>
                    </a:ext>
                  </a:extLst>
                </p:cNvPr>
                <p:cNvGrpSpPr/>
                <p:nvPr/>
              </p:nvGrpSpPr>
              <p:grpSpPr>
                <a:xfrm>
                  <a:off x="6663991" y="1841304"/>
                  <a:ext cx="1174300" cy="3424962"/>
                  <a:chOff x="6663991" y="1841304"/>
                  <a:chExt cx="1174300" cy="3424962"/>
                </a:xfrm>
              </p:grpSpPr>
              <p:sp>
                <p:nvSpPr>
                  <p:cNvPr id="95" name="Rectangle 94">
                    <a:extLst>
                      <a:ext uri="{FF2B5EF4-FFF2-40B4-BE49-F238E27FC236}">
                        <a16:creationId xmlns:a16="http://schemas.microsoft.com/office/drawing/2014/main" id="{AC1A66ED-B9D9-05B5-4968-73F4F543E5FF}"/>
                      </a:ext>
                    </a:extLst>
                  </p:cNvPr>
                  <p:cNvSpPr/>
                  <p:nvPr/>
                </p:nvSpPr>
                <p:spPr>
                  <a:xfrm>
                    <a:off x="6663996" y="1841304"/>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1</a:t>
                    </a:r>
                  </a:p>
                </p:txBody>
              </p:sp>
              <p:sp>
                <p:nvSpPr>
                  <p:cNvPr id="96" name="Rectangle 95">
                    <a:extLst>
                      <a:ext uri="{FF2B5EF4-FFF2-40B4-BE49-F238E27FC236}">
                        <a16:creationId xmlns:a16="http://schemas.microsoft.com/office/drawing/2014/main" id="{3D3CBFF0-1858-C09F-8D58-E320B9785FFE}"/>
                      </a:ext>
                    </a:extLst>
                  </p:cNvPr>
                  <p:cNvSpPr/>
                  <p:nvPr/>
                </p:nvSpPr>
                <p:spPr>
                  <a:xfrm>
                    <a:off x="6663995" y="2578019"/>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2</a:t>
                    </a:r>
                  </a:p>
                </p:txBody>
              </p:sp>
              <p:sp>
                <p:nvSpPr>
                  <p:cNvPr id="97" name="Rectangle 96">
                    <a:extLst>
                      <a:ext uri="{FF2B5EF4-FFF2-40B4-BE49-F238E27FC236}">
                        <a16:creationId xmlns:a16="http://schemas.microsoft.com/office/drawing/2014/main" id="{938A224D-29DC-79A3-09C7-9BB6F0D0254F}"/>
                      </a:ext>
                    </a:extLst>
                  </p:cNvPr>
                  <p:cNvSpPr/>
                  <p:nvPr/>
                </p:nvSpPr>
                <p:spPr>
                  <a:xfrm>
                    <a:off x="6663993" y="3311121"/>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3</a:t>
                    </a:r>
                  </a:p>
                </p:txBody>
              </p:sp>
              <p:sp>
                <p:nvSpPr>
                  <p:cNvPr id="98" name="Rectangle 97">
                    <a:extLst>
                      <a:ext uri="{FF2B5EF4-FFF2-40B4-BE49-F238E27FC236}">
                        <a16:creationId xmlns:a16="http://schemas.microsoft.com/office/drawing/2014/main" id="{844CCDB2-CFAD-172E-DC60-A1FF29223A53}"/>
                      </a:ext>
                    </a:extLst>
                  </p:cNvPr>
                  <p:cNvSpPr/>
                  <p:nvPr/>
                </p:nvSpPr>
                <p:spPr>
                  <a:xfrm>
                    <a:off x="6663992" y="4044223"/>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4</a:t>
                    </a:r>
                  </a:p>
                </p:txBody>
              </p:sp>
              <p:sp>
                <p:nvSpPr>
                  <p:cNvPr id="99" name="Rectangle 98">
                    <a:extLst>
                      <a:ext uri="{FF2B5EF4-FFF2-40B4-BE49-F238E27FC236}">
                        <a16:creationId xmlns:a16="http://schemas.microsoft.com/office/drawing/2014/main" id="{8C33EF60-15E3-E8FC-B592-F29FFE59022C}"/>
                      </a:ext>
                    </a:extLst>
                  </p:cNvPr>
                  <p:cNvSpPr/>
                  <p:nvPr/>
                </p:nvSpPr>
                <p:spPr>
                  <a:xfrm>
                    <a:off x="6663991" y="4777325"/>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5</a:t>
                    </a:r>
                  </a:p>
                </p:txBody>
              </p:sp>
            </p:grpSp>
            <p:grpSp>
              <p:nvGrpSpPr>
                <p:cNvPr id="88" name="Group 87">
                  <a:extLst>
                    <a:ext uri="{FF2B5EF4-FFF2-40B4-BE49-F238E27FC236}">
                      <a16:creationId xmlns:a16="http://schemas.microsoft.com/office/drawing/2014/main" id="{987C9830-E98C-922D-8E38-9DCDF2E1C825}"/>
                    </a:ext>
                  </a:extLst>
                </p:cNvPr>
                <p:cNvGrpSpPr/>
                <p:nvPr/>
              </p:nvGrpSpPr>
              <p:grpSpPr>
                <a:xfrm>
                  <a:off x="7964691" y="1841304"/>
                  <a:ext cx="1174300" cy="3424962"/>
                  <a:chOff x="6663991" y="1841304"/>
                  <a:chExt cx="1174300" cy="3424962"/>
                </a:xfrm>
              </p:grpSpPr>
              <p:sp>
                <p:nvSpPr>
                  <p:cNvPr id="89" name="Rectangle 88">
                    <a:extLst>
                      <a:ext uri="{FF2B5EF4-FFF2-40B4-BE49-F238E27FC236}">
                        <a16:creationId xmlns:a16="http://schemas.microsoft.com/office/drawing/2014/main" id="{ED5CB771-0B72-C4D9-3C84-9B4CD526AE0F}"/>
                      </a:ext>
                    </a:extLst>
                  </p:cNvPr>
                  <p:cNvSpPr/>
                  <p:nvPr/>
                </p:nvSpPr>
                <p:spPr>
                  <a:xfrm>
                    <a:off x="6663996" y="1841304"/>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A</a:t>
                    </a:r>
                  </a:p>
                </p:txBody>
              </p:sp>
              <p:sp>
                <p:nvSpPr>
                  <p:cNvPr id="91" name="Rectangle 90">
                    <a:extLst>
                      <a:ext uri="{FF2B5EF4-FFF2-40B4-BE49-F238E27FC236}">
                        <a16:creationId xmlns:a16="http://schemas.microsoft.com/office/drawing/2014/main" id="{920BA264-44C4-DFBF-3F52-5F62656C21C1}"/>
                      </a:ext>
                    </a:extLst>
                  </p:cNvPr>
                  <p:cNvSpPr/>
                  <p:nvPr/>
                </p:nvSpPr>
                <p:spPr>
                  <a:xfrm>
                    <a:off x="6663995" y="2578019"/>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B</a:t>
                    </a:r>
                  </a:p>
                </p:txBody>
              </p:sp>
              <p:sp>
                <p:nvSpPr>
                  <p:cNvPr id="92" name="Rectangle 91">
                    <a:extLst>
                      <a:ext uri="{FF2B5EF4-FFF2-40B4-BE49-F238E27FC236}">
                        <a16:creationId xmlns:a16="http://schemas.microsoft.com/office/drawing/2014/main" id="{B1CE9605-6EAD-672E-FE05-D4AEB6B9168F}"/>
                      </a:ext>
                    </a:extLst>
                  </p:cNvPr>
                  <p:cNvSpPr/>
                  <p:nvPr/>
                </p:nvSpPr>
                <p:spPr>
                  <a:xfrm>
                    <a:off x="6663993" y="3311121"/>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C</a:t>
                    </a:r>
                  </a:p>
                </p:txBody>
              </p:sp>
              <p:sp>
                <p:nvSpPr>
                  <p:cNvPr id="93" name="Rectangle 92">
                    <a:extLst>
                      <a:ext uri="{FF2B5EF4-FFF2-40B4-BE49-F238E27FC236}">
                        <a16:creationId xmlns:a16="http://schemas.microsoft.com/office/drawing/2014/main" id="{EE7BDA1F-CFF1-6724-F657-A4C177D50E59}"/>
                      </a:ext>
                    </a:extLst>
                  </p:cNvPr>
                  <p:cNvSpPr/>
                  <p:nvPr/>
                </p:nvSpPr>
                <p:spPr>
                  <a:xfrm>
                    <a:off x="6663992" y="4044223"/>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D</a:t>
                    </a:r>
                  </a:p>
                </p:txBody>
              </p:sp>
              <p:sp>
                <p:nvSpPr>
                  <p:cNvPr id="94" name="Rectangle 93">
                    <a:extLst>
                      <a:ext uri="{FF2B5EF4-FFF2-40B4-BE49-F238E27FC236}">
                        <a16:creationId xmlns:a16="http://schemas.microsoft.com/office/drawing/2014/main" id="{00EDA0E0-8AF5-6548-15C1-7FFF3087E360}"/>
                      </a:ext>
                    </a:extLst>
                  </p:cNvPr>
                  <p:cNvSpPr/>
                  <p:nvPr/>
                </p:nvSpPr>
                <p:spPr>
                  <a:xfrm>
                    <a:off x="6663991" y="4777325"/>
                    <a:ext cx="1174295" cy="4889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mj-lt"/>
                      </a:rPr>
                      <a:t>E</a:t>
                    </a:r>
                  </a:p>
                </p:txBody>
              </p:sp>
            </p:grpSp>
          </p:grpSp>
          <p:grpSp>
            <p:nvGrpSpPr>
              <p:cNvPr id="67" name="Group 66">
                <a:extLst>
                  <a:ext uri="{FF2B5EF4-FFF2-40B4-BE49-F238E27FC236}">
                    <a16:creationId xmlns:a16="http://schemas.microsoft.com/office/drawing/2014/main" id="{F27CA4ED-7F5A-2A7A-33E4-0FF9342E3811}"/>
                  </a:ext>
                </a:extLst>
              </p:cNvPr>
              <p:cNvGrpSpPr/>
              <p:nvPr/>
            </p:nvGrpSpPr>
            <p:grpSpPr>
              <a:xfrm>
                <a:off x="7045398" y="1881841"/>
                <a:ext cx="1711398" cy="3345694"/>
                <a:chOff x="7045398" y="1881841"/>
                <a:chExt cx="1711398" cy="3345694"/>
              </a:xfrm>
            </p:grpSpPr>
            <p:sp>
              <p:nvSpPr>
                <p:cNvPr id="68" name="Oval 67">
                  <a:extLst>
                    <a:ext uri="{FF2B5EF4-FFF2-40B4-BE49-F238E27FC236}">
                      <a16:creationId xmlns:a16="http://schemas.microsoft.com/office/drawing/2014/main" id="{3D08D18D-6E57-11E7-453C-3701DA959572}"/>
                    </a:ext>
                  </a:extLst>
                </p:cNvPr>
                <p:cNvSpPr/>
                <p:nvPr/>
              </p:nvSpPr>
              <p:spPr>
                <a:xfrm>
                  <a:off x="7045398" y="1881841"/>
                  <a:ext cx="411480" cy="4114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a:extLst>
                    <a:ext uri="{FF2B5EF4-FFF2-40B4-BE49-F238E27FC236}">
                      <a16:creationId xmlns:a16="http://schemas.microsoft.com/office/drawing/2014/main" id="{EF946F13-5BFB-65A4-D925-766B03D3EF1C}"/>
                    </a:ext>
                  </a:extLst>
                </p:cNvPr>
                <p:cNvSpPr/>
                <p:nvPr/>
              </p:nvSpPr>
              <p:spPr>
                <a:xfrm>
                  <a:off x="7045398" y="4085012"/>
                  <a:ext cx="411480" cy="4114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a:extLst>
                    <a:ext uri="{FF2B5EF4-FFF2-40B4-BE49-F238E27FC236}">
                      <a16:creationId xmlns:a16="http://schemas.microsoft.com/office/drawing/2014/main" id="{E5B37D45-C800-992B-5E9A-E391E39C99A3}"/>
                    </a:ext>
                  </a:extLst>
                </p:cNvPr>
                <p:cNvSpPr/>
                <p:nvPr/>
              </p:nvSpPr>
              <p:spPr>
                <a:xfrm>
                  <a:off x="7045398" y="3345941"/>
                  <a:ext cx="411480" cy="4114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a:extLst>
                    <a:ext uri="{FF2B5EF4-FFF2-40B4-BE49-F238E27FC236}">
                      <a16:creationId xmlns:a16="http://schemas.microsoft.com/office/drawing/2014/main" id="{C3C31A5E-ECB8-EE30-BE19-9495FEBD2590}"/>
                    </a:ext>
                  </a:extLst>
                </p:cNvPr>
                <p:cNvSpPr/>
                <p:nvPr/>
              </p:nvSpPr>
              <p:spPr>
                <a:xfrm>
                  <a:off x="8343654" y="2613136"/>
                  <a:ext cx="411480" cy="4114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a:extLst>
                    <a:ext uri="{FF2B5EF4-FFF2-40B4-BE49-F238E27FC236}">
                      <a16:creationId xmlns:a16="http://schemas.microsoft.com/office/drawing/2014/main" id="{7B0E6BCC-812F-CB64-64D5-3AC85CE92348}"/>
                    </a:ext>
                  </a:extLst>
                </p:cNvPr>
                <p:cNvSpPr/>
                <p:nvPr/>
              </p:nvSpPr>
              <p:spPr>
                <a:xfrm>
                  <a:off x="8345316" y="3345530"/>
                  <a:ext cx="411480" cy="4114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a:extLst>
                    <a:ext uri="{FF2B5EF4-FFF2-40B4-BE49-F238E27FC236}">
                      <a16:creationId xmlns:a16="http://schemas.microsoft.com/office/drawing/2014/main" id="{AB00C7BB-FAAF-7C88-1425-39C4E4998BA9}"/>
                    </a:ext>
                  </a:extLst>
                </p:cNvPr>
                <p:cNvSpPr/>
                <p:nvPr/>
              </p:nvSpPr>
              <p:spPr>
                <a:xfrm>
                  <a:off x="8343654" y="4816055"/>
                  <a:ext cx="411480" cy="41148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0" name="Straight Arrow Connector 79">
                  <a:extLst>
                    <a:ext uri="{FF2B5EF4-FFF2-40B4-BE49-F238E27FC236}">
                      <a16:creationId xmlns:a16="http://schemas.microsoft.com/office/drawing/2014/main" id="{38F1F20E-B773-B0A4-BE1C-C2A715788656}"/>
                    </a:ext>
                  </a:extLst>
                </p:cNvPr>
                <p:cNvCxnSpPr>
                  <a:cxnSpLocks/>
                  <a:stCxn id="68" idx="6"/>
                  <a:endCxn id="77" idx="2"/>
                </p:cNvCxnSpPr>
                <p:nvPr/>
              </p:nvCxnSpPr>
              <p:spPr>
                <a:xfrm>
                  <a:off x="7456878" y="2087581"/>
                  <a:ext cx="888438" cy="1463689"/>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a:extLst>
                    <a:ext uri="{FF2B5EF4-FFF2-40B4-BE49-F238E27FC236}">
                      <a16:creationId xmlns:a16="http://schemas.microsoft.com/office/drawing/2014/main" id="{C4BF6AC0-CA70-AA11-C0E2-404BF9A7E749}"/>
                    </a:ext>
                  </a:extLst>
                </p:cNvPr>
                <p:cNvCxnSpPr>
                  <a:cxnSpLocks/>
                  <a:stCxn id="69" idx="6"/>
                  <a:endCxn id="75" idx="2"/>
                </p:cNvCxnSpPr>
                <p:nvPr/>
              </p:nvCxnSpPr>
              <p:spPr>
                <a:xfrm flipV="1">
                  <a:off x="7456878" y="2818876"/>
                  <a:ext cx="886776" cy="1471876"/>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id="{E5377F40-3DDD-5049-40C0-80DA1F37468C}"/>
                    </a:ext>
                  </a:extLst>
                </p:cNvPr>
                <p:cNvCxnSpPr>
                  <a:cxnSpLocks/>
                  <a:stCxn id="74" idx="6"/>
                  <a:endCxn id="78" idx="2"/>
                </p:cNvCxnSpPr>
                <p:nvPr/>
              </p:nvCxnSpPr>
              <p:spPr>
                <a:xfrm>
                  <a:off x="7456878" y="3551681"/>
                  <a:ext cx="886776" cy="1470114"/>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grpSp>
      </p:grpSp>
      <p:sp>
        <p:nvSpPr>
          <p:cNvPr id="4" name="TextBox 3">
            <a:extLst>
              <a:ext uri="{FF2B5EF4-FFF2-40B4-BE49-F238E27FC236}">
                <a16:creationId xmlns:a16="http://schemas.microsoft.com/office/drawing/2014/main" id="{4062E47E-15E4-CC6F-868E-F8B6D9F7B63A}"/>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pic>
        <p:nvPicPr>
          <p:cNvPr id="10" name="Picture 9" descr="Arizona Space Grant Consortium Logos | Arizona Space Grant Consortium">
            <a:extLst>
              <a:ext uri="{FF2B5EF4-FFF2-40B4-BE49-F238E27FC236}">
                <a16:creationId xmlns:a16="http://schemas.microsoft.com/office/drawing/2014/main" id="{1A889FE4-0B92-A936-9936-1FB0B8D2B2A1}"/>
              </a:ext>
            </a:extLst>
          </p:cNvPr>
          <p:cNvPicPr>
            <a:picLocks noChangeAspect="1"/>
          </p:cNvPicPr>
          <p:nvPr/>
        </p:nvPicPr>
        <p:blipFill rotWithShape="1">
          <a:blip r:embed="rId7"/>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095133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92AC51A-D8D8-063D-D2C3-982B154A1E00}"/>
              </a:ext>
            </a:extLst>
          </p:cNvPr>
          <p:cNvSpPr/>
          <p:nvPr/>
        </p:nvSpPr>
        <p:spPr>
          <a:xfrm>
            <a:off x="706159" y="1622303"/>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u="sng" baseline="0">
                <a:solidFill>
                  <a:schemeClr val="bg1"/>
                </a:solidFill>
                <a:latin typeface="+mj-lt"/>
                <a:ea typeface="Calibri"/>
                <a:cs typeface="Calibri"/>
              </a:rPr>
              <a:t>Seals</a:t>
            </a:r>
            <a:r>
              <a:rPr lang="en-US" sz="3600" b="1" i="1">
                <a:solidFill>
                  <a:schemeClr val="bg1"/>
                </a:solidFill>
                <a:latin typeface="+mj-lt"/>
                <a:ea typeface="Calibri"/>
                <a:cs typeface="Calibri"/>
              </a:rPr>
              <a:t>​</a:t>
            </a:r>
          </a:p>
          <a:p>
            <a:pPr algn="ctr"/>
            <a:endParaRPr lang="en-US" sz="2000">
              <a:solidFill>
                <a:schemeClr val="bg1"/>
              </a:solidFill>
              <a:latin typeface="+mj-lt"/>
              <a:ea typeface="Calibri"/>
              <a:cs typeface="Calibri"/>
            </a:endParaRPr>
          </a:p>
        </p:txBody>
      </p:sp>
      <p:sp>
        <p:nvSpPr>
          <p:cNvPr id="4" name="Rectangle: Rounded Corners 3">
            <a:extLst>
              <a:ext uri="{FF2B5EF4-FFF2-40B4-BE49-F238E27FC236}">
                <a16:creationId xmlns:a16="http://schemas.microsoft.com/office/drawing/2014/main" id="{F3EC7A19-BFAD-4E46-ECD5-D8BCDFE2905F}"/>
              </a:ext>
            </a:extLst>
          </p:cNvPr>
          <p:cNvSpPr/>
          <p:nvPr/>
        </p:nvSpPr>
        <p:spPr>
          <a:xfrm>
            <a:off x="5423578" y="1622302"/>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600" b="1" u="sng">
                <a:solidFill>
                  <a:schemeClr val="bg1"/>
                </a:solidFill>
                <a:latin typeface="+mj-lt"/>
                <a:ea typeface="+mn-lt"/>
                <a:cs typeface="+mn-lt"/>
              </a:rPr>
              <a:t>Insulation</a:t>
            </a:r>
            <a:r>
              <a:rPr lang="en-US" sz="3600" b="1" i="1">
                <a:solidFill>
                  <a:schemeClr val="bg1"/>
                </a:solidFill>
                <a:latin typeface="+mj-lt"/>
                <a:ea typeface="+mn-lt"/>
                <a:cs typeface="+mn-lt"/>
              </a:rPr>
              <a:t> </a:t>
            </a:r>
            <a:endParaRPr lang="en-US" b="1">
              <a:solidFill>
                <a:schemeClr val="bg1"/>
              </a:solidFill>
              <a:latin typeface="+mj-lt"/>
              <a:ea typeface="Calibri"/>
              <a:cs typeface="Calibri"/>
            </a:endParaRPr>
          </a:p>
          <a:p>
            <a:pPr algn="ctr"/>
            <a:endParaRPr lang="en-US" sz="2400">
              <a:solidFill>
                <a:schemeClr val="bg1"/>
              </a:solidFill>
              <a:latin typeface="+mj-lt"/>
              <a:ea typeface="Calibri"/>
              <a:cs typeface="Calibri"/>
            </a:endParaRPr>
          </a:p>
        </p:txBody>
      </p:sp>
      <p:sp>
        <p:nvSpPr>
          <p:cNvPr id="8" name="Rectangle: Rounded Corners 7">
            <a:extLst>
              <a:ext uri="{FF2B5EF4-FFF2-40B4-BE49-F238E27FC236}">
                <a16:creationId xmlns:a16="http://schemas.microsoft.com/office/drawing/2014/main" id="{3343DEE1-B9B6-494D-E603-AE39FC53CC93}"/>
              </a:ext>
            </a:extLst>
          </p:cNvPr>
          <p:cNvSpPr/>
          <p:nvPr/>
        </p:nvSpPr>
        <p:spPr>
          <a:xfrm>
            <a:off x="711975" y="3978104"/>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600" b="1" u="sng">
                <a:solidFill>
                  <a:schemeClr val="bg1"/>
                </a:solidFill>
                <a:latin typeface="+mj-lt"/>
                <a:ea typeface="Calibri"/>
                <a:cs typeface="Calibri"/>
              </a:rPr>
              <a:t>Locks</a:t>
            </a:r>
            <a:endParaRPr lang="en-US" u="sng">
              <a:solidFill>
                <a:schemeClr val="bg1"/>
              </a:solidFill>
              <a:latin typeface="+mj-lt"/>
              <a:ea typeface="Calibri"/>
              <a:cs typeface="Calibri"/>
            </a:endParaRPr>
          </a:p>
          <a:p>
            <a:pPr algn="ctr"/>
            <a:endParaRPr lang="en-US" sz="2400">
              <a:solidFill>
                <a:schemeClr val="bg1"/>
              </a:solidFill>
              <a:latin typeface="+mj-lt"/>
              <a:ea typeface="Calibri"/>
              <a:cs typeface="Calibri"/>
            </a:endParaRPr>
          </a:p>
        </p:txBody>
      </p:sp>
      <p:sp>
        <p:nvSpPr>
          <p:cNvPr id="10" name="Rectangle: Rounded Corners 9">
            <a:extLst>
              <a:ext uri="{FF2B5EF4-FFF2-40B4-BE49-F238E27FC236}">
                <a16:creationId xmlns:a16="http://schemas.microsoft.com/office/drawing/2014/main" id="{D48029BC-B655-27D5-472C-D06A0A7B1E4E}"/>
              </a:ext>
            </a:extLst>
          </p:cNvPr>
          <p:cNvSpPr/>
          <p:nvPr/>
        </p:nvSpPr>
        <p:spPr>
          <a:xfrm>
            <a:off x="5429394" y="3978103"/>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600" b="1" u="sng">
                <a:solidFill>
                  <a:schemeClr val="bg1"/>
                </a:solidFill>
                <a:latin typeface="+mj-lt"/>
                <a:ea typeface="Calibri"/>
                <a:cs typeface="Calibri"/>
              </a:rPr>
              <a:t>Valves</a:t>
            </a:r>
            <a:endParaRPr lang="en-US" sz="2400">
              <a:solidFill>
                <a:schemeClr val="bg1"/>
              </a:solidFill>
              <a:latin typeface="+mj-lt"/>
              <a:ea typeface="Calibri"/>
              <a:cs typeface="Calibri"/>
            </a:endParaRPr>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75</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Terminology</a:t>
            </a:r>
            <a:endParaRPr lang="en-US"/>
          </a:p>
        </p:txBody>
      </p:sp>
      <p:sp>
        <p:nvSpPr>
          <p:cNvPr id="11" name="TextBox 10">
            <a:extLst>
              <a:ext uri="{FF2B5EF4-FFF2-40B4-BE49-F238E27FC236}">
                <a16:creationId xmlns:a16="http://schemas.microsoft.com/office/drawing/2014/main" id="{2A7BB5B3-4DFB-D3D8-CF41-C76AF33A20DF}"/>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sp>
        <p:nvSpPr>
          <p:cNvPr id="12" name="TextBox 11">
            <a:extLst>
              <a:ext uri="{FF2B5EF4-FFF2-40B4-BE49-F238E27FC236}">
                <a16:creationId xmlns:a16="http://schemas.microsoft.com/office/drawing/2014/main" id="{FE07D11B-4566-31D9-0617-0F1861411E25}"/>
              </a:ext>
            </a:extLst>
          </p:cNvPr>
          <p:cNvSpPr txBox="1"/>
          <p:nvPr/>
        </p:nvSpPr>
        <p:spPr>
          <a:xfrm>
            <a:off x="706243" y="2577170"/>
            <a:ext cx="4485268"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baseline="0">
                <a:solidFill>
                  <a:srgbClr val="FFFFFF"/>
                </a:solidFill>
                <a:latin typeface="Arial Black"/>
                <a:ea typeface="Segoe UI"/>
                <a:cs typeface="Segoe UI"/>
              </a:rPr>
              <a:t>Encapsulated O-ring</a:t>
            </a:r>
            <a:endParaRPr lang="en-US" sz="2400">
              <a:solidFill>
                <a:srgbClr val="FFFFFF"/>
              </a:solidFill>
              <a:latin typeface="Arial Black"/>
              <a:ea typeface="Segoe UI"/>
              <a:cs typeface="Segoe UI"/>
            </a:endParaRPr>
          </a:p>
          <a:p>
            <a:pPr algn="ctr" rtl="0"/>
            <a:r>
              <a:rPr lang="en-US" sz="2400" baseline="0">
                <a:solidFill>
                  <a:srgbClr val="FFFFFF"/>
                </a:solidFill>
                <a:latin typeface="Arial Black"/>
                <a:ea typeface="Segoe UI"/>
                <a:cs typeface="Segoe UI"/>
              </a:rPr>
              <a:t>Teflon Seal</a:t>
            </a:r>
            <a:endParaRPr lang="en-US"/>
          </a:p>
        </p:txBody>
      </p:sp>
      <p:sp>
        <p:nvSpPr>
          <p:cNvPr id="13" name="TextBox 12">
            <a:extLst>
              <a:ext uri="{FF2B5EF4-FFF2-40B4-BE49-F238E27FC236}">
                <a16:creationId xmlns:a16="http://schemas.microsoft.com/office/drawing/2014/main" id="{D974F995-6F56-10BD-4F42-B5876D83EAAE}"/>
              </a:ext>
            </a:extLst>
          </p:cNvPr>
          <p:cNvSpPr txBox="1"/>
          <p:nvPr/>
        </p:nvSpPr>
        <p:spPr>
          <a:xfrm>
            <a:off x="5426925" y="2391315"/>
            <a:ext cx="4485268"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Black"/>
                <a:ea typeface="Segoe UI"/>
                <a:cs typeface="Segoe UI"/>
              </a:rPr>
              <a:t>MLI </a:t>
            </a:r>
            <a:endParaRPr lang="en-US" sz="2400">
              <a:solidFill>
                <a:srgbClr val="FFFFFF"/>
              </a:solidFill>
              <a:latin typeface="Arial Black"/>
              <a:ea typeface="Segoe UI"/>
              <a:cs typeface="Segoe UI"/>
            </a:endParaRPr>
          </a:p>
          <a:p>
            <a:pPr algn="ctr"/>
            <a:r>
              <a:rPr lang="en-US" sz="2400">
                <a:solidFill>
                  <a:schemeClr val="bg1"/>
                </a:solidFill>
                <a:latin typeface="Arial Black"/>
                <a:ea typeface="Segoe UI"/>
                <a:cs typeface="Segoe UI"/>
              </a:rPr>
              <a:t>SOFI </a:t>
            </a:r>
          </a:p>
          <a:p>
            <a:pPr algn="ctr"/>
            <a:r>
              <a:rPr lang="en-US" sz="2400">
                <a:solidFill>
                  <a:schemeClr val="bg1"/>
                </a:solidFill>
                <a:latin typeface="Arial Black"/>
                <a:cs typeface="Segoe UI"/>
              </a:rPr>
              <a:t>Double vacuum wall</a:t>
            </a:r>
            <a:endParaRPr lang="en-US"/>
          </a:p>
        </p:txBody>
      </p:sp>
      <p:sp>
        <p:nvSpPr>
          <p:cNvPr id="14" name="TextBox 13">
            <a:extLst>
              <a:ext uri="{FF2B5EF4-FFF2-40B4-BE49-F238E27FC236}">
                <a16:creationId xmlns:a16="http://schemas.microsoft.com/office/drawing/2014/main" id="{0849BA85-6BE1-E4F1-C74A-103DB2FC16CE}"/>
              </a:ext>
            </a:extLst>
          </p:cNvPr>
          <p:cNvSpPr txBox="1"/>
          <p:nvPr/>
        </p:nvSpPr>
        <p:spPr>
          <a:xfrm>
            <a:off x="5641279" y="5034156"/>
            <a:ext cx="406276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Black"/>
                <a:cs typeface="Segoe UI"/>
              </a:rPr>
              <a:t>Double poppet valve</a:t>
            </a:r>
          </a:p>
        </p:txBody>
      </p:sp>
      <p:sp>
        <p:nvSpPr>
          <p:cNvPr id="15" name="TextBox 14">
            <a:extLst>
              <a:ext uri="{FF2B5EF4-FFF2-40B4-BE49-F238E27FC236}">
                <a16:creationId xmlns:a16="http://schemas.microsoft.com/office/drawing/2014/main" id="{0D2AF486-31E5-DCFB-BEDD-1FC70A5D3386}"/>
              </a:ext>
            </a:extLst>
          </p:cNvPr>
          <p:cNvSpPr txBox="1"/>
          <p:nvPr/>
        </p:nvSpPr>
        <p:spPr>
          <a:xfrm>
            <a:off x="1577278" y="4848302"/>
            <a:ext cx="2743200"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solidFill>
                  <a:schemeClr val="bg1"/>
                </a:solidFill>
                <a:latin typeface="Arial Black"/>
              </a:rPr>
              <a:t>Force held</a:t>
            </a:r>
          </a:p>
          <a:p>
            <a:pPr algn="ctr"/>
            <a:r>
              <a:rPr lang="en-US" sz="2400">
                <a:solidFill>
                  <a:schemeClr val="bg1"/>
                </a:solidFill>
                <a:latin typeface="Arial Black"/>
              </a:rPr>
              <a:t>Collet Lock </a:t>
            </a:r>
            <a:endParaRPr lang="en-US"/>
          </a:p>
        </p:txBody>
      </p:sp>
      <p:pic>
        <p:nvPicPr>
          <p:cNvPr id="6" name="Picture 5" descr="Arizona Space Grant Consortium Logos | Arizona Space Grant Consortium">
            <a:extLst>
              <a:ext uri="{FF2B5EF4-FFF2-40B4-BE49-F238E27FC236}">
                <a16:creationId xmlns:a16="http://schemas.microsoft.com/office/drawing/2014/main" id="{311B58B2-7B02-D8D1-F096-A189BE6C4B1D}"/>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41819309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iagram of a mechanical scheme&#10;&#10;Description automatically generated with medium confidence">
            <a:extLst>
              <a:ext uri="{FF2B5EF4-FFF2-40B4-BE49-F238E27FC236}">
                <a16:creationId xmlns:a16="http://schemas.microsoft.com/office/drawing/2014/main" id="{00BB5579-315B-5B1C-F811-7E11E7DD9B3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399" b="25718"/>
          <a:stretch/>
        </p:blipFill>
        <p:spPr bwMode="auto">
          <a:xfrm>
            <a:off x="1547705" y="1788130"/>
            <a:ext cx="7573462" cy="2877558"/>
          </a:xfrm>
          <a:prstGeom prst="rect">
            <a:avLst/>
          </a:prstGeom>
          <a:noFill/>
          <a:ln w="76200">
            <a:solidFill>
              <a:schemeClr val="tx1"/>
            </a:solidFill>
          </a:ln>
        </p:spPr>
      </p:pic>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76</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A17F702A-58AB-AA9B-3229-8C610A327639}"/>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High Fidelity Concepts</a:t>
            </a:r>
            <a:endParaRPr lang="en-US"/>
          </a:p>
        </p:txBody>
      </p:sp>
      <p:sp>
        <p:nvSpPr>
          <p:cNvPr id="17" name="TextBox 16">
            <a:extLst>
              <a:ext uri="{FF2B5EF4-FFF2-40B4-BE49-F238E27FC236}">
                <a16:creationId xmlns:a16="http://schemas.microsoft.com/office/drawing/2014/main" id="{85A28DCE-F279-82EB-A52D-9F0CC434C269}"/>
              </a:ext>
            </a:extLst>
          </p:cNvPr>
          <p:cNvSpPr txBox="1"/>
          <p:nvPr/>
        </p:nvSpPr>
        <p:spPr>
          <a:xfrm>
            <a:off x="4059079" y="1264910"/>
            <a:ext cx="2686004"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mj-lt"/>
                <a:ea typeface="Calibri"/>
                <a:cs typeface="Calibri"/>
              </a:rPr>
              <a:t>Concept #33</a:t>
            </a:r>
            <a:endParaRPr lang="en-US" sz="2800">
              <a:latin typeface="+mj-lt"/>
            </a:endParaRPr>
          </a:p>
        </p:txBody>
      </p:sp>
      <p:sp>
        <p:nvSpPr>
          <p:cNvPr id="8" name="Rectangle: Rounded Corners 7">
            <a:extLst>
              <a:ext uri="{FF2B5EF4-FFF2-40B4-BE49-F238E27FC236}">
                <a16:creationId xmlns:a16="http://schemas.microsoft.com/office/drawing/2014/main" id="{65ED5A16-405B-991F-6BA9-EB0435854548}"/>
              </a:ext>
            </a:extLst>
          </p:cNvPr>
          <p:cNvSpPr/>
          <p:nvPr/>
        </p:nvSpPr>
        <p:spPr>
          <a:xfrm>
            <a:off x="949824" y="4668422"/>
            <a:ext cx="8882743" cy="1544204"/>
          </a:xfrm>
          <a:prstGeom prst="round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chemeClr val="tx1"/>
                </a:solidFill>
                <a:latin typeface="+mj-lt"/>
              </a:rPr>
              <a:t>Force held double poppet actuator, sealed with encapsulated O-rings, insulated by a double vacuum wall structure and Multi-Layered Insulation</a:t>
            </a:r>
          </a:p>
        </p:txBody>
      </p:sp>
      <p:sp>
        <p:nvSpPr>
          <p:cNvPr id="16" name="TextBox 15">
            <a:extLst>
              <a:ext uri="{FF2B5EF4-FFF2-40B4-BE49-F238E27FC236}">
                <a16:creationId xmlns:a16="http://schemas.microsoft.com/office/drawing/2014/main" id="{063559AE-6611-ACA5-38C8-0A29E0C03774}"/>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pic>
        <p:nvPicPr>
          <p:cNvPr id="2" name="Picture 1" descr="Arizona Space Grant Consortium Logos | Arizona Space Grant Consortium">
            <a:extLst>
              <a:ext uri="{FF2B5EF4-FFF2-40B4-BE49-F238E27FC236}">
                <a16:creationId xmlns:a16="http://schemas.microsoft.com/office/drawing/2014/main" id="{6F12868D-C7E1-2CAD-01CD-567874559BF3}"/>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63438406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6A396DCB-0CA2-9E5F-1329-240A4F69B958}"/>
              </a:ext>
            </a:extLst>
          </p:cNvPr>
          <p:cNvGrpSpPr/>
          <p:nvPr/>
        </p:nvGrpSpPr>
        <p:grpSpPr>
          <a:xfrm>
            <a:off x="590595" y="1749029"/>
            <a:ext cx="9601200" cy="4823365"/>
            <a:chOff x="590595" y="1749029"/>
            <a:chExt cx="9601200" cy="4823365"/>
          </a:xfrm>
        </p:grpSpPr>
        <p:sp>
          <p:nvSpPr>
            <p:cNvPr id="13" name="Rectangle 12">
              <a:extLst>
                <a:ext uri="{FF2B5EF4-FFF2-40B4-BE49-F238E27FC236}">
                  <a16:creationId xmlns:a16="http://schemas.microsoft.com/office/drawing/2014/main" id="{CA7439E3-68CD-BE40-7331-9F06FA1AB0C0}"/>
                </a:ext>
              </a:extLst>
            </p:cNvPr>
            <p:cNvSpPr/>
            <p:nvPr/>
          </p:nvSpPr>
          <p:spPr>
            <a:xfrm>
              <a:off x="1557527" y="1749029"/>
              <a:ext cx="7552944" cy="310896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9C681A3-FF1B-B777-E92C-E4FEEBA05A8F}"/>
                </a:ext>
              </a:extLst>
            </p:cNvPr>
            <p:cNvSpPr/>
            <p:nvPr/>
          </p:nvSpPr>
          <p:spPr>
            <a:xfrm>
              <a:off x="590595" y="4767230"/>
              <a:ext cx="9601200" cy="1805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917D244C-BE1D-B954-0949-48DD3C768AD3}"/>
              </a:ext>
            </a:extLst>
          </p:cNvPr>
          <p:cNvPicPr>
            <a:picLocks noChangeAspect="1"/>
          </p:cNvPicPr>
          <p:nvPr/>
        </p:nvPicPr>
        <p:blipFill rotWithShape="1">
          <a:blip r:embed="rId2"/>
          <a:srcRect t="14741" b="29016"/>
          <a:stretch/>
        </p:blipFill>
        <p:spPr>
          <a:xfrm>
            <a:off x="1583870" y="1821713"/>
            <a:ext cx="7500257" cy="2765633"/>
          </a:xfrm>
          <a:prstGeom prst="rect">
            <a:avLst/>
          </a:prstGeom>
          <a:ln w="76200">
            <a:noFill/>
          </a:ln>
        </p:spPr>
      </p:pic>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77</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A17F702A-58AB-AA9B-3229-8C610A327639}"/>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High Fidelity Concepts</a:t>
            </a:r>
            <a:endParaRPr lang="en-US"/>
          </a:p>
        </p:txBody>
      </p:sp>
      <p:sp>
        <p:nvSpPr>
          <p:cNvPr id="17" name="TextBox 16">
            <a:extLst>
              <a:ext uri="{FF2B5EF4-FFF2-40B4-BE49-F238E27FC236}">
                <a16:creationId xmlns:a16="http://schemas.microsoft.com/office/drawing/2014/main" id="{85A28DCE-F279-82EB-A52D-9F0CC434C269}"/>
              </a:ext>
            </a:extLst>
          </p:cNvPr>
          <p:cNvSpPr txBox="1"/>
          <p:nvPr/>
        </p:nvSpPr>
        <p:spPr>
          <a:xfrm>
            <a:off x="3925180" y="1274830"/>
            <a:ext cx="293203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mj-lt"/>
                <a:ea typeface="Calibri"/>
                <a:cs typeface="Calibri"/>
              </a:rPr>
              <a:t>Concept #98</a:t>
            </a:r>
            <a:endParaRPr lang="en-US" sz="2800">
              <a:latin typeface="+mj-lt"/>
            </a:endParaRPr>
          </a:p>
        </p:txBody>
      </p:sp>
      <p:sp>
        <p:nvSpPr>
          <p:cNvPr id="8" name="Rectangle: Rounded Corners 7">
            <a:extLst>
              <a:ext uri="{FF2B5EF4-FFF2-40B4-BE49-F238E27FC236}">
                <a16:creationId xmlns:a16="http://schemas.microsoft.com/office/drawing/2014/main" id="{65ED5A16-405B-991F-6BA9-EB0435854548}"/>
              </a:ext>
            </a:extLst>
          </p:cNvPr>
          <p:cNvSpPr/>
          <p:nvPr/>
        </p:nvSpPr>
        <p:spPr>
          <a:xfrm>
            <a:off x="949824" y="4668422"/>
            <a:ext cx="8882743" cy="1544204"/>
          </a:xfrm>
          <a:prstGeom prst="round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chemeClr val="tx1"/>
                </a:solidFill>
                <a:latin typeface="+mj-lt"/>
              </a:rPr>
              <a:t>Force held double poppet actuator, sealed with encapsulated O-rings, insulated by a double vacuum wall structure and Spray-On Foam Insulation (SOFI)</a:t>
            </a:r>
          </a:p>
        </p:txBody>
      </p:sp>
      <p:sp>
        <p:nvSpPr>
          <p:cNvPr id="4" name="TextBox 3">
            <a:extLst>
              <a:ext uri="{FF2B5EF4-FFF2-40B4-BE49-F238E27FC236}">
                <a16:creationId xmlns:a16="http://schemas.microsoft.com/office/drawing/2014/main" id="{14CF4F25-A818-7997-ABDA-0DB1C9E03EF4}"/>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pic>
        <p:nvPicPr>
          <p:cNvPr id="2" name="Picture 1" descr="Arizona Space Grant Consortium Logos | Arizona Space Grant Consortium">
            <a:extLst>
              <a:ext uri="{FF2B5EF4-FFF2-40B4-BE49-F238E27FC236}">
                <a16:creationId xmlns:a16="http://schemas.microsoft.com/office/drawing/2014/main" id="{04D4D030-80EF-51D0-D094-1E0E8B18AFAA}"/>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5072739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31442734-CAD1-69C3-6192-3FDCBD8A0299}"/>
              </a:ext>
            </a:extLst>
          </p:cNvPr>
          <p:cNvGrpSpPr/>
          <p:nvPr/>
        </p:nvGrpSpPr>
        <p:grpSpPr>
          <a:xfrm>
            <a:off x="590595" y="1749029"/>
            <a:ext cx="9601200" cy="4823365"/>
            <a:chOff x="590595" y="1749029"/>
            <a:chExt cx="9601200" cy="4823365"/>
          </a:xfrm>
        </p:grpSpPr>
        <p:sp>
          <p:nvSpPr>
            <p:cNvPr id="18" name="Rectangle 17">
              <a:extLst>
                <a:ext uri="{FF2B5EF4-FFF2-40B4-BE49-F238E27FC236}">
                  <a16:creationId xmlns:a16="http://schemas.microsoft.com/office/drawing/2014/main" id="{A2277F8E-BB3C-3D4C-3F36-AFCA8E7ADE7D}"/>
                </a:ext>
              </a:extLst>
            </p:cNvPr>
            <p:cNvSpPr/>
            <p:nvPr/>
          </p:nvSpPr>
          <p:spPr>
            <a:xfrm>
              <a:off x="1557527" y="1749029"/>
              <a:ext cx="7552944" cy="310896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92CDFBF-0FFB-0149-6058-7E7560A0D393}"/>
                </a:ext>
              </a:extLst>
            </p:cNvPr>
            <p:cNvSpPr/>
            <p:nvPr/>
          </p:nvSpPr>
          <p:spPr>
            <a:xfrm>
              <a:off x="590595" y="4767230"/>
              <a:ext cx="9601200" cy="1805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6" name="Picture 15" descr="A diagram of a device&#10;&#10;Description automatically generated">
            <a:extLst>
              <a:ext uri="{FF2B5EF4-FFF2-40B4-BE49-F238E27FC236}">
                <a16:creationId xmlns:a16="http://schemas.microsoft.com/office/drawing/2014/main" id="{6679F19A-C72F-0B6E-2D1D-B2EAD28CCD4F}"/>
              </a:ext>
            </a:extLst>
          </p:cNvPr>
          <p:cNvPicPr>
            <a:picLocks noChangeAspect="1"/>
          </p:cNvPicPr>
          <p:nvPr/>
        </p:nvPicPr>
        <p:blipFill rotWithShape="1">
          <a:blip r:embed="rId2"/>
          <a:srcRect t="13635" b="32434"/>
          <a:stretch/>
        </p:blipFill>
        <p:spPr>
          <a:xfrm>
            <a:off x="1608799" y="1791970"/>
            <a:ext cx="7450399" cy="2799080"/>
          </a:xfrm>
          <a:prstGeom prst="rect">
            <a:avLst/>
          </a:prstGeom>
          <a:ln w="76200">
            <a:noFill/>
          </a:ln>
        </p:spPr>
      </p:pic>
      <p:sp>
        <p:nvSpPr>
          <p:cNvPr id="11" name="Rectangle 10">
            <a:extLst>
              <a:ext uri="{FF2B5EF4-FFF2-40B4-BE49-F238E27FC236}">
                <a16:creationId xmlns:a16="http://schemas.microsoft.com/office/drawing/2014/main" id="{38759E71-DBDA-4E9A-E0CB-68CD454CEB71}"/>
              </a:ext>
            </a:extLst>
          </p:cNvPr>
          <p:cNvSpPr/>
          <p:nvPr/>
        </p:nvSpPr>
        <p:spPr>
          <a:xfrm>
            <a:off x="590595" y="4767230"/>
            <a:ext cx="9601200" cy="180516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78</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A17F702A-58AB-AA9B-3229-8C610A327639}"/>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High Fidelity Concepts</a:t>
            </a:r>
            <a:endParaRPr lang="en-US"/>
          </a:p>
        </p:txBody>
      </p:sp>
      <p:sp>
        <p:nvSpPr>
          <p:cNvPr id="17" name="TextBox 16">
            <a:extLst>
              <a:ext uri="{FF2B5EF4-FFF2-40B4-BE49-F238E27FC236}">
                <a16:creationId xmlns:a16="http://schemas.microsoft.com/office/drawing/2014/main" id="{85A28DCE-F279-82EB-A52D-9F0CC434C269}"/>
              </a:ext>
            </a:extLst>
          </p:cNvPr>
          <p:cNvSpPr txBox="1"/>
          <p:nvPr/>
        </p:nvSpPr>
        <p:spPr>
          <a:xfrm>
            <a:off x="3942079" y="1306133"/>
            <a:ext cx="28982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mj-lt"/>
                <a:ea typeface="Calibri"/>
                <a:cs typeface="Calibri"/>
              </a:rPr>
              <a:t>Concept #100</a:t>
            </a:r>
            <a:endParaRPr lang="en-US" sz="2800">
              <a:latin typeface="+mj-lt"/>
            </a:endParaRPr>
          </a:p>
        </p:txBody>
      </p:sp>
      <p:sp>
        <p:nvSpPr>
          <p:cNvPr id="8" name="Rectangle: Rounded Corners 7">
            <a:extLst>
              <a:ext uri="{FF2B5EF4-FFF2-40B4-BE49-F238E27FC236}">
                <a16:creationId xmlns:a16="http://schemas.microsoft.com/office/drawing/2014/main" id="{65ED5A16-405B-991F-6BA9-EB0435854548}"/>
              </a:ext>
            </a:extLst>
          </p:cNvPr>
          <p:cNvSpPr/>
          <p:nvPr/>
        </p:nvSpPr>
        <p:spPr>
          <a:xfrm>
            <a:off x="949824" y="4668422"/>
            <a:ext cx="8882743" cy="1544204"/>
          </a:xfrm>
          <a:prstGeom prst="roundRect">
            <a:avLst/>
          </a:prstGeom>
          <a:solidFill>
            <a:schemeClr val="bg1"/>
          </a:solid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300">
                <a:solidFill>
                  <a:schemeClr val="tx1"/>
                </a:solidFill>
                <a:latin typeface="+mj-lt"/>
              </a:rPr>
              <a:t>Force held double poppet actuator, sealed with Teflon, insulated by a double vacuum wall structure and Multi-Layered Insulation (MLI)</a:t>
            </a:r>
          </a:p>
        </p:txBody>
      </p:sp>
      <p:sp>
        <p:nvSpPr>
          <p:cNvPr id="6" name="TextBox 5">
            <a:extLst>
              <a:ext uri="{FF2B5EF4-FFF2-40B4-BE49-F238E27FC236}">
                <a16:creationId xmlns:a16="http://schemas.microsoft.com/office/drawing/2014/main" id="{A8E3E52D-84E1-419A-A691-93DD98A82E21}"/>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pic>
        <p:nvPicPr>
          <p:cNvPr id="2" name="Picture 1" descr="Arizona Space Grant Consortium Logos | Arizona Space Grant Consortium">
            <a:extLst>
              <a:ext uri="{FF2B5EF4-FFF2-40B4-BE49-F238E27FC236}">
                <a16:creationId xmlns:a16="http://schemas.microsoft.com/office/drawing/2014/main" id="{4FE775DD-0564-9463-6542-E7EC6DD89000}"/>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316553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3107C5B-F184-4D7C-F267-CE5E0B0F13E1}"/>
              </a:ext>
            </a:extLst>
          </p:cNvPr>
          <p:cNvSpPr/>
          <p:nvPr/>
        </p:nvSpPr>
        <p:spPr>
          <a:xfrm>
            <a:off x="7751618" y="2977564"/>
            <a:ext cx="2919819" cy="1375416"/>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3CC6D2F9-EFE2-983D-5DA9-69B6E4C80FC2}"/>
              </a:ext>
            </a:extLst>
          </p:cNvPr>
          <p:cNvSpPr/>
          <p:nvPr/>
        </p:nvSpPr>
        <p:spPr>
          <a:xfrm>
            <a:off x="0" y="6203919"/>
            <a:ext cx="10671437" cy="755216"/>
          </a:xfrm>
          <a:prstGeom prst="ellipse">
            <a:avLst/>
          </a:prstGeom>
          <a:solidFill>
            <a:schemeClr val="bg1">
              <a:lumMod val="6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D8D8D8"/>
                </a:solidFill>
                <a:ea typeface="Calibri"/>
                <a:cs typeface="Calibri"/>
              </a:rPr>
              <a:t>28</a:t>
            </a:r>
          </a:p>
        </p:txBody>
      </p:sp>
      <p:sp>
        <p:nvSpPr>
          <p:cNvPr id="18" name="Rectangle 17">
            <a:extLst>
              <a:ext uri="{FF2B5EF4-FFF2-40B4-BE49-F238E27FC236}">
                <a16:creationId xmlns:a16="http://schemas.microsoft.com/office/drawing/2014/main" id="{49EB36FB-3792-5116-C173-9C322973EEB3}"/>
              </a:ext>
            </a:extLst>
          </p:cNvPr>
          <p:cNvSpPr/>
          <p:nvPr/>
        </p:nvSpPr>
        <p:spPr>
          <a:xfrm>
            <a:off x="7147442" y="2899262"/>
            <a:ext cx="790970" cy="1532021"/>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Top Corners Snipped 18">
            <a:extLst>
              <a:ext uri="{FF2B5EF4-FFF2-40B4-BE49-F238E27FC236}">
                <a16:creationId xmlns:a16="http://schemas.microsoft.com/office/drawing/2014/main" id="{B721534F-1C80-3E19-E464-678C891FEA91}"/>
              </a:ext>
            </a:extLst>
          </p:cNvPr>
          <p:cNvSpPr/>
          <p:nvPr/>
        </p:nvSpPr>
        <p:spPr>
          <a:xfrm rot="5400000">
            <a:off x="4923113" y="2322379"/>
            <a:ext cx="2383676" cy="2669157"/>
          </a:xfrm>
          <a:prstGeom prst="snip2SameRect">
            <a:avLst/>
          </a:prstGeom>
          <a:solidFill>
            <a:srgbClr val="B7B7B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611D0DE-C22B-78FD-3DED-11543E355244}"/>
              </a:ext>
            </a:extLst>
          </p:cNvPr>
          <p:cNvGrpSpPr/>
          <p:nvPr/>
        </p:nvGrpSpPr>
        <p:grpSpPr>
          <a:xfrm>
            <a:off x="-1069702" y="2359708"/>
            <a:ext cx="5406068" cy="2442755"/>
            <a:chOff x="-361508" y="2420813"/>
            <a:chExt cx="5406068" cy="2442755"/>
          </a:xfrm>
          <a:solidFill>
            <a:srgbClr val="B7B7B7"/>
          </a:solidFill>
        </p:grpSpPr>
        <p:sp>
          <p:nvSpPr>
            <p:cNvPr id="10" name="Cylinder 9">
              <a:extLst>
                <a:ext uri="{FF2B5EF4-FFF2-40B4-BE49-F238E27FC236}">
                  <a16:creationId xmlns:a16="http://schemas.microsoft.com/office/drawing/2014/main" id="{A5D88187-05D5-1E77-79B3-7B1F7BC13C47}"/>
                </a:ext>
              </a:extLst>
            </p:cNvPr>
            <p:cNvSpPr/>
            <p:nvPr/>
          </p:nvSpPr>
          <p:spPr>
            <a:xfrm rot="5400000">
              <a:off x="1605101" y="1014766"/>
              <a:ext cx="1351163" cy="5284381"/>
            </a:xfrm>
            <a:prstGeom prst="can">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3646CCD-50B3-2EB6-450E-ABC242B6E876}"/>
                </a:ext>
              </a:extLst>
            </p:cNvPr>
            <p:cNvSpPr/>
            <p:nvPr/>
          </p:nvSpPr>
          <p:spPr>
            <a:xfrm>
              <a:off x="1596640" y="2854041"/>
              <a:ext cx="790970" cy="1532021"/>
            </a:xfrm>
            <a:prstGeom prst="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155CDEA9-1AA8-6C85-B699-4B9706299324}"/>
                </a:ext>
              </a:extLst>
            </p:cNvPr>
            <p:cNvSpPr/>
            <p:nvPr/>
          </p:nvSpPr>
          <p:spPr>
            <a:xfrm>
              <a:off x="2182237" y="2776773"/>
              <a:ext cx="2862323" cy="1786568"/>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14">
              <a:extLst>
                <a:ext uri="{FF2B5EF4-FFF2-40B4-BE49-F238E27FC236}">
                  <a16:creationId xmlns:a16="http://schemas.microsoft.com/office/drawing/2014/main" id="{6C9EB897-1001-1F5D-94DC-049F9E3CEF70}"/>
                </a:ext>
              </a:extLst>
            </p:cNvPr>
            <p:cNvSpPr/>
            <p:nvPr/>
          </p:nvSpPr>
          <p:spPr>
            <a:xfrm>
              <a:off x="2387610" y="2644521"/>
              <a:ext cx="2420603" cy="1995340"/>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C3102961-4797-0E27-EA45-EF27A5052817}"/>
                </a:ext>
              </a:extLst>
            </p:cNvPr>
            <p:cNvSpPr/>
            <p:nvPr/>
          </p:nvSpPr>
          <p:spPr>
            <a:xfrm>
              <a:off x="2592983" y="2420813"/>
              <a:ext cx="2039362" cy="2442755"/>
            </a:xfrm>
            <a:prstGeom prst="roundRect">
              <a:avLst/>
            </a:prstGeom>
            <a:grp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Top Corners Snipped 22">
            <a:extLst>
              <a:ext uri="{FF2B5EF4-FFF2-40B4-BE49-F238E27FC236}">
                <a16:creationId xmlns:a16="http://schemas.microsoft.com/office/drawing/2014/main" id="{FDCCC34E-5C17-5B49-F5BA-4756C10B2139}"/>
              </a:ext>
            </a:extLst>
          </p:cNvPr>
          <p:cNvSpPr/>
          <p:nvPr/>
        </p:nvSpPr>
        <p:spPr>
          <a:xfrm rot="16200000">
            <a:off x="3639604" y="3444015"/>
            <a:ext cx="1995341" cy="385749"/>
          </a:xfrm>
          <a:prstGeom prst="snip2Same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rapezoid 3">
            <a:extLst>
              <a:ext uri="{FF2B5EF4-FFF2-40B4-BE49-F238E27FC236}">
                <a16:creationId xmlns:a16="http://schemas.microsoft.com/office/drawing/2014/main" id="{544EFCFF-1C35-09EE-EA6A-D70C24DD6578}"/>
              </a:ext>
            </a:extLst>
          </p:cNvPr>
          <p:cNvSpPr/>
          <p:nvPr/>
        </p:nvSpPr>
        <p:spPr>
          <a:xfrm rot="5400000">
            <a:off x="4082218" y="3397361"/>
            <a:ext cx="960278" cy="352434"/>
          </a:xfrm>
          <a:prstGeom prst="trapezoid">
            <a:avLst/>
          </a:prstGeom>
          <a:solidFill>
            <a:schemeClr val="tx1">
              <a:lumMod val="85000"/>
              <a:lumOff val="1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B6760747-CAFA-63C6-890F-D06ADB66B874}"/>
              </a:ext>
            </a:extLst>
          </p:cNvPr>
          <p:cNvSpPr/>
          <p:nvPr/>
        </p:nvSpPr>
        <p:spPr>
          <a:xfrm>
            <a:off x="6074624"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5" name="Oval 34">
            <a:extLst>
              <a:ext uri="{FF2B5EF4-FFF2-40B4-BE49-F238E27FC236}">
                <a16:creationId xmlns:a16="http://schemas.microsoft.com/office/drawing/2014/main" id="{B8160465-4E4F-B8BD-7DFB-E9F386D2F0C2}"/>
              </a:ext>
            </a:extLst>
          </p:cNvPr>
          <p:cNvSpPr/>
          <p:nvPr/>
        </p:nvSpPr>
        <p:spPr>
          <a:xfrm>
            <a:off x="6208533" y="3176488"/>
            <a:ext cx="238188" cy="783532"/>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6" name="Oval 35">
            <a:extLst>
              <a:ext uri="{FF2B5EF4-FFF2-40B4-BE49-F238E27FC236}">
                <a16:creationId xmlns:a16="http://schemas.microsoft.com/office/drawing/2014/main" id="{8C041E0B-3077-4877-7BDA-1A61F8F032A0}"/>
              </a:ext>
            </a:extLst>
          </p:cNvPr>
          <p:cNvSpPr/>
          <p:nvPr/>
        </p:nvSpPr>
        <p:spPr>
          <a:xfrm>
            <a:off x="6329693" y="3176487"/>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sp>
        <p:nvSpPr>
          <p:cNvPr id="37" name="Oval 36">
            <a:extLst>
              <a:ext uri="{FF2B5EF4-FFF2-40B4-BE49-F238E27FC236}">
                <a16:creationId xmlns:a16="http://schemas.microsoft.com/office/drawing/2014/main" id="{8583A382-44B3-2B49-6427-F22EED4B4871}"/>
              </a:ext>
            </a:extLst>
          </p:cNvPr>
          <p:cNvSpPr/>
          <p:nvPr/>
        </p:nvSpPr>
        <p:spPr>
          <a:xfrm>
            <a:off x="6480737" y="3171753"/>
            <a:ext cx="238188" cy="791849"/>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cxnSp>
        <p:nvCxnSpPr>
          <p:cNvPr id="39" name="Straight Connector 38">
            <a:extLst>
              <a:ext uri="{FF2B5EF4-FFF2-40B4-BE49-F238E27FC236}">
                <a16:creationId xmlns:a16="http://schemas.microsoft.com/office/drawing/2014/main" id="{E7A00ADB-7534-BD5F-FBEA-090B676693F5}"/>
              </a:ext>
            </a:extLst>
          </p:cNvPr>
          <p:cNvCxnSpPr>
            <a:cxnSpLocks/>
          </p:cNvCxnSpPr>
          <p:nvPr/>
        </p:nvCxnSpPr>
        <p:spPr>
          <a:xfrm>
            <a:off x="6074624" y="3190112"/>
            <a:ext cx="66741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163BD16C-C3D5-59F6-BF30-6984FEDE6405}"/>
              </a:ext>
            </a:extLst>
          </p:cNvPr>
          <p:cNvCxnSpPr>
            <a:cxnSpLocks/>
          </p:cNvCxnSpPr>
          <p:nvPr/>
        </p:nvCxnSpPr>
        <p:spPr>
          <a:xfrm>
            <a:off x="6055313" y="3949075"/>
            <a:ext cx="70603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7A8BE62-16A5-54ED-03D4-C57F4F9D4D95}"/>
              </a:ext>
            </a:extLst>
          </p:cNvPr>
          <p:cNvCxnSpPr>
            <a:cxnSpLocks/>
          </p:cNvCxnSpPr>
          <p:nvPr/>
        </p:nvCxnSpPr>
        <p:spPr>
          <a:xfrm flipH="1">
            <a:off x="6742040" y="3171753"/>
            <a:ext cx="4349" cy="7763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9EF9ABB-2A62-042B-1A6C-86A3D4291ED2}"/>
              </a:ext>
            </a:extLst>
          </p:cNvPr>
          <p:cNvCxnSpPr>
            <a:cxnSpLocks/>
          </p:cNvCxnSpPr>
          <p:nvPr/>
        </p:nvCxnSpPr>
        <p:spPr>
          <a:xfrm flipV="1">
            <a:off x="4762764" y="2730428"/>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DD3F5BD-C4FB-DF27-2CE8-707F9E2709EF}"/>
              </a:ext>
            </a:extLst>
          </p:cNvPr>
          <p:cNvCxnSpPr>
            <a:cxnSpLocks/>
          </p:cNvCxnSpPr>
          <p:nvPr/>
        </p:nvCxnSpPr>
        <p:spPr>
          <a:xfrm flipV="1">
            <a:off x="4940852" y="292027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D47235FD-304F-3195-022A-DA5B2221307F}"/>
              </a:ext>
            </a:extLst>
          </p:cNvPr>
          <p:cNvCxnSpPr>
            <a:cxnSpLocks/>
          </p:cNvCxnSpPr>
          <p:nvPr/>
        </p:nvCxnSpPr>
        <p:spPr>
          <a:xfrm flipV="1">
            <a:off x="4732562" y="3979620"/>
            <a:ext cx="0" cy="4652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3532B412-AAC4-170D-119D-100D90F40D04}"/>
              </a:ext>
            </a:extLst>
          </p:cNvPr>
          <p:cNvCxnSpPr>
            <a:cxnSpLocks/>
          </p:cNvCxnSpPr>
          <p:nvPr/>
        </p:nvCxnSpPr>
        <p:spPr>
          <a:xfrm flipV="1">
            <a:off x="4940852" y="3979620"/>
            <a:ext cx="0" cy="26984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11FDA5A-41C7-0F2C-FAC3-209D8D183163}"/>
              </a:ext>
            </a:extLst>
          </p:cNvPr>
          <p:cNvCxnSpPr/>
          <p:nvPr/>
        </p:nvCxnSpPr>
        <p:spPr>
          <a:xfrm flipV="1">
            <a:off x="4750370" y="2729246"/>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A829C4E5-B1FE-FDB6-0DB4-BD799002F24A}"/>
              </a:ext>
            </a:extLst>
          </p:cNvPr>
          <p:cNvCxnSpPr/>
          <p:nvPr/>
        </p:nvCxnSpPr>
        <p:spPr>
          <a:xfrm flipV="1">
            <a:off x="4729638" y="4412900"/>
            <a:ext cx="2077628" cy="1476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A4DEF53E-32B3-87F4-CBE9-B9149A3165DC}"/>
              </a:ext>
            </a:extLst>
          </p:cNvPr>
          <p:cNvCxnSpPr/>
          <p:nvPr/>
        </p:nvCxnSpPr>
        <p:spPr>
          <a:xfrm>
            <a:off x="4938896" y="2920270"/>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9D6DBB84-3AFC-0D66-233C-49BC830AED11}"/>
              </a:ext>
            </a:extLst>
          </p:cNvPr>
          <p:cNvCxnSpPr/>
          <p:nvPr/>
        </p:nvCxnSpPr>
        <p:spPr>
          <a:xfrm>
            <a:off x="4942598" y="4227072"/>
            <a:ext cx="186096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ED3AFED7-C845-58AF-D95C-8EF296BF6095}"/>
              </a:ext>
            </a:extLst>
          </p:cNvPr>
          <p:cNvCxnSpPr/>
          <p:nvPr/>
        </p:nvCxnSpPr>
        <p:spPr>
          <a:xfrm>
            <a:off x="6815854" y="2715668"/>
            <a:ext cx="429848" cy="26189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2CD4CC32-990E-1B4D-4886-23A97E08E73F}"/>
              </a:ext>
            </a:extLst>
          </p:cNvPr>
          <p:cNvCxnSpPr>
            <a:cxnSpLocks/>
          </p:cNvCxnSpPr>
          <p:nvPr/>
        </p:nvCxnSpPr>
        <p:spPr>
          <a:xfrm flipV="1">
            <a:off x="6799862" y="4223411"/>
            <a:ext cx="485160" cy="19568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2CE4314-12A6-A159-E3D1-79D1F4894E3D}"/>
              </a:ext>
            </a:extLst>
          </p:cNvPr>
          <p:cNvCxnSpPr>
            <a:cxnSpLocks/>
          </p:cNvCxnSpPr>
          <p:nvPr/>
        </p:nvCxnSpPr>
        <p:spPr>
          <a:xfrm>
            <a:off x="6792458" y="2920196"/>
            <a:ext cx="354984" cy="2302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C9AEA72-515B-D51D-CB6F-D43CB7D092C5}"/>
              </a:ext>
            </a:extLst>
          </p:cNvPr>
          <p:cNvCxnSpPr>
            <a:cxnSpLocks/>
          </p:cNvCxnSpPr>
          <p:nvPr/>
        </p:nvCxnSpPr>
        <p:spPr>
          <a:xfrm flipV="1">
            <a:off x="6790352" y="4044141"/>
            <a:ext cx="360792" cy="1845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528B3D6-AF28-F2D6-2C52-053E29ED010F}"/>
              </a:ext>
            </a:extLst>
          </p:cNvPr>
          <p:cNvCxnSpPr>
            <a:cxnSpLocks/>
          </p:cNvCxnSpPr>
          <p:nvPr/>
        </p:nvCxnSpPr>
        <p:spPr>
          <a:xfrm>
            <a:off x="7149293" y="3119159"/>
            <a:ext cx="1851" cy="94821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47CF47C3-5D4A-1535-4923-67395F0B8DF8}"/>
              </a:ext>
            </a:extLst>
          </p:cNvPr>
          <p:cNvCxnSpPr>
            <a:cxnSpLocks/>
          </p:cNvCxnSpPr>
          <p:nvPr/>
        </p:nvCxnSpPr>
        <p:spPr>
          <a:xfrm>
            <a:off x="7245702" y="2977564"/>
            <a:ext cx="700568" cy="1792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8B20726A-D826-E332-DC47-8827EA4F6198}"/>
              </a:ext>
            </a:extLst>
          </p:cNvPr>
          <p:cNvCxnSpPr>
            <a:cxnSpLocks/>
          </p:cNvCxnSpPr>
          <p:nvPr/>
        </p:nvCxnSpPr>
        <p:spPr>
          <a:xfrm flipV="1">
            <a:off x="7262227" y="4044059"/>
            <a:ext cx="684043" cy="17519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03EA08EC-832C-7D23-2CBD-5C2D0CCAA4F5}"/>
              </a:ext>
            </a:extLst>
          </p:cNvPr>
          <p:cNvCxnSpPr/>
          <p:nvPr/>
        </p:nvCxnSpPr>
        <p:spPr>
          <a:xfrm>
            <a:off x="7938412" y="3156834"/>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AB3BF72C-58F8-C5B7-8156-017A393DAFC9}"/>
              </a:ext>
            </a:extLst>
          </p:cNvPr>
          <p:cNvCxnSpPr/>
          <p:nvPr/>
        </p:nvCxnSpPr>
        <p:spPr>
          <a:xfrm>
            <a:off x="7938411" y="4044141"/>
            <a:ext cx="27330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3864CBE-8533-6EDF-3CFF-B2CAF6FEDBA2}"/>
              </a:ext>
            </a:extLst>
          </p:cNvPr>
          <p:cNvCxnSpPr>
            <a:cxnSpLocks/>
          </p:cNvCxnSpPr>
          <p:nvPr/>
        </p:nvCxnSpPr>
        <p:spPr>
          <a:xfrm>
            <a:off x="4946300" y="3190112"/>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7251D7CE-B1E3-2A1B-979C-497C0EABCF18}"/>
              </a:ext>
            </a:extLst>
          </p:cNvPr>
          <p:cNvCxnSpPr>
            <a:cxnSpLocks/>
          </p:cNvCxnSpPr>
          <p:nvPr/>
        </p:nvCxnSpPr>
        <p:spPr>
          <a:xfrm>
            <a:off x="4938896" y="3958868"/>
            <a:ext cx="114285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8AA778AC-A7DF-2E67-FCB9-7FD30C838767}"/>
              </a:ext>
            </a:extLst>
          </p:cNvPr>
          <p:cNvSpPr/>
          <p:nvPr/>
        </p:nvSpPr>
        <p:spPr>
          <a:xfrm>
            <a:off x="2791814" y="3211858"/>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8" name="Oval 97">
            <a:extLst>
              <a:ext uri="{FF2B5EF4-FFF2-40B4-BE49-F238E27FC236}">
                <a16:creationId xmlns:a16="http://schemas.microsoft.com/office/drawing/2014/main" id="{E59D17EF-D072-11C4-539C-55D94A9D9E3B}"/>
              </a:ext>
            </a:extLst>
          </p:cNvPr>
          <p:cNvSpPr/>
          <p:nvPr/>
        </p:nvSpPr>
        <p:spPr>
          <a:xfrm>
            <a:off x="2928547" y="3205076"/>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99" name="Oval 98">
            <a:extLst>
              <a:ext uri="{FF2B5EF4-FFF2-40B4-BE49-F238E27FC236}">
                <a16:creationId xmlns:a16="http://schemas.microsoft.com/office/drawing/2014/main" id="{3D263504-80BB-C6D0-AA4F-903365E2E5AD}"/>
              </a:ext>
            </a:extLst>
          </p:cNvPr>
          <p:cNvSpPr/>
          <p:nvPr/>
        </p:nvSpPr>
        <p:spPr>
          <a:xfrm>
            <a:off x="3070603" y="321339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0" name="Oval 99">
            <a:extLst>
              <a:ext uri="{FF2B5EF4-FFF2-40B4-BE49-F238E27FC236}">
                <a16:creationId xmlns:a16="http://schemas.microsoft.com/office/drawing/2014/main" id="{C2ACD336-5C02-D327-F5DB-5E89B088785D}"/>
              </a:ext>
            </a:extLst>
          </p:cNvPr>
          <p:cNvSpPr/>
          <p:nvPr/>
        </p:nvSpPr>
        <p:spPr>
          <a:xfrm>
            <a:off x="3229809" y="3231455"/>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01" name="Oval 100">
            <a:extLst>
              <a:ext uri="{FF2B5EF4-FFF2-40B4-BE49-F238E27FC236}">
                <a16:creationId xmlns:a16="http://schemas.microsoft.com/office/drawing/2014/main" id="{C1C677BE-524C-650E-2AB5-7D6DB0715ECD}"/>
              </a:ext>
            </a:extLst>
          </p:cNvPr>
          <p:cNvSpPr/>
          <p:nvPr/>
        </p:nvSpPr>
        <p:spPr>
          <a:xfrm>
            <a:off x="3382326" y="3228353"/>
            <a:ext cx="218088" cy="676376"/>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i="1">
              <a:noFill/>
            </a:endParaRPr>
          </a:p>
        </p:txBody>
      </p:sp>
      <p:sp>
        <p:nvSpPr>
          <p:cNvPr id="118" name="Rectangle 117">
            <a:extLst>
              <a:ext uri="{FF2B5EF4-FFF2-40B4-BE49-F238E27FC236}">
                <a16:creationId xmlns:a16="http://schemas.microsoft.com/office/drawing/2014/main" id="{E7D711B2-B654-EA5D-6C19-CECCADE31A54}"/>
              </a:ext>
            </a:extLst>
          </p:cNvPr>
          <p:cNvSpPr/>
          <p:nvPr/>
        </p:nvSpPr>
        <p:spPr>
          <a:xfrm>
            <a:off x="4766218" y="3207433"/>
            <a:ext cx="707254" cy="74543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D66FCCB3-1E3C-AB2F-FBD8-B62798DD3CCE}"/>
              </a:ext>
            </a:extLst>
          </p:cNvPr>
          <p:cNvSpPr/>
          <p:nvPr/>
        </p:nvSpPr>
        <p:spPr>
          <a:xfrm>
            <a:off x="-1097259" y="3296438"/>
            <a:ext cx="2658339" cy="523711"/>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a:extLst>
              <a:ext uri="{FF2B5EF4-FFF2-40B4-BE49-F238E27FC236}">
                <a16:creationId xmlns:a16="http://schemas.microsoft.com/office/drawing/2014/main" id="{55D99F9C-45F9-5B8F-35F5-A5739B5183B7}"/>
              </a:ext>
            </a:extLst>
          </p:cNvPr>
          <p:cNvSpPr/>
          <p:nvPr/>
        </p:nvSpPr>
        <p:spPr>
          <a:xfrm>
            <a:off x="9338305" y="3152970"/>
            <a:ext cx="1333131"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a:extLst>
              <a:ext uri="{FF2B5EF4-FFF2-40B4-BE49-F238E27FC236}">
                <a16:creationId xmlns:a16="http://schemas.microsoft.com/office/drawing/2014/main" id="{2DD3CF03-AA0E-C4D4-F5FE-3B36195BDFB5}"/>
              </a:ext>
            </a:extLst>
          </p:cNvPr>
          <p:cNvSpPr/>
          <p:nvPr/>
        </p:nvSpPr>
        <p:spPr>
          <a:xfrm>
            <a:off x="8055813" y="3161362"/>
            <a:ext cx="1307218" cy="890483"/>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Flowchart: Manual Operation 110">
            <a:extLst>
              <a:ext uri="{FF2B5EF4-FFF2-40B4-BE49-F238E27FC236}">
                <a16:creationId xmlns:a16="http://schemas.microsoft.com/office/drawing/2014/main" id="{9D9ED057-CD89-6B5B-486A-F0B9C5BB36AE}"/>
              </a:ext>
            </a:extLst>
          </p:cNvPr>
          <p:cNvSpPr/>
          <p:nvPr/>
        </p:nvSpPr>
        <p:spPr>
          <a:xfrm rot="16200000">
            <a:off x="6997416" y="3081089"/>
            <a:ext cx="1347393" cy="1032585"/>
          </a:xfrm>
          <a:prstGeom prst="flowChartManualOperati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Parallelogram 111">
            <a:extLst>
              <a:ext uri="{FF2B5EF4-FFF2-40B4-BE49-F238E27FC236}">
                <a16:creationId xmlns:a16="http://schemas.microsoft.com/office/drawing/2014/main" id="{6D385DE6-E6D1-6231-689D-F0AB39B9BDEE}"/>
              </a:ext>
            </a:extLst>
          </p:cNvPr>
          <p:cNvSpPr/>
          <p:nvPr/>
        </p:nvSpPr>
        <p:spPr>
          <a:xfrm rot="20286948">
            <a:off x="6700041" y="4125731"/>
            <a:ext cx="556228" cy="229567"/>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Parallelogram 112">
            <a:extLst>
              <a:ext uri="{FF2B5EF4-FFF2-40B4-BE49-F238E27FC236}">
                <a16:creationId xmlns:a16="http://schemas.microsoft.com/office/drawing/2014/main" id="{6B7DD97D-0BED-8486-DA77-C795E01153D0}"/>
              </a:ext>
            </a:extLst>
          </p:cNvPr>
          <p:cNvSpPr/>
          <p:nvPr/>
        </p:nvSpPr>
        <p:spPr>
          <a:xfrm rot="2034182" flipV="1">
            <a:off x="6749848" y="2880426"/>
            <a:ext cx="556228" cy="173268"/>
          </a:xfrm>
          <a:prstGeom prst="parallelogram">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Rectangle 118">
            <a:extLst>
              <a:ext uri="{FF2B5EF4-FFF2-40B4-BE49-F238E27FC236}">
                <a16:creationId xmlns:a16="http://schemas.microsoft.com/office/drawing/2014/main" id="{4934CD89-41EF-7611-2E27-E3330600BDFF}"/>
              </a:ext>
            </a:extLst>
          </p:cNvPr>
          <p:cNvSpPr/>
          <p:nvPr/>
        </p:nvSpPr>
        <p:spPr>
          <a:xfrm>
            <a:off x="3590168" y="3130503"/>
            <a:ext cx="734105" cy="838983"/>
          </a:xfrm>
          <a:prstGeom prst="rect">
            <a:avLst/>
          </a:prstGeom>
          <a:solidFill>
            <a:srgbClr val="B7B7B7"/>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8FAD9E20-32DC-C1BE-EC2E-961A6537E40B}"/>
              </a:ext>
            </a:extLst>
          </p:cNvPr>
          <p:cNvSpPr/>
          <p:nvPr/>
        </p:nvSpPr>
        <p:spPr>
          <a:xfrm>
            <a:off x="4792168" y="2745899"/>
            <a:ext cx="2077628" cy="16762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AA98830B-12ED-8907-FC44-1D7D7BA3AE74}"/>
              </a:ext>
            </a:extLst>
          </p:cNvPr>
          <p:cNvSpPr/>
          <p:nvPr/>
        </p:nvSpPr>
        <p:spPr>
          <a:xfrm>
            <a:off x="4729638" y="4225813"/>
            <a:ext cx="2077628" cy="20458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115">
            <a:extLst>
              <a:ext uri="{FF2B5EF4-FFF2-40B4-BE49-F238E27FC236}">
                <a16:creationId xmlns:a16="http://schemas.microsoft.com/office/drawing/2014/main" id="{CC1B4279-E189-9012-708B-EA71573E5C1F}"/>
              </a:ext>
            </a:extLst>
          </p:cNvPr>
          <p:cNvSpPr/>
          <p:nvPr/>
        </p:nvSpPr>
        <p:spPr>
          <a:xfrm>
            <a:off x="4773398" y="2814019"/>
            <a:ext cx="170088" cy="413252"/>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116">
            <a:extLst>
              <a:ext uri="{FF2B5EF4-FFF2-40B4-BE49-F238E27FC236}">
                <a16:creationId xmlns:a16="http://schemas.microsoft.com/office/drawing/2014/main" id="{073A4CE4-17CA-1D63-7E6C-BFCFE694542A}"/>
              </a:ext>
            </a:extLst>
          </p:cNvPr>
          <p:cNvSpPr/>
          <p:nvPr/>
        </p:nvSpPr>
        <p:spPr>
          <a:xfrm>
            <a:off x="4721694" y="3925239"/>
            <a:ext cx="234085" cy="44660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9B7C8EDD-57A8-56F9-8B04-B62CE42181E5}"/>
              </a:ext>
            </a:extLst>
          </p:cNvPr>
          <p:cNvGrpSpPr/>
          <p:nvPr/>
        </p:nvGrpSpPr>
        <p:grpSpPr>
          <a:xfrm>
            <a:off x="4732562" y="3176488"/>
            <a:ext cx="1333474" cy="796004"/>
            <a:chOff x="4732562" y="3176488"/>
            <a:chExt cx="1333474" cy="796004"/>
          </a:xfrm>
          <a:solidFill>
            <a:srgbClr val="848484"/>
          </a:solidFill>
        </p:grpSpPr>
        <p:sp>
          <p:nvSpPr>
            <p:cNvPr id="12" name="Rectangle 11">
              <a:extLst>
                <a:ext uri="{FF2B5EF4-FFF2-40B4-BE49-F238E27FC236}">
                  <a16:creationId xmlns:a16="http://schemas.microsoft.com/office/drawing/2014/main" id="{D4BEC3B9-28CE-C783-4DDB-200AF17E7EE5}"/>
                </a:ext>
              </a:extLst>
            </p:cNvPr>
            <p:cNvSpPr/>
            <p:nvPr/>
          </p:nvSpPr>
          <p:spPr>
            <a:xfrm>
              <a:off x="4940852" y="3414368"/>
              <a:ext cx="958930" cy="289156"/>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BC12668-E5C9-262B-1E81-941FFD3FECFA}"/>
                </a:ext>
              </a:extLst>
            </p:cNvPr>
            <p:cNvSpPr/>
            <p:nvPr/>
          </p:nvSpPr>
          <p:spPr>
            <a:xfrm>
              <a:off x="4732562" y="3190112"/>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60848A0-A026-4F5C-561C-E555C780B35B}"/>
                </a:ext>
              </a:extLst>
            </p:cNvPr>
            <p:cNvSpPr/>
            <p:nvPr/>
          </p:nvSpPr>
          <p:spPr>
            <a:xfrm>
              <a:off x="5852298" y="3176488"/>
              <a:ext cx="213738" cy="782380"/>
            </a:xfrm>
            <a:prstGeom prst="rect">
              <a:avLst/>
            </a:prstGeom>
            <a:grp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102">
            <a:extLst>
              <a:ext uri="{FF2B5EF4-FFF2-40B4-BE49-F238E27FC236}">
                <a16:creationId xmlns:a16="http://schemas.microsoft.com/office/drawing/2014/main" id="{5D4AABFD-2808-A404-163A-655CBD35D517}"/>
              </a:ext>
            </a:extLst>
          </p:cNvPr>
          <p:cNvGrpSpPr/>
          <p:nvPr/>
        </p:nvGrpSpPr>
        <p:grpSpPr>
          <a:xfrm>
            <a:off x="2038924" y="3073110"/>
            <a:ext cx="2297442" cy="989133"/>
            <a:chOff x="2038924" y="3073110"/>
            <a:chExt cx="2297442" cy="989133"/>
          </a:xfrm>
        </p:grpSpPr>
        <p:sp>
          <p:nvSpPr>
            <p:cNvPr id="93" name="Rectangle: Top Corners Snipped 92">
              <a:extLst>
                <a:ext uri="{FF2B5EF4-FFF2-40B4-BE49-F238E27FC236}">
                  <a16:creationId xmlns:a16="http://schemas.microsoft.com/office/drawing/2014/main" id="{6EED430D-35EA-192B-DB40-7C8CFF92F89F}"/>
                </a:ext>
              </a:extLst>
            </p:cNvPr>
            <p:cNvSpPr/>
            <p:nvPr/>
          </p:nvSpPr>
          <p:spPr>
            <a:xfrm rot="5400000">
              <a:off x="1923364" y="3188670"/>
              <a:ext cx="989133" cy="758013"/>
            </a:xfrm>
            <a:prstGeom prst="snip2Same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Rectangle 94">
              <a:extLst>
                <a:ext uri="{FF2B5EF4-FFF2-40B4-BE49-F238E27FC236}">
                  <a16:creationId xmlns:a16="http://schemas.microsoft.com/office/drawing/2014/main" id="{E85BE051-76C1-1CCA-E804-D69B31A481D5}"/>
                </a:ext>
              </a:extLst>
            </p:cNvPr>
            <p:cNvSpPr/>
            <p:nvPr/>
          </p:nvSpPr>
          <p:spPr>
            <a:xfrm>
              <a:off x="2798788" y="3218846"/>
              <a:ext cx="795043" cy="676376"/>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6" name="Group 95">
              <a:extLst>
                <a:ext uri="{FF2B5EF4-FFF2-40B4-BE49-F238E27FC236}">
                  <a16:creationId xmlns:a16="http://schemas.microsoft.com/office/drawing/2014/main" id="{185C2686-4CD9-9BF1-7D81-9A14D782904B}"/>
                </a:ext>
              </a:extLst>
            </p:cNvPr>
            <p:cNvGrpSpPr/>
            <p:nvPr/>
          </p:nvGrpSpPr>
          <p:grpSpPr>
            <a:xfrm>
              <a:off x="2038925" y="3162280"/>
              <a:ext cx="2297441" cy="789508"/>
              <a:chOff x="2038925" y="3162280"/>
              <a:chExt cx="2297441" cy="789508"/>
            </a:xfrm>
          </p:grpSpPr>
          <p:sp>
            <p:nvSpPr>
              <p:cNvPr id="90" name="Rectangle 89">
                <a:extLst>
                  <a:ext uri="{FF2B5EF4-FFF2-40B4-BE49-F238E27FC236}">
                    <a16:creationId xmlns:a16="http://schemas.microsoft.com/office/drawing/2014/main" id="{DB03A2D5-011E-F290-E4E6-6BB662B525DF}"/>
                  </a:ext>
                </a:extLst>
              </p:cNvPr>
              <p:cNvSpPr/>
              <p:nvPr/>
            </p:nvSpPr>
            <p:spPr>
              <a:xfrm>
                <a:off x="4158452" y="3162280"/>
                <a:ext cx="177914" cy="789508"/>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2DF0B677-DD19-E73F-D2F6-4F191C4F7EC4}"/>
                  </a:ext>
                </a:extLst>
              </p:cNvPr>
              <p:cNvSpPr/>
              <p:nvPr/>
            </p:nvSpPr>
            <p:spPr>
              <a:xfrm>
                <a:off x="2585415" y="3280694"/>
                <a:ext cx="1584264" cy="530003"/>
              </a:xfrm>
              <a:prstGeom prst="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Top Corners Snipped 91">
                <a:extLst>
                  <a:ext uri="{FF2B5EF4-FFF2-40B4-BE49-F238E27FC236}">
                    <a16:creationId xmlns:a16="http://schemas.microsoft.com/office/drawing/2014/main" id="{C93447EE-904D-919C-D5BE-3A18C9E94106}"/>
                  </a:ext>
                </a:extLst>
              </p:cNvPr>
              <p:cNvSpPr/>
              <p:nvPr/>
            </p:nvSpPr>
            <p:spPr>
              <a:xfrm rot="5400000">
                <a:off x="1960984" y="3278145"/>
                <a:ext cx="702371" cy="546489"/>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6" name="Rectangle: Top Corners Snipped 105">
            <a:extLst>
              <a:ext uri="{FF2B5EF4-FFF2-40B4-BE49-F238E27FC236}">
                <a16:creationId xmlns:a16="http://schemas.microsoft.com/office/drawing/2014/main" id="{0B00804B-A279-A543-A310-4A309F74CDE7}"/>
              </a:ext>
            </a:extLst>
          </p:cNvPr>
          <p:cNvSpPr/>
          <p:nvPr/>
        </p:nvSpPr>
        <p:spPr>
          <a:xfrm rot="16200000">
            <a:off x="1619504" y="3036329"/>
            <a:ext cx="705161" cy="1027332"/>
          </a:xfrm>
          <a:prstGeom prst="snip2SameRect">
            <a:avLst/>
          </a:prstGeom>
          <a:solidFill>
            <a:srgbClr val="848484"/>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A963320-9E94-12F9-6879-9F8478F02E29}"/>
              </a:ext>
            </a:extLst>
          </p:cNvPr>
          <p:cNvSpPr/>
          <p:nvPr/>
        </p:nvSpPr>
        <p:spPr>
          <a:xfrm>
            <a:off x="2426296" y="5192855"/>
            <a:ext cx="2428584" cy="54297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Top Corners Snipped 5">
            <a:extLst>
              <a:ext uri="{FF2B5EF4-FFF2-40B4-BE49-F238E27FC236}">
                <a16:creationId xmlns:a16="http://schemas.microsoft.com/office/drawing/2014/main" id="{9ADE9FDA-44CD-DB66-B206-487866D2DBA8}"/>
              </a:ext>
            </a:extLst>
          </p:cNvPr>
          <p:cNvSpPr/>
          <p:nvPr/>
        </p:nvSpPr>
        <p:spPr>
          <a:xfrm rot="16200000">
            <a:off x="1881580" y="4289434"/>
            <a:ext cx="705163" cy="1551486"/>
          </a:xfrm>
          <a:prstGeom prst="snip2Same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797DEC3-820E-1D44-8DC5-D7117532A724}"/>
              </a:ext>
            </a:extLst>
          </p:cNvPr>
          <p:cNvSpPr/>
          <p:nvPr/>
        </p:nvSpPr>
        <p:spPr>
          <a:xfrm>
            <a:off x="-1247486" y="5111117"/>
            <a:ext cx="2609011" cy="51425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rizona Space Grant Consortium Logos | Arizona Space Grant Consortium">
            <a:extLst>
              <a:ext uri="{FF2B5EF4-FFF2-40B4-BE49-F238E27FC236}">
                <a16:creationId xmlns:a16="http://schemas.microsoft.com/office/drawing/2014/main" id="{FB84F846-C023-86F7-5330-B65142656BDF}"/>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
        <p:nvSpPr>
          <p:cNvPr id="11" name="TextBox 10">
            <a:extLst>
              <a:ext uri="{FF2B5EF4-FFF2-40B4-BE49-F238E27FC236}">
                <a16:creationId xmlns:a16="http://schemas.microsoft.com/office/drawing/2014/main" id="{6EE8F66F-8829-E4BD-81FC-CDD6ACBD57AD}"/>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Name</a:t>
            </a:r>
          </a:p>
        </p:txBody>
      </p:sp>
      <p:sp>
        <p:nvSpPr>
          <p:cNvPr id="28" name="Title 5">
            <a:extLst>
              <a:ext uri="{FF2B5EF4-FFF2-40B4-BE49-F238E27FC236}">
                <a16:creationId xmlns:a16="http://schemas.microsoft.com/office/drawing/2014/main" id="{859ADC53-276B-B12F-5017-E3140FB27AAB}"/>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t>Coupler Operation</a:t>
            </a:r>
          </a:p>
        </p:txBody>
      </p:sp>
    </p:spTree>
    <p:extLst>
      <p:ext uri="{BB962C8B-B14F-4D97-AF65-F5344CB8AC3E}">
        <p14:creationId xmlns:p14="http://schemas.microsoft.com/office/powerpoint/2010/main" val="392637557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afterEffect">
                                  <p:stCondLst>
                                    <p:cond delay="500"/>
                                  </p:stCondLst>
                                  <p:childTnLst>
                                    <p:animMotion origin="layout" path="M 1.45833E-6 -4.81481E-6 L 0.05599 -0.00092 " pathEditMode="relative" rAng="0" ptsTypes="AA">
                                      <p:cBhvr>
                                        <p:cTn id="6" dur="2000" fill="hold"/>
                                        <p:tgtEl>
                                          <p:spTgt spid="29"/>
                                        </p:tgtEl>
                                        <p:attrNameLst>
                                          <p:attrName>ppt_x</p:attrName>
                                          <p:attrName>ppt_y</p:attrName>
                                        </p:attrNameLst>
                                      </p:cBhvr>
                                      <p:rCtr x="2799" y="-46"/>
                                    </p:animMotion>
                                  </p:childTnLst>
                                </p:cTn>
                              </p:par>
                              <p:par>
                                <p:cTn id="7" presetID="10" presetClass="exit" presetSubtype="0" fill="hold" grpId="0" nodeType="withEffect">
                                  <p:stCondLst>
                                    <p:cond delay="500"/>
                                  </p:stCondLst>
                                  <p:childTnLst>
                                    <p:animEffect transition="out" filter="fade">
                                      <p:cBhvr>
                                        <p:cTn id="8" dur="400"/>
                                        <p:tgtEl>
                                          <p:spTgt spid="34"/>
                                        </p:tgtEl>
                                      </p:cBhvr>
                                    </p:animEffect>
                                    <p:set>
                                      <p:cBhvr>
                                        <p:cTn id="9" dur="1" fill="hold">
                                          <p:stCondLst>
                                            <p:cond delay="399"/>
                                          </p:stCondLst>
                                        </p:cTn>
                                        <p:tgtEl>
                                          <p:spTgt spid="34"/>
                                        </p:tgtEl>
                                        <p:attrNameLst>
                                          <p:attrName>style.visibility</p:attrName>
                                        </p:attrNameLst>
                                      </p:cBhvr>
                                      <p:to>
                                        <p:strVal val="hidden"/>
                                      </p:to>
                                    </p:set>
                                  </p:childTnLst>
                                </p:cTn>
                              </p:par>
                              <p:par>
                                <p:cTn id="10" presetID="10" presetClass="exit" presetSubtype="0" fill="hold" grpId="0" nodeType="withEffect">
                                  <p:stCondLst>
                                    <p:cond delay="1000"/>
                                  </p:stCondLst>
                                  <p:childTnLst>
                                    <p:animEffect transition="out" filter="fade">
                                      <p:cBhvr>
                                        <p:cTn id="11" dur="300"/>
                                        <p:tgtEl>
                                          <p:spTgt spid="35"/>
                                        </p:tgtEl>
                                      </p:cBhvr>
                                    </p:animEffect>
                                    <p:set>
                                      <p:cBhvr>
                                        <p:cTn id="12" dur="1" fill="hold">
                                          <p:stCondLst>
                                            <p:cond delay="299"/>
                                          </p:stCondLst>
                                        </p:cTn>
                                        <p:tgtEl>
                                          <p:spTgt spid="35"/>
                                        </p:tgtEl>
                                        <p:attrNameLst>
                                          <p:attrName>style.visibility</p:attrName>
                                        </p:attrNameLst>
                                      </p:cBhvr>
                                      <p:to>
                                        <p:strVal val="hidden"/>
                                      </p:to>
                                    </p:set>
                                  </p:childTnLst>
                                </p:cTn>
                              </p:par>
                              <p:par>
                                <p:cTn id="13" presetID="10" presetClass="exit" presetSubtype="0" fill="hold" grpId="0" nodeType="withEffect">
                                  <p:stCondLst>
                                    <p:cond delay="1300"/>
                                  </p:stCondLst>
                                  <p:childTnLst>
                                    <p:animEffect transition="out" filter="fade">
                                      <p:cBhvr>
                                        <p:cTn id="14" dur="200"/>
                                        <p:tgtEl>
                                          <p:spTgt spid="36"/>
                                        </p:tgtEl>
                                      </p:cBhvr>
                                    </p:animEffect>
                                    <p:set>
                                      <p:cBhvr>
                                        <p:cTn id="15" dur="1" fill="hold">
                                          <p:stCondLst>
                                            <p:cond delay="199"/>
                                          </p:stCondLst>
                                        </p:cTn>
                                        <p:tgtEl>
                                          <p:spTgt spid="36"/>
                                        </p:tgtEl>
                                        <p:attrNameLst>
                                          <p:attrName>style.visibility</p:attrName>
                                        </p:attrNameLst>
                                      </p:cBhvr>
                                      <p:to>
                                        <p:strVal val="hidden"/>
                                      </p:to>
                                    </p:set>
                                  </p:childTnLst>
                                </p:cTn>
                              </p:par>
                              <p:par>
                                <p:cTn id="16" presetID="10" presetClass="exit" presetSubtype="0" fill="hold" grpId="0" nodeType="withEffect">
                                  <p:stCondLst>
                                    <p:cond delay="1400"/>
                                  </p:stCondLst>
                                  <p:childTnLst>
                                    <p:animEffect transition="out" filter="fade">
                                      <p:cBhvr>
                                        <p:cTn id="17" dur="300"/>
                                        <p:tgtEl>
                                          <p:spTgt spid="37"/>
                                        </p:tgtEl>
                                      </p:cBhvr>
                                    </p:animEffect>
                                    <p:set>
                                      <p:cBhvr>
                                        <p:cTn id="18" dur="1" fill="hold">
                                          <p:stCondLst>
                                            <p:cond delay="299"/>
                                          </p:stCondLst>
                                        </p:cTn>
                                        <p:tgtEl>
                                          <p:spTgt spid="37"/>
                                        </p:tgtEl>
                                        <p:attrNameLst>
                                          <p:attrName>style.visibility</p:attrName>
                                        </p:attrNameLst>
                                      </p:cBhvr>
                                      <p:to>
                                        <p:strVal val="hidden"/>
                                      </p:to>
                                    </p:set>
                                  </p:childTnLst>
                                </p:cTn>
                              </p:par>
                              <p:par>
                                <p:cTn id="19" presetID="42" presetClass="path" presetSubtype="0" accel="50000" decel="50000" fill="hold" nodeType="withEffect">
                                  <p:stCondLst>
                                    <p:cond delay="0"/>
                                  </p:stCondLst>
                                  <p:childTnLst>
                                    <p:animMotion origin="layout" path="M 1.66667E-6 1.11111E-6 L 0.03815 1.11111E-6 " pathEditMode="relative" rAng="0" ptsTypes="AA">
                                      <p:cBhvr>
                                        <p:cTn id="20" dur="2000" fill="hold"/>
                                        <p:tgtEl>
                                          <p:spTgt spid="103"/>
                                        </p:tgtEl>
                                        <p:attrNameLst>
                                          <p:attrName>ppt_x</p:attrName>
                                          <p:attrName>ppt_y</p:attrName>
                                        </p:attrNameLst>
                                      </p:cBhvr>
                                      <p:rCtr x="1901" y="0"/>
                                    </p:animMotion>
                                  </p:childTnLst>
                                </p:cTn>
                              </p:par>
                              <p:par>
                                <p:cTn id="21" presetID="10" presetClass="exit" presetSubtype="0" fill="hold" grpId="0" nodeType="withEffect">
                                  <p:stCondLst>
                                    <p:cond delay="0"/>
                                  </p:stCondLst>
                                  <p:childTnLst>
                                    <p:animEffect transition="out" filter="fade">
                                      <p:cBhvr>
                                        <p:cTn id="22" dur="400"/>
                                        <p:tgtEl>
                                          <p:spTgt spid="97"/>
                                        </p:tgtEl>
                                      </p:cBhvr>
                                    </p:animEffect>
                                    <p:set>
                                      <p:cBhvr>
                                        <p:cTn id="23" dur="1" fill="hold">
                                          <p:stCondLst>
                                            <p:cond delay="399"/>
                                          </p:stCondLst>
                                        </p:cTn>
                                        <p:tgtEl>
                                          <p:spTgt spid="97"/>
                                        </p:tgtEl>
                                        <p:attrNameLst>
                                          <p:attrName>style.visibility</p:attrName>
                                        </p:attrNameLst>
                                      </p:cBhvr>
                                      <p:to>
                                        <p:strVal val="hidden"/>
                                      </p:to>
                                    </p:set>
                                  </p:childTnLst>
                                </p:cTn>
                              </p:par>
                              <p:par>
                                <p:cTn id="24" presetID="10" presetClass="exit" presetSubtype="0" fill="hold" grpId="0" nodeType="withEffect">
                                  <p:stCondLst>
                                    <p:cond delay="400"/>
                                  </p:stCondLst>
                                  <p:childTnLst>
                                    <p:animEffect transition="out" filter="fade">
                                      <p:cBhvr>
                                        <p:cTn id="25" dur="500"/>
                                        <p:tgtEl>
                                          <p:spTgt spid="98"/>
                                        </p:tgtEl>
                                      </p:cBhvr>
                                    </p:animEffect>
                                    <p:set>
                                      <p:cBhvr>
                                        <p:cTn id="26" dur="1" fill="hold">
                                          <p:stCondLst>
                                            <p:cond delay="499"/>
                                          </p:stCondLst>
                                        </p:cTn>
                                        <p:tgtEl>
                                          <p:spTgt spid="98"/>
                                        </p:tgtEl>
                                        <p:attrNameLst>
                                          <p:attrName>style.visibility</p:attrName>
                                        </p:attrNameLst>
                                      </p:cBhvr>
                                      <p:to>
                                        <p:strVal val="hidden"/>
                                      </p:to>
                                    </p:set>
                                  </p:childTnLst>
                                </p:cTn>
                              </p:par>
                              <p:par>
                                <p:cTn id="27" presetID="10" presetClass="exit" presetSubtype="0" fill="hold" grpId="0" nodeType="withEffect">
                                  <p:stCondLst>
                                    <p:cond delay="900"/>
                                  </p:stCondLst>
                                  <p:childTnLst>
                                    <p:animEffect transition="out" filter="fade">
                                      <p:cBhvr>
                                        <p:cTn id="28" dur="500"/>
                                        <p:tgtEl>
                                          <p:spTgt spid="99"/>
                                        </p:tgtEl>
                                      </p:cBhvr>
                                    </p:animEffect>
                                    <p:set>
                                      <p:cBhvr>
                                        <p:cTn id="29" dur="1" fill="hold">
                                          <p:stCondLst>
                                            <p:cond delay="499"/>
                                          </p:stCondLst>
                                        </p:cTn>
                                        <p:tgtEl>
                                          <p:spTgt spid="99"/>
                                        </p:tgtEl>
                                        <p:attrNameLst>
                                          <p:attrName>style.visibility</p:attrName>
                                        </p:attrNameLst>
                                      </p:cBhvr>
                                      <p:to>
                                        <p:strVal val="hidden"/>
                                      </p:to>
                                    </p:set>
                                  </p:childTnLst>
                                </p:cTn>
                              </p:par>
                              <p:par>
                                <p:cTn id="30" presetID="10" presetClass="exit" presetSubtype="0" fill="hold" grpId="0" nodeType="withEffect">
                                  <p:stCondLst>
                                    <p:cond delay="1000"/>
                                  </p:stCondLst>
                                  <p:childTnLst>
                                    <p:animEffect transition="out" filter="fade">
                                      <p:cBhvr>
                                        <p:cTn id="31" dur="500"/>
                                        <p:tgtEl>
                                          <p:spTgt spid="100"/>
                                        </p:tgtEl>
                                      </p:cBhvr>
                                    </p:animEffect>
                                    <p:set>
                                      <p:cBhvr>
                                        <p:cTn id="32" dur="1" fill="hold">
                                          <p:stCondLst>
                                            <p:cond delay="499"/>
                                          </p:stCondLst>
                                        </p:cTn>
                                        <p:tgtEl>
                                          <p:spTgt spid="100"/>
                                        </p:tgtEl>
                                        <p:attrNameLst>
                                          <p:attrName>style.visibility</p:attrName>
                                        </p:attrNameLst>
                                      </p:cBhvr>
                                      <p:to>
                                        <p:strVal val="hidden"/>
                                      </p:to>
                                    </p:set>
                                  </p:childTnLst>
                                </p:cTn>
                              </p:par>
                              <p:par>
                                <p:cTn id="33" presetID="10" presetClass="exit" presetSubtype="0" fill="hold" grpId="0" nodeType="withEffect">
                                  <p:stCondLst>
                                    <p:cond delay="1300"/>
                                  </p:stCondLst>
                                  <p:childTnLst>
                                    <p:animEffect transition="out" filter="fade">
                                      <p:cBhvr>
                                        <p:cTn id="34" dur="500"/>
                                        <p:tgtEl>
                                          <p:spTgt spid="101"/>
                                        </p:tgtEl>
                                      </p:cBhvr>
                                    </p:animEffect>
                                    <p:set>
                                      <p:cBhvr>
                                        <p:cTn id="35" dur="1" fill="hold">
                                          <p:stCondLst>
                                            <p:cond delay="499"/>
                                          </p:stCondLst>
                                        </p:cTn>
                                        <p:tgtEl>
                                          <p:spTgt spid="10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118"/>
                                        </p:tgtEl>
                                        <p:attrNameLst>
                                          <p:attrName>style.visibility</p:attrName>
                                        </p:attrNameLst>
                                      </p:cBhvr>
                                      <p:to>
                                        <p:strVal val="visible"/>
                                      </p:to>
                                    </p:set>
                                    <p:animEffect transition="in" filter="fade">
                                      <p:cBhvr>
                                        <p:cTn id="45" dur="500"/>
                                        <p:tgtEl>
                                          <p:spTgt spid="118"/>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116"/>
                                        </p:tgtEl>
                                        <p:attrNameLst>
                                          <p:attrName>style.visibility</p:attrName>
                                        </p:attrNameLst>
                                      </p:cBhvr>
                                      <p:to>
                                        <p:strVal val="visible"/>
                                      </p:to>
                                    </p:set>
                                    <p:animEffect transition="in" filter="fade">
                                      <p:cBhvr>
                                        <p:cTn id="50" dur="500"/>
                                        <p:tgtEl>
                                          <p:spTgt spid="11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17"/>
                                        </p:tgtEl>
                                        <p:attrNameLst>
                                          <p:attrName>style.visibility</p:attrName>
                                        </p:attrNameLst>
                                      </p:cBhvr>
                                      <p:to>
                                        <p:strVal val="visible"/>
                                      </p:to>
                                    </p:set>
                                    <p:animEffect transition="in" filter="fade">
                                      <p:cBhvr>
                                        <p:cTn id="53" dur="500"/>
                                        <p:tgtEl>
                                          <p:spTgt spid="11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114"/>
                                        </p:tgtEl>
                                        <p:attrNameLst>
                                          <p:attrName>style.visibility</p:attrName>
                                        </p:attrNameLst>
                                      </p:cBhvr>
                                      <p:to>
                                        <p:strVal val="visible"/>
                                      </p:to>
                                    </p:set>
                                    <p:animEffect transition="in" filter="fade">
                                      <p:cBhvr>
                                        <p:cTn id="58" dur="500"/>
                                        <p:tgtEl>
                                          <p:spTgt spid="11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15"/>
                                        </p:tgtEl>
                                        <p:attrNameLst>
                                          <p:attrName>style.visibility</p:attrName>
                                        </p:attrNameLst>
                                      </p:cBhvr>
                                      <p:to>
                                        <p:strVal val="visible"/>
                                      </p:to>
                                    </p:set>
                                    <p:animEffect transition="in" filter="fade">
                                      <p:cBhvr>
                                        <p:cTn id="61" dur="500"/>
                                        <p:tgtEl>
                                          <p:spTgt spid="115"/>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12"/>
                                        </p:tgtEl>
                                        <p:attrNameLst>
                                          <p:attrName>style.visibility</p:attrName>
                                        </p:attrNameLst>
                                      </p:cBhvr>
                                      <p:to>
                                        <p:strVal val="visible"/>
                                      </p:to>
                                    </p:set>
                                    <p:animEffect transition="in" filter="fade">
                                      <p:cBhvr>
                                        <p:cTn id="66" dur="500"/>
                                        <p:tgtEl>
                                          <p:spTgt spid="112"/>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13"/>
                                        </p:tgtEl>
                                        <p:attrNameLst>
                                          <p:attrName>style.visibility</p:attrName>
                                        </p:attrNameLst>
                                      </p:cBhvr>
                                      <p:to>
                                        <p:strVal val="visible"/>
                                      </p:to>
                                    </p:set>
                                    <p:animEffect transition="in" filter="fade">
                                      <p:cBhvr>
                                        <p:cTn id="69" dur="500"/>
                                        <p:tgtEl>
                                          <p:spTgt spid="113"/>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500"/>
                                        <p:tgtEl>
                                          <p:spTgt spid="11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grpId="0" nodeType="clickEffect">
                                  <p:stCondLst>
                                    <p:cond delay="0"/>
                                  </p:stCondLst>
                                  <p:childTnLst>
                                    <p:set>
                                      <p:cBhvr>
                                        <p:cTn id="78" dur="1" fill="hold">
                                          <p:stCondLst>
                                            <p:cond delay="0"/>
                                          </p:stCondLst>
                                        </p:cTn>
                                        <p:tgtEl>
                                          <p:spTgt spid="109"/>
                                        </p:tgtEl>
                                        <p:attrNameLst>
                                          <p:attrName>style.visibility</p:attrName>
                                        </p:attrNameLst>
                                      </p:cBhvr>
                                      <p:to>
                                        <p:strVal val="visible"/>
                                      </p:to>
                                    </p:set>
                                    <p:animEffect transition="in" filter="fade">
                                      <p:cBhvr>
                                        <p:cTn id="79" dur="500"/>
                                        <p:tgtEl>
                                          <p:spTgt spid="109"/>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8"/>
                                        </p:tgtEl>
                                        <p:attrNameLst>
                                          <p:attrName>style.visibility</p:attrName>
                                        </p:attrNameLst>
                                      </p:cBhvr>
                                      <p:to>
                                        <p:strVal val="visible"/>
                                      </p:to>
                                    </p:set>
                                    <p:animEffect transition="in" filter="fade">
                                      <p:cBhvr>
                                        <p:cTn id="84"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97" grpId="0" animBg="1"/>
      <p:bldP spid="98" grpId="0" animBg="1"/>
      <p:bldP spid="99" grpId="0" animBg="1"/>
      <p:bldP spid="100" grpId="0" animBg="1"/>
      <p:bldP spid="101" grpId="0" animBg="1"/>
      <p:bldP spid="118" grpId="0" animBg="1"/>
      <p:bldP spid="108" grpId="0" animBg="1"/>
      <p:bldP spid="109" grpId="0" animBg="1"/>
      <p:bldP spid="111" grpId="0" animBg="1"/>
      <p:bldP spid="112" grpId="0" animBg="1"/>
      <p:bldP spid="113" grpId="0" animBg="1"/>
      <p:bldP spid="114" grpId="0" animBg="1"/>
      <p:bldP spid="115" grpId="0" animBg="1"/>
      <p:bldP spid="116" grpId="0" animBg="1"/>
      <p:bldP spid="117" grpId="0" animBg="1"/>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pic>
        <p:nvPicPr>
          <p:cNvPr id="5" name="Picture 4" descr="Arizona Space Grant Consortium Logos | Arizona Space Grant Consortium">
            <a:extLst>
              <a:ext uri="{FF2B5EF4-FFF2-40B4-BE49-F238E27FC236}">
                <a16:creationId xmlns:a16="http://schemas.microsoft.com/office/drawing/2014/main" id="{C6F35571-42FE-F596-371C-342B62E05825}"/>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cxnSp>
        <p:nvCxnSpPr>
          <p:cNvPr id="46" name="Straight Arrow Connector 45">
            <a:extLst>
              <a:ext uri="{FF2B5EF4-FFF2-40B4-BE49-F238E27FC236}">
                <a16:creationId xmlns:a16="http://schemas.microsoft.com/office/drawing/2014/main" id="{07CCD01F-F856-D142-88D3-6EEEBE7860DE}"/>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3" name="Hexagon 2">
            <a:extLst>
              <a:ext uri="{FF2B5EF4-FFF2-40B4-BE49-F238E27FC236}">
                <a16:creationId xmlns:a16="http://schemas.microsoft.com/office/drawing/2014/main" id="{A245009B-6589-285B-C3C2-B5471DFF2CF2}"/>
              </a:ext>
            </a:extLst>
          </p:cNvPr>
          <p:cNvSpPr/>
          <p:nvPr/>
        </p:nvSpPr>
        <p:spPr>
          <a:xfrm>
            <a:off x="1272172" y="1831104"/>
            <a:ext cx="3200400" cy="2926080"/>
          </a:xfrm>
          <a:prstGeom prst="hexagon">
            <a:avLst/>
          </a:prstGeom>
          <a:solidFill>
            <a:schemeClr val="tx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a:solidFill>
                  <a:schemeClr val="bg1"/>
                </a:solidFill>
                <a:latin typeface="+mj-lt"/>
              </a:rPr>
              <a:t>Effective Sealing</a:t>
            </a:r>
          </a:p>
        </p:txBody>
      </p:sp>
      <p:sp>
        <p:nvSpPr>
          <p:cNvPr id="4" name="Hexagon 3">
            <a:extLst>
              <a:ext uri="{FF2B5EF4-FFF2-40B4-BE49-F238E27FC236}">
                <a16:creationId xmlns:a16="http://schemas.microsoft.com/office/drawing/2014/main" id="{FFE11B74-9AE8-6A66-D810-650A084CC37F}"/>
              </a:ext>
            </a:extLst>
          </p:cNvPr>
          <p:cNvSpPr/>
          <p:nvPr/>
        </p:nvSpPr>
        <p:spPr>
          <a:xfrm>
            <a:off x="3738103" y="3321653"/>
            <a:ext cx="3200400" cy="2926080"/>
          </a:xfrm>
          <a:prstGeom prst="hexagon">
            <a:avLst/>
          </a:prstGeom>
          <a:solidFill>
            <a:schemeClr val="tx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a:solidFill>
                  <a:schemeClr val="bg1"/>
                </a:solidFill>
                <a:latin typeface="+mj-lt"/>
              </a:rPr>
              <a:t>90 Day Lunar Mission</a:t>
            </a:r>
          </a:p>
        </p:txBody>
      </p:sp>
      <p:sp>
        <p:nvSpPr>
          <p:cNvPr id="21" name="Hexagon 20">
            <a:extLst>
              <a:ext uri="{FF2B5EF4-FFF2-40B4-BE49-F238E27FC236}">
                <a16:creationId xmlns:a16="http://schemas.microsoft.com/office/drawing/2014/main" id="{0CEEADDC-CC8A-AEE8-4FFE-D4C95ABF39B8}"/>
              </a:ext>
            </a:extLst>
          </p:cNvPr>
          <p:cNvSpPr/>
          <p:nvPr/>
        </p:nvSpPr>
        <p:spPr>
          <a:xfrm>
            <a:off x="6228529" y="1858613"/>
            <a:ext cx="3200400" cy="2926080"/>
          </a:xfrm>
          <a:prstGeom prst="hexagon">
            <a:avLst/>
          </a:prstGeom>
          <a:solidFill>
            <a:schemeClr val="tx2"/>
          </a:solidFill>
          <a:ln w="762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3200">
                <a:solidFill>
                  <a:schemeClr val="bg1"/>
                </a:solidFill>
                <a:latin typeface="+mj-lt"/>
              </a:rPr>
              <a:t>Minimize Leakage</a:t>
            </a:r>
          </a:p>
        </p:txBody>
      </p:sp>
      <p:grpSp>
        <p:nvGrpSpPr>
          <p:cNvPr id="42" name="Group 41">
            <a:extLst>
              <a:ext uri="{FF2B5EF4-FFF2-40B4-BE49-F238E27FC236}">
                <a16:creationId xmlns:a16="http://schemas.microsoft.com/office/drawing/2014/main" id="{4EFC793C-A1FB-5112-7182-D4336BD76109}"/>
              </a:ext>
            </a:extLst>
          </p:cNvPr>
          <p:cNvGrpSpPr/>
          <p:nvPr/>
        </p:nvGrpSpPr>
        <p:grpSpPr>
          <a:xfrm>
            <a:off x="2235556" y="3381765"/>
            <a:ext cx="1143000" cy="1143000"/>
            <a:chOff x="2016478" y="5122860"/>
            <a:chExt cx="1417320" cy="1417320"/>
          </a:xfrm>
        </p:grpSpPr>
        <p:sp>
          <p:nvSpPr>
            <p:cNvPr id="37" name="Oval 36">
              <a:extLst>
                <a:ext uri="{FF2B5EF4-FFF2-40B4-BE49-F238E27FC236}">
                  <a16:creationId xmlns:a16="http://schemas.microsoft.com/office/drawing/2014/main" id="{44918AEB-7DF3-4203-A56E-4A20F3D7EF5D}"/>
                </a:ext>
              </a:extLst>
            </p:cNvPr>
            <p:cNvSpPr/>
            <p:nvPr/>
          </p:nvSpPr>
          <p:spPr>
            <a:xfrm>
              <a:off x="2153638" y="5259847"/>
              <a:ext cx="1143000" cy="1143000"/>
            </a:xfrm>
            <a:prstGeom prst="ellipse">
              <a:avLst/>
            </a:prstGeom>
            <a:noFill/>
            <a:ln w="1778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descr="A black background with a black square&#10;&#10;Description automatically generated with medium confidence">
              <a:extLst>
                <a:ext uri="{FF2B5EF4-FFF2-40B4-BE49-F238E27FC236}">
                  <a16:creationId xmlns:a16="http://schemas.microsoft.com/office/drawing/2014/main" id="{DCB6DAAB-6694-67CC-1939-E387F6A103B8}"/>
                </a:ext>
              </a:extLst>
            </p:cNvPr>
            <p:cNvPicPr>
              <a:picLocks noChangeAspect="1"/>
            </p:cNvPicPr>
            <p:nvPr/>
          </p:nvPicPr>
          <p:blipFill>
            <a:blip r:embed="rId4">
              <a:lum bright="70000" contrast="-70000"/>
            </a:blip>
            <a:stretch>
              <a:fillRect/>
            </a:stretch>
          </p:blipFill>
          <p:spPr>
            <a:xfrm>
              <a:off x="2016478" y="5122860"/>
              <a:ext cx="1417320" cy="1417320"/>
            </a:xfrm>
            <a:prstGeom prst="rect">
              <a:avLst/>
            </a:prstGeom>
          </p:spPr>
        </p:pic>
      </p:grpSp>
      <p:pic>
        <p:nvPicPr>
          <p:cNvPr id="49" name="Picture 48" descr="A calendar and clock on a black background&#10;&#10;Description automatically generated">
            <a:extLst>
              <a:ext uri="{FF2B5EF4-FFF2-40B4-BE49-F238E27FC236}">
                <a16:creationId xmlns:a16="http://schemas.microsoft.com/office/drawing/2014/main" id="{BA5D69A6-3A5B-E412-0EF3-3DD692DEE4DF}"/>
              </a:ext>
            </a:extLst>
          </p:cNvPr>
          <p:cNvPicPr>
            <a:picLocks noChangeAspect="1"/>
          </p:cNvPicPr>
          <p:nvPr/>
        </p:nvPicPr>
        <p:blipFill>
          <a:blip r:embed="rId5"/>
          <a:stretch>
            <a:fillRect/>
          </a:stretch>
        </p:blipFill>
        <p:spPr>
          <a:xfrm>
            <a:off x="4589372" y="5046464"/>
            <a:ext cx="1489256" cy="1374698"/>
          </a:xfrm>
          <a:prstGeom prst="rect">
            <a:avLst/>
          </a:prstGeom>
        </p:spPr>
      </p:pic>
      <p:pic>
        <p:nvPicPr>
          <p:cNvPr id="51" name="Picture 50" descr="A black background with a black square&#10;&#10;Description automatically generated with medium confidence">
            <a:extLst>
              <a:ext uri="{FF2B5EF4-FFF2-40B4-BE49-F238E27FC236}">
                <a16:creationId xmlns:a16="http://schemas.microsoft.com/office/drawing/2014/main" id="{4E91063D-0D10-7DEC-96CF-42AE13D8B7B7}"/>
              </a:ext>
            </a:extLst>
          </p:cNvPr>
          <p:cNvPicPr>
            <a:picLocks noChangeAspect="1"/>
          </p:cNvPicPr>
          <p:nvPr/>
        </p:nvPicPr>
        <p:blipFill>
          <a:blip r:embed="rId6"/>
          <a:stretch>
            <a:fillRect/>
          </a:stretch>
        </p:blipFill>
        <p:spPr>
          <a:xfrm>
            <a:off x="7365604" y="3492238"/>
            <a:ext cx="985889" cy="985889"/>
          </a:xfrm>
          <a:prstGeom prst="rect">
            <a:avLst/>
          </a:prstGeom>
        </p:spPr>
      </p:pic>
      <p:sp>
        <p:nvSpPr>
          <p:cNvPr id="52" name="Oval 51">
            <a:extLst>
              <a:ext uri="{FF2B5EF4-FFF2-40B4-BE49-F238E27FC236}">
                <a16:creationId xmlns:a16="http://schemas.microsoft.com/office/drawing/2014/main" id="{AF6616AC-8C7B-DD4D-63E2-ECE3FA0DFF8E}"/>
              </a:ext>
            </a:extLst>
          </p:cNvPr>
          <p:cNvSpPr/>
          <p:nvPr/>
        </p:nvSpPr>
        <p:spPr>
          <a:xfrm>
            <a:off x="7191124" y="3352709"/>
            <a:ext cx="1356852" cy="1264946"/>
          </a:xfrm>
          <a:prstGeom prst="ellipse">
            <a:avLst/>
          </a:prstGeom>
          <a:noFill/>
          <a:ln w="762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C00000"/>
              </a:solidFill>
            </a:endParaRPr>
          </a:p>
        </p:txBody>
      </p:sp>
      <p:cxnSp>
        <p:nvCxnSpPr>
          <p:cNvPr id="61" name="Straight Connector 60">
            <a:extLst>
              <a:ext uri="{FF2B5EF4-FFF2-40B4-BE49-F238E27FC236}">
                <a16:creationId xmlns:a16="http://schemas.microsoft.com/office/drawing/2014/main" id="{6EDC9EFA-A51E-A587-E9B2-B73E354144E4}"/>
              </a:ext>
            </a:extLst>
          </p:cNvPr>
          <p:cNvCxnSpPr>
            <a:cxnSpLocks/>
          </p:cNvCxnSpPr>
          <p:nvPr/>
        </p:nvCxnSpPr>
        <p:spPr>
          <a:xfrm flipH="1">
            <a:off x="7242087" y="3723233"/>
            <a:ext cx="1242060" cy="506174"/>
          </a:xfrm>
          <a:prstGeom prst="line">
            <a:avLst/>
          </a:prstGeom>
          <a:ln w="762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1" name="Title 10">
            <a:extLst>
              <a:ext uri="{FF2B5EF4-FFF2-40B4-BE49-F238E27FC236}">
                <a16:creationId xmlns:a16="http://schemas.microsoft.com/office/drawing/2014/main" id="{76EB52B8-C698-5344-C38D-ACFEBC435B90}"/>
              </a:ext>
            </a:extLst>
          </p:cNvPr>
          <p:cNvSpPr>
            <a:spLocks noGrp="1"/>
          </p:cNvSpPr>
          <p:nvPr>
            <p:ph type="title"/>
          </p:nvPr>
        </p:nvSpPr>
        <p:spPr>
          <a:xfrm>
            <a:off x="533400" y="278015"/>
            <a:ext cx="9601200" cy="960276"/>
          </a:xfrm>
        </p:spPr>
        <p:txBody>
          <a:bodyPr/>
          <a:lstStyle/>
          <a:p>
            <a:r>
              <a:rPr lang="en-US">
                <a:solidFill>
                  <a:srgbClr val="782F40"/>
                </a:solidFill>
              </a:rPr>
              <a:t>Key Goals</a:t>
            </a:r>
          </a:p>
        </p:txBody>
      </p:sp>
      <p:sp>
        <p:nvSpPr>
          <p:cNvPr id="12" name="TextBox 11">
            <a:extLst>
              <a:ext uri="{FF2B5EF4-FFF2-40B4-BE49-F238E27FC236}">
                <a16:creationId xmlns:a16="http://schemas.microsoft.com/office/drawing/2014/main" id="{541DB817-82FA-8EB5-3F47-87FC1E9478B2}"/>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sp>
        <p:nvSpPr>
          <p:cNvPr id="14" name="Slide Number Placeholder 3">
            <a:extLst>
              <a:ext uri="{FF2B5EF4-FFF2-40B4-BE49-F238E27FC236}">
                <a16:creationId xmlns:a16="http://schemas.microsoft.com/office/drawing/2014/main" id="{D51F9CD2-6107-E4C8-6A39-54DB993B69C1}"/>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8</a:t>
            </a:fld>
            <a:endParaRPr lang="en-US">
              <a:solidFill>
                <a:schemeClr val="tx2"/>
              </a:solidFill>
            </a:endParaRPr>
          </a:p>
        </p:txBody>
      </p:sp>
      <p:sp>
        <p:nvSpPr>
          <p:cNvPr id="15" name="Footer Placeholder 2">
            <a:extLst>
              <a:ext uri="{FF2B5EF4-FFF2-40B4-BE49-F238E27FC236}">
                <a16:creationId xmlns:a16="http://schemas.microsoft.com/office/drawing/2014/main" id="{DD70A8A1-FB06-B679-0F0E-13616ACAAAD7}"/>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Tree>
    <p:extLst>
      <p:ext uri="{BB962C8B-B14F-4D97-AF65-F5344CB8AC3E}">
        <p14:creationId xmlns:p14="http://schemas.microsoft.com/office/powerpoint/2010/main" val="27739513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80</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sp>
        <p:nvSpPr>
          <p:cNvPr id="14" name="Rectangle: Rounded Corners 13">
            <a:extLst>
              <a:ext uri="{FF2B5EF4-FFF2-40B4-BE49-F238E27FC236}">
                <a16:creationId xmlns:a16="http://schemas.microsoft.com/office/drawing/2014/main" id="{7AFE746D-5B6F-DB25-411D-E8E1039FFC7D}"/>
              </a:ext>
            </a:extLst>
          </p:cNvPr>
          <p:cNvSpPr/>
          <p:nvPr/>
        </p:nvSpPr>
        <p:spPr>
          <a:xfrm>
            <a:off x="6096000" y="3999093"/>
            <a:ext cx="2286000"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#79</a:t>
            </a:r>
          </a:p>
        </p:txBody>
      </p:sp>
      <p:sp>
        <p:nvSpPr>
          <p:cNvPr id="15" name="Rectangle: Rounded Corners 14">
            <a:extLst>
              <a:ext uri="{FF2B5EF4-FFF2-40B4-BE49-F238E27FC236}">
                <a16:creationId xmlns:a16="http://schemas.microsoft.com/office/drawing/2014/main" id="{753FF305-BD20-12A1-3299-968FA1366393}"/>
              </a:ext>
            </a:extLst>
          </p:cNvPr>
          <p:cNvSpPr/>
          <p:nvPr/>
        </p:nvSpPr>
        <p:spPr>
          <a:xfrm>
            <a:off x="7659623" y="1425793"/>
            <a:ext cx="2286000"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#81</a:t>
            </a:r>
          </a:p>
        </p:txBody>
      </p:sp>
      <p:sp>
        <p:nvSpPr>
          <p:cNvPr id="16" name="Rectangle: Rounded Corners 15">
            <a:extLst>
              <a:ext uri="{FF2B5EF4-FFF2-40B4-BE49-F238E27FC236}">
                <a16:creationId xmlns:a16="http://schemas.microsoft.com/office/drawing/2014/main" id="{291EF0F1-D32B-4E21-BFD8-868C8EFF273A}"/>
              </a:ext>
            </a:extLst>
          </p:cNvPr>
          <p:cNvSpPr/>
          <p:nvPr/>
        </p:nvSpPr>
        <p:spPr>
          <a:xfrm>
            <a:off x="2505175" y="3994935"/>
            <a:ext cx="2286000"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#80</a:t>
            </a:r>
          </a:p>
        </p:txBody>
      </p:sp>
      <p:sp>
        <p:nvSpPr>
          <p:cNvPr id="17" name="Rectangle: Rounded Corners 16">
            <a:extLst>
              <a:ext uri="{FF2B5EF4-FFF2-40B4-BE49-F238E27FC236}">
                <a16:creationId xmlns:a16="http://schemas.microsoft.com/office/drawing/2014/main" id="{76039978-951A-03A5-7968-2AA5CD086BB0}"/>
              </a:ext>
            </a:extLst>
          </p:cNvPr>
          <p:cNvSpPr/>
          <p:nvPr/>
        </p:nvSpPr>
        <p:spPr>
          <a:xfrm>
            <a:off x="4244657" y="1417476"/>
            <a:ext cx="2303038"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#82</a:t>
            </a:r>
          </a:p>
        </p:txBody>
      </p:sp>
      <p:sp>
        <p:nvSpPr>
          <p:cNvPr id="12" name="!!Concept49">
            <a:extLst>
              <a:ext uri="{FF2B5EF4-FFF2-40B4-BE49-F238E27FC236}">
                <a16:creationId xmlns:a16="http://schemas.microsoft.com/office/drawing/2014/main" id="{586F5D59-1F8B-C536-31B2-FC99F04FEBE3}"/>
              </a:ext>
            </a:extLst>
          </p:cNvPr>
          <p:cNvSpPr/>
          <p:nvPr/>
        </p:nvSpPr>
        <p:spPr>
          <a:xfrm>
            <a:off x="829691" y="1417476"/>
            <a:ext cx="2286000"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#99</a:t>
            </a:r>
          </a:p>
        </p:txBody>
      </p:sp>
      <p:pic>
        <p:nvPicPr>
          <p:cNvPr id="2" name="Picture 1" descr="Diagram of a vacuum with a blue tube and blue tube&#10;&#10;Description automatically generated with medium confidence">
            <a:extLst>
              <a:ext uri="{FF2B5EF4-FFF2-40B4-BE49-F238E27FC236}">
                <a16:creationId xmlns:a16="http://schemas.microsoft.com/office/drawing/2014/main" id="{946AF406-F107-91A4-3E77-397A136E4136}"/>
              </a:ext>
            </a:extLst>
          </p:cNvPr>
          <p:cNvPicPr>
            <a:picLocks noChangeAspect="1"/>
          </p:cNvPicPr>
          <p:nvPr/>
        </p:nvPicPr>
        <p:blipFill rotWithShape="1">
          <a:blip r:embed="rId2"/>
          <a:srcRect t="11158" b="19006"/>
          <a:stretch/>
        </p:blipFill>
        <p:spPr>
          <a:xfrm>
            <a:off x="947638" y="1959189"/>
            <a:ext cx="2050106" cy="8371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Diagram of a mechanical block with a couple of blue and red lines&#10;&#10;Description automatically generated">
            <a:extLst>
              <a:ext uri="{FF2B5EF4-FFF2-40B4-BE49-F238E27FC236}">
                <a16:creationId xmlns:a16="http://schemas.microsoft.com/office/drawing/2014/main" id="{617D0C0F-4B8F-051B-82A0-F85D45E4410E}"/>
              </a:ext>
            </a:extLst>
          </p:cNvPr>
          <p:cNvPicPr>
            <a:picLocks noChangeAspect="1"/>
          </p:cNvPicPr>
          <p:nvPr/>
        </p:nvPicPr>
        <p:blipFill rotWithShape="1">
          <a:blip r:embed="rId3"/>
          <a:srcRect l="-116" t="10869" r="116" b="22312"/>
          <a:stretch/>
        </p:blipFill>
        <p:spPr>
          <a:xfrm>
            <a:off x="4372048" y="1959189"/>
            <a:ext cx="2048256" cy="83637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descr="Diagram of a mechanical scheme&#10;&#10;Description automatically generated with medium confidence">
            <a:extLst>
              <a:ext uri="{FF2B5EF4-FFF2-40B4-BE49-F238E27FC236}">
                <a16:creationId xmlns:a16="http://schemas.microsoft.com/office/drawing/2014/main" id="{BB556164-1DDF-866B-437C-55E16E033AE8}"/>
              </a:ext>
            </a:extLst>
          </p:cNvPr>
          <p:cNvPicPr>
            <a:picLocks noChangeAspect="1"/>
          </p:cNvPicPr>
          <p:nvPr/>
        </p:nvPicPr>
        <p:blipFill rotWithShape="1">
          <a:blip r:embed="rId4"/>
          <a:srcRect t="11588" b="25870"/>
          <a:stretch/>
        </p:blipFill>
        <p:spPr>
          <a:xfrm>
            <a:off x="7778495" y="1959189"/>
            <a:ext cx="2048256" cy="836371"/>
          </a:xfrm>
          <a:prstGeom prst="roundRect">
            <a:avLst/>
          </a:prstGeom>
        </p:spPr>
      </p:pic>
      <p:pic>
        <p:nvPicPr>
          <p:cNvPr id="18" name="Picture 17" descr="A diagram of a vacuum wall&#10;&#10;Description automatically generated">
            <a:extLst>
              <a:ext uri="{FF2B5EF4-FFF2-40B4-BE49-F238E27FC236}">
                <a16:creationId xmlns:a16="http://schemas.microsoft.com/office/drawing/2014/main" id="{C1909D4B-2DB4-0556-EFD6-8C9754641FDB}"/>
              </a:ext>
            </a:extLst>
          </p:cNvPr>
          <p:cNvPicPr>
            <a:picLocks noChangeAspect="1"/>
          </p:cNvPicPr>
          <p:nvPr/>
        </p:nvPicPr>
        <p:blipFill rotWithShape="1">
          <a:blip r:embed="rId5"/>
          <a:srcRect t="15701" b="17643"/>
          <a:stretch/>
        </p:blipFill>
        <p:spPr>
          <a:xfrm>
            <a:off x="2624047" y="4536648"/>
            <a:ext cx="2048256" cy="836371"/>
          </a:xfrm>
          <a:prstGeom prst="roundRect">
            <a:avLst/>
          </a:prstGeom>
        </p:spPr>
      </p:pic>
      <p:pic>
        <p:nvPicPr>
          <p:cNvPr id="20" name="Picture 19" descr="A diagram of a blue and black object&#10;&#10;Description automatically generated with medium confidence">
            <a:extLst>
              <a:ext uri="{FF2B5EF4-FFF2-40B4-BE49-F238E27FC236}">
                <a16:creationId xmlns:a16="http://schemas.microsoft.com/office/drawing/2014/main" id="{EAA81571-C23C-01A4-1892-6A70959536DA}"/>
              </a:ext>
            </a:extLst>
          </p:cNvPr>
          <p:cNvPicPr>
            <a:picLocks noChangeAspect="1"/>
          </p:cNvPicPr>
          <p:nvPr/>
        </p:nvPicPr>
        <p:blipFill rotWithShape="1">
          <a:blip r:embed="rId6"/>
          <a:srcRect t="13647" b="22082"/>
          <a:stretch/>
        </p:blipFill>
        <p:spPr>
          <a:xfrm>
            <a:off x="6214872" y="4536648"/>
            <a:ext cx="2048256" cy="836371"/>
          </a:xfrm>
          <a:prstGeom prst="roundRect">
            <a:avLst/>
          </a:prstGeom>
        </p:spPr>
      </p:pic>
      <p:pic>
        <p:nvPicPr>
          <p:cNvPr id="4" name="Picture 3" descr="Arizona Space Grant Consortium Logos | Arizona Space Grant Consortium">
            <a:extLst>
              <a:ext uri="{FF2B5EF4-FFF2-40B4-BE49-F238E27FC236}">
                <a16:creationId xmlns:a16="http://schemas.microsoft.com/office/drawing/2014/main" id="{62C4A821-9243-DBAB-BA8C-2D30CBBE5083}"/>
              </a:ext>
            </a:extLst>
          </p:cNvPr>
          <p:cNvPicPr>
            <a:picLocks noChangeAspect="1"/>
          </p:cNvPicPr>
          <p:nvPr/>
        </p:nvPicPr>
        <p:blipFill rotWithShape="1">
          <a:blip r:embed="rId7"/>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6507664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Concept49">
            <a:extLst>
              <a:ext uri="{FF2B5EF4-FFF2-40B4-BE49-F238E27FC236}">
                <a16:creationId xmlns:a16="http://schemas.microsoft.com/office/drawing/2014/main" id="{885E5C08-729B-D164-4405-6E76B3B233C4}"/>
              </a:ext>
            </a:extLst>
          </p:cNvPr>
          <p:cNvGrpSpPr/>
          <p:nvPr/>
        </p:nvGrpSpPr>
        <p:grpSpPr>
          <a:xfrm>
            <a:off x="303104" y="1141744"/>
            <a:ext cx="10079760" cy="5260258"/>
            <a:chOff x="303104" y="1141744"/>
            <a:chExt cx="10079760" cy="5260258"/>
          </a:xfrm>
        </p:grpSpPr>
        <p:sp>
          <p:nvSpPr>
            <p:cNvPr id="4" name="Rectangle: Rounded Corners 3">
              <a:extLst>
                <a:ext uri="{FF2B5EF4-FFF2-40B4-BE49-F238E27FC236}">
                  <a16:creationId xmlns:a16="http://schemas.microsoft.com/office/drawing/2014/main" id="{C956AB52-033E-3C01-52F4-FF02D4DECB44}"/>
                </a:ext>
              </a:extLst>
            </p:cNvPr>
            <p:cNvSpPr/>
            <p:nvPr/>
          </p:nvSpPr>
          <p:spPr>
            <a:xfrm>
              <a:off x="303104" y="1141744"/>
              <a:ext cx="10079760" cy="526025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grpSp>
          <p:nvGrpSpPr>
            <p:cNvPr id="8" name="Group 7">
              <a:extLst>
                <a:ext uri="{FF2B5EF4-FFF2-40B4-BE49-F238E27FC236}">
                  <a16:creationId xmlns:a16="http://schemas.microsoft.com/office/drawing/2014/main" id="{3EFA1F91-3083-1FCD-AEF8-B8D295CD96B2}"/>
                </a:ext>
              </a:extLst>
            </p:cNvPr>
            <p:cNvGrpSpPr/>
            <p:nvPr/>
          </p:nvGrpSpPr>
          <p:grpSpPr>
            <a:xfrm>
              <a:off x="1342183" y="5046865"/>
              <a:ext cx="7943439" cy="1018468"/>
              <a:chOff x="656896" y="5045463"/>
              <a:chExt cx="7943439" cy="1018468"/>
            </a:xfrm>
          </p:grpSpPr>
          <p:sp>
            <p:nvSpPr>
              <p:cNvPr id="10" name="TextBox 9">
                <a:extLst>
                  <a:ext uri="{FF2B5EF4-FFF2-40B4-BE49-F238E27FC236}">
                    <a16:creationId xmlns:a16="http://schemas.microsoft.com/office/drawing/2014/main" id="{DC3B8C76-7227-9AA0-751C-C7ECCCD3ED84}"/>
                  </a:ext>
                </a:extLst>
              </p:cNvPr>
              <p:cNvSpPr txBox="1"/>
              <p:nvPr/>
            </p:nvSpPr>
            <p:spPr>
              <a:xfrm>
                <a:off x="2026754" y="5202156"/>
                <a:ext cx="1288026" cy="707886"/>
              </a:xfrm>
              <a:prstGeom prst="rect">
                <a:avLst/>
              </a:prstGeom>
              <a:noFill/>
            </p:spPr>
            <p:txBody>
              <a:bodyPr wrap="square" rtlCol="0">
                <a:spAutoFit/>
              </a:bodyPr>
              <a:lstStyle/>
              <a:p>
                <a:pPr algn="ctr"/>
                <a:r>
                  <a:rPr lang="en-US" sz="2000">
                    <a:latin typeface="+mj-lt"/>
                  </a:rPr>
                  <a:t>Double Poppet</a:t>
                </a:r>
              </a:p>
            </p:txBody>
          </p:sp>
          <p:pic>
            <p:nvPicPr>
              <p:cNvPr id="13" name="Graphic 12" descr="Add with solid fill">
                <a:extLst>
                  <a:ext uri="{FF2B5EF4-FFF2-40B4-BE49-F238E27FC236}">
                    <a16:creationId xmlns:a16="http://schemas.microsoft.com/office/drawing/2014/main" id="{9FCBFBB9-14D2-37F7-D3A1-52A1E097C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398354" y="5325454"/>
                <a:ext cx="457200" cy="457200"/>
              </a:xfrm>
              <a:prstGeom prst="rect">
                <a:avLst/>
              </a:prstGeom>
            </p:spPr>
          </p:pic>
          <p:sp>
            <p:nvSpPr>
              <p:cNvPr id="18" name="TextBox 17">
                <a:extLst>
                  <a:ext uri="{FF2B5EF4-FFF2-40B4-BE49-F238E27FC236}">
                    <a16:creationId xmlns:a16="http://schemas.microsoft.com/office/drawing/2014/main" id="{7B600D07-AA60-24D7-A853-D1F9C4553185}"/>
                  </a:ext>
                </a:extLst>
              </p:cNvPr>
              <p:cNvSpPr txBox="1"/>
              <p:nvPr/>
            </p:nvSpPr>
            <p:spPr>
              <a:xfrm>
                <a:off x="3938615" y="5048268"/>
                <a:ext cx="999716" cy="1015663"/>
              </a:xfrm>
              <a:prstGeom prst="rect">
                <a:avLst/>
              </a:prstGeom>
              <a:noFill/>
            </p:spPr>
            <p:txBody>
              <a:bodyPr wrap="square" rtlCol="0">
                <a:spAutoFit/>
              </a:bodyPr>
              <a:lstStyle/>
              <a:p>
                <a:pPr algn="ctr"/>
                <a:r>
                  <a:rPr lang="en-US" sz="2000">
                    <a:latin typeface="+mj-lt"/>
                  </a:rPr>
                  <a:t>Force held lock</a:t>
                </a:r>
              </a:p>
            </p:txBody>
          </p:sp>
          <p:pic>
            <p:nvPicPr>
              <p:cNvPr id="19" name="Graphic 18" descr="Add with solid fill">
                <a:extLst>
                  <a:ext uri="{FF2B5EF4-FFF2-40B4-BE49-F238E27FC236}">
                    <a16:creationId xmlns:a16="http://schemas.microsoft.com/office/drawing/2014/main" id="{4DB44F9E-B8B8-F71A-60EE-5D5AC1D83F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1392" y="5325454"/>
                <a:ext cx="457200" cy="457200"/>
              </a:xfrm>
              <a:prstGeom prst="rect">
                <a:avLst/>
              </a:prstGeom>
            </p:spPr>
          </p:pic>
          <p:sp>
            <p:nvSpPr>
              <p:cNvPr id="20" name="TextBox 19">
                <a:extLst>
                  <a:ext uri="{FF2B5EF4-FFF2-40B4-BE49-F238E27FC236}">
                    <a16:creationId xmlns:a16="http://schemas.microsoft.com/office/drawing/2014/main" id="{E9A75027-ABE8-4FE5-0868-8B2258A9BB59}"/>
                  </a:ext>
                </a:extLst>
              </p:cNvPr>
              <p:cNvSpPr txBox="1"/>
              <p:nvPr/>
            </p:nvSpPr>
            <p:spPr>
              <a:xfrm>
                <a:off x="7311796" y="5045463"/>
                <a:ext cx="1288539" cy="1015663"/>
              </a:xfrm>
              <a:prstGeom prst="rect">
                <a:avLst/>
              </a:prstGeom>
              <a:noFill/>
            </p:spPr>
            <p:txBody>
              <a:bodyPr wrap="square" rtlCol="0">
                <a:spAutoFit/>
              </a:bodyPr>
              <a:lstStyle/>
              <a:p>
                <a:pPr algn="ctr"/>
                <a:r>
                  <a:rPr lang="en-US" sz="2000">
                    <a:latin typeface="+mj-lt"/>
                  </a:rPr>
                  <a:t>Double vacuum &amp; SOFI</a:t>
                </a:r>
              </a:p>
            </p:txBody>
          </p:sp>
          <p:sp>
            <p:nvSpPr>
              <p:cNvPr id="21" name="TextBox 20">
                <a:extLst>
                  <a:ext uri="{FF2B5EF4-FFF2-40B4-BE49-F238E27FC236}">
                    <a16:creationId xmlns:a16="http://schemas.microsoft.com/office/drawing/2014/main" id="{D8729B2B-104C-6647-584C-0DC02F490777}"/>
                  </a:ext>
                </a:extLst>
              </p:cNvPr>
              <p:cNvSpPr txBox="1"/>
              <p:nvPr/>
            </p:nvSpPr>
            <p:spPr>
              <a:xfrm>
                <a:off x="5561653" y="5212559"/>
                <a:ext cx="1126821" cy="707886"/>
              </a:xfrm>
              <a:prstGeom prst="rect">
                <a:avLst/>
              </a:prstGeom>
              <a:noFill/>
            </p:spPr>
            <p:txBody>
              <a:bodyPr wrap="square" rtlCol="0">
                <a:spAutoFit/>
              </a:bodyPr>
              <a:lstStyle/>
              <a:p>
                <a:pPr algn="ctr"/>
                <a:r>
                  <a:rPr lang="en-US" sz="2000">
                    <a:latin typeface="+mj-lt"/>
                  </a:rPr>
                  <a:t>Teflon Seals</a:t>
                </a:r>
              </a:p>
            </p:txBody>
          </p:sp>
          <p:pic>
            <p:nvPicPr>
              <p:cNvPr id="22" name="Graphic 21" descr="Add with solid fill">
                <a:extLst>
                  <a:ext uri="{FF2B5EF4-FFF2-40B4-BE49-F238E27FC236}">
                    <a16:creationId xmlns:a16="http://schemas.microsoft.com/office/drawing/2014/main" id="{021BC642-02EE-BA05-0077-FDB708236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771535" y="5337902"/>
                <a:ext cx="457200" cy="457200"/>
              </a:xfrm>
              <a:prstGeom prst="rect">
                <a:avLst/>
              </a:prstGeom>
            </p:spPr>
          </p:pic>
          <p:sp>
            <p:nvSpPr>
              <p:cNvPr id="23" name="TextBox 22">
                <a:extLst>
                  <a:ext uri="{FF2B5EF4-FFF2-40B4-BE49-F238E27FC236}">
                    <a16:creationId xmlns:a16="http://schemas.microsoft.com/office/drawing/2014/main" id="{23E12B5A-D09C-40A0-E04F-141D68974792}"/>
                  </a:ext>
                </a:extLst>
              </p:cNvPr>
              <p:cNvSpPr txBox="1"/>
              <p:nvPr/>
            </p:nvSpPr>
            <p:spPr>
              <a:xfrm>
                <a:off x="656896" y="5243336"/>
                <a:ext cx="1286284" cy="646331"/>
              </a:xfrm>
              <a:prstGeom prst="rect">
                <a:avLst/>
              </a:prstGeom>
              <a:noFill/>
            </p:spPr>
            <p:txBody>
              <a:bodyPr wrap="square" rtlCol="0">
                <a:spAutoFit/>
              </a:bodyPr>
              <a:lstStyle/>
              <a:p>
                <a:pPr algn="ctr"/>
                <a:r>
                  <a:rPr lang="en-US" sz="3600">
                    <a:latin typeface="+mj-lt"/>
                  </a:rPr>
                  <a:t>#99</a:t>
                </a:r>
              </a:p>
            </p:txBody>
          </p:sp>
        </p:grpSp>
      </p:grpSp>
      <p:pic>
        <p:nvPicPr>
          <p:cNvPr id="38" name="Picture 37" descr="Diagram of a vacuum with a blue tube and blue tube&#10;&#10;Description automatically generated with medium confidence">
            <a:extLst>
              <a:ext uri="{FF2B5EF4-FFF2-40B4-BE49-F238E27FC236}">
                <a16:creationId xmlns:a16="http://schemas.microsoft.com/office/drawing/2014/main" id="{25C3DFEE-4C11-09A2-D292-2E04746A906B}"/>
              </a:ext>
            </a:extLst>
          </p:cNvPr>
          <p:cNvPicPr>
            <a:picLocks noChangeAspect="1"/>
          </p:cNvPicPr>
          <p:nvPr/>
        </p:nvPicPr>
        <p:blipFill rotWithShape="1">
          <a:blip r:embed="rId4"/>
          <a:srcRect t="11158" b="19006"/>
          <a:stretch/>
        </p:blipFill>
        <p:spPr>
          <a:xfrm>
            <a:off x="1032211" y="1325900"/>
            <a:ext cx="8536508" cy="3485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81</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pic>
        <p:nvPicPr>
          <p:cNvPr id="6" name="Picture 5" descr="Arizona Space Grant Consortium Logos | Arizona Space Grant Consortium">
            <a:extLst>
              <a:ext uri="{FF2B5EF4-FFF2-40B4-BE49-F238E27FC236}">
                <a16:creationId xmlns:a16="http://schemas.microsoft.com/office/drawing/2014/main" id="{7A78C3C2-2DC0-A7CA-DC82-4BF49054ADEA}"/>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22210172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Concept49">
            <a:extLst>
              <a:ext uri="{FF2B5EF4-FFF2-40B4-BE49-F238E27FC236}">
                <a16:creationId xmlns:a16="http://schemas.microsoft.com/office/drawing/2014/main" id="{904FFA6B-5C85-EA21-F126-778A7802B893}"/>
              </a:ext>
            </a:extLst>
          </p:cNvPr>
          <p:cNvGrpSpPr/>
          <p:nvPr/>
        </p:nvGrpSpPr>
        <p:grpSpPr>
          <a:xfrm>
            <a:off x="303104" y="1141744"/>
            <a:ext cx="10079760" cy="5260258"/>
            <a:chOff x="303104" y="1141744"/>
            <a:chExt cx="10079760" cy="5260258"/>
          </a:xfrm>
        </p:grpSpPr>
        <p:sp>
          <p:nvSpPr>
            <p:cNvPr id="4" name="Rectangle: Rounded Corners 3">
              <a:extLst>
                <a:ext uri="{FF2B5EF4-FFF2-40B4-BE49-F238E27FC236}">
                  <a16:creationId xmlns:a16="http://schemas.microsoft.com/office/drawing/2014/main" id="{C956AB52-033E-3C01-52F4-FF02D4DECB44}"/>
                </a:ext>
              </a:extLst>
            </p:cNvPr>
            <p:cNvSpPr/>
            <p:nvPr/>
          </p:nvSpPr>
          <p:spPr>
            <a:xfrm>
              <a:off x="303104" y="1141744"/>
              <a:ext cx="10079760" cy="526025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grpSp>
          <p:nvGrpSpPr>
            <p:cNvPr id="8" name="Group 7">
              <a:extLst>
                <a:ext uri="{FF2B5EF4-FFF2-40B4-BE49-F238E27FC236}">
                  <a16:creationId xmlns:a16="http://schemas.microsoft.com/office/drawing/2014/main" id="{3EFA1F91-3083-1FCD-AEF8-B8D295CD96B2}"/>
                </a:ext>
              </a:extLst>
            </p:cNvPr>
            <p:cNvGrpSpPr/>
            <p:nvPr/>
          </p:nvGrpSpPr>
          <p:grpSpPr>
            <a:xfrm>
              <a:off x="850846" y="5103480"/>
              <a:ext cx="9090659" cy="1015663"/>
              <a:chOff x="111165" y="5034614"/>
              <a:chExt cx="9090659" cy="1015663"/>
            </a:xfrm>
          </p:grpSpPr>
          <p:sp>
            <p:nvSpPr>
              <p:cNvPr id="10" name="TextBox 9">
                <a:extLst>
                  <a:ext uri="{FF2B5EF4-FFF2-40B4-BE49-F238E27FC236}">
                    <a16:creationId xmlns:a16="http://schemas.microsoft.com/office/drawing/2014/main" id="{DC3B8C76-7227-9AA0-751C-C7ECCCD3ED84}"/>
                  </a:ext>
                </a:extLst>
              </p:cNvPr>
              <p:cNvSpPr txBox="1"/>
              <p:nvPr/>
            </p:nvSpPr>
            <p:spPr>
              <a:xfrm>
                <a:off x="1481023" y="5178101"/>
                <a:ext cx="1288026" cy="707886"/>
              </a:xfrm>
              <a:prstGeom prst="rect">
                <a:avLst/>
              </a:prstGeom>
              <a:noFill/>
            </p:spPr>
            <p:txBody>
              <a:bodyPr wrap="square" rtlCol="0">
                <a:spAutoFit/>
              </a:bodyPr>
              <a:lstStyle/>
              <a:p>
                <a:pPr algn="ctr"/>
                <a:r>
                  <a:rPr lang="en-US" sz="2000">
                    <a:latin typeface="+mj-lt"/>
                  </a:rPr>
                  <a:t>Double Poppet</a:t>
                </a:r>
              </a:p>
            </p:txBody>
          </p:sp>
          <p:pic>
            <p:nvPicPr>
              <p:cNvPr id="13" name="Graphic 12" descr="Add with solid fill">
                <a:extLst>
                  <a:ext uri="{FF2B5EF4-FFF2-40B4-BE49-F238E27FC236}">
                    <a16:creationId xmlns:a16="http://schemas.microsoft.com/office/drawing/2014/main" id="{9FCBFBB9-14D2-37F7-D3A1-52A1E097CF8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852623" y="5301399"/>
                <a:ext cx="457200" cy="457200"/>
              </a:xfrm>
              <a:prstGeom prst="rect">
                <a:avLst/>
              </a:prstGeom>
            </p:spPr>
          </p:pic>
          <p:sp>
            <p:nvSpPr>
              <p:cNvPr id="18" name="TextBox 17">
                <a:extLst>
                  <a:ext uri="{FF2B5EF4-FFF2-40B4-BE49-F238E27FC236}">
                    <a16:creationId xmlns:a16="http://schemas.microsoft.com/office/drawing/2014/main" id="{7B600D07-AA60-24D7-A853-D1F9C4553185}"/>
                  </a:ext>
                </a:extLst>
              </p:cNvPr>
              <p:cNvSpPr txBox="1"/>
              <p:nvPr/>
            </p:nvSpPr>
            <p:spPr>
              <a:xfrm>
                <a:off x="3392371" y="5176056"/>
                <a:ext cx="1138034" cy="707886"/>
              </a:xfrm>
              <a:prstGeom prst="rect">
                <a:avLst/>
              </a:prstGeom>
              <a:noFill/>
            </p:spPr>
            <p:txBody>
              <a:bodyPr wrap="square" rtlCol="0">
                <a:spAutoFit/>
              </a:bodyPr>
              <a:lstStyle/>
              <a:p>
                <a:pPr algn="ctr"/>
                <a:r>
                  <a:rPr lang="en-US" sz="2000">
                    <a:latin typeface="+mj-lt"/>
                  </a:rPr>
                  <a:t>Collet lock</a:t>
                </a:r>
              </a:p>
            </p:txBody>
          </p:sp>
          <p:pic>
            <p:nvPicPr>
              <p:cNvPr id="19" name="Graphic 18" descr="Add with solid fill">
                <a:extLst>
                  <a:ext uri="{FF2B5EF4-FFF2-40B4-BE49-F238E27FC236}">
                    <a16:creationId xmlns:a16="http://schemas.microsoft.com/office/drawing/2014/main" id="{4DB44F9E-B8B8-F71A-60EE-5D5AC1D83F2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08680" y="5301399"/>
                <a:ext cx="457200" cy="457200"/>
              </a:xfrm>
              <a:prstGeom prst="rect">
                <a:avLst/>
              </a:prstGeom>
            </p:spPr>
          </p:pic>
          <p:sp>
            <p:nvSpPr>
              <p:cNvPr id="20" name="TextBox 19">
                <a:extLst>
                  <a:ext uri="{FF2B5EF4-FFF2-40B4-BE49-F238E27FC236}">
                    <a16:creationId xmlns:a16="http://schemas.microsoft.com/office/drawing/2014/main" id="{E9A75027-ABE8-4FE5-0868-8B2258A9BB59}"/>
                  </a:ext>
                </a:extLst>
              </p:cNvPr>
              <p:cNvSpPr txBox="1"/>
              <p:nvPr/>
            </p:nvSpPr>
            <p:spPr>
              <a:xfrm>
                <a:off x="7913285" y="5034614"/>
                <a:ext cx="1288539" cy="1015663"/>
              </a:xfrm>
              <a:prstGeom prst="rect">
                <a:avLst/>
              </a:prstGeom>
              <a:noFill/>
            </p:spPr>
            <p:txBody>
              <a:bodyPr wrap="square" rtlCol="0">
                <a:spAutoFit/>
              </a:bodyPr>
              <a:lstStyle/>
              <a:p>
                <a:pPr algn="ctr"/>
                <a:r>
                  <a:rPr lang="en-US" sz="2000">
                    <a:latin typeface="+mj-lt"/>
                  </a:rPr>
                  <a:t>Double vacuum &amp; MLI</a:t>
                </a:r>
              </a:p>
            </p:txBody>
          </p:sp>
          <p:sp>
            <p:nvSpPr>
              <p:cNvPr id="21" name="TextBox 20">
                <a:extLst>
                  <a:ext uri="{FF2B5EF4-FFF2-40B4-BE49-F238E27FC236}">
                    <a16:creationId xmlns:a16="http://schemas.microsoft.com/office/drawing/2014/main" id="{D8729B2B-104C-6647-584C-0DC02F490777}"/>
                  </a:ext>
                </a:extLst>
              </p:cNvPr>
              <p:cNvSpPr txBox="1"/>
              <p:nvPr/>
            </p:nvSpPr>
            <p:spPr>
              <a:xfrm>
                <a:off x="5144155" y="5176056"/>
                <a:ext cx="2155380" cy="707886"/>
              </a:xfrm>
              <a:prstGeom prst="rect">
                <a:avLst/>
              </a:prstGeom>
              <a:noFill/>
            </p:spPr>
            <p:txBody>
              <a:bodyPr wrap="square" rtlCol="0">
                <a:spAutoFit/>
              </a:bodyPr>
              <a:lstStyle/>
              <a:p>
                <a:pPr algn="ctr"/>
                <a:r>
                  <a:rPr lang="en-US" sz="2000">
                    <a:latin typeface="+mj-lt"/>
                  </a:rPr>
                  <a:t>Encapsulated Seals</a:t>
                </a:r>
              </a:p>
            </p:txBody>
          </p:sp>
          <p:pic>
            <p:nvPicPr>
              <p:cNvPr id="22" name="Graphic 21" descr="Add with solid fill">
                <a:extLst>
                  <a:ext uri="{FF2B5EF4-FFF2-40B4-BE49-F238E27FC236}">
                    <a16:creationId xmlns:a16="http://schemas.microsoft.com/office/drawing/2014/main" id="{021BC642-02EE-BA05-0077-FDB70823676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377810" y="5301399"/>
                <a:ext cx="457200" cy="457200"/>
              </a:xfrm>
              <a:prstGeom prst="rect">
                <a:avLst/>
              </a:prstGeom>
            </p:spPr>
          </p:pic>
          <p:sp>
            <p:nvSpPr>
              <p:cNvPr id="23" name="TextBox 22">
                <a:extLst>
                  <a:ext uri="{FF2B5EF4-FFF2-40B4-BE49-F238E27FC236}">
                    <a16:creationId xmlns:a16="http://schemas.microsoft.com/office/drawing/2014/main" id="{23E12B5A-D09C-40A0-E04F-141D68974792}"/>
                  </a:ext>
                </a:extLst>
              </p:cNvPr>
              <p:cNvSpPr txBox="1"/>
              <p:nvPr/>
            </p:nvSpPr>
            <p:spPr>
              <a:xfrm>
                <a:off x="111165" y="5219281"/>
                <a:ext cx="1286284" cy="646331"/>
              </a:xfrm>
              <a:prstGeom prst="rect">
                <a:avLst/>
              </a:prstGeom>
              <a:noFill/>
            </p:spPr>
            <p:txBody>
              <a:bodyPr wrap="square" rtlCol="0">
                <a:spAutoFit/>
              </a:bodyPr>
              <a:lstStyle/>
              <a:p>
                <a:pPr algn="ctr"/>
                <a:r>
                  <a:rPr lang="en-US" sz="3600">
                    <a:latin typeface="+mj-lt"/>
                  </a:rPr>
                  <a:t>#82</a:t>
                </a:r>
              </a:p>
            </p:txBody>
          </p:sp>
        </p:grpSp>
      </p:grpSp>
      <p:pic>
        <p:nvPicPr>
          <p:cNvPr id="6" name="Picture 5" descr="Diagram of a mechanical block with a couple of blue and red lines&#10;&#10;Description automatically generated">
            <a:extLst>
              <a:ext uri="{FF2B5EF4-FFF2-40B4-BE49-F238E27FC236}">
                <a16:creationId xmlns:a16="http://schemas.microsoft.com/office/drawing/2014/main" id="{E0F82945-2510-07E2-C1E1-9DEF88DA0048}"/>
              </a:ext>
            </a:extLst>
          </p:cNvPr>
          <p:cNvPicPr>
            <a:picLocks noChangeAspect="1"/>
          </p:cNvPicPr>
          <p:nvPr/>
        </p:nvPicPr>
        <p:blipFill rotWithShape="1">
          <a:blip r:embed="rId4"/>
          <a:srcRect l="-116" t="10869" r="922" b="22312"/>
          <a:stretch/>
        </p:blipFill>
        <p:spPr>
          <a:xfrm>
            <a:off x="1072690" y="1314651"/>
            <a:ext cx="8465549" cy="34857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82</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pic>
        <p:nvPicPr>
          <p:cNvPr id="2" name="Picture 1" descr="Arizona Space Grant Consortium Logos | Arizona Space Grant Consortium">
            <a:extLst>
              <a:ext uri="{FF2B5EF4-FFF2-40B4-BE49-F238E27FC236}">
                <a16:creationId xmlns:a16="http://schemas.microsoft.com/office/drawing/2014/main" id="{B6E5EEC7-EDEE-81FA-FA55-F5CFABB12614}"/>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376859068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4AC87D-0C2E-190D-92CD-BC8CCB9DE6B3}"/>
              </a:ext>
            </a:extLst>
          </p:cNvPr>
          <p:cNvSpPr/>
          <p:nvPr/>
        </p:nvSpPr>
        <p:spPr>
          <a:xfrm>
            <a:off x="303104" y="1141744"/>
            <a:ext cx="10079760" cy="526025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pic>
        <p:nvPicPr>
          <p:cNvPr id="10" name="Picture 9" descr="Diagram of a mechanical scheme&#10;&#10;Description automatically generated with medium confidence">
            <a:extLst>
              <a:ext uri="{FF2B5EF4-FFF2-40B4-BE49-F238E27FC236}">
                <a16:creationId xmlns:a16="http://schemas.microsoft.com/office/drawing/2014/main" id="{53C53D16-83C4-046C-2BA6-D214BADFA706}"/>
              </a:ext>
            </a:extLst>
          </p:cNvPr>
          <p:cNvPicPr>
            <a:picLocks noChangeAspect="1"/>
          </p:cNvPicPr>
          <p:nvPr/>
        </p:nvPicPr>
        <p:blipFill rotWithShape="1">
          <a:blip r:embed="rId2"/>
          <a:srcRect t="11588" r="1500" b="25870"/>
          <a:stretch/>
        </p:blipFill>
        <p:spPr>
          <a:xfrm>
            <a:off x="1109441" y="1315890"/>
            <a:ext cx="8408478" cy="3485739"/>
          </a:xfrm>
          <a:prstGeom prst="roundRect">
            <a:avLst/>
          </a:prstGeom>
        </p:spPr>
      </p:pic>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83</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grpSp>
        <p:nvGrpSpPr>
          <p:cNvPr id="21" name="Group 20">
            <a:extLst>
              <a:ext uri="{FF2B5EF4-FFF2-40B4-BE49-F238E27FC236}">
                <a16:creationId xmlns:a16="http://schemas.microsoft.com/office/drawing/2014/main" id="{638315F7-6070-9D91-1900-460E7BC7BE42}"/>
              </a:ext>
            </a:extLst>
          </p:cNvPr>
          <p:cNvGrpSpPr/>
          <p:nvPr/>
        </p:nvGrpSpPr>
        <p:grpSpPr>
          <a:xfrm>
            <a:off x="957127" y="4963704"/>
            <a:ext cx="8753746" cy="1015663"/>
            <a:chOff x="550660" y="4944589"/>
            <a:chExt cx="8753746" cy="1015663"/>
          </a:xfrm>
        </p:grpSpPr>
        <p:sp>
          <p:nvSpPr>
            <p:cNvPr id="2" name="TextBox 1">
              <a:extLst>
                <a:ext uri="{FF2B5EF4-FFF2-40B4-BE49-F238E27FC236}">
                  <a16:creationId xmlns:a16="http://schemas.microsoft.com/office/drawing/2014/main" id="{4CD8A14B-6805-28E5-191B-9F966FAF63E1}"/>
                </a:ext>
              </a:extLst>
            </p:cNvPr>
            <p:cNvSpPr txBox="1"/>
            <p:nvPr/>
          </p:nvSpPr>
          <p:spPr>
            <a:xfrm>
              <a:off x="1728315" y="5100000"/>
              <a:ext cx="1288026" cy="707886"/>
            </a:xfrm>
            <a:prstGeom prst="rect">
              <a:avLst/>
            </a:prstGeom>
            <a:noFill/>
          </p:spPr>
          <p:txBody>
            <a:bodyPr wrap="square" rtlCol="0">
              <a:spAutoFit/>
            </a:bodyPr>
            <a:lstStyle/>
            <a:p>
              <a:pPr algn="ctr"/>
              <a:r>
                <a:rPr lang="en-US" sz="2000">
                  <a:latin typeface="+mj-lt"/>
                </a:rPr>
                <a:t>Double Poppet</a:t>
              </a:r>
            </a:p>
          </p:txBody>
        </p:sp>
        <p:pic>
          <p:nvPicPr>
            <p:cNvPr id="13" name="Graphic 12" descr="Add with solid fill">
              <a:extLst>
                <a:ext uri="{FF2B5EF4-FFF2-40B4-BE49-F238E27FC236}">
                  <a16:creationId xmlns:a16="http://schemas.microsoft.com/office/drawing/2014/main" id="{EB50B822-9CA6-ACD3-8DE3-980078968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088677" y="5225343"/>
              <a:ext cx="457200" cy="457200"/>
            </a:xfrm>
            <a:prstGeom prst="rect">
              <a:avLst/>
            </a:prstGeom>
          </p:spPr>
        </p:pic>
        <p:sp>
          <p:nvSpPr>
            <p:cNvPr id="14" name="TextBox 13">
              <a:extLst>
                <a:ext uri="{FF2B5EF4-FFF2-40B4-BE49-F238E27FC236}">
                  <a16:creationId xmlns:a16="http://schemas.microsoft.com/office/drawing/2014/main" id="{CFB7FF24-0BBC-45EE-EA0C-A913D159B5B6}"/>
                </a:ext>
              </a:extLst>
            </p:cNvPr>
            <p:cNvSpPr txBox="1"/>
            <p:nvPr/>
          </p:nvSpPr>
          <p:spPr>
            <a:xfrm>
              <a:off x="3618213" y="5098478"/>
              <a:ext cx="1082264" cy="707886"/>
            </a:xfrm>
            <a:prstGeom prst="rect">
              <a:avLst/>
            </a:prstGeom>
            <a:noFill/>
          </p:spPr>
          <p:txBody>
            <a:bodyPr wrap="square" rtlCol="0">
              <a:spAutoFit/>
            </a:bodyPr>
            <a:lstStyle/>
            <a:p>
              <a:pPr algn="ctr"/>
              <a:r>
                <a:rPr lang="en-US" sz="2000">
                  <a:latin typeface="+mj-lt"/>
                </a:rPr>
                <a:t>Collet Lock</a:t>
              </a:r>
            </a:p>
          </p:txBody>
        </p:sp>
        <p:pic>
          <p:nvPicPr>
            <p:cNvPr id="16" name="Graphic 15" descr="Add with solid fill">
              <a:extLst>
                <a:ext uri="{FF2B5EF4-FFF2-40B4-BE49-F238E27FC236}">
                  <a16:creationId xmlns:a16="http://schemas.microsoft.com/office/drawing/2014/main" id="{02464D76-2887-B986-61CD-48AA3FE00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67997" y="5223821"/>
              <a:ext cx="457200" cy="457200"/>
            </a:xfrm>
            <a:prstGeom prst="rect">
              <a:avLst/>
            </a:prstGeom>
          </p:spPr>
        </p:pic>
        <p:sp>
          <p:nvSpPr>
            <p:cNvPr id="17" name="TextBox 16">
              <a:extLst>
                <a:ext uri="{FF2B5EF4-FFF2-40B4-BE49-F238E27FC236}">
                  <a16:creationId xmlns:a16="http://schemas.microsoft.com/office/drawing/2014/main" id="{67F1ED5A-BF2E-C5DA-5ABB-82221BDF17CA}"/>
                </a:ext>
              </a:extLst>
            </p:cNvPr>
            <p:cNvSpPr txBox="1"/>
            <p:nvPr/>
          </p:nvSpPr>
          <p:spPr>
            <a:xfrm>
              <a:off x="8015867" y="4944589"/>
              <a:ext cx="1288539" cy="1015663"/>
            </a:xfrm>
            <a:prstGeom prst="rect">
              <a:avLst/>
            </a:prstGeom>
            <a:noFill/>
          </p:spPr>
          <p:txBody>
            <a:bodyPr wrap="square" rtlCol="0">
              <a:spAutoFit/>
            </a:bodyPr>
            <a:lstStyle/>
            <a:p>
              <a:pPr algn="ctr"/>
              <a:r>
                <a:rPr lang="en-US" sz="2000">
                  <a:latin typeface="+mj-lt"/>
                </a:rPr>
                <a:t>Double vacuum &amp; SOFI</a:t>
              </a:r>
            </a:p>
          </p:txBody>
        </p:sp>
        <p:sp>
          <p:nvSpPr>
            <p:cNvPr id="18" name="TextBox 17">
              <a:extLst>
                <a:ext uri="{FF2B5EF4-FFF2-40B4-BE49-F238E27FC236}">
                  <a16:creationId xmlns:a16="http://schemas.microsoft.com/office/drawing/2014/main" id="{E7AF21D0-9391-292F-F75F-355D729F558A}"/>
                </a:ext>
              </a:extLst>
            </p:cNvPr>
            <p:cNvSpPr txBox="1"/>
            <p:nvPr/>
          </p:nvSpPr>
          <p:spPr>
            <a:xfrm>
              <a:off x="5302349" y="5098478"/>
              <a:ext cx="2102014" cy="707886"/>
            </a:xfrm>
            <a:prstGeom prst="rect">
              <a:avLst/>
            </a:prstGeom>
            <a:noFill/>
          </p:spPr>
          <p:txBody>
            <a:bodyPr wrap="square" rtlCol="0">
              <a:spAutoFit/>
            </a:bodyPr>
            <a:lstStyle/>
            <a:p>
              <a:pPr algn="ctr"/>
              <a:r>
                <a:rPr lang="en-US" sz="2000">
                  <a:latin typeface="+mj-lt"/>
                </a:rPr>
                <a:t>Encapsulated Seals</a:t>
              </a:r>
            </a:p>
          </p:txBody>
        </p:sp>
        <p:pic>
          <p:nvPicPr>
            <p:cNvPr id="19" name="Graphic 18" descr="Add with solid fill">
              <a:extLst>
                <a:ext uri="{FF2B5EF4-FFF2-40B4-BE49-F238E27FC236}">
                  <a16:creationId xmlns:a16="http://schemas.microsoft.com/office/drawing/2014/main" id="{8F7751CC-7345-849F-9C99-D50F5748E8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481515" y="5223821"/>
              <a:ext cx="457200" cy="457200"/>
            </a:xfrm>
            <a:prstGeom prst="rect">
              <a:avLst/>
            </a:prstGeom>
          </p:spPr>
        </p:pic>
        <p:sp>
          <p:nvSpPr>
            <p:cNvPr id="20" name="TextBox 19">
              <a:extLst>
                <a:ext uri="{FF2B5EF4-FFF2-40B4-BE49-F238E27FC236}">
                  <a16:creationId xmlns:a16="http://schemas.microsoft.com/office/drawing/2014/main" id="{75144909-6F59-DB87-FE35-DFDE6F842CB9}"/>
                </a:ext>
              </a:extLst>
            </p:cNvPr>
            <p:cNvSpPr txBox="1"/>
            <p:nvPr/>
          </p:nvSpPr>
          <p:spPr>
            <a:xfrm>
              <a:off x="550660" y="5130778"/>
              <a:ext cx="1105319" cy="646331"/>
            </a:xfrm>
            <a:prstGeom prst="rect">
              <a:avLst/>
            </a:prstGeom>
            <a:noFill/>
          </p:spPr>
          <p:txBody>
            <a:bodyPr wrap="square" rtlCol="0">
              <a:spAutoFit/>
            </a:bodyPr>
            <a:lstStyle/>
            <a:p>
              <a:pPr algn="ctr"/>
              <a:r>
                <a:rPr lang="en-US" sz="3600">
                  <a:latin typeface="+mj-lt"/>
                </a:rPr>
                <a:t>#81</a:t>
              </a:r>
            </a:p>
          </p:txBody>
        </p:sp>
      </p:grpSp>
      <p:pic>
        <p:nvPicPr>
          <p:cNvPr id="4" name="Picture 3" descr="Arizona Space Grant Consortium Logos | Arizona Space Grant Consortium">
            <a:extLst>
              <a:ext uri="{FF2B5EF4-FFF2-40B4-BE49-F238E27FC236}">
                <a16:creationId xmlns:a16="http://schemas.microsoft.com/office/drawing/2014/main" id="{34945252-D5B9-E227-536C-52F4A8528A17}"/>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60235973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41C0CF-BB2E-F0DA-98CC-1E4135DE8E6C}"/>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5">
            <a:extLst>
              <a:ext uri="{FF2B5EF4-FFF2-40B4-BE49-F238E27FC236}">
                <a16:creationId xmlns:a16="http://schemas.microsoft.com/office/drawing/2014/main" id="{A8B83D27-4256-9F6A-841A-61834680B0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latin typeface="Arial Black"/>
                <a:cs typeface="Calibri"/>
              </a:rPr>
              <a:t>Pugh Charts- Second Iteration</a:t>
            </a:r>
            <a:endParaRPr lang="en-US">
              <a:solidFill>
                <a:schemeClr val="tx2"/>
              </a:solidFill>
              <a:cs typeface="Calibri"/>
            </a:endParaRPr>
          </a:p>
        </p:txBody>
      </p:sp>
      <p:pic>
        <p:nvPicPr>
          <p:cNvPr id="20" name="Picture 19" descr="A diagram of a device&#10;&#10;Description automatically generated">
            <a:extLst>
              <a:ext uri="{FF2B5EF4-FFF2-40B4-BE49-F238E27FC236}">
                <a16:creationId xmlns:a16="http://schemas.microsoft.com/office/drawing/2014/main" id="{C652BAB4-63FE-BD46-EE11-F5690A9DFDDE}"/>
              </a:ext>
            </a:extLst>
          </p:cNvPr>
          <p:cNvPicPr>
            <a:picLocks noChangeAspect="1"/>
          </p:cNvPicPr>
          <p:nvPr/>
        </p:nvPicPr>
        <p:blipFill rotWithShape="1">
          <a:blip r:embed="rId2"/>
          <a:srcRect t="5313" b="24288"/>
          <a:stretch/>
        </p:blipFill>
        <p:spPr>
          <a:xfrm>
            <a:off x="4553643" y="2059309"/>
            <a:ext cx="4849451" cy="2310877"/>
          </a:xfrm>
          <a:prstGeom prst="rect">
            <a:avLst/>
          </a:prstGeom>
          <a:ln w="28575">
            <a:solidFill>
              <a:schemeClr val="accent1"/>
            </a:solidFill>
          </a:ln>
        </p:spPr>
      </p:pic>
      <p:sp>
        <p:nvSpPr>
          <p:cNvPr id="24" name="TextBox 23">
            <a:extLst>
              <a:ext uri="{FF2B5EF4-FFF2-40B4-BE49-F238E27FC236}">
                <a16:creationId xmlns:a16="http://schemas.microsoft.com/office/drawing/2014/main" id="{AC063341-4018-0711-2BF1-FFAF09DEC028}"/>
              </a:ext>
            </a:extLst>
          </p:cNvPr>
          <p:cNvSpPr txBox="1"/>
          <p:nvPr/>
        </p:nvSpPr>
        <p:spPr>
          <a:xfrm>
            <a:off x="6086821" y="4545635"/>
            <a:ext cx="3582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Black"/>
                <a:cs typeface="Calibri"/>
              </a:rPr>
              <a:t>Concept #100</a:t>
            </a:r>
            <a:endParaRPr lang="en-US">
              <a:latin typeface="Arial Black"/>
            </a:endParaRPr>
          </a:p>
        </p:txBody>
      </p:sp>
      <p:graphicFrame>
        <p:nvGraphicFramePr>
          <p:cNvPr id="26" name="Table 25">
            <a:extLst>
              <a:ext uri="{FF2B5EF4-FFF2-40B4-BE49-F238E27FC236}">
                <a16:creationId xmlns:a16="http://schemas.microsoft.com/office/drawing/2014/main" id="{6BFDF1E7-3B2B-979C-5F2F-76930B4A0320}"/>
              </a:ext>
            </a:extLst>
          </p:cNvPr>
          <p:cNvGraphicFramePr>
            <a:graphicFrameLocks noGrp="1"/>
          </p:cNvGraphicFramePr>
          <p:nvPr>
            <p:extLst>
              <p:ext uri="{D42A27DB-BD31-4B8C-83A1-F6EECF244321}">
                <p14:modId xmlns:p14="http://schemas.microsoft.com/office/powerpoint/2010/main" val="706394848"/>
              </p:ext>
            </p:extLst>
          </p:nvPr>
        </p:nvGraphicFramePr>
        <p:xfrm>
          <a:off x="896046" y="1610036"/>
          <a:ext cx="2094048" cy="3191951"/>
        </p:xfrm>
        <a:graphic>
          <a:graphicData uri="http://schemas.openxmlformats.org/drawingml/2006/table">
            <a:tbl>
              <a:tblPr firstRow="1" bandRow="1">
                <a:tableStyleId>{5C22544A-7EE6-4342-B048-85BDC9FD1C3A}</a:tableStyleId>
              </a:tblPr>
              <a:tblGrid>
                <a:gridCol w="2094048">
                  <a:extLst>
                    <a:ext uri="{9D8B030D-6E8A-4147-A177-3AD203B41FA5}">
                      <a16:colId xmlns:a16="http://schemas.microsoft.com/office/drawing/2014/main" val="3127260482"/>
                    </a:ext>
                  </a:extLst>
                </a:gridCol>
              </a:tblGrid>
              <a:tr h="455993">
                <a:tc>
                  <a:txBody>
                    <a:bodyPr/>
                    <a:lstStyle/>
                    <a:p>
                      <a:pPr lvl="0" algn="ctr">
                        <a:buNone/>
                      </a:pPr>
                      <a:r>
                        <a:rPr lang="en-US" sz="1600" b="0">
                          <a:solidFill>
                            <a:schemeClr val="tx1"/>
                          </a:solidFill>
                          <a:effectLst/>
                          <a:latin typeface="Arial Black"/>
                        </a:rPr>
                        <a:t>Selection Criteria</a:t>
                      </a:r>
                    </a:p>
                  </a:txBody>
                  <a:tcPr marL="28575" marR="28575" marT="0" marB="0" anchor="ctr">
                    <a:lnL w="0">
                      <a:noFill/>
                    </a:lnL>
                    <a:lnR w="9524">
                      <a:solidFill>
                        <a:srgbClr val="000000"/>
                      </a:solidFill>
                    </a:lnR>
                    <a:lnT w="9524">
                      <a:solidFill>
                        <a:srgbClr val="000000"/>
                      </a:solidFill>
                    </a:lnT>
                    <a:lnB w="9524">
                      <a:solidFill>
                        <a:srgbClr val="000000"/>
                      </a:solidFill>
                    </a:lnB>
                    <a:solidFill>
                      <a:srgbClr val="48929B"/>
                    </a:solidFill>
                  </a:tcPr>
                </a:tc>
                <a:extLst>
                  <a:ext uri="{0D108BD9-81ED-4DB2-BD59-A6C34878D82A}">
                    <a16:rowId xmlns:a16="http://schemas.microsoft.com/office/drawing/2014/main" val="3440841459"/>
                  </a:ext>
                </a:extLst>
              </a:tr>
              <a:tr h="455993">
                <a:tc>
                  <a:txBody>
                    <a:bodyPr/>
                    <a:lstStyle/>
                    <a:p>
                      <a:pPr algn="ctr" rtl="0" fontAlgn="ctr"/>
                      <a:r>
                        <a:rPr lang="en-US" sz="1600" b="0">
                          <a:solidFill>
                            <a:schemeClr val="tx1"/>
                          </a:solidFill>
                          <a:effectLst/>
                          <a:latin typeface="Arial Black"/>
                        </a:rPr>
                        <a:t>Leakage</a:t>
                      </a:r>
                    </a:p>
                  </a:txBody>
                  <a:tcPr marL="28575" marR="28575" marT="0" marB="0" anchor="ctr">
                    <a:lnL>
                      <a:noFill/>
                    </a:lnL>
                    <a:lnR w="9525" cap="flat" cmpd="sng" algn="ctr">
                      <a:solidFill>
                        <a:srgbClr val="000000"/>
                      </a:solidFill>
                      <a:prstDash val="solid"/>
                      <a:round/>
                      <a:headEnd type="none" w="med" len="med"/>
                      <a:tailEnd type="none" w="med" len="med"/>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Lifetime</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Seal</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Resilience</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Size</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Cost</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911880588"/>
                  </a:ext>
                </a:extLst>
              </a:tr>
            </a:tbl>
          </a:graphicData>
        </a:graphic>
      </p:graphicFrame>
      <p:graphicFrame>
        <p:nvGraphicFramePr>
          <p:cNvPr id="28" name="Table 27">
            <a:extLst>
              <a:ext uri="{FF2B5EF4-FFF2-40B4-BE49-F238E27FC236}">
                <a16:creationId xmlns:a16="http://schemas.microsoft.com/office/drawing/2014/main" id="{B49EB745-92DC-D1CB-4C4B-A31FE2A13010}"/>
              </a:ext>
            </a:extLst>
          </p:cNvPr>
          <p:cNvGraphicFramePr>
            <a:graphicFrameLocks noGrp="1"/>
          </p:cNvGraphicFramePr>
          <p:nvPr>
            <p:extLst>
              <p:ext uri="{D42A27DB-BD31-4B8C-83A1-F6EECF244321}">
                <p14:modId xmlns:p14="http://schemas.microsoft.com/office/powerpoint/2010/main" val="3522499760"/>
              </p:ext>
            </p:extLst>
          </p:nvPr>
        </p:nvGraphicFramePr>
        <p:xfrm>
          <a:off x="3011449" y="2064961"/>
          <a:ext cx="541505" cy="2735958"/>
        </p:xfrm>
        <a:graphic>
          <a:graphicData uri="http://schemas.openxmlformats.org/drawingml/2006/table">
            <a:tbl>
              <a:tblPr firstRow="1" bandRow="1">
                <a:tableStyleId>{5C22544A-7EE6-4342-B048-85BDC9FD1C3A}</a:tableStyleId>
              </a:tblPr>
              <a:tblGrid>
                <a:gridCol w="541505">
                  <a:extLst>
                    <a:ext uri="{9D8B030D-6E8A-4147-A177-3AD203B41FA5}">
                      <a16:colId xmlns:a16="http://schemas.microsoft.com/office/drawing/2014/main" val="3127260482"/>
                    </a:ext>
                  </a:extLst>
                </a:gridCol>
              </a:tblGrid>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S</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S</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911880588"/>
                  </a:ext>
                </a:extLst>
              </a:tr>
            </a:tbl>
          </a:graphicData>
        </a:graphic>
      </p:graphicFrame>
      <p:sp>
        <p:nvSpPr>
          <p:cNvPr id="6" name="Footer Placeholder 2">
            <a:extLst>
              <a:ext uri="{FF2B5EF4-FFF2-40B4-BE49-F238E27FC236}">
                <a16:creationId xmlns:a16="http://schemas.microsoft.com/office/drawing/2014/main" id="{4DBB7946-D602-FF62-2B2D-DB6459F9242F}"/>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7F4E9FF8-2BF6-AD4D-6D8C-101E1436F12A}"/>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84</a:t>
            </a:fld>
            <a:endParaRPr lang="en-US">
              <a:solidFill>
                <a:srgbClr val="D8D8D8"/>
              </a:solidFill>
              <a:ea typeface="Calibri"/>
              <a:cs typeface="Calibri"/>
            </a:endParaRPr>
          </a:p>
        </p:txBody>
      </p:sp>
      <p:sp>
        <p:nvSpPr>
          <p:cNvPr id="2" name="TextBox 1">
            <a:extLst>
              <a:ext uri="{FF2B5EF4-FFF2-40B4-BE49-F238E27FC236}">
                <a16:creationId xmlns:a16="http://schemas.microsoft.com/office/drawing/2014/main" id="{5DCD072D-5B4C-137A-B26E-0DBED33691A9}"/>
              </a:ext>
            </a:extLst>
          </p:cNvPr>
          <p:cNvSpPr txBox="1"/>
          <p:nvPr/>
        </p:nvSpPr>
        <p:spPr>
          <a:xfrm>
            <a:off x="896046" y="5508171"/>
            <a:ext cx="2831199" cy="369332"/>
          </a:xfrm>
          <a:prstGeom prst="rect">
            <a:avLst/>
          </a:prstGeom>
          <a:noFill/>
        </p:spPr>
        <p:txBody>
          <a:bodyPr wrap="square" lIns="91440" tIns="45720" rIns="91440" bIns="45720" rtlCol="0" anchor="t">
            <a:spAutoFit/>
          </a:bodyPr>
          <a:lstStyle/>
          <a:p>
            <a:r>
              <a:rPr lang="en-US">
                <a:latin typeface="+mj-lt"/>
              </a:rPr>
              <a:t>Datum: Concept #33</a:t>
            </a:r>
          </a:p>
        </p:txBody>
      </p:sp>
      <p:sp>
        <p:nvSpPr>
          <p:cNvPr id="3" name="TextBox 2">
            <a:extLst>
              <a:ext uri="{FF2B5EF4-FFF2-40B4-BE49-F238E27FC236}">
                <a16:creationId xmlns:a16="http://schemas.microsoft.com/office/drawing/2014/main" id="{20B7F3AB-1644-B659-76F3-BE8BCAE75183}"/>
              </a:ext>
            </a:extLst>
          </p:cNvPr>
          <p:cNvSpPr txBox="1"/>
          <p:nvPr/>
        </p:nvSpPr>
        <p:spPr>
          <a:xfrm>
            <a:off x="4553643" y="4914967"/>
            <a:ext cx="4849451" cy="1477328"/>
          </a:xfrm>
          <a:prstGeom prst="rect">
            <a:avLst/>
          </a:prstGeom>
          <a:noFill/>
        </p:spPr>
        <p:txBody>
          <a:bodyPr wrap="square" rtlCol="0">
            <a:spAutoFit/>
          </a:bodyPr>
          <a:lstStyle/>
          <a:p>
            <a:pPr algn="ctr"/>
            <a:r>
              <a:rPr lang="en-US" sz="1800">
                <a:solidFill>
                  <a:schemeClr val="tx1"/>
                </a:solidFill>
                <a:latin typeface="+mj-lt"/>
              </a:rPr>
              <a:t>Force held double poppet actuator, sealed with Teflon, insulated by a double vacuum wall structure and Multi-Layered Insulation (MLI)</a:t>
            </a:r>
          </a:p>
          <a:p>
            <a:pPr algn="ctr"/>
            <a:endParaRPr lang="en-US"/>
          </a:p>
        </p:txBody>
      </p:sp>
      <p:sp>
        <p:nvSpPr>
          <p:cNvPr id="5" name="TextBox 4">
            <a:extLst>
              <a:ext uri="{FF2B5EF4-FFF2-40B4-BE49-F238E27FC236}">
                <a16:creationId xmlns:a16="http://schemas.microsoft.com/office/drawing/2014/main" id="{7F966285-AF6F-D889-734C-25A11EBD337A}"/>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pic>
        <p:nvPicPr>
          <p:cNvPr id="11" name="Picture 10" descr="Arizona Space Grant Consortium Logos | Arizona Space Grant Consortium">
            <a:extLst>
              <a:ext uri="{FF2B5EF4-FFF2-40B4-BE49-F238E27FC236}">
                <a16:creationId xmlns:a16="http://schemas.microsoft.com/office/drawing/2014/main" id="{25E6678C-49FF-58E4-C49E-05B06593672F}"/>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59554078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92AC51A-D8D8-063D-D2C3-982B154A1E00}"/>
              </a:ext>
            </a:extLst>
          </p:cNvPr>
          <p:cNvSpPr/>
          <p:nvPr/>
        </p:nvSpPr>
        <p:spPr>
          <a:xfrm>
            <a:off x="706159" y="1622303"/>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3600" b="1" u="sng" baseline="0">
                <a:solidFill>
                  <a:schemeClr val="bg1"/>
                </a:solidFill>
                <a:latin typeface="+mj-lt"/>
                <a:ea typeface="Calibri"/>
                <a:cs typeface="Calibri"/>
              </a:rPr>
              <a:t>Seals</a:t>
            </a:r>
            <a:r>
              <a:rPr lang="en-US" sz="3600" b="1" i="1">
                <a:solidFill>
                  <a:schemeClr val="bg1"/>
                </a:solidFill>
                <a:latin typeface="+mj-lt"/>
                <a:ea typeface="Calibri"/>
                <a:cs typeface="Calibri"/>
              </a:rPr>
              <a:t>​</a:t>
            </a:r>
          </a:p>
          <a:p>
            <a:pPr algn="ctr"/>
            <a:r>
              <a:rPr lang="en-US" sz="2000" baseline="0">
                <a:solidFill>
                  <a:schemeClr val="bg1"/>
                </a:solidFill>
                <a:latin typeface="+mj-lt"/>
                <a:ea typeface="Calibri"/>
                <a:cs typeface="Calibri"/>
              </a:rPr>
              <a:t>Encapsulated</a:t>
            </a:r>
            <a:r>
              <a:rPr lang="en-US" sz="2000">
                <a:solidFill>
                  <a:schemeClr val="bg1"/>
                </a:solidFill>
                <a:latin typeface="+mj-lt"/>
                <a:ea typeface="Calibri"/>
                <a:cs typeface="Calibri"/>
              </a:rPr>
              <a:t> O-ring</a:t>
            </a:r>
            <a:r>
              <a:rPr lang="en-US" sz="2000" baseline="0">
                <a:solidFill>
                  <a:schemeClr val="bg1"/>
                </a:solidFill>
                <a:latin typeface="+mj-lt"/>
                <a:ea typeface="Calibri"/>
                <a:cs typeface="Calibri"/>
              </a:rPr>
              <a:t> seal</a:t>
            </a:r>
            <a:r>
              <a:rPr lang="en-US" sz="2000">
                <a:solidFill>
                  <a:schemeClr val="bg1"/>
                </a:solidFill>
                <a:latin typeface="+mj-lt"/>
                <a:ea typeface="Calibri"/>
                <a:cs typeface="Calibri"/>
              </a:rPr>
              <a:t>​</a:t>
            </a:r>
          </a:p>
          <a:p>
            <a:pPr algn="ctr"/>
            <a:r>
              <a:rPr lang="en-US" sz="2000" baseline="0">
                <a:solidFill>
                  <a:schemeClr val="bg1"/>
                </a:solidFill>
                <a:latin typeface="+mj-lt"/>
                <a:ea typeface="Calibri"/>
                <a:cs typeface="Calibri"/>
              </a:rPr>
              <a:t>Teflon Seal</a:t>
            </a:r>
            <a:endParaRPr lang="en-US" sz="2000">
              <a:solidFill>
                <a:schemeClr val="bg1"/>
              </a:solidFill>
              <a:latin typeface="+mj-lt"/>
              <a:ea typeface="Calibri"/>
              <a:cs typeface="Calibri"/>
            </a:endParaRPr>
          </a:p>
        </p:txBody>
      </p:sp>
      <p:sp>
        <p:nvSpPr>
          <p:cNvPr id="4" name="Rectangle: Rounded Corners 3">
            <a:extLst>
              <a:ext uri="{FF2B5EF4-FFF2-40B4-BE49-F238E27FC236}">
                <a16:creationId xmlns:a16="http://schemas.microsoft.com/office/drawing/2014/main" id="{F3EC7A19-BFAD-4E46-ECD5-D8BCDFE2905F}"/>
              </a:ext>
            </a:extLst>
          </p:cNvPr>
          <p:cNvSpPr/>
          <p:nvPr/>
        </p:nvSpPr>
        <p:spPr>
          <a:xfrm>
            <a:off x="5423578" y="1622302"/>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600" b="1" u="sng">
                <a:solidFill>
                  <a:schemeClr val="bg1"/>
                </a:solidFill>
                <a:latin typeface="+mj-lt"/>
                <a:ea typeface="+mn-lt"/>
                <a:cs typeface="+mn-lt"/>
              </a:rPr>
              <a:t>Insulation</a:t>
            </a:r>
            <a:r>
              <a:rPr lang="en-US" sz="3600" b="1" i="1">
                <a:solidFill>
                  <a:schemeClr val="bg1"/>
                </a:solidFill>
                <a:latin typeface="+mj-lt"/>
                <a:ea typeface="+mn-lt"/>
                <a:cs typeface="+mn-lt"/>
              </a:rPr>
              <a:t> </a:t>
            </a:r>
            <a:endParaRPr lang="en-US" b="1">
              <a:solidFill>
                <a:schemeClr val="bg1"/>
              </a:solidFill>
              <a:latin typeface="+mj-lt"/>
              <a:ea typeface="Calibri"/>
              <a:cs typeface="Calibri"/>
            </a:endParaRPr>
          </a:p>
          <a:p>
            <a:pPr algn="ctr"/>
            <a:r>
              <a:rPr lang="en-US" sz="2400">
                <a:solidFill>
                  <a:schemeClr val="bg1"/>
                </a:solidFill>
                <a:latin typeface="+mj-lt"/>
                <a:ea typeface="+mn-lt"/>
                <a:cs typeface="+mn-lt"/>
              </a:rPr>
              <a:t>MLI </a:t>
            </a:r>
          </a:p>
          <a:p>
            <a:pPr algn="ctr"/>
            <a:r>
              <a:rPr lang="en-US" sz="2400">
                <a:solidFill>
                  <a:schemeClr val="bg1"/>
                </a:solidFill>
                <a:latin typeface="+mj-lt"/>
                <a:ea typeface="+mn-lt"/>
                <a:cs typeface="+mn-lt"/>
              </a:rPr>
              <a:t>SOFI </a:t>
            </a:r>
          </a:p>
          <a:p>
            <a:pPr algn="ctr"/>
            <a:r>
              <a:rPr lang="en-US" sz="2400">
                <a:solidFill>
                  <a:schemeClr val="bg1"/>
                </a:solidFill>
                <a:latin typeface="+mj-lt"/>
                <a:ea typeface="+mn-lt"/>
                <a:cs typeface="+mn-lt"/>
              </a:rPr>
              <a:t>Double vacuum wall</a:t>
            </a:r>
            <a:endParaRPr lang="en-US">
              <a:solidFill>
                <a:schemeClr val="bg1"/>
              </a:solidFill>
              <a:latin typeface="+mj-lt"/>
              <a:ea typeface="Calibri"/>
              <a:cs typeface="Calibri"/>
            </a:endParaRPr>
          </a:p>
        </p:txBody>
      </p:sp>
      <p:sp>
        <p:nvSpPr>
          <p:cNvPr id="8" name="Rectangle: Rounded Corners 7">
            <a:extLst>
              <a:ext uri="{FF2B5EF4-FFF2-40B4-BE49-F238E27FC236}">
                <a16:creationId xmlns:a16="http://schemas.microsoft.com/office/drawing/2014/main" id="{3343DEE1-B9B6-494D-E603-AE39FC53CC93}"/>
              </a:ext>
            </a:extLst>
          </p:cNvPr>
          <p:cNvSpPr/>
          <p:nvPr/>
        </p:nvSpPr>
        <p:spPr>
          <a:xfrm>
            <a:off x="711975" y="3978104"/>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600" b="1" u="sng">
                <a:solidFill>
                  <a:schemeClr val="bg1"/>
                </a:solidFill>
                <a:latin typeface="+mj-lt"/>
                <a:ea typeface="Calibri"/>
                <a:cs typeface="Calibri"/>
              </a:rPr>
              <a:t>Locks</a:t>
            </a:r>
            <a:endParaRPr lang="en-US" u="sng">
              <a:solidFill>
                <a:schemeClr val="bg1"/>
              </a:solidFill>
              <a:latin typeface="+mj-lt"/>
              <a:ea typeface="Calibri"/>
              <a:cs typeface="Calibri"/>
            </a:endParaRPr>
          </a:p>
          <a:p>
            <a:pPr algn="ctr"/>
            <a:r>
              <a:rPr lang="en-US" sz="2400">
                <a:solidFill>
                  <a:schemeClr val="bg1"/>
                </a:solidFill>
                <a:latin typeface="+mj-lt"/>
                <a:ea typeface="Calibri"/>
                <a:cs typeface="Calibri"/>
              </a:rPr>
              <a:t>Force held</a:t>
            </a:r>
          </a:p>
          <a:p>
            <a:pPr algn="ctr"/>
            <a:r>
              <a:rPr lang="en-US" sz="2400">
                <a:solidFill>
                  <a:schemeClr val="bg1"/>
                </a:solidFill>
                <a:latin typeface="+mj-lt"/>
                <a:ea typeface="Calibri"/>
                <a:cs typeface="Calibri"/>
              </a:rPr>
              <a:t>Collet Lock </a:t>
            </a:r>
          </a:p>
        </p:txBody>
      </p:sp>
      <p:sp>
        <p:nvSpPr>
          <p:cNvPr id="10" name="Rectangle: Rounded Corners 9">
            <a:extLst>
              <a:ext uri="{FF2B5EF4-FFF2-40B4-BE49-F238E27FC236}">
                <a16:creationId xmlns:a16="http://schemas.microsoft.com/office/drawing/2014/main" id="{D48029BC-B655-27D5-472C-D06A0A7B1E4E}"/>
              </a:ext>
            </a:extLst>
          </p:cNvPr>
          <p:cNvSpPr/>
          <p:nvPr/>
        </p:nvSpPr>
        <p:spPr>
          <a:xfrm>
            <a:off x="5429394" y="3978103"/>
            <a:ext cx="4474276" cy="2159195"/>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gn="ctr"/>
            <a:r>
              <a:rPr lang="en-US" sz="3600" b="1" u="sng">
                <a:solidFill>
                  <a:schemeClr val="bg1"/>
                </a:solidFill>
                <a:latin typeface="+mj-lt"/>
                <a:ea typeface="Calibri"/>
                <a:cs typeface="Calibri"/>
              </a:rPr>
              <a:t>Valves</a:t>
            </a:r>
          </a:p>
          <a:p>
            <a:pPr algn="ctr"/>
            <a:r>
              <a:rPr lang="en-US" sz="2400">
                <a:solidFill>
                  <a:schemeClr val="bg1"/>
                </a:solidFill>
                <a:latin typeface="+mj-lt"/>
                <a:ea typeface="Calibri"/>
                <a:cs typeface="Calibri"/>
              </a:rPr>
              <a:t>Double poppet valve</a:t>
            </a:r>
          </a:p>
        </p:txBody>
      </p:sp>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85</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Terminology</a:t>
            </a:r>
            <a:endParaRPr lang="en-US"/>
          </a:p>
        </p:txBody>
      </p:sp>
    </p:spTree>
    <p:extLst>
      <p:ext uri="{BB962C8B-B14F-4D97-AF65-F5344CB8AC3E}">
        <p14:creationId xmlns:p14="http://schemas.microsoft.com/office/powerpoint/2010/main" val="399073706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rizona Space Grant Consortium Logos | Arizona Space Grant Consortium">
            <a:extLst>
              <a:ext uri="{FF2B5EF4-FFF2-40B4-BE49-F238E27FC236}">
                <a16:creationId xmlns:a16="http://schemas.microsoft.com/office/drawing/2014/main" id="{53171AB8-8265-DBBF-90C5-EE987CD9172A}"/>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
        <p:nvSpPr>
          <p:cNvPr id="14" name="Title 5">
            <a:extLst>
              <a:ext uri="{FF2B5EF4-FFF2-40B4-BE49-F238E27FC236}">
                <a16:creationId xmlns:a16="http://schemas.microsoft.com/office/drawing/2014/main" id="{1515BAB3-0D73-AFA5-2309-DB95734273EE}"/>
              </a:ext>
            </a:extLst>
          </p:cNvPr>
          <p:cNvSpPr txBox="1">
            <a:spLocks/>
          </p:cNvSpPr>
          <p:nvPr/>
        </p:nvSpPr>
        <p:spPr>
          <a:xfrm>
            <a:off x="533400" y="457200"/>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6000" b="1" kern="1200">
                <a:solidFill>
                  <a:schemeClr val="bg2"/>
                </a:solidFill>
                <a:latin typeface="+mj-lt"/>
                <a:ea typeface="+mn-ea"/>
                <a:cs typeface="+mj-cs"/>
              </a:defRPr>
            </a:lvl1pPr>
          </a:lstStyle>
          <a:p>
            <a:r>
              <a:rPr lang="en-US" sz="4000">
                <a:latin typeface="Arial Black"/>
                <a:cs typeface="Calibri"/>
              </a:rPr>
              <a:t>Top Concepts</a:t>
            </a:r>
            <a:endParaRPr lang="en-US"/>
          </a:p>
        </p:txBody>
      </p:sp>
      <p:sp>
        <p:nvSpPr>
          <p:cNvPr id="16" name="TextBox 15">
            <a:extLst>
              <a:ext uri="{FF2B5EF4-FFF2-40B4-BE49-F238E27FC236}">
                <a16:creationId xmlns:a16="http://schemas.microsoft.com/office/drawing/2014/main" id="{81AE73B0-FB34-51D7-9C7A-812D68644503}"/>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rPr>
              <a:t>Name</a:t>
            </a:r>
            <a:endParaRPr lang="en-US">
              <a:ea typeface="Calibri"/>
              <a:cs typeface="Calibri"/>
            </a:endParaRPr>
          </a:p>
        </p:txBody>
      </p:sp>
      <p:sp>
        <p:nvSpPr>
          <p:cNvPr id="18" name="Rectangle 17">
            <a:extLst>
              <a:ext uri="{FF2B5EF4-FFF2-40B4-BE49-F238E27FC236}">
                <a16:creationId xmlns:a16="http://schemas.microsoft.com/office/drawing/2014/main" id="{60492343-ADD7-6465-91B7-ABEB877DDDED}"/>
              </a:ext>
            </a:extLst>
          </p:cNvPr>
          <p:cNvSpPr/>
          <p:nvPr/>
        </p:nvSpPr>
        <p:spPr>
          <a:xfrm>
            <a:off x="2327" y="6578394"/>
            <a:ext cx="10866979" cy="280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ooter Placeholder 2">
            <a:extLst>
              <a:ext uri="{FF2B5EF4-FFF2-40B4-BE49-F238E27FC236}">
                <a16:creationId xmlns:a16="http://schemas.microsoft.com/office/drawing/2014/main" id="{AA9F449E-7F5E-081F-8C1E-4A0B5937CFC4}"/>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22" name="Slide Number Placeholder 3">
            <a:extLst>
              <a:ext uri="{FF2B5EF4-FFF2-40B4-BE49-F238E27FC236}">
                <a16:creationId xmlns:a16="http://schemas.microsoft.com/office/drawing/2014/main" id="{09510765-BE9B-23B1-86A2-750F10607592}"/>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86</a:t>
            </a:fld>
            <a:endParaRPr lang="en-US">
              <a:solidFill>
                <a:srgbClr val="D8D8D8"/>
              </a:solidFill>
              <a:ea typeface="Calibri"/>
              <a:cs typeface="Calibri"/>
            </a:endParaRPr>
          </a:p>
        </p:txBody>
      </p:sp>
      <p:sp>
        <p:nvSpPr>
          <p:cNvPr id="3" name="TextBox 2">
            <a:extLst>
              <a:ext uri="{FF2B5EF4-FFF2-40B4-BE49-F238E27FC236}">
                <a16:creationId xmlns:a16="http://schemas.microsoft.com/office/drawing/2014/main" id="{B775969C-3900-0FE7-527C-BA81708750A3}"/>
              </a:ext>
            </a:extLst>
          </p:cNvPr>
          <p:cNvSpPr txBox="1"/>
          <p:nvPr/>
        </p:nvSpPr>
        <p:spPr>
          <a:xfrm>
            <a:off x="461869" y="2218741"/>
            <a:ext cx="9759461"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panose="020B0604020202020204" pitchFamily="34" charset="0"/>
              <a:buChar char="•"/>
            </a:pPr>
            <a:r>
              <a:rPr lang="en-US" sz="2000">
                <a:latin typeface="Arial Black"/>
                <a:cs typeface="Arial"/>
              </a:rPr>
              <a:t>Force held lock with double poppet valve, encapsulated seals, double vacuum and MLI (multi-layered insulation)</a:t>
            </a:r>
          </a:p>
          <a:p>
            <a:pPr marL="285750" indent="-285750">
              <a:buFont typeface="Arial" panose="020B0604020202020204" pitchFamily="34" charset="0"/>
              <a:buChar char="•"/>
            </a:pPr>
            <a:r>
              <a:rPr lang="en-US" sz="2000">
                <a:latin typeface="Arial Black"/>
                <a:cs typeface="Arial"/>
              </a:rPr>
              <a:t>Force held lock with double poppet valve, encapsulated seals, double vacuum and SOFI (spray-on foam insulation)</a:t>
            </a:r>
          </a:p>
          <a:p>
            <a:pPr marL="285750" indent="-285750">
              <a:buFont typeface="Arial" panose="020B0604020202020204" pitchFamily="34" charset="0"/>
              <a:buChar char="•"/>
            </a:pPr>
            <a:r>
              <a:rPr lang="en-US" sz="2000">
                <a:latin typeface="Arial Black"/>
                <a:cs typeface="Arial"/>
              </a:rPr>
              <a:t>Collet lock with double poppet valve, encapsulated seals, double vacuum and MLI</a:t>
            </a:r>
            <a:endParaRPr lang="en-US" sz="2000"/>
          </a:p>
          <a:p>
            <a:pPr marL="285750" indent="-285750">
              <a:buFont typeface="Arial" panose="020B0604020202020204" pitchFamily="34" charset="0"/>
              <a:buChar char="•"/>
            </a:pPr>
            <a:r>
              <a:rPr lang="en-US" sz="2000">
                <a:latin typeface="Arial Black"/>
                <a:cs typeface="Arial"/>
              </a:rPr>
              <a:t>Collet lock with double poppet valve, encapsulated seal, double vacuum and SOFI</a:t>
            </a:r>
          </a:p>
          <a:p>
            <a:pPr marL="285750" indent="-285750">
              <a:buFont typeface="Arial" panose="020B0604020202020204" pitchFamily="34" charset="0"/>
              <a:buChar char="•"/>
            </a:pPr>
            <a:endParaRPr lang="en-US" sz="2000">
              <a:latin typeface="Arial Black"/>
              <a:cs typeface="Arial"/>
            </a:endParaRPr>
          </a:p>
          <a:p>
            <a:pPr marL="285750" indent="-285750">
              <a:buFont typeface="Arial" panose="020B0604020202020204" pitchFamily="34" charset="0"/>
              <a:buChar char="•"/>
            </a:pPr>
            <a:endParaRPr lang="en-US" sz="2000">
              <a:latin typeface="Arial Black"/>
              <a:cs typeface="Arial"/>
            </a:endParaRPr>
          </a:p>
          <a:p>
            <a:endParaRPr lang="en-US" sz="2000">
              <a:latin typeface="Arial Black"/>
              <a:cs typeface="Arial"/>
            </a:endParaRPr>
          </a:p>
          <a:p>
            <a:pPr marL="285750" indent="-285750">
              <a:buFont typeface="Arial" panose="020B0604020202020204" pitchFamily="34" charset="0"/>
              <a:buChar char="•"/>
            </a:pPr>
            <a:endParaRPr lang="en-US" sz="2000">
              <a:latin typeface="Arial Black"/>
              <a:cs typeface="Arial"/>
            </a:endParaRPr>
          </a:p>
        </p:txBody>
      </p:sp>
    </p:spTree>
    <p:extLst>
      <p:ext uri="{BB962C8B-B14F-4D97-AF65-F5344CB8AC3E}">
        <p14:creationId xmlns:p14="http://schemas.microsoft.com/office/powerpoint/2010/main" val="357827725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87</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latin typeface="Arial Black"/>
                <a:cs typeface="Calibri"/>
              </a:rPr>
              <a:t>Pugh Charts- Second Iteration</a:t>
            </a:r>
            <a:endParaRPr lang="en-US">
              <a:solidFill>
                <a:schemeClr val="tx2"/>
              </a:solidFill>
              <a:cs typeface="Calibri"/>
            </a:endParaRPr>
          </a:p>
        </p:txBody>
      </p:sp>
      <p:graphicFrame>
        <p:nvGraphicFramePr>
          <p:cNvPr id="6" name="Table 5">
            <a:extLst>
              <a:ext uri="{FF2B5EF4-FFF2-40B4-BE49-F238E27FC236}">
                <a16:creationId xmlns:a16="http://schemas.microsoft.com/office/drawing/2014/main" id="{5570F28E-95CA-48C1-DC72-DDB5A9E727BB}"/>
              </a:ext>
            </a:extLst>
          </p:cNvPr>
          <p:cNvGraphicFramePr>
            <a:graphicFrameLocks noGrp="1"/>
          </p:cNvGraphicFramePr>
          <p:nvPr/>
        </p:nvGraphicFramePr>
        <p:xfrm>
          <a:off x="896046" y="1610036"/>
          <a:ext cx="2094047" cy="3191951"/>
        </p:xfrm>
        <a:graphic>
          <a:graphicData uri="http://schemas.openxmlformats.org/drawingml/2006/table">
            <a:tbl>
              <a:tblPr firstRow="1" bandRow="1">
                <a:tableStyleId>{5C22544A-7EE6-4342-B048-85BDC9FD1C3A}</a:tableStyleId>
              </a:tblPr>
              <a:tblGrid>
                <a:gridCol w="2094047">
                  <a:extLst>
                    <a:ext uri="{9D8B030D-6E8A-4147-A177-3AD203B41FA5}">
                      <a16:colId xmlns:a16="http://schemas.microsoft.com/office/drawing/2014/main" val="3127260482"/>
                    </a:ext>
                  </a:extLst>
                </a:gridCol>
              </a:tblGrid>
              <a:tr h="455993">
                <a:tc>
                  <a:txBody>
                    <a:bodyPr/>
                    <a:lstStyle/>
                    <a:p>
                      <a:pPr lvl="0" algn="ctr">
                        <a:buNone/>
                      </a:pPr>
                      <a:r>
                        <a:rPr lang="en-US" sz="1600" b="0">
                          <a:solidFill>
                            <a:schemeClr val="tx1"/>
                          </a:solidFill>
                          <a:effectLst/>
                          <a:latin typeface="Arial Black"/>
                        </a:rPr>
                        <a:t>Selection Criteria</a:t>
                      </a:r>
                    </a:p>
                  </a:txBody>
                  <a:tcPr marL="28575" marR="28575" marT="0" marB="0" anchor="ctr">
                    <a:lnL w="0">
                      <a:noFill/>
                    </a:lnL>
                    <a:lnR w="9524">
                      <a:solidFill>
                        <a:srgbClr val="000000"/>
                      </a:solidFill>
                    </a:lnR>
                    <a:lnT w="9524">
                      <a:solidFill>
                        <a:srgbClr val="000000"/>
                      </a:solidFill>
                    </a:lnT>
                    <a:lnB w="9524">
                      <a:solidFill>
                        <a:srgbClr val="000000"/>
                      </a:solidFill>
                    </a:lnB>
                    <a:solidFill>
                      <a:srgbClr val="48929B"/>
                    </a:solidFill>
                  </a:tcPr>
                </a:tc>
                <a:extLst>
                  <a:ext uri="{0D108BD9-81ED-4DB2-BD59-A6C34878D82A}">
                    <a16:rowId xmlns:a16="http://schemas.microsoft.com/office/drawing/2014/main" val="3440841459"/>
                  </a:ext>
                </a:extLst>
              </a:tr>
              <a:tr h="455993">
                <a:tc>
                  <a:txBody>
                    <a:bodyPr/>
                    <a:lstStyle/>
                    <a:p>
                      <a:pPr algn="ctr" rtl="0" fontAlgn="ctr"/>
                      <a:r>
                        <a:rPr lang="en-US" sz="1600" b="0">
                          <a:solidFill>
                            <a:schemeClr val="tx1"/>
                          </a:solidFill>
                          <a:effectLst/>
                          <a:latin typeface="Arial Black"/>
                        </a:rPr>
                        <a:t>Leakage</a:t>
                      </a:r>
                    </a:p>
                  </a:txBody>
                  <a:tcPr marL="28575" marR="28575" marT="0" marB="0" anchor="ctr">
                    <a:lnL>
                      <a:noFill/>
                    </a:lnL>
                    <a:lnR w="9524">
                      <a:solidFill>
                        <a:srgbClr val="000000"/>
                      </a:solidFill>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Lifetime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Seal</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Resilience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Size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Cost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911880588"/>
                  </a:ext>
                </a:extLst>
              </a:tr>
            </a:tbl>
          </a:graphicData>
        </a:graphic>
      </p:graphicFrame>
      <p:sp>
        <p:nvSpPr>
          <p:cNvPr id="11" name="TextBox 10">
            <a:extLst>
              <a:ext uri="{FF2B5EF4-FFF2-40B4-BE49-F238E27FC236}">
                <a16:creationId xmlns:a16="http://schemas.microsoft.com/office/drawing/2014/main" id="{9BCF8E8C-68B0-37E4-D0C0-8F06539807E0}"/>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Nicolas Sgammato</a:t>
            </a:r>
            <a:endParaRPr lang="en-US"/>
          </a:p>
        </p:txBody>
      </p:sp>
      <p:sp>
        <p:nvSpPr>
          <p:cNvPr id="16" name="TextBox 15">
            <a:extLst>
              <a:ext uri="{FF2B5EF4-FFF2-40B4-BE49-F238E27FC236}">
                <a16:creationId xmlns:a16="http://schemas.microsoft.com/office/drawing/2014/main" id="{44DD5E93-F284-8198-611E-31120902BE54}"/>
              </a:ext>
            </a:extLst>
          </p:cNvPr>
          <p:cNvSpPr txBox="1"/>
          <p:nvPr/>
        </p:nvSpPr>
        <p:spPr>
          <a:xfrm>
            <a:off x="6096000" y="4625776"/>
            <a:ext cx="3582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Black"/>
                <a:cs typeface="Calibri"/>
              </a:rPr>
              <a:t>Concept #98</a:t>
            </a:r>
            <a:endParaRPr lang="en-US">
              <a:latin typeface="Arial Black"/>
            </a:endParaRPr>
          </a:p>
        </p:txBody>
      </p:sp>
      <p:graphicFrame>
        <p:nvGraphicFramePr>
          <p:cNvPr id="29" name="Table 28">
            <a:extLst>
              <a:ext uri="{FF2B5EF4-FFF2-40B4-BE49-F238E27FC236}">
                <a16:creationId xmlns:a16="http://schemas.microsoft.com/office/drawing/2014/main" id="{37646862-65B8-043B-B979-FB39EF145C0F}"/>
              </a:ext>
            </a:extLst>
          </p:cNvPr>
          <p:cNvGraphicFramePr>
            <a:graphicFrameLocks noGrp="1"/>
          </p:cNvGraphicFramePr>
          <p:nvPr>
            <p:extLst>
              <p:ext uri="{D42A27DB-BD31-4B8C-83A1-F6EECF244321}">
                <p14:modId xmlns:p14="http://schemas.microsoft.com/office/powerpoint/2010/main" val="1441745702"/>
              </p:ext>
            </p:extLst>
          </p:nvPr>
        </p:nvGraphicFramePr>
        <p:xfrm>
          <a:off x="3011449" y="2064961"/>
          <a:ext cx="541505" cy="2735958"/>
        </p:xfrm>
        <a:graphic>
          <a:graphicData uri="http://schemas.openxmlformats.org/drawingml/2006/table">
            <a:tbl>
              <a:tblPr firstRow="1" bandRow="1">
                <a:tableStyleId>{5C22544A-7EE6-4342-B048-85BDC9FD1C3A}</a:tableStyleId>
              </a:tblPr>
              <a:tblGrid>
                <a:gridCol w="541505">
                  <a:extLst>
                    <a:ext uri="{9D8B030D-6E8A-4147-A177-3AD203B41FA5}">
                      <a16:colId xmlns:a16="http://schemas.microsoft.com/office/drawing/2014/main" val="3127260482"/>
                    </a:ext>
                  </a:extLst>
                </a:gridCol>
              </a:tblGrid>
              <a:tr h="455993">
                <a:tc>
                  <a:txBody>
                    <a:bodyPr/>
                    <a:lstStyle/>
                    <a:p>
                      <a:pPr algn="ctr" rtl="0" fontAlgn="ctr"/>
                      <a:r>
                        <a:rPr lang="en-US" sz="1600" b="0">
                          <a:solidFill>
                            <a:schemeClr val="tx1"/>
                          </a:solidFill>
                          <a:effectLst/>
                          <a:latin typeface="Arial Black"/>
                        </a:rPr>
                        <a:t>S</a:t>
                      </a:r>
                    </a:p>
                  </a:txBody>
                  <a:tcPr marL="28575" marR="28575" marT="0" marB="0" anchor="ctr">
                    <a:lnL>
                      <a:noFill/>
                    </a:lnL>
                    <a:lnR w="9524">
                      <a:solidFill>
                        <a:srgbClr val="000000"/>
                      </a:solidFill>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S</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911880588"/>
                  </a:ext>
                </a:extLst>
              </a:tr>
            </a:tbl>
          </a:graphicData>
        </a:graphic>
      </p:graphicFrame>
      <p:sp>
        <p:nvSpPr>
          <p:cNvPr id="10" name="TextBox 9">
            <a:extLst>
              <a:ext uri="{FF2B5EF4-FFF2-40B4-BE49-F238E27FC236}">
                <a16:creationId xmlns:a16="http://schemas.microsoft.com/office/drawing/2014/main" id="{1ACE52CC-8E45-9FF9-0A5F-0883DF23AD2D}"/>
              </a:ext>
            </a:extLst>
          </p:cNvPr>
          <p:cNvSpPr txBox="1"/>
          <p:nvPr/>
        </p:nvSpPr>
        <p:spPr>
          <a:xfrm>
            <a:off x="4241785" y="4993902"/>
            <a:ext cx="5620301" cy="1477328"/>
          </a:xfrm>
          <a:prstGeom prst="rect">
            <a:avLst/>
          </a:prstGeom>
          <a:noFill/>
        </p:spPr>
        <p:txBody>
          <a:bodyPr wrap="square" rtlCol="0">
            <a:spAutoFit/>
          </a:bodyPr>
          <a:lstStyle/>
          <a:p>
            <a:pPr algn="ctr"/>
            <a:r>
              <a:rPr lang="en-US" sz="1800">
                <a:solidFill>
                  <a:schemeClr val="tx1"/>
                </a:solidFill>
                <a:latin typeface="+mj-lt"/>
              </a:rPr>
              <a:t>Force held double poppet actuator, sealed with encapsulated O-rings, insulated by a double vacuum wall structure and Spray-On Foam Insulation (SOFI)</a:t>
            </a:r>
          </a:p>
          <a:p>
            <a:endParaRPr lang="en-US"/>
          </a:p>
        </p:txBody>
      </p:sp>
      <p:sp>
        <p:nvSpPr>
          <p:cNvPr id="4" name="TextBox 3">
            <a:extLst>
              <a:ext uri="{FF2B5EF4-FFF2-40B4-BE49-F238E27FC236}">
                <a16:creationId xmlns:a16="http://schemas.microsoft.com/office/drawing/2014/main" id="{D40CCCCF-1E2A-80CF-C74E-EF087761F663}"/>
              </a:ext>
            </a:extLst>
          </p:cNvPr>
          <p:cNvSpPr txBox="1"/>
          <p:nvPr/>
        </p:nvSpPr>
        <p:spPr>
          <a:xfrm>
            <a:off x="896046" y="5508171"/>
            <a:ext cx="2831199" cy="369332"/>
          </a:xfrm>
          <a:prstGeom prst="rect">
            <a:avLst/>
          </a:prstGeom>
          <a:noFill/>
        </p:spPr>
        <p:txBody>
          <a:bodyPr wrap="square" lIns="91440" tIns="45720" rIns="91440" bIns="45720" rtlCol="0" anchor="t">
            <a:spAutoFit/>
          </a:bodyPr>
          <a:lstStyle/>
          <a:p>
            <a:r>
              <a:rPr lang="en-US">
                <a:latin typeface="+mj-lt"/>
              </a:rPr>
              <a:t>Datum: Concept #33</a:t>
            </a:r>
          </a:p>
        </p:txBody>
      </p:sp>
      <p:pic>
        <p:nvPicPr>
          <p:cNvPr id="2" name="Picture 1">
            <a:extLst>
              <a:ext uri="{FF2B5EF4-FFF2-40B4-BE49-F238E27FC236}">
                <a16:creationId xmlns:a16="http://schemas.microsoft.com/office/drawing/2014/main" id="{CDEE1A2D-5393-89F4-6BDF-407003255D1B}"/>
              </a:ext>
            </a:extLst>
          </p:cNvPr>
          <p:cNvPicPr>
            <a:picLocks noChangeAspect="1"/>
          </p:cNvPicPr>
          <p:nvPr/>
        </p:nvPicPr>
        <p:blipFill rotWithShape="1">
          <a:blip r:embed="rId2"/>
          <a:srcRect b="20130"/>
          <a:stretch/>
        </p:blipFill>
        <p:spPr>
          <a:xfrm>
            <a:off x="4640120" y="2099118"/>
            <a:ext cx="4823632" cy="2424288"/>
          </a:xfrm>
          <a:prstGeom prst="rect">
            <a:avLst/>
          </a:prstGeom>
          <a:ln w="28575">
            <a:solidFill>
              <a:srgbClr val="003B6F"/>
            </a:solidFill>
          </a:ln>
        </p:spPr>
      </p:pic>
      <p:pic>
        <p:nvPicPr>
          <p:cNvPr id="8" name="Picture 7" descr="Arizona Space Grant Consortium Logos | Arizona Space Grant Consortium">
            <a:extLst>
              <a:ext uri="{FF2B5EF4-FFF2-40B4-BE49-F238E27FC236}">
                <a16:creationId xmlns:a16="http://schemas.microsoft.com/office/drawing/2014/main" id="{14321259-0322-A94D-3194-980FA5E7EC8B}"/>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8015957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88</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latin typeface="Arial Black"/>
                <a:cs typeface="Calibri"/>
              </a:rPr>
              <a:t>Pugh Charts- Second Iteration</a:t>
            </a:r>
            <a:endParaRPr lang="en-US">
              <a:solidFill>
                <a:schemeClr val="tx2"/>
              </a:solidFill>
              <a:cs typeface="Calibri"/>
            </a:endParaRPr>
          </a:p>
        </p:txBody>
      </p:sp>
      <p:graphicFrame>
        <p:nvGraphicFramePr>
          <p:cNvPr id="6" name="Table 5">
            <a:extLst>
              <a:ext uri="{FF2B5EF4-FFF2-40B4-BE49-F238E27FC236}">
                <a16:creationId xmlns:a16="http://schemas.microsoft.com/office/drawing/2014/main" id="{5570F28E-95CA-48C1-DC72-DDB5A9E727BB}"/>
              </a:ext>
            </a:extLst>
          </p:cNvPr>
          <p:cNvGraphicFramePr>
            <a:graphicFrameLocks noGrp="1"/>
          </p:cNvGraphicFramePr>
          <p:nvPr>
            <p:extLst>
              <p:ext uri="{D42A27DB-BD31-4B8C-83A1-F6EECF244321}">
                <p14:modId xmlns:p14="http://schemas.microsoft.com/office/powerpoint/2010/main" val="776416179"/>
              </p:ext>
            </p:extLst>
          </p:nvPr>
        </p:nvGraphicFramePr>
        <p:xfrm>
          <a:off x="896046" y="1610036"/>
          <a:ext cx="2094047" cy="3191951"/>
        </p:xfrm>
        <a:graphic>
          <a:graphicData uri="http://schemas.openxmlformats.org/drawingml/2006/table">
            <a:tbl>
              <a:tblPr firstRow="1" bandRow="1">
                <a:tableStyleId>{5C22544A-7EE6-4342-B048-85BDC9FD1C3A}</a:tableStyleId>
              </a:tblPr>
              <a:tblGrid>
                <a:gridCol w="2094047">
                  <a:extLst>
                    <a:ext uri="{9D8B030D-6E8A-4147-A177-3AD203B41FA5}">
                      <a16:colId xmlns:a16="http://schemas.microsoft.com/office/drawing/2014/main" val="3127260482"/>
                    </a:ext>
                  </a:extLst>
                </a:gridCol>
              </a:tblGrid>
              <a:tr h="455993">
                <a:tc>
                  <a:txBody>
                    <a:bodyPr/>
                    <a:lstStyle/>
                    <a:p>
                      <a:pPr lvl="0" algn="ctr">
                        <a:buNone/>
                      </a:pPr>
                      <a:r>
                        <a:rPr lang="en-US" sz="1600" b="0">
                          <a:solidFill>
                            <a:schemeClr val="tx1"/>
                          </a:solidFill>
                          <a:effectLst/>
                          <a:latin typeface="Arial Black"/>
                        </a:rPr>
                        <a:t>Selection Criteria</a:t>
                      </a:r>
                    </a:p>
                  </a:txBody>
                  <a:tcPr marL="28575" marR="28575" marT="0" marB="0" anchor="ctr">
                    <a:lnL w="0">
                      <a:noFill/>
                    </a:lnL>
                    <a:lnR w="9524">
                      <a:solidFill>
                        <a:srgbClr val="000000"/>
                      </a:solidFill>
                    </a:lnR>
                    <a:lnT w="9524">
                      <a:solidFill>
                        <a:srgbClr val="000000"/>
                      </a:solidFill>
                    </a:lnT>
                    <a:lnB w="9524">
                      <a:solidFill>
                        <a:srgbClr val="000000"/>
                      </a:solidFill>
                    </a:lnB>
                    <a:solidFill>
                      <a:srgbClr val="48929B"/>
                    </a:solidFill>
                  </a:tcPr>
                </a:tc>
                <a:extLst>
                  <a:ext uri="{0D108BD9-81ED-4DB2-BD59-A6C34878D82A}">
                    <a16:rowId xmlns:a16="http://schemas.microsoft.com/office/drawing/2014/main" val="3440841459"/>
                  </a:ext>
                </a:extLst>
              </a:tr>
              <a:tr h="455993">
                <a:tc>
                  <a:txBody>
                    <a:bodyPr/>
                    <a:lstStyle/>
                    <a:p>
                      <a:pPr algn="ctr" rtl="0" fontAlgn="ctr"/>
                      <a:r>
                        <a:rPr lang="en-US" sz="1600" b="0">
                          <a:solidFill>
                            <a:schemeClr val="tx1"/>
                          </a:solidFill>
                          <a:effectLst/>
                          <a:latin typeface="Arial Black"/>
                        </a:rPr>
                        <a:t>Leakage</a:t>
                      </a:r>
                    </a:p>
                  </a:txBody>
                  <a:tcPr marL="28575" marR="28575" marT="0" marB="0" anchor="ctr">
                    <a:lnL>
                      <a:noFill/>
                    </a:lnL>
                    <a:lnR w="9524">
                      <a:solidFill>
                        <a:srgbClr val="000000"/>
                      </a:solidFill>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Lifetime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Seal</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Resilience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Size</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Cost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911880588"/>
                  </a:ext>
                </a:extLst>
              </a:tr>
            </a:tbl>
          </a:graphicData>
        </a:graphic>
      </p:graphicFrame>
      <p:sp>
        <p:nvSpPr>
          <p:cNvPr id="11" name="TextBox 10">
            <a:extLst>
              <a:ext uri="{FF2B5EF4-FFF2-40B4-BE49-F238E27FC236}">
                <a16:creationId xmlns:a16="http://schemas.microsoft.com/office/drawing/2014/main" id="{9BCF8E8C-68B0-37E4-D0C0-8F06539807E0}"/>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cs typeface="Calibri"/>
              </a:rPr>
              <a:t>Jason Goldstein</a:t>
            </a:r>
            <a:endParaRPr lang="en-US"/>
          </a:p>
        </p:txBody>
      </p:sp>
      <p:sp>
        <p:nvSpPr>
          <p:cNvPr id="16" name="TextBox 15">
            <a:extLst>
              <a:ext uri="{FF2B5EF4-FFF2-40B4-BE49-F238E27FC236}">
                <a16:creationId xmlns:a16="http://schemas.microsoft.com/office/drawing/2014/main" id="{44DD5E93-F284-8198-611E-31120902BE54}"/>
              </a:ext>
            </a:extLst>
          </p:cNvPr>
          <p:cNvSpPr txBox="1"/>
          <p:nvPr/>
        </p:nvSpPr>
        <p:spPr>
          <a:xfrm>
            <a:off x="6096000" y="4616253"/>
            <a:ext cx="358253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Black"/>
                <a:cs typeface="Calibri"/>
              </a:rPr>
              <a:t>Concept #99</a:t>
            </a:r>
            <a:endParaRPr lang="en-US">
              <a:latin typeface="Arial Black"/>
            </a:endParaRPr>
          </a:p>
        </p:txBody>
      </p:sp>
      <p:graphicFrame>
        <p:nvGraphicFramePr>
          <p:cNvPr id="29" name="Table 28">
            <a:extLst>
              <a:ext uri="{FF2B5EF4-FFF2-40B4-BE49-F238E27FC236}">
                <a16:creationId xmlns:a16="http://schemas.microsoft.com/office/drawing/2014/main" id="{37646862-65B8-043B-B979-FB39EF145C0F}"/>
              </a:ext>
            </a:extLst>
          </p:cNvPr>
          <p:cNvGraphicFramePr>
            <a:graphicFrameLocks noGrp="1"/>
          </p:cNvGraphicFramePr>
          <p:nvPr>
            <p:extLst>
              <p:ext uri="{D42A27DB-BD31-4B8C-83A1-F6EECF244321}">
                <p14:modId xmlns:p14="http://schemas.microsoft.com/office/powerpoint/2010/main" val="140521885"/>
              </p:ext>
            </p:extLst>
          </p:nvPr>
        </p:nvGraphicFramePr>
        <p:xfrm>
          <a:off x="3011449" y="2064961"/>
          <a:ext cx="541505" cy="2735958"/>
        </p:xfrm>
        <a:graphic>
          <a:graphicData uri="http://schemas.openxmlformats.org/drawingml/2006/table">
            <a:tbl>
              <a:tblPr firstRow="1" bandRow="1">
                <a:tableStyleId>{5C22544A-7EE6-4342-B048-85BDC9FD1C3A}</a:tableStyleId>
              </a:tblPr>
              <a:tblGrid>
                <a:gridCol w="541505">
                  <a:extLst>
                    <a:ext uri="{9D8B030D-6E8A-4147-A177-3AD203B41FA5}">
                      <a16:colId xmlns:a16="http://schemas.microsoft.com/office/drawing/2014/main" val="3127260482"/>
                    </a:ext>
                  </a:extLst>
                </a:gridCol>
              </a:tblGrid>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221503114"/>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77106500"/>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4004970407"/>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3486030679"/>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1015269079"/>
                  </a:ext>
                </a:extLst>
              </a:tr>
              <a:tr h="455993">
                <a:tc>
                  <a:txBody>
                    <a:bodyPr/>
                    <a:lstStyle/>
                    <a:p>
                      <a:pPr algn="ctr" rtl="0" fontAlgn="ctr"/>
                      <a:r>
                        <a:rPr lang="en-US" sz="1600" b="0">
                          <a:solidFill>
                            <a:schemeClr val="tx1"/>
                          </a:solidFill>
                          <a:effectLst/>
                          <a:latin typeface="Arial Black"/>
                        </a:rPr>
                        <a:t>+</a:t>
                      </a:r>
                    </a:p>
                  </a:txBody>
                  <a:tcPr marL="28575" marR="28575" marT="0" marB="0" anchor="ctr">
                    <a:lnL>
                      <a:noFill/>
                    </a:lnL>
                    <a:lnR w="9524">
                      <a:solidFill>
                        <a:srgbClr val="000000"/>
                      </a:solidFill>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rgbClr val="48929B"/>
                    </a:solidFill>
                  </a:tcPr>
                </a:tc>
                <a:extLst>
                  <a:ext uri="{0D108BD9-81ED-4DB2-BD59-A6C34878D82A}">
                    <a16:rowId xmlns:a16="http://schemas.microsoft.com/office/drawing/2014/main" val="911880588"/>
                  </a:ext>
                </a:extLst>
              </a:tr>
            </a:tbl>
          </a:graphicData>
        </a:graphic>
      </p:graphicFrame>
      <p:pic>
        <p:nvPicPr>
          <p:cNvPr id="8" name="Picture 7" descr="Diagram of a vacuum seal&#10;&#10;Description automatically generated">
            <a:extLst>
              <a:ext uri="{FF2B5EF4-FFF2-40B4-BE49-F238E27FC236}">
                <a16:creationId xmlns:a16="http://schemas.microsoft.com/office/drawing/2014/main" id="{8592122E-9AE6-C63B-050E-2AC17770778E}"/>
              </a:ext>
            </a:extLst>
          </p:cNvPr>
          <p:cNvPicPr>
            <a:picLocks noChangeAspect="1"/>
          </p:cNvPicPr>
          <p:nvPr/>
        </p:nvPicPr>
        <p:blipFill rotWithShape="1">
          <a:blip r:embed="rId2"/>
          <a:srcRect b="13970"/>
          <a:stretch/>
        </p:blipFill>
        <p:spPr>
          <a:xfrm>
            <a:off x="4607246" y="2064345"/>
            <a:ext cx="4809690" cy="2419332"/>
          </a:xfrm>
          <a:prstGeom prst="rect">
            <a:avLst/>
          </a:prstGeom>
          <a:ln w="28575">
            <a:solidFill>
              <a:schemeClr val="accent1"/>
            </a:solidFill>
          </a:ln>
        </p:spPr>
      </p:pic>
      <p:sp>
        <p:nvSpPr>
          <p:cNvPr id="10" name="TextBox 9">
            <a:extLst>
              <a:ext uri="{FF2B5EF4-FFF2-40B4-BE49-F238E27FC236}">
                <a16:creationId xmlns:a16="http://schemas.microsoft.com/office/drawing/2014/main" id="{1ACE52CC-8E45-9FF9-0A5F-0883DF23AD2D}"/>
              </a:ext>
            </a:extLst>
          </p:cNvPr>
          <p:cNvSpPr txBox="1"/>
          <p:nvPr/>
        </p:nvSpPr>
        <p:spPr>
          <a:xfrm>
            <a:off x="4492946" y="4954173"/>
            <a:ext cx="5038290" cy="1477328"/>
          </a:xfrm>
          <a:prstGeom prst="rect">
            <a:avLst/>
          </a:prstGeom>
          <a:noFill/>
        </p:spPr>
        <p:txBody>
          <a:bodyPr wrap="square" rtlCol="0">
            <a:spAutoFit/>
          </a:bodyPr>
          <a:lstStyle/>
          <a:p>
            <a:pPr algn="ctr"/>
            <a:r>
              <a:rPr lang="en-US" sz="1800">
                <a:solidFill>
                  <a:schemeClr val="tx1"/>
                </a:solidFill>
                <a:latin typeface="+mj-lt"/>
              </a:rPr>
              <a:t>Force held double poppet actuator, sealed with Teflon, double vacuum wall structure and Spray-On Foam Insulation (SOFI)</a:t>
            </a:r>
          </a:p>
          <a:p>
            <a:pPr algn="ctr"/>
            <a:endParaRPr lang="en-US"/>
          </a:p>
        </p:txBody>
      </p:sp>
      <p:sp>
        <p:nvSpPr>
          <p:cNvPr id="4" name="TextBox 3">
            <a:extLst>
              <a:ext uri="{FF2B5EF4-FFF2-40B4-BE49-F238E27FC236}">
                <a16:creationId xmlns:a16="http://schemas.microsoft.com/office/drawing/2014/main" id="{D40CCCCF-1E2A-80CF-C74E-EF087761F663}"/>
              </a:ext>
            </a:extLst>
          </p:cNvPr>
          <p:cNvSpPr txBox="1"/>
          <p:nvPr/>
        </p:nvSpPr>
        <p:spPr>
          <a:xfrm>
            <a:off x="896046" y="5508171"/>
            <a:ext cx="2831199" cy="369332"/>
          </a:xfrm>
          <a:prstGeom prst="rect">
            <a:avLst/>
          </a:prstGeom>
          <a:noFill/>
        </p:spPr>
        <p:txBody>
          <a:bodyPr wrap="square" lIns="91440" tIns="45720" rIns="91440" bIns="45720" rtlCol="0" anchor="t">
            <a:spAutoFit/>
          </a:bodyPr>
          <a:lstStyle/>
          <a:p>
            <a:r>
              <a:rPr lang="en-US">
                <a:latin typeface="+mj-lt"/>
              </a:rPr>
              <a:t>Datum: Concept #33</a:t>
            </a:r>
          </a:p>
        </p:txBody>
      </p:sp>
      <p:pic>
        <p:nvPicPr>
          <p:cNvPr id="12" name="Picture 11" descr="Arizona Space Grant Consortium Logos | Arizona Space Grant Consortium">
            <a:extLst>
              <a:ext uri="{FF2B5EF4-FFF2-40B4-BE49-F238E27FC236}">
                <a16:creationId xmlns:a16="http://schemas.microsoft.com/office/drawing/2014/main" id="{95E39760-5B0F-094B-7F1D-5B89E15EAF08}"/>
              </a:ext>
            </a:extLst>
          </p:cNvPr>
          <p:cNvPicPr>
            <a:picLocks noChangeAspect="1"/>
          </p:cNvPicPr>
          <p:nvPr/>
        </p:nvPicPr>
        <p:blipFill rotWithShape="1">
          <a:blip r:embed="rId3"/>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7094239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bg>
      <p:bgPr>
        <a:solidFill>
          <a:srgbClr val="DBD7D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DC0C745-3DD1-8B17-EF7C-EC7DF01F21F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BAC6CF-CEEC-A1A4-290F-DFDA5F09D53B}"/>
              </a:ext>
            </a:extLst>
          </p:cNvPr>
          <p:cNvSpPr>
            <a:spLocks noGrp="1"/>
          </p:cNvSpPr>
          <p:nvPr>
            <p:ph type="sldNum" sz="quarter" idx="12"/>
          </p:nvPr>
        </p:nvSpPr>
        <p:spPr/>
        <p:txBody>
          <a:bodyPr/>
          <a:lstStyle/>
          <a:p>
            <a:fld id="{A5AEF524-62EC-C340-82A1-9F47B6C43E55}" type="slidenum">
              <a:rPr lang="en-US" smtClean="0"/>
              <a:t>89</a:t>
            </a:fld>
            <a:endParaRPr lang="en-US"/>
          </a:p>
        </p:txBody>
      </p:sp>
      <p:sp>
        <p:nvSpPr>
          <p:cNvPr id="6" name="Title 5">
            <a:extLst>
              <a:ext uri="{FF2B5EF4-FFF2-40B4-BE49-F238E27FC236}">
                <a16:creationId xmlns:a16="http://schemas.microsoft.com/office/drawing/2014/main" id="{748769D4-4763-0BAD-E497-715FDAE6E415}"/>
              </a:ext>
            </a:extLst>
          </p:cNvPr>
          <p:cNvSpPr>
            <a:spLocks noGrp="1"/>
          </p:cNvSpPr>
          <p:nvPr>
            <p:ph type="title"/>
          </p:nvPr>
        </p:nvSpPr>
        <p:spPr/>
        <p:txBody>
          <a:bodyPr/>
          <a:lstStyle/>
          <a:p>
            <a:r>
              <a:rPr lang="en-US"/>
              <a:t>High Fidelity Concepts</a:t>
            </a:r>
          </a:p>
        </p:txBody>
      </p:sp>
      <p:grpSp>
        <p:nvGrpSpPr>
          <p:cNvPr id="2" name="Group 1">
            <a:extLst>
              <a:ext uri="{FF2B5EF4-FFF2-40B4-BE49-F238E27FC236}">
                <a16:creationId xmlns:a16="http://schemas.microsoft.com/office/drawing/2014/main" id="{1FFE4D34-5948-D3DA-4ED2-6D173BB8FB39}"/>
              </a:ext>
            </a:extLst>
          </p:cNvPr>
          <p:cNvGrpSpPr/>
          <p:nvPr/>
        </p:nvGrpSpPr>
        <p:grpSpPr>
          <a:xfrm>
            <a:off x="463396" y="1480846"/>
            <a:ext cx="2061439" cy="1554480"/>
            <a:chOff x="533399" y="2286000"/>
            <a:chExt cx="3031528" cy="2286000"/>
          </a:xfrm>
        </p:grpSpPr>
        <p:sp>
          <p:nvSpPr>
            <p:cNvPr id="9" name="!!Concept49">
              <a:extLst>
                <a:ext uri="{FF2B5EF4-FFF2-40B4-BE49-F238E27FC236}">
                  <a16:creationId xmlns:a16="http://schemas.microsoft.com/office/drawing/2014/main" id="{F778A793-AF44-4318-B15E-676B52799C30}"/>
                </a:ext>
              </a:extLst>
            </p:cNvPr>
            <p:cNvSpPr/>
            <p:nvPr/>
          </p:nvSpPr>
          <p:spPr>
            <a:xfrm>
              <a:off x="533399" y="2286000"/>
              <a:ext cx="3031528"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#33</a:t>
              </a:r>
            </a:p>
          </p:txBody>
        </p:sp>
        <p:pic>
          <p:nvPicPr>
            <p:cNvPr id="13" name="Picture 12" descr="Diagram of a mechanical scheme&#10;&#10;Description automatically generated with medium confidence">
              <a:extLst>
                <a:ext uri="{FF2B5EF4-FFF2-40B4-BE49-F238E27FC236}">
                  <a16:creationId xmlns:a16="http://schemas.microsoft.com/office/drawing/2014/main" id="{1651AA8E-B965-09EC-DC98-2D825447E1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99" b="25718"/>
            <a:stretch/>
          </p:blipFill>
          <p:spPr bwMode="auto">
            <a:xfrm>
              <a:off x="713978" y="2569328"/>
              <a:ext cx="2534200" cy="962878"/>
            </a:xfrm>
            <a:prstGeom prst="rect">
              <a:avLst/>
            </a:prstGeom>
            <a:noFill/>
            <a:ln w="38100">
              <a:noFill/>
            </a:ln>
          </p:spPr>
        </p:pic>
      </p:grpSp>
      <p:grpSp>
        <p:nvGrpSpPr>
          <p:cNvPr id="3" name="Group 2">
            <a:extLst>
              <a:ext uri="{FF2B5EF4-FFF2-40B4-BE49-F238E27FC236}">
                <a16:creationId xmlns:a16="http://schemas.microsoft.com/office/drawing/2014/main" id="{5488C43B-2467-4E26-0CF0-7A9F7FE600B7}"/>
              </a:ext>
            </a:extLst>
          </p:cNvPr>
          <p:cNvGrpSpPr/>
          <p:nvPr/>
        </p:nvGrpSpPr>
        <p:grpSpPr>
          <a:xfrm>
            <a:off x="463397" y="3174111"/>
            <a:ext cx="2061438" cy="1554480"/>
            <a:chOff x="3948366" y="2286000"/>
            <a:chExt cx="3054121" cy="2286000"/>
          </a:xfrm>
        </p:grpSpPr>
        <p:sp>
          <p:nvSpPr>
            <p:cNvPr id="8" name="Rectangle: Rounded Corners 7">
              <a:extLst>
                <a:ext uri="{FF2B5EF4-FFF2-40B4-BE49-F238E27FC236}">
                  <a16:creationId xmlns:a16="http://schemas.microsoft.com/office/drawing/2014/main" id="{114B7157-D1B6-ED72-93CB-041EBD7AA8DA}"/>
                </a:ext>
              </a:extLst>
            </p:cNvPr>
            <p:cNvSpPr/>
            <p:nvPr/>
          </p:nvSpPr>
          <p:spPr>
            <a:xfrm>
              <a:off x="3948366" y="2286000"/>
              <a:ext cx="3054121"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#98</a:t>
              </a:r>
            </a:p>
          </p:txBody>
        </p:sp>
        <p:pic>
          <p:nvPicPr>
            <p:cNvPr id="14" name="Picture 13">
              <a:extLst>
                <a:ext uri="{FF2B5EF4-FFF2-40B4-BE49-F238E27FC236}">
                  <a16:creationId xmlns:a16="http://schemas.microsoft.com/office/drawing/2014/main" id="{83E16F7F-D28F-19D6-55BC-B0A8F790FFEC}"/>
                </a:ext>
              </a:extLst>
            </p:cNvPr>
            <p:cNvPicPr>
              <a:picLocks noChangeAspect="1"/>
            </p:cNvPicPr>
            <p:nvPr/>
          </p:nvPicPr>
          <p:blipFill rotWithShape="1">
            <a:blip r:embed="rId4"/>
            <a:srcRect t="14741" b="29016"/>
            <a:stretch/>
          </p:blipFill>
          <p:spPr>
            <a:xfrm>
              <a:off x="4139764" y="2747371"/>
              <a:ext cx="1920240" cy="708068"/>
            </a:xfrm>
            <a:prstGeom prst="rect">
              <a:avLst/>
            </a:prstGeom>
            <a:ln w="38100">
              <a:noFill/>
            </a:ln>
          </p:spPr>
        </p:pic>
      </p:grpSp>
      <p:grpSp>
        <p:nvGrpSpPr>
          <p:cNvPr id="10" name="Group 9">
            <a:extLst>
              <a:ext uri="{FF2B5EF4-FFF2-40B4-BE49-F238E27FC236}">
                <a16:creationId xmlns:a16="http://schemas.microsoft.com/office/drawing/2014/main" id="{48F26AA1-A6AE-D007-8436-B4F84434426C}"/>
              </a:ext>
            </a:extLst>
          </p:cNvPr>
          <p:cNvGrpSpPr/>
          <p:nvPr/>
        </p:nvGrpSpPr>
        <p:grpSpPr>
          <a:xfrm>
            <a:off x="463396" y="4852275"/>
            <a:ext cx="2061437" cy="1554480"/>
            <a:chOff x="7363331" y="2294317"/>
            <a:chExt cx="3031525" cy="2286000"/>
          </a:xfrm>
        </p:grpSpPr>
        <p:sp>
          <p:nvSpPr>
            <p:cNvPr id="7" name="Rectangle: Rounded Corners 6">
              <a:extLst>
                <a:ext uri="{FF2B5EF4-FFF2-40B4-BE49-F238E27FC236}">
                  <a16:creationId xmlns:a16="http://schemas.microsoft.com/office/drawing/2014/main" id="{15E05B92-E4E4-6C50-F95E-30AA3E845382}"/>
                </a:ext>
              </a:extLst>
            </p:cNvPr>
            <p:cNvSpPr/>
            <p:nvPr/>
          </p:nvSpPr>
          <p:spPr>
            <a:xfrm>
              <a:off x="7363331" y="2294317"/>
              <a:ext cx="3031525" cy="22860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ctr"/>
              <a:r>
                <a:rPr lang="en-US" sz="3600">
                  <a:solidFill>
                    <a:sysClr val="windowText" lastClr="000000"/>
                  </a:solidFill>
                  <a:latin typeface="+mj-lt"/>
                </a:rPr>
                <a:t>#100</a:t>
              </a:r>
            </a:p>
          </p:txBody>
        </p:sp>
        <p:pic>
          <p:nvPicPr>
            <p:cNvPr id="15" name="Picture 14" descr="A diagram of a device&#10;&#10;Description automatically generated">
              <a:extLst>
                <a:ext uri="{FF2B5EF4-FFF2-40B4-BE49-F238E27FC236}">
                  <a16:creationId xmlns:a16="http://schemas.microsoft.com/office/drawing/2014/main" id="{83844DA6-5DE3-BF59-1CCD-4AA906224A3B}"/>
                </a:ext>
              </a:extLst>
            </p:cNvPr>
            <p:cNvPicPr>
              <a:picLocks noChangeAspect="1"/>
            </p:cNvPicPr>
            <p:nvPr/>
          </p:nvPicPr>
          <p:blipFill rotWithShape="1">
            <a:blip r:embed="rId5"/>
            <a:srcRect t="13635" b="32434"/>
            <a:stretch/>
          </p:blipFill>
          <p:spPr>
            <a:xfrm>
              <a:off x="7532775" y="2705863"/>
              <a:ext cx="1947110" cy="731521"/>
            </a:xfrm>
            <a:prstGeom prst="rect">
              <a:avLst/>
            </a:prstGeom>
            <a:ln w="38100">
              <a:noFill/>
            </a:ln>
          </p:spPr>
        </p:pic>
      </p:grpSp>
      <p:cxnSp>
        <p:nvCxnSpPr>
          <p:cNvPr id="12" name="Straight Connector 11">
            <a:extLst>
              <a:ext uri="{FF2B5EF4-FFF2-40B4-BE49-F238E27FC236}">
                <a16:creationId xmlns:a16="http://schemas.microsoft.com/office/drawing/2014/main" id="{7BC2A8F5-BC06-E23B-BA5C-81813C633866}"/>
              </a:ext>
            </a:extLst>
          </p:cNvPr>
          <p:cNvCxnSpPr>
            <a:cxnSpLocks/>
          </p:cNvCxnSpPr>
          <p:nvPr/>
        </p:nvCxnSpPr>
        <p:spPr>
          <a:xfrm>
            <a:off x="2842359" y="2986616"/>
            <a:ext cx="734988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F9C5DE5-4A82-2E0B-B133-2B5EFE390FB1}"/>
              </a:ext>
            </a:extLst>
          </p:cNvPr>
          <p:cNvCxnSpPr>
            <a:cxnSpLocks/>
          </p:cNvCxnSpPr>
          <p:nvPr/>
        </p:nvCxnSpPr>
        <p:spPr>
          <a:xfrm>
            <a:off x="2842359" y="4702627"/>
            <a:ext cx="7349883" cy="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A58B53C-A061-0283-F37C-78F267278DFC}"/>
              </a:ext>
            </a:extLst>
          </p:cNvPr>
          <p:cNvSpPr txBox="1"/>
          <p:nvPr/>
        </p:nvSpPr>
        <p:spPr>
          <a:xfrm>
            <a:off x="2708305" y="1545673"/>
            <a:ext cx="7702737" cy="1200329"/>
          </a:xfrm>
          <a:prstGeom prst="rect">
            <a:avLst/>
          </a:prstGeom>
          <a:noFill/>
        </p:spPr>
        <p:txBody>
          <a:bodyPr wrap="square">
            <a:spAutoFit/>
          </a:bodyPr>
          <a:lstStyle/>
          <a:p>
            <a:r>
              <a:rPr lang="en-US" sz="2400">
                <a:solidFill>
                  <a:schemeClr val="tx1"/>
                </a:solidFill>
                <a:latin typeface="Arial" panose="020B0604020202020204" pitchFamily="34" charset="0"/>
                <a:cs typeface="Arial" panose="020B0604020202020204" pitchFamily="34" charset="0"/>
              </a:rPr>
              <a:t>Force held double poppet actuator, sealed with </a:t>
            </a:r>
            <a:r>
              <a:rPr lang="en-US" sz="2400" b="1">
                <a:solidFill>
                  <a:schemeClr val="tx1"/>
                </a:solidFill>
                <a:latin typeface="Arial" panose="020B0604020202020204" pitchFamily="34" charset="0"/>
                <a:cs typeface="Arial" panose="020B0604020202020204" pitchFamily="34" charset="0"/>
              </a:rPr>
              <a:t>encapsulated O-rings</a:t>
            </a:r>
            <a:r>
              <a:rPr lang="en-US" sz="2400">
                <a:solidFill>
                  <a:schemeClr val="tx1"/>
                </a:solidFill>
                <a:latin typeface="Arial" panose="020B0604020202020204" pitchFamily="34" charset="0"/>
                <a:cs typeface="Arial" panose="020B0604020202020204" pitchFamily="34" charset="0"/>
              </a:rPr>
              <a:t>, insulated by a </a:t>
            </a:r>
            <a:r>
              <a:rPr lang="en-US" sz="2400" b="1">
                <a:solidFill>
                  <a:schemeClr val="tx1"/>
                </a:solidFill>
                <a:latin typeface="Arial" panose="020B0604020202020204" pitchFamily="34" charset="0"/>
                <a:cs typeface="Arial" panose="020B0604020202020204" pitchFamily="34" charset="0"/>
              </a:rPr>
              <a:t>double vacuum wall structure</a:t>
            </a:r>
            <a:r>
              <a:rPr lang="en-US" sz="2400">
                <a:solidFill>
                  <a:schemeClr val="tx1"/>
                </a:solidFill>
                <a:latin typeface="Arial" panose="020B0604020202020204" pitchFamily="34" charset="0"/>
                <a:cs typeface="Arial" panose="020B0604020202020204" pitchFamily="34" charset="0"/>
              </a:rPr>
              <a:t> and </a:t>
            </a:r>
            <a:r>
              <a:rPr lang="en-US" sz="2400" b="1">
                <a:solidFill>
                  <a:schemeClr val="tx1"/>
                </a:solidFill>
                <a:latin typeface="Arial" panose="020B0604020202020204" pitchFamily="34" charset="0"/>
                <a:cs typeface="Arial" panose="020B0604020202020204" pitchFamily="34" charset="0"/>
              </a:rPr>
              <a:t>Multi-Layered Insulation (MLI)</a:t>
            </a:r>
          </a:p>
        </p:txBody>
      </p:sp>
      <p:sp>
        <p:nvSpPr>
          <p:cNvPr id="20" name="TextBox 19">
            <a:extLst>
              <a:ext uri="{FF2B5EF4-FFF2-40B4-BE49-F238E27FC236}">
                <a16:creationId xmlns:a16="http://schemas.microsoft.com/office/drawing/2014/main" id="{A48D1304-8E83-5794-A177-56D50C7E0563}"/>
              </a:ext>
            </a:extLst>
          </p:cNvPr>
          <p:cNvSpPr txBox="1"/>
          <p:nvPr/>
        </p:nvSpPr>
        <p:spPr>
          <a:xfrm>
            <a:off x="2715930" y="3233494"/>
            <a:ext cx="7978229" cy="1200329"/>
          </a:xfrm>
          <a:prstGeom prst="rect">
            <a:avLst/>
          </a:prstGeom>
          <a:noFill/>
        </p:spPr>
        <p:txBody>
          <a:bodyPr wrap="square">
            <a:spAutoFit/>
          </a:bodyPr>
          <a:lstStyle/>
          <a:p>
            <a:r>
              <a:rPr lang="en-US" sz="2400">
                <a:solidFill>
                  <a:schemeClr val="tx1"/>
                </a:solidFill>
                <a:latin typeface="Arial" panose="020B0604020202020204" pitchFamily="34" charset="0"/>
                <a:cs typeface="Arial" panose="020B0604020202020204" pitchFamily="34" charset="0"/>
              </a:rPr>
              <a:t>Force held double poppet actuator, sealed with </a:t>
            </a:r>
            <a:r>
              <a:rPr lang="en-US" sz="2400" b="1">
                <a:solidFill>
                  <a:schemeClr val="tx1"/>
                </a:solidFill>
                <a:latin typeface="Arial" panose="020B0604020202020204" pitchFamily="34" charset="0"/>
                <a:cs typeface="Arial" panose="020B0604020202020204" pitchFamily="34" charset="0"/>
              </a:rPr>
              <a:t>encapsulated O-rings</a:t>
            </a:r>
            <a:r>
              <a:rPr lang="en-US" sz="2400">
                <a:solidFill>
                  <a:schemeClr val="tx1"/>
                </a:solidFill>
                <a:latin typeface="Arial" panose="020B0604020202020204" pitchFamily="34" charset="0"/>
                <a:cs typeface="Arial" panose="020B0604020202020204" pitchFamily="34" charset="0"/>
              </a:rPr>
              <a:t>, insulated by a </a:t>
            </a:r>
            <a:r>
              <a:rPr lang="en-US" sz="2400" b="1">
                <a:solidFill>
                  <a:schemeClr val="tx1"/>
                </a:solidFill>
                <a:latin typeface="Arial" panose="020B0604020202020204" pitchFamily="34" charset="0"/>
                <a:cs typeface="Arial" panose="020B0604020202020204" pitchFamily="34" charset="0"/>
              </a:rPr>
              <a:t>double vacuum wall structure</a:t>
            </a:r>
            <a:r>
              <a:rPr lang="en-US" sz="2400">
                <a:solidFill>
                  <a:schemeClr val="tx1"/>
                </a:solidFill>
                <a:latin typeface="Arial" panose="020B0604020202020204" pitchFamily="34" charset="0"/>
                <a:cs typeface="Arial" panose="020B0604020202020204" pitchFamily="34" charset="0"/>
              </a:rPr>
              <a:t> and </a:t>
            </a:r>
            <a:r>
              <a:rPr lang="en-US" sz="2400" b="1">
                <a:solidFill>
                  <a:schemeClr val="tx1"/>
                </a:solidFill>
                <a:latin typeface="Arial" panose="020B0604020202020204" pitchFamily="34" charset="0"/>
                <a:cs typeface="Arial" panose="020B0604020202020204" pitchFamily="34" charset="0"/>
              </a:rPr>
              <a:t>Spray-On Foam Insulation (SOFI)</a:t>
            </a:r>
          </a:p>
        </p:txBody>
      </p:sp>
      <p:sp>
        <p:nvSpPr>
          <p:cNvPr id="22" name="TextBox 21">
            <a:extLst>
              <a:ext uri="{FF2B5EF4-FFF2-40B4-BE49-F238E27FC236}">
                <a16:creationId xmlns:a16="http://schemas.microsoft.com/office/drawing/2014/main" id="{ACFBF632-351B-6952-27B3-A31ECB067B32}"/>
              </a:ext>
            </a:extLst>
          </p:cNvPr>
          <p:cNvSpPr txBox="1"/>
          <p:nvPr/>
        </p:nvSpPr>
        <p:spPr>
          <a:xfrm>
            <a:off x="2715930" y="4974955"/>
            <a:ext cx="7695112" cy="1200329"/>
          </a:xfrm>
          <a:prstGeom prst="rect">
            <a:avLst/>
          </a:prstGeom>
          <a:noFill/>
        </p:spPr>
        <p:txBody>
          <a:bodyPr wrap="square">
            <a:spAutoFit/>
          </a:bodyPr>
          <a:lstStyle/>
          <a:p>
            <a:r>
              <a:rPr lang="en-US" sz="2400">
                <a:solidFill>
                  <a:schemeClr val="tx1"/>
                </a:solidFill>
                <a:latin typeface="Arial" panose="020B0604020202020204" pitchFamily="34" charset="0"/>
                <a:cs typeface="Arial" panose="020B0604020202020204" pitchFamily="34" charset="0"/>
              </a:rPr>
              <a:t>Force held double poppet actuator, sealed with </a:t>
            </a:r>
            <a:r>
              <a:rPr lang="en-US" sz="2400" b="1">
                <a:solidFill>
                  <a:schemeClr val="tx1"/>
                </a:solidFill>
                <a:latin typeface="Arial" panose="020B0604020202020204" pitchFamily="34" charset="0"/>
                <a:cs typeface="Arial" panose="020B0604020202020204" pitchFamily="34" charset="0"/>
              </a:rPr>
              <a:t>Teflon</a:t>
            </a:r>
            <a:r>
              <a:rPr lang="en-US" sz="2400">
                <a:solidFill>
                  <a:schemeClr val="tx1"/>
                </a:solidFill>
                <a:latin typeface="Arial" panose="020B0604020202020204" pitchFamily="34" charset="0"/>
                <a:cs typeface="Arial" panose="020B0604020202020204" pitchFamily="34" charset="0"/>
              </a:rPr>
              <a:t>, insulated by a </a:t>
            </a:r>
            <a:r>
              <a:rPr lang="en-US" sz="2400" b="1">
                <a:solidFill>
                  <a:schemeClr val="tx1"/>
                </a:solidFill>
                <a:latin typeface="Arial" panose="020B0604020202020204" pitchFamily="34" charset="0"/>
                <a:cs typeface="Arial" panose="020B0604020202020204" pitchFamily="34" charset="0"/>
              </a:rPr>
              <a:t>double vacuum wall structure </a:t>
            </a:r>
            <a:r>
              <a:rPr lang="en-US" sz="2400">
                <a:solidFill>
                  <a:schemeClr val="tx1"/>
                </a:solidFill>
                <a:latin typeface="Arial" panose="020B0604020202020204" pitchFamily="34" charset="0"/>
                <a:cs typeface="Arial" panose="020B0604020202020204" pitchFamily="34" charset="0"/>
              </a:rPr>
              <a:t>and </a:t>
            </a:r>
            <a:r>
              <a:rPr lang="en-US" sz="2400" b="1">
                <a:solidFill>
                  <a:schemeClr val="tx1"/>
                </a:solidFill>
                <a:latin typeface="Arial" panose="020B0604020202020204" pitchFamily="34" charset="0"/>
                <a:cs typeface="Arial" panose="020B0604020202020204" pitchFamily="34" charset="0"/>
              </a:rPr>
              <a:t>Multi-Layered Insulation (MLI)</a:t>
            </a:r>
          </a:p>
        </p:txBody>
      </p:sp>
    </p:spTree>
    <p:extLst>
      <p:ext uri="{BB962C8B-B14F-4D97-AF65-F5344CB8AC3E}">
        <p14:creationId xmlns:p14="http://schemas.microsoft.com/office/powerpoint/2010/main" val="3118427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F9E9D"/>
        </a:solidFill>
        <a:effectLst/>
      </p:bgPr>
    </p:bg>
    <p:spTree>
      <p:nvGrpSpPr>
        <p:cNvPr id="1" name=""/>
        <p:cNvGrpSpPr/>
        <p:nvPr/>
      </p:nvGrpSpPr>
      <p:grpSpPr>
        <a:xfrm>
          <a:off x="0" y="0"/>
          <a:ext cx="0" cy="0"/>
          <a:chOff x="0" y="0"/>
          <a:chExt cx="0" cy="0"/>
        </a:xfrm>
      </p:grpSpPr>
      <p:pic>
        <p:nvPicPr>
          <p:cNvPr id="5" name="Picture 4" descr="Arizona Space Grant Consortium Logos | Arizona Space Grant Consortium">
            <a:extLst>
              <a:ext uri="{FF2B5EF4-FFF2-40B4-BE49-F238E27FC236}">
                <a16:creationId xmlns:a16="http://schemas.microsoft.com/office/drawing/2014/main" id="{AA5A796B-5E28-6477-8141-61B48A40CA97}"/>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cxnSp>
        <p:nvCxnSpPr>
          <p:cNvPr id="21" name="Straight Arrow Connector 20">
            <a:extLst>
              <a:ext uri="{FF2B5EF4-FFF2-40B4-BE49-F238E27FC236}">
                <a16:creationId xmlns:a16="http://schemas.microsoft.com/office/drawing/2014/main" id="{27BF57E9-620C-5C58-6414-78E120D75ACF}"/>
              </a:ext>
            </a:extLst>
          </p:cNvPr>
          <p:cNvCxnSpPr/>
          <p:nvPr/>
        </p:nvCxnSpPr>
        <p:spPr>
          <a:xfrm flipH="1">
            <a:off x="10665016" y="-6397"/>
            <a:ext cx="16285" cy="6876612"/>
          </a:xfrm>
          <a:prstGeom prst="straightConnector1">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3" name="Footer Placeholder 2">
            <a:extLst>
              <a:ext uri="{FF2B5EF4-FFF2-40B4-BE49-F238E27FC236}">
                <a16:creationId xmlns:a16="http://schemas.microsoft.com/office/drawing/2014/main" id="{5341886C-33F7-D13A-F10C-EE794EE9C17E}"/>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9F9E9D"/>
                </a:solidFill>
              </a:rPr>
              <a:t>Department of Mechanical Engineering</a:t>
            </a:r>
            <a:endParaRPr lang="en-US">
              <a:solidFill>
                <a:srgbClr val="9F9E9D"/>
              </a:solidFill>
              <a:ea typeface="Calibri"/>
              <a:cs typeface="Calibri"/>
            </a:endParaRPr>
          </a:p>
        </p:txBody>
      </p:sp>
      <p:sp>
        <p:nvSpPr>
          <p:cNvPr id="16" name="Slide Number Placeholder 3">
            <a:extLst>
              <a:ext uri="{FF2B5EF4-FFF2-40B4-BE49-F238E27FC236}">
                <a16:creationId xmlns:a16="http://schemas.microsoft.com/office/drawing/2014/main" id="{291BCC9A-FA72-FE19-99E6-935D06C19CD3}"/>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9F9E9D"/>
                </a:solidFill>
              </a:rPr>
              <a:pPr/>
              <a:t>9</a:t>
            </a:fld>
            <a:endParaRPr lang="en-US">
              <a:solidFill>
                <a:srgbClr val="9F9E9D"/>
              </a:solidFill>
              <a:ea typeface="Calibri"/>
              <a:cs typeface="Calibri"/>
            </a:endParaRPr>
          </a:p>
        </p:txBody>
      </p:sp>
      <p:sp>
        <p:nvSpPr>
          <p:cNvPr id="12" name="Title 5">
            <a:extLst>
              <a:ext uri="{FF2B5EF4-FFF2-40B4-BE49-F238E27FC236}">
                <a16:creationId xmlns:a16="http://schemas.microsoft.com/office/drawing/2014/main" id="{65D31185-4148-5C38-8E2A-93DB87A1364F}"/>
              </a:ext>
            </a:extLst>
          </p:cNvPr>
          <p:cNvSpPr txBox="1">
            <a:spLocks/>
          </p:cNvSpPr>
          <p:nvPr/>
        </p:nvSpPr>
        <p:spPr>
          <a:xfrm>
            <a:off x="276203" y="173378"/>
            <a:ext cx="96012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rPr>
              <a:t>Assumptions</a:t>
            </a:r>
          </a:p>
        </p:txBody>
      </p:sp>
      <p:grpSp>
        <p:nvGrpSpPr>
          <p:cNvPr id="20" name="Group 19">
            <a:extLst>
              <a:ext uri="{FF2B5EF4-FFF2-40B4-BE49-F238E27FC236}">
                <a16:creationId xmlns:a16="http://schemas.microsoft.com/office/drawing/2014/main" id="{926B45C5-780E-4F15-AD5D-0F6E651ECCB9}"/>
              </a:ext>
            </a:extLst>
          </p:cNvPr>
          <p:cNvGrpSpPr/>
          <p:nvPr/>
        </p:nvGrpSpPr>
        <p:grpSpPr>
          <a:xfrm>
            <a:off x="385818" y="1612490"/>
            <a:ext cx="3983084" cy="4267102"/>
            <a:chOff x="385818" y="1927123"/>
            <a:chExt cx="3983084" cy="4267102"/>
          </a:xfrm>
        </p:grpSpPr>
        <p:sp>
          <p:nvSpPr>
            <p:cNvPr id="17" name="Isosceles Triangle 16">
              <a:extLst>
                <a:ext uri="{FF2B5EF4-FFF2-40B4-BE49-F238E27FC236}">
                  <a16:creationId xmlns:a16="http://schemas.microsoft.com/office/drawing/2014/main" id="{538BB39F-C0D3-3136-CAD6-E83DF1B323D3}"/>
                </a:ext>
              </a:extLst>
            </p:cNvPr>
            <p:cNvSpPr/>
            <p:nvPr/>
          </p:nvSpPr>
          <p:spPr>
            <a:xfrm rot="16200000">
              <a:off x="243809" y="2069132"/>
              <a:ext cx="4267102" cy="3983084"/>
            </a:xfrm>
            <a:prstGeom prst="triangle">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descr="A black background with a black square&#10;&#10;Description automatically generated with medium confidence">
              <a:extLst>
                <a:ext uri="{FF2B5EF4-FFF2-40B4-BE49-F238E27FC236}">
                  <a16:creationId xmlns:a16="http://schemas.microsoft.com/office/drawing/2014/main" id="{55EEB440-FBA6-8923-AF3B-F16037D45FEA}"/>
                </a:ext>
              </a:extLst>
            </p:cNvPr>
            <p:cNvPicPr>
              <a:picLocks noChangeAspect="1"/>
            </p:cNvPicPr>
            <p:nvPr/>
          </p:nvPicPr>
          <p:blipFill>
            <a:blip r:embed="rId3"/>
            <a:stretch>
              <a:fillRect/>
            </a:stretch>
          </p:blipFill>
          <p:spPr>
            <a:xfrm>
              <a:off x="2067844" y="2965668"/>
              <a:ext cx="2190011" cy="2190011"/>
            </a:xfrm>
            <a:prstGeom prst="rect">
              <a:avLst/>
            </a:prstGeom>
            <a:ln w="28575">
              <a:noFill/>
            </a:ln>
          </p:spPr>
        </p:pic>
      </p:grpSp>
      <p:sp>
        <p:nvSpPr>
          <p:cNvPr id="24" name="Rectangle 23">
            <a:extLst>
              <a:ext uri="{FF2B5EF4-FFF2-40B4-BE49-F238E27FC236}">
                <a16:creationId xmlns:a16="http://schemas.microsoft.com/office/drawing/2014/main" id="{7A5B3497-0D65-05F9-4203-E4289B4A44C3}"/>
              </a:ext>
            </a:extLst>
          </p:cNvPr>
          <p:cNvSpPr/>
          <p:nvPr/>
        </p:nvSpPr>
        <p:spPr>
          <a:xfrm>
            <a:off x="4618174" y="1545812"/>
            <a:ext cx="5607531" cy="1298448"/>
          </a:xfrm>
          <a:prstGeom prst="rect">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latin typeface="Arial" panose="020B0604020202020204" pitchFamily="34" charset="0"/>
                <a:cs typeface="Arial" panose="020B0604020202020204" pitchFamily="34" charset="0"/>
              </a:rPr>
              <a:t>Flow rate and tank pressures will be controlled externally by space craft operators.</a:t>
            </a:r>
          </a:p>
        </p:txBody>
      </p:sp>
      <p:sp>
        <p:nvSpPr>
          <p:cNvPr id="25" name="Rectangle 24">
            <a:extLst>
              <a:ext uri="{FF2B5EF4-FFF2-40B4-BE49-F238E27FC236}">
                <a16:creationId xmlns:a16="http://schemas.microsoft.com/office/drawing/2014/main" id="{F190ABE8-7B93-63A2-D845-6CBC7317D129}"/>
              </a:ext>
            </a:extLst>
          </p:cNvPr>
          <p:cNvSpPr/>
          <p:nvPr/>
        </p:nvSpPr>
        <p:spPr>
          <a:xfrm>
            <a:off x="4618173" y="4701071"/>
            <a:ext cx="5607531" cy="1298448"/>
          </a:xfrm>
          <a:prstGeom prst="rect">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latin typeface="Arial" panose="020B0604020202020204" pitchFamily="34" charset="0"/>
                <a:cs typeface="Arial" panose="020B0604020202020204" pitchFamily="34" charset="0"/>
              </a:rPr>
              <a:t>Misalignment tolerance will not exceed 0.25” total non-concentricity. Vehicle will have capture feature for gross misalignment.</a:t>
            </a:r>
          </a:p>
        </p:txBody>
      </p:sp>
      <p:sp>
        <p:nvSpPr>
          <p:cNvPr id="26" name="Rectangle 25">
            <a:extLst>
              <a:ext uri="{FF2B5EF4-FFF2-40B4-BE49-F238E27FC236}">
                <a16:creationId xmlns:a16="http://schemas.microsoft.com/office/drawing/2014/main" id="{929624D7-185F-9573-F600-A2D24A798D26}"/>
              </a:ext>
            </a:extLst>
          </p:cNvPr>
          <p:cNvSpPr/>
          <p:nvPr/>
        </p:nvSpPr>
        <p:spPr>
          <a:xfrm>
            <a:off x="4618173" y="3123441"/>
            <a:ext cx="5607531" cy="1298448"/>
          </a:xfrm>
          <a:prstGeom prst="rect">
            <a:avLst/>
          </a:prstGeom>
          <a:solidFill>
            <a:schemeClr val="tx2"/>
          </a:solid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000">
                <a:latin typeface="Arial" panose="020B0604020202020204" pitchFamily="34" charset="0"/>
                <a:cs typeface="Arial" panose="020B0604020202020204" pitchFamily="34" charset="0"/>
              </a:rPr>
              <a:t>Heat load is negligible due to insulation and through flow time.</a:t>
            </a:r>
          </a:p>
        </p:txBody>
      </p:sp>
      <p:sp>
        <p:nvSpPr>
          <p:cNvPr id="18" name="TextBox 17">
            <a:extLst>
              <a:ext uri="{FF2B5EF4-FFF2-40B4-BE49-F238E27FC236}">
                <a16:creationId xmlns:a16="http://schemas.microsoft.com/office/drawing/2014/main" id="{9243E975-A7BD-04F4-6290-C4CBD9EB4375}"/>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cs typeface="Calibri"/>
              </a:rPr>
              <a:t>Valerie Rodriguez</a:t>
            </a:r>
          </a:p>
        </p:txBody>
      </p:sp>
      <p:sp>
        <p:nvSpPr>
          <p:cNvPr id="22" name="Slide Number Placeholder 3">
            <a:extLst>
              <a:ext uri="{FF2B5EF4-FFF2-40B4-BE49-F238E27FC236}">
                <a16:creationId xmlns:a16="http://schemas.microsoft.com/office/drawing/2014/main" id="{FB53AF2C-0921-ACB6-3909-54EA77974C02}"/>
              </a:ext>
            </a:extLst>
          </p:cNvPr>
          <p:cNvSpPr>
            <a:spLocks noGrp="1"/>
          </p:cNvSpPr>
          <p:nvPr>
            <p:ph type="sldNum" sz="quarter" idx="12"/>
          </p:nvPr>
        </p:nvSpPr>
        <p:spPr>
          <a:xfrm>
            <a:off x="4960614" y="6525723"/>
            <a:ext cx="731520" cy="274320"/>
          </a:xfrm>
        </p:spPr>
        <p:txBody>
          <a:bodyPr/>
          <a:lstStyle/>
          <a:p>
            <a:fld id="{A5AEF524-62EC-C340-82A1-9F47B6C43E55}" type="slidenum">
              <a:rPr lang="en-US" smtClean="0">
                <a:solidFill>
                  <a:schemeClr val="tx2"/>
                </a:solidFill>
              </a:rPr>
              <a:t>9</a:t>
            </a:fld>
            <a:endParaRPr lang="en-US">
              <a:solidFill>
                <a:schemeClr val="tx2"/>
              </a:solidFill>
            </a:endParaRPr>
          </a:p>
        </p:txBody>
      </p:sp>
      <p:sp>
        <p:nvSpPr>
          <p:cNvPr id="23" name="Footer Placeholder 2">
            <a:extLst>
              <a:ext uri="{FF2B5EF4-FFF2-40B4-BE49-F238E27FC236}">
                <a16:creationId xmlns:a16="http://schemas.microsoft.com/office/drawing/2014/main" id="{0D724711-9BB6-886C-9E81-20B357D76E25}"/>
              </a:ext>
            </a:extLst>
          </p:cNvPr>
          <p:cNvSpPr>
            <a:spLocks noGrp="1"/>
          </p:cNvSpPr>
          <p:nvPr>
            <p:ph type="ftr" sz="quarter" idx="11"/>
          </p:nvPr>
        </p:nvSpPr>
        <p:spPr>
          <a:xfrm>
            <a:off x="533400" y="6534952"/>
            <a:ext cx="4274813" cy="274320"/>
          </a:xfrm>
        </p:spPr>
        <p:txBody>
          <a:bodyPr/>
          <a:lstStyle/>
          <a:p>
            <a:r>
              <a:rPr lang="en-US">
                <a:solidFill>
                  <a:schemeClr val="tx2"/>
                </a:solidFill>
              </a:rPr>
              <a:t>Department of Mechanical Engineering</a:t>
            </a:r>
          </a:p>
        </p:txBody>
      </p:sp>
    </p:spTree>
    <p:extLst>
      <p:ext uri="{BB962C8B-B14F-4D97-AF65-F5344CB8AC3E}">
        <p14:creationId xmlns:p14="http://schemas.microsoft.com/office/powerpoint/2010/main" val="10726469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90</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chemeClr val="tx2"/>
                </a:solidFill>
                <a:latin typeface="Arial Black"/>
                <a:cs typeface="Calibri"/>
              </a:rPr>
              <a:t>Analytical Hierarchy Process</a:t>
            </a:r>
            <a:endParaRPr lang="en-US">
              <a:solidFill>
                <a:schemeClr val="tx2"/>
              </a:solidFill>
              <a:cs typeface="Calibri"/>
            </a:endParaRPr>
          </a:p>
        </p:txBody>
      </p:sp>
      <p:grpSp>
        <p:nvGrpSpPr>
          <p:cNvPr id="22" name="Group 21">
            <a:extLst>
              <a:ext uri="{FF2B5EF4-FFF2-40B4-BE49-F238E27FC236}">
                <a16:creationId xmlns:a16="http://schemas.microsoft.com/office/drawing/2014/main" id="{2CFDC4AC-9E8B-99E4-1364-2B8A3551BC94}"/>
              </a:ext>
            </a:extLst>
          </p:cNvPr>
          <p:cNvGrpSpPr/>
          <p:nvPr/>
        </p:nvGrpSpPr>
        <p:grpSpPr>
          <a:xfrm>
            <a:off x="841421" y="1193104"/>
            <a:ext cx="9277079" cy="5271642"/>
            <a:chOff x="390660" y="1193104"/>
            <a:chExt cx="9277079" cy="5271642"/>
          </a:xfrm>
        </p:grpSpPr>
        <p:pic>
          <p:nvPicPr>
            <p:cNvPr id="6" name="Picture 5" descr="Diagram of a mechanical scheme&#10;&#10;Description automatically generated with medium confidence">
              <a:extLst>
                <a:ext uri="{FF2B5EF4-FFF2-40B4-BE49-F238E27FC236}">
                  <a16:creationId xmlns:a16="http://schemas.microsoft.com/office/drawing/2014/main" id="{8F913234-1C1F-8C90-9FD7-C6A6C616F7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26" r="-359" b="22727"/>
            <a:stretch/>
          </p:blipFill>
          <p:spPr bwMode="auto">
            <a:xfrm>
              <a:off x="3468803" y="1193104"/>
              <a:ext cx="3134611" cy="1564958"/>
            </a:xfrm>
            <a:prstGeom prst="rect">
              <a:avLst/>
            </a:prstGeom>
            <a:noFill/>
            <a:ln w="28575">
              <a:solidFill>
                <a:srgbClr val="163A6B"/>
              </a:solidFill>
            </a:ln>
          </p:spPr>
        </p:pic>
        <p:pic>
          <p:nvPicPr>
            <p:cNvPr id="10" name="Picture 9" descr="Diagram of a diagram showing the internal structure of a brain&#10;&#10;Description automatically generated">
              <a:extLst>
                <a:ext uri="{FF2B5EF4-FFF2-40B4-BE49-F238E27FC236}">
                  <a16:creationId xmlns:a16="http://schemas.microsoft.com/office/drawing/2014/main" id="{2C9F7DB8-0FBB-5F2A-AECA-3F1E6FF302A2}"/>
                </a:ext>
              </a:extLst>
            </p:cNvPr>
            <p:cNvPicPr>
              <a:picLocks noChangeAspect="1"/>
            </p:cNvPicPr>
            <p:nvPr/>
          </p:nvPicPr>
          <p:blipFill rotWithShape="1">
            <a:blip r:embed="rId3"/>
            <a:srcRect t="5227" r="143" b="22727"/>
            <a:stretch/>
          </p:blipFill>
          <p:spPr>
            <a:xfrm>
              <a:off x="3462500" y="3045534"/>
              <a:ext cx="3142914" cy="1565006"/>
            </a:xfrm>
            <a:prstGeom prst="rect">
              <a:avLst/>
            </a:prstGeom>
            <a:ln w="28575">
              <a:solidFill>
                <a:srgbClr val="163A6B"/>
              </a:solidFill>
            </a:ln>
          </p:spPr>
        </p:pic>
        <p:pic>
          <p:nvPicPr>
            <p:cNvPr id="12" name="Picture 11" descr="A diagram of a device&#10;&#10;Description automatically generated">
              <a:extLst>
                <a:ext uri="{FF2B5EF4-FFF2-40B4-BE49-F238E27FC236}">
                  <a16:creationId xmlns:a16="http://schemas.microsoft.com/office/drawing/2014/main" id="{51CE0104-4D61-0EB9-7738-305B602A6078}"/>
                </a:ext>
              </a:extLst>
            </p:cNvPr>
            <p:cNvPicPr>
              <a:picLocks noChangeAspect="1"/>
            </p:cNvPicPr>
            <p:nvPr/>
          </p:nvPicPr>
          <p:blipFill rotWithShape="1">
            <a:blip r:embed="rId4"/>
            <a:srcRect t="5238" r="143" b="26383"/>
            <a:stretch/>
          </p:blipFill>
          <p:spPr>
            <a:xfrm>
              <a:off x="3462041" y="4890697"/>
              <a:ext cx="3142914" cy="1574049"/>
            </a:xfrm>
            <a:prstGeom prst="rect">
              <a:avLst/>
            </a:prstGeom>
            <a:ln w="28575">
              <a:solidFill>
                <a:srgbClr val="163A6B"/>
              </a:solidFill>
            </a:ln>
          </p:spPr>
        </p:pic>
        <p:sp>
          <p:nvSpPr>
            <p:cNvPr id="13" name="Rectangle: Rounded Corners 12">
              <a:extLst>
                <a:ext uri="{FF2B5EF4-FFF2-40B4-BE49-F238E27FC236}">
                  <a16:creationId xmlns:a16="http://schemas.microsoft.com/office/drawing/2014/main" id="{2DB03F02-5BF7-7DCC-91A1-4B1C45FBE42C}"/>
                </a:ext>
              </a:extLst>
            </p:cNvPr>
            <p:cNvSpPr/>
            <p:nvPr/>
          </p:nvSpPr>
          <p:spPr>
            <a:xfrm>
              <a:off x="390660" y="1522927"/>
              <a:ext cx="2814032" cy="91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a:solidFill>
                    <a:schemeClr val="bg1"/>
                  </a:solidFill>
                  <a:latin typeface="+mj-lt"/>
                  <a:cs typeface="Calibri"/>
                </a:rPr>
                <a:t>Concept #33</a:t>
              </a:r>
              <a:endParaRPr lang="en-US">
                <a:latin typeface="+mj-lt"/>
              </a:endParaRPr>
            </a:p>
          </p:txBody>
        </p:sp>
        <p:sp>
          <p:nvSpPr>
            <p:cNvPr id="17" name="Rectangle: Rounded Corners 16">
              <a:extLst>
                <a:ext uri="{FF2B5EF4-FFF2-40B4-BE49-F238E27FC236}">
                  <a16:creationId xmlns:a16="http://schemas.microsoft.com/office/drawing/2014/main" id="{71123597-47A8-C308-6B6C-3275EF630700}"/>
                </a:ext>
              </a:extLst>
            </p:cNvPr>
            <p:cNvSpPr/>
            <p:nvPr/>
          </p:nvSpPr>
          <p:spPr>
            <a:xfrm>
              <a:off x="392806" y="3371045"/>
              <a:ext cx="2814032" cy="91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j-lt"/>
                  <a:cs typeface="Calibri"/>
                </a:rPr>
                <a:t>Concept #98</a:t>
              </a:r>
              <a:endParaRPr lang="en-US" sz="2400">
                <a:latin typeface="+mj-lt"/>
              </a:endParaRPr>
            </a:p>
          </p:txBody>
        </p:sp>
        <p:sp>
          <p:nvSpPr>
            <p:cNvPr id="18" name="Rectangle: Rounded Corners 17">
              <a:extLst>
                <a:ext uri="{FF2B5EF4-FFF2-40B4-BE49-F238E27FC236}">
                  <a16:creationId xmlns:a16="http://schemas.microsoft.com/office/drawing/2014/main" id="{C14E5D38-DD5C-23AA-C902-407B70309221}"/>
                </a:ext>
              </a:extLst>
            </p:cNvPr>
            <p:cNvSpPr/>
            <p:nvPr/>
          </p:nvSpPr>
          <p:spPr>
            <a:xfrm>
              <a:off x="392806" y="5217017"/>
              <a:ext cx="2814032" cy="91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a:latin typeface="+mj-lt"/>
                  <a:cs typeface="Calibri"/>
                </a:rPr>
                <a:t>Concept #100</a:t>
              </a:r>
              <a:endParaRPr lang="en-US" sz="2400">
                <a:latin typeface="+mj-lt"/>
              </a:endParaRPr>
            </a:p>
          </p:txBody>
        </p:sp>
        <p:sp>
          <p:nvSpPr>
            <p:cNvPr id="19" name="Rectangle: Rounded Corners 18">
              <a:extLst>
                <a:ext uri="{FF2B5EF4-FFF2-40B4-BE49-F238E27FC236}">
                  <a16:creationId xmlns:a16="http://schemas.microsoft.com/office/drawing/2014/main" id="{06CB5923-710C-187B-DBD6-9BBC15F99E11}"/>
                </a:ext>
              </a:extLst>
            </p:cNvPr>
            <p:cNvSpPr/>
            <p:nvPr/>
          </p:nvSpPr>
          <p:spPr>
            <a:xfrm>
              <a:off x="6853707" y="3317383"/>
              <a:ext cx="2814032" cy="91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Calibri"/>
                </a:rPr>
                <a:t>Alternative Value:</a:t>
              </a:r>
            </a:p>
            <a:p>
              <a:pPr algn="ctr"/>
              <a:r>
                <a:rPr lang="en-US" sz="2000">
                  <a:latin typeface="+mj-lt"/>
                  <a:cs typeface="Calibri"/>
                </a:rPr>
                <a:t>0.466</a:t>
              </a:r>
            </a:p>
          </p:txBody>
        </p:sp>
        <p:sp>
          <p:nvSpPr>
            <p:cNvPr id="20" name="Rectangle: Rounded Corners 19">
              <a:extLst>
                <a:ext uri="{FF2B5EF4-FFF2-40B4-BE49-F238E27FC236}">
                  <a16:creationId xmlns:a16="http://schemas.microsoft.com/office/drawing/2014/main" id="{DED909FB-8EED-3EE6-05F4-248C8E0A8AB5}"/>
                </a:ext>
              </a:extLst>
            </p:cNvPr>
            <p:cNvSpPr/>
            <p:nvPr/>
          </p:nvSpPr>
          <p:spPr>
            <a:xfrm>
              <a:off x="6853707" y="5217017"/>
              <a:ext cx="2814032" cy="91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Calibri"/>
                </a:rPr>
                <a:t>Alternative Value:</a:t>
              </a:r>
            </a:p>
            <a:p>
              <a:pPr algn="ctr"/>
              <a:r>
                <a:rPr lang="en-US" sz="2000">
                  <a:latin typeface="+mj-lt"/>
                  <a:cs typeface="Calibri"/>
                </a:rPr>
                <a:t>0.632</a:t>
              </a:r>
            </a:p>
          </p:txBody>
        </p:sp>
        <p:sp>
          <p:nvSpPr>
            <p:cNvPr id="21" name="Rectangle: Rounded Corners 20">
              <a:extLst>
                <a:ext uri="{FF2B5EF4-FFF2-40B4-BE49-F238E27FC236}">
                  <a16:creationId xmlns:a16="http://schemas.microsoft.com/office/drawing/2014/main" id="{11690591-3762-AF97-37B6-837CAAD22E65}"/>
                </a:ext>
              </a:extLst>
            </p:cNvPr>
            <p:cNvSpPr/>
            <p:nvPr/>
          </p:nvSpPr>
          <p:spPr>
            <a:xfrm>
              <a:off x="6853707" y="1525073"/>
              <a:ext cx="2814032" cy="91440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000">
                  <a:latin typeface="+mj-lt"/>
                  <a:cs typeface="Calibri"/>
                </a:rPr>
                <a:t>Alternative Value:</a:t>
              </a:r>
            </a:p>
            <a:p>
              <a:pPr algn="ctr"/>
              <a:r>
                <a:rPr lang="en-US" sz="2000">
                  <a:latin typeface="+mj-lt"/>
                  <a:cs typeface="Calibri"/>
                </a:rPr>
                <a:t>1.032</a:t>
              </a:r>
            </a:p>
          </p:txBody>
        </p:sp>
      </p:grpSp>
      <p:sp>
        <p:nvSpPr>
          <p:cNvPr id="24" name="TextBox 23">
            <a:extLst>
              <a:ext uri="{FF2B5EF4-FFF2-40B4-BE49-F238E27FC236}">
                <a16:creationId xmlns:a16="http://schemas.microsoft.com/office/drawing/2014/main" id="{7E069085-F917-D90B-2087-3B630567A73E}"/>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pic>
        <p:nvPicPr>
          <p:cNvPr id="2" name="Picture 1" descr="Arizona Space Grant Consortium Logos | Arizona Space Grant Consortium">
            <a:extLst>
              <a:ext uri="{FF2B5EF4-FFF2-40B4-BE49-F238E27FC236}">
                <a16:creationId xmlns:a16="http://schemas.microsoft.com/office/drawing/2014/main" id="{9192D6CB-56DD-7086-A7D9-4548CD3B0384}"/>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86162619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91</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EE7624"/>
                </a:solidFill>
                <a:latin typeface="Arial Black"/>
                <a:cs typeface="Calibri"/>
              </a:rPr>
              <a:t>Targets and Metrics</a:t>
            </a:r>
            <a:endParaRPr lang="en-US">
              <a:solidFill>
                <a:srgbClr val="EE7624"/>
              </a:solidFill>
            </a:endParaRPr>
          </a:p>
        </p:txBody>
      </p:sp>
      <p:cxnSp>
        <p:nvCxnSpPr>
          <p:cNvPr id="2" name="Straight Arrow Connector 1">
            <a:extLst>
              <a:ext uri="{FF2B5EF4-FFF2-40B4-BE49-F238E27FC236}">
                <a16:creationId xmlns:a16="http://schemas.microsoft.com/office/drawing/2014/main" id="{F60FA531-1764-F8A5-D067-EC4D3B219350}"/>
              </a:ext>
            </a:extLst>
          </p:cNvPr>
          <p:cNvCxnSpPr/>
          <p:nvPr/>
        </p:nvCxnSpPr>
        <p:spPr>
          <a:xfrm>
            <a:off x="270681" y="1299947"/>
            <a:ext cx="9990160" cy="4550"/>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10A031B4-722E-7C5D-3E6C-583CF05955FF}"/>
              </a:ext>
            </a:extLst>
          </p:cNvPr>
          <p:cNvCxnSpPr>
            <a:cxnSpLocks/>
          </p:cNvCxnSpPr>
          <p:nvPr/>
        </p:nvCxnSpPr>
        <p:spPr>
          <a:xfrm>
            <a:off x="270680" y="2084693"/>
            <a:ext cx="9990160" cy="4550"/>
          </a:xfrm>
          <a:prstGeom prst="straightConnector1">
            <a:avLst/>
          </a:prstGeom>
          <a:ln w="3810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7377D0D-2517-F938-1934-8551D698DAFC}"/>
              </a:ext>
            </a:extLst>
          </p:cNvPr>
          <p:cNvSpPr txBox="1"/>
          <p:nvPr/>
        </p:nvSpPr>
        <p:spPr>
          <a:xfrm>
            <a:off x="270111" y="1478506"/>
            <a:ext cx="1044906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a:solidFill>
                  <a:srgbClr val="002759"/>
                </a:solidFill>
                <a:cs typeface="Calibri"/>
              </a:rPr>
              <a:t>Fuel Leakage          Heat Transfer          Coupler Connection     Structure Integrity</a:t>
            </a:r>
            <a:endParaRPr lang="en-US" sz="2400" b="1">
              <a:solidFill>
                <a:srgbClr val="002759"/>
              </a:solidFill>
            </a:endParaRPr>
          </a:p>
        </p:txBody>
      </p:sp>
      <p:grpSp>
        <p:nvGrpSpPr>
          <p:cNvPr id="38" name="Group 37">
            <a:extLst>
              <a:ext uri="{FF2B5EF4-FFF2-40B4-BE49-F238E27FC236}">
                <a16:creationId xmlns:a16="http://schemas.microsoft.com/office/drawing/2014/main" id="{A4E3677F-F79E-A109-6508-01A502A03064}"/>
              </a:ext>
            </a:extLst>
          </p:cNvPr>
          <p:cNvGrpSpPr/>
          <p:nvPr/>
        </p:nvGrpSpPr>
        <p:grpSpPr>
          <a:xfrm>
            <a:off x="296273" y="2973718"/>
            <a:ext cx="1973170" cy="1777974"/>
            <a:chOff x="274808" y="2598084"/>
            <a:chExt cx="1973170" cy="1777974"/>
          </a:xfrm>
        </p:grpSpPr>
        <p:grpSp>
          <p:nvGrpSpPr>
            <p:cNvPr id="35" name="Group 34">
              <a:extLst>
                <a:ext uri="{FF2B5EF4-FFF2-40B4-BE49-F238E27FC236}">
                  <a16:creationId xmlns:a16="http://schemas.microsoft.com/office/drawing/2014/main" id="{A3F9EF9F-F2AD-CFA0-4191-56BF9B872B8E}"/>
                </a:ext>
              </a:extLst>
            </p:cNvPr>
            <p:cNvGrpSpPr/>
            <p:nvPr/>
          </p:nvGrpSpPr>
          <p:grpSpPr>
            <a:xfrm>
              <a:off x="920572" y="3597179"/>
              <a:ext cx="753804" cy="778879"/>
              <a:chOff x="781051" y="3479123"/>
              <a:chExt cx="904057" cy="896935"/>
            </a:xfrm>
          </p:grpSpPr>
          <p:pic>
            <p:nvPicPr>
              <p:cNvPr id="23" name="Graphic 22" descr="Splash1 with solid fill">
                <a:extLst>
                  <a:ext uri="{FF2B5EF4-FFF2-40B4-BE49-F238E27FC236}">
                    <a16:creationId xmlns:a16="http://schemas.microsoft.com/office/drawing/2014/main" id="{05A10922-2B75-343B-281F-B5E0F86139C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1051" y="3495675"/>
                <a:ext cx="880383" cy="880383"/>
              </a:xfrm>
              <a:prstGeom prst="rect">
                <a:avLst/>
              </a:prstGeom>
            </p:spPr>
          </p:pic>
          <p:pic>
            <p:nvPicPr>
              <p:cNvPr id="30" name="Graphic 29" descr="Splash1 with solid fill">
                <a:extLst>
                  <a:ext uri="{FF2B5EF4-FFF2-40B4-BE49-F238E27FC236}">
                    <a16:creationId xmlns:a16="http://schemas.microsoft.com/office/drawing/2014/main" id="{23F01E90-9049-DD7A-A8AF-C2975D2E1E9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37569" y="3479123"/>
                <a:ext cx="847539" cy="880383"/>
              </a:xfrm>
              <a:prstGeom prst="rect">
                <a:avLst/>
              </a:prstGeom>
            </p:spPr>
          </p:pic>
        </p:grpSp>
        <p:grpSp>
          <p:nvGrpSpPr>
            <p:cNvPr id="29" name="Group 28">
              <a:extLst>
                <a:ext uri="{FF2B5EF4-FFF2-40B4-BE49-F238E27FC236}">
                  <a16:creationId xmlns:a16="http://schemas.microsoft.com/office/drawing/2014/main" id="{F6BE47DF-45AF-EB63-3181-C74A6EFB95A8}"/>
                </a:ext>
              </a:extLst>
            </p:cNvPr>
            <p:cNvGrpSpPr/>
            <p:nvPr/>
          </p:nvGrpSpPr>
          <p:grpSpPr>
            <a:xfrm>
              <a:off x="274808" y="2598084"/>
              <a:ext cx="1973170" cy="1115260"/>
              <a:chOff x="92692" y="2468336"/>
              <a:chExt cx="2474812" cy="1059131"/>
            </a:xfrm>
          </p:grpSpPr>
          <p:sp>
            <p:nvSpPr>
              <p:cNvPr id="26" name="Cylinder 25">
                <a:extLst>
                  <a:ext uri="{FF2B5EF4-FFF2-40B4-BE49-F238E27FC236}">
                    <a16:creationId xmlns:a16="http://schemas.microsoft.com/office/drawing/2014/main" id="{CB5EA59C-06C0-1284-EF93-B3077B01994E}"/>
                  </a:ext>
                </a:extLst>
              </p:cNvPr>
              <p:cNvSpPr/>
              <p:nvPr/>
            </p:nvSpPr>
            <p:spPr>
              <a:xfrm rot="-5400000">
                <a:off x="1502228" y="2399102"/>
                <a:ext cx="914400" cy="1216152"/>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EEF3A46B-9CBE-DEC6-F555-4BEB72A460A9}"/>
                  </a:ext>
                </a:extLst>
              </p:cNvPr>
              <p:cNvSpPr/>
              <p:nvPr/>
            </p:nvSpPr>
            <p:spPr>
              <a:xfrm rot="5400000">
                <a:off x="243568" y="2399103"/>
                <a:ext cx="914400" cy="121615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ylinder 26">
                <a:extLst>
                  <a:ext uri="{FF2B5EF4-FFF2-40B4-BE49-F238E27FC236}">
                    <a16:creationId xmlns:a16="http://schemas.microsoft.com/office/drawing/2014/main" id="{FCC1A166-5D4B-13AF-CE3B-B0B80B8E943F}"/>
                  </a:ext>
                </a:extLst>
              </p:cNvPr>
              <p:cNvSpPr/>
              <p:nvPr/>
            </p:nvSpPr>
            <p:spPr>
              <a:xfrm rot="5400000">
                <a:off x="669764" y="2777054"/>
                <a:ext cx="1049854" cy="432420"/>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ylinder 27">
                <a:extLst>
                  <a:ext uri="{FF2B5EF4-FFF2-40B4-BE49-F238E27FC236}">
                    <a16:creationId xmlns:a16="http://schemas.microsoft.com/office/drawing/2014/main" id="{B0FE7CF0-F09D-FFA7-7C31-A5F9AF8FE0E8}"/>
                  </a:ext>
                </a:extLst>
              </p:cNvPr>
              <p:cNvSpPr/>
              <p:nvPr/>
            </p:nvSpPr>
            <p:spPr>
              <a:xfrm rot="16200000">
                <a:off x="984246" y="2787818"/>
                <a:ext cx="1059131" cy="420168"/>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6" name="Group 35">
            <a:extLst>
              <a:ext uri="{FF2B5EF4-FFF2-40B4-BE49-F238E27FC236}">
                <a16:creationId xmlns:a16="http://schemas.microsoft.com/office/drawing/2014/main" id="{4DADDD76-6BE9-78B5-65CC-1A1A9004E840}"/>
              </a:ext>
            </a:extLst>
          </p:cNvPr>
          <p:cNvGrpSpPr/>
          <p:nvPr/>
        </p:nvGrpSpPr>
        <p:grpSpPr>
          <a:xfrm>
            <a:off x="5264523" y="2917248"/>
            <a:ext cx="2236008" cy="1082840"/>
            <a:chOff x="4652776" y="2528231"/>
            <a:chExt cx="2879951" cy="1147234"/>
          </a:xfrm>
        </p:grpSpPr>
        <p:grpSp>
          <p:nvGrpSpPr>
            <p:cNvPr id="24" name="Group 23">
              <a:extLst>
                <a:ext uri="{FF2B5EF4-FFF2-40B4-BE49-F238E27FC236}">
                  <a16:creationId xmlns:a16="http://schemas.microsoft.com/office/drawing/2014/main" id="{08B09547-19E1-A6AF-08DA-3F2C79158B1C}"/>
                </a:ext>
              </a:extLst>
            </p:cNvPr>
            <p:cNvGrpSpPr/>
            <p:nvPr/>
          </p:nvGrpSpPr>
          <p:grpSpPr>
            <a:xfrm>
              <a:off x="5963955" y="2528231"/>
              <a:ext cx="1568772" cy="1143000"/>
              <a:chOff x="5856631" y="2592625"/>
              <a:chExt cx="1568772" cy="1143000"/>
            </a:xfrm>
          </p:grpSpPr>
          <p:sp>
            <p:nvSpPr>
              <p:cNvPr id="10" name="Cylinder 9">
                <a:extLst>
                  <a:ext uri="{FF2B5EF4-FFF2-40B4-BE49-F238E27FC236}">
                    <a16:creationId xmlns:a16="http://schemas.microsoft.com/office/drawing/2014/main" id="{CBA11D77-5998-44CF-76B6-8B0713F30384}"/>
                  </a:ext>
                </a:extLst>
              </p:cNvPr>
              <p:cNvSpPr/>
              <p:nvPr/>
            </p:nvSpPr>
            <p:spPr>
              <a:xfrm rot="16200000">
                <a:off x="6195027" y="2505249"/>
                <a:ext cx="1143000" cy="131775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ylinder 12">
                <a:extLst>
                  <a:ext uri="{FF2B5EF4-FFF2-40B4-BE49-F238E27FC236}">
                    <a16:creationId xmlns:a16="http://schemas.microsoft.com/office/drawing/2014/main" id="{8F61B711-0B78-3782-4384-583C2543F113}"/>
                  </a:ext>
                </a:extLst>
              </p:cNvPr>
              <p:cNvSpPr/>
              <p:nvPr/>
            </p:nvSpPr>
            <p:spPr>
              <a:xfrm rot="16200000">
                <a:off x="5893592" y="2885959"/>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8027EC7A-5F7F-8CC7-BACC-28C930098029}"/>
                  </a:ext>
                </a:extLst>
              </p:cNvPr>
              <p:cNvSpPr/>
              <p:nvPr/>
            </p:nvSpPr>
            <p:spPr>
              <a:xfrm rot="16200000">
                <a:off x="5836442" y="3108208"/>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ylinder 16">
                <a:extLst>
                  <a:ext uri="{FF2B5EF4-FFF2-40B4-BE49-F238E27FC236}">
                    <a16:creationId xmlns:a16="http://schemas.microsoft.com/office/drawing/2014/main" id="{80335E0F-CFFD-D30C-278C-AC8C5E585E1E}"/>
                  </a:ext>
                </a:extLst>
              </p:cNvPr>
              <p:cNvSpPr/>
              <p:nvPr/>
            </p:nvSpPr>
            <p:spPr>
              <a:xfrm rot="16200000">
                <a:off x="5887242" y="3330458"/>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ylinder 10">
                <a:extLst>
                  <a:ext uri="{FF2B5EF4-FFF2-40B4-BE49-F238E27FC236}">
                    <a16:creationId xmlns:a16="http://schemas.microsoft.com/office/drawing/2014/main" id="{B57EC854-27EE-E90E-691B-4AF5FD19C8D7}"/>
                  </a:ext>
                </a:extLst>
              </p:cNvPr>
              <p:cNvSpPr/>
              <p:nvPr/>
            </p:nvSpPr>
            <p:spPr>
              <a:xfrm rot="16200000">
                <a:off x="5782468" y="2997085"/>
                <a:ext cx="691189" cy="3396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56C1B2AD-1579-95E7-01DD-0361A65BD22D}"/>
                  </a:ext>
                </a:extLst>
              </p:cNvPr>
              <p:cNvSpPr/>
              <p:nvPr/>
            </p:nvSpPr>
            <p:spPr>
              <a:xfrm rot="16200000">
                <a:off x="5944392" y="3108208"/>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Cylinder 17">
                <a:extLst>
                  <a:ext uri="{FF2B5EF4-FFF2-40B4-BE49-F238E27FC236}">
                    <a16:creationId xmlns:a16="http://schemas.microsoft.com/office/drawing/2014/main" id="{EE27535B-4867-0C2D-1418-D6EE99C49300}"/>
                  </a:ext>
                </a:extLst>
              </p:cNvPr>
              <p:cNvSpPr/>
              <p:nvPr/>
            </p:nvSpPr>
            <p:spPr>
              <a:xfrm rot="16200000">
                <a:off x="6134892" y="2651008"/>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ylinder 18">
                <a:extLst>
                  <a:ext uri="{FF2B5EF4-FFF2-40B4-BE49-F238E27FC236}">
                    <a16:creationId xmlns:a16="http://schemas.microsoft.com/office/drawing/2014/main" id="{882BC042-7228-0C07-16DA-B51FA153E78B}"/>
                  </a:ext>
                </a:extLst>
              </p:cNvPr>
              <p:cNvSpPr/>
              <p:nvPr/>
            </p:nvSpPr>
            <p:spPr>
              <a:xfrm rot="16200000">
                <a:off x="6134892" y="3578108"/>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ylinder 19">
                <a:extLst>
                  <a:ext uri="{FF2B5EF4-FFF2-40B4-BE49-F238E27FC236}">
                    <a16:creationId xmlns:a16="http://schemas.microsoft.com/office/drawing/2014/main" id="{4D25F884-461F-F444-83CA-8E69EB2687BC}"/>
                  </a:ext>
                </a:extLst>
              </p:cNvPr>
              <p:cNvSpPr/>
              <p:nvPr/>
            </p:nvSpPr>
            <p:spPr>
              <a:xfrm rot="16200000">
                <a:off x="6223792" y="2955808"/>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ylinder 20">
                <a:extLst>
                  <a:ext uri="{FF2B5EF4-FFF2-40B4-BE49-F238E27FC236}">
                    <a16:creationId xmlns:a16="http://schemas.microsoft.com/office/drawing/2014/main" id="{12D39FE3-4E05-6DE6-92D6-FC3D347B60D3}"/>
                  </a:ext>
                </a:extLst>
              </p:cNvPr>
              <p:cNvSpPr/>
              <p:nvPr/>
            </p:nvSpPr>
            <p:spPr>
              <a:xfrm rot="16200000">
                <a:off x="6223792" y="3305058"/>
                <a:ext cx="151439" cy="111061"/>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01CE1F46-AF67-E72C-3854-05D242054D15}"/>
                </a:ext>
              </a:extLst>
            </p:cNvPr>
            <p:cNvGrpSpPr/>
            <p:nvPr/>
          </p:nvGrpSpPr>
          <p:grpSpPr>
            <a:xfrm rot="10800000">
              <a:off x="4652776" y="2532465"/>
              <a:ext cx="1317752" cy="1143000"/>
              <a:chOff x="4298606" y="2596859"/>
              <a:chExt cx="1317752" cy="1143000"/>
            </a:xfrm>
          </p:grpSpPr>
          <p:sp>
            <p:nvSpPr>
              <p:cNvPr id="32" name="Cylinder 31">
                <a:extLst>
                  <a:ext uri="{FF2B5EF4-FFF2-40B4-BE49-F238E27FC236}">
                    <a16:creationId xmlns:a16="http://schemas.microsoft.com/office/drawing/2014/main" id="{4D34DF7D-99F1-DB7E-9B68-95CE9262912A}"/>
                  </a:ext>
                </a:extLst>
              </p:cNvPr>
              <p:cNvSpPr/>
              <p:nvPr/>
            </p:nvSpPr>
            <p:spPr>
              <a:xfrm rot="16200000">
                <a:off x="4385982" y="2509483"/>
                <a:ext cx="1143000" cy="131775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ylinder 33">
                <a:extLst>
                  <a:ext uri="{FF2B5EF4-FFF2-40B4-BE49-F238E27FC236}">
                    <a16:creationId xmlns:a16="http://schemas.microsoft.com/office/drawing/2014/main" id="{B8E97912-A56E-9CEF-6225-980F76865DEE}"/>
                  </a:ext>
                </a:extLst>
              </p:cNvPr>
              <p:cNvSpPr/>
              <p:nvPr/>
            </p:nvSpPr>
            <p:spPr>
              <a:xfrm rot="5400000">
                <a:off x="4352450" y="2688003"/>
                <a:ext cx="162574" cy="70979"/>
              </a:xfrm>
              <a:prstGeom prst="can">
                <a:avLst/>
              </a:prstGeom>
              <a:ln w="63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ylinder 7">
                <a:extLst>
                  <a:ext uri="{FF2B5EF4-FFF2-40B4-BE49-F238E27FC236}">
                    <a16:creationId xmlns:a16="http://schemas.microsoft.com/office/drawing/2014/main" id="{B358D29D-6386-4320-D251-7C41CA20CED5}"/>
                  </a:ext>
                </a:extLst>
              </p:cNvPr>
              <p:cNvSpPr/>
              <p:nvPr/>
            </p:nvSpPr>
            <p:spPr>
              <a:xfrm rot="5400000">
                <a:off x="4358280" y="3591258"/>
                <a:ext cx="150911" cy="70979"/>
              </a:xfrm>
              <a:prstGeom prst="can">
                <a:avLst/>
              </a:prstGeom>
              <a:ln w="63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ylinder 13">
                <a:extLst>
                  <a:ext uri="{FF2B5EF4-FFF2-40B4-BE49-F238E27FC236}">
                    <a16:creationId xmlns:a16="http://schemas.microsoft.com/office/drawing/2014/main" id="{542F54E8-6CA4-E90B-1FA9-E62534656E34}"/>
                  </a:ext>
                </a:extLst>
              </p:cNvPr>
              <p:cNvSpPr/>
              <p:nvPr/>
            </p:nvSpPr>
            <p:spPr>
              <a:xfrm rot="5400000">
                <a:off x="4434514" y="3285854"/>
                <a:ext cx="159214" cy="56634"/>
              </a:xfrm>
              <a:prstGeom prst="can">
                <a:avLst/>
              </a:prstGeom>
              <a:ln w="63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ylinder 30">
                <a:extLst>
                  <a:ext uri="{FF2B5EF4-FFF2-40B4-BE49-F238E27FC236}">
                    <a16:creationId xmlns:a16="http://schemas.microsoft.com/office/drawing/2014/main" id="{5B8974E0-AD0C-7E9D-D64A-65FC0E6B7C13}"/>
                  </a:ext>
                </a:extLst>
              </p:cNvPr>
              <p:cNvSpPr/>
              <p:nvPr/>
            </p:nvSpPr>
            <p:spPr>
              <a:xfrm rot="5400000">
                <a:off x="4434514" y="2970917"/>
                <a:ext cx="166990" cy="56633"/>
              </a:xfrm>
              <a:prstGeom prst="can">
                <a:avLst/>
              </a:prstGeom>
              <a:ln w="63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ylinder 32">
                <a:extLst>
                  <a:ext uri="{FF2B5EF4-FFF2-40B4-BE49-F238E27FC236}">
                    <a16:creationId xmlns:a16="http://schemas.microsoft.com/office/drawing/2014/main" id="{0552CF0F-27B2-5CE2-A997-E36E2DCC2783}"/>
                  </a:ext>
                </a:extLst>
              </p:cNvPr>
              <p:cNvSpPr/>
              <p:nvPr/>
            </p:nvSpPr>
            <p:spPr>
              <a:xfrm rot="5400000">
                <a:off x="4059135" y="3106195"/>
                <a:ext cx="691189" cy="109624"/>
              </a:xfrm>
              <a:prstGeom prst="can">
                <a:avLst/>
              </a:prstGeom>
              <a:ln w="63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ylinder 40">
                <a:extLst>
                  <a:ext uri="{FF2B5EF4-FFF2-40B4-BE49-F238E27FC236}">
                    <a16:creationId xmlns:a16="http://schemas.microsoft.com/office/drawing/2014/main" id="{D169D55B-5207-4073-93BB-8572267A9E5C}"/>
                  </a:ext>
                </a:extLst>
              </p:cNvPr>
              <p:cNvSpPr/>
              <p:nvPr/>
            </p:nvSpPr>
            <p:spPr>
              <a:xfrm rot="5400000" flipV="1">
                <a:off x="4242216" y="3313299"/>
                <a:ext cx="170584" cy="22442"/>
              </a:xfrm>
              <a:prstGeom prst="can">
                <a:avLst/>
              </a:prstGeom>
              <a:ln w="63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ylinder 41">
                <a:extLst>
                  <a:ext uri="{FF2B5EF4-FFF2-40B4-BE49-F238E27FC236}">
                    <a16:creationId xmlns:a16="http://schemas.microsoft.com/office/drawing/2014/main" id="{3CA96F12-D3EB-403B-FA05-46C16B7E5656}"/>
                  </a:ext>
                </a:extLst>
              </p:cNvPr>
              <p:cNvSpPr/>
              <p:nvPr/>
            </p:nvSpPr>
            <p:spPr>
              <a:xfrm rot="5400000" flipV="1">
                <a:off x="4242215" y="3014968"/>
                <a:ext cx="170584" cy="22442"/>
              </a:xfrm>
              <a:prstGeom prst="can">
                <a:avLst/>
              </a:prstGeom>
              <a:ln w="63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58" name="TextBox 57">
            <a:extLst>
              <a:ext uri="{FF2B5EF4-FFF2-40B4-BE49-F238E27FC236}">
                <a16:creationId xmlns:a16="http://schemas.microsoft.com/office/drawing/2014/main" id="{0203D484-175C-DACE-92D3-B31B800A57C2}"/>
              </a:ext>
            </a:extLst>
          </p:cNvPr>
          <p:cNvSpPr txBox="1"/>
          <p:nvPr/>
        </p:nvSpPr>
        <p:spPr>
          <a:xfrm>
            <a:off x="354431" y="4914781"/>
            <a:ext cx="1985702" cy="646331"/>
          </a:xfrm>
          <a:prstGeom prst="rect">
            <a:avLst/>
          </a:prstGeom>
          <a:noFill/>
        </p:spPr>
        <p:txBody>
          <a:bodyPr wrap="square" rtlCol="0">
            <a:spAutoFit/>
          </a:bodyPr>
          <a:lstStyle/>
          <a:p>
            <a:pPr algn="ctr"/>
            <a:r>
              <a:rPr lang="en-US" b="1">
                <a:solidFill>
                  <a:srgbClr val="002759"/>
                </a:solidFill>
              </a:rPr>
              <a:t>Fuel Leakage Rate from Flowmeter </a:t>
            </a:r>
          </a:p>
        </p:txBody>
      </p:sp>
      <p:sp>
        <p:nvSpPr>
          <p:cNvPr id="59" name="TextBox 58">
            <a:extLst>
              <a:ext uri="{FF2B5EF4-FFF2-40B4-BE49-F238E27FC236}">
                <a16:creationId xmlns:a16="http://schemas.microsoft.com/office/drawing/2014/main" id="{31D92A28-EDA0-59BD-7018-9D9AA2A79A7E}"/>
              </a:ext>
            </a:extLst>
          </p:cNvPr>
          <p:cNvSpPr txBox="1"/>
          <p:nvPr/>
        </p:nvSpPr>
        <p:spPr>
          <a:xfrm>
            <a:off x="2627751" y="4914781"/>
            <a:ext cx="2190613" cy="646331"/>
          </a:xfrm>
          <a:prstGeom prst="rect">
            <a:avLst/>
          </a:prstGeom>
          <a:noFill/>
        </p:spPr>
        <p:txBody>
          <a:bodyPr wrap="square" rtlCol="0">
            <a:spAutoFit/>
          </a:bodyPr>
          <a:lstStyle/>
          <a:p>
            <a:pPr algn="ctr"/>
            <a:r>
              <a:rPr lang="en-US" b="1">
                <a:solidFill>
                  <a:srgbClr val="002759"/>
                </a:solidFill>
              </a:rPr>
              <a:t>Interior Temperature from Thermocouple</a:t>
            </a:r>
          </a:p>
        </p:txBody>
      </p:sp>
      <p:sp>
        <p:nvSpPr>
          <p:cNvPr id="61" name="TextBox 60">
            <a:extLst>
              <a:ext uri="{FF2B5EF4-FFF2-40B4-BE49-F238E27FC236}">
                <a16:creationId xmlns:a16="http://schemas.microsoft.com/office/drawing/2014/main" id="{774DAACD-FB0D-B77C-15FD-A36030B222F5}"/>
              </a:ext>
            </a:extLst>
          </p:cNvPr>
          <p:cNvSpPr txBox="1"/>
          <p:nvPr/>
        </p:nvSpPr>
        <p:spPr>
          <a:xfrm>
            <a:off x="5469947" y="4958720"/>
            <a:ext cx="1876503" cy="646331"/>
          </a:xfrm>
          <a:prstGeom prst="rect">
            <a:avLst/>
          </a:prstGeom>
          <a:noFill/>
        </p:spPr>
        <p:txBody>
          <a:bodyPr wrap="square" rtlCol="0">
            <a:spAutoFit/>
          </a:bodyPr>
          <a:lstStyle/>
          <a:p>
            <a:pPr algn="ctr"/>
            <a:r>
              <a:rPr lang="en-US" b="1">
                <a:solidFill>
                  <a:srgbClr val="002759"/>
                </a:solidFill>
              </a:rPr>
              <a:t>Connection Force from Transducer</a:t>
            </a:r>
          </a:p>
        </p:txBody>
      </p:sp>
      <p:sp>
        <p:nvSpPr>
          <p:cNvPr id="62" name="TextBox 61">
            <a:extLst>
              <a:ext uri="{FF2B5EF4-FFF2-40B4-BE49-F238E27FC236}">
                <a16:creationId xmlns:a16="http://schemas.microsoft.com/office/drawing/2014/main" id="{87DC4AB1-8B3F-63DF-7FA9-5DA8EFFE0CB2}"/>
              </a:ext>
            </a:extLst>
          </p:cNvPr>
          <p:cNvSpPr txBox="1"/>
          <p:nvPr/>
        </p:nvSpPr>
        <p:spPr>
          <a:xfrm>
            <a:off x="8029258" y="4958720"/>
            <a:ext cx="1876503" cy="646331"/>
          </a:xfrm>
          <a:prstGeom prst="rect">
            <a:avLst/>
          </a:prstGeom>
          <a:noFill/>
        </p:spPr>
        <p:txBody>
          <a:bodyPr wrap="square" rtlCol="0">
            <a:spAutoFit/>
          </a:bodyPr>
          <a:lstStyle/>
          <a:p>
            <a:pPr algn="ctr"/>
            <a:r>
              <a:rPr lang="en-US" b="1">
                <a:solidFill>
                  <a:srgbClr val="002759"/>
                </a:solidFill>
              </a:rPr>
              <a:t>Material Yielding from Tensile Test</a:t>
            </a:r>
          </a:p>
        </p:txBody>
      </p:sp>
      <p:grpSp>
        <p:nvGrpSpPr>
          <p:cNvPr id="51" name="Group 50">
            <a:extLst>
              <a:ext uri="{FF2B5EF4-FFF2-40B4-BE49-F238E27FC236}">
                <a16:creationId xmlns:a16="http://schemas.microsoft.com/office/drawing/2014/main" id="{28438876-CA67-7807-D8A7-C0B9FF6117C1}"/>
              </a:ext>
            </a:extLst>
          </p:cNvPr>
          <p:cNvGrpSpPr/>
          <p:nvPr/>
        </p:nvGrpSpPr>
        <p:grpSpPr>
          <a:xfrm>
            <a:off x="2672048" y="2323449"/>
            <a:ext cx="1973170" cy="1719409"/>
            <a:chOff x="2468132" y="2323449"/>
            <a:chExt cx="1973170" cy="1719409"/>
          </a:xfrm>
        </p:grpSpPr>
        <p:grpSp>
          <p:nvGrpSpPr>
            <p:cNvPr id="39" name="Group 38">
              <a:extLst>
                <a:ext uri="{FF2B5EF4-FFF2-40B4-BE49-F238E27FC236}">
                  <a16:creationId xmlns:a16="http://schemas.microsoft.com/office/drawing/2014/main" id="{ABC62204-AD6C-13E3-8D87-A14368D77161}"/>
                </a:ext>
              </a:extLst>
            </p:cNvPr>
            <p:cNvGrpSpPr/>
            <p:nvPr/>
          </p:nvGrpSpPr>
          <p:grpSpPr>
            <a:xfrm>
              <a:off x="2468132" y="2927598"/>
              <a:ext cx="1973170" cy="1115260"/>
              <a:chOff x="92692" y="2468336"/>
              <a:chExt cx="2474812" cy="1059131"/>
            </a:xfrm>
          </p:grpSpPr>
          <p:sp>
            <p:nvSpPr>
              <p:cNvPr id="40" name="Cylinder 39">
                <a:extLst>
                  <a:ext uri="{FF2B5EF4-FFF2-40B4-BE49-F238E27FC236}">
                    <a16:creationId xmlns:a16="http://schemas.microsoft.com/office/drawing/2014/main" id="{6BB69973-10D2-AF04-FFBC-83ADA1961E2D}"/>
                  </a:ext>
                </a:extLst>
              </p:cNvPr>
              <p:cNvSpPr/>
              <p:nvPr/>
            </p:nvSpPr>
            <p:spPr>
              <a:xfrm rot="-5400000">
                <a:off x="1502228" y="2399102"/>
                <a:ext cx="914400" cy="1216152"/>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Cylinder 42">
                <a:extLst>
                  <a:ext uri="{FF2B5EF4-FFF2-40B4-BE49-F238E27FC236}">
                    <a16:creationId xmlns:a16="http://schemas.microsoft.com/office/drawing/2014/main" id="{48E1DF35-837C-069A-5255-7C98A068A12C}"/>
                  </a:ext>
                </a:extLst>
              </p:cNvPr>
              <p:cNvSpPr/>
              <p:nvPr/>
            </p:nvSpPr>
            <p:spPr>
              <a:xfrm rot="5400000">
                <a:off x="243568" y="2399103"/>
                <a:ext cx="914400" cy="1216152"/>
              </a:xfrm>
              <a:prstGeom prst="ca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ylinder 43">
                <a:extLst>
                  <a:ext uri="{FF2B5EF4-FFF2-40B4-BE49-F238E27FC236}">
                    <a16:creationId xmlns:a16="http://schemas.microsoft.com/office/drawing/2014/main" id="{7667D666-EF67-17A6-618F-4691D0094CB1}"/>
                  </a:ext>
                </a:extLst>
              </p:cNvPr>
              <p:cNvSpPr/>
              <p:nvPr/>
            </p:nvSpPr>
            <p:spPr>
              <a:xfrm rot="5400000">
                <a:off x="669764" y="2777054"/>
                <a:ext cx="1049854" cy="432420"/>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ylinder 44">
                <a:extLst>
                  <a:ext uri="{FF2B5EF4-FFF2-40B4-BE49-F238E27FC236}">
                    <a16:creationId xmlns:a16="http://schemas.microsoft.com/office/drawing/2014/main" id="{0B498903-2CC6-BCC3-96C5-602B7617DAE2}"/>
                  </a:ext>
                </a:extLst>
              </p:cNvPr>
              <p:cNvSpPr/>
              <p:nvPr/>
            </p:nvSpPr>
            <p:spPr>
              <a:xfrm rot="16200000">
                <a:off x="984246" y="2787818"/>
                <a:ext cx="1059131" cy="420168"/>
              </a:xfrm>
              <a:prstGeom prst="can">
                <a:avLst/>
              </a:prstGeom>
              <a:ln>
                <a:solidFill>
                  <a:srgbClr val="00275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Arrow: Bent 47">
              <a:extLst>
                <a:ext uri="{FF2B5EF4-FFF2-40B4-BE49-F238E27FC236}">
                  <a16:creationId xmlns:a16="http://schemas.microsoft.com/office/drawing/2014/main" id="{3D707658-1856-434D-A3C1-7333C3BD0718}"/>
                </a:ext>
              </a:extLst>
            </p:cNvPr>
            <p:cNvSpPr/>
            <p:nvPr/>
          </p:nvSpPr>
          <p:spPr>
            <a:xfrm rot="8220000" flipH="1">
              <a:off x="2739762" y="2416125"/>
              <a:ext cx="318888" cy="539165"/>
            </a:xfrm>
            <a:prstGeom prst="bentArrow">
              <a:avLst/>
            </a:prstGeom>
            <a:solidFill>
              <a:srgbClr val="6F34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Arrow: Bent 48">
              <a:extLst>
                <a:ext uri="{FF2B5EF4-FFF2-40B4-BE49-F238E27FC236}">
                  <a16:creationId xmlns:a16="http://schemas.microsoft.com/office/drawing/2014/main" id="{73E19735-49D6-D8BE-10ED-FEAAB32EE48F}"/>
                </a:ext>
              </a:extLst>
            </p:cNvPr>
            <p:cNvSpPr/>
            <p:nvPr/>
          </p:nvSpPr>
          <p:spPr>
            <a:xfrm rot="8220000" flipH="1">
              <a:off x="3337004" y="2323449"/>
              <a:ext cx="318888" cy="539165"/>
            </a:xfrm>
            <a:prstGeom prst="bentArrow">
              <a:avLst/>
            </a:prstGeom>
            <a:solidFill>
              <a:srgbClr val="6F34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0" name="Arrow: Bent 49">
              <a:extLst>
                <a:ext uri="{FF2B5EF4-FFF2-40B4-BE49-F238E27FC236}">
                  <a16:creationId xmlns:a16="http://schemas.microsoft.com/office/drawing/2014/main" id="{DCDB7F9E-93AE-2626-77B7-C326B487D9B1}"/>
                </a:ext>
              </a:extLst>
            </p:cNvPr>
            <p:cNvSpPr/>
            <p:nvPr/>
          </p:nvSpPr>
          <p:spPr>
            <a:xfrm rot="8220000" flipH="1">
              <a:off x="3975437" y="2416125"/>
              <a:ext cx="318888" cy="539165"/>
            </a:xfrm>
            <a:prstGeom prst="bentArrow">
              <a:avLst/>
            </a:prstGeom>
            <a:solidFill>
              <a:srgbClr val="6F34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4" name="Group 73">
            <a:extLst>
              <a:ext uri="{FF2B5EF4-FFF2-40B4-BE49-F238E27FC236}">
                <a16:creationId xmlns:a16="http://schemas.microsoft.com/office/drawing/2014/main" id="{14567B7A-518F-CDE5-18DE-D72CCCD643B5}"/>
              </a:ext>
            </a:extLst>
          </p:cNvPr>
          <p:cNvGrpSpPr/>
          <p:nvPr/>
        </p:nvGrpSpPr>
        <p:grpSpPr>
          <a:xfrm>
            <a:off x="8011270" y="2863612"/>
            <a:ext cx="1973170" cy="1144728"/>
            <a:chOff x="7678565" y="2445049"/>
            <a:chExt cx="1973170" cy="1144728"/>
          </a:xfrm>
        </p:grpSpPr>
        <p:grpSp>
          <p:nvGrpSpPr>
            <p:cNvPr id="55" name="Group 54">
              <a:extLst>
                <a:ext uri="{FF2B5EF4-FFF2-40B4-BE49-F238E27FC236}">
                  <a16:creationId xmlns:a16="http://schemas.microsoft.com/office/drawing/2014/main" id="{0738FDF1-9B43-7960-118A-C61424D5B7CD}"/>
                </a:ext>
              </a:extLst>
            </p:cNvPr>
            <p:cNvGrpSpPr/>
            <p:nvPr/>
          </p:nvGrpSpPr>
          <p:grpSpPr>
            <a:xfrm>
              <a:off x="7678565" y="2474517"/>
              <a:ext cx="1973170" cy="1115260"/>
              <a:chOff x="92692" y="2468336"/>
              <a:chExt cx="2474812" cy="1059131"/>
            </a:xfrm>
          </p:grpSpPr>
          <p:sp>
            <p:nvSpPr>
              <p:cNvPr id="56" name="Cylinder 55">
                <a:extLst>
                  <a:ext uri="{FF2B5EF4-FFF2-40B4-BE49-F238E27FC236}">
                    <a16:creationId xmlns:a16="http://schemas.microsoft.com/office/drawing/2014/main" id="{9C716942-B001-6157-4123-4BBC26FC5D00}"/>
                  </a:ext>
                </a:extLst>
              </p:cNvPr>
              <p:cNvSpPr/>
              <p:nvPr/>
            </p:nvSpPr>
            <p:spPr>
              <a:xfrm rot="-5400000">
                <a:off x="1502228" y="2399102"/>
                <a:ext cx="914400" cy="1216152"/>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ylinder 56">
                <a:extLst>
                  <a:ext uri="{FF2B5EF4-FFF2-40B4-BE49-F238E27FC236}">
                    <a16:creationId xmlns:a16="http://schemas.microsoft.com/office/drawing/2014/main" id="{62868472-1F5E-41EE-5F6F-5CC22857AEFD}"/>
                  </a:ext>
                </a:extLst>
              </p:cNvPr>
              <p:cNvSpPr/>
              <p:nvPr/>
            </p:nvSpPr>
            <p:spPr>
              <a:xfrm rot="5400000">
                <a:off x="243568" y="2399103"/>
                <a:ext cx="914400" cy="1216152"/>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ylinder 59">
                <a:extLst>
                  <a:ext uri="{FF2B5EF4-FFF2-40B4-BE49-F238E27FC236}">
                    <a16:creationId xmlns:a16="http://schemas.microsoft.com/office/drawing/2014/main" id="{35E9EDF3-0760-087F-2839-6F4759968CAF}"/>
                  </a:ext>
                </a:extLst>
              </p:cNvPr>
              <p:cNvSpPr/>
              <p:nvPr/>
            </p:nvSpPr>
            <p:spPr>
              <a:xfrm rot="5400000">
                <a:off x="669764" y="2777054"/>
                <a:ext cx="1049854" cy="432420"/>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Cylinder 62">
                <a:extLst>
                  <a:ext uri="{FF2B5EF4-FFF2-40B4-BE49-F238E27FC236}">
                    <a16:creationId xmlns:a16="http://schemas.microsoft.com/office/drawing/2014/main" id="{6DB21625-A3FF-0F56-BC19-DD725C012EC3}"/>
                  </a:ext>
                </a:extLst>
              </p:cNvPr>
              <p:cNvSpPr/>
              <p:nvPr/>
            </p:nvSpPr>
            <p:spPr>
              <a:xfrm rot="16200000">
                <a:off x="984246" y="2787818"/>
                <a:ext cx="1059131" cy="420168"/>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a:extLst>
                <a:ext uri="{FF2B5EF4-FFF2-40B4-BE49-F238E27FC236}">
                  <a16:creationId xmlns:a16="http://schemas.microsoft.com/office/drawing/2014/main" id="{DEBFC31E-B0E7-4B86-126B-B8B4738BD900}"/>
                </a:ext>
              </a:extLst>
            </p:cNvPr>
            <p:cNvSpPr/>
            <p:nvPr/>
          </p:nvSpPr>
          <p:spPr>
            <a:xfrm>
              <a:off x="8239125" y="2571750"/>
              <a:ext cx="9144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Diagonal Stripe 66">
              <a:extLst>
                <a:ext uri="{FF2B5EF4-FFF2-40B4-BE49-F238E27FC236}">
                  <a16:creationId xmlns:a16="http://schemas.microsoft.com/office/drawing/2014/main" id="{52977A41-DFB9-44C0-3741-2DFD6447D054}"/>
                </a:ext>
              </a:extLst>
            </p:cNvPr>
            <p:cNvSpPr/>
            <p:nvPr/>
          </p:nvSpPr>
          <p:spPr>
            <a:xfrm>
              <a:off x="8493082" y="2445049"/>
              <a:ext cx="478352" cy="221865"/>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8" name="Diagonal Stripe 67">
              <a:extLst>
                <a:ext uri="{FF2B5EF4-FFF2-40B4-BE49-F238E27FC236}">
                  <a16:creationId xmlns:a16="http://schemas.microsoft.com/office/drawing/2014/main" id="{34C1BB5E-9D21-6342-DD55-C5C9C1DDB069}"/>
                </a:ext>
              </a:extLst>
            </p:cNvPr>
            <p:cNvSpPr/>
            <p:nvPr/>
          </p:nvSpPr>
          <p:spPr>
            <a:xfrm rot="-1620000" flipH="1">
              <a:off x="8469320" y="2524681"/>
              <a:ext cx="300595" cy="450980"/>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9" name="Diagonal Stripe 68">
              <a:extLst>
                <a:ext uri="{FF2B5EF4-FFF2-40B4-BE49-F238E27FC236}">
                  <a16:creationId xmlns:a16="http://schemas.microsoft.com/office/drawing/2014/main" id="{CAC9DC00-72DD-CC2D-A46B-ADC2F32D1513}"/>
                </a:ext>
              </a:extLst>
            </p:cNvPr>
            <p:cNvSpPr/>
            <p:nvPr/>
          </p:nvSpPr>
          <p:spPr>
            <a:xfrm rot="3480000">
              <a:off x="8589884" y="2729980"/>
              <a:ext cx="144025" cy="351519"/>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0" name="Diagonal Stripe 69">
              <a:extLst>
                <a:ext uri="{FF2B5EF4-FFF2-40B4-BE49-F238E27FC236}">
                  <a16:creationId xmlns:a16="http://schemas.microsoft.com/office/drawing/2014/main" id="{7A01650C-1AE1-1242-512E-236D58085876}"/>
                </a:ext>
              </a:extLst>
            </p:cNvPr>
            <p:cNvSpPr/>
            <p:nvPr/>
          </p:nvSpPr>
          <p:spPr>
            <a:xfrm rot="20460000" flipH="1">
              <a:off x="8541423" y="2886575"/>
              <a:ext cx="186765" cy="345613"/>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1" name="Diagonal Stripe 70">
              <a:extLst>
                <a:ext uri="{FF2B5EF4-FFF2-40B4-BE49-F238E27FC236}">
                  <a16:creationId xmlns:a16="http://schemas.microsoft.com/office/drawing/2014/main" id="{91BB7DC6-045C-C96D-CBAB-1967CD46BC19}"/>
                </a:ext>
              </a:extLst>
            </p:cNvPr>
            <p:cNvSpPr/>
            <p:nvPr/>
          </p:nvSpPr>
          <p:spPr>
            <a:xfrm rot="2760000">
              <a:off x="8551211" y="3092836"/>
              <a:ext cx="119284" cy="345613"/>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2" name="Diagonal Stripe 71">
              <a:extLst>
                <a:ext uri="{FF2B5EF4-FFF2-40B4-BE49-F238E27FC236}">
                  <a16:creationId xmlns:a16="http://schemas.microsoft.com/office/drawing/2014/main" id="{8AB92BEC-34E4-5968-ED71-EEAC5A580E41}"/>
                </a:ext>
              </a:extLst>
            </p:cNvPr>
            <p:cNvSpPr/>
            <p:nvPr/>
          </p:nvSpPr>
          <p:spPr>
            <a:xfrm rot="20460000" flipH="1">
              <a:off x="8655725" y="3235063"/>
              <a:ext cx="80585" cy="351858"/>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3" name="Diagonal Stripe 72">
              <a:extLst>
                <a:ext uri="{FF2B5EF4-FFF2-40B4-BE49-F238E27FC236}">
                  <a16:creationId xmlns:a16="http://schemas.microsoft.com/office/drawing/2014/main" id="{CB8DCA6F-2993-9155-F6F9-4F1427E4A440}"/>
                </a:ext>
              </a:extLst>
            </p:cNvPr>
            <p:cNvSpPr/>
            <p:nvPr/>
          </p:nvSpPr>
          <p:spPr>
            <a:xfrm rot="1560000">
              <a:off x="8480761" y="2679516"/>
              <a:ext cx="86963" cy="182856"/>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76" name="TextBox 75">
            <a:extLst>
              <a:ext uri="{FF2B5EF4-FFF2-40B4-BE49-F238E27FC236}">
                <a16:creationId xmlns:a16="http://schemas.microsoft.com/office/drawing/2014/main" id="{BF82DE8D-27E6-9679-338D-C00C2CA6DEF4}"/>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pic>
        <p:nvPicPr>
          <p:cNvPr id="22" name="Picture 21" descr="Arizona Space Grant Consortium Logos | Arizona Space Grant Consortium">
            <a:extLst>
              <a:ext uri="{FF2B5EF4-FFF2-40B4-BE49-F238E27FC236}">
                <a16:creationId xmlns:a16="http://schemas.microsoft.com/office/drawing/2014/main" id="{B6F05D70-B5FB-BCA2-27F5-52E4FC07D1EC}"/>
              </a:ext>
            </a:extLst>
          </p:cNvPr>
          <p:cNvPicPr>
            <a:picLocks noChangeAspect="1"/>
          </p:cNvPicPr>
          <p:nvPr/>
        </p:nvPicPr>
        <p:blipFill rotWithShape="1">
          <a:blip r:embed="rId6"/>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4887295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92</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A17F702A-58AB-AA9B-3229-8C610A327639}"/>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solidFill>
                  <a:srgbClr val="782F40"/>
                </a:solidFill>
                <a:latin typeface="Arial Black"/>
                <a:cs typeface="Calibri"/>
              </a:rPr>
              <a:t>High Fidelity Concepts</a:t>
            </a:r>
            <a:endParaRPr lang="en-US">
              <a:solidFill>
                <a:srgbClr val="782F40"/>
              </a:solidFill>
            </a:endParaRPr>
          </a:p>
        </p:txBody>
      </p:sp>
      <p:pic>
        <p:nvPicPr>
          <p:cNvPr id="26" name="Picture 25" descr="A blue and white rectangular object&#10;&#10;Description automatically generated">
            <a:extLst>
              <a:ext uri="{FF2B5EF4-FFF2-40B4-BE49-F238E27FC236}">
                <a16:creationId xmlns:a16="http://schemas.microsoft.com/office/drawing/2014/main" id="{23B25B5E-F3C4-FEA6-3873-6D5F1C0D476D}"/>
              </a:ext>
            </a:extLst>
          </p:cNvPr>
          <p:cNvPicPr>
            <a:picLocks noChangeAspect="1"/>
          </p:cNvPicPr>
          <p:nvPr/>
        </p:nvPicPr>
        <p:blipFill>
          <a:blip r:embed="rId2"/>
          <a:stretch>
            <a:fillRect/>
          </a:stretch>
        </p:blipFill>
        <p:spPr>
          <a:xfrm>
            <a:off x="308192" y="1266828"/>
            <a:ext cx="7333579" cy="2512381"/>
          </a:xfrm>
          <a:prstGeom prst="roundRect">
            <a:avLst/>
          </a:prstGeom>
          <a:ln w="38100">
            <a:solidFill>
              <a:schemeClr val="tx1"/>
            </a:solidFill>
          </a:ln>
        </p:spPr>
      </p:pic>
      <p:sp>
        <p:nvSpPr>
          <p:cNvPr id="27" name="TextBox 26">
            <a:extLst>
              <a:ext uri="{FF2B5EF4-FFF2-40B4-BE49-F238E27FC236}">
                <a16:creationId xmlns:a16="http://schemas.microsoft.com/office/drawing/2014/main" id="{A73DE6E5-420F-9C0B-44A1-4CFA16C62CF8}"/>
              </a:ext>
            </a:extLst>
          </p:cNvPr>
          <p:cNvSpPr txBox="1"/>
          <p:nvPr/>
        </p:nvSpPr>
        <p:spPr>
          <a:xfrm>
            <a:off x="346431" y="4265671"/>
            <a:ext cx="7257099" cy="1384995"/>
          </a:xfrm>
          <a:prstGeom prst="rect">
            <a:avLst/>
          </a:prstGeom>
          <a:noFill/>
        </p:spPr>
        <p:txBody>
          <a:bodyPr wrap="square" rtlCol="0">
            <a:spAutoFit/>
          </a:bodyPr>
          <a:lstStyle/>
          <a:p>
            <a:pPr algn="ctr"/>
            <a:r>
              <a:rPr lang="en-US" sz="2800">
                <a:latin typeface="+mj-lt"/>
              </a:rPr>
              <a:t>Force held double – poppet actuator with double vacuum wall insulation structure paired with:</a:t>
            </a:r>
          </a:p>
        </p:txBody>
      </p:sp>
      <p:grpSp>
        <p:nvGrpSpPr>
          <p:cNvPr id="33" name="Group 32">
            <a:extLst>
              <a:ext uri="{FF2B5EF4-FFF2-40B4-BE49-F238E27FC236}">
                <a16:creationId xmlns:a16="http://schemas.microsoft.com/office/drawing/2014/main" id="{EAE12273-31ED-C027-A577-35632DE9C63C}"/>
              </a:ext>
            </a:extLst>
          </p:cNvPr>
          <p:cNvGrpSpPr/>
          <p:nvPr/>
        </p:nvGrpSpPr>
        <p:grpSpPr>
          <a:xfrm>
            <a:off x="7866979" y="283496"/>
            <a:ext cx="2492829" cy="6117304"/>
            <a:chOff x="8077200" y="283496"/>
            <a:chExt cx="2282608" cy="6117304"/>
          </a:xfrm>
        </p:grpSpPr>
        <p:sp>
          <p:nvSpPr>
            <p:cNvPr id="29" name="Rectangle: Rounded Corners 28">
              <a:extLst>
                <a:ext uri="{FF2B5EF4-FFF2-40B4-BE49-F238E27FC236}">
                  <a16:creationId xmlns:a16="http://schemas.microsoft.com/office/drawing/2014/main" id="{074E4272-222C-7BB9-646F-C424617B5E4A}"/>
                </a:ext>
              </a:extLst>
            </p:cNvPr>
            <p:cNvSpPr/>
            <p:nvPr/>
          </p:nvSpPr>
          <p:spPr>
            <a:xfrm>
              <a:off x="8077200" y="283496"/>
              <a:ext cx="2282608" cy="18288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mj-lt"/>
                </a:rPr>
                <a:t>#33: </a:t>
              </a:r>
            </a:p>
            <a:p>
              <a:pPr algn="ctr"/>
              <a:r>
                <a:rPr lang="en-US" sz="1600">
                  <a:solidFill>
                    <a:schemeClr val="bg1"/>
                  </a:solidFill>
                  <a:latin typeface="+mj-lt"/>
                </a:rPr>
                <a:t>Encapsulated</a:t>
              </a:r>
            </a:p>
            <a:p>
              <a:pPr algn="ctr"/>
              <a:r>
                <a:rPr lang="en-US" sz="1600">
                  <a:solidFill>
                    <a:schemeClr val="bg1"/>
                  </a:solidFill>
                  <a:latin typeface="+mj-lt"/>
                </a:rPr>
                <a:t> O-ring seals and MLI</a:t>
              </a:r>
            </a:p>
          </p:txBody>
        </p:sp>
        <p:sp>
          <p:nvSpPr>
            <p:cNvPr id="30" name="Rectangle: Rounded Corners 29">
              <a:extLst>
                <a:ext uri="{FF2B5EF4-FFF2-40B4-BE49-F238E27FC236}">
                  <a16:creationId xmlns:a16="http://schemas.microsoft.com/office/drawing/2014/main" id="{E0214727-DA4B-896E-7887-A95FB7F75F65}"/>
                </a:ext>
              </a:extLst>
            </p:cNvPr>
            <p:cNvSpPr/>
            <p:nvPr/>
          </p:nvSpPr>
          <p:spPr>
            <a:xfrm>
              <a:off x="8077200" y="2427748"/>
              <a:ext cx="2282608" cy="18288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1"/>
                  </a:solidFill>
                  <a:latin typeface="+mj-lt"/>
                </a:rPr>
                <a:t>#48: </a:t>
              </a:r>
            </a:p>
          </p:txBody>
        </p:sp>
        <p:sp>
          <p:nvSpPr>
            <p:cNvPr id="31" name="Rectangle: Rounded Corners 30">
              <a:extLst>
                <a:ext uri="{FF2B5EF4-FFF2-40B4-BE49-F238E27FC236}">
                  <a16:creationId xmlns:a16="http://schemas.microsoft.com/office/drawing/2014/main" id="{02537C73-4CDA-D560-DC06-872048288EA8}"/>
                </a:ext>
              </a:extLst>
            </p:cNvPr>
            <p:cNvSpPr/>
            <p:nvPr/>
          </p:nvSpPr>
          <p:spPr>
            <a:xfrm>
              <a:off x="8077200" y="4572000"/>
              <a:ext cx="2282608" cy="1828800"/>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latin typeface="+mj-lt"/>
                </a:rPr>
                <a:t>#50</a:t>
              </a:r>
            </a:p>
          </p:txBody>
        </p:sp>
      </p:grpSp>
    </p:spTree>
    <p:extLst>
      <p:ext uri="{BB962C8B-B14F-4D97-AF65-F5344CB8AC3E}">
        <p14:creationId xmlns:p14="http://schemas.microsoft.com/office/powerpoint/2010/main" val="29380211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93</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sp>
        <p:nvSpPr>
          <p:cNvPr id="10" name="TextBox 9">
            <a:extLst>
              <a:ext uri="{FF2B5EF4-FFF2-40B4-BE49-F238E27FC236}">
                <a16:creationId xmlns:a16="http://schemas.microsoft.com/office/drawing/2014/main" id="{D4397EEF-AA67-5C15-467F-7E5BCFF101F2}"/>
              </a:ext>
            </a:extLst>
          </p:cNvPr>
          <p:cNvSpPr txBox="1"/>
          <p:nvPr/>
        </p:nvSpPr>
        <p:spPr>
          <a:xfrm>
            <a:off x="257417" y="1269684"/>
            <a:ext cx="910909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cs typeface="Calibri"/>
              </a:rPr>
              <a:t>Double-poppet valve and </a:t>
            </a:r>
            <a:r>
              <a:rPr lang="en-US" sz="2800">
                <a:ea typeface="+mn-lt"/>
                <a:cs typeface="+mn-lt"/>
              </a:rPr>
              <a:t>double vacuum wall</a:t>
            </a:r>
            <a:endParaRPr lang="en-US"/>
          </a:p>
        </p:txBody>
      </p:sp>
      <p:graphicFrame>
        <p:nvGraphicFramePr>
          <p:cNvPr id="12" name="Table 11">
            <a:extLst>
              <a:ext uri="{FF2B5EF4-FFF2-40B4-BE49-F238E27FC236}">
                <a16:creationId xmlns:a16="http://schemas.microsoft.com/office/drawing/2014/main" id="{96099ECA-EC25-3D31-4F87-285D60625854}"/>
              </a:ext>
            </a:extLst>
          </p:cNvPr>
          <p:cNvGraphicFramePr>
            <a:graphicFrameLocks noGrp="1"/>
          </p:cNvGraphicFramePr>
          <p:nvPr/>
        </p:nvGraphicFramePr>
        <p:xfrm>
          <a:off x="2662295" y="2628509"/>
          <a:ext cx="4291735" cy="3657600"/>
        </p:xfrm>
        <a:graphic>
          <a:graphicData uri="http://schemas.openxmlformats.org/drawingml/2006/table">
            <a:tbl>
              <a:tblPr firstRow="1" bandRow="1">
                <a:tableStyleId>{5C22544A-7EE6-4342-B048-85BDC9FD1C3A}</a:tableStyleId>
              </a:tblPr>
              <a:tblGrid>
                <a:gridCol w="859936">
                  <a:extLst>
                    <a:ext uri="{9D8B030D-6E8A-4147-A177-3AD203B41FA5}">
                      <a16:colId xmlns:a16="http://schemas.microsoft.com/office/drawing/2014/main" val="1873485196"/>
                    </a:ext>
                  </a:extLst>
                </a:gridCol>
                <a:gridCol w="3431799">
                  <a:extLst>
                    <a:ext uri="{9D8B030D-6E8A-4147-A177-3AD203B41FA5}">
                      <a16:colId xmlns:a16="http://schemas.microsoft.com/office/drawing/2014/main" val="3838933842"/>
                    </a:ext>
                  </a:extLst>
                </a:gridCol>
              </a:tblGrid>
              <a:tr h="370840">
                <a:tc>
                  <a:txBody>
                    <a:bodyPr/>
                    <a:lstStyle/>
                    <a:p>
                      <a:r>
                        <a:rPr lang="en-US" sz="2400" b="1">
                          <a:solidFill>
                            <a:schemeClr val="tx1"/>
                          </a:solidFill>
                        </a:rPr>
                        <a:t>#49</a:t>
                      </a:r>
                      <a:endParaRPr lang="en-US"/>
                    </a:p>
                  </a:txBody>
                  <a:tcPr>
                    <a:solidFill>
                      <a:srgbClr val="DBD7D2"/>
                    </a:solidFill>
                  </a:tcPr>
                </a:tc>
                <a:tc>
                  <a:txBody>
                    <a:bodyPr/>
                    <a:lstStyle/>
                    <a:p>
                      <a:pPr lvl="0">
                        <a:buNone/>
                      </a:pPr>
                      <a:r>
                        <a:rPr lang="en-US" sz="1800" b="0" i="0" u="none" strike="noStrike" noProof="0">
                          <a:solidFill>
                            <a:srgbClr val="000000"/>
                          </a:solidFill>
                          <a:latin typeface="Calibri"/>
                        </a:rPr>
                        <a:t>Force-held lock</a:t>
                      </a:r>
                    </a:p>
                    <a:p>
                      <a:pPr lvl="0">
                        <a:buNone/>
                      </a:pPr>
                      <a:r>
                        <a:rPr lang="en-US" sz="1800" b="0" i="0" u="none" strike="noStrike" noProof="0">
                          <a:solidFill>
                            <a:srgbClr val="000000"/>
                          </a:solidFill>
                          <a:latin typeface="Calibri"/>
                        </a:rPr>
                        <a:t>Teflon seals</a:t>
                      </a:r>
                      <a:endParaRPr lang="en-US" sz="1800"/>
                    </a:p>
                    <a:p>
                      <a:pPr lvl="0">
                        <a:buNone/>
                      </a:pPr>
                      <a:r>
                        <a:rPr lang="en-US" sz="1800" b="0" i="0" u="none" strike="noStrike" noProof="0">
                          <a:solidFill>
                            <a:srgbClr val="000000"/>
                          </a:solidFill>
                          <a:latin typeface="Calibri"/>
                        </a:rPr>
                        <a:t>SOFI</a:t>
                      </a:r>
                      <a:endParaRPr lang="en-US" sz="1800"/>
                    </a:p>
                  </a:txBody>
                  <a:tcPr>
                    <a:solidFill>
                      <a:srgbClr val="DBD7D2"/>
                    </a:solidFill>
                  </a:tcPr>
                </a:tc>
                <a:extLst>
                  <a:ext uri="{0D108BD9-81ED-4DB2-BD59-A6C34878D82A}">
                    <a16:rowId xmlns:a16="http://schemas.microsoft.com/office/drawing/2014/main" val="2908376363"/>
                  </a:ext>
                </a:extLst>
              </a:tr>
              <a:tr h="370840">
                <a:tc>
                  <a:txBody>
                    <a:bodyPr/>
                    <a:lstStyle/>
                    <a:p>
                      <a:r>
                        <a:rPr lang="en-US" sz="2400" b="1"/>
                        <a:t>#32</a:t>
                      </a:r>
                    </a:p>
                  </a:txBody>
                  <a:tcPr>
                    <a:solidFill>
                      <a:srgbClr val="DBD7D2"/>
                    </a:solidFill>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alibri"/>
                        </a:rPr>
                        <a:t>Collet lock</a:t>
                      </a:r>
                    </a:p>
                    <a:p>
                      <a:pPr lvl="0" algn="l">
                        <a:lnSpc>
                          <a:spcPct val="100000"/>
                        </a:lnSpc>
                        <a:spcBef>
                          <a:spcPts val="0"/>
                        </a:spcBef>
                        <a:spcAft>
                          <a:spcPts val="0"/>
                        </a:spcAft>
                        <a:buNone/>
                      </a:pPr>
                      <a:r>
                        <a:rPr lang="en-US" sz="1800" b="0" i="0" u="none" strike="noStrike" noProof="0">
                          <a:solidFill>
                            <a:srgbClr val="000000"/>
                          </a:solidFill>
                          <a:latin typeface="Calibri"/>
                        </a:rPr>
                        <a:t>encapsulated O-ring seals</a:t>
                      </a:r>
                      <a:endParaRPr lang="en-US" sz="1800"/>
                    </a:p>
                    <a:p>
                      <a:pPr lvl="0" algn="l">
                        <a:lnSpc>
                          <a:spcPct val="100000"/>
                        </a:lnSpc>
                        <a:spcBef>
                          <a:spcPts val="0"/>
                        </a:spcBef>
                        <a:spcAft>
                          <a:spcPts val="0"/>
                        </a:spcAft>
                        <a:buNone/>
                      </a:pPr>
                      <a:r>
                        <a:rPr lang="en-US" sz="1800" b="0" i="0" u="none" strike="noStrike" noProof="0">
                          <a:solidFill>
                            <a:srgbClr val="000000"/>
                          </a:solidFill>
                          <a:latin typeface="Calibri"/>
                        </a:rPr>
                        <a:t>MLI</a:t>
                      </a:r>
                    </a:p>
                  </a:txBody>
                  <a:tcPr>
                    <a:solidFill>
                      <a:srgbClr val="DBD7D2"/>
                    </a:solidFill>
                  </a:tcPr>
                </a:tc>
                <a:extLst>
                  <a:ext uri="{0D108BD9-81ED-4DB2-BD59-A6C34878D82A}">
                    <a16:rowId xmlns:a16="http://schemas.microsoft.com/office/drawing/2014/main" val="609115069"/>
                  </a:ext>
                </a:extLst>
              </a:tr>
              <a:tr h="370840">
                <a:tc>
                  <a:txBody>
                    <a:bodyPr/>
                    <a:lstStyle/>
                    <a:p>
                      <a:r>
                        <a:rPr lang="en-US" sz="2400" b="1"/>
                        <a:t>#31</a:t>
                      </a:r>
                    </a:p>
                  </a:txBody>
                  <a:tcPr>
                    <a:solidFill>
                      <a:srgbClr val="DBD7D2"/>
                    </a:solidFill>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alibri"/>
                        </a:rPr>
                        <a:t>Collet lock</a:t>
                      </a:r>
                    </a:p>
                    <a:p>
                      <a:pPr lvl="0" algn="l">
                        <a:lnSpc>
                          <a:spcPct val="100000"/>
                        </a:lnSpc>
                        <a:spcBef>
                          <a:spcPts val="0"/>
                        </a:spcBef>
                        <a:spcAft>
                          <a:spcPts val="0"/>
                        </a:spcAft>
                        <a:buNone/>
                      </a:pPr>
                      <a:r>
                        <a:rPr lang="en-US" sz="1800" b="0" i="0" u="none" strike="noStrike" noProof="0">
                          <a:solidFill>
                            <a:srgbClr val="000000"/>
                          </a:solidFill>
                        </a:rPr>
                        <a:t>encapsulated O-ring seals</a:t>
                      </a:r>
                    </a:p>
                    <a:p>
                      <a:pPr lvl="0" algn="l">
                        <a:lnSpc>
                          <a:spcPct val="100000"/>
                        </a:lnSpc>
                        <a:spcBef>
                          <a:spcPts val="0"/>
                        </a:spcBef>
                        <a:spcAft>
                          <a:spcPts val="0"/>
                        </a:spcAft>
                        <a:buNone/>
                      </a:pPr>
                      <a:r>
                        <a:rPr lang="en-US" sz="1800" b="0" i="0" u="none" strike="noStrike" noProof="0">
                          <a:solidFill>
                            <a:srgbClr val="000000"/>
                          </a:solidFill>
                          <a:latin typeface="Calibri"/>
                        </a:rPr>
                        <a:t>SOFI</a:t>
                      </a:r>
                    </a:p>
                  </a:txBody>
                  <a:tcPr>
                    <a:solidFill>
                      <a:srgbClr val="DBD7D2"/>
                    </a:solidFill>
                  </a:tcPr>
                </a:tc>
                <a:extLst>
                  <a:ext uri="{0D108BD9-81ED-4DB2-BD59-A6C34878D82A}">
                    <a16:rowId xmlns:a16="http://schemas.microsoft.com/office/drawing/2014/main" val="1799205876"/>
                  </a:ext>
                </a:extLst>
              </a:tr>
              <a:tr h="370839">
                <a:tc>
                  <a:txBody>
                    <a:bodyPr/>
                    <a:lstStyle/>
                    <a:p>
                      <a:pPr lvl="0">
                        <a:buNone/>
                      </a:pPr>
                      <a:r>
                        <a:rPr lang="en-US" sz="2400" b="1"/>
                        <a:t>#30</a:t>
                      </a:r>
                    </a:p>
                  </a:txBody>
                  <a:tcPr>
                    <a:solidFill>
                      <a:srgbClr val="DBD7D2"/>
                    </a:solidFill>
                  </a:tcPr>
                </a:tc>
                <a:tc>
                  <a:txBody>
                    <a:bodyPr/>
                    <a:lstStyle/>
                    <a:p>
                      <a:pPr lvl="0" algn="l">
                        <a:lnSpc>
                          <a:spcPct val="100000"/>
                        </a:lnSpc>
                        <a:spcBef>
                          <a:spcPts val="0"/>
                        </a:spcBef>
                        <a:spcAft>
                          <a:spcPts val="0"/>
                        </a:spcAft>
                        <a:buNone/>
                      </a:pPr>
                      <a:r>
                        <a:rPr lang="en-US" sz="1800" b="0" i="0" u="none" strike="noStrike" noProof="0">
                          <a:solidFill>
                            <a:srgbClr val="000000"/>
                          </a:solidFill>
                          <a:latin typeface="Calibri"/>
                        </a:rPr>
                        <a:t>Collet lock</a:t>
                      </a:r>
                    </a:p>
                    <a:p>
                      <a:pPr lvl="0" algn="l">
                        <a:lnSpc>
                          <a:spcPct val="100000"/>
                        </a:lnSpc>
                        <a:spcBef>
                          <a:spcPts val="0"/>
                        </a:spcBef>
                        <a:spcAft>
                          <a:spcPts val="0"/>
                        </a:spcAft>
                        <a:buNone/>
                      </a:pPr>
                      <a:r>
                        <a:rPr lang="en-US" sz="1800" b="0" i="0" u="none" strike="noStrike" noProof="0">
                          <a:solidFill>
                            <a:srgbClr val="000000"/>
                          </a:solidFill>
                          <a:latin typeface="Calibri"/>
                        </a:rPr>
                        <a:t>Teflon seals</a:t>
                      </a:r>
                    </a:p>
                    <a:p>
                      <a:pPr lvl="0" algn="l">
                        <a:lnSpc>
                          <a:spcPct val="100000"/>
                        </a:lnSpc>
                        <a:spcBef>
                          <a:spcPts val="0"/>
                        </a:spcBef>
                        <a:spcAft>
                          <a:spcPts val="0"/>
                        </a:spcAft>
                        <a:buNone/>
                      </a:pPr>
                      <a:r>
                        <a:rPr lang="en-US" sz="1800" b="0" i="0" u="none" strike="noStrike" noProof="0">
                          <a:solidFill>
                            <a:srgbClr val="000000"/>
                          </a:solidFill>
                          <a:latin typeface="Calibri"/>
                        </a:rPr>
                        <a:t>MLI</a:t>
                      </a:r>
                    </a:p>
                  </a:txBody>
                  <a:tcPr>
                    <a:solidFill>
                      <a:srgbClr val="DBD7D2"/>
                    </a:solidFill>
                  </a:tcPr>
                </a:tc>
                <a:extLst>
                  <a:ext uri="{0D108BD9-81ED-4DB2-BD59-A6C34878D82A}">
                    <a16:rowId xmlns:a16="http://schemas.microsoft.com/office/drawing/2014/main" val="1952220818"/>
                  </a:ext>
                </a:extLst>
              </a:tr>
            </a:tbl>
          </a:graphicData>
        </a:graphic>
      </p:graphicFrame>
      <p:sp>
        <p:nvSpPr>
          <p:cNvPr id="14" name="Plus Sign 13">
            <a:extLst>
              <a:ext uri="{FF2B5EF4-FFF2-40B4-BE49-F238E27FC236}">
                <a16:creationId xmlns:a16="http://schemas.microsoft.com/office/drawing/2014/main" id="{AE1F3DD8-47F0-6D0D-9853-818A82CDDFD9}"/>
              </a:ext>
            </a:extLst>
          </p:cNvPr>
          <p:cNvSpPr/>
          <p:nvPr/>
        </p:nvSpPr>
        <p:spPr>
          <a:xfrm>
            <a:off x="4482184" y="1867756"/>
            <a:ext cx="658461" cy="606111"/>
          </a:xfrm>
          <a:prstGeom prst="mathPlus">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B9B25CC-7DB3-2D8E-C43E-1BA2658B6938}"/>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spTree>
    <p:extLst>
      <p:ext uri="{BB962C8B-B14F-4D97-AF65-F5344CB8AC3E}">
        <p14:creationId xmlns:p14="http://schemas.microsoft.com/office/powerpoint/2010/main" val="6000493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4AC87D-0C2E-190D-92CD-BC8CCB9DE6B3}"/>
              </a:ext>
            </a:extLst>
          </p:cNvPr>
          <p:cNvSpPr/>
          <p:nvPr/>
        </p:nvSpPr>
        <p:spPr>
          <a:xfrm>
            <a:off x="303104" y="1141744"/>
            <a:ext cx="10079760" cy="526025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pic>
        <p:nvPicPr>
          <p:cNvPr id="12" name="Picture 11" descr="A diagram of a vacuum wall&#10;&#10;Description automatically generated">
            <a:extLst>
              <a:ext uri="{FF2B5EF4-FFF2-40B4-BE49-F238E27FC236}">
                <a16:creationId xmlns:a16="http://schemas.microsoft.com/office/drawing/2014/main" id="{39CE526C-6AC5-FE0A-05BA-E0B9125FD6CB}"/>
              </a:ext>
            </a:extLst>
          </p:cNvPr>
          <p:cNvPicPr>
            <a:picLocks noChangeAspect="1"/>
          </p:cNvPicPr>
          <p:nvPr/>
        </p:nvPicPr>
        <p:blipFill rotWithShape="1">
          <a:blip r:embed="rId2"/>
          <a:srcRect t="15701" r="2642" b="17643"/>
          <a:stretch/>
        </p:blipFill>
        <p:spPr>
          <a:xfrm>
            <a:off x="1125698" y="1325982"/>
            <a:ext cx="8310941" cy="3485739"/>
          </a:xfrm>
          <a:prstGeom prst="roundRect">
            <a:avLst/>
          </a:prstGeom>
        </p:spPr>
      </p:pic>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94</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grpSp>
        <p:nvGrpSpPr>
          <p:cNvPr id="4" name="Group 3">
            <a:extLst>
              <a:ext uri="{FF2B5EF4-FFF2-40B4-BE49-F238E27FC236}">
                <a16:creationId xmlns:a16="http://schemas.microsoft.com/office/drawing/2014/main" id="{D5BF7821-862B-3AB9-57D1-D577E2526474}"/>
              </a:ext>
            </a:extLst>
          </p:cNvPr>
          <p:cNvGrpSpPr/>
          <p:nvPr/>
        </p:nvGrpSpPr>
        <p:grpSpPr>
          <a:xfrm>
            <a:off x="1426040" y="4955387"/>
            <a:ext cx="7940271" cy="1015663"/>
            <a:chOff x="957127" y="4963703"/>
            <a:chExt cx="7940271" cy="1015663"/>
          </a:xfrm>
        </p:grpSpPr>
        <p:sp>
          <p:nvSpPr>
            <p:cNvPr id="2" name="TextBox 1">
              <a:extLst>
                <a:ext uri="{FF2B5EF4-FFF2-40B4-BE49-F238E27FC236}">
                  <a16:creationId xmlns:a16="http://schemas.microsoft.com/office/drawing/2014/main" id="{4CD8A14B-6805-28E5-191B-9F966FAF63E1}"/>
                </a:ext>
              </a:extLst>
            </p:cNvPr>
            <p:cNvSpPr txBox="1"/>
            <p:nvPr/>
          </p:nvSpPr>
          <p:spPr>
            <a:xfrm>
              <a:off x="2134782" y="5119115"/>
              <a:ext cx="1288026" cy="707886"/>
            </a:xfrm>
            <a:prstGeom prst="rect">
              <a:avLst/>
            </a:prstGeom>
            <a:noFill/>
          </p:spPr>
          <p:txBody>
            <a:bodyPr wrap="square" rtlCol="0">
              <a:spAutoFit/>
            </a:bodyPr>
            <a:lstStyle/>
            <a:p>
              <a:pPr algn="ctr"/>
              <a:r>
                <a:rPr lang="en-US" sz="2000">
                  <a:latin typeface="+mj-lt"/>
                </a:rPr>
                <a:t>Double Poppet</a:t>
              </a:r>
            </a:p>
          </p:txBody>
        </p:sp>
        <p:pic>
          <p:nvPicPr>
            <p:cNvPr id="13" name="Graphic 12" descr="Add with solid fill">
              <a:extLst>
                <a:ext uri="{FF2B5EF4-FFF2-40B4-BE49-F238E27FC236}">
                  <a16:creationId xmlns:a16="http://schemas.microsoft.com/office/drawing/2014/main" id="{EB50B822-9CA6-ACD3-8DE3-980078968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5144" y="5244458"/>
              <a:ext cx="457200" cy="457200"/>
            </a:xfrm>
            <a:prstGeom prst="rect">
              <a:avLst/>
            </a:prstGeom>
          </p:spPr>
        </p:pic>
        <p:sp>
          <p:nvSpPr>
            <p:cNvPr id="14" name="TextBox 13">
              <a:extLst>
                <a:ext uri="{FF2B5EF4-FFF2-40B4-BE49-F238E27FC236}">
                  <a16:creationId xmlns:a16="http://schemas.microsoft.com/office/drawing/2014/main" id="{CFB7FF24-0BBC-45EE-EA0C-A913D159B5B6}"/>
                </a:ext>
              </a:extLst>
            </p:cNvPr>
            <p:cNvSpPr txBox="1"/>
            <p:nvPr/>
          </p:nvSpPr>
          <p:spPr>
            <a:xfrm>
              <a:off x="4024680" y="5117593"/>
              <a:ext cx="1082264" cy="707886"/>
            </a:xfrm>
            <a:prstGeom prst="rect">
              <a:avLst/>
            </a:prstGeom>
            <a:noFill/>
          </p:spPr>
          <p:txBody>
            <a:bodyPr wrap="square" rtlCol="0">
              <a:spAutoFit/>
            </a:bodyPr>
            <a:lstStyle/>
            <a:p>
              <a:pPr algn="ctr"/>
              <a:r>
                <a:rPr lang="en-US" sz="2000">
                  <a:latin typeface="+mj-lt"/>
                </a:rPr>
                <a:t>Collet Lock</a:t>
              </a:r>
            </a:p>
          </p:txBody>
        </p:sp>
        <p:pic>
          <p:nvPicPr>
            <p:cNvPr id="16" name="Graphic 15" descr="Add with solid fill">
              <a:extLst>
                <a:ext uri="{FF2B5EF4-FFF2-40B4-BE49-F238E27FC236}">
                  <a16:creationId xmlns:a16="http://schemas.microsoft.com/office/drawing/2014/main" id="{02464D76-2887-B986-61CD-48AA3FE00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4464" y="5242936"/>
              <a:ext cx="457200" cy="457200"/>
            </a:xfrm>
            <a:prstGeom prst="rect">
              <a:avLst/>
            </a:prstGeom>
          </p:spPr>
        </p:pic>
        <p:sp>
          <p:nvSpPr>
            <p:cNvPr id="17" name="TextBox 16">
              <a:extLst>
                <a:ext uri="{FF2B5EF4-FFF2-40B4-BE49-F238E27FC236}">
                  <a16:creationId xmlns:a16="http://schemas.microsoft.com/office/drawing/2014/main" id="{67F1ED5A-BF2E-C5DA-5ABB-82221BDF17CA}"/>
                </a:ext>
              </a:extLst>
            </p:cNvPr>
            <p:cNvSpPr txBox="1"/>
            <p:nvPr/>
          </p:nvSpPr>
          <p:spPr>
            <a:xfrm>
              <a:off x="7608859" y="4963703"/>
              <a:ext cx="1288539" cy="1015663"/>
            </a:xfrm>
            <a:prstGeom prst="rect">
              <a:avLst/>
            </a:prstGeom>
            <a:noFill/>
          </p:spPr>
          <p:txBody>
            <a:bodyPr wrap="square" rtlCol="0">
              <a:spAutoFit/>
            </a:bodyPr>
            <a:lstStyle/>
            <a:p>
              <a:pPr algn="ctr"/>
              <a:r>
                <a:rPr lang="en-US" sz="2000">
                  <a:latin typeface="+mj-lt"/>
                </a:rPr>
                <a:t>Double vacuum &amp; MLI</a:t>
              </a:r>
            </a:p>
          </p:txBody>
        </p:sp>
        <p:sp>
          <p:nvSpPr>
            <p:cNvPr id="18" name="TextBox 17">
              <a:extLst>
                <a:ext uri="{FF2B5EF4-FFF2-40B4-BE49-F238E27FC236}">
                  <a16:creationId xmlns:a16="http://schemas.microsoft.com/office/drawing/2014/main" id="{E7AF21D0-9391-292F-F75F-355D729F558A}"/>
                </a:ext>
              </a:extLst>
            </p:cNvPr>
            <p:cNvSpPr txBox="1"/>
            <p:nvPr/>
          </p:nvSpPr>
          <p:spPr>
            <a:xfrm>
              <a:off x="5708816" y="5117593"/>
              <a:ext cx="1288539" cy="707886"/>
            </a:xfrm>
            <a:prstGeom prst="rect">
              <a:avLst/>
            </a:prstGeom>
            <a:noFill/>
          </p:spPr>
          <p:txBody>
            <a:bodyPr wrap="square" rtlCol="0">
              <a:spAutoFit/>
            </a:bodyPr>
            <a:lstStyle/>
            <a:p>
              <a:pPr algn="ctr"/>
              <a:r>
                <a:rPr lang="en-US" sz="2000">
                  <a:latin typeface="+mj-lt"/>
                </a:rPr>
                <a:t>Teflon Seals</a:t>
              </a:r>
            </a:p>
          </p:txBody>
        </p:sp>
        <p:pic>
          <p:nvPicPr>
            <p:cNvPr id="19" name="Graphic 18" descr="Add with solid fill">
              <a:extLst>
                <a:ext uri="{FF2B5EF4-FFF2-40B4-BE49-F238E27FC236}">
                  <a16:creationId xmlns:a16="http://schemas.microsoft.com/office/drawing/2014/main" id="{8F7751CC-7345-849F-9C99-D50F5748E8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4507" y="5242935"/>
              <a:ext cx="457200" cy="457200"/>
            </a:xfrm>
            <a:prstGeom prst="rect">
              <a:avLst/>
            </a:prstGeom>
          </p:spPr>
        </p:pic>
        <p:sp>
          <p:nvSpPr>
            <p:cNvPr id="20" name="TextBox 19">
              <a:extLst>
                <a:ext uri="{FF2B5EF4-FFF2-40B4-BE49-F238E27FC236}">
                  <a16:creationId xmlns:a16="http://schemas.microsoft.com/office/drawing/2014/main" id="{75144909-6F59-DB87-FE35-DFDE6F842CB9}"/>
                </a:ext>
              </a:extLst>
            </p:cNvPr>
            <p:cNvSpPr txBox="1"/>
            <p:nvPr/>
          </p:nvSpPr>
          <p:spPr>
            <a:xfrm>
              <a:off x="957127" y="5149893"/>
              <a:ext cx="1105319" cy="646331"/>
            </a:xfrm>
            <a:prstGeom prst="rect">
              <a:avLst/>
            </a:prstGeom>
            <a:noFill/>
          </p:spPr>
          <p:txBody>
            <a:bodyPr wrap="square" rtlCol="0">
              <a:spAutoFit/>
            </a:bodyPr>
            <a:lstStyle/>
            <a:p>
              <a:pPr algn="ctr"/>
              <a:r>
                <a:rPr lang="en-US" sz="3600">
                  <a:latin typeface="+mj-lt"/>
                </a:rPr>
                <a:t>#80</a:t>
              </a:r>
            </a:p>
          </p:txBody>
        </p:sp>
      </p:grpSp>
      <p:pic>
        <p:nvPicPr>
          <p:cNvPr id="6" name="Picture 5" descr="Arizona Space Grant Consortium Logos | Arizona Space Grant Consortium">
            <a:extLst>
              <a:ext uri="{FF2B5EF4-FFF2-40B4-BE49-F238E27FC236}">
                <a16:creationId xmlns:a16="http://schemas.microsoft.com/office/drawing/2014/main" id="{C093B392-11CC-F811-0947-2E370389AD15}"/>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252849266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F4AC87D-0C2E-190D-92CD-BC8CCB9DE6B3}"/>
              </a:ext>
            </a:extLst>
          </p:cNvPr>
          <p:cNvSpPr/>
          <p:nvPr/>
        </p:nvSpPr>
        <p:spPr>
          <a:xfrm>
            <a:off x="303104" y="1141744"/>
            <a:ext cx="10079760" cy="5260258"/>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tx1"/>
              </a:solidFill>
              <a:latin typeface="+mj-lt"/>
            </a:endParaRPr>
          </a:p>
        </p:txBody>
      </p:sp>
      <p:pic>
        <p:nvPicPr>
          <p:cNvPr id="12" name="Picture 11" descr="A diagram of a blue and black object&#10;&#10;Description automatically generated with medium confidence">
            <a:extLst>
              <a:ext uri="{FF2B5EF4-FFF2-40B4-BE49-F238E27FC236}">
                <a16:creationId xmlns:a16="http://schemas.microsoft.com/office/drawing/2014/main" id="{D4F3A488-2977-049F-51C7-5E093001DC1A}"/>
              </a:ext>
            </a:extLst>
          </p:cNvPr>
          <p:cNvPicPr>
            <a:picLocks noChangeAspect="1"/>
          </p:cNvPicPr>
          <p:nvPr/>
        </p:nvPicPr>
        <p:blipFill rotWithShape="1">
          <a:blip r:embed="rId2"/>
          <a:srcRect t="13647" b="22082"/>
          <a:stretch/>
        </p:blipFill>
        <p:spPr>
          <a:xfrm>
            <a:off x="1012915" y="1320109"/>
            <a:ext cx="8536506" cy="3485739"/>
          </a:xfrm>
          <a:prstGeom prst="roundRect">
            <a:avLst/>
          </a:prstGeom>
        </p:spPr>
      </p:pic>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95</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Medium Fidelity Concepts</a:t>
            </a:r>
            <a:endParaRPr lang="en-US"/>
          </a:p>
        </p:txBody>
      </p:sp>
      <p:sp>
        <p:nvSpPr>
          <p:cNvPr id="11" name="TextBox 10">
            <a:extLst>
              <a:ext uri="{FF2B5EF4-FFF2-40B4-BE49-F238E27FC236}">
                <a16:creationId xmlns:a16="http://schemas.microsoft.com/office/drawing/2014/main" id="{8EFA42E3-A60E-8D84-1C02-19640859C287}"/>
              </a:ext>
            </a:extLst>
          </p:cNvPr>
          <p:cNvSpPr txBox="1"/>
          <p:nvPr/>
        </p:nvSpPr>
        <p:spPr>
          <a:xfrm>
            <a:off x="10671437" y="173378"/>
            <a:ext cx="1525893" cy="338554"/>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grpSp>
        <p:nvGrpSpPr>
          <p:cNvPr id="4" name="Group 3">
            <a:extLst>
              <a:ext uri="{FF2B5EF4-FFF2-40B4-BE49-F238E27FC236}">
                <a16:creationId xmlns:a16="http://schemas.microsoft.com/office/drawing/2014/main" id="{D5BF7821-862B-3AB9-57D1-D577E2526474}"/>
              </a:ext>
            </a:extLst>
          </p:cNvPr>
          <p:cNvGrpSpPr/>
          <p:nvPr/>
        </p:nvGrpSpPr>
        <p:grpSpPr>
          <a:xfrm>
            <a:off x="1426040" y="4955387"/>
            <a:ext cx="7940271" cy="1015663"/>
            <a:chOff x="957127" y="4963703"/>
            <a:chExt cx="7940271" cy="1015663"/>
          </a:xfrm>
        </p:grpSpPr>
        <p:sp>
          <p:nvSpPr>
            <p:cNvPr id="2" name="TextBox 1">
              <a:extLst>
                <a:ext uri="{FF2B5EF4-FFF2-40B4-BE49-F238E27FC236}">
                  <a16:creationId xmlns:a16="http://schemas.microsoft.com/office/drawing/2014/main" id="{4CD8A14B-6805-28E5-191B-9F966FAF63E1}"/>
                </a:ext>
              </a:extLst>
            </p:cNvPr>
            <p:cNvSpPr txBox="1"/>
            <p:nvPr/>
          </p:nvSpPr>
          <p:spPr>
            <a:xfrm>
              <a:off x="2134782" y="5119115"/>
              <a:ext cx="1288026" cy="707886"/>
            </a:xfrm>
            <a:prstGeom prst="rect">
              <a:avLst/>
            </a:prstGeom>
            <a:noFill/>
          </p:spPr>
          <p:txBody>
            <a:bodyPr wrap="square" rtlCol="0">
              <a:spAutoFit/>
            </a:bodyPr>
            <a:lstStyle/>
            <a:p>
              <a:pPr algn="ctr"/>
              <a:r>
                <a:rPr lang="en-US" sz="2000">
                  <a:latin typeface="+mj-lt"/>
                </a:rPr>
                <a:t>Double Poppet</a:t>
              </a:r>
            </a:p>
          </p:txBody>
        </p:sp>
        <p:pic>
          <p:nvPicPr>
            <p:cNvPr id="13" name="Graphic 12" descr="Add with solid fill">
              <a:extLst>
                <a:ext uri="{FF2B5EF4-FFF2-40B4-BE49-F238E27FC236}">
                  <a16:creationId xmlns:a16="http://schemas.microsoft.com/office/drawing/2014/main" id="{EB50B822-9CA6-ACD3-8DE3-9800789681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495144" y="5244458"/>
              <a:ext cx="457200" cy="457200"/>
            </a:xfrm>
            <a:prstGeom prst="rect">
              <a:avLst/>
            </a:prstGeom>
          </p:spPr>
        </p:pic>
        <p:sp>
          <p:nvSpPr>
            <p:cNvPr id="14" name="TextBox 13">
              <a:extLst>
                <a:ext uri="{FF2B5EF4-FFF2-40B4-BE49-F238E27FC236}">
                  <a16:creationId xmlns:a16="http://schemas.microsoft.com/office/drawing/2014/main" id="{CFB7FF24-0BBC-45EE-EA0C-A913D159B5B6}"/>
                </a:ext>
              </a:extLst>
            </p:cNvPr>
            <p:cNvSpPr txBox="1"/>
            <p:nvPr/>
          </p:nvSpPr>
          <p:spPr>
            <a:xfrm>
              <a:off x="4024680" y="5117593"/>
              <a:ext cx="1082264" cy="707886"/>
            </a:xfrm>
            <a:prstGeom prst="rect">
              <a:avLst/>
            </a:prstGeom>
            <a:noFill/>
          </p:spPr>
          <p:txBody>
            <a:bodyPr wrap="square" rtlCol="0">
              <a:spAutoFit/>
            </a:bodyPr>
            <a:lstStyle/>
            <a:p>
              <a:pPr algn="ctr"/>
              <a:r>
                <a:rPr lang="en-US" sz="2000">
                  <a:latin typeface="+mj-lt"/>
                </a:rPr>
                <a:t>Collet Lock</a:t>
              </a:r>
            </a:p>
          </p:txBody>
        </p:sp>
        <p:pic>
          <p:nvPicPr>
            <p:cNvPr id="16" name="Graphic 15" descr="Add with solid fill">
              <a:extLst>
                <a:ext uri="{FF2B5EF4-FFF2-40B4-BE49-F238E27FC236}">
                  <a16:creationId xmlns:a16="http://schemas.microsoft.com/office/drawing/2014/main" id="{02464D76-2887-B986-61CD-48AA3FE00D1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74464" y="5242936"/>
              <a:ext cx="457200" cy="457200"/>
            </a:xfrm>
            <a:prstGeom prst="rect">
              <a:avLst/>
            </a:prstGeom>
          </p:spPr>
        </p:pic>
        <p:sp>
          <p:nvSpPr>
            <p:cNvPr id="17" name="TextBox 16">
              <a:extLst>
                <a:ext uri="{FF2B5EF4-FFF2-40B4-BE49-F238E27FC236}">
                  <a16:creationId xmlns:a16="http://schemas.microsoft.com/office/drawing/2014/main" id="{67F1ED5A-BF2E-C5DA-5ABB-82221BDF17CA}"/>
                </a:ext>
              </a:extLst>
            </p:cNvPr>
            <p:cNvSpPr txBox="1"/>
            <p:nvPr/>
          </p:nvSpPr>
          <p:spPr>
            <a:xfrm>
              <a:off x="7608859" y="4963703"/>
              <a:ext cx="1288539" cy="1015663"/>
            </a:xfrm>
            <a:prstGeom prst="rect">
              <a:avLst/>
            </a:prstGeom>
            <a:noFill/>
          </p:spPr>
          <p:txBody>
            <a:bodyPr wrap="square" rtlCol="0">
              <a:spAutoFit/>
            </a:bodyPr>
            <a:lstStyle/>
            <a:p>
              <a:pPr algn="ctr"/>
              <a:r>
                <a:rPr lang="en-US" sz="2000">
                  <a:latin typeface="+mj-lt"/>
                </a:rPr>
                <a:t>Double vacuum &amp; SOFI</a:t>
              </a:r>
            </a:p>
          </p:txBody>
        </p:sp>
        <p:sp>
          <p:nvSpPr>
            <p:cNvPr id="18" name="TextBox 17">
              <a:extLst>
                <a:ext uri="{FF2B5EF4-FFF2-40B4-BE49-F238E27FC236}">
                  <a16:creationId xmlns:a16="http://schemas.microsoft.com/office/drawing/2014/main" id="{E7AF21D0-9391-292F-F75F-355D729F558A}"/>
                </a:ext>
              </a:extLst>
            </p:cNvPr>
            <p:cNvSpPr txBox="1"/>
            <p:nvPr/>
          </p:nvSpPr>
          <p:spPr>
            <a:xfrm>
              <a:off x="5708816" y="5117593"/>
              <a:ext cx="1288539" cy="707886"/>
            </a:xfrm>
            <a:prstGeom prst="rect">
              <a:avLst/>
            </a:prstGeom>
            <a:noFill/>
          </p:spPr>
          <p:txBody>
            <a:bodyPr wrap="square" rtlCol="0">
              <a:spAutoFit/>
            </a:bodyPr>
            <a:lstStyle/>
            <a:p>
              <a:pPr algn="ctr"/>
              <a:r>
                <a:rPr lang="en-US" sz="2000">
                  <a:latin typeface="+mj-lt"/>
                </a:rPr>
                <a:t>Teflon Seals</a:t>
              </a:r>
            </a:p>
          </p:txBody>
        </p:sp>
        <p:pic>
          <p:nvPicPr>
            <p:cNvPr id="19" name="Graphic 18" descr="Add with solid fill">
              <a:extLst>
                <a:ext uri="{FF2B5EF4-FFF2-40B4-BE49-F238E27FC236}">
                  <a16:creationId xmlns:a16="http://schemas.microsoft.com/office/drawing/2014/main" id="{8F7751CC-7345-849F-9C99-D50F5748E8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074507" y="5242935"/>
              <a:ext cx="457200" cy="457200"/>
            </a:xfrm>
            <a:prstGeom prst="rect">
              <a:avLst/>
            </a:prstGeom>
          </p:spPr>
        </p:pic>
        <p:sp>
          <p:nvSpPr>
            <p:cNvPr id="20" name="TextBox 19">
              <a:extLst>
                <a:ext uri="{FF2B5EF4-FFF2-40B4-BE49-F238E27FC236}">
                  <a16:creationId xmlns:a16="http://schemas.microsoft.com/office/drawing/2014/main" id="{75144909-6F59-DB87-FE35-DFDE6F842CB9}"/>
                </a:ext>
              </a:extLst>
            </p:cNvPr>
            <p:cNvSpPr txBox="1"/>
            <p:nvPr/>
          </p:nvSpPr>
          <p:spPr>
            <a:xfrm>
              <a:off x="957127" y="5149893"/>
              <a:ext cx="1105319" cy="646331"/>
            </a:xfrm>
            <a:prstGeom prst="rect">
              <a:avLst/>
            </a:prstGeom>
            <a:noFill/>
          </p:spPr>
          <p:txBody>
            <a:bodyPr wrap="square" rtlCol="0">
              <a:spAutoFit/>
            </a:bodyPr>
            <a:lstStyle/>
            <a:p>
              <a:pPr algn="ctr"/>
              <a:r>
                <a:rPr lang="en-US" sz="3600">
                  <a:latin typeface="+mj-lt"/>
                </a:rPr>
                <a:t>#79</a:t>
              </a:r>
            </a:p>
          </p:txBody>
        </p:sp>
      </p:grpSp>
      <p:pic>
        <p:nvPicPr>
          <p:cNvPr id="6" name="Picture 5" descr="Arizona Space Grant Consortium Logos | Arizona Space Grant Consortium">
            <a:extLst>
              <a:ext uri="{FF2B5EF4-FFF2-40B4-BE49-F238E27FC236}">
                <a16:creationId xmlns:a16="http://schemas.microsoft.com/office/drawing/2014/main" id="{8BC446A7-9C10-2C0E-8783-A85442F0601F}"/>
              </a:ext>
            </a:extLst>
          </p:cNvPr>
          <p:cNvPicPr>
            <a:picLocks noChangeAspect="1"/>
          </p:cNvPicPr>
          <p:nvPr/>
        </p:nvPicPr>
        <p:blipFill rotWithShape="1">
          <a:blip r:embed="rId5"/>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55969668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DCDCD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96</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Concept Selection</a:t>
            </a:r>
            <a:endParaRPr lang="en-US"/>
          </a:p>
        </p:txBody>
      </p:sp>
      <p:sp>
        <p:nvSpPr>
          <p:cNvPr id="6" name="Arrow: Right 5">
            <a:extLst>
              <a:ext uri="{FF2B5EF4-FFF2-40B4-BE49-F238E27FC236}">
                <a16:creationId xmlns:a16="http://schemas.microsoft.com/office/drawing/2014/main" id="{BD221E77-66DA-4EDD-E443-57B40FB90FC0}"/>
              </a:ext>
            </a:extLst>
          </p:cNvPr>
          <p:cNvSpPr/>
          <p:nvPr/>
        </p:nvSpPr>
        <p:spPr>
          <a:xfrm>
            <a:off x="-650529" y="704526"/>
            <a:ext cx="11321966" cy="5437106"/>
          </a:xfrm>
          <a:prstGeom prst="rightArrow">
            <a:avLst/>
          </a:prstGeom>
          <a:solidFill>
            <a:schemeClr val="tx2"/>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a:p>
        </p:txBody>
      </p:sp>
      <p:sp>
        <p:nvSpPr>
          <p:cNvPr id="8" name="Freeform: Shape 7">
            <a:extLst>
              <a:ext uri="{FF2B5EF4-FFF2-40B4-BE49-F238E27FC236}">
                <a16:creationId xmlns:a16="http://schemas.microsoft.com/office/drawing/2014/main" id="{1D027614-FB4B-008D-6435-A8399CBCE47A}"/>
              </a:ext>
            </a:extLst>
          </p:cNvPr>
          <p:cNvSpPr/>
          <p:nvPr/>
        </p:nvSpPr>
        <p:spPr>
          <a:xfrm>
            <a:off x="133776" y="2677660"/>
            <a:ext cx="1871780" cy="1490838"/>
          </a:xfrm>
          <a:custGeom>
            <a:avLst/>
            <a:gdLst>
              <a:gd name="connsiteX0" fmla="*/ 0 w 1946376"/>
              <a:gd name="connsiteY0" fmla="*/ 237525 h 1425123"/>
              <a:gd name="connsiteX1" fmla="*/ 237525 w 1946376"/>
              <a:gd name="connsiteY1" fmla="*/ 0 h 1425123"/>
              <a:gd name="connsiteX2" fmla="*/ 1708851 w 1946376"/>
              <a:gd name="connsiteY2" fmla="*/ 0 h 1425123"/>
              <a:gd name="connsiteX3" fmla="*/ 1946376 w 1946376"/>
              <a:gd name="connsiteY3" fmla="*/ 237525 h 1425123"/>
              <a:gd name="connsiteX4" fmla="*/ 1946376 w 1946376"/>
              <a:gd name="connsiteY4" fmla="*/ 1187598 h 1425123"/>
              <a:gd name="connsiteX5" fmla="*/ 1708851 w 1946376"/>
              <a:gd name="connsiteY5" fmla="*/ 1425123 h 1425123"/>
              <a:gd name="connsiteX6" fmla="*/ 237525 w 1946376"/>
              <a:gd name="connsiteY6" fmla="*/ 1425123 h 1425123"/>
              <a:gd name="connsiteX7" fmla="*/ 0 w 1946376"/>
              <a:gd name="connsiteY7" fmla="*/ 1187598 h 1425123"/>
              <a:gd name="connsiteX8" fmla="*/ 0 w 1946376"/>
              <a:gd name="connsiteY8" fmla="*/ 237525 h 1425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6376" h="1425123">
                <a:moveTo>
                  <a:pt x="0" y="237525"/>
                </a:moveTo>
                <a:cubicBezTo>
                  <a:pt x="0" y="106344"/>
                  <a:pt x="106344" y="0"/>
                  <a:pt x="237525" y="0"/>
                </a:cubicBezTo>
                <a:lnTo>
                  <a:pt x="1708851" y="0"/>
                </a:lnTo>
                <a:cubicBezTo>
                  <a:pt x="1840032" y="0"/>
                  <a:pt x="1946376" y="106344"/>
                  <a:pt x="1946376" y="237525"/>
                </a:cubicBezTo>
                <a:lnTo>
                  <a:pt x="1946376" y="1187598"/>
                </a:lnTo>
                <a:cubicBezTo>
                  <a:pt x="1946376" y="1318779"/>
                  <a:pt x="1840032" y="1425123"/>
                  <a:pt x="1708851" y="1425123"/>
                </a:cubicBezTo>
                <a:lnTo>
                  <a:pt x="237525" y="1425123"/>
                </a:lnTo>
                <a:cubicBezTo>
                  <a:pt x="106344" y="1425123"/>
                  <a:pt x="0" y="1318779"/>
                  <a:pt x="0" y="1187598"/>
                </a:cubicBezTo>
                <a:lnTo>
                  <a:pt x="0" y="237525"/>
                </a:lnTo>
                <a:close/>
              </a:path>
            </a:pathLst>
          </a:custGeom>
          <a:solidFill>
            <a:schemeClr val="bg2"/>
          </a:solidFill>
          <a:ln w="571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1959" tIns="141959" rIns="141959" bIns="141959"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tx1"/>
                </a:solidFill>
                <a:latin typeface="+mj-lt"/>
              </a:rPr>
              <a:t>Binary Pairwise Comparison</a:t>
            </a:r>
          </a:p>
        </p:txBody>
      </p:sp>
      <p:sp>
        <p:nvSpPr>
          <p:cNvPr id="10" name="Freeform: Shape 9">
            <a:extLst>
              <a:ext uri="{FF2B5EF4-FFF2-40B4-BE49-F238E27FC236}">
                <a16:creationId xmlns:a16="http://schemas.microsoft.com/office/drawing/2014/main" id="{0E1CD5DD-E266-D89C-447D-73D1EEEC532D}"/>
              </a:ext>
            </a:extLst>
          </p:cNvPr>
          <p:cNvSpPr/>
          <p:nvPr/>
        </p:nvSpPr>
        <p:spPr>
          <a:xfrm>
            <a:off x="2109352" y="2688462"/>
            <a:ext cx="1871780" cy="1490838"/>
          </a:xfrm>
          <a:custGeom>
            <a:avLst/>
            <a:gdLst>
              <a:gd name="connsiteX0" fmla="*/ 0 w 1953008"/>
              <a:gd name="connsiteY0" fmla="*/ 233108 h 1398619"/>
              <a:gd name="connsiteX1" fmla="*/ 233108 w 1953008"/>
              <a:gd name="connsiteY1" fmla="*/ 0 h 1398619"/>
              <a:gd name="connsiteX2" fmla="*/ 1719900 w 1953008"/>
              <a:gd name="connsiteY2" fmla="*/ 0 h 1398619"/>
              <a:gd name="connsiteX3" fmla="*/ 1953008 w 1953008"/>
              <a:gd name="connsiteY3" fmla="*/ 233108 h 1398619"/>
              <a:gd name="connsiteX4" fmla="*/ 1953008 w 1953008"/>
              <a:gd name="connsiteY4" fmla="*/ 1165511 h 1398619"/>
              <a:gd name="connsiteX5" fmla="*/ 1719900 w 1953008"/>
              <a:gd name="connsiteY5" fmla="*/ 1398619 h 1398619"/>
              <a:gd name="connsiteX6" fmla="*/ 233108 w 1953008"/>
              <a:gd name="connsiteY6" fmla="*/ 1398619 h 1398619"/>
              <a:gd name="connsiteX7" fmla="*/ 0 w 1953008"/>
              <a:gd name="connsiteY7" fmla="*/ 1165511 h 1398619"/>
              <a:gd name="connsiteX8" fmla="*/ 0 w 1953008"/>
              <a:gd name="connsiteY8" fmla="*/ 233108 h 1398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53008" h="1398619">
                <a:moveTo>
                  <a:pt x="0" y="233108"/>
                </a:moveTo>
                <a:cubicBezTo>
                  <a:pt x="0" y="104366"/>
                  <a:pt x="104366" y="0"/>
                  <a:pt x="233108" y="0"/>
                </a:cubicBezTo>
                <a:lnTo>
                  <a:pt x="1719900" y="0"/>
                </a:lnTo>
                <a:cubicBezTo>
                  <a:pt x="1848642" y="0"/>
                  <a:pt x="1953008" y="104366"/>
                  <a:pt x="1953008" y="233108"/>
                </a:cubicBezTo>
                <a:lnTo>
                  <a:pt x="1953008" y="1165511"/>
                </a:lnTo>
                <a:cubicBezTo>
                  <a:pt x="1953008" y="1294253"/>
                  <a:pt x="1848642" y="1398619"/>
                  <a:pt x="1719900" y="1398619"/>
                </a:cubicBezTo>
                <a:lnTo>
                  <a:pt x="233108" y="1398619"/>
                </a:lnTo>
                <a:cubicBezTo>
                  <a:pt x="104366" y="1398619"/>
                  <a:pt x="0" y="1294253"/>
                  <a:pt x="0" y="1165511"/>
                </a:cubicBezTo>
                <a:lnTo>
                  <a:pt x="0" y="233108"/>
                </a:lnTo>
                <a:close/>
              </a:path>
            </a:pathLst>
          </a:custGeom>
          <a:solidFill>
            <a:schemeClr val="bg2"/>
          </a:solidFill>
          <a:ln w="571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0665" tIns="140665" rIns="140665" bIns="140665"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tx1"/>
                </a:solidFill>
                <a:latin typeface="+mj-lt"/>
              </a:rPr>
              <a:t>House of Quality</a:t>
            </a:r>
          </a:p>
        </p:txBody>
      </p:sp>
      <p:sp>
        <p:nvSpPr>
          <p:cNvPr id="11" name="Freeform: Shape 10">
            <a:extLst>
              <a:ext uri="{FF2B5EF4-FFF2-40B4-BE49-F238E27FC236}">
                <a16:creationId xmlns:a16="http://schemas.microsoft.com/office/drawing/2014/main" id="{43750DD9-74B4-3A03-A5E6-769795B5DF1A}"/>
              </a:ext>
            </a:extLst>
          </p:cNvPr>
          <p:cNvSpPr/>
          <p:nvPr/>
        </p:nvSpPr>
        <p:spPr>
          <a:xfrm>
            <a:off x="4074564" y="2677660"/>
            <a:ext cx="1871780" cy="1490838"/>
          </a:xfrm>
          <a:custGeom>
            <a:avLst/>
            <a:gdLst>
              <a:gd name="connsiteX0" fmla="*/ 0 w 1890652"/>
              <a:gd name="connsiteY0" fmla="*/ 241943 h 1451626"/>
              <a:gd name="connsiteX1" fmla="*/ 241943 w 1890652"/>
              <a:gd name="connsiteY1" fmla="*/ 0 h 1451626"/>
              <a:gd name="connsiteX2" fmla="*/ 1648709 w 1890652"/>
              <a:gd name="connsiteY2" fmla="*/ 0 h 1451626"/>
              <a:gd name="connsiteX3" fmla="*/ 1890652 w 1890652"/>
              <a:gd name="connsiteY3" fmla="*/ 241943 h 1451626"/>
              <a:gd name="connsiteX4" fmla="*/ 1890652 w 1890652"/>
              <a:gd name="connsiteY4" fmla="*/ 1209683 h 1451626"/>
              <a:gd name="connsiteX5" fmla="*/ 1648709 w 1890652"/>
              <a:gd name="connsiteY5" fmla="*/ 1451626 h 1451626"/>
              <a:gd name="connsiteX6" fmla="*/ 241943 w 1890652"/>
              <a:gd name="connsiteY6" fmla="*/ 1451626 h 1451626"/>
              <a:gd name="connsiteX7" fmla="*/ 0 w 1890652"/>
              <a:gd name="connsiteY7" fmla="*/ 1209683 h 1451626"/>
              <a:gd name="connsiteX8" fmla="*/ 0 w 1890652"/>
              <a:gd name="connsiteY8" fmla="*/ 241943 h 1451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90652" h="1451626">
                <a:moveTo>
                  <a:pt x="0" y="241943"/>
                </a:moveTo>
                <a:cubicBezTo>
                  <a:pt x="0" y="108322"/>
                  <a:pt x="108322" y="0"/>
                  <a:pt x="241943" y="0"/>
                </a:cubicBezTo>
                <a:lnTo>
                  <a:pt x="1648709" y="0"/>
                </a:lnTo>
                <a:cubicBezTo>
                  <a:pt x="1782330" y="0"/>
                  <a:pt x="1890652" y="108322"/>
                  <a:pt x="1890652" y="241943"/>
                </a:cubicBezTo>
                <a:lnTo>
                  <a:pt x="1890652" y="1209683"/>
                </a:lnTo>
                <a:cubicBezTo>
                  <a:pt x="1890652" y="1343304"/>
                  <a:pt x="1782330" y="1451626"/>
                  <a:pt x="1648709" y="1451626"/>
                </a:cubicBezTo>
                <a:lnTo>
                  <a:pt x="241943" y="1451626"/>
                </a:lnTo>
                <a:cubicBezTo>
                  <a:pt x="108322" y="1451626"/>
                  <a:pt x="0" y="1343304"/>
                  <a:pt x="0" y="1209683"/>
                </a:cubicBezTo>
                <a:lnTo>
                  <a:pt x="0" y="241943"/>
                </a:lnTo>
                <a:close/>
              </a:path>
            </a:pathLst>
          </a:custGeom>
          <a:solidFill>
            <a:schemeClr val="bg2"/>
          </a:solidFill>
          <a:ln w="571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43253" tIns="143253" rIns="143253" bIns="143253"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tx1"/>
                </a:solidFill>
                <a:latin typeface="+mj-lt"/>
              </a:rPr>
              <a:t> Pugh Charts</a:t>
            </a:r>
          </a:p>
        </p:txBody>
      </p:sp>
      <p:sp>
        <p:nvSpPr>
          <p:cNvPr id="12" name="Freeform: Shape 11">
            <a:extLst>
              <a:ext uri="{FF2B5EF4-FFF2-40B4-BE49-F238E27FC236}">
                <a16:creationId xmlns:a16="http://schemas.microsoft.com/office/drawing/2014/main" id="{27EE42C9-3035-3B0F-908D-B09787DADBA3}"/>
              </a:ext>
            </a:extLst>
          </p:cNvPr>
          <p:cNvSpPr/>
          <p:nvPr/>
        </p:nvSpPr>
        <p:spPr>
          <a:xfrm>
            <a:off x="6039776" y="2677659"/>
            <a:ext cx="1871780" cy="1490839"/>
          </a:xfrm>
          <a:custGeom>
            <a:avLst/>
            <a:gdLst>
              <a:gd name="connsiteX0" fmla="*/ 0 w 1888912"/>
              <a:gd name="connsiteY0" fmla="*/ 228505 h 1371001"/>
              <a:gd name="connsiteX1" fmla="*/ 228505 w 1888912"/>
              <a:gd name="connsiteY1" fmla="*/ 0 h 1371001"/>
              <a:gd name="connsiteX2" fmla="*/ 1660407 w 1888912"/>
              <a:gd name="connsiteY2" fmla="*/ 0 h 1371001"/>
              <a:gd name="connsiteX3" fmla="*/ 1888912 w 1888912"/>
              <a:gd name="connsiteY3" fmla="*/ 228505 h 1371001"/>
              <a:gd name="connsiteX4" fmla="*/ 1888912 w 1888912"/>
              <a:gd name="connsiteY4" fmla="*/ 1142496 h 1371001"/>
              <a:gd name="connsiteX5" fmla="*/ 1660407 w 1888912"/>
              <a:gd name="connsiteY5" fmla="*/ 1371001 h 1371001"/>
              <a:gd name="connsiteX6" fmla="*/ 228505 w 1888912"/>
              <a:gd name="connsiteY6" fmla="*/ 1371001 h 1371001"/>
              <a:gd name="connsiteX7" fmla="*/ 0 w 1888912"/>
              <a:gd name="connsiteY7" fmla="*/ 1142496 h 1371001"/>
              <a:gd name="connsiteX8" fmla="*/ 0 w 1888912"/>
              <a:gd name="connsiteY8" fmla="*/ 228505 h 1371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88912" h="1371001">
                <a:moveTo>
                  <a:pt x="0" y="228505"/>
                </a:moveTo>
                <a:cubicBezTo>
                  <a:pt x="0" y="102305"/>
                  <a:pt x="102305" y="0"/>
                  <a:pt x="228505" y="0"/>
                </a:cubicBezTo>
                <a:lnTo>
                  <a:pt x="1660407" y="0"/>
                </a:lnTo>
                <a:cubicBezTo>
                  <a:pt x="1786607" y="0"/>
                  <a:pt x="1888912" y="102305"/>
                  <a:pt x="1888912" y="228505"/>
                </a:cubicBezTo>
                <a:lnTo>
                  <a:pt x="1888912" y="1142496"/>
                </a:lnTo>
                <a:cubicBezTo>
                  <a:pt x="1888912" y="1268696"/>
                  <a:pt x="1786607" y="1371001"/>
                  <a:pt x="1660407" y="1371001"/>
                </a:cubicBezTo>
                <a:lnTo>
                  <a:pt x="228505" y="1371001"/>
                </a:lnTo>
                <a:cubicBezTo>
                  <a:pt x="102305" y="1371001"/>
                  <a:pt x="0" y="1268696"/>
                  <a:pt x="0" y="1142496"/>
                </a:cubicBezTo>
                <a:lnTo>
                  <a:pt x="0" y="228505"/>
                </a:lnTo>
                <a:close/>
              </a:path>
            </a:pathLst>
          </a:custGeom>
          <a:solidFill>
            <a:schemeClr val="bg2"/>
          </a:solidFill>
          <a:ln w="571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9317" tIns="139317" rIns="139317" bIns="139317" numCol="1" spcCol="1270" anchor="ctr" anchorCtr="0">
            <a:noAutofit/>
          </a:bodyPr>
          <a:lstStyle/>
          <a:p>
            <a:pPr marL="0" lvl="0" indent="0" algn="ctr" defTabSz="844550" rtl="0">
              <a:lnSpc>
                <a:spcPct val="90000"/>
              </a:lnSpc>
              <a:spcBef>
                <a:spcPct val="0"/>
              </a:spcBef>
              <a:spcAft>
                <a:spcPct val="35000"/>
              </a:spcAft>
              <a:buNone/>
            </a:pPr>
            <a:r>
              <a:rPr lang="en-US" sz="1900" kern="1200">
                <a:solidFill>
                  <a:schemeClr val="tx1"/>
                </a:solidFill>
                <a:latin typeface="+mj-lt"/>
              </a:rPr>
              <a:t>Analytical Hierarchy Process</a:t>
            </a:r>
          </a:p>
        </p:txBody>
      </p:sp>
      <p:sp>
        <p:nvSpPr>
          <p:cNvPr id="13" name="Freeform: Shape 12">
            <a:extLst>
              <a:ext uri="{FF2B5EF4-FFF2-40B4-BE49-F238E27FC236}">
                <a16:creationId xmlns:a16="http://schemas.microsoft.com/office/drawing/2014/main" id="{3373B998-F4DE-74BC-3115-29004862CA40}"/>
              </a:ext>
            </a:extLst>
          </p:cNvPr>
          <p:cNvSpPr/>
          <p:nvPr/>
        </p:nvSpPr>
        <p:spPr>
          <a:xfrm>
            <a:off x="8015352" y="2674596"/>
            <a:ext cx="1819982" cy="1459038"/>
          </a:xfrm>
          <a:custGeom>
            <a:avLst/>
            <a:gdLst>
              <a:gd name="connsiteX0" fmla="*/ 0 w 1994652"/>
              <a:gd name="connsiteY0" fmla="*/ 225413 h 1352452"/>
              <a:gd name="connsiteX1" fmla="*/ 225413 w 1994652"/>
              <a:gd name="connsiteY1" fmla="*/ 0 h 1352452"/>
              <a:gd name="connsiteX2" fmla="*/ 1769239 w 1994652"/>
              <a:gd name="connsiteY2" fmla="*/ 0 h 1352452"/>
              <a:gd name="connsiteX3" fmla="*/ 1994652 w 1994652"/>
              <a:gd name="connsiteY3" fmla="*/ 225413 h 1352452"/>
              <a:gd name="connsiteX4" fmla="*/ 1994652 w 1994652"/>
              <a:gd name="connsiteY4" fmla="*/ 1127039 h 1352452"/>
              <a:gd name="connsiteX5" fmla="*/ 1769239 w 1994652"/>
              <a:gd name="connsiteY5" fmla="*/ 1352452 h 1352452"/>
              <a:gd name="connsiteX6" fmla="*/ 225413 w 1994652"/>
              <a:gd name="connsiteY6" fmla="*/ 1352452 h 1352452"/>
              <a:gd name="connsiteX7" fmla="*/ 0 w 1994652"/>
              <a:gd name="connsiteY7" fmla="*/ 1127039 h 1352452"/>
              <a:gd name="connsiteX8" fmla="*/ 0 w 1994652"/>
              <a:gd name="connsiteY8" fmla="*/ 225413 h 1352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94652" h="1352452">
                <a:moveTo>
                  <a:pt x="0" y="225413"/>
                </a:moveTo>
                <a:cubicBezTo>
                  <a:pt x="0" y="100921"/>
                  <a:pt x="100921" y="0"/>
                  <a:pt x="225413" y="0"/>
                </a:cubicBezTo>
                <a:lnTo>
                  <a:pt x="1769239" y="0"/>
                </a:lnTo>
                <a:cubicBezTo>
                  <a:pt x="1893731" y="0"/>
                  <a:pt x="1994652" y="100921"/>
                  <a:pt x="1994652" y="225413"/>
                </a:cubicBezTo>
                <a:lnTo>
                  <a:pt x="1994652" y="1127039"/>
                </a:lnTo>
                <a:cubicBezTo>
                  <a:pt x="1994652" y="1251531"/>
                  <a:pt x="1893731" y="1352452"/>
                  <a:pt x="1769239" y="1352452"/>
                </a:cubicBezTo>
                <a:lnTo>
                  <a:pt x="225413" y="1352452"/>
                </a:lnTo>
                <a:cubicBezTo>
                  <a:pt x="100921" y="1352452"/>
                  <a:pt x="0" y="1251531"/>
                  <a:pt x="0" y="1127039"/>
                </a:cubicBezTo>
                <a:lnTo>
                  <a:pt x="0" y="225413"/>
                </a:lnTo>
                <a:close/>
              </a:path>
            </a:pathLst>
          </a:custGeom>
          <a:solidFill>
            <a:schemeClr val="bg2"/>
          </a:solidFill>
          <a:ln w="57150">
            <a:solidFill>
              <a:schemeClr val="tx1"/>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138411" tIns="138411" rIns="138411" bIns="138411" numCol="1" spcCol="1270" anchor="ctr" anchorCtr="0">
            <a:noAutofit/>
          </a:bodyPr>
          <a:lstStyle/>
          <a:p>
            <a:pPr marL="0" lvl="0" indent="0" algn="ctr" defTabSz="844550">
              <a:lnSpc>
                <a:spcPct val="90000"/>
              </a:lnSpc>
              <a:spcBef>
                <a:spcPct val="0"/>
              </a:spcBef>
              <a:spcAft>
                <a:spcPct val="35000"/>
              </a:spcAft>
              <a:buNone/>
            </a:pPr>
            <a:r>
              <a:rPr lang="en-US" sz="1900" kern="1200">
                <a:solidFill>
                  <a:schemeClr val="tx1"/>
                </a:solidFill>
                <a:latin typeface="+mj-lt"/>
              </a:rPr>
              <a:t>Final Selection</a:t>
            </a:r>
          </a:p>
        </p:txBody>
      </p:sp>
      <p:sp>
        <p:nvSpPr>
          <p:cNvPr id="264" name="TextBox 263">
            <a:extLst>
              <a:ext uri="{FF2B5EF4-FFF2-40B4-BE49-F238E27FC236}">
                <a16:creationId xmlns:a16="http://schemas.microsoft.com/office/drawing/2014/main" id="{09ECB829-E7A7-8E59-EE10-87BC318A7829}"/>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pic>
        <p:nvPicPr>
          <p:cNvPr id="14" name="Picture 13" descr="Arizona Space Grant Consortium Logos | Arizona Space Grant Consortium">
            <a:extLst>
              <a:ext uri="{FF2B5EF4-FFF2-40B4-BE49-F238E27FC236}">
                <a16:creationId xmlns:a16="http://schemas.microsoft.com/office/drawing/2014/main" id="{01BDC386-8B1E-C09E-B951-40411CB19F2E}"/>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pic>
        <p:nvPicPr>
          <p:cNvPr id="2" name="Picture 1" descr="Arizona Space Grant Consortium Logos | Arizona Space Grant Consortium">
            <a:extLst>
              <a:ext uri="{FF2B5EF4-FFF2-40B4-BE49-F238E27FC236}">
                <a16:creationId xmlns:a16="http://schemas.microsoft.com/office/drawing/2014/main" id="{872D85F9-A642-90AA-0035-EF4B92CECBEA}"/>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49821494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97</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Binary Pairwise Comparison</a:t>
            </a:r>
            <a:endParaRPr lang="en-US">
              <a:cs typeface="Calibri"/>
            </a:endParaRPr>
          </a:p>
        </p:txBody>
      </p:sp>
      <p:sp>
        <p:nvSpPr>
          <p:cNvPr id="2" name="TextBox 1">
            <a:extLst>
              <a:ext uri="{FF2B5EF4-FFF2-40B4-BE49-F238E27FC236}">
                <a16:creationId xmlns:a16="http://schemas.microsoft.com/office/drawing/2014/main" id="{A4155ACF-7D64-6A98-E0A6-FCF27DD12449}"/>
              </a:ext>
            </a:extLst>
          </p:cNvPr>
          <p:cNvSpPr txBox="1"/>
          <p:nvPr/>
        </p:nvSpPr>
        <p:spPr>
          <a:xfrm>
            <a:off x="774364" y="1381922"/>
            <a:ext cx="9132186" cy="338554"/>
          </a:xfrm>
          <a:prstGeom prst="rect">
            <a:avLst/>
          </a:prstGeom>
          <a:noFill/>
        </p:spPr>
        <p:txBody>
          <a:bodyPr wrap="square" lIns="91440" tIns="45720" rIns="91440" bIns="45720" rtlCol="0" anchor="t">
            <a:spAutoFit/>
          </a:bodyPr>
          <a:lstStyle/>
          <a:p>
            <a:pPr algn="ctr"/>
            <a:r>
              <a:rPr lang="en-US" sz="1600">
                <a:solidFill>
                  <a:schemeClr val="tx2"/>
                </a:solidFill>
                <a:latin typeface="+mj-lt"/>
              </a:rPr>
              <a:t>Compares Customer Needs to Each Other to Determine Relative Importance</a:t>
            </a:r>
            <a:endParaRPr lang="en-US"/>
          </a:p>
        </p:txBody>
      </p:sp>
      <p:graphicFrame>
        <p:nvGraphicFramePr>
          <p:cNvPr id="4" name="Table 3">
            <a:extLst>
              <a:ext uri="{FF2B5EF4-FFF2-40B4-BE49-F238E27FC236}">
                <a16:creationId xmlns:a16="http://schemas.microsoft.com/office/drawing/2014/main" id="{4706D926-D40E-0077-ECDF-A8AEC5D405A4}"/>
              </a:ext>
            </a:extLst>
          </p:cNvPr>
          <p:cNvGraphicFramePr>
            <a:graphicFrameLocks noGrp="1"/>
          </p:cNvGraphicFramePr>
          <p:nvPr>
            <p:extLst>
              <p:ext uri="{D42A27DB-BD31-4B8C-83A1-F6EECF244321}">
                <p14:modId xmlns:p14="http://schemas.microsoft.com/office/powerpoint/2010/main" val="642930757"/>
              </p:ext>
            </p:extLst>
          </p:nvPr>
        </p:nvGraphicFramePr>
        <p:xfrm>
          <a:off x="1270000" y="1835827"/>
          <a:ext cx="8128000" cy="4450080"/>
        </p:xfrm>
        <a:graphic>
          <a:graphicData uri="http://schemas.openxmlformats.org/drawingml/2006/table">
            <a:tbl>
              <a:tblPr firstRow="1" bandRow="1">
                <a:tableStyleId>{21E4AEA4-8DFA-4A89-87EB-49C32662AFE0}</a:tableStyleId>
              </a:tblPr>
              <a:tblGrid>
                <a:gridCol w="5325799">
                  <a:extLst>
                    <a:ext uri="{9D8B030D-6E8A-4147-A177-3AD203B41FA5}">
                      <a16:colId xmlns:a16="http://schemas.microsoft.com/office/drawing/2014/main" val="4217450752"/>
                    </a:ext>
                  </a:extLst>
                </a:gridCol>
                <a:gridCol w="2802201">
                  <a:extLst>
                    <a:ext uri="{9D8B030D-6E8A-4147-A177-3AD203B41FA5}">
                      <a16:colId xmlns:a16="http://schemas.microsoft.com/office/drawing/2014/main" val="2547593717"/>
                    </a:ext>
                  </a:extLst>
                </a:gridCol>
              </a:tblGrid>
              <a:tr h="370840">
                <a:tc>
                  <a:txBody>
                    <a:bodyPr/>
                    <a:lstStyle/>
                    <a:p>
                      <a:pPr algn="ctr"/>
                      <a:r>
                        <a:rPr lang="en-US">
                          <a:latin typeface="+mj-lt"/>
                        </a:rPr>
                        <a:t>Customer Needs</a:t>
                      </a:r>
                    </a:p>
                  </a:txBody>
                  <a:tcPr>
                    <a:solidFill>
                      <a:schemeClr val="bg2"/>
                    </a:solidFill>
                  </a:tcPr>
                </a:tc>
                <a:tc>
                  <a:txBody>
                    <a:bodyPr/>
                    <a:lstStyle/>
                    <a:p>
                      <a:pPr algn="ctr"/>
                      <a:r>
                        <a:rPr lang="en-US">
                          <a:latin typeface="+mj-lt"/>
                        </a:rPr>
                        <a:t>Score</a:t>
                      </a:r>
                    </a:p>
                  </a:txBody>
                  <a:tcPr>
                    <a:solidFill>
                      <a:schemeClr val="bg2"/>
                    </a:solidFill>
                  </a:tcPr>
                </a:tc>
                <a:extLst>
                  <a:ext uri="{0D108BD9-81ED-4DB2-BD59-A6C34878D82A}">
                    <a16:rowId xmlns:a16="http://schemas.microsoft.com/office/drawing/2014/main" val="3102921838"/>
                  </a:ext>
                </a:extLst>
              </a:tr>
              <a:tr h="370840">
                <a:tc>
                  <a:txBody>
                    <a:bodyPr/>
                    <a:lstStyle/>
                    <a:p>
                      <a:pPr algn="ctr"/>
                      <a:r>
                        <a:rPr lang="en-US">
                          <a:latin typeface="+mj-lt"/>
                        </a:rPr>
                        <a:t>Fluid Loss Prevention</a:t>
                      </a:r>
                    </a:p>
                  </a:txBody>
                  <a:tcPr/>
                </a:tc>
                <a:tc>
                  <a:txBody>
                    <a:bodyPr/>
                    <a:lstStyle/>
                    <a:p>
                      <a:pPr algn="ctr"/>
                      <a:r>
                        <a:rPr lang="en-US">
                          <a:latin typeface="+mj-lt"/>
                        </a:rPr>
                        <a:t>6</a:t>
                      </a:r>
                    </a:p>
                  </a:txBody>
                  <a:tcPr/>
                </a:tc>
                <a:extLst>
                  <a:ext uri="{0D108BD9-81ED-4DB2-BD59-A6C34878D82A}">
                    <a16:rowId xmlns:a16="http://schemas.microsoft.com/office/drawing/2014/main" val="758891414"/>
                  </a:ext>
                </a:extLst>
              </a:tr>
              <a:tr h="370840">
                <a:tc>
                  <a:txBody>
                    <a:bodyPr/>
                    <a:lstStyle/>
                    <a:p>
                      <a:pPr algn="ctr"/>
                      <a:r>
                        <a:rPr lang="en-US">
                          <a:latin typeface="+mj-lt"/>
                        </a:rPr>
                        <a:t>Active Seal</a:t>
                      </a:r>
                    </a:p>
                  </a:txBody>
                  <a:tcPr/>
                </a:tc>
                <a:tc>
                  <a:txBody>
                    <a:bodyPr/>
                    <a:lstStyle/>
                    <a:p>
                      <a:pPr algn="ctr"/>
                      <a:r>
                        <a:rPr lang="en-US">
                          <a:latin typeface="+mj-lt"/>
                        </a:rPr>
                        <a:t>6</a:t>
                      </a:r>
                    </a:p>
                  </a:txBody>
                  <a:tcPr/>
                </a:tc>
                <a:extLst>
                  <a:ext uri="{0D108BD9-81ED-4DB2-BD59-A6C34878D82A}">
                    <a16:rowId xmlns:a16="http://schemas.microsoft.com/office/drawing/2014/main" val="1817774522"/>
                  </a:ext>
                </a:extLst>
              </a:tr>
              <a:tr h="370840">
                <a:tc>
                  <a:txBody>
                    <a:bodyPr/>
                    <a:lstStyle/>
                    <a:p>
                      <a:pPr algn="ctr"/>
                      <a:r>
                        <a:rPr lang="en-US">
                          <a:latin typeface="+mj-lt"/>
                        </a:rPr>
                        <a:t>Maintains Pressure</a:t>
                      </a:r>
                    </a:p>
                  </a:txBody>
                  <a:tcPr/>
                </a:tc>
                <a:tc>
                  <a:txBody>
                    <a:bodyPr/>
                    <a:lstStyle/>
                    <a:p>
                      <a:pPr algn="ctr"/>
                      <a:r>
                        <a:rPr lang="en-US">
                          <a:latin typeface="+mj-lt"/>
                        </a:rPr>
                        <a:t>6</a:t>
                      </a:r>
                    </a:p>
                  </a:txBody>
                  <a:tcPr/>
                </a:tc>
                <a:extLst>
                  <a:ext uri="{0D108BD9-81ED-4DB2-BD59-A6C34878D82A}">
                    <a16:rowId xmlns:a16="http://schemas.microsoft.com/office/drawing/2014/main" val="2772432463"/>
                  </a:ext>
                </a:extLst>
              </a:tr>
              <a:tr h="370840">
                <a:tc>
                  <a:txBody>
                    <a:bodyPr/>
                    <a:lstStyle/>
                    <a:p>
                      <a:pPr algn="ctr"/>
                      <a:r>
                        <a:rPr lang="en-US">
                          <a:latin typeface="+mj-lt"/>
                        </a:rPr>
                        <a:t>Effective Coupling</a:t>
                      </a:r>
                    </a:p>
                  </a:txBody>
                  <a:tcPr/>
                </a:tc>
                <a:tc>
                  <a:txBody>
                    <a:bodyPr/>
                    <a:lstStyle/>
                    <a:p>
                      <a:pPr algn="ctr"/>
                      <a:r>
                        <a:rPr lang="en-US">
                          <a:latin typeface="+mj-lt"/>
                        </a:rPr>
                        <a:t>6</a:t>
                      </a:r>
                    </a:p>
                  </a:txBody>
                  <a:tcPr/>
                </a:tc>
                <a:extLst>
                  <a:ext uri="{0D108BD9-81ED-4DB2-BD59-A6C34878D82A}">
                    <a16:rowId xmlns:a16="http://schemas.microsoft.com/office/drawing/2014/main" val="1860633022"/>
                  </a:ext>
                </a:extLst>
              </a:tr>
              <a:tr h="370840">
                <a:tc>
                  <a:txBody>
                    <a:bodyPr/>
                    <a:lstStyle/>
                    <a:p>
                      <a:pPr algn="ctr"/>
                      <a:r>
                        <a:rPr lang="en-US">
                          <a:latin typeface="+mj-lt"/>
                        </a:rPr>
                        <a:t>Heat Transfer Protection</a:t>
                      </a:r>
                    </a:p>
                  </a:txBody>
                  <a:tcPr/>
                </a:tc>
                <a:tc>
                  <a:txBody>
                    <a:bodyPr/>
                    <a:lstStyle/>
                    <a:p>
                      <a:pPr algn="ctr"/>
                      <a:r>
                        <a:rPr lang="en-US">
                          <a:latin typeface="+mj-lt"/>
                        </a:rPr>
                        <a:t>5</a:t>
                      </a:r>
                    </a:p>
                  </a:txBody>
                  <a:tcPr/>
                </a:tc>
                <a:extLst>
                  <a:ext uri="{0D108BD9-81ED-4DB2-BD59-A6C34878D82A}">
                    <a16:rowId xmlns:a16="http://schemas.microsoft.com/office/drawing/2014/main" val="2921717445"/>
                  </a:ext>
                </a:extLst>
              </a:tr>
              <a:tr h="370840">
                <a:tc>
                  <a:txBody>
                    <a:bodyPr/>
                    <a:lstStyle/>
                    <a:p>
                      <a:pPr algn="ctr"/>
                      <a:r>
                        <a:rPr lang="en-US">
                          <a:latin typeface="+mj-lt"/>
                        </a:rPr>
                        <a:t>Particulate Mitigation</a:t>
                      </a:r>
                    </a:p>
                  </a:txBody>
                  <a:tcPr/>
                </a:tc>
                <a:tc>
                  <a:txBody>
                    <a:bodyPr/>
                    <a:lstStyle/>
                    <a:p>
                      <a:pPr algn="ctr"/>
                      <a:r>
                        <a:rPr lang="en-US">
                          <a:latin typeface="+mj-lt"/>
                        </a:rPr>
                        <a:t>4</a:t>
                      </a:r>
                    </a:p>
                  </a:txBody>
                  <a:tcPr/>
                </a:tc>
                <a:extLst>
                  <a:ext uri="{0D108BD9-81ED-4DB2-BD59-A6C34878D82A}">
                    <a16:rowId xmlns:a16="http://schemas.microsoft.com/office/drawing/2014/main" val="3250181060"/>
                  </a:ext>
                </a:extLst>
              </a:tr>
              <a:tr h="370840">
                <a:tc>
                  <a:txBody>
                    <a:bodyPr/>
                    <a:lstStyle/>
                    <a:p>
                      <a:pPr algn="ctr"/>
                      <a:r>
                        <a:rPr lang="en-US">
                          <a:latin typeface="+mj-lt"/>
                        </a:rPr>
                        <a:t>Life-Span</a:t>
                      </a:r>
                    </a:p>
                  </a:txBody>
                  <a:tcPr/>
                </a:tc>
                <a:tc>
                  <a:txBody>
                    <a:bodyPr/>
                    <a:lstStyle/>
                    <a:p>
                      <a:pPr algn="ctr"/>
                      <a:r>
                        <a:rPr lang="en-US">
                          <a:latin typeface="+mj-lt"/>
                        </a:rPr>
                        <a:t>3</a:t>
                      </a:r>
                    </a:p>
                  </a:txBody>
                  <a:tcPr/>
                </a:tc>
                <a:extLst>
                  <a:ext uri="{0D108BD9-81ED-4DB2-BD59-A6C34878D82A}">
                    <a16:rowId xmlns:a16="http://schemas.microsoft.com/office/drawing/2014/main" val="903016705"/>
                  </a:ext>
                </a:extLst>
              </a:tr>
              <a:tr h="370840">
                <a:tc>
                  <a:txBody>
                    <a:bodyPr/>
                    <a:lstStyle/>
                    <a:p>
                      <a:pPr algn="ctr"/>
                      <a:r>
                        <a:rPr lang="en-US">
                          <a:latin typeface="+mj-lt"/>
                        </a:rPr>
                        <a:t>Cost</a:t>
                      </a:r>
                    </a:p>
                  </a:txBody>
                  <a:tcPr/>
                </a:tc>
                <a:tc>
                  <a:txBody>
                    <a:bodyPr/>
                    <a:lstStyle/>
                    <a:p>
                      <a:pPr algn="ctr"/>
                      <a:r>
                        <a:rPr lang="en-US">
                          <a:latin typeface="+mj-lt"/>
                        </a:rPr>
                        <a:t>3</a:t>
                      </a:r>
                    </a:p>
                  </a:txBody>
                  <a:tcPr/>
                </a:tc>
                <a:extLst>
                  <a:ext uri="{0D108BD9-81ED-4DB2-BD59-A6C34878D82A}">
                    <a16:rowId xmlns:a16="http://schemas.microsoft.com/office/drawing/2014/main" val="2458164159"/>
                  </a:ext>
                </a:extLst>
              </a:tr>
              <a:tr h="370840">
                <a:tc>
                  <a:txBody>
                    <a:bodyPr/>
                    <a:lstStyle/>
                    <a:p>
                      <a:pPr algn="ctr"/>
                      <a:r>
                        <a:rPr lang="en-US">
                          <a:latin typeface="+mj-lt"/>
                        </a:rPr>
                        <a:t>Sizing Parameters</a:t>
                      </a:r>
                    </a:p>
                  </a:txBody>
                  <a:tcPr/>
                </a:tc>
                <a:tc>
                  <a:txBody>
                    <a:bodyPr/>
                    <a:lstStyle/>
                    <a:p>
                      <a:pPr algn="ctr"/>
                      <a:r>
                        <a:rPr lang="en-US">
                          <a:latin typeface="+mj-lt"/>
                        </a:rPr>
                        <a:t>3</a:t>
                      </a:r>
                    </a:p>
                  </a:txBody>
                  <a:tcPr/>
                </a:tc>
                <a:extLst>
                  <a:ext uri="{0D108BD9-81ED-4DB2-BD59-A6C34878D82A}">
                    <a16:rowId xmlns:a16="http://schemas.microsoft.com/office/drawing/2014/main" val="1253662944"/>
                  </a:ext>
                </a:extLst>
              </a:tr>
              <a:tr h="370840">
                <a:tc>
                  <a:txBody>
                    <a:bodyPr/>
                    <a:lstStyle/>
                    <a:p>
                      <a:pPr algn="ctr"/>
                      <a:r>
                        <a:rPr lang="en-US">
                          <a:latin typeface="+mj-lt"/>
                        </a:rPr>
                        <a:t>Material Resilience</a:t>
                      </a:r>
                    </a:p>
                  </a:txBody>
                  <a:tcPr/>
                </a:tc>
                <a:tc>
                  <a:txBody>
                    <a:bodyPr/>
                    <a:lstStyle/>
                    <a:p>
                      <a:pPr algn="ctr"/>
                      <a:r>
                        <a:rPr lang="en-US">
                          <a:latin typeface="+mj-lt"/>
                        </a:rPr>
                        <a:t>2</a:t>
                      </a:r>
                    </a:p>
                  </a:txBody>
                  <a:tcPr/>
                </a:tc>
                <a:extLst>
                  <a:ext uri="{0D108BD9-81ED-4DB2-BD59-A6C34878D82A}">
                    <a16:rowId xmlns:a16="http://schemas.microsoft.com/office/drawing/2014/main" val="2574779685"/>
                  </a:ext>
                </a:extLst>
              </a:tr>
              <a:tr h="370840">
                <a:tc>
                  <a:txBody>
                    <a:bodyPr/>
                    <a:lstStyle/>
                    <a:p>
                      <a:pPr algn="ctr"/>
                      <a:r>
                        <a:rPr lang="en-US">
                          <a:latin typeface="+mj-lt"/>
                        </a:rPr>
                        <a:t>Reusability</a:t>
                      </a:r>
                    </a:p>
                  </a:txBody>
                  <a:tcPr/>
                </a:tc>
                <a:tc>
                  <a:txBody>
                    <a:bodyPr/>
                    <a:lstStyle/>
                    <a:p>
                      <a:pPr algn="ctr"/>
                      <a:r>
                        <a:rPr lang="en-US">
                          <a:latin typeface="+mj-lt"/>
                        </a:rPr>
                        <a:t>1</a:t>
                      </a:r>
                    </a:p>
                  </a:txBody>
                  <a:tcPr/>
                </a:tc>
                <a:extLst>
                  <a:ext uri="{0D108BD9-81ED-4DB2-BD59-A6C34878D82A}">
                    <a16:rowId xmlns:a16="http://schemas.microsoft.com/office/drawing/2014/main" val="351795664"/>
                  </a:ext>
                </a:extLst>
              </a:tr>
            </a:tbl>
          </a:graphicData>
        </a:graphic>
      </p:graphicFrame>
      <p:sp>
        <p:nvSpPr>
          <p:cNvPr id="12" name="TextBox 11">
            <a:extLst>
              <a:ext uri="{FF2B5EF4-FFF2-40B4-BE49-F238E27FC236}">
                <a16:creationId xmlns:a16="http://schemas.microsoft.com/office/drawing/2014/main" id="{9DFD15D0-940C-C6EE-3C30-E265557B71ED}"/>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Lauren Roche</a:t>
            </a:r>
          </a:p>
        </p:txBody>
      </p:sp>
      <p:pic>
        <p:nvPicPr>
          <p:cNvPr id="6" name="Picture 5" descr="Arizona Space Grant Consortium Logos | Arizona Space Grant Consortium">
            <a:extLst>
              <a:ext uri="{FF2B5EF4-FFF2-40B4-BE49-F238E27FC236}">
                <a16:creationId xmlns:a16="http://schemas.microsoft.com/office/drawing/2014/main" id="{24C55521-28DC-2AF1-4D05-770268975029}"/>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328722704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98</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7BF53AEF-CA2F-FD19-8BD0-DDDDBB103AFC}"/>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cs typeface="Calibri"/>
              </a:rPr>
              <a:t>Structural Integrity</a:t>
            </a:r>
          </a:p>
        </p:txBody>
      </p:sp>
      <p:cxnSp>
        <p:nvCxnSpPr>
          <p:cNvPr id="4" name="Straight Arrow Connector 3">
            <a:extLst>
              <a:ext uri="{FF2B5EF4-FFF2-40B4-BE49-F238E27FC236}">
                <a16:creationId xmlns:a16="http://schemas.microsoft.com/office/drawing/2014/main" id="{A5319145-B0A3-8313-5708-AC925CA303C5}"/>
              </a:ext>
            </a:extLst>
          </p:cNvPr>
          <p:cNvCxnSpPr/>
          <p:nvPr/>
        </p:nvCxnSpPr>
        <p:spPr>
          <a:xfrm>
            <a:off x="426988"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B617C2CE-8CE3-5B03-5D49-D5216749ABD1}"/>
              </a:ext>
            </a:extLst>
          </p:cNvPr>
          <p:cNvCxnSpPr>
            <a:cxnSpLocks/>
          </p:cNvCxnSpPr>
          <p:nvPr/>
        </p:nvCxnSpPr>
        <p:spPr>
          <a:xfrm>
            <a:off x="2009603" y="1192486"/>
            <a:ext cx="6006" cy="5231087"/>
          </a:xfrm>
          <a:prstGeom prst="straightConnector1">
            <a:avLst/>
          </a:prstGeom>
          <a:ln w="38100"/>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91A259B-53B8-1FD7-44F8-7BEEE741CCCB}"/>
              </a:ext>
            </a:extLst>
          </p:cNvPr>
          <p:cNvGrpSpPr/>
          <p:nvPr/>
        </p:nvGrpSpPr>
        <p:grpSpPr>
          <a:xfrm>
            <a:off x="637955" y="1327074"/>
            <a:ext cx="1188937" cy="1067179"/>
            <a:chOff x="274808" y="2598084"/>
            <a:chExt cx="1973170" cy="1777974"/>
          </a:xfrm>
        </p:grpSpPr>
        <p:grpSp>
          <p:nvGrpSpPr>
            <p:cNvPr id="12" name="Group 11">
              <a:extLst>
                <a:ext uri="{FF2B5EF4-FFF2-40B4-BE49-F238E27FC236}">
                  <a16:creationId xmlns:a16="http://schemas.microsoft.com/office/drawing/2014/main" id="{4B2A16CE-0F8B-0DC7-93A4-87743306E783}"/>
                </a:ext>
              </a:extLst>
            </p:cNvPr>
            <p:cNvGrpSpPr/>
            <p:nvPr/>
          </p:nvGrpSpPr>
          <p:grpSpPr>
            <a:xfrm>
              <a:off x="920572" y="3597179"/>
              <a:ext cx="753804" cy="778879"/>
              <a:chOff x="781051" y="3479123"/>
              <a:chExt cx="904057" cy="896935"/>
            </a:xfrm>
          </p:grpSpPr>
          <p:pic>
            <p:nvPicPr>
              <p:cNvPr id="18" name="Graphic 17" descr="Splash1 with solid fill">
                <a:extLst>
                  <a:ext uri="{FF2B5EF4-FFF2-40B4-BE49-F238E27FC236}">
                    <a16:creationId xmlns:a16="http://schemas.microsoft.com/office/drawing/2014/main" id="{F952B37F-FFE7-08D0-4235-F53DF67569D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800000">
                <a:off x="781051" y="3495675"/>
                <a:ext cx="880383" cy="880383"/>
              </a:xfrm>
              <a:prstGeom prst="rect">
                <a:avLst/>
              </a:prstGeom>
            </p:spPr>
          </p:pic>
          <p:pic>
            <p:nvPicPr>
              <p:cNvPr id="19" name="Graphic 18" descr="Splash1 with solid fill">
                <a:extLst>
                  <a:ext uri="{FF2B5EF4-FFF2-40B4-BE49-F238E27FC236}">
                    <a16:creationId xmlns:a16="http://schemas.microsoft.com/office/drawing/2014/main" id="{FBBA832C-1E8D-9FCA-5D9C-47BD42D697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837569" y="3479123"/>
                <a:ext cx="847539" cy="880383"/>
              </a:xfrm>
              <a:prstGeom prst="rect">
                <a:avLst/>
              </a:prstGeom>
            </p:spPr>
          </p:pic>
        </p:grpSp>
        <p:grpSp>
          <p:nvGrpSpPr>
            <p:cNvPr id="13" name="Group 12">
              <a:extLst>
                <a:ext uri="{FF2B5EF4-FFF2-40B4-BE49-F238E27FC236}">
                  <a16:creationId xmlns:a16="http://schemas.microsoft.com/office/drawing/2014/main" id="{2510D111-340E-D42D-DF4C-33982DFB94E2}"/>
                </a:ext>
              </a:extLst>
            </p:cNvPr>
            <p:cNvGrpSpPr/>
            <p:nvPr/>
          </p:nvGrpSpPr>
          <p:grpSpPr>
            <a:xfrm>
              <a:off x="274808" y="2598084"/>
              <a:ext cx="1973170" cy="1115260"/>
              <a:chOff x="92692" y="2468336"/>
              <a:chExt cx="2474812" cy="1059131"/>
            </a:xfrm>
          </p:grpSpPr>
          <p:sp>
            <p:nvSpPr>
              <p:cNvPr id="14" name="Cylinder 13">
                <a:extLst>
                  <a:ext uri="{FF2B5EF4-FFF2-40B4-BE49-F238E27FC236}">
                    <a16:creationId xmlns:a16="http://schemas.microsoft.com/office/drawing/2014/main" id="{54A4F00D-0E72-7647-EAA5-FCDB9DC0D222}"/>
                  </a:ext>
                </a:extLst>
              </p:cNvPr>
              <p:cNvSpPr/>
              <p:nvPr/>
            </p:nvSpPr>
            <p:spPr>
              <a:xfrm rot="-5400000">
                <a:off x="1502228" y="2399102"/>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ylinder 14">
                <a:extLst>
                  <a:ext uri="{FF2B5EF4-FFF2-40B4-BE49-F238E27FC236}">
                    <a16:creationId xmlns:a16="http://schemas.microsoft.com/office/drawing/2014/main" id="{4643344E-C9BD-82E6-12E2-CC289117DF67}"/>
                  </a:ext>
                </a:extLst>
              </p:cNvPr>
              <p:cNvSpPr/>
              <p:nvPr/>
            </p:nvSpPr>
            <p:spPr>
              <a:xfrm rot="5400000">
                <a:off x="243568" y="2399103"/>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ylinder 15">
                <a:extLst>
                  <a:ext uri="{FF2B5EF4-FFF2-40B4-BE49-F238E27FC236}">
                    <a16:creationId xmlns:a16="http://schemas.microsoft.com/office/drawing/2014/main" id="{40DD2EF6-2D24-33CE-DF9D-8ED32FBED78E}"/>
                  </a:ext>
                </a:extLst>
              </p:cNvPr>
              <p:cNvSpPr/>
              <p:nvPr/>
            </p:nvSpPr>
            <p:spPr>
              <a:xfrm rot="5400000">
                <a:off x="669764" y="2777054"/>
                <a:ext cx="1049854" cy="432420"/>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Cylinder 16">
                <a:extLst>
                  <a:ext uri="{FF2B5EF4-FFF2-40B4-BE49-F238E27FC236}">
                    <a16:creationId xmlns:a16="http://schemas.microsoft.com/office/drawing/2014/main" id="{78C53CDD-CFD9-EE02-E1F8-EF987B19AFED}"/>
                  </a:ext>
                </a:extLst>
              </p:cNvPr>
              <p:cNvSpPr/>
              <p:nvPr/>
            </p:nvSpPr>
            <p:spPr>
              <a:xfrm rot="16200000">
                <a:off x="984246" y="2787818"/>
                <a:ext cx="1059131" cy="420168"/>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42" name="Group 41">
            <a:extLst>
              <a:ext uri="{FF2B5EF4-FFF2-40B4-BE49-F238E27FC236}">
                <a16:creationId xmlns:a16="http://schemas.microsoft.com/office/drawing/2014/main" id="{BCFFEC65-2A6C-2881-C6B4-6F7E6A055E95}"/>
              </a:ext>
            </a:extLst>
          </p:cNvPr>
          <p:cNvGrpSpPr/>
          <p:nvPr/>
        </p:nvGrpSpPr>
        <p:grpSpPr>
          <a:xfrm>
            <a:off x="678991" y="3964827"/>
            <a:ext cx="1105473" cy="685335"/>
            <a:chOff x="4652776" y="2528231"/>
            <a:chExt cx="2879951" cy="1147234"/>
          </a:xfrm>
        </p:grpSpPr>
        <p:grpSp>
          <p:nvGrpSpPr>
            <p:cNvPr id="22" name="Group 21">
              <a:extLst>
                <a:ext uri="{FF2B5EF4-FFF2-40B4-BE49-F238E27FC236}">
                  <a16:creationId xmlns:a16="http://schemas.microsoft.com/office/drawing/2014/main" id="{1BACC3F1-C3AA-7610-4685-483ED82E5D2B}"/>
                </a:ext>
              </a:extLst>
            </p:cNvPr>
            <p:cNvGrpSpPr/>
            <p:nvPr/>
          </p:nvGrpSpPr>
          <p:grpSpPr>
            <a:xfrm>
              <a:off x="5963955" y="2528231"/>
              <a:ext cx="1568772" cy="1143000"/>
              <a:chOff x="5856631" y="2592625"/>
              <a:chExt cx="1568772" cy="1143000"/>
            </a:xfrm>
          </p:grpSpPr>
          <p:sp>
            <p:nvSpPr>
              <p:cNvPr id="32" name="Cylinder 31">
                <a:extLst>
                  <a:ext uri="{FF2B5EF4-FFF2-40B4-BE49-F238E27FC236}">
                    <a16:creationId xmlns:a16="http://schemas.microsoft.com/office/drawing/2014/main" id="{B5069145-76FE-ECBE-A47A-140B81C87173}"/>
                  </a:ext>
                </a:extLst>
              </p:cNvPr>
              <p:cNvSpPr/>
              <p:nvPr/>
            </p:nvSpPr>
            <p:spPr>
              <a:xfrm rot="16200000">
                <a:off x="6195027" y="2505249"/>
                <a:ext cx="1143000" cy="13177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Cylinder 32">
                <a:extLst>
                  <a:ext uri="{FF2B5EF4-FFF2-40B4-BE49-F238E27FC236}">
                    <a16:creationId xmlns:a16="http://schemas.microsoft.com/office/drawing/2014/main" id="{05F59039-1867-47A8-086C-CB6E42A18BDF}"/>
                  </a:ext>
                </a:extLst>
              </p:cNvPr>
              <p:cNvSpPr/>
              <p:nvPr/>
            </p:nvSpPr>
            <p:spPr>
              <a:xfrm rot="16200000">
                <a:off x="5893592" y="2885959"/>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Cylinder 33">
                <a:extLst>
                  <a:ext uri="{FF2B5EF4-FFF2-40B4-BE49-F238E27FC236}">
                    <a16:creationId xmlns:a16="http://schemas.microsoft.com/office/drawing/2014/main" id="{160179E8-6350-D4EB-E214-C32BF5CC3036}"/>
                  </a:ext>
                </a:extLst>
              </p:cNvPr>
              <p:cNvSpPr/>
              <p:nvPr/>
            </p:nvSpPr>
            <p:spPr>
              <a:xfrm rot="16200000">
                <a:off x="5836442" y="31082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ylinder 34">
                <a:extLst>
                  <a:ext uri="{FF2B5EF4-FFF2-40B4-BE49-F238E27FC236}">
                    <a16:creationId xmlns:a16="http://schemas.microsoft.com/office/drawing/2014/main" id="{0AB44A07-4656-A9B1-92CF-4991D3CEDCA8}"/>
                  </a:ext>
                </a:extLst>
              </p:cNvPr>
              <p:cNvSpPr/>
              <p:nvPr/>
            </p:nvSpPr>
            <p:spPr>
              <a:xfrm rot="16200000">
                <a:off x="5887242" y="333045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ylinder 35">
                <a:extLst>
                  <a:ext uri="{FF2B5EF4-FFF2-40B4-BE49-F238E27FC236}">
                    <a16:creationId xmlns:a16="http://schemas.microsoft.com/office/drawing/2014/main" id="{26C482C5-2F5C-0F91-7FF7-6431DE64A932}"/>
                  </a:ext>
                </a:extLst>
              </p:cNvPr>
              <p:cNvSpPr/>
              <p:nvPr/>
            </p:nvSpPr>
            <p:spPr>
              <a:xfrm rot="16200000">
                <a:off x="5782468" y="2997085"/>
                <a:ext cx="691189" cy="3396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Cylinder 36">
                <a:extLst>
                  <a:ext uri="{FF2B5EF4-FFF2-40B4-BE49-F238E27FC236}">
                    <a16:creationId xmlns:a16="http://schemas.microsoft.com/office/drawing/2014/main" id="{E67BFF54-7C26-B191-3814-84B4D1129371}"/>
                  </a:ext>
                </a:extLst>
              </p:cNvPr>
              <p:cNvSpPr/>
              <p:nvPr/>
            </p:nvSpPr>
            <p:spPr>
              <a:xfrm rot="16200000">
                <a:off x="5944392" y="31082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Cylinder 37">
                <a:extLst>
                  <a:ext uri="{FF2B5EF4-FFF2-40B4-BE49-F238E27FC236}">
                    <a16:creationId xmlns:a16="http://schemas.microsoft.com/office/drawing/2014/main" id="{89897252-C205-8B72-AC72-2F62D79E243D}"/>
                  </a:ext>
                </a:extLst>
              </p:cNvPr>
              <p:cNvSpPr/>
              <p:nvPr/>
            </p:nvSpPr>
            <p:spPr>
              <a:xfrm rot="16200000">
                <a:off x="6134892" y="26510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Cylinder 38">
                <a:extLst>
                  <a:ext uri="{FF2B5EF4-FFF2-40B4-BE49-F238E27FC236}">
                    <a16:creationId xmlns:a16="http://schemas.microsoft.com/office/drawing/2014/main" id="{14623C63-EB49-C190-DDDD-9E829BA36879}"/>
                  </a:ext>
                </a:extLst>
              </p:cNvPr>
              <p:cNvSpPr/>
              <p:nvPr/>
            </p:nvSpPr>
            <p:spPr>
              <a:xfrm rot="16200000">
                <a:off x="6134892" y="35781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ylinder 39">
                <a:extLst>
                  <a:ext uri="{FF2B5EF4-FFF2-40B4-BE49-F238E27FC236}">
                    <a16:creationId xmlns:a16="http://schemas.microsoft.com/office/drawing/2014/main" id="{D359DF34-9A43-4E8A-4A43-D66996BA7898}"/>
                  </a:ext>
                </a:extLst>
              </p:cNvPr>
              <p:cNvSpPr/>
              <p:nvPr/>
            </p:nvSpPr>
            <p:spPr>
              <a:xfrm rot="16200000">
                <a:off x="6223792" y="295580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ylinder 40">
                <a:extLst>
                  <a:ext uri="{FF2B5EF4-FFF2-40B4-BE49-F238E27FC236}">
                    <a16:creationId xmlns:a16="http://schemas.microsoft.com/office/drawing/2014/main" id="{37505DB0-1E6F-F0BD-0EBD-94CA455265DE}"/>
                  </a:ext>
                </a:extLst>
              </p:cNvPr>
              <p:cNvSpPr/>
              <p:nvPr/>
            </p:nvSpPr>
            <p:spPr>
              <a:xfrm rot="16200000">
                <a:off x="6223792" y="3305058"/>
                <a:ext cx="151439" cy="111061"/>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88CF2C8-4591-9093-D123-C0F36874314E}"/>
                </a:ext>
              </a:extLst>
            </p:cNvPr>
            <p:cNvGrpSpPr/>
            <p:nvPr/>
          </p:nvGrpSpPr>
          <p:grpSpPr>
            <a:xfrm rot="10800000">
              <a:off x="4652776" y="2532465"/>
              <a:ext cx="1317752" cy="1143000"/>
              <a:chOff x="4298606" y="2596859"/>
              <a:chExt cx="1317752" cy="1143000"/>
            </a:xfrm>
          </p:grpSpPr>
          <p:sp>
            <p:nvSpPr>
              <p:cNvPr id="24" name="Cylinder 23">
                <a:extLst>
                  <a:ext uri="{FF2B5EF4-FFF2-40B4-BE49-F238E27FC236}">
                    <a16:creationId xmlns:a16="http://schemas.microsoft.com/office/drawing/2014/main" id="{0C78BBB0-8710-AF7B-6C96-408E3FCA0375}"/>
                  </a:ext>
                </a:extLst>
              </p:cNvPr>
              <p:cNvSpPr/>
              <p:nvPr/>
            </p:nvSpPr>
            <p:spPr>
              <a:xfrm rot="16200000">
                <a:off x="4385982" y="2509483"/>
                <a:ext cx="1143000" cy="13177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Cylinder 24">
                <a:extLst>
                  <a:ext uri="{FF2B5EF4-FFF2-40B4-BE49-F238E27FC236}">
                    <a16:creationId xmlns:a16="http://schemas.microsoft.com/office/drawing/2014/main" id="{0B0E26DE-8D7E-0BBC-D98C-11562138ACD5}"/>
                  </a:ext>
                </a:extLst>
              </p:cNvPr>
              <p:cNvSpPr/>
              <p:nvPr/>
            </p:nvSpPr>
            <p:spPr>
              <a:xfrm rot="5400000">
                <a:off x="4352450" y="2688003"/>
                <a:ext cx="162574" cy="70979"/>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Cylinder 25">
                <a:extLst>
                  <a:ext uri="{FF2B5EF4-FFF2-40B4-BE49-F238E27FC236}">
                    <a16:creationId xmlns:a16="http://schemas.microsoft.com/office/drawing/2014/main" id="{3D0A8D7C-4DAE-C6F8-A158-05A05A151CCA}"/>
                  </a:ext>
                </a:extLst>
              </p:cNvPr>
              <p:cNvSpPr/>
              <p:nvPr/>
            </p:nvSpPr>
            <p:spPr>
              <a:xfrm rot="5400000">
                <a:off x="4358280" y="3591258"/>
                <a:ext cx="150911" cy="70979"/>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Cylinder 26">
                <a:extLst>
                  <a:ext uri="{FF2B5EF4-FFF2-40B4-BE49-F238E27FC236}">
                    <a16:creationId xmlns:a16="http://schemas.microsoft.com/office/drawing/2014/main" id="{4C36CA80-9C51-5194-24EE-FD7F796B990D}"/>
                  </a:ext>
                </a:extLst>
              </p:cNvPr>
              <p:cNvSpPr/>
              <p:nvPr/>
            </p:nvSpPr>
            <p:spPr>
              <a:xfrm rot="5400000">
                <a:off x="4434514" y="3285854"/>
                <a:ext cx="159214" cy="56634"/>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ylinder 27">
                <a:extLst>
                  <a:ext uri="{FF2B5EF4-FFF2-40B4-BE49-F238E27FC236}">
                    <a16:creationId xmlns:a16="http://schemas.microsoft.com/office/drawing/2014/main" id="{E20CC9A5-42A2-44ED-56F3-5965EE65977B}"/>
                  </a:ext>
                </a:extLst>
              </p:cNvPr>
              <p:cNvSpPr/>
              <p:nvPr/>
            </p:nvSpPr>
            <p:spPr>
              <a:xfrm rot="5400000">
                <a:off x="4434514" y="2970917"/>
                <a:ext cx="166990" cy="56633"/>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ylinder 28">
                <a:extLst>
                  <a:ext uri="{FF2B5EF4-FFF2-40B4-BE49-F238E27FC236}">
                    <a16:creationId xmlns:a16="http://schemas.microsoft.com/office/drawing/2014/main" id="{4CE038AA-0BB1-B9B7-FE8C-69BA6F2DDD75}"/>
                  </a:ext>
                </a:extLst>
              </p:cNvPr>
              <p:cNvSpPr/>
              <p:nvPr/>
            </p:nvSpPr>
            <p:spPr>
              <a:xfrm rot="5400000">
                <a:off x="4059135" y="3106195"/>
                <a:ext cx="691189" cy="109624"/>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Cylinder 29">
                <a:extLst>
                  <a:ext uri="{FF2B5EF4-FFF2-40B4-BE49-F238E27FC236}">
                    <a16:creationId xmlns:a16="http://schemas.microsoft.com/office/drawing/2014/main" id="{45EA3B35-8123-7201-8810-FC937D822DC5}"/>
                  </a:ext>
                </a:extLst>
              </p:cNvPr>
              <p:cNvSpPr/>
              <p:nvPr/>
            </p:nvSpPr>
            <p:spPr>
              <a:xfrm rot="5400000" flipV="1">
                <a:off x="4242216" y="3313299"/>
                <a:ext cx="170584" cy="22442"/>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ylinder 30">
                <a:extLst>
                  <a:ext uri="{FF2B5EF4-FFF2-40B4-BE49-F238E27FC236}">
                    <a16:creationId xmlns:a16="http://schemas.microsoft.com/office/drawing/2014/main" id="{984BF0B2-805A-B57A-4BB8-E285CE55E3B0}"/>
                  </a:ext>
                </a:extLst>
              </p:cNvPr>
              <p:cNvSpPr/>
              <p:nvPr/>
            </p:nvSpPr>
            <p:spPr>
              <a:xfrm rot="5400000" flipV="1">
                <a:off x="4242215" y="3014968"/>
                <a:ext cx="170584" cy="22442"/>
              </a:xfrm>
              <a:prstGeom prst="can">
                <a:avLst/>
              </a:prstGeom>
              <a:solidFill>
                <a:schemeClr val="bg1">
                  <a:lumMod val="50000"/>
                </a:schemeClr>
              </a:solidFill>
              <a:ln w="63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63" name="Group 62">
            <a:extLst>
              <a:ext uri="{FF2B5EF4-FFF2-40B4-BE49-F238E27FC236}">
                <a16:creationId xmlns:a16="http://schemas.microsoft.com/office/drawing/2014/main" id="{64F21E27-16A2-8316-F2F1-F269586FC9A0}"/>
              </a:ext>
            </a:extLst>
          </p:cNvPr>
          <p:cNvGrpSpPr/>
          <p:nvPr/>
        </p:nvGrpSpPr>
        <p:grpSpPr>
          <a:xfrm>
            <a:off x="530039" y="5147429"/>
            <a:ext cx="1336675" cy="919828"/>
            <a:chOff x="7678565" y="2445049"/>
            <a:chExt cx="1973170" cy="1144729"/>
          </a:xfrm>
        </p:grpSpPr>
        <p:grpSp>
          <p:nvGrpSpPr>
            <p:cNvPr id="50" name="Group 49">
              <a:extLst>
                <a:ext uri="{FF2B5EF4-FFF2-40B4-BE49-F238E27FC236}">
                  <a16:creationId xmlns:a16="http://schemas.microsoft.com/office/drawing/2014/main" id="{738C76E7-F4E3-1C16-2B61-D341C07615E8}"/>
                </a:ext>
              </a:extLst>
            </p:cNvPr>
            <p:cNvGrpSpPr/>
            <p:nvPr/>
          </p:nvGrpSpPr>
          <p:grpSpPr>
            <a:xfrm>
              <a:off x="7678565" y="2474518"/>
              <a:ext cx="1973170" cy="1115260"/>
              <a:chOff x="92692" y="2468336"/>
              <a:chExt cx="2474812" cy="1059131"/>
            </a:xfrm>
          </p:grpSpPr>
          <p:sp>
            <p:nvSpPr>
              <p:cNvPr id="59" name="Cylinder 58">
                <a:extLst>
                  <a:ext uri="{FF2B5EF4-FFF2-40B4-BE49-F238E27FC236}">
                    <a16:creationId xmlns:a16="http://schemas.microsoft.com/office/drawing/2014/main" id="{09B1DA5F-9A6D-138B-2A6A-D620178D62B7}"/>
                  </a:ext>
                </a:extLst>
              </p:cNvPr>
              <p:cNvSpPr/>
              <p:nvPr/>
            </p:nvSpPr>
            <p:spPr>
              <a:xfrm rot="-5400000">
                <a:off x="1502228" y="2399102"/>
                <a:ext cx="914400" cy="1216152"/>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Cylinder 59">
                <a:extLst>
                  <a:ext uri="{FF2B5EF4-FFF2-40B4-BE49-F238E27FC236}">
                    <a16:creationId xmlns:a16="http://schemas.microsoft.com/office/drawing/2014/main" id="{7174BE7E-F83F-1B2B-3D9B-B6D8C884C10D}"/>
                  </a:ext>
                </a:extLst>
              </p:cNvPr>
              <p:cNvSpPr/>
              <p:nvPr/>
            </p:nvSpPr>
            <p:spPr>
              <a:xfrm rot="5400000">
                <a:off x="243568" y="2399103"/>
                <a:ext cx="914400" cy="1216152"/>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ylinder 60">
                <a:extLst>
                  <a:ext uri="{FF2B5EF4-FFF2-40B4-BE49-F238E27FC236}">
                    <a16:creationId xmlns:a16="http://schemas.microsoft.com/office/drawing/2014/main" id="{3D5D393D-81FD-4CD4-061C-AA474B7B8550}"/>
                  </a:ext>
                </a:extLst>
              </p:cNvPr>
              <p:cNvSpPr/>
              <p:nvPr/>
            </p:nvSpPr>
            <p:spPr>
              <a:xfrm rot="5400000">
                <a:off x="669764" y="2777054"/>
                <a:ext cx="1049854" cy="432420"/>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ylinder 61">
                <a:extLst>
                  <a:ext uri="{FF2B5EF4-FFF2-40B4-BE49-F238E27FC236}">
                    <a16:creationId xmlns:a16="http://schemas.microsoft.com/office/drawing/2014/main" id="{571749DE-69A9-6FA2-65C3-258A92086185}"/>
                  </a:ext>
                </a:extLst>
              </p:cNvPr>
              <p:cNvSpPr/>
              <p:nvPr/>
            </p:nvSpPr>
            <p:spPr>
              <a:xfrm rot="16200000">
                <a:off x="984246" y="2787818"/>
                <a:ext cx="1059131" cy="420168"/>
              </a:xfrm>
              <a:prstGeom prst="can">
                <a:avLst/>
              </a:prstGeom>
              <a:ln w="57150">
                <a:solidFill>
                  <a:srgbClr val="163A6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a:extLst>
                <a:ext uri="{FF2B5EF4-FFF2-40B4-BE49-F238E27FC236}">
                  <a16:creationId xmlns:a16="http://schemas.microsoft.com/office/drawing/2014/main" id="{4A6375C8-1067-0477-979D-1B4553DE512B}"/>
                </a:ext>
              </a:extLst>
            </p:cNvPr>
            <p:cNvSpPr/>
            <p:nvPr/>
          </p:nvSpPr>
          <p:spPr>
            <a:xfrm>
              <a:off x="8239125" y="2571750"/>
              <a:ext cx="914400" cy="91440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Diagonal Stripe 51">
              <a:extLst>
                <a:ext uri="{FF2B5EF4-FFF2-40B4-BE49-F238E27FC236}">
                  <a16:creationId xmlns:a16="http://schemas.microsoft.com/office/drawing/2014/main" id="{B8E460C6-AD3A-6A69-42EC-84806ECCCDEE}"/>
                </a:ext>
              </a:extLst>
            </p:cNvPr>
            <p:cNvSpPr/>
            <p:nvPr/>
          </p:nvSpPr>
          <p:spPr>
            <a:xfrm>
              <a:off x="8493082" y="2445049"/>
              <a:ext cx="478352" cy="221865"/>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Diagonal Stripe 52">
              <a:extLst>
                <a:ext uri="{FF2B5EF4-FFF2-40B4-BE49-F238E27FC236}">
                  <a16:creationId xmlns:a16="http://schemas.microsoft.com/office/drawing/2014/main" id="{1857A7CA-9E61-04ED-9B43-472D65C73A37}"/>
                </a:ext>
              </a:extLst>
            </p:cNvPr>
            <p:cNvSpPr/>
            <p:nvPr/>
          </p:nvSpPr>
          <p:spPr>
            <a:xfrm rot="-1620000" flipH="1">
              <a:off x="8469320" y="2524681"/>
              <a:ext cx="300595" cy="450980"/>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Diagonal Stripe 53">
              <a:extLst>
                <a:ext uri="{FF2B5EF4-FFF2-40B4-BE49-F238E27FC236}">
                  <a16:creationId xmlns:a16="http://schemas.microsoft.com/office/drawing/2014/main" id="{729237F9-21BD-4038-0B09-8CD4DA03DCF1}"/>
                </a:ext>
              </a:extLst>
            </p:cNvPr>
            <p:cNvSpPr/>
            <p:nvPr/>
          </p:nvSpPr>
          <p:spPr>
            <a:xfrm rot="3480000">
              <a:off x="8589884" y="2729980"/>
              <a:ext cx="144025" cy="351519"/>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5" name="Diagonal Stripe 54">
              <a:extLst>
                <a:ext uri="{FF2B5EF4-FFF2-40B4-BE49-F238E27FC236}">
                  <a16:creationId xmlns:a16="http://schemas.microsoft.com/office/drawing/2014/main" id="{BDF5BB20-B38D-4752-4179-4109C0F380C4}"/>
                </a:ext>
              </a:extLst>
            </p:cNvPr>
            <p:cNvSpPr/>
            <p:nvPr/>
          </p:nvSpPr>
          <p:spPr>
            <a:xfrm rot="20460000" flipH="1">
              <a:off x="8541423" y="2886575"/>
              <a:ext cx="186765" cy="345613"/>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6" name="Diagonal Stripe 55">
              <a:extLst>
                <a:ext uri="{FF2B5EF4-FFF2-40B4-BE49-F238E27FC236}">
                  <a16:creationId xmlns:a16="http://schemas.microsoft.com/office/drawing/2014/main" id="{9F9626C3-9A2C-2ACC-CC67-F05360F2FA8B}"/>
                </a:ext>
              </a:extLst>
            </p:cNvPr>
            <p:cNvSpPr/>
            <p:nvPr/>
          </p:nvSpPr>
          <p:spPr>
            <a:xfrm rot="2760000">
              <a:off x="8551211" y="3092836"/>
              <a:ext cx="119284" cy="345613"/>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7" name="Diagonal Stripe 56">
              <a:extLst>
                <a:ext uri="{FF2B5EF4-FFF2-40B4-BE49-F238E27FC236}">
                  <a16:creationId xmlns:a16="http://schemas.microsoft.com/office/drawing/2014/main" id="{A4CFD6FB-8813-A2BE-8A7A-F7E5D1C19FC7}"/>
                </a:ext>
              </a:extLst>
            </p:cNvPr>
            <p:cNvSpPr/>
            <p:nvPr/>
          </p:nvSpPr>
          <p:spPr>
            <a:xfrm rot="20460000" flipH="1">
              <a:off x="8655725" y="3235063"/>
              <a:ext cx="80585" cy="351858"/>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8" name="Diagonal Stripe 57">
              <a:extLst>
                <a:ext uri="{FF2B5EF4-FFF2-40B4-BE49-F238E27FC236}">
                  <a16:creationId xmlns:a16="http://schemas.microsoft.com/office/drawing/2014/main" id="{3AC90958-058B-5F29-B3CF-C5290D904459}"/>
                </a:ext>
              </a:extLst>
            </p:cNvPr>
            <p:cNvSpPr/>
            <p:nvPr/>
          </p:nvSpPr>
          <p:spPr>
            <a:xfrm rot="1560000">
              <a:off x="8480761" y="2679516"/>
              <a:ext cx="86963" cy="182856"/>
            </a:xfrm>
            <a:prstGeom prst="diagStripe">
              <a:avLst/>
            </a:prstGeom>
            <a:solidFill>
              <a:srgbClr val="6D88A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3" name="Group 72">
            <a:extLst>
              <a:ext uri="{FF2B5EF4-FFF2-40B4-BE49-F238E27FC236}">
                <a16:creationId xmlns:a16="http://schemas.microsoft.com/office/drawing/2014/main" id="{36C7BDEF-E123-6C51-0537-2F2FC13A7968}"/>
              </a:ext>
            </a:extLst>
          </p:cNvPr>
          <p:cNvGrpSpPr/>
          <p:nvPr/>
        </p:nvGrpSpPr>
        <p:grpSpPr>
          <a:xfrm>
            <a:off x="637955" y="1327075"/>
            <a:ext cx="1188937" cy="1067178"/>
            <a:chOff x="274808" y="2598086"/>
            <a:chExt cx="1973170" cy="1777972"/>
          </a:xfrm>
        </p:grpSpPr>
        <p:grpSp>
          <p:nvGrpSpPr>
            <p:cNvPr id="65" name="Group 64">
              <a:extLst>
                <a:ext uri="{FF2B5EF4-FFF2-40B4-BE49-F238E27FC236}">
                  <a16:creationId xmlns:a16="http://schemas.microsoft.com/office/drawing/2014/main" id="{F013DBB3-C6B5-6AC9-3EB8-63B7725464C6}"/>
                </a:ext>
              </a:extLst>
            </p:cNvPr>
            <p:cNvGrpSpPr/>
            <p:nvPr/>
          </p:nvGrpSpPr>
          <p:grpSpPr>
            <a:xfrm>
              <a:off x="920572" y="3597179"/>
              <a:ext cx="753804" cy="778879"/>
              <a:chOff x="781051" y="3479123"/>
              <a:chExt cx="904057" cy="896935"/>
            </a:xfrm>
          </p:grpSpPr>
          <p:pic>
            <p:nvPicPr>
              <p:cNvPr id="71" name="Graphic 70" descr="Splash1 with solid fill">
                <a:extLst>
                  <a:ext uri="{FF2B5EF4-FFF2-40B4-BE49-F238E27FC236}">
                    <a16:creationId xmlns:a16="http://schemas.microsoft.com/office/drawing/2014/main" id="{8B145501-9CC5-C5C1-4B5C-020EAD6196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10800000">
                <a:off x="781051" y="3495675"/>
                <a:ext cx="880383" cy="880383"/>
              </a:xfrm>
              <a:prstGeom prst="rect">
                <a:avLst/>
              </a:prstGeom>
            </p:spPr>
          </p:pic>
          <p:pic>
            <p:nvPicPr>
              <p:cNvPr id="72" name="Graphic 71" descr="Splash1 with solid fill">
                <a:extLst>
                  <a:ext uri="{FF2B5EF4-FFF2-40B4-BE49-F238E27FC236}">
                    <a16:creationId xmlns:a16="http://schemas.microsoft.com/office/drawing/2014/main" id="{2F74ABCF-66EF-ED81-D5EA-72EB86FE32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0800000">
                <a:off x="837569" y="3479123"/>
                <a:ext cx="847539" cy="880383"/>
              </a:xfrm>
              <a:prstGeom prst="rect">
                <a:avLst/>
              </a:prstGeom>
            </p:spPr>
          </p:pic>
        </p:grpSp>
        <p:grpSp>
          <p:nvGrpSpPr>
            <p:cNvPr id="66" name="Group 65">
              <a:extLst>
                <a:ext uri="{FF2B5EF4-FFF2-40B4-BE49-F238E27FC236}">
                  <a16:creationId xmlns:a16="http://schemas.microsoft.com/office/drawing/2014/main" id="{42C55D9B-C998-1DAC-A52A-A4744B62CE8E}"/>
                </a:ext>
              </a:extLst>
            </p:cNvPr>
            <p:cNvGrpSpPr/>
            <p:nvPr/>
          </p:nvGrpSpPr>
          <p:grpSpPr>
            <a:xfrm>
              <a:off x="274808" y="2598086"/>
              <a:ext cx="1973170" cy="1115260"/>
              <a:chOff x="92692" y="2468336"/>
              <a:chExt cx="2474812" cy="1059131"/>
            </a:xfrm>
          </p:grpSpPr>
          <p:sp>
            <p:nvSpPr>
              <p:cNvPr id="67" name="Cylinder 66">
                <a:extLst>
                  <a:ext uri="{FF2B5EF4-FFF2-40B4-BE49-F238E27FC236}">
                    <a16:creationId xmlns:a16="http://schemas.microsoft.com/office/drawing/2014/main" id="{7E1365D8-8E5A-56B9-A83B-E2BD979B19C4}"/>
                  </a:ext>
                </a:extLst>
              </p:cNvPr>
              <p:cNvSpPr/>
              <p:nvPr/>
            </p:nvSpPr>
            <p:spPr>
              <a:xfrm rot="-5400000">
                <a:off x="1502228" y="2399102"/>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Cylinder 67">
                <a:extLst>
                  <a:ext uri="{FF2B5EF4-FFF2-40B4-BE49-F238E27FC236}">
                    <a16:creationId xmlns:a16="http://schemas.microsoft.com/office/drawing/2014/main" id="{082D9161-00A1-9916-5ABF-CB93EB322CEA}"/>
                  </a:ext>
                </a:extLst>
              </p:cNvPr>
              <p:cNvSpPr/>
              <p:nvPr/>
            </p:nvSpPr>
            <p:spPr>
              <a:xfrm rot="5400000">
                <a:off x="243568" y="2399103"/>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Cylinder 68">
                <a:extLst>
                  <a:ext uri="{FF2B5EF4-FFF2-40B4-BE49-F238E27FC236}">
                    <a16:creationId xmlns:a16="http://schemas.microsoft.com/office/drawing/2014/main" id="{717F253A-4021-A42A-1824-668EB99417DF}"/>
                  </a:ext>
                </a:extLst>
              </p:cNvPr>
              <p:cNvSpPr/>
              <p:nvPr/>
            </p:nvSpPr>
            <p:spPr>
              <a:xfrm rot="5400000">
                <a:off x="669764" y="2777054"/>
                <a:ext cx="1049854" cy="432420"/>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Cylinder 69">
                <a:extLst>
                  <a:ext uri="{FF2B5EF4-FFF2-40B4-BE49-F238E27FC236}">
                    <a16:creationId xmlns:a16="http://schemas.microsoft.com/office/drawing/2014/main" id="{7E67324D-C40D-830F-8FE9-996A40192A2D}"/>
                  </a:ext>
                </a:extLst>
              </p:cNvPr>
              <p:cNvSpPr/>
              <p:nvPr/>
            </p:nvSpPr>
            <p:spPr>
              <a:xfrm rot="16200000">
                <a:off x="984246" y="2787818"/>
                <a:ext cx="1059131" cy="420168"/>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74" name="TextBox 73">
            <a:extLst>
              <a:ext uri="{FF2B5EF4-FFF2-40B4-BE49-F238E27FC236}">
                <a16:creationId xmlns:a16="http://schemas.microsoft.com/office/drawing/2014/main" id="{EECE3F47-2326-E1D5-568C-74BF63AF8A03}"/>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sp>
        <p:nvSpPr>
          <p:cNvPr id="75" name="TextBox 74">
            <a:extLst>
              <a:ext uri="{FF2B5EF4-FFF2-40B4-BE49-F238E27FC236}">
                <a16:creationId xmlns:a16="http://schemas.microsoft.com/office/drawing/2014/main" id="{D4DA55C0-44F4-11F0-5C43-6C42A9EB8514}"/>
              </a:ext>
            </a:extLst>
          </p:cNvPr>
          <p:cNvSpPr txBox="1"/>
          <p:nvPr/>
        </p:nvSpPr>
        <p:spPr>
          <a:xfrm>
            <a:off x="4724400" y="320040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a:p>
        </p:txBody>
      </p:sp>
      <p:grpSp>
        <p:nvGrpSpPr>
          <p:cNvPr id="85" name="Group 84">
            <a:extLst>
              <a:ext uri="{FF2B5EF4-FFF2-40B4-BE49-F238E27FC236}">
                <a16:creationId xmlns:a16="http://schemas.microsoft.com/office/drawing/2014/main" id="{5E54E0AB-405D-5371-962F-03C1E2082F86}"/>
              </a:ext>
            </a:extLst>
          </p:cNvPr>
          <p:cNvGrpSpPr/>
          <p:nvPr/>
        </p:nvGrpSpPr>
        <p:grpSpPr>
          <a:xfrm>
            <a:off x="603957" y="2397707"/>
            <a:ext cx="1262656" cy="1194248"/>
            <a:chOff x="2468132" y="2323449"/>
            <a:chExt cx="1973170" cy="1719412"/>
          </a:xfrm>
        </p:grpSpPr>
        <p:grpSp>
          <p:nvGrpSpPr>
            <p:cNvPr id="77" name="Group 76">
              <a:extLst>
                <a:ext uri="{FF2B5EF4-FFF2-40B4-BE49-F238E27FC236}">
                  <a16:creationId xmlns:a16="http://schemas.microsoft.com/office/drawing/2014/main" id="{F803CA71-2F98-C130-53A4-D8B8E8C8E1BF}"/>
                </a:ext>
              </a:extLst>
            </p:cNvPr>
            <p:cNvGrpSpPr/>
            <p:nvPr/>
          </p:nvGrpSpPr>
          <p:grpSpPr>
            <a:xfrm>
              <a:off x="2468132" y="2927601"/>
              <a:ext cx="1973170" cy="1115260"/>
              <a:chOff x="92692" y="2468336"/>
              <a:chExt cx="2474812" cy="1059131"/>
            </a:xfrm>
          </p:grpSpPr>
          <p:sp>
            <p:nvSpPr>
              <p:cNvPr id="81" name="Cylinder 80">
                <a:extLst>
                  <a:ext uri="{FF2B5EF4-FFF2-40B4-BE49-F238E27FC236}">
                    <a16:creationId xmlns:a16="http://schemas.microsoft.com/office/drawing/2014/main" id="{A6337D12-639F-0245-BD76-9C1F692D8805}"/>
                  </a:ext>
                </a:extLst>
              </p:cNvPr>
              <p:cNvSpPr/>
              <p:nvPr/>
            </p:nvSpPr>
            <p:spPr>
              <a:xfrm rot="-5400000">
                <a:off x="1502228" y="2399102"/>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Cylinder 81">
                <a:extLst>
                  <a:ext uri="{FF2B5EF4-FFF2-40B4-BE49-F238E27FC236}">
                    <a16:creationId xmlns:a16="http://schemas.microsoft.com/office/drawing/2014/main" id="{193C718E-3294-B335-2FAF-5891ADDD70C4}"/>
                  </a:ext>
                </a:extLst>
              </p:cNvPr>
              <p:cNvSpPr/>
              <p:nvPr/>
            </p:nvSpPr>
            <p:spPr>
              <a:xfrm rot="5400000">
                <a:off x="243568" y="2399103"/>
                <a:ext cx="914400" cy="1216152"/>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Cylinder 82">
                <a:extLst>
                  <a:ext uri="{FF2B5EF4-FFF2-40B4-BE49-F238E27FC236}">
                    <a16:creationId xmlns:a16="http://schemas.microsoft.com/office/drawing/2014/main" id="{0BD685D7-A7B0-8195-037F-AD1D35251759}"/>
                  </a:ext>
                </a:extLst>
              </p:cNvPr>
              <p:cNvSpPr/>
              <p:nvPr/>
            </p:nvSpPr>
            <p:spPr>
              <a:xfrm rot="5400000">
                <a:off x="669764" y="2777054"/>
                <a:ext cx="1049854" cy="432420"/>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Cylinder 83">
                <a:extLst>
                  <a:ext uri="{FF2B5EF4-FFF2-40B4-BE49-F238E27FC236}">
                    <a16:creationId xmlns:a16="http://schemas.microsoft.com/office/drawing/2014/main" id="{C38C9E95-65D6-3F37-75F2-0197FEE22028}"/>
                  </a:ext>
                </a:extLst>
              </p:cNvPr>
              <p:cNvSpPr/>
              <p:nvPr/>
            </p:nvSpPr>
            <p:spPr>
              <a:xfrm rot="16200000">
                <a:off x="984246" y="2787818"/>
                <a:ext cx="1059131" cy="420168"/>
              </a:xfrm>
              <a:prstGeom prst="can">
                <a:avLst/>
              </a:prstGeom>
              <a:solidFill>
                <a:schemeClr val="bg1">
                  <a:lumMod val="50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Arrow: Bent 77">
              <a:extLst>
                <a:ext uri="{FF2B5EF4-FFF2-40B4-BE49-F238E27FC236}">
                  <a16:creationId xmlns:a16="http://schemas.microsoft.com/office/drawing/2014/main" id="{FDECA79A-F79F-1503-6590-E8AD0855BC73}"/>
                </a:ext>
              </a:extLst>
            </p:cNvPr>
            <p:cNvSpPr/>
            <p:nvPr/>
          </p:nvSpPr>
          <p:spPr>
            <a:xfrm rot="8220000" flipH="1">
              <a:off x="2739762" y="2416125"/>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9" name="Arrow: Bent 78">
              <a:extLst>
                <a:ext uri="{FF2B5EF4-FFF2-40B4-BE49-F238E27FC236}">
                  <a16:creationId xmlns:a16="http://schemas.microsoft.com/office/drawing/2014/main" id="{B1C87E05-EFBD-7900-77C7-3886D43E21D2}"/>
                </a:ext>
              </a:extLst>
            </p:cNvPr>
            <p:cNvSpPr/>
            <p:nvPr/>
          </p:nvSpPr>
          <p:spPr>
            <a:xfrm rot="8220000" flipH="1">
              <a:off x="3337004" y="2323449"/>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Arrow: Bent 79">
              <a:extLst>
                <a:ext uri="{FF2B5EF4-FFF2-40B4-BE49-F238E27FC236}">
                  <a16:creationId xmlns:a16="http://schemas.microsoft.com/office/drawing/2014/main" id="{8C0DBD24-1455-3CBC-49F5-1EDEC9E01A01}"/>
                </a:ext>
              </a:extLst>
            </p:cNvPr>
            <p:cNvSpPr/>
            <p:nvPr/>
          </p:nvSpPr>
          <p:spPr>
            <a:xfrm rot="8220000" flipH="1">
              <a:off x="3975437" y="2416125"/>
              <a:ext cx="318888" cy="539165"/>
            </a:xfrm>
            <a:prstGeom prst="bentArrow">
              <a:avLst/>
            </a:prstGeom>
            <a:solidFill>
              <a:schemeClr val="bg1">
                <a:lumMod val="65000"/>
              </a:schemeClr>
            </a:solidFill>
            <a:ln>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95" name="Group 94">
            <a:extLst>
              <a:ext uri="{FF2B5EF4-FFF2-40B4-BE49-F238E27FC236}">
                <a16:creationId xmlns:a16="http://schemas.microsoft.com/office/drawing/2014/main" id="{8C7480F4-1D1C-9A75-2896-165361BE257F}"/>
              </a:ext>
            </a:extLst>
          </p:cNvPr>
          <p:cNvGrpSpPr/>
          <p:nvPr/>
        </p:nvGrpSpPr>
        <p:grpSpPr>
          <a:xfrm>
            <a:off x="2517818" y="1340476"/>
            <a:ext cx="7609267" cy="4404574"/>
            <a:chOff x="2507086" y="1598054"/>
            <a:chExt cx="7609267" cy="4404574"/>
          </a:xfrm>
        </p:grpSpPr>
        <p:sp>
          <p:nvSpPr>
            <p:cNvPr id="92" name="Rectangle: Rounded Corners 91">
              <a:extLst>
                <a:ext uri="{FF2B5EF4-FFF2-40B4-BE49-F238E27FC236}">
                  <a16:creationId xmlns:a16="http://schemas.microsoft.com/office/drawing/2014/main" id="{B7A86251-5499-1AC6-F949-ECEADFF8F414}"/>
                </a:ext>
              </a:extLst>
            </p:cNvPr>
            <p:cNvSpPr/>
            <p:nvPr/>
          </p:nvSpPr>
          <p:spPr>
            <a:xfrm>
              <a:off x="6701306" y="4055773"/>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Rounded Corners 92">
              <a:extLst>
                <a:ext uri="{FF2B5EF4-FFF2-40B4-BE49-F238E27FC236}">
                  <a16:creationId xmlns:a16="http://schemas.microsoft.com/office/drawing/2014/main" id="{0C87AA70-BA61-9F56-3662-14C62128D016}"/>
                </a:ext>
              </a:extLst>
            </p:cNvPr>
            <p:cNvSpPr/>
            <p:nvPr/>
          </p:nvSpPr>
          <p:spPr>
            <a:xfrm>
              <a:off x="2507086" y="4057919"/>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Rounded Corners 93">
              <a:extLst>
                <a:ext uri="{FF2B5EF4-FFF2-40B4-BE49-F238E27FC236}">
                  <a16:creationId xmlns:a16="http://schemas.microsoft.com/office/drawing/2014/main" id="{A04E1705-510D-4F86-3B2B-18852240A1F5}"/>
                </a:ext>
              </a:extLst>
            </p:cNvPr>
            <p:cNvSpPr/>
            <p:nvPr/>
          </p:nvSpPr>
          <p:spPr>
            <a:xfrm>
              <a:off x="4447503" y="1598054"/>
              <a:ext cx="3415047" cy="1944709"/>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7F13D9E9-7451-DD3E-C622-30D24F96C463}"/>
              </a:ext>
            </a:extLst>
          </p:cNvPr>
          <p:cNvSpPr txBox="1"/>
          <p:nvPr/>
        </p:nvSpPr>
        <p:spPr>
          <a:xfrm>
            <a:off x="4605339" y="1801669"/>
            <a:ext cx="3120837" cy="1015663"/>
          </a:xfrm>
          <a:prstGeom prst="rect">
            <a:avLst/>
          </a:prstGeom>
          <a:noFill/>
        </p:spPr>
        <p:txBody>
          <a:bodyPr wrap="square" lIns="91440" tIns="45720" rIns="91440" bIns="45720" rtlCol="0" anchor="t">
            <a:spAutoFit/>
          </a:bodyPr>
          <a:lstStyle/>
          <a:p>
            <a:pPr algn="ctr"/>
            <a:r>
              <a:rPr lang="en-US" sz="2000">
                <a:solidFill>
                  <a:schemeClr val="bg1"/>
                </a:solidFill>
                <a:latin typeface="+mj-lt"/>
              </a:rPr>
              <a:t>Measured using Tensile Testing on Selected Material</a:t>
            </a:r>
            <a:endParaRPr lang="en-US" sz="2000">
              <a:solidFill>
                <a:schemeClr val="bg1"/>
              </a:solidFill>
              <a:latin typeface="+mj-lt"/>
              <a:cs typeface="Calibri"/>
            </a:endParaRPr>
          </a:p>
        </p:txBody>
      </p:sp>
      <p:sp>
        <p:nvSpPr>
          <p:cNvPr id="96" name="TextBox 95">
            <a:extLst>
              <a:ext uri="{FF2B5EF4-FFF2-40B4-BE49-F238E27FC236}">
                <a16:creationId xmlns:a16="http://schemas.microsoft.com/office/drawing/2014/main" id="{ABB9B02E-A490-9045-A24E-41BB78B476DC}"/>
              </a:ext>
            </a:extLst>
          </p:cNvPr>
          <p:cNvSpPr txBox="1"/>
          <p:nvPr/>
        </p:nvSpPr>
        <p:spPr>
          <a:xfrm>
            <a:off x="2771342" y="4136819"/>
            <a:ext cx="2833351"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Safe Range was Chosen Due to Material Not Yet Being Selected</a:t>
            </a:r>
          </a:p>
        </p:txBody>
      </p:sp>
      <p:sp>
        <p:nvSpPr>
          <p:cNvPr id="97" name="TextBox 96">
            <a:extLst>
              <a:ext uri="{FF2B5EF4-FFF2-40B4-BE49-F238E27FC236}">
                <a16:creationId xmlns:a16="http://schemas.microsoft.com/office/drawing/2014/main" id="{24D75D5F-BCD7-FF25-DBF0-1649707635DF}"/>
              </a:ext>
            </a:extLst>
          </p:cNvPr>
          <p:cNvSpPr txBox="1"/>
          <p:nvPr/>
        </p:nvSpPr>
        <p:spPr>
          <a:xfrm>
            <a:off x="6858654" y="4291016"/>
            <a:ext cx="31218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solidFill>
                  <a:schemeClr val="bg1"/>
                </a:solidFill>
                <a:latin typeface="+mj-lt"/>
                <a:cs typeface="Calibri"/>
              </a:rPr>
              <a:t>Plastic Deformation of Chosen Material:</a:t>
            </a:r>
            <a:endParaRPr lang="en-US">
              <a:solidFill>
                <a:schemeClr val="bg1"/>
              </a:solidFill>
              <a:latin typeface="+mj-lt"/>
            </a:endParaRPr>
          </a:p>
          <a:p>
            <a:pPr algn="ctr"/>
            <a:r>
              <a:rPr lang="en-US" sz="2000">
                <a:solidFill>
                  <a:schemeClr val="bg1"/>
                </a:solidFill>
                <a:latin typeface="+mj-lt"/>
                <a:cs typeface="Calibri"/>
              </a:rPr>
              <a:t> ≤ 5%</a:t>
            </a:r>
            <a:endParaRPr lang="en-US">
              <a:solidFill>
                <a:schemeClr val="bg1"/>
              </a:solidFill>
              <a:latin typeface="+mj-lt"/>
            </a:endParaRPr>
          </a:p>
        </p:txBody>
      </p:sp>
      <p:sp>
        <p:nvSpPr>
          <p:cNvPr id="99" name="TextBox 98">
            <a:extLst>
              <a:ext uri="{FF2B5EF4-FFF2-40B4-BE49-F238E27FC236}">
                <a16:creationId xmlns:a16="http://schemas.microsoft.com/office/drawing/2014/main" id="{2A8CDE91-9B63-1325-13A4-FD3FF47C1318}"/>
              </a:ext>
            </a:extLst>
          </p:cNvPr>
          <p:cNvSpPr txBox="1"/>
          <p:nvPr/>
        </p:nvSpPr>
        <p:spPr>
          <a:xfrm>
            <a:off x="10671437" y="173378"/>
            <a:ext cx="1525893" cy="350187"/>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Jason Goldstein</a:t>
            </a:r>
          </a:p>
        </p:txBody>
      </p:sp>
      <p:pic>
        <p:nvPicPr>
          <p:cNvPr id="8" name="Picture 7" descr="Arizona Space Grant Consortium Logos | Arizona Space Grant Consortium">
            <a:extLst>
              <a:ext uri="{FF2B5EF4-FFF2-40B4-BE49-F238E27FC236}">
                <a16:creationId xmlns:a16="http://schemas.microsoft.com/office/drawing/2014/main" id="{D439716D-FC25-1FF6-2639-73B643DE8B62}"/>
              </a:ext>
            </a:extLst>
          </p:cNvPr>
          <p:cNvPicPr>
            <a:picLocks noChangeAspect="1"/>
          </p:cNvPicPr>
          <p:nvPr/>
        </p:nvPicPr>
        <p:blipFill rotWithShape="1">
          <a:blip r:embed="rId8"/>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36199983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6A5BCF7-4E67-4B03-4D9A-C266B1F2FBE0}"/>
              </a:ext>
            </a:extLst>
          </p:cNvPr>
          <p:cNvSpPr/>
          <p:nvPr/>
        </p:nvSpPr>
        <p:spPr>
          <a:xfrm>
            <a:off x="2327" y="6572394"/>
            <a:ext cx="10674979" cy="286187"/>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ooter Placeholder 2">
            <a:extLst>
              <a:ext uri="{FF2B5EF4-FFF2-40B4-BE49-F238E27FC236}">
                <a16:creationId xmlns:a16="http://schemas.microsoft.com/office/drawing/2014/main" id="{20744BC4-01FE-EE76-3D0C-6A2EC6EB29D8}"/>
              </a:ext>
            </a:extLst>
          </p:cNvPr>
          <p:cNvSpPr>
            <a:spLocks noGrp="1"/>
          </p:cNvSpPr>
          <p:nvPr/>
        </p:nvSpPr>
        <p:spPr>
          <a:xfrm>
            <a:off x="533400" y="6564077"/>
            <a:ext cx="4274813" cy="274320"/>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chemeClr val="bg1">
                    <a:lumMod val="85000"/>
                  </a:schemeClr>
                </a:solidFill>
              </a:rPr>
              <a:t>Department of Mechanical Engineering</a:t>
            </a:r>
            <a:endParaRPr lang="en-US">
              <a:solidFill>
                <a:schemeClr val="bg1">
                  <a:lumMod val="85000"/>
                </a:schemeClr>
              </a:solidFill>
              <a:ea typeface="Calibri"/>
              <a:cs typeface="Calibri"/>
            </a:endParaRPr>
          </a:p>
        </p:txBody>
      </p:sp>
      <p:sp>
        <p:nvSpPr>
          <p:cNvPr id="9" name="Slide Number Placeholder 3">
            <a:extLst>
              <a:ext uri="{FF2B5EF4-FFF2-40B4-BE49-F238E27FC236}">
                <a16:creationId xmlns:a16="http://schemas.microsoft.com/office/drawing/2014/main" id="{0FB97B82-3D7B-EDA6-B474-EFA06C8BAB21}"/>
              </a:ext>
            </a:extLst>
          </p:cNvPr>
          <p:cNvSpPr>
            <a:spLocks noGrp="1"/>
          </p:cNvSpPr>
          <p:nvPr/>
        </p:nvSpPr>
        <p:spPr>
          <a:xfrm>
            <a:off x="5030416" y="6581527"/>
            <a:ext cx="731520" cy="274320"/>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dirty="0" smtClean="0">
                <a:solidFill>
                  <a:srgbClr val="D8D8D8"/>
                </a:solidFill>
              </a:rPr>
              <a:pPr/>
              <a:t>99</a:t>
            </a:fld>
            <a:endParaRPr lang="en-US">
              <a:solidFill>
                <a:srgbClr val="D8D8D8"/>
              </a:solidFill>
              <a:ea typeface="Calibri"/>
              <a:cs typeface="Calibri"/>
            </a:endParaRPr>
          </a:p>
        </p:txBody>
      </p:sp>
      <p:sp>
        <p:nvSpPr>
          <p:cNvPr id="3" name="Title 5">
            <a:extLst>
              <a:ext uri="{FF2B5EF4-FFF2-40B4-BE49-F238E27FC236}">
                <a16:creationId xmlns:a16="http://schemas.microsoft.com/office/drawing/2014/main" id="{EB726565-0AEA-C1EB-6CFB-0946D0B81CE7}"/>
              </a:ext>
            </a:extLst>
          </p:cNvPr>
          <p:cNvSpPr txBox="1">
            <a:spLocks/>
          </p:cNvSpPr>
          <p:nvPr/>
        </p:nvSpPr>
        <p:spPr>
          <a:xfrm>
            <a:off x="533400" y="457200"/>
            <a:ext cx="9601200" cy="96027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a:lstStyle>
          <a:p>
            <a:r>
              <a:rPr lang="en-US">
                <a:latin typeface="Arial Black"/>
                <a:cs typeface="Calibri"/>
              </a:rPr>
              <a:t>House of Quality</a:t>
            </a:r>
            <a:endParaRPr lang="en-US">
              <a:cs typeface="Calibri"/>
            </a:endParaRPr>
          </a:p>
        </p:txBody>
      </p:sp>
      <p:graphicFrame>
        <p:nvGraphicFramePr>
          <p:cNvPr id="12" name="Table 11">
            <a:extLst>
              <a:ext uri="{FF2B5EF4-FFF2-40B4-BE49-F238E27FC236}">
                <a16:creationId xmlns:a16="http://schemas.microsoft.com/office/drawing/2014/main" id="{B6E16B44-D33B-C2AF-D59A-FFB5968EDC29}"/>
              </a:ext>
            </a:extLst>
          </p:cNvPr>
          <p:cNvGraphicFramePr>
            <a:graphicFrameLocks noGrp="1"/>
          </p:cNvGraphicFramePr>
          <p:nvPr>
            <p:extLst>
              <p:ext uri="{D42A27DB-BD31-4B8C-83A1-F6EECF244321}">
                <p14:modId xmlns:p14="http://schemas.microsoft.com/office/powerpoint/2010/main" val="3082543532"/>
              </p:ext>
            </p:extLst>
          </p:nvPr>
        </p:nvGraphicFramePr>
        <p:xfrm>
          <a:off x="1945801" y="1216925"/>
          <a:ext cx="2768751" cy="5066169"/>
        </p:xfrm>
        <a:graphic>
          <a:graphicData uri="http://schemas.openxmlformats.org/drawingml/2006/table">
            <a:tbl>
              <a:tblPr firstRow="1" bandRow="1">
                <a:tableStyleId>{5C22544A-7EE6-4342-B048-85BDC9FD1C3A}</a:tableStyleId>
              </a:tblPr>
              <a:tblGrid>
                <a:gridCol w="2768751">
                  <a:extLst>
                    <a:ext uri="{9D8B030D-6E8A-4147-A177-3AD203B41FA5}">
                      <a16:colId xmlns:a16="http://schemas.microsoft.com/office/drawing/2014/main" val="2002052436"/>
                    </a:ext>
                  </a:extLst>
                </a:gridCol>
              </a:tblGrid>
              <a:tr h="580029">
                <a:tc>
                  <a:txBody>
                    <a:bodyPr/>
                    <a:lstStyle/>
                    <a:p>
                      <a:pPr lvl="0" algn="ctr">
                        <a:buNone/>
                      </a:pPr>
                      <a:r>
                        <a:rPr lang="en-US" sz="1600" b="0">
                          <a:solidFill>
                            <a:schemeClr val="tx1"/>
                          </a:solidFill>
                          <a:effectLst/>
                          <a:latin typeface="+mj-lt"/>
                        </a:rPr>
                        <a:t>Customer Requirements</a:t>
                      </a:r>
                    </a:p>
                  </a:txBody>
                  <a:tcPr marL="28575" marR="28575" marT="0" marB="0" anchor="ctr">
                    <a:lnL w="9524">
                      <a:solidFill>
                        <a:srgbClr val="000000"/>
                      </a:solidFill>
                    </a:lnL>
                    <a:lnR w="9524">
                      <a:solidFill>
                        <a:srgbClr val="000000"/>
                      </a:solidFill>
                    </a:lnR>
                    <a:lnT w="9524">
                      <a:solidFill>
                        <a:srgbClr val="000000"/>
                      </a:solidFill>
                    </a:lnT>
                    <a:lnB w="9524">
                      <a:solidFill>
                        <a:srgbClr val="000000"/>
                      </a:solidFill>
                    </a:lnB>
                    <a:solidFill>
                      <a:schemeClr val="bg2"/>
                    </a:solidFill>
                  </a:tcPr>
                </a:tc>
                <a:extLst>
                  <a:ext uri="{0D108BD9-81ED-4DB2-BD59-A6C34878D82A}">
                    <a16:rowId xmlns:a16="http://schemas.microsoft.com/office/drawing/2014/main" val="4146521249"/>
                  </a:ext>
                </a:extLst>
              </a:tr>
              <a:tr h="399846">
                <a:tc>
                  <a:txBody>
                    <a:bodyPr/>
                    <a:lstStyle/>
                    <a:p>
                      <a:pPr algn="ctr" rtl="0" fontAlgn="ctr"/>
                      <a:r>
                        <a:rPr lang="en-US" sz="1600" b="0">
                          <a:solidFill>
                            <a:schemeClr val="tx1"/>
                          </a:solidFill>
                          <a:effectLst/>
                          <a:latin typeface="+mj-lt"/>
                        </a:rPr>
                        <a:t>Life-span</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4"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2799183267"/>
                  </a:ext>
                </a:extLst>
              </a:tr>
              <a:tr h="399846">
                <a:tc>
                  <a:txBody>
                    <a:bodyPr/>
                    <a:lstStyle/>
                    <a:p>
                      <a:pPr algn="ctr" rtl="0" fontAlgn="ctr"/>
                      <a:r>
                        <a:rPr lang="en-US" sz="1600" b="0">
                          <a:solidFill>
                            <a:schemeClr val="tx1"/>
                          </a:solidFill>
                          <a:effectLst/>
                          <a:latin typeface="+mj-lt"/>
                        </a:rPr>
                        <a:t>Fluid Loss</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661497916"/>
                  </a:ext>
                </a:extLst>
              </a:tr>
              <a:tr h="399846">
                <a:tc>
                  <a:txBody>
                    <a:bodyPr/>
                    <a:lstStyle/>
                    <a:p>
                      <a:pPr algn="ctr" rtl="0" fontAlgn="ctr"/>
                      <a:r>
                        <a:rPr lang="en-US" sz="1600" b="0">
                          <a:solidFill>
                            <a:schemeClr val="tx1"/>
                          </a:solidFill>
                          <a:effectLst/>
                          <a:latin typeface="+mj-lt"/>
                        </a:rPr>
                        <a:t>Active Seal</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433029855"/>
                  </a:ext>
                </a:extLst>
              </a:tr>
              <a:tr h="399846">
                <a:tc>
                  <a:txBody>
                    <a:bodyPr/>
                    <a:lstStyle/>
                    <a:p>
                      <a:pPr algn="ctr" rtl="0" fontAlgn="ctr"/>
                      <a:r>
                        <a:rPr lang="en-US" sz="1600" b="0">
                          <a:solidFill>
                            <a:schemeClr val="tx1"/>
                          </a:solidFill>
                          <a:effectLst/>
                          <a:latin typeface="+mj-lt"/>
                        </a:rPr>
                        <a:t>Material Resilience</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919175"/>
                  </a:ext>
                </a:extLst>
              </a:tr>
              <a:tr h="399846">
                <a:tc>
                  <a:txBody>
                    <a:bodyPr/>
                    <a:lstStyle/>
                    <a:p>
                      <a:pPr algn="ctr" rtl="0" fontAlgn="ctr"/>
                      <a:r>
                        <a:rPr lang="en-US" sz="1600" b="0">
                          <a:solidFill>
                            <a:schemeClr val="tx1"/>
                          </a:solidFill>
                          <a:effectLst/>
                          <a:latin typeface="+mj-lt"/>
                        </a:rPr>
                        <a:t>Reusability</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542416010"/>
                  </a:ext>
                </a:extLst>
              </a:tr>
              <a:tr h="399846">
                <a:tc>
                  <a:txBody>
                    <a:bodyPr/>
                    <a:lstStyle/>
                    <a:p>
                      <a:pPr algn="ctr" rtl="0" fontAlgn="ctr"/>
                      <a:r>
                        <a:rPr lang="en-US" sz="1600" b="0">
                          <a:solidFill>
                            <a:schemeClr val="tx1"/>
                          </a:solidFill>
                          <a:effectLst/>
                          <a:latin typeface="+mj-lt"/>
                        </a:rPr>
                        <a:t>Maintains Pressure</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206253008"/>
                  </a:ext>
                </a:extLst>
              </a:tr>
              <a:tr h="399846">
                <a:tc>
                  <a:txBody>
                    <a:bodyPr/>
                    <a:lstStyle/>
                    <a:p>
                      <a:pPr algn="ctr" rtl="0" fontAlgn="ctr"/>
                      <a:r>
                        <a:rPr lang="en-US" sz="1600" b="0">
                          <a:solidFill>
                            <a:schemeClr val="tx1"/>
                          </a:solidFill>
                          <a:effectLst/>
                          <a:latin typeface="+mj-lt"/>
                        </a:rPr>
                        <a:t>Effective Coupling</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639195213"/>
                  </a:ext>
                </a:extLst>
              </a:tr>
              <a:tr h="399846">
                <a:tc>
                  <a:txBody>
                    <a:bodyPr/>
                    <a:lstStyle/>
                    <a:p>
                      <a:pPr algn="ctr" rtl="0" fontAlgn="ctr"/>
                      <a:r>
                        <a:rPr lang="en-US" sz="1600" b="0">
                          <a:solidFill>
                            <a:schemeClr val="tx1"/>
                          </a:solidFill>
                          <a:effectLst/>
                          <a:latin typeface="+mj-lt"/>
                        </a:rPr>
                        <a:t>Heat Transfer</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997227103"/>
                  </a:ext>
                </a:extLst>
              </a:tr>
              <a:tr h="399846">
                <a:tc>
                  <a:txBody>
                    <a:bodyPr/>
                    <a:lstStyle/>
                    <a:p>
                      <a:pPr algn="ctr" rtl="0" fontAlgn="ctr"/>
                      <a:r>
                        <a:rPr lang="en-US" sz="1600" b="0">
                          <a:solidFill>
                            <a:schemeClr val="tx1"/>
                          </a:solidFill>
                          <a:effectLst/>
                          <a:latin typeface="+mj-lt"/>
                        </a:rPr>
                        <a:t>Particulate Mitigation</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677969107"/>
                  </a:ext>
                </a:extLst>
              </a:tr>
              <a:tr h="399846">
                <a:tc>
                  <a:txBody>
                    <a:bodyPr/>
                    <a:lstStyle/>
                    <a:p>
                      <a:pPr algn="ctr" rtl="0" fontAlgn="ctr"/>
                      <a:r>
                        <a:rPr lang="en-US" sz="1600" b="0">
                          <a:solidFill>
                            <a:schemeClr val="tx1"/>
                          </a:solidFill>
                          <a:effectLst/>
                          <a:latin typeface="+mj-lt"/>
                        </a:rPr>
                        <a:t>Channel Sizing Parameters</a:t>
                      </a:r>
                    </a:p>
                  </a:txBody>
                  <a:tcPr marL="28575" marR="28575"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787467030"/>
                  </a:ext>
                </a:extLst>
              </a:tr>
              <a:tr h="399846">
                <a:tc>
                  <a:txBody>
                    <a:bodyPr/>
                    <a:lstStyle/>
                    <a:p>
                      <a:pPr algn="ctr" rtl="0" fontAlgn="ctr"/>
                      <a:r>
                        <a:rPr lang="en-US" sz="1600" b="0">
                          <a:solidFill>
                            <a:schemeClr val="tx1"/>
                          </a:solidFill>
                          <a:effectLst/>
                          <a:latin typeface="+mj-lt"/>
                        </a:rPr>
                        <a:t>Cost</a:t>
                      </a:r>
                    </a:p>
                  </a:txBody>
                  <a:tcPr marL="28575" marR="28575"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154648395"/>
                  </a:ext>
                </a:extLst>
              </a:tr>
            </a:tbl>
          </a:graphicData>
        </a:graphic>
      </p:graphicFrame>
      <p:sp>
        <p:nvSpPr>
          <p:cNvPr id="13" name="Arrow: Right 12">
            <a:extLst>
              <a:ext uri="{FF2B5EF4-FFF2-40B4-BE49-F238E27FC236}">
                <a16:creationId xmlns:a16="http://schemas.microsoft.com/office/drawing/2014/main" id="{7F456CA3-26EE-7B94-A713-E945C68B5684}"/>
              </a:ext>
            </a:extLst>
          </p:cNvPr>
          <p:cNvSpPr/>
          <p:nvPr/>
        </p:nvSpPr>
        <p:spPr>
          <a:xfrm>
            <a:off x="4731080" y="2835555"/>
            <a:ext cx="1280881" cy="1159379"/>
          </a:xfrm>
          <a:prstGeom prst="rightArrow">
            <a:avLst/>
          </a:prstGeom>
          <a:solidFill>
            <a:schemeClr val="bg2">
              <a:alpha val="51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242DC1D1-D2D2-B7D7-C50D-647C3FF3F9B0}"/>
              </a:ext>
            </a:extLst>
          </p:cNvPr>
          <p:cNvGraphicFramePr>
            <a:graphicFrameLocks noGrp="1"/>
          </p:cNvGraphicFramePr>
          <p:nvPr>
            <p:extLst>
              <p:ext uri="{D42A27DB-BD31-4B8C-83A1-F6EECF244321}">
                <p14:modId xmlns:p14="http://schemas.microsoft.com/office/powerpoint/2010/main" val="3074196168"/>
              </p:ext>
            </p:extLst>
          </p:nvPr>
        </p:nvGraphicFramePr>
        <p:xfrm>
          <a:off x="5986992" y="1851305"/>
          <a:ext cx="2768751" cy="3155388"/>
        </p:xfrm>
        <a:graphic>
          <a:graphicData uri="http://schemas.openxmlformats.org/drawingml/2006/table">
            <a:tbl>
              <a:tblPr firstRow="1" bandRow="1">
                <a:tableStyleId>{5C22544A-7EE6-4342-B048-85BDC9FD1C3A}</a:tableStyleId>
              </a:tblPr>
              <a:tblGrid>
                <a:gridCol w="2768751">
                  <a:extLst>
                    <a:ext uri="{9D8B030D-6E8A-4147-A177-3AD203B41FA5}">
                      <a16:colId xmlns:a16="http://schemas.microsoft.com/office/drawing/2014/main" val="2002052436"/>
                    </a:ext>
                  </a:extLst>
                </a:gridCol>
              </a:tblGrid>
              <a:tr h="756312">
                <a:tc>
                  <a:txBody>
                    <a:bodyPr/>
                    <a:lstStyle/>
                    <a:p>
                      <a:pPr algn="ctr" rtl="0" fontAlgn="ctr"/>
                      <a:r>
                        <a:rPr lang="en-US" sz="1600" b="0">
                          <a:solidFill>
                            <a:schemeClr val="tx1"/>
                          </a:solidFill>
                          <a:effectLst/>
                          <a:latin typeface="+mj-lt"/>
                        </a:rPr>
                        <a:t>Ranked Engineering Characteristics</a:t>
                      </a:r>
                    </a:p>
                  </a:txBody>
                  <a:tcPr marL="28575" marR="2857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3661497916"/>
                  </a:ext>
                </a:extLst>
              </a:tr>
              <a:tr h="399846">
                <a:tc>
                  <a:txBody>
                    <a:bodyPr/>
                    <a:lstStyle/>
                    <a:p>
                      <a:pPr algn="ctr" rtl="0" fontAlgn="ctr"/>
                      <a:r>
                        <a:rPr lang="en-US" sz="1800">
                          <a:effectLst/>
                          <a:latin typeface="+mj-lt"/>
                        </a:rPr>
                        <a:t>1. Fuel Leakage</a:t>
                      </a:r>
                    </a:p>
                  </a:txBody>
                  <a:tcPr marL="22860" marR="2286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433029855"/>
                  </a:ext>
                </a:extLst>
              </a:tr>
              <a:tr h="399846">
                <a:tc>
                  <a:txBody>
                    <a:bodyPr/>
                    <a:lstStyle/>
                    <a:p>
                      <a:pPr algn="ctr" rtl="0" fontAlgn="ctr"/>
                      <a:r>
                        <a:rPr lang="en-US" sz="1800">
                          <a:effectLst/>
                          <a:latin typeface="+mj-lt"/>
                        </a:rPr>
                        <a:t>2. Seal</a:t>
                      </a:r>
                    </a:p>
                  </a:txBody>
                  <a:tcPr marL="22860" marR="2286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787467030"/>
                  </a:ext>
                </a:extLst>
              </a:tr>
              <a:tr h="399846">
                <a:tc>
                  <a:txBody>
                    <a:bodyPr/>
                    <a:lstStyle/>
                    <a:p>
                      <a:pPr algn="ctr" rtl="0" fontAlgn="ctr"/>
                      <a:r>
                        <a:rPr lang="en-US" sz="1800">
                          <a:effectLst/>
                          <a:latin typeface="+mj-lt"/>
                        </a:rPr>
                        <a:t>3. Heat Transfer </a:t>
                      </a:r>
                    </a:p>
                  </a:txBody>
                  <a:tcPr marL="22860" marR="2286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4123162807"/>
                  </a:ext>
                </a:extLst>
              </a:tr>
              <a:tr h="399846">
                <a:tc>
                  <a:txBody>
                    <a:bodyPr/>
                    <a:lstStyle/>
                    <a:p>
                      <a:pPr algn="ctr" rtl="0" fontAlgn="ctr"/>
                      <a:r>
                        <a:rPr lang="en-US" sz="1800">
                          <a:effectLst/>
                          <a:latin typeface="+mj-lt"/>
                        </a:rPr>
                        <a:t>4. Durability</a:t>
                      </a:r>
                    </a:p>
                  </a:txBody>
                  <a:tcPr marL="22860" marR="2286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1969707389"/>
                  </a:ext>
                </a:extLst>
              </a:tr>
              <a:tr h="399846">
                <a:tc>
                  <a:txBody>
                    <a:bodyPr/>
                    <a:lstStyle/>
                    <a:p>
                      <a:pPr algn="ctr" rtl="0" fontAlgn="ctr"/>
                      <a:r>
                        <a:rPr lang="en-US" sz="1800">
                          <a:effectLst/>
                          <a:latin typeface="+mj-lt"/>
                        </a:rPr>
                        <a:t>5. Weight</a:t>
                      </a:r>
                    </a:p>
                  </a:txBody>
                  <a:tcPr marL="22860" marR="2286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259509690"/>
                  </a:ext>
                </a:extLst>
              </a:tr>
              <a:tr h="399846">
                <a:tc>
                  <a:txBody>
                    <a:bodyPr/>
                    <a:lstStyle/>
                    <a:p>
                      <a:pPr algn="ctr" rtl="0" fontAlgn="ctr"/>
                      <a:r>
                        <a:rPr lang="en-US" sz="1800">
                          <a:effectLst/>
                          <a:latin typeface="+mj-lt"/>
                        </a:rPr>
                        <a:t>6. Cost</a:t>
                      </a:r>
                    </a:p>
                  </a:txBody>
                  <a:tcPr marL="22860" marR="22860" marT="0" marB="0" anchor="ctr">
                    <a:lnL>
                      <a:noFill/>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154648395"/>
                  </a:ext>
                </a:extLst>
              </a:tr>
            </a:tbl>
          </a:graphicData>
        </a:graphic>
      </p:graphicFrame>
      <p:sp>
        <p:nvSpPr>
          <p:cNvPr id="15" name="TextBox 14">
            <a:extLst>
              <a:ext uri="{FF2B5EF4-FFF2-40B4-BE49-F238E27FC236}">
                <a16:creationId xmlns:a16="http://schemas.microsoft.com/office/drawing/2014/main" id="{656A4E85-52A7-0F65-1BC8-792AB6D1B0FF}"/>
              </a:ext>
            </a:extLst>
          </p:cNvPr>
          <p:cNvSpPr txBox="1"/>
          <p:nvPr/>
        </p:nvSpPr>
        <p:spPr>
          <a:xfrm>
            <a:off x="10671437" y="173378"/>
            <a:ext cx="1525893" cy="584775"/>
          </a:xfrm>
          <a:prstGeom prst="rect">
            <a:avLst/>
          </a:prstGeom>
          <a:noFill/>
        </p:spPr>
        <p:txBody>
          <a:bodyPr wrap="square" lIns="91440" tIns="45720" rIns="91440" bIns="45720" rtlCol="0" anchor="t">
            <a:spAutoFit/>
          </a:bodyPr>
          <a:lstStyle/>
          <a:p>
            <a:pPr algn="ctr"/>
            <a:r>
              <a:rPr lang="en-US" sz="1600">
                <a:solidFill>
                  <a:srgbClr val="FFFFFF"/>
                </a:solidFill>
                <a:ea typeface="Calibri"/>
                <a:cs typeface="Calibri"/>
              </a:rPr>
              <a:t>Nicolas Sgammato</a:t>
            </a:r>
          </a:p>
        </p:txBody>
      </p:sp>
      <p:pic>
        <p:nvPicPr>
          <p:cNvPr id="2" name="Picture 1" descr="Arizona Space Grant Consortium Logos | Arizona Space Grant Consortium">
            <a:extLst>
              <a:ext uri="{FF2B5EF4-FFF2-40B4-BE49-F238E27FC236}">
                <a16:creationId xmlns:a16="http://schemas.microsoft.com/office/drawing/2014/main" id="{E3033946-B2EB-883E-FDAF-E9D517F95D02}"/>
              </a:ext>
            </a:extLst>
          </p:cNvPr>
          <p:cNvPicPr>
            <a:picLocks noChangeAspect="1"/>
          </p:cNvPicPr>
          <p:nvPr/>
        </p:nvPicPr>
        <p:blipFill rotWithShape="1">
          <a:blip r:embed="rId2"/>
          <a:srcRect t="-896" r="714" b="15793"/>
          <a:stretch/>
        </p:blipFill>
        <p:spPr>
          <a:xfrm>
            <a:off x="10865223" y="4116232"/>
            <a:ext cx="1219219" cy="1049725"/>
          </a:xfrm>
          <a:prstGeom prst="rect">
            <a:avLst/>
          </a:prstGeom>
        </p:spPr>
      </p:pic>
    </p:spTree>
    <p:extLst>
      <p:ext uri="{BB962C8B-B14F-4D97-AF65-F5344CB8AC3E}">
        <p14:creationId xmlns:p14="http://schemas.microsoft.com/office/powerpoint/2010/main" val="1677115730"/>
      </p:ext>
    </p:extLst>
  </p:cSld>
  <p:clrMapOvr>
    <a:masterClrMapping/>
  </p:clrMapOvr>
</p:sld>
</file>

<file path=ppt/theme/theme1.xml><?xml version="1.0" encoding="utf-8"?>
<a:theme xmlns:a="http://schemas.openxmlformats.org/drawingml/2006/main" name="1_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F2COE-OG-PPT-2" id="{9E1BF82E-DEEE-47F3-9506-55D88756B303}" vid="{BBB2DEB0-54AC-4CB5-8B7A-BE93DA69F57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fdd8b03f-ac40-4feb-867a-7f611990955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5D0B49273D3F4DB8925E9F4594D172" ma:contentTypeVersion="19" ma:contentTypeDescription="Create a new document." ma:contentTypeScope="" ma:versionID="6e842739287d2586fa6835d773919e8d">
  <xsd:schema xmlns:xsd="http://www.w3.org/2001/XMLSchema" xmlns:xs="http://www.w3.org/2001/XMLSchema" xmlns:p="http://schemas.microsoft.com/office/2006/metadata/properties" xmlns:ns3="c9a3a7aa-f6e6-48fa-b57b-bf247ce91338" xmlns:ns4="0b8a11b2-8ae8-48ff-95a3-50f61d70b437" xmlns:ns5="fdd8b03f-ac40-4feb-867a-7f6119909550" targetNamespace="http://schemas.microsoft.com/office/2006/metadata/properties" ma:root="true" ma:fieldsID="0ae39ac205826c44cd1ab3bab5aef3de" ns3:_="" ns4:_="" ns5:_="">
    <xsd:import namespace="c9a3a7aa-f6e6-48fa-b57b-bf247ce91338"/>
    <xsd:import namespace="0b8a11b2-8ae8-48ff-95a3-50f61d70b437"/>
    <xsd:import namespace="fdd8b03f-ac40-4feb-867a-7f6119909550"/>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5:MediaServiceDateTaken" minOccurs="0"/>
                <xsd:element ref="ns5:MediaServiceAutoTags" minOccurs="0"/>
                <xsd:element ref="ns5:MediaServiceOCR" minOccurs="0"/>
                <xsd:element ref="ns5:MediaServiceGenerationTime" minOccurs="0"/>
                <xsd:element ref="ns5:MediaServiceEventHashCode" minOccurs="0"/>
                <xsd:element ref="ns5:_activity" minOccurs="0"/>
                <xsd:element ref="ns5:MediaServiceObjectDetectorVersions" minOccurs="0"/>
                <xsd:element ref="ns5: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9a3a7aa-f6e6-48fa-b57b-bf247ce913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8a11b2-8ae8-48ff-95a3-50f61d70b43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dd8b03f-ac40-4feb-867a-7f6119909550" elementFormDefault="qualified">
    <xsd:import namespace="http://schemas.microsoft.com/office/2006/documentManagement/types"/>
    <xsd:import namespace="http://schemas.microsoft.com/office/infopath/2007/PartnerControls"/>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_activity" ma:index="20" nillable="true" ma:displayName="_activity" ma:hidden="true" ma:internalName="_activity">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DD00197-DAA5-4FA2-B62F-4E8C9242FD30}">
  <ds:schemaRefs>
    <ds:schemaRef ds:uri="http://schemas.microsoft.com/sharepoint/v3/contenttype/forms"/>
  </ds:schemaRefs>
</ds:datastoreItem>
</file>

<file path=customXml/itemProps2.xml><?xml version="1.0" encoding="utf-8"?>
<ds:datastoreItem xmlns:ds="http://schemas.openxmlformats.org/officeDocument/2006/customXml" ds:itemID="{65E96A55-2F9D-4F1F-8278-F4A64C713403}">
  <ds:schemaRefs>
    <ds:schemaRef ds:uri="http://purl.org/dc/elements/1.1/"/>
    <ds:schemaRef ds:uri="http://schemas.microsoft.com/office/2006/metadata/properties"/>
    <ds:schemaRef ds:uri="fdd8b03f-ac40-4feb-867a-7f6119909550"/>
    <ds:schemaRef ds:uri="c9a3a7aa-f6e6-48fa-b57b-bf247ce91338"/>
    <ds:schemaRef ds:uri="http://schemas.microsoft.com/office/2006/documentManagement/types"/>
    <ds:schemaRef ds:uri="http://www.w3.org/XML/1998/namespace"/>
    <ds:schemaRef ds:uri="0b8a11b2-8ae8-48ff-95a3-50f61d70b437"/>
    <ds:schemaRef ds:uri="http://purl.org/dc/terms/"/>
    <ds:schemaRef ds:uri="http://schemas.microsoft.com/office/infopath/2007/PartnerControls"/>
    <ds:schemaRef ds:uri="http://schemas.openxmlformats.org/package/2006/metadata/core-properties"/>
    <ds:schemaRef ds:uri="http://purl.org/dc/dcmitype/"/>
  </ds:schemaRefs>
</ds:datastoreItem>
</file>

<file path=customXml/itemProps3.xml><?xml version="1.0" encoding="utf-8"?>
<ds:datastoreItem xmlns:ds="http://schemas.openxmlformats.org/officeDocument/2006/customXml" ds:itemID="{858128CA-BCA7-48FF-82C6-80E971A73132}">
  <ds:schemaRefs>
    <ds:schemaRef ds:uri="0b8a11b2-8ae8-48ff-95a3-50f61d70b437"/>
    <ds:schemaRef ds:uri="c9a3a7aa-f6e6-48fa-b57b-bf247ce91338"/>
    <ds:schemaRef ds:uri="fdd8b03f-ac40-4feb-867a-7f61199095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5357</Words>
  <Application>Microsoft Macintosh PowerPoint</Application>
  <PresentationFormat>Widescreen</PresentationFormat>
  <Paragraphs>1576</Paragraphs>
  <Slides>152</Slides>
  <Notes>53</Notes>
  <HiddenSlides>18</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152</vt:i4>
      </vt:variant>
    </vt:vector>
  </HeadingPairs>
  <TitlesOfParts>
    <vt:vector size="161" baseType="lpstr">
      <vt:lpstr>Arial</vt:lpstr>
      <vt:lpstr>Arial Black</vt:lpstr>
      <vt:lpstr>Arial,Sans-Serif</vt:lpstr>
      <vt:lpstr>Calibri</vt:lpstr>
      <vt:lpstr>Söhne</vt:lpstr>
      <vt:lpstr>Times New Roman</vt:lpstr>
      <vt:lpstr>Wingdings</vt:lpstr>
      <vt:lpstr>1_Garnet with Logo</vt:lpstr>
      <vt:lpstr>Garnet with Logo</vt:lpstr>
      <vt:lpstr> Team 520   NASA Marshall Space Flight Center: Actively Sealed Cryogenic Coupler (ASCC)</vt:lpstr>
      <vt:lpstr>Meet The Team</vt:lpstr>
      <vt:lpstr>Sponsors</vt:lpstr>
      <vt:lpstr>Objective</vt:lpstr>
      <vt:lpstr>Background</vt:lpstr>
      <vt:lpstr>Background</vt:lpstr>
      <vt:lpstr>PowerPoint Presentation</vt:lpstr>
      <vt:lpstr>Key Goals</vt:lpstr>
      <vt:lpstr>PowerPoint Presentation</vt:lpstr>
      <vt:lpstr>PowerPoint Presentation</vt:lpstr>
      <vt:lpstr>PowerPoint Presentation</vt:lpstr>
      <vt:lpstr>Functional Decomposition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Concept</vt:lpstr>
      <vt:lpstr>Design Evolution</vt:lpstr>
      <vt:lpstr>Major Changes</vt:lpstr>
      <vt:lpstr>Major Changes</vt:lpstr>
      <vt:lpstr>Major Changes</vt:lpstr>
      <vt:lpstr>Final Concept</vt:lpstr>
      <vt:lpstr>Final Concept</vt:lpstr>
      <vt:lpstr>Components</vt:lpstr>
      <vt:lpstr>Components</vt:lpstr>
      <vt:lpstr>Components</vt:lpstr>
      <vt:lpstr>Manufacturing</vt:lpstr>
      <vt:lpstr>Manufacturing</vt:lpstr>
      <vt:lpstr>PowerPoint Presentation</vt:lpstr>
      <vt:lpstr>PowerPoint Presentation</vt:lpstr>
      <vt:lpstr>PowerPoint Presentation</vt:lpstr>
      <vt:lpstr>Lessons Learned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Backup Slides</vt:lpstr>
      <vt:lpstr>PowerPoint Presentation</vt:lpstr>
      <vt:lpstr>Current Priorities</vt:lpstr>
      <vt:lpstr>Future Work</vt:lpstr>
      <vt:lpstr>Thank You.</vt:lpstr>
      <vt:lpstr>Questions?</vt:lpstr>
      <vt:lpstr>Flow Rate Testing</vt:lpstr>
      <vt:lpstr>Meet The Team</vt:lpstr>
      <vt:lpstr>Lunar Refueling Depot</vt:lpstr>
      <vt:lpstr>Problems with Current Designs</vt:lpstr>
      <vt:lpstr>Actively Sealed Coupler</vt:lpstr>
      <vt:lpstr>Background</vt:lpstr>
      <vt:lpstr>Key Goals</vt:lpstr>
      <vt:lpstr>Customer Needs</vt:lpstr>
      <vt:lpstr>Customer Needs</vt:lpstr>
      <vt:lpstr>Functional Decomposition</vt:lpstr>
      <vt:lpstr>Functional Decomposition</vt:lpstr>
      <vt:lpstr>Functional Decomposition</vt:lpstr>
      <vt:lpstr>Functional Decomposition</vt:lpstr>
      <vt:lpstr>Functional Decomposition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High Fidelity Concepts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Fall Design</vt:lpstr>
      <vt:lpstr>PowerPoint Presentation</vt:lpstr>
      <vt:lpstr>PowerPoint Presentation</vt:lpstr>
      <vt:lpstr>PowerPoint Presentation</vt:lpstr>
      <vt:lpstr>PowerPoint Presentation</vt:lpstr>
      <vt:lpstr>PowerPoint Presentation</vt:lpstr>
      <vt:lpstr>Probe Half</vt:lpstr>
      <vt:lpstr>Sponsor Updates:</vt:lpstr>
      <vt:lpstr>Fall Design</vt:lpstr>
      <vt:lpstr>Initial Design Flaws</vt:lpstr>
      <vt:lpstr>PowerPoint Presentation</vt:lpstr>
      <vt:lpstr>Updated Design</vt:lpstr>
      <vt:lpstr>ASCC MK2</vt:lpstr>
      <vt:lpstr>Receiving Half</vt:lpstr>
      <vt:lpstr>PowerPoint Presentation</vt:lpstr>
      <vt:lpstr>Design Revisions</vt:lpstr>
      <vt:lpstr>PowerPoint Presentation</vt:lpstr>
      <vt:lpstr>Updated Sealing</vt:lpstr>
      <vt:lpstr>Manufacturing</vt:lpstr>
      <vt:lpstr>Anticipated Challenges + Solutions</vt:lpstr>
      <vt:lpstr>PowerPoint Presentation</vt:lpstr>
      <vt:lpstr>Leakage Testing</vt:lpstr>
      <vt:lpstr>PowerPoint Presentation</vt:lpstr>
      <vt:lpstr>Flow Rate Testing</vt:lpstr>
      <vt:lpstr>Durability Testing</vt:lpstr>
      <vt:lpstr>Testing  Validation</vt:lpstr>
      <vt:lpstr>Testing  Validation</vt:lpstr>
      <vt:lpstr>Budget Breakdown</vt:lpstr>
      <vt:lpstr>PowerPoint Presentation</vt:lpstr>
      <vt:lpstr>PowerPoint Presentation</vt:lpstr>
      <vt:lpstr>PowerPoint Presentation</vt:lpstr>
      <vt:lpstr>PowerPoint Presentation</vt:lpstr>
      <vt:lpstr>PowerPoint Presentation</vt:lpstr>
      <vt:lpstr>College of Engineering Color Palette</vt:lpstr>
      <vt:lpstr>Accent Color Palette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Team 520: NASA-MSFC Actively Sealed Cryogenic Coupler</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Shayne McConomy</dc:creator>
  <cp:lastModifiedBy>Lauren Roche</cp:lastModifiedBy>
  <cp:revision>1</cp:revision>
  <dcterms:created xsi:type="dcterms:W3CDTF">2023-10-03T17:48:03Z</dcterms:created>
  <dcterms:modified xsi:type="dcterms:W3CDTF">2024-03-30T15:02:47Z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0x010100585D0B49273D3F4DB8925E9F4594D172</vt:lpwstr>
  </property>
</Properties>
</file>