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0" r:id="rId4"/>
    <p:sldMasterId id="2147483665" r:id="rId5"/>
  </p:sldMasterIdLst>
  <p:notesMasterIdLst>
    <p:notesMasterId r:id="rId117"/>
  </p:notesMasterIdLst>
  <p:sldIdLst>
    <p:sldId id="435" r:id="rId6"/>
    <p:sldId id="287" r:id="rId7"/>
    <p:sldId id="286" r:id="rId8"/>
    <p:sldId id="285" r:id="rId9"/>
    <p:sldId id="312" r:id="rId10"/>
    <p:sldId id="288" r:id="rId11"/>
    <p:sldId id="383" r:id="rId12"/>
    <p:sldId id="402" r:id="rId13"/>
    <p:sldId id="438" r:id="rId14"/>
    <p:sldId id="443" r:id="rId15"/>
    <p:sldId id="428" r:id="rId16"/>
    <p:sldId id="436" r:id="rId17"/>
    <p:sldId id="441" r:id="rId18"/>
    <p:sldId id="439" r:id="rId19"/>
    <p:sldId id="432" r:id="rId20"/>
    <p:sldId id="440" r:id="rId21"/>
    <p:sldId id="450" r:id="rId22"/>
    <p:sldId id="442" r:id="rId23"/>
    <p:sldId id="447" r:id="rId24"/>
    <p:sldId id="446" r:id="rId25"/>
    <p:sldId id="448" r:id="rId26"/>
    <p:sldId id="449" r:id="rId27"/>
    <p:sldId id="430" r:id="rId28"/>
    <p:sldId id="445" r:id="rId29"/>
    <p:sldId id="320" r:id="rId30"/>
    <p:sldId id="367" r:id="rId31"/>
    <p:sldId id="262" r:id="rId32"/>
    <p:sldId id="425" r:id="rId33"/>
    <p:sldId id="269" r:id="rId34"/>
    <p:sldId id="331" r:id="rId35"/>
    <p:sldId id="340" r:id="rId36"/>
    <p:sldId id="410" r:id="rId37"/>
    <p:sldId id="332" r:id="rId38"/>
    <p:sldId id="333" r:id="rId39"/>
    <p:sldId id="334" r:id="rId40"/>
    <p:sldId id="295" r:id="rId41"/>
    <p:sldId id="302" r:id="rId42"/>
    <p:sldId id="306" r:id="rId43"/>
    <p:sldId id="309" r:id="rId44"/>
    <p:sldId id="310" r:id="rId45"/>
    <p:sldId id="343" r:id="rId46"/>
    <p:sldId id="359" r:id="rId47"/>
    <p:sldId id="365" r:id="rId48"/>
    <p:sldId id="363" r:id="rId49"/>
    <p:sldId id="360" r:id="rId50"/>
    <p:sldId id="390" r:id="rId51"/>
    <p:sldId id="355" r:id="rId52"/>
    <p:sldId id="371" r:id="rId53"/>
    <p:sldId id="370" r:id="rId54"/>
    <p:sldId id="347" r:id="rId55"/>
    <p:sldId id="389" r:id="rId56"/>
    <p:sldId id="399" r:id="rId57"/>
    <p:sldId id="387" r:id="rId58"/>
    <p:sldId id="382" r:id="rId59"/>
    <p:sldId id="361" r:id="rId60"/>
    <p:sldId id="344" r:id="rId61"/>
    <p:sldId id="388" r:id="rId62"/>
    <p:sldId id="351" r:id="rId63"/>
    <p:sldId id="352" r:id="rId64"/>
    <p:sldId id="345" r:id="rId65"/>
    <p:sldId id="362" r:id="rId66"/>
    <p:sldId id="375" r:id="rId67"/>
    <p:sldId id="393" r:id="rId68"/>
    <p:sldId id="394" r:id="rId69"/>
    <p:sldId id="349" r:id="rId70"/>
    <p:sldId id="374" r:id="rId71"/>
    <p:sldId id="366" r:id="rId72"/>
    <p:sldId id="368" r:id="rId73"/>
    <p:sldId id="381" r:id="rId74"/>
    <p:sldId id="386" r:id="rId75"/>
    <p:sldId id="376" r:id="rId76"/>
    <p:sldId id="377" r:id="rId77"/>
    <p:sldId id="379" r:id="rId78"/>
    <p:sldId id="378" r:id="rId79"/>
    <p:sldId id="373" r:id="rId80"/>
    <p:sldId id="346" r:id="rId81"/>
    <p:sldId id="357" r:id="rId82"/>
    <p:sldId id="404" r:id="rId83"/>
    <p:sldId id="380" r:id="rId84"/>
    <p:sldId id="401" r:id="rId85"/>
    <p:sldId id="385" r:id="rId86"/>
    <p:sldId id="400" r:id="rId87"/>
    <p:sldId id="423" r:id="rId88"/>
    <p:sldId id="403" r:id="rId89"/>
    <p:sldId id="415" r:id="rId90"/>
    <p:sldId id="406" r:id="rId91"/>
    <p:sldId id="414" r:id="rId92"/>
    <p:sldId id="405" r:id="rId93"/>
    <p:sldId id="422" r:id="rId94"/>
    <p:sldId id="424" r:id="rId95"/>
    <p:sldId id="416" r:id="rId96"/>
    <p:sldId id="413" r:id="rId97"/>
    <p:sldId id="419" r:id="rId98"/>
    <p:sldId id="417" r:id="rId99"/>
    <p:sldId id="407" r:id="rId100"/>
    <p:sldId id="420" r:id="rId101"/>
    <p:sldId id="421" r:id="rId102"/>
    <p:sldId id="409" r:id="rId103"/>
    <p:sldId id="426" r:id="rId104"/>
    <p:sldId id="283" r:id="rId105"/>
    <p:sldId id="277" r:id="rId106"/>
    <p:sldId id="280" r:id="rId107"/>
    <p:sldId id="273" r:id="rId108"/>
    <p:sldId id="274" r:id="rId109"/>
    <p:sldId id="284" r:id="rId110"/>
    <p:sldId id="263" r:id="rId111"/>
    <p:sldId id="264" r:id="rId112"/>
    <p:sldId id="265" r:id="rId113"/>
    <p:sldId id="266" r:id="rId114"/>
    <p:sldId id="267" r:id="rId115"/>
    <p:sldId id="256" r:id="rId1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BC733A9-9B36-4D47-B220-7D29ACEAC26D}">
          <p14:sldIdLst>
            <p14:sldId id="435"/>
            <p14:sldId id="287"/>
            <p14:sldId id="286"/>
            <p14:sldId id="285"/>
            <p14:sldId id="312"/>
            <p14:sldId id="288"/>
            <p14:sldId id="383"/>
            <p14:sldId id="402"/>
            <p14:sldId id="438"/>
            <p14:sldId id="443"/>
            <p14:sldId id="428"/>
            <p14:sldId id="436"/>
            <p14:sldId id="441"/>
            <p14:sldId id="439"/>
            <p14:sldId id="432"/>
            <p14:sldId id="440"/>
            <p14:sldId id="450"/>
            <p14:sldId id="442"/>
            <p14:sldId id="447"/>
            <p14:sldId id="446"/>
            <p14:sldId id="448"/>
            <p14:sldId id="449"/>
            <p14:sldId id="430"/>
            <p14:sldId id="445"/>
            <p14:sldId id="320"/>
          </p14:sldIdLst>
        </p14:section>
        <p14:section name="Backup Slides" id="{D2EA30EA-0BC0-4C37-A8F8-2B41D5EE3350}">
          <p14:sldIdLst>
            <p14:sldId id="367"/>
            <p14:sldId id="262"/>
            <p14:sldId id="425"/>
            <p14:sldId id="269"/>
            <p14:sldId id="331"/>
            <p14:sldId id="340"/>
            <p14:sldId id="410"/>
            <p14:sldId id="332"/>
            <p14:sldId id="333"/>
            <p14:sldId id="334"/>
            <p14:sldId id="295"/>
            <p14:sldId id="302"/>
            <p14:sldId id="306"/>
            <p14:sldId id="309"/>
            <p14:sldId id="310"/>
            <p14:sldId id="343"/>
            <p14:sldId id="359"/>
            <p14:sldId id="365"/>
            <p14:sldId id="363"/>
            <p14:sldId id="360"/>
            <p14:sldId id="390"/>
            <p14:sldId id="355"/>
            <p14:sldId id="371"/>
            <p14:sldId id="370"/>
            <p14:sldId id="347"/>
            <p14:sldId id="389"/>
            <p14:sldId id="399"/>
            <p14:sldId id="387"/>
            <p14:sldId id="382"/>
            <p14:sldId id="361"/>
            <p14:sldId id="344"/>
            <p14:sldId id="388"/>
            <p14:sldId id="351"/>
            <p14:sldId id="352"/>
            <p14:sldId id="345"/>
            <p14:sldId id="362"/>
            <p14:sldId id="375"/>
            <p14:sldId id="393"/>
            <p14:sldId id="394"/>
            <p14:sldId id="349"/>
            <p14:sldId id="374"/>
            <p14:sldId id="366"/>
            <p14:sldId id="368"/>
            <p14:sldId id="381"/>
            <p14:sldId id="386"/>
            <p14:sldId id="376"/>
            <p14:sldId id="377"/>
            <p14:sldId id="379"/>
            <p14:sldId id="378"/>
            <p14:sldId id="373"/>
            <p14:sldId id="346"/>
            <p14:sldId id="357"/>
            <p14:sldId id="404"/>
            <p14:sldId id="380"/>
            <p14:sldId id="401"/>
            <p14:sldId id="385"/>
            <p14:sldId id="400"/>
            <p14:sldId id="423"/>
            <p14:sldId id="403"/>
            <p14:sldId id="415"/>
            <p14:sldId id="406"/>
            <p14:sldId id="414"/>
            <p14:sldId id="405"/>
            <p14:sldId id="422"/>
            <p14:sldId id="424"/>
            <p14:sldId id="416"/>
            <p14:sldId id="413"/>
            <p14:sldId id="419"/>
            <p14:sldId id="417"/>
            <p14:sldId id="407"/>
            <p14:sldId id="420"/>
            <p14:sldId id="421"/>
            <p14:sldId id="409"/>
            <p14:sldId id="426"/>
          </p14:sldIdLst>
        </p14:section>
        <p14:section name="Style Guide" id="{F10F3CE5-E087-40FD-B0AE-505C952C1029}">
          <p14:sldIdLst>
            <p14:sldId id="283"/>
          </p14:sldIdLst>
        </p14:section>
        <p14:section name="Color" id="{A858D5E6-64D0-44B6-B164-CF3066AA9C92}">
          <p14:sldIdLst>
            <p14:sldId id="277"/>
            <p14:sldId id="280"/>
            <p14:sldId id="273"/>
            <p14:sldId id="274"/>
          </p14:sldIdLst>
        </p14:section>
        <p14:section name="Layout Tools" id="{99E384DF-C69A-47D7-8514-CCBFF33F9E01}">
          <p14:sldIdLst>
            <p14:sldId id="284"/>
            <p14:sldId id="263"/>
            <p14:sldId id="264"/>
            <p14:sldId id="265"/>
            <p14:sldId id="266"/>
            <p14:sldId id="267"/>
            <p14:sldId id="25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D7D2"/>
    <a:srgbClr val="908374"/>
    <a:srgbClr val="6D88A6"/>
    <a:srgbClr val="EBEDE2"/>
    <a:srgbClr val="003B6F"/>
    <a:srgbClr val="D94C4E"/>
    <a:srgbClr val="CF966B"/>
    <a:srgbClr val="DBB08F"/>
    <a:srgbClr val="EE7624"/>
    <a:srgbClr val="FBEC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93" d="100"/>
          <a:sy n="93" d="100"/>
        </p:scale>
        <p:origin x="2772" y="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117" Type="http://schemas.openxmlformats.org/officeDocument/2006/relationships/notesMaster" Target="notesMasters/notesMaster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6" Type="http://schemas.openxmlformats.org/officeDocument/2006/relationships/slide" Target="slides/slide1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18" Type="http://schemas.openxmlformats.org/officeDocument/2006/relationships/presProps" Target="presProps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54" Type="http://schemas.openxmlformats.org/officeDocument/2006/relationships/slide" Target="slides/slide49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slide" Target="slides/slide109.xml"/><Relationship Id="rId119" Type="http://schemas.openxmlformats.org/officeDocument/2006/relationships/viewProps" Target="viewProps.xml"/><Relationship Id="rId44" Type="http://schemas.openxmlformats.org/officeDocument/2006/relationships/slide" Target="slides/slide39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theme" Target="theme/theme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tableStyles" Target="tableStyles.xml"/><Relationship Id="rId3" Type="http://schemas.openxmlformats.org/officeDocument/2006/relationships/customXml" Target="../customXml/item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slide" Target="slides/slide11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52" Type="http://schemas.openxmlformats.org/officeDocument/2006/relationships/slide" Target="slides/slide47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% of Budget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05DE-4CA8-8C4B-B5F8247269D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5DE-4CA8-8C4B-B5F8247269D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5DE-4CA8-8C4B-B5F8247269D8}"/>
              </c:ext>
            </c:extLst>
          </c:dPt>
          <c:dPt>
            <c:idx val="3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05DE-4CA8-8C4B-B5F8247269D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5DE-4CA8-8C4B-B5F8247269D8}"/>
              </c:ext>
            </c:extLst>
          </c:dPt>
          <c:dLbls>
            <c:dLbl>
              <c:idx val="0"/>
              <c:layout>
                <c:manualLayout>
                  <c:x val="-8.0176332125151115E-2"/>
                  <c:y val="-1.13753932694133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5DE-4CA8-8C4B-B5F8247269D8}"/>
                </c:ext>
              </c:extLst>
            </c:dLbl>
            <c:dLbl>
              <c:idx val="1"/>
              <c:layout>
                <c:manualLayout>
                  <c:x val="6.3664333624963543E-2"/>
                  <c:y val="-3.3637749262350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5DE-4CA8-8C4B-B5F8247269D8}"/>
                </c:ext>
              </c:extLst>
            </c:dLbl>
            <c:dLbl>
              <c:idx val="2"/>
              <c:layout>
                <c:manualLayout>
                  <c:x val="4.4541515643877851E-2"/>
                  <c:y val="4.01941758741077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5DE-4CA8-8C4B-B5F8247269D8}"/>
                </c:ext>
              </c:extLst>
            </c:dLbl>
            <c:dLbl>
              <c:idx val="3"/>
              <c:layout>
                <c:manualLayout>
                  <c:x val="4.5246010915302254E-2"/>
                  <c:y val="6.46752903147880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5DE-4CA8-8C4B-B5F8247269D8}"/>
                </c:ext>
              </c:extLst>
            </c:dLbl>
            <c:dLbl>
              <c:idx val="4"/>
              <c:layout>
                <c:manualLayout>
                  <c:x val="3.96904553597466E-2"/>
                  <c:y val="0.117047790501716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5DE-4CA8-8C4B-B5F8247269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Raw Materials</c:v>
                </c:pt>
                <c:pt idx="1">
                  <c:v>Seals</c:v>
                </c:pt>
                <c:pt idx="2">
                  <c:v>Springs</c:v>
                </c:pt>
                <c:pt idx="3">
                  <c:v>Miscellaneous</c:v>
                </c:pt>
                <c:pt idx="4">
                  <c:v>Remaining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0.62</c:v>
                </c:pt>
                <c:pt idx="1">
                  <c:v>0.19</c:v>
                </c:pt>
                <c:pt idx="2">
                  <c:v>0.02</c:v>
                </c:pt>
                <c:pt idx="3">
                  <c:v>0.04</c:v>
                </c:pt>
                <c:pt idx="4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DE-4CA8-8C4B-B5F8247269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% of Budget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05DE-4CA8-8C4B-B5F8247269D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5DE-4CA8-8C4B-B5F8247269D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5DE-4CA8-8C4B-B5F8247269D8}"/>
              </c:ext>
            </c:extLst>
          </c:dPt>
          <c:dPt>
            <c:idx val="3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05DE-4CA8-8C4B-B5F8247269D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5DE-4CA8-8C4B-B5F8247269D8}"/>
              </c:ext>
            </c:extLst>
          </c:dPt>
          <c:dLbls>
            <c:dLbl>
              <c:idx val="0"/>
              <c:layout>
                <c:manualLayout>
                  <c:x val="-8.0176332125151115E-2"/>
                  <c:y val="-1.13753932694133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5DE-4CA8-8C4B-B5F8247269D8}"/>
                </c:ext>
              </c:extLst>
            </c:dLbl>
            <c:dLbl>
              <c:idx val="1"/>
              <c:layout>
                <c:manualLayout>
                  <c:x val="6.3664333624963543E-2"/>
                  <c:y val="-3.3637749262350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5DE-4CA8-8C4B-B5F8247269D8}"/>
                </c:ext>
              </c:extLst>
            </c:dLbl>
            <c:dLbl>
              <c:idx val="2"/>
              <c:layout>
                <c:manualLayout>
                  <c:x val="4.4541515643877851E-2"/>
                  <c:y val="4.01941758741077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5DE-4CA8-8C4B-B5F8247269D8}"/>
                </c:ext>
              </c:extLst>
            </c:dLbl>
            <c:dLbl>
              <c:idx val="3"/>
              <c:layout>
                <c:manualLayout>
                  <c:x val="4.5246010915302254E-2"/>
                  <c:y val="6.46752903147880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5DE-4CA8-8C4B-B5F8247269D8}"/>
                </c:ext>
              </c:extLst>
            </c:dLbl>
            <c:dLbl>
              <c:idx val="4"/>
              <c:layout>
                <c:manualLayout>
                  <c:x val="3.96904553597466E-2"/>
                  <c:y val="0.117047790501716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5DE-4CA8-8C4B-B5F8247269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Raw Materials</c:v>
                </c:pt>
                <c:pt idx="1">
                  <c:v>Seals</c:v>
                </c:pt>
                <c:pt idx="2">
                  <c:v>Springs</c:v>
                </c:pt>
                <c:pt idx="3">
                  <c:v>Miscellaneous</c:v>
                </c:pt>
                <c:pt idx="4">
                  <c:v>Remaining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0.62</c:v>
                </c:pt>
                <c:pt idx="1">
                  <c:v>0.19</c:v>
                </c:pt>
                <c:pt idx="2">
                  <c:v>0.02</c:v>
                </c:pt>
                <c:pt idx="3">
                  <c:v>0.04</c:v>
                </c:pt>
                <c:pt idx="4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DE-4CA8-8C4B-B5F8247269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6145E7-6142-4BDF-A5E3-602A1CDE6280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50D62C96-C29A-4C34-8FCD-298955E88B81}">
      <dgm:prSet phldrT="[Text]" phldr="0"/>
      <dgm:spPr/>
      <dgm:t>
        <a:bodyPr/>
        <a:lstStyle/>
        <a:p>
          <a:pPr rtl="0"/>
          <a:r>
            <a:rPr lang="en-US" dirty="0">
              <a:latin typeface="Calibri"/>
              <a:ea typeface="Calibri"/>
              <a:cs typeface="Arial"/>
            </a:rPr>
            <a:t>Design</a:t>
          </a:r>
          <a:r>
            <a:rPr lang="en-US" dirty="0">
              <a:latin typeface="Calibri"/>
              <a:ea typeface="Calibri"/>
              <a:cs typeface="Calibri"/>
            </a:rPr>
            <a:t> for less required machining and budget for extra materials in the event of irreparable fabrication errors</a:t>
          </a:r>
        </a:p>
      </dgm:t>
    </dgm:pt>
    <dgm:pt modelId="{17A5228C-0F16-4D2C-AF8C-D39C34393E5D}" type="parTrans" cxnId="{7A863DB9-F894-47C1-ACC5-3CAB4B91DCB5}">
      <dgm:prSet/>
      <dgm:spPr/>
      <dgm:t>
        <a:bodyPr/>
        <a:lstStyle/>
        <a:p>
          <a:endParaRPr lang="en-US"/>
        </a:p>
      </dgm:t>
    </dgm:pt>
    <dgm:pt modelId="{9C13B8E4-FCA2-47D7-AA26-8261741183C2}" type="sibTrans" cxnId="{7A863DB9-F894-47C1-ACC5-3CAB4B91DCB5}">
      <dgm:prSet/>
      <dgm:spPr/>
      <dgm:t>
        <a:bodyPr/>
        <a:lstStyle/>
        <a:p>
          <a:endParaRPr lang="en-US"/>
        </a:p>
      </dgm:t>
    </dgm:pt>
    <dgm:pt modelId="{644FC073-4B4C-47E0-8B64-AD31A4E3A250}">
      <dgm:prSet phldr="0"/>
      <dgm:spPr/>
      <dgm:t>
        <a:bodyPr/>
        <a:lstStyle/>
        <a:p>
          <a:pPr algn="l" rtl="0"/>
          <a:r>
            <a:rPr lang="en-US" dirty="0">
              <a:latin typeface="Calibri"/>
              <a:ea typeface="Calibri"/>
              <a:cs typeface="Arial"/>
            </a:rPr>
            <a:t>Machining Errors</a:t>
          </a:r>
        </a:p>
      </dgm:t>
    </dgm:pt>
    <dgm:pt modelId="{B8C6E600-AF1E-411F-9A30-5E7A5466D33B}" type="parTrans" cxnId="{29241591-AEB5-498E-8B4B-B39CFCB7F194}">
      <dgm:prSet/>
      <dgm:spPr/>
      <dgm:t>
        <a:bodyPr/>
        <a:lstStyle/>
        <a:p>
          <a:endParaRPr lang="en-US"/>
        </a:p>
      </dgm:t>
    </dgm:pt>
    <dgm:pt modelId="{0B9A29B1-BC21-49B6-9815-0E1388AC1ECA}" type="sibTrans" cxnId="{29241591-AEB5-498E-8B4B-B39CFCB7F194}">
      <dgm:prSet/>
      <dgm:spPr/>
      <dgm:t>
        <a:bodyPr/>
        <a:lstStyle/>
        <a:p>
          <a:endParaRPr lang="en-US"/>
        </a:p>
      </dgm:t>
    </dgm:pt>
    <dgm:pt modelId="{77EEE0A5-CEF0-4371-936C-0159D2795020}" type="pres">
      <dgm:prSet presAssocID="{4F6145E7-6142-4BDF-A5E3-602A1CDE6280}" presName="linear" presStyleCnt="0">
        <dgm:presLayoutVars>
          <dgm:animLvl val="lvl"/>
          <dgm:resizeHandles val="exact"/>
        </dgm:presLayoutVars>
      </dgm:prSet>
      <dgm:spPr/>
    </dgm:pt>
    <dgm:pt modelId="{0052A2D5-EE46-4B6C-ACF8-5F4DCC9C77C4}" type="pres">
      <dgm:prSet presAssocID="{644FC073-4B4C-47E0-8B64-AD31A4E3A250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2205A249-8551-4FF2-B622-EC5FE0CECB3F}" type="pres">
      <dgm:prSet presAssocID="{644FC073-4B4C-47E0-8B64-AD31A4E3A250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FE9BF12B-1941-4354-AD91-624CA7359100}" type="presOf" srcId="{4F6145E7-6142-4BDF-A5E3-602A1CDE6280}" destId="{77EEE0A5-CEF0-4371-936C-0159D2795020}" srcOrd="0" destOrd="0" presId="urn:microsoft.com/office/officeart/2005/8/layout/vList2"/>
    <dgm:cxn modelId="{53EFB840-02A1-4EBC-94F9-89444013BA2B}" type="presOf" srcId="{644FC073-4B4C-47E0-8B64-AD31A4E3A250}" destId="{0052A2D5-EE46-4B6C-ACF8-5F4DCC9C77C4}" srcOrd="0" destOrd="0" presId="urn:microsoft.com/office/officeart/2005/8/layout/vList2"/>
    <dgm:cxn modelId="{AB366B5C-F764-4E13-A873-CA9A8267E495}" type="presOf" srcId="{50D62C96-C29A-4C34-8FCD-298955E88B81}" destId="{2205A249-8551-4FF2-B622-EC5FE0CECB3F}" srcOrd="0" destOrd="0" presId="urn:microsoft.com/office/officeart/2005/8/layout/vList2"/>
    <dgm:cxn modelId="{29241591-AEB5-498E-8B4B-B39CFCB7F194}" srcId="{4F6145E7-6142-4BDF-A5E3-602A1CDE6280}" destId="{644FC073-4B4C-47E0-8B64-AD31A4E3A250}" srcOrd="0" destOrd="0" parTransId="{B8C6E600-AF1E-411F-9A30-5E7A5466D33B}" sibTransId="{0B9A29B1-BC21-49B6-9815-0E1388AC1ECA}"/>
    <dgm:cxn modelId="{7A863DB9-F894-47C1-ACC5-3CAB4B91DCB5}" srcId="{644FC073-4B4C-47E0-8B64-AD31A4E3A250}" destId="{50D62C96-C29A-4C34-8FCD-298955E88B81}" srcOrd="0" destOrd="0" parTransId="{17A5228C-0F16-4D2C-AF8C-D39C34393E5D}" sibTransId="{9C13B8E4-FCA2-47D7-AA26-8261741183C2}"/>
    <dgm:cxn modelId="{0732C10C-DD95-4CA3-BE18-F6862DEDAF5A}" type="presParOf" srcId="{77EEE0A5-CEF0-4371-936C-0159D2795020}" destId="{0052A2D5-EE46-4B6C-ACF8-5F4DCC9C77C4}" srcOrd="0" destOrd="0" presId="urn:microsoft.com/office/officeart/2005/8/layout/vList2"/>
    <dgm:cxn modelId="{BFB1DBE3-2291-4B10-9940-FE5B823506DE}" type="presParOf" srcId="{77EEE0A5-CEF0-4371-936C-0159D2795020}" destId="{2205A249-8551-4FF2-B622-EC5FE0CECB3F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F6145E7-6142-4BDF-A5E3-602A1CDE6280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590691AB-6C3B-43E5-9A6C-EE1C88817A7F}">
      <dgm:prSet phldrT="[Text]" phldr="0"/>
      <dgm:spPr/>
      <dgm:t>
        <a:bodyPr/>
        <a:lstStyle/>
        <a:p>
          <a:pPr rtl="0"/>
          <a:r>
            <a:rPr lang="en-US">
              <a:latin typeface="Calibri"/>
              <a:ea typeface="Calibri"/>
              <a:cs typeface="Calibri"/>
            </a:rPr>
            <a:t>Flow Channel Interference With Seals</a:t>
          </a:r>
        </a:p>
      </dgm:t>
    </dgm:pt>
    <dgm:pt modelId="{B190A332-2D04-4F4A-B2B3-B52884C17194}" type="parTrans" cxnId="{067B7E04-5B12-4303-B41E-B4370B166832}">
      <dgm:prSet/>
      <dgm:spPr/>
      <dgm:t>
        <a:bodyPr/>
        <a:lstStyle/>
        <a:p>
          <a:endParaRPr lang="en-US"/>
        </a:p>
      </dgm:t>
    </dgm:pt>
    <dgm:pt modelId="{7DCBF709-3C6A-4E6F-AFB3-AC6DFAF27A2E}" type="sibTrans" cxnId="{067B7E04-5B12-4303-B41E-B4370B166832}">
      <dgm:prSet/>
      <dgm:spPr/>
      <dgm:t>
        <a:bodyPr/>
        <a:lstStyle/>
        <a:p>
          <a:endParaRPr lang="en-US"/>
        </a:p>
      </dgm:t>
    </dgm:pt>
    <dgm:pt modelId="{50D62C96-C29A-4C34-8FCD-298955E88B81}">
      <dgm:prSet phldrT="[Text]" phldr="0"/>
      <dgm:spPr/>
      <dgm:t>
        <a:bodyPr/>
        <a:lstStyle/>
        <a:p>
          <a:pPr rtl="0"/>
          <a:r>
            <a:rPr lang="en-US" dirty="0">
              <a:latin typeface="Calibri"/>
              <a:ea typeface="Calibri"/>
              <a:cs typeface="Calibri"/>
            </a:rPr>
            <a:t>If scraping of the seals by the flow channel holes is observed, a feature may need to be added to prevent significant seal damage </a:t>
          </a:r>
        </a:p>
      </dgm:t>
    </dgm:pt>
    <dgm:pt modelId="{17A5228C-0F16-4D2C-AF8C-D39C34393E5D}" type="parTrans" cxnId="{7A863DB9-F894-47C1-ACC5-3CAB4B91DCB5}">
      <dgm:prSet/>
      <dgm:spPr/>
      <dgm:t>
        <a:bodyPr/>
        <a:lstStyle/>
        <a:p>
          <a:endParaRPr lang="en-US"/>
        </a:p>
      </dgm:t>
    </dgm:pt>
    <dgm:pt modelId="{9C13B8E4-FCA2-47D7-AA26-8261741183C2}" type="sibTrans" cxnId="{7A863DB9-F894-47C1-ACC5-3CAB4B91DCB5}">
      <dgm:prSet/>
      <dgm:spPr/>
      <dgm:t>
        <a:bodyPr/>
        <a:lstStyle/>
        <a:p>
          <a:endParaRPr lang="en-US"/>
        </a:p>
      </dgm:t>
    </dgm:pt>
    <dgm:pt modelId="{77EEE0A5-CEF0-4371-936C-0159D2795020}" type="pres">
      <dgm:prSet presAssocID="{4F6145E7-6142-4BDF-A5E3-602A1CDE6280}" presName="linear" presStyleCnt="0">
        <dgm:presLayoutVars>
          <dgm:animLvl val="lvl"/>
          <dgm:resizeHandles val="exact"/>
        </dgm:presLayoutVars>
      </dgm:prSet>
      <dgm:spPr/>
    </dgm:pt>
    <dgm:pt modelId="{C9E3D976-40E9-4CDC-9DF5-7798506A4FE5}" type="pres">
      <dgm:prSet presAssocID="{590691AB-6C3B-43E5-9A6C-EE1C88817A7F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26BB5F81-1913-479C-AE55-906B9290F700}" type="pres">
      <dgm:prSet presAssocID="{590691AB-6C3B-43E5-9A6C-EE1C88817A7F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067B7E04-5B12-4303-B41E-B4370B166832}" srcId="{4F6145E7-6142-4BDF-A5E3-602A1CDE6280}" destId="{590691AB-6C3B-43E5-9A6C-EE1C88817A7F}" srcOrd="0" destOrd="0" parTransId="{B190A332-2D04-4F4A-B2B3-B52884C17194}" sibTransId="{7DCBF709-3C6A-4E6F-AFB3-AC6DFAF27A2E}"/>
    <dgm:cxn modelId="{667B6717-E27C-4DF7-B9C3-C3EE4F154DC3}" type="presOf" srcId="{590691AB-6C3B-43E5-9A6C-EE1C88817A7F}" destId="{C9E3D976-40E9-4CDC-9DF5-7798506A4FE5}" srcOrd="0" destOrd="0" presId="urn:microsoft.com/office/officeart/2005/8/layout/vList2"/>
    <dgm:cxn modelId="{FE9BF12B-1941-4354-AD91-624CA7359100}" type="presOf" srcId="{4F6145E7-6142-4BDF-A5E3-602A1CDE6280}" destId="{77EEE0A5-CEF0-4371-936C-0159D2795020}" srcOrd="0" destOrd="0" presId="urn:microsoft.com/office/officeart/2005/8/layout/vList2"/>
    <dgm:cxn modelId="{7A863DB9-F894-47C1-ACC5-3CAB4B91DCB5}" srcId="{590691AB-6C3B-43E5-9A6C-EE1C88817A7F}" destId="{50D62C96-C29A-4C34-8FCD-298955E88B81}" srcOrd="0" destOrd="0" parTransId="{17A5228C-0F16-4D2C-AF8C-D39C34393E5D}" sibTransId="{9C13B8E4-FCA2-47D7-AA26-8261741183C2}"/>
    <dgm:cxn modelId="{A44C5FC8-2ED0-4455-82FF-06DE71633F8B}" type="presOf" srcId="{50D62C96-C29A-4C34-8FCD-298955E88B81}" destId="{26BB5F81-1913-479C-AE55-906B9290F700}" srcOrd="0" destOrd="0" presId="urn:microsoft.com/office/officeart/2005/8/layout/vList2"/>
    <dgm:cxn modelId="{F096848F-F0B8-4BFB-92F1-F24F2EE687F5}" type="presParOf" srcId="{77EEE0A5-CEF0-4371-936C-0159D2795020}" destId="{C9E3D976-40E9-4CDC-9DF5-7798506A4FE5}" srcOrd="0" destOrd="0" presId="urn:microsoft.com/office/officeart/2005/8/layout/vList2"/>
    <dgm:cxn modelId="{B6E1A891-1C8B-4100-8937-A3A17178CF73}" type="presParOf" srcId="{77EEE0A5-CEF0-4371-936C-0159D2795020}" destId="{26BB5F81-1913-479C-AE55-906B9290F700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F6145E7-6142-4BDF-A5E3-602A1CDE6280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50D62C96-C29A-4C34-8FCD-298955E88B81}">
      <dgm:prSet phldrT="[Text]" phldr="0" custT="1"/>
      <dgm:spPr/>
      <dgm:t>
        <a:bodyPr/>
        <a:lstStyle/>
        <a:p>
          <a:r>
            <a:rPr lang="en-US" sz="1900" dirty="0">
              <a:solidFill>
                <a:srgbClr val="000000"/>
              </a:solidFill>
            </a:rPr>
            <a:t>Order materials as soon as possible to allow time for re-order in case of a manufacturer issue</a:t>
          </a:r>
        </a:p>
      </dgm:t>
    </dgm:pt>
    <dgm:pt modelId="{17A5228C-0F16-4D2C-AF8C-D39C34393E5D}" type="parTrans" cxnId="{7A863DB9-F894-47C1-ACC5-3CAB4B91DCB5}">
      <dgm:prSet/>
      <dgm:spPr/>
      <dgm:t>
        <a:bodyPr/>
        <a:lstStyle/>
        <a:p>
          <a:endParaRPr lang="en-US"/>
        </a:p>
      </dgm:t>
    </dgm:pt>
    <dgm:pt modelId="{9C13B8E4-FCA2-47D7-AA26-8261741183C2}" type="sibTrans" cxnId="{7A863DB9-F894-47C1-ACC5-3CAB4B91DCB5}">
      <dgm:prSet/>
      <dgm:spPr/>
      <dgm:t>
        <a:bodyPr/>
        <a:lstStyle/>
        <a:p>
          <a:endParaRPr lang="en-US"/>
        </a:p>
      </dgm:t>
    </dgm:pt>
    <dgm:pt modelId="{644FC073-4B4C-47E0-8B64-AD31A4E3A250}">
      <dgm:prSet phldr="0" custT="1"/>
      <dgm:spPr/>
      <dgm:t>
        <a:bodyPr/>
        <a:lstStyle/>
        <a:p>
          <a:pPr algn="l" rtl="0"/>
          <a:r>
            <a:rPr lang="en-US" sz="2400" dirty="0">
              <a:latin typeface="Calibri"/>
              <a:ea typeface="Calibri"/>
              <a:cs typeface="Arial"/>
            </a:rPr>
            <a:t>Material Issues</a:t>
          </a:r>
        </a:p>
      </dgm:t>
    </dgm:pt>
    <dgm:pt modelId="{B8C6E600-AF1E-411F-9A30-5E7A5466D33B}" type="parTrans" cxnId="{29241591-AEB5-498E-8B4B-B39CFCB7F194}">
      <dgm:prSet/>
      <dgm:spPr/>
      <dgm:t>
        <a:bodyPr/>
        <a:lstStyle/>
        <a:p>
          <a:endParaRPr lang="en-US"/>
        </a:p>
      </dgm:t>
    </dgm:pt>
    <dgm:pt modelId="{0B9A29B1-BC21-49B6-9815-0E1388AC1ECA}" type="sibTrans" cxnId="{29241591-AEB5-498E-8B4B-B39CFCB7F194}">
      <dgm:prSet/>
      <dgm:spPr/>
      <dgm:t>
        <a:bodyPr/>
        <a:lstStyle/>
        <a:p>
          <a:endParaRPr lang="en-US"/>
        </a:p>
      </dgm:t>
    </dgm:pt>
    <dgm:pt modelId="{77EEE0A5-CEF0-4371-936C-0159D2795020}" type="pres">
      <dgm:prSet presAssocID="{4F6145E7-6142-4BDF-A5E3-602A1CDE6280}" presName="linear" presStyleCnt="0">
        <dgm:presLayoutVars>
          <dgm:animLvl val="lvl"/>
          <dgm:resizeHandles val="exact"/>
        </dgm:presLayoutVars>
      </dgm:prSet>
      <dgm:spPr/>
    </dgm:pt>
    <dgm:pt modelId="{0052A2D5-EE46-4B6C-ACF8-5F4DCC9C77C4}" type="pres">
      <dgm:prSet presAssocID="{644FC073-4B4C-47E0-8B64-AD31A4E3A250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2205A249-8551-4FF2-B622-EC5FE0CECB3F}" type="pres">
      <dgm:prSet presAssocID="{644FC073-4B4C-47E0-8B64-AD31A4E3A250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FE9BF12B-1941-4354-AD91-624CA7359100}" type="presOf" srcId="{4F6145E7-6142-4BDF-A5E3-602A1CDE6280}" destId="{77EEE0A5-CEF0-4371-936C-0159D2795020}" srcOrd="0" destOrd="0" presId="urn:microsoft.com/office/officeart/2005/8/layout/vList2"/>
    <dgm:cxn modelId="{53EFB840-02A1-4EBC-94F9-89444013BA2B}" type="presOf" srcId="{644FC073-4B4C-47E0-8B64-AD31A4E3A250}" destId="{0052A2D5-EE46-4B6C-ACF8-5F4DCC9C77C4}" srcOrd="0" destOrd="0" presId="urn:microsoft.com/office/officeart/2005/8/layout/vList2"/>
    <dgm:cxn modelId="{AB366B5C-F764-4E13-A873-CA9A8267E495}" type="presOf" srcId="{50D62C96-C29A-4C34-8FCD-298955E88B81}" destId="{2205A249-8551-4FF2-B622-EC5FE0CECB3F}" srcOrd="0" destOrd="0" presId="urn:microsoft.com/office/officeart/2005/8/layout/vList2"/>
    <dgm:cxn modelId="{29241591-AEB5-498E-8B4B-B39CFCB7F194}" srcId="{4F6145E7-6142-4BDF-A5E3-602A1CDE6280}" destId="{644FC073-4B4C-47E0-8B64-AD31A4E3A250}" srcOrd="0" destOrd="0" parTransId="{B8C6E600-AF1E-411F-9A30-5E7A5466D33B}" sibTransId="{0B9A29B1-BC21-49B6-9815-0E1388AC1ECA}"/>
    <dgm:cxn modelId="{7A863DB9-F894-47C1-ACC5-3CAB4B91DCB5}" srcId="{644FC073-4B4C-47E0-8B64-AD31A4E3A250}" destId="{50D62C96-C29A-4C34-8FCD-298955E88B81}" srcOrd="0" destOrd="0" parTransId="{17A5228C-0F16-4D2C-AF8C-D39C34393E5D}" sibTransId="{9C13B8E4-FCA2-47D7-AA26-8261741183C2}"/>
    <dgm:cxn modelId="{0732C10C-DD95-4CA3-BE18-F6862DEDAF5A}" type="presParOf" srcId="{77EEE0A5-CEF0-4371-936C-0159D2795020}" destId="{0052A2D5-EE46-4B6C-ACF8-5F4DCC9C77C4}" srcOrd="0" destOrd="0" presId="urn:microsoft.com/office/officeart/2005/8/layout/vList2"/>
    <dgm:cxn modelId="{BFB1DBE3-2291-4B10-9940-FE5B823506DE}" type="presParOf" srcId="{77EEE0A5-CEF0-4371-936C-0159D2795020}" destId="{2205A249-8551-4FF2-B622-EC5FE0CECB3F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641DAA2-474D-4D61-BCFF-6B0C9743846F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6DBBA0A3-17A8-4189-94F1-96A3D9C41C3A}">
      <dgm:prSet custT="1"/>
      <dgm:spPr>
        <a:ln w="38100">
          <a:solidFill>
            <a:schemeClr val="bg2"/>
          </a:solidFill>
        </a:ln>
      </dgm:spPr>
      <dgm:t>
        <a:bodyPr/>
        <a:lstStyle/>
        <a:p>
          <a:r>
            <a:rPr lang="en-US" sz="1800" dirty="0">
              <a:latin typeface="+mj-lt"/>
            </a:rPr>
            <a:t>Conduct water leakage test with 3D-printed model of design</a:t>
          </a:r>
        </a:p>
      </dgm:t>
    </dgm:pt>
    <dgm:pt modelId="{AACDF538-4DB3-4D28-A385-D3F59F8201C6}" type="parTrans" cxnId="{3647CFBC-B5A6-4F9D-9443-0B2ABD3D4F6A}">
      <dgm:prSet/>
      <dgm:spPr/>
      <dgm:t>
        <a:bodyPr/>
        <a:lstStyle/>
        <a:p>
          <a:endParaRPr lang="en-US"/>
        </a:p>
      </dgm:t>
    </dgm:pt>
    <dgm:pt modelId="{7CA2652A-A1C6-43CD-8798-2F483758ECB2}" type="sibTrans" cxnId="{3647CFBC-B5A6-4F9D-9443-0B2ABD3D4F6A}">
      <dgm:prSet/>
      <dgm:spPr>
        <a:ln>
          <a:solidFill>
            <a:schemeClr val="bg2"/>
          </a:solidFill>
        </a:ln>
      </dgm:spPr>
      <dgm:t>
        <a:bodyPr/>
        <a:lstStyle/>
        <a:p>
          <a:endParaRPr lang="en-US"/>
        </a:p>
      </dgm:t>
    </dgm:pt>
    <dgm:pt modelId="{1BDEBB0D-72D7-4AE4-903F-CB0E0521CF88}">
      <dgm:prSet custT="1"/>
      <dgm:spPr>
        <a:ln w="38100">
          <a:solidFill>
            <a:schemeClr val="bg2"/>
          </a:solidFill>
        </a:ln>
      </dgm:spPr>
      <dgm:t>
        <a:bodyPr/>
        <a:lstStyle/>
        <a:p>
          <a:r>
            <a:rPr lang="en-US" sz="1800" dirty="0">
              <a:latin typeface="+mj-lt"/>
            </a:rPr>
            <a:t>Analyze and interpret data from testing to improve the design</a:t>
          </a:r>
        </a:p>
      </dgm:t>
    </dgm:pt>
    <dgm:pt modelId="{7BA9C082-0849-485C-A865-373083FB9F39}" type="parTrans" cxnId="{9BBBE0C1-4245-4D78-B7AB-8188C03F0495}">
      <dgm:prSet/>
      <dgm:spPr/>
      <dgm:t>
        <a:bodyPr/>
        <a:lstStyle/>
        <a:p>
          <a:endParaRPr lang="en-US"/>
        </a:p>
      </dgm:t>
    </dgm:pt>
    <dgm:pt modelId="{D4492A61-DC06-4050-9DE3-959B60B0C0AC}" type="sibTrans" cxnId="{9BBBE0C1-4245-4D78-B7AB-8188C03F0495}">
      <dgm:prSet/>
      <dgm:spPr/>
      <dgm:t>
        <a:bodyPr/>
        <a:lstStyle/>
        <a:p>
          <a:endParaRPr lang="en-US"/>
        </a:p>
      </dgm:t>
    </dgm:pt>
    <dgm:pt modelId="{BCE5D3EE-E1D2-4CF7-8336-4CDF07A960A4}">
      <dgm:prSet custT="1"/>
      <dgm:spPr>
        <a:ln w="38100">
          <a:solidFill>
            <a:schemeClr val="bg2"/>
          </a:solidFill>
        </a:ln>
      </dgm:spPr>
      <dgm:t>
        <a:bodyPr/>
        <a:lstStyle/>
        <a:p>
          <a:r>
            <a:rPr lang="en-US" sz="1800" dirty="0">
              <a:latin typeface="+mj-lt"/>
            </a:rPr>
            <a:t>Order necessary materials/parts to begin manufacturing and assembly of coupler</a:t>
          </a:r>
        </a:p>
      </dgm:t>
    </dgm:pt>
    <dgm:pt modelId="{7DAB54AE-3773-494B-8991-28634F5A914D}" type="parTrans" cxnId="{AFF8D6CC-03C2-4450-A874-F49823960AD6}">
      <dgm:prSet/>
      <dgm:spPr/>
      <dgm:t>
        <a:bodyPr/>
        <a:lstStyle/>
        <a:p>
          <a:endParaRPr lang="en-US"/>
        </a:p>
      </dgm:t>
    </dgm:pt>
    <dgm:pt modelId="{2E126AA1-2827-44AD-958B-4681D8F212B3}" type="sibTrans" cxnId="{AFF8D6CC-03C2-4450-A874-F49823960AD6}">
      <dgm:prSet/>
      <dgm:spPr/>
      <dgm:t>
        <a:bodyPr/>
        <a:lstStyle/>
        <a:p>
          <a:endParaRPr lang="en-US"/>
        </a:p>
      </dgm:t>
    </dgm:pt>
    <dgm:pt modelId="{DF5D3DA7-5B1F-4125-AD68-D2A9D00B6492}">
      <dgm:prSet custT="1"/>
      <dgm:spPr>
        <a:ln w="38100">
          <a:solidFill>
            <a:schemeClr val="bg2"/>
          </a:solidFill>
        </a:ln>
      </dgm:spPr>
      <dgm:t>
        <a:bodyPr/>
        <a:lstStyle/>
        <a:p>
          <a:r>
            <a:rPr lang="en-US" sz="1800">
              <a:latin typeface="+mj-lt"/>
            </a:rPr>
            <a:t>Complete cryogenic testing at the National High Magnet Field Laboratory (NHMFL)</a:t>
          </a:r>
        </a:p>
      </dgm:t>
    </dgm:pt>
    <dgm:pt modelId="{EFA5308C-A00F-4482-B40F-683205A6AD56}" type="parTrans" cxnId="{C9B8FEF9-9696-4EE8-BCCA-A481D5E0D89E}">
      <dgm:prSet/>
      <dgm:spPr/>
      <dgm:t>
        <a:bodyPr/>
        <a:lstStyle/>
        <a:p>
          <a:endParaRPr lang="en-US"/>
        </a:p>
      </dgm:t>
    </dgm:pt>
    <dgm:pt modelId="{BAB0BA66-739E-493B-83C7-C05CCBA2562C}" type="sibTrans" cxnId="{C9B8FEF9-9696-4EE8-BCCA-A481D5E0D89E}">
      <dgm:prSet/>
      <dgm:spPr/>
      <dgm:t>
        <a:bodyPr/>
        <a:lstStyle/>
        <a:p>
          <a:endParaRPr lang="en-US"/>
        </a:p>
      </dgm:t>
    </dgm:pt>
    <dgm:pt modelId="{7ED43701-D6F2-4E3E-9467-87D99B06D198}" type="pres">
      <dgm:prSet presAssocID="{3641DAA2-474D-4D61-BCFF-6B0C9743846F}" presName="Name0" presStyleCnt="0">
        <dgm:presLayoutVars>
          <dgm:chMax val="7"/>
          <dgm:chPref val="7"/>
          <dgm:dir/>
        </dgm:presLayoutVars>
      </dgm:prSet>
      <dgm:spPr/>
    </dgm:pt>
    <dgm:pt modelId="{E05D54BB-F3F3-45D8-B4D9-2BF7FCDBF376}" type="pres">
      <dgm:prSet presAssocID="{3641DAA2-474D-4D61-BCFF-6B0C9743846F}" presName="Name1" presStyleCnt="0"/>
      <dgm:spPr/>
    </dgm:pt>
    <dgm:pt modelId="{9A7D827F-A606-4337-A413-042ACA133C08}" type="pres">
      <dgm:prSet presAssocID="{3641DAA2-474D-4D61-BCFF-6B0C9743846F}" presName="cycle" presStyleCnt="0"/>
      <dgm:spPr/>
    </dgm:pt>
    <dgm:pt modelId="{133E08FA-BCAB-4924-B4B5-AA2B29A0EE30}" type="pres">
      <dgm:prSet presAssocID="{3641DAA2-474D-4D61-BCFF-6B0C9743846F}" presName="srcNode" presStyleLbl="node1" presStyleIdx="0" presStyleCnt="4"/>
      <dgm:spPr/>
    </dgm:pt>
    <dgm:pt modelId="{9C80021B-35BC-47AB-8B6E-3AFEF2CB5F6B}" type="pres">
      <dgm:prSet presAssocID="{3641DAA2-474D-4D61-BCFF-6B0C9743846F}" presName="conn" presStyleLbl="parChTrans1D2" presStyleIdx="0" presStyleCnt="1"/>
      <dgm:spPr/>
    </dgm:pt>
    <dgm:pt modelId="{A78D1DFB-4716-4865-87EE-95712E2A44D4}" type="pres">
      <dgm:prSet presAssocID="{3641DAA2-474D-4D61-BCFF-6B0C9743846F}" presName="extraNode" presStyleLbl="node1" presStyleIdx="0" presStyleCnt="4"/>
      <dgm:spPr/>
    </dgm:pt>
    <dgm:pt modelId="{10568D6E-FF01-40D0-9216-D1D69452DBA8}" type="pres">
      <dgm:prSet presAssocID="{3641DAA2-474D-4D61-BCFF-6B0C9743846F}" presName="dstNode" presStyleLbl="node1" presStyleIdx="0" presStyleCnt="4"/>
      <dgm:spPr/>
    </dgm:pt>
    <dgm:pt modelId="{C104A7BD-D5F8-49D7-BC62-C5264E6EFE08}" type="pres">
      <dgm:prSet presAssocID="{6DBBA0A3-17A8-4189-94F1-96A3D9C41C3A}" presName="text_1" presStyleLbl="node1" presStyleIdx="0" presStyleCnt="4">
        <dgm:presLayoutVars>
          <dgm:bulletEnabled val="1"/>
        </dgm:presLayoutVars>
      </dgm:prSet>
      <dgm:spPr/>
    </dgm:pt>
    <dgm:pt modelId="{1C50FF0B-12B9-4031-94C9-16CB15E7CD45}" type="pres">
      <dgm:prSet presAssocID="{6DBBA0A3-17A8-4189-94F1-96A3D9C41C3A}" presName="accent_1" presStyleCnt="0"/>
      <dgm:spPr/>
    </dgm:pt>
    <dgm:pt modelId="{1A35600F-576F-431E-9E01-B0DD822D45B6}" type="pres">
      <dgm:prSet presAssocID="{6DBBA0A3-17A8-4189-94F1-96A3D9C41C3A}" presName="accentRepeatNode" presStyleLbl="solidFgAcc1" presStyleIdx="0" presStyleCnt="4"/>
      <dgm:spPr>
        <a:ln w="38100">
          <a:solidFill>
            <a:schemeClr val="bg2"/>
          </a:solidFill>
        </a:ln>
      </dgm:spPr>
    </dgm:pt>
    <dgm:pt modelId="{A98E06DA-2236-4C5A-86F3-A8D1FA6C1EF2}" type="pres">
      <dgm:prSet presAssocID="{1BDEBB0D-72D7-4AE4-903F-CB0E0521CF88}" presName="text_2" presStyleLbl="node1" presStyleIdx="1" presStyleCnt="4">
        <dgm:presLayoutVars>
          <dgm:bulletEnabled val="1"/>
        </dgm:presLayoutVars>
      </dgm:prSet>
      <dgm:spPr/>
    </dgm:pt>
    <dgm:pt modelId="{7EF75153-4E21-43AA-A532-9F5EC2878DDC}" type="pres">
      <dgm:prSet presAssocID="{1BDEBB0D-72D7-4AE4-903F-CB0E0521CF88}" presName="accent_2" presStyleCnt="0"/>
      <dgm:spPr/>
    </dgm:pt>
    <dgm:pt modelId="{85E3BDE7-DC30-4E20-A332-3DB128E863D4}" type="pres">
      <dgm:prSet presAssocID="{1BDEBB0D-72D7-4AE4-903F-CB0E0521CF88}" presName="accentRepeatNode" presStyleLbl="solidFgAcc1" presStyleIdx="1" presStyleCnt="4"/>
      <dgm:spPr>
        <a:ln w="38100">
          <a:solidFill>
            <a:schemeClr val="bg2"/>
          </a:solidFill>
        </a:ln>
      </dgm:spPr>
    </dgm:pt>
    <dgm:pt modelId="{7BDBA64B-326C-456B-B603-08DF216344A6}" type="pres">
      <dgm:prSet presAssocID="{BCE5D3EE-E1D2-4CF7-8336-4CDF07A960A4}" presName="text_3" presStyleLbl="node1" presStyleIdx="2" presStyleCnt="4">
        <dgm:presLayoutVars>
          <dgm:bulletEnabled val="1"/>
        </dgm:presLayoutVars>
      </dgm:prSet>
      <dgm:spPr/>
    </dgm:pt>
    <dgm:pt modelId="{0A375CF2-3B19-482C-815E-AEFA085FCE9E}" type="pres">
      <dgm:prSet presAssocID="{BCE5D3EE-E1D2-4CF7-8336-4CDF07A960A4}" presName="accent_3" presStyleCnt="0"/>
      <dgm:spPr/>
    </dgm:pt>
    <dgm:pt modelId="{9F878686-6F5E-426F-9421-2EE65EBD0BF0}" type="pres">
      <dgm:prSet presAssocID="{BCE5D3EE-E1D2-4CF7-8336-4CDF07A960A4}" presName="accentRepeatNode" presStyleLbl="solidFgAcc1" presStyleIdx="2" presStyleCnt="4"/>
      <dgm:spPr>
        <a:ln w="38100">
          <a:solidFill>
            <a:schemeClr val="bg2"/>
          </a:solidFill>
        </a:ln>
      </dgm:spPr>
    </dgm:pt>
    <dgm:pt modelId="{9174F7B8-5DFA-46F3-BF0E-941D0D1972B8}" type="pres">
      <dgm:prSet presAssocID="{DF5D3DA7-5B1F-4125-AD68-D2A9D00B6492}" presName="text_4" presStyleLbl="node1" presStyleIdx="3" presStyleCnt="4">
        <dgm:presLayoutVars>
          <dgm:bulletEnabled val="1"/>
        </dgm:presLayoutVars>
      </dgm:prSet>
      <dgm:spPr/>
    </dgm:pt>
    <dgm:pt modelId="{ECD1A95F-6FE3-4A36-B831-DC2651B5A308}" type="pres">
      <dgm:prSet presAssocID="{DF5D3DA7-5B1F-4125-AD68-D2A9D00B6492}" presName="accent_4" presStyleCnt="0"/>
      <dgm:spPr/>
    </dgm:pt>
    <dgm:pt modelId="{0B619AD3-08DA-42FF-822E-6EE936952BDA}" type="pres">
      <dgm:prSet presAssocID="{DF5D3DA7-5B1F-4125-AD68-D2A9D00B6492}" presName="accentRepeatNode" presStyleLbl="solidFgAcc1" presStyleIdx="3" presStyleCnt="4"/>
      <dgm:spPr>
        <a:ln w="38100">
          <a:solidFill>
            <a:schemeClr val="bg2"/>
          </a:solidFill>
        </a:ln>
      </dgm:spPr>
    </dgm:pt>
  </dgm:ptLst>
  <dgm:cxnLst>
    <dgm:cxn modelId="{D7CA3C36-5B56-4ECB-8A0C-7C53E610138A}" type="presOf" srcId="{DF5D3DA7-5B1F-4125-AD68-D2A9D00B6492}" destId="{9174F7B8-5DFA-46F3-BF0E-941D0D1972B8}" srcOrd="0" destOrd="0" presId="urn:microsoft.com/office/officeart/2008/layout/VerticalCurvedList"/>
    <dgm:cxn modelId="{2F039B87-1480-41D3-AA70-246597592F11}" type="presOf" srcId="{3641DAA2-474D-4D61-BCFF-6B0C9743846F}" destId="{7ED43701-D6F2-4E3E-9467-87D99B06D198}" srcOrd="0" destOrd="0" presId="urn:microsoft.com/office/officeart/2008/layout/VerticalCurvedList"/>
    <dgm:cxn modelId="{5081F3A2-34B6-4E9B-B8AD-4481C9FB3773}" type="presOf" srcId="{BCE5D3EE-E1D2-4CF7-8336-4CDF07A960A4}" destId="{7BDBA64B-326C-456B-B603-08DF216344A6}" srcOrd="0" destOrd="0" presId="urn:microsoft.com/office/officeart/2008/layout/VerticalCurvedList"/>
    <dgm:cxn modelId="{EEA08EA4-9DB9-479A-A587-F3EA57D56521}" type="presOf" srcId="{7CA2652A-A1C6-43CD-8798-2F483758ECB2}" destId="{9C80021B-35BC-47AB-8B6E-3AFEF2CB5F6B}" srcOrd="0" destOrd="0" presId="urn:microsoft.com/office/officeart/2008/layout/VerticalCurvedList"/>
    <dgm:cxn modelId="{FE639EB6-3CEF-42E2-AC57-CBCD8B35FA68}" type="presOf" srcId="{6DBBA0A3-17A8-4189-94F1-96A3D9C41C3A}" destId="{C104A7BD-D5F8-49D7-BC62-C5264E6EFE08}" srcOrd="0" destOrd="0" presId="urn:microsoft.com/office/officeart/2008/layout/VerticalCurvedList"/>
    <dgm:cxn modelId="{3647CFBC-B5A6-4F9D-9443-0B2ABD3D4F6A}" srcId="{3641DAA2-474D-4D61-BCFF-6B0C9743846F}" destId="{6DBBA0A3-17A8-4189-94F1-96A3D9C41C3A}" srcOrd="0" destOrd="0" parTransId="{AACDF538-4DB3-4D28-A385-D3F59F8201C6}" sibTransId="{7CA2652A-A1C6-43CD-8798-2F483758ECB2}"/>
    <dgm:cxn modelId="{9BBBE0C1-4245-4D78-B7AB-8188C03F0495}" srcId="{3641DAA2-474D-4D61-BCFF-6B0C9743846F}" destId="{1BDEBB0D-72D7-4AE4-903F-CB0E0521CF88}" srcOrd="1" destOrd="0" parTransId="{7BA9C082-0849-485C-A865-373083FB9F39}" sibTransId="{D4492A61-DC06-4050-9DE3-959B60B0C0AC}"/>
    <dgm:cxn modelId="{F71529CC-1E9E-412D-9460-DFBFC7BAE10F}" type="presOf" srcId="{1BDEBB0D-72D7-4AE4-903F-CB0E0521CF88}" destId="{A98E06DA-2236-4C5A-86F3-A8D1FA6C1EF2}" srcOrd="0" destOrd="0" presId="urn:microsoft.com/office/officeart/2008/layout/VerticalCurvedList"/>
    <dgm:cxn modelId="{AFF8D6CC-03C2-4450-A874-F49823960AD6}" srcId="{3641DAA2-474D-4D61-BCFF-6B0C9743846F}" destId="{BCE5D3EE-E1D2-4CF7-8336-4CDF07A960A4}" srcOrd="2" destOrd="0" parTransId="{7DAB54AE-3773-494B-8991-28634F5A914D}" sibTransId="{2E126AA1-2827-44AD-958B-4681D8F212B3}"/>
    <dgm:cxn modelId="{C9B8FEF9-9696-4EE8-BCCA-A481D5E0D89E}" srcId="{3641DAA2-474D-4D61-BCFF-6B0C9743846F}" destId="{DF5D3DA7-5B1F-4125-AD68-D2A9D00B6492}" srcOrd="3" destOrd="0" parTransId="{EFA5308C-A00F-4482-B40F-683205A6AD56}" sibTransId="{BAB0BA66-739E-493B-83C7-C05CCBA2562C}"/>
    <dgm:cxn modelId="{5094192E-2F15-4DA2-A54B-65ECE4FB9222}" type="presParOf" srcId="{7ED43701-D6F2-4E3E-9467-87D99B06D198}" destId="{E05D54BB-F3F3-45D8-B4D9-2BF7FCDBF376}" srcOrd="0" destOrd="0" presId="urn:microsoft.com/office/officeart/2008/layout/VerticalCurvedList"/>
    <dgm:cxn modelId="{7B105919-598A-4279-B588-D5CE5D8C10E3}" type="presParOf" srcId="{E05D54BB-F3F3-45D8-B4D9-2BF7FCDBF376}" destId="{9A7D827F-A606-4337-A413-042ACA133C08}" srcOrd="0" destOrd="0" presId="urn:microsoft.com/office/officeart/2008/layout/VerticalCurvedList"/>
    <dgm:cxn modelId="{C6D7A08E-0E33-4566-BAE7-82A05753E95F}" type="presParOf" srcId="{9A7D827F-A606-4337-A413-042ACA133C08}" destId="{133E08FA-BCAB-4924-B4B5-AA2B29A0EE30}" srcOrd="0" destOrd="0" presId="urn:microsoft.com/office/officeart/2008/layout/VerticalCurvedList"/>
    <dgm:cxn modelId="{87E7F0E4-1BE1-4474-8972-E23014D7E187}" type="presParOf" srcId="{9A7D827F-A606-4337-A413-042ACA133C08}" destId="{9C80021B-35BC-47AB-8B6E-3AFEF2CB5F6B}" srcOrd="1" destOrd="0" presId="urn:microsoft.com/office/officeart/2008/layout/VerticalCurvedList"/>
    <dgm:cxn modelId="{CC5F9A46-0F35-491F-9E74-832B98E586A1}" type="presParOf" srcId="{9A7D827F-A606-4337-A413-042ACA133C08}" destId="{A78D1DFB-4716-4865-87EE-95712E2A44D4}" srcOrd="2" destOrd="0" presId="urn:microsoft.com/office/officeart/2008/layout/VerticalCurvedList"/>
    <dgm:cxn modelId="{4870B7FE-D4FA-4F15-BE7C-18C52C0BC0DA}" type="presParOf" srcId="{9A7D827F-A606-4337-A413-042ACA133C08}" destId="{10568D6E-FF01-40D0-9216-D1D69452DBA8}" srcOrd="3" destOrd="0" presId="urn:microsoft.com/office/officeart/2008/layout/VerticalCurvedList"/>
    <dgm:cxn modelId="{BCB43AC7-E1F2-490A-A750-04602CA2F1F8}" type="presParOf" srcId="{E05D54BB-F3F3-45D8-B4D9-2BF7FCDBF376}" destId="{C104A7BD-D5F8-49D7-BC62-C5264E6EFE08}" srcOrd="1" destOrd="0" presId="urn:microsoft.com/office/officeart/2008/layout/VerticalCurvedList"/>
    <dgm:cxn modelId="{B059D1DF-8264-46EE-A1CA-CEFF701B34EC}" type="presParOf" srcId="{E05D54BB-F3F3-45D8-B4D9-2BF7FCDBF376}" destId="{1C50FF0B-12B9-4031-94C9-16CB15E7CD45}" srcOrd="2" destOrd="0" presId="urn:microsoft.com/office/officeart/2008/layout/VerticalCurvedList"/>
    <dgm:cxn modelId="{B7231460-2667-4698-A2B1-D329C59E0840}" type="presParOf" srcId="{1C50FF0B-12B9-4031-94C9-16CB15E7CD45}" destId="{1A35600F-576F-431E-9E01-B0DD822D45B6}" srcOrd="0" destOrd="0" presId="urn:microsoft.com/office/officeart/2008/layout/VerticalCurvedList"/>
    <dgm:cxn modelId="{1CAE516C-DA8F-4DE0-A705-FC5BE45398EA}" type="presParOf" srcId="{E05D54BB-F3F3-45D8-B4D9-2BF7FCDBF376}" destId="{A98E06DA-2236-4C5A-86F3-A8D1FA6C1EF2}" srcOrd="3" destOrd="0" presId="urn:microsoft.com/office/officeart/2008/layout/VerticalCurvedList"/>
    <dgm:cxn modelId="{B8ECD63D-9522-4048-ACD7-E8BC0C575CEB}" type="presParOf" srcId="{E05D54BB-F3F3-45D8-B4D9-2BF7FCDBF376}" destId="{7EF75153-4E21-43AA-A532-9F5EC2878DDC}" srcOrd="4" destOrd="0" presId="urn:microsoft.com/office/officeart/2008/layout/VerticalCurvedList"/>
    <dgm:cxn modelId="{94D2973F-5A54-4EED-B66E-D33FC452CC22}" type="presParOf" srcId="{7EF75153-4E21-43AA-A532-9F5EC2878DDC}" destId="{85E3BDE7-DC30-4E20-A332-3DB128E863D4}" srcOrd="0" destOrd="0" presId="urn:microsoft.com/office/officeart/2008/layout/VerticalCurvedList"/>
    <dgm:cxn modelId="{3328E37D-EEEB-4D8A-B673-62BEBDAC5981}" type="presParOf" srcId="{E05D54BB-F3F3-45D8-B4D9-2BF7FCDBF376}" destId="{7BDBA64B-326C-456B-B603-08DF216344A6}" srcOrd="5" destOrd="0" presId="urn:microsoft.com/office/officeart/2008/layout/VerticalCurvedList"/>
    <dgm:cxn modelId="{9ABF3680-E034-4356-BFF8-BFDFD7672E5E}" type="presParOf" srcId="{E05D54BB-F3F3-45D8-B4D9-2BF7FCDBF376}" destId="{0A375CF2-3B19-482C-815E-AEFA085FCE9E}" srcOrd="6" destOrd="0" presId="urn:microsoft.com/office/officeart/2008/layout/VerticalCurvedList"/>
    <dgm:cxn modelId="{3FDB7351-0910-4D7E-B5CB-4FC96E4AEDDE}" type="presParOf" srcId="{0A375CF2-3B19-482C-815E-AEFA085FCE9E}" destId="{9F878686-6F5E-426F-9421-2EE65EBD0BF0}" srcOrd="0" destOrd="0" presId="urn:microsoft.com/office/officeart/2008/layout/VerticalCurvedList"/>
    <dgm:cxn modelId="{6108EAAA-2C98-400B-A23B-E07B5C29280C}" type="presParOf" srcId="{E05D54BB-F3F3-45D8-B4D9-2BF7FCDBF376}" destId="{9174F7B8-5DFA-46F3-BF0E-941D0D1972B8}" srcOrd="7" destOrd="0" presId="urn:microsoft.com/office/officeart/2008/layout/VerticalCurvedList"/>
    <dgm:cxn modelId="{341E3463-2D76-42F5-9C66-CE96516EBEAA}" type="presParOf" srcId="{E05D54BB-F3F3-45D8-B4D9-2BF7FCDBF376}" destId="{ECD1A95F-6FE3-4A36-B831-DC2651B5A308}" srcOrd="8" destOrd="0" presId="urn:microsoft.com/office/officeart/2008/layout/VerticalCurvedList"/>
    <dgm:cxn modelId="{EF9A45CE-E96D-4C80-9325-A2D284826A9F}" type="presParOf" srcId="{ECD1A95F-6FE3-4A36-B831-DC2651B5A308}" destId="{0B619AD3-08DA-42FF-822E-6EE936952BD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641DAA2-474D-4D61-BCFF-6B0C9743846F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6DBBA0A3-17A8-4189-94F1-96A3D9C41C3A}">
      <dgm:prSet custT="1"/>
      <dgm:spPr>
        <a:ln w="38100">
          <a:solidFill>
            <a:schemeClr val="bg2"/>
          </a:solidFill>
        </a:ln>
      </dgm:spPr>
      <dgm:t>
        <a:bodyPr/>
        <a:lstStyle/>
        <a:p>
          <a:r>
            <a:rPr lang="en-US" sz="1800" dirty="0">
              <a:latin typeface="+mj-lt"/>
            </a:rPr>
            <a:t>Perform fluid flow simulations using SolidWorks</a:t>
          </a:r>
        </a:p>
      </dgm:t>
    </dgm:pt>
    <dgm:pt modelId="{AACDF538-4DB3-4D28-A385-D3F59F8201C6}" type="parTrans" cxnId="{3647CFBC-B5A6-4F9D-9443-0B2ABD3D4F6A}">
      <dgm:prSet/>
      <dgm:spPr/>
      <dgm:t>
        <a:bodyPr/>
        <a:lstStyle/>
        <a:p>
          <a:endParaRPr lang="en-US"/>
        </a:p>
      </dgm:t>
    </dgm:pt>
    <dgm:pt modelId="{7CA2652A-A1C6-43CD-8798-2F483758ECB2}" type="sibTrans" cxnId="{3647CFBC-B5A6-4F9D-9443-0B2ABD3D4F6A}">
      <dgm:prSet/>
      <dgm:spPr>
        <a:ln>
          <a:solidFill>
            <a:schemeClr val="bg2"/>
          </a:solidFill>
        </a:ln>
      </dgm:spPr>
      <dgm:t>
        <a:bodyPr/>
        <a:lstStyle/>
        <a:p>
          <a:endParaRPr lang="en-US"/>
        </a:p>
      </dgm:t>
    </dgm:pt>
    <dgm:pt modelId="{1BDEBB0D-72D7-4AE4-903F-CB0E0521CF88}">
      <dgm:prSet custT="1"/>
      <dgm:spPr>
        <a:ln w="38100">
          <a:solidFill>
            <a:schemeClr val="bg2"/>
          </a:solidFill>
        </a:ln>
      </dgm:spPr>
      <dgm:t>
        <a:bodyPr/>
        <a:lstStyle/>
        <a:p>
          <a:r>
            <a:rPr lang="en-US" sz="1800">
              <a:solidFill>
                <a:schemeClr val="tx2"/>
              </a:solidFill>
              <a:latin typeface="+mj-lt"/>
            </a:rPr>
            <a:t>Conduct durability tests on the final coupler design</a:t>
          </a:r>
        </a:p>
      </dgm:t>
    </dgm:pt>
    <dgm:pt modelId="{7BA9C082-0849-485C-A865-373083FB9F39}" type="parTrans" cxnId="{9BBBE0C1-4245-4D78-B7AB-8188C03F0495}">
      <dgm:prSet/>
      <dgm:spPr/>
      <dgm:t>
        <a:bodyPr/>
        <a:lstStyle/>
        <a:p>
          <a:endParaRPr lang="en-US"/>
        </a:p>
      </dgm:t>
    </dgm:pt>
    <dgm:pt modelId="{D4492A61-DC06-4050-9DE3-959B60B0C0AC}" type="sibTrans" cxnId="{9BBBE0C1-4245-4D78-B7AB-8188C03F0495}">
      <dgm:prSet/>
      <dgm:spPr/>
      <dgm:t>
        <a:bodyPr/>
        <a:lstStyle/>
        <a:p>
          <a:endParaRPr lang="en-US"/>
        </a:p>
      </dgm:t>
    </dgm:pt>
    <dgm:pt modelId="{DF5D3DA7-5B1F-4125-AD68-D2A9D00B6492}">
      <dgm:prSet custT="1"/>
      <dgm:spPr>
        <a:ln w="38100">
          <a:solidFill>
            <a:schemeClr val="bg2"/>
          </a:solidFill>
        </a:ln>
      </dgm:spPr>
      <dgm:t>
        <a:bodyPr/>
        <a:lstStyle/>
        <a:p>
          <a:r>
            <a:rPr lang="en-US" sz="1800">
              <a:latin typeface="+mj-lt"/>
            </a:rPr>
            <a:t>Implement spray on foam insulation (SOFI) to outer surface</a:t>
          </a:r>
        </a:p>
      </dgm:t>
    </dgm:pt>
    <dgm:pt modelId="{EFA5308C-A00F-4482-B40F-683205A6AD56}" type="parTrans" cxnId="{C9B8FEF9-9696-4EE8-BCCA-A481D5E0D89E}">
      <dgm:prSet/>
      <dgm:spPr/>
      <dgm:t>
        <a:bodyPr/>
        <a:lstStyle/>
        <a:p>
          <a:endParaRPr lang="en-US"/>
        </a:p>
      </dgm:t>
    </dgm:pt>
    <dgm:pt modelId="{BAB0BA66-739E-493B-83C7-C05CCBA2562C}" type="sibTrans" cxnId="{C9B8FEF9-9696-4EE8-BCCA-A481D5E0D89E}">
      <dgm:prSet/>
      <dgm:spPr/>
      <dgm:t>
        <a:bodyPr/>
        <a:lstStyle/>
        <a:p>
          <a:endParaRPr lang="en-US"/>
        </a:p>
      </dgm:t>
    </dgm:pt>
    <dgm:pt modelId="{7ED43701-D6F2-4E3E-9467-87D99B06D198}" type="pres">
      <dgm:prSet presAssocID="{3641DAA2-474D-4D61-BCFF-6B0C9743846F}" presName="Name0" presStyleCnt="0">
        <dgm:presLayoutVars>
          <dgm:chMax val="7"/>
          <dgm:chPref val="7"/>
          <dgm:dir/>
        </dgm:presLayoutVars>
      </dgm:prSet>
      <dgm:spPr/>
    </dgm:pt>
    <dgm:pt modelId="{E05D54BB-F3F3-45D8-B4D9-2BF7FCDBF376}" type="pres">
      <dgm:prSet presAssocID="{3641DAA2-474D-4D61-BCFF-6B0C9743846F}" presName="Name1" presStyleCnt="0"/>
      <dgm:spPr/>
    </dgm:pt>
    <dgm:pt modelId="{9A7D827F-A606-4337-A413-042ACA133C08}" type="pres">
      <dgm:prSet presAssocID="{3641DAA2-474D-4D61-BCFF-6B0C9743846F}" presName="cycle" presStyleCnt="0"/>
      <dgm:spPr/>
    </dgm:pt>
    <dgm:pt modelId="{133E08FA-BCAB-4924-B4B5-AA2B29A0EE30}" type="pres">
      <dgm:prSet presAssocID="{3641DAA2-474D-4D61-BCFF-6B0C9743846F}" presName="srcNode" presStyleLbl="node1" presStyleIdx="0" presStyleCnt="3"/>
      <dgm:spPr/>
    </dgm:pt>
    <dgm:pt modelId="{9C80021B-35BC-47AB-8B6E-3AFEF2CB5F6B}" type="pres">
      <dgm:prSet presAssocID="{3641DAA2-474D-4D61-BCFF-6B0C9743846F}" presName="conn" presStyleLbl="parChTrans1D2" presStyleIdx="0" presStyleCnt="1"/>
      <dgm:spPr/>
    </dgm:pt>
    <dgm:pt modelId="{A78D1DFB-4716-4865-87EE-95712E2A44D4}" type="pres">
      <dgm:prSet presAssocID="{3641DAA2-474D-4D61-BCFF-6B0C9743846F}" presName="extraNode" presStyleLbl="node1" presStyleIdx="0" presStyleCnt="3"/>
      <dgm:spPr/>
    </dgm:pt>
    <dgm:pt modelId="{10568D6E-FF01-40D0-9216-D1D69452DBA8}" type="pres">
      <dgm:prSet presAssocID="{3641DAA2-474D-4D61-BCFF-6B0C9743846F}" presName="dstNode" presStyleLbl="node1" presStyleIdx="0" presStyleCnt="3"/>
      <dgm:spPr/>
    </dgm:pt>
    <dgm:pt modelId="{C104A7BD-D5F8-49D7-BC62-C5264E6EFE08}" type="pres">
      <dgm:prSet presAssocID="{6DBBA0A3-17A8-4189-94F1-96A3D9C41C3A}" presName="text_1" presStyleLbl="node1" presStyleIdx="0" presStyleCnt="3">
        <dgm:presLayoutVars>
          <dgm:bulletEnabled val="1"/>
        </dgm:presLayoutVars>
      </dgm:prSet>
      <dgm:spPr/>
    </dgm:pt>
    <dgm:pt modelId="{1C50FF0B-12B9-4031-94C9-16CB15E7CD45}" type="pres">
      <dgm:prSet presAssocID="{6DBBA0A3-17A8-4189-94F1-96A3D9C41C3A}" presName="accent_1" presStyleCnt="0"/>
      <dgm:spPr/>
    </dgm:pt>
    <dgm:pt modelId="{1A35600F-576F-431E-9E01-B0DD822D45B6}" type="pres">
      <dgm:prSet presAssocID="{6DBBA0A3-17A8-4189-94F1-96A3D9C41C3A}" presName="accentRepeatNode" presStyleLbl="solidFgAcc1" presStyleIdx="0" presStyleCnt="3"/>
      <dgm:spPr>
        <a:ln w="38100">
          <a:solidFill>
            <a:schemeClr val="bg2"/>
          </a:solidFill>
        </a:ln>
      </dgm:spPr>
    </dgm:pt>
    <dgm:pt modelId="{A98E06DA-2236-4C5A-86F3-A8D1FA6C1EF2}" type="pres">
      <dgm:prSet presAssocID="{1BDEBB0D-72D7-4AE4-903F-CB0E0521CF88}" presName="text_2" presStyleLbl="node1" presStyleIdx="1" presStyleCnt="3">
        <dgm:presLayoutVars>
          <dgm:bulletEnabled val="1"/>
        </dgm:presLayoutVars>
      </dgm:prSet>
      <dgm:spPr/>
    </dgm:pt>
    <dgm:pt modelId="{7EF75153-4E21-43AA-A532-9F5EC2878DDC}" type="pres">
      <dgm:prSet presAssocID="{1BDEBB0D-72D7-4AE4-903F-CB0E0521CF88}" presName="accent_2" presStyleCnt="0"/>
      <dgm:spPr/>
    </dgm:pt>
    <dgm:pt modelId="{85E3BDE7-DC30-4E20-A332-3DB128E863D4}" type="pres">
      <dgm:prSet presAssocID="{1BDEBB0D-72D7-4AE4-903F-CB0E0521CF88}" presName="accentRepeatNode" presStyleLbl="solidFgAcc1" presStyleIdx="1" presStyleCnt="3"/>
      <dgm:spPr>
        <a:ln w="38100">
          <a:solidFill>
            <a:schemeClr val="bg2"/>
          </a:solidFill>
        </a:ln>
      </dgm:spPr>
    </dgm:pt>
    <dgm:pt modelId="{02BBA49C-52AB-4AE3-80BE-1491FAE7E2D5}" type="pres">
      <dgm:prSet presAssocID="{DF5D3DA7-5B1F-4125-AD68-D2A9D00B6492}" presName="text_3" presStyleLbl="node1" presStyleIdx="2" presStyleCnt="3">
        <dgm:presLayoutVars>
          <dgm:bulletEnabled val="1"/>
        </dgm:presLayoutVars>
      </dgm:prSet>
      <dgm:spPr/>
    </dgm:pt>
    <dgm:pt modelId="{68CEB4C2-7753-4761-989A-B2B995A8FD35}" type="pres">
      <dgm:prSet presAssocID="{DF5D3DA7-5B1F-4125-AD68-D2A9D00B6492}" presName="accent_3" presStyleCnt="0"/>
      <dgm:spPr/>
    </dgm:pt>
    <dgm:pt modelId="{0B619AD3-08DA-42FF-822E-6EE936952BDA}" type="pres">
      <dgm:prSet presAssocID="{DF5D3DA7-5B1F-4125-AD68-D2A9D00B6492}" presName="accentRepeatNode" presStyleLbl="solidFgAcc1" presStyleIdx="2" presStyleCnt="3"/>
      <dgm:spPr>
        <a:ln w="38100">
          <a:solidFill>
            <a:schemeClr val="bg2"/>
          </a:solidFill>
        </a:ln>
      </dgm:spPr>
    </dgm:pt>
  </dgm:ptLst>
  <dgm:cxnLst>
    <dgm:cxn modelId="{2C6EB51E-08E0-4926-B73E-DE31531DA7C5}" type="presOf" srcId="{DF5D3DA7-5B1F-4125-AD68-D2A9D00B6492}" destId="{02BBA49C-52AB-4AE3-80BE-1491FAE7E2D5}" srcOrd="0" destOrd="0" presId="urn:microsoft.com/office/officeart/2008/layout/VerticalCurvedList"/>
    <dgm:cxn modelId="{2F039B87-1480-41D3-AA70-246597592F11}" type="presOf" srcId="{3641DAA2-474D-4D61-BCFF-6B0C9743846F}" destId="{7ED43701-D6F2-4E3E-9467-87D99B06D198}" srcOrd="0" destOrd="0" presId="urn:microsoft.com/office/officeart/2008/layout/VerticalCurvedList"/>
    <dgm:cxn modelId="{EEA08EA4-9DB9-479A-A587-F3EA57D56521}" type="presOf" srcId="{7CA2652A-A1C6-43CD-8798-2F483758ECB2}" destId="{9C80021B-35BC-47AB-8B6E-3AFEF2CB5F6B}" srcOrd="0" destOrd="0" presId="urn:microsoft.com/office/officeart/2008/layout/VerticalCurvedList"/>
    <dgm:cxn modelId="{FE639EB6-3CEF-42E2-AC57-CBCD8B35FA68}" type="presOf" srcId="{6DBBA0A3-17A8-4189-94F1-96A3D9C41C3A}" destId="{C104A7BD-D5F8-49D7-BC62-C5264E6EFE08}" srcOrd="0" destOrd="0" presId="urn:microsoft.com/office/officeart/2008/layout/VerticalCurvedList"/>
    <dgm:cxn modelId="{3647CFBC-B5A6-4F9D-9443-0B2ABD3D4F6A}" srcId="{3641DAA2-474D-4D61-BCFF-6B0C9743846F}" destId="{6DBBA0A3-17A8-4189-94F1-96A3D9C41C3A}" srcOrd="0" destOrd="0" parTransId="{AACDF538-4DB3-4D28-A385-D3F59F8201C6}" sibTransId="{7CA2652A-A1C6-43CD-8798-2F483758ECB2}"/>
    <dgm:cxn modelId="{9BBBE0C1-4245-4D78-B7AB-8188C03F0495}" srcId="{3641DAA2-474D-4D61-BCFF-6B0C9743846F}" destId="{1BDEBB0D-72D7-4AE4-903F-CB0E0521CF88}" srcOrd="1" destOrd="0" parTransId="{7BA9C082-0849-485C-A865-373083FB9F39}" sibTransId="{D4492A61-DC06-4050-9DE3-959B60B0C0AC}"/>
    <dgm:cxn modelId="{F71529CC-1E9E-412D-9460-DFBFC7BAE10F}" type="presOf" srcId="{1BDEBB0D-72D7-4AE4-903F-CB0E0521CF88}" destId="{A98E06DA-2236-4C5A-86F3-A8D1FA6C1EF2}" srcOrd="0" destOrd="0" presId="urn:microsoft.com/office/officeart/2008/layout/VerticalCurvedList"/>
    <dgm:cxn modelId="{C9B8FEF9-9696-4EE8-BCCA-A481D5E0D89E}" srcId="{3641DAA2-474D-4D61-BCFF-6B0C9743846F}" destId="{DF5D3DA7-5B1F-4125-AD68-D2A9D00B6492}" srcOrd="2" destOrd="0" parTransId="{EFA5308C-A00F-4482-B40F-683205A6AD56}" sibTransId="{BAB0BA66-739E-493B-83C7-C05CCBA2562C}"/>
    <dgm:cxn modelId="{5094192E-2F15-4DA2-A54B-65ECE4FB9222}" type="presParOf" srcId="{7ED43701-D6F2-4E3E-9467-87D99B06D198}" destId="{E05D54BB-F3F3-45D8-B4D9-2BF7FCDBF376}" srcOrd="0" destOrd="0" presId="urn:microsoft.com/office/officeart/2008/layout/VerticalCurvedList"/>
    <dgm:cxn modelId="{7B105919-598A-4279-B588-D5CE5D8C10E3}" type="presParOf" srcId="{E05D54BB-F3F3-45D8-B4D9-2BF7FCDBF376}" destId="{9A7D827F-A606-4337-A413-042ACA133C08}" srcOrd="0" destOrd="0" presId="urn:microsoft.com/office/officeart/2008/layout/VerticalCurvedList"/>
    <dgm:cxn modelId="{C6D7A08E-0E33-4566-BAE7-82A05753E95F}" type="presParOf" srcId="{9A7D827F-A606-4337-A413-042ACA133C08}" destId="{133E08FA-BCAB-4924-B4B5-AA2B29A0EE30}" srcOrd="0" destOrd="0" presId="urn:microsoft.com/office/officeart/2008/layout/VerticalCurvedList"/>
    <dgm:cxn modelId="{87E7F0E4-1BE1-4474-8972-E23014D7E187}" type="presParOf" srcId="{9A7D827F-A606-4337-A413-042ACA133C08}" destId="{9C80021B-35BC-47AB-8B6E-3AFEF2CB5F6B}" srcOrd="1" destOrd="0" presId="urn:microsoft.com/office/officeart/2008/layout/VerticalCurvedList"/>
    <dgm:cxn modelId="{CC5F9A46-0F35-491F-9E74-832B98E586A1}" type="presParOf" srcId="{9A7D827F-A606-4337-A413-042ACA133C08}" destId="{A78D1DFB-4716-4865-87EE-95712E2A44D4}" srcOrd="2" destOrd="0" presId="urn:microsoft.com/office/officeart/2008/layout/VerticalCurvedList"/>
    <dgm:cxn modelId="{4870B7FE-D4FA-4F15-BE7C-18C52C0BC0DA}" type="presParOf" srcId="{9A7D827F-A606-4337-A413-042ACA133C08}" destId="{10568D6E-FF01-40D0-9216-D1D69452DBA8}" srcOrd="3" destOrd="0" presId="urn:microsoft.com/office/officeart/2008/layout/VerticalCurvedList"/>
    <dgm:cxn modelId="{BCB43AC7-E1F2-490A-A750-04602CA2F1F8}" type="presParOf" srcId="{E05D54BB-F3F3-45D8-B4D9-2BF7FCDBF376}" destId="{C104A7BD-D5F8-49D7-BC62-C5264E6EFE08}" srcOrd="1" destOrd="0" presId="urn:microsoft.com/office/officeart/2008/layout/VerticalCurvedList"/>
    <dgm:cxn modelId="{B059D1DF-8264-46EE-A1CA-CEFF701B34EC}" type="presParOf" srcId="{E05D54BB-F3F3-45D8-B4D9-2BF7FCDBF376}" destId="{1C50FF0B-12B9-4031-94C9-16CB15E7CD45}" srcOrd="2" destOrd="0" presId="urn:microsoft.com/office/officeart/2008/layout/VerticalCurvedList"/>
    <dgm:cxn modelId="{B7231460-2667-4698-A2B1-D329C59E0840}" type="presParOf" srcId="{1C50FF0B-12B9-4031-94C9-16CB15E7CD45}" destId="{1A35600F-576F-431E-9E01-B0DD822D45B6}" srcOrd="0" destOrd="0" presId="urn:microsoft.com/office/officeart/2008/layout/VerticalCurvedList"/>
    <dgm:cxn modelId="{1CAE516C-DA8F-4DE0-A705-FC5BE45398EA}" type="presParOf" srcId="{E05D54BB-F3F3-45D8-B4D9-2BF7FCDBF376}" destId="{A98E06DA-2236-4C5A-86F3-A8D1FA6C1EF2}" srcOrd="3" destOrd="0" presId="urn:microsoft.com/office/officeart/2008/layout/VerticalCurvedList"/>
    <dgm:cxn modelId="{B8ECD63D-9522-4048-ACD7-E8BC0C575CEB}" type="presParOf" srcId="{E05D54BB-F3F3-45D8-B4D9-2BF7FCDBF376}" destId="{7EF75153-4E21-43AA-A532-9F5EC2878DDC}" srcOrd="4" destOrd="0" presId="urn:microsoft.com/office/officeart/2008/layout/VerticalCurvedList"/>
    <dgm:cxn modelId="{94D2973F-5A54-4EED-B66E-D33FC452CC22}" type="presParOf" srcId="{7EF75153-4E21-43AA-A532-9F5EC2878DDC}" destId="{85E3BDE7-DC30-4E20-A332-3DB128E863D4}" srcOrd="0" destOrd="0" presId="urn:microsoft.com/office/officeart/2008/layout/VerticalCurvedList"/>
    <dgm:cxn modelId="{490BF9F6-E06E-473F-AF1A-8830BCC09810}" type="presParOf" srcId="{E05D54BB-F3F3-45D8-B4D9-2BF7FCDBF376}" destId="{02BBA49C-52AB-4AE3-80BE-1491FAE7E2D5}" srcOrd="5" destOrd="0" presId="urn:microsoft.com/office/officeart/2008/layout/VerticalCurvedList"/>
    <dgm:cxn modelId="{9B486216-0F09-41C6-AD81-E9606CF0EA5A}" type="presParOf" srcId="{E05D54BB-F3F3-45D8-B4D9-2BF7FCDBF376}" destId="{68CEB4C2-7753-4761-989A-B2B995A8FD35}" srcOrd="6" destOrd="0" presId="urn:microsoft.com/office/officeart/2008/layout/VerticalCurvedList"/>
    <dgm:cxn modelId="{8E8AB9FC-226E-4318-9FC2-68B2B602D67D}" type="presParOf" srcId="{68CEB4C2-7753-4761-989A-B2B995A8FD35}" destId="{0B619AD3-08DA-42FF-822E-6EE936952BD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52A2D5-EE46-4B6C-ACF8-5F4DCC9C77C4}">
      <dsp:nvSpPr>
        <dsp:cNvPr id="0" name=""/>
        <dsp:cNvSpPr/>
      </dsp:nvSpPr>
      <dsp:spPr>
        <a:xfrm>
          <a:off x="0" y="28036"/>
          <a:ext cx="8502105" cy="57563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libri"/>
              <a:ea typeface="Calibri"/>
              <a:cs typeface="Arial"/>
            </a:rPr>
            <a:t>Machining Errors</a:t>
          </a:r>
        </a:p>
      </dsp:txBody>
      <dsp:txXfrm>
        <a:off x="28100" y="56136"/>
        <a:ext cx="8445905" cy="519439"/>
      </dsp:txXfrm>
    </dsp:sp>
    <dsp:sp modelId="{2205A249-8551-4FF2-B622-EC5FE0CECB3F}">
      <dsp:nvSpPr>
        <dsp:cNvPr id="0" name=""/>
        <dsp:cNvSpPr/>
      </dsp:nvSpPr>
      <dsp:spPr>
        <a:xfrm>
          <a:off x="0" y="603676"/>
          <a:ext cx="8502105" cy="596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9942" tIns="30480" rIns="170688" bIns="30480" numCol="1" spcCol="1270" anchor="t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 dirty="0">
              <a:latin typeface="Calibri"/>
              <a:ea typeface="Calibri"/>
              <a:cs typeface="Arial"/>
            </a:rPr>
            <a:t>Design</a:t>
          </a:r>
          <a:r>
            <a:rPr lang="en-US" sz="1900" kern="1200" dirty="0">
              <a:latin typeface="Calibri"/>
              <a:ea typeface="Calibri"/>
              <a:cs typeface="Calibri"/>
            </a:rPr>
            <a:t> for less required machining and budget for extra materials in the event of irreparable fabrication errors</a:t>
          </a:r>
        </a:p>
      </dsp:txBody>
      <dsp:txXfrm>
        <a:off x="0" y="603676"/>
        <a:ext cx="8502105" cy="5961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E3D976-40E9-4CDC-9DF5-7798506A4FE5}">
      <dsp:nvSpPr>
        <dsp:cNvPr id="0" name=""/>
        <dsp:cNvSpPr/>
      </dsp:nvSpPr>
      <dsp:spPr>
        <a:xfrm>
          <a:off x="0" y="23472"/>
          <a:ext cx="8502105" cy="57563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Calibri"/>
              <a:ea typeface="Calibri"/>
              <a:cs typeface="Calibri"/>
            </a:rPr>
            <a:t>Flow Channel Interference With Seals</a:t>
          </a:r>
        </a:p>
      </dsp:txBody>
      <dsp:txXfrm>
        <a:off x="28100" y="51572"/>
        <a:ext cx="8445905" cy="519439"/>
      </dsp:txXfrm>
    </dsp:sp>
    <dsp:sp modelId="{26BB5F81-1913-479C-AE55-906B9290F700}">
      <dsp:nvSpPr>
        <dsp:cNvPr id="0" name=""/>
        <dsp:cNvSpPr/>
      </dsp:nvSpPr>
      <dsp:spPr>
        <a:xfrm>
          <a:off x="0" y="599112"/>
          <a:ext cx="8502105" cy="596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9942" tIns="30480" rIns="170688" bIns="30480" numCol="1" spcCol="1270" anchor="t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 dirty="0">
              <a:latin typeface="Calibri"/>
              <a:ea typeface="Calibri"/>
              <a:cs typeface="Calibri"/>
            </a:rPr>
            <a:t>If scraping of the seals by the flow channel holes is observed, a feature may need to be added to prevent significant seal damage </a:t>
          </a:r>
        </a:p>
      </dsp:txBody>
      <dsp:txXfrm>
        <a:off x="0" y="599112"/>
        <a:ext cx="8502105" cy="5961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52A2D5-EE46-4B6C-ACF8-5F4DCC9C77C4}">
      <dsp:nvSpPr>
        <dsp:cNvPr id="0" name=""/>
        <dsp:cNvSpPr/>
      </dsp:nvSpPr>
      <dsp:spPr>
        <a:xfrm>
          <a:off x="0" y="344"/>
          <a:ext cx="8502105" cy="57585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libri"/>
              <a:ea typeface="Calibri"/>
              <a:cs typeface="Arial"/>
            </a:rPr>
            <a:t>Material Issues</a:t>
          </a:r>
        </a:p>
      </dsp:txBody>
      <dsp:txXfrm>
        <a:off x="28111" y="28455"/>
        <a:ext cx="8445883" cy="519637"/>
      </dsp:txXfrm>
    </dsp:sp>
    <dsp:sp modelId="{2205A249-8551-4FF2-B622-EC5FE0CECB3F}">
      <dsp:nvSpPr>
        <dsp:cNvPr id="0" name=""/>
        <dsp:cNvSpPr/>
      </dsp:nvSpPr>
      <dsp:spPr>
        <a:xfrm>
          <a:off x="0" y="576203"/>
          <a:ext cx="8502105" cy="4177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9942" tIns="24130" rIns="135128" bIns="2413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 dirty="0">
              <a:solidFill>
                <a:srgbClr val="000000"/>
              </a:solidFill>
            </a:rPr>
            <a:t>Order materials as soon as possible to allow time for re-order in case of a manufacturer issue</a:t>
          </a:r>
        </a:p>
      </dsp:txBody>
      <dsp:txXfrm>
        <a:off x="0" y="576203"/>
        <a:ext cx="8502105" cy="41771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80021B-35BC-47AB-8B6E-3AFEF2CB5F6B}">
      <dsp:nvSpPr>
        <dsp:cNvPr id="0" name=""/>
        <dsp:cNvSpPr/>
      </dsp:nvSpPr>
      <dsp:spPr>
        <a:xfrm>
          <a:off x="-4914035" y="-753010"/>
          <a:ext cx="5852596" cy="5852596"/>
        </a:xfrm>
        <a:prstGeom prst="blockArc">
          <a:avLst>
            <a:gd name="adj1" fmla="val 18900000"/>
            <a:gd name="adj2" fmla="val 2700000"/>
            <a:gd name="adj3" fmla="val 369"/>
          </a:avLst>
        </a:prstGeom>
        <a:noFill/>
        <a:ln w="12700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04A7BD-D5F8-49D7-BC62-C5264E6EFE08}">
      <dsp:nvSpPr>
        <dsp:cNvPr id="0" name=""/>
        <dsp:cNvSpPr/>
      </dsp:nvSpPr>
      <dsp:spPr>
        <a:xfrm>
          <a:off x="491496" y="334164"/>
          <a:ext cx="9050054" cy="66867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076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+mj-lt"/>
            </a:rPr>
            <a:t>Conduct water leakage test with 3D-printed model of design</a:t>
          </a:r>
        </a:p>
      </dsp:txBody>
      <dsp:txXfrm>
        <a:off x="491496" y="334164"/>
        <a:ext cx="9050054" cy="668677"/>
      </dsp:txXfrm>
    </dsp:sp>
    <dsp:sp modelId="{1A35600F-576F-431E-9E01-B0DD822D45B6}">
      <dsp:nvSpPr>
        <dsp:cNvPr id="0" name=""/>
        <dsp:cNvSpPr/>
      </dsp:nvSpPr>
      <dsp:spPr>
        <a:xfrm>
          <a:off x="73572" y="250580"/>
          <a:ext cx="835846" cy="83584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8E06DA-2236-4C5A-86F3-A8D1FA6C1EF2}">
      <dsp:nvSpPr>
        <dsp:cNvPr id="0" name=""/>
        <dsp:cNvSpPr/>
      </dsp:nvSpPr>
      <dsp:spPr>
        <a:xfrm>
          <a:off x="874864" y="1337354"/>
          <a:ext cx="8666686" cy="66867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076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+mj-lt"/>
            </a:rPr>
            <a:t>Analyze and interpret data from testing to improve the design</a:t>
          </a:r>
        </a:p>
      </dsp:txBody>
      <dsp:txXfrm>
        <a:off x="874864" y="1337354"/>
        <a:ext cx="8666686" cy="668677"/>
      </dsp:txXfrm>
    </dsp:sp>
    <dsp:sp modelId="{85E3BDE7-DC30-4E20-A332-3DB128E863D4}">
      <dsp:nvSpPr>
        <dsp:cNvPr id="0" name=""/>
        <dsp:cNvSpPr/>
      </dsp:nvSpPr>
      <dsp:spPr>
        <a:xfrm>
          <a:off x="456940" y="1253769"/>
          <a:ext cx="835846" cy="83584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DBA64B-326C-456B-B603-08DF216344A6}">
      <dsp:nvSpPr>
        <dsp:cNvPr id="0" name=""/>
        <dsp:cNvSpPr/>
      </dsp:nvSpPr>
      <dsp:spPr>
        <a:xfrm>
          <a:off x="874864" y="2340543"/>
          <a:ext cx="8666686" cy="66867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076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+mj-lt"/>
            </a:rPr>
            <a:t>Order necessary materials/parts to begin manufacturing and assembly of coupler</a:t>
          </a:r>
        </a:p>
      </dsp:txBody>
      <dsp:txXfrm>
        <a:off x="874864" y="2340543"/>
        <a:ext cx="8666686" cy="668677"/>
      </dsp:txXfrm>
    </dsp:sp>
    <dsp:sp modelId="{9F878686-6F5E-426F-9421-2EE65EBD0BF0}">
      <dsp:nvSpPr>
        <dsp:cNvPr id="0" name=""/>
        <dsp:cNvSpPr/>
      </dsp:nvSpPr>
      <dsp:spPr>
        <a:xfrm>
          <a:off x="456940" y="2256959"/>
          <a:ext cx="835846" cy="83584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74F7B8-5DFA-46F3-BF0E-941D0D1972B8}">
      <dsp:nvSpPr>
        <dsp:cNvPr id="0" name=""/>
        <dsp:cNvSpPr/>
      </dsp:nvSpPr>
      <dsp:spPr>
        <a:xfrm>
          <a:off x="491496" y="3343733"/>
          <a:ext cx="9050054" cy="66867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076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+mj-lt"/>
            </a:rPr>
            <a:t>Complete cryogenic testing at the National High Magnet Field Laboratory (NHMFL)</a:t>
          </a:r>
        </a:p>
      </dsp:txBody>
      <dsp:txXfrm>
        <a:off x="491496" y="3343733"/>
        <a:ext cx="9050054" cy="668677"/>
      </dsp:txXfrm>
    </dsp:sp>
    <dsp:sp modelId="{0B619AD3-08DA-42FF-822E-6EE936952BDA}">
      <dsp:nvSpPr>
        <dsp:cNvPr id="0" name=""/>
        <dsp:cNvSpPr/>
      </dsp:nvSpPr>
      <dsp:spPr>
        <a:xfrm>
          <a:off x="73572" y="3260148"/>
          <a:ext cx="835846" cy="83584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80021B-35BC-47AB-8B6E-3AFEF2CB5F6B}">
      <dsp:nvSpPr>
        <dsp:cNvPr id="0" name=""/>
        <dsp:cNvSpPr/>
      </dsp:nvSpPr>
      <dsp:spPr>
        <a:xfrm>
          <a:off x="-4914035" y="-753010"/>
          <a:ext cx="5852596" cy="5852596"/>
        </a:xfrm>
        <a:prstGeom prst="blockArc">
          <a:avLst>
            <a:gd name="adj1" fmla="val 18900000"/>
            <a:gd name="adj2" fmla="val 2700000"/>
            <a:gd name="adj3" fmla="val 369"/>
          </a:avLst>
        </a:prstGeom>
        <a:noFill/>
        <a:ln w="12700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04A7BD-D5F8-49D7-BC62-C5264E6EFE08}">
      <dsp:nvSpPr>
        <dsp:cNvPr id="0" name=""/>
        <dsp:cNvSpPr/>
      </dsp:nvSpPr>
      <dsp:spPr>
        <a:xfrm>
          <a:off x="603637" y="434657"/>
          <a:ext cx="8937912" cy="86931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0019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+mj-lt"/>
            </a:rPr>
            <a:t>Perform fluid flow simulations using SolidWorks</a:t>
          </a:r>
        </a:p>
      </dsp:txBody>
      <dsp:txXfrm>
        <a:off x="603637" y="434657"/>
        <a:ext cx="8937912" cy="869315"/>
      </dsp:txXfrm>
    </dsp:sp>
    <dsp:sp modelId="{1A35600F-576F-431E-9E01-B0DD822D45B6}">
      <dsp:nvSpPr>
        <dsp:cNvPr id="0" name=""/>
        <dsp:cNvSpPr/>
      </dsp:nvSpPr>
      <dsp:spPr>
        <a:xfrm>
          <a:off x="60315" y="325993"/>
          <a:ext cx="1086643" cy="108664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8E06DA-2236-4C5A-86F3-A8D1FA6C1EF2}">
      <dsp:nvSpPr>
        <dsp:cNvPr id="0" name=""/>
        <dsp:cNvSpPr/>
      </dsp:nvSpPr>
      <dsp:spPr>
        <a:xfrm>
          <a:off x="919633" y="1738630"/>
          <a:ext cx="8621916" cy="86931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0019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chemeClr val="tx2"/>
              </a:solidFill>
              <a:latin typeface="+mj-lt"/>
            </a:rPr>
            <a:t>Conduct durability tests on the final coupler design</a:t>
          </a:r>
        </a:p>
      </dsp:txBody>
      <dsp:txXfrm>
        <a:off x="919633" y="1738630"/>
        <a:ext cx="8621916" cy="869315"/>
      </dsp:txXfrm>
    </dsp:sp>
    <dsp:sp modelId="{85E3BDE7-DC30-4E20-A332-3DB128E863D4}">
      <dsp:nvSpPr>
        <dsp:cNvPr id="0" name=""/>
        <dsp:cNvSpPr/>
      </dsp:nvSpPr>
      <dsp:spPr>
        <a:xfrm>
          <a:off x="376311" y="1629965"/>
          <a:ext cx="1086643" cy="108664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BBA49C-52AB-4AE3-80BE-1491FAE7E2D5}">
      <dsp:nvSpPr>
        <dsp:cNvPr id="0" name=""/>
        <dsp:cNvSpPr/>
      </dsp:nvSpPr>
      <dsp:spPr>
        <a:xfrm>
          <a:off x="603637" y="3042602"/>
          <a:ext cx="8937912" cy="86931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0019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+mj-lt"/>
            </a:rPr>
            <a:t>Implement spray on foam insulation (SOFI) to outer surface</a:t>
          </a:r>
        </a:p>
      </dsp:txBody>
      <dsp:txXfrm>
        <a:off x="603637" y="3042602"/>
        <a:ext cx="8937912" cy="869315"/>
      </dsp:txXfrm>
    </dsp:sp>
    <dsp:sp modelId="{0B619AD3-08DA-42FF-822E-6EE936952BDA}">
      <dsp:nvSpPr>
        <dsp:cNvPr id="0" name=""/>
        <dsp:cNvSpPr/>
      </dsp:nvSpPr>
      <dsp:spPr>
        <a:xfrm>
          <a:off x="60315" y="2933938"/>
          <a:ext cx="1086643" cy="108664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0.21646</cdr:x>
      <cdr:y>0.33006</cdr:y>
    </cdr:from>
    <cdr:to>
      <cdr:x>0.33341</cdr:x>
      <cdr:y>0.42988</cdr:y>
    </cdr:to>
    <cdr:cxnSp macro="">
      <cdr:nvCxnSpPr>
        <cdr:cNvPr id="7" name="Straight Connector 6">
          <a:extLst xmlns:a="http://schemas.openxmlformats.org/drawingml/2006/main">
            <a:ext uri="{FF2B5EF4-FFF2-40B4-BE49-F238E27FC236}">
              <a16:creationId xmlns:a16="http://schemas.microsoft.com/office/drawing/2014/main" id="{117AD429-5B16-488F-1967-8580089DD4C7}"/>
            </a:ext>
          </a:extLst>
        </cdr:cNvPr>
        <cdr:cNvCxnSpPr>
          <a:stCxn xmlns:a="http://schemas.openxmlformats.org/drawingml/2006/main" id="5" idx="3"/>
        </cdr:cNvCxnSpPr>
      </cdr:nvCxnSpPr>
      <cdr:spPr>
        <a:xfrm xmlns:a="http://schemas.openxmlformats.org/drawingml/2006/main" flipV="1">
          <a:off x="2078290" y="1434645"/>
          <a:ext cx="1122822" cy="433843"/>
        </a:xfrm>
        <a:prstGeom xmlns:a="http://schemas.openxmlformats.org/drawingml/2006/main" prst="line">
          <a:avLst/>
        </a:prstGeom>
        <a:ln xmlns:a="http://schemas.openxmlformats.org/drawingml/2006/main" w="38100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</cdr:x>
      <cdr:y>0.73995</cdr:y>
    </cdr:from>
    <cdr:to>
      <cdr:x>0.21646</cdr:x>
      <cdr:y>0.85064</cdr:y>
    </cdr:to>
    <cdr:sp macro="" textlink="">
      <cdr:nvSpPr>
        <cdr:cNvPr id="2" name="Rectangle: Rounded Corners 1">
          <a:extLst xmlns:a="http://schemas.openxmlformats.org/drawingml/2006/main">
            <a:ext uri="{FF2B5EF4-FFF2-40B4-BE49-F238E27FC236}">
              <a16:creationId xmlns:a16="http://schemas.microsoft.com/office/drawing/2014/main" id="{73E353B4-8F7A-4DA0-7EF1-BA2101D4B5C7}"/>
            </a:ext>
          </a:extLst>
        </cdr:cNvPr>
        <cdr:cNvSpPr/>
      </cdr:nvSpPr>
      <cdr:spPr>
        <a:xfrm xmlns:a="http://schemas.openxmlformats.org/drawingml/2006/main">
          <a:off x="0" y="3216255"/>
          <a:ext cx="2078290" cy="481112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tx2"/>
        </a:solidFill>
        <a:ln xmlns:a="http://schemas.openxmlformats.org/drawingml/2006/main" w="38100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91440" tIns="45720" rIns="91440" bIns="45720" rtlCol="0" anchor="ctr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dirty="0">
              <a:cs typeface="Calibri"/>
            </a:rPr>
            <a:t>Seals</a:t>
          </a:r>
          <a:endParaRPr lang="en-US" dirty="0"/>
        </a:p>
      </cdr:txBody>
    </cdr:sp>
  </cdr:relSizeAnchor>
  <cdr:relSizeAnchor xmlns:cdr="http://schemas.openxmlformats.org/drawingml/2006/chartDrawing">
    <cdr:from>
      <cdr:x>0.21646</cdr:x>
      <cdr:y>0.58361</cdr:y>
    </cdr:from>
    <cdr:to>
      <cdr:x>0.32006</cdr:x>
      <cdr:y>0.7953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18F2BEA3-DDA3-5372-E48C-EFEBF954BDCE}"/>
            </a:ext>
          </a:extLst>
        </cdr:cNvPr>
        <cdr:cNvCxnSpPr>
          <a:stCxn xmlns:a="http://schemas.openxmlformats.org/drawingml/2006/main" id="2" idx="3"/>
        </cdr:cNvCxnSpPr>
      </cdr:nvCxnSpPr>
      <cdr:spPr>
        <a:xfrm xmlns:a="http://schemas.openxmlformats.org/drawingml/2006/main" flipV="1">
          <a:off x="2078290" y="2536694"/>
          <a:ext cx="994635" cy="920117"/>
        </a:xfrm>
        <a:prstGeom xmlns:a="http://schemas.openxmlformats.org/drawingml/2006/main" prst="line">
          <a:avLst/>
        </a:prstGeom>
        <a:ln xmlns:a="http://schemas.openxmlformats.org/drawingml/2006/main" w="38100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</cdr:x>
      <cdr:y>0.37453</cdr:y>
    </cdr:from>
    <cdr:to>
      <cdr:x>0.21646</cdr:x>
      <cdr:y>0.48522</cdr:y>
    </cdr:to>
    <cdr:sp macro="" textlink="">
      <cdr:nvSpPr>
        <cdr:cNvPr id="5" name="Rectangle: Rounded Corners 4">
          <a:extLst xmlns:a="http://schemas.openxmlformats.org/drawingml/2006/main">
            <a:ext uri="{FF2B5EF4-FFF2-40B4-BE49-F238E27FC236}">
              <a16:creationId xmlns:a16="http://schemas.microsoft.com/office/drawing/2014/main" id="{73E353B4-8F7A-4DA0-7EF1-BA2101D4B5C7}"/>
            </a:ext>
          </a:extLst>
        </cdr:cNvPr>
        <cdr:cNvSpPr/>
      </cdr:nvSpPr>
      <cdr:spPr>
        <a:xfrm xmlns:a="http://schemas.openxmlformats.org/drawingml/2006/main">
          <a:off x="0" y="1627932"/>
          <a:ext cx="2078290" cy="481112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tx2"/>
        </a:solidFill>
        <a:ln xmlns:a="http://schemas.openxmlformats.org/drawingml/2006/main" w="38100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91440" tIns="45720" rIns="91440" bIns="45720" rtlCol="0" anchor="ctr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dirty="0">
              <a:cs typeface="Calibri"/>
            </a:rPr>
            <a:t>Springs</a:t>
          </a:r>
          <a:endParaRPr lang="en-US" dirty="0"/>
        </a:p>
      </cdr:txBody>
    </cdr:sp>
  </cdr:relSizeAnchor>
  <cdr:relSizeAnchor xmlns:cdr="http://schemas.openxmlformats.org/drawingml/2006/chartDrawing">
    <cdr:from>
      <cdr:x>0</cdr:x>
      <cdr:y>0.02991</cdr:y>
    </cdr:from>
    <cdr:to>
      <cdr:x>0.21646</cdr:x>
      <cdr:y>0.1406</cdr:y>
    </cdr:to>
    <cdr:sp macro="" textlink="">
      <cdr:nvSpPr>
        <cdr:cNvPr id="10" name="Rectangle: Rounded Corners 9">
          <a:extLst xmlns:a="http://schemas.openxmlformats.org/drawingml/2006/main">
            <a:ext uri="{FF2B5EF4-FFF2-40B4-BE49-F238E27FC236}">
              <a16:creationId xmlns:a16="http://schemas.microsoft.com/office/drawing/2014/main" id="{73E353B4-8F7A-4DA0-7EF1-BA2101D4B5C7}"/>
            </a:ext>
          </a:extLst>
        </cdr:cNvPr>
        <cdr:cNvSpPr/>
      </cdr:nvSpPr>
      <cdr:spPr>
        <a:xfrm xmlns:a="http://schemas.openxmlformats.org/drawingml/2006/main">
          <a:off x="0" y="130015"/>
          <a:ext cx="2078290" cy="481112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tx2"/>
        </a:solidFill>
        <a:ln xmlns:a="http://schemas.openxmlformats.org/drawingml/2006/main" w="38100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91440" tIns="45720" rIns="91440" bIns="45720" rtlCol="0" anchor="ctr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dirty="0">
              <a:cs typeface="Calibri"/>
            </a:rPr>
            <a:t>Miscellaneous</a:t>
          </a:r>
          <a:endParaRPr lang="en-US" dirty="0"/>
        </a:p>
      </cdr:txBody>
    </cdr:sp>
  </cdr:relSizeAnchor>
  <cdr:relSizeAnchor xmlns:cdr="http://schemas.openxmlformats.org/drawingml/2006/chartDrawing">
    <cdr:from>
      <cdr:x>0.21646</cdr:x>
      <cdr:y>0.08526</cdr:y>
    </cdr:from>
    <cdr:to>
      <cdr:x>0.35477</cdr:x>
      <cdr:y>0.25129</cdr:y>
    </cdr:to>
    <cdr:cxnSp macro="">
      <cdr:nvCxnSpPr>
        <cdr:cNvPr id="12" name="Straight Connector 11">
          <a:extLst xmlns:a="http://schemas.openxmlformats.org/drawingml/2006/main">
            <a:ext uri="{FF2B5EF4-FFF2-40B4-BE49-F238E27FC236}">
              <a16:creationId xmlns:a16="http://schemas.microsoft.com/office/drawing/2014/main" id="{D5FB6844-D359-38DD-2C92-2C88B6FA147B}"/>
            </a:ext>
          </a:extLst>
        </cdr:cNvPr>
        <cdr:cNvCxnSpPr>
          <a:stCxn xmlns:a="http://schemas.openxmlformats.org/drawingml/2006/main" id="10" idx="3"/>
        </cdr:cNvCxnSpPr>
      </cdr:nvCxnSpPr>
      <cdr:spPr>
        <a:xfrm xmlns:a="http://schemas.openxmlformats.org/drawingml/2006/main">
          <a:off x="2078290" y="370571"/>
          <a:ext cx="1327921" cy="721668"/>
        </a:xfrm>
        <a:prstGeom xmlns:a="http://schemas.openxmlformats.org/drawingml/2006/main" prst="line">
          <a:avLst/>
        </a:prstGeom>
        <a:ln xmlns:a="http://schemas.openxmlformats.org/drawingml/2006/main" w="38100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BD1768-8777-0D4D-8307-70FFA4DE0B86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CCC1AB-48B7-0748-A812-2B7A531C5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10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8417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D85C7F-BE96-51F9-5A97-101402084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B9B33B-61BF-0F4D-44DE-5B34455D48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209D52-7477-8852-7720-DC56851AFD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A5408A-05D6-7B68-412D-0AA11BC9CB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19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Previous version is in back up slides. Add or make any changes.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2646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353D8F-D0EA-90A8-EC84-94DCC39A2F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8DB35C-BFB5-29C7-4080-BAC4401810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507045-F971-FC89-5C3B-B7CEBF9E79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Previous version is in back up slides. Add or make any changes.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20DBD4-0D1E-B57F-FA14-7F06AC0B25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7107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0932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8862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080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4949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4328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6262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6078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9679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0908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Use at least 20-point font in Room A105, B134, and B136</a:t>
            </a:r>
          </a:p>
          <a:p>
            <a:r>
              <a:rPr lang="en-US"/>
              <a:t>Use at least 25-point font in Room B135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CC1AB-48B7-0748-A812-2B7A531C56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71632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Avoid 75% Black in B135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CC1AB-48B7-0748-A812-2B7A531C56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6138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Remove American orange add hyperlink grey</a:t>
            </a:r>
          </a:p>
          <a:p>
            <a:r>
              <a:rPr lang="en-US"/>
              <a:t>Make corn the last for b135</a:t>
            </a:r>
          </a:p>
          <a:p>
            <a:r>
              <a:rPr lang="en-US"/>
              <a:t>All work in 134 imperial move later</a:t>
            </a:r>
          </a:p>
          <a:p>
            <a:r>
              <a:rPr lang="en-US"/>
              <a:t>Tardis doesn’t work in b136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CC1AB-48B7-0748-A812-2B7A531C56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6443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These are the variants that work well with Fang Orange. The bolded items show well on the projectors.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0368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8417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356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6335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9902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3371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E2F94A-FAAD-26DB-7F67-BDAD39E48A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C926F0-EA5D-E13E-054A-8525EA1931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EADC3E-B589-2988-CAD7-DA6C921031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29D155-3844-730E-DC36-AF547F99AF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740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B521CE-CEBE-9953-1B59-ADE55D3656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1AE96C-CFB1-CC19-2CBC-A47FC4938E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385340-690E-3DD8-F5BC-57EBEC4263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5B9D4E-3D5E-1131-6D78-2A64574CCD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9656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14A1B1-9802-8EB3-7D51-8E6CC857C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14B4E8-FF5E-C67E-E34E-387F4ACB3E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893536-FCBC-712C-54DC-543329CA6C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2D2D72-290A-4F4B-D849-D8A1F34367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485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5D06152D-75ED-8E6F-1F8D-6737F07257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BC45BE-4900-8333-2CDD-A11C9D53F2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2258568"/>
            <a:ext cx="9144000" cy="768096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F3FCBA-64CC-6055-4700-D1135C4FC3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3017520"/>
            <a:ext cx="9144000" cy="768096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400" b="1" kern="1200" dirty="0">
                <a:solidFill>
                  <a:schemeClr val="tx2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93FA1C4-FD37-34E0-67A9-FEF500E7E4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1248" y="4105656"/>
            <a:ext cx="9144000" cy="484632"/>
          </a:xfrm>
        </p:spPr>
        <p:txBody>
          <a:bodyPr anchor="ctr">
            <a:normAutofit/>
          </a:bodyPr>
          <a:lstStyle>
            <a:lvl1pPr marL="0" indent="0">
              <a:buNone/>
              <a:defRPr lang="en-US" sz="2400" kern="1200" dirty="0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Date, Presenter, etc.</a:t>
            </a:r>
          </a:p>
        </p:txBody>
      </p:sp>
    </p:spTree>
    <p:extLst>
      <p:ext uri="{BB962C8B-B14F-4D97-AF65-F5344CB8AC3E}">
        <p14:creationId xmlns:p14="http://schemas.microsoft.com/office/powerpoint/2010/main" val="20020371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9B6EE-B8CB-EF79-56B6-62DFEF2EB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269017-91E3-2EF6-BA8B-FE416B05D7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9874AF-ACC0-7CD0-4BDE-EA509C0B4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9F3C53-54B3-9DB0-6839-1659E93C2CE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2/26/2024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5D459C7-F7F4-7C2F-6997-4409B59AFF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400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81DD5433-6BD2-3B9B-D1B2-7E3CC956D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788664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25A96447-AB53-DBB5-452A-1F4B6B82998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043928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2666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18F9B-09F0-D890-6440-D6A1BA4E4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F8B97-3449-3918-FE7C-C5F080C10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0" y="987425"/>
            <a:ext cx="52578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78F1CE-D1F1-1AED-EDF7-5DBE750414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34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7C93DA-8445-5A3D-AEFF-443DAC2A0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0B9FD-E4D6-4BE0-A075-053BAEEC076A}" type="datetime1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46A62-8878-AB07-2085-D1065ABC0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DF296D-C488-453A-B738-559DBA8A8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2307240-87E0-C751-8DE7-65BC4314EF08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9556545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E27EA-15CC-879B-24E2-2AADB42C7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1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3479FA-4720-492B-2D2F-A518B86823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889500" y="987425"/>
            <a:ext cx="52451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FD77AA-38E0-35F1-037B-763BE9843D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61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A7D86D-496C-FB88-B581-447CC049B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FB5AC-1AAB-0D4C-B9D7-5C80179C703F}" type="datetime1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DBB39D-96BE-9AC1-DB93-271D05DE5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D6CAE4-B16D-CFF2-1B3D-58CA3BCF7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0144CB6-3688-E780-4289-56E8D11EF56E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5370500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0013D-E11D-7D85-2803-940D40ABA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E6B227-77F6-F903-0433-52B497AC3E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51C20-94ED-C52B-BF18-06E11E3AE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8E08A-983D-44BD-BC77-5996E1FF84E3}" type="datetime1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86604-7EC2-424F-7C3E-B15C4C914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417F3E-E38F-5697-08AC-235D42856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8984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75DA2-3130-79FA-8AA3-AB7D711B5C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9D9BD8-6388-290A-CAA1-5902B1FDD6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E0C36-4F2A-8C8D-B2E2-7DF93EAAD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65DCD-D3B6-45A9-BAD9-0920F2B89E9B}" type="datetime1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837C9-56F0-7646-B3AD-016D8BA58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FFF56-17AE-C3B9-4F61-EAB405AD5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7467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5D06152D-75ED-8E6F-1F8D-6737F07257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BC45BE-4900-8333-2CDD-A11C9D53F2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2258568"/>
            <a:ext cx="9144000" cy="768096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F3FCBA-64CC-6055-4700-D1135C4FC3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3017520"/>
            <a:ext cx="9144000" cy="768096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400" b="1" kern="1200" dirty="0">
                <a:solidFill>
                  <a:schemeClr val="tx2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93FA1C4-FD37-34E0-67A9-FEF500E7E4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1248" y="4105656"/>
            <a:ext cx="9144000" cy="484632"/>
          </a:xfrm>
        </p:spPr>
        <p:txBody>
          <a:bodyPr anchor="ctr">
            <a:normAutofit/>
          </a:bodyPr>
          <a:lstStyle>
            <a:lvl1pPr marL="0" indent="0">
              <a:buNone/>
              <a:defRPr lang="en-US" sz="2400" kern="1200" dirty="0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Date, Presenter, etc.</a:t>
            </a:r>
          </a:p>
        </p:txBody>
      </p:sp>
    </p:spTree>
    <p:extLst>
      <p:ext uri="{BB962C8B-B14F-4D97-AF65-F5344CB8AC3E}">
        <p14:creationId xmlns:p14="http://schemas.microsoft.com/office/powerpoint/2010/main" val="35531493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2DAE8-907E-A5A5-087D-31AE07749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825625"/>
            <a:ext cx="9601200" cy="4346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BDD2E-A1D4-5569-E9E6-1A70D8CD5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1873C-DBF7-4267-8E45-623E1526FD71}" type="datetime1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60C59-A422-191D-3E2C-488254E01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C6501-7546-D313-8887-4EE3E9945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FB70BDD-1524-3B93-7378-2C6BB7043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5480945-B44D-7ABE-111F-0E5BCDF10353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7831184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A25696-DFC9-B44E-9BB3-489CAC824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7FB94-F6D9-4F95-AAAB-CA5DC4928993}" type="datetime1">
              <a:rPr lang="en-US" smtClean="0"/>
              <a:t>2/26/2024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F14A23-BE5B-1B80-A421-7373F8688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CC4EDC-5151-C156-221F-32DFA5D50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EFD19E6-ABE8-7539-6B80-9F4CFC387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3F2F9256-5F8D-C235-A3A8-FEB4D68593F8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42941910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510644-3B8A-CF5C-DF60-733B80B0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B2B25-4C46-450F-9A77-2133EFC18ABC}" type="datetime1">
              <a:rPr lang="en-US" smtClean="0"/>
              <a:t>2/26/2024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A913D-4A29-B0E5-637A-2E70970DD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D91DF-63D5-B388-6E46-E6DBF29DE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035E70C4-9C12-F084-D1BF-2D793D9A18FB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874736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D9037-ADAB-8085-352B-DE66C3EA0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00" y="1825625"/>
            <a:ext cx="47243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4518B-56FB-8FD2-DA9E-5CE9126A8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10200" y="1825625"/>
            <a:ext cx="47244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3A4728-E11D-C599-779B-8695FED21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C6DE3-6513-4E4E-8BB2-D659B8561C1D}" type="datetime1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3585BE-C022-C9DC-49C5-FFBFB6A34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49ED9-CDC5-E36A-55F4-5D15C6F8D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69D1EE4-2F42-D665-568F-C40F6D2BA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8FD128-C8BB-33CC-4916-27BBF51B48B2}"/>
              </a:ext>
            </a:extLst>
          </p:cNvPr>
          <p:cNvCxnSpPr>
            <a:cxnSpLocks/>
          </p:cNvCxnSpPr>
          <p:nvPr userDrawn="1"/>
        </p:nvCxnSpPr>
        <p:spPr>
          <a:xfrm>
            <a:off x="5333999" y="-3051208"/>
            <a:ext cx="0" cy="193467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03681057-1BD8-7568-0255-706D80FC6107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428212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2DAE8-907E-A5A5-087D-31AE07749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825625"/>
            <a:ext cx="9601200" cy="4346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BDD2E-A1D4-5569-E9E6-1A70D8CD5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1873C-DBF7-4267-8E45-623E1526FD71}" type="datetime1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60C59-A422-191D-3E2C-488254E01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C6501-7546-D313-8887-4EE3E9945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FB70BDD-1524-3B93-7378-2C6BB7043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284225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81D92-62DF-FCFD-0644-D1C3790DA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0A78D7-EED6-2C67-6327-89C498FD8C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FF51CE-0386-1090-DE48-BAB23FBFE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CB8830-4250-A8EC-8BA2-F5301176E92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2/26/2024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9E974E3-D274-99AB-E3C6-285FDAC447D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400" y="1824228"/>
            <a:ext cx="320040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FE6C0C42-C56C-8FF5-CBF8-33C5F645ABC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886201" y="1824228"/>
            <a:ext cx="62483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83675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two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8D848-AA9B-8FB0-CADD-BCEA05A88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09B783-37ED-5ED6-BB35-17CC399A3A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A1BAE3-6BA1-679E-E99F-804B7E32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E13E03-447D-2694-875C-4200B4FE772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2/26/2024</a:t>
            </a:fld>
            <a:endParaRPr lang="en-US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F2BE2D1C-7663-B5FF-B650-9743B661F2A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18950" y="1824228"/>
            <a:ext cx="320040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30B837F9-BA2E-F663-E3AE-D491E45B19A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3400" y="1824228"/>
            <a:ext cx="62483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6229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FC93A-3F03-E106-E668-634D6E315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417476"/>
            <a:ext cx="472439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948635-A747-9049-D322-D000DBF66B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3400" y="2241389"/>
            <a:ext cx="4724399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E98FB-2462-90EB-83FC-1124D8E175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410200" y="1417476"/>
            <a:ext cx="47244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2F2581-9EE0-E644-3F64-9852F78A2D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410200" y="2241389"/>
            <a:ext cx="4724400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FD4A3B-496F-C30F-E4B0-A638A43CA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2C575-8DA6-4844-AF76-D9ECCAC32A65}" type="datetime1">
              <a:rPr lang="en-US" smtClean="0"/>
              <a:t>2/26/2024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66BDAE-1B75-89ED-F79F-65842E641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3A787F-4EAB-22FE-C225-BD3656BE4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6E0FE1D-91C0-49F2-1974-CF5B393F5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951532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9B6EE-B8CB-EF79-56B6-62DFEF2EB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269017-91E3-2EF6-BA8B-FE416B05D7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9874AF-ACC0-7CD0-4BDE-EA509C0B4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9F3C53-54B3-9DB0-6839-1659E93C2CE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2/26/2024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5D459C7-F7F4-7C2F-6997-4409B59AFF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400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81DD5433-6BD2-3B9B-D1B2-7E3CC956D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788664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25A96447-AB53-DBB5-452A-1F4B6B82998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043928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70824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18F9B-09F0-D890-6440-D6A1BA4E4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F8B97-3449-3918-FE7C-C5F080C10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0" y="987425"/>
            <a:ext cx="52578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78F1CE-D1F1-1AED-EDF7-5DBE750414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34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7C93DA-8445-5A3D-AEFF-443DAC2A0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0B9FD-E4D6-4BE0-A075-053BAEEC076A}" type="datetime1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46A62-8878-AB07-2085-D1065ABC0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DF296D-C488-453A-B738-559DBA8A8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2307240-87E0-C751-8DE7-65BC4314EF08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6605735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E27EA-15CC-879B-24E2-2AADB42C7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1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3479FA-4720-492B-2D2F-A518B86823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889500" y="987425"/>
            <a:ext cx="52451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FD77AA-38E0-35F1-037B-763BE9843D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61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A7D86D-496C-FB88-B581-447CC049B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FB5AC-1AAB-0D4C-B9D7-5C80179C703F}" type="datetime1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DBB39D-96BE-9AC1-DB93-271D05DE5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D6CAE4-B16D-CFF2-1B3D-58CA3BCF7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0144CB6-3688-E780-4289-56E8D11EF56E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6047327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0013D-E11D-7D85-2803-940D40ABA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E6B227-77F6-F903-0433-52B497AC3E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51C20-94ED-C52B-BF18-06E11E3AE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8E08A-983D-44BD-BC77-5996E1FF84E3}" type="datetime1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86604-7EC2-424F-7C3E-B15C4C914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417F3E-E38F-5697-08AC-235D42856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8070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75DA2-3130-79FA-8AA3-AB7D711B5C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9D9BD8-6388-290A-CAA1-5902B1FDD6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E0C36-4F2A-8C8D-B2E2-7DF93EAAD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65DCD-D3B6-45A9-BAD9-0920F2B89E9B}" type="datetime1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837C9-56F0-7646-B3AD-016D8BA58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FFF56-17AE-C3B9-4F61-EAB405AD5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3826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5D06152D-75ED-8E6F-1F8D-6737F07257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BC45BE-4900-8333-2CDD-A11C9D53F2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2258568"/>
            <a:ext cx="9144000" cy="768096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F3FCBA-64CC-6055-4700-D1135C4FC3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3017520"/>
            <a:ext cx="9144000" cy="768096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400" b="1" kern="1200" dirty="0">
                <a:solidFill>
                  <a:schemeClr val="tx2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93FA1C4-FD37-34E0-67A9-FEF500E7E4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1248" y="4105656"/>
            <a:ext cx="9144000" cy="484632"/>
          </a:xfrm>
        </p:spPr>
        <p:txBody>
          <a:bodyPr anchor="ctr">
            <a:normAutofit/>
          </a:bodyPr>
          <a:lstStyle>
            <a:lvl1pPr marL="0" indent="0">
              <a:buNone/>
              <a:defRPr lang="en-US" sz="2400" kern="1200" dirty="0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Date, Presenter, etc.</a:t>
            </a:r>
          </a:p>
        </p:txBody>
      </p:sp>
    </p:spTree>
    <p:extLst>
      <p:ext uri="{BB962C8B-B14F-4D97-AF65-F5344CB8AC3E}">
        <p14:creationId xmlns:p14="http://schemas.microsoft.com/office/powerpoint/2010/main" val="14606118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2DAE8-907E-A5A5-087D-31AE07749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825625"/>
            <a:ext cx="9601200" cy="4346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BDD2E-A1D4-5569-E9E6-1A70D8CD5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1873C-DBF7-4267-8E45-623E1526FD71}" type="datetime1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60C59-A422-191D-3E2C-488254E01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C6501-7546-D313-8887-4EE3E9945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FB70BDD-1524-3B93-7378-2C6BB7043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447893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A25696-DFC9-B44E-9BB3-489CAC824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7FB94-F6D9-4F95-AAAB-CA5DC4928993}" type="datetime1">
              <a:rPr lang="en-US" smtClean="0"/>
              <a:t>2/26/2024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F14A23-BE5B-1B80-A421-7373F8688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CC4EDC-5151-C156-221F-32DFA5D50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EFD19E6-ABE8-7539-6B80-9F4CFC387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523730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A25696-DFC9-B44E-9BB3-489CAC824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7FB94-F6D9-4F95-AAAB-CA5DC4928993}" type="datetime1">
              <a:rPr lang="en-US" smtClean="0"/>
              <a:t>2/26/2024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F14A23-BE5B-1B80-A421-7373F8688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CC4EDC-5151-C156-221F-32DFA5D50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EFD19E6-ABE8-7539-6B80-9F4CFC387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773238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510644-3B8A-CF5C-DF60-733B80B0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B2B25-4C46-450F-9A77-2133EFC18ABC}" type="datetime1">
              <a:rPr lang="en-US" smtClean="0"/>
              <a:t>2/26/2024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A913D-4A29-B0E5-637A-2E70970DD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D91DF-63D5-B388-6E46-E6DBF29DE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2586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D9037-ADAB-8085-352B-DE66C3EA0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00" y="1825625"/>
            <a:ext cx="47243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4518B-56FB-8FD2-DA9E-5CE9126A8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10200" y="1825625"/>
            <a:ext cx="47244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3A4728-E11D-C599-779B-8695FED21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C6DE3-6513-4E4E-8BB2-D659B8561C1D}" type="datetime1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3585BE-C022-C9DC-49C5-FFBFB6A34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49ED9-CDC5-E36A-55F4-5D15C6F8D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69D1EE4-2F42-D665-568F-C40F6D2BA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8FD128-C8BB-33CC-4916-27BBF51B48B2}"/>
              </a:ext>
            </a:extLst>
          </p:cNvPr>
          <p:cNvCxnSpPr>
            <a:cxnSpLocks/>
          </p:cNvCxnSpPr>
          <p:nvPr userDrawn="1"/>
        </p:nvCxnSpPr>
        <p:spPr>
          <a:xfrm>
            <a:off x="5333999" y="-3051208"/>
            <a:ext cx="0" cy="193467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30719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D696F-0C7F-0B3E-DB59-5B4E1592A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1" y="1709738"/>
            <a:ext cx="958594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9318D8-C4F5-5C4F-5269-73F9EE5F2D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4589463"/>
            <a:ext cx="958595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95D8B8-AACF-0881-CBBA-819314DBC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3EF83-B79C-4740-BB26-B613C0063844}" type="datetime1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61B15-8BBD-C67E-35C3-C8BB99FE8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76B55-13F3-0D7F-F043-156EC1431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8943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81D92-62DF-FCFD-0644-D1C3790DA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0A78D7-EED6-2C67-6327-89C498FD8C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FF51CE-0386-1090-DE48-BAB23FBFE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CB8830-4250-A8EC-8BA2-F5301176E92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2/26/2024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9E974E3-D274-99AB-E3C6-285FDAC447D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400" y="1824228"/>
            <a:ext cx="320040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FE6C0C42-C56C-8FF5-CBF8-33C5F645ABC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886201" y="1824228"/>
            <a:ext cx="62483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62484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8D848-AA9B-8FB0-CADD-BCEA05A88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09B783-37ED-5ED6-BB35-17CC399A3A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A1BAE3-6BA1-679E-E99F-804B7E32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E13E03-447D-2694-875C-4200B4FE772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2/26/2024</a:t>
            </a:fld>
            <a:endParaRPr lang="en-US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F2BE2D1C-7663-B5FF-B650-9743B661F2A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18950" y="1824228"/>
            <a:ext cx="320040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30B837F9-BA2E-F663-E3AE-D491E45B19A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3400" y="1824228"/>
            <a:ext cx="62483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05611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FC93A-3F03-E106-E668-634D6E315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417476"/>
            <a:ext cx="472439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948635-A747-9049-D322-D000DBF66B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3400" y="2241389"/>
            <a:ext cx="4724399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E98FB-2462-90EB-83FC-1124D8E175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410200" y="1417476"/>
            <a:ext cx="47244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2F2581-9EE0-E644-3F64-9852F78A2D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410200" y="2241389"/>
            <a:ext cx="4724400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FD4A3B-496F-C30F-E4B0-A638A43CA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2C575-8DA6-4844-AF76-D9ECCAC32A65}" type="datetime1">
              <a:rPr lang="en-US" smtClean="0"/>
              <a:t>2/26/2024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66BDAE-1B75-89ED-F79F-65842E641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3A787F-4EAB-22FE-C225-BD3656BE4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6E0FE1D-91C0-49F2-1974-CF5B393F5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11756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9B6EE-B8CB-EF79-56B6-62DFEF2EB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269017-91E3-2EF6-BA8B-FE416B05D7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9874AF-ACC0-7CD0-4BDE-EA509C0B4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9F3C53-54B3-9DB0-6839-1659E93C2CE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2/26/2024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5D459C7-F7F4-7C2F-6997-4409B59AFF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400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81DD5433-6BD2-3B9B-D1B2-7E3CC956D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788664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25A96447-AB53-DBB5-452A-1F4B6B82998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043928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35890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18F9B-09F0-D890-6440-D6A1BA4E4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F8B97-3449-3918-FE7C-C5F080C10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0" y="987425"/>
            <a:ext cx="52578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78F1CE-D1F1-1AED-EDF7-5DBE750414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34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7C93DA-8445-5A3D-AEFF-443DAC2A0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0B9FD-E4D6-4BE0-A075-053BAEEC076A}" type="datetime1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46A62-8878-AB07-2085-D1065ABC0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DF296D-C488-453A-B738-559DBA8A8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2307240-87E0-C751-8DE7-65BC4314EF08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6387952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E27EA-15CC-879B-24E2-2AADB42C7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1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3479FA-4720-492B-2D2F-A518B86823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889500" y="987425"/>
            <a:ext cx="52451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FD77AA-38E0-35F1-037B-763BE9843D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61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A7D86D-496C-FB88-B581-447CC049B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FB5AC-1AAB-0D4C-B9D7-5C80179C703F}" type="datetime1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DBB39D-96BE-9AC1-DB93-271D05DE5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D6CAE4-B16D-CFF2-1B3D-58CA3BCF7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0144CB6-3688-E780-4289-56E8D11EF56E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958537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510644-3B8A-CF5C-DF60-733B80B0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B2B25-4C46-450F-9A77-2133EFC18ABC}" type="datetime1">
              <a:rPr lang="en-US" smtClean="0"/>
              <a:t>2/26/2024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A913D-4A29-B0E5-637A-2E70970DD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D91DF-63D5-B388-6E46-E6DBF29DE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409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0013D-E11D-7D85-2803-940D40ABA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E6B227-77F6-F903-0433-52B497AC3E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51C20-94ED-C52B-BF18-06E11E3AE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8E08A-983D-44BD-BC77-5996E1FF84E3}" type="datetime1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86604-7EC2-424F-7C3E-B15C4C914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417F3E-E38F-5697-08AC-235D42856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8369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75DA2-3130-79FA-8AA3-AB7D711B5C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9D9BD8-6388-290A-CAA1-5902B1FDD6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E0C36-4F2A-8C8D-B2E2-7DF93EAAD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65DCD-D3B6-45A9-BAD9-0920F2B89E9B}" type="datetime1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837C9-56F0-7646-B3AD-016D8BA58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FFF56-17AE-C3B9-4F61-EAB405AD5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0877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5D06152D-75ED-8E6F-1F8D-6737F07257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BC45BE-4900-8333-2CDD-A11C9D53F2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2258568"/>
            <a:ext cx="9144000" cy="768096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F3FCBA-64CC-6055-4700-D1135C4FC3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3017520"/>
            <a:ext cx="9144000" cy="768096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400" b="1" kern="1200" dirty="0">
                <a:solidFill>
                  <a:schemeClr val="tx2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93FA1C4-FD37-34E0-67A9-FEF500E7E4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1248" y="4105656"/>
            <a:ext cx="9144000" cy="484632"/>
          </a:xfrm>
        </p:spPr>
        <p:txBody>
          <a:bodyPr anchor="ctr">
            <a:normAutofit/>
          </a:bodyPr>
          <a:lstStyle>
            <a:lvl1pPr marL="0" indent="0">
              <a:buNone/>
              <a:defRPr lang="en-US" sz="2400" kern="1200" dirty="0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Date, Presenter, etc.</a:t>
            </a:r>
          </a:p>
        </p:txBody>
      </p:sp>
    </p:spTree>
    <p:extLst>
      <p:ext uri="{BB962C8B-B14F-4D97-AF65-F5344CB8AC3E}">
        <p14:creationId xmlns:p14="http://schemas.microsoft.com/office/powerpoint/2010/main" val="3010818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2DAE8-907E-A5A5-087D-31AE07749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825625"/>
            <a:ext cx="9601200" cy="4346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BDD2E-A1D4-5569-E9E6-1A70D8CD5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1873C-DBF7-4267-8E45-623E1526FD71}" type="datetime1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60C59-A422-191D-3E2C-488254E01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C6501-7546-D313-8887-4EE3E9945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FB70BDD-1524-3B93-7378-2C6BB7043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5480945-B44D-7ABE-111F-0E5BCDF10353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5056340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A25696-DFC9-B44E-9BB3-489CAC824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7FB94-F6D9-4F95-AAAB-CA5DC4928993}" type="datetime1">
              <a:rPr lang="en-US" smtClean="0"/>
              <a:t>2/26/2024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F14A23-BE5B-1B80-A421-7373F8688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CC4EDC-5151-C156-221F-32DFA5D50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EFD19E6-ABE8-7539-6B80-9F4CFC387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3F2F9256-5F8D-C235-A3A8-FEB4D68593F8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5802645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510644-3B8A-CF5C-DF60-733B80B0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B2B25-4C46-450F-9A77-2133EFC18ABC}" type="datetime1">
              <a:rPr lang="en-US" smtClean="0"/>
              <a:t>2/26/2024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A913D-4A29-B0E5-637A-2E70970DD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D91DF-63D5-B388-6E46-E6DBF29DE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035E70C4-9C12-F084-D1BF-2D793D9A18FB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3229605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D9037-ADAB-8085-352B-DE66C3EA0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00" y="1825625"/>
            <a:ext cx="47243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4518B-56FB-8FD2-DA9E-5CE9126A8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10200" y="1825625"/>
            <a:ext cx="47244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3A4728-E11D-C599-779B-8695FED21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C6DE3-6513-4E4E-8BB2-D659B8561C1D}" type="datetime1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3585BE-C022-C9DC-49C5-FFBFB6A34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49ED9-CDC5-E36A-55F4-5D15C6F8D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69D1EE4-2F42-D665-568F-C40F6D2BA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8FD128-C8BB-33CC-4916-27BBF51B48B2}"/>
              </a:ext>
            </a:extLst>
          </p:cNvPr>
          <p:cNvCxnSpPr>
            <a:cxnSpLocks/>
          </p:cNvCxnSpPr>
          <p:nvPr userDrawn="1"/>
        </p:nvCxnSpPr>
        <p:spPr>
          <a:xfrm>
            <a:off x="5333999" y="-3051208"/>
            <a:ext cx="0" cy="193467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03681057-1BD8-7568-0255-706D80FC6107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8185093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81D92-62DF-FCFD-0644-D1C3790DA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0A78D7-EED6-2C67-6327-89C498FD8C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FF51CE-0386-1090-DE48-BAB23FBFE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CB8830-4250-A8EC-8BA2-F5301176E92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2/26/2024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9E974E3-D274-99AB-E3C6-285FDAC447D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400" y="1824228"/>
            <a:ext cx="320040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FE6C0C42-C56C-8FF5-CBF8-33C5F645ABC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886201" y="1824228"/>
            <a:ext cx="62483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49381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two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8D848-AA9B-8FB0-CADD-BCEA05A88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09B783-37ED-5ED6-BB35-17CC399A3A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A1BAE3-6BA1-679E-E99F-804B7E32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E13E03-447D-2694-875C-4200B4FE772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2/26/2024</a:t>
            </a:fld>
            <a:endParaRPr lang="en-US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F2BE2D1C-7663-B5FF-B650-9743B661F2A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18950" y="1824228"/>
            <a:ext cx="320040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30B837F9-BA2E-F663-E3AE-D491E45B19A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3400" y="1824228"/>
            <a:ext cx="62483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31416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FC93A-3F03-E106-E668-634D6E315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417476"/>
            <a:ext cx="472439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948635-A747-9049-D322-D000DBF66B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3400" y="2241389"/>
            <a:ext cx="4724399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E98FB-2462-90EB-83FC-1124D8E175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410200" y="1417476"/>
            <a:ext cx="47244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2F2581-9EE0-E644-3F64-9852F78A2D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410200" y="2241389"/>
            <a:ext cx="4724400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FD4A3B-496F-C30F-E4B0-A638A43CA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2C575-8DA6-4844-AF76-D9ECCAC32A65}" type="datetime1">
              <a:rPr lang="en-US" smtClean="0"/>
              <a:t>2/26/2024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66BDAE-1B75-89ED-F79F-65842E641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3A787F-4EAB-22FE-C225-BD3656BE4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6E0FE1D-91C0-49F2-1974-CF5B393F5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440981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D9037-ADAB-8085-352B-DE66C3EA0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00" y="1825625"/>
            <a:ext cx="47243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4518B-56FB-8FD2-DA9E-5CE9126A8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10200" y="1825625"/>
            <a:ext cx="47244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3A4728-E11D-C599-779B-8695FED21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C6DE3-6513-4E4E-8BB2-D659B8561C1D}" type="datetime1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3585BE-C022-C9DC-49C5-FFBFB6A34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49ED9-CDC5-E36A-55F4-5D15C6F8D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69D1EE4-2F42-D665-568F-C40F6D2BA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8FD128-C8BB-33CC-4916-27BBF51B48B2}"/>
              </a:ext>
            </a:extLst>
          </p:cNvPr>
          <p:cNvCxnSpPr>
            <a:cxnSpLocks/>
          </p:cNvCxnSpPr>
          <p:nvPr userDrawn="1"/>
        </p:nvCxnSpPr>
        <p:spPr>
          <a:xfrm>
            <a:off x="5333999" y="-3051208"/>
            <a:ext cx="0" cy="193467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51665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9B6EE-B8CB-EF79-56B6-62DFEF2EB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269017-91E3-2EF6-BA8B-FE416B05D7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9874AF-ACC0-7CD0-4BDE-EA509C0B4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9F3C53-54B3-9DB0-6839-1659E93C2CE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2/26/2024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5D459C7-F7F4-7C2F-6997-4409B59AFF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400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81DD5433-6BD2-3B9B-D1B2-7E3CC956D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788664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25A96447-AB53-DBB5-452A-1F4B6B82998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043928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78808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18F9B-09F0-D890-6440-D6A1BA4E4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F8B97-3449-3918-FE7C-C5F080C10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0" y="987425"/>
            <a:ext cx="52578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78F1CE-D1F1-1AED-EDF7-5DBE750414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34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7C93DA-8445-5A3D-AEFF-443DAC2A0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0B9FD-E4D6-4BE0-A075-053BAEEC076A}" type="datetime1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46A62-8878-AB07-2085-D1065ABC0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DF296D-C488-453A-B738-559DBA8A8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2307240-87E0-C751-8DE7-65BC4314EF08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5002450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E27EA-15CC-879B-24E2-2AADB42C7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1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3479FA-4720-492B-2D2F-A518B86823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889500" y="987425"/>
            <a:ext cx="52451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FD77AA-38E0-35F1-037B-763BE9843D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61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A7D86D-496C-FB88-B581-447CC049B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FB5AC-1AAB-0D4C-B9D7-5C80179C703F}" type="datetime1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DBB39D-96BE-9AC1-DB93-271D05DE5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D6CAE4-B16D-CFF2-1B3D-58CA3BCF7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0144CB6-3688-E780-4289-56E8D11EF56E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9251199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0013D-E11D-7D85-2803-940D40ABA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E6B227-77F6-F903-0433-52B497AC3E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51C20-94ED-C52B-BF18-06E11E3AE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8E08A-983D-44BD-BC77-5996E1FF84E3}" type="datetime1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86604-7EC2-424F-7C3E-B15C4C914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417F3E-E38F-5697-08AC-235D42856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7618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75DA2-3130-79FA-8AA3-AB7D711B5C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9D9BD8-6388-290A-CAA1-5902B1FDD6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E0C36-4F2A-8C8D-B2E2-7DF93EAAD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65DCD-D3B6-45A9-BAD9-0920F2B89E9B}" type="datetime1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837C9-56F0-7646-B3AD-016D8BA58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FFF56-17AE-C3B9-4F61-EAB405AD5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134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D696F-0C7F-0B3E-DB59-5B4E1592A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1" y="1709738"/>
            <a:ext cx="958594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9318D8-C4F5-5C4F-5269-73F9EE5F2D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4589463"/>
            <a:ext cx="958595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95D8B8-AACF-0881-CBBA-819314DBC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3EF83-B79C-4740-BB26-B613C0063844}" type="datetime1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61B15-8BBD-C67E-35C3-C8BB99FE8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76B55-13F3-0D7F-F043-156EC1431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3246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81D92-62DF-FCFD-0644-D1C3790DA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0A78D7-EED6-2C67-6327-89C498FD8C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FF51CE-0386-1090-DE48-BAB23FBFE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CB8830-4250-A8EC-8BA2-F5301176E92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2/26/2024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9E974E3-D274-99AB-E3C6-285FDAC447D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400" y="1824228"/>
            <a:ext cx="320040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FE6C0C42-C56C-8FF5-CBF8-33C5F645ABC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886201" y="1824228"/>
            <a:ext cx="62483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4891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8D848-AA9B-8FB0-CADD-BCEA05A88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09B783-37ED-5ED6-BB35-17CC399A3A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A1BAE3-6BA1-679E-E99F-804B7E32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E13E03-447D-2694-875C-4200B4FE772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2/26/2024</a:t>
            </a:fld>
            <a:endParaRPr lang="en-US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F2BE2D1C-7663-B5FF-B650-9743B661F2A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18950" y="1824228"/>
            <a:ext cx="320040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30B837F9-BA2E-F663-E3AE-D491E45B19A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3400" y="1824228"/>
            <a:ext cx="62483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1150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FC93A-3F03-E106-E668-634D6E315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417476"/>
            <a:ext cx="472439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948635-A747-9049-D322-D000DBF66B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3400" y="2241389"/>
            <a:ext cx="4724399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E98FB-2462-90EB-83FC-1124D8E175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410200" y="1417476"/>
            <a:ext cx="47244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2F2581-9EE0-E644-3F64-9852F78A2D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410200" y="2241389"/>
            <a:ext cx="4724400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FD4A3B-496F-C30F-E4B0-A638A43CA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2C575-8DA6-4844-AF76-D9ECCAC32A65}" type="datetime1">
              <a:rPr lang="en-US" smtClean="0"/>
              <a:t>2/26/2024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66BDAE-1B75-89ED-F79F-65842E641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3A787F-4EAB-22FE-C225-BD3656BE4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6E0FE1D-91C0-49F2-1974-CF5B393F5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945682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52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DEE85D-EC44-504C-6885-A76E01FCED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60614" y="6377940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11A06-FF37-2301-31DE-52D7C2BB16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3400" y="6377940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C71ECC-3E61-F221-E88B-808C98902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6EB065-0FAC-F95D-7958-1A002F103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825625"/>
            <a:ext cx="9601200" cy="43465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F60D21E-7A20-9534-DB90-CA6202DE7A62}"/>
              </a:ext>
            </a:extLst>
          </p:cNvPr>
          <p:cNvGrpSpPr/>
          <p:nvPr userDrawn="1"/>
        </p:nvGrpSpPr>
        <p:grpSpPr>
          <a:xfrm>
            <a:off x="-603148" y="162211"/>
            <a:ext cx="457200" cy="4710666"/>
            <a:chOff x="-603148" y="100584"/>
            <a:chExt cx="457200" cy="471066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2373955-5493-4143-4B5D-904FD01212CC}"/>
                </a:ext>
              </a:extLst>
            </p:cNvPr>
            <p:cNvSpPr/>
            <p:nvPr userDrawn="1"/>
          </p:nvSpPr>
          <p:spPr>
            <a:xfrm>
              <a:off x="-603148" y="100584"/>
              <a:ext cx="457200" cy="457200"/>
            </a:xfrm>
            <a:prstGeom prst="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CA4E536-A947-BA45-FD2C-F054DD9456AD}"/>
                </a:ext>
              </a:extLst>
            </p:cNvPr>
            <p:cNvSpPr/>
            <p:nvPr userDrawn="1"/>
          </p:nvSpPr>
          <p:spPr>
            <a:xfrm>
              <a:off x="-603148" y="708222"/>
              <a:ext cx="457200" cy="457200"/>
            </a:xfrm>
            <a:prstGeom prst="rect">
              <a:avLst/>
            </a:prstGeom>
            <a:solidFill>
              <a:srgbClr val="EE76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5CC131C-B890-6796-CD99-C4F000D3CB85}"/>
                </a:ext>
              </a:extLst>
            </p:cNvPr>
            <p:cNvSpPr/>
            <p:nvPr userDrawn="1"/>
          </p:nvSpPr>
          <p:spPr>
            <a:xfrm>
              <a:off x="-603148" y="4354050"/>
              <a:ext cx="457200" cy="457200"/>
            </a:xfrm>
            <a:prstGeom prst="rect">
              <a:avLst/>
            </a:prstGeom>
            <a:solidFill>
              <a:srgbClr val="40E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2032013-6852-98B4-202B-55ACEAA506D4}"/>
                </a:ext>
              </a:extLst>
            </p:cNvPr>
            <p:cNvSpPr/>
            <p:nvPr userDrawn="1"/>
          </p:nvSpPr>
          <p:spPr>
            <a:xfrm>
              <a:off x="-603148" y="2531136"/>
              <a:ext cx="457200" cy="457200"/>
            </a:xfrm>
            <a:prstGeom prst="rect">
              <a:avLst/>
            </a:prstGeom>
            <a:solidFill>
              <a:srgbClr val="4892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D53E8BB-3A73-960F-7948-C37C3AA5F0E9}"/>
                </a:ext>
              </a:extLst>
            </p:cNvPr>
            <p:cNvSpPr/>
            <p:nvPr userDrawn="1"/>
          </p:nvSpPr>
          <p:spPr>
            <a:xfrm>
              <a:off x="-603148" y="3746412"/>
              <a:ext cx="457200" cy="457200"/>
            </a:xfrm>
            <a:prstGeom prst="rect">
              <a:avLst/>
            </a:prstGeom>
            <a:solidFill>
              <a:srgbClr val="6828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3C449F2-8961-4921-BC84-E0B41A91ABD1}"/>
                </a:ext>
              </a:extLst>
            </p:cNvPr>
            <p:cNvSpPr/>
            <p:nvPr userDrawn="1"/>
          </p:nvSpPr>
          <p:spPr>
            <a:xfrm>
              <a:off x="-603148" y="1315860"/>
              <a:ext cx="457200" cy="457200"/>
            </a:xfrm>
            <a:prstGeom prst="rect">
              <a:avLst/>
            </a:prstGeom>
            <a:solidFill>
              <a:srgbClr val="003B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CF8901-E27B-5739-2FB0-5ED98740DF0C}"/>
                </a:ext>
              </a:extLst>
            </p:cNvPr>
            <p:cNvSpPr/>
            <p:nvPr userDrawn="1"/>
          </p:nvSpPr>
          <p:spPr>
            <a:xfrm>
              <a:off x="-603148" y="1923498"/>
              <a:ext cx="457200" cy="457200"/>
            </a:xfrm>
            <a:prstGeom prst="rect">
              <a:avLst/>
            </a:prstGeom>
            <a:solidFill>
              <a:srgbClr val="CE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BC41AD7-C163-97F5-AE25-3973EA0B89A3}"/>
                </a:ext>
              </a:extLst>
            </p:cNvPr>
            <p:cNvSpPr/>
            <p:nvPr userDrawn="1"/>
          </p:nvSpPr>
          <p:spPr>
            <a:xfrm>
              <a:off x="-603148" y="3138774"/>
              <a:ext cx="457200" cy="457200"/>
            </a:xfrm>
            <a:prstGeom prst="rect">
              <a:avLst/>
            </a:prstGeom>
            <a:solidFill>
              <a:srgbClr val="FBE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A6726886-DF63-8758-04B2-F128CEB04DE3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332" y="5424845"/>
            <a:ext cx="941844" cy="105957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1C6B27-EB66-1FBA-E264-EB818FE4C7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87383" y="6377940"/>
            <a:ext cx="18319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11C0D-6AE8-47B7-9D02-2C83FBE968D2}" type="datetime1">
              <a:rPr lang="en-US" smtClean="0"/>
              <a:pPr/>
              <a:t>2/26/2024</a:t>
            </a:fld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4886DB4-4258-8A85-F4EE-A2422F314163}"/>
              </a:ext>
            </a:extLst>
          </p:cNvPr>
          <p:cNvSpPr/>
          <p:nvPr userDrawn="1"/>
        </p:nvSpPr>
        <p:spPr>
          <a:xfrm>
            <a:off x="10678509" y="0"/>
            <a:ext cx="1513491" cy="6865992"/>
          </a:xfrm>
          <a:prstGeom prst="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A black and white logo&#10;&#10;Description automatically generated">
            <a:extLst>
              <a:ext uri="{FF2B5EF4-FFF2-40B4-BE49-F238E27FC236}">
                <a16:creationId xmlns:a16="http://schemas.microsoft.com/office/drawing/2014/main" id="{DB0D957D-95C3-64F0-63F7-7843E0C42622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332" y="5424845"/>
            <a:ext cx="941844" cy="1059574"/>
          </a:xfrm>
          <a:prstGeom prst="rect">
            <a:avLst/>
          </a:prstGeom>
        </p:spPr>
      </p:pic>
      <p:sp>
        <p:nvSpPr>
          <p:cNvPr id="22" name="Diagonal Stripe 21">
            <a:extLst>
              <a:ext uri="{FF2B5EF4-FFF2-40B4-BE49-F238E27FC236}">
                <a16:creationId xmlns:a16="http://schemas.microsoft.com/office/drawing/2014/main" id="{41C343E7-CBE2-CA11-041C-5D8FB0EF716E}"/>
              </a:ext>
            </a:extLst>
          </p:cNvPr>
          <p:cNvSpPr/>
          <p:nvPr userDrawn="1"/>
        </p:nvSpPr>
        <p:spPr>
          <a:xfrm flipH="1">
            <a:off x="10678509" y="268645"/>
            <a:ext cx="1750906" cy="1566042"/>
          </a:xfrm>
          <a:prstGeom prst="diagStripe">
            <a:avLst/>
          </a:prstGeom>
          <a:solidFill>
            <a:schemeClr val="bg1">
              <a:alpha val="2510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Diagonal Stripe 22">
            <a:extLst>
              <a:ext uri="{FF2B5EF4-FFF2-40B4-BE49-F238E27FC236}">
                <a16:creationId xmlns:a16="http://schemas.microsoft.com/office/drawing/2014/main" id="{F8ADD025-C3C4-485E-E1CF-C849233D47E5}"/>
              </a:ext>
            </a:extLst>
          </p:cNvPr>
          <p:cNvSpPr/>
          <p:nvPr userDrawn="1"/>
        </p:nvSpPr>
        <p:spPr>
          <a:xfrm flipH="1">
            <a:off x="10665954" y="766574"/>
            <a:ext cx="1545019" cy="1399020"/>
          </a:xfrm>
          <a:prstGeom prst="diagStripe">
            <a:avLst>
              <a:gd name="adj" fmla="val 50671"/>
            </a:avLst>
          </a:prstGeom>
          <a:solidFill>
            <a:srgbClr val="EE7624">
              <a:alpha val="2510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Diagonal Stripe 23">
            <a:extLst>
              <a:ext uri="{FF2B5EF4-FFF2-40B4-BE49-F238E27FC236}">
                <a16:creationId xmlns:a16="http://schemas.microsoft.com/office/drawing/2014/main" id="{B8A2024E-A79D-FD85-D0AB-B9E6700323D6}"/>
              </a:ext>
            </a:extLst>
          </p:cNvPr>
          <p:cNvSpPr/>
          <p:nvPr userDrawn="1"/>
        </p:nvSpPr>
        <p:spPr>
          <a:xfrm flipH="1">
            <a:off x="10663881" y="1255535"/>
            <a:ext cx="1750905" cy="1566042"/>
          </a:xfrm>
          <a:prstGeom prst="diagStripe">
            <a:avLst/>
          </a:prstGeom>
          <a:solidFill>
            <a:schemeClr val="bg1">
              <a:alpha val="2510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Diagonal Stripe 24">
            <a:extLst>
              <a:ext uri="{FF2B5EF4-FFF2-40B4-BE49-F238E27FC236}">
                <a16:creationId xmlns:a16="http://schemas.microsoft.com/office/drawing/2014/main" id="{901C6E55-08CE-D78A-3EBE-8C104D3AE00B}"/>
              </a:ext>
            </a:extLst>
          </p:cNvPr>
          <p:cNvSpPr/>
          <p:nvPr userDrawn="1"/>
        </p:nvSpPr>
        <p:spPr>
          <a:xfrm flipH="1">
            <a:off x="10867696" y="-1"/>
            <a:ext cx="1343276" cy="1187671"/>
          </a:xfrm>
          <a:prstGeom prst="diagStripe">
            <a:avLst/>
          </a:prstGeom>
          <a:solidFill>
            <a:srgbClr val="EE7624">
              <a:alpha val="2510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439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  <p:sldLayoutId id="2147483701" r:id="rId21"/>
    <p:sldLayoutId id="2147483702" r:id="rId22"/>
    <p:sldLayoutId id="2147483703" r:id="rId23"/>
    <p:sldLayoutId id="2147483704" r:id="rId24"/>
    <p:sldLayoutId id="2147483705" r:id="rId25"/>
    <p:sldLayoutId id="2147483706" r:id="rId26"/>
    <p:sldLayoutId id="2147483707" r:id="rId27"/>
  </p:sldLayoutIdLst>
  <p:hf hdr="0" dt="0"/>
  <p:txStyles>
    <p:title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4000" b="1" kern="1200" dirty="0">
          <a:solidFill>
            <a:schemeClr val="bg2"/>
          </a:solidFill>
          <a:latin typeface="+mj-lt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360">
          <p15:clr>
            <a:srgbClr val="F26B43"/>
          </p15:clr>
        </p15:guide>
        <p15:guide id="3" pos="336">
          <p15:clr>
            <a:srgbClr val="547EBF"/>
          </p15:clr>
        </p15:guide>
        <p15:guide id="4" pos="6384">
          <p15:clr>
            <a:srgbClr val="547EBF"/>
          </p15:clr>
        </p15:guide>
        <p15:guide id="5" orient="horz" pos="288">
          <p15:clr>
            <a:srgbClr val="547EBF"/>
          </p15:clr>
        </p15:guide>
        <p15:guide id="6" orient="horz" pos="3888">
          <p15:clr>
            <a:srgbClr val="547EBF"/>
          </p15:clr>
        </p15:guide>
        <p15:guide id="8" orient="horz" pos="2520">
          <p15:clr>
            <a:srgbClr val="9FCC3B"/>
          </p15:clr>
        </p15:guide>
        <p15:guide id="9" pos="3840">
          <p15:clr>
            <a:srgbClr val="FBAE40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DEE85D-EC44-504C-6885-A76E01FCED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60614" y="6377940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11A06-FF37-2301-31DE-52D7C2BB16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3400" y="6377940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C71ECC-3E61-F221-E88B-808C98902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6EB065-0FAC-F95D-7958-1A002F103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825625"/>
            <a:ext cx="9601200" cy="43465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F60D21E-7A20-9534-DB90-CA6202DE7A62}"/>
              </a:ext>
            </a:extLst>
          </p:cNvPr>
          <p:cNvGrpSpPr/>
          <p:nvPr userDrawn="1"/>
        </p:nvGrpSpPr>
        <p:grpSpPr>
          <a:xfrm>
            <a:off x="-603148" y="162211"/>
            <a:ext cx="457200" cy="4710666"/>
            <a:chOff x="-603148" y="100584"/>
            <a:chExt cx="457200" cy="471066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2373955-5493-4143-4B5D-904FD01212CC}"/>
                </a:ext>
              </a:extLst>
            </p:cNvPr>
            <p:cNvSpPr/>
            <p:nvPr userDrawn="1"/>
          </p:nvSpPr>
          <p:spPr>
            <a:xfrm>
              <a:off x="-603148" y="100584"/>
              <a:ext cx="457200" cy="457200"/>
            </a:xfrm>
            <a:prstGeom prst="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CA4E536-A947-BA45-FD2C-F054DD9456AD}"/>
                </a:ext>
              </a:extLst>
            </p:cNvPr>
            <p:cNvSpPr/>
            <p:nvPr userDrawn="1"/>
          </p:nvSpPr>
          <p:spPr>
            <a:xfrm>
              <a:off x="-603148" y="708222"/>
              <a:ext cx="457200" cy="457200"/>
            </a:xfrm>
            <a:prstGeom prst="rect">
              <a:avLst/>
            </a:prstGeom>
            <a:solidFill>
              <a:srgbClr val="EE76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5CC131C-B890-6796-CD99-C4F000D3CB85}"/>
                </a:ext>
              </a:extLst>
            </p:cNvPr>
            <p:cNvSpPr/>
            <p:nvPr userDrawn="1"/>
          </p:nvSpPr>
          <p:spPr>
            <a:xfrm>
              <a:off x="-603148" y="4354050"/>
              <a:ext cx="457200" cy="457200"/>
            </a:xfrm>
            <a:prstGeom prst="rect">
              <a:avLst/>
            </a:prstGeom>
            <a:solidFill>
              <a:srgbClr val="40E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2032013-6852-98B4-202B-55ACEAA506D4}"/>
                </a:ext>
              </a:extLst>
            </p:cNvPr>
            <p:cNvSpPr/>
            <p:nvPr userDrawn="1"/>
          </p:nvSpPr>
          <p:spPr>
            <a:xfrm>
              <a:off x="-603148" y="2531136"/>
              <a:ext cx="457200" cy="457200"/>
            </a:xfrm>
            <a:prstGeom prst="rect">
              <a:avLst/>
            </a:prstGeom>
            <a:solidFill>
              <a:srgbClr val="4892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D53E8BB-3A73-960F-7948-C37C3AA5F0E9}"/>
                </a:ext>
              </a:extLst>
            </p:cNvPr>
            <p:cNvSpPr/>
            <p:nvPr userDrawn="1"/>
          </p:nvSpPr>
          <p:spPr>
            <a:xfrm>
              <a:off x="-603148" y="3746412"/>
              <a:ext cx="457200" cy="457200"/>
            </a:xfrm>
            <a:prstGeom prst="rect">
              <a:avLst/>
            </a:prstGeom>
            <a:solidFill>
              <a:srgbClr val="6828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3C449F2-8961-4921-BC84-E0B41A91ABD1}"/>
                </a:ext>
              </a:extLst>
            </p:cNvPr>
            <p:cNvSpPr/>
            <p:nvPr userDrawn="1"/>
          </p:nvSpPr>
          <p:spPr>
            <a:xfrm>
              <a:off x="-603148" y="1315860"/>
              <a:ext cx="457200" cy="457200"/>
            </a:xfrm>
            <a:prstGeom prst="rect">
              <a:avLst/>
            </a:prstGeom>
            <a:solidFill>
              <a:srgbClr val="003B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CF8901-E27B-5739-2FB0-5ED98740DF0C}"/>
                </a:ext>
              </a:extLst>
            </p:cNvPr>
            <p:cNvSpPr/>
            <p:nvPr userDrawn="1"/>
          </p:nvSpPr>
          <p:spPr>
            <a:xfrm>
              <a:off x="-603148" y="1923498"/>
              <a:ext cx="457200" cy="457200"/>
            </a:xfrm>
            <a:prstGeom prst="rect">
              <a:avLst/>
            </a:prstGeom>
            <a:solidFill>
              <a:srgbClr val="CE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BC41AD7-C163-97F5-AE25-3973EA0B89A3}"/>
                </a:ext>
              </a:extLst>
            </p:cNvPr>
            <p:cNvSpPr/>
            <p:nvPr userDrawn="1"/>
          </p:nvSpPr>
          <p:spPr>
            <a:xfrm>
              <a:off x="-603148" y="3138774"/>
              <a:ext cx="457200" cy="457200"/>
            </a:xfrm>
            <a:prstGeom prst="rect">
              <a:avLst/>
            </a:prstGeom>
            <a:solidFill>
              <a:srgbClr val="FBE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A6726886-DF63-8758-04B2-F128CEB04DE3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332" y="5424845"/>
            <a:ext cx="941844" cy="105957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1C6B27-EB66-1FBA-E264-EB818FE4C7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87383" y="6377940"/>
            <a:ext cx="18319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11C0D-6AE8-47B7-9D02-2C83FBE968D2}" type="datetime1">
              <a:rPr lang="en-US" smtClean="0"/>
              <a:pPr/>
              <a:t>2/26/2024</a:t>
            </a:fld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4886DB4-4258-8A85-F4EE-A2422F314163}"/>
              </a:ext>
            </a:extLst>
          </p:cNvPr>
          <p:cNvSpPr/>
          <p:nvPr userDrawn="1"/>
        </p:nvSpPr>
        <p:spPr>
          <a:xfrm>
            <a:off x="10678509" y="0"/>
            <a:ext cx="1513491" cy="6865992"/>
          </a:xfrm>
          <a:prstGeom prst="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A black and white logo&#10;&#10;Description automatically generated">
            <a:extLst>
              <a:ext uri="{FF2B5EF4-FFF2-40B4-BE49-F238E27FC236}">
                <a16:creationId xmlns:a16="http://schemas.microsoft.com/office/drawing/2014/main" id="{DB0D957D-95C3-64F0-63F7-7843E0C42622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332" y="5424845"/>
            <a:ext cx="941844" cy="1059574"/>
          </a:xfrm>
          <a:prstGeom prst="rect">
            <a:avLst/>
          </a:prstGeom>
        </p:spPr>
      </p:pic>
      <p:sp>
        <p:nvSpPr>
          <p:cNvPr id="22" name="Diagonal Stripe 21">
            <a:extLst>
              <a:ext uri="{FF2B5EF4-FFF2-40B4-BE49-F238E27FC236}">
                <a16:creationId xmlns:a16="http://schemas.microsoft.com/office/drawing/2014/main" id="{41C343E7-CBE2-CA11-041C-5D8FB0EF716E}"/>
              </a:ext>
            </a:extLst>
          </p:cNvPr>
          <p:cNvSpPr/>
          <p:nvPr userDrawn="1"/>
        </p:nvSpPr>
        <p:spPr>
          <a:xfrm flipH="1">
            <a:off x="10688021" y="259583"/>
            <a:ext cx="1750906" cy="1566042"/>
          </a:xfrm>
          <a:prstGeom prst="diagStripe">
            <a:avLst/>
          </a:prstGeom>
          <a:solidFill>
            <a:schemeClr val="bg1">
              <a:alpha val="2510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Diagonal Stripe 22">
            <a:extLst>
              <a:ext uri="{FF2B5EF4-FFF2-40B4-BE49-F238E27FC236}">
                <a16:creationId xmlns:a16="http://schemas.microsoft.com/office/drawing/2014/main" id="{F8ADD025-C3C4-485E-E1CF-C849233D47E5}"/>
              </a:ext>
            </a:extLst>
          </p:cNvPr>
          <p:cNvSpPr/>
          <p:nvPr userDrawn="1"/>
        </p:nvSpPr>
        <p:spPr>
          <a:xfrm flipH="1">
            <a:off x="10665954" y="766574"/>
            <a:ext cx="1545019" cy="1399020"/>
          </a:xfrm>
          <a:prstGeom prst="diagStripe">
            <a:avLst>
              <a:gd name="adj" fmla="val 50671"/>
            </a:avLst>
          </a:prstGeom>
          <a:solidFill>
            <a:srgbClr val="EE7624">
              <a:alpha val="2510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Diagonal Stripe 23">
            <a:extLst>
              <a:ext uri="{FF2B5EF4-FFF2-40B4-BE49-F238E27FC236}">
                <a16:creationId xmlns:a16="http://schemas.microsoft.com/office/drawing/2014/main" id="{B8A2024E-A79D-FD85-D0AB-B9E6700323D6}"/>
              </a:ext>
            </a:extLst>
          </p:cNvPr>
          <p:cNvSpPr/>
          <p:nvPr userDrawn="1"/>
        </p:nvSpPr>
        <p:spPr>
          <a:xfrm flipH="1">
            <a:off x="10688021" y="1326901"/>
            <a:ext cx="1750905" cy="1566042"/>
          </a:xfrm>
          <a:prstGeom prst="diagStripe">
            <a:avLst/>
          </a:prstGeom>
          <a:solidFill>
            <a:schemeClr val="bg1">
              <a:alpha val="2510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Diagonal Stripe 24">
            <a:extLst>
              <a:ext uri="{FF2B5EF4-FFF2-40B4-BE49-F238E27FC236}">
                <a16:creationId xmlns:a16="http://schemas.microsoft.com/office/drawing/2014/main" id="{901C6E55-08CE-D78A-3EBE-8C104D3AE00B}"/>
              </a:ext>
            </a:extLst>
          </p:cNvPr>
          <p:cNvSpPr/>
          <p:nvPr userDrawn="1"/>
        </p:nvSpPr>
        <p:spPr>
          <a:xfrm flipH="1">
            <a:off x="10867696" y="-1"/>
            <a:ext cx="1343276" cy="1187671"/>
          </a:xfrm>
          <a:prstGeom prst="diagStripe">
            <a:avLst/>
          </a:prstGeom>
          <a:solidFill>
            <a:srgbClr val="EE7624">
              <a:alpha val="2510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120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49" r:id="rId15"/>
    <p:sldLayoutId id="2147483650" r:id="rId16"/>
    <p:sldLayoutId id="2147483654" r:id="rId17"/>
    <p:sldLayoutId id="2147483655" r:id="rId18"/>
    <p:sldLayoutId id="2147483652" r:id="rId19"/>
    <p:sldLayoutId id="2147483662" r:id="rId20"/>
    <p:sldLayoutId id="2147483663" r:id="rId21"/>
    <p:sldLayoutId id="2147483660" r:id="rId22"/>
    <p:sldLayoutId id="2147483664" r:id="rId23"/>
    <p:sldLayoutId id="2147483656" r:id="rId24"/>
    <p:sldLayoutId id="2147483661" r:id="rId25"/>
    <p:sldLayoutId id="2147483658" r:id="rId26"/>
    <p:sldLayoutId id="2147483659" r:id="rId27"/>
  </p:sldLayoutIdLst>
  <p:hf hdr="0" dt="0"/>
  <p:txStyles>
    <p:title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4000" b="1" kern="1200" dirty="0">
          <a:solidFill>
            <a:schemeClr val="bg2"/>
          </a:solidFill>
          <a:latin typeface="+mj-lt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360" userDrawn="1">
          <p15:clr>
            <a:srgbClr val="F26B43"/>
          </p15:clr>
        </p15:guide>
        <p15:guide id="3" pos="336" userDrawn="1">
          <p15:clr>
            <a:srgbClr val="547EBF"/>
          </p15:clr>
        </p15:guide>
        <p15:guide id="4" pos="6384" userDrawn="1">
          <p15:clr>
            <a:srgbClr val="547EBF"/>
          </p15:clr>
        </p15:guide>
        <p15:guide id="5" orient="horz" pos="288" userDrawn="1">
          <p15:clr>
            <a:srgbClr val="547EBF"/>
          </p15:clr>
        </p15:guide>
        <p15:guide id="6" orient="horz" pos="3888" userDrawn="1">
          <p15:clr>
            <a:srgbClr val="547EBF"/>
          </p15:clr>
        </p15:guide>
        <p15:guide id="8" orient="horz" pos="2520" userDrawn="1">
          <p15:clr>
            <a:srgbClr val="9FCC3B"/>
          </p15:clr>
        </p15:guide>
        <p15:guide id="9" pos="3840" userDrawn="1">
          <p15:clr>
            <a:srgbClr val="FBAE4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0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0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0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1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6" Type="http://schemas.openxmlformats.org/officeDocument/2006/relationships/diagramColors" Target="../diagrams/colors3.xml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sv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32.svg"/><Relationship Id="rId5" Type="http://schemas.openxmlformats.org/officeDocument/2006/relationships/diagramQuickStyle" Target="../diagrams/quickStyle4.xml"/><Relationship Id="rId15" Type="http://schemas.openxmlformats.org/officeDocument/2006/relationships/image" Target="../media/image36.svg"/><Relationship Id="rId10" Type="http://schemas.openxmlformats.org/officeDocument/2006/relationships/image" Target="../media/image31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30.svg"/><Relationship Id="rId1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sv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40.svg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39.png"/><Relationship Id="rId4" Type="http://schemas.openxmlformats.org/officeDocument/2006/relationships/diagramLayout" Target="../diagrams/layout5.xml"/><Relationship Id="rId9" Type="http://schemas.openxmlformats.org/officeDocument/2006/relationships/image" Target="../media/image38.sv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svg"/><Relationship Id="rId7" Type="http://schemas.openxmlformats.org/officeDocument/2006/relationships/image" Target="../media/image48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7.png"/><Relationship Id="rId5" Type="http://schemas.openxmlformats.org/officeDocument/2006/relationships/image" Target="../media/image46.svg"/><Relationship Id="rId10" Type="http://schemas.openxmlformats.org/officeDocument/2006/relationships/image" Target="../media/image4.png"/><Relationship Id="rId4" Type="http://schemas.openxmlformats.org/officeDocument/2006/relationships/image" Target="../media/image45.png"/><Relationship Id="rId9" Type="http://schemas.openxmlformats.org/officeDocument/2006/relationships/image" Target="../media/image50.sv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8.png"/><Relationship Id="rId9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25.png"/><Relationship Id="rId7" Type="http://schemas.openxmlformats.org/officeDocument/2006/relationships/image" Target="../media/image5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4.png"/><Relationship Id="rId4" Type="http://schemas.microsoft.com/office/2017/06/relationships/model3d" Target="../media/model3d1.glb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.png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.png"/><Relationship Id="rId5" Type="http://schemas.openxmlformats.org/officeDocument/2006/relationships/image" Target="../media/image66.svg"/><Relationship Id="rId4" Type="http://schemas.openxmlformats.org/officeDocument/2006/relationships/image" Target="../media/image6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.png"/><Relationship Id="rId5" Type="http://schemas.openxmlformats.org/officeDocument/2006/relationships/image" Target="../media/image66.svg"/><Relationship Id="rId4" Type="http://schemas.openxmlformats.org/officeDocument/2006/relationships/image" Target="../media/image6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4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4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79.pn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sv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.png"/><Relationship Id="rId4" Type="http://schemas.openxmlformats.org/officeDocument/2006/relationships/image" Target="../media/image7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sv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.png"/><Relationship Id="rId4" Type="http://schemas.openxmlformats.org/officeDocument/2006/relationships/image" Target="../media/image7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.png"/><Relationship Id="rId4" Type="http://schemas.openxmlformats.org/officeDocument/2006/relationships/image" Target="../media/image81.sv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3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.png"/><Relationship Id="rId4" Type="http://schemas.openxmlformats.org/officeDocument/2006/relationships/image" Target="../media/image7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.png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3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.png"/><Relationship Id="rId4" Type="http://schemas.openxmlformats.org/officeDocument/2006/relationships/image" Target="../media/image81.sv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.png"/><Relationship Id="rId4" Type="http://schemas.openxmlformats.org/officeDocument/2006/relationships/image" Target="../media/image81.sv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svg"/><Relationship Id="rId7" Type="http://schemas.openxmlformats.org/officeDocument/2006/relationships/image" Target="../media/image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4" Type="http://schemas.openxmlformats.org/officeDocument/2006/relationships/image" Target="../media/image64.sv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3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3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3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3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3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54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9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9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9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9.xml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5.png"/><Relationship Id="rId5" Type="http://schemas.openxmlformats.org/officeDocument/2006/relationships/image" Target="../media/image94.png"/><Relationship Id="rId4" Type="http://schemas.openxmlformats.org/officeDocument/2006/relationships/image" Target="../media/image24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4.png"/><Relationship Id="rId7" Type="http://schemas.openxmlformats.org/officeDocument/2006/relationships/image" Target="../media/image98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7.png"/><Relationship Id="rId5" Type="http://schemas.openxmlformats.org/officeDocument/2006/relationships/image" Target="../media/image96.svg"/><Relationship Id="rId10" Type="http://schemas.openxmlformats.org/officeDocument/2006/relationships/image" Target="../media/image25.png"/><Relationship Id="rId4" Type="http://schemas.openxmlformats.org/officeDocument/2006/relationships/image" Target="../media/image95.png"/><Relationship Id="rId9" Type="http://schemas.openxmlformats.org/officeDocument/2006/relationships/image" Target="../media/image100.sv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02.svg"/><Relationship Id="rId4" Type="http://schemas.openxmlformats.org/officeDocument/2006/relationships/image" Target="../media/image101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9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7.sv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790E275-35BA-DEDB-5AA0-E3ED05143D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1945016"/>
            <a:ext cx="9712042" cy="1182822"/>
          </a:xfrm>
        </p:spPr>
        <p:txBody>
          <a:bodyPr/>
          <a:lstStyle/>
          <a:p>
            <a:r>
              <a:rPr lang="en-US" sz="3600">
                <a:latin typeface="Arial Black"/>
                <a:ea typeface="Calibri"/>
                <a:cs typeface="Arial"/>
              </a:rPr>
              <a:t>Team 520: NASA-MSFC Actively Sealed Cryogenic Coupler (ASCC)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83DA0E5-0D98-83CA-305E-E08A54C609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1248" y="4012707"/>
            <a:ext cx="9144000" cy="768096"/>
          </a:xfrm>
        </p:spPr>
        <p:txBody>
          <a:bodyPr>
            <a:normAutofit/>
          </a:bodyPr>
          <a:lstStyle/>
          <a:p>
            <a:r>
              <a:rPr lang="en-US" sz="1600">
                <a:latin typeface="Arial"/>
                <a:ea typeface="Calibri"/>
                <a:cs typeface="Arial"/>
              </a:rPr>
              <a:t>Jason Goldstein, Lauren Roche, Sean Rodney,</a:t>
            </a:r>
          </a:p>
          <a:p>
            <a:r>
              <a:rPr lang="en-US" sz="1600">
                <a:latin typeface="Arial"/>
                <a:ea typeface="Calibri"/>
                <a:cs typeface="Arial"/>
              </a:rPr>
              <a:t> Valerie Rodriguez, Nicolas Sgammato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364014-9B0D-274C-F76F-3333CF12A893}"/>
              </a:ext>
            </a:extLst>
          </p:cNvPr>
          <p:cNvSpPr txBox="1"/>
          <p:nvPr/>
        </p:nvSpPr>
        <p:spPr>
          <a:xfrm>
            <a:off x="841248" y="3358262"/>
            <a:ext cx="820011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/>
                <a:ea typeface="Calibri"/>
                <a:cs typeface="Calibri"/>
              </a:rPr>
              <a:t>Design Review 5</a:t>
            </a:r>
          </a:p>
        </p:txBody>
      </p:sp>
    </p:spTree>
    <p:extLst>
      <p:ext uri="{BB962C8B-B14F-4D97-AF65-F5344CB8AC3E}">
        <p14:creationId xmlns:p14="http://schemas.microsoft.com/office/powerpoint/2010/main" val="31466113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7D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F28A05-18A0-EAEB-AA19-6DC0887F4D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8A64EC-810C-E8D6-BA2D-484E2242E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71052" y="6565830"/>
            <a:ext cx="731520" cy="274320"/>
          </a:xfrm>
        </p:spPr>
        <p:txBody>
          <a:bodyPr/>
          <a:lstStyle/>
          <a:p>
            <a:fld id="{A5AEF524-62EC-C340-82A1-9F47B6C43E55}" type="slidenum">
              <a:rPr lang="en-US" smtClean="0"/>
              <a:t>10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6599432-1A98-1E04-94FC-B692BE3C5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42655"/>
            <a:ext cx="9601200" cy="960276"/>
          </a:xfrm>
        </p:spPr>
        <p:txBody>
          <a:bodyPr/>
          <a:lstStyle/>
          <a:p>
            <a:r>
              <a:rPr lang="en-US" dirty="0"/>
              <a:t>ASCC MK2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774754-425E-0AAB-DAAC-FF2CF76B12E0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FFB9D7DD-8459-73CF-F7FD-D96048C7D597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3D70F7B3-87A7-39A1-C78D-C0AB52A1B715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D8D8D8"/>
                </a:solidFill>
                <a:ea typeface="Calibri"/>
                <a:cs typeface="Calibri"/>
              </a:rPr>
              <a:t>10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E58C95-5494-BA3C-643A-9FBC4A29EA7E}"/>
              </a:ext>
            </a:extLst>
          </p:cNvPr>
          <p:cNvSpPr txBox="1"/>
          <p:nvPr/>
        </p:nvSpPr>
        <p:spPr>
          <a:xfrm>
            <a:off x="10671437" y="173378"/>
            <a:ext cx="152589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ea typeface="Calibri"/>
                <a:cs typeface="Calibri"/>
              </a:rPr>
              <a:t>Nicolas Sgammato</a:t>
            </a:r>
            <a:endParaRPr lang="en-US" sz="16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FB4530C-1360-1395-0114-6B49AC9EE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9896" y="1309495"/>
            <a:ext cx="5766419" cy="4669074"/>
          </a:xfrm>
          <a:prstGeom prst="rect">
            <a:avLst/>
          </a:prstGeom>
        </p:spPr>
      </p:pic>
      <p:pic>
        <p:nvPicPr>
          <p:cNvPr id="15" name="Picture 14" descr="A drawing of a machine&#10;&#10;Description automatically generated">
            <a:extLst>
              <a:ext uri="{FF2B5EF4-FFF2-40B4-BE49-F238E27FC236}">
                <a16:creationId xmlns:a16="http://schemas.microsoft.com/office/drawing/2014/main" id="{B88DB925-EECF-1530-B04D-3C9B804A84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646592"/>
            <a:ext cx="4235556" cy="3816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53226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2B5314-6557-CFA9-69C4-4CD8BF1C6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E2CAA6-39DA-A9AA-B3A3-0253FC110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100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A83DDBD5-F4AD-C0F8-62E9-B18E1A401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16" y="457200"/>
            <a:ext cx="8485632" cy="960276"/>
          </a:xfrm>
        </p:spPr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A191508-FE6A-2739-A54C-A4646490F7D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825625"/>
            <a:ext cx="9144000" cy="4346575"/>
          </a:xfrm>
        </p:spPr>
        <p:txBody>
          <a:bodyPr/>
          <a:lstStyle/>
          <a:p>
            <a:r>
              <a:rPr lang="en-US" sz="1000">
                <a:cs typeface="Times New Roman" panose="02020603050405020304" pitchFamily="18" charset="0"/>
              </a:rPr>
              <a:t>This is 10-point</a:t>
            </a:r>
          </a:p>
          <a:p>
            <a:r>
              <a:rPr lang="en-US" sz="1500">
                <a:cs typeface="Times New Roman" panose="02020603050405020304" pitchFamily="18" charset="0"/>
              </a:rPr>
              <a:t>This is 15–point Times</a:t>
            </a:r>
          </a:p>
          <a:p>
            <a:r>
              <a:rPr lang="en-US" sz="2000">
                <a:cs typeface="Times New Roman" panose="02020603050405020304" pitchFamily="18" charset="0"/>
              </a:rPr>
              <a:t>This is 20–point </a:t>
            </a:r>
          </a:p>
          <a:p>
            <a:r>
              <a:rPr lang="en-US" sz="2500">
                <a:cs typeface="Times New Roman" panose="02020603050405020304" pitchFamily="18" charset="0"/>
              </a:rPr>
              <a:t>This is 25–point</a:t>
            </a:r>
          </a:p>
          <a:p>
            <a:r>
              <a:rPr lang="en-US" sz="3000">
                <a:cs typeface="Times New Roman" panose="02020603050405020304" pitchFamily="18" charset="0"/>
              </a:rPr>
              <a:t>This is 30–point</a:t>
            </a:r>
          </a:p>
          <a:p>
            <a:r>
              <a:rPr lang="en-US" sz="3500">
                <a:cs typeface="Times New Roman" panose="02020603050405020304" pitchFamily="18" charset="0"/>
              </a:rPr>
              <a:t>This is 35–point</a:t>
            </a:r>
          </a:p>
          <a:p>
            <a:r>
              <a:rPr lang="en-US" sz="4000">
                <a:cs typeface="Times New Roman" panose="02020603050405020304" pitchFamily="18" charset="0"/>
              </a:rPr>
              <a:t>This is 40–point</a:t>
            </a:r>
          </a:p>
          <a:p>
            <a:r>
              <a:rPr lang="en-US" sz="5000">
                <a:cs typeface="Times New Roman" panose="02020603050405020304" pitchFamily="18" charset="0"/>
              </a:rPr>
              <a:t>This is 50–point</a:t>
            </a:r>
          </a:p>
          <a:p>
            <a:r>
              <a:rPr lang="en-US" sz="6000">
                <a:cs typeface="Times New Roman" panose="02020603050405020304" pitchFamily="18" charset="0"/>
              </a:rPr>
              <a:t>This is 60–point</a:t>
            </a:r>
          </a:p>
          <a:p>
            <a:r>
              <a:rPr lang="en-US" sz="7200">
                <a:cs typeface="Times New Roman" panose="02020603050405020304" pitchFamily="18" charset="0"/>
              </a:rPr>
              <a:t>This is 72–point</a:t>
            </a:r>
            <a:endParaRPr lang="en-US" sz="7200"/>
          </a:p>
        </p:txBody>
      </p:sp>
    </p:spTree>
    <p:extLst>
      <p:ext uri="{BB962C8B-B14F-4D97-AF65-F5344CB8AC3E}">
        <p14:creationId xmlns:p14="http://schemas.microsoft.com/office/powerpoint/2010/main" val="131025463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751149-ADCE-589D-F0CE-DEE40BEF4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A5E775-733A-DFBF-FD27-84FF8D868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101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C00E79C-1FFA-ED60-9F32-5D714226D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16" y="457200"/>
            <a:ext cx="8485632" cy="960276"/>
          </a:xfrm>
        </p:spPr>
        <p:txBody>
          <a:bodyPr/>
          <a:lstStyle/>
          <a:p>
            <a:r>
              <a:rPr lang="en-US"/>
              <a:t>College of Engineering Color Palette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8CEF3AF-B294-C1BD-00F5-27105F1D5417}"/>
              </a:ext>
            </a:extLst>
          </p:cNvPr>
          <p:cNvGrpSpPr/>
          <p:nvPr/>
        </p:nvGrpSpPr>
        <p:grpSpPr>
          <a:xfrm>
            <a:off x="726948" y="3457771"/>
            <a:ext cx="2214949" cy="1376065"/>
            <a:chOff x="813816" y="3548191"/>
            <a:chExt cx="2214949" cy="1376065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199108F-E912-35ED-35EA-F98C0096E6A8}"/>
                </a:ext>
              </a:extLst>
            </p:cNvPr>
            <p:cNvSpPr txBox="1"/>
            <p:nvPr/>
          </p:nvSpPr>
          <p:spPr>
            <a:xfrm>
              <a:off x="813816" y="4462591"/>
              <a:ext cx="647678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Fang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Orange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16D0CA7-DF62-1574-73F4-A869EAC9B818}"/>
                </a:ext>
              </a:extLst>
            </p:cNvPr>
            <p:cNvSpPr txBox="1"/>
            <p:nvPr/>
          </p:nvSpPr>
          <p:spPr>
            <a:xfrm>
              <a:off x="1728216" y="3548191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238, 118, 36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#EE7624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CMYK:2, 66, 99, 0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821A2C9-F1B8-2DA5-F53E-12DAF668F2DC}"/>
                </a:ext>
              </a:extLst>
            </p:cNvPr>
            <p:cNvSpPr/>
            <p:nvPr/>
          </p:nvSpPr>
          <p:spPr>
            <a:xfrm>
              <a:off x="813816" y="3548191"/>
              <a:ext cx="914400" cy="914400"/>
            </a:xfrm>
            <a:prstGeom prst="rect">
              <a:avLst/>
            </a:prstGeom>
            <a:solidFill>
              <a:srgbClr val="EE76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CB5FBA2-8AE7-4580-4724-D27539910638}"/>
              </a:ext>
            </a:extLst>
          </p:cNvPr>
          <p:cNvGrpSpPr/>
          <p:nvPr/>
        </p:nvGrpSpPr>
        <p:grpSpPr>
          <a:xfrm>
            <a:off x="3502514" y="3457771"/>
            <a:ext cx="2334277" cy="1200329"/>
            <a:chOff x="3698263" y="5077310"/>
            <a:chExt cx="2334277" cy="1200329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8C18170-F47E-2C2C-A75A-08DAB670C526}"/>
                </a:ext>
              </a:extLst>
            </p:cNvPr>
            <p:cNvSpPr/>
            <p:nvPr/>
          </p:nvSpPr>
          <p:spPr>
            <a:xfrm>
              <a:off x="3698263" y="5077310"/>
              <a:ext cx="914400" cy="9144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5EBF460-96EF-EEF1-2694-568119F86A8C}"/>
                </a:ext>
              </a:extLst>
            </p:cNvPr>
            <p:cNvSpPr txBox="1"/>
            <p:nvPr/>
          </p:nvSpPr>
          <p:spPr>
            <a:xfrm>
              <a:off x="3698263" y="5996175"/>
              <a:ext cx="57394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White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5D41AD1-0181-BA37-8138-9FA849C8DBDF}"/>
                </a:ext>
              </a:extLst>
            </p:cNvPr>
            <p:cNvSpPr txBox="1"/>
            <p:nvPr/>
          </p:nvSpPr>
          <p:spPr>
            <a:xfrm>
              <a:off x="4612664" y="5077310"/>
              <a:ext cx="1419876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Pantone: PMS 000C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255, 255, 255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#FFFFFF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 0, 0, 0, 0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DF751E7-DD89-EC17-F17B-38CCEE19D726}"/>
              </a:ext>
            </a:extLst>
          </p:cNvPr>
          <p:cNvGrpSpPr/>
          <p:nvPr/>
        </p:nvGrpSpPr>
        <p:grpSpPr>
          <a:xfrm>
            <a:off x="3502514" y="2020824"/>
            <a:ext cx="2195521" cy="1200329"/>
            <a:chOff x="813816" y="5074209"/>
            <a:chExt cx="2195521" cy="1200329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47C730E-ECA7-4F05-CCC3-54218DE049F3}"/>
                </a:ext>
              </a:extLst>
            </p:cNvPr>
            <p:cNvSpPr/>
            <p:nvPr/>
          </p:nvSpPr>
          <p:spPr>
            <a:xfrm>
              <a:off x="813816" y="5074209"/>
              <a:ext cx="914400" cy="9144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2020829-0E95-DD9B-714C-11D6FFBF799B}"/>
                </a:ext>
              </a:extLst>
            </p:cNvPr>
            <p:cNvSpPr txBox="1"/>
            <p:nvPr/>
          </p:nvSpPr>
          <p:spPr>
            <a:xfrm>
              <a:off x="813816" y="5996175"/>
              <a:ext cx="5229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Black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CEA4394-CC9D-6FBB-FA26-706076D0B467}"/>
                </a:ext>
              </a:extLst>
            </p:cNvPr>
            <p:cNvSpPr txBox="1"/>
            <p:nvPr/>
          </p:nvSpPr>
          <p:spPr>
            <a:xfrm>
              <a:off x="1728217" y="5074209"/>
              <a:ext cx="1281120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Pantone: Black 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0, 0, 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#000000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CMYK:0, 0, 0, 100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C8B1F45-3E30-2793-7D29-688626F81CE2}"/>
              </a:ext>
            </a:extLst>
          </p:cNvPr>
          <p:cNvGrpSpPr/>
          <p:nvPr/>
        </p:nvGrpSpPr>
        <p:grpSpPr>
          <a:xfrm>
            <a:off x="726948" y="2020824"/>
            <a:ext cx="2380763" cy="1200329"/>
            <a:chOff x="813817" y="2011729"/>
            <a:chExt cx="2380763" cy="1200329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5045287-B2F2-024E-BF22-C50C5657B42C}"/>
                </a:ext>
              </a:extLst>
            </p:cNvPr>
            <p:cNvSpPr txBox="1"/>
            <p:nvPr/>
          </p:nvSpPr>
          <p:spPr>
            <a:xfrm>
              <a:off x="813817" y="2933695"/>
              <a:ext cx="624466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Garnet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0E68166-254D-0205-3782-F4F28D154D36}"/>
                </a:ext>
              </a:extLst>
            </p:cNvPr>
            <p:cNvSpPr txBox="1"/>
            <p:nvPr/>
          </p:nvSpPr>
          <p:spPr>
            <a:xfrm>
              <a:off x="1728217" y="2011729"/>
              <a:ext cx="1466363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Pantone: PMS 195 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120, 47, 64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#782F40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CMYK:19, 90, 50, 55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FD49C78-148F-ADF9-04DD-1E8FBB32EAD7}"/>
                </a:ext>
              </a:extLst>
            </p:cNvPr>
            <p:cNvSpPr/>
            <p:nvPr/>
          </p:nvSpPr>
          <p:spPr>
            <a:xfrm>
              <a:off x="813817" y="2011729"/>
              <a:ext cx="914400" cy="914400"/>
            </a:xfrm>
            <a:prstGeom prst="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365672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DCDC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ooter Placeholder 56">
            <a:extLst>
              <a:ext uri="{FF2B5EF4-FFF2-40B4-BE49-F238E27FC236}">
                <a16:creationId xmlns:a16="http://schemas.microsoft.com/office/drawing/2014/main" id="{4273B565-5CD0-FCEF-5E90-E7416D7DC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8" name="Slide Number Placeholder 57">
            <a:extLst>
              <a:ext uri="{FF2B5EF4-FFF2-40B4-BE49-F238E27FC236}">
                <a16:creationId xmlns:a16="http://schemas.microsoft.com/office/drawing/2014/main" id="{DF8F76D7-4CC7-0CE6-2388-24F614417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102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C00E79C-1FFA-ED60-9F32-5D714226D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16" y="457200"/>
            <a:ext cx="8485632" cy="960276"/>
          </a:xfrm>
        </p:spPr>
        <p:txBody>
          <a:bodyPr/>
          <a:lstStyle/>
          <a:p>
            <a:r>
              <a:rPr lang="en-US"/>
              <a:t>Accent Color Palette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2229FD4-8C3B-7907-1579-308E6D9B13AB}"/>
              </a:ext>
            </a:extLst>
          </p:cNvPr>
          <p:cNvGrpSpPr/>
          <p:nvPr/>
        </p:nvGrpSpPr>
        <p:grpSpPr>
          <a:xfrm>
            <a:off x="726948" y="2011729"/>
            <a:ext cx="2057855" cy="1191399"/>
            <a:chOff x="6566680" y="5081775"/>
            <a:chExt cx="2057855" cy="119139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06A98FD-E663-8232-9317-7F915715D15A}"/>
                </a:ext>
              </a:extLst>
            </p:cNvPr>
            <p:cNvSpPr/>
            <p:nvPr/>
          </p:nvSpPr>
          <p:spPr>
            <a:xfrm>
              <a:off x="6566680" y="5081775"/>
              <a:ext cx="914400" cy="914400"/>
            </a:xfrm>
            <a:prstGeom prst="rect">
              <a:avLst/>
            </a:prstGeom>
            <a:solidFill>
              <a:srgbClr val="003B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1D029BD-E9F1-4027-E920-4D90F619D451}"/>
                </a:ext>
              </a:extLst>
            </p:cNvPr>
            <p:cNvSpPr txBox="1"/>
            <p:nvPr/>
          </p:nvSpPr>
          <p:spPr>
            <a:xfrm>
              <a:off x="6566680" y="5996175"/>
              <a:ext cx="88126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Tardis Blue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C8DF581-1E7B-D43C-FEDB-EAAD386C6209}"/>
                </a:ext>
              </a:extLst>
            </p:cNvPr>
            <p:cNvSpPr txBox="1"/>
            <p:nvPr/>
          </p:nvSpPr>
          <p:spPr>
            <a:xfrm>
              <a:off x="7481080" y="5081775"/>
              <a:ext cx="114345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0, 59, 111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#003B6F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CB5FBA2-8AE7-4580-4724-D27539910638}"/>
              </a:ext>
            </a:extLst>
          </p:cNvPr>
          <p:cNvGrpSpPr/>
          <p:nvPr/>
        </p:nvGrpSpPr>
        <p:grpSpPr>
          <a:xfrm>
            <a:off x="3558551" y="5081093"/>
            <a:ext cx="2214950" cy="1195864"/>
            <a:chOff x="3698263" y="5077310"/>
            <a:chExt cx="2214950" cy="1195864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8C18170-F47E-2C2C-A75A-08DAB670C526}"/>
                </a:ext>
              </a:extLst>
            </p:cNvPr>
            <p:cNvSpPr/>
            <p:nvPr/>
          </p:nvSpPr>
          <p:spPr>
            <a:xfrm>
              <a:off x="3698263" y="5077310"/>
              <a:ext cx="914400" cy="914400"/>
            </a:xfrm>
            <a:prstGeom prst="rect">
              <a:avLst/>
            </a:prstGeom>
            <a:solidFill>
              <a:srgbClr val="40E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5EBF460-96EF-EEF1-2694-568119F86A8C}"/>
                </a:ext>
              </a:extLst>
            </p:cNvPr>
            <p:cNvSpPr txBox="1"/>
            <p:nvPr/>
          </p:nvSpPr>
          <p:spPr>
            <a:xfrm>
              <a:off x="3698263" y="5996175"/>
              <a:ext cx="816121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Turquoise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5D41AD1-0181-BA37-8138-9FA849C8DBDF}"/>
                </a:ext>
              </a:extLst>
            </p:cNvPr>
            <p:cNvSpPr txBox="1"/>
            <p:nvPr/>
          </p:nvSpPr>
          <p:spPr>
            <a:xfrm>
              <a:off x="4612664" y="5077310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64, 224, 208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#40E0D0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68E79F3-56A4-139F-CA95-FB234476AD5C}"/>
              </a:ext>
            </a:extLst>
          </p:cNvPr>
          <p:cNvGrpSpPr/>
          <p:nvPr/>
        </p:nvGrpSpPr>
        <p:grpSpPr>
          <a:xfrm>
            <a:off x="6566679" y="5081093"/>
            <a:ext cx="2136402" cy="1198965"/>
            <a:chOff x="726948" y="5074209"/>
            <a:chExt cx="2136402" cy="1198965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47C730E-ECA7-4F05-CCC3-54218DE049F3}"/>
                </a:ext>
              </a:extLst>
            </p:cNvPr>
            <p:cNvSpPr/>
            <p:nvPr/>
          </p:nvSpPr>
          <p:spPr>
            <a:xfrm>
              <a:off x="726948" y="5074209"/>
              <a:ext cx="914400" cy="914400"/>
            </a:xfrm>
            <a:prstGeom prst="rect">
              <a:avLst/>
            </a:prstGeom>
            <a:solidFill>
              <a:srgbClr val="FF8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2020829-0E95-DD9B-714C-11D6FFBF799B}"/>
                </a:ext>
              </a:extLst>
            </p:cNvPr>
            <p:cNvSpPr txBox="1"/>
            <p:nvPr/>
          </p:nvSpPr>
          <p:spPr>
            <a:xfrm>
              <a:off x="726948" y="5996175"/>
              <a:ext cx="129279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American Orange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CEA4394-CC9D-6FBB-FA26-706076D0B467}"/>
                </a:ext>
              </a:extLst>
            </p:cNvPr>
            <p:cNvSpPr txBox="1"/>
            <p:nvPr/>
          </p:nvSpPr>
          <p:spPr>
            <a:xfrm>
              <a:off x="1641349" y="5074209"/>
              <a:ext cx="1222001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255, 139, 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#FF8B00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2495DF6-79CB-47DA-E912-E7FB138F5E58}"/>
              </a:ext>
            </a:extLst>
          </p:cNvPr>
          <p:cNvGrpSpPr/>
          <p:nvPr/>
        </p:nvGrpSpPr>
        <p:grpSpPr>
          <a:xfrm>
            <a:off x="726948" y="3546752"/>
            <a:ext cx="2394292" cy="1191399"/>
            <a:chOff x="726948" y="3546752"/>
            <a:chExt cx="2394292" cy="1191399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199108F-E912-35ED-35EA-F98C0096E6A8}"/>
                </a:ext>
              </a:extLst>
            </p:cNvPr>
            <p:cNvSpPr txBox="1"/>
            <p:nvPr/>
          </p:nvSpPr>
          <p:spPr>
            <a:xfrm>
              <a:off x="726948" y="4461152"/>
              <a:ext cx="91659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Rubine Red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16D0CA7-DF62-1574-73F4-A869EAC9B818}"/>
                </a:ext>
              </a:extLst>
            </p:cNvPr>
            <p:cNvSpPr txBox="1"/>
            <p:nvPr/>
          </p:nvSpPr>
          <p:spPr>
            <a:xfrm>
              <a:off x="1641348" y="3546752"/>
              <a:ext cx="147989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206, 0, 88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#CE0058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 0, 100, 43, 12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821A2C9-F1B8-2DA5-F53E-12DAF668F2DC}"/>
                </a:ext>
              </a:extLst>
            </p:cNvPr>
            <p:cNvSpPr/>
            <p:nvPr/>
          </p:nvSpPr>
          <p:spPr>
            <a:xfrm>
              <a:off x="726948" y="3546752"/>
              <a:ext cx="914400" cy="914400"/>
            </a:xfrm>
            <a:prstGeom prst="rect">
              <a:avLst/>
            </a:prstGeom>
            <a:solidFill>
              <a:srgbClr val="CE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DA38E28-8140-BF3F-9F1A-A8018F6B7B82}"/>
              </a:ext>
            </a:extLst>
          </p:cNvPr>
          <p:cNvGrpSpPr/>
          <p:nvPr/>
        </p:nvGrpSpPr>
        <p:grpSpPr>
          <a:xfrm>
            <a:off x="726948" y="5081093"/>
            <a:ext cx="2222965" cy="1195864"/>
            <a:chOff x="3690247" y="3543726"/>
            <a:chExt cx="2222965" cy="1195864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920A934-93AB-9180-AB68-AD81C1104679}"/>
                </a:ext>
              </a:extLst>
            </p:cNvPr>
            <p:cNvSpPr/>
            <p:nvPr/>
          </p:nvSpPr>
          <p:spPr>
            <a:xfrm>
              <a:off x="3690247" y="3543726"/>
              <a:ext cx="914400" cy="914400"/>
            </a:xfrm>
            <a:prstGeom prst="rect">
              <a:avLst/>
            </a:prstGeom>
            <a:solidFill>
              <a:srgbClr val="4892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240B36D-381E-1561-3E5D-EA529810F4E3}"/>
                </a:ext>
              </a:extLst>
            </p:cNvPr>
            <p:cNvSpPr txBox="1"/>
            <p:nvPr/>
          </p:nvSpPr>
          <p:spPr>
            <a:xfrm>
              <a:off x="3690247" y="4462591"/>
              <a:ext cx="74706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Asagi-iro</a:t>
              </a: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DE07C98-ED7D-E3FF-489A-FE708B784983}"/>
                </a:ext>
              </a:extLst>
            </p:cNvPr>
            <p:cNvSpPr txBox="1"/>
            <p:nvPr/>
          </p:nvSpPr>
          <p:spPr>
            <a:xfrm>
              <a:off x="4612663" y="3543726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72, 146, 155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#48929b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CE65EA5-C26C-30C6-B186-07D6B078F79C}"/>
              </a:ext>
            </a:extLst>
          </p:cNvPr>
          <p:cNvGrpSpPr/>
          <p:nvPr/>
        </p:nvGrpSpPr>
        <p:grpSpPr>
          <a:xfrm>
            <a:off x="6566679" y="3550535"/>
            <a:ext cx="2293495" cy="1191399"/>
            <a:chOff x="6566679" y="3548191"/>
            <a:chExt cx="2293495" cy="11913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D64BB85-8C6D-2A6D-1ADF-BDD1B80CCD13}"/>
                </a:ext>
              </a:extLst>
            </p:cNvPr>
            <p:cNvSpPr/>
            <p:nvPr/>
          </p:nvSpPr>
          <p:spPr>
            <a:xfrm>
              <a:off x="6566679" y="3548191"/>
              <a:ext cx="914400" cy="914400"/>
            </a:xfrm>
            <a:prstGeom prst="rect">
              <a:avLst/>
            </a:prstGeom>
            <a:solidFill>
              <a:srgbClr val="DCDC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06D66C3-8068-2CAE-509B-9BB1C6BF1F51}"/>
                </a:ext>
              </a:extLst>
            </p:cNvPr>
            <p:cNvSpPr txBox="1"/>
            <p:nvPr/>
          </p:nvSpPr>
          <p:spPr>
            <a:xfrm>
              <a:off x="6566679" y="4462591"/>
              <a:ext cx="84324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Gainsboro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714A678-45AD-BAB6-5271-DEF2141ED01A}"/>
                </a:ext>
              </a:extLst>
            </p:cNvPr>
            <p:cNvSpPr txBox="1"/>
            <p:nvPr/>
          </p:nvSpPr>
          <p:spPr>
            <a:xfrm>
              <a:off x="7481079" y="3548191"/>
              <a:ext cx="137909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220, 220, 220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#DCDCDC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60DA90D-5162-90AF-F50D-B04C1206ACDC}"/>
              </a:ext>
            </a:extLst>
          </p:cNvPr>
          <p:cNvGrpSpPr/>
          <p:nvPr/>
        </p:nvGrpSpPr>
        <p:grpSpPr>
          <a:xfrm>
            <a:off x="3558551" y="2019295"/>
            <a:ext cx="2214950" cy="1191399"/>
            <a:chOff x="3698263" y="2019295"/>
            <a:chExt cx="2214950" cy="1191399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5092876-A0BD-0F71-2AD1-9E94904F567E}"/>
                </a:ext>
              </a:extLst>
            </p:cNvPr>
            <p:cNvSpPr/>
            <p:nvPr/>
          </p:nvSpPr>
          <p:spPr>
            <a:xfrm>
              <a:off x="3698263" y="2019295"/>
              <a:ext cx="914400" cy="914400"/>
            </a:xfrm>
            <a:prstGeom prst="rect">
              <a:avLst/>
            </a:prstGeom>
            <a:solidFill>
              <a:srgbClr val="FBE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091FB5E-8A39-BE29-6938-B3A9C77B4E77}"/>
                </a:ext>
              </a:extLst>
            </p:cNvPr>
            <p:cNvSpPr txBox="1"/>
            <p:nvPr/>
          </p:nvSpPr>
          <p:spPr>
            <a:xfrm>
              <a:off x="3698263" y="2933695"/>
              <a:ext cx="48763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Corn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797569E-370D-2A91-B253-81EE95E2A0C6}"/>
                </a:ext>
              </a:extLst>
            </p:cNvPr>
            <p:cNvSpPr txBox="1"/>
            <p:nvPr/>
          </p:nvSpPr>
          <p:spPr>
            <a:xfrm>
              <a:off x="4612664" y="2019295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251, 236, 93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#FBEC5D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8DC52F6-7843-7FF9-13CC-D53F4FBCB2E5}"/>
              </a:ext>
            </a:extLst>
          </p:cNvPr>
          <p:cNvGrpSpPr/>
          <p:nvPr/>
        </p:nvGrpSpPr>
        <p:grpSpPr>
          <a:xfrm>
            <a:off x="6566679" y="2019295"/>
            <a:ext cx="2293495" cy="1191399"/>
            <a:chOff x="6566680" y="2019295"/>
            <a:chExt cx="2293495" cy="119139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FCDC829-921B-3DC5-AE1D-2537A7561F34}"/>
                </a:ext>
              </a:extLst>
            </p:cNvPr>
            <p:cNvSpPr/>
            <p:nvPr/>
          </p:nvSpPr>
          <p:spPr>
            <a:xfrm>
              <a:off x="6566680" y="2019295"/>
              <a:ext cx="914400" cy="914400"/>
            </a:xfrm>
            <a:prstGeom prst="rect">
              <a:avLst/>
            </a:prstGeom>
            <a:solidFill>
              <a:srgbClr val="DBD7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AB97F5E-CCEF-400D-EF8C-69532EDCEB25}"/>
                </a:ext>
              </a:extLst>
            </p:cNvPr>
            <p:cNvSpPr txBox="1"/>
            <p:nvPr/>
          </p:nvSpPr>
          <p:spPr>
            <a:xfrm>
              <a:off x="6566680" y="2933695"/>
              <a:ext cx="924869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Timberwolf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1CE2098-5743-C6F5-1F5F-EB183A2F85F3}"/>
                </a:ext>
              </a:extLst>
            </p:cNvPr>
            <p:cNvSpPr txBox="1"/>
            <p:nvPr/>
          </p:nvSpPr>
          <p:spPr>
            <a:xfrm>
              <a:off x="7481080" y="2019295"/>
              <a:ext cx="137909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219, 215, 210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#DBD7D2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88163A8-BCBC-7F4E-C49F-26AD5D17D3D8}"/>
              </a:ext>
            </a:extLst>
          </p:cNvPr>
          <p:cNvGrpSpPr/>
          <p:nvPr/>
        </p:nvGrpSpPr>
        <p:grpSpPr>
          <a:xfrm>
            <a:off x="3558551" y="3546752"/>
            <a:ext cx="2136401" cy="1198965"/>
            <a:chOff x="726949" y="2011729"/>
            <a:chExt cx="2136401" cy="1198965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5045287-B2F2-024E-BF22-C50C5657B42C}"/>
                </a:ext>
              </a:extLst>
            </p:cNvPr>
            <p:cNvSpPr txBox="1"/>
            <p:nvPr/>
          </p:nvSpPr>
          <p:spPr>
            <a:xfrm>
              <a:off x="726949" y="2933695"/>
              <a:ext cx="99854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Imperial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0E68166-254D-0205-3782-F4F28D154D36}"/>
                </a:ext>
              </a:extLst>
            </p:cNvPr>
            <p:cNvSpPr txBox="1"/>
            <p:nvPr/>
          </p:nvSpPr>
          <p:spPr>
            <a:xfrm>
              <a:off x="1641349" y="2011729"/>
              <a:ext cx="1222001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104, 40, 96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#682860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FD49C78-148F-ADF9-04DD-1E8FBB32EAD7}"/>
                </a:ext>
              </a:extLst>
            </p:cNvPr>
            <p:cNvSpPr/>
            <p:nvPr/>
          </p:nvSpPr>
          <p:spPr>
            <a:xfrm>
              <a:off x="726949" y="2011729"/>
              <a:ext cx="914400" cy="914400"/>
            </a:xfrm>
            <a:prstGeom prst="rect">
              <a:avLst/>
            </a:prstGeom>
            <a:solidFill>
              <a:srgbClr val="6828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31D254C-0C2B-E90B-60AE-D6501D23093A}"/>
              </a:ext>
            </a:extLst>
          </p:cNvPr>
          <p:cNvGrpSpPr/>
          <p:nvPr/>
        </p:nvGrpSpPr>
        <p:grpSpPr>
          <a:xfrm>
            <a:off x="726948" y="2006046"/>
            <a:ext cx="2057855" cy="1191399"/>
            <a:chOff x="6566680" y="5081775"/>
            <a:chExt cx="2057855" cy="119139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4C41DC6-CFA6-D30F-6DFF-419BAD8A2C8A}"/>
                </a:ext>
              </a:extLst>
            </p:cNvPr>
            <p:cNvSpPr/>
            <p:nvPr/>
          </p:nvSpPr>
          <p:spPr>
            <a:xfrm>
              <a:off x="6566680" y="5081775"/>
              <a:ext cx="914400" cy="914400"/>
            </a:xfrm>
            <a:prstGeom prst="rect">
              <a:avLst/>
            </a:prstGeom>
            <a:solidFill>
              <a:srgbClr val="003B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4CE0A5A-78E7-919D-02ED-406ED17950C8}"/>
                </a:ext>
              </a:extLst>
            </p:cNvPr>
            <p:cNvSpPr txBox="1"/>
            <p:nvPr/>
          </p:nvSpPr>
          <p:spPr>
            <a:xfrm>
              <a:off x="6566680" y="5996175"/>
              <a:ext cx="88126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Tardis Blue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26D43A5-9A9C-3B6C-6821-CE39D95FE21F}"/>
                </a:ext>
              </a:extLst>
            </p:cNvPr>
            <p:cNvSpPr txBox="1"/>
            <p:nvPr/>
          </p:nvSpPr>
          <p:spPr>
            <a:xfrm>
              <a:off x="7481080" y="5081775"/>
              <a:ext cx="114345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0, 59, 111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#003B6F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7B38728-3C3A-A231-E3E9-73B32A222C31}"/>
              </a:ext>
            </a:extLst>
          </p:cNvPr>
          <p:cNvGrpSpPr/>
          <p:nvPr/>
        </p:nvGrpSpPr>
        <p:grpSpPr>
          <a:xfrm>
            <a:off x="726948" y="3541069"/>
            <a:ext cx="2394292" cy="1191399"/>
            <a:chOff x="726948" y="3546752"/>
            <a:chExt cx="2394292" cy="119139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98E9EA4-2594-F696-91C9-7FF04FC8223C}"/>
                </a:ext>
              </a:extLst>
            </p:cNvPr>
            <p:cNvSpPr txBox="1"/>
            <p:nvPr/>
          </p:nvSpPr>
          <p:spPr>
            <a:xfrm>
              <a:off x="726948" y="4461152"/>
              <a:ext cx="91659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Rubine Red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B89F21F-3603-616F-10C7-5DC99D45066B}"/>
                </a:ext>
              </a:extLst>
            </p:cNvPr>
            <p:cNvSpPr txBox="1"/>
            <p:nvPr/>
          </p:nvSpPr>
          <p:spPr>
            <a:xfrm>
              <a:off x="1641348" y="3546752"/>
              <a:ext cx="147989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206, 0, 88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#CE0058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 0, 100, 43, 12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5BB335A-D431-B616-5912-0DBE7C7A1F47}"/>
                </a:ext>
              </a:extLst>
            </p:cNvPr>
            <p:cNvSpPr/>
            <p:nvPr/>
          </p:nvSpPr>
          <p:spPr>
            <a:xfrm>
              <a:off x="726948" y="3546752"/>
              <a:ext cx="914400" cy="914400"/>
            </a:xfrm>
            <a:prstGeom prst="rect">
              <a:avLst/>
            </a:prstGeom>
            <a:solidFill>
              <a:srgbClr val="CE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6256055-2C34-5AC3-951A-2AEA21C78017}"/>
              </a:ext>
            </a:extLst>
          </p:cNvPr>
          <p:cNvGrpSpPr/>
          <p:nvPr/>
        </p:nvGrpSpPr>
        <p:grpSpPr>
          <a:xfrm>
            <a:off x="3558551" y="2013612"/>
            <a:ext cx="2214950" cy="1191399"/>
            <a:chOff x="3698263" y="2019295"/>
            <a:chExt cx="2214950" cy="1191399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95F135F-365A-95E1-5C88-503DC7BB6BF8}"/>
                </a:ext>
              </a:extLst>
            </p:cNvPr>
            <p:cNvSpPr/>
            <p:nvPr/>
          </p:nvSpPr>
          <p:spPr>
            <a:xfrm>
              <a:off x="3698263" y="2019295"/>
              <a:ext cx="914400" cy="914400"/>
            </a:xfrm>
            <a:prstGeom prst="rect">
              <a:avLst/>
            </a:prstGeom>
            <a:solidFill>
              <a:srgbClr val="FBE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F380E28-3F26-1F0E-67DB-0B99DBD1E1D1}"/>
                </a:ext>
              </a:extLst>
            </p:cNvPr>
            <p:cNvSpPr txBox="1"/>
            <p:nvPr/>
          </p:nvSpPr>
          <p:spPr>
            <a:xfrm>
              <a:off x="3698263" y="2933695"/>
              <a:ext cx="48763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Corn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19140908-9F41-5692-3C52-80B7BAAA1AFF}"/>
                </a:ext>
              </a:extLst>
            </p:cNvPr>
            <p:cNvSpPr txBox="1"/>
            <p:nvPr/>
          </p:nvSpPr>
          <p:spPr>
            <a:xfrm>
              <a:off x="4612664" y="2019295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251, 236, 93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#FBEC5D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930833A-4F1E-226A-A24A-9D35F51250B3}"/>
              </a:ext>
            </a:extLst>
          </p:cNvPr>
          <p:cNvGrpSpPr/>
          <p:nvPr/>
        </p:nvGrpSpPr>
        <p:grpSpPr>
          <a:xfrm>
            <a:off x="6566679" y="2013612"/>
            <a:ext cx="2293495" cy="1191399"/>
            <a:chOff x="6566680" y="2019295"/>
            <a:chExt cx="2293495" cy="1191399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B1D85B6-BFB5-8E22-F333-471FAF23FFC4}"/>
                </a:ext>
              </a:extLst>
            </p:cNvPr>
            <p:cNvSpPr/>
            <p:nvPr/>
          </p:nvSpPr>
          <p:spPr>
            <a:xfrm>
              <a:off x="6566680" y="2019295"/>
              <a:ext cx="914400" cy="914400"/>
            </a:xfrm>
            <a:prstGeom prst="rect">
              <a:avLst/>
            </a:prstGeom>
            <a:solidFill>
              <a:srgbClr val="DBD7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706927C-7A37-6612-A3CE-1A1055706F9B}"/>
                </a:ext>
              </a:extLst>
            </p:cNvPr>
            <p:cNvSpPr txBox="1"/>
            <p:nvPr/>
          </p:nvSpPr>
          <p:spPr>
            <a:xfrm>
              <a:off x="6566680" y="2933695"/>
              <a:ext cx="924869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Timberwolf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8971ED8-7CD8-8474-48EE-4A7161279444}"/>
                </a:ext>
              </a:extLst>
            </p:cNvPr>
            <p:cNvSpPr txBox="1"/>
            <p:nvPr/>
          </p:nvSpPr>
          <p:spPr>
            <a:xfrm>
              <a:off x="7481080" y="2019295"/>
              <a:ext cx="137909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219, 215, 210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#DBD7D2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665674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Box 124">
            <a:extLst>
              <a:ext uri="{FF2B5EF4-FFF2-40B4-BE49-F238E27FC236}">
                <a16:creationId xmlns:a16="http://schemas.microsoft.com/office/drawing/2014/main" id="{C34F68ED-1613-0F7B-86EF-4EAFA5F32FD8}"/>
              </a:ext>
            </a:extLst>
          </p:cNvPr>
          <p:cNvSpPr txBox="1"/>
          <p:nvPr/>
        </p:nvSpPr>
        <p:spPr>
          <a:xfrm>
            <a:off x="9564444" y="240337"/>
            <a:ext cx="2213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https://color.adobe.com/create/color-wheel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BBA785F-AA9F-B7B0-64F8-DCEB019FF1F3}"/>
              </a:ext>
            </a:extLst>
          </p:cNvPr>
          <p:cNvGrpSpPr/>
          <p:nvPr/>
        </p:nvGrpSpPr>
        <p:grpSpPr>
          <a:xfrm>
            <a:off x="0" y="0"/>
            <a:ext cx="8148182" cy="6858000"/>
            <a:chOff x="0" y="0"/>
            <a:chExt cx="8148182" cy="68580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08744D1-047D-389C-AC60-6AB2067BB31D}"/>
                </a:ext>
              </a:extLst>
            </p:cNvPr>
            <p:cNvGrpSpPr/>
            <p:nvPr/>
          </p:nvGrpSpPr>
          <p:grpSpPr>
            <a:xfrm>
              <a:off x="1721048" y="0"/>
              <a:ext cx="6427134" cy="767946"/>
              <a:chOff x="1721048" y="1"/>
              <a:chExt cx="6427134" cy="767946"/>
            </a:xfrm>
          </p:grpSpPr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14BFA5C5-2FAE-935D-A421-0E68DBC220C7}"/>
                  </a:ext>
                </a:extLst>
              </p:cNvPr>
              <p:cNvSpPr txBox="1"/>
              <p:nvPr/>
            </p:nvSpPr>
            <p:spPr>
              <a:xfrm>
                <a:off x="1721048" y="199308"/>
                <a:ext cx="11859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Analogous</a:t>
                </a:r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AF448855-8336-E80D-6994-CC514B7E8757}"/>
                  </a:ext>
                </a:extLst>
              </p:cNvPr>
              <p:cNvGrpSpPr/>
              <p:nvPr/>
            </p:nvGrpSpPr>
            <p:grpSpPr>
              <a:xfrm>
                <a:off x="2886752" y="1"/>
                <a:ext cx="5261430" cy="767946"/>
                <a:chOff x="2886752" y="1"/>
                <a:chExt cx="5261430" cy="767946"/>
              </a:xfrm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422E79CF-58A1-EC6C-FF9C-B742F463684D}"/>
                    </a:ext>
                  </a:extLst>
                </p:cNvPr>
                <p:cNvSpPr/>
                <p:nvPr/>
              </p:nvSpPr>
              <p:spPr>
                <a:xfrm>
                  <a:off x="2886752" y="1"/>
                  <a:ext cx="1052286" cy="767946"/>
                </a:xfrm>
                <a:prstGeom prst="rect">
                  <a:avLst/>
                </a:prstGeom>
                <a:solidFill>
                  <a:srgbClr val="F7AB1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F7AB19</a:t>
                  </a: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26C2AC74-8A95-AC8C-6EE8-3ECE9E66E761}"/>
                    </a:ext>
                  </a:extLst>
                </p:cNvPr>
                <p:cNvSpPr/>
                <p:nvPr/>
              </p:nvSpPr>
              <p:spPr>
                <a:xfrm>
                  <a:off x="3939038" y="1"/>
                  <a:ext cx="1052286" cy="767946"/>
                </a:xfrm>
                <a:prstGeom prst="rect">
                  <a:avLst/>
                </a:prstGeom>
                <a:solidFill>
                  <a:srgbClr val="D67F1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D67F15</a:t>
                  </a:r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65FBC9A7-2B00-DC28-BC08-56D68695B248}"/>
                    </a:ext>
                  </a:extLst>
                </p:cNvPr>
                <p:cNvSpPr/>
                <p:nvPr/>
              </p:nvSpPr>
              <p:spPr>
                <a:xfrm>
                  <a:off x="4991324" y="1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6D46F19B-4CFA-9CA2-A0D6-D9531CD7729D}"/>
                    </a:ext>
                  </a:extLst>
                </p:cNvPr>
                <p:cNvSpPr/>
                <p:nvPr/>
              </p:nvSpPr>
              <p:spPr>
                <a:xfrm>
                  <a:off x="6043610" y="1"/>
                  <a:ext cx="1052286" cy="767946"/>
                </a:xfrm>
                <a:prstGeom prst="rect">
                  <a:avLst/>
                </a:prstGeom>
                <a:solidFill>
                  <a:srgbClr val="D6461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D64615</a:t>
                  </a:r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B11A9F12-61CA-180B-997D-C292F5B9CC49}"/>
                    </a:ext>
                  </a:extLst>
                </p:cNvPr>
                <p:cNvSpPr/>
                <p:nvPr/>
              </p:nvSpPr>
              <p:spPr>
                <a:xfrm>
                  <a:off x="7095896" y="1"/>
                  <a:ext cx="1052286" cy="767946"/>
                </a:xfrm>
                <a:prstGeom prst="rect">
                  <a:avLst/>
                </a:prstGeom>
                <a:solidFill>
                  <a:srgbClr val="F7311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F73119</a:t>
                  </a:r>
                </a:p>
              </p:txBody>
            </p:sp>
          </p:grp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97EA09C-DFD2-3907-FD78-A493287B7A02}"/>
                </a:ext>
              </a:extLst>
            </p:cNvPr>
            <p:cNvGrpSpPr/>
            <p:nvPr/>
          </p:nvGrpSpPr>
          <p:grpSpPr>
            <a:xfrm>
              <a:off x="1201098" y="761257"/>
              <a:ext cx="6947084" cy="767946"/>
              <a:chOff x="1201098" y="763844"/>
              <a:chExt cx="6947084" cy="767946"/>
            </a:xfrm>
          </p:grpSpPr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D2D4BC4F-214F-2A73-33C2-CA8B5872C270}"/>
                  </a:ext>
                </a:extLst>
              </p:cNvPr>
              <p:cNvSpPr txBox="1"/>
              <p:nvPr/>
            </p:nvSpPr>
            <p:spPr>
              <a:xfrm>
                <a:off x="1201098" y="963151"/>
                <a:ext cx="16856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Monochromatic</a:t>
                </a:r>
              </a:p>
            </p:txBody>
          </p:sp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B150FF20-3B4E-4DA4-66C6-9E3C5F3F43E7}"/>
                  </a:ext>
                </a:extLst>
              </p:cNvPr>
              <p:cNvGrpSpPr/>
              <p:nvPr/>
            </p:nvGrpSpPr>
            <p:grpSpPr>
              <a:xfrm>
                <a:off x="2886752" y="763844"/>
                <a:ext cx="5261430" cy="767946"/>
                <a:chOff x="2886752" y="763844"/>
                <a:chExt cx="5261430" cy="767946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542D13F2-163D-5315-9838-97F62F86BE74}"/>
                    </a:ext>
                  </a:extLst>
                </p:cNvPr>
                <p:cNvSpPr/>
                <p:nvPr/>
              </p:nvSpPr>
              <p:spPr>
                <a:xfrm>
                  <a:off x="2886752" y="763844"/>
                  <a:ext cx="1052286" cy="767946"/>
                </a:xfrm>
                <a:prstGeom prst="rect">
                  <a:avLst/>
                </a:prstGeom>
                <a:solidFill>
                  <a:srgbClr val="6E361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6E3610</a:t>
                  </a:r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BE3CC09A-09C3-1CE9-412B-3DEE678E5662}"/>
                    </a:ext>
                  </a:extLst>
                </p:cNvPr>
                <p:cNvSpPr/>
                <p:nvPr/>
              </p:nvSpPr>
              <p:spPr>
                <a:xfrm>
                  <a:off x="3939038" y="763844"/>
                  <a:ext cx="1052286" cy="767946"/>
                </a:xfrm>
                <a:prstGeom prst="rect">
                  <a:avLst/>
                </a:prstGeom>
                <a:solidFill>
                  <a:srgbClr val="F0A16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F0A16C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E9EC3463-D3AA-D951-6EC9-86DFDB3366EF}"/>
                    </a:ext>
                  </a:extLst>
                </p:cNvPr>
                <p:cNvSpPr/>
                <p:nvPr/>
              </p:nvSpPr>
              <p:spPr>
                <a:xfrm>
                  <a:off x="4991324" y="763844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93CC4C87-D2DB-CEDB-C493-781B3BDE5A81}"/>
                    </a:ext>
                  </a:extLst>
                </p:cNvPr>
                <p:cNvSpPr/>
                <p:nvPr/>
              </p:nvSpPr>
              <p:spPr>
                <a:xfrm>
                  <a:off x="6043610" y="763844"/>
                  <a:ext cx="1052286" cy="767946"/>
                </a:xfrm>
                <a:prstGeom prst="rect">
                  <a:avLst/>
                </a:prstGeom>
                <a:solidFill>
                  <a:srgbClr val="6E49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6E4931</a:t>
                  </a:r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558B4E13-0356-8735-9B08-2E31689585B0}"/>
                    </a:ext>
                  </a:extLst>
                </p:cNvPr>
                <p:cNvSpPr/>
                <p:nvPr/>
              </p:nvSpPr>
              <p:spPr>
                <a:xfrm>
                  <a:off x="7095896" y="763844"/>
                  <a:ext cx="1052286" cy="767946"/>
                </a:xfrm>
                <a:prstGeom prst="rect">
                  <a:avLst/>
                </a:prstGeom>
                <a:solidFill>
                  <a:srgbClr val="BA5B1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BASB1C</a:t>
                  </a:r>
                </a:p>
              </p:txBody>
            </p:sp>
          </p:grp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7CE450A-1AFE-F4DF-0262-B7BDF44BD7EB}"/>
                </a:ext>
              </a:extLst>
            </p:cNvPr>
            <p:cNvGrpSpPr/>
            <p:nvPr/>
          </p:nvGrpSpPr>
          <p:grpSpPr>
            <a:xfrm>
              <a:off x="2238689" y="1522514"/>
              <a:ext cx="5909493" cy="767946"/>
              <a:chOff x="2238689" y="1531790"/>
              <a:chExt cx="5909493" cy="767946"/>
            </a:xfrm>
          </p:grpSpPr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6CEB3505-EF58-39F0-ACDA-8C9C8F18D492}"/>
                  </a:ext>
                </a:extLst>
              </p:cNvPr>
              <p:cNvSpPr txBox="1"/>
              <p:nvPr/>
            </p:nvSpPr>
            <p:spPr>
              <a:xfrm>
                <a:off x="2238689" y="1731097"/>
                <a:ext cx="6480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Triad</a:t>
                </a:r>
              </a:p>
            </p:txBody>
          </p:sp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018260A6-2DDF-F0D0-3200-2946400ADB80}"/>
                  </a:ext>
                </a:extLst>
              </p:cNvPr>
              <p:cNvGrpSpPr/>
              <p:nvPr/>
            </p:nvGrpSpPr>
            <p:grpSpPr>
              <a:xfrm>
                <a:off x="2886752" y="1531790"/>
                <a:ext cx="5261430" cy="767946"/>
                <a:chOff x="2886752" y="1531790"/>
                <a:chExt cx="5261430" cy="767946"/>
              </a:xfrm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239CE36C-F277-731B-962D-A2051F0450B7}"/>
                    </a:ext>
                  </a:extLst>
                </p:cNvPr>
                <p:cNvSpPr/>
                <p:nvPr/>
              </p:nvSpPr>
              <p:spPr>
                <a:xfrm>
                  <a:off x="2886752" y="1531790"/>
                  <a:ext cx="1052286" cy="767946"/>
                </a:xfrm>
                <a:prstGeom prst="rect">
                  <a:avLst/>
                </a:prstGeom>
                <a:solidFill>
                  <a:srgbClr val="A1450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A14508</a:t>
                  </a: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A98560AF-4B6D-504B-5AF1-A0454B2F8EC1}"/>
                    </a:ext>
                  </a:extLst>
                </p:cNvPr>
                <p:cNvSpPr/>
                <p:nvPr/>
              </p:nvSpPr>
              <p:spPr>
                <a:xfrm>
                  <a:off x="3939038" y="1531790"/>
                  <a:ext cx="1052286" cy="767946"/>
                </a:xfrm>
                <a:prstGeom prst="rect">
                  <a:avLst/>
                </a:prstGeom>
                <a:solidFill>
                  <a:srgbClr val="4BED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4BED3B</a:t>
                  </a:r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D5EC028D-4CF2-64AE-C869-CFF011DFABDF}"/>
                    </a:ext>
                  </a:extLst>
                </p:cNvPr>
                <p:cNvSpPr/>
                <p:nvPr/>
              </p:nvSpPr>
              <p:spPr>
                <a:xfrm>
                  <a:off x="4991324" y="1531790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A1E39E68-FAC4-AB54-A9EE-7D55688B0657}"/>
                    </a:ext>
                  </a:extLst>
                </p:cNvPr>
                <p:cNvSpPr/>
                <p:nvPr/>
              </p:nvSpPr>
              <p:spPr>
                <a:xfrm>
                  <a:off x="6043610" y="1531790"/>
                  <a:ext cx="1052286" cy="767946"/>
                </a:xfrm>
                <a:prstGeom prst="rect">
                  <a:avLst/>
                </a:prstGeom>
                <a:solidFill>
                  <a:srgbClr val="250C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250CED</a:t>
                  </a:r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8680356A-CF22-0645-A7CB-AFA7A7EF77BA}"/>
                    </a:ext>
                  </a:extLst>
                </p:cNvPr>
                <p:cNvSpPr/>
                <p:nvPr/>
              </p:nvSpPr>
              <p:spPr>
                <a:xfrm>
                  <a:off x="7095896" y="1531790"/>
                  <a:ext cx="1052286" cy="767946"/>
                </a:xfrm>
                <a:prstGeom prst="rect">
                  <a:avLst/>
                </a:prstGeom>
                <a:solidFill>
                  <a:srgbClr val="2010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2010A1</a:t>
                  </a:r>
                </a:p>
              </p:txBody>
            </p:sp>
          </p:grp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0DE4DF3-4914-11B6-BBA5-663FEF64FA7A}"/>
                </a:ext>
              </a:extLst>
            </p:cNvPr>
            <p:cNvGrpSpPr/>
            <p:nvPr/>
          </p:nvGrpSpPr>
          <p:grpSpPr>
            <a:xfrm>
              <a:off x="1192634" y="2283771"/>
              <a:ext cx="6955548" cy="767946"/>
              <a:chOff x="1192634" y="2299169"/>
              <a:chExt cx="6955548" cy="767946"/>
            </a:xfrm>
          </p:grpSpPr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B828E763-8A23-2CB9-8615-0C5780CC8C20}"/>
                  </a:ext>
                </a:extLst>
              </p:cNvPr>
              <p:cNvSpPr txBox="1"/>
              <p:nvPr/>
            </p:nvSpPr>
            <p:spPr>
              <a:xfrm>
                <a:off x="1192634" y="2498476"/>
                <a:ext cx="16941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Complementary</a:t>
                </a:r>
              </a:p>
            </p:txBody>
          </p: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9063F01D-A4B8-0817-65FB-DFF34414BD69}"/>
                  </a:ext>
                </a:extLst>
              </p:cNvPr>
              <p:cNvGrpSpPr/>
              <p:nvPr/>
            </p:nvGrpSpPr>
            <p:grpSpPr>
              <a:xfrm>
                <a:off x="2886752" y="2299169"/>
                <a:ext cx="5261430" cy="767946"/>
                <a:chOff x="2886752" y="2299169"/>
                <a:chExt cx="5261430" cy="767946"/>
              </a:xfrm>
            </p:grpSpPr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801CED30-915B-04BC-85D6-7E6B677501B4}"/>
                    </a:ext>
                  </a:extLst>
                </p:cNvPr>
                <p:cNvSpPr/>
                <p:nvPr/>
              </p:nvSpPr>
              <p:spPr>
                <a:xfrm>
                  <a:off x="3939038" y="2299169"/>
                  <a:ext cx="1052286" cy="767946"/>
                </a:xfrm>
                <a:prstGeom prst="rect">
                  <a:avLst/>
                </a:prstGeom>
                <a:solidFill>
                  <a:srgbClr val="FF8C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FF8C40</a:t>
                  </a:r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6235CE92-CF71-F670-0CD9-7E789DF3C60E}"/>
                    </a:ext>
                  </a:extLst>
                </p:cNvPr>
                <p:cNvSpPr/>
                <p:nvPr/>
              </p:nvSpPr>
              <p:spPr>
                <a:xfrm>
                  <a:off x="4991324" y="2299169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3AEA1738-CEB5-F607-D707-6D6AC15910DF}"/>
                    </a:ext>
                  </a:extLst>
                </p:cNvPr>
                <p:cNvSpPr/>
                <p:nvPr/>
              </p:nvSpPr>
              <p:spPr>
                <a:xfrm>
                  <a:off x="6043610" y="2299169"/>
                  <a:ext cx="1052286" cy="767946"/>
                </a:xfrm>
                <a:prstGeom prst="rect">
                  <a:avLst/>
                </a:prstGeom>
                <a:solidFill>
                  <a:srgbClr val="0098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0098A1</a:t>
                  </a:r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C98CF6F2-4CD4-3C47-3470-FBDB623679B4}"/>
                    </a:ext>
                  </a:extLst>
                </p:cNvPr>
                <p:cNvSpPr/>
                <p:nvPr/>
              </p:nvSpPr>
              <p:spPr>
                <a:xfrm>
                  <a:off x="7095896" y="2299169"/>
                  <a:ext cx="1052286" cy="767946"/>
                </a:xfrm>
                <a:prstGeom prst="rect">
                  <a:avLst/>
                </a:prstGeom>
                <a:solidFill>
                  <a:srgbClr val="24E2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24E2ED</a:t>
                  </a:r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CFED2EA6-30C8-8A1E-85E6-4BEED9AA074C}"/>
                    </a:ext>
                  </a:extLst>
                </p:cNvPr>
                <p:cNvSpPr/>
                <p:nvPr/>
              </p:nvSpPr>
              <p:spPr>
                <a:xfrm>
                  <a:off x="2886752" y="2299169"/>
                  <a:ext cx="1052286" cy="767946"/>
                </a:xfrm>
                <a:prstGeom prst="rect">
                  <a:avLst/>
                </a:prstGeom>
                <a:solidFill>
                  <a:srgbClr val="A1470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A1470C</a:t>
                  </a:r>
                </a:p>
              </p:txBody>
            </p:sp>
          </p:grp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08DC33A-D3AE-96D5-0154-628AF2C1B114}"/>
                </a:ext>
              </a:extLst>
            </p:cNvPr>
            <p:cNvGrpSpPr/>
            <p:nvPr/>
          </p:nvGrpSpPr>
          <p:grpSpPr>
            <a:xfrm>
              <a:off x="729367" y="3045028"/>
              <a:ext cx="7418815" cy="767946"/>
              <a:chOff x="729367" y="3065330"/>
              <a:chExt cx="7418815" cy="767946"/>
            </a:xfrm>
          </p:grpSpPr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462012B4-B3CE-6F49-9EED-C68626548D15}"/>
                  </a:ext>
                </a:extLst>
              </p:cNvPr>
              <p:cNvSpPr txBox="1"/>
              <p:nvPr/>
            </p:nvSpPr>
            <p:spPr>
              <a:xfrm>
                <a:off x="729367" y="3264637"/>
                <a:ext cx="21573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Split Complementary</a:t>
                </a:r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411C99FF-A38D-4D7B-232B-429BA07244AB}"/>
                  </a:ext>
                </a:extLst>
              </p:cNvPr>
              <p:cNvGrpSpPr/>
              <p:nvPr/>
            </p:nvGrpSpPr>
            <p:grpSpPr>
              <a:xfrm>
                <a:off x="2886752" y="3065330"/>
                <a:ext cx="5261430" cy="767946"/>
                <a:chOff x="2886752" y="3065330"/>
                <a:chExt cx="5261430" cy="767946"/>
              </a:xfrm>
            </p:grpSpPr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38B73863-66CB-82FC-3DA2-4463B394E8D0}"/>
                    </a:ext>
                  </a:extLst>
                </p:cNvPr>
                <p:cNvSpPr/>
                <p:nvPr/>
              </p:nvSpPr>
              <p:spPr>
                <a:xfrm>
                  <a:off x="2886752" y="3065330"/>
                  <a:ext cx="1052286" cy="767946"/>
                </a:xfrm>
                <a:prstGeom prst="rect">
                  <a:avLst/>
                </a:prstGeom>
                <a:solidFill>
                  <a:srgbClr val="28A16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28A164</a:t>
                  </a:r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5CE756CE-796E-9693-955C-800C364EB02B}"/>
                    </a:ext>
                  </a:extLst>
                </p:cNvPr>
                <p:cNvSpPr/>
                <p:nvPr/>
              </p:nvSpPr>
              <p:spPr>
                <a:xfrm>
                  <a:off x="3939038" y="3065330"/>
                  <a:ext cx="1052286" cy="767946"/>
                </a:xfrm>
                <a:prstGeom prst="rect">
                  <a:avLst/>
                </a:prstGeom>
                <a:solidFill>
                  <a:srgbClr val="2FED8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2FED8D</a:t>
                  </a:r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20280337-4A30-1966-1B8E-18C813414030}"/>
                    </a:ext>
                  </a:extLst>
                </p:cNvPr>
                <p:cNvSpPr/>
                <p:nvPr/>
              </p:nvSpPr>
              <p:spPr>
                <a:xfrm>
                  <a:off x="4991324" y="3065330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BEFF8599-24AB-DBDE-B6FE-6804F6BF60FE}"/>
                    </a:ext>
                  </a:extLst>
                </p:cNvPr>
                <p:cNvSpPr/>
                <p:nvPr/>
              </p:nvSpPr>
              <p:spPr>
                <a:xfrm>
                  <a:off x="6043610" y="3065330"/>
                  <a:ext cx="1052286" cy="767946"/>
                </a:xfrm>
                <a:prstGeom prst="rect">
                  <a:avLst/>
                </a:prstGeom>
                <a:solidFill>
                  <a:srgbClr val="0848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0848A1</a:t>
                  </a:r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4E87E25F-095F-A411-7601-AB7D58773E43}"/>
                    </a:ext>
                  </a:extLst>
                </p:cNvPr>
                <p:cNvSpPr/>
                <p:nvPr/>
              </p:nvSpPr>
              <p:spPr>
                <a:xfrm>
                  <a:off x="7095896" y="3065330"/>
                  <a:ext cx="1052286" cy="767946"/>
                </a:xfrm>
                <a:prstGeom prst="rect">
                  <a:avLst/>
                </a:prstGeom>
                <a:solidFill>
                  <a:srgbClr val="1871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1871ED</a:t>
                  </a:r>
                </a:p>
              </p:txBody>
            </p:sp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391B253-27E5-91EB-AF21-6831C7AD618D}"/>
                </a:ext>
              </a:extLst>
            </p:cNvPr>
            <p:cNvGrpSpPr/>
            <p:nvPr/>
          </p:nvGrpSpPr>
          <p:grpSpPr>
            <a:xfrm>
              <a:off x="0" y="3806285"/>
              <a:ext cx="8148182" cy="767946"/>
              <a:chOff x="0" y="3818185"/>
              <a:chExt cx="8148182" cy="767946"/>
            </a:xfrm>
          </p:grpSpPr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8E75E6D6-3F81-DB00-AA8D-9A0B5659E7E1}"/>
                  </a:ext>
                </a:extLst>
              </p:cNvPr>
              <p:cNvSpPr txBox="1"/>
              <p:nvPr/>
            </p:nvSpPr>
            <p:spPr>
              <a:xfrm>
                <a:off x="0" y="4017492"/>
                <a:ext cx="29384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Double Split Complementary</a:t>
                </a:r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06BF8877-4981-D8F2-2802-368054FD94B4}"/>
                  </a:ext>
                </a:extLst>
              </p:cNvPr>
              <p:cNvGrpSpPr/>
              <p:nvPr/>
            </p:nvGrpSpPr>
            <p:grpSpPr>
              <a:xfrm>
                <a:off x="2886752" y="3818185"/>
                <a:ext cx="5261430" cy="767946"/>
                <a:chOff x="2886752" y="3818185"/>
                <a:chExt cx="5261430" cy="767946"/>
              </a:xfrm>
            </p:grpSpPr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B67F18CE-C55F-FF2D-E5DB-F49026C6FED6}"/>
                    </a:ext>
                  </a:extLst>
                </p:cNvPr>
                <p:cNvSpPr/>
                <p:nvPr/>
              </p:nvSpPr>
              <p:spPr>
                <a:xfrm>
                  <a:off x="3939038" y="3818185"/>
                  <a:ext cx="1052286" cy="767946"/>
                </a:xfrm>
                <a:prstGeom prst="rect">
                  <a:avLst/>
                </a:prstGeom>
                <a:solidFill>
                  <a:srgbClr val="3BED9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3BED93</a:t>
                  </a:r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346DDAC6-9195-BE23-CE16-61230EDC1F4E}"/>
                    </a:ext>
                  </a:extLst>
                </p:cNvPr>
                <p:cNvSpPr/>
                <p:nvPr/>
              </p:nvSpPr>
              <p:spPr>
                <a:xfrm>
                  <a:off x="4991324" y="3818185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AF642DED-B07F-625C-A094-D8F92646B737}"/>
                    </a:ext>
                  </a:extLst>
                </p:cNvPr>
                <p:cNvSpPr/>
                <p:nvPr/>
              </p:nvSpPr>
              <p:spPr>
                <a:xfrm>
                  <a:off x="6043610" y="3818185"/>
                  <a:ext cx="1052286" cy="767946"/>
                </a:xfrm>
                <a:prstGeom prst="rect">
                  <a:avLst/>
                </a:prstGeom>
                <a:solidFill>
                  <a:srgbClr val="0C6A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0C6AED</a:t>
                  </a:r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26C79B70-1976-D9BB-8CBA-91CBA1C8E423}"/>
                    </a:ext>
                  </a:extLst>
                </p:cNvPr>
                <p:cNvSpPr/>
                <p:nvPr/>
              </p:nvSpPr>
              <p:spPr>
                <a:xfrm>
                  <a:off x="7095896" y="3818185"/>
                  <a:ext cx="1052286" cy="767946"/>
                </a:xfrm>
                <a:prstGeom prst="rect">
                  <a:avLst/>
                </a:prstGeom>
                <a:solidFill>
                  <a:srgbClr val="ED2F1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ED2F18</a:t>
                  </a:r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09F91947-0CFD-E4D1-9457-37A0EF147D58}"/>
                    </a:ext>
                  </a:extLst>
                </p:cNvPr>
                <p:cNvSpPr/>
                <p:nvPr/>
              </p:nvSpPr>
              <p:spPr>
                <a:xfrm>
                  <a:off x="2886752" y="3818185"/>
                  <a:ext cx="1052286" cy="767946"/>
                </a:xfrm>
                <a:prstGeom prst="rect">
                  <a:avLst/>
                </a:prstGeom>
                <a:solidFill>
                  <a:srgbClr val="EDAC2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EDAC2F</a:t>
                  </a:r>
                </a:p>
              </p:txBody>
            </p: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B0C03A9-C2D8-CFFE-9534-29880D244EFA}"/>
                </a:ext>
              </a:extLst>
            </p:cNvPr>
            <p:cNvGrpSpPr/>
            <p:nvPr/>
          </p:nvGrpSpPr>
          <p:grpSpPr>
            <a:xfrm>
              <a:off x="2049472" y="4567542"/>
              <a:ext cx="6098710" cy="767946"/>
              <a:chOff x="2049472" y="4584346"/>
              <a:chExt cx="6098710" cy="767946"/>
            </a:xfrm>
          </p:grpSpPr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054E64A9-15FF-9729-B4F1-63A52F758AC1}"/>
                  </a:ext>
                </a:extLst>
              </p:cNvPr>
              <p:cNvSpPr txBox="1"/>
              <p:nvPr/>
            </p:nvSpPr>
            <p:spPr>
              <a:xfrm>
                <a:off x="2049472" y="4783653"/>
                <a:ext cx="8489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Square</a:t>
                </a:r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89844CD6-3912-5B0C-8519-73722188C50D}"/>
                  </a:ext>
                </a:extLst>
              </p:cNvPr>
              <p:cNvGrpSpPr/>
              <p:nvPr/>
            </p:nvGrpSpPr>
            <p:grpSpPr>
              <a:xfrm>
                <a:off x="2886752" y="4584346"/>
                <a:ext cx="5261430" cy="767946"/>
                <a:chOff x="2886752" y="4584346"/>
                <a:chExt cx="5261430" cy="767946"/>
              </a:xfrm>
            </p:grpSpPr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B5FF6850-35BC-9F53-E66E-B30F113E8A29}"/>
                    </a:ext>
                  </a:extLst>
                </p:cNvPr>
                <p:cNvSpPr/>
                <p:nvPr/>
              </p:nvSpPr>
              <p:spPr>
                <a:xfrm>
                  <a:off x="3939038" y="4584346"/>
                  <a:ext cx="1052286" cy="767946"/>
                </a:xfrm>
                <a:prstGeom prst="rect">
                  <a:avLst/>
                </a:prstGeom>
                <a:solidFill>
                  <a:srgbClr val="C7ED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C7ED3B</a:t>
                  </a:r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765DB685-AE86-0B5C-5F0E-14A7F2B1F26C}"/>
                    </a:ext>
                  </a:extLst>
                </p:cNvPr>
                <p:cNvSpPr/>
                <p:nvPr/>
              </p:nvSpPr>
              <p:spPr>
                <a:xfrm>
                  <a:off x="4991324" y="4584346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FB6FB35B-07D8-D25B-6A67-F66366281703}"/>
                    </a:ext>
                  </a:extLst>
                </p:cNvPr>
                <p:cNvSpPr/>
                <p:nvPr/>
              </p:nvSpPr>
              <p:spPr>
                <a:xfrm>
                  <a:off x="6043610" y="4584346"/>
                  <a:ext cx="1052286" cy="767946"/>
                </a:xfrm>
                <a:prstGeom prst="rect">
                  <a:avLst/>
                </a:prstGeom>
                <a:solidFill>
                  <a:srgbClr val="0CE1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0CE1ED</a:t>
                  </a:r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539D7C4B-49EA-095B-DE60-0AD84F2C7B96}"/>
                    </a:ext>
                  </a:extLst>
                </p:cNvPr>
                <p:cNvSpPr/>
                <p:nvPr/>
              </p:nvSpPr>
              <p:spPr>
                <a:xfrm>
                  <a:off x="7095896" y="4584346"/>
                  <a:ext cx="1052286" cy="767946"/>
                </a:xfrm>
                <a:prstGeom prst="rect">
                  <a:avLst/>
                </a:prstGeom>
                <a:solidFill>
                  <a:srgbClr val="A418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A418ED</a:t>
                  </a:r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935D78CF-97B2-F033-DF17-BB858F6F37B5}"/>
                    </a:ext>
                  </a:extLst>
                </p:cNvPr>
                <p:cNvSpPr/>
                <p:nvPr/>
              </p:nvSpPr>
              <p:spPr>
                <a:xfrm>
                  <a:off x="2886752" y="4584346"/>
                  <a:ext cx="1052286" cy="767946"/>
                </a:xfrm>
                <a:prstGeom prst="rect">
                  <a:avLst/>
                </a:prstGeom>
                <a:solidFill>
                  <a:srgbClr val="ED660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ED660C</a:t>
                  </a:r>
                </a:p>
              </p:txBody>
            </p:sp>
          </p:grp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04F7CC2-96FC-80EE-125B-726AA2134D29}"/>
                </a:ext>
              </a:extLst>
            </p:cNvPr>
            <p:cNvGrpSpPr/>
            <p:nvPr/>
          </p:nvGrpSpPr>
          <p:grpSpPr>
            <a:xfrm>
              <a:off x="1663340" y="5328799"/>
              <a:ext cx="6484842" cy="767946"/>
              <a:chOff x="1663340" y="5337200"/>
              <a:chExt cx="6484842" cy="767946"/>
            </a:xfrm>
          </p:grpSpPr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B1B02CF8-50B0-8C8E-A478-7E74E6FD1E2A}"/>
                  </a:ext>
                </a:extLst>
              </p:cNvPr>
              <p:cNvSpPr txBox="1"/>
              <p:nvPr/>
            </p:nvSpPr>
            <p:spPr>
              <a:xfrm>
                <a:off x="1663340" y="5536507"/>
                <a:ext cx="1223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Compound</a:t>
                </a:r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471A4AAA-5EBF-2C7B-BE97-C08782542986}"/>
                  </a:ext>
                </a:extLst>
              </p:cNvPr>
              <p:cNvGrpSpPr/>
              <p:nvPr/>
            </p:nvGrpSpPr>
            <p:grpSpPr>
              <a:xfrm>
                <a:off x="2886752" y="5337200"/>
                <a:ext cx="5261430" cy="767946"/>
                <a:chOff x="2886752" y="5337200"/>
                <a:chExt cx="5261430" cy="767946"/>
              </a:xfrm>
            </p:grpSpPr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92C0CC46-4E27-9FD4-0386-A44796CF135C}"/>
                    </a:ext>
                  </a:extLst>
                </p:cNvPr>
                <p:cNvSpPr/>
                <p:nvPr/>
              </p:nvSpPr>
              <p:spPr>
                <a:xfrm>
                  <a:off x="3939038" y="5337200"/>
                  <a:ext cx="1052286" cy="767946"/>
                </a:xfrm>
                <a:prstGeom prst="rect">
                  <a:avLst/>
                </a:prstGeom>
                <a:solidFill>
                  <a:srgbClr val="87724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87724A</a:t>
                  </a:r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12A90F40-7DAE-639E-AD1B-62730675792C}"/>
                    </a:ext>
                  </a:extLst>
                </p:cNvPr>
                <p:cNvSpPr/>
                <p:nvPr/>
              </p:nvSpPr>
              <p:spPr>
                <a:xfrm>
                  <a:off x="4991324" y="5337200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905BEE70-8A73-8FF9-0F09-AD5D157D272E}"/>
                    </a:ext>
                  </a:extLst>
                </p:cNvPr>
                <p:cNvSpPr/>
                <p:nvPr/>
              </p:nvSpPr>
              <p:spPr>
                <a:xfrm>
                  <a:off x="6043610" y="5337200"/>
                  <a:ext cx="1052286" cy="767946"/>
                </a:xfrm>
                <a:prstGeom prst="rect">
                  <a:avLst/>
                </a:prstGeom>
                <a:solidFill>
                  <a:srgbClr val="60EFC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60EFCF</a:t>
                  </a:r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AD903841-9E79-9D84-9A25-A82B4A574F3F}"/>
                    </a:ext>
                  </a:extLst>
                </p:cNvPr>
                <p:cNvSpPr/>
                <p:nvPr/>
              </p:nvSpPr>
              <p:spPr>
                <a:xfrm>
                  <a:off x="7095896" y="5337200"/>
                  <a:ext cx="1052286" cy="767946"/>
                </a:xfrm>
                <a:prstGeom prst="rect">
                  <a:avLst/>
                </a:prstGeom>
                <a:solidFill>
                  <a:srgbClr val="09BA6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09BA61</a:t>
                  </a:r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3153B652-396C-F340-384B-C00800AAB3AC}"/>
                    </a:ext>
                  </a:extLst>
                </p:cNvPr>
                <p:cNvSpPr/>
                <p:nvPr/>
              </p:nvSpPr>
              <p:spPr>
                <a:xfrm>
                  <a:off x="2886752" y="5337200"/>
                  <a:ext cx="1052286" cy="767946"/>
                </a:xfrm>
                <a:prstGeom prst="rect">
                  <a:avLst/>
                </a:prstGeom>
                <a:solidFill>
                  <a:srgbClr val="BA7E0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BA7E09</a:t>
                  </a:r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4AAF1C0-31C4-8CB6-2815-9A7FC807F7B2}"/>
                </a:ext>
              </a:extLst>
            </p:cNvPr>
            <p:cNvGrpSpPr/>
            <p:nvPr/>
          </p:nvGrpSpPr>
          <p:grpSpPr>
            <a:xfrm>
              <a:off x="2036839" y="6090054"/>
              <a:ext cx="6111343" cy="767946"/>
              <a:chOff x="2036839" y="6090055"/>
              <a:chExt cx="6111343" cy="767946"/>
            </a:xfrm>
          </p:grpSpPr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63D14080-C93C-0548-A898-DD00F53D9ACB}"/>
                  </a:ext>
                </a:extLst>
              </p:cNvPr>
              <p:cNvSpPr txBox="1"/>
              <p:nvPr/>
            </p:nvSpPr>
            <p:spPr>
              <a:xfrm>
                <a:off x="2036839" y="6289362"/>
                <a:ext cx="8499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Shades</a:t>
                </a: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3FF6DC91-8EC7-033B-FBEE-DFED9A3EDE2F}"/>
                  </a:ext>
                </a:extLst>
              </p:cNvPr>
              <p:cNvGrpSpPr/>
              <p:nvPr/>
            </p:nvGrpSpPr>
            <p:grpSpPr>
              <a:xfrm>
                <a:off x="2886752" y="6090055"/>
                <a:ext cx="5261430" cy="767946"/>
                <a:chOff x="2886752" y="6090055"/>
                <a:chExt cx="5261430" cy="767946"/>
              </a:xfrm>
            </p:grpSpPr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1639EC5D-E5CB-B060-7417-EA6A0A602BB5}"/>
                    </a:ext>
                  </a:extLst>
                </p:cNvPr>
                <p:cNvSpPr/>
                <p:nvPr/>
              </p:nvSpPr>
              <p:spPr>
                <a:xfrm>
                  <a:off x="3939038" y="6090055"/>
                  <a:ext cx="1052286" cy="767946"/>
                </a:xfrm>
                <a:prstGeom prst="rect">
                  <a:avLst/>
                </a:prstGeom>
                <a:solidFill>
                  <a:srgbClr val="6E361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6E3610</a:t>
                  </a:r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85B2E76E-C259-EA52-810C-ECEED4BE7CDB}"/>
                    </a:ext>
                  </a:extLst>
                </p:cNvPr>
                <p:cNvSpPr/>
                <p:nvPr/>
              </p:nvSpPr>
              <p:spPr>
                <a:xfrm>
                  <a:off x="4991324" y="6090055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287E33E5-D49B-E7E9-CCE2-71B3C355E4D2}"/>
                    </a:ext>
                  </a:extLst>
                </p:cNvPr>
                <p:cNvSpPr/>
                <p:nvPr/>
              </p:nvSpPr>
              <p:spPr>
                <a:xfrm>
                  <a:off x="6043610" y="6090055"/>
                  <a:ext cx="1052286" cy="767946"/>
                </a:xfrm>
                <a:prstGeom prst="rect">
                  <a:avLst/>
                </a:prstGeom>
                <a:solidFill>
                  <a:srgbClr val="FA7A2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FA7625</a:t>
                  </a:r>
                </a:p>
              </p:txBody>
            </p:sp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5BBE9A41-8BA1-053C-7449-6E314078194E}"/>
                    </a:ext>
                  </a:extLst>
                </p:cNvPr>
                <p:cNvSpPr/>
                <p:nvPr/>
              </p:nvSpPr>
              <p:spPr>
                <a:xfrm>
                  <a:off x="7095896" y="6090055"/>
                  <a:ext cx="1052286" cy="767946"/>
                </a:xfrm>
                <a:prstGeom prst="rect">
                  <a:avLst/>
                </a:prstGeom>
                <a:solidFill>
                  <a:srgbClr val="D4682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D46820</a:t>
                  </a:r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67D70B6A-DFC7-CC19-CB0E-B861C5CF4652}"/>
                    </a:ext>
                  </a:extLst>
                </p:cNvPr>
                <p:cNvSpPr/>
                <p:nvPr/>
              </p:nvSpPr>
              <p:spPr>
                <a:xfrm>
                  <a:off x="2886752" y="6090055"/>
                  <a:ext cx="1052286" cy="767946"/>
                </a:xfrm>
                <a:prstGeom prst="rect">
                  <a:avLst/>
                </a:prstGeom>
                <a:solidFill>
                  <a:srgbClr val="AD551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AD551A</a:t>
                  </a:r>
                </a:p>
              </p:txBody>
            </p:sp>
          </p:grpSp>
        </p:grpSp>
      </p:grpSp>
      <p:sp>
        <p:nvSpPr>
          <p:cNvPr id="28" name="Footer Placeholder 27">
            <a:extLst>
              <a:ext uri="{FF2B5EF4-FFF2-40B4-BE49-F238E27FC236}">
                <a16:creationId xmlns:a16="http://schemas.microsoft.com/office/drawing/2014/main" id="{E98FF8CD-5BC4-6538-D70B-6EAF34876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2F716D01-3DF7-68D3-9BE9-1E5FB30D3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634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Box 124">
            <a:extLst>
              <a:ext uri="{FF2B5EF4-FFF2-40B4-BE49-F238E27FC236}">
                <a16:creationId xmlns:a16="http://schemas.microsoft.com/office/drawing/2014/main" id="{C34F68ED-1613-0F7B-86EF-4EAFA5F32FD8}"/>
              </a:ext>
            </a:extLst>
          </p:cNvPr>
          <p:cNvSpPr txBox="1"/>
          <p:nvPr/>
        </p:nvSpPr>
        <p:spPr>
          <a:xfrm>
            <a:off x="9564444" y="240337"/>
            <a:ext cx="2213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https://color.adobe.com/create/color-wheel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469A60-07FF-EE0F-A059-BDE038928956}"/>
              </a:ext>
            </a:extLst>
          </p:cNvPr>
          <p:cNvGrpSpPr/>
          <p:nvPr/>
        </p:nvGrpSpPr>
        <p:grpSpPr>
          <a:xfrm>
            <a:off x="0" y="0"/>
            <a:ext cx="8148182" cy="6858000"/>
            <a:chOff x="0" y="0"/>
            <a:chExt cx="8148182" cy="68580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09096D4-A5E7-BF15-AD43-3F9C89985487}"/>
                </a:ext>
              </a:extLst>
            </p:cNvPr>
            <p:cNvGrpSpPr/>
            <p:nvPr/>
          </p:nvGrpSpPr>
          <p:grpSpPr>
            <a:xfrm>
              <a:off x="1721048" y="0"/>
              <a:ext cx="6427134" cy="767946"/>
              <a:chOff x="1721048" y="1"/>
              <a:chExt cx="6427134" cy="767946"/>
            </a:xfrm>
          </p:grpSpPr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14BFA5C5-2FAE-935D-A421-0E68DBC220C7}"/>
                  </a:ext>
                </a:extLst>
              </p:cNvPr>
              <p:cNvSpPr txBox="1"/>
              <p:nvPr/>
            </p:nvSpPr>
            <p:spPr>
              <a:xfrm>
                <a:off x="1721048" y="199308"/>
                <a:ext cx="1165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Analogous</a:t>
                </a:r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41836F03-2ABC-CB33-1846-9DC33028CB35}"/>
                  </a:ext>
                </a:extLst>
              </p:cNvPr>
              <p:cNvGrpSpPr/>
              <p:nvPr/>
            </p:nvGrpSpPr>
            <p:grpSpPr>
              <a:xfrm>
                <a:off x="2886752" y="1"/>
                <a:ext cx="5261430" cy="767946"/>
                <a:chOff x="2886752" y="1"/>
                <a:chExt cx="5261430" cy="767946"/>
              </a:xfrm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422E79CF-58A1-EC6C-FF9C-B742F463684D}"/>
                    </a:ext>
                  </a:extLst>
                </p:cNvPr>
                <p:cNvSpPr/>
                <p:nvPr/>
              </p:nvSpPr>
              <p:spPr>
                <a:xfrm>
                  <a:off x="2886752" y="1"/>
                  <a:ext cx="1052286" cy="767946"/>
                </a:xfrm>
                <a:prstGeom prst="rect">
                  <a:avLst/>
                </a:prstGeom>
                <a:solidFill>
                  <a:srgbClr val="85412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85412D</a:t>
                  </a: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26C2AC74-8A95-AC8C-6EE8-3ECE9E66E761}"/>
                    </a:ext>
                  </a:extLst>
                </p:cNvPr>
                <p:cNvSpPr/>
                <p:nvPr/>
              </p:nvSpPr>
              <p:spPr>
                <a:xfrm>
                  <a:off x="3939038" y="1"/>
                  <a:ext cx="1052286" cy="767946"/>
                </a:xfrm>
                <a:prstGeom prst="rect">
                  <a:avLst/>
                </a:prstGeom>
                <a:solidFill>
                  <a:srgbClr val="8F38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8F3831</a:t>
                  </a:r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65FBC9A7-2B00-DC28-BC08-56D68695B248}"/>
                    </a:ext>
                  </a:extLst>
                </p:cNvPr>
                <p:cNvSpPr/>
                <p:nvPr/>
              </p:nvSpPr>
              <p:spPr>
                <a:xfrm>
                  <a:off x="4991324" y="1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6D46F19B-4CFA-9CA2-A0D6-D9531CD7729D}"/>
                    </a:ext>
                  </a:extLst>
                </p:cNvPr>
                <p:cNvSpPr/>
                <p:nvPr/>
              </p:nvSpPr>
              <p:spPr>
                <a:xfrm>
                  <a:off x="6043610" y="1"/>
                  <a:ext cx="1052286" cy="767946"/>
                </a:xfrm>
                <a:prstGeom prst="rect">
                  <a:avLst/>
                </a:prstGeom>
                <a:solidFill>
                  <a:srgbClr val="8F317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8F3176</a:t>
                  </a:r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B11A9F12-61CA-180B-997D-C292F5B9CC49}"/>
                    </a:ext>
                  </a:extLst>
                </p:cNvPr>
                <p:cNvSpPr/>
                <p:nvPr/>
              </p:nvSpPr>
              <p:spPr>
                <a:xfrm>
                  <a:off x="7095896" y="1"/>
                  <a:ext cx="1052286" cy="767946"/>
                </a:xfrm>
                <a:prstGeom prst="rect">
                  <a:avLst/>
                </a:prstGeom>
                <a:solidFill>
                  <a:srgbClr val="792D8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792D85</a:t>
                  </a:r>
                </a:p>
              </p:txBody>
            </p:sp>
          </p:grp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7B5FF9A-3368-B424-5858-7938B14AB3A6}"/>
                </a:ext>
              </a:extLst>
            </p:cNvPr>
            <p:cNvGrpSpPr/>
            <p:nvPr/>
          </p:nvGrpSpPr>
          <p:grpSpPr>
            <a:xfrm>
              <a:off x="1201098" y="761257"/>
              <a:ext cx="6947084" cy="767946"/>
              <a:chOff x="1201098" y="763844"/>
              <a:chExt cx="6947084" cy="767946"/>
            </a:xfrm>
          </p:grpSpPr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D2D4BC4F-214F-2A73-33C2-CA8B5872C270}"/>
                  </a:ext>
                </a:extLst>
              </p:cNvPr>
              <p:cNvSpPr txBox="1"/>
              <p:nvPr/>
            </p:nvSpPr>
            <p:spPr>
              <a:xfrm>
                <a:off x="1201098" y="963151"/>
                <a:ext cx="16856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Monochromatic</a:t>
                </a:r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FAF946C3-7E36-0100-7007-18624846111D}"/>
                  </a:ext>
                </a:extLst>
              </p:cNvPr>
              <p:cNvGrpSpPr/>
              <p:nvPr/>
            </p:nvGrpSpPr>
            <p:grpSpPr>
              <a:xfrm>
                <a:off x="2886752" y="763844"/>
                <a:ext cx="5261430" cy="767946"/>
                <a:chOff x="2886752" y="763844"/>
                <a:chExt cx="5261430" cy="767946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542D13F2-163D-5315-9838-97F62F86BE74}"/>
                    </a:ext>
                  </a:extLst>
                </p:cNvPr>
                <p:cNvSpPr/>
                <p:nvPr/>
              </p:nvSpPr>
              <p:spPr>
                <a:xfrm>
                  <a:off x="2886752" y="763844"/>
                  <a:ext cx="1052286" cy="767946"/>
                </a:xfrm>
                <a:prstGeom prst="rect">
                  <a:avLst/>
                </a:prstGeom>
                <a:solidFill>
                  <a:srgbClr val="C44D6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C44D69</a:t>
                  </a:r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BE3CC09A-09C3-1CE9-412B-3DEE678E5662}"/>
                    </a:ext>
                  </a:extLst>
                </p:cNvPr>
                <p:cNvSpPr/>
                <p:nvPr/>
              </p:nvSpPr>
              <p:spPr>
                <a:xfrm>
                  <a:off x="3939038" y="763844"/>
                  <a:ext cx="1052286" cy="767946"/>
                </a:xfrm>
                <a:prstGeom prst="rect">
                  <a:avLst/>
                </a:prstGeom>
                <a:solidFill>
                  <a:srgbClr val="8E626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8E626D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E9EC3463-D3AA-D951-6EC9-86DFDB3366EF}"/>
                    </a:ext>
                  </a:extLst>
                </p:cNvPr>
                <p:cNvSpPr/>
                <p:nvPr/>
              </p:nvSpPr>
              <p:spPr>
                <a:xfrm>
                  <a:off x="4991324" y="763844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93CC4C87-D2DB-CEDB-C493-781B3BDE5A81}"/>
                    </a:ext>
                  </a:extLst>
                </p:cNvPr>
                <p:cNvSpPr/>
                <p:nvPr/>
              </p:nvSpPr>
              <p:spPr>
                <a:xfrm>
                  <a:off x="6043610" y="763844"/>
                  <a:ext cx="1052286" cy="767946"/>
                </a:xfrm>
                <a:prstGeom prst="rect">
                  <a:avLst/>
                </a:prstGeom>
                <a:solidFill>
                  <a:srgbClr val="C4879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C48796</a:t>
                  </a:r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558B4E13-0356-8735-9B08-2E31689585B0}"/>
                    </a:ext>
                  </a:extLst>
                </p:cNvPr>
                <p:cNvSpPr/>
                <p:nvPr/>
              </p:nvSpPr>
              <p:spPr>
                <a:xfrm>
                  <a:off x="7095896" y="763844"/>
                  <a:ext cx="1052286" cy="767946"/>
                </a:xfrm>
                <a:prstGeom prst="rect">
                  <a:avLst/>
                </a:prstGeom>
                <a:solidFill>
                  <a:srgbClr val="451B2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451B25</a:t>
                  </a:r>
                </a:p>
              </p:txBody>
            </p:sp>
          </p:grp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205564D-4A0A-9540-D30A-B5225A3BD8EF}"/>
                </a:ext>
              </a:extLst>
            </p:cNvPr>
            <p:cNvGrpSpPr/>
            <p:nvPr/>
          </p:nvGrpSpPr>
          <p:grpSpPr>
            <a:xfrm>
              <a:off x="2238689" y="1522514"/>
              <a:ext cx="5909493" cy="767946"/>
              <a:chOff x="2238689" y="1531790"/>
              <a:chExt cx="5909493" cy="767946"/>
            </a:xfrm>
          </p:grpSpPr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6CEB3505-EF58-39F0-ACDA-8C9C8F18D492}"/>
                  </a:ext>
                </a:extLst>
              </p:cNvPr>
              <p:cNvSpPr txBox="1"/>
              <p:nvPr/>
            </p:nvSpPr>
            <p:spPr>
              <a:xfrm>
                <a:off x="2238689" y="1731097"/>
                <a:ext cx="6480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Triad</a:t>
                </a:r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16FAFA67-49BC-45C2-1668-FB8EC5792CEC}"/>
                  </a:ext>
                </a:extLst>
              </p:cNvPr>
              <p:cNvGrpSpPr/>
              <p:nvPr/>
            </p:nvGrpSpPr>
            <p:grpSpPr>
              <a:xfrm>
                <a:off x="2886752" y="1531790"/>
                <a:ext cx="5261430" cy="767946"/>
                <a:chOff x="2886752" y="1531790"/>
                <a:chExt cx="5261430" cy="767946"/>
              </a:xfrm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239CE36C-F277-731B-962D-A2051F0450B7}"/>
                    </a:ext>
                  </a:extLst>
                </p:cNvPr>
                <p:cNvSpPr/>
                <p:nvPr/>
              </p:nvSpPr>
              <p:spPr>
                <a:xfrm>
                  <a:off x="2886752" y="1531790"/>
                  <a:ext cx="1052286" cy="767946"/>
                </a:xfrm>
                <a:prstGeom prst="rect">
                  <a:avLst/>
                </a:prstGeom>
                <a:solidFill>
                  <a:srgbClr val="C4395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C43959</a:t>
                  </a: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A98560AF-4B6D-504B-5AF1-A0454B2F8EC1}"/>
                    </a:ext>
                  </a:extLst>
                </p:cNvPr>
                <p:cNvSpPr/>
                <p:nvPr/>
              </p:nvSpPr>
              <p:spPr>
                <a:xfrm>
                  <a:off x="3939038" y="1531790"/>
                  <a:ext cx="1052286" cy="767946"/>
                </a:xfrm>
                <a:prstGeom prst="rect">
                  <a:avLst/>
                </a:prstGeom>
                <a:solidFill>
                  <a:srgbClr val="7874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78743B</a:t>
                  </a:r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D5EC028D-4CF2-64AE-C869-CFF011DFABDF}"/>
                    </a:ext>
                  </a:extLst>
                </p:cNvPr>
                <p:cNvSpPr/>
                <p:nvPr/>
              </p:nvSpPr>
              <p:spPr>
                <a:xfrm>
                  <a:off x="4991324" y="1531790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A1E39E68-FAC4-AB54-A9EE-7D55688B0657}"/>
                    </a:ext>
                  </a:extLst>
                </p:cNvPr>
                <p:cNvSpPr/>
                <p:nvPr/>
              </p:nvSpPr>
              <p:spPr>
                <a:xfrm>
                  <a:off x="6043610" y="1531790"/>
                  <a:ext cx="1052286" cy="767946"/>
                </a:xfrm>
                <a:prstGeom prst="rect">
                  <a:avLst/>
                </a:prstGeom>
                <a:solidFill>
                  <a:srgbClr val="2361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236178</a:t>
                  </a:r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8680356A-CF22-0645-A7CB-AFA7A7EF77BA}"/>
                    </a:ext>
                  </a:extLst>
                </p:cNvPr>
                <p:cNvSpPr/>
                <p:nvPr/>
              </p:nvSpPr>
              <p:spPr>
                <a:xfrm>
                  <a:off x="7095896" y="1531790"/>
                  <a:ext cx="1052286" cy="767946"/>
                </a:xfrm>
                <a:prstGeom prst="rect">
                  <a:avLst/>
                </a:prstGeom>
                <a:solidFill>
                  <a:srgbClr val="43A2C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43A2C4</a:t>
                  </a:r>
                </a:p>
              </p:txBody>
            </p:sp>
          </p:grp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426F480-F281-DD4C-3183-6DB618B709D2}"/>
                </a:ext>
              </a:extLst>
            </p:cNvPr>
            <p:cNvGrpSpPr/>
            <p:nvPr/>
          </p:nvGrpSpPr>
          <p:grpSpPr>
            <a:xfrm>
              <a:off x="1192634" y="2283771"/>
              <a:ext cx="6955548" cy="767946"/>
              <a:chOff x="1192634" y="2299169"/>
              <a:chExt cx="6955548" cy="767946"/>
            </a:xfrm>
          </p:grpSpPr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B828E763-8A23-2CB9-8615-0C5780CC8C20}"/>
                  </a:ext>
                </a:extLst>
              </p:cNvPr>
              <p:cNvSpPr txBox="1"/>
              <p:nvPr/>
            </p:nvSpPr>
            <p:spPr>
              <a:xfrm>
                <a:off x="1192634" y="2498476"/>
                <a:ext cx="17202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Complementary</a:t>
                </a: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51D05FAE-ED27-9BE9-277C-4CB23B8FDC93}"/>
                  </a:ext>
                </a:extLst>
              </p:cNvPr>
              <p:cNvGrpSpPr/>
              <p:nvPr/>
            </p:nvGrpSpPr>
            <p:grpSpPr>
              <a:xfrm>
                <a:off x="2886752" y="2299169"/>
                <a:ext cx="5261430" cy="767946"/>
                <a:chOff x="2886752" y="2299169"/>
                <a:chExt cx="5261430" cy="767946"/>
              </a:xfrm>
            </p:grpSpPr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801CED30-915B-04BC-85D6-7E6B677501B4}"/>
                    </a:ext>
                  </a:extLst>
                </p:cNvPr>
                <p:cNvSpPr/>
                <p:nvPr/>
              </p:nvSpPr>
              <p:spPr>
                <a:xfrm>
                  <a:off x="3939038" y="2299169"/>
                  <a:ext cx="1052286" cy="767946"/>
                </a:xfrm>
                <a:prstGeom prst="rect">
                  <a:avLst/>
                </a:prstGeom>
                <a:solidFill>
                  <a:srgbClr val="C460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C46078</a:t>
                  </a:r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6235CE92-CF71-F670-0CD9-7E789DF3C60E}"/>
                    </a:ext>
                  </a:extLst>
                </p:cNvPr>
                <p:cNvSpPr/>
                <p:nvPr/>
              </p:nvSpPr>
              <p:spPr>
                <a:xfrm>
                  <a:off x="4991324" y="2299169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3AEA1738-CEB5-F607-D707-6D6AC15910DF}"/>
                    </a:ext>
                  </a:extLst>
                </p:cNvPr>
                <p:cNvSpPr/>
                <p:nvPr/>
              </p:nvSpPr>
              <p:spPr>
                <a:xfrm>
                  <a:off x="6043610" y="2299169"/>
                  <a:ext cx="1052286" cy="767946"/>
                </a:xfrm>
                <a:prstGeom prst="rect">
                  <a:avLst/>
                </a:prstGeom>
                <a:solidFill>
                  <a:srgbClr val="25C43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25C43D</a:t>
                  </a:r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C98CF6F2-4CD4-3C47-3470-FBDB623679B4}"/>
                    </a:ext>
                  </a:extLst>
                </p:cNvPr>
                <p:cNvSpPr/>
                <p:nvPr/>
              </p:nvSpPr>
              <p:spPr>
                <a:xfrm>
                  <a:off x="7095896" y="2299169"/>
                  <a:ext cx="1052286" cy="767946"/>
                </a:xfrm>
                <a:prstGeom prst="rect">
                  <a:avLst/>
                </a:prstGeom>
                <a:solidFill>
                  <a:srgbClr val="2F783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2F783A</a:t>
                  </a:r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CFED2EA6-30C8-8A1E-85E6-4BEED9AA074C}"/>
                    </a:ext>
                  </a:extLst>
                </p:cNvPr>
                <p:cNvSpPr/>
                <p:nvPr/>
              </p:nvSpPr>
              <p:spPr>
                <a:xfrm>
                  <a:off x="2886752" y="2299169"/>
                  <a:ext cx="1052286" cy="767946"/>
                </a:xfrm>
                <a:prstGeom prst="rect">
                  <a:avLst/>
                </a:prstGeom>
                <a:solidFill>
                  <a:srgbClr val="C4395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C43959</a:t>
                  </a:r>
                </a:p>
              </p:txBody>
            </p:sp>
          </p:grp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D9C7F35-E09F-943A-91B2-EA39FC8CABAF}"/>
                </a:ext>
              </a:extLst>
            </p:cNvPr>
            <p:cNvGrpSpPr/>
            <p:nvPr/>
          </p:nvGrpSpPr>
          <p:grpSpPr>
            <a:xfrm>
              <a:off x="729367" y="3045028"/>
              <a:ext cx="7418815" cy="767946"/>
              <a:chOff x="729367" y="3065330"/>
              <a:chExt cx="7418815" cy="767946"/>
            </a:xfrm>
          </p:grpSpPr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462012B4-B3CE-6F49-9EED-C68626548D15}"/>
                  </a:ext>
                </a:extLst>
              </p:cNvPr>
              <p:cNvSpPr txBox="1"/>
              <p:nvPr/>
            </p:nvSpPr>
            <p:spPr>
              <a:xfrm>
                <a:off x="729367" y="3264637"/>
                <a:ext cx="21979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Split Complementary</a:t>
                </a: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DF5556BE-71E5-0350-BB45-8081C18D1722}"/>
                  </a:ext>
                </a:extLst>
              </p:cNvPr>
              <p:cNvGrpSpPr/>
              <p:nvPr/>
            </p:nvGrpSpPr>
            <p:grpSpPr>
              <a:xfrm>
                <a:off x="2886752" y="3065330"/>
                <a:ext cx="5261430" cy="767946"/>
                <a:chOff x="2886752" y="3065330"/>
                <a:chExt cx="5261430" cy="767946"/>
              </a:xfrm>
            </p:grpSpPr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38B73863-66CB-82FC-3DA2-4463B394E8D0}"/>
                    </a:ext>
                  </a:extLst>
                </p:cNvPr>
                <p:cNvSpPr/>
                <p:nvPr/>
              </p:nvSpPr>
              <p:spPr>
                <a:xfrm>
                  <a:off x="2886752" y="3065330"/>
                  <a:ext cx="1052286" cy="767946"/>
                </a:xfrm>
                <a:prstGeom prst="rect">
                  <a:avLst/>
                </a:prstGeom>
                <a:solidFill>
                  <a:srgbClr val="93C4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93C460</a:t>
                  </a:r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5CE756CE-796E-9693-955C-800C364EB02B}"/>
                    </a:ext>
                  </a:extLst>
                </p:cNvPr>
                <p:cNvSpPr/>
                <p:nvPr/>
              </p:nvSpPr>
              <p:spPr>
                <a:xfrm>
                  <a:off x="3939038" y="3065330"/>
                  <a:ext cx="1052286" cy="767946"/>
                </a:xfrm>
                <a:prstGeom prst="rect">
                  <a:avLst/>
                </a:prstGeom>
                <a:solidFill>
                  <a:srgbClr val="57783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577835</a:t>
                  </a:r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20280337-4A30-1966-1B8E-18C813414030}"/>
                    </a:ext>
                  </a:extLst>
                </p:cNvPr>
                <p:cNvSpPr/>
                <p:nvPr/>
              </p:nvSpPr>
              <p:spPr>
                <a:xfrm>
                  <a:off x="4991324" y="3065330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BEFF8599-24AB-DBDE-B6FE-6804F6BF60FE}"/>
                    </a:ext>
                  </a:extLst>
                </p:cNvPr>
                <p:cNvSpPr/>
                <p:nvPr/>
              </p:nvSpPr>
              <p:spPr>
                <a:xfrm>
                  <a:off x="6043610" y="3065330"/>
                  <a:ext cx="1052286" cy="767946"/>
                </a:xfrm>
                <a:prstGeom prst="rect">
                  <a:avLst/>
                </a:prstGeom>
                <a:solidFill>
                  <a:srgbClr val="39C49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39C49D</a:t>
                  </a:r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4E87E25F-095F-A411-7601-AB7D58773E43}"/>
                    </a:ext>
                  </a:extLst>
                </p:cNvPr>
                <p:cNvSpPr/>
                <p:nvPr/>
              </p:nvSpPr>
              <p:spPr>
                <a:xfrm>
                  <a:off x="7095896" y="3065330"/>
                  <a:ext cx="1052286" cy="767946"/>
                </a:xfrm>
                <a:prstGeom prst="rect">
                  <a:avLst/>
                </a:prstGeom>
                <a:solidFill>
                  <a:srgbClr val="29786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297861</a:t>
                  </a:r>
                </a:p>
              </p:txBody>
            </p: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7EE51AD-7BF0-F187-9432-CF64BF0C805D}"/>
                </a:ext>
              </a:extLst>
            </p:cNvPr>
            <p:cNvGrpSpPr/>
            <p:nvPr/>
          </p:nvGrpSpPr>
          <p:grpSpPr>
            <a:xfrm>
              <a:off x="0" y="3806285"/>
              <a:ext cx="8148182" cy="767946"/>
              <a:chOff x="0" y="3818185"/>
              <a:chExt cx="8148182" cy="767946"/>
            </a:xfrm>
          </p:grpSpPr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8E75E6D6-3F81-DB00-AA8D-9A0B5659E7E1}"/>
                  </a:ext>
                </a:extLst>
              </p:cNvPr>
              <p:cNvSpPr txBox="1"/>
              <p:nvPr/>
            </p:nvSpPr>
            <p:spPr>
              <a:xfrm>
                <a:off x="0" y="4017492"/>
                <a:ext cx="28867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Double Split Complementary</a:t>
                </a:r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502656E8-6F0F-E6A6-6B7B-FA03CC92A000}"/>
                  </a:ext>
                </a:extLst>
              </p:cNvPr>
              <p:cNvGrpSpPr/>
              <p:nvPr/>
            </p:nvGrpSpPr>
            <p:grpSpPr>
              <a:xfrm>
                <a:off x="2886752" y="3818185"/>
                <a:ext cx="5261430" cy="767946"/>
                <a:chOff x="2886752" y="3818185"/>
                <a:chExt cx="5261430" cy="767946"/>
              </a:xfrm>
            </p:grpSpPr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B67F18CE-C55F-FF2D-E5DB-F49026C6FED6}"/>
                    </a:ext>
                  </a:extLst>
                </p:cNvPr>
                <p:cNvSpPr/>
                <p:nvPr/>
              </p:nvSpPr>
              <p:spPr>
                <a:xfrm>
                  <a:off x="3939038" y="3818185"/>
                  <a:ext cx="1052286" cy="767946"/>
                </a:xfrm>
                <a:prstGeom prst="rect">
                  <a:avLst/>
                </a:prstGeom>
                <a:solidFill>
                  <a:srgbClr val="5A78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5A783B</a:t>
                  </a:r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346DDAC6-9195-BE23-CE16-61230EDC1F4E}"/>
                    </a:ext>
                  </a:extLst>
                </p:cNvPr>
                <p:cNvSpPr/>
                <p:nvPr/>
              </p:nvSpPr>
              <p:spPr>
                <a:xfrm>
                  <a:off x="4991324" y="3818185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AF642DED-B07F-625C-A094-D8F92646B737}"/>
                    </a:ext>
                  </a:extLst>
                </p:cNvPr>
                <p:cNvSpPr/>
                <p:nvPr/>
              </p:nvSpPr>
              <p:spPr>
                <a:xfrm>
                  <a:off x="6043610" y="3818185"/>
                  <a:ext cx="1052286" cy="767946"/>
                </a:xfrm>
                <a:prstGeom prst="rect">
                  <a:avLst/>
                </a:prstGeom>
                <a:solidFill>
                  <a:srgbClr val="2378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237860</a:t>
                  </a:r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26C79B70-1976-D9BB-8CBA-91CBA1C8E423}"/>
                    </a:ext>
                  </a:extLst>
                </p:cNvPr>
                <p:cNvSpPr/>
                <p:nvPr/>
              </p:nvSpPr>
              <p:spPr>
                <a:xfrm>
                  <a:off x="7095896" y="3818185"/>
                  <a:ext cx="1052286" cy="767946"/>
                </a:xfrm>
                <a:prstGeom prst="rect">
                  <a:avLst/>
                </a:prstGeom>
                <a:solidFill>
                  <a:srgbClr val="6E29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6E2978</a:t>
                  </a:r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09F91947-0CFD-E4D1-9457-37A0EF147D58}"/>
                    </a:ext>
                  </a:extLst>
                </p:cNvPr>
                <p:cNvSpPr/>
                <p:nvPr/>
              </p:nvSpPr>
              <p:spPr>
                <a:xfrm>
                  <a:off x="2886752" y="3818185"/>
                  <a:ext cx="1052286" cy="767946"/>
                </a:xfrm>
                <a:prstGeom prst="rect">
                  <a:avLst/>
                </a:prstGeom>
                <a:solidFill>
                  <a:srgbClr val="78443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784435</a:t>
                  </a:r>
                </a:p>
              </p:txBody>
            </p:sp>
          </p:grp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355F1CD-E3FD-776D-2F8E-7F21A58C68D7}"/>
                </a:ext>
              </a:extLst>
            </p:cNvPr>
            <p:cNvGrpSpPr/>
            <p:nvPr/>
          </p:nvGrpSpPr>
          <p:grpSpPr>
            <a:xfrm>
              <a:off x="2049472" y="4567542"/>
              <a:ext cx="6098710" cy="767946"/>
              <a:chOff x="2049472" y="4584346"/>
              <a:chExt cx="6098710" cy="767946"/>
            </a:xfrm>
          </p:grpSpPr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054E64A9-15FF-9729-B4F1-63A52F758AC1}"/>
                  </a:ext>
                </a:extLst>
              </p:cNvPr>
              <p:cNvSpPr txBox="1"/>
              <p:nvPr/>
            </p:nvSpPr>
            <p:spPr>
              <a:xfrm>
                <a:off x="2049472" y="4783653"/>
                <a:ext cx="8372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Square</a:t>
                </a:r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D18D542-A96E-1C03-3451-9696D8BFB24C}"/>
                  </a:ext>
                </a:extLst>
              </p:cNvPr>
              <p:cNvGrpSpPr/>
              <p:nvPr/>
            </p:nvGrpSpPr>
            <p:grpSpPr>
              <a:xfrm>
                <a:off x="2886752" y="4584346"/>
                <a:ext cx="5261430" cy="767946"/>
                <a:chOff x="2886752" y="4584346"/>
                <a:chExt cx="5261430" cy="767946"/>
              </a:xfrm>
            </p:grpSpPr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B5FF6850-35BC-9F53-E66E-B30F113E8A29}"/>
                    </a:ext>
                  </a:extLst>
                </p:cNvPr>
                <p:cNvSpPr/>
                <p:nvPr/>
              </p:nvSpPr>
              <p:spPr>
                <a:xfrm>
                  <a:off x="3939038" y="4584346"/>
                  <a:ext cx="1052286" cy="767946"/>
                </a:xfrm>
                <a:prstGeom prst="rect">
                  <a:avLst/>
                </a:prstGeom>
                <a:solidFill>
                  <a:srgbClr val="7868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78683b</a:t>
                  </a:r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765DB685-AE86-0B5C-5F0E-14A7F2B1F26C}"/>
                    </a:ext>
                  </a:extLst>
                </p:cNvPr>
                <p:cNvSpPr/>
                <p:nvPr/>
              </p:nvSpPr>
              <p:spPr>
                <a:xfrm>
                  <a:off x="4991324" y="4584346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FB6FB35B-07D8-D25B-6A67-F66366281703}"/>
                    </a:ext>
                  </a:extLst>
                </p:cNvPr>
                <p:cNvSpPr/>
                <p:nvPr/>
              </p:nvSpPr>
              <p:spPr>
                <a:xfrm>
                  <a:off x="6043610" y="4584346"/>
                  <a:ext cx="1052286" cy="767946"/>
                </a:xfrm>
                <a:prstGeom prst="rect">
                  <a:avLst/>
                </a:prstGeom>
                <a:solidFill>
                  <a:srgbClr val="2378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237830</a:t>
                  </a:r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539D7C4B-49EA-095B-DE60-0AD84F2C7B96}"/>
                    </a:ext>
                  </a:extLst>
                </p:cNvPr>
                <p:cNvSpPr/>
                <p:nvPr/>
              </p:nvSpPr>
              <p:spPr>
                <a:xfrm>
                  <a:off x="7095896" y="4584346"/>
                  <a:ext cx="1052286" cy="767946"/>
                </a:xfrm>
                <a:prstGeom prst="rect">
                  <a:avLst/>
                </a:prstGeom>
                <a:solidFill>
                  <a:srgbClr val="2939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293978</a:t>
                  </a:r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935D78CF-97B2-F033-DF17-BB858F6F37B5}"/>
                    </a:ext>
                  </a:extLst>
                </p:cNvPr>
                <p:cNvSpPr/>
                <p:nvPr/>
              </p:nvSpPr>
              <p:spPr>
                <a:xfrm>
                  <a:off x="2886752" y="4584346"/>
                  <a:ext cx="1052286" cy="767946"/>
                </a:xfrm>
                <a:prstGeom prst="rect">
                  <a:avLst/>
                </a:prstGeom>
                <a:solidFill>
                  <a:srgbClr val="78233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782337</a:t>
                  </a:r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0C581B6-C628-714A-8895-C790B0296028}"/>
                </a:ext>
              </a:extLst>
            </p:cNvPr>
            <p:cNvGrpSpPr/>
            <p:nvPr/>
          </p:nvGrpSpPr>
          <p:grpSpPr>
            <a:xfrm>
              <a:off x="1663340" y="5328799"/>
              <a:ext cx="6484842" cy="767946"/>
              <a:chOff x="1663340" y="5337200"/>
              <a:chExt cx="6484842" cy="767946"/>
            </a:xfrm>
          </p:grpSpPr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B1B02CF8-50B0-8C8E-A478-7E74E6FD1E2A}"/>
                  </a:ext>
                </a:extLst>
              </p:cNvPr>
              <p:cNvSpPr txBox="1"/>
              <p:nvPr/>
            </p:nvSpPr>
            <p:spPr>
              <a:xfrm>
                <a:off x="1663340" y="5536507"/>
                <a:ext cx="1223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Compound</a:t>
                </a: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AC77FBCF-F66E-3A05-4A71-3889ABA195B8}"/>
                  </a:ext>
                </a:extLst>
              </p:cNvPr>
              <p:cNvGrpSpPr/>
              <p:nvPr/>
            </p:nvGrpSpPr>
            <p:grpSpPr>
              <a:xfrm>
                <a:off x="2886752" y="5337200"/>
                <a:ext cx="5261430" cy="767946"/>
                <a:chOff x="2886752" y="5337200"/>
                <a:chExt cx="5261430" cy="767946"/>
              </a:xfrm>
            </p:grpSpPr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92C0CC46-4E27-9FD4-0386-A44796CF135C}"/>
                    </a:ext>
                  </a:extLst>
                </p:cNvPr>
                <p:cNvSpPr/>
                <p:nvPr/>
              </p:nvSpPr>
              <p:spPr>
                <a:xfrm>
                  <a:off x="3939038" y="5337200"/>
                  <a:ext cx="1052286" cy="767946"/>
                </a:xfrm>
                <a:prstGeom prst="rect">
                  <a:avLst/>
                </a:prstGeom>
                <a:solidFill>
                  <a:srgbClr val="DEBAA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DEBAAF</a:t>
                  </a:r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12A90F40-7DAE-639E-AD1B-62730675792C}"/>
                    </a:ext>
                  </a:extLst>
                </p:cNvPr>
                <p:cNvSpPr/>
                <p:nvPr/>
              </p:nvSpPr>
              <p:spPr>
                <a:xfrm>
                  <a:off x="4991324" y="5337200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905BEE70-8A73-8FF9-0F09-AD5D157D272E}"/>
                    </a:ext>
                  </a:extLst>
                </p:cNvPr>
                <p:cNvSpPr/>
                <p:nvPr/>
              </p:nvSpPr>
              <p:spPr>
                <a:xfrm>
                  <a:off x="6043610" y="5337200"/>
                  <a:ext cx="1052286" cy="767946"/>
                </a:xfrm>
                <a:prstGeom prst="rect">
                  <a:avLst/>
                </a:prstGeom>
                <a:solidFill>
                  <a:srgbClr val="5D855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5D8555</a:t>
                  </a:r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AD903841-9E79-9D84-9A25-A82B4A574F3F}"/>
                    </a:ext>
                  </a:extLst>
                </p:cNvPr>
                <p:cNvSpPr/>
                <p:nvPr/>
              </p:nvSpPr>
              <p:spPr>
                <a:xfrm>
                  <a:off x="7095896" y="5337200"/>
                  <a:ext cx="1052286" cy="767946"/>
                </a:xfrm>
                <a:prstGeom prst="rect">
                  <a:avLst/>
                </a:prstGeom>
                <a:solidFill>
                  <a:srgbClr val="70AB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70AB32</a:t>
                  </a:r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3153B652-396C-F340-384B-C00800AAB3AC}"/>
                    </a:ext>
                  </a:extLst>
                </p:cNvPr>
                <p:cNvSpPr/>
                <p:nvPr/>
              </p:nvSpPr>
              <p:spPr>
                <a:xfrm>
                  <a:off x="2886752" y="5337200"/>
                  <a:ext cx="1052286" cy="767946"/>
                </a:xfrm>
                <a:prstGeom prst="rect">
                  <a:avLst/>
                </a:prstGeom>
                <a:solidFill>
                  <a:srgbClr val="AB4D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AB4D32</a:t>
                  </a:r>
                </a:p>
              </p:txBody>
            </p:sp>
          </p:grp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E6BDBCA-BD65-D80D-1041-778FA170ACF6}"/>
                </a:ext>
              </a:extLst>
            </p:cNvPr>
            <p:cNvGrpSpPr/>
            <p:nvPr/>
          </p:nvGrpSpPr>
          <p:grpSpPr>
            <a:xfrm>
              <a:off x="2036839" y="6090054"/>
              <a:ext cx="6111343" cy="767946"/>
              <a:chOff x="2036839" y="6090055"/>
              <a:chExt cx="6111343" cy="767946"/>
            </a:xfrm>
          </p:grpSpPr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63D14080-C93C-0548-A898-DD00F53D9ACB}"/>
                  </a:ext>
                </a:extLst>
              </p:cNvPr>
              <p:cNvSpPr txBox="1"/>
              <p:nvPr/>
            </p:nvSpPr>
            <p:spPr>
              <a:xfrm>
                <a:off x="2036839" y="6289362"/>
                <a:ext cx="8499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Shades</a:t>
                </a:r>
              </a:p>
            </p:txBody>
          </p: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27794864-3BDF-4DE0-7132-B962991393CB}"/>
                  </a:ext>
                </a:extLst>
              </p:cNvPr>
              <p:cNvGrpSpPr/>
              <p:nvPr/>
            </p:nvGrpSpPr>
            <p:grpSpPr>
              <a:xfrm>
                <a:off x="2886752" y="6090055"/>
                <a:ext cx="5261430" cy="767946"/>
                <a:chOff x="2886752" y="6090055"/>
                <a:chExt cx="5261430" cy="767946"/>
              </a:xfrm>
            </p:grpSpPr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1639EC5D-E5CB-B060-7417-EA6A0A602BB5}"/>
                    </a:ext>
                  </a:extLst>
                </p:cNvPr>
                <p:cNvSpPr/>
                <p:nvPr/>
              </p:nvSpPr>
              <p:spPr>
                <a:xfrm>
                  <a:off x="3939038" y="6090055"/>
                  <a:ext cx="1052286" cy="767946"/>
                </a:xfrm>
                <a:prstGeom prst="rect">
                  <a:avLst/>
                </a:prstGeom>
                <a:solidFill>
                  <a:srgbClr val="C44D6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C44D69</a:t>
                  </a:r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85B2E76E-C259-EA52-810C-ECEED4BE7CDB}"/>
                    </a:ext>
                  </a:extLst>
                </p:cNvPr>
                <p:cNvSpPr/>
                <p:nvPr/>
              </p:nvSpPr>
              <p:spPr>
                <a:xfrm>
                  <a:off x="4991324" y="6090055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287E33E5-D49B-E7E9-CCE2-71B3C355E4D2}"/>
                    </a:ext>
                  </a:extLst>
                </p:cNvPr>
                <p:cNvSpPr/>
                <p:nvPr/>
              </p:nvSpPr>
              <p:spPr>
                <a:xfrm>
                  <a:off x="6043610" y="6090055"/>
                  <a:ext cx="1052286" cy="767946"/>
                </a:xfrm>
                <a:prstGeom prst="rect">
                  <a:avLst/>
                </a:prstGeom>
                <a:solidFill>
                  <a:srgbClr val="85344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853447</a:t>
                  </a:r>
                </a:p>
              </p:txBody>
            </p:sp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5BBE9A41-8BA1-053C-7449-6E314078194E}"/>
                    </a:ext>
                  </a:extLst>
                </p:cNvPr>
                <p:cNvSpPr/>
                <p:nvPr/>
              </p:nvSpPr>
              <p:spPr>
                <a:xfrm>
                  <a:off x="7095896" y="6090055"/>
                  <a:ext cx="1052286" cy="767946"/>
                </a:xfrm>
                <a:prstGeom prst="rect">
                  <a:avLst/>
                </a:prstGeom>
                <a:solidFill>
                  <a:srgbClr val="5E25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5E2532</a:t>
                  </a:r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67D70B6A-DFC7-CC19-CB0E-B861C5CF4652}"/>
                    </a:ext>
                  </a:extLst>
                </p:cNvPr>
                <p:cNvSpPr/>
                <p:nvPr/>
              </p:nvSpPr>
              <p:spPr>
                <a:xfrm>
                  <a:off x="2886752" y="6090055"/>
                  <a:ext cx="1052286" cy="767946"/>
                </a:xfrm>
                <a:prstGeom prst="rect">
                  <a:avLst/>
                </a:prstGeom>
                <a:solidFill>
                  <a:srgbClr val="38161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38161E</a:t>
                  </a:r>
                </a:p>
              </p:txBody>
            </p:sp>
          </p:grpSp>
        </p:grp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D52BE9-2CE1-996F-7B35-C668B833F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83DE205B-AB8D-FD4A-5969-751CDC36F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65105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F122A303-F470-A1A3-A0B2-FDF931E94995}"/>
              </a:ext>
            </a:extLst>
          </p:cNvPr>
          <p:cNvSpPr/>
          <p:nvPr/>
        </p:nvSpPr>
        <p:spPr>
          <a:xfrm>
            <a:off x="8132064" y="3813048"/>
            <a:ext cx="4059936" cy="304495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/>
              <a:t>B135 Stage Right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FA137D-21FC-C5C4-71A5-15ED2D1D47C6}"/>
              </a:ext>
            </a:extLst>
          </p:cNvPr>
          <p:cNvSpPr/>
          <p:nvPr/>
        </p:nvSpPr>
        <p:spPr>
          <a:xfrm>
            <a:off x="0" y="0"/>
            <a:ext cx="9144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A105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8CCCA1-4FCA-9B93-7FB0-5FA45AD5C5A4}"/>
              </a:ext>
            </a:extLst>
          </p:cNvPr>
          <p:cNvSpPr/>
          <p:nvPr/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A105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7CC434A-074E-A0B6-2179-E7302BEC684B}"/>
              </a:ext>
            </a:extLst>
          </p:cNvPr>
          <p:cNvSpPr/>
          <p:nvPr/>
        </p:nvSpPr>
        <p:spPr>
          <a:xfrm>
            <a:off x="5690614" y="3813048"/>
            <a:ext cx="2441448" cy="304495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/>
              <a:t>B135 Stage Left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B87C13-0AFC-B43B-A30B-9D728FFD7F8F}"/>
              </a:ext>
            </a:extLst>
          </p:cNvPr>
          <p:cNvSpPr/>
          <p:nvPr/>
        </p:nvSpPr>
        <p:spPr>
          <a:xfrm>
            <a:off x="0" y="6115550"/>
            <a:ext cx="12192000" cy="7424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B135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CCC6A97-4BDA-D09E-199D-D7E29F2D21BB}"/>
              </a:ext>
            </a:extLst>
          </p:cNvPr>
          <p:cNvSpPr/>
          <p:nvPr/>
        </p:nvSpPr>
        <p:spPr>
          <a:xfrm>
            <a:off x="-2" y="5328799"/>
            <a:ext cx="12192000" cy="7867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B134, A105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DDD9162-BC72-CA88-CD2A-48B6CE2C7737}"/>
              </a:ext>
            </a:extLst>
          </p:cNvPr>
          <p:cNvSpPr/>
          <p:nvPr/>
        </p:nvSpPr>
        <p:spPr>
          <a:xfrm>
            <a:off x="0" y="5087463"/>
            <a:ext cx="12192000" cy="24802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B136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9CCFA8-9400-A44B-964B-4481AA18C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AAD6CF-28FE-C1B9-26FA-1312EF7CA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32208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06B2837-293F-0CDF-DE27-E040DD002AB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7A98C7B-C670-3E7B-444B-7BE1881C3B23}"/>
                </a:ext>
              </a:extLst>
            </p:cNvPr>
            <p:cNvSpPr/>
            <p:nvPr/>
          </p:nvSpPr>
          <p:spPr>
            <a:xfrm>
              <a:off x="0" y="0"/>
              <a:ext cx="914400" cy="6858000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BFD82EE-1855-3584-2742-0E85FFA55F9B}"/>
                </a:ext>
              </a:extLst>
            </p:cNvPr>
            <p:cNvSpPr/>
            <p:nvPr/>
          </p:nvSpPr>
          <p:spPr>
            <a:xfrm>
              <a:off x="11277600" y="0"/>
              <a:ext cx="914400" cy="6858000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E745D33-5E04-1F30-BE01-FFB667BAFFBD}"/>
                </a:ext>
              </a:extLst>
            </p:cNvPr>
            <p:cNvSpPr/>
            <p:nvPr/>
          </p:nvSpPr>
          <p:spPr>
            <a:xfrm rot="5400000">
              <a:off x="5638800" y="-5638800"/>
              <a:ext cx="914400" cy="12192000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32C10F5-98B5-88D2-A896-8F8AEDF6C869}"/>
                </a:ext>
              </a:extLst>
            </p:cNvPr>
            <p:cNvSpPr/>
            <p:nvPr/>
          </p:nvSpPr>
          <p:spPr>
            <a:xfrm rot="5400000">
              <a:off x="5638800" y="304799"/>
              <a:ext cx="914400" cy="12192000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C50F8CB-B0BF-F21E-CAB6-7E2CE16D9CF2}"/>
                </a:ext>
              </a:extLst>
            </p:cNvPr>
            <p:cNvSpPr/>
            <p:nvPr/>
          </p:nvSpPr>
          <p:spPr>
            <a:xfrm>
              <a:off x="156845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03A283D-1E6E-F9E5-E188-5D79911C579A}"/>
                </a:ext>
              </a:extLst>
            </p:cNvPr>
            <p:cNvSpPr/>
            <p:nvPr/>
          </p:nvSpPr>
          <p:spPr>
            <a:xfrm>
              <a:off x="245110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F50D842-7236-8C54-CC23-ED82DC65C82A}"/>
                </a:ext>
              </a:extLst>
            </p:cNvPr>
            <p:cNvSpPr/>
            <p:nvPr/>
          </p:nvSpPr>
          <p:spPr>
            <a:xfrm>
              <a:off x="333375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F001A1B-0DCF-E59D-28FF-CD11AD96B1D7}"/>
                </a:ext>
              </a:extLst>
            </p:cNvPr>
            <p:cNvSpPr/>
            <p:nvPr/>
          </p:nvSpPr>
          <p:spPr>
            <a:xfrm>
              <a:off x="421640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1C5C7DA-56A3-C50D-039B-080BC98B354B}"/>
                </a:ext>
              </a:extLst>
            </p:cNvPr>
            <p:cNvSpPr/>
            <p:nvPr/>
          </p:nvSpPr>
          <p:spPr>
            <a:xfrm>
              <a:off x="509905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DDB494E-917E-2C1C-8CE7-5891ACE67A54}"/>
                </a:ext>
              </a:extLst>
            </p:cNvPr>
            <p:cNvSpPr/>
            <p:nvPr/>
          </p:nvSpPr>
          <p:spPr>
            <a:xfrm>
              <a:off x="598170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9460AD8-868A-23AB-1884-BDBA7E62BABC}"/>
                </a:ext>
              </a:extLst>
            </p:cNvPr>
            <p:cNvSpPr/>
            <p:nvPr/>
          </p:nvSpPr>
          <p:spPr>
            <a:xfrm>
              <a:off x="686435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8145EBC-4E6C-53E1-7C84-59EA781EE10A}"/>
                </a:ext>
              </a:extLst>
            </p:cNvPr>
            <p:cNvSpPr/>
            <p:nvPr/>
          </p:nvSpPr>
          <p:spPr>
            <a:xfrm>
              <a:off x="774700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4611ED7-1E5A-5C6E-08C0-2789D18932C3}"/>
                </a:ext>
              </a:extLst>
            </p:cNvPr>
            <p:cNvSpPr/>
            <p:nvPr/>
          </p:nvSpPr>
          <p:spPr>
            <a:xfrm>
              <a:off x="862965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87A0AA6-3AC4-2E42-B5EF-8D3EBEE7B4B5}"/>
                </a:ext>
              </a:extLst>
            </p:cNvPr>
            <p:cNvSpPr/>
            <p:nvPr/>
          </p:nvSpPr>
          <p:spPr>
            <a:xfrm>
              <a:off x="951230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D15A919-E303-6A02-6193-814CB66690FB}"/>
                </a:ext>
              </a:extLst>
            </p:cNvPr>
            <p:cNvSpPr/>
            <p:nvPr/>
          </p:nvSpPr>
          <p:spPr>
            <a:xfrm>
              <a:off x="10394950" y="914400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7BB672E-1FB1-3270-5C20-36A83366C0B9}"/>
                </a:ext>
              </a:extLst>
            </p:cNvPr>
            <p:cNvSpPr/>
            <p:nvPr/>
          </p:nvSpPr>
          <p:spPr>
            <a:xfrm rot="5400000">
              <a:off x="5981700" y="-26289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381C3D4-AE64-6103-BE74-D163AA9A2274}"/>
                </a:ext>
              </a:extLst>
            </p:cNvPr>
            <p:cNvSpPr/>
            <p:nvPr/>
          </p:nvSpPr>
          <p:spPr>
            <a:xfrm rot="5400000">
              <a:off x="5981699" y="-17526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99B2C63-5091-9D16-4BBB-7F53F59B7CA9}"/>
                </a:ext>
              </a:extLst>
            </p:cNvPr>
            <p:cNvSpPr/>
            <p:nvPr/>
          </p:nvSpPr>
          <p:spPr>
            <a:xfrm rot="5400000">
              <a:off x="5982317" y="-35052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561FE89-51B5-69E6-51CB-1408892CDCE2}"/>
                </a:ext>
              </a:extLst>
            </p:cNvPr>
            <p:cNvSpPr/>
            <p:nvPr/>
          </p:nvSpPr>
          <p:spPr>
            <a:xfrm rot="5400000">
              <a:off x="5981699" y="-8763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B2E02BD-4422-D442-5841-BB851EB3D557}"/>
                </a:ext>
              </a:extLst>
            </p:cNvPr>
            <p:cNvSpPr/>
            <p:nvPr/>
          </p:nvSpPr>
          <p:spPr>
            <a:xfrm rot="5400000">
              <a:off x="5981700" y="-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5" name="Footer Placeholder 24">
            <a:extLst>
              <a:ext uri="{FF2B5EF4-FFF2-40B4-BE49-F238E27FC236}">
                <a16:creationId xmlns:a16="http://schemas.microsoft.com/office/drawing/2014/main" id="{1B06DBEF-C06E-19DE-140D-16F419671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60A86583-31E0-3337-3A34-9AD00A9B0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87047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5D071AE-090E-27C3-6B0A-6FB387ADE15D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590550"/>
            <a:ext cx="11943588" cy="5676900"/>
            <a:chOff x="3491948" y="597673"/>
            <a:chExt cx="2743200" cy="27432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441B876-7339-ADEA-DB84-D00CDBDBAA88}"/>
                </a:ext>
              </a:extLst>
            </p:cNvPr>
            <p:cNvGrpSpPr/>
            <p:nvPr/>
          </p:nvGrpSpPr>
          <p:grpSpPr>
            <a:xfrm>
              <a:off x="3491948" y="597673"/>
              <a:ext cx="2743200" cy="914400"/>
              <a:chOff x="3491948" y="597673"/>
              <a:chExt cx="2743200" cy="914400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B009263-B5A1-2813-3AF7-6C94EF5061FC}"/>
                  </a:ext>
                </a:extLst>
              </p:cNvPr>
              <p:cNvSpPr/>
              <p:nvPr/>
            </p:nvSpPr>
            <p:spPr>
              <a:xfrm>
                <a:off x="53207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DEB7A71-82D9-AE04-A933-60AD0463F800}"/>
                  </a:ext>
                </a:extLst>
              </p:cNvPr>
              <p:cNvSpPr/>
              <p:nvPr/>
            </p:nvSpPr>
            <p:spPr>
              <a:xfrm>
                <a:off x="34919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832DC82-52C2-2EDE-82AC-918E6EB8F54D}"/>
                </a:ext>
              </a:extLst>
            </p:cNvPr>
            <p:cNvGrpSpPr/>
            <p:nvPr/>
          </p:nvGrpSpPr>
          <p:grpSpPr>
            <a:xfrm>
              <a:off x="3491948" y="2426473"/>
              <a:ext cx="2743200" cy="914400"/>
              <a:chOff x="3491948" y="597673"/>
              <a:chExt cx="2743200" cy="914400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31FEF0F-23E4-4460-0766-9BE544A8A469}"/>
                  </a:ext>
                </a:extLst>
              </p:cNvPr>
              <p:cNvSpPr/>
              <p:nvPr/>
            </p:nvSpPr>
            <p:spPr>
              <a:xfrm>
                <a:off x="53207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18BC92C-B879-6B8C-3514-149E8785CB68}"/>
                  </a:ext>
                </a:extLst>
              </p:cNvPr>
              <p:cNvSpPr/>
              <p:nvPr/>
            </p:nvSpPr>
            <p:spPr>
              <a:xfrm>
                <a:off x="34919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80CFC9A6-A34F-D135-9B7A-05B4A2CF7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AB0E17F-7223-04BB-8D6D-202271E8E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58145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5470A54-28B7-1104-28D7-3D64DD835105}"/>
              </a:ext>
            </a:extLst>
          </p:cNvPr>
          <p:cNvGrpSpPr>
            <a:grpSpLocks noChangeAspect="1"/>
          </p:cNvGrpSpPr>
          <p:nvPr/>
        </p:nvGrpSpPr>
        <p:grpSpPr>
          <a:xfrm rot="5400000" flipH="1">
            <a:off x="1915898" y="-1136066"/>
            <a:ext cx="5636968" cy="9130132"/>
            <a:chOff x="-5810250" y="-21419220"/>
            <a:chExt cx="19202400" cy="3110190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E3626BD-CE92-BC29-A658-02A781DFA916}"/>
                </a:ext>
              </a:extLst>
            </p:cNvPr>
            <p:cNvGrpSpPr/>
            <p:nvPr/>
          </p:nvGrpSpPr>
          <p:grpSpPr>
            <a:xfrm>
              <a:off x="-5810250" y="-2216820"/>
              <a:ext cx="19202400" cy="11899503"/>
              <a:chOff x="-5810250" y="-2216820"/>
              <a:chExt cx="19202400" cy="11899503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D41ECA41-9FE8-43E3-4B21-D3F941150638}"/>
                  </a:ext>
                </a:extLst>
              </p:cNvPr>
              <p:cNvGrpSpPr/>
              <p:nvPr/>
            </p:nvGrpSpPr>
            <p:grpSpPr>
              <a:xfrm>
                <a:off x="6076950" y="-2216820"/>
                <a:ext cx="7315200" cy="11899503"/>
                <a:chOff x="6076950" y="-2216820"/>
                <a:chExt cx="7315200" cy="11899503"/>
              </a:xfrm>
            </p:grpSpPr>
            <p:grpSp>
              <p:nvGrpSpPr>
                <p:cNvPr id="8" name="Group 7">
                  <a:extLst>
                    <a:ext uri="{FF2B5EF4-FFF2-40B4-BE49-F238E27FC236}">
                      <a16:creationId xmlns:a16="http://schemas.microsoft.com/office/drawing/2014/main" id="{4E12A997-6924-F25F-485E-88982E933645}"/>
                    </a:ext>
                  </a:extLst>
                </p:cNvPr>
                <p:cNvGrpSpPr/>
                <p:nvPr/>
              </p:nvGrpSpPr>
              <p:grpSpPr>
                <a:xfrm>
                  <a:off x="6080760" y="-2216820"/>
                  <a:ext cx="7311390" cy="4586049"/>
                  <a:chOff x="6080760" y="-2216820"/>
                  <a:chExt cx="7311390" cy="4586049"/>
                </a:xfrm>
              </p:grpSpPr>
              <p:grpSp>
                <p:nvGrpSpPr>
                  <p:cNvPr id="10" name="Group 9">
                    <a:extLst>
                      <a:ext uri="{FF2B5EF4-FFF2-40B4-BE49-F238E27FC236}">
                        <a16:creationId xmlns:a16="http://schemas.microsoft.com/office/drawing/2014/main" id="{7B28C689-45C4-5EAB-DF78-545A3AEFC523}"/>
                      </a:ext>
                    </a:extLst>
                  </p:cNvPr>
                  <p:cNvGrpSpPr/>
                  <p:nvPr/>
                </p:nvGrpSpPr>
                <p:grpSpPr>
                  <a:xfrm>
                    <a:off x="6080760" y="-2204517"/>
                    <a:ext cx="2745740" cy="4573746"/>
                    <a:chOff x="6080760" y="-2204517"/>
                    <a:chExt cx="2745740" cy="4573746"/>
                  </a:xfrm>
                </p:grpSpPr>
                <p:grpSp>
                  <p:nvGrpSpPr>
                    <p:cNvPr id="12" name="Group 11">
                      <a:extLst>
                        <a:ext uri="{FF2B5EF4-FFF2-40B4-BE49-F238E27FC236}">
                          <a16:creationId xmlns:a16="http://schemas.microsoft.com/office/drawing/2014/main" id="{481992FB-9070-C3B5-48FC-A07915CE09A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080760" y="535746"/>
                      <a:ext cx="2745740" cy="1833483"/>
                      <a:chOff x="6080760" y="535746"/>
                      <a:chExt cx="2745740" cy="1833483"/>
                    </a:xfrm>
                  </p:grpSpPr>
                  <p:grpSp>
                    <p:nvGrpSpPr>
                      <p:cNvPr id="14" name="Group 13">
                        <a:extLst>
                          <a:ext uri="{FF2B5EF4-FFF2-40B4-BE49-F238E27FC236}">
                            <a16:creationId xmlns:a16="http://schemas.microsoft.com/office/drawing/2014/main" id="{345B5630-A060-0351-9457-07353203690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912100" y="535746"/>
                        <a:ext cx="914400" cy="1833483"/>
                        <a:chOff x="7912100" y="535746"/>
                        <a:chExt cx="914400" cy="1833483"/>
                      </a:xfrm>
                    </p:grpSpPr>
                    <p:sp>
                      <p:nvSpPr>
                        <p:cNvPr id="16" name="Rectangle 15">
                          <a:extLst>
                            <a:ext uri="{FF2B5EF4-FFF2-40B4-BE49-F238E27FC236}">
                              <a16:creationId xmlns:a16="http://schemas.microsoft.com/office/drawing/2014/main" id="{83118C9B-FA6F-29C2-941D-38C83A6ED9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12100" y="1454829"/>
                          <a:ext cx="914400" cy="914400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" name="Rectangle 16">
                          <a:extLst>
                            <a:ext uri="{FF2B5EF4-FFF2-40B4-BE49-F238E27FC236}">
                              <a16:creationId xmlns:a16="http://schemas.microsoft.com/office/drawing/2014/main" id="{4BF37596-FB36-4240-CDB0-5CC0F1A1267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12100" y="535746"/>
                          <a:ext cx="914400" cy="914400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</p:grpSp>
                  <p:sp>
                    <p:nvSpPr>
                      <p:cNvPr id="15" name="Rectangle 14">
                        <a:extLst>
                          <a:ext uri="{FF2B5EF4-FFF2-40B4-BE49-F238E27FC236}">
                            <a16:creationId xmlns:a16="http://schemas.microsoft.com/office/drawing/2014/main" id="{6F7CB26A-89B6-58FF-37FD-DC60F953B41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80760" y="535746"/>
                        <a:ext cx="1828800" cy="182880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13" name="Rectangle 12">
                      <a:extLst>
                        <a:ext uri="{FF2B5EF4-FFF2-40B4-BE49-F238E27FC236}">
                          <a16:creationId xmlns:a16="http://schemas.microsoft.com/office/drawing/2014/main" id="{C165046B-256C-0C7A-7C3A-B5ED5C74D1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80760" y="-2204517"/>
                      <a:ext cx="2743200" cy="2743200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11" name="Rectangle 10">
                    <a:extLst>
                      <a:ext uri="{FF2B5EF4-FFF2-40B4-BE49-F238E27FC236}">
                        <a16:creationId xmlns:a16="http://schemas.microsoft.com/office/drawing/2014/main" id="{0A68434B-C119-C12D-B98B-CFEB69EC789A}"/>
                      </a:ext>
                    </a:extLst>
                  </p:cNvPr>
                  <p:cNvSpPr/>
                  <p:nvPr/>
                </p:nvSpPr>
                <p:spPr>
                  <a:xfrm>
                    <a:off x="8820150" y="-2216820"/>
                    <a:ext cx="4572000" cy="4572000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45750826-16DB-0205-8698-8CCBE6538703}"/>
                    </a:ext>
                  </a:extLst>
                </p:cNvPr>
                <p:cNvSpPr/>
                <p:nvPr/>
              </p:nvSpPr>
              <p:spPr>
                <a:xfrm>
                  <a:off x="6076950" y="2367483"/>
                  <a:ext cx="7315200" cy="731520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6052EA4-0254-B9D5-6221-57F881FD5ADF}"/>
                  </a:ext>
                </a:extLst>
              </p:cNvPr>
              <p:cNvSpPr/>
              <p:nvPr/>
            </p:nvSpPr>
            <p:spPr>
              <a:xfrm>
                <a:off x="-5810250" y="-2216820"/>
                <a:ext cx="11887200" cy="118872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93CC188-882D-3A14-B67B-2903510D94CE}"/>
                </a:ext>
              </a:extLst>
            </p:cNvPr>
            <p:cNvSpPr/>
            <p:nvPr/>
          </p:nvSpPr>
          <p:spPr>
            <a:xfrm>
              <a:off x="-5810250" y="-21419220"/>
              <a:ext cx="19202400" cy="1920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BAE5E132-C46A-16CE-7A40-12189DE7F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F8077144-0974-6FAC-9731-7071447A2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87132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2DC3FF8-6865-068B-39A7-444DB7E51C8E}"/>
              </a:ext>
            </a:extLst>
          </p:cNvPr>
          <p:cNvGrpSpPr>
            <a:grpSpLocks noChangeAspect="1"/>
          </p:cNvGrpSpPr>
          <p:nvPr/>
        </p:nvGrpSpPr>
        <p:grpSpPr>
          <a:xfrm>
            <a:off x="152400" y="685800"/>
            <a:ext cx="11887200" cy="5486400"/>
            <a:chOff x="114300" y="114300"/>
            <a:chExt cx="11887200" cy="5486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893F45E-E622-CA1C-D840-62043D648961}"/>
                </a:ext>
              </a:extLst>
            </p:cNvPr>
            <p:cNvGrpSpPr/>
            <p:nvPr/>
          </p:nvGrpSpPr>
          <p:grpSpPr>
            <a:xfrm>
              <a:off x="114300" y="114300"/>
              <a:ext cx="11887200" cy="914400"/>
              <a:chOff x="114300" y="114300"/>
              <a:chExt cx="11887200" cy="914400"/>
            </a:xfrm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1C8D75A0-075F-F032-3884-05951CFB27C1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DD38F4E0-3312-B956-6DDE-55DC43A237C2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65106E03-0149-D112-45D5-616F27E7FBE7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D35C78BD-085D-C571-2218-E183ED7D8063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F7671D59-7F04-E852-DDC3-F7C8EAC64AE6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C18E02FF-3F14-4D6A-BF7A-2B15BD3FFA38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85820C76-5D4A-AB76-B25E-494B78029815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4A7E0807-7CCA-1876-8896-A971149A529A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7AD9141E-E197-0D7B-CCA2-15D0F36107C1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584D6D87-9A7A-5364-0DAA-C8D827F2B0B4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01216664-A1BE-8B17-5128-16E8D0E4AD8F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440061FA-6FD2-C440-1B04-D5F0F44E9F5B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FC64D4D7-D5E2-602F-BD0D-8BDB0DF94E37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8E34428-5545-468F-5296-F2216A393A26}"/>
                </a:ext>
              </a:extLst>
            </p:cNvPr>
            <p:cNvGrpSpPr/>
            <p:nvPr/>
          </p:nvGrpSpPr>
          <p:grpSpPr>
            <a:xfrm>
              <a:off x="114300" y="1028700"/>
              <a:ext cx="11887200" cy="914400"/>
              <a:chOff x="114300" y="114300"/>
              <a:chExt cx="11887200" cy="914400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1C893FB9-47EA-1B88-8320-61E704120886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826641EC-60C1-D47A-0D6F-EC7002B1B041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9753E3E5-0DE3-D61C-BC62-8636B05DE475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4B28C078-557B-AF25-47B3-DC7D8852AE2A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54630F20-971E-A96F-7F71-47DE509A9B2B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8BC56F47-E806-5DB8-81D9-4FED515EBCC3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1BC39C11-D52B-164D-0334-6417F3116732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1A230B27-5BAD-1B8C-A8E0-B8617F27E10E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047B924A-8392-D5A2-98A7-DB06B8B2C37C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5F6EFD72-5A3F-F43F-6AFB-392D68BDB216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1441D90D-4407-CA25-8D3C-751F2007F5D3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A9118D2C-8313-3A43-955C-CEF9477D0327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08FEA0CC-AEDB-E52E-99FC-C3ACB25E9E24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B31151F-A748-8D93-2A06-839330ACCE25}"/>
                </a:ext>
              </a:extLst>
            </p:cNvPr>
            <p:cNvGrpSpPr/>
            <p:nvPr/>
          </p:nvGrpSpPr>
          <p:grpSpPr>
            <a:xfrm>
              <a:off x="114300" y="1943100"/>
              <a:ext cx="11887200" cy="914400"/>
              <a:chOff x="114300" y="114300"/>
              <a:chExt cx="11887200" cy="914400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9504F5AE-74BA-3668-8262-27E9C5464664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7D7D71AF-D068-F9C2-B7C7-C5FBE6B5DF51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A96A605D-3922-2333-A773-701600882616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7292397A-7FAC-F2D5-C55B-18939D63F540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98967F80-018E-6299-C693-546BC11A86D9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94C83365-6C56-8402-1E09-EEDAE921A56D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EDE83FF2-E9D7-423E-C3D3-C5134D731143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161963EF-5305-61C1-831E-4C735A7E363F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4CA9BDF5-07FD-F2D3-3DB3-89DF1C614A48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6B1A1BE6-7D7A-682B-DC23-9E599D0EFA7D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FAA10500-60B0-8A83-0484-218180D36D2D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87A7196C-3095-F893-A5D9-8395316204FC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30354CC9-8EF2-CFB4-854D-0472B89876EA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6AD5FCE-C31C-2F06-0A78-FA41560BCF2E}"/>
                </a:ext>
              </a:extLst>
            </p:cNvPr>
            <p:cNvGrpSpPr/>
            <p:nvPr/>
          </p:nvGrpSpPr>
          <p:grpSpPr>
            <a:xfrm>
              <a:off x="114300" y="2857500"/>
              <a:ext cx="11887200" cy="914400"/>
              <a:chOff x="114300" y="114300"/>
              <a:chExt cx="11887200" cy="914400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5E8871FF-90C7-BEA1-EDEB-1D1921123E5D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7776885D-3F8D-3399-CEBF-DA90EA93AD7B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4413B74C-E27C-1A6C-1317-6E486F4D310D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D1D3652B-6FF9-31AD-098D-FEB35B2E4CBA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51037454-6790-4767-CB05-2E9F7B019548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75438458-69CF-3BAB-9671-98EC0B4BBE1A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B66C9A1-1A23-FBE9-6828-459A52F12CC0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7CBBC3DE-B341-AA59-49B3-E28C77C10EB6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4BDE68A7-B3CD-0974-65A9-502A6993960A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26A24990-5B26-40EE-5BE2-70C1CE5E1F89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1A7573E-877F-1E3E-AA75-3F98F7E95019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4A76F8D-D9BB-9DA9-C585-82DEDC861080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D884621F-9C6B-8FA6-2D9B-76B750903AF4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68DC39C-CEDF-AD39-5221-EB236215B017}"/>
                </a:ext>
              </a:extLst>
            </p:cNvPr>
            <p:cNvGrpSpPr/>
            <p:nvPr/>
          </p:nvGrpSpPr>
          <p:grpSpPr>
            <a:xfrm>
              <a:off x="114300" y="3771900"/>
              <a:ext cx="11887200" cy="914400"/>
              <a:chOff x="114300" y="114300"/>
              <a:chExt cx="11887200" cy="914400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46E67037-7953-D503-A325-B1EBF7303D53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9DFBA73-8248-0990-5F1B-BA627D9269FE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B5E121A8-6EEE-6381-B649-FF5ADFFE54A6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3644161-DF1E-A6DA-E573-63E965F4495E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5D8DB018-831A-584C-3C80-808C9E1A1A3E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7729FA40-F85B-2EA6-55AE-D244135983A8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3AF0C92-2707-B3E0-0410-E9A7CE546BD0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30DF7FA8-5162-09A1-8A1F-4305DFB812B6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DBCF1B8D-3457-F9A1-90FA-FB431CD3DB07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F6BBD0-5777-CB71-7F91-97EEA1BE3191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AE249AA9-AB24-6C33-BC8B-558A36E64662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F783F5F-1756-DC7A-8F90-EFA60C905391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4500EA37-5735-D44C-2FDC-FCC7B8311A4C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87DB7A2-B2C1-5C3C-8B48-AC20B1FEDF3B}"/>
                </a:ext>
              </a:extLst>
            </p:cNvPr>
            <p:cNvGrpSpPr/>
            <p:nvPr/>
          </p:nvGrpSpPr>
          <p:grpSpPr>
            <a:xfrm>
              <a:off x="114300" y="4686300"/>
              <a:ext cx="11887200" cy="914400"/>
              <a:chOff x="114300" y="114300"/>
              <a:chExt cx="11887200" cy="914400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B948BCF-5AEA-B774-2DC8-2AB7AD072971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294C55B-FBFF-7F56-16DD-2B3D7CB43845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1BA3B52-A0F3-807A-0371-D3EE3424AC60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A3D8D11-AE7C-5F22-ABC5-110E3AA5D8EF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031C45E-D481-54F8-6190-1363A833A831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ED78572A-5205-ACB1-D412-2CB4E2ADD821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9BE521F-2B26-552C-1FD9-482D869F77DF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E107527-85A3-184D-978E-7647CE71806A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63C88B0-1E1E-2BC0-2879-9D6F6C1BE4C4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2EFFA9B-6225-EF62-BC8A-4E34F0DCCE17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CC53F46-D7DB-B997-7D23-EC0F959518AD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8D8485D-AC62-8DFA-0E1E-BC9E6E4B1E5E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10EE2FBC-A9B8-3E4B-8ECF-A56C5ABEF59B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89" name="Footer Placeholder 88">
            <a:extLst>
              <a:ext uri="{FF2B5EF4-FFF2-40B4-BE49-F238E27FC236}">
                <a16:creationId xmlns:a16="http://schemas.microsoft.com/office/drawing/2014/main" id="{67309F8E-C18A-CE4A-9A0C-15C1A56F5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0" name="Slide Number Placeholder 89">
            <a:extLst>
              <a:ext uri="{FF2B5EF4-FFF2-40B4-BE49-F238E27FC236}">
                <a16:creationId xmlns:a16="http://schemas.microsoft.com/office/drawing/2014/main" id="{DB432D6D-77B9-5E2B-3D96-82397CC7F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2671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7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00BFEA-2EA4-0596-2EBA-0610B12BA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71052" y="6565830"/>
            <a:ext cx="731520" cy="274320"/>
          </a:xfrm>
        </p:spPr>
        <p:txBody>
          <a:bodyPr/>
          <a:lstStyle/>
          <a:p>
            <a:fld id="{A5AEF524-62EC-C340-82A1-9F47B6C43E55}" type="slidenum">
              <a:rPr lang="en-US" smtClean="0"/>
              <a:t>11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243D8CD-BFB4-6087-A7BE-2C95F2009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38747"/>
            <a:ext cx="9601200" cy="960276"/>
          </a:xfrm>
        </p:spPr>
        <p:txBody>
          <a:bodyPr/>
          <a:lstStyle/>
          <a:p>
            <a:r>
              <a:rPr lang="en-US" dirty="0"/>
              <a:t>ASCC MK3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12A328-5B41-8FE6-DA70-D239F7260F51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78B75D4A-3DE4-CA15-1929-BFAE0383879E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B2803474-15D2-A611-41DD-3C965BDB59D0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D8D8D8"/>
                </a:solidFill>
                <a:ea typeface="Calibri"/>
                <a:cs typeface="Calibri"/>
              </a:rPr>
              <a:t>11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6A94BD-F8E0-085C-FFA8-5CC96DA0B10B}"/>
              </a:ext>
            </a:extLst>
          </p:cNvPr>
          <p:cNvSpPr txBox="1"/>
          <p:nvPr/>
        </p:nvSpPr>
        <p:spPr>
          <a:xfrm>
            <a:off x="10671437" y="173378"/>
            <a:ext cx="152589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ea typeface="Calibri"/>
                <a:cs typeface="Calibri"/>
              </a:rPr>
              <a:t>Nicolas Sgammato</a:t>
            </a:r>
            <a:endParaRPr lang="en-US" sz="16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AA4A14C-7AE3-7811-0B53-2A11A06BB1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77" t="22695" r="11878" b="23167"/>
          <a:stretch/>
        </p:blipFill>
        <p:spPr>
          <a:xfrm>
            <a:off x="1415845" y="1600201"/>
            <a:ext cx="8337755" cy="412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9528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0A4948C-9399-2E4B-0D76-7FA5B624DB72}"/>
              </a:ext>
            </a:extLst>
          </p:cNvPr>
          <p:cNvGrpSpPr>
            <a:grpSpLocks noChangeAspect="1"/>
          </p:cNvGrpSpPr>
          <p:nvPr/>
        </p:nvGrpSpPr>
        <p:grpSpPr>
          <a:xfrm>
            <a:off x="-503697" y="-261092"/>
            <a:ext cx="13199392" cy="7380185"/>
            <a:chOff x="-503697" y="-793932"/>
            <a:chExt cx="13199392" cy="738018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3226BF1-0173-4899-FD71-911EB53CA56B}"/>
                </a:ext>
              </a:extLst>
            </p:cNvPr>
            <p:cNvSpPr/>
            <p:nvPr/>
          </p:nvSpPr>
          <p:spPr>
            <a:xfrm rot="2700000">
              <a:off x="10488137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3AA8287-72E8-D044-6383-5D80CD4503CD}"/>
                </a:ext>
              </a:extLst>
            </p:cNvPr>
            <p:cNvSpPr/>
            <p:nvPr/>
          </p:nvSpPr>
          <p:spPr>
            <a:xfrm rot="2700000">
              <a:off x="11134716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FB66907-25C3-5104-3CEA-EBB61B32D57B}"/>
                </a:ext>
              </a:extLst>
            </p:cNvPr>
            <p:cNvSpPr/>
            <p:nvPr/>
          </p:nvSpPr>
          <p:spPr>
            <a:xfrm rot="2700000">
              <a:off x="11781294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DC94876-A84E-0E8D-71EC-BE1CF9905C05}"/>
                </a:ext>
              </a:extLst>
            </p:cNvPr>
            <p:cNvSpPr/>
            <p:nvPr/>
          </p:nvSpPr>
          <p:spPr>
            <a:xfrm rot="2700000">
              <a:off x="9194980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94BC2B3-D2B2-72EA-0B5E-787F3551B568}"/>
                </a:ext>
              </a:extLst>
            </p:cNvPr>
            <p:cNvSpPr/>
            <p:nvPr/>
          </p:nvSpPr>
          <p:spPr>
            <a:xfrm rot="2700000">
              <a:off x="9841558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8258AAC-70B0-43CC-A3F9-A7A9488BFCFD}"/>
                </a:ext>
              </a:extLst>
            </p:cNvPr>
            <p:cNvSpPr/>
            <p:nvPr/>
          </p:nvSpPr>
          <p:spPr>
            <a:xfrm rot="2700000">
              <a:off x="10488137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CBB7428-C7D6-A29B-55DE-41A9BBB58490}"/>
                </a:ext>
              </a:extLst>
            </p:cNvPr>
            <p:cNvSpPr/>
            <p:nvPr/>
          </p:nvSpPr>
          <p:spPr>
            <a:xfrm rot="2700000">
              <a:off x="11134715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B42098F-84CE-08BA-1BB2-DACBC8E18E5A}"/>
                </a:ext>
              </a:extLst>
            </p:cNvPr>
            <p:cNvSpPr/>
            <p:nvPr/>
          </p:nvSpPr>
          <p:spPr>
            <a:xfrm rot="2700000">
              <a:off x="11781294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50EEB36-137B-6C1C-7D91-9F8730888F7D}"/>
                </a:ext>
              </a:extLst>
            </p:cNvPr>
            <p:cNvSpPr/>
            <p:nvPr/>
          </p:nvSpPr>
          <p:spPr>
            <a:xfrm rot="2700000">
              <a:off x="7901824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6600A30-C649-331A-AE6F-002A1B0CCECE}"/>
                </a:ext>
              </a:extLst>
            </p:cNvPr>
            <p:cNvSpPr/>
            <p:nvPr/>
          </p:nvSpPr>
          <p:spPr>
            <a:xfrm rot="2700000">
              <a:off x="8548402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F600EA9-0DBC-9778-E683-52769880DCAD}"/>
                </a:ext>
              </a:extLst>
            </p:cNvPr>
            <p:cNvSpPr/>
            <p:nvPr/>
          </p:nvSpPr>
          <p:spPr>
            <a:xfrm rot="2700000">
              <a:off x="9194980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6C9802C-088C-2FA7-955A-79714B1DE2F6}"/>
                </a:ext>
              </a:extLst>
            </p:cNvPr>
            <p:cNvSpPr/>
            <p:nvPr/>
          </p:nvSpPr>
          <p:spPr>
            <a:xfrm rot="2700000">
              <a:off x="9841559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EA96890-26F9-7869-423C-7FDE143C7A09}"/>
                </a:ext>
              </a:extLst>
            </p:cNvPr>
            <p:cNvSpPr/>
            <p:nvPr/>
          </p:nvSpPr>
          <p:spPr>
            <a:xfrm rot="2700000">
              <a:off x="10488137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B112BBD-0CF2-3759-DBF3-F77A813E780A}"/>
                </a:ext>
              </a:extLst>
            </p:cNvPr>
            <p:cNvSpPr/>
            <p:nvPr/>
          </p:nvSpPr>
          <p:spPr>
            <a:xfrm rot="2700000">
              <a:off x="11134716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C29C4A4-2DA3-F8C3-B17F-192690D616F7}"/>
                </a:ext>
              </a:extLst>
            </p:cNvPr>
            <p:cNvSpPr/>
            <p:nvPr/>
          </p:nvSpPr>
          <p:spPr>
            <a:xfrm rot="2700000">
              <a:off x="11781294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860545E-6978-8481-5DCA-D879F28BE88C}"/>
                </a:ext>
              </a:extLst>
            </p:cNvPr>
            <p:cNvSpPr/>
            <p:nvPr/>
          </p:nvSpPr>
          <p:spPr>
            <a:xfrm rot="2700000">
              <a:off x="6608667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EF1DD1E-D167-D3BD-2EAA-09AA4FFA484C}"/>
                </a:ext>
              </a:extLst>
            </p:cNvPr>
            <p:cNvSpPr/>
            <p:nvPr/>
          </p:nvSpPr>
          <p:spPr>
            <a:xfrm rot="2700000">
              <a:off x="7255246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1FCFEAE-7B49-F4C1-15AC-C1FE91D5F76D}"/>
                </a:ext>
              </a:extLst>
            </p:cNvPr>
            <p:cNvSpPr/>
            <p:nvPr/>
          </p:nvSpPr>
          <p:spPr>
            <a:xfrm rot="2700000">
              <a:off x="7901824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301F451-522B-E41E-A547-C21DAB0EA1D1}"/>
                </a:ext>
              </a:extLst>
            </p:cNvPr>
            <p:cNvSpPr/>
            <p:nvPr/>
          </p:nvSpPr>
          <p:spPr>
            <a:xfrm rot="2700000">
              <a:off x="8548402" y="114580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3B164CF-2260-8312-F642-B26A97EF45C0}"/>
                </a:ext>
              </a:extLst>
            </p:cNvPr>
            <p:cNvSpPr/>
            <p:nvPr/>
          </p:nvSpPr>
          <p:spPr>
            <a:xfrm rot="2700000">
              <a:off x="9194981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26F715A-56F9-7D2B-07F1-D56B4053F4C1}"/>
                </a:ext>
              </a:extLst>
            </p:cNvPr>
            <p:cNvSpPr/>
            <p:nvPr/>
          </p:nvSpPr>
          <p:spPr>
            <a:xfrm rot="2700000">
              <a:off x="9841559" y="243896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6E65D6F-643D-CD3A-6D17-2E7C6F6B5FB3}"/>
                </a:ext>
              </a:extLst>
            </p:cNvPr>
            <p:cNvSpPr/>
            <p:nvPr/>
          </p:nvSpPr>
          <p:spPr>
            <a:xfrm rot="2700000">
              <a:off x="10488138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A46332B-1173-D88E-0644-26CC9F246D11}"/>
                </a:ext>
              </a:extLst>
            </p:cNvPr>
            <p:cNvSpPr/>
            <p:nvPr/>
          </p:nvSpPr>
          <p:spPr>
            <a:xfrm rot="2700000">
              <a:off x="11134716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236E51C-814B-0BED-21C1-A12EA22BE3FE}"/>
                </a:ext>
              </a:extLst>
            </p:cNvPr>
            <p:cNvSpPr/>
            <p:nvPr/>
          </p:nvSpPr>
          <p:spPr>
            <a:xfrm rot="2700000">
              <a:off x="11781295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1AFC2F2-1C15-EC7C-D214-AD29400DCE8F}"/>
                </a:ext>
              </a:extLst>
            </p:cNvPr>
            <p:cNvSpPr/>
            <p:nvPr/>
          </p:nvSpPr>
          <p:spPr>
            <a:xfrm rot="2700000">
              <a:off x="5315510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3BC8C35-E620-245C-20CD-8E462B2D43A6}"/>
                </a:ext>
              </a:extLst>
            </p:cNvPr>
            <p:cNvSpPr/>
            <p:nvPr/>
          </p:nvSpPr>
          <p:spPr>
            <a:xfrm rot="2700000">
              <a:off x="5962088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F78B9FF-6E3B-FC5B-E966-DD5040A72816}"/>
                </a:ext>
              </a:extLst>
            </p:cNvPr>
            <p:cNvSpPr/>
            <p:nvPr/>
          </p:nvSpPr>
          <p:spPr>
            <a:xfrm rot="2700000">
              <a:off x="6608667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C697949-8266-0B45-D21C-463414DFA3DA}"/>
                </a:ext>
              </a:extLst>
            </p:cNvPr>
            <p:cNvSpPr/>
            <p:nvPr/>
          </p:nvSpPr>
          <p:spPr>
            <a:xfrm rot="2700000">
              <a:off x="7255245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305EB4C-826F-B790-B107-5DB8375CB3A0}"/>
                </a:ext>
              </a:extLst>
            </p:cNvPr>
            <p:cNvSpPr/>
            <p:nvPr/>
          </p:nvSpPr>
          <p:spPr>
            <a:xfrm rot="2700000">
              <a:off x="7901823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9CF31DA-425B-43BC-2A69-E153C8CEE1D7}"/>
                </a:ext>
              </a:extLst>
            </p:cNvPr>
            <p:cNvSpPr/>
            <p:nvPr/>
          </p:nvSpPr>
          <p:spPr>
            <a:xfrm rot="2700000">
              <a:off x="8548402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664C707-BB5F-35CE-130C-18B95D126DFE}"/>
                </a:ext>
              </a:extLst>
            </p:cNvPr>
            <p:cNvSpPr/>
            <p:nvPr/>
          </p:nvSpPr>
          <p:spPr>
            <a:xfrm rot="2700000">
              <a:off x="9194980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CCE4C1A-48E9-E53D-6766-575338EC7FB0}"/>
                </a:ext>
              </a:extLst>
            </p:cNvPr>
            <p:cNvSpPr/>
            <p:nvPr/>
          </p:nvSpPr>
          <p:spPr>
            <a:xfrm rot="2700000">
              <a:off x="9841559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DA7F035-8B33-4A60-5543-3D5C79CE8743}"/>
                </a:ext>
              </a:extLst>
            </p:cNvPr>
            <p:cNvSpPr/>
            <p:nvPr/>
          </p:nvSpPr>
          <p:spPr>
            <a:xfrm rot="2700000">
              <a:off x="10488137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C8C77B0-50DE-212C-1D05-56392E148B71}"/>
                </a:ext>
              </a:extLst>
            </p:cNvPr>
            <p:cNvSpPr/>
            <p:nvPr/>
          </p:nvSpPr>
          <p:spPr>
            <a:xfrm rot="2700000">
              <a:off x="11134716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A50996B-2CC7-A9C4-AA7E-49274C77E523}"/>
                </a:ext>
              </a:extLst>
            </p:cNvPr>
            <p:cNvSpPr/>
            <p:nvPr/>
          </p:nvSpPr>
          <p:spPr>
            <a:xfrm rot="2700000">
              <a:off x="4022353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0225C04-CA55-21FC-C1C2-0BD3270A05CC}"/>
                </a:ext>
              </a:extLst>
            </p:cNvPr>
            <p:cNvSpPr/>
            <p:nvPr/>
          </p:nvSpPr>
          <p:spPr>
            <a:xfrm rot="2700000">
              <a:off x="4668932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B3587BA-1C7F-E12C-B1C2-AD846F7F7637}"/>
                </a:ext>
              </a:extLst>
            </p:cNvPr>
            <p:cNvSpPr/>
            <p:nvPr/>
          </p:nvSpPr>
          <p:spPr>
            <a:xfrm rot="2700000">
              <a:off x="5315510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335CEB4-4AD1-6579-2991-F2B4EE8CDCC6}"/>
                </a:ext>
              </a:extLst>
            </p:cNvPr>
            <p:cNvSpPr/>
            <p:nvPr/>
          </p:nvSpPr>
          <p:spPr>
            <a:xfrm rot="2700000">
              <a:off x="5962089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FDE6FE3-BFD7-AABC-EC09-1CFA9D2DA1C7}"/>
                </a:ext>
              </a:extLst>
            </p:cNvPr>
            <p:cNvSpPr/>
            <p:nvPr/>
          </p:nvSpPr>
          <p:spPr>
            <a:xfrm rot="2700000">
              <a:off x="6608667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586E19E-4D7A-3FE6-9CDB-7EDD26C5ABC4}"/>
                </a:ext>
              </a:extLst>
            </p:cNvPr>
            <p:cNvSpPr/>
            <p:nvPr/>
          </p:nvSpPr>
          <p:spPr>
            <a:xfrm rot="2700000">
              <a:off x="7255245" y="243896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58A8572-6245-53AD-DB4C-3B0B942A6B8C}"/>
                </a:ext>
              </a:extLst>
            </p:cNvPr>
            <p:cNvSpPr/>
            <p:nvPr/>
          </p:nvSpPr>
          <p:spPr>
            <a:xfrm rot="2700000">
              <a:off x="7901824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59CF7BA-81FB-BD1E-4A56-D6E3B2E24113}"/>
                </a:ext>
              </a:extLst>
            </p:cNvPr>
            <p:cNvSpPr/>
            <p:nvPr/>
          </p:nvSpPr>
          <p:spPr>
            <a:xfrm rot="2700000">
              <a:off x="8548402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316EB0B8-6093-D0A7-A9CA-B2078A822CCF}"/>
                </a:ext>
              </a:extLst>
            </p:cNvPr>
            <p:cNvSpPr/>
            <p:nvPr/>
          </p:nvSpPr>
          <p:spPr>
            <a:xfrm rot="2700000">
              <a:off x="9194981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CA8F99D-694A-B4F2-2757-C2AD9C80C78F}"/>
                </a:ext>
              </a:extLst>
            </p:cNvPr>
            <p:cNvSpPr/>
            <p:nvPr/>
          </p:nvSpPr>
          <p:spPr>
            <a:xfrm rot="2700000">
              <a:off x="9841559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88436C1-106D-A991-590C-2C6BC1C9CE0B}"/>
                </a:ext>
              </a:extLst>
            </p:cNvPr>
            <p:cNvSpPr/>
            <p:nvPr/>
          </p:nvSpPr>
          <p:spPr>
            <a:xfrm rot="2700000">
              <a:off x="10488138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65374808-5F1B-C9F3-19E9-3594EF3CFEB8}"/>
                </a:ext>
              </a:extLst>
            </p:cNvPr>
            <p:cNvSpPr/>
            <p:nvPr/>
          </p:nvSpPr>
          <p:spPr>
            <a:xfrm rot="2700000">
              <a:off x="2729196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276A60D-02E9-11CB-CB0C-32B57BFD48C6}"/>
                </a:ext>
              </a:extLst>
            </p:cNvPr>
            <p:cNvSpPr/>
            <p:nvPr/>
          </p:nvSpPr>
          <p:spPr>
            <a:xfrm rot="2700000">
              <a:off x="3375774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01A7B83A-00E3-ABE9-2CBE-A95DB68819BE}"/>
                </a:ext>
              </a:extLst>
            </p:cNvPr>
            <p:cNvSpPr/>
            <p:nvPr/>
          </p:nvSpPr>
          <p:spPr>
            <a:xfrm rot="2700000">
              <a:off x="4022353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2A93D03C-1A3D-3A66-D5C5-357763A7089D}"/>
                </a:ext>
              </a:extLst>
            </p:cNvPr>
            <p:cNvSpPr/>
            <p:nvPr/>
          </p:nvSpPr>
          <p:spPr>
            <a:xfrm rot="2700000">
              <a:off x="4668931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8793BB34-454C-9038-164B-43E82949EE4A}"/>
                </a:ext>
              </a:extLst>
            </p:cNvPr>
            <p:cNvSpPr/>
            <p:nvPr/>
          </p:nvSpPr>
          <p:spPr>
            <a:xfrm rot="2700000">
              <a:off x="5315510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09D29ADA-26DC-731B-48F0-D9852674878B}"/>
                </a:ext>
              </a:extLst>
            </p:cNvPr>
            <p:cNvSpPr/>
            <p:nvPr/>
          </p:nvSpPr>
          <p:spPr>
            <a:xfrm rot="2700000">
              <a:off x="5962088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79D585A4-DF22-335F-D19C-82BC237CE109}"/>
                </a:ext>
              </a:extLst>
            </p:cNvPr>
            <p:cNvSpPr/>
            <p:nvPr/>
          </p:nvSpPr>
          <p:spPr>
            <a:xfrm rot="2700000">
              <a:off x="6608666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D2AE5E17-CAFF-560F-384B-72CA629F0C21}"/>
                </a:ext>
              </a:extLst>
            </p:cNvPr>
            <p:cNvSpPr/>
            <p:nvPr/>
          </p:nvSpPr>
          <p:spPr>
            <a:xfrm rot="2700000">
              <a:off x="7255245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E3A2FBC2-32FF-D90A-D581-CD80B17EABB4}"/>
                </a:ext>
              </a:extLst>
            </p:cNvPr>
            <p:cNvSpPr/>
            <p:nvPr/>
          </p:nvSpPr>
          <p:spPr>
            <a:xfrm rot="2700000">
              <a:off x="7901823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EFFD5F4E-7B17-F0C9-9A18-F2505569E699}"/>
                </a:ext>
              </a:extLst>
            </p:cNvPr>
            <p:cNvSpPr/>
            <p:nvPr/>
          </p:nvSpPr>
          <p:spPr>
            <a:xfrm rot="2700000">
              <a:off x="8548402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3BD532F8-5693-5B3C-171A-D0EB0B82784A}"/>
                </a:ext>
              </a:extLst>
            </p:cNvPr>
            <p:cNvSpPr/>
            <p:nvPr/>
          </p:nvSpPr>
          <p:spPr>
            <a:xfrm rot="2700000">
              <a:off x="9194980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3FA0200D-783D-9459-17D2-912AC5886607}"/>
                </a:ext>
              </a:extLst>
            </p:cNvPr>
            <p:cNvSpPr/>
            <p:nvPr/>
          </p:nvSpPr>
          <p:spPr>
            <a:xfrm rot="2700000">
              <a:off x="1436039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C7BCC888-31B7-C82A-B520-2DB2050484BD}"/>
                </a:ext>
              </a:extLst>
            </p:cNvPr>
            <p:cNvSpPr/>
            <p:nvPr/>
          </p:nvSpPr>
          <p:spPr>
            <a:xfrm rot="2700000">
              <a:off x="2082618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9651BBCA-343F-6FA9-1143-E1366E78F318}"/>
                </a:ext>
              </a:extLst>
            </p:cNvPr>
            <p:cNvSpPr/>
            <p:nvPr/>
          </p:nvSpPr>
          <p:spPr>
            <a:xfrm rot="2700000">
              <a:off x="2729196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DB83B13C-FBB9-5375-8C28-738399DC5817}"/>
                </a:ext>
              </a:extLst>
            </p:cNvPr>
            <p:cNvSpPr/>
            <p:nvPr/>
          </p:nvSpPr>
          <p:spPr>
            <a:xfrm rot="2700000">
              <a:off x="3375775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268712A5-6FF4-9F74-4A63-BC34F4212AE5}"/>
                </a:ext>
              </a:extLst>
            </p:cNvPr>
            <p:cNvSpPr/>
            <p:nvPr/>
          </p:nvSpPr>
          <p:spPr>
            <a:xfrm rot="2700000">
              <a:off x="4022353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7808B4F6-2AAF-6ED8-38F5-07B7A6B27840}"/>
                </a:ext>
              </a:extLst>
            </p:cNvPr>
            <p:cNvSpPr/>
            <p:nvPr/>
          </p:nvSpPr>
          <p:spPr>
            <a:xfrm rot="2700000">
              <a:off x="4668932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DF96E2C4-EFD2-109F-5A92-4A729F8CD623}"/>
                </a:ext>
              </a:extLst>
            </p:cNvPr>
            <p:cNvSpPr/>
            <p:nvPr/>
          </p:nvSpPr>
          <p:spPr>
            <a:xfrm rot="2700000">
              <a:off x="5315510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75135F55-5E6E-1523-F8B2-4337F76C6EB1}"/>
                </a:ext>
              </a:extLst>
            </p:cNvPr>
            <p:cNvSpPr/>
            <p:nvPr/>
          </p:nvSpPr>
          <p:spPr>
            <a:xfrm rot="2700000">
              <a:off x="5962088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622C7B4D-283B-AA7D-1626-5BA5A0FABA42}"/>
                </a:ext>
              </a:extLst>
            </p:cNvPr>
            <p:cNvSpPr/>
            <p:nvPr/>
          </p:nvSpPr>
          <p:spPr>
            <a:xfrm rot="2700000">
              <a:off x="6608667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72016188-1860-8467-DCED-F19658D09CC1}"/>
                </a:ext>
              </a:extLst>
            </p:cNvPr>
            <p:cNvSpPr/>
            <p:nvPr/>
          </p:nvSpPr>
          <p:spPr>
            <a:xfrm rot="2700000">
              <a:off x="7255245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1B992D72-EB13-95A3-DEDD-405411E2AF7F}"/>
                </a:ext>
              </a:extLst>
            </p:cNvPr>
            <p:cNvSpPr/>
            <p:nvPr/>
          </p:nvSpPr>
          <p:spPr>
            <a:xfrm rot="2700000">
              <a:off x="7901824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64EAA152-D36B-1408-23C1-66F621945538}"/>
                </a:ext>
              </a:extLst>
            </p:cNvPr>
            <p:cNvSpPr/>
            <p:nvPr/>
          </p:nvSpPr>
          <p:spPr>
            <a:xfrm rot="2700000">
              <a:off x="789460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D0434BA-B31D-C4C1-42F8-7D5D4F8A79D6}"/>
                </a:ext>
              </a:extLst>
            </p:cNvPr>
            <p:cNvSpPr/>
            <p:nvPr/>
          </p:nvSpPr>
          <p:spPr>
            <a:xfrm rot="2700000">
              <a:off x="1436039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F7701A64-514E-4D83-E7E2-85EBA909FBBE}"/>
                </a:ext>
              </a:extLst>
            </p:cNvPr>
            <p:cNvSpPr/>
            <p:nvPr/>
          </p:nvSpPr>
          <p:spPr>
            <a:xfrm rot="2700000">
              <a:off x="2082617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9E1DFCA7-699D-83AD-4554-C8AF6621E9CA}"/>
                </a:ext>
              </a:extLst>
            </p:cNvPr>
            <p:cNvSpPr/>
            <p:nvPr/>
          </p:nvSpPr>
          <p:spPr>
            <a:xfrm rot="2700000">
              <a:off x="2729196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19F7B92A-ECC4-D27F-791C-A326D42EDAC4}"/>
                </a:ext>
              </a:extLst>
            </p:cNvPr>
            <p:cNvSpPr/>
            <p:nvPr/>
          </p:nvSpPr>
          <p:spPr>
            <a:xfrm rot="2700000">
              <a:off x="3375774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CECD2BC9-0927-8FB3-21FD-6B78262ADDAD}"/>
                </a:ext>
              </a:extLst>
            </p:cNvPr>
            <p:cNvSpPr/>
            <p:nvPr/>
          </p:nvSpPr>
          <p:spPr>
            <a:xfrm rot="2700000">
              <a:off x="4022353" y="308554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597BDAC4-D5A8-7EB8-C487-4489BE62B9B3}"/>
                </a:ext>
              </a:extLst>
            </p:cNvPr>
            <p:cNvSpPr/>
            <p:nvPr/>
          </p:nvSpPr>
          <p:spPr>
            <a:xfrm rot="2700000">
              <a:off x="4668931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ADF0B37F-9222-DC73-A3A5-E99D1D04FADD}"/>
                </a:ext>
              </a:extLst>
            </p:cNvPr>
            <p:cNvSpPr/>
            <p:nvPr/>
          </p:nvSpPr>
          <p:spPr>
            <a:xfrm rot="2700000">
              <a:off x="5315509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FB5CCB28-D574-D554-9F22-4C73196D7B55}"/>
                </a:ext>
              </a:extLst>
            </p:cNvPr>
            <p:cNvSpPr/>
            <p:nvPr/>
          </p:nvSpPr>
          <p:spPr>
            <a:xfrm rot="2700000">
              <a:off x="5962088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2EDAC7B0-085D-8EEB-B5E4-BE00F2F852EE}"/>
                </a:ext>
              </a:extLst>
            </p:cNvPr>
            <p:cNvSpPr/>
            <p:nvPr/>
          </p:nvSpPr>
          <p:spPr>
            <a:xfrm rot="2700000">
              <a:off x="6608666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11D5EFB0-BEB5-CCFD-4140-2122E0BB2B91}"/>
                </a:ext>
              </a:extLst>
            </p:cNvPr>
            <p:cNvSpPr/>
            <p:nvPr/>
          </p:nvSpPr>
          <p:spPr>
            <a:xfrm rot="2700000">
              <a:off x="142882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7C735109-5EF9-DE6C-2AFA-014E74282711}"/>
                </a:ext>
              </a:extLst>
            </p:cNvPr>
            <p:cNvSpPr/>
            <p:nvPr/>
          </p:nvSpPr>
          <p:spPr>
            <a:xfrm rot="2700000">
              <a:off x="789461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237E679F-7E64-76E0-483E-BE7ECEB258AF}"/>
                </a:ext>
              </a:extLst>
            </p:cNvPr>
            <p:cNvSpPr/>
            <p:nvPr/>
          </p:nvSpPr>
          <p:spPr>
            <a:xfrm rot="2700000">
              <a:off x="1436039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9389F44A-3774-DCDA-7704-0B1CE5EEF92A}"/>
                </a:ext>
              </a:extLst>
            </p:cNvPr>
            <p:cNvSpPr/>
            <p:nvPr/>
          </p:nvSpPr>
          <p:spPr>
            <a:xfrm rot="2700000">
              <a:off x="2082618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6E33EDEA-F392-ECB3-E56D-557DCB790985}"/>
                </a:ext>
              </a:extLst>
            </p:cNvPr>
            <p:cNvSpPr/>
            <p:nvPr/>
          </p:nvSpPr>
          <p:spPr>
            <a:xfrm rot="2700000">
              <a:off x="2729196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50400B0F-A1DD-3807-E1F6-9176DAEDC071}"/>
                </a:ext>
              </a:extLst>
            </p:cNvPr>
            <p:cNvSpPr/>
            <p:nvPr/>
          </p:nvSpPr>
          <p:spPr>
            <a:xfrm rot="2700000">
              <a:off x="3375775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9AD98AC6-B76B-9BDB-E5C5-89689A7FA638}"/>
                </a:ext>
              </a:extLst>
            </p:cNvPr>
            <p:cNvSpPr/>
            <p:nvPr/>
          </p:nvSpPr>
          <p:spPr>
            <a:xfrm rot="2700000">
              <a:off x="4022353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186C2BD9-D357-BF17-E410-01541BA98102}"/>
                </a:ext>
              </a:extLst>
            </p:cNvPr>
            <p:cNvSpPr/>
            <p:nvPr/>
          </p:nvSpPr>
          <p:spPr>
            <a:xfrm rot="2700000">
              <a:off x="4668931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9AE1E69E-7313-99BB-BD15-2E19911012B1}"/>
                </a:ext>
              </a:extLst>
            </p:cNvPr>
            <p:cNvSpPr/>
            <p:nvPr/>
          </p:nvSpPr>
          <p:spPr>
            <a:xfrm rot="2700000">
              <a:off x="5315510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B1B4D0D0-239F-69E6-5C85-595B53A07DA5}"/>
                </a:ext>
              </a:extLst>
            </p:cNvPr>
            <p:cNvSpPr/>
            <p:nvPr/>
          </p:nvSpPr>
          <p:spPr>
            <a:xfrm rot="2700000">
              <a:off x="-503697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72E29AC3-E118-6D14-469B-4431DFBFAF3F}"/>
                </a:ext>
              </a:extLst>
            </p:cNvPr>
            <p:cNvSpPr/>
            <p:nvPr/>
          </p:nvSpPr>
          <p:spPr>
            <a:xfrm rot="2700000">
              <a:off x="142882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0443B440-112D-6CEF-A54D-57C4D0A3F253}"/>
                </a:ext>
              </a:extLst>
            </p:cNvPr>
            <p:cNvSpPr/>
            <p:nvPr/>
          </p:nvSpPr>
          <p:spPr>
            <a:xfrm rot="2700000">
              <a:off x="789460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973184ED-D5FB-8A4E-1300-D0D408BED877}"/>
                </a:ext>
              </a:extLst>
            </p:cNvPr>
            <p:cNvSpPr/>
            <p:nvPr/>
          </p:nvSpPr>
          <p:spPr>
            <a:xfrm rot="2700000">
              <a:off x="1436039" y="308554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C3BFA4F6-45C8-F2BD-67B5-66DD9C305042}"/>
                </a:ext>
              </a:extLst>
            </p:cNvPr>
            <p:cNvSpPr/>
            <p:nvPr/>
          </p:nvSpPr>
          <p:spPr>
            <a:xfrm rot="2700000">
              <a:off x="2082617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4CE819F3-8ABC-010C-5569-BB5D0365984A}"/>
                </a:ext>
              </a:extLst>
            </p:cNvPr>
            <p:cNvSpPr/>
            <p:nvPr/>
          </p:nvSpPr>
          <p:spPr>
            <a:xfrm rot="2700000">
              <a:off x="2729196" y="437869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9F71EC91-AD5B-0586-9089-66C907735BB2}"/>
                </a:ext>
              </a:extLst>
            </p:cNvPr>
            <p:cNvSpPr/>
            <p:nvPr/>
          </p:nvSpPr>
          <p:spPr>
            <a:xfrm rot="2700000">
              <a:off x="3375774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177191FF-7F48-89D6-19AB-DC458C32A6B3}"/>
                </a:ext>
              </a:extLst>
            </p:cNvPr>
            <p:cNvSpPr/>
            <p:nvPr/>
          </p:nvSpPr>
          <p:spPr>
            <a:xfrm rot="2700000">
              <a:off x="4022352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5DAB293B-5CCC-6D3B-7BFC-5E11F91D7381}"/>
                </a:ext>
              </a:extLst>
            </p:cNvPr>
            <p:cNvSpPr/>
            <p:nvPr/>
          </p:nvSpPr>
          <p:spPr>
            <a:xfrm rot="2700000">
              <a:off x="-503696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DD689373-3B21-769C-93A7-739367444289}"/>
                </a:ext>
              </a:extLst>
            </p:cNvPr>
            <p:cNvSpPr/>
            <p:nvPr/>
          </p:nvSpPr>
          <p:spPr>
            <a:xfrm rot="2700000">
              <a:off x="142882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B9807477-B9BE-DCAC-20CB-49F0F5A93A2D}"/>
                </a:ext>
              </a:extLst>
            </p:cNvPr>
            <p:cNvSpPr/>
            <p:nvPr/>
          </p:nvSpPr>
          <p:spPr>
            <a:xfrm rot="2700000">
              <a:off x="789461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3A12E529-42DF-A2C4-8769-F8E9D1A16813}"/>
                </a:ext>
              </a:extLst>
            </p:cNvPr>
            <p:cNvSpPr/>
            <p:nvPr/>
          </p:nvSpPr>
          <p:spPr>
            <a:xfrm rot="2700000">
              <a:off x="1436039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27F8C739-5643-844B-0CC9-605FC91EA62E}"/>
                </a:ext>
              </a:extLst>
            </p:cNvPr>
            <p:cNvSpPr/>
            <p:nvPr/>
          </p:nvSpPr>
          <p:spPr>
            <a:xfrm rot="2700000">
              <a:off x="2082618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13871663-A296-878A-94DA-9205BD55FAD6}"/>
                </a:ext>
              </a:extLst>
            </p:cNvPr>
            <p:cNvSpPr/>
            <p:nvPr/>
          </p:nvSpPr>
          <p:spPr>
            <a:xfrm rot="2700000">
              <a:off x="2729196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85AB9E38-7672-181A-14AC-26583E978A7C}"/>
                </a:ext>
              </a:extLst>
            </p:cNvPr>
            <p:cNvSpPr/>
            <p:nvPr/>
          </p:nvSpPr>
          <p:spPr>
            <a:xfrm rot="2700000">
              <a:off x="-503696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12EF0A05-B2A0-9277-AC97-3CE6290D21D4}"/>
                </a:ext>
              </a:extLst>
            </p:cNvPr>
            <p:cNvSpPr/>
            <p:nvPr/>
          </p:nvSpPr>
          <p:spPr>
            <a:xfrm rot="2700000">
              <a:off x="142883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C7C7A935-C597-8EFC-F889-F362172378B2}"/>
                </a:ext>
              </a:extLst>
            </p:cNvPr>
            <p:cNvSpPr/>
            <p:nvPr/>
          </p:nvSpPr>
          <p:spPr>
            <a:xfrm rot="2700000">
              <a:off x="789461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772FFC42-9358-E633-CCE7-7C96888C1DDB}"/>
                </a:ext>
              </a:extLst>
            </p:cNvPr>
            <p:cNvSpPr/>
            <p:nvPr/>
          </p:nvSpPr>
          <p:spPr>
            <a:xfrm rot="2700000">
              <a:off x="1436040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57613E95-370E-FCE4-5171-F688C957783E}"/>
                </a:ext>
              </a:extLst>
            </p:cNvPr>
            <p:cNvSpPr/>
            <p:nvPr/>
          </p:nvSpPr>
          <p:spPr>
            <a:xfrm rot="2700000">
              <a:off x="-503696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51A5B913-9BFF-14B0-D5BE-2BD54288B244}"/>
                </a:ext>
              </a:extLst>
            </p:cNvPr>
            <p:cNvSpPr/>
            <p:nvPr/>
          </p:nvSpPr>
          <p:spPr>
            <a:xfrm rot="2700000">
              <a:off x="142882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11" name="Footer Placeholder 110">
            <a:extLst>
              <a:ext uri="{FF2B5EF4-FFF2-40B4-BE49-F238E27FC236}">
                <a16:creationId xmlns:a16="http://schemas.microsoft.com/office/drawing/2014/main" id="{14FA23A2-1CB4-B33B-4C7A-8DA289B6B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2" name="Slide Number Placeholder 111">
            <a:extLst>
              <a:ext uri="{FF2B5EF4-FFF2-40B4-BE49-F238E27FC236}">
                <a16:creationId xmlns:a16="http://schemas.microsoft.com/office/drawing/2014/main" id="{09F7E781-3709-574F-21C8-92E547564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4407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790E275-35BA-DEDB-5AA0-E3ED05143D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1873073"/>
            <a:ext cx="9795077" cy="1375114"/>
          </a:xfrm>
        </p:spPr>
        <p:txBody>
          <a:bodyPr/>
          <a:lstStyle/>
          <a:p>
            <a:r>
              <a:rPr lang="en-US">
                <a:latin typeface="Arial Black"/>
                <a:ea typeface="Calibri"/>
                <a:cs typeface="Arial"/>
              </a:rPr>
              <a:t>Team 520: NASA-MSFC Actively Sealed Cryogenic Coupler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83DA0E5-0D98-83CA-305E-E08A54C609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1248" y="4012707"/>
            <a:ext cx="9144000" cy="768096"/>
          </a:xfrm>
        </p:spPr>
        <p:txBody>
          <a:bodyPr>
            <a:normAutofit/>
          </a:bodyPr>
          <a:lstStyle/>
          <a:p>
            <a:r>
              <a:rPr lang="en-US" sz="1600">
                <a:latin typeface="Arial"/>
                <a:ea typeface="Calibri"/>
                <a:cs typeface="Arial"/>
              </a:rPr>
              <a:t>Jason Goldstein, Lauren Roche, Sean Rodney,</a:t>
            </a:r>
          </a:p>
          <a:p>
            <a:r>
              <a:rPr lang="en-US" sz="1600">
                <a:latin typeface="Arial"/>
                <a:ea typeface="Calibri"/>
                <a:cs typeface="Arial"/>
              </a:rPr>
              <a:t> Valerie Rodriguez, Nicolas Sgammato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364014-9B0D-274C-F76F-3333CF12A893}"/>
              </a:ext>
            </a:extLst>
          </p:cNvPr>
          <p:cNvSpPr txBox="1"/>
          <p:nvPr/>
        </p:nvSpPr>
        <p:spPr>
          <a:xfrm>
            <a:off x="841248" y="3429000"/>
            <a:ext cx="820011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/>
                <a:ea typeface="Calibri"/>
                <a:cs typeface="Calibri"/>
              </a:rPr>
              <a:t>Virtual Design Review 4</a:t>
            </a:r>
          </a:p>
        </p:txBody>
      </p:sp>
    </p:spTree>
    <p:extLst>
      <p:ext uri="{BB962C8B-B14F-4D97-AF65-F5344CB8AC3E}">
        <p14:creationId xmlns:p14="http://schemas.microsoft.com/office/powerpoint/2010/main" val="20668636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7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29CCC9-0275-D32A-4D7A-C4DB4EA0BC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77" t="22695" r="11878" b="23167"/>
          <a:stretch/>
        </p:blipFill>
        <p:spPr>
          <a:xfrm>
            <a:off x="1415845" y="1600201"/>
            <a:ext cx="8337755" cy="4125312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2FD3BCE-D448-A464-0DC0-BE85D1AF8ECE}"/>
              </a:ext>
            </a:extLst>
          </p:cNvPr>
          <p:cNvCxnSpPr>
            <a:cxnSpLocks/>
          </p:cNvCxnSpPr>
          <p:nvPr/>
        </p:nvCxnSpPr>
        <p:spPr>
          <a:xfrm flipH="1">
            <a:off x="4876800" y="1916755"/>
            <a:ext cx="1800225" cy="95979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2FD3BCE-D448-A464-0DC0-BE85D1AF8ECE}"/>
              </a:ext>
            </a:extLst>
          </p:cNvPr>
          <p:cNvCxnSpPr>
            <a:cxnSpLocks/>
          </p:cNvCxnSpPr>
          <p:nvPr/>
        </p:nvCxnSpPr>
        <p:spPr>
          <a:xfrm flipH="1" flipV="1">
            <a:off x="5757334" y="5125242"/>
            <a:ext cx="1306847" cy="35128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A1945BF-25F0-E5A4-DD8F-0D8C04FC8BF2}"/>
              </a:ext>
            </a:extLst>
          </p:cNvPr>
          <p:cNvSpPr/>
          <p:nvPr/>
        </p:nvSpPr>
        <p:spPr>
          <a:xfrm>
            <a:off x="6434666" y="5127977"/>
            <a:ext cx="3544711" cy="682978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cs typeface="Calibri"/>
              </a:rPr>
              <a:t>Oversized flange dimensions</a:t>
            </a:r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E9773A7-57B4-D349-E697-65109465FE96}"/>
              </a:ext>
            </a:extLst>
          </p:cNvPr>
          <p:cNvSpPr/>
          <p:nvPr/>
        </p:nvSpPr>
        <p:spPr>
          <a:xfrm>
            <a:off x="6566972" y="1353892"/>
            <a:ext cx="3547872" cy="6858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Multiple flow channels on receiver required alignment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498399B-BC37-5A96-D66C-286DDDAAA78B}"/>
              </a:ext>
            </a:extLst>
          </p:cNvPr>
          <p:cNvSpPr/>
          <p:nvPr/>
        </p:nvSpPr>
        <p:spPr>
          <a:xfrm>
            <a:off x="6434666" y="5127976"/>
            <a:ext cx="3544711" cy="682978"/>
          </a:xfrm>
          <a:prstGeom prst="roundRect">
            <a:avLst/>
          </a:prstGeom>
          <a:solidFill>
            <a:schemeClr val="tx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cs typeface="Calibri"/>
              </a:rPr>
              <a:t>Flange diameters and thicknesses decreased</a:t>
            </a:r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728A1CC-AEAA-A478-37A1-1CFEE6D364AC}"/>
              </a:ext>
            </a:extLst>
          </p:cNvPr>
          <p:cNvCxnSpPr>
            <a:cxnSpLocks/>
          </p:cNvCxnSpPr>
          <p:nvPr/>
        </p:nvCxnSpPr>
        <p:spPr>
          <a:xfrm>
            <a:off x="2023110" y="1962576"/>
            <a:ext cx="844230" cy="84165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56925EC-01C4-0A13-6716-AD49F9BDF6A7}"/>
              </a:ext>
            </a:extLst>
          </p:cNvPr>
          <p:cNvSpPr/>
          <p:nvPr/>
        </p:nvSpPr>
        <p:spPr>
          <a:xfrm>
            <a:off x="301639" y="1399820"/>
            <a:ext cx="3547872" cy="6858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Arbitrary dimensions based on previous design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94444F5-E558-B1F7-60C2-11EF742BD4EE}"/>
              </a:ext>
            </a:extLst>
          </p:cNvPr>
          <p:cNvSpPr/>
          <p:nvPr/>
        </p:nvSpPr>
        <p:spPr>
          <a:xfrm>
            <a:off x="304800" y="1401231"/>
            <a:ext cx="3544711" cy="682978"/>
          </a:xfrm>
          <a:prstGeom prst="roundRect">
            <a:avLst/>
          </a:prstGeom>
          <a:solidFill>
            <a:schemeClr val="tx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cs typeface="Calibri"/>
              </a:rPr>
              <a:t>Dimensions adjusted to match standard pipe sizes</a:t>
            </a:r>
            <a:endParaRPr lang="en-US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2E2BEEE-988E-35B6-64EA-AA73A0398B83}"/>
              </a:ext>
            </a:extLst>
          </p:cNvPr>
          <p:cNvCxnSpPr>
            <a:cxnSpLocks/>
            <a:stCxn id="26" idx="0"/>
          </p:cNvCxnSpPr>
          <p:nvPr/>
        </p:nvCxnSpPr>
        <p:spPr>
          <a:xfrm flipH="1" flipV="1">
            <a:off x="2212623" y="4139381"/>
            <a:ext cx="474133" cy="111841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95D51D6-51EC-1B03-D96B-A610C52E9D0D}"/>
              </a:ext>
            </a:extLst>
          </p:cNvPr>
          <p:cNvSpPr/>
          <p:nvPr/>
        </p:nvSpPr>
        <p:spPr>
          <a:xfrm>
            <a:off x="914400" y="5257799"/>
            <a:ext cx="3544711" cy="682978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Probe end fixed to outer surface 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1ABEF11-2D92-1C5E-6A3F-1D81AC8D3E54}"/>
              </a:ext>
            </a:extLst>
          </p:cNvPr>
          <p:cNvSpPr/>
          <p:nvPr/>
        </p:nvSpPr>
        <p:spPr>
          <a:xfrm>
            <a:off x="6570133" y="1353255"/>
            <a:ext cx="3544711" cy="682978"/>
          </a:xfrm>
          <a:prstGeom prst="roundRect">
            <a:avLst/>
          </a:prstGeom>
          <a:solidFill>
            <a:schemeClr val="tx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cs typeface="Calibri"/>
              </a:rPr>
              <a:t>Single flow channel on receiver side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00BFEA-2EA4-0596-2EBA-0610B12BA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71052" y="6565830"/>
            <a:ext cx="731520" cy="274320"/>
          </a:xfrm>
        </p:spPr>
        <p:txBody>
          <a:bodyPr/>
          <a:lstStyle/>
          <a:p>
            <a:fld id="{A5AEF524-62EC-C340-82A1-9F47B6C43E55}" type="slidenum">
              <a:rPr lang="en-US" smtClean="0"/>
              <a:t>12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243D8CD-BFB4-6087-A7BE-2C95F2009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484" y="59597"/>
            <a:ext cx="9601200" cy="960276"/>
          </a:xfrm>
        </p:spPr>
        <p:txBody>
          <a:bodyPr/>
          <a:lstStyle/>
          <a:p>
            <a:r>
              <a:rPr lang="en-US" dirty="0"/>
              <a:t>Design Revisions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12A328-5B41-8FE6-DA70-D239F7260F51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78B75D4A-3DE4-CA15-1929-BFAE0383879E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B2803474-15D2-A611-41DD-3C965BDB59D0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D8D8D8"/>
                </a:solidFill>
                <a:ea typeface="Calibri"/>
                <a:cs typeface="Calibri"/>
              </a:rPr>
              <a:t>12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EAAF5D-F613-A626-B4CE-E29984888F42}"/>
              </a:ext>
            </a:extLst>
          </p:cNvPr>
          <p:cNvSpPr txBox="1"/>
          <p:nvPr/>
        </p:nvSpPr>
        <p:spPr>
          <a:xfrm>
            <a:off x="10671437" y="173378"/>
            <a:ext cx="152589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ea typeface="Calibri"/>
                <a:cs typeface="Calibri"/>
              </a:rPr>
              <a:t>Nicolas Sgammato</a:t>
            </a:r>
            <a:endParaRPr lang="en-US" sz="1600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039EF24-7346-18B5-FB98-C115870E24B8}"/>
              </a:ext>
            </a:extLst>
          </p:cNvPr>
          <p:cNvSpPr/>
          <p:nvPr/>
        </p:nvSpPr>
        <p:spPr>
          <a:xfrm>
            <a:off x="914400" y="5257799"/>
            <a:ext cx="3544711" cy="682978"/>
          </a:xfrm>
          <a:prstGeom prst="roundRect">
            <a:avLst/>
          </a:prstGeom>
          <a:solidFill>
            <a:schemeClr val="tx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cs typeface="Calibri"/>
              </a:rPr>
              <a:t>Probe split from outer surface and cap feature added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247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6" grpId="0" animBg="1"/>
      <p:bldP spid="22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7D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88CB98-C26C-2D1F-9A03-3E511DDDF4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2037978-75D4-B979-734A-4B320511FA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77" t="22695" r="11878" b="23167"/>
          <a:stretch/>
        </p:blipFill>
        <p:spPr>
          <a:xfrm>
            <a:off x="1415845" y="1600201"/>
            <a:ext cx="8337755" cy="4125312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5C5A70B-07C0-429F-9FCF-23AF80FF5807}"/>
              </a:ext>
            </a:extLst>
          </p:cNvPr>
          <p:cNvCxnSpPr>
            <a:cxnSpLocks/>
          </p:cNvCxnSpPr>
          <p:nvPr/>
        </p:nvCxnSpPr>
        <p:spPr>
          <a:xfrm flipH="1">
            <a:off x="5506065" y="2104902"/>
            <a:ext cx="950384" cy="31383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D6C5560-EDA0-A30F-2509-1F492AEE9ECE}"/>
              </a:ext>
            </a:extLst>
          </p:cNvPr>
          <p:cNvCxnSpPr>
            <a:cxnSpLocks/>
          </p:cNvCxnSpPr>
          <p:nvPr/>
        </p:nvCxnSpPr>
        <p:spPr>
          <a:xfrm>
            <a:off x="8260080" y="2177811"/>
            <a:ext cx="359711" cy="33342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3772772-1794-F51A-D0E4-A4FD2D0255D3}"/>
              </a:ext>
            </a:extLst>
          </p:cNvPr>
          <p:cNvCxnSpPr>
            <a:cxnSpLocks/>
          </p:cNvCxnSpPr>
          <p:nvPr/>
        </p:nvCxnSpPr>
        <p:spPr>
          <a:xfrm flipH="1">
            <a:off x="4638040" y="1584960"/>
            <a:ext cx="1818409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1866EA78-D839-972E-B57A-992703E46B4E}"/>
              </a:ext>
            </a:extLst>
          </p:cNvPr>
          <p:cNvCxnSpPr>
            <a:cxnSpLocks/>
          </p:cNvCxnSpPr>
          <p:nvPr/>
        </p:nvCxnSpPr>
        <p:spPr>
          <a:xfrm flipV="1">
            <a:off x="4292600" y="1207615"/>
            <a:ext cx="629003" cy="754690"/>
          </a:xfrm>
          <a:prstGeom prst="line">
            <a:avLst/>
          </a:prstGeom>
          <a:ln w="38100">
            <a:solidFill>
              <a:srgbClr val="DBD7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343B1AAE-BA2C-A754-3D97-05BAABB3F1D8}"/>
              </a:ext>
            </a:extLst>
          </p:cNvPr>
          <p:cNvSpPr/>
          <p:nvPr/>
        </p:nvSpPr>
        <p:spPr>
          <a:xfrm>
            <a:off x="6456449" y="1493422"/>
            <a:ext cx="3547872" cy="6858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Large and complex components created manufacturing difficulties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F5C4B5B-53DC-A82A-35E0-0048A05A491A}"/>
              </a:ext>
            </a:extLst>
          </p:cNvPr>
          <p:cNvSpPr/>
          <p:nvPr/>
        </p:nvSpPr>
        <p:spPr>
          <a:xfrm>
            <a:off x="6458029" y="1494833"/>
            <a:ext cx="3544711" cy="682978"/>
          </a:xfrm>
          <a:prstGeom prst="roundRect">
            <a:avLst/>
          </a:prstGeom>
          <a:solidFill>
            <a:schemeClr val="tx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cs typeface="Calibri"/>
              </a:rPr>
              <a:t>Components split up into multiple pieces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AB71543B-BB84-E6C9-120E-AC57CD791BC4}"/>
              </a:ext>
            </a:extLst>
          </p:cNvPr>
          <p:cNvCxnSpPr>
            <a:cxnSpLocks/>
          </p:cNvCxnSpPr>
          <p:nvPr/>
        </p:nvCxnSpPr>
        <p:spPr>
          <a:xfrm>
            <a:off x="2670806" y="1848298"/>
            <a:ext cx="906851" cy="71876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13A68A8E-8276-BA47-F524-CBBD3648E8D9}"/>
              </a:ext>
            </a:extLst>
          </p:cNvPr>
          <p:cNvSpPr/>
          <p:nvPr/>
        </p:nvSpPr>
        <p:spPr>
          <a:xfrm>
            <a:off x="304286" y="1342275"/>
            <a:ext cx="3547872" cy="6858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Flange seals located primarily within one flange half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469D005-3F21-D650-3D09-EF92A5CCDA62}"/>
              </a:ext>
            </a:extLst>
          </p:cNvPr>
          <p:cNvSpPr/>
          <p:nvPr/>
        </p:nvSpPr>
        <p:spPr>
          <a:xfrm>
            <a:off x="307447" y="1342275"/>
            <a:ext cx="3544711" cy="682978"/>
          </a:xfrm>
          <a:prstGeom prst="roundRect">
            <a:avLst/>
          </a:prstGeom>
          <a:solidFill>
            <a:schemeClr val="tx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cs typeface="Calibri"/>
              </a:rPr>
              <a:t>Flange seal location moved to between flange surfaces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EB081EC-129E-06BC-40E3-9BAB8046492A}"/>
              </a:ext>
            </a:extLst>
          </p:cNvPr>
          <p:cNvCxnSpPr>
            <a:cxnSpLocks/>
          </p:cNvCxnSpPr>
          <p:nvPr/>
        </p:nvCxnSpPr>
        <p:spPr>
          <a:xfrm flipV="1">
            <a:off x="3258060" y="4249954"/>
            <a:ext cx="1099154" cy="107473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DF3C113-3ECD-5B20-1DBB-1C185128B6D6}"/>
              </a:ext>
            </a:extLst>
          </p:cNvPr>
          <p:cNvCxnSpPr>
            <a:cxnSpLocks/>
          </p:cNvCxnSpPr>
          <p:nvPr/>
        </p:nvCxnSpPr>
        <p:spPr>
          <a:xfrm flipV="1">
            <a:off x="8508569" y="3966826"/>
            <a:ext cx="740206" cy="128196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D35831B5-2668-1021-CACF-D40D48371FF0}"/>
              </a:ext>
            </a:extLst>
          </p:cNvPr>
          <p:cNvSpPr/>
          <p:nvPr/>
        </p:nvSpPr>
        <p:spPr>
          <a:xfrm>
            <a:off x="569247" y="5211791"/>
            <a:ext cx="3547872" cy="6858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/>
              <a:t>Gap formed between probe actuator and receiver cap upon mating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0FFE56C5-2E68-A5B2-1D89-DC02B6C9499B}"/>
              </a:ext>
            </a:extLst>
          </p:cNvPr>
          <p:cNvSpPr/>
          <p:nvPr/>
        </p:nvSpPr>
        <p:spPr>
          <a:xfrm>
            <a:off x="6180647" y="5252950"/>
            <a:ext cx="3547872" cy="6858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/>
              <a:t>Cryogenic testing inhibited by open ends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AC7D8D9-7308-6A05-B8A9-C2B86B8DC1F0}"/>
              </a:ext>
            </a:extLst>
          </p:cNvPr>
          <p:cNvSpPr/>
          <p:nvPr/>
        </p:nvSpPr>
        <p:spPr>
          <a:xfrm>
            <a:off x="6183808" y="5255772"/>
            <a:ext cx="3544711" cy="682978"/>
          </a:xfrm>
          <a:prstGeom prst="roundRect">
            <a:avLst/>
          </a:prstGeom>
          <a:solidFill>
            <a:schemeClr val="tx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cs typeface="Calibri"/>
              </a:rPr>
              <a:t>Adapters added to connect KF fittings for testing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BD356A30-A92B-1FDD-6C65-C6C8FCD1D714}"/>
              </a:ext>
            </a:extLst>
          </p:cNvPr>
          <p:cNvSpPr/>
          <p:nvPr/>
        </p:nvSpPr>
        <p:spPr>
          <a:xfrm>
            <a:off x="572408" y="5213202"/>
            <a:ext cx="3544711" cy="682978"/>
          </a:xfrm>
          <a:prstGeom prst="roundRect">
            <a:avLst/>
          </a:prstGeom>
          <a:solidFill>
            <a:schemeClr val="tx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cs typeface="Calibri"/>
              </a:rPr>
              <a:t>Chamfer added to outer edge of probe actuator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8B4BCF1-6DF6-5459-50C8-799D521F6648}"/>
              </a:ext>
            </a:extLst>
          </p:cNvPr>
          <p:cNvCxnSpPr>
            <a:cxnSpLocks/>
          </p:cNvCxnSpPr>
          <p:nvPr/>
        </p:nvCxnSpPr>
        <p:spPr>
          <a:xfrm flipH="1">
            <a:off x="3761831" y="1574386"/>
            <a:ext cx="912864" cy="110873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71A60D-A985-77BF-923A-F95B787C1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71052" y="6565830"/>
            <a:ext cx="731520" cy="274320"/>
          </a:xfrm>
        </p:spPr>
        <p:txBody>
          <a:bodyPr/>
          <a:lstStyle/>
          <a:p>
            <a:fld id="{A5AEF524-62EC-C340-82A1-9F47B6C43E55}" type="slidenum">
              <a:rPr lang="en-US" smtClean="0"/>
              <a:t>13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CE1E29-AF77-A4BE-AC9F-3216FC61F831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19E0D2AD-F931-D920-A6E0-C32903180D3D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2AA5D88D-ED1A-7265-E6AB-A3544595A947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D8D8D8"/>
                </a:solidFill>
                <a:ea typeface="Calibri"/>
                <a:cs typeface="Calibri"/>
              </a:rPr>
              <a:t>13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F8574F-DB74-D952-25A1-6CE364C4D8E7}"/>
              </a:ext>
            </a:extLst>
          </p:cNvPr>
          <p:cNvSpPr txBox="1"/>
          <p:nvPr/>
        </p:nvSpPr>
        <p:spPr>
          <a:xfrm>
            <a:off x="10671437" y="173378"/>
            <a:ext cx="152589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ea typeface="Calibri"/>
                <a:cs typeface="Calibri"/>
              </a:rPr>
              <a:t>Nicolas Sgammato</a:t>
            </a:r>
            <a:endParaRPr lang="en-US" sz="1600" dirty="0"/>
          </a:p>
        </p:txBody>
      </p:sp>
      <p:sp>
        <p:nvSpPr>
          <p:cNvPr id="48" name="Title 4">
            <a:extLst>
              <a:ext uri="{FF2B5EF4-FFF2-40B4-BE49-F238E27FC236}">
                <a16:creationId xmlns:a16="http://schemas.microsoft.com/office/drawing/2014/main" id="{BFB36990-A7E6-15E5-3EEF-A11ADEFC349A}"/>
              </a:ext>
            </a:extLst>
          </p:cNvPr>
          <p:cNvSpPr txBox="1">
            <a:spLocks/>
          </p:cNvSpPr>
          <p:nvPr/>
        </p:nvSpPr>
        <p:spPr>
          <a:xfrm>
            <a:off x="536212" y="65618"/>
            <a:ext cx="9601200" cy="96027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/>
              <a:t>Design Revisions Continued</a:t>
            </a:r>
          </a:p>
        </p:txBody>
      </p:sp>
    </p:spTree>
    <p:extLst>
      <p:ext uri="{BB962C8B-B14F-4D97-AF65-F5344CB8AC3E}">
        <p14:creationId xmlns:p14="http://schemas.microsoft.com/office/powerpoint/2010/main" val="339549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" grpId="0" animBg="1"/>
      <p:bldP spid="6" grpId="0" animBg="1"/>
      <p:bldP spid="5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7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CCDCC85-DFE8-FFDA-163E-296629C1867D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928323E-765D-ABA5-BF22-54C2E8052252}"/>
              </a:ext>
            </a:extLst>
          </p:cNvPr>
          <p:cNvSpPr/>
          <p:nvPr/>
        </p:nvSpPr>
        <p:spPr>
          <a:xfrm>
            <a:off x="7004116" y="1279529"/>
            <a:ext cx="3393650" cy="514358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 descr="A stack of pipes on a white background&#10;&#10;Description automatically generated">
            <a:extLst>
              <a:ext uri="{FF2B5EF4-FFF2-40B4-BE49-F238E27FC236}">
                <a16:creationId xmlns:a16="http://schemas.microsoft.com/office/drawing/2014/main" id="{83FBDFB7-41E4-A2B1-43F9-E42C4CD132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141473" y="4035317"/>
            <a:ext cx="3118104" cy="2204676"/>
          </a:xfrm>
          <a:prstGeom prst="round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70496A9-DA4A-8C57-13AC-D454DE5B3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27190"/>
            <a:ext cx="9601200" cy="960276"/>
          </a:xfrm>
        </p:spPr>
        <p:txBody>
          <a:bodyPr/>
          <a:lstStyle/>
          <a:p>
            <a:r>
              <a:rPr lang="en-US"/>
              <a:t>Manufacturing Revisions</a:t>
            </a:r>
          </a:p>
        </p:txBody>
      </p:sp>
      <p:pic>
        <p:nvPicPr>
          <p:cNvPr id="9" name="Picture 8" descr="Several metal rods stacked together&#10;&#10;Description automatically generated">
            <a:extLst>
              <a:ext uri="{FF2B5EF4-FFF2-40B4-BE49-F238E27FC236}">
                <a16:creationId xmlns:a16="http://schemas.microsoft.com/office/drawing/2014/main" id="{0265B75B-6752-7FB8-E9ED-E7196C1822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2304" y="1495229"/>
            <a:ext cx="3117273" cy="2057400"/>
          </a:xfrm>
          <a:prstGeom prst="round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C3542A4B-02E6-D907-F815-6FEBBD29FBC4}"/>
              </a:ext>
            </a:extLst>
          </p:cNvPr>
          <p:cNvSpPr/>
          <p:nvPr/>
        </p:nvSpPr>
        <p:spPr>
          <a:xfrm rot="5400000">
            <a:off x="8515859" y="3609307"/>
            <a:ext cx="369332" cy="369332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BAADD03-31AF-A747-534D-D2AE11293CCC}"/>
              </a:ext>
            </a:extLst>
          </p:cNvPr>
          <p:cNvGrpSpPr/>
          <p:nvPr/>
        </p:nvGrpSpPr>
        <p:grpSpPr>
          <a:xfrm>
            <a:off x="534299" y="1973993"/>
            <a:ext cx="5949730" cy="3754651"/>
            <a:chOff x="583045" y="1869928"/>
            <a:chExt cx="5949730" cy="3754651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C7F7409-0AD7-D21E-3436-1C2011CB1AFA}"/>
                </a:ext>
              </a:extLst>
            </p:cNvPr>
            <p:cNvSpPr/>
            <p:nvPr/>
          </p:nvSpPr>
          <p:spPr>
            <a:xfrm>
              <a:off x="583045" y="1869928"/>
              <a:ext cx="5949730" cy="1046375"/>
            </a:xfrm>
            <a:prstGeom prst="roundRect">
              <a:avLst/>
            </a:prstGeom>
            <a:noFill/>
            <a:ln w="57150"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>
                  <a:solidFill>
                    <a:schemeClr val="tx1"/>
                  </a:solidFill>
                </a:rPr>
                <a:t>Round bar stock was discarded in favor of pipes 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C00CAACC-8830-B62C-B65F-55F04FA8B553}"/>
                </a:ext>
              </a:extLst>
            </p:cNvPr>
            <p:cNvSpPr/>
            <p:nvPr/>
          </p:nvSpPr>
          <p:spPr>
            <a:xfrm>
              <a:off x="583045" y="3224066"/>
              <a:ext cx="5949730" cy="1046375"/>
            </a:xfrm>
            <a:prstGeom prst="roundRect">
              <a:avLst/>
            </a:prstGeom>
            <a:noFill/>
            <a:ln w="57150"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>
                  <a:solidFill>
                    <a:schemeClr val="tx1"/>
                  </a:solidFill>
                </a:rPr>
                <a:t>Less machining and more welding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5C86ECA2-9B81-E382-7F9C-2907E08EA42B}"/>
                </a:ext>
              </a:extLst>
            </p:cNvPr>
            <p:cNvSpPr/>
            <p:nvPr/>
          </p:nvSpPr>
          <p:spPr>
            <a:xfrm>
              <a:off x="583045" y="4578204"/>
              <a:ext cx="5949730" cy="1046375"/>
            </a:xfrm>
            <a:prstGeom prst="roundRect">
              <a:avLst/>
            </a:prstGeom>
            <a:noFill/>
            <a:ln w="57150"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dirty="0">
                  <a:solidFill>
                    <a:schemeClr val="tx1"/>
                  </a:solidFill>
                </a:rPr>
                <a:t>Significantly reduces manufacturing time and material cost</a:t>
              </a:r>
            </a:p>
          </p:txBody>
        </p:sp>
      </p:grp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405D51C2-E650-C114-7C80-25498D2CA18F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5B5D9030-9766-6D7D-D975-4475A671B61E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D8D8D8"/>
                </a:solidFill>
                <a:ea typeface="Calibri"/>
                <a:cs typeface="Calibri"/>
              </a:rPr>
              <a:t>14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7D3E4B-96A7-1365-B592-5A743406F4F0}"/>
              </a:ext>
            </a:extLst>
          </p:cNvPr>
          <p:cNvSpPr txBox="1"/>
          <p:nvPr/>
        </p:nvSpPr>
        <p:spPr>
          <a:xfrm>
            <a:off x="10671437" y="173378"/>
            <a:ext cx="152589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ea typeface="Calibri"/>
                <a:cs typeface="Calibri"/>
              </a:rPr>
              <a:t>Nicolas Sgammato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356812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7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00BFEA-2EA4-0596-2EBA-0610B12BA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71052" y="6565830"/>
            <a:ext cx="731520" cy="274320"/>
          </a:xfrm>
        </p:spPr>
        <p:txBody>
          <a:bodyPr/>
          <a:lstStyle/>
          <a:p>
            <a:fld id="{A5AEF524-62EC-C340-82A1-9F47B6C43E55}" type="slidenum">
              <a:rPr lang="en-US" smtClean="0"/>
              <a:t>15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243D8CD-BFB4-6087-A7BE-2C95F2009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781" y="457200"/>
            <a:ext cx="10130528" cy="960276"/>
          </a:xfrm>
        </p:spPr>
        <p:txBody>
          <a:bodyPr/>
          <a:lstStyle/>
          <a:p>
            <a:r>
              <a:rPr lang="en-US"/>
              <a:t>Anticipated Challenges + Solutions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12A328-5B41-8FE6-DA70-D239F7260F51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78B75D4A-3DE4-CA15-1929-BFAE0383879E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B2803474-15D2-A611-41DD-3C965BDB59D0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D8D8D8"/>
                </a:solidFill>
                <a:ea typeface="Calibri"/>
                <a:cs typeface="Calibri"/>
              </a:rPr>
              <a:t>15</a:t>
            </a:r>
          </a:p>
        </p:txBody>
      </p:sp>
      <p:graphicFrame>
        <p:nvGraphicFramePr>
          <p:cNvPr id="1283" name="Diagram 1282">
            <a:extLst>
              <a:ext uri="{FF2B5EF4-FFF2-40B4-BE49-F238E27FC236}">
                <a16:creationId xmlns:a16="http://schemas.microsoft.com/office/drawing/2014/main" id="{84F62C84-2D51-3DB4-0253-0A16DBC6F3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0329539"/>
              </p:ext>
            </p:extLst>
          </p:nvPr>
        </p:nvGraphicFramePr>
        <p:xfrm>
          <a:off x="1077129" y="3180280"/>
          <a:ext cx="8502105" cy="12278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655" name="Diagram 1654">
            <a:extLst>
              <a:ext uri="{FF2B5EF4-FFF2-40B4-BE49-F238E27FC236}">
                <a16:creationId xmlns:a16="http://schemas.microsoft.com/office/drawing/2014/main" id="{EBBEE4DE-4260-6989-E1E8-D3DE0475C0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0214701"/>
              </p:ext>
            </p:extLst>
          </p:nvPr>
        </p:nvGraphicFramePr>
        <p:xfrm>
          <a:off x="1088253" y="4650867"/>
          <a:ext cx="8502105" cy="12187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33" name="Diagram 132">
            <a:extLst>
              <a:ext uri="{FF2B5EF4-FFF2-40B4-BE49-F238E27FC236}">
                <a16:creationId xmlns:a16="http://schemas.microsoft.com/office/drawing/2014/main" id="{9571CE9A-FA1E-1D3F-7820-17F02DD090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03532927"/>
              </p:ext>
            </p:extLst>
          </p:nvPr>
        </p:nvGraphicFramePr>
        <p:xfrm>
          <a:off x="1084916" y="1908795"/>
          <a:ext cx="8502105" cy="9942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5B57C62-8A4A-4961-C7CB-64D781E0FF9A}"/>
              </a:ext>
            </a:extLst>
          </p:cNvPr>
          <p:cNvSpPr txBox="1"/>
          <p:nvPr/>
        </p:nvSpPr>
        <p:spPr>
          <a:xfrm>
            <a:off x="10671437" y="173378"/>
            <a:ext cx="152589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ea typeface="Calibri"/>
                <a:cs typeface="Calibri"/>
              </a:rPr>
              <a:t>Nicolas Sgammato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3551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83" grpId="0">
        <p:bldAsOne/>
      </p:bldGraphic>
      <p:bldGraphic spid="1655" grpId="0">
        <p:bldAsOne/>
      </p:bldGraphic>
      <p:bldGraphic spid="133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7D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966AB4-70A6-F956-8E84-2FF2E56F35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1ADFA735-07B9-EC40-C38F-92CA02D40D0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6358691"/>
              </p:ext>
            </p:extLst>
          </p:nvPr>
        </p:nvGraphicFramePr>
        <p:xfrm>
          <a:off x="627404" y="2129310"/>
          <a:ext cx="9601200" cy="4346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08031F-65EF-E12E-107A-7D61671BB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71052" y="6565830"/>
            <a:ext cx="731520" cy="274320"/>
          </a:xfrm>
        </p:spPr>
        <p:txBody>
          <a:bodyPr/>
          <a:lstStyle/>
          <a:p>
            <a:fld id="{A5AEF524-62EC-C340-82A1-9F47B6C43E55}" type="slidenum">
              <a:rPr lang="en-US" smtClean="0"/>
              <a:t>16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2DC2655-F6DE-0796-3A11-8FBC2DA92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 Breakdown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4314B5-D755-3764-A631-2241C78CCBB8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83D6B4CB-3377-E07F-F09B-162167ADC4A5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1FFEC5A4-5BC3-8D7E-59E9-7809B765263B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D8D8D8"/>
                </a:solidFill>
                <a:ea typeface="Calibri"/>
                <a:cs typeface="Calibri"/>
              </a:rPr>
              <a:t>16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BD625C-CD8D-F465-CB81-AB38FF5BDF3B}"/>
              </a:ext>
            </a:extLst>
          </p:cNvPr>
          <p:cNvSpPr txBox="1"/>
          <p:nvPr/>
        </p:nvSpPr>
        <p:spPr>
          <a:xfrm>
            <a:off x="10671437" y="173378"/>
            <a:ext cx="152589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ea typeface="Calibri"/>
                <a:cs typeface="Calibri"/>
              </a:rPr>
              <a:t>Nicolas Sgammato</a:t>
            </a:r>
            <a:endParaRPr lang="en-US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3E353B4-8F7A-4DA0-7EF1-BA2101D4B5C7}"/>
              </a:ext>
            </a:extLst>
          </p:cNvPr>
          <p:cNvSpPr/>
          <p:nvPr/>
        </p:nvSpPr>
        <p:spPr>
          <a:xfrm>
            <a:off x="7928836" y="3637756"/>
            <a:ext cx="2078290" cy="481112"/>
          </a:xfrm>
          <a:prstGeom prst="roundRect">
            <a:avLst/>
          </a:prstGeom>
          <a:solidFill>
            <a:schemeClr val="tx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cs typeface="Calibri"/>
              </a:rPr>
              <a:t>Raw Materials</a:t>
            </a:r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C0A50DA-BC2F-DC7B-29B0-7CA1DE3BD4EC}"/>
              </a:ext>
            </a:extLst>
          </p:cNvPr>
          <p:cNvCxnSpPr>
            <a:cxnSpLocks/>
            <a:stCxn id="13" idx="2"/>
          </p:cNvCxnSpPr>
          <p:nvPr/>
        </p:nvCxnSpPr>
        <p:spPr>
          <a:xfrm flipH="1">
            <a:off x="7067372" y="4118868"/>
            <a:ext cx="1900609" cy="84623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1E61FB5-610B-696B-76F9-F5F6FE98AA39}"/>
              </a:ext>
            </a:extLst>
          </p:cNvPr>
          <p:cNvSpPr/>
          <p:nvPr/>
        </p:nvSpPr>
        <p:spPr>
          <a:xfrm>
            <a:off x="4388859" y="1674423"/>
            <a:ext cx="2078290" cy="481112"/>
          </a:xfrm>
          <a:prstGeom prst="roundRect">
            <a:avLst/>
          </a:prstGeom>
          <a:solidFill>
            <a:schemeClr val="tx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cs typeface="Calibri"/>
              </a:rPr>
              <a:t>Remaining Budget</a:t>
            </a:r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05176F6-751D-0E95-5972-DC4CDD442267}"/>
              </a:ext>
            </a:extLst>
          </p:cNvPr>
          <p:cNvCxnSpPr>
            <a:cxnSpLocks/>
            <a:stCxn id="19" idx="2"/>
          </p:cNvCxnSpPr>
          <p:nvPr/>
        </p:nvCxnSpPr>
        <p:spPr>
          <a:xfrm flipH="1">
            <a:off x="4808213" y="2155535"/>
            <a:ext cx="619791" cy="51929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50574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7D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BDC55A-17CF-AB83-3E71-35FCDE29BC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B0189355-38EC-01B0-45D6-0E835C682A9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671673"/>
              </p:ext>
            </p:extLst>
          </p:nvPr>
        </p:nvGraphicFramePr>
        <p:xfrm>
          <a:off x="3233871" y="1475578"/>
          <a:ext cx="9601200" cy="4346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6F203E-A4AF-C787-2171-A6E8DC995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71052" y="6565830"/>
            <a:ext cx="731520" cy="274320"/>
          </a:xfrm>
        </p:spPr>
        <p:txBody>
          <a:bodyPr/>
          <a:lstStyle/>
          <a:p>
            <a:fld id="{A5AEF524-62EC-C340-82A1-9F47B6C43E55}" type="slidenum">
              <a:rPr lang="en-US" smtClean="0"/>
              <a:t>17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DF510D4-EEC2-F922-7878-28E38CCA8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Breakdown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33ECC3-990D-3D7F-FDC3-8ED3C3AF81EF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473D3234-7A97-C3B0-3AC4-D5621C8DA8B2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9F0F40AF-593D-4463-CCF4-98331C46BB3B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D8D8D8"/>
                </a:solidFill>
                <a:ea typeface="Calibri"/>
                <a:cs typeface="Calibri"/>
              </a:rPr>
              <a:t>17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91C1A6-7D01-9C37-10BD-10FF8B3C8425}"/>
              </a:ext>
            </a:extLst>
          </p:cNvPr>
          <p:cNvSpPr txBox="1"/>
          <p:nvPr/>
        </p:nvSpPr>
        <p:spPr>
          <a:xfrm>
            <a:off x="10671437" y="173378"/>
            <a:ext cx="152589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ea typeface="Calibri"/>
                <a:cs typeface="Calibri"/>
              </a:rPr>
              <a:t>Nicolas Sgammato</a:t>
            </a: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A4BEA69-1ED4-41AB-A41E-CB68AEAEE869}"/>
              </a:ext>
            </a:extLst>
          </p:cNvPr>
          <p:cNvGrpSpPr/>
          <p:nvPr/>
        </p:nvGrpSpPr>
        <p:grpSpPr>
          <a:xfrm>
            <a:off x="533400" y="2225819"/>
            <a:ext cx="5105751" cy="3207948"/>
            <a:chOff x="0" y="2943"/>
            <a:chExt cx="9156539" cy="40774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CADFF0D7-7F40-FF95-3370-6ED26A8529BA}"/>
                </a:ext>
              </a:extLst>
            </p:cNvPr>
            <p:cNvSpPr/>
            <p:nvPr/>
          </p:nvSpPr>
          <p:spPr>
            <a:xfrm>
              <a:off x="0" y="2943"/>
              <a:ext cx="8502105" cy="407745"/>
            </a:xfrm>
            <a:prstGeom prst="roundRect">
              <a:avLst/>
            </a:pr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Rectangle: Rounded Corners 4">
              <a:extLst>
                <a:ext uri="{FF2B5EF4-FFF2-40B4-BE49-F238E27FC236}">
                  <a16:creationId xmlns:a16="http://schemas.microsoft.com/office/drawing/2014/main" id="{B4B2187C-5D88-72C3-A2A9-4E770B7D9CCB}"/>
                </a:ext>
              </a:extLst>
            </p:cNvPr>
            <p:cNvSpPr txBox="1"/>
            <p:nvPr/>
          </p:nvSpPr>
          <p:spPr>
            <a:xfrm>
              <a:off x="694242" y="24669"/>
              <a:ext cx="8462297" cy="36793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marL="285750" lvl="0" indent="-285750" algn="l" defTabSz="7556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2400" b="1" kern="1200" dirty="0">
                  <a:latin typeface="Calibri"/>
                  <a:ea typeface="Calibri"/>
                  <a:cs typeface="Arial"/>
                </a:rPr>
                <a:t>Raw Materials - </a:t>
              </a:r>
              <a:r>
                <a:rPr lang="en-US" sz="2400" kern="1200" dirty="0">
                  <a:latin typeface="Calibri"/>
                  <a:ea typeface="Calibri"/>
                  <a:cs typeface="Arial"/>
                </a:rPr>
                <a:t>$1248.72</a:t>
              </a:r>
            </a:p>
            <a:p>
              <a:pPr marL="285750" lvl="0" indent="-285750" algn="l" defTabSz="7556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2400" b="1" dirty="0">
                  <a:latin typeface="Calibri"/>
                  <a:ea typeface="Calibri"/>
                  <a:cs typeface="Arial"/>
                </a:rPr>
                <a:t>Seals - </a:t>
              </a:r>
              <a:r>
                <a:rPr lang="en-US" sz="2400" dirty="0">
                  <a:latin typeface="Calibri"/>
                  <a:ea typeface="Calibri"/>
                  <a:cs typeface="Arial"/>
                </a:rPr>
                <a:t>$380.00</a:t>
              </a:r>
            </a:p>
            <a:p>
              <a:pPr marL="285750" lvl="0" indent="-285750" algn="l" defTabSz="7556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2400" b="1" kern="1200" dirty="0">
                  <a:latin typeface="Calibri"/>
                  <a:ea typeface="Calibri"/>
                  <a:cs typeface="Arial"/>
                </a:rPr>
                <a:t>Springs - </a:t>
              </a:r>
              <a:r>
                <a:rPr lang="en-US" sz="2400" kern="1200" dirty="0">
                  <a:latin typeface="Calibri"/>
                  <a:ea typeface="Calibri"/>
                  <a:cs typeface="Arial"/>
                </a:rPr>
                <a:t>$41.14</a:t>
              </a:r>
            </a:p>
            <a:p>
              <a:pPr marL="285750" lvl="0" indent="-285750" algn="l" defTabSz="7556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2400" b="1" dirty="0">
                  <a:latin typeface="Calibri"/>
                  <a:ea typeface="Calibri"/>
                  <a:cs typeface="Arial"/>
                </a:rPr>
                <a:t>Miscellaneous - </a:t>
              </a:r>
              <a:r>
                <a:rPr lang="en-US" sz="2400" dirty="0">
                  <a:latin typeface="Calibri"/>
                  <a:ea typeface="Calibri"/>
                  <a:cs typeface="Arial"/>
                </a:rPr>
                <a:t>$66.36</a:t>
              </a:r>
            </a:p>
            <a:p>
              <a:pPr marL="285750" lvl="0" indent="-285750" algn="l" defTabSz="7556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2400" b="1" kern="1200" dirty="0">
                  <a:latin typeface="Calibri"/>
                  <a:ea typeface="Calibri"/>
                  <a:cs typeface="Arial"/>
                </a:rPr>
                <a:t>Remaining Budget - </a:t>
              </a:r>
              <a:r>
                <a:rPr lang="en-US" sz="2400" kern="1200" dirty="0">
                  <a:latin typeface="Calibri"/>
                  <a:ea typeface="Calibri"/>
                  <a:cs typeface="Arial"/>
                </a:rPr>
                <a:t>$263.78</a:t>
              </a:r>
            </a:p>
          </p:txBody>
        </p:sp>
      </p:grpSp>
      <p:sp>
        <p:nvSpPr>
          <p:cNvPr id="17" name="Rectangle: Rounded Corners 4">
            <a:extLst>
              <a:ext uri="{FF2B5EF4-FFF2-40B4-BE49-F238E27FC236}">
                <a16:creationId xmlns:a16="http://schemas.microsoft.com/office/drawing/2014/main" id="{E12E8702-6014-507E-0925-726C61735EE1}"/>
              </a:ext>
            </a:extLst>
          </p:cNvPr>
          <p:cNvSpPr txBox="1"/>
          <p:nvPr/>
        </p:nvSpPr>
        <p:spPr>
          <a:xfrm>
            <a:off x="6482527" y="5455952"/>
            <a:ext cx="3103887" cy="57572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4770" tIns="64770" rIns="64770" bIns="64770" numCol="1" spcCol="1270" anchor="ctr" anchorCtr="0"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 defTabSz="7556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kern="1200" dirty="0">
                <a:solidFill>
                  <a:schemeClr val="tx2"/>
                </a:solidFill>
                <a:latin typeface="Calibri"/>
                <a:ea typeface="Calibri"/>
                <a:cs typeface="Arial"/>
              </a:rPr>
              <a:t>Total Budget - </a:t>
            </a:r>
            <a:r>
              <a:rPr lang="en-US" sz="2400" kern="1200" dirty="0">
                <a:solidFill>
                  <a:schemeClr val="tx2"/>
                </a:solidFill>
                <a:latin typeface="Calibri"/>
                <a:ea typeface="Calibri"/>
                <a:cs typeface="Arial"/>
              </a:rPr>
              <a:t>$2000.00</a:t>
            </a:r>
          </a:p>
        </p:txBody>
      </p:sp>
    </p:spTree>
    <p:extLst>
      <p:ext uri="{BB962C8B-B14F-4D97-AF65-F5344CB8AC3E}">
        <p14:creationId xmlns:p14="http://schemas.microsoft.com/office/powerpoint/2010/main" val="1316269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7D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99C79D-8778-74D0-FBB1-F6B9299DE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298E66D-4620-BD7F-51AD-2A0A2B55E965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D5A65278-3386-59E5-D407-9DAE71D25FDB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85C75330-8E57-5C8E-B1E7-B98930FB555D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18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E0F328FE-DCD2-E340-DC86-C6103C83AD34}"/>
              </a:ext>
            </a:extLst>
          </p:cNvPr>
          <p:cNvCxnSpPr/>
          <p:nvPr/>
        </p:nvCxnSpPr>
        <p:spPr>
          <a:xfrm>
            <a:off x="270681" y="1639232"/>
            <a:ext cx="9990160" cy="4550"/>
          </a:xfrm>
          <a:prstGeom prst="straightConnector1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F90521D-A7CE-7FC0-3400-22ECFD357A50}"/>
              </a:ext>
            </a:extLst>
          </p:cNvPr>
          <p:cNvCxnSpPr>
            <a:cxnSpLocks/>
          </p:cNvCxnSpPr>
          <p:nvPr/>
        </p:nvCxnSpPr>
        <p:spPr>
          <a:xfrm>
            <a:off x="270680" y="2423978"/>
            <a:ext cx="9990160" cy="4550"/>
          </a:xfrm>
          <a:prstGeom prst="straightConnector1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0E1AB7FD-8D28-FB33-C09F-52CE7D5E347C}"/>
              </a:ext>
            </a:extLst>
          </p:cNvPr>
          <p:cNvSpPr txBox="1"/>
          <p:nvPr/>
        </p:nvSpPr>
        <p:spPr>
          <a:xfrm>
            <a:off x="322683" y="5319379"/>
            <a:ext cx="1985702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>
                <a:solidFill>
                  <a:srgbClr val="002759"/>
                </a:solidFill>
              </a:rPr>
              <a:t>Status: </a:t>
            </a:r>
          </a:p>
          <a:p>
            <a:pPr algn="ctr"/>
            <a:r>
              <a:rPr lang="en-US" b="1">
                <a:solidFill>
                  <a:srgbClr val="0070C0"/>
                </a:solidFill>
                <a:cs typeface="Calibri"/>
              </a:rPr>
              <a:t>3D Printing Begun</a:t>
            </a:r>
            <a:endParaRPr lang="en-US" b="1">
              <a:solidFill>
                <a:srgbClr val="0070C0"/>
              </a:solidFill>
              <a:ea typeface="Calibri"/>
              <a:cs typeface="Calibri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D18A48D-1A2C-C92D-79CB-BDEEC68627C9}"/>
              </a:ext>
            </a:extLst>
          </p:cNvPr>
          <p:cNvSpPr txBox="1"/>
          <p:nvPr/>
        </p:nvSpPr>
        <p:spPr>
          <a:xfrm>
            <a:off x="2952544" y="5319380"/>
            <a:ext cx="2190613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 dirty="0">
                <a:solidFill>
                  <a:srgbClr val="002759"/>
                </a:solidFill>
                <a:cs typeface="Calibri"/>
              </a:rPr>
              <a:t>Status: </a:t>
            </a:r>
            <a:endParaRPr lang="en-US" dirty="0"/>
          </a:p>
          <a:p>
            <a:pPr algn="ctr"/>
            <a:r>
              <a:rPr lang="en-US" b="1" dirty="0">
                <a:solidFill>
                  <a:srgbClr val="3D9C3D"/>
                </a:solidFill>
                <a:cs typeface="Calibri"/>
              </a:rPr>
              <a:t>Training Complete</a:t>
            </a:r>
            <a:endParaRPr lang="en-US" b="1" dirty="0">
              <a:solidFill>
                <a:srgbClr val="3D9C3D"/>
              </a:solidFill>
              <a:ea typeface="Calibri"/>
              <a:cs typeface="Calibri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6D329FC-6551-ACCD-DC85-D453DBFEA658}"/>
              </a:ext>
            </a:extLst>
          </p:cNvPr>
          <p:cNvSpPr txBox="1"/>
          <p:nvPr/>
        </p:nvSpPr>
        <p:spPr>
          <a:xfrm>
            <a:off x="5848373" y="5330663"/>
            <a:ext cx="1876503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 dirty="0">
                <a:solidFill>
                  <a:srgbClr val="002759"/>
                </a:solidFill>
              </a:rPr>
              <a:t>Status: </a:t>
            </a:r>
            <a:endParaRPr lang="en-US" b="1" dirty="0">
              <a:solidFill>
                <a:srgbClr val="FAF566"/>
              </a:solidFill>
            </a:endParaRPr>
          </a:p>
          <a:p>
            <a:pPr algn="ctr"/>
            <a:r>
              <a:rPr lang="en-US" b="1" dirty="0">
                <a:solidFill>
                  <a:srgbClr val="FC944E"/>
                </a:solidFill>
              </a:rPr>
              <a:t>Setup Initiated</a:t>
            </a:r>
            <a:endParaRPr lang="en-US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0E79098-73D7-22E1-7F5E-E7EAC8B61E2F}"/>
              </a:ext>
            </a:extLst>
          </p:cNvPr>
          <p:cNvSpPr txBox="1"/>
          <p:nvPr/>
        </p:nvSpPr>
        <p:spPr>
          <a:xfrm>
            <a:off x="8482338" y="5319776"/>
            <a:ext cx="1876503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 dirty="0">
                <a:solidFill>
                  <a:srgbClr val="002759"/>
                </a:solidFill>
              </a:rPr>
              <a:t>Status:</a:t>
            </a:r>
          </a:p>
          <a:p>
            <a:pPr algn="ctr"/>
            <a:r>
              <a:rPr lang="en-US" b="1" dirty="0">
                <a:solidFill>
                  <a:srgbClr val="3D9C3D"/>
                </a:solidFill>
                <a:cs typeface="Calibri"/>
              </a:rPr>
              <a:t>Approved</a:t>
            </a:r>
          </a:p>
        </p:txBody>
      </p:sp>
      <p:pic>
        <p:nvPicPr>
          <p:cNvPr id="22" name="Picture 21" descr="Arizona Space Grant Consortium Logos | Arizona Space Grant Consortium">
            <a:extLst>
              <a:ext uri="{FF2B5EF4-FFF2-40B4-BE49-F238E27FC236}">
                <a16:creationId xmlns:a16="http://schemas.microsoft.com/office/drawing/2014/main" id="{05E881D9-54EF-E288-5E83-FF7C22B45C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98B26928-5ABE-E2E6-41CC-909EA0002910}"/>
              </a:ext>
            </a:extLst>
          </p:cNvPr>
          <p:cNvSpPr txBox="1"/>
          <p:nvPr/>
        </p:nvSpPr>
        <p:spPr>
          <a:xfrm>
            <a:off x="5733090" y="1826197"/>
            <a:ext cx="211235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002759"/>
                </a:solidFill>
                <a:cs typeface="Calibri"/>
              </a:rPr>
              <a:t>Fluid Dynamics</a:t>
            </a:r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77C0378-9EDF-9BE0-9662-E3CBF2BF0DD4}"/>
              </a:ext>
            </a:extLst>
          </p:cNvPr>
          <p:cNvSpPr txBox="1"/>
          <p:nvPr/>
        </p:nvSpPr>
        <p:spPr>
          <a:xfrm>
            <a:off x="8682401" y="1801674"/>
            <a:ext cx="144016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>
                <a:solidFill>
                  <a:srgbClr val="002759"/>
                </a:solidFill>
                <a:cs typeface="Calibri"/>
              </a:rPr>
              <a:t>Durability                         </a:t>
            </a:r>
            <a:endParaRPr lang="en-US" sz="2400" b="1">
              <a:solidFill>
                <a:srgbClr val="002759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AEB909-2D95-37DF-622E-818D0557D9E9}"/>
              </a:ext>
            </a:extLst>
          </p:cNvPr>
          <p:cNvSpPr txBox="1"/>
          <p:nvPr/>
        </p:nvSpPr>
        <p:spPr>
          <a:xfrm>
            <a:off x="10671437" y="173378"/>
            <a:ext cx="1525893" cy="3501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ea typeface="Calibri"/>
                <a:cs typeface="Calibri"/>
              </a:rPr>
              <a:t>Lauren Roche</a:t>
            </a:r>
            <a:endParaRPr lang="en-US" dirty="0"/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8A10C031-537F-E072-A4EA-35D5B7DE43E4}"/>
              </a:ext>
            </a:extLst>
          </p:cNvPr>
          <p:cNvGrpSpPr/>
          <p:nvPr/>
        </p:nvGrpSpPr>
        <p:grpSpPr>
          <a:xfrm>
            <a:off x="117671" y="2810339"/>
            <a:ext cx="10492629" cy="2275118"/>
            <a:chOff x="117671" y="2471054"/>
            <a:chExt cx="10492629" cy="2275118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0CBC76D4-AE0A-38B4-DB2D-C20416B03148}"/>
                </a:ext>
              </a:extLst>
            </p:cNvPr>
            <p:cNvGrpSpPr/>
            <p:nvPr/>
          </p:nvGrpSpPr>
          <p:grpSpPr>
            <a:xfrm>
              <a:off x="117671" y="2525484"/>
              <a:ext cx="5125973" cy="2220688"/>
              <a:chOff x="-5833449" y="794656"/>
              <a:chExt cx="10935576" cy="4746173"/>
            </a:xfrm>
          </p:grpSpPr>
          <p:sp>
            <p:nvSpPr>
              <p:cNvPr id="65" name="Rectangle 5">
                <a:extLst>
                  <a:ext uri="{FF2B5EF4-FFF2-40B4-BE49-F238E27FC236}">
                    <a16:creationId xmlns:a16="http://schemas.microsoft.com/office/drawing/2014/main" id="{F0AFF5D5-5041-FB0F-97BF-765E4FD25E1D}"/>
                  </a:ext>
                </a:extLst>
              </p:cNvPr>
              <p:cNvSpPr/>
              <p:nvPr/>
            </p:nvSpPr>
            <p:spPr>
              <a:xfrm>
                <a:off x="-1" y="794656"/>
                <a:ext cx="5102128" cy="4746173"/>
              </a:xfrm>
              <a:prstGeom prst="flowChartConnector">
                <a:avLst/>
              </a:prstGeom>
              <a:solidFill>
                <a:srgbClr val="90837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368368FD-0B07-4CE6-B3A2-D9ADE662BB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3913" y="1132111"/>
                <a:ext cx="4525187" cy="4082141"/>
              </a:xfrm>
              <a:prstGeom prst="flowChartConnector">
                <a:avLst/>
              </a:prstGeom>
            </p:spPr>
          </p:pic>
          <p:sp>
            <p:nvSpPr>
              <p:cNvPr id="78" name="Rectangle 5">
                <a:extLst>
                  <a:ext uri="{FF2B5EF4-FFF2-40B4-BE49-F238E27FC236}">
                    <a16:creationId xmlns:a16="http://schemas.microsoft.com/office/drawing/2014/main" id="{75F14990-669C-B1AC-E790-18D0CA95BEA3}"/>
                  </a:ext>
                </a:extLst>
              </p:cNvPr>
              <p:cNvSpPr/>
              <p:nvPr/>
            </p:nvSpPr>
            <p:spPr>
              <a:xfrm>
                <a:off x="-5833449" y="794656"/>
                <a:ext cx="5102128" cy="4746173"/>
              </a:xfrm>
              <a:prstGeom prst="flowChartConnector">
                <a:avLst/>
              </a:prstGeom>
              <a:solidFill>
                <a:srgbClr val="90837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9" name="Rectangle 5">
              <a:extLst>
                <a:ext uri="{FF2B5EF4-FFF2-40B4-BE49-F238E27FC236}">
                  <a16:creationId xmlns:a16="http://schemas.microsoft.com/office/drawing/2014/main" id="{026546B4-1C77-1C76-6CCF-43AE423FBE29}"/>
                </a:ext>
              </a:extLst>
            </p:cNvPr>
            <p:cNvSpPr/>
            <p:nvPr/>
          </p:nvSpPr>
          <p:spPr>
            <a:xfrm>
              <a:off x="5584370" y="2525484"/>
              <a:ext cx="2391586" cy="2220688"/>
            </a:xfrm>
            <a:prstGeom prst="flowChartConnector">
              <a:avLst/>
            </a:prstGeom>
            <a:solidFill>
              <a:srgbClr val="9083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5">
              <a:extLst>
                <a:ext uri="{FF2B5EF4-FFF2-40B4-BE49-F238E27FC236}">
                  <a16:creationId xmlns:a16="http://schemas.microsoft.com/office/drawing/2014/main" id="{A17238F0-BB17-E135-0F28-F831822BA7FE}"/>
                </a:ext>
              </a:extLst>
            </p:cNvPr>
            <p:cNvSpPr/>
            <p:nvPr/>
          </p:nvSpPr>
          <p:spPr>
            <a:xfrm>
              <a:off x="238073" y="2676224"/>
              <a:ext cx="2150781" cy="1936236"/>
            </a:xfrm>
            <a:prstGeom prst="flowChartConnector">
              <a:avLst/>
            </a:prstGeom>
            <a:solidFill>
              <a:srgbClr val="D67946"/>
            </a:solidFill>
            <a:ln w="1016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5">
              <a:extLst>
                <a:ext uri="{FF2B5EF4-FFF2-40B4-BE49-F238E27FC236}">
                  <a16:creationId xmlns:a16="http://schemas.microsoft.com/office/drawing/2014/main" id="{9CE93FD5-770A-5E1F-2C3F-9626DC1148BB}"/>
                </a:ext>
              </a:extLst>
            </p:cNvPr>
            <p:cNvSpPr/>
            <p:nvPr/>
          </p:nvSpPr>
          <p:spPr>
            <a:xfrm>
              <a:off x="8218714" y="2471054"/>
              <a:ext cx="2391586" cy="2220688"/>
            </a:xfrm>
            <a:prstGeom prst="flowChartConnector">
              <a:avLst/>
            </a:prstGeom>
            <a:solidFill>
              <a:srgbClr val="9083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4" name="Picture 63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EDEF0D94-001E-877A-D8F4-2B63C29BCF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4100" y="3219657"/>
              <a:ext cx="1097804" cy="1024405"/>
            </a:xfrm>
            <a:prstGeom prst="rect">
              <a:avLst/>
            </a:prstGeom>
          </p:spPr>
        </p:pic>
        <p:sp>
          <p:nvSpPr>
            <p:cNvPr id="8" name="Rectangle 5">
              <a:extLst>
                <a:ext uri="{FF2B5EF4-FFF2-40B4-BE49-F238E27FC236}">
                  <a16:creationId xmlns:a16="http://schemas.microsoft.com/office/drawing/2014/main" id="{7EC38C38-E840-D07D-6FB6-95FA5DE6C109}"/>
                </a:ext>
              </a:extLst>
            </p:cNvPr>
            <p:cNvSpPr/>
            <p:nvPr/>
          </p:nvSpPr>
          <p:spPr>
            <a:xfrm>
              <a:off x="8342840" y="2607134"/>
              <a:ext cx="2150781" cy="1936236"/>
            </a:xfrm>
            <a:prstGeom prst="flowChartConnector">
              <a:avLst/>
            </a:prstGeom>
            <a:solidFill>
              <a:srgbClr val="2D6C8B"/>
            </a:solidFill>
            <a:ln w="1016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Graphic 11" descr="Hammer1 with solid fill">
              <a:extLst>
                <a:ext uri="{FF2B5EF4-FFF2-40B4-BE49-F238E27FC236}">
                  <a16:creationId xmlns:a16="http://schemas.microsoft.com/office/drawing/2014/main" id="{4B0414F4-A769-9E98-CEF6-C3C225CA1A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755654" y="2921202"/>
              <a:ext cx="1308100" cy="1308100"/>
            </a:xfrm>
            <a:prstGeom prst="rect">
              <a:avLst/>
            </a:prstGeom>
          </p:spPr>
        </p:pic>
      </p:grpSp>
      <p:sp>
        <p:nvSpPr>
          <p:cNvPr id="14" name="Rectangle 5">
            <a:extLst>
              <a:ext uri="{FF2B5EF4-FFF2-40B4-BE49-F238E27FC236}">
                <a16:creationId xmlns:a16="http://schemas.microsoft.com/office/drawing/2014/main" id="{7E0D9578-44C9-91D1-982B-27AF5A4EBE9E}"/>
              </a:ext>
            </a:extLst>
          </p:cNvPr>
          <p:cNvSpPr/>
          <p:nvPr/>
        </p:nvSpPr>
        <p:spPr>
          <a:xfrm>
            <a:off x="5705562" y="2994971"/>
            <a:ext cx="2150781" cy="1936236"/>
          </a:xfrm>
          <a:prstGeom prst="flowChartConnector">
            <a:avLst/>
          </a:prstGeom>
          <a:solidFill>
            <a:schemeClr val="bg1"/>
          </a:solidFill>
          <a:ln w="1016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4">
            <a:extLst>
              <a:ext uri="{FF2B5EF4-FFF2-40B4-BE49-F238E27FC236}">
                <a16:creationId xmlns:a16="http://schemas.microsoft.com/office/drawing/2014/main" id="{2DAC9172-F8A0-5EC7-8D6F-F2A6BC166E6E}"/>
              </a:ext>
            </a:extLst>
          </p:cNvPr>
          <p:cNvSpPr txBox="1">
            <a:spLocks/>
          </p:cNvSpPr>
          <p:nvPr/>
        </p:nvSpPr>
        <p:spPr>
          <a:xfrm>
            <a:off x="438845" y="501697"/>
            <a:ext cx="9601200" cy="960276"/>
          </a:xfrm>
          <a:prstGeom prst="rect">
            <a:avLst/>
          </a:prstGeom>
        </p:spPr>
        <p:txBody>
          <a:bodyPr lIns="91440" tIns="45720" rIns="91440" bIns="45720"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/>
              <a:t>Testing</a:t>
            </a:r>
          </a:p>
        </p:txBody>
      </p:sp>
      <p:pic>
        <p:nvPicPr>
          <p:cNvPr id="1026" name="Picture 2" descr="Pipe Flow Tutorial - SimFlow CFD Software">
            <a:extLst>
              <a:ext uri="{FF2B5EF4-FFF2-40B4-BE49-F238E27FC236}">
                <a16:creationId xmlns:a16="http://schemas.microsoft.com/office/drawing/2014/main" id="{6B908407-64B8-5689-56C2-23C27B325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152" y="3240508"/>
            <a:ext cx="2167743" cy="144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B271CC6-0AC6-D89A-ABD7-544FB6229228}"/>
              </a:ext>
            </a:extLst>
          </p:cNvPr>
          <p:cNvSpPr txBox="1"/>
          <p:nvPr/>
        </p:nvSpPr>
        <p:spPr>
          <a:xfrm>
            <a:off x="3030798" y="1804421"/>
            <a:ext cx="211235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002759"/>
                </a:solidFill>
                <a:cs typeface="Calibri"/>
              </a:rPr>
              <a:t>Cryogenic Flow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1DB266-0B31-BA08-24A6-71331A83DC79}"/>
              </a:ext>
            </a:extLst>
          </p:cNvPr>
          <p:cNvSpPr txBox="1"/>
          <p:nvPr/>
        </p:nvSpPr>
        <p:spPr>
          <a:xfrm>
            <a:off x="322683" y="1824747"/>
            <a:ext cx="211235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002759"/>
                </a:solidFill>
                <a:cs typeface="Calibri"/>
              </a:rPr>
              <a:t>Gross Leakage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0451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7D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0AEEC2-A535-4CA3-CB1D-04D2F0DEDE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B3404E8-731A-D913-2529-F020F11A8D23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69085FE7-1884-401A-FB7D-E4A7507905FC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EF26F654-FD89-1ACD-08D8-AFA890B59746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19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A669F0A7-AC82-E723-B8F1-9FB70AAB7DF2}"/>
              </a:ext>
            </a:extLst>
          </p:cNvPr>
          <p:cNvCxnSpPr/>
          <p:nvPr/>
        </p:nvCxnSpPr>
        <p:spPr>
          <a:xfrm>
            <a:off x="270681" y="1639232"/>
            <a:ext cx="9990160" cy="4550"/>
          </a:xfrm>
          <a:prstGeom prst="straightConnector1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F7ECD2C9-7F15-E9DC-CD1C-7D7D99AA9C5C}"/>
              </a:ext>
            </a:extLst>
          </p:cNvPr>
          <p:cNvSpPr txBox="1"/>
          <p:nvPr/>
        </p:nvSpPr>
        <p:spPr>
          <a:xfrm>
            <a:off x="1677955" y="5091924"/>
            <a:ext cx="1985702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 dirty="0">
                <a:solidFill>
                  <a:srgbClr val="002759"/>
                </a:solidFill>
              </a:rPr>
              <a:t>Status: </a:t>
            </a:r>
          </a:p>
          <a:p>
            <a:pPr algn="ctr"/>
            <a:r>
              <a:rPr lang="en-US" b="1" dirty="0">
                <a:solidFill>
                  <a:srgbClr val="0070C0"/>
                </a:solidFill>
                <a:cs typeface="Calibri"/>
              </a:rPr>
              <a:t>3D Printing Begun</a:t>
            </a:r>
            <a:endParaRPr lang="en-US" b="1" dirty="0">
              <a:solidFill>
                <a:srgbClr val="0070C0"/>
              </a:solidFill>
              <a:ea typeface="Calibri"/>
              <a:cs typeface="Calibri"/>
            </a:endParaRPr>
          </a:p>
        </p:txBody>
      </p:sp>
      <p:pic>
        <p:nvPicPr>
          <p:cNvPr id="22" name="Picture 21" descr="Arizona Space Grant Consortium Logos | Arizona Space Grant Consortium">
            <a:extLst>
              <a:ext uri="{FF2B5EF4-FFF2-40B4-BE49-F238E27FC236}">
                <a16:creationId xmlns:a16="http://schemas.microsoft.com/office/drawing/2014/main" id="{3F4F0582-E1BD-6A66-27CC-E9CAB75F08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03A2C25-4047-BE0F-14F0-B82E4CAD9946}"/>
              </a:ext>
            </a:extLst>
          </p:cNvPr>
          <p:cNvSpPr txBox="1"/>
          <p:nvPr/>
        </p:nvSpPr>
        <p:spPr>
          <a:xfrm>
            <a:off x="10671437" y="173378"/>
            <a:ext cx="1525893" cy="3501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Lauren Roche</a:t>
            </a:r>
            <a:endParaRPr lang="en-US"/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B8044EAD-F6C2-25E8-4B54-BD09F72AF50B}"/>
              </a:ext>
            </a:extLst>
          </p:cNvPr>
          <p:cNvGrpSpPr/>
          <p:nvPr/>
        </p:nvGrpSpPr>
        <p:grpSpPr>
          <a:xfrm>
            <a:off x="1472943" y="2637314"/>
            <a:ext cx="2391586" cy="2220688"/>
            <a:chOff x="117671" y="2525484"/>
            <a:chExt cx="2391586" cy="2220688"/>
          </a:xfrm>
        </p:grpSpPr>
        <p:sp>
          <p:nvSpPr>
            <p:cNvPr id="78" name="Rectangle 5">
              <a:extLst>
                <a:ext uri="{FF2B5EF4-FFF2-40B4-BE49-F238E27FC236}">
                  <a16:creationId xmlns:a16="http://schemas.microsoft.com/office/drawing/2014/main" id="{554C841B-9CE2-6F87-E2CE-BCFEE7BED080}"/>
                </a:ext>
              </a:extLst>
            </p:cNvPr>
            <p:cNvSpPr/>
            <p:nvPr/>
          </p:nvSpPr>
          <p:spPr>
            <a:xfrm>
              <a:off x="117671" y="2525484"/>
              <a:ext cx="2391586" cy="2220688"/>
            </a:xfrm>
            <a:prstGeom prst="flowChartConnector">
              <a:avLst/>
            </a:prstGeom>
            <a:solidFill>
              <a:srgbClr val="9083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5">
              <a:extLst>
                <a:ext uri="{FF2B5EF4-FFF2-40B4-BE49-F238E27FC236}">
                  <a16:creationId xmlns:a16="http://schemas.microsoft.com/office/drawing/2014/main" id="{A4B8C265-7CB2-25AC-06C0-70E2EBD68F70}"/>
                </a:ext>
              </a:extLst>
            </p:cNvPr>
            <p:cNvSpPr/>
            <p:nvPr/>
          </p:nvSpPr>
          <p:spPr>
            <a:xfrm>
              <a:off x="238073" y="2676224"/>
              <a:ext cx="2150781" cy="1936236"/>
            </a:xfrm>
            <a:prstGeom prst="flowChartConnector">
              <a:avLst/>
            </a:prstGeom>
            <a:solidFill>
              <a:srgbClr val="D67946"/>
            </a:solidFill>
            <a:ln w="1016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4" name="Picture 63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17E308F4-10EE-30A1-F8D5-2E91F4080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4100" y="3219657"/>
              <a:ext cx="1097804" cy="1024405"/>
            </a:xfrm>
            <a:prstGeom prst="rect">
              <a:avLst/>
            </a:prstGeom>
          </p:spPr>
        </p:pic>
      </p:grpSp>
      <p:sp>
        <p:nvSpPr>
          <p:cNvPr id="19" name="Title 4">
            <a:extLst>
              <a:ext uri="{FF2B5EF4-FFF2-40B4-BE49-F238E27FC236}">
                <a16:creationId xmlns:a16="http://schemas.microsoft.com/office/drawing/2014/main" id="{B68E9FE7-1A64-F28C-A7A3-251895AB32BB}"/>
              </a:ext>
            </a:extLst>
          </p:cNvPr>
          <p:cNvSpPr txBox="1">
            <a:spLocks/>
          </p:cNvSpPr>
          <p:nvPr/>
        </p:nvSpPr>
        <p:spPr>
          <a:xfrm>
            <a:off x="438845" y="501697"/>
            <a:ext cx="9601200" cy="960276"/>
          </a:xfrm>
          <a:prstGeom prst="rect">
            <a:avLst/>
          </a:prstGeom>
        </p:spPr>
        <p:txBody>
          <a:bodyPr lIns="91440" tIns="45720" rIns="91440" bIns="45720"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 dirty="0"/>
              <a:t>Gross Leakage Testing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4A9CC3E-DEC9-325B-F365-E17354E38A28}"/>
              </a:ext>
            </a:extLst>
          </p:cNvPr>
          <p:cNvSpPr/>
          <p:nvPr/>
        </p:nvSpPr>
        <p:spPr>
          <a:xfrm>
            <a:off x="5339815" y="2446565"/>
            <a:ext cx="3544711" cy="682978"/>
          </a:xfrm>
          <a:prstGeom prst="roundRect">
            <a:avLst/>
          </a:prstGeom>
          <a:solidFill>
            <a:schemeClr val="tx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cs typeface="Calibri"/>
              </a:rPr>
              <a:t>Flow room temperature water through 3D-printed model</a:t>
            </a:r>
            <a:endParaRPr lang="en-US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587497F-ADF4-3060-4A31-80B018100863}"/>
              </a:ext>
            </a:extLst>
          </p:cNvPr>
          <p:cNvSpPr/>
          <p:nvPr/>
        </p:nvSpPr>
        <p:spPr>
          <a:xfrm>
            <a:off x="5339816" y="4382801"/>
            <a:ext cx="3544711" cy="682978"/>
          </a:xfrm>
          <a:prstGeom prst="roundRect">
            <a:avLst/>
          </a:prstGeom>
          <a:solidFill>
            <a:schemeClr val="tx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cs typeface="Calibri"/>
              </a:rPr>
              <a:t>Use environmental correction factor to get flow coefficient data</a:t>
            </a:r>
            <a:endParaRPr lang="en-US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09C14EE-617F-CD56-78A2-463E3DD67014}"/>
              </a:ext>
            </a:extLst>
          </p:cNvPr>
          <p:cNvSpPr/>
          <p:nvPr/>
        </p:nvSpPr>
        <p:spPr>
          <a:xfrm>
            <a:off x="5339815" y="3406169"/>
            <a:ext cx="3544711" cy="682978"/>
          </a:xfrm>
          <a:prstGeom prst="roundRect">
            <a:avLst/>
          </a:prstGeom>
          <a:solidFill>
            <a:schemeClr val="tx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cs typeface="Calibri"/>
              </a:rPr>
              <a:t>Locate any gross leak paths</a:t>
            </a:r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D8A4C08-87FA-67EE-5521-B9EF4A116A55}"/>
              </a:ext>
            </a:extLst>
          </p:cNvPr>
          <p:cNvCxnSpPr>
            <a:stCxn id="78" idx="6"/>
            <a:endCxn id="3" idx="1"/>
          </p:cNvCxnSpPr>
          <p:nvPr/>
        </p:nvCxnSpPr>
        <p:spPr>
          <a:xfrm flipV="1">
            <a:off x="3864529" y="2788054"/>
            <a:ext cx="1475286" cy="95960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C0658DF-4C7D-B7DA-2872-FB3703598A62}"/>
              </a:ext>
            </a:extLst>
          </p:cNvPr>
          <p:cNvCxnSpPr>
            <a:stCxn id="78" idx="6"/>
            <a:endCxn id="13" idx="1"/>
          </p:cNvCxnSpPr>
          <p:nvPr/>
        </p:nvCxnSpPr>
        <p:spPr>
          <a:xfrm>
            <a:off x="3864529" y="3747658"/>
            <a:ext cx="147528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C1E2F9B-CB76-9930-7228-F231EA3D9EFA}"/>
              </a:ext>
            </a:extLst>
          </p:cNvPr>
          <p:cNvCxnSpPr>
            <a:stCxn id="78" idx="6"/>
            <a:endCxn id="11" idx="1"/>
          </p:cNvCxnSpPr>
          <p:nvPr/>
        </p:nvCxnSpPr>
        <p:spPr>
          <a:xfrm>
            <a:off x="3864529" y="3747658"/>
            <a:ext cx="1475287" cy="97663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035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7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8D4C819D-8381-D22C-DE8D-13B5D3956231}"/>
              </a:ext>
            </a:extLst>
          </p:cNvPr>
          <p:cNvSpPr/>
          <p:nvPr/>
        </p:nvSpPr>
        <p:spPr>
          <a:xfrm>
            <a:off x="8543224" y="1768675"/>
            <a:ext cx="2039482" cy="3453058"/>
          </a:xfrm>
          <a:prstGeom prst="roundRect">
            <a:avLst/>
          </a:prstGeom>
          <a:solidFill>
            <a:srgbClr val="4892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B829270-F636-39EE-45B9-41EF99882D7D}"/>
              </a:ext>
            </a:extLst>
          </p:cNvPr>
          <p:cNvSpPr/>
          <p:nvPr/>
        </p:nvSpPr>
        <p:spPr>
          <a:xfrm>
            <a:off x="6455771" y="1768675"/>
            <a:ext cx="2039482" cy="3453058"/>
          </a:xfrm>
          <a:prstGeom prst="roundRect">
            <a:avLst/>
          </a:prstGeom>
          <a:solidFill>
            <a:srgbClr val="6828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0142923-8122-A352-7C14-2DDFDAF6900D}"/>
              </a:ext>
            </a:extLst>
          </p:cNvPr>
          <p:cNvSpPr/>
          <p:nvPr/>
        </p:nvSpPr>
        <p:spPr>
          <a:xfrm>
            <a:off x="4368318" y="1778115"/>
            <a:ext cx="2039482" cy="3453058"/>
          </a:xfrm>
          <a:prstGeom prst="roundRect">
            <a:avLst/>
          </a:prstGeom>
          <a:solidFill>
            <a:srgbClr val="F0D59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8FAF9A1-A52D-599F-73EC-F4C8AD1D01C9}"/>
              </a:ext>
            </a:extLst>
          </p:cNvPr>
          <p:cNvSpPr/>
          <p:nvPr/>
        </p:nvSpPr>
        <p:spPr>
          <a:xfrm>
            <a:off x="2287545" y="1778115"/>
            <a:ext cx="2039482" cy="3453058"/>
          </a:xfrm>
          <a:prstGeom prst="roundRect">
            <a:avLst/>
          </a:prstGeom>
          <a:solidFill>
            <a:srgbClr val="BF57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B1F204E-9881-1C67-C34B-68CA5202B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772F3F"/>
                </a:solidFill>
                <a:latin typeface="Calibri"/>
                <a:ea typeface="Calibri"/>
                <a:cs typeface="Calibri"/>
              </a:rPr>
              <a:t>Team 520 Members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5D7C46-5DFC-2FDC-7A2C-683683577B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758" b="30800"/>
          <a:stretch/>
        </p:blipFill>
        <p:spPr>
          <a:xfrm>
            <a:off x="8726352" y="2075744"/>
            <a:ext cx="1673225" cy="1612900"/>
          </a:xfrm>
          <a:prstGeom prst="round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B15279-3088-A350-38B1-2C4D61941F6C}"/>
              </a:ext>
            </a:extLst>
          </p:cNvPr>
          <p:cNvSpPr txBox="1"/>
          <p:nvPr/>
        </p:nvSpPr>
        <p:spPr>
          <a:xfrm>
            <a:off x="8517095" y="3908907"/>
            <a:ext cx="210588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>
                <a:latin typeface="Arial"/>
                <a:cs typeface="Arial"/>
              </a:rPr>
              <a:t>Nicolas Sgammato</a:t>
            </a:r>
            <a:endParaRPr lang="en-US"/>
          </a:p>
          <a:p>
            <a:pPr algn="ctr"/>
            <a:r>
              <a:rPr lang="en-US" i="1">
                <a:latin typeface="Arial"/>
                <a:cs typeface="Arial"/>
              </a:rPr>
              <a:t>Design Engineer</a:t>
            </a:r>
          </a:p>
        </p:txBody>
      </p:sp>
      <p:pic>
        <p:nvPicPr>
          <p:cNvPr id="24" name="Picture 23" descr="Arizona Space Grant Consortium Logos | Arizona Space Grant Consortium">
            <a:extLst>
              <a:ext uri="{FF2B5EF4-FFF2-40B4-BE49-F238E27FC236}">
                <a16:creationId xmlns:a16="http://schemas.microsoft.com/office/drawing/2014/main" id="{DCE74BD2-80A5-FFA4-BA6D-B83776B01C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AABE42E-724F-D4B2-820F-AB4D11D36507}"/>
              </a:ext>
            </a:extLst>
          </p:cNvPr>
          <p:cNvSpPr/>
          <p:nvPr/>
        </p:nvSpPr>
        <p:spPr>
          <a:xfrm>
            <a:off x="204012" y="1768675"/>
            <a:ext cx="2039482" cy="3453058"/>
          </a:xfrm>
          <a:prstGeom prst="roundRect">
            <a:avLst/>
          </a:prstGeom>
          <a:solidFill>
            <a:srgbClr val="772F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erson in a suit standing in front of a building&#10;&#10;Description automatically generated">
            <a:extLst>
              <a:ext uri="{FF2B5EF4-FFF2-40B4-BE49-F238E27FC236}">
                <a16:creationId xmlns:a16="http://schemas.microsoft.com/office/drawing/2014/main" id="{23F51894-5890-484A-4BF5-84F9C783847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212" t="27158" r="25252" b="35579"/>
          <a:stretch/>
        </p:blipFill>
        <p:spPr>
          <a:xfrm>
            <a:off x="387350" y="2077093"/>
            <a:ext cx="1673225" cy="1612900"/>
          </a:xfrm>
          <a:prstGeom prst="round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5F11080-27CE-3093-DCDA-788F0DBDCCC2}"/>
              </a:ext>
            </a:extLst>
          </p:cNvPr>
          <p:cNvSpPr txBox="1"/>
          <p:nvPr/>
        </p:nvSpPr>
        <p:spPr>
          <a:xfrm>
            <a:off x="294386" y="3897482"/>
            <a:ext cx="1822599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>
                <a:latin typeface="Arial"/>
                <a:cs typeface="Arial"/>
              </a:rPr>
              <a:t>Jason Goldstein</a:t>
            </a:r>
            <a:endParaRPr lang="en-US"/>
          </a:p>
          <a:p>
            <a:pPr algn="ctr"/>
            <a:r>
              <a:rPr lang="en-US" i="1">
                <a:latin typeface="Arial"/>
                <a:cs typeface="Arial"/>
              </a:rPr>
              <a:t>Materials Engineer</a:t>
            </a:r>
          </a:p>
          <a:p>
            <a:pPr algn="ctr"/>
            <a:endParaRPr lang="en-US">
              <a:latin typeface="Arial"/>
              <a:cs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56DFA01-D591-E41E-8D96-9B4F6B7622CA}"/>
              </a:ext>
            </a:extLst>
          </p:cNvPr>
          <p:cNvSpPr txBox="1"/>
          <p:nvPr/>
        </p:nvSpPr>
        <p:spPr>
          <a:xfrm>
            <a:off x="2434404" y="3902400"/>
            <a:ext cx="1765011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>
                <a:latin typeface="Arial"/>
                <a:cs typeface="Arial"/>
              </a:rPr>
              <a:t>Lauren Roche</a:t>
            </a:r>
            <a:endParaRPr lang="en-US"/>
          </a:p>
          <a:p>
            <a:pPr algn="ctr"/>
            <a:r>
              <a:rPr lang="en-US" i="1">
                <a:latin typeface="Arial"/>
                <a:cs typeface="Arial"/>
              </a:rPr>
              <a:t>Cryogenics Engineer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A488F57-20E4-712B-6B34-CA71284A19AB}"/>
              </a:ext>
            </a:extLst>
          </p:cNvPr>
          <p:cNvSpPr txBox="1"/>
          <p:nvPr/>
        </p:nvSpPr>
        <p:spPr>
          <a:xfrm>
            <a:off x="4585556" y="3908217"/>
            <a:ext cx="1621877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>
                <a:latin typeface="Arial"/>
                <a:cs typeface="Arial"/>
              </a:rPr>
              <a:t>Sean Rodney</a:t>
            </a:r>
            <a:endParaRPr lang="en-US"/>
          </a:p>
          <a:p>
            <a:pPr algn="ctr"/>
            <a:r>
              <a:rPr lang="en-US" i="1">
                <a:latin typeface="Arial"/>
                <a:cs typeface="Arial"/>
              </a:rPr>
              <a:t>Test Engineer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6B59A9-56F8-9BFA-4EBC-B0222ADE82C5}"/>
              </a:ext>
            </a:extLst>
          </p:cNvPr>
          <p:cNvSpPr txBox="1"/>
          <p:nvPr/>
        </p:nvSpPr>
        <p:spPr>
          <a:xfrm>
            <a:off x="10671437" y="173378"/>
            <a:ext cx="1525893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ea typeface="Calibri"/>
                <a:cs typeface="Calibri"/>
              </a:rPr>
              <a:t>Jason Goldstein</a:t>
            </a:r>
            <a:endParaRPr lang="en-US" dirty="0"/>
          </a:p>
        </p:txBody>
      </p:sp>
      <p:pic>
        <p:nvPicPr>
          <p:cNvPr id="9" name="Picture 8" descr="A person smiling at camera&#10;&#10;Description automatically generated">
            <a:extLst>
              <a:ext uri="{FF2B5EF4-FFF2-40B4-BE49-F238E27FC236}">
                <a16:creationId xmlns:a16="http://schemas.microsoft.com/office/drawing/2014/main" id="{8669DD7D-19DC-5B02-65DF-23497E52DDD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19" t="16247" r="6828" b="15259"/>
          <a:stretch/>
        </p:blipFill>
        <p:spPr>
          <a:xfrm>
            <a:off x="4551383" y="2077092"/>
            <a:ext cx="1673352" cy="1633165"/>
          </a:xfrm>
          <a:prstGeom prst="round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2407744-661A-B243-357F-5A3EDE5597A5}"/>
              </a:ext>
            </a:extLst>
          </p:cNvPr>
          <p:cNvSpPr txBox="1"/>
          <p:nvPr/>
        </p:nvSpPr>
        <p:spPr>
          <a:xfrm>
            <a:off x="6506696" y="3907347"/>
            <a:ext cx="1983727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>
                <a:latin typeface="Arial"/>
                <a:cs typeface="Arial"/>
              </a:rPr>
              <a:t>Valerie Rodriguez</a:t>
            </a:r>
            <a:endParaRPr lang="en-US"/>
          </a:p>
          <a:p>
            <a:pPr algn="ctr"/>
            <a:r>
              <a:rPr lang="en-US" i="1">
                <a:latin typeface="Arial"/>
                <a:cs typeface="Arial"/>
              </a:rPr>
              <a:t>Thermal-Fluids Engineer</a:t>
            </a:r>
          </a:p>
          <a:p>
            <a:pPr algn="ctr"/>
            <a:endParaRPr lang="en-US">
              <a:latin typeface="Arial"/>
              <a:cs typeface="Arial"/>
            </a:endParaRPr>
          </a:p>
        </p:txBody>
      </p:sp>
      <p:pic>
        <p:nvPicPr>
          <p:cNvPr id="12" name="Picture 11" descr="A person with blonde hair&#10;&#10;Description automatically generated">
            <a:extLst>
              <a:ext uri="{FF2B5EF4-FFF2-40B4-BE49-F238E27FC236}">
                <a16:creationId xmlns:a16="http://schemas.microsoft.com/office/drawing/2014/main" id="{88DB1CEB-AE45-C772-876D-9F8EC5C6C2E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78" r="978"/>
          <a:stretch/>
        </p:blipFill>
        <p:spPr>
          <a:xfrm>
            <a:off x="2467270" y="2077092"/>
            <a:ext cx="1673352" cy="1680932"/>
          </a:xfrm>
          <a:prstGeom prst="round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8E8EC60-43EB-595F-6134-1E6C11A268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59294" y="-1745"/>
            <a:ext cx="1314450" cy="143442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F26258D-DFCC-3AEA-0B12-9DC36AE5F26E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CC4BB559-203C-14B9-C960-79D60A82D6AC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3665EC4A-5C62-8AF0-ECC3-6BEC91F79268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2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pic>
        <p:nvPicPr>
          <p:cNvPr id="3" name="Picture 2" descr="A person in a black dress&#10;&#10;Description automatically generated">
            <a:extLst>
              <a:ext uri="{FF2B5EF4-FFF2-40B4-BE49-F238E27FC236}">
                <a16:creationId xmlns:a16="http://schemas.microsoft.com/office/drawing/2014/main" id="{FB452C29-2D1D-D421-74AD-F6D15B7CD25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6337" t="24528" r="12376" b="21132"/>
          <a:stretch/>
        </p:blipFill>
        <p:spPr>
          <a:xfrm>
            <a:off x="6655988" y="2072277"/>
            <a:ext cx="1613626" cy="1617203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4057270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7D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4758A9-D7F3-0C42-78FA-60AC8738BF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31B8038-F6AF-679B-4855-A9FCB5B31F7C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47106398-D141-6DCB-651A-639F360D7796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1D1B547-B85C-5B16-F8D7-74041B1B6E13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20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F58EA5C7-6854-C29F-58D6-D5407F7DBBD1}"/>
              </a:ext>
            </a:extLst>
          </p:cNvPr>
          <p:cNvCxnSpPr/>
          <p:nvPr/>
        </p:nvCxnSpPr>
        <p:spPr>
          <a:xfrm>
            <a:off x="270681" y="1639232"/>
            <a:ext cx="9990160" cy="4550"/>
          </a:xfrm>
          <a:prstGeom prst="straightConnector1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CB8B3798-6485-CCA0-AAD9-00955BFCBA29}"/>
              </a:ext>
            </a:extLst>
          </p:cNvPr>
          <p:cNvSpPr txBox="1"/>
          <p:nvPr/>
        </p:nvSpPr>
        <p:spPr>
          <a:xfrm>
            <a:off x="1677955" y="5091924"/>
            <a:ext cx="1985702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 dirty="0">
                <a:solidFill>
                  <a:srgbClr val="002759"/>
                </a:solidFill>
              </a:rPr>
              <a:t>Status: </a:t>
            </a:r>
          </a:p>
          <a:p>
            <a:pPr algn="ctr"/>
            <a:r>
              <a:rPr lang="en-US" b="1" dirty="0">
                <a:solidFill>
                  <a:srgbClr val="3D9C3D"/>
                </a:solidFill>
                <a:cs typeface="Calibri"/>
              </a:rPr>
              <a:t>Training Complete</a:t>
            </a:r>
            <a:endParaRPr lang="en-US" b="1" dirty="0">
              <a:solidFill>
                <a:srgbClr val="3D9C3D"/>
              </a:solidFill>
              <a:ea typeface="Calibri"/>
              <a:cs typeface="Calibri"/>
            </a:endParaRPr>
          </a:p>
        </p:txBody>
      </p:sp>
      <p:pic>
        <p:nvPicPr>
          <p:cNvPr id="22" name="Picture 21" descr="Arizona Space Grant Consortium Logos | Arizona Space Grant Consortium">
            <a:extLst>
              <a:ext uri="{FF2B5EF4-FFF2-40B4-BE49-F238E27FC236}">
                <a16:creationId xmlns:a16="http://schemas.microsoft.com/office/drawing/2014/main" id="{E4182076-9157-98CB-AE68-1450ECA996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165B235-1BDD-67CA-ABE1-8B8F8DD1CAF6}"/>
              </a:ext>
            </a:extLst>
          </p:cNvPr>
          <p:cNvSpPr txBox="1"/>
          <p:nvPr/>
        </p:nvSpPr>
        <p:spPr>
          <a:xfrm>
            <a:off x="10671437" y="173378"/>
            <a:ext cx="1525893" cy="3501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Lauren Roche</a:t>
            </a:r>
            <a:endParaRPr lang="en-US"/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E1071BBC-3DC6-1DFA-5D9E-F4BBD9E8621C}"/>
              </a:ext>
            </a:extLst>
          </p:cNvPr>
          <p:cNvGrpSpPr/>
          <p:nvPr/>
        </p:nvGrpSpPr>
        <p:grpSpPr>
          <a:xfrm>
            <a:off x="1472943" y="2637314"/>
            <a:ext cx="2391586" cy="2220688"/>
            <a:chOff x="117671" y="2525484"/>
            <a:chExt cx="2391586" cy="2220688"/>
          </a:xfrm>
        </p:grpSpPr>
        <p:sp>
          <p:nvSpPr>
            <p:cNvPr id="78" name="Rectangle 5">
              <a:extLst>
                <a:ext uri="{FF2B5EF4-FFF2-40B4-BE49-F238E27FC236}">
                  <a16:creationId xmlns:a16="http://schemas.microsoft.com/office/drawing/2014/main" id="{A1136754-BC30-DDAF-0422-0987660E346D}"/>
                </a:ext>
              </a:extLst>
            </p:cNvPr>
            <p:cNvSpPr/>
            <p:nvPr/>
          </p:nvSpPr>
          <p:spPr>
            <a:xfrm>
              <a:off x="117671" y="2525484"/>
              <a:ext cx="2391586" cy="2220688"/>
            </a:xfrm>
            <a:prstGeom prst="flowChartConnector">
              <a:avLst/>
            </a:prstGeom>
            <a:solidFill>
              <a:srgbClr val="9083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5">
              <a:extLst>
                <a:ext uri="{FF2B5EF4-FFF2-40B4-BE49-F238E27FC236}">
                  <a16:creationId xmlns:a16="http://schemas.microsoft.com/office/drawing/2014/main" id="{6EEBFBB6-72AA-6344-433C-57AE17B44A51}"/>
                </a:ext>
              </a:extLst>
            </p:cNvPr>
            <p:cNvSpPr/>
            <p:nvPr/>
          </p:nvSpPr>
          <p:spPr>
            <a:xfrm>
              <a:off x="238073" y="2676224"/>
              <a:ext cx="2150781" cy="1936236"/>
            </a:xfrm>
            <a:prstGeom prst="flowChartConnector">
              <a:avLst/>
            </a:prstGeom>
            <a:solidFill>
              <a:srgbClr val="D67946"/>
            </a:solidFill>
            <a:ln w="1016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itle 4">
            <a:extLst>
              <a:ext uri="{FF2B5EF4-FFF2-40B4-BE49-F238E27FC236}">
                <a16:creationId xmlns:a16="http://schemas.microsoft.com/office/drawing/2014/main" id="{4C66F342-42AC-A93A-0A99-6A90AA3DB988}"/>
              </a:ext>
            </a:extLst>
          </p:cNvPr>
          <p:cNvSpPr txBox="1">
            <a:spLocks/>
          </p:cNvSpPr>
          <p:nvPr/>
        </p:nvSpPr>
        <p:spPr>
          <a:xfrm>
            <a:off x="438845" y="501697"/>
            <a:ext cx="9601200" cy="960276"/>
          </a:xfrm>
          <a:prstGeom prst="rect">
            <a:avLst/>
          </a:prstGeom>
        </p:spPr>
        <p:txBody>
          <a:bodyPr lIns="91440" tIns="45720" rIns="91440" bIns="45720"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 dirty="0"/>
              <a:t>Cryogenic Flow Testing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CBB77A1-C485-D9B3-E915-5545867C0D1E}"/>
              </a:ext>
            </a:extLst>
          </p:cNvPr>
          <p:cNvSpPr/>
          <p:nvPr/>
        </p:nvSpPr>
        <p:spPr>
          <a:xfrm>
            <a:off x="5339815" y="2446565"/>
            <a:ext cx="3544711" cy="682978"/>
          </a:xfrm>
          <a:prstGeom prst="roundRect">
            <a:avLst/>
          </a:prstGeom>
          <a:solidFill>
            <a:schemeClr val="tx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cs typeface="Calibri"/>
              </a:rPr>
              <a:t>Flow liquid nitrogen through stainless steel coupler</a:t>
            </a:r>
            <a:endParaRPr lang="en-US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C5722E7-572A-C383-2A39-4696C84AEDE2}"/>
              </a:ext>
            </a:extLst>
          </p:cNvPr>
          <p:cNvSpPr/>
          <p:nvPr/>
        </p:nvSpPr>
        <p:spPr>
          <a:xfrm>
            <a:off x="5339816" y="4382801"/>
            <a:ext cx="3544711" cy="682978"/>
          </a:xfrm>
          <a:prstGeom prst="roundRect">
            <a:avLst/>
          </a:prstGeom>
          <a:solidFill>
            <a:schemeClr val="tx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Verify normal operation under cryogenic conditions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A6F3201-C30D-7033-9054-31B9920EA29C}"/>
              </a:ext>
            </a:extLst>
          </p:cNvPr>
          <p:cNvSpPr/>
          <p:nvPr/>
        </p:nvSpPr>
        <p:spPr>
          <a:xfrm>
            <a:off x="5339815" y="3406169"/>
            <a:ext cx="3544711" cy="682978"/>
          </a:xfrm>
          <a:prstGeom prst="roundRect">
            <a:avLst/>
          </a:prstGeom>
          <a:solidFill>
            <a:schemeClr val="tx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cs typeface="Calibri"/>
              </a:rPr>
              <a:t>Ensure leakage rates remain within target</a:t>
            </a:r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41766B7-8D84-B60B-0548-FF73DD47529F}"/>
              </a:ext>
            </a:extLst>
          </p:cNvPr>
          <p:cNvCxnSpPr>
            <a:stCxn id="78" idx="6"/>
            <a:endCxn id="3" idx="1"/>
          </p:cNvCxnSpPr>
          <p:nvPr/>
        </p:nvCxnSpPr>
        <p:spPr>
          <a:xfrm flipV="1">
            <a:off x="3864529" y="2788054"/>
            <a:ext cx="1475286" cy="95960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C42C19D-379A-1961-F842-DBD4F746C2A5}"/>
              </a:ext>
            </a:extLst>
          </p:cNvPr>
          <p:cNvCxnSpPr>
            <a:stCxn id="78" idx="6"/>
            <a:endCxn id="13" idx="1"/>
          </p:cNvCxnSpPr>
          <p:nvPr/>
        </p:nvCxnSpPr>
        <p:spPr>
          <a:xfrm>
            <a:off x="3864529" y="3747658"/>
            <a:ext cx="147528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18BA787-8AD5-8A81-626C-F49E5C2A66F1}"/>
              </a:ext>
            </a:extLst>
          </p:cNvPr>
          <p:cNvCxnSpPr>
            <a:stCxn id="78" idx="6"/>
            <a:endCxn id="11" idx="1"/>
          </p:cNvCxnSpPr>
          <p:nvPr/>
        </p:nvCxnSpPr>
        <p:spPr>
          <a:xfrm>
            <a:off x="3864529" y="3747658"/>
            <a:ext cx="1475287" cy="97663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B7C074E0-10A5-0E65-0F52-656FC6344D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6526" y="2777908"/>
            <a:ext cx="2156049" cy="1950710"/>
          </a:xfrm>
          <a:prstGeom prst="flowChartConnector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041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7D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8C9676-33FB-54FC-DD36-A9A5DAABFE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DDA2333-B3D8-1F4D-D752-61F3D9D96DF4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C996E9D1-49FB-DFDC-6BBB-8BDE3ED4B82E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E6D3562A-EFB2-2553-4B6F-2BFF895F8D76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21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6CD74D72-1322-CD7E-641C-584ADC9681F9}"/>
              </a:ext>
            </a:extLst>
          </p:cNvPr>
          <p:cNvCxnSpPr/>
          <p:nvPr/>
        </p:nvCxnSpPr>
        <p:spPr>
          <a:xfrm>
            <a:off x="270681" y="1639232"/>
            <a:ext cx="9990160" cy="4550"/>
          </a:xfrm>
          <a:prstGeom prst="straightConnector1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65E8556B-1AE6-5F6E-0C8C-53CE4922836D}"/>
              </a:ext>
            </a:extLst>
          </p:cNvPr>
          <p:cNvSpPr txBox="1"/>
          <p:nvPr/>
        </p:nvSpPr>
        <p:spPr>
          <a:xfrm>
            <a:off x="1677955" y="5091924"/>
            <a:ext cx="1985702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 dirty="0">
                <a:solidFill>
                  <a:srgbClr val="002759"/>
                </a:solidFill>
              </a:rPr>
              <a:t>Status: </a:t>
            </a:r>
          </a:p>
          <a:p>
            <a:pPr algn="ctr"/>
            <a:r>
              <a:rPr lang="en-US" b="1" dirty="0">
                <a:solidFill>
                  <a:srgbClr val="FC944E"/>
                </a:solidFill>
              </a:rPr>
              <a:t>Setup Initiated</a:t>
            </a:r>
            <a:endParaRPr lang="en-US" dirty="0"/>
          </a:p>
        </p:txBody>
      </p:sp>
      <p:pic>
        <p:nvPicPr>
          <p:cNvPr id="22" name="Picture 21" descr="Arizona Space Grant Consortium Logos | Arizona Space Grant Consortium">
            <a:extLst>
              <a:ext uri="{FF2B5EF4-FFF2-40B4-BE49-F238E27FC236}">
                <a16:creationId xmlns:a16="http://schemas.microsoft.com/office/drawing/2014/main" id="{9C4AEF2A-B4E4-67F0-8813-A26FD5C803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9FB61E2-B0E8-DE74-4F2D-96F54EE5F7D2}"/>
              </a:ext>
            </a:extLst>
          </p:cNvPr>
          <p:cNvSpPr txBox="1"/>
          <p:nvPr/>
        </p:nvSpPr>
        <p:spPr>
          <a:xfrm>
            <a:off x="10671437" y="173378"/>
            <a:ext cx="1525893" cy="3501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Lauren Roche</a:t>
            </a:r>
            <a:endParaRPr lang="en-US"/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5EB5EE65-C703-E47A-F75A-360ED39C3B2B}"/>
              </a:ext>
            </a:extLst>
          </p:cNvPr>
          <p:cNvGrpSpPr/>
          <p:nvPr/>
        </p:nvGrpSpPr>
        <p:grpSpPr>
          <a:xfrm>
            <a:off x="1472943" y="2637314"/>
            <a:ext cx="2391586" cy="2220688"/>
            <a:chOff x="117671" y="2525484"/>
            <a:chExt cx="2391586" cy="2220688"/>
          </a:xfrm>
        </p:grpSpPr>
        <p:sp>
          <p:nvSpPr>
            <p:cNvPr id="78" name="Rectangle 5">
              <a:extLst>
                <a:ext uri="{FF2B5EF4-FFF2-40B4-BE49-F238E27FC236}">
                  <a16:creationId xmlns:a16="http://schemas.microsoft.com/office/drawing/2014/main" id="{1A00336A-37E2-4208-A5CE-D0B03EA7007E}"/>
                </a:ext>
              </a:extLst>
            </p:cNvPr>
            <p:cNvSpPr/>
            <p:nvPr/>
          </p:nvSpPr>
          <p:spPr>
            <a:xfrm>
              <a:off x="117671" y="2525484"/>
              <a:ext cx="2391586" cy="2220688"/>
            </a:xfrm>
            <a:prstGeom prst="flowChartConnector">
              <a:avLst/>
            </a:prstGeom>
            <a:solidFill>
              <a:srgbClr val="9083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5">
              <a:extLst>
                <a:ext uri="{FF2B5EF4-FFF2-40B4-BE49-F238E27FC236}">
                  <a16:creationId xmlns:a16="http://schemas.microsoft.com/office/drawing/2014/main" id="{3C954AD7-1245-AACB-0353-CBE2085F9668}"/>
                </a:ext>
              </a:extLst>
            </p:cNvPr>
            <p:cNvSpPr/>
            <p:nvPr/>
          </p:nvSpPr>
          <p:spPr>
            <a:xfrm>
              <a:off x="238073" y="2676224"/>
              <a:ext cx="2150781" cy="1936236"/>
            </a:xfrm>
            <a:prstGeom prst="flowChartConnector">
              <a:avLst/>
            </a:prstGeom>
            <a:solidFill>
              <a:srgbClr val="D67946"/>
            </a:solidFill>
            <a:ln w="1016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itle 4">
            <a:extLst>
              <a:ext uri="{FF2B5EF4-FFF2-40B4-BE49-F238E27FC236}">
                <a16:creationId xmlns:a16="http://schemas.microsoft.com/office/drawing/2014/main" id="{0E07A567-AF7A-C3AF-E0A7-DE5DAFC304BD}"/>
              </a:ext>
            </a:extLst>
          </p:cNvPr>
          <p:cNvSpPr txBox="1">
            <a:spLocks/>
          </p:cNvSpPr>
          <p:nvPr/>
        </p:nvSpPr>
        <p:spPr>
          <a:xfrm>
            <a:off x="438845" y="501697"/>
            <a:ext cx="9601200" cy="960276"/>
          </a:xfrm>
          <a:prstGeom prst="rect">
            <a:avLst/>
          </a:prstGeom>
        </p:spPr>
        <p:txBody>
          <a:bodyPr lIns="91440" tIns="45720" rIns="91440" bIns="45720"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 dirty="0"/>
              <a:t>Fluid Flow Simulation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1991196-AC1E-60BD-2F1E-CAD366D58A84}"/>
              </a:ext>
            </a:extLst>
          </p:cNvPr>
          <p:cNvSpPr/>
          <p:nvPr/>
        </p:nvSpPr>
        <p:spPr>
          <a:xfrm>
            <a:off x="5339815" y="2446565"/>
            <a:ext cx="3544711" cy="682978"/>
          </a:xfrm>
          <a:prstGeom prst="roundRect">
            <a:avLst/>
          </a:prstGeom>
          <a:solidFill>
            <a:schemeClr val="tx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cs typeface="Calibri"/>
              </a:rPr>
              <a:t>Use computational fluid dynamics to analyze flow through coupler</a:t>
            </a:r>
            <a:endParaRPr lang="en-US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B4D9E41-2631-B655-85B9-E408B6504953}"/>
              </a:ext>
            </a:extLst>
          </p:cNvPr>
          <p:cNvSpPr/>
          <p:nvPr/>
        </p:nvSpPr>
        <p:spPr>
          <a:xfrm>
            <a:off x="5339816" y="4382801"/>
            <a:ext cx="3544711" cy="682978"/>
          </a:xfrm>
          <a:prstGeom prst="roundRect">
            <a:avLst/>
          </a:prstGeom>
          <a:solidFill>
            <a:schemeClr val="tx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Analyze heat transfer through coupler during fueling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3299082-BBA4-037C-F64F-D989CE32431E}"/>
              </a:ext>
            </a:extLst>
          </p:cNvPr>
          <p:cNvSpPr/>
          <p:nvPr/>
        </p:nvSpPr>
        <p:spPr>
          <a:xfrm>
            <a:off x="5339815" y="3406169"/>
            <a:ext cx="3544711" cy="682978"/>
          </a:xfrm>
          <a:prstGeom prst="roundRect">
            <a:avLst/>
          </a:prstGeom>
          <a:solidFill>
            <a:schemeClr val="tx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cs typeface="Calibri"/>
              </a:rPr>
              <a:t>Ensure pressure drop does not inhibit fueling</a:t>
            </a:r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CBCF55F-F7A9-42C3-D873-D5587EC66AB0}"/>
              </a:ext>
            </a:extLst>
          </p:cNvPr>
          <p:cNvCxnSpPr>
            <a:stCxn id="78" idx="6"/>
            <a:endCxn id="3" idx="1"/>
          </p:cNvCxnSpPr>
          <p:nvPr/>
        </p:nvCxnSpPr>
        <p:spPr>
          <a:xfrm flipV="1">
            <a:off x="3864529" y="2788054"/>
            <a:ext cx="1475286" cy="95960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CFED5B1-E7C9-2AA5-DC70-48F3F3979B4F}"/>
              </a:ext>
            </a:extLst>
          </p:cNvPr>
          <p:cNvCxnSpPr>
            <a:stCxn id="78" idx="6"/>
            <a:endCxn id="13" idx="1"/>
          </p:cNvCxnSpPr>
          <p:nvPr/>
        </p:nvCxnSpPr>
        <p:spPr>
          <a:xfrm>
            <a:off x="3864529" y="3747658"/>
            <a:ext cx="147528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3F9847A-9E69-463D-20F7-5F1FDD159112}"/>
              </a:ext>
            </a:extLst>
          </p:cNvPr>
          <p:cNvCxnSpPr>
            <a:stCxn id="78" idx="6"/>
            <a:endCxn id="11" idx="1"/>
          </p:cNvCxnSpPr>
          <p:nvPr/>
        </p:nvCxnSpPr>
        <p:spPr>
          <a:xfrm>
            <a:off x="3864529" y="3747658"/>
            <a:ext cx="1475287" cy="97663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5">
            <a:extLst>
              <a:ext uri="{FF2B5EF4-FFF2-40B4-BE49-F238E27FC236}">
                <a16:creationId xmlns:a16="http://schemas.microsoft.com/office/drawing/2014/main" id="{E2893F6A-85D6-4495-DC66-7DE38AA3FE2A}"/>
              </a:ext>
            </a:extLst>
          </p:cNvPr>
          <p:cNvSpPr/>
          <p:nvPr/>
        </p:nvSpPr>
        <p:spPr>
          <a:xfrm>
            <a:off x="1593345" y="2789306"/>
            <a:ext cx="2150781" cy="1936236"/>
          </a:xfrm>
          <a:prstGeom prst="flowChartConnector">
            <a:avLst/>
          </a:prstGeom>
          <a:solidFill>
            <a:schemeClr val="bg1"/>
          </a:solidFill>
          <a:ln w="1016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Pipe Flow Tutorial - SimFlow CFD Software">
            <a:extLst>
              <a:ext uri="{FF2B5EF4-FFF2-40B4-BE49-F238E27FC236}">
                <a16:creationId xmlns:a16="http://schemas.microsoft.com/office/drawing/2014/main" id="{768E80FF-2897-35A7-A40C-D4F25AF94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935" y="3034843"/>
            <a:ext cx="2167743" cy="144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0578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7D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AE1E36-6573-CA2C-77B9-E1449248C6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52C41C9-A482-DF2E-1905-AE0319B7F11C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0D7C4230-7396-FA8C-F574-B2CBD56BCB7E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3D7861A5-2FAC-9C5D-693F-A591EE3758CF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22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824B84EF-0385-0A90-C384-483FCBD204D7}"/>
              </a:ext>
            </a:extLst>
          </p:cNvPr>
          <p:cNvCxnSpPr/>
          <p:nvPr/>
        </p:nvCxnSpPr>
        <p:spPr>
          <a:xfrm>
            <a:off x="270681" y="1639232"/>
            <a:ext cx="9990160" cy="4550"/>
          </a:xfrm>
          <a:prstGeom prst="straightConnector1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95D1337D-07FB-5FAE-AC62-3754A05D4B69}"/>
              </a:ext>
            </a:extLst>
          </p:cNvPr>
          <p:cNvSpPr txBox="1"/>
          <p:nvPr/>
        </p:nvSpPr>
        <p:spPr>
          <a:xfrm>
            <a:off x="1677955" y="5091924"/>
            <a:ext cx="1985702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 dirty="0">
                <a:solidFill>
                  <a:srgbClr val="002759"/>
                </a:solidFill>
              </a:rPr>
              <a:t>Status: </a:t>
            </a:r>
          </a:p>
          <a:p>
            <a:pPr algn="ctr"/>
            <a:r>
              <a:rPr lang="en-US" b="1" dirty="0">
                <a:solidFill>
                  <a:srgbClr val="3D9C3D"/>
                </a:solidFill>
                <a:cs typeface="Calibri"/>
              </a:rPr>
              <a:t>Approved</a:t>
            </a:r>
          </a:p>
        </p:txBody>
      </p:sp>
      <p:pic>
        <p:nvPicPr>
          <p:cNvPr id="22" name="Picture 21" descr="Arizona Space Grant Consortium Logos | Arizona Space Grant Consortium">
            <a:extLst>
              <a:ext uri="{FF2B5EF4-FFF2-40B4-BE49-F238E27FC236}">
                <a16:creationId xmlns:a16="http://schemas.microsoft.com/office/drawing/2014/main" id="{4616DE34-D1BE-08D1-EB90-AB7BF9A20D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42B35BA-3F5F-CB20-2A1D-BE5368E7276D}"/>
              </a:ext>
            </a:extLst>
          </p:cNvPr>
          <p:cNvSpPr txBox="1"/>
          <p:nvPr/>
        </p:nvSpPr>
        <p:spPr>
          <a:xfrm>
            <a:off x="10671437" y="173378"/>
            <a:ext cx="1525893" cy="3501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Lauren Roche</a:t>
            </a:r>
            <a:endParaRPr lang="en-US"/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5EC6D986-04E9-B30E-1E96-CB49E1410E15}"/>
              </a:ext>
            </a:extLst>
          </p:cNvPr>
          <p:cNvGrpSpPr/>
          <p:nvPr/>
        </p:nvGrpSpPr>
        <p:grpSpPr>
          <a:xfrm>
            <a:off x="1472943" y="2637314"/>
            <a:ext cx="2391586" cy="2220688"/>
            <a:chOff x="117671" y="2525484"/>
            <a:chExt cx="2391586" cy="2220688"/>
          </a:xfrm>
        </p:grpSpPr>
        <p:sp>
          <p:nvSpPr>
            <p:cNvPr id="78" name="Rectangle 5">
              <a:extLst>
                <a:ext uri="{FF2B5EF4-FFF2-40B4-BE49-F238E27FC236}">
                  <a16:creationId xmlns:a16="http://schemas.microsoft.com/office/drawing/2014/main" id="{FF790803-84C9-259E-BE7F-29374D8A275A}"/>
                </a:ext>
              </a:extLst>
            </p:cNvPr>
            <p:cNvSpPr/>
            <p:nvPr/>
          </p:nvSpPr>
          <p:spPr>
            <a:xfrm>
              <a:off x="117671" y="2525484"/>
              <a:ext cx="2391586" cy="2220688"/>
            </a:xfrm>
            <a:prstGeom prst="flowChartConnector">
              <a:avLst/>
            </a:prstGeom>
            <a:solidFill>
              <a:srgbClr val="9083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5">
              <a:extLst>
                <a:ext uri="{FF2B5EF4-FFF2-40B4-BE49-F238E27FC236}">
                  <a16:creationId xmlns:a16="http://schemas.microsoft.com/office/drawing/2014/main" id="{5B37A5C9-3542-AB3B-0609-091458B2E035}"/>
                </a:ext>
              </a:extLst>
            </p:cNvPr>
            <p:cNvSpPr/>
            <p:nvPr/>
          </p:nvSpPr>
          <p:spPr>
            <a:xfrm>
              <a:off x="238073" y="2676224"/>
              <a:ext cx="2150781" cy="1936236"/>
            </a:xfrm>
            <a:prstGeom prst="flowChartConnector">
              <a:avLst/>
            </a:prstGeom>
            <a:solidFill>
              <a:srgbClr val="D67946"/>
            </a:solidFill>
            <a:ln w="1016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itle 4">
            <a:extLst>
              <a:ext uri="{FF2B5EF4-FFF2-40B4-BE49-F238E27FC236}">
                <a16:creationId xmlns:a16="http://schemas.microsoft.com/office/drawing/2014/main" id="{DFE39E4B-93F6-9537-E9D0-27C4338E0A84}"/>
              </a:ext>
            </a:extLst>
          </p:cNvPr>
          <p:cNvSpPr txBox="1">
            <a:spLocks/>
          </p:cNvSpPr>
          <p:nvPr/>
        </p:nvSpPr>
        <p:spPr>
          <a:xfrm>
            <a:off x="438845" y="501697"/>
            <a:ext cx="9601200" cy="960276"/>
          </a:xfrm>
          <a:prstGeom prst="rect">
            <a:avLst/>
          </a:prstGeom>
        </p:spPr>
        <p:txBody>
          <a:bodyPr lIns="91440" tIns="45720" rIns="91440" bIns="45720"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 dirty="0"/>
              <a:t>Durability Testing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49B4A6E-9B95-6B28-8BD5-46321D85BD98}"/>
              </a:ext>
            </a:extLst>
          </p:cNvPr>
          <p:cNvSpPr/>
          <p:nvPr/>
        </p:nvSpPr>
        <p:spPr>
          <a:xfrm>
            <a:off x="5339815" y="2446565"/>
            <a:ext cx="3544711" cy="682978"/>
          </a:xfrm>
          <a:prstGeom prst="roundRect">
            <a:avLst/>
          </a:prstGeom>
          <a:solidFill>
            <a:schemeClr val="tx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cs typeface="Calibri"/>
              </a:rPr>
              <a:t>Use pressure sensitive paint to analyze stresses in coupler</a:t>
            </a:r>
            <a:endParaRPr lang="en-US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88EAEB8-ADFE-1EFA-3BCF-E79F7FA02D49}"/>
              </a:ext>
            </a:extLst>
          </p:cNvPr>
          <p:cNvSpPr/>
          <p:nvPr/>
        </p:nvSpPr>
        <p:spPr>
          <a:xfrm>
            <a:off x="5339816" y="4382801"/>
            <a:ext cx="3544711" cy="682978"/>
          </a:xfrm>
          <a:prstGeom prst="roundRect">
            <a:avLst/>
          </a:prstGeom>
          <a:solidFill>
            <a:schemeClr val="tx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Test for any gross leakage paths that may have formed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DCDCBB0-A4B8-07E7-BF3A-4CBEF1AA57B5}"/>
              </a:ext>
            </a:extLst>
          </p:cNvPr>
          <p:cNvSpPr/>
          <p:nvPr/>
        </p:nvSpPr>
        <p:spPr>
          <a:xfrm>
            <a:off x="5339815" y="3406169"/>
            <a:ext cx="3544711" cy="682978"/>
          </a:xfrm>
          <a:prstGeom prst="roundRect">
            <a:avLst/>
          </a:prstGeom>
          <a:solidFill>
            <a:schemeClr val="tx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cs typeface="Calibri"/>
              </a:rPr>
              <a:t>Ensure design safety requirements are met</a:t>
            </a:r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7578C14-A412-0D84-AF3C-68DFE16A020C}"/>
              </a:ext>
            </a:extLst>
          </p:cNvPr>
          <p:cNvCxnSpPr>
            <a:stCxn id="78" idx="6"/>
            <a:endCxn id="3" idx="1"/>
          </p:cNvCxnSpPr>
          <p:nvPr/>
        </p:nvCxnSpPr>
        <p:spPr>
          <a:xfrm flipV="1">
            <a:off x="3864529" y="2788054"/>
            <a:ext cx="1475286" cy="95960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2FE9AC2-73CD-B63E-6C86-6441D9B21D51}"/>
              </a:ext>
            </a:extLst>
          </p:cNvPr>
          <p:cNvCxnSpPr>
            <a:stCxn id="78" idx="6"/>
            <a:endCxn id="13" idx="1"/>
          </p:cNvCxnSpPr>
          <p:nvPr/>
        </p:nvCxnSpPr>
        <p:spPr>
          <a:xfrm>
            <a:off x="3864529" y="3747658"/>
            <a:ext cx="147528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B5ADF23-569F-A504-FE76-EAA0488B293C}"/>
              </a:ext>
            </a:extLst>
          </p:cNvPr>
          <p:cNvCxnSpPr>
            <a:stCxn id="78" idx="6"/>
            <a:endCxn id="11" idx="1"/>
          </p:cNvCxnSpPr>
          <p:nvPr/>
        </p:nvCxnSpPr>
        <p:spPr>
          <a:xfrm>
            <a:off x="3864529" y="3747658"/>
            <a:ext cx="1475287" cy="97663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5">
            <a:extLst>
              <a:ext uri="{FF2B5EF4-FFF2-40B4-BE49-F238E27FC236}">
                <a16:creationId xmlns:a16="http://schemas.microsoft.com/office/drawing/2014/main" id="{376928B2-3FF2-8091-F3CC-6FA89402D3BF}"/>
              </a:ext>
            </a:extLst>
          </p:cNvPr>
          <p:cNvSpPr/>
          <p:nvPr/>
        </p:nvSpPr>
        <p:spPr>
          <a:xfrm>
            <a:off x="1593345" y="2788054"/>
            <a:ext cx="2150781" cy="1936236"/>
          </a:xfrm>
          <a:prstGeom prst="flowChartConnector">
            <a:avLst/>
          </a:prstGeom>
          <a:solidFill>
            <a:srgbClr val="2D6C8B"/>
          </a:solidFill>
          <a:ln w="1016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 descr="Hammer1 with solid fill">
            <a:extLst>
              <a:ext uri="{FF2B5EF4-FFF2-40B4-BE49-F238E27FC236}">
                <a16:creationId xmlns:a16="http://schemas.microsoft.com/office/drawing/2014/main" id="{0512EFDC-B691-710F-37ED-5C8B508EF0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06159" y="3102122"/>
            <a:ext cx="1308100" cy="130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81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Content Placeholder 18">
            <a:extLst>
              <a:ext uri="{FF2B5EF4-FFF2-40B4-BE49-F238E27FC236}">
                <a16:creationId xmlns:a16="http://schemas.microsoft.com/office/drawing/2014/main" id="{FDA4F811-6B4E-AB7C-05FE-836A71DE28D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5672691"/>
              </p:ext>
            </p:extLst>
          </p:nvPr>
        </p:nvGraphicFramePr>
        <p:xfrm>
          <a:off x="533400" y="1813331"/>
          <a:ext cx="9601200" cy="4346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00BFEA-2EA4-0596-2EBA-0610B12BA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71052" y="6565830"/>
            <a:ext cx="731520" cy="274320"/>
          </a:xfrm>
        </p:spPr>
        <p:txBody>
          <a:bodyPr/>
          <a:lstStyle/>
          <a:p>
            <a:fld id="{A5AEF524-62EC-C340-82A1-9F47B6C43E55}" type="slidenum">
              <a:rPr lang="en-US" smtClean="0"/>
              <a:t>23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243D8CD-BFB4-6087-A7BE-2C95F2009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Current Priorities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12A328-5B41-8FE6-DA70-D239F7260F51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78B75D4A-3DE4-CA15-1929-BFAE0383879E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B2803474-15D2-A611-41DD-3C965BDB59D0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D8D8D8"/>
                </a:solidFill>
                <a:ea typeface="Calibri"/>
                <a:cs typeface="Calibri"/>
              </a:rPr>
              <a:t>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F87C75-51B4-35DF-0B9F-FF4AB75442D3}"/>
              </a:ext>
            </a:extLst>
          </p:cNvPr>
          <p:cNvSpPr txBox="1"/>
          <p:nvPr/>
        </p:nvSpPr>
        <p:spPr>
          <a:xfrm>
            <a:off x="10671437" y="173378"/>
            <a:ext cx="1525893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Lauren Roche</a:t>
            </a:r>
            <a:endParaRPr lang="en-US"/>
          </a:p>
        </p:txBody>
      </p:sp>
      <p:pic>
        <p:nvPicPr>
          <p:cNvPr id="23" name="Graphic 22" descr="Tools with solid fill">
            <a:extLst>
              <a:ext uri="{FF2B5EF4-FFF2-40B4-BE49-F238E27FC236}">
                <a16:creationId xmlns:a16="http://schemas.microsoft.com/office/drawing/2014/main" id="{D7A3F9CC-273A-6821-B60E-E3263C3AF5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91146" y="4275795"/>
            <a:ext cx="467881" cy="457200"/>
          </a:xfrm>
          <a:prstGeom prst="rect">
            <a:avLst/>
          </a:prstGeom>
        </p:spPr>
      </p:pic>
      <p:pic>
        <p:nvPicPr>
          <p:cNvPr id="24" name="Graphic 23" descr="Blueprint with solid fill">
            <a:extLst>
              <a:ext uri="{FF2B5EF4-FFF2-40B4-BE49-F238E27FC236}">
                <a16:creationId xmlns:a16="http://schemas.microsoft.com/office/drawing/2014/main" id="{0076DBA6-BE9B-5F59-02EE-B066436FE7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flipH="1">
            <a:off x="1170837" y="3253283"/>
            <a:ext cx="488190" cy="457200"/>
          </a:xfrm>
          <a:prstGeom prst="rect">
            <a:avLst/>
          </a:prstGeom>
        </p:spPr>
      </p:pic>
      <p:pic>
        <p:nvPicPr>
          <p:cNvPr id="25" name="Graphic 24" descr="Thermometer with solid fill">
            <a:extLst>
              <a:ext uri="{FF2B5EF4-FFF2-40B4-BE49-F238E27FC236}">
                <a16:creationId xmlns:a16="http://schemas.microsoft.com/office/drawing/2014/main" id="{F019FD33-A7AF-38A8-0CE1-4907A96D47D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98751" y="2252073"/>
            <a:ext cx="457200" cy="457200"/>
          </a:xfrm>
          <a:prstGeom prst="rect">
            <a:avLst/>
          </a:prstGeom>
        </p:spPr>
      </p:pic>
      <p:pic>
        <p:nvPicPr>
          <p:cNvPr id="27" name="Graphic 26" descr="Test tubes outline">
            <a:extLst>
              <a:ext uri="{FF2B5EF4-FFF2-40B4-BE49-F238E27FC236}">
                <a16:creationId xmlns:a16="http://schemas.microsoft.com/office/drawing/2014/main" id="{3D81C245-C7C0-FB51-C486-54CEB81CF49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99682" y="527700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2433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6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3DD5E5-E539-0E61-4B0F-C2D26E2BFD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Content Placeholder 18">
            <a:extLst>
              <a:ext uri="{FF2B5EF4-FFF2-40B4-BE49-F238E27FC236}">
                <a16:creationId xmlns:a16="http://schemas.microsoft.com/office/drawing/2014/main" id="{C4253632-118E-A897-C24D-A51E8F90099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23261999"/>
              </p:ext>
            </p:extLst>
          </p:nvPr>
        </p:nvGraphicFramePr>
        <p:xfrm>
          <a:off x="533400" y="1813331"/>
          <a:ext cx="9601200" cy="4346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3D6312-CB68-B92E-E42D-37FDFE453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71052" y="6565830"/>
            <a:ext cx="731520" cy="274320"/>
          </a:xfrm>
        </p:spPr>
        <p:txBody>
          <a:bodyPr/>
          <a:lstStyle/>
          <a:p>
            <a:fld id="{A5AEF524-62EC-C340-82A1-9F47B6C43E55}" type="slidenum">
              <a:rPr lang="en-US" smtClean="0"/>
              <a:t>24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3C569F1-458B-CC33-A932-370517B12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Future Work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6A056F-878B-78F9-D5A5-75F2C836D694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6D506D2B-D0ED-0184-7D20-75AF96157531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5EB4B41B-4A5B-F447-16DD-05E936EE0122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D8D8D8"/>
                </a:solidFill>
                <a:ea typeface="Calibri"/>
                <a:cs typeface="Calibri"/>
              </a:rPr>
              <a:t>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9D0290-5947-DEE9-B5E9-7D4EC0654973}"/>
              </a:ext>
            </a:extLst>
          </p:cNvPr>
          <p:cNvSpPr txBox="1"/>
          <p:nvPr/>
        </p:nvSpPr>
        <p:spPr>
          <a:xfrm>
            <a:off x="10671437" y="173378"/>
            <a:ext cx="1525893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Lauren Roche</a:t>
            </a:r>
            <a:endParaRPr lang="en-US"/>
          </a:p>
        </p:txBody>
      </p:sp>
      <p:pic>
        <p:nvPicPr>
          <p:cNvPr id="6" name="Graphic 5" descr="Hammer1 with solid fill">
            <a:extLst>
              <a:ext uri="{FF2B5EF4-FFF2-40B4-BE49-F238E27FC236}">
                <a16:creationId xmlns:a16="http://schemas.microsoft.com/office/drawing/2014/main" id="{5027619D-D7BF-E163-0B1F-70005A0EC8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08316" y="3768465"/>
            <a:ext cx="457198" cy="457198"/>
          </a:xfrm>
          <a:prstGeom prst="rect">
            <a:avLst/>
          </a:prstGeom>
        </p:spPr>
      </p:pic>
      <p:pic>
        <p:nvPicPr>
          <p:cNvPr id="10" name="Graphic 9" descr="Graffiti Spray outline">
            <a:extLst>
              <a:ext uri="{FF2B5EF4-FFF2-40B4-BE49-F238E27FC236}">
                <a16:creationId xmlns:a16="http://schemas.microsoft.com/office/drawing/2014/main" id="{9049752D-5AAB-B4AF-FEF2-A00FFF930E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36171" y="5068382"/>
            <a:ext cx="457198" cy="457198"/>
          </a:xfrm>
          <a:prstGeom prst="rect">
            <a:avLst/>
          </a:prstGeom>
        </p:spPr>
      </p:pic>
      <p:pic>
        <p:nvPicPr>
          <p:cNvPr id="13" name="Graphic 12" descr="Magnifying glass with solid fill">
            <a:extLst>
              <a:ext uri="{FF2B5EF4-FFF2-40B4-BE49-F238E27FC236}">
                <a16:creationId xmlns:a16="http://schemas.microsoft.com/office/drawing/2014/main" id="{258B3F51-846C-813B-9637-D6ED14DA7EA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36171" y="2468546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7486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B35A8-0142-3123-1CD3-C2E26BE560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60448" y="3044952"/>
            <a:ext cx="9144000" cy="768096"/>
          </a:xfrm>
        </p:spPr>
        <p:txBody>
          <a:bodyPr/>
          <a:lstStyle/>
          <a:p>
            <a:r>
              <a:rPr lang="en-US">
                <a:latin typeface="Arial Black"/>
                <a:ea typeface="Calibri"/>
                <a:cs typeface="Arial"/>
              </a:rPr>
              <a:t>Thank You.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372F9E-5033-087C-AE81-71444ACBA8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8545" y="6373368"/>
            <a:ext cx="9144000" cy="484632"/>
          </a:xfrm>
        </p:spPr>
        <p:txBody>
          <a:bodyPr>
            <a:normAutofit fontScale="62500" lnSpcReduction="20000"/>
          </a:bodyPr>
          <a:lstStyle/>
          <a:p>
            <a:r>
              <a:rPr lang="en-US" sz="2400"/>
              <a:t>Jason Goldstein, Lauren Roche, Sean Rodney,</a:t>
            </a:r>
          </a:p>
          <a:p>
            <a:r>
              <a:rPr lang="en-US" sz="2400"/>
              <a:t> Valerie Rodriguez, Nicolas Sgammato</a:t>
            </a:r>
          </a:p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557845-C1C9-036E-EF4D-368E1208A6B2}"/>
              </a:ext>
            </a:extLst>
          </p:cNvPr>
          <p:cNvSpPr txBox="1"/>
          <p:nvPr/>
        </p:nvSpPr>
        <p:spPr>
          <a:xfrm>
            <a:off x="138545" y="4156476"/>
            <a:ext cx="8659092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Arial Black"/>
              </a:rPr>
              <a:t>520: NASA Actively Sealed Cryogenic Coupler</a:t>
            </a:r>
          </a:p>
        </p:txBody>
      </p:sp>
    </p:spTree>
    <p:extLst>
      <p:ext uri="{BB962C8B-B14F-4D97-AF65-F5344CB8AC3E}">
        <p14:creationId xmlns:p14="http://schemas.microsoft.com/office/powerpoint/2010/main" val="13922434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A5BCF7-4E67-4B03-4D9A-C266B1F2FBE0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0744BC4-01FE-EE76-3D0C-6A2EC6EB29D8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B97B82-3D7B-EDA6-B474-EFA06C8BAB2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26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EB726565-0AEA-C1EB-6CFB-0946D0B81CE7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latin typeface="Arial Black"/>
                <a:cs typeface="Calibri"/>
              </a:rPr>
              <a:t>Future Work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751A04-702A-5BC3-ED86-C3F228EA2DA5}"/>
              </a:ext>
            </a:extLst>
          </p:cNvPr>
          <p:cNvSpPr txBox="1"/>
          <p:nvPr/>
        </p:nvSpPr>
        <p:spPr>
          <a:xfrm>
            <a:off x="1165835" y="2273345"/>
            <a:ext cx="910909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2800">
              <a:cs typeface="Calibri"/>
            </a:endParaRPr>
          </a:p>
        </p:txBody>
      </p:sp>
      <p:sp>
        <p:nvSpPr>
          <p:cNvPr id="2" name="Diamond 1">
            <a:extLst>
              <a:ext uri="{FF2B5EF4-FFF2-40B4-BE49-F238E27FC236}">
                <a16:creationId xmlns:a16="http://schemas.microsoft.com/office/drawing/2014/main" id="{65DA1F93-213D-DFF2-EEB5-704B5710AF39}"/>
              </a:ext>
            </a:extLst>
          </p:cNvPr>
          <p:cNvSpPr/>
          <p:nvPr/>
        </p:nvSpPr>
        <p:spPr>
          <a:xfrm>
            <a:off x="1546350" y="3460452"/>
            <a:ext cx="695435" cy="625366"/>
          </a:xfrm>
          <a:prstGeom prst="diamond">
            <a:avLst/>
          </a:prstGeom>
          <a:noFill/>
          <a:ln w="28575">
            <a:solidFill>
              <a:srgbClr val="6D88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iamond 3">
            <a:extLst>
              <a:ext uri="{FF2B5EF4-FFF2-40B4-BE49-F238E27FC236}">
                <a16:creationId xmlns:a16="http://schemas.microsoft.com/office/drawing/2014/main" id="{0930BFEC-F1C3-3698-E8CA-5A073C86FA8F}"/>
              </a:ext>
            </a:extLst>
          </p:cNvPr>
          <p:cNvSpPr/>
          <p:nvPr/>
        </p:nvSpPr>
        <p:spPr>
          <a:xfrm>
            <a:off x="3823591" y="3460451"/>
            <a:ext cx="695435" cy="625366"/>
          </a:xfrm>
          <a:prstGeom prst="diamond">
            <a:avLst/>
          </a:prstGeom>
          <a:noFill/>
          <a:ln w="28575">
            <a:solidFill>
              <a:srgbClr val="6D88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iamond 7">
            <a:extLst>
              <a:ext uri="{FF2B5EF4-FFF2-40B4-BE49-F238E27FC236}">
                <a16:creationId xmlns:a16="http://schemas.microsoft.com/office/drawing/2014/main" id="{8F7A0637-4D16-A81A-9690-17261A88CFB8}"/>
              </a:ext>
            </a:extLst>
          </p:cNvPr>
          <p:cNvSpPr/>
          <p:nvPr/>
        </p:nvSpPr>
        <p:spPr>
          <a:xfrm>
            <a:off x="6100832" y="3460451"/>
            <a:ext cx="695435" cy="625366"/>
          </a:xfrm>
          <a:prstGeom prst="diamond">
            <a:avLst/>
          </a:prstGeom>
          <a:noFill/>
          <a:ln w="28575">
            <a:solidFill>
              <a:srgbClr val="6D88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iamond 10">
            <a:extLst>
              <a:ext uri="{FF2B5EF4-FFF2-40B4-BE49-F238E27FC236}">
                <a16:creationId xmlns:a16="http://schemas.microsoft.com/office/drawing/2014/main" id="{EA7EEBA3-FB93-5A6D-2EA9-24D75D88225B}"/>
              </a:ext>
            </a:extLst>
          </p:cNvPr>
          <p:cNvSpPr/>
          <p:nvPr/>
        </p:nvSpPr>
        <p:spPr>
          <a:xfrm>
            <a:off x="8378073" y="3460451"/>
            <a:ext cx="695435" cy="625366"/>
          </a:xfrm>
          <a:prstGeom prst="diamond">
            <a:avLst/>
          </a:prstGeom>
          <a:noFill/>
          <a:ln w="28575">
            <a:solidFill>
              <a:srgbClr val="6D88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83FECEE-B878-7368-FADC-9D8833B1BD8E}"/>
              </a:ext>
            </a:extLst>
          </p:cNvPr>
          <p:cNvCxnSpPr/>
          <p:nvPr/>
        </p:nvCxnSpPr>
        <p:spPr>
          <a:xfrm flipV="1">
            <a:off x="2241018" y="3775859"/>
            <a:ext cx="1583587" cy="2641"/>
          </a:xfrm>
          <a:prstGeom prst="straightConnector1">
            <a:avLst/>
          </a:prstGeom>
          <a:ln w="38100">
            <a:solidFill>
              <a:srgbClr val="6D88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3EC0E54-99E5-E206-43F5-F54158F6EB0D}"/>
              </a:ext>
            </a:extLst>
          </p:cNvPr>
          <p:cNvCxnSpPr>
            <a:cxnSpLocks/>
          </p:cNvCxnSpPr>
          <p:nvPr/>
        </p:nvCxnSpPr>
        <p:spPr>
          <a:xfrm>
            <a:off x="4524403" y="3778499"/>
            <a:ext cx="1614313" cy="3504"/>
          </a:xfrm>
          <a:prstGeom prst="straightConnector1">
            <a:avLst/>
          </a:prstGeom>
          <a:ln w="38100">
            <a:solidFill>
              <a:srgbClr val="6D88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3ECF6DF-7A9C-5E4A-5EFB-2CEBC59EC314}"/>
              </a:ext>
            </a:extLst>
          </p:cNvPr>
          <p:cNvCxnSpPr>
            <a:cxnSpLocks/>
          </p:cNvCxnSpPr>
          <p:nvPr/>
        </p:nvCxnSpPr>
        <p:spPr>
          <a:xfrm flipV="1">
            <a:off x="6791969" y="3773809"/>
            <a:ext cx="1583587" cy="2641"/>
          </a:xfrm>
          <a:prstGeom prst="straightConnector1">
            <a:avLst/>
          </a:prstGeom>
          <a:ln w="38100">
            <a:solidFill>
              <a:srgbClr val="6D88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DB248D4-0C41-662E-D25E-94ABC8C3046E}"/>
              </a:ext>
            </a:extLst>
          </p:cNvPr>
          <p:cNvCxnSpPr>
            <a:cxnSpLocks/>
          </p:cNvCxnSpPr>
          <p:nvPr/>
        </p:nvCxnSpPr>
        <p:spPr>
          <a:xfrm flipV="1">
            <a:off x="9032367" y="3768393"/>
            <a:ext cx="695821" cy="2641"/>
          </a:xfrm>
          <a:prstGeom prst="straightConnector1">
            <a:avLst/>
          </a:prstGeom>
          <a:ln w="38100">
            <a:solidFill>
              <a:srgbClr val="6D88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2EDB1B9-DE80-56DC-7686-FE3273D72441}"/>
              </a:ext>
            </a:extLst>
          </p:cNvPr>
          <p:cNvCxnSpPr>
            <a:cxnSpLocks/>
          </p:cNvCxnSpPr>
          <p:nvPr/>
        </p:nvCxnSpPr>
        <p:spPr>
          <a:xfrm flipV="1">
            <a:off x="850114" y="3775791"/>
            <a:ext cx="695821" cy="2641"/>
          </a:xfrm>
          <a:prstGeom prst="straightConnector1">
            <a:avLst/>
          </a:prstGeom>
          <a:ln w="38100">
            <a:solidFill>
              <a:srgbClr val="6D88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Diamond 17">
            <a:extLst>
              <a:ext uri="{FF2B5EF4-FFF2-40B4-BE49-F238E27FC236}">
                <a16:creationId xmlns:a16="http://schemas.microsoft.com/office/drawing/2014/main" id="{3D89C91F-7577-CCE1-9AC8-15475FCB52F0}"/>
              </a:ext>
            </a:extLst>
          </p:cNvPr>
          <p:cNvSpPr/>
          <p:nvPr/>
        </p:nvSpPr>
        <p:spPr>
          <a:xfrm>
            <a:off x="9588039" y="3645402"/>
            <a:ext cx="281144" cy="255464"/>
          </a:xfrm>
          <a:prstGeom prst="diamond">
            <a:avLst/>
          </a:prstGeom>
          <a:solidFill>
            <a:srgbClr val="6D88A6"/>
          </a:solidFill>
          <a:ln w="28575">
            <a:solidFill>
              <a:srgbClr val="6D88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iamond 18">
            <a:extLst>
              <a:ext uri="{FF2B5EF4-FFF2-40B4-BE49-F238E27FC236}">
                <a16:creationId xmlns:a16="http://schemas.microsoft.com/office/drawing/2014/main" id="{6E52381A-918A-387E-FA49-65E2EF6FDE24}"/>
              </a:ext>
            </a:extLst>
          </p:cNvPr>
          <p:cNvSpPr/>
          <p:nvPr/>
        </p:nvSpPr>
        <p:spPr>
          <a:xfrm>
            <a:off x="747360" y="3645402"/>
            <a:ext cx="281144" cy="255464"/>
          </a:xfrm>
          <a:prstGeom prst="diamond">
            <a:avLst/>
          </a:prstGeom>
          <a:solidFill>
            <a:srgbClr val="6D88A6"/>
          </a:solidFill>
          <a:ln w="28575">
            <a:solidFill>
              <a:srgbClr val="6D88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3FF7EF9-84EC-CFA0-7673-9FBF155CBF7E}"/>
              </a:ext>
            </a:extLst>
          </p:cNvPr>
          <p:cNvCxnSpPr/>
          <p:nvPr/>
        </p:nvCxnSpPr>
        <p:spPr>
          <a:xfrm>
            <a:off x="1886410" y="2452951"/>
            <a:ext cx="11836" cy="1034986"/>
          </a:xfrm>
          <a:prstGeom prst="straightConnector1">
            <a:avLst/>
          </a:prstGeom>
          <a:ln w="38100">
            <a:solidFill>
              <a:srgbClr val="6D88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AA4A43C-322B-64BE-8B7D-0C4104FC1781}"/>
              </a:ext>
            </a:extLst>
          </p:cNvPr>
          <p:cNvCxnSpPr>
            <a:cxnSpLocks/>
          </p:cNvCxnSpPr>
          <p:nvPr/>
        </p:nvCxnSpPr>
        <p:spPr>
          <a:xfrm>
            <a:off x="4186551" y="4067886"/>
            <a:ext cx="11836" cy="1034986"/>
          </a:xfrm>
          <a:prstGeom prst="straightConnector1">
            <a:avLst/>
          </a:prstGeom>
          <a:ln w="38100">
            <a:solidFill>
              <a:srgbClr val="6D88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8EB3734-38F8-843B-914C-7A38F9485095}"/>
              </a:ext>
            </a:extLst>
          </p:cNvPr>
          <p:cNvCxnSpPr>
            <a:cxnSpLocks/>
          </p:cNvCxnSpPr>
          <p:nvPr/>
        </p:nvCxnSpPr>
        <p:spPr>
          <a:xfrm>
            <a:off x="6446951" y="2430034"/>
            <a:ext cx="11836" cy="1034986"/>
          </a:xfrm>
          <a:prstGeom prst="straightConnector1">
            <a:avLst/>
          </a:prstGeom>
          <a:ln w="38100">
            <a:solidFill>
              <a:srgbClr val="6D88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37A0F43-B070-123A-9396-E94E7F0279A7}"/>
              </a:ext>
            </a:extLst>
          </p:cNvPr>
          <p:cNvCxnSpPr>
            <a:cxnSpLocks/>
          </p:cNvCxnSpPr>
          <p:nvPr/>
        </p:nvCxnSpPr>
        <p:spPr>
          <a:xfrm>
            <a:off x="8721492" y="4068620"/>
            <a:ext cx="11836" cy="1034986"/>
          </a:xfrm>
          <a:prstGeom prst="straightConnector1">
            <a:avLst/>
          </a:prstGeom>
          <a:ln w="38100">
            <a:solidFill>
              <a:srgbClr val="6D88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 descr="Thermometer with solid fill">
            <a:extLst>
              <a:ext uri="{FF2B5EF4-FFF2-40B4-BE49-F238E27FC236}">
                <a16:creationId xmlns:a16="http://schemas.microsoft.com/office/drawing/2014/main" id="{85E26BE9-3593-E3E9-6071-BAE2119A0E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47516" y="3565781"/>
            <a:ext cx="428018" cy="428018"/>
          </a:xfrm>
          <a:prstGeom prst="rect">
            <a:avLst/>
          </a:prstGeom>
        </p:spPr>
      </p:pic>
      <p:pic>
        <p:nvPicPr>
          <p:cNvPr id="26" name="Graphic 25" descr="Blueprint with solid fill">
            <a:extLst>
              <a:ext uri="{FF2B5EF4-FFF2-40B4-BE49-F238E27FC236}">
                <a16:creationId xmlns:a16="http://schemas.microsoft.com/office/drawing/2014/main" id="{C2495AD2-D016-4E3F-8392-EB105FCB10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8555084" y="3598736"/>
            <a:ext cx="360001" cy="337148"/>
          </a:xfrm>
          <a:prstGeom prst="rect">
            <a:avLst/>
          </a:prstGeom>
        </p:spPr>
      </p:pic>
      <p:pic>
        <p:nvPicPr>
          <p:cNvPr id="27" name="Graphic 26" descr="Building Brick Wall with solid fill">
            <a:extLst>
              <a:ext uri="{FF2B5EF4-FFF2-40B4-BE49-F238E27FC236}">
                <a16:creationId xmlns:a16="http://schemas.microsoft.com/office/drawing/2014/main" id="{B6ADA3E1-E8E5-621D-603E-3406647EC5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74580" y="3560559"/>
            <a:ext cx="404548" cy="396441"/>
          </a:xfrm>
          <a:prstGeom prst="rect">
            <a:avLst/>
          </a:prstGeom>
        </p:spPr>
      </p:pic>
      <p:pic>
        <p:nvPicPr>
          <p:cNvPr id="28" name="Graphic 27" descr="Tools with solid fill">
            <a:extLst>
              <a:ext uri="{FF2B5EF4-FFF2-40B4-BE49-F238E27FC236}">
                <a16:creationId xmlns:a16="http://schemas.microsoft.com/office/drawing/2014/main" id="{38C15054-92DE-E4C5-6433-2EC69B2236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91488" y="3602639"/>
            <a:ext cx="355060" cy="346954"/>
          </a:xfrm>
          <a:prstGeom prst="rect">
            <a:avLst/>
          </a:prstGeom>
        </p:spPr>
      </p:pic>
      <p:sp>
        <p:nvSpPr>
          <p:cNvPr id="29" name="Diamond 28">
            <a:extLst>
              <a:ext uri="{FF2B5EF4-FFF2-40B4-BE49-F238E27FC236}">
                <a16:creationId xmlns:a16="http://schemas.microsoft.com/office/drawing/2014/main" id="{A6352F74-BB57-62B2-F919-4BF6579C1EE3}"/>
              </a:ext>
            </a:extLst>
          </p:cNvPr>
          <p:cNvSpPr/>
          <p:nvPr/>
        </p:nvSpPr>
        <p:spPr>
          <a:xfrm>
            <a:off x="1808716" y="2335487"/>
            <a:ext cx="176369" cy="160214"/>
          </a:xfrm>
          <a:prstGeom prst="diamond">
            <a:avLst/>
          </a:prstGeom>
          <a:solidFill>
            <a:srgbClr val="BDD2F0"/>
          </a:solidFill>
          <a:ln w="28575">
            <a:solidFill>
              <a:srgbClr val="6D88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Diamond 30">
            <a:extLst>
              <a:ext uri="{FF2B5EF4-FFF2-40B4-BE49-F238E27FC236}">
                <a16:creationId xmlns:a16="http://schemas.microsoft.com/office/drawing/2014/main" id="{E81DAF13-7EEF-2FD4-F53D-29837DCE947B}"/>
              </a:ext>
            </a:extLst>
          </p:cNvPr>
          <p:cNvSpPr/>
          <p:nvPr/>
        </p:nvSpPr>
        <p:spPr>
          <a:xfrm>
            <a:off x="4123290" y="5059637"/>
            <a:ext cx="176369" cy="160214"/>
          </a:xfrm>
          <a:prstGeom prst="diamond">
            <a:avLst/>
          </a:prstGeom>
          <a:solidFill>
            <a:srgbClr val="BDD2F0"/>
          </a:solidFill>
          <a:ln w="28575">
            <a:solidFill>
              <a:srgbClr val="6D88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Diamond 31">
            <a:extLst>
              <a:ext uri="{FF2B5EF4-FFF2-40B4-BE49-F238E27FC236}">
                <a16:creationId xmlns:a16="http://schemas.microsoft.com/office/drawing/2014/main" id="{C05A66A3-2B99-22D6-94B6-0D07FF961CA1}"/>
              </a:ext>
            </a:extLst>
          </p:cNvPr>
          <p:cNvSpPr/>
          <p:nvPr/>
        </p:nvSpPr>
        <p:spPr>
          <a:xfrm>
            <a:off x="6361665" y="2268812"/>
            <a:ext cx="176369" cy="160214"/>
          </a:xfrm>
          <a:prstGeom prst="diamond">
            <a:avLst/>
          </a:prstGeom>
          <a:solidFill>
            <a:srgbClr val="BDD2F0"/>
          </a:solidFill>
          <a:ln w="28575">
            <a:solidFill>
              <a:srgbClr val="6D88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iamond 32">
            <a:extLst>
              <a:ext uri="{FF2B5EF4-FFF2-40B4-BE49-F238E27FC236}">
                <a16:creationId xmlns:a16="http://schemas.microsoft.com/office/drawing/2014/main" id="{EADF00E9-3C9A-0AE7-2898-194D5616D60C}"/>
              </a:ext>
            </a:extLst>
          </p:cNvPr>
          <p:cNvSpPr/>
          <p:nvPr/>
        </p:nvSpPr>
        <p:spPr>
          <a:xfrm>
            <a:off x="8647665" y="5059637"/>
            <a:ext cx="176369" cy="160214"/>
          </a:xfrm>
          <a:prstGeom prst="diamond">
            <a:avLst/>
          </a:prstGeom>
          <a:solidFill>
            <a:srgbClr val="BDD2F0"/>
          </a:solidFill>
          <a:ln w="28575">
            <a:solidFill>
              <a:srgbClr val="6D88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0E10194-EC47-7FBE-5AA8-9069CF0BC1AD}"/>
              </a:ext>
            </a:extLst>
          </p:cNvPr>
          <p:cNvSpPr txBox="1"/>
          <p:nvPr/>
        </p:nvSpPr>
        <p:spPr>
          <a:xfrm>
            <a:off x="1752599" y="1569243"/>
            <a:ext cx="389810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BDD2F0"/>
                </a:solidFill>
                <a:cs typeface="Calibri"/>
              </a:rPr>
              <a:t>Finish calculations, order parts, build prototype and refine design</a:t>
            </a:r>
            <a:endParaRPr lang="en-US" sz="200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56390A4-5EC0-B515-0DBE-89A14E3EDDCC}"/>
              </a:ext>
            </a:extLst>
          </p:cNvPr>
          <p:cNvSpPr txBox="1"/>
          <p:nvPr/>
        </p:nvSpPr>
        <p:spPr>
          <a:xfrm>
            <a:off x="6305550" y="1335880"/>
            <a:ext cx="3548062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1100">
              <a:solidFill>
                <a:srgbClr val="444444"/>
              </a:solidFill>
              <a:cs typeface="Calibri"/>
            </a:endParaRPr>
          </a:p>
          <a:p>
            <a:r>
              <a:rPr lang="en-US" sz="2000">
                <a:solidFill>
                  <a:srgbClr val="BDD2F0"/>
                </a:solidFill>
                <a:cs typeface="Calibri"/>
              </a:rPr>
              <a:t>Conduct all </a:t>
            </a:r>
          </a:p>
          <a:p>
            <a:r>
              <a:rPr lang="en-US" sz="2000">
                <a:solidFill>
                  <a:srgbClr val="BDD2F0"/>
                </a:solidFill>
                <a:cs typeface="Calibri"/>
              </a:rPr>
              <a:t>testing methods</a:t>
            </a:r>
          </a:p>
          <a:p>
            <a:pPr marL="285750" indent="-285750">
              <a:buFont typeface="Arial,Sans-Serif"/>
              <a:buChar char="•"/>
            </a:pPr>
            <a:endParaRPr lang="en-US" sz="1100">
              <a:solidFill>
                <a:srgbClr val="444444"/>
              </a:solidFill>
              <a:cs typeface="Calibri"/>
            </a:endParaRPr>
          </a:p>
          <a:p>
            <a:pPr algn="l"/>
            <a:endParaRPr lang="en-US">
              <a:cs typeface="Calibri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3D7762C-244A-9F00-6A1F-3BF5157F9624}"/>
              </a:ext>
            </a:extLst>
          </p:cNvPr>
          <p:cNvSpPr txBox="1"/>
          <p:nvPr/>
        </p:nvSpPr>
        <p:spPr>
          <a:xfrm>
            <a:off x="3986212" y="5360193"/>
            <a:ext cx="3048000" cy="8771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BDD2F0"/>
                </a:solidFill>
                <a:cs typeface="Calibri"/>
              </a:rPr>
              <a:t>Manufacture final design at machine shop</a:t>
            </a:r>
          </a:p>
          <a:p>
            <a:pPr marL="285750" indent="-285750">
              <a:buFont typeface="Arial,Sans-Serif"/>
              <a:buChar char="•"/>
            </a:pPr>
            <a:endParaRPr lang="en-US" sz="1100">
              <a:solidFill>
                <a:srgbClr val="444444"/>
              </a:solidFill>
              <a:cs typeface="Calibri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2E09AD7-3E9F-DBD1-E3B9-F645087DA54F}"/>
              </a:ext>
            </a:extLst>
          </p:cNvPr>
          <p:cNvSpPr txBox="1"/>
          <p:nvPr/>
        </p:nvSpPr>
        <p:spPr>
          <a:xfrm>
            <a:off x="8482012" y="5141118"/>
            <a:ext cx="3002756" cy="8156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1100">
              <a:solidFill>
                <a:srgbClr val="444444"/>
              </a:solidFill>
              <a:cs typeface="Calibri"/>
            </a:endParaRPr>
          </a:p>
          <a:p>
            <a:pPr algn="l"/>
            <a:r>
              <a:rPr lang="en-US">
                <a:solidFill>
                  <a:srgbClr val="BDD2F0"/>
                </a:solidFill>
                <a:cs typeface="Calibri"/>
              </a:rPr>
              <a:t>Analyze and Interpret </a:t>
            </a:r>
          </a:p>
          <a:p>
            <a:pPr algn="l"/>
            <a:r>
              <a:rPr lang="en-US">
                <a:solidFill>
                  <a:srgbClr val="BDD2F0"/>
                </a:solidFill>
                <a:cs typeface="Calibri"/>
              </a:rPr>
              <a:t>data from testing</a:t>
            </a:r>
          </a:p>
        </p:txBody>
      </p:sp>
      <p:pic>
        <p:nvPicPr>
          <p:cNvPr id="10" name="Picture 9" descr="Arizona Space Grant Consortium Logos | Arizona Space Grant Consortium">
            <a:extLst>
              <a:ext uri="{FF2B5EF4-FFF2-40B4-BE49-F238E27FC236}">
                <a16:creationId xmlns:a16="http://schemas.microsoft.com/office/drawing/2014/main" id="{85FB5AE2-08FB-C2BB-095E-FBB69B289FA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5662557-5D46-B75F-0520-DFF386235C0A}"/>
              </a:ext>
            </a:extLst>
          </p:cNvPr>
          <p:cNvSpPr txBox="1"/>
          <p:nvPr/>
        </p:nvSpPr>
        <p:spPr>
          <a:xfrm>
            <a:off x="247530" y="4847809"/>
            <a:ext cx="330332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Calibri"/>
                <a:cs typeface="Calibri"/>
              </a:rPr>
              <a:t>*This slide probably needs to be updated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303CD56-4AE1-EC4D-EB8A-FA16D8B258EB}"/>
              </a:ext>
            </a:extLst>
          </p:cNvPr>
          <p:cNvSpPr txBox="1"/>
          <p:nvPr/>
        </p:nvSpPr>
        <p:spPr>
          <a:xfrm>
            <a:off x="10671437" y="173378"/>
            <a:ext cx="1525893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Name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9405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7E91482-6119-D665-1B34-DC438710E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Backup Slides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B53669C-D202-D10B-101B-5CD3C93302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BC3426-83BD-28FF-BA17-3D1E091E3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4" name="Picture 3" descr="Arizona Space Grant Consortium Logos | Arizona Space Grant Consortium">
            <a:extLst>
              <a:ext uri="{FF2B5EF4-FFF2-40B4-BE49-F238E27FC236}">
                <a16:creationId xmlns:a16="http://schemas.microsoft.com/office/drawing/2014/main" id="{53171AB8-8265-DBBF-90C5-EE987CD917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8388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7D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B9B3BB-51B6-8E46-E3D6-508AC54ED0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B7815D4-EC61-2126-72F9-554D5008A07B}"/>
              </a:ext>
            </a:extLst>
          </p:cNvPr>
          <p:cNvSpPr/>
          <p:nvPr/>
        </p:nvSpPr>
        <p:spPr>
          <a:xfrm>
            <a:off x="5601307" y="1595857"/>
            <a:ext cx="4408714" cy="4020690"/>
          </a:xfrm>
          <a:prstGeom prst="flowChartConnector">
            <a:avLst/>
          </a:prstGeom>
          <a:solidFill>
            <a:srgbClr val="908374"/>
          </a:solidFill>
          <a:ln w="57150">
            <a:solidFill>
              <a:srgbClr val="0B648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1FD5A1-934B-9239-EDFC-E98D28C3F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2D3344C-8B9E-07C6-8E40-D21B10BD2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112" y="32823"/>
            <a:ext cx="6179003" cy="960276"/>
          </a:xfrm>
        </p:spPr>
        <p:txBody>
          <a:bodyPr/>
          <a:lstStyle/>
          <a:p>
            <a:r>
              <a:rPr lang="en-US">
                <a:solidFill>
                  <a:srgbClr val="782F40"/>
                </a:solidFill>
              </a:rPr>
              <a:t>Flow Rate Testing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67A63B-7EE7-F575-4A5C-91E1EE0DDF80}"/>
              </a:ext>
            </a:extLst>
          </p:cNvPr>
          <p:cNvSpPr txBox="1"/>
          <p:nvPr/>
        </p:nvSpPr>
        <p:spPr>
          <a:xfrm>
            <a:off x="6361115" y="2095613"/>
            <a:ext cx="3094820" cy="31393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latin typeface="+mj-lt"/>
              </a:rPr>
              <a:t>In the case testing at the FCAAP lab is denied, fluid dynamics will be simulated in COMSOL. </a:t>
            </a:r>
          </a:p>
          <a:p>
            <a:endParaRPr lang="en-US">
              <a:latin typeface="+mj-lt"/>
            </a:endParaRPr>
          </a:p>
          <a:p>
            <a:r>
              <a:rPr lang="en-US">
                <a:latin typeface="+mj-lt"/>
              </a:rPr>
              <a:t>Testing using PIV would be ideal but main concerns can still be analyzed using this software.</a:t>
            </a:r>
          </a:p>
        </p:txBody>
      </p:sp>
      <p:pic>
        <p:nvPicPr>
          <p:cNvPr id="4" name="Picture 3" descr="Arizona Space Grant Consortium Logos | Arizona Space Grant Consortium">
            <a:extLst>
              <a:ext uri="{FF2B5EF4-FFF2-40B4-BE49-F238E27FC236}">
                <a16:creationId xmlns:a16="http://schemas.microsoft.com/office/drawing/2014/main" id="{CC828656-FC35-8AD9-9F8B-6235BC6BAA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  <p:sp>
        <p:nvSpPr>
          <p:cNvPr id="18" name="Rectangle 5">
            <a:extLst>
              <a:ext uri="{FF2B5EF4-FFF2-40B4-BE49-F238E27FC236}">
                <a16:creationId xmlns:a16="http://schemas.microsoft.com/office/drawing/2014/main" id="{46422DCF-4E22-4F05-50B1-618AD320F16A}"/>
              </a:ext>
            </a:extLst>
          </p:cNvPr>
          <p:cNvSpPr/>
          <p:nvPr/>
        </p:nvSpPr>
        <p:spPr>
          <a:xfrm>
            <a:off x="337390" y="1595859"/>
            <a:ext cx="4408715" cy="4020690"/>
          </a:xfrm>
          <a:prstGeom prst="flowChartConnector">
            <a:avLst/>
          </a:prstGeom>
          <a:solidFill>
            <a:srgbClr val="9083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4D94E0B-4EC2-F543-71D3-FD0521AFA198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oter Placeholder 2">
            <a:extLst>
              <a:ext uri="{FF2B5EF4-FFF2-40B4-BE49-F238E27FC236}">
                <a16:creationId xmlns:a16="http://schemas.microsoft.com/office/drawing/2014/main" id="{A16E1FF5-0AAA-61CE-CB58-691B0759F564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DEBA55E5-A18A-D30C-B797-B3785308B0D7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28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031A04C-B0AF-6BEB-8BD7-64CB1A2C84FE}"/>
              </a:ext>
            </a:extLst>
          </p:cNvPr>
          <p:cNvSpPr txBox="1"/>
          <p:nvPr/>
        </p:nvSpPr>
        <p:spPr>
          <a:xfrm>
            <a:off x="10671437" y="173378"/>
            <a:ext cx="152589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Valerie Rodriguez</a:t>
            </a:r>
          </a:p>
        </p:txBody>
      </p:sp>
      <p:pic>
        <p:nvPicPr>
          <p:cNvPr id="1026" name="Picture 2" descr="What is COMSOL MULTIPHYSICS and its capabilities?">
            <a:extLst>
              <a:ext uri="{FF2B5EF4-FFF2-40B4-BE49-F238E27FC236}">
                <a16:creationId xmlns:a16="http://schemas.microsoft.com/office/drawing/2014/main" id="{02E9B19C-A980-0A35-89C7-3983827AB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54723"/>
            <a:ext cx="4052715" cy="3702958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92488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6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92F16DB-2E84-BD73-09CE-65489F2C6F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86717" y="1980409"/>
            <a:ext cx="4724400" cy="1532558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Reduced Cost </a:t>
            </a:r>
          </a:p>
          <a:p>
            <a:r>
              <a:rPr lang="en-US">
                <a:solidFill>
                  <a:schemeClr val="bg1"/>
                </a:solidFill>
              </a:rPr>
              <a:t>Increased Safety</a:t>
            </a:r>
          </a:p>
          <a:p>
            <a:r>
              <a:rPr lang="en-US">
                <a:solidFill>
                  <a:schemeClr val="bg1"/>
                </a:solidFill>
              </a:rPr>
              <a:t>Extended Mission Capabilities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9225E1-5E92-6E1C-D567-4BBDEA17D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Mechanical Engineering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3E30505-295E-B843-FFA9-B5212A55A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Lunar Refueling Depot</a:t>
            </a:r>
          </a:p>
        </p:txBody>
      </p:sp>
      <p:pic>
        <p:nvPicPr>
          <p:cNvPr id="4" name="Picture 3" descr="Arizona Space Grant Consortium Logos | Arizona Space Grant Consortium">
            <a:extLst>
              <a:ext uri="{FF2B5EF4-FFF2-40B4-BE49-F238E27FC236}">
                <a16:creationId xmlns:a16="http://schemas.microsoft.com/office/drawing/2014/main" id="{7A49CF61-8C53-71E4-085C-68E8744669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3810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E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Night Starry Sky Background, Stock Video - Envato Elements">
            <a:extLst>
              <a:ext uri="{FF2B5EF4-FFF2-40B4-BE49-F238E27FC236}">
                <a16:creationId xmlns:a16="http://schemas.microsoft.com/office/drawing/2014/main" id="{F083ED39-6F80-BC45-98C7-91712D1A4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666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85327FCF-0459-2456-BB3A-F6DA8B6FF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870" y="488766"/>
            <a:ext cx="9601200" cy="960276"/>
          </a:xfrm>
        </p:spPr>
        <p:txBody>
          <a:bodyPr/>
          <a:lstStyle/>
          <a:p>
            <a:pPr algn="ctr"/>
            <a:r>
              <a:rPr lang="en-US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Sponsors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5CBDB28-1BA3-A607-9853-FEE44F0AAECE}"/>
              </a:ext>
            </a:extLst>
          </p:cNvPr>
          <p:cNvSpPr/>
          <p:nvPr/>
        </p:nvSpPr>
        <p:spPr>
          <a:xfrm>
            <a:off x="1471893" y="1765167"/>
            <a:ext cx="2888847" cy="4356847"/>
          </a:xfrm>
          <a:prstGeom prst="roundRect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rizona Space Grant Consortium Logos | Arizona Space Grant Consortium">
            <a:extLst>
              <a:ext uri="{FF2B5EF4-FFF2-40B4-BE49-F238E27FC236}">
                <a16:creationId xmlns:a16="http://schemas.microsoft.com/office/drawing/2014/main" id="{0DD22675-1D94-9DA3-E498-21F90122AD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  <p:pic>
        <p:nvPicPr>
          <p:cNvPr id="9" name="Content Placeholder 11">
            <a:extLst>
              <a:ext uri="{FF2B5EF4-FFF2-40B4-BE49-F238E27FC236}">
                <a16:creationId xmlns:a16="http://schemas.microsoft.com/office/drawing/2014/main" id="{A03A2715-FBE2-9DE0-2DCB-75E42C16EEB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/>
          <a:srcRect b="12373"/>
          <a:stretch/>
        </p:blipFill>
        <p:spPr>
          <a:xfrm>
            <a:off x="1718703" y="2157016"/>
            <a:ext cx="2395225" cy="2198686"/>
          </a:xfrm>
          <a:prstGeom prst="round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02AFC1E-7AB1-CD43-56B5-210304222E34}"/>
              </a:ext>
            </a:extLst>
          </p:cNvPr>
          <p:cNvSpPr txBox="1"/>
          <p:nvPr/>
        </p:nvSpPr>
        <p:spPr>
          <a:xfrm>
            <a:off x="1568181" y="4566033"/>
            <a:ext cx="2696268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u="sng">
                <a:solidFill>
                  <a:srgbClr val="FFFFFF"/>
                </a:solidFill>
                <a:latin typeface="Arial"/>
                <a:cs typeface="Arial"/>
              </a:rPr>
              <a:t>James C. Buzzell</a:t>
            </a:r>
          </a:p>
          <a:p>
            <a:pPr algn="ctr"/>
            <a:r>
              <a:rPr lang="en-US" i="1">
                <a:solidFill>
                  <a:srgbClr val="FFFFFF"/>
                </a:solidFill>
                <a:latin typeface="Arial"/>
                <a:cs typeface="Arial"/>
              </a:rPr>
              <a:t>Propulsion Systems Engineer,</a:t>
            </a:r>
          </a:p>
          <a:p>
            <a:pPr algn="ctr"/>
            <a:r>
              <a:rPr lang="en-US" i="1">
                <a:solidFill>
                  <a:srgbClr val="FFFFFF"/>
                </a:solidFill>
                <a:latin typeface="Arial"/>
                <a:cs typeface="Arial"/>
              </a:rPr>
              <a:t>NASA MSFC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A5E5C60-35F4-0D4D-8EAE-FD2CF072E030}"/>
              </a:ext>
            </a:extLst>
          </p:cNvPr>
          <p:cNvSpPr/>
          <p:nvPr/>
        </p:nvSpPr>
        <p:spPr>
          <a:xfrm>
            <a:off x="6561815" y="1711589"/>
            <a:ext cx="2888847" cy="4356847"/>
          </a:xfrm>
          <a:prstGeom prst="roundRect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Content Placeholder 14" descr="A person wearing glasses and a suit&#10;&#10;Description automatically generated">
            <a:extLst>
              <a:ext uri="{FF2B5EF4-FFF2-40B4-BE49-F238E27FC236}">
                <a16:creationId xmlns:a16="http://schemas.microsoft.com/office/drawing/2014/main" id="{1A0AA2F4-23F3-AB01-62AB-B930B417ABC7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6785131" y="2158084"/>
            <a:ext cx="2446283" cy="2197888"/>
          </a:xfrm>
          <a:prstGeom prst="round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A2E8241-62D8-5A9D-80C2-65C5FFAA4CD2}"/>
              </a:ext>
            </a:extLst>
          </p:cNvPr>
          <p:cNvSpPr txBox="1">
            <a:spLocks noChangeAspect="1"/>
          </p:cNvSpPr>
          <p:nvPr/>
        </p:nvSpPr>
        <p:spPr>
          <a:xfrm>
            <a:off x="6626069" y="4566033"/>
            <a:ext cx="2767097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u="sng">
                <a:solidFill>
                  <a:srgbClr val="FFFFFF"/>
                </a:solidFill>
                <a:latin typeface="Arial"/>
                <a:cs typeface="Arial"/>
              </a:rPr>
              <a:t>Marvin W. Barnes</a:t>
            </a:r>
          </a:p>
          <a:p>
            <a:pPr algn="ctr"/>
            <a:r>
              <a:rPr lang="en-US" i="1">
                <a:solidFill>
                  <a:srgbClr val="FFFFFF"/>
                </a:solidFill>
                <a:latin typeface="Arial"/>
                <a:cs typeface="Arial"/>
              </a:rPr>
              <a:t>Advanced Propulsion Research and Development,</a:t>
            </a:r>
          </a:p>
          <a:p>
            <a:pPr algn="ctr"/>
            <a:r>
              <a:rPr lang="en-US" i="1">
                <a:solidFill>
                  <a:srgbClr val="FFFFFF"/>
                </a:solidFill>
                <a:latin typeface="Arial"/>
                <a:cs typeface="Arial"/>
              </a:rPr>
              <a:t>NASA MSFC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F885D44-65D5-D7B1-A84E-59DB084B7272}"/>
              </a:ext>
            </a:extLst>
          </p:cNvPr>
          <p:cNvCxnSpPr/>
          <p:nvPr/>
        </p:nvCxnSpPr>
        <p:spPr>
          <a:xfrm flipH="1">
            <a:off x="10665016" y="-6397"/>
            <a:ext cx="16285" cy="6876612"/>
          </a:xfrm>
          <a:prstGeom prst="straightConnector1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04C5DDC-E122-29F7-174D-DA0C83F00039}"/>
              </a:ext>
            </a:extLst>
          </p:cNvPr>
          <p:cNvSpPr txBox="1"/>
          <p:nvPr/>
        </p:nvSpPr>
        <p:spPr>
          <a:xfrm>
            <a:off x="10671437" y="173378"/>
            <a:ext cx="1525893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ea typeface="Calibri"/>
                <a:cs typeface="Calibri"/>
              </a:rPr>
              <a:t>Jason Goldstein</a:t>
            </a:r>
            <a:endParaRPr lang="en-US" sz="16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AA8D2BD-BDDC-C99C-FE8E-231866AC37BC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ooter Placeholder 2">
            <a:extLst>
              <a:ext uri="{FF2B5EF4-FFF2-40B4-BE49-F238E27FC236}">
                <a16:creationId xmlns:a16="http://schemas.microsoft.com/office/drawing/2014/main" id="{F872C8B7-1AA9-50A3-7AD5-E119DF643297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29" name="Slide Number Placeholder 3">
            <a:extLst>
              <a:ext uri="{FF2B5EF4-FFF2-40B4-BE49-F238E27FC236}">
                <a16:creationId xmlns:a16="http://schemas.microsoft.com/office/drawing/2014/main" id="{C0D528A7-DE3E-81D9-230E-B5E619CD85DC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3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09842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D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Model 7" descr="The Moon">
                <a:extLst>
                  <a:ext uri="{FF2B5EF4-FFF2-40B4-BE49-F238E27FC236}">
                    <a16:creationId xmlns:a16="http://schemas.microsoft.com/office/drawing/2014/main" id="{D17E3548-6901-500B-3756-29E2EB9A8CA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693129" y="205740"/>
              <a:ext cx="5961881" cy="5961881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5961881" cy="5961881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0" d="1000000"/>
                    <am3d:preTrans dx="-3" dy="0" dz="-3"/>
                    <am3d:scale>
                      <am3d:sx n="1000000" d="1000000"/>
                      <am3d:sy n="1000000" d="1000000"/>
                      <am3d:sz n="1000000" d="1000000"/>
                    </am3d:scale>
                    <am3d:rot ax="-314641" ay="1187652" az="-10681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076186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Model 7" descr="The Moon">
                <a:extLst>
                  <a:ext uri="{FF2B5EF4-FFF2-40B4-BE49-F238E27FC236}">
                    <a16:creationId xmlns:a16="http://schemas.microsoft.com/office/drawing/2014/main" id="{D17E3548-6901-500B-3756-29E2EB9A8CA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693129" y="205740"/>
                <a:ext cx="5961881" cy="5961881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itle 5">
            <a:extLst>
              <a:ext uri="{FF2B5EF4-FFF2-40B4-BE49-F238E27FC236}">
                <a16:creationId xmlns:a16="http://schemas.microsoft.com/office/drawing/2014/main" id="{A8AA5DF1-6D6C-C612-FD45-A08FE1C4C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323" y="1844319"/>
            <a:ext cx="4779744" cy="1342361"/>
          </a:xfrm>
        </p:spPr>
        <p:txBody>
          <a:bodyPr/>
          <a:lstStyle/>
          <a:p>
            <a:r>
              <a:rPr lang="en-US" sz="4000"/>
              <a:t>Problems with Current Designs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4BC8655-90C6-D232-0E84-EAC98BD81E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46037" y="3571739"/>
            <a:ext cx="4351254" cy="1500187"/>
          </a:xfrm>
        </p:spPr>
        <p:txBody>
          <a:bodyPr vert="horz" lIns="0" tIns="0" rIns="0" bIns="0" rtlCol="0" anchor="t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>
                <a:solidFill>
                  <a:schemeClr val="bg1"/>
                </a:solidFill>
                <a:cs typeface="Calibri"/>
              </a:rPr>
              <a:t>Sealing and Leakage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>
                <a:solidFill>
                  <a:schemeClr val="bg1"/>
                </a:solidFill>
                <a:cs typeface="Calibri"/>
              </a:rPr>
              <a:t>Thermal Radiation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>
                <a:solidFill>
                  <a:schemeClr val="bg1"/>
                </a:solidFill>
                <a:cs typeface="Calibri"/>
              </a:rPr>
              <a:t>Contamination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41A422-6A68-5B0F-EEB1-6AD5F5FED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Department of Mechanical Engineering</a:t>
            </a:r>
          </a:p>
        </p:txBody>
      </p:sp>
      <p:pic>
        <p:nvPicPr>
          <p:cNvPr id="5" name="Picture 4" descr="Arizona Space Grant Consortium Logos | Arizona Space Grant Consortium">
            <a:extLst>
              <a:ext uri="{FF2B5EF4-FFF2-40B4-BE49-F238E27FC236}">
                <a16:creationId xmlns:a16="http://schemas.microsoft.com/office/drawing/2014/main" id="{AA5A796B-5E28-6477-8141-61B48A40CA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7BF57E9-620C-5C58-6414-78E120D75ACF}"/>
              </a:ext>
            </a:extLst>
          </p:cNvPr>
          <p:cNvCxnSpPr/>
          <p:nvPr/>
        </p:nvCxnSpPr>
        <p:spPr>
          <a:xfrm flipH="1">
            <a:off x="10665016" y="-6397"/>
            <a:ext cx="16285" cy="6876612"/>
          </a:xfrm>
          <a:prstGeom prst="straightConnector1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1536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7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7E91482-6119-D665-1B34-DC438710E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Actively Sealed Coupler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B53669C-D202-D10B-101B-5CD3C93302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Seals when the two halves make contact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BC3426-83BD-28FF-BA17-3D1E091E3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Mechanical Engineering</a:t>
            </a:r>
          </a:p>
        </p:txBody>
      </p:sp>
      <p:pic>
        <p:nvPicPr>
          <p:cNvPr id="4" name="Picture 3" descr="Arizona Space Grant Consortium Logos | Arizona Space Grant Consortium">
            <a:extLst>
              <a:ext uri="{FF2B5EF4-FFF2-40B4-BE49-F238E27FC236}">
                <a16:creationId xmlns:a16="http://schemas.microsoft.com/office/drawing/2014/main" id="{53171AB8-8265-DBBF-90C5-EE987CD917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671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D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Model 7" descr="The Moon">
                <a:extLst>
                  <a:ext uri="{FF2B5EF4-FFF2-40B4-BE49-F238E27FC236}">
                    <a16:creationId xmlns:a16="http://schemas.microsoft.com/office/drawing/2014/main" id="{D17E3548-6901-500B-3756-29E2EB9A8CA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693129" y="205740"/>
              <a:ext cx="5961881" cy="5961881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5961881" cy="5961881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0" d="1000000"/>
                    <am3d:preTrans dx="-3" dy="0" dz="-3"/>
                    <am3d:scale>
                      <am3d:sx n="1000000" d="1000000"/>
                      <am3d:sy n="1000000" d="1000000"/>
                      <am3d:sz n="1000000" d="1000000"/>
                    </am3d:scale>
                    <am3d:rot ax="-314641" ay="1187652" az="-10681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076186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Model 7" descr="The Moon">
                <a:extLst>
                  <a:ext uri="{FF2B5EF4-FFF2-40B4-BE49-F238E27FC236}">
                    <a16:creationId xmlns:a16="http://schemas.microsoft.com/office/drawing/2014/main" id="{D17E3548-6901-500B-3756-29E2EB9A8CA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693129" y="205740"/>
                <a:ext cx="5961881" cy="5961881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itle 5">
            <a:extLst>
              <a:ext uri="{FF2B5EF4-FFF2-40B4-BE49-F238E27FC236}">
                <a16:creationId xmlns:a16="http://schemas.microsoft.com/office/drawing/2014/main" id="{A8AA5DF1-6D6C-C612-FD45-A08FE1C4C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6374" y="333943"/>
            <a:ext cx="9585948" cy="2852737"/>
          </a:xfrm>
        </p:spPr>
        <p:txBody>
          <a:bodyPr/>
          <a:lstStyle/>
          <a:p>
            <a:r>
              <a:rPr lang="en-US">
                <a:latin typeface="Arial Black"/>
                <a:ea typeface="Calibri"/>
                <a:cs typeface="Calibri"/>
              </a:rPr>
              <a:t>Background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4BC8655-90C6-D232-0E84-EAC98BD81E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46037" y="3571739"/>
            <a:ext cx="9585950" cy="1500187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sz="3200">
                <a:solidFill>
                  <a:schemeClr val="bg1"/>
                </a:solidFill>
                <a:latin typeface="Arial"/>
                <a:cs typeface="Arial"/>
              </a:rPr>
              <a:t>Cryogenic Fuel Transfer</a:t>
            </a:r>
            <a:endParaRPr lang="en-US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US" sz="3200">
                <a:solidFill>
                  <a:schemeClr val="bg1"/>
                </a:solidFill>
                <a:latin typeface="Arial"/>
                <a:cs typeface="Arial"/>
              </a:rPr>
              <a:t>Deep Space Mission</a:t>
            </a:r>
          </a:p>
          <a:p>
            <a:r>
              <a:rPr lang="en-US" sz="3200">
                <a:solidFill>
                  <a:schemeClr val="bg1"/>
                </a:solidFill>
                <a:latin typeface="Arial"/>
                <a:cs typeface="Arial"/>
              </a:rPr>
              <a:t>Lunar Base Fuel Depot</a:t>
            </a:r>
          </a:p>
        </p:txBody>
      </p:sp>
      <p:pic>
        <p:nvPicPr>
          <p:cNvPr id="5" name="Picture 4" descr="Arizona Space Grant Consortium Logos | Arizona Space Grant Consortium">
            <a:extLst>
              <a:ext uri="{FF2B5EF4-FFF2-40B4-BE49-F238E27FC236}">
                <a16:creationId xmlns:a16="http://schemas.microsoft.com/office/drawing/2014/main" id="{AA5A796B-5E28-6477-8141-61B48A40CA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D71DAC-4490-DC68-B08A-C0A52F4CAD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5722" y="-290"/>
            <a:ext cx="1139364" cy="1780520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7BF57E9-620C-5C58-6414-78E120D75ACF}"/>
              </a:ext>
            </a:extLst>
          </p:cNvPr>
          <p:cNvCxnSpPr/>
          <p:nvPr/>
        </p:nvCxnSpPr>
        <p:spPr>
          <a:xfrm flipH="1">
            <a:off x="10665016" y="-6397"/>
            <a:ext cx="16285" cy="6876612"/>
          </a:xfrm>
          <a:prstGeom prst="straightConnector1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705CD30-218F-1E2A-1A18-56A6FE2DD068}"/>
              </a:ext>
            </a:extLst>
          </p:cNvPr>
          <p:cNvSpPr txBox="1"/>
          <p:nvPr/>
        </p:nvSpPr>
        <p:spPr>
          <a:xfrm>
            <a:off x="10671437" y="173378"/>
            <a:ext cx="1525893" cy="3501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Lauren Roche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6B06227-4781-89CA-0AC1-C6AAA4D64233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5341886C-33F7-D13A-F10C-EE794EE9C17E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291BCC9A-FA72-FE19-99E6-935D06C19CD3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32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17223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7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8F3B76-3AD3-FF21-899F-B3B558208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Department of Mechanical Engineering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FA134-FFCE-3FCB-AC87-3836E1D8A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EF524-62EC-C340-82A1-9F47B6C43E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5327FCF-0459-2456-BB3A-F6DA8B6FF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Customer Needs</a:t>
            </a:r>
          </a:p>
        </p:txBody>
      </p:sp>
      <p:pic>
        <p:nvPicPr>
          <p:cNvPr id="5" name="Picture 4" descr="Arizona Space Grant Consortium Logos | Arizona Space Grant Consortium">
            <a:extLst>
              <a:ext uri="{FF2B5EF4-FFF2-40B4-BE49-F238E27FC236}">
                <a16:creationId xmlns:a16="http://schemas.microsoft.com/office/drawing/2014/main" id="{6790C499-3FF6-78D5-4946-D971C8CF47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  <p:pic>
        <p:nvPicPr>
          <p:cNvPr id="31" name="Picture 30" descr="A blue circle with a person in it&#10;&#10;Description automatically generated">
            <a:extLst>
              <a:ext uri="{FF2B5EF4-FFF2-40B4-BE49-F238E27FC236}">
                <a16:creationId xmlns:a16="http://schemas.microsoft.com/office/drawing/2014/main" id="{8CE7338C-E985-3F35-477A-2EE0157E35C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84390" y="2628487"/>
            <a:ext cx="2492233" cy="2608151"/>
          </a:xfrm>
          <a:prstGeom prst="rect">
            <a:avLst/>
          </a:prstGeom>
        </p:spPr>
      </p:pic>
      <p:sp>
        <p:nvSpPr>
          <p:cNvPr id="12" name="Arc 11">
            <a:extLst>
              <a:ext uri="{FF2B5EF4-FFF2-40B4-BE49-F238E27FC236}">
                <a16:creationId xmlns:a16="http://schemas.microsoft.com/office/drawing/2014/main" id="{007D5539-2B3F-1626-2928-5DC51B9A61B9}"/>
              </a:ext>
            </a:extLst>
          </p:cNvPr>
          <p:cNvSpPr/>
          <p:nvPr/>
        </p:nvSpPr>
        <p:spPr>
          <a:xfrm>
            <a:off x="285672" y="2221375"/>
            <a:ext cx="3601435" cy="3431458"/>
          </a:xfrm>
          <a:prstGeom prst="arc">
            <a:avLst/>
          </a:prstGeom>
          <a:ln w="38100">
            <a:solidFill>
              <a:srgbClr val="782F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388AAAA0-A0E8-F31C-A1FC-6FF22521F896}"/>
              </a:ext>
            </a:extLst>
          </p:cNvPr>
          <p:cNvSpPr/>
          <p:nvPr/>
        </p:nvSpPr>
        <p:spPr>
          <a:xfrm rot="5400000">
            <a:off x="371136" y="2210233"/>
            <a:ext cx="3578199" cy="3453741"/>
          </a:xfrm>
          <a:prstGeom prst="arc">
            <a:avLst/>
          </a:prstGeom>
          <a:ln w="38100">
            <a:solidFill>
              <a:srgbClr val="782F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F835280-0A77-731F-B49A-58AD4BB52CCE}"/>
              </a:ext>
            </a:extLst>
          </p:cNvPr>
          <p:cNvGrpSpPr/>
          <p:nvPr/>
        </p:nvGrpSpPr>
        <p:grpSpPr>
          <a:xfrm>
            <a:off x="2543221" y="1500491"/>
            <a:ext cx="7481000" cy="925917"/>
            <a:chOff x="2543221" y="1500491"/>
            <a:chExt cx="7481000" cy="92591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18893A1-3CDF-D813-080F-945E67FC717E}"/>
                </a:ext>
              </a:extLst>
            </p:cNvPr>
            <p:cNvSpPr/>
            <p:nvPr/>
          </p:nvSpPr>
          <p:spPr>
            <a:xfrm>
              <a:off x="4400170" y="1500491"/>
              <a:ext cx="5624051" cy="846071"/>
            </a:xfrm>
            <a:prstGeom prst="round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/>
                  <a:ea typeface="+mn-ea"/>
                  <a:cs typeface="+mn-cs"/>
                </a:rPr>
                <a:t>Extend the life of the cryogenic fuel storage in space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ACB52DC-A2B3-9514-BC6C-21189B69CE49}"/>
                </a:ext>
              </a:extLst>
            </p:cNvPr>
            <p:cNvSpPr/>
            <p:nvPr/>
          </p:nvSpPr>
          <p:spPr>
            <a:xfrm>
              <a:off x="2543221" y="2216965"/>
              <a:ext cx="226142" cy="209443"/>
            </a:xfrm>
            <a:prstGeom prst="ellipse">
              <a:avLst/>
            </a:prstGeom>
            <a:solidFill>
              <a:srgbClr val="782F40"/>
            </a:solidFill>
            <a:ln>
              <a:solidFill>
                <a:srgbClr val="782F4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9" name="Connector: Elbow 28">
              <a:extLst>
                <a:ext uri="{FF2B5EF4-FFF2-40B4-BE49-F238E27FC236}">
                  <a16:creationId xmlns:a16="http://schemas.microsoft.com/office/drawing/2014/main" id="{719FAB2D-902B-9CC6-F46A-C70967CF942D}"/>
                </a:ext>
              </a:extLst>
            </p:cNvPr>
            <p:cNvCxnSpPr>
              <a:cxnSpLocks/>
              <a:stCxn id="16" idx="0"/>
            </p:cNvCxnSpPr>
            <p:nvPr/>
          </p:nvCxnSpPr>
          <p:spPr>
            <a:xfrm rot="5400000" flipH="1" flipV="1">
              <a:off x="3367379" y="1207832"/>
              <a:ext cx="298046" cy="1720221"/>
            </a:xfrm>
            <a:prstGeom prst="bentConnector2">
              <a:avLst/>
            </a:prstGeom>
            <a:ln w="38100">
              <a:solidFill>
                <a:srgbClr val="782F4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007AF15-B950-5F1D-062D-0ED7A4EC36C1}"/>
              </a:ext>
            </a:extLst>
          </p:cNvPr>
          <p:cNvGrpSpPr/>
          <p:nvPr/>
        </p:nvGrpSpPr>
        <p:grpSpPr>
          <a:xfrm>
            <a:off x="3486600" y="2512774"/>
            <a:ext cx="6537621" cy="846071"/>
            <a:chOff x="3486600" y="2512774"/>
            <a:chExt cx="6537621" cy="846071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87C51053-7B6B-8604-8E62-D674A7074294}"/>
                </a:ext>
              </a:extLst>
            </p:cNvPr>
            <p:cNvSpPr/>
            <p:nvPr/>
          </p:nvSpPr>
          <p:spPr>
            <a:xfrm>
              <a:off x="4400170" y="2512774"/>
              <a:ext cx="5624051" cy="846071"/>
            </a:xfrm>
            <a:prstGeom prst="round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/>
                  <a:ea typeface="+mn-ea"/>
                  <a:cs typeface="+mn-cs"/>
                </a:rPr>
                <a:t>Minimize the leakage rate of fuels during the transfer process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76E54FE-F560-E708-D24E-0F998CAB006C}"/>
                </a:ext>
              </a:extLst>
            </p:cNvPr>
            <p:cNvSpPr/>
            <p:nvPr/>
          </p:nvSpPr>
          <p:spPr>
            <a:xfrm>
              <a:off x="3486600" y="2897885"/>
              <a:ext cx="226142" cy="209443"/>
            </a:xfrm>
            <a:prstGeom prst="ellipse">
              <a:avLst/>
            </a:prstGeom>
            <a:solidFill>
              <a:srgbClr val="782F40"/>
            </a:solidFill>
            <a:ln>
              <a:solidFill>
                <a:srgbClr val="782F4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8" name="Connector: Elbow 47">
              <a:extLst>
                <a:ext uri="{FF2B5EF4-FFF2-40B4-BE49-F238E27FC236}">
                  <a16:creationId xmlns:a16="http://schemas.microsoft.com/office/drawing/2014/main" id="{245EB039-2240-8D13-202E-8EFB76F5759D}"/>
                </a:ext>
              </a:extLst>
            </p:cNvPr>
            <p:cNvCxnSpPr>
              <a:stCxn id="19" idx="6"/>
            </p:cNvCxnSpPr>
            <p:nvPr/>
          </p:nvCxnSpPr>
          <p:spPr>
            <a:xfrm flipV="1">
              <a:off x="3712742" y="2935809"/>
              <a:ext cx="663769" cy="66798"/>
            </a:xfrm>
            <a:prstGeom prst="bentConnector3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281E96F-2718-0700-4D2C-83E9747167DD}"/>
              </a:ext>
            </a:extLst>
          </p:cNvPr>
          <p:cNvGrpSpPr/>
          <p:nvPr/>
        </p:nvGrpSpPr>
        <p:grpSpPr>
          <a:xfrm>
            <a:off x="3770031" y="3525379"/>
            <a:ext cx="6254190" cy="846071"/>
            <a:chOff x="3770031" y="3525379"/>
            <a:chExt cx="6254190" cy="846071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AB47ED84-B313-3A0F-14E7-F572AC4D3F57}"/>
                </a:ext>
              </a:extLst>
            </p:cNvPr>
            <p:cNvSpPr/>
            <p:nvPr/>
          </p:nvSpPr>
          <p:spPr>
            <a:xfrm>
              <a:off x="4400170" y="3525379"/>
              <a:ext cx="5624051" cy="846071"/>
            </a:xfrm>
            <a:prstGeom prst="round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/>
                  <a:ea typeface="+mn-ea"/>
                  <a:cs typeface="+mn-cs"/>
                </a:rPr>
                <a:t>Seal activation upon contact of coupler halves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A6FCA22-E6A4-4EAE-86F4-C6F16DCDB187}"/>
                </a:ext>
              </a:extLst>
            </p:cNvPr>
            <p:cNvSpPr/>
            <p:nvPr/>
          </p:nvSpPr>
          <p:spPr>
            <a:xfrm>
              <a:off x="3770031" y="3858063"/>
              <a:ext cx="226142" cy="209443"/>
            </a:xfrm>
            <a:prstGeom prst="ellipse">
              <a:avLst/>
            </a:prstGeom>
            <a:solidFill>
              <a:srgbClr val="782F40"/>
            </a:solidFill>
            <a:ln>
              <a:solidFill>
                <a:srgbClr val="782F4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AD342122-1D65-6804-B67D-E059D9DB8729}"/>
                </a:ext>
              </a:extLst>
            </p:cNvPr>
            <p:cNvCxnSpPr>
              <a:stCxn id="20" idx="6"/>
            </p:cNvCxnSpPr>
            <p:nvPr/>
          </p:nvCxnSpPr>
          <p:spPr>
            <a:xfrm flipV="1">
              <a:off x="3996173" y="3962784"/>
              <a:ext cx="382243" cy="1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7812C2A-EF52-7C0C-3FAB-5149E4B01324}"/>
              </a:ext>
            </a:extLst>
          </p:cNvPr>
          <p:cNvGrpSpPr/>
          <p:nvPr/>
        </p:nvGrpSpPr>
        <p:grpSpPr>
          <a:xfrm>
            <a:off x="3486600" y="4540054"/>
            <a:ext cx="6537620" cy="846071"/>
            <a:chOff x="3486600" y="4540054"/>
            <a:chExt cx="6537620" cy="846071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8CEAD6E3-53F4-58F3-C959-0000C8D397E4}"/>
                </a:ext>
              </a:extLst>
            </p:cNvPr>
            <p:cNvSpPr/>
            <p:nvPr/>
          </p:nvSpPr>
          <p:spPr>
            <a:xfrm>
              <a:off x="4400169" y="4540054"/>
              <a:ext cx="5624051" cy="846071"/>
            </a:xfrm>
            <a:prstGeom prst="round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/>
                  <a:ea typeface="+mn-ea"/>
                  <a:cs typeface="+mn-cs"/>
                </a:rPr>
                <a:t>Limit boil-off of fuel due to heat transfer 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9006759-1D60-024C-F079-8A2B993BF128}"/>
                </a:ext>
              </a:extLst>
            </p:cNvPr>
            <p:cNvSpPr/>
            <p:nvPr/>
          </p:nvSpPr>
          <p:spPr>
            <a:xfrm>
              <a:off x="3486600" y="4803191"/>
              <a:ext cx="226142" cy="209443"/>
            </a:xfrm>
            <a:prstGeom prst="ellipse">
              <a:avLst/>
            </a:prstGeom>
            <a:solidFill>
              <a:srgbClr val="782F40"/>
            </a:solidFill>
            <a:ln>
              <a:solidFill>
                <a:srgbClr val="782F4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3" name="Connector: Elbow 52">
              <a:extLst>
                <a:ext uri="{FF2B5EF4-FFF2-40B4-BE49-F238E27FC236}">
                  <a16:creationId xmlns:a16="http://schemas.microsoft.com/office/drawing/2014/main" id="{A66E5F4F-6D68-5C2D-AD2B-3459BB6D1A7A}"/>
                </a:ext>
              </a:extLst>
            </p:cNvPr>
            <p:cNvCxnSpPr>
              <a:stCxn id="21" idx="6"/>
            </p:cNvCxnSpPr>
            <p:nvPr/>
          </p:nvCxnSpPr>
          <p:spPr>
            <a:xfrm>
              <a:off x="3712742" y="4907913"/>
              <a:ext cx="663769" cy="71460"/>
            </a:xfrm>
            <a:prstGeom prst="bentConnector3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A6D8CEC-F10C-BE14-0B54-C26B9100AFC1}"/>
              </a:ext>
            </a:extLst>
          </p:cNvPr>
          <p:cNvGrpSpPr/>
          <p:nvPr/>
        </p:nvGrpSpPr>
        <p:grpSpPr>
          <a:xfrm>
            <a:off x="2543221" y="5548111"/>
            <a:ext cx="7480999" cy="852689"/>
            <a:chOff x="2543221" y="5548111"/>
            <a:chExt cx="7480999" cy="852689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2ABD8D0C-EF75-D557-8F3F-CC3EAFFAE265}"/>
                </a:ext>
              </a:extLst>
            </p:cNvPr>
            <p:cNvSpPr/>
            <p:nvPr/>
          </p:nvSpPr>
          <p:spPr>
            <a:xfrm>
              <a:off x="4400169" y="5554729"/>
              <a:ext cx="5624051" cy="846071"/>
            </a:xfrm>
            <a:prstGeom prst="round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/>
                  <a:ea typeface="+mn-ea"/>
                  <a:cs typeface="+mn-cs"/>
                </a:rPr>
                <a:t>Protect system from foreign particulate matter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E034B8-B9E5-0B57-4A84-74DD64A5E9A7}"/>
                </a:ext>
              </a:extLst>
            </p:cNvPr>
            <p:cNvSpPr/>
            <p:nvPr/>
          </p:nvSpPr>
          <p:spPr>
            <a:xfrm>
              <a:off x="2543221" y="5548111"/>
              <a:ext cx="226142" cy="209443"/>
            </a:xfrm>
            <a:prstGeom prst="ellipse">
              <a:avLst/>
            </a:prstGeom>
            <a:solidFill>
              <a:srgbClr val="782F40"/>
            </a:solidFill>
            <a:ln>
              <a:solidFill>
                <a:srgbClr val="782F4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5" name="Connector: Elbow 54">
              <a:extLst>
                <a:ext uri="{FF2B5EF4-FFF2-40B4-BE49-F238E27FC236}">
                  <a16:creationId xmlns:a16="http://schemas.microsoft.com/office/drawing/2014/main" id="{109CE422-16F6-F265-3848-60E8B0434482}"/>
                </a:ext>
              </a:extLst>
            </p:cNvPr>
            <p:cNvCxnSpPr>
              <a:stCxn id="18" idx="4"/>
            </p:cNvCxnSpPr>
            <p:nvPr/>
          </p:nvCxnSpPr>
          <p:spPr>
            <a:xfrm rot="16200000" flipH="1">
              <a:off x="3399157" y="5014688"/>
              <a:ext cx="234489" cy="1720219"/>
            </a:xfrm>
            <a:prstGeom prst="bentConnector2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9F5DCFA6-D163-C4E2-66BF-620FE69EAEBF}"/>
              </a:ext>
            </a:extLst>
          </p:cNvPr>
          <p:cNvSpPr txBox="1"/>
          <p:nvPr/>
        </p:nvSpPr>
        <p:spPr>
          <a:xfrm>
            <a:off x="10605333" y="287923"/>
            <a:ext cx="17389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Valerie Rodriguez</a:t>
            </a:r>
          </a:p>
        </p:txBody>
      </p:sp>
    </p:spTree>
    <p:extLst>
      <p:ext uri="{BB962C8B-B14F-4D97-AF65-F5344CB8AC3E}">
        <p14:creationId xmlns:p14="http://schemas.microsoft.com/office/powerpoint/2010/main" val="2827198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7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8F3B76-3AD3-FF21-899F-B3B558208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Mechanical Engineering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FA134-FFCE-3FCB-AC87-3836E1D8A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34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5327FCF-0459-2456-BB3A-F6DA8B6FF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Customer Needs</a:t>
            </a:r>
          </a:p>
        </p:txBody>
      </p:sp>
      <p:pic>
        <p:nvPicPr>
          <p:cNvPr id="5" name="Picture 4" descr="Arizona Space Grant Consortium Logos | Arizona Space Grant Consortium">
            <a:extLst>
              <a:ext uri="{FF2B5EF4-FFF2-40B4-BE49-F238E27FC236}">
                <a16:creationId xmlns:a16="http://schemas.microsoft.com/office/drawing/2014/main" id="{6790C499-3FF6-78D5-4946-D971C8CF47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EF4AF21-A1A6-F93E-136D-CDCF1FF62104}"/>
              </a:ext>
            </a:extLst>
          </p:cNvPr>
          <p:cNvGrpSpPr/>
          <p:nvPr/>
        </p:nvGrpSpPr>
        <p:grpSpPr>
          <a:xfrm>
            <a:off x="-489028" y="1614791"/>
            <a:ext cx="8786049" cy="4430409"/>
            <a:chOff x="285672" y="1500491"/>
            <a:chExt cx="9738549" cy="4900309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99DDE53E-006A-4CF1-F4C1-58C78D1A8556}"/>
                </a:ext>
              </a:extLst>
            </p:cNvPr>
            <p:cNvGrpSpPr/>
            <p:nvPr/>
          </p:nvGrpSpPr>
          <p:grpSpPr>
            <a:xfrm>
              <a:off x="285672" y="2148004"/>
              <a:ext cx="3601435" cy="3578199"/>
              <a:chOff x="285672" y="2148004"/>
              <a:chExt cx="3601435" cy="3578199"/>
            </a:xfrm>
          </p:grpSpPr>
          <p:pic>
            <p:nvPicPr>
              <p:cNvPr id="31" name="Picture 30" descr="A blue circle with a person in it&#10;&#10;Description automatically generated">
                <a:extLst>
                  <a:ext uri="{FF2B5EF4-FFF2-40B4-BE49-F238E27FC236}">
                    <a16:creationId xmlns:a16="http://schemas.microsoft.com/office/drawing/2014/main" id="{8CE7338C-E985-3F35-477A-2EE0157E35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884390" y="2628487"/>
                <a:ext cx="2492233" cy="2608151"/>
              </a:xfrm>
              <a:prstGeom prst="rect">
                <a:avLst/>
              </a:prstGeom>
            </p:spPr>
          </p:pic>
          <p:sp>
            <p:nvSpPr>
              <p:cNvPr id="12" name="Arc 11">
                <a:extLst>
                  <a:ext uri="{FF2B5EF4-FFF2-40B4-BE49-F238E27FC236}">
                    <a16:creationId xmlns:a16="http://schemas.microsoft.com/office/drawing/2014/main" id="{007D5539-2B3F-1626-2928-5DC51B9A61B9}"/>
                  </a:ext>
                </a:extLst>
              </p:cNvPr>
              <p:cNvSpPr/>
              <p:nvPr/>
            </p:nvSpPr>
            <p:spPr>
              <a:xfrm>
                <a:off x="285672" y="2221375"/>
                <a:ext cx="3601435" cy="3431458"/>
              </a:xfrm>
              <a:prstGeom prst="arc">
                <a:avLst/>
              </a:prstGeom>
              <a:ln w="38100">
                <a:solidFill>
                  <a:srgbClr val="782F4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3" name="Arc 12">
                <a:extLst>
                  <a:ext uri="{FF2B5EF4-FFF2-40B4-BE49-F238E27FC236}">
                    <a16:creationId xmlns:a16="http://schemas.microsoft.com/office/drawing/2014/main" id="{388AAAA0-A0E8-F31C-A1FC-6FF22521F896}"/>
                  </a:ext>
                </a:extLst>
              </p:cNvPr>
              <p:cNvSpPr/>
              <p:nvPr/>
            </p:nvSpPr>
            <p:spPr>
              <a:xfrm rot="5400000">
                <a:off x="371136" y="2210233"/>
                <a:ext cx="3578199" cy="3453741"/>
              </a:xfrm>
              <a:prstGeom prst="arc">
                <a:avLst/>
              </a:prstGeom>
              <a:ln w="38100">
                <a:solidFill>
                  <a:srgbClr val="782F4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8F835280-0A77-731F-B49A-58AD4BB52CCE}"/>
                </a:ext>
              </a:extLst>
            </p:cNvPr>
            <p:cNvGrpSpPr/>
            <p:nvPr/>
          </p:nvGrpSpPr>
          <p:grpSpPr>
            <a:xfrm>
              <a:off x="2543221" y="1500491"/>
              <a:ext cx="7481000" cy="925917"/>
              <a:chOff x="2543221" y="1500491"/>
              <a:chExt cx="7481000" cy="925917"/>
            </a:xfrm>
          </p:grpSpPr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018893A1-3CDF-D813-080F-945E67FC717E}"/>
                  </a:ext>
                </a:extLst>
              </p:cNvPr>
              <p:cNvSpPr/>
              <p:nvPr/>
            </p:nvSpPr>
            <p:spPr>
              <a:xfrm>
                <a:off x="4400170" y="1500491"/>
                <a:ext cx="5624051" cy="846071"/>
              </a:xfrm>
              <a:prstGeom prst="roundRect">
                <a:avLst/>
              </a:prstGeom>
              <a:solidFill>
                <a:srgbClr val="782F4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r>
                  <a:rPr lang="en-US" sz="2400">
                    <a:solidFill>
                      <a:schemeClr val="bg1"/>
                    </a:solidFill>
                    <a:latin typeface="+mj-lt"/>
                  </a:rPr>
                  <a:t>Extend life of the cryogenic fuel</a:t>
                </a: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CACB52DC-A2B3-9514-BC6C-21189B69CE49}"/>
                  </a:ext>
                </a:extLst>
              </p:cNvPr>
              <p:cNvSpPr/>
              <p:nvPr/>
            </p:nvSpPr>
            <p:spPr>
              <a:xfrm>
                <a:off x="2543221" y="2216965"/>
                <a:ext cx="226142" cy="209443"/>
              </a:xfrm>
              <a:prstGeom prst="ellipse">
                <a:avLst/>
              </a:prstGeom>
              <a:solidFill>
                <a:srgbClr val="782F40"/>
              </a:solidFill>
              <a:ln>
                <a:solidFill>
                  <a:srgbClr val="782F4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endParaRPr lang="en-US"/>
              </a:p>
            </p:txBody>
          </p:sp>
          <p:cxnSp>
            <p:nvCxnSpPr>
              <p:cNvPr id="29" name="Connector: Elbow 28">
                <a:extLst>
                  <a:ext uri="{FF2B5EF4-FFF2-40B4-BE49-F238E27FC236}">
                    <a16:creationId xmlns:a16="http://schemas.microsoft.com/office/drawing/2014/main" id="{719FAB2D-902B-9CC6-F46A-C70967CF942D}"/>
                  </a:ext>
                </a:extLst>
              </p:cNvPr>
              <p:cNvCxnSpPr>
                <a:cxnSpLocks/>
                <a:stCxn id="16" idx="0"/>
              </p:cNvCxnSpPr>
              <p:nvPr/>
            </p:nvCxnSpPr>
            <p:spPr>
              <a:xfrm rot="5400000" flipH="1" flipV="1">
                <a:off x="3367379" y="1207832"/>
                <a:ext cx="298046" cy="1720221"/>
              </a:xfrm>
              <a:prstGeom prst="bentConnector2">
                <a:avLst/>
              </a:prstGeom>
              <a:ln w="38100">
                <a:solidFill>
                  <a:srgbClr val="782F4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6007AF15-B950-5F1D-062D-0ED7A4EC36C1}"/>
                </a:ext>
              </a:extLst>
            </p:cNvPr>
            <p:cNvGrpSpPr/>
            <p:nvPr/>
          </p:nvGrpSpPr>
          <p:grpSpPr>
            <a:xfrm>
              <a:off x="3486600" y="2512774"/>
              <a:ext cx="6537621" cy="846071"/>
              <a:chOff x="3486600" y="2512774"/>
              <a:chExt cx="6537621" cy="846071"/>
            </a:xfrm>
          </p:grpSpPr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87C51053-7B6B-8604-8E62-D674A7074294}"/>
                  </a:ext>
                </a:extLst>
              </p:cNvPr>
              <p:cNvSpPr/>
              <p:nvPr/>
            </p:nvSpPr>
            <p:spPr>
              <a:xfrm>
                <a:off x="4400170" y="2512774"/>
                <a:ext cx="5624051" cy="846071"/>
              </a:xfrm>
              <a:prstGeom prst="roundRect">
                <a:avLst/>
              </a:prstGeom>
              <a:solidFill>
                <a:srgbClr val="782F4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r>
                  <a:rPr lang="en-US" sz="2400">
                    <a:solidFill>
                      <a:schemeClr val="bg1"/>
                    </a:solidFill>
                    <a:latin typeface="+mj-lt"/>
                  </a:rPr>
                  <a:t>Minimize the leakage rate</a:t>
                </a: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A76E54FE-F560-E708-D24E-0F998CAB006C}"/>
                  </a:ext>
                </a:extLst>
              </p:cNvPr>
              <p:cNvSpPr/>
              <p:nvPr/>
            </p:nvSpPr>
            <p:spPr>
              <a:xfrm>
                <a:off x="3486600" y="2897885"/>
                <a:ext cx="226142" cy="209443"/>
              </a:xfrm>
              <a:prstGeom prst="ellipse">
                <a:avLst/>
              </a:prstGeom>
              <a:solidFill>
                <a:srgbClr val="782F40"/>
              </a:solidFill>
              <a:ln>
                <a:solidFill>
                  <a:srgbClr val="782F4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endParaRPr lang="en-US"/>
              </a:p>
            </p:txBody>
          </p:sp>
          <p:cxnSp>
            <p:nvCxnSpPr>
              <p:cNvPr id="48" name="Connector: Elbow 47">
                <a:extLst>
                  <a:ext uri="{FF2B5EF4-FFF2-40B4-BE49-F238E27FC236}">
                    <a16:creationId xmlns:a16="http://schemas.microsoft.com/office/drawing/2014/main" id="{245EB039-2240-8D13-202E-8EFB76F5759D}"/>
                  </a:ext>
                </a:extLst>
              </p:cNvPr>
              <p:cNvCxnSpPr>
                <a:stCxn id="19" idx="6"/>
              </p:cNvCxnSpPr>
              <p:nvPr/>
            </p:nvCxnSpPr>
            <p:spPr>
              <a:xfrm flipV="1">
                <a:off x="3712742" y="2935809"/>
                <a:ext cx="663769" cy="66798"/>
              </a:xfrm>
              <a:prstGeom prst="bentConnector3">
                <a:avLst/>
              </a:prstGeom>
              <a:ln w="38100">
                <a:solidFill>
                  <a:schemeClr val="tx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7281E96F-2718-0700-4D2C-83E9747167DD}"/>
                </a:ext>
              </a:extLst>
            </p:cNvPr>
            <p:cNvGrpSpPr/>
            <p:nvPr/>
          </p:nvGrpSpPr>
          <p:grpSpPr>
            <a:xfrm>
              <a:off x="3770031" y="3525379"/>
              <a:ext cx="6254190" cy="846071"/>
              <a:chOff x="3770031" y="3525379"/>
              <a:chExt cx="6254190" cy="846071"/>
            </a:xfrm>
          </p:grpSpPr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AB47ED84-B313-3A0F-14E7-F572AC4D3F57}"/>
                  </a:ext>
                </a:extLst>
              </p:cNvPr>
              <p:cNvSpPr/>
              <p:nvPr/>
            </p:nvSpPr>
            <p:spPr>
              <a:xfrm>
                <a:off x="4400170" y="3525379"/>
                <a:ext cx="5624051" cy="846071"/>
              </a:xfrm>
              <a:prstGeom prst="roundRect">
                <a:avLst/>
              </a:prstGeom>
              <a:solidFill>
                <a:srgbClr val="782F4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r>
                  <a:rPr lang="en-US" sz="2400">
                    <a:solidFill>
                      <a:schemeClr val="bg1"/>
                    </a:solidFill>
                    <a:latin typeface="+mj-lt"/>
                  </a:rPr>
                  <a:t>Seal activation upon contact of coupler halves</a:t>
                </a: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AA6FCA22-E6A4-4EAE-86F4-C6F16DCDB187}"/>
                  </a:ext>
                </a:extLst>
              </p:cNvPr>
              <p:cNvSpPr/>
              <p:nvPr/>
            </p:nvSpPr>
            <p:spPr>
              <a:xfrm>
                <a:off x="3770031" y="3858063"/>
                <a:ext cx="226142" cy="209443"/>
              </a:xfrm>
              <a:prstGeom prst="ellipse">
                <a:avLst/>
              </a:prstGeom>
              <a:solidFill>
                <a:srgbClr val="782F40"/>
              </a:solidFill>
              <a:ln>
                <a:solidFill>
                  <a:srgbClr val="782F4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endParaRPr lang="en-US"/>
              </a:p>
            </p:txBody>
          </p: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AD342122-1D65-6804-B67D-E059D9DB8729}"/>
                  </a:ext>
                </a:extLst>
              </p:cNvPr>
              <p:cNvCxnSpPr>
                <a:stCxn id="20" idx="6"/>
              </p:cNvCxnSpPr>
              <p:nvPr/>
            </p:nvCxnSpPr>
            <p:spPr>
              <a:xfrm flipV="1">
                <a:off x="3996173" y="3962784"/>
                <a:ext cx="382243" cy="1"/>
              </a:xfrm>
              <a:prstGeom prst="straightConnector1">
                <a:avLst/>
              </a:prstGeom>
              <a:ln w="38100">
                <a:solidFill>
                  <a:schemeClr val="tx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57812C2A-EF52-7C0C-3FAB-5149E4B01324}"/>
                </a:ext>
              </a:extLst>
            </p:cNvPr>
            <p:cNvGrpSpPr/>
            <p:nvPr/>
          </p:nvGrpSpPr>
          <p:grpSpPr>
            <a:xfrm>
              <a:off x="3486600" y="4540054"/>
              <a:ext cx="6537620" cy="846071"/>
              <a:chOff x="3486600" y="4540054"/>
              <a:chExt cx="6537620" cy="846071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8CEAD6E3-53F4-58F3-C959-0000C8D397E4}"/>
                  </a:ext>
                </a:extLst>
              </p:cNvPr>
              <p:cNvSpPr/>
              <p:nvPr/>
            </p:nvSpPr>
            <p:spPr>
              <a:xfrm>
                <a:off x="4400169" y="4540054"/>
                <a:ext cx="5624051" cy="846071"/>
              </a:xfrm>
              <a:prstGeom prst="roundRect">
                <a:avLst/>
              </a:prstGeom>
              <a:solidFill>
                <a:srgbClr val="782F4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r>
                  <a:rPr lang="en-US" sz="2400">
                    <a:solidFill>
                      <a:schemeClr val="bg1"/>
                    </a:solidFill>
                    <a:latin typeface="+mj-lt"/>
                  </a:rPr>
                  <a:t>Limit Boil Off</a:t>
                </a: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29006759-1D60-024C-F079-8A2B993BF128}"/>
                  </a:ext>
                </a:extLst>
              </p:cNvPr>
              <p:cNvSpPr/>
              <p:nvPr/>
            </p:nvSpPr>
            <p:spPr>
              <a:xfrm>
                <a:off x="3486600" y="4803191"/>
                <a:ext cx="226142" cy="209443"/>
              </a:xfrm>
              <a:prstGeom prst="ellipse">
                <a:avLst/>
              </a:prstGeom>
              <a:solidFill>
                <a:srgbClr val="782F40"/>
              </a:solidFill>
              <a:ln>
                <a:solidFill>
                  <a:srgbClr val="782F4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endParaRPr lang="en-US"/>
              </a:p>
            </p:txBody>
          </p:sp>
          <p:cxnSp>
            <p:nvCxnSpPr>
              <p:cNvPr id="53" name="Connector: Elbow 52">
                <a:extLst>
                  <a:ext uri="{FF2B5EF4-FFF2-40B4-BE49-F238E27FC236}">
                    <a16:creationId xmlns:a16="http://schemas.microsoft.com/office/drawing/2014/main" id="{A66E5F4F-6D68-5C2D-AD2B-3459BB6D1A7A}"/>
                  </a:ext>
                </a:extLst>
              </p:cNvPr>
              <p:cNvCxnSpPr>
                <a:stCxn id="21" idx="6"/>
              </p:cNvCxnSpPr>
              <p:nvPr/>
            </p:nvCxnSpPr>
            <p:spPr>
              <a:xfrm>
                <a:off x="3712742" y="4907913"/>
                <a:ext cx="663769" cy="71460"/>
              </a:xfrm>
              <a:prstGeom prst="bentConnector3">
                <a:avLst/>
              </a:prstGeom>
              <a:ln w="38100">
                <a:solidFill>
                  <a:schemeClr val="tx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DA6D8CEC-F10C-BE14-0B54-C26B9100AFC1}"/>
                </a:ext>
              </a:extLst>
            </p:cNvPr>
            <p:cNvGrpSpPr/>
            <p:nvPr/>
          </p:nvGrpSpPr>
          <p:grpSpPr>
            <a:xfrm>
              <a:off x="2543221" y="5548111"/>
              <a:ext cx="7480999" cy="852689"/>
              <a:chOff x="2543221" y="5548111"/>
              <a:chExt cx="7480999" cy="852689"/>
            </a:xfrm>
          </p:grpSpPr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2ABD8D0C-EF75-D557-8F3F-CC3EAFFAE265}"/>
                  </a:ext>
                </a:extLst>
              </p:cNvPr>
              <p:cNvSpPr/>
              <p:nvPr/>
            </p:nvSpPr>
            <p:spPr>
              <a:xfrm>
                <a:off x="4400169" y="5554729"/>
                <a:ext cx="5624051" cy="846071"/>
              </a:xfrm>
              <a:prstGeom prst="roundRect">
                <a:avLst/>
              </a:prstGeom>
              <a:solidFill>
                <a:srgbClr val="782F4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r>
                  <a:rPr lang="en-US" sz="2400">
                    <a:solidFill>
                      <a:schemeClr val="bg1"/>
                    </a:solidFill>
                    <a:latin typeface="+mj-lt"/>
                  </a:rPr>
                  <a:t>System Protection</a:t>
                </a: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56E034B8-B9E5-0B57-4A84-74DD64A5E9A7}"/>
                  </a:ext>
                </a:extLst>
              </p:cNvPr>
              <p:cNvSpPr/>
              <p:nvPr/>
            </p:nvSpPr>
            <p:spPr>
              <a:xfrm>
                <a:off x="2543221" y="5548111"/>
                <a:ext cx="226142" cy="209443"/>
              </a:xfrm>
              <a:prstGeom prst="ellipse">
                <a:avLst/>
              </a:prstGeom>
              <a:solidFill>
                <a:srgbClr val="782F40"/>
              </a:solidFill>
              <a:ln>
                <a:solidFill>
                  <a:srgbClr val="782F4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endParaRPr lang="en-US"/>
              </a:p>
            </p:txBody>
          </p:sp>
          <p:cxnSp>
            <p:nvCxnSpPr>
              <p:cNvPr id="55" name="Connector: Elbow 54">
                <a:extLst>
                  <a:ext uri="{FF2B5EF4-FFF2-40B4-BE49-F238E27FC236}">
                    <a16:creationId xmlns:a16="http://schemas.microsoft.com/office/drawing/2014/main" id="{109CE422-16F6-F265-3848-60E8B0434482}"/>
                  </a:ext>
                </a:extLst>
              </p:cNvPr>
              <p:cNvCxnSpPr>
                <a:stCxn id="18" idx="4"/>
              </p:cNvCxnSpPr>
              <p:nvPr/>
            </p:nvCxnSpPr>
            <p:spPr>
              <a:xfrm rot="16200000" flipH="1">
                <a:off x="3399157" y="5014688"/>
                <a:ext cx="234489" cy="1720219"/>
              </a:xfrm>
              <a:prstGeom prst="bentConnector2">
                <a:avLst/>
              </a:prstGeom>
              <a:ln w="38100">
                <a:solidFill>
                  <a:schemeClr val="tx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9F5DCFA6-D163-C4E2-66BF-620FE69EAEBF}"/>
              </a:ext>
            </a:extLst>
          </p:cNvPr>
          <p:cNvSpPr txBox="1"/>
          <p:nvPr/>
        </p:nvSpPr>
        <p:spPr>
          <a:xfrm>
            <a:off x="10628600" y="194854"/>
            <a:ext cx="17389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FFFFFF"/>
                </a:solidFill>
              </a:rPr>
              <a:t>Valerie Rodriguez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D14DA2-0494-4ABE-FB33-3F08F1A2C4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9294" y="-1745"/>
            <a:ext cx="1314450" cy="1434421"/>
          </a:xfrm>
          <a:prstGeom prst="rect">
            <a:avLst/>
          </a:prstGeom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208F5735-B0B0-97E2-5D89-0571BFFDDCDA}"/>
              </a:ext>
            </a:extLst>
          </p:cNvPr>
          <p:cNvGrpSpPr/>
          <p:nvPr/>
        </p:nvGrpSpPr>
        <p:grpSpPr>
          <a:xfrm>
            <a:off x="8791020" y="82305"/>
            <a:ext cx="1442774" cy="6662910"/>
            <a:chOff x="8731636" y="88992"/>
            <a:chExt cx="1442774" cy="6662910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BB260A3-0B94-C089-4BCF-5335B7C0A1A8}"/>
                </a:ext>
              </a:extLst>
            </p:cNvPr>
            <p:cNvGrpSpPr/>
            <p:nvPr/>
          </p:nvGrpSpPr>
          <p:grpSpPr>
            <a:xfrm>
              <a:off x="8737060" y="88992"/>
              <a:ext cx="1437350" cy="1290294"/>
              <a:chOff x="7010102" y="364131"/>
              <a:chExt cx="1437350" cy="1290294"/>
            </a:xfrm>
          </p:grpSpPr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B7E8E7F8-D6FE-DB49-60F8-B91E4CF6B869}"/>
                  </a:ext>
                </a:extLst>
              </p:cNvPr>
              <p:cNvSpPr/>
              <p:nvPr/>
            </p:nvSpPr>
            <p:spPr>
              <a:xfrm>
                <a:off x="7010102" y="364131"/>
                <a:ext cx="1437350" cy="1290294"/>
              </a:xfrm>
              <a:prstGeom prst="roundRect">
                <a:avLst/>
              </a:prstGeom>
              <a:solidFill>
                <a:srgbClr val="782F4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7432D2E5-41EC-9E8F-7C3F-7290440D1383}"/>
                  </a:ext>
                </a:extLst>
              </p:cNvPr>
              <p:cNvSpPr/>
              <p:nvPr/>
            </p:nvSpPr>
            <p:spPr>
              <a:xfrm>
                <a:off x="7133796" y="428291"/>
                <a:ext cx="1189961" cy="116197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6" name="Picture 35" descr="A black and white picture of a tank&#10;&#10;Description automatically generated">
              <a:extLst>
                <a:ext uri="{FF2B5EF4-FFF2-40B4-BE49-F238E27FC236}">
                  <a16:creationId xmlns:a16="http://schemas.microsoft.com/office/drawing/2014/main" id="{CA37AAA2-66F1-821F-E830-4FF899B0A1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7013" t="16949" r="26948" b="3127"/>
            <a:stretch/>
          </p:blipFill>
          <p:spPr>
            <a:xfrm>
              <a:off x="8860754" y="153152"/>
              <a:ext cx="1189961" cy="1161974"/>
            </a:xfrm>
            <a:prstGeom prst="round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5BA5DCBB-0A27-C560-9167-C00EA6110377}"/>
                </a:ext>
              </a:extLst>
            </p:cNvPr>
            <p:cNvGrpSpPr/>
            <p:nvPr/>
          </p:nvGrpSpPr>
          <p:grpSpPr>
            <a:xfrm>
              <a:off x="8737059" y="1432676"/>
              <a:ext cx="1437350" cy="1290294"/>
              <a:chOff x="7010102" y="364131"/>
              <a:chExt cx="1437350" cy="1290294"/>
            </a:xfrm>
          </p:grpSpPr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6F47B8CD-DFD6-878E-E7F9-AAE6E031D476}"/>
                  </a:ext>
                </a:extLst>
              </p:cNvPr>
              <p:cNvSpPr/>
              <p:nvPr/>
            </p:nvSpPr>
            <p:spPr>
              <a:xfrm>
                <a:off x="7010102" y="364131"/>
                <a:ext cx="1437350" cy="1290294"/>
              </a:xfrm>
              <a:prstGeom prst="roundRect">
                <a:avLst/>
              </a:prstGeom>
              <a:solidFill>
                <a:srgbClr val="782F4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231B5A83-9971-EC26-F524-AB24C83FC831}"/>
                  </a:ext>
                </a:extLst>
              </p:cNvPr>
              <p:cNvSpPr/>
              <p:nvPr/>
            </p:nvSpPr>
            <p:spPr>
              <a:xfrm>
                <a:off x="7133796" y="428291"/>
                <a:ext cx="1189961" cy="116197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E3C002A-8484-7574-3B12-05F3FAFAE714}"/>
                </a:ext>
              </a:extLst>
            </p:cNvPr>
            <p:cNvGrpSpPr/>
            <p:nvPr/>
          </p:nvGrpSpPr>
          <p:grpSpPr>
            <a:xfrm>
              <a:off x="8731637" y="2772422"/>
              <a:ext cx="1437350" cy="1290294"/>
              <a:chOff x="7010102" y="364131"/>
              <a:chExt cx="1437350" cy="1290294"/>
            </a:xfrm>
          </p:grpSpPr>
          <p:sp>
            <p:nvSpPr>
              <p:cNvPr id="52" name="Rectangle: Rounded Corners 51">
                <a:extLst>
                  <a:ext uri="{FF2B5EF4-FFF2-40B4-BE49-F238E27FC236}">
                    <a16:creationId xmlns:a16="http://schemas.microsoft.com/office/drawing/2014/main" id="{761EF25B-20C0-8C4F-B438-6FA726063D68}"/>
                  </a:ext>
                </a:extLst>
              </p:cNvPr>
              <p:cNvSpPr/>
              <p:nvPr/>
            </p:nvSpPr>
            <p:spPr>
              <a:xfrm>
                <a:off x="7010102" y="364131"/>
                <a:ext cx="1437350" cy="1290294"/>
              </a:xfrm>
              <a:prstGeom prst="roundRect">
                <a:avLst/>
              </a:prstGeom>
              <a:solidFill>
                <a:srgbClr val="782F4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B4BFEE27-0499-A6F5-B8EF-58FEC64F810C}"/>
                  </a:ext>
                </a:extLst>
              </p:cNvPr>
              <p:cNvSpPr/>
              <p:nvPr/>
            </p:nvSpPr>
            <p:spPr>
              <a:xfrm>
                <a:off x="7133796" y="428291"/>
                <a:ext cx="1189961" cy="116197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2AD6F687-6723-A016-B025-2057163761B3}"/>
                </a:ext>
              </a:extLst>
            </p:cNvPr>
            <p:cNvGrpSpPr/>
            <p:nvPr/>
          </p:nvGrpSpPr>
          <p:grpSpPr>
            <a:xfrm>
              <a:off x="8733016" y="4107154"/>
              <a:ext cx="1437350" cy="1290294"/>
              <a:chOff x="7010102" y="364131"/>
              <a:chExt cx="1437350" cy="1290294"/>
            </a:xfrm>
          </p:grpSpPr>
          <p:sp>
            <p:nvSpPr>
              <p:cNvPr id="57" name="Rectangle: Rounded Corners 56">
                <a:extLst>
                  <a:ext uri="{FF2B5EF4-FFF2-40B4-BE49-F238E27FC236}">
                    <a16:creationId xmlns:a16="http://schemas.microsoft.com/office/drawing/2014/main" id="{D946B179-04A6-89E4-E446-32C6C02E40D6}"/>
                  </a:ext>
                </a:extLst>
              </p:cNvPr>
              <p:cNvSpPr/>
              <p:nvPr/>
            </p:nvSpPr>
            <p:spPr>
              <a:xfrm>
                <a:off x="7010102" y="364131"/>
                <a:ext cx="1437350" cy="1290294"/>
              </a:xfrm>
              <a:prstGeom prst="roundRect">
                <a:avLst/>
              </a:prstGeom>
              <a:solidFill>
                <a:srgbClr val="782F4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469E398E-48D5-F10F-BEF8-36EB2091F3C4}"/>
                  </a:ext>
                </a:extLst>
              </p:cNvPr>
              <p:cNvSpPr/>
              <p:nvPr/>
            </p:nvSpPr>
            <p:spPr>
              <a:xfrm>
                <a:off x="7133796" y="428291"/>
                <a:ext cx="1189961" cy="116197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C643B7B4-CD70-983B-4BA1-E592CFFB5E7A}"/>
                </a:ext>
              </a:extLst>
            </p:cNvPr>
            <p:cNvGrpSpPr/>
            <p:nvPr/>
          </p:nvGrpSpPr>
          <p:grpSpPr>
            <a:xfrm>
              <a:off x="8731636" y="5461608"/>
              <a:ext cx="1437350" cy="1290294"/>
              <a:chOff x="7010102" y="364131"/>
              <a:chExt cx="1437350" cy="1290294"/>
            </a:xfrm>
          </p:grpSpPr>
          <p:sp>
            <p:nvSpPr>
              <p:cNvPr id="60" name="Rectangle: Rounded Corners 59">
                <a:extLst>
                  <a:ext uri="{FF2B5EF4-FFF2-40B4-BE49-F238E27FC236}">
                    <a16:creationId xmlns:a16="http://schemas.microsoft.com/office/drawing/2014/main" id="{AC8EFF98-CC0E-19A4-A644-F2AC53ED34E8}"/>
                  </a:ext>
                </a:extLst>
              </p:cNvPr>
              <p:cNvSpPr/>
              <p:nvPr/>
            </p:nvSpPr>
            <p:spPr>
              <a:xfrm>
                <a:off x="7010102" y="364131"/>
                <a:ext cx="1437350" cy="1290294"/>
              </a:xfrm>
              <a:prstGeom prst="roundRect">
                <a:avLst/>
              </a:prstGeom>
              <a:solidFill>
                <a:srgbClr val="782F4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: Rounded Corners 60">
                <a:extLst>
                  <a:ext uri="{FF2B5EF4-FFF2-40B4-BE49-F238E27FC236}">
                    <a16:creationId xmlns:a16="http://schemas.microsoft.com/office/drawing/2014/main" id="{6FD18D0D-E39F-5281-9797-FAE2CAFE01F6}"/>
                  </a:ext>
                </a:extLst>
              </p:cNvPr>
              <p:cNvSpPr/>
              <p:nvPr/>
            </p:nvSpPr>
            <p:spPr>
              <a:xfrm>
                <a:off x="7133796" y="428291"/>
                <a:ext cx="1189961" cy="116197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7" name="Picture 16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0B6B19C2-8DB8-9F0B-112C-C35B52438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55328" y="5530849"/>
              <a:ext cx="1189961" cy="1156894"/>
            </a:xfrm>
            <a:prstGeom prst="rect">
              <a:avLst/>
            </a:prstGeom>
          </p:spPr>
        </p:pic>
        <p:pic>
          <p:nvPicPr>
            <p:cNvPr id="14" name="Picture 13" descr="A black and white symbol&#10;&#10;Description automatically generated">
              <a:extLst>
                <a:ext uri="{FF2B5EF4-FFF2-40B4-BE49-F238E27FC236}">
                  <a16:creationId xmlns:a16="http://schemas.microsoft.com/office/drawing/2014/main" id="{CCCF60F6-FEF0-2C68-2A92-3789C8BDC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855329" y="4171314"/>
              <a:ext cx="1189960" cy="1161974"/>
            </a:xfrm>
            <a:prstGeom prst="roundRect">
              <a:avLst/>
            </a:prstGeom>
          </p:spPr>
        </p:pic>
        <p:pic>
          <p:nvPicPr>
            <p:cNvPr id="49" name="Picture 48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E5876ED5-6493-99F5-A865-2AFC1C2D8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08332" y="2875591"/>
              <a:ext cx="1083955" cy="1083955"/>
            </a:xfrm>
            <a:prstGeom prst="rect">
              <a:avLst/>
            </a:prstGeom>
          </p:spPr>
        </p:pic>
        <p:pic>
          <p:nvPicPr>
            <p:cNvPr id="39" name="Picture 38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C1865D0A-3655-4F7D-0BC7-A65336E7C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999865" y="1568795"/>
              <a:ext cx="923551" cy="923551"/>
            </a:xfrm>
            <a:prstGeom prst="rect">
              <a:avLst/>
            </a:prstGeom>
          </p:spPr>
        </p:pic>
      </p:grpSp>
      <p:cxnSp>
        <p:nvCxnSpPr>
          <p:cNvPr id="65" name="Connector: Elbow 64">
            <a:extLst>
              <a:ext uri="{FF2B5EF4-FFF2-40B4-BE49-F238E27FC236}">
                <a16:creationId xmlns:a16="http://schemas.microsoft.com/office/drawing/2014/main" id="{6A778D0C-FE6D-9B89-D038-15FE2C233F53}"/>
              </a:ext>
            </a:extLst>
          </p:cNvPr>
          <p:cNvCxnSpPr>
            <a:cxnSpLocks/>
            <a:stCxn id="22" idx="3"/>
            <a:endCxn id="28" idx="1"/>
          </p:cNvCxnSpPr>
          <p:nvPr/>
        </p:nvCxnSpPr>
        <p:spPr>
          <a:xfrm flipV="1">
            <a:off x="8297021" y="727452"/>
            <a:ext cx="499423" cy="1269809"/>
          </a:xfrm>
          <a:prstGeom prst="bentConnector3">
            <a:avLst/>
          </a:prstGeom>
          <a:ln w="38100">
            <a:solidFill>
              <a:srgbClr val="782F4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or: Elbow 67">
            <a:extLst>
              <a:ext uri="{FF2B5EF4-FFF2-40B4-BE49-F238E27FC236}">
                <a16:creationId xmlns:a16="http://schemas.microsoft.com/office/drawing/2014/main" id="{A52D2512-EF93-4834-8E58-F5E141F626D0}"/>
              </a:ext>
            </a:extLst>
          </p:cNvPr>
          <p:cNvCxnSpPr>
            <a:stCxn id="23" idx="3"/>
            <a:endCxn id="38" idx="1"/>
          </p:cNvCxnSpPr>
          <p:nvPr/>
        </p:nvCxnSpPr>
        <p:spPr>
          <a:xfrm flipV="1">
            <a:off x="8297021" y="2071136"/>
            <a:ext cx="499422" cy="841338"/>
          </a:xfrm>
          <a:prstGeom prst="bentConnector3">
            <a:avLst/>
          </a:prstGeom>
          <a:ln w="38100">
            <a:solidFill>
              <a:srgbClr val="782F4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or: Elbow 69">
            <a:extLst>
              <a:ext uri="{FF2B5EF4-FFF2-40B4-BE49-F238E27FC236}">
                <a16:creationId xmlns:a16="http://schemas.microsoft.com/office/drawing/2014/main" id="{01C416B1-F0E5-158A-AE84-85E297FAA9C6}"/>
              </a:ext>
            </a:extLst>
          </p:cNvPr>
          <p:cNvCxnSpPr>
            <a:stCxn id="24" idx="3"/>
            <a:endCxn id="52" idx="1"/>
          </p:cNvCxnSpPr>
          <p:nvPr/>
        </p:nvCxnSpPr>
        <p:spPr>
          <a:xfrm flipV="1">
            <a:off x="8297021" y="3410882"/>
            <a:ext cx="494000" cy="417097"/>
          </a:xfrm>
          <a:prstGeom prst="bentConnector3">
            <a:avLst/>
          </a:prstGeom>
          <a:ln w="38100">
            <a:solidFill>
              <a:srgbClr val="782F4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ctor: Elbow 71">
            <a:extLst>
              <a:ext uri="{FF2B5EF4-FFF2-40B4-BE49-F238E27FC236}">
                <a16:creationId xmlns:a16="http://schemas.microsoft.com/office/drawing/2014/main" id="{DDBD9693-D961-B796-021B-AFA0DCF0C280}"/>
              </a:ext>
            </a:extLst>
          </p:cNvPr>
          <p:cNvCxnSpPr>
            <a:cxnSpLocks/>
            <a:stCxn id="25" idx="3"/>
            <a:endCxn id="57" idx="1"/>
          </p:cNvCxnSpPr>
          <p:nvPr/>
        </p:nvCxnSpPr>
        <p:spPr>
          <a:xfrm>
            <a:off x="8297020" y="4745354"/>
            <a:ext cx="495380" cy="260"/>
          </a:xfrm>
          <a:prstGeom prst="bentConnector3">
            <a:avLst/>
          </a:prstGeom>
          <a:ln w="38100">
            <a:solidFill>
              <a:srgbClr val="782F4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ctor: Elbow 76">
            <a:extLst>
              <a:ext uri="{FF2B5EF4-FFF2-40B4-BE49-F238E27FC236}">
                <a16:creationId xmlns:a16="http://schemas.microsoft.com/office/drawing/2014/main" id="{3E19CD5E-4CCE-2907-A91D-61111EC8D2F6}"/>
              </a:ext>
            </a:extLst>
          </p:cNvPr>
          <p:cNvCxnSpPr>
            <a:stCxn id="26" idx="3"/>
            <a:endCxn id="60" idx="1"/>
          </p:cNvCxnSpPr>
          <p:nvPr/>
        </p:nvCxnSpPr>
        <p:spPr>
          <a:xfrm>
            <a:off x="8297021" y="5662730"/>
            <a:ext cx="493999" cy="437338"/>
          </a:xfrm>
          <a:prstGeom prst="bentConnector3">
            <a:avLst/>
          </a:prstGeom>
          <a:ln w="38100">
            <a:solidFill>
              <a:srgbClr val="782F4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9016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7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8F3B76-3AD3-FF21-899F-B3B558208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Mechanical Engineering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FA134-FFCE-3FCB-AC87-3836E1D8A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35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5327FCF-0459-2456-BB3A-F6DA8B6FF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6374" y="-321992"/>
            <a:ext cx="9601200" cy="960276"/>
          </a:xfrm>
        </p:spPr>
        <p:txBody>
          <a:bodyPr/>
          <a:lstStyle/>
          <a:p>
            <a:r>
              <a:rPr lang="en-US"/>
              <a:t>Customer Needs</a:t>
            </a:r>
          </a:p>
        </p:txBody>
      </p:sp>
      <p:pic>
        <p:nvPicPr>
          <p:cNvPr id="5" name="Picture 4" descr="Arizona Space Grant Consortium Logos | Arizona Space Grant Consortium">
            <a:extLst>
              <a:ext uri="{FF2B5EF4-FFF2-40B4-BE49-F238E27FC236}">
                <a16:creationId xmlns:a16="http://schemas.microsoft.com/office/drawing/2014/main" id="{6790C499-3FF6-78D5-4946-D971C8CF47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9F5DCFA6-D163-C4E2-66BF-620FE69EAEBF}"/>
              </a:ext>
            </a:extLst>
          </p:cNvPr>
          <p:cNvSpPr txBox="1"/>
          <p:nvPr/>
        </p:nvSpPr>
        <p:spPr>
          <a:xfrm>
            <a:off x="10628600" y="194854"/>
            <a:ext cx="17389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FFFFFF"/>
                </a:solidFill>
              </a:rPr>
              <a:t>Valerie Rodriguez</a:t>
            </a: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C9739F37-6BAA-FA1C-755B-E0ED6B39977F}"/>
              </a:ext>
            </a:extLst>
          </p:cNvPr>
          <p:cNvGrpSpPr/>
          <p:nvPr/>
        </p:nvGrpSpPr>
        <p:grpSpPr>
          <a:xfrm>
            <a:off x="2694907" y="1749982"/>
            <a:ext cx="7705446" cy="1089877"/>
            <a:chOff x="2694907" y="1749982"/>
            <a:chExt cx="7705446" cy="1089877"/>
          </a:xfrm>
        </p:grpSpPr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81EB7148-812A-F837-3A0E-FE3423CAB864}"/>
                </a:ext>
              </a:extLst>
            </p:cNvPr>
            <p:cNvGrpSpPr/>
            <p:nvPr/>
          </p:nvGrpSpPr>
          <p:grpSpPr>
            <a:xfrm>
              <a:off x="2694907" y="1749982"/>
              <a:ext cx="7705446" cy="1089877"/>
              <a:chOff x="2694907" y="1749982"/>
              <a:chExt cx="7705446" cy="1089877"/>
            </a:xfrm>
          </p:grpSpPr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87C51053-7B6B-8604-8E62-D674A7074294}"/>
                  </a:ext>
                </a:extLst>
              </p:cNvPr>
              <p:cNvSpPr/>
              <p:nvPr/>
            </p:nvSpPr>
            <p:spPr>
              <a:xfrm>
                <a:off x="5326374" y="1912450"/>
                <a:ext cx="5073979" cy="764940"/>
              </a:xfrm>
              <a:prstGeom prst="roundRect">
                <a:avLst/>
              </a:prstGeom>
              <a:solidFill>
                <a:srgbClr val="782F4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r>
                  <a:rPr lang="en-US" sz="2400">
                    <a:solidFill>
                      <a:schemeClr val="bg1"/>
                    </a:solidFill>
                    <a:latin typeface="+mj-lt"/>
                  </a:rPr>
                  <a:t>Minimize the leakage rate</a:t>
                </a:r>
              </a:p>
            </p:txBody>
          </p: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5BA5DCBB-0A27-C560-9167-C00EA6110377}"/>
                  </a:ext>
                </a:extLst>
              </p:cNvPr>
              <p:cNvGrpSpPr/>
              <p:nvPr/>
            </p:nvGrpSpPr>
            <p:grpSpPr>
              <a:xfrm>
                <a:off x="3507132" y="1749982"/>
                <a:ext cx="1301080" cy="1089877"/>
                <a:chOff x="7010102" y="364131"/>
                <a:chExt cx="1437350" cy="1290294"/>
              </a:xfrm>
            </p:grpSpPr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6F47B8CD-DFD6-878E-E7F9-AAE6E031D476}"/>
                    </a:ext>
                  </a:extLst>
                </p:cNvPr>
                <p:cNvSpPr/>
                <p:nvPr/>
              </p:nvSpPr>
              <p:spPr>
                <a:xfrm>
                  <a:off x="7010102" y="364131"/>
                  <a:ext cx="1437350" cy="1290294"/>
                </a:xfrm>
                <a:prstGeom prst="round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Rectangle: Rounded Corners 41">
                  <a:extLst>
                    <a:ext uri="{FF2B5EF4-FFF2-40B4-BE49-F238E27FC236}">
                      <a16:creationId xmlns:a16="http://schemas.microsoft.com/office/drawing/2014/main" id="{231B5A83-9971-EC26-F524-AB24C83FC831}"/>
                    </a:ext>
                  </a:extLst>
                </p:cNvPr>
                <p:cNvSpPr/>
                <p:nvPr/>
              </p:nvSpPr>
              <p:spPr>
                <a:xfrm>
                  <a:off x="7133796" y="428291"/>
                  <a:ext cx="1189961" cy="1161974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33" name="Connector: Elbow 32">
                <a:extLst>
                  <a:ext uri="{FF2B5EF4-FFF2-40B4-BE49-F238E27FC236}">
                    <a16:creationId xmlns:a16="http://schemas.microsoft.com/office/drawing/2014/main" id="{F939C5AB-EDA4-812E-D9D2-B3E5D90835AA}"/>
                  </a:ext>
                </a:extLst>
              </p:cNvPr>
              <p:cNvCxnSpPr>
                <a:stCxn id="19" idx="7"/>
                <a:endCxn id="38" idx="1"/>
              </p:cNvCxnSpPr>
              <p:nvPr/>
            </p:nvCxnSpPr>
            <p:spPr>
              <a:xfrm rot="5400000" flipH="1" flipV="1">
                <a:off x="3019118" y="1970711"/>
                <a:ext cx="163803" cy="812225"/>
              </a:xfrm>
              <a:prstGeom prst="bentConnector2">
                <a:avLst/>
              </a:prstGeom>
              <a:ln w="38100">
                <a:solidFill>
                  <a:srgbClr val="782F4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Arrow Connector 91">
                <a:extLst>
                  <a:ext uri="{FF2B5EF4-FFF2-40B4-BE49-F238E27FC236}">
                    <a16:creationId xmlns:a16="http://schemas.microsoft.com/office/drawing/2014/main" id="{379F46D4-897D-333D-F95C-1E150740F7BD}"/>
                  </a:ext>
                </a:extLst>
              </p:cNvPr>
              <p:cNvCxnSpPr>
                <a:stCxn id="38" idx="3"/>
                <a:endCxn id="23" idx="1"/>
              </p:cNvCxnSpPr>
              <p:nvPr/>
            </p:nvCxnSpPr>
            <p:spPr>
              <a:xfrm flipV="1">
                <a:off x="4808212" y="2294920"/>
                <a:ext cx="518162" cy="1"/>
              </a:xfrm>
              <a:prstGeom prst="straightConnector1">
                <a:avLst/>
              </a:prstGeom>
              <a:ln w="38100">
                <a:solidFill>
                  <a:schemeClr val="tx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9" name="Picture 38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C1865D0A-3655-4F7D-0BC7-A65336E7C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45022" y="1864958"/>
              <a:ext cx="835993" cy="780099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F3AB319-A993-0A6F-3888-9CB8B1C406C0}"/>
              </a:ext>
            </a:extLst>
          </p:cNvPr>
          <p:cNvGrpSpPr/>
          <p:nvPr/>
        </p:nvGrpSpPr>
        <p:grpSpPr>
          <a:xfrm>
            <a:off x="-474276" y="1726438"/>
            <a:ext cx="3468507" cy="3386350"/>
            <a:chOff x="-489028" y="2200213"/>
            <a:chExt cx="3351200" cy="3263423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99DDE53E-006A-4CF1-F4C1-58C78D1A8556}"/>
                </a:ext>
              </a:extLst>
            </p:cNvPr>
            <p:cNvGrpSpPr/>
            <p:nvPr/>
          </p:nvGrpSpPr>
          <p:grpSpPr>
            <a:xfrm>
              <a:off x="-489028" y="2200213"/>
              <a:ext cx="3249189" cy="3235079"/>
              <a:chOff x="285672" y="2148004"/>
              <a:chExt cx="3601435" cy="3578199"/>
            </a:xfrm>
          </p:grpSpPr>
          <p:pic>
            <p:nvPicPr>
              <p:cNvPr id="31" name="Picture 30" descr="A blue circle with a person in it&#10;&#10;Description automatically generated">
                <a:extLst>
                  <a:ext uri="{FF2B5EF4-FFF2-40B4-BE49-F238E27FC236}">
                    <a16:creationId xmlns:a16="http://schemas.microsoft.com/office/drawing/2014/main" id="{8CE7338C-E985-3F35-477A-2EE0157E35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884390" y="2628487"/>
                <a:ext cx="2492233" cy="2608151"/>
              </a:xfrm>
              <a:prstGeom prst="rect">
                <a:avLst/>
              </a:prstGeom>
            </p:spPr>
          </p:pic>
          <p:sp>
            <p:nvSpPr>
              <p:cNvPr id="12" name="Arc 11">
                <a:extLst>
                  <a:ext uri="{FF2B5EF4-FFF2-40B4-BE49-F238E27FC236}">
                    <a16:creationId xmlns:a16="http://schemas.microsoft.com/office/drawing/2014/main" id="{007D5539-2B3F-1626-2928-5DC51B9A61B9}"/>
                  </a:ext>
                </a:extLst>
              </p:cNvPr>
              <p:cNvSpPr/>
              <p:nvPr/>
            </p:nvSpPr>
            <p:spPr>
              <a:xfrm>
                <a:off x="285672" y="2221375"/>
                <a:ext cx="3601435" cy="3431458"/>
              </a:xfrm>
              <a:prstGeom prst="arc">
                <a:avLst/>
              </a:prstGeom>
              <a:ln w="38100">
                <a:solidFill>
                  <a:srgbClr val="782F4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3" name="Arc 12">
                <a:extLst>
                  <a:ext uri="{FF2B5EF4-FFF2-40B4-BE49-F238E27FC236}">
                    <a16:creationId xmlns:a16="http://schemas.microsoft.com/office/drawing/2014/main" id="{388AAAA0-A0E8-F31C-A1FC-6FF22521F896}"/>
                  </a:ext>
                </a:extLst>
              </p:cNvPr>
              <p:cNvSpPr/>
              <p:nvPr/>
            </p:nvSpPr>
            <p:spPr>
              <a:xfrm rot="5400000">
                <a:off x="371136" y="2210233"/>
                <a:ext cx="3578199" cy="3453741"/>
              </a:xfrm>
              <a:prstGeom prst="arc">
                <a:avLst/>
              </a:prstGeom>
              <a:ln w="38100">
                <a:solidFill>
                  <a:srgbClr val="782F4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p:grp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ACB52DC-A2B3-9514-BC6C-21189B69CE49}"/>
                </a:ext>
              </a:extLst>
            </p:cNvPr>
            <p:cNvSpPr/>
            <p:nvPr/>
          </p:nvSpPr>
          <p:spPr>
            <a:xfrm>
              <a:off x="1547717" y="2262561"/>
              <a:ext cx="204024" cy="189359"/>
            </a:xfrm>
            <a:prstGeom prst="ellipse">
              <a:avLst/>
            </a:prstGeom>
            <a:solidFill>
              <a:srgbClr val="782F40"/>
            </a:solidFill>
            <a:ln>
              <a:solidFill>
                <a:srgbClr val="782F4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76E54FE-F560-E708-D24E-0F998CAB006C}"/>
                </a:ext>
              </a:extLst>
            </p:cNvPr>
            <p:cNvSpPr/>
            <p:nvPr/>
          </p:nvSpPr>
          <p:spPr>
            <a:xfrm>
              <a:off x="2398826" y="2878185"/>
              <a:ext cx="204024" cy="189359"/>
            </a:xfrm>
            <a:prstGeom prst="ellipse">
              <a:avLst/>
            </a:prstGeom>
            <a:solidFill>
              <a:srgbClr val="782F40"/>
            </a:solidFill>
            <a:ln>
              <a:solidFill>
                <a:srgbClr val="782F4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A6FCA22-E6A4-4EAE-86F4-C6F16DCDB187}"/>
                </a:ext>
              </a:extLst>
            </p:cNvPr>
            <p:cNvSpPr/>
            <p:nvPr/>
          </p:nvSpPr>
          <p:spPr>
            <a:xfrm>
              <a:off x="2658148" y="3743946"/>
              <a:ext cx="204024" cy="189359"/>
            </a:xfrm>
            <a:prstGeom prst="ellipse">
              <a:avLst/>
            </a:prstGeom>
            <a:solidFill>
              <a:srgbClr val="782F40"/>
            </a:solidFill>
            <a:ln>
              <a:solidFill>
                <a:srgbClr val="782F4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9006759-1D60-024C-F079-8A2B993BF128}"/>
                </a:ext>
              </a:extLst>
            </p:cNvPr>
            <p:cNvSpPr/>
            <p:nvPr/>
          </p:nvSpPr>
          <p:spPr>
            <a:xfrm>
              <a:off x="2398826" y="4600789"/>
              <a:ext cx="204024" cy="189359"/>
            </a:xfrm>
            <a:prstGeom prst="ellipse">
              <a:avLst/>
            </a:prstGeom>
            <a:solidFill>
              <a:srgbClr val="782F40"/>
            </a:solidFill>
            <a:ln>
              <a:solidFill>
                <a:srgbClr val="782F4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E034B8-B9E5-0B57-4A84-74DD64A5E9A7}"/>
                </a:ext>
              </a:extLst>
            </p:cNvPr>
            <p:cNvSpPr/>
            <p:nvPr/>
          </p:nvSpPr>
          <p:spPr>
            <a:xfrm>
              <a:off x="1547717" y="5274277"/>
              <a:ext cx="204024" cy="189359"/>
            </a:xfrm>
            <a:prstGeom prst="ellipse">
              <a:avLst/>
            </a:prstGeom>
            <a:solidFill>
              <a:srgbClr val="782F40"/>
            </a:solidFill>
            <a:ln>
              <a:solidFill>
                <a:srgbClr val="782F4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endParaRPr lang="en-US"/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A3E9675F-C0CD-0980-4EF2-11237BB6792C}"/>
              </a:ext>
            </a:extLst>
          </p:cNvPr>
          <p:cNvGrpSpPr/>
          <p:nvPr/>
        </p:nvGrpSpPr>
        <p:grpSpPr>
          <a:xfrm>
            <a:off x="1739348" y="615007"/>
            <a:ext cx="8661004" cy="1176127"/>
            <a:chOff x="1739348" y="615007"/>
            <a:chExt cx="8661004" cy="117612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18893A1-3CDF-D813-080F-945E67FC717E}"/>
                </a:ext>
              </a:extLst>
            </p:cNvPr>
            <p:cNvSpPr/>
            <p:nvPr/>
          </p:nvSpPr>
          <p:spPr>
            <a:xfrm>
              <a:off x="5326374" y="777475"/>
              <a:ext cx="5073978" cy="764940"/>
            </a:xfrm>
            <a:prstGeom prst="round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r>
                <a:rPr lang="en-US" sz="2400">
                  <a:solidFill>
                    <a:schemeClr val="bg1"/>
                  </a:solidFill>
                  <a:latin typeface="+mj-lt"/>
                </a:rPr>
                <a:t>Extend life of the cryogenic fuel</a:t>
              </a: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BB260A3-0B94-C089-4BCF-5335B7C0A1A8}"/>
                </a:ext>
              </a:extLst>
            </p:cNvPr>
            <p:cNvGrpSpPr/>
            <p:nvPr/>
          </p:nvGrpSpPr>
          <p:grpSpPr>
            <a:xfrm>
              <a:off x="3507133" y="615007"/>
              <a:ext cx="1301080" cy="1089877"/>
              <a:chOff x="7010102" y="364131"/>
              <a:chExt cx="1437350" cy="1290294"/>
            </a:xfrm>
          </p:grpSpPr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B7E8E7F8-D6FE-DB49-60F8-B91E4CF6B869}"/>
                  </a:ext>
                </a:extLst>
              </p:cNvPr>
              <p:cNvSpPr/>
              <p:nvPr/>
            </p:nvSpPr>
            <p:spPr>
              <a:xfrm>
                <a:off x="7010102" y="364131"/>
                <a:ext cx="1437350" cy="1290294"/>
              </a:xfrm>
              <a:prstGeom prst="roundRect">
                <a:avLst/>
              </a:prstGeom>
              <a:solidFill>
                <a:srgbClr val="782F4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7432D2E5-41EC-9E8F-7C3F-7290440D1383}"/>
                  </a:ext>
                </a:extLst>
              </p:cNvPr>
              <p:cNvSpPr/>
              <p:nvPr/>
            </p:nvSpPr>
            <p:spPr>
              <a:xfrm>
                <a:off x="7133796" y="428291"/>
                <a:ext cx="1189961" cy="116197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6" name="Picture 35" descr="A black and white picture of a tank&#10;&#10;Description automatically generated">
              <a:extLst>
                <a:ext uri="{FF2B5EF4-FFF2-40B4-BE49-F238E27FC236}">
                  <a16:creationId xmlns:a16="http://schemas.microsoft.com/office/drawing/2014/main" id="{CA37AAA2-66F1-821F-E830-4FF899B0A1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7013" t="16949" r="26948" b="3127"/>
            <a:stretch/>
          </p:blipFill>
          <p:spPr>
            <a:xfrm>
              <a:off x="3619100" y="669201"/>
              <a:ext cx="1077145" cy="981489"/>
            </a:xfrm>
            <a:prstGeom prst="roundRect">
              <a:avLst/>
            </a:prstGeom>
          </p:spPr>
        </p:pic>
        <p:cxnSp>
          <p:nvCxnSpPr>
            <p:cNvPr id="30" name="Connector: Elbow 29">
              <a:extLst>
                <a:ext uri="{FF2B5EF4-FFF2-40B4-BE49-F238E27FC236}">
                  <a16:creationId xmlns:a16="http://schemas.microsoft.com/office/drawing/2014/main" id="{BB90934F-381E-616B-035B-908E8D4D5A01}"/>
                </a:ext>
              </a:extLst>
            </p:cNvPr>
            <p:cNvCxnSpPr>
              <a:stCxn id="16" idx="0"/>
              <a:endCxn id="28" idx="1"/>
            </p:cNvCxnSpPr>
            <p:nvPr/>
          </p:nvCxnSpPr>
          <p:spPr>
            <a:xfrm rot="5400000" flipH="1" flipV="1">
              <a:off x="2307646" y="591647"/>
              <a:ext cx="631189" cy="1767786"/>
            </a:xfrm>
            <a:prstGeom prst="bentConnector2">
              <a:avLst/>
            </a:prstGeom>
            <a:ln w="38100">
              <a:solidFill>
                <a:srgbClr val="782F4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21D684F5-5EF7-C87C-120B-9CA0C7A4BAB1}"/>
                </a:ext>
              </a:extLst>
            </p:cNvPr>
            <p:cNvCxnSpPr>
              <a:stCxn id="28" idx="3"/>
              <a:endCxn id="22" idx="1"/>
            </p:cNvCxnSpPr>
            <p:nvPr/>
          </p:nvCxnSpPr>
          <p:spPr>
            <a:xfrm flipV="1">
              <a:off x="4808213" y="1159945"/>
              <a:ext cx="518161" cy="1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92CC971B-C7E4-D37C-4AFF-1D5E698D06FF}"/>
              </a:ext>
            </a:extLst>
          </p:cNvPr>
          <p:cNvGrpSpPr/>
          <p:nvPr/>
        </p:nvGrpSpPr>
        <p:grpSpPr>
          <a:xfrm>
            <a:off x="2994231" y="2881629"/>
            <a:ext cx="7388274" cy="1089877"/>
            <a:chOff x="2994231" y="2881629"/>
            <a:chExt cx="7388274" cy="1089877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AB47ED84-B313-3A0F-14E7-F572AC4D3F57}"/>
                </a:ext>
              </a:extLst>
            </p:cNvPr>
            <p:cNvSpPr/>
            <p:nvPr/>
          </p:nvSpPr>
          <p:spPr>
            <a:xfrm>
              <a:off x="5308527" y="3049649"/>
              <a:ext cx="5073978" cy="764940"/>
            </a:xfrm>
            <a:prstGeom prst="round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r>
                <a:rPr lang="en-US" sz="2400">
                  <a:solidFill>
                    <a:schemeClr val="bg1"/>
                  </a:solidFill>
                  <a:latin typeface="+mj-lt"/>
                </a:rPr>
                <a:t>Seal activation upon contact of coupler halves</a:t>
              </a: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E3C002A-8484-7574-3B12-05F3FAFAE714}"/>
                </a:ext>
              </a:extLst>
            </p:cNvPr>
            <p:cNvGrpSpPr/>
            <p:nvPr/>
          </p:nvGrpSpPr>
          <p:grpSpPr>
            <a:xfrm>
              <a:off x="3500839" y="2881629"/>
              <a:ext cx="1301080" cy="1089877"/>
              <a:chOff x="7008572" y="364130"/>
              <a:chExt cx="1437350" cy="1290294"/>
            </a:xfrm>
          </p:grpSpPr>
          <p:sp>
            <p:nvSpPr>
              <p:cNvPr id="52" name="Rectangle: Rounded Corners 51">
                <a:extLst>
                  <a:ext uri="{FF2B5EF4-FFF2-40B4-BE49-F238E27FC236}">
                    <a16:creationId xmlns:a16="http://schemas.microsoft.com/office/drawing/2014/main" id="{761EF25B-20C0-8C4F-B438-6FA726063D68}"/>
                  </a:ext>
                </a:extLst>
              </p:cNvPr>
              <p:cNvSpPr/>
              <p:nvPr/>
            </p:nvSpPr>
            <p:spPr>
              <a:xfrm>
                <a:off x="7008572" y="364130"/>
                <a:ext cx="1437350" cy="1290294"/>
              </a:xfrm>
              <a:prstGeom prst="roundRect">
                <a:avLst/>
              </a:prstGeom>
              <a:solidFill>
                <a:srgbClr val="782F4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B4BFEE27-0499-A6F5-B8EF-58FEC64F810C}"/>
                  </a:ext>
                </a:extLst>
              </p:cNvPr>
              <p:cNvSpPr/>
              <p:nvPr/>
            </p:nvSpPr>
            <p:spPr>
              <a:xfrm>
                <a:off x="7133796" y="428291"/>
                <a:ext cx="1189961" cy="116197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9" name="Picture 48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E5876ED5-6493-99F5-A865-2AFC1C2D8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62167" y="2968774"/>
              <a:ext cx="981189" cy="915588"/>
            </a:xfrm>
            <a:prstGeom prst="rect">
              <a:avLst/>
            </a:prstGeom>
          </p:spPr>
        </p:pic>
        <p:cxnSp>
          <p:nvCxnSpPr>
            <p:cNvPr id="62" name="Connector: Elbow 61">
              <a:extLst>
                <a:ext uri="{FF2B5EF4-FFF2-40B4-BE49-F238E27FC236}">
                  <a16:creationId xmlns:a16="http://schemas.microsoft.com/office/drawing/2014/main" id="{83771F50-AF1D-1B81-2492-887924CFC831}"/>
                </a:ext>
              </a:extLst>
            </p:cNvPr>
            <p:cNvCxnSpPr>
              <a:stCxn id="20" idx="6"/>
              <a:endCxn id="52" idx="1"/>
            </p:cNvCxnSpPr>
            <p:nvPr/>
          </p:nvCxnSpPr>
          <p:spPr>
            <a:xfrm>
              <a:off x="2994231" y="3426567"/>
              <a:ext cx="506608" cy="1"/>
            </a:xfrm>
            <a:prstGeom prst="bentConnector3">
              <a:avLst/>
            </a:prstGeom>
            <a:ln w="38100">
              <a:solidFill>
                <a:srgbClr val="782F4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1C440178-F724-8F0E-01AC-29B3D6B8DFA0}"/>
                </a:ext>
              </a:extLst>
            </p:cNvPr>
            <p:cNvCxnSpPr>
              <a:stCxn id="52" idx="3"/>
              <a:endCxn id="24" idx="1"/>
            </p:cNvCxnSpPr>
            <p:nvPr/>
          </p:nvCxnSpPr>
          <p:spPr>
            <a:xfrm>
              <a:off x="4801919" y="3426568"/>
              <a:ext cx="506608" cy="5551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2D61E063-AF81-F082-906E-FD291AE2841E}"/>
              </a:ext>
            </a:extLst>
          </p:cNvPr>
          <p:cNvGrpSpPr/>
          <p:nvPr/>
        </p:nvGrpSpPr>
        <p:grpSpPr>
          <a:xfrm>
            <a:off x="2694907" y="4009043"/>
            <a:ext cx="7687599" cy="1089877"/>
            <a:chOff x="2694907" y="4009043"/>
            <a:chExt cx="7687599" cy="1089877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8CEAD6E3-53F4-58F3-C959-0000C8D397E4}"/>
                </a:ext>
              </a:extLst>
            </p:cNvPr>
            <p:cNvSpPr/>
            <p:nvPr/>
          </p:nvSpPr>
          <p:spPr>
            <a:xfrm>
              <a:off x="5308527" y="4168175"/>
              <a:ext cx="5073979" cy="764940"/>
            </a:xfrm>
            <a:prstGeom prst="round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r>
                <a:rPr lang="en-US" sz="2400">
                  <a:solidFill>
                    <a:schemeClr val="bg1"/>
                  </a:solidFill>
                  <a:latin typeface="+mj-lt"/>
                </a:rPr>
                <a:t>Limit boil off</a:t>
              </a:r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2AD6F687-6723-A016-B025-2057163761B3}"/>
                </a:ext>
              </a:extLst>
            </p:cNvPr>
            <p:cNvGrpSpPr/>
            <p:nvPr/>
          </p:nvGrpSpPr>
          <p:grpSpPr>
            <a:xfrm>
              <a:off x="3503472" y="4009043"/>
              <a:ext cx="1301080" cy="1089877"/>
              <a:chOff x="7010102" y="364131"/>
              <a:chExt cx="1437350" cy="1290294"/>
            </a:xfrm>
          </p:grpSpPr>
          <p:sp>
            <p:nvSpPr>
              <p:cNvPr id="57" name="Rectangle: Rounded Corners 56">
                <a:extLst>
                  <a:ext uri="{FF2B5EF4-FFF2-40B4-BE49-F238E27FC236}">
                    <a16:creationId xmlns:a16="http://schemas.microsoft.com/office/drawing/2014/main" id="{D946B179-04A6-89E4-E446-32C6C02E40D6}"/>
                  </a:ext>
                </a:extLst>
              </p:cNvPr>
              <p:cNvSpPr/>
              <p:nvPr/>
            </p:nvSpPr>
            <p:spPr>
              <a:xfrm>
                <a:off x="7010102" y="364131"/>
                <a:ext cx="1437350" cy="1290294"/>
              </a:xfrm>
              <a:prstGeom prst="roundRect">
                <a:avLst/>
              </a:prstGeom>
              <a:solidFill>
                <a:srgbClr val="782F4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469E398E-48D5-F10F-BEF8-36EB2091F3C4}"/>
                  </a:ext>
                </a:extLst>
              </p:cNvPr>
              <p:cNvSpPr/>
              <p:nvPr/>
            </p:nvSpPr>
            <p:spPr>
              <a:xfrm>
                <a:off x="7133796" y="428291"/>
                <a:ext cx="1189961" cy="116197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4" name="Picture 13" descr="A black and white symbol&#10;&#10;Description automatically generated">
              <a:extLst>
                <a:ext uri="{FF2B5EF4-FFF2-40B4-BE49-F238E27FC236}">
                  <a16:creationId xmlns:a16="http://schemas.microsoft.com/office/drawing/2014/main" id="{CCCF60F6-FEF0-2C68-2A92-3789C8BDC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14189" y="4063237"/>
              <a:ext cx="1077144" cy="981489"/>
            </a:xfrm>
            <a:prstGeom prst="roundRect">
              <a:avLst/>
            </a:prstGeom>
          </p:spPr>
        </p:pic>
        <p:cxnSp>
          <p:nvCxnSpPr>
            <p:cNvPr id="64" name="Connector: Elbow 63">
              <a:extLst>
                <a:ext uri="{FF2B5EF4-FFF2-40B4-BE49-F238E27FC236}">
                  <a16:creationId xmlns:a16="http://schemas.microsoft.com/office/drawing/2014/main" id="{EBB6B92A-C02F-EA6C-80D4-FEE37901E535}"/>
                </a:ext>
              </a:extLst>
            </p:cNvPr>
            <p:cNvCxnSpPr>
              <a:stCxn id="21" idx="5"/>
              <a:endCxn id="57" idx="1"/>
            </p:cNvCxnSpPr>
            <p:nvPr/>
          </p:nvCxnSpPr>
          <p:spPr>
            <a:xfrm rot="16200000" flipH="1">
              <a:off x="3014776" y="4065285"/>
              <a:ext cx="168827" cy="808565"/>
            </a:xfrm>
            <a:prstGeom prst="bentConnector2">
              <a:avLst/>
            </a:prstGeom>
            <a:ln w="38100">
              <a:solidFill>
                <a:srgbClr val="782F4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7A92F49F-1394-8AC3-AD41-E11FBB479FD3}"/>
                </a:ext>
              </a:extLst>
            </p:cNvPr>
            <p:cNvCxnSpPr>
              <a:stCxn id="57" idx="3"/>
              <a:endCxn id="25" idx="1"/>
            </p:cNvCxnSpPr>
            <p:nvPr/>
          </p:nvCxnSpPr>
          <p:spPr>
            <a:xfrm flipV="1">
              <a:off x="4804552" y="4550645"/>
              <a:ext cx="503975" cy="3337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EC78FD20-1DD4-8BB4-32E6-2CBF3EEA699E}"/>
              </a:ext>
            </a:extLst>
          </p:cNvPr>
          <p:cNvGrpSpPr/>
          <p:nvPr/>
        </p:nvGrpSpPr>
        <p:grpSpPr>
          <a:xfrm>
            <a:off x="1739347" y="5112787"/>
            <a:ext cx="8661006" cy="1130205"/>
            <a:chOff x="1739347" y="5112787"/>
            <a:chExt cx="8661006" cy="1130205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2ABD8D0C-EF75-D557-8F3F-CC3EAFFAE265}"/>
                </a:ext>
              </a:extLst>
            </p:cNvPr>
            <p:cNvSpPr/>
            <p:nvPr/>
          </p:nvSpPr>
          <p:spPr>
            <a:xfrm>
              <a:off x="5326374" y="5315585"/>
              <a:ext cx="5073979" cy="764940"/>
            </a:xfrm>
            <a:prstGeom prst="round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r>
                <a:rPr lang="en-US" sz="2400">
                  <a:solidFill>
                    <a:schemeClr val="bg1"/>
                  </a:solidFill>
                  <a:latin typeface="+mj-lt"/>
                </a:rPr>
                <a:t>System protection</a:t>
              </a:r>
            </a:p>
          </p:txBody>
        </p: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C643B7B4-CD70-983B-4BA1-E592CFFB5E7A}"/>
                </a:ext>
              </a:extLst>
            </p:cNvPr>
            <p:cNvGrpSpPr/>
            <p:nvPr/>
          </p:nvGrpSpPr>
          <p:grpSpPr>
            <a:xfrm>
              <a:off x="3502223" y="5153115"/>
              <a:ext cx="1301080" cy="1089877"/>
              <a:chOff x="7010102" y="364131"/>
              <a:chExt cx="1437350" cy="1290294"/>
            </a:xfrm>
          </p:grpSpPr>
          <p:sp>
            <p:nvSpPr>
              <p:cNvPr id="60" name="Rectangle: Rounded Corners 59">
                <a:extLst>
                  <a:ext uri="{FF2B5EF4-FFF2-40B4-BE49-F238E27FC236}">
                    <a16:creationId xmlns:a16="http://schemas.microsoft.com/office/drawing/2014/main" id="{AC8EFF98-CC0E-19A4-A644-F2AC53ED34E8}"/>
                  </a:ext>
                </a:extLst>
              </p:cNvPr>
              <p:cNvSpPr/>
              <p:nvPr/>
            </p:nvSpPr>
            <p:spPr>
              <a:xfrm>
                <a:off x="7010102" y="364131"/>
                <a:ext cx="1437350" cy="1290294"/>
              </a:xfrm>
              <a:prstGeom prst="roundRect">
                <a:avLst/>
              </a:prstGeom>
              <a:solidFill>
                <a:srgbClr val="782F4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: Rounded Corners 60">
                <a:extLst>
                  <a:ext uri="{FF2B5EF4-FFF2-40B4-BE49-F238E27FC236}">
                    <a16:creationId xmlns:a16="http://schemas.microsoft.com/office/drawing/2014/main" id="{6FD18D0D-E39F-5281-9797-FAE2CAFE01F6}"/>
                  </a:ext>
                </a:extLst>
              </p:cNvPr>
              <p:cNvSpPr/>
              <p:nvPr/>
            </p:nvSpPr>
            <p:spPr>
              <a:xfrm>
                <a:off x="7133796" y="428291"/>
                <a:ext cx="1189961" cy="116197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7" name="Picture 16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0B6B19C2-8DB8-9F0B-112C-C35B52438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614188" y="5211601"/>
              <a:ext cx="1077145" cy="977198"/>
            </a:xfrm>
            <a:prstGeom prst="rect">
              <a:avLst/>
            </a:prstGeom>
          </p:spPr>
        </p:pic>
        <p:cxnSp>
          <p:nvCxnSpPr>
            <p:cNvPr id="67" name="Connector: Elbow 66">
              <a:extLst>
                <a:ext uri="{FF2B5EF4-FFF2-40B4-BE49-F238E27FC236}">
                  <a16:creationId xmlns:a16="http://schemas.microsoft.com/office/drawing/2014/main" id="{8C892F93-95BF-68AC-45CD-B7140EFF7C21}"/>
                </a:ext>
              </a:extLst>
            </p:cNvPr>
            <p:cNvCxnSpPr>
              <a:stCxn id="18" idx="4"/>
              <a:endCxn id="60" idx="1"/>
            </p:cNvCxnSpPr>
            <p:nvPr/>
          </p:nvCxnSpPr>
          <p:spPr>
            <a:xfrm rot="16200000" flipH="1">
              <a:off x="2328152" y="4523982"/>
              <a:ext cx="585265" cy="1762876"/>
            </a:xfrm>
            <a:prstGeom prst="bentConnector2">
              <a:avLst/>
            </a:prstGeom>
            <a:ln w="38100">
              <a:solidFill>
                <a:srgbClr val="782F4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6B7E186A-4A99-2347-6CF4-295E99C74089}"/>
                </a:ext>
              </a:extLst>
            </p:cNvPr>
            <p:cNvCxnSpPr>
              <a:stCxn id="60" idx="3"/>
              <a:endCxn id="26" idx="1"/>
            </p:cNvCxnSpPr>
            <p:nvPr/>
          </p:nvCxnSpPr>
          <p:spPr>
            <a:xfrm>
              <a:off x="4803303" y="5698054"/>
              <a:ext cx="523071" cy="1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4801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8F3B76-3AD3-FF21-899F-B3B558208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Mechanical Engineering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FA134-FFCE-3FCB-AC87-3836E1D8A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36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5327FCF-0459-2456-BB3A-F6DA8B6FF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Functional Decomposition</a:t>
            </a:r>
          </a:p>
        </p:txBody>
      </p:sp>
      <p:pic>
        <p:nvPicPr>
          <p:cNvPr id="7" name="Picture 6" descr="Arizona Space Grant Consortium Logos | Arizona Space Grant Consortium">
            <a:extLst>
              <a:ext uri="{FF2B5EF4-FFF2-40B4-BE49-F238E27FC236}">
                <a16:creationId xmlns:a16="http://schemas.microsoft.com/office/drawing/2014/main" id="{F3A8D179-3A68-2F8E-19B7-881FD26689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F033F0AA-077E-E5A1-0528-16AB3321B35E}"/>
              </a:ext>
            </a:extLst>
          </p:cNvPr>
          <p:cNvGrpSpPr/>
          <p:nvPr/>
        </p:nvGrpSpPr>
        <p:grpSpPr>
          <a:xfrm>
            <a:off x="217659" y="1585298"/>
            <a:ext cx="10217429" cy="2530934"/>
            <a:chOff x="346739" y="1647540"/>
            <a:chExt cx="9702277" cy="2402147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0260AD5-4814-9728-80C0-50510048A3B6}"/>
                </a:ext>
              </a:extLst>
            </p:cNvPr>
            <p:cNvSpPr/>
            <p:nvPr/>
          </p:nvSpPr>
          <p:spPr>
            <a:xfrm>
              <a:off x="3836869" y="1647540"/>
              <a:ext cx="2836460" cy="914400"/>
            </a:xfrm>
            <a:prstGeom prst="roundRect">
              <a:avLst/>
            </a:prstGeom>
            <a:solidFill>
              <a:srgbClr val="CC4E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rgbClr val="000000"/>
                  </a:solidFill>
                  <a:cs typeface="Calibri"/>
                </a:rPr>
                <a:t>Coupling System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40000B86-1A60-CA60-C1C6-AB8AB3626963}"/>
                </a:ext>
              </a:extLst>
            </p:cNvPr>
            <p:cNvSpPr/>
            <p:nvPr/>
          </p:nvSpPr>
          <p:spPr>
            <a:xfrm>
              <a:off x="346739" y="3138842"/>
              <a:ext cx="2324669" cy="891654"/>
            </a:xfrm>
            <a:prstGeom prst="roundRect">
              <a:avLst/>
            </a:prstGeom>
            <a:solidFill>
              <a:srgbClr val="FC943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  <a:cs typeface="Calibri"/>
                </a:rPr>
                <a:t>Durability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400FB09D-BACB-2A9D-BC74-E3BBA19A6686}"/>
                </a:ext>
              </a:extLst>
            </p:cNvPr>
            <p:cNvSpPr/>
            <p:nvPr/>
          </p:nvSpPr>
          <p:spPr>
            <a:xfrm>
              <a:off x="2786987" y="3133866"/>
              <a:ext cx="2336043" cy="891654"/>
            </a:xfrm>
            <a:prstGeom prst="roundRect">
              <a:avLst/>
            </a:prstGeom>
            <a:solidFill>
              <a:srgbClr val="FC943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  <a:cs typeface="Calibri"/>
                </a:rPr>
                <a:t>Connection</a:t>
              </a: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2F592EE-1304-83DB-8DF9-64F710784A33}"/>
                </a:ext>
              </a:extLst>
            </p:cNvPr>
            <p:cNvSpPr/>
            <p:nvPr/>
          </p:nvSpPr>
          <p:spPr>
            <a:xfrm>
              <a:off x="5261354" y="3106143"/>
              <a:ext cx="2336041" cy="937146"/>
            </a:xfrm>
            <a:prstGeom prst="roundRect">
              <a:avLst/>
            </a:prstGeom>
            <a:solidFill>
              <a:srgbClr val="FC943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  <a:cs typeface="Calibri"/>
                </a:rPr>
                <a:t>Fueling</a:t>
              </a: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EE27D91-A751-B81A-D769-BEFFBE92F91D}"/>
                </a:ext>
              </a:extLst>
            </p:cNvPr>
            <p:cNvSpPr/>
            <p:nvPr/>
          </p:nvSpPr>
          <p:spPr>
            <a:xfrm>
              <a:off x="7712975" y="3135287"/>
              <a:ext cx="2336041" cy="914400"/>
            </a:xfrm>
            <a:prstGeom prst="roundRect">
              <a:avLst/>
            </a:prstGeom>
            <a:solidFill>
              <a:srgbClr val="FC943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  <a:cs typeface="Calibri"/>
                </a:rPr>
                <a:t>Disconnection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34CD7B95-AC41-C072-3357-F27C8CE5646C}"/>
                </a:ext>
              </a:extLst>
            </p:cNvPr>
            <p:cNvCxnSpPr/>
            <p:nvPr/>
          </p:nvCxnSpPr>
          <p:spPr>
            <a:xfrm flipV="1">
              <a:off x="1516750" y="2800777"/>
              <a:ext cx="7374339" cy="6823"/>
            </a:xfrm>
            <a:prstGeom prst="straightConnector1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5E8EC68E-B4BF-F966-F5E6-5AE2661ED20B}"/>
                </a:ext>
              </a:extLst>
            </p:cNvPr>
            <p:cNvCxnSpPr/>
            <p:nvPr/>
          </p:nvCxnSpPr>
          <p:spPr>
            <a:xfrm flipH="1" flipV="1">
              <a:off x="5219292" y="2561639"/>
              <a:ext cx="125" cy="227729"/>
            </a:xfrm>
            <a:prstGeom prst="straightConnector1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3D057DE8-CA2C-EA7D-BFFC-AD7C674F6AF8}"/>
                </a:ext>
              </a:extLst>
            </p:cNvPr>
            <p:cNvCxnSpPr/>
            <p:nvPr/>
          </p:nvCxnSpPr>
          <p:spPr>
            <a:xfrm flipH="1">
              <a:off x="1510092" y="2789207"/>
              <a:ext cx="1207" cy="34560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EE6C2140-52E8-C47B-1E10-4F78CB8E35A9}"/>
                </a:ext>
              </a:extLst>
            </p:cNvPr>
            <p:cNvCxnSpPr/>
            <p:nvPr/>
          </p:nvCxnSpPr>
          <p:spPr>
            <a:xfrm>
              <a:off x="3957795" y="2789675"/>
              <a:ext cx="1674" cy="33661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888B3B9C-405D-B326-77B4-B8FD6BFDFE7A}"/>
                </a:ext>
              </a:extLst>
            </p:cNvPr>
            <p:cNvCxnSpPr/>
            <p:nvPr/>
          </p:nvCxnSpPr>
          <p:spPr>
            <a:xfrm>
              <a:off x="6462032" y="2798573"/>
              <a:ext cx="1676" cy="30312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37043B7B-097F-25EE-0B36-8165C68945D4}"/>
                </a:ext>
              </a:extLst>
            </p:cNvPr>
            <p:cNvCxnSpPr/>
            <p:nvPr/>
          </p:nvCxnSpPr>
          <p:spPr>
            <a:xfrm>
              <a:off x="8899280" y="2790720"/>
              <a:ext cx="1675" cy="33662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DEB52DA7-A57D-EE0E-E2B9-F181E69F3653}"/>
              </a:ext>
            </a:extLst>
          </p:cNvPr>
          <p:cNvSpPr txBox="1"/>
          <p:nvPr/>
        </p:nvSpPr>
        <p:spPr>
          <a:xfrm>
            <a:off x="10605333" y="287923"/>
            <a:ext cx="17389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Valerie Rodriguez</a:t>
            </a:r>
          </a:p>
        </p:txBody>
      </p:sp>
    </p:spTree>
    <p:extLst>
      <p:ext uri="{BB962C8B-B14F-4D97-AF65-F5344CB8AC3E}">
        <p14:creationId xmlns:p14="http://schemas.microsoft.com/office/powerpoint/2010/main" val="12344043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8F3B76-3AD3-FF21-899F-B3B558208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Mechanical Engineering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FA134-FFCE-3FCB-AC87-3836E1D8A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37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5327FCF-0459-2456-BB3A-F6DA8B6FF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Functional Decomposition</a:t>
            </a:r>
          </a:p>
        </p:txBody>
      </p:sp>
      <p:pic>
        <p:nvPicPr>
          <p:cNvPr id="8" name="Picture 7" descr="Arizona Space Grant Consortium Logos | Arizona Space Grant Consortium">
            <a:extLst>
              <a:ext uri="{FF2B5EF4-FFF2-40B4-BE49-F238E27FC236}">
                <a16:creationId xmlns:a16="http://schemas.microsoft.com/office/drawing/2014/main" id="{53F19F6F-6352-6B03-3625-6ED415B4B1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3682E020-3E8D-1CC8-251E-0FB62E82BFDF}"/>
              </a:ext>
            </a:extLst>
          </p:cNvPr>
          <p:cNvGrpSpPr/>
          <p:nvPr/>
        </p:nvGrpSpPr>
        <p:grpSpPr>
          <a:xfrm>
            <a:off x="217659" y="1575369"/>
            <a:ext cx="10217429" cy="4773675"/>
            <a:chOff x="223940" y="1498682"/>
            <a:chExt cx="10217429" cy="4773675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80DB5C7-3945-AF19-9F41-E702329348DA}"/>
                </a:ext>
              </a:extLst>
            </p:cNvPr>
            <p:cNvGrpSpPr/>
            <p:nvPr/>
          </p:nvGrpSpPr>
          <p:grpSpPr>
            <a:xfrm>
              <a:off x="223940" y="1498682"/>
              <a:ext cx="10217429" cy="2530934"/>
              <a:chOff x="223941" y="1807027"/>
              <a:chExt cx="10217429" cy="2530934"/>
            </a:xfrm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F4B8522E-D111-C628-DA4C-F522FDC2F0F6}"/>
                  </a:ext>
                </a:extLst>
              </p:cNvPr>
              <p:cNvSpPr/>
              <p:nvPr/>
            </p:nvSpPr>
            <p:spPr>
              <a:xfrm>
                <a:off x="3899383" y="1807027"/>
                <a:ext cx="2987065" cy="963424"/>
              </a:xfrm>
              <a:prstGeom prst="roundRect">
                <a:avLst/>
              </a:prstGeom>
              <a:solidFill>
                <a:srgbClr val="CC4E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rgbClr val="000000"/>
                    </a:solidFill>
                    <a:cs typeface="Calibri"/>
                  </a:rPr>
                  <a:t>Coupling System</a:t>
                </a:r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8F9C791E-6434-AD98-70FC-666AB2E865EE}"/>
                  </a:ext>
                </a:extLst>
              </p:cNvPr>
              <p:cNvSpPr/>
              <p:nvPr/>
            </p:nvSpPr>
            <p:spPr>
              <a:xfrm>
                <a:off x="223941" y="3378283"/>
                <a:ext cx="2448100" cy="939459"/>
              </a:xfrm>
              <a:prstGeom prst="roundRect">
                <a:avLst/>
              </a:prstGeom>
              <a:solidFill>
                <a:srgbClr val="FC943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chemeClr val="tx1"/>
                    </a:solidFill>
                    <a:cs typeface="Calibri"/>
                  </a:rPr>
                  <a:t>Durability</a:t>
                </a:r>
              </a:p>
            </p:txBody>
          </p:sp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59D42E0C-EC0D-1536-48FF-B7CFB17D6E99}"/>
                  </a:ext>
                </a:extLst>
              </p:cNvPr>
              <p:cNvSpPr/>
              <p:nvPr/>
            </p:nvSpPr>
            <p:spPr>
              <a:xfrm>
                <a:off x="2793756" y="3373040"/>
                <a:ext cx="2460078" cy="939459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chemeClr val="tx1"/>
                    </a:solidFill>
                    <a:cs typeface="Calibri"/>
                  </a:rPr>
                  <a:t>Connection</a:t>
                </a:r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8FECE837-B76A-BAA0-A32B-1E71EC490187}"/>
                  </a:ext>
                </a:extLst>
              </p:cNvPr>
              <p:cNvSpPr/>
              <p:nvPr/>
            </p:nvSpPr>
            <p:spPr>
              <a:xfrm>
                <a:off x="5399502" y="3343831"/>
                <a:ext cx="2460075" cy="987389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chemeClr val="tx1"/>
                    </a:solidFill>
                    <a:cs typeface="Calibri"/>
                  </a:rPr>
                  <a:t>Fueling</a:t>
                </a:r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699D91BF-EC56-0152-CA5D-FAC567D06363}"/>
                  </a:ext>
                </a:extLst>
              </p:cNvPr>
              <p:cNvSpPr/>
              <p:nvPr/>
            </p:nvSpPr>
            <p:spPr>
              <a:xfrm>
                <a:off x="7981295" y="3374537"/>
                <a:ext cx="2460075" cy="963424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chemeClr val="tx1"/>
                    </a:solidFill>
                    <a:cs typeface="Calibri"/>
                  </a:rPr>
                  <a:t>Disconnection</a:t>
                </a:r>
              </a:p>
            </p:txBody>
          </p: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ECF0E732-3995-94D1-16D7-B6584AF50BDB}"/>
                  </a:ext>
                </a:extLst>
              </p:cNvPr>
              <p:cNvCxnSpPr/>
              <p:nvPr/>
            </p:nvCxnSpPr>
            <p:spPr>
              <a:xfrm flipV="1">
                <a:off x="1456075" y="3022093"/>
                <a:ext cx="7765887" cy="7189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B8C4CA30-19A1-F1C6-D832-A9E54B8E277D}"/>
                  </a:ext>
                </a:extLst>
              </p:cNvPr>
              <p:cNvCxnSpPr/>
              <p:nvPr/>
            </p:nvCxnSpPr>
            <p:spPr>
              <a:xfrm flipH="1" flipV="1">
                <a:off x="5355207" y="2770134"/>
                <a:ext cx="132" cy="239938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1B496A0E-5258-4ECB-A592-5CDF4BB5CEC6}"/>
                  </a:ext>
                </a:extLst>
              </p:cNvPr>
              <p:cNvCxnSpPr/>
              <p:nvPr/>
            </p:nvCxnSpPr>
            <p:spPr>
              <a:xfrm flipH="1">
                <a:off x="1449063" y="3009903"/>
                <a:ext cx="1271" cy="364131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07678D8F-8F3D-6337-1C71-70B23704DE3E}"/>
                  </a:ext>
                </a:extLst>
              </p:cNvPr>
              <p:cNvCxnSpPr/>
              <p:nvPr/>
            </p:nvCxnSpPr>
            <p:spPr>
              <a:xfrm>
                <a:off x="4026730" y="3010396"/>
                <a:ext cx="1763" cy="35466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38D995EF-C671-2592-1375-C69E438F77CB}"/>
                  </a:ext>
                </a:extLst>
              </p:cNvPr>
              <p:cNvCxnSpPr/>
              <p:nvPr/>
            </p:nvCxnSpPr>
            <p:spPr>
              <a:xfrm>
                <a:off x="6663932" y="3019771"/>
                <a:ext cx="1765" cy="31937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BBB584E6-974C-8CD3-7A95-0320D80168A7}"/>
                  </a:ext>
                </a:extLst>
              </p:cNvPr>
              <p:cNvCxnSpPr/>
              <p:nvPr/>
            </p:nvCxnSpPr>
            <p:spPr>
              <a:xfrm>
                <a:off x="9230588" y="3011497"/>
                <a:ext cx="1764" cy="354668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E3DECBE-EB40-1151-D717-75B98E05BBA8}"/>
                </a:ext>
              </a:extLst>
            </p:cNvPr>
            <p:cNvSpPr txBox="1"/>
            <p:nvPr/>
          </p:nvSpPr>
          <p:spPr>
            <a:xfrm>
              <a:off x="289488" y="4029616"/>
              <a:ext cx="2189408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>
                  <a:cs typeface="Calibri"/>
                </a:rPr>
                <a:t>Major Function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313088EA-5951-CF29-27ED-7FB586769826}"/>
                </a:ext>
              </a:extLst>
            </p:cNvPr>
            <p:cNvSpPr/>
            <p:nvPr/>
          </p:nvSpPr>
          <p:spPr>
            <a:xfrm>
              <a:off x="289541" y="4448501"/>
              <a:ext cx="1625654" cy="1208946"/>
            </a:xfrm>
            <a:prstGeom prst="roundRect">
              <a:avLst/>
            </a:prstGeom>
            <a:solidFill>
              <a:srgbClr val="FFDDA6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Endure Solar Radiation</a:t>
              </a: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E7C0E899-CC1B-C0B9-FD61-C7DBE8D63885}"/>
                </a:ext>
              </a:extLst>
            </p:cNvPr>
            <p:cNvSpPr/>
            <p:nvPr/>
          </p:nvSpPr>
          <p:spPr>
            <a:xfrm>
              <a:off x="1984898" y="4448501"/>
              <a:ext cx="1625654" cy="1208946"/>
            </a:xfrm>
            <a:prstGeom prst="roundRect">
              <a:avLst/>
            </a:prstGeom>
            <a:solidFill>
              <a:srgbClr val="FFDDA6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Mitigate Particulates</a:t>
              </a: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E4A0808F-9FB7-7018-FB68-DBD0E4E97DEB}"/>
                </a:ext>
              </a:extLst>
            </p:cNvPr>
            <p:cNvSpPr/>
            <p:nvPr/>
          </p:nvSpPr>
          <p:spPr>
            <a:xfrm>
              <a:off x="3657355" y="4448501"/>
              <a:ext cx="1625654" cy="1208946"/>
            </a:xfrm>
            <a:prstGeom prst="roundRect">
              <a:avLst/>
            </a:prstGeom>
            <a:solidFill>
              <a:srgbClr val="FFDDA6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Minimize Heat Transfer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55E14C13-5012-F99D-E996-EB550CED9519}"/>
                </a:ext>
              </a:extLst>
            </p:cNvPr>
            <p:cNvSpPr/>
            <p:nvPr/>
          </p:nvSpPr>
          <p:spPr>
            <a:xfrm>
              <a:off x="5350370" y="4448501"/>
              <a:ext cx="1625654" cy="1208946"/>
            </a:xfrm>
            <a:prstGeom prst="roundRect">
              <a:avLst/>
            </a:prstGeom>
            <a:solidFill>
              <a:srgbClr val="FFDDA6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Tolerate Vehicle Misalignment</a:t>
              </a:r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7D51BDA8-09A0-D1D3-A435-4D9A3DEC5F29}"/>
                </a:ext>
              </a:extLst>
            </p:cNvPr>
            <p:cNvSpPr/>
            <p:nvPr/>
          </p:nvSpPr>
          <p:spPr>
            <a:xfrm>
              <a:off x="7043385" y="4448501"/>
              <a:ext cx="1625654" cy="1208946"/>
            </a:xfrm>
            <a:prstGeom prst="roundRect">
              <a:avLst/>
            </a:prstGeom>
            <a:solidFill>
              <a:srgbClr val="FFDDA6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Uphold Structural Durability</a:t>
              </a:r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4444E33D-4A14-14A0-A9C5-9AA339B8F1AA}"/>
                </a:ext>
              </a:extLst>
            </p:cNvPr>
            <p:cNvSpPr/>
            <p:nvPr/>
          </p:nvSpPr>
          <p:spPr>
            <a:xfrm>
              <a:off x="8736400" y="4448501"/>
              <a:ext cx="1625654" cy="1208946"/>
            </a:xfrm>
            <a:prstGeom prst="roundRect">
              <a:avLst/>
            </a:prstGeom>
            <a:solidFill>
              <a:srgbClr val="FFDDA6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Protect Electrical Components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BEE3D38-93AA-8A2B-6BF4-DA13180FF25C}"/>
                </a:ext>
              </a:extLst>
            </p:cNvPr>
            <p:cNvCxnSpPr>
              <a:cxnSpLocks/>
              <a:stCxn id="5" idx="2"/>
            </p:cNvCxnSpPr>
            <p:nvPr/>
          </p:nvCxnSpPr>
          <p:spPr>
            <a:xfrm>
              <a:off x="1102368" y="5657447"/>
              <a:ext cx="0" cy="139995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CAEC3D70-EF17-BA18-EB1B-968DEBB6ECF4}"/>
                </a:ext>
              </a:extLst>
            </p:cNvPr>
            <p:cNvCxnSpPr>
              <a:cxnSpLocks/>
            </p:cNvCxnSpPr>
            <p:nvPr/>
          </p:nvCxnSpPr>
          <p:spPr>
            <a:xfrm>
              <a:off x="1097354" y="5784742"/>
              <a:ext cx="8451873" cy="0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D5B8023D-52FC-E56F-ABEB-B88F92973063}"/>
                </a:ext>
              </a:extLst>
            </p:cNvPr>
            <p:cNvCxnSpPr>
              <a:cxnSpLocks/>
            </p:cNvCxnSpPr>
            <p:nvPr/>
          </p:nvCxnSpPr>
          <p:spPr>
            <a:xfrm>
              <a:off x="1322057" y="4004154"/>
              <a:ext cx="0" cy="103557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9060558A-A990-13A7-72E8-FD2467118038}"/>
                </a:ext>
              </a:extLst>
            </p:cNvPr>
            <p:cNvCxnSpPr>
              <a:cxnSpLocks/>
            </p:cNvCxnSpPr>
            <p:nvPr/>
          </p:nvCxnSpPr>
          <p:spPr>
            <a:xfrm>
              <a:off x="9549227" y="5657447"/>
              <a:ext cx="0" cy="139995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FDA9B14A-AD5D-409B-13F4-670C0F07AA84}"/>
                </a:ext>
              </a:extLst>
            </p:cNvPr>
            <p:cNvCxnSpPr>
              <a:cxnSpLocks/>
            </p:cNvCxnSpPr>
            <p:nvPr/>
          </p:nvCxnSpPr>
          <p:spPr>
            <a:xfrm>
              <a:off x="5324405" y="5790703"/>
              <a:ext cx="0" cy="139995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5C611D28-C214-9E40-7F2B-6D16FF5BB9B9}"/>
                </a:ext>
              </a:extLst>
            </p:cNvPr>
            <p:cNvSpPr txBox="1"/>
            <p:nvPr/>
          </p:nvSpPr>
          <p:spPr>
            <a:xfrm>
              <a:off x="4298210" y="5903025"/>
              <a:ext cx="2189408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>
                  <a:cs typeface="Calibri"/>
                </a:rPr>
                <a:t>Minor Function</a:t>
              </a: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9D63B45B-A00E-8E61-5AD9-7892EB394413}"/>
              </a:ext>
            </a:extLst>
          </p:cNvPr>
          <p:cNvSpPr txBox="1"/>
          <p:nvPr/>
        </p:nvSpPr>
        <p:spPr>
          <a:xfrm>
            <a:off x="10605333" y="287923"/>
            <a:ext cx="17389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Valerie Rodriguez</a:t>
            </a:r>
          </a:p>
        </p:txBody>
      </p:sp>
    </p:spTree>
    <p:extLst>
      <p:ext uri="{BB962C8B-B14F-4D97-AF65-F5344CB8AC3E}">
        <p14:creationId xmlns:p14="http://schemas.microsoft.com/office/powerpoint/2010/main" val="2224322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8F3B76-3AD3-FF21-899F-B3B558208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Mechanical Engineering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FA134-FFCE-3FCB-AC87-3836E1D8A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38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5327FCF-0459-2456-BB3A-F6DA8B6FF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Functional Decomposition</a:t>
            </a:r>
          </a:p>
        </p:txBody>
      </p:sp>
      <p:pic>
        <p:nvPicPr>
          <p:cNvPr id="8" name="Picture 7" descr="Arizona Space Grant Consortium Logos | Arizona Space Grant Consortium">
            <a:extLst>
              <a:ext uri="{FF2B5EF4-FFF2-40B4-BE49-F238E27FC236}">
                <a16:creationId xmlns:a16="http://schemas.microsoft.com/office/drawing/2014/main" id="{1D98A0AD-9265-0F64-AC4C-2C8320521C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87F1776B-08E3-A349-74CF-EB9A7715370C}"/>
              </a:ext>
            </a:extLst>
          </p:cNvPr>
          <p:cNvGrpSpPr/>
          <p:nvPr/>
        </p:nvGrpSpPr>
        <p:grpSpPr>
          <a:xfrm>
            <a:off x="217659" y="1585298"/>
            <a:ext cx="10217429" cy="4765223"/>
            <a:chOff x="223941" y="1507134"/>
            <a:chExt cx="10217429" cy="4765223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363482F2-36B7-3611-132B-E477899543F5}"/>
                </a:ext>
              </a:extLst>
            </p:cNvPr>
            <p:cNvGrpSpPr/>
            <p:nvPr/>
          </p:nvGrpSpPr>
          <p:grpSpPr>
            <a:xfrm>
              <a:off x="223941" y="1507134"/>
              <a:ext cx="10217429" cy="4432016"/>
              <a:chOff x="223941" y="1507134"/>
              <a:chExt cx="10217429" cy="4432016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3B87B804-A9B0-CE7C-BF35-D894E40DBEA3}"/>
                  </a:ext>
                </a:extLst>
              </p:cNvPr>
              <p:cNvGrpSpPr/>
              <p:nvPr/>
            </p:nvGrpSpPr>
            <p:grpSpPr>
              <a:xfrm>
                <a:off x="223941" y="1507134"/>
                <a:ext cx="10217429" cy="2530934"/>
                <a:chOff x="223941" y="1807027"/>
                <a:chExt cx="10217429" cy="2530934"/>
              </a:xfrm>
            </p:grpSpPr>
            <p:sp>
              <p:nvSpPr>
                <p:cNvPr id="15" name="Rectangle: Rounded Corners 14">
                  <a:extLst>
                    <a:ext uri="{FF2B5EF4-FFF2-40B4-BE49-F238E27FC236}">
                      <a16:creationId xmlns:a16="http://schemas.microsoft.com/office/drawing/2014/main" id="{B057D8D9-3929-201B-2A0B-2105B670FF5E}"/>
                    </a:ext>
                  </a:extLst>
                </p:cNvPr>
                <p:cNvSpPr/>
                <p:nvPr/>
              </p:nvSpPr>
              <p:spPr>
                <a:xfrm>
                  <a:off x="3899383" y="1807027"/>
                  <a:ext cx="2987065" cy="963424"/>
                </a:xfrm>
                <a:prstGeom prst="roundRect">
                  <a:avLst/>
                </a:prstGeom>
                <a:solidFill>
                  <a:srgbClr val="CC4E0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>
                      <a:solidFill>
                        <a:srgbClr val="000000"/>
                      </a:solidFill>
                      <a:cs typeface="Calibri"/>
                    </a:rPr>
                    <a:t>Coupling System</a:t>
                  </a:r>
                </a:p>
              </p:txBody>
            </p:sp>
            <p:sp>
              <p:nvSpPr>
                <p:cNvPr id="16" name="Rectangle: Rounded Corners 15">
                  <a:extLst>
                    <a:ext uri="{FF2B5EF4-FFF2-40B4-BE49-F238E27FC236}">
                      <a16:creationId xmlns:a16="http://schemas.microsoft.com/office/drawing/2014/main" id="{1A9AF8EF-D783-6529-B6E9-CB93286F601E}"/>
                    </a:ext>
                  </a:extLst>
                </p:cNvPr>
                <p:cNvSpPr/>
                <p:nvPr/>
              </p:nvSpPr>
              <p:spPr>
                <a:xfrm>
                  <a:off x="223941" y="3378283"/>
                  <a:ext cx="2448100" cy="939459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>
                      <a:solidFill>
                        <a:schemeClr val="tx1"/>
                      </a:solidFill>
                      <a:cs typeface="Calibri"/>
                    </a:rPr>
                    <a:t>Durability</a:t>
                  </a:r>
                </a:p>
              </p:txBody>
            </p:sp>
            <p:sp>
              <p:nvSpPr>
                <p:cNvPr id="17" name="Rectangle: Rounded Corners 16">
                  <a:extLst>
                    <a:ext uri="{FF2B5EF4-FFF2-40B4-BE49-F238E27FC236}">
                      <a16:creationId xmlns:a16="http://schemas.microsoft.com/office/drawing/2014/main" id="{667E66F5-5989-D69A-3EA0-D1CEFDAE8EF5}"/>
                    </a:ext>
                  </a:extLst>
                </p:cNvPr>
                <p:cNvSpPr/>
                <p:nvPr/>
              </p:nvSpPr>
              <p:spPr>
                <a:xfrm>
                  <a:off x="2793756" y="3373040"/>
                  <a:ext cx="2460078" cy="939459"/>
                </a:xfrm>
                <a:prstGeom prst="roundRect">
                  <a:avLst/>
                </a:prstGeom>
                <a:solidFill>
                  <a:srgbClr val="FC9432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>
                      <a:solidFill>
                        <a:schemeClr val="tx1"/>
                      </a:solidFill>
                      <a:cs typeface="Calibri"/>
                    </a:rPr>
                    <a:t>Connection</a:t>
                  </a:r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8" name="Rectangle: Rounded Corners 17">
                  <a:extLst>
                    <a:ext uri="{FF2B5EF4-FFF2-40B4-BE49-F238E27FC236}">
                      <a16:creationId xmlns:a16="http://schemas.microsoft.com/office/drawing/2014/main" id="{7B8BC9D3-8E97-1BFB-B748-4EA9C8B05409}"/>
                    </a:ext>
                  </a:extLst>
                </p:cNvPr>
                <p:cNvSpPr/>
                <p:nvPr/>
              </p:nvSpPr>
              <p:spPr>
                <a:xfrm>
                  <a:off x="5399502" y="3343831"/>
                  <a:ext cx="2460075" cy="987389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>
                      <a:solidFill>
                        <a:schemeClr val="tx1"/>
                      </a:solidFill>
                      <a:cs typeface="Calibri"/>
                    </a:rPr>
                    <a:t>Fueling</a:t>
                  </a:r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1FC9B395-87C1-D7E4-FE24-FCF62640C411}"/>
                    </a:ext>
                  </a:extLst>
                </p:cNvPr>
                <p:cNvSpPr/>
                <p:nvPr/>
              </p:nvSpPr>
              <p:spPr>
                <a:xfrm>
                  <a:off x="7981295" y="3374537"/>
                  <a:ext cx="2460075" cy="963424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>
                      <a:solidFill>
                        <a:schemeClr val="tx1"/>
                      </a:solidFill>
                      <a:cs typeface="Calibri"/>
                    </a:rPr>
                    <a:t>Disconnection</a:t>
                  </a:r>
                </a:p>
              </p:txBody>
            </p:sp>
            <p:cxnSp>
              <p:nvCxnSpPr>
                <p:cNvPr id="20" name="Straight Arrow Connector 19">
                  <a:extLst>
                    <a:ext uri="{FF2B5EF4-FFF2-40B4-BE49-F238E27FC236}">
                      <a16:creationId xmlns:a16="http://schemas.microsoft.com/office/drawing/2014/main" id="{49592AA1-39C5-5C07-0AB5-736F67D05471}"/>
                    </a:ext>
                  </a:extLst>
                </p:cNvPr>
                <p:cNvCxnSpPr/>
                <p:nvPr/>
              </p:nvCxnSpPr>
              <p:spPr>
                <a:xfrm flipV="1">
                  <a:off x="1456075" y="3022093"/>
                  <a:ext cx="7765887" cy="7189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Arrow Connector 20">
                  <a:extLst>
                    <a:ext uri="{FF2B5EF4-FFF2-40B4-BE49-F238E27FC236}">
                      <a16:creationId xmlns:a16="http://schemas.microsoft.com/office/drawing/2014/main" id="{368E8B67-3530-B910-3B4D-5A5FD26ED984}"/>
                    </a:ext>
                  </a:extLst>
                </p:cNvPr>
                <p:cNvCxnSpPr/>
                <p:nvPr/>
              </p:nvCxnSpPr>
              <p:spPr>
                <a:xfrm flipH="1" flipV="1">
                  <a:off x="5355207" y="2770134"/>
                  <a:ext cx="132" cy="239938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Arrow Connector 21">
                  <a:extLst>
                    <a:ext uri="{FF2B5EF4-FFF2-40B4-BE49-F238E27FC236}">
                      <a16:creationId xmlns:a16="http://schemas.microsoft.com/office/drawing/2014/main" id="{7A15803B-AE5C-7B8B-11CB-D53FE0B16326}"/>
                    </a:ext>
                  </a:extLst>
                </p:cNvPr>
                <p:cNvCxnSpPr/>
                <p:nvPr/>
              </p:nvCxnSpPr>
              <p:spPr>
                <a:xfrm flipH="1">
                  <a:off x="1449063" y="3009903"/>
                  <a:ext cx="1271" cy="364131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Arrow Connector 22">
                  <a:extLst>
                    <a:ext uri="{FF2B5EF4-FFF2-40B4-BE49-F238E27FC236}">
                      <a16:creationId xmlns:a16="http://schemas.microsoft.com/office/drawing/2014/main" id="{8D0B293E-352B-E04C-E5A6-43327EA318DA}"/>
                    </a:ext>
                  </a:extLst>
                </p:cNvPr>
                <p:cNvCxnSpPr/>
                <p:nvPr/>
              </p:nvCxnSpPr>
              <p:spPr>
                <a:xfrm>
                  <a:off x="4026730" y="3010396"/>
                  <a:ext cx="1763" cy="354666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Arrow Connector 23">
                  <a:extLst>
                    <a:ext uri="{FF2B5EF4-FFF2-40B4-BE49-F238E27FC236}">
                      <a16:creationId xmlns:a16="http://schemas.microsoft.com/office/drawing/2014/main" id="{FEA510EE-2FBA-8444-3EDD-4A543D75CBB0}"/>
                    </a:ext>
                  </a:extLst>
                </p:cNvPr>
                <p:cNvCxnSpPr/>
                <p:nvPr/>
              </p:nvCxnSpPr>
              <p:spPr>
                <a:xfrm>
                  <a:off x="6663932" y="3019771"/>
                  <a:ext cx="1765" cy="319374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Arrow Connector 24">
                  <a:extLst>
                    <a:ext uri="{FF2B5EF4-FFF2-40B4-BE49-F238E27FC236}">
                      <a16:creationId xmlns:a16="http://schemas.microsoft.com/office/drawing/2014/main" id="{1C5185DD-A0C3-6F31-34E3-7094200D96CE}"/>
                    </a:ext>
                  </a:extLst>
                </p:cNvPr>
                <p:cNvCxnSpPr/>
                <p:nvPr/>
              </p:nvCxnSpPr>
              <p:spPr>
                <a:xfrm>
                  <a:off x="9230588" y="3011497"/>
                  <a:ext cx="1764" cy="354668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A365FAC-BEF9-2929-C690-34A5481FBE8E}"/>
                  </a:ext>
                </a:extLst>
              </p:cNvPr>
              <p:cNvSpPr txBox="1"/>
              <p:nvPr/>
            </p:nvSpPr>
            <p:spPr>
              <a:xfrm>
                <a:off x="2971623" y="4041755"/>
                <a:ext cx="2189408" cy="369332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>
                    <a:cs typeface="Calibri"/>
                  </a:rPr>
                  <a:t>Major Function</a:t>
                </a:r>
              </a:p>
            </p:txBody>
          </p:sp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9764A4F4-BFBB-B893-DED8-D2F9346075E0}"/>
                  </a:ext>
                </a:extLst>
              </p:cNvPr>
              <p:cNvSpPr/>
              <p:nvPr/>
            </p:nvSpPr>
            <p:spPr>
              <a:xfrm>
                <a:off x="1975339" y="4456953"/>
                <a:ext cx="1625654" cy="1208946"/>
              </a:xfrm>
              <a:prstGeom prst="roundRect">
                <a:avLst/>
              </a:prstGeom>
              <a:solidFill>
                <a:srgbClr val="FFDDA6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Check Pressure Difference</a:t>
                </a:r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7421DBB8-5EEE-11E6-6F11-0BBA64D9B7BE}"/>
                  </a:ext>
                </a:extLst>
              </p:cNvPr>
              <p:cNvSpPr/>
              <p:nvPr/>
            </p:nvSpPr>
            <p:spPr>
              <a:xfrm>
                <a:off x="3670696" y="4456953"/>
                <a:ext cx="1625654" cy="1208946"/>
              </a:xfrm>
              <a:prstGeom prst="roundRect">
                <a:avLst/>
              </a:prstGeom>
              <a:solidFill>
                <a:srgbClr val="FFDDA6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Level Pressure</a:t>
                </a:r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4EE89BD0-8B86-CB5C-D36D-F74D830FECF8}"/>
                  </a:ext>
                </a:extLst>
              </p:cNvPr>
              <p:cNvSpPr/>
              <p:nvPr/>
            </p:nvSpPr>
            <p:spPr>
              <a:xfrm>
                <a:off x="5358723" y="4456953"/>
                <a:ext cx="1625654" cy="1208946"/>
              </a:xfrm>
              <a:prstGeom prst="roundRect">
                <a:avLst/>
              </a:prstGeom>
              <a:solidFill>
                <a:srgbClr val="FFDDA6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Lock two Halves Together</a:t>
                </a:r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628430EE-FD40-98C6-F4B3-101AED2792B0}"/>
                  </a:ext>
                </a:extLst>
              </p:cNvPr>
              <p:cNvSpPr/>
              <p:nvPr/>
            </p:nvSpPr>
            <p:spPr>
              <a:xfrm>
                <a:off x="7046750" y="4456953"/>
                <a:ext cx="1625654" cy="1208946"/>
              </a:xfrm>
              <a:prstGeom prst="roundRect">
                <a:avLst/>
              </a:prstGeom>
              <a:solidFill>
                <a:srgbClr val="FFDDA6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Seal the Connection</a:t>
                </a:r>
              </a:p>
            </p:txBody>
          </p: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04174F62-DC4B-BE3E-C495-167A0791B8C6}"/>
                  </a:ext>
                </a:extLst>
              </p:cNvPr>
              <p:cNvCxnSpPr/>
              <p:nvPr/>
            </p:nvCxnSpPr>
            <p:spPr>
              <a:xfrm>
                <a:off x="2818642" y="5792805"/>
                <a:ext cx="5040935" cy="0"/>
              </a:xfrm>
              <a:prstGeom prst="line">
                <a:avLst/>
              </a:prstGeom>
              <a:ln w="381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81617ADF-5E20-82F2-81CC-003F9661B5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19153" y="4012606"/>
                <a:ext cx="0" cy="103557"/>
              </a:xfrm>
              <a:prstGeom prst="line">
                <a:avLst/>
              </a:prstGeom>
              <a:ln w="381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21E3418D-8FF3-1FD6-77F4-4D271F17BA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27288" y="5659160"/>
                <a:ext cx="0" cy="139995"/>
              </a:xfrm>
              <a:prstGeom prst="line">
                <a:avLst/>
              </a:prstGeom>
              <a:ln w="381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25E70F6B-16B2-646C-48A4-035133FD93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51068" y="5659160"/>
                <a:ext cx="0" cy="139995"/>
              </a:xfrm>
              <a:prstGeom prst="line">
                <a:avLst/>
              </a:prstGeom>
              <a:ln w="381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5FCD19A8-8155-1660-4041-42B13BA63E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24406" y="5799155"/>
                <a:ext cx="0" cy="139995"/>
              </a:xfrm>
              <a:prstGeom prst="line">
                <a:avLst/>
              </a:prstGeom>
              <a:ln w="381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6EE9DD1-2476-6971-1266-BCC9689934A7}"/>
                </a:ext>
              </a:extLst>
            </p:cNvPr>
            <p:cNvSpPr txBox="1"/>
            <p:nvPr/>
          </p:nvSpPr>
          <p:spPr>
            <a:xfrm>
              <a:off x="4298210" y="5903025"/>
              <a:ext cx="2189408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>
                  <a:cs typeface="Calibri"/>
                </a:rPr>
                <a:t>Minor Function</a:t>
              </a: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3CA7BC89-6036-5473-D413-B24D5B252DCC}"/>
              </a:ext>
            </a:extLst>
          </p:cNvPr>
          <p:cNvSpPr txBox="1"/>
          <p:nvPr/>
        </p:nvSpPr>
        <p:spPr>
          <a:xfrm>
            <a:off x="10605333" y="287923"/>
            <a:ext cx="17389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Valerie Rodriguez</a:t>
            </a:r>
          </a:p>
        </p:txBody>
      </p:sp>
    </p:spTree>
    <p:extLst>
      <p:ext uri="{BB962C8B-B14F-4D97-AF65-F5344CB8AC3E}">
        <p14:creationId xmlns:p14="http://schemas.microsoft.com/office/powerpoint/2010/main" val="31004740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8F3B76-3AD3-FF21-899F-B3B558208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Mechanical Engineering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FA134-FFCE-3FCB-AC87-3836E1D8A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39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5327FCF-0459-2456-BB3A-F6DA8B6FF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Functional Decomposition</a:t>
            </a:r>
          </a:p>
        </p:txBody>
      </p:sp>
      <p:pic>
        <p:nvPicPr>
          <p:cNvPr id="8" name="Picture 7" descr="Arizona Space Grant Consortium Logos | Arizona Space Grant Consortium">
            <a:extLst>
              <a:ext uri="{FF2B5EF4-FFF2-40B4-BE49-F238E27FC236}">
                <a16:creationId xmlns:a16="http://schemas.microsoft.com/office/drawing/2014/main" id="{EC81AB02-1134-52B1-B15A-958484339B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9320469C-9CCE-AE10-41D7-1F779538EF14}"/>
              </a:ext>
            </a:extLst>
          </p:cNvPr>
          <p:cNvGrpSpPr/>
          <p:nvPr/>
        </p:nvGrpSpPr>
        <p:grpSpPr>
          <a:xfrm>
            <a:off x="217659" y="1585298"/>
            <a:ext cx="10217429" cy="4752409"/>
            <a:chOff x="234574" y="1519948"/>
            <a:chExt cx="10217429" cy="4752409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818C82CA-E629-891A-109D-85C2A8C24451}"/>
                </a:ext>
              </a:extLst>
            </p:cNvPr>
            <p:cNvGrpSpPr/>
            <p:nvPr/>
          </p:nvGrpSpPr>
          <p:grpSpPr>
            <a:xfrm>
              <a:off x="234574" y="1519948"/>
              <a:ext cx="10217429" cy="2530934"/>
              <a:chOff x="223941" y="1807027"/>
              <a:chExt cx="10217429" cy="2530934"/>
            </a:xfrm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83820EC7-B8B4-015B-B443-A9A8FFFDDF73}"/>
                  </a:ext>
                </a:extLst>
              </p:cNvPr>
              <p:cNvSpPr/>
              <p:nvPr/>
            </p:nvSpPr>
            <p:spPr>
              <a:xfrm>
                <a:off x="3899383" y="1807027"/>
                <a:ext cx="2987065" cy="963424"/>
              </a:xfrm>
              <a:prstGeom prst="roundRect">
                <a:avLst/>
              </a:prstGeom>
              <a:solidFill>
                <a:srgbClr val="CC4E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rgbClr val="000000"/>
                    </a:solidFill>
                    <a:cs typeface="Calibri"/>
                  </a:rPr>
                  <a:t>Coupling System</a:t>
                </a:r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7405FC59-4D08-C216-CBA1-CCA9CDEBF7CD}"/>
                  </a:ext>
                </a:extLst>
              </p:cNvPr>
              <p:cNvSpPr/>
              <p:nvPr/>
            </p:nvSpPr>
            <p:spPr>
              <a:xfrm>
                <a:off x="223941" y="3378283"/>
                <a:ext cx="2448100" cy="939459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chemeClr val="tx1"/>
                    </a:solidFill>
                    <a:cs typeface="Calibri"/>
                  </a:rPr>
                  <a:t>Durability</a:t>
                </a:r>
              </a:p>
            </p:txBody>
          </p:sp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F5FF4EC5-0E5D-CF2F-AD39-8B0C4E113E0F}"/>
                  </a:ext>
                </a:extLst>
              </p:cNvPr>
              <p:cNvSpPr/>
              <p:nvPr/>
            </p:nvSpPr>
            <p:spPr>
              <a:xfrm>
                <a:off x="2793756" y="3373040"/>
                <a:ext cx="2460078" cy="939459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chemeClr val="tx1"/>
                    </a:solidFill>
                    <a:cs typeface="Calibri"/>
                  </a:rPr>
                  <a:t>Connection</a:t>
                </a:r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BE9E14E6-8EE9-7845-29E1-1114474FE8AF}"/>
                  </a:ext>
                </a:extLst>
              </p:cNvPr>
              <p:cNvSpPr/>
              <p:nvPr/>
            </p:nvSpPr>
            <p:spPr>
              <a:xfrm>
                <a:off x="5399502" y="3343831"/>
                <a:ext cx="2460075" cy="987389"/>
              </a:xfrm>
              <a:prstGeom prst="roundRect">
                <a:avLst/>
              </a:prstGeom>
              <a:solidFill>
                <a:srgbClr val="FC943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chemeClr val="tx1"/>
                    </a:solidFill>
                    <a:cs typeface="Calibri"/>
                  </a:rPr>
                  <a:t>Fueling</a:t>
                </a:r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604EC686-7A31-E735-D108-9536077B69AC}"/>
                  </a:ext>
                </a:extLst>
              </p:cNvPr>
              <p:cNvSpPr/>
              <p:nvPr/>
            </p:nvSpPr>
            <p:spPr>
              <a:xfrm>
                <a:off x="7981295" y="3374537"/>
                <a:ext cx="2460075" cy="963424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chemeClr val="tx1"/>
                    </a:solidFill>
                    <a:cs typeface="Calibri"/>
                  </a:rPr>
                  <a:t>Disconnection</a:t>
                </a:r>
              </a:p>
            </p:txBody>
          </p: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EB6B9A50-F563-09D3-AFF2-C4B79BB64E3A}"/>
                  </a:ext>
                </a:extLst>
              </p:cNvPr>
              <p:cNvCxnSpPr/>
              <p:nvPr/>
            </p:nvCxnSpPr>
            <p:spPr>
              <a:xfrm flipV="1">
                <a:off x="1456075" y="3022093"/>
                <a:ext cx="7765887" cy="7189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6154E22D-673B-715D-77D2-7F83A0CF1741}"/>
                  </a:ext>
                </a:extLst>
              </p:cNvPr>
              <p:cNvCxnSpPr/>
              <p:nvPr/>
            </p:nvCxnSpPr>
            <p:spPr>
              <a:xfrm flipH="1" flipV="1">
                <a:off x="5355207" y="2770134"/>
                <a:ext cx="132" cy="239938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5F57A250-C71F-8A06-895E-CE4033AC27B4}"/>
                  </a:ext>
                </a:extLst>
              </p:cNvPr>
              <p:cNvCxnSpPr/>
              <p:nvPr/>
            </p:nvCxnSpPr>
            <p:spPr>
              <a:xfrm flipH="1">
                <a:off x="1449063" y="3009903"/>
                <a:ext cx="1271" cy="364131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8622B9E2-016A-98DF-A0AE-D70F40514FCC}"/>
                  </a:ext>
                </a:extLst>
              </p:cNvPr>
              <p:cNvCxnSpPr/>
              <p:nvPr/>
            </p:nvCxnSpPr>
            <p:spPr>
              <a:xfrm>
                <a:off x="4026730" y="3010396"/>
                <a:ext cx="1763" cy="35466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66FE8405-2D4D-BCCE-D5A3-5069D4998EDE}"/>
                  </a:ext>
                </a:extLst>
              </p:cNvPr>
              <p:cNvCxnSpPr/>
              <p:nvPr/>
            </p:nvCxnSpPr>
            <p:spPr>
              <a:xfrm>
                <a:off x="6663932" y="3019771"/>
                <a:ext cx="1765" cy="31937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F0D5BA08-43AB-4850-F648-335435D75C05}"/>
                  </a:ext>
                </a:extLst>
              </p:cNvPr>
              <p:cNvCxnSpPr/>
              <p:nvPr/>
            </p:nvCxnSpPr>
            <p:spPr>
              <a:xfrm>
                <a:off x="9230588" y="3011497"/>
                <a:ext cx="1764" cy="354668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035090C-8278-369F-6C9C-B19D2C84EDA5}"/>
                </a:ext>
              </a:extLst>
            </p:cNvPr>
            <p:cNvSpPr txBox="1"/>
            <p:nvPr/>
          </p:nvSpPr>
          <p:spPr>
            <a:xfrm>
              <a:off x="5598633" y="4061515"/>
              <a:ext cx="2189408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>
                  <a:cs typeface="Calibri"/>
                </a:rPr>
                <a:t>Major Function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F5EE5BB-6D2B-0764-8244-43CE4A569311}"/>
                </a:ext>
              </a:extLst>
            </p:cNvPr>
            <p:cNvSpPr/>
            <p:nvPr/>
          </p:nvSpPr>
          <p:spPr>
            <a:xfrm>
              <a:off x="2823439" y="4463028"/>
              <a:ext cx="1625654" cy="1208946"/>
            </a:xfrm>
            <a:prstGeom prst="roundRect">
              <a:avLst/>
            </a:prstGeom>
            <a:solidFill>
              <a:srgbClr val="FFDDA6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Open Pipe Valve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04BB8A7-A019-8574-38A3-59759F801AFE}"/>
                </a:ext>
              </a:extLst>
            </p:cNvPr>
            <p:cNvSpPr/>
            <p:nvPr/>
          </p:nvSpPr>
          <p:spPr>
            <a:xfrm>
              <a:off x="4511466" y="4463028"/>
              <a:ext cx="1625654" cy="1208946"/>
            </a:xfrm>
            <a:prstGeom prst="roundRect">
              <a:avLst/>
            </a:prstGeom>
            <a:solidFill>
              <a:srgbClr val="FFDDA6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Minimize Fuel Leakage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37E8605C-011C-43A4-4BD4-AA336D1B82D1}"/>
                </a:ext>
              </a:extLst>
            </p:cNvPr>
            <p:cNvSpPr/>
            <p:nvPr/>
          </p:nvSpPr>
          <p:spPr>
            <a:xfrm>
              <a:off x="6204481" y="4463028"/>
              <a:ext cx="1625654" cy="1208946"/>
            </a:xfrm>
            <a:prstGeom prst="roundRect">
              <a:avLst/>
            </a:prstGeom>
            <a:solidFill>
              <a:srgbClr val="FFDDA6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Close Pipe Valve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AF70D13-42AF-EF3A-661B-FF611F14475E}"/>
                </a:ext>
              </a:extLst>
            </p:cNvPr>
            <p:cNvCxnSpPr/>
            <p:nvPr/>
          </p:nvCxnSpPr>
          <p:spPr>
            <a:xfrm>
              <a:off x="3662550" y="5800162"/>
              <a:ext cx="3366977" cy="0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5305CB6-A3E9-0810-F48A-D4406B2C7294}"/>
                </a:ext>
              </a:extLst>
            </p:cNvPr>
            <p:cNvCxnSpPr>
              <a:cxnSpLocks/>
            </p:cNvCxnSpPr>
            <p:nvPr/>
          </p:nvCxnSpPr>
          <p:spPr>
            <a:xfrm>
              <a:off x="3653834" y="5671974"/>
              <a:ext cx="0" cy="139995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22B7F8E-EAAC-5385-BF99-B03925BFBBA4}"/>
                </a:ext>
              </a:extLst>
            </p:cNvPr>
            <p:cNvCxnSpPr>
              <a:cxnSpLocks/>
            </p:cNvCxnSpPr>
            <p:nvPr/>
          </p:nvCxnSpPr>
          <p:spPr>
            <a:xfrm>
              <a:off x="7029527" y="5671974"/>
              <a:ext cx="0" cy="139995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5A36F2E-6ADD-44C2-57BD-1E5B83EF23BF}"/>
                </a:ext>
              </a:extLst>
            </p:cNvPr>
            <p:cNvCxnSpPr>
              <a:cxnSpLocks/>
            </p:cNvCxnSpPr>
            <p:nvPr/>
          </p:nvCxnSpPr>
          <p:spPr>
            <a:xfrm>
              <a:off x="6631180" y="4036053"/>
              <a:ext cx="0" cy="103557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8C859C7-1EAB-038C-95AE-98946F512529}"/>
                </a:ext>
              </a:extLst>
            </p:cNvPr>
            <p:cNvCxnSpPr>
              <a:cxnSpLocks/>
            </p:cNvCxnSpPr>
            <p:nvPr/>
          </p:nvCxnSpPr>
          <p:spPr>
            <a:xfrm>
              <a:off x="5335039" y="5811969"/>
              <a:ext cx="0" cy="139995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AC91BD2-0C41-4442-8F96-BA89F03CE4AD}"/>
                </a:ext>
              </a:extLst>
            </p:cNvPr>
            <p:cNvSpPr txBox="1"/>
            <p:nvPr/>
          </p:nvSpPr>
          <p:spPr>
            <a:xfrm>
              <a:off x="4298210" y="5903025"/>
              <a:ext cx="2189408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>
                  <a:cs typeface="Calibri"/>
                </a:rPr>
                <a:t>Minor Function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DF2FB7A1-EC89-5FFA-31B8-82D5C73B3AF2}"/>
              </a:ext>
            </a:extLst>
          </p:cNvPr>
          <p:cNvSpPr txBox="1"/>
          <p:nvPr/>
        </p:nvSpPr>
        <p:spPr>
          <a:xfrm>
            <a:off x="10605333" y="287923"/>
            <a:ext cx="17389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Valerie Rodriguez</a:t>
            </a:r>
          </a:p>
        </p:txBody>
      </p:sp>
    </p:spTree>
    <p:extLst>
      <p:ext uri="{BB962C8B-B14F-4D97-AF65-F5344CB8AC3E}">
        <p14:creationId xmlns:p14="http://schemas.microsoft.com/office/powerpoint/2010/main" val="42027935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D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8AA5DF1-6D6C-C612-FD45-A08FE1C4C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2" y="882734"/>
            <a:ext cx="9585948" cy="2852737"/>
          </a:xfrm>
        </p:spPr>
        <p:txBody>
          <a:bodyPr/>
          <a:lstStyle/>
          <a:p>
            <a:r>
              <a:rPr lang="en-US">
                <a:latin typeface="Arial Black"/>
                <a:ea typeface="Calibri"/>
                <a:cs typeface="Calibri"/>
              </a:rPr>
              <a:t>Objective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4BC8655-90C6-D232-0E84-EAC98BD81E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8238" y="4220480"/>
            <a:ext cx="9585950" cy="1500187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sz="2200">
                <a:solidFill>
                  <a:srgbClr val="FFFFFF"/>
                </a:solidFill>
                <a:latin typeface="Arial"/>
                <a:cs typeface="Arial"/>
              </a:rPr>
              <a:t>The objective of this project is to design, </a:t>
            </a:r>
          </a:p>
          <a:p>
            <a:r>
              <a:rPr lang="en-US" sz="2200">
                <a:solidFill>
                  <a:srgbClr val="FFFFFF"/>
                </a:solidFill>
                <a:latin typeface="Arial"/>
                <a:cs typeface="Arial"/>
              </a:rPr>
              <a:t>build, and test an actively sealed coupler </a:t>
            </a:r>
          </a:p>
          <a:p>
            <a:r>
              <a:rPr lang="en-US" sz="2200">
                <a:solidFill>
                  <a:srgbClr val="FFFFFF"/>
                </a:solidFill>
                <a:latin typeface="Arial"/>
                <a:cs typeface="Arial"/>
              </a:rPr>
              <a:t>that prevents the leakage of cryogenic fuel </a:t>
            </a:r>
          </a:p>
          <a:p>
            <a:r>
              <a:rPr lang="en-US" sz="2200">
                <a:solidFill>
                  <a:srgbClr val="FFFFFF"/>
                </a:solidFill>
                <a:latin typeface="Arial"/>
                <a:cs typeface="Arial"/>
              </a:rPr>
              <a:t>during the transfer from depot to vessel for future </a:t>
            </a:r>
          </a:p>
          <a:p>
            <a:r>
              <a:rPr lang="en-US" sz="2200">
                <a:solidFill>
                  <a:srgbClr val="FFFFFF"/>
                </a:solidFill>
                <a:latin typeface="Arial"/>
                <a:cs typeface="Arial"/>
              </a:rPr>
              <a:t>deep space NASA missions.</a:t>
            </a:r>
          </a:p>
        </p:txBody>
      </p:sp>
      <p:pic>
        <p:nvPicPr>
          <p:cNvPr id="5" name="Picture 4" descr="Arizona Space Grant Consortium Logos | Arizona Space Grant Consortium">
            <a:extLst>
              <a:ext uri="{FF2B5EF4-FFF2-40B4-BE49-F238E27FC236}">
                <a16:creationId xmlns:a16="http://schemas.microsoft.com/office/drawing/2014/main" id="{AA5A796B-5E28-6477-8141-61B48A40CA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4E01DD3-8EDD-AFD1-C309-4A516711BB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9905" y="-290"/>
            <a:ext cx="1139364" cy="1780520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41F30AF-882F-7104-D874-516AC2C1AF5C}"/>
              </a:ext>
            </a:extLst>
          </p:cNvPr>
          <p:cNvCxnSpPr/>
          <p:nvPr/>
        </p:nvCxnSpPr>
        <p:spPr>
          <a:xfrm flipH="1">
            <a:off x="10665016" y="-6397"/>
            <a:ext cx="16285" cy="6876612"/>
          </a:xfrm>
          <a:prstGeom prst="straightConnector1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Model 7" descr="The Moon">
                <a:extLst>
                  <a:ext uri="{FF2B5EF4-FFF2-40B4-BE49-F238E27FC236}">
                    <a16:creationId xmlns:a16="http://schemas.microsoft.com/office/drawing/2014/main" id="{D17E3548-6901-500B-3756-29E2EB9A8CA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35059812"/>
                  </p:ext>
                </p:extLst>
              </p:nvPr>
            </p:nvGraphicFramePr>
            <p:xfrm>
              <a:off x="5269102" y="243794"/>
              <a:ext cx="5961881" cy="5961882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5961881" cy="5961882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0" d="1000000"/>
                    <am3d:preTrans dx="-3" dy="0" dz="-3"/>
                    <am3d:scale>
                      <am3d:sx n="1000000" d="1000000"/>
                      <am3d:sy n="1000000" d="1000000"/>
                      <am3d:sz n="1000000" d="1000000"/>
                    </am3d:scale>
                    <am3d:rot ax="512558" ay="3310297" az="421757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076186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Model 7" descr="The Moon">
                <a:extLst>
                  <a:ext uri="{FF2B5EF4-FFF2-40B4-BE49-F238E27FC236}">
                    <a16:creationId xmlns:a16="http://schemas.microsoft.com/office/drawing/2014/main" id="{D17E3548-6901-500B-3756-29E2EB9A8CA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69102" y="243794"/>
                <a:ext cx="5961881" cy="5961882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0F82EA72-C3D9-2C7C-D167-3D312F59B30C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8069997A-F62A-B2CB-30D6-7F6615E60B92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D916ACA3-6599-C499-B133-3AAC5B173680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4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0C904F-0D21-B4ED-5345-387BBCF8593B}"/>
              </a:ext>
            </a:extLst>
          </p:cNvPr>
          <p:cNvSpPr txBox="1"/>
          <p:nvPr/>
        </p:nvSpPr>
        <p:spPr>
          <a:xfrm>
            <a:off x="10671437" y="173378"/>
            <a:ext cx="1525893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ea typeface="Calibri"/>
                <a:cs typeface="Calibri"/>
              </a:rPr>
              <a:t>Jason Goldstein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69190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11111E-6 L -0.48971 -0.002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92" y="-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8F3B76-3AD3-FF21-899F-B3B558208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Mechanical Engineering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FA134-FFCE-3FCB-AC87-3836E1D8A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40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5327FCF-0459-2456-BB3A-F6DA8B6FF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Functional Decomposition</a:t>
            </a:r>
          </a:p>
        </p:txBody>
      </p:sp>
      <p:pic>
        <p:nvPicPr>
          <p:cNvPr id="5" name="Picture 4" descr="Arizona Space Grant Consortium Logos | Arizona Space Grant Consortium">
            <a:extLst>
              <a:ext uri="{FF2B5EF4-FFF2-40B4-BE49-F238E27FC236}">
                <a16:creationId xmlns:a16="http://schemas.microsoft.com/office/drawing/2014/main" id="{E2E0BC6F-7CFE-839B-3659-1C6F2EBAF4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C7FF9FA5-7567-8352-BDDE-3B72BFFE4B59}"/>
              </a:ext>
            </a:extLst>
          </p:cNvPr>
          <p:cNvGrpSpPr/>
          <p:nvPr/>
        </p:nvGrpSpPr>
        <p:grpSpPr>
          <a:xfrm>
            <a:off x="217659" y="1585298"/>
            <a:ext cx="10217429" cy="4755579"/>
            <a:chOff x="234573" y="1618404"/>
            <a:chExt cx="10217429" cy="4755579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BAE58B9D-AE10-9A3B-BB61-DC296B9DE562}"/>
                </a:ext>
              </a:extLst>
            </p:cNvPr>
            <p:cNvGrpSpPr/>
            <p:nvPr/>
          </p:nvGrpSpPr>
          <p:grpSpPr>
            <a:xfrm>
              <a:off x="234573" y="1618404"/>
              <a:ext cx="10217429" cy="2530934"/>
              <a:chOff x="223941" y="1807027"/>
              <a:chExt cx="10217429" cy="2530934"/>
            </a:xfrm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CE398F7C-CEC3-9C27-A9E2-723A91BB849A}"/>
                  </a:ext>
                </a:extLst>
              </p:cNvPr>
              <p:cNvSpPr/>
              <p:nvPr/>
            </p:nvSpPr>
            <p:spPr>
              <a:xfrm>
                <a:off x="3899383" y="1807027"/>
                <a:ext cx="2987065" cy="963424"/>
              </a:xfrm>
              <a:prstGeom prst="roundRect">
                <a:avLst/>
              </a:prstGeom>
              <a:solidFill>
                <a:srgbClr val="CC4E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rgbClr val="000000"/>
                    </a:solidFill>
                    <a:cs typeface="Calibri"/>
                  </a:rPr>
                  <a:t>Coupling System</a:t>
                </a:r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C3C50DDD-F9CE-A383-E6ED-D3B088C7B909}"/>
                  </a:ext>
                </a:extLst>
              </p:cNvPr>
              <p:cNvSpPr/>
              <p:nvPr/>
            </p:nvSpPr>
            <p:spPr>
              <a:xfrm>
                <a:off x="223941" y="3378283"/>
                <a:ext cx="2448100" cy="939459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chemeClr val="tx1"/>
                    </a:solidFill>
                    <a:cs typeface="Calibri"/>
                  </a:rPr>
                  <a:t>Durability</a:t>
                </a:r>
              </a:p>
            </p:txBody>
          </p:sp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1179FCBD-07BF-CA59-1AB5-3C4657202423}"/>
                  </a:ext>
                </a:extLst>
              </p:cNvPr>
              <p:cNvSpPr/>
              <p:nvPr/>
            </p:nvSpPr>
            <p:spPr>
              <a:xfrm>
                <a:off x="2793756" y="3373040"/>
                <a:ext cx="2460078" cy="939459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chemeClr val="tx1"/>
                    </a:solidFill>
                    <a:cs typeface="Calibri"/>
                  </a:rPr>
                  <a:t>Connection</a:t>
                </a:r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C202CF1E-2B96-B1A5-848A-ADDE3A8D347E}"/>
                  </a:ext>
                </a:extLst>
              </p:cNvPr>
              <p:cNvSpPr/>
              <p:nvPr/>
            </p:nvSpPr>
            <p:spPr>
              <a:xfrm>
                <a:off x="5399502" y="3343831"/>
                <a:ext cx="2460075" cy="987389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chemeClr val="tx1"/>
                    </a:solidFill>
                    <a:cs typeface="Calibri"/>
                  </a:rPr>
                  <a:t>Fueling</a:t>
                </a:r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83185C97-C588-8099-0A4B-74F5EDABF81C}"/>
                  </a:ext>
                </a:extLst>
              </p:cNvPr>
              <p:cNvSpPr/>
              <p:nvPr/>
            </p:nvSpPr>
            <p:spPr>
              <a:xfrm>
                <a:off x="7981295" y="3374537"/>
                <a:ext cx="2460075" cy="963424"/>
              </a:xfrm>
              <a:prstGeom prst="roundRect">
                <a:avLst/>
              </a:prstGeom>
              <a:solidFill>
                <a:srgbClr val="FC943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chemeClr val="tx1"/>
                    </a:solidFill>
                    <a:cs typeface="Calibri"/>
                  </a:rPr>
                  <a:t>Disconnection</a:t>
                </a:r>
              </a:p>
            </p:txBody>
          </p: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555DAACF-DD1D-43FB-50BF-3B9F3EFDF4D3}"/>
                  </a:ext>
                </a:extLst>
              </p:cNvPr>
              <p:cNvCxnSpPr/>
              <p:nvPr/>
            </p:nvCxnSpPr>
            <p:spPr>
              <a:xfrm flipV="1">
                <a:off x="1456075" y="3022093"/>
                <a:ext cx="7765887" cy="7189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1FF2CD51-7DC4-E708-4D1D-567056B39C71}"/>
                  </a:ext>
                </a:extLst>
              </p:cNvPr>
              <p:cNvCxnSpPr/>
              <p:nvPr/>
            </p:nvCxnSpPr>
            <p:spPr>
              <a:xfrm flipH="1" flipV="1">
                <a:off x="5355207" y="2770134"/>
                <a:ext cx="132" cy="239938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E4EF1F94-4F34-C7D5-BA93-A083CFCA9A10}"/>
                  </a:ext>
                </a:extLst>
              </p:cNvPr>
              <p:cNvCxnSpPr/>
              <p:nvPr/>
            </p:nvCxnSpPr>
            <p:spPr>
              <a:xfrm flipH="1">
                <a:off x="1449063" y="3009903"/>
                <a:ext cx="1271" cy="364131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8E07D913-8E77-ACA9-0493-003AC106A51E}"/>
                  </a:ext>
                </a:extLst>
              </p:cNvPr>
              <p:cNvCxnSpPr/>
              <p:nvPr/>
            </p:nvCxnSpPr>
            <p:spPr>
              <a:xfrm>
                <a:off x="4026730" y="3010396"/>
                <a:ext cx="1763" cy="35466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199F3A63-865A-D1A7-D35B-45A58FF01255}"/>
                  </a:ext>
                </a:extLst>
              </p:cNvPr>
              <p:cNvCxnSpPr/>
              <p:nvPr/>
            </p:nvCxnSpPr>
            <p:spPr>
              <a:xfrm>
                <a:off x="6663932" y="3019771"/>
                <a:ext cx="1765" cy="31937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788AE4ED-73B4-EBC6-58BC-3B0C9E1C59DD}"/>
                  </a:ext>
                </a:extLst>
              </p:cNvPr>
              <p:cNvCxnSpPr/>
              <p:nvPr/>
            </p:nvCxnSpPr>
            <p:spPr>
              <a:xfrm>
                <a:off x="9230588" y="3011497"/>
                <a:ext cx="1764" cy="354668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5417D0E-AC38-62C6-F585-F7BB01DD3C72}"/>
                </a:ext>
              </a:extLst>
            </p:cNvPr>
            <p:cNvSpPr txBox="1"/>
            <p:nvPr/>
          </p:nvSpPr>
          <p:spPr>
            <a:xfrm>
              <a:off x="8212324" y="4168343"/>
              <a:ext cx="2189408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>
                  <a:cs typeface="Calibri"/>
                </a:rPr>
                <a:t>Major Function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B7AD3120-8E9B-9573-FB49-DC5E6D85123B}"/>
                </a:ext>
              </a:extLst>
            </p:cNvPr>
            <p:cNvSpPr/>
            <p:nvPr/>
          </p:nvSpPr>
          <p:spPr>
            <a:xfrm>
              <a:off x="3666368" y="4561484"/>
              <a:ext cx="1625654" cy="1208946"/>
            </a:xfrm>
            <a:prstGeom prst="roundRect">
              <a:avLst/>
            </a:prstGeom>
            <a:solidFill>
              <a:srgbClr val="FFDDA6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Disconnect Both Halves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696EABD-D714-7421-E9DB-A8D7A3F41BA7}"/>
                </a:ext>
              </a:extLst>
            </p:cNvPr>
            <p:cNvSpPr/>
            <p:nvPr/>
          </p:nvSpPr>
          <p:spPr>
            <a:xfrm>
              <a:off x="5359383" y="4561484"/>
              <a:ext cx="1625654" cy="1208946"/>
            </a:xfrm>
            <a:prstGeom prst="roundRect">
              <a:avLst/>
            </a:prstGeom>
            <a:solidFill>
              <a:srgbClr val="FFDDA6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Purge Excess Fuel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FB686FF-B8E9-A25C-5E0E-F243374D0DFC}"/>
                </a:ext>
              </a:extLst>
            </p:cNvPr>
            <p:cNvCxnSpPr/>
            <p:nvPr/>
          </p:nvCxnSpPr>
          <p:spPr>
            <a:xfrm>
              <a:off x="4477619" y="5910425"/>
              <a:ext cx="1750828" cy="0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0343767-A2F6-A108-65B5-4448FFB2A8AD}"/>
                </a:ext>
              </a:extLst>
            </p:cNvPr>
            <p:cNvCxnSpPr>
              <a:cxnSpLocks/>
            </p:cNvCxnSpPr>
            <p:nvPr/>
          </p:nvCxnSpPr>
          <p:spPr>
            <a:xfrm>
              <a:off x="4492037" y="5770430"/>
              <a:ext cx="0" cy="139995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A950785-6315-E669-75A7-EF79ED7EE5F9}"/>
                </a:ext>
              </a:extLst>
            </p:cNvPr>
            <p:cNvCxnSpPr>
              <a:cxnSpLocks/>
            </p:cNvCxnSpPr>
            <p:nvPr/>
          </p:nvCxnSpPr>
          <p:spPr>
            <a:xfrm>
              <a:off x="6208043" y="5770430"/>
              <a:ext cx="0" cy="139995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3FE36843-1EB0-6B76-C64C-F87AF7855273}"/>
                </a:ext>
              </a:extLst>
            </p:cNvPr>
            <p:cNvCxnSpPr>
              <a:cxnSpLocks/>
            </p:cNvCxnSpPr>
            <p:nvPr/>
          </p:nvCxnSpPr>
          <p:spPr>
            <a:xfrm>
              <a:off x="9241220" y="4134509"/>
              <a:ext cx="0" cy="103557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18DC395A-3D13-EC08-D31C-334310B3F49B}"/>
                </a:ext>
              </a:extLst>
            </p:cNvPr>
            <p:cNvCxnSpPr>
              <a:cxnSpLocks/>
            </p:cNvCxnSpPr>
            <p:nvPr/>
          </p:nvCxnSpPr>
          <p:spPr>
            <a:xfrm>
              <a:off x="5335038" y="5910425"/>
              <a:ext cx="0" cy="139995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FE35C84-238E-ABC8-00BD-103AE7F4F4C0}"/>
                </a:ext>
              </a:extLst>
            </p:cNvPr>
            <p:cNvSpPr txBox="1"/>
            <p:nvPr/>
          </p:nvSpPr>
          <p:spPr>
            <a:xfrm>
              <a:off x="4315430" y="6004651"/>
              <a:ext cx="2189408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>
                  <a:cs typeface="Calibri"/>
                </a:rPr>
                <a:t>Minor Function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BD90BAC3-CB06-39F3-5925-3CB36DED961A}"/>
              </a:ext>
            </a:extLst>
          </p:cNvPr>
          <p:cNvSpPr txBox="1"/>
          <p:nvPr/>
        </p:nvSpPr>
        <p:spPr>
          <a:xfrm>
            <a:off x="10605333" y="287923"/>
            <a:ext cx="17389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Valerie Rodriguez</a:t>
            </a:r>
          </a:p>
        </p:txBody>
      </p:sp>
    </p:spTree>
    <p:extLst>
      <p:ext uri="{BB962C8B-B14F-4D97-AF65-F5344CB8AC3E}">
        <p14:creationId xmlns:p14="http://schemas.microsoft.com/office/powerpoint/2010/main" val="7934041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7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F339C30-0718-BCC9-FFDA-15D2A927B5A2}"/>
              </a:ext>
            </a:extLst>
          </p:cNvPr>
          <p:cNvSpPr/>
          <p:nvPr/>
        </p:nvSpPr>
        <p:spPr>
          <a:xfrm>
            <a:off x="1839532" y="1812701"/>
            <a:ext cx="7096259" cy="3962400"/>
          </a:xfrm>
          <a:prstGeom prst="roundRect">
            <a:avLst/>
          </a:prstGeom>
          <a:solidFill>
            <a:srgbClr val="A6A3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rizona Space Grant Consortium Logos | Arizona Space Grant Consortium">
            <a:extLst>
              <a:ext uri="{FF2B5EF4-FFF2-40B4-BE49-F238E27FC236}">
                <a16:creationId xmlns:a16="http://schemas.microsoft.com/office/drawing/2014/main" id="{53171AB8-8265-DBBF-90C5-EE987CD917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  <p:sp>
        <p:nvSpPr>
          <p:cNvPr id="14" name="Title 5">
            <a:extLst>
              <a:ext uri="{FF2B5EF4-FFF2-40B4-BE49-F238E27FC236}">
                <a16:creationId xmlns:a16="http://schemas.microsoft.com/office/drawing/2014/main" id="{1515BAB3-0D73-AFA5-2309-DB95734273EE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6000" b="1" kern="120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 sz="4000">
                <a:latin typeface="Arial Black"/>
                <a:cs typeface="Calibri"/>
              </a:rPr>
              <a:t>Status Update</a:t>
            </a:r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AE73B0-FB34-51D7-9C7A-812D68644503}"/>
              </a:ext>
            </a:extLst>
          </p:cNvPr>
          <p:cNvSpPr txBox="1"/>
          <p:nvPr/>
        </p:nvSpPr>
        <p:spPr>
          <a:xfrm>
            <a:off x="10671437" y="173378"/>
            <a:ext cx="1525893" cy="3501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</a:rPr>
              <a:t>Name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0492343-ADD7-6465-91B7-ABEB877DDDED}"/>
              </a:ext>
            </a:extLst>
          </p:cNvPr>
          <p:cNvSpPr/>
          <p:nvPr/>
        </p:nvSpPr>
        <p:spPr>
          <a:xfrm>
            <a:off x="2327" y="6578394"/>
            <a:ext cx="10866979" cy="280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AA9F449E-7F5E-081F-8C1E-4A0B5937CFC4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09510765-BE9B-23B1-86A2-750F10607592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41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6CA676-69F9-542E-BB8E-958248F98007}"/>
              </a:ext>
            </a:extLst>
          </p:cNvPr>
          <p:cNvSpPr txBox="1"/>
          <p:nvPr/>
        </p:nvSpPr>
        <p:spPr>
          <a:xfrm>
            <a:off x="2216198" y="1587985"/>
            <a:ext cx="6363572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2400" b="1">
              <a:latin typeface="Arial"/>
              <a:cs typeface="Calibri"/>
            </a:endParaRPr>
          </a:p>
          <a:p>
            <a:pPr algn="ctr"/>
            <a:endParaRPr lang="en-US" sz="2400" b="1">
              <a:latin typeface="Arial"/>
              <a:cs typeface="Calibri"/>
            </a:endParaRPr>
          </a:p>
          <a:p>
            <a:pPr algn="ctr"/>
            <a:r>
              <a:rPr lang="en-US" sz="2400" b="1">
                <a:latin typeface="Arial"/>
                <a:cs typeface="Calibri"/>
              </a:rPr>
              <a:t>Research on materials, locks, insulation, existing designs</a:t>
            </a:r>
            <a:endParaRPr lang="en-US" sz="2000" b="1"/>
          </a:p>
          <a:p>
            <a:pPr algn="ctr"/>
            <a:endParaRPr lang="en-US" sz="2400" b="1">
              <a:latin typeface="Arial"/>
              <a:cs typeface="Calibri"/>
            </a:endParaRPr>
          </a:p>
          <a:p>
            <a:pPr algn="ctr"/>
            <a:r>
              <a:rPr lang="en-US" sz="2400" b="1">
                <a:latin typeface="Arial"/>
                <a:cs typeface="Calibri"/>
              </a:rPr>
              <a:t>Wrapping up concept generation and concept selection</a:t>
            </a:r>
          </a:p>
          <a:p>
            <a:pPr algn="ctr"/>
            <a:endParaRPr lang="en-US" sz="2400" b="1">
              <a:latin typeface="Arial"/>
              <a:cs typeface="Calibri"/>
            </a:endParaRPr>
          </a:p>
          <a:p>
            <a:pPr algn="ctr"/>
            <a:r>
              <a:rPr lang="en-US" sz="2400" b="1">
                <a:latin typeface="Arial"/>
                <a:cs typeface="Calibri"/>
              </a:rPr>
              <a:t>Contact sponsor to get feedback on our top designs</a:t>
            </a:r>
          </a:p>
        </p:txBody>
      </p:sp>
    </p:spTree>
    <p:extLst>
      <p:ext uri="{BB962C8B-B14F-4D97-AF65-F5344CB8AC3E}">
        <p14:creationId xmlns:p14="http://schemas.microsoft.com/office/powerpoint/2010/main" val="33465967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Rectangle: Rounded Corners 229">
            <a:extLst>
              <a:ext uri="{FF2B5EF4-FFF2-40B4-BE49-F238E27FC236}">
                <a16:creationId xmlns:a16="http://schemas.microsoft.com/office/drawing/2014/main" id="{810C8D0C-8B3C-1081-3254-49F0D0106944}"/>
              </a:ext>
            </a:extLst>
          </p:cNvPr>
          <p:cNvSpPr/>
          <p:nvPr/>
        </p:nvSpPr>
        <p:spPr>
          <a:xfrm>
            <a:off x="2569334" y="4023575"/>
            <a:ext cx="3415047" cy="194470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Rectangle: Rounded Corners 227">
            <a:extLst>
              <a:ext uri="{FF2B5EF4-FFF2-40B4-BE49-F238E27FC236}">
                <a16:creationId xmlns:a16="http://schemas.microsoft.com/office/drawing/2014/main" id="{99B100D7-F628-9F48-BB95-3432F976CE6C}"/>
              </a:ext>
            </a:extLst>
          </p:cNvPr>
          <p:cNvSpPr/>
          <p:nvPr/>
        </p:nvSpPr>
        <p:spPr>
          <a:xfrm>
            <a:off x="6379334" y="1125829"/>
            <a:ext cx="3415047" cy="194470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Rectangle: Rounded Corners 222">
            <a:extLst>
              <a:ext uri="{FF2B5EF4-FFF2-40B4-BE49-F238E27FC236}">
                <a16:creationId xmlns:a16="http://schemas.microsoft.com/office/drawing/2014/main" id="{0CA3A764-B5C0-5694-9FBB-0B2685AA01AB}"/>
              </a:ext>
            </a:extLst>
          </p:cNvPr>
          <p:cNvSpPr/>
          <p:nvPr/>
        </p:nvSpPr>
        <p:spPr>
          <a:xfrm>
            <a:off x="6658377" y="1265350"/>
            <a:ext cx="2856963" cy="166566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Rectangle: Rounded Corners 221">
            <a:extLst>
              <a:ext uri="{FF2B5EF4-FFF2-40B4-BE49-F238E27FC236}">
                <a16:creationId xmlns:a16="http://schemas.microsoft.com/office/drawing/2014/main" id="{814A5155-1BA3-3790-FEA4-F4BF87CECA1C}"/>
              </a:ext>
            </a:extLst>
          </p:cNvPr>
          <p:cNvSpPr/>
          <p:nvPr/>
        </p:nvSpPr>
        <p:spPr>
          <a:xfrm>
            <a:off x="2451278" y="1125829"/>
            <a:ext cx="3415047" cy="194470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A5BCF7-4E67-4B03-4D9A-C266B1F2FBE0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0744BC4-01FE-EE76-3D0C-6A2EC6EB29D8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B97B82-3D7B-EDA6-B474-EFA06C8BAB2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42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7BF53AEF-CA2F-FD19-8BD0-DDDDBB103AFC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latin typeface="Arial Black"/>
                <a:cs typeface="Calibri"/>
              </a:rPr>
              <a:t>Fuel Leakage</a:t>
            </a:r>
            <a:endParaRPr lang="en-US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5319145-B0A3-8313-5708-AC925CA303C5}"/>
              </a:ext>
            </a:extLst>
          </p:cNvPr>
          <p:cNvCxnSpPr/>
          <p:nvPr/>
        </p:nvCxnSpPr>
        <p:spPr>
          <a:xfrm>
            <a:off x="426988" y="1192486"/>
            <a:ext cx="6006" cy="5231087"/>
          </a:xfrm>
          <a:prstGeom prst="straightConnector1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617C2CE-8CE3-5B03-5D49-D5216749ABD1}"/>
              </a:ext>
            </a:extLst>
          </p:cNvPr>
          <p:cNvCxnSpPr>
            <a:cxnSpLocks/>
          </p:cNvCxnSpPr>
          <p:nvPr/>
        </p:nvCxnSpPr>
        <p:spPr>
          <a:xfrm>
            <a:off x="2009603" y="1192486"/>
            <a:ext cx="6006" cy="5231087"/>
          </a:xfrm>
          <a:prstGeom prst="straightConnector1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91A259B-53B8-1FD7-44F8-7BEEE741CCCB}"/>
              </a:ext>
            </a:extLst>
          </p:cNvPr>
          <p:cNvGrpSpPr/>
          <p:nvPr/>
        </p:nvGrpSpPr>
        <p:grpSpPr>
          <a:xfrm>
            <a:off x="594162" y="1388385"/>
            <a:ext cx="1250247" cy="1426281"/>
            <a:chOff x="274808" y="2598085"/>
            <a:chExt cx="1973170" cy="177797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B2A16CE-0F8B-0DC7-93A4-87743306E783}"/>
                </a:ext>
              </a:extLst>
            </p:cNvPr>
            <p:cNvGrpSpPr/>
            <p:nvPr/>
          </p:nvGrpSpPr>
          <p:grpSpPr>
            <a:xfrm>
              <a:off x="920572" y="3597179"/>
              <a:ext cx="753804" cy="778879"/>
              <a:chOff x="781051" y="3479123"/>
              <a:chExt cx="904057" cy="896935"/>
            </a:xfrm>
          </p:grpSpPr>
          <p:pic>
            <p:nvPicPr>
              <p:cNvPr id="18" name="Graphic 17" descr="Splash1 with solid fill">
                <a:extLst>
                  <a:ext uri="{FF2B5EF4-FFF2-40B4-BE49-F238E27FC236}">
                    <a16:creationId xmlns:a16="http://schemas.microsoft.com/office/drawing/2014/main" id="{F952B37F-FFE7-08D0-4235-F53DF67569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 rot="10800000">
                <a:off x="781051" y="3495675"/>
                <a:ext cx="880383" cy="880383"/>
              </a:xfrm>
              <a:prstGeom prst="rect">
                <a:avLst/>
              </a:prstGeom>
            </p:spPr>
          </p:pic>
          <p:pic>
            <p:nvPicPr>
              <p:cNvPr id="19" name="Graphic 18" descr="Splash1 with solid fill">
                <a:extLst>
                  <a:ext uri="{FF2B5EF4-FFF2-40B4-BE49-F238E27FC236}">
                    <a16:creationId xmlns:a16="http://schemas.microsoft.com/office/drawing/2014/main" id="{FBBA832C-1E8D-9FCA-5D9C-47BD42D697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10800000">
                <a:off x="837569" y="3479123"/>
                <a:ext cx="847539" cy="880383"/>
              </a:xfrm>
              <a:prstGeom prst="rect">
                <a:avLst/>
              </a:prstGeom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510D111-340E-D42D-DF4C-33982DFB94E2}"/>
                </a:ext>
              </a:extLst>
            </p:cNvPr>
            <p:cNvGrpSpPr/>
            <p:nvPr/>
          </p:nvGrpSpPr>
          <p:grpSpPr>
            <a:xfrm>
              <a:off x="274808" y="2598085"/>
              <a:ext cx="1973170" cy="1115260"/>
              <a:chOff x="92692" y="2468336"/>
              <a:chExt cx="2474812" cy="1059131"/>
            </a:xfrm>
          </p:grpSpPr>
          <p:sp>
            <p:nvSpPr>
              <p:cNvPr id="14" name="Cylinder 13">
                <a:extLst>
                  <a:ext uri="{FF2B5EF4-FFF2-40B4-BE49-F238E27FC236}">
                    <a16:creationId xmlns:a16="http://schemas.microsoft.com/office/drawing/2014/main" id="{54A4F00D-0E72-7647-EAA5-FCDB9DC0D222}"/>
                  </a:ext>
                </a:extLst>
              </p:cNvPr>
              <p:cNvSpPr/>
              <p:nvPr/>
            </p:nvSpPr>
            <p:spPr>
              <a:xfrm rot="-5400000">
                <a:off x="1502228" y="2399102"/>
                <a:ext cx="914400" cy="1216152"/>
              </a:xfrm>
              <a:prstGeom prst="can">
                <a:avLst/>
              </a:prstGeom>
              <a:ln>
                <a:solidFill>
                  <a:srgbClr val="00275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Cylinder 14">
                <a:extLst>
                  <a:ext uri="{FF2B5EF4-FFF2-40B4-BE49-F238E27FC236}">
                    <a16:creationId xmlns:a16="http://schemas.microsoft.com/office/drawing/2014/main" id="{4643344E-C9BD-82E6-12E2-CC289117DF67}"/>
                  </a:ext>
                </a:extLst>
              </p:cNvPr>
              <p:cNvSpPr/>
              <p:nvPr/>
            </p:nvSpPr>
            <p:spPr>
              <a:xfrm rot="5400000">
                <a:off x="243568" y="2399103"/>
                <a:ext cx="914400" cy="1216152"/>
              </a:xfrm>
              <a:prstGeom prst="ca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Cylinder 15">
                <a:extLst>
                  <a:ext uri="{FF2B5EF4-FFF2-40B4-BE49-F238E27FC236}">
                    <a16:creationId xmlns:a16="http://schemas.microsoft.com/office/drawing/2014/main" id="{40DD2EF6-2D24-33CE-DF9D-8ED32FBED78E}"/>
                  </a:ext>
                </a:extLst>
              </p:cNvPr>
              <p:cNvSpPr/>
              <p:nvPr/>
            </p:nvSpPr>
            <p:spPr>
              <a:xfrm rot="5400000">
                <a:off x="669764" y="2777054"/>
                <a:ext cx="1049854" cy="432420"/>
              </a:xfrm>
              <a:prstGeom prst="can">
                <a:avLst/>
              </a:prstGeom>
              <a:ln>
                <a:solidFill>
                  <a:srgbClr val="00275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Cylinder 16">
                <a:extLst>
                  <a:ext uri="{FF2B5EF4-FFF2-40B4-BE49-F238E27FC236}">
                    <a16:creationId xmlns:a16="http://schemas.microsoft.com/office/drawing/2014/main" id="{78C53CDD-CFD9-EE02-E1F8-EF987B19AFED}"/>
                  </a:ext>
                </a:extLst>
              </p:cNvPr>
              <p:cNvSpPr/>
              <p:nvPr/>
            </p:nvSpPr>
            <p:spPr>
              <a:xfrm rot="16200000">
                <a:off x="984246" y="2787818"/>
                <a:ext cx="1059131" cy="420168"/>
              </a:xfrm>
              <a:prstGeom prst="can">
                <a:avLst/>
              </a:prstGeom>
              <a:ln>
                <a:solidFill>
                  <a:srgbClr val="00275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961532FE-09C0-A2AC-7A46-A2993C554360}"/>
              </a:ext>
            </a:extLst>
          </p:cNvPr>
          <p:cNvGrpSpPr/>
          <p:nvPr/>
        </p:nvGrpSpPr>
        <p:grpSpPr>
          <a:xfrm>
            <a:off x="668277" y="4466312"/>
            <a:ext cx="1105473" cy="685335"/>
            <a:chOff x="4652776" y="2528231"/>
            <a:chExt cx="2879951" cy="1147234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6C1C6AE6-B475-DF9B-E09F-DDB7BE979BD4}"/>
                </a:ext>
              </a:extLst>
            </p:cNvPr>
            <p:cNvGrpSpPr/>
            <p:nvPr/>
          </p:nvGrpSpPr>
          <p:grpSpPr>
            <a:xfrm>
              <a:off x="5963955" y="2528231"/>
              <a:ext cx="1568772" cy="1143000"/>
              <a:chOff x="5856631" y="2592625"/>
              <a:chExt cx="1568772" cy="1143000"/>
            </a:xfrm>
          </p:grpSpPr>
          <p:sp>
            <p:nvSpPr>
              <p:cNvPr id="54" name="Cylinder 53">
                <a:extLst>
                  <a:ext uri="{FF2B5EF4-FFF2-40B4-BE49-F238E27FC236}">
                    <a16:creationId xmlns:a16="http://schemas.microsoft.com/office/drawing/2014/main" id="{001B547A-6978-0BCD-CE23-99601E63A88F}"/>
                  </a:ext>
                </a:extLst>
              </p:cNvPr>
              <p:cNvSpPr/>
              <p:nvPr/>
            </p:nvSpPr>
            <p:spPr>
              <a:xfrm rot="16200000">
                <a:off x="6195027" y="2505249"/>
                <a:ext cx="1143000" cy="1317752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Cylinder 54">
                <a:extLst>
                  <a:ext uri="{FF2B5EF4-FFF2-40B4-BE49-F238E27FC236}">
                    <a16:creationId xmlns:a16="http://schemas.microsoft.com/office/drawing/2014/main" id="{1C2EDAF6-6354-6F18-A739-372BAD3F44DF}"/>
                  </a:ext>
                </a:extLst>
              </p:cNvPr>
              <p:cNvSpPr/>
              <p:nvPr/>
            </p:nvSpPr>
            <p:spPr>
              <a:xfrm rot="16200000">
                <a:off x="5893592" y="2885959"/>
                <a:ext cx="151439" cy="111061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Cylinder 55">
                <a:extLst>
                  <a:ext uri="{FF2B5EF4-FFF2-40B4-BE49-F238E27FC236}">
                    <a16:creationId xmlns:a16="http://schemas.microsoft.com/office/drawing/2014/main" id="{39C49CF9-8037-3CD3-CFA8-210908DE8280}"/>
                  </a:ext>
                </a:extLst>
              </p:cNvPr>
              <p:cNvSpPr/>
              <p:nvPr/>
            </p:nvSpPr>
            <p:spPr>
              <a:xfrm rot="16200000">
                <a:off x="5836442" y="3108208"/>
                <a:ext cx="151439" cy="111061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Cylinder 56">
                <a:extLst>
                  <a:ext uri="{FF2B5EF4-FFF2-40B4-BE49-F238E27FC236}">
                    <a16:creationId xmlns:a16="http://schemas.microsoft.com/office/drawing/2014/main" id="{A9C37EC8-778F-24CF-F664-01B74525B6A9}"/>
                  </a:ext>
                </a:extLst>
              </p:cNvPr>
              <p:cNvSpPr/>
              <p:nvPr/>
            </p:nvSpPr>
            <p:spPr>
              <a:xfrm rot="16200000">
                <a:off x="5887242" y="3330458"/>
                <a:ext cx="151439" cy="111061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Cylinder 57">
                <a:extLst>
                  <a:ext uri="{FF2B5EF4-FFF2-40B4-BE49-F238E27FC236}">
                    <a16:creationId xmlns:a16="http://schemas.microsoft.com/office/drawing/2014/main" id="{528BACCB-5536-47C7-CF25-1C49E834E5BE}"/>
                  </a:ext>
                </a:extLst>
              </p:cNvPr>
              <p:cNvSpPr/>
              <p:nvPr/>
            </p:nvSpPr>
            <p:spPr>
              <a:xfrm rot="16200000">
                <a:off x="5782468" y="2997085"/>
                <a:ext cx="691189" cy="339661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Cylinder 58">
                <a:extLst>
                  <a:ext uri="{FF2B5EF4-FFF2-40B4-BE49-F238E27FC236}">
                    <a16:creationId xmlns:a16="http://schemas.microsoft.com/office/drawing/2014/main" id="{D13CB1A4-8982-DD37-A839-31298D89A9D3}"/>
                  </a:ext>
                </a:extLst>
              </p:cNvPr>
              <p:cNvSpPr/>
              <p:nvPr/>
            </p:nvSpPr>
            <p:spPr>
              <a:xfrm rot="16200000">
                <a:off x="5944392" y="3108208"/>
                <a:ext cx="151439" cy="111061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Cylinder 59">
                <a:extLst>
                  <a:ext uri="{FF2B5EF4-FFF2-40B4-BE49-F238E27FC236}">
                    <a16:creationId xmlns:a16="http://schemas.microsoft.com/office/drawing/2014/main" id="{697C3DAC-4D30-0051-2568-7340B210AC4D}"/>
                  </a:ext>
                </a:extLst>
              </p:cNvPr>
              <p:cNvSpPr/>
              <p:nvPr/>
            </p:nvSpPr>
            <p:spPr>
              <a:xfrm rot="16200000">
                <a:off x="6134892" y="2651008"/>
                <a:ext cx="151439" cy="111061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Cylinder 60">
                <a:extLst>
                  <a:ext uri="{FF2B5EF4-FFF2-40B4-BE49-F238E27FC236}">
                    <a16:creationId xmlns:a16="http://schemas.microsoft.com/office/drawing/2014/main" id="{C29FE175-7684-17A2-D0B3-CFBF466FE837}"/>
                  </a:ext>
                </a:extLst>
              </p:cNvPr>
              <p:cNvSpPr/>
              <p:nvPr/>
            </p:nvSpPr>
            <p:spPr>
              <a:xfrm rot="16200000">
                <a:off x="6134892" y="3578108"/>
                <a:ext cx="151439" cy="111061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Cylinder 61">
                <a:extLst>
                  <a:ext uri="{FF2B5EF4-FFF2-40B4-BE49-F238E27FC236}">
                    <a16:creationId xmlns:a16="http://schemas.microsoft.com/office/drawing/2014/main" id="{58499584-7AAA-9492-741F-8D8B4AF93208}"/>
                  </a:ext>
                </a:extLst>
              </p:cNvPr>
              <p:cNvSpPr/>
              <p:nvPr/>
            </p:nvSpPr>
            <p:spPr>
              <a:xfrm rot="16200000">
                <a:off x="6223792" y="2955808"/>
                <a:ext cx="151439" cy="111061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Cylinder 62">
                <a:extLst>
                  <a:ext uri="{FF2B5EF4-FFF2-40B4-BE49-F238E27FC236}">
                    <a16:creationId xmlns:a16="http://schemas.microsoft.com/office/drawing/2014/main" id="{D4A1E59F-A987-055A-1510-409E0CAECA74}"/>
                  </a:ext>
                </a:extLst>
              </p:cNvPr>
              <p:cNvSpPr/>
              <p:nvPr/>
            </p:nvSpPr>
            <p:spPr>
              <a:xfrm rot="16200000">
                <a:off x="6223792" y="3305058"/>
                <a:ext cx="151439" cy="111061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F900DABE-E0F4-1AAD-40B5-5F45029F5E61}"/>
                </a:ext>
              </a:extLst>
            </p:cNvPr>
            <p:cNvGrpSpPr/>
            <p:nvPr/>
          </p:nvGrpSpPr>
          <p:grpSpPr>
            <a:xfrm rot="10800000">
              <a:off x="4652776" y="2532465"/>
              <a:ext cx="1317752" cy="1143000"/>
              <a:chOff x="4298606" y="2596859"/>
              <a:chExt cx="1317752" cy="1143000"/>
            </a:xfrm>
          </p:grpSpPr>
          <p:sp>
            <p:nvSpPr>
              <p:cNvPr id="46" name="Cylinder 45">
                <a:extLst>
                  <a:ext uri="{FF2B5EF4-FFF2-40B4-BE49-F238E27FC236}">
                    <a16:creationId xmlns:a16="http://schemas.microsoft.com/office/drawing/2014/main" id="{187FFF54-FC9C-3E86-B4B9-09D7D8378AE8}"/>
                  </a:ext>
                </a:extLst>
              </p:cNvPr>
              <p:cNvSpPr/>
              <p:nvPr/>
            </p:nvSpPr>
            <p:spPr>
              <a:xfrm rot="16200000">
                <a:off x="4385982" y="2509483"/>
                <a:ext cx="1143000" cy="1317752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Cylinder 46">
                <a:extLst>
                  <a:ext uri="{FF2B5EF4-FFF2-40B4-BE49-F238E27FC236}">
                    <a16:creationId xmlns:a16="http://schemas.microsoft.com/office/drawing/2014/main" id="{99164ED2-4910-D7C2-A5B4-E6602E055232}"/>
                  </a:ext>
                </a:extLst>
              </p:cNvPr>
              <p:cNvSpPr/>
              <p:nvPr/>
            </p:nvSpPr>
            <p:spPr>
              <a:xfrm rot="5400000">
                <a:off x="4352450" y="2688003"/>
                <a:ext cx="162574" cy="70979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Cylinder 47">
                <a:extLst>
                  <a:ext uri="{FF2B5EF4-FFF2-40B4-BE49-F238E27FC236}">
                    <a16:creationId xmlns:a16="http://schemas.microsoft.com/office/drawing/2014/main" id="{253F8966-5FD5-2800-6F50-E97AB264B500}"/>
                  </a:ext>
                </a:extLst>
              </p:cNvPr>
              <p:cNvSpPr/>
              <p:nvPr/>
            </p:nvSpPr>
            <p:spPr>
              <a:xfrm rot="5400000">
                <a:off x="4358280" y="3591258"/>
                <a:ext cx="150911" cy="70979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Cylinder 48">
                <a:extLst>
                  <a:ext uri="{FF2B5EF4-FFF2-40B4-BE49-F238E27FC236}">
                    <a16:creationId xmlns:a16="http://schemas.microsoft.com/office/drawing/2014/main" id="{35FE0087-47B6-BD4A-DF5D-03DCF8C04559}"/>
                  </a:ext>
                </a:extLst>
              </p:cNvPr>
              <p:cNvSpPr/>
              <p:nvPr/>
            </p:nvSpPr>
            <p:spPr>
              <a:xfrm rot="5400000">
                <a:off x="4434514" y="3285854"/>
                <a:ext cx="159214" cy="56634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Cylinder 49">
                <a:extLst>
                  <a:ext uri="{FF2B5EF4-FFF2-40B4-BE49-F238E27FC236}">
                    <a16:creationId xmlns:a16="http://schemas.microsoft.com/office/drawing/2014/main" id="{BB481278-D88F-1B5B-1C7C-C3ABD6641D5F}"/>
                  </a:ext>
                </a:extLst>
              </p:cNvPr>
              <p:cNvSpPr/>
              <p:nvPr/>
            </p:nvSpPr>
            <p:spPr>
              <a:xfrm rot="5400000">
                <a:off x="4434514" y="2970917"/>
                <a:ext cx="166990" cy="56633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Cylinder 50">
                <a:extLst>
                  <a:ext uri="{FF2B5EF4-FFF2-40B4-BE49-F238E27FC236}">
                    <a16:creationId xmlns:a16="http://schemas.microsoft.com/office/drawing/2014/main" id="{07DFF29C-68C2-53DC-6DF3-628F0A3FECD6}"/>
                  </a:ext>
                </a:extLst>
              </p:cNvPr>
              <p:cNvSpPr/>
              <p:nvPr/>
            </p:nvSpPr>
            <p:spPr>
              <a:xfrm rot="5400000">
                <a:off x="4059135" y="3106195"/>
                <a:ext cx="691189" cy="109624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Cylinder 51">
                <a:extLst>
                  <a:ext uri="{FF2B5EF4-FFF2-40B4-BE49-F238E27FC236}">
                    <a16:creationId xmlns:a16="http://schemas.microsoft.com/office/drawing/2014/main" id="{634FF2D2-9D55-B672-A131-AD776A47AF58}"/>
                  </a:ext>
                </a:extLst>
              </p:cNvPr>
              <p:cNvSpPr/>
              <p:nvPr/>
            </p:nvSpPr>
            <p:spPr>
              <a:xfrm rot="5400000" flipV="1">
                <a:off x="4242216" y="3313299"/>
                <a:ext cx="170584" cy="22442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Cylinder 52">
                <a:extLst>
                  <a:ext uri="{FF2B5EF4-FFF2-40B4-BE49-F238E27FC236}">
                    <a16:creationId xmlns:a16="http://schemas.microsoft.com/office/drawing/2014/main" id="{C763ED00-F76F-9F53-65C6-2E29B2473C1A}"/>
                  </a:ext>
                </a:extLst>
              </p:cNvPr>
              <p:cNvSpPr/>
              <p:nvPr/>
            </p:nvSpPr>
            <p:spPr>
              <a:xfrm rot="5400000" flipV="1">
                <a:off x="4242215" y="3014968"/>
                <a:ext cx="170584" cy="22442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F07AB547-D741-5DE8-0513-813BED1AACF7}"/>
              </a:ext>
            </a:extLst>
          </p:cNvPr>
          <p:cNvGrpSpPr/>
          <p:nvPr/>
        </p:nvGrpSpPr>
        <p:grpSpPr>
          <a:xfrm>
            <a:off x="532240" y="2828016"/>
            <a:ext cx="1262657" cy="1194248"/>
            <a:chOff x="2468132" y="2323449"/>
            <a:chExt cx="1973170" cy="1719410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1EBF0EF9-5E0B-446F-3D83-D5805014B33A}"/>
                </a:ext>
              </a:extLst>
            </p:cNvPr>
            <p:cNvGrpSpPr/>
            <p:nvPr/>
          </p:nvGrpSpPr>
          <p:grpSpPr>
            <a:xfrm>
              <a:off x="2468132" y="2927599"/>
              <a:ext cx="1973170" cy="1115260"/>
              <a:chOff x="92692" y="2468336"/>
              <a:chExt cx="2474812" cy="1059131"/>
            </a:xfrm>
          </p:grpSpPr>
          <p:sp>
            <p:nvSpPr>
              <p:cNvPr id="78" name="Cylinder 77">
                <a:extLst>
                  <a:ext uri="{FF2B5EF4-FFF2-40B4-BE49-F238E27FC236}">
                    <a16:creationId xmlns:a16="http://schemas.microsoft.com/office/drawing/2014/main" id="{59F2F8AC-5D15-ADC3-9E87-53B1FD69AC8F}"/>
                  </a:ext>
                </a:extLst>
              </p:cNvPr>
              <p:cNvSpPr/>
              <p:nvPr/>
            </p:nvSpPr>
            <p:spPr>
              <a:xfrm rot="-5400000">
                <a:off x="1502228" y="2399102"/>
                <a:ext cx="914400" cy="1216152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Cylinder 78">
                <a:extLst>
                  <a:ext uri="{FF2B5EF4-FFF2-40B4-BE49-F238E27FC236}">
                    <a16:creationId xmlns:a16="http://schemas.microsoft.com/office/drawing/2014/main" id="{309D73CA-43A3-0E79-9358-8747522CE27E}"/>
                  </a:ext>
                </a:extLst>
              </p:cNvPr>
              <p:cNvSpPr/>
              <p:nvPr/>
            </p:nvSpPr>
            <p:spPr>
              <a:xfrm rot="5400000">
                <a:off x="243568" y="2399103"/>
                <a:ext cx="914400" cy="1216152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Cylinder 79">
                <a:extLst>
                  <a:ext uri="{FF2B5EF4-FFF2-40B4-BE49-F238E27FC236}">
                    <a16:creationId xmlns:a16="http://schemas.microsoft.com/office/drawing/2014/main" id="{437843C8-084A-B727-0004-D96A8B0A93C2}"/>
                  </a:ext>
                </a:extLst>
              </p:cNvPr>
              <p:cNvSpPr/>
              <p:nvPr/>
            </p:nvSpPr>
            <p:spPr>
              <a:xfrm rot="5400000">
                <a:off x="669764" y="2777054"/>
                <a:ext cx="1049854" cy="432420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Cylinder 80">
                <a:extLst>
                  <a:ext uri="{FF2B5EF4-FFF2-40B4-BE49-F238E27FC236}">
                    <a16:creationId xmlns:a16="http://schemas.microsoft.com/office/drawing/2014/main" id="{E3344D38-24CD-7685-DB5F-B3A25DCA9C56}"/>
                  </a:ext>
                </a:extLst>
              </p:cNvPr>
              <p:cNvSpPr/>
              <p:nvPr/>
            </p:nvSpPr>
            <p:spPr>
              <a:xfrm rot="16200000">
                <a:off x="984246" y="2787818"/>
                <a:ext cx="1059131" cy="420168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5" name="Arrow: Bent 74">
              <a:extLst>
                <a:ext uri="{FF2B5EF4-FFF2-40B4-BE49-F238E27FC236}">
                  <a16:creationId xmlns:a16="http://schemas.microsoft.com/office/drawing/2014/main" id="{26BCEAC9-A678-4B8A-4AD0-231719DC0656}"/>
                </a:ext>
              </a:extLst>
            </p:cNvPr>
            <p:cNvSpPr/>
            <p:nvPr/>
          </p:nvSpPr>
          <p:spPr>
            <a:xfrm rot="8220000" flipH="1">
              <a:off x="2739762" y="2416125"/>
              <a:ext cx="318888" cy="539165"/>
            </a:xfrm>
            <a:prstGeom prst="bentArrow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6" name="Arrow: Bent 75">
              <a:extLst>
                <a:ext uri="{FF2B5EF4-FFF2-40B4-BE49-F238E27FC236}">
                  <a16:creationId xmlns:a16="http://schemas.microsoft.com/office/drawing/2014/main" id="{6C8F5DF1-CAFC-8944-1046-27AB7D6C5665}"/>
                </a:ext>
              </a:extLst>
            </p:cNvPr>
            <p:cNvSpPr/>
            <p:nvPr/>
          </p:nvSpPr>
          <p:spPr>
            <a:xfrm rot="8220000" flipH="1">
              <a:off x="3337004" y="2323449"/>
              <a:ext cx="318888" cy="539165"/>
            </a:xfrm>
            <a:prstGeom prst="bentArrow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7" name="Arrow: Bent 76">
              <a:extLst>
                <a:ext uri="{FF2B5EF4-FFF2-40B4-BE49-F238E27FC236}">
                  <a16:creationId xmlns:a16="http://schemas.microsoft.com/office/drawing/2014/main" id="{D3ABD6E8-AE7A-2ED6-CF2F-DB6E8018D17A}"/>
                </a:ext>
              </a:extLst>
            </p:cNvPr>
            <p:cNvSpPr/>
            <p:nvPr/>
          </p:nvSpPr>
          <p:spPr>
            <a:xfrm rot="8220000" flipH="1">
              <a:off x="3975437" y="2416125"/>
              <a:ext cx="318888" cy="539165"/>
            </a:xfrm>
            <a:prstGeom prst="bentArrow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3DA05BD5-B253-0961-8302-1966B5661712}"/>
              </a:ext>
            </a:extLst>
          </p:cNvPr>
          <p:cNvSpPr txBox="1"/>
          <p:nvPr/>
        </p:nvSpPr>
        <p:spPr>
          <a:xfrm>
            <a:off x="2594167" y="1274511"/>
            <a:ext cx="3139160" cy="193899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+mj-lt"/>
              </a:rPr>
              <a:t>Measured Using Venturi Flowmeter at the National High Magnetic Field Laboratory (NHMFL)</a:t>
            </a:r>
          </a:p>
          <a:p>
            <a:endParaRPr lang="en-US" sz="2000">
              <a:solidFill>
                <a:schemeClr val="bg1"/>
              </a:solidFill>
              <a:cs typeface="Calibri"/>
            </a:endParaRPr>
          </a:p>
        </p:txBody>
      </p: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74A4359E-045E-3ED8-7084-36D7EE992C68}"/>
              </a:ext>
            </a:extLst>
          </p:cNvPr>
          <p:cNvGrpSpPr/>
          <p:nvPr/>
        </p:nvGrpSpPr>
        <p:grpSpPr>
          <a:xfrm>
            <a:off x="605412" y="5376508"/>
            <a:ext cx="1193241" cy="830966"/>
            <a:chOff x="7678565" y="2445049"/>
            <a:chExt cx="1973170" cy="1144730"/>
          </a:xfrm>
        </p:grpSpPr>
        <p:grpSp>
          <p:nvGrpSpPr>
            <p:cNvPr id="208" name="Group 207">
              <a:extLst>
                <a:ext uri="{FF2B5EF4-FFF2-40B4-BE49-F238E27FC236}">
                  <a16:creationId xmlns:a16="http://schemas.microsoft.com/office/drawing/2014/main" id="{7AB0226B-3A3D-F133-76E7-6A4A4C38C0CC}"/>
                </a:ext>
              </a:extLst>
            </p:cNvPr>
            <p:cNvGrpSpPr/>
            <p:nvPr/>
          </p:nvGrpSpPr>
          <p:grpSpPr>
            <a:xfrm>
              <a:off x="7678565" y="2474519"/>
              <a:ext cx="1973170" cy="1115260"/>
              <a:chOff x="92692" y="2468336"/>
              <a:chExt cx="2474812" cy="1059131"/>
            </a:xfrm>
          </p:grpSpPr>
          <p:sp>
            <p:nvSpPr>
              <p:cNvPr id="217" name="Cylinder 216">
                <a:extLst>
                  <a:ext uri="{FF2B5EF4-FFF2-40B4-BE49-F238E27FC236}">
                    <a16:creationId xmlns:a16="http://schemas.microsoft.com/office/drawing/2014/main" id="{5296B47E-CA70-B57B-7EDC-28052547F277}"/>
                  </a:ext>
                </a:extLst>
              </p:cNvPr>
              <p:cNvSpPr/>
              <p:nvPr/>
            </p:nvSpPr>
            <p:spPr>
              <a:xfrm rot="-5400000">
                <a:off x="1502228" y="2399102"/>
                <a:ext cx="914400" cy="1216152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 w="571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8" name="Cylinder 217">
                <a:extLst>
                  <a:ext uri="{FF2B5EF4-FFF2-40B4-BE49-F238E27FC236}">
                    <a16:creationId xmlns:a16="http://schemas.microsoft.com/office/drawing/2014/main" id="{7EA021DD-0E83-1505-FF49-FA40D2A21F63}"/>
                  </a:ext>
                </a:extLst>
              </p:cNvPr>
              <p:cNvSpPr/>
              <p:nvPr/>
            </p:nvSpPr>
            <p:spPr>
              <a:xfrm rot="5400000">
                <a:off x="243568" y="2399103"/>
                <a:ext cx="914400" cy="1216152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 w="571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Cylinder 218">
                <a:extLst>
                  <a:ext uri="{FF2B5EF4-FFF2-40B4-BE49-F238E27FC236}">
                    <a16:creationId xmlns:a16="http://schemas.microsoft.com/office/drawing/2014/main" id="{4DF9E28A-B5BD-4BEC-84A0-7E838B42B4EB}"/>
                  </a:ext>
                </a:extLst>
              </p:cNvPr>
              <p:cNvSpPr/>
              <p:nvPr/>
            </p:nvSpPr>
            <p:spPr>
              <a:xfrm rot="5400000">
                <a:off x="669764" y="2777054"/>
                <a:ext cx="1049854" cy="432420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 w="571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Cylinder 219">
                <a:extLst>
                  <a:ext uri="{FF2B5EF4-FFF2-40B4-BE49-F238E27FC236}">
                    <a16:creationId xmlns:a16="http://schemas.microsoft.com/office/drawing/2014/main" id="{716E9529-5F9F-C652-0ED8-AE5945071D37}"/>
                  </a:ext>
                </a:extLst>
              </p:cNvPr>
              <p:cNvSpPr/>
              <p:nvPr/>
            </p:nvSpPr>
            <p:spPr>
              <a:xfrm rot="16200000">
                <a:off x="984246" y="2787818"/>
                <a:ext cx="1059131" cy="420168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 w="571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9E8F912A-9AD3-D048-BFF1-BAE736EC3DB8}"/>
                </a:ext>
              </a:extLst>
            </p:cNvPr>
            <p:cNvSpPr/>
            <p:nvPr/>
          </p:nvSpPr>
          <p:spPr>
            <a:xfrm>
              <a:off x="8239125" y="2571750"/>
              <a:ext cx="914400" cy="9144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Diagonal Stripe 209">
              <a:extLst>
                <a:ext uri="{FF2B5EF4-FFF2-40B4-BE49-F238E27FC236}">
                  <a16:creationId xmlns:a16="http://schemas.microsoft.com/office/drawing/2014/main" id="{D69CCF27-D5D2-2C76-F57F-9D80E1FE04D6}"/>
                </a:ext>
              </a:extLst>
            </p:cNvPr>
            <p:cNvSpPr/>
            <p:nvPr/>
          </p:nvSpPr>
          <p:spPr>
            <a:xfrm>
              <a:off x="8493082" y="2445049"/>
              <a:ext cx="478352" cy="221865"/>
            </a:xfrm>
            <a:prstGeom prst="diagStrip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1" name="Diagonal Stripe 210">
              <a:extLst>
                <a:ext uri="{FF2B5EF4-FFF2-40B4-BE49-F238E27FC236}">
                  <a16:creationId xmlns:a16="http://schemas.microsoft.com/office/drawing/2014/main" id="{0A0B6312-C2DE-5467-D084-ACC55F9EC187}"/>
                </a:ext>
              </a:extLst>
            </p:cNvPr>
            <p:cNvSpPr/>
            <p:nvPr/>
          </p:nvSpPr>
          <p:spPr>
            <a:xfrm rot="-1620000" flipH="1">
              <a:off x="8469320" y="2524681"/>
              <a:ext cx="300595" cy="450980"/>
            </a:xfrm>
            <a:prstGeom prst="diagStrip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2" name="Diagonal Stripe 211">
              <a:extLst>
                <a:ext uri="{FF2B5EF4-FFF2-40B4-BE49-F238E27FC236}">
                  <a16:creationId xmlns:a16="http://schemas.microsoft.com/office/drawing/2014/main" id="{58C62FBB-50B3-7B95-7CD5-F24E1AFE084A}"/>
                </a:ext>
              </a:extLst>
            </p:cNvPr>
            <p:cNvSpPr/>
            <p:nvPr/>
          </p:nvSpPr>
          <p:spPr>
            <a:xfrm rot="3480000">
              <a:off x="8589884" y="2729980"/>
              <a:ext cx="144025" cy="351519"/>
            </a:xfrm>
            <a:prstGeom prst="diagStrip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3" name="Diagonal Stripe 212">
              <a:extLst>
                <a:ext uri="{FF2B5EF4-FFF2-40B4-BE49-F238E27FC236}">
                  <a16:creationId xmlns:a16="http://schemas.microsoft.com/office/drawing/2014/main" id="{2A574192-B641-7C31-8554-013F0D597533}"/>
                </a:ext>
              </a:extLst>
            </p:cNvPr>
            <p:cNvSpPr/>
            <p:nvPr/>
          </p:nvSpPr>
          <p:spPr>
            <a:xfrm rot="20460000" flipH="1">
              <a:off x="8541423" y="2886575"/>
              <a:ext cx="186765" cy="345613"/>
            </a:xfrm>
            <a:prstGeom prst="diagStrip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4" name="Diagonal Stripe 213">
              <a:extLst>
                <a:ext uri="{FF2B5EF4-FFF2-40B4-BE49-F238E27FC236}">
                  <a16:creationId xmlns:a16="http://schemas.microsoft.com/office/drawing/2014/main" id="{C8EB1659-D3D0-FC79-F909-5A6D6F459471}"/>
                </a:ext>
              </a:extLst>
            </p:cNvPr>
            <p:cNvSpPr/>
            <p:nvPr/>
          </p:nvSpPr>
          <p:spPr>
            <a:xfrm rot="2760000">
              <a:off x="8551211" y="3092836"/>
              <a:ext cx="119284" cy="345613"/>
            </a:xfrm>
            <a:prstGeom prst="diagStrip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5" name="Diagonal Stripe 214">
              <a:extLst>
                <a:ext uri="{FF2B5EF4-FFF2-40B4-BE49-F238E27FC236}">
                  <a16:creationId xmlns:a16="http://schemas.microsoft.com/office/drawing/2014/main" id="{6408A4B7-C8EC-BF15-32D0-F621ED3A48BB}"/>
                </a:ext>
              </a:extLst>
            </p:cNvPr>
            <p:cNvSpPr/>
            <p:nvPr/>
          </p:nvSpPr>
          <p:spPr>
            <a:xfrm rot="20460000" flipH="1">
              <a:off x="8655725" y="3235063"/>
              <a:ext cx="80585" cy="351858"/>
            </a:xfrm>
            <a:prstGeom prst="diagStrip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6" name="Diagonal Stripe 215">
              <a:extLst>
                <a:ext uri="{FF2B5EF4-FFF2-40B4-BE49-F238E27FC236}">
                  <a16:creationId xmlns:a16="http://schemas.microsoft.com/office/drawing/2014/main" id="{FB22B483-3DD8-1046-E3C9-A8D77ECAD1BC}"/>
                </a:ext>
              </a:extLst>
            </p:cNvPr>
            <p:cNvSpPr/>
            <p:nvPr/>
          </p:nvSpPr>
          <p:spPr>
            <a:xfrm rot="1560000">
              <a:off x="8480761" y="2679516"/>
              <a:ext cx="86963" cy="182856"/>
            </a:xfrm>
            <a:prstGeom prst="diagStrip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26" name="TextBox 225">
            <a:extLst>
              <a:ext uri="{FF2B5EF4-FFF2-40B4-BE49-F238E27FC236}">
                <a16:creationId xmlns:a16="http://schemas.microsoft.com/office/drawing/2014/main" id="{25D2F263-633F-233F-217E-D28B55EE61E0}"/>
              </a:ext>
            </a:extLst>
          </p:cNvPr>
          <p:cNvSpPr txBox="1"/>
          <p:nvPr/>
        </p:nvSpPr>
        <p:spPr>
          <a:xfrm>
            <a:off x="6834719" y="1307135"/>
            <a:ext cx="2587597" cy="19082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+mj-lt"/>
                <a:cs typeface="Calibri"/>
              </a:rPr>
              <a:t>Target From Critical Targets Table Provided by Sponsor </a:t>
            </a:r>
            <a:endParaRPr lang="en-US">
              <a:latin typeface="+mj-lt"/>
            </a:endParaRPr>
          </a:p>
          <a:p>
            <a:pPr marL="285750" indent="-285750">
              <a:buFont typeface="Arial,Sans-Serif"/>
              <a:buChar char="•"/>
            </a:pPr>
            <a:endParaRPr lang="en-US">
              <a:solidFill>
                <a:srgbClr val="FFFFFF"/>
              </a:solidFill>
              <a:cs typeface="Calibri"/>
            </a:endParaRP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id="{474A36FA-B747-7632-5211-023592FF6961}"/>
              </a:ext>
            </a:extLst>
          </p:cNvPr>
          <p:cNvSpPr txBox="1"/>
          <p:nvPr/>
        </p:nvSpPr>
        <p:spPr>
          <a:xfrm>
            <a:off x="2715296" y="4211831"/>
            <a:ext cx="3151029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+mj-lt"/>
                <a:cs typeface="Calibri"/>
              </a:rPr>
              <a:t>For Internal Leakage:</a:t>
            </a:r>
            <a:endParaRPr lang="en-US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2000">
                <a:solidFill>
                  <a:schemeClr val="bg1"/>
                </a:solidFill>
                <a:latin typeface="+mj-lt"/>
                <a:cs typeface="Calibri"/>
              </a:rPr>
              <a:t>≤ 500 SCIM LN2 at 15 and 50 PSID While De-mated</a:t>
            </a:r>
          </a:p>
        </p:txBody>
      </p:sp>
      <p:sp>
        <p:nvSpPr>
          <p:cNvPr id="229" name="Rectangle: Rounded Corners 228">
            <a:extLst>
              <a:ext uri="{FF2B5EF4-FFF2-40B4-BE49-F238E27FC236}">
                <a16:creationId xmlns:a16="http://schemas.microsoft.com/office/drawing/2014/main" id="{CD99A653-CA8A-5FD4-D9E4-2A654831AE01}"/>
              </a:ext>
            </a:extLst>
          </p:cNvPr>
          <p:cNvSpPr/>
          <p:nvPr/>
        </p:nvSpPr>
        <p:spPr>
          <a:xfrm>
            <a:off x="6422264" y="4002110"/>
            <a:ext cx="3415047" cy="194470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A621B81-0D2C-F110-7987-AB9854B252CD}"/>
              </a:ext>
            </a:extLst>
          </p:cNvPr>
          <p:cNvSpPr txBox="1"/>
          <p:nvPr/>
        </p:nvSpPr>
        <p:spPr>
          <a:xfrm>
            <a:off x="6554272" y="4201056"/>
            <a:ext cx="3151029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+mj-lt"/>
                <a:cs typeface="Calibri"/>
              </a:rPr>
              <a:t>For External Leakage:</a:t>
            </a:r>
            <a:endParaRPr lang="en-US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2000">
                <a:solidFill>
                  <a:schemeClr val="bg1"/>
                </a:solidFill>
                <a:latin typeface="+mj-lt"/>
                <a:cs typeface="Calibri"/>
              </a:rPr>
              <a:t>≤ 50 SCIM LN2 at 5 and 50 PSIG Internal Pressure</a:t>
            </a:r>
          </a:p>
        </p:txBody>
      </p:sp>
      <p:sp>
        <p:nvSpPr>
          <p:cNvPr id="232" name="TextBox 231">
            <a:extLst>
              <a:ext uri="{FF2B5EF4-FFF2-40B4-BE49-F238E27FC236}">
                <a16:creationId xmlns:a16="http://schemas.microsoft.com/office/drawing/2014/main" id="{22677C34-7DB1-0EA0-D598-D66113019008}"/>
              </a:ext>
            </a:extLst>
          </p:cNvPr>
          <p:cNvSpPr txBox="1"/>
          <p:nvPr/>
        </p:nvSpPr>
        <p:spPr>
          <a:xfrm>
            <a:off x="10671437" y="173378"/>
            <a:ext cx="152589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Nicolas Sgammato</a:t>
            </a:r>
          </a:p>
        </p:txBody>
      </p:sp>
      <p:pic>
        <p:nvPicPr>
          <p:cNvPr id="2" name="Picture 1" descr="Arizona Space Grant Consortium Logos | Arizona Space Grant Consortium">
            <a:extLst>
              <a:ext uri="{FF2B5EF4-FFF2-40B4-BE49-F238E27FC236}">
                <a16:creationId xmlns:a16="http://schemas.microsoft.com/office/drawing/2014/main" id="{15A94883-2DC0-80E0-3D24-878F736BFEF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5705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A5BCF7-4E67-4B03-4D9A-C266B1F2FBE0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0744BC4-01FE-EE76-3D0C-6A2EC6EB29D8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B97B82-3D7B-EDA6-B474-EFA06C8BAB2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43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7BF53AEF-CA2F-FD19-8BD0-DDDDBB103AFC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latin typeface="Arial Black"/>
                <a:cs typeface="Calibri"/>
              </a:rPr>
              <a:t>Heat Transfer</a:t>
            </a:r>
            <a:endParaRPr lang="en-US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5319145-B0A3-8313-5708-AC925CA303C5}"/>
              </a:ext>
            </a:extLst>
          </p:cNvPr>
          <p:cNvCxnSpPr/>
          <p:nvPr/>
        </p:nvCxnSpPr>
        <p:spPr>
          <a:xfrm>
            <a:off x="426988" y="1192486"/>
            <a:ext cx="6006" cy="5231087"/>
          </a:xfrm>
          <a:prstGeom prst="straightConnector1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617C2CE-8CE3-5B03-5D49-D5216749ABD1}"/>
              </a:ext>
            </a:extLst>
          </p:cNvPr>
          <p:cNvCxnSpPr>
            <a:cxnSpLocks/>
          </p:cNvCxnSpPr>
          <p:nvPr/>
        </p:nvCxnSpPr>
        <p:spPr>
          <a:xfrm>
            <a:off x="2009603" y="1192486"/>
            <a:ext cx="6006" cy="5231087"/>
          </a:xfrm>
          <a:prstGeom prst="straightConnector1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91A259B-53B8-1FD7-44F8-7BEEE741CCCB}"/>
              </a:ext>
            </a:extLst>
          </p:cNvPr>
          <p:cNvGrpSpPr/>
          <p:nvPr/>
        </p:nvGrpSpPr>
        <p:grpSpPr>
          <a:xfrm>
            <a:off x="637955" y="1327074"/>
            <a:ext cx="1188937" cy="1067178"/>
            <a:chOff x="274808" y="2598085"/>
            <a:chExt cx="1973170" cy="177797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B2A16CE-0F8B-0DC7-93A4-87743306E783}"/>
                </a:ext>
              </a:extLst>
            </p:cNvPr>
            <p:cNvGrpSpPr/>
            <p:nvPr/>
          </p:nvGrpSpPr>
          <p:grpSpPr>
            <a:xfrm>
              <a:off x="920572" y="3597179"/>
              <a:ext cx="753804" cy="778879"/>
              <a:chOff x="781051" y="3479123"/>
              <a:chExt cx="904057" cy="896935"/>
            </a:xfrm>
          </p:grpSpPr>
          <p:pic>
            <p:nvPicPr>
              <p:cNvPr id="18" name="Graphic 17" descr="Splash1 with solid fill">
                <a:extLst>
                  <a:ext uri="{FF2B5EF4-FFF2-40B4-BE49-F238E27FC236}">
                    <a16:creationId xmlns:a16="http://schemas.microsoft.com/office/drawing/2014/main" id="{F952B37F-FFE7-08D0-4235-F53DF67569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 rot="10800000">
                <a:off x="781051" y="3495675"/>
                <a:ext cx="880383" cy="880383"/>
              </a:xfrm>
              <a:prstGeom prst="rect">
                <a:avLst/>
              </a:prstGeom>
            </p:spPr>
          </p:pic>
          <p:pic>
            <p:nvPicPr>
              <p:cNvPr id="19" name="Graphic 18" descr="Splash1 with solid fill">
                <a:extLst>
                  <a:ext uri="{FF2B5EF4-FFF2-40B4-BE49-F238E27FC236}">
                    <a16:creationId xmlns:a16="http://schemas.microsoft.com/office/drawing/2014/main" id="{FBBA832C-1E8D-9FCA-5D9C-47BD42D697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10800000">
                <a:off x="837569" y="3479123"/>
                <a:ext cx="847539" cy="880383"/>
              </a:xfrm>
              <a:prstGeom prst="rect">
                <a:avLst/>
              </a:prstGeom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510D111-340E-D42D-DF4C-33982DFB94E2}"/>
                </a:ext>
              </a:extLst>
            </p:cNvPr>
            <p:cNvGrpSpPr/>
            <p:nvPr/>
          </p:nvGrpSpPr>
          <p:grpSpPr>
            <a:xfrm>
              <a:off x="274808" y="2598085"/>
              <a:ext cx="1973170" cy="1115260"/>
              <a:chOff x="92692" y="2468336"/>
              <a:chExt cx="2474812" cy="1059131"/>
            </a:xfrm>
          </p:grpSpPr>
          <p:sp>
            <p:nvSpPr>
              <p:cNvPr id="14" name="Cylinder 13">
                <a:extLst>
                  <a:ext uri="{FF2B5EF4-FFF2-40B4-BE49-F238E27FC236}">
                    <a16:creationId xmlns:a16="http://schemas.microsoft.com/office/drawing/2014/main" id="{54A4F00D-0E72-7647-EAA5-FCDB9DC0D222}"/>
                  </a:ext>
                </a:extLst>
              </p:cNvPr>
              <p:cNvSpPr/>
              <p:nvPr/>
            </p:nvSpPr>
            <p:spPr>
              <a:xfrm rot="-5400000">
                <a:off x="1502228" y="2399102"/>
                <a:ext cx="914400" cy="1216152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Cylinder 14">
                <a:extLst>
                  <a:ext uri="{FF2B5EF4-FFF2-40B4-BE49-F238E27FC236}">
                    <a16:creationId xmlns:a16="http://schemas.microsoft.com/office/drawing/2014/main" id="{4643344E-C9BD-82E6-12E2-CC289117DF67}"/>
                  </a:ext>
                </a:extLst>
              </p:cNvPr>
              <p:cNvSpPr/>
              <p:nvPr/>
            </p:nvSpPr>
            <p:spPr>
              <a:xfrm rot="5400000">
                <a:off x="243568" y="2399103"/>
                <a:ext cx="914400" cy="1216152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Cylinder 15">
                <a:extLst>
                  <a:ext uri="{FF2B5EF4-FFF2-40B4-BE49-F238E27FC236}">
                    <a16:creationId xmlns:a16="http://schemas.microsoft.com/office/drawing/2014/main" id="{40DD2EF6-2D24-33CE-DF9D-8ED32FBED78E}"/>
                  </a:ext>
                </a:extLst>
              </p:cNvPr>
              <p:cNvSpPr/>
              <p:nvPr/>
            </p:nvSpPr>
            <p:spPr>
              <a:xfrm rot="5400000">
                <a:off x="669764" y="2777054"/>
                <a:ext cx="1049854" cy="432420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Cylinder 16">
                <a:extLst>
                  <a:ext uri="{FF2B5EF4-FFF2-40B4-BE49-F238E27FC236}">
                    <a16:creationId xmlns:a16="http://schemas.microsoft.com/office/drawing/2014/main" id="{78C53CDD-CFD9-EE02-E1F8-EF987B19AFED}"/>
                  </a:ext>
                </a:extLst>
              </p:cNvPr>
              <p:cNvSpPr/>
              <p:nvPr/>
            </p:nvSpPr>
            <p:spPr>
              <a:xfrm rot="16200000">
                <a:off x="984246" y="2787818"/>
                <a:ext cx="1059131" cy="420168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CFFEC65-2A6C-2881-C6B4-6F7E6A055E95}"/>
              </a:ext>
            </a:extLst>
          </p:cNvPr>
          <p:cNvGrpSpPr/>
          <p:nvPr/>
        </p:nvGrpSpPr>
        <p:grpSpPr>
          <a:xfrm>
            <a:off x="642001" y="4257762"/>
            <a:ext cx="1105473" cy="685335"/>
            <a:chOff x="4652776" y="2528231"/>
            <a:chExt cx="2879951" cy="1147234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BACC3F1-C3AA-7610-4685-483ED82E5D2B}"/>
                </a:ext>
              </a:extLst>
            </p:cNvPr>
            <p:cNvGrpSpPr/>
            <p:nvPr/>
          </p:nvGrpSpPr>
          <p:grpSpPr>
            <a:xfrm>
              <a:off x="5963955" y="2528231"/>
              <a:ext cx="1568772" cy="1143000"/>
              <a:chOff x="5856631" y="2592625"/>
              <a:chExt cx="1568772" cy="1143000"/>
            </a:xfrm>
          </p:grpSpPr>
          <p:sp>
            <p:nvSpPr>
              <p:cNvPr id="32" name="Cylinder 31">
                <a:extLst>
                  <a:ext uri="{FF2B5EF4-FFF2-40B4-BE49-F238E27FC236}">
                    <a16:creationId xmlns:a16="http://schemas.microsoft.com/office/drawing/2014/main" id="{B5069145-76FE-ECBE-A47A-140B81C87173}"/>
                  </a:ext>
                </a:extLst>
              </p:cNvPr>
              <p:cNvSpPr/>
              <p:nvPr/>
            </p:nvSpPr>
            <p:spPr>
              <a:xfrm rot="16200000">
                <a:off x="6195027" y="2505249"/>
                <a:ext cx="1143000" cy="1317752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Cylinder 32">
                <a:extLst>
                  <a:ext uri="{FF2B5EF4-FFF2-40B4-BE49-F238E27FC236}">
                    <a16:creationId xmlns:a16="http://schemas.microsoft.com/office/drawing/2014/main" id="{05F59039-1867-47A8-086C-CB6E42A18BDF}"/>
                  </a:ext>
                </a:extLst>
              </p:cNvPr>
              <p:cNvSpPr/>
              <p:nvPr/>
            </p:nvSpPr>
            <p:spPr>
              <a:xfrm rot="16200000">
                <a:off x="5893592" y="2885959"/>
                <a:ext cx="151439" cy="111061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Cylinder 33">
                <a:extLst>
                  <a:ext uri="{FF2B5EF4-FFF2-40B4-BE49-F238E27FC236}">
                    <a16:creationId xmlns:a16="http://schemas.microsoft.com/office/drawing/2014/main" id="{160179E8-6350-D4EB-E214-C32BF5CC3036}"/>
                  </a:ext>
                </a:extLst>
              </p:cNvPr>
              <p:cNvSpPr/>
              <p:nvPr/>
            </p:nvSpPr>
            <p:spPr>
              <a:xfrm rot="16200000">
                <a:off x="5836442" y="3108208"/>
                <a:ext cx="151439" cy="111061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Cylinder 34">
                <a:extLst>
                  <a:ext uri="{FF2B5EF4-FFF2-40B4-BE49-F238E27FC236}">
                    <a16:creationId xmlns:a16="http://schemas.microsoft.com/office/drawing/2014/main" id="{0AB44A07-4656-A9B1-92CF-4991D3CEDCA8}"/>
                  </a:ext>
                </a:extLst>
              </p:cNvPr>
              <p:cNvSpPr/>
              <p:nvPr/>
            </p:nvSpPr>
            <p:spPr>
              <a:xfrm rot="16200000">
                <a:off x="5887242" y="3330458"/>
                <a:ext cx="151439" cy="111061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Cylinder 35">
                <a:extLst>
                  <a:ext uri="{FF2B5EF4-FFF2-40B4-BE49-F238E27FC236}">
                    <a16:creationId xmlns:a16="http://schemas.microsoft.com/office/drawing/2014/main" id="{26C482C5-2F5C-0F91-7FF7-6431DE64A932}"/>
                  </a:ext>
                </a:extLst>
              </p:cNvPr>
              <p:cNvSpPr/>
              <p:nvPr/>
            </p:nvSpPr>
            <p:spPr>
              <a:xfrm rot="16200000">
                <a:off x="5782468" y="2997085"/>
                <a:ext cx="691189" cy="339661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Cylinder 36">
                <a:extLst>
                  <a:ext uri="{FF2B5EF4-FFF2-40B4-BE49-F238E27FC236}">
                    <a16:creationId xmlns:a16="http://schemas.microsoft.com/office/drawing/2014/main" id="{E67BFF54-7C26-B191-3814-84B4D1129371}"/>
                  </a:ext>
                </a:extLst>
              </p:cNvPr>
              <p:cNvSpPr/>
              <p:nvPr/>
            </p:nvSpPr>
            <p:spPr>
              <a:xfrm rot="16200000">
                <a:off x="5944392" y="3108208"/>
                <a:ext cx="151439" cy="111061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Cylinder 37">
                <a:extLst>
                  <a:ext uri="{FF2B5EF4-FFF2-40B4-BE49-F238E27FC236}">
                    <a16:creationId xmlns:a16="http://schemas.microsoft.com/office/drawing/2014/main" id="{89897252-C205-8B72-AC72-2F62D79E243D}"/>
                  </a:ext>
                </a:extLst>
              </p:cNvPr>
              <p:cNvSpPr/>
              <p:nvPr/>
            </p:nvSpPr>
            <p:spPr>
              <a:xfrm rot="16200000">
                <a:off x="6134892" y="2651008"/>
                <a:ext cx="151439" cy="111061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Cylinder 38">
                <a:extLst>
                  <a:ext uri="{FF2B5EF4-FFF2-40B4-BE49-F238E27FC236}">
                    <a16:creationId xmlns:a16="http://schemas.microsoft.com/office/drawing/2014/main" id="{14623C63-EB49-C190-DDDD-9E829BA36879}"/>
                  </a:ext>
                </a:extLst>
              </p:cNvPr>
              <p:cNvSpPr/>
              <p:nvPr/>
            </p:nvSpPr>
            <p:spPr>
              <a:xfrm rot="16200000">
                <a:off x="6134892" y="3578108"/>
                <a:ext cx="151439" cy="111061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Cylinder 39">
                <a:extLst>
                  <a:ext uri="{FF2B5EF4-FFF2-40B4-BE49-F238E27FC236}">
                    <a16:creationId xmlns:a16="http://schemas.microsoft.com/office/drawing/2014/main" id="{D359DF34-9A43-4E8A-4A43-D66996BA7898}"/>
                  </a:ext>
                </a:extLst>
              </p:cNvPr>
              <p:cNvSpPr/>
              <p:nvPr/>
            </p:nvSpPr>
            <p:spPr>
              <a:xfrm rot="16200000">
                <a:off x="6223792" y="2955808"/>
                <a:ext cx="151439" cy="111061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Cylinder 40">
                <a:extLst>
                  <a:ext uri="{FF2B5EF4-FFF2-40B4-BE49-F238E27FC236}">
                    <a16:creationId xmlns:a16="http://schemas.microsoft.com/office/drawing/2014/main" id="{37505DB0-1E6F-F0BD-0EBD-94CA455265DE}"/>
                  </a:ext>
                </a:extLst>
              </p:cNvPr>
              <p:cNvSpPr/>
              <p:nvPr/>
            </p:nvSpPr>
            <p:spPr>
              <a:xfrm rot="16200000">
                <a:off x="6223792" y="3305058"/>
                <a:ext cx="151439" cy="111061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88CF2C8-4591-9093-D123-C0F36874314E}"/>
                </a:ext>
              </a:extLst>
            </p:cNvPr>
            <p:cNvGrpSpPr/>
            <p:nvPr/>
          </p:nvGrpSpPr>
          <p:grpSpPr>
            <a:xfrm rot="10800000">
              <a:off x="4652776" y="2532465"/>
              <a:ext cx="1317752" cy="1143000"/>
              <a:chOff x="4298606" y="2596859"/>
              <a:chExt cx="1317752" cy="1143000"/>
            </a:xfrm>
          </p:grpSpPr>
          <p:sp>
            <p:nvSpPr>
              <p:cNvPr id="24" name="Cylinder 23">
                <a:extLst>
                  <a:ext uri="{FF2B5EF4-FFF2-40B4-BE49-F238E27FC236}">
                    <a16:creationId xmlns:a16="http://schemas.microsoft.com/office/drawing/2014/main" id="{0C78BBB0-8710-AF7B-6C96-408E3FCA0375}"/>
                  </a:ext>
                </a:extLst>
              </p:cNvPr>
              <p:cNvSpPr/>
              <p:nvPr/>
            </p:nvSpPr>
            <p:spPr>
              <a:xfrm rot="16200000">
                <a:off x="4385982" y="2509483"/>
                <a:ext cx="1143000" cy="1317752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Cylinder 24">
                <a:extLst>
                  <a:ext uri="{FF2B5EF4-FFF2-40B4-BE49-F238E27FC236}">
                    <a16:creationId xmlns:a16="http://schemas.microsoft.com/office/drawing/2014/main" id="{0B0E26DE-8D7E-0BBC-D98C-11562138ACD5}"/>
                  </a:ext>
                </a:extLst>
              </p:cNvPr>
              <p:cNvSpPr/>
              <p:nvPr/>
            </p:nvSpPr>
            <p:spPr>
              <a:xfrm rot="5400000">
                <a:off x="4352450" y="2688003"/>
                <a:ext cx="162574" cy="70979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Cylinder 25">
                <a:extLst>
                  <a:ext uri="{FF2B5EF4-FFF2-40B4-BE49-F238E27FC236}">
                    <a16:creationId xmlns:a16="http://schemas.microsoft.com/office/drawing/2014/main" id="{3D0A8D7C-4DAE-C6F8-A158-05A05A151CCA}"/>
                  </a:ext>
                </a:extLst>
              </p:cNvPr>
              <p:cNvSpPr/>
              <p:nvPr/>
            </p:nvSpPr>
            <p:spPr>
              <a:xfrm rot="5400000">
                <a:off x="4358280" y="3591258"/>
                <a:ext cx="150911" cy="70979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Cylinder 26">
                <a:extLst>
                  <a:ext uri="{FF2B5EF4-FFF2-40B4-BE49-F238E27FC236}">
                    <a16:creationId xmlns:a16="http://schemas.microsoft.com/office/drawing/2014/main" id="{4C36CA80-9C51-5194-24EE-FD7F796B990D}"/>
                  </a:ext>
                </a:extLst>
              </p:cNvPr>
              <p:cNvSpPr/>
              <p:nvPr/>
            </p:nvSpPr>
            <p:spPr>
              <a:xfrm rot="5400000">
                <a:off x="4434514" y="3285854"/>
                <a:ext cx="159214" cy="56634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Cylinder 27">
                <a:extLst>
                  <a:ext uri="{FF2B5EF4-FFF2-40B4-BE49-F238E27FC236}">
                    <a16:creationId xmlns:a16="http://schemas.microsoft.com/office/drawing/2014/main" id="{E20CC9A5-42A2-44ED-56F3-5965EE65977B}"/>
                  </a:ext>
                </a:extLst>
              </p:cNvPr>
              <p:cNvSpPr/>
              <p:nvPr/>
            </p:nvSpPr>
            <p:spPr>
              <a:xfrm rot="5400000">
                <a:off x="4434514" y="2970917"/>
                <a:ext cx="166990" cy="56633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Cylinder 28">
                <a:extLst>
                  <a:ext uri="{FF2B5EF4-FFF2-40B4-BE49-F238E27FC236}">
                    <a16:creationId xmlns:a16="http://schemas.microsoft.com/office/drawing/2014/main" id="{4CE038AA-0BB1-B9B7-FE8C-69BA6F2DDD75}"/>
                  </a:ext>
                </a:extLst>
              </p:cNvPr>
              <p:cNvSpPr/>
              <p:nvPr/>
            </p:nvSpPr>
            <p:spPr>
              <a:xfrm rot="5400000">
                <a:off x="4059135" y="3106195"/>
                <a:ext cx="691189" cy="109624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Cylinder 29">
                <a:extLst>
                  <a:ext uri="{FF2B5EF4-FFF2-40B4-BE49-F238E27FC236}">
                    <a16:creationId xmlns:a16="http://schemas.microsoft.com/office/drawing/2014/main" id="{45EA3B35-8123-7201-8810-FC937D822DC5}"/>
                  </a:ext>
                </a:extLst>
              </p:cNvPr>
              <p:cNvSpPr/>
              <p:nvPr/>
            </p:nvSpPr>
            <p:spPr>
              <a:xfrm rot="5400000" flipV="1">
                <a:off x="4242216" y="3313299"/>
                <a:ext cx="170584" cy="22442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Cylinder 30">
                <a:extLst>
                  <a:ext uri="{FF2B5EF4-FFF2-40B4-BE49-F238E27FC236}">
                    <a16:creationId xmlns:a16="http://schemas.microsoft.com/office/drawing/2014/main" id="{984BF0B2-805A-B57A-4BB8-E285CE55E3B0}"/>
                  </a:ext>
                </a:extLst>
              </p:cNvPr>
              <p:cNvSpPr/>
              <p:nvPr/>
            </p:nvSpPr>
            <p:spPr>
              <a:xfrm rot="5400000" flipV="1">
                <a:off x="4242215" y="3014968"/>
                <a:ext cx="170584" cy="22442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093B8A2-7E17-3560-BC76-9B32CE68C370}"/>
              </a:ext>
            </a:extLst>
          </p:cNvPr>
          <p:cNvSpPr txBox="1"/>
          <p:nvPr/>
        </p:nvSpPr>
        <p:spPr>
          <a:xfrm>
            <a:off x="2735265" y="332072"/>
            <a:ext cx="6137639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7E7D7D5-9322-95E7-F6D6-81D56420ED18}"/>
              </a:ext>
            </a:extLst>
          </p:cNvPr>
          <p:cNvGrpSpPr/>
          <p:nvPr/>
        </p:nvGrpSpPr>
        <p:grpSpPr>
          <a:xfrm>
            <a:off x="480754" y="2488206"/>
            <a:ext cx="1437711" cy="1297221"/>
            <a:chOff x="2468132" y="2323449"/>
            <a:chExt cx="1973170" cy="171941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BD3DC4E-B720-CBA9-05FB-B9B87B042743}"/>
                </a:ext>
              </a:extLst>
            </p:cNvPr>
            <p:cNvGrpSpPr/>
            <p:nvPr/>
          </p:nvGrpSpPr>
          <p:grpSpPr>
            <a:xfrm>
              <a:off x="2468132" y="2927599"/>
              <a:ext cx="1973170" cy="1115260"/>
              <a:chOff x="92692" y="2468336"/>
              <a:chExt cx="2474812" cy="1059131"/>
            </a:xfrm>
          </p:grpSpPr>
          <p:sp>
            <p:nvSpPr>
              <p:cNvPr id="44" name="Cylinder 43">
                <a:extLst>
                  <a:ext uri="{FF2B5EF4-FFF2-40B4-BE49-F238E27FC236}">
                    <a16:creationId xmlns:a16="http://schemas.microsoft.com/office/drawing/2014/main" id="{4CD5BA51-2C68-7171-62CE-4FF03EBEF7D4}"/>
                  </a:ext>
                </a:extLst>
              </p:cNvPr>
              <p:cNvSpPr/>
              <p:nvPr/>
            </p:nvSpPr>
            <p:spPr>
              <a:xfrm rot="-5400000">
                <a:off x="1502228" y="2399102"/>
                <a:ext cx="914400" cy="1216152"/>
              </a:xfrm>
              <a:prstGeom prst="can">
                <a:avLst/>
              </a:prstGeom>
              <a:ln>
                <a:solidFill>
                  <a:srgbClr val="00275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Cylinder 44">
                <a:extLst>
                  <a:ext uri="{FF2B5EF4-FFF2-40B4-BE49-F238E27FC236}">
                    <a16:creationId xmlns:a16="http://schemas.microsoft.com/office/drawing/2014/main" id="{24EEE21C-A008-4810-A4FD-5A34DFEC4851}"/>
                  </a:ext>
                </a:extLst>
              </p:cNvPr>
              <p:cNvSpPr/>
              <p:nvPr/>
            </p:nvSpPr>
            <p:spPr>
              <a:xfrm rot="5400000">
                <a:off x="243568" y="2399103"/>
                <a:ext cx="914400" cy="1216152"/>
              </a:xfrm>
              <a:prstGeom prst="ca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Cylinder 45">
                <a:extLst>
                  <a:ext uri="{FF2B5EF4-FFF2-40B4-BE49-F238E27FC236}">
                    <a16:creationId xmlns:a16="http://schemas.microsoft.com/office/drawing/2014/main" id="{CD8E8FA8-9D41-6309-F99E-0517BFEAE43D}"/>
                  </a:ext>
                </a:extLst>
              </p:cNvPr>
              <p:cNvSpPr/>
              <p:nvPr/>
            </p:nvSpPr>
            <p:spPr>
              <a:xfrm rot="5400000">
                <a:off x="669764" y="2777054"/>
                <a:ext cx="1049854" cy="432420"/>
              </a:xfrm>
              <a:prstGeom prst="can">
                <a:avLst/>
              </a:prstGeom>
              <a:ln>
                <a:solidFill>
                  <a:srgbClr val="00275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Cylinder 46">
                <a:extLst>
                  <a:ext uri="{FF2B5EF4-FFF2-40B4-BE49-F238E27FC236}">
                    <a16:creationId xmlns:a16="http://schemas.microsoft.com/office/drawing/2014/main" id="{102DD4DD-09D4-EE01-FCC8-2EF7C762953E}"/>
                  </a:ext>
                </a:extLst>
              </p:cNvPr>
              <p:cNvSpPr/>
              <p:nvPr/>
            </p:nvSpPr>
            <p:spPr>
              <a:xfrm rot="16200000">
                <a:off x="984246" y="2787818"/>
                <a:ext cx="1059131" cy="420168"/>
              </a:xfrm>
              <a:prstGeom prst="can">
                <a:avLst/>
              </a:prstGeom>
              <a:ln>
                <a:solidFill>
                  <a:srgbClr val="00275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Arrow: Bent 10">
              <a:extLst>
                <a:ext uri="{FF2B5EF4-FFF2-40B4-BE49-F238E27FC236}">
                  <a16:creationId xmlns:a16="http://schemas.microsoft.com/office/drawing/2014/main" id="{B6AB3794-10C2-13EE-EE5D-2B5FF95F1DC6}"/>
                </a:ext>
              </a:extLst>
            </p:cNvPr>
            <p:cNvSpPr/>
            <p:nvPr/>
          </p:nvSpPr>
          <p:spPr>
            <a:xfrm rot="8220000" flipH="1">
              <a:off x="2739762" y="2416125"/>
              <a:ext cx="318888" cy="539165"/>
            </a:xfrm>
            <a:prstGeom prst="bentArrow">
              <a:avLst/>
            </a:prstGeom>
            <a:solidFill>
              <a:srgbClr val="6F34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Arrow: Bent 20">
              <a:extLst>
                <a:ext uri="{FF2B5EF4-FFF2-40B4-BE49-F238E27FC236}">
                  <a16:creationId xmlns:a16="http://schemas.microsoft.com/office/drawing/2014/main" id="{0771B66C-103D-FCA3-AF3A-52961D3E4E22}"/>
                </a:ext>
              </a:extLst>
            </p:cNvPr>
            <p:cNvSpPr/>
            <p:nvPr/>
          </p:nvSpPr>
          <p:spPr>
            <a:xfrm rot="8220000" flipH="1">
              <a:off x="3337004" y="2323449"/>
              <a:ext cx="318888" cy="539165"/>
            </a:xfrm>
            <a:prstGeom prst="bentArrow">
              <a:avLst/>
            </a:prstGeom>
            <a:solidFill>
              <a:srgbClr val="6F34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3" name="Arrow: Bent 42">
              <a:extLst>
                <a:ext uri="{FF2B5EF4-FFF2-40B4-BE49-F238E27FC236}">
                  <a16:creationId xmlns:a16="http://schemas.microsoft.com/office/drawing/2014/main" id="{D74E20CE-F7DA-3702-3F17-80B2F26062FC}"/>
                </a:ext>
              </a:extLst>
            </p:cNvPr>
            <p:cNvSpPr/>
            <p:nvPr/>
          </p:nvSpPr>
          <p:spPr>
            <a:xfrm rot="8220000" flipH="1">
              <a:off x="3975437" y="2416125"/>
              <a:ext cx="318888" cy="539165"/>
            </a:xfrm>
            <a:prstGeom prst="bentArrow">
              <a:avLst/>
            </a:prstGeom>
            <a:solidFill>
              <a:srgbClr val="6F34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07AD5942-F8E6-DAB6-FFC9-D8AC9F2A2602}"/>
              </a:ext>
            </a:extLst>
          </p:cNvPr>
          <p:cNvGrpSpPr/>
          <p:nvPr/>
        </p:nvGrpSpPr>
        <p:grpSpPr>
          <a:xfrm>
            <a:off x="605412" y="5376508"/>
            <a:ext cx="1193241" cy="830966"/>
            <a:chOff x="7678565" y="2445049"/>
            <a:chExt cx="1973170" cy="1144730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1DAE7228-47AE-8AE8-3836-9A1BE8D9C92B}"/>
                </a:ext>
              </a:extLst>
            </p:cNvPr>
            <p:cNvGrpSpPr/>
            <p:nvPr/>
          </p:nvGrpSpPr>
          <p:grpSpPr>
            <a:xfrm>
              <a:off x="7678565" y="2474519"/>
              <a:ext cx="1973170" cy="1115260"/>
              <a:chOff x="92692" y="2468336"/>
              <a:chExt cx="2474812" cy="1059131"/>
            </a:xfrm>
          </p:grpSpPr>
          <p:sp>
            <p:nvSpPr>
              <p:cNvPr id="59" name="Cylinder 58">
                <a:extLst>
                  <a:ext uri="{FF2B5EF4-FFF2-40B4-BE49-F238E27FC236}">
                    <a16:creationId xmlns:a16="http://schemas.microsoft.com/office/drawing/2014/main" id="{73E4C146-1DBB-9BEF-5AFE-B3E83800D812}"/>
                  </a:ext>
                </a:extLst>
              </p:cNvPr>
              <p:cNvSpPr/>
              <p:nvPr/>
            </p:nvSpPr>
            <p:spPr>
              <a:xfrm rot="-5400000">
                <a:off x="1502228" y="2399102"/>
                <a:ext cx="914400" cy="1216152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 w="571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Cylinder 59">
                <a:extLst>
                  <a:ext uri="{FF2B5EF4-FFF2-40B4-BE49-F238E27FC236}">
                    <a16:creationId xmlns:a16="http://schemas.microsoft.com/office/drawing/2014/main" id="{DD6A7834-3357-D688-4B7B-0CC853DBE3C2}"/>
                  </a:ext>
                </a:extLst>
              </p:cNvPr>
              <p:cNvSpPr/>
              <p:nvPr/>
            </p:nvSpPr>
            <p:spPr>
              <a:xfrm rot="5400000">
                <a:off x="243568" y="2399103"/>
                <a:ext cx="914400" cy="1216152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 w="571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Cylinder 60">
                <a:extLst>
                  <a:ext uri="{FF2B5EF4-FFF2-40B4-BE49-F238E27FC236}">
                    <a16:creationId xmlns:a16="http://schemas.microsoft.com/office/drawing/2014/main" id="{0DD9ACEB-2FF6-9824-AC24-ABBE51227751}"/>
                  </a:ext>
                </a:extLst>
              </p:cNvPr>
              <p:cNvSpPr/>
              <p:nvPr/>
            </p:nvSpPr>
            <p:spPr>
              <a:xfrm rot="5400000">
                <a:off x="669764" y="2777054"/>
                <a:ext cx="1049854" cy="432420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 w="571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Cylinder 61">
                <a:extLst>
                  <a:ext uri="{FF2B5EF4-FFF2-40B4-BE49-F238E27FC236}">
                    <a16:creationId xmlns:a16="http://schemas.microsoft.com/office/drawing/2014/main" id="{E526D0CE-F976-6ECB-D2FF-C7F7A1083155}"/>
                  </a:ext>
                </a:extLst>
              </p:cNvPr>
              <p:cNvSpPr/>
              <p:nvPr/>
            </p:nvSpPr>
            <p:spPr>
              <a:xfrm rot="16200000">
                <a:off x="984246" y="2787818"/>
                <a:ext cx="1059131" cy="420168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 w="571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89293EF5-883D-24C7-FAA5-40C574033C62}"/>
                </a:ext>
              </a:extLst>
            </p:cNvPr>
            <p:cNvSpPr/>
            <p:nvPr/>
          </p:nvSpPr>
          <p:spPr>
            <a:xfrm>
              <a:off x="8239125" y="2571750"/>
              <a:ext cx="914400" cy="9144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Diagonal Stripe 51">
              <a:extLst>
                <a:ext uri="{FF2B5EF4-FFF2-40B4-BE49-F238E27FC236}">
                  <a16:creationId xmlns:a16="http://schemas.microsoft.com/office/drawing/2014/main" id="{2CEE240C-22E5-95DB-2CB7-F78F261A27B3}"/>
                </a:ext>
              </a:extLst>
            </p:cNvPr>
            <p:cNvSpPr/>
            <p:nvPr/>
          </p:nvSpPr>
          <p:spPr>
            <a:xfrm>
              <a:off x="8493082" y="2445049"/>
              <a:ext cx="478352" cy="221865"/>
            </a:xfrm>
            <a:prstGeom prst="diagStrip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" name="Diagonal Stripe 52">
              <a:extLst>
                <a:ext uri="{FF2B5EF4-FFF2-40B4-BE49-F238E27FC236}">
                  <a16:creationId xmlns:a16="http://schemas.microsoft.com/office/drawing/2014/main" id="{444C45F1-4399-5984-AB7F-14FF97CB2746}"/>
                </a:ext>
              </a:extLst>
            </p:cNvPr>
            <p:cNvSpPr/>
            <p:nvPr/>
          </p:nvSpPr>
          <p:spPr>
            <a:xfrm rot="-1620000" flipH="1">
              <a:off x="8469320" y="2524681"/>
              <a:ext cx="300595" cy="450980"/>
            </a:xfrm>
            <a:prstGeom prst="diagStrip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4" name="Diagonal Stripe 53">
              <a:extLst>
                <a:ext uri="{FF2B5EF4-FFF2-40B4-BE49-F238E27FC236}">
                  <a16:creationId xmlns:a16="http://schemas.microsoft.com/office/drawing/2014/main" id="{A2BC4CA4-493A-48DE-DBC9-7566F3C57AF0}"/>
                </a:ext>
              </a:extLst>
            </p:cNvPr>
            <p:cNvSpPr/>
            <p:nvPr/>
          </p:nvSpPr>
          <p:spPr>
            <a:xfrm rot="3480000">
              <a:off x="8589884" y="2729980"/>
              <a:ext cx="144025" cy="351519"/>
            </a:xfrm>
            <a:prstGeom prst="diagStrip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Diagonal Stripe 54">
              <a:extLst>
                <a:ext uri="{FF2B5EF4-FFF2-40B4-BE49-F238E27FC236}">
                  <a16:creationId xmlns:a16="http://schemas.microsoft.com/office/drawing/2014/main" id="{429B2723-A008-24BB-71B2-7DEB4D3EF0D8}"/>
                </a:ext>
              </a:extLst>
            </p:cNvPr>
            <p:cNvSpPr/>
            <p:nvPr/>
          </p:nvSpPr>
          <p:spPr>
            <a:xfrm rot="20460000" flipH="1">
              <a:off x="8541423" y="2886575"/>
              <a:ext cx="186765" cy="345613"/>
            </a:xfrm>
            <a:prstGeom prst="diagStrip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" name="Diagonal Stripe 55">
              <a:extLst>
                <a:ext uri="{FF2B5EF4-FFF2-40B4-BE49-F238E27FC236}">
                  <a16:creationId xmlns:a16="http://schemas.microsoft.com/office/drawing/2014/main" id="{1D54F8BC-76A1-1304-71B2-D4C23C27C72B}"/>
                </a:ext>
              </a:extLst>
            </p:cNvPr>
            <p:cNvSpPr/>
            <p:nvPr/>
          </p:nvSpPr>
          <p:spPr>
            <a:xfrm rot="2760000">
              <a:off x="8551211" y="3092836"/>
              <a:ext cx="119284" cy="345613"/>
            </a:xfrm>
            <a:prstGeom prst="diagStrip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7" name="Diagonal Stripe 56">
              <a:extLst>
                <a:ext uri="{FF2B5EF4-FFF2-40B4-BE49-F238E27FC236}">
                  <a16:creationId xmlns:a16="http://schemas.microsoft.com/office/drawing/2014/main" id="{BC8DA59E-7E68-A8D4-A317-A8ECAA4B62E4}"/>
                </a:ext>
              </a:extLst>
            </p:cNvPr>
            <p:cNvSpPr/>
            <p:nvPr/>
          </p:nvSpPr>
          <p:spPr>
            <a:xfrm rot="20460000" flipH="1">
              <a:off x="8655725" y="3235063"/>
              <a:ext cx="80585" cy="351858"/>
            </a:xfrm>
            <a:prstGeom prst="diagStrip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8" name="Diagonal Stripe 57">
              <a:extLst>
                <a:ext uri="{FF2B5EF4-FFF2-40B4-BE49-F238E27FC236}">
                  <a16:creationId xmlns:a16="http://schemas.microsoft.com/office/drawing/2014/main" id="{5D80589F-422F-15C7-F949-1377C1DDFA95}"/>
                </a:ext>
              </a:extLst>
            </p:cNvPr>
            <p:cNvSpPr/>
            <p:nvPr/>
          </p:nvSpPr>
          <p:spPr>
            <a:xfrm rot="1560000">
              <a:off x="8480761" y="2679516"/>
              <a:ext cx="86963" cy="182856"/>
            </a:xfrm>
            <a:prstGeom prst="diagStrip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872CD088-8B5D-6E7A-FDC4-A2E201E2BD11}"/>
              </a:ext>
            </a:extLst>
          </p:cNvPr>
          <p:cNvGrpSpPr/>
          <p:nvPr/>
        </p:nvGrpSpPr>
        <p:grpSpPr>
          <a:xfrm>
            <a:off x="2517818" y="1340476"/>
            <a:ext cx="7609267" cy="4404574"/>
            <a:chOff x="2507086" y="1598054"/>
            <a:chExt cx="7609267" cy="4404574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A0C3438F-031C-4864-93F7-5C40EEE9D22A}"/>
                </a:ext>
              </a:extLst>
            </p:cNvPr>
            <p:cNvSpPr/>
            <p:nvPr/>
          </p:nvSpPr>
          <p:spPr>
            <a:xfrm>
              <a:off x="6701306" y="4055773"/>
              <a:ext cx="3415047" cy="1944709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6034683F-4FA2-3047-B268-10F3CE3965D3}"/>
                </a:ext>
              </a:extLst>
            </p:cNvPr>
            <p:cNvSpPr/>
            <p:nvPr/>
          </p:nvSpPr>
          <p:spPr>
            <a:xfrm>
              <a:off x="2507086" y="4057919"/>
              <a:ext cx="3415047" cy="1944709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1CA28FDC-00FB-A972-92BD-7D6B113486EB}"/>
                </a:ext>
              </a:extLst>
            </p:cNvPr>
            <p:cNvSpPr/>
            <p:nvPr/>
          </p:nvSpPr>
          <p:spPr>
            <a:xfrm>
              <a:off x="4447503" y="1598054"/>
              <a:ext cx="3415047" cy="1944709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E63B2E09-F984-AEE2-33AD-24B7F2A1AF3F}"/>
              </a:ext>
            </a:extLst>
          </p:cNvPr>
          <p:cNvSpPr txBox="1"/>
          <p:nvPr/>
        </p:nvSpPr>
        <p:spPr>
          <a:xfrm>
            <a:off x="4985195" y="1543952"/>
            <a:ext cx="2361126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+mj-lt"/>
                <a:cs typeface="Calibri"/>
              </a:rPr>
              <a:t>Measured Using a Thermocouple in Coupler Interior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778040D-3590-451B-8A57-4C65B779984F}"/>
              </a:ext>
            </a:extLst>
          </p:cNvPr>
          <p:cNvSpPr txBox="1"/>
          <p:nvPr/>
        </p:nvSpPr>
        <p:spPr>
          <a:xfrm>
            <a:off x="2961084" y="4156782"/>
            <a:ext cx="2428204" cy="16004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+mj-lt"/>
                <a:cs typeface="Calibri"/>
              </a:rPr>
              <a:t>Target Derived From Boiling Point of Liquid Nitrogen</a:t>
            </a:r>
            <a:endParaRPr lang="en-US" sz="2000">
              <a:solidFill>
                <a:schemeClr val="bg1"/>
              </a:solidFill>
              <a:latin typeface="+mj-lt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A00132B-5174-26B9-B65D-17DFEA6D483F}"/>
              </a:ext>
            </a:extLst>
          </p:cNvPr>
          <p:cNvSpPr txBox="1"/>
          <p:nvPr/>
        </p:nvSpPr>
        <p:spPr>
          <a:xfrm>
            <a:off x="9471338" y="5379612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182D12D-8E4E-A245-D8BA-795C326F08F6}"/>
              </a:ext>
            </a:extLst>
          </p:cNvPr>
          <p:cNvSpPr txBox="1"/>
          <p:nvPr/>
        </p:nvSpPr>
        <p:spPr>
          <a:xfrm>
            <a:off x="7205550" y="4273877"/>
            <a:ext cx="2422198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+mj-lt"/>
                <a:cs typeface="Calibri"/>
              </a:rPr>
              <a:t>Coupler Interior Temperature</a:t>
            </a:r>
            <a:endParaRPr lang="en-US">
              <a:solidFill>
                <a:schemeClr val="bg1"/>
              </a:solidFill>
              <a:latin typeface="+mj-lt"/>
              <a:cs typeface="Calibri"/>
            </a:endParaRPr>
          </a:p>
          <a:p>
            <a:pPr algn="ctr"/>
            <a:r>
              <a:rPr lang="en-US" sz="2000">
                <a:solidFill>
                  <a:schemeClr val="bg1"/>
                </a:solidFill>
                <a:latin typeface="+mj-lt"/>
                <a:cs typeface="Calibri"/>
              </a:rPr>
              <a:t> ≤ 80 K</a:t>
            </a:r>
            <a:endParaRPr lang="en-US">
              <a:solidFill>
                <a:schemeClr val="bg1"/>
              </a:solidFill>
              <a:latin typeface="+mj-lt"/>
              <a:cs typeface="Calibri"/>
            </a:endParaRPr>
          </a:p>
          <a:p>
            <a:pPr algn="l"/>
            <a:endParaRPr lang="en-US" sz="2000">
              <a:solidFill>
                <a:schemeClr val="bg1"/>
              </a:solidFill>
              <a:cs typeface="Calibri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2CB75FD-FD98-E2BE-2D0E-226E17DC5C14}"/>
              </a:ext>
            </a:extLst>
          </p:cNvPr>
          <p:cNvSpPr txBox="1"/>
          <p:nvPr/>
        </p:nvSpPr>
        <p:spPr>
          <a:xfrm>
            <a:off x="10671437" y="173378"/>
            <a:ext cx="152589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Nicolas Sgammato</a:t>
            </a:r>
          </a:p>
        </p:txBody>
      </p:sp>
      <p:pic>
        <p:nvPicPr>
          <p:cNvPr id="8" name="Picture 7" descr="Arizona Space Grant Consortium Logos | Arizona Space Grant Consortium">
            <a:extLst>
              <a:ext uri="{FF2B5EF4-FFF2-40B4-BE49-F238E27FC236}">
                <a16:creationId xmlns:a16="http://schemas.microsoft.com/office/drawing/2014/main" id="{0D7BF4AE-BBC6-291B-3180-5CCBF375925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0369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A5BCF7-4E67-4B03-4D9A-C266B1F2FBE0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0744BC4-01FE-EE76-3D0C-6A2EC6EB29D8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B97B82-3D7B-EDA6-B474-EFA06C8BAB2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44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7BF53AEF-CA2F-FD19-8BD0-DDDDBB103AFC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latin typeface="Arial Black"/>
                <a:cs typeface="Calibri"/>
              </a:rPr>
              <a:t>Coupler Connection</a:t>
            </a:r>
            <a:endParaRPr lang="en-US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5319145-B0A3-8313-5708-AC925CA303C5}"/>
              </a:ext>
            </a:extLst>
          </p:cNvPr>
          <p:cNvCxnSpPr/>
          <p:nvPr/>
        </p:nvCxnSpPr>
        <p:spPr>
          <a:xfrm>
            <a:off x="426988" y="1192486"/>
            <a:ext cx="6006" cy="5231087"/>
          </a:xfrm>
          <a:prstGeom prst="straightConnector1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617C2CE-8CE3-5B03-5D49-D5216749ABD1}"/>
              </a:ext>
            </a:extLst>
          </p:cNvPr>
          <p:cNvCxnSpPr>
            <a:cxnSpLocks/>
          </p:cNvCxnSpPr>
          <p:nvPr/>
        </p:nvCxnSpPr>
        <p:spPr>
          <a:xfrm>
            <a:off x="2009603" y="1192486"/>
            <a:ext cx="6006" cy="5231087"/>
          </a:xfrm>
          <a:prstGeom prst="straightConnector1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CFFEC65-2A6C-2881-C6B4-6F7E6A055E95}"/>
              </a:ext>
            </a:extLst>
          </p:cNvPr>
          <p:cNvGrpSpPr/>
          <p:nvPr/>
        </p:nvGrpSpPr>
        <p:grpSpPr>
          <a:xfrm>
            <a:off x="488047" y="4142075"/>
            <a:ext cx="1422138" cy="880244"/>
            <a:chOff x="4652776" y="2528231"/>
            <a:chExt cx="2879951" cy="1147234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BACC3F1-C3AA-7610-4685-483ED82E5D2B}"/>
                </a:ext>
              </a:extLst>
            </p:cNvPr>
            <p:cNvGrpSpPr/>
            <p:nvPr/>
          </p:nvGrpSpPr>
          <p:grpSpPr>
            <a:xfrm>
              <a:off x="5963955" y="2528231"/>
              <a:ext cx="1568772" cy="1143000"/>
              <a:chOff x="5856631" y="2592625"/>
              <a:chExt cx="1568772" cy="1143000"/>
            </a:xfrm>
          </p:grpSpPr>
          <p:sp>
            <p:nvSpPr>
              <p:cNvPr id="32" name="Cylinder 31">
                <a:extLst>
                  <a:ext uri="{FF2B5EF4-FFF2-40B4-BE49-F238E27FC236}">
                    <a16:creationId xmlns:a16="http://schemas.microsoft.com/office/drawing/2014/main" id="{B5069145-76FE-ECBE-A47A-140B81C87173}"/>
                  </a:ext>
                </a:extLst>
              </p:cNvPr>
              <p:cNvSpPr/>
              <p:nvPr/>
            </p:nvSpPr>
            <p:spPr>
              <a:xfrm rot="16200000">
                <a:off x="6195027" y="2505249"/>
                <a:ext cx="1143000" cy="1317752"/>
              </a:xfrm>
              <a:prstGeom prst="can">
                <a:avLst/>
              </a:prstGeom>
              <a:solidFill>
                <a:srgbClr val="003B6F"/>
              </a:solidFill>
              <a:ln>
                <a:solidFill>
                  <a:srgbClr val="003B6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Cylinder 32">
                <a:extLst>
                  <a:ext uri="{FF2B5EF4-FFF2-40B4-BE49-F238E27FC236}">
                    <a16:creationId xmlns:a16="http://schemas.microsoft.com/office/drawing/2014/main" id="{05F59039-1867-47A8-086C-CB6E42A18BDF}"/>
                  </a:ext>
                </a:extLst>
              </p:cNvPr>
              <p:cNvSpPr/>
              <p:nvPr/>
            </p:nvSpPr>
            <p:spPr>
              <a:xfrm rot="16200000">
                <a:off x="5893592" y="2885959"/>
                <a:ext cx="151439" cy="111061"/>
              </a:xfrm>
              <a:prstGeom prst="can">
                <a:avLst/>
              </a:prstGeom>
              <a:solidFill>
                <a:srgbClr val="003B6F"/>
              </a:solidFill>
              <a:ln>
                <a:solidFill>
                  <a:srgbClr val="003B6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Cylinder 33">
                <a:extLst>
                  <a:ext uri="{FF2B5EF4-FFF2-40B4-BE49-F238E27FC236}">
                    <a16:creationId xmlns:a16="http://schemas.microsoft.com/office/drawing/2014/main" id="{160179E8-6350-D4EB-E214-C32BF5CC3036}"/>
                  </a:ext>
                </a:extLst>
              </p:cNvPr>
              <p:cNvSpPr/>
              <p:nvPr/>
            </p:nvSpPr>
            <p:spPr>
              <a:xfrm rot="16200000">
                <a:off x="5836442" y="3108208"/>
                <a:ext cx="151439" cy="111061"/>
              </a:xfrm>
              <a:prstGeom prst="can">
                <a:avLst/>
              </a:prstGeom>
              <a:solidFill>
                <a:srgbClr val="003B6F"/>
              </a:solidFill>
              <a:ln>
                <a:solidFill>
                  <a:srgbClr val="003B6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Cylinder 34">
                <a:extLst>
                  <a:ext uri="{FF2B5EF4-FFF2-40B4-BE49-F238E27FC236}">
                    <a16:creationId xmlns:a16="http://schemas.microsoft.com/office/drawing/2014/main" id="{0AB44A07-4656-A9B1-92CF-4991D3CEDCA8}"/>
                  </a:ext>
                </a:extLst>
              </p:cNvPr>
              <p:cNvSpPr/>
              <p:nvPr/>
            </p:nvSpPr>
            <p:spPr>
              <a:xfrm rot="16200000">
                <a:off x="5887242" y="3330458"/>
                <a:ext cx="151439" cy="111061"/>
              </a:xfrm>
              <a:prstGeom prst="can">
                <a:avLst/>
              </a:prstGeom>
              <a:solidFill>
                <a:srgbClr val="003B6F"/>
              </a:solidFill>
              <a:ln>
                <a:solidFill>
                  <a:srgbClr val="003B6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Cylinder 35">
                <a:extLst>
                  <a:ext uri="{FF2B5EF4-FFF2-40B4-BE49-F238E27FC236}">
                    <a16:creationId xmlns:a16="http://schemas.microsoft.com/office/drawing/2014/main" id="{26C482C5-2F5C-0F91-7FF7-6431DE64A932}"/>
                  </a:ext>
                </a:extLst>
              </p:cNvPr>
              <p:cNvSpPr/>
              <p:nvPr/>
            </p:nvSpPr>
            <p:spPr>
              <a:xfrm rot="16200000">
                <a:off x="5782468" y="2997085"/>
                <a:ext cx="691189" cy="339661"/>
              </a:xfrm>
              <a:prstGeom prst="can">
                <a:avLst/>
              </a:prstGeom>
              <a:solidFill>
                <a:srgbClr val="003B6F"/>
              </a:solidFill>
              <a:ln>
                <a:solidFill>
                  <a:srgbClr val="003B6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Cylinder 36">
                <a:extLst>
                  <a:ext uri="{FF2B5EF4-FFF2-40B4-BE49-F238E27FC236}">
                    <a16:creationId xmlns:a16="http://schemas.microsoft.com/office/drawing/2014/main" id="{E67BFF54-7C26-B191-3814-84B4D1129371}"/>
                  </a:ext>
                </a:extLst>
              </p:cNvPr>
              <p:cNvSpPr/>
              <p:nvPr/>
            </p:nvSpPr>
            <p:spPr>
              <a:xfrm rot="16200000">
                <a:off x="5944392" y="3108208"/>
                <a:ext cx="151439" cy="111061"/>
              </a:xfrm>
              <a:prstGeom prst="can">
                <a:avLst/>
              </a:prstGeom>
              <a:solidFill>
                <a:srgbClr val="003B6F"/>
              </a:solidFill>
              <a:ln>
                <a:solidFill>
                  <a:srgbClr val="003B6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Cylinder 37">
                <a:extLst>
                  <a:ext uri="{FF2B5EF4-FFF2-40B4-BE49-F238E27FC236}">
                    <a16:creationId xmlns:a16="http://schemas.microsoft.com/office/drawing/2014/main" id="{89897252-C205-8B72-AC72-2F62D79E243D}"/>
                  </a:ext>
                </a:extLst>
              </p:cNvPr>
              <p:cNvSpPr/>
              <p:nvPr/>
            </p:nvSpPr>
            <p:spPr>
              <a:xfrm rot="16200000">
                <a:off x="6134892" y="2651008"/>
                <a:ext cx="151439" cy="111061"/>
              </a:xfrm>
              <a:prstGeom prst="can">
                <a:avLst/>
              </a:prstGeom>
              <a:solidFill>
                <a:srgbClr val="003B6F"/>
              </a:solidFill>
              <a:ln>
                <a:solidFill>
                  <a:srgbClr val="003B6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Cylinder 38">
                <a:extLst>
                  <a:ext uri="{FF2B5EF4-FFF2-40B4-BE49-F238E27FC236}">
                    <a16:creationId xmlns:a16="http://schemas.microsoft.com/office/drawing/2014/main" id="{14623C63-EB49-C190-DDDD-9E829BA36879}"/>
                  </a:ext>
                </a:extLst>
              </p:cNvPr>
              <p:cNvSpPr/>
              <p:nvPr/>
            </p:nvSpPr>
            <p:spPr>
              <a:xfrm rot="16200000">
                <a:off x="6134892" y="3578108"/>
                <a:ext cx="151439" cy="111061"/>
              </a:xfrm>
              <a:prstGeom prst="can">
                <a:avLst/>
              </a:prstGeom>
              <a:solidFill>
                <a:srgbClr val="003B6F"/>
              </a:solidFill>
              <a:ln>
                <a:solidFill>
                  <a:srgbClr val="003B6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Cylinder 39">
                <a:extLst>
                  <a:ext uri="{FF2B5EF4-FFF2-40B4-BE49-F238E27FC236}">
                    <a16:creationId xmlns:a16="http://schemas.microsoft.com/office/drawing/2014/main" id="{D359DF34-9A43-4E8A-4A43-D66996BA7898}"/>
                  </a:ext>
                </a:extLst>
              </p:cNvPr>
              <p:cNvSpPr/>
              <p:nvPr/>
            </p:nvSpPr>
            <p:spPr>
              <a:xfrm rot="16200000">
                <a:off x="6223792" y="2955808"/>
                <a:ext cx="151439" cy="111061"/>
              </a:xfrm>
              <a:prstGeom prst="can">
                <a:avLst/>
              </a:prstGeom>
              <a:solidFill>
                <a:srgbClr val="003B6F"/>
              </a:solidFill>
              <a:ln>
                <a:solidFill>
                  <a:srgbClr val="003B6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Cylinder 40">
                <a:extLst>
                  <a:ext uri="{FF2B5EF4-FFF2-40B4-BE49-F238E27FC236}">
                    <a16:creationId xmlns:a16="http://schemas.microsoft.com/office/drawing/2014/main" id="{37505DB0-1E6F-F0BD-0EBD-94CA455265DE}"/>
                  </a:ext>
                </a:extLst>
              </p:cNvPr>
              <p:cNvSpPr/>
              <p:nvPr/>
            </p:nvSpPr>
            <p:spPr>
              <a:xfrm rot="16200000">
                <a:off x="6223792" y="3305058"/>
                <a:ext cx="151439" cy="111061"/>
              </a:xfrm>
              <a:prstGeom prst="can">
                <a:avLst/>
              </a:prstGeom>
              <a:solidFill>
                <a:srgbClr val="003B6F"/>
              </a:solidFill>
              <a:ln>
                <a:solidFill>
                  <a:srgbClr val="003B6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88CF2C8-4591-9093-D123-C0F36874314E}"/>
                </a:ext>
              </a:extLst>
            </p:cNvPr>
            <p:cNvGrpSpPr/>
            <p:nvPr/>
          </p:nvGrpSpPr>
          <p:grpSpPr>
            <a:xfrm rot="10800000">
              <a:off x="4652776" y="2532465"/>
              <a:ext cx="1317752" cy="1143000"/>
              <a:chOff x="4298606" y="2596859"/>
              <a:chExt cx="1317752" cy="1143000"/>
            </a:xfrm>
          </p:grpSpPr>
          <p:sp>
            <p:nvSpPr>
              <p:cNvPr id="24" name="Cylinder 23">
                <a:extLst>
                  <a:ext uri="{FF2B5EF4-FFF2-40B4-BE49-F238E27FC236}">
                    <a16:creationId xmlns:a16="http://schemas.microsoft.com/office/drawing/2014/main" id="{0C78BBB0-8710-AF7B-6C96-408E3FCA0375}"/>
                  </a:ext>
                </a:extLst>
              </p:cNvPr>
              <p:cNvSpPr/>
              <p:nvPr/>
            </p:nvSpPr>
            <p:spPr>
              <a:xfrm rot="16200000">
                <a:off x="4385982" y="2509483"/>
                <a:ext cx="1143000" cy="1317752"/>
              </a:xfrm>
              <a:prstGeom prst="can">
                <a:avLst/>
              </a:prstGeom>
              <a:solidFill>
                <a:srgbClr val="003B6F"/>
              </a:solidFill>
              <a:ln>
                <a:solidFill>
                  <a:srgbClr val="003B6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Cylinder 24">
                <a:extLst>
                  <a:ext uri="{FF2B5EF4-FFF2-40B4-BE49-F238E27FC236}">
                    <a16:creationId xmlns:a16="http://schemas.microsoft.com/office/drawing/2014/main" id="{0B0E26DE-8D7E-0BBC-D98C-11562138ACD5}"/>
                  </a:ext>
                </a:extLst>
              </p:cNvPr>
              <p:cNvSpPr/>
              <p:nvPr/>
            </p:nvSpPr>
            <p:spPr>
              <a:xfrm rot="5400000">
                <a:off x="4352450" y="2688003"/>
                <a:ext cx="162574" cy="70979"/>
              </a:xfrm>
              <a:prstGeom prst="can">
                <a:avLst/>
              </a:prstGeom>
              <a:solidFill>
                <a:srgbClr val="003B6F"/>
              </a:solidFill>
              <a:ln w="6350">
                <a:solidFill>
                  <a:srgbClr val="003B6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Cylinder 25">
                <a:extLst>
                  <a:ext uri="{FF2B5EF4-FFF2-40B4-BE49-F238E27FC236}">
                    <a16:creationId xmlns:a16="http://schemas.microsoft.com/office/drawing/2014/main" id="{3D0A8D7C-4DAE-C6F8-A158-05A05A151CCA}"/>
                  </a:ext>
                </a:extLst>
              </p:cNvPr>
              <p:cNvSpPr/>
              <p:nvPr/>
            </p:nvSpPr>
            <p:spPr>
              <a:xfrm rot="5400000">
                <a:off x="4358280" y="3591258"/>
                <a:ext cx="150911" cy="70979"/>
              </a:xfrm>
              <a:prstGeom prst="can">
                <a:avLst/>
              </a:prstGeom>
              <a:solidFill>
                <a:srgbClr val="003B6F"/>
              </a:solidFill>
              <a:ln w="6350">
                <a:solidFill>
                  <a:srgbClr val="003B6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Cylinder 26">
                <a:extLst>
                  <a:ext uri="{FF2B5EF4-FFF2-40B4-BE49-F238E27FC236}">
                    <a16:creationId xmlns:a16="http://schemas.microsoft.com/office/drawing/2014/main" id="{4C36CA80-9C51-5194-24EE-FD7F796B990D}"/>
                  </a:ext>
                </a:extLst>
              </p:cNvPr>
              <p:cNvSpPr/>
              <p:nvPr/>
            </p:nvSpPr>
            <p:spPr>
              <a:xfrm rot="5400000">
                <a:off x="4434514" y="3285854"/>
                <a:ext cx="159214" cy="56634"/>
              </a:xfrm>
              <a:prstGeom prst="can">
                <a:avLst/>
              </a:prstGeom>
              <a:solidFill>
                <a:srgbClr val="003B6F"/>
              </a:solidFill>
              <a:ln w="6350">
                <a:solidFill>
                  <a:srgbClr val="003B6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Cylinder 27">
                <a:extLst>
                  <a:ext uri="{FF2B5EF4-FFF2-40B4-BE49-F238E27FC236}">
                    <a16:creationId xmlns:a16="http://schemas.microsoft.com/office/drawing/2014/main" id="{E20CC9A5-42A2-44ED-56F3-5965EE65977B}"/>
                  </a:ext>
                </a:extLst>
              </p:cNvPr>
              <p:cNvSpPr/>
              <p:nvPr/>
            </p:nvSpPr>
            <p:spPr>
              <a:xfrm rot="5400000">
                <a:off x="4434514" y="2970917"/>
                <a:ext cx="166990" cy="56633"/>
              </a:xfrm>
              <a:prstGeom prst="can">
                <a:avLst/>
              </a:prstGeom>
              <a:solidFill>
                <a:srgbClr val="003B6F"/>
              </a:solidFill>
              <a:ln w="6350">
                <a:solidFill>
                  <a:srgbClr val="003B6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Cylinder 28">
                <a:extLst>
                  <a:ext uri="{FF2B5EF4-FFF2-40B4-BE49-F238E27FC236}">
                    <a16:creationId xmlns:a16="http://schemas.microsoft.com/office/drawing/2014/main" id="{4CE038AA-0BB1-B9B7-FE8C-69BA6F2DDD75}"/>
                  </a:ext>
                </a:extLst>
              </p:cNvPr>
              <p:cNvSpPr/>
              <p:nvPr/>
            </p:nvSpPr>
            <p:spPr>
              <a:xfrm rot="5400000">
                <a:off x="4059135" y="3106195"/>
                <a:ext cx="691189" cy="109624"/>
              </a:xfrm>
              <a:prstGeom prst="can">
                <a:avLst/>
              </a:prstGeom>
              <a:solidFill>
                <a:srgbClr val="003B6F"/>
              </a:solidFill>
              <a:ln w="6350">
                <a:solidFill>
                  <a:srgbClr val="003B6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Cylinder 29">
                <a:extLst>
                  <a:ext uri="{FF2B5EF4-FFF2-40B4-BE49-F238E27FC236}">
                    <a16:creationId xmlns:a16="http://schemas.microsoft.com/office/drawing/2014/main" id="{45EA3B35-8123-7201-8810-FC937D822DC5}"/>
                  </a:ext>
                </a:extLst>
              </p:cNvPr>
              <p:cNvSpPr/>
              <p:nvPr/>
            </p:nvSpPr>
            <p:spPr>
              <a:xfrm rot="5400000" flipV="1">
                <a:off x="4242216" y="3313299"/>
                <a:ext cx="170584" cy="22442"/>
              </a:xfrm>
              <a:prstGeom prst="can">
                <a:avLst/>
              </a:prstGeom>
              <a:solidFill>
                <a:srgbClr val="003B6F"/>
              </a:solidFill>
              <a:ln w="6350">
                <a:solidFill>
                  <a:srgbClr val="003B6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Cylinder 30">
                <a:extLst>
                  <a:ext uri="{FF2B5EF4-FFF2-40B4-BE49-F238E27FC236}">
                    <a16:creationId xmlns:a16="http://schemas.microsoft.com/office/drawing/2014/main" id="{984BF0B2-805A-B57A-4BB8-E285CE55E3B0}"/>
                  </a:ext>
                </a:extLst>
              </p:cNvPr>
              <p:cNvSpPr/>
              <p:nvPr/>
            </p:nvSpPr>
            <p:spPr>
              <a:xfrm rot="5400000" flipV="1">
                <a:off x="4242215" y="3014968"/>
                <a:ext cx="170584" cy="22442"/>
              </a:xfrm>
              <a:prstGeom prst="can">
                <a:avLst/>
              </a:prstGeom>
              <a:solidFill>
                <a:srgbClr val="003B6F"/>
              </a:solidFill>
              <a:ln w="6350">
                <a:solidFill>
                  <a:srgbClr val="003B6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FF9A345-A850-97B8-F236-DC230B68A9D6}"/>
              </a:ext>
            </a:extLst>
          </p:cNvPr>
          <p:cNvSpPr txBox="1"/>
          <p:nvPr/>
        </p:nvSpPr>
        <p:spPr>
          <a:xfrm>
            <a:off x="2904392" y="1019930"/>
            <a:ext cx="5496121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2000">
              <a:solidFill>
                <a:schemeClr val="bg1"/>
              </a:solidFill>
              <a:cs typeface="Calibri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7B1F73D2-5450-4E72-E996-AFE24BCD516A}"/>
              </a:ext>
            </a:extLst>
          </p:cNvPr>
          <p:cNvGrpSpPr/>
          <p:nvPr/>
        </p:nvGrpSpPr>
        <p:grpSpPr>
          <a:xfrm>
            <a:off x="605412" y="5376507"/>
            <a:ext cx="1193241" cy="830965"/>
            <a:chOff x="7678565" y="2445049"/>
            <a:chExt cx="1973170" cy="1144729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A4E11A61-F054-1117-59EA-ABF9EFC540E3}"/>
                </a:ext>
              </a:extLst>
            </p:cNvPr>
            <p:cNvGrpSpPr/>
            <p:nvPr/>
          </p:nvGrpSpPr>
          <p:grpSpPr>
            <a:xfrm>
              <a:off x="7678565" y="2474518"/>
              <a:ext cx="1973170" cy="1115260"/>
              <a:chOff x="92692" y="2468336"/>
              <a:chExt cx="2474812" cy="1059131"/>
            </a:xfrm>
          </p:grpSpPr>
          <p:sp>
            <p:nvSpPr>
              <p:cNvPr id="59" name="Cylinder 58">
                <a:extLst>
                  <a:ext uri="{FF2B5EF4-FFF2-40B4-BE49-F238E27FC236}">
                    <a16:creationId xmlns:a16="http://schemas.microsoft.com/office/drawing/2014/main" id="{1DE48021-EE9A-5EAD-E060-D9CD5C63E223}"/>
                  </a:ext>
                </a:extLst>
              </p:cNvPr>
              <p:cNvSpPr/>
              <p:nvPr/>
            </p:nvSpPr>
            <p:spPr>
              <a:xfrm rot="-5400000">
                <a:off x="1502228" y="2399102"/>
                <a:ext cx="914400" cy="1216152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 w="571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Cylinder 59">
                <a:extLst>
                  <a:ext uri="{FF2B5EF4-FFF2-40B4-BE49-F238E27FC236}">
                    <a16:creationId xmlns:a16="http://schemas.microsoft.com/office/drawing/2014/main" id="{5C717DDA-839A-101D-1885-B0FF1D02DE11}"/>
                  </a:ext>
                </a:extLst>
              </p:cNvPr>
              <p:cNvSpPr/>
              <p:nvPr/>
            </p:nvSpPr>
            <p:spPr>
              <a:xfrm rot="5400000">
                <a:off x="243568" y="2399103"/>
                <a:ext cx="914400" cy="1216152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 w="571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Cylinder 60">
                <a:extLst>
                  <a:ext uri="{FF2B5EF4-FFF2-40B4-BE49-F238E27FC236}">
                    <a16:creationId xmlns:a16="http://schemas.microsoft.com/office/drawing/2014/main" id="{FEA5EED3-9711-554A-19DC-2770974D7AFC}"/>
                  </a:ext>
                </a:extLst>
              </p:cNvPr>
              <p:cNvSpPr/>
              <p:nvPr/>
            </p:nvSpPr>
            <p:spPr>
              <a:xfrm rot="5400000">
                <a:off x="669764" y="2777054"/>
                <a:ext cx="1049854" cy="432420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 w="571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Cylinder 61">
                <a:extLst>
                  <a:ext uri="{FF2B5EF4-FFF2-40B4-BE49-F238E27FC236}">
                    <a16:creationId xmlns:a16="http://schemas.microsoft.com/office/drawing/2014/main" id="{AA48A4C7-9900-2BAA-85C1-D9B17577248E}"/>
                  </a:ext>
                </a:extLst>
              </p:cNvPr>
              <p:cNvSpPr/>
              <p:nvPr/>
            </p:nvSpPr>
            <p:spPr>
              <a:xfrm rot="16200000">
                <a:off x="984246" y="2787818"/>
                <a:ext cx="1059131" cy="420168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 w="571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B59EC590-C306-43FC-3E73-2698F6CB7ADC}"/>
                </a:ext>
              </a:extLst>
            </p:cNvPr>
            <p:cNvSpPr/>
            <p:nvPr/>
          </p:nvSpPr>
          <p:spPr>
            <a:xfrm>
              <a:off x="8239125" y="2571750"/>
              <a:ext cx="914400" cy="9144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Diagonal Stripe 51">
              <a:extLst>
                <a:ext uri="{FF2B5EF4-FFF2-40B4-BE49-F238E27FC236}">
                  <a16:creationId xmlns:a16="http://schemas.microsoft.com/office/drawing/2014/main" id="{C4D5BA4F-122B-C2CB-C0F2-15AEC2ABDD0B}"/>
                </a:ext>
              </a:extLst>
            </p:cNvPr>
            <p:cNvSpPr/>
            <p:nvPr/>
          </p:nvSpPr>
          <p:spPr>
            <a:xfrm>
              <a:off x="8493082" y="2445049"/>
              <a:ext cx="478352" cy="221865"/>
            </a:xfrm>
            <a:prstGeom prst="diagStrip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" name="Diagonal Stripe 52">
              <a:extLst>
                <a:ext uri="{FF2B5EF4-FFF2-40B4-BE49-F238E27FC236}">
                  <a16:creationId xmlns:a16="http://schemas.microsoft.com/office/drawing/2014/main" id="{EEA2BA29-6276-FD5D-E1F0-B208C9FE7764}"/>
                </a:ext>
              </a:extLst>
            </p:cNvPr>
            <p:cNvSpPr/>
            <p:nvPr/>
          </p:nvSpPr>
          <p:spPr>
            <a:xfrm rot="-1620000" flipH="1">
              <a:off x="8469320" y="2524681"/>
              <a:ext cx="300595" cy="450980"/>
            </a:xfrm>
            <a:prstGeom prst="diagStrip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4" name="Diagonal Stripe 53">
              <a:extLst>
                <a:ext uri="{FF2B5EF4-FFF2-40B4-BE49-F238E27FC236}">
                  <a16:creationId xmlns:a16="http://schemas.microsoft.com/office/drawing/2014/main" id="{8A264855-1BFD-1380-C139-429DF0DFC4C5}"/>
                </a:ext>
              </a:extLst>
            </p:cNvPr>
            <p:cNvSpPr/>
            <p:nvPr/>
          </p:nvSpPr>
          <p:spPr>
            <a:xfrm rot="3480000">
              <a:off x="8589884" y="2729980"/>
              <a:ext cx="144025" cy="351519"/>
            </a:xfrm>
            <a:prstGeom prst="diagStrip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Diagonal Stripe 54">
              <a:extLst>
                <a:ext uri="{FF2B5EF4-FFF2-40B4-BE49-F238E27FC236}">
                  <a16:creationId xmlns:a16="http://schemas.microsoft.com/office/drawing/2014/main" id="{39DDD64E-DF9D-EC3F-C827-9AA95B783D4B}"/>
                </a:ext>
              </a:extLst>
            </p:cNvPr>
            <p:cNvSpPr/>
            <p:nvPr/>
          </p:nvSpPr>
          <p:spPr>
            <a:xfrm rot="20460000" flipH="1">
              <a:off x="8541423" y="2886575"/>
              <a:ext cx="186765" cy="345613"/>
            </a:xfrm>
            <a:prstGeom prst="diagStrip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" name="Diagonal Stripe 55">
              <a:extLst>
                <a:ext uri="{FF2B5EF4-FFF2-40B4-BE49-F238E27FC236}">
                  <a16:creationId xmlns:a16="http://schemas.microsoft.com/office/drawing/2014/main" id="{2BCE3D2C-8B3F-AE2D-6689-A72020F7AFA0}"/>
                </a:ext>
              </a:extLst>
            </p:cNvPr>
            <p:cNvSpPr/>
            <p:nvPr/>
          </p:nvSpPr>
          <p:spPr>
            <a:xfrm rot="2760000">
              <a:off x="8551211" y="3092836"/>
              <a:ext cx="119284" cy="345613"/>
            </a:xfrm>
            <a:prstGeom prst="diagStrip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7" name="Diagonal Stripe 56">
              <a:extLst>
                <a:ext uri="{FF2B5EF4-FFF2-40B4-BE49-F238E27FC236}">
                  <a16:creationId xmlns:a16="http://schemas.microsoft.com/office/drawing/2014/main" id="{5F6EAAD7-6F2B-55CE-7CB4-80C36A3F2644}"/>
                </a:ext>
              </a:extLst>
            </p:cNvPr>
            <p:cNvSpPr/>
            <p:nvPr/>
          </p:nvSpPr>
          <p:spPr>
            <a:xfrm rot="20460000" flipH="1">
              <a:off x="8655725" y="3235063"/>
              <a:ext cx="80585" cy="351858"/>
            </a:xfrm>
            <a:prstGeom prst="diagStrip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8" name="Diagonal Stripe 57">
              <a:extLst>
                <a:ext uri="{FF2B5EF4-FFF2-40B4-BE49-F238E27FC236}">
                  <a16:creationId xmlns:a16="http://schemas.microsoft.com/office/drawing/2014/main" id="{C6B65044-4F5A-3783-82AE-A5AED3F12763}"/>
                </a:ext>
              </a:extLst>
            </p:cNvPr>
            <p:cNvSpPr/>
            <p:nvPr/>
          </p:nvSpPr>
          <p:spPr>
            <a:xfrm rot="1560000">
              <a:off x="8480761" y="2679516"/>
              <a:ext cx="86963" cy="182856"/>
            </a:xfrm>
            <a:prstGeom prst="diagStrip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65C759BB-4374-AA3F-7737-2520F4983E1B}"/>
              </a:ext>
            </a:extLst>
          </p:cNvPr>
          <p:cNvGrpSpPr/>
          <p:nvPr/>
        </p:nvGrpSpPr>
        <p:grpSpPr>
          <a:xfrm>
            <a:off x="637955" y="1327075"/>
            <a:ext cx="1188937" cy="1067178"/>
            <a:chOff x="274808" y="2598086"/>
            <a:chExt cx="1973170" cy="1777972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BDECB6D2-DE3C-E9B1-0316-8777DD4C8765}"/>
                </a:ext>
              </a:extLst>
            </p:cNvPr>
            <p:cNvGrpSpPr/>
            <p:nvPr/>
          </p:nvGrpSpPr>
          <p:grpSpPr>
            <a:xfrm>
              <a:off x="920572" y="3597179"/>
              <a:ext cx="753804" cy="778879"/>
              <a:chOff x="781051" y="3479123"/>
              <a:chExt cx="904057" cy="896935"/>
            </a:xfrm>
          </p:grpSpPr>
          <p:pic>
            <p:nvPicPr>
              <p:cNvPr id="71" name="Graphic 70" descr="Splash1 with solid fill">
                <a:extLst>
                  <a:ext uri="{FF2B5EF4-FFF2-40B4-BE49-F238E27FC236}">
                    <a16:creationId xmlns:a16="http://schemas.microsoft.com/office/drawing/2014/main" id="{B5F4E67D-E21E-F873-E66F-0F89E0452E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 rot="10800000">
                <a:off x="781051" y="3495675"/>
                <a:ext cx="880383" cy="880383"/>
              </a:xfrm>
              <a:prstGeom prst="rect">
                <a:avLst/>
              </a:prstGeom>
            </p:spPr>
          </p:pic>
          <p:pic>
            <p:nvPicPr>
              <p:cNvPr id="72" name="Graphic 71" descr="Splash1 with solid fill">
                <a:extLst>
                  <a:ext uri="{FF2B5EF4-FFF2-40B4-BE49-F238E27FC236}">
                    <a16:creationId xmlns:a16="http://schemas.microsoft.com/office/drawing/2014/main" id="{AEB39FA4-E9F7-D8C8-8B7A-85899D7F3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10800000">
                <a:off x="837569" y="3479123"/>
                <a:ext cx="847539" cy="880383"/>
              </a:xfrm>
              <a:prstGeom prst="rect">
                <a:avLst/>
              </a:prstGeom>
            </p:spPr>
          </p:pic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F03157E3-D86E-B628-3EF0-137E624A29CD}"/>
                </a:ext>
              </a:extLst>
            </p:cNvPr>
            <p:cNvGrpSpPr/>
            <p:nvPr/>
          </p:nvGrpSpPr>
          <p:grpSpPr>
            <a:xfrm>
              <a:off x="274808" y="2598086"/>
              <a:ext cx="1973170" cy="1115260"/>
              <a:chOff x="92692" y="2468336"/>
              <a:chExt cx="2474812" cy="1059131"/>
            </a:xfrm>
          </p:grpSpPr>
          <p:sp>
            <p:nvSpPr>
              <p:cNvPr id="67" name="Cylinder 66">
                <a:extLst>
                  <a:ext uri="{FF2B5EF4-FFF2-40B4-BE49-F238E27FC236}">
                    <a16:creationId xmlns:a16="http://schemas.microsoft.com/office/drawing/2014/main" id="{CF599319-B41C-1B2C-1F25-74F81F8B8F2E}"/>
                  </a:ext>
                </a:extLst>
              </p:cNvPr>
              <p:cNvSpPr/>
              <p:nvPr/>
            </p:nvSpPr>
            <p:spPr>
              <a:xfrm rot="-5400000">
                <a:off x="1502228" y="2399102"/>
                <a:ext cx="914400" cy="1216152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Cylinder 67">
                <a:extLst>
                  <a:ext uri="{FF2B5EF4-FFF2-40B4-BE49-F238E27FC236}">
                    <a16:creationId xmlns:a16="http://schemas.microsoft.com/office/drawing/2014/main" id="{7B4CDA5E-4CE8-629D-6588-8013F1A87F1D}"/>
                  </a:ext>
                </a:extLst>
              </p:cNvPr>
              <p:cNvSpPr/>
              <p:nvPr/>
            </p:nvSpPr>
            <p:spPr>
              <a:xfrm rot="5400000">
                <a:off x="243568" y="2399103"/>
                <a:ext cx="914400" cy="1216152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Cylinder 68">
                <a:extLst>
                  <a:ext uri="{FF2B5EF4-FFF2-40B4-BE49-F238E27FC236}">
                    <a16:creationId xmlns:a16="http://schemas.microsoft.com/office/drawing/2014/main" id="{E2702F36-73E2-DCD7-D65D-DB76CF0936C0}"/>
                  </a:ext>
                </a:extLst>
              </p:cNvPr>
              <p:cNvSpPr/>
              <p:nvPr/>
            </p:nvSpPr>
            <p:spPr>
              <a:xfrm rot="5400000">
                <a:off x="669764" y="2777054"/>
                <a:ext cx="1049854" cy="432420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Cylinder 69">
                <a:extLst>
                  <a:ext uri="{FF2B5EF4-FFF2-40B4-BE49-F238E27FC236}">
                    <a16:creationId xmlns:a16="http://schemas.microsoft.com/office/drawing/2014/main" id="{EDF5B2F4-D825-24AD-1EFE-220C9492A151}"/>
                  </a:ext>
                </a:extLst>
              </p:cNvPr>
              <p:cNvSpPr/>
              <p:nvPr/>
            </p:nvSpPr>
            <p:spPr>
              <a:xfrm rot="16200000">
                <a:off x="984246" y="2787818"/>
                <a:ext cx="1059131" cy="420168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CAFD1BA9-3822-0C43-5052-038465CFBE75}"/>
              </a:ext>
            </a:extLst>
          </p:cNvPr>
          <p:cNvGrpSpPr/>
          <p:nvPr/>
        </p:nvGrpSpPr>
        <p:grpSpPr>
          <a:xfrm>
            <a:off x="603957" y="2553896"/>
            <a:ext cx="1262656" cy="1194248"/>
            <a:chOff x="2468132" y="2323449"/>
            <a:chExt cx="1973170" cy="1719411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7AB3E479-DC5D-7248-8B8A-34F06B0E8BE6}"/>
                </a:ext>
              </a:extLst>
            </p:cNvPr>
            <p:cNvGrpSpPr/>
            <p:nvPr/>
          </p:nvGrpSpPr>
          <p:grpSpPr>
            <a:xfrm>
              <a:off x="2468132" y="2927600"/>
              <a:ext cx="1973170" cy="1115260"/>
              <a:chOff x="92692" y="2468336"/>
              <a:chExt cx="2474812" cy="1059131"/>
            </a:xfrm>
          </p:grpSpPr>
          <p:sp>
            <p:nvSpPr>
              <p:cNvPr id="89" name="Cylinder 88">
                <a:extLst>
                  <a:ext uri="{FF2B5EF4-FFF2-40B4-BE49-F238E27FC236}">
                    <a16:creationId xmlns:a16="http://schemas.microsoft.com/office/drawing/2014/main" id="{1BF84D83-EABF-637F-DA36-DF0F09996DA3}"/>
                  </a:ext>
                </a:extLst>
              </p:cNvPr>
              <p:cNvSpPr/>
              <p:nvPr/>
            </p:nvSpPr>
            <p:spPr>
              <a:xfrm rot="-5400000">
                <a:off x="1502228" y="2399102"/>
                <a:ext cx="914400" cy="1216152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Cylinder 89">
                <a:extLst>
                  <a:ext uri="{FF2B5EF4-FFF2-40B4-BE49-F238E27FC236}">
                    <a16:creationId xmlns:a16="http://schemas.microsoft.com/office/drawing/2014/main" id="{B11361ED-23CD-1712-4AAB-3BBAFB890CF2}"/>
                  </a:ext>
                </a:extLst>
              </p:cNvPr>
              <p:cNvSpPr/>
              <p:nvPr/>
            </p:nvSpPr>
            <p:spPr>
              <a:xfrm rot="5400000">
                <a:off x="243568" y="2399103"/>
                <a:ext cx="914400" cy="1216152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Cylinder 90">
                <a:extLst>
                  <a:ext uri="{FF2B5EF4-FFF2-40B4-BE49-F238E27FC236}">
                    <a16:creationId xmlns:a16="http://schemas.microsoft.com/office/drawing/2014/main" id="{D9816B71-E800-0981-9BD0-44D732F7475A}"/>
                  </a:ext>
                </a:extLst>
              </p:cNvPr>
              <p:cNvSpPr/>
              <p:nvPr/>
            </p:nvSpPr>
            <p:spPr>
              <a:xfrm rot="5400000">
                <a:off x="669764" y="2777054"/>
                <a:ext cx="1049854" cy="432420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Cylinder 91">
                <a:extLst>
                  <a:ext uri="{FF2B5EF4-FFF2-40B4-BE49-F238E27FC236}">
                    <a16:creationId xmlns:a16="http://schemas.microsoft.com/office/drawing/2014/main" id="{C911D2EF-1CF4-00BB-CEA0-FF4A9573D3B0}"/>
                  </a:ext>
                </a:extLst>
              </p:cNvPr>
              <p:cNvSpPr/>
              <p:nvPr/>
            </p:nvSpPr>
            <p:spPr>
              <a:xfrm rot="16200000">
                <a:off x="984246" y="2787818"/>
                <a:ext cx="1059131" cy="420168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6" name="Arrow: Bent 85">
              <a:extLst>
                <a:ext uri="{FF2B5EF4-FFF2-40B4-BE49-F238E27FC236}">
                  <a16:creationId xmlns:a16="http://schemas.microsoft.com/office/drawing/2014/main" id="{96358841-4A4E-6C29-C495-D57F6644E108}"/>
                </a:ext>
              </a:extLst>
            </p:cNvPr>
            <p:cNvSpPr/>
            <p:nvPr/>
          </p:nvSpPr>
          <p:spPr>
            <a:xfrm rot="8220000" flipH="1">
              <a:off x="2739762" y="2416125"/>
              <a:ext cx="318888" cy="539165"/>
            </a:xfrm>
            <a:prstGeom prst="bentArrow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7" name="Arrow: Bent 86">
              <a:extLst>
                <a:ext uri="{FF2B5EF4-FFF2-40B4-BE49-F238E27FC236}">
                  <a16:creationId xmlns:a16="http://schemas.microsoft.com/office/drawing/2014/main" id="{DF9F916B-3A34-CD06-20EB-EFF514CD98FC}"/>
                </a:ext>
              </a:extLst>
            </p:cNvPr>
            <p:cNvSpPr/>
            <p:nvPr/>
          </p:nvSpPr>
          <p:spPr>
            <a:xfrm rot="8220000" flipH="1">
              <a:off x="3337004" y="2323449"/>
              <a:ext cx="318888" cy="539165"/>
            </a:xfrm>
            <a:prstGeom prst="bentArrow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8" name="Arrow: Bent 87">
              <a:extLst>
                <a:ext uri="{FF2B5EF4-FFF2-40B4-BE49-F238E27FC236}">
                  <a16:creationId xmlns:a16="http://schemas.microsoft.com/office/drawing/2014/main" id="{A6A2BF44-D308-EB1C-7B5E-449591C7A086}"/>
                </a:ext>
              </a:extLst>
            </p:cNvPr>
            <p:cNvSpPr/>
            <p:nvPr/>
          </p:nvSpPr>
          <p:spPr>
            <a:xfrm rot="8220000" flipH="1">
              <a:off x="3975437" y="2416125"/>
              <a:ext cx="318888" cy="539165"/>
            </a:xfrm>
            <a:prstGeom prst="bentArrow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2562551A-D0F4-36C9-D8C7-2EF4399E9A82}"/>
              </a:ext>
            </a:extLst>
          </p:cNvPr>
          <p:cNvGrpSpPr/>
          <p:nvPr/>
        </p:nvGrpSpPr>
        <p:grpSpPr>
          <a:xfrm>
            <a:off x="2517818" y="1340476"/>
            <a:ext cx="7609267" cy="4404574"/>
            <a:chOff x="2507086" y="1598054"/>
            <a:chExt cx="7609267" cy="4404574"/>
          </a:xfrm>
        </p:grpSpPr>
        <p:sp>
          <p:nvSpPr>
            <p:cNvPr id="100" name="Rectangle: Rounded Corners 99">
              <a:extLst>
                <a:ext uri="{FF2B5EF4-FFF2-40B4-BE49-F238E27FC236}">
                  <a16:creationId xmlns:a16="http://schemas.microsoft.com/office/drawing/2014/main" id="{E7245E0F-9DB5-BF38-CE36-D1D4D580AC89}"/>
                </a:ext>
              </a:extLst>
            </p:cNvPr>
            <p:cNvSpPr/>
            <p:nvPr/>
          </p:nvSpPr>
          <p:spPr>
            <a:xfrm>
              <a:off x="6701306" y="4055773"/>
              <a:ext cx="3415047" cy="1944709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: Rounded Corners 100">
              <a:extLst>
                <a:ext uri="{FF2B5EF4-FFF2-40B4-BE49-F238E27FC236}">
                  <a16:creationId xmlns:a16="http://schemas.microsoft.com/office/drawing/2014/main" id="{95AD6871-94CA-68A5-943E-B8314223FE53}"/>
                </a:ext>
              </a:extLst>
            </p:cNvPr>
            <p:cNvSpPr/>
            <p:nvPr/>
          </p:nvSpPr>
          <p:spPr>
            <a:xfrm>
              <a:off x="2507086" y="4057919"/>
              <a:ext cx="3415047" cy="1944709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: Rounded Corners 101">
              <a:extLst>
                <a:ext uri="{FF2B5EF4-FFF2-40B4-BE49-F238E27FC236}">
                  <a16:creationId xmlns:a16="http://schemas.microsoft.com/office/drawing/2014/main" id="{25E4F693-E152-CE46-79B6-4949878D1D43}"/>
                </a:ext>
              </a:extLst>
            </p:cNvPr>
            <p:cNvSpPr/>
            <p:nvPr/>
          </p:nvSpPr>
          <p:spPr>
            <a:xfrm>
              <a:off x="4447503" y="1598054"/>
              <a:ext cx="3415047" cy="1944709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4" name="TextBox 103">
            <a:extLst>
              <a:ext uri="{FF2B5EF4-FFF2-40B4-BE49-F238E27FC236}">
                <a16:creationId xmlns:a16="http://schemas.microsoft.com/office/drawing/2014/main" id="{1C456506-C66C-6104-4376-C719F8FFA8D2}"/>
              </a:ext>
            </a:extLst>
          </p:cNvPr>
          <p:cNvSpPr txBox="1"/>
          <p:nvPr/>
        </p:nvSpPr>
        <p:spPr>
          <a:xfrm>
            <a:off x="4867489" y="1487007"/>
            <a:ext cx="2611719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+mj-lt"/>
                <a:cs typeface="Calibri"/>
              </a:rPr>
              <a:t>Measured using a Force Transducer Attached to One Half of Coupler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E69DFBF4-47AB-FE3E-D09A-F37B9CD9A2B4}"/>
              </a:ext>
            </a:extLst>
          </p:cNvPr>
          <p:cNvSpPr txBox="1"/>
          <p:nvPr/>
        </p:nvSpPr>
        <p:spPr>
          <a:xfrm>
            <a:off x="7021401" y="4145416"/>
            <a:ext cx="2758224" cy="16004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+mj-lt"/>
                <a:cs typeface="Calibri"/>
              </a:rPr>
              <a:t>Connection/</a:t>
            </a:r>
          </a:p>
          <a:p>
            <a:pPr algn="ctr"/>
            <a:r>
              <a:rPr lang="en-US" sz="2000">
                <a:solidFill>
                  <a:schemeClr val="bg1"/>
                </a:solidFill>
                <a:latin typeface="+mj-lt"/>
                <a:cs typeface="Calibri"/>
              </a:rPr>
              <a:t>Disconnection Force:</a:t>
            </a:r>
            <a:endParaRPr lang="en-US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2000">
                <a:solidFill>
                  <a:schemeClr val="bg1"/>
                </a:solidFill>
                <a:latin typeface="+mj-lt"/>
                <a:cs typeface="Calibri"/>
              </a:rPr>
              <a:t>≤ 250 LBF</a:t>
            </a:r>
          </a:p>
          <a:p>
            <a:pPr algn="l"/>
            <a:endParaRPr lang="en-US">
              <a:cs typeface="Calibri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56344B00-8669-CE01-7C31-3A943CF95150}"/>
              </a:ext>
            </a:extLst>
          </p:cNvPr>
          <p:cNvSpPr txBox="1"/>
          <p:nvPr/>
        </p:nvSpPr>
        <p:spPr>
          <a:xfrm>
            <a:off x="2815155" y="4167171"/>
            <a:ext cx="2758224" cy="16004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+mj-lt"/>
                <a:cs typeface="Calibri"/>
              </a:rPr>
              <a:t>Target Derived From Previous NASA Coupler</a:t>
            </a:r>
            <a:endParaRPr lang="en-US" sz="2000">
              <a:solidFill>
                <a:srgbClr val="FFFFFF"/>
              </a:solidFill>
              <a:latin typeface="+mj-lt"/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F09C3970-5A46-F860-8DB6-BED683C4E348}"/>
              </a:ext>
            </a:extLst>
          </p:cNvPr>
          <p:cNvSpPr txBox="1"/>
          <p:nvPr/>
        </p:nvSpPr>
        <p:spPr>
          <a:xfrm>
            <a:off x="10671437" y="173378"/>
            <a:ext cx="1525893" cy="3501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Jason Goldstein</a:t>
            </a:r>
          </a:p>
        </p:txBody>
      </p:sp>
      <p:pic>
        <p:nvPicPr>
          <p:cNvPr id="8" name="Picture 7" descr="Arizona Space Grant Consortium Logos | Arizona Space Grant Consortium">
            <a:extLst>
              <a:ext uri="{FF2B5EF4-FFF2-40B4-BE49-F238E27FC236}">
                <a16:creationId xmlns:a16="http://schemas.microsoft.com/office/drawing/2014/main" id="{52397A26-509D-3028-5B1A-6AE7C35AF06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5328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A5BCF7-4E67-4B03-4D9A-C266B1F2FBE0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0744BC4-01FE-EE76-3D0C-6A2EC6EB29D8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B97B82-3D7B-EDA6-B474-EFA06C8BAB2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45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7BF53AEF-CA2F-FD19-8BD0-DDDDBB103AFC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latin typeface="Arial Black"/>
                <a:cs typeface="Calibri"/>
              </a:rPr>
              <a:t>Concept Generation Tactics</a:t>
            </a:r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C8BDC0F-947F-E591-3E2C-B426EC46F701}"/>
              </a:ext>
            </a:extLst>
          </p:cNvPr>
          <p:cNvGrpSpPr/>
          <p:nvPr/>
        </p:nvGrpSpPr>
        <p:grpSpPr>
          <a:xfrm>
            <a:off x="3258526" y="1247932"/>
            <a:ext cx="4274813" cy="3699955"/>
            <a:chOff x="3258526" y="1247932"/>
            <a:chExt cx="4274813" cy="3699955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8874F57-7A64-AA5A-F397-F4C12F8CADE0}"/>
                </a:ext>
              </a:extLst>
            </p:cNvPr>
            <p:cNvSpPr txBox="1"/>
            <p:nvPr/>
          </p:nvSpPr>
          <p:spPr>
            <a:xfrm>
              <a:off x="4350334" y="1247932"/>
              <a:ext cx="20916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tx2"/>
                  </a:solidFill>
                  <a:latin typeface="+mj-lt"/>
                </a:rPr>
                <a:t>Crap Shoot</a:t>
              </a:r>
            </a:p>
          </p:txBody>
        </p: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F3047677-8011-E7F3-5F67-74D101519257}"/>
                </a:ext>
              </a:extLst>
            </p:cNvPr>
            <p:cNvGrpSpPr/>
            <p:nvPr/>
          </p:nvGrpSpPr>
          <p:grpSpPr>
            <a:xfrm>
              <a:off x="3258526" y="2622757"/>
              <a:ext cx="4274813" cy="2325130"/>
              <a:chOff x="3194709" y="2567460"/>
              <a:chExt cx="4274813" cy="2325130"/>
            </a:xfrm>
          </p:grpSpPr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A4054AEC-5E41-5A1B-BAB6-88048CEE8651}"/>
                  </a:ext>
                </a:extLst>
              </p:cNvPr>
              <p:cNvGrpSpPr/>
              <p:nvPr/>
            </p:nvGrpSpPr>
            <p:grpSpPr>
              <a:xfrm>
                <a:off x="3194709" y="2567460"/>
                <a:ext cx="4274813" cy="2325130"/>
                <a:chOff x="3194709" y="2567460"/>
                <a:chExt cx="4274813" cy="2325130"/>
              </a:xfrm>
            </p:grpSpPr>
            <p:grpSp>
              <p:nvGrpSpPr>
                <p:cNvPr id="86" name="Group 85">
                  <a:extLst>
                    <a:ext uri="{FF2B5EF4-FFF2-40B4-BE49-F238E27FC236}">
                      <a16:creationId xmlns:a16="http://schemas.microsoft.com/office/drawing/2014/main" id="{27B966FA-764F-DED3-083F-CCCFF30B489C}"/>
                    </a:ext>
                  </a:extLst>
                </p:cNvPr>
                <p:cNvGrpSpPr/>
                <p:nvPr/>
              </p:nvGrpSpPr>
              <p:grpSpPr>
                <a:xfrm>
                  <a:off x="3194709" y="2567460"/>
                  <a:ext cx="4274813" cy="2325130"/>
                  <a:chOff x="3194709" y="2567460"/>
                  <a:chExt cx="4274813" cy="2325130"/>
                </a:xfrm>
              </p:grpSpPr>
              <p:sp>
                <p:nvSpPr>
                  <p:cNvPr id="48" name="Rectangle: Rounded Corners 47">
                    <a:extLst>
                      <a:ext uri="{FF2B5EF4-FFF2-40B4-BE49-F238E27FC236}">
                        <a16:creationId xmlns:a16="http://schemas.microsoft.com/office/drawing/2014/main" id="{23F4DC24-4D51-40DF-E81A-8C6C67407E2D}"/>
                      </a:ext>
                    </a:extLst>
                  </p:cNvPr>
                  <p:cNvSpPr/>
                  <p:nvPr/>
                </p:nvSpPr>
                <p:spPr>
                  <a:xfrm>
                    <a:off x="3194709" y="2567460"/>
                    <a:ext cx="4274813" cy="2325130"/>
                  </a:xfrm>
                  <a:prstGeom prst="round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52" name="Group 51">
                    <a:extLst>
                      <a:ext uri="{FF2B5EF4-FFF2-40B4-BE49-F238E27FC236}">
                        <a16:creationId xmlns:a16="http://schemas.microsoft.com/office/drawing/2014/main" id="{24A8ABB5-179B-AB47-0223-9D4DFC0CBA30}"/>
                      </a:ext>
                    </a:extLst>
                  </p:cNvPr>
                  <p:cNvGrpSpPr/>
                  <p:nvPr/>
                </p:nvGrpSpPr>
                <p:grpSpPr>
                  <a:xfrm>
                    <a:off x="3294952" y="2996923"/>
                    <a:ext cx="2984786" cy="456337"/>
                    <a:chOff x="3294952" y="2996923"/>
                    <a:chExt cx="2984786" cy="456337"/>
                  </a:xfrm>
                </p:grpSpPr>
                <p:sp>
                  <p:nvSpPr>
                    <p:cNvPr id="49" name="Rectangle 48">
                      <a:extLst>
                        <a:ext uri="{FF2B5EF4-FFF2-40B4-BE49-F238E27FC236}">
                          <a16:creationId xmlns:a16="http://schemas.microsoft.com/office/drawing/2014/main" id="{BC569AC7-39CB-EF76-494C-EB8981E9D6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94952" y="2996923"/>
                      <a:ext cx="943897" cy="45382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  <a:latin typeface="+mj-lt"/>
                        </a:rPr>
                        <a:t>1</a:t>
                      </a:r>
                    </a:p>
                  </p:txBody>
                </p:sp>
                <p:sp>
                  <p:nvSpPr>
                    <p:cNvPr id="50" name="Rectangle 49">
                      <a:extLst>
                        <a:ext uri="{FF2B5EF4-FFF2-40B4-BE49-F238E27FC236}">
                          <a16:creationId xmlns:a16="http://schemas.microsoft.com/office/drawing/2014/main" id="{183880F6-C959-19E1-C3DE-A869AA17C5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15397" y="2996923"/>
                      <a:ext cx="943897" cy="45382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  <a:latin typeface="+mj-lt"/>
                        </a:rPr>
                        <a:t>1</a:t>
                      </a:r>
                    </a:p>
                  </p:txBody>
                </p:sp>
                <p:sp>
                  <p:nvSpPr>
                    <p:cNvPr id="51" name="Rectangle 50">
                      <a:extLst>
                        <a:ext uri="{FF2B5EF4-FFF2-40B4-BE49-F238E27FC236}">
                          <a16:creationId xmlns:a16="http://schemas.microsoft.com/office/drawing/2014/main" id="{0BA7EF6B-AC07-5B7A-C3E1-579650F2B1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35841" y="2999436"/>
                      <a:ext cx="943897" cy="45382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  <a:latin typeface="+mj-lt"/>
                        </a:rPr>
                        <a:t>1</a:t>
                      </a:r>
                    </a:p>
                  </p:txBody>
                </p:sp>
              </p:grpSp>
              <p:grpSp>
                <p:nvGrpSpPr>
                  <p:cNvPr id="53" name="Group 52">
                    <a:extLst>
                      <a:ext uri="{FF2B5EF4-FFF2-40B4-BE49-F238E27FC236}">
                        <a16:creationId xmlns:a16="http://schemas.microsoft.com/office/drawing/2014/main" id="{63119606-C7B3-7123-B4BC-CD91D0256E4B}"/>
                      </a:ext>
                    </a:extLst>
                  </p:cNvPr>
                  <p:cNvGrpSpPr/>
                  <p:nvPr/>
                </p:nvGrpSpPr>
                <p:grpSpPr>
                  <a:xfrm>
                    <a:off x="3294952" y="3578861"/>
                    <a:ext cx="2984786" cy="453824"/>
                    <a:chOff x="3294952" y="2996923"/>
                    <a:chExt cx="2984786" cy="453824"/>
                  </a:xfrm>
                </p:grpSpPr>
                <p:sp>
                  <p:nvSpPr>
                    <p:cNvPr id="54" name="Rectangle 53">
                      <a:extLst>
                        <a:ext uri="{FF2B5EF4-FFF2-40B4-BE49-F238E27FC236}">
                          <a16:creationId xmlns:a16="http://schemas.microsoft.com/office/drawing/2014/main" id="{566993DA-1AD0-F124-8237-E9DCA67B1A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94952" y="2996923"/>
                      <a:ext cx="943897" cy="45382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  <a:latin typeface="+mj-lt"/>
                        </a:rPr>
                        <a:t>2</a:t>
                      </a:r>
                    </a:p>
                  </p:txBody>
                </p:sp>
                <p:sp>
                  <p:nvSpPr>
                    <p:cNvPr id="55" name="Rectangle 54">
                      <a:extLst>
                        <a:ext uri="{FF2B5EF4-FFF2-40B4-BE49-F238E27FC236}">
                          <a16:creationId xmlns:a16="http://schemas.microsoft.com/office/drawing/2014/main" id="{C03E0439-C743-B6E2-EE39-191B51F567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15397" y="2996923"/>
                      <a:ext cx="943897" cy="45382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  <a:latin typeface="+mj-lt"/>
                        </a:rPr>
                        <a:t>2</a:t>
                      </a:r>
                    </a:p>
                  </p:txBody>
                </p:sp>
                <p:sp>
                  <p:nvSpPr>
                    <p:cNvPr id="56" name="Rectangle 55">
                      <a:extLst>
                        <a:ext uri="{FF2B5EF4-FFF2-40B4-BE49-F238E27FC236}">
                          <a16:creationId xmlns:a16="http://schemas.microsoft.com/office/drawing/2014/main" id="{7646EDF3-D4ED-19D6-DEA5-F0A2CF5F96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35841" y="2996923"/>
                      <a:ext cx="943897" cy="45382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  <a:latin typeface="+mj-lt"/>
                        </a:rPr>
                        <a:t>2</a:t>
                      </a:r>
                    </a:p>
                  </p:txBody>
                </p:sp>
              </p:grpSp>
              <p:grpSp>
                <p:nvGrpSpPr>
                  <p:cNvPr id="57" name="Group 56">
                    <a:extLst>
                      <a:ext uri="{FF2B5EF4-FFF2-40B4-BE49-F238E27FC236}">
                        <a16:creationId xmlns:a16="http://schemas.microsoft.com/office/drawing/2014/main" id="{004C9E83-3CE8-C02A-B0FC-78775A9E3457}"/>
                      </a:ext>
                    </a:extLst>
                  </p:cNvPr>
                  <p:cNvGrpSpPr/>
                  <p:nvPr/>
                </p:nvGrpSpPr>
                <p:grpSpPr>
                  <a:xfrm>
                    <a:off x="3294952" y="4149420"/>
                    <a:ext cx="2984785" cy="465203"/>
                    <a:chOff x="3294952" y="2985544"/>
                    <a:chExt cx="2984785" cy="465203"/>
                  </a:xfrm>
                </p:grpSpPr>
                <p:sp>
                  <p:nvSpPr>
                    <p:cNvPr id="58" name="Rectangle 57">
                      <a:extLst>
                        <a:ext uri="{FF2B5EF4-FFF2-40B4-BE49-F238E27FC236}">
                          <a16:creationId xmlns:a16="http://schemas.microsoft.com/office/drawing/2014/main" id="{0884724E-93E1-D13B-6138-A13BBC4CCD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94952" y="2996923"/>
                      <a:ext cx="943897" cy="45382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  <a:latin typeface="+mj-lt"/>
                        </a:rPr>
                        <a:t>3</a:t>
                      </a:r>
                    </a:p>
                  </p:txBody>
                </p:sp>
                <p:sp>
                  <p:nvSpPr>
                    <p:cNvPr id="59" name="Rectangle 58">
                      <a:extLst>
                        <a:ext uri="{FF2B5EF4-FFF2-40B4-BE49-F238E27FC236}">
                          <a16:creationId xmlns:a16="http://schemas.microsoft.com/office/drawing/2014/main" id="{23EB6485-3A87-8B03-613A-1E69996776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15397" y="2996923"/>
                      <a:ext cx="943897" cy="45382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  <a:latin typeface="+mj-lt"/>
                        </a:rPr>
                        <a:t>3</a:t>
                      </a:r>
                    </a:p>
                  </p:txBody>
                </p:sp>
                <p:sp>
                  <p:nvSpPr>
                    <p:cNvPr id="60" name="Rectangle 59">
                      <a:extLst>
                        <a:ext uri="{FF2B5EF4-FFF2-40B4-BE49-F238E27FC236}">
                          <a16:creationId xmlns:a16="http://schemas.microsoft.com/office/drawing/2014/main" id="{DECBC674-2882-6EC6-0A3B-7A5E114618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35840" y="2985544"/>
                      <a:ext cx="943897" cy="45382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  <a:latin typeface="+mj-lt"/>
                        </a:rPr>
                        <a:t>3</a:t>
                      </a:r>
                    </a:p>
                  </p:txBody>
                </p:sp>
              </p:grpSp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F35D2AB3-39EA-F9EE-3E95-4158923781B3}"/>
                      </a:ext>
                    </a:extLst>
                  </p:cNvPr>
                  <p:cNvSpPr txBox="1"/>
                  <p:nvPr/>
                </p:nvSpPr>
                <p:spPr>
                  <a:xfrm>
                    <a:off x="5592289" y="2624956"/>
                    <a:ext cx="413181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>
                        <a:solidFill>
                          <a:schemeClr val="bg1"/>
                        </a:solidFill>
                        <a:latin typeface="+mj-lt"/>
                      </a:rPr>
                      <a:t>C</a:t>
                    </a:r>
                  </a:p>
                </p:txBody>
              </p:sp>
              <p:pic>
                <p:nvPicPr>
                  <p:cNvPr id="70" name="Picture 69" descr="A hand holding a light bulb&#10;&#10;Description automatically generated">
                    <a:extLst>
                      <a:ext uri="{FF2B5EF4-FFF2-40B4-BE49-F238E27FC236}">
                        <a16:creationId xmlns:a16="http://schemas.microsoft.com/office/drawing/2014/main" id="{9991DF0B-C727-60A6-4216-45CA73ABAD6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6447961" y="3269174"/>
                    <a:ext cx="921701" cy="921701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id="{3F1585AF-C62D-CC6F-D968-615E991509C9}"/>
                    </a:ext>
                  </a:extLst>
                </p:cNvPr>
                <p:cNvSpPr/>
                <p:nvPr/>
              </p:nvSpPr>
              <p:spPr>
                <a:xfrm>
                  <a:off x="3568731" y="3617286"/>
                  <a:ext cx="391904" cy="36933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F15922DC-75EB-647F-EE1D-42CF8C4CC052}"/>
                    </a:ext>
                  </a:extLst>
                </p:cNvPr>
                <p:cNvSpPr/>
                <p:nvPr/>
              </p:nvSpPr>
              <p:spPr>
                <a:xfrm>
                  <a:off x="4591393" y="3039169"/>
                  <a:ext cx="391904" cy="36933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4F898988-B996-BA53-1F4A-FAB76D798E0A}"/>
                    </a:ext>
                  </a:extLst>
                </p:cNvPr>
                <p:cNvSpPr/>
                <p:nvPr/>
              </p:nvSpPr>
              <p:spPr>
                <a:xfrm>
                  <a:off x="5602927" y="4182364"/>
                  <a:ext cx="391904" cy="36933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76" name="Straight Arrow Connector 75">
                  <a:extLst>
                    <a:ext uri="{FF2B5EF4-FFF2-40B4-BE49-F238E27FC236}">
                      <a16:creationId xmlns:a16="http://schemas.microsoft.com/office/drawing/2014/main" id="{D8729FE2-FEAF-2E74-F75C-A66D08E5F388}"/>
                    </a:ext>
                  </a:extLst>
                </p:cNvPr>
                <p:cNvCxnSpPr>
                  <a:cxnSpLocks/>
                  <a:stCxn id="71" idx="6"/>
                  <a:endCxn id="72" idx="2"/>
                </p:cNvCxnSpPr>
                <p:nvPr/>
              </p:nvCxnSpPr>
              <p:spPr>
                <a:xfrm flipV="1">
                  <a:off x="3960635" y="3223835"/>
                  <a:ext cx="630758" cy="578117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Arrow Connector 78">
                  <a:extLst>
                    <a:ext uri="{FF2B5EF4-FFF2-40B4-BE49-F238E27FC236}">
                      <a16:creationId xmlns:a16="http://schemas.microsoft.com/office/drawing/2014/main" id="{56AE1B50-F56B-BDE5-DEFE-AC70446AA018}"/>
                    </a:ext>
                  </a:extLst>
                </p:cNvPr>
                <p:cNvCxnSpPr>
                  <a:cxnSpLocks/>
                  <a:stCxn id="72" idx="6"/>
                  <a:endCxn id="73" idx="2"/>
                </p:cNvCxnSpPr>
                <p:nvPr/>
              </p:nvCxnSpPr>
              <p:spPr>
                <a:xfrm>
                  <a:off x="4983297" y="3223835"/>
                  <a:ext cx="619630" cy="1143195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Arrow Connector 82">
                  <a:extLst>
                    <a:ext uri="{FF2B5EF4-FFF2-40B4-BE49-F238E27FC236}">
                      <a16:creationId xmlns:a16="http://schemas.microsoft.com/office/drawing/2014/main" id="{C6023E77-9CB3-8637-FFE4-69FEA8AD8F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004560" y="4157239"/>
                  <a:ext cx="599440" cy="242041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0743AFE9-A54F-2104-FD81-8EEC0EF54C34}"/>
                  </a:ext>
                </a:extLst>
              </p:cNvPr>
              <p:cNvSpPr txBox="1"/>
              <p:nvPr/>
            </p:nvSpPr>
            <p:spPr>
              <a:xfrm>
                <a:off x="3511318" y="2623433"/>
                <a:ext cx="5067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>
                    <a:solidFill>
                      <a:schemeClr val="bg1"/>
                    </a:solidFill>
                    <a:latin typeface="+mj-lt"/>
                  </a:rPr>
                  <a:t>A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988C2992-1BE3-8CA6-86FB-CF592441835C}"/>
                  </a:ext>
                </a:extLst>
              </p:cNvPr>
              <p:cNvSpPr txBox="1"/>
              <p:nvPr/>
            </p:nvSpPr>
            <p:spPr>
              <a:xfrm>
                <a:off x="4555381" y="2623433"/>
                <a:ext cx="4639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>
                    <a:solidFill>
                      <a:schemeClr val="bg1"/>
                    </a:solidFill>
                    <a:latin typeface="+mj-lt"/>
                  </a:rPr>
                  <a:t>B</a:t>
                </a:r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F503071-B2F1-167A-59BB-7AC33E0A246B}"/>
              </a:ext>
            </a:extLst>
          </p:cNvPr>
          <p:cNvGrpSpPr/>
          <p:nvPr/>
        </p:nvGrpSpPr>
        <p:grpSpPr>
          <a:xfrm>
            <a:off x="97014" y="1243780"/>
            <a:ext cx="2991396" cy="5081439"/>
            <a:chOff x="97014" y="1243780"/>
            <a:chExt cx="2991396" cy="5081439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1EC1254-A044-5A61-F989-7BAA4D989357}"/>
                </a:ext>
              </a:extLst>
            </p:cNvPr>
            <p:cNvSpPr txBox="1"/>
            <p:nvPr/>
          </p:nvSpPr>
          <p:spPr>
            <a:xfrm>
              <a:off x="462532" y="1243780"/>
              <a:ext cx="22538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tx2"/>
                  </a:solidFill>
                  <a:latin typeface="+mj-lt"/>
                </a:rPr>
                <a:t>Biomimicry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DB0F27A-28F9-BC50-A7D9-4725CF238578}"/>
                </a:ext>
              </a:extLst>
            </p:cNvPr>
            <p:cNvGrpSpPr/>
            <p:nvPr/>
          </p:nvGrpSpPr>
          <p:grpSpPr>
            <a:xfrm>
              <a:off x="97014" y="1824534"/>
              <a:ext cx="2991396" cy="4500685"/>
              <a:chOff x="134216" y="1658620"/>
              <a:chExt cx="2991396" cy="4500685"/>
            </a:xfrm>
          </p:grpSpPr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D3A5F30B-3B77-ED91-DEC1-E1FBB5C9211B}"/>
                  </a:ext>
                </a:extLst>
              </p:cNvPr>
              <p:cNvSpPr/>
              <p:nvPr/>
            </p:nvSpPr>
            <p:spPr>
              <a:xfrm>
                <a:off x="134216" y="1658620"/>
                <a:ext cx="2991396" cy="4500685"/>
              </a:xfrm>
              <a:prstGeom prst="roundRect">
                <a:avLst/>
              </a:prstGeom>
              <a:solidFill>
                <a:srgbClr val="782F4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7A8DC623-FCE2-78F7-9BB4-9E3F8BA4D262}"/>
                  </a:ext>
                </a:extLst>
              </p:cNvPr>
              <p:cNvGrpSpPr/>
              <p:nvPr/>
            </p:nvGrpSpPr>
            <p:grpSpPr>
              <a:xfrm>
                <a:off x="220140" y="3855088"/>
                <a:ext cx="2813017" cy="2115455"/>
                <a:chOff x="1335722" y="2453082"/>
                <a:chExt cx="3461233" cy="2400498"/>
              </a:xfrm>
            </p:grpSpPr>
            <p:pic>
              <p:nvPicPr>
                <p:cNvPr id="41" name="Picture 40" descr="A satellite in space with solar panels&#10;&#10;Description automatically generated">
                  <a:extLst>
                    <a:ext uri="{FF2B5EF4-FFF2-40B4-BE49-F238E27FC236}">
                      <a16:creationId xmlns:a16="http://schemas.microsoft.com/office/drawing/2014/main" id="{AEA206EF-42C9-54ED-266B-5230E97F44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335722" y="2547276"/>
                  <a:ext cx="3461233" cy="2306304"/>
                </a:xfrm>
                <a:prstGeom prst="roundRect">
                  <a:avLst/>
                </a:prstGeom>
              </p:spPr>
            </p:pic>
            <p:pic>
              <p:nvPicPr>
                <p:cNvPr id="47" name="Picture 46" descr="A long white pipe with a cap&#10;&#10;Description automatically generated">
                  <a:extLst>
                    <a:ext uri="{FF2B5EF4-FFF2-40B4-BE49-F238E27FC236}">
                      <a16:creationId xmlns:a16="http://schemas.microsoft.com/office/drawing/2014/main" id="{FBE462E4-2482-AD54-1D64-E72660D2F2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rot="5400000">
                  <a:off x="3056033" y="2453082"/>
                  <a:ext cx="770834" cy="770834"/>
                </a:xfrm>
                <a:prstGeom prst="roundRect">
                  <a:avLst/>
                </a:prstGeom>
              </p:spPr>
            </p:pic>
            <p:pic>
              <p:nvPicPr>
                <p:cNvPr id="64" name="Picture 63" descr="A model of a space ship&#10;&#10;Description automatically generated">
                  <a:extLst>
                    <a:ext uri="{FF2B5EF4-FFF2-40B4-BE49-F238E27FC236}">
                      <a16:creationId xmlns:a16="http://schemas.microsoft.com/office/drawing/2014/main" id="{4157609A-FE0D-E24A-F484-AA65465204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697560" y="2619779"/>
                  <a:ext cx="1062837" cy="557989"/>
                </a:xfrm>
                <a:prstGeom prst="roundRect">
                  <a:avLst/>
                </a:prstGeom>
              </p:spPr>
            </p:pic>
          </p:grpSp>
          <p:pic>
            <p:nvPicPr>
              <p:cNvPr id="39" name="Picture 38" descr="A bird drinking water from a puddle&#10;&#10;Description automatically generated">
                <a:extLst>
                  <a:ext uri="{FF2B5EF4-FFF2-40B4-BE49-F238E27FC236}">
                    <a16:creationId xmlns:a16="http://schemas.microsoft.com/office/drawing/2014/main" id="{B2280C67-8FF2-C3BB-95C4-5F499118FF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46012" y="1889697"/>
                <a:ext cx="2767804" cy="1844752"/>
              </a:xfrm>
              <a:prstGeom prst="roundRect">
                <a:avLst/>
              </a:prstGeom>
            </p:spPr>
          </p:pic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6D0C1B8-C47E-A7E7-795B-561C29F3A51A}"/>
              </a:ext>
            </a:extLst>
          </p:cNvPr>
          <p:cNvGrpSpPr/>
          <p:nvPr/>
        </p:nvGrpSpPr>
        <p:grpSpPr>
          <a:xfrm>
            <a:off x="7399372" y="1238858"/>
            <a:ext cx="3297131" cy="5165856"/>
            <a:chOff x="7399372" y="1238858"/>
            <a:chExt cx="3297131" cy="5165856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2303AF2-517B-8F30-5BF3-71D0D6A4D13E}"/>
                </a:ext>
              </a:extLst>
            </p:cNvPr>
            <p:cNvSpPr txBox="1"/>
            <p:nvPr/>
          </p:nvSpPr>
          <p:spPr>
            <a:xfrm>
              <a:off x="7399372" y="1238858"/>
              <a:ext cx="329713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tx2"/>
                  </a:solidFill>
                  <a:latin typeface="+mj-lt"/>
                </a:rPr>
                <a:t>Morphological Chart</a:t>
              </a:r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85C235E8-F1EB-6273-5FA6-CA064A8A8523}"/>
                </a:ext>
              </a:extLst>
            </p:cNvPr>
            <p:cNvGrpSpPr/>
            <p:nvPr/>
          </p:nvGrpSpPr>
          <p:grpSpPr>
            <a:xfrm>
              <a:off x="7703455" y="2086282"/>
              <a:ext cx="2709618" cy="4318432"/>
              <a:chOff x="6555783" y="1421969"/>
              <a:chExt cx="2709618" cy="4318432"/>
            </a:xfrm>
          </p:grpSpPr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FD435AD2-FB03-9020-47C9-2AF9C19E3675}"/>
                  </a:ext>
                </a:extLst>
              </p:cNvPr>
              <p:cNvGrpSpPr/>
              <p:nvPr/>
            </p:nvGrpSpPr>
            <p:grpSpPr>
              <a:xfrm>
                <a:off x="6555783" y="1421969"/>
                <a:ext cx="2709618" cy="4318432"/>
                <a:chOff x="6555783" y="1421969"/>
                <a:chExt cx="2709618" cy="4318432"/>
              </a:xfrm>
            </p:grpSpPr>
            <p:sp>
              <p:nvSpPr>
                <p:cNvPr id="84" name="Rectangle: Rounded Corners 83">
                  <a:extLst>
                    <a:ext uri="{FF2B5EF4-FFF2-40B4-BE49-F238E27FC236}">
                      <a16:creationId xmlns:a16="http://schemas.microsoft.com/office/drawing/2014/main" id="{A228CF97-BA9E-70B6-945A-2662A74422B9}"/>
                    </a:ext>
                  </a:extLst>
                </p:cNvPr>
                <p:cNvSpPr/>
                <p:nvPr/>
              </p:nvSpPr>
              <p:spPr>
                <a:xfrm>
                  <a:off x="6555783" y="1421969"/>
                  <a:ext cx="2709618" cy="4318432"/>
                </a:xfrm>
                <a:prstGeom prst="round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85" name="Group 84">
                  <a:extLst>
                    <a:ext uri="{FF2B5EF4-FFF2-40B4-BE49-F238E27FC236}">
                      <a16:creationId xmlns:a16="http://schemas.microsoft.com/office/drawing/2014/main" id="{D3430293-0638-2DC0-67E1-AD21DDBC79CC}"/>
                    </a:ext>
                  </a:extLst>
                </p:cNvPr>
                <p:cNvGrpSpPr/>
                <p:nvPr/>
              </p:nvGrpSpPr>
              <p:grpSpPr>
                <a:xfrm>
                  <a:off x="6663991" y="1841304"/>
                  <a:ext cx="1174300" cy="3424962"/>
                  <a:chOff x="6663991" y="1841304"/>
                  <a:chExt cx="1174300" cy="3424962"/>
                </a:xfrm>
              </p:grpSpPr>
              <p:sp>
                <p:nvSpPr>
                  <p:cNvPr id="95" name="Rectangle 94">
                    <a:extLst>
                      <a:ext uri="{FF2B5EF4-FFF2-40B4-BE49-F238E27FC236}">
                        <a16:creationId xmlns:a16="http://schemas.microsoft.com/office/drawing/2014/main" id="{AC1A66ED-B9D9-05B5-4968-73F4F543E5FF}"/>
                      </a:ext>
                    </a:extLst>
                  </p:cNvPr>
                  <p:cNvSpPr/>
                  <p:nvPr/>
                </p:nvSpPr>
                <p:spPr>
                  <a:xfrm>
                    <a:off x="6663996" y="1841304"/>
                    <a:ext cx="1174295" cy="48894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>
                        <a:solidFill>
                          <a:schemeClr val="tx1"/>
                        </a:solidFill>
                        <a:latin typeface="+mj-lt"/>
                      </a:rPr>
                      <a:t>1</a:t>
                    </a:r>
                  </a:p>
                </p:txBody>
              </p:sp>
              <p:sp>
                <p:nvSpPr>
                  <p:cNvPr id="96" name="Rectangle 95">
                    <a:extLst>
                      <a:ext uri="{FF2B5EF4-FFF2-40B4-BE49-F238E27FC236}">
                        <a16:creationId xmlns:a16="http://schemas.microsoft.com/office/drawing/2014/main" id="{3D3CBFF0-1858-C09F-8D58-E320B9785FFE}"/>
                      </a:ext>
                    </a:extLst>
                  </p:cNvPr>
                  <p:cNvSpPr/>
                  <p:nvPr/>
                </p:nvSpPr>
                <p:spPr>
                  <a:xfrm>
                    <a:off x="6663995" y="2578019"/>
                    <a:ext cx="1174295" cy="48894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>
                        <a:solidFill>
                          <a:schemeClr val="tx1"/>
                        </a:solidFill>
                        <a:latin typeface="+mj-lt"/>
                      </a:rPr>
                      <a:t>2</a:t>
                    </a:r>
                  </a:p>
                </p:txBody>
              </p:sp>
              <p:sp>
                <p:nvSpPr>
                  <p:cNvPr id="97" name="Rectangle 96">
                    <a:extLst>
                      <a:ext uri="{FF2B5EF4-FFF2-40B4-BE49-F238E27FC236}">
                        <a16:creationId xmlns:a16="http://schemas.microsoft.com/office/drawing/2014/main" id="{938A224D-29DC-79A3-09C7-9BB6F0D0254F}"/>
                      </a:ext>
                    </a:extLst>
                  </p:cNvPr>
                  <p:cNvSpPr/>
                  <p:nvPr/>
                </p:nvSpPr>
                <p:spPr>
                  <a:xfrm>
                    <a:off x="6663993" y="3311121"/>
                    <a:ext cx="1174295" cy="48894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>
                        <a:solidFill>
                          <a:schemeClr val="tx1"/>
                        </a:solidFill>
                        <a:latin typeface="+mj-lt"/>
                      </a:rPr>
                      <a:t>3</a:t>
                    </a:r>
                  </a:p>
                </p:txBody>
              </p:sp>
              <p:sp>
                <p:nvSpPr>
                  <p:cNvPr id="98" name="Rectangle 97">
                    <a:extLst>
                      <a:ext uri="{FF2B5EF4-FFF2-40B4-BE49-F238E27FC236}">
                        <a16:creationId xmlns:a16="http://schemas.microsoft.com/office/drawing/2014/main" id="{844CCDB2-CFAD-172E-DC60-A1FF29223A53}"/>
                      </a:ext>
                    </a:extLst>
                  </p:cNvPr>
                  <p:cNvSpPr/>
                  <p:nvPr/>
                </p:nvSpPr>
                <p:spPr>
                  <a:xfrm>
                    <a:off x="6663992" y="4044223"/>
                    <a:ext cx="1174295" cy="48894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>
                        <a:solidFill>
                          <a:schemeClr val="tx1"/>
                        </a:solidFill>
                        <a:latin typeface="+mj-lt"/>
                      </a:rPr>
                      <a:t>4</a:t>
                    </a:r>
                  </a:p>
                </p:txBody>
              </p:sp>
              <p:sp>
                <p:nvSpPr>
                  <p:cNvPr id="99" name="Rectangle 98">
                    <a:extLst>
                      <a:ext uri="{FF2B5EF4-FFF2-40B4-BE49-F238E27FC236}">
                        <a16:creationId xmlns:a16="http://schemas.microsoft.com/office/drawing/2014/main" id="{8C33EF60-15E3-E8FC-B592-F29FFE59022C}"/>
                      </a:ext>
                    </a:extLst>
                  </p:cNvPr>
                  <p:cNvSpPr/>
                  <p:nvPr/>
                </p:nvSpPr>
                <p:spPr>
                  <a:xfrm>
                    <a:off x="6663991" y="4777325"/>
                    <a:ext cx="1174295" cy="48894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>
                        <a:solidFill>
                          <a:schemeClr val="tx1"/>
                        </a:solidFill>
                        <a:latin typeface="+mj-lt"/>
                      </a:rPr>
                      <a:t>5</a:t>
                    </a:r>
                  </a:p>
                </p:txBody>
              </p:sp>
            </p:grpSp>
            <p:grpSp>
              <p:nvGrpSpPr>
                <p:cNvPr id="88" name="Group 87">
                  <a:extLst>
                    <a:ext uri="{FF2B5EF4-FFF2-40B4-BE49-F238E27FC236}">
                      <a16:creationId xmlns:a16="http://schemas.microsoft.com/office/drawing/2014/main" id="{987C9830-E98C-922D-8E38-9DCDF2E1C825}"/>
                    </a:ext>
                  </a:extLst>
                </p:cNvPr>
                <p:cNvGrpSpPr/>
                <p:nvPr/>
              </p:nvGrpSpPr>
              <p:grpSpPr>
                <a:xfrm>
                  <a:off x="7964691" y="1841304"/>
                  <a:ext cx="1174300" cy="3424962"/>
                  <a:chOff x="6663991" y="1841304"/>
                  <a:chExt cx="1174300" cy="3424962"/>
                </a:xfrm>
              </p:grpSpPr>
              <p:sp>
                <p:nvSpPr>
                  <p:cNvPr id="89" name="Rectangle 88">
                    <a:extLst>
                      <a:ext uri="{FF2B5EF4-FFF2-40B4-BE49-F238E27FC236}">
                        <a16:creationId xmlns:a16="http://schemas.microsoft.com/office/drawing/2014/main" id="{ED5CB771-0B72-C4D9-3C84-9B4CD526AE0F}"/>
                      </a:ext>
                    </a:extLst>
                  </p:cNvPr>
                  <p:cNvSpPr/>
                  <p:nvPr/>
                </p:nvSpPr>
                <p:spPr>
                  <a:xfrm>
                    <a:off x="6663996" y="1841304"/>
                    <a:ext cx="1174295" cy="48894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>
                        <a:solidFill>
                          <a:schemeClr val="tx1"/>
                        </a:solidFill>
                        <a:latin typeface="+mj-lt"/>
                      </a:rPr>
                      <a:t>A</a:t>
                    </a:r>
                  </a:p>
                </p:txBody>
              </p:sp>
              <p:sp>
                <p:nvSpPr>
                  <p:cNvPr id="91" name="Rectangle 90">
                    <a:extLst>
                      <a:ext uri="{FF2B5EF4-FFF2-40B4-BE49-F238E27FC236}">
                        <a16:creationId xmlns:a16="http://schemas.microsoft.com/office/drawing/2014/main" id="{920BA264-44C4-DFBF-3F52-5F62656C21C1}"/>
                      </a:ext>
                    </a:extLst>
                  </p:cNvPr>
                  <p:cNvSpPr/>
                  <p:nvPr/>
                </p:nvSpPr>
                <p:spPr>
                  <a:xfrm>
                    <a:off x="6663995" y="2578019"/>
                    <a:ext cx="1174295" cy="48894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>
                        <a:solidFill>
                          <a:schemeClr val="tx1"/>
                        </a:solidFill>
                        <a:latin typeface="+mj-lt"/>
                      </a:rPr>
                      <a:t>B</a:t>
                    </a:r>
                  </a:p>
                </p:txBody>
              </p:sp>
              <p:sp>
                <p:nvSpPr>
                  <p:cNvPr id="92" name="Rectangle 91">
                    <a:extLst>
                      <a:ext uri="{FF2B5EF4-FFF2-40B4-BE49-F238E27FC236}">
                        <a16:creationId xmlns:a16="http://schemas.microsoft.com/office/drawing/2014/main" id="{B1CE9605-6EAD-672E-FE05-D4AEB6B9168F}"/>
                      </a:ext>
                    </a:extLst>
                  </p:cNvPr>
                  <p:cNvSpPr/>
                  <p:nvPr/>
                </p:nvSpPr>
                <p:spPr>
                  <a:xfrm>
                    <a:off x="6663993" y="3311121"/>
                    <a:ext cx="1174295" cy="48894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>
                        <a:solidFill>
                          <a:schemeClr val="tx1"/>
                        </a:solidFill>
                        <a:latin typeface="+mj-lt"/>
                      </a:rPr>
                      <a:t>C</a:t>
                    </a:r>
                  </a:p>
                </p:txBody>
              </p:sp>
              <p:sp>
                <p:nvSpPr>
                  <p:cNvPr id="93" name="Rectangle 92">
                    <a:extLst>
                      <a:ext uri="{FF2B5EF4-FFF2-40B4-BE49-F238E27FC236}">
                        <a16:creationId xmlns:a16="http://schemas.microsoft.com/office/drawing/2014/main" id="{EE7BDA1F-CFF1-6724-F657-A4C177D50E59}"/>
                      </a:ext>
                    </a:extLst>
                  </p:cNvPr>
                  <p:cNvSpPr/>
                  <p:nvPr/>
                </p:nvSpPr>
                <p:spPr>
                  <a:xfrm>
                    <a:off x="6663992" y="4044223"/>
                    <a:ext cx="1174295" cy="48894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>
                        <a:solidFill>
                          <a:schemeClr val="tx1"/>
                        </a:solidFill>
                        <a:latin typeface="+mj-lt"/>
                      </a:rPr>
                      <a:t>D</a:t>
                    </a:r>
                  </a:p>
                </p:txBody>
              </p:sp>
              <p:sp>
                <p:nvSpPr>
                  <p:cNvPr id="94" name="Rectangle 93">
                    <a:extLst>
                      <a:ext uri="{FF2B5EF4-FFF2-40B4-BE49-F238E27FC236}">
                        <a16:creationId xmlns:a16="http://schemas.microsoft.com/office/drawing/2014/main" id="{00EDA0E0-8AF5-6548-15C1-7FFF3087E360}"/>
                      </a:ext>
                    </a:extLst>
                  </p:cNvPr>
                  <p:cNvSpPr/>
                  <p:nvPr/>
                </p:nvSpPr>
                <p:spPr>
                  <a:xfrm>
                    <a:off x="6663991" y="4777325"/>
                    <a:ext cx="1174295" cy="48894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>
                        <a:solidFill>
                          <a:schemeClr val="tx1"/>
                        </a:solidFill>
                        <a:latin typeface="+mj-lt"/>
                      </a:rPr>
                      <a:t>E</a:t>
                    </a:r>
                  </a:p>
                </p:txBody>
              </p:sp>
            </p:grpSp>
          </p:grp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F27CA4ED-7F5A-2A7A-33E4-0FF9342E3811}"/>
                  </a:ext>
                </a:extLst>
              </p:cNvPr>
              <p:cNvGrpSpPr/>
              <p:nvPr/>
            </p:nvGrpSpPr>
            <p:grpSpPr>
              <a:xfrm>
                <a:off x="7045398" y="1881841"/>
                <a:ext cx="1711398" cy="3345694"/>
                <a:chOff x="7045398" y="1881841"/>
                <a:chExt cx="1711398" cy="3345694"/>
              </a:xfrm>
            </p:grpSpPr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3D08D18D-6E57-11E7-453C-3701DA959572}"/>
                    </a:ext>
                  </a:extLst>
                </p:cNvPr>
                <p:cNvSpPr/>
                <p:nvPr/>
              </p:nvSpPr>
              <p:spPr>
                <a:xfrm>
                  <a:off x="7045398" y="1881841"/>
                  <a:ext cx="411480" cy="41148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EF946F13-5BFB-65A4-D925-766B03D3EF1C}"/>
                    </a:ext>
                  </a:extLst>
                </p:cNvPr>
                <p:cNvSpPr/>
                <p:nvPr/>
              </p:nvSpPr>
              <p:spPr>
                <a:xfrm>
                  <a:off x="7045398" y="4085012"/>
                  <a:ext cx="411480" cy="41148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E5B37D45-C800-992B-5E9A-E391E39C99A3}"/>
                    </a:ext>
                  </a:extLst>
                </p:cNvPr>
                <p:cNvSpPr/>
                <p:nvPr/>
              </p:nvSpPr>
              <p:spPr>
                <a:xfrm>
                  <a:off x="7045398" y="3345941"/>
                  <a:ext cx="411480" cy="41148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Oval 74">
                  <a:extLst>
                    <a:ext uri="{FF2B5EF4-FFF2-40B4-BE49-F238E27FC236}">
                      <a16:creationId xmlns:a16="http://schemas.microsoft.com/office/drawing/2014/main" id="{C3C31A5E-ECB8-EE30-BE19-9495FEBD2590}"/>
                    </a:ext>
                  </a:extLst>
                </p:cNvPr>
                <p:cNvSpPr/>
                <p:nvPr/>
              </p:nvSpPr>
              <p:spPr>
                <a:xfrm>
                  <a:off x="8343654" y="2613136"/>
                  <a:ext cx="411480" cy="41148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Oval 76">
                  <a:extLst>
                    <a:ext uri="{FF2B5EF4-FFF2-40B4-BE49-F238E27FC236}">
                      <a16:creationId xmlns:a16="http://schemas.microsoft.com/office/drawing/2014/main" id="{7B0E6BCC-812F-CB64-64D5-3AC85CE92348}"/>
                    </a:ext>
                  </a:extLst>
                </p:cNvPr>
                <p:cNvSpPr/>
                <p:nvPr/>
              </p:nvSpPr>
              <p:spPr>
                <a:xfrm>
                  <a:off x="8345316" y="3345530"/>
                  <a:ext cx="411480" cy="41148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Oval 77">
                  <a:extLst>
                    <a:ext uri="{FF2B5EF4-FFF2-40B4-BE49-F238E27FC236}">
                      <a16:creationId xmlns:a16="http://schemas.microsoft.com/office/drawing/2014/main" id="{AB00C7BB-FAAF-7C88-1425-39C4E4998BA9}"/>
                    </a:ext>
                  </a:extLst>
                </p:cNvPr>
                <p:cNvSpPr/>
                <p:nvPr/>
              </p:nvSpPr>
              <p:spPr>
                <a:xfrm>
                  <a:off x="8343654" y="4816055"/>
                  <a:ext cx="411480" cy="41148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80" name="Straight Arrow Connector 79">
                  <a:extLst>
                    <a:ext uri="{FF2B5EF4-FFF2-40B4-BE49-F238E27FC236}">
                      <a16:creationId xmlns:a16="http://schemas.microsoft.com/office/drawing/2014/main" id="{38F1F20E-B773-B0A4-BE1C-C2A715788656}"/>
                    </a:ext>
                  </a:extLst>
                </p:cNvPr>
                <p:cNvCxnSpPr>
                  <a:cxnSpLocks/>
                  <a:stCxn id="68" idx="6"/>
                  <a:endCxn id="77" idx="2"/>
                </p:cNvCxnSpPr>
                <p:nvPr/>
              </p:nvCxnSpPr>
              <p:spPr>
                <a:xfrm>
                  <a:off x="7456878" y="2087581"/>
                  <a:ext cx="888438" cy="1463689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Arrow Connector 80">
                  <a:extLst>
                    <a:ext uri="{FF2B5EF4-FFF2-40B4-BE49-F238E27FC236}">
                      <a16:creationId xmlns:a16="http://schemas.microsoft.com/office/drawing/2014/main" id="{C4BF6AC0-CA70-AA11-C0E2-404BF9A7E749}"/>
                    </a:ext>
                  </a:extLst>
                </p:cNvPr>
                <p:cNvCxnSpPr>
                  <a:cxnSpLocks/>
                  <a:stCxn id="69" idx="6"/>
                  <a:endCxn id="75" idx="2"/>
                </p:cNvCxnSpPr>
                <p:nvPr/>
              </p:nvCxnSpPr>
              <p:spPr>
                <a:xfrm flipV="1">
                  <a:off x="7456878" y="2818876"/>
                  <a:ext cx="886776" cy="1471876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Arrow Connector 81">
                  <a:extLst>
                    <a:ext uri="{FF2B5EF4-FFF2-40B4-BE49-F238E27FC236}">
                      <a16:creationId xmlns:a16="http://schemas.microsoft.com/office/drawing/2014/main" id="{E5377F40-3DDD-5049-40C0-80DA1F37468C}"/>
                    </a:ext>
                  </a:extLst>
                </p:cNvPr>
                <p:cNvCxnSpPr>
                  <a:cxnSpLocks/>
                  <a:stCxn id="74" idx="6"/>
                  <a:endCxn id="78" idx="2"/>
                </p:cNvCxnSpPr>
                <p:nvPr/>
              </p:nvCxnSpPr>
              <p:spPr>
                <a:xfrm>
                  <a:off x="7456878" y="3551681"/>
                  <a:ext cx="886776" cy="1470114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062E47E-15E4-CC6F-868E-F8B6D9F7B63A}"/>
              </a:ext>
            </a:extLst>
          </p:cNvPr>
          <p:cNvSpPr txBox="1"/>
          <p:nvPr/>
        </p:nvSpPr>
        <p:spPr>
          <a:xfrm>
            <a:off x="10671437" y="173378"/>
            <a:ext cx="1525893" cy="3501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Jason Goldstein</a:t>
            </a:r>
          </a:p>
        </p:txBody>
      </p:sp>
      <p:pic>
        <p:nvPicPr>
          <p:cNvPr id="10" name="Picture 9" descr="Arizona Space Grant Consortium Logos | Arizona Space Grant Consortium">
            <a:extLst>
              <a:ext uri="{FF2B5EF4-FFF2-40B4-BE49-F238E27FC236}">
                <a16:creationId xmlns:a16="http://schemas.microsoft.com/office/drawing/2014/main" id="{1A889FE4-0B92-A936-9936-1FB0B8D2B2A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13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92AC51A-D8D8-063D-D2C3-982B154A1E00}"/>
              </a:ext>
            </a:extLst>
          </p:cNvPr>
          <p:cNvSpPr/>
          <p:nvPr/>
        </p:nvSpPr>
        <p:spPr>
          <a:xfrm>
            <a:off x="706159" y="1622303"/>
            <a:ext cx="4474276" cy="2159195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b="1" u="sng" baseline="0">
                <a:solidFill>
                  <a:schemeClr val="bg1"/>
                </a:solidFill>
                <a:latin typeface="+mj-lt"/>
                <a:ea typeface="Calibri"/>
                <a:cs typeface="Calibri"/>
              </a:rPr>
              <a:t>Seals</a:t>
            </a:r>
            <a:r>
              <a:rPr lang="en-US" sz="3600" b="1" i="1">
                <a:solidFill>
                  <a:schemeClr val="bg1"/>
                </a:solidFill>
                <a:latin typeface="+mj-lt"/>
                <a:ea typeface="Calibri"/>
                <a:cs typeface="Calibri"/>
              </a:rPr>
              <a:t>​</a:t>
            </a:r>
          </a:p>
          <a:p>
            <a:pPr algn="ctr"/>
            <a:endParaRPr lang="en-US" sz="2000">
              <a:solidFill>
                <a:schemeClr val="bg1"/>
              </a:solidFill>
              <a:latin typeface="+mj-lt"/>
              <a:ea typeface="Calibri"/>
              <a:cs typeface="Calibri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3EC7A19-BFAD-4E46-ECD5-D8BCDFE2905F}"/>
              </a:ext>
            </a:extLst>
          </p:cNvPr>
          <p:cNvSpPr/>
          <p:nvPr/>
        </p:nvSpPr>
        <p:spPr>
          <a:xfrm>
            <a:off x="5423578" y="1622302"/>
            <a:ext cx="4474276" cy="2159195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ctr"/>
            <a:r>
              <a:rPr lang="en-US" sz="3600" b="1" u="sng">
                <a:solidFill>
                  <a:schemeClr val="bg1"/>
                </a:solidFill>
                <a:latin typeface="+mj-lt"/>
                <a:ea typeface="+mn-lt"/>
                <a:cs typeface="+mn-lt"/>
              </a:rPr>
              <a:t>Insulation</a:t>
            </a:r>
            <a:r>
              <a:rPr lang="en-US" sz="3600" b="1" i="1">
                <a:solidFill>
                  <a:schemeClr val="bg1"/>
                </a:solidFill>
                <a:latin typeface="+mj-lt"/>
                <a:ea typeface="+mn-lt"/>
                <a:cs typeface="+mn-lt"/>
              </a:rPr>
              <a:t> </a:t>
            </a:r>
            <a:endParaRPr lang="en-US" b="1">
              <a:solidFill>
                <a:schemeClr val="bg1"/>
              </a:solidFill>
              <a:latin typeface="+mj-lt"/>
              <a:ea typeface="Calibri"/>
              <a:cs typeface="Calibri"/>
            </a:endParaRPr>
          </a:p>
          <a:p>
            <a:pPr algn="ctr"/>
            <a:endParaRPr lang="en-US" sz="2400">
              <a:solidFill>
                <a:schemeClr val="bg1"/>
              </a:solidFill>
              <a:latin typeface="+mj-lt"/>
              <a:ea typeface="Calibri"/>
              <a:cs typeface="Calibri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343DEE1-B9B6-494D-E603-AE39FC53CC93}"/>
              </a:ext>
            </a:extLst>
          </p:cNvPr>
          <p:cNvSpPr/>
          <p:nvPr/>
        </p:nvSpPr>
        <p:spPr>
          <a:xfrm>
            <a:off x="711975" y="3978104"/>
            <a:ext cx="4474276" cy="2159195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ctr"/>
            <a:r>
              <a:rPr lang="en-US" sz="3600" b="1" u="sng">
                <a:solidFill>
                  <a:schemeClr val="bg1"/>
                </a:solidFill>
                <a:latin typeface="+mj-lt"/>
                <a:ea typeface="Calibri"/>
                <a:cs typeface="Calibri"/>
              </a:rPr>
              <a:t>Locks</a:t>
            </a:r>
            <a:endParaRPr lang="en-US" u="sng">
              <a:solidFill>
                <a:schemeClr val="bg1"/>
              </a:solidFill>
              <a:latin typeface="+mj-lt"/>
              <a:ea typeface="Calibri"/>
              <a:cs typeface="Calibri"/>
            </a:endParaRPr>
          </a:p>
          <a:p>
            <a:pPr algn="ctr"/>
            <a:endParaRPr lang="en-US" sz="2400">
              <a:solidFill>
                <a:schemeClr val="bg1"/>
              </a:solidFill>
              <a:latin typeface="+mj-lt"/>
              <a:ea typeface="Calibri"/>
              <a:cs typeface="Calibri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48029BC-B655-27D5-472C-D06A0A7B1E4E}"/>
              </a:ext>
            </a:extLst>
          </p:cNvPr>
          <p:cNvSpPr/>
          <p:nvPr/>
        </p:nvSpPr>
        <p:spPr>
          <a:xfrm>
            <a:off x="5429394" y="3978103"/>
            <a:ext cx="4474276" cy="2159195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ctr"/>
            <a:r>
              <a:rPr lang="en-US" sz="3600" b="1" u="sng">
                <a:solidFill>
                  <a:schemeClr val="bg1"/>
                </a:solidFill>
                <a:latin typeface="+mj-lt"/>
                <a:ea typeface="Calibri"/>
                <a:cs typeface="Calibri"/>
              </a:rPr>
              <a:t>Valves</a:t>
            </a:r>
            <a:endParaRPr lang="en-US" sz="2400">
              <a:solidFill>
                <a:schemeClr val="bg1"/>
              </a:solidFill>
              <a:latin typeface="+mj-lt"/>
              <a:ea typeface="Calibri"/>
              <a:cs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A5BCF7-4E67-4B03-4D9A-C266B1F2FBE0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0744BC4-01FE-EE76-3D0C-6A2EC6EB29D8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B97B82-3D7B-EDA6-B474-EFA06C8BAB2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46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7BF53AEF-CA2F-FD19-8BD0-DDDDBB103AFC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latin typeface="Arial Black"/>
                <a:cs typeface="Calibri"/>
              </a:rPr>
              <a:t>Terminology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7BB5B3-4DFB-D3D8-CF41-C76AF33A20DF}"/>
              </a:ext>
            </a:extLst>
          </p:cNvPr>
          <p:cNvSpPr txBox="1"/>
          <p:nvPr/>
        </p:nvSpPr>
        <p:spPr>
          <a:xfrm>
            <a:off x="10671437" y="173378"/>
            <a:ext cx="1525893" cy="3501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Lauren Roche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07D11B-4566-31D9-0617-0F1861411E25}"/>
              </a:ext>
            </a:extLst>
          </p:cNvPr>
          <p:cNvSpPr txBox="1"/>
          <p:nvPr/>
        </p:nvSpPr>
        <p:spPr>
          <a:xfrm>
            <a:off x="706243" y="2577170"/>
            <a:ext cx="4485268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aseline="0">
                <a:solidFill>
                  <a:srgbClr val="FFFFFF"/>
                </a:solidFill>
                <a:latin typeface="Arial Black"/>
                <a:ea typeface="Segoe UI"/>
                <a:cs typeface="Segoe UI"/>
              </a:rPr>
              <a:t>Encapsulated O-ring</a:t>
            </a:r>
            <a:endParaRPr lang="en-US" sz="2400">
              <a:solidFill>
                <a:srgbClr val="FFFFFF"/>
              </a:solidFill>
              <a:latin typeface="Arial Black"/>
              <a:ea typeface="Segoe UI"/>
              <a:cs typeface="Segoe UI"/>
            </a:endParaRPr>
          </a:p>
          <a:p>
            <a:pPr algn="ctr" rtl="0"/>
            <a:r>
              <a:rPr lang="en-US" sz="2400" baseline="0">
                <a:solidFill>
                  <a:srgbClr val="FFFFFF"/>
                </a:solidFill>
                <a:latin typeface="Arial Black"/>
                <a:ea typeface="Segoe UI"/>
                <a:cs typeface="Segoe UI"/>
              </a:rPr>
              <a:t>Teflon Seal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74F995-6F56-10BD-4F42-B5876D83EAAE}"/>
              </a:ext>
            </a:extLst>
          </p:cNvPr>
          <p:cNvSpPr txBox="1"/>
          <p:nvPr/>
        </p:nvSpPr>
        <p:spPr>
          <a:xfrm>
            <a:off x="5426925" y="2391315"/>
            <a:ext cx="4485268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Arial Black"/>
                <a:ea typeface="Segoe UI"/>
                <a:cs typeface="Segoe UI"/>
              </a:rPr>
              <a:t>MLI </a:t>
            </a:r>
            <a:endParaRPr lang="en-US" sz="2400">
              <a:solidFill>
                <a:srgbClr val="FFFFFF"/>
              </a:solidFill>
              <a:latin typeface="Arial Black"/>
              <a:ea typeface="Segoe UI"/>
              <a:cs typeface="Segoe UI"/>
            </a:endParaRPr>
          </a:p>
          <a:p>
            <a:pPr algn="ctr"/>
            <a:r>
              <a:rPr lang="en-US" sz="2400">
                <a:solidFill>
                  <a:schemeClr val="bg1"/>
                </a:solidFill>
                <a:latin typeface="Arial Black"/>
                <a:ea typeface="Segoe UI"/>
                <a:cs typeface="Segoe UI"/>
              </a:rPr>
              <a:t>SOFI </a:t>
            </a:r>
          </a:p>
          <a:p>
            <a:pPr algn="ctr"/>
            <a:r>
              <a:rPr lang="en-US" sz="2400">
                <a:solidFill>
                  <a:schemeClr val="bg1"/>
                </a:solidFill>
                <a:latin typeface="Arial Black"/>
                <a:cs typeface="Segoe UI"/>
              </a:rPr>
              <a:t>Double vacuum wall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49BA85-6BE1-E4F1-C74A-103DB2FC16CE}"/>
              </a:ext>
            </a:extLst>
          </p:cNvPr>
          <p:cNvSpPr txBox="1"/>
          <p:nvPr/>
        </p:nvSpPr>
        <p:spPr>
          <a:xfrm>
            <a:off x="5641279" y="5034156"/>
            <a:ext cx="406276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Arial Black"/>
                <a:cs typeface="Segoe UI"/>
              </a:rPr>
              <a:t>Double poppet valve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2AF486-31E5-DCFB-BEDD-1FC70A5D3386}"/>
              </a:ext>
            </a:extLst>
          </p:cNvPr>
          <p:cNvSpPr txBox="1"/>
          <p:nvPr/>
        </p:nvSpPr>
        <p:spPr>
          <a:xfrm>
            <a:off x="1577278" y="4848302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Arial Black"/>
              </a:rPr>
              <a:t>Force held</a:t>
            </a:r>
          </a:p>
          <a:p>
            <a:pPr algn="ctr"/>
            <a:r>
              <a:rPr lang="en-US" sz="2400">
                <a:solidFill>
                  <a:schemeClr val="bg1"/>
                </a:solidFill>
                <a:latin typeface="Arial Black"/>
              </a:rPr>
              <a:t>Collet Lock </a:t>
            </a:r>
            <a:endParaRPr lang="en-US"/>
          </a:p>
        </p:txBody>
      </p:sp>
      <p:pic>
        <p:nvPicPr>
          <p:cNvPr id="6" name="Picture 5" descr="Arizona Space Grant Consortium Logos | Arizona Space Grant Consortium">
            <a:extLst>
              <a:ext uri="{FF2B5EF4-FFF2-40B4-BE49-F238E27FC236}">
                <a16:creationId xmlns:a16="http://schemas.microsoft.com/office/drawing/2014/main" id="{311B58B2-7B02-D8D1-F096-A189BE6C4B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9309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Diagram of a mechanical scheme&#10;&#10;Description automatically generated with medium confidence">
            <a:extLst>
              <a:ext uri="{FF2B5EF4-FFF2-40B4-BE49-F238E27FC236}">
                <a16:creationId xmlns:a16="http://schemas.microsoft.com/office/drawing/2014/main" id="{00BB5579-315B-5B1C-F811-7E11E7DD9B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9" b="25718"/>
          <a:stretch/>
        </p:blipFill>
        <p:spPr bwMode="auto">
          <a:xfrm>
            <a:off x="1547705" y="1788130"/>
            <a:ext cx="7573462" cy="2877558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6A5BCF7-4E67-4B03-4D9A-C266B1F2FBE0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0744BC4-01FE-EE76-3D0C-6A2EC6EB29D8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B97B82-3D7B-EDA6-B474-EFA06C8BAB2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47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A17F702A-58AB-AA9B-3229-8C610A327639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latin typeface="Arial Black"/>
                <a:cs typeface="Calibri"/>
              </a:rPr>
              <a:t>High Fidelity Concepts</a:t>
            </a:r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A28DCE-F279-82EB-A52D-9F0CC434C269}"/>
              </a:ext>
            </a:extLst>
          </p:cNvPr>
          <p:cNvSpPr txBox="1"/>
          <p:nvPr/>
        </p:nvSpPr>
        <p:spPr>
          <a:xfrm>
            <a:off x="4059079" y="1264910"/>
            <a:ext cx="268600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>
                <a:latin typeface="+mj-lt"/>
                <a:ea typeface="Calibri"/>
                <a:cs typeface="Calibri"/>
              </a:rPr>
              <a:t>Concept #33</a:t>
            </a:r>
            <a:endParaRPr lang="en-US" sz="2800">
              <a:latin typeface="+mj-lt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5ED5A16-405B-991F-6BA9-EB0435854548}"/>
              </a:ext>
            </a:extLst>
          </p:cNvPr>
          <p:cNvSpPr/>
          <p:nvPr/>
        </p:nvSpPr>
        <p:spPr>
          <a:xfrm>
            <a:off x="949824" y="4668422"/>
            <a:ext cx="8882743" cy="1544204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>
                <a:solidFill>
                  <a:schemeClr val="tx1"/>
                </a:solidFill>
                <a:latin typeface="+mj-lt"/>
              </a:rPr>
              <a:t>Force held double poppet actuator, sealed with encapsulated O-rings, insulated by a double vacuum wall structure and Multi-Layered Insulation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3559AE-6611-ACA5-38C8-0A29E0C03774}"/>
              </a:ext>
            </a:extLst>
          </p:cNvPr>
          <p:cNvSpPr txBox="1"/>
          <p:nvPr/>
        </p:nvSpPr>
        <p:spPr>
          <a:xfrm>
            <a:off x="10671437" y="173378"/>
            <a:ext cx="1525893" cy="3501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Lauren Roche</a:t>
            </a:r>
          </a:p>
        </p:txBody>
      </p:sp>
      <p:pic>
        <p:nvPicPr>
          <p:cNvPr id="2" name="Picture 1" descr="Arizona Space Grant Consortium Logos | Arizona Space Grant Consortium">
            <a:extLst>
              <a:ext uri="{FF2B5EF4-FFF2-40B4-BE49-F238E27FC236}">
                <a16:creationId xmlns:a16="http://schemas.microsoft.com/office/drawing/2014/main" id="{6F12868D-C7E1-2CAD-01CD-567874559B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3840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6A396DCB-0CA2-9E5F-1329-240A4F69B958}"/>
              </a:ext>
            </a:extLst>
          </p:cNvPr>
          <p:cNvGrpSpPr/>
          <p:nvPr/>
        </p:nvGrpSpPr>
        <p:grpSpPr>
          <a:xfrm>
            <a:off x="590595" y="1749029"/>
            <a:ext cx="9601200" cy="4823365"/>
            <a:chOff x="590595" y="1749029"/>
            <a:chExt cx="9601200" cy="482336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A7439E3-68CD-BE40-7331-9F06FA1AB0C0}"/>
                </a:ext>
              </a:extLst>
            </p:cNvPr>
            <p:cNvSpPr/>
            <p:nvPr/>
          </p:nvSpPr>
          <p:spPr>
            <a:xfrm>
              <a:off x="1557527" y="1749029"/>
              <a:ext cx="7552944" cy="3108960"/>
            </a:xfrm>
            <a:prstGeom prst="rec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9C681A3-FF1B-B777-E92C-E4FEEBA05A8F}"/>
                </a:ext>
              </a:extLst>
            </p:cNvPr>
            <p:cNvSpPr/>
            <p:nvPr/>
          </p:nvSpPr>
          <p:spPr>
            <a:xfrm>
              <a:off x="590595" y="4767230"/>
              <a:ext cx="9601200" cy="18051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17D244C-BE1D-B954-0949-48DD3C768A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741" b="29016"/>
          <a:stretch/>
        </p:blipFill>
        <p:spPr>
          <a:xfrm>
            <a:off x="1583870" y="1821713"/>
            <a:ext cx="7500257" cy="2765633"/>
          </a:xfrm>
          <a:prstGeom prst="rect">
            <a:avLst/>
          </a:prstGeom>
          <a:ln w="76200"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6A5BCF7-4E67-4B03-4D9A-C266B1F2FBE0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0744BC4-01FE-EE76-3D0C-6A2EC6EB29D8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B97B82-3D7B-EDA6-B474-EFA06C8BAB2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48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A17F702A-58AB-AA9B-3229-8C610A327639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latin typeface="Arial Black"/>
                <a:cs typeface="Calibri"/>
              </a:rPr>
              <a:t>High Fidelity Concepts</a:t>
            </a:r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A28DCE-F279-82EB-A52D-9F0CC434C269}"/>
              </a:ext>
            </a:extLst>
          </p:cNvPr>
          <p:cNvSpPr txBox="1"/>
          <p:nvPr/>
        </p:nvSpPr>
        <p:spPr>
          <a:xfrm>
            <a:off x="3925180" y="1274830"/>
            <a:ext cx="293203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>
                <a:latin typeface="+mj-lt"/>
                <a:ea typeface="Calibri"/>
                <a:cs typeface="Calibri"/>
              </a:rPr>
              <a:t>Concept #98</a:t>
            </a:r>
            <a:endParaRPr lang="en-US" sz="2800">
              <a:latin typeface="+mj-lt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5ED5A16-405B-991F-6BA9-EB0435854548}"/>
              </a:ext>
            </a:extLst>
          </p:cNvPr>
          <p:cNvSpPr/>
          <p:nvPr/>
        </p:nvSpPr>
        <p:spPr>
          <a:xfrm>
            <a:off x="949824" y="4668422"/>
            <a:ext cx="8882743" cy="1544204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>
                <a:solidFill>
                  <a:schemeClr val="tx1"/>
                </a:solidFill>
                <a:latin typeface="+mj-lt"/>
              </a:rPr>
              <a:t>Force held double poppet actuator, sealed with encapsulated O-rings, insulated by a double vacuum wall structure and Spray-On Foam Insulation (SOFI)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CF4F25-A818-7997-ABDA-0DB1C9E03EF4}"/>
              </a:ext>
            </a:extLst>
          </p:cNvPr>
          <p:cNvSpPr txBox="1"/>
          <p:nvPr/>
        </p:nvSpPr>
        <p:spPr>
          <a:xfrm>
            <a:off x="10671437" y="173378"/>
            <a:ext cx="1525893" cy="3501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Lauren Roche</a:t>
            </a:r>
          </a:p>
        </p:txBody>
      </p:sp>
      <p:pic>
        <p:nvPicPr>
          <p:cNvPr id="2" name="Picture 1" descr="Arizona Space Grant Consortium Logos | Arizona Space Grant Consortium">
            <a:extLst>
              <a:ext uri="{FF2B5EF4-FFF2-40B4-BE49-F238E27FC236}">
                <a16:creationId xmlns:a16="http://schemas.microsoft.com/office/drawing/2014/main" id="{04D4D030-80EF-51D0-D094-1E0E8B18AF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2739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1442734-CAD1-69C3-6192-3FDCBD8A0299}"/>
              </a:ext>
            </a:extLst>
          </p:cNvPr>
          <p:cNvGrpSpPr/>
          <p:nvPr/>
        </p:nvGrpSpPr>
        <p:grpSpPr>
          <a:xfrm>
            <a:off x="590595" y="1749029"/>
            <a:ext cx="9601200" cy="4823365"/>
            <a:chOff x="590595" y="1749029"/>
            <a:chExt cx="9601200" cy="482336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2277F8E-BB3C-3D4C-3F36-AFCA8E7ADE7D}"/>
                </a:ext>
              </a:extLst>
            </p:cNvPr>
            <p:cNvSpPr/>
            <p:nvPr/>
          </p:nvSpPr>
          <p:spPr>
            <a:xfrm>
              <a:off x="1557527" y="1749029"/>
              <a:ext cx="7552944" cy="3108960"/>
            </a:xfrm>
            <a:prstGeom prst="rec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92CDFBF-0FFB-0149-6058-7E7560A0D393}"/>
                </a:ext>
              </a:extLst>
            </p:cNvPr>
            <p:cNvSpPr/>
            <p:nvPr/>
          </p:nvSpPr>
          <p:spPr>
            <a:xfrm>
              <a:off x="590595" y="4767230"/>
              <a:ext cx="9601200" cy="18051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 descr="A diagram of a device&#10;&#10;Description automatically generated">
            <a:extLst>
              <a:ext uri="{FF2B5EF4-FFF2-40B4-BE49-F238E27FC236}">
                <a16:creationId xmlns:a16="http://schemas.microsoft.com/office/drawing/2014/main" id="{6679F19A-C72F-0B6E-2D1D-B2EAD28CCD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35" b="32434"/>
          <a:stretch/>
        </p:blipFill>
        <p:spPr>
          <a:xfrm>
            <a:off x="1608799" y="1791970"/>
            <a:ext cx="7450399" cy="2799080"/>
          </a:xfrm>
          <a:prstGeom prst="rect">
            <a:avLst/>
          </a:prstGeom>
          <a:ln w="76200"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8759E71-DBDA-4E9A-E0CB-68CD454CEB71}"/>
              </a:ext>
            </a:extLst>
          </p:cNvPr>
          <p:cNvSpPr/>
          <p:nvPr/>
        </p:nvSpPr>
        <p:spPr>
          <a:xfrm>
            <a:off x="590595" y="4767230"/>
            <a:ext cx="9601200" cy="18051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A5BCF7-4E67-4B03-4D9A-C266B1F2FBE0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0744BC4-01FE-EE76-3D0C-6A2EC6EB29D8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B97B82-3D7B-EDA6-B474-EFA06C8BAB2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49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A17F702A-58AB-AA9B-3229-8C610A327639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latin typeface="Arial Black"/>
                <a:cs typeface="Calibri"/>
              </a:rPr>
              <a:t>High Fidelity Concepts</a:t>
            </a:r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A28DCE-F279-82EB-A52D-9F0CC434C269}"/>
              </a:ext>
            </a:extLst>
          </p:cNvPr>
          <p:cNvSpPr txBox="1"/>
          <p:nvPr/>
        </p:nvSpPr>
        <p:spPr>
          <a:xfrm>
            <a:off x="3942079" y="1306133"/>
            <a:ext cx="289823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>
                <a:latin typeface="+mj-lt"/>
                <a:ea typeface="Calibri"/>
                <a:cs typeface="Calibri"/>
              </a:rPr>
              <a:t>Concept #100</a:t>
            </a:r>
            <a:endParaRPr lang="en-US" sz="2800">
              <a:latin typeface="+mj-lt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5ED5A16-405B-991F-6BA9-EB0435854548}"/>
              </a:ext>
            </a:extLst>
          </p:cNvPr>
          <p:cNvSpPr/>
          <p:nvPr/>
        </p:nvSpPr>
        <p:spPr>
          <a:xfrm>
            <a:off x="949824" y="4668422"/>
            <a:ext cx="8882743" cy="1544204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>
                <a:solidFill>
                  <a:schemeClr val="tx1"/>
                </a:solidFill>
                <a:latin typeface="+mj-lt"/>
              </a:rPr>
              <a:t>Force held double poppet actuator, sealed with Teflon, insulated by a double vacuum wall structure and Multi-Layered Insulation (MLI)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E3E52D-84E1-419A-A691-93DD98A82E21}"/>
              </a:ext>
            </a:extLst>
          </p:cNvPr>
          <p:cNvSpPr txBox="1"/>
          <p:nvPr/>
        </p:nvSpPr>
        <p:spPr>
          <a:xfrm>
            <a:off x="10671437" y="173378"/>
            <a:ext cx="152589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Nicolas Sgammato</a:t>
            </a:r>
          </a:p>
        </p:txBody>
      </p:sp>
      <p:pic>
        <p:nvPicPr>
          <p:cNvPr id="2" name="Picture 1" descr="Arizona Space Grant Consortium Logos | Arizona Space Grant Consortium">
            <a:extLst>
              <a:ext uri="{FF2B5EF4-FFF2-40B4-BE49-F238E27FC236}">
                <a16:creationId xmlns:a16="http://schemas.microsoft.com/office/drawing/2014/main" id="{4FE775DD-0564-9463-6542-E7EC6DD890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553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D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1D71DAC-4490-DC68-B08A-C0A52F4CA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5722" y="-290"/>
            <a:ext cx="1139364" cy="1780520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Model 7" descr="The Moon">
                <a:extLst>
                  <a:ext uri="{FF2B5EF4-FFF2-40B4-BE49-F238E27FC236}">
                    <a16:creationId xmlns:a16="http://schemas.microsoft.com/office/drawing/2014/main" id="{D17E3548-6901-500B-3756-29E2EB9A8CA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10825553"/>
                  </p:ext>
                </p:extLst>
              </p:nvPr>
            </p:nvGraphicFramePr>
            <p:xfrm>
              <a:off x="-693129" y="205740"/>
              <a:ext cx="5961881" cy="5961881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5961881" cy="5961881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0" d="1000000"/>
                    <am3d:preTrans dx="-3" dy="0" dz="-3"/>
                    <am3d:scale>
                      <am3d:sx n="1000000" d="1000000"/>
                      <am3d:sy n="1000000" d="1000000"/>
                      <am3d:sz n="1000000" d="1000000"/>
                    </am3d:scale>
                    <am3d:rot ax="-314641" ay="1187652" az="-10681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076186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Model 7" descr="The Moon">
                <a:extLst>
                  <a:ext uri="{FF2B5EF4-FFF2-40B4-BE49-F238E27FC236}">
                    <a16:creationId xmlns:a16="http://schemas.microsoft.com/office/drawing/2014/main" id="{D17E3548-6901-500B-3756-29E2EB9A8CA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693129" y="205740"/>
                <a:ext cx="5961881" cy="5961881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itle 5">
            <a:extLst>
              <a:ext uri="{FF2B5EF4-FFF2-40B4-BE49-F238E27FC236}">
                <a16:creationId xmlns:a16="http://schemas.microsoft.com/office/drawing/2014/main" id="{A8AA5DF1-6D6C-C612-FD45-A08FE1C4C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6176" y="854893"/>
            <a:ext cx="9585948" cy="2852737"/>
          </a:xfrm>
        </p:spPr>
        <p:txBody>
          <a:bodyPr/>
          <a:lstStyle/>
          <a:p>
            <a:r>
              <a:rPr lang="en-US" dirty="0">
                <a:latin typeface="Arial Black"/>
                <a:ea typeface="Calibri"/>
                <a:cs typeface="Calibri"/>
              </a:rPr>
              <a:t>Background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4BC8655-90C6-D232-0E84-EAC98BD81E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39051" y="3891000"/>
            <a:ext cx="9585950" cy="1500187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sz="3200">
                <a:solidFill>
                  <a:schemeClr val="bg1"/>
                </a:solidFill>
                <a:latin typeface="Arial"/>
                <a:cs typeface="Arial"/>
              </a:rPr>
              <a:t>Cryogenic Fuel Transfer</a:t>
            </a:r>
          </a:p>
          <a:p>
            <a:r>
              <a:rPr lang="en-US" sz="3200">
                <a:solidFill>
                  <a:schemeClr val="bg1"/>
                </a:solidFill>
                <a:latin typeface="Arial"/>
                <a:cs typeface="Arial"/>
              </a:rPr>
              <a:t>Mechanical Connection</a:t>
            </a:r>
          </a:p>
          <a:p>
            <a:r>
              <a:rPr lang="en-US" sz="3200">
                <a:solidFill>
                  <a:schemeClr val="bg1"/>
                </a:solidFill>
                <a:latin typeface="Arial"/>
                <a:cs typeface="Arial"/>
              </a:rPr>
              <a:t>Force Held</a:t>
            </a:r>
          </a:p>
        </p:txBody>
      </p:sp>
      <p:pic>
        <p:nvPicPr>
          <p:cNvPr id="5" name="Picture 4" descr="Arizona Space Grant Consortium Logos | Arizona Space Grant Consortium">
            <a:extLst>
              <a:ext uri="{FF2B5EF4-FFF2-40B4-BE49-F238E27FC236}">
                <a16:creationId xmlns:a16="http://schemas.microsoft.com/office/drawing/2014/main" id="{AA5A796B-5E28-6477-8141-61B48A40CA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7BF57E9-620C-5C58-6414-78E120D75ACF}"/>
              </a:ext>
            </a:extLst>
          </p:cNvPr>
          <p:cNvCxnSpPr/>
          <p:nvPr/>
        </p:nvCxnSpPr>
        <p:spPr>
          <a:xfrm flipH="1">
            <a:off x="10665016" y="-6397"/>
            <a:ext cx="16285" cy="6876612"/>
          </a:xfrm>
          <a:prstGeom prst="straightConnector1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56B06227-4781-89CA-0AC1-C6AAA4D64233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5341886C-33F7-D13A-F10C-EE794EE9C17E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291BCC9A-FA72-FE19-99E6-935D06C19CD3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5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01671B-AC67-60AB-A816-55223C2FAD0D}"/>
              </a:ext>
            </a:extLst>
          </p:cNvPr>
          <p:cNvSpPr txBox="1"/>
          <p:nvPr/>
        </p:nvSpPr>
        <p:spPr>
          <a:xfrm>
            <a:off x="10671437" y="173378"/>
            <a:ext cx="1525893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ea typeface="Calibri"/>
                <a:cs typeface="Calibri"/>
              </a:rPr>
              <a:t>Jason Goldstein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281689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A5BCF7-4E67-4B03-4D9A-C266B1F2FBE0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0744BC4-01FE-EE76-3D0C-6A2EC6EB29D8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B97B82-3D7B-EDA6-B474-EFA06C8BAB2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50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EB726565-0AEA-C1EB-6CFB-0946D0B81CE7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latin typeface="Arial Black"/>
                <a:cs typeface="Calibri"/>
              </a:rPr>
              <a:t>Medium Fidelity Concepts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FA42E3-A60E-8D84-1C02-19640859C287}"/>
              </a:ext>
            </a:extLst>
          </p:cNvPr>
          <p:cNvSpPr txBox="1"/>
          <p:nvPr/>
        </p:nvSpPr>
        <p:spPr>
          <a:xfrm>
            <a:off x="10671437" y="173378"/>
            <a:ext cx="152589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Nicolas Sgammato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AFE746D-5B6F-DB25-411D-E8E1039FFC7D}"/>
              </a:ext>
            </a:extLst>
          </p:cNvPr>
          <p:cNvSpPr/>
          <p:nvPr/>
        </p:nvSpPr>
        <p:spPr>
          <a:xfrm>
            <a:off x="6096000" y="3999093"/>
            <a:ext cx="2286000" cy="22860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3600">
                <a:solidFill>
                  <a:sysClr val="windowText" lastClr="000000"/>
                </a:solidFill>
                <a:latin typeface="+mj-lt"/>
              </a:rPr>
              <a:t>#79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53FF305-BD20-12A1-3299-968FA1366393}"/>
              </a:ext>
            </a:extLst>
          </p:cNvPr>
          <p:cNvSpPr/>
          <p:nvPr/>
        </p:nvSpPr>
        <p:spPr>
          <a:xfrm>
            <a:off x="7659623" y="1425793"/>
            <a:ext cx="2286000" cy="22860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3600">
                <a:solidFill>
                  <a:sysClr val="windowText" lastClr="000000"/>
                </a:solidFill>
                <a:latin typeface="+mj-lt"/>
              </a:rPr>
              <a:t>#81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91EF0F1-D32B-4E21-BFD8-868C8EFF273A}"/>
              </a:ext>
            </a:extLst>
          </p:cNvPr>
          <p:cNvSpPr/>
          <p:nvPr/>
        </p:nvSpPr>
        <p:spPr>
          <a:xfrm>
            <a:off x="2505175" y="3994935"/>
            <a:ext cx="2286000" cy="22860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3600">
                <a:solidFill>
                  <a:sysClr val="windowText" lastClr="000000"/>
                </a:solidFill>
                <a:latin typeface="+mj-lt"/>
              </a:rPr>
              <a:t>#80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6039978-951A-03A5-7968-2AA5CD086BB0}"/>
              </a:ext>
            </a:extLst>
          </p:cNvPr>
          <p:cNvSpPr/>
          <p:nvPr/>
        </p:nvSpPr>
        <p:spPr>
          <a:xfrm>
            <a:off x="4244657" y="1417476"/>
            <a:ext cx="2303038" cy="22860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3600">
                <a:solidFill>
                  <a:sysClr val="windowText" lastClr="000000"/>
                </a:solidFill>
                <a:latin typeface="+mj-lt"/>
              </a:rPr>
              <a:t>#82</a:t>
            </a:r>
          </a:p>
        </p:txBody>
      </p:sp>
      <p:sp>
        <p:nvSpPr>
          <p:cNvPr id="12" name="!!Concept49">
            <a:extLst>
              <a:ext uri="{FF2B5EF4-FFF2-40B4-BE49-F238E27FC236}">
                <a16:creationId xmlns:a16="http://schemas.microsoft.com/office/drawing/2014/main" id="{586F5D59-1F8B-C536-31B2-FC99F04FEBE3}"/>
              </a:ext>
            </a:extLst>
          </p:cNvPr>
          <p:cNvSpPr/>
          <p:nvPr/>
        </p:nvSpPr>
        <p:spPr>
          <a:xfrm>
            <a:off x="829691" y="1417476"/>
            <a:ext cx="2286000" cy="22860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3600">
                <a:solidFill>
                  <a:sysClr val="windowText" lastClr="000000"/>
                </a:solidFill>
                <a:latin typeface="+mj-lt"/>
              </a:rPr>
              <a:t>#99</a:t>
            </a:r>
          </a:p>
        </p:txBody>
      </p:sp>
      <p:pic>
        <p:nvPicPr>
          <p:cNvPr id="2" name="Picture 1" descr="Diagram of a vacuum with a blue tube and blue tube&#10;&#10;Description automatically generated with medium confidence">
            <a:extLst>
              <a:ext uri="{FF2B5EF4-FFF2-40B4-BE49-F238E27FC236}">
                <a16:creationId xmlns:a16="http://schemas.microsoft.com/office/drawing/2014/main" id="{946AF406-F107-91A4-3E77-397A136E41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58" b="19006"/>
          <a:stretch/>
        </p:blipFill>
        <p:spPr>
          <a:xfrm>
            <a:off x="947638" y="1959189"/>
            <a:ext cx="2050106" cy="8371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 descr="Diagram of a mechanical block with a couple of blue and red lines&#10;&#10;Description automatically generated">
            <a:extLst>
              <a:ext uri="{FF2B5EF4-FFF2-40B4-BE49-F238E27FC236}">
                <a16:creationId xmlns:a16="http://schemas.microsoft.com/office/drawing/2014/main" id="{617D0C0F-4B8F-051B-82A0-F85D45E441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16" t="10869" r="116" b="22312"/>
          <a:stretch/>
        </p:blipFill>
        <p:spPr>
          <a:xfrm>
            <a:off x="4372048" y="1959189"/>
            <a:ext cx="2048256" cy="8363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 descr="Diagram of a mechanical scheme&#10;&#10;Description automatically generated with medium confidence">
            <a:extLst>
              <a:ext uri="{FF2B5EF4-FFF2-40B4-BE49-F238E27FC236}">
                <a16:creationId xmlns:a16="http://schemas.microsoft.com/office/drawing/2014/main" id="{BB556164-1DDF-866B-437C-55E16E033A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588" b="25870"/>
          <a:stretch/>
        </p:blipFill>
        <p:spPr>
          <a:xfrm>
            <a:off x="7778495" y="1959189"/>
            <a:ext cx="2048256" cy="836371"/>
          </a:xfrm>
          <a:prstGeom prst="roundRect">
            <a:avLst/>
          </a:prstGeom>
        </p:spPr>
      </p:pic>
      <p:pic>
        <p:nvPicPr>
          <p:cNvPr id="18" name="Picture 17" descr="A diagram of a vacuum wall&#10;&#10;Description automatically generated">
            <a:extLst>
              <a:ext uri="{FF2B5EF4-FFF2-40B4-BE49-F238E27FC236}">
                <a16:creationId xmlns:a16="http://schemas.microsoft.com/office/drawing/2014/main" id="{C1909D4B-2DB4-0556-EFD6-8C9754641F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701" b="17643"/>
          <a:stretch/>
        </p:blipFill>
        <p:spPr>
          <a:xfrm>
            <a:off x="2624047" y="4536648"/>
            <a:ext cx="2048256" cy="836371"/>
          </a:xfrm>
          <a:prstGeom prst="roundRect">
            <a:avLst/>
          </a:prstGeom>
        </p:spPr>
      </p:pic>
      <p:pic>
        <p:nvPicPr>
          <p:cNvPr id="20" name="Picture 19" descr="A diagram of a blue and black object&#10;&#10;Description automatically generated with medium confidence">
            <a:extLst>
              <a:ext uri="{FF2B5EF4-FFF2-40B4-BE49-F238E27FC236}">
                <a16:creationId xmlns:a16="http://schemas.microsoft.com/office/drawing/2014/main" id="{EAA81571-C23C-01A4-1892-6A70959536D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647" b="22082"/>
          <a:stretch/>
        </p:blipFill>
        <p:spPr>
          <a:xfrm>
            <a:off x="6214872" y="4536648"/>
            <a:ext cx="2048256" cy="836371"/>
          </a:xfrm>
          <a:prstGeom prst="roundRect">
            <a:avLst/>
          </a:prstGeom>
        </p:spPr>
      </p:pic>
      <p:pic>
        <p:nvPicPr>
          <p:cNvPr id="4" name="Picture 3" descr="Arizona Space Grant Consortium Logos | Arizona Space Grant Consortium">
            <a:extLst>
              <a:ext uri="{FF2B5EF4-FFF2-40B4-BE49-F238E27FC236}">
                <a16:creationId xmlns:a16="http://schemas.microsoft.com/office/drawing/2014/main" id="{62C4A821-9243-DBAB-BA8C-2D30CBBE508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7664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!!Concept49">
            <a:extLst>
              <a:ext uri="{FF2B5EF4-FFF2-40B4-BE49-F238E27FC236}">
                <a16:creationId xmlns:a16="http://schemas.microsoft.com/office/drawing/2014/main" id="{885E5C08-729B-D164-4405-6E76B3B233C4}"/>
              </a:ext>
            </a:extLst>
          </p:cNvPr>
          <p:cNvGrpSpPr/>
          <p:nvPr/>
        </p:nvGrpSpPr>
        <p:grpSpPr>
          <a:xfrm>
            <a:off x="303104" y="1141744"/>
            <a:ext cx="10079760" cy="5260258"/>
            <a:chOff x="303104" y="1141744"/>
            <a:chExt cx="10079760" cy="526025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C956AB52-033E-3C01-52F4-FF02D4DECB44}"/>
                </a:ext>
              </a:extLst>
            </p:cNvPr>
            <p:cNvSpPr/>
            <p:nvPr/>
          </p:nvSpPr>
          <p:spPr>
            <a:xfrm>
              <a:off x="303104" y="1141744"/>
              <a:ext cx="10079760" cy="5260258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+mj-lt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EFA1F91-3083-1FCD-AEF8-B8D295CD96B2}"/>
                </a:ext>
              </a:extLst>
            </p:cNvPr>
            <p:cNvGrpSpPr/>
            <p:nvPr/>
          </p:nvGrpSpPr>
          <p:grpSpPr>
            <a:xfrm>
              <a:off x="1342183" y="5046865"/>
              <a:ext cx="7943439" cy="1018468"/>
              <a:chOff x="656896" y="5045463"/>
              <a:chExt cx="7943439" cy="1018468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C3B8C76-7227-9AA0-751C-C7ECCCD3ED84}"/>
                  </a:ext>
                </a:extLst>
              </p:cNvPr>
              <p:cNvSpPr txBox="1"/>
              <p:nvPr/>
            </p:nvSpPr>
            <p:spPr>
              <a:xfrm>
                <a:off x="2026754" y="5202156"/>
                <a:ext cx="128802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>
                    <a:latin typeface="+mj-lt"/>
                  </a:rPr>
                  <a:t>Double Poppet</a:t>
                </a:r>
              </a:p>
            </p:txBody>
          </p:sp>
          <p:pic>
            <p:nvPicPr>
              <p:cNvPr id="13" name="Graphic 12" descr="Add with solid fill">
                <a:extLst>
                  <a:ext uri="{FF2B5EF4-FFF2-40B4-BE49-F238E27FC236}">
                    <a16:creationId xmlns:a16="http://schemas.microsoft.com/office/drawing/2014/main" id="{9FCBFBB9-14D2-37F7-D3A1-52A1E097CF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3398354" y="5325454"/>
                <a:ext cx="457200" cy="457200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B600D07-AA60-24D7-A853-D1F9C4553185}"/>
                  </a:ext>
                </a:extLst>
              </p:cNvPr>
              <p:cNvSpPr txBox="1"/>
              <p:nvPr/>
            </p:nvSpPr>
            <p:spPr>
              <a:xfrm>
                <a:off x="3938615" y="5048268"/>
                <a:ext cx="999716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>
                    <a:latin typeface="+mj-lt"/>
                  </a:rPr>
                  <a:t>Force held lock</a:t>
                </a:r>
              </a:p>
            </p:txBody>
          </p:sp>
          <p:pic>
            <p:nvPicPr>
              <p:cNvPr id="19" name="Graphic 18" descr="Add with solid fill">
                <a:extLst>
                  <a:ext uri="{FF2B5EF4-FFF2-40B4-BE49-F238E27FC236}">
                    <a16:creationId xmlns:a16="http://schemas.microsoft.com/office/drawing/2014/main" id="{4DB44F9E-B8B8-F71A-60EE-5D5AC1D83F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5021392" y="5325454"/>
                <a:ext cx="457200" cy="457200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9A75027-ABE8-4FE5-0868-8B2258A9BB59}"/>
                  </a:ext>
                </a:extLst>
              </p:cNvPr>
              <p:cNvSpPr txBox="1"/>
              <p:nvPr/>
            </p:nvSpPr>
            <p:spPr>
              <a:xfrm>
                <a:off x="7311796" y="5045463"/>
                <a:ext cx="128853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>
                    <a:latin typeface="+mj-lt"/>
                  </a:rPr>
                  <a:t>Double vacuum &amp; SOFI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8729B2B-104C-6647-584C-0DC02F490777}"/>
                  </a:ext>
                </a:extLst>
              </p:cNvPr>
              <p:cNvSpPr txBox="1"/>
              <p:nvPr/>
            </p:nvSpPr>
            <p:spPr>
              <a:xfrm>
                <a:off x="5561653" y="5212559"/>
                <a:ext cx="112682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>
                    <a:latin typeface="+mj-lt"/>
                  </a:rPr>
                  <a:t>Teflon Seals</a:t>
                </a:r>
              </a:p>
            </p:txBody>
          </p:sp>
          <p:pic>
            <p:nvPicPr>
              <p:cNvPr id="22" name="Graphic 21" descr="Add with solid fill">
                <a:extLst>
                  <a:ext uri="{FF2B5EF4-FFF2-40B4-BE49-F238E27FC236}">
                    <a16:creationId xmlns:a16="http://schemas.microsoft.com/office/drawing/2014/main" id="{021BC642-02EE-BA05-0077-FDB7082367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6771535" y="5337902"/>
                <a:ext cx="457200" cy="457200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3E12B5A-D09C-40A0-E04F-141D68974792}"/>
                  </a:ext>
                </a:extLst>
              </p:cNvPr>
              <p:cNvSpPr txBox="1"/>
              <p:nvPr/>
            </p:nvSpPr>
            <p:spPr>
              <a:xfrm>
                <a:off x="656896" y="5243336"/>
                <a:ext cx="128628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>
                    <a:latin typeface="+mj-lt"/>
                  </a:rPr>
                  <a:t>#99</a:t>
                </a:r>
              </a:p>
            </p:txBody>
          </p:sp>
        </p:grpSp>
      </p:grpSp>
      <p:pic>
        <p:nvPicPr>
          <p:cNvPr id="38" name="Picture 37" descr="Diagram of a vacuum with a blue tube and blue tube&#10;&#10;Description automatically generated with medium confidence">
            <a:extLst>
              <a:ext uri="{FF2B5EF4-FFF2-40B4-BE49-F238E27FC236}">
                <a16:creationId xmlns:a16="http://schemas.microsoft.com/office/drawing/2014/main" id="{25C3DFEE-4C11-09A2-D292-2E04746A90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58" b="19006"/>
          <a:stretch/>
        </p:blipFill>
        <p:spPr>
          <a:xfrm>
            <a:off x="1032211" y="1325900"/>
            <a:ext cx="8536508" cy="34857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6A5BCF7-4E67-4B03-4D9A-C266B1F2FBE0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0744BC4-01FE-EE76-3D0C-6A2EC6EB29D8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B97B82-3D7B-EDA6-B474-EFA06C8BAB2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51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EB726565-0AEA-C1EB-6CFB-0946D0B81CE7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latin typeface="Arial Black"/>
                <a:cs typeface="Calibri"/>
              </a:rPr>
              <a:t>Medium Fidelity Concepts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FA42E3-A60E-8D84-1C02-19640859C287}"/>
              </a:ext>
            </a:extLst>
          </p:cNvPr>
          <p:cNvSpPr txBox="1"/>
          <p:nvPr/>
        </p:nvSpPr>
        <p:spPr>
          <a:xfrm>
            <a:off x="10671437" y="173378"/>
            <a:ext cx="152589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Nicolas Sgammato</a:t>
            </a:r>
          </a:p>
        </p:txBody>
      </p:sp>
      <p:pic>
        <p:nvPicPr>
          <p:cNvPr id="6" name="Picture 5" descr="Arizona Space Grant Consortium Logos | Arizona Space Grant Consortium">
            <a:extLst>
              <a:ext uri="{FF2B5EF4-FFF2-40B4-BE49-F238E27FC236}">
                <a16:creationId xmlns:a16="http://schemas.microsoft.com/office/drawing/2014/main" id="{7A78C3C2-2DC0-A7CA-DC82-4BF49054AD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1017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!!Concept49">
            <a:extLst>
              <a:ext uri="{FF2B5EF4-FFF2-40B4-BE49-F238E27FC236}">
                <a16:creationId xmlns:a16="http://schemas.microsoft.com/office/drawing/2014/main" id="{904FFA6B-5C85-EA21-F126-778A7802B893}"/>
              </a:ext>
            </a:extLst>
          </p:cNvPr>
          <p:cNvGrpSpPr/>
          <p:nvPr/>
        </p:nvGrpSpPr>
        <p:grpSpPr>
          <a:xfrm>
            <a:off x="303104" y="1141744"/>
            <a:ext cx="10079760" cy="5260258"/>
            <a:chOff x="303104" y="1141744"/>
            <a:chExt cx="10079760" cy="526025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C956AB52-033E-3C01-52F4-FF02D4DECB44}"/>
                </a:ext>
              </a:extLst>
            </p:cNvPr>
            <p:cNvSpPr/>
            <p:nvPr/>
          </p:nvSpPr>
          <p:spPr>
            <a:xfrm>
              <a:off x="303104" y="1141744"/>
              <a:ext cx="10079760" cy="5260258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+mj-lt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EFA1F91-3083-1FCD-AEF8-B8D295CD96B2}"/>
                </a:ext>
              </a:extLst>
            </p:cNvPr>
            <p:cNvGrpSpPr/>
            <p:nvPr/>
          </p:nvGrpSpPr>
          <p:grpSpPr>
            <a:xfrm>
              <a:off x="850846" y="5103480"/>
              <a:ext cx="9090659" cy="1015663"/>
              <a:chOff x="111165" y="5034614"/>
              <a:chExt cx="9090659" cy="1015663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C3B8C76-7227-9AA0-751C-C7ECCCD3ED84}"/>
                  </a:ext>
                </a:extLst>
              </p:cNvPr>
              <p:cNvSpPr txBox="1"/>
              <p:nvPr/>
            </p:nvSpPr>
            <p:spPr>
              <a:xfrm>
                <a:off x="1481023" y="5178101"/>
                <a:ext cx="128802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>
                    <a:latin typeface="+mj-lt"/>
                  </a:rPr>
                  <a:t>Double Poppet</a:t>
                </a:r>
              </a:p>
            </p:txBody>
          </p:sp>
          <p:pic>
            <p:nvPicPr>
              <p:cNvPr id="13" name="Graphic 12" descr="Add with solid fill">
                <a:extLst>
                  <a:ext uri="{FF2B5EF4-FFF2-40B4-BE49-F238E27FC236}">
                    <a16:creationId xmlns:a16="http://schemas.microsoft.com/office/drawing/2014/main" id="{9FCBFBB9-14D2-37F7-D3A1-52A1E097CF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2852623" y="5301399"/>
                <a:ext cx="457200" cy="457200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B600D07-AA60-24D7-A853-D1F9C4553185}"/>
                  </a:ext>
                </a:extLst>
              </p:cNvPr>
              <p:cNvSpPr txBox="1"/>
              <p:nvPr/>
            </p:nvSpPr>
            <p:spPr>
              <a:xfrm>
                <a:off x="3392371" y="5176056"/>
                <a:ext cx="113803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>
                    <a:latin typeface="+mj-lt"/>
                  </a:rPr>
                  <a:t>Collet lock</a:t>
                </a:r>
              </a:p>
            </p:txBody>
          </p:sp>
          <p:pic>
            <p:nvPicPr>
              <p:cNvPr id="19" name="Graphic 18" descr="Add with solid fill">
                <a:extLst>
                  <a:ext uri="{FF2B5EF4-FFF2-40B4-BE49-F238E27FC236}">
                    <a16:creationId xmlns:a16="http://schemas.microsoft.com/office/drawing/2014/main" id="{4DB44F9E-B8B8-F71A-60EE-5D5AC1D83F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4608680" y="5301399"/>
                <a:ext cx="457200" cy="457200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9A75027-ABE8-4FE5-0868-8B2258A9BB59}"/>
                  </a:ext>
                </a:extLst>
              </p:cNvPr>
              <p:cNvSpPr txBox="1"/>
              <p:nvPr/>
            </p:nvSpPr>
            <p:spPr>
              <a:xfrm>
                <a:off x="7913285" y="5034614"/>
                <a:ext cx="128853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>
                    <a:latin typeface="+mj-lt"/>
                  </a:rPr>
                  <a:t>Double vacuum &amp; MLI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8729B2B-104C-6647-584C-0DC02F490777}"/>
                  </a:ext>
                </a:extLst>
              </p:cNvPr>
              <p:cNvSpPr txBox="1"/>
              <p:nvPr/>
            </p:nvSpPr>
            <p:spPr>
              <a:xfrm>
                <a:off x="5144155" y="5176056"/>
                <a:ext cx="215538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>
                    <a:latin typeface="+mj-lt"/>
                  </a:rPr>
                  <a:t>Encapsulated Seals</a:t>
                </a:r>
              </a:p>
            </p:txBody>
          </p:sp>
          <p:pic>
            <p:nvPicPr>
              <p:cNvPr id="22" name="Graphic 21" descr="Add with solid fill">
                <a:extLst>
                  <a:ext uri="{FF2B5EF4-FFF2-40B4-BE49-F238E27FC236}">
                    <a16:creationId xmlns:a16="http://schemas.microsoft.com/office/drawing/2014/main" id="{021BC642-02EE-BA05-0077-FDB7082367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7377810" y="5301399"/>
                <a:ext cx="457200" cy="457200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3E12B5A-D09C-40A0-E04F-141D68974792}"/>
                  </a:ext>
                </a:extLst>
              </p:cNvPr>
              <p:cNvSpPr txBox="1"/>
              <p:nvPr/>
            </p:nvSpPr>
            <p:spPr>
              <a:xfrm>
                <a:off x="111165" y="5219281"/>
                <a:ext cx="128628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>
                    <a:latin typeface="+mj-lt"/>
                  </a:rPr>
                  <a:t>#82</a:t>
                </a:r>
              </a:p>
            </p:txBody>
          </p:sp>
        </p:grpSp>
      </p:grpSp>
      <p:pic>
        <p:nvPicPr>
          <p:cNvPr id="6" name="Picture 5" descr="Diagram of a mechanical block with a couple of blue and red lines&#10;&#10;Description automatically generated">
            <a:extLst>
              <a:ext uri="{FF2B5EF4-FFF2-40B4-BE49-F238E27FC236}">
                <a16:creationId xmlns:a16="http://schemas.microsoft.com/office/drawing/2014/main" id="{E0F82945-2510-07E2-C1E1-9DEF88DA00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16" t="10869" r="922" b="22312"/>
          <a:stretch/>
        </p:blipFill>
        <p:spPr>
          <a:xfrm>
            <a:off x="1072690" y="1314651"/>
            <a:ext cx="8465549" cy="34857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6A5BCF7-4E67-4B03-4D9A-C266B1F2FBE0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0744BC4-01FE-EE76-3D0C-6A2EC6EB29D8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B97B82-3D7B-EDA6-B474-EFA06C8BAB2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52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EB726565-0AEA-C1EB-6CFB-0946D0B81CE7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latin typeface="Arial Black"/>
                <a:cs typeface="Calibri"/>
              </a:rPr>
              <a:t>Medium Fidelity Concepts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FA42E3-A60E-8D84-1C02-19640859C287}"/>
              </a:ext>
            </a:extLst>
          </p:cNvPr>
          <p:cNvSpPr txBox="1"/>
          <p:nvPr/>
        </p:nvSpPr>
        <p:spPr>
          <a:xfrm>
            <a:off x="10671437" y="173378"/>
            <a:ext cx="1525893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Jason Goldstein</a:t>
            </a:r>
          </a:p>
        </p:txBody>
      </p:sp>
      <p:pic>
        <p:nvPicPr>
          <p:cNvPr id="2" name="Picture 1" descr="Arizona Space Grant Consortium Logos | Arizona Space Grant Consortium">
            <a:extLst>
              <a:ext uri="{FF2B5EF4-FFF2-40B4-BE49-F238E27FC236}">
                <a16:creationId xmlns:a16="http://schemas.microsoft.com/office/drawing/2014/main" id="{B6E5EEC7-EDEE-81FA-FA55-F5CFABB1261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59068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F4AC87D-0C2E-190D-92CD-BC8CCB9DE6B3}"/>
              </a:ext>
            </a:extLst>
          </p:cNvPr>
          <p:cNvSpPr/>
          <p:nvPr/>
        </p:nvSpPr>
        <p:spPr>
          <a:xfrm>
            <a:off x="303104" y="1141744"/>
            <a:ext cx="10079760" cy="5260258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0" name="Picture 9" descr="Diagram of a mechanical scheme&#10;&#10;Description automatically generated with medium confidence">
            <a:extLst>
              <a:ext uri="{FF2B5EF4-FFF2-40B4-BE49-F238E27FC236}">
                <a16:creationId xmlns:a16="http://schemas.microsoft.com/office/drawing/2014/main" id="{53C53D16-83C4-046C-2BA6-D214BADFA7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588" r="1500" b="25870"/>
          <a:stretch/>
        </p:blipFill>
        <p:spPr>
          <a:xfrm>
            <a:off x="1109441" y="1315890"/>
            <a:ext cx="8408478" cy="3485739"/>
          </a:xfrm>
          <a:prstGeom prst="round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6A5BCF7-4E67-4B03-4D9A-C266B1F2FBE0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0744BC4-01FE-EE76-3D0C-6A2EC6EB29D8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B97B82-3D7B-EDA6-B474-EFA06C8BAB2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53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EB726565-0AEA-C1EB-6CFB-0946D0B81CE7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latin typeface="Arial Black"/>
                <a:cs typeface="Calibri"/>
              </a:rPr>
              <a:t>Medium Fidelity Concepts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FA42E3-A60E-8D84-1C02-19640859C287}"/>
              </a:ext>
            </a:extLst>
          </p:cNvPr>
          <p:cNvSpPr txBox="1"/>
          <p:nvPr/>
        </p:nvSpPr>
        <p:spPr>
          <a:xfrm>
            <a:off x="10671437" y="173378"/>
            <a:ext cx="1525893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Jason Goldstein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38315F7-6070-9D91-1900-460E7BC7BE42}"/>
              </a:ext>
            </a:extLst>
          </p:cNvPr>
          <p:cNvGrpSpPr/>
          <p:nvPr/>
        </p:nvGrpSpPr>
        <p:grpSpPr>
          <a:xfrm>
            <a:off x="957127" y="4963704"/>
            <a:ext cx="8753746" cy="1015663"/>
            <a:chOff x="550660" y="4944589"/>
            <a:chExt cx="8753746" cy="1015663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CD8A14B-6805-28E5-191B-9F966FAF63E1}"/>
                </a:ext>
              </a:extLst>
            </p:cNvPr>
            <p:cNvSpPr txBox="1"/>
            <p:nvPr/>
          </p:nvSpPr>
          <p:spPr>
            <a:xfrm>
              <a:off x="1728315" y="5100000"/>
              <a:ext cx="12880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latin typeface="+mj-lt"/>
                </a:rPr>
                <a:t>Double Poppet</a:t>
              </a:r>
            </a:p>
          </p:txBody>
        </p:sp>
        <p:pic>
          <p:nvPicPr>
            <p:cNvPr id="13" name="Graphic 12" descr="Add with solid fill">
              <a:extLst>
                <a:ext uri="{FF2B5EF4-FFF2-40B4-BE49-F238E27FC236}">
                  <a16:creationId xmlns:a16="http://schemas.microsoft.com/office/drawing/2014/main" id="{EB50B822-9CA6-ACD3-8DE3-980078968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088677" y="5225343"/>
              <a:ext cx="457200" cy="4572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FB7FF24-0BBC-45EE-EA0C-A913D159B5B6}"/>
                </a:ext>
              </a:extLst>
            </p:cNvPr>
            <p:cNvSpPr txBox="1"/>
            <p:nvPr/>
          </p:nvSpPr>
          <p:spPr>
            <a:xfrm>
              <a:off x="3618213" y="5098478"/>
              <a:ext cx="10822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latin typeface="+mj-lt"/>
                </a:rPr>
                <a:t>Collet Lock</a:t>
              </a:r>
            </a:p>
          </p:txBody>
        </p:sp>
        <p:pic>
          <p:nvPicPr>
            <p:cNvPr id="16" name="Graphic 15" descr="Add with solid fill">
              <a:extLst>
                <a:ext uri="{FF2B5EF4-FFF2-40B4-BE49-F238E27FC236}">
                  <a16:creationId xmlns:a16="http://schemas.microsoft.com/office/drawing/2014/main" id="{02464D76-2887-B986-61CD-48AA3FE00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767997" y="5223821"/>
              <a:ext cx="457200" cy="4572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7F1ED5A-BF2E-C5DA-5ABB-82221BDF17CA}"/>
                </a:ext>
              </a:extLst>
            </p:cNvPr>
            <p:cNvSpPr txBox="1"/>
            <p:nvPr/>
          </p:nvSpPr>
          <p:spPr>
            <a:xfrm>
              <a:off x="8015867" y="4944589"/>
              <a:ext cx="128853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latin typeface="+mj-lt"/>
                </a:rPr>
                <a:t>Double vacuum &amp; SOFI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7AF21D0-9391-292F-F75F-355D729F558A}"/>
                </a:ext>
              </a:extLst>
            </p:cNvPr>
            <p:cNvSpPr txBox="1"/>
            <p:nvPr/>
          </p:nvSpPr>
          <p:spPr>
            <a:xfrm>
              <a:off x="5302349" y="5098478"/>
              <a:ext cx="21020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latin typeface="+mj-lt"/>
                </a:rPr>
                <a:t>Encapsulated Seals</a:t>
              </a:r>
            </a:p>
          </p:txBody>
        </p:sp>
        <p:pic>
          <p:nvPicPr>
            <p:cNvPr id="19" name="Graphic 18" descr="Add with solid fill">
              <a:extLst>
                <a:ext uri="{FF2B5EF4-FFF2-40B4-BE49-F238E27FC236}">
                  <a16:creationId xmlns:a16="http://schemas.microsoft.com/office/drawing/2014/main" id="{8F7751CC-7345-849F-9C99-D50F5748E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481515" y="5223821"/>
              <a:ext cx="457200" cy="45720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5144909-6F59-DB87-FE35-DFDE6F842CB9}"/>
                </a:ext>
              </a:extLst>
            </p:cNvPr>
            <p:cNvSpPr txBox="1"/>
            <p:nvPr/>
          </p:nvSpPr>
          <p:spPr>
            <a:xfrm>
              <a:off x="550660" y="5130778"/>
              <a:ext cx="11053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>
                  <a:latin typeface="+mj-lt"/>
                </a:rPr>
                <a:t>#81</a:t>
              </a:r>
            </a:p>
          </p:txBody>
        </p:sp>
      </p:grpSp>
      <p:pic>
        <p:nvPicPr>
          <p:cNvPr id="4" name="Picture 3" descr="Arizona Space Grant Consortium Logos | Arizona Space Grant Consortium">
            <a:extLst>
              <a:ext uri="{FF2B5EF4-FFF2-40B4-BE49-F238E27FC236}">
                <a16:creationId xmlns:a16="http://schemas.microsoft.com/office/drawing/2014/main" id="{34945252-D5B9-E227-536C-52F4A8528A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3597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DC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841C0CF-BB2E-F0DA-98CC-1E4135DE8E6C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A8B83D27-4256-9F6A-841A-61834680B0FC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solidFill>
                  <a:schemeClr val="tx2"/>
                </a:solidFill>
                <a:latin typeface="Arial Black"/>
                <a:cs typeface="Calibri"/>
              </a:rPr>
              <a:t>Pugh Charts- Second Iteration</a:t>
            </a:r>
            <a:endParaRPr lang="en-US">
              <a:solidFill>
                <a:schemeClr val="tx2"/>
              </a:solidFill>
              <a:cs typeface="Calibri"/>
            </a:endParaRPr>
          </a:p>
        </p:txBody>
      </p:sp>
      <p:pic>
        <p:nvPicPr>
          <p:cNvPr id="20" name="Picture 19" descr="A diagram of a device&#10;&#10;Description automatically generated">
            <a:extLst>
              <a:ext uri="{FF2B5EF4-FFF2-40B4-BE49-F238E27FC236}">
                <a16:creationId xmlns:a16="http://schemas.microsoft.com/office/drawing/2014/main" id="{C652BAB4-63FE-BD46-EE11-F5690A9DFD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13" b="24288"/>
          <a:stretch/>
        </p:blipFill>
        <p:spPr>
          <a:xfrm>
            <a:off x="4553643" y="2059309"/>
            <a:ext cx="4849451" cy="2310877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C063341-4018-0711-2BF1-FFAF09DEC028}"/>
              </a:ext>
            </a:extLst>
          </p:cNvPr>
          <p:cNvSpPr txBox="1"/>
          <p:nvPr/>
        </p:nvSpPr>
        <p:spPr>
          <a:xfrm>
            <a:off x="6086821" y="4545635"/>
            <a:ext cx="358253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 Black"/>
                <a:cs typeface="Calibri"/>
              </a:rPr>
              <a:t>Concept #100</a:t>
            </a:r>
            <a:endParaRPr lang="en-US">
              <a:latin typeface="Arial Black"/>
            </a:endParaRPr>
          </a:p>
        </p:txBody>
      </p: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6BFDF1E7-3B2B-979C-5F2F-76930B4A03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6394848"/>
              </p:ext>
            </p:extLst>
          </p:nvPr>
        </p:nvGraphicFramePr>
        <p:xfrm>
          <a:off x="896046" y="1610036"/>
          <a:ext cx="2094048" cy="31919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4048">
                  <a:extLst>
                    <a:ext uri="{9D8B030D-6E8A-4147-A177-3AD203B41FA5}">
                      <a16:colId xmlns:a16="http://schemas.microsoft.com/office/drawing/2014/main" val="3127260482"/>
                    </a:ext>
                  </a:extLst>
                </a:gridCol>
              </a:tblGrid>
              <a:tr h="45599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Selection Criteria</a:t>
                      </a:r>
                    </a:p>
                  </a:txBody>
                  <a:tcPr marL="28575" marR="28575" marT="0" marB="0" anchor="ctr">
                    <a:lnL w="0"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4">
                      <a:solidFill>
                        <a:srgbClr val="000000"/>
                      </a:solidFill>
                    </a:lnT>
                    <a:lnB w="9524">
                      <a:solidFill>
                        <a:srgbClr val="000000"/>
                      </a:solidFill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0841459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Leakage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1503114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Lifetime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7106500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Seal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4970407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Resilience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6030679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Size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5269079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Cost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1880588"/>
                  </a:ext>
                </a:extLst>
              </a:tr>
            </a:tbl>
          </a:graphicData>
        </a:graphic>
      </p:graphicFrame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B49EB745-92DC-D1CB-4C4B-A31FE2A130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2499760"/>
              </p:ext>
            </p:extLst>
          </p:nvPr>
        </p:nvGraphicFramePr>
        <p:xfrm>
          <a:off x="3011449" y="2064961"/>
          <a:ext cx="541505" cy="27359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1505">
                  <a:extLst>
                    <a:ext uri="{9D8B030D-6E8A-4147-A177-3AD203B41FA5}">
                      <a16:colId xmlns:a16="http://schemas.microsoft.com/office/drawing/2014/main" val="3127260482"/>
                    </a:ext>
                  </a:extLst>
                </a:gridCol>
              </a:tblGrid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-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1503114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S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7106500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-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4970407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-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6030679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S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5269079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+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1880588"/>
                  </a:ext>
                </a:extLst>
              </a:tr>
            </a:tbl>
          </a:graphicData>
        </a:graphic>
      </p:graphicFrame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4DBB7946-D602-FF62-2B2D-DB6459F9242F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7F4E9FF8-2BF6-AD4D-6D8C-101E1436F12A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54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D072D-5B4C-137A-B26E-0DBED33691A9}"/>
              </a:ext>
            </a:extLst>
          </p:cNvPr>
          <p:cNvSpPr txBox="1"/>
          <p:nvPr/>
        </p:nvSpPr>
        <p:spPr>
          <a:xfrm>
            <a:off x="896046" y="5508171"/>
            <a:ext cx="2831199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latin typeface="+mj-lt"/>
              </a:rPr>
              <a:t>Datum: Concept #33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B7F3AB-1644-B659-76F3-BE8BCAE75183}"/>
              </a:ext>
            </a:extLst>
          </p:cNvPr>
          <p:cNvSpPr txBox="1"/>
          <p:nvPr/>
        </p:nvSpPr>
        <p:spPr>
          <a:xfrm>
            <a:off x="4553643" y="4914967"/>
            <a:ext cx="48494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solidFill>
                  <a:schemeClr val="tx1"/>
                </a:solidFill>
                <a:latin typeface="+mj-lt"/>
              </a:rPr>
              <a:t>Force held double poppet actuator, sealed with Teflon, insulated by a double vacuum wall structure and Multi-Layered Insulation (MLI)</a:t>
            </a:r>
          </a:p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966285-AF6F-D889-734C-25A11EBD337A}"/>
              </a:ext>
            </a:extLst>
          </p:cNvPr>
          <p:cNvSpPr txBox="1"/>
          <p:nvPr/>
        </p:nvSpPr>
        <p:spPr>
          <a:xfrm>
            <a:off x="10671437" y="173378"/>
            <a:ext cx="1525893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Jason Goldstein</a:t>
            </a:r>
          </a:p>
        </p:txBody>
      </p:sp>
      <p:pic>
        <p:nvPicPr>
          <p:cNvPr id="11" name="Picture 10" descr="Arizona Space Grant Consortium Logos | Arizona Space Grant Consortium">
            <a:extLst>
              <a:ext uri="{FF2B5EF4-FFF2-40B4-BE49-F238E27FC236}">
                <a16:creationId xmlns:a16="http://schemas.microsoft.com/office/drawing/2014/main" id="{25E6678C-49FF-58E4-C49E-05B0659367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54078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92AC51A-D8D8-063D-D2C3-982B154A1E00}"/>
              </a:ext>
            </a:extLst>
          </p:cNvPr>
          <p:cNvSpPr/>
          <p:nvPr/>
        </p:nvSpPr>
        <p:spPr>
          <a:xfrm>
            <a:off x="706159" y="1622303"/>
            <a:ext cx="4474276" cy="2159195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b="1" u="sng" baseline="0">
                <a:solidFill>
                  <a:schemeClr val="bg1"/>
                </a:solidFill>
                <a:latin typeface="+mj-lt"/>
                <a:ea typeface="Calibri"/>
                <a:cs typeface="Calibri"/>
              </a:rPr>
              <a:t>Seals</a:t>
            </a:r>
            <a:r>
              <a:rPr lang="en-US" sz="3600" b="1" i="1">
                <a:solidFill>
                  <a:schemeClr val="bg1"/>
                </a:solidFill>
                <a:latin typeface="+mj-lt"/>
                <a:ea typeface="Calibri"/>
                <a:cs typeface="Calibri"/>
              </a:rPr>
              <a:t>​</a:t>
            </a:r>
          </a:p>
          <a:p>
            <a:pPr algn="ctr"/>
            <a:r>
              <a:rPr lang="en-US" sz="2000" baseline="0">
                <a:solidFill>
                  <a:schemeClr val="bg1"/>
                </a:solidFill>
                <a:latin typeface="+mj-lt"/>
                <a:ea typeface="Calibri"/>
                <a:cs typeface="Calibri"/>
              </a:rPr>
              <a:t>Encapsulated</a:t>
            </a:r>
            <a:r>
              <a:rPr lang="en-US" sz="2000">
                <a:solidFill>
                  <a:schemeClr val="bg1"/>
                </a:solidFill>
                <a:latin typeface="+mj-lt"/>
                <a:ea typeface="Calibri"/>
                <a:cs typeface="Calibri"/>
              </a:rPr>
              <a:t> O-ring</a:t>
            </a:r>
            <a:r>
              <a:rPr lang="en-US" sz="2000" baseline="0">
                <a:solidFill>
                  <a:schemeClr val="bg1"/>
                </a:solidFill>
                <a:latin typeface="+mj-lt"/>
                <a:ea typeface="Calibri"/>
                <a:cs typeface="Calibri"/>
              </a:rPr>
              <a:t> seal</a:t>
            </a:r>
            <a:r>
              <a:rPr lang="en-US" sz="2000">
                <a:solidFill>
                  <a:schemeClr val="bg1"/>
                </a:solidFill>
                <a:latin typeface="+mj-lt"/>
                <a:ea typeface="Calibri"/>
                <a:cs typeface="Calibri"/>
              </a:rPr>
              <a:t>​</a:t>
            </a:r>
          </a:p>
          <a:p>
            <a:pPr algn="ctr"/>
            <a:r>
              <a:rPr lang="en-US" sz="2000" baseline="0">
                <a:solidFill>
                  <a:schemeClr val="bg1"/>
                </a:solidFill>
                <a:latin typeface="+mj-lt"/>
                <a:ea typeface="Calibri"/>
                <a:cs typeface="Calibri"/>
              </a:rPr>
              <a:t>Teflon Seal</a:t>
            </a:r>
            <a:endParaRPr lang="en-US" sz="2000">
              <a:solidFill>
                <a:schemeClr val="bg1"/>
              </a:solidFill>
              <a:latin typeface="+mj-lt"/>
              <a:ea typeface="Calibri"/>
              <a:cs typeface="Calibri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3EC7A19-BFAD-4E46-ECD5-D8BCDFE2905F}"/>
              </a:ext>
            </a:extLst>
          </p:cNvPr>
          <p:cNvSpPr/>
          <p:nvPr/>
        </p:nvSpPr>
        <p:spPr>
          <a:xfrm>
            <a:off x="5423578" y="1622302"/>
            <a:ext cx="4474276" cy="2159195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ctr"/>
            <a:r>
              <a:rPr lang="en-US" sz="3600" b="1" u="sng">
                <a:solidFill>
                  <a:schemeClr val="bg1"/>
                </a:solidFill>
                <a:latin typeface="+mj-lt"/>
                <a:ea typeface="+mn-lt"/>
                <a:cs typeface="+mn-lt"/>
              </a:rPr>
              <a:t>Insulation</a:t>
            </a:r>
            <a:r>
              <a:rPr lang="en-US" sz="3600" b="1" i="1">
                <a:solidFill>
                  <a:schemeClr val="bg1"/>
                </a:solidFill>
                <a:latin typeface="+mj-lt"/>
                <a:ea typeface="+mn-lt"/>
                <a:cs typeface="+mn-lt"/>
              </a:rPr>
              <a:t> </a:t>
            </a:r>
            <a:endParaRPr lang="en-US" b="1">
              <a:solidFill>
                <a:schemeClr val="bg1"/>
              </a:solidFill>
              <a:latin typeface="+mj-lt"/>
              <a:ea typeface="Calibri"/>
              <a:cs typeface="Calibri"/>
            </a:endParaRPr>
          </a:p>
          <a:p>
            <a:pPr algn="ctr"/>
            <a:r>
              <a:rPr lang="en-US" sz="2400">
                <a:solidFill>
                  <a:schemeClr val="bg1"/>
                </a:solidFill>
                <a:latin typeface="+mj-lt"/>
                <a:ea typeface="+mn-lt"/>
                <a:cs typeface="+mn-lt"/>
              </a:rPr>
              <a:t>MLI </a:t>
            </a:r>
          </a:p>
          <a:p>
            <a:pPr algn="ctr"/>
            <a:r>
              <a:rPr lang="en-US" sz="2400">
                <a:solidFill>
                  <a:schemeClr val="bg1"/>
                </a:solidFill>
                <a:latin typeface="+mj-lt"/>
                <a:ea typeface="+mn-lt"/>
                <a:cs typeface="+mn-lt"/>
              </a:rPr>
              <a:t>SOFI </a:t>
            </a:r>
          </a:p>
          <a:p>
            <a:pPr algn="ctr"/>
            <a:r>
              <a:rPr lang="en-US" sz="2400">
                <a:solidFill>
                  <a:schemeClr val="bg1"/>
                </a:solidFill>
                <a:latin typeface="+mj-lt"/>
                <a:ea typeface="+mn-lt"/>
                <a:cs typeface="+mn-lt"/>
              </a:rPr>
              <a:t>Double vacuum wall</a:t>
            </a:r>
            <a:endParaRPr lang="en-US">
              <a:solidFill>
                <a:schemeClr val="bg1"/>
              </a:solidFill>
              <a:latin typeface="+mj-lt"/>
              <a:ea typeface="Calibri"/>
              <a:cs typeface="Calibri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343DEE1-B9B6-494D-E603-AE39FC53CC93}"/>
              </a:ext>
            </a:extLst>
          </p:cNvPr>
          <p:cNvSpPr/>
          <p:nvPr/>
        </p:nvSpPr>
        <p:spPr>
          <a:xfrm>
            <a:off x="711975" y="3978104"/>
            <a:ext cx="4474276" cy="2159195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ctr"/>
            <a:r>
              <a:rPr lang="en-US" sz="3600" b="1" u="sng">
                <a:solidFill>
                  <a:schemeClr val="bg1"/>
                </a:solidFill>
                <a:latin typeface="+mj-lt"/>
                <a:ea typeface="Calibri"/>
                <a:cs typeface="Calibri"/>
              </a:rPr>
              <a:t>Locks</a:t>
            </a:r>
            <a:endParaRPr lang="en-US" u="sng">
              <a:solidFill>
                <a:schemeClr val="bg1"/>
              </a:solidFill>
              <a:latin typeface="+mj-lt"/>
              <a:ea typeface="Calibri"/>
              <a:cs typeface="Calibri"/>
            </a:endParaRPr>
          </a:p>
          <a:p>
            <a:pPr algn="ctr"/>
            <a:r>
              <a:rPr lang="en-US" sz="2400">
                <a:solidFill>
                  <a:schemeClr val="bg1"/>
                </a:solidFill>
                <a:latin typeface="+mj-lt"/>
                <a:ea typeface="Calibri"/>
                <a:cs typeface="Calibri"/>
              </a:rPr>
              <a:t>Force held</a:t>
            </a:r>
          </a:p>
          <a:p>
            <a:pPr algn="ctr"/>
            <a:r>
              <a:rPr lang="en-US" sz="2400">
                <a:solidFill>
                  <a:schemeClr val="bg1"/>
                </a:solidFill>
                <a:latin typeface="+mj-lt"/>
                <a:ea typeface="Calibri"/>
                <a:cs typeface="Calibri"/>
              </a:rPr>
              <a:t>Collet Lock 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48029BC-B655-27D5-472C-D06A0A7B1E4E}"/>
              </a:ext>
            </a:extLst>
          </p:cNvPr>
          <p:cNvSpPr/>
          <p:nvPr/>
        </p:nvSpPr>
        <p:spPr>
          <a:xfrm>
            <a:off x="5429394" y="3978103"/>
            <a:ext cx="4474276" cy="2159195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ctr"/>
            <a:r>
              <a:rPr lang="en-US" sz="3600" b="1" u="sng">
                <a:solidFill>
                  <a:schemeClr val="bg1"/>
                </a:solidFill>
                <a:latin typeface="+mj-lt"/>
                <a:ea typeface="Calibri"/>
                <a:cs typeface="Calibri"/>
              </a:rPr>
              <a:t>Valves</a:t>
            </a:r>
          </a:p>
          <a:p>
            <a:pPr algn="ctr"/>
            <a:r>
              <a:rPr lang="en-US" sz="2400">
                <a:solidFill>
                  <a:schemeClr val="bg1"/>
                </a:solidFill>
                <a:latin typeface="+mj-lt"/>
                <a:ea typeface="Calibri"/>
                <a:cs typeface="Calibri"/>
              </a:rPr>
              <a:t>Double poppet valve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A5BCF7-4E67-4B03-4D9A-C266B1F2FBE0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0744BC4-01FE-EE76-3D0C-6A2EC6EB29D8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B97B82-3D7B-EDA6-B474-EFA06C8BAB2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55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7BF53AEF-CA2F-FD19-8BD0-DDDDBB103AFC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latin typeface="Arial Black"/>
                <a:cs typeface="Calibri"/>
              </a:rPr>
              <a:t>Terminology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73706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rizona Space Grant Consortium Logos | Arizona Space Grant Consortium">
            <a:extLst>
              <a:ext uri="{FF2B5EF4-FFF2-40B4-BE49-F238E27FC236}">
                <a16:creationId xmlns:a16="http://schemas.microsoft.com/office/drawing/2014/main" id="{53171AB8-8265-DBBF-90C5-EE987CD917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  <p:sp>
        <p:nvSpPr>
          <p:cNvPr id="14" name="Title 5">
            <a:extLst>
              <a:ext uri="{FF2B5EF4-FFF2-40B4-BE49-F238E27FC236}">
                <a16:creationId xmlns:a16="http://schemas.microsoft.com/office/drawing/2014/main" id="{1515BAB3-0D73-AFA5-2309-DB95734273EE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6000" b="1" kern="120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 sz="4000">
                <a:latin typeface="Arial Black"/>
                <a:cs typeface="Calibri"/>
              </a:rPr>
              <a:t>Top Concepts</a:t>
            </a:r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AE73B0-FB34-51D7-9C7A-812D68644503}"/>
              </a:ext>
            </a:extLst>
          </p:cNvPr>
          <p:cNvSpPr txBox="1"/>
          <p:nvPr/>
        </p:nvSpPr>
        <p:spPr>
          <a:xfrm>
            <a:off x="10671437" y="173378"/>
            <a:ext cx="1525893" cy="3501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</a:rPr>
              <a:t>Name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0492343-ADD7-6465-91B7-ABEB877DDDED}"/>
              </a:ext>
            </a:extLst>
          </p:cNvPr>
          <p:cNvSpPr/>
          <p:nvPr/>
        </p:nvSpPr>
        <p:spPr>
          <a:xfrm>
            <a:off x="2327" y="6578394"/>
            <a:ext cx="10866979" cy="280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AA9F449E-7F5E-081F-8C1E-4A0B5937CFC4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09510765-BE9B-23B1-86A2-750F10607592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56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75969C-3900-0FE7-527C-BA81708750A3}"/>
              </a:ext>
            </a:extLst>
          </p:cNvPr>
          <p:cNvSpPr txBox="1"/>
          <p:nvPr/>
        </p:nvSpPr>
        <p:spPr>
          <a:xfrm>
            <a:off x="461869" y="2218741"/>
            <a:ext cx="9759461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Arial Black"/>
                <a:cs typeface="Arial"/>
              </a:rPr>
              <a:t>Force held lock with double poppet valve, encapsulated seals, double vacuum and MLI (multi-layered insulation)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Arial Black"/>
                <a:cs typeface="Arial"/>
              </a:rPr>
              <a:t>Force held lock with double poppet valve, encapsulated seals, double vacuum and SOFI (spray-on foam insulation)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Arial Black"/>
                <a:cs typeface="Arial"/>
              </a:rPr>
              <a:t>Collet lock with double poppet valve, encapsulated seals, double vacuum and MLI</a:t>
            </a:r>
            <a:endParaRPr lang="en-US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Arial Black"/>
                <a:cs typeface="Arial"/>
              </a:rPr>
              <a:t>Collet lock with double poppet valve, encapsulated seal, double vacuum and SOFI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>
              <a:latin typeface="Arial Black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>
              <a:latin typeface="Arial Black"/>
              <a:cs typeface="Arial"/>
            </a:endParaRPr>
          </a:p>
          <a:p>
            <a:endParaRPr lang="en-US" sz="2000">
              <a:latin typeface="Arial Black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>
              <a:latin typeface="Arial Black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827725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DC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A5BCF7-4E67-4B03-4D9A-C266B1F2FBE0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0744BC4-01FE-EE76-3D0C-6A2EC6EB29D8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B97B82-3D7B-EDA6-B474-EFA06C8BAB2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57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EB726565-0AEA-C1EB-6CFB-0946D0B81CE7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solidFill>
                  <a:schemeClr val="tx2"/>
                </a:solidFill>
                <a:latin typeface="Arial Black"/>
                <a:cs typeface="Calibri"/>
              </a:rPr>
              <a:t>Pugh Charts- Second Iteration</a:t>
            </a:r>
            <a:endParaRPr lang="en-US">
              <a:solidFill>
                <a:schemeClr val="tx2"/>
              </a:solidFill>
              <a:cs typeface="Calibri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570F28E-95CA-48C1-DC72-DDB5A9E727BB}"/>
              </a:ext>
            </a:extLst>
          </p:cNvPr>
          <p:cNvGraphicFramePr>
            <a:graphicFrameLocks noGrp="1"/>
          </p:cNvGraphicFramePr>
          <p:nvPr/>
        </p:nvGraphicFramePr>
        <p:xfrm>
          <a:off x="896046" y="1610036"/>
          <a:ext cx="2094047" cy="31919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4047">
                  <a:extLst>
                    <a:ext uri="{9D8B030D-6E8A-4147-A177-3AD203B41FA5}">
                      <a16:colId xmlns:a16="http://schemas.microsoft.com/office/drawing/2014/main" val="3127260482"/>
                    </a:ext>
                  </a:extLst>
                </a:gridCol>
              </a:tblGrid>
              <a:tr h="45599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Selection Criteria</a:t>
                      </a:r>
                    </a:p>
                  </a:txBody>
                  <a:tcPr marL="28575" marR="28575" marT="0" marB="0" anchor="ctr">
                    <a:lnL w="0"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4">
                      <a:solidFill>
                        <a:srgbClr val="000000"/>
                      </a:solidFill>
                    </a:lnT>
                    <a:lnB w="9524">
                      <a:solidFill>
                        <a:srgbClr val="000000"/>
                      </a:solidFill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0841459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Leakage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1503114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Lifetime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7106500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Seal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4970407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Resilience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6030679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Size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5269079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Cost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1880588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9BCF8E8C-68B0-37E4-D0C0-8F06539807E0}"/>
              </a:ext>
            </a:extLst>
          </p:cNvPr>
          <p:cNvSpPr txBox="1"/>
          <p:nvPr/>
        </p:nvSpPr>
        <p:spPr>
          <a:xfrm>
            <a:off x="10671437" y="173378"/>
            <a:ext cx="152589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cs typeface="Calibri"/>
              </a:rPr>
              <a:t>Nicolas Sgammato</a:t>
            </a:r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DD5E93-F284-8198-611E-31120902BE54}"/>
              </a:ext>
            </a:extLst>
          </p:cNvPr>
          <p:cNvSpPr txBox="1"/>
          <p:nvPr/>
        </p:nvSpPr>
        <p:spPr>
          <a:xfrm>
            <a:off x="6096000" y="4625776"/>
            <a:ext cx="358253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 Black"/>
                <a:cs typeface="Calibri"/>
              </a:rPr>
              <a:t>Concept #98</a:t>
            </a:r>
            <a:endParaRPr lang="en-US">
              <a:latin typeface="Arial Black"/>
            </a:endParaRPr>
          </a:p>
        </p:txBody>
      </p:sp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37646862-65B8-043B-B979-FB39EF145C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1745702"/>
              </p:ext>
            </p:extLst>
          </p:nvPr>
        </p:nvGraphicFramePr>
        <p:xfrm>
          <a:off x="3011449" y="2064961"/>
          <a:ext cx="541505" cy="27359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1505">
                  <a:extLst>
                    <a:ext uri="{9D8B030D-6E8A-4147-A177-3AD203B41FA5}">
                      <a16:colId xmlns:a16="http://schemas.microsoft.com/office/drawing/2014/main" val="3127260482"/>
                    </a:ext>
                  </a:extLst>
                </a:gridCol>
              </a:tblGrid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S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1503114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-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7106500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S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4970407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-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6030679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+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5269079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+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1880588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1ACE52CC-8E45-9FF9-0A5F-0883DF23AD2D}"/>
              </a:ext>
            </a:extLst>
          </p:cNvPr>
          <p:cNvSpPr txBox="1"/>
          <p:nvPr/>
        </p:nvSpPr>
        <p:spPr>
          <a:xfrm>
            <a:off x="4241785" y="4993902"/>
            <a:ext cx="56203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solidFill>
                  <a:schemeClr val="tx1"/>
                </a:solidFill>
                <a:latin typeface="+mj-lt"/>
              </a:rPr>
              <a:t>Force held double poppet actuator, sealed with encapsulated O-rings, insulated by a double vacuum wall structure and Spray-On Foam Insulation (SOFI)</a:t>
            </a:r>
          </a:p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0CCCCF-1E2A-80CF-C74E-EF087761F663}"/>
              </a:ext>
            </a:extLst>
          </p:cNvPr>
          <p:cNvSpPr txBox="1"/>
          <p:nvPr/>
        </p:nvSpPr>
        <p:spPr>
          <a:xfrm>
            <a:off x="896046" y="5508171"/>
            <a:ext cx="2831199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latin typeface="+mj-lt"/>
              </a:rPr>
              <a:t>Datum: Concept #33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EE1A2D-5393-89F4-6BDF-407003255D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130"/>
          <a:stretch/>
        </p:blipFill>
        <p:spPr>
          <a:xfrm>
            <a:off x="4640120" y="2099118"/>
            <a:ext cx="4823632" cy="2424288"/>
          </a:xfrm>
          <a:prstGeom prst="rect">
            <a:avLst/>
          </a:prstGeom>
          <a:ln w="28575">
            <a:solidFill>
              <a:srgbClr val="003B6F"/>
            </a:solidFill>
          </a:ln>
        </p:spPr>
      </p:pic>
      <p:pic>
        <p:nvPicPr>
          <p:cNvPr id="8" name="Picture 7" descr="Arizona Space Grant Consortium Logos | Arizona Space Grant Consortium">
            <a:extLst>
              <a:ext uri="{FF2B5EF4-FFF2-40B4-BE49-F238E27FC236}">
                <a16:creationId xmlns:a16="http://schemas.microsoft.com/office/drawing/2014/main" id="{14321259-0322-A94D-3194-980FA5E7EC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59571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DC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A5BCF7-4E67-4B03-4D9A-C266B1F2FBE0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0744BC4-01FE-EE76-3D0C-6A2EC6EB29D8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B97B82-3D7B-EDA6-B474-EFA06C8BAB2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58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EB726565-0AEA-C1EB-6CFB-0946D0B81CE7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solidFill>
                  <a:schemeClr val="tx2"/>
                </a:solidFill>
                <a:latin typeface="Arial Black"/>
                <a:cs typeface="Calibri"/>
              </a:rPr>
              <a:t>Pugh Charts- Second Iteration</a:t>
            </a:r>
            <a:endParaRPr lang="en-US">
              <a:solidFill>
                <a:schemeClr val="tx2"/>
              </a:solidFill>
              <a:cs typeface="Calibri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570F28E-95CA-48C1-DC72-DDB5A9E727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6416179"/>
              </p:ext>
            </p:extLst>
          </p:nvPr>
        </p:nvGraphicFramePr>
        <p:xfrm>
          <a:off x="896046" y="1610036"/>
          <a:ext cx="2094047" cy="31919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4047">
                  <a:extLst>
                    <a:ext uri="{9D8B030D-6E8A-4147-A177-3AD203B41FA5}">
                      <a16:colId xmlns:a16="http://schemas.microsoft.com/office/drawing/2014/main" val="3127260482"/>
                    </a:ext>
                  </a:extLst>
                </a:gridCol>
              </a:tblGrid>
              <a:tr h="45599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Selection Criteria</a:t>
                      </a:r>
                    </a:p>
                  </a:txBody>
                  <a:tcPr marL="28575" marR="28575" marT="0" marB="0" anchor="ctr">
                    <a:lnL w="0"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4">
                      <a:solidFill>
                        <a:srgbClr val="000000"/>
                      </a:solidFill>
                    </a:lnT>
                    <a:lnB w="9524">
                      <a:solidFill>
                        <a:srgbClr val="000000"/>
                      </a:solidFill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0841459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Leakage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1503114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Lifetime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7106500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Seal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4970407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Resilience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6030679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Size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5269079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Cost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1880588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9BCF8E8C-68B0-37E4-D0C0-8F06539807E0}"/>
              </a:ext>
            </a:extLst>
          </p:cNvPr>
          <p:cNvSpPr txBox="1"/>
          <p:nvPr/>
        </p:nvSpPr>
        <p:spPr>
          <a:xfrm>
            <a:off x="10671437" y="173378"/>
            <a:ext cx="1525893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cs typeface="Calibri"/>
              </a:rPr>
              <a:t>Jason Goldstein</a:t>
            </a:r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DD5E93-F284-8198-611E-31120902BE54}"/>
              </a:ext>
            </a:extLst>
          </p:cNvPr>
          <p:cNvSpPr txBox="1"/>
          <p:nvPr/>
        </p:nvSpPr>
        <p:spPr>
          <a:xfrm>
            <a:off x="6096000" y="4616253"/>
            <a:ext cx="358253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 Black"/>
                <a:cs typeface="Calibri"/>
              </a:rPr>
              <a:t>Concept #99</a:t>
            </a:r>
            <a:endParaRPr lang="en-US">
              <a:latin typeface="Arial Black"/>
            </a:endParaRPr>
          </a:p>
        </p:txBody>
      </p:sp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37646862-65B8-043B-B979-FB39EF145C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521885"/>
              </p:ext>
            </p:extLst>
          </p:nvPr>
        </p:nvGraphicFramePr>
        <p:xfrm>
          <a:off x="3011449" y="2064961"/>
          <a:ext cx="541505" cy="27359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1505">
                  <a:extLst>
                    <a:ext uri="{9D8B030D-6E8A-4147-A177-3AD203B41FA5}">
                      <a16:colId xmlns:a16="http://schemas.microsoft.com/office/drawing/2014/main" val="3127260482"/>
                    </a:ext>
                  </a:extLst>
                </a:gridCol>
              </a:tblGrid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-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1503114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-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7106500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-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4970407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-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6030679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+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5269079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+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1880588"/>
                  </a:ext>
                </a:extLst>
              </a:tr>
            </a:tbl>
          </a:graphicData>
        </a:graphic>
      </p:graphicFrame>
      <p:pic>
        <p:nvPicPr>
          <p:cNvPr id="8" name="Picture 7" descr="Diagram of a vacuum seal&#10;&#10;Description automatically generated">
            <a:extLst>
              <a:ext uri="{FF2B5EF4-FFF2-40B4-BE49-F238E27FC236}">
                <a16:creationId xmlns:a16="http://schemas.microsoft.com/office/drawing/2014/main" id="{8592122E-9AE6-C63B-050E-2AC1777077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970"/>
          <a:stretch/>
        </p:blipFill>
        <p:spPr>
          <a:xfrm>
            <a:off x="4607246" y="2064345"/>
            <a:ext cx="4809690" cy="2419332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ACE52CC-8E45-9FF9-0A5F-0883DF23AD2D}"/>
              </a:ext>
            </a:extLst>
          </p:cNvPr>
          <p:cNvSpPr txBox="1"/>
          <p:nvPr/>
        </p:nvSpPr>
        <p:spPr>
          <a:xfrm>
            <a:off x="4492946" y="4954173"/>
            <a:ext cx="50382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solidFill>
                  <a:schemeClr val="tx1"/>
                </a:solidFill>
                <a:latin typeface="+mj-lt"/>
              </a:rPr>
              <a:t>Force held double poppet actuator, sealed with Teflon, double vacuum wall structure and Spray-On Foam Insulation (SOFI)</a:t>
            </a:r>
          </a:p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0CCCCF-1E2A-80CF-C74E-EF087761F663}"/>
              </a:ext>
            </a:extLst>
          </p:cNvPr>
          <p:cNvSpPr txBox="1"/>
          <p:nvPr/>
        </p:nvSpPr>
        <p:spPr>
          <a:xfrm>
            <a:off x="896046" y="5508171"/>
            <a:ext cx="2831199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latin typeface="+mj-lt"/>
              </a:rPr>
              <a:t>Datum: Concept #33</a:t>
            </a:r>
          </a:p>
        </p:txBody>
      </p:sp>
      <p:pic>
        <p:nvPicPr>
          <p:cNvPr id="12" name="Picture 11" descr="Arizona Space Grant Consortium Logos | Arizona Space Grant Consortium">
            <a:extLst>
              <a:ext uri="{FF2B5EF4-FFF2-40B4-BE49-F238E27FC236}">
                <a16:creationId xmlns:a16="http://schemas.microsoft.com/office/drawing/2014/main" id="{95E39760-5B0F-094B-7F1D-5B89E15EA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42393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DC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A5BCF7-4E67-4B03-4D9A-C266B1F2FBE0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0744BC4-01FE-EE76-3D0C-6A2EC6EB29D8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B97B82-3D7B-EDA6-B474-EFA06C8BAB2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59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EB726565-0AEA-C1EB-6CFB-0946D0B81CE7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solidFill>
                  <a:schemeClr val="tx2"/>
                </a:solidFill>
                <a:latin typeface="Arial Black"/>
                <a:cs typeface="Calibri"/>
              </a:rPr>
              <a:t>Analytical Hierarchy Process</a:t>
            </a:r>
            <a:endParaRPr lang="en-US">
              <a:solidFill>
                <a:schemeClr val="tx2"/>
              </a:solidFill>
              <a:cs typeface="Calibri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CFDC4AC-9E8B-99E4-1364-2B8A3551BC94}"/>
              </a:ext>
            </a:extLst>
          </p:cNvPr>
          <p:cNvGrpSpPr/>
          <p:nvPr/>
        </p:nvGrpSpPr>
        <p:grpSpPr>
          <a:xfrm>
            <a:off x="841421" y="1193104"/>
            <a:ext cx="9277079" cy="5271642"/>
            <a:chOff x="390660" y="1193104"/>
            <a:chExt cx="9277079" cy="5271642"/>
          </a:xfrm>
        </p:grpSpPr>
        <p:pic>
          <p:nvPicPr>
            <p:cNvPr id="6" name="Picture 5" descr="Diagram of a mechanical scheme&#10;&#10;Description automatically generated with medium confidence">
              <a:extLst>
                <a:ext uri="{FF2B5EF4-FFF2-40B4-BE49-F238E27FC236}">
                  <a16:creationId xmlns:a16="http://schemas.microsoft.com/office/drawing/2014/main" id="{8F913234-1C1F-8C90-9FD7-C6A6C616F7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26" r="-359" b="22727"/>
            <a:stretch/>
          </p:blipFill>
          <p:spPr bwMode="auto">
            <a:xfrm>
              <a:off x="3468803" y="1193104"/>
              <a:ext cx="3134611" cy="1564958"/>
            </a:xfrm>
            <a:prstGeom prst="rect">
              <a:avLst/>
            </a:prstGeom>
            <a:noFill/>
            <a:ln w="28575">
              <a:solidFill>
                <a:srgbClr val="163A6B"/>
              </a:solidFill>
            </a:ln>
          </p:spPr>
        </p:pic>
        <p:pic>
          <p:nvPicPr>
            <p:cNvPr id="10" name="Picture 9" descr="Diagram of a diagram showing the internal structure of a brain&#10;&#10;Description automatically generated">
              <a:extLst>
                <a:ext uri="{FF2B5EF4-FFF2-40B4-BE49-F238E27FC236}">
                  <a16:creationId xmlns:a16="http://schemas.microsoft.com/office/drawing/2014/main" id="{2C9F7DB8-0FBB-5F2A-AECA-3F1E6FF302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227" r="143" b="22727"/>
            <a:stretch/>
          </p:blipFill>
          <p:spPr>
            <a:xfrm>
              <a:off x="3462500" y="3045534"/>
              <a:ext cx="3142914" cy="1565006"/>
            </a:xfrm>
            <a:prstGeom prst="rect">
              <a:avLst/>
            </a:prstGeom>
            <a:ln w="28575">
              <a:solidFill>
                <a:srgbClr val="163A6B"/>
              </a:solidFill>
            </a:ln>
          </p:spPr>
        </p:pic>
        <p:pic>
          <p:nvPicPr>
            <p:cNvPr id="12" name="Picture 11" descr="A diagram of a device&#10;&#10;Description automatically generated">
              <a:extLst>
                <a:ext uri="{FF2B5EF4-FFF2-40B4-BE49-F238E27FC236}">
                  <a16:creationId xmlns:a16="http://schemas.microsoft.com/office/drawing/2014/main" id="{51CE0104-4D61-0EB9-7738-305B602A60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238" r="143" b="26383"/>
            <a:stretch/>
          </p:blipFill>
          <p:spPr>
            <a:xfrm>
              <a:off x="3462041" y="4890697"/>
              <a:ext cx="3142914" cy="1574049"/>
            </a:xfrm>
            <a:prstGeom prst="rect">
              <a:avLst/>
            </a:prstGeom>
            <a:ln w="28575">
              <a:solidFill>
                <a:srgbClr val="163A6B"/>
              </a:solidFill>
            </a:ln>
          </p:spPr>
        </p:pic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DB03F02-5BF7-7DCC-91A1-4B1C45FBE42C}"/>
                </a:ext>
              </a:extLst>
            </p:cNvPr>
            <p:cNvSpPr/>
            <p:nvPr/>
          </p:nvSpPr>
          <p:spPr>
            <a:xfrm>
              <a:off x="390660" y="1522927"/>
              <a:ext cx="2814032" cy="9144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+mj-lt"/>
                  <a:cs typeface="Calibri"/>
                </a:rPr>
                <a:t>Concept #33</a:t>
              </a:r>
              <a:endParaRPr lang="en-US">
                <a:latin typeface="+mj-lt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71123597-47A8-C308-6B6C-3275EF630700}"/>
                </a:ext>
              </a:extLst>
            </p:cNvPr>
            <p:cNvSpPr/>
            <p:nvPr/>
          </p:nvSpPr>
          <p:spPr>
            <a:xfrm>
              <a:off x="392806" y="3371045"/>
              <a:ext cx="2814032" cy="9144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2400">
                  <a:latin typeface="+mj-lt"/>
                  <a:cs typeface="Calibri"/>
                </a:rPr>
                <a:t>Concept #98</a:t>
              </a:r>
              <a:endParaRPr lang="en-US" sz="2400">
                <a:latin typeface="+mj-lt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C14E5D38-DD5C-23AA-C902-407B70309221}"/>
                </a:ext>
              </a:extLst>
            </p:cNvPr>
            <p:cNvSpPr/>
            <p:nvPr/>
          </p:nvSpPr>
          <p:spPr>
            <a:xfrm>
              <a:off x="392806" y="5217017"/>
              <a:ext cx="2814032" cy="9144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2400">
                  <a:latin typeface="+mj-lt"/>
                  <a:cs typeface="Calibri"/>
                </a:rPr>
                <a:t>Concept #100</a:t>
              </a:r>
              <a:endParaRPr lang="en-US" sz="2400">
                <a:latin typeface="+mj-lt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06CB5923-710C-187B-DBD6-9BBC15F99E11}"/>
                </a:ext>
              </a:extLst>
            </p:cNvPr>
            <p:cNvSpPr/>
            <p:nvPr/>
          </p:nvSpPr>
          <p:spPr>
            <a:xfrm>
              <a:off x="6853707" y="3317383"/>
              <a:ext cx="2814032" cy="9144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2000">
                  <a:latin typeface="+mj-lt"/>
                  <a:cs typeface="Calibri"/>
                </a:rPr>
                <a:t>Alternative Value:</a:t>
              </a:r>
            </a:p>
            <a:p>
              <a:pPr algn="ctr"/>
              <a:r>
                <a:rPr lang="en-US" sz="2000">
                  <a:latin typeface="+mj-lt"/>
                  <a:cs typeface="Calibri"/>
                </a:rPr>
                <a:t>0.466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DED909FB-8EED-3EE6-05F4-248C8E0A8AB5}"/>
                </a:ext>
              </a:extLst>
            </p:cNvPr>
            <p:cNvSpPr/>
            <p:nvPr/>
          </p:nvSpPr>
          <p:spPr>
            <a:xfrm>
              <a:off x="6853707" y="5217017"/>
              <a:ext cx="2814032" cy="9144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2000">
                  <a:latin typeface="+mj-lt"/>
                  <a:cs typeface="Calibri"/>
                </a:rPr>
                <a:t>Alternative Value:</a:t>
              </a:r>
            </a:p>
            <a:p>
              <a:pPr algn="ctr"/>
              <a:r>
                <a:rPr lang="en-US" sz="2000">
                  <a:latin typeface="+mj-lt"/>
                  <a:cs typeface="Calibri"/>
                </a:rPr>
                <a:t>0.632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11690591-3762-AF97-37B6-837CAAD22E65}"/>
                </a:ext>
              </a:extLst>
            </p:cNvPr>
            <p:cNvSpPr/>
            <p:nvPr/>
          </p:nvSpPr>
          <p:spPr>
            <a:xfrm>
              <a:off x="6853707" y="1525073"/>
              <a:ext cx="2814032" cy="9144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2000">
                  <a:latin typeface="+mj-lt"/>
                  <a:cs typeface="Calibri"/>
                </a:rPr>
                <a:t>Alternative Value:</a:t>
              </a:r>
            </a:p>
            <a:p>
              <a:pPr algn="ctr"/>
              <a:r>
                <a:rPr lang="en-US" sz="2000">
                  <a:latin typeface="+mj-lt"/>
                  <a:cs typeface="Calibri"/>
                </a:rPr>
                <a:t>1.032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7E069085-F917-D90B-2087-3B630567A73E}"/>
              </a:ext>
            </a:extLst>
          </p:cNvPr>
          <p:cNvSpPr txBox="1"/>
          <p:nvPr/>
        </p:nvSpPr>
        <p:spPr>
          <a:xfrm>
            <a:off x="10671437" y="173378"/>
            <a:ext cx="1525893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Jason Goldstein</a:t>
            </a:r>
          </a:p>
        </p:txBody>
      </p:sp>
      <p:pic>
        <p:nvPicPr>
          <p:cNvPr id="2" name="Picture 1" descr="Arizona Space Grant Consortium Logos | Arizona Space Grant Consortium">
            <a:extLst>
              <a:ext uri="{FF2B5EF4-FFF2-40B4-BE49-F238E27FC236}">
                <a16:creationId xmlns:a16="http://schemas.microsoft.com/office/drawing/2014/main" id="{9192D6CB-56DD-7086-A7D9-4548CD3B03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626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Earth on the moon with the earth in the background&#10;&#10;Description automatically generated">
            <a:extLst>
              <a:ext uri="{FF2B5EF4-FFF2-40B4-BE49-F238E27FC236}">
                <a16:creationId xmlns:a16="http://schemas.microsoft.com/office/drawing/2014/main" id="{CAAFE818-578F-EB44-74F1-51174031BE0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t="3650" r="-54"/>
          <a:stretch/>
        </p:blipFill>
        <p:spPr>
          <a:xfrm>
            <a:off x="0" y="-4341"/>
            <a:ext cx="10686435" cy="686663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FA134-FFCE-3FCB-AC87-3836E1D8A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6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5327FCF-0459-2456-BB3A-F6DA8B6FF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Black"/>
                <a:ea typeface="Calibri"/>
                <a:cs typeface="Calibri"/>
              </a:rPr>
              <a:t>Key Goals</a:t>
            </a:r>
          </a:p>
        </p:txBody>
      </p:sp>
      <p:pic>
        <p:nvPicPr>
          <p:cNvPr id="5" name="Picture 4" descr="Arizona Space Grant Consortium Logos | Arizona Space Grant Consortium">
            <a:extLst>
              <a:ext uri="{FF2B5EF4-FFF2-40B4-BE49-F238E27FC236}">
                <a16:creationId xmlns:a16="http://schemas.microsoft.com/office/drawing/2014/main" id="{C6F35571-42FE-F596-371C-342B62E058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D7CF7A7-D473-A132-8859-5EA8FF7E6848}"/>
              </a:ext>
            </a:extLst>
          </p:cNvPr>
          <p:cNvGrpSpPr/>
          <p:nvPr/>
        </p:nvGrpSpPr>
        <p:grpSpPr>
          <a:xfrm>
            <a:off x="830452" y="1797050"/>
            <a:ext cx="2508930" cy="2321982"/>
            <a:chOff x="830452" y="1797050"/>
            <a:chExt cx="2508930" cy="2321982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407DD0F-AECC-1BB3-2A8F-EA670BA5B6C8}"/>
                </a:ext>
              </a:extLst>
            </p:cNvPr>
            <p:cNvGrpSpPr/>
            <p:nvPr/>
          </p:nvGrpSpPr>
          <p:grpSpPr>
            <a:xfrm>
              <a:off x="865716" y="1797050"/>
              <a:ext cx="2448984" cy="2321982"/>
              <a:chOff x="865716" y="1797050"/>
              <a:chExt cx="2448984" cy="2321982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D7DB8B76-9D57-E32F-8161-8811BA3C3A6B}"/>
                  </a:ext>
                </a:extLst>
              </p:cNvPr>
              <p:cNvGrpSpPr/>
              <p:nvPr/>
            </p:nvGrpSpPr>
            <p:grpSpPr>
              <a:xfrm>
                <a:off x="865716" y="1797050"/>
                <a:ext cx="2448984" cy="2321982"/>
                <a:chOff x="865716" y="1797050"/>
                <a:chExt cx="2448984" cy="2321982"/>
              </a:xfrm>
            </p:grpSpPr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D584798A-EC5F-25A2-B59A-69DD2D09CB8B}"/>
                    </a:ext>
                  </a:extLst>
                </p:cNvPr>
                <p:cNvSpPr/>
                <p:nvPr/>
              </p:nvSpPr>
              <p:spPr>
                <a:xfrm>
                  <a:off x="865716" y="1797050"/>
                  <a:ext cx="2448984" cy="2321982"/>
                </a:xfrm>
                <a:prstGeom prst="ellipse">
                  <a:avLst/>
                </a:prstGeom>
                <a:solidFill>
                  <a:srgbClr val="FF8B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>
                    <a:solidFill>
                      <a:srgbClr val="000000"/>
                    </a:solidFill>
                    <a:latin typeface="Arial Black"/>
                  </a:endParaRPr>
                </a:p>
              </p:txBody>
            </p:sp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C6E1266D-9F09-134B-DE0D-68783CC5D97F}"/>
                    </a:ext>
                  </a:extLst>
                </p:cNvPr>
                <p:cNvSpPr/>
                <p:nvPr/>
              </p:nvSpPr>
              <p:spPr>
                <a:xfrm>
                  <a:off x="960967" y="1881717"/>
                  <a:ext cx="2247900" cy="2142066"/>
                </a:xfrm>
                <a:prstGeom prst="ellipse">
                  <a:avLst/>
                </a:prstGeom>
                <a:solidFill>
                  <a:srgbClr val="DBD7D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>
                      <a:solidFill>
                        <a:srgbClr val="782F40"/>
                      </a:solidFill>
                      <a:latin typeface="Arial Black"/>
                      <a:cs typeface="Calibri"/>
                    </a:rPr>
                    <a:t>Effective Sealing</a:t>
                  </a:r>
                </a:p>
              </p:txBody>
            </p:sp>
          </p:grp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7284718-3789-75C9-B858-FE062BB53F59}"/>
                  </a:ext>
                </a:extLst>
              </p:cNvPr>
              <p:cNvSpPr txBox="1"/>
              <p:nvPr/>
            </p:nvSpPr>
            <p:spPr>
              <a:xfrm>
                <a:off x="1058999" y="2352585"/>
                <a:ext cx="2051836" cy="461665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</p:grp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2CE1DA4-A472-4630-E959-1E110BAA9079}"/>
                </a:ext>
              </a:extLst>
            </p:cNvPr>
            <p:cNvSpPr/>
            <p:nvPr/>
          </p:nvSpPr>
          <p:spPr>
            <a:xfrm>
              <a:off x="830452" y="2517014"/>
              <a:ext cx="2508930" cy="84607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2000" b="1">
                <a:solidFill>
                  <a:srgbClr val="782F40"/>
                </a:solidFill>
                <a:latin typeface="Arial Black"/>
                <a:ea typeface="Calibri"/>
                <a:cs typeface="Calibri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F0A237E-1828-DF11-1DAB-1ACCD2BACB0C}"/>
              </a:ext>
            </a:extLst>
          </p:cNvPr>
          <p:cNvGrpSpPr/>
          <p:nvPr/>
        </p:nvGrpSpPr>
        <p:grpSpPr>
          <a:xfrm>
            <a:off x="4078043" y="3905250"/>
            <a:ext cx="2508930" cy="2321982"/>
            <a:chOff x="4078043" y="3905250"/>
            <a:chExt cx="2508930" cy="232198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8E753B0-33CF-581D-F1CC-82EF2A3296DB}"/>
                </a:ext>
              </a:extLst>
            </p:cNvPr>
            <p:cNvGrpSpPr/>
            <p:nvPr/>
          </p:nvGrpSpPr>
          <p:grpSpPr>
            <a:xfrm>
              <a:off x="4091515" y="3905250"/>
              <a:ext cx="2448984" cy="2321982"/>
              <a:chOff x="4091515" y="3905250"/>
              <a:chExt cx="2448984" cy="2321982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39A42546-DB97-97A3-A1C7-9C7BEC40841B}"/>
                  </a:ext>
                </a:extLst>
              </p:cNvPr>
              <p:cNvGrpSpPr/>
              <p:nvPr/>
            </p:nvGrpSpPr>
            <p:grpSpPr>
              <a:xfrm>
                <a:off x="4091515" y="3905250"/>
                <a:ext cx="2448984" cy="2321982"/>
                <a:chOff x="865716" y="1797050"/>
                <a:chExt cx="2448984" cy="2321982"/>
              </a:xfrm>
            </p:grpSpPr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8B829F44-EE0D-9454-F120-D3079E58050A}"/>
                    </a:ext>
                  </a:extLst>
                </p:cNvPr>
                <p:cNvGrpSpPr/>
                <p:nvPr/>
              </p:nvGrpSpPr>
              <p:grpSpPr>
                <a:xfrm>
                  <a:off x="865716" y="1797050"/>
                  <a:ext cx="2448984" cy="2321982"/>
                  <a:chOff x="865716" y="1797050"/>
                  <a:chExt cx="2448984" cy="2321982"/>
                </a:xfrm>
              </p:grpSpPr>
              <p:sp>
                <p:nvSpPr>
                  <p:cNvPr id="29" name="Oval 28">
                    <a:extLst>
                      <a:ext uri="{FF2B5EF4-FFF2-40B4-BE49-F238E27FC236}">
                        <a16:creationId xmlns:a16="http://schemas.microsoft.com/office/drawing/2014/main" id="{4F59CFBD-CEEA-6777-22D7-BEA2BFF785A4}"/>
                      </a:ext>
                    </a:extLst>
                  </p:cNvPr>
                  <p:cNvSpPr/>
                  <p:nvPr/>
                </p:nvSpPr>
                <p:spPr>
                  <a:xfrm>
                    <a:off x="865716" y="1797050"/>
                    <a:ext cx="2448984" cy="2321982"/>
                  </a:xfrm>
                  <a:prstGeom prst="ellipse">
                    <a:avLst/>
                  </a:prstGeom>
                  <a:solidFill>
                    <a:srgbClr val="FF8B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>
                      <a:solidFill>
                        <a:srgbClr val="000000"/>
                      </a:solidFill>
                      <a:latin typeface="Arial Black"/>
                    </a:endParaRPr>
                  </a:p>
                </p:txBody>
              </p:sp>
              <p:sp>
                <p:nvSpPr>
                  <p:cNvPr id="30" name="Oval 29">
                    <a:extLst>
                      <a:ext uri="{FF2B5EF4-FFF2-40B4-BE49-F238E27FC236}">
                        <a16:creationId xmlns:a16="http://schemas.microsoft.com/office/drawing/2014/main" id="{5E43D1DE-330E-C409-5298-C930D2F61E6F}"/>
                      </a:ext>
                    </a:extLst>
                  </p:cNvPr>
                  <p:cNvSpPr/>
                  <p:nvPr/>
                </p:nvSpPr>
                <p:spPr>
                  <a:xfrm>
                    <a:off x="960967" y="1881717"/>
                    <a:ext cx="2247900" cy="2142066"/>
                  </a:xfrm>
                  <a:prstGeom prst="ellipse">
                    <a:avLst/>
                  </a:prstGeom>
                  <a:solidFill>
                    <a:srgbClr val="DBD7D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>
                        <a:solidFill>
                          <a:schemeClr val="tx2"/>
                        </a:solidFill>
                        <a:latin typeface="Arial Black"/>
                        <a:cs typeface="Calibri"/>
                      </a:rPr>
                      <a:t>90-Day Lunar Mission</a:t>
                    </a:r>
                  </a:p>
                </p:txBody>
              </p:sp>
            </p:grp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CD6803E9-96FC-A8CD-8D00-9D80BD058F2A}"/>
                    </a:ext>
                  </a:extLst>
                </p:cNvPr>
                <p:cNvSpPr txBox="1"/>
                <p:nvPr/>
              </p:nvSpPr>
              <p:spPr>
                <a:xfrm>
                  <a:off x="1291166" y="2235729"/>
                  <a:ext cx="1587500" cy="369332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l"/>
                  <a:endParaRPr lang="en-US">
                    <a:latin typeface="+mj-lt"/>
                  </a:endParaRPr>
                </a:p>
              </p:txBody>
            </p:sp>
          </p:grpSp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DC60C21-639B-75C2-81D7-29DB3CD9688C}"/>
                  </a:ext>
                </a:extLst>
              </p:cNvPr>
              <p:cNvSpPr txBox="1"/>
              <p:nvPr/>
            </p:nvSpPr>
            <p:spPr>
              <a:xfrm>
                <a:off x="4526268" y="4460785"/>
                <a:ext cx="15875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</p:grp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CBB11B7D-8D71-A2AC-5B04-BBCFF822E79C}"/>
                </a:ext>
              </a:extLst>
            </p:cNvPr>
            <p:cNvSpPr/>
            <p:nvPr/>
          </p:nvSpPr>
          <p:spPr>
            <a:xfrm>
              <a:off x="4078043" y="4650122"/>
              <a:ext cx="2508930" cy="84607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2000" b="1">
                <a:solidFill>
                  <a:srgbClr val="782F40"/>
                </a:solidFill>
                <a:latin typeface="Arial Black"/>
                <a:ea typeface="Calibri"/>
                <a:cs typeface="Calibri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F796757-F60B-8463-058F-7B22F81AED67}"/>
              </a:ext>
            </a:extLst>
          </p:cNvPr>
          <p:cNvGrpSpPr/>
          <p:nvPr/>
        </p:nvGrpSpPr>
        <p:grpSpPr>
          <a:xfrm>
            <a:off x="7218550" y="1784350"/>
            <a:ext cx="2508930" cy="2321982"/>
            <a:chOff x="7218550" y="1784350"/>
            <a:chExt cx="2508930" cy="232198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1ABBDC3-223C-1CBB-B15A-846331CD37A6}"/>
                </a:ext>
              </a:extLst>
            </p:cNvPr>
            <p:cNvGrpSpPr/>
            <p:nvPr/>
          </p:nvGrpSpPr>
          <p:grpSpPr>
            <a:xfrm>
              <a:off x="7253815" y="1784350"/>
              <a:ext cx="2448984" cy="2321982"/>
              <a:chOff x="7253815" y="1784350"/>
              <a:chExt cx="2448984" cy="2321982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53A19D10-BA91-FB7B-1F57-806D06DEDA6D}"/>
                  </a:ext>
                </a:extLst>
              </p:cNvPr>
              <p:cNvGrpSpPr/>
              <p:nvPr/>
            </p:nvGrpSpPr>
            <p:grpSpPr>
              <a:xfrm>
                <a:off x="7253815" y="1784350"/>
                <a:ext cx="2448984" cy="2321982"/>
                <a:chOff x="865716" y="1797050"/>
                <a:chExt cx="2448984" cy="2321982"/>
              </a:xfrm>
            </p:grpSpPr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467E85A3-5149-83EC-60D0-6A10965426A9}"/>
                    </a:ext>
                  </a:extLst>
                </p:cNvPr>
                <p:cNvGrpSpPr/>
                <p:nvPr/>
              </p:nvGrpSpPr>
              <p:grpSpPr>
                <a:xfrm>
                  <a:off x="865716" y="1797050"/>
                  <a:ext cx="2448984" cy="2321982"/>
                  <a:chOff x="865716" y="1797050"/>
                  <a:chExt cx="2448984" cy="2321982"/>
                </a:xfrm>
              </p:grpSpPr>
              <p:sp>
                <p:nvSpPr>
                  <p:cNvPr id="34" name="Oval 33">
                    <a:extLst>
                      <a:ext uri="{FF2B5EF4-FFF2-40B4-BE49-F238E27FC236}">
                        <a16:creationId xmlns:a16="http://schemas.microsoft.com/office/drawing/2014/main" id="{B96F6212-54FD-3488-DDD4-48B7BF6A5008}"/>
                      </a:ext>
                    </a:extLst>
                  </p:cNvPr>
                  <p:cNvSpPr/>
                  <p:nvPr/>
                </p:nvSpPr>
                <p:spPr>
                  <a:xfrm>
                    <a:off x="865716" y="1797050"/>
                    <a:ext cx="2448984" cy="2321982"/>
                  </a:xfrm>
                  <a:prstGeom prst="ellipse">
                    <a:avLst/>
                  </a:prstGeom>
                  <a:solidFill>
                    <a:srgbClr val="FF8B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>
                      <a:solidFill>
                        <a:srgbClr val="000000"/>
                      </a:solidFill>
                      <a:latin typeface="Arial Black"/>
                    </a:endParaRPr>
                  </a:p>
                </p:txBody>
              </p:sp>
              <p:sp>
                <p:nvSpPr>
                  <p:cNvPr id="35" name="Oval 34">
                    <a:extLst>
                      <a:ext uri="{FF2B5EF4-FFF2-40B4-BE49-F238E27FC236}">
                        <a16:creationId xmlns:a16="http://schemas.microsoft.com/office/drawing/2014/main" id="{E5704487-4CB0-7153-9173-1EB74FFD813B}"/>
                      </a:ext>
                    </a:extLst>
                  </p:cNvPr>
                  <p:cNvSpPr/>
                  <p:nvPr/>
                </p:nvSpPr>
                <p:spPr>
                  <a:xfrm>
                    <a:off x="960967" y="1881717"/>
                    <a:ext cx="2247900" cy="2142066"/>
                  </a:xfrm>
                  <a:prstGeom prst="ellipse">
                    <a:avLst/>
                  </a:prstGeom>
                  <a:solidFill>
                    <a:srgbClr val="DBD7D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>
                      <a:solidFill>
                        <a:srgbClr val="000000"/>
                      </a:solidFill>
                      <a:latin typeface="Arial Black"/>
                      <a:cs typeface="Calibri"/>
                    </a:endParaRPr>
                  </a:p>
                </p:txBody>
              </p:sp>
            </p:grp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DB5973F5-F278-9DDA-86C1-84E7562E3DCF}"/>
                    </a:ext>
                  </a:extLst>
                </p:cNvPr>
                <p:cNvSpPr txBox="1"/>
                <p:nvPr/>
              </p:nvSpPr>
              <p:spPr>
                <a:xfrm>
                  <a:off x="1291166" y="2235729"/>
                  <a:ext cx="1587500" cy="369332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l"/>
                  <a:endParaRPr lang="en-US">
                    <a:latin typeface="+mj-lt"/>
                  </a:endParaRPr>
                </a:p>
              </p:txBody>
            </p:sp>
          </p:grp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4CB4CE6-812F-0758-2F06-84F29A6F27B6}"/>
                  </a:ext>
                </a:extLst>
              </p:cNvPr>
              <p:cNvSpPr txBox="1"/>
              <p:nvPr/>
            </p:nvSpPr>
            <p:spPr>
              <a:xfrm>
                <a:off x="7789673" y="2167919"/>
                <a:ext cx="136668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</p:grp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1F078A8B-64CD-0AA7-AE26-4F626892AAAB}"/>
                </a:ext>
              </a:extLst>
            </p:cNvPr>
            <p:cNvSpPr/>
            <p:nvPr/>
          </p:nvSpPr>
          <p:spPr>
            <a:xfrm>
              <a:off x="7218550" y="2536199"/>
              <a:ext cx="2508930" cy="84607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2000" b="1">
                  <a:solidFill>
                    <a:srgbClr val="782F40"/>
                  </a:solidFill>
                  <a:latin typeface="Arial Black"/>
                  <a:ea typeface="Calibri"/>
                  <a:cs typeface="Calibri"/>
                </a:rPr>
                <a:t>Prevent and Monitor</a:t>
              </a:r>
            </a:p>
            <a:p>
              <a:pPr algn="ctr"/>
              <a:r>
                <a:rPr lang="en-US" sz="2000" b="1">
                  <a:solidFill>
                    <a:srgbClr val="782F40"/>
                  </a:solidFill>
                  <a:latin typeface="Arial Black"/>
                  <a:ea typeface="Calibri"/>
                  <a:cs typeface="Calibri"/>
                </a:rPr>
                <a:t>Leaks</a:t>
              </a:r>
            </a:p>
          </p:txBody>
        </p:sp>
      </p:grp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07CCD01F-F856-D142-88D3-6EEEBE7860DE}"/>
              </a:ext>
            </a:extLst>
          </p:cNvPr>
          <p:cNvCxnSpPr/>
          <p:nvPr/>
        </p:nvCxnSpPr>
        <p:spPr>
          <a:xfrm flipH="1">
            <a:off x="10665016" y="-6397"/>
            <a:ext cx="16285" cy="6876612"/>
          </a:xfrm>
          <a:prstGeom prst="straightConnector1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37C5D4D8-AB4F-C7A7-374F-D9FB53EEFC79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ooter Placeholder 2">
            <a:extLst>
              <a:ext uri="{FF2B5EF4-FFF2-40B4-BE49-F238E27FC236}">
                <a16:creationId xmlns:a16="http://schemas.microsoft.com/office/drawing/2014/main" id="{BA0ED5CA-DBED-6415-1853-E610AF023782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47" name="Slide Number Placeholder 3">
            <a:extLst>
              <a:ext uri="{FF2B5EF4-FFF2-40B4-BE49-F238E27FC236}">
                <a16:creationId xmlns:a16="http://schemas.microsoft.com/office/drawing/2014/main" id="{016F2FF3-5DC2-4429-57FE-6D5079FF2034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6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AB34572-8185-03C4-8ADA-EA5E78357215}"/>
              </a:ext>
            </a:extLst>
          </p:cNvPr>
          <p:cNvSpPr txBox="1"/>
          <p:nvPr/>
        </p:nvSpPr>
        <p:spPr>
          <a:xfrm>
            <a:off x="10671437" y="173378"/>
            <a:ext cx="1525893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ea typeface="Calibri"/>
                <a:cs typeface="Calibri"/>
              </a:rPr>
              <a:t>Jason Goldstein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48515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A5BCF7-4E67-4B03-4D9A-C266B1F2FBE0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0744BC4-01FE-EE76-3D0C-6A2EC6EB29D8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B97B82-3D7B-EDA6-B474-EFA06C8BAB2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60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7BF53AEF-CA2F-FD19-8BD0-DDDDBB103AFC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solidFill>
                  <a:srgbClr val="EE7624"/>
                </a:solidFill>
                <a:latin typeface="Arial Black"/>
                <a:cs typeface="Calibri"/>
              </a:rPr>
              <a:t>Targets and Metrics</a:t>
            </a:r>
            <a:endParaRPr lang="en-US">
              <a:solidFill>
                <a:srgbClr val="EE7624"/>
              </a:solidFill>
            </a:endParaRP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F60FA531-1764-F8A5-D067-EC4D3B219350}"/>
              </a:ext>
            </a:extLst>
          </p:cNvPr>
          <p:cNvCxnSpPr/>
          <p:nvPr/>
        </p:nvCxnSpPr>
        <p:spPr>
          <a:xfrm>
            <a:off x="270681" y="1299947"/>
            <a:ext cx="9990160" cy="4550"/>
          </a:xfrm>
          <a:prstGeom prst="straightConnector1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0A031B4-722E-7C5D-3E6C-583CF05955FF}"/>
              </a:ext>
            </a:extLst>
          </p:cNvPr>
          <p:cNvCxnSpPr>
            <a:cxnSpLocks/>
          </p:cNvCxnSpPr>
          <p:nvPr/>
        </p:nvCxnSpPr>
        <p:spPr>
          <a:xfrm>
            <a:off x="270680" y="2084693"/>
            <a:ext cx="9990160" cy="4550"/>
          </a:xfrm>
          <a:prstGeom prst="straightConnector1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7377D0D-2517-F938-1934-8551D698DAFC}"/>
              </a:ext>
            </a:extLst>
          </p:cNvPr>
          <p:cNvSpPr txBox="1"/>
          <p:nvPr/>
        </p:nvSpPr>
        <p:spPr>
          <a:xfrm>
            <a:off x="270111" y="1478506"/>
            <a:ext cx="1044906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002759"/>
                </a:solidFill>
                <a:cs typeface="Calibri"/>
              </a:rPr>
              <a:t>Fuel Leakage          Heat Transfer          Coupler Connection     Structure Integrity</a:t>
            </a:r>
            <a:endParaRPr lang="en-US" sz="2400" b="1">
              <a:solidFill>
                <a:srgbClr val="002759"/>
              </a:solidFill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4E3677F-F79E-A109-6508-01A502A03064}"/>
              </a:ext>
            </a:extLst>
          </p:cNvPr>
          <p:cNvGrpSpPr/>
          <p:nvPr/>
        </p:nvGrpSpPr>
        <p:grpSpPr>
          <a:xfrm>
            <a:off x="296273" y="2973718"/>
            <a:ext cx="1973170" cy="1777974"/>
            <a:chOff x="274808" y="2598084"/>
            <a:chExt cx="1973170" cy="1777974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3F9EF9F-F2AD-CFA0-4191-56BF9B872B8E}"/>
                </a:ext>
              </a:extLst>
            </p:cNvPr>
            <p:cNvGrpSpPr/>
            <p:nvPr/>
          </p:nvGrpSpPr>
          <p:grpSpPr>
            <a:xfrm>
              <a:off x="920572" y="3597179"/>
              <a:ext cx="753804" cy="778879"/>
              <a:chOff x="781051" y="3479123"/>
              <a:chExt cx="904057" cy="896935"/>
            </a:xfrm>
          </p:grpSpPr>
          <p:pic>
            <p:nvPicPr>
              <p:cNvPr id="23" name="Graphic 22" descr="Splash1 with solid fill">
                <a:extLst>
                  <a:ext uri="{FF2B5EF4-FFF2-40B4-BE49-F238E27FC236}">
                    <a16:creationId xmlns:a16="http://schemas.microsoft.com/office/drawing/2014/main" id="{05A10922-2B75-343B-281F-B5E0F86139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 rot="10800000">
                <a:off x="781051" y="3495675"/>
                <a:ext cx="880383" cy="880383"/>
              </a:xfrm>
              <a:prstGeom prst="rect">
                <a:avLst/>
              </a:prstGeom>
            </p:spPr>
          </p:pic>
          <p:pic>
            <p:nvPicPr>
              <p:cNvPr id="30" name="Graphic 29" descr="Splash1 with solid fill">
                <a:extLst>
                  <a:ext uri="{FF2B5EF4-FFF2-40B4-BE49-F238E27FC236}">
                    <a16:creationId xmlns:a16="http://schemas.microsoft.com/office/drawing/2014/main" id="{23F01E90-9049-DD7A-A8AF-C2975D2E1E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10800000">
                <a:off x="837569" y="3479123"/>
                <a:ext cx="847539" cy="880383"/>
              </a:xfrm>
              <a:prstGeom prst="rect">
                <a:avLst/>
              </a:prstGeom>
            </p:spPr>
          </p:pic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6BE47DF-45AF-EB63-3181-C74A6EFB95A8}"/>
                </a:ext>
              </a:extLst>
            </p:cNvPr>
            <p:cNvGrpSpPr/>
            <p:nvPr/>
          </p:nvGrpSpPr>
          <p:grpSpPr>
            <a:xfrm>
              <a:off x="274808" y="2598084"/>
              <a:ext cx="1973170" cy="1115260"/>
              <a:chOff x="92692" y="2468336"/>
              <a:chExt cx="2474812" cy="1059131"/>
            </a:xfrm>
          </p:grpSpPr>
          <p:sp>
            <p:nvSpPr>
              <p:cNvPr id="26" name="Cylinder 25">
                <a:extLst>
                  <a:ext uri="{FF2B5EF4-FFF2-40B4-BE49-F238E27FC236}">
                    <a16:creationId xmlns:a16="http://schemas.microsoft.com/office/drawing/2014/main" id="{CB5EA59C-06C0-1284-EF93-B3077B01994E}"/>
                  </a:ext>
                </a:extLst>
              </p:cNvPr>
              <p:cNvSpPr/>
              <p:nvPr/>
            </p:nvSpPr>
            <p:spPr>
              <a:xfrm rot="-5400000">
                <a:off x="1502228" y="2399102"/>
                <a:ext cx="914400" cy="1216152"/>
              </a:xfrm>
              <a:prstGeom prst="can">
                <a:avLst/>
              </a:prstGeom>
              <a:ln>
                <a:solidFill>
                  <a:srgbClr val="00275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Cylinder 24">
                <a:extLst>
                  <a:ext uri="{FF2B5EF4-FFF2-40B4-BE49-F238E27FC236}">
                    <a16:creationId xmlns:a16="http://schemas.microsoft.com/office/drawing/2014/main" id="{EEF3A46B-9CBE-DEC6-F555-4BEB72A460A9}"/>
                  </a:ext>
                </a:extLst>
              </p:cNvPr>
              <p:cNvSpPr/>
              <p:nvPr/>
            </p:nvSpPr>
            <p:spPr>
              <a:xfrm rot="5400000">
                <a:off x="243568" y="2399103"/>
                <a:ext cx="914400" cy="1216152"/>
              </a:xfrm>
              <a:prstGeom prst="ca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Cylinder 26">
                <a:extLst>
                  <a:ext uri="{FF2B5EF4-FFF2-40B4-BE49-F238E27FC236}">
                    <a16:creationId xmlns:a16="http://schemas.microsoft.com/office/drawing/2014/main" id="{FCC1A166-5D4B-13AF-CE3B-B0B80B8E943F}"/>
                  </a:ext>
                </a:extLst>
              </p:cNvPr>
              <p:cNvSpPr/>
              <p:nvPr/>
            </p:nvSpPr>
            <p:spPr>
              <a:xfrm rot="5400000">
                <a:off x="669764" y="2777054"/>
                <a:ext cx="1049854" cy="432420"/>
              </a:xfrm>
              <a:prstGeom prst="can">
                <a:avLst/>
              </a:prstGeom>
              <a:ln>
                <a:solidFill>
                  <a:srgbClr val="00275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Cylinder 27">
                <a:extLst>
                  <a:ext uri="{FF2B5EF4-FFF2-40B4-BE49-F238E27FC236}">
                    <a16:creationId xmlns:a16="http://schemas.microsoft.com/office/drawing/2014/main" id="{B0FE7CF0-F09D-FFA7-7C31-A5F9AF8FE0E8}"/>
                  </a:ext>
                </a:extLst>
              </p:cNvPr>
              <p:cNvSpPr/>
              <p:nvPr/>
            </p:nvSpPr>
            <p:spPr>
              <a:xfrm rot="16200000">
                <a:off x="984246" y="2787818"/>
                <a:ext cx="1059131" cy="420168"/>
              </a:xfrm>
              <a:prstGeom prst="can">
                <a:avLst/>
              </a:prstGeom>
              <a:ln>
                <a:solidFill>
                  <a:srgbClr val="00275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DADDD76-6BE9-78B5-65CC-1A1A9004E840}"/>
              </a:ext>
            </a:extLst>
          </p:cNvPr>
          <p:cNvGrpSpPr/>
          <p:nvPr/>
        </p:nvGrpSpPr>
        <p:grpSpPr>
          <a:xfrm>
            <a:off x="5264523" y="2917248"/>
            <a:ext cx="2236008" cy="1082840"/>
            <a:chOff x="4652776" y="2528231"/>
            <a:chExt cx="2879951" cy="1147234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8B09547-19E1-A6AF-08DA-3F2C79158B1C}"/>
                </a:ext>
              </a:extLst>
            </p:cNvPr>
            <p:cNvGrpSpPr/>
            <p:nvPr/>
          </p:nvGrpSpPr>
          <p:grpSpPr>
            <a:xfrm>
              <a:off x="5963955" y="2528231"/>
              <a:ext cx="1568772" cy="1143000"/>
              <a:chOff x="5856631" y="2592625"/>
              <a:chExt cx="1568772" cy="1143000"/>
            </a:xfrm>
          </p:grpSpPr>
          <p:sp>
            <p:nvSpPr>
              <p:cNvPr id="10" name="Cylinder 9">
                <a:extLst>
                  <a:ext uri="{FF2B5EF4-FFF2-40B4-BE49-F238E27FC236}">
                    <a16:creationId xmlns:a16="http://schemas.microsoft.com/office/drawing/2014/main" id="{CBA11D77-5998-44CF-76B6-8B0713F30384}"/>
                  </a:ext>
                </a:extLst>
              </p:cNvPr>
              <p:cNvSpPr/>
              <p:nvPr/>
            </p:nvSpPr>
            <p:spPr>
              <a:xfrm rot="16200000">
                <a:off x="6195027" y="2505249"/>
                <a:ext cx="1143000" cy="1317752"/>
              </a:xfrm>
              <a:prstGeom prst="ca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Cylinder 12">
                <a:extLst>
                  <a:ext uri="{FF2B5EF4-FFF2-40B4-BE49-F238E27FC236}">
                    <a16:creationId xmlns:a16="http://schemas.microsoft.com/office/drawing/2014/main" id="{8F61B711-0B78-3782-4384-583C2543F113}"/>
                  </a:ext>
                </a:extLst>
              </p:cNvPr>
              <p:cNvSpPr/>
              <p:nvPr/>
            </p:nvSpPr>
            <p:spPr>
              <a:xfrm rot="16200000">
                <a:off x="5893592" y="2885959"/>
                <a:ext cx="151439" cy="111061"/>
              </a:xfrm>
              <a:prstGeom prst="ca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Cylinder 14">
                <a:extLst>
                  <a:ext uri="{FF2B5EF4-FFF2-40B4-BE49-F238E27FC236}">
                    <a16:creationId xmlns:a16="http://schemas.microsoft.com/office/drawing/2014/main" id="{8027EC7A-5F7F-8CC7-BACC-28C930098029}"/>
                  </a:ext>
                </a:extLst>
              </p:cNvPr>
              <p:cNvSpPr/>
              <p:nvPr/>
            </p:nvSpPr>
            <p:spPr>
              <a:xfrm rot="16200000">
                <a:off x="5836442" y="3108208"/>
                <a:ext cx="151439" cy="111061"/>
              </a:xfrm>
              <a:prstGeom prst="ca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Cylinder 16">
                <a:extLst>
                  <a:ext uri="{FF2B5EF4-FFF2-40B4-BE49-F238E27FC236}">
                    <a16:creationId xmlns:a16="http://schemas.microsoft.com/office/drawing/2014/main" id="{80335E0F-CFFD-D30C-278C-AC8C5E585E1E}"/>
                  </a:ext>
                </a:extLst>
              </p:cNvPr>
              <p:cNvSpPr/>
              <p:nvPr/>
            </p:nvSpPr>
            <p:spPr>
              <a:xfrm rot="16200000">
                <a:off x="5887242" y="3330458"/>
                <a:ext cx="151439" cy="111061"/>
              </a:xfrm>
              <a:prstGeom prst="ca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Cylinder 10">
                <a:extLst>
                  <a:ext uri="{FF2B5EF4-FFF2-40B4-BE49-F238E27FC236}">
                    <a16:creationId xmlns:a16="http://schemas.microsoft.com/office/drawing/2014/main" id="{B57EC854-27EE-E90E-691B-4AF5FD19C8D7}"/>
                  </a:ext>
                </a:extLst>
              </p:cNvPr>
              <p:cNvSpPr/>
              <p:nvPr/>
            </p:nvSpPr>
            <p:spPr>
              <a:xfrm rot="16200000">
                <a:off x="5782468" y="2997085"/>
                <a:ext cx="691189" cy="339661"/>
              </a:xfrm>
              <a:prstGeom prst="ca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Cylinder 15">
                <a:extLst>
                  <a:ext uri="{FF2B5EF4-FFF2-40B4-BE49-F238E27FC236}">
                    <a16:creationId xmlns:a16="http://schemas.microsoft.com/office/drawing/2014/main" id="{56C1B2AD-1579-95E7-01DD-0361A65BD22D}"/>
                  </a:ext>
                </a:extLst>
              </p:cNvPr>
              <p:cNvSpPr/>
              <p:nvPr/>
            </p:nvSpPr>
            <p:spPr>
              <a:xfrm rot="16200000">
                <a:off x="5944392" y="3108208"/>
                <a:ext cx="151439" cy="111061"/>
              </a:xfrm>
              <a:prstGeom prst="ca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Cylinder 17">
                <a:extLst>
                  <a:ext uri="{FF2B5EF4-FFF2-40B4-BE49-F238E27FC236}">
                    <a16:creationId xmlns:a16="http://schemas.microsoft.com/office/drawing/2014/main" id="{EE27535B-4867-0C2D-1418-D6EE99C49300}"/>
                  </a:ext>
                </a:extLst>
              </p:cNvPr>
              <p:cNvSpPr/>
              <p:nvPr/>
            </p:nvSpPr>
            <p:spPr>
              <a:xfrm rot="16200000">
                <a:off x="6134892" y="2651008"/>
                <a:ext cx="151439" cy="111061"/>
              </a:xfrm>
              <a:prstGeom prst="ca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Cylinder 18">
                <a:extLst>
                  <a:ext uri="{FF2B5EF4-FFF2-40B4-BE49-F238E27FC236}">
                    <a16:creationId xmlns:a16="http://schemas.microsoft.com/office/drawing/2014/main" id="{882BC042-7228-0C07-16DA-B51FA153E78B}"/>
                  </a:ext>
                </a:extLst>
              </p:cNvPr>
              <p:cNvSpPr/>
              <p:nvPr/>
            </p:nvSpPr>
            <p:spPr>
              <a:xfrm rot="16200000">
                <a:off x="6134892" y="3578108"/>
                <a:ext cx="151439" cy="111061"/>
              </a:xfrm>
              <a:prstGeom prst="ca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Cylinder 19">
                <a:extLst>
                  <a:ext uri="{FF2B5EF4-FFF2-40B4-BE49-F238E27FC236}">
                    <a16:creationId xmlns:a16="http://schemas.microsoft.com/office/drawing/2014/main" id="{4D25F884-461F-F444-83CA-8E69EB2687BC}"/>
                  </a:ext>
                </a:extLst>
              </p:cNvPr>
              <p:cNvSpPr/>
              <p:nvPr/>
            </p:nvSpPr>
            <p:spPr>
              <a:xfrm rot="16200000">
                <a:off x="6223792" y="2955808"/>
                <a:ext cx="151439" cy="111061"/>
              </a:xfrm>
              <a:prstGeom prst="ca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Cylinder 20">
                <a:extLst>
                  <a:ext uri="{FF2B5EF4-FFF2-40B4-BE49-F238E27FC236}">
                    <a16:creationId xmlns:a16="http://schemas.microsoft.com/office/drawing/2014/main" id="{12D39FE3-4E05-6DE6-92D6-FC3D347B60D3}"/>
                  </a:ext>
                </a:extLst>
              </p:cNvPr>
              <p:cNvSpPr/>
              <p:nvPr/>
            </p:nvSpPr>
            <p:spPr>
              <a:xfrm rot="16200000">
                <a:off x="6223792" y="3305058"/>
                <a:ext cx="151439" cy="111061"/>
              </a:xfrm>
              <a:prstGeom prst="ca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1CE1F46-AF67-E72C-3854-05D242054D15}"/>
                </a:ext>
              </a:extLst>
            </p:cNvPr>
            <p:cNvGrpSpPr/>
            <p:nvPr/>
          </p:nvGrpSpPr>
          <p:grpSpPr>
            <a:xfrm rot="10800000">
              <a:off x="4652776" y="2532465"/>
              <a:ext cx="1317752" cy="1143000"/>
              <a:chOff x="4298606" y="2596859"/>
              <a:chExt cx="1317752" cy="1143000"/>
            </a:xfrm>
          </p:grpSpPr>
          <p:sp>
            <p:nvSpPr>
              <p:cNvPr id="32" name="Cylinder 31">
                <a:extLst>
                  <a:ext uri="{FF2B5EF4-FFF2-40B4-BE49-F238E27FC236}">
                    <a16:creationId xmlns:a16="http://schemas.microsoft.com/office/drawing/2014/main" id="{4D34DF7D-99F1-DB7E-9B68-95CE9262912A}"/>
                  </a:ext>
                </a:extLst>
              </p:cNvPr>
              <p:cNvSpPr/>
              <p:nvPr/>
            </p:nvSpPr>
            <p:spPr>
              <a:xfrm rot="16200000">
                <a:off x="4385982" y="2509483"/>
                <a:ext cx="1143000" cy="1317752"/>
              </a:xfrm>
              <a:prstGeom prst="ca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Cylinder 33">
                <a:extLst>
                  <a:ext uri="{FF2B5EF4-FFF2-40B4-BE49-F238E27FC236}">
                    <a16:creationId xmlns:a16="http://schemas.microsoft.com/office/drawing/2014/main" id="{B8E97912-A56E-9CEF-6225-980F76865DEE}"/>
                  </a:ext>
                </a:extLst>
              </p:cNvPr>
              <p:cNvSpPr/>
              <p:nvPr/>
            </p:nvSpPr>
            <p:spPr>
              <a:xfrm rot="5400000">
                <a:off x="4352450" y="2688003"/>
                <a:ext cx="162574" cy="70979"/>
              </a:xfrm>
              <a:prstGeom prst="can">
                <a:avLst/>
              </a:prstGeom>
              <a:ln w="6350">
                <a:solidFill>
                  <a:srgbClr val="163A6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Cylinder 7">
                <a:extLst>
                  <a:ext uri="{FF2B5EF4-FFF2-40B4-BE49-F238E27FC236}">
                    <a16:creationId xmlns:a16="http://schemas.microsoft.com/office/drawing/2014/main" id="{B358D29D-6386-4320-D251-7C41CA20CED5}"/>
                  </a:ext>
                </a:extLst>
              </p:cNvPr>
              <p:cNvSpPr/>
              <p:nvPr/>
            </p:nvSpPr>
            <p:spPr>
              <a:xfrm rot="5400000">
                <a:off x="4358280" y="3591258"/>
                <a:ext cx="150911" cy="70979"/>
              </a:xfrm>
              <a:prstGeom prst="can">
                <a:avLst/>
              </a:prstGeom>
              <a:ln w="6350">
                <a:solidFill>
                  <a:srgbClr val="163A6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Cylinder 13">
                <a:extLst>
                  <a:ext uri="{FF2B5EF4-FFF2-40B4-BE49-F238E27FC236}">
                    <a16:creationId xmlns:a16="http://schemas.microsoft.com/office/drawing/2014/main" id="{542F54E8-6CA4-E90B-1FA9-E62534656E34}"/>
                  </a:ext>
                </a:extLst>
              </p:cNvPr>
              <p:cNvSpPr/>
              <p:nvPr/>
            </p:nvSpPr>
            <p:spPr>
              <a:xfrm rot="5400000">
                <a:off x="4434514" y="3285854"/>
                <a:ext cx="159214" cy="56634"/>
              </a:xfrm>
              <a:prstGeom prst="can">
                <a:avLst/>
              </a:prstGeom>
              <a:ln w="6350">
                <a:solidFill>
                  <a:srgbClr val="163A6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Cylinder 30">
                <a:extLst>
                  <a:ext uri="{FF2B5EF4-FFF2-40B4-BE49-F238E27FC236}">
                    <a16:creationId xmlns:a16="http://schemas.microsoft.com/office/drawing/2014/main" id="{5B8974E0-AD0C-7E9D-D64A-65FC0E6B7C13}"/>
                  </a:ext>
                </a:extLst>
              </p:cNvPr>
              <p:cNvSpPr/>
              <p:nvPr/>
            </p:nvSpPr>
            <p:spPr>
              <a:xfrm rot="5400000">
                <a:off x="4434514" y="2970917"/>
                <a:ext cx="166990" cy="56633"/>
              </a:xfrm>
              <a:prstGeom prst="can">
                <a:avLst/>
              </a:prstGeom>
              <a:ln w="6350">
                <a:solidFill>
                  <a:srgbClr val="163A6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Cylinder 32">
                <a:extLst>
                  <a:ext uri="{FF2B5EF4-FFF2-40B4-BE49-F238E27FC236}">
                    <a16:creationId xmlns:a16="http://schemas.microsoft.com/office/drawing/2014/main" id="{0552CF0F-27B2-5CE2-A997-E36E2DCC2783}"/>
                  </a:ext>
                </a:extLst>
              </p:cNvPr>
              <p:cNvSpPr/>
              <p:nvPr/>
            </p:nvSpPr>
            <p:spPr>
              <a:xfrm rot="5400000">
                <a:off x="4059135" y="3106195"/>
                <a:ext cx="691189" cy="109624"/>
              </a:xfrm>
              <a:prstGeom prst="can">
                <a:avLst/>
              </a:prstGeom>
              <a:ln w="6350">
                <a:solidFill>
                  <a:srgbClr val="163A6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Cylinder 40">
                <a:extLst>
                  <a:ext uri="{FF2B5EF4-FFF2-40B4-BE49-F238E27FC236}">
                    <a16:creationId xmlns:a16="http://schemas.microsoft.com/office/drawing/2014/main" id="{D169D55B-5207-4073-93BB-8572267A9E5C}"/>
                  </a:ext>
                </a:extLst>
              </p:cNvPr>
              <p:cNvSpPr/>
              <p:nvPr/>
            </p:nvSpPr>
            <p:spPr>
              <a:xfrm rot="5400000" flipV="1">
                <a:off x="4242216" y="3313299"/>
                <a:ext cx="170584" cy="22442"/>
              </a:xfrm>
              <a:prstGeom prst="can">
                <a:avLst/>
              </a:prstGeom>
              <a:ln w="6350">
                <a:solidFill>
                  <a:srgbClr val="163A6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Cylinder 41">
                <a:extLst>
                  <a:ext uri="{FF2B5EF4-FFF2-40B4-BE49-F238E27FC236}">
                    <a16:creationId xmlns:a16="http://schemas.microsoft.com/office/drawing/2014/main" id="{3CA96F12-D3EB-403B-FA05-46C16B7E5656}"/>
                  </a:ext>
                </a:extLst>
              </p:cNvPr>
              <p:cNvSpPr/>
              <p:nvPr/>
            </p:nvSpPr>
            <p:spPr>
              <a:xfrm rot="5400000" flipV="1">
                <a:off x="4242215" y="3014968"/>
                <a:ext cx="170584" cy="22442"/>
              </a:xfrm>
              <a:prstGeom prst="can">
                <a:avLst/>
              </a:prstGeom>
              <a:ln w="6350">
                <a:solidFill>
                  <a:srgbClr val="163A6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0203D484-175C-DACE-92D3-B31B800A57C2}"/>
              </a:ext>
            </a:extLst>
          </p:cNvPr>
          <p:cNvSpPr txBox="1"/>
          <p:nvPr/>
        </p:nvSpPr>
        <p:spPr>
          <a:xfrm>
            <a:off x="354431" y="4914781"/>
            <a:ext cx="1985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2759"/>
                </a:solidFill>
              </a:rPr>
              <a:t>Fuel Leakage Rate from Flowmeter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1D92A28-EDA0-59BD-7018-9D9AA2A79A7E}"/>
              </a:ext>
            </a:extLst>
          </p:cNvPr>
          <p:cNvSpPr txBox="1"/>
          <p:nvPr/>
        </p:nvSpPr>
        <p:spPr>
          <a:xfrm>
            <a:off x="2627751" y="4914781"/>
            <a:ext cx="2190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2759"/>
                </a:solidFill>
              </a:rPr>
              <a:t>Interior Temperature from Thermocouple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74DAACD-FB0D-B77C-15FD-A36030B222F5}"/>
              </a:ext>
            </a:extLst>
          </p:cNvPr>
          <p:cNvSpPr txBox="1"/>
          <p:nvPr/>
        </p:nvSpPr>
        <p:spPr>
          <a:xfrm>
            <a:off x="5469947" y="4958720"/>
            <a:ext cx="1876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2759"/>
                </a:solidFill>
              </a:rPr>
              <a:t>Connection Force from Transducer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7DC4AB1-8B3F-63DF-7FA9-5DA8EFFE0CB2}"/>
              </a:ext>
            </a:extLst>
          </p:cNvPr>
          <p:cNvSpPr txBox="1"/>
          <p:nvPr/>
        </p:nvSpPr>
        <p:spPr>
          <a:xfrm>
            <a:off x="8029258" y="4958720"/>
            <a:ext cx="1876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2759"/>
                </a:solidFill>
              </a:rPr>
              <a:t>Material Yielding from Tensile Test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8438876-CA67-7807-D8A7-C0B9FF6117C1}"/>
              </a:ext>
            </a:extLst>
          </p:cNvPr>
          <p:cNvGrpSpPr/>
          <p:nvPr/>
        </p:nvGrpSpPr>
        <p:grpSpPr>
          <a:xfrm>
            <a:off x="2672048" y="2323449"/>
            <a:ext cx="1973170" cy="1719409"/>
            <a:chOff x="2468132" y="2323449"/>
            <a:chExt cx="1973170" cy="1719409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ABC62204-AD6C-13E3-8D87-A14368D77161}"/>
                </a:ext>
              </a:extLst>
            </p:cNvPr>
            <p:cNvGrpSpPr/>
            <p:nvPr/>
          </p:nvGrpSpPr>
          <p:grpSpPr>
            <a:xfrm>
              <a:off x="2468132" y="2927598"/>
              <a:ext cx="1973170" cy="1115260"/>
              <a:chOff x="92692" y="2468336"/>
              <a:chExt cx="2474812" cy="1059131"/>
            </a:xfrm>
          </p:grpSpPr>
          <p:sp>
            <p:nvSpPr>
              <p:cNvPr id="40" name="Cylinder 39">
                <a:extLst>
                  <a:ext uri="{FF2B5EF4-FFF2-40B4-BE49-F238E27FC236}">
                    <a16:creationId xmlns:a16="http://schemas.microsoft.com/office/drawing/2014/main" id="{6BB69973-10D2-AF04-FFBC-83ADA1961E2D}"/>
                  </a:ext>
                </a:extLst>
              </p:cNvPr>
              <p:cNvSpPr/>
              <p:nvPr/>
            </p:nvSpPr>
            <p:spPr>
              <a:xfrm rot="-5400000">
                <a:off x="1502228" y="2399102"/>
                <a:ext cx="914400" cy="1216152"/>
              </a:xfrm>
              <a:prstGeom prst="can">
                <a:avLst/>
              </a:prstGeom>
              <a:ln>
                <a:solidFill>
                  <a:srgbClr val="00275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Cylinder 42">
                <a:extLst>
                  <a:ext uri="{FF2B5EF4-FFF2-40B4-BE49-F238E27FC236}">
                    <a16:creationId xmlns:a16="http://schemas.microsoft.com/office/drawing/2014/main" id="{48E1DF35-837C-069A-5255-7C98A068A12C}"/>
                  </a:ext>
                </a:extLst>
              </p:cNvPr>
              <p:cNvSpPr/>
              <p:nvPr/>
            </p:nvSpPr>
            <p:spPr>
              <a:xfrm rot="5400000">
                <a:off x="243568" y="2399103"/>
                <a:ext cx="914400" cy="1216152"/>
              </a:xfrm>
              <a:prstGeom prst="ca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Cylinder 43">
                <a:extLst>
                  <a:ext uri="{FF2B5EF4-FFF2-40B4-BE49-F238E27FC236}">
                    <a16:creationId xmlns:a16="http://schemas.microsoft.com/office/drawing/2014/main" id="{7667D666-EF67-17A6-618F-4691D0094CB1}"/>
                  </a:ext>
                </a:extLst>
              </p:cNvPr>
              <p:cNvSpPr/>
              <p:nvPr/>
            </p:nvSpPr>
            <p:spPr>
              <a:xfrm rot="5400000">
                <a:off x="669764" y="2777054"/>
                <a:ext cx="1049854" cy="432420"/>
              </a:xfrm>
              <a:prstGeom prst="can">
                <a:avLst/>
              </a:prstGeom>
              <a:ln>
                <a:solidFill>
                  <a:srgbClr val="00275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Cylinder 44">
                <a:extLst>
                  <a:ext uri="{FF2B5EF4-FFF2-40B4-BE49-F238E27FC236}">
                    <a16:creationId xmlns:a16="http://schemas.microsoft.com/office/drawing/2014/main" id="{0B498903-2CC6-BCC3-96C5-602B7617DAE2}"/>
                  </a:ext>
                </a:extLst>
              </p:cNvPr>
              <p:cNvSpPr/>
              <p:nvPr/>
            </p:nvSpPr>
            <p:spPr>
              <a:xfrm rot="16200000">
                <a:off x="984246" y="2787818"/>
                <a:ext cx="1059131" cy="420168"/>
              </a:xfrm>
              <a:prstGeom prst="can">
                <a:avLst/>
              </a:prstGeom>
              <a:ln>
                <a:solidFill>
                  <a:srgbClr val="00275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8" name="Arrow: Bent 47">
              <a:extLst>
                <a:ext uri="{FF2B5EF4-FFF2-40B4-BE49-F238E27FC236}">
                  <a16:creationId xmlns:a16="http://schemas.microsoft.com/office/drawing/2014/main" id="{3D707658-1856-434D-A3C1-7333C3BD0718}"/>
                </a:ext>
              </a:extLst>
            </p:cNvPr>
            <p:cNvSpPr/>
            <p:nvPr/>
          </p:nvSpPr>
          <p:spPr>
            <a:xfrm rot="8220000" flipH="1">
              <a:off x="2739762" y="2416125"/>
              <a:ext cx="318888" cy="539165"/>
            </a:xfrm>
            <a:prstGeom prst="bentArrow">
              <a:avLst/>
            </a:prstGeom>
            <a:solidFill>
              <a:srgbClr val="6F34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9" name="Arrow: Bent 48">
              <a:extLst>
                <a:ext uri="{FF2B5EF4-FFF2-40B4-BE49-F238E27FC236}">
                  <a16:creationId xmlns:a16="http://schemas.microsoft.com/office/drawing/2014/main" id="{73E19735-49D6-D8BE-10ED-FEAAB32EE48F}"/>
                </a:ext>
              </a:extLst>
            </p:cNvPr>
            <p:cNvSpPr/>
            <p:nvPr/>
          </p:nvSpPr>
          <p:spPr>
            <a:xfrm rot="8220000" flipH="1">
              <a:off x="3337004" y="2323449"/>
              <a:ext cx="318888" cy="539165"/>
            </a:xfrm>
            <a:prstGeom prst="bentArrow">
              <a:avLst/>
            </a:prstGeom>
            <a:solidFill>
              <a:srgbClr val="6F34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0" name="Arrow: Bent 49">
              <a:extLst>
                <a:ext uri="{FF2B5EF4-FFF2-40B4-BE49-F238E27FC236}">
                  <a16:creationId xmlns:a16="http://schemas.microsoft.com/office/drawing/2014/main" id="{DCDB7F9E-93AE-2626-77B7-C326B487D9B1}"/>
                </a:ext>
              </a:extLst>
            </p:cNvPr>
            <p:cNvSpPr/>
            <p:nvPr/>
          </p:nvSpPr>
          <p:spPr>
            <a:xfrm rot="8220000" flipH="1">
              <a:off x="3975437" y="2416125"/>
              <a:ext cx="318888" cy="539165"/>
            </a:xfrm>
            <a:prstGeom prst="bentArrow">
              <a:avLst/>
            </a:prstGeom>
            <a:solidFill>
              <a:srgbClr val="6F34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14567B7A-518F-CDE5-18DE-D72CCCD643B5}"/>
              </a:ext>
            </a:extLst>
          </p:cNvPr>
          <p:cNvGrpSpPr/>
          <p:nvPr/>
        </p:nvGrpSpPr>
        <p:grpSpPr>
          <a:xfrm>
            <a:off x="8011270" y="2863612"/>
            <a:ext cx="1973170" cy="1144728"/>
            <a:chOff x="7678565" y="2445049"/>
            <a:chExt cx="1973170" cy="1144728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738FDF1-9B43-7960-118A-C61424D5B7CD}"/>
                </a:ext>
              </a:extLst>
            </p:cNvPr>
            <p:cNvGrpSpPr/>
            <p:nvPr/>
          </p:nvGrpSpPr>
          <p:grpSpPr>
            <a:xfrm>
              <a:off x="7678565" y="2474517"/>
              <a:ext cx="1973170" cy="1115260"/>
              <a:chOff x="92692" y="2468336"/>
              <a:chExt cx="2474812" cy="1059131"/>
            </a:xfrm>
          </p:grpSpPr>
          <p:sp>
            <p:nvSpPr>
              <p:cNvPr id="56" name="Cylinder 55">
                <a:extLst>
                  <a:ext uri="{FF2B5EF4-FFF2-40B4-BE49-F238E27FC236}">
                    <a16:creationId xmlns:a16="http://schemas.microsoft.com/office/drawing/2014/main" id="{9C716942-B001-6157-4123-4BBC26FC5D00}"/>
                  </a:ext>
                </a:extLst>
              </p:cNvPr>
              <p:cNvSpPr/>
              <p:nvPr/>
            </p:nvSpPr>
            <p:spPr>
              <a:xfrm rot="-5400000">
                <a:off x="1502228" y="2399102"/>
                <a:ext cx="914400" cy="1216152"/>
              </a:xfrm>
              <a:prstGeom prst="can">
                <a:avLst/>
              </a:prstGeom>
              <a:ln w="57150">
                <a:solidFill>
                  <a:srgbClr val="163A6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Cylinder 56">
                <a:extLst>
                  <a:ext uri="{FF2B5EF4-FFF2-40B4-BE49-F238E27FC236}">
                    <a16:creationId xmlns:a16="http://schemas.microsoft.com/office/drawing/2014/main" id="{62868472-1F5E-41EE-5F6F-5CC22857AEFD}"/>
                  </a:ext>
                </a:extLst>
              </p:cNvPr>
              <p:cNvSpPr/>
              <p:nvPr/>
            </p:nvSpPr>
            <p:spPr>
              <a:xfrm rot="5400000">
                <a:off x="243568" y="2399103"/>
                <a:ext cx="914400" cy="1216152"/>
              </a:xfrm>
              <a:prstGeom prst="can">
                <a:avLst/>
              </a:prstGeom>
              <a:ln w="57150">
                <a:solidFill>
                  <a:srgbClr val="163A6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Cylinder 59">
                <a:extLst>
                  <a:ext uri="{FF2B5EF4-FFF2-40B4-BE49-F238E27FC236}">
                    <a16:creationId xmlns:a16="http://schemas.microsoft.com/office/drawing/2014/main" id="{35E9EDF3-0760-087F-2839-6F4759968CAF}"/>
                  </a:ext>
                </a:extLst>
              </p:cNvPr>
              <p:cNvSpPr/>
              <p:nvPr/>
            </p:nvSpPr>
            <p:spPr>
              <a:xfrm rot="5400000">
                <a:off x="669764" y="2777054"/>
                <a:ext cx="1049854" cy="432420"/>
              </a:xfrm>
              <a:prstGeom prst="can">
                <a:avLst/>
              </a:prstGeom>
              <a:ln w="57150">
                <a:solidFill>
                  <a:srgbClr val="163A6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Cylinder 62">
                <a:extLst>
                  <a:ext uri="{FF2B5EF4-FFF2-40B4-BE49-F238E27FC236}">
                    <a16:creationId xmlns:a16="http://schemas.microsoft.com/office/drawing/2014/main" id="{6DB21625-A3FF-0F56-BC19-DD725C012EC3}"/>
                  </a:ext>
                </a:extLst>
              </p:cNvPr>
              <p:cNvSpPr/>
              <p:nvPr/>
            </p:nvSpPr>
            <p:spPr>
              <a:xfrm rot="16200000">
                <a:off x="984246" y="2787818"/>
                <a:ext cx="1059131" cy="420168"/>
              </a:xfrm>
              <a:prstGeom prst="can">
                <a:avLst/>
              </a:prstGeom>
              <a:ln w="57150">
                <a:solidFill>
                  <a:srgbClr val="163A6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DEBFC31E-B0E7-4B86-126B-B8B4738BD900}"/>
                </a:ext>
              </a:extLst>
            </p:cNvPr>
            <p:cNvSpPr/>
            <p:nvPr/>
          </p:nvSpPr>
          <p:spPr>
            <a:xfrm>
              <a:off x="8239125" y="2571750"/>
              <a:ext cx="914400" cy="914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Diagonal Stripe 66">
              <a:extLst>
                <a:ext uri="{FF2B5EF4-FFF2-40B4-BE49-F238E27FC236}">
                  <a16:creationId xmlns:a16="http://schemas.microsoft.com/office/drawing/2014/main" id="{52977A41-DFB9-44C0-3741-2DFD6447D054}"/>
                </a:ext>
              </a:extLst>
            </p:cNvPr>
            <p:cNvSpPr/>
            <p:nvPr/>
          </p:nvSpPr>
          <p:spPr>
            <a:xfrm>
              <a:off x="8493082" y="2445049"/>
              <a:ext cx="478352" cy="221865"/>
            </a:xfrm>
            <a:prstGeom prst="diagStripe">
              <a:avLst/>
            </a:prstGeom>
            <a:solidFill>
              <a:srgbClr val="6D88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8" name="Diagonal Stripe 67">
              <a:extLst>
                <a:ext uri="{FF2B5EF4-FFF2-40B4-BE49-F238E27FC236}">
                  <a16:creationId xmlns:a16="http://schemas.microsoft.com/office/drawing/2014/main" id="{34C1BB5E-9D21-6342-DD55-C5C9C1DDB069}"/>
                </a:ext>
              </a:extLst>
            </p:cNvPr>
            <p:cNvSpPr/>
            <p:nvPr/>
          </p:nvSpPr>
          <p:spPr>
            <a:xfrm rot="-1620000" flipH="1">
              <a:off x="8469320" y="2524681"/>
              <a:ext cx="300595" cy="450980"/>
            </a:xfrm>
            <a:prstGeom prst="diagStripe">
              <a:avLst/>
            </a:prstGeom>
            <a:solidFill>
              <a:srgbClr val="6D88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9" name="Diagonal Stripe 68">
              <a:extLst>
                <a:ext uri="{FF2B5EF4-FFF2-40B4-BE49-F238E27FC236}">
                  <a16:creationId xmlns:a16="http://schemas.microsoft.com/office/drawing/2014/main" id="{CAC9DC00-72DD-CC2D-A46B-ADC2F32D1513}"/>
                </a:ext>
              </a:extLst>
            </p:cNvPr>
            <p:cNvSpPr/>
            <p:nvPr/>
          </p:nvSpPr>
          <p:spPr>
            <a:xfrm rot="3480000">
              <a:off x="8589884" y="2729980"/>
              <a:ext cx="144025" cy="351519"/>
            </a:xfrm>
            <a:prstGeom prst="diagStripe">
              <a:avLst/>
            </a:prstGeom>
            <a:solidFill>
              <a:srgbClr val="6D88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0" name="Diagonal Stripe 69">
              <a:extLst>
                <a:ext uri="{FF2B5EF4-FFF2-40B4-BE49-F238E27FC236}">
                  <a16:creationId xmlns:a16="http://schemas.microsoft.com/office/drawing/2014/main" id="{7A01650C-1AE1-1242-512E-236D58085876}"/>
                </a:ext>
              </a:extLst>
            </p:cNvPr>
            <p:cNvSpPr/>
            <p:nvPr/>
          </p:nvSpPr>
          <p:spPr>
            <a:xfrm rot="20460000" flipH="1">
              <a:off x="8541423" y="2886575"/>
              <a:ext cx="186765" cy="345613"/>
            </a:xfrm>
            <a:prstGeom prst="diagStripe">
              <a:avLst/>
            </a:prstGeom>
            <a:solidFill>
              <a:srgbClr val="6D88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1" name="Diagonal Stripe 70">
              <a:extLst>
                <a:ext uri="{FF2B5EF4-FFF2-40B4-BE49-F238E27FC236}">
                  <a16:creationId xmlns:a16="http://schemas.microsoft.com/office/drawing/2014/main" id="{91BB7DC6-045C-C96D-CBAB-1967CD46BC19}"/>
                </a:ext>
              </a:extLst>
            </p:cNvPr>
            <p:cNvSpPr/>
            <p:nvPr/>
          </p:nvSpPr>
          <p:spPr>
            <a:xfrm rot="2760000">
              <a:off x="8551211" y="3092836"/>
              <a:ext cx="119284" cy="345613"/>
            </a:xfrm>
            <a:prstGeom prst="diagStripe">
              <a:avLst/>
            </a:prstGeom>
            <a:solidFill>
              <a:srgbClr val="6D88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2" name="Diagonal Stripe 71">
              <a:extLst>
                <a:ext uri="{FF2B5EF4-FFF2-40B4-BE49-F238E27FC236}">
                  <a16:creationId xmlns:a16="http://schemas.microsoft.com/office/drawing/2014/main" id="{8AB92BEC-34E4-5968-ED71-EEAC5A580E41}"/>
                </a:ext>
              </a:extLst>
            </p:cNvPr>
            <p:cNvSpPr/>
            <p:nvPr/>
          </p:nvSpPr>
          <p:spPr>
            <a:xfrm rot="20460000" flipH="1">
              <a:off x="8655725" y="3235063"/>
              <a:ext cx="80585" cy="351858"/>
            </a:xfrm>
            <a:prstGeom prst="diagStripe">
              <a:avLst/>
            </a:prstGeom>
            <a:solidFill>
              <a:srgbClr val="6D88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3" name="Diagonal Stripe 72">
              <a:extLst>
                <a:ext uri="{FF2B5EF4-FFF2-40B4-BE49-F238E27FC236}">
                  <a16:creationId xmlns:a16="http://schemas.microsoft.com/office/drawing/2014/main" id="{CB8DCA6F-2993-9155-F6F9-4F1427E4A440}"/>
                </a:ext>
              </a:extLst>
            </p:cNvPr>
            <p:cNvSpPr/>
            <p:nvPr/>
          </p:nvSpPr>
          <p:spPr>
            <a:xfrm rot="1560000">
              <a:off x="8480761" y="2679516"/>
              <a:ext cx="86963" cy="182856"/>
            </a:xfrm>
            <a:prstGeom prst="diagStripe">
              <a:avLst/>
            </a:prstGeom>
            <a:solidFill>
              <a:srgbClr val="6D88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BF82DE8D-27E6-9679-338D-C00C2CA6DEF4}"/>
              </a:ext>
            </a:extLst>
          </p:cNvPr>
          <p:cNvSpPr txBox="1"/>
          <p:nvPr/>
        </p:nvSpPr>
        <p:spPr>
          <a:xfrm>
            <a:off x="10671437" y="173378"/>
            <a:ext cx="152589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Nicolas Sgammato</a:t>
            </a:r>
          </a:p>
        </p:txBody>
      </p:sp>
      <p:pic>
        <p:nvPicPr>
          <p:cNvPr id="22" name="Picture 21" descr="Arizona Space Grant Consortium Logos | Arizona Space Grant Consortium">
            <a:extLst>
              <a:ext uri="{FF2B5EF4-FFF2-40B4-BE49-F238E27FC236}">
                <a16:creationId xmlns:a16="http://schemas.microsoft.com/office/drawing/2014/main" id="{B6F05D70-B5FB-BCA2-27F5-52E4FC07D1E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72951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A5BCF7-4E67-4B03-4D9A-C266B1F2FBE0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0744BC4-01FE-EE76-3D0C-6A2EC6EB29D8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B97B82-3D7B-EDA6-B474-EFA06C8BAB2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61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A17F702A-58AB-AA9B-3229-8C610A327639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solidFill>
                  <a:srgbClr val="782F40"/>
                </a:solidFill>
                <a:latin typeface="Arial Black"/>
                <a:cs typeface="Calibri"/>
              </a:rPr>
              <a:t>High Fidelity Concepts</a:t>
            </a:r>
            <a:endParaRPr lang="en-US">
              <a:solidFill>
                <a:srgbClr val="782F40"/>
              </a:solidFill>
            </a:endParaRPr>
          </a:p>
        </p:txBody>
      </p:sp>
      <p:pic>
        <p:nvPicPr>
          <p:cNvPr id="26" name="Picture 25" descr="A blue and white rectangular object&#10;&#10;Description automatically generated">
            <a:extLst>
              <a:ext uri="{FF2B5EF4-FFF2-40B4-BE49-F238E27FC236}">
                <a16:creationId xmlns:a16="http://schemas.microsoft.com/office/drawing/2014/main" id="{23B25B5E-F3C4-FEA6-3873-6D5F1C0D4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192" y="1266828"/>
            <a:ext cx="7333579" cy="2512381"/>
          </a:xfrm>
          <a:prstGeom prst="round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73DE6E5-420F-9C0B-44A1-4CFA16C62CF8}"/>
              </a:ext>
            </a:extLst>
          </p:cNvPr>
          <p:cNvSpPr txBox="1"/>
          <p:nvPr/>
        </p:nvSpPr>
        <p:spPr>
          <a:xfrm>
            <a:off x="346431" y="4265671"/>
            <a:ext cx="72570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+mj-lt"/>
              </a:rPr>
              <a:t>Force held double – poppet actuator with double vacuum wall insulation structure paired with: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AE12273-31ED-C027-A577-35632DE9C63C}"/>
              </a:ext>
            </a:extLst>
          </p:cNvPr>
          <p:cNvGrpSpPr/>
          <p:nvPr/>
        </p:nvGrpSpPr>
        <p:grpSpPr>
          <a:xfrm>
            <a:off x="7866979" y="283496"/>
            <a:ext cx="2492829" cy="6117304"/>
            <a:chOff x="8077200" y="283496"/>
            <a:chExt cx="2282608" cy="6117304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074E4272-222C-7BB9-646F-C424617B5E4A}"/>
                </a:ext>
              </a:extLst>
            </p:cNvPr>
            <p:cNvSpPr/>
            <p:nvPr/>
          </p:nvSpPr>
          <p:spPr>
            <a:xfrm>
              <a:off x="8077200" y="283496"/>
              <a:ext cx="2282608" cy="1828800"/>
            </a:xfrm>
            <a:prstGeom prst="round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bg1"/>
                  </a:solidFill>
                  <a:latin typeface="+mj-lt"/>
                </a:rPr>
                <a:t>#33: </a:t>
              </a:r>
            </a:p>
            <a:p>
              <a:pPr algn="ctr"/>
              <a:r>
                <a:rPr lang="en-US" sz="1600">
                  <a:solidFill>
                    <a:schemeClr val="bg1"/>
                  </a:solidFill>
                  <a:latin typeface="+mj-lt"/>
                </a:rPr>
                <a:t>Encapsulated</a:t>
              </a:r>
            </a:p>
            <a:p>
              <a:pPr algn="ctr"/>
              <a:r>
                <a:rPr lang="en-US" sz="1600">
                  <a:solidFill>
                    <a:schemeClr val="bg1"/>
                  </a:solidFill>
                  <a:latin typeface="+mj-lt"/>
                </a:rPr>
                <a:t> O-ring seals and MLI</a:t>
              </a: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E0214727-DA4B-896E-7887-A95FB7F75F65}"/>
                </a:ext>
              </a:extLst>
            </p:cNvPr>
            <p:cNvSpPr/>
            <p:nvPr/>
          </p:nvSpPr>
          <p:spPr>
            <a:xfrm>
              <a:off x="8077200" y="2427748"/>
              <a:ext cx="2282608" cy="1828800"/>
            </a:xfrm>
            <a:prstGeom prst="round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bg1"/>
                  </a:solidFill>
                  <a:latin typeface="+mj-lt"/>
                </a:rPr>
                <a:t>#48: </a:t>
              </a: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02537C73-4CDA-D560-DC06-872048288EA8}"/>
                </a:ext>
              </a:extLst>
            </p:cNvPr>
            <p:cNvSpPr/>
            <p:nvPr/>
          </p:nvSpPr>
          <p:spPr>
            <a:xfrm>
              <a:off x="8077200" y="4572000"/>
              <a:ext cx="2282608" cy="1828800"/>
            </a:xfrm>
            <a:prstGeom prst="round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+mj-lt"/>
                </a:rPr>
                <a:t>#50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802119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A5BCF7-4E67-4B03-4D9A-C266B1F2FBE0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0744BC4-01FE-EE76-3D0C-6A2EC6EB29D8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B97B82-3D7B-EDA6-B474-EFA06C8BAB2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62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EB726565-0AEA-C1EB-6CFB-0946D0B81CE7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latin typeface="Arial Black"/>
                <a:cs typeface="Calibri"/>
              </a:rPr>
              <a:t>Medium Fidelity Concepts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397EEF-AA67-5C15-467F-7E5BCFF101F2}"/>
              </a:ext>
            </a:extLst>
          </p:cNvPr>
          <p:cNvSpPr txBox="1"/>
          <p:nvPr/>
        </p:nvSpPr>
        <p:spPr>
          <a:xfrm>
            <a:off x="257417" y="1269684"/>
            <a:ext cx="910909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>
                <a:cs typeface="Calibri"/>
              </a:rPr>
              <a:t>Double-poppet valve and </a:t>
            </a:r>
            <a:r>
              <a:rPr lang="en-US" sz="2800">
                <a:ea typeface="+mn-lt"/>
                <a:cs typeface="+mn-lt"/>
              </a:rPr>
              <a:t>double vacuum wall</a:t>
            </a:r>
            <a:endParaRPr lang="en-US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96099ECA-EC25-3D31-4F87-285D60625854}"/>
              </a:ext>
            </a:extLst>
          </p:cNvPr>
          <p:cNvGraphicFramePr>
            <a:graphicFrameLocks noGrp="1"/>
          </p:cNvGraphicFramePr>
          <p:nvPr/>
        </p:nvGraphicFramePr>
        <p:xfrm>
          <a:off x="2662295" y="2628509"/>
          <a:ext cx="4291735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9936">
                  <a:extLst>
                    <a:ext uri="{9D8B030D-6E8A-4147-A177-3AD203B41FA5}">
                      <a16:colId xmlns:a16="http://schemas.microsoft.com/office/drawing/2014/main" val="1873485196"/>
                    </a:ext>
                  </a:extLst>
                </a:gridCol>
                <a:gridCol w="3431799">
                  <a:extLst>
                    <a:ext uri="{9D8B030D-6E8A-4147-A177-3AD203B41FA5}">
                      <a16:colId xmlns:a16="http://schemas.microsoft.com/office/drawing/2014/main" val="38389338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chemeClr val="tx1"/>
                          </a:solidFill>
                        </a:rPr>
                        <a:t>#49</a:t>
                      </a:r>
                      <a:endParaRPr lang="en-US"/>
                    </a:p>
                  </a:txBody>
                  <a:tcPr>
                    <a:solidFill>
                      <a:srgbClr val="DBD7D2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Force-held lock</a:t>
                      </a:r>
                    </a:p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Teflon seals</a:t>
                      </a:r>
                      <a:endParaRPr lang="en-US" sz="1800"/>
                    </a:p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SOFI</a:t>
                      </a:r>
                      <a:endParaRPr lang="en-US" sz="1800"/>
                    </a:p>
                  </a:txBody>
                  <a:tcPr>
                    <a:solidFill>
                      <a:srgbClr val="DBD7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83763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/>
                        <a:t>#32</a:t>
                      </a:r>
                    </a:p>
                  </a:txBody>
                  <a:tcPr>
                    <a:solidFill>
                      <a:srgbClr val="DBD7D2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Collet lock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encapsulated O-ring seals</a:t>
                      </a:r>
                      <a:endParaRPr lang="en-US" sz="1800"/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MLI</a:t>
                      </a:r>
                    </a:p>
                  </a:txBody>
                  <a:tcPr>
                    <a:solidFill>
                      <a:srgbClr val="DBD7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91150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/>
                        <a:t>#31</a:t>
                      </a:r>
                    </a:p>
                  </a:txBody>
                  <a:tcPr>
                    <a:solidFill>
                      <a:srgbClr val="DBD7D2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Collet lock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000000"/>
                          </a:solidFill>
                        </a:rPr>
                        <a:t>encapsulated O-ring seals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SOFI</a:t>
                      </a:r>
                    </a:p>
                  </a:txBody>
                  <a:tcPr>
                    <a:solidFill>
                      <a:srgbClr val="DBD7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9205876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400" b="1"/>
                        <a:t>#30</a:t>
                      </a:r>
                    </a:p>
                  </a:txBody>
                  <a:tcPr>
                    <a:solidFill>
                      <a:srgbClr val="DBD7D2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Collet lock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Teflon seals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MLI</a:t>
                      </a:r>
                    </a:p>
                  </a:txBody>
                  <a:tcPr>
                    <a:solidFill>
                      <a:srgbClr val="DBD7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2220818"/>
                  </a:ext>
                </a:extLst>
              </a:tr>
            </a:tbl>
          </a:graphicData>
        </a:graphic>
      </p:graphicFrame>
      <p:sp>
        <p:nvSpPr>
          <p:cNvPr id="14" name="Plus Sign 13">
            <a:extLst>
              <a:ext uri="{FF2B5EF4-FFF2-40B4-BE49-F238E27FC236}">
                <a16:creationId xmlns:a16="http://schemas.microsoft.com/office/drawing/2014/main" id="{AE1F3DD8-47F0-6D0D-9853-818A82CDDFD9}"/>
              </a:ext>
            </a:extLst>
          </p:cNvPr>
          <p:cNvSpPr/>
          <p:nvPr/>
        </p:nvSpPr>
        <p:spPr>
          <a:xfrm>
            <a:off x="4482184" y="1867756"/>
            <a:ext cx="658461" cy="606111"/>
          </a:xfrm>
          <a:prstGeom prst="mathPlus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9B25CC-7DB3-2D8E-C43E-1BA2658B6938}"/>
              </a:ext>
            </a:extLst>
          </p:cNvPr>
          <p:cNvSpPr txBox="1"/>
          <p:nvPr/>
        </p:nvSpPr>
        <p:spPr>
          <a:xfrm>
            <a:off x="10671437" y="173378"/>
            <a:ext cx="1525893" cy="3501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Jason Goldstein</a:t>
            </a:r>
          </a:p>
        </p:txBody>
      </p:sp>
    </p:spTree>
    <p:extLst>
      <p:ext uri="{BB962C8B-B14F-4D97-AF65-F5344CB8AC3E}">
        <p14:creationId xmlns:p14="http://schemas.microsoft.com/office/powerpoint/2010/main" val="60004939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F4AC87D-0C2E-190D-92CD-BC8CCB9DE6B3}"/>
              </a:ext>
            </a:extLst>
          </p:cNvPr>
          <p:cNvSpPr/>
          <p:nvPr/>
        </p:nvSpPr>
        <p:spPr>
          <a:xfrm>
            <a:off x="303104" y="1141744"/>
            <a:ext cx="10079760" cy="5260258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2" name="Picture 11" descr="A diagram of a vacuum wall&#10;&#10;Description automatically generated">
            <a:extLst>
              <a:ext uri="{FF2B5EF4-FFF2-40B4-BE49-F238E27FC236}">
                <a16:creationId xmlns:a16="http://schemas.microsoft.com/office/drawing/2014/main" id="{39CE526C-6AC5-FE0A-05BA-E0B9125FD6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01" r="2642" b="17643"/>
          <a:stretch/>
        </p:blipFill>
        <p:spPr>
          <a:xfrm>
            <a:off x="1125698" y="1325982"/>
            <a:ext cx="8310941" cy="3485739"/>
          </a:xfrm>
          <a:prstGeom prst="round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6A5BCF7-4E67-4B03-4D9A-C266B1F2FBE0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0744BC4-01FE-EE76-3D0C-6A2EC6EB29D8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B97B82-3D7B-EDA6-B474-EFA06C8BAB2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63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EB726565-0AEA-C1EB-6CFB-0946D0B81CE7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latin typeface="Arial Black"/>
                <a:cs typeface="Calibri"/>
              </a:rPr>
              <a:t>Medium Fidelity Concepts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FA42E3-A60E-8D84-1C02-19640859C287}"/>
              </a:ext>
            </a:extLst>
          </p:cNvPr>
          <p:cNvSpPr txBox="1"/>
          <p:nvPr/>
        </p:nvSpPr>
        <p:spPr>
          <a:xfrm>
            <a:off x="10671437" y="173378"/>
            <a:ext cx="1525893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Jason Goldstein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5BF7821-862B-3AB9-57D1-D577E2526474}"/>
              </a:ext>
            </a:extLst>
          </p:cNvPr>
          <p:cNvGrpSpPr/>
          <p:nvPr/>
        </p:nvGrpSpPr>
        <p:grpSpPr>
          <a:xfrm>
            <a:off x="1426040" y="4955387"/>
            <a:ext cx="7940271" cy="1015663"/>
            <a:chOff x="957127" y="4963703"/>
            <a:chExt cx="7940271" cy="1015663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CD8A14B-6805-28E5-191B-9F966FAF63E1}"/>
                </a:ext>
              </a:extLst>
            </p:cNvPr>
            <p:cNvSpPr txBox="1"/>
            <p:nvPr/>
          </p:nvSpPr>
          <p:spPr>
            <a:xfrm>
              <a:off x="2134782" y="5119115"/>
              <a:ext cx="12880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latin typeface="+mj-lt"/>
                </a:rPr>
                <a:t>Double Poppet</a:t>
              </a:r>
            </a:p>
          </p:txBody>
        </p:sp>
        <p:pic>
          <p:nvPicPr>
            <p:cNvPr id="13" name="Graphic 12" descr="Add with solid fill">
              <a:extLst>
                <a:ext uri="{FF2B5EF4-FFF2-40B4-BE49-F238E27FC236}">
                  <a16:creationId xmlns:a16="http://schemas.microsoft.com/office/drawing/2014/main" id="{EB50B822-9CA6-ACD3-8DE3-980078968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495144" y="5244458"/>
              <a:ext cx="457200" cy="4572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FB7FF24-0BBC-45EE-EA0C-A913D159B5B6}"/>
                </a:ext>
              </a:extLst>
            </p:cNvPr>
            <p:cNvSpPr txBox="1"/>
            <p:nvPr/>
          </p:nvSpPr>
          <p:spPr>
            <a:xfrm>
              <a:off x="4024680" y="5117593"/>
              <a:ext cx="10822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latin typeface="+mj-lt"/>
                </a:rPr>
                <a:t>Collet Lock</a:t>
              </a:r>
            </a:p>
          </p:txBody>
        </p:sp>
        <p:pic>
          <p:nvPicPr>
            <p:cNvPr id="16" name="Graphic 15" descr="Add with solid fill">
              <a:extLst>
                <a:ext uri="{FF2B5EF4-FFF2-40B4-BE49-F238E27FC236}">
                  <a16:creationId xmlns:a16="http://schemas.microsoft.com/office/drawing/2014/main" id="{02464D76-2887-B986-61CD-48AA3FE00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174464" y="5242936"/>
              <a:ext cx="457200" cy="4572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7F1ED5A-BF2E-C5DA-5ABB-82221BDF17CA}"/>
                </a:ext>
              </a:extLst>
            </p:cNvPr>
            <p:cNvSpPr txBox="1"/>
            <p:nvPr/>
          </p:nvSpPr>
          <p:spPr>
            <a:xfrm>
              <a:off x="7608859" y="4963703"/>
              <a:ext cx="128853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latin typeface="+mj-lt"/>
                </a:rPr>
                <a:t>Double vacuum &amp; MLI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7AF21D0-9391-292F-F75F-355D729F558A}"/>
                </a:ext>
              </a:extLst>
            </p:cNvPr>
            <p:cNvSpPr txBox="1"/>
            <p:nvPr/>
          </p:nvSpPr>
          <p:spPr>
            <a:xfrm>
              <a:off x="5708816" y="5117593"/>
              <a:ext cx="12885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latin typeface="+mj-lt"/>
                </a:rPr>
                <a:t>Teflon Seals</a:t>
              </a:r>
            </a:p>
          </p:txBody>
        </p:sp>
        <p:pic>
          <p:nvPicPr>
            <p:cNvPr id="19" name="Graphic 18" descr="Add with solid fill">
              <a:extLst>
                <a:ext uri="{FF2B5EF4-FFF2-40B4-BE49-F238E27FC236}">
                  <a16:creationId xmlns:a16="http://schemas.microsoft.com/office/drawing/2014/main" id="{8F7751CC-7345-849F-9C99-D50F5748E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074507" y="5242935"/>
              <a:ext cx="457200" cy="45720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5144909-6F59-DB87-FE35-DFDE6F842CB9}"/>
                </a:ext>
              </a:extLst>
            </p:cNvPr>
            <p:cNvSpPr txBox="1"/>
            <p:nvPr/>
          </p:nvSpPr>
          <p:spPr>
            <a:xfrm>
              <a:off x="957127" y="5149893"/>
              <a:ext cx="11053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>
                  <a:latin typeface="+mj-lt"/>
                </a:rPr>
                <a:t>#80</a:t>
              </a:r>
            </a:p>
          </p:txBody>
        </p:sp>
      </p:grpSp>
      <p:pic>
        <p:nvPicPr>
          <p:cNvPr id="6" name="Picture 5" descr="Arizona Space Grant Consortium Logos | Arizona Space Grant Consortium">
            <a:extLst>
              <a:ext uri="{FF2B5EF4-FFF2-40B4-BE49-F238E27FC236}">
                <a16:creationId xmlns:a16="http://schemas.microsoft.com/office/drawing/2014/main" id="{C093B392-11CC-F811-0947-2E370389AD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49266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F4AC87D-0C2E-190D-92CD-BC8CCB9DE6B3}"/>
              </a:ext>
            </a:extLst>
          </p:cNvPr>
          <p:cNvSpPr/>
          <p:nvPr/>
        </p:nvSpPr>
        <p:spPr>
          <a:xfrm>
            <a:off x="303104" y="1141744"/>
            <a:ext cx="10079760" cy="5260258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2" name="Picture 11" descr="A diagram of a blue and black object&#10;&#10;Description automatically generated with medium confidence">
            <a:extLst>
              <a:ext uri="{FF2B5EF4-FFF2-40B4-BE49-F238E27FC236}">
                <a16:creationId xmlns:a16="http://schemas.microsoft.com/office/drawing/2014/main" id="{D4F3A488-2977-049F-51C7-5E093001DC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47" b="22082"/>
          <a:stretch/>
        </p:blipFill>
        <p:spPr>
          <a:xfrm>
            <a:off x="1012915" y="1320109"/>
            <a:ext cx="8536506" cy="3485739"/>
          </a:xfrm>
          <a:prstGeom prst="round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6A5BCF7-4E67-4B03-4D9A-C266B1F2FBE0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0744BC4-01FE-EE76-3D0C-6A2EC6EB29D8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B97B82-3D7B-EDA6-B474-EFA06C8BAB2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64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EB726565-0AEA-C1EB-6CFB-0946D0B81CE7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latin typeface="Arial Black"/>
                <a:cs typeface="Calibri"/>
              </a:rPr>
              <a:t>Medium Fidelity Concepts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FA42E3-A60E-8D84-1C02-19640859C287}"/>
              </a:ext>
            </a:extLst>
          </p:cNvPr>
          <p:cNvSpPr txBox="1"/>
          <p:nvPr/>
        </p:nvSpPr>
        <p:spPr>
          <a:xfrm>
            <a:off x="10671437" y="173378"/>
            <a:ext cx="1525893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Lauren Roche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5BF7821-862B-3AB9-57D1-D577E2526474}"/>
              </a:ext>
            </a:extLst>
          </p:cNvPr>
          <p:cNvGrpSpPr/>
          <p:nvPr/>
        </p:nvGrpSpPr>
        <p:grpSpPr>
          <a:xfrm>
            <a:off x="1426040" y="4955387"/>
            <a:ext cx="7940271" cy="1015663"/>
            <a:chOff x="957127" y="4963703"/>
            <a:chExt cx="7940271" cy="1015663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CD8A14B-6805-28E5-191B-9F966FAF63E1}"/>
                </a:ext>
              </a:extLst>
            </p:cNvPr>
            <p:cNvSpPr txBox="1"/>
            <p:nvPr/>
          </p:nvSpPr>
          <p:spPr>
            <a:xfrm>
              <a:off x="2134782" y="5119115"/>
              <a:ext cx="12880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latin typeface="+mj-lt"/>
                </a:rPr>
                <a:t>Double Poppet</a:t>
              </a:r>
            </a:p>
          </p:txBody>
        </p:sp>
        <p:pic>
          <p:nvPicPr>
            <p:cNvPr id="13" name="Graphic 12" descr="Add with solid fill">
              <a:extLst>
                <a:ext uri="{FF2B5EF4-FFF2-40B4-BE49-F238E27FC236}">
                  <a16:creationId xmlns:a16="http://schemas.microsoft.com/office/drawing/2014/main" id="{EB50B822-9CA6-ACD3-8DE3-980078968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495144" y="5244458"/>
              <a:ext cx="457200" cy="4572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FB7FF24-0BBC-45EE-EA0C-A913D159B5B6}"/>
                </a:ext>
              </a:extLst>
            </p:cNvPr>
            <p:cNvSpPr txBox="1"/>
            <p:nvPr/>
          </p:nvSpPr>
          <p:spPr>
            <a:xfrm>
              <a:off x="4024680" y="5117593"/>
              <a:ext cx="10822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latin typeface="+mj-lt"/>
                </a:rPr>
                <a:t>Collet Lock</a:t>
              </a:r>
            </a:p>
          </p:txBody>
        </p:sp>
        <p:pic>
          <p:nvPicPr>
            <p:cNvPr id="16" name="Graphic 15" descr="Add with solid fill">
              <a:extLst>
                <a:ext uri="{FF2B5EF4-FFF2-40B4-BE49-F238E27FC236}">
                  <a16:creationId xmlns:a16="http://schemas.microsoft.com/office/drawing/2014/main" id="{02464D76-2887-B986-61CD-48AA3FE00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174464" y="5242936"/>
              <a:ext cx="457200" cy="4572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7F1ED5A-BF2E-C5DA-5ABB-82221BDF17CA}"/>
                </a:ext>
              </a:extLst>
            </p:cNvPr>
            <p:cNvSpPr txBox="1"/>
            <p:nvPr/>
          </p:nvSpPr>
          <p:spPr>
            <a:xfrm>
              <a:off x="7608859" y="4963703"/>
              <a:ext cx="128853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latin typeface="+mj-lt"/>
                </a:rPr>
                <a:t>Double vacuum &amp; SOFI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7AF21D0-9391-292F-F75F-355D729F558A}"/>
                </a:ext>
              </a:extLst>
            </p:cNvPr>
            <p:cNvSpPr txBox="1"/>
            <p:nvPr/>
          </p:nvSpPr>
          <p:spPr>
            <a:xfrm>
              <a:off x="5708816" y="5117593"/>
              <a:ext cx="12885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latin typeface="+mj-lt"/>
                </a:rPr>
                <a:t>Teflon Seals</a:t>
              </a:r>
            </a:p>
          </p:txBody>
        </p:sp>
        <p:pic>
          <p:nvPicPr>
            <p:cNvPr id="19" name="Graphic 18" descr="Add with solid fill">
              <a:extLst>
                <a:ext uri="{FF2B5EF4-FFF2-40B4-BE49-F238E27FC236}">
                  <a16:creationId xmlns:a16="http://schemas.microsoft.com/office/drawing/2014/main" id="{8F7751CC-7345-849F-9C99-D50F5748E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074507" y="5242935"/>
              <a:ext cx="457200" cy="45720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5144909-6F59-DB87-FE35-DFDE6F842CB9}"/>
                </a:ext>
              </a:extLst>
            </p:cNvPr>
            <p:cNvSpPr txBox="1"/>
            <p:nvPr/>
          </p:nvSpPr>
          <p:spPr>
            <a:xfrm>
              <a:off x="957127" y="5149893"/>
              <a:ext cx="11053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>
                  <a:latin typeface="+mj-lt"/>
                </a:rPr>
                <a:t>#79</a:t>
              </a:r>
            </a:p>
          </p:txBody>
        </p:sp>
      </p:grpSp>
      <p:pic>
        <p:nvPicPr>
          <p:cNvPr id="6" name="Picture 5" descr="Arizona Space Grant Consortium Logos | Arizona Space Grant Consortium">
            <a:extLst>
              <a:ext uri="{FF2B5EF4-FFF2-40B4-BE49-F238E27FC236}">
                <a16:creationId xmlns:a16="http://schemas.microsoft.com/office/drawing/2014/main" id="{8BC446A7-9C10-2C0E-8783-A85442F060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69668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DC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A5BCF7-4E67-4B03-4D9A-C266B1F2FBE0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0744BC4-01FE-EE76-3D0C-6A2EC6EB29D8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B97B82-3D7B-EDA6-B474-EFA06C8BAB2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65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EB726565-0AEA-C1EB-6CFB-0946D0B81CE7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latin typeface="Arial Black"/>
                <a:cs typeface="Calibri"/>
              </a:rPr>
              <a:t>Concept Selection</a:t>
            </a:r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BD221E77-66DA-4EDD-E443-57B40FB90FC0}"/>
              </a:ext>
            </a:extLst>
          </p:cNvPr>
          <p:cNvSpPr/>
          <p:nvPr/>
        </p:nvSpPr>
        <p:spPr>
          <a:xfrm>
            <a:off x="-650529" y="704526"/>
            <a:ext cx="11321966" cy="5437106"/>
          </a:xfrm>
          <a:prstGeom prst="rightArrow">
            <a:avLst/>
          </a:prstGeom>
          <a:solidFill>
            <a:schemeClr val="tx2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D027614-FB4B-008D-6435-A8399CBCE47A}"/>
              </a:ext>
            </a:extLst>
          </p:cNvPr>
          <p:cNvSpPr/>
          <p:nvPr/>
        </p:nvSpPr>
        <p:spPr>
          <a:xfrm>
            <a:off x="133776" y="2677660"/>
            <a:ext cx="1871780" cy="1490838"/>
          </a:xfrm>
          <a:custGeom>
            <a:avLst/>
            <a:gdLst>
              <a:gd name="connsiteX0" fmla="*/ 0 w 1946376"/>
              <a:gd name="connsiteY0" fmla="*/ 237525 h 1425123"/>
              <a:gd name="connsiteX1" fmla="*/ 237525 w 1946376"/>
              <a:gd name="connsiteY1" fmla="*/ 0 h 1425123"/>
              <a:gd name="connsiteX2" fmla="*/ 1708851 w 1946376"/>
              <a:gd name="connsiteY2" fmla="*/ 0 h 1425123"/>
              <a:gd name="connsiteX3" fmla="*/ 1946376 w 1946376"/>
              <a:gd name="connsiteY3" fmla="*/ 237525 h 1425123"/>
              <a:gd name="connsiteX4" fmla="*/ 1946376 w 1946376"/>
              <a:gd name="connsiteY4" fmla="*/ 1187598 h 1425123"/>
              <a:gd name="connsiteX5" fmla="*/ 1708851 w 1946376"/>
              <a:gd name="connsiteY5" fmla="*/ 1425123 h 1425123"/>
              <a:gd name="connsiteX6" fmla="*/ 237525 w 1946376"/>
              <a:gd name="connsiteY6" fmla="*/ 1425123 h 1425123"/>
              <a:gd name="connsiteX7" fmla="*/ 0 w 1946376"/>
              <a:gd name="connsiteY7" fmla="*/ 1187598 h 1425123"/>
              <a:gd name="connsiteX8" fmla="*/ 0 w 1946376"/>
              <a:gd name="connsiteY8" fmla="*/ 237525 h 1425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46376" h="1425123">
                <a:moveTo>
                  <a:pt x="0" y="237525"/>
                </a:moveTo>
                <a:cubicBezTo>
                  <a:pt x="0" y="106344"/>
                  <a:pt x="106344" y="0"/>
                  <a:pt x="237525" y="0"/>
                </a:cubicBezTo>
                <a:lnTo>
                  <a:pt x="1708851" y="0"/>
                </a:lnTo>
                <a:cubicBezTo>
                  <a:pt x="1840032" y="0"/>
                  <a:pt x="1946376" y="106344"/>
                  <a:pt x="1946376" y="237525"/>
                </a:cubicBezTo>
                <a:lnTo>
                  <a:pt x="1946376" y="1187598"/>
                </a:lnTo>
                <a:cubicBezTo>
                  <a:pt x="1946376" y="1318779"/>
                  <a:pt x="1840032" y="1425123"/>
                  <a:pt x="1708851" y="1425123"/>
                </a:cubicBezTo>
                <a:lnTo>
                  <a:pt x="237525" y="1425123"/>
                </a:lnTo>
                <a:cubicBezTo>
                  <a:pt x="106344" y="1425123"/>
                  <a:pt x="0" y="1318779"/>
                  <a:pt x="0" y="1187598"/>
                </a:cubicBezTo>
                <a:lnTo>
                  <a:pt x="0" y="237525"/>
                </a:lnTo>
                <a:close/>
              </a:path>
            </a:pathLst>
          </a:custGeom>
          <a:solidFill>
            <a:schemeClr val="bg2"/>
          </a:solidFill>
          <a:ln w="57150"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1959" tIns="141959" rIns="141959" bIns="141959" numCol="1" spcCol="1270" anchor="ctr" anchorCtr="0">
            <a:noAutofit/>
          </a:bodyPr>
          <a:lstStyle/>
          <a:p>
            <a:pPr marL="0" lvl="0" indent="0" algn="ctr" defTabSz="8445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900" kern="1200">
                <a:solidFill>
                  <a:schemeClr val="tx1"/>
                </a:solidFill>
                <a:latin typeface="+mj-lt"/>
              </a:rPr>
              <a:t>Binary Pairwise Comparison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E1CD5DD-E266-D89C-447D-73D1EEEC532D}"/>
              </a:ext>
            </a:extLst>
          </p:cNvPr>
          <p:cNvSpPr/>
          <p:nvPr/>
        </p:nvSpPr>
        <p:spPr>
          <a:xfrm>
            <a:off x="2109352" y="2688462"/>
            <a:ext cx="1871780" cy="1490838"/>
          </a:xfrm>
          <a:custGeom>
            <a:avLst/>
            <a:gdLst>
              <a:gd name="connsiteX0" fmla="*/ 0 w 1953008"/>
              <a:gd name="connsiteY0" fmla="*/ 233108 h 1398619"/>
              <a:gd name="connsiteX1" fmla="*/ 233108 w 1953008"/>
              <a:gd name="connsiteY1" fmla="*/ 0 h 1398619"/>
              <a:gd name="connsiteX2" fmla="*/ 1719900 w 1953008"/>
              <a:gd name="connsiteY2" fmla="*/ 0 h 1398619"/>
              <a:gd name="connsiteX3" fmla="*/ 1953008 w 1953008"/>
              <a:gd name="connsiteY3" fmla="*/ 233108 h 1398619"/>
              <a:gd name="connsiteX4" fmla="*/ 1953008 w 1953008"/>
              <a:gd name="connsiteY4" fmla="*/ 1165511 h 1398619"/>
              <a:gd name="connsiteX5" fmla="*/ 1719900 w 1953008"/>
              <a:gd name="connsiteY5" fmla="*/ 1398619 h 1398619"/>
              <a:gd name="connsiteX6" fmla="*/ 233108 w 1953008"/>
              <a:gd name="connsiteY6" fmla="*/ 1398619 h 1398619"/>
              <a:gd name="connsiteX7" fmla="*/ 0 w 1953008"/>
              <a:gd name="connsiteY7" fmla="*/ 1165511 h 1398619"/>
              <a:gd name="connsiteX8" fmla="*/ 0 w 1953008"/>
              <a:gd name="connsiteY8" fmla="*/ 233108 h 139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3008" h="1398619">
                <a:moveTo>
                  <a:pt x="0" y="233108"/>
                </a:moveTo>
                <a:cubicBezTo>
                  <a:pt x="0" y="104366"/>
                  <a:pt x="104366" y="0"/>
                  <a:pt x="233108" y="0"/>
                </a:cubicBezTo>
                <a:lnTo>
                  <a:pt x="1719900" y="0"/>
                </a:lnTo>
                <a:cubicBezTo>
                  <a:pt x="1848642" y="0"/>
                  <a:pt x="1953008" y="104366"/>
                  <a:pt x="1953008" y="233108"/>
                </a:cubicBezTo>
                <a:lnTo>
                  <a:pt x="1953008" y="1165511"/>
                </a:lnTo>
                <a:cubicBezTo>
                  <a:pt x="1953008" y="1294253"/>
                  <a:pt x="1848642" y="1398619"/>
                  <a:pt x="1719900" y="1398619"/>
                </a:cubicBezTo>
                <a:lnTo>
                  <a:pt x="233108" y="1398619"/>
                </a:lnTo>
                <a:cubicBezTo>
                  <a:pt x="104366" y="1398619"/>
                  <a:pt x="0" y="1294253"/>
                  <a:pt x="0" y="1165511"/>
                </a:cubicBezTo>
                <a:lnTo>
                  <a:pt x="0" y="233108"/>
                </a:lnTo>
                <a:close/>
              </a:path>
            </a:pathLst>
          </a:custGeom>
          <a:solidFill>
            <a:schemeClr val="bg2"/>
          </a:solidFill>
          <a:ln w="57150"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0665" tIns="140665" rIns="140665" bIns="140665" numCol="1" spcCol="1270" anchor="ctr" anchorCtr="0">
            <a:noAutofit/>
          </a:bodyPr>
          <a:lstStyle/>
          <a:p>
            <a:pPr marL="0" lvl="0" indent="0" algn="ctr" defTabSz="8445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900" kern="1200">
                <a:solidFill>
                  <a:schemeClr val="tx1"/>
                </a:solidFill>
                <a:latin typeface="+mj-lt"/>
              </a:rPr>
              <a:t>House of Quality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3750DD9-74B4-3A03-A5E6-769795B5DF1A}"/>
              </a:ext>
            </a:extLst>
          </p:cNvPr>
          <p:cNvSpPr/>
          <p:nvPr/>
        </p:nvSpPr>
        <p:spPr>
          <a:xfrm>
            <a:off x="4074564" y="2677660"/>
            <a:ext cx="1871780" cy="1490838"/>
          </a:xfrm>
          <a:custGeom>
            <a:avLst/>
            <a:gdLst>
              <a:gd name="connsiteX0" fmla="*/ 0 w 1890652"/>
              <a:gd name="connsiteY0" fmla="*/ 241943 h 1451626"/>
              <a:gd name="connsiteX1" fmla="*/ 241943 w 1890652"/>
              <a:gd name="connsiteY1" fmla="*/ 0 h 1451626"/>
              <a:gd name="connsiteX2" fmla="*/ 1648709 w 1890652"/>
              <a:gd name="connsiteY2" fmla="*/ 0 h 1451626"/>
              <a:gd name="connsiteX3" fmla="*/ 1890652 w 1890652"/>
              <a:gd name="connsiteY3" fmla="*/ 241943 h 1451626"/>
              <a:gd name="connsiteX4" fmla="*/ 1890652 w 1890652"/>
              <a:gd name="connsiteY4" fmla="*/ 1209683 h 1451626"/>
              <a:gd name="connsiteX5" fmla="*/ 1648709 w 1890652"/>
              <a:gd name="connsiteY5" fmla="*/ 1451626 h 1451626"/>
              <a:gd name="connsiteX6" fmla="*/ 241943 w 1890652"/>
              <a:gd name="connsiteY6" fmla="*/ 1451626 h 1451626"/>
              <a:gd name="connsiteX7" fmla="*/ 0 w 1890652"/>
              <a:gd name="connsiteY7" fmla="*/ 1209683 h 1451626"/>
              <a:gd name="connsiteX8" fmla="*/ 0 w 1890652"/>
              <a:gd name="connsiteY8" fmla="*/ 241943 h 1451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90652" h="1451626">
                <a:moveTo>
                  <a:pt x="0" y="241943"/>
                </a:moveTo>
                <a:cubicBezTo>
                  <a:pt x="0" y="108322"/>
                  <a:pt x="108322" y="0"/>
                  <a:pt x="241943" y="0"/>
                </a:cubicBezTo>
                <a:lnTo>
                  <a:pt x="1648709" y="0"/>
                </a:lnTo>
                <a:cubicBezTo>
                  <a:pt x="1782330" y="0"/>
                  <a:pt x="1890652" y="108322"/>
                  <a:pt x="1890652" y="241943"/>
                </a:cubicBezTo>
                <a:lnTo>
                  <a:pt x="1890652" y="1209683"/>
                </a:lnTo>
                <a:cubicBezTo>
                  <a:pt x="1890652" y="1343304"/>
                  <a:pt x="1782330" y="1451626"/>
                  <a:pt x="1648709" y="1451626"/>
                </a:cubicBezTo>
                <a:lnTo>
                  <a:pt x="241943" y="1451626"/>
                </a:lnTo>
                <a:cubicBezTo>
                  <a:pt x="108322" y="1451626"/>
                  <a:pt x="0" y="1343304"/>
                  <a:pt x="0" y="1209683"/>
                </a:cubicBezTo>
                <a:lnTo>
                  <a:pt x="0" y="241943"/>
                </a:lnTo>
                <a:close/>
              </a:path>
            </a:pathLst>
          </a:custGeom>
          <a:solidFill>
            <a:schemeClr val="bg2"/>
          </a:solidFill>
          <a:ln w="57150"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3253" tIns="143253" rIns="143253" bIns="143253" numCol="1" spcCol="1270" anchor="ctr" anchorCtr="0">
            <a:noAutofit/>
          </a:bodyPr>
          <a:lstStyle/>
          <a:p>
            <a:pPr marL="0" lvl="0" indent="0" algn="ctr" defTabSz="8445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900" kern="1200">
                <a:solidFill>
                  <a:schemeClr val="tx1"/>
                </a:solidFill>
                <a:latin typeface="+mj-lt"/>
              </a:rPr>
              <a:t> Pugh Charts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7EE42C9-3035-3B0F-908D-B09787DADBA3}"/>
              </a:ext>
            </a:extLst>
          </p:cNvPr>
          <p:cNvSpPr/>
          <p:nvPr/>
        </p:nvSpPr>
        <p:spPr>
          <a:xfrm>
            <a:off x="6039776" y="2677659"/>
            <a:ext cx="1871780" cy="1490839"/>
          </a:xfrm>
          <a:custGeom>
            <a:avLst/>
            <a:gdLst>
              <a:gd name="connsiteX0" fmla="*/ 0 w 1888912"/>
              <a:gd name="connsiteY0" fmla="*/ 228505 h 1371001"/>
              <a:gd name="connsiteX1" fmla="*/ 228505 w 1888912"/>
              <a:gd name="connsiteY1" fmla="*/ 0 h 1371001"/>
              <a:gd name="connsiteX2" fmla="*/ 1660407 w 1888912"/>
              <a:gd name="connsiteY2" fmla="*/ 0 h 1371001"/>
              <a:gd name="connsiteX3" fmla="*/ 1888912 w 1888912"/>
              <a:gd name="connsiteY3" fmla="*/ 228505 h 1371001"/>
              <a:gd name="connsiteX4" fmla="*/ 1888912 w 1888912"/>
              <a:gd name="connsiteY4" fmla="*/ 1142496 h 1371001"/>
              <a:gd name="connsiteX5" fmla="*/ 1660407 w 1888912"/>
              <a:gd name="connsiteY5" fmla="*/ 1371001 h 1371001"/>
              <a:gd name="connsiteX6" fmla="*/ 228505 w 1888912"/>
              <a:gd name="connsiteY6" fmla="*/ 1371001 h 1371001"/>
              <a:gd name="connsiteX7" fmla="*/ 0 w 1888912"/>
              <a:gd name="connsiteY7" fmla="*/ 1142496 h 1371001"/>
              <a:gd name="connsiteX8" fmla="*/ 0 w 1888912"/>
              <a:gd name="connsiteY8" fmla="*/ 228505 h 1371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88912" h="1371001">
                <a:moveTo>
                  <a:pt x="0" y="228505"/>
                </a:moveTo>
                <a:cubicBezTo>
                  <a:pt x="0" y="102305"/>
                  <a:pt x="102305" y="0"/>
                  <a:pt x="228505" y="0"/>
                </a:cubicBezTo>
                <a:lnTo>
                  <a:pt x="1660407" y="0"/>
                </a:lnTo>
                <a:cubicBezTo>
                  <a:pt x="1786607" y="0"/>
                  <a:pt x="1888912" y="102305"/>
                  <a:pt x="1888912" y="228505"/>
                </a:cubicBezTo>
                <a:lnTo>
                  <a:pt x="1888912" y="1142496"/>
                </a:lnTo>
                <a:cubicBezTo>
                  <a:pt x="1888912" y="1268696"/>
                  <a:pt x="1786607" y="1371001"/>
                  <a:pt x="1660407" y="1371001"/>
                </a:cubicBezTo>
                <a:lnTo>
                  <a:pt x="228505" y="1371001"/>
                </a:lnTo>
                <a:cubicBezTo>
                  <a:pt x="102305" y="1371001"/>
                  <a:pt x="0" y="1268696"/>
                  <a:pt x="0" y="1142496"/>
                </a:cubicBezTo>
                <a:lnTo>
                  <a:pt x="0" y="228505"/>
                </a:lnTo>
                <a:close/>
              </a:path>
            </a:pathLst>
          </a:custGeom>
          <a:solidFill>
            <a:schemeClr val="bg2"/>
          </a:solidFill>
          <a:ln w="57150"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9317" tIns="139317" rIns="139317" bIns="139317" numCol="1" spcCol="1270" anchor="ctr" anchorCtr="0">
            <a:noAutofit/>
          </a:bodyPr>
          <a:lstStyle/>
          <a:p>
            <a:pPr marL="0" lvl="0" indent="0" algn="ctr" defTabSz="8445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900" kern="1200">
                <a:solidFill>
                  <a:schemeClr val="tx1"/>
                </a:solidFill>
                <a:latin typeface="+mj-lt"/>
              </a:rPr>
              <a:t>Analytical Hierarchy Process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3373B998-F4DE-74BC-3115-29004862CA40}"/>
              </a:ext>
            </a:extLst>
          </p:cNvPr>
          <p:cNvSpPr/>
          <p:nvPr/>
        </p:nvSpPr>
        <p:spPr>
          <a:xfrm>
            <a:off x="8015352" y="2674596"/>
            <a:ext cx="1819982" cy="1459038"/>
          </a:xfrm>
          <a:custGeom>
            <a:avLst/>
            <a:gdLst>
              <a:gd name="connsiteX0" fmla="*/ 0 w 1994652"/>
              <a:gd name="connsiteY0" fmla="*/ 225413 h 1352452"/>
              <a:gd name="connsiteX1" fmla="*/ 225413 w 1994652"/>
              <a:gd name="connsiteY1" fmla="*/ 0 h 1352452"/>
              <a:gd name="connsiteX2" fmla="*/ 1769239 w 1994652"/>
              <a:gd name="connsiteY2" fmla="*/ 0 h 1352452"/>
              <a:gd name="connsiteX3" fmla="*/ 1994652 w 1994652"/>
              <a:gd name="connsiteY3" fmla="*/ 225413 h 1352452"/>
              <a:gd name="connsiteX4" fmla="*/ 1994652 w 1994652"/>
              <a:gd name="connsiteY4" fmla="*/ 1127039 h 1352452"/>
              <a:gd name="connsiteX5" fmla="*/ 1769239 w 1994652"/>
              <a:gd name="connsiteY5" fmla="*/ 1352452 h 1352452"/>
              <a:gd name="connsiteX6" fmla="*/ 225413 w 1994652"/>
              <a:gd name="connsiteY6" fmla="*/ 1352452 h 1352452"/>
              <a:gd name="connsiteX7" fmla="*/ 0 w 1994652"/>
              <a:gd name="connsiteY7" fmla="*/ 1127039 h 1352452"/>
              <a:gd name="connsiteX8" fmla="*/ 0 w 1994652"/>
              <a:gd name="connsiteY8" fmla="*/ 225413 h 135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4652" h="1352452">
                <a:moveTo>
                  <a:pt x="0" y="225413"/>
                </a:moveTo>
                <a:cubicBezTo>
                  <a:pt x="0" y="100921"/>
                  <a:pt x="100921" y="0"/>
                  <a:pt x="225413" y="0"/>
                </a:cubicBezTo>
                <a:lnTo>
                  <a:pt x="1769239" y="0"/>
                </a:lnTo>
                <a:cubicBezTo>
                  <a:pt x="1893731" y="0"/>
                  <a:pt x="1994652" y="100921"/>
                  <a:pt x="1994652" y="225413"/>
                </a:cubicBezTo>
                <a:lnTo>
                  <a:pt x="1994652" y="1127039"/>
                </a:lnTo>
                <a:cubicBezTo>
                  <a:pt x="1994652" y="1251531"/>
                  <a:pt x="1893731" y="1352452"/>
                  <a:pt x="1769239" y="1352452"/>
                </a:cubicBezTo>
                <a:lnTo>
                  <a:pt x="225413" y="1352452"/>
                </a:lnTo>
                <a:cubicBezTo>
                  <a:pt x="100921" y="1352452"/>
                  <a:pt x="0" y="1251531"/>
                  <a:pt x="0" y="1127039"/>
                </a:cubicBezTo>
                <a:lnTo>
                  <a:pt x="0" y="225413"/>
                </a:lnTo>
                <a:close/>
              </a:path>
            </a:pathLst>
          </a:custGeom>
          <a:solidFill>
            <a:schemeClr val="bg2"/>
          </a:solidFill>
          <a:ln w="57150"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8411" tIns="138411" rIns="138411" bIns="138411" numCol="1" spcCol="1270" anchor="ctr" anchorCtr="0">
            <a:noAutofit/>
          </a:bodyPr>
          <a:lstStyle/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900" kern="1200">
                <a:solidFill>
                  <a:schemeClr val="tx1"/>
                </a:solidFill>
                <a:latin typeface="+mj-lt"/>
              </a:rPr>
              <a:t>Final Selection</a:t>
            </a:r>
          </a:p>
        </p:txBody>
      </p:sp>
      <p:sp>
        <p:nvSpPr>
          <p:cNvPr id="264" name="TextBox 263">
            <a:extLst>
              <a:ext uri="{FF2B5EF4-FFF2-40B4-BE49-F238E27FC236}">
                <a16:creationId xmlns:a16="http://schemas.microsoft.com/office/drawing/2014/main" id="{09ECB829-E7A7-8E59-EE10-87BC318A7829}"/>
              </a:ext>
            </a:extLst>
          </p:cNvPr>
          <p:cNvSpPr txBox="1"/>
          <p:nvPr/>
        </p:nvSpPr>
        <p:spPr>
          <a:xfrm>
            <a:off x="10671437" y="173378"/>
            <a:ext cx="1525893" cy="3501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Lauren Roche</a:t>
            </a:r>
          </a:p>
        </p:txBody>
      </p:sp>
      <p:pic>
        <p:nvPicPr>
          <p:cNvPr id="14" name="Picture 13" descr="Arizona Space Grant Consortium Logos | Arizona Space Grant Consortium">
            <a:extLst>
              <a:ext uri="{FF2B5EF4-FFF2-40B4-BE49-F238E27FC236}">
                <a16:creationId xmlns:a16="http://schemas.microsoft.com/office/drawing/2014/main" id="{01BDC386-8B1E-C09E-B951-40411CB19F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  <p:pic>
        <p:nvPicPr>
          <p:cNvPr id="2" name="Picture 1" descr="Arizona Space Grant Consortium Logos | Arizona Space Grant Consortium">
            <a:extLst>
              <a:ext uri="{FF2B5EF4-FFF2-40B4-BE49-F238E27FC236}">
                <a16:creationId xmlns:a16="http://schemas.microsoft.com/office/drawing/2014/main" id="{872D85F9-A642-90AA-0035-EF4B92CECB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57345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A5BCF7-4E67-4B03-4D9A-C266B1F2FBE0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0744BC4-01FE-EE76-3D0C-6A2EC6EB29D8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B97B82-3D7B-EDA6-B474-EFA06C8BAB2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66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EB726565-0AEA-C1EB-6CFB-0946D0B81CE7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latin typeface="Arial Black"/>
                <a:cs typeface="Calibri"/>
              </a:rPr>
              <a:t>Binary Pairwise Comparison</a:t>
            </a:r>
            <a:endParaRPr lang="en-US"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155ACF-7D64-6A98-E0A6-FCF27DD12449}"/>
              </a:ext>
            </a:extLst>
          </p:cNvPr>
          <p:cNvSpPr txBox="1"/>
          <p:nvPr/>
        </p:nvSpPr>
        <p:spPr>
          <a:xfrm>
            <a:off x="774364" y="1381922"/>
            <a:ext cx="9132186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chemeClr val="tx2"/>
                </a:solidFill>
                <a:latin typeface="+mj-lt"/>
              </a:rPr>
              <a:t>Compares Customer Needs to Each Other to Determine Relative Importance</a:t>
            </a:r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706D926-D40E-0077-ECDF-A8AEC5D405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2930757"/>
              </p:ext>
            </p:extLst>
          </p:nvPr>
        </p:nvGraphicFramePr>
        <p:xfrm>
          <a:off x="1270000" y="1835827"/>
          <a:ext cx="8128000" cy="44500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325799">
                  <a:extLst>
                    <a:ext uri="{9D8B030D-6E8A-4147-A177-3AD203B41FA5}">
                      <a16:colId xmlns:a16="http://schemas.microsoft.com/office/drawing/2014/main" val="4217450752"/>
                    </a:ext>
                  </a:extLst>
                </a:gridCol>
                <a:gridCol w="2802201">
                  <a:extLst>
                    <a:ext uri="{9D8B030D-6E8A-4147-A177-3AD203B41FA5}">
                      <a16:colId xmlns:a16="http://schemas.microsoft.com/office/drawing/2014/main" val="25475937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+mj-lt"/>
                        </a:rPr>
                        <a:t>Customer Needs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+mj-lt"/>
                        </a:rPr>
                        <a:t>Score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29218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+mj-lt"/>
                        </a:rPr>
                        <a:t>Fluid Loss Prevention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+mj-lt"/>
                        </a:rPr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88914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+mj-lt"/>
                        </a:rPr>
                        <a:t>Active Seal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+mj-lt"/>
                        </a:rPr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77745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+mj-lt"/>
                        </a:rPr>
                        <a:t>Maintains Pressure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+mj-lt"/>
                        </a:rPr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24324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+mj-lt"/>
                        </a:rPr>
                        <a:t>Effective Coupling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+mj-lt"/>
                        </a:rPr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06330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+mj-lt"/>
                        </a:rPr>
                        <a:t>Heat Transfer Protection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+mj-lt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17174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+mj-lt"/>
                        </a:rPr>
                        <a:t>Particulate Mitigation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+mj-lt"/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01810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+mj-lt"/>
                        </a:rPr>
                        <a:t>Life-Span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+mj-lt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30167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+mj-lt"/>
                        </a:rPr>
                        <a:t>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+mj-lt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81641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+mj-lt"/>
                        </a:rPr>
                        <a:t>Sizing Parameters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+mj-lt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3662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+mj-lt"/>
                        </a:rPr>
                        <a:t>Material Resilience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+mj-lt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47796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+mj-lt"/>
                        </a:rPr>
                        <a:t>Reusability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+mj-lt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795664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9DFD15D0-940C-C6EE-3C30-E265557B71ED}"/>
              </a:ext>
            </a:extLst>
          </p:cNvPr>
          <p:cNvSpPr txBox="1"/>
          <p:nvPr/>
        </p:nvSpPr>
        <p:spPr>
          <a:xfrm>
            <a:off x="10671437" y="173378"/>
            <a:ext cx="1525893" cy="3501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Lauren Roche</a:t>
            </a:r>
          </a:p>
        </p:txBody>
      </p:sp>
      <p:pic>
        <p:nvPicPr>
          <p:cNvPr id="6" name="Picture 5" descr="Arizona Space Grant Consortium Logos | Arizona Space Grant Consortium">
            <a:extLst>
              <a:ext uri="{FF2B5EF4-FFF2-40B4-BE49-F238E27FC236}">
                <a16:creationId xmlns:a16="http://schemas.microsoft.com/office/drawing/2014/main" id="{24C55521-28DC-2AF1-4D05-7702689750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22704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A5BCF7-4E67-4B03-4D9A-C266B1F2FBE0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0744BC4-01FE-EE76-3D0C-6A2EC6EB29D8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B97B82-3D7B-EDA6-B474-EFA06C8BAB2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67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7BF53AEF-CA2F-FD19-8BD0-DDDDBB103AFC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cs typeface="Calibri"/>
              </a:rPr>
              <a:t>Structural Integrity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5319145-B0A3-8313-5708-AC925CA303C5}"/>
              </a:ext>
            </a:extLst>
          </p:cNvPr>
          <p:cNvCxnSpPr/>
          <p:nvPr/>
        </p:nvCxnSpPr>
        <p:spPr>
          <a:xfrm>
            <a:off x="426988" y="1192486"/>
            <a:ext cx="6006" cy="5231087"/>
          </a:xfrm>
          <a:prstGeom prst="straightConnector1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617C2CE-8CE3-5B03-5D49-D5216749ABD1}"/>
              </a:ext>
            </a:extLst>
          </p:cNvPr>
          <p:cNvCxnSpPr>
            <a:cxnSpLocks/>
          </p:cNvCxnSpPr>
          <p:nvPr/>
        </p:nvCxnSpPr>
        <p:spPr>
          <a:xfrm>
            <a:off x="2009603" y="1192486"/>
            <a:ext cx="6006" cy="5231087"/>
          </a:xfrm>
          <a:prstGeom prst="straightConnector1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91A259B-53B8-1FD7-44F8-7BEEE741CCCB}"/>
              </a:ext>
            </a:extLst>
          </p:cNvPr>
          <p:cNvGrpSpPr/>
          <p:nvPr/>
        </p:nvGrpSpPr>
        <p:grpSpPr>
          <a:xfrm>
            <a:off x="637955" y="1327074"/>
            <a:ext cx="1188937" cy="1067179"/>
            <a:chOff x="274808" y="2598084"/>
            <a:chExt cx="1973170" cy="177797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B2A16CE-0F8B-0DC7-93A4-87743306E783}"/>
                </a:ext>
              </a:extLst>
            </p:cNvPr>
            <p:cNvGrpSpPr/>
            <p:nvPr/>
          </p:nvGrpSpPr>
          <p:grpSpPr>
            <a:xfrm>
              <a:off x="920572" y="3597179"/>
              <a:ext cx="753804" cy="778879"/>
              <a:chOff x="781051" y="3479123"/>
              <a:chExt cx="904057" cy="896935"/>
            </a:xfrm>
          </p:grpSpPr>
          <p:pic>
            <p:nvPicPr>
              <p:cNvPr id="18" name="Graphic 17" descr="Splash1 with solid fill">
                <a:extLst>
                  <a:ext uri="{FF2B5EF4-FFF2-40B4-BE49-F238E27FC236}">
                    <a16:creationId xmlns:a16="http://schemas.microsoft.com/office/drawing/2014/main" id="{F952B37F-FFE7-08D0-4235-F53DF67569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 rot="10800000">
                <a:off x="781051" y="3495675"/>
                <a:ext cx="880383" cy="880383"/>
              </a:xfrm>
              <a:prstGeom prst="rect">
                <a:avLst/>
              </a:prstGeom>
            </p:spPr>
          </p:pic>
          <p:pic>
            <p:nvPicPr>
              <p:cNvPr id="19" name="Graphic 18" descr="Splash1 with solid fill">
                <a:extLst>
                  <a:ext uri="{FF2B5EF4-FFF2-40B4-BE49-F238E27FC236}">
                    <a16:creationId xmlns:a16="http://schemas.microsoft.com/office/drawing/2014/main" id="{FBBA832C-1E8D-9FCA-5D9C-47BD42D697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10800000">
                <a:off x="837569" y="3479123"/>
                <a:ext cx="847539" cy="880383"/>
              </a:xfrm>
              <a:prstGeom prst="rect">
                <a:avLst/>
              </a:prstGeom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510D111-340E-D42D-DF4C-33982DFB94E2}"/>
                </a:ext>
              </a:extLst>
            </p:cNvPr>
            <p:cNvGrpSpPr/>
            <p:nvPr/>
          </p:nvGrpSpPr>
          <p:grpSpPr>
            <a:xfrm>
              <a:off x="274808" y="2598084"/>
              <a:ext cx="1973170" cy="1115260"/>
              <a:chOff x="92692" y="2468336"/>
              <a:chExt cx="2474812" cy="1059131"/>
            </a:xfrm>
          </p:grpSpPr>
          <p:sp>
            <p:nvSpPr>
              <p:cNvPr id="14" name="Cylinder 13">
                <a:extLst>
                  <a:ext uri="{FF2B5EF4-FFF2-40B4-BE49-F238E27FC236}">
                    <a16:creationId xmlns:a16="http://schemas.microsoft.com/office/drawing/2014/main" id="{54A4F00D-0E72-7647-EAA5-FCDB9DC0D222}"/>
                  </a:ext>
                </a:extLst>
              </p:cNvPr>
              <p:cNvSpPr/>
              <p:nvPr/>
            </p:nvSpPr>
            <p:spPr>
              <a:xfrm rot="-5400000">
                <a:off x="1502228" y="2399102"/>
                <a:ext cx="914400" cy="1216152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Cylinder 14">
                <a:extLst>
                  <a:ext uri="{FF2B5EF4-FFF2-40B4-BE49-F238E27FC236}">
                    <a16:creationId xmlns:a16="http://schemas.microsoft.com/office/drawing/2014/main" id="{4643344E-C9BD-82E6-12E2-CC289117DF67}"/>
                  </a:ext>
                </a:extLst>
              </p:cNvPr>
              <p:cNvSpPr/>
              <p:nvPr/>
            </p:nvSpPr>
            <p:spPr>
              <a:xfrm rot="5400000">
                <a:off x="243568" y="2399103"/>
                <a:ext cx="914400" cy="1216152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Cylinder 15">
                <a:extLst>
                  <a:ext uri="{FF2B5EF4-FFF2-40B4-BE49-F238E27FC236}">
                    <a16:creationId xmlns:a16="http://schemas.microsoft.com/office/drawing/2014/main" id="{40DD2EF6-2D24-33CE-DF9D-8ED32FBED78E}"/>
                  </a:ext>
                </a:extLst>
              </p:cNvPr>
              <p:cNvSpPr/>
              <p:nvPr/>
            </p:nvSpPr>
            <p:spPr>
              <a:xfrm rot="5400000">
                <a:off x="669764" y="2777054"/>
                <a:ext cx="1049854" cy="432420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Cylinder 16">
                <a:extLst>
                  <a:ext uri="{FF2B5EF4-FFF2-40B4-BE49-F238E27FC236}">
                    <a16:creationId xmlns:a16="http://schemas.microsoft.com/office/drawing/2014/main" id="{78C53CDD-CFD9-EE02-E1F8-EF987B19AFED}"/>
                  </a:ext>
                </a:extLst>
              </p:cNvPr>
              <p:cNvSpPr/>
              <p:nvPr/>
            </p:nvSpPr>
            <p:spPr>
              <a:xfrm rot="16200000">
                <a:off x="984246" y="2787818"/>
                <a:ext cx="1059131" cy="420168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CFFEC65-2A6C-2881-C6B4-6F7E6A055E95}"/>
              </a:ext>
            </a:extLst>
          </p:cNvPr>
          <p:cNvGrpSpPr/>
          <p:nvPr/>
        </p:nvGrpSpPr>
        <p:grpSpPr>
          <a:xfrm>
            <a:off x="678991" y="3964827"/>
            <a:ext cx="1105473" cy="685335"/>
            <a:chOff x="4652776" y="2528231"/>
            <a:chExt cx="2879951" cy="1147234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BACC3F1-C3AA-7610-4685-483ED82E5D2B}"/>
                </a:ext>
              </a:extLst>
            </p:cNvPr>
            <p:cNvGrpSpPr/>
            <p:nvPr/>
          </p:nvGrpSpPr>
          <p:grpSpPr>
            <a:xfrm>
              <a:off x="5963955" y="2528231"/>
              <a:ext cx="1568772" cy="1143000"/>
              <a:chOff x="5856631" y="2592625"/>
              <a:chExt cx="1568772" cy="1143000"/>
            </a:xfrm>
          </p:grpSpPr>
          <p:sp>
            <p:nvSpPr>
              <p:cNvPr id="32" name="Cylinder 31">
                <a:extLst>
                  <a:ext uri="{FF2B5EF4-FFF2-40B4-BE49-F238E27FC236}">
                    <a16:creationId xmlns:a16="http://schemas.microsoft.com/office/drawing/2014/main" id="{B5069145-76FE-ECBE-A47A-140B81C87173}"/>
                  </a:ext>
                </a:extLst>
              </p:cNvPr>
              <p:cNvSpPr/>
              <p:nvPr/>
            </p:nvSpPr>
            <p:spPr>
              <a:xfrm rot="16200000">
                <a:off x="6195027" y="2505249"/>
                <a:ext cx="1143000" cy="1317752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Cylinder 32">
                <a:extLst>
                  <a:ext uri="{FF2B5EF4-FFF2-40B4-BE49-F238E27FC236}">
                    <a16:creationId xmlns:a16="http://schemas.microsoft.com/office/drawing/2014/main" id="{05F59039-1867-47A8-086C-CB6E42A18BDF}"/>
                  </a:ext>
                </a:extLst>
              </p:cNvPr>
              <p:cNvSpPr/>
              <p:nvPr/>
            </p:nvSpPr>
            <p:spPr>
              <a:xfrm rot="16200000">
                <a:off x="5893592" y="2885959"/>
                <a:ext cx="151439" cy="111061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Cylinder 33">
                <a:extLst>
                  <a:ext uri="{FF2B5EF4-FFF2-40B4-BE49-F238E27FC236}">
                    <a16:creationId xmlns:a16="http://schemas.microsoft.com/office/drawing/2014/main" id="{160179E8-6350-D4EB-E214-C32BF5CC3036}"/>
                  </a:ext>
                </a:extLst>
              </p:cNvPr>
              <p:cNvSpPr/>
              <p:nvPr/>
            </p:nvSpPr>
            <p:spPr>
              <a:xfrm rot="16200000">
                <a:off x="5836442" y="3108208"/>
                <a:ext cx="151439" cy="111061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Cylinder 34">
                <a:extLst>
                  <a:ext uri="{FF2B5EF4-FFF2-40B4-BE49-F238E27FC236}">
                    <a16:creationId xmlns:a16="http://schemas.microsoft.com/office/drawing/2014/main" id="{0AB44A07-4656-A9B1-92CF-4991D3CEDCA8}"/>
                  </a:ext>
                </a:extLst>
              </p:cNvPr>
              <p:cNvSpPr/>
              <p:nvPr/>
            </p:nvSpPr>
            <p:spPr>
              <a:xfrm rot="16200000">
                <a:off x="5887242" y="3330458"/>
                <a:ext cx="151439" cy="111061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Cylinder 35">
                <a:extLst>
                  <a:ext uri="{FF2B5EF4-FFF2-40B4-BE49-F238E27FC236}">
                    <a16:creationId xmlns:a16="http://schemas.microsoft.com/office/drawing/2014/main" id="{26C482C5-2F5C-0F91-7FF7-6431DE64A932}"/>
                  </a:ext>
                </a:extLst>
              </p:cNvPr>
              <p:cNvSpPr/>
              <p:nvPr/>
            </p:nvSpPr>
            <p:spPr>
              <a:xfrm rot="16200000">
                <a:off x="5782468" y="2997085"/>
                <a:ext cx="691189" cy="339661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Cylinder 36">
                <a:extLst>
                  <a:ext uri="{FF2B5EF4-FFF2-40B4-BE49-F238E27FC236}">
                    <a16:creationId xmlns:a16="http://schemas.microsoft.com/office/drawing/2014/main" id="{E67BFF54-7C26-B191-3814-84B4D1129371}"/>
                  </a:ext>
                </a:extLst>
              </p:cNvPr>
              <p:cNvSpPr/>
              <p:nvPr/>
            </p:nvSpPr>
            <p:spPr>
              <a:xfrm rot="16200000">
                <a:off x="5944392" y="3108208"/>
                <a:ext cx="151439" cy="111061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Cylinder 37">
                <a:extLst>
                  <a:ext uri="{FF2B5EF4-FFF2-40B4-BE49-F238E27FC236}">
                    <a16:creationId xmlns:a16="http://schemas.microsoft.com/office/drawing/2014/main" id="{89897252-C205-8B72-AC72-2F62D79E243D}"/>
                  </a:ext>
                </a:extLst>
              </p:cNvPr>
              <p:cNvSpPr/>
              <p:nvPr/>
            </p:nvSpPr>
            <p:spPr>
              <a:xfrm rot="16200000">
                <a:off x="6134892" y="2651008"/>
                <a:ext cx="151439" cy="111061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Cylinder 38">
                <a:extLst>
                  <a:ext uri="{FF2B5EF4-FFF2-40B4-BE49-F238E27FC236}">
                    <a16:creationId xmlns:a16="http://schemas.microsoft.com/office/drawing/2014/main" id="{14623C63-EB49-C190-DDDD-9E829BA36879}"/>
                  </a:ext>
                </a:extLst>
              </p:cNvPr>
              <p:cNvSpPr/>
              <p:nvPr/>
            </p:nvSpPr>
            <p:spPr>
              <a:xfrm rot="16200000">
                <a:off x="6134892" y="3578108"/>
                <a:ext cx="151439" cy="111061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Cylinder 39">
                <a:extLst>
                  <a:ext uri="{FF2B5EF4-FFF2-40B4-BE49-F238E27FC236}">
                    <a16:creationId xmlns:a16="http://schemas.microsoft.com/office/drawing/2014/main" id="{D359DF34-9A43-4E8A-4A43-D66996BA7898}"/>
                  </a:ext>
                </a:extLst>
              </p:cNvPr>
              <p:cNvSpPr/>
              <p:nvPr/>
            </p:nvSpPr>
            <p:spPr>
              <a:xfrm rot="16200000">
                <a:off x="6223792" y="2955808"/>
                <a:ext cx="151439" cy="111061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Cylinder 40">
                <a:extLst>
                  <a:ext uri="{FF2B5EF4-FFF2-40B4-BE49-F238E27FC236}">
                    <a16:creationId xmlns:a16="http://schemas.microsoft.com/office/drawing/2014/main" id="{37505DB0-1E6F-F0BD-0EBD-94CA455265DE}"/>
                  </a:ext>
                </a:extLst>
              </p:cNvPr>
              <p:cNvSpPr/>
              <p:nvPr/>
            </p:nvSpPr>
            <p:spPr>
              <a:xfrm rot="16200000">
                <a:off x="6223792" y="3305058"/>
                <a:ext cx="151439" cy="111061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88CF2C8-4591-9093-D123-C0F36874314E}"/>
                </a:ext>
              </a:extLst>
            </p:cNvPr>
            <p:cNvGrpSpPr/>
            <p:nvPr/>
          </p:nvGrpSpPr>
          <p:grpSpPr>
            <a:xfrm rot="10800000">
              <a:off x="4652776" y="2532465"/>
              <a:ext cx="1317752" cy="1143000"/>
              <a:chOff x="4298606" y="2596859"/>
              <a:chExt cx="1317752" cy="1143000"/>
            </a:xfrm>
          </p:grpSpPr>
          <p:sp>
            <p:nvSpPr>
              <p:cNvPr id="24" name="Cylinder 23">
                <a:extLst>
                  <a:ext uri="{FF2B5EF4-FFF2-40B4-BE49-F238E27FC236}">
                    <a16:creationId xmlns:a16="http://schemas.microsoft.com/office/drawing/2014/main" id="{0C78BBB0-8710-AF7B-6C96-408E3FCA0375}"/>
                  </a:ext>
                </a:extLst>
              </p:cNvPr>
              <p:cNvSpPr/>
              <p:nvPr/>
            </p:nvSpPr>
            <p:spPr>
              <a:xfrm rot="16200000">
                <a:off x="4385982" y="2509483"/>
                <a:ext cx="1143000" cy="1317752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Cylinder 24">
                <a:extLst>
                  <a:ext uri="{FF2B5EF4-FFF2-40B4-BE49-F238E27FC236}">
                    <a16:creationId xmlns:a16="http://schemas.microsoft.com/office/drawing/2014/main" id="{0B0E26DE-8D7E-0BBC-D98C-11562138ACD5}"/>
                  </a:ext>
                </a:extLst>
              </p:cNvPr>
              <p:cNvSpPr/>
              <p:nvPr/>
            </p:nvSpPr>
            <p:spPr>
              <a:xfrm rot="5400000">
                <a:off x="4352450" y="2688003"/>
                <a:ext cx="162574" cy="70979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Cylinder 25">
                <a:extLst>
                  <a:ext uri="{FF2B5EF4-FFF2-40B4-BE49-F238E27FC236}">
                    <a16:creationId xmlns:a16="http://schemas.microsoft.com/office/drawing/2014/main" id="{3D0A8D7C-4DAE-C6F8-A158-05A05A151CCA}"/>
                  </a:ext>
                </a:extLst>
              </p:cNvPr>
              <p:cNvSpPr/>
              <p:nvPr/>
            </p:nvSpPr>
            <p:spPr>
              <a:xfrm rot="5400000">
                <a:off x="4358280" y="3591258"/>
                <a:ext cx="150911" cy="70979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Cylinder 26">
                <a:extLst>
                  <a:ext uri="{FF2B5EF4-FFF2-40B4-BE49-F238E27FC236}">
                    <a16:creationId xmlns:a16="http://schemas.microsoft.com/office/drawing/2014/main" id="{4C36CA80-9C51-5194-24EE-FD7F796B990D}"/>
                  </a:ext>
                </a:extLst>
              </p:cNvPr>
              <p:cNvSpPr/>
              <p:nvPr/>
            </p:nvSpPr>
            <p:spPr>
              <a:xfrm rot="5400000">
                <a:off x="4434514" y="3285854"/>
                <a:ext cx="159214" cy="56634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Cylinder 27">
                <a:extLst>
                  <a:ext uri="{FF2B5EF4-FFF2-40B4-BE49-F238E27FC236}">
                    <a16:creationId xmlns:a16="http://schemas.microsoft.com/office/drawing/2014/main" id="{E20CC9A5-42A2-44ED-56F3-5965EE65977B}"/>
                  </a:ext>
                </a:extLst>
              </p:cNvPr>
              <p:cNvSpPr/>
              <p:nvPr/>
            </p:nvSpPr>
            <p:spPr>
              <a:xfrm rot="5400000">
                <a:off x="4434514" y="2970917"/>
                <a:ext cx="166990" cy="56633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Cylinder 28">
                <a:extLst>
                  <a:ext uri="{FF2B5EF4-FFF2-40B4-BE49-F238E27FC236}">
                    <a16:creationId xmlns:a16="http://schemas.microsoft.com/office/drawing/2014/main" id="{4CE038AA-0BB1-B9B7-FE8C-69BA6F2DDD75}"/>
                  </a:ext>
                </a:extLst>
              </p:cNvPr>
              <p:cNvSpPr/>
              <p:nvPr/>
            </p:nvSpPr>
            <p:spPr>
              <a:xfrm rot="5400000">
                <a:off x="4059135" y="3106195"/>
                <a:ext cx="691189" cy="109624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Cylinder 29">
                <a:extLst>
                  <a:ext uri="{FF2B5EF4-FFF2-40B4-BE49-F238E27FC236}">
                    <a16:creationId xmlns:a16="http://schemas.microsoft.com/office/drawing/2014/main" id="{45EA3B35-8123-7201-8810-FC937D822DC5}"/>
                  </a:ext>
                </a:extLst>
              </p:cNvPr>
              <p:cNvSpPr/>
              <p:nvPr/>
            </p:nvSpPr>
            <p:spPr>
              <a:xfrm rot="5400000" flipV="1">
                <a:off x="4242216" y="3313299"/>
                <a:ext cx="170584" cy="22442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Cylinder 30">
                <a:extLst>
                  <a:ext uri="{FF2B5EF4-FFF2-40B4-BE49-F238E27FC236}">
                    <a16:creationId xmlns:a16="http://schemas.microsoft.com/office/drawing/2014/main" id="{984BF0B2-805A-B57A-4BB8-E285CE55E3B0}"/>
                  </a:ext>
                </a:extLst>
              </p:cNvPr>
              <p:cNvSpPr/>
              <p:nvPr/>
            </p:nvSpPr>
            <p:spPr>
              <a:xfrm rot="5400000" flipV="1">
                <a:off x="4242215" y="3014968"/>
                <a:ext cx="170584" cy="22442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64F21E27-16A2-8316-F2F1-F269586FC9A0}"/>
              </a:ext>
            </a:extLst>
          </p:cNvPr>
          <p:cNvGrpSpPr/>
          <p:nvPr/>
        </p:nvGrpSpPr>
        <p:grpSpPr>
          <a:xfrm>
            <a:off x="530039" y="5147429"/>
            <a:ext cx="1336675" cy="919828"/>
            <a:chOff x="7678565" y="2445049"/>
            <a:chExt cx="1973170" cy="1144729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38C76E7-F4E3-1C16-2B61-D341C07615E8}"/>
                </a:ext>
              </a:extLst>
            </p:cNvPr>
            <p:cNvGrpSpPr/>
            <p:nvPr/>
          </p:nvGrpSpPr>
          <p:grpSpPr>
            <a:xfrm>
              <a:off x="7678565" y="2474518"/>
              <a:ext cx="1973170" cy="1115260"/>
              <a:chOff x="92692" y="2468336"/>
              <a:chExt cx="2474812" cy="1059131"/>
            </a:xfrm>
          </p:grpSpPr>
          <p:sp>
            <p:nvSpPr>
              <p:cNvPr id="59" name="Cylinder 58">
                <a:extLst>
                  <a:ext uri="{FF2B5EF4-FFF2-40B4-BE49-F238E27FC236}">
                    <a16:creationId xmlns:a16="http://schemas.microsoft.com/office/drawing/2014/main" id="{09B1DA5F-9A6D-138B-2A6A-D620178D62B7}"/>
                  </a:ext>
                </a:extLst>
              </p:cNvPr>
              <p:cNvSpPr/>
              <p:nvPr/>
            </p:nvSpPr>
            <p:spPr>
              <a:xfrm rot="-5400000">
                <a:off x="1502228" y="2399102"/>
                <a:ext cx="914400" cy="1216152"/>
              </a:xfrm>
              <a:prstGeom prst="can">
                <a:avLst/>
              </a:prstGeom>
              <a:ln w="57150">
                <a:solidFill>
                  <a:srgbClr val="163A6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Cylinder 59">
                <a:extLst>
                  <a:ext uri="{FF2B5EF4-FFF2-40B4-BE49-F238E27FC236}">
                    <a16:creationId xmlns:a16="http://schemas.microsoft.com/office/drawing/2014/main" id="{7174BE7E-F83F-1B2B-3D9B-B6D8C884C10D}"/>
                  </a:ext>
                </a:extLst>
              </p:cNvPr>
              <p:cNvSpPr/>
              <p:nvPr/>
            </p:nvSpPr>
            <p:spPr>
              <a:xfrm rot="5400000">
                <a:off x="243568" y="2399103"/>
                <a:ext cx="914400" cy="1216152"/>
              </a:xfrm>
              <a:prstGeom prst="can">
                <a:avLst/>
              </a:prstGeom>
              <a:ln w="57150">
                <a:solidFill>
                  <a:srgbClr val="163A6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Cylinder 60">
                <a:extLst>
                  <a:ext uri="{FF2B5EF4-FFF2-40B4-BE49-F238E27FC236}">
                    <a16:creationId xmlns:a16="http://schemas.microsoft.com/office/drawing/2014/main" id="{3D5D393D-81FD-4CD4-061C-AA474B7B8550}"/>
                  </a:ext>
                </a:extLst>
              </p:cNvPr>
              <p:cNvSpPr/>
              <p:nvPr/>
            </p:nvSpPr>
            <p:spPr>
              <a:xfrm rot="5400000">
                <a:off x="669764" y="2777054"/>
                <a:ext cx="1049854" cy="432420"/>
              </a:xfrm>
              <a:prstGeom prst="can">
                <a:avLst/>
              </a:prstGeom>
              <a:ln w="57150">
                <a:solidFill>
                  <a:srgbClr val="163A6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Cylinder 61">
                <a:extLst>
                  <a:ext uri="{FF2B5EF4-FFF2-40B4-BE49-F238E27FC236}">
                    <a16:creationId xmlns:a16="http://schemas.microsoft.com/office/drawing/2014/main" id="{571749DE-69A9-6FA2-65C3-258A92086185}"/>
                  </a:ext>
                </a:extLst>
              </p:cNvPr>
              <p:cNvSpPr/>
              <p:nvPr/>
            </p:nvSpPr>
            <p:spPr>
              <a:xfrm rot="16200000">
                <a:off x="984246" y="2787818"/>
                <a:ext cx="1059131" cy="420168"/>
              </a:xfrm>
              <a:prstGeom prst="can">
                <a:avLst/>
              </a:prstGeom>
              <a:ln w="57150">
                <a:solidFill>
                  <a:srgbClr val="163A6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4A6375C8-1067-0477-979D-1B4553DE512B}"/>
                </a:ext>
              </a:extLst>
            </p:cNvPr>
            <p:cNvSpPr/>
            <p:nvPr/>
          </p:nvSpPr>
          <p:spPr>
            <a:xfrm>
              <a:off x="8239125" y="2571750"/>
              <a:ext cx="914400" cy="914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Diagonal Stripe 51">
              <a:extLst>
                <a:ext uri="{FF2B5EF4-FFF2-40B4-BE49-F238E27FC236}">
                  <a16:creationId xmlns:a16="http://schemas.microsoft.com/office/drawing/2014/main" id="{B8E460C6-AD3A-6A69-42EC-84806ECCCDEE}"/>
                </a:ext>
              </a:extLst>
            </p:cNvPr>
            <p:cNvSpPr/>
            <p:nvPr/>
          </p:nvSpPr>
          <p:spPr>
            <a:xfrm>
              <a:off x="8493082" y="2445049"/>
              <a:ext cx="478352" cy="221865"/>
            </a:xfrm>
            <a:prstGeom prst="diagStripe">
              <a:avLst/>
            </a:prstGeom>
            <a:solidFill>
              <a:srgbClr val="6D88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" name="Diagonal Stripe 52">
              <a:extLst>
                <a:ext uri="{FF2B5EF4-FFF2-40B4-BE49-F238E27FC236}">
                  <a16:creationId xmlns:a16="http://schemas.microsoft.com/office/drawing/2014/main" id="{1857A7CA-9E61-04ED-9B43-472D65C73A37}"/>
                </a:ext>
              </a:extLst>
            </p:cNvPr>
            <p:cNvSpPr/>
            <p:nvPr/>
          </p:nvSpPr>
          <p:spPr>
            <a:xfrm rot="-1620000" flipH="1">
              <a:off x="8469320" y="2524681"/>
              <a:ext cx="300595" cy="450980"/>
            </a:xfrm>
            <a:prstGeom prst="diagStripe">
              <a:avLst/>
            </a:prstGeom>
            <a:solidFill>
              <a:srgbClr val="6D88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4" name="Diagonal Stripe 53">
              <a:extLst>
                <a:ext uri="{FF2B5EF4-FFF2-40B4-BE49-F238E27FC236}">
                  <a16:creationId xmlns:a16="http://schemas.microsoft.com/office/drawing/2014/main" id="{729237F9-21BD-4038-0B09-8CD4DA03DCF1}"/>
                </a:ext>
              </a:extLst>
            </p:cNvPr>
            <p:cNvSpPr/>
            <p:nvPr/>
          </p:nvSpPr>
          <p:spPr>
            <a:xfrm rot="3480000">
              <a:off x="8589884" y="2729980"/>
              <a:ext cx="144025" cy="351519"/>
            </a:xfrm>
            <a:prstGeom prst="diagStripe">
              <a:avLst/>
            </a:prstGeom>
            <a:solidFill>
              <a:srgbClr val="6D88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Diagonal Stripe 54">
              <a:extLst>
                <a:ext uri="{FF2B5EF4-FFF2-40B4-BE49-F238E27FC236}">
                  <a16:creationId xmlns:a16="http://schemas.microsoft.com/office/drawing/2014/main" id="{BDF5BB20-B38D-4752-4179-4109C0F380C4}"/>
                </a:ext>
              </a:extLst>
            </p:cNvPr>
            <p:cNvSpPr/>
            <p:nvPr/>
          </p:nvSpPr>
          <p:spPr>
            <a:xfrm rot="20460000" flipH="1">
              <a:off x="8541423" y="2886575"/>
              <a:ext cx="186765" cy="345613"/>
            </a:xfrm>
            <a:prstGeom prst="diagStripe">
              <a:avLst/>
            </a:prstGeom>
            <a:solidFill>
              <a:srgbClr val="6D88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" name="Diagonal Stripe 55">
              <a:extLst>
                <a:ext uri="{FF2B5EF4-FFF2-40B4-BE49-F238E27FC236}">
                  <a16:creationId xmlns:a16="http://schemas.microsoft.com/office/drawing/2014/main" id="{9F9626C3-9A2C-2ACC-CC67-F05360F2FA8B}"/>
                </a:ext>
              </a:extLst>
            </p:cNvPr>
            <p:cNvSpPr/>
            <p:nvPr/>
          </p:nvSpPr>
          <p:spPr>
            <a:xfrm rot="2760000">
              <a:off x="8551211" y="3092836"/>
              <a:ext cx="119284" cy="345613"/>
            </a:xfrm>
            <a:prstGeom prst="diagStripe">
              <a:avLst/>
            </a:prstGeom>
            <a:solidFill>
              <a:srgbClr val="6D88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7" name="Diagonal Stripe 56">
              <a:extLst>
                <a:ext uri="{FF2B5EF4-FFF2-40B4-BE49-F238E27FC236}">
                  <a16:creationId xmlns:a16="http://schemas.microsoft.com/office/drawing/2014/main" id="{A4CFD6FB-8813-A2BE-8A7A-F7E5D1C19FC7}"/>
                </a:ext>
              </a:extLst>
            </p:cNvPr>
            <p:cNvSpPr/>
            <p:nvPr/>
          </p:nvSpPr>
          <p:spPr>
            <a:xfrm rot="20460000" flipH="1">
              <a:off x="8655725" y="3235063"/>
              <a:ext cx="80585" cy="351858"/>
            </a:xfrm>
            <a:prstGeom prst="diagStripe">
              <a:avLst/>
            </a:prstGeom>
            <a:solidFill>
              <a:srgbClr val="6D88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8" name="Diagonal Stripe 57">
              <a:extLst>
                <a:ext uri="{FF2B5EF4-FFF2-40B4-BE49-F238E27FC236}">
                  <a16:creationId xmlns:a16="http://schemas.microsoft.com/office/drawing/2014/main" id="{3AC90958-058B-5F29-B3CF-C5290D904459}"/>
                </a:ext>
              </a:extLst>
            </p:cNvPr>
            <p:cNvSpPr/>
            <p:nvPr/>
          </p:nvSpPr>
          <p:spPr>
            <a:xfrm rot="1560000">
              <a:off x="8480761" y="2679516"/>
              <a:ext cx="86963" cy="182856"/>
            </a:xfrm>
            <a:prstGeom prst="diagStripe">
              <a:avLst/>
            </a:prstGeom>
            <a:solidFill>
              <a:srgbClr val="6D88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36C7BDEF-E123-6C51-0537-2F2FC13A7968}"/>
              </a:ext>
            </a:extLst>
          </p:cNvPr>
          <p:cNvGrpSpPr/>
          <p:nvPr/>
        </p:nvGrpSpPr>
        <p:grpSpPr>
          <a:xfrm>
            <a:off x="637955" y="1327075"/>
            <a:ext cx="1188937" cy="1067178"/>
            <a:chOff x="274808" y="2598086"/>
            <a:chExt cx="1973170" cy="1777972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F013DBB3-C6B5-6AC9-3EB8-63B7725464C6}"/>
                </a:ext>
              </a:extLst>
            </p:cNvPr>
            <p:cNvGrpSpPr/>
            <p:nvPr/>
          </p:nvGrpSpPr>
          <p:grpSpPr>
            <a:xfrm>
              <a:off x="920572" y="3597179"/>
              <a:ext cx="753804" cy="778879"/>
              <a:chOff x="781051" y="3479123"/>
              <a:chExt cx="904057" cy="896935"/>
            </a:xfrm>
          </p:grpSpPr>
          <p:pic>
            <p:nvPicPr>
              <p:cNvPr id="71" name="Graphic 70" descr="Splash1 with solid fill">
                <a:extLst>
                  <a:ext uri="{FF2B5EF4-FFF2-40B4-BE49-F238E27FC236}">
                    <a16:creationId xmlns:a16="http://schemas.microsoft.com/office/drawing/2014/main" id="{8B145501-9CC5-C5C1-4B5C-020EAD6196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10800000">
                <a:off x="781051" y="3495675"/>
                <a:ext cx="880383" cy="880383"/>
              </a:xfrm>
              <a:prstGeom prst="rect">
                <a:avLst/>
              </a:prstGeom>
            </p:spPr>
          </p:pic>
          <p:pic>
            <p:nvPicPr>
              <p:cNvPr id="72" name="Graphic 71" descr="Splash1 with solid fill">
                <a:extLst>
                  <a:ext uri="{FF2B5EF4-FFF2-40B4-BE49-F238E27FC236}">
                    <a16:creationId xmlns:a16="http://schemas.microsoft.com/office/drawing/2014/main" id="{2F74ABCF-66EF-ED81-D5EA-72EB86FE32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 rot="10800000">
                <a:off x="837569" y="3479123"/>
                <a:ext cx="847539" cy="880383"/>
              </a:xfrm>
              <a:prstGeom prst="rect">
                <a:avLst/>
              </a:prstGeom>
            </p:spPr>
          </p:pic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42C55D9B-C998-1DAC-A52A-A4744B62CE8E}"/>
                </a:ext>
              </a:extLst>
            </p:cNvPr>
            <p:cNvGrpSpPr/>
            <p:nvPr/>
          </p:nvGrpSpPr>
          <p:grpSpPr>
            <a:xfrm>
              <a:off x="274808" y="2598086"/>
              <a:ext cx="1973170" cy="1115260"/>
              <a:chOff x="92692" y="2468336"/>
              <a:chExt cx="2474812" cy="1059131"/>
            </a:xfrm>
          </p:grpSpPr>
          <p:sp>
            <p:nvSpPr>
              <p:cNvPr id="67" name="Cylinder 66">
                <a:extLst>
                  <a:ext uri="{FF2B5EF4-FFF2-40B4-BE49-F238E27FC236}">
                    <a16:creationId xmlns:a16="http://schemas.microsoft.com/office/drawing/2014/main" id="{7E1365D8-8E5A-56B9-A83B-E2BD979B19C4}"/>
                  </a:ext>
                </a:extLst>
              </p:cNvPr>
              <p:cNvSpPr/>
              <p:nvPr/>
            </p:nvSpPr>
            <p:spPr>
              <a:xfrm rot="-5400000">
                <a:off x="1502228" y="2399102"/>
                <a:ext cx="914400" cy="1216152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Cylinder 67">
                <a:extLst>
                  <a:ext uri="{FF2B5EF4-FFF2-40B4-BE49-F238E27FC236}">
                    <a16:creationId xmlns:a16="http://schemas.microsoft.com/office/drawing/2014/main" id="{082D9161-00A1-9916-5ABF-CB93EB322CEA}"/>
                  </a:ext>
                </a:extLst>
              </p:cNvPr>
              <p:cNvSpPr/>
              <p:nvPr/>
            </p:nvSpPr>
            <p:spPr>
              <a:xfrm rot="5400000">
                <a:off x="243568" y="2399103"/>
                <a:ext cx="914400" cy="1216152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Cylinder 68">
                <a:extLst>
                  <a:ext uri="{FF2B5EF4-FFF2-40B4-BE49-F238E27FC236}">
                    <a16:creationId xmlns:a16="http://schemas.microsoft.com/office/drawing/2014/main" id="{717F253A-4021-A42A-1824-668EB99417DF}"/>
                  </a:ext>
                </a:extLst>
              </p:cNvPr>
              <p:cNvSpPr/>
              <p:nvPr/>
            </p:nvSpPr>
            <p:spPr>
              <a:xfrm rot="5400000">
                <a:off x="669764" y="2777054"/>
                <a:ext cx="1049854" cy="432420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Cylinder 69">
                <a:extLst>
                  <a:ext uri="{FF2B5EF4-FFF2-40B4-BE49-F238E27FC236}">
                    <a16:creationId xmlns:a16="http://schemas.microsoft.com/office/drawing/2014/main" id="{7E67324D-C40D-830F-8FE9-996A40192A2D}"/>
                  </a:ext>
                </a:extLst>
              </p:cNvPr>
              <p:cNvSpPr/>
              <p:nvPr/>
            </p:nvSpPr>
            <p:spPr>
              <a:xfrm rot="16200000">
                <a:off x="984246" y="2787818"/>
                <a:ext cx="1059131" cy="420168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EECE3F47-2326-E1D5-568C-74BF63AF8A03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D4DA55C0-44F4-11F0-5C43-6C42A9EB8514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5E54E0AB-405D-5371-962F-03C1E2082F86}"/>
              </a:ext>
            </a:extLst>
          </p:cNvPr>
          <p:cNvGrpSpPr/>
          <p:nvPr/>
        </p:nvGrpSpPr>
        <p:grpSpPr>
          <a:xfrm>
            <a:off x="603957" y="2397707"/>
            <a:ext cx="1262656" cy="1194248"/>
            <a:chOff x="2468132" y="2323449"/>
            <a:chExt cx="1973170" cy="1719412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F803CA71-2F98-C130-53A4-D8B8E8C8E1BF}"/>
                </a:ext>
              </a:extLst>
            </p:cNvPr>
            <p:cNvGrpSpPr/>
            <p:nvPr/>
          </p:nvGrpSpPr>
          <p:grpSpPr>
            <a:xfrm>
              <a:off x="2468132" y="2927601"/>
              <a:ext cx="1973170" cy="1115260"/>
              <a:chOff x="92692" y="2468336"/>
              <a:chExt cx="2474812" cy="1059131"/>
            </a:xfrm>
          </p:grpSpPr>
          <p:sp>
            <p:nvSpPr>
              <p:cNvPr id="81" name="Cylinder 80">
                <a:extLst>
                  <a:ext uri="{FF2B5EF4-FFF2-40B4-BE49-F238E27FC236}">
                    <a16:creationId xmlns:a16="http://schemas.microsoft.com/office/drawing/2014/main" id="{A6337D12-639F-0245-BD76-9C1F692D8805}"/>
                  </a:ext>
                </a:extLst>
              </p:cNvPr>
              <p:cNvSpPr/>
              <p:nvPr/>
            </p:nvSpPr>
            <p:spPr>
              <a:xfrm rot="-5400000">
                <a:off x="1502228" y="2399102"/>
                <a:ext cx="914400" cy="1216152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Cylinder 81">
                <a:extLst>
                  <a:ext uri="{FF2B5EF4-FFF2-40B4-BE49-F238E27FC236}">
                    <a16:creationId xmlns:a16="http://schemas.microsoft.com/office/drawing/2014/main" id="{193C718E-3294-B335-2FAF-5891ADDD70C4}"/>
                  </a:ext>
                </a:extLst>
              </p:cNvPr>
              <p:cNvSpPr/>
              <p:nvPr/>
            </p:nvSpPr>
            <p:spPr>
              <a:xfrm rot="5400000">
                <a:off x="243568" y="2399103"/>
                <a:ext cx="914400" cy="1216152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Cylinder 82">
                <a:extLst>
                  <a:ext uri="{FF2B5EF4-FFF2-40B4-BE49-F238E27FC236}">
                    <a16:creationId xmlns:a16="http://schemas.microsoft.com/office/drawing/2014/main" id="{0BD685D7-A7B0-8195-037F-AD1D35251759}"/>
                  </a:ext>
                </a:extLst>
              </p:cNvPr>
              <p:cNvSpPr/>
              <p:nvPr/>
            </p:nvSpPr>
            <p:spPr>
              <a:xfrm rot="5400000">
                <a:off x="669764" y="2777054"/>
                <a:ext cx="1049854" cy="432420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Cylinder 83">
                <a:extLst>
                  <a:ext uri="{FF2B5EF4-FFF2-40B4-BE49-F238E27FC236}">
                    <a16:creationId xmlns:a16="http://schemas.microsoft.com/office/drawing/2014/main" id="{C38C9E95-65D6-3F37-75F2-0197FEE22028}"/>
                  </a:ext>
                </a:extLst>
              </p:cNvPr>
              <p:cNvSpPr/>
              <p:nvPr/>
            </p:nvSpPr>
            <p:spPr>
              <a:xfrm rot="16200000">
                <a:off x="984246" y="2787818"/>
                <a:ext cx="1059131" cy="420168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8" name="Arrow: Bent 77">
              <a:extLst>
                <a:ext uri="{FF2B5EF4-FFF2-40B4-BE49-F238E27FC236}">
                  <a16:creationId xmlns:a16="http://schemas.microsoft.com/office/drawing/2014/main" id="{FDECA79A-F79F-1503-6590-E8AD0855BC73}"/>
                </a:ext>
              </a:extLst>
            </p:cNvPr>
            <p:cNvSpPr/>
            <p:nvPr/>
          </p:nvSpPr>
          <p:spPr>
            <a:xfrm rot="8220000" flipH="1">
              <a:off x="2739762" y="2416125"/>
              <a:ext cx="318888" cy="539165"/>
            </a:xfrm>
            <a:prstGeom prst="bentArrow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9" name="Arrow: Bent 78">
              <a:extLst>
                <a:ext uri="{FF2B5EF4-FFF2-40B4-BE49-F238E27FC236}">
                  <a16:creationId xmlns:a16="http://schemas.microsoft.com/office/drawing/2014/main" id="{B1C87E05-EFBD-7900-77C7-3886D43E21D2}"/>
                </a:ext>
              </a:extLst>
            </p:cNvPr>
            <p:cNvSpPr/>
            <p:nvPr/>
          </p:nvSpPr>
          <p:spPr>
            <a:xfrm rot="8220000" flipH="1">
              <a:off x="3337004" y="2323449"/>
              <a:ext cx="318888" cy="539165"/>
            </a:xfrm>
            <a:prstGeom prst="bentArrow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0" name="Arrow: Bent 79">
              <a:extLst>
                <a:ext uri="{FF2B5EF4-FFF2-40B4-BE49-F238E27FC236}">
                  <a16:creationId xmlns:a16="http://schemas.microsoft.com/office/drawing/2014/main" id="{8C0DBD24-1455-3CBC-49F5-1EDEC9E01A01}"/>
                </a:ext>
              </a:extLst>
            </p:cNvPr>
            <p:cNvSpPr/>
            <p:nvPr/>
          </p:nvSpPr>
          <p:spPr>
            <a:xfrm rot="8220000" flipH="1">
              <a:off x="3975437" y="2416125"/>
              <a:ext cx="318888" cy="539165"/>
            </a:xfrm>
            <a:prstGeom prst="bentArrow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8C7480F4-1D1C-9A75-2896-165361BE257F}"/>
              </a:ext>
            </a:extLst>
          </p:cNvPr>
          <p:cNvGrpSpPr/>
          <p:nvPr/>
        </p:nvGrpSpPr>
        <p:grpSpPr>
          <a:xfrm>
            <a:off x="2517818" y="1340476"/>
            <a:ext cx="7609267" cy="4404574"/>
            <a:chOff x="2507086" y="1598054"/>
            <a:chExt cx="7609267" cy="4404574"/>
          </a:xfrm>
        </p:grpSpPr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B7A86251-5499-1AC6-F949-ECEADFF8F414}"/>
                </a:ext>
              </a:extLst>
            </p:cNvPr>
            <p:cNvSpPr/>
            <p:nvPr/>
          </p:nvSpPr>
          <p:spPr>
            <a:xfrm>
              <a:off x="6701306" y="4055773"/>
              <a:ext cx="3415047" cy="1944709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id="{0C87AA70-BA61-9F56-3662-14C62128D016}"/>
                </a:ext>
              </a:extLst>
            </p:cNvPr>
            <p:cNvSpPr/>
            <p:nvPr/>
          </p:nvSpPr>
          <p:spPr>
            <a:xfrm>
              <a:off x="2507086" y="4057919"/>
              <a:ext cx="3415047" cy="1944709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: Rounded Corners 93">
              <a:extLst>
                <a:ext uri="{FF2B5EF4-FFF2-40B4-BE49-F238E27FC236}">
                  <a16:creationId xmlns:a16="http://schemas.microsoft.com/office/drawing/2014/main" id="{A04E1705-510D-4F86-3B2B-18852240A1F5}"/>
                </a:ext>
              </a:extLst>
            </p:cNvPr>
            <p:cNvSpPr/>
            <p:nvPr/>
          </p:nvSpPr>
          <p:spPr>
            <a:xfrm>
              <a:off x="4447503" y="1598054"/>
              <a:ext cx="3415047" cy="1944709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F13D9E9-7451-DD3E-C622-30D24F96C463}"/>
              </a:ext>
            </a:extLst>
          </p:cNvPr>
          <p:cNvSpPr txBox="1"/>
          <p:nvPr/>
        </p:nvSpPr>
        <p:spPr>
          <a:xfrm>
            <a:off x="4605339" y="1801669"/>
            <a:ext cx="3120837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+mj-lt"/>
              </a:rPr>
              <a:t>Measured using Tensile Testing on Selected Material</a:t>
            </a:r>
            <a:endParaRPr lang="en-US" sz="2000">
              <a:solidFill>
                <a:schemeClr val="bg1"/>
              </a:solidFill>
              <a:latin typeface="+mj-lt"/>
              <a:cs typeface="Calibri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ABB9B02E-A490-9045-A24E-41BB78B476DC}"/>
              </a:ext>
            </a:extLst>
          </p:cNvPr>
          <p:cNvSpPr txBox="1"/>
          <p:nvPr/>
        </p:nvSpPr>
        <p:spPr>
          <a:xfrm>
            <a:off x="2771342" y="4136819"/>
            <a:ext cx="2833351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+mj-lt"/>
                <a:cs typeface="Calibri"/>
              </a:rPr>
              <a:t>Safe Range was Chosen Due to Material Not Yet Being Selected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24D75D5F-BCD7-FF25-DBF0-1649707635DF}"/>
              </a:ext>
            </a:extLst>
          </p:cNvPr>
          <p:cNvSpPr txBox="1"/>
          <p:nvPr/>
        </p:nvSpPr>
        <p:spPr>
          <a:xfrm>
            <a:off x="6858654" y="4291016"/>
            <a:ext cx="3121815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+mj-lt"/>
                <a:cs typeface="Calibri"/>
              </a:rPr>
              <a:t>Plastic Deformation of Chosen Material:</a:t>
            </a:r>
            <a:endParaRPr lang="en-US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2000">
                <a:solidFill>
                  <a:schemeClr val="bg1"/>
                </a:solidFill>
                <a:latin typeface="+mj-lt"/>
                <a:cs typeface="Calibri"/>
              </a:rPr>
              <a:t> ≤ 5%</a:t>
            </a:r>
            <a:endParaRPr lang="en-US">
              <a:solidFill>
                <a:schemeClr val="bg1"/>
              </a:solidFill>
              <a:latin typeface="+mj-lt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2A8CDE91-9B63-1325-13A4-FD3FF47C1318}"/>
              </a:ext>
            </a:extLst>
          </p:cNvPr>
          <p:cNvSpPr txBox="1"/>
          <p:nvPr/>
        </p:nvSpPr>
        <p:spPr>
          <a:xfrm>
            <a:off x="10671437" y="173378"/>
            <a:ext cx="1525893" cy="3501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Jason Goldstein</a:t>
            </a:r>
          </a:p>
        </p:txBody>
      </p:sp>
      <p:pic>
        <p:nvPicPr>
          <p:cNvPr id="8" name="Picture 7" descr="Arizona Space Grant Consortium Logos | Arizona Space Grant Consortium">
            <a:extLst>
              <a:ext uri="{FF2B5EF4-FFF2-40B4-BE49-F238E27FC236}">
                <a16:creationId xmlns:a16="http://schemas.microsoft.com/office/drawing/2014/main" id="{D439716D-FC25-1FF6-2639-73B643DE8B6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998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A5BCF7-4E67-4B03-4D9A-C266B1F2FBE0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0744BC4-01FE-EE76-3D0C-6A2EC6EB29D8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B97B82-3D7B-EDA6-B474-EFA06C8BAB2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68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EB726565-0AEA-C1EB-6CFB-0946D0B81CE7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latin typeface="Arial Black"/>
                <a:cs typeface="Calibri"/>
              </a:rPr>
              <a:t>House of Quality</a:t>
            </a:r>
            <a:endParaRPr lang="en-US">
              <a:cs typeface="Calibri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B6E16B44-D33B-C2AF-D59A-FFB5968EDC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2543532"/>
              </p:ext>
            </p:extLst>
          </p:nvPr>
        </p:nvGraphicFramePr>
        <p:xfrm>
          <a:off x="1945801" y="1216925"/>
          <a:ext cx="2768751" cy="50661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8751">
                  <a:extLst>
                    <a:ext uri="{9D8B030D-6E8A-4147-A177-3AD203B41FA5}">
                      <a16:colId xmlns:a16="http://schemas.microsoft.com/office/drawing/2014/main" val="2002052436"/>
                    </a:ext>
                  </a:extLst>
                </a:gridCol>
              </a:tblGrid>
              <a:tr h="58002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Customer Requirements</a:t>
                      </a:r>
                    </a:p>
                  </a:txBody>
                  <a:tcPr marL="28575" marR="28575" marT="0" marB="0" anchor="ctr">
                    <a:lnL w="9524">
                      <a:solidFill>
                        <a:srgbClr val="000000"/>
                      </a:solidFill>
                    </a:lnL>
                    <a:lnR w="9524">
                      <a:solidFill>
                        <a:srgbClr val="000000"/>
                      </a:solidFill>
                    </a:lnR>
                    <a:lnT w="9524">
                      <a:solidFill>
                        <a:srgbClr val="000000"/>
                      </a:solidFill>
                    </a:lnT>
                    <a:lnB w="9524">
                      <a:solidFill>
                        <a:srgbClr val="000000"/>
                      </a:solidFill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6521249"/>
                  </a:ext>
                </a:extLst>
              </a:tr>
              <a:tr h="39984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Life-span</a:t>
                      </a:r>
                    </a:p>
                  </a:txBody>
                  <a:tcPr marL="28575" marR="28575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9183267"/>
                  </a:ext>
                </a:extLst>
              </a:tr>
              <a:tr h="39984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Fluid Loss</a:t>
                      </a:r>
                    </a:p>
                  </a:txBody>
                  <a:tcPr marL="28575" marR="28575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1497916"/>
                  </a:ext>
                </a:extLst>
              </a:tr>
              <a:tr h="39984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Active Seal</a:t>
                      </a:r>
                    </a:p>
                  </a:txBody>
                  <a:tcPr marL="28575" marR="28575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3029855"/>
                  </a:ext>
                </a:extLst>
              </a:tr>
              <a:tr h="39984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Material Resilience</a:t>
                      </a:r>
                    </a:p>
                  </a:txBody>
                  <a:tcPr marL="28575" marR="28575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19175"/>
                  </a:ext>
                </a:extLst>
              </a:tr>
              <a:tr h="39984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Reusability</a:t>
                      </a:r>
                    </a:p>
                  </a:txBody>
                  <a:tcPr marL="28575" marR="28575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2416010"/>
                  </a:ext>
                </a:extLst>
              </a:tr>
              <a:tr h="39984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Maintains Pressure</a:t>
                      </a:r>
                    </a:p>
                  </a:txBody>
                  <a:tcPr marL="28575" marR="28575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6253008"/>
                  </a:ext>
                </a:extLst>
              </a:tr>
              <a:tr h="39984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Effective Coupling</a:t>
                      </a:r>
                    </a:p>
                  </a:txBody>
                  <a:tcPr marL="28575" marR="28575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9195213"/>
                  </a:ext>
                </a:extLst>
              </a:tr>
              <a:tr h="39984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Heat Transfer</a:t>
                      </a:r>
                    </a:p>
                  </a:txBody>
                  <a:tcPr marL="28575" marR="28575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7227103"/>
                  </a:ext>
                </a:extLst>
              </a:tr>
              <a:tr h="39984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Particulate Mitigation</a:t>
                      </a:r>
                    </a:p>
                  </a:txBody>
                  <a:tcPr marL="28575" marR="28575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7969107"/>
                  </a:ext>
                </a:extLst>
              </a:tr>
              <a:tr h="39984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Channel Sizing Parameters</a:t>
                      </a:r>
                    </a:p>
                  </a:txBody>
                  <a:tcPr marL="28575" marR="28575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7467030"/>
                  </a:ext>
                </a:extLst>
              </a:tr>
              <a:tr h="39984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Cost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4648395"/>
                  </a:ext>
                </a:extLst>
              </a:tr>
            </a:tbl>
          </a:graphicData>
        </a:graphic>
      </p:graphicFrame>
      <p:sp>
        <p:nvSpPr>
          <p:cNvPr id="13" name="Arrow: Right 12">
            <a:extLst>
              <a:ext uri="{FF2B5EF4-FFF2-40B4-BE49-F238E27FC236}">
                <a16:creationId xmlns:a16="http://schemas.microsoft.com/office/drawing/2014/main" id="{7F456CA3-26EE-7B94-A713-E945C68B5684}"/>
              </a:ext>
            </a:extLst>
          </p:cNvPr>
          <p:cNvSpPr/>
          <p:nvPr/>
        </p:nvSpPr>
        <p:spPr>
          <a:xfrm>
            <a:off x="4731080" y="2835555"/>
            <a:ext cx="1280881" cy="1159379"/>
          </a:xfrm>
          <a:prstGeom prst="rightArrow">
            <a:avLst/>
          </a:prstGeom>
          <a:solidFill>
            <a:schemeClr val="bg2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242DC1D1-D2D2-B7D7-C50D-647C3FF3F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4196168"/>
              </p:ext>
            </p:extLst>
          </p:nvPr>
        </p:nvGraphicFramePr>
        <p:xfrm>
          <a:off x="5986992" y="1851305"/>
          <a:ext cx="2768751" cy="31553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8751">
                  <a:extLst>
                    <a:ext uri="{9D8B030D-6E8A-4147-A177-3AD203B41FA5}">
                      <a16:colId xmlns:a16="http://schemas.microsoft.com/office/drawing/2014/main" val="2002052436"/>
                    </a:ext>
                  </a:extLst>
                </a:gridCol>
              </a:tblGrid>
              <a:tr h="75631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Ranked Engineering Characteristics</a:t>
                      </a:r>
                    </a:p>
                  </a:txBody>
                  <a:tcPr marL="28575" marR="285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1497916"/>
                  </a:ext>
                </a:extLst>
              </a:tr>
              <a:tr h="39984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>
                          <a:effectLst/>
                          <a:latin typeface="+mj-lt"/>
                        </a:rPr>
                        <a:t>1. Fuel Leakage</a:t>
                      </a:r>
                    </a:p>
                  </a:txBody>
                  <a:tcPr marL="22860" marR="2286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3029855"/>
                  </a:ext>
                </a:extLst>
              </a:tr>
              <a:tr h="39984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>
                          <a:effectLst/>
                          <a:latin typeface="+mj-lt"/>
                        </a:rPr>
                        <a:t>2. Seal</a:t>
                      </a:r>
                    </a:p>
                  </a:txBody>
                  <a:tcPr marL="22860" marR="2286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7467030"/>
                  </a:ext>
                </a:extLst>
              </a:tr>
              <a:tr h="39984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>
                          <a:effectLst/>
                          <a:latin typeface="+mj-lt"/>
                        </a:rPr>
                        <a:t>3. Heat Transfer </a:t>
                      </a:r>
                    </a:p>
                  </a:txBody>
                  <a:tcPr marL="22860" marR="2286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3162807"/>
                  </a:ext>
                </a:extLst>
              </a:tr>
              <a:tr h="39984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>
                          <a:effectLst/>
                          <a:latin typeface="+mj-lt"/>
                        </a:rPr>
                        <a:t>4. Durability</a:t>
                      </a:r>
                    </a:p>
                  </a:txBody>
                  <a:tcPr marL="22860" marR="2286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9707389"/>
                  </a:ext>
                </a:extLst>
              </a:tr>
              <a:tr h="39984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>
                          <a:effectLst/>
                          <a:latin typeface="+mj-lt"/>
                        </a:rPr>
                        <a:t>5. Weight</a:t>
                      </a:r>
                    </a:p>
                  </a:txBody>
                  <a:tcPr marL="22860" marR="2286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9509690"/>
                  </a:ext>
                </a:extLst>
              </a:tr>
              <a:tr h="39984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>
                          <a:effectLst/>
                          <a:latin typeface="+mj-lt"/>
                        </a:rPr>
                        <a:t>6. Cost</a:t>
                      </a:r>
                    </a:p>
                  </a:txBody>
                  <a:tcPr marL="22860" marR="22860" marT="0" marB="0" anchor="ctr">
                    <a:lnL>
                      <a:noFill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4648395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656A4E85-52A7-0F65-1BC8-792AB6D1B0FF}"/>
              </a:ext>
            </a:extLst>
          </p:cNvPr>
          <p:cNvSpPr txBox="1"/>
          <p:nvPr/>
        </p:nvSpPr>
        <p:spPr>
          <a:xfrm>
            <a:off x="10671437" y="173378"/>
            <a:ext cx="152589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Nicolas Sgammato</a:t>
            </a:r>
          </a:p>
        </p:txBody>
      </p:sp>
      <p:pic>
        <p:nvPicPr>
          <p:cNvPr id="2" name="Picture 1" descr="Arizona Space Grant Consortium Logos | Arizona Space Grant Consortium">
            <a:extLst>
              <a:ext uri="{FF2B5EF4-FFF2-40B4-BE49-F238E27FC236}">
                <a16:creationId xmlns:a16="http://schemas.microsoft.com/office/drawing/2014/main" id="{E3033946-B2EB-883E-FDAF-E9D517F95D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1573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DC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5DE98FD-C96B-93D1-92C3-932C7A7611AB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A8B83D27-4256-9F6A-841A-61834680B0FC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solidFill>
                  <a:schemeClr val="tx2"/>
                </a:solidFill>
                <a:latin typeface="Arial Black"/>
                <a:cs typeface="Calibri"/>
              </a:rPr>
              <a:t>Pugh Charts- First Iteration</a:t>
            </a:r>
            <a:endParaRPr lang="en-US">
              <a:solidFill>
                <a:schemeClr val="tx2"/>
              </a:solidFill>
              <a:cs typeface="Calibri"/>
            </a:endParaRP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6FDEDC30-5E11-5002-F24D-311B2185C0FB}"/>
              </a:ext>
            </a:extLst>
          </p:cNvPr>
          <p:cNvSpPr/>
          <p:nvPr/>
        </p:nvSpPr>
        <p:spPr>
          <a:xfrm>
            <a:off x="3157294" y="2707744"/>
            <a:ext cx="884255" cy="960276"/>
          </a:xfrm>
          <a:prstGeom prst="rightArrow">
            <a:avLst/>
          </a:prstGeom>
          <a:solidFill>
            <a:srgbClr val="2D5B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EC6ECED8-E7DD-0C25-1365-EAF8F882C4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4121059"/>
              </p:ext>
            </p:extLst>
          </p:nvPr>
        </p:nvGraphicFramePr>
        <p:xfrm>
          <a:off x="4316988" y="1610034"/>
          <a:ext cx="2094048" cy="31919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4048">
                  <a:extLst>
                    <a:ext uri="{9D8B030D-6E8A-4147-A177-3AD203B41FA5}">
                      <a16:colId xmlns:a16="http://schemas.microsoft.com/office/drawing/2014/main" val="3127260482"/>
                    </a:ext>
                  </a:extLst>
                </a:gridCol>
              </a:tblGrid>
              <a:tr h="45599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#82</a:t>
                      </a:r>
                    </a:p>
                  </a:txBody>
                  <a:tcPr marL="28575" marR="28575" marT="0" marB="0" anchor="ctr">
                    <a:lnL w="0"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4">
                      <a:solidFill>
                        <a:srgbClr val="000000"/>
                      </a:solidFill>
                    </a:lnT>
                    <a:lnB w="9524">
                      <a:solidFill>
                        <a:srgbClr val="000000"/>
                      </a:solidFill>
                    </a:lnB>
                    <a:solidFill>
                      <a:srgbClr val="71B4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0841459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#81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1B4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1503114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#80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1B4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7106500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#33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1B4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4970407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#98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1B4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6030679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#100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1B4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5269079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#99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1B4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1880588"/>
                  </a:ext>
                </a:extLst>
              </a:tr>
            </a:tbl>
          </a:graphicData>
        </a:graphic>
      </p:graphicFrame>
      <p:sp>
        <p:nvSpPr>
          <p:cNvPr id="22" name="Arrow: Right 21">
            <a:extLst>
              <a:ext uri="{FF2B5EF4-FFF2-40B4-BE49-F238E27FC236}">
                <a16:creationId xmlns:a16="http://schemas.microsoft.com/office/drawing/2014/main" id="{E27CEAC6-8892-240E-AFD5-5CC6708811C1}"/>
              </a:ext>
            </a:extLst>
          </p:cNvPr>
          <p:cNvSpPr/>
          <p:nvPr/>
        </p:nvSpPr>
        <p:spPr>
          <a:xfrm>
            <a:off x="6686475" y="2707744"/>
            <a:ext cx="884255" cy="960276"/>
          </a:xfrm>
          <a:prstGeom prst="rightArrow">
            <a:avLst/>
          </a:prstGeom>
          <a:solidFill>
            <a:srgbClr val="4892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9BA9435C-2650-1D4B-FB76-3B06205778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3856927"/>
              </p:ext>
            </p:extLst>
          </p:nvPr>
        </p:nvGraphicFramePr>
        <p:xfrm>
          <a:off x="7779759" y="1591907"/>
          <a:ext cx="2094048" cy="31919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4048">
                  <a:extLst>
                    <a:ext uri="{9D8B030D-6E8A-4147-A177-3AD203B41FA5}">
                      <a16:colId xmlns:a16="http://schemas.microsoft.com/office/drawing/2014/main" val="3127260482"/>
                    </a:ext>
                  </a:extLst>
                </a:gridCol>
              </a:tblGrid>
              <a:tr h="45599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-2</a:t>
                      </a:r>
                    </a:p>
                  </a:txBody>
                  <a:tcPr marL="28575" marR="28575" marT="0" marB="0" anchor="ctr">
                    <a:lnL w="0"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4">
                      <a:solidFill>
                        <a:srgbClr val="000000"/>
                      </a:solidFill>
                    </a:lnT>
                    <a:lnB w="9524">
                      <a:solidFill>
                        <a:srgbClr val="000000"/>
                      </a:solidFill>
                    </a:lnB>
                    <a:solidFill>
                      <a:srgbClr val="A6D0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0841459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-2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D0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1503114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-2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D0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7106500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1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D0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4970407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1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D0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6030679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1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D0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5269079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1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D0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1880588"/>
                  </a:ext>
                </a:extLst>
              </a:tr>
            </a:tbl>
          </a:graphicData>
        </a:graphic>
      </p:graphicFrame>
      <p:sp>
        <p:nvSpPr>
          <p:cNvPr id="26" name="Cross 25">
            <a:extLst>
              <a:ext uri="{FF2B5EF4-FFF2-40B4-BE49-F238E27FC236}">
                <a16:creationId xmlns:a16="http://schemas.microsoft.com/office/drawing/2014/main" id="{E4BA9E24-5326-9FA8-2AD9-40DEC1DECFBE}"/>
              </a:ext>
            </a:extLst>
          </p:cNvPr>
          <p:cNvSpPr/>
          <p:nvPr/>
        </p:nvSpPr>
        <p:spPr>
          <a:xfrm rot="2694795">
            <a:off x="9989127" y="1715471"/>
            <a:ext cx="290946" cy="286187"/>
          </a:xfrm>
          <a:prstGeom prst="plus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ross 26">
            <a:extLst>
              <a:ext uri="{FF2B5EF4-FFF2-40B4-BE49-F238E27FC236}">
                <a16:creationId xmlns:a16="http://schemas.microsoft.com/office/drawing/2014/main" id="{63D4BFE5-C552-B355-CDDC-0DCF87004C41}"/>
              </a:ext>
            </a:extLst>
          </p:cNvPr>
          <p:cNvSpPr/>
          <p:nvPr/>
        </p:nvSpPr>
        <p:spPr>
          <a:xfrm rot="2694795">
            <a:off x="9989127" y="2156559"/>
            <a:ext cx="290946" cy="286187"/>
          </a:xfrm>
          <a:prstGeom prst="plus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ross 27">
            <a:extLst>
              <a:ext uri="{FF2B5EF4-FFF2-40B4-BE49-F238E27FC236}">
                <a16:creationId xmlns:a16="http://schemas.microsoft.com/office/drawing/2014/main" id="{08B36719-77A1-31AE-9857-6B11A1D8A0E5}"/>
              </a:ext>
            </a:extLst>
          </p:cNvPr>
          <p:cNvSpPr/>
          <p:nvPr/>
        </p:nvSpPr>
        <p:spPr>
          <a:xfrm rot="2694795">
            <a:off x="9989127" y="2597647"/>
            <a:ext cx="290946" cy="286187"/>
          </a:xfrm>
          <a:prstGeom prst="plus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02CCC30B-9CF2-610D-8958-43AE72EC486B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FACF51D3-CB7C-3E49-745E-61366EA54DB4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69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D62A2736-63E0-DD81-CF29-CBE692FB9B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607972"/>
              </p:ext>
            </p:extLst>
          </p:nvPr>
        </p:nvGraphicFramePr>
        <p:xfrm>
          <a:off x="896046" y="1610036"/>
          <a:ext cx="2094047" cy="31919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4047">
                  <a:extLst>
                    <a:ext uri="{9D8B030D-6E8A-4147-A177-3AD203B41FA5}">
                      <a16:colId xmlns:a16="http://schemas.microsoft.com/office/drawing/2014/main" val="3127260482"/>
                    </a:ext>
                  </a:extLst>
                </a:gridCol>
              </a:tblGrid>
              <a:tr h="45599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Selection Criteria</a:t>
                      </a:r>
                    </a:p>
                  </a:txBody>
                  <a:tcPr marL="28575" marR="28575" marT="0" marB="0" anchor="ctr">
                    <a:lnL w="0"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4">
                      <a:solidFill>
                        <a:srgbClr val="000000"/>
                      </a:solidFill>
                    </a:lnT>
                    <a:lnB w="9524">
                      <a:solidFill>
                        <a:srgbClr val="000000"/>
                      </a:solidFill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0841459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Leakage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1503114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Lifetime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7106500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Seal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4970407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Resilience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6030679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Size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5269079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Cost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1880588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83BC886A-EF79-B58B-A11A-44DEFABA4663}"/>
              </a:ext>
            </a:extLst>
          </p:cNvPr>
          <p:cNvSpPr txBox="1"/>
          <p:nvPr/>
        </p:nvSpPr>
        <p:spPr>
          <a:xfrm>
            <a:off x="2209019" y="5430110"/>
            <a:ext cx="710583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latin typeface="+mj-lt"/>
              </a:rPr>
              <a:t>Datum: NASA Low Separation Force Quick Disconnect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A0EE85-8EB3-FE07-DE64-DB5059C3220A}"/>
              </a:ext>
            </a:extLst>
          </p:cNvPr>
          <p:cNvSpPr txBox="1"/>
          <p:nvPr/>
        </p:nvSpPr>
        <p:spPr>
          <a:xfrm>
            <a:off x="10671437" y="173378"/>
            <a:ext cx="152589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Nicolas Sgammato</a:t>
            </a:r>
          </a:p>
        </p:txBody>
      </p:sp>
      <p:pic>
        <p:nvPicPr>
          <p:cNvPr id="29" name="Picture 28" descr="Arizona Space Grant Consortium Logos | Arizona Space Grant Consortium">
            <a:extLst>
              <a:ext uri="{FF2B5EF4-FFF2-40B4-BE49-F238E27FC236}">
                <a16:creationId xmlns:a16="http://schemas.microsoft.com/office/drawing/2014/main" id="{3DADD8AB-D71D-1895-8F3A-416C5537B1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95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3107C5B-F184-4D7C-F267-CE5E0B0F13E1}"/>
              </a:ext>
            </a:extLst>
          </p:cNvPr>
          <p:cNvSpPr/>
          <p:nvPr/>
        </p:nvSpPr>
        <p:spPr>
          <a:xfrm>
            <a:off x="7751618" y="2977564"/>
            <a:ext cx="2919819" cy="1375416"/>
          </a:xfrm>
          <a:prstGeom prst="rect">
            <a:avLst/>
          </a:prstGeom>
          <a:solidFill>
            <a:srgbClr val="B7B7B7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CC6D2F9-EFE2-983D-5DA9-69B6E4C80FC2}"/>
              </a:ext>
            </a:extLst>
          </p:cNvPr>
          <p:cNvSpPr/>
          <p:nvPr/>
        </p:nvSpPr>
        <p:spPr>
          <a:xfrm>
            <a:off x="0" y="6203919"/>
            <a:ext cx="10671437" cy="75521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A5BCF7-4E67-4B03-4D9A-C266B1F2FBE0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0744BC4-01FE-EE76-3D0C-6A2EC6EB29D8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B97B82-3D7B-EDA6-B474-EFA06C8BAB2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D8D8D8"/>
                </a:solidFill>
                <a:ea typeface="Calibri"/>
                <a:cs typeface="Calibri"/>
              </a:rPr>
              <a:t>7</a:t>
            </a: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EB726565-0AEA-C1EB-6CFB-0946D0B81CE7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 dirty="0">
                <a:solidFill>
                  <a:srgbClr val="782F40"/>
                </a:solidFill>
                <a:cs typeface="Calibri"/>
              </a:rPr>
              <a:t>Coupler Operation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9EB36FB-3792-5116-C173-9C322973EEB3}"/>
              </a:ext>
            </a:extLst>
          </p:cNvPr>
          <p:cNvSpPr/>
          <p:nvPr/>
        </p:nvSpPr>
        <p:spPr>
          <a:xfrm>
            <a:off x="7147442" y="2899262"/>
            <a:ext cx="790970" cy="1532021"/>
          </a:xfrm>
          <a:prstGeom prst="rect">
            <a:avLst/>
          </a:prstGeom>
          <a:solidFill>
            <a:srgbClr val="A1A1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Top Corners Snipped 18">
            <a:extLst>
              <a:ext uri="{FF2B5EF4-FFF2-40B4-BE49-F238E27FC236}">
                <a16:creationId xmlns:a16="http://schemas.microsoft.com/office/drawing/2014/main" id="{B721534F-1C80-3E19-E464-678C891FEA91}"/>
              </a:ext>
            </a:extLst>
          </p:cNvPr>
          <p:cNvSpPr/>
          <p:nvPr/>
        </p:nvSpPr>
        <p:spPr>
          <a:xfrm rot="5400000">
            <a:off x="4892693" y="2322378"/>
            <a:ext cx="2383676" cy="2669157"/>
          </a:xfrm>
          <a:prstGeom prst="snip2SameRect">
            <a:avLst/>
          </a:prstGeom>
          <a:solidFill>
            <a:srgbClr val="B7B7B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Top Corners Snipped 22">
            <a:extLst>
              <a:ext uri="{FF2B5EF4-FFF2-40B4-BE49-F238E27FC236}">
                <a16:creationId xmlns:a16="http://schemas.microsoft.com/office/drawing/2014/main" id="{FDCCC34E-5C17-5B49-F5BA-4756C10B2139}"/>
              </a:ext>
            </a:extLst>
          </p:cNvPr>
          <p:cNvSpPr/>
          <p:nvPr/>
        </p:nvSpPr>
        <p:spPr>
          <a:xfrm rot="16200000">
            <a:off x="3549016" y="3456140"/>
            <a:ext cx="1995341" cy="385749"/>
          </a:xfrm>
          <a:prstGeom prst="snip2SameRect">
            <a:avLst/>
          </a:prstGeom>
          <a:solidFill>
            <a:srgbClr val="A1A1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704CEC8-ED6C-B6BC-ECEA-5ED057F9AD5B}"/>
              </a:ext>
            </a:extLst>
          </p:cNvPr>
          <p:cNvCxnSpPr/>
          <p:nvPr/>
        </p:nvCxnSpPr>
        <p:spPr>
          <a:xfrm>
            <a:off x="7013864" y="2465118"/>
            <a:ext cx="0" cy="238367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871A426A-1A9C-32AF-17C5-7CB6874C65C3}"/>
              </a:ext>
            </a:extLst>
          </p:cNvPr>
          <p:cNvSpPr/>
          <p:nvPr/>
        </p:nvSpPr>
        <p:spPr>
          <a:xfrm>
            <a:off x="4546686" y="4499104"/>
            <a:ext cx="175429" cy="295162"/>
          </a:xfrm>
          <a:prstGeom prst="rect">
            <a:avLst/>
          </a:prstGeom>
          <a:solidFill>
            <a:srgbClr val="B7B7B7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E0710C3-5887-DA58-3838-788DC5BDB780}"/>
              </a:ext>
            </a:extLst>
          </p:cNvPr>
          <p:cNvSpPr/>
          <p:nvPr/>
        </p:nvSpPr>
        <p:spPr>
          <a:xfrm>
            <a:off x="4551936" y="3872124"/>
            <a:ext cx="175429" cy="295162"/>
          </a:xfrm>
          <a:prstGeom prst="rect">
            <a:avLst/>
          </a:prstGeom>
          <a:solidFill>
            <a:srgbClr val="B7B7B7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28C0789-6E62-D3FD-36FB-7A242E019349}"/>
              </a:ext>
            </a:extLst>
          </p:cNvPr>
          <p:cNvSpPr/>
          <p:nvPr/>
        </p:nvSpPr>
        <p:spPr>
          <a:xfrm>
            <a:off x="4551936" y="3222531"/>
            <a:ext cx="175429" cy="295162"/>
          </a:xfrm>
          <a:prstGeom prst="rect">
            <a:avLst/>
          </a:prstGeom>
          <a:solidFill>
            <a:srgbClr val="B7B7B7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ABBBFF5-0E64-69A6-89CC-C1A0BA49581F}"/>
              </a:ext>
            </a:extLst>
          </p:cNvPr>
          <p:cNvSpPr/>
          <p:nvPr/>
        </p:nvSpPr>
        <p:spPr>
          <a:xfrm>
            <a:off x="4574523" y="2550790"/>
            <a:ext cx="175429" cy="295162"/>
          </a:xfrm>
          <a:prstGeom prst="rect">
            <a:avLst/>
          </a:prstGeom>
          <a:solidFill>
            <a:srgbClr val="B7B7B7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25C1D72-129D-0B8D-49E0-82F5055FBCA4}"/>
              </a:ext>
            </a:extLst>
          </p:cNvPr>
          <p:cNvGrpSpPr/>
          <p:nvPr/>
        </p:nvGrpSpPr>
        <p:grpSpPr>
          <a:xfrm>
            <a:off x="-5406068" y="2351511"/>
            <a:ext cx="5406068" cy="2442755"/>
            <a:chOff x="-1639736" y="2362953"/>
            <a:chExt cx="5406068" cy="2442755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611D0DE-C22B-78FD-3DED-11543E355244}"/>
                </a:ext>
              </a:extLst>
            </p:cNvPr>
            <p:cNvGrpSpPr/>
            <p:nvPr/>
          </p:nvGrpSpPr>
          <p:grpSpPr>
            <a:xfrm>
              <a:off x="-1639736" y="2362953"/>
              <a:ext cx="5406068" cy="2442755"/>
              <a:chOff x="-361508" y="2420813"/>
              <a:chExt cx="5406068" cy="2442755"/>
            </a:xfrm>
          </p:grpSpPr>
          <p:sp>
            <p:nvSpPr>
              <p:cNvPr id="10" name="Cylinder 9">
                <a:extLst>
                  <a:ext uri="{FF2B5EF4-FFF2-40B4-BE49-F238E27FC236}">
                    <a16:creationId xmlns:a16="http://schemas.microsoft.com/office/drawing/2014/main" id="{A5D88187-05D5-1E77-79B3-7B1F7BC13C47}"/>
                  </a:ext>
                </a:extLst>
              </p:cNvPr>
              <p:cNvSpPr/>
              <p:nvPr/>
            </p:nvSpPr>
            <p:spPr>
              <a:xfrm rot="5400000">
                <a:off x="1605101" y="1014766"/>
                <a:ext cx="1351163" cy="5284381"/>
              </a:xfrm>
              <a:prstGeom prst="can">
                <a:avLst/>
              </a:prstGeom>
              <a:solidFill>
                <a:srgbClr val="B7B7B7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03646CCD-50B3-2EB6-450E-ABC242B6E876}"/>
                  </a:ext>
                </a:extLst>
              </p:cNvPr>
              <p:cNvSpPr/>
              <p:nvPr/>
            </p:nvSpPr>
            <p:spPr>
              <a:xfrm>
                <a:off x="1596640" y="2854041"/>
                <a:ext cx="790970" cy="1532021"/>
              </a:xfrm>
              <a:prstGeom prst="rect">
                <a:avLst/>
              </a:prstGeom>
              <a:solidFill>
                <a:srgbClr val="B7B7B7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155CDEA9-1AA8-6C85-B699-4B9706299324}"/>
                  </a:ext>
                </a:extLst>
              </p:cNvPr>
              <p:cNvSpPr/>
              <p:nvPr/>
            </p:nvSpPr>
            <p:spPr>
              <a:xfrm>
                <a:off x="2182237" y="2776773"/>
                <a:ext cx="2862323" cy="1786568"/>
              </a:xfrm>
              <a:prstGeom prst="roundRect">
                <a:avLst/>
              </a:prstGeom>
              <a:solidFill>
                <a:srgbClr val="848484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6C9EB897-1001-1F5D-94DC-049F9E3CEF70}"/>
                  </a:ext>
                </a:extLst>
              </p:cNvPr>
              <p:cNvSpPr/>
              <p:nvPr/>
            </p:nvSpPr>
            <p:spPr>
              <a:xfrm>
                <a:off x="2387610" y="2644521"/>
                <a:ext cx="2420603" cy="1995340"/>
              </a:xfrm>
              <a:prstGeom prst="roundRect">
                <a:avLst/>
              </a:prstGeom>
              <a:solidFill>
                <a:srgbClr val="A1A1A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C3102961-4797-0E27-EA45-EF27A5052817}"/>
                  </a:ext>
                </a:extLst>
              </p:cNvPr>
              <p:cNvSpPr/>
              <p:nvPr/>
            </p:nvSpPr>
            <p:spPr>
              <a:xfrm>
                <a:off x="2592983" y="2420813"/>
                <a:ext cx="2039362" cy="2442755"/>
              </a:xfrm>
              <a:prstGeom prst="roundRect">
                <a:avLst/>
              </a:prstGeom>
              <a:solidFill>
                <a:srgbClr val="B7B7B7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406C8D3A-CF76-027A-B4E8-7C239FE74AE9}"/>
                </a:ext>
              </a:extLst>
            </p:cNvPr>
            <p:cNvSpPr/>
            <p:nvPr/>
          </p:nvSpPr>
          <p:spPr>
            <a:xfrm>
              <a:off x="1552552" y="4374111"/>
              <a:ext cx="235117" cy="207890"/>
            </a:xfrm>
            <a:prstGeom prst="ellipse">
              <a:avLst/>
            </a:prstGeom>
            <a:solidFill>
              <a:srgbClr val="B7B7B7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B6DCA66-42DA-6492-CE7F-858FAB610DDB}"/>
                </a:ext>
              </a:extLst>
            </p:cNvPr>
            <p:cNvSpPr/>
            <p:nvPr/>
          </p:nvSpPr>
          <p:spPr>
            <a:xfrm>
              <a:off x="1570470" y="3477684"/>
              <a:ext cx="235117" cy="207890"/>
            </a:xfrm>
            <a:prstGeom prst="ellipse">
              <a:avLst/>
            </a:prstGeom>
            <a:solidFill>
              <a:srgbClr val="B7B7B7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112CE22-7BE1-B757-6EA0-C12FB94D99AF}"/>
                </a:ext>
              </a:extLst>
            </p:cNvPr>
            <p:cNvSpPr/>
            <p:nvPr/>
          </p:nvSpPr>
          <p:spPr>
            <a:xfrm>
              <a:off x="1570470" y="2585433"/>
              <a:ext cx="235117" cy="207890"/>
            </a:xfrm>
            <a:prstGeom prst="ellipse">
              <a:avLst/>
            </a:prstGeom>
            <a:solidFill>
              <a:srgbClr val="B7B7B7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4" name="Picture 33" descr="Arizona Space Grant Consortium Logos | Arizona Space Grant Consortium">
            <a:extLst>
              <a:ext uri="{FF2B5EF4-FFF2-40B4-BE49-F238E27FC236}">
                <a16:creationId xmlns:a16="http://schemas.microsoft.com/office/drawing/2014/main" id="{BF13C0AE-C87A-F1B9-7BF9-BE04FD5ED8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734323-037E-8248-D1AA-EF7E70DB635D}"/>
              </a:ext>
            </a:extLst>
          </p:cNvPr>
          <p:cNvSpPr txBox="1"/>
          <p:nvPr/>
        </p:nvSpPr>
        <p:spPr>
          <a:xfrm>
            <a:off x="10671437" y="173378"/>
            <a:ext cx="1525893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ea typeface="Calibri"/>
                <a:cs typeface="Calibri"/>
              </a:rPr>
              <a:t>Jason Goldstein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73930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07407E-6 L 0.36133 0.005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73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A5BCF7-4E67-4B03-4D9A-C266B1F2FBE0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0744BC4-01FE-EE76-3D0C-6A2EC6EB29D8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B97B82-3D7B-EDA6-B474-EFA06C8BAB2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70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EB726565-0AEA-C1EB-6CFB-0946D0B81CE7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latin typeface="Arial Black"/>
                <a:cs typeface="Calibri"/>
              </a:rPr>
              <a:t>Medium Fidelity Concepts</a:t>
            </a:r>
            <a:endParaRPr lang="en-US"/>
          </a:p>
        </p:txBody>
      </p:sp>
      <p:pic>
        <p:nvPicPr>
          <p:cNvPr id="4" name="Picture 3" descr="A blue and white rectangular object&#10;&#10;Description automatically generated">
            <a:extLst>
              <a:ext uri="{FF2B5EF4-FFF2-40B4-BE49-F238E27FC236}">
                <a16:creationId xmlns:a16="http://schemas.microsoft.com/office/drawing/2014/main" id="{0E949B56-3486-F790-235D-95F2F6DF7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425" y="1239847"/>
            <a:ext cx="8693150" cy="2978150"/>
          </a:xfrm>
          <a:prstGeom prst="roundRect">
            <a:avLst/>
          </a:prstGeom>
          <a:ln w="57150">
            <a:solidFill>
              <a:schemeClr val="bg2"/>
            </a:solidFill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E460B3A-034E-A662-C6DF-5D4D3BFA72CF}"/>
              </a:ext>
            </a:extLst>
          </p:cNvPr>
          <p:cNvSpPr/>
          <p:nvPr/>
        </p:nvSpPr>
        <p:spPr>
          <a:xfrm>
            <a:off x="987425" y="4595095"/>
            <a:ext cx="1600200" cy="16002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ysClr val="windowText" lastClr="000000"/>
                </a:solidFill>
                <a:latin typeface="+mj-lt"/>
              </a:rPr>
              <a:t>#49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F4AC87D-0C2E-190D-92CD-BC8CCB9DE6B3}"/>
              </a:ext>
            </a:extLst>
          </p:cNvPr>
          <p:cNvSpPr/>
          <p:nvPr/>
        </p:nvSpPr>
        <p:spPr>
          <a:xfrm>
            <a:off x="3106994" y="4595095"/>
            <a:ext cx="6194322" cy="16002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+mj-lt"/>
              </a:rPr>
              <a:t>Force held double poppet actuator, sealed with Teflon, double vacuum wall structure and Spray-On Foam Insulation (SOFI)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FA42E3-A60E-8D84-1C02-19640859C287}"/>
              </a:ext>
            </a:extLst>
          </p:cNvPr>
          <p:cNvSpPr txBox="1"/>
          <p:nvPr/>
        </p:nvSpPr>
        <p:spPr>
          <a:xfrm>
            <a:off x="10671437" y="173378"/>
            <a:ext cx="152589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Nicolas Sgammato</a:t>
            </a:r>
          </a:p>
        </p:txBody>
      </p:sp>
    </p:spTree>
    <p:extLst>
      <p:ext uri="{BB962C8B-B14F-4D97-AF65-F5344CB8AC3E}">
        <p14:creationId xmlns:p14="http://schemas.microsoft.com/office/powerpoint/2010/main" val="43733192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A5BCF7-4E67-4B03-4D9A-C266B1F2FBE0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0744BC4-01FE-EE76-3D0C-6A2EC6EB29D8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B97B82-3D7B-EDA6-B474-EFA06C8BAB2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71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EB726565-0AEA-C1EB-6CFB-0946D0B81CE7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latin typeface="Arial Black"/>
                <a:cs typeface="Calibri"/>
              </a:rPr>
              <a:t>Medium Fidelity Concepts</a:t>
            </a:r>
            <a:endParaRPr lang="en-US"/>
          </a:p>
        </p:txBody>
      </p:sp>
      <p:pic>
        <p:nvPicPr>
          <p:cNvPr id="4" name="Picture 3" descr="A blue and white rectangular object&#10;&#10;Description automatically generated">
            <a:extLst>
              <a:ext uri="{FF2B5EF4-FFF2-40B4-BE49-F238E27FC236}">
                <a16:creationId xmlns:a16="http://schemas.microsoft.com/office/drawing/2014/main" id="{0E949B56-3486-F790-235D-95F2F6DF7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425" y="1239847"/>
            <a:ext cx="8693150" cy="2978150"/>
          </a:xfrm>
          <a:prstGeom prst="roundRect">
            <a:avLst/>
          </a:prstGeom>
          <a:ln w="57150">
            <a:solidFill>
              <a:schemeClr val="bg2"/>
            </a:solidFill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E460B3A-034E-A662-C6DF-5D4D3BFA72CF}"/>
              </a:ext>
            </a:extLst>
          </p:cNvPr>
          <p:cNvSpPr/>
          <p:nvPr/>
        </p:nvSpPr>
        <p:spPr>
          <a:xfrm>
            <a:off x="987425" y="4595095"/>
            <a:ext cx="1600200" cy="16002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ysClr val="windowText" lastClr="000000"/>
                </a:solidFill>
                <a:latin typeface="+mj-lt"/>
              </a:rPr>
              <a:t>#32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910F0B8-8216-25B2-D8C0-13565086128E}"/>
              </a:ext>
            </a:extLst>
          </p:cNvPr>
          <p:cNvSpPr/>
          <p:nvPr/>
        </p:nvSpPr>
        <p:spPr>
          <a:xfrm>
            <a:off x="3106994" y="4595095"/>
            <a:ext cx="6194322" cy="16002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>
                <a:solidFill>
                  <a:schemeClr val="tx1"/>
                </a:solidFill>
                <a:latin typeface="+mj-lt"/>
              </a:rPr>
              <a:t>Double poppet actuator with collet lock, sealed with encapsulated O-rings, double vacuum wall structure and Multi-Layer Insulation (MLI)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59D352-0162-5F46-0E5F-60B44FDAE233}"/>
              </a:ext>
            </a:extLst>
          </p:cNvPr>
          <p:cNvSpPr txBox="1"/>
          <p:nvPr/>
        </p:nvSpPr>
        <p:spPr>
          <a:xfrm>
            <a:off x="10671437" y="173378"/>
            <a:ext cx="152589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Nicolas Sgammato</a:t>
            </a:r>
          </a:p>
        </p:txBody>
      </p:sp>
    </p:spTree>
    <p:extLst>
      <p:ext uri="{BB962C8B-B14F-4D97-AF65-F5344CB8AC3E}">
        <p14:creationId xmlns:p14="http://schemas.microsoft.com/office/powerpoint/2010/main" val="40687048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A5BCF7-4E67-4B03-4D9A-C266B1F2FBE0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0744BC4-01FE-EE76-3D0C-6A2EC6EB29D8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B97B82-3D7B-EDA6-B474-EFA06C8BAB2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72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EB726565-0AEA-C1EB-6CFB-0946D0B81CE7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latin typeface="Arial Black"/>
                <a:cs typeface="Calibri"/>
              </a:rPr>
              <a:t>Medium Fidelity Concepts</a:t>
            </a:r>
            <a:endParaRPr lang="en-US"/>
          </a:p>
        </p:txBody>
      </p:sp>
      <p:pic>
        <p:nvPicPr>
          <p:cNvPr id="4" name="Picture 3" descr="A blue and white rectangular object&#10;&#10;Description automatically generated">
            <a:extLst>
              <a:ext uri="{FF2B5EF4-FFF2-40B4-BE49-F238E27FC236}">
                <a16:creationId xmlns:a16="http://schemas.microsoft.com/office/drawing/2014/main" id="{0E949B56-3486-F790-235D-95F2F6DF7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425" y="1239847"/>
            <a:ext cx="8693150" cy="2978150"/>
          </a:xfrm>
          <a:prstGeom prst="roundRect">
            <a:avLst/>
          </a:prstGeom>
          <a:ln w="57150">
            <a:solidFill>
              <a:schemeClr val="bg2"/>
            </a:solidFill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E460B3A-034E-A662-C6DF-5D4D3BFA72CF}"/>
              </a:ext>
            </a:extLst>
          </p:cNvPr>
          <p:cNvSpPr/>
          <p:nvPr/>
        </p:nvSpPr>
        <p:spPr>
          <a:xfrm>
            <a:off x="987425" y="4595095"/>
            <a:ext cx="1600200" cy="16002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ysClr val="windowText" lastClr="000000"/>
                </a:solidFill>
                <a:latin typeface="+mj-lt"/>
              </a:rPr>
              <a:t>#31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583E61F-AA39-11DD-7094-D08D494788E8}"/>
              </a:ext>
            </a:extLst>
          </p:cNvPr>
          <p:cNvSpPr/>
          <p:nvPr/>
        </p:nvSpPr>
        <p:spPr>
          <a:xfrm>
            <a:off x="3106994" y="4595095"/>
            <a:ext cx="6194322" cy="16002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>
                <a:solidFill>
                  <a:schemeClr val="tx1"/>
                </a:solidFill>
                <a:latin typeface="+mj-lt"/>
              </a:rPr>
              <a:t>Collet locked double poppet actuator, sealed with encapsulated O-rings, double vacuum wall structure and Spray-On Foam Insulation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DDB696-2525-9D95-BF09-FC05FE1602A0}"/>
              </a:ext>
            </a:extLst>
          </p:cNvPr>
          <p:cNvSpPr txBox="1"/>
          <p:nvPr/>
        </p:nvSpPr>
        <p:spPr>
          <a:xfrm>
            <a:off x="10671437" y="173378"/>
            <a:ext cx="1525893" cy="3501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Jason Goldstein</a:t>
            </a:r>
          </a:p>
        </p:txBody>
      </p:sp>
    </p:spTree>
    <p:extLst>
      <p:ext uri="{BB962C8B-B14F-4D97-AF65-F5344CB8AC3E}">
        <p14:creationId xmlns:p14="http://schemas.microsoft.com/office/powerpoint/2010/main" val="162526657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A5BCF7-4E67-4B03-4D9A-C266B1F2FBE0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0744BC4-01FE-EE76-3D0C-6A2EC6EB29D8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B97B82-3D7B-EDA6-B474-EFA06C8BAB2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73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EB726565-0AEA-C1EB-6CFB-0946D0B81CE7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latin typeface="Arial Black"/>
                <a:cs typeface="Calibri"/>
              </a:rPr>
              <a:t>Medium Fidelity Concepts</a:t>
            </a:r>
            <a:endParaRPr lang="en-US"/>
          </a:p>
        </p:txBody>
      </p:sp>
      <p:pic>
        <p:nvPicPr>
          <p:cNvPr id="4" name="Picture 3" descr="A blue and white rectangular object&#10;&#10;Description automatically generated">
            <a:extLst>
              <a:ext uri="{FF2B5EF4-FFF2-40B4-BE49-F238E27FC236}">
                <a16:creationId xmlns:a16="http://schemas.microsoft.com/office/drawing/2014/main" id="{0E949B56-3486-F790-235D-95F2F6DF7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425" y="1239847"/>
            <a:ext cx="8693150" cy="2978150"/>
          </a:xfrm>
          <a:prstGeom prst="roundRect">
            <a:avLst/>
          </a:prstGeom>
          <a:ln w="57150">
            <a:solidFill>
              <a:schemeClr val="bg2"/>
            </a:solidFill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E460B3A-034E-A662-C6DF-5D4D3BFA72CF}"/>
              </a:ext>
            </a:extLst>
          </p:cNvPr>
          <p:cNvSpPr/>
          <p:nvPr/>
        </p:nvSpPr>
        <p:spPr>
          <a:xfrm>
            <a:off x="987425" y="4595095"/>
            <a:ext cx="1600200" cy="16002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ysClr val="windowText" lastClr="000000"/>
                </a:solidFill>
                <a:latin typeface="+mj-lt"/>
              </a:rPr>
              <a:t>#30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E1519ED-6381-C174-2F29-F9A7867ADE81}"/>
              </a:ext>
            </a:extLst>
          </p:cNvPr>
          <p:cNvSpPr/>
          <p:nvPr/>
        </p:nvSpPr>
        <p:spPr>
          <a:xfrm>
            <a:off x="3106994" y="4595095"/>
            <a:ext cx="6194322" cy="16002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+mj-lt"/>
              </a:rPr>
              <a:t>Double poppet-actuator with collet lock, Teflon seals, double vacuum wall structure and Multi-Layer Insulation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CD6C87-CA50-413B-2F5E-DB7915ADD184}"/>
              </a:ext>
            </a:extLst>
          </p:cNvPr>
          <p:cNvSpPr txBox="1"/>
          <p:nvPr/>
        </p:nvSpPr>
        <p:spPr>
          <a:xfrm>
            <a:off x="10671437" y="173378"/>
            <a:ext cx="1525893" cy="3501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Jason Goldstein</a:t>
            </a:r>
          </a:p>
        </p:txBody>
      </p:sp>
    </p:spTree>
    <p:extLst>
      <p:ext uri="{BB962C8B-B14F-4D97-AF65-F5344CB8AC3E}">
        <p14:creationId xmlns:p14="http://schemas.microsoft.com/office/powerpoint/2010/main" val="31420968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A5BCF7-4E67-4B03-4D9A-C266B1F2FBE0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0744BC4-01FE-EE76-3D0C-6A2EC6EB29D8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B97B82-3D7B-EDA6-B474-EFA06C8BAB2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74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EB726565-0AEA-C1EB-6CFB-0946D0B81CE7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latin typeface="Arial Black"/>
                <a:cs typeface="Calibri"/>
              </a:rPr>
              <a:t>Medium Fidelity Concepts</a:t>
            </a:r>
            <a:endParaRPr lang="en-US"/>
          </a:p>
        </p:txBody>
      </p:sp>
      <p:pic>
        <p:nvPicPr>
          <p:cNvPr id="4" name="Picture 3" descr="A blue and white rectangular object&#10;&#10;Description automatically generated">
            <a:extLst>
              <a:ext uri="{FF2B5EF4-FFF2-40B4-BE49-F238E27FC236}">
                <a16:creationId xmlns:a16="http://schemas.microsoft.com/office/drawing/2014/main" id="{0E949B56-3486-F790-235D-95F2F6DF7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425" y="1239847"/>
            <a:ext cx="8693150" cy="2978150"/>
          </a:xfrm>
          <a:prstGeom prst="roundRect">
            <a:avLst/>
          </a:prstGeom>
          <a:ln w="57150">
            <a:solidFill>
              <a:schemeClr val="bg2"/>
            </a:solidFill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E460B3A-034E-A662-C6DF-5D4D3BFA72CF}"/>
              </a:ext>
            </a:extLst>
          </p:cNvPr>
          <p:cNvSpPr/>
          <p:nvPr/>
        </p:nvSpPr>
        <p:spPr>
          <a:xfrm>
            <a:off x="987425" y="4595095"/>
            <a:ext cx="1600200" cy="16002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ysClr val="windowText" lastClr="000000"/>
                </a:solidFill>
                <a:latin typeface="+mj-lt"/>
              </a:rPr>
              <a:t>#29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0C42013-2CE7-477F-0C4E-5E678CE71ECB}"/>
              </a:ext>
            </a:extLst>
          </p:cNvPr>
          <p:cNvSpPr/>
          <p:nvPr/>
        </p:nvSpPr>
        <p:spPr>
          <a:xfrm>
            <a:off x="3106994" y="4595095"/>
            <a:ext cx="6194322" cy="16002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+mj-lt"/>
              </a:rPr>
              <a:t>Double poppet-actuator with collet lock, Teflon seals, double vacuum wall structure and Spray on Foam Insulation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DD3015-0F2E-CE5E-F94F-88C76E735872}"/>
              </a:ext>
            </a:extLst>
          </p:cNvPr>
          <p:cNvSpPr txBox="1"/>
          <p:nvPr/>
        </p:nvSpPr>
        <p:spPr>
          <a:xfrm>
            <a:off x="10671437" y="173378"/>
            <a:ext cx="1525893" cy="3501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Jason Goldstein</a:t>
            </a:r>
          </a:p>
        </p:txBody>
      </p:sp>
    </p:spTree>
    <p:extLst>
      <p:ext uri="{BB962C8B-B14F-4D97-AF65-F5344CB8AC3E}">
        <p14:creationId xmlns:p14="http://schemas.microsoft.com/office/powerpoint/2010/main" val="340848971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A5BCF7-4E67-4B03-4D9A-C266B1F2FBE0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0744BC4-01FE-EE76-3D0C-6A2EC6EB29D8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B97B82-3D7B-EDA6-B474-EFA06C8BAB2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75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A17F702A-58AB-AA9B-3229-8C610A327639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latin typeface="Arial Black"/>
                <a:cs typeface="Calibri"/>
              </a:rPr>
              <a:t>High Fidelity Concepts</a:t>
            </a:r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4FC334E-E8C8-B350-D6E7-072ED449A265}"/>
              </a:ext>
            </a:extLst>
          </p:cNvPr>
          <p:cNvSpPr/>
          <p:nvPr/>
        </p:nvSpPr>
        <p:spPr>
          <a:xfrm>
            <a:off x="881433" y="2319893"/>
            <a:ext cx="2684206" cy="273336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+mj-lt"/>
              </a:rPr>
              <a:t>Concept #33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4A3003F-A633-DEA6-167E-44EE39CB1D33}"/>
              </a:ext>
            </a:extLst>
          </p:cNvPr>
          <p:cNvSpPr/>
          <p:nvPr/>
        </p:nvSpPr>
        <p:spPr>
          <a:xfrm>
            <a:off x="4054073" y="2319893"/>
            <a:ext cx="2684206" cy="273336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+mj-lt"/>
              </a:rPr>
              <a:t>Concept #48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379AFE6-8707-62C1-C80A-F98A4343D3E8}"/>
              </a:ext>
            </a:extLst>
          </p:cNvPr>
          <p:cNvSpPr/>
          <p:nvPr/>
        </p:nvSpPr>
        <p:spPr>
          <a:xfrm>
            <a:off x="7226713" y="2319893"/>
            <a:ext cx="2684206" cy="273336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+mj-lt"/>
              </a:rPr>
              <a:t>Concept #50</a:t>
            </a:r>
          </a:p>
        </p:txBody>
      </p:sp>
    </p:spTree>
    <p:extLst>
      <p:ext uri="{BB962C8B-B14F-4D97-AF65-F5344CB8AC3E}">
        <p14:creationId xmlns:p14="http://schemas.microsoft.com/office/powerpoint/2010/main" val="61392677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A5BCF7-4E67-4B03-4D9A-C266B1F2FBE0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0744BC4-01FE-EE76-3D0C-6A2EC6EB29D8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B97B82-3D7B-EDA6-B474-EFA06C8BAB2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76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A17F702A-58AB-AA9B-3229-8C610A327639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latin typeface="Arial Black"/>
                <a:cs typeface="Calibri"/>
              </a:rPr>
              <a:t>High Fidelity Concepts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F9BE55-A1BA-A7B9-1DC0-97F2D4D9BD6D}"/>
              </a:ext>
            </a:extLst>
          </p:cNvPr>
          <p:cNvSpPr txBox="1"/>
          <p:nvPr/>
        </p:nvSpPr>
        <p:spPr>
          <a:xfrm>
            <a:off x="841627" y="1410055"/>
            <a:ext cx="9109098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>
                <a:latin typeface="+mj-lt"/>
                <a:cs typeface="Calibri"/>
              </a:rPr>
              <a:t>Force-held lock with double-poppet valve </a:t>
            </a:r>
            <a:endParaRPr lang="en-US">
              <a:latin typeface="+mj-lt"/>
            </a:endParaRPr>
          </a:p>
          <a:p>
            <a:pPr algn="ctr"/>
            <a:r>
              <a:rPr lang="en-US" sz="2800">
                <a:latin typeface="+mj-lt"/>
                <a:cs typeface="Calibri"/>
              </a:rPr>
              <a:t>and </a:t>
            </a:r>
            <a:r>
              <a:rPr lang="en-US" sz="2800">
                <a:latin typeface="+mj-lt"/>
                <a:ea typeface="+mn-lt"/>
                <a:cs typeface="+mn-lt"/>
              </a:rPr>
              <a:t>double vacuum wall</a:t>
            </a:r>
            <a:endParaRPr lang="en-US">
              <a:latin typeface="+mj-lt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BFD3C90-B395-7D53-81F9-12D592B07B6A}"/>
              </a:ext>
            </a:extLst>
          </p:cNvPr>
          <p:cNvGraphicFramePr>
            <a:graphicFrameLocks noGrp="1"/>
          </p:cNvGraphicFramePr>
          <p:nvPr/>
        </p:nvGraphicFramePr>
        <p:xfrm>
          <a:off x="2692250" y="3425149"/>
          <a:ext cx="5283497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8656">
                  <a:extLst>
                    <a:ext uri="{9D8B030D-6E8A-4147-A177-3AD203B41FA5}">
                      <a16:colId xmlns:a16="http://schemas.microsoft.com/office/drawing/2014/main" val="1873485196"/>
                    </a:ext>
                  </a:extLst>
                </a:gridCol>
                <a:gridCol w="4224841">
                  <a:extLst>
                    <a:ext uri="{9D8B030D-6E8A-4147-A177-3AD203B41FA5}">
                      <a16:colId xmlns:a16="http://schemas.microsoft.com/office/drawing/2014/main" val="38389338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b="1">
                          <a:solidFill>
                            <a:schemeClr val="tx1"/>
                          </a:solidFill>
                          <a:latin typeface="+mj-lt"/>
                        </a:rPr>
                        <a:t>#33</a:t>
                      </a:r>
                    </a:p>
                  </a:txBody>
                  <a:tcPr>
                    <a:solidFill>
                      <a:srgbClr val="DBD7D2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b="0" i="0" u="none" strike="noStrike" noProof="0">
                          <a:solidFill>
                            <a:srgbClr val="000000"/>
                          </a:solidFill>
                          <a:latin typeface="+mj-lt"/>
                        </a:rPr>
                        <a:t>Encapsulated O-ring seals</a:t>
                      </a:r>
                      <a:endParaRPr lang="en-US" sz="2000">
                        <a:latin typeface="+mj-lt"/>
                      </a:endParaRPr>
                    </a:p>
                    <a:p>
                      <a:pPr lvl="0">
                        <a:buNone/>
                      </a:pPr>
                      <a:r>
                        <a:rPr lang="en-US" sz="2000" b="0" i="0" u="none" strike="noStrike" noProof="0">
                          <a:solidFill>
                            <a:srgbClr val="000000"/>
                          </a:solidFill>
                          <a:latin typeface="+mj-lt"/>
                        </a:rPr>
                        <a:t>MLI</a:t>
                      </a:r>
                      <a:endParaRPr lang="en-US" sz="2000">
                        <a:latin typeface="+mj-lt"/>
                      </a:endParaRPr>
                    </a:p>
                  </a:txBody>
                  <a:tcPr>
                    <a:solidFill>
                      <a:srgbClr val="DBD7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83763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>
                          <a:latin typeface="+mj-lt"/>
                        </a:rPr>
                        <a:t>#48</a:t>
                      </a:r>
                    </a:p>
                  </a:txBody>
                  <a:tcPr>
                    <a:solidFill>
                      <a:srgbClr val="DBD7D2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0" i="0" u="none" strike="noStrike" noProof="0">
                          <a:solidFill>
                            <a:srgbClr val="000000"/>
                          </a:solidFill>
                          <a:latin typeface="+mj-lt"/>
                        </a:rPr>
                        <a:t>Encapsulated O-ring seals</a:t>
                      </a:r>
                      <a:endParaRPr lang="en-US" sz="2000">
                        <a:latin typeface="+mj-lt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0" i="0" u="none" strike="noStrike" noProof="0">
                          <a:solidFill>
                            <a:srgbClr val="000000"/>
                          </a:solidFill>
                          <a:latin typeface="+mj-lt"/>
                        </a:rPr>
                        <a:t>SOFI</a:t>
                      </a:r>
                      <a:endParaRPr lang="en-US" sz="2000">
                        <a:latin typeface="+mj-lt"/>
                      </a:endParaRPr>
                    </a:p>
                  </a:txBody>
                  <a:tcPr>
                    <a:solidFill>
                      <a:srgbClr val="DBD7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91150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>
                          <a:latin typeface="+mj-lt"/>
                        </a:rPr>
                        <a:t>#50</a:t>
                      </a:r>
                    </a:p>
                  </a:txBody>
                  <a:tcPr>
                    <a:solidFill>
                      <a:srgbClr val="DBD7D2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0" i="0" u="none" strike="noStrike" noProof="0">
                          <a:solidFill>
                            <a:srgbClr val="000000"/>
                          </a:solidFill>
                          <a:latin typeface="+mj-lt"/>
                        </a:rPr>
                        <a:t>Teflon seals</a:t>
                      </a:r>
                      <a:endParaRPr lang="en-US" sz="2000">
                        <a:latin typeface="+mj-lt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0" i="0" u="none" strike="noStrike" noProof="0">
                          <a:solidFill>
                            <a:srgbClr val="000000"/>
                          </a:solidFill>
                          <a:latin typeface="+mj-lt"/>
                        </a:rPr>
                        <a:t>MLI</a:t>
                      </a:r>
                      <a:endParaRPr lang="en-US" sz="2000">
                        <a:latin typeface="+mj-lt"/>
                      </a:endParaRPr>
                    </a:p>
                  </a:txBody>
                  <a:tcPr>
                    <a:solidFill>
                      <a:srgbClr val="DBD7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9205876"/>
                  </a:ext>
                </a:extLst>
              </a:tr>
            </a:tbl>
          </a:graphicData>
        </a:graphic>
      </p:graphicFrame>
      <p:sp>
        <p:nvSpPr>
          <p:cNvPr id="4" name="Plus Sign 3">
            <a:extLst>
              <a:ext uri="{FF2B5EF4-FFF2-40B4-BE49-F238E27FC236}">
                <a16:creationId xmlns:a16="http://schemas.microsoft.com/office/drawing/2014/main" id="{0EAA14CE-1F1B-2FC2-64F8-09707A5D4FD5}"/>
              </a:ext>
            </a:extLst>
          </p:cNvPr>
          <p:cNvSpPr/>
          <p:nvPr/>
        </p:nvSpPr>
        <p:spPr>
          <a:xfrm>
            <a:off x="5004769" y="2534450"/>
            <a:ext cx="658461" cy="606111"/>
          </a:xfrm>
          <a:prstGeom prst="mathPlus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488DD1-3638-00B1-344C-D732A686DE3E}"/>
              </a:ext>
            </a:extLst>
          </p:cNvPr>
          <p:cNvSpPr txBox="1"/>
          <p:nvPr/>
        </p:nvSpPr>
        <p:spPr>
          <a:xfrm>
            <a:off x="10671437" y="173378"/>
            <a:ext cx="1525893" cy="3501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Lauren Roche</a:t>
            </a:r>
          </a:p>
        </p:txBody>
      </p:sp>
    </p:spTree>
    <p:extLst>
      <p:ext uri="{BB962C8B-B14F-4D97-AF65-F5344CB8AC3E}">
        <p14:creationId xmlns:p14="http://schemas.microsoft.com/office/powerpoint/2010/main" val="57738685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A5BCF7-4E67-4B03-4D9A-C266B1F2FBE0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0744BC4-01FE-EE76-3D0C-6A2EC6EB29D8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B97B82-3D7B-EDA6-B474-EFA06C8BAB2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77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EB726565-0AEA-C1EB-6CFB-0946D0B81CE7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latin typeface="Arial Black"/>
                <a:cs typeface="Calibri"/>
              </a:rPr>
              <a:t>Final Concept Selection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751A04-702A-5BC3-ED86-C3F228EA2DA5}"/>
              </a:ext>
            </a:extLst>
          </p:cNvPr>
          <p:cNvSpPr txBox="1"/>
          <p:nvPr/>
        </p:nvSpPr>
        <p:spPr>
          <a:xfrm>
            <a:off x="835181" y="1485172"/>
            <a:ext cx="9109098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>
                <a:cs typeface="Calibri"/>
              </a:rPr>
              <a:t>Force-held lock with double-poppet valve </a:t>
            </a:r>
            <a:endParaRPr lang="en-US"/>
          </a:p>
          <a:p>
            <a:pPr algn="ctr"/>
            <a:r>
              <a:rPr lang="en-US" sz="2800">
                <a:cs typeface="Calibri"/>
              </a:rPr>
              <a:t>and </a:t>
            </a:r>
            <a:r>
              <a:rPr lang="en-US" sz="2800">
                <a:ea typeface="+mn-lt"/>
                <a:cs typeface="+mn-lt"/>
              </a:rPr>
              <a:t>double vacuum wall</a:t>
            </a:r>
            <a:endParaRPr lang="en-US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D244FC99-C4A5-24C2-DE86-37F52223F19D}"/>
              </a:ext>
            </a:extLst>
          </p:cNvPr>
          <p:cNvGraphicFramePr>
            <a:graphicFrameLocks noGrp="1"/>
          </p:cNvGraphicFramePr>
          <p:nvPr/>
        </p:nvGraphicFramePr>
        <p:xfrm>
          <a:off x="2669029" y="3259115"/>
          <a:ext cx="5283497" cy="94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8656">
                  <a:extLst>
                    <a:ext uri="{9D8B030D-6E8A-4147-A177-3AD203B41FA5}">
                      <a16:colId xmlns:a16="http://schemas.microsoft.com/office/drawing/2014/main" val="1873485196"/>
                    </a:ext>
                  </a:extLst>
                </a:gridCol>
                <a:gridCol w="4224841">
                  <a:extLst>
                    <a:ext uri="{9D8B030D-6E8A-4147-A177-3AD203B41FA5}">
                      <a16:colId xmlns:a16="http://schemas.microsoft.com/office/drawing/2014/main" val="38389338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chemeClr val="tx1"/>
                          </a:solidFill>
                        </a:rPr>
                        <a:t>#33</a:t>
                      </a:r>
                    </a:p>
                  </a:txBody>
                  <a:tcPr>
                    <a:solidFill>
                      <a:srgbClr val="DBD7D2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8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encapsulated O-ring seals</a:t>
                      </a:r>
                      <a:endParaRPr lang="en-US" sz="2800"/>
                    </a:p>
                    <a:p>
                      <a:pPr lvl="0">
                        <a:buNone/>
                      </a:pPr>
                      <a:r>
                        <a:rPr lang="en-US" sz="28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MLI</a:t>
                      </a:r>
                      <a:endParaRPr lang="en-US" sz="2800"/>
                    </a:p>
                  </a:txBody>
                  <a:tcPr>
                    <a:solidFill>
                      <a:srgbClr val="DBD7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8376363"/>
                  </a:ext>
                </a:extLst>
              </a:tr>
            </a:tbl>
          </a:graphicData>
        </a:graphic>
      </p:graphicFrame>
      <p:sp>
        <p:nvSpPr>
          <p:cNvPr id="12" name="Plus Sign 11">
            <a:extLst>
              <a:ext uri="{FF2B5EF4-FFF2-40B4-BE49-F238E27FC236}">
                <a16:creationId xmlns:a16="http://schemas.microsoft.com/office/drawing/2014/main" id="{15B3EB5F-BA60-B9BA-005F-D4FE70F2C60F}"/>
              </a:ext>
            </a:extLst>
          </p:cNvPr>
          <p:cNvSpPr/>
          <p:nvPr/>
        </p:nvSpPr>
        <p:spPr>
          <a:xfrm>
            <a:off x="5007933" y="2444888"/>
            <a:ext cx="658461" cy="606111"/>
          </a:xfrm>
          <a:prstGeom prst="mathPlus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Diagram of a mechanical scheme&#10;&#10;Description automatically generated with medium confidence">
            <a:extLst>
              <a:ext uri="{FF2B5EF4-FFF2-40B4-BE49-F238E27FC236}">
                <a16:creationId xmlns:a16="http://schemas.microsoft.com/office/drawing/2014/main" id="{3BEC7DE9-7BA3-5774-98CE-9BD5FE9C5E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6" r="-359" b="22727"/>
          <a:stretch/>
        </p:blipFill>
        <p:spPr bwMode="auto">
          <a:xfrm>
            <a:off x="3651254" y="4477217"/>
            <a:ext cx="3542441" cy="1768873"/>
          </a:xfrm>
          <a:prstGeom prst="rect">
            <a:avLst/>
          </a:prstGeom>
          <a:noFill/>
          <a:ln w="28575">
            <a:solidFill>
              <a:srgbClr val="163A6B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2930648-8B50-4EEF-0518-639FE7B8C151}"/>
              </a:ext>
            </a:extLst>
          </p:cNvPr>
          <p:cNvSpPr txBox="1"/>
          <p:nvPr/>
        </p:nvSpPr>
        <p:spPr>
          <a:xfrm>
            <a:off x="10671437" y="173378"/>
            <a:ext cx="152589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Nicolas Sgammato</a:t>
            </a:r>
          </a:p>
        </p:txBody>
      </p:sp>
    </p:spTree>
    <p:extLst>
      <p:ext uri="{BB962C8B-B14F-4D97-AF65-F5344CB8AC3E}">
        <p14:creationId xmlns:p14="http://schemas.microsoft.com/office/powerpoint/2010/main" val="102647082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84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65EBEC8-5EC4-BC80-D198-C137AE9A4B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0167" y="1471564"/>
            <a:ext cx="7352413" cy="374936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77B814-9D4C-4B3C-79B5-C6E97661C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3A3A2B-7B7F-2726-F242-1023D74D1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78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5DCBDCF-B95F-6A99-F54A-F11105BA8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Fall Design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08BFD2D-B5C9-845B-ECFB-E679E3733FFE}"/>
              </a:ext>
            </a:extLst>
          </p:cNvPr>
          <p:cNvSpPr/>
          <p:nvPr/>
        </p:nvSpPr>
        <p:spPr>
          <a:xfrm>
            <a:off x="533400" y="5472389"/>
            <a:ext cx="9908458" cy="1179871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+mj-lt"/>
              </a:rPr>
              <a:t>Double poppet actuator and force held lock, seal with encapsulated seals, insulated by double vacuum wall and Multi-Layer Insulation (MLI) blanket</a:t>
            </a:r>
          </a:p>
        </p:txBody>
      </p:sp>
      <p:pic>
        <p:nvPicPr>
          <p:cNvPr id="2" name="Picture 1" descr="Arizona Space Grant Consortium Logos | Arizona Space Grant Consortium">
            <a:extLst>
              <a:ext uri="{FF2B5EF4-FFF2-40B4-BE49-F238E27FC236}">
                <a16:creationId xmlns:a16="http://schemas.microsoft.com/office/drawing/2014/main" id="{CDE89E01-8761-9E88-6374-D5200C35C4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82498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A5BCF7-4E67-4B03-4D9A-C266B1F2FBE0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0744BC4-01FE-EE76-3D0C-6A2EC6EB29D8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B97B82-3D7B-EDA6-B474-EFA06C8BAB2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79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EB726565-0AEA-C1EB-6CFB-0946D0B81CE7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solidFill>
                  <a:srgbClr val="782F40"/>
                </a:solidFill>
                <a:latin typeface="Arial Black"/>
                <a:cs typeface="Calibri"/>
              </a:rPr>
              <a:t>Final Concept Selection</a:t>
            </a:r>
            <a:endParaRPr lang="en-US">
              <a:solidFill>
                <a:srgbClr val="782F40"/>
              </a:solidFill>
            </a:endParaRPr>
          </a:p>
        </p:txBody>
      </p:sp>
      <p:pic>
        <p:nvPicPr>
          <p:cNvPr id="4" name="Picture 3" descr="Diagram of a mechanical scheme&#10;&#10;Description automatically generated with medium confidence">
            <a:extLst>
              <a:ext uri="{FF2B5EF4-FFF2-40B4-BE49-F238E27FC236}">
                <a16:creationId xmlns:a16="http://schemas.microsoft.com/office/drawing/2014/main" id="{3BEC7DE9-7BA3-5774-98CE-9BD5FE9C5E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6" r="-359" b="22727"/>
          <a:stretch/>
        </p:blipFill>
        <p:spPr bwMode="auto">
          <a:xfrm>
            <a:off x="1807229" y="1250327"/>
            <a:ext cx="7189287" cy="3589879"/>
          </a:xfrm>
          <a:prstGeom prst="rect">
            <a:avLst/>
          </a:prstGeom>
          <a:noFill/>
          <a:ln w="76200">
            <a:solidFill>
              <a:schemeClr val="tx2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2930648-8B50-4EEF-0518-639FE7B8C151}"/>
              </a:ext>
            </a:extLst>
          </p:cNvPr>
          <p:cNvSpPr txBox="1"/>
          <p:nvPr/>
        </p:nvSpPr>
        <p:spPr>
          <a:xfrm>
            <a:off x="10671437" y="173378"/>
            <a:ext cx="1525893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Lauren Roche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1506E61-84D0-6276-1130-58CBA78ECAAB}"/>
              </a:ext>
            </a:extLst>
          </p:cNvPr>
          <p:cNvSpPr/>
          <p:nvPr/>
        </p:nvSpPr>
        <p:spPr>
          <a:xfrm>
            <a:off x="533400" y="5220929"/>
            <a:ext cx="9908458" cy="1179871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+mj-lt"/>
              </a:rPr>
              <a:t>Concept #33: Double poppet actuator and force held lock, seal with encapsulated seals, insulated by double vacuum wall and Multi-Layer Insulation (MLI) blanket</a:t>
            </a:r>
          </a:p>
        </p:txBody>
      </p:sp>
      <p:pic>
        <p:nvPicPr>
          <p:cNvPr id="6" name="Picture 5" descr="Arizona Space Grant Consortium Logos | Arizona Space Grant Consortium">
            <a:extLst>
              <a:ext uri="{FF2B5EF4-FFF2-40B4-BE49-F238E27FC236}">
                <a16:creationId xmlns:a16="http://schemas.microsoft.com/office/drawing/2014/main" id="{CF84E337-137E-0F61-2717-FEC57A2C77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9498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3107C5B-F184-4D7C-F267-CE5E0B0F13E1}"/>
              </a:ext>
            </a:extLst>
          </p:cNvPr>
          <p:cNvSpPr/>
          <p:nvPr/>
        </p:nvSpPr>
        <p:spPr>
          <a:xfrm>
            <a:off x="7751618" y="2977564"/>
            <a:ext cx="2919819" cy="1375416"/>
          </a:xfrm>
          <a:prstGeom prst="rect">
            <a:avLst/>
          </a:prstGeom>
          <a:solidFill>
            <a:srgbClr val="B7B7B7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CC6D2F9-EFE2-983D-5DA9-69B6E4C80FC2}"/>
              </a:ext>
            </a:extLst>
          </p:cNvPr>
          <p:cNvSpPr/>
          <p:nvPr/>
        </p:nvSpPr>
        <p:spPr>
          <a:xfrm>
            <a:off x="0" y="6203919"/>
            <a:ext cx="10671437" cy="75521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A5BCF7-4E67-4B03-4D9A-C266B1F2FBE0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0744BC4-01FE-EE76-3D0C-6A2EC6EB29D8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B97B82-3D7B-EDA6-B474-EFA06C8BAB2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D8D8D8"/>
                </a:solidFill>
                <a:ea typeface="Calibri"/>
                <a:cs typeface="Calibri"/>
              </a:rPr>
              <a:t>8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9EB36FB-3792-5116-C173-9C322973EEB3}"/>
              </a:ext>
            </a:extLst>
          </p:cNvPr>
          <p:cNvSpPr/>
          <p:nvPr/>
        </p:nvSpPr>
        <p:spPr>
          <a:xfrm>
            <a:off x="7147442" y="2899262"/>
            <a:ext cx="790970" cy="1532021"/>
          </a:xfrm>
          <a:prstGeom prst="rect">
            <a:avLst/>
          </a:prstGeom>
          <a:solidFill>
            <a:srgbClr val="B7B7B7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Top Corners Snipped 18">
            <a:extLst>
              <a:ext uri="{FF2B5EF4-FFF2-40B4-BE49-F238E27FC236}">
                <a16:creationId xmlns:a16="http://schemas.microsoft.com/office/drawing/2014/main" id="{B721534F-1C80-3E19-E464-678C891FEA91}"/>
              </a:ext>
            </a:extLst>
          </p:cNvPr>
          <p:cNvSpPr/>
          <p:nvPr/>
        </p:nvSpPr>
        <p:spPr>
          <a:xfrm rot="5400000">
            <a:off x="4923113" y="2322379"/>
            <a:ext cx="2383676" cy="2669157"/>
          </a:xfrm>
          <a:prstGeom prst="snip2SameRect">
            <a:avLst/>
          </a:prstGeom>
          <a:solidFill>
            <a:srgbClr val="B7B7B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611D0DE-C22B-78FD-3DED-11543E355244}"/>
              </a:ext>
            </a:extLst>
          </p:cNvPr>
          <p:cNvGrpSpPr/>
          <p:nvPr/>
        </p:nvGrpSpPr>
        <p:grpSpPr>
          <a:xfrm>
            <a:off x="-1069702" y="2359708"/>
            <a:ext cx="5406068" cy="2442755"/>
            <a:chOff x="-361508" y="2420813"/>
            <a:chExt cx="5406068" cy="2442755"/>
          </a:xfrm>
          <a:solidFill>
            <a:srgbClr val="B7B7B7"/>
          </a:solidFill>
        </p:grpSpPr>
        <p:sp>
          <p:nvSpPr>
            <p:cNvPr id="10" name="Cylinder 9">
              <a:extLst>
                <a:ext uri="{FF2B5EF4-FFF2-40B4-BE49-F238E27FC236}">
                  <a16:creationId xmlns:a16="http://schemas.microsoft.com/office/drawing/2014/main" id="{A5D88187-05D5-1E77-79B3-7B1F7BC13C47}"/>
                </a:ext>
              </a:extLst>
            </p:cNvPr>
            <p:cNvSpPr/>
            <p:nvPr/>
          </p:nvSpPr>
          <p:spPr>
            <a:xfrm rot="5400000">
              <a:off x="1605101" y="1014766"/>
              <a:ext cx="1351163" cy="5284381"/>
            </a:xfrm>
            <a:prstGeom prst="can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3646CCD-50B3-2EB6-450E-ABC242B6E876}"/>
                </a:ext>
              </a:extLst>
            </p:cNvPr>
            <p:cNvSpPr/>
            <p:nvPr/>
          </p:nvSpPr>
          <p:spPr>
            <a:xfrm>
              <a:off x="1596640" y="2854041"/>
              <a:ext cx="790970" cy="1532021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155CDEA9-1AA8-6C85-B699-4B9706299324}"/>
                </a:ext>
              </a:extLst>
            </p:cNvPr>
            <p:cNvSpPr/>
            <p:nvPr/>
          </p:nvSpPr>
          <p:spPr>
            <a:xfrm>
              <a:off x="2182237" y="2776773"/>
              <a:ext cx="2862323" cy="1786568"/>
            </a:xfrm>
            <a:prstGeom prst="round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6C9EB897-1001-1F5D-94DC-049F9E3CEF70}"/>
                </a:ext>
              </a:extLst>
            </p:cNvPr>
            <p:cNvSpPr/>
            <p:nvPr/>
          </p:nvSpPr>
          <p:spPr>
            <a:xfrm>
              <a:off x="2387610" y="2644521"/>
              <a:ext cx="2420603" cy="1995340"/>
            </a:xfrm>
            <a:prstGeom prst="round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C3102961-4797-0E27-EA45-EF27A5052817}"/>
                </a:ext>
              </a:extLst>
            </p:cNvPr>
            <p:cNvSpPr/>
            <p:nvPr/>
          </p:nvSpPr>
          <p:spPr>
            <a:xfrm>
              <a:off x="2592983" y="2420813"/>
              <a:ext cx="2039362" cy="2442755"/>
            </a:xfrm>
            <a:prstGeom prst="round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: Top Corners Snipped 22">
            <a:extLst>
              <a:ext uri="{FF2B5EF4-FFF2-40B4-BE49-F238E27FC236}">
                <a16:creationId xmlns:a16="http://schemas.microsoft.com/office/drawing/2014/main" id="{FDCCC34E-5C17-5B49-F5BA-4756C10B2139}"/>
              </a:ext>
            </a:extLst>
          </p:cNvPr>
          <p:cNvSpPr/>
          <p:nvPr/>
        </p:nvSpPr>
        <p:spPr>
          <a:xfrm rot="16200000">
            <a:off x="3639604" y="3444015"/>
            <a:ext cx="1995341" cy="385749"/>
          </a:xfrm>
          <a:prstGeom prst="snip2SameRect">
            <a:avLst/>
          </a:prstGeom>
          <a:solidFill>
            <a:srgbClr val="B7B7B7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rapezoid 3">
            <a:extLst>
              <a:ext uri="{FF2B5EF4-FFF2-40B4-BE49-F238E27FC236}">
                <a16:creationId xmlns:a16="http://schemas.microsoft.com/office/drawing/2014/main" id="{544EFCFF-1C35-09EE-EA6A-D70C24DD6578}"/>
              </a:ext>
            </a:extLst>
          </p:cNvPr>
          <p:cNvSpPr/>
          <p:nvPr/>
        </p:nvSpPr>
        <p:spPr>
          <a:xfrm rot="5400000">
            <a:off x="4082218" y="3397361"/>
            <a:ext cx="960278" cy="352434"/>
          </a:xfrm>
          <a:prstGeom prst="trapezoid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6760747-CAFA-63C6-890F-D06ADB66B874}"/>
              </a:ext>
            </a:extLst>
          </p:cNvPr>
          <p:cNvSpPr/>
          <p:nvPr/>
        </p:nvSpPr>
        <p:spPr>
          <a:xfrm>
            <a:off x="6074624" y="3176488"/>
            <a:ext cx="238188" cy="78353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B8160465-4E4F-B8BD-7DFB-E9F386D2F0C2}"/>
              </a:ext>
            </a:extLst>
          </p:cNvPr>
          <p:cNvSpPr/>
          <p:nvPr/>
        </p:nvSpPr>
        <p:spPr>
          <a:xfrm>
            <a:off x="6208533" y="3176488"/>
            <a:ext cx="238188" cy="78353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C041E0B-3077-4877-7BDA-1A61F8F032A0}"/>
              </a:ext>
            </a:extLst>
          </p:cNvPr>
          <p:cNvSpPr/>
          <p:nvPr/>
        </p:nvSpPr>
        <p:spPr>
          <a:xfrm>
            <a:off x="6329693" y="3176487"/>
            <a:ext cx="238188" cy="791849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583A382-44B3-2B49-6427-F22EED4B4871}"/>
              </a:ext>
            </a:extLst>
          </p:cNvPr>
          <p:cNvSpPr/>
          <p:nvPr/>
        </p:nvSpPr>
        <p:spPr>
          <a:xfrm>
            <a:off x="6480737" y="3171753"/>
            <a:ext cx="238188" cy="791849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7A00ADB-7534-BD5F-FBEA-090B676693F5}"/>
              </a:ext>
            </a:extLst>
          </p:cNvPr>
          <p:cNvCxnSpPr>
            <a:cxnSpLocks/>
          </p:cNvCxnSpPr>
          <p:nvPr/>
        </p:nvCxnSpPr>
        <p:spPr>
          <a:xfrm>
            <a:off x="6074624" y="3190112"/>
            <a:ext cx="66741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63BD16C-C3D5-59F6-BF30-6984FEDE6405}"/>
              </a:ext>
            </a:extLst>
          </p:cNvPr>
          <p:cNvCxnSpPr>
            <a:cxnSpLocks/>
          </p:cNvCxnSpPr>
          <p:nvPr/>
        </p:nvCxnSpPr>
        <p:spPr>
          <a:xfrm>
            <a:off x="6055313" y="3949075"/>
            <a:ext cx="70603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7A8BE62-16A5-54ED-03D4-C57F4F9D4D95}"/>
              </a:ext>
            </a:extLst>
          </p:cNvPr>
          <p:cNvCxnSpPr>
            <a:cxnSpLocks/>
          </p:cNvCxnSpPr>
          <p:nvPr/>
        </p:nvCxnSpPr>
        <p:spPr>
          <a:xfrm flipH="1">
            <a:off x="6742040" y="3171753"/>
            <a:ext cx="4349" cy="77630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9EF9ABB-2A62-042B-1A6C-86A3D4291ED2}"/>
              </a:ext>
            </a:extLst>
          </p:cNvPr>
          <p:cNvCxnSpPr>
            <a:cxnSpLocks/>
          </p:cNvCxnSpPr>
          <p:nvPr/>
        </p:nvCxnSpPr>
        <p:spPr>
          <a:xfrm flipV="1">
            <a:off x="4762764" y="2730428"/>
            <a:ext cx="0" cy="4652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0DD3F5BD-C4FB-DF27-2CE8-707F9E2709EF}"/>
              </a:ext>
            </a:extLst>
          </p:cNvPr>
          <p:cNvCxnSpPr>
            <a:cxnSpLocks/>
          </p:cNvCxnSpPr>
          <p:nvPr/>
        </p:nvCxnSpPr>
        <p:spPr>
          <a:xfrm flipV="1">
            <a:off x="4940852" y="2920270"/>
            <a:ext cx="0" cy="26984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D47235FD-304F-3195-022A-DA5B2221307F}"/>
              </a:ext>
            </a:extLst>
          </p:cNvPr>
          <p:cNvCxnSpPr>
            <a:cxnSpLocks/>
          </p:cNvCxnSpPr>
          <p:nvPr/>
        </p:nvCxnSpPr>
        <p:spPr>
          <a:xfrm flipV="1">
            <a:off x="4732562" y="3979620"/>
            <a:ext cx="0" cy="4652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3532B412-AAC4-170D-119D-100D90F40D04}"/>
              </a:ext>
            </a:extLst>
          </p:cNvPr>
          <p:cNvCxnSpPr>
            <a:cxnSpLocks/>
          </p:cNvCxnSpPr>
          <p:nvPr/>
        </p:nvCxnSpPr>
        <p:spPr>
          <a:xfrm flipV="1">
            <a:off x="4940852" y="3979620"/>
            <a:ext cx="0" cy="26984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11FDA5A-41C7-0F2C-FAC3-209D8D183163}"/>
              </a:ext>
            </a:extLst>
          </p:cNvPr>
          <p:cNvCxnSpPr/>
          <p:nvPr/>
        </p:nvCxnSpPr>
        <p:spPr>
          <a:xfrm flipV="1">
            <a:off x="4750370" y="2729246"/>
            <a:ext cx="2077628" cy="147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829C4E5-B1FE-FDB6-0DB4-BD799002F24A}"/>
              </a:ext>
            </a:extLst>
          </p:cNvPr>
          <p:cNvCxnSpPr/>
          <p:nvPr/>
        </p:nvCxnSpPr>
        <p:spPr>
          <a:xfrm flipV="1">
            <a:off x="4729638" y="4412900"/>
            <a:ext cx="2077628" cy="147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A4DEF53E-32B3-87F4-CBE9-B9149A3165DC}"/>
              </a:ext>
            </a:extLst>
          </p:cNvPr>
          <p:cNvCxnSpPr/>
          <p:nvPr/>
        </p:nvCxnSpPr>
        <p:spPr>
          <a:xfrm>
            <a:off x="4938896" y="2920270"/>
            <a:ext cx="186096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9D6DBB84-3AFC-0D66-233C-49BC830AED11}"/>
              </a:ext>
            </a:extLst>
          </p:cNvPr>
          <p:cNvCxnSpPr/>
          <p:nvPr/>
        </p:nvCxnSpPr>
        <p:spPr>
          <a:xfrm>
            <a:off x="4942598" y="4227072"/>
            <a:ext cx="186096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ED3AFED7-C845-58AF-D95C-8EF296BF6095}"/>
              </a:ext>
            </a:extLst>
          </p:cNvPr>
          <p:cNvCxnSpPr/>
          <p:nvPr/>
        </p:nvCxnSpPr>
        <p:spPr>
          <a:xfrm>
            <a:off x="6815854" y="2715668"/>
            <a:ext cx="429848" cy="26189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CD4CC32-990E-1B4D-4886-23A97E08E73F}"/>
              </a:ext>
            </a:extLst>
          </p:cNvPr>
          <p:cNvCxnSpPr>
            <a:cxnSpLocks/>
          </p:cNvCxnSpPr>
          <p:nvPr/>
        </p:nvCxnSpPr>
        <p:spPr>
          <a:xfrm flipV="1">
            <a:off x="6799862" y="4223411"/>
            <a:ext cx="485160" cy="1956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32CE4314-12A6-A159-E3D1-79D1F4894E3D}"/>
              </a:ext>
            </a:extLst>
          </p:cNvPr>
          <p:cNvCxnSpPr>
            <a:cxnSpLocks/>
          </p:cNvCxnSpPr>
          <p:nvPr/>
        </p:nvCxnSpPr>
        <p:spPr>
          <a:xfrm>
            <a:off x="6792458" y="2920196"/>
            <a:ext cx="354984" cy="23027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AC9AEA72-515B-D51D-CB6F-D43CB7D092C5}"/>
              </a:ext>
            </a:extLst>
          </p:cNvPr>
          <p:cNvCxnSpPr>
            <a:cxnSpLocks/>
          </p:cNvCxnSpPr>
          <p:nvPr/>
        </p:nvCxnSpPr>
        <p:spPr>
          <a:xfrm flipV="1">
            <a:off x="6790352" y="4044141"/>
            <a:ext cx="360792" cy="18452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6528B3D6-AF28-F2D6-2C52-053E29ED010F}"/>
              </a:ext>
            </a:extLst>
          </p:cNvPr>
          <p:cNvCxnSpPr>
            <a:cxnSpLocks/>
          </p:cNvCxnSpPr>
          <p:nvPr/>
        </p:nvCxnSpPr>
        <p:spPr>
          <a:xfrm>
            <a:off x="7149293" y="3119159"/>
            <a:ext cx="1851" cy="9482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47CF47C3-5D4A-1535-4923-67395F0B8DF8}"/>
              </a:ext>
            </a:extLst>
          </p:cNvPr>
          <p:cNvCxnSpPr>
            <a:cxnSpLocks/>
          </p:cNvCxnSpPr>
          <p:nvPr/>
        </p:nvCxnSpPr>
        <p:spPr>
          <a:xfrm>
            <a:off x="7245702" y="2977564"/>
            <a:ext cx="700568" cy="17927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8B20726A-D826-E332-DC47-8827EA4F6198}"/>
              </a:ext>
            </a:extLst>
          </p:cNvPr>
          <p:cNvCxnSpPr>
            <a:cxnSpLocks/>
          </p:cNvCxnSpPr>
          <p:nvPr/>
        </p:nvCxnSpPr>
        <p:spPr>
          <a:xfrm flipV="1">
            <a:off x="7262227" y="4044059"/>
            <a:ext cx="684043" cy="17519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03EA08EC-832C-7D23-2CBD-5C2D0CCAA4F5}"/>
              </a:ext>
            </a:extLst>
          </p:cNvPr>
          <p:cNvCxnSpPr/>
          <p:nvPr/>
        </p:nvCxnSpPr>
        <p:spPr>
          <a:xfrm>
            <a:off x="7938412" y="3156834"/>
            <a:ext cx="27330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AB3BF72C-58F8-C5B7-8156-017A393DAFC9}"/>
              </a:ext>
            </a:extLst>
          </p:cNvPr>
          <p:cNvCxnSpPr/>
          <p:nvPr/>
        </p:nvCxnSpPr>
        <p:spPr>
          <a:xfrm>
            <a:off x="7938411" y="4044141"/>
            <a:ext cx="27330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53864CBE-8533-6EDF-3CFF-B2CAF6FEDBA2}"/>
              </a:ext>
            </a:extLst>
          </p:cNvPr>
          <p:cNvCxnSpPr>
            <a:cxnSpLocks/>
          </p:cNvCxnSpPr>
          <p:nvPr/>
        </p:nvCxnSpPr>
        <p:spPr>
          <a:xfrm>
            <a:off x="4946300" y="3190112"/>
            <a:ext cx="114285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7251D7CE-B1E3-2A1B-979C-497C0EABCF18}"/>
              </a:ext>
            </a:extLst>
          </p:cNvPr>
          <p:cNvCxnSpPr>
            <a:cxnSpLocks/>
          </p:cNvCxnSpPr>
          <p:nvPr/>
        </p:nvCxnSpPr>
        <p:spPr>
          <a:xfrm>
            <a:off x="4938896" y="3958868"/>
            <a:ext cx="114285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Oval 96">
            <a:extLst>
              <a:ext uri="{FF2B5EF4-FFF2-40B4-BE49-F238E27FC236}">
                <a16:creationId xmlns:a16="http://schemas.microsoft.com/office/drawing/2014/main" id="{8AA778AC-A7DF-2E67-FCB9-7FD30C838767}"/>
              </a:ext>
            </a:extLst>
          </p:cNvPr>
          <p:cNvSpPr/>
          <p:nvPr/>
        </p:nvSpPr>
        <p:spPr>
          <a:xfrm>
            <a:off x="2791814" y="3211858"/>
            <a:ext cx="218088" cy="67637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>
              <a:noFill/>
            </a:endParaRP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E59D17EF-D072-11C4-539C-55D94A9D9E3B}"/>
              </a:ext>
            </a:extLst>
          </p:cNvPr>
          <p:cNvSpPr/>
          <p:nvPr/>
        </p:nvSpPr>
        <p:spPr>
          <a:xfrm>
            <a:off x="2928547" y="3205076"/>
            <a:ext cx="218088" cy="67637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>
              <a:noFill/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3D263504-80BB-C6D0-AA4F-903365E2E5AD}"/>
              </a:ext>
            </a:extLst>
          </p:cNvPr>
          <p:cNvSpPr/>
          <p:nvPr/>
        </p:nvSpPr>
        <p:spPr>
          <a:xfrm>
            <a:off x="3070603" y="3213393"/>
            <a:ext cx="218088" cy="67637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>
              <a:noFill/>
            </a:endParaRP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C2ACD336-5C02-D327-F5DB-5E89B088785D}"/>
              </a:ext>
            </a:extLst>
          </p:cNvPr>
          <p:cNvSpPr/>
          <p:nvPr/>
        </p:nvSpPr>
        <p:spPr>
          <a:xfrm>
            <a:off x="3229809" y="3231455"/>
            <a:ext cx="218088" cy="67637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>
              <a:noFill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C1C677BE-524C-650E-2AB5-7D6DB0715ECD}"/>
              </a:ext>
            </a:extLst>
          </p:cNvPr>
          <p:cNvSpPr/>
          <p:nvPr/>
        </p:nvSpPr>
        <p:spPr>
          <a:xfrm>
            <a:off x="3382326" y="3228353"/>
            <a:ext cx="218088" cy="67637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>
              <a:noFill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E7D711B2-B654-EA5D-6C19-CECCADE31A54}"/>
              </a:ext>
            </a:extLst>
          </p:cNvPr>
          <p:cNvSpPr/>
          <p:nvPr/>
        </p:nvSpPr>
        <p:spPr>
          <a:xfrm>
            <a:off x="4766218" y="3207433"/>
            <a:ext cx="707254" cy="745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D66FCCB3-1E3C-AB2F-FBD8-B62798DD3CCE}"/>
              </a:ext>
            </a:extLst>
          </p:cNvPr>
          <p:cNvSpPr/>
          <p:nvPr/>
        </p:nvSpPr>
        <p:spPr>
          <a:xfrm>
            <a:off x="-1097259" y="3296438"/>
            <a:ext cx="2658339" cy="523711"/>
          </a:xfrm>
          <a:prstGeom prst="rect">
            <a:avLst/>
          </a:prstGeom>
          <a:solidFill>
            <a:srgbClr val="84848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55D99F9C-45F9-5B8F-35F5-A5739B5183B7}"/>
              </a:ext>
            </a:extLst>
          </p:cNvPr>
          <p:cNvSpPr/>
          <p:nvPr/>
        </p:nvSpPr>
        <p:spPr>
          <a:xfrm>
            <a:off x="9338305" y="3152970"/>
            <a:ext cx="1333131" cy="89048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2DD3CF03-AA0E-C4D4-F5FE-3B36195BDFB5}"/>
              </a:ext>
            </a:extLst>
          </p:cNvPr>
          <p:cNvSpPr/>
          <p:nvPr/>
        </p:nvSpPr>
        <p:spPr>
          <a:xfrm>
            <a:off x="8055813" y="3161362"/>
            <a:ext cx="1307218" cy="89048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Flowchart: Manual Operation 110">
            <a:extLst>
              <a:ext uri="{FF2B5EF4-FFF2-40B4-BE49-F238E27FC236}">
                <a16:creationId xmlns:a16="http://schemas.microsoft.com/office/drawing/2014/main" id="{9D9ED057-CD89-6B5B-486A-F0B9C5BB36AE}"/>
              </a:ext>
            </a:extLst>
          </p:cNvPr>
          <p:cNvSpPr/>
          <p:nvPr/>
        </p:nvSpPr>
        <p:spPr>
          <a:xfrm rot="16200000">
            <a:off x="6997416" y="3081089"/>
            <a:ext cx="1347393" cy="1032585"/>
          </a:xfrm>
          <a:prstGeom prst="flowChartManualOperation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Parallelogram 111">
            <a:extLst>
              <a:ext uri="{FF2B5EF4-FFF2-40B4-BE49-F238E27FC236}">
                <a16:creationId xmlns:a16="http://schemas.microsoft.com/office/drawing/2014/main" id="{6D385DE6-E6D1-6231-689D-F0AB39B9BDEE}"/>
              </a:ext>
            </a:extLst>
          </p:cNvPr>
          <p:cNvSpPr/>
          <p:nvPr/>
        </p:nvSpPr>
        <p:spPr>
          <a:xfrm rot="20286948">
            <a:off x="6700041" y="4125731"/>
            <a:ext cx="556228" cy="229567"/>
          </a:xfrm>
          <a:prstGeom prst="parallelogram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Parallelogram 112">
            <a:extLst>
              <a:ext uri="{FF2B5EF4-FFF2-40B4-BE49-F238E27FC236}">
                <a16:creationId xmlns:a16="http://schemas.microsoft.com/office/drawing/2014/main" id="{6B7DD97D-0BED-8486-DA77-C795E01153D0}"/>
              </a:ext>
            </a:extLst>
          </p:cNvPr>
          <p:cNvSpPr/>
          <p:nvPr/>
        </p:nvSpPr>
        <p:spPr>
          <a:xfrm rot="2034182" flipV="1">
            <a:off x="6749848" y="2880426"/>
            <a:ext cx="556228" cy="173268"/>
          </a:xfrm>
          <a:prstGeom prst="parallelogram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4934CD89-41EF-7611-2E27-E3330600BDFF}"/>
              </a:ext>
            </a:extLst>
          </p:cNvPr>
          <p:cNvSpPr/>
          <p:nvPr/>
        </p:nvSpPr>
        <p:spPr>
          <a:xfrm>
            <a:off x="3590168" y="3130503"/>
            <a:ext cx="734105" cy="838983"/>
          </a:xfrm>
          <a:prstGeom prst="rect">
            <a:avLst/>
          </a:prstGeom>
          <a:solidFill>
            <a:srgbClr val="B7B7B7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8FAD9E20-32DC-C1BE-EC2E-961A6537E40B}"/>
              </a:ext>
            </a:extLst>
          </p:cNvPr>
          <p:cNvSpPr/>
          <p:nvPr/>
        </p:nvSpPr>
        <p:spPr>
          <a:xfrm>
            <a:off x="4792168" y="2745899"/>
            <a:ext cx="2077628" cy="1676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AA98830B-12ED-8907-FC44-1D7D7BA3AE74}"/>
              </a:ext>
            </a:extLst>
          </p:cNvPr>
          <p:cNvSpPr/>
          <p:nvPr/>
        </p:nvSpPr>
        <p:spPr>
          <a:xfrm>
            <a:off x="4729638" y="4225813"/>
            <a:ext cx="2077628" cy="2045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CC1B4279-E189-9012-708B-EA71573E5C1F}"/>
              </a:ext>
            </a:extLst>
          </p:cNvPr>
          <p:cNvSpPr/>
          <p:nvPr/>
        </p:nvSpPr>
        <p:spPr>
          <a:xfrm>
            <a:off x="4773398" y="2814019"/>
            <a:ext cx="170088" cy="4132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073A4CE4-17CA-1D63-7E6C-BFCFE694542A}"/>
              </a:ext>
            </a:extLst>
          </p:cNvPr>
          <p:cNvSpPr/>
          <p:nvPr/>
        </p:nvSpPr>
        <p:spPr>
          <a:xfrm>
            <a:off x="4721694" y="3925239"/>
            <a:ext cx="234085" cy="4466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B7C8EDD-57A8-56F9-8B04-B62CE42181E5}"/>
              </a:ext>
            </a:extLst>
          </p:cNvPr>
          <p:cNvGrpSpPr/>
          <p:nvPr/>
        </p:nvGrpSpPr>
        <p:grpSpPr>
          <a:xfrm>
            <a:off x="4732562" y="3176488"/>
            <a:ext cx="1333474" cy="796004"/>
            <a:chOff x="4732562" y="3176488"/>
            <a:chExt cx="1333474" cy="796004"/>
          </a:xfrm>
          <a:solidFill>
            <a:srgbClr val="84848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4BEC3B9-28CE-C783-4DDB-200AF17E7EE5}"/>
                </a:ext>
              </a:extLst>
            </p:cNvPr>
            <p:cNvSpPr/>
            <p:nvPr/>
          </p:nvSpPr>
          <p:spPr>
            <a:xfrm>
              <a:off x="4940852" y="3414368"/>
              <a:ext cx="958930" cy="289156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BC12668-E5C9-262B-1E81-941FFD3FECFA}"/>
                </a:ext>
              </a:extLst>
            </p:cNvPr>
            <p:cNvSpPr/>
            <p:nvPr/>
          </p:nvSpPr>
          <p:spPr>
            <a:xfrm>
              <a:off x="4732562" y="3190112"/>
              <a:ext cx="213738" cy="78238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60848A0-A026-4F5C-561C-E555C780B35B}"/>
                </a:ext>
              </a:extLst>
            </p:cNvPr>
            <p:cNvSpPr/>
            <p:nvPr/>
          </p:nvSpPr>
          <p:spPr>
            <a:xfrm>
              <a:off x="5852298" y="3176488"/>
              <a:ext cx="213738" cy="78238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5D4AABFD-2808-A404-163A-655CBD35D517}"/>
              </a:ext>
            </a:extLst>
          </p:cNvPr>
          <p:cNvGrpSpPr/>
          <p:nvPr/>
        </p:nvGrpSpPr>
        <p:grpSpPr>
          <a:xfrm>
            <a:off x="2038924" y="3073110"/>
            <a:ext cx="2297442" cy="989133"/>
            <a:chOff x="2038924" y="3073110"/>
            <a:chExt cx="2297442" cy="989133"/>
          </a:xfrm>
        </p:grpSpPr>
        <p:sp>
          <p:nvSpPr>
            <p:cNvPr id="93" name="Rectangle: Top Corners Snipped 92">
              <a:extLst>
                <a:ext uri="{FF2B5EF4-FFF2-40B4-BE49-F238E27FC236}">
                  <a16:creationId xmlns:a16="http://schemas.microsoft.com/office/drawing/2014/main" id="{6EED430D-35EA-192B-DB40-7C8CFF92F89F}"/>
                </a:ext>
              </a:extLst>
            </p:cNvPr>
            <p:cNvSpPr/>
            <p:nvPr/>
          </p:nvSpPr>
          <p:spPr>
            <a:xfrm rot="5400000">
              <a:off x="1923364" y="3188670"/>
              <a:ext cx="989133" cy="758013"/>
            </a:xfrm>
            <a:prstGeom prst="snip2Same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E85BE051-76C1-1CCA-E804-D69B31A481D5}"/>
                </a:ext>
              </a:extLst>
            </p:cNvPr>
            <p:cNvSpPr/>
            <p:nvPr/>
          </p:nvSpPr>
          <p:spPr>
            <a:xfrm>
              <a:off x="2798788" y="3218846"/>
              <a:ext cx="795043" cy="676376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185C2686-4CD9-9BF1-7D81-9A14D782904B}"/>
                </a:ext>
              </a:extLst>
            </p:cNvPr>
            <p:cNvGrpSpPr/>
            <p:nvPr/>
          </p:nvGrpSpPr>
          <p:grpSpPr>
            <a:xfrm>
              <a:off x="2038925" y="3162280"/>
              <a:ext cx="2297441" cy="789508"/>
              <a:chOff x="2038925" y="3162280"/>
              <a:chExt cx="2297441" cy="789508"/>
            </a:xfrm>
          </p:grpSpPr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DB03A2D5-011E-F290-E4E6-6BB662B525DF}"/>
                  </a:ext>
                </a:extLst>
              </p:cNvPr>
              <p:cNvSpPr/>
              <p:nvPr/>
            </p:nvSpPr>
            <p:spPr>
              <a:xfrm>
                <a:off x="4158452" y="3162280"/>
                <a:ext cx="177914" cy="789508"/>
              </a:xfrm>
              <a:prstGeom prst="rect">
                <a:avLst/>
              </a:prstGeom>
              <a:solidFill>
                <a:srgbClr val="84848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2DF0B677-DD19-E73F-D2F6-4F191C4F7EC4}"/>
                  </a:ext>
                </a:extLst>
              </p:cNvPr>
              <p:cNvSpPr/>
              <p:nvPr/>
            </p:nvSpPr>
            <p:spPr>
              <a:xfrm>
                <a:off x="2585415" y="3280694"/>
                <a:ext cx="1584264" cy="530003"/>
              </a:xfrm>
              <a:prstGeom prst="rect">
                <a:avLst/>
              </a:prstGeom>
              <a:solidFill>
                <a:srgbClr val="84848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: Top Corners Snipped 91">
                <a:extLst>
                  <a:ext uri="{FF2B5EF4-FFF2-40B4-BE49-F238E27FC236}">
                    <a16:creationId xmlns:a16="http://schemas.microsoft.com/office/drawing/2014/main" id="{C93447EE-904D-919C-D5BE-3A18C9E94106}"/>
                  </a:ext>
                </a:extLst>
              </p:cNvPr>
              <p:cNvSpPr/>
              <p:nvPr/>
            </p:nvSpPr>
            <p:spPr>
              <a:xfrm rot="5400000">
                <a:off x="1960984" y="3278145"/>
                <a:ext cx="702371" cy="546489"/>
              </a:xfrm>
              <a:prstGeom prst="snip2SameRect">
                <a:avLst/>
              </a:prstGeom>
              <a:solidFill>
                <a:srgbClr val="84848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06" name="Rectangle: Top Corners Snipped 105">
            <a:extLst>
              <a:ext uri="{FF2B5EF4-FFF2-40B4-BE49-F238E27FC236}">
                <a16:creationId xmlns:a16="http://schemas.microsoft.com/office/drawing/2014/main" id="{0B00804B-A279-A543-A310-4A309F74CDE7}"/>
              </a:ext>
            </a:extLst>
          </p:cNvPr>
          <p:cNvSpPr/>
          <p:nvPr/>
        </p:nvSpPr>
        <p:spPr>
          <a:xfrm rot="16200000">
            <a:off x="1619504" y="3036329"/>
            <a:ext cx="705161" cy="1027332"/>
          </a:xfrm>
          <a:prstGeom prst="snip2SameRect">
            <a:avLst/>
          </a:prstGeom>
          <a:solidFill>
            <a:srgbClr val="84848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963320-9E94-12F9-6879-9F8478F02E29}"/>
              </a:ext>
            </a:extLst>
          </p:cNvPr>
          <p:cNvSpPr/>
          <p:nvPr/>
        </p:nvSpPr>
        <p:spPr>
          <a:xfrm>
            <a:off x="2485752" y="3285039"/>
            <a:ext cx="2428584" cy="5429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Top Corners Snipped 5">
            <a:extLst>
              <a:ext uri="{FF2B5EF4-FFF2-40B4-BE49-F238E27FC236}">
                <a16:creationId xmlns:a16="http://schemas.microsoft.com/office/drawing/2014/main" id="{9ADE9FDA-44CD-DB66-B206-487866D2DBA8}"/>
              </a:ext>
            </a:extLst>
          </p:cNvPr>
          <p:cNvSpPr/>
          <p:nvPr/>
        </p:nvSpPr>
        <p:spPr>
          <a:xfrm rot="16200000">
            <a:off x="1881579" y="2774248"/>
            <a:ext cx="705163" cy="1551486"/>
          </a:xfrm>
          <a:prstGeom prst="snip2Same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797DEC3-820E-1D44-8DC5-D7117532A724}"/>
              </a:ext>
            </a:extLst>
          </p:cNvPr>
          <p:cNvSpPr/>
          <p:nvPr/>
        </p:nvSpPr>
        <p:spPr>
          <a:xfrm>
            <a:off x="-1097259" y="3296438"/>
            <a:ext cx="2609011" cy="51425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Arizona Space Grant Consortium Logos | Arizona Space Grant Consortium">
            <a:extLst>
              <a:ext uri="{FF2B5EF4-FFF2-40B4-BE49-F238E27FC236}">
                <a16:creationId xmlns:a16="http://schemas.microsoft.com/office/drawing/2014/main" id="{FB84F846-C023-86F7-5330-B65142656B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  <p:sp>
        <p:nvSpPr>
          <p:cNvPr id="27" name="Title 5">
            <a:extLst>
              <a:ext uri="{FF2B5EF4-FFF2-40B4-BE49-F238E27FC236}">
                <a16:creationId xmlns:a16="http://schemas.microsoft.com/office/drawing/2014/main" id="{8A08C78F-C902-6789-4FB3-53A35537AE7B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 dirty="0">
                <a:solidFill>
                  <a:srgbClr val="782F40"/>
                </a:solidFill>
                <a:cs typeface="Calibri"/>
              </a:rPr>
              <a:t>Coupler Operation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17C52E8-44BB-A84B-00EF-C4A8DCF3BA75}"/>
              </a:ext>
            </a:extLst>
          </p:cNvPr>
          <p:cNvSpPr txBox="1"/>
          <p:nvPr/>
        </p:nvSpPr>
        <p:spPr>
          <a:xfrm>
            <a:off x="10671437" y="173378"/>
            <a:ext cx="1525893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ea typeface="Calibri"/>
                <a:cs typeface="Calibri"/>
              </a:rPr>
              <a:t>Jason Goldstein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2637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45833E-6 -4.81481E-6 L 0.05599 -0.0009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9" y="-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L 0.03815 1.11111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1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4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18" grpId="0" animBg="1"/>
      <p:bldP spid="108" grpId="0" animBg="1"/>
      <p:bldP spid="109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2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3107C5B-F184-4D7C-F267-CE5E0B0F13E1}"/>
              </a:ext>
            </a:extLst>
          </p:cNvPr>
          <p:cNvSpPr/>
          <p:nvPr/>
        </p:nvSpPr>
        <p:spPr>
          <a:xfrm>
            <a:off x="7751618" y="2977564"/>
            <a:ext cx="2919819" cy="1375416"/>
          </a:xfrm>
          <a:prstGeom prst="rect">
            <a:avLst/>
          </a:prstGeom>
          <a:solidFill>
            <a:srgbClr val="B7B7B7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CC6D2F9-EFE2-983D-5DA9-69B6E4C80FC2}"/>
              </a:ext>
            </a:extLst>
          </p:cNvPr>
          <p:cNvSpPr/>
          <p:nvPr/>
        </p:nvSpPr>
        <p:spPr>
          <a:xfrm>
            <a:off x="0" y="6203919"/>
            <a:ext cx="10671437" cy="75521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A5BCF7-4E67-4B03-4D9A-C266B1F2FBE0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0744BC4-01FE-EE76-3D0C-6A2EC6EB29D8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B97B82-3D7B-EDA6-B474-EFA06C8BAB2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80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EB726565-0AEA-C1EB-6CFB-0946D0B81CE7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solidFill>
                  <a:srgbClr val="782F40"/>
                </a:solidFill>
                <a:latin typeface="Arial Black"/>
                <a:cs typeface="Calibri"/>
              </a:rPr>
              <a:t>Concept #33</a:t>
            </a:r>
            <a:endParaRPr lang="en-US">
              <a:solidFill>
                <a:srgbClr val="782F4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930648-8B50-4EEF-0518-639FE7B8C151}"/>
              </a:ext>
            </a:extLst>
          </p:cNvPr>
          <p:cNvSpPr txBox="1"/>
          <p:nvPr/>
        </p:nvSpPr>
        <p:spPr>
          <a:xfrm>
            <a:off x="10671437" y="173378"/>
            <a:ext cx="1525893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Lauren Roche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9EB36FB-3792-5116-C173-9C322973EEB3}"/>
              </a:ext>
            </a:extLst>
          </p:cNvPr>
          <p:cNvSpPr/>
          <p:nvPr/>
        </p:nvSpPr>
        <p:spPr>
          <a:xfrm>
            <a:off x="7147442" y="2899262"/>
            <a:ext cx="790970" cy="1532021"/>
          </a:xfrm>
          <a:prstGeom prst="rect">
            <a:avLst/>
          </a:prstGeom>
          <a:solidFill>
            <a:srgbClr val="B7B7B7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Top Corners Snipped 18">
            <a:extLst>
              <a:ext uri="{FF2B5EF4-FFF2-40B4-BE49-F238E27FC236}">
                <a16:creationId xmlns:a16="http://schemas.microsoft.com/office/drawing/2014/main" id="{B721534F-1C80-3E19-E464-678C891FEA91}"/>
              </a:ext>
            </a:extLst>
          </p:cNvPr>
          <p:cNvSpPr/>
          <p:nvPr/>
        </p:nvSpPr>
        <p:spPr>
          <a:xfrm rot="5400000">
            <a:off x="4923113" y="2322379"/>
            <a:ext cx="2383676" cy="2669157"/>
          </a:xfrm>
          <a:prstGeom prst="snip2SameRect">
            <a:avLst/>
          </a:prstGeom>
          <a:solidFill>
            <a:srgbClr val="B7B7B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611D0DE-C22B-78FD-3DED-11543E355244}"/>
              </a:ext>
            </a:extLst>
          </p:cNvPr>
          <p:cNvGrpSpPr/>
          <p:nvPr/>
        </p:nvGrpSpPr>
        <p:grpSpPr>
          <a:xfrm>
            <a:off x="-1069702" y="2359708"/>
            <a:ext cx="5406068" cy="2442755"/>
            <a:chOff x="-361508" y="2420813"/>
            <a:chExt cx="5406068" cy="2442755"/>
          </a:xfrm>
          <a:solidFill>
            <a:srgbClr val="B7B7B7"/>
          </a:solidFill>
        </p:grpSpPr>
        <p:sp>
          <p:nvSpPr>
            <p:cNvPr id="10" name="Cylinder 9">
              <a:extLst>
                <a:ext uri="{FF2B5EF4-FFF2-40B4-BE49-F238E27FC236}">
                  <a16:creationId xmlns:a16="http://schemas.microsoft.com/office/drawing/2014/main" id="{A5D88187-05D5-1E77-79B3-7B1F7BC13C47}"/>
                </a:ext>
              </a:extLst>
            </p:cNvPr>
            <p:cNvSpPr/>
            <p:nvPr/>
          </p:nvSpPr>
          <p:spPr>
            <a:xfrm rot="5400000">
              <a:off x="1605101" y="1014766"/>
              <a:ext cx="1351163" cy="5284381"/>
            </a:xfrm>
            <a:prstGeom prst="can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3646CCD-50B3-2EB6-450E-ABC242B6E876}"/>
                </a:ext>
              </a:extLst>
            </p:cNvPr>
            <p:cNvSpPr/>
            <p:nvPr/>
          </p:nvSpPr>
          <p:spPr>
            <a:xfrm>
              <a:off x="1596640" y="2854041"/>
              <a:ext cx="790970" cy="1532021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155CDEA9-1AA8-6C85-B699-4B9706299324}"/>
                </a:ext>
              </a:extLst>
            </p:cNvPr>
            <p:cNvSpPr/>
            <p:nvPr/>
          </p:nvSpPr>
          <p:spPr>
            <a:xfrm>
              <a:off x="2182237" y="2776773"/>
              <a:ext cx="2862323" cy="1786568"/>
            </a:xfrm>
            <a:prstGeom prst="round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6C9EB897-1001-1F5D-94DC-049F9E3CEF70}"/>
                </a:ext>
              </a:extLst>
            </p:cNvPr>
            <p:cNvSpPr/>
            <p:nvPr/>
          </p:nvSpPr>
          <p:spPr>
            <a:xfrm>
              <a:off x="2387610" y="2644521"/>
              <a:ext cx="2420603" cy="1995340"/>
            </a:xfrm>
            <a:prstGeom prst="round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C3102961-4797-0E27-EA45-EF27A5052817}"/>
                </a:ext>
              </a:extLst>
            </p:cNvPr>
            <p:cNvSpPr/>
            <p:nvPr/>
          </p:nvSpPr>
          <p:spPr>
            <a:xfrm>
              <a:off x="2592983" y="2420813"/>
              <a:ext cx="2039362" cy="2442755"/>
            </a:xfrm>
            <a:prstGeom prst="round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: Top Corners Snipped 22">
            <a:extLst>
              <a:ext uri="{FF2B5EF4-FFF2-40B4-BE49-F238E27FC236}">
                <a16:creationId xmlns:a16="http://schemas.microsoft.com/office/drawing/2014/main" id="{FDCCC34E-5C17-5B49-F5BA-4756C10B2139}"/>
              </a:ext>
            </a:extLst>
          </p:cNvPr>
          <p:cNvSpPr/>
          <p:nvPr/>
        </p:nvSpPr>
        <p:spPr>
          <a:xfrm rot="16200000">
            <a:off x="3639604" y="3444015"/>
            <a:ext cx="1995341" cy="385749"/>
          </a:xfrm>
          <a:prstGeom prst="snip2SameRect">
            <a:avLst/>
          </a:prstGeom>
          <a:solidFill>
            <a:srgbClr val="B7B7B7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rapezoid 3">
            <a:extLst>
              <a:ext uri="{FF2B5EF4-FFF2-40B4-BE49-F238E27FC236}">
                <a16:creationId xmlns:a16="http://schemas.microsoft.com/office/drawing/2014/main" id="{544EFCFF-1C35-09EE-EA6A-D70C24DD6578}"/>
              </a:ext>
            </a:extLst>
          </p:cNvPr>
          <p:cNvSpPr/>
          <p:nvPr/>
        </p:nvSpPr>
        <p:spPr>
          <a:xfrm rot="5400000">
            <a:off x="4082218" y="3397361"/>
            <a:ext cx="960278" cy="352434"/>
          </a:xfrm>
          <a:prstGeom prst="trapezoid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6760747-CAFA-63C6-890F-D06ADB66B874}"/>
              </a:ext>
            </a:extLst>
          </p:cNvPr>
          <p:cNvSpPr/>
          <p:nvPr/>
        </p:nvSpPr>
        <p:spPr>
          <a:xfrm>
            <a:off x="6074624" y="3176488"/>
            <a:ext cx="238188" cy="78353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B8160465-4E4F-B8BD-7DFB-E9F386D2F0C2}"/>
              </a:ext>
            </a:extLst>
          </p:cNvPr>
          <p:cNvSpPr/>
          <p:nvPr/>
        </p:nvSpPr>
        <p:spPr>
          <a:xfrm>
            <a:off x="6208533" y="3176488"/>
            <a:ext cx="238188" cy="78353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C041E0B-3077-4877-7BDA-1A61F8F032A0}"/>
              </a:ext>
            </a:extLst>
          </p:cNvPr>
          <p:cNvSpPr/>
          <p:nvPr/>
        </p:nvSpPr>
        <p:spPr>
          <a:xfrm>
            <a:off x="6329693" y="3176487"/>
            <a:ext cx="238188" cy="791849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583A382-44B3-2B49-6427-F22EED4B4871}"/>
              </a:ext>
            </a:extLst>
          </p:cNvPr>
          <p:cNvSpPr/>
          <p:nvPr/>
        </p:nvSpPr>
        <p:spPr>
          <a:xfrm>
            <a:off x="6480737" y="3171753"/>
            <a:ext cx="238188" cy="791849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7A00ADB-7534-BD5F-FBEA-090B676693F5}"/>
              </a:ext>
            </a:extLst>
          </p:cNvPr>
          <p:cNvCxnSpPr>
            <a:cxnSpLocks/>
          </p:cNvCxnSpPr>
          <p:nvPr/>
        </p:nvCxnSpPr>
        <p:spPr>
          <a:xfrm>
            <a:off x="6074624" y="3190112"/>
            <a:ext cx="66741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63BD16C-C3D5-59F6-BF30-6984FEDE6405}"/>
              </a:ext>
            </a:extLst>
          </p:cNvPr>
          <p:cNvCxnSpPr>
            <a:cxnSpLocks/>
          </p:cNvCxnSpPr>
          <p:nvPr/>
        </p:nvCxnSpPr>
        <p:spPr>
          <a:xfrm>
            <a:off x="6055313" y="3949075"/>
            <a:ext cx="70603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7A8BE62-16A5-54ED-03D4-C57F4F9D4D95}"/>
              </a:ext>
            </a:extLst>
          </p:cNvPr>
          <p:cNvCxnSpPr>
            <a:cxnSpLocks/>
          </p:cNvCxnSpPr>
          <p:nvPr/>
        </p:nvCxnSpPr>
        <p:spPr>
          <a:xfrm flipH="1">
            <a:off x="6742040" y="3171753"/>
            <a:ext cx="4349" cy="77630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9EF9ABB-2A62-042B-1A6C-86A3D4291ED2}"/>
              </a:ext>
            </a:extLst>
          </p:cNvPr>
          <p:cNvCxnSpPr>
            <a:cxnSpLocks/>
          </p:cNvCxnSpPr>
          <p:nvPr/>
        </p:nvCxnSpPr>
        <p:spPr>
          <a:xfrm flipV="1">
            <a:off x="4762764" y="2730428"/>
            <a:ext cx="0" cy="4652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0DD3F5BD-C4FB-DF27-2CE8-707F9E2709EF}"/>
              </a:ext>
            </a:extLst>
          </p:cNvPr>
          <p:cNvCxnSpPr>
            <a:cxnSpLocks/>
          </p:cNvCxnSpPr>
          <p:nvPr/>
        </p:nvCxnSpPr>
        <p:spPr>
          <a:xfrm flipV="1">
            <a:off x="4940852" y="2920270"/>
            <a:ext cx="0" cy="26984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D47235FD-304F-3195-022A-DA5B2221307F}"/>
              </a:ext>
            </a:extLst>
          </p:cNvPr>
          <p:cNvCxnSpPr>
            <a:cxnSpLocks/>
          </p:cNvCxnSpPr>
          <p:nvPr/>
        </p:nvCxnSpPr>
        <p:spPr>
          <a:xfrm flipV="1">
            <a:off x="4732562" y="3979620"/>
            <a:ext cx="0" cy="4652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3532B412-AAC4-170D-119D-100D90F40D04}"/>
              </a:ext>
            </a:extLst>
          </p:cNvPr>
          <p:cNvCxnSpPr>
            <a:cxnSpLocks/>
          </p:cNvCxnSpPr>
          <p:nvPr/>
        </p:nvCxnSpPr>
        <p:spPr>
          <a:xfrm flipV="1">
            <a:off x="4940852" y="3979620"/>
            <a:ext cx="0" cy="26984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11FDA5A-41C7-0F2C-FAC3-209D8D183163}"/>
              </a:ext>
            </a:extLst>
          </p:cNvPr>
          <p:cNvCxnSpPr/>
          <p:nvPr/>
        </p:nvCxnSpPr>
        <p:spPr>
          <a:xfrm flipV="1">
            <a:off x="4750370" y="2729246"/>
            <a:ext cx="2077628" cy="147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829C4E5-B1FE-FDB6-0DB4-BD799002F24A}"/>
              </a:ext>
            </a:extLst>
          </p:cNvPr>
          <p:cNvCxnSpPr/>
          <p:nvPr/>
        </p:nvCxnSpPr>
        <p:spPr>
          <a:xfrm flipV="1">
            <a:off x="4729638" y="4412900"/>
            <a:ext cx="2077628" cy="147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A4DEF53E-32B3-87F4-CBE9-B9149A3165DC}"/>
              </a:ext>
            </a:extLst>
          </p:cNvPr>
          <p:cNvCxnSpPr/>
          <p:nvPr/>
        </p:nvCxnSpPr>
        <p:spPr>
          <a:xfrm>
            <a:off x="4938896" y="2920270"/>
            <a:ext cx="186096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9D6DBB84-3AFC-0D66-233C-49BC830AED11}"/>
              </a:ext>
            </a:extLst>
          </p:cNvPr>
          <p:cNvCxnSpPr/>
          <p:nvPr/>
        </p:nvCxnSpPr>
        <p:spPr>
          <a:xfrm>
            <a:off x="4942598" y="4227072"/>
            <a:ext cx="186096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ED3AFED7-C845-58AF-D95C-8EF296BF6095}"/>
              </a:ext>
            </a:extLst>
          </p:cNvPr>
          <p:cNvCxnSpPr/>
          <p:nvPr/>
        </p:nvCxnSpPr>
        <p:spPr>
          <a:xfrm>
            <a:off x="6815854" y="2715668"/>
            <a:ext cx="429848" cy="26189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CD4CC32-990E-1B4D-4886-23A97E08E73F}"/>
              </a:ext>
            </a:extLst>
          </p:cNvPr>
          <p:cNvCxnSpPr>
            <a:cxnSpLocks/>
          </p:cNvCxnSpPr>
          <p:nvPr/>
        </p:nvCxnSpPr>
        <p:spPr>
          <a:xfrm flipV="1">
            <a:off x="6799862" y="4223411"/>
            <a:ext cx="485160" cy="1956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32CE4314-12A6-A159-E3D1-79D1F4894E3D}"/>
              </a:ext>
            </a:extLst>
          </p:cNvPr>
          <p:cNvCxnSpPr>
            <a:cxnSpLocks/>
          </p:cNvCxnSpPr>
          <p:nvPr/>
        </p:nvCxnSpPr>
        <p:spPr>
          <a:xfrm>
            <a:off x="6792458" y="2920196"/>
            <a:ext cx="354984" cy="23027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AC9AEA72-515B-D51D-CB6F-D43CB7D092C5}"/>
              </a:ext>
            </a:extLst>
          </p:cNvPr>
          <p:cNvCxnSpPr>
            <a:cxnSpLocks/>
          </p:cNvCxnSpPr>
          <p:nvPr/>
        </p:nvCxnSpPr>
        <p:spPr>
          <a:xfrm flipV="1">
            <a:off x="6790352" y="4044141"/>
            <a:ext cx="360792" cy="18452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6528B3D6-AF28-F2D6-2C52-053E29ED010F}"/>
              </a:ext>
            </a:extLst>
          </p:cNvPr>
          <p:cNvCxnSpPr>
            <a:cxnSpLocks/>
          </p:cNvCxnSpPr>
          <p:nvPr/>
        </p:nvCxnSpPr>
        <p:spPr>
          <a:xfrm>
            <a:off x="7149293" y="3119159"/>
            <a:ext cx="1851" cy="9482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47CF47C3-5D4A-1535-4923-67395F0B8DF8}"/>
              </a:ext>
            </a:extLst>
          </p:cNvPr>
          <p:cNvCxnSpPr>
            <a:cxnSpLocks/>
          </p:cNvCxnSpPr>
          <p:nvPr/>
        </p:nvCxnSpPr>
        <p:spPr>
          <a:xfrm>
            <a:off x="7245702" y="2977564"/>
            <a:ext cx="700568" cy="17927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8B20726A-D826-E332-DC47-8827EA4F6198}"/>
              </a:ext>
            </a:extLst>
          </p:cNvPr>
          <p:cNvCxnSpPr>
            <a:cxnSpLocks/>
          </p:cNvCxnSpPr>
          <p:nvPr/>
        </p:nvCxnSpPr>
        <p:spPr>
          <a:xfrm flipV="1">
            <a:off x="7262227" y="4044059"/>
            <a:ext cx="684043" cy="17519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03EA08EC-832C-7D23-2CBD-5C2D0CCAA4F5}"/>
              </a:ext>
            </a:extLst>
          </p:cNvPr>
          <p:cNvCxnSpPr/>
          <p:nvPr/>
        </p:nvCxnSpPr>
        <p:spPr>
          <a:xfrm>
            <a:off x="7938412" y="3156834"/>
            <a:ext cx="27330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AB3BF72C-58F8-C5B7-8156-017A393DAFC9}"/>
              </a:ext>
            </a:extLst>
          </p:cNvPr>
          <p:cNvCxnSpPr/>
          <p:nvPr/>
        </p:nvCxnSpPr>
        <p:spPr>
          <a:xfrm>
            <a:off x="7938411" y="4044141"/>
            <a:ext cx="27330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53864CBE-8533-6EDF-3CFF-B2CAF6FEDBA2}"/>
              </a:ext>
            </a:extLst>
          </p:cNvPr>
          <p:cNvCxnSpPr>
            <a:cxnSpLocks/>
          </p:cNvCxnSpPr>
          <p:nvPr/>
        </p:nvCxnSpPr>
        <p:spPr>
          <a:xfrm>
            <a:off x="4946300" y="3190112"/>
            <a:ext cx="114285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7251D7CE-B1E3-2A1B-979C-497C0EABCF18}"/>
              </a:ext>
            </a:extLst>
          </p:cNvPr>
          <p:cNvCxnSpPr>
            <a:cxnSpLocks/>
          </p:cNvCxnSpPr>
          <p:nvPr/>
        </p:nvCxnSpPr>
        <p:spPr>
          <a:xfrm>
            <a:off x="4938896" y="3958868"/>
            <a:ext cx="114285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Oval 96">
            <a:extLst>
              <a:ext uri="{FF2B5EF4-FFF2-40B4-BE49-F238E27FC236}">
                <a16:creationId xmlns:a16="http://schemas.microsoft.com/office/drawing/2014/main" id="{8AA778AC-A7DF-2E67-FCB9-7FD30C838767}"/>
              </a:ext>
            </a:extLst>
          </p:cNvPr>
          <p:cNvSpPr/>
          <p:nvPr/>
        </p:nvSpPr>
        <p:spPr>
          <a:xfrm>
            <a:off x="2791814" y="3211858"/>
            <a:ext cx="218088" cy="67637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>
              <a:noFill/>
            </a:endParaRP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E59D17EF-D072-11C4-539C-55D94A9D9E3B}"/>
              </a:ext>
            </a:extLst>
          </p:cNvPr>
          <p:cNvSpPr/>
          <p:nvPr/>
        </p:nvSpPr>
        <p:spPr>
          <a:xfrm>
            <a:off x="2928547" y="3205076"/>
            <a:ext cx="218088" cy="67637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>
              <a:noFill/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3D263504-80BB-C6D0-AA4F-903365E2E5AD}"/>
              </a:ext>
            </a:extLst>
          </p:cNvPr>
          <p:cNvSpPr/>
          <p:nvPr/>
        </p:nvSpPr>
        <p:spPr>
          <a:xfrm>
            <a:off x="3070603" y="3213393"/>
            <a:ext cx="218088" cy="67637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>
              <a:noFill/>
            </a:endParaRP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C2ACD336-5C02-D327-F5DB-5E89B088785D}"/>
              </a:ext>
            </a:extLst>
          </p:cNvPr>
          <p:cNvSpPr/>
          <p:nvPr/>
        </p:nvSpPr>
        <p:spPr>
          <a:xfrm>
            <a:off x="3229809" y="3231455"/>
            <a:ext cx="218088" cy="67637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>
              <a:noFill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C1C677BE-524C-650E-2AB5-7D6DB0715ECD}"/>
              </a:ext>
            </a:extLst>
          </p:cNvPr>
          <p:cNvSpPr/>
          <p:nvPr/>
        </p:nvSpPr>
        <p:spPr>
          <a:xfrm>
            <a:off x="3382326" y="3228353"/>
            <a:ext cx="218088" cy="67637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>
              <a:noFill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E7D711B2-B654-EA5D-6C19-CECCADE31A54}"/>
              </a:ext>
            </a:extLst>
          </p:cNvPr>
          <p:cNvSpPr/>
          <p:nvPr/>
        </p:nvSpPr>
        <p:spPr>
          <a:xfrm>
            <a:off x="4766218" y="3207433"/>
            <a:ext cx="707254" cy="745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D66FCCB3-1E3C-AB2F-FBD8-B62798DD3CCE}"/>
              </a:ext>
            </a:extLst>
          </p:cNvPr>
          <p:cNvSpPr/>
          <p:nvPr/>
        </p:nvSpPr>
        <p:spPr>
          <a:xfrm>
            <a:off x="-1097259" y="3296438"/>
            <a:ext cx="2658339" cy="523711"/>
          </a:xfrm>
          <a:prstGeom prst="rect">
            <a:avLst/>
          </a:prstGeom>
          <a:solidFill>
            <a:srgbClr val="84848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55D99F9C-45F9-5B8F-35F5-A5739B5183B7}"/>
              </a:ext>
            </a:extLst>
          </p:cNvPr>
          <p:cNvSpPr/>
          <p:nvPr/>
        </p:nvSpPr>
        <p:spPr>
          <a:xfrm>
            <a:off x="9338305" y="3152970"/>
            <a:ext cx="1333131" cy="89048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2DD3CF03-AA0E-C4D4-F5FE-3B36195BDFB5}"/>
              </a:ext>
            </a:extLst>
          </p:cNvPr>
          <p:cNvSpPr/>
          <p:nvPr/>
        </p:nvSpPr>
        <p:spPr>
          <a:xfrm>
            <a:off x="8055813" y="3161362"/>
            <a:ext cx="1307218" cy="89048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Flowchart: Manual Operation 110">
            <a:extLst>
              <a:ext uri="{FF2B5EF4-FFF2-40B4-BE49-F238E27FC236}">
                <a16:creationId xmlns:a16="http://schemas.microsoft.com/office/drawing/2014/main" id="{9D9ED057-CD89-6B5B-486A-F0B9C5BB36AE}"/>
              </a:ext>
            </a:extLst>
          </p:cNvPr>
          <p:cNvSpPr/>
          <p:nvPr/>
        </p:nvSpPr>
        <p:spPr>
          <a:xfrm rot="16200000">
            <a:off x="6997416" y="3081089"/>
            <a:ext cx="1347393" cy="1032585"/>
          </a:xfrm>
          <a:prstGeom prst="flowChartManualOperation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Parallelogram 111">
            <a:extLst>
              <a:ext uri="{FF2B5EF4-FFF2-40B4-BE49-F238E27FC236}">
                <a16:creationId xmlns:a16="http://schemas.microsoft.com/office/drawing/2014/main" id="{6D385DE6-E6D1-6231-689D-F0AB39B9BDEE}"/>
              </a:ext>
            </a:extLst>
          </p:cNvPr>
          <p:cNvSpPr/>
          <p:nvPr/>
        </p:nvSpPr>
        <p:spPr>
          <a:xfrm rot="20286948">
            <a:off x="6700041" y="4125731"/>
            <a:ext cx="556228" cy="229567"/>
          </a:xfrm>
          <a:prstGeom prst="parallelogram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Parallelogram 112">
            <a:extLst>
              <a:ext uri="{FF2B5EF4-FFF2-40B4-BE49-F238E27FC236}">
                <a16:creationId xmlns:a16="http://schemas.microsoft.com/office/drawing/2014/main" id="{6B7DD97D-0BED-8486-DA77-C795E01153D0}"/>
              </a:ext>
            </a:extLst>
          </p:cNvPr>
          <p:cNvSpPr/>
          <p:nvPr/>
        </p:nvSpPr>
        <p:spPr>
          <a:xfrm rot="2034182" flipV="1">
            <a:off x="6749848" y="2880426"/>
            <a:ext cx="556228" cy="173268"/>
          </a:xfrm>
          <a:prstGeom prst="parallelogram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4934CD89-41EF-7611-2E27-E3330600BDFF}"/>
              </a:ext>
            </a:extLst>
          </p:cNvPr>
          <p:cNvSpPr/>
          <p:nvPr/>
        </p:nvSpPr>
        <p:spPr>
          <a:xfrm>
            <a:off x="3590168" y="3130503"/>
            <a:ext cx="734105" cy="838983"/>
          </a:xfrm>
          <a:prstGeom prst="rect">
            <a:avLst/>
          </a:prstGeom>
          <a:solidFill>
            <a:srgbClr val="B7B7B7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8FAD9E20-32DC-C1BE-EC2E-961A6537E40B}"/>
              </a:ext>
            </a:extLst>
          </p:cNvPr>
          <p:cNvSpPr/>
          <p:nvPr/>
        </p:nvSpPr>
        <p:spPr>
          <a:xfrm>
            <a:off x="4792168" y="2745899"/>
            <a:ext cx="2077628" cy="1676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AA98830B-12ED-8907-FC44-1D7D7BA3AE74}"/>
              </a:ext>
            </a:extLst>
          </p:cNvPr>
          <p:cNvSpPr/>
          <p:nvPr/>
        </p:nvSpPr>
        <p:spPr>
          <a:xfrm>
            <a:off x="4729638" y="4225813"/>
            <a:ext cx="2077628" cy="2045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CC1B4279-E189-9012-708B-EA71573E5C1F}"/>
              </a:ext>
            </a:extLst>
          </p:cNvPr>
          <p:cNvSpPr/>
          <p:nvPr/>
        </p:nvSpPr>
        <p:spPr>
          <a:xfrm>
            <a:off x="4773398" y="2814019"/>
            <a:ext cx="170088" cy="4132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073A4CE4-17CA-1D63-7E6C-BFCFE694542A}"/>
              </a:ext>
            </a:extLst>
          </p:cNvPr>
          <p:cNvSpPr/>
          <p:nvPr/>
        </p:nvSpPr>
        <p:spPr>
          <a:xfrm>
            <a:off x="4721694" y="3925239"/>
            <a:ext cx="234085" cy="4466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B7C8EDD-57A8-56F9-8B04-B62CE42181E5}"/>
              </a:ext>
            </a:extLst>
          </p:cNvPr>
          <p:cNvGrpSpPr/>
          <p:nvPr/>
        </p:nvGrpSpPr>
        <p:grpSpPr>
          <a:xfrm>
            <a:off x="4732562" y="3176488"/>
            <a:ext cx="1333474" cy="796004"/>
            <a:chOff x="4732562" y="3176488"/>
            <a:chExt cx="1333474" cy="796004"/>
          </a:xfrm>
          <a:solidFill>
            <a:srgbClr val="84848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4BEC3B9-28CE-C783-4DDB-200AF17E7EE5}"/>
                </a:ext>
              </a:extLst>
            </p:cNvPr>
            <p:cNvSpPr/>
            <p:nvPr/>
          </p:nvSpPr>
          <p:spPr>
            <a:xfrm>
              <a:off x="4940852" y="3414368"/>
              <a:ext cx="958930" cy="289156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BC12668-E5C9-262B-1E81-941FFD3FECFA}"/>
                </a:ext>
              </a:extLst>
            </p:cNvPr>
            <p:cNvSpPr/>
            <p:nvPr/>
          </p:nvSpPr>
          <p:spPr>
            <a:xfrm>
              <a:off x="4732562" y="3190112"/>
              <a:ext cx="213738" cy="78238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60848A0-A026-4F5C-561C-E555C780B35B}"/>
                </a:ext>
              </a:extLst>
            </p:cNvPr>
            <p:cNvSpPr/>
            <p:nvPr/>
          </p:nvSpPr>
          <p:spPr>
            <a:xfrm>
              <a:off x="5852298" y="3176488"/>
              <a:ext cx="213738" cy="78238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5D4AABFD-2808-A404-163A-655CBD35D517}"/>
              </a:ext>
            </a:extLst>
          </p:cNvPr>
          <p:cNvGrpSpPr/>
          <p:nvPr/>
        </p:nvGrpSpPr>
        <p:grpSpPr>
          <a:xfrm>
            <a:off x="2038924" y="3073110"/>
            <a:ext cx="2297442" cy="989133"/>
            <a:chOff x="2038924" y="3073110"/>
            <a:chExt cx="2297442" cy="989133"/>
          </a:xfrm>
        </p:grpSpPr>
        <p:sp>
          <p:nvSpPr>
            <p:cNvPr id="93" name="Rectangle: Top Corners Snipped 92">
              <a:extLst>
                <a:ext uri="{FF2B5EF4-FFF2-40B4-BE49-F238E27FC236}">
                  <a16:creationId xmlns:a16="http://schemas.microsoft.com/office/drawing/2014/main" id="{6EED430D-35EA-192B-DB40-7C8CFF92F89F}"/>
                </a:ext>
              </a:extLst>
            </p:cNvPr>
            <p:cNvSpPr/>
            <p:nvPr/>
          </p:nvSpPr>
          <p:spPr>
            <a:xfrm rot="5400000">
              <a:off x="1923364" y="3188670"/>
              <a:ext cx="989133" cy="758013"/>
            </a:xfrm>
            <a:prstGeom prst="snip2Same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E85BE051-76C1-1CCA-E804-D69B31A481D5}"/>
                </a:ext>
              </a:extLst>
            </p:cNvPr>
            <p:cNvSpPr/>
            <p:nvPr/>
          </p:nvSpPr>
          <p:spPr>
            <a:xfrm>
              <a:off x="2798788" y="3218846"/>
              <a:ext cx="795043" cy="676376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185C2686-4CD9-9BF1-7D81-9A14D782904B}"/>
                </a:ext>
              </a:extLst>
            </p:cNvPr>
            <p:cNvGrpSpPr/>
            <p:nvPr/>
          </p:nvGrpSpPr>
          <p:grpSpPr>
            <a:xfrm>
              <a:off x="2038925" y="3162280"/>
              <a:ext cx="2297441" cy="789508"/>
              <a:chOff x="2038925" y="3162280"/>
              <a:chExt cx="2297441" cy="789508"/>
            </a:xfrm>
          </p:grpSpPr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DB03A2D5-011E-F290-E4E6-6BB662B525DF}"/>
                  </a:ext>
                </a:extLst>
              </p:cNvPr>
              <p:cNvSpPr/>
              <p:nvPr/>
            </p:nvSpPr>
            <p:spPr>
              <a:xfrm>
                <a:off x="4158452" y="3162280"/>
                <a:ext cx="177914" cy="789508"/>
              </a:xfrm>
              <a:prstGeom prst="rect">
                <a:avLst/>
              </a:prstGeom>
              <a:solidFill>
                <a:srgbClr val="84848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2DF0B677-DD19-E73F-D2F6-4F191C4F7EC4}"/>
                  </a:ext>
                </a:extLst>
              </p:cNvPr>
              <p:cNvSpPr/>
              <p:nvPr/>
            </p:nvSpPr>
            <p:spPr>
              <a:xfrm>
                <a:off x="2585415" y="3280694"/>
                <a:ext cx="1584264" cy="530003"/>
              </a:xfrm>
              <a:prstGeom prst="rect">
                <a:avLst/>
              </a:prstGeom>
              <a:solidFill>
                <a:srgbClr val="84848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: Top Corners Snipped 91">
                <a:extLst>
                  <a:ext uri="{FF2B5EF4-FFF2-40B4-BE49-F238E27FC236}">
                    <a16:creationId xmlns:a16="http://schemas.microsoft.com/office/drawing/2014/main" id="{C93447EE-904D-919C-D5BE-3A18C9E94106}"/>
                  </a:ext>
                </a:extLst>
              </p:cNvPr>
              <p:cNvSpPr/>
              <p:nvPr/>
            </p:nvSpPr>
            <p:spPr>
              <a:xfrm rot="5400000">
                <a:off x="1960984" y="3278145"/>
                <a:ext cx="702371" cy="546489"/>
              </a:xfrm>
              <a:prstGeom prst="snip2SameRect">
                <a:avLst/>
              </a:prstGeom>
              <a:solidFill>
                <a:srgbClr val="84848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06" name="Rectangle: Top Corners Snipped 105">
            <a:extLst>
              <a:ext uri="{FF2B5EF4-FFF2-40B4-BE49-F238E27FC236}">
                <a16:creationId xmlns:a16="http://schemas.microsoft.com/office/drawing/2014/main" id="{0B00804B-A279-A543-A310-4A309F74CDE7}"/>
              </a:ext>
            </a:extLst>
          </p:cNvPr>
          <p:cNvSpPr/>
          <p:nvPr/>
        </p:nvSpPr>
        <p:spPr>
          <a:xfrm rot="16200000">
            <a:off x="1619504" y="3036329"/>
            <a:ext cx="705161" cy="1027332"/>
          </a:xfrm>
          <a:prstGeom prst="snip2SameRect">
            <a:avLst/>
          </a:prstGeom>
          <a:solidFill>
            <a:srgbClr val="84848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85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45833E-6 -4.81481E-6 L 0.05599 -0.0009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9" y="-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L 0.03815 1.11111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1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4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18" grpId="0" animBg="1"/>
      <p:bldP spid="108" grpId="0" animBg="1"/>
      <p:bldP spid="109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3107C5B-F184-4D7C-F267-CE5E0B0F13E1}"/>
              </a:ext>
            </a:extLst>
          </p:cNvPr>
          <p:cNvSpPr/>
          <p:nvPr/>
        </p:nvSpPr>
        <p:spPr>
          <a:xfrm>
            <a:off x="7751618" y="2977564"/>
            <a:ext cx="2919819" cy="1375416"/>
          </a:xfrm>
          <a:prstGeom prst="rect">
            <a:avLst/>
          </a:prstGeom>
          <a:solidFill>
            <a:srgbClr val="B7B7B7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CC6D2F9-EFE2-983D-5DA9-69B6E4C80FC2}"/>
              </a:ext>
            </a:extLst>
          </p:cNvPr>
          <p:cNvSpPr/>
          <p:nvPr/>
        </p:nvSpPr>
        <p:spPr>
          <a:xfrm>
            <a:off x="0" y="6203919"/>
            <a:ext cx="10671437" cy="75521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A5BCF7-4E67-4B03-4D9A-C266B1F2FBE0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0744BC4-01FE-EE76-3D0C-6A2EC6EB29D8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B97B82-3D7B-EDA6-B474-EFA06C8BAB2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81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EB726565-0AEA-C1EB-6CFB-0946D0B81CE7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solidFill>
                  <a:srgbClr val="782F40"/>
                </a:solidFill>
                <a:latin typeface="Arial Black"/>
                <a:cs typeface="Calibri"/>
              </a:rPr>
              <a:t>Concept #33</a:t>
            </a:r>
            <a:endParaRPr lang="en-US">
              <a:solidFill>
                <a:srgbClr val="782F4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930648-8B50-4EEF-0518-639FE7B8C151}"/>
              </a:ext>
            </a:extLst>
          </p:cNvPr>
          <p:cNvSpPr txBox="1"/>
          <p:nvPr/>
        </p:nvSpPr>
        <p:spPr>
          <a:xfrm>
            <a:off x="10671437" y="173378"/>
            <a:ext cx="1525893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Lauren Roche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9EB36FB-3792-5116-C173-9C322973EEB3}"/>
              </a:ext>
            </a:extLst>
          </p:cNvPr>
          <p:cNvSpPr/>
          <p:nvPr/>
        </p:nvSpPr>
        <p:spPr>
          <a:xfrm>
            <a:off x="7147442" y="2899262"/>
            <a:ext cx="790970" cy="1532021"/>
          </a:xfrm>
          <a:prstGeom prst="rect">
            <a:avLst/>
          </a:prstGeom>
          <a:solidFill>
            <a:srgbClr val="B7B7B7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Top Corners Snipped 18">
            <a:extLst>
              <a:ext uri="{FF2B5EF4-FFF2-40B4-BE49-F238E27FC236}">
                <a16:creationId xmlns:a16="http://schemas.microsoft.com/office/drawing/2014/main" id="{B721534F-1C80-3E19-E464-678C891FEA91}"/>
              </a:ext>
            </a:extLst>
          </p:cNvPr>
          <p:cNvSpPr/>
          <p:nvPr/>
        </p:nvSpPr>
        <p:spPr>
          <a:xfrm rot="5400000">
            <a:off x="4923113" y="2322379"/>
            <a:ext cx="2383676" cy="2669157"/>
          </a:xfrm>
          <a:prstGeom prst="snip2SameRect">
            <a:avLst/>
          </a:prstGeom>
          <a:solidFill>
            <a:srgbClr val="B7B7B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611D0DE-C22B-78FD-3DED-11543E355244}"/>
              </a:ext>
            </a:extLst>
          </p:cNvPr>
          <p:cNvGrpSpPr/>
          <p:nvPr/>
        </p:nvGrpSpPr>
        <p:grpSpPr>
          <a:xfrm>
            <a:off x="-1069702" y="2359708"/>
            <a:ext cx="5406068" cy="2442755"/>
            <a:chOff x="-361508" y="2420813"/>
            <a:chExt cx="5406068" cy="2442755"/>
          </a:xfrm>
          <a:solidFill>
            <a:srgbClr val="B7B7B7"/>
          </a:solidFill>
        </p:grpSpPr>
        <p:sp>
          <p:nvSpPr>
            <p:cNvPr id="10" name="Cylinder 9">
              <a:extLst>
                <a:ext uri="{FF2B5EF4-FFF2-40B4-BE49-F238E27FC236}">
                  <a16:creationId xmlns:a16="http://schemas.microsoft.com/office/drawing/2014/main" id="{A5D88187-05D5-1E77-79B3-7B1F7BC13C47}"/>
                </a:ext>
              </a:extLst>
            </p:cNvPr>
            <p:cNvSpPr/>
            <p:nvPr/>
          </p:nvSpPr>
          <p:spPr>
            <a:xfrm rot="5400000">
              <a:off x="1605101" y="1014766"/>
              <a:ext cx="1351163" cy="5284381"/>
            </a:xfrm>
            <a:prstGeom prst="can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3646CCD-50B3-2EB6-450E-ABC242B6E876}"/>
                </a:ext>
              </a:extLst>
            </p:cNvPr>
            <p:cNvSpPr/>
            <p:nvPr/>
          </p:nvSpPr>
          <p:spPr>
            <a:xfrm>
              <a:off x="1596640" y="2854041"/>
              <a:ext cx="790970" cy="1532021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155CDEA9-1AA8-6C85-B699-4B9706299324}"/>
                </a:ext>
              </a:extLst>
            </p:cNvPr>
            <p:cNvSpPr/>
            <p:nvPr/>
          </p:nvSpPr>
          <p:spPr>
            <a:xfrm>
              <a:off x="2182237" y="2776773"/>
              <a:ext cx="2862323" cy="1786568"/>
            </a:xfrm>
            <a:prstGeom prst="round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6C9EB897-1001-1F5D-94DC-049F9E3CEF70}"/>
                </a:ext>
              </a:extLst>
            </p:cNvPr>
            <p:cNvSpPr/>
            <p:nvPr/>
          </p:nvSpPr>
          <p:spPr>
            <a:xfrm>
              <a:off x="2387610" y="2644521"/>
              <a:ext cx="2420603" cy="1995340"/>
            </a:xfrm>
            <a:prstGeom prst="round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C3102961-4797-0E27-EA45-EF27A5052817}"/>
                </a:ext>
              </a:extLst>
            </p:cNvPr>
            <p:cNvSpPr/>
            <p:nvPr/>
          </p:nvSpPr>
          <p:spPr>
            <a:xfrm>
              <a:off x="2592983" y="2420813"/>
              <a:ext cx="2039362" cy="2442755"/>
            </a:xfrm>
            <a:prstGeom prst="round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: Top Corners Snipped 22">
            <a:extLst>
              <a:ext uri="{FF2B5EF4-FFF2-40B4-BE49-F238E27FC236}">
                <a16:creationId xmlns:a16="http://schemas.microsoft.com/office/drawing/2014/main" id="{FDCCC34E-5C17-5B49-F5BA-4756C10B2139}"/>
              </a:ext>
            </a:extLst>
          </p:cNvPr>
          <p:cNvSpPr/>
          <p:nvPr/>
        </p:nvSpPr>
        <p:spPr>
          <a:xfrm rot="16200000">
            <a:off x="3639604" y="3444015"/>
            <a:ext cx="1995341" cy="385749"/>
          </a:xfrm>
          <a:prstGeom prst="snip2SameRect">
            <a:avLst/>
          </a:prstGeom>
          <a:solidFill>
            <a:srgbClr val="B7B7B7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rapezoid 3">
            <a:extLst>
              <a:ext uri="{FF2B5EF4-FFF2-40B4-BE49-F238E27FC236}">
                <a16:creationId xmlns:a16="http://schemas.microsoft.com/office/drawing/2014/main" id="{544EFCFF-1C35-09EE-EA6A-D70C24DD6578}"/>
              </a:ext>
            </a:extLst>
          </p:cNvPr>
          <p:cNvSpPr/>
          <p:nvPr/>
        </p:nvSpPr>
        <p:spPr>
          <a:xfrm rot="5400000">
            <a:off x="4082218" y="3397361"/>
            <a:ext cx="960278" cy="352434"/>
          </a:xfrm>
          <a:prstGeom prst="trapezoid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6760747-CAFA-63C6-890F-D06ADB66B874}"/>
              </a:ext>
            </a:extLst>
          </p:cNvPr>
          <p:cNvSpPr/>
          <p:nvPr/>
        </p:nvSpPr>
        <p:spPr>
          <a:xfrm>
            <a:off x="6074624" y="3176488"/>
            <a:ext cx="238188" cy="78353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B8160465-4E4F-B8BD-7DFB-E9F386D2F0C2}"/>
              </a:ext>
            </a:extLst>
          </p:cNvPr>
          <p:cNvSpPr/>
          <p:nvPr/>
        </p:nvSpPr>
        <p:spPr>
          <a:xfrm>
            <a:off x="6208533" y="3176488"/>
            <a:ext cx="238188" cy="78353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C041E0B-3077-4877-7BDA-1A61F8F032A0}"/>
              </a:ext>
            </a:extLst>
          </p:cNvPr>
          <p:cNvSpPr/>
          <p:nvPr/>
        </p:nvSpPr>
        <p:spPr>
          <a:xfrm>
            <a:off x="6329693" y="3176487"/>
            <a:ext cx="238188" cy="791849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583A382-44B3-2B49-6427-F22EED4B4871}"/>
              </a:ext>
            </a:extLst>
          </p:cNvPr>
          <p:cNvSpPr/>
          <p:nvPr/>
        </p:nvSpPr>
        <p:spPr>
          <a:xfrm>
            <a:off x="6480737" y="3171753"/>
            <a:ext cx="238188" cy="791849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7A00ADB-7534-BD5F-FBEA-090B676693F5}"/>
              </a:ext>
            </a:extLst>
          </p:cNvPr>
          <p:cNvCxnSpPr>
            <a:cxnSpLocks/>
          </p:cNvCxnSpPr>
          <p:nvPr/>
        </p:nvCxnSpPr>
        <p:spPr>
          <a:xfrm>
            <a:off x="6074624" y="3190112"/>
            <a:ext cx="66741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63BD16C-C3D5-59F6-BF30-6984FEDE6405}"/>
              </a:ext>
            </a:extLst>
          </p:cNvPr>
          <p:cNvCxnSpPr>
            <a:cxnSpLocks/>
          </p:cNvCxnSpPr>
          <p:nvPr/>
        </p:nvCxnSpPr>
        <p:spPr>
          <a:xfrm>
            <a:off x="6055313" y="3949075"/>
            <a:ext cx="70603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7A8BE62-16A5-54ED-03D4-C57F4F9D4D95}"/>
              </a:ext>
            </a:extLst>
          </p:cNvPr>
          <p:cNvCxnSpPr>
            <a:cxnSpLocks/>
          </p:cNvCxnSpPr>
          <p:nvPr/>
        </p:nvCxnSpPr>
        <p:spPr>
          <a:xfrm flipH="1">
            <a:off x="6742040" y="3171753"/>
            <a:ext cx="4349" cy="77630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9EF9ABB-2A62-042B-1A6C-86A3D4291ED2}"/>
              </a:ext>
            </a:extLst>
          </p:cNvPr>
          <p:cNvCxnSpPr>
            <a:cxnSpLocks/>
          </p:cNvCxnSpPr>
          <p:nvPr/>
        </p:nvCxnSpPr>
        <p:spPr>
          <a:xfrm flipV="1">
            <a:off x="4762764" y="2730428"/>
            <a:ext cx="0" cy="4652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0DD3F5BD-C4FB-DF27-2CE8-707F9E2709EF}"/>
              </a:ext>
            </a:extLst>
          </p:cNvPr>
          <p:cNvCxnSpPr>
            <a:cxnSpLocks/>
          </p:cNvCxnSpPr>
          <p:nvPr/>
        </p:nvCxnSpPr>
        <p:spPr>
          <a:xfrm flipV="1">
            <a:off x="4940852" y="2920270"/>
            <a:ext cx="0" cy="26984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D47235FD-304F-3195-022A-DA5B2221307F}"/>
              </a:ext>
            </a:extLst>
          </p:cNvPr>
          <p:cNvCxnSpPr>
            <a:cxnSpLocks/>
          </p:cNvCxnSpPr>
          <p:nvPr/>
        </p:nvCxnSpPr>
        <p:spPr>
          <a:xfrm flipV="1">
            <a:off x="4732562" y="3979620"/>
            <a:ext cx="0" cy="4652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3532B412-AAC4-170D-119D-100D90F40D04}"/>
              </a:ext>
            </a:extLst>
          </p:cNvPr>
          <p:cNvCxnSpPr>
            <a:cxnSpLocks/>
          </p:cNvCxnSpPr>
          <p:nvPr/>
        </p:nvCxnSpPr>
        <p:spPr>
          <a:xfrm flipV="1">
            <a:off x="4940852" y="3979620"/>
            <a:ext cx="0" cy="26984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11FDA5A-41C7-0F2C-FAC3-209D8D183163}"/>
              </a:ext>
            </a:extLst>
          </p:cNvPr>
          <p:cNvCxnSpPr/>
          <p:nvPr/>
        </p:nvCxnSpPr>
        <p:spPr>
          <a:xfrm flipV="1">
            <a:off x="4750370" y="2729246"/>
            <a:ext cx="2077628" cy="1476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829C4E5-B1FE-FDB6-0DB4-BD799002F24A}"/>
              </a:ext>
            </a:extLst>
          </p:cNvPr>
          <p:cNvCxnSpPr/>
          <p:nvPr/>
        </p:nvCxnSpPr>
        <p:spPr>
          <a:xfrm flipV="1">
            <a:off x="4729638" y="4412900"/>
            <a:ext cx="2077628" cy="1476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A4DEF53E-32B3-87F4-CBE9-B9149A3165DC}"/>
              </a:ext>
            </a:extLst>
          </p:cNvPr>
          <p:cNvCxnSpPr/>
          <p:nvPr/>
        </p:nvCxnSpPr>
        <p:spPr>
          <a:xfrm>
            <a:off x="4938896" y="2920270"/>
            <a:ext cx="186096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9D6DBB84-3AFC-0D66-233C-49BC830AED11}"/>
              </a:ext>
            </a:extLst>
          </p:cNvPr>
          <p:cNvCxnSpPr/>
          <p:nvPr/>
        </p:nvCxnSpPr>
        <p:spPr>
          <a:xfrm>
            <a:off x="4942598" y="4227072"/>
            <a:ext cx="186096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ED3AFED7-C845-58AF-D95C-8EF296BF6095}"/>
              </a:ext>
            </a:extLst>
          </p:cNvPr>
          <p:cNvCxnSpPr/>
          <p:nvPr/>
        </p:nvCxnSpPr>
        <p:spPr>
          <a:xfrm>
            <a:off x="6815854" y="2715668"/>
            <a:ext cx="429848" cy="26189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CD4CC32-990E-1B4D-4886-23A97E08E73F}"/>
              </a:ext>
            </a:extLst>
          </p:cNvPr>
          <p:cNvCxnSpPr>
            <a:cxnSpLocks/>
          </p:cNvCxnSpPr>
          <p:nvPr/>
        </p:nvCxnSpPr>
        <p:spPr>
          <a:xfrm flipV="1">
            <a:off x="6799862" y="4223411"/>
            <a:ext cx="485160" cy="19568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32CE4314-12A6-A159-E3D1-79D1F4894E3D}"/>
              </a:ext>
            </a:extLst>
          </p:cNvPr>
          <p:cNvCxnSpPr>
            <a:cxnSpLocks/>
          </p:cNvCxnSpPr>
          <p:nvPr/>
        </p:nvCxnSpPr>
        <p:spPr>
          <a:xfrm>
            <a:off x="6792458" y="2920196"/>
            <a:ext cx="354984" cy="23027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AC9AEA72-515B-D51D-CB6F-D43CB7D092C5}"/>
              </a:ext>
            </a:extLst>
          </p:cNvPr>
          <p:cNvCxnSpPr>
            <a:cxnSpLocks/>
          </p:cNvCxnSpPr>
          <p:nvPr/>
        </p:nvCxnSpPr>
        <p:spPr>
          <a:xfrm flipV="1">
            <a:off x="6790352" y="4044141"/>
            <a:ext cx="360792" cy="18452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6528B3D6-AF28-F2D6-2C52-053E29ED010F}"/>
              </a:ext>
            </a:extLst>
          </p:cNvPr>
          <p:cNvCxnSpPr>
            <a:cxnSpLocks/>
          </p:cNvCxnSpPr>
          <p:nvPr/>
        </p:nvCxnSpPr>
        <p:spPr>
          <a:xfrm>
            <a:off x="7149293" y="3119159"/>
            <a:ext cx="1851" cy="94821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47CF47C3-5D4A-1535-4923-67395F0B8DF8}"/>
              </a:ext>
            </a:extLst>
          </p:cNvPr>
          <p:cNvCxnSpPr>
            <a:cxnSpLocks/>
          </p:cNvCxnSpPr>
          <p:nvPr/>
        </p:nvCxnSpPr>
        <p:spPr>
          <a:xfrm>
            <a:off x="7245702" y="2977564"/>
            <a:ext cx="700568" cy="17927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8B20726A-D826-E332-DC47-8827EA4F6198}"/>
              </a:ext>
            </a:extLst>
          </p:cNvPr>
          <p:cNvCxnSpPr>
            <a:cxnSpLocks/>
          </p:cNvCxnSpPr>
          <p:nvPr/>
        </p:nvCxnSpPr>
        <p:spPr>
          <a:xfrm flipV="1">
            <a:off x="7262227" y="4044059"/>
            <a:ext cx="684043" cy="17519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03EA08EC-832C-7D23-2CBD-5C2D0CCAA4F5}"/>
              </a:ext>
            </a:extLst>
          </p:cNvPr>
          <p:cNvCxnSpPr/>
          <p:nvPr/>
        </p:nvCxnSpPr>
        <p:spPr>
          <a:xfrm>
            <a:off x="7938412" y="3156834"/>
            <a:ext cx="273302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AB3BF72C-58F8-C5B7-8156-017A393DAFC9}"/>
              </a:ext>
            </a:extLst>
          </p:cNvPr>
          <p:cNvCxnSpPr/>
          <p:nvPr/>
        </p:nvCxnSpPr>
        <p:spPr>
          <a:xfrm>
            <a:off x="7938411" y="4044141"/>
            <a:ext cx="273302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53864CBE-8533-6EDF-3CFF-B2CAF6FEDBA2}"/>
              </a:ext>
            </a:extLst>
          </p:cNvPr>
          <p:cNvCxnSpPr>
            <a:cxnSpLocks/>
          </p:cNvCxnSpPr>
          <p:nvPr/>
        </p:nvCxnSpPr>
        <p:spPr>
          <a:xfrm>
            <a:off x="4946300" y="3190112"/>
            <a:ext cx="114285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7251D7CE-B1E3-2A1B-979C-497C0EABCF18}"/>
              </a:ext>
            </a:extLst>
          </p:cNvPr>
          <p:cNvCxnSpPr>
            <a:cxnSpLocks/>
          </p:cNvCxnSpPr>
          <p:nvPr/>
        </p:nvCxnSpPr>
        <p:spPr>
          <a:xfrm>
            <a:off x="4938896" y="3958868"/>
            <a:ext cx="114285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Oval 96">
            <a:extLst>
              <a:ext uri="{FF2B5EF4-FFF2-40B4-BE49-F238E27FC236}">
                <a16:creationId xmlns:a16="http://schemas.microsoft.com/office/drawing/2014/main" id="{8AA778AC-A7DF-2E67-FCB9-7FD30C838767}"/>
              </a:ext>
            </a:extLst>
          </p:cNvPr>
          <p:cNvSpPr/>
          <p:nvPr/>
        </p:nvSpPr>
        <p:spPr>
          <a:xfrm>
            <a:off x="2791814" y="3211858"/>
            <a:ext cx="218088" cy="67637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>
              <a:noFill/>
            </a:endParaRP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E59D17EF-D072-11C4-539C-55D94A9D9E3B}"/>
              </a:ext>
            </a:extLst>
          </p:cNvPr>
          <p:cNvSpPr/>
          <p:nvPr/>
        </p:nvSpPr>
        <p:spPr>
          <a:xfrm>
            <a:off x="2928547" y="3205076"/>
            <a:ext cx="218088" cy="67637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>
              <a:noFill/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3D263504-80BB-C6D0-AA4F-903365E2E5AD}"/>
              </a:ext>
            </a:extLst>
          </p:cNvPr>
          <p:cNvSpPr/>
          <p:nvPr/>
        </p:nvSpPr>
        <p:spPr>
          <a:xfrm>
            <a:off x="3070603" y="3213393"/>
            <a:ext cx="218088" cy="67637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>
              <a:noFill/>
            </a:endParaRP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C2ACD336-5C02-D327-F5DB-5E89B088785D}"/>
              </a:ext>
            </a:extLst>
          </p:cNvPr>
          <p:cNvSpPr/>
          <p:nvPr/>
        </p:nvSpPr>
        <p:spPr>
          <a:xfrm>
            <a:off x="3229809" y="3231455"/>
            <a:ext cx="218088" cy="67637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>
              <a:noFill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C1C677BE-524C-650E-2AB5-7D6DB0715ECD}"/>
              </a:ext>
            </a:extLst>
          </p:cNvPr>
          <p:cNvSpPr/>
          <p:nvPr/>
        </p:nvSpPr>
        <p:spPr>
          <a:xfrm>
            <a:off x="3382326" y="3228353"/>
            <a:ext cx="218088" cy="67637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>
              <a:noFill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E7D711B2-B654-EA5D-6C19-CECCADE31A54}"/>
              </a:ext>
            </a:extLst>
          </p:cNvPr>
          <p:cNvSpPr/>
          <p:nvPr/>
        </p:nvSpPr>
        <p:spPr>
          <a:xfrm>
            <a:off x="4766218" y="3207433"/>
            <a:ext cx="707254" cy="745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D66FCCB3-1E3C-AB2F-FBD8-B62798DD3CCE}"/>
              </a:ext>
            </a:extLst>
          </p:cNvPr>
          <p:cNvSpPr/>
          <p:nvPr/>
        </p:nvSpPr>
        <p:spPr>
          <a:xfrm>
            <a:off x="-1097259" y="3296438"/>
            <a:ext cx="2658339" cy="523711"/>
          </a:xfrm>
          <a:prstGeom prst="rect">
            <a:avLst/>
          </a:prstGeom>
          <a:solidFill>
            <a:srgbClr val="84848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55D99F9C-45F9-5B8F-35F5-A5739B5183B7}"/>
              </a:ext>
            </a:extLst>
          </p:cNvPr>
          <p:cNvSpPr/>
          <p:nvPr/>
        </p:nvSpPr>
        <p:spPr>
          <a:xfrm>
            <a:off x="9338306" y="3160415"/>
            <a:ext cx="1333131" cy="89048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2DD3CF03-AA0E-C4D4-F5FE-3B36195BDFB5}"/>
              </a:ext>
            </a:extLst>
          </p:cNvPr>
          <p:cNvSpPr/>
          <p:nvPr/>
        </p:nvSpPr>
        <p:spPr>
          <a:xfrm>
            <a:off x="8055813" y="3161362"/>
            <a:ext cx="1307218" cy="89048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Flowchart: Manual Operation 110">
            <a:extLst>
              <a:ext uri="{FF2B5EF4-FFF2-40B4-BE49-F238E27FC236}">
                <a16:creationId xmlns:a16="http://schemas.microsoft.com/office/drawing/2014/main" id="{9D9ED057-CD89-6B5B-486A-F0B9C5BB36AE}"/>
              </a:ext>
            </a:extLst>
          </p:cNvPr>
          <p:cNvSpPr/>
          <p:nvPr/>
        </p:nvSpPr>
        <p:spPr>
          <a:xfrm rot="16200000">
            <a:off x="6990037" y="3091023"/>
            <a:ext cx="1347393" cy="1032585"/>
          </a:xfrm>
          <a:prstGeom prst="flowChartManualOperation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Parallelogram 111">
            <a:extLst>
              <a:ext uri="{FF2B5EF4-FFF2-40B4-BE49-F238E27FC236}">
                <a16:creationId xmlns:a16="http://schemas.microsoft.com/office/drawing/2014/main" id="{6D385DE6-E6D1-6231-689D-F0AB39B9BDEE}"/>
              </a:ext>
            </a:extLst>
          </p:cNvPr>
          <p:cNvSpPr/>
          <p:nvPr/>
        </p:nvSpPr>
        <p:spPr>
          <a:xfrm rot="19878984">
            <a:off x="6732916" y="4132726"/>
            <a:ext cx="556228" cy="193820"/>
          </a:xfrm>
          <a:prstGeom prst="parallelogram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Parallelogram 112">
            <a:extLst>
              <a:ext uri="{FF2B5EF4-FFF2-40B4-BE49-F238E27FC236}">
                <a16:creationId xmlns:a16="http://schemas.microsoft.com/office/drawing/2014/main" id="{6B7DD97D-0BED-8486-DA77-C795E01153D0}"/>
              </a:ext>
            </a:extLst>
          </p:cNvPr>
          <p:cNvSpPr/>
          <p:nvPr/>
        </p:nvSpPr>
        <p:spPr>
          <a:xfrm rot="2034182" flipV="1">
            <a:off x="6719965" y="2858111"/>
            <a:ext cx="556228" cy="173268"/>
          </a:xfrm>
          <a:prstGeom prst="parallelogram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4934CD89-41EF-7611-2E27-E3330600BDFF}"/>
              </a:ext>
            </a:extLst>
          </p:cNvPr>
          <p:cNvSpPr/>
          <p:nvPr/>
        </p:nvSpPr>
        <p:spPr>
          <a:xfrm>
            <a:off x="3590168" y="3130503"/>
            <a:ext cx="734105" cy="838983"/>
          </a:xfrm>
          <a:prstGeom prst="rect">
            <a:avLst/>
          </a:prstGeom>
          <a:solidFill>
            <a:srgbClr val="B7B7B7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8FAD9E20-32DC-C1BE-EC2E-961A6537E40B}"/>
              </a:ext>
            </a:extLst>
          </p:cNvPr>
          <p:cNvSpPr/>
          <p:nvPr/>
        </p:nvSpPr>
        <p:spPr>
          <a:xfrm>
            <a:off x="4780372" y="2744006"/>
            <a:ext cx="2077628" cy="1676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AA98830B-12ED-8907-FC44-1D7D7BA3AE74}"/>
              </a:ext>
            </a:extLst>
          </p:cNvPr>
          <p:cNvSpPr/>
          <p:nvPr/>
        </p:nvSpPr>
        <p:spPr>
          <a:xfrm>
            <a:off x="4736526" y="4209751"/>
            <a:ext cx="2077628" cy="2045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CC1B4279-E189-9012-708B-EA71573E5C1F}"/>
              </a:ext>
            </a:extLst>
          </p:cNvPr>
          <p:cNvSpPr/>
          <p:nvPr/>
        </p:nvSpPr>
        <p:spPr>
          <a:xfrm>
            <a:off x="4774361" y="2900562"/>
            <a:ext cx="170088" cy="4132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073A4CE4-17CA-1D63-7E6C-BFCFE694542A}"/>
              </a:ext>
            </a:extLst>
          </p:cNvPr>
          <p:cNvSpPr/>
          <p:nvPr/>
        </p:nvSpPr>
        <p:spPr>
          <a:xfrm>
            <a:off x="4722155" y="3820149"/>
            <a:ext cx="234085" cy="4466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B7C8EDD-57A8-56F9-8B04-B62CE42181E5}"/>
              </a:ext>
            </a:extLst>
          </p:cNvPr>
          <p:cNvGrpSpPr/>
          <p:nvPr/>
        </p:nvGrpSpPr>
        <p:grpSpPr>
          <a:xfrm>
            <a:off x="4732562" y="3176488"/>
            <a:ext cx="1333474" cy="796004"/>
            <a:chOff x="4732562" y="3176488"/>
            <a:chExt cx="1333474" cy="796004"/>
          </a:xfrm>
          <a:solidFill>
            <a:srgbClr val="84848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4BEC3B9-28CE-C783-4DDB-200AF17E7EE5}"/>
                </a:ext>
              </a:extLst>
            </p:cNvPr>
            <p:cNvSpPr/>
            <p:nvPr/>
          </p:nvSpPr>
          <p:spPr>
            <a:xfrm>
              <a:off x="4940852" y="3414368"/>
              <a:ext cx="958930" cy="289156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BC12668-E5C9-262B-1E81-941FFD3FECFA}"/>
                </a:ext>
              </a:extLst>
            </p:cNvPr>
            <p:cNvSpPr/>
            <p:nvPr/>
          </p:nvSpPr>
          <p:spPr>
            <a:xfrm>
              <a:off x="4732562" y="3190112"/>
              <a:ext cx="213738" cy="78238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60848A0-A026-4F5C-561C-E555C780B35B}"/>
                </a:ext>
              </a:extLst>
            </p:cNvPr>
            <p:cNvSpPr/>
            <p:nvPr/>
          </p:nvSpPr>
          <p:spPr>
            <a:xfrm>
              <a:off x="5852298" y="3176488"/>
              <a:ext cx="213738" cy="78238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5D4AABFD-2808-A404-163A-655CBD35D517}"/>
              </a:ext>
            </a:extLst>
          </p:cNvPr>
          <p:cNvGrpSpPr/>
          <p:nvPr/>
        </p:nvGrpSpPr>
        <p:grpSpPr>
          <a:xfrm>
            <a:off x="2038924" y="3073110"/>
            <a:ext cx="2297442" cy="989133"/>
            <a:chOff x="2038924" y="3073110"/>
            <a:chExt cx="2297442" cy="989133"/>
          </a:xfrm>
        </p:grpSpPr>
        <p:sp>
          <p:nvSpPr>
            <p:cNvPr id="93" name="Rectangle: Top Corners Snipped 92">
              <a:extLst>
                <a:ext uri="{FF2B5EF4-FFF2-40B4-BE49-F238E27FC236}">
                  <a16:creationId xmlns:a16="http://schemas.microsoft.com/office/drawing/2014/main" id="{6EED430D-35EA-192B-DB40-7C8CFF92F89F}"/>
                </a:ext>
              </a:extLst>
            </p:cNvPr>
            <p:cNvSpPr/>
            <p:nvPr/>
          </p:nvSpPr>
          <p:spPr>
            <a:xfrm rot="5400000">
              <a:off x="1923364" y="3188670"/>
              <a:ext cx="989133" cy="758013"/>
            </a:xfrm>
            <a:prstGeom prst="snip2Same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E85BE051-76C1-1CCA-E804-D69B31A481D5}"/>
                </a:ext>
              </a:extLst>
            </p:cNvPr>
            <p:cNvSpPr/>
            <p:nvPr/>
          </p:nvSpPr>
          <p:spPr>
            <a:xfrm>
              <a:off x="2798788" y="3218846"/>
              <a:ext cx="795043" cy="676376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185C2686-4CD9-9BF1-7D81-9A14D782904B}"/>
                </a:ext>
              </a:extLst>
            </p:cNvPr>
            <p:cNvGrpSpPr/>
            <p:nvPr/>
          </p:nvGrpSpPr>
          <p:grpSpPr>
            <a:xfrm>
              <a:off x="2038925" y="3162280"/>
              <a:ext cx="2297441" cy="789508"/>
              <a:chOff x="2038925" y="3162280"/>
              <a:chExt cx="2297441" cy="789508"/>
            </a:xfrm>
          </p:grpSpPr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DB03A2D5-011E-F290-E4E6-6BB662B525DF}"/>
                  </a:ext>
                </a:extLst>
              </p:cNvPr>
              <p:cNvSpPr/>
              <p:nvPr/>
            </p:nvSpPr>
            <p:spPr>
              <a:xfrm>
                <a:off x="4158452" y="3162280"/>
                <a:ext cx="177914" cy="789508"/>
              </a:xfrm>
              <a:prstGeom prst="rect">
                <a:avLst/>
              </a:prstGeom>
              <a:solidFill>
                <a:srgbClr val="84848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2DF0B677-DD19-E73F-D2F6-4F191C4F7EC4}"/>
                  </a:ext>
                </a:extLst>
              </p:cNvPr>
              <p:cNvSpPr/>
              <p:nvPr/>
            </p:nvSpPr>
            <p:spPr>
              <a:xfrm>
                <a:off x="2585415" y="3280694"/>
                <a:ext cx="1584264" cy="530003"/>
              </a:xfrm>
              <a:prstGeom prst="rect">
                <a:avLst/>
              </a:prstGeom>
              <a:solidFill>
                <a:srgbClr val="84848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: Top Corners Snipped 91">
                <a:extLst>
                  <a:ext uri="{FF2B5EF4-FFF2-40B4-BE49-F238E27FC236}">
                    <a16:creationId xmlns:a16="http://schemas.microsoft.com/office/drawing/2014/main" id="{C93447EE-904D-919C-D5BE-3A18C9E94106}"/>
                  </a:ext>
                </a:extLst>
              </p:cNvPr>
              <p:cNvSpPr/>
              <p:nvPr/>
            </p:nvSpPr>
            <p:spPr>
              <a:xfrm rot="5400000">
                <a:off x="1960984" y="3278145"/>
                <a:ext cx="702371" cy="546489"/>
              </a:xfrm>
              <a:prstGeom prst="snip2SameRect">
                <a:avLst/>
              </a:prstGeom>
              <a:solidFill>
                <a:srgbClr val="84848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06" name="Rectangle: Top Corners Snipped 105">
            <a:extLst>
              <a:ext uri="{FF2B5EF4-FFF2-40B4-BE49-F238E27FC236}">
                <a16:creationId xmlns:a16="http://schemas.microsoft.com/office/drawing/2014/main" id="{0B00804B-A279-A543-A310-4A309F74CDE7}"/>
              </a:ext>
            </a:extLst>
          </p:cNvPr>
          <p:cNvSpPr/>
          <p:nvPr/>
        </p:nvSpPr>
        <p:spPr>
          <a:xfrm rot="16200000">
            <a:off x="1619504" y="3036329"/>
            <a:ext cx="705161" cy="1027332"/>
          </a:xfrm>
          <a:prstGeom prst="snip2SameRect">
            <a:avLst/>
          </a:prstGeom>
          <a:solidFill>
            <a:srgbClr val="84848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4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45833E-6 -4.81481E-6 L 0.05599 -0.0009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9" y="-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L 0.03815 1.11111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1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4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18" grpId="0" animBg="1"/>
      <p:bldP spid="108" grpId="0" animBg="1"/>
      <p:bldP spid="109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3107C5B-F184-4D7C-F267-CE5E0B0F13E1}"/>
              </a:ext>
            </a:extLst>
          </p:cNvPr>
          <p:cNvSpPr/>
          <p:nvPr/>
        </p:nvSpPr>
        <p:spPr>
          <a:xfrm>
            <a:off x="7751618" y="2977564"/>
            <a:ext cx="2919819" cy="1375416"/>
          </a:xfrm>
          <a:prstGeom prst="rect">
            <a:avLst/>
          </a:prstGeom>
          <a:solidFill>
            <a:srgbClr val="B7B7B7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CC6D2F9-EFE2-983D-5DA9-69B6E4C80FC2}"/>
              </a:ext>
            </a:extLst>
          </p:cNvPr>
          <p:cNvSpPr/>
          <p:nvPr/>
        </p:nvSpPr>
        <p:spPr>
          <a:xfrm>
            <a:off x="0" y="6203919"/>
            <a:ext cx="10671437" cy="75521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A5BCF7-4E67-4B03-4D9A-C266B1F2FBE0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0744BC4-01FE-EE76-3D0C-6A2EC6EB29D8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B97B82-3D7B-EDA6-B474-EFA06C8BAB2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82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EB726565-0AEA-C1EB-6CFB-0946D0B81CE7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solidFill>
                  <a:srgbClr val="782F40"/>
                </a:solidFill>
                <a:latin typeface="Arial Black"/>
                <a:cs typeface="Calibri"/>
              </a:rPr>
              <a:t>Concept #33</a:t>
            </a:r>
            <a:endParaRPr lang="en-US">
              <a:solidFill>
                <a:srgbClr val="782F4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930648-8B50-4EEF-0518-639FE7B8C151}"/>
              </a:ext>
            </a:extLst>
          </p:cNvPr>
          <p:cNvSpPr txBox="1"/>
          <p:nvPr/>
        </p:nvSpPr>
        <p:spPr>
          <a:xfrm>
            <a:off x="10671437" y="173378"/>
            <a:ext cx="1525893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Lauren Roche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9EB36FB-3792-5116-C173-9C322973EEB3}"/>
              </a:ext>
            </a:extLst>
          </p:cNvPr>
          <p:cNvSpPr/>
          <p:nvPr/>
        </p:nvSpPr>
        <p:spPr>
          <a:xfrm>
            <a:off x="7147442" y="2899262"/>
            <a:ext cx="790970" cy="1532021"/>
          </a:xfrm>
          <a:prstGeom prst="rect">
            <a:avLst/>
          </a:prstGeom>
          <a:solidFill>
            <a:srgbClr val="B7B7B7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Top Corners Snipped 18">
            <a:extLst>
              <a:ext uri="{FF2B5EF4-FFF2-40B4-BE49-F238E27FC236}">
                <a16:creationId xmlns:a16="http://schemas.microsoft.com/office/drawing/2014/main" id="{B721534F-1C80-3E19-E464-678C891FEA91}"/>
              </a:ext>
            </a:extLst>
          </p:cNvPr>
          <p:cNvSpPr/>
          <p:nvPr/>
        </p:nvSpPr>
        <p:spPr>
          <a:xfrm rot="5400000">
            <a:off x="4923113" y="2322379"/>
            <a:ext cx="2383676" cy="2669157"/>
          </a:xfrm>
          <a:prstGeom prst="snip2SameRect">
            <a:avLst/>
          </a:prstGeom>
          <a:solidFill>
            <a:srgbClr val="B7B7B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611D0DE-C22B-78FD-3DED-11543E355244}"/>
              </a:ext>
            </a:extLst>
          </p:cNvPr>
          <p:cNvGrpSpPr/>
          <p:nvPr/>
        </p:nvGrpSpPr>
        <p:grpSpPr>
          <a:xfrm>
            <a:off x="-1069702" y="2359708"/>
            <a:ext cx="5406068" cy="2442755"/>
            <a:chOff x="-361508" y="2420813"/>
            <a:chExt cx="5406068" cy="2442755"/>
          </a:xfrm>
          <a:solidFill>
            <a:srgbClr val="B7B7B7"/>
          </a:solidFill>
        </p:grpSpPr>
        <p:sp>
          <p:nvSpPr>
            <p:cNvPr id="10" name="Cylinder 9">
              <a:extLst>
                <a:ext uri="{FF2B5EF4-FFF2-40B4-BE49-F238E27FC236}">
                  <a16:creationId xmlns:a16="http://schemas.microsoft.com/office/drawing/2014/main" id="{A5D88187-05D5-1E77-79B3-7B1F7BC13C47}"/>
                </a:ext>
              </a:extLst>
            </p:cNvPr>
            <p:cNvSpPr/>
            <p:nvPr/>
          </p:nvSpPr>
          <p:spPr>
            <a:xfrm rot="5400000">
              <a:off x="1605101" y="1014766"/>
              <a:ext cx="1351163" cy="5284381"/>
            </a:xfrm>
            <a:prstGeom prst="can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3646CCD-50B3-2EB6-450E-ABC242B6E876}"/>
                </a:ext>
              </a:extLst>
            </p:cNvPr>
            <p:cNvSpPr/>
            <p:nvPr/>
          </p:nvSpPr>
          <p:spPr>
            <a:xfrm>
              <a:off x="1596640" y="2854041"/>
              <a:ext cx="790970" cy="1532021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155CDEA9-1AA8-6C85-B699-4B9706299324}"/>
                </a:ext>
              </a:extLst>
            </p:cNvPr>
            <p:cNvSpPr/>
            <p:nvPr/>
          </p:nvSpPr>
          <p:spPr>
            <a:xfrm>
              <a:off x="2182237" y="2776773"/>
              <a:ext cx="2862323" cy="1786568"/>
            </a:xfrm>
            <a:prstGeom prst="round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6C9EB897-1001-1F5D-94DC-049F9E3CEF70}"/>
                </a:ext>
              </a:extLst>
            </p:cNvPr>
            <p:cNvSpPr/>
            <p:nvPr/>
          </p:nvSpPr>
          <p:spPr>
            <a:xfrm>
              <a:off x="2387610" y="2644521"/>
              <a:ext cx="2420603" cy="1995340"/>
            </a:xfrm>
            <a:prstGeom prst="round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C3102961-4797-0E27-EA45-EF27A5052817}"/>
                </a:ext>
              </a:extLst>
            </p:cNvPr>
            <p:cNvSpPr/>
            <p:nvPr/>
          </p:nvSpPr>
          <p:spPr>
            <a:xfrm>
              <a:off x="2592983" y="2420813"/>
              <a:ext cx="2039362" cy="2442755"/>
            </a:xfrm>
            <a:prstGeom prst="round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: Top Corners Snipped 22">
            <a:extLst>
              <a:ext uri="{FF2B5EF4-FFF2-40B4-BE49-F238E27FC236}">
                <a16:creationId xmlns:a16="http://schemas.microsoft.com/office/drawing/2014/main" id="{FDCCC34E-5C17-5B49-F5BA-4756C10B2139}"/>
              </a:ext>
            </a:extLst>
          </p:cNvPr>
          <p:cNvSpPr/>
          <p:nvPr/>
        </p:nvSpPr>
        <p:spPr>
          <a:xfrm rot="16200000">
            <a:off x="3639604" y="3444015"/>
            <a:ext cx="1995341" cy="385749"/>
          </a:xfrm>
          <a:prstGeom prst="snip2SameRect">
            <a:avLst/>
          </a:prstGeom>
          <a:solidFill>
            <a:srgbClr val="B7B7B7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rapezoid 3">
            <a:extLst>
              <a:ext uri="{FF2B5EF4-FFF2-40B4-BE49-F238E27FC236}">
                <a16:creationId xmlns:a16="http://schemas.microsoft.com/office/drawing/2014/main" id="{544EFCFF-1C35-09EE-EA6A-D70C24DD6578}"/>
              </a:ext>
            </a:extLst>
          </p:cNvPr>
          <p:cNvSpPr/>
          <p:nvPr/>
        </p:nvSpPr>
        <p:spPr>
          <a:xfrm rot="5400000">
            <a:off x="4082218" y="3397361"/>
            <a:ext cx="960278" cy="352434"/>
          </a:xfrm>
          <a:prstGeom prst="trapezoid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6760747-CAFA-63C6-890F-D06ADB66B874}"/>
              </a:ext>
            </a:extLst>
          </p:cNvPr>
          <p:cNvSpPr/>
          <p:nvPr/>
        </p:nvSpPr>
        <p:spPr>
          <a:xfrm>
            <a:off x="6074624" y="3176488"/>
            <a:ext cx="238188" cy="78353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B8160465-4E4F-B8BD-7DFB-E9F386D2F0C2}"/>
              </a:ext>
            </a:extLst>
          </p:cNvPr>
          <p:cNvSpPr/>
          <p:nvPr/>
        </p:nvSpPr>
        <p:spPr>
          <a:xfrm>
            <a:off x="6208533" y="3176488"/>
            <a:ext cx="238188" cy="78353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C041E0B-3077-4877-7BDA-1A61F8F032A0}"/>
              </a:ext>
            </a:extLst>
          </p:cNvPr>
          <p:cNvSpPr/>
          <p:nvPr/>
        </p:nvSpPr>
        <p:spPr>
          <a:xfrm>
            <a:off x="6329693" y="3176487"/>
            <a:ext cx="238188" cy="791849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583A382-44B3-2B49-6427-F22EED4B4871}"/>
              </a:ext>
            </a:extLst>
          </p:cNvPr>
          <p:cNvSpPr/>
          <p:nvPr/>
        </p:nvSpPr>
        <p:spPr>
          <a:xfrm>
            <a:off x="6480737" y="3171753"/>
            <a:ext cx="238188" cy="791849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7A00ADB-7534-BD5F-FBEA-090B676693F5}"/>
              </a:ext>
            </a:extLst>
          </p:cNvPr>
          <p:cNvCxnSpPr>
            <a:cxnSpLocks/>
          </p:cNvCxnSpPr>
          <p:nvPr/>
        </p:nvCxnSpPr>
        <p:spPr>
          <a:xfrm>
            <a:off x="6074624" y="3190112"/>
            <a:ext cx="66741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63BD16C-C3D5-59F6-BF30-6984FEDE6405}"/>
              </a:ext>
            </a:extLst>
          </p:cNvPr>
          <p:cNvCxnSpPr>
            <a:cxnSpLocks/>
          </p:cNvCxnSpPr>
          <p:nvPr/>
        </p:nvCxnSpPr>
        <p:spPr>
          <a:xfrm>
            <a:off x="6055313" y="3949075"/>
            <a:ext cx="70603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7A8BE62-16A5-54ED-03D4-C57F4F9D4D95}"/>
              </a:ext>
            </a:extLst>
          </p:cNvPr>
          <p:cNvCxnSpPr>
            <a:cxnSpLocks/>
          </p:cNvCxnSpPr>
          <p:nvPr/>
        </p:nvCxnSpPr>
        <p:spPr>
          <a:xfrm flipH="1">
            <a:off x="6742040" y="3171753"/>
            <a:ext cx="4349" cy="77630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9EF9ABB-2A62-042B-1A6C-86A3D4291ED2}"/>
              </a:ext>
            </a:extLst>
          </p:cNvPr>
          <p:cNvCxnSpPr>
            <a:cxnSpLocks/>
          </p:cNvCxnSpPr>
          <p:nvPr/>
        </p:nvCxnSpPr>
        <p:spPr>
          <a:xfrm flipV="1">
            <a:off x="4762764" y="2730428"/>
            <a:ext cx="0" cy="4652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0DD3F5BD-C4FB-DF27-2CE8-707F9E2709EF}"/>
              </a:ext>
            </a:extLst>
          </p:cNvPr>
          <p:cNvCxnSpPr>
            <a:cxnSpLocks/>
          </p:cNvCxnSpPr>
          <p:nvPr/>
        </p:nvCxnSpPr>
        <p:spPr>
          <a:xfrm flipV="1">
            <a:off x="4940852" y="2920270"/>
            <a:ext cx="0" cy="26984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D47235FD-304F-3195-022A-DA5B2221307F}"/>
              </a:ext>
            </a:extLst>
          </p:cNvPr>
          <p:cNvCxnSpPr>
            <a:cxnSpLocks/>
          </p:cNvCxnSpPr>
          <p:nvPr/>
        </p:nvCxnSpPr>
        <p:spPr>
          <a:xfrm flipV="1">
            <a:off x="4732562" y="3979620"/>
            <a:ext cx="0" cy="4652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3532B412-AAC4-170D-119D-100D90F40D04}"/>
              </a:ext>
            </a:extLst>
          </p:cNvPr>
          <p:cNvCxnSpPr>
            <a:cxnSpLocks/>
          </p:cNvCxnSpPr>
          <p:nvPr/>
        </p:nvCxnSpPr>
        <p:spPr>
          <a:xfrm flipV="1">
            <a:off x="4940852" y="3979620"/>
            <a:ext cx="0" cy="26984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11FDA5A-41C7-0F2C-FAC3-209D8D183163}"/>
              </a:ext>
            </a:extLst>
          </p:cNvPr>
          <p:cNvCxnSpPr/>
          <p:nvPr/>
        </p:nvCxnSpPr>
        <p:spPr>
          <a:xfrm flipV="1">
            <a:off x="4750370" y="2729246"/>
            <a:ext cx="2077628" cy="147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829C4E5-B1FE-FDB6-0DB4-BD799002F24A}"/>
              </a:ext>
            </a:extLst>
          </p:cNvPr>
          <p:cNvCxnSpPr/>
          <p:nvPr/>
        </p:nvCxnSpPr>
        <p:spPr>
          <a:xfrm flipV="1">
            <a:off x="4729638" y="4412900"/>
            <a:ext cx="2077628" cy="147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A4DEF53E-32B3-87F4-CBE9-B9149A3165DC}"/>
              </a:ext>
            </a:extLst>
          </p:cNvPr>
          <p:cNvCxnSpPr/>
          <p:nvPr/>
        </p:nvCxnSpPr>
        <p:spPr>
          <a:xfrm>
            <a:off x="4938896" y="2920270"/>
            <a:ext cx="186096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9D6DBB84-3AFC-0D66-233C-49BC830AED11}"/>
              </a:ext>
            </a:extLst>
          </p:cNvPr>
          <p:cNvCxnSpPr/>
          <p:nvPr/>
        </p:nvCxnSpPr>
        <p:spPr>
          <a:xfrm>
            <a:off x="4942598" y="4227072"/>
            <a:ext cx="186096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ED3AFED7-C845-58AF-D95C-8EF296BF6095}"/>
              </a:ext>
            </a:extLst>
          </p:cNvPr>
          <p:cNvCxnSpPr/>
          <p:nvPr/>
        </p:nvCxnSpPr>
        <p:spPr>
          <a:xfrm>
            <a:off x="6815854" y="2715668"/>
            <a:ext cx="429848" cy="26189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CD4CC32-990E-1B4D-4886-23A97E08E73F}"/>
              </a:ext>
            </a:extLst>
          </p:cNvPr>
          <p:cNvCxnSpPr>
            <a:cxnSpLocks/>
          </p:cNvCxnSpPr>
          <p:nvPr/>
        </p:nvCxnSpPr>
        <p:spPr>
          <a:xfrm flipV="1">
            <a:off x="6799862" y="4223411"/>
            <a:ext cx="485160" cy="1956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32CE4314-12A6-A159-E3D1-79D1F4894E3D}"/>
              </a:ext>
            </a:extLst>
          </p:cNvPr>
          <p:cNvCxnSpPr>
            <a:cxnSpLocks/>
          </p:cNvCxnSpPr>
          <p:nvPr/>
        </p:nvCxnSpPr>
        <p:spPr>
          <a:xfrm>
            <a:off x="6792458" y="2920196"/>
            <a:ext cx="354984" cy="23027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AC9AEA72-515B-D51D-CB6F-D43CB7D092C5}"/>
              </a:ext>
            </a:extLst>
          </p:cNvPr>
          <p:cNvCxnSpPr>
            <a:cxnSpLocks/>
          </p:cNvCxnSpPr>
          <p:nvPr/>
        </p:nvCxnSpPr>
        <p:spPr>
          <a:xfrm flipV="1">
            <a:off x="6790352" y="4044141"/>
            <a:ext cx="360792" cy="18452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6528B3D6-AF28-F2D6-2C52-053E29ED010F}"/>
              </a:ext>
            </a:extLst>
          </p:cNvPr>
          <p:cNvCxnSpPr>
            <a:cxnSpLocks/>
          </p:cNvCxnSpPr>
          <p:nvPr/>
        </p:nvCxnSpPr>
        <p:spPr>
          <a:xfrm>
            <a:off x="7149293" y="3119159"/>
            <a:ext cx="1851" cy="9482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47CF47C3-5D4A-1535-4923-67395F0B8DF8}"/>
              </a:ext>
            </a:extLst>
          </p:cNvPr>
          <p:cNvCxnSpPr>
            <a:cxnSpLocks/>
          </p:cNvCxnSpPr>
          <p:nvPr/>
        </p:nvCxnSpPr>
        <p:spPr>
          <a:xfrm>
            <a:off x="7245702" y="2977564"/>
            <a:ext cx="700568" cy="17927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8B20726A-D826-E332-DC47-8827EA4F6198}"/>
              </a:ext>
            </a:extLst>
          </p:cNvPr>
          <p:cNvCxnSpPr>
            <a:cxnSpLocks/>
          </p:cNvCxnSpPr>
          <p:nvPr/>
        </p:nvCxnSpPr>
        <p:spPr>
          <a:xfrm flipV="1">
            <a:off x="7262227" y="4044059"/>
            <a:ext cx="684043" cy="17519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03EA08EC-832C-7D23-2CBD-5C2D0CCAA4F5}"/>
              </a:ext>
            </a:extLst>
          </p:cNvPr>
          <p:cNvCxnSpPr/>
          <p:nvPr/>
        </p:nvCxnSpPr>
        <p:spPr>
          <a:xfrm>
            <a:off x="7938412" y="3156834"/>
            <a:ext cx="27330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AB3BF72C-58F8-C5B7-8156-017A393DAFC9}"/>
              </a:ext>
            </a:extLst>
          </p:cNvPr>
          <p:cNvCxnSpPr/>
          <p:nvPr/>
        </p:nvCxnSpPr>
        <p:spPr>
          <a:xfrm>
            <a:off x="7938411" y="4044141"/>
            <a:ext cx="27330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53864CBE-8533-6EDF-3CFF-B2CAF6FEDBA2}"/>
              </a:ext>
            </a:extLst>
          </p:cNvPr>
          <p:cNvCxnSpPr>
            <a:cxnSpLocks/>
          </p:cNvCxnSpPr>
          <p:nvPr/>
        </p:nvCxnSpPr>
        <p:spPr>
          <a:xfrm>
            <a:off x="4946300" y="3190112"/>
            <a:ext cx="114285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7251D7CE-B1E3-2A1B-979C-497C0EABCF18}"/>
              </a:ext>
            </a:extLst>
          </p:cNvPr>
          <p:cNvCxnSpPr>
            <a:cxnSpLocks/>
          </p:cNvCxnSpPr>
          <p:nvPr/>
        </p:nvCxnSpPr>
        <p:spPr>
          <a:xfrm>
            <a:off x="4938896" y="3958868"/>
            <a:ext cx="114285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Oval 96">
            <a:extLst>
              <a:ext uri="{FF2B5EF4-FFF2-40B4-BE49-F238E27FC236}">
                <a16:creationId xmlns:a16="http://schemas.microsoft.com/office/drawing/2014/main" id="{8AA778AC-A7DF-2E67-FCB9-7FD30C838767}"/>
              </a:ext>
            </a:extLst>
          </p:cNvPr>
          <p:cNvSpPr/>
          <p:nvPr/>
        </p:nvSpPr>
        <p:spPr>
          <a:xfrm>
            <a:off x="2791814" y="3211858"/>
            <a:ext cx="218088" cy="67637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>
              <a:noFill/>
            </a:endParaRP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E59D17EF-D072-11C4-539C-55D94A9D9E3B}"/>
              </a:ext>
            </a:extLst>
          </p:cNvPr>
          <p:cNvSpPr/>
          <p:nvPr/>
        </p:nvSpPr>
        <p:spPr>
          <a:xfrm>
            <a:off x="2928547" y="3205076"/>
            <a:ext cx="218088" cy="67637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>
              <a:noFill/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3D263504-80BB-C6D0-AA4F-903365E2E5AD}"/>
              </a:ext>
            </a:extLst>
          </p:cNvPr>
          <p:cNvSpPr/>
          <p:nvPr/>
        </p:nvSpPr>
        <p:spPr>
          <a:xfrm>
            <a:off x="3070603" y="3213393"/>
            <a:ext cx="218088" cy="67637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>
              <a:noFill/>
            </a:endParaRP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C2ACD336-5C02-D327-F5DB-5E89B088785D}"/>
              </a:ext>
            </a:extLst>
          </p:cNvPr>
          <p:cNvSpPr/>
          <p:nvPr/>
        </p:nvSpPr>
        <p:spPr>
          <a:xfrm>
            <a:off x="3229809" y="3231455"/>
            <a:ext cx="218088" cy="67637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>
              <a:noFill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C1C677BE-524C-650E-2AB5-7D6DB0715ECD}"/>
              </a:ext>
            </a:extLst>
          </p:cNvPr>
          <p:cNvSpPr/>
          <p:nvPr/>
        </p:nvSpPr>
        <p:spPr>
          <a:xfrm>
            <a:off x="3382326" y="3228353"/>
            <a:ext cx="218088" cy="67637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>
              <a:noFill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E7D711B2-B654-EA5D-6C19-CECCADE31A54}"/>
              </a:ext>
            </a:extLst>
          </p:cNvPr>
          <p:cNvSpPr/>
          <p:nvPr/>
        </p:nvSpPr>
        <p:spPr>
          <a:xfrm>
            <a:off x="4766218" y="3207433"/>
            <a:ext cx="707254" cy="745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D66FCCB3-1E3C-AB2F-FBD8-B62798DD3CCE}"/>
              </a:ext>
            </a:extLst>
          </p:cNvPr>
          <p:cNvSpPr/>
          <p:nvPr/>
        </p:nvSpPr>
        <p:spPr>
          <a:xfrm>
            <a:off x="-1097259" y="3296438"/>
            <a:ext cx="2658339" cy="523711"/>
          </a:xfrm>
          <a:prstGeom prst="rect">
            <a:avLst/>
          </a:prstGeom>
          <a:solidFill>
            <a:srgbClr val="84848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55D99F9C-45F9-5B8F-35F5-A5739B5183B7}"/>
              </a:ext>
            </a:extLst>
          </p:cNvPr>
          <p:cNvSpPr/>
          <p:nvPr/>
        </p:nvSpPr>
        <p:spPr>
          <a:xfrm>
            <a:off x="9338305" y="3152970"/>
            <a:ext cx="1333131" cy="89048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2DD3CF03-AA0E-C4D4-F5FE-3B36195BDFB5}"/>
              </a:ext>
            </a:extLst>
          </p:cNvPr>
          <p:cNvSpPr/>
          <p:nvPr/>
        </p:nvSpPr>
        <p:spPr>
          <a:xfrm>
            <a:off x="8055813" y="3161362"/>
            <a:ext cx="1307218" cy="89048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Flowchart: Manual Operation 110">
            <a:extLst>
              <a:ext uri="{FF2B5EF4-FFF2-40B4-BE49-F238E27FC236}">
                <a16:creationId xmlns:a16="http://schemas.microsoft.com/office/drawing/2014/main" id="{9D9ED057-CD89-6B5B-486A-F0B9C5BB36AE}"/>
              </a:ext>
            </a:extLst>
          </p:cNvPr>
          <p:cNvSpPr/>
          <p:nvPr/>
        </p:nvSpPr>
        <p:spPr>
          <a:xfrm rot="16200000">
            <a:off x="6997416" y="3081089"/>
            <a:ext cx="1347393" cy="1032585"/>
          </a:xfrm>
          <a:prstGeom prst="flowChartManualOperation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Parallelogram 111">
            <a:extLst>
              <a:ext uri="{FF2B5EF4-FFF2-40B4-BE49-F238E27FC236}">
                <a16:creationId xmlns:a16="http://schemas.microsoft.com/office/drawing/2014/main" id="{6D385DE6-E6D1-6231-689D-F0AB39B9BDEE}"/>
              </a:ext>
            </a:extLst>
          </p:cNvPr>
          <p:cNvSpPr/>
          <p:nvPr/>
        </p:nvSpPr>
        <p:spPr>
          <a:xfrm rot="20286948">
            <a:off x="6700041" y="4125731"/>
            <a:ext cx="556228" cy="229567"/>
          </a:xfrm>
          <a:prstGeom prst="parallelogram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Parallelogram 112">
            <a:extLst>
              <a:ext uri="{FF2B5EF4-FFF2-40B4-BE49-F238E27FC236}">
                <a16:creationId xmlns:a16="http://schemas.microsoft.com/office/drawing/2014/main" id="{6B7DD97D-0BED-8486-DA77-C795E01153D0}"/>
              </a:ext>
            </a:extLst>
          </p:cNvPr>
          <p:cNvSpPr/>
          <p:nvPr/>
        </p:nvSpPr>
        <p:spPr>
          <a:xfrm rot="2034182" flipV="1">
            <a:off x="6749848" y="2880426"/>
            <a:ext cx="556228" cy="173268"/>
          </a:xfrm>
          <a:prstGeom prst="parallelogram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4934CD89-41EF-7611-2E27-E3330600BDFF}"/>
              </a:ext>
            </a:extLst>
          </p:cNvPr>
          <p:cNvSpPr/>
          <p:nvPr/>
        </p:nvSpPr>
        <p:spPr>
          <a:xfrm>
            <a:off x="3590168" y="3130503"/>
            <a:ext cx="734105" cy="838983"/>
          </a:xfrm>
          <a:prstGeom prst="rect">
            <a:avLst/>
          </a:prstGeom>
          <a:solidFill>
            <a:srgbClr val="B7B7B7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8FAD9E20-32DC-C1BE-EC2E-961A6537E40B}"/>
              </a:ext>
            </a:extLst>
          </p:cNvPr>
          <p:cNvSpPr/>
          <p:nvPr/>
        </p:nvSpPr>
        <p:spPr>
          <a:xfrm>
            <a:off x="4792168" y="2745899"/>
            <a:ext cx="2077628" cy="1676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AA98830B-12ED-8907-FC44-1D7D7BA3AE74}"/>
              </a:ext>
            </a:extLst>
          </p:cNvPr>
          <p:cNvSpPr/>
          <p:nvPr/>
        </p:nvSpPr>
        <p:spPr>
          <a:xfrm>
            <a:off x="4729638" y="4225813"/>
            <a:ext cx="2077628" cy="2045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CC1B4279-E189-9012-708B-EA71573E5C1F}"/>
              </a:ext>
            </a:extLst>
          </p:cNvPr>
          <p:cNvSpPr/>
          <p:nvPr/>
        </p:nvSpPr>
        <p:spPr>
          <a:xfrm>
            <a:off x="4773398" y="2814019"/>
            <a:ext cx="170088" cy="4132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073A4CE4-17CA-1D63-7E6C-BFCFE694542A}"/>
              </a:ext>
            </a:extLst>
          </p:cNvPr>
          <p:cNvSpPr/>
          <p:nvPr/>
        </p:nvSpPr>
        <p:spPr>
          <a:xfrm>
            <a:off x="4721694" y="3925239"/>
            <a:ext cx="234085" cy="4466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B7C8EDD-57A8-56F9-8B04-B62CE42181E5}"/>
              </a:ext>
            </a:extLst>
          </p:cNvPr>
          <p:cNvGrpSpPr/>
          <p:nvPr/>
        </p:nvGrpSpPr>
        <p:grpSpPr>
          <a:xfrm>
            <a:off x="4732562" y="3176488"/>
            <a:ext cx="1333474" cy="796004"/>
            <a:chOff x="4732562" y="3176488"/>
            <a:chExt cx="1333474" cy="796004"/>
          </a:xfrm>
          <a:solidFill>
            <a:srgbClr val="84848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4BEC3B9-28CE-C783-4DDB-200AF17E7EE5}"/>
                </a:ext>
              </a:extLst>
            </p:cNvPr>
            <p:cNvSpPr/>
            <p:nvPr/>
          </p:nvSpPr>
          <p:spPr>
            <a:xfrm>
              <a:off x="4940852" y="3414368"/>
              <a:ext cx="958930" cy="289156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BC12668-E5C9-262B-1E81-941FFD3FECFA}"/>
                </a:ext>
              </a:extLst>
            </p:cNvPr>
            <p:cNvSpPr/>
            <p:nvPr/>
          </p:nvSpPr>
          <p:spPr>
            <a:xfrm>
              <a:off x="4732562" y="3190112"/>
              <a:ext cx="213738" cy="78238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60848A0-A026-4F5C-561C-E555C780B35B}"/>
                </a:ext>
              </a:extLst>
            </p:cNvPr>
            <p:cNvSpPr/>
            <p:nvPr/>
          </p:nvSpPr>
          <p:spPr>
            <a:xfrm>
              <a:off x="5852298" y="3176488"/>
              <a:ext cx="213738" cy="78238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5D4AABFD-2808-A404-163A-655CBD35D517}"/>
              </a:ext>
            </a:extLst>
          </p:cNvPr>
          <p:cNvGrpSpPr/>
          <p:nvPr/>
        </p:nvGrpSpPr>
        <p:grpSpPr>
          <a:xfrm>
            <a:off x="2038924" y="3073110"/>
            <a:ext cx="2297442" cy="989133"/>
            <a:chOff x="2038924" y="3073110"/>
            <a:chExt cx="2297442" cy="989133"/>
          </a:xfrm>
        </p:grpSpPr>
        <p:sp>
          <p:nvSpPr>
            <p:cNvPr id="93" name="Rectangle: Top Corners Snipped 92">
              <a:extLst>
                <a:ext uri="{FF2B5EF4-FFF2-40B4-BE49-F238E27FC236}">
                  <a16:creationId xmlns:a16="http://schemas.microsoft.com/office/drawing/2014/main" id="{6EED430D-35EA-192B-DB40-7C8CFF92F89F}"/>
                </a:ext>
              </a:extLst>
            </p:cNvPr>
            <p:cNvSpPr/>
            <p:nvPr/>
          </p:nvSpPr>
          <p:spPr>
            <a:xfrm rot="5400000">
              <a:off x="1923364" y="3188670"/>
              <a:ext cx="989133" cy="758013"/>
            </a:xfrm>
            <a:prstGeom prst="snip2Same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E85BE051-76C1-1CCA-E804-D69B31A481D5}"/>
                </a:ext>
              </a:extLst>
            </p:cNvPr>
            <p:cNvSpPr/>
            <p:nvPr/>
          </p:nvSpPr>
          <p:spPr>
            <a:xfrm>
              <a:off x="2798788" y="3218846"/>
              <a:ext cx="795043" cy="676376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185C2686-4CD9-9BF1-7D81-9A14D782904B}"/>
                </a:ext>
              </a:extLst>
            </p:cNvPr>
            <p:cNvGrpSpPr/>
            <p:nvPr/>
          </p:nvGrpSpPr>
          <p:grpSpPr>
            <a:xfrm>
              <a:off x="2038925" y="3162280"/>
              <a:ext cx="2297441" cy="789508"/>
              <a:chOff x="2038925" y="3162280"/>
              <a:chExt cx="2297441" cy="789508"/>
            </a:xfrm>
          </p:grpSpPr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DB03A2D5-011E-F290-E4E6-6BB662B525DF}"/>
                  </a:ext>
                </a:extLst>
              </p:cNvPr>
              <p:cNvSpPr/>
              <p:nvPr/>
            </p:nvSpPr>
            <p:spPr>
              <a:xfrm>
                <a:off x="4158452" y="3162280"/>
                <a:ext cx="177914" cy="789508"/>
              </a:xfrm>
              <a:prstGeom prst="rect">
                <a:avLst/>
              </a:prstGeom>
              <a:solidFill>
                <a:srgbClr val="84848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2DF0B677-DD19-E73F-D2F6-4F191C4F7EC4}"/>
                  </a:ext>
                </a:extLst>
              </p:cNvPr>
              <p:cNvSpPr/>
              <p:nvPr/>
            </p:nvSpPr>
            <p:spPr>
              <a:xfrm>
                <a:off x="2585415" y="3280694"/>
                <a:ext cx="1584264" cy="530003"/>
              </a:xfrm>
              <a:prstGeom prst="rect">
                <a:avLst/>
              </a:prstGeom>
              <a:solidFill>
                <a:srgbClr val="84848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: Top Corners Snipped 91">
                <a:extLst>
                  <a:ext uri="{FF2B5EF4-FFF2-40B4-BE49-F238E27FC236}">
                    <a16:creationId xmlns:a16="http://schemas.microsoft.com/office/drawing/2014/main" id="{C93447EE-904D-919C-D5BE-3A18C9E94106}"/>
                  </a:ext>
                </a:extLst>
              </p:cNvPr>
              <p:cNvSpPr/>
              <p:nvPr/>
            </p:nvSpPr>
            <p:spPr>
              <a:xfrm rot="5400000">
                <a:off x="1960984" y="3278145"/>
                <a:ext cx="702371" cy="546489"/>
              </a:xfrm>
              <a:prstGeom prst="snip2SameRect">
                <a:avLst/>
              </a:prstGeom>
              <a:solidFill>
                <a:srgbClr val="84848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06" name="Rectangle: Top Corners Snipped 105">
            <a:extLst>
              <a:ext uri="{FF2B5EF4-FFF2-40B4-BE49-F238E27FC236}">
                <a16:creationId xmlns:a16="http://schemas.microsoft.com/office/drawing/2014/main" id="{0B00804B-A279-A543-A310-4A309F74CDE7}"/>
              </a:ext>
            </a:extLst>
          </p:cNvPr>
          <p:cNvSpPr/>
          <p:nvPr/>
        </p:nvSpPr>
        <p:spPr>
          <a:xfrm rot="16200000">
            <a:off x="1619504" y="3036329"/>
            <a:ext cx="705161" cy="1027332"/>
          </a:xfrm>
          <a:prstGeom prst="snip2SameRect">
            <a:avLst/>
          </a:prstGeom>
          <a:solidFill>
            <a:srgbClr val="84848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963320-9E94-12F9-6879-9F8478F02E29}"/>
              </a:ext>
            </a:extLst>
          </p:cNvPr>
          <p:cNvSpPr/>
          <p:nvPr/>
        </p:nvSpPr>
        <p:spPr>
          <a:xfrm>
            <a:off x="2485752" y="3285039"/>
            <a:ext cx="2428584" cy="5429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Top Corners Snipped 5">
            <a:extLst>
              <a:ext uri="{FF2B5EF4-FFF2-40B4-BE49-F238E27FC236}">
                <a16:creationId xmlns:a16="http://schemas.microsoft.com/office/drawing/2014/main" id="{9ADE9FDA-44CD-DB66-B206-487866D2DBA8}"/>
              </a:ext>
            </a:extLst>
          </p:cNvPr>
          <p:cNvSpPr/>
          <p:nvPr/>
        </p:nvSpPr>
        <p:spPr>
          <a:xfrm rot="16200000">
            <a:off x="1881579" y="2774248"/>
            <a:ext cx="705163" cy="1551486"/>
          </a:xfrm>
          <a:prstGeom prst="snip2Same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797DEC3-820E-1D44-8DC5-D7117532A724}"/>
              </a:ext>
            </a:extLst>
          </p:cNvPr>
          <p:cNvSpPr/>
          <p:nvPr/>
        </p:nvSpPr>
        <p:spPr>
          <a:xfrm>
            <a:off x="-1097259" y="3296438"/>
            <a:ext cx="2609011" cy="51425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80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45833E-6 -4.81481E-6 L 0.05599 -0.0009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9" y="-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L 0.03815 1.11111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1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4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18" grpId="0" animBg="1"/>
      <p:bldP spid="108" grpId="0" animBg="1"/>
      <p:bldP spid="109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2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7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ross section of a machine&#10;&#10;Description automatically generated">
            <a:extLst>
              <a:ext uri="{FF2B5EF4-FFF2-40B4-BE49-F238E27FC236}">
                <a16:creationId xmlns:a16="http://schemas.microsoft.com/office/drawing/2014/main" id="{99C6CC06-21F2-5B63-E8D0-E8A176F42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362" y="211476"/>
            <a:ext cx="7203838" cy="662692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AD37589-9E86-91A7-85F6-6C31B9722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14" y="0"/>
            <a:ext cx="9601200" cy="960276"/>
          </a:xfrm>
        </p:spPr>
        <p:txBody>
          <a:bodyPr/>
          <a:lstStyle/>
          <a:p>
            <a:r>
              <a:rPr lang="en-US"/>
              <a:t>Probe Half</a:t>
            </a:r>
          </a:p>
        </p:txBody>
      </p:sp>
      <p:pic>
        <p:nvPicPr>
          <p:cNvPr id="6" name="Picture 5" descr="Arizona Space Grant Consortium Logos | Arizona Space Grant Consortium">
            <a:extLst>
              <a:ext uri="{FF2B5EF4-FFF2-40B4-BE49-F238E27FC236}">
                <a16:creationId xmlns:a16="http://schemas.microsoft.com/office/drawing/2014/main" id="{5C5BA6F7-259D-ECEA-3D57-C43C975C35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0A993E3-59FA-452B-C931-D8AA27E0B22B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3E656BC0-518E-E327-54B4-5DF7B8524086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Department of Mechanical Engineering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590D52A1-1A71-4A1D-1898-DD66DD8B9BD0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EF524-62EC-C340-82A1-9F47B6C43E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D8D8D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8D8D8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B90575-8281-C43F-23AC-3DD52AE4D358}"/>
              </a:ext>
            </a:extLst>
          </p:cNvPr>
          <p:cNvSpPr txBox="1"/>
          <p:nvPr/>
        </p:nvSpPr>
        <p:spPr>
          <a:xfrm>
            <a:off x="10671437" y="173378"/>
            <a:ext cx="1525893" cy="3501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Sean Rodney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827F780-607E-C6E8-EB5A-E5B564DD6872}"/>
              </a:ext>
            </a:extLst>
          </p:cNvPr>
          <p:cNvCxnSpPr>
            <a:cxnSpLocks/>
          </p:cNvCxnSpPr>
          <p:nvPr/>
        </p:nvCxnSpPr>
        <p:spPr>
          <a:xfrm flipV="1">
            <a:off x="2981325" y="4524375"/>
            <a:ext cx="838200" cy="798203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300B3DB-C957-3F0F-76B9-528C6888A5D1}"/>
              </a:ext>
            </a:extLst>
          </p:cNvPr>
          <p:cNvCxnSpPr/>
          <p:nvPr/>
        </p:nvCxnSpPr>
        <p:spPr>
          <a:xfrm flipV="1">
            <a:off x="2981325" y="4524375"/>
            <a:ext cx="1600200" cy="79820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D0A4676-512F-6727-DEEA-D0184C8B0271}"/>
              </a:ext>
            </a:extLst>
          </p:cNvPr>
          <p:cNvCxnSpPr/>
          <p:nvPr/>
        </p:nvCxnSpPr>
        <p:spPr>
          <a:xfrm flipH="1">
            <a:off x="5876925" y="1419225"/>
            <a:ext cx="1543050" cy="2095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3B4B381-1CF4-0FCD-439B-AB75659768C3}"/>
              </a:ext>
            </a:extLst>
          </p:cNvPr>
          <p:cNvCxnSpPr>
            <a:cxnSpLocks/>
          </p:cNvCxnSpPr>
          <p:nvPr/>
        </p:nvCxnSpPr>
        <p:spPr>
          <a:xfrm flipH="1" flipV="1">
            <a:off x="6924675" y="4610100"/>
            <a:ext cx="1057275" cy="8286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E284F6C-D669-E62C-577A-44D6E20F4D57}"/>
              </a:ext>
            </a:extLst>
          </p:cNvPr>
          <p:cNvCxnSpPr>
            <a:cxnSpLocks/>
          </p:cNvCxnSpPr>
          <p:nvPr/>
        </p:nvCxnSpPr>
        <p:spPr>
          <a:xfrm>
            <a:off x="2286000" y="2190750"/>
            <a:ext cx="990600" cy="31432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125E1D2-6679-8017-2399-EC71DCE5249B}"/>
              </a:ext>
            </a:extLst>
          </p:cNvPr>
          <p:cNvSpPr/>
          <p:nvPr/>
        </p:nvSpPr>
        <p:spPr>
          <a:xfrm>
            <a:off x="7148289" y="1256070"/>
            <a:ext cx="2043523" cy="34479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Static PTFE O-Rings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59E9878-8CC1-C100-6E78-8815EFF144AF}"/>
              </a:ext>
            </a:extLst>
          </p:cNvPr>
          <p:cNvSpPr/>
          <p:nvPr/>
        </p:nvSpPr>
        <p:spPr>
          <a:xfrm>
            <a:off x="7810898" y="5253809"/>
            <a:ext cx="2198131" cy="34479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Stainless Steel Spring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73A0208-2481-5F47-887D-02A1025C6564}"/>
              </a:ext>
            </a:extLst>
          </p:cNvPr>
          <p:cNvSpPr/>
          <p:nvPr/>
        </p:nvSpPr>
        <p:spPr>
          <a:xfrm>
            <a:off x="1367028" y="1995982"/>
            <a:ext cx="1049610" cy="33374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Actuator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6B94E30-FE59-A560-3B29-DECC7A0810A8}"/>
              </a:ext>
            </a:extLst>
          </p:cNvPr>
          <p:cNvSpPr/>
          <p:nvPr/>
        </p:nvSpPr>
        <p:spPr>
          <a:xfrm>
            <a:off x="422811" y="5170984"/>
            <a:ext cx="2827610" cy="36687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Spring-Energized PTFE Seals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761343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7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5327FCF-0459-2456-BB3A-F6DA8B6FF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Sponsor Updates:</a:t>
            </a:r>
          </a:p>
        </p:txBody>
      </p:sp>
      <p:pic>
        <p:nvPicPr>
          <p:cNvPr id="5" name="Picture 4" descr="Arizona Space Grant Consortium Logos | Arizona Space Grant Consortium">
            <a:extLst>
              <a:ext uri="{FF2B5EF4-FFF2-40B4-BE49-F238E27FC236}">
                <a16:creationId xmlns:a16="http://schemas.microsoft.com/office/drawing/2014/main" id="{6790C499-3FF6-78D5-4946-D971C8CF47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  <p:pic>
        <p:nvPicPr>
          <p:cNvPr id="31" name="Picture 30" descr="A blue circle with a person in it&#10;&#10;Description automatically generated">
            <a:extLst>
              <a:ext uri="{FF2B5EF4-FFF2-40B4-BE49-F238E27FC236}">
                <a16:creationId xmlns:a16="http://schemas.microsoft.com/office/drawing/2014/main" id="{8CE7338C-E985-3F35-477A-2EE0157E35C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84390" y="2675795"/>
            <a:ext cx="2492233" cy="2608151"/>
          </a:xfrm>
          <a:prstGeom prst="rect">
            <a:avLst/>
          </a:prstGeom>
        </p:spPr>
      </p:pic>
      <p:sp>
        <p:nvSpPr>
          <p:cNvPr id="12" name="Arc 11">
            <a:extLst>
              <a:ext uri="{FF2B5EF4-FFF2-40B4-BE49-F238E27FC236}">
                <a16:creationId xmlns:a16="http://schemas.microsoft.com/office/drawing/2014/main" id="{007D5539-2B3F-1626-2928-5DC51B9A61B9}"/>
              </a:ext>
            </a:extLst>
          </p:cNvPr>
          <p:cNvSpPr/>
          <p:nvPr/>
        </p:nvSpPr>
        <p:spPr>
          <a:xfrm>
            <a:off x="285672" y="2221375"/>
            <a:ext cx="3601435" cy="3431458"/>
          </a:xfrm>
          <a:prstGeom prst="arc">
            <a:avLst/>
          </a:prstGeom>
          <a:ln w="38100">
            <a:solidFill>
              <a:srgbClr val="782F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388AAAA0-A0E8-F31C-A1FC-6FF22521F896}"/>
              </a:ext>
            </a:extLst>
          </p:cNvPr>
          <p:cNvSpPr/>
          <p:nvPr/>
        </p:nvSpPr>
        <p:spPr>
          <a:xfrm rot="5400000">
            <a:off x="371136" y="2210233"/>
            <a:ext cx="3578199" cy="3453741"/>
          </a:xfrm>
          <a:prstGeom prst="arc">
            <a:avLst/>
          </a:prstGeom>
          <a:ln w="38100">
            <a:solidFill>
              <a:srgbClr val="782F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F835280-0A77-731F-B49A-58AD4BB52CCE}"/>
              </a:ext>
            </a:extLst>
          </p:cNvPr>
          <p:cNvGrpSpPr/>
          <p:nvPr/>
        </p:nvGrpSpPr>
        <p:grpSpPr>
          <a:xfrm>
            <a:off x="2543221" y="1500491"/>
            <a:ext cx="7481000" cy="925917"/>
            <a:chOff x="2543221" y="1500491"/>
            <a:chExt cx="7481000" cy="92591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18893A1-3CDF-D813-080F-945E67FC717E}"/>
                </a:ext>
              </a:extLst>
            </p:cNvPr>
            <p:cNvSpPr/>
            <p:nvPr/>
          </p:nvSpPr>
          <p:spPr>
            <a:xfrm>
              <a:off x="4400170" y="1500491"/>
              <a:ext cx="5624051" cy="846071"/>
            </a:xfrm>
            <a:prstGeom prst="round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>
                  <a:solidFill>
                    <a:prstClr val="white"/>
                  </a:solidFill>
                  <a:latin typeface="Arial Black"/>
                </a:rPr>
                <a:t>Insulation negligible for testing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ACB52DC-A2B3-9514-BC6C-21189B69CE49}"/>
                </a:ext>
              </a:extLst>
            </p:cNvPr>
            <p:cNvSpPr/>
            <p:nvPr/>
          </p:nvSpPr>
          <p:spPr>
            <a:xfrm>
              <a:off x="2543221" y="2216965"/>
              <a:ext cx="226142" cy="209443"/>
            </a:xfrm>
            <a:prstGeom prst="ellipse">
              <a:avLst/>
            </a:prstGeom>
            <a:solidFill>
              <a:srgbClr val="782F40"/>
            </a:solidFill>
            <a:ln>
              <a:solidFill>
                <a:srgbClr val="782F4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9" name="Connector: Elbow 28">
              <a:extLst>
                <a:ext uri="{FF2B5EF4-FFF2-40B4-BE49-F238E27FC236}">
                  <a16:creationId xmlns:a16="http://schemas.microsoft.com/office/drawing/2014/main" id="{719FAB2D-902B-9CC6-F46A-C70967CF942D}"/>
                </a:ext>
              </a:extLst>
            </p:cNvPr>
            <p:cNvCxnSpPr>
              <a:cxnSpLocks/>
              <a:stCxn id="16" idx="0"/>
            </p:cNvCxnSpPr>
            <p:nvPr/>
          </p:nvCxnSpPr>
          <p:spPr>
            <a:xfrm rot="5400000" flipH="1" flipV="1">
              <a:off x="3367379" y="1207832"/>
              <a:ext cx="298046" cy="1720221"/>
            </a:xfrm>
            <a:prstGeom prst="bentConnector2">
              <a:avLst/>
            </a:prstGeom>
            <a:ln w="38100">
              <a:solidFill>
                <a:srgbClr val="782F4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007AF15-B950-5F1D-062D-0ED7A4EC36C1}"/>
              </a:ext>
            </a:extLst>
          </p:cNvPr>
          <p:cNvGrpSpPr/>
          <p:nvPr/>
        </p:nvGrpSpPr>
        <p:grpSpPr>
          <a:xfrm>
            <a:off x="3486600" y="2512774"/>
            <a:ext cx="6537621" cy="846071"/>
            <a:chOff x="3486600" y="2512774"/>
            <a:chExt cx="6537621" cy="846071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87C51053-7B6B-8604-8E62-D674A7074294}"/>
                </a:ext>
              </a:extLst>
            </p:cNvPr>
            <p:cNvSpPr/>
            <p:nvPr/>
          </p:nvSpPr>
          <p:spPr>
            <a:xfrm>
              <a:off x="4400170" y="2512774"/>
              <a:ext cx="5624051" cy="846071"/>
            </a:xfrm>
            <a:prstGeom prst="round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/>
                <a:ea typeface="+mn-ea"/>
                <a:cs typeface="+mn-cs"/>
              </a:endParaRPr>
            </a:p>
            <a:p>
              <a:pPr algn="ctr"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/>
                  <a:ea typeface="+mn-ea"/>
                  <a:cs typeface="+mn-cs"/>
                </a:rPr>
                <a:t>SOFI: Smooth Exterior for future implementation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76E54FE-F560-E708-D24E-0F998CAB006C}"/>
                </a:ext>
              </a:extLst>
            </p:cNvPr>
            <p:cNvSpPr/>
            <p:nvPr/>
          </p:nvSpPr>
          <p:spPr>
            <a:xfrm>
              <a:off x="3486600" y="2897885"/>
              <a:ext cx="226142" cy="209443"/>
            </a:xfrm>
            <a:prstGeom prst="ellipse">
              <a:avLst/>
            </a:prstGeom>
            <a:solidFill>
              <a:srgbClr val="782F40"/>
            </a:solidFill>
            <a:ln>
              <a:solidFill>
                <a:srgbClr val="782F4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8" name="Connector: Elbow 47">
              <a:extLst>
                <a:ext uri="{FF2B5EF4-FFF2-40B4-BE49-F238E27FC236}">
                  <a16:creationId xmlns:a16="http://schemas.microsoft.com/office/drawing/2014/main" id="{245EB039-2240-8D13-202E-8EFB76F5759D}"/>
                </a:ext>
              </a:extLst>
            </p:cNvPr>
            <p:cNvCxnSpPr>
              <a:stCxn id="19" idx="6"/>
            </p:cNvCxnSpPr>
            <p:nvPr/>
          </p:nvCxnSpPr>
          <p:spPr>
            <a:xfrm flipV="1">
              <a:off x="3712742" y="2935809"/>
              <a:ext cx="663769" cy="66798"/>
            </a:xfrm>
            <a:prstGeom prst="bentConnector3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281E96F-2718-0700-4D2C-83E9747167DD}"/>
              </a:ext>
            </a:extLst>
          </p:cNvPr>
          <p:cNvGrpSpPr/>
          <p:nvPr/>
        </p:nvGrpSpPr>
        <p:grpSpPr>
          <a:xfrm>
            <a:off x="3770031" y="3525379"/>
            <a:ext cx="6254190" cy="846071"/>
            <a:chOff x="3770031" y="3525379"/>
            <a:chExt cx="6254190" cy="846071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AB47ED84-B313-3A0F-14E7-F572AC4D3F57}"/>
                </a:ext>
              </a:extLst>
            </p:cNvPr>
            <p:cNvSpPr/>
            <p:nvPr/>
          </p:nvSpPr>
          <p:spPr>
            <a:xfrm>
              <a:off x="4400170" y="3525379"/>
              <a:ext cx="5624051" cy="846071"/>
            </a:xfrm>
            <a:prstGeom prst="round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0" i="0">
                  <a:solidFill>
                    <a:schemeClr val="bg1"/>
                  </a:solidFill>
                  <a:effectLst/>
                  <a:latin typeface="+mj-lt"/>
                </a:rPr>
                <a:t>Flow rate should be low enough during fueling for pressure drop to be negligible.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A6FCA22-E6A4-4EAE-86F4-C6F16DCDB187}"/>
                </a:ext>
              </a:extLst>
            </p:cNvPr>
            <p:cNvSpPr/>
            <p:nvPr/>
          </p:nvSpPr>
          <p:spPr>
            <a:xfrm>
              <a:off x="3770031" y="3858063"/>
              <a:ext cx="226142" cy="209443"/>
            </a:xfrm>
            <a:prstGeom prst="ellipse">
              <a:avLst/>
            </a:prstGeom>
            <a:solidFill>
              <a:srgbClr val="782F40"/>
            </a:solidFill>
            <a:ln>
              <a:solidFill>
                <a:srgbClr val="782F4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AD342122-1D65-6804-B67D-E059D9DB8729}"/>
                </a:ext>
              </a:extLst>
            </p:cNvPr>
            <p:cNvCxnSpPr>
              <a:stCxn id="20" idx="6"/>
            </p:cNvCxnSpPr>
            <p:nvPr/>
          </p:nvCxnSpPr>
          <p:spPr>
            <a:xfrm flipV="1">
              <a:off x="3996173" y="3962784"/>
              <a:ext cx="382243" cy="1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7812C2A-EF52-7C0C-3FAB-5149E4B01324}"/>
              </a:ext>
            </a:extLst>
          </p:cNvPr>
          <p:cNvGrpSpPr/>
          <p:nvPr/>
        </p:nvGrpSpPr>
        <p:grpSpPr>
          <a:xfrm>
            <a:off x="3486600" y="4540054"/>
            <a:ext cx="6537620" cy="846071"/>
            <a:chOff x="3486600" y="4540054"/>
            <a:chExt cx="6537620" cy="846071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8CEAD6E3-53F4-58F3-C959-0000C8D397E4}"/>
                </a:ext>
              </a:extLst>
            </p:cNvPr>
            <p:cNvSpPr/>
            <p:nvPr/>
          </p:nvSpPr>
          <p:spPr>
            <a:xfrm>
              <a:off x="4400169" y="4540054"/>
              <a:ext cx="5624051" cy="846071"/>
            </a:xfrm>
            <a:prstGeom prst="round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/>
                  <a:ea typeface="+mn-ea"/>
                  <a:cs typeface="+mn-cs"/>
                </a:rPr>
                <a:t>Lubricant: Dry-film lube 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9006759-1D60-024C-F079-8A2B993BF128}"/>
                </a:ext>
              </a:extLst>
            </p:cNvPr>
            <p:cNvSpPr/>
            <p:nvPr/>
          </p:nvSpPr>
          <p:spPr>
            <a:xfrm>
              <a:off x="3486600" y="4803191"/>
              <a:ext cx="226142" cy="209443"/>
            </a:xfrm>
            <a:prstGeom prst="ellipse">
              <a:avLst/>
            </a:prstGeom>
            <a:solidFill>
              <a:srgbClr val="782F40"/>
            </a:solidFill>
            <a:ln>
              <a:solidFill>
                <a:srgbClr val="782F4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3" name="Connector: Elbow 52">
              <a:extLst>
                <a:ext uri="{FF2B5EF4-FFF2-40B4-BE49-F238E27FC236}">
                  <a16:creationId xmlns:a16="http://schemas.microsoft.com/office/drawing/2014/main" id="{A66E5F4F-6D68-5C2D-AD2B-3459BB6D1A7A}"/>
                </a:ext>
              </a:extLst>
            </p:cNvPr>
            <p:cNvCxnSpPr>
              <a:stCxn id="21" idx="6"/>
            </p:cNvCxnSpPr>
            <p:nvPr/>
          </p:nvCxnSpPr>
          <p:spPr>
            <a:xfrm>
              <a:off x="3712742" y="4907913"/>
              <a:ext cx="663769" cy="71460"/>
            </a:xfrm>
            <a:prstGeom prst="bentConnector3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A6D8CEC-F10C-BE14-0B54-C26B9100AFC1}"/>
              </a:ext>
            </a:extLst>
          </p:cNvPr>
          <p:cNvGrpSpPr/>
          <p:nvPr/>
        </p:nvGrpSpPr>
        <p:grpSpPr>
          <a:xfrm>
            <a:off x="2543221" y="5548111"/>
            <a:ext cx="7480999" cy="852689"/>
            <a:chOff x="2543221" y="5548111"/>
            <a:chExt cx="7480999" cy="852689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2ABD8D0C-EF75-D557-8F3F-CC3EAFFAE265}"/>
                </a:ext>
              </a:extLst>
            </p:cNvPr>
            <p:cNvSpPr/>
            <p:nvPr/>
          </p:nvSpPr>
          <p:spPr>
            <a:xfrm>
              <a:off x="4400169" y="5554729"/>
              <a:ext cx="5624051" cy="846071"/>
            </a:xfrm>
            <a:prstGeom prst="round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0" i="0">
                  <a:solidFill>
                    <a:schemeClr val="bg1"/>
                  </a:solidFill>
                  <a:effectLst/>
                  <a:latin typeface="+mj-lt"/>
                </a:rPr>
                <a:t>Assume pressure in tanks is equalized. </a:t>
              </a: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E034B8-B9E5-0B57-4A84-74DD64A5E9A7}"/>
                </a:ext>
              </a:extLst>
            </p:cNvPr>
            <p:cNvSpPr/>
            <p:nvPr/>
          </p:nvSpPr>
          <p:spPr>
            <a:xfrm>
              <a:off x="2543221" y="5548111"/>
              <a:ext cx="226142" cy="209443"/>
            </a:xfrm>
            <a:prstGeom prst="ellipse">
              <a:avLst/>
            </a:prstGeom>
            <a:solidFill>
              <a:srgbClr val="782F40"/>
            </a:solidFill>
            <a:ln>
              <a:solidFill>
                <a:srgbClr val="782F4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5" name="Connector: Elbow 54">
              <a:extLst>
                <a:ext uri="{FF2B5EF4-FFF2-40B4-BE49-F238E27FC236}">
                  <a16:creationId xmlns:a16="http://schemas.microsoft.com/office/drawing/2014/main" id="{109CE422-16F6-F265-3848-60E8B0434482}"/>
                </a:ext>
              </a:extLst>
            </p:cNvPr>
            <p:cNvCxnSpPr>
              <a:cxnSpLocks/>
              <a:stCxn id="18" idx="4"/>
            </p:cNvCxnSpPr>
            <p:nvPr/>
          </p:nvCxnSpPr>
          <p:spPr>
            <a:xfrm rot="16200000" flipH="1">
              <a:off x="3399157" y="5014688"/>
              <a:ext cx="234489" cy="1720219"/>
            </a:xfrm>
            <a:prstGeom prst="bentConnector2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56E9440F-1DF2-C979-0524-FEEC1939A228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A6C076B6-E550-032F-52E5-F3E690657CE0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62C1F1E9-DC85-F603-715C-FF121B33B81F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84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F89532F-AD14-E07A-873C-F63AC54C8D72}"/>
              </a:ext>
            </a:extLst>
          </p:cNvPr>
          <p:cNvSpPr txBox="1"/>
          <p:nvPr/>
        </p:nvSpPr>
        <p:spPr>
          <a:xfrm>
            <a:off x="10671437" y="173378"/>
            <a:ext cx="1525893" cy="3501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Sean Rodney</a:t>
            </a:r>
          </a:p>
        </p:txBody>
      </p:sp>
    </p:spTree>
    <p:extLst>
      <p:ext uri="{BB962C8B-B14F-4D97-AF65-F5344CB8AC3E}">
        <p14:creationId xmlns:p14="http://schemas.microsoft.com/office/powerpoint/2010/main" val="3892289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7D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06D76A-9D13-A81C-547A-28D5290465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A close-up of a colorful object&#10;&#10;Description automatically generated">
            <a:extLst>
              <a:ext uri="{FF2B5EF4-FFF2-40B4-BE49-F238E27FC236}">
                <a16:creationId xmlns:a16="http://schemas.microsoft.com/office/drawing/2014/main" id="{8DE3FEDC-5807-AD6B-C7FC-144DF52EFB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6765" y="1572443"/>
            <a:ext cx="8590248" cy="3736286"/>
          </a:xfrm>
          <a:ln>
            <a:solidFill>
              <a:srgbClr val="908374"/>
            </a:solidFill>
          </a:ln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85E9CA-1800-B9CF-AE50-F2296A0B4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BE0D518-913E-587B-3CE5-FFB6712FE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Fall Design</a:t>
            </a:r>
          </a:p>
        </p:txBody>
      </p:sp>
      <p:pic>
        <p:nvPicPr>
          <p:cNvPr id="2" name="Picture 1" descr="Arizona Space Grant Consortium Logos | Arizona Space Grant Consortium">
            <a:extLst>
              <a:ext uri="{FF2B5EF4-FFF2-40B4-BE49-F238E27FC236}">
                <a16:creationId xmlns:a16="http://schemas.microsoft.com/office/drawing/2014/main" id="{63E56DFF-7F79-96ED-303F-311B9C6C52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EF09F08-2462-7782-1B18-6954E6AC2E61}"/>
              </a:ext>
            </a:extLst>
          </p:cNvPr>
          <p:cNvSpPr/>
          <p:nvPr/>
        </p:nvSpPr>
        <p:spPr>
          <a:xfrm>
            <a:off x="8908914" y="2780426"/>
            <a:ext cx="1420730" cy="663742"/>
          </a:xfrm>
          <a:prstGeom prst="roundRect">
            <a:avLst/>
          </a:prstGeom>
          <a:solidFill>
            <a:srgbClr val="B7B7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Arial"/>
              </a:rPr>
              <a:t>Force-held</a:t>
            </a:r>
            <a:endParaRPr lang="en-US">
              <a:solidFill>
                <a:schemeClr val="tx1"/>
              </a:solidFill>
              <a:latin typeface="Arial"/>
              <a:cs typeface="Arial"/>
            </a:endParaRPr>
          </a:p>
          <a:p>
            <a:pPr algn="ctr"/>
            <a:r>
              <a:rPr lang="en-US">
                <a:solidFill>
                  <a:schemeClr val="tx1"/>
                </a:solidFill>
                <a:latin typeface="Arial"/>
              </a:rPr>
              <a:t>lock</a:t>
            </a:r>
            <a:endParaRPr lang="en-US">
              <a:solidFill>
                <a:schemeClr val="tx1"/>
              </a:solidFill>
              <a:latin typeface="Arial"/>
              <a:cs typeface="Arial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5D74CE0-EBB7-99C7-173F-4E0DA269B95D}"/>
              </a:ext>
            </a:extLst>
          </p:cNvPr>
          <p:cNvCxnSpPr>
            <a:cxnSpLocks/>
          </p:cNvCxnSpPr>
          <p:nvPr/>
        </p:nvCxnSpPr>
        <p:spPr>
          <a:xfrm flipV="1">
            <a:off x="5453079" y="3979311"/>
            <a:ext cx="367966" cy="169244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EF669E6-4D8B-5384-5B3E-E8577388C8D3}"/>
              </a:ext>
            </a:extLst>
          </p:cNvPr>
          <p:cNvSpPr/>
          <p:nvPr/>
        </p:nvSpPr>
        <p:spPr>
          <a:xfrm>
            <a:off x="4417861" y="5523864"/>
            <a:ext cx="2308057" cy="433137"/>
          </a:xfrm>
          <a:prstGeom prst="roundRect">
            <a:avLst/>
          </a:prstGeom>
          <a:solidFill>
            <a:srgbClr val="B7B7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chemeClr val="tx1"/>
                </a:solidFill>
                <a:latin typeface="Arial"/>
              </a:rPr>
              <a:t>Encapsulated seals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E43FDC7-FFFF-DC0C-2864-C084C3E5913B}"/>
              </a:ext>
            </a:extLst>
          </p:cNvPr>
          <p:cNvCxnSpPr>
            <a:cxnSpLocks/>
          </p:cNvCxnSpPr>
          <p:nvPr/>
        </p:nvCxnSpPr>
        <p:spPr>
          <a:xfrm>
            <a:off x="7155445" y="1964850"/>
            <a:ext cx="149495" cy="146904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981A9FF-DF0E-1B24-6A9C-B1EE4822A93E}"/>
              </a:ext>
            </a:extLst>
          </p:cNvPr>
          <p:cNvCxnSpPr>
            <a:cxnSpLocks/>
          </p:cNvCxnSpPr>
          <p:nvPr/>
        </p:nvCxnSpPr>
        <p:spPr>
          <a:xfrm flipH="1">
            <a:off x="3870927" y="2052252"/>
            <a:ext cx="2364203" cy="130542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D9A18B6-4053-6719-CC63-A4B54D416352}"/>
              </a:ext>
            </a:extLst>
          </p:cNvPr>
          <p:cNvSpPr/>
          <p:nvPr/>
        </p:nvSpPr>
        <p:spPr>
          <a:xfrm>
            <a:off x="5425507" y="1659157"/>
            <a:ext cx="2684044" cy="433137"/>
          </a:xfrm>
          <a:prstGeom prst="roundRect">
            <a:avLst/>
          </a:prstGeom>
          <a:solidFill>
            <a:srgbClr val="B7B7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aseline="0">
                <a:solidFill>
                  <a:schemeClr val="tx1"/>
                </a:solidFill>
                <a:latin typeface="Arial"/>
              </a:rPr>
              <a:t>Double-poppet actuator</a:t>
            </a:r>
            <a:r>
              <a:rPr lang="en-US" sz="1800">
                <a:solidFill>
                  <a:schemeClr val="tx1"/>
                </a:solidFill>
                <a:latin typeface="Arial"/>
                <a:ea typeface="Arial"/>
                <a:cs typeface="Arial"/>
              </a:rPr>
              <a:t>​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03E87464-4CA1-9290-1521-731DAC4175F1}"/>
              </a:ext>
            </a:extLst>
          </p:cNvPr>
          <p:cNvSpPr/>
          <p:nvPr/>
        </p:nvSpPr>
        <p:spPr>
          <a:xfrm flipH="1">
            <a:off x="8346202" y="3440586"/>
            <a:ext cx="793685" cy="484632"/>
          </a:xfrm>
          <a:prstGeom prst="rightArrow">
            <a:avLst/>
          </a:prstGeom>
          <a:solidFill>
            <a:srgbClr val="8484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ea typeface="Calibri"/>
                <a:cs typeface="Calibri"/>
              </a:rPr>
              <a:t>F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72A0B62-9A49-3818-6591-7A6A08161D66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5E5986E4-F79C-36DE-0322-C5B0F2967139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BC1161B7-2ECF-FE90-EC9A-0E0173AF3B80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85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F6BC9C-756B-C246-D77B-8CE20D46170D}"/>
              </a:ext>
            </a:extLst>
          </p:cNvPr>
          <p:cNvSpPr txBox="1"/>
          <p:nvPr/>
        </p:nvSpPr>
        <p:spPr>
          <a:xfrm>
            <a:off x="10671437" y="173378"/>
            <a:ext cx="152589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Valerie Rodriguez</a:t>
            </a:r>
          </a:p>
        </p:txBody>
      </p:sp>
    </p:spTree>
    <p:extLst>
      <p:ext uri="{BB962C8B-B14F-4D97-AF65-F5344CB8AC3E}">
        <p14:creationId xmlns:p14="http://schemas.microsoft.com/office/powerpoint/2010/main" val="402102905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90FA41-574B-0233-A5AB-28226D682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Initial Design Flaws</a:t>
            </a: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7EF90E5E-BE2F-12A9-920F-0A292CE1BC31}"/>
              </a:ext>
            </a:extLst>
          </p:cNvPr>
          <p:cNvGrpSpPr/>
          <p:nvPr/>
        </p:nvGrpSpPr>
        <p:grpSpPr>
          <a:xfrm>
            <a:off x="-243841" y="2194561"/>
            <a:ext cx="10915275" cy="2654236"/>
            <a:chOff x="-1097259" y="2359708"/>
            <a:chExt cx="11768696" cy="248908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59D5FF1-EFF0-B170-1F3A-880C5A383AC2}"/>
                </a:ext>
              </a:extLst>
            </p:cNvPr>
            <p:cNvSpPr/>
            <p:nvPr/>
          </p:nvSpPr>
          <p:spPr>
            <a:xfrm>
              <a:off x="7751618" y="2977564"/>
              <a:ext cx="2919819" cy="1375416"/>
            </a:xfrm>
            <a:prstGeom prst="rect">
              <a:avLst/>
            </a:prstGeom>
            <a:solidFill>
              <a:srgbClr val="B7B7B7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3A53C54-CE5E-A69E-057D-26F4862BD9F8}"/>
                </a:ext>
              </a:extLst>
            </p:cNvPr>
            <p:cNvSpPr/>
            <p:nvPr/>
          </p:nvSpPr>
          <p:spPr>
            <a:xfrm>
              <a:off x="7147442" y="2899262"/>
              <a:ext cx="790970" cy="1532021"/>
            </a:xfrm>
            <a:prstGeom prst="rect">
              <a:avLst/>
            </a:prstGeom>
            <a:solidFill>
              <a:srgbClr val="B7B7B7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: Top Corners Snipped 14">
              <a:extLst>
                <a:ext uri="{FF2B5EF4-FFF2-40B4-BE49-F238E27FC236}">
                  <a16:creationId xmlns:a16="http://schemas.microsoft.com/office/drawing/2014/main" id="{5B8E8B56-ED4E-14AD-FE5F-0B056F7DF2EF}"/>
                </a:ext>
              </a:extLst>
            </p:cNvPr>
            <p:cNvSpPr/>
            <p:nvPr/>
          </p:nvSpPr>
          <p:spPr>
            <a:xfrm rot="5400000">
              <a:off x="4923113" y="2322379"/>
              <a:ext cx="2383676" cy="2669157"/>
            </a:xfrm>
            <a:prstGeom prst="snip2SameRect">
              <a:avLst/>
            </a:prstGeom>
            <a:solidFill>
              <a:srgbClr val="B7B7B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23A80BB-195C-62BB-0F29-9D248990EE6F}"/>
                </a:ext>
              </a:extLst>
            </p:cNvPr>
            <p:cNvGrpSpPr/>
            <p:nvPr/>
          </p:nvGrpSpPr>
          <p:grpSpPr>
            <a:xfrm>
              <a:off x="-1069702" y="2359708"/>
              <a:ext cx="5406068" cy="2442755"/>
              <a:chOff x="-361508" y="2420813"/>
              <a:chExt cx="5406068" cy="2442755"/>
            </a:xfrm>
            <a:solidFill>
              <a:srgbClr val="B7B7B7"/>
            </a:solidFill>
          </p:grpSpPr>
          <p:sp>
            <p:nvSpPr>
              <p:cNvPr id="17" name="Cylinder 16">
                <a:extLst>
                  <a:ext uri="{FF2B5EF4-FFF2-40B4-BE49-F238E27FC236}">
                    <a16:creationId xmlns:a16="http://schemas.microsoft.com/office/drawing/2014/main" id="{7167DB3F-1415-74E1-B412-EEA082F68310}"/>
                  </a:ext>
                </a:extLst>
              </p:cNvPr>
              <p:cNvSpPr/>
              <p:nvPr/>
            </p:nvSpPr>
            <p:spPr>
              <a:xfrm rot="5400000">
                <a:off x="1605101" y="1014766"/>
                <a:ext cx="1351163" cy="5284381"/>
              </a:xfrm>
              <a:prstGeom prst="can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6F9D01A-271A-BB4B-757E-9DBDFBF2F9FA}"/>
                  </a:ext>
                </a:extLst>
              </p:cNvPr>
              <p:cNvSpPr/>
              <p:nvPr/>
            </p:nvSpPr>
            <p:spPr>
              <a:xfrm>
                <a:off x="1596640" y="2854041"/>
                <a:ext cx="790970" cy="1532021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CB07876C-8973-5811-536A-8E14AD1EFCD2}"/>
                  </a:ext>
                </a:extLst>
              </p:cNvPr>
              <p:cNvSpPr/>
              <p:nvPr/>
            </p:nvSpPr>
            <p:spPr>
              <a:xfrm>
                <a:off x="2182237" y="2776773"/>
                <a:ext cx="2862323" cy="1786568"/>
              </a:xfrm>
              <a:prstGeom prst="roundRect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CA9F9B36-54C5-B8BE-6FB0-F8DEAC63E7AD}"/>
                  </a:ext>
                </a:extLst>
              </p:cNvPr>
              <p:cNvSpPr/>
              <p:nvPr/>
            </p:nvSpPr>
            <p:spPr>
              <a:xfrm>
                <a:off x="2387610" y="2644521"/>
                <a:ext cx="2420603" cy="1995340"/>
              </a:xfrm>
              <a:prstGeom prst="roundRect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1E461F72-CF91-8E67-800F-E2963D4A4BDC}"/>
                  </a:ext>
                </a:extLst>
              </p:cNvPr>
              <p:cNvSpPr/>
              <p:nvPr/>
            </p:nvSpPr>
            <p:spPr>
              <a:xfrm>
                <a:off x="2592983" y="2420813"/>
                <a:ext cx="2039362" cy="2442755"/>
              </a:xfrm>
              <a:prstGeom prst="roundRect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Rectangle: Top Corners Snipped 21">
              <a:extLst>
                <a:ext uri="{FF2B5EF4-FFF2-40B4-BE49-F238E27FC236}">
                  <a16:creationId xmlns:a16="http://schemas.microsoft.com/office/drawing/2014/main" id="{583560D0-AD67-BA2E-7638-50A98E2EBD19}"/>
                </a:ext>
              </a:extLst>
            </p:cNvPr>
            <p:cNvSpPr/>
            <p:nvPr/>
          </p:nvSpPr>
          <p:spPr>
            <a:xfrm rot="16200000">
              <a:off x="3639604" y="3444015"/>
              <a:ext cx="1995341" cy="385749"/>
            </a:xfrm>
            <a:prstGeom prst="snip2SameRect">
              <a:avLst/>
            </a:prstGeom>
            <a:solidFill>
              <a:srgbClr val="B7B7B7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rapezoid 22">
              <a:extLst>
                <a:ext uri="{FF2B5EF4-FFF2-40B4-BE49-F238E27FC236}">
                  <a16:creationId xmlns:a16="http://schemas.microsoft.com/office/drawing/2014/main" id="{16A9B244-8153-BC39-A9F1-799DD61835AB}"/>
                </a:ext>
              </a:extLst>
            </p:cNvPr>
            <p:cNvSpPr/>
            <p:nvPr/>
          </p:nvSpPr>
          <p:spPr>
            <a:xfrm rot="5400000">
              <a:off x="4082218" y="3397361"/>
              <a:ext cx="960278" cy="352434"/>
            </a:xfrm>
            <a:prstGeom prst="trapezoid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627784C-A865-19D6-06D8-2560A7B6BD2A}"/>
                </a:ext>
              </a:extLst>
            </p:cNvPr>
            <p:cNvSpPr/>
            <p:nvPr/>
          </p:nvSpPr>
          <p:spPr>
            <a:xfrm>
              <a:off x="6074624" y="3176488"/>
              <a:ext cx="238188" cy="78353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2300CAF-0E6A-B08B-D639-83C07981D78E}"/>
                </a:ext>
              </a:extLst>
            </p:cNvPr>
            <p:cNvSpPr/>
            <p:nvPr/>
          </p:nvSpPr>
          <p:spPr>
            <a:xfrm>
              <a:off x="6208533" y="3176488"/>
              <a:ext cx="238188" cy="78353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684ADCDC-014A-83E1-CCD3-512589627259}"/>
                </a:ext>
              </a:extLst>
            </p:cNvPr>
            <p:cNvSpPr/>
            <p:nvPr/>
          </p:nvSpPr>
          <p:spPr>
            <a:xfrm>
              <a:off x="6329693" y="3176487"/>
              <a:ext cx="238188" cy="791849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E371E3B-1CF9-7C02-A180-84A8158F8C10}"/>
                </a:ext>
              </a:extLst>
            </p:cNvPr>
            <p:cNvSpPr/>
            <p:nvPr/>
          </p:nvSpPr>
          <p:spPr>
            <a:xfrm>
              <a:off x="6480737" y="3171753"/>
              <a:ext cx="238188" cy="791849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DF239B6-E270-402F-A5B4-1EB64D9172F4}"/>
                </a:ext>
              </a:extLst>
            </p:cNvPr>
            <p:cNvCxnSpPr>
              <a:cxnSpLocks/>
            </p:cNvCxnSpPr>
            <p:nvPr/>
          </p:nvCxnSpPr>
          <p:spPr>
            <a:xfrm>
              <a:off x="6074624" y="3190112"/>
              <a:ext cx="66741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7E568A2-1DCD-1E73-CB18-52B6141986F5}"/>
                </a:ext>
              </a:extLst>
            </p:cNvPr>
            <p:cNvCxnSpPr>
              <a:cxnSpLocks/>
            </p:cNvCxnSpPr>
            <p:nvPr/>
          </p:nvCxnSpPr>
          <p:spPr>
            <a:xfrm>
              <a:off x="6055313" y="3949075"/>
              <a:ext cx="70603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DDA9623-4DB1-4769-360E-C219851C4C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42040" y="3171753"/>
              <a:ext cx="4349" cy="77630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EA63C7D-4874-1202-68D2-E52DD69FA5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62764" y="2730428"/>
              <a:ext cx="0" cy="4652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093D6CC-327C-DBCE-E23A-5B621DAEFE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40852" y="2920270"/>
              <a:ext cx="0" cy="26984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04D505C-AF76-93A3-F043-06A74DBE65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32562" y="3979620"/>
              <a:ext cx="0" cy="4652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CDCF13E-AECB-D70F-D58B-3A8906B47AB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40852" y="3979620"/>
              <a:ext cx="0" cy="26984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924EFAD-56C2-30DC-2344-EC9F3BF807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50370" y="2729246"/>
              <a:ext cx="2077628" cy="147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035071D4-B457-4511-C053-7FCC464E99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29638" y="4412900"/>
              <a:ext cx="2077628" cy="147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E6FEBA1-8221-9F40-FB55-889DAC81C7E7}"/>
                </a:ext>
              </a:extLst>
            </p:cNvPr>
            <p:cNvCxnSpPr>
              <a:cxnSpLocks/>
            </p:cNvCxnSpPr>
            <p:nvPr/>
          </p:nvCxnSpPr>
          <p:spPr>
            <a:xfrm>
              <a:off x="4938896" y="2920270"/>
              <a:ext cx="186096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29F020F-8123-0DEA-2B4C-4A54C0368852}"/>
                </a:ext>
              </a:extLst>
            </p:cNvPr>
            <p:cNvCxnSpPr>
              <a:cxnSpLocks/>
            </p:cNvCxnSpPr>
            <p:nvPr/>
          </p:nvCxnSpPr>
          <p:spPr>
            <a:xfrm>
              <a:off x="4942598" y="4227072"/>
              <a:ext cx="186096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7584A82-4403-0591-17C7-B10518489363}"/>
                </a:ext>
              </a:extLst>
            </p:cNvPr>
            <p:cNvCxnSpPr>
              <a:cxnSpLocks/>
            </p:cNvCxnSpPr>
            <p:nvPr/>
          </p:nvCxnSpPr>
          <p:spPr>
            <a:xfrm>
              <a:off x="6815854" y="2715668"/>
              <a:ext cx="429848" cy="26189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DEB71F1C-69AD-4201-24B7-11BA932F4F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99862" y="4223411"/>
              <a:ext cx="485160" cy="1956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4187719E-4666-4982-1B11-274C4DF27AF1}"/>
                </a:ext>
              </a:extLst>
            </p:cNvPr>
            <p:cNvCxnSpPr>
              <a:cxnSpLocks/>
            </p:cNvCxnSpPr>
            <p:nvPr/>
          </p:nvCxnSpPr>
          <p:spPr>
            <a:xfrm>
              <a:off x="6792458" y="2920196"/>
              <a:ext cx="354984" cy="23027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E5CE423-FBE1-2511-2640-80BF7B574C0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90352" y="4044141"/>
              <a:ext cx="360792" cy="18452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B6D3AA56-5C02-E0CB-A1F6-AC0EFE763D11}"/>
                </a:ext>
              </a:extLst>
            </p:cNvPr>
            <p:cNvCxnSpPr>
              <a:cxnSpLocks/>
            </p:cNvCxnSpPr>
            <p:nvPr/>
          </p:nvCxnSpPr>
          <p:spPr>
            <a:xfrm>
              <a:off x="7149293" y="3119159"/>
              <a:ext cx="1851" cy="94821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6576085B-9835-D665-D2B0-8C9F55001541}"/>
                </a:ext>
              </a:extLst>
            </p:cNvPr>
            <p:cNvCxnSpPr>
              <a:cxnSpLocks/>
            </p:cNvCxnSpPr>
            <p:nvPr/>
          </p:nvCxnSpPr>
          <p:spPr>
            <a:xfrm>
              <a:off x="7245702" y="2977564"/>
              <a:ext cx="700568" cy="17927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35C02325-CEDD-40CE-089B-34CF80AAF0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62227" y="4044059"/>
              <a:ext cx="684043" cy="17519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7745A4D6-DA81-3C37-EFE6-04C47800B2BA}"/>
                </a:ext>
              </a:extLst>
            </p:cNvPr>
            <p:cNvCxnSpPr/>
            <p:nvPr/>
          </p:nvCxnSpPr>
          <p:spPr>
            <a:xfrm>
              <a:off x="7938412" y="3156834"/>
              <a:ext cx="273302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F81BC4D9-987F-31BA-8693-FE5F32F7E678}"/>
                </a:ext>
              </a:extLst>
            </p:cNvPr>
            <p:cNvCxnSpPr/>
            <p:nvPr/>
          </p:nvCxnSpPr>
          <p:spPr>
            <a:xfrm>
              <a:off x="7938411" y="4044141"/>
              <a:ext cx="273302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1044F3E-DE5B-CBDB-B614-6A5906D02AD0}"/>
                </a:ext>
              </a:extLst>
            </p:cNvPr>
            <p:cNvCxnSpPr>
              <a:cxnSpLocks/>
            </p:cNvCxnSpPr>
            <p:nvPr/>
          </p:nvCxnSpPr>
          <p:spPr>
            <a:xfrm>
              <a:off x="4946300" y="3190112"/>
              <a:ext cx="114285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96A5280-C7EC-2B37-FFF7-71585B4BDC86}"/>
                </a:ext>
              </a:extLst>
            </p:cNvPr>
            <p:cNvCxnSpPr>
              <a:cxnSpLocks/>
            </p:cNvCxnSpPr>
            <p:nvPr/>
          </p:nvCxnSpPr>
          <p:spPr>
            <a:xfrm>
              <a:off x="4938896" y="3958868"/>
              <a:ext cx="114285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630DCEDE-1D27-4B79-FD93-90CD3895C743}"/>
                </a:ext>
              </a:extLst>
            </p:cNvPr>
            <p:cNvSpPr/>
            <p:nvPr/>
          </p:nvSpPr>
          <p:spPr>
            <a:xfrm>
              <a:off x="2791814" y="3211858"/>
              <a:ext cx="218088" cy="676376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>
                <a:noFill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431F5C6F-9201-4755-D9D1-FC9772B07BF5}"/>
                </a:ext>
              </a:extLst>
            </p:cNvPr>
            <p:cNvSpPr/>
            <p:nvPr/>
          </p:nvSpPr>
          <p:spPr>
            <a:xfrm>
              <a:off x="2928547" y="3205076"/>
              <a:ext cx="218088" cy="676376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>
                <a:noFill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65C81359-E0E2-5A3F-B1F4-AFB843B8D953}"/>
                </a:ext>
              </a:extLst>
            </p:cNvPr>
            <p:cNvSpPr/>
            <p:nvPr/>
          </p:nvSpPr>
          <p:spPr>
            <a:xfrm>
              <a:off x="3070603" y="3213393"/>
              <a:ext cx="218088" cy="676376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>
                <a:noFill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B7947FAC-F7ED-965C-339D-0B98F60F2E1F}"/>
                </a:ext>
              </a:extLst>
            </p:cNvPr>
            <p:cNvSpPr/>
            <p:nvPr/>
          </p:nvSpPr>
          <p:spPr>
            <a:xfrm>
              <a:off x="3229809" y="3231455"/>
              <a:ext cx="218088" cy="676376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>
                <a:noFill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2537AABE-0CDB-AC5D-A11E-4680BD37C4FD}"/>
                </a:ext>
              </a:extLst>
            </p:cNvPr>
            <p:cNvSpPr/>
            <p:nvPr/>
          </p:nvSpPr>
          <p:spPr>
            <a:xfrm>
              <a:off x="3382326" y="3228353"/>
              <a:ext cx="218088" cy="676376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>
                <a:noFill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9C18F28B-BBEC-6E26-DA2A-2289AF5A6AEF}"/>
                </a:ext>
              </a:extLst>
            </p:cNvPr>
            <p:cNvSpPr/>
            <p:nvPr/>
          </p:nvSpPr>
          <p:spPr>
            <a:xfrm>
              <a:off x="-1097259" y="3296438"/>
              <a:ext cx="2658339" cy="523711"/>
            </a:xfrm>
            <a:prstGeom prst="rect">
              <a:avLst/>
            </a:prstGeom>
            <a:solidFill>
              <a:srgbClr val="84848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2AB1C15C-35E5-305E-FC76-13FEC2C31AE9}"/>
                </a:ext>
              </a:extLst>
            </p:cNvPr>
            <p:cNvSpPr/>
            <p:nvPr/>
          </p:nvSpPr>
          <p:spPr>
            <a:xfrm>
              <a:off x="3590168" y="3130503"/>
              <a:ext cx="734105" cy="838983"/>
            </a:xfrm>
            <a:prstGeom prst="rect">
              <a:avLst/>
            </a:prstGeom>
            <a:solidFill>
              <a:srgbClr val="B7B7B7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B3417640-CFF9-2406-25F6-4227D4D8176B}"/>
                </a:ext>
              </a:extLst>
            </p:cNvPr>
            <p:cNvGrpSpPr/>
            <p:nvPr/>
          </p:nvGrpSpPr>
          <p:grpSpPr>
            <a:xfrm>
              <a:off x="4732562" y="3176488"/>
              <a:ext cx="1333474" cy="796004"/>
              <a:chOff x="4732562" y="3176488"/>
              <a:chExt cx="1333474" cy="796004"/>
            </a:xfrm>
            <a:solidFill>
              <a:srgbClr val="848484"/>
            </a:solidFill>
          </p:grpSpPr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C4605556-D62C-C150-21B0-E9C9B5653D1A}"/>
                  </a:ext>
                </a:extLst>
              </p:cNvPr>
              <p:cNvSpPr/>
              <p:nvPr/>
            </p:nvSpPr>
            <p:spPr>
              <a:xfrm>
                <a:off x="4940852" y="3414368"/>
                <a:ext cx="958930" cy="289156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1A4A649B-96FD-C27C-9F92-F4A0033125EC}"/>
                  </a:ext>
                </a:extLst>
              </p:cNvPr>
              <p:cNvSpPr/>
              <p:nvPr/>
            </p:nvSpPr>
            <p:spPr>
              <a:xfrm>
                <a:off x="4732562" y="3190112"/>
                <a:ext cx="213738" cy="78238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551839D2-AA43-1995-FBD2-59FA2CA15548}"/>
                  </a:ext>
                </a:extLst>
              </p:cNvPr>
              <p:cNvSpPr/>
              <p:nvPr/>
            </p:nvSpPr>
            <p:spPr>
              <a:xfrm>
                <a:off x="5852298" y="3176488"/>
                <a:ext cx="213738" cy="78238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662FDB0D-70DE-21D7-AA51-EF68C4080C2C}"/>
                </a:ext>
              </a:extLst>
            </p:cNvPr>
            <p:cNvGrpSpPr/>
            <p:nvPr/>
          </p:nvGrpSpPr>
          <p:grpSpPr>
            <a:xfrm>
              <a:off x="2038924" y="3073110"/>
              <a:ext cx="2297442" cy="989133"/>
              <a:chOff x="2038924" y="3073110"/>
              <a:chExt cx="2297442" cy="989133"/>
            </a:xfrm>
          </p:grpSpPr>
          <p:sp>
            <p:nvSpPr>
              <p:cNvPr id="72" name="Rectangle: Top Corners Snipped 71">
                <a:extLst>
                  <a:ext uri="{FF2B5EF4-FFF2-40B4-BE49-F238E27FC236}">
                    <a16:creationId xmlns:a16="http://schemas.microsoft.com/office/drawing/2014/main" id="{30DB0369-8C03-ECB1-8B91-C3F367A51E04}"/>
                  </a:ext>
                </a:extLst>
              </p:cNvPr>
              <p:cNvSpPr/>
              <p:nvPr/>
            </p:nvSpPr>
            <p:spPr>
              <a:xfrm rot="5400000">
                <a:off x="1923364" y="3188670"/>
                <a:ext cx="989133" cy="758013"/>
              </a:xfrm>
              <a:prstGeom prst="snip2Same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964B06C8-BD4B-BD93-AAE7-EDB1CFA3070E}"/>
                  </a:ext>
                </a:extLst>
              </p:cNvPr>
              <p:cNvSpPr/>
              <p:nvPr/>
            </p:nvSpPr>
            <p:spPr>
              <a:xfrm>
                <a:off x="2798788" y="3218846"/>
                <a:ext cx="795043" cy="67637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234F7BB8-2D11-AAA2-5EF8-18F271AEB8C3}"/>
                  </a:ext>
                </a:extLst>
              </p:cNvPr>
              <p:cNvGrpSpPr/>
              <p:nvPr/>
            </p:nvGrpSpPr>
            <p:grpSpPr>
              <a:xfrm>
                <a:off x="2038925" y="3162280"/>
                <a:ext cx="2297441" cy="789508"/>
                <a:chOff x="2038925" y="3162280"/>
                <a:chExt cx="2297441" cy="789508"/>
              </a:xfrm>
            </p:grpSpPr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E6F45E16-E6A9-0568-8E93-A65A332C4A20}"/>
                    </a:ext>
                  </a:extLst>
                </p:cNvPr>
                <p:cNvSpPr/>
                <p:nvPr/>
              </p:nvSpPr>
              <p:spPr>
                <a:xfrm>
                  <a:off x="4158452" y="3162280"/>
                  <a:ext cx="177914" cy="789508"/>
                </a:xfrm>
                <a:prstGeom prst="rect">
                  <a:avLst/>
                </a:prstGeom>
                <a:solidFill>
                  <a:srgbClr val="848484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D3487D4F-1263-E4EB-AD6C-757393B0A15A}"/>
                    </a:ext>
                  </a:extLst>
                </p:cNvPr>
                <p:cNvSpPr/>
                <p:nvPr/>
              </p:nvSpPr>
              <p:spPr>
                <a:xfrm>
                  <a:off x="2585415" y="3280694"/>
                  <a:ext cx="1584264" cy="530003"/>
                </a:xfrm>
                <a:prstGeom prst="rect">
                  <a:avLst/>
                </a:prstGeom>
                <a:solidFill>
                  <a:srgbClr val="848484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Rectangle: Top Corners Snipped 76">
                  <a:extLst>
                    <a:ext uri="{FF2B5EF4-FFF2-40B4-BE49-F238E27FC236}">
                      <a16:creationId xmlns:a16="http://schemas.microsoft.com/office/drawing/2014/main" id="{8864EE66-9BF8-2CFC-12E0-064807DA1B2E}"/>
                    </a:ext>
                  </a:extLst>
                </p:cNvPr>
                <p:cNvSpPr/>
                <p:nvPr/>
              </p:nvSpPr>
              <p:spPr>
                <a:xfrm rot="5400000">
                  <a:off x="1960984" y="3278145"/>
                  <a:ext cx="702371" cy="546489"/>
                </a:xfrm>
                <a:prstGeom prst="snip2SameRect">
                  <a:avLst/>
                </a:prstGeom>
                <a:solidFill>
                  <a:srgbClr val="848484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78" name="Rectangle: Top Corners Snipped 77">
              <a:extLst>
                <a:ext uri="{FF2B5EF4-FFF2-40B4-BE49-F238E27FC236}">
                  <a16:creationId xmlns:a16="http://schemas.microsoft.com/office/drawing/2014/main" id="{72D875B4-744D-AF41-58CB-A81B4B78FC31}"/>
                </a:ext>
              </a:extLst>
            </p:cNvPr>
            <p:cNvSpPr/>
            <p:nvPr/>
          </p:nvSpPr>
          <p:spPr>
            <a:xfrm rot="16200000">
              <a:off x="1619504" y="3036329"/>
              <a:ext cx="705161" cy="1027332"/>
            </a:xfrm>
            <a:prstGeom prst="snip2SameRect">
              <a:avLst/>
            </a:prstGeom>
            <a:solidFill>
              <a:srgbClr val="84848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5" name="Picture 104" descr="Arizona Space Grant Consortium Logos | Arizona Space Grant Consortium">
            <a:extLst>
              <a:ext uri="{FF2B5EF4-FFF2-40B4-BE49-F238E27FC236}">
                <a16:creationId xmlns:a16="http://schemas.microsoft.com/office/drawing/2014/main" id="{2DFC2D4F-86D9-0B7D-2801-1E17956C63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  <p:sp>
        <p:nvSpPr>
          <p:cNvPr id="106" name="Rectangle 105">
            <a:extLst>
              <a:ext uri="{FF2B5EF4-FFF2-40B4-BE49-F238E27FC236}">
                <a16:creationId xmlns:a16="http://schemas.microsoft.com/office/drawing/2014/main" id="{964EEFFC-C7F4-FAA7-D243-0F80AA5319B5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Footer Placeholder 2">
            <a:extLst>
              <a:ext uri="{FF2B5EF4-FFF2-40B4-BE49-F238E27FC236}">
                <a16:creationId xmlns:a16="http://schemas.microsoft.com/office/drawing/2014/main" id="{ECB27FD3-9E7C-1097-157F-44BDD5D37D8A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110" name="Slide Number Placeholder 3">
            <a:extLst>
              <a:ext uri="{FF2B5EF4-FFF2-40B4-BE49-F238E27FC236}">
                <a16:creationId xmlns:a16="http://schemas.microsoft.com/office/drawing/2014/main" id="{70360645-AE7D-15B8-4105-A2766101441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smtClean="0">
                <a:solidFill>
                  <a:srgbClr val="D8D8D8"/>
                </a:solidFill>
              </a:rPr>
              <a:pPr/>
              <a:t>86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A12B0E-EEEC-A7B3-31EB-4703CC86DD95}"/>
              </a:ext>
            </a:extLst>
          </p:cNvPr>
          <p:cNvSpPr txBox="1"/>
          <p:nvPr/>
        </p:nvSpPr>
        <p:spPr>
          <a:xfrm>
            <a:off x="10671437" y="173378"/>
            <a:ext cx="152589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Valerie Rodriguez</a:t>
            </a:r>
          </a:p>
        </p:txBody>
      </p:sp>
    </p:spTree>
    <p:extLst>
      <p:ext uri="{BB962C8B-B14F-4D97-AF65-F5344CB8AC3E}">
        <p14:creationId xmlns:p14="http://schemas.microsoft.com/office/powerpoint/2010/main" val="325747882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0B7267C2-D14D-F0C0-B07D-18D4FE2EBC76}"/>
              </a:ext>
            </a:extLst>
          </p:cNvPr>
          <p:cNvGrpSpPr/>
          <p:nvPr/>
        </p:nvGrpSpPr>
        <p:grpSpPr>
          <a:xfrm>
            <a:off x="-4115139" y="1186811"/>
            <a:ext cx="14816991" cy="3722768"/>
            <a:chOff x="-1097259" y="2359708"/>
            <a:chExt cx="9906817" cy="248908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5B47D2E-AC4E-9BE0-AD81-739274C7CBAB}"/>
                </a:ext>
              </a:extLst>
            </p:cNvPr>
            <p:cNvSpPr/>
            <p:nvPr/>
          </p:nvSpPr>
          <p:spPr>
            <a:xfrm>
              <a:off x="7751619" y="2977563"/>
              <a:ext cx="1057939" cy="1375415"/>
            </a:xfrm>
            <a:prstGeom prst="rect">
              <a:avLst/>
            </a:prstGeom>
            <a:solidFill>
              <a:srgbClr val="B7B7B7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D92DC98-FBAC-AD35-1158-C2EE5F150390}"/>
                </a:ext>
              </a:extLst>
            </p:cNvPr>
            <p:cNvSpPr/>
            <p:nvPr/>
          </p:nvSpPr>
          <p:spPr>
            <a:xfrm>
              <a:off x="7147443" y="2899261"/>
              <a:ext cx="790970" cy="1532020"/>
            </a:xfrm>
            <a:prstGeom prst="rect">
              <a:avLst/>
            </a:prstGeom>
            <a:solidFill>
              <a:srgbClr val="B7B7B7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: Top Corners Snipped 9">
              <a:extLst>
                <a:ext uri="{FF2B5EF4-FFF2-40B4-BE49-F238E27FC236}">
                  <a16:creationId xmlns:a16="http://schemas.microsoft.com/office/drawing/2014/main" id="{D51AD25F-B5E5-A1E9-4434-E4744457FB91}"/>
                </a:ext>
              </a:extLst>
            </p:cNvPr>
            <p:cNvSpPr/>
            <p:nvPr/>
          </p:nvSpPr>
          <p:spPr>
            <a:xfrm rot="5400000">
              <a:off x="4923114" y="2322378"/>
              <a:ext cx="2383675" cy="2669158"/>
            </a:xfrm>
            <a:prstGeom prst="snip2SameRect">
              <a:avLst/>
            </a:prstGeom>
            <a:solidFill>
              <a:srgbClr val="B7B7B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0C99102-BCE1-6A1E-8BB9-6E39254F6ECC}"/>
                </a:ext>
              </a:extLst>
            </p:cNvPr>
            <p:cNvGrpSpPr/>
            <p:nvPr/>
          </p:nvGrpSpPr>
          <p:grpSpPr>
            <a:xfrm>
              <a:off x="-1069702" y="2359708"/>
              <a:ext cx="5406068" cy="2442754"/>
              <a:chOff x="-361508" y="2420813"/>
              <a:chExt cx="5406068" cy="2442755"/>
            </a:xfrm>
            <a:solidFill>
              <a:srgbClr val="B7B7B7"/>
            </a:solidFill>
          </p:grpSpPr>
          <p:sp>
            <p:nvSpPr>
              <p:cNvPr id="116" name="Cylinder 115">
                <a:extLst>
                  <a:ext uri="{FF2B5EF4-FFF2-40B4-BE49-F238E27FC236}">
                    <a16:creationId xmlns:a16="http://schemas.microsoft.com/office/drawing/2014/main" id="{2BFCB80A-EC00-8D88-81A4-72B6BFBFFBE2}"/>
                  </a:ext>
                </a:extLst>
              </p:cNvPr>
              <p:cNvSpPr/>
              <p:nvPr/>
            </p:nvSpPr>
            <p:spPr>
              <a:xfrm rot="5400000">
                <a:off x="1605101" y="1014766"/>
                <a:ext cx="1351163" cy="5284381"/>
              </a:xfrm>
              <a:prstGeom prst="can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4FF6914F-CCC0-03D6-BF38-6178E92D64AD}"/>
                  </a:ext>
                </a:extLst>
              </p:cNvPr>
              <p:cNvSpPr/>
              <p:nvPr/>
            </p:nvSpPr>
            <p:spPr>
              <a:xfrm>
                <a:off x="1596640" y="2854041"/>
                <a:ext cx="790970" cy="1532021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Rectangle: Rounded Corners 117">
                <a:extLst>
                  <a:ext uri="{FF2B5EF4-FFF2-40B4-BE49-F238E27FC236}">
                    <a16:creationId xmlns:a16="http://schemas.microsoft.com/office/drawing/2014/main" id="{1F528953-594F-0843-AC9C-4011986A0735}"/>
                  </a:ext>
                </a:extLst>
              </p:cNvPr>
              <p:cNvSpPr/>
              <p:nvPr/>
            </p:nvSpPr>
            <p:spPr>
              <a:xfrm>
                <a:off x="2182237" y="2776773"/>
                <a:ext cx="2862323" cy="1786568"/>
              </a:xfrm>
              <a:prstGeom prst="roundRect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ectangle: Rounded Corners 118">
                <a:extLst>
                  <a:ext uri="{FF2B5EF4-FFF2-40B4-BE49-F238E27FC236}">
                    <a16:creationId xmlns:a16="http://schemas.microsoft.com/office/drawing/2014/main" id="{02870B57-A56E-F2B6-B1DF-6433254B8724}"/>
                  </a:ext>
                </a:extLst>
              </p:cNvPr>
              <p:cNvSpPr/>
              <p:nvPr/>
            </p:nvSpPr>
            <p:spPr>
              <a:xfrm>
                <a:off x="2387610" y="2644521"/>
                <a:ext cx="2420603" cy="1995340"/>
              </a:xfrm>
              <a:prstGeom prst="roundRect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Rectangle: Rounded Corners 119">
                <a:extLst>
                  <a:ext uri="{FF2B5EF4-FFF2-40B4-BE49-F238E27FC236}">
                    <a16:creationId xmlns:a16="http://schemas.microsoft.com/office/drawing/2014/main" id="{765F46B2-A6D9-6A4E-00A4-B1DC6A60AB75}"/>
                  </a:ext>
                </a:extLst>
              </p:cNvPr>
              <p:cNvSpPr/>
              <p:nvPr/>
            </p:nvSpPr>
            <p:spPr>
              <a:xfrm>
                <a:off x="2592983" y="2420813"/>
                <a:ext cx="2039362" cy="2442755"/>
              </a:xfrm>
              <a:prstGeom prst="roundRect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Rectangle: Top Corners Snipped 11">
              <a:extLst>
                <a:ext uri="{FF2B5EF4-FFF2-40B4-BE49-F238E27FC236}">
                  <a16:creationId xmlns:a16="http://schemas.microsoft.com/office/drawing/2014/main" id="{04C7CD51-AE67-16F5-7F42-F327F4E6316F}"/>
                </a:ext>
              </a:extLst>
            </p:cNvPr>
            <p:cNvSpPr/>
            <p:nvPr/>
          </p:nvSpPr>
          <p:spPr>
            <a:xfrm rot="16200000">
              <a:off x="3639605" y="3444014"/>
              <a:ext cx="1995340" cy="385749"/>
            </a:xfrm>
            <a:prstGeom prst="snip2SameRect">
              <a:avLst/>
            </a:prstGeom>
            <a:solidFill>
              <a:srgbClr val="B7B7B7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rapezoid 54">
              <a:extLst>
                <a:ext uri="{FF2B5EF4-FFF2-40B4-BE49-F238E27FC236}">
                  <a16:creationId xmlns:a16="http://schemas.microsoft.com/office/drawing/2014/main" id="{E58D47B4-DA51-D30C-3807-9C10CE64847E}"/>
                </a:ext>
              </a:extLst>
            </p:cNvPr>
            <p:cNvSpPr/>
            <p:nvPr/>
          </p:nvSpPr>
          <p:spPr>
            <a:xfrm rot="5400000">
              <a:off x="4082218" y="3397360"/>
              <a:ext cx="960278" cy="352434"/>
            </a:xfrm>
            <a:prstGeom prst="trapezoid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6808448A-A468-2DBA-604E-8E4C72614D70}"/>
                </a:ext>
              </a:extLst>
            </p:cNvPr>
            <p:cNvSpPr/>
            <p:nvPr/>
          </p:nvSpPr>
          <p:spPr>
            <a:xfrm>
              <a:off x="6074625" y="3176487"/>
              <a:ext cx="238188" cy="78353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0834ECB3-314C-C4E2-F809-5B1C08C7AF4A}"/>
                </a:ext>
              </a:extLst>
            </p:cNvPr>
            <p:cNvSpPr/>
            <p:nvPr/>
          </p:nvSpPr>
          <p:spPr>
            <a:xfrm>
              <a:off x="6208534" y="3176487"/>
              <a:ext cx="238188" cy="78353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E87C8F60-635D-6BEE-BA7E-AFF4E54C887E}"/>
                </a:ext>
              </a:extLst>
            </p:cNvPr>
            <p:cNvSpPr/>
            <p:nvPr/>
          </p:nvSpPr>
          <p:spPr>
            <a:xfrm>
              <a:off x="6329694" y="3176486"/>
              <a:ext cx="238188" cy="791849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894BDDDD-0EC5-7372-835A-F2E52A138554}"/>
                </a:ext>
              </a:extLst>
            </p:cNvPr>
            <p:cNvSpPr/>
            <p:nvPr/>
          </p:nvSpPr>
          <p:spPr>
            <a:xfrm>
              <a:off x="6480738" y="3171752"/>
              <a:ext cx="238188" cy="791849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FA91ACE-E121-A4D7-36A8-7F62F0C166F1}"/>
                </a:ext>
              </a:extLst>
            </p:cNvPr>
            <p:cNvCxnSpPr>
              <a:cxnSpLocks/>
            </p:cNvCxnSpPr>
            <p:nvPr/>
          </p:nvCxnSpPr>
          <p:spPr>
            <a:xfrm>
              <a:off x="6074625" y="3190111"/>
              <a:ext cx="66741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9DDC2312-F3BD-02C4-763B-B235942E22C3}"/>
                </a:ext>
              </a:extLst>
            </p:cNvPr>
            <p:cNvCxnSpPr>
              <a:cxnSpLocks/>
            </p:cNvCxnSpPr>
            <p:nvPr/>
          </p:nvCxnSpPr>
          <p:spPr>
            <a:xfrm>
              <a:off x="6055314" y="3949074"/>
              <a:ext cx="70603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9F1366C8-1E86-F430-37BA-8D9CA290984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42041" y="3171752"/>
              <a:ext cx="4349" cy="77630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D2E57767-A8EA-DD0D-B50A-AEF88CD75A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62765" y="2730427"/>
              <a:ext cx="0" cy="4652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006284CC-30DA-0BFA-EE7F-33F2FDBE8C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40853" y="2920269"/>
              <a:ext cx="0" cy="26984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07C1163-60B0-2756-ED56-60579C5379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32563" y="3979619"/>
              <a:ext cx="0" cy="4652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23933BCE-0504-0E27-2788-5E6DD890BE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40853" y="3979619"/>
              <a:ext cx="0" cy="26984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E441E8DC-B19C-872B-98D4-FA7328EF90E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50370" y="2729245"/>
              <a:ext cx="2077628" cy="147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398F8A12-5B1C-0A7C-05C5-C482BD5F63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29639" y="4412898"/>
              <a:ext cx="2077628" cy="147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365BD9EB-9407-56A5-84EF-CF060E4D160F}"/>
                </a:ext>
              </a:extLst>
            </p:cNvPr>
            <p:cNvCxnSpPr>
              <a:cxnSpLocks/>
            </p:cNvCxnSpPr>
            <p:nvPr/>
          </p:nvCxnSpPr>
          <p:spPr>
            <a:xfrm>
              <a:off x="4938897" y="2920269"/>
              <a:ext cx="186096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EC4F778C-8968-DEF9-1CD9-DC1BAD3B5E42}"/>
                </a:ext>
              </a:extLst>
            </p:cNvPr>
            <p:cNvCxnSpPr>
              <a:cxnSpLocks/>
            </p:cNvCxnSpPr>
            <p:nvPr/>
          </p:nvCxnSpPr>
          <p:spPr>
            <a:xfrm>
              <a:off x="4942599" y="4227070"/>
              <a:ext cx="186096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1ABFBD07-01B5-539A-948F-61901EC05D0B}"/>
                </a:ext>
              </a:extLst>
            </p:cNvPr>
            <p:cNvCxnSpPr>
              <a:cxnSpLocks/>
            </p:cNvCxnSpPr>
            <p:nvPr/>
          </p:nvCxnSpPr>
          <p:spPr>
            <a:xfrm>
              <a:off x="6815854" y="2715667"/>
              <a:ext cx="429848" cy="26189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EA014583-7AB7-B197-FDAC-E1B5B3C668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99862" y="4223411"/>
              <a:ext cx="485160" cy="1956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ED0EC31F-FB86-2B14-F269-B08CB79D7D82}"/>
                </a:ext>
              </a:extLst>
            </p:cNvPr>
            <p:cNvCxnSpPr>
              <a:cxnSpLocks/>
            </p:cNvCxnSpPr>
            <p:nvPr/>
          </p:nvCxnSpPr>
          <p:spPr>
            <a:xfrm>
              <a:off x="6792459" y="2920196"/>
              <a:ext cx="354984" cy="23027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43F42724-4EFC-03E4-A600-4F7E514BF5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90353" y="4044141"/>
              <a:ext cx="360792" cy="18452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A2C267FB-395C-7F57-E05C-A99EA6AE600E}"/>
                </a:ext>
              </a:extLst>
            </p:cNvPr>
            <p:cNvCxnSpPr>
              <a:cxnSpLocks/>
            </p:cNvCxnSpPr>
            <p:nvPr/>
          </p:nvCxnSpPr>
          <p:spPr>
            <a:xfrm>
              <a:off x="7149294" y="3119159"/>
              <a:ext cx="1851" cy="94821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8B362C03-41FE-0E10-B4BB-9F45F86B365E}"/>
                </a:ext>
              </a:extLst>
            </p:cNvPr>
            <p:cNvCxnSpPr>
              <a:cxnSpLocks/>
            </p:cNvCxnSpPr>
            <p:nvPr/>
          </p:nvCxnSpPr>
          <p:spPr>
            <a:xfrm>
              <a:off x="7245703" y="2977565"/>
              <a:ext cx="700568" cy="17927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5025831D-369B-E822-B513-75F152C894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62228" y="4044060"/>
              <a:ext cx="684043" cy="17519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D640C649-6DCA-893E-7934-6EE6599C4AE5}"/>
                </a:ext>
              </a:extLst>
            </p:cNvPr>
            <p:cNvCxnSpPr>
              <a:cxnSpLocks/>
            </p:cNvCxnSpPr>
            <p:nvPr/>
          </p:nvCxnSpPr>
          <p:spPr>
            <a:xfrm>
              <a:off x="7938413" y="3156834"/>
              <a:ext cx="871145" cy="1965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9E08EDBA-F480-C338-D3CA-85B4B5A08C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38412" y="4042591"/>
              <a:ext cx="871145" cy="15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77F57411-4999-5712-2C63-35FCAD1A9E8F}"/>
                </a:ext>
              </a:extLst>
            </p:cNvPr>
            <p:cNvCxnSpPr>
              <a:cxnSpLocks/>
            </p:cNvCxnSpPr>
            <p:nvPr/>
          </p:nvCxnSpPr>
          <p:spPr>
            <a:xfrm>
              <a:off x="4946300" y="3190113"/>
              <a:ext cx="114285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3E4C6E05-6153-83C0-2930-48E204B693FA}"/>
                </a:ext>
              </a:extLst>
            </p:cNvPr>
            <p:cNvCxnSpPr>
              <a:cxnSpLocks/>
            </p:cNvCxnSpPr>
            <p:nvPr/>
          </p:nvCxnSpPr>
          <p:spPr>
            <a:xfrm>
              <a:off x="4938896" y="3958869"/>
              <a:ext cx="114285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EAC4B7FC-5867-3303-9360-5103DAE04174}"/>
                </a:ext>
              </a:extLst>
            </p:cNvPr>
            <p:cNvSpPr/>
            <p:nvPr/>
          </p:nvSpPr>
          <p:spPr>
            <a:xfrm>
              <a:off x="2791814" y="3211858"/>
              <a:ext cx="218088" cy="676376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>
                <a:noFill/>
              </a:endParaRPr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76A52432-E5CC-C7B0-A818-FDBF67B27023}"/>
                </a:ext>
              </a:extLst>
            </p:cNvPr>
            <p:cNvSpPr/>
            <p:nvPr/>
          </p:nvSpPr>
          <p:spPr>
            <a:xfrm>
              <a:off x="2928547" y="3205077"/>
              <a:ext cx="218088" cy="676376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>
                <a:noFill/>
              </a:endParaRPr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C2E0EAD8-0354-D205-B467-90C44755F28C}"/>
                </a:ext>
              </a:extLst>
            </p:cNvPr>
            <p:cNvSpPr/>
            <p:nvPr/>
          </p:nvSpPr>
          <p:spPr>
            <a:xfrm>
              <a:off x="3070603" y="3213393"/>
              <a:ext cx="218088" cy="676376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>
                <a:noFill/>
              </a:endParaRPr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CA7ABDDC-09C0-C05A-9C4C-B96886F97CEA}"/>
                </a:ext>
              </a:extLst>
            </p:cNvPr>
            <p:cNvSpPr/>
            <p:nvPr/>
          </p:nvSpPr>
          <p:spPr>
            <a:xfrm>
              <a:off x="3229809" y="3231456"/>
              <a:ext cx="218088" cy="676376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>
                <a:noFill/>
              </a:endParaRPr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845E9E48-91CC-66B5-0066-8A2D13123875}"/>
                </a:ext>
              </a:extLst>
            </p:cNvPr>
            <p:cNvSpPr/>
            <p:nvPr/>
          </p:nvSpPr>
          <p:spPr>
            <a:xfrm>
              <a:off x="3382326" y="3228353"/>
              <a:ext cx="218088" cy="676376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>
                <a:noFill/>
              </a:endParaRP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579423B1-476B-809E-548F-2A27B3E58394}"/>
                </a:ext>
              </a:extLst>
            </p:cNvPr>
            <p:cNvSpPr/>
            <p:nvPr/>
          </p:nvSpPr>
          <p:spPr>
            <a:xfrm>
              <a:off x="-1097259" y="3296439"/>
              <a:ext cx="2658339" cy="523711"/>
            </a:xfrm>
            <a:prstGeom prst="rect">
              <a:avLst/>
            </a:prstGeom>
            <a:solidFill>
              <a:srgbClr val="84848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7C4A7EE3-A84C-1600-1157-AB87A6FD89C3}"/>
                </a:ext>
              </a:extLst>
            </p:cNvPr>
            <p:cNvSpPr/>
            <p:nvPr/>
          </p:nvSpPr>
          <p:spPr>
            <a:xfrm>
              <a:off x="3590168" y="3130504"/>
              <a:ext cx="734105" cy="838983"/>
            </a:xfrm>
            <a:prstGeom prst="rect">
              <a:avLst/>
            </a:prstGeom>
            <a:solidFill>
              <a:srgbClr val="B7B7B7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2C71862D-B3E8-86F4-3C7B-6524B98D3201}"/>
                </a:ext>
              </a:extLst>
            </p:cNvPr>
            <p:cNvGrpSpPr/>
            <p:nvPr/>
          </p:nvGrpSpPr>
          <p:grpSpPr>
            <a:xfrm>
              <a:off x="4732562" y="3176489"/>
              <a:ext cx="1333474" cy="796004"/>
              <a:chOff x="4732562" y="3176488"/>
              <a:chExt cx="1333474" cy="796004"/>
            </a:xfrm>
            <a:solidFill>
              <a:srgbClr val="848484"/>
            </a:solidFill>
          </p:grpSpPr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CE288D84-0716-6391-3A12-CA7186393748}"/>
                  </a:ext>
                </a:extLst>
              </p:cNvPr>
              <p:cNvSpPr/>
              <p:nvPr/>
            </p:nvSpPr>
            <p:spPr>
              <a:xfrm>
                <a:off x="4940852" y="3414368"/>
                <a:ext cx="958930" cy="289156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7377E830-EE59-7075-5004-53EFC68157EC}"/>
                  </a:ext>
                </a:extLst>
              </p:cNvPr>
              <p:cNvSpPr/>
              <p:nvPr/>
            </p:nvSpPr>
            <p:spPr>
              <a:xfrm>
                <a:off x="4732562" y="3190112"/>
                <a:ext cx="213738" cy="78238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E05F2857-ACC7-7A66-90C4-338C2EBF3985}"/>
                  </a:ext>
                </a:extLst>
              </p:cNvPr>
              <p:cNvSpPr/>
              <p:nvPr/>
            </p:nvSpPr>
            <p:spPr>
              <a:xfrm>
                <a:off x="5852298" y="3176488"/>
                <a:ext cx="213738" cy="78238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82B48B1E-2A0E-C1E1-0723-0ECC7BBA3302}"/>
                </a:ext>
              </a:extLst>
            </p:cNvPr>
            <p:cNvGrpSpPr/>
            <p:nvPr/>
          </p:nvGrpSpPr>
          <p:grpSpPr>
            <a:xfrm>
              <a:off x="2038924" y="3073110"/>
              <a:ext cx="2297442" cy="989133"/>
              <a:chOff x="2038924" y="3073110"/>
              <a:chExt cx="2297442" cy="989133"/>
            </a:xfrm>
          </p:grpSpPr>
          <p:sp>
            <p:nvSpPr>
              <p:cNvPr id="107" name="Rectangle: Top Corners Snipped 106">
                <a:extLst>
                  <a:ext uri="{FF2B5EF4-FFF2-40B4-BE49-F238E27FC236}">
                    <a16:creationId xmlns:a16="http://schemas.microsoft.com/office/drawing/2014/main" id="{32D3E615-6DFE-7243-514F-6B015AE4E753}"/>
                  </a:ext>
                </a:extLst>
              </p:cNvPr>
              <p:cNvSpPr/>
              <p:nvPr/>
            </p:nvSpPr>
            <p:spPr>
              <a:xfrm rot="5400000">
                <a:off x="1923364" y="3188670"/>
                <a:ext cx="989133" cy="758013"/>
              </a:xfrm>
              <a:prstGeom prst="snip2Same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7EE5F127-B896-EA2A-3AEE-0F59E6246C36}"/>
                  </a:ext>
                </a:extLst>
              </p:cNvPr>
              <p:cNvSpPr/>
              <p:nvPr/>
            </p:nvSpPr>
            <p:spPr>
              <a:xfrm>
                <a:off x="2798788" y="3218846"/>
                <a:ext cx="795043" cy="67637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C4081E44-7BEE-8BA6-7283-A3B1427AE7AF}"/>
                  </a:ext>
                </a:extLst>
              </p:cNvPr>
              <p:cNvGrpSpPr/>
              <p:nvPr/>
            </p:nvGrpSpPr>
            <p:grpSpPr>
              <a:xfrm>
                <a:off x="2038925" y="3162280"/>
                <a:ext cx="2297441" cy="789508"/>
                <a:chOff x="2038925" y="3162280"/>
                <a:chExt cx="2297441" cy="789508"/>
              </a:xfrm>
            </p:grpSpPr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5BDFAC23-E122-6D70-7083-F51D63086ADB}"/>
                    </a:ext>
                  </a:extLst>
                </p:cNvPr>
                <p:cNvSpPr/>
                <p:nvPr/>
              </p:nvSpPr>
              <p:spPr>
                <a:xfrm>
                  <a:off x="4158452" y="3162280"/>
                  <a:ext cx="177914" cy="789508"/>
                </a:xfrm>
                <a:prstGeom prst="rect">
                  <a:avLst/>
                </a:prstGeom>
                <a:solidFill>
                  <a:srgbClr val="848484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FF89F5C4-8C9B-AC9B-F27D-D5F94EF70197}"/>
                    </a:ext>
                  </a:extLst>
                </p:cNvPr>
                <p:cNvSpPr/>
                <p:nvPr/>
              </p:nvSpPr>
              <p:spPr>
                <a:xfrm>
                  <a:off x="2585415" y="3280694"/>
                  <a:ext cx="1584264" cy="530003"/>
                </a:xfrm>
                <a:prstGeom prst="rect">
                  <a:avLst/>
                </a:prstGeom>
                <a:solidFill>
                  <a:srgbClr val="848484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: Top Corners Snipped 111">
                  <a:extLst>
                    <a:ext uri="{FF2B5EF4-FFF2-40B4-BE49-F238E27FC236}">
                      <a16:creationId xmlns:a16="http://schemas.microsoft.com/office/drawing/2014/main" id="{47B5D713-D13B-4510-C1E6-78D3FF265168}"/>
                    </a:ext>
                  </a:extLst>
                </p:cNvPr>
                <p:cNvSpPr/>
                <p:nvPr/>
              </p:nvSpPr>
              <p:spPr>
                <a:xfrm rot="5400000">
                  <a:off x="1960984" y="3278145"/>
                  <a:ext cx="702371" cy="546489"/>
                </a:xfrm>
                <a:prstGeom prst="snip2SameRect">
                  <a:avLst/>
                </a:prstGeom>
                <a:solidFill>
                  <a:srgbClr val="848484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06" name="Rectangle: Top Corners Snipped 105">
              <a:extLst>
                <a:ext uri="{FF2B5EF4-FFF2-40B4-BE49-F238E27FC236}">
                  <a16:creationId xmlns:a16="http://schemas.microsoft.com/office/drawing/2014/main" id="{11FF216D-740C-C4C0-440E-4150242ADB3D}"/>
                </a:ext>
              </a:extLst>
            </p:cNvPr>
            <p:cNvSpPr/>
            <p:nvPr/>
          </p:nvSpPr>
          <p:spPr>
            <a:xfrm rot="16200000">
              <a:off x="1619504" y="3036329"/>
              <a:ext cx="705161" cy="1027332"/>
            </a:xfrm>
            <a:prstGeom prst="snip2SameRect">
              <a:avLst/>
            </a:prstGeom>
            <a:solidFill>
              <a:srgbClr val="84848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9" name="Rectangle 128">
            <a:extLst>
              <a:ext uri="{FF2B5EF4-FFF2-40B4-BE49-F238E27FC236}">
                <a16:creationId xmlns:a16="http://schemas.microsoft.com/office/drawing/2014/main" id="{6F1F98AE-7E02-4D11-2ED9-90FED9E40F91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Footer Placeholder 2">
            <a:extLst>
              <a:ext uri="{FF2B5EF4-FFF2-40B4-BE49-F238E27FC236}">
                <a16:creationId xmlns:a16="http://schemas.microsoft.com/office/drawing/2014/main" id="{B6918F91-328C-C52F-6B46-5D9C289CD946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128" name="Slide Number Placeholder 3">
            <a:extLst>
              <a:ext uri="{FF2B5EF4-FFF2-40B4-BE49-F238E27FC236}">
                <a16:creationId xmlns:a16="http://schemas.microsoft.com/office/drawing/2014/main" id="{533FE7F6-4ADF-07AB-6511-6742B31BEB5C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smtClean="0">
                <a:solidFill>
                  <a:srgbClr val="D8D8D8"/>
                </a:solidFill>
              </a:rPr>
              <a:pPr/>
              <a:t>87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38CA678-B7D9-8310-E7D5-65986E627FA9}"/>
              </a:ext>
            </a:extLst>
          </p:cNvPr>
          <p:cNvGrpSpPr/>
          <p:nvPr/>
        </p:nvGrpSpPr>
        <p:grpSpPr>
          <a:xfrm>
            <a:off x="2071801" y="2428796"/>
            <a:ext cx="2692186" cy="2654760"/>
            <a:chOff x="2071801" y="2428796"/>
            <a:chExt cx="2692186" cy="2654760"/>
          </a:xfrm>
        </p:grpSpPr>
        <p:cxnSp>
          <p:nvCxnSpPr>
            <p:cNvPr id="132" name="Straight Arrow Connector 131">
              <a:extLst>
                <a:ext uri="{FF2B5EF4-FFF2-40B4-BE49-F238E27FC236}">
                  <a16:creationId xmlns:a16="http://schemas.microsoft.com/office/drawing/2014/main" id="{9480FBF5-0F8E-9731-E423-370C62C2E3FE}"/>
                </a:ext>
              </a:extLst>
            </p:cNvPr>
            <p:cNvCxnSpPr>
              <a:cxnSpLocks/>
              <a:stCxn id="138" idx="0"/>
              <a:endCxn id="114" idx="0"/>
            </p:cNvCxnSpPr>
            <p:nvPr/>
          </p:nvCxnSpPr>
          <p:spPr>
            <a:xfrm flipV="1">
              <a:off x="2071801" y="2428796"/>
              <a:ext cx="2692186" cy="2654760"/>
            </a:xfrm>
            <a:prstGeom prst="straightConnector1">
              <a:avLst/>
            </a:prstGeom>
            <a:ln w="762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Arrow Connector 132">
              <a:extLst>
                <a:ext uri="{FF2B5EF4-FFF2-40B4-BE49-F238E27FC236}">
                  <a16:creationId xmlns:a16="http://schemas.microsoft.com/office/drawing/2014/main" id="{79C559F5-05F2-A613-71C8-1A6D3C294CFA}"/>
                </a:ext>
              </a:extLst>
            </p:cNvPr>
            <p:cNvCxnSpPr>
              <a:cxnSpLocks/>
              <a:stCxn id="138" idx="0"/>
              <a:endCxn id="114" idx="2"/>
            </p:cNvCxnSpPr>
            <p:nvPr/>
          </p:nvCxnSpPr>
          <p:spPr>
            <a:xfrm flipV="1">
              <a:off x="2071801" y="3598952"/>
              <a:ext cx="2692186" cy="1484604"/>
            </a:xfrm>
            <a:prstGeom prst="straightConnector1">
              <a:avLst/>
            </a:prstGeom>
            <a:ln w="762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8" name="Rectangle: Rounded Corners 137">
            <a:extLst>
              <a:ext uri="{FF2B5EF4-FFF2-40B4-BE49-F238E27FC236}">
                <a16:creationId xmlns:a16="http://schemas.microsoft.com/office/drawing/2014/main" id="{610EEAA1-BD99-1CE9-A8FA-8886F2E892FA}"/>
              </a:ext>
            </a:extLst>
          </p:cNvPr>
          <p:cNvSpPr/>
          <p:nvPr/>
        </p:nvSpPr>
        <p:spPr>
          <a:xfrm>
            <a:off x="546729" y="5083556"/>
            <a:ext cx="3050143" cy="1227774"/>
          </a:xfrm>
          <a:prstGeom prst="roundRect">
            <a:avLst/>
          </a:prstGeom>
          <a:solidFill>
            <a:srgbClr val="DBD7D2"/>
          </a:solidFill>
          <a:ln w="762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2"/>
                </a:solidFill>
                <a:latin typeface="+mj-lt"/>
              </a:rPr>
              <a:t>Flow Channel Misalignment and Size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80F2042-7F23-84C5-9775-73DEB9AEB474}"/>
              </a:ext>
            </a:extLst>
          </p:cNvPr>
          <p:cNvGrpSpPr/>
          <p:nvPr/>
        </p:nvGrpSpPr>
        <p:grpSpPr>
          <a:xfrm>
            <a:off x="4248845" y="2174558"/>
            <a:ext cx="1219217" cy="2912856"/>
            <a:chOff x="4248845" y="2174558"/>
            <a:chExt cx="1219217" cy="2912856"/>
          </a:xfrm>
        </p:grpSpPr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E52EE857-0C21-F9F3-61AE-0AB1FED95B94}"/>
                </a:ext>
              </a:extLst>
            </p:cNvPr>
            <p:cNvSpPr/>
            <p:nvPr/>
          </p:nvSpPr>
          <p:spPr>
            <a:xfrm>
              <a:off x="4248845" y="2174558"/>
              <a:ext cx="1219217" cy="1627314"/>
            </a:xfrm>
            <a:prstGeom prst="rect">
              <a:avLst/>
            </a:prstGeom>
            <a:noFill/>
            <a:ln w="76200"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B907AD54-FD20-9A94-F0CD-6C3C5E6800FC}"/>
                </a:ext>
              </a:extLst>
            </p:cNvPr>
            <p:cNvCxnSpPr>
              <a:cxnSpLocks/>
              <a:stCxn id="149" idx="2"/>
              <a:endCxn id="157" idx="0"/>
            </p:cNvCxnSpPr>
            <p:nvPr/>
          </p:nvCxnSpPr>
          <p:spPr>
            <a:xfrm>
              <a:off x="4858454" y="3801872"/>
              <a:ext cx="496204" cy="1285542"/>
            </a:xfrm>
            <a:prstGeom prst="line">
              <a:avLst/>
            </a:prstGeom>
            <a:ln w="762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7" name="Rectangle: Rounded Corners 156">
            <a:extLst>
              <a:ext uri="{FF2B5EF4-FFF2-40B4-BE49-F238E27FC236}">
                <a16:creationId xmlns:a16="http://schemas.microsoft.com/office/drawing/2014/main" id="{6037858C-4770-CB43-D98C-D967231294CC}"/>
              </a:ext>
            </a:extLst>
          </p:cNvPr>
          <p:cNvSpPr/>
          <p:nvPr/>
        </p:nvSpPr>
        <p:spPr>
          <a:xfrm>
            <a:off x="3829586" y="5087414"/>
            <a:ext cx="3050143" cy="1227774"/>
          </a:xfrm>
          <a:prstGeom prst="roundRect">
            <a:avLst/>
          </a:prstGeom>
          <a:solidFill>
            <a:srgbClr val="DBD7D2"/>
          </a:solidFill>
          <a:ln w="762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2"/>
                </a:solidFill>
                <a:latin typeface="+mj-lt"/>
              </a:rPr>
              <a:t>Insertion Relief Port</a:t>
            </a:r>
          </a:p>
        </p:txBody>
      </p:sp>
      <p:pic>
        <p:nvPicPr>
          <p:cNvPr id="125" name="Picture 124" descr="Arizona Space Grant Consortium Logos | Arizona Space Grant Consortium">
            <a:extLst>
              <a:ext uri="{FF2B5EF4-FFF2-40B4-BE49-F238E27FC236}">
                <a16:creationId xmlns:a16="http://schemas.microsoft.com/office/drawing/2014/main" id="{5E839CAB-30AE-42C5-BDE0-7D9E00BDAB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896" r="714" b="15793"/>
          <a:stretch/>
        </p:blipFill>
        <p:spPr>
          <a:xfrm>
            <a:off x="10852806" y="4206731"/>
            <a:ext cx="1219219" cy="1049725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15E823C9-6FE0-AD08-82F9-0E4C28A45E83}"/>
              </a:ext>
            </a:extLst>
          </p:cNvPr>
          <p:cNvGrpSpPr/>
          <p:nvPr/>
        </p:nvGrpSpPr>
        <p:grpSpPr>
          <a:xfrm>
            <a:off x="1407268" y="1674004"/>
            <a:ext cx="7160388" cy="3399101"/>
            <a:chOff x="1407268" y="1674004"/>
            <a:chExt cx="7160388" cy="339910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AAECA74-20F9-5E1A-43FF-7AE245743E0A}"/>
                </a:ext>
              </a:extLst>
            </p:cNvPr>
            <p:cNvSpPr/>
            <p:nvPr/>
          </p:nvSpPr>
          <p:spPr>
            <a:xfrm>
              <a:off x="1407268" y="1674004"/>
              <a:ext cx="6408292" cy="2668595"/>
            </a:xfrm>
            <a:prstGeom prst="rect">
              <a:avLst/>
            </a:prstGeom>
            <a:noFill/>
            <a:ln w="76200"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25DEFCBB-0EBD-141F-1804-C161B168EF65}"/>
                </a:ext>
              </a:extLst>
            </p:cNvPr>
            <p:cNvCxnSpPr>
              <a:cxnSpLocks/>
              <a:stCxn id="2" idx="2"/>
              <a:endCxn id="13" idx="0"/>
            </p:cNvCxnSpPr>
            <p:nvPr/>
          </p:nvCxnSpPr>
          <p:spPr>
            <a:xfrm>
              <a:off x="4611414" y="4342599"/>
              <a:ext cx="3956242" cy="730506"/>
            </a:xfrm>
            <a:prstGeom prst="line">
              <a:avLst/>
            </a:prstGeom>
            <a:ln w="762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73BD830-8D0E-E605-74CA-8CE382253FC2}"/>
              </a:ext>
            </a:extLst>
          </p:cNvPr>
          <p:cNvSpPr/>
          <p:nvPr/>
        </p:nvSpPr>
        <p:spPr>
          <a:xfrm>
            <a:off x="7112443" y="5073105"/>
            <a:ext cx="2910426" cy="1238225"/>
          </a:xfrm>
          <a:prstGeom prst="roundRect">
            <a:avLst/>
          </a:prstGeom>
          <a:solidFill>
            <a:srgbClr val="DBD7D2"/>
          </a:solidFill>
          <a:ln w="762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2"/>
                </a:solidFill>
                <a:latin typeface="+mj-lt"/>
              </a:rPr>
              <a:t>Difficult Seal Location and Manufacturing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56E63B-0DB2-FA05-5CBC-2750FDB924E9}"/>
              </a:ext>
            </a:extLst>
          </p:cNvPr>
          <p:cNvSpPr txBox="1"/>
          <p:nvPr/>
        </p:nvSpPr>
        <p:spPr>
          <a:xfrm>
            <a:off x="10671437" y="173378"/>
            <a:ext cx="152589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Valerie Rodriguez</a:t>
            </a:r>
          </a:p>
        </p:txBody>
      </p:sp>
    </p:spTree>
    <p:extLst>
      <p:ext uri="{BB962C8B-B14F-4D97-AF65-F5344CB8AC3E}">
        <p14:creationId xmlns:p14="http://schemas.microsoft.com/office/powerpoint/2010/main" val="2099524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 animBg="1"/>
      <p:bldP spid="157" grpId="0" animBg="1"/>
      <p:bldP spid="13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AD37589-9E86-91A7-85F6-6C31B9722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14" y="0"/>
            <a:ext cx="9601200" cy="960276"/>
          </a:xfrm>
        </p:spPr>
        <p:txBody>
          <a:bodyPr/>
          <a:lstStyle/>
          <a:p>
            <a:r>
              <a:rPr lang="en-US"/>
              <a:t>Updated Design</a:t>
            </a:r>
          </a:p>
        </p:txBody>
      </p:sp>
      <p:pic>
        <p:nvPicPr>
          <p:cNvPr id="6" name="Picture 5" descr="Arizona Space Grant Consortium Logos | Arizona Space Grant Consortium">
            <a:extLst>
              <a:ext uri="{FF2B5EF4-FFF2-40B4-BE49-F238E27FC236}">
                <a16:creationId xmlns:a16="http://schemas.microsoft.com/office/drawing/2014/main" id="{5C5BA6F7-259D-ECEA-3D57-C43C975C35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  <p:pic>
        <p:nvPicPr>
          <p:cNvPr id="11" name="Content Placeholder 10" descr="A blue and red cross section of a machine&#10;&#10;Description automatically generated">
            <a:extLst>
              <a:ext uri="{FF2B5EF4-FFF2-40B4-BE49-F238E27FC236}">
                <a16:creationId xmlns:a16="http://schemas.microsoft.com/office/drawing/2014/main" id="{35974953-DED4-5204-A89F-73BD9A5043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08213" y="1801442"/>
            <a:ext cx="5543692" cy="4006071"/>
          </a:xfr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164E7A8-F9DD-0C30-C57A-712626D3BC54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06223D98-0964-C424-FB68-F42275FF4AB4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FCB5438F-0177-98F6-42FF-7C3A86714802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smtClean="0">
                <a:solidFill>
                  <a:srgbClr val="D8D8D8"/>
                </a:solidFill>
              </a:rPr>
              <a:pPr/>
              <a:t>88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0E0D8C-E8A0-4D37-A525-2633566B788E}"/>
              </a:ext>
            </a:extLst>
          </p:cNvPr>
          <p:cNvSpPr txBox="1"/>
          <p:nvPr/>
        </p:nvSpPr>
        <p:spPr>
          <a:xfrm>
            <a:off x="10671437" y="173378"/>
            <a:ext cx="1525893" cy="3501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Sean Rodney</a:t>
            </a:r>
          </a:p>
        </p:txBody>
      </p:sp>
      <p:pic>
        <p:nvPicPr>
          <p:cNvPr id="23" name="Picture 22" descr="A cross section of a machine&#10;&#10;Description automatically generated">
            <a:extLst>
              <a:ext uri="{FF2B5EF4-FFF2-40B4-BE49-F238E27FC236}">
                <a16:creationId xmlns:a16="http://schemas.microsoft.com/office/drawing/2014/main" id="{B57524A7-0487-C2B9-C67A-DBCDF4F26C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71" t="-152" r="11221"/>
          <a:stretch/>
        </p:blipFill>
        <p:spPr>
          <a:xfrm rot="10800000">
            <a:off x="579665" y="1857998"/>
            <a:ext cx="4181666" cy="388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02535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blue and red structure&#10;&#10;Description automatically generated with medium confidence">
            <a:extLst>
              <a:ext uri="{FF2B5EF4-FFF2-40B4-BE49-F238E27FC236}">
                <a16:creationId xmlns:a16="http://schemas.microsoft.com/office/drawing/2014/main" id="{E2AF2E49-758C-2B0C-6536-6C1DDB3EB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530" y="598668"/>
            <a:ext cx="8133512" cy="6327017"/>
          </a:xfrm>
          <a:prstGeom prst="rect">
            <a:avLst/>
          </a:prstGeom>
          <a:ln w="57150">
            <a:noFill/>
          </a:ln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AD37589-9E86-91A7-85F6-6C31B9722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14" y="0"/>
            <a:ext cx="9601200" cy="960276"/>
          </a:xfrm>
        </p:spPr>
        <p:txBody>
          <a:bodyPr/>
          <a:lstStyle/>
          <a:p>
            <a:r>
              <a:rPr lang="en-US"/>
              <a:t>Receiving Half</a:t>
            </a:r>
          </a:p>
        </p:txBody>
      </p:sp>
      <p:pic>
        <p:nvPicPr>
          <p:cNvPr id="6" name="Picture 5" descr="Arizona Space Grant Consortium Logos | Arizona Space Grant Consortium">
            <a:extLst>
              <a:ext uri="{FF2B5EF4-FFF2-40B4-BE49-F238E27FC236}">
                <a16:creationId xmlns:a16="http://schemas.microsoft.com/office/drawing/2014/main" id="{5C5BA6F7-259D-ECEA-3D57-C43C975C35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0A993E3-59FA-452B-C931-D8AA27E0B22B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3E656BC0-518E-E327-54B4-5DF7B8524086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590D52A1-1A71-4A1D-1898-DD66DD8B9BD0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smtClean="0">
                <a:solidFill>
                  <a:srgbClr val="D8D8D8"/>
                </a:solidFill>
              </a:rPr>
              <a:pPr/>
              <a:t>89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9F048C-7ECC-1CD3-50AF-A4A6A71E49AF}"/>
              </a:ext>
            </a:extLst>
          </p:cNvPr>
          <p:cNvSpPr txBox="1"/>
          <p:nvPr/>
        </p:nvSpPr>
        <p:spPr>
          <a:xfrm>
            <a:off x="10671437" y="173378"/>
            <a:ext cx="1525893" cy="3501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Sean Rodney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2048442-521A-FE43-7000-0A7D4E151F06}"/>
              </a:ext>
            </a:extLst>
          </p:cNvPr>
          <p:cNvCxnSpPr>
            <a:cxnSpLocks/>
          </p:cNvCxnSpPr>
          <p:nvPr/>
        </p:nvCxnSpPr>
        <p:spPr>
          <a:xfrm flipH="1" flipV="1">
            <a:off x="3533775" y="4582941"/>
            <a:ext cx="1978025" cy="129769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26FD046-143D-8650-9251-BE47BFA657C5}"/>
              </a:ext>
            </a:extLst>
          </p:cNvPr>
          <p:cNvCxnSpPr>
            <a:cxnSpLocks/>
          </p:cNvCxnSpPr>
          <p:nvPr/>
        </p:nvCxnSpPr>
        <p:spPr>
          <a:xfrm flipH="1" flipV="1">
            <a:off x="4067175" y="4580207"/>
            <a:ext cx="1409379" cy="12828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12CD3EC-4ECF-E1A1-6DAE-ABAB2699B4D3}"/>
              </a:ext>
            </a:extLst>
          </p:cNvPr>
          <p:cNvCxnSpPr>
            <a:cxnSpLocks/>
          </p:cNvCxnSpPr>
          <p:nvPr/>
        </p:nvCxnSpPr>
        <p:spPr>
          <a:xfrm flipH="1">
            <a:off x="3914775" y="1695617"/>
            <a:ext cx="2647950" cy="62170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36E1A92-EE72-218E-F4FA-35B640C680F2}"/>
              </a:ext>
            </a:extLst>
          </p:cNvPr>
          <p:cNvCxnSpPr>
            <a:cxnSpLocks/>
          </p:cNvCxnSpPr>
          <p:nvPr/>
        </p:nvCxnSpPr>
        <p:spPr>
          <a:xfrm flipH="1">
            <a:off x="4443252" y="1698351"/>
            <a:ext cx="2119473" cy="39167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3402492-CF0D-4A1E-A981-E8EF63AAC91F}"/>
              </a:ext>
            </a:extLst>
          </p:cNvPr>
          <p:cNvCxnSpPr>
            <a:cxnSpLocks/>
          </p:cNvCxnSpPr>
          <p:nvPr/>
        </p:nvCxnSpPr>
        <p:spPr>
          <a:xfrm flipH="1">
            <a:off x="6547112" y="3862527"/>
            <a:ext cx="1868214" cy="253705"/>
          </a:xfrm>
          <a:prstGeom prst="straightConnector1">
            <a:avLst/>
          </a:prstGeom>
          <a:ln w="38100">
            <a:solidFill>
              <a:srgbClr val="DC8E6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4BB7D53-D283-BD35-E2A5-DD3EF92920F7}"/>
              </a:ext>
            </a:extLst>
          </p:cNvPr>
          <p:cNvCxnSpPr>
            <a:cxnSpLocks/>
          </p:cNvCxnSpPr>
          <p:nvPr/>
        </p:nvCxnSpPr>
        <p:spPr>
          <a:xfrm flipV="1">
            <a:off x="1393859" y="4028032"/>
            <a:ext cx="1546881" cy="47729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5E86EDA-4164-2134-8491-7B9B2FE9683E}"/>
              </a:ext>
            </a:extLst>
          </p:cNvPr>
          <p:cNvSpPr/>
          <p:nvPr/>
        </p:nvSpPr>
        <p:spPr>
          <a:xfrm>
            <a:off x="6308985" y="1510070"/>
            <a:ext cx="2043523" cy="34479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/>
                </a:solidFill>
                <a:ea typeface="+mn-lt"/>
                <a:cs typeface="+mn-lt"/>
              </a:rPr>
              <a:t>Static PTFE O-Rings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D567270-5E19-35E6-0E60-15BC5F3A5D13}"/>
              </a:ext>
            </a:extLst>
          </p:cNvPr>
          <p:cNvSpPr/>
          <p:nvPr/>
        </p:nvSpPr>
        <p:spPr>
          <a:xfrm>
            <a:off x="8352028" y="3641461"/>
            <a:ext cx="2198131" cy="34479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/>
                </a:solidFill>
                <a:ea typeface="+mn-lt"/>
                <a:cs typeface="+mn-lt"/>
              </a:rPr>
              <a:t>Stainless Steel Spring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9231F98-167D-EA4C-AD11-3714F18ACF5F}"/>
              </a:ext>
            </a:extLst>
          </p:cNvPr>
          <p:cNvSpPr/>
          <p:nvPr/>
        </p:nvSpPr>
        <p:spPr>
          <a:xfrm>
            <a:off x="5292985" y="5656897"/>
            <a:ext cx="2827610" cy="36687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/>
                </a:solidFill>
                <a:ea typeface="+mn-lt"/>
                <a:cs typeface="+mn-lt"/>
              </a:rPr>
              <a:t>Spring-Energized PTFE Seals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8B298D5-3629-CAF6-B484-355FB1EB8145}"/>
              </a:ext>
            </a:extLst>
          </p:cNvPr>
          <p:cNvSpPr/>
          <p:nvPr/>
        </p:nvSpPr>
        <p:spPr>
          <a:xfrm>
            <a:off x="571898" y="4364808"/>
            <a:ext cx="1049610" cy="33374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/>
                </a:solidFill>
                <a:ea typeface="+mn-lt"/>
                <a:cs typeface="+mn-lt"/>
              </a:rPr>
              <a:t>Actuator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7760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7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00BFEA-2EA4-0596-2EBA-0610B12BA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71052" y="6565830"/>
            <a:ext cx="731520" cy="274320"/>
          </a:xfrm>
        </p:spPr>
        <p:txBody>
          <a:bodyPr/>
          <a:lstStyle/>
          <a:p>
            <a:fld id="{A5AEF524-62EC-C340-82A1-9F47B6C43E55}" type="slidenum">
              <a:rPr lang="en-US" smtClean="0"/>
              <a:t>9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243D8CD-BFB4-6087-A7BE-2C95F2009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42655"/>
            <a:ext cx="9601200" cy="960276"/>
          </a:xfrm>
        </p:spPr>
        <p:txBody>
          <a:bodyPr/>
          <a:lstStyle/>
          <a:p>
            <a:r>
              <a:rPr lang="en-US" dirty="0"/>
              <a:t>Initial Concept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12A328-5B41-8FE6-DA70-D239F7260F51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78B75D4A-3DE4-CA15-1929-BFAE0383879E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B2803474-15D2-A611-41DD-3C965BDB59D0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D8D8D8"/>
                </a:solidFill>
                <a:ea typeface="Calibri"/>
                <a:cs typeface="Calibri"/>
              </a:rPr>
              <a:t>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6A94BD-F8E0-085C-FFA8-5CC96DA0B10B}"/>
              </a:ext>
            </a:extLst>
          </p:cNvPr>
          <p:cNvSpPr txBox="1"/>
          <p:nvPr/>
        </p:nvSpPr>
        <p:spPr>
          <a:xfrm>
            <a:off x="10671437" y="173378"/>
            <a:ext cx="152589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ea typeface="Calibri"/>
                <a:cs typeface="Calibri"/>
              </a:rPr>
              <a:t>Nicolas Sgammato</a:t>
            </a:r>
            <a:endParaRPr lang="en-US" dirty="0"/>
          </a:p>
        </p:txBody>
      </p:sp>
      <p:pic>
        <p:nvPicPr>
          <p:cNvPr id="6" name="Picture 5" descr="A blue and orange object with a rectangular object&#10;&#10;Description automatically generated with medium confidence">
            <a:extLst>
              <a:ext uri="{FF2B5EF4-FFF2-40B4-BE49-F238E27FC236}">
                <a16:creationId xmlns:a16="http://schemas.microsoft.com/office/drawing/2014/main" id="{3BB9A76F-B94F-579E-DC4E-8066E20FCC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98" b="89628" l="8517" r="92525">
                        <a14:foregroundMark x1="8762" y1="27864" x2="8762" y2="27864"/>
                        <a14:foregroundMark x1="8762" y1="27864" x2="8578" y2="32043"/>
                        <a14:foregroundMark x1="47978" y1="69195" x2="47978" y2="69195"/>
                        <a14:foregroundMark x1="92525" y1="65635" x2="92525" y2="65635"/>
                        <a14:foregroundMark x1="92525" y1="65635" x2="92525" y2="656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5576" y="1641926"/>
            <a:ext cx="9601200" cy="380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91933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ross section of a machine&#10;&#10;Description automatically generated">
            <a:extLst>
              <a:ext uri="{FF2B5EF4-FFF2-40B4-BE49-F238E27FC236}">
                <a16:creationId xmlns:a16="http://schemas.microsoft.com/office/drawing/2014/main" id="{5BB104D2-AC7A-C673-9729-0C086A12E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484" y="226447"/>
            <a:ext cx="7210425" cy="6629400"/>
          </a:xfrm>
          <a:prstGeom prst="rect">
            <a:avLst/>
          </a:prstGeom>
        </p:spPr>
      </p:pic>
      <p:pic>
        <p:nvPicPr>
          <p:cNvPr id="6" name="Picture 5" descr="Arizona Space Grant Consortium Logos | Arizona Space Grant Consortium">
            <a:extLst>
              <a:ext uri="{FF2B5EF4-FFF2-40B4-BE49-F238E27FC236}">
                <a16:creationId xmlns:a16="http://schemas.microsoft.com/office/drawing/2014/main" id="{5C5BA6F7-259D-ECEA-3D57-C43C975C35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0A993E3-59FA-452B-C931-D8AA27E0B22B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3E656BC0-518E-E327-54B4-5DF7B8524086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590D52A1-1A71-4A1D-1898-DD66DD8B9BD0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smtClean="0">
                <a:solidFill>
                  <a:srgbClr val="D8D8D8"/>
                </a:solidFill>
              </a:rPr>
              <a:pPr/>
              <a:t>90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B90575-8281-C43F-23AC-3DD52AE4D358}"/>
              </a:ext>
            </a:extLst>
          </p:cNvPr>
          <p:cNvSpPr txBox="1"/>
          <p:nvPr/>
        </p:nvSpPr>
        <p:spPr>
          <a:xfrm>
            <a:off x="10671437" y="173378"/>
            <a:ext cx="1525893" cy="3501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Sean Rodney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827F780-607E-C6E8-EB5A-E5B564DD6872}"/>
              </a:ext>
            </a:extLst>
          </p:cNvPr>
          <p:cNvCxnSpPr>
            <a:cxnSpLocks/>
          </p:cNvCxnSpPr>
          <p:nvPr/>
        </p:nvCxnSpPr>
        <p:spPr>
          <a:xfrm flipV="1">
            <a:off x="2981325" y="4524375"/>
            <a:ext cx="838200" cy="79820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300B3DB-C957-3F0F-76B9-528C6888A5D1}"/>
              </a:ext>
            </a:extLst>
          </p:cNvPr>
          <p:cNvCxnSpPr/>
          <p:nvPr/>
        </p:nvCxnSpPr>
        <p:spPr>
          <a:xfrm flipV="1">
            <a:off x="2981325" y="4524375"/>
            <a:ext cx="1600200" cy="79820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D0A4676-512F-6727-DEEA-D0184C8B0271}"/>
              </a:ext>
            </a:extLst>
          </p:cNvPr>
          <p:cNvCxnSpPr/>
          <p:nvPr/>
        </p:nvCxnSpPr>
        <p:spPr>
          <a:xfrm flipH="1">
            <a:off x="5876925" y="1419225"/>
            <a:ext cx="1543050" cy="20955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3B4B381-1CF4-0FCD-439B-AB75659768C3}"/>
              </a:ext>
            </a:extLst>
          </p:cNvPr>
          <p:cNvCxnSpPr>
            <a:cxnSpLocks/>
          </p:cNvCxnSpPr>
          <p:nvPr/>
        </p:nvCxnSpPr>
        <p:spPr>
          <a:xfrm flipH="1" flipV="1">
            <a:off x="6924675" y="4610100"/>
            <a:ext cx="1057275" cy="82867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E284F6C-D669-E62C-577A-44D6E20F4D57}"/>
              </a:ext>
            </a:extLst>
          </p:cNvPr>
          <p:cNvCxnSpPr>
            <a:cxnSpLocks/>
          </p:cNvCxnSpPr>
          <p:nvPr/>
        </p:nvCxnSpPr>
        <p:spPr>
          <a:xfrm>
            <a:off x="2286000" y="2190750"/>
            <a:ext cx="990600" cy="31432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125E1D2-6679-8017-2399-EC71DCE5249B}"/>
              </a:ext>
            </a:extLst>
          </p:cNvPr>
          <p:cNvSpPr/>
          <p:nvPr/>
        </p:nvSpPr>
        <p:spPr>
          <a:xfrm>
            <a:off x="7148289" y="1256070"/>
            <a:ext cx="2043523" cy="34479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/>
                </a:solidFill>
                <a:ea typeface="+mn-lt"/>
                <a:cs typeface="+mn-lt"/>
              </a:rPr>
              <a:t>Static PTFE O-Rings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59E9878-8CC1-C100-6E78-8815EFF144AF}"/>
              </a:ext>
            </a:extLst>
          </p:cNvPr>
          <p:cNvSpPr/>
          <p:nvPr/>
        </p:nvSpPr>
        <p:spPr>
          <a:xfrm>
            <a:off x="7810898" y="5253809"/>
            <a:ext cx="2198131" cy="34479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/>
                </a:solidFill>
                <a:ea typeface="+mn-lt"/>
                <a:cs typeface="+mn-lt"/>
              </a:rPr>
              <a:t>Stainless Steel Spring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73A0208-2481-5F47-887D-02A1025C6564}"/>
              </a:ext>
            </a:extLst>
          </p:cNvPr>
          <p:cNvSpPr/>
          <p:nvPr/>
        </p:nvSpPr>
        <p:spPr>
          <a:xfrm>
            <a:off x="1367028" y="1995982"/>
            <a:ext cx="1049610" cy="33374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/>
                </a:solidFill>
                <a:ea typeface="+mn-lt"/>
                <a:cs typeface="+mn-lt"/>
              </a:rPr>
              <a:t>Actuator</a:t>
            </a:r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6B94E30-FE59-A560-3B29-DECC7A0810A8}"/>
              </a:ext>
            </a:extLst>
          </p:cNvPr>
          <p:cNvSpPr/>
          <p:nvPr/>
        </p:nvSpPr>
        <p:spPr>
          <a:xfrm>
            <a:off x="422811" y="5170984"/>
            <a:ext cx="2827610" cy="36687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/>
                </a:solidFill>
                <a:ea typeface="+mn-lt"/>
                <a:cs typeface="+mn-lt"/>
              </a:rPr>
              <a:t>Spring-Energized PTFE Seals</a:t>
            </a: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35017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7D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B0E838-B508-2955-50DC-300D86CF6F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A76D016-716E-B8B7-0E16-8BC752748CF3}"/>
              </a:ext>
            </a:extLst>
          </p:cNvPr>
          <p:cNvSpPr/>
          <p:nvPr/>
        </p:nvSpPr>
        <p:spPr>
          <a:xfrm>
            <a:off x="160179" y="1776300"/>
            <a:ext cx="6675120" cy="4242816"/>
          </a:xfrm>
          <a:prstGeom prst="roundRect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0CBDDA1-5A7D-80EB-1DD4-39F8401ACB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411" y="2052109"/>
            <a:ext cx="6128657" cy="3691198"/>
          </a:xfrm>
        </p:spPr>
        <p:txBody>
          <a:bodyPr vert="horz" lIns="0" tIns="0" rIns="0" bIns="0" rtlCol="0" anchor="t">
            <a:noAutofit/>
          </a:bodyPr>
          <a:lstStyle/>
          <a:p>
            <a:pPr indent="-182880">
              <a:buFont typeface="Wingdings" panose="020B0604020202020204" pitchFamily="34" charset="0"/>
              <a:buChar char="ü"/>
            </a:pPr>
            <a:r>
              <a:rPr lang="en-US">
                <a:ea typeface="Calibri"/>
                <a:cs typeface="Calibri"/>
              </a:rPr>
              <a:t> Spring-energized seal</a:t>
            </a:r>
          </a:p>
          <a:p>
            <a:pPr indent="-182880">
              <a:buFont typeface="Wingdings" panose="020B0604020202020204" pitchFamily="34" charset="0"/>
              <a:buChar char="ü"/>
            </a:pPr>
            <a:r>
              <a:rPr lang="en-US">
                <a:ea typeface="Calibri"/>
                <a:cs typeface="Calibri"/>
              </a:rPr>
              <a:t> Implements a circular spring to exert outward pressure</a:t>
            </a:r>
          </a:p>
          <a:p>
            <a:pPr indent="-182880">
              <a:buFont typeface="Wingdings" panose="020B0604020202020204" pitchFamily="34" charset="0"/>
              <a:buChar char="ü"/>
            </a:pPr>
            <a:r>
              <a:rPr lang="en-US">
                <a:ea typeface="Calibri"/>
                <a:cs typeface="Calibri"/>
              </a:rPr>
              <a:t> Encapsulated by PTFE (Teflon) due to excellent performance in cryogenic applications</a:t>
            </a:r>
          </a:p>
          <a:p>
            <a:pPr indent="-182880">
              <a:buFont typeface="Wingdings" panose="020B0604020202020204" pitchFamily="34" charset="0"/>
              <a:buChar char="ü"/>
            </a:pPr>
            <a:r>
              <a:rPr lang="en-US">
                <a:ea typeface="Calibri"/>
                <a:cs typeface="Calibri"/>
              </a:rPr>
              <a:t> Seals translating cylindrical bodies</a:t>
            </a:r>
            <a:endParaRPr lang="en-US"/>
          </a:p>
          <a:p>
            <a:pPr indent="-182880">
              <a:buFont typeface="Wingdings" panose="020B0604020202020204" pitchFamily="34" charset="0"/>
              <a:buChar char="ü"/>
            </a:pPr>
            <a:r>
              <a:rPr lang="en-US">
                <a:ea typeface="Calibri"/>
                <a:cs typeface="Calibri"/>
              </a:rPr>
              <a:t> Static and low speed applications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549389-D985-868B-161A-D5A49CD46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6AA9D3D-CE5D-01BE-9706-D7346F9C4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Updated Sealing</a:t>
            </a:r>
          </a:p>
        </p:txBody>
      </p:sp>
      <p:pic>
        <p:nvPicPr>
          <p:cNvPr id="8" name="Picture 7" descr="Arizona Space Grant Consortium Logos | Arizona Space Grant Consortium">
            <a:extLst>
              <a:ext uri="{FF2B5EF4-FFF2-40B4-BE49-F238E27FC236}">
                <a16:creationId xmlns:a16="http://schemas.microsoft.com/office/drawing/2014/main" id="{FF541E63-C688-1918-D83D-A0EB3618B6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870E218-8906-ADD9-677B-476AC32EF6B5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7D2F5D0F-3546-8914-E331-974E1AB7D81C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CAACFD5F-CAA8-EAD8-4DCC-4A38CEEE0B5D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91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35D768-7918-3D2D-9E04-17CEE2B4E52F}"/>
              </a:ext>
            </a:extLst>
          </p:cNvPr>
          <p:cNvSpPr txBox="1"/>
          <p:nvPr/>
        </p:nvSpPr>
        <p:spPr>
          <a:xfrm>
            <a:off x="10671437" y="173378"/>
            <a:ext cx="1525893" cy="3501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Sean Rodney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C50D324-64FF-9786-103B-92428FC1209E}"/>
              </a:ext>
            </a:extLst>
          </p:cNvPr>
          <p:cNvGrpSpPr/>
          <p:nvPr/>
        </p:nvGrpSpPr>
        <p:grpSpPr>
          <a:xfrm>
            <a:off x="6750423" y="593208"/>
            <a:ext cx="4114800" cy="5450591"/>
            <a:chOff x="6750423" y="838884"/>
            <a:chExt cx="4114800" cy="545059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1B628A3-6BCC-5B33-B1E6-53415AB0A05E}"/>
                </a:ext>
              </a:extLst>
            </p:cNvPr>
            <p:cNvGrpSpPr/>
            <p:nvPr/>
          </p:nvGrpSpPr>
          <p:grpSpPr>
            <a:xfrm>
              <a:off x="6750423" y="838884"/>
              <a:ext cx="4114800" cy="4358357"/>
              <a:chOff x="6288219" y="894678"/>
              <a:chExt cx="4114800" cy="4358357"/>
            </a:xfrm>
          </p:grpSpPr>
          <p:pic>
            <p:nvPicPr>
              <p:cNvPr id="6" name="Picture 5" descr="A black and silver ring&#10;&#10;Description automatically generated">
                <a:extLst>
                  <a:ext uri="{FF2B5EF4-FFF2-40B4-BE49-F238E27FC236}">
                    <a16:creationId xmlns:a16="http://schemas.microsoft.com/office/drawing/2014/main" id="{F13B1776-8EC8-91F0-8DAC-36A31D6604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288219" y="894678"/>
                <a:ext cx="4114800" cy="4114800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F075320-FCD1-D37D-5AE1-DA29FF94B163}"/>
                  </a:ext>
                </a:extLst>
              </p:cNvPr>
              <p:cNvSpPr txBox="1"/>
              <p:nvPr/>
            </p:nvSpPr>
            <p:spPr>
              <a:xfrm>
                <a:off x="6690726" y="4606704"/>
                <a:ext cx="3309452" cy="64633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3600" u="sng"/>
                  <a:t>103A </a:t>
                </a:r>
                <a:r>
                  <a:rPr lang="en-US" sz="3600" u="sng" err="1"/>
                  <a:t>Omniseal</a:t>
                </a:r>
                <a:r>
                  <a:rPr lang="en-US" sz="3600" u="sng">
                    <a:ea typeface="Calibri"/>
                    <a:cs typeface="Calibri"/>
                  </a:rPr>
                  <a:t>​</a:t>
                </a:r>
                <a:r>
                  <a:rPr lang="en-US" sz="3600" u="sng" cap="all">
                    <a:ea typeface="+mn-lt"/>
                    <a:cs typeface="+mn-lt"/>
                  </a:rPr>
                  <a:t>®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B65D3B6-9A90-6F3F-083C-202E3CD97581}"/>
                </a:ext>
              </a:extLst>
            </p:cNvPr>
            <p:cNvSpPr txBox="1"/>
            <p:nvPr/>
          </p:nvSpPr>
          <p:spPr>
            <a:xfrm>
              <a:off x="7259643" y="5335368"/>
              <a:ext cx="309602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cap="all">
                  <a:solidFill>
                    <a:schemeClr val="tx1">
                      <a:lumMod val="50000"/>
                      <a:lumOff val="50000"/>
                    </a:schemeClr>
                  </a:solidFill>
                  <a:ea typeface="+mn-lt"/>
                  <a:cs typeface="+mn-lt"/>
                </a:rPr>
                <a:t>Note: </a:t>
              </a:r>
              <a:r>
                <a:rPr lang="en-US" sz="1400" b="0" i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Söhne"/>
                </a:rPr>
                <a:t>Image for illustrative purposes only: The depicted seal is for stylization and a similar seal from McMaster-Carr wil</a:t>
              </a:r>
              <a:r>
                <a:rPr lang="en-US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Söhne"/>
                </a:rPr>
                <a:t>l be implemented.</a:t>
              </a:r>
              <a:endParaRPr lang="en-US" sz="1400">
                <a:solidFill>
                  <a:schemeClr val="tx1">
                    <a:lumMod val="50000"/>
                    <a:lumOff val="50000"/>
                  </a:schemeClr>
                </a:solidFill>
                <a:ea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322261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7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60B20B1-48B0-C771-790C-B567CBF6C499}"/>
              </a:ext>
            </a:extLst>
          </p:cNvPr>
          <p:cNvSpPr/>
          <p:nvPr/>
        </p:nvSpPr>
        <p:spPr>
          <a:xfrm>
            <a:off x="107558" y="2274648"/>
            <a:ext cx="5422392" cy="324612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 descr="A machine with a machine tool&#10;&#10;Description automatically generated">
            <a:extLst>
              <a:ext uri="{FF2B5EF4-FFF2-40B4-BE49-F238E27FC236}">
                <a16:creationId xmlns:a16="http://schemas.microsoft.com/office/drawing/2014/main" id="{0D69CD3D-7381-5120-D9F4-D7D88FDFEC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6310" y="2501333"/>
            <a:ext cx="4964888" cy="2792749"/>
          </a:xfrm>
          <a:prstGeom prst="round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01AFAB-05BC-5D94-B9A2-21717B586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F013FCE-FDE2-170E-8B51-27DA927C031D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DBD7D2"/>
          </a:solidFill>
        </p:spPr>
        <p:txBody>
          <a:bodyPr/>
          <a:lstStyle/>
          <a:p>
            <a:r>
              <a:rPr lang="en-US"/>
              <a:t>Manufacturing</a:t>
            </a:r>
          </a:p>
        </p:txBody>
      </p:sp>
      <p:pic>
        <p:nvPicPr>
          <p:cNvPr id="6" name="Picture 5" descr="Arizona Space Grant Consortium Logos | Arizona Space Grant Consortium">
            <a:extLst>
              <a:ext uri="{FF2B5EF4-FFF2-40B4-BE49-F238E27FC236}">
                <a16:creationId xmlns:a16="http://schemas.microsoft.com/office/drawing/2014/main" id="{8D7994AB-72CA-20C7-9DE3-BB2AA1F658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8B0F02F-FD0D-2A6E-909A-7FE6FA3BE9C7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FE55287B-B5F3-D42F-3916-CEDD406BCE6B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627E69C5-55F8-8B80-3E61-45F57094518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92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F33232F-9CBF-5C8A-51D5-A9A7345D64F8}"/>
              </a:ext>
            </a:extLst>
          </p:cNvPr>
          <p:cNvSpPr/>
          <p:nvPr/>
        </p:nvSpPr>
        <p:spPr>
          <a:xfrm>
            <a:off x="5858189" y="1308753"/>
            <a:ext cx="4451420" cy="1446963"/>
          </a:xfrm>
          <a:prstGeom prst="roundRect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+mj-lt"/>
              </a:rPr>
              <a:t>Main components of probe and receiver will be CNC machined by the FAMU-FSU COE machine shop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7B520E5-BAE2-AB04-4C5C-6C27DC7BA6E7}"/>
              </a:ext>
            </a:extLst>
          </p:cNvPr>
          <p:cNvSpPr/>
          <p:nvPr/>
        </p:nvSpPr>
        <p:spPr>
          <a:xfrm>
            <a:off x="5858189" y="2990562"/>
            <a:ext cx="4451420" cy="1446963"/>
          </a:xfrm>
          <a:prstGeom prst="roundRect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+mj-lt"/>
              </a:rPr>
              <a:t>Springs and seals will be ready to install from the manufacturer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8F35C69-6303-AD63-DED3-63AAFCF20DAB}"/>
              </a:ext>
            </a:extLst>
          </p:cNvPr>
          <p:cNvSpPr/>
          <p:nvPr/>
        </p:nvSpPr>
        <p:spPr>
          <a:xfrm>
            <a:off x="5858189" y="4672831"/>
            <a:ext cx="4451420" cy="1446963"/>
          </a:xfrm>
          <a:prstGeom prst="roundRect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+mj-lt"/>
              </a:rPr>
              <a:t>Assembly of the coupler will be completed by the design team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602FFE-7AFC-69D9-6E07-DF0B6110A244}"/>
              </a:ext>
            </a:extLst>
          </p:cNvPr>
          <p:cNvSpPr txBox="1"/>
          <p:nvPr/>
        </p:nvSpPr>
        <p:spPr>
          <a:xfrm>
            <a:off x="10671437" y="173378"/>
            <a:ext cx="1525893" cy="3501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Sean Rodney</a:t>
            </a:r>
          </a:p>
        </p:txBody>
      </p:sp>
    </p:spTree>
    <p:extLst>
      <p:ext uri="{BB962C8B-B14F-4D97-AF65-F5344CB8AC3E}">
        <p14:creationId xmlns:p14="http://schemas.microsoft.com/office/powerpoint/2010/main" val="238965474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7D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99C79D-8778-74D0-FBB1-F6B9299DE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298E66D-4620-BD7F-51AD-2A0A2B55E965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D5A65278-3386-59E5-D407-9DAE71D25FDB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85C75330-8E57-5C8E-B1E7-B98930FB555D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93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CA49C934-61D3-2700-7642-AE4A7742E1F0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solidFill>
                  <a:schemeClr val="tx2"/>
                </a:solidFill>
                <a:latin typeface="Arial Black"/>
                <a:cs typeface="Calibri"/>
              </a:rPr>
              <a:t>Testing </a:t>
            </a:r>
            <a:endParaRPr lang="en-US">
              <a:solidFill>
                <a:schemeClr val="tx2"/>
              </a:solidFill>
            </a:endParaRP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E0F328FE-DCD2-E340-DC86-C6103C83AD34}"/>
              </a:ext>
            </a:extLst>
          </p:cNvPr>
          <p:cNvCxnSpPr/>
          <p:nvPr/>
        </p:nvCxnSpPr>
        <p:spPr>
          <a:xfrm>
            <a:off x="270681" y="1299947"/>
            <a:ext cx="9990160" cy="4550"/>
          </a:xfrm>
          <a:prstGeom prst="straightConnector1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F90521D-A7CE-7FC0-3400-22ECFD357A50}"/>
              </a:ext>
            </a:extLst>
          </p:cNvPr>
          <p:cNvCxnSpPr>
            <a:cxnSpLocks/>
          </p:cNvCxnSpPr>
          <p:nvPr/>
        </p:nvCxnSpPr>
        <p:spPr>
          <a:xfrm>
            <a:off x="270680" y="2084693"/>
            <a:ext cx="9990160" cy="4550"/>
          </a:xfrm>
          <a:prstGeom prst="straightConnector1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98C45A3-3B4E-CAA5-BDC2-2FC829E120F0}"/>
              </a:ext>
            </a:extLst>
          </p:cNvPr>
          <p:cNvSpPr txBox="1"/>
          <p:nvPr/>
        </p:nvSpPr>
        <p:spPr>
          <a:xfrm>
            <a:off x="635729" y="1484528"/>
            <a:ext cx="1359613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>
                <a:solidFill>
                  <a:srgbClr val="002759"/>
                </a:solidFill>
                <a:cs typeface="Calibri"/>
              </a:rPr>
              <a:t>Leakage                         </a:t>
            </a:r>
            <a:endParaRPr lang="en-US" sz="2400" b="1">
              <a:solidFill>
                <a:srgbClr val="002759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E1AB7FD-8D28-FB33-C09F-52CE7D5E347C}"/>
              </a:ext>
            </a:extLst>
          </p:cNvPr>
          <p:cNvSpPr txBox="1"/>
          <p:nvPr/>
        </p:nvSpPr>
        <p:spPr>
          <a:xfrm>
            <a:off x="322683" y="4980094"/>
            <a:ext cx="1985702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>
                <a:solidFill>
                  <a:srgbClr val="002759"/>
                </a:solidFill>
              </a:rPr>
              <a:t>Status: </a:t>
            </a:r>
          </a:p>
          <a:p>
            <a:pPr algn="ctr"/>
            <a:r>
              <a:rPr lang="en-US" b="1">
                <a:solidFill>
                  <a:srgbClr val="0070C0"/>
                </a:solidFill>
                <a:cs typeface="Calibri"/>
              </a:rPr>
              <a:t>In Progress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D18A48D-1A2C-C92D-79CB-BDEEC68627C9}"/>
              </a:ext>
            </a:extLst>
          </p:cNvPr>
          <p:cNvSpPr txBox="1"/>
          <p:nvPr/>
        </p:nvSpPr>
        <p:spPr>
          <a:xfrm>
            <a:off x="2952544" y="4980095"/>
            <a:ext cx="2190613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>
                <a:solidFill>
                  <a:srgbClr val="002759"/>
                </a:solidFill>
                <a:cs typeface="Calibri"/>
              </a:rPr>
              <a:t>Status: </a:t>
            </a:r>
            <a:endParaRPr lang="en-US"/>
          </a:p>
          <a:p>
            <a:pPr algn="ctr"/>
            <a:r>
              <a:rPr lang="en-US" b="1">
                <a:solidFill>
                  <a:srgbClr val="3D9C3D"/>
                </a:solidFill>
                <a:cs typeface="Calibri"/>
              </a:rPr>
              <a:t>Approved</a:t>
            </a:r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6D329FC-6551-ACCD-DC85-D453DBFEA658}"/>
              </a:ext>
            </a:extLst>
          </p:cNvPr>
          <p:cNvSpPr txBox="1"/>
          <p:nvPr/>
        </p:nvSpPr>
        <p:spPr>
          <a:xfrm>
            <a:off x="5848373" y="4991378"/>
            <a:ext cx="1876503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>
                <a:solidFill>
                  <a:srgbClr val="002759"/>
                </a:solidFill>
              </a:rPr>
              <a:t>Status: </a:t>
            </a:r>
            <a:endParaRPr lang="en-US" b="1">
              <a:solidFill>
                <a:srgbClr val="FAF566"/>
              </a:solidFill>
            </a:endParaRPr>
          </a:p>
          <a:p>
            <a:pPr algn="ctr"/>
            <a:r>
              <a:rPr lang="en-US" b="1">
                <a:solidFill>
                  <a:srgbClr val="FC944E"/>
                </a:solidFill>
              </a:rPr>
              <a:t>Pending Approval</a:t>
            </a:r>
            <a:endParaRPr lang="en-US" b="1">
              <a:solidFill>
                <a:srgbClr val="FC944E"/>
              </a:solidFill>
              <a:cs typeface="Calibri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0E79098-73D7-22E1-7F5E-E7EAC8B61E2F}"/>
              </a:ext>
            </a:extLst>
          </p:cNvPr>
          <p:cNvSpPr txBox="1"/>
          <p:nvPr/>
        </p:nvSpPr>
        <p:spPr>
          <a:xfrm>
            <a:off x="8482338" y="4980491"/>
            <a:ext cx="1876503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>
                <a:solidFill>
                  <a:srgbClr val="002759"/>
                </a:solidFill>
              </a:rPr>
              <a:t>Status:</a:t>
            </a:r>
          </a:p>
          <a:p>
            <a:pPr algn="ctr"/>
            <a:r>
              <a:rPr lang="en-US" b="1">
                <a:solidFill>
                  <a:srgbClr val="3D9C3D"/>
                </a:solidFill>
                <a:cs typeface="Calibri"/>
              </a:rPr>
              <a:t>Approved</a:t>
            </a:r>
          </a:p>
        </p:txBody>
      </p:sp>
      <p:pic>
        <p:nvPicPr>
          <p:cNvPr id="22" name="Picture 21" descr="Arizona Space Grant Consortium Logos | Arizona Space Grant Consortium">
            <a:extLst>
              <a:ext uri="{FF2B5EF4-FFF2-40B4-BE49-F238E27FC236}">
                <a16:creationId xmlns:a16="http://schemas.microsoft.com/office/drawing/2014/main" id="{05E881D9-54EF-E288-5E83-FF7C22B45C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9D854FCD-D141-69BF-7870-EE9ED8F9FF95}"/>
              </a:ext>
            </a:extLst>
          </p:cNvPr>
          <p:cNvSpPr txBox="1"/>
          <p:nvPr/>
        </p:nvSpPr>
        <p:spPr>
          <a:xfrm>
            <a:off x="3368044" y="1462389"/>
            <a:ext cx="144016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>
                <a:solidFill>
                  <a:srgbClr val="002759"/>
                </a:solidFill>
                <a:cs typeface="Calibri"/>
              </a:rPr>
              <a:t>Cryogenic                         </a:t>
            </a:r>
            <a:endParaRPr lang="en-US" sz="2400" b="1">
              <a:solidFill>
                <a:srgbClr val="002759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8B26928-5ABE-E2E6-41CC-909EA0002910}"/>
              </a:ext>
            </a:extLst>
          </p:cNvPr>
          <p:cNvSpPr txBox="1"/>
          <p:nvPr/>
        </p:nvSpPr>
        <p:spPr>
          <a:xfrm>
            <a:off x="6044564" y="1459102"/>
            <a:ext cx="43483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002759"/>
                </a:solidFill>
                <a:cs typeface="Calibri"/>
              </a:rPr>
              <a:t>Flow Rate                         </a:t>
            </a:r>
            <a:endParaRPr lang="en-US" sz="2400" b="1">
              <a:solidFill>
                <a:srgbClr val="002759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77C0378-9EDF-9BE0-9662-E3CBF2BF0DD4}"/>
              </a:ext>
            </a:extLst>
          </p:cNvPr>
          <p:cNvSpPr txBox="1"/>
          <p:nvPr/>
        </p:nvSpPr>
        <p:spPr>
          <a:xfrm>
            <a:off x="8682401" y="1462389"/>
            <a:ext cx="144016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>
                <a:solidFill>
                  <a:srgbClr val="002759"/>
                </a:solidFill>
                <a:cs typeface="Calibri"/>
              </a:rPr>
              <a:t>Durability                         </a:t>
            </a:r>
            <a:endParaRPr lang="en-US" sz="2400" b="1">
              <a:solidFill>
                <a:srgbClr val="002759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AEB909-2D95-37DF-622E-818D0557D9E9}"/>
              </a:ext>
            </a:extLst>
          </p:cNvPr>
          <p:cNvSpPr txBox="1"/>
          <p:nvPr/>
        </p:nvSpPr>
        <p:spPr>
          <a:xfrm>
            <a:off x="10671437" y="173378"/>
            <a:ext cx="1525893" cy="3501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Sean Rodney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8A10C031-537F-E072-A4EA-35D5B7DE43E4}"/>
              </a:ext>
            </a:extLst>
          </p:cNvPr>
          <p:cNvGrpSpPr/>
          <p:nvPr/>
        </p:nvGrpSpPr>
        <p:grpSpPr>
          <a:xfrm>
            <a:off x="117671" y="2471054"/>
            <a:ext cx="10492629" cy="2275118"/>
            <a:chOff x="117671" y="2471054"/>
            <a:chExt cx="10492629" cy="2275118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0CBC76D4-AE0A-38B4-DB2D-C20416B03148}"/>
                </a:ext>
              </a:extLst>
            </p:cNvPr>
            <p:cNvGrpSpPr/>
            <p:nvPr/>
          </p:nvGrpSpPr>
          <p:grpSpPr>
            <a:xfrm>
              <a:off x="117671" y="2525484"/>
              <a:ext cx="5125973" cy="2220688"/>
              <a:chOff x="-5833449" y="794656"/>
              <a:chExt cx="10935576" cy="4746173"/>
            </a:xfrm>
          </p:grpSpPr>
          <p:sp>
            <p:nvSpPr>
              <p:cNvPr id="65" name="Rectangle 5">
                <a:extLst>
                  <a:ext uri="{FF2B5EF4-FFF2-40B4-BE49-F238E27FC236}">
                    <a16:creationId xmlns:a16="http://schemas.microsoft.com/office/drawing/2014/main" id="{F0AFF5D5-5041-FB0F-97BF-765E4FD25E1D}"/>
                  </a:ext>
                </a:extLst>
              </p:cNvPr>
              <p:cNvSpPr/>
              <p:nvPr/>
            </p:nvSpPr>
            <p:spPr>
              <a:xfrm>
                <a:off x="-1" y="794656"/>
                <a:ext cx="5102128" cy="4746173"/>
              </a:xfrm>
              <a:prstGeom prst="flowChartConnector">
                <a:avLst/>
              </a:prstGeom>
              <a:solidFill>
                <a:srgbClr val="90837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368368FD-0B07-4CE6-B3A2-D9ADE662BB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3913" y="1132111"/>
                <a:ext cx="4525187" cy="4082141"/>
              </a:xfrm>
              <a:prstGeom prst="flowChartConnector">
                <a:avLst/>
              </a:prstGeom>
            </p:spPr>
          </p:pic>
          <p:sp>
            <p:nvSpPr>
              <p:cNvPr id="78" name="Rectangle 5">
                <a:extLst>
                  <a:ext uri="{FF2B5EF4-FFF2-40B4-BE49-F238E27FC236}">
                    <a16:creationId xmlns:a16="http://schemas.microsoft.com/office/drawing/2014/main" id="{75F14990-669C-B1AC-E790-18D0CA95BEA3}"/>
                  </a:ext>
                </a:extLst>
              </p:cNvPr>
              <p:cNvSpPr/>
              <p:nvPr/>
            </p:nvSpPr>
            <p:spPr>
              <a:xfrm>
                <a:off x="-5833449" y="794656"/>
                <a:ext cx="5102128" cy="4746173"/>
              </a:xfrm>
              <a:prstGeom prst="flowChartConnector">
                <a:avLst/>
              </a:prstGeom>
              <a:solidFill>
                <a:srgbClr val="90837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61DF25BA-FDB5-CE8D-3DC4-35BDE266DC2D}"/>
                </a:ext>
              </a:extLst>
            </p:cNvPr>
            <p:cNvGrpSpPr/>
            <p:nvPr/>
          </p:nvGrpSpPr>
          <p:grpSpPr>
            <a:xfrm>
              <a:off x="5584370" y="2525484"/>
              <a:ext cx="2391586" cy="2220688"/>
              <a:chOff x="5094513" y="2242456"/>
              <a:chExt cx="2620186" cy="2579916"/>
            </a:xfrm>
          </p:grpSpPr>
          <p:sp>
            <p:nvSpPr>
              <p:cNvPr id="79" name="Rectangle 5">
                <a:extLst>
                  <a:ext uri="{FF2B5EF4-FFF2-40B4-BE49-F238E27FC236}">
                    <a16:creationId xmlns:a16="http://schemas.microsoft.com/office/drawing/2014/main" id="{026546B4-1C77-1C76-6CCF-43AE423FBE29}"/>
                  </a:ext>
                </a:extLst>
              </p:cNvPr>
              <p:cNvSpPr/>
              <p:nvPr/>
            </p:nvSpPr>
            <p:spPr>
              <a:xfrm>
                <a:off x="5094513" y="2242456"/>
                <a:ext cx="2620186" cy="2579916"/>
              </a:xfrm>
              <a:prstGeom prst="flowChartConnector">
                <a:avLst/>
              </a:prstGeom>
              <a:solidFill>
                <a:srgbClr val="90837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2" name="Picture 81" descr="A person standing next to a large blue sign&#10;&#10;Description automatically generated">
                <a:extLst>
                  <a:ext uri="{FF2B5EF4-FFF2-40B4-BE49-F238E27FC236}">
                    <a16:creationId xmlns:a16="http://schemas.microsoft.com/office/drawing/2014/main" id="{BAC08CA5-8F0E-2099-B669-CB1CC3AD87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38750" y="2422070"/>
                <a:ext cx="2345872" cy="2220686"/>
              </a:xfrm>
              <a:prstGeom prst="flowChartConnector">
                <a:avLst/>
              </a:prstGeom>
            </p:spPr>
          </p:pic>
        </p:grpSp>
        <p:sp>
          <p:nvSpPr>
            <p:cNvPr id="85" name="Rectangle 5">
              <a:extLst>
                <a:ext uri="{FF2B5EF4-FFF2-40B4-BE49-F238E27FC236}">
                  <a16:creationId xmlns:a16="http://schemas.microsoft.com/office/drawing/2014/main" id="{A17238F0-BB17-E135-0F28-F831822BA7FE}"/>
                </a:ext>
              </a:extLst>
            </p:cNvPr>
            <p:cNvSpPr/>
            <p:nvPr/>
          </p:nvSpPr>
          <p:spPr>
            <a:xfrm>
              <a:off x="238073" y="2676224"/>
              <a:ext cx="2150781" cy="1936236"/>
            </a:xfrm>
            <a:prstGeom prst="flowChartConnector">
              <a:avLst/>
            </a:prstGeom>
            <a:solidFill>
              <a:srgbClr val="D67946"/>
            </a:solidFill>
            <a:ln w="1016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5">
              <a:extLst>
                <a:ext uri="{FF2B5EF4-FFF2-40B4-BE49-F238E27FC236}">
                  <a16:creationId xmlns:a16="http://schemas.microsoft.com/office/drawing/2014/main" id="{9CE93FD5-770A-5E1F-2C3F-9626DC1148BB}"/>
                </a:ext>
              </a:extLst>
            </p:cNvPr>
            <p:cNvSpPr/>
            <p:nvPr/>
          </p:nvSpPr>
          <p:spPr>
            <a:xfrm>
              <a:off x="8218714" y="2471054"/>
              <a:ext cx="2391586" cy="2220688"/>
            </a:xfrm>
            <a:prstGeom prst="flowChartConnector">
              <a:avLst/>
            </a:prstGeom>
            <a:solidFill>
              <a:srgbClr val="9083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4" name="Picture 63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EDEF0D94-001E-877A-D8F4-2B63C29BCF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4100" y="3219657"/>
              <a:ext cx="1097804" cy="1024405"/>
            </a:xfrm>
            <a:prstGeom prst="rect">
              <a:avLst/>
            </a:prstGeom>
          </p:spPr>
        </p:pic>
        <p:sp>
          <p:nvSpPr>
            <p:cNvPr id="8" name="Rectangle 5">
              <a:extLst>
                <a:ext uri="{FF2B5EF4-FFF2-40B4-BE49-F238E27FC236}">
                  <a16:creationId xmlns:a16="http://schemas.microsoft.com/office/drawing/2014/main" id="{7EC38C38-E840-D07D-6FB6-95FA5DE6C109}"/>
                </a:ext>
              </a:extLst>
            </p:cNvPr>
            <p:cNvSpPr/>
            <p:nvPr/>
          </p:nvSpPr>
          <p:spPr>
            <a:xfrm>
              <a:off x="8342840" y="2607134"/>
              <a:ext cx="2150781" cy="1936236"/>
            </a:xfrm>
            <a:prstGeom prst="flowChartConnector">
              <a:avLst/>
            </a:prstGeom>
            <a:solidFill>
              <a:srgbClr val="2D6C8B"/>
            </a:solidFill>
            <a:ln w="1016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Graphic 11" descr="Hammer1 with solid fill">
              <a:extLst>
                <a:ext uri="{FF2B5EF4-FFF2-40B4-BE49-F238E27FC236}">
                  <a16:creationId xmlns:a16="http://schemas.microsoft.com/office/drawing/2014/main" id="{4B0414F4-A769-9E98-CEF6-C3C225CA1A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755654" y="2921202"/>
              <a:ext cx="1308100" cy="1308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8158575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7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3A227096-C857-B17F-45D8-E5CFE74ADF0B}"/>
              </a:ext>
            </a:extLst>
          </p:cNvPr>
          <p:cNvGrpSpPr/>
          <p:nvPr/>
        </p:nvGrpSpPr>
        <p:grpSpPr>
          <a:xfrm>
            <a:off x="4960614" y="2828830"/>
            <a:ext cx="5324821" cy="1262446"/>
            <a:chOff x="5087467" y="1571257"/>
            <a:chExt cx="5500325" cy="1406263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78FA7F2B-158E-1B07-6FD0-0B698FE290EF}"/>
                </a:ext>
              </a:extLst>
            </p:cNvPr>
            <p:cNvSpPr/>
            <p:nvPr/>
          </p:nvSpPr>
          <p:spPr>
            <a:xfrm>
              <a:off x="5087467" y="1571257"/>
              <a:ext cx="5500325" cy="1406263"/>
            </a:xfrm>
            <a:prstGeom prst="roundRect">
              <a:avLst/>
            </a:prstGeom>
            <a:solidFill>
              <a:srgbClr val="DBD7D2"/>
            </a:solidFill>
            <a:ln w="76200">
              <a:solidFill>
                <a:srgbClr val="90837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894D214-17B0-7AC8-37BF-486D9DC62147}"/>
                </a:ext>
              </a:extLst>
            </p:cNvPr>
            <p:cNvSpPr txBox="1"/>
            <p:nvPr/>
          </p:nvSpPr>
          <p:spPr>
            <a:xfrm>
              <a:off x="6520618" y="1605853"/>
              <a:ext cx="3697870" cy="133706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>
                  <a:latin typeface="+mj-lt"/>
                </a:rPr>
                <a:t>Calculate leakage rates and use Nasa environment correction factors to obtain target rates</a:t>
              </a:r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DC8ED42-14DE-8866-1617-35272FE2F747}"/>
              </a:ext>
            </a:extLst>
          </p:cNvPr>
          <p:cNvGrpSpPr/>
          <p:nvPr/>
        </p:nvGrpSpPr>
        <p:grpSpPr>
          <a:xfrm>
            <a:off x="4960614" y="1288379"/>
            <a:ext cx="5324821" cy="1292337"/>
            <a:chOff x="4946455" y="1490878"/>
            <a:chExt cx="5739649" cy="1620436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513B9282-FC87-F81E-76E8-9DB7EAFE80C5}"/>
                </a:ext>
              </a:extLst>
            </p:cNvPr>
            <p:cNvSpPr/>
            <p:nvPr/>
          </p:nvSpPr>
          <p:spPr>
            <a:xfrm>
              <a:off x="4946455" y="1490878"/>
              <a:ext cx="5739649" cy="1620436"/>
            </a:xfrm>
            <a:prstGeom prst="roundRect">
              <a:avLst/>
            </a:prstGeom>
            <a:solidFill>
              <a:srgbClr val="DBD7D2"/>
            </a:solidFill>
            <a:ln w="76200">
              <a:solidFill>
                <a:srgbClr val="90837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AB16B72-A3A9-EA76-F885-76D319CDA6C3}"/>
                </a:ext>
              </a:extLst>
            </p:cNvPr>
            <p:cNvSpPr txBox="1"/>
            <p:nvPr/>
          </p:nvSpPr>
          <p:spPr>
            <a:xfrm>
              <a:off x="6441964" y="1699416"/>
              <a:ext cx="3156886" cy="1200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>
                  <a:latin typeface="+mj-lt"/>
                </a:rPr>
                <a:t>Identify design conflicts/areas of improvement</a:t>
              </a:r>
            </a:p>
            <a:p>
              <a:endParaRPr lang="en-US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4F44E1-7FC8-E0E7-D75E-02D7263A2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3A9804B-909A-6832-7490-0480D3CEE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3306" y="-62201"/>
            <a:ext cx="4674220" cy="960276"/>
          </a:xfrm>
        </p:spPr>
        <p:txBody>
          <a:bodyPr/>
          <a:lstStyle/>
          <a:p>
            <a:r>
              <a:rPr lang="en-US">
                <a:solidFill>
                  <a:schemeClr val="tx2"/>
                </a:solidFill>
              </a:rPr>
              <a:t>Leakage Testing</a:t>
            </a:r>
          </a:p>
        </p:txBody>
      </p:sp>
      <p:pic>
        <p:nvPicPr>
          <p:cNvPr id="6" name="Picture 5" descr="Arizona Space Grant Consortium Logos | Arizona Space Grant Consortium">
            <a:extLst>
              <a:ext uri="{FF2B5EF4-FFF2-40B4-BE49-F238E27FC236}">
                <a16:creationId xmlns:a16="http://schemas.microsoft.com/office/drawing/2014/main" id="{C2C118DD-2D7D-70E6-3832-32C36690D9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6440592-1AEC-E1A3-24F4-70CC9983910C}"/>
              </a:ext>
            </a:extLst>
          </p:cNvPr>
          <p:cNvSpPr/>
          <p:nvPr/>
        </p:nvSpPr>
        <p:spPr>
          <a:xfrm>
            <a:off x="4960614" y="2837039"/>
            <a:ext cx="1218268" cy="1260110"/>
          </a:xfrm>
          <a:prstGeom prst="roundRect">
            <a:avLst/>
          </a:prstGeom>
          <a:solidFill>
            <a:srgbClr val="DBD7D2"/>
          </a:solidFill>
          <a:ln w="76200">
            <a:solidFill>
              <a:srgbClr val="90837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 descr="Calculator with solid fill">
            <a:extLst>
              <a:ext uri="{FF2B5EF4-FFF2-40B4-BE49-F238E27FC236}">
                <a16:creationId xmlns:a16="http://schemas.microsoft.com/office/drawing/2014/main" id="{37A0E31C-BBC6-7BD6-DD3F-5ED84842ED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60063" y="3057407"/>
            <a:ext cx="819367" cy="819367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D5F10C5-B8C8-4EFA-3ACF-3C74582D9A86}"/>
              </a:ext>
            </a:extLst>
          </p:cNvPr>
          <p:cNvSpPr/>
          <p:nvPr/>
        </p:nvSpPr>
        <p:spPr>
          <a:xfrm>
            <a:off x="4961779" y="1295890"/>
            <a:ext cx="1218268" cy="1260110"/>
          </a:xfrm>
          <a:prstGeom prst="roundRect">
            <a:avLst/>
          </a:prstGeom>
          <a:solidFill>
            <a:srgbClr val="DBD7D2"/>
          </a:solidFill>
          <a:ln w="76200">
            <a:solidFill>
              <a:srgbClr val="90837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 descr="Magnifying glass with solid fill">
            <a:extLst>
              <a:ext uri="{FF2B5EF4-FFF2-40B4-BE49-F238E27FC236}">
                <a16:creationId xmlns:a16="http://schemas.microsoft.com/office/drawing/2014/main" id="{773905D2-74F8-F3AA-C5C1-2054B52446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11867" y="1523656"/>
            <a:ext cx="819366" cy="819366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FC79070B-F93C-8898-7816-9E78323B96E4}"/>
              </a:ext>
            </a:extLst>
          </p:cNvPr>
          <p:cNvGrpSpPr/>
          <p:nvPr/>
        </p:nvGrpSpPr>
        <p:grpSpPr>
          <a:xfrm>
            <a:off x="5078975" y="4430364"/>
            <a:ext cx="5297300" cy="1665340"/>
            <a:chOff x="5087467" y="1571257"/>
            <a:chExt cx="5597806" cy="1864422"/>
          </a:xfrm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D65CDDBD-1E8D-A735-17BB-EF9FCB3232AA}"/>
                </a:ext>
              </a:extLst>
            </p:cNvPr>
            <p:cNvSpPr/>
            <p:nvPr/>
          </p:nvSpPr>
          <p:spPr>
            <a:xfrm>
              <a:off x="5087467" y="1571257"/>
              <a:ext cx="5500325" cy="1406263"/>
            </a:xfrm>
            <a:prstGeom prst="roundRect">
              <a:avLst/>
            </a:prstGeom>
            <a:solidFill>
              <a:srgbClr val="DBD7D2"/>
            </a:solidFill>
            <a:ln w="76200">
              <a:solidFill>
                <a:srgbClr val="90837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4649E81-D98B-2EE7-96DD-301ABD678D54}"/>
                </a:ext>
              </a:extLst>
            </p:cNvPr>
            <p:cNvSpPr txBox="1"/>
            <p:nvPr/>
          </p:nvSpPr>
          <p:spPr>
            <a:xfrm>
              <a:off x="6428520" y="1583289"/>
              <a:ext cx="4256753" cy="185239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>
                  <a:latin typeface="+mj-lt"/>
                </a:rPr>
                <a:t>Apply calculated rates and developed solutions to improve design before cryogenic testing</a:t>
              </a:r>
            </a:p>
            <a:p>
              <a:endParaRPr lang="en-US"/>
            </a:p>
          </p:txBody>
        </p:sp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AF39D2D-1CFB-59B0-A893-A177E30CD910}"/>
              </a:ext>
            </a:extLst>
          </p:cNvPr>
          <p:cNvSpPr/>
          <p:nvPr/>
        </p:nvSpPr>
        <p:spPr>
          <a:xfrm>
            <a:off x="4960614" y="4435104"/>
            <a:ext cx="1218268" cy="1260110"/>
          </a:xfrm>
          <a:prstGeom prst="roundRect">
            <a:avLst/>
          </a:prstGeom>
          <a:solidFill>
            <a:srgbClr val="DBD7D2"/>
          </a:solidFill>
          <a:ln w="76200">
            <a:solidFill>
              <a:srgbClr val="90837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 descr="Customer review with solid fill">
            <a:extLst>
              <a:ext uri="{FF2B5EF4-FFF2-40B4-BE49-F238E27FC236}">
                <a16:creationId xmlns:a16="http://schemas.microsoft.com/office/drawing/2014/main" id="{31F6B6BD-DABC-5B75-C751-942842ED03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156513" y="4655474"/>
            <a:ext cx="819367" cy="81936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8E11081-D627-DBDA-24DF-E2F3EE040D6E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E7764382-CBD0-E3C7-8387-4CFBE3870091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C58D0EAF-70B0-5249-ABBB-1FB2CF2D29B5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94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C8789D-7820-8D3C-0FF5-FE187DB66BF4}"/>
              </a:ext>
            </a:extLst>
          </p:cNvPr>
          <p:cNvSpPr txBox="1"/>
          <p:nvPr/>
        </p:nvSpPr>
        <p:spPr>
          <a:xfrm>
            <a:off x="10671437" y="173378"/>
            <a:ext cx="1525893" cy="3501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Sean Rodney</a:t>
            </a:r>
          </a:p>
        </p:txBody>
      </p:sp>
      <p:sp>
        <p:nvSpPr>
          <p:cNvPr id="26" name="Rectangle 5">
            <a:extLst>
              <a:ext uri="{FF2B5EF4-FFF2-40B4-BE49-F238E27FC236}">
                <a16:creationId xmlns:a16="http://schemas.microsoft.com/office/drawing/2014/main" id="{61814DFD-31C4-172A-269B-82D9DEA1EF83}"/>
              </a:ext>
            </a:extLst>
          </p:cNvPr>
          <p:cNvSpPr/>
          <p:nvPr/>
        </p:nvSpPr>
        <p:spPr>
          <a:xfrm>
            <a:off x="187497" y="1442197"/>
            <a:ext cx="4408715" cy="4020690"/>
          </a:xfrm>
          <a:prstGeom prst="flowChartConnector">
            <a:avLst/>
          </a:prstGeom>
          <a:solidFill>
            <a:srgbClr val="9083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5">
            <a:extLst>
              <a:ext uri="{FF2B5EF4-FFF2-40B4-BE49-F238E27FC236}">
                <a16:creationId xmlns:a16="http://schemas.microsoft.com/office/drawing/2014/main" id="{33C4B787-7B8B-69C1-F1DD-D6A3285E0A4B}"/>
              </a:ext>
            </a:extLst>
          </p:cNvPr>
          <p:cNvSpPr/>
          <p:nvPr/>
        </p:nvSpPr>
        <p:spPr>
          <a:xfrm>
            <a:off x="436716" y="1647869"/>
            <a:ext cx="3947154" cy="3596215"/>
          </a:xfrm>
          <a:prstGeom prst="flowChartConnector">
            <a:avLst/>
          </a:prstGeom>
          <a:solidFill>
            <a:srgbClr val="D67946"/>
          </a:solidFill>
          <a:ln w="1016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A4ECD5A-CD3D-D47A-85A3-B8234D5127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23715" y="2548490"/>
            <a:ext cx="2096100" cy="195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91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E7624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E7624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E7624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7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A862DE-FB6D-37EB-5FA4-C5CCBFEB0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 descr="Arizona Space Grant Consortium Logos | Arizona Space Grant Consortium">
            <a:extLst>
              <a:ext uri="{FF2B5EF4-FFF2-40B4-BE49-F238E27FC236}">
                <a16:creationId xmlns:a16="http://schemas.microsoft.com/office/drawing/2014/main" id="{8A9AAAEF-2BB1-F53C-6A02-BC5AABA7E5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ABEE4D21-9537-077A-01CC-737FE95D9647}"/>
              </a:ext>
            </a:extLst>
          </p:cNvPr>
          <p:cNvGrpSpPr/>
          <p:nvPr/>
        </p:nvGrpSpPr>
        <p:grpSpPr>
          <a:xfrm>
            <a:off x="328428" y="1611165"/>
            <a:ext cx="3786053" cy="3628719"/>
            <a:chOff x="2670806" y="980628"/>
            <a:chExt cx="5102129" cy="4746172"/>
          </a:xfrm>
        </p:grpSpPr>
        <p:sp>
          <p:nvSpPr>
            <p:cNvPr id="18" name="Rectangle 5">
              <a:extLst>
                <a:ext uri="{FF2B5EF4-FFF2-40B4-BE49-F238E27FC236}">
                  <a16:creationId xmlns:a16="http://schemas.microsoft.com/office/drawing/2014/main" id="{3146D2BB-8F57-1408-C07A-47699099E701}"/>
                </a:ext>
              </a:extLst>
            </p:cNvPr>
            <p:cNvSpPr/>
            <p:nvPr/>
          </p:nvSpPr>
          <p:spPr>
            <a:xfrm>
              <a:off x="2670806" y="980628"/>
              <a:ext cx="5102129" cy="4746172"/>
            </a:xfrm>
            <a:prstGeom prst="flowChartConnector">
              <a:avLst/>
            </a:prstGeom>
            <a:solidFill>
              <a:srgbClr val="9083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7887CBD-B082-BBD1-9B27-E369052CE7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37883" y="1224305"/>
              <a:ext cx="4567973" cy="4260636"/>
            </a:xfrm>
            <a:prstGeom prst="flowChartConnector">
              <a:avLst/>
            </a:prstGeom>
          </p:spPr>
        </p:pic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3E76E09D-C16D-DE54-4A32-701C11A241EB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ooter Placeholder 2">
            <a:extLst>
              <a:ext uri="{FF2B5EF4-FFF2-40B4-BE49-F238E27FC236}">
                <a16:creationId xmlns:a16="http://schemas.microsoft.com/office/drawing/2014/main" id="{DCB2E3D3-1AC5-25FB-C79B-194EEEEB3E9C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49" name="Slide Number Placeholder 3">
            <a:extLst>
              <a:ext uri="{FF2B5EF4-FFF2-40B4-BE49-F238E27FC236}">
                <a16:creationId xmlns:a16="http://schemas.microsoft.com/office/drawing/2014/main" id="{1578A85E-6AAC-3EDD-5EFE-651889642435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95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93CC03F-76A1-8986-FC45-335E47E928B5}"/>
              </a:ext>
            </a:extLst>
          </p:cNvPr>
          <p:cNvSpPr txBox="1"/>
          <p:nvPr/>
        </p:nvSpPr>
        <p:spPr>
          <a:xfrm>
            <a:off x="10671437" y="173378"/>
            <a:ext cx="1525893" cy="3501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Sean Rodney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971784A-CEEF-44A4-C907-DCCB03D4D6FB}"/>
              </a:ext>
            </a:extLst>
          </p:cNvPr>
          <p:cNvGrpSpPr/>
          <p:nvPr/>
        </p:nvGrpSpPr>
        <p:grpSpPr>
          <a:xfrm>
            <a:off x="4509869" y="1184262"/>
            <a:ext cx="5445012" cy="1715328"/>
            <a:chOff x="4079173" y="2078784"/>
            <a:chExt cx="5445012" cy="1715328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28088572-FDD9-4B29-F895-C31734B13F36}"/>
                </a:ext>
              </a:extLst>
            </p:cNvPr>
            <p:cNvGrpSpPr/>
            <p:nvPr/>
          </p:nvGrpSpPr>
          <p:grpSpPr>
            <a:xfrm>
              <a:off x="4199369" y="2306395"/>
              <a:ext cx="5324816" cy="1260106"/>
              <a:chOff x="4946455" y="1490879"/>
              <a:chExt cx="5739649" cy="1580027"/>
            </a:xfrm>
          </p:grpSpPr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CC156A19-5AA9-027E-CE6F-26C54293D179}"/>
                  </a:ext>
                </a:extLst>
              </p:cNvPr>
              <p:cNvSpPr/>
              <p:nvPr/>
            </p:nvSpPr>
            <p:spPr>
              <a:xfrm>
                <a:off x="4946455" y="1490879"/>
                <a:ext cx="5739649" cy="1580027"/>
              </a:xfrm>
              <a:prstGeom prst="roundRect">
                <a:avLst/>
              </a:prstGeom>
              <a:solidFill>
                <a:srgbClr val="DBD7D2"/>
              </a:solidFill>
              <a:ln w="76200">
                <a:solidFill>
                  <a:srgbClr val="84848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E808B73E-185F-D2F9-AD9F-85B4E0295E9C}"/>
                  </a:ext>
                </a:extLst>
              </p:cNvPr>
              <p:cNvSpPr txBox="1"/>
              <p:nvPr/>
            </p:nvSpPr>
            <p:spPr>
              <a:xfrm>
                <a:off x="6356467" y="1819711"/>
                <a:ext cx="4160677" cy="8876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en-US" sz="2000">
                    <a:latin typeface="+mj-lt"/>
                  </a:rPr>
                  <a:t>Initiation of NHMFL </a:t>
                </a:r>
                <a:endParaRPr lang="en-US" sz="2000"/>
              </a:p>
              <a:p>
                <a:r>
                  <a:rPr lang="en-US" sz="2000">
                    <a:latin typeface="+mj-lt"/>
                  </a:rPr>
                  <a:t>on-boarding and training</a:t>
                </a:r>
                <a:endParaRPr lang="en-US" sz="2000"/>
              </a:p>
            </p:txBody>
          </p:sp>
        </p:grpSp>
        <p:pic>
          <p:nvPicPr>
            <p:cNvPr id="24" name="Graphic 23" descr="Checkbox Checked with solid fill">
              <a:extLst>
                <a:ext uri="{FF2B5EF4-FFF2-40B4-BE49-F238E27FC236}">
                  <a16:creationId xmlns:a16="http://schemas.microsoft.com/office/drawing/2014/main" id="{389B7E5A-A929-FA50-F0BC-0196B396F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079173" y="2078784"/>
              <a:ext cx="1761137" cy="1715328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D6FA0FA-BC4E-9CDA-1E00-66EA9822E6F2}"/>
              </a:ext>
            </a:extLst>
          </p:cNvPr>
          <p:cNvGrpSpPr/>
          <p:nvPr/>
        </p:nvGrpSpPr>
        <p:grpSpPr>
          <a:xfrm>
            <a:off x="4505432" y="2635325"/>
            <a:ext cx="5449449" cy="1715328"/>
            <a:chOff x="4074736" y="3529847"/>
            <a:chExt cx="5449449" cy="171532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9C07221-7CFA-201A-5ED9-241A686734AB}"/>
                </a:ext>
              </a:extLst>
            </p:cNvPr>
            <p:cNvGrpSpPr/>
            <p:nvPr/>
          </p:nvGrpSpPr>
          <p:grpSpPr>
            <a:xfrm>
              <a:off x="4199369" y="3754041"/>
              <a:ext cx="5324816" cy="1278566"/>
              <a:chOff x="4946455" y="1490879"/>
              <a:chExt cx="5739649" cy="1603173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434EEEB5-FD29-F7B0-C620-909F062D9601}"/>
                  </a:ext>
                </a:extLst>
              </p:cNvPr>
              <p:cNvSpPr/>
              <p:nvPr/>
            </p:nvSpPr>
            <p:spPr>
              <a:xfrm>
                <a:off x="4946455" y="1490879"/>
                <a:ext cx="5739649" cy="1580027"/>
              </a:xfrm>
              <a:prstGeom prst="roundRect">
                <a:avLst/>
              </a:prstGeom>
              <a:solidFill>
                <a:srgbClr val="DBD7D2"/>
              </a:solidFill>
              <a:ln w="76200">
                <a:solidFill>
                  <a:srgbClr val="84848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C499654-BE64-0CDC-4383-009F230BD66D}"/>
                  </a:ext>
                </a:extLst>
              </p:cNvPr>
              <p:cNvSpPr txBox="1"/>
              <p:nvPr/>
            </p:nvSpPr>
            <p:spPr>
              <a:xfrm>
                <a:off x="6341115" y="1820528"/>
                <a:ext cx="4309278" cy="12735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>
                    <a:latin typeface="+mj-lt"/>
                  </a:rPr>
                  <a:t>KF fitting for compatibility with NHMFL equipment</a:t>
                </a:r>
              </a:p>
              <a:p>
                <a:endParaRPr lang="en-US" sz="2000"/>
              </a:p>
            </p:txBody>
          </p:sp>
        </p:grpSp>
        <p:pic>
          <p:nvPicPr>
            <p:cNvPr id="25" name="Graphic 24" descr="Checkbox Checked with solid fill">
              <a:extLst>
                <a:ext uri="{FF2B5EF4-FFF2-40B4-BE49-F238E27FC236}">
                  <a16:creationId xmlns:a16="http://schemas.microsoft.com/office/drawing/2014/main" id="{559316FD-3073-57C4-0884-D9FD279EE8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074736" y="3529847"/>
              <a:ext cx="1761137" cy="1715328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06CCBC8-5131-B6B3-E5D8-B6B5646DA40A}"/>
              </a:ext>
            </a:extLst>
          </p:cNvPr>
          <p:cNvGrpSpPr/>
          <p:nvPr/>
        </p:nvGrpSpPr>
        <p:grpSpPr>
          <a:xfrm>
            <a:off x="4509869" y="4104228"/>
            <a:ext cx="5445012" cy="1715328"/>
            <a:chOff x="4079173" y="4998750"/>
            <a:chExt cx="5445012" cy="1715328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314930CD-13FE-2BFD-91BF-6CAD3D35B736}"/>
                </a:ext>
              </a:extLst>
            </p:cNvPr>
            <p:cNvSpPr/>
            <p:nvPr/>
          </p:nvSpPr>
          <p:spPr>
            <a:xfrm>
              <a:off x="4199369" y="5207547"/>
              <a:ext cx="5324816" cy="1260106"/>
            </a:xfrm>
            <a:prstGeom prst="roundRect">
              <a:avLst/>
            </a:prstGeom>
            <a:solidFill>
              <a:srgbClr val="DBD7D2"/>
            </a:solidFill>
            <a:ln w="76200">
              <a:solidFill>
                <a:srgbClr val="84848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C1B05C5-5949-3855-E00F-BCEF04290939}"/>
                </a:ext>
              </a:extLst>
            </p:cNvPr>
            <p:cNvSpPr txBox="1"/>
            <p:nvPr/>
          </p:nvSpPr>
          <p:spPr>
            <a:xfrm>
              <a:off x="5515316" y="5502859"/>
              <a:ext cx="3807085" cy="70788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2000">
                  <a:latin typeface="+mj-lt"/>
                </a:rPr>
                <a:t>Material-safety check with Dr. Wei Guo</a:t>
              </a:r>
              <a:endParaRPr lang="en-US" sz="2000">
                <a:ea typeface="Calibri"/>
                <a:cs typeface="Calibri"/>
              </a:endParaRPr>
            </a:p>
          </p:txBody>
        </p:sp>
        <p:pic>
          <p:nvPicPr>
            <p:cNvPr id="26" name="Graphic 25" descr="Checkbox Checked with solid fill">
              <a:extLst>
                <a:ext uri="{FF2B5EF4-FFF2-40B4-BE49-F238E27FC236}">
                  <a16:creationId xmlns:a16="http://schemas.microsoft.com/office/drawing/2014/main" id="{4ED9465D-DAE8-D75C-DA84-44A440B39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079173" y="4998750"/>
              <a:ext cx="1761137" cy="1715328"/>
            </a:xfrm>
            <a:prstGeom prst="rect">
              <a:avLst/>
            </a:prstGeom>
          </p:spPr>
        </p:pic>
      </p:grpSp>
      <p:sp>
        <p:nvSpPr>
          <p:cNvPr id="29" name="Title 4">
            <a:extLst>
              <a:ext uri="{FF2B5EF4-FFF2-40B4-BE49-F238E27FC236}">
                <a16:creationId xmlns:a16="http://schemas.microsoft.com/office/drawing/2014/main" id="{3917ED28-FD63-DB4C-744E-8E292433DBA8}"/>
              </a:ext>
            </a:extLst>
          </p:cNvPr>
          <p:cNvSpPr txBox="1">
            <a:spLocks/>
          </p:cNvSpPr>
          <p:nvPr/>
        </p:nvSpPr>
        <p:spPr>
          <a:xfrm>
            <a:off x="2670806" y="-104624"/>
            <a:ext cx="5195100" cy="96027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solidFill>
                  <a:schemeClr val="tx2"/>
                </a:solidFill>
              </a:rPr>
              <a:t>Cryogenic Testing</a:t>
            </a:r>
          </a:p>
        </p:txBody>
      </p:sp>
    </p:spTree>
    <p:extLst>
      <p:ext uri="{BB962C8B-B14F-4D97-AF65-F5344CB8AC3E}">
        <p14:creationId xmlns:p14="http://schemas.microsoft.com/office/powerpoint/2010/main" val="99047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7D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B9B3BB-51B6-8E46-E3D6-508AC54ED0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>
            <a:extLst>
              <a:ext uri="{FF2B5EF4-FFF2-40B4-BE49-F238E27FC236}">
                <a16:creationId xmlns:a16="http://schemas.microsoft.com/office/drawing/2014/main" id="{18DC2F32-B131-C960-4140-1FBD715839EE}"/>
              </a:ext>
            </a:extLst>
          </p:cNvPr>
          <p:cNvSpPr/>
          <p:nvPr/>
        </p:nvSpPr>
        <p:spPr>
          <a:xfrm>
            <a:off x="7836359" y="2368688"/>
            <a:ext cx="2727894" cy="2518196"/>
          </a:xfrm>
          <a:prstGeom prst="flowChartConnector">
            <a:avLst/>
          </a:prstGeom>
          <a:solidFill>
            <a:srgbClr val="908374"/>
          </a:solidFill>
          <a:ln w="57150">
            <a:solidFill>
              <a:srgbClr val="BCB0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D4CF65B-4455-229E-EC08-483C0D732C8D}"/>
              </a:ext>
            </a:extLst>
          </p:cNvPr>
          <p:cNvSpPr/>
          <p:nvPr/>
        </p:nvSpPr>
        <p:spPr>
          <a:xfrm>
            <a:off x="5069033" y="3680112"/>
            <a:ext cx="2727894" cy="2518196"/>
          </a:xfrm>
          <a:prstGeom prst="flowChartConnector">
            <a:avLst/>
          </a:prstGeom>
          <a:solidFill>
            <a:srgbClr val="908374"/>
          </a:solidFill>
          <a:ln w="57150">
            <a:solidFill>
              <a:srgbClr val="7E281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7815D4-EC61-2126-72F9-554D5008A07B}"/>
              </a:ext>
            </a:extLst>
          </p:cNvPr>
          <p:cNvSpPr/>
          <p:nvPr/>
        </p:nvSpPr>
        <p:spPr>
          <a:xfrm>
            <a:off x="5030416" y="954244"/>
            <a:ext cx="2727894" cy="2518196"/>
          </a:xfrm>
          <a:prstGeom prst="flowChartConnector">
            <a:avLst/>
          </a:prstGeom>
          <a:solidFill>
            <a:srgbClr val="908374"/>
          </a:solidFill>
          <a:ln w="57150">
            <a:solidFill>
              <a:srgbClr val="0B648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1FD5A1-934B-9239-EDFC-E98D28C3F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2D3344C-8B9E-07C6-8E40-D21B10BD2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112" y="32823"/>
            <a:ext cx="6179003" cy="960276"/>
          </a:xfrm>
        </p:spPr>
        <p:txBody>
          <a:bodyPr/>
          <a:lstStyle/>
          <a:p>
            <a:r>
              <a:rPr lang="en-US">
                <a:solidFill>
                  <a:srgbClr val="782F40"/>
                </a:solidFill>
              </a:rPr>
              <a:t>Flow Rate Testing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67A63B-7EE7-F575-4A5C-91E1EE0DDF80}"/>
              </a:ext>
            </a:extLst>
          </p:cNvPr>
          <p:cNvSpPr txBox="1"/>
          <p:nvPr/>
        </p:nvSpPr>
        <p:spPr>
          <a:xfrm>
            <a:off x="5324196" y="1333396"/>
            <a:ext cx="2217567" cy="20313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latin typeface="+mj-lt"/>
              </a:rPr>
              <a:t>PIV  testing will be conducted at the Florida  Center For Advanced Aero-Propulsions</a:t>
            </a:r>
          </a:p>
          <a:p>
            <a:pPr algn="ctr"/>
            <a:r>
              <a:rPr lang="en-US">
                <a:latin typeface="+mj-lt"/>
              </a:rPr>
              <a:t>(FCAAP)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7F327C-AD40-7269-AC0A-6995C9986527}"/>
              </a:ext>
            </a:extLst>
          </p:cNvPr>
          <p:cNvSpPr txBox="1"/>
          <p:nvPr/>
        </p:nvSpPr>
        <p:spPr>
          <a:xfrm>
            <a:off x="5420991" y="4152175"/>
            <a:ext cx="2099144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latin typeface="+mj-lt"/>
              </a:rPr>
              <a:t>The design is to be sliced and placed in the low-speed wind tunnel to test flow rates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788D95-27A2-843E-65B2-E328588B08E3}"/>
              </a:ext>
            </a:extLst>
          </p:cNvPr>
          <p:cNvSpPr txBox="1"/>
          <p:nvPr/>
        </p:nvSpPr>
        <p:spPr>
          <a:xfrm>
            <a:off x="8295144" y="2664449"/>
            <a:ext cx="2071861" cy="20313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latin typeface="+mj-lt"/>
              </a:rPr>
              <a:t>Particle Imaging Velocimetry will be used to analyze the flow inside the coupler</a:t>
            </a:r>
            <a:endParaRPr lang="en-US" sz="1600">
              <a:latin typeface="+mj-lt"/>
            </a:endParaRPr>
          </a:p>
        </p:txBody>
      </p:sp>
      <p:pic>
        <p:nvPicPr>
          <p:cNvPr id="4" name="Picture 3" descr="Arizona Space Grant Consortium Logos | Arizona Space Grant Consortium">
            <a:extLst>
              <a:ext uri="{FF2B5EF4-FFF2-40B4-BE49-F238E27FC236}">
                <a16:creationId xmlns:a16="http://schemas.microsoft.com/office/drawing/2014/main" id="{CC828656-FC35-8AD9-9F8B-6235BC6BAA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F971191-42D9-ED32-40F2-3842CC0B900C}"/>
              </a:ext>
            </a:extLst>
          </p:cNvPr>
          <p:cNvGrpSpPr/>
          <p:nvPr/>
        </p:nvGrpSpPr>
        <p:grpSpPr>
          <a:xfrm>
            <a:off x="337390" y="1595859"/>
            <a:ext cx="4408715" cy="4020690"/>
            <a:chOff x="5094513" y="2242456"/>
            <a:chExt cx="2620186" cy="2579916"/>
          </a:xfrm>
        </p:grpSpPr>
        <p:sp>
          <p:nvSpPr>
            <p:cNvPr id="18" name="Rectangle 5">
              <a:extLst>
                <a:ext uri="{FF2B5EF4-FFF2-40B4-BE49-F238E27FC236}">
                  <a16:creationId xmlns:a16="http://schemas.microsoft.com/office/drawing/2014/main" id="{46422DCF-4E22-4F05-50B1-618AD320F16A}"/>
                </a:ext>
              </a:extLst>
            </p:cNvPr>
            <p:cNvSpPr/>
            <p:nvPr/>
          </p:nvSpPr>
          <p:spPr>
            <a:xfrm>
              <a:off x="5094513" y="2242456"/>
              <a:ext cx="2620186" cy="2579916"/>
            </a:xfrm>
            <a:prstGeom prst="flowChartConnector">
              <a:avLst/>
            </a:prstGeom>
            <a:solidFill>
              <a:srgbClr val="9083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 descr="A person standing next to a large blue sign&#10;&#10;Description automatically generated">
              <a:extLst>
                <a:ext uri="{FF2B5EF4-FFF2-40B4-BE49-F238E27FC236}">
                  <a16:creationId xmlns:a16="http://schemas.microsoft.com/office/drawing/2014/main" id="{CD06FFE6-78DD-85EC-8278-35F817CBD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38750" y="2422070"/>
              <a:ext cx="2345872" cy="2220686"/>
            </a:xfrm>
            <a:prstGeom prst="flowChartConnector">
              <a:avLst/>
            </a:prstGeom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A4D94E0B-4EC2-F543-71D3-FD0521AFA198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oter Placeholder 2">
            <a:extLst>
              <a:ext uri="{FF2B5EF4-FFF2-40B4-BE49-F238E27FC236}">
                <a16:creationId xmlns:a16="http://schemas.microsoft.com/office/drawing/2014/main" id="{A16E1FF5-0AAA-61CE-CB58-691B0759F564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DEBA55E5-A18A-D30C-B797-B3785308B0D7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96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031A04C-B0AF-6BEB-8BD7-64CB1A2C84FE}"/>
              </a:ext>
            </a:extLst>
          </p:cNvPr>
          <p:cNvSpPr txBox="1"/>
          <p:nvPr/>
        </p:nvSpPr>
        <p:spPr>
          <a:xfrm>
            <a:off x="10671437" y="173378"/>
            <a:ext cx="152589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Valerie Rodriguez</a:t>
            </a:r>
          </a:p>
        </p:txBody>
      </p:sp>
    </p:spTree>
    <p:extLst>
      <p:ext uri="{BB962C8B-B14F-4D97-AF65-F5344CB8AC3E}">
        <p14:creationId xmlns:p14="http://schemas.microsoft.com/office/powerpoint/2010/main" val="111041314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7D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ABD216-9AD8-30C2-E38B-BCEF677491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9B879B-B750-20DE-83EE-E8D974310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52480"/>
            <a:ext cx="6179003" cy="960276"/>
          </a:xfrm>
        </p:spPr>
        <p:txBody>
          <a:bodyPr/>
          <a:lstStyle/>
          <a:p>
            <a:r>
              <a:rPr lang="en-US">
                <a:solidFill>
                  <a:srgbClr val="782F40"/>
                </a:solidFill>
              </a:rPr>
              <a:t>Durability Testing</a:t>
            </a:r>
          </a:p>
        </p:txBody>
      </p:sp>
      <p:pic>
        <p:nvPicPr>
          <p:cNvPr id="4" name="Picture 3" descr="Arizona Space Grant Consortium Logos | Arizona Space Grant Consortium">
            <a:extLst>
              <a:ext uri="{FF2B5EF4-FFF2-40B4-BE49-F238E27FC236}">
                <a16:creationId xmlns:a16="http://schemas.microsoft.com/office/drawing/2014/main" id="{F965603D-5AE4-E09D-B269-1C7B9BD95A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59B099F-5D8F-0BAC-2E16-52AA73889BA1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F86D1E76-59B9-BC50-989C-B3B63FF979C6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CADD139C-CFAA-2516-0DBC-6B6886DD5034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97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E37C3EA-936D-142B-5E0C-023F9AC447C3}"/>
              </a:ext>
            </a:extLst>
          </p:cNvPr>
          <p:cNvGrpSpPr/>
          <p:nvPr/>
        </p:nvGrpSpPr>
        <p:grpSpPr>
          <a:xfrm>
            <a:off x="97135" y="1460006"/>
            <a:ext cx="4523016" cy="4321629"/>
            <a:chOff x="163284" y="936171"/>
            <a:chExt cx="5102129" cy="4746172"/>
          </a:xfrm>
        </p:grpSpPr>
        <p:sp>
          <p:nvSpPr>
            <p:cNvPr id="18" name="Rectangle 5">
              <a:extLst>
                <a:ext uri="{FF2B5EF4-FFF2-40B4-BE49-F238E27FC236}">
                  <a16:creationId xmlns:a16="http://schemas.microsoft.com/office/drawing/2014/main" id="{806B222F-37D5-5A83-BF0B-67312A75290B}"/>
                </a:ext>
              </a:extLst>
            </p:cNvPr>
            <p:cNvSpPr/>
            <p:nvPr/>
          </p:nvSpPr>
          <p:spPr>
            <a:xfrm>
              <a:off x="163284" y="936171"/>
              <a:ext cx="5102129" cy="4746172"/>
            </a:xfrm>
            <a:prstGeom prst="flowChartConnector">
              <a:avLst/>
            </a:prstGeom>
            <a:solidFill>
              <a:srgbClr val="9083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7EA21B3-A576-6DEF-2780-FE3184120369}"/>
                </a:ext>
              </a:extLst>
            </p:cNvPr>
            <p:cNvGrpSpPr/>
            <p:nvPr/>
          </p:nvGrpSpPr>
          <p:grpSpPr>
            <a:xfrm>
              <a:off x="415639" y="1200268"/>
              <a:ext cx="4596094" cy="4217978"/>
              <a:chOff x="415639" y="1200268"/>
              <a:chExt cx="4596094" cy="4217978"/>
            </a:xfrm>
          </p:grpSpPr>
          <p:sp>
            <p:nvSpPr>
              <p:cNvPr id="22" name="Rectangle 5">
                <a:extLst>
                  <a:ext uri="{FF2B5EF4-FFF2-40B4-BE49-F238E27FC236}">
                    <a16:creationId xmlns:a16="http://schemas.microsoft.com/office/drawing/2014/main" id="{A8A27D71-A76A-CE89-AD32-D0838C73A347}"/>
                  </a:ext>
                </a:extLst>
              </p:cNvPr>
              <p:cNvSpPr/>
              <p:nvPr/>
            </p:nvSpPr>
            <p:spPr>
              <a:xfrm>
                <a:off x="415639" y="1200268"/>
                <a:ext cx="4596094" cy="4217978"/>
              </a:xfrm>
              <a:prstGeom prst="flowChartConnector">
                <a:avLst/>
              </a:prstGeom>
              <a:solidFill>
                <a:srgbClr val="2D6C8B"/>
              </a:solidFill>
              <a:ln w="1016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3" name="Graphic 22" descr="Hammer1 with solid fill">
                <a:extLst>
                  <a:ext uri="{FF2B5EF4-FFF2-40B4-BE49-F238E27FC236}">
                    <a16:creationId xmlns:a16="http://schemas.microsoft.com/office/drawing/2014/main" id="{50B49F3A-E7E3-2B79-BE87-2C4BD17434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135538" y="1761464"/>
                <a:ext cx="2910603" cy="2910603"/>
              </a:xfrm>
              <a:prstGeom prst="rect">
                <a:avLst/>
              </a:prstGeom>
            </p:spPr>
          </p:pic>
        </p:grpSp>
      </p:grpSp>
      <p:sp>
        <p:nvSpPr>
          <p:cNvPr id="25" name="Rectangle 5">
            <a:extLst>
              <a:ext uri="{FF2B5EF4-FFF2-40B4-BE49-F238E27FC236}">
                <a16:creationId xmlns:a16="http://schemas.microsoft.com/office/drawing/2014/main" id="{F42C99E4-6C05-DC0B-D904-154E9BD3237C}"/>
              </a:ext>
            </a:extLst>
          </p:cNvPr>
          <p:cNvSpPr/>
          <p:nvPr/>
        </p:nvSpPr>
        <p:spPr>
          <a:xfrm>
            <a:off x="4730184" y="1145979"/>
            <a:ext cx="2727894" cy="2518196"/>
          </a:xfrm>
          <a:prstGeom prst="flowChartConnector">
            <a:avLst/>
          </a:prstGeom>
          <a:solidFill>
            <a:srgbClr val="908374"/>
          </a:solidFill>
          <a:ln w="57150">
            <a:solidFill>
              <a:srgbClr val="7E281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5">
            <a:extLst>
              <a:ext uri="{FF2B5EF4-FFF2-40B4-BE49-F238E27FC236}">
                <a16:creationId xmlns:a16="http://schemas.microsoft.com/office/drawing/2014/main" id="{9E93BCC4-8B38-0336-3161-51A35001BFFA}"/>
              </a:ext>
            </a:extLst>
          </p:cNvPr>
          <p:cNvSpPr/>
          <p:nvPr/>
        </p:nvSpPr>
        <p:spPr>
          <a:xfrm>
            <a:off x="7777082" y="1037531"/>
            <a:ext cx="2727894" cy="2518196"/>
          </a:xfrm>
          <a:prstGeom prst="flowChartConnector">
            <a:avLst/>
          </a:prstGeom>
          <a:solidFill>
            <a:srgbClr val="908374"/>
          </a:solidFill>
          <a:ln w="57150">
            <a:solidFill>
              <a:srgbClr val="BCB0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AAFF625-A42C-0F82-7754-6E1AD7F7E3F0}"/>
              </a:ext>
            </a:extLst>
          </p:cNvPr>
          <p:cNvSpPr txBox="1"/>
          <p:nvPr/>
        </p:nvSpPr>
        <p:spPr>
          <a:xfrm>
            <a:off x="5049188" y="1541108"/>
            <a:ext cx="2099144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latin typeface="+mj-lt"/>
              </a:rPr>
              <a:t>Durability must be tested to identify any possible vulnerabilities in the design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1031753-E4C5-11C3-AB0B-A4DB393670B3}"/>
              </a:ext>
            </a:extLst>
          </p:cNvPr>
          <p:cNvSpPr txBox="1"/>
          <p:nvPr/>
        </p:nvSpPr>
        <p:spPr>
          <a:xfrm>
            <a:off x="8263787" y="1442469"/>
            <a:ext cx="2099144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latin typeface="+mj-lt"/>
              </a:rPr>
              <a:t>The parts will be brushed with paint and tested at different forces 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6532901-6904-2E4F-7644-926AAA30FAD6}"/>
              </a:ext>
            </a:extLst>
          </p:cNvPr>
          <p:cNvGrpSpPr/>
          <p:nvPr/>
        </p:nvGrpSpPr>
        <p:grpSpPr>
          <a:xfrm>
            <a:off x="4727462" y="3906859"/>
            <a:ext cx="2727894" cy="2518196"/>
            <a:chOff x="7755169" y="2361722"/>
            <a:chExt cx="2727894" cy="2518196"/>
          </a:xfrm>
        </p:grpSpPr>
        <p:sp>
          <p:nvSpPr>
            <p:cNvPr id="29" name="Rectangle 5">
              <a:extLst>
                <a:ext uri="{FF2B5EF4-FFF2-40B4-BE49-F238E27FC236}">
                  <a16:creationId xmlns:a16="http://schemas.microsoft.com/office/drawing/2014/main" id="{3783552F-ECE3-BA02-94CA-7488E00CF88D}"/>
                </a:ext>
              </a:extLst>
            </p:cNvPr>
            <p:cNvSpPr/>
            <p:nvPr/>
          </p:nvSpPr>
          <p:spPr>
            <a:xfrm>
              <a:off x="7755169" y="2361722"/>
              <a:ext cx="2727894" cy="2518196"/>
            </a:xfrm>
            <a:prstGeom prst="flowChartConnector">
              <a:avLst/>
            </a:prstGeom>
            <a:solidFill>
              <a:srgbClr val="908374"/>
            </a:solidFill>
            <a:ln w="57150">
              <a:solidFill>
                <a:srgbClr val="0B648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E2E023E-FC9A-970E-F07F-F8237EB8EB5E}"/>
                </a:ext>
              </a:extLst>
            </p:cNvPr>
            <p:cNvSpPr txBox="1"/>
            <p:nvPr/>
          </p:nvSpPr>
          <p:spPr>
            <a:xfrm>
              <a:off x="8113964" y="2886768"/>
              <a:ext cx="2099144" cy="147732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>
                  <a:latin typeface="+mj-lt"/>
                </a:rPr>
                <a:t>The paint will chip away exposing areas experiencing the most force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7016DCC-9913-F26A-783B-0DA5B05B1517}"/>
              </a:ext>
            </a:extLst>
          </p:cNvPr>
          <p:cNvGrpSpPr/>
          <p:nvPr/>
        </p:nvGrpSpPr>
        <p:grpSpPr>
          <a:xfrm>
            <a:off x="7867374" y="3906859"/>
            <a:ext cx="2727894" cy="2518196"/>
            <a:chOff x="7755169" y="2361722"/>
            <a:chExt cx="2727894" cy="2518196"/>
          </a:xfrm>
        </p:grpSpPr>
        <p:sp>
          <p:nvSpPr>
            <p:cNvPr id="35" name="Rectangle 5">
              <a:extLst>
                <a:ext uri="{FF2B5EF4-FFF2-40B4-BE49-F238E27FC236}">
                  <a16:creationId xmlns:a16="http://schemas.microsoft.com/office/drawing/2014/main" id="{FEB8D95A-C7E8-5541-D187-EDB4CB2E39AD}"/>
                </a:ext>
              </a:extLst>
            </p:cNvPr>
            <p:cNvSpPr/>
            <p:nvPr/>
          </p:nvSpPr>
          <p:spPr>
            <a:xfrm>
              <a:off x="7755169" y="2361722"/>
              <a:ext cx="2727894" cy="2518196"/>
            </a:xfrm>
            <a:prstGeom prst="flowChartConnector">
              <a:avLst/>
            </a:prstGeom>
            <a:solidFill>
              <a:srgbClr val="908374"/>
            </a:solidFill>
            <a:ln w="57150">
              <a:solidFill>
                <a:srgbClr val="CF966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8263E37-1114-754B-0BDD-7CDA947062D4}"/>
                </a:ext>
              </a:extLst>
            </p:cNvPr>
            <p:cNvSpPr txBox="1"/>
            <p:nvPr/>
          </p:nvSpPr>
          <p:spPr>
            <a:xfrm>
              <a:off x="8215564" y="2658168"/>
              <a:ext cx="2099144" cy="20313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>
                  <a:latin typeface="+mj-lt"/>
                </a:rPr>
                <a:t>Leakage test will be preformed again to check for cracks and if design is reusable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7A280439-EE7D-019F-13F1-83DAF138FCD9}"/>
              </a:ext>
            </a:extLst>
          </p:cNvPr>
          <p:cNvSpPr txBox="1"/>
          <p:nvPr/>
        </p:nvSpPr>
        <p:spPr>
          <a:xfrm>
            <a:off x="10671437" y="173378"/>
            <a:ext cx="152589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Valerie Rodriguez</a:t>
            </a:r>
          </a:p>
        </p:txBody>
      </p:sp>
    </p:spTree>
    <p:extLst>
      <p:ext uri="{BB962C8B-B14F-4D97-AF65-F5344CB8AC3E}">
        <p14:creationId xmlns:p14="http://schemas.microsoft.com/office/powerpoint/2010/main" val="196549325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657E46-2D6E-D646-0716-23837F787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08041EF-B13B-943D-FEBC-9B37F507B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Testing </a:t>
            </a:r>
            <a:br>
              <a:rPr lang="en-US"/>
            </a:br>
            <a:r>
              <a:rPr lang="en-US"/>
              <a:t>Validation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687870-FE75-94A9-7668-B119B2A05B08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10DF8E53-F5A7-67D5-94D9-1F1498BE9DB9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342BB244-A6AD-E508-44E1-F91A1AA781CD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98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45F8838-DA2E-7131-A2BB-930AC0E314FE}"/>
              </a:ext>
            </a:extLst>
          </p:cNvPr>
          <p:cNvSpPr txBox="1"/>
          <p:nvPr/>
        </p:nvSpPr>
        <p:spPr>
          <a:xfrm>
            <a:off x="10671437" y="173378"/>
            <a:ext cx="152589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Valerie Rodriguez</a:t>
            </a: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9813B753-ECCB-6A8A-FEFD-90E2D2665F9D}"/>
              </a:ext>
            </a:extLst>
          </p:cNvPr>
          <p:cNvSpPr/>
          <p:nvPr/>
        </p:nvSpPr>
        <p:spPr>
          <a:xfrm>
            <a:off x="2141497" y="2127456"/>
            <a:ext cx="1616439" cy="1500931"/>
          </a:xfrm>
          <a:prstGeom prst="flowChartConnector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9F60B8D-AEF0-4E8B-9883-59F46AC800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4614" y="2234173"/>
            <a:ext cx="1433654" cy="1290937"/>
          </a:xfrm>
          <a:prstGeom prst="flowChartConnector">
            <a:avLst/>
          </a:prstGeom>
        </p:spPr>
      </p:pic>
      <p:sp>
        <p:nvSpPr>
          <p:cNvPr id="21" name="Rectangle 5">
            <a:extLst>
              <a:ext uri="{FF2B5EF4-FFF2-40B4-BE49-F238E27FC236}">
                <a16:creationId xmlns:a16="http://schemas.microsoft.com/office/drawing/2014/main" id="{B58DB03A-A953-50DC-C511-5BF4D289DF9C}"/>
              </a:ext>
            </a:extLst>
          </p:cNvPr>
          <p:cNvSpPr/>
          <p:nvPr/>
        </p:nvSpPr>
        <p:spPr>
          <a:xfrm>
            <a:off x="293364" y="2127456"/>
            <a:ext cx="1616439" cy="1500931"/>
          </a:xfrm>
          <a:prstGeom prst="flowChartConnector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5">
            <a:extLst>
              <a:ext uri="{FF2B5EF4-FFF2-40B4-BE49-F238E27FC236}">
                <a16:creationId xmlns:a16="http://schemas.microsoft.com/office/drawing/2014/main" id="{477D58B1-32FE-73DE-1E71-620DA9F99A06}"/>
              </a:ext>
            </a:extLst>
          </p:cNvPr>
          <p:cNvSpPr/>
          <p:nvPr/>
        </p:nvSpPr>
        <p:spPr>
          <a:xfrm>
            <a:off x="299810" y="3735104"/>
            <a:ext cx="1616439" cy="1500931"/>
          </a:xfrm>
          <a:prstGeom prst="flowChartConnector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A person standing next to a large blue sign&#10;&#10;Description automatically generated">
            <a:extLst>
              <a:ext uri="{FF2B5EF4-FFF2-40B4-BE49-F238E27FC236}">
                <a16:creationId xmlns:a16="http://schemas.microsoft.com/office/drawing/2014/main" id="{75B2D36E-979B-7654-4E13-7FDC699031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792" y="3839599"/>
            <a:ext cx="1447210" cy="1291940"/>
          </a:xfrm>
          <a:prstGeom prst="flowChartConnector">
            <a:avLst/>
          </a:prstGeom>
          <a:solidFill>
            <a:schemeClr val="bg1">
              <a:lumMod val="65000"/>
            </a:schemeClr>
          </a:solidFill>
        </p:spPr>
      </p:pic>
      <p:sp>
        <p:nvSpPr>
          <p:cNvPr id="25" name="Rectangle 5">
            <a:extLst>
              <a:ext uri="{FF2B5EF4-FFF2-40B4-BE49-F238E27FC236}">
                <a16:creationId xmlns:a16="http://schemas.microsoft.com/office/drawing/2014/main" id="{02ABA746-93BA-C4E2-7A10-6EF34AE7DAAC}"/>
              </a:ext>
            </a:extLst>
          </p:cNvPr>
          <p:cNvSpPr/>
          <p:nvPr/>
        </p:nvSpPr>
        <p:spPr>
          <a:xfrm>
            <a:off x="374742" y="2229339"/>
            <a:ext cx="1453682" cy="1308674"/>
          </a:xfrm>
          <a:prstGeom prst="flowChartConnector">
            <a:avLst/>
          </a:prstGeom>
          <a:solidFill>
            <a:srgbClr val="D67946"/>
          </a:solidFill>
          <a:ln w="1016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83BD6BC-6F87-6836-3BC1-529E4C6E36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035" y="2596638"/>
            <a:ext cx="741990" cy="69238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BF0D4F7-E63F-D3F1-10BE-087324778262}"/>
              </a:ext>
            </a:extLst>
          </p:cNvPr>
          <p:cNvSpPr txBox="1"/>
          <p:nvPr/>
        </p:nvSpPr>
        <p:spPr>
          <a:xfrm>
            <a:off x="468811" y="1672278"/>
            <a:ext cx="1359613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>
                <a:solidFill>
                  <a:srgbClr val="002759"/>
                </a:solidFill>
                <a:cs typeface="Calibri"/>
              </a:rPr>
              <a:t>Leakage                         </a:t>
            </a:r>
            <a:endParaRPr lang="en-US" sz="2400" b="1">
              <a:solidFill>
                <a:srgbClr val="002759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EE635C3-0688-FE98-A63D-30436EBB8BFD}"/>
              </a:ext>
            </a:extLst>
          </p:cNvPr>
          <p:cNvSpPr txBox="1"/>
          <p:nvPr/>
        </p:nvSpPr>
        <p:spPr>
          <a:xfrm>
            <a:off x="2272096" y="1669963"/>
            <a:ext cx="144016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>
                <a:solidFill>
                  <a:srgbClr val="002759"/>
                </a:solidFill>
                <a:cs typeface="Calibri"/>
              </a:rPr>
              <a:t>Cryogenic                         </a:t>
            </a:r>
            <a:endParaRPr lang="en-US" sz="2400" b="1">
              <a:solidFill>
                <a:srgbClr val="002759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0DF6F7C-0222-D979-A9C7-2AFFC96CAB9D}"/>
              </a:ext>
            </a:extLst>
          </p:cNvPr>
          <p:cNvSpPr txBox="1"/>
          <p:nvPr/>
        </p:nvSpPr>
        <p:spPr>
          <a:xfrm>
            <a:off x="459913" y="5233398"/>
            <a:ext cx="43483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002759"/>
                </a:solidFill>
                <a:cs typeface="Calibri"/>
              </a:rPr>
              <a:t>Flow Rate                         </a:t>
            </a:r>
            <a:endParaRPr lang="en-US" sz="2400" b="1">
              <a:solidFill>
                <a:srgbClr val="002759"/>
              </a:solidFill>
            </a:endParaRPr>
          </a:p>
        </p:txBody>
      </p:sp>
      <p:sp>
        <p:nvSpPr>
          <p:cNvPr id="31" name="Rectangle 5">
            <a:extLst>
              <a:ext uri="{FF2B5EF4-FFF2-40B4-BE49-F238E27FC236}">
                <a16:creationId xmlns:a16="http://schemas.microsoft.com/office/drawing/2014/main" id="{8E8B5832-296C-AF10-13EE-F56165E31E4C}"/>
              </a:ext>
            </a:extLst>
          </p:cNvPr>
          <p:cNvSpPr/>
          <p:nvPr/>
        </p:nvSpPr>
        <p:spPr>
          <a:xfrm>
            <a:off x="2139901" y="3735103"/>
            <a:ext cx="1616440" cy="1500932"/>
          </a:xfrm>
          <a:prstGeom prst="flowChartConnector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5">
            <a:extLst>
              <a:ext uri="{FF2B5EF4-FFF2-40B4-BE49-F238E27FC236}">
                <a16:creationId xmlns:a16="http://schemas.microsoft.com/office/drawing/2014/main" id="{E2CF1BB9-E86F-CD83-6189-504939F6057F}"/>
              </a:ext>
            </a:extLst>
          </p:cNvPr>
          <p:cNvSpPr/>
          <p:nvPr/>
        </p:nvSpPr>
        <p:spPr>
          <a:xfrm>
            <a:off x="2223796" y="3827078"/>
            <a:ext cx="1453683" cy="1308675"/>
          </a:xfrm>
          <a:prstGeom prst="flowChartConnector">
            <a:avLst/>
          </a:prstGeom>
          <a:solidFill>
            <a:srgbClr val="2D6C8B"/>
          </a:solidFill>
          <a:ln w="1016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Graphic 32" descr="Hammer1 with solid fill">
            <a:extLst>
              <a:ext uri="{FF2B5EF4-FFF2-40B4-BE49-F238E27FC236}">
                <a16:creationId xmlns:a16="http://schemas.microsoft.com/office/drawing/2014/main" id="{8751F92B-2C2D-B424-3A9D-B2AB979C43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02811" y="4039352"/>
            <a:ext cx="884127" cy="884127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5AE1B3B-4D39-0326-9815-27284054F382}"/>
              </a:ext>
            </a:extLst>
          </p:cNvPr>
          <p:cNvSpPr txBox="1"/>
          <p:nvPr/>
        </p:nvSpPr>
        <p:spPr>
          <a:xfrm>
            <a:off x="2293124" y="5234654"/>
            <a:ext cx="144016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>
                <a:solidFill>
                  <a:srgbClr val="002759"/>
                </a:solidFill>
                <a:cs typeface="Calibri"/>
              </a:rPr>
              <a:t>Durability                         </a:t>
            </a:r>
            <a:endParaRPr lang="en-US" sz="2400" b="1">
              <a:solidFill>
                <a:srgbClr val="002759"/>
              </a:solidFill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DDFE0C4C-4816-8E19-8AB6-22B3D82E756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72192" y="686908"/>
            <a:ext cx="4223195" cy="960276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5EFF78B-8B0E-45A7-B128-AEA55B40693B}"/>
              </a:ext>
            </a:extLst>
          </p:cNvPr>
          <p:cNvSpPr txBox="1">
            <a:spLocks/>
          </p:cNvSpPr>
          <p:nvPr/>
        </p:nvSpPr>
        <p:spPr>
          <a:xfrm>
            <a:off x="5257711" y="724336"/>
            <a:ext cx="4104116" cy="943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chemeClr val="bg1"/>
                </a:solidFill>
                <a:latin typeface="+mj-lt"/>
              </a:rPr>
              <a:t>External leakage: Less than 50 SCIM liquid nitrogen at 5 and 50 psig internal pressure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0AEE3D6-2EE2-BD4B-B941-5131FFC8B75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72192" y="1793559"/>
            <a:ext cx="4223195" cy="960276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53F3FE4-858A-8963-DC05-9E8DCDDDFBB9}"/>
              </a:ext>
            </a:extLst>
          </p:cNvPr>
          <p:cNvSpPr txBox="1">
            <a:spLocks/>
          </p:cNvSpPr>
          <p:nvPr/>
        </p:nvSpPr>
        <p:spPr>
          <a:xfrm>
            <a:off x="5257711" y="1789278"/>
            <a:ext cx="41942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chemeClr val="bg1"/>
                </a:solidFill>
                <a:latin typeface="+mj-lt"/>
              </a:rPr>
              <a:t>Internal leakage: Less than 500 SCIM liquid nitrogen at 15 and 50 psid while demated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07365560-2906-F35C-C35C-5072B1DF64A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72192" y="2904604"/>
            <a:ext cx="4223195" cy="960276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E610970-D212-10D9-530C-83C0BF564A5A}"/>
              </a:ext>
            </a:extLst>
          </p:cNvPr>
          <p:cNvSpPr txBox="1">
            <a:spLocks/>
          </p:cNvSpPr>
          <p:nvPr/>
        </p:nvSpPr>
        <p:spPr>
          <a:xfrm>
            <a:off x="5274603" y="2904884"/>
            <a:ext cx="41894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+mj-lt"/>
              </a:rPr>
              <a:t>Stainless steel</a:t>
            </a:r>
            <a:r>
              <a:rPr lang="en-US" sz="1800">
                <a:solidFill>
                  <a:schemeClr val="bg1"/>
                </a:solidFill>
                <a:latin typeface="+mj-lt"/>
              </a:rPr>
              <a:t> springs can endure at least 10 N of force to keep</a:t>
            </a:r>
            <a:r>
              <a:rPr lang="en-US">
                <a:solidFill>
                  <a:schemeClr val="bg1"/>
                </a:solidFill>
                <a:latin typeface="+mj-lt"/>
              </a:rPr>
              <a:t> tightly sealed</a:t>
            </a:r>
            <a:r>
              <a:rPr lang="en-US" sz="1800">
                <a:solidFill>
                  <a:schemeClr val="bg1"/>
                </a:solidFill>
                <a:latin typeface="+mj-lt"/>
              </a:rPr>
              <a:t> connection</a:t>
            </a:r>
          </a:p>
          <a:p>
            <a:endParaRPr lang="en-US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7EACDF9A-7A72-1911-B1EF-45E165A993D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72645" y="4049872"/>
            <a:ext cx="4223195" cy="960276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53B577E1-46D3-5A24-2F45-230EF7A5E3B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57711" y="5160917"/>
            <a:ext cx="4223195" cy="960276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B344B05-7790-353A-279D-3789ADB9E81B}"/>
              </a:ext>
            </a:extLst>
          </p:cNvPr>
          <p:cNvSpPr txBox="1">
            <a:spLocks/>
          </p:cNvSpPr>
          <p:nvPr/>
        </p:nvSpPr>
        <p:spPr>
          <a:xfrm>
            <a:off x="5274603" y="4107672"/>
            <a:ext cx="42231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chemeClr val="bg1"/>
                </a:solidFill>
                <a:latin typeface="+mj-lt"/>
              </a:rPr>
              <a:t>The valve can endure minimum 80 K temperatures  </a:t>
            </a:r>
          </a:p>
          <a:p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BE93EBF-04D7-5759-863B-CED36A888792}"/>
              </a:ext>
            </a:extLst>
          </p:cNvPr>
          <p:cNvSpPr txBox="1">
            <a:spLocks/>
          </p:cNvSpPr>
          <p:nvPr/>
        </p:nvSpPr>
        <p:spPr>
          <a:xfrm>
            <a:off x="5257711" y="5198520"/>
            <a:ext cx="42231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chemeClr val="bg1"/>
                </a:solidFill>
                <a:latin typeface="+mj-lt"/>
              </a:rPr>
              <a:t>Less than 5% plastic deformation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55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82F4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82F40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82F40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82F40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82F4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82F40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82F40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657E46-2D6E-D646-0716-23837F787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08041EF-B13B-943D-FEBC-9B37F507B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Testing </a:t>
            </a:r>
            <a:br>
              <a:rPr lang="en-US"/>
            </a:br>
            <a:r>
              <a:rPr lang="en-US"/>
              <a:t>Validation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687870-FE75-94A9-7668-B119B2A05B08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10DF8E53-F5A7-67D5-94D9-1F1498BE9DB9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342BB244-A6AD-E508-44E1-F91A1AA781CD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99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45F8838-DA2E-7131-A2BB-930AC0E314FE}"/>
              </a:ext>
            </a:extLst>
          </p:cNvPr>
          <p:cNvSpPr txBox="1"/>
          <p:nvPr/>
        </p:nvSpPr>
        <p:spPr>
          <a:xfrm>
            <a:off x="10671437" y="173378"/>
            <a:ext cx="152589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Valerie Rodriguez</a:t>
            </a: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9813B753-ECCB-6A8A-FEFD-90E2D2665F9D}"/>
              </a:ext>
            </a:extLst>
          </p:cNvPr>
          <p:cNvSpPr/>
          <p:nvPr/>
        </p:nvSpPr>
        <p:spPr>
          <a:xfrm>
            <a:off x="2141497" y="2127456"/>
            <a:ext cx="1616439" cy="1500931"/>
          </a:xfrm>
          <a:prstGeom prst="flowChartConnector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9F60B8D-AEF0-4E8B-9883-59F46AC800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4614" y="2234173"/>
            <a:ext cx="1433654" cy="1290937"/>
          </a:xfrm>
          <a:prstGeom prst="flowChartConnector">
            <a:avLst/>
          </a:prstGeom>
        </p:spPr>
      </p:pic>
      <p:sp>
        <p:nvSpPr>
          <p:cNvPr id="21" name="Rectangle 5">
            <a:extLst>
              <a:ext uri="{FF2B5EF4-FFF2-40B4-BE49-F238E27FC236}">
                <a16:creationId xmlns:a16="http://schemas.microsoft.com/office/drawing/2014/main" id="{B58DB03A-A953-50DC-C511-5BF4D289DF9C}"/>
              </a:ext>
            </a:extLst>
          </p:cNvPr>
          <p:cNvSpPr/>
          <p:nvPr/>
        </p:nvSpPr>
        <p:spPr>
          <a:xfrm>
            <a:off x="293364" y="2127456"/>
            <a:ext cx="1616439" cy="1500931"/>
          </a:xfrm>
          <a:prstGeom prst="flowChartConnector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5">
            <a:extLst>
              <a:ext uri="{FF2B5EF4-FFF2-40B4-BE49-F238E27FC236}">
                <a16:creationId xmlns:a16="http://schemas.microsoft.com/office/drawing/2014/main" id="{477D58B1-32FE-73DE-1E71-620DA9F99A06}"/>
              </a:ext>
            </a:extLst>
          </p:cNvPr>
          <p:cNvSpPr/>
          <p:nvPr/>
        </p:nvSpPr>
        <p:spPr>
          <a:xfrm>
            <a:off x="299810" y="3735104"/>
            <a:ext cx="1616439" cy="1500931"/>
          </a:xfrm>
          <a:prstGeom prst="flowChartConnector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A person standing next to a large blue sign&#10;&#10;Description automatically generated">
            <a:extLst>
              <a:ext uri="{FF2B5EF4-FFF2-40B4-BE49-F238E27FC236}">
                <a16:creationId xmlns:a16="http://schemas.microsoft.com/office/drawing/2014/main" id="{75B2D36E-979B-7654-4E13-7FDC699031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792" y="3839599"/>
            <a:ext cx="1447210" cy="1291940"/>
          </a:xfrm>
          <a:prstGeom prst="flowChartConnector">
            <a:avLst/>
          </a:prstGeom>
          <a:solidFill>
            <a:schemeClr val="bg1">
              <a:lumMod val="65000"/>
            </a:schemeClr>
          </a:solidFill>
        </p:spPr>
      </p:pic>
      <p:sp>
        <p:nvSpPr>
          <p:cNvPr id="25" name="Rectangle 5">
            <a:extLst>
              <a:ext uri="{FF2B5EF4-FFF2-40B4-BE49-F238E27FC236}">
                <a16:creationId xmlns:a16="http://schemas.microsoft.com/office/drawing/2014/main" id="{02ABA746-93BA-C4E2-7A10-6EF34AE7DAAC}"/>
              </a:ext>
            </a:extLst>
          </p:cNvPr>
          <p:cNvSpPr/>
          <p:nvPr/>
        </p:nvSpPr>
        <p:spPr>
          <a:xfrm>
            <a:off x="374742" y="2229339"/>
            <a:ext cx="1453682" cy="1308674"/>
          </a:xfrm>
          <a:prstGeom prst="flowChartConnector">
            <a:avLst/>
          </a:prstGeom>
          <a:solidFill>
            <a:srgbClr val="D67946"/>
          </a:solidFill>
          <a:ln w="1016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83BD6BC-6F87-6836-3BC1-529E4C6E36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035" y="2596638"/>
            <a:ext cx="741990" cy="69238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BF0D4F7-E63F-D3F1-10BE-087324778262}"/>
              </a:ext>
            </a:extLst>
          </p:cNvPr>
          <p:cNvSpPr txBox="1"/>
          <p:nvPr/>
        </p:nvSpPr>
        <p:spPr>
          <a:xfrm>
            <a:off x="468811" y="1672278"/>
            <a:ext cx="1359613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>
                <a:solidFill>
                  <a:srgbClr val="002759"/>
                </a:solidFill>
                <a:cs typeface="Calibri"/>
              </a:rPr>
              <a:t>Leakage                         </a:t>
            </a:r>
            <a:endParaRPr lang="en-US" sz="2400" b="1">
              <a:solidFill>
                <a:srgbClr val="002759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EE635C3-0688-FE98-A63D-30436EBB8BFD}"/>
              </a:ext>
            </a:extLst>
          </p:cNvPr>
          <p:cNvSpPr txBox="1"/>
          <p:nvPr/>
        </p:nvSpPr>
        <p:spPr>
          <a:xfrm>
            <a:off x="2272096" y="1669963"/>
            <a:ext cx="144016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>
                <a:solidFill>
                  <a:srgbClr val="002759"/>
                </a:solidFill>
                <a:cs typeface="Calibri"/>
              </a:rPr>
              <a:t>Cryogenic                         </a:t>
            </a:r>
            <a:endParaRPr lang="en-US" sz="2400" b="1">
              <a:solidFill>
                <a:srgbClr val="002759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0DF6F7C-0222-D979-A9C7-2AFFC96CAB9D}"/>
              </a:ext>
            </a:extLst>
          </p:cNvPr>
          <p:cNvSpPr txBox="1"/>
          <p:nvPr/>
        </p:nvSpPr>
        <p:spPr>
          <a:xfrm>
            <a:off x="459913" y="5233398"/>
            <a:ext cx="43483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002759"/>
                </a:solidFill>
                <a:cs typeface="Calibri"/>
              </a:rPr>
              <a:t>Flow Rate                         </a:t>
            </a:r>
            <a:endParaRPr lang="en-US" sz="2400" b="1">
              <a:solidFill>
                <a:srgbClr val="002759"/>
              </a:solidFill>
            </a:endParaRPr>
          </a:p>
        </p:txBody>
      </p:sp>
      <p:sp>
        <p:nvSpPr>
          <p:cNvPr id="31" name="Rectangle 5">
            <a:extLst>
              <a:ext uri="{FF2B5EF4-FFF2-40B4-BE49-F238E27FC236}">
                <a16:creationId xmlns:a16="http://schemas.microsoft.com/office/drawing/2014/main" id="{8E8B5832-296C-AF10-13EE-F56165E31E4C}"/>
              </a:ext>
            </a:extLst>
          </p:cNvPr>
          <p:cNvSpPr/>
          <p:nvPr/>
        </p:nvSpPr>
        <p:spPr>
          <a:xfrm>
            <a:off x="2139901" y="3735103"/>
            <a:ext cx="1616440" cy="1500932"/>
          </a:xfrm>
          <a:prstGeom prst="flowChartConnector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5">
            <a:extLst>
              <a:ext uri="{FF2B5EF4-FFF2-40B4-BE49-F238E27FC236}">
                <a16:creationId xmlns:a16="http://schemas.microsoft.com/office/drawing/2014/main" id="{E2CF1BB9-E86F-CD83-6189-504939F6057F}"/>
              </a:ext>
            </a:extLst>
          </p:cNvPr>
          <p:cNvSpPr/>
          <p:nvPr/>
        </p:nvSpPr>
        <p:spPr>
          <a:xfrm>
            <a:off x="2223796" y="3827078"/>
            <a:ext cx="1453683" cy="1308675"/>
          </a:xfrm>
          <a:prstGeom prst="flowChartConnector">
            <a:avLst/>
          </a:prstGeom>
          <a:solidFill>
            <a:srgbClr val="2D6C8B"/>
          </a:solidFill>
          <a:ln w="1016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Graphic 32" descr="Hammer1 with solid fill">
            <a:extLst>
              <a:ext uri="{FF2B5EF4-FFF2-40B4-BE49-F238E27FC236}">
                <a16:creationId xmlns:a16="http://schemas.microsoft.com/office/drawing/2014/main" id="{8751F92B-2C2D-B424-3A9D-B2AB979C43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02811" y="4039352"/>
            <a:ext cx="884127" cy="884127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5AE1B3B-4D39-0326-9815-27284054F382}"/>
              </a:ext>
            </a:extLst>
          </p:cNvPr>
          <p:cNvSpPr txBox="1"/>
          <p:nvPr/>
        </p:nvSpPr>
        <p:spPr>
          <a:xfrm>
            <a:off x="2293124" y="5234654"/>
            <a:ext cx="144016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>
                <a:solidFill>
                  <a:srgbClr val="002759"/>
                </a:solidFill>
                <a:cs typeface="Calibri"/>
              </a:rPr>
              <a:t>Durability                         </a:t>
            </a:r>
            <a:endParaRPr lang="en-US" sz="2400" b="1">
              <a:solidFill>
                <a:srgbClr val="002759"/>
              </a:solidFill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DDFE0C4C-4816-8E19-8AB6-22B3D82E756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72192" y="686908"/>
            <a:ext cx="4223195" cy="960276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5EFF78B-8B0E-45A7-B128-AEA55B40693B}"/>
              </a:ext>
            </a:extLst>
          </p:cNvPr>
          <p:cNvSpPr txBox="1">
            <a:spLocks/>
          </p:cNvSpPr>
          <p:nvPr/>
        </p:nvSpPr>
        <p:spPr>
          <a:xfrm>
            <a:off x="5257711" y="724336"/>
            <a:ext cx="4104116" cy="943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chemeClr val="bg1"/>
                </a:solidFill>
                <a:latin typeface="+mj-lt"/>
              </a:rPr>
              <a:t>External leakage: Less than 50 SCIM </a:t>
            </a:r>
            <a:r>
              <a:rPr lang="en-US">
                <a:solidFill>
                  <a:schemeClr val="bg1"/>
                </a:solidFill>
                <a:latin typeface="+mj-lt"/>
              </a:rPr>
              <a:t>liquid nitrogen</a:t>
            </a:r>
            <a:r>
              <a:rPr lang="en-US" sz="1800">
                <a:solidFill>
                  <a:schemeClr val="bg1"/>
                </a:solidFill>
                <a:latin typeface="+mj-lt"/>
              </a:rPr>
              <a:t> at 5 and 50 psig internal pressure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0AEE3D6-2EE2-BD4B-B941-5131FFC8B75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72192" y="1793559"/>
            <a:ext cx="4223195" cy="960276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53F3FE4-858A-8963-DC05-9E8DCDDDFBB9}"/>
              </a:ext>
            </a:extLst>
          </p:cNvPr>
          <p:cNvSpPr txBox="1">
            <a:spLocks/>
          </p:cNvSpPr>
          <p:nvPr/>
        </p:nvSpPr>
        <p:spPr>
          <a:xfrm>
            <a:off x="5257711" y="1789278"/>
            <a:ext cx="41942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chemeClr val="bg1"/>
                </a:solidFill>
                <a:latin typeface="+mj-lt"/>
              </a:rPr>
              <a:t>Internal leakage: Less than 500 SCIM </a:t>
            </a:r>
            <a:r>
              <a:rPr lang="en-US">
                <a:solidFill>
                  <a:schemeClr val="bg1"/>
                </a:solidFill>
                <a:latin typeface="+mj-lt"/>
              </a:rPr>
              <a:t>liquid nitrogen</a:t>
            </a:r>
            <a:r>
              <a:rPr lang="en-US" sz="1800">
                <a:solidFill>
                  <a:schemeClr val="bg1"/>
                </a:solidFill>
                <a:latin typeface="+mj-lt"/>
              </a:rPr>
              <a:t> at 15 and 50 psid while demated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07365560-2906-F35C-C35C-5072B1DF64A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72192" y="2904604"/>
            <a:ext cx="4223195" cy="960276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E610970-D212-10D9-530C-83C0BF564A5A}"/>
              </a:ext>
            </a:extLst>
          </p:cNvPr>
          <p:cNvSpPr txBox="1">
            <a:spLocks/>
          </p:cNvSpPr>
          <p:nvPr/>
        </p:nvSpPr>
        <p:spPr>
          <a:xfrm>
            <a:off x="5274603" y="2904884"/>
            <a:ext cx="41894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+mj-lt"/>
              </a:rPr>
              <a:t>Stainless steel springs</a:t>
            </a:r>
            <a:r>
              <a:rPr lang="en-US" sz="1800">
                <a:solidFill>
                  <a:schemeClr val="bg1"/>
                </a:solidFill>
                <a:latin typeface="+mj-lt"/>
              </a:rPr>
              <a:t> can endure at least 10 N of force to keep tightly sealed connection</a:t>
            </a:r>
          </a:p>
          <a:p>
            <a:endParaRPr lang="en-US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7EACDF9A-7A72-1911-B1EF-45E165A993D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72645" y="4049872"/>
            <a:ext cx="4223195" cy="960276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53B577E1-46D3-5A24-2F45-230EF7A5E3B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57711" y="5160917"/>
            <a:ext cx="4223195" cy="960276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B344B05-7790-353A-279D-3789ADB9E81B}"/>
              </a:ext>
            </a:extLst>
          </p:cNvPr>
          <p:cNvSpPr txBox="1">
            <a:spLocks/>
          </p:cNvSpPr>
          <p:nvPr/>
        </p:nvSpPr>
        <p:spPr>
          <a:xfrm>
            <a:off x="5272192" y="4105213"/>
            <a:ext cx="42231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chemeClr val="bg1"/>
                </a:solidFill>
                <a:latin typeface="+mj-lt"/>
              </a:rPr>
              <a:t>The valve can endure minimum 80 K temperatures  </a:t>
            </a:r>
          </a:p>
          <a:p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BE93EBF-04D7-5759-863B-CED36A888792}"/>
              </a:ext>
            </a:extLst>
          </p:cNvPr>
          <p:cNvSpPr txBox="1">
            <a:spLocks/>
          </p:cNvSpPr>
          <p:nvPr/>
        </p:nvSpPr>
        <p:spPr>
          <a:xfrm>
            <a:off x="5257711" y="5198520"/>
            <a:ext cx="39819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chemeClr val="bg1"/>
                </a:solidFill>
                <a:latin typeface="+mj-lt"/>
              </a:rPr>
              <a:t>Less than 5% plastic deformation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129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82F40"/>
                                      </p:to>
                                    </p:animClr>
                                    <p:set>
                                      <p:cBhvr>
                                        <p:cTn id="7" dur="1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82F40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82F40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82F4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Garnet with Logo">
  <a:themeElements>
    <a:clrScheme name="College of Engineering Colors">
      <a:dk1>
        <a:sysClr val="windowText" lastClr="000000"/>
      </a:dk1>
      <a:lt1>
        <a:sysClr val="window" lastClr="FFFFFF"/>
      </a:lt1>
      <a:dk2>
        <a:srgbClr val="782F40"/>
      </a:dk2>
      <a:lt2>
        <a:srgbClr val="EE7624"/>
      </a:lt2>
      <a:accent1>
        <a:srgbClr val="003B6F"/>
      </a:accent1>
      <a:accent2>
        <a:srgbClr val="CE0058"/>
      </a:accent2>
      <a:accent3>
        <a:srgbClr val="48929B"/>
      </a:accent3>
      <a:accent4>
        <a:srgbClr val="FBEC5D"/>
      </a:accent4>
      <a:accent5>
        <a:srgbClr val="682860"/>
      </a:accent5>
      <a:accent6>
        <a:srgbClr val="40E0D0"/>
      </a:accent6>
      <a:hlink>
        <a:srgbClr val="0563C1"/>
      </a:hlink>
      <a:folHlink>
        <a:srgbClr val="979797"/>
      </a:folHlink>
    </a:clrScheme>
    <a:fontScheme name="College of Engineering">
      <a:majorFont>
        <a:latin typeface="Arial Black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2COE-OG-PPT-2" id="{9E1BF82E-DEEE-47F3-9506-55D88756B303}" vid="{BBB2DEB0-54AC-4CB5-8B7A-BE93DA69F57F}"/>
    </a:ext>
  </a:extLst>
</a:theme>
</file>

<file path=ppt/theme/theme2.xml><?xml version="1.0" encoding="utf-8"?>
<a:theme xmlns:a="http://schemas.openxmlformats.org/drawingml/2006/main" name="Garnet with Logo">
  <a:themeElements>
    <a:clrScheme name="College of Engineering Colors">
      <a:dk1>
        <a:sysClr val="windowText" lastClr="000000"/>
      </a:dk1>
      <a:lt1>
        <a:sysClr val="window" lastClr="FFFFFF"/>
      </a:lt1>
      <a:dk2>
        <a:srgbClr val="782F40"/>
      </a:dk2>
      <a:lt2>
        <a:srgbClr val="EE7624"/>
      </a:lt2>
      <a:accent1>
        <a:srgbClr val="003B6F"/>
      </a:accent1>
      <a:accent2>
        <a:srgbClr val="CE0058"/>
      </a:accent2>
      <a:accent3>
        <a:srgbClr val="48929B"/>
      </a:accent3>
      <a:accent4>
        <a:srgbClr val="FBEC5D"/>
      </a:accent4>
      <a:accent5>
        <a:srgbClr val="682860"/>
      </a:accent5>
      <a:accent6>
        <a:srgbClr val="40E0D0"/>
      </a:accent6>
      <a:hlink>
        <a:srgbClr val="0563C1"/>
      </a:hlink>
      <a:folHlink>
        <a:srgbClr val="979797"/>
      </a:folHlink>
    </a:clrScheme>
    <a:fontScheme name="College of Engineering">
      <a:majorFont>
        <a:latin typeface="Arial Black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2COE-OG-PPT-2" id="{9E1BF82E-DEEE-47F3-9506-55D88756B303}" vid="{BBB2DEB0-54AC-4CB5-8B7A-BE93DA69F57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239F74B8267A3429341D373C6E4A538" ma:contentTypeVersion="23" ma:contentTypeDescription="Create a new document." ma:contentTypeScope="" ma:versionID="c6e3917063437739b766698ab0e72feb">
  <xsd:schema xmlns:xsd="http://www.w3.org/2001/XMLSchema" xmlns:xs="http://www.w3.org/2001/XMLSchema" xmlns:p="http://schemas.microsoft.com/office/2006/metadata/properties" xmlns:ns3="e7c8d1e4-5d11-4dd7-96e0-a48e859c590b" xmlns:ns4="7e8cb3f8-0073-4b7b-a803-a5f052e0f8ce" xmlns:ns5="7b759c24-c9b1-4912-a070-0cc4d66eb897" targetNamespace="http://schemas.microsoft.com/office/2006/metadata/properties" ma:root="true" ma:fieldsID="ad1e28cffb9a699a0b5d7db3ad2b7eef" ns3:_="" ns4:_="" ns5:_="">
    <xsd:import namespace="e7c8d1e4-5d11-4dd7-96e0-a48e859c590b"/>
    <xsd:import namespace="7e8cb3f8-0073-4b7b-a803-a5f052e0f8ce"/>
    <xsd:import namespace="7b759c24-c9b1-4912-a070-0cc4d66eb89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LengthInSeconds" minOccurs="0"/>
                <xsd:element ref="ns5:MediaServiceObjectDetectorVersions" minOccurs="0"/>
                <xsd:element ref="ns5:_activity" minOccurs="0"/>
                <xsd:element ref="ns5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c8d1e4-5d11-4dd7-96e0-a48e859c590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8cb3f8-0073-4b7b-a803-a5f052e0f8c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759c24-c9b1-4912-a070-0cc4d66eb897" elementFormDefault="qualified">
    <xsd:import namespace="http://schemas.microsoft.com/office/2006/documentManagement/types"/>
    <xsd:import namespace="http://schemas.microsoft.com/office/infopath/2007/PartnerControls"/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8" nillable="true" ma:displayName="_activity" ma:hidden="true" ma:internalName="_activity">
      <xsd:simpleType>
        <xsd:restriction base="dms:Note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b759c24-c9b1-4912-a070-0cc4d66eb897" xsi:nil="true"/>
  </documentManagement>
</p:properties>
</file>

<file path=customXml/itemProps1.xml><?xml version="1.0" encoding="utf-8"?>
<ds:datastoreItem xmlns:ds="http://schemas.openxmlformats.org/officeDocument/2006/customXml" ds:itemID="{5DD00197-DAA5-4FA2-B62F-4E8C9242FD3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46C6CDE-A6C7-4D2C-8A63-05AE51E05D39}">
  <ds:schemaRefs>
    <ds:schemaRef ds:uri="7b759c24-c9b1-4912-a070-0cc4d66eb897"/>
    <ds:schemaRef ds:uri="7e8cb3f8-0073-4b7b-a803-a5f052e0f8ce"/>
    <ds:schemaRef ds:uri="e7c8d1e4-5d11-4dd7-96e0-a48e859c590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5E96A55-2F9D-4F1F-8278-F4A64C713403}">
  <ds:schemaRefs>
    <ds:schemaRef ds:uri="http://schemas.microsoft.com/office/2006/documentManagement/types"/>
    <ds:schemaRef ds:uri="http://purl.org/dc/terms/"/>
    <ds:schemaRef ds:uri="http://schemas.microsoft.com/office/2006/metadata/properties"/>
    <ds:schemaRef ds:uri="http://purl.org/dc/elements/1.1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e7c8d1e4-5d11-4dd7-96e0-a48e859c590b"/>
    <ds:schemaRef ds:uri="7b759c24-c9b1-4912-a070-0cc4d66eb897"/>
    <ds:schemaRef ds:uri="7e8cb3f8-0073-4b7b-a803-a5f052e0f8ce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Words>4026</Words>
  <Application>Microsoft Office PowerPoint</Application>
  <PresentationFormat>Widescreen</PresentationFormat>
  <Paragraphs>1264</Paragraphs>
  <Slides>111</Slides>
  <Notes>25</Notes>
  <HiddenSlides>10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111</vt:i4>
      </vt:variant>
    </vt:vector>
  </HeadingPairs>
  <TitlesOfParts>
    <vt:vector size="120" baseType="lpstr">
      <vt:lpstr>Arial</vt:lpstr>
      <vt:lpstr>Arial Black</vt:lpstr>
      <vt:lpstr>Arial,Sans-Serif</vt:lpstr>
      <vt:lpstr>Calibri</vt:lpstr>
      <vt:lpstr>Söhne</vt:lpstr>
      <vt:lpstr>Times New Roman</vt:lpstr>
      <vt:lpstr>Wingdings</vt:lpstr>
      <vt:lpstr>1_Garnet with Logo</vt:lpstr>
      <vt:lpstr>Garnet with Logo</vt:lpstr>
      <vt:lpstr>Team 520: NASA-MSFC Actively Sealed Cryogenic Coupler (ASCC)</vt:lpstr>
      <vt:lpstr>Team 520 Members</vt:lpstr>
      <vt:lpstr>Sponsors</vt:lpstr>
      <vt:lpstr>Objective</vt:lpstr>
      <vt:lpstr>Background</vt:lpstr>
      <vt:lpstr>Key Goals</vt:lpstr>
      <vt:lpstr>PowerPoint Presentation</vt:lpstr>
      <vt:lpstr>PowerPoint Presentation</vt:lpstr>
      <vt:lpstr>Initial Concept</vt:lpstr>
      <vt:lpstr>ASCC MK2</vt:lpstr>
      <vt:lpstr>ASCC MK3</vt:lpstr>
      <vt:lpstr>Design Revisions</vt:lpstr>
      <vt:lpstr>PowerPoint Presentation</vt:lpstr>
      <vt:lpstr>Manufacturing Revisions</vt:lpstr>
      <vt:lpstr>Anticipated Challenges + Solutions</vt:lpstr>
      <vt:lpstr>Budget Breakdown</vt:lpstr>
      <vt:lpstr>Budget Breakdown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Current Priorities</vt:lpstr>
      <vt:lpstr>Future Work</vt:lpstr>
      <vt:lpstr>Thank You.</vt:lpstr>
      <vt:lpstr>PowerPoint Presentation</vt:lpstr>
      <vt:lpstr>Backup Slides</vt:lpstr>
      <vt:lpstr>Flow Rate Testing</vt:lpstr>
      <vt:lpstr>Lunar Refueling Depot</vt:lpstr>
      <vt:lpstr>Problems with Current Designs</vt:lpstr>
      <vt:lpstr>Actively Sealed Coupler</vt:lpstr>
      <vt:lpstr>Background</vt:lpstr>
      <vt:lpstr>Customer Needs</vt:lpstr>
      <vt:lpstr>Customer Needs</vt:lpstr>
      <vt:lpstr>Customer Needs</vt:lpstr>
      <vt:lpstr>Functional Decomposition</vt:lpstr>
      <vt:lpstr>Functional Decomposition</vt:lpstr>
      <vt:lpstr>Functional Decomposition</vt:lpstr>
      <vt:lpstr>Functional Decomposition</vt:lpstr>
      <vt:lpstr>Functional Decomposition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Fall Design</vt:lpstr>
      <vt:lpstr>PowerPoint Presentation</vt:lpstr>
      <vt:lpstr>PowerPoint Presentation</vt:lpstr>
      <vt:lpstr>PowerPoint Presentation</vt:lpstr>
      <vt:lpstr>PowerPoint Presentation</vt:lpstr>
      <vt:lpstr>Probe Half</vt:lpstr>
      <vt:lpstr>Sponsor Updates:</vt:lpstr>
      <vt:lpstr>Fall Design</vt:lpstr>
      <vt:lpstr>Initial Design Flaws</vt:lpstr>
      <vt:lpstr>PowerPoint Presentation</vt:lpstr>
      <vt:lpstr>Updated Design</vt:lpstr>
      <vt:lpstr>Receiving Half</vt:lpstr>
      <vt:lpstr>PowerPoint Presentation</vt:lpstr>
      <vt:lpstr>Updated Sealing</vt:lpstr>
      <vt:lpstr>Manufacturing</vt:lpstr>
      <vt:lpstr>PowerPoint Presentation</vt:lpstr>
      <vt:lpstr>Leakage Testing</vt:lpstr>
      <vt:lpstr>PowerPoint Presentation</vt:lpstr>
      <vt:lpstr>Flow Rate Testing</vt:lpstr>
      <vt:lpstr>Durability Testing</vt:lpstr>
      <vt:lpstr>Testing  Validation</vt:lpstr>
      <vt:lpstr>Testing  Validation</vt:lpstr>
      <vt:lpstr>PowerPoint Presentation</vt:lpstr>
      <vt:lpstr>College of Engineering Color Palette</vt:lpstr>
      <vt:lpstr>Accent Color Palette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Team 520: NASA-MSFC Actively Sealed Cryogenic Coupler</vt:lpstr>
    </vt:vector>
  </TitlesOfParts>
  <Company>Florida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Shayne McConomy</dc:creator>
  <cp:lastModifiedBy>Nicolas Sgammato</cp:lastModifiedBy>
  <cp:revision>3</cp:revision>
  <dcterms:created xsi:type="dcterms:W3CDTF">2023-10-03T17:48:03Z</dcterms:created>
  <dcterms:modified xsi:type="dcterms:W3CDTF">2024-02-27T12:41:11Z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0x010100D239F74B8267A3429341D373C6E4A538</vt:lpwstr>
  </property>
</Properties>
</file>