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6B8A1F"/>
    <a:srgbClr val="709020"/>
    <a:srgbClr val="C6B89B"/>
    <a:srgbClr val="DA9180"/>
    <a:srgbClr val="437397"/>
    <a:srgbClr val="D9D9D9"/>
    <a:srgbClr val="004B77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472" autoAdjust="0"/>
  </p:normalViewPr>
  <p:slideViewPr>
    <p:cSldViewPr snapToGrid="0">
      <p:cViewPr varScale="1">
        <p:scale>
          <a:sx n="24" d="100"/>
          <a:sy n="24" d="100"/>
        </p:scale>
        <p:origin x="102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78FD-EE51-CD42-B09E-B3023B8868F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17CA-60CD-7D46-B538-A0788B08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Maybe Place Icons and Words for future work, </a:t>
            </a:r>
            <a:r>
              <a:rPr lang="en-US" err="1"/>
              <a:t>kinda</a:t>
            </a:r>
            <a:r>
              <a:rPr lang="en-US"/>
              <a:t> like how Christina did it</a:t>
            </a:r>
          </a:p>
          <a:p>
            <a:r>
              <a:rPr lang="en-US"/>
              <a:t>Maybe We Add A Primary Market Section or Primary &amp; Secondary</a:t>
            </a:r>
          </a:p>
          <a:p>
            <a:endParaRPr lang="en-US"/>
          </a:p>
          <a:p>
            <a:r>
              <a:rPr lang="en-US"/>
              <a:t>Didn’t change </a:t>
            </a:r>
            <a:r>
              <a:rPr lang="en-US" err="1"/>
              <a:t>colot</a:t>
            </a:r>
            <a:r>
              <a:rPr lang="en-US"/>
              <a:t> pallet yet but just made all the same for now and did a general layout of what I think would look good for us to do what we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17CA-60CD-7D46-B538-A0788B08D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wm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2918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745423" y="161449"/>
            <a:ext cx="15427555" cy="22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7200">
                <a:solidFill>
                  <a:srgbClr val="0D0D0D"/>
                </a:solidFill>
                <a:effectLst/>
                <a:latin typeface="Arial" charset="0"/>
                <a:ea typeface="HelveticaNeueLT Std Lt" charset="0"/>
              </a:rPr>
              <a:t>Team 516: Instrumented Baseball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3612" y="1959067"/>
            <a:ext cx="29650153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800">
                <a:solidFill>
                  <a:srgbClr val="0D0D0D"/>
                </a:solidFill>
                <a:effectLst/>
                <a:latin typeface="Arial Black" charset="0"/>
                <a:ea typeface="HelveticaNeueLT Std Lt" charset="0"/>
                <a:cs typeface="Arial" charset="0"/>
              </a:rPr>
              <a:t>David Adams | Mathew Brown | Riley Ferrer | Yanni Giannareas | Charles Whitaker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480" y="277535"/>
            <a:ext cx="2880652" cy="271081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A054695-50EE-4F10-A677-CD538EDB8DB1}"/>
              </a:ext>
            </a:extLst>
          </p:cNvPr>
          <p:cNvGrpSpPr/>
          <p:nvPr/>
        </p:nvGrpSpPr>
        <p:grpSpPr>
          <a:xfrm>
            <a:off x="371507" y="11029332"/>
            <a:ext cx="9399336" cy="1046879"/>
            <a:chOff x="22878793" y="3760763"/>
            <a:chExt cx="8841091" cy="1305172"/>
          </a:xfrm>
          <a:solidFill>
            <a:srgbClr val="C6B89B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47185EB-2A94-4CB4-ADA0-8E9CB0A18FC5}"/>
                </a:ext>
              </a:extLst>
            </p:cNvPr>
            <p:cNvSpPr/>
            <p:nvPr/>
          </p:nvSpPr>
          <p:spPr>
            <a:xfrm>
              <a:off x="22878793" y="3760763"/>
              <a:ext cx="8841091" cy="13051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71C5C2-F3F7-4868-8BB3-A8E89691D675}"/>
                </a:ext>
              </a:extLst>
            </p:cNvPr>
            <p:cNvSpPr txBox="1"/>
            <p:nvPr/>
          </p:nvSpPr>
          <p:spPr>
            <a:xfrm>
              <a:off x="23465123" y="3924116"/>
              <a:ext cx="8126361" cy="9784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D4B519-A4CA-4151-86CA-405BD21FFE47}"/>
              </a:ext>
            </a:extLst>
          </p:cNvPr>
          <p:cNvGrpSpPr/>
          <p:nvPr/>
        </p:nvGrpSpPr>
        <p:grpSpPr>
          <a:xfrm>
            <a:off x="25024726" y="14935258"/>
            <a:ext cx="7626095" cy="1046879"/>
            <a:chOff x="23107760" y="3716588"/>
            <a:chExt cx="8841092" cy="1305172"/>
          </a:xfrm>
          <a:solidFill>
            <a:srgbClr val="C6B89B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3200480-5FE2-445A-B394-D10183818CB5}"/>
                </a:ext>
              </a:extLst>
            </p:cNvPr>
            <p:cNvSpPr/>
            <p:nvPr/>
          </p:nvSpPr>
          <p:spPr>
            <a:xfrm>
              <a:off x="23107760" y="3716588"/>
              <a:ext cx="8841092" cy="13051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823DC5-2341-4B8C-8989-13A646032D52}"/>
                </a:ext>
              </a:extLst>
            </p:cNvPr>
            <p:cNvSpPr txBox="1"/>
            <p:nvPr/>
          </p:nvSpPr>
          <p:spPr>
            <a:xfrm>
              <a:off x="23411943" y="3847940"/>
              <a:ext cx="8480664" cy="97847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 Work 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BDD994-25B2-4311-AEC2-2658F0006C5F}"/>
              </a:ext>
            </a:extLst>
          </p:cNvPr>
          <p:cNvSpPr/>
          <p:nvPr/>
        </p:nvSpPr>
        <p:spPr>
          <a:xfrm>
            <a:off x="315981" y="4610389"/>
            <a:ext cx="9399336" cy="2431794"/>
          </a:xfrm>
          <a:prstGeom prst="roundRect">
            <a:avLst/>
          </a:prstGeom>
          <a:solidFill>
            <a:srgbClr val="6B8A1F"/>
          </a:solidFill>
          <a:ln w="38100">
            <a:solidFill>
              <a:srgbClr val="709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E0F8F42-D483-419C-B6DC-A648FE6F900B}"/>
              </a:ext>
            </a:extLst>
          </p:cNvPr>
          <p:cNvGrpSpPr/>
          <p:nvPr/>
        </p:nvGrpSpPr>
        <p:grpSpPr>
          <a:xfrm>
            <a:off x="312068" y="7173206"/>
            <a:ext cx="9363185" cy="1046879"/>
            <a:chOff x="22878793" y="3760763"/>
            <a:chExt cx="8841091" cy="1305172"/>
          </a:xfrm>
          <a:solidFill>
            <a:srgbClr val="C6B89B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5E590AAC-4002-47B3-B36C-1BA8078EEAB8}"/>
                </a:ext>
              </a:extLst>
            </p:cNvPr>
            <p:cNvSpPr/>
            <p:nvPr/>
          </p:nvSpPr>
          <p:spPr>
            <a:xfrm>
              <a:off x="22878793" y="3760763"/>
              <a:ext cx="8841091" cy="13051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91068B-0D7D-4B67-A1C6-A161BF3E754F}"/>
                </a:ext>
              </a:extLst>
            </p:cNvPr>
            <p:cNvSpPr txBox="1"/>
            <p:nvPr/>
          </p:nvSpPr>
          <p:spPr>
            <a:xfrm>
              <a:off x="23465123" y="3924116"/>
              <a:ext cx="8126361" cy="9784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19F102D-5204-4AFF-9F28-54C23DF9C3F6}"/>
              </a:ext>
            </a:extLst>
          </p:cNvPr>
          <p:cNvSpPr txBox="1"/>
          <p:nvPr/>
        </p:nvSpPr>
        <p:spPr>
          <a:xfrm>
            <a:off x="542078" y="4656483"/>
            <a:ext cx="868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Integrate technology to measure dynamic fingertip forces on a baseball. </a:t>
            </a:r>
          </a:p>
          <a:p>
            <a:endParaRPr lang="en-US" sz="24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Our key goals are to develop an accurate method of measurement, maintain the original characteristics of the ball, and facilitate access to the gathered data.</a:t>
            </a:r>
          </a:p>
          <a:p>
            <a:endParaRPr lang="en-US" sz="200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CEB9639-C7EC-4AB1-8094-230E29E99C8B}"/>
              </a:ext>
            </a:extLst>
          </p:cNvPr>
          <p:cNvSpPr/>
          <p:nvPr/>
        </p:nvSpPr>
        <p:spPr>
          <a:xfrm>
            <a:off x="312069" y="8394889"/>
            <a:ext cx="9363184" cy="2294124"/>
          </a:xfrm>
          <a:prstGeom prst="roundRect">
            <a:avLst/>
          </a:prstGeom>
          <a:solidFill>
            <a:srgbClr val="4373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FE58BA5-3588-440E-8008-CE121B99F4EE}"/>
              </a:ext>
            </a:extLst>
          </p:cNvPr>
          <p:cNvGrpSpPr/>
          <p:nvPr/>
        </p:nvGrpSpPr>
        <p:grpSpPr>
          <a:xfrm>
            <a:off x="25025770" y="3405530"/>
            <a:ext cx="7625051" cy="1046879"/>
            <a:chOff x="22878793" y="3760763"/>
            <a:chExt cx="8841091" cy="1305172"/>
          </a:xfrm>
          <a:solidFill>
            <a:srgbClr val="C6B89B"/>
          </a:solidFill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8466D9F1-C839-4612-A301-E4839A0A8A34}"/>
                </a:ext>
              </a:extLst>
            </p:cNvPr>
            <p:cNvSpPr/>
            <p:nvPr/>
          </p:nvSpPr>
          <p:spPr>
            <a:xfrm>
              <a:off x="22878793" y="3760763"/>
              <a:ext cx="8841091" cy="13051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82A48AA-BB90-4287-9A42-483248B9BFC9}"/>
                </a:ext>
              </a:extLst>
            </p:cNvPr>
            <p:cNvSpPr txBox="1"/>
            <p:nvPr/>
          </p:nvSpPr>
          <p:spPr>
            <a:xfrm>
              <a:off x="23058610" y="3924113"/>
              <a:ext cx="8481456" cy="97847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Specifications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EF6BE2C-179F-43C1-9EFE-8380C11A1A6A}"/>
              </a:ext>
            </a:extLst>
          </p:cNvPr>
          <p:cNvGrpSpPr/>
          <p:nvPr/>
        </p:nvGrpSpPr>
        <p:grpSpPr>
          <a:xfrm>
            <a:off x="25017431" y="7912107"/>
            <a:ext cx="7625051" cy="1046879"/>
            <a:chOff x="22878793" y="3760763"/>
            <a:chExt cx="8841091" cy="1305172"/>
          </a:xfrm>
          <a:solidFill>
            <a:srgbClr val="C6B89B"/>
          </a:solidFill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BA954EA-62E1-49CB-935F-9451EF6E1576}"/>
                </a:ext>
              </a:extLst>
            </p:cNvPr>
            <p:cNvSpPr/>
            <p:nvPr/>
          </p:nvSpPr>
          <p:spPr>
            <a:xfrm>
              <a:off x="22878793" y="3760763"/>
              <a:ext cx="8841091" cy="13051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5C8F4D9-67C9-45A4-986B-848EFF98AA7E}"/>
                </a:ext>
              </a:extLst>
            </p:cNvPr>
            <p:cNvSpPr txBox="1"/>
            <p:nvPr/>
          </p:nvSpPr>
          <p:spPr>
            <a:xfrm>
              <a:off x="23058610" y="3924113"/>
              <a:ext cx="8481456" cy="97847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Components</a:t>
              </a: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1DBCA2D-C931-400D-BA1C-B1E6A7F2352F}"/>
              </a:ext>
            </a:extLst>
          </p:cNvPr>
          <p:cNvSpPr/>
          <p:nvPr/>
        </p:nvSpPr>
        <p:spPr>
          <a:xfrm>
            <a:off x="25025770" y="4582780"/>
            <a:ext cx="7625051" cy="3056252"/>
          </a:xfrm>
          <a:prstGeom prst="roundRect">
            <a:avLst/>
          </a:prstGeom>
          <a:solidFill>
            <a:srgbClr val="DA9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7590013-1910-4DF8-90B8-94E377048B84}"/>
              </a:ext>
            </a:extLst>
          </p:cNvPr>
          <p:cNvSpPr txBox="1"/>
          <p:nvPr/>
        </p:nvSpPr>
        <p:spPr>
          <a:xfrm>
            <a:off x="542078" y="8672052"/>
            <a:ext cx="8996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baseball is all about analytics. Developing technology that describes a currently unknown measurement will introduce a new research topic in which pitchers might enhance their throwing mechanics.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D15B281-91E2-4126-AB21-AA6FAB9AEDD3}"/>
              </a:ext>
            </a:extLst>
          </p:cNvPr>
          <p:cNvSpPr txBox="1"/>
          <p:nvPr/>
        </p:nvSpPr>
        <p:spPr>
          <a:xfrm>
            <a:off x="25478759" y="4780121"/>
            <a:ext cx="6963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fingertip forces up to 117N.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Plots data to user for a time period of 2 seconds.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of inertia equal to 81.56 ± 5% kg•mm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replicate an official baseball.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4 and 5 cm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fingertip application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Gathers data at a frequency higher than 10 kHz.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962501-CA60-47F5-914F-62AE36693B67}"/>
              </a:ext>
            </a:extLst>
          </p:cNvPr>
          <p:cNvGrpSpPr/>
          <p:nvPr/>
        </p:nvGrpSpPr>
        <p:grpSpPr>
          <a:xfrm>
            <a:off x="275918" y="3405002"/>
            <a:ext cx="9399336" cy="1046879"/>
            <a:chOff x="22878793" y="3760763"/>
            <a:chExt cx="8841091" cy="1305172"/>
          </a:xfrm>
          <a:solidFill>
            <a:srgbClr val="C6B89B"/>
          </a:solidFill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386F7B8B-23B3-44D7-BE4D-D2902D92AFDD}"/>
                </a:ext>
              </a:extLst>
            </p:cNvPr>
            <p:cNvSpPr/>
            <p:nvPr/>
          </p:nvSpPr>
          <p:spPr>
            <a:xfrm>
              <a:off x="22878793" y="3760763"/>
              <a:ext cx="8841091" cy="13051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CFDE393-7274-4B45-95D3-F50A78B64991}"/>
                </a:ext>
              </a:extLst>
            </p:cNvPr>
            <p:cNvSpPr txBox="1"/>
            <p:nvPr/>
          </p:nvSpPr>
          <p:spPr>
            <a:xfrm>
              <a:off x="23465123" y="3924116"/>
              <a:ext cx="8126361" cy="9784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F89653D-83EE-4897-A875-55833DC9AFCD}"/>
              </a:ext>
            </a:extLst>
          </p:cNvPr>
          <p:cNvGrpSpPr/>
          <p:nvPr/>
        </p:nvGrpSpPr>
        <p:grpSpPr>
          <a:xfrm>
            <a:off x="10326891" y="1707294"/>
            <a:ext cx="10309124" cy="13455445"/>
            <a:chOff x="11091127" y="1540985"/>
            <a:chExt cx="10309124" cy="13455445"/>
          </a:xfrm>
        </p:grpSpPr>
        <p:pic>
          <p:nvPicPr>
            <p:cNvPr id="76" name="Picture 75" descr="A picture containing text, athletic game, sport&#10;&#10;Description automatically generated">
              <a:extLst>
                <a:ext uri="{FF2B5EF4-FFF2-40B4-BE49-F238E27FC236}">
                  <a16:creationId xmlns:a16="http://schemas.microsoft.com/office/drawing/2014/main" id="{DF819696-5409-40C5-BC52-26FFE4E53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28018" y="4407954"/>
              <a:ext cx="3732533" cy="4294919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3F55A7F-648B-48EE-8546-62DE0CC40673}"/>
                </a:ext>
              </a:extLst>
            </p:cNvPr>
            <p:cNvGrpSpPr/>
            <p:nvPr/>
          </p:nvGrpSpPr>
          <p:grpSpPr>
            <a:xfrm>
              <a:off x="11091127" y="1540985"/>
              <a:ext cx="10309124" cy="13455445"/>
              <a:chOff x="9870401" y="2372673"/>
              <a:chExt cx="10309124" cy="13455445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0EA714F-2554-4720-8E76-A6C4E2EAB9F7}"/>
                  </a:ext>
                </a:extLst>
              </p:cNvPr>
              <p:cNvGrpSpPr/>
              <p:nvPr/>
            </p:nvGrpSpPr>
            <p:grpSpPr>
              <a:xfrm>
                <a:off x="9870401" y="2372673"/>
                <a:ext cx="10309124" cy="13455445"/>
                <a:chOff x="9870401" y="2372673"/>
                <a:chExt cx="10309124" cy="13455445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6CAE5F5F-685E-40A6-9372-5508D7064E66}"/>
                    </a:ext>
                  </a:extLst>
                </p:cNvPr>
                <p:cNvGrpSpPr/>
                <p:nvPr/>
              </p:nvGrpSpPr>
              <p:grpSpPr>
                <a:xfrm>
                  <a:off x="9870401" y="2372673"/>
                  <a:ext cx="10309124" cy="13455445"/>
                  <a:chOff x="9870401" y="2372673"/>
                  <a:chExt cx="10309124" cy="13455445"/>
                </a:xfrm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F27C9F94-AB73-4A26-904B-3BD016126D4C}"/>
                      </a:ext>
                    </a:extLst>
                  </p:cNvPr>
                  <p:cNvGrpSpPr/>
                  <p:nvPr/>
                </p:nvGrpSpPr>
                <p:grpSpPr>
                  <a:xfrm>
                    <a:off x="9870401" y="2372673"/>
                    <a:ext cx="10309124" cy="13455445"/>
                    <a:chOff x="11443022" y="4541356"/>
                    <a:chExt cx="10309124" cy="13455445"/>
                  </a:xfrm>
                </p:grpSpPr>
                <p:pic>
                  <p:nvPicPr>
                    <p:cNvPr id="109" name="Picture 2">
                      <a:extLst>
                        <a:ext uri="{FF2B5EF4-FFF2-40B4-BE49-F238E27FC236}">
                          <a16:creationId xmlns:a16="http://schemas.microsoft.com/office/drawing/2014/main" id="{C64A40FA-8EB7-4E69-9325-1283C042F1D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5859" l="10000" r="90000">
                                  <a14:foregroundMark x1="51563" y1="86250" x2="62187" y2="86406"/>
                                  <a14:foregroundMark x1="54334" y1="92976" x2="55265" y2="92930"/>
                                  <a14:foregroundMark x1="57604" y1="92813" x2="65417" y2="89063"/>
                                  <a14:foregroundMark x1="48704" y1="93532" x2="46979" y2="93359"/>
                                  <a14:foregroundMark x1="57917" y1="94453" x2="57417" y2="94403"/>
                                  <a14:backgroundMark x1="80417" y1="90391" x2="63333" y2="94141"/>
                                  <a14:backgroundMark x1="63333" y1="94141" x2="60417" y2="95938"/>
                                  <a14:backgroundMark x1="50417" y1="95391" x2="50417" y2="95391"/>
                                  <a14:backgroundMark x1="50417" y1="95391" x2="51667" y2="96953"/>
                                  <a14:backgroundMark x1="48021" y1="94141" x2="53229" y2="95703"/>
                                  <a14:backgroundMark x1="53229" y1="95703" x2="56979" y2="95000"/>
                                  <a14:backgroundMark x1="82604" y1="86953" x2="79688" y2="88359"/>
                                </a14:backgroundRemoval>
                              </a14:imgEffect>
                              <a14:imgEffect>
                                <a14:colorTemperature colorTemp="11200"/>
                              </a14:imgEffect>
                              <a14:imgEffect>
                                <a14:brightnessContrast brigh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50000"/>
                    <a:stretch/>
                  </p:blipFill>
                  <p:spPr bwMode="auto">
                    <a:xfrm>
                      <a:off x="11443022" y="4541356"/>
                      <a:ext cx="5154562" cy="1345544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10" name="Picture 2">
                      <a:extLst>
                        <a:ext uri="{FF2B5EF4-FFF2-40B4-BE49-F238E27FC236}">
                          <a16:creationId xmlns:a16="http://schemas.microsoft.com/office/drawing/2014/main" id="{3E9FD5A0-F44F-4970-B80C-E7CD3501433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>
                      <a:alphaModFix amt="20000"/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5859" l="10000" r="90000">
                                  <a14:foregroundMark x1="51563" y1="86250" x2="62187" y2="86406"/>
                                  <a14:foregroundMark x1="54334" y1="92976" x2="55265" y2="92930"/>
                                  <a14:foregroundMark x1="57604" y1="92813" x2="65417" y2="89063"/>
                                  <a14:foregroundMark x1="48704" y1="93532" x2="46979" y2="93359"/>
                                  <a14:foregroundMark x1="57917" y1="94453" x2="57417" y2="94403"/>
                                  <a14:backgroundMark x1="80417" y1="90391" x2="63333" y2="94141"/>
                                  <a14:backgroundMark x1="63333" y1="94141" x2="60417" y2="95938"/>
                                  <a14:backgroundMark x1="50417" y1="95391" x2="50417" y2="95391"/>
                                  <a14:backgroundMark x1="50417" y1="95391" x2="51667" y2="96953"/>
                                  <a14:backgroundMark x1="48021" y1="94141" x2="53229" y2="95703"/>
                                  <a14:backgroundMark x1="53229" y1="95703" x2="56979" y2="95000"/>
                                  <a14:backgroundMark x1="82604" y1="86953" x2="79688" y2="88359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0000"/>
                    <a:stretch/>
                  </p:blipFill>
                  <p:spPr bwMode="auto">
                    <a:xfrm>
                      <a:off x="16597584" y="4541356"/>
                      <a:ext cx="5154562" cy="1345544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75634403-8FF5-4424-A328-6EF4AC566A32}"/>
                      </a:ext>
                    </a:extLst>
                  </p:cNvPr>
                  <p:cNvSpPr/>
                  <p:nvPr/>
                </p:nvSpPr>
                <p:spPr>
                  <a:xfrm rot="20307368">
                    <a:off x="12691769" y="5286193"/>
                    <a:ext cx="1752358" cy="25386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9F1206E-E60F-4BD0-ABE0-0AC439C429F3}"/>
                    </a:ext>
                  </a:extLst>
                </p:cNvPr>
                <p:cNvSpPr/>
                <p:nvPr/>
              </p:nvSpPr>
              <p:spPr>
                <a:xfrm rot="15713334">
                  <a:off x="12721792" y="5507672"/>
                  <a:ext cx="182880" cy="27432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4524EB6F-E288-41BD-BD0E-75B2FEC865E7}"/>
                    </a:ext>
                  </a:extLst>
                </p:cNvPr>
                <p:cNvSpPr/>
                <p:nvPr/>
              </p:nvSpPr>
              <p:spPr>
                <a:xfrm rot="13719645">
                  <a:off x="14248479" y="4825059"/>
                  <a:ext cx="209069" cy="41103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E5E2C58-20E9-47A3-900A-AE123CACDA91}"/>
                  </a:ext>
                </a:extLst>
              </p:cNvPr>
              <p:cNvSpPr/>
              <p:nvPr/>
            </p:nvSpPr>
            <p:spPr>
              <a:xfrm rot="14800877">
                <a:off x="14207925" y="4911687"/>
                <a:ext cx="198382" cy="31862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1D487C7-EE1B-463C-9E15-B693155784B8}"/>
                  </a:ext>
                </a:extLst>
              </p:cNvPr>
              <p:cNvSpPr/>
              <p:nvPr/>
            </p:nvSpPr>
            <p:spPr>
              <a:xfrm rot="16448113">
                <a:off x="12825882" y="5528362"/>
                <a:ext cx="188033" cy="24731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96D6C2-9C65-49FD-8DDA-5BCEACF124BC}"/>
              </a:ext>
            </a:extLst>
          </p:cNvPr>
          <p:cNvCxnSpPr>
            <a:cxnSpLocks/>
          </p:cNvCxnSpPr>
          <p:nvPr/>
        </p:nvCxnSpPr>
        <p:spPr>
          <a:xfrm>
            <a:off x="22349012" y="9578237"/>
            <a:ext cx="4763773" cy="20766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8111E9-43D7-44E3-9BF8-A2C5654120EC}"/>
              </a:ext>
            </a:extLst>
          </p:cNvPr>
          <p:cNvSpPr txBox="1"/>
          <p:nvPr/>
        </p:nvSpPr>
        <p:spPr>
          <a:xfrm>
            <a:off x="27112785" y="11444638"/>
            <a:ext cx="417342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Arduino Bluno Nano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5DDB48-351B-43F1-B2AD-4F2E7F58FA56}"/>
              </a:ext>
            </a:extLst>
          </p:cNvPr>
          <p:cNvSpPr txBox="1"/>
          <p:nvPr/>
        </p:nvSpPr>
        <p:spPr>
          <a:xfrm>
            <a:off x="27112785" y="9343614"/>
            <a:ext cx="417342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Piezoelectric sensors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35C2EE2-8DF0-4C89-B36E-A33D34C4AE92}"/>
              </a:ext>
            </a:extLst>
          </p:cNvPr>
          <p:cNvSpPr txBox="1"/>
          <p:nvPr/>
        </p:nvSpPr>
        <p:spPr>
          <a:xfrm>
            <a:off x="27112785" y="10369121"/>
            <a:ext cx="417342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3D-printed housing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4C5C169-C55F-4AB0-AE85-72C341934FCC}"/>
              </a:ext>
            </a:extLst>
          </p:cNvPr>
          <p:cNvSpPr txBox="1"/>
          <p:nvPr/>
        </p:nvSpPr>
        <p:spPr>
          <a:xfrm>
            <a:off x="27112785" y="12587836"/>
            <a:ext cx="417342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Lithium-ion battery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4B746B-DFB5-420B-94EF-E39A022C51EC}"/>
              </a:ext>
            </a:extLst>
          </p:cNvPr>
          <p:cNvCxnSpPr>
            <a:cxnSpLocks/>
          </p:cNvCxnSpPr>
          <p:nvPr/>
        </p:nvCxnSpPr>
        <p:spPr>
          <a:xfrm>
            <a:off x="16899124" y="5250264"/>
            <a:ext cx="5488713" cy="433819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4A0382C-F054-4ADC-B70B-B52F3239BA4A}"/>
              </a:ext>
            </a:extLst>
          </p:cNvPr>
          <p:cNvCxnSpPr>
            <a:cxnSpLocks/>
          </p:cNvCxnSpPr>
          <p:nvPr/>
        </p:nvCxnSpPr>
        <p:spPr>
          <a:xfrm>
            <a:off x="16659396" y="6316442"/>
            <a:ext cx="5244929" cy="4361013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DD75EA0-20AC-4217-AFE3-8B8155F3DBA6}"/>
              </a:ext>
            </a:extLst>
          </p:cNvPr>
          <p:cNvCxnSpPr>
            <a:cxnSpLocks/>
          </p:cNvCxnSpPr>
          <p:nvPr/>
        </p:nvCxnSpPr>
        <p:spPr>
          <a:xfrm flipV="1">
            <a:off x="21866498" y="10624510"/>
            <a:ext cx="5246287" cy="44942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ED7A5DA-8916-4CD1-B89E-BC870192FE0C}"/>
              </a:ext>
            </a:extLst>
          </p:cNvPr>
          <p:cNvCxnSpPr>
            <a:cxnSpLocks/>
          </p:cNvCxnSpPr>
          <p:nvPr/>
        </p:nvCxnSpPr>
        <p:spPr>
          <a:xfrm>
            <a:off x="16076889" y="7216385"/>
            <a:ext cx="5814200" cy="447115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2A37672-0B38-4E1A-AACF-66620BACC165}"/>
              </a:ext>
            </a:extLst>
          </p:cNvPr>
          <p:cNvCxnSpPr>
            <a:cxnSpLocks/>
          </p:cNvCxnSpPr>
          <p:nvPr/>
        </p:nvCxnSpPr>
        <p:spPr>
          <a:xfrm>
            <a:off x="21851444" y="11680953"/>
            <a:ext cx="5261341" cy="19074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39346E2-3576-4CB9-97DE-7EA5F8EDF3E7}"/>
              </a:ext>
            </a:extLst>
          </p:cNvPr>
          <p:cNvCxnSpPr>
            <a:cxnSpLocks/>
          </p:cNvCxnSpPr>
          <p:nvPr/>
        </p:nvCxnSpPr>
        <p:spPr>
          <a:xfrm>
            <a:off x="16012583" y="8361054"/>
            <a:ext cx="5853915" cy="4470681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EBE0653-F188-4A3A-9399-222BE624F101}"/>
              </a:ext>
            </a:extLst>
          </p:cNvPr>
          <p:cNvCxnSpPr>
            <a:cxnSpLocks/>
          </p:cNvCxnSpPr>
          <p:nvPr/>
        </p:nvCxnSpPr>
        <p:spPr>
          <a:xfrm>
            <a:off x="21825861" y="12825621"/>
            <a:ext cx="5286924" cy="17604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38F7B40-B689-45F4-A277-3BB7649E6B09}"/>
              </a:ext>
            </a:extLst>
          </p:cNvPr>
          <p:cNvCxnSpPr>
            <a:cxnSpLocks/>
          </p:cNvCxnSpPr>
          <p:nvPr/>
        </p:nvCxnSpPr>
        <p:spPr>
          <a:xfrm>
            <a:off x="13866715" y="4986641"/>
            <a:ext cx="41982" cy="9006566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5DE9BC3-982D-4228-A547-2654395C979C}"/>
              </a:ext>
            </a:extLst>
          </p:cNvPr>
          <p:cNvCxnSpPr>
            <a:cxnSpLocks/>
          </p:cNvCxnSpPr>
          <p:nvPr/>
        </p:nvCxnSpPr>
        <p:spPr>
          <a:xfrm>
            <a:off x="13865384" y="13976956"/>
            <a:ext cx="13247401" cy="5034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07758889-7C74-43EA-98E2-0AE443E24F20}"/>
              </a:ext>
            </a:extLst>
          </p:cNvPr>
          <p:cNvSpPr txBox="1"/>
          <p:nvPr/>
        </p:nvSpPr>
        <p:spPr>
          <a:xfrm>
            <a:off x="27112785" y="13726601"/>
            <a:ext cx="417342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Indications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0646D97-715B-4F77-8FDE-F6DA358FAB8D}"/>
              </a:ext>
            </a:extLst>
          </p:cNvPr>
          <p:cNvGrpSpPr/>
          <p:nvPr/>
        </p:nvGrpSpPr>
        <p:grpSpPr>
          <a:xfrm>
            <a:off x="384089" y="15306689"/>
            <a:ext cx="9399336" cy="1046879"/>
            <a:chOff x="22878793" y="3760763"/>
            <a:chExt cx="8841091" cy="1305172"/>
          </a:xfrm>
          <a:solidFill>
            <a:srgbClr val="C6B89B"/>
          </a:solidFill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4686E12B-0BEA-4163-96E9-C07A25A7F100}"/>
                </a:ext>
              </a:extLst>
            </p:cNvPr>
            <p:cNvSpPr/>
            <p:nvPr/>
          </p:nvSpPr>
          <p:spPr>
            <a:xfrm>
              <a:off x="22878793" y="3760763"/>
              <a:ext cx="8841091" cy="13051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8269A03-4F32-4360-A245-F44C69DAAE39}"/>
                </a:ext>
              </a:extLst>
            </p:cNvPr>
            <p:cNvSpPr txBox="1"/>
            <p:nvPr/>
          </p:nvSpPr>
          <p:spPr>
            <a:xfrm>
              <a:off x="23058610" y="3924113"/>
              <a:ext cx="8481456" cy="97847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Initial Prototyping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683FBF0-A5F7-4585-AE73-5B13866C22A8}"/>
              </a:ext>
            </a:extLst>
          </p:cNvPr>
          <p:cNvGrpSpPr/>
          <p:nvPr/>
        </p:nvGrpSpPr>
        <p:grpSpPr>
          <a:xfrm>
            <a:off x="18109111" y="16995267"/>
            <a:ext cx="14533371" cy="3707310"/>
            <a:chOff x="1207493" y="3802012"/>
            <a:chExt cx="17849254" cy="4567156"/>
          </a:xfrm>
        </p:grpSpPr>
        <p:sp>
          <p:nvSpPr>
            <p:cNvPr id="128" name="Flowchart: Connector 127">
              <a:extLst>
                <a:ext uri="{FF2B5EF4-FFF2-40B4-BE49-F238E27FC236}">
                  <a16:creationId xmlns:a16="http://schemas.microsoft.com/office/drawing/2014/main" id="{3919CA80-52FC-42F8-8DA1-C17BA4368165}"/>
                </a:ext>
              </a:extLst>
            </p:cNvPr>
            <p:cNvSpPr/>
            <p:nvPr/>
          </p:nvSpPr>
          <p:spPr>
            <a:xfrm>
              <a:off x="15339467" y="5629692"/>
              <a:ext cx="953360" cy="944963"/>
            </a:xfrm>
            <a:prstGeom prst="flowChartConnector">
              <a:avLst/>
            </a:prstGeom>
            <a:solidFill>
              <a:srgbClr val="C6B89B"/>
            </a:solidFill>
            <a:ln>
              <a:solidFill>
                <a:srgbClr val="C6B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>
              <a:extLst>
                <a:ext uri="{FF2B5EF4-FFF2-40B4-BE49-F238E27FC236}">
                  <a16:creationId xmlns:a16="http://schemas.microsoft.com/office/drawing/2014/main" id="{6D8FBED6-D51A-4DF6-BC6E-8DB2DF8CAF1E}"/>
                </a:ext>
              </a:extLst>
            </p:cNvPr>
            <p:cNvSpPr/>
            <p:nvPr/>
          </p:nvSpPr>
          <p:spPr>
            <a:xfrm>
              <a:off x="10676749" y="5610049"/>
              <a:ext cx="953360" cy="944963"/>
            </a:xfrm>
            <a:prstGeom prst="flowChartConnector">
              <a:avLst/>
            </a:prstGeom>
            <a:solidFill>
              <a:srgbClr val="C6B89B"/>
            </a:solidFill>
            <a:ln>
              <a:solidFill>
                <a:srgbClr val="C6B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31">
              <a:extLst>
                <a:ext uri="{FF2B5EF4-FFF2-40B4-BE49-F238E27FC236}">
                  <a16:creationId xmlns:a16="http://schemas.microsoft.com/office/drawing/2014/main" id="{72FB3C3C-4DFC-4FC9-A63C-AD92ADEF54ED}"/>
                </a:ext>
              </a:extLst>
            </p:cNvPr>
            <p:cNvSpPr/>
            <p:nvPr/>
          </p:nvSpPr>
          <p:spPr>
            <a:xfrm>
              <a:off x="5978946" y="5598988"/>
              <a:ext cx="953360" cy="944963"/>
            </a:xfrm>
            <a:prstGeom prst="flowChartConnector">
              <a:avLst/>
            </a:prstGeom>
            <a:solidFill>
              <a:srgbClr val="C6B89B"/>
            </a:solidFill>
            <a:ln>
              <a:solidFill>
                <a:srgbClr val="C6B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133">
              <a:extLst>
                <a:ext uri="{FF2B5EF4-FFF2-40B4-BE49-F238E27FC236}">
                  <a16:creationId xmlns:a16="http://schemas.microsoft.com/office/drawing/2014/main" id="{B13F2FA4-0420-460E-BA9A-A4087FDAD572}"/>
                </a:ext>
              </a:extLst>
            </p:cNvPr>
            <p:cNvSpPr/>
            <p:nvPr/>
          </p:nvSpPr>
          <p:spPr>
            <a:xfrm>
              <a:off x="1298685" y="5610049"/>
              <a:ext cx="953360" cy="944963"/>
            </a:xfrm>
            <a:prstGeom prst="flowChartConnector">
              <a:avLst/>
            </a:prstGeom>
            <a:solidFill>
              <a:srgbClr val="C6B89B"/>
            </a:solidFill>
            <a:ln>
              <a:solidFill>
                <a:srgbClr val="C6B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F145E61-CCB6-4799-8DFF-66D0A41F6991}"/>
                </a:ext>
              </a:extLst>
            </p:cNvPr>
            <p:cNvSpPr/>
            <p:nvPr/>
          </p:nvSpPr>
          <p:spPr>
            <a:xfrm>
              <a:off x="1735015" y="6072554"/>
              <a:ext cx="14084920" cy="117227"/>
            </a:xfrm>
            <a:prstGeom prst="rect">
              <a:avLst/>
            </a:prstGeom>
            <a:solidFill>
              <a:srgbClr val="C6B89B"/>
            </a:solidFill>
            <a:ln>
              <a:solidFill>
                <a:srgbClr val="C6B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2" descr="Baseball Clip Art at Clker.com - vector clip art online, royalty free &amp;amp;  public domain">
              <a:extLst>
                <a:ext uri="{FF2B5EF4-FFF2-40B4-BE49-F238E27FC236}">
                  <a16:creationId xmlns:a16="http://schemas.microsoft.com/office/drawing/2014/main" id="{845E8255-BD91-4882-9A15-B3315B267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991" y="5699955"/>
              <a:ext cx="804747" cy="78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Baseball Clip Art at Clker.com - vector clip art online, royalty free &amp;amp;  public domain">
              <a:extLst>
                <a:ext uri="{FF2B5EF4-FFF2-40B4-BE49-F238E27FC236}">
                  <a16:creationId xmlns:a16="http://schemas.microsoft.com/office/drawing/2014/main" id="{BFC0C126-9D7C-476C-8251-7D0C41A03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50087">
              <a:off x="15413774" y="5699956"/>
              <a:ext cx="804747" cy="78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Baseball Clip Art at Clker.com - vector clip art online, royalty free &amp;amp;  public domain">
              <a:extLst>
                <a:ext uri="{FF2B5EF4-FFF2-40B4-BE49-F238E27FC236}">
                  <a16:creationId xmlns:a16="http://schemas.microsoft.com/office/drawing/2014/main" id="{02BD6D7B-5BB9-4E9E-B0E8-690079772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1051">
              <a:off x="6053253" y="5687851"/>
              <a:ext cx="804747" cy="78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Baseball Clip Art at Clker.com - vector clip art online, royalty free &amp;amp;  public domain">
              <a:extLst>
                <a:ext uri="{FF2B5EF4-FFF2-40B4-BE49-F238E27FC236}">
                  <a16:creationId xmlns:a16="http://schemas.microsoft.com/office/drawing/2014/main" id="{A29A58E6-2A73-40AB-9F28-784B5E816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3930">
              <a:off x="10754139" y="5699954"/>
              <a:ext cx="804747" cy="78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A1527399-B145-43EC-8249-477613C91CD9}"/>
                </a:ext>
              </a:extLst>
            </p:cNvPr>
            <p:cNvGrpSpPr/>
            <p:nvPr/>
          </p:nvGrpSpPr>
          <p:grpSpPr>
            <a:xfrm>
              <a:off x="1207493" y="6690695"/>
              <a:ext cx="4182124" cy="1657149"/>
              <a:chOff x="1207493" y="6690695"/>
              <a:chExt cx="4182124" cy="1657149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6110EA41-24F9-4150-8C17-8B6C166E6708}"/>
                  </a:ext>
                </a:extLst>
              </p:cNvPr>
              <p:cNvSpPr/>
              <p:nvPr/>
            </p:nvSpPr>
            <p:spPr>
              <a:xfrm>
                <a:off x="1728552" y="6855841"/>
                <a:ext cx="3661065" cy="127292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/>
                  <a:t>Sensor   </a:t>
                </a:r>
              </a:p>
              <a:p>
                <a:pPr algn="ctr"/>
                <a:r>
                  <a:rPr lang="en-US" sz="3200"/>
                  <a:t> Testing</a:t>
                </a:r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04C063EB-D2F1-4A1F-B27D-7B6F4296B29E}"/>
                  </a:ext>
                </a:extLst>
              </p:cNvPr>
              <p:cNvGrpSpPr/>
              <p:nvPr/>
            </p:nvGrpSpPr>
            <p:grpSpPr>
              <a:xfrm rot="10800000">
                <a:off x="1207493" y="6690695"/>
                <a:ext cx="1135746" cy="1657149"/>
                <a:chOff x="2177740" y="7315192"/>
                <a:chExt cx="1466744" cy="1915064"/>
              </a:xfrm>
              <a:solidFill>
                <a:srgbClr val="709020"/>
              </a:solidFill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D617F4CC-8407-40FB-9DC2-2D7C9E6EA410}"/>
                    </a:ext>
                  </a:extLst>
                </p:cNvPr>
                <p:cNvSpPr/>
                <p:nvPr/>
              </p:nvSpPr>
              <p:spPr>
                <a:xfrm>
                  <a:off x="2177743" y="7315192"/>
                  <a:ext cx="1466741" cy="10920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Isosceles Triangle 162">
                  <a:extLst>
                    <a:ext uri="{FF2B5EF4-FFF2-40B4-BE49-F238E27FC236}">
                      <a16:creationId xmlns:a16="http://schemas.microsoft.com/office/drawing/2014/main" id="{EA8FBFC7-D841-4395-B7AC-E4A7C5E34A85}"/>
                    </a:ext>
                  </a:extLst>
                </p:cNvPr>
                <p:cNvSpPr/>
                <p:nvPr/>
              </p:nvSpPr>
              <p:spPr>
                <a:xfrm rot="10800000">
                  <a:off x="2177740" y="7964933"/>
                  <a:ext cx="1466742" cy="1265323"/>
                </a:xfrm>
                <a:prstGeom prst="triangle">
                  <a:avLst>
                    <a:gd name="adj" fmla="val 5291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1" name="Flowchart: Connector 140">
              <a:extLst>
                <a:ext uri="{FF2B5EF4-FFF2-40B4-BE49-F238E27FC236}">
                  <a16:creationId xmlns:a16="http://schemas.microsoft.com/office/drawing/2014/main" id="{0381BFBC-3B8B-482E-82E1-5BE2BD83DB7A}"/>
                </a:ext>
              </a:extLst>
            </p:cNvPr>
            <p:cNvSpPr/>
            <p:nvPr/>
          </p:nvSpPr>
          <p:spPr>
            <a:xfrm>
              <a:off x="1499176" y="7536665"/>
              <a:ext cx="562708" cy="58764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CF6DD90-8353-4CD4-BFCF-E954ABB00329}"/>
                </a:ext>
              </a:extLst>
            </p:cNvPr>
            <p:cNvGrpSpPr/>
            <p:nvPr/>
          </p:nvGrpSpPr>
          <p:grpSpPr>
            <a:xfrm rot="10800000" flipH="1">
              <a:off x="5830176" y="3886624"/>
              <a:ext cx="4315784" cy="1657149"/>
              <a:chOff x="7657080" y="8184471"/>
              <a:chExt cx="4315784" cy="1657149"/>
            </a:xfrm>
          </p:grpSpPr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2369CACF-750C-4805-AA88-8EB3ED741789}"/>
                  </a:ext>
                </a:extLst>
              </p:cNvPr>
              <p:cNvSpPr/>
              <p:nvPr/>
            </p:nvSpPr>
            <p:spPr>
              <a:xfrm rot="10800000" flipH="1">
                <a:off x="8311798" y="8507378"/>
                <a:ext cx="3661066" cy="127292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/>
                  <a:t>Bluetooth Testing</a:t>
                </a: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5FE76E81-0090-416D-A2C6-484A52D6CBF4}"/>
                  </a:ext>
                </a:extLst>
              </p:cNvPr>
              <p:cNvGrpSpPr/>
              <p:nvPr/>
            </p:nvGrpSpPr>
            <p:grpSpPr>
              <a:xfrm rot="10800000">
                <a:off x="7657080" y="8184471"/>
                <a:ext cx="1135746" cy="1657149"/>
                <a:chOff x="2177740" y="7315192"/>
                <a:chExt cx="1466744" cy="1915064"/>
              </a:xfrm>
              <a:solidFill>
                <a:srgbClr val="709020"/>
              </a:solidFill>
            </p:grpSpPr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109E7766-29D4-40AF-9144-319EA64D51D6}"/>
                    </a:ext>
                  </a:extLst>
                </p:cNvPr>
                <p:cNvSpPr/>
                <p:nvPr/>
              </p:nvSpPr>
              <p:spPr>
                <a:xfrm>
                  <a:off x="2177743" y="7315192"/>
                  <a:ext cx="1466741" cy="10920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Isosceles Triangle 158">
                  <a:extLst>
                    <a:ext uri="{FF2B5EF4-FFF2-40B4-BE49-F238E27FC236}">
                      <a16:creationId xmlns:a16="http://schemas.microsoft.com/office/drawing/2014/main" id="{30CAE5F6-D9BF-4541-AEF5-33CA97DA4631}"/>
                    </a:ext>
                  </a:extLst>
                </p:cNvPr>
                <p:cNvSpPr/>
                <p:nvPr/>
              </p:nvSpPr>
              <p:spPr>
                <a:xfrm rot="10800000">
                  <a:off x="2177740" y="7964933"/>
                  <a:ext cx="1466742" cy="1265323"/>
                </a:xfrm>
                <a:prstGeom prst="triangle">
                  <a:avLst>
                    <a:gd name="adj" fmla="val 5291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03EFBA9-FE6A-43D2-BF08-925FB30AACD9}"/>
                </a:ext>
              </a:extLst>
            </p:cNvPr>
            <p:cNvGrpSpPr/>
            <p:nvPr/>
          </p:nvGrpSpPr>
          <p:grpSpPr>
            <a:xfrm>
              <a:off x="10634361" y="6712019"/>
              <a:ext cx="4130145" cy="1657149"/>
              <a:chOff x="1207493" y="6690695"/>
              <a:chExt cx="4130145" cy="1657149"/>
            </a:xfrm>
          </p:grpSpPr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BF4066FF-B973-4895-A773-B86B5BD5218F}"/>
                  </a:ext>
                </a:extLst>
              </p:cNvPr>
              <p:cNvSpPr/>
              <p:nvPr/>
            </p:nvSpPr>
            <p:spPr>
              <a:xfrm>
                <a:off x="1674757" y="6972227"/>
                <a:ext cx="3662881" cy="127102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/>
                  <a:t>Housing Prototype</a:t>
                </a:r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D69F238E-DF2B-4FD9-9480-50719BC087C1}"/>
                  </a:ext>
                </a:extLst>
              </p:cNvPr>
              <p:cNvGrpSpPr/>
              <p:nvPr/>
            </p:nvGrpSpPr>
            <p:grpSpPr>
              <a:xfrm rot="10800000">
                <a:off x="1207493" y="6690695"/>
                <a:ext cx="1135746" cy="1657149"/>
                <a:chOff x="2177740" y="7315192"/>
                <a:chExt cx="1466744" cy="1915064"/>
              </a:xfrm>
              <a:solidFill>
                <a:srgbClr val="709020"/>
              </a:solidFill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1CBBE811-9BF6-4657-91F8-362B68C250B2}"/>
                    </a:ext>
                  </a:extLst>
                </p:cNvPr>
                <p:cNvSpPr/>
                <p:nvPr/>
              </p:nvSpPr>
              <p:spPr>
                <a:xfrm>
                  <a:off x="2177743" y="7315192"/>
                  <a:ext cx="1466741" cy="10920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Isosceles Triangle 154">
                  <a:extLst>
                    <a:ext uri="{FF2B5EF4-FFF2-40B4-BE49-F238E27FC236}">
                      <a16:creationId xmlns:a16="http://schemas.microsoft.com/office/drawing/2014/main" id="{45893B32-7226-42F7-9741-5B0DC7B35F01}"/>
                    </a:ext>
                  </a:extLst>
                </p:cNvPr>
                <p:cNvSpPr/>
                <p:nvPr/>
              </p:nvSpPr>
              <p:spPr>
                <a:xfrm rot="10800000">
                  <a:off x="2177740" y="7964933"/>
                  <a:ext cx="1466742" cy="1265323"/>
                </a:xfrm>
                <a:prstGeom prst="triangle">
                  <a:avLst>
                    <a:gd name="adj" fmla="val 5291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F6A4BBE-82F9-49EC-8C80-64993EB7DCC0}"/>
                </a:ext>
              </a:extLst>
            </p:cNvPr>
            <p:cNvGrpSpPr/>
            <p:nvPr/>
          </p:nvGrpSpPr>
          <p:grpSpPr>
            <a:xfrm rot="10800000" flipH="1">
              <a:off x="15196915" y="3802012"/>
              <a:ext cx="3859832" cy="1657149"/>
              <a:chOff x="7657080" y="8184471"/>
              <a:chExt cx="3859832" cy="1657149"/>
            </a:xfrm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20B6FC1F-96F3-4E92-949C-BFE2F893632A}"/>
                  </a:ext>
                </a:extLst>
              </p:cNvPr>
              <p:cNvSpPr/>
              <p:nvPr/>
            </p:nvSpPr>
            <p:spPr>
              <a:xfrm rot="10800000" flipH="1">
                <a:off x="8058049" y="8442622"/>
                <a:ext cx="3458863" cy="1135727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/>
                  <a:t>System Integration</a:t>
                </a: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B7F1FF-C7C6-4FAF-A468-43390DC291D7}"/>
                  </a:ext>
                </a:extLst>
              </p:cNvPr>
              <p:cNvGrpSpPr/>
              <p:nvPr/>
            </p:nvGrpSpPr>
            <p:grpSpPr>
              <a:xfrm rot="10800000">
                <a:off x="7657080" y="8184471"/>
                <a:ext cx="1135746" cy="1657149"/>
                <a:chOff x="2177740" y="7315192"/>
                <a:chExt cx="1466744" cy="1915064"/>
              </a:xfrm>
              <a:solidFill>
                <a:srgbClr val="709020"/>
              </a:solidFill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5D848BA8-7A3D-470C-A0A3-594D27C3D812}"/>
                    </a:ext>
                  </a:extLst>
                </p:cNvPr>
                <p:cNvSpPr/>
                <p:nvPr/>
              </p:nvSpPr>
              <p:spPr>
                <a:xfrm>
                  <a:off x="2177743" y="7315192"/>
                  <a:ext cx="1466741" cy="10920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Isosceles Triangle 150">
                  <a:extLst>
                    <a:ext uri="{FF2B5EF4-FFF2-40B4-BE49-F238E27FC236}">
                      <a16:creationId xmlns:a16="http://schemas.microsoft.com/office/drawing/2014/main" id="{F91506DC-F703-4628-B4EF-E740BF41EE6F}"/>
                    </a:ext>
                  </a:extLst>
                </p:cNvPr>
                <p:cNvSpPr/>
                <p:nvPr/>
              </p:nvSpPr>
              <p:spPr>
                <a:xfrm rot="10800000">
                  <a:off x="2177740" y="7964933"/>
                  <a:ext cx="1466742" cy="1265323"/>
                </a:xfrm>
                <a:prstGeom prst="triangle">
                  <a:avLst>
                    <a:gd name="adj" fmla="val 5291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5" name="Flowchart: Connector 144">
              <a:extLst>
                <a:ext uri="{FF2B5EF4-FFF2-40B4-BE49-F238E27FC236}">
                  <a16:creationId xmlns:a16="http://schemas.microsoft.com/office/drawing/2014/main" id="{288BEC0F-6AC1-4A55-9506-8ADA0E6B228D}"/>
                </a:ext>
              </a:extLst>
            </p:cNvPr>
            <p:cNvSpPr/>
            <p:nvPr/>
          </p:nvSpPr>
          <p:spPr>
            <a:xfrm>
              <a:off x="6116694" y="4146446"/>
              <a:ext cx="562708" cy="58764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lowchart: Connector 145">
              <a:extLst>
                <a:ext uri="{FF2B5EF4-FFF2-40B4-BE49-F238E27FC236}">
                  <a16:creationId xmlns:a16="http://schemas.microsoft.com/office/drawing/2014/main" id="{B229B7B8-848F-4E82-889D-12B6F831657A}"/>
                </a:ext>
              </a:extLst>
            </p:cNvPr>
            <p:cNvSpPr/>
            <p:nvPr/>
          </p:nvSpPr>
          <p:spPr>
            <a:xfrm>
              <a:off x="10926044" y="7532584"/>
              <a:ext cx="562708" cy="58764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146">
              <a:extLst>
                <a:ext uri="{FF2B5EF4-FFF2-40B4-BE49-F238E27FC236}">
                  <a16:creationId xmlns:a16="http://schemas.microsoft.com/office/drawing/2014/main" id="{CCFBE712-108C-4599-9193-2F9E62EC61E8}"/>
                </a:ext>
              </a:extLst>
            </p:cNvPr>
            <p:cNvSpPr/>
            <p:nvPr/>
          </p:nvSpPr>
          <p:spPr>
            <a:xfrm>
              <a:off x="15483433" y="4065284"/>
              <a:ext cx="562708" cy="58764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8" name="Picture 187">
            <a:extLst>
              <a:ext uri="{FF2B5EF4-FFF2-40B4-BE49-F238E27FC236}">
                <a16:creationId xmlns:a16="http://schemas.microsoft.com/office/drawing/2014/main" id="{7BBA182B-48FF-472E-BABF-B84008525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948" y="16990509"/>
            <a:ext cx="6579609" cy="1625346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5350A332-6CB7-4C71-ADC8-2BD0AA930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728" y="20169249"/>
            <a:ext cx="6934349" cy="477590"/>
          </a:xfrm>
          <a:prstGeom prst="rect">
            <a:avLst/>
          </a:prstGeom>
        </p:spPr>
      </p:pic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7F50C6E-3374-4232-A588-0EA481B8E1E2}"/>
              </a:ext>
            </a:extLst>
          </p:cNvPr>
          <p:cNvCxnSpPr>
            <a:cxnSpLocks/>
          </p:cNvCxnSpPr>
          <p:nvPr/>
        </p:nvCxnSpPr>
        <p:spPr>
          <a:xfrm>
            <a:off x="1952852" y="20850818"/>
            <a:ext cx="0" cy="871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69F8F9E-A78E-4873-AC10-7D26E5DCDA60}"/>
              </a:ext>
            </a:extLst>
          </p:cNvPr>
          <p:cNvCxnSpPr>
            <a:cxnSpLocks/>
          </p:cNvCxnSpPr>
          <p:nvPr/>
        </p:nvCxnSpPr>
        <p:spPr>
          <a:xfrm>
            <a:off x="5904656" y="20908324"/>
            <a:ext cx="0" cy="871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060C3B3-1906-4178-BE98-0C9A909196DF}"/>
              </a:ext>
            </a:extLst>
          </p:cNvPr>
          <p:cNvCxnSpPr>
            <a:cxnSpLocks/>
          </p:cNvCxnSpPr>
          <p:nvPr/>
        </p:nvCxnSpPr>
        <p:spPr>
          <a:xfrm>
            <a:off x="1952852" y="21381846"/>
            <a:ext cx="3951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8D2440E7-91FE-4D0B-86A5-0C82F5A88E0D}"/>
              </a:ext>
            </a:extLst>
          </p:cNvPr>
          <p:cNvSpPr txBox="1"/>
          <p:nvPr/>
        </p:nvSpPr>
        <p:spPr>
          <a:xfrm>
            <a:off x="2410076" y="20850818"/>
            <a:ext cx="300135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15 mm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0515517E-2E7B-4884-97B9-9C5AEA2554C8}"/>
              </a:ext>
            </a:extLst>
          </p:cNvPr>
          <p:cNvCxnSpPr>
            <a:cxnSpLocks/>
          </p:cNvCxnSpPr>
          <p:nvPr/>
        </p:nvCxnSpPr>
        <p:spPr>
          <a:xfrm flipH="1">
            <a:off x="3922887" y="19406192"/>
            <a:ext cx="2594" cy="720526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9BDDA372-833C-466B-8937-466E3C4B54CD}"/>
              </a:ext>
            </a:extLst>
          </p:cNvPr>
          <p:cNvSpPr txBox="1"/>
          <p:nvPr/>
        </p:nvSpPr>
        <p:spPr>
          <a:xfrm>
            <a:off x="1837247" y="18892854"/>
            <a:ext cx="41734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Force application</a:t>
            </a:r>
          </a:p>
        </p:txBody>
      </p:sp>
      <p:pic>
        <p:nvPicPr>
          <p:cNvPr id="180" name="Picture 18">
            <a:extLst>
              <a:ext uri="{FF2B5EF4-FFF2-40B4-BE49-F238E27FC236}">
                <a16:creationId xmlns:a16="http://schemas.microsoft.com/office/drawing/2014/main" id="{02C01035-B7E3-40BC-8E5C-A02271F2F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2779" y="12461267"/>
            <a:ext cx="2598797" cy="2429383"/>
          </a:xfrm>
          <a:prstGeom prst="rect">
            <a:avLst/>
          </a:prstGeom>
        </p:spPr>
      </p:pic>
      <p:pic>
        <p:nvPicPr>
          <p:cNvPr id="190" name="Picture 16">
            <a:extLst>
              <a:ext uri="{FF2B5EF4-FFF2-40B4-BE49-F238E27FC236}">
                <a16:creationId xmlns:a16="http://schemas.microsoft.com/office/drawing/2014/main" id="{72784F71-5C4E-4387-8980-0390FBCBCC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078" y="11817013"/>
            <a:ext cx="2669571" cy="2269527"/>
          </a:xfrm>
          <a:prstGeom prst="rect">
            <a:avLst/>
          </a:prstGeom>
        </p:spPr>
      </p:pic>
      <p:pic>
        <p:nvPicPr>
          <p:cNvPr id="194" name="Picture 13" descr="Logo, icon&#10;&#10;Description automatically generated">
            <a:extLst>
              <a:ext uri="{FF2B5EF4-FFF2-40B4-BE49-F238E27FC236}">
                <a16:creationId xmlns:a16="http://schemas.microsoft.com/office/drawing/2014/main" id="{625CFE8B-02D6-400B-970B-D59FFEFA9D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175" y="13207767"/>
            <a:ext cx="2990845" cy="2589623"/>
          </a:xfrm>
          <a:prstGeom prst="rect">
            <a:avLst/>
          </a:prstGeom>
        </p:spPr>
      </p:pic>
      <p:pic>
        <p:nvPicPr>
          <p:cNvPr id="195" name="Picture 30" descr="Logo&#10;&#10;Description automatically generated">
            <a:extLst>
              <a:ext uri="{FF2B5EF4-FFF2-40B4-BE49-F238E27FC236}">
                <a16:creationId xmlns:a16="http://schemas.microsoft.com/office/drawing/2014/main" id="{C22BD0B2-310D-4EE8-8C1D-50F37999AE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1549" y="12577258"/>
            <a:ext cx="3182709" cy="2304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822156-4C02-4BD4-BABE-3306408E7D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4236" y="16505115"/>
            <a:ext cx="8981872" cy="50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4AA4E0254A743A4B1FE7D46A886B1" ma:contentTypeVersion="4" ma:contentTypeDescription="Create a new document." ma:contentTypeScope="" ma:versionID="619a61e6a8d4f4ac1dcb181434696ac0">
  <xsd:schema xmlns:xsd="http://www.w3.org/2001/XMLSchema" xmlns:xs="http://www.w3.org/2001/XMLSchema" xmlns:p="http://schemas.microsoft.com/office/2006/metadata/properties" xmlns:ns2="910a81c3-2859-44c8-a557-28f2ea2f81c0" targetNamespace="http://schemas.microsoft.com/office/2006/metadata/properties" ma:root="true" ma:fieldsID="cfb35e0a80e8934b005b07a1a12594e3" ns2:_="">
    <xsd:import namespace="910a81c3-2859-44c8-a557-28f2ea2f81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a81c3-2859-44c8-a557-28f2ea2f8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B69CBC-D85B-49B0-815D-AA6BED3D25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82DF9B-76CB-4420-B46C-1ED2C7940145}">
  <ds:schemaRefs>
    <ds:schemaRef ds:uri="910a81c3-2859-44c8-a557-28f2ea2f81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C697C7-FAFC-49A1-968C-77863CC5406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10a81c3-2859-44c8-a557-28f2ea2f81c0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238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lastModifiedBy>Yanni Giannareas</cp:lastModifiedBy>
  <cp:revision>2</cp:revision>
  <dcterms:created xsi:type="dcterms:W3CDTF">2017-10-10T11:56:34Z</dcterms:created>
  <dcterms:modified xsi:type="dcterms:W3CDTF">2021-12-03T15:03:43Z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0x0101001EC4AA4E0254A743A4B1FE7D46A886B1</vt:lpwstr>
  </property>
</Properties>
</file>