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2"/>
  </p:notesMasterIdLst>
  <p:sldIdLst>
    <p:sldId id="256" r:id="rId2"/>
    <p:sldId id="272" r:id="rId3"/>
    <p:sldId id="276" r:id="rId4"/>
    <p:sldId id="278" r:id="rId5"/>
    <p:sldId id="277" r:id="rId6"/>
    <p:sldId id="274" r:id="rId7"/>
    <p:sldId id="275" r:id="rId8"/>
    <p:sldId id="258" r:id="rId9"/>
    <p:sldId id="257" r:id="rId10"/>
    <p:sldId id="271" r:id="rId11"/>
  </p:sldIdLst>
  <p:sldSz cx="32918400" cy="21945600"/>
  <p:notesSz cx="6858000" cy="9144000"/>
  <p:defaultTextStyle>
    <a:defPPr>
      <a:defRPr lang="en-US"/>
    </a:defPPr>
    <a:lvl1pPr marL="0" algn="l" defTabSz="2633472" rtl="0" eaLnBrk="1" latinLnBrk="0" hangingPunct="1">
      <a:defRPr sz="5184" kern="1200">
        <a:solidFill>
          <a:schemeClr val="tx1"/>
        </a:solidFill>
        <a:latin typeface="+mn-lt"/>
        <a:ea typeface="+mn-ea"/>
        <a:cs typeface="+mn-cs"/>
      </a:defRPr>
    </a:lvl1pPr>
    <a:lvl2pPr marL="1316736" algn="l" defTabSz="2633472" rtl="0" eaLnBrk="1" latinLnBrk="0" hangingPunct="1">
      <a:defRPr sz="5184" kern="1200">
        <a:solidFill>
          <a:schemeClr val="tx1"/>
        </a:solidFill>
        <a:latin typeface="+mn-lt"/>
        <a:ea typeface="+mn-ea"/>
        <a:cs typeface="+mn-cs"/>
      </a:defRPr>
    </a:lvl2pPr>
    <a:lvl3pPr marL="2633472" algn="l" defTabSz="2633472" rtl="0" eaLnBrk="1" latinLnBrk="0" hangingPunct="1">
      <a:defRPr sz="5184" kern="1200">
        <a:solidFill>
          <a:schemeClr val="tx1"/>
        </a:solidFill>
        <a:latin typeface="+mn-lt"/>
        <a:ea typeface="+mn-ea"/>
        <a:cs typeface="+mn-cs"/>
      </a:defRPr>
    </a:lvl3pPr>
    <a:lvl4pPr marL="3950208" algn="l" defTabSz="2633472" rtl="0" eaLnBrk="1" latinLnBrk="0" hangingPunct="1">
      <a:defRPr sz="5184" kern="1200">
        <a:solidFill>
          <a:schemeClr val="tx1"/>
        </a:solidFill>
        <a:latin typeface="+mn-lt"/>
        <a:ea typeface="+mn-ea"/>
        <a:cs typeface="+mn-cs"/>
      </a:defRPr>
    </a:lvl4pPr>
    <a:lvl5pPr marL="5266944" algn="l" defTabSz="2633472" rtl="0" eaLnBrk="1" latinLnBrk="0" hangingPunct="1">
      <a:defRPr sz="5184" kern="1200">
        <a:solidFill>
          <a:schemeClr val="tx1"/>
        </a:solidFill>
        <a:latin typeface="+mn-lt"/>
        <a:ea typeface="+mn-ea"/>
        <a:cs typeface="+mn-cs"/>
      </a:defRPr>
    </a:lvl5pPr>
    <a:lvl6pPr marL="6583680" algn="l" defTabSz="2633472" rtl="0" eaLnBrk="1" latinLnBrk="0" hangingPunct="1">
      <a:defRPr sz="5184" kern="1200">
        <a:solidFill>
          <a:schemeClr val="tx1"/>
        </a:solidFill>
        <a:latin typeface="+mn-lt"/>
        <a:ea typeface="+mn-ea"/>
        <a:cs typeface="+mn-cs"/>
      </a:defRPr>
    </a:lvl6pPr>
    <a:lvl7pPr marL="7900416" algn="l" defTabSz="2633472" rtl="0" eaLnBrk="1" latinLnBrk="0" hangingPunct="1">
      <a:defRPr sz="5184" kern="1200">
        <a:solidFill>
          <a:schemeClr val="tx1"/>
        </a:solidFill>
        <a:latin typeface="+mn-lt"/>
        <a:ea typeface="+mn-ea"/>
        <a:cs typeface="+mn-cs"/>
      </a:defRPr>
    </a:lvl7pPr>
    <a:lvl8pPr marL="9217152" algn="l" defTabSz="2633472" rtl="0" eaLnBrk="1" latinLnBrk="0" hangingPunct="1">
      <a:defRPr sz="5184" kern="1200">
        <a:solidFill>
          <a:schemeClr val="tx1"/>
        </a:solidFill>
        <a:latin typeface="+mn-lt"/>
        <a:ea typeface="+mn-ea"/>
        <a:cs typeface="+mn-cs"/>
      </a:defRPr>
    </a:lvl8pPr>
    <a:lvl9pPr marL="10533888" algn="l" defTabSz="2633472" rtl="0" eaLnBrk="1" latinLnBrk="0" hangingPunct="1">
      <a:defRPr sz="5184"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912" userDrawn="1">
          <p15:clr>
            <a:srgbClr val="A4A3A4"/>
          </p15:clr>
        </p15:guide>
        <p15:guide id="2" pos="1036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6192"/>
    <a:srgbClr val="9BDEEE"/>
    <a:srgbClr val="000000"/>
    <a:srgbClr val="808080"/>
    <a:srgbClr val="EE2737"/>
    <a:srgbClr val="7398B8"/>
    <a:srgbClr val="00BBDC"/>
    <a:srgbClr val="00CFB4"/>
    <a:srgbClr val="A4D233"/>
    <a:srgbClr val="95B0C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F62846-3CD2-624B-A28D-8006543891B2}" v="220" dt="2021-12-02T23:39:42.618"/>
    <p1510:client id="{2E85E01F-68F2-CD0B-CA80-8E33F7823818}" v="59" dt="2021-12-02T21:06:55.521"/>
    <p1510:client id="{98F42E08-A310-6F46-AEFC-19B2B79F68D3}" v="3771" dt="2021-12-02T23:28:58.765"/>
    <p1510:client id="{BD5A9DDC-FB5B-4601-A20A-A331F0335EA9}" v="2243" dt="2021-12-02T23:26:30.948"/>
    <p1510:client id="{DBC0438D-28E3-4FD8-93D1-66141F6C861F}" v="75" dt="2021-12-02T22:00:06.23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49"/>
  </p:normalViewPr>
  <p:slideViewPr>
    <p:cSldViewPr snapToGrid="0">
      <p:cViewPr varScale="1">
        <p:scale>
          <a:sx n="31" d="100"/>
          <a:sy n="31" d="100"/>
        </p:scale>
        <p:origin x="1672" y="256"/>
      </p:cViewPr>
      <p:guideLst>
        <p:guide orient="horz" pos="6912"/>
        <p:guide pos="103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EC9A47C-658E-F844-A9E7-825F911DAC66}" type="doc">
      <dgm:prSet loTypeId="urn:microsoft.com/office/officeart/2005/8/layout/chevron1" loCatId="" qsTypeId="urn:microsoft.com/office/officeart/2005/8/quickstyle/simple1" qsCatId="simple" csTypeId="urn:microsoft.com/office/officeart/2005/8/colors/accent1_2" csCatId="accent1" phldr="1"/>
      <dgm:spPr/>
    </dgm:pt>
    <dgm:pt modelId="{AB1D1B28-DA2E-E847-9549-F2EC65AE2588}">
      <dgm:prSet phldrT="[Text]" custT="1"/>
      <dgm:spPr>
        <a:solidFill>
          <a:srgbClr val="EE2737">
            <a:alpha val="74902"/>
          </a:srgbClr>
        </a:solidFill>
      </dgm:spPr>
      <dgm:t>
        <a:bodyPr/>
        <a:lstStyle/>
        <a:p>
          <a:r>
            <a:rPr lang="en-US" sz="5000">
              <a:solidFill>
                <a:schemeClr val="tx1"/>
              </a:solidFill>
            </a:rPr>
            <a:t>Order parts</a:t>
          </a:r>
        </a:p>
      </dgm:t>
    </dgm:pt>
    <dgm:pt modelId="{FEF8CA9B-F7BA-EF40-8F28-878FC76C33F5}" type="parTrans" cxnId="{70D7EF0A-405C-7041-B440-B3DBC8851DAD}">
      <dgm:prSet/>
      <dgm:spPr/>
      <dgm:t>
        <a:bodyPr/>
        <a:lstStyle/>
        <a:p>
          <a:endParaRPr lang="en-US"/>
        </a:p>
      </dgm:t>
    </dgm:pt>
    <dgm:pt modelId="{4F237850-CC7E-C343-B787-5BAC950F73EF}" type="sibTrans" cxnId="{70D7EF0A-405C-7041-B440-B3DBC8851DAD}">
      <dgm:prSet/>
      <dgm:spPr/>
      <dgm:t>
        <a:bodyPr/>
        <a:lstStyle/>
        <a:p>
          <a:endParaRPr lang="en-US"/>
        </a:p>
      </dgm:t>
    </dgm:pt>
    <dgm:pt modelId="{0F987731-DB00-7547-AE46-BC7AE822C9EB}">
      <dgm:prSet phldrT="[Text]" custT="1"/>
      <dgm:spPr>
        <a:solidFill>
          <a:srgbClr val="236192">
            <a:alpha val="74510"/>
          </a:srgbClr>
        </a:solidFill>
      </dgm:spPr>
      <dgm:t>
        <a:bodyPr/>
        <a:lstStyle/>
        <a:p>
          <a:r>
            <a:rPr lang="en-US" sz="5000">
              <a:solidFill>
                <a:schemeClr val="tx1"/>
              </a:solidFill>
            </a:rPr>
            <a:t>Assemble prototype</a:t>
          </a:r>
        </a:p>
      </dgm:t>
    </dgm:pt>
    <dgm:pt modelId="{0A299424-61C2-2246-9265-5B260847EC4D}" type="parTrans" cxnId="{F3AF6201-0DA2-4544-A56A-FC3C8927A44D}">
      <dgm:prSet/>
      <dgm:spPr/>
      <dgm:t>
        <a:bodyPr/>
        <a:lstStyle/>
        <a:p>
          <a:endParaRPr lang="en-US"/>
        </a:p>
      </dgm:t>
    </dgm:pt>
    <dgm:pt modelId="{1C2AE5BC-DA76-2246-AFD7-BAF6202E7C5F}" type="sibTrans" cxnId="{F3AF6201-0DA2-4544-A56A-FC3C8927A44D}">
      <dgm:prSet/>
      <dgm:spPr/>
      <dgm:t>
        <a:bodyPr/>
        <a:lstStyle/>
        <a:p>
          <a:endParaRPr lang="en-US"/>
        </a:p>
      </dgm:t>
    </dgm:pt>
    <dgm:pt modelId="{CADACD91-3F68-DD43-BCE0-CFBC3067EA14}">
      <dgm:prSet phldrT="[Text]" custT="1"/>
      <dgm:spPr>
        <a:solidFill>
          <a:srgbClr val="00BBDC">
            <a:alpha val="74902"/>
          </a:srgbClr>
        </a:solidFill>
      </dgm:spPr>
      <dgm:t>
        <a:bodyPr/>
        <a:lstStyle/>
        <a:p>
          <a:r>
            <a:rPr lang="en-US" sz="5000">
              <a:solidFill>
                <a:schemeClr val="tx1"/>
              </a:solidFill>
            </a:rPr>
            <a:t>Begin testing</a:t>
          </a:r>
        </a:p>
      </dgm:t>
    </dgm:pt>
    <dgm:pt modelId="{B7F9F945-F81C-824E-BEAF-BC9E8C5DBFD1}" type="parTrans" cxnId="{C073AB6E-1732-9743-8849-16C7D64C69EE}">
      <dgm:prSet/>
      <dgm:spPr/>
      <dgm:t>
        <a:bodyPr/>
        <a:lstStyle/>
        <a:p>
          <a:endParaRPr lang="en-US"/>
        </a:p>
      </dgm:t>
    </dgm:pt>
    <dgm:pt modelId="{89CFB00D-59BE-FF4F-A1C3-509DA6EF49EA}" type="sibTrans" cxnId="{C073AB6E-1732-9743-8849-16C7D64C69EE}">
      <dgm:prSet/>
      <dgm:spPr/>
      <dgm:t>
        <a:bodyPr/>
        <a:lstStyle/>
        <a:p>
          <a:endParaRPr lang="en-US"/>
        </a:p>
      </dgm:t>
    </dgm:pt>
    <dgm:pt modelId="{0E5CC58B-C584-A24E-95D9-E67769467461}">
      <dgm:prSet phldrT="[Text]" custT="1"/>
      <dgm:spPr>
        <a:solidFill>
          <a:srgbClr val="00CFB4">
            <a:alpha val="75294"/>
          </a:srgbClr>
        </a:solidFill>
      </dgm:spPr>
      <dgm:t>
        <a:bodyPr/>
        <a:lstStyle/>
        <a:p>
          <a:r>
            <a:rPr lang="en-US" sz="5000">
              <a:solidFill>
                <a:schemeClr val="tx1"/>
              </a:solidFill>
            </a:rPr>
            <a:t>Analyze results</a:t>
          </a:r>
        </a:p>
      </dgm:t>
    </dgm:pt>
    <dgm:pt modelId="{8FCC8CC3-9C30-D04F-AEF4-32C402515E0D}" type="parTrans" cxnId="{D4739C6C-5957-884B-BC0A-17C6591B765A}">
      <dgm:prSet/>
      <dgm:spPr/>
      <dgm:t>
        <a:bodyPr/>
        <a:lstStyle/>
        <a:p>
          <a:endParaRPr lang="en-US"/>
        </a:p>
      </dgm:t>
    </dgm:pt>
    <dgm:pt modelId="{1288FAE7-BDB3-7F40-AD41-1156AAD85709}" type="sibTrans" cxnId="{D4739C6C-5957-884B-BC0A-17C6591B765A}">
      <dgm:prSet/>
      <dgm:spPr/>
      <dgm:t>
        <a:bodyPr/>
        <a:lstStyle/>
        <a:p>
          <a:endParaRPr lang="en-US"/>
        </a:p>
      </dgm:t>
    </dgm:pt>
    <dgm:pt modelId="{9A32C0BB-C77E-9C45-8F80-7164DFA18F7F}">
      <dgm:prSet phldrT="[Text]" custT="1"/>
      <dgm:spPr>
        <a:solidFill>
          <a:srgbClr val="A4D233">
            <a:alpha val="74902"/>
          </a:srgbClr>
        </a:solidFill>
      </dgm:spPr>
      <dgm:t>
        <a:bodyPr/>
        <a:lstStyle/>
        <a:p>
          <a:r>
            <a:rPr lang="en-US" sz="5000">
              <a:solidFill>
                <a:schemeClr val="tx1"/>
              </a:solidFill>
            </a:rPr>
            <a:t>Final report</a:t>
          </a:r>
        </a:p>
      </dgm:t>
    </dgm:pt>
    <dgm:pt modelId="{1715D552-219E-F742-B606-47960D1BE216}" type="parTrans" cxnId="{12527970-2E7F-6346-87CC-D381C3729BD0}">
      <dgm:prSet/>
      <dgm:spPr/>
      <dgm:t>
        <a:bodyPr/>
        <a:lstStyle/>
        <a:p>
          <a:endParaRPr lang="en-US"/>
        </a:p>
      </dgm:t>
    </dgm:pt>
    <dgm:pt modelId="{F08F2AA8-4A05-6743-B3B3-5EDA4E378A3A}" type="sibTrans" cxnId="{12527970-2E7F-6346-87CC-D381C3729BD0}">
      <dgm:prSet/>
      <dgm:spPr/>
      <dgm:t>
        <a:bodyPr/>
        <a:lstStyle/>
        <a:p>
          <a:endParaRPr lang="en-US"/>
        </a:p>
      </dgm:t>
    </dgm:pt>
    <dgm:pt modelId="{2A77266D-2C8E-6E4A-BD28-4F0931B5C017}" type="pres">
      <dgm:prSet presAssocID="{CEC9A47C-658E-F844-A9E7-825F911DAC66}" presName="Name0" presStyleCnt="0">
        <dgm:presLayoutVars>
          <dgm:dir/>
          <dgm:animLvl val="lvl"/>
          <dgm:resizeHandles val="exact"/>
        </dgm:presLayoutVars>
      </dgm:prSet>
      <dgm:spPr/>
    </dgm:pt>
    <dgm:pt modelId="{7B82E52E-EF03-B548-918F-98C7F736CE95}" type="pres">
      <dgm:prSet presAssocID="{AB1D1B28-DA2E-E847-9549-F2EC65AE2588}" presName="parTxOnly" presStyleLbl="node1" presStyleIdx="0" presStyleCnt="5" custLinFactNeighborX="27554" custLinFactNeighborY="32">
        <dgm:presLayoutVars>
          <dgm:chMax val="0"/>
          <dgm:chPref val="0"/>
          <dgm:bulletEnabled val="1"/>
        </dgm:presLayoutVars>
      </dgm:prSet>
      <dgm:spPr/>
    </dgm:pt>
    <dgm:pt modelId="{AB95D455-508B-6647-AD14-ED45F1F38B47}" type="pres">
      <dgm:prSet presAssocID="{4F237850-CC7E-C343-B787-5BAC950F73EF}" presName="parTxOnlySpace" presStyleCnt="0"/>
      <dgm:spPr/>
    </dgm:pt>
    <dgm:pt modelId="{9269DAAD-870D-924C-8E47-CEE7DAC430B1}" type="pres">
      <dgm:prSet presAssocID="{0F987731-DB00-7547-AE46-BC7AE822C9EB}" presName="parTxOnly" presStyleLbl="node1" presStyleIdx="1" presStyleCnt="5">
        <dgm:presLayoutVars>
          <dgm:chMax val="0"/>
          <dgm:chPref val="0"/>
          <dgm:bulletEnabled val="1"/>
        </dgm:presLayoutVars>
      </dgm:prSet>
      <dgm:spPr/>
    </dgm:pt>
    <dgm:pt modelId="{4E0D1E36-9B6D-7349-8164-0D29FD3A4428}" type="pres">
      <dgm:prSet presAssocID="{1C2AE5BC-DA76-2246-AFD7-BAF6202E7C5F}" presName="parTxOnlySpace" presStyleCnt="0"/>
      <dgm:spPr/>
    </dgm:pt>
    <dgm:pt modelId="{6960323B-F9B5-264C-8824-06E5A03BE947}" type="pres">
      <dgm:prSet presAssocID="{CADACD91-3F68-DD43-BCE0-CFBC3067EA14}" presName="parTxOnly" presStyleLbl="node1" presStyleIdx="2" presStyleCnt="5">
        <dgm:presLayoutVars>
          <dgm:chMax val="0"/>
          <dgm:chPref val="0"/>
          <dgm:bulletEnabled val="1"/>
        </dgm:presLayoutVars>
      </dgm:prSet>
      <dgm:spPr/>
    </dgm:pt>
    <dgm:pt modelId="{1EAC573B-0367-4049-954A-2376A5917442}" type="pres">
      <dgm:prSet presAssocID="{89CFB00D-59BE-FF4F-A1C3-509DA6EF49EA}" presName="parTxOnlySpace" presStyleCnt="0"/>
      <dgm:spPr/>
    </dgm:pt>
    <dgm:pt modelId="{B906EC08-55F7-6E4D-AD9D-3BF9FCFF07EC}" type="pres">
      <dgm:prSet presAssocID="{0E5CC58B-C584-A24E-95D9-E67769467461}" presName="parTxOnly" presStyleLbl="node1" presStyleIdx="3" presStyleCnt="5">
        <dgm:presLayoutVars>
          <dgm:chMax val="0"/>
          <dgm:chPref val="0"/>
          <dgm:bulletEnabled val="1"/>
        </dgm:presLayoutVars>
      </dgm:prSet>
      <dgm:spPr/>
    </dgm:pt>
    <dgm:pt modelId="{1E89608A-CB20-FA44-A13A-F07B84F2531A}" type="pres">
      <dgm:prSet presAssocID="{1288FAE7-BDB3-7F40-AD41-1156AAD85709}" presName="parTxOnlySpace" presStyleCnt="0"/>
      <dgm:spPr/>
    </dgm:pt>
    <dgm:pt modelId="{73AEFD97-1B77-6A46-948A-8FF23326969D}" type="pres">
      <dgm:prSet presAssocID="{9A32C0BB-C77E-9C45-8F80-7164DFA18F7F}" presName="parTxOnly" presStyleLbl="node1" presStyleIdx="4" presStyleCnt="5">
        <dgm:presLayoutVars>
          <dgm:chMax val="0"/>
          <dgm:chPref val="0"/>
          <dgm:bulletEnabled val="1"/>
        </dgm:presLayoutVars>
      </dgm:prSet>
      <dgm:spPr/>
    </dgm:pt>
  </dgm:ptLst>
  <dgm:cxnLst>
    <dgm:cxn modelId="{F3AF6201-0DA2-4544-A56A-FC3C8927A44D}" srcId="{CEC9A47C-658E-F844-A9E7-825F911DAC66}" destId="{0F987731-DB00-7547-AE46-BC7AE822C9EB}" srcOrd="1" destOrd="0" parTransId="{0A299424-61C2-2246-9265-5B260847EC4D}" sibTransId="{1C2AE5BC-DA76-2246-AFD7-BAF6202E7C5F}"/>
    <dgm:cxn modelId="{70D7EF0A-405C-7041-B440-B3DBC8851DAD}" srcId="{CEC9A47C-658E-F844-A9E7-825F911DAC66}" destId="{AB1D1B28-DA2E-E847-9549-F2EC65AE2588}" srcOrd="0" destOrd="0" parTransId="{FEF8CA9B-F7BA-EF40-8F28-878FC76C33F5}" sibTransId="{4F237850-CC7E-C343-B787-5BAC950F73EF}"/>
    <dgm:cxn modelId="{CD0C9C17-2D68-784C-9EB1-725AC5BE7C16}" type="presOf" srcId="{9A32C0BB-C77E-9C45-8F80-7164DFA18F7F}" destId="{73AEFD97-1B77-6A46-948A-8FF23326969D}" srcOrd="0" destOrd="0" presId="urn:microsoft.com/office/officeart/2005/8/layout/chevron1"/>
    <dgm:cxn modelId="{C75B993C-EF4F-4E47-845A-CEE5F45F2AED}" type="presOf" srcId="{CEC9A47C-658E-F844-A9E7-825F911DAC66}" destId="{2A77266D-2C8E-6E4A-BD28-4F0931B5C017}" srcOrd="0" destOrd="0" presId="urn:microsoft.com/office/officeart/2005/8/layout/chevron1"/>
    <dgm:cxn modelId="{D4739C6C-5957-884B-BC0A-17C6591B765A}" srcId="{CEC9A47C-658E-F844-A9E7-825F911DAC66}" destId="{0E5CC58B-C584-A24E-95D9-E67769467461}" srcOrd="3" destOrd="0" parTransId="{8FCC8CC3-9C30-D04F-AEF4-32C402515E0D}" sibTransId="{1288FAE7-BDB3-7F40-AD41-1156AAD85709}"/>
    <dgm:cxn modelId="{C073AB6E-1732-9743-8849-16C7D64C69EE}" srcId="{CEC9A47C-658E-F844-A9E7-825F911DAC66}" destId="{CADACD91-3F68-DD43-BCE0-CFBC3067EA14}" srcOrd="2" destOrd="0" parTransId="{B7F9F945-F81C-824E-BEAF-BC9E8C5DBFD1}" sibTransId="{89CFB00D-59BE-FF4F-A1C3-509DA6EF49EA}"/>
    <dgm:cxn modelId="{12527970-2E7F-6346-87CC-D381C3729BD0}" srcId="{CEC9A47C-658E-F844-A9E7-825F911DAC66}" destId="{9A32C0BB-C77E-9C45-8F80-7164DFA18F7F}" srcOrd="4" destOrd="0" parTransId="{1715D552-219E-F742-B606-47960D1BE216}" sibTransId="{F08F2AA8-4A05-6743-B3B3-5EDA4E378A3A}"/>
    <dgm:cxn modelId="{36AEA47D-DBFA-D546-AF13-0CFCCDF3AC48}" type="presOf" srcId="{0E5CC58B-C584-A24E-95D9-E67769467461}" destId="{B906EC08-55F7-6E4D-AD9D-3BF9FCFF07EC}" srcOrd="0" destOrd="0" presId="urn:microsoft.com/office/officeart/2005/8/layout/chevron1"/>
    <dgm:cxn modelId="{766DF294-BBB4-8D48-B2D9-A4FD99C8E8D2}" type="presOf" srcId="{CADACD91-3F68-DD43-BCE0-CFBC3067EA14}" destId="{6960323B-F9B5-264C-8824-06E5A03BE947}" srcOrd="0" destOrd="0" presId="urn:microsoft.com/office/officeart/2005/8/layout/chevron1"/>
    <dgm:cxn modelId="{9AA3829E-1B41-0741-8EF6-C03B96670B73}" type="presOf" srcId="{0F987731-DB00-7547-AE46-BC7AE822C9EB}" destId="{9269DAAD-870D-924C-8E47-CEE7DAC430B1}" srcOrd="0" destOrd="0" presId="urn:microsoft.com/office/officeart/2005/8/layout/chevron1"/>
    <dgm:cxn modelId="{5F14CBC8-24AE-774F-A9E5-986AAF2A33E0}" type="presOf" srcId="{AB1D1B28-DA2E-E847-9549-F2EC65AE2588}" destId="{7B82E52E-EF03-B548-918F-98C7F736CE95}" srcOrd="0" destOrd="0" presId="urn:microsoft.com/office/officeart/2005/8/layout/chevron1"/>
    <dgm:cxn modelId="{EE9BF973-0831-C247-BBE6-7491376D5C62}" type="presParOf" srcId="{2A77266D-2C8E-6E4A-BD28-4F0931B5C017}" destId="{7B82E52E-EF03-B548-918F-98C7F736CE95}" srcOrd="0" destOrd="0" presId="urn:microsoft.com/office/officeart/2005/8/layout/chevron1"/>
    <dgm:cxn modelId="{C44FA158-739E-E049-BEE8-65A4FF7F8ED5}" type="presParOf" srcId="{2A77266D-2C8E-6E4A-BD28-4F0931B5C017}" destId="{AB95D455-508B-6647-AD14-ED45F1F38B47}" srcOrd="1" destOrd="0" presId="urn:microsoft.com/office/officeart/2005/8/layout/chevron1"/>
    <dgm:cxn modelId="{97713F4F-93E7-654A-97A9-DB8A81ECA179}" type="presParOf" srcId="{2A77266D-2C8E-6E4A-BD28-4F0931B5C017}" destId="{9269DAAD-870D-924C-8E47-CEE7DAC430B1}" srcOrd="2" destOrd="0" presId="urn:microsoft.com/office/officeart/2005/8/layout/chevron1"/>
    <dgm:cxn modelId="{790F8042-A4F5-274D-95DC-031762BC84CB}" type="presParOf" srcId="{2A77266D-2C8E-6E4A-BD28-4F0931B5C017}" destId="{4E0D1E36-9B6D-7349-8164-0D29FD3A4428}" srcOrd="3" destOrd="0" presId="urn:microsoft.com/office/officeart/2005/8/layout/chevron1"/>
    <dgm:cxn modelId="{BD098D0A-CFB0-4849-BBDB-115B886BC475}" type="presParOf" srcId="{2A77266D-2C8E-6E4A-BD28-4F0931B5C017}" destId="{6960323B-F9B5-264C-8824-06E5A03BE947}" srcOrd="4" destOrd="0" presId="urn:microsoft.com/office/officeart/2005/8/layout/chevron1"/>
    <dgm:cxn modelId="{1841C1E0-CCB1-7C4D-9522-B8F36BB333B3}" type="presParOf" srcId="{2A77266D-2C8E-6E4A-BD28-4F0931B5C017}" destId="{1EAC573B-0367-4049-954A-2376A5917442}" srcOrd="5" destOrd="0" presId="urn:microsoft.com/office/officeart/2005/8/layout/chevron1"/>
    <dgm:cxn modelId="{76E915AC-ABED-5745-BAA7-718C90B0A28E}" type="presParOf" srcId="{2A77266D-2C8E-6E4A-BD28-4F0931B5C017}" destId="{B906EC08-55F7-6E4D-AD9D-3BF9FCFF07EC}" srcOrd="6" destOrd="0" presId="urn:microsoft.com/office/officeart/2005/8/layout/chevron1"/>
    <dgm:cxn modelId="{8E69AC48-ACAB-A042-95FF-AF1CEC821547}" type="presParOf" srcId="{2A77266D-2C8E-6E4A-BD28-4F0931B5C017}" destId="{1E89608A-CB20-FA44-A13A-F07B84F2531A}" srcOrd="7" destOrd="0" presId="urn:microsoft.com/office/officeart/2005/8/layout/chevron1"/>
    <dgm:cxn modelId="{C9982BFC-5844-A14E-B3D3-02F1EA457C72}" type="presParOf" srcId="{2A77266D-2C8E-6E4A-BD28-4F0931B5C017}" destId="{73AEFD97-1B77-6A46-948A-8FF23326969D}" srcOrd="8" destOrd="0" presId="urn:microsoft.com/office/officeart/2005/8/layout/chevro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EC9A47C-658E-F844-A9E7-825F911DAC66}" type="doc">
      <dgm:prSet loTypeId="urn:microsoft.com/office/officeart/2005/8/layout/chevron1" loCatId="" qsTypeId="urn:microsoft.com/office/officeart/2005/8/quickstyle/simple1" qsCatId="simple" csTypeId="urn:microsoft.com/office/officeart/2005/8/colors/accent1_2" csCatId="accent1" phldr="1"/>
      <dgm:spPr/>
    </dgm:pt>
    <dgm:pt modelId="{AB1D1B28-DA2E-E847-9549-F2EC65AE2588}">
      <dgm:prSet phldrT="[Text]" custT="1"/>
      <dgm:spPr>
        <a:solidFill>
          <a:srgbClr val="EE2737">
            <a:alpha val="74902"/>
          </a:srgbClr>
        </a:solidFill>
      </dgm:spPr>
      <dgm:t>
        <a:bodyPr/>
        <a:lstStyle/>
        <a:p>
          <a:r>
            <a:rPr lang="en-US" sz="5000">
              <a:solidFill>
                <a:schemeClr val="tx1"/>
              </a:solidFill>
            </a:rPr>
            <a:t>Order parts</a:t>
          </a:r>
        </a:p>
      </dgm:t>
    </dgm:pt>
    <dgm:pt modelId="{FEF8CA9B-F7BA-EF40-8F28-878FC76C33F5}" type="parTrans" cxnId="{70D7EF0A-405C-7041-B440-B3DBC8851DAD}">
      <dgm:prSet/>
      <dgm:spPr/>
      <dgm:t>
        <a:bodyPr/>
        <a:lstStyle/>
        <a:p>
          <a:endParaRPr lang="en-US"/>
        </a:p>
      </dgm:t>
    </dgm:pt>
    <dgm:pt modelId="{4F237850-CC7E-C343-B787-5BAC950F73EF}" type="sibTrans" cxnId="{70D7EF0A-405C-7041-B440-B3DBC8851DAD}">
      <dgm:prSet/>
      <dgm:spPr/>
      <dgm:t>
        <a:bodyPr/>
        <a:lstStyle/>
        <a:p>
          <a:endParaRPr lang="en-US"/>
        </a:p>
      </dgm:t>
    </dgm:pt>
    <dgm:pt modelId="{0F987731-DB00-7547-AE46-BC7AE822C9EB}">
      <dgm:prSet phldrT="[Text]" custT="1"/>
      <dgm:spPr>
        <a:solidFill>
          <a:srgbClr val="236192">
            <a:alpha val="74510"/>
          </a:srgbClr>
        </a:solidFill>
      </dgm:spPr>
      <dgm:t>
        <a:bodyPr/>
        <a:lstStyle/>
        <a:p>
          <a:r>
            <a:rPr lang="en-US" sz="5000">
              <a:solidFill>
                <a:schemeClr val="tx1"/>
              </a:solidFill>
            </a:rPr>
            <a:t>Assemble prototype</a:t>
          </a:r>
        </a:p>
      </dgm:t>
    </dgm:pt>
    <dgm:pt modelId="{0A299424-61C2-2246-9265-5B260847EC4D}" type="parTrans" cxnId="{F3AF6201-0DA2-4544-A56A-FC3C8927A44D}">
      <dgm:prSet/>
      <dgm:spPr/>
      <dgm:t>
        <a:bodyPr/>
        <a:lstStyle/>
        <a:p>
          <a:endParaRPr lang="en-US"/>
        </a:p>
      </dgm:t>
    </dgm:pt>
    <dgm:pt modelId="{1C2AE5BC-DA76-2246-AFD7-BAF6202E7C5F}" type="sibTrans" cxnId="{F3AF6201-0DA2-4544-A56A-FC3C8927A44D}">
      <dgm:prSet/>
      <dgm:spPr/>
      <dgm:t>
        <a:bodyPr/>
        <a:lstStyle/>
        <a:p>
          <a:endParaRPr lang="en-US"/>
        </a:p>
      </dgm:t>
    </dgm:pt>
    <dgm:pt modelId="{CADACD91-3F68-DD43-BCE0-CFBC3067EA14}">
      <dgm:prSet phldrT="[Text]" custT="1"/>
      <dgm:spPr>
        <a:solidFill>
          <a:srgbClr val="00BBDC">
            <a:alpha val="74902"/>
          </a:srgbClr>
        </a:solidFill>
      </dgm:spPr>
      <dgm:t>
        <a:bodyPr/>
        <a:lstStyle/>
        <a:p>
          <a:r>
            <a:rPr lang="en-US" sz="5000">
              <a:solidFill>
                <a:schemeClr val="tx1"/>
              </a:solidFill>
            </a:rPr>
            <a:t>Begin testing</a:t>
          </a:r>
        </a:p>
      </dgm:t>
    </dgm:pt>
    <dgm:pt modelId="{B7F9F945-F81C-824E-BEAF-BC9E8C5DBFD1}" type="parTrans" cxnId="{C073AB6E-1732-9743-8849-16C7D64C69EE}">
      <dgm:prSet/>
      <dgm:spPr/>
      <dgm:t>
        <a:bodyPr/>
        <a:lstStyle/>
        <a:p>
          <a:endParaRPr lang="en-US"/>
        </a:p>
      </dgm:t>
    </dgm:pt>
    <dgm:pt modelId="{89CFB00D-59BE-FF4F-A1C3-509DA6EF49EA}" type="sibTrans" cxnId="{C073AB6E-1732-9743-8849-16C7D64C69EE}">
      <dgm:prSet/>
      <dgm:spPr/>
      <dgm:t>
        <a:bodyPr/>
        <a:lstStyle/>
        <a:p>
          <a:endParaRPr lang="en-US"/>
        </a:p>
      </dgm:t>
    </dgm:pt>
    <dgm:pt modelId="{0E5CC58B-C584-A24E-95D9-E67769467461}">
      <dgm:prSet phldrT="[Text]" custT="1"/>
      <dgm:spPr>
        <a:solidFill>
          <a:srgbClr val="00CFB4">
            <a:alpha val="75294"/>
          </a:srgbClr>
        </a:solidFill>
      </dgm:spPr>
      <dgm:t>
        <a:bodyPr/>
        <a:lstStyle/>
        <a:p>
          <a:r>
            <a:rPr lang="en-US" sz="5000">
              <a:solidFill>
                <a:schemeClr val="tx1"/>
              </a:solidFill>
            </a:rPr>
            <a:t>Analyze results</a:t>
          </a:r>
        </a:p>
      </dgm:t>
    </dgm:pt>
    <dgm:pt modelId="{8FCC8CC3-9C30-D04F-AEF4-32C402515E0D}" type="parTrans" cxnId="{D4739C6C-5957-884B-BC0A-17C6591B765A}">
      <dgm:prSet/>
      <dgm:spPr/>
      <dgm:t>
        <a:bodyPr/>
        <a:lstStyle/>
        <a:p>
          <a:endParaRPr lang="en-US"/>
        </a:p>
      </dgm:t>
    </dgm:pt>
    <dgm:pt modelId="{1288FAE7-BDB3-7F40-AD41-1156AAD85709}" type="sibTrans" cxnId="{D4739C6C-5957-884B-BC0A-17C6591B765A}">
      <dgm:prSet/>
      <dgm:spPr/>
      <dgm:t>
        <a:bodyPr/>
        <a:lstStyle/>
        <a:p>
          <a:endParaRPr lang="en-US"/>
        </a:p>
      </dgm:t>
    </dgm:pt>
    <dgm:pt modelId="{9A32C0BB-C77E-9C45-8F80-7164DFA18F7F}">
      <dgm:prSet phldrT="[Text]" custT="1"/>
      <dgm:spPr>
        <a:solidFill>
          <a:srgbClr val="A4D233">
            <a:alpha val="74902"/>
          </a:srgbClr>
        </a:solidFill>
      </dgm:spPr>
      <dgm:t>
        <a:bodyPr/>
        <a:lstStyle/>
        <a:p>
          <a:r>
            <a:rPr lang="en-US" sz="5000">
              <a:solidFill>
                <a:schemeClr val="tx1"/>
              </a:solidFill>
            </a:rPr>
            <a:t>Final report</a:t>
          </a:r>
        </a:p>
      </dgm:t>
    </dgm:pt>
    <dgm:pt modelId="{1715D552-219E-F742-B606-47960D1BE216}" type="parTrans" cxnId="{12527970-2E7F-6346-87CC-D381C3729BD0}">
      <dgm:prSet/>
      <dgm:spPr/>
      <dgm:t>
        <a:bodyPr/>
        <a:lstStyle/>
        <a:p>
          <a:endParaRPr lang="en-US"/>
        </a:p>
      </dgm:t>
    </dgm:pt>
    <dgm:pt modelId="{F08F2AA8-4A05-6743-B3B3-5EDA4E378A3A}" type="sibTrans" cxnId="{12527970-2E7F-6346-87CC-D381C3729BD0}">
      <dgm:prSet/>
      <dgm:spPr/>
      <dgm:t>
        <a:bodyPr/>
        <a:lstStyle/>
        <a:p>
          <a:endParaRPr lang="en-US"/>
        </a:p>
      </dgm:t>
    </dgm:pt>
    <dgm:pt modelId="{2A77266D-2C8E-6E4A-BD28-4F0931B5C017}" type="pres">
      <dgm:prSet presAssocID="{CEC9A47C-658E-F844-A9E7-825F911DAC66}" presName="Name0" presStyleCnt="0">
        <dgm:presLayoutVars>
          <dgm:dir/>
          <dgm:animLvl val="lvl"/>
          <dgm:resizeHandles val="exact"/>
        </dgm:presLayoutVars>
      </dgm:prSet>
      <dgm:spPr/>
    </dgm:pt>
    <dgm:pt modelId="{7B82E52E-EF03-B548-918F-98C7F736CE95}" type="pres">
      <dgm:prSet presAssocID="{AB1D1B28-DA2E-E847-9549-F2EC65AE2588}" presName="parTxOnly" presStyleLbl="node1" presStyleIdx="0" presStyleCnt="5" custLinFactNeighborX="27554" custLinFactNeighborY="32">
        <dgm:presLayoutVars>
          <dgm:chMax val="0"/>
          <dgm:chPref val="0"/>
          <dgm:bulletEnabled val="1"/>
        </dgm:presLayoutVars>
      </dgm:prSet>
      <dgm:spPr/>
    </dgm:pt>
    <dgm:pt modelId="{AB95D455-508B-6647-AD14-ED45F1F38B47}" type="pres">
      <dgm:prSet presAssocID="{4F237850-CC7E-C343-B787-5BAC950F73EF}" presName="parTxOnlySpace" presStyleCnt="0"/>
      <dgm:spPr/>
    </dgm:pt>
    <dgm:pt modelId="{9269DAAD-870D-924C-8E47-CEE7DAC430B1}" type="pres">
      <dgm:prSet presAssocID="{0F987731-DB00-7547-AE46-BC7AE822C9EB}" presName="parTxOnly" presStyleLbl="node1" presStyleIdx="1" presStyleCnt="5">
        <dgm:presLayoutVars>
          <dgm:chMax val="0"/>
          <dgm:chPref val="0"/>
          <dgm:bulletEnabled val="1"/>
        </dgm:presLayoutVars>
      </dgm:prSet>
      <dgm:spPr/>
    </dgm:pt>
    <dgm:pt modelId="{4E0D1E36-9B6D-7349-8164-0D29FD3A4428}" type="pres">
      <dgm:prSet presAssocID="{1C2AE5BC-DA76-2246-AFD7-BAF6202E7C5F}" presName="parTxOnlySpace" presStyleCnt="0"/>
      <dgm:spPr/>
    </dgm:pt>
    <dgm:pt modelId="{6960323B-F9B5-264C-8824-06E5A03BE947}" type="pres">
      <dgm:prSet presAssocID="{CADACD91-3F68-DD43-BCE0-CFBC3067EA14}" presName="parTxOnly" presStyleLbl="node1" presStyleIdx="2" presStyleCnt="5">
        <dgm:presLayoutVars>
          <dgm:chMax val="0"/>
          <dgm:chPref val="0"/>
          <dgm:bulletEnabled val="1"/>
        </dgm:presLayoutVars>
      </dgm:prSet>
      <dgm:spPr/>
    </dgm:pt>
    <dgm:pt modelId="{1EAC573B-0367-4049-954A-2376A5917442}" type="pres">
      <dgm:prSet presAssocID="{89CFB00D-59BE-FF4F-A1C3-509DA6EF49EA}" presName="parTxOnlySpace" presStyleCnt="0"/>
      <dgm:spPr/>
    </dgm:pt>
    <dgm:pt modelId="{B906EC08-55F7-6E4D-AD9D-3BF9FCFF07EC}" type="pres">
      <dgm:prSet presAssocID="{0E5CC58B-C584-A24E-95D9-E67769467461}" presName="parTxOnly" presStyleLbl="node1" presStyleIdx="3" presStyleCnt="5">
        <dgm:presLayoutVars>
          <dgm:chMax val="0"/>
          <dgm:chPref val="0"/>
          <dgm:bulletEnabled val="1"/>
        </dgm:presLayoutVars>
      </dgm:prSet>
      <dgm:spPr/>
    </dgm:pt>
    <dgm:pt modelId="{1E89608A-CB20-FA44-A13A-F07B84F2531A}" type="pres">
      <dgm:prSet presAssocID="{1288FAE7-BDB3-7F40-AD41-1156AAD85709}" presName="parTxOnlySpace" presStyleCnt="0"/>
      <dgm:spPr/>
    </dgm:pt>
    <dgm:pt modelId="{73AEFD97-1B77-6A46-948A-8FF23326969D}" type="pres">
      <dgm:prSet presAssocID="{9A32C0BB-C77E-9C45-8F80-7164DFA18F7F}" presName="parTxOnly" presStyleLbl="node1" presStyleIdx="4" presStyleCnt="5">
        <dgm:presLayoutVars>
          <dgm:chMax val="0"/>
          <dgm:chPref val="0"/>
          <dgm:bulletEnabled val="1"/>
        </dgm:presLayoutVars>
      </dgm:prSet>
      <dgm:spPr/>
    </dgm:pt>
  </dgm:ptLst>
  <dgm:cxnLst>
    <dgm:cxn modelId="{F3AF6201-0DA2-4544-A56A-FC3C8927A44D}" srcId="{CEC9A47C-658E-F844-A9E7-825F911DAC66}" destId="{0F987731-DB00-7547-AE46-BC7AE822C9EB}" srcOrd="1" destOrd="0" parTransId="{0A299424-61C2-2246-9265-5B260847EC4D}" sibTransId="{1C2AE5BC-DA76-2246-AFD7-BAF6202E7C5F}"/>
    <dgm:cxn modelId="{70D7EF0A-405C-7041-B440-B3DBC8851DAD}" srcId="{CEC9A47C-658E-F844-A9E7-825F911DAC66}" destId="{AB1D1B28-DA2E-E847-9549-F2EC65AE2588}" srcOrd="0" destOrd="0" parTransId="{FEF8CA9B-F7BA-EF40-8F28-878FC76C33F5}" sibTransId="{4F237850-CC7E-C343-B787-5BAC950F73EF}"/>
    <dgm:cxn modelId="{CD0C9C17-2D68-784C-9EB1-725AC5BE7C16}" type="presOf" srcId="{9A32C0BB-C77E-9C45-8F80-7164DFA18F7F}" destId="{73AEFD97-1B77-6A46-948A-8FF23326969D}" srcOrd="0" destOrd="0" presId="urn:microsoft.com/office/officeart/2005/8/layout/chevron1"/>
    <dgm:cxn modelId="{C75B993C-EF4F-4E47-845A-CEE5F45F2AED}" type="presOf" srcId="{CEC9A47C-658E-F844-A9E7-825F911DAC66}" destId="{2A77266D-2C8E-6E4A-BD28-4F0931B5C017}" srcOrd="0" destOrd="0" presId="urn:microsoft.com/office/officeart/2005/8/layout/chevron1"/>
    <dgm:cxn modelId="{D4739C6C-5957-884B-BC0A-17C6591B765A}" srcId="{CEC9A47C-658E-F844-A9E7-825F911DAC66}" destId="{0E5CC58B-C584-A24E-95D9-E67769467461}" srcOrd="3" destOrd="0" parTransId="{8FCC8CC3-9C30-D04F-AEF4-32C402515E0D}" sibTransId="{1288FAE7-BDB3-7F40-AD41-1156AAD85709}"/>
    <dgm:cxn modelId="{C073AB6E-1732-9743-8849-16C7D64C69EE}" srcId="{CEC9A47C-658E-F844-A9E7-825F911DAC66}" destId="{CADACD91-3F68-DD43-BCE0-CFBC3067EA14}" srcOrd="2" destOrd="0" parTransId="{B7F9F945-F81C-824E-BEAF-BC9E8C5DBFD1}" sibTransId="{89CFB00D-59BE-FF4F-A1C3-509DA6EF49EA}"/>
    <dgm:cxn modelId="{12527970-2E7F-6346-87CC-D381C3729BD0}" srcId="{CEC9A47C-658E-F844-A9E7-825F911DAC66}" destId="{9A32C0BB-C77E-9C45-8F80-7164DFA18F7F}" srcOrd="4" destOrd="0" parTransId="{1715D552-219E-F742-B606-47960D1BE216}" sibTransId="{F08F2AA8-4A05-6743-B3B3-5EDA4E378A3A}"/>
    <dgm:cxn modelId="{36AEA47D-DBFA-D546-AF13-0CFCCDF3AC48}" type="presOf" srcId="{0E5CC58B-C584-A24E-95D9-E67769467461}" destId="{B906EC08-55F7-6E4D-AD9D-3BF9FCFF07EC}" srcOrd="0" destOrd="0" presId="urn:microsoft.com/office/officeart/2005/8/layout/chevron1"/>
    <dgm:cxn modelId="{766DF294-BBB4-8D48-B2D9-A4FD99C8E8D2}" type="presOf" srcId="{CADACD91-3F68-DD43-BCE0-CFBC3067EA14}" destId="{6960323B-F9B5-264C-8824-06E5A03BE947}" srcOrd="0" destOrd="0" presId="urn:microsoft.com/office/officeart/2005/8/layout/chevron1"/>
    <dgm:cxn modelId="{9AA3829E-1B41-0741-8EF6-C03B96670B73}" type="presOf" srcId="{0F987731-DB00-7547-AE46-BC7AE822C9EB}" destId="{9269DAAD-870D-924C-8E47-CEE7DAC430B1}" srcOrd="0" destOrd="0" presId="urn:microsoft.com/office/officeart/2005/8/layout/chevron1"/>
    <dgm:cxn modelId="{5F14CBC8-24AE-774F-A9E5-986AAF2A33E0}" type="presOf" srcId="{AB1D1B28-DA2E-E847-9549-F2EC65AE2588}" destId="{7B82E52E-EF03-B548-918F-98C7F736CE95}" srcOrd="0" destOrd="0" presId="urn:microsoft.com/office/officeart/2005/8/layout/chevron1"/>
    <dgm:cxn modelId="{EE9BF973-0831-C247-BBE6-7491376D5C62}" type="presParOf" srcId="{2A77266D-2C8E-6E4A-BD28-4F0931B5C017}" destId="{7B82E52E-EF03-B548-918F-98C7F736CE95}" srcOrd="0" destOrd="0" presId="urn:microsoft.com/office/officeart/2005/8/layout/chevron1"/>
    <dgm:cxn modelId="{C44FA158-739E-E049-BEE8-65A4FF7F8ED5}" type="presParOf" srcId="{2A77266D-2C8E-6E4A-BD28-4F0931B5C017}" destId="{AB95D455-508B-6647-AD14-ED45F1F38B47}" srcOrd="1" destOrd="0" presId="urn:microsoft.com/office/officeart/2005/8/layout/chevron1"/>
    <dgm:cxn modelId="{97713F4F-93E7-654A-97A9-DB8A81ECA179}" type="presParOf" srcId="{2A77266D-2C8E-6E4A-BD28-4F0931B5C017}" destId="{9269DAAD-870D-924C-8E47-CEE7DAC430B1}" srcOrd="2" destOrd="0" presId="urn:microsoft.com/office/officeart/2005/8/layout/chevron1"/>
    <dgm:cxn modelId="{790F8042-A4F5-274D-95DC-031762BC84CB}" type="presParOf" srcId="{2A77266D-2C8E-6E4A-BD28-4F0931B5C017}" destId="{4E0D1E36-9B6D-7349-8164-0D29FD3A4428}" srcOrd="3" destOrd="0" presId="urn:microsoft.com/office/officeart/2005/8/layout/chevron1"/>
    <dgm:cxn modelId="{BD098D0A-CFB0-4849-BBDB-115B886BC475}" type="presParOf" srcId="{2A77266D-2C8E-6E4A-BD28-4F0931B5C017}" destId="{6960323B-F9B5-264C-8824-06E5A03BE947}" srcOrd="4" destOrd="0" presId="urn:microsoft.com/office/officeart/2005/8/layout/chevron1"/>
    <dgm:cxn modelId="{1841C1E0-CCB1-7C4D-9522-B8F36BB333B3}" type="presParOf" srcId="{2A77266D-2C8E-6E4A-BD28-4F0931B5C017}" destId="{1EAC573B-0367-4049-954A-2376A5917442}" srcOrd="5" destOrd="0" presId="urn:microsoft.com/office/officeart/2005/8/layout/chevron1"/>
    <dgm:cxn modelId="{76E915AC-ABED-5745-BAA7-718C90B0A28E}" type="presParOf" srcId="{2A77266D-2C8E-6E4A-BD28-4F0931B5C017}" destId="{B906EC08-55F7-6E4D-AD9D-3BF9FCFF07EC}" srcOrd="6" destOrd="0" presId="urn:microsoft.com/office/officeart/2005/8/layout/chevron1"/>
    <dgm:cxn modelId="{8E69AC48-ACAB-A042-95FF-AF1CEC821547}" type="presParOf" srcId="{2A77266D-2C8E-6E4A-BD28-4F0931B5C017}" destId="{1E89608A-CB20-FA44-A13A-F07B84F2531A}" srcOrd="7" destOrd="0" presId="urn:microsoft.com/office/officeart/2005/8/layout/chevron1"/>
    <dgm:cxn modelId="{C9982BFC-5844-A14E-B3D3-02F1EA457C72}" type="presParOf" srcId="{2A77266D-2C8E-6E4A-BD28-4F0931B5C017}" destId="{73AEFD97-1B77-6A46-948A-8FF23326969D}" srcOrd="8" destOrd="0" presId="urn:microsoft.com/office/officeart/2005/8/layout/chevro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EC9A47C-658E-F844-A9E7-825F911DAC66}" type="doc">
      <dgm:prSet loTypeId="urn:microsoft.com/office/officeart/2005/8/layout/chevron1" loCatId="" qsTypeId="urn:microsoft.com/office/officeart/2005/8/quickstyle/simple1" qsCatId="simple" csTypeId="urn:microsoft.com/office/officeart/2005/8/colors/accent1_2" csCatId="accent1" phldr="1"/>
      <dgm:spPr/>
    </dgm:pt>
    <dgm:pt modelId="{AB1D1B28-DA2E-E847-9549-F2EC65AE2588}">
      <dgm:prSet phldrT="[Text]" custT="1"/>
      <dgm:spPr>
        <a:solidFill>
          <a:srgbClr val="EE2737">
            <a:alpha val="74902"/>
          </a:srgbClr>
        </a:solidFill>
      </dgm:spPr>
      <dgm:t>
        <a:bodyPr/>
        <a:lstStyle/>
        <a:p>
          <a:r>
            <a:rPr lang="en-US" sz="5000">
              <a:solidFill>
                <a:schemeClr val="tx1"/>
              </a:solidFill>
            </a:rPr>
            <a:t>Order parts</a:t>
          </a:r>
        </a:p>
      </dgm:t>
    </dgm:pt>
    <dgm:pt modelId="{FEF8CA9B-F7BA-EF40-8F28-878FC76C33F5}" type="parTrans" cxnId="{70D7EF0A-405C-7041-B440-B3DBC8851DAD}">
      <dgm:prSet/>
      <dgm:spPr/>
      <dgm:t>
        <a:bodyPr/>
        <a:lstStyle/>
        <a:p>
          <a:endParaRPr lang="en-US"/>
        </a:p>
      </dgm:t>
    </dgm:pt>
    <dgm:pt modelId="{4F237850-CC7E-C343-B787-5BAC950F73EF}" type="sibTrans" cxnId="{70D7EF0A-405C-7041-B440-B3DBC8851DAD}">
      <dgm:prSet/>
      <dgm:spPr/>
      <dgm:t>
        <a:bodyPr/>
        <a:lstStyle/>
        <a:p>
          <a:endParaRPr lang="en-US"/>
        </a:p>
      </dgm:t>
    </dgm:pt>
    <dgm:pt modelId="{0F987731-DB00-7547-AE46-BC7AE822C9EB}">
      <dgm:prSet phldrT="[Text]" custT="1"/>
      <dgm:spPr>
        <a:solidFill>
          <a:srgbClr val="236192">
            <a:alpha val="74510"/>
          </a:srgbClr>
        </a:solidFill>
      </dgm:spPr>
      <dgm:t>
        <a:bodyPr/>
        <a:lstStyle/>
        <a:p>
          <a:r>
            <a:rPr lang="en-US" sz="5000">
              <a:solidFill>
                <a:schemeClr val="tx1"/>
              </a:solidFill>
            </a:rPr>
            <a:t>Assemble prototype</a:t>
          </a:r>
        </a:p>
      </dgm:t>
    </dgm:pt>
    <dgm:pt modelId="{0A299424-61C2-2246-9265-5B260847EC4D}" type="parTrans" cxnId="{F3AF6201-0DA2-4544-A56A-FC3C8927A44D}">
      <dgm:prSet/>
      <dgm:spPr/>
      <dgm:t>
        <a:bodyPr/>
        <a:lstStyle/>
        <a:p>
          <a:endParaRPr lang="en-US"/>
        </a:p>
      </dgm:t>
    </dgm:pt>
    <dgm:pt modelId="{1C2AE5BC-DA76-2246-AFD7-BAF6202E7C5F}" type="sibTrans" cxnId="{F3AF6201-0DA2-4544-A56A-FC3C8927A44D}">
      <dgm:prSet/>
      <dgm:spPr/>
      <dgm:t>
        <a:bodyPr/>
        <a:lstStyle/>
        <a:p>
          <a:endParaRPr lang="en-US"/>
        </a:p>
      </dgm:t>
    </dgm:pt>
    <dgm:pt modelId="{CADACD91-3F68-DD43-BCE0-CFBC3067EA14}">
      <dgm:prSet phldrT="[Text]" custT="1"/>
      <dgm:spPr>
        <a:solidFill>
          <a:srgbClr val="00BBDC">
            <a:alpha val="74902"/>
          </a:srgbClr>
        </a:solidFill>
      </dgm:spPr>
      <dgm:t>
        <a:bodyPr/>
        <a:lstStyle/>
        <a:p>
          <a:r>
            <a:rPr lang="en-US" sz="5000">
              <a:solidFill>
                <a:schemeClr val="tx1"/>
              </a:solidFill>
            </a:rPr>
            <a:t>Begin testing</a:t>
          </a:r>
        </a:p>
      </dgm:t>
    </dgm:pt>
    <dgm:pt modelId="{B7F9F945-F81C-824E-BEAF-BC9E8C5DBFD1}" type="parTrans" cxnId="{C073AB6E-1732-9743-8849-16C7D64C69EE}">
      <dgm:prSet/>
      <dgm:spPr/>
      <dgm:t>
        <a:bodyPr/>
        <a:lstStyle/>
        <a:p>
          <a:endParaRPr lang="en-US"/>
        </a:p>
      </dgm:t>
    </dgm:pt>
    <dgm:pt modelId="{89CFB00D-59BE-FF4F-A1C3-509DA6EF49EA}" type="sibTrans" cxnId="{C073AB6E-1732-9743-8849-16C7D64C69EE}">
      <dgm:prSet/>
      <dgm:spPr/>
      <dgm:t>
        <a:bodyPr/>
        <a:lstStyle/>
        <a:p>
          <a:endParaRPr lang="en-US"/>
        </a:p>
      </dgm:t>
    </dgm:pt>
    <dgm:pt modelId="{0E5CC58B-C584-A24E-95D9-E67769467461}">
      <dgm:prSet phldrT="[Text]" custT="1"/>
      <dgm:spPr>
        <a:solidFill>
          <a:srgbClr val="00CFB4">
            <a:alpha val="75294"/>
          </a:srgbClr>
        </a:solidFill>
      </dgm:spPr>
      <dgm:t>
        <a:bodyPr/>
        <a:lstStyle/>
        <a:p>
          <a:r>
            <a:rPr lang="en-US" sz="5000">
              <a:solidFill>
                <a:schemeClr val="tx1"/>
              </a:solidFill>
            </a:rPr>
            <a:t>Analyze results</a:t>
          </a:r>
        </a:p>
      </dgm:t>
    </dgm:pt>
    <dgm:pt modelId="{8FCC8CC3-9C30-D04F-AEF4-32C402515E0D}" type="parTrans" cxnId="{D4739C6C-5957-884B-BC0A-17C6591B765A}">
      <dgm:prSet/>
      <dgm:spPr/>
      <dgm:t>
        <a:bodyPr/>
        <a:lstStyle/>
        <a:p>
          <a:endParaRPr lang="en-US"/>
        </a:p>
      </dgm:t>
    </dgm:pt>
    <dgm:pt modelId="{1288FAE7-BDB3-7F40-AD41-1156AAD85709}" type="sibTrans" cxnId="{D4739C6C-5957-884B-BC0A-17C6591B765A}">
      <dgm:prSet/>
      <dgm:spPr/>
      <dgm:t>
        <a:bodyPr/>
        <a:lstStyle/>
        <a:p>
          <a:endParaRPr lang="en-US"/>
        </a:p>
      </dgm:t>
    </dgm:pt>
    <dgm:pt modelId="{9A32C0BB-C77E-9C45-8F80-7164DFA18F7F}">
      <dgm:prSet phldrT="[Text]" custT="1"/>
      <dgm:spPr>
        <a:solidFill>
          <a:srgbClr val="A4D233">
            <a:alpha val="74902"/>
          </a:srgbClr>
        </a:solidFill>
      </dgm:spPr>
      <dgm:t>
        <a:bodyPr/>
        <a:lstStyle/>
        <a:p>
          <a:r>
            <a:rPr lang="en-US" sz="5000">
              <a:solidFill>
                <a:schemeClr val="tx1"/>
              </a:solidFill>
            </a:rPr>
            <a:t>Final report</a:t>
          </a:r>
        </a:p>
      </dgm:t>
    </dgm:pt>
    <dgm:pt modelId="{1715D552-219E-F742-B606-47960D1BE216}" type="parTrans" cxnId="{12527970-2E7F-6346-87CC-D381C3729BD0}">
      <dgm:prSet/>
      <dgm:spPr/>
      <dgm:t>
        <a:bodyPr/>
        <a:lstStyle/>
        <a:p>
          <a:endParaRPr lang="en-US"/>
        </a:p>
      </dgm:t>
    </dgm:pt>
    <dgm:pt modelId="{F08F2AA8-4A05-6743-B3B3-5EDA4E378A3A}" type="sibTrans" cxnId="{12527970-2E7F-6346-87CC-D381C3729BD0}">
      <dgm:prSet/>
      <dgm:spPr/>
      <dgm:t>
        <a:bodyPr/>
        <a:lstStyle/>
        <a:p>
          <a:endParaRPr lang="en-US"/>
        </a:p>
      </dgm:t>
    </dgm:pt>
    <dgm:pt modelId="{2A77266D-2C8E-6E4A-BD28-4F0931B5C017}" type="pres">
      <dgm:prSet presAssocID="{CEC9A47C-658E-F844-A9E7-825F911DAC66}" presName="Name0" presStyleCnt="0">
        <dgm:presLayoutVars>
          <dgm:dir/>
          <dgm:animLvl val="lvl"/>
          <dgm:resizeHandles val="exact"/>
        </dgm:presLayoutVars>
      </dgm:prSet>
      <dgm:spPr/>
    </dgm:pt>
    <dgm:pt modelId="{7B82E52E-EF03-B548-918F-98C7F736CE95}" type="pres">
      <dgm:prSet presAssocID="{AB1D1B28-DA2E-E847-9549-F2EC65AE2588}" presName="parTxOnly" presStyleLbl="node1" presStyleIdx="0" presStyleCnt="5" custLinFactNeighborX="27554" custLinFactNeighborY="32">
        <dgm:presLayoutVars>
          <dgm:chMax val="0"/>
          <dgm:chPref val="0"/>
          <dgm:bulletEnabled val="1"/>
        </dgm:presLayoutVars>
      </dgm:prSet>
      <dgm:spPr/>
    </dgm:pt>
    <dgm:pt modelId="{AB95D455-508B-6647-AD14-ED45F1F38B47}" type="pres">
      <dgm:prSet presAssocID="{4F237850-CC7E-C343-B787-5BAC950F73EF}" presName="parTxOnlySpace" presStyleCnt="0"/>
      <dgm:spPr/>
    </dgm:pt>
    <dgm:pt modelId="{9269DAAD-870D-924C-8E47-CEE7DAC430B1}" type="pres">
      <dgm:prSet presAssocID="{0F987731-DB00-7547-AE46-BC7AE822C9EB}" presName="parTxOnly" presStyleLbl="node1" presStyleIdx="1" presStyleCnt="5">
        <dgm:presLayoutVars>
          <dgm:chMax val="0"/>
          <dgm:chPref val="0"/>
          <dgm:bulletEnabled val="1"/>
        </dgm:presLayoutVars>
      </dgm:prSet>
      <dgm:spPr/>
    </dgm:pt>
    <dgm:pt modelId="{4E0D1E36-9B6D-7349-8164-0D29FD3A4428}" type="pres">
      <dgm:prSet presAssocID="{1C2AE5BC-DA76-2246-AFD7-BAF6202E7C5F}" presName="parTxOnlySpace" presStyleCnt="0"/>
      <dgm:spPr/>
    </dgm:pt>
    <dgm:pt modelId="{6960323B-F9B5-264C-8824-06E5A03BE947}" type="pres">
      <dgm:prSet presAssocID="{CADACD91-3F68-DD43-BCE0-CFBC3067EA14}" presName="parTxOnly" presStyleLbl="node1" presStyleIdx="2" presStyleCnt="5">
        <dgm:presLayoutVars>
          <dgm:chMax val="0"/>
          <dgm:chPref val="0"/>
          <dgm:bulletEnabled val="1"/>
        </dgm:presLayoutVars>
      </dgm:prSet>
      <dgm:spPr/>
    </dgm:pt>
    <dgm:pt modelId="{1EAC573B-0367-4049-954A-2376A5917442}" type="pres">
      <dgm:prSet presAssocID="{89CFB00D-59BE-FF4F-A1C3-509DA6EF49EA}" presName="parTxOnlySpace" presStyleCnt="0"/>
      <dgm:spPr/>
    </dgm:pt>
    <dgm:pt modelId="{B906EC08-55F7-6E4D-AD9D-3BF9FCFF07EC}" type="pres">
      <dgm:prSet presAssocID="{0E5CC58B-C584-A24E-95D9-E67769467461}" presName="parTxOnly" presStyleLbl="node1" presStyleIdx="3" presStyleCnt="5">
        <dgm:presLayoutVars>
          <dgm:chMax val="0"/>
          <dgm:chPref val="0"/>
          <dgm:bulletEnabled val="1"/>
        </dgm:presLayoutVars>
      </dgm:prSet>
      <dgm:spPr/>
    </dgm:pt>
    <dgm:pt modelId="{1E89608A-CB20-FA44-A13A-F07B84F2531A}" type="pres">
      <dgm:prSet presAssocID="{1288FAE7-BDB3-7F40-AD41-1156AAD85709}" presName="parTxOnlySpace" presStyleCnt="0"/>
      <dgm:spPr/>
    </dgm:pt>
    <dgm:pt modelId="{73AEFD97-1B77-6A46-948A-8FF23326969D}" type="pres">
      <dgm:prSet presAssocID="{9A32C0BB-C77E-9C45-8F80-7164DFA18F7F}" presName="parTxOnly" presStyleLbl="node1" presStyleIdx="4" presStyleCnt="5">
        <dgm:presLayoutVars>
          <dgm:chMax val="0"/>
          <dgm:chPref val="0"/>
          <dgm:bulletEnabled val="1"/>
        </dgm:presLayoutVars>
      </dgm:prSet>
      <dgm:spPr/>
    </dgm:pt>
  </dgm:ptLst>
  <dgm:cxnLst>
    <dgm:cxn modelId="{F3AF6201-0DA2-4544-A56A-FC3C8927A44D}" srcId="{CEC9A47C-658E-F844-A9E7-825F911DAC66}" destId="{0F987731-DB00-7547-AE46-BC7AE822C9EB}" srcOrd="1" destOrd="0" parTransId="{0A299424-61C2-2246-9265-5B260847EC4D}" sibTransId="{1C2AE5BC-DA76-2246-AFD7-BAF6202E7C5F}"/>
    <dgm:cxn modelId="{70D7EF0A-405C-7041-B440-B3DBC8851DAD}" srcId="{CEC9A47C-658E-F844-A9E7-825F911DAC66}" destId="{AB1D1B28-DA2E-E847-9549-F2EC65AE2588}" srcOrd="0" destOrd="0" parTransId="{FEF8CA9B-F7BA-EF40-8F28-878FC76C33F5}" sibTransId="{4F237850-CC7E-C343-B787-5BAC950F73EF}"/>
    <dgm:cxn modelId="{CD0C9C17-2D68-784C-9EB1-725AC5BE7C16}" type="presOf" srcId="{9A32C0BB-C77E-9C45-8F80-7164DFA18F7F}" destId="{73AEFD97-1B77-6A46-948A-8FF23326969D}" srcOrd="0" destOrd="0" presId="urn:microsoft.com/office/officeart/2005/8/layout/chevron1"/>
    <dgm:cxn modelId="{C75B993C-EF4F-4E47-845A-CEE5F45F2AED}" type="presOf" srcId="{CEC9A47C-658E-F844-A9E7-825F911DAC66}" destId="{2A77266D-2C8E-6E4A-BD28-4F0931B5C017}" srcOrd="0" destOrd="0" presId="urn:microsoft.com/office/officeart/2005/8/layout/chevron1"/>
    <dgm:cxn modelId="{D4739C6C-5957-884B-BC0A-17C6591B765A}" srcId="{CEC9A47C-658E-F844-A9E7-825F911DAC66}" destId="{0E5CC58B-C584-A24E-95D9-E67769467461}" srcOrd="3" destOrd="0" parTransId="{8FCC8CC3-9C30-D04F-AEF4-32C402515E0D}" sibTransId="{1288FAE7-BDB3-7F40-AD41-1156AAD85709}"/>
    <dgm:cxn modelId="{C073AB6E-1732-9743-8849-16C7D64C69EE}" srcId="{CEC9A47C-658E-F844-A9E7-825F911DAC66}" destId="{CADACD91-3F68-DD43-BCE0-CFBC3067EA14}" srcOrd="2" destOrd="0" parTransId="{B7F9F945-F81C-824E-BEAF-BC9E8C5DBFD1}" sibTransId="{89CFB00D-59BE-FF4F-A1C3-509DA6EF49EA}"/>
    <dgm:cxn modelId="{12527970-2E7F-6346-87CC-D381C3729BD0}" srcId="{CEC9A47C-658E-F844-A9E7-825F911DAC66}" destId="{9A32C0BB-C77E-9C45-8F80-7164DFA18F7F}" srcOrd="4" destOrd="0" parTransId="{1715D552-219E-F742-B606-47960D1BE216}" sibTransId="{F08F2AA8-4A05-6743-B3B3-5EDA4E378A3A}"/>
    <dgm:cxn modelId="{36AEA47D-DBFA-D546-AF13-0CFCCDF3AC48}" type="presOf" srcId="{0E5CC58B-C584-A24E-95D9-E67769467461}" destId="{B906EC08-55F7-6E4D-AD9D-3BF9FCFF07EC}" srcOrd="0" destOrd="0" presId="urn:microsoft.com/office/officeart/2005/8/layout/chevron1"/>
    <dgm:cxn modelId="{766DF294-BBB4-8D48-B2D9-A4FD99C8E8D2}" type="presOf" srcId="{CADACD91-3F68-DD43-BCE0-CFBC3067EA14}" destId="{6960323B-F9B5-264C-8824-06E5A03BE947}" srcOrd="0" destOrd="0" presId="urn:microsoft.com/office/officeart/2005/8/layout/chevron1"/>
    <dgm:cxn modelId="{9AA3829E-1B41-0741-8EF6-C03B96670B73}" type="presOf" srcId="{0F987731-DB00-7547-AE46-BC7AE822C9EB}" destId="{9269DAAD-870D-924C-8E47-CEE7DAC430B1}" srcOrd="0" destOrd="0" presId="urn:microsoft.com/office/officeart/2005/8/layout/chevron1"/>
    <dgm:cxn modelId="{5F14CBC8-24AE-774F-A9E5-986AAF2A33E0}" type="presOf" srcId="{AB1D1B28-DA2E-E847-9549-F2EC65AE2588}" destId="{7B82E52E-EF03-B548-918F-98C7F736CE95}" srcOrd="0" destOrd="0" presId="urn:microsoft.com/office/officeart/2005/8/layout/chevron1"/>
    <dgm:cxn modelId="{EE9BF973-0831-C247-BBE6-7491376D5C62}" type="presParOf" srcId="{2A77266D-2C8E-6E4A-BD28-4F0931B5C017}" destId="{7B82E52E-EF03-B548-918F-98C7F736CE95}" srcOrd="0" destOrd="0" presId="urn:microsoft.com/office/officeart/2005/8/layout/chevron1"/>
    <dgm:cxn modelId="{C44FA158-739E-E049-BEE8-65A4FF7F8ED5}" type="presParOf" srcId="{2A77266D-2C8E-6E4A-BD28-4F0931B5C017}" destId="{AB95D455-508B-6647-AD14-ED45F1F38B47}" srcOrd="1" destOrd="0" presId="urn:microsoft.com/office/officeart/2005/8/layout/chevron1"/>
    <dgm:cxn modelId="{97713F4F-93E7-654A-97A9-DB8A81ECA179}" type="presParOf" srcId="{2A77266D-2C8E-6E4A-BD28-4F0931B5C017}" destId="{9269DAAD-870D-924C-8E47-CEE7DAC430B1}" srcOrd="2" destOrd="0" presId="urn:microsoft.com/office/officeart/2005/8/layout/chevron1"/>
    <dgm:cxn modelId="{790F8042-A4F5-274D-95DC-031762BC84CB}" type="presParOf" srcId="{2A77266D-2C8E-6E4A-BD28-4F0931B5C017}" destId="{4E0D1E36-9B6D-7349-8164-0D29FD3A4428}" srcOrd="3" destOrd="0" presId="urn:microsoft.com/office/officeart/2005/8/layout/chevron1"/>
    <dgm:cxn modelId="{BD098D0A-CFB0-4849-BBDB-115B886BC475}" type="presParOf" srcId="{2A77266D-2C8E-6E4A-BD28-4F0931B5C017}" destId="{6960323B-F9B5-264C-8824-06E5A03BE947}" srcOrd="4" destOrd="0" presId="urn:microsoft.com/office/officeart/2005/8/layout/chevron1"/>
    <dgm:cxn modelId="{1841C1E0-CCB1-7C4D-9522-B8F36BB333B3}" type="presParOf" srcId="{2A77266D-2C8E-6E4A-BD28-4F0931B5C017}" destId="{1EAC573B-0367-4049-954A-2376A5917442}" srcOrd="5" destOrd="0" presId="urn:microsoft.com/office/officeart/2005/8/layout/chevron1"/>
    <dgm:cxn modelId="{76E915AC-ABED-5745-BAA7-718C90B0A28E}" type="presParOf" srcId="{2A77266D-2C8E-6E4A-BD28-4F0931B5C017}" destId="{B906EC08-55F7-6E4D-AD9D-3BF9FCFF07EC}" srcOrd="6" destOrd="0" presId="urn:microsoft.com/office/officeart/2005/8/layout/chevron1"/>
    <dgm:cxn modelId="{8E69AC48-ACAB-A042-95FF-AF1CEC821547}" type="presParOf" srcId="{2A77266D-2C8E-6E4A-BD28-4F0931B5C017}" destId="{1E89608A-CB20-FA44-A13A-F07B84F2531A}" srcOrd="7" destOrd="0" presId="urn:microsoft.com/office/officeart/2005/8/layout/chevron1"/>
    <dgm:cxn modelId="{C9982BFC-5844-A14E-B3D3-02F1EA457C72}" type="presParOf" srcId="{2A77266D-2C8E-6E4A-BD28-4F0931B5C017}" destId="{73AEFD97-1B77-6A46-948A-8FF23326969D}" srcOrd="8" destOrd="0" presId="urn:microsoft.com/office/officeart/2005/8/layout/chevron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EC9A47C-658E-F844-A9E7-825F911DAC66}" type="doc">
      <dgm:prSet loTypeId="urn:microsoft.com/office/officeart/2005/8/layout/chevron1" loCatId="" qsTypeId="urn:microsoft.com/office/officeart/2005/8/quickstyle/simple1" qsCatId="simple" csTypeId="urn:microsoft.com/office/officeart/2005/8/colors/accent1_2" csCatId="accent1" phldr="1"/>
      <dgm:spPr/>
    </dgm:pt>
    <dgm:pt modelId="{AB1D1B28-DA2E-E847-9549-F2EC65AE2588}">
      <dgm:prSet phldrT="[Text]" custT="1"/>
      <dgm:spPr>
        <a:solidFill>
          <a:srgbClr val="EE2737">
            <a:alpha val="74902"/>
          </a:srgbClr>
        </a:solidFill>
      </dgm:spPr>
      <dgm:t>
        <a:bodyPr/>
        <a:lstStyle/>
        <a:p>
          <a:r>
            <a:rPr lang="en-US" sz="5000">
              <a:solidFill>
                <a:schemeClr val="tx1"/>
              </a:solidFill>
            </a:rPr>
            <a:t>Order parts</a:t>
          </a:r>
        </a:p>
      </dgm:t>
    </dgm:pt>
    <dgm:pt modelId="{FEF8CA9B-F7BA-EF40-8F28-878FC76C33F5}" type="parTrans" cxnId="{70D7EF0A-405C-7041-B440-B3DBC8851DAD}">
      <dgm:prSet/>
      <dgm:spPr/>
      <dgm:t>
        <a:bodyPr/>
        <a:lstStyle/>
        <a:p>
          <a:endParaRPr lang="en-US"/>
        </a:p>
      </dgm:t>
    </dgm:pt>
    <dgm:pt modelId="{4F237850-CC7E-C343-B787-5BAC950F73EF}" type="sibTrans" cxnId="{70D7EF0A-405C-7041-B440-B3DBC8851DAD}">
      <dgm:prSet/>
      <dgm:spPr/>
      <dgm:t>
        <a:bodyPr/>
        <a:lstStyle/>
        <a:p>
          <a:endParaRPr lang="en-US"/>
        </a:p>
      </dgm:t>
    </dgm:pt>
    <dgm:pt modelId="{0F987731-DB00-7547-AE46-BC7AE822C9EB}">
      <dgm:prSet phldrT="[Text]" custT="1"/>
      <dgm:spPr>
        <a:solidFill>
          <a:srgbClr val="236192">
            <a:alpha val="74510"/>
          </a:srgbClr>
        </a:solidFill>
      </dgm:spPr>
      <dgm:t>
        <a:bodyPr/>
        <a:lstStyle/>
        <a:p>
          <a:r>
            <a:rPr lang="en-US" sz="5000">
              <a:solidFill>
                <a:schemeClr val="tx1"/>
              </a:solidFill>
            </a:rPr>
            <a:t>Assemble prototype</a:t>
          </a:r>
        </a:p>
      </dgm:t>
    </dgm:pt>
    <dgm:pt modelId="{0A299424-61C2-2246-9265-5B260847EC4D}" type="parTrans" cxnId="{F3AF6201-0DA2-4544-A56A-FC3C8927A44D}">
      <dgm:prSet/>
      <dgm:spPr/>
      <dgm:t>
        <a:bodyPr/>
        <a:lstStyle/>
        <a:p>
          <a:endParaRPr lang="en-US"/>
        </a:p>
      </dgm:t>
    </dgm:pt>
    <dgm:pt modelId="{1C2AE5BC-DA76-2246-AFD7-BAF6202E7C5F}" type="sibTrans" cxnId="{F3AF6201-0DA2-4544-A56A-FC3C8927A44D}">
      <dgm:prSet/>
      <dgm:spPr/>
      <dgm:t>
        <a:bodyPr/>
        <a:lstStyle/>
        <a:p>
          <a:endParaRPr lang="en-US"/>
        </a:p>
      </dgm:t>
    </dgm:pt>
    <dgm:pt modelId="{CADACD91-3F68-DD43-BCE0-CFBC3067EA14}">
      <dgm:prSet phldrT="[Text]" custT="1"/>
      <dgm:spPr>
        <a:solidFill>
          <a:srgbClr val="00BBDC">
            <a:alpha val="74902"/>
          </a:srgbClr>
        </a:solidFill>
      </dgm:spPr>
      <dgm:t>
        <a:bodyPr/>
        <a:lstStyle/>
        <a:p>
          <a:r>
            <a:rPr lang="en-US" sz="5000">
              <a:solidFill>
                <a:schemeClr val="tx1"/>
              </a:solidFill>
            </a:rPr>
            <a:t>Begin testing</a:t>
          </a:r>
        </a:p>
      </dgm:t>
    </dgm:pt>
    <dgm:pt modelId="{B7F9F945-F81C-824E-BEAF-BC9E8C5DBFD1}" type="parTrans" cxnId="{C073AB6E-1732-9743-8849-16C7D64C69EE}">
      <dgm:prSet/>
      <dgm:spPr/>
      <dgm:t>
        <a:bodyPr/>
        <a:lstStyle/>
        <a:p>
          <a:endParaRPr lang="en-US"/>
        </a:p>
      </dgm:t>
    </dgm:pt>
    <dgm:pt modelId="{89CFB00D-59BE-FF4F-A1C3-509DA6EF49EA}" type="sibTrans" cxnId="{C073AB6E-1732-9743-8849-16C7D64C69EE}">
      <dgm:prSet/>
      <dgm:spPr/>
      <dgm:t>
        <a:bodyPr/>
        <a:lstStyle/>
        <a:p>
          <a:endParaRPr lang="en-US"/>
        </a:p>
      </dgm:t>
    </dgm:pt>
    <dgm:pt modelId="{0E5CC58B-C584-A24E-95D9-E67769467461}">
      <dgm:prSet phldrT="[Text]" custT="1"/>
      <dgm:spPr>
        <a:solidFill>
          <a:srgbClr val="00CFB4">
            <a:alpha val="75294"/>
          </a:srgbClr>
        </a:solidFill>
      </dgm:spPr>
      <dgm:t>
        <a:bodyPr/>
        <a:lstStyle/>
        <a:p>
          <a:r>
            <a:rPr lang="en-US" sz="5000">
              <a:solidFill>
                <a:schemeClr val="tx1"/>
              </a:solidFill>
            </a:rPr>
            <a:t>Analyze results</a:t>
          </a:r>
        </a:p>
      </dgm:t>
    </dgm:pt>
    <dgm:pt modelId="{8FCC8CC3-9C30-D04F-AEF4-32C402515E0D}" type="parTrans" cxnId="{D4739C6C-5957-884B-BC0A-17C6591B765A}">
      <dgm:prSet/>
      <dgm:spPr/>
      <dgm:t>
        <a:bodyPr/>
        <a:lstStyle/>
        <a:p>
          <a:endParaRPr lang="en-US"/>
        </a:p>
      </dgm:t>
    </dgm:pt>
    <dgm:pt modelId="{1288FAE7-BDB3-7F40-AD41-1156AAD85709}" type="sibTrans" cxnId="{D4739C6C-5957-884B-BC0A-17C6591B765A}">
      <dgm:prSet/>
      <dgm:spPr/>
      <dgm:t>
        <a:bodyPr/>
        <a:lstStyle/>
        <a:p>
          <a:endParaRPr lang="en-US"/>
        </a:p>
      </dgm:t>
    </dgm:pt>
    <dgm:pt modelId="{9A32C0BB-C77E-9C45-8F80-7164DFA18F7F}">
      <dgm:prSet phldrT="[Text]" custT="1"/>
      <dgm:spPr>
        <a:solidFill>
          <a:srgbClr val="A4D233">
            <a:alpha val="74902"/>
          </a:srgbClr>
        </a:solidFill>
      </dgm:spPr>
      <dgm:t>
        <a:bodyPr/>
        <a:lstStyle/>
        <a:p>
          <a:r>
            <a:rPr lang="en-US" sz="5000">
              <a:solidFill>
                <a:schemeClr val="tx1"/>
              </a:solidFill>
            </a:rPr>
            <a:t>Final report</a:t>
          </a:r>
        </a:p>
      </dgm:t>
    </dgm:pt>
    <dgm:pt modelId="{1715D552-219E-F742-B606-47960D1BE216}" type="parTrans" cxnId="{12527970-2E7F-6346-87CC-D381C3729BD0}">
      <dgm:prSet/>
      <dgm:spPr/>
      <dgm:t>
        <a:bodyPr/>
        <a:lstStyle/>
        <a:p>
          <a:endParaRPr lang="en-US"/>
        </a:p>
      </dgm:t>
    </dgm:pt>
    <dgm:pt modelId="{F08F2AA8-4A05-6743-B3B3-5EDA4E378A3A}" type="sibTrans" cxnId="{12527970-2E7F-6346-87CC-D381C3729BD0}">
      <dgm:prSet/>
      <dgm:spPr/>
      <dgm:t>
        <a:bodyPr/>
        <a:lstStyle/>
        <a:p>
          <a:endParaRPr lang="en-US"/>
        </a:p>
      </dgm:t>
    </dgm:pt>
    <dgm:pt modelId="{2A77266D-2C8E-6E4A-BD28-4F0931B5C017}" type="pres">
      <dgm:prSet presAssocID="{CEC9A47C-658E-F844-A9E7-825F911DAC66}" presName="Name0" presStyleCnt="0">
        <dgm:presLayoutVars>
          <dgm:dir/>
          <dgm:animLvl val="lvl"/>
          <dgm:resizeHandles val="exact"/>
        </dgm:presLayoutVars>
      </dgm:prSet>
      <dgm:spPr/>
    </dgm:pt>
    <dgm:pt modelId="{7B82E52E-EF03-B548-918F-98C7F736CE95}" type="pres">
      <dgm:prSet presAssocID="{AB1D1B28-DA2E-E847-9549-F2EC65AE2588}" presName="parTxOnly" presStyleLbl="node1" presStyleIdx="0" presStyleCnt="5" custLinFactNeighborX="27554" custLinFactNeighborY="32">
        <dgm:presLayoutVars>
          <dgm:chMax val="0"/>
          <dgm:chPref val="0"/>
          <dgm:bulletEnabled val="1"/>
        </dgm:presLayoutVars>
      </dgm:prSet>
      <dgm:spPr/>
    </dgm:pt>
    <dgm:pt modelId="{AB95D455-508B-6647-AD14-ED45F1F38B47}" type="pres">
      <dgm:prSet presAssocID="{4F237850-CC7E-C343-B787-5BAC950F73EF}" presName="parTxOnlySpace" presStyleCnt="0"/>
      <dgm:spPr/>
    </dgm:pt>
    <dgm:pt modelId="{9269DAAD-870D-924C-8E47-CEE7DAC430B1}" type="pres">
      <dgm:prSet presAssocID="{0F987731-DB00-7547-AE46-BC7AE822C9EB}" presName="parTxOnly" presStyleLbl="node1" presStyleIdx="1" presStyleCnt="5">
        <dgm:presLayoutVars>
          <dgm:chMax val="0"/>
          <dgm:chPref val="0"/>
          <dgm:bulletEnabled val="1"/>
        </dgm:presLayoutVars>
      </dgm:prSet>
      <dgm:spPr/>
    </dgm:pt>
    <dgm:pt modelId="{4E0D1E36-9B6D-7349-8164-0D29FD3A4428}" type="pres">
      <dgm:prSet presAssocID="{1C2AE5BC-DA76-2246-AFD7-BAF6202E7C5F}" presName="parTxOnlySpace" presStyleCnt="0"/>
      <dgm:spPr/>
    </dgm:pt>
    <dgm:pt modelId="{6960323B-F9B5-264C-8824-06E5A03BE947}" type="pres">
      <dgm:prSet presAssocID="{CADACD91-3F68-DD43-BCE0-CFBC3067EA14}" presName="parTxOnly" presStyleLbl="node1" presStyleIdx="2" presStyleCnt="5">
        <dgm:presLayoutVars>
          <dgm:chMax val="0"/>
          <dgm:chPref val="0"/>
          <dgm:bulletEnabled val="1"/>
        </dgm:presLayoutVars>
      </dgm:prSet>
      <dgm:spPr/>
    </dgm:pt>
    <dgm:pt modelId="{1EAC573B-0367-4049-954A-2376A5917442}" type="pres">
      <dgm:prSet presAssocID="{89CFB00D-59BE-FF4F-A1C3-509DA6EF49EA}" presName="parTxOnlySpace" presStyleCnt="0"/>
      <dgm:spPr/>
    </dgm:pt>
    <dgm:pt modelId="{B906EC08-55F7-6E4D-AD9D-3BF9FCFF07EC}" type="pres">
      <dgm:prSet presAssocID="{0E5CC58B-C584-A24E-95D9-E67769467461}" presName="parTxOnly" presStyleLbl="node1" presStyleIdx="3" presStyleCnt="5">
        <dgm:presLayoutVars>
          <dgm:chMax val="0"/>
          <dgm:chPref val="0"/>
          <dgm:bulletEnabled val="1"/>
        </dgm:presLayoutVars>
      </dgm:prSet>
      <dgm:spPr/>
    </dgm:pt>
    <dgm:pt modelId="{1E89608A-CB20-FA44-A13A-F07B84F2531A}" type="pres">
      <dgm:prSet presAssocID="{1288FAE7-BDB3-7F40-AD41-1156AAD85709}" presName="parTxOnlySpace" presStyleCnt="0"/>
      <dgm:spPr/>
    </dgm:pt>
    <dgm:pt modelId="{73AEFD97-1B77-6A46-948A-8FF23326969D}" type="pres">
      <dgm:prSet presAssocID="{9A32C0BB-C77E-9C45-8F80-7164DFA18F7F}" presName="parTxOnly" presStyleLbl="node1" presStyleIdx="4" presStyleCnt="5">
        <dgm:presLayoutVars>
          <dgm:chMax val="0"/>
          <dgm:chPref val="0"/>
          <dgm:bulletEnabled val="1"/>
        </dgm:presLayoutVars>
      </dgm:prSet>
      <dgm:spPr/>
    </dgm:pt>
  </dgm:ptLst>
  <dgm:cxnLst>
    <dgm:cxn modelId="{F3AF6201-0DA2-4544-A56A-FC3C8927A44D}" srcId="{CEC9A47C-658E-F844-A9E7-825F911DAC66}" destId="{0F987731-DB00-7547-AE46-BC7AE822C9EB}" srcOrd="1" destOrd="0" parTransId="{0A299424-61C2-2246-9265-5B260847EC4D}" sibTransId="{1C2AE5BC-DA76-2246-AFD7-BAF6202E7C5F}"/>
    <dgm:cxn modelId="{70D7EF0A-405C-7041-B440-B3DBC8851DAD}" srcId="{CEC9A47C-658E-F844-A9E7-825F911DAC66}" destId="{AB1D1B28-DA2E-E847-9549-F2EC65AE2588}" srcOrd="0" destOrd="0" parTransId="{FEF8CA9B-F7BA-EF40-8F28-878FC76C33F5}" sibTransId="{4F237850-CC7E-C343-B787-5BAC950F73EF}"/>
    <dgm:cxn modelId="{CD0C9C17-2D68-784C-9EB1-725AC5BE7C16}" type="presOf" srcId="{9A32C0BB-C77E-9C45-8F80-7164DFA18F7F}" destId="{73AEFD97-1B77-6A46-948A-8FF23326969D}" srcOrd="0" destOrd="0" presId="urn:microsoft.com/office/officeart/2005/8/layout/chevron1"/>
    <dgm:cxn modelId="{C75B993C-EF4F-4E47-845A-CEE5F45F2AED}" type="presOf" srcId="{CEC9A47C-658E-F844-A9E7-825F911DAC66}" destId="{2A77266D-2C8E-6E4A-BD28-4F0931B5C017}" srcOrd="0" destOrd="0" presId="urn:microsoft.com/office/officeart/2005/8/layout/chevron1"/>
    <dgm:cxn modelId="{D4739C6C-5957-884B-BC0A-17C6591B765A}" srcId="{CEC9A47C-658E-F844-A9E7-825F911DAC66}" destId="{0E5CC58B-C584-A24E-95D9-E67769467461}" srcOrd="3" destOrd="0" parTransId="{8FCC8CC3-9C30-D04F-AEF4-32C402515E0D}" sibTransId="{1288FAE7-BDB3-7F40-AD41-1156AAD85709}"/>
    <dgm:cxn modelId="{C073AB6E-1732-9743-8849-16C7D64C69EE}" srcId="{CEC9A47C-658E-F844-A9E7-825F911DAC66}" destId="{CADACD91-3F68-DD43-BCE0-CFBC3067EA14}" srcOrd="2" destOrd="0" parTransId="{B7F9F945-F81C-824E-BEAF-BC9E8C5DBFD1}" sibTransId="{89CFB00D-59BE-FF4F-A1C3-509DA6EF49EA}"/>
    <dgm:cxn modelId="{12527970-2E7F-6346-87CC-D381C3729BD0}" srcId="{CEC9A47C-658E-F844-A9E7-825F911DAC66}" destId="{9A32C0BB-C77E-9C45-8F80-7164DFA18F7F}" srcOrd="4" destOrd="0" parTransId="{1715D552-219E-F742-B606-47960D1BE216}" sibTransId="{F08F2AA8-4A05-6743-B3B3-5EDA4E378A3A}"/>
    <dgm:cxn modelId="{36AEA47D-DBFA-D546-AF13-0CFCCDF3AC48}" type="presOf" srcId="{0E5CC58B-C584-A24E-95D9-E67769467461}" destId="{B906EC08-55F7-6E4D-AD9D-3BF9FCFF07EC}" srcOrd="0" destOrd="0" presId="urn:microsoft.com/office/officeart/2005/8/layout/chevron1"/>
    <dgm:cxn modelId="{766DF294-BBB4-8D48-B2D9-A4FD99C8E8D2}" type="presOf" srcId="{CADACD91-3F68-DD43-BCE0-CFBC3067EA14}" destId="{6960323B-F9B5-264C-8824-06E5A03BE947}" srcOrd="0" destOrd="0" presId="urn:microsoft.com/office/officeart/2005/8/layout/chevron1"/>
    <dgm:cxn modelId="{9AA3829E-1B41-0741-8EF6-C03B96670B73}" type="presOf" srcId="{0F987731-DB00-7547-AE46-BC7AE822C9EB}" destId="{9269DAAD-870D-924C-8E47-CEE7DAC430B1}" srcOrd="0" destOrd="0" presId="urn:microsoft.com/office/officeart/2005/8/layout/chevron1"/>
    <dgm:cxn modelId="{5F14CBC8-24AE-774F-A9E5-986AAF2A33E0}" type="presOf" srcId="{AB1D1B28-DA2E-E847-9549-F2EC65AE2588}" destId="{7B82E52E-EF03-B548-918F-98C7F736CE95}" srcOrd="0" destOrd="0" presId="urn:microsoft.com/office/officeart/2005/8/layout/chevron1"/>
    <dgm:cxn modelId="{EE9BF973-0831-C247-BBE6-7491376D5C62}" type="presParOf" srcId="{2A77266D-2C8E-6E4A-BD28-4F0931B5C017}" destId="{7B82E52E-EF03-B548-918F-98C7F736CE95}" srcOrd="0" destOrd="0" presId="urn:microsoft.com/office/officeart/2005/8/layout/chevron1"/>
    <dgm:cxn modelId="{C44FA158-739E-E049-BEE8-65A4FF7F8ED5}" type="presParOf" srcId="{2A77266D-2C8E-6E4A-BD28-4F0931B5C017}" destId="{AB95D455-508B-6647-AD14-ED45F1F38B47}" srcOrd="1" destOrd="0" presId="urn:microsoft.com/office/officeart/2005/8/layout/chevron1"/>
    <dgm:cxn modelId="{97713F4F-93E7-654A-97A9-DB8A81ECA179}" type="presParOf" srcId="{2A77266D-2C8E-6E4A-BD28-4F0931B5C017}" destId="{9269DAAD-870D-924C-8E47-CEE7DAC430B1}" srcOrd="2" destOrd="0" presId="urn:microsoft.com/office/officeart/2005/8/layout/chevron1"/>
    <dgm:cxn modelId="{790F8042-A4F5-274D-95DC-031762BC84CB}" type="presParOf" srcId="{2A77266D-2C8E-6E4A-BD28-4F0931B5C017}" destId="{4E0D1E36-9B6D-7349-8164-0D29FD3A4428}" srcOrd="3" destOrd="0" presId="urn:microsoft.com/office/officeart/2005/8/layout/chevron1"/>
    <dgm:cxn modelId="{BD098D0A-CFB0-4849-BBDB-115B886BC475}" type="presParOf" srcId="{2A77266D-2C8E-6E4A-BD28-4F0931B5C017}" destId="{6960323B-F9B5-264C-8824-06E5A03BE947}" srcOrd="4" destOrd="0" presId="urn:microsoft.com/office/officeart/2005/8/layout/chevron1"/>
    <dgm:cxn modelId="{1841C1E0-CCB1-7C4D-9522-B8F36BB333B3}" type="presParOf" srcId="{2A77266D-2C8E-6E4A-BD28-4F0931B5C017}" destId="{1EAC573B-0367-4049-954A-2376A5917442}" srcOrd="5" destOrd="0" presId="urn:microsoft.com/office/officeart/2005/8/layout/chevron1"/>
    <dgm:cxn modelId="{76E915AC-ABED-5745-BAA7-718C90B0A28E}" type="presParOf" srcId="{2A77266D-2C8E-6E4A-BD28-4F0931B5C017}" destId="{B906EC08-55F7-6E4D-AD9D-3BF9FCFF07EC}" srcOrd="6" destOrd="0" presId="urn:microsoft.com/office/officeart/2005/8/layout/chevron1"/>
    <dgm:cxn modelId="{8E69AC48-ACAB-A042-95FF-AF1CEC821547}" type="presParOf" srcId="{2A77266D-2C8E-6E4A-BD28-4F0931B5C017}" destId="{1E89608A-CB20-FA44-A13A-F07B84F2531A}" srcOrd="7" destOrd="0" presId="urn:microsoft.com/office/officeart/2005/8/layout/chevron1"/>
    <dgm:cxn modelId="{C9982BFC-5844-A14E-B3D3-02F1EA457C72}" type="presParOf" srcId="{2A77266D-2C8E-6E4A-BD28-4F0931B5C017}" destId="{73AEFD97-1B77-6A46-948A-8FF23326969D}" srcOrd="8" destOrd="0" presId="urn:microsoft.com/office/officeart/2005/8/layout/chevron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EC9A47C-658E-F844-A9E7-825F911DAC66}" type="doc">
      <dgm:prSet loTypeId="urn:microsoft.com/office/officeart/2005/8/layout/chevron1" loCatId="" qsTypeId="urn:microsoft.com/office/officeart/2005/8/quickstyle/simple1" qsCatId="simple" csTypeId="urn:microsoft.com/office/officeart/2005/8/colors/accent1_2" csCatId="accent1" phldr="1"/>
      <dgm:spPr/>
    </dgm:pt>
    <dgm:pt modelId="{AB1D1B28-DA2E-E847-9549-F2EC65AE2588}">
      <dgm:prSet phldrT="[Text]" custT="1"/>
      <dgm:spPr>
        <a:solidFill>
          <a:srgbClr val="EE2737">
            <a:alpha val="74902"/>
          </a:srgbClr>
        </a:solidFill>
      </dgm:spPr>
      <dgm:t>
        <a:bodyPr/>
        <a:lstStyle/>
        <a:p>
          <a:r>
            <a:rPr lang="en-US" sz="5000">
              <a:solidFill>
                <a:schemeClr val="tx1"/>
              </a:solidFill>
            </a:rPr>
            <a:t>Order parts</a:t>
          </a:r>
        </a:p>
      </dgm:t>
    </dgm:pt>
    <dgm:pt modelId="{FEF8CA9B-F7BA-EF40-8F28-878FC76C33F5}" type="parTrans" cxnId="{70D7EF0A-405C-7041-B440-B3DBC8851DAD}">
      <dgm:prSet/>
      <dgm:spPr/>
      <dgm:t>
        <a:bodyPr/>
        <a:lstStyle/>
        <a:p>
          <a:endParaRPr lang="en-US"/>
        </a:p>
      </dgm:t>
    </dgm:pt>
    <dgm:pt modelId="{4F237850-CC7E-C343-B787-5BAC950F73EF}" type="sibTrans" cxnId="{70D7EF0A-405C-7041-B440-B3DBC8851DAD}">
      <dgm:prSet/>
      <dgm:spPr/>
      <dgm:t>
        <a:bodyPr/>
        <a:lstStyle/>
        <a:p>
          <a:endParaRPr lang="en-US"/>
        </a:p>
      </dgm:t>
    </dgm:pt>
    <dgm:pt modelId="{0F987731-DB00-7547-AE46-BC7AE822C9EB}">
      <dgm:prSet phldrT="[Text]" custT="1"/>
      <dgm:spPr>
        <a:solidFill>
          <a:srgbClr val="236192">
            <a:alpha val="74510"/>
          </a:srgbClr>
        </a:solidFill>
      </dgm:spPr>
      <dgm:t>
        <a:bodyPr/>
        <a:lstStyle/>
        <a:p>
          <a:r>
            <a:rPr lang="en-US" sz="5000">
              <a:solidFill>
                <a:schemeClr val="tx1"/>
              </a:solidFill>
            </a:rPr>
            <a:t>Assemble prototype</a:t>
          </a:r>
        </a:p>
      </dgm:t>
    </dgm:pt>
    <dgm:pt modelId="{0A299424-61C2-2246-9265-5B260847EC4D}" type="parTrans" cxnId="{F3AF6201-0DA2-4544-A56A-FC3C8927A44D}">
      <dgm:prSet/>
      <dgm:spPr/>
      <dgm:t>
        <a:bodyPr/>
        <a:lstStyle/>
        <a:p>
          <a:endParaRPr lang="en-US"/>
        </a:p>
      </dgm:t>
    </dgm:pt>
    <dgm:pt modelId="{1C2AE5BC-DA76-2246-AFD7-BAF6202E7C5F}" type="sibTrans" cxnId="{F3AF6201-0DA2-4544-A56A-FC3C8927A44D}">
      <dgm:prSet/>
      <dgm:spPr/>
      <dgm:t>
        <a:bodyPr/>
        <a:lstStyle/>
        <a:p>
          <a:endParaRPr lang="en-US"/>
        </a:p>
      </dgm:t>
    </dgm:pt>
    <dgm:pt modelId="{CADACD91-3F68-DD43-BCE0-CFBC3067EA14}">
      <dgm:prSet phldrT="[Text]" custT="1"/>
      <dgm:spPr>
        <a:solidFill>
          <a:srgbClr val="00BBDC">
            <a:alpha val="74902"/>
          </a:srgbClr>
        </a:solidFill>
      </dgm:spPr>
      <dgm:t>
        <a:bodyPr/>
        <a:lstStyle/>
        <a:p>
          <a:r>
            <a:rPr lang="en-US" sz="5000">
              <a:solidFill>
                <a:schemeClr val="tx1"/>
              </a:solidFill>
            </a:rPr>
            <a:t>Begin testing</a:t>
          </a:r>
        </a:p>
      </dgm:t>
    </dgm:pt>
    <dgm:pt modelId="{B7F9F945-F81C-824E-BEAF-BC9E8C5DBFD1}" type="parTrans" cxnId="{C073AB6E-1732-9743-8849-16C7D64C69EE}">
      <dgm:prSet/>
      <dgm:spPr/>
      <dgm:t>
        <a:bodyPr/>
        <a:lstStyle/>
        <a:p>
          <a:endParaRPr lang="en-US"/>
        </a:p>
      </dgm:t>
    </dgm:pt>
    <dgm:pt modelId="{89CFB00D-59BE-FF4F-A1C3-509DA6EF49EA}" type="sibTrans" cxnId="{C073AB6E-1732-9743-8849-16C7D64C69EE}">
      <dgm:prSet/>
      <dgm:spPr/>
      <dgm:t>
        <a:bodyPr/>
        <a:lstStyle/>
        <a:p>
          <a:endParaRPr lang="en-US"/>
        </a:p>
      </dgm:t>
    </dgm:pt>
    <dgm:pt modelId="{0E5CC58B-C584-A24E-95D9-E67769467461}">
      <dgm:prSet phldrT="[Text]" custT="1"/>
      <dgm:spPr>
        <a:solidFill>
          <a:srgbClr val="00CFB4">
            <a:alpha val="75294"/>
          </a:srgbClr>
        </a:solidFill>
      </dgm:spPr>
      <dgm:t>
        <a:bodyPr/>
        <a:lstStyle/>
        <a:p>
          <a:r>
            <a:rPr lang="en-US" sz="5000">
              <a:solidFill>
                <a:schemeClr val="tx1"/>
              </a:solidFill>
            </a:rPr>
            <a:t>Analyze results</a:t>
          </a:r>
        </a:p>
      </dgm:t>
    </dgm:pt>
    <dgm:pt modelId="{8FCC8CC3-9C30-D04F-AEF4-32C402515E0D}" type="parTrans" cxnId="{D4739C6C-5957-884B-BC0A-17C6591B765A}">
      <dgm:prSet/>
      <dgm:spPr/>
      <dgm:t>
        <a:bodyPr/>
        <a:lstStyle/>
        <a:p>
          <a:endParaRPr lang="en-US"/>
        </a:p>
      </dgm:t>
    </dgm:pt>
    <dgm:pt modelId="{1288FAE7-BDB3-7F40-AD41-1156AAD85709}" type="sibTrans" cxnId="{D4739C6C-5957-884B-BC0A-17C6591B765A}">
      <dgm:prSet/>
      <dgm:spPr/>
      <dgm:t>
        <a:bodyPr/>
        <a:lstStyle/>
        <a:p>
          <a:endParaRPr lang="en-US"/>
        </a:p>
      </dgm:t>
    </dgm:pt>
    <dgm:pt modelId="{9A32C0BB-C77E-9C45-8F80-7164DFA18F7F}">
      <dgm:prSet phldrT="[Text]" custT="1"/>
      <dgm:spPr>
        <a:solidFill>
          <a:srgbClr val="A4D233">
            <a:alpha val="74902"/>
          </a:srgbClr>
        </a:solidFill>
      </dgm:spPr>
      <dgm:t>
        <a:bodyPr/>
        <a:lstStyle/>
        <a:p>
          <a:r>
            <a:rPr lang="en-US" sz="5000">
              <a:solidFill>
                <a:schemeClr val="tx1"/>
              </a:solidFill>
            </a:rPr>
            <a:t>Final report</a:t>
          </a:r>
        </a:p>
      </dgm:t>
    </dgm:pt>
    <dgm:pt modelId="{1715D552-219E-F742-B606-47960D1BE216}" type="parTrans" cxnId="{12527970-2E7F-6346-87CC-D381C3729BD0}">
      <dgm:prSet/>
      <dgm:spPr/>
      <dgm:t>
        <a:bodyPr/>
        <a:lstStyle/>
        <a:p>
          <a:endParaRPr lang="en-US"/>
        </a:p>
      </dgm:t>
    </dgm:pt>
    <dgm:pt modelId="{F08F2AA8-4A05-6743-B3B3-5EDA4E378A3A}" type="sibTrans" cxnId="{12527970-2E7F-6346-87CC-D381C3729BD0}">
      <dgm:prSet/>
      <dgm:spPr/>
      <dgm:t>
        <a:bodyPr/>
        <a:lstStyle/>
        <a:p>
          <a:endParaRPr lang="en-US"/>
        </a:p>
      </dgm:t>
    </dgm:pt>
    <dgm:pt modelId="{2A77266D-2C8E-6E4A-BD28-4F0931B5C017}" type="pres">
      <dgm:prSet presAssocID="{CEC9A47C-658E-F844-A9E7-825F911DAC66}" presName="Name0" presStyleCnt="0">
        <dgm:presLayoutVars>
          <dgm:dir/>
          <dgm:animLvl val="lvl"/>
          <dgm:resizeHandles val="exact"/>
        </dgm:presLayoutVars>
      </dgm:prSet>
      <dgm:spPr/>
    </dgm:pt>
    <dgm:pt modelId="{7B82E52E-EF03-B548-918F-98C7F736CE95}" type="pres">
      <dgm:prSet presAssocID="{AB1D1B28-DA2E-E847-9549-F2EC65AE2588}" presName="parTxOnly" presStyleLbl="node1" presStyleIdx="0" presStyleCnt="5" custLinFactNeighborX="27554" custLinFactNeighborY="32">
        <dgm:presLayoutVars>
          <dgm:chMax val="0"/>
          <dgm:chPref val="0"/>
          <dgm:bulletEnabled val="1"/>
        </dgm:presLayoutVars>
      </dgm:prSet>
      <dgm:spPr/>
    </dgm:pt>
    <dgm:pt modelId="{AB95D455-508B-6647-AD14-ED45F1F38B47}" type="pres">
      <dgm:prSet presAssocID="{4F237850-CC7E-C343-B787-5BAC950F73EF}" presName="parTxOnlySpace" presStyleCnt="0"/>
      <dgm:spPr/>
    </dgm:pt>
    <dgm:pt modelId="{9269DAAD-870D-924C-8E47-CEE7DAC430B1}" type="pres">
      <dgm:prSet presAssocID="{0F987731-DB00-7547-AE46-BC7AE822C9EB}" presName="parTxOnly" presStyleLbl="node1" presStyleIdx="1" presStyleCnt="5">
        <dgm:presLayoutVars>
          <dgm:chMax val="0"/>
          <dgm:chPref val="0"/>
          <dgm:bulletEnabled val="1"/>
        </dgm:presLayoutVars>
      </dgm:prSet>
      <dgm:spPr/>
    </dgm:pt>
    <dgm:pt modelId="{4E0D1E36-9B6D-7349-8164-0D29FD3A4428}" type="pres">
      <dgm:prSet presAssocID="{1C2AE5BC-DA76-2246-AFD7-BAF6202E7C5F}" presName="parTxOnlySpace" presStyleCnt="0"/>
      <dgm:spPr/>
    </dgm:pt>
    <dgm:pt modelId="{6960323B-F9B5-264C-8824-06E5A03BE947}" type="pres">
      <dgm:prSet presAssocID="{CADACD91-3F68-DD43-BCE0-CFBC3067EA14}" presName="parTxOnly" presStyleLbl="node1" presStyleIdx="2" presStyleCnt="5">
        <dgm:presLayoutVars>
          <dgm:chMax val="0"/>
          <dgm:chPref val="0"/>
          <dgm:bulletEnabled val="1"/>
        </dgm:presLayoutVars>
      </dgm:prSet>
      <dgm:spPr/>
    </dgm:pt>
    <dgm:pt modelId="{1EAC573B-0367-4049-954A-2376A5917442}" type="pres">
      <dgm:prSet presAssocID="{89CFB00D-59BE-FF4F-A1C3-509DA6EF49EA}" presName="parTxOnlySpace" presStyleCnt="0"/>
      <dgm:spPr/>
    </dgm:pt>
    <dgm:pt modelId="{B906EC08-55F7-6E4D-AD9D-3BF9FCFF07EC}" type="pres">
      <dgm:prSet presAssocID="{0E5CC58B-C584-A24E-95D9-E67769467461}" presName="parTxOnly" presStyleLbl="node1" presStyleIdx="3" presStyleCnt="5">
        <dgm:presLayoutVars>
          <dgm:chMax val="0"/>
          <dgm:chPref val="0"/>
          <dgm:bulletEnabled val="1"/>
        </dgm:presLayoutVars>
      </dgm:prSet>
      <dgm:spPr/>
    </dgm:pt>
    <dgm:pt modelId="{1E89608A-CB20-FA44-A13A-F07B84F2531A}" type="pres">
      <dgm:prSet presAssocID="{1288FAE7-BDB3-7F40-AD41-1156AAD85709}" presName="parTxOnlySpace" presStyleCnt="0"/>
      <dgm:spPr/>
    </dgm:pt>
    <dgm:pt modelId="{73AEFD97-1B77-6A46-948A-8FF23326969D}" type="pres">
      <dgm:prSet presAssocID="{9A32C0BB-C77E-9C45-8F80-7164DFA18F7F}" presName="parTxOnly" presStyleLbl="node1" presStyleIdx="4" presStyleCnt="5">
        <dgm:presLayoutVars>
          <dgm:chMax val="0"/>
          <dgm:chPref val="0"/>
          <dgm:bulletEnabled val="1"/>
        </dgm:presLayoutVars>
      </dgm:prSet>
      <dgm:spPr/>
    </dgm:pt>
  </dgm:ptLst>
  <dgm:cxnLst>
    <dgm:cxn modelId="{F3AF6201-0DA2-4544-A56A-FC3C8927A44D}" srcId="{CEC9A47C-658E-F844-A9E7-825F911DAC66}" destId="{0F987731-DB00-7547-AE46-BC7AE822C9EB}" srcOrd="1" destOrd="0" parTransId="{0A299424-61C2-2246-9265-5B260847EC4D}" sibTransId="{1C2AE5BC-DA76-2246-AFD7-BAF6202E7C5F}"/>
    <dgm:cxn modelId="{70D7EF0A-405C-7041-B440-B3DBC8851DAD}" srcId="{CEC9A47C-658E-F844-A9E7-825F911DAC66}" destId="{AB1D1B28-DA2E-E847-9549-F2EC65AE2588}" srcOrd="0" destOrd="0" parTransId="{FEF8CA9B-F7BA-EF40-8F28-878FC76C33F5}" sibTransId="{4F237850-CC7E-C343-B787-5BAC950F73EF}"/>
    <dgm:cxn modelId="{CD0C9C17-2D68-784C-9EB1-725AC5BE7C16}" type="presOf" srcId="{9A32C0BB-C77E-9C45-8F80-7164DFA18F7F}" destId="{73AEFD97-1B77-6A46-948A-8FF23326969D}" srcOrd="0" destOrd="0" presId="urn:microsoft.com/office/officeart/2005/8/layout/chevron1"/>
    <dgm:cxn modelId="{C75B993C-EF4F-4E47-845A-CEE5F45F2AED}" type="presOf" srcId="{CEC9A47C-658E-F844-A9E7-825F911DAC66}" destId="{2A77266D-2C8E-6E4A-BD28-4F0931B5C017}" srcOrd="0" destOrd="0" presId="urn:microsoft.com/office/officeart/2005/8/layout/chevron1"/>
    <dgm:cxn modelId="{D4739C6C-5957-884B-BC0A-17C6591B765A}" srcId="{CEC9A47C-658E-F844-A9E7-825F911DAC66}" destId="{0E5CC58B-C584-A24E-95D9-E67769467461}" srcOrd="3" destOrd="0" parTransId="{8FCC8CC3-9C30-D04F-AEF4-32C402515E0D}" sibTransId="{1288FAE7-BDB3-7F40-AD41-1156AAD85709}"/>
    <dgm:cxn modelId="{C073AB6E-1732-9743-8849-16C7D64C69EE}" srcId="{CEC9A47C-658E-F844-A9E7-825F911DAC66}" destId="{CADACD91-3F68-DD43-BCE0-CFBC3067EA14}" srcOrd="2" destOrd="0" parTransId="{B7F9F945-F81C-824E-BEAF-BC9E8C5DBFD1}" sibTransId="{89CFB00D-59BE-FF4F-A1C3-509DA6EF49EA}"/>
    <dgm:cxn modelId="{12527970-2E7F-6346-87CC-D381C3729BD0}" srcId="{CEC9A47C-658E-F844-A9E7-825F911DAC66}" destId="{9A32C0BB-C77E-9C45-8F80-7164DFA18F7F}" srcOrd="4" destOrd="0" parTransId="{1715D552-219E-F742-B606-47960D1BE216}" sibTransId="{F08F2AA8-4A05-6743-B3B3-5EDA4E378A3A}"/>
    <dgm:cxn modelId="{36AEA47D-DBFA-D546-AF13-0CFCCDF3AC48}" type="presOf" srcId="{0E5CC58B-C584-A24E-95D9-E67769467461}" destId="{B906EC08-55F7-6E4D-AD9D-3BF9FCFF07EC}" srcOrd="0" destOrd="0" presId="urn:microsoft.com/office/officeart/2005/8/layout/chevron1"/>
    <dgm:cxn modelId="{766DF294-BBB4-8D48-B2D9-A4FD99C8E8D2}" type="presOf" srcId="{CADACD91-3F68-DD43-BCE0-CFBC3067EA14}" destId="{6960323B-F9B5-264C-8824-06E5A03BE947}" srcOrd="0" destOrd="0" presId="urn:microsoft.com/office/officeart/2005/8/layout/chevron1"/>
    <dgm:cxn modelId="{9AA3829E-1B41-0741-8EF6-C03B96670B73}" type="presOf" srcId="{0F987731-DB00-7547-AE46-BC7AE822C9EB}" destId="{9269DAAD-870D-924C-8E47-CEE7DAC430B1}" srcOrd="0" destOrd="0" presId="urn:microsoft.com/office/officeart/2005/8/layout/chevron1"/>
    <dgm:cxn modelId="{5F14CBC8-24AE-774F-A9E5-986AAF2A33E0}" type="presOf" srcId="{AB1D1B28-DA2E-E847-9549-F2EC65AE2588}" destId="{7B82E52E-EF03-B548-918F-98C7F736CE95}" srcOrd="0" destOrd="0" presId="urn:microsoft.com/office/officeart/2005/8/layout/chevron1"/>
    <dgm:cxn modelId="{EE9BF973-0831-C247-BBE6-7491376D5C62}" type="presParOf" srcId="{2A77266D-2C8E-6E4A-BD28-4F0931B5C017}" destId="{7B82E52E-EF03-B548-918F-98C7F736CE95}" srcOrd="0" destOrd="0" presId="urn:microsoft.com/office/officeart/2005/8/layout/chevron1"/>
    <dgm:cxn modelId="{C44FA158-739E-E049-BEE8-65A4FF7F8ED5}" type="presParOf" srcId="{2A77266D-2C8E-6E4A-BD28-4F0931B5C017}" destId="{AB95D455-508B-6647-AD14-ED45F1F38B47}" srcOrd="1" destOrd="0" presId="urn:microsoft.com/office/officeart/2005/8/layout/chevron1"/>
    <dgm:cxn modelId="{97713F4F-93E7-654A-97A9-DB8A81ECA179}" type="presParOf" srcId="{2A77266D-2C8E-6E4A-BD28-4F0931B5C017}" destId="{9269DAAD-870D-924C-8E47-CEE7DAC430B1}" srcOrd="2" destOrd="0" presId="urn:microsoft.com/office/officeart/2005/8/layout/chevron1"/>
    <dgm:cxn modelId="{790F8042-A4F5-274D-95DC-031762BC84CB}" type="presParOf" srcId="{2A77266D-2C8E-6E4A-BD28-4F0931B5C017}" destId="{4E0D1E36-9B6D-7349-8164-0D29FD3A4428}" srcOrd="3" destOrd="0" presId="urn:microsoft.com/office/officeart/2005/8/layout/chevron1"/>
    <dgm:cxn modelId="{BD098D0A-CFB0-4849-BBDB-115B886BC475}" type="presParOf" srcId="{2A77266D-2C8E-6E4A-BD28-4F0931B5C017}" destId="{6960323B-F9B5-264C-8824-06E5A03BE947}" srcOrd="4" destOrd="0" presId="urn:microsoft.com/office/officeart/2005/8/layout/chevron1"/>
    <dgm:cxn modelId="{1841C1E0-CCB1-7C4D-9522-B8F36BB333B3}" type="presParOf" srcId="{2A77266D-2C8E-6E4A-BD28-4F0931B5C017}" destId="{1EAC573B-0367-4049-954A-2376A5917442}" srcOrd="5" destOrd="0" presId="urn:microsoft.com/office/officeart/2005/8/layout/chevron1"/>
    <dgm:cxn modelId="{76E915AC-ABED-5745-BAA7-718C90B0A28E}" type="presParOf" srcId="{2A77266D-2C8E-6E4A-BD28-4F0931B5C017}" destId="{B906EC08-55F7-6E4D-AD9D-3BF9FCFF07EC}" srcOrd="6" destOrd="0" presId="urn:microsoft.com/office/officeart/2005/8/layout/chevron1"/>
    <dgm:cxn modelId="{8E69AC48-ACAB-A042-95FF-AF1CEC821547}" type="presParOf" srcId="{2A77266D-2C8E-6E4A-BD28-4F0931B5C017}" destId="{1E89608A-CB20-FA44-A13A-F07B84F2531A}" srcOrd="7" destOrd="0" presId="urn:microsoft.com/office/officeart/2005/8/layout/chevron1"/>
    <dgm:cxn modelId="{C9982BFC-5844-A14E-B3D3-02F1EA457C72}" type="presParOf" srcId="{2A77266D-2C8E-6E4A-BD28-4F0931B5C017}" destId="{73AEFD97-1B77-6A46-948A-8FF23326969D}" srcOrd="8" destOrd="0" presId="urn:microsoft.com/office/officeart/2005/8/layout/chevron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EC9A47C-658E-F844-A9E7-825F911DAC66}" type="doc">
      <dgm:prSet loTypeId="urn:microsoft.com/office/officeart/2005/8/layout/chevron1" loCatId="" qsTypeId="urn:microsoft.com/office/officeart/2005/8/quickstyle/simple1" qsCatId="simple" csTypeId="urn:microsoft.com/office/officeart/2005/8/colors/accent1_2" csCatId="accent1" phldr="1"/>
      <dgm:spPr/>
    </dgm:pt>
    <dgm:pt modelId="{AB1D1B28-DA2E-E847-9549-F2EC65AE2588}">
      <dgm:prSet phldrT="[Text]" custT="1"/>
      <dgm:spPr>
        <a:solidFill>
          <a:srgbClr val="EE2737">
            <a:alpha val="74902"/>
          </a:srgbClr>
        </a:solidFill>
      </dgm:spPr>
      <dgm:t>
        <a:bodyPr/>
        <a:lstStyle/>
        <a:p>
          <a:r>
            <a:rPr lang="en-US" sz="5000">
              <a:solidFill>
                <a:schemeClr val="tx1"/>
              </a:solidFill>
            </a:rPr>
            <a:t>Order parts</a:t>
          </a:r>
        </a:p>
      </dgm:t>
    </dgm:pt>
    <dgm:pt modelId="{FEF8CA9B-F7BA-EF40-8F28-878FC76C33F5}" type="parTrans" cxnId="{70D7EF0A-405C-7041-B440-B3DBC8851DAD}">
      <dgm:prSet/>
      <dgm:spPr/>
      <dgm:t>
        <a:bodyPr/>
        <a:lstStyle/>
        <a:p>
          <a:endParaRPr lang="en-US"/>
        </a:p>
      </dgm:t>
    </dgm:pt>
    <dgm:pt modelId="{4F237850-CC7E-C343-B787-5BAC950F73EF}" type="sibTrans" cxnId="{70D7EF0A-405C-7041-B440-B3DBC8851DAD}">
      <dgm:prSet/>
      <dgm:spPr/>
      <dgm:t>
        <a:bodyPr/>
        <a:lstStyle/>
        <a:p>
          <a:endParaRPr lang="en-US"/>
        </a:p>
      </dgm:t>
    </dgm:pt>
    <dgm:pt modelId="{0F987731-DB00-7547-AE46-BC7AE822C9EB}">
      <dgm:prSet phldrT="[Text]" custT="1"/>
      <dgm:spPr>
        <a:solidFill>
          <a:srgbClr val="236192">
            <a:alpha val="74510"/>
          </a:srgbClr>
        </a:solidFill>
      </dgm:spPr>
      <dgm:t>
        <a:bodyPr/>
        <a:lstStyle/>
        <a:p>
          <a:r>
            <a:rPr lang="en-US" sz="5000">
              <a:solidFill>
                <a:schemeClr val="tx1"/>
              </a:solidFill>
            </a:rPr>
            <a:t>Assemble prototype</a:t>
          </a:r>
        </a:p>
      </dgm:t>
    </dgm:pt>
    <dgm:pt modelId="{0A299424-61C2-2246-9265-5B260847EC4D}" type="parTrans" cxnId="{F3AF6201-0DA2-4544-A56A-FC3C8927A44D}">
      <dgm:prSet/>
      <dgm:spPr/>
      <dgm:t>
        <a:bodyPr/>
        <a:lstStyle/>
        <a:p>
          <a:endParaRPr lang="en-US"/>
        </a:p>
      </dgm:t>
    </dgm:pt>
    <dgm:pt modelId="{1C2AE5BC-DA76-2246-AFD7-BAF6202E7C5F}" type="sibTrans" cxnId="{F3AF6201-0DA2-4544-A56A-FC3C8927A44D}">
      <dgm:prSet/>
      <dgm:spPr/>
      <dgm:t>
        <a:bodyPr/>
        <a:lstStyle/>
        <a:p>
          <a:endParaRPr lang="en-US"/>
        </a:p>
      </dgm:t>
    </dgm:pt>
    <dgm:pt modelId="{CADACD91-3F68-DD43-BCE0-CFBC3067EA14}">
      <dgm:prSet phldrT="[Text]" custT="1"/>
      <dgm:spPr>
        <a:solidFill>
          <a:srgbClr val="00BBDC">
            <a:alpha val="74902"/>
          </a:srgbClr>
        </a:solidFill>
      </dgm:spPr>
      <dgm:t>
        <a:bodyPr/>
        <a:lstStyle/>
        <a:p>
          <a:r>
            <a:rPr lang="en-US" sz="5000">
              <a:solidFill>
                <a:schemeClr val="tx1"/>
              </a:solidFill>
            </a:rPr>
            <a:t>Begin testing</a:t>
          </a:r>
        </a:p>
      </dgm:t>
    </dgm:pt>
    <dgm:pt modelId="{B7F9F945-F81C-824E-BEAF-BC9E8C5DBFD1}" type="parTrans" cxnId="{C073AB6E-1732-9743-8849-16C7D64C69EE}">
      <dgm:prSet/>
      <dgm:spPr/>
      <dgm:t>
        <a:bodyPr/>
        <a:lstStyle/>
        <a:p>
          <a:endParaRPr lang="en-US"/>
        </a:p>
      </dgm:t>
    </dgm:pt>
    <dgm:pt modelId="{89CFB00D-59BE-FF4F-A1C3-509DA6EF49EA}" type="sibTrans" cxnId="{C073AB6E-1732-9743-8849-16C7D64C69EE}">
      <dgm:prSet/>
      <dgm:spPr/>
      <dgm:t>
        <a:bodyPr/>
        <a:lstStyle/>
        <a:p>
          <a:endParaRPr lang="en-US"/>
        </a:p>
      </dgm:t>
    </dgm:pt>
    <dgm:pt modelId="{0E5CC58B-C584-A24E-95D9-E67769467461}">
      <dgm:prSet phldrT="[Text]" custT="1"/>
      <dgm:spPr>
        <a:solidFill>
          <a:srgbClr val="00CFB4">
            <a:alpha val="75294"/>
          </a:srgbClr>
        </a:solidFill>
      </dgm:spPr>
      <dgm:t>
        <a:bodyPr/>
        <a:lstStyle/>
        <a:p>
          <a:r>
            <a:rPr lang="en-US" sz="5000">
              <a:solidFill>
                <a:schemeClr val="tx1"/>
              </a:solidFill>
            </a:rPr>
            <a:t>Analyze results</a:t>
          </a:r>
        </a:p>
      </dgm:t>
    </dgm:pt>
    <dgm:pt modelId="{8FCC8CC3-9C30-D04F-AEF4-32C402515E0D}" type="parTrans" cxnId="{D4739C6C-5957-884B-BC0A-17C6591B765A}">
      <dgm:prSet/>
      <dgm:spPr/>
      <dgm:t>
        <a:bodyPr/>
        <a:lstStyle/>
        <a:p>
          <a:endParaRPr lang="en-US"/>
        </a:p>
      </dgm:t>
    </dgm:pt>
    <dgm:pt modelId="{1288FAE7-BDB3-7F40-AD41-1156AAD85709}" type="sibTrans" cxnId="{D4739C6C-5957-884B-BC0A-17C6591B765A}">
      <dgm:prSet/>
      <dgm:spPr/>
      <dgm:t>
        <a:bodyPr/>
        <a:lstStyle/>
        <a:p>
          <a:endParaRPr lang="en-US"/>
        </a:p>
      </dgm:t>
    </dgm:pt>
    <dgm:pt modelId="{9A32C0BB-C77E-9C45-8F80-7164DFA18F7F}">
      <dgm:prSet phldrT="[Text]" custT="1"/>
      <dgm:spPr>
        <a:solidFill>
          <a:srgbClr val="A4D233">
            <a:alpha val="74902"/>
          </a:srgbClr>
        </a:solidFill>
      </dgm:spPr>
      <dgm:t>
        <a:bodyPr/>
        <a:lstStyle/>
        <a:p>
          <a:r>
            <a:rPr lang="en-US" sz="5000">
              <a:solidFill>
                <a:schemeClr val="tx1"/>
              </a:solidFill>
            </a:rPr>
            <a:t>Final report</a:t>
          </a:r>
        </a:p>
      </dgm:t>
    </dgm:pt>
    <dgm:pt modelId="{1715D552-219E-F742-B606-47960D1BE216}" type="parTrans" cxnId="{12527970-2E7F-6346-87CC-D381C3729BD0}">
      <dgm:prSet/>
      <dgm:spPr/>
      <dgm:t>
        <a:bodyPr/>
        <a:lstStyle/>
        <a:p>
          <a:endParaRPr lang="en-US"/>
        </a:p>
      </dgm:t>
    </dgm:pt>
    <dgm:pt modelId="{F08F2AA8-4A05-6743-B3B3-5EDA4E378A3A}" type="sibTrans" cxnId="{12527970-2E7F-6346-87CC-D381C3729BD0}">
      <dgm:prSet/>
      <dgm:spPr/>
      <dgm:t>
        <a:bodyPr/>
        <a:lstStyle/>
        <a:p>
          <a:endParaRPr lang="en-US"/>
        </a:p>
      </dgm:t>
    </dgm:pt>
    <dgm:pt modelId="{2A77266D-2C8E-6E4A-BD28-4F0931B5C017}" type="pres">
      <dgm:prSet presAssocID="{CEC9A47C-658E-F844-A9E7-825F911DAC66}" presName="Name0" presStyleCnt="0">
        <dgm:presLayoutVars>
          <dgm:dir/>
          <dgm:animLvl val="lvl"/>
          <dgm:resizeHandles val="exact"/>
        </dgm:presLayoutVars>
      </dgm:prSet>
      <dgm:spPr/>
    </dgm:pt>
    <dgm:pt modelId="{7B82E52E-EF03-B548-918F-98C7F736CE95}" type="pres">
      <dgm:prSet presAssocID="{AB1D1B28-DA2E-E847-9549-F2EC65AE2588}" presName="parTxOnly" presStyleLbl="node1" presStyleIdx="0" presStyleCnt="5" custLinFactNeighborX="27554" custLinFactNeighborY="32">
        <dgm:presLayoutVars>
          <dgm:chMax val="0"/>
          <dgm:chPref val="0"/>
          <dgm:bulletEnabled val="1"/>
        </dgm:presLayoutVars>
      </dgm:prSet>
      <dgm:spPr/>
    </dgm:pt>
    <dgm:pt modelId="{AB95D455-508B-6647-AD14-ED45F1F38B47}" type="pres">
      <dgm:prSet presAssocID="{4F237850-CC7E-C343-B787-5BAC950F73EF}" presName="parTxOnlySpace" presStyleCnt="0"/>
      <dgm:spPr/>
    </dgm:pt>
    <dgm:pt modelId="{9269DAAD-870D-924C-8E47-CEE7DAC430B1}" type="pres">
      <dgm:prSet presAssocID="{0F987731-DB00-7547-AE46-BC7AE822C9EB}" presName="parTxOnly" presStyleLbl="node1" presStyleIdx="1" presStyleCnt="5">
        <dgm:presLayoutVars>
          <dgm:chMax val="0"/>
          <dgm:chPref val="0"/>
          <dgm:bulletEnabled val="1"/>
        </dgm:presLayoutVars>
      </dgm:prSet>
      <dgm:spPr/>
    </dgm:pt>
    <dgm:pt modelId="{4E0D1E36-9B6D-7349-8164-0D29FD3A4428}" type="pres">
      <dgm:prSet presAssocID="{1C2AE5BC-DA76-2246-AFD7-BAF6202E7C5F}" presName="parTxOnlySpace" presStyleCnt="0"/>
      <dgm:spPr/>
    </dgm:pt>
    <dgm:pt modelId="{6960323B-F9B5-264C-8824-06E5A03BE947}" type="pres">
      <dgm:prSet presAssocID="{CADACD91-3F68-DD43-BCE0-CFBC3067EA14}" presName="parTxOnly" presStyleLbl="node1" presStyleIdx="2" presStyleCnt="5">
        <dgm:presLayoutVars>
          <dgm:chMax val="0"/>
          <dgm:chPref val="0"/>
          <dgm:bulletEnabled val="1"/>
        </dgm:presLayoutVars>
      </dgm:prSet>
      <dgm:spPr/>
    </dgm:pt>
    <dgm:pt modelId="{1EAC573B-0367-4049-954A-2376A5917442}" type="pres">
      <dgm:prSet presAssocID="{89CFB00D-59BE-FF4F-A1C3-509DA6EF49EA}" presName="parTxOnlySpace" presStyleCnt="0"/>
      <dgm:spPr/>
    </dgm:pt>
    <dgm:pt modelId="{B906EC08-55F7-6E4D-AD9D-3BF9FCFF07EC}" type="pres">
      <dgm:prSet presAssocID="{0E5CC58B-C584-A24E-95D9-E67769467461}" presName="parTxOnly" presStyleLbl="node1" presStyleIdx="3" presStyleCnt="5">
        <dgm:presLayoutVars>
          <dgm:chMax val="0"/>
          <dgm:chPref val="0"/>
          <dgm:bulletEnabled val="1"/>
        </dgm:presLayoutVars>
      </dgm:prSet>
      <dgm:spPr/>
    </dgm:pt>
    <dgm:pt modelId="{1E89608A-CB20-FA44-A13A-F07B84F2531A}" type="pres">
      <dgm:prSet presAssocID="{1288FAE7-BDB3-7F40-AD41-1156AAD85709}" presName="parTxOnlySpace" presStyleCnt="0"/>
      <dgm:spPr/>
    </dgm:pt>
    <dgm:pt modelId="{73AEFD97-1B77-6A46-948A-8FF23326969D}" type="pres">
      <dgm:prSet presAssocID="{9A32C0BB-C77E-9C45-8F80-7164DFA18F7F}" presName="parTxOnly" presStyleLbl="node1" presStyleIdx="4" presStyleCnt="5">
        <dgm:presLayoutVars>
          <dgm:chMax val="0"/>
          <dgm:chPref val="0"/>
          <dgm:bulletEnabled val="1"/>
        </dgm:presLayoutVars>
      </dgm:prSet>
      <dgm:spPr/>
    </dgm:pt>
  </dgm:ptLst>
  <dgm:cxnLst>
    <dgm:cxn modelId="{F3AF6201-0DA2-4544-A56A-FC3C8927A44D}" srcId="{CEC9A47C-658E-F844-A9E7-825F911DAC66}" destId="{0F987731-DB00-7547-AE46-BC7AE822C9EB}" srcOrd="1" destOrd="0" parTransId="{0A299424-61C2-2246-9265-5B260847EC4D}" sibTransId="{1C2AE5BC-DA76-2246-AFD7-BAF6202E7C5F}"/>
    <dgm:cxn modelId="{70D7EF0A-405C-7041-B440-B3DBC8851DAD}" srcId="{CEC9A47C-658E-F844-A9E7-825F911DAC66}" destId="{AB1D1B28-DA2E-E847-9549-F2EC65AE2588}" srcOrd="0" destOrd="0" parTransId="{FEF8CA9B-F7BA-EF40-8F28-878FC76C33F5}" sibTransId="{4F237850-CC7E-C343-B787-5BAC950F73EF}"/>
    <dgm:cxn modelId="{CD0C9C17-2D68-784C-9EB1-725AC5BE7C16}" type="presOf" srcId="{9A32C0BB-C77E-9C45-8F80-7164DFA18F7F}" destId="{73AEFD97-1B77-6A46-948A-8FF23326969D}" srcOrd="0" destOrd="0" presId="urn:microsoft.com/office/officeart/2005/8/layout/chevron1"/>
    <dgm:cxn modelId="{C75B993C-EF4F-4E47-845A-CEE5F45F2AED}" type="presOf" srcId="{CEC9A47C-658E-F844-A9E7-825F911DAC66}" destId="{2A77266D-2C8E-6E4A-BD28-4F0931B5C017}" srcOrd="0" destOrd="0" presId="urn:microsoft.com/office/officeart/2005/8/layout/chevron1"/>
    <dgm:cxn modelId="{D4739C6C-5957-884B-BC0A-17C6591B765A}" srcId="{CEC9A47C-658E-F844-A9E7-825F911DAC66}" destId="{0E5CC58B-C584-A24E-95D9-E67769467461}" srcOrd="3" destOrd="0" parTransId="{8FCC8CC3-9C30-D04F-AEF4-32C402515E0D}" sibTransId="{1288FAE7-BDB3-7F40-AD41-1156AAD85709}"/>
    <dgm:cxn modelId="{C073AB6E-1732-9743-8849-16C7D64C69EE}" srcId="{CEC9A47C-658E-F844-A9E7-825F911DAC66}" destId="{CADACD91-3F68-DD43-BCE0-CFBC3067EA14}" srcOrd="2" destOrd="0" parTransId="{B7F9F945-F81C-824E-BEAF-BC9E8C5DBFD1}" sibTransId="{89CFB00D-59BE-FF4F-A1C3-509DA6EF49EA}"/>
    <dgm:cxn modelId="{12527970-2E7F-6346-87CC-D381C3729BD0}" srcId="{CEC9A47C-658E-F844-A9E7-825F911DAC66}" destId="{9A32C0BB-C77E-9C45-8F80-7164DFA18F7F}" srcOrd="4" destOrd="0" parTransId="{1715D552-219E-F742-B606-47960D1BE216}" sibTransId="{F08F2AA8-4A05-6743-B3B3-5EDA4E378A3A}"/>
    <dgm:cxn modelId="{36AEA47D-DBFA-D546-AF13-0CFCCDF3AC48}" type="presOf" srcId="{0E5CC58B-C584-A24E-95D9-E67769467461}" destId="{B906EC08-55F7-6E4D-AD9D-3BF9FCFF07EC}" srcOrd="0" destOrd="0" presId="urn:microsoft.com/office/officeart/2005/8/layout/chevron1"/>
    <dgm:cxn modelId="{766DF294-BBB4-8D48-B2D9-A4FD99C8E8D2}" type="presOf" srcId="{CADACD91-3F68-DD43-BCE0-CFBC3067EA14}" destId="{6960323B-F9B5-264C-8824-06E5A03BE947}" srcOrd="0" destOrd="0" presId="urn:microsoft.com/office/officeart/2005/8/layout/chevron1"/>
    <dgm:cxn modelId="{9AA3829E-1B41-0741-8EF6-C03B96670B73}" type="presOf" srcId="{0F987731-DB00-7547-AE46-BC7AE822C9EB}" destId="{9269DAAD-870D-924C-8E47-CEE7DAC430B1}" srcOrd="0" destOrd="0" presId="urn:microsoft.com/office/officeart/2005/8/layout/chevron1"/>
    <dgm:cxn modelId="{5F14CBC8-24AE-774F-A9E5-986AAF2A33E0}" type="presOf" srcId="{AB1D1B28-DA2E-E847-9549-F2EC65AE2588}" destId="{7B82E52E-EF03-B548-918F-98C7F736CE95}" srcOrd="0" destOrd="0" presId="urn:microsoft.com/office/officeart/2005/8/layout/chevron1"/>
    <dgm:cxn modelId="{EE9BF973-0831-C247-BBE6-7491376D5C62}" type="presParOf" srcId="{2A77266D-2C8E-6E4A-BD28-4F0931B5C017}" destId="{7B82E52E-EF03-B548-918F-98C7F736CE95}" srcOrd="0" destOrd="0" presId="urn:microsoft.com/office/officeart/2005/8/layout/chevron1"/>
    <dgm:cxn modelId="{C44FA158-739E-E049-BEE8-65A4FF7F8ED5}" type="presParOf" srcId="{2A77266D-2C8E-6E4A-BD28-4F0931B5C017}" destId="{AB95D455-508B-6647-AD14-ED45F1F38B47}" srcOrd="1" destOrd="0" presId="urn:microsoft.com/office/officeart/2005/8/layout/chevron1"/>
    <dgm:cxn modelId="{97713F4F-93E7-654A-97A9-DB8A81ECA179}" type="presParOf" srcId="{2A77266D-2C8E-6E4A-BD28-4F0931B5C017}" destId="{9269DAAD-870D-924C-8E47-CEE7DAC430B1}" srcOrd="2" destOrd="0" presId="urn:microsoft.com/office/officeart/2005/8/layout/chevron1"/>
    <dgm:cxn modelId="{790F8042-A4F5-274D-95DC-031762BC84CB}" type="presParOf" srcId="{2A77266D-2C8E-6E4A-BD28-4F0931B5C017}" destId="{4E0D1E36-9B6D-7349-8164-0D29FD3A4428}" srcOrd="3" destOrd="0" presId="urn:microsoft.com/office/officeart/2005/8/layout/chevron1"/>
    <dgm:cxn modelId="{BD098D0A-CFB0-4849-BBDB-115B886BC475}" type="presParOf" srcId="{2A77266D-2C8E-6E4A-BD28-4F0931B5C017}" destId="{6960323B-F9B5-264C-8824-06E5A03BE947}" srcOrd="4" destOrd="0" presId="urn:microsoft.com/office/officeart/2005/8/layout/chevron1"/>
    <dgm:cxn modelId="{1841C1E0-CCB1-7C4D-9522-B8F36BB333B3}" type="presParOf" srcId="{2A77266D-2C8E-6E4A-BD28-4F0931B5C017}" destId="{1EAC573B-0367-4049-954A-2376A5917442}" srcOrd="5" destOrd="0" presId="urn:microsoft.com/office/officeart/2005/8/layout/chevron1"/>
    <dgm:cxn modelId="{76E915AC-ABED-5745-BAA7-718C90B0A28E}" type="presParOf" srcId="{2A77266D-2C8E-6E4A-BD28-4F0931B5C017}" destId="{B906EC08-55F7-6E4D-AD9D-3BF9FCFF07EC}" srcOrd="6" destOrd="0" presId="urn:microsoft.com/office/officeart/2005/8/layout/chevron1"/>
    <dgm:cxn modelId="{8E69AC48-ACAB-A042-95FF-AF1CEC821547}" type="presParOf" srcId="{2A77266D-2C8E-6E4A-BD28-4F0931B5C017}" destId="{1E89608A-CB20-FA44-A13A-F07B84F2531A}" srcOrd="7" destOrd="0" presId="urn:microsoft.com/office/officeart/2005/8/layout/chevron1"/>
    <dgm:cxn modelId="{C9982BFC-5844-A14E-B3D3-02F1EA457C72}" type="presParOf" srcId="{2A77266D-2C8E-6E4A-BD28-4F0931B5C017}" destId="{73AEFD97-1B77-6A46-948A-8FF23326969D}" srcOrd="8" destOrd="0" presId="urn:microsoft.com/office/officeart/2005/8/layout/chevron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EC9A47C-658E-F844-A9E7-825F911DAC66}" type="doc">
      <dgm:prSet loTypeId="urn:microsoft.com/office/officeart/2005/8/layout/chevron1" loCatId="" qsTypeId="urn:microsoft.com/office/officeart/2005/8/quickstyle/simple1" qsCatId="simple" csTypeId="urn:microsoft.com/office/officeart/2005/8/colors/accent1_2" csCatId="accent1" phldr="1"/>
      <dgm:spPr/>
    </dgm:pt>
    <dgm:pt modelId="{AB1D1B28-DA2E-E847-9549-F2EC65AE2588}">
      <dgm:prSet phldrT="[Text]" custT="1"/>
      <dgm:spPr>
        <a:solidFill>
          <a:srgbClr val="EE2737">
            <a:alpha val="74902"/>
          </a:srgbClr>
        </a:solidFill>
      </dgm:spPr>
      <dgm:t>
        <a:bodyPr/>
        <a:lstStyle/>
        <a:p>
          <a:r>
            <a:rPr lang="en-US" sz="5000">
              <a:solidFill>
                <a:schemeClr val="tx1"/>
              </a:solidFill>
            </a:rPr>
            <a:t>Order parts</a:t>
          </a:r>
        </a:p>
      </dgm:t>
    </dgm:pt>
    <dgm:pt modelId="{FEF8CA9B-F7BA-EF40-8F28-878FC76C33F5}" type="parTrans" cxnId="{70D7EF0A-405C-7041-B440-B3DBC8851DAD}">
      <dgm:prSet/>
      <dgm:spPr/>
      <dgm:t>
        <a:bodyPr/>
        <a:lstStyle/>
        <a:p>
          <a:endParaRPr lang="en-US"/>
        </a:p>
      </dgm:t>
    </dgm:pt>
    <dgm:pt modelId="{4F237850-CC7E-C343-B787-5BAC950F73EF}" type="sibTrans" cxnId="{70D7EF0A-405C-7041-B440-B3DBC8851DAD}">
      <dgm:prSet/>
      <dgm:spPr/>
      <dgm:t>
        <a:bodyPr/>
        <a:lstStyle/>
        <a:p>
          <a:endParaRPr lang="en-US"/>
        </a:p>
      </dgm:t>
    </dgm:pt>
    <dgm:pt modelId="{0F987731-DB00-7547-AE46-BC7AE822C9EB}">
      <dgm:prSet phldrT="[Text]" custT="1"/>
      <dgm:spPr>
        <a:solidFill>
          <a:srgbClr val="236192">
            <a:alpha val="74510"/>
          </a:srgbClr>
        </a:solidFill>
      </dgm:spPr>
      <dgm:t>
        <a:bodyPr/>
        <a:lstStyle/>
        <a:p>
          <a:r>
            <a:rPr lang="en-US" sz="5000">
              <a:solidFill>
                <a:schemeClr val="tx1"/>
              </a:solidFill>
            </a:rPr>
            <a:t>Assemble prototype</a:t>
          </a:r>
        </a:p>
      </dgm:t>
    </dgm:pt>
    <dgm:pt modelId="{0A299424-61C2-2246-9265-5B260847EC4D}" type="parTrans" cxnId="{F3AF6201-0DA2-4544-A56A-FC3C8927A44D}">
      <dgm:prSet/>
      <dgm:spPr/>
      <dgm:t>
        <a:bodyPr/>
        <a:lstStyle/>
        <a:p>
          <a:endParaRPr lang="en-US"/>
        </a:p>
      </dgm:t>
    </dgm:pt>
    <dgm:pt modelId="{1C2AE5BC-DA76-2246-AFD7-BAF6202E7C5F}" type="sibTrans" cxnId="{F3AF6201-0DA2-4544-A56A-FC3C8927A44D}">
      <dgm:prSet/>
      <dgm:spPr/>
      <dgm:t>
        <a:bodyPr/>
        <a:lstStyle/>
        <a:p>
          <a:endParaRPr lang="en-US"/>
        </a:p>
      </dgm:t>
    </dgm:pt>
    <dgm:pt modelId="{CADACD91-3F68-DD43-BCE0-CFBC3067EA14}">
      <dgm:prSet phldrT="[Text]" custT="1"/>
      <dgm:spPr>
        <a:solidFill>
          <a:srgbClr val="00BBDC">
            <a:alpha val="74902"/>
          </a:srgbClr>
        </a:solidFill>
      </dgm:spPr>
      <dgm:t>
        <a:bodyPr/>
        <a:lstStyle/>
        <a:p>
          <a:r>
            <a:rPr lang="en-US" sz="5000">
              <a:solidFill>
                <a:schemeClr val="tx1"/>
              </a:solidFill>
            </a:rPr>
            <a:t>Begin testing</a:t>
          </a:r>
        </a:p>
      </dgm:t>
    </dgm:pt>
    <dgm:pt modelId="{B7F9F945-F81C-824E-BEAF-BC9E8C5DBFD1}" type="parTrans" cxnId="{C073AB6E-1732-9743-8849-16C7D64C69EE}">
      <dgm:prSet/>
      <dgm:spPr/>
      <dgm:t>
        <a:bodyPr/>
        <a:lstStyle/>
        <a:p>
          <a:endParaRPr lang="en-US"/>
        </a:p>
      </dgm:t>
    </dgm:pt>
    <dgm:pt modelId="{89CFB00D-59BE-FF4F-A1C3-509DA6EF49EA}" type="sibTrans" cxnId="{C073AB6E-1732-9743-8849-16C7D64C69EE}">
      <dgm:prSet/>
      <dgm:spPr/>
      <dgm:t>
        <a:bodyPr/>
        <a:lstStyle/>
        <a:p>
          <a:endParaRPr lang="en-US"/>
        </a:p>
      </dgm:t>
    </dgm:pt>
    <dgm:pt modelId="{0E5CC58B-C584-A24E-95D9-E67769467461}">
      <dgm:prSet phldrT="[Text]" custT="1"/>
      <dgm:spPr>
        <a:solidFill>
          <a:srgbClr val="00CFB4">
            <a:alpha val="75294"/>
          </a:srgbClr>
        </a:solidFill>
      </dgm:spPr>
      <dgm:t>
        <a:bodyPr/>
        <a:lstStyle/>
        <a:p>
          <a:r>
            <a:rPr lang="en-US" sz="5000">
              <a:solidFill>
                <a:schemeClr val="tx1"/>
              </a:solidFill>
            </a:rPr>
            <a:t>Analyze results</a:t>
          </a:r>
        </a:p>
      </dgm:t>
    </dgm:pt>
    <dgm:pt modelId="{8FCC8CC3-9C30-D04F-AEF4-32C402515E0D}" type="parTrans" cxnId="{D4739C6C-5957-884B-BC0A-17C6591B765A}">
      <dgm:prSet/>
      <dgm:spPr/>
      <dgm:t>
        <a:bodyPr/>
        <a:lstStyle/>
        <a:p>
          <a:endParaRPr lang="en-US"/>
        </a:p>
      </dgm:t>
    </dgm:pt>
    <dgm:pt modelId="{1288FAE7-BDB3-7F40-AD41-1156AAD85709}" type="sibTrans" cxnId="{D4739C6C-5957-884B-BC0A-17C6591B765A}">
      <dgm:prSet/>
      <dgm:spPr/>
      <dgm:t>
        <a:bodyPr/>
        <a:lstStyle/>
        <a:p>
          <a:endParaRPr lang="en-US"/>
        </a:p>
      </dgm:t>
    </dgm:pt>
    <dgm:pt modelId="{9A32C0BB-C77E-9C45-8F80-7164DFA18F7F}">
      <dgm:prSet phldrT="[Text]" custT="1"/>
      <dgm:spPr>
        <a:solidFill>
          <a:srgbClr val="A4D233">
            <a:alpha val="74902"/>
          </a:srgbClr>
        </a:solidFill>
      </dgm:spPr>
      <dgm:t>
        <a:bodyPr/>
        <a:lstStyle/>
        <a:p>
          <a:r>
            <a:rPr lang="en-US" sz="5000">
              <a:solidFill>
                <a:schemeClr val="tx1"/>
              </a:solidFill>
            </a:rPr>
            <a:t>Final report</a:t>
          </a:r>
        </a:p>
      </dgm:t>
    </dgm:pt>
    <dgm:pt modelId="{1715D552-219E-F742-B606-47960D1BE216}" type="parTrans" cxnId="{12527970-2E7F-6346-87CC-D381C3729BD0}">
      <dgm:prSet/>
      <dgm:spPr/>
      <dgm:t>
        <a:bodyPr/>
        <a:lstStyle/>
        <a:p>
          <a:endParaRPr lang="en-US"/>
        </a:p>
      </dgm:t>
    </dgm:pt>
    <dgm:pt modelId="{F08F2AA8-4A05-6743-B3B3-5EDA4E378A3A}" type="sibTrans" cxnId="{12527970-2E7F-6346-87CC-D381C3729BD0}">
      <dgm:prSet/>
      <dgm:spPr/>
      <dgm:t>
        <a:bodyPr/>
        <a:lstStyle/>
        <a:p>
          <a:endParaRPr lang="en-US"/>
        </a:p>
      </dgm:t>
    </dgm:pt>
    <dgm:pt modelId="{2A77266D-2C8E-6E4A-BD28-4F0931B5C017}" type="pres">
      <dgm:prSet presAssocID="{CEC9A47C-658E-F844-A9E7-825F911DAC66}" presName="Name0" presStyleCnt="0">
        <dgm:presLayoutVars>
          <dgm:dir/>
          <dgm:animLvl val="lvl"/>
          <dgm:resizeHandles val="exact"/>
        </dgm:presLayoutVars>
      </dgm:prSet>
      <dgm:spPr/>
    </dgm:pt>
    <dgm:pt modelId="{7B82E52E-EF03-B548-918F-98C7F736CE95}" type="pres">
      <dgm:prSet presAssocID="{AB1D1B28-DA2E-E847-9549-F2EC65AE2588}" presName="parTxOnly" presStyleLbl="node1" presStyleIdx="0" presStyleCnt="5" custLinFactNeighborX="27554" custLinFactNeighborY="32">
        <dgm:presLayoutVars>
          <dgm:chMax val="0"/>
          <dgm:chPref val="0"/>
          <dgm:bulletEnabled val="1"/>
        </dgm:presLayoutVars>
      </dgm:prSet>
      <dgm:spPr/>
    </dgm:pt>
    <dgm:pt modelId="{AB95D455-508B-6647-AD14-ED45F1F38B47}" type="pres">
      <dgm:prSet presAssocID="{4F237850-CC7E-C343-B787-5BAC950F73EF}" presName="parTxOnlySpace" presStyleCnt="0"/>
      <dgm:spPr/>
    </dgm:pt>
    <dgm:pt modelId="{9269DAAD-870D-924C-8E47-CEE7DAC430B1}" type="pres">
      <dgm:prSet presAssocID="{0F987731-DB00-7547-AE46-BC7AE822C9EB}" presName="parTxOnly" presStyleLbl="node1" presStyleIdx="1" presStyleCnt="5">
        <dgm:presLayoutVars>
          <dgm:chMax val="0"/>
          <dgm:chPref val="0"/>
          <dgm:bulletEnabled val="1"/>
        </dgm:presLayoutVars>
      </dgm:prSet>
      <dgm:spPr/>
    </dgm:pt>
    <dgm:pt modelId="{4E0D1E36-9B6D-7349-8164-0D29FD3A4428}" type="pres">
      <dgm:prSet presAssocID="{1C2AE5BC-DA76-2246-AFD7-BAF6202E7C5F}" presName="parTxOnlySpace" presStyleCnt="0"/>
      <dgm:spPr/>
    </dgm:pt>
    <dgm:pt modelId="{6960323B-F9B5-264C-8824-06E5A03BE947}" type="pres">
      <dgm:prSet presAssocID="{CADACD91-3F68-DD43-BCE0-CFBC3067EA14}" presName="parTxOnly" presStyleLbl="node1" presStyleIdx="2" presStyleCnt="5">
        <dgm:presLayoutVars>
          <dgm:chMax val="0"/>
          <dgm:chPref val="0"/>
          <dgm:bulletEnabled val="1"/>
        </dgm:presLayoutVars>
      </dgm:prSet>
      <dgm:spPr/>
    </dgm:pt>
    <dgm:pt modelId="{1EAC573B-0367-4049-954A-2376A5917442}" type="pres">
      <dgm:prSet presAssocID="{89CFB00D-59BE-FF4F-A1C3-509DA6EF49EA}" presName="parTxOnlySpace" presStyleCnt="0"/>
      <dgm:spPr/>
    </dgm:pt>
    <dgm:pt modelId="{B906EC08-55F7-6E4D-AD9D-3BF9FCFF07EC}" type="pres">
      <dgm:prSet presAssocID="{0E5CC58B-C584-A24E-95D9-E67769467461}" presName="parTxOnly" presStyleLbl="node1" presStyleIdx="3" presStyleCnt="5">
        <dgm:presLayoutVars>
          <dgm:chMax val="0"/>
          <dgm:chPref val="0"/>
          <dgm:bulletEnabled val="1"/>
        </dgm:presLayoutVars>
      </dgm:prSet>
      <dgm:spPr/>
    </dgm:pt>
    <dgm:pt modelId="{1E89608A-CB20-FA44-A13A-F07B84F2531A}" type="pres">
      <dgm:prSet presAssocID="{1288FAE7-BDB3-7F40-AD41-1156AAD85709}" presName="parTxOnlySpace" presStyleCnt="0"/>
      <dgm:spPr/>
    </dgm:pt>
    <dgm:pt modelId="{73AEFD97-1B77-6A46-948A-8FF23326969D}" type="pres">
      <dgm:prSet presAssocID="{9A32C0BB-C77E-9C45-8F80-7164DFA18F7F}" presName="parTxOnly" presStyleLbl="node1" presStyleIdx="4" presStyleCnt="5">
        <dgm:presLayoutVars>
          <dgm:chMax val="0"/>
          <dgm:chPref val="0"/>
          <dgm:bulletEnabled val="1"/>
        </dgm:presLayoutVars>
      </dgm:prSet>
      <dgm:spPr/>
    </dgm:pt>
  </dgm:ptLst>
  <dgm:cxnLst>
    <dgm:cxn modelId="{F3AF6201-0DA2-4544-A56A-FC3C8927A44D}" srcId="{CEC9A47C-658E-F844-A9E7-825F911DAC66}" destId="{0F987731-DB00-7547-AE46-BC7AE822C9EB}" srcOrd="1" destOrd="0" parTransId="{0A299424-61C2-2246-9265-5B260847EC4D}" sibTransId="{1C2AE5BC-DA76-2246-AFD7-BAF6202E7C5F}"/>
    <dgm:cxn modelId="{70D7EF0A-405C-7041-B440-B3DBC8851DAD}" srcId="{CEC9A47C-658E-F844-A9E7-825F911DAC66}" destId="{AB1D1B28-DA2E-E847-9549-F2EC65AE2588}" srcOrd="0" destOrd="0" parTransId="{FEF8CA9B-F7BA-EF40-8F28-878FC76C33F5}" sibTransId="{4F237850-CC7E-C343-B787-5BAC950F73EF}"/>
    <dgm:cxn modelId="{CD0C9C17-2D68-784C-9EB1-725AC5BE7C16}" type="presOf" srcId="{9A32C0BB-C77E-9C45-8F80-7164DFA18F7F}" destId="{73AEFD97-1B77-6A46-948A-8FF23326969D}" srcOrd="0" destOrd="0" presId="urn:microsoft.com/office/officeart/2005/8/layout/chevron1"/>
    <dgm:cxn modelId="{C75B993C-EF4F-4E47-845A-CEE5F45F2AED}" type="presOf" srcId="{CEC9A47C-658E-F844-A9E7-825F911DAC66}" destId="{2A77266D-2C8E-6E4A-BD28-4F0931B5C017}" srcOrd="0" destOrd="0" presId="urn:microsoft.com/office/officeart/2005/8/layout/chevron1"/>
    <dgm:cxn modelId="{D4739C6C-5957-884B-BC0A-17C6591B765A}" srcId="{CEC9A47C-658E-F844-A9E7-825F911DAC66}" destId="{0E5CC58B-C584-A24E-95D9-E67769467461}" srcOrd="3" destOrd="0" parTransId="{8FCC8CC3-9C30-D04F-AEF4-32C402515E0D}" sibTransId="{1288FAE7-BDB3-7F40-AD41-1156AAD85709}"/>
    <dgm:cxn modelId="{C073AB6E-1732-9743-8849-16C7D64C69EE}" srcId="{CEC9A47C-658E-F844-A9E7-825F911DAC66}" destId="{CADACD91-3F68-DD43-BCE0-CFBC3067EA14}" srcOrd="2" destOrd="0" parTransId="{B7F9F945-F81C-824E-BEAF-BC9E8C5DBFD1}" sibTransId="{89CFB00D-59BE-FF4F-A1C3-509DA6EF49EA}"/>
    <dgm:cxn modelId="{12527970-2E7F-6346-87CC-D381C3729BD0}" srcId="{CEC9A47C-658E-F844-A9E7-825F911DAC66}" destId="{9A32C0BB-C77E-9C45-8F80-7164DFA18F7F}" srcOrd="4" destOrd="0" parTransId="{1715D552-219E-F742-B606-47960D1BE216}" sibTransId="{F08F2AA8-4A05-6743-B3B3-5EDA4E378A3A}"/>
    <dgm:cxn modelId="{36AEA47D-DBFA-D546-AF13-0CFCCDF3AC48}" type="presOf" srcId="{0E5CC58B-C584-A24E-95D9-E67769467461}" destId="{B906EC08-55F7-6E4D-AD9D-3BF9FCFF07EC}" srcOrd="0" destOrd="0" presId="urn:microsoft.com/office/officeart/2005/8/layout/chevron1"/>
    <dgm:cxn modelId="{766DF294-BBB4-8D48-B2D9-A4FD99C8E8D2}" type="presOf" srcId="{CADACD91-3F68-DD43-BCE0-CFBC3067EA14}" destId="{6960323B-F9B5-264C-8824-06E5A03BE947}" srcOrd="0" destOrd="0" presId="urn:microsoft.com/office/officeart/2005/8/layout/chevron1"/>
    <dgm:cxn modelId="{9AA3829E-1B41-0741-8EF6-C03B96670B73}" type="presOf" srcId="{0F987731-DB00-7547-AE46-BC7AE822C9EB}" destId="{9269DAAD-870D-924C-8E47-CEE7DAC430B1}" srcOrd="0" destOrd="0" presId="urn:microsoft.com/office/officeart/2005/8/layout/chevron1"/>
    <dgm:cxn modelId="{5F14CBC8-24AE-774F-A9E5-986AAF2A33E0}" type="presOf" srcId="{AB1D1B28-DA2E-E847-9549-F2EC65AE2588}" destId="{7B82E52E-EF03-B548-918F-98C7F736CE95}" srcOrd="0" destOrd="0" presId="urn:microsoft.com/office/officeart/2005/8/layout/chevron1"/>
    <dgm:cxn modelId="{EE9BF973-0831-C247-BBE6-7491376D5C62}" type="presParOf" srcId="{2A77266D-2C8E-6E4A-BD28-4F0931B5C017}" destId="{7B82E52E-EF03-B548-918F-98C7F736CE95}" srcOrd="0" destOrd="0" presId="urn:microsoft.com/office/officeart/2005/8/layout/chevron1"/>
    <dgm:cxn modelId="{C44FA158-739E-E049-BEE8-65A4FF7F8ED5}" type="presParOf" srcId="{2A77266D-2C8E-6E4A-BD28-4F0931B5C017}" destId="{AB95D455-508B-6647-AD14-ED45F1F38B47}" srcOrd="1" destOrd="0" presId="urn:microsoft.com/office/officeart/2005/8/layout/chevron1"/>
    <dgm:cxn modelId="{97713F4F-93E7-654A-97A9-DB8A81ECA179}" type="presParOf" srcId="{2A77266D-2C8E-6E4A-BD28-4F0931B5C017}" destId="{9269DAAD-870D-924C-8E47-CEE7DAC430B1}" srcOrd="2" destOrd="0" presId="urn:microsoft.com/office/officeart/2005/8/layout/chevron1"/>
    <dgm:cxn modelId="{790F8042-A4F5-274D-95DC-031762BC84CB}" type="presParOf" srcId="{2A77266D-2C8E-6E4A-BD28-4F0931B5C017}" destId="{4E0D1E36-9B6D-7349-8164-0D29FD3A4428}" srcOrd="3" destOrd="0" presId="urn:microsoft.com/office/officeart/2005/8/layout/chevron1"/>
    <dgm:cxn modelId="{BD098D0A-CFB0-4849-BBDB-115B886BC475}" type="presParOf" srcId="{2A77266D-2C8E-6E4A-BD28-4F0931B5C017}" destId="{6960323B-F9B5-264C-8824-06E5A03BE947}" srcOrd="4" destOrd="0" presId="urn:microsoft.com/office/officeart/2005/8/layout/chevron1"/>
    <dgm:cxn modelId="{1841C1E0-CCB1-7C4D-9522-B8F36BB333B3}" type="presParOf" srcId="{2A77266D-2C8E-6E4A-BD28-4F0931B5C017}" destId="{1EAC573B-0367-4049-954A-2376A5917442}" srcOrd="5" destOrd="0" presId="urn:microsoft.com/office/officeart/2005/8/layout/chevron1"/>
    <dgm:cxn modelId="{76E915AC-ABED-5745-BAA7-718C90B0A28E}" type="presParOf" srcId="{2A77266D-2C8E-6E4A-BD28-4F0931B5C017}" destId="{B906EC08-55F7-6E4D-AD9D-3BF9FCFF07EC}" srcOrd="6" destOrd="0" presId="urn:microsoft.com/office/officeart/2005/8/layout/chevron1"/>
    <dgm:cxn modelId="{8E69AC48-ACAB-A042-95FF-AF1CEC821547}" type="presParOf" srcId="{2A77266D-2C8E-6E4A-BD28-4F0931B5C017}" destId="{1E89608A-CB20-FA44-A13A-F07B84F2531A}" srcOrd="7" destOrd="0" presId="urn:microsoft.com/office/officeart/2005/8/layout/chevron1"/>
    <dgm:cxn modelId="{C9982BFC-5844-A14E-B3D3-02F1EA457C72}" type="presParOf" srcId="{2A77266D-2C8E-6E4A-BD28-4F0931B5C017}" destId="{73AEFD97-1B77-6A46-948A-8FF23326969D}" srcOrd="8" destOrd="0" presId="urn:microsoft.com/office/officeart/2005/8/layout/chevron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82E52E-EF03-B548-918F-98C7F736CE95}">
      <dsp:nvSpPr>
        <dsp:cNvPr id="0" name=""/>
        <dsp:cNvSpPr/>
      </dsp:nvSpPr>
      <dsp:spPr>
        <a:xfrm>
          <a:off x="218377" y="0"/>
          <a:ext cx="7614911" cy="950802"/>
        </a:xfrm>
        <a:prstGeom prst="chevron">
          <a:avLst/>
        </a:prstGeom>
        <a:solidFill>
          <a:srgbClr val="EE2737">
            <a:alpha val="74902"/>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0025" tIns="66675" rIns="66675" bIns="66675" numCol="1" spcCol="1270" anchor="ctr" anchorCtr="0">
          <a:noAutofit/>
        </a:bodyPr>
        <a:lstStyle/>
        <a:p>
          <a:pPr marL="0" lvl="0" indent="0" algn="ctr" defTabSz="2222500">
            <a:lnSpc>
              <a:spcPct val="90000"/>
            </a:lnSpc>
            <a:spcBef>
              <a:spcPct val="0"/>
            </a:spcBef>
            <a:spcAft>
              <a:spcPct val="35000"/>
            </a:spcAft>
            <a:buNone/>
          </a:pPr>
          <a:r>
            <a:rPr lang="en-US" sz="5000" kern="1200">
              <a:solidFill>
                <a:schemeClr val="tx1"/>
              </a:solidFill>
            </a:rPr>
            <a:t>Order parts</a:t>
          </a:r>
        </a:p>
      </dsp:txBody>
      <dsp:txXfrm>
        <a:off x="693778" y="0"/>
        <a:ext cx="6664109" cy="950802"/>
      </dsp:txXfrm>
    </dsp:sp>
    <dsp:sp modelId="{9269DAAD-870D-924C-8E47-CEE7DAC430B1}">
      <dsp:nvSpPr>
        <dsp:cNvPr id="0" name=""/>
        <dsp:cNvSpPr/>
      </dsp:nvSpPr>
      <dsp:spPr>
        <a:xfrm>
          <a:off x="6861976" y="0"/>
          <a:ext cx="7614911" cy="950802"/>
        </a:xfrm>
        <a:prstGeom prst="chevron">
          <a:avLst/>
        </a:prstGeom>
        <a:solidFill>
          <a:srgbClr val="236192">
            <a:alpha val="7451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0025" tIns="66675" rIns="66675" bIns="66675" numCol="1" spcCol="1270" anchor="ctr" anchorCtr="0">
          <a:noAutofit/>
        </a:bodyPr>
        <a:lstStyle/>
        <a:p>
          <a:pPr marL="0" lvl="0" indent="0" algn="ctr" defTabSz="2222500">
            <a:lnSpc>
              <a:spcPct val="90000"/>
            </a:lnSpc>
            <a:spcBef>
              <a:spcPct val="0"/>
            </a:spcBef>
            <a:spcAft>
              <a:spcPct val="35000"/>
            </a:spcAft>
            <a:buNone/>
          </a:pPr>
          <a:r>
            <a:rPr lang="en-US" sz="5000" kern="1200">
              <a:solidFill>
                <a:schemeClr val="tx1"/>
              </a:solidFill>
            </a:rPr>
            <a:t>Assemble prototype</a:t>
          </a:r>
        </a:p>
      </dsp:txBody>
      <dsp:txXfrm>
        <a:off x="7337377" y="0"/>
        <a:ext cx="6664109" cy="950802"/>
      </dsp:txXfrm>
    </dsp:sp>
    <dsp:sp modelId="{6960323B-F9B5-264C-8824-06E5A03BE947}">
      <dsp:nvSpPr>
        <dsp:cNvPr id="0" name=""/>
        <dsp:cNvSpPr/>
      </dsp:nvSpPr>
      <dsp:spPr>
        <a:xfrm>
          <a:off x="13715396" y="0"/>
          <a:ext cx="7614911" cy="950802"/>
        </a:xfrm>
        <a:prstGeom prst="chevron">
          <a:avLst/>
        </a:prstGeom>
        <a:solidFill>
          <a:srgbClr val="00BBDC">
            <a:alpha val="74902"/>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0025" tIns="66675" rIns="66675" bIns="66675" numCol="1" spcCol="1270" anchor="ctr" anchorCtr="0">
          <a:noAutofit/>
        </a:bodyPr>
        <a:lstStyle/>
        <a:p>
          <a:pPr marL="0" lvl="0" indent="0" algn="ctr" defTabSz="2222500">
            <a:lnSpc>
              <a:spcPct val="90000"/>
            </a:lnSpc>
            <a:spcBef>
              <a:spcPct val="0"/>
            </a:spcBef>
            <a:spcAft>
              <a:spcPct val="35000"/>
            </a:spcAft>
            <a:buNone/>
          </a:pPr>
          <a:r>
            <a:rPr lang="en-US" sz="5000" kern="1200">
              <a:solidFill>
                <a:schemeClr val="tx1"/>
              </a:solidFill>
            </a:rPr>
            <a:t>Begin testing</a:t>
          </a:r>
        </a:p>
      </dsp:txBody>
      <dsp:txXfrm>
        <a:off x="14190797" y="0"/>
        <a:ext cx="6664109" cy="950802"/>
      </dsp:txXfrm>
    </dsp:sp>
    <dsp:sp modelId="{B906EC08-55F7-6E4D-AD9D-3BF9FCFF07EC}">
      <dsp:nvSpPr>
        <dsp:cNvPr id="0" name=""/>
        <dsp:cNvSpPr/>
      </dsp:nvSpPr>
      <dsp:spPr>
        <a:xfrm>
          <a:off x="20568816" y="0"/>
          <a:ext cx="7614911" cy="950802"/>
        </a:xfrm>
        <a:prstGeom prst="chevron">
          <a:avLst/>
        </a:prstGeom>
        <a:solidFill>
          <a:srgbClr val="00CFB4">
            <a:alpha val="75294"/>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0025" tIns="66675" rIns="66675" bIns="66675" numCol="1" spcCol="1270" anchor="ctr" anchorCtr="0">
          <a:noAutofit/>
        </a:bodyPr>
        <a:lstStyle/>
        <a:p>
          <a:pPr marL="0" lvl="0" indent="0" algn="ctr" defTabSz="2222500">
            <a:lnSpc>
              <a:spcPct val="90000"/>
            </a:lnSpc>
            <a:spcBef>
              <a:spcPct val="0"/>
            </a:spcBef>
            <a:spcAft>
              <a:spcPct val="35000"/>
            </a:spcAft>
            <a:buNone/>
          </a:pPr>
          <a:r>
            <a:rPr lang="en-US" sz="5000" kern="1200">
              <a:solidFill>
                <a:schemeClr val="tx1"/>
              </a:solidFill>
            </a:rPr>
            <a:t>Analyze results</a:t>
          </a:r>
        </a:p>
      </dsp:txBody>
      <dsp:txXfrm>
        <a:off x="21044217" y="0"/>
        <a:ext cx="6664109" cy="950802"/>
      </dsp:txXfrm>
    </dsp:sp>
    <dsp:sp modelId="{73AEFD97-1B77-6A46-948A-8FF23326969D}">
      <dsp:nvSpPr>
        <dsp:cNvPr id="0" name=""/>
        <dsp:cNvSpPr/>
      </dsp:nvSpPr>
      <dsp:spPr>
        <a:xfrm>
          <a:off x="27422236" y="0"/>
          <a:ext cx="7614911" cy="950802"/>
        </a:xfrm>
        <a:prstGeom prst="chevron">
          <a:avLst/>
        </a:prstGeom>
        <a:solidFill>
          <a:srgbClr val="A4D233">
            <a:alpha val="74902"/>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0025" tIns="66675" rIns="66675" bIns="66675" numCol="1" spcCol="1270" anchor="ctr" anchorCtr="0">
          <a:noAutofit/>
        </a:bodyPr>
        <a:lstStyle/>
        <a:p>
          <a:pPr marL="0" lvl="0" indent="0" algn="ctr" defTabSz="2222500">
            <a:lnSpc>
              <a:spcPct val="90000"/>
            </a:lnSpc>
            <a:spcBef>
              <a:spcPct val="0"/>
            </a:spcBef>
            <a:spcAft>
              <a:spcPct val="35000"/>
            </a:spcAft>
            <a:buNone/>
          </a:pPr>
          <a:r>
            <a:rPr lang="en-US" sz="5000" kern="1200">
              <a:solidFill>
                <a:schemeClr val="tx1"/>
              </a:solidFill>
            </a:rPr>
            <a:t>Final report</a:t>
          </a:r>
        </a:p>
      </dsp:txBody>
      <dsp:txXfrm>
        <a:off x="27897637" y="0"/>
        <a:ext cx="6664109" cy="9508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82E52E-EF03-B548-918F-98C7F736CE95}">
      <dsp:nvSpPr>
        <dsp:cNvPr id="0" name=""/>
        <dsp:cNvSpPr/>
      </dsp:nvSpPr>
      <dsp:spPr>
        <a:xfrm>
          <a:off x="218377" y="0"/>
          <a:ext cx="7614911" cy="950802"/>
        </a:xfrm>
        <a:prstGeom prst="chevron">
          <a:avLst/>
        </a:prstGeom>
        <a:solidFill>
          <a:srgbClr val="EE2737">
            <a:alpha val="74902"/>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0025" tIns="66675" rIns="66675" bIns="66675" numCol="1" spcCol="1270" anchor="ctr" anchorCtr="0">
          <a:noAutofit/>
        </a:bodyPr>
        <a:lstStyle/>
        <a:p>
          <a:pPr marL="0" lvl="0" indent="0" algn="ctr" defTabSz="2222500">
            <a:lnSpc>
              <a:spcPct val="90000"/>
            </a:lnSpc>
            <a:spcBef>
              <a:spcPct val="0"/>
            </a:spcBef>
            <a:spcAft>
              <a:spcPct val="35000"/>
            </a:spcAft>
            <a:buNone/>
          </a:pPr>
          <a:r>
            <a:rPr lang="en-US" sz="5000" kern="1200">
              <a:solidFill>
                <a:schemeClr val="tx1"/>
              </a:solidFill>
            </a:rPr>
            <a:t>Order parts</a:t>
          </a:r>
        </a:p>
      </dsp:txBody>
      <dsp:txXfrm>
        <a:off x="693778" y="0"/>
        <a:ext cx="6664109" cy="950802"/>
      </dsp:txXfrm>
    </dsp:sp>
    <dsp:sp modelId="{9269DAAD-870D-924C-8E47-CEE7DAC430B1}">
      <dsp:nvSpPr>
        <dsp:cNvPr id="0" name=""/>
        <dsp:cNvSpPr/>
      </dsp:nvSpPr>
      <dsp:spPr>
        <a:xfrm>
          <a:off x="6861976" y="0"/>
          <a:ext cx="7614911" cy="950802"/>
        </a:xfrm>
        <a:prstGeom prst="chevron">
          <a:avLst/>
        </a:prstGeom>
        <a:solidFill>
          <a:srgbClr val="236192">
            <a:alpha val="7451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0025" tIns="66675" rIns="66675" bIns="66675" numCol="1" spcCol="1270" anchor="ctr" anchorCtr="0">
          <a:noAutofit/>
        </a:bodyPr>
        <a:lstStyle/>
        <a:p>
          <a:pPr marL="0" lvl="0" indent="0" algn="ctr" defTabSz="2222500">
            <a:lnSpc>
              <a:spcPct val="90000"/>
            </a:lnSpc>
            <a:spcBef>
              <a:spcPct val="0"/>
            </a:spcBef>
            <a:spcAft>
              <a:spcPct val="35000"/>
            </a:spcAft>
            <a:buNone/>
          </a:pPr>
          <a:r>
            <a:rPr lang="en-US" sz="5000" kern="1200">
              <a:solidFill>
                <a:schemeClr val="tx1"/>
              </a:solidFill>
            </a:rPr>
            <a:t>Assemble prototype</a:t>
          </a:r>
        </a:p>
      </dsp:txBody>
      <dsp:txXfrm>
        <a:off x="7337377" y="0"/>
        <a:ext cx="6664109" cy="950802"/>
      </dsp:txXfrm>
    </dsp:sp>
    <dsp:sp modelId="{6960323B-F9B5-264C-8824-06E5A03BE947}">
      <dsp:nvSpPr>
        <dsp:cNvPr id="0" name=""/>
        <dsp:cNvSpPr/>
      </dsp:nvSpPr>
      <dsp:spPr>
        <a:xfrm>
          <a:off x="13715396" y="0"/>
          <a:ext cx="7614911" cy="950802"/>
        </a:xfrm>
        <a:prstGeom prst="chevron">
          <a:avLst/>
        </a:prstGeom>
        <a:solidFill>
          <a:srgbClr val="00BBDC">
            <a:alpha val="74902"/>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0025" tIns="66675" rIns="66675" bIns="66675" numCol="1" spcCol="1270" anchor="ctr" anchorCtr="0">
          <a:noAutofit/>
        </a:bodyPr>
        <a:lstStyle/>
        <a:p>
          <a:pPr marL="0" lvl="0" indent="0" algn="ctr" defTabSz="2222500">
            <a:lnSpc>
              <a:spcPct val="90000"/>
            </a:lnSpc>
            <a:spcBef>
              <a:spcPct val="0"/>
            </a:spcBef>
            <a:spcAft>
              <a:spcPct val="35000"/>
            </a:spcAft>
            <a:buNone/>
          </a:pPr>
          <a:r>
            <a:rPr lang="en-US" sz="5000" kern="1200">
              <a:solidFill>
                <a:schemeClr val="tx1"/>
              </a:solidFill>
            </a:rPr>
            <a:t>Begin testing</a:t>
          </a:r>
        </a:p>
      </dsp:txBody>
      <dsp:txXfrm>
        <a:off x="14190797" y="0"/>
        <a:ext cx="6664109" cy="950802"/>
      </dsp:txXfrm>
    </dsp:sp>
    <dsp:sp modelId="{B906EC08-55F7-6E4D-AD9D-3BF9FCFF07EC}">
      <dsp:nvSpPr>
        <dsp:cNvPr id="0" name=""/>
        <dsp:cNvSpPr/>
      </dsp:nvSpPr>
      <dsp:spPr>
        <a:xfrm>
          <a:off x="20568816" y="0"/>
          <a:ext cx="7614911" cy="950802"/>
        </a:xfrm>
        <a:prstGeom prst="chevron">
          <a:avLst/>
        </a:prstGeom>
        <a:solidFill>
          <a:srgbClr val="00CFB4">
            <a:alpha val="75294"/>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0025" tIns="66675" rIns="66675" bIns="66675" numCol="1" spcCol="1270" anchor="ctr" anchorCtr="0">
          <a:noAutofit/>
        </a:bodyPr>
        <a:lstStyle/>
        <a:p>
          <a:pPr marL="0" lvl="0" indent="0" algn="ctr" defTabSz="2222500">
            <a:lnSpc>
              <a:spcPct val="90000"/>
            </a:lnSpc>
            <a:spcBef>
              <a:spcPct val="0"/>
            </a:spcBef>
            <a:spcAft>
              <a:spcPct val="35000"/>
            </a:spcAft>
            <a:buNone/>
          </a:pPr>
          <a:r>
            <a:rPr lang="en-US" sz="5000" kern="1200">
              <a:solidFill>
                <a:schemeClr val="tx1"/>
              </a:solidFill>
            </a:rPr>
            <a:t>Analyze results</a:t>
          </a:r>
        </a:p>
      </dsp:txBody>
      <dsp:txXfrm>
        <a:off x="21044217" y="0"/>
        <a:ext cx="6664109" cy="950802"/>
      </dsp:txXfrm>
    </dsp:sp>
    <dsp:sp modelId="{73AEFD97-1B77-6A46-948A-8FF23326969D}">
      <dsp:nvSpPr>
        <dsp:cNvPr id="0" name=""/>
        <dsp:cNvSpPr/>
      </dsp:nvSpPr>
      <dsp:spPr>
        <a:xfrm>
          <a:off x="27422236" y="0"/>
          <a:ext cx="7614911" cy="950802"/>
        </a:xfrm>
        <a:prstGeom prst="chevron">
          <a:avLst/>
        </a:prstGeom>
        <a:solidFill>
          <a:srgbClr val="A4D233">
            <a:alpha val="74902"/>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0025" tIns="66675" rIns="66675" bIns="66675" numCol="1" spcCol="1270" anchor="ctr" anchorCtr="0">
          <a:noAutofit/>
        </a:bodyPr>
        <a:lstStyle/>
        <a:p>
          <a:pPr marL="0" lvl="0" indent="0" algn="ctr" defTabSz="2222500">
            <a:lnSpc>
              <a:spcPct val="90000"/>
            </a:lnSpc>
            <a:spcBef>
              <a:spcPct val="0"/>
            </a:spcBef>
            <a:spcAft>
              <a:spcPct val="35000"/>
            </a:spcAft>
            <a:buNone/>
          </a:pPr>
          <a:r>
            <a:rPr lang="en-US" sz="5000" kern="1200">
              <a:solidFill>
                <a:schemeClr val="tx1"/>
              </a:solidFill>
            </a:rPr>
            <a:t>Final report</a:t>
          </a:r>
        </a:p>
      </dsp:txBody>
      <dsp:txXfrm>
        <a:off x="27897637" y="0"/>
        <a:ext cx="6664109" cy="95080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82E52E-EF03-B548-918F-98C7F736CE95}">
      <dsp:nvSpPr>
        <dsp:cNvPr id="0" name=""/>
        <dsp:cNvSpPr/>
      </dsp:nvSpPr>
      <dsp:spPr>
        <a:xfrm>
          <a:off x="218377" y="0"/>
          <a:ext cx="7614911" cy="950802"/>
        </a:xfrm>
        <a:prstGeom prst="chevron">
          <a:avLst/>
        </a:prstGeom>
        <a:solidFill>
          <a:srgbClr val="EE2737">
            <a:alpha val="74902"/>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0025" tIns="66675" rIns="66675" bIns="66675" numCol="1" spcCol="1270" anchor="ctr" anchorCtr="0">
          <a:noAutofit/>
        </a:bodyPr>
        <a:lstStyle/>
        <a:p>
          <a:pPr marL="0" lvl="0" indent="0" algn="ctr" defTabSz="2222500">
            <a:lnSpc>
              <a:spcPct val="90000"/>
            </a:lnSpc>
            <a:spcBef>
              <a:spcPct val="0"/>
            </a:spcBef>
            <a:spcAft>
              <a:spcPct val="35000"/>
            </a:spcAft>
            <a:buNone/>
          </a:pPr>
          <a:r>
            <a:rPr lang="en-US" sz="5000" kern="1200">
              <a:solidFill>
                <a:schemeClr val="tx1"/>
              </a:solidFill>
            </a:rPr>
            <a:t>Order parts</a:t>
          </a:r>
        </a:p>
      </dsp:txBody>
      <dsp:txXfrm>
        <a:off x="693778" y="0"/>
        <a:ext cx="6664109" cy="950802"/>
      </dsp:txXfrm>
    </dsp:sp>
    <dsp:sp modelId="{9269DAAD-870D-924C-8E47-CEE7DAC430B1}">
      <dsp:nvSpPr>
        <dsp:cNvPr id="0" name=""/>
        <dsp:cNvSpPr/>
      </dsp:nvSpPr>
      <dsp:spPr>
        <a:xfrm>
          <a:off x="6861976" y="0"/>
          <a:ext cx="7614911" cy="950802"/>
        </a:xfrm>
        <a:prstGeom prst="chevron">
          <a:avLst/>
        </a:prstGeom>
        <a:solidFill>
          <a:srgbClr val="236192">
            <a:alpha val="7451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0025" tIns="66675" rIns="66675" bIns="66675" numCol="1" spcCol="1270" anchor="ctr" anchorCtr="0">
          <a:noAutofit/>
        </a:bodyPr>
        <a:lstStyle/>
        <a:p>
          <a:pPr marL="0" lvl="0" indent="0" algn="ctr" defTabSz="2222500">
            <a:lnSpc>
              <a:spcPct val="90000"/>
            </a:lnSpc>
            <a:spcBef>
              <a:spcPct val="0"/>
            </a:spcBef>
            <a:spcAft>
              <a:spcPct val="35000"/>
            </a:spcAft>
            <a:buNone/>
          </a:pPr>
          <a:r>
            <a:rPr lang="en-US" sz="5000" kern="1200">
              <a:solidFill>
                <a:schemeClr val="tx1"/>
              </a:solidFill>
            </a:rPr>
            <a:t>Assemble prototype</a:t>
          </a:r>
        </a:p>
      </dsp:txBody>
      <dsp:txXfrm>
        <a:off x="7337377" y="0"/>
        <a:ext cx="6664109" cy="950802"/>
      </dsp:txXfrm>
    </dsp:sp>
    <dsp:sp modelId="{6960323B-F9B5-264C-8824-06E5A03BE947}">
      <dsp:nvSpPr>
        <dsp:cNvPr id="0" name=""/>
        <dsp:cNvSpPr/>
      </dsp:nvSpPr>
      <dsp:spPr>
        <a:xfrm>
          <a:off x="13715396" y="0"/>
          <a:ext cx="7614911" cy="950802"/>
        </a:xfrm>
        <a:prstGeom prst="chevron">
          <a:avLst/>
        </a:prstGeom>
        <a:solidFill>
          <a:srgbClr val="00BBDC">
            <a:alpha val="74902"/>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0025" tIns="66675" rIns="66675" bIns="66675" numCol="1" spcCol="1270" anchor="ctr" anchorCtr="0">
          <a:noAutofit/>
        </a:bodyPr>
        <a:lstStyle/>
        <a:p>
          <a:pPr marL="0" lvl="0" indent="0" algn="ctr" defTabSz="2222500">
            <a:lnSpc>
              <a:spcPct val="90000"/>
            </a:lnSpc>
            <a:spcBef>
              <a:spcPct val="0"/>
            </a:spcBef>
            <a:spcAft>
              <a:spcPct val="35000"/>
            </a:spcAft>
            <a:buNone/>
          </a:pPr>
          <a:r>
            <a:rPr lang="en-US" sz="5000" kern="1200">
              <a:solidFill>
                <a:schemeClr val="tx1"/>
              </a:solidFill>
            </a:rPr>
            <a:t>Begin testing</a:t>
          </a:r>
        </a:p>
      </dsp:txBody>
      <dsp:txXfrm>
        <a:off x="14190797" y="0"/>
        <a:ext cx="6664109" cy="950802"/>
      </dsp:txXfrm>
    </dsp:sp>
    <dsp:sp modelId="{B906EC08-55F7-6E4D-AD9D-3BF9FCFF07EC}">
      <dsp:nvSpPr>
        <dsp:cNvPr id="0" name=""/>
        <dsp:cNvSpPr/>
      </dsp:nvSpPr>
      <dsp:spPr>
        <a:xfrm>
          <a:off x="20568816" y="0"/>
          <a:ext cx="7614911" cy="950802"/>
        </a:xfrm>
        <a:prstGeom prst="chevron">
          <a:avLst/>
        </a:prstGeom>
        <a:solidFill>
          <a:srgbClr val="00CFB4">
            <a:alpha val="75294"/>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0025" tIns="66675" rIns="66675" bIns="66675" numCol="1" spcCol="1270" anchor="ctr" anchorCtr="0">
          <a:noAutofit/>
        </a:bodyPr>
        <a:lstStyle/>
        <a:p>
          <a:pPr marL="0" lvl="0" indent="0" algn="ctr" defTabSz="2222500">
            <a:lnSpc>
              <a:spcPct val="90000"/>
            </a:lnSpc>
            <a:spcBef>
              <a:spcPct val="0"/>
            </a:spcBef>
            <a:spcAft>
              <a:spcPct val="35000"/>
            </a:spcAft>
            <a:buNone/>
          </a:pPr>
          <a:r>
            <a:rPr lang="en-US" sz="5000" kern="1200">
              <a:solidFill>
                <a:schemeClr val="tx1"/>
              </a:solidFill>
            </a:rPr>
            <a:t>Analyze results</a:t>
          </a:r>
        </a:p>
      </dsp:txBody>
      <dsp:txXfrm>
        <a:off x="21044217" y="0"/>
        <a:ext cx="6664109" cy="950802"/>
      </dsp:txXfrm>
    </dsp:sp>
    <dsp:sp modelId="{73AEFD97-1B77-6A46-948A-8FF23326969D}">
      <dsp:nvSpPr>
        <dsp:cNvPr id="0" name=""/>
        <dsp:cNvSpPr/>
      </dsp:nvSpPr>
      <dsp:spPr>
        <a:xfrm>
          <a:off x="27422236" y="0"/>
          <a:ext cx="7614911" cy="950802"/>
        </a:xfrm>
        <a:prstGeom prst="chevron">
          <a:avLst/>
        </a:prstGeom>
        <a:solidFill>
          <a:srgbClr val="A4D233">
            <a:alpha val="74902"/>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0025" tIns="66675" rIns="66675" bIns="66675" numCol="1" spcCol="1270" anchor="ctr" anchorCtr="0">
          <a:noAutofit/>
        </a:bodyPr>
        <a:lstStyle/>
        <a:p>
          <a:pPr marL="0" lvl="0" indent="0" algn="ctr" defTabSz="2222500">
            <a:lnSpc>
              <a:spcPct val="90000"/>
            </a:lnSpc>
            <a:spcBef>
              <a:spcPct val="0"/>
            </a:spcBef>
            <a:spcAft>
              <a:spcPct val="35000"/>
            </a:spcAft>
            <a:buNone/>
          </a:pPr>
          <a:r>
            <a:rPr lang="en-US" sz="5000" kern="1200">
              <a:solidFill>
                <a:schemeClr val="tx1"/>
              </a:solidFill>
            </a:rPr>
            <a:t>Final report</a:t>
          </a:r>
        </a:p>
      </dsp:txBody>
      <dsp:txXfrm>
        <a:off x="27897637" y="0"/>
        <a:ext cx="6664109" cy="95080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82E52E-EF03-B548-918F-98C7F736CE95}">
      <dsp:nvSpPr>
        <dsp:cNvPr id="0" name=""/>
        <dsp:cNvSpPr/>
      </dsp:nvSpPr>
      <dsp:spPr>
        <a:xfrm>
          <a:off x="218377" y="0"/>
          <a:ext cx="7614911" cy="950802"/>
        </a:xfrm>
        <a:prstGeom prst="chevron">
          <a:avLst/>
        </a:prstGeom>
        <a:solidFill>
          <a:srgbClr val="EE2737">
            <a:alpha val="74902"/>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0025" tIns="66675" rIns="66675" bIns="66675" numCol="1" spcCol="1270" anchor="ctr" anchorCtr="0">
          <a:noAutofit/>
        </a:bodyPr>
        <a:lstStyle/>
        <a:p>
          <a:pPr marL="0" lvl="0" indent="0" algn="ctr" defTabSz="2222500">
            <a:lnSpc>
              <a:spcPct val="90000"/>
            </a:lnSpc>
            <a:spcBef>
              <a:spcPct val="0"/>
            </a:spcBef>
            <a:spcAft>
              <a:spcPct val="35000"/>
            </a:spcAft>
            <a:buNone/>
          </a:pPr>
          <a:r>
            <a:rPr lang="en-US" sz="5000" kern="1200">
              <a:solidFill>
                <a:schemeClr val="tx1"/>
              </a:solidFill>
            </a:rPr>
            <a:t>Order parts</a:t>
          </a:r>
        </a:p>
      </dsp:txBody>
      <dsp:txXfrm>
        <a:off x="693778" y="0"/>
        <a:ext cx="6664109" cy="950802"/>
      </dsp:txXfrm>
    </dsp:sp>
    <dsp:sp modelId="{9269DAAD-870D-924C-8E47-CEE7DAC430B1}">
      <dsp:nvSpPr>
        <dsp:cNvPr id="0" name=""/>
        <dsp:cNvSpPr/>
      </dsp:nvSpPr>
      <dsp:spPr>
        <a:xfrm>
          <a:off x="6861976" y="0"/>
          <a:ext cx="7614911" cy="950802"/>
        </a:xfrm>
        <a:prstGeom prst="chevron">
          <a:avLst/>
        </a:prstGeom>
        <a:solidFill>
          <a:srgbClr val="236192">
            <a:alpha val="7451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0025" tIns="66675" rIns="66675" bIns="66675" numCol="1" spcCol="1270" anchor="ctr" anchorCtr="0">
          <a:noAutofit/>
        </a:bodyPr>
        <a:lstStyle/>
        <a:p>
          <a:pPr marL="0" lvl="0" indent="0" algn="ctr" defTabSz="2222500">
            <a:lnSpc>
              <a:spcPct val="90000"/>
            </a:lnSpc>
            <a:spcBef>
              <a:spcPct val="0"/>
            </a:spcBef>
            <a:spcAft>
              <a:spcPct val="35000"/>
            </a:spcAft>
            <a:buNone/>
          </a:pPr>
          <a:r>
            <a:rPr lang="en-US" sz="5000" kern="1200">
              <a:solidFill>
                <a:schemeClr val="tx1"/>
              </a:solidFill>
            </a:rPr>
            <a:t>Assemble prototype</a:t>
          </a:r>
        </a:p>
      </dsp:txBody>
      <dsp:txXfrm>
        <a:off x="7337377" y="0"/>
        <a:ext cx="6664109" cy="950802"/>
      </dsp:txXfrm>
    </dsp:sp>
    <dsp:sp modelId="{6960323B-F9B5-264C-8824-06E5A03BE947}">
      <dsp:nvSpPr>
        <dsp:cNvPr id="0" name=""/>
        <dsp:cNvSpPr/>
      </dsp:nvSpPr>
      <dsp:spPr>
        <a:xfrm>
          <a:off x="13715396" y="0"/>
          <a:ext cx="7614911" cy="950802"/>
        </a:xfrm>
        <a:prstGeom prst="chevron">
          <a:avLst/>
        </a:prstGeom>
        <a:solidFill>
          <a:srgbClr val="00BBDC">
            <a:alpha val="74902"/>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0025" tIns="66675" rIns="66675" bIns="66675" numCol="1" spcCol="1270" anchor="ctr" anchorCtr="0">
          <a:noAutofit/>
        </a:bodyPr>
        <a:lstStyle/>
        <a:p>
          <a:pPr marL="0" lvl="0" indent="0" algn="ctr" defTabSz="2222500">
            <a:lnSpc>
              <a:spcPct val="90000"/>
            </a:lnSpc>
            <a:spcBef>
              <a:spcPct val="0"/>
            </a:spcBef>
            <a:spcAft>
              <a:spcPct val="35000"/>
            </a:spcAft>
            <a:buNone/>
          </a:pPr>
          <a:r>
            <a:rPr lang="en-US" sz="5000" kern="1200">
              <a:solidFill>
                <a:schemeClr val="tx1"/>
              </a:solidFill>
            </a:rPr>
            <a:t>Begin testing</a:t>
          </a:r>
        </a:p>
      </dsp:txBody>
      <dsp:txXfrm>
        <a:off x="14190797" y="0"/>
        <a:ext cx="6664109" cy="950802"/>
      </dsp:txXfrm>
    </dsp:sp>
    <dsp:sp modelId="{B906EC08-55F7-6E4D-AD9D-3BF9FCFF07EC}">
      <dsp:nvSpPr>
        <dsp:cNvPr id="0" name=""/>
        <dsp:cNvSpPr/>
      </dsp:nvSpPr>
      <dsp:spPr>
        <a:xfrm>
          <a:off x="20568816" y="0"/>
          <a:ext cx="7614911" cy="950802"/>
        </a:xfrm>
        <a:prstGeom prst="chevron">
          <a:avLst/>
        </a:prstGeom>
        <a:solidFill>
          <a:srgbClr val="00CFB4">
            <a:alpha val="75294"/>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0025" tIns="66675" rIns="66675" bIns="66675" numCol="1" spcCol="1270" anchor="ctr" anchorCtr="0">
          <a:noAutofit/>
        </a:bodyPr>
        <a:lstStyle/>
        <a:p>
          <a:pPr marL="0" lvl="0" indent="0" algn="ctr" defTabSz="2222500">
            <a:lnSpc>
              <a:spcPct val="90000"/>
            </a:lnSpc>
            <a:spcBef>
              <a:spcPct val="0"/>
            </a:spcBef>
            <a:spcAft>
              <a:spcPct val="35000"/>
            </a:spcAft>
            <a:buNone/>
          </a:pPr>
          <a:r>
            <a:rPr lang="en-US" sz="5000" kern="1200">
              <a:solidFill>
                <a:schemeClr val="tx1"/>
              </a:solidFill>
            </a:rPr>
            <a:t>Analyze results</a:t>
          </a:r>
        </a:p>
      </dsp:txBody>
      <dsp:txXfrm>
        <a:off x="21044217" y="0"/>
        <a:ext cx="6664109" cy="950802"/>
      </dsp:txXfrm>
    </dsp:sp>
    <dsp:sp modelId="{73AEFD97-1B77-6A46-948A-8FF23326969D}">
      <dsp:nvSpPr>
        <dsp:cNvPr id="0" name=""/>
        <dsp:cNvSpPr/>
      </dsp:nvSpPr>
      <dsp:spPr>
        <a:xfrm>
          <a:off x="27422236" y="0"/>
          <a:ext cx="7614911" cy="950802"/>
        </a:xfrm>
        <a:prstGeom prst="chevron">
          <a:avLst/>
        </a:prstGeom>
        <a:solidFill>
          <a:srgbClr val="A4D233">
            <a:alpha val="74902"/>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0025" tIns="66675" rIns="66675" bIns="66675" numCol="1" spcCol="1270" anchor="ctr" anchorCtr="0">
          <a:noAutofit/>
        </a:bodyPr>
        <a:lstStyle/>
        <a:p>
          <a:pPr marL="0" lvl="0" indent="0" algn="ctr" defTabSz="2222500">
            <a:lnSpc>
              <a:spcPct val="90000"/>
            </a:lnSpc>
            <a:spcBef>
              <a:spcPct val="0"/>
            </a:spcBef>
            <a:spcAft>
              <a:spcPct val="35000"/>
            </a:spcAft>
            <a:buNone/>
          </a:pPr>
          <a:r>
            <a:rPr lang="en-US" sz="5000" kern="1200">
              <a:solidFill>
                <a:schemeClr val="tx1"/>
              </a:solidFill>
            </a:rPr>
            <a:t>Final report</a:t>
          </a:r>
        </a:p>
      </dsp:txBody>
      <dsp:txXfrm>
        <a:off x="27897637" y="0"/>
        <a:ext cx="6664109" cy="95080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82E52E-EF03-B548-918F-98C7F736CE95}">
      <dsp:nvSpPr>
        <dsp:cNvPr id="0" name=""/>
        <dsp:cNvSpPr/>
      </dsp:nvSpPr>
      <dsp:spPr>
        <a:xfrm>
          <a:off x="218377" y="0"/>
          <a:ext cx="7614911" cy="950802"/>
        </a:xfrm>
        <a:prstGeom prst="chevron">
          <a:avLst/>
        </a:prstGeom>
        <a:solidFill>
          <a:srgbClr val="EE2737">
            <a:alpha val="74902"/>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0025" tIns="66675" rIns="66675" bIns="66675" numCol="1" spcCol="1270" anchor="ctr" anchorCtr="0">
          <a:noAutofit/>
        </a:bodyPr>
        <a:lstStyle/>
        <a:p>
          <a:pPr marL="0" lvl="0" indent="0" algn="ctr" defTabSz="2222500">
            <a:lnSpc>
              <a:spcPct val="90000"/>
            </a:lnSpc>
            <a:spcBef>
              <a:spcPct val="0"/>
            </a:spcBef>
            <a:spcAft>
              <a:spcPct val="35000"/>
            </a:spcAft>
            <a:buNone/>
          </a:pPr>
          <a:r>
            <a:rPr lang="en-US" sz="5000" kern="1200">
              <a:solidFill>
                <a:schemeClr val="tx1"/>
              </a:solidFill>
            </a:rPr>
            <a:t>Order parts</a:t>
          </a:r>
        </a:p>
      </dsp:txBody>
      <dsp:txXfrm>
        <a:off x="693778" y="0"/>
        <a:ext cx="6664109" cy="950802"/>
      </dsp:txXfrm>
    </dsp:sp>
    <dsp:sp modelId="{9269DAAD-870D-924C-8E47-CEE7DAC430B1}">
      <dsp:nvSpPr>
        <dsp:cNvPr id="0" name=""/>
        <dsp:cNvSpPr/>
      </dsp:nvSpPr>
      <dsp:spPr>
        <a:xfrm>
          <a:off x="6861976" y="0"/>
          <a:ext cx="7614911" cy="950802"/>
        </a:xfrm>
        <a:prstGeom prst="chevron">
          <a:avLst/>
        </a:prstGeom>
        <a:solidFill>
          <a:srgbClr val="236192">
            <a:alpha val="7451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0025" tIns="66675" rIns="66675" bIns="66675" numCol="1" spcCol="1270" anchor="ctr" anchorCtr="0">
          <a:noAutofit/>
        </a:bodyPr>
        <a:lstStyle/>
        <a:p>
          <a:pPr marL="0" lvl="0" indent="0" algn="ctr" defTabSz="2222500">
            <a:lnSpc>
              <a:spcPct val="90000"/>
            </a:lnSpc>
            <a:spcBef>
              <a:spcPct val="0"/>
            </a:spcBef>
            <a:spcAft>
              <a:spcPct val="35000"/>
            </a:spcAft>
            <a:buNone/>
          </a:pPr>
          <a:r>
            <a:rPr lang="en-US" sz="5000" kern="1200">
              <a:solidFill>
                <a:schemeClr val="tx1"/>
              </a:solidFill>
            </a:rPr>
            <a:t>Assemble prototype</a:t>
          </a:r>
        </a:p>
      </dsp:txBody>
      <dsp:txXfrm>
        <a:off x="7337377" y="0"/>
        <a:ext cx="6664109" cy="950802"/>
      </dsp:txXfrm>
    </dsp:sp>
    <dsp:sp modelId="{6960323B-F9B5-264C-8824-06E5A03BE947}">
      <dsp:nvSpPr>
        <dsp:cNvPr id="0" name=""/>
        <dsp:cNvSpPr/>
      </dsp:nvSpPr>
      <dsp:spPr>
        <a:xfrm>
          <a:off x="13715396" y="0"/>
          <a:ext cx="7614911" cy="950802"/>
        </a:xfrm>
        <a:prstGeom prst="chevron">
          <a:avLst/>
        </a:prstGeom>
        <a:solidFill>
          <a:srgbClr val="00BBDC">
            <a:alpha val="74902"/>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0025" tIns="66675" rIns="66675" bIns="66675" numCol="1" spcCol="1270" anchor="ctr" anchorCtr="0">
          <a:noAutofit/>
        </a:bodyPr>
        <a:lstStyle/>
        <a:p>
          <a:pPr marL="0" lvl="0" indent="0" algn="ctr" defTabSz="2222500">
            <a:lnSpc>
              <a:spcPct val="90000"/>
            </a:lnSpc>
            <a:spcBef>
              <a:spcPct val="0"/>
            </a:spcBef>
            <a:spcAft>
              <a:spcPct val="35000"/>
            </a:spcAft>
            <a:buNone/>
          </a:pPr>
          <a:r>
            <a:rPr lang="en-US" sz="5000" kern="1200">
              <a:solidFill>
                <a:schemeClr val="tx1"/>
              </a:solidFill>
            </a:rPr>
            <a:t>Begin testing</a:t>
          </a:r>
        </a:p>
      </dsp:txBody>
      <dsp:txXfrm>
        <a:off x="14190797" y="0"/>
        <a:ext cx="6664109" cy="950802"/>
      </dsp:txXfrm>
    </dsp:sp>
    <dsp:sp modelId="{B906EC08-55F7-6E4D-AD9D-3BF9FCFF07EC}">
      <dsp:nvSpPr>
        <dsp:cNvPr id="0" name=""/>
        <dsp:cNvSpPr/>
      </dsp:nvSpPr>
      <dsp:spPr>
        <a:xfrm>
          <a:off x="20568816" y="0"/>
          <a:ext cx="7614911" cy="950802"/>
        </a:xfrm>
        <a:prstGeom prst="chevron">
          <a:avLst/>
        </a:prstGeom>
        <a:solidFill>
          <a:srgbClr val="00CFB4">
            <a:alpha val="75294"/>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0025" tIns="66675" rIns="66675" bIns="66675" numCol="1" spcCol="1270" anchor="ctr" anchorCtr="0">
          <a:noAutofit/>
        </a:bodyPr>
        <a:lstStyle/>
        <a:p>
          <a:pPr marL="0" lvl="0" indent="0" algn="ctr" defTabSz="2222500">
            <a:lnSpc>
              <a:spcPct val="90000"/>
            </a:lnSpc>
            <a:spcBef>
              <a:spcPct val="0"/>
            </a:spcBef>
            <a:spcAft>
              <a:spcPct val="35000"/>
            </a:spcAft>
            <a:buNone/>
          </a:pPr>
          <a:r>
            <a:rPr lang="en-US" sz="5000" kern="1200">
              <a:solidFill>
                <a:schemeClr val="tx1"/>
              </a:solidFill>
            </a:rPr>
            <a:t>Analyze results</a:t>
          </a:r>
        </a:p>
      </dsp:txBody>
      <dsp:txXfrm>
        <a:off x="21044217" y="0"/>
        <a:ext cx="6664109" cy="950802"/>
      </dsp:txXfrm>
    </dsp:sp>
    <dsp:sp modelId="{73AEFD97-1B77-6A46-948A-8FF23326969D}">
      <dsp:nvSpPr>
        <dsp:cNvPr id="0" name=""/>
        <dsp:cNvSpPr/>
      </dsp:nvSpPr>
      <dsp:spPr>
        <a:xfrm>
          <a:off x="27422236" y="0"/>
          <a:ext cx="7614911" cy="950802"/>
        </a:xfrm>
        <a:prstGeom prst="chevron">
          <a:avLst/>
        </a:prstGeom>
        <a:solidFill>
          <a:srgbClr val="A4D233">
            <a:alpha val="74902"/>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0025" tIns="66675" rIns="66675" bIns="66675" numCol="1" spcCol="1270" anchor="ctr" anchorCtr="0">
          <a:noAutofit/>
        </a:bodyPr>
        <a:lstStyle/>
        <a:p>
          <a:pPr marL="0" lvl="0" indent="0" algn="ctr" defTabSz="2222500">
            <a:lnSpc>
              <a:spcPct val="90000"/>
            </a:lnSpc>
            <a:spcBef>
              <a:spcPct val="0"/>
            </a:spcBef>
            <a:spcAft>
              <a:spcPct val="35000"/>
            </a:spcAft>
            <a:buNone/>
          </a:pPr>
          <a:r>
            <a:rPr lang="en-US" sz="5000" kern="1200">
              <a:solidFill>
                <a:schemeClr val="tx1"/>
              </a:solidFill>
            </a:rPr>
            <a:t>Final report</a:t>
          </a:r>
        </a:p>
      </dsp:txBody>
      <dsp:txXfrm>
        <a:off x="27897637" y="0"/>
        <a:ext cx="6664109" cy="95080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82E52E-EF03-B548-918F-98C7F736CE95}">
      <dsp:nvSpPr>
        <dsp:cNvPr id="0" name=""/>
        <dsp:cNvSpPr/>
      </dsp:nvSpPr>
      <dsp:spPr>
        <a:xfrm>
          <a:off x="218377" y="0"/>
          <a:ext cx="7614911" cy="950802"/>
        </a:xfrm>
        <a:prstGeom prst="chevron">
          <a:avLst/>
        </a:prstGeom>
        <a:solidFill>
          <a:srgbClr val="EE2737">
            <a:alpha val="74902"/>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0025" tIns="66675" rIns="66675" bIns="66675" numCol="1" spcCol="1270" anchor="ctr" anchorCtr="0">
          <a:noAutofit/>
        </a:bodyPr>
        <a:lstStyle/>
        <a:p>
          <a:pPr marL="0" lvl="0" indent="0" algn="ctr" defTabSz="2222500">
            <a:lnSpc>
              <a:spcPct val="90000"/>
            </a:lnSpc>
            <a:spcBef>
              <a:spcPct val="0"/>
            </a:spcBef>
            <a:spcAft>
              <a:spcPct val="35000"/>
            </a:spcAft>
            <a:buNone/>
          </a:pPr>
          <a:r>
            <a:rPr lang="en-US" sz="5000" kern="1200">
              <a:solidFill>
                <a:schemeClr val="tx1"/>
              </a:solidFill>
            </a:rPr>
            <a:t>Order parts</a:t>
          </a:r>
        </a:p>
      </dsp:txBody>
      <dsp:txXfrm>
        <a:off x="693778" y="0"/>
        <a:ext cx="6664109" cy="950802"/>
      </dsp:txXfrm>
    </dsp:sp>
    <dsp:sp modelId="{9269DAAD-870D-924C-8E47-CEE7DAC430B1}">
      <dsp:nvSpPr>
        <dsp:cNvPr id="0" name=""/>
        <dsp:cNvSpPr/>
      </dsp:nvSpPr>
      <dsp:spPr>
        <a:xfrm>
          <a:off x="6861976" y="0"/>
          <a:ext cx="7614911" cy="950802"/>
        </a:xfrm>
        <a:prstGeom prst="chevron">
          <a:avLst/>
        </a:prstGeom>
        <a:solidFill>
          <a:srgbClr val="236192">
            <a:alpha val="7451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0025" tIns="66675" rIns="66675" bIns="66675" numCol="1" spcCol="1270" anchor="ctr" anchorCtr="0">
          <a:noAutofit/>
        </a:bodyPr>
        <a:lstStyle/>
        <a:p>
          <a:pPr marL="0" lvl="0" indent="0" algn="ctr" defTabSz="2222500">
            <a:lnSpc>
              <a:spcPct val="90000"/>
            </a:lnSpc>
            <a:spcBef>
              <a:spcPct val="0"/>
            </a:spcBef>
            <a:spcAft>
              <a:spcPct val="35000"/>
            </a:spcAft>
            <a:buNone/>
          </a:pPr>
          <a:r>
            <a:rPr lang="en-US" sz="5000" kern="1200">
              <a:solidFill>
                <a:schemeClr val="tx1"/>
              </a:solidFill>
            </a:rPr>
            <a:t>Assemble prototype</a:t>
          </a:r>
        </a:p>
      </dsp:txBody>
      <dsp:txXfrm>
        <a:off x="7337377" y="0"/>
        <a:ext cx="6664109" cy="950802"/>
      </dsp:txXfrm>
    </dsp:sp>
    <dsp:sp modelId="{6960323B-F9B5-264C-8824-06E5A03BE947}">
      <dsp:nvSpPr>
        <dsp:cNvPr id="0" name=""/>
        <dsp:cNvSpPr/>
      </dsp:nvSpPr>
      <dsp:spPr>
        <a:xfrm>
          <a:off x="13715396" y="0"/>
          <a:ext cx="7614911" cy="950802"/>
        </a:xfrm>
        <a:prstGeom prst="chevron">
          <a:avLst/>
        </a:prstGeom>
        <a:solidFill>
          <a:srgbClr val="00BBDC">
            <a:alpha val="74902"/>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0025" tIns="66675" rIns="66675" bIns="66675" numCol="1" spcCol="1270" anchor="ctr" anchorCtr="0">
          <a:noAutofit/>
        </a:bodyPr>
        <a:lstStyle/>
        <a:p>
          <a:pPr marL="0" lvl="0" indent="0" algn="ctr" defTabSz="2222500">
            <a:lnSpc>
              <a:spcPct val="90000"/>
            </a:lnSpc>
            <a:spcBef>
              <a:spcPct val="0"/>
            </a:spcBef>
            <a:spcAft>
              <a:spcPct val="35000"/>
            </a:spcAft>
            <a:buNone/>
          </a:pPr>
          <a:r>
            <a:rPr lang="en-US" sz="5000" kern="1200">
              <a:solidFill>
                <a:schemeClr val="tx1"/>
              </a:solidFill>
            </a:rPr>
            <a:t>Begin testing</a:t>
          </a:r>
        </a:p>
      </dsp:txBody>
      <dsp:txXfrm>
        <a:off x="14190797" y="0"/>
        <a:ext cx="6664109" cy="950802"/>
      </dsp:txXfrm>
    </dsp:sp>
    <dsp:sp modelId="{B906EC08-55F7-6E4D-AD9D-3BF9FCFF07EC}">
      <dsp:nvSpPr>
        <dsp:cNvPr id="0" name=""/>
        <dsp:cNvSpPr/>
      </dsp:nvSpPr>
      <dsp:spPr>
        <a:xfrm>
          <a:off x="20568816" y="0"/>
          <a:ext cx="7614911" cy="950802"/>
        </a:xfrm>
        <a:prstGeom prst="chevron">
          <a:avLst/>
        </a:prstGeom>
        <a:solidFill>
          <a:srgbClr val="00CFB4">
            <a:alpha val="75294"/>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0025" tIns="66675" rIns="66675" bIns="66675" numCol="1" spcCol="1270" anchor="ctr" anchorCtr="0">
          <a:noAutofit/>
        </a:bodyPr>
        <a:lstStyle/>
        <a:p>
          <a:pPr marL="0" lvl="0" indent="0" algn="ctr" defTabSz="2222500">
            <a:lnSpc>
              <a:spcPct val="90000"/>
            </a:lnSpc>
            <a:spcBef>
              <a:spcPct val="0"/>
            </a:spcBef>
            <a:spcAft>
              <a:spcPct val="35000"/>
            </a:spcAft>
            <a:buNone/>
          </a:pPr>
          <a:r>
            <a:rPr lang="en-US" sz="5000" kern="1200">
              <a:solidFill>
                <a:schemeClr val="tx1"/>
              </a:solidFill>
            </a:rPr>
            <a:t>Analyze results</a:t>
          </a:r>
        </a:p>
      </dsp:txBody>
      <dsp:txXfrm>
        <a:off x="21044217" y="0"/>
        <a:ext cx="6664109" cy="950802"/>
      </dsp:txXfrm>
    </dsp:sp>
    <dsp:sp modelId="{73AEFD97-1B77-6A46-948A-8FF23326969D}">
      <dsp:nvSpPr>
        <dsp:cNvPr id="0" name=""/>
        <dsp:cNvSpPr/>
      </dsp:nvSpPr>
      <dsp:spPr>
        <a:xfrm>
          <a:off x="27422236" y="0"/>
          <a:ext cx="7614911" cy="950802"/>
        </a:xfrm>
        <a:prstGeom prst="chevron">
          <a:avLst/>
        </a:prstGeom>
        <a:solidFill>
          <a:srgbClr val="A4D233">
            <a:alpha val="74902"/>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0025" tIns="66675" rIns="66675" bIns="66675" numCol="1" spcCol="1270" anchor="ctr" anchorCtr="0">
          <a:noAutofit/>
        </a:bodyPr>
        <a:lstStyle/>
        <a:p>
          <a:pPr marL="0" lvl="0" indent="0" algn="ctr" defTabSz="2222500">
            <a:lnSpc>
              <a:spcPct val="90000"/>
            </a:lnSpc>
            <a:spcBef>
              <a:spcPct val="0"/>
            </a:spcBef>
            <a:spcAft>
              <a:spcPct val="35000"/>
            </a:spcAft>
            <a:buNone/>
          </a:pPr>
          <a:r>
            <a:rPr lang="en-US" sz="5000" kern="1200">
              <a:solidFill>
                <a:schemeClr val="tx1"/>
              </a:solidFill>
            </a:rPr>
            <a:t>Final report</a:t>
          </a:r>
        </a:p>
      </dsp:txBody>
      <dsp:txXfrm>
        <a:off x="27897637" y="0"/>
        <a:ext cx="6664109" cy="95080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82E52E-EF03-B548-918F-98C7F736CE95}">
      <dsp:nvSpPr>
        <dsp:cNvPr id="0" name=""/>
        <dsp:cNvSpPr/>
      </dsp:nvSpPr>
      <dsp:spPr>
        <a:xfrm>
          <a:off x="218377" y="0"/>
          <a:ext cx="7614911" cy="950802"/>
        </a:xfrm>
        <a:prstGeom prst="chevron">
          <a:avLst/>
        </a:prstGeom>
        <a:solidFill>
          <a:srgbClr val="EE2737">
            <a:alpha val="74902"/>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0025" tIns="66675" rIns="66675" bIns="66675" numCol="1" spcCol="1270" anchor="ctr" anchorCtr="0">
          <a:noAutofit/>
        </a:bodyPr>
        <a:lstStyle/>
        <a:p>
          <a:pPr marL="0" lvl="0" indent="0" algn="ctr" defTabSz="2222500">
            <a:lnSpc>
              <a:spcPct val="90000"/>
            </a:lnSpc>
            <a:spcBef>
              <a:spcPct val="0"/>
            </a:spcBef>
            <a:spcAft>
              <a:spcPct val="35000"/>
            </a:spcAft>
            <a:buNone/>
          </a:pPr>
          <a:r>
            <a:rPr lang="en-US" sz="5000" kern="1200">
              <a:solidFill>
                <a:schemeClr val="tx1"/>
              </a:solidFill>
            </a:rPr>
            <a:t>Order parts</a:t>
          </a:r>
        </a:p>
      </dsp:txBody>
      <dsp:txXfrm>
        <a:off x="693778" y="0"/>
        <a:ext cx="6664109" cy="950802"/>
      </dsp:txXfrm>
    </dsp:sp>
    <dsp:sp modelId="{9269DAAD-870D-924C-8E47-CEE7DAC430B1}">
      <dsp:nvSpPr>
        <dsp:cNvPr id="0" name=""/>
        <dsp:cNvSpPr/>
      </dsp:nvSpPr>
      <dsp:spPr>
        <a:xfrm>
          <a:off x="6861976" y="0"/>
          <a:ext cx="7614911" cy="950802"/>
        </a:xfrm>
        <a:prstGeom prst="chevron">
          <a:avLst/>
        </a:prstGeom>
        <a:solidFill>
          <a:srgbClr val="236192">
            <a:alpha val="7451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0025" tIns="66675" rIns="66675" bIns="66675" numCol="1" spcCol="1270" anchor="ctr" anchorCtr="0">
          <a:noAutofit/>
        </a:bodyPr>
        <a:lstStyle/>
        <a:p>
          <a:pPr marL="0" lvl="0" indent="0" algn="ctr" defTabSz="2222500">
            <a:lnSpc>
              <a:spcPct val="90000"/>
            </a:lnSpc>
            <a:spcBef>
              <a:spcPct val="0"/>
            </a:spcBef>
            <a:spcAft>
              <a:spcPct val="35000"/>
            </a:spcAft>
            <a:buNone/>
          </a:pPr>
          <a:r>
            <a:rPr lang="en-US" sz="5000" kern="1200">
              <a:solidFill>
                <a:schemeClr val="tx1"/>
              </a:solidFill>
            </a:rPr>
            <a:t>Assemble prototype</a:t>
          </a:r>
        </a:p>
      </dsp:txBody>
      <dsp:txXfrm>
        <a:off x="7337377" y="0"/>
        <a:ext cx="6664109" cy="950802"/>
      </dsp:txXfrm>
    </dsp:sp>
    <dsp:sp modelId="{6960323B-F9B5-264C-8824-06E5A03BE947}">
      <dsp:nvSpPr>
        <dsp:cNvPr id="0" name=""/>
        <dsp:cNvSpPr/>
      </dsp:nvSpPr>
      <dsp:spPr>
        <a:xfrm>
          <a:off x="13715396" y="0"/>
          <a:ext cx="7614911" cy="950802"/>
        </a:xfrm>
        <a:prstGeom prst="chevron">
          <a:avLst/>
        </a:prstGeom>
        <a:solidFill>
          <a:srgbClr val="00BBDC">
            <a:alpha val="74902"/>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0025" tIns="66675" rIns="66675" bIns="66675" numCol="1" spcCol="1270" anchor="ctr" anchorCtr="0">
          <a:noAutofit/>
        </a:bodyPr>
        <a:lstStyle/>
        <a:p>
          <a:pPr marL="0" lvl="0" indent="0" algn="ctr" defTabSz="2222500">
            <a:lnSpc>
              <a:spcPct val="90000"/>
            </a:lnSpc>
            <a:spcBef>
              <a:spcPct val="0"/>
            </a:spcBef>
            <a:spcAft>
              <a:spcPct val="35000"/>
            </a:spcAft>
            <a:buNone/>
          </a:pPr>
          <a:r>
            <a:rPr lang="en-US" sz="5000" kern="1200">
              <a:solidFill>
                <a:schemeClr val="tx1"/>
              </a:solidFill>
            </a:rPr>
            <a:t>Begin testing</a:t>
          </a:r>
        </a:p>
      </dsp:txBody>
      <dsp:txXfrm>
        <a:off x="14190797" y="0"/>
        <a:ext cx="6664109" cy="950802"/>
      </dsp:txXfrm>
    </dsp:sp>
    <dsp:sp modelId="{B906EC08-55F7-6E4D-AD9D-3BF9FCFF07EC}">
      <dsp:nvSpPr>
        <dsp:cNvPr id="0" name=""/>
        <dsp:cNvSpPr/>
      </dsp:nvSpPr>
      <dsp:spPr>
        <a:xfrm>
          <a:off x="20568816" y="0"/>
          <a:ext cx="7614911" cy="950802"/>
        </a:xfrm>
        <a:prstGeom prst="chevron">
          <a:avLst/>
        </a:prstGeom>
        <a:solidFill>
          <a:srgbClr val="00CFB4">
            <a:alpha val="75294"/>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0025" tIns="66675" rIns="66675" bIns="66675" numCol="1" spcCol="1270" anchor="ctr" anchorCtr="0">
          <a:noAutofit/>
        </a:bodyPr>
        <a:lstStyle/>
        <a:p>
          <a:pPr marL="0" lvl="0" indent="0" algn="ctr" defTabSz="2222500">
            <a:lnSpc>
              <a:spcPct val="90000"/>
            </a:lnSpc>
            <a:spcBef>
              <a:spcPct val="0"/>
            </a:spcBef>
            <a:spcAft>
              <a:spcPct val="35000"/>
            </a:spcAft>
            <a:buNone/>
          </a:pPr>
          <a:r>
            <a:rPr lang="en-US" sz="5000" kern="1200">
              <a:solidFill>
                <a:schemeClr val="tx1"/>
              </a:solidFill>
            </a:rPr>
            <a:t>Analyze results</a:t>
          </a:r>
        </a:p>
      </dsp:txBody>
      <dsp:txXfrm>
        <a:off x="21044217" y="0"/>
        <a:ext cx="6664109" cy="950802"/>
      </dsp:txXfrm>
    </dsp:sp>
    <dsp:sp modelId="{73AEFD97-1B77-6A46-948A-8FF23326969D}">
      <dsp:nvSpPr>
        <dsp:cNvPr id="0" name=""/>
        <dsp:cNvSpPr/>
      </dsp:nvSpPr>
      <dsp:spPr>
        <a:xfrm>
          <a:off x="27422236" y="0"/>
          <a:ext cx="7614911" cy="950802"/>
        </a:xfrm>
        <a:prstGeom prst="chevron">
          <a:avLst/>
        </a:prstGeom>
        <a:solidFill>
          <a:srgbClr val="A4D233">
            <a:alpha val="74902"/>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0025" tIns="66675" rIns="66675" bIns="66675" numCol="1" spcCol="1270" anchor="ctr" anchorCtr="0">
          <a:noAutofit/>
        </a:bodyPr>
        <a:lstStyle/>
        <a:p>
          <a:pPr marL="0" lvl="0" indent="0" algn="ctr" defTabSz="2222500">
            <a:lnSpc>
              <a:spcPct val="90000"/>
            </a:lnSpc>
            <a:spcBef>
              <a:spcPct val="0"/>
            </a:spcBef>
            <a:spcAft>
              <a:spcPct val="35000"/>
            </a:spcAft>
            <a:buNone/>
          </a:pPr>
          <a:r>
            <a:rPr lang="en-US" sz="5000" kern="1200">
              <a:solidFill>
                <a:schemeClr val="tx1"/>
              </a:solidFill>
            </a:rPr>
            <a:t>Final report</a:t>
          </a:r>
        </a:p>
      </dsp:txBody>
      <dsp:txXfrm>
        <a:off x="27897637" y="0"/>
        <a:ext cx="6664109" cy="950802"/>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6378FD-EE51-CD42-B09E-B3023B8868F0}" type="datetimeFigureOut">
              <a:rPr lang="en-US" smtClean="0"/>
              <a:t>2/15/22</a:t>
            </a:fld>
            <a:endParaRPr lang="en-US"/>
          </a:p>
        </p:txBody>
      </p:sp>
      <p:sp>
        <p:nvSpPr>
          <p:cNvPr id="4" name="Slide Image Placeholder 3"/>
          <p:cNvSpPr>
            <a:spLocks noGrp="1" noRot="1" noChangeAspect="1"/>
          </p:cNvSpPr>
          <p:nvPr>
            <p:ph type="sldImg" idx="2"/>
          </p:nvPr>
        </p:nvSpPr>
        <p:spPr>
          <a:xfrm>
            <a:off x="1114425" y="1143000"/>
            <a:ext cx="462915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4617CA-60CD-7D46-B538-A0788B08D880}" type="slidenum">
              <a:rPr lang="en-US" smtClean="0"/>
              <a:t>‹#›</a:t>
            </a:fld>
            <a:endParaRPr lang="en-US"/>
          </a:p>
        </p:txBody>
      </p:sp>
    </p:spTree>
    <p:extLst>
      <p:ext uri="{BB962C8B-B14F-4D97-AF65-F5344CB8AC3E}">
        <p14:creationId xmlns:p14="http://schemas.microsoft.com/office/powerpoint/2010/main" val="15121220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C4617CA-60CD-7D46-B538-A0788B08D880}" type="slidenum">
              <a:rPr lang="en-US" smtClean="0"/>
              <a:t>1</a:t>
            </a:fld>
            <a:endParaRPr lang="en-US"/>
          </a:p>
        </p:txBody>
      </p:sp>
    </p:spTree>
    <p:extLst>
      <p:ext uri="{BB962C8B-B14F-4D97-AF65-F5344CB8AC3E}">
        <p14:creationId xmlns:p14="http://schemas.microsoft.com/office/powerpoint/2010/main" val="42371527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C4617CA-60CD-7D46-B538-A0788B08D880}" type="slidenum">
              <a:rPr lang="en-US" smtClean="0"/>
              <a:t>2</a:t>
            </a:fld>
            <a:endParaRPr lang="en-US"/>
          </a:p>
        </p:txBody>
      </p:sp>
    </p:spTree>
    <p:extLst>
      <p:ext uri="{BB962C8B-B14F-4D97-AF65-F5344CB8AC3E}">
        <p14:creationId xmlns:p14="http://schemas.microsoft.com/office/powerpoint/2010/main" val="31755118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C4617CA-60CD-7D46-B538-A0788B08D880}" type="slidenum">
              <a:rPr lang="en-US" smtClean="0"/>
              <a:t>3</a:t>
            </a:fld>
            <a:endParaRPr lang="en-US"/>
          </a:p>
        </p:txBody>
      </p:sp>
    </p:spTree>
    <p:extLst>
      <p:ext uri="{BB962C8B-B14F-4D97-AF65-F5344CB8AC3E}">
        <p14:creationId xmlns:p14="http://schemas.microsoft.com/office/powerpoint/2010/main" val="37340978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C4617CA-60CD-7D46-B538-A0788B08D880}" type="slidenum">
              <a:rPr lang="en-US" smtClean="0"/>
              <a:t>4</a:t>
            </a:fld>
            <a:endParaRPr lang="en-US"/>
          </a:p>
        </p:txBody>
      </p:sp>
    </p:spTree>
    <p:extLst>
      <p:ext uri="{BB962C8B-B14F-4D97-AF65-F5344CB8AC3E}">
        <p14:creationId xmlns:p14="http://schemas.microsoft.com/office/powerpoint/2010/main" val="36057799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C4617CA-60CD-7D46-B538-A0788B08D880}" type="slidenum">
              <a:rPr lang="en-US" smtClean="0"/>
              <a:t>5</a:t>
            </a:fld>
            <a:endParaRPr lang="en-US"/>
          </a:p>
        </p:txBody>
      </p:sp>
    </p:spTree>
    <p:extLst>
      <p:ext uri="{BB962C8B-B14F-4D97-AF65-F5344CB8AC3E}">
        <p14:creationId xmlns:p14="http://schemas.microsoft.com/office/powerpoint/2010/main" val="9120083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C4617CA-60CD-7D46-B538-A0788B08D880}" type="slidenum">
              <a:rPr lang="en-US" smtClean="0"/>
              <a:t>6</a:t>
            </a:fld>
            <a:endParaRPr lang="en-US"/>
          </a:p>
        </p:txBody>
      </p:sp>
    </p:spTree>
    <p:extLst>
      <p:ext uri="{BB962C8B-B14F-4D97-AF65-F5344CB8AC3E}">
        <p14:creationId xmlns:p14="http://schemas.microsoft.com/office/powerpoint/2010/main" val="31755118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C4617CA-60CD-7D46-B538-A0788B08D880}" type="slidenum">
              <a:rPr lang="en-US" smtClean="0"/>
              <a:t>7</a:t>
            </a:fld>
            <a:endParaRPr lang="en-US"/>
          </a:p>
        </p:txBody>
      </p:sp>
    </p:spTree>
    <p:extLst>
      <p:ext uri="{BB962C8B-B14F-4D97-AF65-F5344CB8AC3E}">
        <p14:creationId xmlns:p14="http://schemas.microsoft.com/office/powerpoint/2010/main" val="31755118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93925" y="1163638"/>
            <a:ext cx="4337050" cy="2890837"/>
          </a:xfrm>
        </p:spPr>
      </p:sp>
      <p:sp>
        <p:nvSpPr>
          <p:cNvPr id="3" name="Notes Placeholder 2"/>
          <p:cNvSpPr>
            <a:spLocks noGrp="1"/>
          </p:cNvSpPr>
          <p:nvPr>
            <p:ph type="body" idx="1"/>
          </p:nvPr>
        </p:nvSpPr>
        <p:spPr/>
        <p:txBody>
          <a:bodyPr/>
          <a:lstStyle/>
          <a:p>
            <a:endParaRPr lang="en-US"/>
          </a:p>
        </p:txBody>
      </p:sp>
      <p:sp>
        <p:nvSpPr>
          <p:cNvPr id="5" name="Footer Placeholder 4">
            <a:extLst>
              <a:ext uri="{FF2B5EF4-FFF2-40B4-BE49-F238E27FC236}">
                <a16:creationId xmlns:a16="http://schemas.microsoft.com/office/drawing/2014/main" id="{7B51F21A-F1FC-404B-BEB5-258B3C52941B}"/>
              </a:ext>
            </a:extLst>
          </p:cNvPr>
          <p:cNvSpPr>
            <a:spLocks noGrp="1"/>
          </p:cNvSpPr>
          <p:nvPr>
            <p:ph type="ftr" sz="quarter" idx="4"/>
          </p:nvPr>
        </p:nvSpPr>
        <p:spPr/>
        <p:txBody>
          <a:bodyPr/>
          <a:lstStyle/>
          <a:p>
            <a:endParaRPr lang="en-US"/>
          </a:p>
        </p:txBody>
      </p:sp>
      <p:sp>
        <p:nvSpPr>
          <p:cNvPr id="6" name="Slide Number Placeholder 5">
            <a:extLst>
              <a:ext uri="{FF2B5EF4-FFF2-40B4-BE49-F238E27FC236}">
                <a16:creationId xmlns:a16="http://schemas.microsoft.com/office/drawing/2014/main" id="{9BD74A22-C085-47DC-948C-1FA9925958ED}"/>
              </a:ext>
            </a:extLst>
          </p:cNvPr>
          <p:cNvSpPr>
            <a:spLocks noGrp="1"/>
          </p:cNvSpPr>
          <p:nvPr>
            <p:ph type="sldNum" sz="quarter" idx="5"/>
          </p:nvPr>
        </p:nvSpPr>
        <p:spPr>
          <a:xfrm>
            <a:off x="3974534" y="8835998"/>
            <a:ext cx="3040592" cy="466752"/>
          </a:xfrm>
          <a:prstGeom prst="rect">
            <a:avLst/>
          </a:prstGeom>
        </p:spPr>
        <p:txBody>
          <a:bodyPr/>
          <a:lstStyle/>
          <a:p>
            <a:r>
              <a:rPr lang="en-US"/>
              <a:t>smcconomy@eng.famu.fsu.edu</a:t>
            </a:r>
          </a:p>
          <a:p>
            <a:fld id="{EA048D8C-6117-40E4-8E16-004DA18562CA}" type="slidenum">
              <a:rPr lang="en-US" smtClean="0"/>
              <a:pPr/>
              <a:t>10</a:t>
            </a:fld>
            <a:endParaRPr lang="en-US"/>
          </a:p>
        </p:txBody>
      </p:sp>
      <p:sp>
        <p:nvSpPr>
          <p:cNvPr id="4" name="Header Placeholder 3">
            <a:extLst>
              <a:ext uri="{FF2B5EF4-FFF2-40B4-BE49-F238E27FC236}">
                <a16:creationId xmlns:a16="http://schemas.microsoft.com/office/drawing/2014/main" id="{181059FB-B1EE-4E11-B75C-14BCF7DCF7F1}"/>
              </a:ext>
            </a:extLst>
          </p:cNvPr>
          <p:cNvSpPr>
            <a:spLocks noGrp="1"/>
          </p:cNvSpPr>
          <p:nvPr>
            <p:ph type="hdr" sz="quarter"/>
          </p:nvPr>
        </p:nvSpPr>
        <p:spPr/>
        <p:txBody>
          <a:bodyPr/>
          <a:lstStyle/>
          <a:p>
            <a:endParaRPr lang="en-US"/>
          </a:p>
        </p:txBody>
      </p:sp>
    </p:spTree>
    <p:extLst>
      <p:ext uri="{BB962C8B-B14F-4D97-AF65-F5344CB8AC3E}">
        <p14:creationId xmlns:p14="http://schemas.microsoft.com/office/powerpoint/2010/main" val="29078759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68880" y="3591562"/>
            <a:ext cx="27980640" cy="7640320"/>
          </a:xfrm>
        </p:spPr>
        <p:txBody>
          <a:bodyPr anchor="b"/>
          <a:lstStyle>
            <a:lvl1pPr algn="ctr">
              <a:defRPr sz="19200"/>
            </a:lvl1pPr>
          </a:lstStyle>
          <a:p>
            <a:r>
              <a:rPr lang="en-US"/>
              <a:t>Click to edit Master title style</a:t>
            </a:r>
          </a:p>
        </p:txBody>
      </p:sp>
      <p:sp>
        <p:nvSpPr>
          <p:cNvPr id="3" name="Subtitle 2"/>
          <p:cNvSpPr>
            <a:spLocks noGrp="1"/>
          </p:cNvSpPr>
          <p:nvPr>
            <p:ph type="subTitle" idx="1"/>
          </p:nvPr>
        </p:nvSpPr>
        <p:spPr>
          <a:xfrm>
            <a:off x="4114800" y="11526522"/>
            <a:ext cx="24688800" cy="5298438"/>
          </a:xfrm>
        </p:spPr>
        <p:txBody>
          <a:bodyPr/>
          <a:lstStyle>
            <a:lvl1pPr marL="0" indent="0" algn="ctr">
              <a:buNone/>
              <a:defRPr sz="7680"/>
            </a:lvl1pPr>
            <a:lvl2pPr marL="1463040" indent="0" algn="ctr">
              <a:buNone/>
              <a:defRPr sz="6400"/>
            </a:lvl2pPr>
            <a:lvl3pPr marL="2926080" indent="0" algn="ctr">
              <a:buNone/>
              <a:defRPr sz="5760"/>
            </a:lvl3pPr>
            <a:lvl4pPr marL="4389120" indent="0" algn="ctr">
              <a:buNone/>
              <a:defRPr sz="5120"/>
            </a:lvl4pPr>
            <a:lvl5pPr marL="5852160" indent="0" algn="ctr">
              <a:buNone/>
              <a:defRPr sz="5120"/>
            </a:lvl5pPr>
            <a:lvl6pPr marL="7315200" indent="0" algn="ctr">
              <a:buNone/>
              <a:defRPr sz="5120"/>
            </a:lvl6pPr>
            <a:lvl7pPr marL="8778240" indent="0" algn="ctr">
              <a:buNone/>
              <a:defRPr sz="5120"/>
            </a:lvl7pPr>
            <a:lvl8pPr marL="10241280" indent="0" algn="ctr">
              <a:buNone/>
              <a:defRPr sz="5120"/>
            </a:lvl8pPr>
            <a:lvl9pPr marL="11704320" indent="0" algn="ctr">
              <a:buNone/>
              <a:defRPr sz="5120"/>
            </a:lvl9pPr>
          </a:lstStyle>
          <a:p>
            <a:r>
              <a:rPr lang="en-US"/>
              <a:t>Click to edit Master subtitle style</a:t>
            </a:r>
          </a:p>
        </p:txBody>
      </p:sp>
      <p:sp>
        <p:nvSpPr>
          <p:cNvPr id="4" name="Date Placeholder 3"/>
          <p:cNvSpPr>
            <a:spLocks noGrp="1"/>
          </p:cNvSpPr>
          <p:nvPr>
            <p:ph type="dt" sz="half" idx="10"/>
          </p:nvPr>
        </p:nvSpPr>
        <p:spPr/>
        <p:txBody>
          <a:bodyPr/>
          <a:lstStyle/>
          <a:p>
            <a:fld id="{E0059443-545A-1142-A523-3F0B6627D700}" type="datetimeFigureOut">
              <a:rPr lang="en-US" smtClean="0"/>
              <a:t>2/15/22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76CC0D-2FB1-C147-B69F-5034E797EAB7}"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059443-545A-1142-A523-3F0B6627D700}" type="datetimeFigureOut">
              <a:rPr lang="en-US" smtClean="0"/>
              <a:t>2/15/22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76CC0D-2FB1-C147-B69F-5034E797EAB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557232" y="1168400"/>
            <a:ext cx="7098030" cy="1859788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63142" y="1168400"/>
            <a:ext cx="20882610" cy="1859788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059443-545A-1142-A523-3F0B6627D700}" type="datetimeFigureOut">
              <a:rPr lang="en-US" smtClean="0"/>
              <a:t>2/15/22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76CC0D-2FB1-C147-B69F-5034E797EAB7}"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8C336-3C5F-4475-B913-71AE9D1E1D38}"/>
              </a:ext>
            </a:extLst>
          </p:cNvPr>
          <p:cNvSpPr>
            <a:spLocks noGrp="1"/>
          </p:cNvSpPr>
          <p:nvPr>
            <p:ph type="title"/>
          </p:nvPr>
        </p:nvSpPr>
        <p:spPr/>
        <p:txBody>
          <a:bodyPr/>
          <a:lstStyle/>
          <a:p>
            <a:r>
              <a:rPr lang="en-US"/>
              <a:t>Click to edit Master title style</a:t>
            </a:r>
          </a:p>
        </p:txBody>
      </p:sp>
      <p:sp>
        <p:nvSpPr>
          <p:cNvPr id="12" name="Footer Placeholder 4">
            <a:extLst>
              <a:ext uri="{FF2B5EF4-FFF2-40B4-BE49-F238E27FC236}">
                <a16:creationId xmlns:a16="http://schemas.microsoft.com/office/drawing/2014/main" id="{2AE19DB8-3628-4951-BF6A-AE9F8EE24DA1}"/>
              </a:ext>
            </a:extLst>
          </p:cNvPr>
          <p:cNvSpPr>
            <a:spLocks noGrp="1"/>
          </p:cNvSpPr>
          <p:nvPr>
            <p:ph type="ftr" sz="quarter" idx="3"/>
          </p:nvPr>
        </p:nvSpPr>
        <p:spPr>
          <a:xfrm>
            <a:off x="10904220" y="19856155"/>
            <a:ext cx="11109960" cy="1168400"/>
          </a:xfrm>
          <a:prstGeom prst="rect">
            <a:avLst/>
          </a:prstGeom>
        </p:spPr>
        <p:txBody>
          <a:bodyPr/>
          <a:lstStyle>
            <a:lvl1pPr algn="ctr">
              <a:defRPr sz="3780">
                <a:latin typeface="Arial" panose="020B0604020202020204" pitchFamily="34" charset="0"/>
                <a:cs typeface="Arial" panose="020B0604020202020204" pitchFamily="34" charset="0"/>
              </a:defRPr>
            </a:lvl1pPr>
          </a:lstStyle>
          <a:p>
            <a:endParaRPr lang="en-US"/>
          </a:p>
        </p:txBody>
      </p:sp>
      <p:sp>
        <p:nvSpPr>
          <p:cNvPr id="13" name="Slide Number Placeholder 5">
            <a:extLst>
              <a:ext uri="{FF2B5EF4-FFF2-40B4-BE49-F238E27FC236}">
                <a16:creationId xmlns:a16="http://schemas.microsoft.com/office/drawing/2014/main" id="{99E47987-E3C3-4EAB-B8FE-3E7B8E195C22}"/>
              </a:ext>
            </a:extLst>
          </p:cNvPr>
          <p:cNvSpPr>
            <a:spLocks noGrp="1"/>
          </p:cNvSpPr>
          <p:nvPr>
            <p:ph type="sldNum" sz="quarter" idx="4"/>
          </p:nvPr>
        </p:nvSpPr>
        <p:spPr>
          <a:xfrm>
            <a:off x="30655260" y="19856155"/>
            <a:ext cx="1901038" cy="1168400"/>
          </a:xfrm>
          <a:prstGeom prst="rect">
            <a:avLst/>
          </a:prstGeom>
        </p:spPr>
        <p:txBody>
          <a:bodyPr/>
          <a:lstStyle>
            <a:lvl1pPr algn="r">
              <a:defRPr sz="3780">
                <a:latin typeface="Arial" panose="020B0604020202020204" pitchFamily="34" charset="0"/>
                <a:cs typeface="Arial" panose="020B0604020202020204" pitchFamily="34" charset="0"/>
              </a:defRPr>
            </a:lvl1pPr>
          </a:lstStyle>
          <a:p>
            <a:fld id="{6F1FABC0-072B-4F22-8F9B-95A9D10B0206}" type="slidenum">
              <a:rPr lang="en-US" smtClean="0"/>
              <a:pPr/>
              <a:t>‹#›</a:t>
            </a:fld>
            <a:endParaRPr lang="en-US"/>
          </a:p>
        </p:txBody>
      </p:sp>
      <p:sp>
        <p:nvSpPr>
          <p:cNvPr id="6" name="Content Placeholder 2">
            <a:extLst>
              <a:ext uri="{FF2B5EF4-FFF2-40B4-BE49-F238E27FC236}">
                <a16:creationId xmlns:a16="http://schemas.microsoft.com/office/drawing/2014/main" id="{46B9EACB-CC9C-4FC1-93B9-07D1FEE48632}"/>
              </a:ext>
            </a:extLst>
          </p:cNvPr>
          <p:cNvSpPr>
            <a:spLocks noGrp="1"/>
          </p:cNvSpPr>
          <p:nvPr>
            <p:ph sz="quarter" idx="11" hasCustomPrompt="1"/>
          </p:nvPr>
        </p:nvSpPr>
        <p:spPr>
          <a:xfrm>
            <a:off x="27980640" y="17956477"/>
            <a:ext cx="4937760" cy="994867"/>
          </a:xfrm>
        </p:spPr>
        <p:txBody>
          <a:bodyPr>
            <a:noAutofit/>
          </a:bodyPr>
          <a:lstStyle>
            <a:lvl1pPr marL="0" indent="0">
              <a:buNone/>
              <a:defRPr sz="3780"/>
            </a:lvl1pPr>
          </a:lstStyle>
          <a:p>
            <a:pPr lvl="0"/>
            <a:r>
              <a:rPr lang="en-US"/>
              <a:t>Presenters name</a:t>
            </a:r>
          </a:p>
        </p:txBody>
      </p:sp>
    </p:spTree>
    <p:extLst>
      <p:ext uri="{BB962C8B-B14F-4D97-AF65-F5344CB8AC3E}">
        <p14:creationId xmlns:p14="http://schemas.microsoft.com/office/powerpoint/2010/main" val="2609250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059443-545A-1142-A523-3F0B6627D700}" type="datetimeFigureOut">
              <a:rPr lang="en-US" smtClean="0"/>
              <a:t>2/15/22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76CC0D-2FB1-C147-B69F-5034E797EAB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45997" y="5471167"/>
            <a:ext cx="28392120" cy="9128758"/>
          </a:xfrm>
        </p:spPr>
        <p:txBody>
          <a:bodyPr anchor="b"/>
          <a:lstStyle>
            <a:lvl1pPr>
              <a:defRPr sz="19200"/>
            </a:lvl1pPr>
          </a:lstStyle>
          <a:p>
            <a:r>
              <a:rPr lang="en-US"/>
              <a:t>Click to edit Master title style</a:t>
            </a:r>
          </a:p>
        </p:txBody>
      </p:sp>
      <p:sp>
        <p:nvSpPr>
          <p:cNvPr id="3" name="Text Placeholder 2"/>
          <p:cNvSpPr>
            <a:spLocks noGrp="1"/>
          </p:cNvSpPr>
          <p:nvPr>
            <p:ph type="body" idx="1"/>
          </p:nvPr>
        </p:nvSpPr>
        <p:spPr>
          <a:xfrm>
            <a:off x="2245997" y="14686287"/>
            <a:ext cx="28392120" cy="4800598"/>
          </a:xfrm>
        </p:spPr>
        <p:txBody>
          <a:bodyPr/>
          <a:lstStyle>
            <a:lvl1pPr marL="0" indent="0">
              <a:buNone/>
              <a:defRPr sz="7680">
                <a:solidFill>
                  <a:schemeClr val="tx1"/>
                </a:solidFill>
              </a:defRPr>
            </a:lvl1pPr>
            <a:lvl2pPr marL="1463040" indent="0">
              <a:buNone/>
              <a:defRPr sz="6400">
                <a:solidFill>
                  <a:schemeClr val="tx1">
                    <a:tint val="75000"/>
                  </a:schemeClr>
                </a:solidFill>
              </a:defRPr>
            </a:lvl2pPr>
            <a:lvl3pPr marL="2926080" indent="0">
              <a:buNone/>
              <a:defRPr sz="5760">
                <a:solidFill>
                  <a:schemeClr val="tx1">
                    <a:tint val="75000"/>
                  </a:schemeClr>
                </a:solidFill>
              </a:defRPr>
            </a:lvl3pPr>
            <a:lvl4pPr marL="4389120" indent="0">
              <a:buNone/>
              <a:defRPr sz="5120">
                <a:solidFill>
                  <a:schemeClr val="tx1">
                    <a:tint val="75000"/>
                  </a:schemeClr>
                </a:solidFill>
              </a:defRPr>
            </a:lvl4pPr>
            <a:lvl5pPr marL="5852160" indent="0">
              <a:buNone/>
              <a:defRPr sz="5120">
                <a:solidFill>
                  <a:schemeClr val="tx1">
                    <a:tint val="75000"/>
                  </a:schemeClr>
                </a:solidFill>
              </a:defRPr>
            </a:lvl5pPr>
            <a:lvl6pPr marL="7315200" indent="0">
              <a:buNone/>
              <a:defRPr sz="5120">
                <a:solidFill>
                  <a:schemeClr val="tx1">
                    <a:tint val="75000"/>
                  </a:schemeClr>
                </a:solidFill>
              </a:defRPr>
            </a:lvl6pPr>
            <a:lvl7pPr marL="8778240" indent="0">
              <a:buNone/>
              <a:defRPr sz="5120">
                <a:solidFill>
                  <a:schemeClr val="tx1">
                    <a:tint val="75000"/>
                  </a:schemeClr>
                </a:solidFill>
              </a:defRPr>
            </a:lvl7pPr>
            <a:lvl8pPr marL="10241280" indent="0">
              <a:buNone/>
              <a:defRPr sz="5120">
                <a:solidFill>
                  <a:schemeClr val="tx1">
                    <a:tint val="75000"/>
                  </a:schemeClr>
                </a:solidFill>
              </a:defRPr>
            </a:lvl8pPr>
            <a:lvl9pPr marL="11704320" indent="0">
              <a:buNone/>
              <a:defRPr sz="512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0059443-545A-1142-A523-3F0B6627D700}" type="datetimeFigureOut">
              <a:rPr lang="en-US" smtClean="0"/>
              <a:t>2/15/22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76CC0D-2FB1-C147-B69F-5034E797EAB7}"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63140" y="5842000"/>
            <a:ext cx="13990320" cy="139242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6664940" y="5842000"/>
            <a:ext cx="13990320" cy="139242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0059443-545A-1142-A523-3F0B6627D700}" type="datetimeFigureOut">
              <a:rPr lang="en-US" smtClean="0"/>
              <a:t>2/15/22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76CC0D-2FB1-C147-B69F-5034E797EAB7}"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67428" y="1168405"/>
            <a:ext cx="28392120" cy="4241802"/>
          </a:xfrm>
        </p:spPr>
        <p:txBody>
          <a:bodyPr/>
          <a:lstStyle/>
          <a:p>
            <a:r>
              <a:rPr lang="en-US"/>
              <a:t>Click to edit Master title style</a:t>
            </a:r>
          </a:p>
        </p:txBody>
      </p:sp>
      <p:sp>
        <p:nvSpPr>
          <p:cNvPr id="3" name="Text Placeholder 2"/>
          <p:cNvSpPr>
            <a:spLocks noGrp="1"/>
          </p:cNvSpPr>
          <p:nvPr>
            <p:ph type="body" idx="1"/>
          </p:nvPr>
        </p:nvSpPr>
        <p:spPr>
          <a:xfrm>
            <a:off x="2267431" y="5379722"/>
            <a:ext cx="13926024" cy="2636518"/>
          </a:xfrm>
        </p:spPr>
        <p:txBody>
          <a:bodyPr anchor="b"/>
          <a:lstStyle>
            <a:lvl1pPr marL="0" indent="0">
              <a:buNone/>
              <a:defRPr sz="7680" b="1"/>
            </a:lvl1pPr>
            <a:lvl2pPr marL="1463040" indent="0">
              <a:buNone/>
              <a:defRPr sz="6400" b="1"/>
            </a:lvl2pPr>
            <a:lvl3pPr marL="2926080" indent="0">
              <a:buNone/>
              <a:defRPr sz="5760" b="1"/>
            </a:lvl3pPr>
            <a:lvl4pPr marL="4389120" indent="0">
              <a:buNone/>
              <a:defRPr sz="5120" b="1"/>
            </a:lvl4pPr>
            <a:lvl5pPr marL="5852160" indent="0">
              <a:buNone/>
              <a:defRPr sz="5120" b="1"/>
            </a:lvl5pPr>
            <a:lvl6pPr marL="7315200" indent="0">
              <a:buNone/>
              <a:defRPr sz="5120" b="1"/>
            </a:lvl6pPr>
            <a:lvl7pPr marL="8778240" indent="0">
              <a:buNone/>
              <a:defRPr sz="5120" b="1"/>
            </a:lvl7pPr>
            <a:lvl8pPr marL="10241280" indent="0">
              <a:buNone/>
              <a:defRPr sz="5120" b="1"/>
            </a:lvl8pPr>
            <a:lvl9pPr marL="11704320" indent="0">
              <a:buNone/>
              <a:defRPr sz="5120" b="1"/>
            </a:lvl9pPr>
          </a:lstStyle>
          <a:p>
            <a:pPr lvl="0"/>
            <a:r>
              <a:rPr lang="en-US"/>
              <a:t>Click to edit Master text styles</a:t>
            </a:r>
          </a:p>
        </p:txBody>
      </p:sp>
      <p:sp>
        <p:nvSpPr>
          <p:cNvPr id="4" name="Content Placeholder 3"/>
          <p:cNvSpPr>
            <a:spLocks noGrp="1"/>
          </p:cNvSpPr>
          <p:nvPr>
            <p:ph sz="half" idx="2"/>
          </p:nvPr>
        </p:nvSpPr>
        <p:spPr>
          <a:xfrm>
            <a:off x="2267431" y="8016240"/>
            <a:ext cx="13926024" cy="117906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6664942" y="5379722"/>
            <a:ext cx="13994608" cy="2636518"/>
          </a:xfrm>
        </p:spPr>
        <p:txBody>
          <a:bodyPr anchor="b"/>
          <a:lstStyle>
            <a:lvl1pPr marL="0" indent="0">
              <a:buNone/>
              <a:defRPr sz="7680" b="1"/>
            </a:lvl1pPr>
            <a:lvl2pPr marL="1463040" indent="0">
              <a:buNone/>
              <a:defRPr sz="6400" b="1"/>
            </a:lvl2pPr>
            <a:lvl3pPr marL="2926080" indent="0">
              <a:buNone/>
              <a:defRPr sz="5760" b="1"/>
            </a:lvl3pPr>
            <a:lvl4pPr marL="4389120" indent="0">
              <a:buNone/>
              <a:defRPr sz="5120" b="1"/>
            </a:lvl4pPr>
            <a:lvl5pPr marL="5852160" indent="0">
              <a:buNone/>
              <a:defRPr sz="5120" b="1"/>
            </a:lvl5pPr>
            <a:lvl6pPr marL="7315200" indent="0">
              <a:buNone/>
              <a:defRPr sz="5120" b="1"/>
            </a:lvl6pPr>
            <a:lvl7pPr marL="8778240" indent="0">
              <a:buNone/>
              <a:defRPr sz="5120" b="1"/>
            </a:lvl7pPr>
            <a:lvl8pPr marL="10241280" indent="0">
              <a:buNone/>
              <a:defRPr sz="5120" b="1"/>
            </a:lvl8pPr>
            <a:lvl9pPr marL="11704320" indent="0">
              <a:buNone/>
              <a:defRPr sz="5120" b="1"/>
            </a:lvl9pPr>
          </a:lstStyle>
          <a:p>
            <a:pPr lvl="0"/>
            <a:r>
              <a:rPr lang="en-US"/>
              <a:t>Click to edit Master text styles</a:t>
            </a:r>
          </a:p>
        </p:txBody>
      </p:sp>
      <p:sp>
        <p:nvSpPr>
          <p:cNvPr id="6" name="Content Placeholder 5"/>
          <p:cNvSpPr>
            <a:spLocks noGrp="1"/>
          </p:cNvSpPr>
          <p:nvPr>
            <p:ph sz="quarter" idx="4"/>
          </p:nvPr>
        </p:nvSpPr>
        <p:spPr>
          <a:xfrm>
            <a:off x="16664942" y="8016240"/>
            <a:ext cx="13994608" cy="117906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0059443-545A-1142-A523-3F0B6627D700}" type="datetimeFigureOut">
              <a:rPr lang="en-US" smtClean="0"/>
              <a:t>2/15/22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76CC0D-2FB1-C147-B69F-5034E797EAB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0059443-545A-1142-A523-3F0B6627D700}" type="datetimeFigureOut">
              <a:rPr lang="en-US" smtClean="0"/>
              <a:t>2/15/22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76CC0D-2FB1-C147-B69F-5034E797EAB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059443-545A-1142-A523-3F0B6627D700}" type="datetimeFigureOut">
              <a:rPr lang="en-US" smtClean="0"/>
              <a:t>2/15/22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76CC0D-2FB1-C147-B69F-5034E797EAB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7428" y="1463040"/>
            <a:ext cx="10617041" cy="5120640"/>
          </a:xfrm>
        </p:spPr>
        <p:txBody>
          <a:bodyPr anchor="b"/>
          <a:lstStyle>
            <a:lvl1pPr>
              <a:defRPr sz="10240"/>
            </a:lvl1pPr>
          </a:lstStyle>
          <a:p>
            <a:r>
              <a:rPr lang="en-US"/>
              <a:t>Click to edit Master title style</a:t>
            </a:r>
          </a:p>
        </p:txBody>
      </p:sp>
      <p:sp>
        <p:nvSpPr>
          <p:cNvPr id="3" name="Content Placeholder 2"/>
          <p:cNvSpPr>
            <a:spLocks noGrp="1"/>
          </p:cNvSpPr>
          <p:nvPr>
            <p:ph idx="1"/>
          </p:nvPr>
        </p:nvSpPr>
        <p:spPr>
          <a:xfrm>
            <a:off x="13994608" y="3159765"/>
            <a:ext cx="16664940" cy="15595600"/>
          </a:xfrm>
        </p:spPr>
        <p:txBody>
          <a:bodyPr/>
          <a:lstStyle>
            <a:lvl1pPr>
              <a:defRPr sz="10240"/>
            </a:lvl1pPr>
            <a:lvl2pPr>
              <a:defRPr sz="8960"/>
            </a:lvl2pPr>
            <a:lvl3pPr>
              <a:defRPr sz="7680"/>
            </a:lvl3pPr>
            <a:lvl4pPr>
              <a:defRPr sz="6400"/>
            </a:lvl4pPr>
            <a:lvl5pPr>
              <a:defRPr sz="6400"/>
            </a:lvl5pPr>
            <a:lvl6pPr>
              <a:defRPr sz="6400"/>
            </a:lvl6pPr>
            <a:lvl7pPr>
              <a:defRPr sz="6400"/>
            </a:lvl7pPr>
            <a:lvl8pPr>
              <a:defRPr sz="6400"/>
            </a:lvl8pPr>
            <a:lvl9pPr>
              <a:defRPr sz="6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267428" y="6583680"/>
            <a:ext cx="10617041" cy="12197082"/>
          </a:xfrm>
        </p:spPr>
        <p:txBody>
          <a:bodyPr/>
          <a:lstStyle>
            <a:lvl1pPr marL="0" indent="0">
              <a:buNone/>
              <a:defRPr sz="5120"/>
            </a:lvl1pPr>
            <a:lvl2pPr marL="1463040" indent="0">
              <a:buNone/>
              <a:defRPr sz="4480"/>
            </a:lvl2pPr>
            <a:lvl3pPr marL="2926080" indent="0">
              <a:buNone/>
              <a:defRPr sz="3840"/>
            </a:lvl3pPr>
            <a:lvl4pPr marL="4389120" indent="0">
              <a:buNone/>
              <a:defRPr sz="3200"/>
            </a:lvl4pPr>
            <a:lvl5pPr marL="5852160" indent="0">
              <a:buNone/>
              <a:defRPr sz="3200"/>
            </a:lvl5pPr>
            <a:lvl6pPr marL="7315200" indent="0">
              <a:buNone/>
              <a:defRPr sz="3200"/>
            </a:lvl6pPr>
            <a:lvl7pPr marL="8778240" indent="0">
              <a:buNone/>
              <a:defRPr sz="3200"/>
            </a:lvl7pPr>
            <a:lvl8pPr marL="10241280" indent="0">
              <a:buNone/>
              <a:defRPr sz="3200"/>
            </a:lvl8pPr>
            <a:lvl9pPr marL="11704320" indent="0">
              <a:buNone/>
              <a:defRPr sz="3200"/>
            </a:lvl9pPr>
          </a:lstStyle>
          <a:p>
            <a:pPr lvl="0"/>
            <a:r>
              <a:rPr lang="en-US"/>
              <a:t>Click to edit Master text styles</a:t>
            </a:r>
          </a:p>
        </p:txBody>
      </p:sp>
      <p:sp>
        <p:nvSpPr>
          <p:cNvPr id="5" name="Date Placeholder 4"/>
          <p:cNvSpPr>
            <a:spLocks noGrp="1"/>
          </p:cNvSpPr>
          <p:nvPr>
            <p:ph type="dt" sz="half" idx="10"/>
          </p:nvPr>
        </p:nvSpPr>
        <p:spPr/>
        <p:txBody>
          <a:bodyPr/>
          <a:lstStyle/>
          <a:p>
            <a:fld id="{E0059443-545A-1142-A523-3F0B6627D700}" type="datetimeFigureOut">
              <a:rPr lang="en-US" smtClean="0"/>
              <a:t>2/15/22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76CC0D-2FB1-C147-B69F-5034E797EAB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7428" y="1463040"/>
            <a:ext cx="10617041" cy="5120640"/>
          </a:xfrm>
        </p:spPr>
        <p:txBody>
          <a:bodyPr anchor="b"/>
          <a:lstStyle>
            <a:lvl1pPr>
              <a:defRPr sz="10240"/>
            </a:lvl1pPr>
          </a:lstStyle>
          <a:p>
            <a:r>
              <a:rPr lang="en-US"/>
              <a:t>Click to edit Master title style</a:t>
            </a:r>
          </a:p>
        </p:txBody>
      </p:sp>
      <p:sp>
        <p:nvSpPr>
          <p:cNvPr id="3" name="Picture Placeholder 2"/>
          <p:cNvSpPr>
            <a:spLocks noGrp="1" noChangeAspect="1"/>
          </p:cNvSpPr>
          <p:nvPr>
            <p:ph type="pic" idx="1"/>
          </p:nvPr>
        </p:nvSpPr>
        <p:spPr>
          <a:xfrm>
            <a:off x="13994608" y="3159765"/>
            <a:ext cx="16664940" cy="15595600"/>
          </a:xfrm>
        </p:spPr>
        <p:txBody>
          <a:bodyPr anchor="t"/>
          <a:lstStyle>
            <a:lvl1pPr marL="0" indent="0">
              <a:buNone/>
              <a:defRPr sz="10240"/>
            </a:lvl1pPr>
            <a:lvl2pPr marL="1463040" indent="0">
              <a:buNone/>
              <a:defRPr sz="8960"/>
            </a:lvl2pPr>
            <a:lvl3pPr marL="2926080" indent="0">
              <a:buNone/>
              <a:defRPr sz="7680"/>
            </a:lvl3pPr>
            <a:lvl4pPr marL="4389120" indent="0">
              <a:buNone/>
              <a:defRPr sz="6400"/>
            </a:lvl4pPr>
            <a:lvl5pPr marL="5852160" indent="0">
              <a:buNone/>
              <a:defRPr sz="6400"/>
            </a:lvl5pPr>
            <a:lvl6pPr marL="7315200" indent="0">
              <a:buNone/>
              <a:defRPr sz="6400"/>
            </a:lvl6pPr>
            <a:lvl7pPr marL="8778240" indent="0">
              <a:buNone/>
              <a:defRPr sz="6400"/>
            </a:lvl7pPr>
            <a:lvl8pPr marL="10241280" indent="0">
              <a:buNone/>
              <a:defRPr sz="6400"/>
            </a:lvl8pPr>
            <a:lvl9pPr marL="11704320" indent="0">
              <a:buNone/>
              <a:defRPr sz="6400"/>
            </a:lvl9pPr>
          </a:lstStyle>
          <a:p>
            <a:r>
              <a:rPr lang="en-US"/>
              <a:t>Drag picture to placeholder or click icon to add</a:t>
            </a:r>
          </a:p>
        </p:txBody>
      </p:sp>
      <p:sp>
        <p:nvSpPr>
          <p:cNvPr id="4" name="Text Placeholder 3"/>
          <p:cNvSpPr>
            <a:spLocks noGrp="1"/>
          </p:cNvSpPr>
          <p:nvPr>
            <p:ph type="body" sz="half" idx="2"/>
          </p:nvPr>
        </p:nvSpPr>
        <p:spPr>
          <a:xfrm>
            <a:off x="2267428" y="6583680"/>
            <a:ext cx="10617041" cy="12197082"/>
          </a:xfrm>
        </p:spPr>
        <p:txBody>
          <a:bodyPr/>
          <a:lstStyle>
            <a:lvl1pPr marL="0" indent="0">
              <a:buNone/>
              <a:defRPr sz="5120"/>
            </a:lvl1pPr>
            <a:lvl2pPr marL="1463040" indent="0">
              <a:buNone/>
              <a:defRPr sz="4480"/>
            </a:lvl2pPr>
            <a:lvl3pPr marL="2926080" indent="0">
              <a:buNone/>
              <a:defRPr sz="3840"/>
            </a:lvl3pPr>
            <a:lvl4pPr marL="4389120" indent="0">
              <a:buNone/>
              <a:defRPr sz="3200"/>
            </a:lvl4pPr>
            <a:lvl5pPr marL="5852160" indent="0">
              <a:buNone/>
              <a:defRPr sz="3200"/>
            </a:lvl5pPr>
            <a:lvl6pPr marL="7315200" indent="0">
              <a:buNone/>
              <a:defRPr sz="3200"/>
            </a:lvl6pPr>
            <a:lvl7pPr marL="8778240" indent="0">
              <a:buNone/>
              <a:defRPr sz="3200"/>
            </a:lvl7pPr>
            <a:lvl8pPr marL="10241280" indent="0">
              <a:buNone/>
              <a:defRPr sz="3200"/>
            </a:lvl8pPr>
            <a:lvl9pPr marL="11704320" indent="0">
              <a:buNone/>
              <a:defRPr sz="3200"/>
            </a:lvl9pPr>
          </a:lstStyle>
          <a:p>
            <a:pPr lvl="0"/>
            <a:r>
              <a:rPr lang="en-US"/>
              <a:t>Click to edit Master text styles</a:t>
            </a:r>
          </a:p>
        </p:txBody>
      </p:sp>
      <p:sp>
        <p:nvSpPr>
          <p:cNvPr id="5" name="Date Placeholder 4"/>
          <p:cNvSpPr>
            <a:spLocks noGrp="1"/>
          </p:cNvSpPr>
          <p:nvPr>
            <p:ph type="dt" sz="half" idx="10"/>
          </p:nvPr>
        </p:nvSpPr>
        <p:spPr/>
        <p:txBody>
          <a:bodyPr/>
          <a:lstStyle/>
          <a:p>
            <a:fld id="{E0059443-545A-1142-A523-3F0B6627D700}" type="datetimeFigureOut">
              <a:rPr lang="en-US" smtClean="0"/>
              <a:t>2/15/22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76CC0D-2FB1-C147-B69F-5034E797EAB7}"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63140" y="1168405"/>
            <a:ext cx="28392120" cy="424180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263140" y="5842000"/>
            <a:ext cx="28392120" cy="1392428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263140" y="20340325"/>
            <a:ext cx="7406640" cy="1168400"/>
          </a:xfrm>
          <a:prstGeom prst="rect">
            <a:avLst/>
          </a:prstGeom>
        </p:spPr>
        <p:txBody>
          <a:bodyPr vert="horz" lIns="91440" tIns="45720" rIns="91440" bIns="45720" rtlCol="0" anchor="ctr"/>
          <a:lstStyle>
            <a:lvl1pPr algn="l">
              <a:defRPr sz="3840">
                <a:solidFill>
                  <a:schemeClr val="tx1">
                    <a:tint val="75000"/>
                  </a:schemeClr>
                </a:solidFill>
              </a:defRPr>
            </a:lvl1pPr>
          </a:lstStyle>
          <a:p>
            <a:fld id="{E0059443-545A-1142-A523-3F0B6627D700}" type="datetimeFigureOut">
              <a:rPr lang="en-US" smtClean="0"/>
              <a:t>2/15/22</a:t>
            </a:fld>
            <a:endParaRPr lang="en-US"/>
          </a:p>
        </p:txBody>
      </p:sp>
      <p:sp>
        <p:nvSpPr>
          <p:cNvPr id="5" name="Footer Placeholder 4"/>
          <p:cNvSpPr>
            <a:spLocks noGrp="1"/>
          </p:cNvSpPr>
          <p:nvPr>
            <p:ph type="ftr" sz="quarter" idx="3"/>
          </p:nvPr>
        </p:nvSpPr>
        <p:spPr>
          <a:xfrm>
            <a:off x="10904220" y="20340325"/>
            <a:ext cx="11109960" cy="1168400"/>
          </a:xfrm>
          <a:prstGeom prst="rect">
            <a:avLst/>
          </a:prstGeom>
        </p:spPr>
        <p:txBody>
          <a:bodyPr vert="horz" lIns="91440" tIns="45720" rIns="91440" bIns="45720" rtlCol="0" anchor="ctr"/>
          <a:lstStyle>
            <a:lvl1pPr algn="ctr">
              <a:defRPr sz="384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3248620" y="20340325"/>
            <a:ext cx="7406640" cy="1168400"/>
          </a:xfrm>
          <a:prstGeom prst="rect">
            <a:avLst/>
          </a:prstGeom>
        </p:spPr>
        <p:txBody>
          <a:bodyPr vert="horz" lIns="91440" tIns="45720" rIns="91440" bIns="45720" rtlCol="0" anchor="ctr"/>
          <a:lstStyle>
            <a:lvl1pPr algn="r">
              <a:defRPr sz="3840">
                <a:solidFill>
                  <a:schemeClr val="tx1">
                    <a:tint val="75000"/>
                  </a:schemeClr>
                </a:solidFill>
              </a:defRPr>
            </a:lvl1pPr>
          </a:lstStyle>
          <a:p>
            <a:fld id="{A376CC0D-2FB1-C147-B69F-5034E797EAB7}" type="slidenum">
              <a:rPr lang="en-US" smtClean="0"/>
              <a:t>‹#›</a:t>
            </a:fld>
            <a:endParaRPr lang="en-US"/>
          </a:p>
        </p:txBody>
      </p:sp>
    </p:spTree>
    <p:extLst>
      <p:ext uri="{BB962C8B-B14F-4D97-AF65-F5344CB8AC3E}">
        <p14:creationId xmlns:p14="http://schemas.microsoft.com/office/powerpoint/2010/main" val="4567205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2926080" rtl="0" eaLnBrk="1" latinLnBrk="0" hangingPunct="1">
        <a:lnSpc>
          <a:spcPct val="90000"/>
        </a:lnSpc>
        <a:spcBef>
          <a:spcPct val="0"/>
        </a:spcBef>
        <a:buNone/>
        <a:defRPr sz="14080" kern="1200">
          <a:solidFill>
            <a:schemeClr val="tx1"/>
          </a:solidFill>
          <a:latin typeface="+mj-lt"/>
          <a:ea typeface="+mj-ea"/>
          <a:cs typeface="+mj-cs"/>
        </a:defRPr>
      </a:lvl1pPr>
    </p:titleStyle>
    <p:bodyStyle>
      <a:lvl1pPr marL="731520" indent="-731520" algn="l" defTabSz="2926080" rtl="0" eaLnBrk="1" latinLnBrk="0" hangingPunct="1">
        <a:lnSpc>
          <a:spcPct val="90000"/>
        </a:lnSpc>
        <a:spcBef>
          <a:spcPts val="3200"/>
        </a:spcBef>
        <a:buFont typeface="Arial" panose="020B0604020202020204" pitchFamily="34" charset="0"/>
        <a:buChar char="•"/>
        <a:defRPr sz="8960" kern="1200">
          <a:solidFill>
            <a:schemeClr val="tx1"/>
          </a:solidFill>
          <a:latin typeface="+mn-lt"/>
          <a:ea typeface="+mn-ea"/>
          <a:cs typeface="+mn-cs"/>
        </a:defRPr>
      </a:lvl1pPr>
      <a:lvl2pPr marL="2194560" indent="-731520" algn="l" defTabSz="2926080" rtl="0" eaLnBrk="1" latinLnBrk="0" hangingPunct="1">
        <a:lnSpc>
          <a:spcPct val="90000"/>
        </a:lnSpc>
        <a:spcBef>
          <a:spcPts val="1600"/>
        </a:spcBef>
        <a:buFont typeface="Arial" panose="020B0604020202020204" pitchFamily="34" charset="0"/>
        <a:buChar char="•"/>
        <a:defRPr sz="7680" kern="1200">
          <a:solidFill>
            <a:schemeClr val="tx1"/>
          </a:solidFill>
          <a:latin typeface="+mn-lt"/>
          <a:ea typeface="+mn-ea"/>
          <a:cs typeface="+mn-cs"/>
        </a:defRPr>
      </a:lvl2pPr>
      <a:lvl3pPr marL="3657600" indent="-731520" algn="l" defTabSz="2926080" rtl="0" eaLnBrk="1" latinLnBrk="0" hangingPunct="1">
        <a:lnSpc>
          <a:spcPct val="90000"/>
        </a:lnSpc>
        <a:spcBef>
          <a:spcPts val="1600"/>
        </a:spcBef>
        <a:buFont typeface="Arial" panose="020B0604020202020204" pitchFamily="34" charset="0"/>
        <a:buChar char="•"/>
        <a:defRPr sz="6400" kern="1200">
          <a:solidFill>
            <a:schemeClr val="tx1"/>
          </a:solidFill>
          <a:latin typeface="+mn-lt"/>
          <a:ea typeface="+mn-ea"/>
          <a:cs typeface="+mn-cs"/>
        </a:defRPr>
      </a:lvl3pPr>
      <a:lvl4pPr marL="512064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4pPr>
      <a:lvl5pPr marL="658368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5pPr>
      <a:lvl6pPr marL="804672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6pPr>
      <a:lvl7pPr marL="950976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7pPr>
      <a:lvl8pPr marL="1097280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8pPr>
      <a:lvl9pPr marL="1243584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9pPr>
    </p:bodyStyle>
    <p:otherStyle>
      <a:defPPr>
        <a:defRPr lang="en-US"/>
      </a:defPPr>
      <a:lvl1pPr marL="0" algn="l" defTabSz="2926080" rtl="0" eaLnBrk="1" latinLnBrk="0" hangingPunct="1">
        <a:defRPr sz="5760" kern="1200">
          <a:solidFill>
            <a:schemeClr val="tx1"/>
          </a:solidFill>
          <a:latin typeface="+mn-lt"/>
          <a:ea typeface="+mn-ea"/>
          <a:cs typeface="+mn-cs"/>
        </a:defRPr>
      </a:lvl1pPr>
      <a:lvl2pPr marL="1463040" algn="l" defTabSz="2926080" rtl="0" eaLnBrk="1" latinLnBrk="0" hangingPunct="1">
        <a:defRPr sz="5760" kern="1200">
          <a:solidFill>
            <a:schemeClr val="tx1"/>
          </a:solidFill>
          <a:latin typeface="+mn-lt"/>
          <a:ea typeface="+mn-ea"/>
          <a:cs typeface="+mn-cs"/>
        </a:defRPr>
      </a:lvl2pPr>
      <a:lvl3pPr marL="2926080" algn="l" defTabSz="2926080" rtl="0" eaLnBrk="1" latinLnBrk="0" hangingPunct="1">
        <a:defRPr sz="5760" kern="1200">
          <a:solidFill>
            <a:schemeClr val="tx1"/>
          </a:solidFill>
          <a:latin typeface="+mn-lt"/>
          <a:ea typeface="+mn-ea"/>
          <a:cs typeface="+mn-cs"/>
        </a:defRPr>
      </a:lvl3pPr>
      <a:lvl4pPr marL="4389120" algn="l" defTabSz="2926080" rtl="0" eaLnBrk="1" latinLnBrk="0" hangingPunct="1">
        <a:defRPr sz="5760" kern="1200">
          <a:solidFill>
            <a:schemeClr val="tx1"/>
          </a:solidFill>
          <a:latin typeface="+mn-lt"/>
          <a:ea typeface="+mn-ea"/>
          <a:cs typeface="+mn-cs"/>
        </a:defRPr>
      </a:lvl4pPr>
      <a:lvl5pPr marL="5852160" algn="l" defTabSz="2926080" rtl="0" eaLnBrk="1" latinLnBrk="0" hangingPunct="1">
        <a:defRPr sz="5760" kern="1200">
          <a:solidFill>
            <a:schemeClr val="tx1"/>
          </a:solidFill>
          <a:latin typeface="+mn-lt"/>
          <a:ea typeface="+mn-ea"/>
          <a:cs typeface="+mn-cs"/>
        </a:defRPr>
      </a:lvl5pPr>
      <a:lvl6pPr marL="7315200" algn="l" defTabSz="2926080" rtl="0" eaLnBrk="1" latinLnBrk="0" hangingPunct="1">
        <a:defRPr sz="5760" kern="1200">
          <a:solidFill>
            <a:schemeClr val="tx1"/>
          </a:solidFill>
          <a:latin typeface="+mn-lt"/>
          <a:ea typeface="+mn-ea"/>
          <a:cs typeface="+mn-cs"/>
        </a:defRPr>
      </a:lvl6pPr>
      <a:lvl7pPr marL="8778240" algn="l" defTabSz="2926080" rtl="0" eaLnBrk="1" latinLnBrk="0" hangingPunct="1">
        <a:defRPr sz="5760" kern="1200">
          <a:solidFill>
            <a:schemeClr val="tx1"/>
          </a:solidFill>
          <a:latin typeface="+mn-lt"/>
          <a:ea typeface="+mn-ea"/>
          <a:cs typeface="+mn-cs"/>
        </a:defRPr>
      </a:lvl7pPr>
      <a:lvl8pPr marL="10241280" algn="l" defTabSz="2926080" rtl="0" eaLnBrk="1" latinLnBrk="0" hangingPunct="1">
        <a:defRPr sz="5760" kern="1200">
          <a:solidFill>
            <a:schemeClr val="tx1"/>
          </a:solidFill>
          <a:latin typeface="+mn-lt"/>
          <a:ea typeface="+mn-ea"/>
          <a:cs typeface="+mn-cs"/>
        </a:defRPr>
      </a:lvl8pPr>
      <a:lvl9pPr marL="11704320" algn="l" defTabSz="2926080" rtl="0" eaLnBrk="1" latinLnBrk="0" hangingPunct="1">
        <a:defRPr sz="57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diagramData" Target="../diagrams/data1.xml"/><Relationship Id="rId3" Type="http://schemas.openxmlformats.org/officeDocument/2006/relationships/image" Target="../media/image1.wmf"/><Relationship Id="rId7" Type="http://schemas.openxmlformats.org/officeDocument/2006/relationships/image" Target="../media/image5.svg"/><Relationship Id="rId12"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diagramColors" Target="../diagrams/colors1.xml"/><Relationship Id="rId5" Type="http://schemas.openxmlformats.org/officeDocument/2006/relationships/image" Target="../media/image3.png"/><Relationship Id="rId10" Type="http://schemas.openxmlformats.org/officeDocument/2006/relationships/diagramQuickStyle" Target="../diagrams/quickStyle1.xml"/><Relationship Id="rId4" Type="http://schemas.openxmlformats.org/officeDocument/2006/relationships/image" Target="../media/image2.png"/><Relationship Id="rId9" Type="http://schemas.openxmlformats.org/officeDocument/2006/relationships/diagramLayout" Target="../diagrams/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image" Target="../media/image4.png"/><Relationship Id="rId3" Type="http://schemas.openxmlformats.org/officeDocument/2006/relationships/image" Target="../media/image6.png"/><Relationship Id="rId7" Type="http://schemas.openxmlformats.org/officeDocument/2006/relationships/image" Target="../media/image2.png"/><Relationship Id="rId12" Type="http://schemas.microsoft.com/office/2007/relationships/diagramDrawing" Target="../diagrams/drawing2.xml"/><Relationship Id="rId17" Type="http://schemas.openxmlformats.org/officeDocument/2006/relationships/image" Target="../media/image9.png"/><Relationship Id="rId2" Type="http://schemas.openxmlformats.org/officeDocument/2006/relationships/notesSlide" Target="../notesSlides/notesSlide2.xml"/><Relationship Id="rId16" Type="http://schemas.microsoft.com/office/2007/relationships/hdphoto" Target="../media/hdphoto2.wdp"/><Relationship Id="rId1" Type="http://schemas.openxmlformats.org/officeDocument/2006/relationships/slideLayout" Target="../slideLayouts/slideLayout1.xml"/><Relationship Id="rId6" Type="http://schemas.openxmlformats.org/officeDocument/2006/relationships/image" Target="../media/image1.wmf"/><Relationship Id="rId11" Type="http://schemas.openxmlformats.org/officeDocument/2006/relationships/diagramColors" Target="../diagrams/colors2.xml"/><Relationship Id="rId5" Type="http://schemas.microsoft.com/office/2007/relationships/hdphoto" Target="../media/hdphoto1.wdp"/><Relationship Id="rId15" Type="http://schemas.openxmlformats.org/officeDocument/2006/relationships/image" Target="../media/image8.png"/><Relationship Id="rId10" Type="http://schemas.openxmlformats.org/officeDocument/2006/relationships/diagramQuickStyle" Target="../diagrams/quickStyle2.xml"/><Relationship Id="rId4" Type="http://schemas.openxmlformats.org/officeDocument/2006/relationships/image" Target="../media/image7.png"/><Relationship Id="rId9" Type="http://schemas.openxmlformats.org/officeDocument/2006/relationships/diagramLayout" Target="../diagrams/layout2.xml"/><Relationship Id="rId14" Type="http://schemas.openxmlformats.org/officeDocument/2006/relationships/image" Target="../media/image5.svg"/></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3.xml"/><Relationship Id="rId13" Type="http://schemas.openxmlformats.org/officeDocument/2006/relationships/image" Target="../media/image7.png"/><Relationship Id="rId18" Type="http://schemas.microsoft.com/office/2007/relationships/hdphoto" Target="../media/hdphoto4.wdp"/><Relationship Id="rId3" Type="http://schemas.openxmlformats.org/officeDocument/2006/relationships/image" Target="../media/image1.wmf"/><Relationship Id="rId7" Type="http://schemas.openxmlformats.org/officeDocument/2006/relationships/diagramQuickStyle" Target="../diagrams/quickStyle3.xml"/><Relationship Id="rId12" Type="http://schemas.openxmlformats.org/officeDocument/2006/relationships/image" Target="../media/image9.png"/><Relationship Id="rId17" Type="http://schemas.openxmlformats.org/officeDocument/2006/relationships/image" Target="../media/image11.png"/><Relationship Id="rId2" Type="http://schemas.openxmlformats.org/officeDocument/2006/relationships/notesSlide" Target="../notesSlides/notesSlide3.xml"/><Relationship Id="rId16" Type="http://schemas.microsoft.com/office/2007/relationships/hdphoto" Target="../media/hdphoto3.wdp"/><Relationship Id="rId1" Type="http://schemas.openxmlformats.org/officeDocument/2006/relationships/slideLayout" Target="../slideLayouts/slideLayout1.xml"/><Relationship Id="rId6" Type="http://schemas.openxmlformats.org/officeDocument/2006/relationships/diagramLayout" Target="../diagrams/layout3.xml"/><Relationship Id="rId11" Type="http://schemas.openxmlformats.org/officeDocument/2006/relationships/image" Target="../media/image5.svg"/><Relationship Id="rId5" Type="http://schemas.openxmlformats.org/officeDocument/2006/relationships/diagramData" Target="../diagrams/data3.xml"/><Relationship Id="rId15" Type="http://schemas.openxmlformats.org/officeDocument/2006/relationships/image" Target="../media/image10.png"/><Relationship Id="rId10" Type="http://schemas.openxmlformats.org/officeDocument/2006/relationships/image" Target="../media/image4.png"/><Relationship Id="rId4" Type="http://schemas.openxmlformats.org/officeDocument/2006/relationships/image" Target="../media/image2.png"/><Relationship Id="rId9" Type="http://schemas.microsoft.com/office/2007/relationships/diagramDrawing" Target="../diagrams/drawing3.xml"/><Relationship Id="rId14" Type="http://schemas.microsoft.com/office/2007/relationships/hdphoto" Target="../media/hdphoto1.wdp"/></Relationships>
</file>

<file path=ppt/slides/_rels/slide4.xml.rels><?xml version="1.0" encoding="UTF-8" standalone="yes"?>
<Relationships xmlns="http://schemas.openxmlformats.org/package/2006/relationships"><Relationship Id="rId8" Type="http://schemas.openxmlformats.org/officeDocument/2006/relationships/image" Target="../media/image2.png"/><Relationship Id="rId13" Type="http://schemas.microsoft.com/office/2007/relationships/diagramDrawing" Target="../diagrams/drawing4.xml"/><Relationship Id="rId18" Type="http://schemas.microsoft.com/office/2007/relationships/hdphoto" Target="../media/hdphoto4.wdp"/><Relationship Id="rId3" Type="http://schemas.openxmlformats.org/officeDocument/2006/relationships/image" Target="../media/image10.png"/><Relationship Id="rId7" Type="http://schemas.openxmlformats.org/officeDocument/2006/relationships/image" Target="../media/image1.wmf"/><Relationship Id="rId12" Type="http://schemas.openxmlformats.org/officeDocument/2006/relationships/diagramColors" Target="../diagrams/colors4.xml"/><Relationship Id="rId17" Type="http://schemas.openxmlformats.org/officeDocument/2006/relationships/image" Target="../media/image11.png"/><Relationship Id="rId2" Type="http://schemas.openxmlformats.org/officeDocument/2006/relationships/notesSlide" Target="../notesSlides/notesSlide4.xml"/><Relationship Id="rId16" Type="http://schemas.openxmlformats.org/officeDocument/2006/relationships/image" Target="../media/image5.svg"/><Relationship Id="rId1" Type="http://schemas.openxmlformats.org/officeDocument/2006/relationships/slideLayout" Target="../slideLayouts/slideLayout1.xml"/><Relationship Id="rId6" Type="http://schemas.microsoft.com/office/2007/relationships/hdphoto" Target="../media/hdphoto1.wdp"/><Relationship Id="rId11" Type="http://schemas.openxmlformats.org/officeDocument/2006/relationships/diagramQuickStyle" Target="../diagrams/quickStyle4.xml"/><Relationship Id="rId5" Type="http://schemas.openxmlformats.org/officeDocument/2006/relationships/image" Target="../media/image7.png"/><Relationship Id="rId15" Type="http://schemas.openxmlformats.org/officeDocument/2006/relationships/image" Target="../media/image4.png"/><Relationship Id="rId10" Type="http://schemas.openxmlformats.org/officeDocument/2006/relationships/diagramLayout" Target="../diagrams/layout4.xml"/><Relationship Id="rId4" Type="http://schemas.microsoft.com/office/2007/relationships/hdphoto" Target="../media/hdphoto3.wdp"/><Relationship Id="rId9" Type="http://schemas.openxmlformats.org/officeDocument/2006/relationships/diagramData" Target="../diagrams/data4.xml"/><Relationship Id="rId14"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2.png"/><Relationship Id="rId13" Type="http://schemas.microsoft.com/office/2007/relationships/diagramDrawing" Target="../diagrams/drawing5.xml"/><Relationship Id="rId18" Type="http://schemas.openxmlformats.org/officeDocument/2006/relationships/image" Target="../media/image9.png"/><Relationship Id="rId3" Type="http://schemas.openxmlformats.org/officeDocument/2006/relationships/image" Target="../media/image10.png"/><Relationship Id="rId7" Type="http://schemas.openxmlformats.org/officeDocument/2006/relationships/image" Target="../media/image1.wmf"/><Relationship Id="rId12" Type="http://schemas.openxmlformats.org/officeDocument/2006/relationships/diagramColors" Target="../diagrams/colors5.xml"/><Relationship Id="rId17" Type="http://schemas.microsoft.com/office/2007/relationships/hdphoto" Target="../media/hdphoto4.wdp"/><Relationship Id="rId2" Type="http://schemas.openxmlformats.org/officeDocument/2006/relationships/notesSlide" Target="../notesSlides/notesSlide5.xml"/><Relationship Id="rId16" Type="http://schemas.openxmlformats.org/officeDocument/2006/relationships/image" Target="../media/image11.png"/><Relationship Id="rId1" Type="http://schemas.openxmlformats.org/officeDocument/2006/relationships/slideLayout" Target="../slideLayouts/slideLayout1.xml"/><Relationship Id="rId6" Type="http://schemas.microsoft.com/office/2007/relationships/hdphoto" Target="../media/hdphoto1.wdp"/><Relationship Id="rId11" Type="http://schemas.openxmlformats.org/officeDocument/2006/relationships/diagramQuickStyle" Target="../diagrams/quickStyle5.xml"/><Relationship Id="rId5" Type="http://schemas.openxmlformats.org/officeDocument/2006/relationships/image" Target="../media/image7.png"/><Relationship Id="rId15" Type="http://schemas.openxmlformats.org/officeDocument/2006/relationships/image" Target="../media/image5.svg"/><Relationship Id="rId10" Type="http://schemas.openxmlformats.org/officeDocument/2006/relationships/diagramLayout" Target="../diagrams/layout5.xml"/><Relationship Id="rId4" Type="http://schemas.microsoft.com/office/2007/relationships/hdphoto" Target="../media/hdphoto3.wdp"/><Relationship Id="rId9" Type="http://schemas.openxmlformats.org/officeDocument/2006/relationships/diagramData" Target="../diagrams/data5.xml"/><Relationship Id="rId14"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6.xml"/><Relationship Id="rId13" Type="http://schemas.openxmlformats.org/officeDocument/2006/relationships/image" Target="../media/image13.svg"/><Relationship Id="rId3" Type="http://schemas.openxmlformats.org/officeDocument/2006/relationships/image" Target="../media/image1.wmf"/><Relationship Id="rId7" Type="http://schemas.openxmlformats.org/officeDocument/2006/relationships/diagramQuickStyle" Target="../diagrams/quickStyle6.xml"/><Relationship Id="rId12"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diagramLayout" Target="../diagrams/layout6.xml"/><Relationship Id="rId11" Type="http://schemas.openxmlformats.org/officeDocument/2006/relationships/image" Target="../media/image5.svg"/><Relationship Id="rId5" Type="http://schemas.openxmlformats.org/officeDocument/2006/relationships/diagramData" Target="../diagrams/data6.xml"/><Relationship Id="rId15" Type="http://schemas.openxmlformats.org/officeDocument/2006/relationships/image" Target="../media/image6.png"/><Relationship Id="rId10" Type="http://schemas.openxmlformats.org/officeDocument/2006/relationships/image" Target="../media/image4.png"/><Relationship Id="rId4" Type="http://schemas.openxmlformats.org/officeDocument/2006/relationships/image" Target="../media/image2.png"/><Relationship Id="rId9" Type="http://schemas.microsoft.com/office/2007/relationships/diagramDrawing" Target="../diagrams/drawing6.xml"/><Relationship Id="rId14"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openxmlformats.org/officeDocument/2006/relationships/diagramQuickStyle" Target="../diagrams/quickStyle7.xml"/><Relationship Id="rId13" Type="http://schemas.openxmlformats.org/officeDocument/2006/relationships/image" Target="../media/image12.png"/><Relationship Id="rId3" Type="http://schemas.openxmlformats.org/officeDocument/2006/relationships/image" Target="../media/image14.jpeg"/><Relationship Id="rId7" Type="http://schemas.openxmlformats.org/officeDocument/2006/relationships/diagramLayout" Target="../diagrams/layout7.xml"/><Relationship Id="rId12" Type="http://schemas.openxmlformats.org/officeDocument/2006/relationships/image" Target="../media/image5.sv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diagramData" Target="../diagrams/data7.xml"/><Relationship Id="rId11" Type="http://schemas.openxmlformats.org/officeDocument/2006/relationships/image" Target="../media/image4.png"/><Relationship Id="rId5" Type="http://schemas.openxmlformats.org/officeDocument/2006/relationships/image" Target="../media/image2.png"/><Relationship Id="rId15" Type="http://schemas.openxmlformats.org/officeDocument/2006/relationships/image" Target="../media/image9.png"/><Relationship Id="rId10" Type="http://schemas.microsoft.com/office/2007/relationships/diagramDrawing" Target="../diagrams/drawing7.xml"/><Relationship Id="rId4" Type="http://schemas.openxmlformats.org/officeDocument/2006/relationships/image" Target="../media/image1.wmf"/><Relationship Id="rId9" Type="http://schemas.openxmlformats.org/officeDocument/2006/relationships/diagramColors" Target="../diagrams/colors7.xml"/><Relationship Id="rId14" Type="http://schemas.openxmlformats.org/officeDocument/2006/relationships/image" Target="../media/image13.sv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slideLayout" Target="../slideLayouts/slideLayout2.xml"/><Relationship Id="rId4" Type="http://schemas.openxmlformats.org/officeDocument/2006/relationships/image" Target="../media/image17.wmf"/></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4" name="Rectangle: Rounded Corners 133">
            <a:extLst>
              <a:ext uri="{FF2B5EF4-FFF2-40B4-BE49-F238E27FC236}">
                <a16:creationId xmlns:a16="http://schemas.microsoft.com/office/drawing/2014/main" id="{584B1D15-974B-4FF7-875A-D5E0D1900877}"/>
              </a:ext>
            </a:extLst>
          </p:cNvPr>
          <p:cNvSpPr/>
          <p:nvPr/>
        </p:nvSpPr>
        <p:spPr>
          <a:xfrm>
            <a:off x="1077586" y="12608156"/>
            <a:ext cx="7882128" cy="7351776"/>
          </a:xfrm>
          <a:prstGeom prst="roundRect">
            <a:avLst>
              <a:gd name="adj" fmla="val 3980"/>
            </a:avLst>
          </a:prstGeom>
          <a:solidFill>
            <a:srgbClr val="00BBD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381BD4B7-BD0A-4E39-BFA7-35746F5CEC7E}"/>
              </a:ext>
            </a:extLst>
          </p:cNvPr>
          <p:cNvSpPr/>
          <p:nvPr/>
        </p:nvSpPr>
        <p:spPr>
          <a:xfrm>
            <a:off x="766503" y="3614207"/>
            <a:ext cx="30804637" cy="3420533"/>
          </a:xfrm>
          <a:prstGeom prst="roundRect">
            <a:avLst/>
          </a:prstGeom>
          <a:solidFill>
            <a:srgbClr val="236192">
              <a:alpha val="6549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0"/>
            <a:ext cx="32918400" cy="32004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srgbClr val="BFBFBF"/>
              </a:solidFill>
            </a:endParaRPr>
          </a:p>
        </p:txBody>
      </p:sp>
      <p:sp>
        <p:nvSpPr>
          <p:cNvPr id="7" name="Text Box 2"/>
          <p:cNvSpPr txBox="1">
            <a:spLocks noChangeArrowheads="1"/>
          </p:cNvSpPr>
          <p:nvPr/>
        </p:nvSpPr>
        <p:spPr bwMode="auto">
          <a:xfrm>
            <a:off x="6421120" y="695092"/>
            <a:ext cx="20759491" cy="2282081"/>
          </a:xfrm>
          <a:prstGeom prst="rect">
            <a:avLst/>
          </a:prstGeom>
          <a:noFill/>
          <a:ln w="9525">
            <a:noFill/>
            <a:miter lim="800000"/>
            <a:headEnd/>
            <a:tailEnd/>
          </a:ln>
        </p:spPr>
        <p:txBody>
          <a:bodyPr rot="0" vert="horz" wrap="square" lIns="91440" tIns="45720" rIns="91440" bIns="45720" anchor="t" anchorCtr="0">
            <a:noAutofit/>
          </a:bodyPr>
          <a:lstStyle/>
          <a:p>
            <a:r>
              <a:rPr lang="en-US" sz="7200">
                <a:solidFill>
                  <a:srgbClr val="0D0D0D"/>
                </a:solidFill>
                <a:latin typeface="Arial"/>
                <a:ea typeface="HelveticaNeueLT Std Lt" charset="0"/>
                <a:cs typeface="Arial"/>
              </a:rPr>
              <a:t>In-Space</a:t>
            </a:r>
            <a:r>
              <a:rPr lang="en-US" sz="7200">
                <a:solidFill>
                  <a:srgbClr val="0D0D0D"/>
                </a:solidFill>
                <a:effectLst/>
                <a:latin typeface="Arial"/>
                <a:ea typeface="HelveticaNeueLT Std Lt" charset="0"/>
                <a:cs typeface="Arial"/>
              </a:rPr>
              <a:t> Cryogenic Propellent </a:t>
            </a:r>
            <a:r>
              <a:rPr lang="en-US" sz="7200">
                <a:solidFill>
                  <a:srgbClr val="0D0D0D"/>
                </a:solidFill>
                <a:latin typeface="Arial"/>
                <a:ea typeface="HelveticaNeueLT Std Lt" charset="0"/>
                <a:cs typeface="Arial"/>
              </a:rPr>
              <a:t>Storage Container</a:t>
            </a:r>
            <a:endParaRPr lang="en-US" sz="7200">
              <a:solidFill>
                <a:srgbClr val="0D0D0D"/>
              </a:solidFill>
              <a:effectLst/>
              <a:latin typeface="Arial"/>
              <a:ea typeface="HelveticaNeueLT Std Lt" charset="0"/>
              <a:cs typeface="Arial"/>
            </a:endParaRPr>
          </a:p>
        </p:txBody>
      </p:sp>
      <p:sp>
        <p:nvSpPr>
          <p:cNvPr id="9" name="Rectangle 8"/>
          <p:cNvSpPr/>
          <p:nvPr/>
        </p:nvSpPr>
        <p:spPr>
          <a:xfrm>
            <a:off x="4022815" y="1981338"/>
            <a:ext cx="25552769" cy="1085490"/>
          </a:xfrm>
          <a:prstGeom prst="rect">
            <a:avLst/>
          </a:prstGeom>
        </p:spPr>
        <p:txBody>
          <a:bodyPr wrap="square">
            <a:spAutoFit/>
          </a:bodyPr>
          <a:lstStyle/>
          <a:p>
            <a:pPr>
              <a:lnSpc>
                <a:spcPct val="150000"/>
              </a:lnSpc>
              <a:spcAft>
                <a:spcPts val="600"/>
              </a:spcAft>
            </a:pPr>
            <a:r>
              <a:rPr lang="en-US" sz="4800">
                <a:solidFill>
                  <a:srgbClr val="0D0D0D"/>
                </a:solidFill>
                <a:effectLst/>
                <a:latin typeface="Arial Black" charset="0"/>
                <a:ea typeface="HelveticaNeueLT Std Lt" charset="0"/>
                <a:cs typeface="Arial" charset="0"/>
              </a:rPr>
              <a:t>Team 512: Anna Gilliard, Liam McConnell, Samantha Myers, Brandon Young</a:t>
            </a:r>
          </a:p>
        </p:txBody>
      </p:sp>
      <p:sp>
        <p:nvSpPr>
          <p:cNvPr id="19" name="Text Box 2"/>
          <p:cNvSpPr txBox="1">
            <a:spLocks noChangeArrowheads="1"/>
          </p:cNvSpPr>
          <p:nvPr/>
        </p:nvSpPr>
        <p:spPr bwMode="auto">
          <a:xfrm>
            <a:off x="12329826" y="3977142"/>
            <a:ext cx="7350345" cy="1040919"/>
          </a:xfrm>
          <a:prstGeom prst="rect">
            <a:avLst/>
          </a:prstGeom>
          <a:noFill/>
          <a:ln w="9525">
            <a:noFill/>
            <a:miter lim="800000"/>
            <a:headEnd/>
            <a:tailEnd/>
          </a:ln>
        </p:spPr>
        <p:txBody>
          <a:bodyPr rot="0" vert="horz" wrap="square" lIns="0" tIns="0" rIns="0" bIns="0" anchor="t" anchorCtr="0">
            <a:noAutofit/>
          </a:bodyPr>
          <a:lstStyle/>
          <a:p>
            <a:pPr marL="0" marR="0" algn="ctr">
              <a:spcBef>
                <a:spcPts val="0"/>
              </a:spcBef>
              <a:spcAft>
                <a:spcPts val="400"/>
              </a:spcAft>
            </a:pPr>
            <a:r>
              <a:rPr lang="en-US" sz="2100">
                <a:solidFill>
                  <a:srgbClr val="000000"/>
                </a:solidFill>
                <a:effectLst/>
                <a:latin typeface="Times New Roman"/>
                <a:ea typeface="HelveticaNeueLT Std Lt" charset="0"/>
                <a:cs typeface="Times New Roman"/>
              </a:rPr>
              <a:t> </a:t>
            </a:r>
            <a:r>
              <a:rPr lang="en-US" sz="6000" u="sng">
                <a:solidFill>
                  <a:srgbClr val="000000"/>
                </a:solidFill>
                <a:effectLst/>
                <a:latin typeface="Arial"/>
                <a:ea typeface="HelveticaNeueLT Std Lt" charset="0"/>
                <a:cs typeface="Times New Roman"/>
              </a:rPr>
              <a:t>Objective</a:t>
            </a:r>
            <a:endParaRPr lang="en-US" sz="6000" u="sng">
              <a:effectLst/>
              <a:latin typeface="Arial"/>
              <a:ea typeface="HelveticaNeueLT Std Lt" charset="0"/>
              <a:cs typeface="Times New Roman"/>
            </a:endParaRPr>
          </a:p>
        </p:txBody>
      </p:sp>
      <p:pic>
        <p:nvPicPr>
          <p:cNvPr id="22" name="Picture 21"/>
          <p:cNvPicPr>
            <a:picLocks noChangeAspect="1"/>
          </p:cNvPicPr>
          <p:nvPr/>
        </p:nvPicPr>
        <p:blipFill>
          <a:blip r:embed="rId3"/>
          <a:srcRect/>
          <a:stretch/>
        </p:blipFill>
        <p:spPr>
          <a:xfrm>
            <a:off x="771480" y="277535"/>
            <a:ext cx="2880652" cy="2710817"/>
          </a:xfrm>
          <a:prstGeom prst="rect">
            <a:avLst/>
          </a:prstGeom>
        </p:spPr>
      </p:pic>
      <p:pic>
        <p:nvPicPr>
          <p:cNvPr id="1026" name="Picture 2" descr="Symbols of NASA | NASA">
            <a:extLst>
              <a:ext uri="{FF2B5EF4-FFF2-40B4-BE49-F238E27FC236}">
                <a16:creationId xmlns:a16="http://schemas.microsoft.com/office/drawing/2014/main" id="{620AB636-F245-4045-8915-5EBD55EE01E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237738" y="277535"/>
            <a:ext cx="5349627" cy="267481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98C8A00-4DAF-4C0A-903D-587B08F245FC}"/>
              </a:ext>
            </a:extLst>
          </p:cNvPr>
          <p:cNvSpPr txBox="1"/>
          <p:nvPr/>
        </p:nvSpPr>
        <p:spPr>
          <a:xfrm>
            <a:off x="1151806" y="12683429"/>
            <a:ext cx="7733623" cy="6924973"/>
          </a:xfrm>
          <a:prstGeom prst="rect">
            <a:avLst/>
          </a:prstGeom>
          <a:noFill/>
        </p:spPr>
        <p:txBody>
          <a:bodyPr wrap="square" lIns="91440" tIns="45720" rIns="91440" bIns="45720" rtlCol="0" anchor="t">
            <a:spAutoFit/>
          </a:bodyPr>
          <a:lstStyle/>
          <a:p>
            <a:pPr algn="ctr"/>
            <a:r>
              <a:rPr lang="en-US" sz="6000" u="sng">
                <a:latin typeface="Arial"/>
                <a:cs typeface="Times New Roman"/>
              </a:rPr>
              <a:t>Key Goals</a:t>
            </a:r>
            <a:r>
              <a:rPr lang="en-US" sz="5400">
                <a:latin typeface="Arial"/>
                <a:cs typeface="Times New Roman"/>
              </a:rPr>
              <a:t> </a:t>
            </a:r>
            <a:endParaRPr lang="en-US" sz="4800">
              <a:latin typeface="Arial"/>
              <a:cs typeface="Times New Roman" panose="02020603050405020304" pitchFamily="18" charset="0"/>
            </a:endParaRPr>
          </a:p>
          <a:p>
            <a:pPr marL="685800" indent="-685800">
              <a:buFont typeface="Arial" panose="020B0604020202020204" pitchFamily="34" charset="0"/>
              <a:buChar char="•"/>
            </a:pPr>
            <a:r>
              <a:rPr lang="en-US" sz="4800">
                <a:latin typeface="Arial"/>
                <a:cs typeface="Times New Roman" panose="02020603050405020304" pitchFamily="18" charset="0"/>
              </a:rPr>
              <a:t>Maintain fuel temperature</a:t>
            </a:r>
          </a:p>
          <a:p>
            <a:pPr marL="685800" indent="-685800">
              <a:buFont typeface="Arial" panose="020B0604020202020204" pitchFamily="34" charset="0"/>
              <a:buChar char="•"/>
            </a:pPr>
            <a:r>
              <a:rPr lang="en-US" sz="4800">
                <a:latin typeface="Arial"/>
                <a:cs typeface="Times New Roman" panose="02020603050405020304" pitchFamily="18" charset="0"/>
              </a:rPr>
              <a:t>Maintain pressure</a:t>
            </a:r>
          </a:p>
          <a:p>
            <a:pPr marL="685800" indent="-685800">
              <a:buFont typeface="Arial" panose="020B0604020202020204" pitchFamily="34" charset="0"/>
              <a:buChar char="•"/>
            </a:pPr>
            <a:r>
              <a:rPr lang="en-US" sz="4800">
                <a:latin typeface="Arial"/>
                <a:cs typeface="Times New Roman" panose="02020603050405020304" pitchFamily="18" charset="0"/>
              </a:rPr>
              <a:t>Reduce heat transfer</a:t>
            </a:r>
          </a:p>
          <a:p>
            <a:pPr marL="685800" indent="-685800">
              <a:buFont typeface="Arial" panose="020B0604020202020204" pitchFamily="34" charset="0"/>
              <a:buChar char="•"/>
            </a:pPr>
            <a:r>
              <a:rPr lang="en-US" sz="4800">
                <a:latin typeface="Arial"/>
                <a:cs typeface="Times New Roman" panose="02020603050405020304" pitchFamily="18" charset="0"/>
              </a:rPr>
              <a:t>Reduce fuel loss</a:t>
            </a:r>
          </a:p>
          <a:p>
            <a:pPr marL="685800" indent="-685800">
              <a:buFont typeface="Arial" panose="020B0604020202020204" pitchFamily="34" charset="0"/>
              <a:buChar char="•"/>
            </a:pPr>
            <a:r>
              <a:rPr lang="en-US" sz="4800">
                <a:latin typeface="Arial"/>
                <a:cs typeface="Times New Roman" panose="02020603050405020304" pitchFamily="18" charset="0"/>
              </a:rPr>
              <a:t>Develop a prototype</a:t>
            </a:r>
          </a:p>
          <a:p>
            <a:pPr algn="ctr"/>
            <a:endParaRPr lang="en-US" sz="4800">
              <a:latin typeface="Arial"/>
              <a:cs typeface="Times New Roman" panose="02020603050405020304" pitchFamily="18" charset="0"/>
            </a:endParaRPr>
          </a:p>
          <a:p>
            <a:pPr algn="ctr"/>
            <a:endParaRPr lang="en-US" sz="4800">
              <a:latin typeface="Arial"/>
              <a:cs typeface="Times New Roman" panose="02020603050405020304" pitchFamily="18" charset="0"/>
            </a:endParaRPr>
          </a:p>
        </p:txBody>
      </p:sp>
      <p:sp>
        <p:nvSpPr>
          <p:cNvPr id="109" name="TextBox 108">
            <a:extLst>
              <a:ext uri="{FF2B5EF4-FFF2-40B4-BE49-F238E27FC236}">
                <a16:creationId xmlns:a16="http://schemas.microsoft.com/office/drawing/2014/main" id="{51BF7B31-7917-43EC-AB25-2C16A970E024}"/>
              </a:ext>
            </a:extLst>
          </p:cNvPr>
          <p:cNvSpPr txBox="1"/>
          <p:nvPr/>
        </p:nvSpPr>
        <p:spPr>
          <a:xfrm>
            <a:off x="1668685" y="5008444"/>
            <a:ext cx="29565600" cy="1569660"/>
          </a:xfrm>
          <a:prstGeom prst="rect">
            <a:avLst/>
          </a:prstGeom>
          <a:noFill/>
        </p:spPr>
        <p:txBody>
          <a:bodyPr wrap="square" lIns="91440" tIns="45720" rIns="91440" bIns="45720" rtlCol="0" anchor="t">
            <a:spAutoFit/>
          </a:bodyPr>
          <a:lstStyle/>
          <a:p>
            <a:pPr algn="ctr"/>
            <a:r>
              <a:rPr lang="en-US" sz="4800">
                <a:latin typeface="Arial"/>
                <a:cs typeface="Arial"/>
              </a:rPr>
              <a:t>Create a long-term storage solution for cryogenic propellent such as liquid hydrogen or liquid oxygen. A longer storage time under cryogenic temperature and pressure leads to the possibility of longer missions.</a:t>
            </a:r>
          </a:p>
        </p:txBody>
      </p:sp>
      <p:sp>
        <p:nvSpPr>
          <p:cNvPr id="10" name="Rectangle 9">
            <a:extLst>
              <a:ext uri="{FF2B5EF4-FFF2-40B4-BE49-F238E27FC236}">
                <a16:creationId xmlns:a16="http://schemas.microsoft.com/office/drawing/2014/main" id="{E8431FD9-505A-4EEB-B727-425A3FE640B6}"/>
              </a:ext>
            </a:extLst>
          </p:cNvPr>
          <p:cNvSpPr/>
          <p:nvPr/>
        </p:nvSpPr>
        <p:spPr>
          <a:xfrm>
            <a:off x="8962247" y="10662438"/>
            <a:ext cx="21804249" cy="108973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5" name="Picture 1024" descr="A picture containing shape&#10;&#10;Description automatically generated">
            <a:extLst>
              <a:ext uri="{FF2B5EF4-FFF2-40B4-BE49-F238E27FC236}">
                <a16:creationId xmlns:a16="http://schemas.microsoft.com/office/drawing/2014/main" id="{9E51DA6B-57DE-4BC2-9D5B-DEB70C068C9C}"/>
              </a:ext>
            </a:extLst>
          </p:cNvPr>
          <p:cNvPicPr>
            <a:picLocks noChangeAspect="1"/>
          </p:cNvPicPr>
          <p:nvPr/>
        </p:nvPicPr>
        <p:blipFill rotWithShape="1">
          <a:blip r:embed="rId5"/>
          <a:srcRect l="27305" t="-634"/>
          <a:stretch/>
        </p:blipFill>
        <p:spPr>
          <a:xfrm>
            <a:off x="13215870" y="7177256"/>
            <a:ext cx="5648841" cy="5019989"/>
          </a:xfrm>
          <a:prstGeom prst="rect">
            <a:avLst/>
          </a:prstGeom>
        </p:spPr>
      </p:pic>
      <p:sp>
        <p:nvSpPr>
          <p:cNvPr id="4" name="TextBox 3">
            <a:extLst>
              <a:ext uri="{FF2B5EF4-FFF2-40B4-BE49-F238E27FC236}">
                <a16:creationId xmlns:a16="http://schemas.microsoft.com/office/drawing/2014/main" id="{90AD2CCC-DEC4-6F45-86B9-72C8E2BEC986}"/>
              </a:ext>
            </a:extLst>
          </p:cNvPr>
          <p:cNvSpPr txBox="1"/>
          <p:nvPr/>
        </p:nvSpPr>
        <p:spPr>
          <a:xfrm>
            <a:off x="17008973" y="7346860"/>
            <a:ext cx="1876964" cy="584775"/>
          </a:xfrm>
          <a:prstGeom prst="rect">
            <a:avLst/>
          </a:prstGeom>
          <a:noFill/>
        </p:spPr>
        <p:txBody>
          <a:bodyPr wrap="square" lIns="91440" tIns="45720" rIns="91440" bIns="45720" rtlCol="0" anchor="t">
            <a:spAutoFit/>
          </a:bodyPr>
          <a:lstStyle/>
          <a:p>
            <a:pPr algn="ctr"/>
            <a:r>
              <a:rPr lang="en-US" sz="3200">
                <a:latin typeface="Arial"/>
                <a:cs typeface="Arial"/>
              </a:rPr>
              <a:t>Kelvin</a:t>
            </a:r>
          </a:p>
        </p:txBody>
      </p:sp>
      <p:sp>
        <p:nvSpPr>
          <p:cNvPr id="132" name="Rectangle: Rounded Corners 131">
            <a:extLst>
              <a:ext uri="{FF2B5EF4-FFF2-40B4-BE49-F238E27FC236}">
                <a16:creationId xmlns:a16="http://schemas.microsoft.com/office/drawing/2014/main" id="{8FC62119-F733-4FE1-A74C-B0594C77DE92}"/>
              </a:ext>
            </a:extLst>
          </p:cNvPr>
          <p:cNvSpPr/>
          <p:nvPr/>
        </p:nvSpPr>
        <p:spPr>
          <a:xfrm>
            <a:off x="766503" y="7448549"/>
            <a:ext cx="12007520" cy="4745798"/>
          </a:xfrm>
          <a:prstGeom prst="roundRect">
            <a:avLst>
              <a:gd name="adj" fmla="val 4775"/>
            </a:avLst>
          </a:prstGeom>
          <a:solidFill>
            <a:srgbClr val="00BBD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r>
              <a:rPr lang="en-US" sz="6600" u="sng">
                <a:solidFill>
                  <a:schemeClr val="tx1"/>
                </a:solidFill>
                <a:cs typeface="Calibri"/>
              </a:rPr>
              <a:t>Background</a:t>
            </a:r>
          </a:p>
          <a:p>
            <a:pPr marL="685800" indent="-685800">
              <a:buFont typeface="Arial"/>
              <a:buChar char="•"/>
            </a:pPr>
            <a:r>
              <a:rPr lang="en-US" sz="4800" b="1">
                <a:solidFill>
                  <a:schemeClr val="tx1"/>
                </a:solidFill>
                <a:latin typeface="Arial"/>
                <a:cs typeface="Calibri"/>
              </a:rPr>
              <a:t>Geometry: </a:t>
            </a:r>
            <a:r>
              <a:rPr lang="en-US" sz="4800">
                <a:solidFill>
                  <a:schemeClr val="tx1"/>
                </a:solidFill>
                <a:latin typeface="Arial"/>
                <a:cs typeface="Calibri"/>
              </a:rPr>
              <a:t>spherical, pill shape</a:t>
            </a:r>
          </a:p>
          <a:p>
            <a:pPr marL="685800" indent="-685800">
              <a:buFont typeface="Arial"/>
              <a:buChar char="•"/>
            </a:pPr>
            <a:r>
              <a:rPr lang="en-US" sz="4800" b="1">
                <a:solidFill>
                  <a:schemeClr val="tx1"/>
                </a:solidFill>
                <a:latin typeface="Arial"/>
                <a:cs typeface="Calibri"/>
              </a:rPr>
              <a:t>Insulation: </a:t>
            </a:r>
            <a:r>
              <a:rPr lang="en-US" sz="4800">
                <a:solidFill>
                  <a:schemeClr val="tx1"/>
                </a:solidFill>
                <a:latin typeface="Arial"/>
                <a:cs typeface="Calibri"/>
              </a:rPr>
              <a:t>reflective mli, vacuum</a:t>
            </a:r>
          </a:p>
          <a:p>
            <a:pPr marL="685800" indent="-685800">
              <a:buFont typeface="Arial"/>
              <a:buChar char="•"/>
            </a:pPr>
            <a:r>
              <a:rPr lang="en-US" sz="4800" b="1">
                <a:solidFill>
                  <a:schemeClr val="tx1"/>
                </a:solidFill>
                <a:latin typeface="Arial"/>
                <a:cs typeface="Calibri"/>
              </a:rPr>
              <a:t>Material: </a:t>
            </a:r>
            <a:r>
              <a:rPr lang="en-US" sz="4800">
                <a:solidFill>
                  <a:schemeClr val="tx1"/>
                </a:solidFill>
                <a:latin typeface="Arial"/>
                <a:cs typeface="Calibri"/>
              </a:rPr>
              <a:t>steel, aluminum</a:t>
            </a:r>
          </a:p>
          <a:p>
            <a:pPr marL="685800" indent="-685800">
              <a:buFont typeface="Arial"/>
              <a:buChar char="•"/>
            </a:pPr>
            <a:r>
              <a:rPr lang="en-US" sz="4800" b="1">
                <a:solidFill>
                  <a:schemeClr val="tx1"/>
                </a:solidFill>
                <a:latin typeface="Arial"/>
                <a:cs typeface="Calibri"/>
              </a:rPr>
              <a:t>Cryogenics: </a:t>
            </a:r>
            <a:r>
              <a:rPr lang="en-US" sz="4800">
                <a:solidFill>
                  <a:schemeClr val="tx1"/>
                </a:solidFill>
                <a:latin typeface="Arial"/>
                <a:cs typeface="Calibri"/>
              </a:rPr>
              <a:t>hydrogen, nitrogen</a:t>
            </a:r>
            <a:endParaRPr lang="en-US" sz="4800" b="1">
              <a:solidFill>
                <a:schemeClr val="tx1"/>
              </a:solidFill>
              <a:latin typeface="Arial"/>
              <a:cs typeface="Calibri"/>
            </a:endParaRPr>
          </a:p>
        </p:txBody>
      </p:sp>
      <p:grpSp>
        <p:nvGrpSpPr>
          <p:cNvPr id="11" name="Group 10">
            <a:extLst>
              <a:ext uri="{FF2B5EF4-FFF2-40B4-BE49-F238E27FC236}">
                <a16:creationId xmlns:a16="http://schemas.microsoft.com/office/drawing/2014/main" id="{311FB559-ECA4-1C49-BFAF-3569D10A1AAE}"/>
              </a:ext>
            </a:extLst>
          </p:cNvPr>
          <p:cNvGrpSpPr/>
          <p:nvPr/>
        </p:nvGrpSpPr>
        <p:grpSpPr>
          <a:xfrm>
            <a:off x="8528174" y="12481944"/>
            <a:ext cx="15083468" cy="7247662"/>
            <a:chOff x="8528174" y="12481944"/>
            <a:chExt cx="15083468" cy="7247662"/>
          </a:xfrm>
        </p:grpSpPr>
        <p:sp>
          <p:nvSpPr>
            <p:cNvPr id="97" name="TextBox 96">
              <a:extLst>
                <a:ext uri="{FF2B5EF4-FFF2-40B4-BE49-F238E27FC236}">
                  <a16:creationId xmlns:a16="http://schemas.microsoft.com/office/drawing/2014/main" id="{665E594C-7606-44F1-BDBD-C73F5CC01496}"/>
                </a:ext>
              </a:extLst>
            </p:cNvPr>
            <p:cNvSpPr txBox="1"/>
            <p:nvPr/>
          </p:nvSpPr>
          <p:spPr>
            <a:xfrm>
              <a:off x="20855109" y="18406167"/>
              <a:ext cx="2756533" cy="1323439"/>
            </a:xfrm>
            <a:prstGeom prst="rect">
              <a:avLst/>
            </a:prstGeom>
            <a:noFill/>
          </p:spPr>
          <p:txBody>
            <a:bodyPr wrap="square" lIns="91440" tIns="45720" rIns="91440" bIns="45720" rtlCol="0" anchor="t">
              <a:spAutoFit/>
            </a:bodyPr>
            <a:lstStyle/>
            <a:p>
              <a:pPr algn="r"/>
              <a:r>
                <a:rPr lang="en-US" sz="4000"/>
                <a:t>Outer layer of tank</a:t>
              </a:r>
              <a:endParaRPr lang="en-US" sz="4000">
                <a:cs typeface="Calibri"/>
              </a:endParaRPr>
            </a:p>
          </p:txBody>
        </p:sp>
        <p:sp>
          <p:nvSpPr>
            <p:cNvPr id="102" name="TextBox 101">
              <a:extLst>
                <a:ext uri="{FF2B5EF4-FFF2-40B4-BE49-F238E27FC236}">
                  <a16:creationId xmlns:a16="http://schemas.microsoft.com/office/drawing/2014/main" id="{C49B8F88-9694-4169-89B7-68BAAC8B8BF4}"/>
                </a:ext>
              </a:extLst>
            </p:cNvPr>
            <p:cNvSpPr txBox="1"/>
            <p:nvPr/>
          </p:nvSpPr>
          <p:spPr>
            <a:xfrm>
              <a:off x="18251842" y="18396531"/>
              <a:ext cx="2637880" cy="1323439"/>
            </a:xfrm>
            <a:prstGeom prst="rect">
              <a:avLst/>
            </a:prstGeom>
            <a:noFill/>
          </p:spPr>
          <p:txBody>
            <a:bodyPr wrap="square" lIns="91440" tIns="45720" rIns="91440" bIns="45720" rtlCol="0" anchor="t">
              <a:spAutoFit/>
            </a:bodyPr>
            <a:lstStyle/>
            <a:p>
              <a:r>
                <a:rPr lang="en-US" sz="4000"/>
                <a:t>Inner layer of tank</a:t>
              </a:r>
            </a:p>
          </p:txBody>
        </p:sp>
        <p:grpSp>
          <p:nvGrpSpPr>
            <p:cNvPr id="20" name="Group 19">
              <a:extLst>
                <a:ext uri="{FF2B5EF4-FFF2-40B4-BE49-F238E27FC236}">
                  <a16:creationId xmlns:a16="http://schemas.microsoft.com/office/drawing/2014/main" id="{5D6FF76C-4B38-2A42-A1D1-D6C4B0E26B1E}"/>
                </a:ext>
              </a:extLst>
            </p:cNvPr>
            <p:cNvGrpSpPr/>
            <p:nvPr/>
          </p:nvGrpSpPr>
          <p:grpSpPr>
            <a:xfrm>
              <a:off x="8528174" y="12481944"/>
              <a:ext cx="15050353" cy="6337482"/>
              <a:chOff x="8801101" y="13701297"/>
              <a:chExt cx="13912866" cy="6878700"/>
            </a:xfrm>
          </p:grpSpPr>
          <p:grpSp>
            <p:nvGrpSpPr>
              <p:cNvPr id="13" name="Group 12">
                <a:extLst>
                  <a:ext uri="{FF2B5EF4-FFF2-40B4-BE49-F238E27FC236}">
                    <a16:creationId xmlns:a16="http://schemas.microsoft.com/office/drawing/2014/main" id="{DAB5EC56-3B61-AE44-9697-38FF401F015D}"/>
                  </a:ext>
                </a:extLst>
              </p:cNvPr>
              <p:cNvGrpSpPr/>
              <p:nvPr/>
            </p:nvGrpSpPr>
            <p:grpSpPr>
              <a:xfrm>
                <a:off x="8801101" y="13709409"/>
                <a:ext cx="4534075" cy="6870588"/>
                <a:chOff x="10551852" y="13704172"/>
                <a:chExt cx="4534075" cy="6870588"/>
              </a:xfrm>
            </p:grpSpPr>
            <p:sp>
              <p:nvSpPr>
                <p:cNvPr id="37" name="Oval 36">
                  <a:extLst>
                    <a:ext uri="{FF2B5EF4-FFF2-40B4-BE49-F238E27FC236}">
                      <a16:creationId xmlns:a16="http://schemas.microsoft.com/office/drawing/2014/main" id="{209C4A4C-DEF0-469A-A1C7-1D2AD0908E5C}"/>
                    </a:ext>
                  </a:extLst>
                </p:cNvPr>
                <p:cNvSpPr/>
                <p:nvPr/>
              </p:nvSpPr>
              <p:spPr>
                <a:xfrm>
                  <a:off x="12619546" y="18597201"/>
                  <a:ext cx="2279597" cy="1977559"/>
                </a:xfrm>
                <a:prstGeom prst="ellipse">
                  <a:avLst/>
                </a:prstGeom>
                <a:solidFill>
                  <a:srgbClr val="BFBFBF"/>
                </a:solidFill>
                <a:ln>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a:extLst>
                    <a:ext uri="{FF2B5EF4-FFF2-40B4-BE49-F238E27FC236}">
                      <a16:creationId xmlns:a16="http://schemas.microsoft.com/office/drawing/2014/main" id="{3CC13CFE-8A9B-47BB-8457-4485CBE5BCEC}"/>
                    </a:ext>
                  </a:extLst>
                </p:cNvPr>
                <p:cNvSpPr txBox="1"/>
                <p:nvPr/>
              </p:nvSpPr>
              <p:spPr>
                <a:xfrm>
                  <a:off x="10551852" y="13704172"/>
                  <a:ext cx="4456353" cy="707886"/>
                </a:xfrm>
                <a:prstGeom prst="rect">
                  <a:avLst/>
                </a:prstGeom>
                <a:noFill/>
              </p:spPr>
              <p:txBody>
                <a:bodyPr wrap="square" rtlCol="0">
                  <a:spAutoFit/>
                </a:bodyPr>
                <a:lstStyle/>
                <a:p>
                  <a:pPr algn="ctr"/>
                  <a:r>
                    <a:rPr lang="en-US" sz="4000">
                      <a:latin typeface="Arial" panose="020B0604020202020204" pitchFamily="34" charset="0"/>
                      <a:cs typeface="Arial" panose="020B0604020202020204" pitchFamily="34" charset="0"/>
                    </a:rPr>
                    <a:t>Boil off</a:t>
                  </a:r>
                </a:p>
              </p:txBody>
            </p:sp>
            <p:grpSp>
              <p:nvGrpSpPr>
                <p:cNvPr id="12" name="Group 11">
                  <a:extLst>
                    <a:ext uri="{FF2B5EF4-FFF2-40B4-BE49-F238E27FC236}">
                      <a16:creationId xmlns:a16="http://schemas.microsoft.com/office/drawing/2014/main" id="{C8C78B5E-3941-6240-B001-AD2A4E427C4B}"/>
                    </a:ext>
                  </a:extLst>
                </p:cNvPr>
                <p:cNvGrpSpPr/>
                <p:nvPr/>
              </p:nvGrpSpPr>
              <p:grpSpPr>
                <a:xfrm>
                  <a:off x="11805591" y="14290690"/>
                  <a:ext cx="3280336" cy="5506562"/>
                  <a:chOff x="13435616" y="14290690"/>
                  <a:chExt cx="3280336" cy="5506562"/>
                </a:xfrm>
              </p:grpSpPr>
              <p:sp>
                <p:nvSpPr>
                  <p:cNvPr id="35" name="Rectangle 34">
                    <a:extLst>
                      <a:ext uri="{FF2B5EF4-FFF2-40B4-BE49-F238E27FC236}">
                        <a16:creationId xmlns:a16="http://schemas.microsoft.com/office/drawing/2014/main" id="{E86B8A9A-6941-4A22-BC54-9A594ABEF28B}"/>
                      </a:ext>
                    </a:extLst>
                  </p:cNvPr>
                  <p:cNvSpPr/>
                  <p:nvPr/>
                </p:nvSpPr>
                <p:spPr>
                  <a:xfrm>
                    <a:off x="14249572" y="15913372"/>
                    <a:ext cx="2279597" cy="3672610"/>
                  </a:xfrm>
                  <a:prstGeom prst="rect">
                    <a:avLst/>
                  </a:prstGeom>
                  <a:solidFill>
                    <a:srgbClr val="BFBFBF"/>
                  </a:solidFill>
                  <a:ln>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2ADD2ECD-9D6C-4137-85DC-50BD4ABB62FB}"/>
                      </a:ext>
                    </a:extLst>
                  </p:cNvPr>
                  <p:cNvSpPr/>
                  <p:nvPr/>
                </p:nvSpPr>
                <p:spPr>
                  <a:xfrm>
                    <a:off x="14249572" y="14825714"/>
                    <a:ext cx="2279597" cy="1977559"/>
                  </a:xfrm>
                  <a:prstGeom prst="ellipse">
                    <a:avLst/>
                  </a:prstGeom>
                  <a:solidFill>
                    <a:srgbClr val="BFBFBF"/>
                  </a:solidFill>
                  <a:ln>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E217BC38-721C-4D71-B4AB-0B1676213EAC}"/>
                      </a:ext>
                    </a:extLst>
                  </p:cNvPr>
                  <p:cNvSpPr/>
                  <p:nvPr/>
                </p:nvSpPr>
                <p:spPr>
                  <a:xfrm>
                    <a:off x="16296716" y="16798006"/>
                    <a:ext cx="419236" cy="1384292"/>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2CA34A00-ECFE-4392-BE14-FFB815DC8CB4}"/>
                      </a:ext>
                    </a:extLst>
                  </p:cNvPr>
                  <p:cNvCxnSpPr>
                    <a:cxnSpLocks/>
                    <a:stCxn id="36" idx="2"/>
                    <a:endCxn id="36" idx="6"/>
                  </p:cNvCxnSpPr>
                  <p:nvPr/>
                </p:nvCxnSpPr>
                <p:spPr>
                  <a:xfrm>
                    <a:off x="14249572" y="15814494"/>
                    <a:ext cx="2279597" cy="0"/>
                  </a:xfrm>
                  <a:prstGeom prst="line">
                    <a:avLst/>
                  </a:prstGeom>
                  <a:ln w="762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009D0FFE-E36B-48D2-BAFA-446EE6E5CA98}"/>
                      </a:ext>
                    </a:extLst>
                  </p:cNvPr>
                  <p:cNvCxnSpPr>
                    <a:cxnSpLocks/>
                    <a:stCxn id="37" idx="2"/>
                    <a:endCxn id="37" idx="6"/>
                  </p:cNvCxnSpPr>
                  <p:nvPr/>
                </p:nvCxnSpPr>
                <p:spPr>
                  <a:xfrm>
                    <a:off x="14249571" y="19585981"/>
                    <a:ext cx="2279597" cy="0"/>
                  </a:xfrm>
                  <a:prstGeom prst="line">
                    <a:avLst/>
                  </a:prstGeom>
                  <a:ln w="762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AF7C3667-F862-4379-B755-2CD4C41FFF4C}"/>
                      </a:ext>
                    </a:extLst>
                  </p:cNvPr>
                  <p:cNvCxnSpPr>
                    <a:cxnSpLocks/>
                  </p:cNvCxnSpPr>
                  <p:nvPr/>
                </p:nvCxnSpPr>
                <p:spPr>
                  <a:xfrm>
                    <a:off x="14862477" y="15810316"/>
                    <a:ext cx="0" cy="3775665"/>
                  </a:xfrm>
                  <a:prstGeom prst="line">
                    <a:avLst/>
                  </a:prstGeom>
                  <a:ln w="762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28842035-18B3-47FA-A5FF-B7EC5ED0B7B2}"/>
                      </a:ext>
                    </a:extLst>
                  </p:cNvPr>
                  <p:cNvCxnSpPr>
                    <a:cxnSpLocks/>
                  </p:cNvCxnSpPr>
                  <p:nvPr/>
                </p:nvCxnSpPr>
                <p:spPr>
                  <a:xfrm>
                    <a:off x="15940186" y="15810316"/>
                    <a:ext cx="0" cy="3775665"/>
                  </a:xfrm>
                  <a:prstGeom prst="line">
                    <a:avLst/>
                  </a:prstGeom>
                  <a:ln w="762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6" name="Oval 65">
                    <a:extLst>
                      <a:ext uri="{FF2B5EF4-FFF2-40B4-BE49-F238E27FC236}">
                        <a16:creationId xmlns:a16="http://schemas.microsoft.com/office/drawing/2014/main" id="{1AAD7517-A53B-41B4-932D-BCE2CE8FFC27}"/>
                      </a:ext>
                    </a:extLst>
                  </p:cNvPr>
                  <p:cNvSpPr/>
                  <p:nvPr/>
                </p:nvSpPr>
                <p:spPr>
                  <a:xfrm>
                    <a:off x="14662223" y="19012066"/>
                    <a:ext cx="125771" cy="135604"/>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04F30BC2-F6CE-4F86-AF15-42CCFD3371FE}"/>
                      </a:ext>
                    </a:extLst>
                  </p:cNvPr>
                  <p:cNvSpPr/>
                  <p:nvPr/>
                </p:nvSpPr>
                <p:spPr>
                  <a:xfrm>
                    <a:off x="14663026" y="18009477"/>
                    <a:ext cx="125771" cy="135604"/>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ACFEC2A0-04CA-4F8D-8867-9110F113BFE0}"/>
                      </a:ext>
                    </a:extLst>
                  </p:cNvPr>
                  <p:cNvSpPr/>
                  <p:nvPr/>
                </p:nvSpPr>
                <p:spPr>
                  <a:xfrm>
                    <a:off x="14662223" y="17109419"/>
                    <a:ext cx="125771" cy="135604"/>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8F78E8D-8075-44D9-B672-1400E2340E26}"/>
                      </a:ext>
                    </a:extLst>
                  </p:cNvPr>
                  <p:cNvSpPr/>
                  <p:nvPr/>
                </p:nvSpPr>
                <p:spPr>
                  <a:xfrm>
                    <a:off x="14662223" y="16173280"/>
                    <a:ext cx="125771" cy="135604"/>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B19DD536-4D5B-4EF5-A581-8F3293992C6A}"/>
                      </a:ext>
                    </a:extLst>
                  </p:cNvPr>
                  <p:cNvSpPr/>
                  <p:nvPr/>
                </p:nvSpPr>
                <p:spPr>
                  <a:xfrm>
                    <a:off x="16196824" y="15608999"/>
                    <a:ext cx="125771" cy="135604"/>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91FD76DD-E25E-41D4-901D-654EE72C08D9}"/>
                      </a:ext>
                    </a:extLst>
                  </p:cNvPr>
                  <p:cNvSpPr/>
                  <p:nvPr/>
                </p:nvSpPr>
                <p:spPr>
                  <a:xfrm>
                    <a:off x="15631144" y="15601670"/>
                    <a:ext cx="125771" cy="135604"/>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4AD882C8-5B4D-4101-AC0E-FA47B74FE1B2}"/>
                      </a:ext>
                    </a:extLst>
                  </p:cNvPr>
                  <p:cNvSpPr/>
                  <p:nvPr/>
                </p:nvSpPr>
                <p:spPr>
                  <a:xfrm>
                    <a:off x="15014677" y="15601670"/>
                    <a:ext cx="125771" cy="135604"/>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F3C9333C-36E8-426A-9A90-7B7C9C88CC3F}"/>
                      </a:ext>
                    </a:extLst>
                  </p:cNvPr>
                  <p:cNvSpPr/>
                  <p:nvPr/>
                </p:nvSpPr>
                <p:spPr>
                  <a:xfrm>
                    <a:off x="14440963" y="15608999"/>
                    <a:ext cx="125771" cy="135604"/>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5D8C405-D641-4CB5-AABC-45206FEE0AEA}"/>
                      </a:ext>
                    </a:extLst>
                  </p:cNvPr>
                  <p:cNvSpPr/>
                  <p:nvPr/>
                </p:nvSpPr>
                <p:spPr>
                  <a:xfrm>
                    <a:off x="16165915" y="19661648"/>
                    <a:ext cx="125771" cy="135604"/>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A9580467-7EE7-4576-96A6-E777F51D99BD}"/>
                      </a:ext>
                    </a:extLst>
                  </p:cNvPr>
                  <p:cNvSpPr/>
                  <p:nvPr/>
                </p:nvSpPr>
                <p:spPr>
                  <a:xfrm>
                    <a:off x="15600235" y="19654320"/>
                    <a:ext cx="125771" cy="135604"/>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663B1B85-B259-49CB-AC97-57751CF1229B}"/>
                      </a:ext>
                    </a:extLst>
                  </p:cNvPr>
                  <p:cNvSpPr/>
                  <p:nvPr/>
                </p:nvSpPr>
                <p:spPr>
                  <a:xfrm>
                    <a:off x="14983768" y="19654320"/>
                    <a:ext cx="125771" cy="135604"/>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A06CE936-B225-4F69-8CE8-951627E1D114}"/>
                      </a:ext>
                    </a:extLst>
                  </p:cNvPr>
                  <p:cNvSpPr/>
                  <p:nvPr/>
                </p:nvSpPr>
                <p:spPr>
                  <a:xfrm>
                    <a:off x="14410054" y="19661648"/>
                    <a:ext cx="125771" cy="135604"/>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BD0D736-5422-43D0-AF63-5BC4FE774543}"/>
                      </a:ext>
                    </a:extLst>
                  </p:cNvPr>
                  <p:cNvSpPr/>
                  <p:nvPr/>
                </p:nvSpPr>
                <p:spPr>
                  <a:xfrm>
                    <a:off x="16029028" y="18979764"/>
                    <a:ext cx="125771" cy="135604"/>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AD19AC6A-C477-4947-B3B4-C0D764AC01EF}"/>
                      </a:ext>
                    </a:extLst>
                  </p:cNvPr>
                  <p:cNvSpPr/>
                  <p:nvPr/>
                </p:nvSpPr>
                <p:spPr>
                  <a:xfrm>
                    <a:off x="16029831" y="17977175"/>
                    <a:ext cx="125771" cy="135604"/>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504B02EF-C0F8-4D57-A346-7A1E15B5CF27}"/>
                      </a:ext>
                    </a:extLst>
                  </p:cNvPr>
                  <p:cNvSpPr/>
                  <p:nvPr/>
                </p:nvSpPr>
                <p:spPr>
                  <a:xfrm>
                    <a:off x="16029028" y="17077118"/>
                    <a:ext cx="125771" cy="135604"/>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05782B15-A322-4AB4-B87F-A555AAC6C75A}"/>
                      </a:ext>
                    </a:extLst>
                  </p:cNvPr>
                  <p:cNvSpPr/>
                  <p:nvPr/>
                </p:nvSpPr>
                <p:spPr>
                  <a:xfrm>
                    <a:off x="16029028" y="16140979"/>
                    <a:ext cx="125771" cy="135604"/>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Graphic 23" descr="Bubbles outline">
                    <a:extLst>
                      <a:ext uri="{FF2B5EF4-FFF2-40B4-BE49-F238E27FC236}">
                        <a16:creationId xmlns:a16="http://schemas.microsoft.com/office/drawing/2014/main" id="{C647676F-C5A6-48E2-843E-13C202ACE9A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3435616" y="14290690"/>
                    <a:ext cx="1016628" cy="1228095"/>
                  </a:xfrm>
                  <a:prstGeom prst="rect">
                    <a:avLst/>
                  </a:prstGeom>
                </p:spPr>
              </p:pic>
            </p:grpSp>
          </p:grpSp>
          <p:grpSp>
            <p:nvGrpSpPr>
              <p:cNvPr id="18" name="Group 17">
                <a:extLst>
                  <a:ext uri="{FF2B5EF4-FFF2-40B4-BE49-F238E27FC236}">
                    <a16:creationId xmlns:a16="http://schemas.microsoft.com/office/drawing/2014/main" id="{0CCF2B21-9663-7C4E-B785-2A6AF408955A}"/>
                  </a:ext>
                </a:extLst>
              </p:cNvPr>
              <p:cNvGrpSpPr/>
              <p:nvPr/>
            </p:nvGrpSpPr>
            <p:grpSpPr>
              <a:xfrm>
                <a:off x="13642186" y="13701297"/>
                <a:ext cx="9071781" cy="6382374"/>
                <a:chOff x="13642186" y="13701297"/>
                <a:chExt cx="9071781" cy="6382374"/>
              </a:xfrm>
            </p:grpSpPr>
            <p:sp>
              <p:nvSpPr>
                <p:cNvPr id="39" name="Arrow: Right 38">
                  <a:extLst>
                    <a:ext uri="{FF2B5EF4-FFF2-40B4-BE49-F238E27FC236}">
                      <a16:creationId xmlns:a16="http://schemas.microsoft.com/office/drawing/2014/main" id="{C2C21C28-790A-4C3F-985E-88F60F3B1FC8}"/>
                    </a:ext>
                  </a:extLst>
                </p:cNvPr>
                <p:cNvSpPr/>
                <p:nvPr/>
              </p:nvSpPr>
              <p:spPr>
                <a:xfrm>
                  <a:off x="13642186" y="16562817"/>
                  <a:ext cx="5648841" cy="1977560"/>
                </a:xfrm>
                <a:prstGeom prst="rightArrow">
                  <a:avLst>
                    <a:gd name="adj1" fmla="val 50000"/>
                    <a:gd name="adj2" fmla="val 54632"/>
                  </a:avLst>
                </a:prstGeom>
                <a:solidFill>
                  <a:srgbClr val="7398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tx1"/>
                      </a:solidFill>
                      <a:latin typeface="Arial" panose="020B0604020202020204" pitchFamily="34" charset="0"/>
                      <a:cs typeface="Arial" panose="020B0604020202020204" pitchFamily="34" charset="0"/>
                    </a:rPr>
                    <a:t>Cross section </a:t>
                  </a:r>
                </a:p>
                <a:p>
                  <a:pPr algn="ctr"/>
                  <a:r>
                    <a:rPr lang="en-US" sz="3200">
                      <a:solidFill>
                        <a:schemeClr val="tx1"/>
                      </a:solidFill>
                      <a:latin typeface="Arial" panose="020B0604020202020204" pitchFamily="34" charset="0"/>
                      <a:cs typeface="Arial" panose="020B0604020202020204" pitchFamily="34" charset="0"/>
                    </a:rPr>
                    <a:t>of the tank wall</a:t>
                  </a:r>
                </a:p>
              </p:txBody>
            </p:sp>
            <p:sp>
              <p:nvSpPr>
                <p:cNvPr id="40" name="Rectangle 39">
                  <a:extLst>
                    <a:ext uri="{FF2B5EF4-FFF2-40B4-BE49-F238E27FC236}">
                      <a16:creationId xmlns:a16="http://schemas.microsoft.com/office/drawing/2014/main" id="{9BE3A82A-31C4-4583-B049-2EF5641A80C7}"/>
                    </a:ext>
                  </a:extLst>
                </p:cNvPr>
                <p:cNvSpPr/>
                <p:nvPr/>
              </p:nvSpPr>
              <p:spPr>
                <a:xfrm flipH="1">
                  <a:off x="19541045" y="15178139"/>
                  <a:ext cx="154446" cy="4888191"/>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1" name="Rectangle 40">
                  <a:extLst>
                    <a:ext uri="{FF2B5EF4-FFF2-40B4-BE49-F238E27FC236}">
                      <a16:creationId xmlns:a16="http://schemas.microsoft.com/office/drawing/2014/main" id="{8B18F1D7-CDE5-4E16-A56C-F69DC2835011}"/>
                    </a:ext>
                  </a:extLst>
                </p:cNvPr>
                <p:cNvSpPr/>
                <p:nvPr/>
              </p:nvSpPr>
              <p:spPr>
                <a:xfrm flipH="1">
                  <a:off x="20562932" y="15178138"/>
                  <a:ext cx="154446" cy="4888191"/>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cxnSp>
              <p:nvCxnSpPr>
                <p:cNvPr id="42" name="Straight Arrow Connector 41">
                  <a:extLst>
                    <a:ext uri="{FF2B5EF4-FFF2-40B4-BE49-F238E27FC236}">
                      <a16:creationId xmlns:a16="http://schemas.microsoft.com/office/drawing/2014/main" id="{C0448396-E897-4E7B-95C7-BFDD037D9901}"/>
                    </a:ext>
                  </a:extLst>
                </p:cNvPr>
                <p:cNvCxnSpPr/>
                <p:nvPr/>
              </p:nvCxnSpPr>
              <p:spPr>
                <a:xfrm>
                  <a:off x="19765852" y="15186632"/>
                  <a:ext cx="26203" cy="4887397"/>
                </a:xfrm>
                <a:prstGeom prst="straightConnector1">
                  <a:avLst/>
                </a:prstGeom>
              </p:spPr>
              <p:style>
                <a:lnRef idx="2">
                  <a:schemeClr val="dk1"/>
                </a:lnRef>
                <a:fillRef idx="0">
                  <a:schemeClr val="dk1"/>
                </a:fillRef>
                <a:effectRef idx="1">
                  <a:schemeClr val="dk1"/>
                </a:effectRef>
                <a:fontRef idx="minor">
                  <a:schemeClr val="tx1"/>
                </a:fontRef>
              </p:style>
            </p:cxnSp>
            <p:cxnSp>
              <p:nvCxnSpPr>
                <p:cNvPr id="43" name="Straight Arrow Connector 42">
                  <a:extLst>
                    <a:ext uri="{FF2B5EF4-FFF2-40B4-BE49-F238E27FC236}">
                      <a16:creationId xmlns:a16="http://schemas.microsoft.com/office/drawing/2014/main" id="{28A52D76-2D9B-4F93-A7A4-B2C0AF159770}"/>
                    </a:ext>
                  </a:extLst>
                </p:cNvPr>
                <p:cNvCxnSpPr>
                  <a:cxnSpLocks/>
                </p:cNvCxnSpPr>
                <p:nvPr/>
              </p:nvCxnSpPr>
              <p:spPr>
                <a:xfrm>
                  <a:off x="19844457" y="15172505"/>
                  <a:ext cx="26203" cy="4887397"/>
                </a:xfrm>
                <a:prstGeom prst="straightConnector1">
                  <a:avLst/>
                </a:prstGeom>
              </p:spPr>
              <p:style>
                <a:lnRef idx="2">
                  <a:schemeClr val="dk1"/>
                </a:lnRef>
                <a:fillRef idx="0">
                  <a:schemeClr val="dk1"/>
                </a:fillRef>
                <a:effectRef idx="1">
                  <a:schemeClr val="dk1"/>
                </a:effectRef>
                <a:fontRef idx="minor">
                  <a:schemeClr val="tx1"/>
                </a:fontRef>
              </p:style>
            </p:cxnSp>
            <p:cxnSp>
              <p:nvCxnSpPr>
                <p:cNvPr id="44" name="Straight Arrow Connector 43">
                  <a:extLst>
                    <a:ext uri="{FF2B5EF4-FFF2-40B4-BE49-F238E27FC236}">
                      <a16:creationId xmlns:a16="http://schemas.microsoft.com/office/drawing/2014/main" id="{84B8F689-BFE5-4C86-9F2F-5384DBBC0527}"/>
                    </a:ext>
                  </a:extLst>
                </p:cNvPr>
                <p:cNvCxnSpPr>
                  <a:cxnSpLocks/>
                </p:cNvCxnSpPr>
                <p:nvPr/>
              </p:nvCxnSpPr>
              <p:spPr>
                <a:xfrm>
                  <a:off x="19923064" y="15172505"/>
                  <a:ext cx="26203" cy="4887397"/>
                </a:xfrm>
                <a:prstGeom prst="straightConnector1">
                  <a:avLst/>
                </a:prstGeom>
              </p:spPr>
              <p:style>
                <a:lnRef idx="2">
                  <a:schemeClr val="dk1"/>
                </a:lnRef>
                <a:fillRef idx="0">
                  <a:schemeClr val="dk1"/>
                </a:fillRef>
                <a:effectRef idx="1">
                  <a:schemeClr val="dk1"/>
                </a:effectRef>
                <a:fontRef idx="minor">
                  <a:schemeClr val="tx1"/>
                </a:fontRef>
              </p:style>
            </p:cxnSp>
            <p:cxnSp>
              <p:nvCxnSpPr>
                <p:cNvPr id="45" name="Straight Arrow Connector 44">
                  <a:extLst>
                    <a:ext uri="{FF2B5EF4-FFF2-40B4-BE49-F238E27FC236}">
                      <a16:creationId xmlns:a16="http://schemas.microsoft.com/office/drawing/2014/main" id="{28760DBE-F811-42C4-BC31-F4984F1334C2}"/>
                    </a:ext>
                  </a:extLst>
                </p:cNvPr>
                <p:cNvCxnSpPr>
                  <a:cxnSpLocks/>
                </p:cNvCxnSpPr>
                <p:nvPr/>
              </p:nvCxnSpPr>
              <p:spPr>
                <a:xfrm>
                  <a:off x="20001673" y="15186632"/>
                  <a:ext cx="26203" cy="4887397"/>
                </a:xfrm>
                <a:prstGeom prst="straightConnector1">
                  <a:avLst/>
                </a:prstGeom>
              </p:spPr>
              <p:style>
                <a:lnRef idx="2">
                  <a:schemeClr val="dk1"/>
                </a:lnRef>
                <a:fillRef idx="0">
                  <a:schemeClr val="dk1"/>
                </a:fillRef>
                <a:effectRef idx="1">
                  <a:schemeClr val="dk1"/>
                </a:effectRef>
                <a:fontRef idx="minor">
                  <a:schemeClr val="tx1"/>
                </a:fontRef>
              </p:style>
            </p:cxnSp>
            <p:cxnSp>
              <p:nvCxnSpPr>
                <p:cNvPr id="46" name="Straight Arrow Connector 45">
                  <a:extLst>
                    <a:ext uri="{FF2B5EF4-FFF2-40B4-BE49-F238E27FC236}">
                      <a16:creationId xmlns:a16="http://schemas.microsoft.com/office/drawing/2014/main" id="{8735269D-296E-48F1-BA29-2CF8BB1F3BCC}"/>
                    </a:ext>
                  </a:extLst>
                </p:cNvPr>
                <p:cNvCxnSpPr>
                  <a:cxnSpLocks/>
                </p:cNvCxnSpPr>
                <p:nvPr/>
              </p:nvCxnSpPr>
              <p:spPr>
                <a:xfrm>
                  <a:off x="20080278" y="15172505"/>
                  <a:ext cx="26203" cy="4887397"/>
                </a:xfrm>
                <a:prstGeom prst="straightConnector1">
                  <a:avLst/>
                </a:prstGeom>
                <a:ln w="38100"/>
              </p:spPr>
              <p:style>
                <a:lnRef idx="2">
                  <a:schemeClr val="dk1"/>
                </a:lnRef>
                <a:fillRef idx="0">
                  <a:schemeClr val="dk1"/>
                </a:fillRef>
                <a:effectRef idx="1">
                  <a:schemeClr val="dk1"/>
                </a:effectRef>
                <a:fontRef idx="minor">
                  <a:schemeClr val="tx1"/>
                </a:fontRef>
              </p:style>
            </p:cxnSp>
            <p:cxnSp>
              <p:nvCxnSpPr>
                <p:cNvPr id="47" name="Straight Arrow Connector 46">
                  <a:extLst>
                    <a:ext uri="{FF2B5EF4-FFF2-40B4-BE49-F238E27FC236}">
                      <a16:creationId xmlns:a16="http://schemas.microsoft.com/office/drawing/2014/main" id="{92ACC926-8D8F-4BC5-88DE-AEF86C1CACE8}"/>
                    </a:ext>
                  </a:extLst>
                </p:cNvPr>
                <p:cNvCxnSpPr>
                  <a:cxnSpLocks/>
                </p:cNvCxnSpPr>
                <p:nvPr/>
              </p:nvCxnSpPr>
              <p:spPr>
                <a:xfrm>
                  <a:off x="20158885" y="15186631"/>
                  <a:ext cx="26203" cy="4887397"/>
                </a:xfrm>
                <a:prstGeom prst="straightConnector1">
                  <a:avLst/>
                </a:prstGeom>
                <a:ln w="38100"/>
              </p:spPr>
              <p:style>
                <a:lnRef idx="2">
                  <a:schemeClr val="dk1"/>
                </a:lnRef>
                <a:fillRef idx="0">
                  <a:schemeClr val="dk1"/>
                </a:fillRef>
                <a:effectRef idx="1">
                  <a:schemeClr val="dk1"/>
                </a:effectRef>
                <a:fontRef idx="minor">
                  <a:schemeClr val="tx1"/>
                </a:fontRef>
              </p:style>
            </p:cxnSp>
            <p:cxnSp>
              <p:nvCxnSpPr>
                <p:cNvPr id="48" name="Straight Arrow Connector 47">
                  <a:extLst>
                    <a:ext uri="{FF2B5EF4-FFF2-40B4-BE49-F238E27FC236}">
                      <a16:creationId xmlns:a16="http://schemas.microsoft.com/office/drawing/2014/main" id="{866C97BE-6043-4C76-BD5C-F59DA3D6209A}"/>
                    </a:ext>
                  </a:extLst>
                </p:cNvPr>
                <p:cNvCxnSpPr>
                  <a:cxnSpLocks/>
                </p:cNvCxnSpPr>
                <p:nvPr/>
              </p:nvCxnSpPr>
              <p:spPr>
                <a:xfrm>
                  <a:off x="20237491" y="15186631"/>
                  <a:ext cx="26203" cy="4887397"/>
                </a:xfrm>
                <a:prstGeom prst="straightConnector1">
                  <a:avLst/>
                </a:prstGeom>
                <a:ln w="38100"/>
              </p:spPr>
              <p:style>
                <a:lnRef idx="2">
                  <a:schemeClr val="dk1"/>
                </a:lnRef>
                <a:fillRef idx="0">
                  <a:schemeClr val="dk1"/>
                </a:fillRef>
                <a:effectRef idx="1">
                  <a:schemeClr val="dk1"/>
                </a:effectRef>
                <a:fontRef idx="minor">
                  <a:schemeClr val="tx1"/>
                </a:fontRef>
              </p:style>
            </p:cxnSp>
            <p:cxnSp>
              <p:nvCxnSpPr>
                <p:cNvPr id="49" name="Straight Arrow Connector 48">
                  <a:extLst>
                    <a:ext uri="{FF2B5EF4-FFF2-40B4-BE49-F238E27FC236}">
                      <a16:creationId xmlns:a16="http://schemas.microsoft.com/office/drawing/2014/main" id="{9264BE87-89C5-41C7-88AA-9E07139C717F}"/>
                    </a:ext>
                  </a:extLst>
                </p:cNvPr>
                <p:cNvCxnSpPr>
                  <a:cxnSpLocks/>
                </p:cNvCxnSpPr>
                <p:nvPr/>
              </p:nvCxnSpPr>
              <p:spPr>
                <a:xfrm>
                  <a:off x="20394705" y="15172505"/>
                  <a:ext cx="26203" cy="4887397"/>
                </a:xfrm>
                <a:prstGeom prst="straightConnector1">
                  <a:avLst/>
                </a:prstGeom>
                <a:ln w="38100"/>
              </p:spPr>
              <p:style>
                <a:lnRef idx="2">
                  <a:schemeClr val="dk1"/>
                </a:lnRef>
                <a:fillRef idx="0">
                  <a:schemeClr val="dk1"/>
                </a:fillRef>
                <a:effectRef idx="1">
                  <a:schemeClr val="dk1"/>
                </a:effectRef>
                <a:fontRef idx="minor">
                  <a:schemeClr val="tx1"/>
                </a:fontRef>
              </p:style>
            </p:cxnSp>
            <p:cxnSp>
              <p:nvCxnSpPr>
                <p:cNvPr id="50" name="Straight Arrow Connector 49">
                  <a:extLst>
                    <a:ext uri="{FF2B5EF4-FFF2-40B4-BE49-F238E27FC236}">
                      <a16:creationId xmlns:a16="http://schemas.microsoft.com/office/drawing/2014/main" id="{C16E95FA-EC11-4946-AAD4-23C76262FE38}"/>
                    </a:ext>
                  </a:extLst>
                </p:cNvPr>
                <p:cNvCxnSpPr>
                  <a:cxnSpLocks/>
                </p:cNvCxnSpPr>
                <p:nvPr/>
              </p:nvCxnSpPr>
              <p:spPr>
                <a:xfrm>
                  <a:off x="20316098" y="15186631"/>
                  <a:ext cx="26203" cy="4887397"/>
                </a:xfrm>
                <a:prstGeom prst="straightConnector1">
                  <a:avLst/>
                </a:prstGeom>
                <a:ln w="38100"/>
              </p:spPr>
              <p:style>
                <a:lnRef idx="2">
                  <a:schemeClr val="dk1"/>
                </a:lnRef>
                <a:fillRef idx="0">
                  <a:schemeClr val="dk1"/>
                </a:fillRef>
                <a:effectRef idx="1">
                  <a:schemeClr val="dk1"/>
                </a:effectRef>
                <a:fontRef idx="minor">
                  <a:schemeClr val="tx1"/>
                </a:fontRef>
              </p:style>
            </p:cxnSp>
            <p:cxnSp>
              <p:nvCxnSpPr>
                <p:cNvPr id="51" name="Straight Arrow Connector 50">
                  <a:extLst>
                    <a:ext uri="{FF2B5EF4-FFF2-40B4-BE49-F238E27FC236}">
                      <a16:creationId xmlns:a16="http://schemas.microsoft.com/office/drawing/2014/main" id="{9844E98D-9BFB-428B-8603-0F93038D6EE4}"/>
                    </a:ext>
                  </a:extLst>
                </p:cNvPr>
                <p:cNvCxnSpPr>
                  <a:cxnSpLocks/>
                </p:cNvCxnSpPr>
                <p:nvPr/>
              </p:nvCxnSpPr>
              <p:spPr>
                <a:xfrm>
                  <a:off x="20473312" y="15172505"/>
                  <a:ext cx="26203" cy="4887397"/>
                </a:xfrm>
                <a:prstGeom prst="straightConnector1">
                  <a:avLst/>
                </a:prstGeom>
                <a:ln w="38100"/>
              </p:spPr>
              <p:style>
                <a:lnRef idx="2">
                  <a:schemeClr val="dk1"/>
                </a:lnRef>
                <a:fillRef idx="0">
                  <a:schemeClr val="dk1"/>
                </a:fillRef>
                <a:effectRef idx="1">
                  <a:schemeClr val="dk1"/>
                </a:effectRef>
                <a:fontRef idx="minor">
                  <a:schemeClr val="tx1"/>
                </a:fontRef>
              </p:style>
            </p:cxnSp>
            <p:cxnSp>
              <p:nvCxnSpPr>
                <p:cNvPr id="83" name="Straight Arrow Connector 82">
                  <a:extLst>
                    <a:ext uri="{FF2B5EF4-FFF2-40B4-BE49-F238E27FC236}">
                      <a16:creationId xmlns:a16="http://schemas.microsoft.com/office/drawing/2014/main" id="{AC256567-4429-4A56-A2B8-4A08344DE674}"/>
                    </a:ext>
                  </a:extLst>
                </p:cNvPr>
                <p:cNvCxnSpPr/>
                <p:nvPr/>
              </p:nvCxnSpPr>
              <p:spPr>
                <a:xfrm>
                  <a:off x="19773349" y="15186632"/>
                  <a:ext cx="26203" cy="4887397"/>
                </a:xfrm>
                <a:prstGeom prst="straightConnector1">
                  <a:avLst/>
                </a:prstGeom>
                <a:ln w="38100"/>
              </p:spPr>
              <p:style>
                <a:lnRef idx="2">
                  <a:schemeClr val="dk1"/>
                </a:lnRef>
                <a:fillRef idx="0">
                  <a:schemeClr val="dk1"/>
                </a:fillRef>
                <a:effectRef idx="1">
                  <a:schemeClr val="dk1"/>
                </a:effectRef>
                <a:fontRef idx="minor">
                  <a:schemeClr val="tx1"/>
                </a:fontRef>
              </p:style>
            </p:cxnSp>
            <p:cxnSp>
              <p:nvCxnSpPr>
                <p:cNvPr id="84" name="Straight Arrow Connector 83">
                  <a:extLst>
                    <a:ext uri="{FF2B5EF4-FFF2-40B4-BE49-F238E27FC236}">
                      <a16:creationId xmlns:a16="http://schemas.microsoft.com/office/drawing/2014/main" id="{F270F81D-A0D9-451C-B475-7DD8522FDE5E}"/>
                    </a:ext>
                  </a:extLst>
                </p:cNvPr>
                <p:cNvCxnSpPr>
                  <a:cxnSpLocks/>
                </p:cNvCxnSpPr>
                <p:nvPr/>
              </p:nvCxnSpPr>
              <p:spPr>
                <a:xfrm>
                  <a:off x="19851955" y="15172505"/>
                  <a:ext cx="26203" cy="4887397"/>
                </a:xfrm>
                <a:prstGeom prst="straightConnector1">
                  <a:avLst/>
                </a:prstGeom>
                <a:ln w="38100"/>
              </p:spPr>
              <p:style>
                <a:lnRef idx="2">
                  <a:schemeClr val="dk1"/>
                </a:lnRef>
                <a:fillRef idx="0">
                  <a:schemeClr val="dk1"/>
                </a:fillRef>
                <a:effectRef idx="1">
                  <a:schemeClr val="dk1"/>
                </a:effectRef>
                <a:fontRef idx="minor">
                  <a:schemeClr val="tx1"/>
                </a:fontRef>
              </p:style>
            </p:cxnSp>
            <p:cxnSp>
              <p:nvCxnSpPr>
                <p:cNvPr id="85" name="Straight Arrow Connector 84">
                  <a:extLst>
                    <a:ext uri="{FF2B5EF4-FFF2-40B4-BE49-F238E27FC236}">
                      <a16:creationId xmlns:a16="http://schemas.microsoft.com/office/drawing/2014/main" id="{0924C001-0B06-4F4F-86BD-AF8EE03BCFA7}"/>
                    </a:ext>
                  </a:extLst>
                </p:cNvPr>
                <p:cNvCxnSpPr>
                  <a:cxnSpLocks/>
                </p:cNvCxnSpPr>
                <p:nvPr/>
              </p:nvCxnSpPr>
              <p:spPr>
                <a:xfrm>
                  <a:off x="19930562" y="15172505"/>
                  <a:ext cx="26203" cy="4887397"/>
                </a:xfrm>
                <a:prstGeom prst="straightConnector1">
                  <a:avLst/>
                </a:prstGeom>
                <a:ln w="38100"/>
              </p:spPr>
              <p:style>
                <a:lnRef idx="2">
                  <a:schemeClr val="dk1"/>
                </a:lnRef>
                <a:fillRef idx="0">
                  <a:schemeClr val="dk1"/>
                </a:fillRef>
                <a:effectRef idx="1">
                  <a:schemeClr val="dk1"/>
                </a:effectRef>
                <a:fontRef idx="minor">
                  <a:schemeClr val="tx1"/>
                </a:fontRef>
              </p:style>
            </p:cxnSp>
            <p:cxnSp>
              <p:nvCxnSpPr>
                <p:cNvPr id="86" name="Straight Arrow Connector 85">
                  <a:extLst>
                    <a:ext uri="{FF2B5EF4-FFF2-40B4-BE49-F238E27FC236}">
                      <a16:creationId xmlns:a16="http://schemas.microsoft.com/office/drawing/2014/main" id="{EA85058B-A865-4F9D-BB08-A01242236147}"/>
                    </a:ext>
                  </a:extLst>
                </p:cNvPr>
                <p:cNvCxnSpPr>
                  <a:cxnSpLocks/>
                </p:cNvCxnSpPr>
                <p:nvPr/>
              </p:nvCxnSpPr>
              <p:spPr>
                <a:xfrm>
                  <a:off x="20009170" y="15186632"/>
                  <a:ext cx="26203" cy="4887397"/>
                </a:xfrm>
                <a:prstGeom prst="straightConnector1">
                  <a:avLst/>
                </a:prstGeom>
                <a:ln w="38100"/>
              </p:spPr>
              <p:style>
                <a:lnRef idx="2">
                  <a:schemeClr val="dk1"/>
                </a:lnRef>
                <a:fillRef idx="0">
                  <a:schemeClr val="dk1"/>
                </a:fillRef>
                <a:effectRef idx="1">
                  <a:schemeClr val="dk1"/>
                </a:effectRef>
                <a:fontRef idx="minor">
                  <a:schemeClr val="tx1"/>
                </a:fontRef>
              </p:style>
            </p:cxnSp>
            <p:sp>
              <p:nvSpPr>
                <p:cNvPr id="15" name="Arrow: Bent 14">
                  <a:extLst>
                    <a:ext uri="{FF2B5EF4-FFF2-40B4-BE49-F238E27FC236}">
                      <a16:creationId xmlns:a16="http://schemas.microsoft.com/office/drawing/2014/main" id="{0C67B64A-02DA-4955-A69A-2EA44624FBA1}"/>
                    </a:ext>
                  </a:extLst>
                </p:cNvPr>
                <p:cNvSpPr/>
                <p:nvPr/>
              </p:nvSpPr>
              <p:spPr>
                <a:xfrm>
                  <a:off x="18520208" y="19565103"/>
                  <a:ext cx="963735" cy="518561"/>
                </a:xfrm>
                <a:prstGeom prst="ben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21" name="Left Brace 20">
                  <a:extLst>
                    <a:ext uri="{FF2B5EF4-FFF2-40B4-BE49-F238E27FC236}">
                      <a16:creationId xmlns:a16="http://schemas.microsoft.com/office/drawing/2014/main" id="{0CD156B0-EB1A-4CC3-94F3-F91275108669}"/>
                    </a:ext>
                  </a:extLst>
                </p:cNvPr>
                <p:cNvSpPr/>
                <p:nvPr/>
              </p:nvSpPr>
              <p:spPr>
                <a:xfrm rot="5400000">
                  <a:off x="19801722" y="14290073"/>
                  <a:ext cx="659402" cy="897624"/>
                </a:xfrm>
                <a:prstGeom prst="leftBrace">
                  <a:avLst>
                    <a:gd name="adj1" fmla="val 8333"/>
                    <a:gd name="adj2" fmla="val 48018"/>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7" name="Arrow: Bent 14">
                  <a:extLst>
                    <a:ext uri="{FF2B5EF4-FFF2-40B4-BE49-F238E27FC236}">
                      <a16:creationId xmlns:a16="http://schemas.microsoft.com/office/drawing/2014/main" id="{370945F9-6A88-FB48-A1A1-5DF9A2A73060}"/>
                    </a:ext>
                  </a:extLst>
                </p:cNvPr>
                <p:cNvSpPr/>
                <p:nvPr/>
              </p:nvSpPr>
              <p:spPr>
                <a:xfrm flipH="1">
                  <a:off x="20772071" y="19565110"/>
                  <a:ext cx="963735" cy="518561"/>
                </a:xfrm>
                <a:prstGeom prst="ben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6" name="TextBox 5">
                  <a:extLst>
                    <a:ext uri="{FF2B5EF4-FFF2-40B4-BE49-F238E27FC236}">
                      <a16:creationId xmlns:a16="http://schemas.microsoft.com/office/drawing/2014/main" id="{2D287C46-12B4-F642-A46E-F952F55A5FD7}"/>
                    </a:ext>
                  </a:extLst>
                </p:cNvPr>
                <p:cNvSpPr txBox="1"/>
                <p:nvPr/>
              </p:nvSpPr>
              <p:spPr>
                <a:xfrm>
                  <a:off x="17630004" y="13701297"/>
                  <a:ext cx="5083963" cy="707886"/>
                </a:xfrm>
                <a:prstGeom prst="rect">
                  <a:avLst/>
                </a:prstGeom>
                <a:noFill/>
              </p:spPr>
              <p:txBody>
                <a:bodyPr wrap="square" rtlCol="0">
                  <a:spAutoFit/>
                </a:bodyPr>
                <a:lstStyle/>
                <a:p>
                  <a:pPr algn="ctr"/>
                  <a:r>
                    <a:rPr lang="en-US" sz="4000"/>
                    <a:t>MLI</a:t>
                  </a:r>
                </a:p>
              </p:txBody>
            </p:sp>
          </p:grpSp>
        </p:grpSp>
      </p:grpSp>
      <p:sp>
        <p:nvSpPr>
          <p:cNvPr id="113" name="Rounded Rectangle 112">
            <a:extLst>
              <a:ext uri="{FF2B5EF4-FFF2-40B4-BE49-F238E27FC236}">
                <a16:creationId xmlns:a16="http://schemas.microsoft.com/office/drawing/2014/main" id="{FAA7FE6C-8258-7041-9C5B-5BE34DBEC709}"/>
              </a:ext>
            </a:extLst>
          </p:cNvPr>
          <p:cNvSpPr/>
          <p:nvPr/>
        </p:nvSpPr>
        <p:spPr>
          <a:xfrm>
            <a:off x="19541045" y="7452030"/>
            <a:ext cx="12610620" cy="4763524"/>
          </a:xfrm>
          <a:prstGeom prst="roundRect">
            <a:avLst>
              <a:gd name="adj" fmla="val 4269"/>
            </a:avLst>
          </a:prstGeom>
          <a:solidFill>
            <a:srgbClr val="00BBDC">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b"/>
          <a:lstStyle/>
          <a:p>
            <a:pPr marL="571500" indent="-571500">
              <a:buFont typeface="Arial"/>
              <a:buChar char="•"/>
            </a:pPr>
            <a:r>
              <a:rPr lang="en-US" sz="4800">
                <a:solidFill>
                  <a:schemeClr val="tx1"/>
                </a:solidFill>
                <a:latin typeface="Arial"/>
                <a:cs typeface="Calibri"/>
              </a:rPr>
              <a:t>Withstand 6 Gs of force</a:t>
            </a:r>
            <a:endParaRPr lang="en-US" sz="4800"/>
          </a:p>
          <a:p>
            <a:pPr marL="571500" indent="-571500">
              <a:buFont typeface="Arial"/>
              <a:buChar char="•"/>
            </a:pPr>
            <a:r>
              <a:rPr lang="en-US" sz="4800">
                <a:solidFill>
                  <a:schemeClr val="tx1"/>
                </a:solidFill>
                <a:latin typeface="Arial"/>
                <a:cs typeface="Calibri"/>
              </a:rPr>
              <a:t>Maintain structural integrity for 14 days</a:t>
            </a:r>
          </a:p>
          <a:p>
            <a:pPr marL="571500" indent="-571500">
              <a:buFont typeface="Arial" panose="020B0604020202020204" pitchFamily="34" charset="0"/>
              <a:buChar char="•"/>
            </a:pPr>
            <a:r>
              <a:rPr lang="en-US" sz="4800">
                <a:solidFill>
                  <a:schemeClr val="tx1"/>
                </a:solidFill>
                <a:latin typeface="Arial"/>
                <a:cs typeface="Calibri"/>
              </a:rPr>
              <a:t>Maintain a pressure of 80-90 psi</a:t>
            </a:r>
          </a:p>
          <a:p>
            <a:pPr marL="571500" indent="-571500">
              <a:buFont typeface="Arial" panose="020B0604020202020204" pitchFamily="34" charset="0"/>
              <a:buChar char="•"/>
            </a:pPr>
            <a:r>
              <a:rPr lang="en-US" sz="4800">
                <a:solidFill>
                  <a:schemeClr val="tx1"/>
                </a:solidFill>
                <a:latin typeface="Arial"/>
                <a:cs typeface="Calibri"/>
              </a:rPr>
              <a:t>Allow a minimum of 10 kJ of energy per day into the system</a:t>
            </a:r>
          </a:p>
        </p:txBody>
      </p:sp>
      <p:sp>
        <p:nvSpPr>
          <p:cNvPr id="114" name="TextBox 113">
            <a:extLst>
              <a:ext uri="{FF2B5EF4-FFF2-40B4-BE49-F238E27FC236}">
                <a16:creationId xmlns:a16="http://schemas.microsoft.com/office/drawing/2014/main" id="{C1884899-4F25-E94F-8F9D-E2872253A875}"/>
              </a:ext>
            </a:extLst>
          </p:cNvPr>
          <p:cNvSpPr txBox="1"/>
          <p:nvPr/>
        </p:nvSpPr>
        <p:spPr>
          <a:xfrm>
            <a:off x="22520394" y="7434281"/>
            <a:ext cx="6372968" cy="1015663"/>
          </a:xfrm>
          <a:prstGeom prst="rect">
            <a:avLst/>
          </a:prstGeom>
          <a:noFill/>
        </p:spPr>
        <p:txBody>
          <a:bodyPr wrap="square" rtlCol="0">
            <a:spAutoFit/>
          </a:bodyPr>
          <a:lstStyle/>
          <a:p>
            <a:r>
              <a:rPr lang="en-US" sz="6000" u="sng">
                <a:latin typeface="Arial" panose="020B0604020202020204" pitchFamily="34" charset="0"/>
                <a:cs typeface="Arial" panose="020B0604020202020204" pitchFamily="34" charset="0"/>
              </a:rPr>
              <a:t>Targets &amp; Metrics</a:t>
            </a:r>
          </a:p>
        </p:txBody>
      </p:sp>
      <p:graphicFrame>
        <p:nvGraphicFramePr>
          <p:cNvPr id="2" name="Diagram 1">
            <a:extLst>
              <a:ext uri="{FF2B5EF4-FFF2-40B4-BE49-F238E27FC236}">
                <a16:creationId xmlns:a16="http://schemas.microsoft.com/office/drawing/2014/main" id="{3921C973-F66C-4048-B3E7-601DAB1BC349}"/>
              </a:ext>
            </a:extLst>
          </p:cNvPr>
          <p:cNvGraphicFramePr/>
          <p:nvPr>
            <p:extLst>
              <p:ext uri="{D42A27DB-BD31-4B8C-83A1-F6EECF244321}">
                <p14:modId xmlns:p14="http://schemas.microsoft.com/office/powerpoint/2010/main" val="177865946"/>
              </p:ext>
            </p:extLst>
          </p:nvPr>
        </p:nvGraphicFramePr>
        <p:xfrm>
          <a:off x="-1458339" y="20608968"/>
          <a:ext cx="35045704" cy="95080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82" name="Rectangle: Rounded Corners 133">
            <a:extLst>
              <a:ext uri="{FF2B5EF4-FFF2-40B4-BE49-F238E27FC236}">
                <a16:creationId xmlns:a16="http://schemas.microsoft.com/office/drawing/2014/main" id="{C7E1D619-E16E-CE4F-87FE-A4DB625734AB}"/>
              </a:ext>
            </a:extLst>
          </p:cNvPr>
          <p:cNvSpPr/>
          <p:nvPr/>
        </p:nvSpPr>
        <p:spPr>
          <a:xfrm>
            <a:off x="24315346" y="12615095"/>
            <a:ext cx="7884630" cy="7349167"/>
          </a:xfrm>
          <a:prstGeom prst="roundRect">
            <a:avLst>
              <a:gd name="adj" fmla="val 3978"/>
            </a:avLst>
          </a:prstGeom>
          <a:solidFill>
            <a:srgbClr val="9BD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20981314-3918-6946-B4B2-872DBD60FBE2}"/>
              </a:ext>
            </a:extLst>
          </p:cNvPr>
          <p:cNvSpPr txBox="1"/>
          <p:nvPr/>
        </p:nvSpPr>
        <p:spPr>
          <a:xfrm>
            <a:off x="24419329" y="12833258"/>
            <a:ext cx="7733623" cy="5447645"/>
          </a:xfrm>
          <a:prstGeom prst="rect">
            <a:avLst/>
          </a:prstGeom>
          <a:noFill/>
        </p:spPr>
        <p:txBody>
          <a:bodyPr wrap="square" lIns="91440" tIns="45720" rIns="91440" bIns="45720" rtlCol="0" anchor="t">
            <a:spAutoFit/>
          </a:bodyPr>
          <a:lstStyle/>
          <a:p>
            <a:pPr algn="ctr"/>
            <a:r>
              <a:rPr lang="en-US" sz="6000" u="sng">
                <a:latin typeface="Arial"/>
                <a:cs typeface="Times New Roman"/>
              </a:rPr>
              <a:t>Assumptions</a:t>
            </a:r>
          </a:p>
          <a:p>
            <a:pPr marL="571500" indent="-571500">
              <a:buFont typeface="Arial" panose="020B0604020202020204" pitchFamily="34" charset="0"/>
              <a:buChar char="•"/>
            </a:pPr>
            <a:r>
              <a:rPr lang="en-US" sz="4800">
                <a:latin typeface="Arial"/>
                <a:cs typeface="Times New Roman"/>
              </a:rPr>
              <a:t>Testing with nitrogen</a:t>
            </a:r>
          </a:p>
          <a:p>
            <a:pPr marL="571500" indent="-571500">
              <a:buFont typeface="Arial" panose="020B0604020202020204" pitchFamily="34" charset="0"/>
              <a:buChar char="•"/>
            </a:pPr>
            <a:r>
              <a:rPr lang="en-US" sz="4800">
                <a:latin typeface="Arial"/>
                <a:cs typeface="Times New Roman"/>
              </a:rPr>
              <a:t>Tank will be utilized in space and Earth environments</a:t>
            </a:r>
          </a:p>
          <a:p>
            <a:pPr marL="571500" indent="-571500">
              <a:buFont typeface="Arial" panose="020B0604020202020204" pitchFamily="34" charset="0"/>
              <a:buChar char="•"/>
            </a:pPr>
            <a:r>
              <a:rPr lang="en-US" sz="4800">
                <a:latin typeface="Arial"/>
                <a:cs typeface="Times New Roman"/>
              </a:rPr>
              <a:t>Hypothetical lunar mission</a:t>
            </a:r>
            <a:endParaRPr lang="en-US" sz="4800">
              <a:latin typeface="Arial"/>
              <a:cs typeface="Times New Roman" panose="02020603050405020304" pitchFamily="18" charset="0"/>
            </a:endParaRPr>
          </a:p>
        </p:txBody>
      </p:sp>
    </p:spTree>
    <p:extLst>
      <p:ext uri="{BB962C8B-B14F-4D97-AF65-F5344CB8AC3E}">
        <p14:creationId xmlns:p14="http://schemas.microsoft.com/office/powerpoint/2010/main" val="5418530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309BABA-22D3-40B8-B5AA-93F5EED38BAF}"/>
              </a:ext>
            </a:extLst>
          </p:cNvPr>
          <p:cNvSpPr>
            <a:spLocks noGrp="1"/>
          </p:cNvSpPr>
          <p:nvPr>
            <p:ph type="title"/>
          </p:nvPr>
        </p:nvSpPr>
        <p:spPr/>
        <p:txBody>
          <a:bodyPr/>
          <a:lstStyle/>
          <a:p>
            <a:r>
              <a:rPr lang="en-US"/>
              <a:t>Color Palette</a:t>
            </a:r>
          </a:p>
        </p:txBody>
      </p:sp>
      <p:sp>
        <p:nvSpPr>
          <p:cNvPr id="4" name="Slide Number Placeholder 3">
            <a:extLst>
              <a:ext uri="{FF2B5EF4-FFF2-40B4-BE49-F238E27FC236}">
                <a16:creationId xmlns:a16="http://schemas.microsoft.com/office/drawing/2014/main" id="{58BB47A7-9FB4-428F-A628-134CFC1D2960}"/>
              </a:ext>
            </a:extLst>
          </p:cNvPr>
          <p:cNvSpPr>
            <a:spLocks noGrp="1"/>
          </p:cNvSpPr>
          <p:nvPr>
            <p:ph type="sldNum" sz="quarter" idx="4"/>
          </p:nvPr>
        </p:nvSpPr>
        <p:spPr/>
        <p:txBody>
          <a:bodyPr/>
          <a:lstStyle/>
          <a:p>
            <a:fld id="{6F1FABC0-072B-4F22-8F9B-95A9D10B0206}" type="slidenum">
              <a:rPr lang="en-US" smtClean="0"/>
              <a:pPr/>
              <a:t>10</a:t>
            </a:fld>
            <a:endParaRPr lang="en-US"/>
          </a:p>
        </p:txBody>
      </p:sp>
      <p:sp>
        <p:nvSpPr>
          <p:cNvPr id="2" name="Content Placeholder 1">
            <a:extLst>
              <a:ext uri="{FF2B5EF4-FFF2-40B4-BE49-F238E27FC236}">
                <a16:creationId xmlns:a16="http://schemas.microsoft.com/office/drawing/2014/main" id="{E5F80B4F-176C-446D-A354-8FB91821F7BF}"/>
              </a:ext>
            </a:extLst>
          </p:cNvPr>
          <p:cNvSpPr>
            <a:spLocks noGrp="1"/>
          </p:cNvSpPr>
          <p:nvPr>
            <p:ph sz="quarter" idx="11"/>
          </p:nvPr>
        </p:nvSpPr>
        <p:spPr/>
        <p:txBody>
          <a:bodyPr/>
          <a:lstStyle/>
          <a:p>
            <a:endParaRPr lang="en-US"/>
          </a:p>
        </p:txBody>
      </p:sp>
      <p:pic>
        <p:nvPicPr>
          <p:cNvPr id="6" name="Content Placeholder 5">
            <a:extLst>
              <a:ext uri="{FF2B5EF4-FFF2-40B4-BE49-F238E27FC236}">
                <a16:creationId xmlns:a16="http://schemas.microsoft.com/office/drawing/2014/main" id="{7C64D978-25AB-44BB-AA81-5FCAF9B3A551}"/>
              </a:ext>
            </a:extLst>
          </p:cNvPr>
          <p:cNvPicPr>
            <a:picLocks noChangeAspect="1"/>
          </p:cNvPicPr>
          <p:nvPr/>
        </p:nvPicPr>
        <p:blipFill>
          <a:blip r:embed="rId3"/>
          <a:stretch>
            <a:fillRect/>
          </a:stretch>
        </p:blipFill>
        <p:spPr>
          <a:xfrm>
            <a:off x="7600822" y="6643687"/>
            <a:ext cx="19683809" cy="10680192"/>
          </a:xfrm>
          <a:prstGeom prst="rect">
            <a:avLst/>
          </a:prstGeom>
        </p:spPr>
      </p:pic>
    </p:spTree>
    <p:extLst>
      <p:ext uri="{BB962C8B-B14F-4D97-AF65-F5344CB8AC3E}">
        <p14:creationId xmlns:p14="http://schemas.microsoft.com/office/powerpoint/2010/main" val="41539187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75" name="Picture 1074">
            <a:extLst>
              <a:ext uri="{FF2B5EF4-FFF2-40B4-BE49-F238E27FC236}">
                <a16:creationId xmlns:a16="http://schemas.microsoft.com/office/drawing/2014/main" id="{16A2991B-D0FC-44FA-BD2D-AAC52B855078}"/>
              </a:ext>
            </a:extLst>
          </p:cNvPr>
          <p:cNvPicPr>
            <a:picLocks noChangeAspect="1"/>
          </p:cNvPicPr>
          <p:nvPr/>
        </p:nvPicPr>
        <p:blipFill>
          <a:blip r:embed="rId3">
            <a:alphaModFix/>
          </a:blip>
          <a:stretch>
            <a:fillRect/>
          </a:stretch>
        </p:blipFill>
        <p:spPr>
          <a:xfrm rot="652002">
            <a:off x="8248162" y="11590969"/>
            <a:ext cx="9421329" cy="9955804"/>
          </a:xfrm>
          <a:prstGeom prst="rect">
            <a:avLst/>
          </a:prstGeom>
        </p:spPr>
      </p:pic>
      <p:pic>
        <p:nvPicPr>
          <p:cNvPr id="1030" name="Picture 6" descr="Closeup of the Moon transparent | Free PNG Sticker - rawpixel">
            <a:extLst>
              <a:ext uri="{FF2B5EF4-FFF2-40B4-BE49-F238E27FC236}">
                <a16:creationId xmlns:a16="http://schemas.microsoft.com/office/drawing/2014/main" id="{0A770548-1B85-344C-A276-12509A594D0C}"/>
              </a:ext>
            </a:extLst>
          </p:cNvPr>
          <p:cNvPicPr>
            <a:picLocks noChangeAspect="1" noChangeArrowheads="1"/>
          </p:cNvPicPr>
          <p:nvPr/>
        </p:nvPicPr>
        <p:blipFill rotWithShape="1">
          <a:blip r:embed="rId4">
            <a:alphaModFix/>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l="41190" b="65515"/>
          <a:stretch/>
        </p:blipFill>
        <p:spPr bwMode="auto">
          <a:xfrm>
            <a:off x="0" y="14990115"/>
            <a:ext cx="12375501" cy="5733332"/>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Rounded Corners 7">
            <a:extLst>
              <a:ext uri="{FF2B5EF4-FFF2-40B4-BE49-F238E27FC236}">
                <a16:creationId xmlns:a16="http://schemas.microsoft.com/office/drawing/2014/main" id="{381BD4B7-BD0A-4E39-BFA7-35746F5CEC7E}"/>
              </a:ext>
            </a:extLst>
          </p:cNvPr>
          <p:cNvSpPr/>
          <p:nvPr/>
        </p:nvSpPr>
        <p:spPr>
          <a:xfrm>
            <a:off x="528340" y="3553164"/>
            <a:ext cx="31861720" cy="3420533"/>
          </a:xfrm>
          <a:prstGeom prst="roundRect">
            <a:avLst/>
          </a:prstGeom>
          <a:solidFill>
            <a:srgbClr val="236192">
              <a:alpha val="6549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0"/>
            <a:ext cx="32918400" cy="32004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srgbClr val="BFBFBF"/>
              </a:solidFill>
            </a:endParaRPr>
          </a:p>
        </p:txBody>
      </p:sp>
      <p:sp>
        <p:nvSpPr>
          <p:cNvPr id="7" name="Text Box 2"/>
          <p:cNvSpPr txBox="1">
            <a:spLocks noChangeArrowheads="1"/>
          </p:cNvSpPr>
          <p:nvPr/>
        </p:nvSpPr>
        <p:spPr bwMode="auto">
          <a:xfrm>
            <a:off x="6421120" y="695092"/>
            <a:ext cx="20759491" cy="2282081"/>
          </a:xfrm>
          <a:prstGeom prst="rect">
            <a:avLst/>
          </a:prstGeom>
          <a:noFill/>
          <a:ln w="9525">
            <a:noFill/>
            <a:miter lim="800000"/>
            <a:headEnd/>
            <a:tailEnd/>
          </a:ln>
        </p:spPr>
        <p:txBody>
          <a:bodyPr rot="0" vert="horz" wrap="square" lIns="91440" tIns="45720" rIns="91440" bIns="45720" anchor="t" anchorCtr="0">
            <a:noAutofit/>
          </a:bodyPr>
          <a:lstStyle/>
          <a:p>
            <a:r>
              <a:rPr lang="en-US" sz="7200">
                <a:solidFill>
                  <a:srgbClr val="0D0D0D"/>
                </a:solidFill>
                <a:latin typeface="Arial"/>
                <a:ea typeface="HelveticaNeueLT Std Lt" charset="0"/>
                <a:cs typeface="Arial"/>
              </a:rPr>
              <a:t>In-Space</a:t>
            </a:r>
            <a:r>
              <a:rPr lang="en-US" sz="7200">
                <a:solidFill>
                  <a:srgbClr val="0D0D0D"/>
                </a:solidFill>
                <a:effectLst/>
                <a:latin typeface="Arial"/>
                <a:ea typeface="HelveticaNeueLT Std Lt" charset="0"/>
                <a:cs typeface="Arial"/>
              </a:rPr>
              <a:t> Cryogenic Propellent </a:t>
            </a:r>
            <a:r>
              <a:rPr lang="en-US" sz="7200">
                <a:solidFill>
                  <a:srgbClr val="0D0D0D"/>
                </a:solidFill>
                <a:latin typeface="Arial"/>
                <a:ea typeface="HelveticaNeueLT Std Lt" charset="0"/>
                <a:cs typeface="Arial"/>
              </a:rPr>
              <a:t>Storage Container</a:t>
            </a:r>
            <a:endParaRPr lang="en-US" sz="7200">
              <a:solidFill>
                <a:srgbClr val="0D0D0D"/>
              </a:solidFill>
              <a:effectLst/>
              <a:latin typeface="Arial"/>
              <a:ea typeface="HelveticaNeueLT Std Lt" charset="0"/>
              <a:cs typeface="Arial"/>
            </a:endParaRPr>
          </a:p>
        </p:txBody>
      </p:sp>
      <p:sp>
        <p:nvSpPr>
          <p:cNvPr id="9" name="Rectangle 8"/>
          <p:cNvSpPr/>
          <p:nvPr/>
        </p:nvSpPr>
        <p:spPr>
          <a:xfrm>
            <a:off x="4022815" y="1981338"/>
            <a:ext cx="25552769" cy="1085490"/>
          </a:xfrm>
          <a:prstGeom prst="rect">
            <a:avLst/>
          </a:prstGeom>
        </p:spPr>
        <p:txBody>
          <a:bodyPr wrap="square">
            <a:spAutoFit/>
          </a:bodyPr>
          <a:lstStyle/>
          <a:p>
            <a:pPr>
              <a:lnSpc>
                <a:spcPct val="150000"/>
              </a:lnSpc>
              <a:spcAft>
                <a:spcPts val="600"/>
              </a:spcAft>
            </a:pPr>
            <a:r>
              <a:rPr lang="en-US" sz="4800">
                <a:solidFill>
                  <a:srgbClr val="0D0D0D"/>
                </a:solidFill>
                <a:effectLst/>
                <a:latin typeface="Arial Black" charset="0"/>
                <a:ea typeface="HelveticaNeueLT Std Lt" charset="0"/>
                <a:cs typeface="Arial" charset="0"/>
              </a:rPr>
              <a:t>Team 512: Anna Gilliard, Liam McConnell, Samantha Myers, Brandon Young</a:t>
            </a:r>
          </a:p>
        </p:txBody>
      </p:sp>
      <p:sp>
        <p:nvSpPr>
          <p:cNvPr id="19" name="Text Box 2"/>
          <p:cNvSpPr txBox="1">
            <a:spLocks noChangeArrowheads="1"/>
          </p:cNvSpPr>
          <p:nvPr/>
        </p:nvSpPr>
        <p:spPr bwMode="auto">
          <a:xfrm>
            <a:off x="12687658" y="3824742"/>
            <a:ext cx="7350345" cy="1040919"/>
          </a:xfrm>
          <a:prstGeom prst="rect">
            <a:avLst/>
          </a:prstGeom>
          <a:noFill/>
          <a:ln w="9525">
            <a:noFill/>
            <a:miter lim="800000"/>
            <a:headEnd/>
            <a:tailEnd/>
          </a:ln>
        </p:spPr>
        <p:txBody>
          <a:bodyPr rot="0" vert="horz" wrap="square" lIns="0" tIns="0" rIns="0" bIns="0" anchor="t" anchorCtr="0">
            <a:noAutofit/>
          </a:bodyPr>
          <a:lstStyle/>
          <a:p>
            <a:pPr marL="0" marR="0" algn="ctr">
              <a:spcBef>
                <a:spcPts val="0"/>
              </a:spcBef>
              <a:spcAft>
                <a:spcPts val="400"/>
              </a:spcAft>
            </a:pPr>
            <a:r>
              <a:rPr lang="en-US" sz="2100">
                <a:solidFill>
                  <a:srgbClr val="000000"/>
                </a:solidFill>
                <a:effectLst/>
                <a:latin typeface="Times New Roman"/>
                <a:ea typeface="HelveticaNeueLT Std Lt" charset="0"/>
                <a:cs typeface="Times New Roman"/>
              </a:rPr>
              <a:t> </a:t>
            </a:r>
            <a:r>
              <a:rPr lang="en-US" sz="6000" u="sng">
                <a:solidFill>
                  <a:srgbClr val="000000"/>
                </a:solidFill>
                <a:effectLst/>
                <a:latin typeface="Arial"/>
                <a:ea typeface="HelveticaNeueLT Std Lt" charset="0"/>
                <a:cs typeface="Times New Roman"/>
              </a:rPr>
              <a:t>Objective</a:t>
            </a:r>
            <a:endParaRPr lang="en-US" sz="6000" u="sng">
              <a:effectLst/>
              <a:latin typeface="Arial"/>
              <a:ea typeface="HelveticaNeueLT Std Lt" charset="0"/>
              <a:cs typeface="Times New Roman"/>
            </a:endParaRPr>
          </a:p>
        </p:txBody>
      </p:sp>
      <p:pic>
        <p:nvPicPr>
          <p:cNvPr id="22" name="Picture 21"/>
          <p:cNvPicPr>
            <a:picLocks noChangeAspect="1"/>
          </p:cNvPicPr>
          <p:nvPr/>
        </p:nvPicPr>
        <p:blipFill>
          <a:blip r:embed="rId6"/>
          <a:srcRect/>
          <a:stretch/>
        </p:blipFill>
        <p:spPr>
          <a:xfrm>
            <a:off x="771480" y="277535"/>
            <a:ext cx="2880652" cy="2710817"/>
          </a:xfrm>
          <a:prstGeom prst="rect">
            <a:avLst/>
          </a:prstGeom>
        </p:spPr>
      </p:pic>
      <p:pic>
        <p:nvPicPr>
          <p:cNvPr id="1026" name="Picture 2" descr="Symbols of NASA | NASA">
            <a:extLst>
              <a:ext uri="{FF2B5EF4-FFF2-40B4-BE49-F238E27FC236}">
                <a16:creationId xmlns:a16="http://schemas.microsoft.com/office/drawing/2014/main" id="{620AB636-F245-4045-8915-5EBD55EE01E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237738" y="277535"/>
            <a:ext cx="5349627" cy="2674814"/>
          </a:xfrm>
          <a:prstGeom prst="rect">
            <a:avLst/>
          </a:prstGeom>
          <a:noFill/>
          <a:extLst>
            <a:ext uri="{909E8E84-426E-40DD-AFC4-6F175D3DCCD1}">
              <a14:hiddenFill xmlns:a14="http://schemas.microsoft.com/office/drawing/2010/main">
                <a:solidFill>
                  <a:srgbClr val="FFFFFF"/>
                </a:solidFill>
              </a14:hiddenFill>
            </a:ext>
          </a:extLst>
        </p:spPr>
      </p:pic>
      <p:sp>
        <p:nvSpPr>
          <p:cNvPr id="109" name="TextBox 108">
            <a:extLst>
              <a:ext uri="{FF2B5EF4-FFF2-40B4-BE49-F238E27FC236}">
                <a16:creationId xmlns:a16="http://schemas.microsoft.com/office/drawing/2014/main" id="{51BF7B31-7917-43EC-AB25-2C16A970E024}"/>
              </a:ext>
            </a:extLst>
          </p:cNvPr>
          <p:cNvSpPr txBox="1"/>
          <p:nvPr/>
        </p:nvSpPr>
        <p:spPr>
          <a:xfrm>
            <a:off x="528340" y="4838438"/>
            <a:ext cx="31765350" cy="1569660"/>
          </a:xfrm>
          <a:prstGeom prst="rect">
            <a:avLst/>
          </a:prstGeom>
          <a:noFill/>
        </p:spPr>
        <p:txBody>
          <a:bodyPr wrap="square" lIns="91440" tIns="45720" rIns="91440" bIns="45720" rtlCol="0" anchor="t">
            <a:spAutoFit/>
          </a:bodyPr>
          <a:lstStyle/>
          <a:p>
            <a:pPr algn="ctr"/>
            <a:r>
              <a:rPr lang="en-US" sz="4800">
                <a:latin typeface="Arial"/>
                <a:cs typeface="Arial"/>
              </a:rPr>
              <a:t>Create a long-term storage solution for cryogenic propellent such as liquid hydrogen or liquid oxygen that will result in longer storage time under cryogenic temperature and pressure leading to the possibility of longer missions.</a:t>
            </a:r>
          </a:p>
        </p:txBody>
      </p:sp>
      <p:graphicFrame>
        <p:nvGraphicFramePr>
          <p:cNvPr id="2" name="Diagram 1">
            <a:extLst>
              <a:ext uri="{FF2B5EF4-FFF2-40B4-BE49-F238E27FC236}">
                <a16:creationId xmlns:a16="http://schemas.microsoft.com/office/drawing/2014/main" id="{3921C973-F66C-4048-B3E7-601DAB1BC349}"/>
              </a:ext>
            </a:extLst>
          </p:cNvPr>
          <p:cNvGraphicFramePr/>
          <p:nvPr/>
        </p:nvGraphicFramePr>
        <p:xfrm>
          <a:off x="-1458339" y="20608968"/>
          <a:ext cx="35045704" cy="95080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nvGrpSpPr>
          <p:cNvPr id="89" name="Group 88">
            <a:extLst>
              <a:ext uri="{FF2B5EF4-FFF2-40B4-BE49-F238E27FC236}">
                <a16:creationId xmlns:a16="http://schemas.microsoft.com/office/drawing/2014/main" id="{A123000C-B861-724C-A570-D9DEB0D40B08}"/>
              </a:ext>
            </a:extLst>
          </p:cNvPr>
          <p:cNvGrpSpPr/>
          <p:nvPr/>
        </p:nvGrpSpPr>
        <p:grpSpPr>
          <a:xfrm>
            <a:off x="10677984" y="7134206"/>
            <a:ext cx="13696392" cy="7520828"/>
            <a:chOff x="7405313" y="12125761"/>
            <a:chExt cx="16206329" cy="8772784"/>
          </a:xfrm>
        </p:grpSpPr>
        <p:sp>
          <p:nvSpPr>
            <p:cNvPr id="90" name="TextBox 89">
              <a:extLst>
                <a:ext uri="{FF2B5EF4-FFF2-40B4-BE49-F238E27FC236}">
                  <a16:creationId xmlns:a16="http://schemas.microsoft.com/office/drawing/2014/main" id="{ADB9AE5E-55E6-9A47-B82C-28031201E2BE}"/>
                </a:ext>
              </a:extLst>
            </p:cNvPr>
            <p:cNvSpPr txBox="1"/>
            <p:nvPr/>
          </p:nvSpPr>
          <p:spPr>
            <a:xfrm>
              <a:off x="20855109" y="18406166"/>
              <a:ext cx="2756533" cy="2492379"/>
            </a:xfrm>
            <a:prstGeom prst="rect">
              <a:avLst/>
            </a:prstGeom>
            <a:noFill/>
          </p:spPr>
          <p:txBody>
            <a:bodyPr wrap="square" lIns="91440" tIns="45720" rIns="91440" bIns="45720" rtlCol="0" anchor="t">
              <a:spAutoFit/>
            </a:bodyPr>
            <a:lstStyle/>
            <a:p>
              <a:pPr algn="r"/>
              <a:r>
                <a:rPr lang="en-US" sz="3200"/>
                <a:t>Outer layer of tank</a:t>
              </a:r>
              <a:endParaRPr lang="en-US" sz="3200">
                <a:cs typeface="Calibri"/>
              </a:endParaRPr>
            </a:p>
          </p:txBody>
        </p:sp>
        <p:sp>
          <p:nvSpPr>
            <p:cNvPr id="91" name="TextBox 90">
              <a:extLst>
                <a:ext uri="{FF2B5EF4-FFF2-40B4-BE49-F238E27FC236}">
                  <a16:creationId xmlns:a16="http://schemas.microsoft.com/office/drawing/2014/main" id="{DBB60152-1290-7641-AB23-3876E849BCB4}"/>
                </a:ext>
              </a:extLst>
            </p:cNvPr>
            <p:cNvSpPr txBox="1"/>
            <p:nvPr/>
          </p:nvSpPr>
          <p:spPr>
            <a:xfrm>
              <a:off x="18251843" y="18396531"/>
              <a:ext cx="2637880" cy="2492379"/>
            </a:xfrm>
            <a:prstGeom prst="rect">
              <a:avLst/>
            </a:prstGeom>
            <a:noFill/>
          </p:spPr>
          <p:txBody>
            <a:bodyPr wrap="square" lIns="91440" tIns="45720" rIns="91440" bIns="45720" rtlCol="0" anchor="t">
              <a:spAutoFit/>
            </a:bodyPr>
            <a:lstStyle/>
            <a:p>
              <a:r>
                <a:rPr lang="en-US" sz="3200"/>
                <a:t>Inner layer of tank</a:t>
              </a:r>
            </a:p>
          </p:txBody>
        </p:sp>
        <p:grpSp>
          <p:nvGrpSpPr>
            <p:cNvPr id="92" name="Group 91">
              <a:extLst>
                <a:ext uri="{FF2B5EF4-FFF2-40B4-BE49-F238E27FC236}">
                  <a16:creationId xmlns:a16="http://schemas.microsoft.com/office/drawing/2014/main" id="{6C7978A7-B238-8446-ABEA-B4E0F681A542}"/>
                </a:ext>
              </a:extLst>
            </p:cNvPr>
            <p:cNvGrpSpPr/>
            <p:nvPr/>
          </p:nvGrpSpPr>
          <p:grpSpPr>
            <a:xfrm>
              <a:off x="7405313" y="12125761"/>
              <a:ext cx="16102351" cy="6693665"/>
              <a:chOff x="7763106" y="13314696"/>
              <a:chExt cx="14885356" cy="7265301"/>
            </a:xfrm>
          </p:grpSpPr>
          <p:grpSp>
            <p:nvGrpSpPr>
              <p:cNvPr id="93" name="Group 92">
                <a:extLst>
                  <a:ext uri="{FF2B5EF4-FFF2-40B4-BE49-F238E27FC236}">
                    <a16:creationId xmlns:a16="http://schemas.microsoft.com/office/drawing/2014/main" id="{241259C0-B5E6-5645-AE5E-C47722AF7E4E}"/>
                  </a:ext>
                </a:extLst>
              </p:cNvPr>
              <p:cNvGrpSpPr/>
              <p:nvPr/>
            </p:nvGrpSpPr>
            <p:grpSpPr>
              <a:xfrm>
                <a:off x="7763106" y="13314696"/>
                <a:ext cx="5572070" cy="7265301"/>
                <a:chOff x="9513857" y="13309459"/>
                <a:chExt cx="5572070" cy="7265301"/>
              </a:xfrm>
            </p:grpSpPr>
            <p:sp>
              <p:nvSpPr>
                <p:cNvPr id="122" name="Oval 121">
                  <a:extLst>
                    <a:ext uri="{FF2B5EF4-FFF2-40B4-BE49-F238E27FC236}">
                      <a16:creationId xmlns:a16="http://schemas.microsoft.com/office/drawing/2014/main" id="{180E2E81-09AC-A343-B250-1275330E5FF6}"/>
                    </a:ext>
                  </a:extLst>
                </p:cNvPr>
                <p:cNvSpPr/>
                <p:nvPr/>
              </p:nvSpPr>
              <p:spPr>
                <a:xfrm>
                  <a:off x="12619546" y="18597201"/>
                  <a:ext cx="2279597" cy="1977559"/>
                </a:xfrm>
                <a:prstGeom prst="ellipse">
                  <a:avLst/>
                </a:prstGeom>
                <a:solidFill>
                  <a:srgbClr val="BFBFBF"/>
                </a:solidFill>
                <a:ln>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4" name="Group 123">
                  <a:extLst>
                    <a:ext uri="{FF2B5EF4-FFF2-40B4-BE49-F238E27FC236}">
                      <a16:creationId xmlns:a16="http://schemas.microsoft.com/office/drawing/2014/main" id="{D112FF3A-BE68-C640-ACC2-1926F931C3C2}"/>
                    </a:ext>
                  </a:extLst>
                </p:cNvPr>
                <p:cNvGrpSpPr/>
                <p:nvPr/>
              </p:nvGrpSpPr>
              <p:grpSpPr>
                <a:xfrm>
                  <a:off x="11805591" y="14290690"/>
                  <a:ext cx="3280336" cy="5506562"/>
                  <a:chOff x="13435616" y="14290690"/>
                  <a:chExt cx="3280336" cy="5506562"/>
                </a:xfrm>
              </p:grpSpPr>
              <p:sp>
                <p:nvSpPr>
                  <p:cNvPr id="125" name="Rectangle 124">
                    <a:extLst>
                      <a:ext uri="{FF2B5EF4-FFF2-40B4-BE49-F238E27FC236}">
                        <a16:creationId xmlns:a16="http://schemas.microsoft.com/office/drawing/2014/main" id="{8D5A0D89-2EE9-264E-A2B2-625649B215F2}"/>
                      </a:ext>
                    </a:extLst>
                  </p:cNvPr>
                  <p:cNvSpPr/>
                  <p:nvPr/>
                </p:nvSpPr>
                <p:spPr>
                  <a:xfrm>
                    <a:off x="14249572" y="15913372"/>
                    <a:ext cx="2279597" cy="3672610"/>
                  </a:xfrm>
                  <a:prstGeom prst="rect">
                    <a:avLst/>
                  </a:prstGeom>
                  <a:solidFill>
                    <a:srgbClr val="BFBFBF"/>
                  </a:solidFill>
                  <a:ln>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a:extLst>
                      <a:ext uri="{FF2B5EF4-FFF2-40B4-BE49-F238E27FC236}">
                        <a16:creationId xmlns:a16="http://schemas.microsoft.com/office/drawing/2014/main" id="{AF2BAAA8-E546-2C4A-8DF3-D9E850DFD649}"/>
                      </a:ext>
                    </a:extLst>
                  </p:cNvPr>
                  <p:cNvSpPr/>
                  <p:nvPr/>
                </p:nvSpPr>
                <p:spPr>
                  <a:xfrm>
                    <a:off x="14249572" y="14825714"/>
                    <a:ext cx="2279597" cy="1977559"/>
                  </a:xfrm>
                  <a:prstGeom prst="ellipse">
                    <a:avLst/>
                  </a:prstGeom>
                  <a:solidFill>
                    <a:srgbClr val="BFBFBF"/>
                  </a:solidFill>
                  <a:ln>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ectangle 126">
                    <a:extLst>
                      <a:ext uri="{FF2B5EF4-FFF2-40B4-BE49-F238E27FC236}">
                        <a16:creationId xmlns:a16="http://schemas.microsoft.com/office/drawing/2014/main" id="{F5C81396-6C97-624E-A809-D8BDC4167769}"/>
                      </a:ext>
                    </a:extLst>
                  </p:cNvPr>
                  <p:cNvSpPr/>
                  <p:nvPr/>
                </p:nvSpPr>
                <p:spPr>
                  <a:xfrm>
                    <a:off x="16296716" y="16798006"/>
                    <a:ext cx="419236" cy="1384292"/>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8" name="Straight Connector 127">
                    <a:extLst>
                      <a:ext uri="{FF2B5EF4-FFF2-40B4-BE49-F238E27FC236}">
                        <a16:creationId xmlns:a16="http://schemas.microsoft.com/office/drawing/2014/main" id="{609E2AF5-FC08-8749-B49D-C9BC41FC42C6}"/>
                      </a:ext>
                    </a:extLst>
                  </p:cNvPr>
                  <p:cNvCxnSpPr>
                    <a:cxnSpLocks/>
                    <a:stCxn id="126" idx="2"/>
                    <a:endCxn id="126" idx="6"/>
                  </p:cNvCxnSpPr>
                  <p:nvPr/>
                </p:nvCxnSpPr>
                <p:spPr>
                  <a:xfrm>
                    <a:off x="14249572" y="15814494"/>
                    <a:ext cx="2279597" cy="0"/>
                  </a:xfrm>
                  <a:prstGeom prst="line">
                    <a:avLst/>
                  </a:prstGeom>
                  <a:ln w="762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8C03954B-6122-5E4A-AD27-2958F03B20AC}"/>
                      </a:ext>
                    </a:extLst>
                  </p:cNvPr>
                  <p:cNvCxnSpPr>
                    <a:cxnSpLocks/>
                    <a:stCxn id="122" idx="2"/>
                    <a:endCxn id="122" idx="6"/>
                  </p:cNvCxnSpPr>
                  <p:nvPr/>
                </p:nvCxnSpPr>
                <p:spPr>
                  <a:xfrm>
                    <a:off x="14249571" y="19585981"/>
                    <a:ext cx="2279597" cy="0"/>
                  </a:xfrm>
                  <a:prstGeom prst="line">
                    <a:avLst/>
                  </a:prstGeom>
                  <a:ln w="762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E867F7F2-C7D9-D243-8454-32DDEE236A5E}"/>
                      </a:ext>
                    </a:extLst>
                  </p:cNvPr>
                  <p:cNvCxnSpPr>
                    <a:cxnSpLocks/>
                  </p:cNvCxnSpPr>
                  <p:nvPr/>
                </p:nvCxnSpPr>
                <p:spPr>
                  <a:xfrm>
                    <a:off x="14862477" y="15810316"/>
                    <a:ext cx="0" cy="3775665"/>
                  </a:xfrm>
                  <a:prstGeom prst="line">
                    <a:avLst/>
                  </a:prstGeom>
                  <a:ln w="762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7EEEF10D-9561-7344-A0B0-A8313E23957C}"/>
                      </a:ext>
                    </a:extLst>
                  </p:cNvPr>
                  <p:cNvCxnSpPr>
                    <a:cxnSpLocks/>
                  </p:cNvCxnSpPr>
                  <p:nvPr/>
                </p:nvCxnSpPr>
                <p:spPr>
                  <a:xfrm>
                    <a:off x="15940186" y="15810316"/>
                    <a:ext cx="0" cy="3775665"/>
                  </a:xfrm>
                  <a:prstGeom prst="line">
                    <a:avLst/>
                  </a:prstGeom>
                  <a:ln w="762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3" name="Oval 132">
                    <a:extLst>
                      <a:ext uri="{FF2B5EF4-FFF2-40B4-BE49-F238E27FC236}">
                        <a16:creationId xmlns:a16="http://schemas.microsoft.com/office/drawing/2014/main" id="{11108A2C-435E-A647-9F81-2B95631137DC}"/>
                      </a:ext>
                    </a:extLst>
                  </p:cNvPr>
                  <p:cNvSpPr/>
                  <p:nvPr/>
                </p:nvSpPr>
                <p:spPr>
                  <a:xfrm>
                    <a:off x="14662223" y="19012066"/>
                    <a:ext cx="125771" cy="135604"/>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0DED4091-02AE-3248-8ABC-E07D4CA4D051}"/>
                      </a:ext>
                    </a:extLst>
                  </p:cNvPr>
                  <p:cNvSpPr/>
                  <p:nvPr/>
                </p:nvSpPr>
                <p:spPr>
                  <a:xfrm>
                    <a:off x="14663026" y="18009477"/>
                    <a:ext cx="125771" cy="135604"/>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Oval 135">
                    <a:extLst>
                      <a:ext uri="{FF2B5EF4-FFF2-40B4-BE49-F238E27FC236}">
                        <a16:creationId xmlns:a16="http://schemas.microsoft.com/office/drawing/2014/main" id="{A49AAE09-C6E5-DB4B-9EB8-B9D7799B05F2}"/>
                      </a:ext>
                    </a:extLst>
                  </p:cNvPr>
                  <p:cNvSpPr/>
                  <p:nvPr/>
                </p:nvSpPr>
                <p:spPr>
                  <a:xfrm>
                    <a:off x="14662223" y="17109419"/>
                    <a:ext cx="125771" cy="135604"/>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Oval 136">
                    <a:extLst>
                      <a:ext uri="{FF2B5EF4-FFF2-40B4-BE49-F238E27FC236}">
                        <a16:creationId xmlns:a16="http://schemas.microsoft.com/office/drawing/2014/main" id="{67444BE4-D976-A143-A13C-D56DF516CBDA}"/>
                      </a:ext>
                    </a:extLst>
                  </p:cNvPr>
                  <p:cNvSpPr/>
                  <p:nvPr/>
                </p:nvSpPr>
                <p:spPr>
                  <a:xfrm>
                    <a:off x="14662223" y="16173280"/>
                    <a:ext cx="125771" cy="135604"/>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a:extLst>
                      <a:ext uri="{FF2B5EF4-FFF2-40B4-BE49-F238E27FC236}">
                        <a16:creationId xmlns:a16="http://schemas.microsoft.com/office/drawing/2014/main" id="{ED574294-A8B0-3A4A-84CA-09AA797AA65A}"/>
                      </a:ext>
                    </a:extLst>
                  </p:cNvPr>
                  <p:cNvSpPr/>
                  <p:nvPr/>
                </p:nvSpPr>
                <p:spPr>
                  <a:xfrm>
                    <a:off x="16196824" y="15608999"/>
                    <a:ext cx="125771" cy="135604"/>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Oval 138">
                    <a:extLst>
                      <a:ext uri="{FF2B5EF4-FFF2-40B4-BE49-F238E27FC236}">
                        <a16:creationId xmlns:a16="http://schemas.microsoft.com/office/drawing/2014/main" id="{DC582C58-FB11-2D4D-833E-49DA9CAC3FED}"/>
                      </a:ext>
                    </a:extLst>
                  </p:cNvPr>
                  <p:cNvSpPr/>
                  <p:nvPr/>
                </p:nvSpPr>
                <p:spPr>
                  <a:xfrm>
                    <a:off x="15631144" y="15601670"/>
                    <a:ext cx="125771" cy="135604"/>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50E2C275-2C0F-024F-B6AD-14C950C35CBE}"/>
                      </a:ext>
                    </a:extLst>
                  </p:cNvPr>
                  <p:cNvSpPr/>
                  <p:nvPr/>
                </p:nvSpPr>
                <p:spPr>
                  <a:xfrm>
                    <a:off x="15014677" y="15601670"/>
                    <a:ext cx="125771" cy="135604"/>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31EC294F-0B54-FE4E-B42A-6C373A5DF5E2}"/>
                      </a:ext>
                    </a:extLst>
                  </p:cNvPr>
                  <p:cNvSpPr/>
                  <p:nvPr/>
                </p:nvSpPr>
                <p:spPr>
                  <a:xfrm>
                    <a:off x="14440963" y="15608999"/>
                    <a:ext cx="125771" cy="135604"/>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6D8B31AD-50C3-AB43-B773-E30780970397}"/>
                      </a:ext>
                    </a:extLst>
                  </p:cNvPr>
                  <p:cNvSpPr/>
                  <p:nvPr/>
                </p:nvSpPr>
                <p:spPr>
                  <a:xfrm>
                    <a:off x="16165915" y="19661648"/>
                    <a:ext cx="125771" cy="135604"/>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a:extLst>
                      <a:ext uri="{FF2B5EF4-FFF2-40B4-BE49-F238E27FC236}">
                        <a16:creationId xmlns:a16="http://schemas.microsoft.com/office/drawing/2014/main" id="{32963D1B-C0DB-6D48-B781-E5FBD9979E3F}"/>
                      </a:ext>
                    </a:extLst>
                  </p:cNvPr>
                  <p:cNvSpPr/>
                  <p:nvPr/>
                </p:nvSpPr>
                <p:spPr>
                  <a:xfrm>
                    <a:off x="15600235" y="19654320"/>
                    <a:ext cx="125771" cy="135604"/>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a:extLst>
                      <a:ext uri="{FF2B5EF4-FFF2-40B4-BE49-F238E27FC236}">
                        <a16:creationId xmlns:a16="http://schemas.microsoft.com/office/drawing/2014/main" id="{CD1849EF-04EC-484C-94E9-C3006A118121}"/>
                      </a:ext>
                    </a:extLst>
                  </p:cNvPr>
                  <p:cNvSpPr/>
                  <p:nvPr/>
                </p:nvSpPr>
                <p:spPr>
                  <a:xfrm>
                    <a:off x="14983768" y="19654320"/>
                    <a:ext cx="125771" cy="135604"/>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EACE10A5-160E-E944-96D6-685DDC5AE3A3}"/>
                      </a:ext>
                    </a:extLst>
                  </p:cNvPr>
                  <p:cNvSpPr/>
                  <p:nvPr/>
                </p:nvSpPr>
                <p:spPr>
                  <a:xfrm>
                    <a:off x="14410054" y="19661648"/>
                    <a:ext cx="125771" cy="135604"/>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45">
                    <a:extLst>
                      <a:ext uri="{FF2B5EF4-FFF2-40B4-BE49-F238E27FC236}">
                        <a16:creationId xmlns:a16="http://schemas.microsoft.com/office/drawing/2014/main" id="{0601A9C2-A056-8B4F-A73E-CB64D8F79297}"/>
                      </a:ext>
                    </a:extLst>
                  </p:cNvPr>
                  <p:cNvSpPr/>
                  <p:nvPr/>
                </p:nvSpPr>
                <p:spPr>
                  <a:xfrm>
                    <a:off x="16029028" y="18979764"/>
                    <a:ext cx="125771" cy="135604"/>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a:extLst>
                      <a:ext uri="{FF2B5EF4-FFF2-40B4-BE49-F238E27FC236}">
                        <a16:creationId xmlns:a16="http://schemas.microsoft.com/office/drawing/2014/main" id="{345EF9E2-8F4E-BD4B-91E5-5790A1AD9088}"/>
                      </a:ext>
                    </a:extLst>
                  </p:cNvPr>
                  <p:cNvSpPr/>
                  <p:nvPr/>
                </p:nvSpPr>
                <p:spPr>
                  <a:xfrm>
                    <a:off x="16029831" y="17977175"/>
                    <a:ext cx="125771" cy="135604"/>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val 147">
                    <a:extLst>
                      <a:ext uri="{FF2B5EF4-FFF2-40B4-BE49-F238E27FC236}">
                        <a16:creationId xmlns:a16="http://schemas.microsoft.com/office/drawing/2014/main" id="{73E773F0-EC44-0D43-887C-62F5A42C7029}"/>
                      </a:ext>
                    </a:extLst>
                  </p:cNvPr>
                  <p:cNvSpPr/>
                  <p:nvPr/>
                </p:nvSpPr>
                <p:spPr>
                  <a:xfrm>
                    <a:off x="16029028" y="17077118"/>
                    <a:ext cx="125771" cy="135604"/>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Oval 148">
                    <a:extLst>
                      <a:ext uri="{FF2B5EF4-FFF2-40B4-BE49-F238E27FC236}">
                        <a16:creationId xmlns:a16="http://schemas.microsoft.com/office/drawing/2014/main" id="{8BCC54D5-7C06-9B42-9049-8474AD0CF8A4}"/>
                      </a:ext>
                    </a:extLst>
                  </p:cNvPr>
                  <p:cNvSpPr/>
                  <p:nvPr/>
                </p:nvSpPr>
                <p:spPr>
                  <a:xfrm>
                    <a:off x="16029028" y="16140979"/>
                    <a:ext cx="125771" cy="135604"/>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0" name="Graphic 149" descr="Bubbles outline">
                    <a:extLst>
                      <a:ext uri="{FF2B5EF4-FFF2-40B4-BE49-F238E27FC236}">
                        <a16:creationId xmlns:a16="http://schemas.microsoft.com/office/drawing/2014/main" id="{28F165BB-759A-AB40-A67C-EBF528CFD44A}"/>
                      </a:ext>
                    </a:extLst>
                  </p:cNvPr>
                  <p:cNvPicPr>
                    <a:picLocks noChangeAspect="1"/>
                  </p:cNvPicPr>
                  <p:nvPr/>
                </p:nvPicPr>
                <p:blipFill>
                  <a:blip r:embed="rId13">
                    <a:alphaModFix/>
                    <a:extLst>
                      <a:ext uri="{96DAC541-7B7A-43D3-8B79-37D633B846F1}">
                        <asvg:svgBlip xmlns:asvg="http://schemas.microsoft.com/office/drawing/2016/SVG/main" r:embed="rId14"/>
                      </a:ext>
                    </a:extLst>
                  </a:blip>
                  <a:stretch>
                    <a:fillRect/>
                  </a:stretch>
                </p:blipFill>
                <p:spPr>
                  <a:xfrm>
                    <a:off x="13435616" y="14290690"/>
                    <a:ext cx="1016628" cy="1228095"/>
                  </a:xfrm>
                  <a:prstGeom prst="rect">
                    <a:avLst/>
                  </a:prstGeom>
                </p:spPr>
              </p:pic>
            </p:grpSp>
            <p:sp>
              <p:nvSpPr>
                <p:cNvPr id="123" name="TextBox 122">
                  <a:extLst>
                    <a:ext uri="{FF2B5EF4-FFF2-40B4-BE49-F238E27FC236}">
                      <a16:creationId xmlns:a16="http://schemas.microsoft.com/office/drawing/2014/main" id="{8E4D3041-F498-2E40-9643-909D54E0D2CC}"/>
                    </a:ext>
                  </a:extLst>
                </p:cNvPr>
                <p:cNvSpPr txBox="1"/>
                <p:nvPr/>
              </p:nvSpPr>
              <p:spPr>
                <a:xfrm>
                  <a:off x="9513857" y="13309459"/>
                  <a:ext cx="4456353" cy="1113918"/>
                </a:xfrm>
                <a:prstGeom prst="rect">
                  <a:avLst/>
                </a:prstGeom>
                <a:noFill/>
              </p:spPr>
              <p:txBody>
                <a:bodyPr wrap="square" rtlCol="0">
                  <a:spAutoFit/>
                </a:bodyPr>
                <a:lstStyle/>
                <a:p>
                  <a:pPr algn="ctr"/>
                  <a:r>
                    <a:rPr lang="en-US" sz="3600">
                      <a:latin typeface="Arial" panose="020B0604020202020204" pitchFamily="34" charset="0"/>
                      <a:cs typeface="Arial" panose="020B0604020202020204" pitchFamily="34" charset="0"/>
                    </a:rPr>
                    <a:t>Boil off</a:t>
                  </a:r>
                </a:p>
              </p:txBody>
            </p:sp>
          </p:grpSp>
          <p:grpSp>
            <p:nvGrpSpPr>
              <p:cNvPr id="94" name="Group 93">
                <a:extLst>
                  <a:ext uri="{FF2B5EF4-FFF2-40B4-BE49-F238E27FC236}">
                    <a16:creationId xmlns:a16="http://schemas.microsoft.com/office/drawing/2014/main" id="{C7B6802C-FEB9-F344-A047-8F54F7117A28}"/>
                  </a:ext>
                </a:extLst>
              </p:cNvPr>
              <p:cNvGrpSpPr/>
              <p:nvPr/>
            </p:nvGrpSpPr>
            <p:grpSpPr>
              <a:xfrm>
                <a:off x="13702104" y="13386628"/>
                <a:ext cx="8946358" cy="6697043"/>
                <a:chOff x="13702104" y="13386628"/>
                <a:chExt cx="8946358" cy="6697043"/>
              </a:xfrm>
            </p:grpSpPr>
            <p:sp>
              <p:nvSpPr>
                <p:cNvPr id="95" name="Arrow: Right 38">
                  <a:extLst>
                    <a:ext uri="{FF2B5EF4-FFF2-40B4-BE49-F238E27FC236}">
                      <a16:creationId xmlns:a16="http://schemas.microsoft.com/office/drawing/2014/main" id="{329E6CF2-0312-CC46-8479-D0DED87C4E5D}"/>
                    </a:ext>
                  </a:extLst>
                </p:cNvPr>
                <p:cNvSpPr/>
                <p:nvPr/>
              </p:nvSpPr>
              <p:spPr>
                <a:xfrm>
                  <a:off x="13702104" y="16095290"/>
                  <a:ext cx="5648841" cy="3063675"/>
                </a:xfrm>
                <a:prstGeom prst="rightArrow">
                  <a:avLst>
                    <a:gd name="adj1" fmla="val 50000"/>
                    <a:gd name="adj2" fmla="val 54632"/>
                  </a:avLst>
                </a:prstGeom>
                <a:solidFill>
                  <a:srgbClr val="7398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Arial" panose="020B0604020202020204" pitchFamily="34" charset="0"/>
                      <a:cs typeface="Arial" panose="020B0604020202020204" pitchFamily="34" charset="0"/>
                    </a:rPr>
                    <a:t>Cross section </a:t>
                  </a:r>
                </a:p>
                <a:p>
                  <a:pPr algn="ctr"/>
                  <a:r>
                    <a:rPr lang="en-US" sz="2800">
                      <a:solidFill>
                        <a:schemeClr val="tx1"/>
                      </a:solidFill>
                      <a:latin typeface="Arial" panose="020B0604020202020204" pitchFamily="34" charset="0"/>
                      <a:cs typeface="Arial" panose="020B0604020202020204" pitchFamily="34" charset="0"/>
                    </a:rPr>
                    <a:t>of the tank wall</a:t>
                  </a:r>
                </a:p>
              </p:txBody>
            </p:sp>
            <p:sp>
              <p:nvSpPr>
                <p:cNvPr id="96" name="Rectangle 95">
                  <a:extLst>
                    <a:ext uri="{FF2B5EF4-FFF2-40B4-BE49-F238E27FC236}">
                      <a16:creationId xmlns:a16="http://schemas.microsoft.com/office/drawing/2014/main" id="{C3A16A10-C65B-3543-89B1-B4E679529B01}"/>
                    </a:ext>
                  </a:extLst>
                </p:cNvPr>
                <p:cNvSpPr/>
                <p:nvPr/>
              </p:nvSpPr>
              <p:spPr>
                <a:xfrm flipH="1">
                  <a:off x="19541045" y="15178139"/>
                  <a:ext cx="154446" cy="4888191"/>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8" name="Rectangle 97">
                  <a:extLst>
                    <a:ext uri="{FF2B5EF4-FFF2-40B4-BE49-F238E27FC236}">
                      <a16:creationId xmlns:a16="http://schemas.microsoft.com/office/drawing/2014/main" id="{C43887EB-F3CB-EC4F-9E00-C031266DAE2C}"/>
                    </a:ext>
                  </a:extLst>
                </p:cNvPr>
                <p:cNvSpPr/>
                <p:nvPr/>
              </p:nvSpPr>
              <p:spPr>
                <a:xfrm flipH="1">
                  <a:off x="20562932" y="15178138"/>
                  <a:ext cx="154446" cy="4888191"/>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cxnSp>
              <p:nvCxnSpPr>
                <p:cNvPr id="100" name="Straight Arrow Connector 99">
                  <a:extLst>
                    <a:ext uri="{FF2B5EF4-FFF2-40B4-BE49-F238E27FC236}">
                      <a16:creationId xmlns:a16="http://schemas.microsoft.com/office/drawing/2014/main" id="{3AB1CE32-EC8B-BE41-B4D3-5E009A768BFF}"/>
                    </a:ext>
                  </a:extLst>
                </p:cNvPr>
                <p:cNvCxnSpPr/>
                <p:nvPr/>
              </p:nvCxnSpPr>
              <p:spPr>
                <a:xfrm>
                  <a:off x="19765852" y="15186632"/>
                  <a:ext cx="26203" cy="4887397"/>
                </a:xfrm>
                <a:prstGeom prst="straightConnector1">
                  <a:avLst/>
                </a:prstGeom>
              </p:spPr>
              <p:style>
                <a:lnRef idx="2">
                  <a:schemeClr val="dk1"/>
                </a:lnRef>
                <a:fillRef idx="0">
                  <a:schemeClr val="dk1"/>
                </a:fillRef>
                <a:effectRef idx="1">
                  <a:schemeClr val="dk1"/>
                </a:effectRef>
                <a:fontRef idx="minor">
                  <a:schemeClr val="tx1"/>
                </a:fontRef>
              </p:style>
            </p:cxnSp>
            <p:cxnSp>
              <p:nvCxnSpPr>
                <p:cNvPr id="101" name="Straight Arrow Connector 100">
                  <a:extLst>
                    <a:ext uri="{FF2B5EF4-FFF2-40B4-BE49-F238E27FC236}">
                      <a16:creationId xmlns:a16="http://schemas.microsoft.com/office/drawing/2014/main" id="{C785BD06-9C3F-6844-85A6-B8FCA6301467}"/>
                    </a:ext>
                  </a:extLst>
                </p:cNvPr>
                <p:cNvCxnSpPr>
                  <a:cxnSpLocks/>
                </p:cNvCxnSpPr>
                <p:nvPr/>
              </p:nvCxnSpPr>
              <p:spPr>
                <a:xfrm>
                  <a:off x="19844457" y="15172505"/>
                  <a:ext cx="26203" cy="4887397"/>
                </a:xfrm>
                <a:prstGeom prst="straightConnector1">
                  <a:avLst/>
                </a:prstGeom>
              </p:spPr>
              <p:style>
                <a:lnRef idx="2">
                  <a:schemeClr val="dk1"/>
                </a:lnRef>
                <a:fillRef idx="0">
                  <a:schemeClr val="dk1"/>
                </a:fillRef>
                <a:effectRef idx="1">
                  <a:schemeClr val="dk1"/>
                </a:effectRef>
                <a:fontRef idx="minor">
                  <a:schemeClr val="tx1"/>
                </a:fontRef>
              </p:style>
            </p:cxnSp>
            <p:cxnSp>
              <p:nvCxnSpPr>
                <p:cNvPr id="103" name="Straight Arrow Connector 102">
                  <a:extLst>
                    <a:ext uri="{FF2B5EF4-FFF2-40B4-BE49-F238E27FC236}">
                      <a16:creationId xmlns:a16="http://schemas.microsoft.com/office/drawing/2014/main" id="{CC8BF203-EF6E-5346-896A-3E3C8B78B8FD}"/>
                    </a:ext>
                  </a:extLst>
                </p:cNvPr>
                <p:cNvCxnSpPr>
                  <a:cxnSpLocks/>
                </p:cNvCxnSpPr>
                <p:nvPr/>
              </p:nvCxnSpPr>
              <p:spPr>
                <a:xfrm>
                  <a:off x="19923064" y="15172505"/>
                  <a:ext cx="26203" cy="4887397"/>
                </a:xfrm>
                <a:prstGeom prst="straightConnector1">
                  <a:avLst/>
                </a:prstGeom>
              </p:spPr>
              <p:style>
                <a:lnRef idx="2">
                  <a:schemeClr val="dk1"/>
                </a:lnRef>
                <a:fillRef idx="0">
                  <a:schemeClr val="dk1"/>
                </a:fillRef>
                <a:effectRef idx="1">
                  <a:schemeClr val="dk1"/>
                </a:effectRef>
                <a:fontRef idx="minor">
                  <a:schemeClr val="tx1"/>
                </a:fontRef>
              </p:style>
            </p:cxnSp>
            <p:cxnSp>
              <p:nvCxnSpPr>
                <p:cNvPr id="104" name="Straight Arrow Connector 103">
                  <a:extLst>
                    <a:ext uri="{FF2B5EF4-FFF2-40B4-BE49-F238E27FC236}">
                      <a16:creationId xmlns:a16="http://schemas.microsoft.com/office/drawing/2014/main" id="{12BA3F2E-BFDC-CA4E-A6CE-F94E21F93AEA}"/>
                    </a:ext>
                  </a:extLst>
                </p:cNvPr>
                <p:cNvCxnSpPr>
                  <a:cxnSpLocks/>
                </p:cNvCxnSpPr>
                <p:nvPr/>
              </p:nvCxnSpPr>
              <p:spPr>
                <a:xfrm>
                  <a:off x="20001673" y="15186632"/>
                  <a:ext cx="26203" cy="4887397"/>
                </a:xfrm>
                <a:prstGeom prst="straightConnector1">
                  <a:avLst/>
                </a:prstGeom>
              </p:spPr>
              <p:style>
                <a:lnRef idx="2">
                  <a:schemeClr val="dk1"/>
                </a:lnRef>
                <a:fillRef idx="0">
                  <a:schemeClr val="dk1"/>
                </a:fillRef>
                <a:effectRef idx="1">
                  <a:schemeClr val="dk1"/>
                </a:effectRef>
                <a:fontRef idx="minor">
                  <a:schemeClr val="tx1"/>
                </a:fontRef>
              </p:style>
            </p:cxnSp>
            <p:cxnSp>
              <p:nvCxnSpPr>
                <p:cNvPr id="105" name="Straight Arrow Connector 104">
                  <a:extLst>
                    <a:ext uri="{FF2B5EF4-FFF2-40B4-BE49-F238E27FC236}">
                      <a16:creationId xmlns:a16="http://schemas.microsoft.com/office/drawing/2014/main" id="{3F803733-9C4C-4945-A7C8-BD3719444AAD}"/>
                    </a:ext>
                  </a:extLst>
                </p:cNvPr>
                <p:cNvCxnSpPr>
                  <a:cxnSpLocks/>
                </p:cNvCxnSpPr>
                <p:nvPr/>
              </p:nvCxnSpPr>
              <p:spPr>
                <a:xfrm>
                  <a:off x="20080278" y="15172505"/>
                  <a:ext cx="26203" cy="4887397"/>
                </a:xfrm>
                <a:prstGeom prst="straightConnector1">
                  <a:avLst/>
                </a:prstGeom>
                <a:ln w="38100"/>
              </p:spPr>
              <p:style>
                <a:lnRef idx="2">
                  <a:schemeClr val="dk1"/>
                </a:lnRef>
                <a:fillRef idx="0">
                  <a:schemeClr val="dk1"/>
                </a:fillRef>
                <a:effectRef idx="1">
                  <a:schemeClr val="dk1"/>
                </a:effectRef>
                <a:fontRef idx="minor">
                  <a:schemeClr val="tx1"/>
                </a:fontRef>
              </p:style>
            </p:cxnSp>
            <p:cxnSp>
              <p:nvCxnSpPr>
                <p:cNvPr id="106" name="Straight Arrow Connector 105">
                  <a:extLst>
                    <a:ext uri="{FF2B5EF4-FFF2-40B4-BE49-F238E27FC236}">
                      <a16:creationId xmlns:a16="http://schemas.microsoft.com/office/drawing/2014/main" id="{D7DC4148-8724-E742-87CA-C0A51E83391B}"/>
                    </a:ext>
                  </a:extLst>
                </p:cNvPr>
                <p:cNvCxnSpPr>
                  <a:cxnSpLocks/>
                </p:cNvCxnSpPr>
                <p:nvPr/>
              </p:nvCxnSpPr>
              <p:spPr>
                <a:xfrm>
                  <a:off x="20158885" y="15186631"/>
                  <a:ext cx="26203" cy="4887397"/>
                </a:xfrm>
                <a:prstGeom prst="straightConnector1">
                  <a:avLst/>
                </a:prstGeom>
                <a:ln w="38100"/>
              </p:spPr>
              <p:style>
                <a:lnRef idx="2">
                  <a:schemeClr val="dk1"/>
                </a:lnRef>
                <a:fillRef idx="0">
                  <a:schemeClr val="dk1"/>
                </a:fillRef>
                <a:effectRef idx="1">
                  <a:schemeClr val="dk1"/>
                </a:effectRef>
                <a:fontRef idx="minor">
                  <a:schemeClr val="tx1"/>
                </a:fontRef>
              </p:style>
            </p:cxnSp>
            <p:cxnSp>
              <p:nvCxnSpPr>
                <p:cNvPr id="107" name="Straight Arrow Connector 106">
                  <a:extLst>
                    <a:ext uri="{FF2B5EF4-FFF2-40B4-BE49-F238E27FC236}">
                      <a16:creationId xmlns:a16="http://schemas.microsoft.com/office/drawing/2014/main" id="{9976EC82-28A8-8A46-AFBE-83C934F1FB73}"/>
                    </a:ext>
                  </a:extLst>
                </p:cNvPr>
                <p:cNvCxnSpPr>
                  <a:cxnSpLocks/>
                </p:cNvCxnSpPr>
                <p:nvPr/>
              </p:nvCxnSpPr>
              <p:spPr>
                <a:xfrm>
                  <a:off x="20237491" y="15186631"/>
                  <a:ext cx="26203" cy="4887397"/>
                </a:xfrm>
                <a:prstGeom prst="straightConnector1">
                  <a:avLst/>
                </a:prstGeom>
                <a:ln w="38100"/>
              </p:spPr>
              <p:style>
                <a:lnRef idx="2">
                  <a:schemeClr val="dk1"/>
                </a:lnRef>
                <a:fillRef idx="0">
                  <a:schemeClr val="dk1"/>
                </a:fillRef>
                <a:effectRef idx="1">
                  <a:schemeClr val="dk1"/>
                </a:effectRef>
                <a:fontRef idx="minor">
                  <a:schemeClr val="tx1"/>
                </a:fontRef>
              </p:style>
            </p:cxnSp>
            <p:cxnSp>
              <p:nvCxnSpPr>
                <p:cNvPr id="108" name="Straight Arrow Connector 107">
                  <a:extLst>
                    <a:ext uri="{FF2B5EF4-FFF2-40B4-BE49-F238E27FC236}">
                      <a16:creationId xmlns:a16="http://schemas.microsoft.com/office/drawing/2014/main" id="{AE4D3B25-471D-244B-AE3E-4AEEBCC7C29C}"/>
                    </a:ext>
                  </a:extLst>
                </p:cNvPr>
                <p:cNvCxnSpPr>
                  <a:cxnSpLocks/>
                </p:cNvCxnSpPr>
                <p:nvPr/>
              </p:nvCxnSpPr>
              <p:spPr>
                <a:xfrm>
                  <a:off x="20394705" y="15172505"/>
                  <a:ext cx="26203" cy="4887397"/>
                </a:xfrm>
                <a:prstGeom prst="straightConnector1">
                  <a:avLst/>
                </a:prstGeom>
                <a:ln w="38100"/>
              </p:spPr>
              <p:style>
                <a:lnRef idx="2">
                  <a:schemeClr val="dk1"/>
                </a:lnRef>
                <a:fillRef idx="0">
                  <a:schemeClr val="dk1"/>
                </a:fillRef>
                <a:effectRef idx="1">
                  <a:schemeClr val="dk1"/>
                </a:effectRef>
                <a:fontRef idx="minor">
                  <a:schemeClr val="tx1"/>
                </a:fontRef>
              </p:style>
            </p:cxnSp>
            <p:cxnSp>
              <p:nvCxnSpPr>
                <p:cNvPr id="110" name="Straight Arrow Connector 109">
                  <a:extLst>
                    <a:ext uri="{FF2B5EF4-FFF2-40B4-BE49-F238E27FC236}">
                      <a16:creationId xmlns:a16="http://schemas.microsoft.com/office/drawing/2014/main" id="{3C42AAFD-2001-8948-8DB9-423BFDCFA717}"/>
                    </a:ext>
                  </a:extLst>
                </p:cNvPr>
                <p:cNvCxnSpPr>
                  <a:cxnSpLocks/>
                </p:cNvCxnSpPr>
                <p:nvPr/>
              </p:nvCxnSpPr>
              <p:spPr>
                <a:xfrm>
                  <a:off x="20316098" y="15186631"/>
                  <a:ext cx="26203" cy="4887397"/>
                </a:xfrm>
                <a:prstGeom prst="straightConnector1">
                  <a:avLst/>
                </a:prstGeom>
                <a:ln w="38100"/>
              </p:spPr>
              <p:style>
                <a:lnRef idx="2">
                  <a:schemeClr val="dk1"/>
                </a:lnRef>
                <a:fillRef idx="0">
                  <a:schemeClr val="dk1"/>
                </a:fillRef>
                <a:effectRef idx="1">
                  <a:schemeClr val="dk1"/>
                </a:effectRef>
                <a:fontRef idx="minor">
                  <a:schemeClr val="tx1"/>
                </a:fontRef>
              </p:style>
            </p:cxnSp>
            <p:cxnSp>
              <p:nvCxnSpPr>
                <p:cNvPr id="111" name="Straight Arrow Connector 110">
                  <a:extLst>
                    <a:ext uri="{FF2B5EF4-FFF2-40B4-BE49-F238E27FC236}">
                      <a16:creationId xmlns:a16="http://schemas.microsoft.com/office/drawing/2014/main" id="{7DEF8920-CA8E-8F48-8C4F-9701F2BA22DE}"/>
                    </a:ext>
                  </a:extLst>
                </p:cNvPr>
                <p:cNvCxnSpPr>
                  <a:cxnSpLocks/>
                </p:cNvCxnSpPr>
                <p:nvPr/>
              </p:nvCxnSpPr>
              <p:spPr>
                <a:xfrm>
                  <a:off x="20473312" y="15172505"/>
                  <a:ext cx="26203" cy="4887397"/>
                </a:xfrm>
                <a:prstGeom prst="straightConnector1">
                  <a:avLst/>
                </a:prstGeom>
                <a:ln w="38100"/>
              </p:spPr>
              <p:style>
                <a:lnRef idx="2">
                  <a:schemeClr val="dk1"/>
                </a:lnRef>
                <a:fillRef idx="0">
                  <a:schemeClr val="dk1"/>
                </a:fillRef>
                <a:effectRef idx="1">
                  <a:schemeClr val="dk1"/>
                </a:effectRef>
                <a:fontRef idx="minor">
                  <a:schemeClr val="tx1"/>
                </a:fontRef>
              </p:style>
            </p:cxnSp>
            <p:cxnSp>
              <p:nvCxnSpPr>
                <p:cNvPr id="112" name="Straight Arrow Connector 111">
                  <a:extLst>
                    <a:ext uri="{FF2B5EF4-FFF2-40B4-BE49-F238E27FC236}">
                      <a16:creationId xmlns:a16="http://schemas.microsoft.com/office/drawing/2014/main" id="{49090F8C-DC86-A245-B20D-89F09A26D136}"/>
                    </a:ext>
                  </a:extLst>
                </p:cNvPr>
                <p:cNvCxnSpPr/>
                <p:nvPr/>
              </p:nvCxnSpPr>
              <p:spPr>
                <a:xfrm>
                  <a:off x="19773349" y="15186632"/>
                  <a:ext cx="26203" cy="4887397"/>
                </a:xfrm>
                <a:prstGeom prst="straightConnector1">
                  <a:avLst/>
                </a:prstGeom>
                <a:ln w="38100"/>
              </p:spPr>
              <p:style>
                <a:lnRef idx="2">
                  <a:schemeClr val="dk1"/>
                </a:lnRef>
                <a:fillRef idx="0">
                  <a:schemeClr val="dk1"/>
                </a:fillRef>
                <a:effectRef idx="1">
                  <a:schemeClr val="dk1"/>
                </a:effectRef>
                <a:fontRef idx="minor">
                  <a:schemeClr val="tx1"/>
                </a:fontRef>
              </p:style>
            </p:cxnSp>
            <p:cxnSp>
              <p:nvCxnSpPr>
                <p:cNvPr id="115" name="Straight Arrow Connector 114">
                  <a:extLst>
                    <a:ext uri="{FF2B5EF4-FFF2-40B4-BE49-F238E27FC236}">
                      <a16:creationId xmlns:a16="http://schemas.microsoft.com/office/drawing/2014/main" id="{9767E0B9-B400-F642-B208-BA26A856D01D}"/>
                    </a:ext>
                  </a:extLst>
                </p:cNvPr>
                <p:cNvCxnSpPr>
                  <a:cxnSpLocks/>
                </p:cNvCxnSpPr>
                <p:nvPr/>
              </p:nvCxnSpPr>
              <p:spPr>
                <a:xfrm>
                  <a:off x="19851955" y="15172505"/>
                  <a:ext cx="26203" cy="4887397"/>
                </a:xfrm>
                <a:prstGeom prst="straightConnector1">
                  <a:avLst/>
                </a:prstGeom>
                <a:ln w="38100"/>
              </p:spPr>
              <p:style>
                <a:lnRef idx="2">
                  <a:schemeClr val="dk1"/>
                </a:lnRef>
                <a:fillRef idx="0">
                  <a:schemeClr val="dk1"/>
                </a:fillRef>
                <a:effectRef idx="1">
                  <a:schemeClr val="dk1"/>
                </a:effectRef>
                <a:fontRef idx="minor">
                  <a:schemeClr val="tx1"/>
                </a:fontRef>
              </p:style>
            </p:cxnSp>
            <p:cxnSp>
              <p:nvCxnSpPr>
                <p:cNvPr id="116" name="Straight Arrow Connector 115">
                  <a:extLst>
                    <a:ext uri="{FF2B5EF4-FFF2-40B4-BE49-F238E27FC236}">
                      <a16:creationId xmlns:a16="http://schemas.microsoft.com/office/drawing/2014/main" id="{29D67D1E-6134-B14F-91CD-9CA24A21FA53}"/>
                    </a:ext>
                  </a:extLst>
                </p:cNvPr>
                <p:cNvCxnSpPr>
                  <a:cxnSpLocks/>
                </p:cNvCxnSpPr>
                <p:nvPr/>
              </p:nvCxnSpPr>
              <p:spPr>
                <a:xfrm>
                  <a:off x="19930562" y="15172505"/>
                  <a:ext cx="26203" cy="4887397"/>
                </a:xfrm>
                <a:prstGeom prst="straightConnector1">
                  <a:avLst/>
                </a:prstGeom>
                <a:ln w="38100"/>
              </p:spPr>
              <p:style>
                <a:lnRef idx="2">
                  <a:schemeClr val="dk1"/>
                </a:lnRef>
                <a:fillRef idx="0">
                  <a:schemeClr val="dk1"/>
                </a:fillRef>
                <a:effectRef idx="1">
                  <a:schemeClr val="dk1"/>
                </a:effectRef>
                <a:fontRef idx="minor">
                  <a:schemeClr val="tx1"/>
                </a:fontRef>
              </p:style>
            </p:cxnSp>
            <p:cxnSp>
              <p:nvCxnSpPr>
                <p:cNvPr id="117" name="Straight Arrow Connector 116">
                  <a:extLst>
                    <a:ext uri="{FF2B5EF4-FFF2-40B4-BE49-F238E27FC236}">
                      <a16:creationId xmlns:a16="http://schemas.microsoft.com/office/drawing/2014/main" id="{C0AC975D-D48A-4F41-944E-BEA20616E365}"/>
                    </a:ext>
                  </a:extLst>
                </p:cNvPr>
                <p:cNvCxnSpPr>
                  <a:cxnSpLocks/>
                </p:cNvCxnSpPr>
                <p:nvPr/>
              </p:nvCxnSpPr>
              <p:spPr>
                <a:xfrm>
                  <a:off x="20009170" y="15186632"/>
                  <a:ext cx="26203" cy="4887397"/>
                </a:xfrm>
                <a:prstGeom prst="straightConnector1">
                  <a:avLst/>
                </a:prstGeom>
                <a:ln w="38100"/>
              </p:spPr>
              <p:style>
                <a:lnRef idx="2">
                  <a:schemeClr val="dk1"/>
                </a:lnRef>
                <a:fillRef idx="0">
                  <a:schemeClr val="dk1"/>
                </a:fillRef>
                <a:effectRef idx="1">
                  <a:schemeClr val="dk1"/>
                </a:effectRef>
                <a:fontRef idx="minor">
                  <a:schemeClr val="tx1"/>
                </a:fontRef>
              </p:style>
            </p:cxnSp>
            <p:sp>
              <p:nvSpPr>
                <p:cNvPr id="118" name="Arrow: Bent 14">
                  <a:extLst>
                    <a:ext uri="{FF2B5EF4-FFF2-40B4-BE49-F238E27FC236}">
                      <a16:creationId xmlns:a16="http://schemas.microsoft.com/office/drawing/2014/main" id="{D036EE78-1DAC-2F47-A785-3653D4AD201B}"/>
                    </a:ext>
                  </a:extLst>
                </p:cNvPr>
                <p:cNvSpPr/>
                <p:nvPr/>
              </p:nvSpPr>
              <p:spPr>
                <a:xfrm>
                  <a:off x="18520208" y="19565103"/>
                  <a:ext cx="963735" cy="518561"/>
                </a:xfrm>
                <a:prstGeom prst="ben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119" name="Left Brace 118">
                  <a:extLst>
                    <a:ext uri="{FF2B5EF4-FFF2-40B4-BE49-F238E27FC236}">
                      <a16:creationId xmlns:a16="http://schemas.microsoft.com/office/drawing/2014/main" id="{EA36E184-64BC-8D4B-BBD7-80BC43707E16}"/>
                    </a:ext>
                  </a:extLst>
                </p:cNvPr>
                <p:cNvSpPr/>
                <p:nvPr/>
              </p:nvSpPr>
              <p:spPr>
                <a:xfrm rot="5400000">
                  <a:off x="19801722" y="14290073"/>
                  <a:ext cx="659402" cy="897624"/>
                </a:xfrm>
                <a:prstGeom prst="leftBrace">
                  <a:avLst>
                    <a:gd name="adj1" fmla="val 8333"/>
                    <a:gd name="adj2" fmla="val 48018"/>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0" name="Arrow: Bent 14">
                  <a:extLst>
                    <a:ext uri="{FF2B5EF4-FFF2-40B4-BE49-F238E27FC236}">
                      <a16:creationId xmlns:a16="http://schemas.microsoft.com/office/drawing/2014/main" id="{50349938-EF2B-A44F-89D0-9BF1178917EA}"/>
                    </a:ext>
                  </a:extLst>
                </p:cNvPr>
                <p:cNvSpPr/>
                <p:nvPr/>
              </p:nvSpPr>
              <p:spPr>
                <a:xfrm flipH="1">
                  <a:off x="20772071" y="19565110"/>
                  <a:ext cx="963735" cy="518561"/>
                </a:xfrm>
                <a:prstGeom prst="ben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121" name="TextBox 120">
                  <a:extLst>
                    <a:ext uri="{FF2B5EF4-FFF2-40B4-BE49-F238E27FC236}">
                      <a16:creationId xmlns:a16="http://schemas.microsoft.com/office/drawing/2014/main" id="{40288209-C0D6-F745-B2CD-2AE7EDD32AA1}"/>
                    </a:ext>
                  </a:extLst>
                </p:cNvPr>
                <p:cNvSpPr txBox="1"/>
                <p:nvPr/>
              </p:nvSpPr>
              <p:spPr>
                <a:xfrm>
                  <a:off x="17564499" y="13386628"/>
                  <a:ext cx="5083963" cy="1113918"/>
                </a:xfrm>
                <a:prstGeom prst="rect">
                  <a:avLst/>
                </a:prstGeom>
                <a:noFill/>
              </p:spPr>
              <p:txBody>
                <a:bodyPr wrap="square" rtlCol="0">
                  <a:spAutoFit/>
                </a:bodyPr>
                <a:lstStyle/>
                <a:p>
                  <a:pPr algn="ctr"/>
                  <a:r>
                    <a:rPr lang="en-US" sz="3600"/>
                    <a:t>MLI</a:t>
                  </a:r>
                </a:p>
              </p:txBody>
            </p:sp>
          </p:grpSp>
        </p:grpSp>
      </p:grpSp>
      <p:grpSp>
        <p:nvGrpSpPr>
          <p:cNvPr id="57" name="Group 56">
            <a:extLst>
              <a:ext uri="{FF2B5EF4-FFF2-40B4-BE49-F238E27FC236}">
                <a16:creationId xmlns:a16="http://schemas.microsoft.com/office/drawing/2014/main" id="{1284FED9-4380-8D4D-AF86-CE01CC2A24AB}"/>
              </a:ext>
            </a:extLst>
          </p:cNvPr>
          <p:cNvGrpSpPr/>
          <p:nvPr/>
        </p:nvGrpSpPr>
        <p:grpSpPr>
          <a:xfrm>
            <a:off x="25133139" y="8736384"/>
            <a:ext cx="7546177" cy="4304139"/>
            <a:chOff x="1971896" y="14618873"/>
            <a:chExt cx="7546177" cy="4304139"/>
          </a:xfrm>
        </p:grpSpPr>
        <p:sp>
          <p:nvSpPr>
            <p:cNvPr id="54" name="TextBox 53">
              <a:extLst>
                <a:ext uri="{FF2B5EF4-FFF2-40B4-BE49-F238E27FC236}">
                  <a16:creationId xmlns:a16="http://schemas.microsoft.com/office/drawing/2014/main" id="{E595187D-7642-024B-83D1-E38D176809F8}"/>
                </a:ext>
              </a:extLst>
            </p:cNvPr>
            <p:cNvSpPr txBox="1"/>
            <p:nvPr/>
          </p:nvSpPr>
          <p:spPr>
            <a:xfrm>
              <a:off x="1971896" y="15179223"/>
              <a:ext cx="6602479" cy="1446550"/>
            </a:xfrm>
            <a:prstGeom prst="rect">
              <a:avLst/>
            </a:prstGeom>
            <a:noFill/>
          </p:spPr>
          <p:txBody>
            <a:bodyPr wrap="square" rtlCol="0">
              <a:spAutoFit/>
            </a:bodyPr>
            <a:lstStyle/>
            <a:p>
              <a:r>
                <a:rPr lang="en-US" sz="4400"/>
                <a:t>Maintain structural integrity for 14 days</a:t>
              </a:r>
            </a:p>
          </p:txBody>
        </p:sp>
        <p:sp>
          <p:nvSpPr>
            <p:cNvPr id="157" name="TextBox 156">
              <a:extLst>
                <a:ext uri="{FF2B5EF4-FFF2-40B4-BE49-F238E27FC236}">
                  <a16:creationId xmlns:a16="http://schemas.microsoft.com/office/drawing/2014/main" id="{589D5DA1-CFCC-944F-8E88-5C26014B4C75}"/>
                </a:ext>
              </a:extLst>
            </p:cNvPr>
            <p:cNvSpPr txBox="1"/>
            <p:nvPr/>
          </p:nvSpPr>
          <p:spPr>
            <a:xfrm>
              <a:off x="1987011" y="16596549"/>
              <a:ext cx="7531062" cy="769441"/>
            </a:xfrm>
            <a:prstGeom prst="rect">
              <a:avLst/>
            </a:prstGeom>
            <a:noFill/>
          </p:spPr>
          <p:txBody>
            <a:bodyPr wrap="square" rtlCol="0">
              <a:spAutoFit/>
            </a:bodyPr>
            <a:lstStyle/>
            <a:p>
              <a:r>
                <a:rPr lang="en-US" sz="4400"/>
                <a:t>Maintain a pressure of 80-90 psi</a:t>
              </a:r>
            </a:p>
          </p:txBody>
        </p:sp>
        <p:sp>
          <p:nvSpPr>
            <p:cNvPr id="160" name="TextBox 159">
              <a:extLst>
                <a:ext uri="{FF2B5EF4-FFF2-40B4-BE49-F238E27FC236}">
                  <a16:creationId xmlns:a16="http://schemas.microsoft.com/office/drawing/2014/main" id="{F46125CC-3BDE-D646-ADFA-253F43FADEA1}"/>
                </a:ext>
              </a:extLst>
            </p:cNvPr>
            <p:cNvSpPr txBox="1"/>
            <p:nvPr/>
          </p:nvSpPr>
          <p:spPr>
            <a:xfrm>
              <a:off x="1973485" y="14618873"/>
              <a:ext cx="6602479" cy="769441"/>
            </a:xfrm>
            <a:prstGeom prst="rect">
              <a:avLst/>
            </a:prstGeom>
            <a:noFill/>
          </p:spPr>
          <p:txBody>
            <a:bodyPr wrap="square" rtlCol="0">
              <a:spAutoFit/>
            </a:bodyPr>
            <a:lstStyle/>
            <a:p>
              <a:r>
                <a:rPr lang="en-US" sz="4400"/>
                <a:t>Withstand 6 Gs of force</a:t>
              </a:r>
            </a:p>
          </p:txBody>
        </p:sp>
        <p:sp>
          <p:nvSpPr>
            <p:cNvPr id="163" name="TextBox 162">
              <a:extLst>
                <a:ext uri="{FF2B5EF4-FFF2-40B4-BE49-F238E27FC236}">
                  <a16:creationId xmlns:a16="http://schemas.microsoft.com/office/drawing/2014/main" id="{BEB32786-F43A-5D4B-8496-803F12DEC7CF}"/>
                </a:ext>
              </a:extLst>
            </p:cNvPr>
            <p:cNvSpPr txBox="1"/>
            <p:nvPr/>
          </p:nvSpPr>
          <p:spPr>
            <a:xfrm>
              <a:off x="1987011" y="17476462"/>
              <a:ext cx="6871743" cy="1446550"/>
            </a:xfrm>
            <a:prstGeom prst="rect">
              <a:avLst/>
            </a:prstGeom>
            <a:noFill/>
          </p:spPr>
          <p:txBody>
            <a:bodyPr wrap="square" rtlCol="0">
              <a:spAutoFit/>
            </a:bodyPr>
            <a:lstStyle/>
            <a:p>
              <a:r>
                <a:rPr lang="en-US" sz="4400"/>
                <a:t>Allow a maximum of 10 kJ of energy per day into system</a:t>
              </a:r>
            </a:p>
          </p:txBody>
        </p:sp>
      </p:grpSp>
      <p:sp>
        <p:nvSpPr>
          <p:cNvPr id="176" name="TextBox 175">
            <a:extLst>
              <a:ext uri="{FF2B5EF4-FFF2-40B4-BE49-F238E27FC236}">
                <a16:creationId xmlns:a16="http://schemas.microsoft.com/office/drawing/2014/main" id="{D27A056A-0FC5-7D49-9A83-DFD9F7E04FD3}"/>
              </a:ext>
            </a:extLst>
          </p:cNvPr>
          <p:cNvSpPr txBox="1"/>
          <p:nvPr/>
        </p:nvSpPr>
        <p:spPr>
          <a:xfrm>
            <a:off x="2075604" y="10349683"/>
            <a:ext cx="6602479" cy="769441"/>
          </a:xfrm>
          <a:prstGeom prst="rect">
            <a:avLst/>
          </a:prstGeom>
          <a:noFill/>
        </p:spPr>
        <p:txBody>
          <a:bodyPr wrap="square" rtlCol="0">
            <a:spAutoFit/>
          </a:bodyPr>
          <a:lstStyle/>
          <a:p>
            <a:r>
              <a:rPr lang="en-US" sz="4400"/>
              <a:t>Maintain pressure</a:t>
            </a:r>
          </a:p>
        </p:txBody>
      </p:sp>
      <p:sp>
        <p:nvSpPr>
          <p:cNvPr id="174" name="TextBox 173">
            <a:extLst>
              <a:ext uri="{FF2B5EF4-FFF2-40B4-BE49-F238E27FC236}">
                <a16:creationId xmlns:a16="http://schemas.microsoft.com/office/drawing/2014/main" id="{2D0DE7C7-88BA-5546-9C31-FA0EF1DEA233}"/>
              </a:ext>
            </a:extLst>
          </p:cNvPr>
          <p:cNvSpPr txBox="1"/>
          <p:nvPr/>
        </p:nvSpPr>
        <p:spPr>
          <a:xfrm>
            <a:off x="2099094" y="10996415"/>
            <a:ext cx="7531062" cy="769441"/>
          </a:xfrm>
          <a:prstGeom prst="rect">
            <a:avLst/>
          </a:prstGeom>
          <a:noFill/>
        </p:spPr>
        <p:txBody>
          <a:bodyPr wrap="square" rtlCol="0">
            <a:spAutoFit/>
          </a:bodyPr>
          <a:lstStyle/>
          <a:p>
            <a:r>
              <a:rPr lang="en-US" sz="4400"/>
              <a:t>Reduce heat transfer</a:t>
            </a:r>
          </a:p>
        </p:txBody>
      </p:sp>
      <p:sp>
        <p:nvSpPr>
          <p:cNvPr id="172" name="TextBox 171">
            <a:extLst>
              <a:ext uri="{FF2B5EF4-FFF2-40B4-BE49-F238E27FC236}">
                <a16:creationId xmlns:a16="http://schemas.microsoft.com/office/drawing/2014/main" id="{EA6015C9-B1D6-E042-B4B5-19050A27F786}"/>
              </a:ext>
            </a:extLst>
          </p:cNvPr>
          <p:cNvSpPr txBox="1"/>
          <p:nvPr/>
        </p:nvSpPr>
        <p:spPr>
          <a:xfrm>
            <a:off x="2077193" y="9679605"/>
            <a:ext cx="6602479" cy="769441"/>
          </a:xfrm>
          <a:prstGeom prst="rect">
            <a:avLst/>
          </a:prstGeom>
          <a:noFill/>
        </p:spPr>
        <p:txBody>
          <a:bodyPr wrap="square" rtlCol="0">
            <a:spAutoFit/>
          </a:bodyPr>
          <a:lstStyle/>
          <a:p>
            <a:r>
              <a:rPr lang="en-US" sz="4400"/>
              <a:t>Maintain fuel temperature</a:t>
            </a:r>
          </a:p>
        </p:txBody>
      </p:sp>
      <p:sp>
        <p:nvSpPr>
          <p:cNvPr id="170" name="TextBox 169">
            <a:extLst>
              <a:ext uri="{FF2B5EF4-FFF2-40B4-BE49-F238E27FC236}">
                <a16:creationId xmlns:a16="http://schemas.microsoft.com/office/drawing/2014/main" id="{0CED0BD8-984C-9B4F-A40F-DB2CA577E844}"/>
              </a:ext>
            </a:extLst>
          </p:cNvPr>
          <p:cNvSpPr txBox="1"/>
          <p:nvPr/>
        </p:nvSpPr>
        <p:spPr>
          <a:xfrm>
            <a:off x="2090719" y="11676584"/>
            <a:ext cx="6602479" cy="769441"/>
          </a:xfrm>
          <a:prstGeom prst="rect">
            <a:avLst/>
          </a:prstGeom>
          <a:noFill/>
        </p:spPr>
        <p:txBody>
          <a:bodyPr wrap="square" rtlCol="0">
            <a:spAutoFit/>
          </a:bodyPr>
          <a:lstStyle/>
          <a:p>
            <a:r>
              <a:rPr lang="en-US" sz="4400"/>
              <a:t>Reduce fuel loss</a:t>
            </a:r>
          </a:p>
        </p:txBody>
      </p:sp>
      <p:sp>
        <p:nvSpPr>
          <p:cNvPr id="178" name="TextBox 177">
            <a:extLst>
              <a:ext uri="{FF2B5EF4-FFF2-40B4-BE49-F238E27FC236}">
                <a16:creationId xmlns:a16="http://schemas.microsoft.com/office/drawing/2014/main" id="{EAE40FF5-EDEF-9A4D-B95D-9F1146D2CC1C}"/>
              </a:ext>
            </a:extLst>
          </p:cNvPr>
          <p:cNvSpPr txBox="1"/>
          <p:nvPr/>
        </p:nvSpPr>
        <p:spPr>
          <a:xfrm>
            <a:off x="2075604" y="12418781"/>
            <a:ext cx="6602479" cy="769441"/>
          </a:xfrm>
          <a:prstGeom prst="rect">
            <a:avLst/>
          </a:prstGeom>
          <a:noFill/>
        </p:spPr>
        <p:txBody>
          <a:bodyPr wrap="square" rtlCol="0">
            <a:spAutoFit/>
          </a:bodyPr>
          <a:lstStyle/>
          <a:p>
            <a:r>
              <a:rPr lang="en-US" sz="4400"/>
              <a:t>Develop a prototype</a:t>
            </a:r>
          </a:p>
        </p:txBody>
      </p:sp>
      <p:sp>
        <p:nvSpPr>
          <p:cNvPr id="61" name="TextBox 60">
            <a:extLst>
              <a:ext uri="{FF2B5EF4-FFF2-40B4-BE49-F238E27FC236}">
                <a16:creationId xmlns:a16="http://schemas.microsoft.com/office/drawing/2014/main" id="{8E828CF8-7582-4042-B9AF-D0F40C91D0A8}"/>
              </a:ext>
            </a:extLst>
          </p:cNvPr>
          <p:cNvSpPr txBox="1"/>
          <p:nvPr/>
        </p:nvSpPr>
        <p:spPr>
          <a:xfrm>
            <a:off x="17195249" y="15743360"/>
            <a:ext cx="9217883" cy="4524315"/>
          </a:xfrm>
          <a:prstGeom prst="rect">
            <a:avLst/>
          </a:prstGeom>
          <a:noFill/>
        </p:spPr>
        <p:txBody>
          <a:bodyPr wrap="square" rtlCol="0">
            <a:spAutoFit/>
          </a:bodyPr>
          <a:lstStyle/>
          <a:p>
            <a:pPr algn="ctr"/>
            <a:r>
              <a:rPr lang="en-US" sz="4800"/>
              <a:t>Material: 316 Steel</a:t>
            </a:r>
          </a:p>
          <a:p>
            <a:pPr algn="ctr"/>
            <a:r>
              <a:rPr lang="en-US" sz="4800"/>
              <a:t>Pressure: 80-90 psi</a:t>
            </a:r>
          </a:p>
          <a:p>
            <a:pPr algn="ctr"/>
            <a:r>
              <a:rPr lang="en-US" sz="4800"/>
              <a:t>Temperature: 77.8 K (nitrogen)</a:t>
            </a:r>
          </a:p>
          <a:p>
            <a:pPr algn="ctr"/>
            <a:r>
              <a:rPr lang="en-US" sz="4800"/>
              <a:t>Insulation: Multi-Layer with vacuum </a:t>
            </a:r>
          </a:p>
          <a:p>
            <a:pPr algn="ctr"/>
            <a:r>
              <a:rPr lang="en-US" sz="4800"/>
              <a:t>Outer surface: Reflective layer</a:t>
            </a:r>
          </a:p>
          <a:p>
            <a:endParaRPr lang="en-US" sz="4800"/>
          </a:p>
        </p:txBody>
      </p:sp>
      <p:pic>
        <p:nvPicPr>
          <p:cNvPr id="248" name="Picture 12" descr="Jet Flames Png - Transparent Background Rocket Flames, Png Download ,  Transparent Png Image - PNGitem">
            <a:extLst>
              <a:ext uri="{FF2B5EF4-FFF2-40B4-BE49-F238E27FC236}">
                <a16:creationId xmlns:a16="http://schemas.microsoft.com/office/drawing/2014/main" id="{5242D94B-E000-8B41-B154-C89AD770B438}"/>
              </a:ext>
            </a:extLst>
          </p:cNvPr>
          <p:cNvPicPr>
            <a:picLocks noChangeAspect="1" noChangeArrowheads="1"/>
          </p:cNvPicPr>
          <p:nvPr/>
        </p:nvPicPr>
        <p:blipFill>
          <a:blip r:embed="rId15">
            <a:extLst>
              <a:ext uri="{BEBA8EAE-BF5A-486C-A8C5-ECC9F3942E4B}">
                <a14:imgProps xmlns:a14="http://schemas.microsoft.com/office/drawing/2010/main">
                  <a14:imgLayer r:embed="rId16">
                    <a14:imgEffect>
                      <a14:backgroundRemoval t="9756" b="89895" l="4884" r="90000">
                        <a14:foregroundMark x1="8721" y1="55052" x2="6937" y2="55052"/>
                        <a14:backgroundMark x1="4535" y1="55401" x2="4535" y2="55401"/>
                        <a14:backgroundMark x1="4884" y1="54007" x2="4302" y2="55749"/>
                        <a14:backgroundMark x1="5349" y1="52265" x2="4884" y2="55052"/>
                        <a14:backgroundMark x1="6163" y1="52613" x2="4535" y2="55401"/>
                      </a14:backgroundRemoval>
                    </a14:imgEffect>
                  </a14:imgLayer>
                </a14:imgProps>
              </a:ext>
              <a:ext uri="{28A0092B-C50C-407E-A947-70E740481C1C}">
                <a14:useLocalDpi xmlns:a14="http://schemas.microsoft.com/office/drawing/2010/main" val="0"/>
              </a:ext>
            </a:extLst>
          </a:blip>
          <a:srcRect/>
          <a:stretch>
            <a:fillRect/>
          </a:stretch>
        </p:blipFill>
        <p:spPr bwMode="auto">
          <a:xfrm rot="8570119">
            <a:off x="-3761336" y="12046535"/>
            <a:ext cx="2522791" cy="1518855"/>
          </a:xfrm>
          <a:prstGeom prst="rect">
            <a:avLst/>
          </a:prstGeom>
          <a:noFill/>
          <a:extLst>
            <a:ext uri="{909E8E84-426E-40DD-AFC4-6F175D3DCCD1}">
              <a14:hiddenFill xmlns:a14="http://schemas.microsoft.com/office/drawing/2010/main">
                <a:solidFill>
                  <a:srgbClr val="FFFFFF"/>
                </a:solidFill>
              </a14:hiddenFill>
            </a:ext>
          </a:extLst>
        </p:spPr>
      </p:pic>
      <p:sp>
        <p:nvSpPr>
          <p:cNvPr id="269" name="Text Box 2">
            <a:extLst>
              <a:ext uri="{FF2B5EF4-FFF2-40B4-BE49-F238E27FC236}">
                <a16:creationId xmlns:a16="http://schemas.microsoft.com/office/drawing/2014/main" id="{3A295261-91EA-47D4-97BC-FA33CE349FF3}"/>
              </a:ext>
            </a:extLst>
          </p:cNvPr>
          <p:cNvSpPr txBox="1">
            <a:spLocks noChangeArrowheads="1"/>
          </p:cNvSpPr>
          <p:nvPr/>
        </p:nvSpPr>
        <p:spPr bwMode="auto">
          <a:xfrm>
            <a:off x="1099409" y="8535821"/>
            <a:ext cx="7350345" cy="1040919"/>
          </a:xfrm>
          <a:prstGeom prst="rect">
            <a:avLst/>
          </a:prstGeom>
          <a:noFill/>
          <a:ln w="9525">
            <a:noFill/>
            <a:miter lim="800000"/>
            <a:headEnd/>
            <a:tailEnd/>
          </a:ln>
        </p:spPr>
        <p:txBody>
          <a:bodyPr rot="0" vert="horz" wrap="square" lIns="0" tIns="0" rIns="0" bIns="0" anchor="t" anchorCtr="0">
            <a:noAutofit/>
          </a:bodyPr>
          <a:lstStyle/>
          <a:p>
            <a:pPr marL="0" marR="0" algn="ctr">
              <a:spcBef>
                <a:spcPts val="0"/>
              </a:spcBef>
              <a:spcAft>
                <a:spcPts val="400"/>
              </a:spcAft>
            </a:pPr>
            <a:r>
              <a:rPr lang="en-US" sz="2100">
                <a:solidFill>
                  <a:srgbClr val="000000"/>
                </a:solidFill>
                <a:effectLst/>
                <a:latin typeface="Times New Roman"/>
                <a:ea typeface="HelveticaNeueLT Std Lt" charset="0"/>
                <a:cs typeface="Times New Roman"/>
              </a:rPr>
              <a:t> </a:t>
            </a:r>
            <a:r>
              <a:rPr lang="en-US" sz="6000" u="sng">
                <a:solidFill>
                  <a:srgbClr val="000000"/>
                </a:solidFill>
                <a:effectLst/>
                <a:latin typeface="Arial"/>
                <a:ea typeface="HelveticaNeueLT Std Lt" charset="0"/>
                <a:cs typeface="Times New Roman"/>
              </a:rPr>
              <a:t>Key Goals</a:t>
            </a:r>
            <a:endParaRPr lang="en-US" sz="6000" u="sng">
              <a:effectLst/>
              <a:latin typeface="Arial"/>
              <a:ea typeface="HelveticaNeueLT Std Lt" charset="0"/>
              <a:cs typeface="Times New Roman"/>
            </a:endParaRPr>
          </a:p>
        </p:txBody>
      </p:sp>
      <p:sp>
        <p:nvSpPr>
          <p:cNvPr id="270" name="Text Box 2">
            <a:extLst>
              <a:ext uri="{FF2B5EF4-FFF2-40B4-BE49-F238E27FC236}">
                <a16:creationId xmlns:a16="http://schemas.microsoft.com/office/drawing/2014/main" id="{0A234613-04CD-45FA-9374-6CFFBA97ECEA}"/>
              </a:ext>
            </a:extLst>
          </p:cNvPr>
          <p:cNvSpPr txBox="1">
            <a:spLocks noChangeArrowheads="1"/>
          </p:cNvSpPr>
          <p:nvPr/>
        </p:nvSpPr>
        <p:spPr bwMode="auto">
          <a:xfrm>
            <a:off x="24590466" y="7676027"/>
            <a:ext cx="7350345" cy="1040919"/>
          </a:xfrm>
          <a:prstGeom prst="rect">
            <a:avLst/>
          </a:prstGeom>
          <a:noFill/>
          <a:ln w="9525">
            <a:noFill/>
            <a:miter lim="800000"/>
            <a:headEnd/>
            <a:tailEnd/>
          </a:ln>
        </p:spPr>
        <p:txBody>
          <a:bodyPr rot="0" vert="horz" wrap="square" lIns="0" tIns="0" rIns="0" bIns="0" anchor="t" anchorCtr="0">
            <a:noAutofit/>
          </a:bodyPr>
          <a:lstStyle/>
          <a:p>
            <a:pPr marL="0" marR="0" algn="ctr">
              <a:spcBef>
                <a:spcPts val="0"/>
              </a:spcBef>
              <a:spcAft>
                <a:spcPts val="400"/>
              </a:spcAft>
            </a:pPr>
            <a:r>
              <a:rPr lang="en-US" sz="2100">
                <a:solidFill>
                  <a:srgbClr val="000000"/>
                </a:solidFill>
                <a:effectLst/>
                <a:latin typeface="Times New Roman"/>
                <a:ea typeface="HelveticaNeueLT Std Lt" charset="0"/>
                <a:cs typeface="Times New Roman"/>
              </a:rPr>
              <a:t> </a:t>
            </a:r>
            <a:r>
              <a:rPr lang="en-US" sz="6000" u="sng">
                <a:solidFill>
                  <a:srgbClr val="000000"/>
                </a:solidFill>
                <a:effectLst/>
                <a:latin typeface="Arial"/>
                <a:ea typeface="HelveticaNeueLT Std Lt" charset="0"/>
                <a:cs typeface="Times New Roman"/>
              </a:rPr>
              <a:t>Targets and Metrics</a:t>
            </a:r>
            <a:endParaRPr lang="en-US" sz="6000" u="sng">
              <a:effectLst/>
              <a:latin typeface="Arial"/>
              <a:ea typeface="HelveticaNeueLT Std Lt" charset="0"/>
              <a:cs typeface="Times New Roman"/>
            </a:endParaRPr>
          </a:p>
        </p:txBody>
      </p:sp>
      <p:grpSp>
        <p:nvGrpSpPr>
          <p:cNvPr id="1071" name="Group 1070">
            <a:extLst>
              <a:ext uri="{FF2B5EF4-FFF2-40B4-BE49-F238E27FC236}">
                <a16:creationId xmlns:a16="http://schemas.microsoft.com/office/drawing/2014/main" id="{51CDBF27-DB30-4A22-9160-45BF311438DB}"/>
              </a:ext>
            </a:extLst>
          </p:cNvPr>
          <p:cNvGrpSpPr/>
          <p:nvPr/>
        </p:nvGrpSpPr>
        <p:grpSpPr>
          <a:xfrm>
            <a:off x="26845316" y="14421980"/>
            <a:ext cx="5344271" cy="5982535"/>
            <a:chOff x="21680328" y="14421980"/>
            <a:chExt cx="5344271" cy="5982535"/>
          </a:xfrm>
        </p:grpSpPr>
        <p:pic>
          <p:nvPicPr>
            <p:cNvPr id="6" name="Picture 5" descr="A picture containing shape&#10;&#10;Description automatically generated">
              <a:extLst>
                <a:ext uri="{FF2B5EF4-FFF2-40B4-BE49-F238E27FC236}">
                  <a16:creationId xmlns:a16="http://schemas.microsoft.com/office/drawing/2014/main" id="{E80DE3DF-335D-4E8F-87C2-2A23A99DC24B}"/>
                </a:ext>
              </a:extLst>
            </p:cNvPr>
            <p:cNvPicPr>
              <a:picLocks noChangeAspect="1"/>
            </p:cNvPicPr>
            <p:nvPr/>
          </p:nvPicPr>
          <p:blipFill>
            <a:blip r:embed="rId17"/>
            <a:stretch>
              <a:fillRect/>
            </a:stretch>
          </p:blipFill>
          <p:spPr>
            <a:xfrm>
              <a:off x="21680328" y="14421980"/>
              <a:ext cx="5344271" cy="5982535"/>
            </a:xfrm>
            <a:prstGeom prst="rect">
              <a:avLst/>
            </a:prstGeom>
          </p:spPr>
        </p:pic>
        <p:sp>
          <p:nvSpPr>
            <p:cNvPr id="11" name="TextBox 10">
              <a:extLst>
                <a:ext uri="{FF2B5EF4-FFF2-40B4-BE49-F238E27FC236}">
                  <a16:creationId xmlns:a16="http://schemas.microsoft.com/office/drawing/2014/main" id="{2715A12B-2688-44C8-A21F-D81E1D07A88B}"/>
                </a:ext>
              </a:extLst>
            </p:cNvPr>
            <p:cNvSpPr txBox="1"/>
            <p:nvPr/>
          </p:nvSpPr>
          <p:spPr>
            <a:xfrm>
              <a:off x="25148254" y="14941633"/>
              <a:ext cx="1847130" cy="400110"/>
            </a:xfrm>
            <a:prstGeom prst="rect">
              <a:avLst/>
            </a:prstGeom>
            <a:noFill/>
          </p:spPr>
          <p:txBody>
            <a:bodyPr wrap="square" rtlCol="0">
              <a:spAutoFit/>
            </a:bodyPr>
            <a:lstStyle/>
            <a:p>
              <a:pPr algn="ctr"/>
              <a:r>
                <a:rPr lang="en-US" sz="2000">
                  <a:latin typeface="Arial" panose="020B0604020202020204" pitchFamily="34" charset="0"/>
                  <a:cs typeface="Arial" panose="020B0604020202020204" pitchFamily="34" charset="0"/>
                </a:rPr>
                <a:t>Kelvin</a:t>
              </a:r>
              <a:endParaRPr lang="en-US" sz="3600">
                <a:latin typeface="Arial" panose="020B0604020202020204" pitchFamily="34" charset="0"/>
                <a:cs typeface="Arial" panose="020B0604020202020204" pitchFamily="34" charset="0"/>
              </a:endParaRPr>
            </a:p>
          </p:txBody>
        </p:sp>
        <p:sp>
          <p:nvSpPr>
            <p:cNvPr id="1069" name="Rectangle 1068">
              <a:extLst>
                <a:ext uri="{FF2B5EF4-FFF2-40B4-BE49-F238E27FC236}">
                  <a16:creationId xmlns:a16="http://schemas.microsoft.com/office/drawing/2014/main" id="{9AF31BD8-D6D3-4853-ABB8-AAD2BF08976D}"/>
                </a:ext>
              </a:extLst>
            </p:cNvPr>
            <p:cNvSpPr/>
            <p:nvPr/>
          </p:nvSpPr>
          <p:spPr>
            <a:xfrm>
              <a:off x="26205180" y="15345308"/>
              <a:ext cx="525780" cy="47579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0" name="TextBox 1069">
              <a:extLst>
                <a:ext uri="{FF2B5EF4-FFF2-40B4-BE49-F238E27FC236}">
                  <a16:creationId xmlns:a16="http://schemas.microsoft.com/office/drawing/2014/main" id="{FDB77664-A305-41C1-BDFA-9997EE768218}"/>
                </a:ext>
              </a:extLst>
            </p:cNvPr>
            <p:cNvSpPr txBox="1"/>
            <p:nvPr/>
          </p:nvSpPr>
          <p:spPr>
            <a:xfrm>
              <a:off x="26188482" y="16052333"/>
              <a:ext cx="525780" cy="307777"/>
            </a:xfrm>
            <a:prstGeom prst="rect">
              <a:avLst/>
            </a:prstGeom>
            <a:noFill/>
          </p:spPr>
          <p:txBody>
            <a:bodyPr wrap="square" rtlCol="0">
              <a:spAutoFit/>
            </a:bodyPr>
            <a:lstStyle/>
            <a:p>
              <a:r>
                <a:rPr lang="en-US" sz="1400">
                  <a:latin typeface="Arial" panose="020B0604020202020204" pitchFamily="34" charset="0"/>
                  <a:cs typeface="Arial" panose="020B0604020202020204" pitchFamily="34" charset="0"/>
                </a:rPr>
                <a:t>300</a:t>
              </a:r>
            </a:p>
          </p:txBody>
        </p:sp>
        <p:sp>
          <p:nvSpPr>
            <p:cNvPr id="276" name="TextBox 275">
              <a:extLst>
                <a:ext uri="{FF2B5EF4-FFF2-40B4-BE49-F238E27FC236}">
                  <a16:creationId xmlns:a16="http://schemas.microsoft.com/office/drawing/2014/main" id="{A52CEC56-66FA-4D0E-B133-C47FE8DCE5CE}"/>
                </a:ext>
              </a:extLst>
            </p:cNvPr>
            <p:cNvSpPr txBox="1"/>
            <p:nvPr/>
          </p:nvSpPr>
          <p:spPr>
            <a:xfrm>
              <a:off x="26188482" y="19688231"/>
              <a:ext cx="525780" cy="307777"/>
            </a:xfrm>
            <a:prstGeom prst="rect">
              <a:avLst/>
            </a:prstGeom>
            <a:noFill/>
          </p:spPr>
          <p:txBody>
            <a:bodyPr wrap="square" rtlCol="0">
              <a:spAutoFit/>
            </a:bodyPr>
            <a:lstStyle/>
            <a:p>
              <a:r>
                <a:rPr lang="en-US" sz="1400">
                  <a:latin typeface="Arial" panose="020B0604020202020204" pitchFamily="34" charset="0"/>
                  <a:cs typeface="Arial" panose="020B0604020202020204" pitchFamily="34" charset="0"/>
                </a:rPr>
                <a:t>50</a:t>
              </a:r>
            </a:p>
          </p:txBody>
        </p:sp>
        <p:sp>
          <p:nvSpPr>
            <p:cNvPr id="277" name="TextBox 276">
              <a:extLst>
                <a:ext uri="{FF2B5EF4-FFF2-40B4-BE49-F238E27FC236}">
                  <a16:creationId xmlns:a16="http://schemas.microsoft.com/office/drawing/2014/main" id="{807AF6C5-5672-45E5-BEC2-33E7F2A3A760}"/>
                </a:ext>
              </a:extLst>
            </p:cNvPr>
            <p:cNvSpPr txBox="1"/>
            <p:nvPr/>
          </p:nvSpPr>
          <p:spPr>
            <a:xfrm>
              <a:off x="26188482" y="18973414"/>
              <a:ext cx="525780" cy="307777"/>
            </a:xfrm>
            <a:prstGeom prst="rect">
              <a:avLst/>
            </a:prstGeom>
            <a:noFill/>
          </p:spPr>
          <p:txBody>
            <a:bodyPr wrap="square" rtlCol="0">
              <a:spAutoFit/>
            </a:bodyPr>
            <a:lstStyle/>
            <a:p>
              <a:r>
                <a:rPr lang="en-US" sz="1400">
                  <a:latin typeface="Arial" panose="020B0604020202020204" pitchFamily="34" charset="0"/>
                  <a:cs typeface="Arial" panose="020B0604020202020204" pitchFamily="34" charset="0"/>
                </a:rPr>
                <a:t>100</a:t>
              </a:r>
            </a:p>
          </p:txBody>
        </p:sp>
        <p:sp>
          <p:nvSpPr>
            <p:cNvPr id="278" name="TextBox 277">
              <a:extLst>
                <a:ext uri="{FF2B5EF4-FFF2-40B4-BE49-F238E27FC236}">
                  <a16:creationId xmlns:a16="http://schemas.microsoft.com/office/drawing/2014/main" id="{3E331C47-12CF-4A39-B862-6D91C2B28928}"/>
                </a:ext>
              </a:extLst>
            </p:cNvPr>
            <p:cNvSpPr txBox="1"/>
            <p:nvPr/>
          </p:nvSpPr>
          <p:spPr>
            <a:xfrm>
              <a:off x="26188482" y="18249557"/>
              <a:ext cx="525780" cy="307777"/>
            </a:xfrm>
            <a:prstGeom prst="rect">
              <a:avLst/>
            </a:prstGeom>
            <a:noFill/>
          </p:spPr>
          <p:txBody>
            <a:bodyPr wrap="square" rtlCol="0">
              <a:spAutoFit/>
            </a:bodyPr>
            <a:lstStyle/>
            <a:p>
              <a:r>
                <a:rPr lang="en-US" sz="1400">
                  <a:latin typeface="Arial" panose="020B0604020202020204" pitchFamily="34" charset="0"/>
                  <a:cs typeface="Arial" panose="020B0604020202020204" pitchFamily="34" charset="0"/>
                </a:rPr>
                <a:t>150</a:t>
              </a:r>
            </a:p>
          </p:txBody>
        </p:sp>
        <p:sp>
          <p:nvSpPr>
            <p:cNvPr id="279" name="TextBox 278">
              <a:extLst>
                <a:ext uri="{FF2B5EF4-FFF2-40B4-BE49-F238E27FC236}">
                  <a16:creationId xmlns:a16="http://schemas.microsoft.com/office/drawing/2014/main" id="{7E2D306F-B4ED-4FC4-B9BB-A120EC5A09E1}"/>
                </a:ext>
              </a:extLst>
            </p:cNvPr>
            <p:cNvSpPr txBox="1"/>
            <p:nvPr/>
          </p:nvSpPr>
          <p:spPr>
            <a:xfrm>
              <a:off x="26188482" y="17515847"/>
              <a:ext cx="525780" cy="307777"/>
            </a:xfrm>
            <a:prstGeom prst="rect">
              <a:avLst/>
            </a:prstGeom>
            <a:noFill/>
          </p:spPr>
          <p:txBody>
            <a:bodyPr wrap="square" rtlCol="0">
              <a:spAutoFit/>
            </a:bodyPr>
            <a:lstStyle/>
            <a:p>
              <a:r>
                <a:rPr lang="en-US" sz="1400">
                  <a:latin typeface="Arial" panose="020B0604020202020204" pitchFamily="34" charset="0"/>
                  <a:cs typeface="Arial" panose="020B0604020202020204" pitchFamily="34" charset="0"/>
                </a:rPr>
                <a:t>200</a:t>
              </a:r>
            </a:p>
          </p:txBody>
        </p:sp>
        <p:sp>
          <p:nvSpPr>
            <p:cNvPr id="280" name="TextBox 279">
              <a:extLst>
                <a:ext uri="{FF2B5EF4-FFF2-40B4-BE49-F238E27FC236}">
                  <a16:creationId xmlns:a16="http://schemas.microsoft.com/office/drawing/2014/main" id="{F29177F6-36DB-4F8E-9369-C6B3966CFE14}"/>
                </a:ext>
              </a:extLst>
            </p:cNvPr>
            <p:cNvSpPr txBox="1"/>
            <p:nvPr/>
          </p:nvSpPr>
          <p:spPr>
            <a:xfrm>
              <a:off x="26188482" y="16796131"/>
              <a:ext cx="525780" cy="307777"/>
            </a:xfrm>
            <a:prstGeom prst="rect">
              <a:avLst/>
            </a:prstGeom>
            <a:noFill/>
          </p:spPr>
          <p:txBody>
            <a:bodyPr wrap="square" rtlCol="0">
              <a:spAutoFit/>
            </a:bodyPr>
            <a:lstStyle/>
            <a:p>
              <a:r>
                <a:rPr lang="en-US" sz="1400">
                  <a:latin typeface="Arial" panose="020B0604020202020204" pitchFamily="34" charset="0"/>
                  <a:cs typeface="Arial" panose="020B0604020202020204" pitchFamily="34" charset="0"/>
                </a:rPr>
                <a:t>250</a:t>
              </a:r>
            </a:p>
          </p:txBody>
        </p:sp>
        <p:sp>
          <p:nvSpPr>
            <p:cNvPr id="281" name="TextBox 280">
              <a:extLst>
                <a:ext uri="{FF2B5EF4-FFF2-40B4-BE49-F238E27FC236}">
                  <a16:creationId xmlns:a16="http://schemas.microsoft.com/office/drawing/2014/main" id="{6DFB8BDC-B4BE-452E-9989-C46AFE617F39}"/>
                </a:ext>
              </a:extLst>
            </p:cNvPr>
            <p:cNvSpPr txBox="1"/>
            <p:nvPr/>
          </p:nvSpPr>
          <p:spPr>
            <a:xfrm>
              <a:off x="26188482" y="15310094"/>
              <a:ext cx="525780" cy="307777"/>
            </a:xfrm>
            <a:prstGeom prst="rect">
              <a:avLst/>
            </a:prstGeom>
            <a:noFill/>
          </p:spPr>
          <p:txBody>
            <a:bodyPr wrap="square" rtlCol="0">
              <a:spAutoFit/>
            </a:bodyPr>
            <a:lstStyle/>
            <a:p>
              <a:r>
                <a:rPr lang="en-US" sz="1400">
                  <a:latin typeface="Arial" panose="020B0604020202020204" pitchFamily="34" charset="0"/>
                  <a:cs typeface="Arial" panose="020B0604020202020204" pitchFamily="34" charset="0"/>
                </a:rPr>
                <a:t>350</a:t>
              </a:r>
            </a:p>
          </p:txBody>
        </p:sp>
      </p:grpSp>
      <p:sp>
        <p:nvSpPr>
          <p:cNvPr id="1076" name="Oval 1075">
            <a:extLst>
              <a:ext uri="{FF2B5EF4-FFF2-40B4-BE49-F238E27FC236}">
                <a16:creationId xmlns:a16="http://schemas.microsoft.com/office/drawing/2014/main" id="{06C6A1C7-2B96-4C32-8F48-EC35693B4165}"/>
              </a:ext>
            </a:extLst>
          </p:cNvPr>
          <p:cNvSpPr/>
          <p:nvPr/>
        </p:nvSpPr>
        <p:spPr>
          <a:xfrm rot="19826029">
            <a:off x="10915314" y="17171495"/>
            <a:ext cx="3390300" cy="1829241"/>
          </a:xfrm>
          <a:prstGeom prst="ellipse">
            <a:avLst/>
          </a:prstGeom>
          <a:noFill/>
          <a:ln w="88900">
            <a:solidFill>
              <a:srgbClr val="EE27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Oval 287">
            <a:extLst>
              <a:ext uri="{FF2B5EF4-FFF2-40B4-BE49-F238E27FC236}">
                <a16:creationId xmlns:a16="http://schemas.microsoft.com/office/drawing/2014/main" id="{FC750820-95BB-4682-BA8A-CC970281E8E9}"/>
              </a:ext>
            </a:extLst>
          </p:cNvPr>
          <p:cNvSpPr/>
          <p:nvPr/>
        </p:nvSpPr>
        <p:spPr>
          <a:xfrm rot="19826029">
            <a:off x="11100223" y="17301514"/>
            <a:ext cx="3035162" cy="1577099"/>
          </a:xfrm>
          <a:prstGeom prst="ellipse">
            <a:avLst/>
          </a:prstGeom>
          <a:solidFill>
            <a:schemeClr val="bg1">
              <a:alpha val="50000"/>
            </a:schemeClr>
          </a:solidFill>
          <a:ln w="889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7" name="Group 1076">
            <a:extLst>
              <a:ext uri="{FF2B5EF4-FFF2-40B4-BE49-F238E27FC236}">
                <a16:creationId xmlns:a16="http://schemas.microsoft.com/office/drawing/2014/main" id="{AEDD7512-4E3D-4663-8399-1CA9BD63441D}"/>
              </a:ext>
            </a:extLst>
          </p:cNvPr>
          <p:cNvGrpSpPr/>
          <p:nvPr/>
        </p:nvGrpSpPr>
        <p:grpSpPr>
          <a:xfrm rot="3446077">
            <a:off x="12130259" y="16988153"/>
            <a:ext cx="949662" cy="2162668"/>
            <a:chOff x="35750983" y="10399412"/>
            <a:chExt cx="2084061" cy="4540820"/>
          </a:xfrm>
        </p:grpSpPr>
        <p:sp>
          <p:nvSpPr>
            <p:cNvPr id="290" name="Oval 289">
              <a:extLst>
                <a:ext uri="{FF2B5EF4-FFF2-40B4-BE49-F238E27FC236}">
                  <a16:creationId xmlns:a16="http://schemas.microsoft.com/office/drawing/2014/main" id="{508795ED-0D63-45E9-9AD7-00E7AF07B071}"/>
                </a:ext>
              </a:extLst>
            </p:cNvPr>
            <p:cNvSpPr/>
            <p:nvPr/>
          </p:nvSpPr>
          <p:spPr>
            <a:xfrm>
              <a:off x="35750983" y="13378278"/>
              <a:ext cx="2084057" cy="1561954"/>
            </a:xfrm>
            <a:prstGeom prst="ellipse">
              <a:avLst/>
            </a:prstGeom>
            <a:solidFill>
              <a:srgbClr val="BFBFBF"/>
            </a:solidFill>
            <a:ln>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1" name="Group 290">
              <a:extLst>
                <a:ext uri="{FF2B5EF4-FFF2-40B4-BE49-F238E27FC236}">
                  <a16:creationId xmlns:a16="http://schemas.microsoft.com/office/drawing/2014/main" id="{E9234919-A08D-4F5F-AD25-22635AAE85DD}"/>
                </a:ext>
              </a:extLst>
            </p:cNvPr>
            <p:cNvGrpSpPr/>
            <p:nvPr/>
          </p:nvGrpSpPr>
          <p:grpSpPr>
            <a:xfrm>
              <a:off x="35750986" y="10399412"/>
              <a:ext cx="2084058" cy="3926716"/>
              <a:chOff x="14249571" y="14825714"/>
              <a:chExt cx="2279598" cy="4971538"/>
            </a:xfrm>
          </p:grpSpPr>
          <p:sp>
            <p:nvSpPr>
              <p:cNvPr id="293" name="Rectangle 292">
                <a:extLst>
                  <a:ext uri="{FF2B5EF4-FFF2-40B4-BE49-F238E27FC236}">
                    <a16:creationId xmlns:a16="http://schemas.microsoft.com/office/drawing/2014/main" id="{3104E109-DEFE-4E16-A1AA-0677411317D3}"/>
                  </a:ext>
                </a:extLst>
              </p:cNvPr>
              <p:cNvSpPr/>
              <p:nvPr/>
            </p:nvSpPr>
            <p:spPr>
              <a:xfrm>
                <a:off x="14249572" y="15913372"/>
                <a:ext cx="2279597" cy="3672610"/>
              </a:xfrm>
              <a:prstGeom prst="rect">
                <a:avLst/>
              </a:prstGeom>
              <a:solidFill>
                <a:srgbClr val="BFBFBF"/>
              </a:solidFill>
              <a:ln>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Oval 293">
                <a:extLst>
                  <a:ext uri="{FF2B5EF4-FFF2-40B4-BE49-F238E27FC236}">
                    <a16:creationId xmlns:a16="http://schemas.microsoft.com/office/drawing/2014/main" id="{3E87F2EF-9CB1-4259-BA00-5483677EE20F}"/>
                  </a:ext>
                </a:extLst>
              </p:cNvPr>
              <p:cNvSpPr/>
              <p:nvPr/>
            </p:nvSpPr>
            <p:spPr>
              <a:xfrm>
                <a:off x="14249572" y="14825714"/>
                <a:ext cx="2279597" cy="1977559"/>
              </a:xfrm>
              <a:prstGeom prst="ellipse">
                <a:avLst/>
              </a:prstGeom>
              <a:solidFill>
                <a:srgbClr val="BFBFBF"/>
              </a:solidFill>
              <a:ln>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6" name="Straight Connector 295">
                <a:extLst>
                  <a:ext uri="{FF2B5EF4-FFF2-40B4-BE49-F238E27FC236}">
                    <a16:creationId xmlns:a16="http://schemas.microsoft.com/office/drawing/2014/main" id="{67672E9B-9601-4A32-A364-3021005A2E65}"/>
                  </a:ext>
                </a:extLst>
              </p:cNvPr>
              <p:cNvCxnSpPr>
                <a:cxnSpLocks/>
                <a:stCxn id="294" idx="2"/>
                <a:endCxn id="294" idx="6"/>
              </p:cNvCxnSpPr>
              <p:nvPr/>
            </p:nvCxnSpPr>
            <p:spPr>
              <a:xfrm>
                <a:off x="14249572" y="15814494"/>
                <a:ext cx="2279597" cy="0"/>
              </a:xfrm>
              <a:prstGeom prst="line">
                <a:avLst/>
              </a:prstGeom>
              <a:ln w="762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7" name="Straight Connector 296">
                <a:extLst>
                  <a:ext uri="{FF2B5EF4-FFF2-40B4-BE49-F238E27FC236}">
                    <a16:creationId xmlns:a16="http://schemas.microsoft.com/office/drawing/2014/main" id="{34BD6A91-292C-4E73-B519-7D239EF75D5B}"/>
                  </a:ext>
                </a:extLst>
              </p:cNvPr>
              <p:cNvCxnSpPr>
                <a:cxnSpLocks/>
                <a:stCxn id="290" idx="2"/>
                <a:endCxn id="290" idx="6"/>
              </p:cNvCxnSpPr>
              <p:nvPr/>
            </p:nvCxnSpPr>
            <p:spPr>
              <a:xfrm>
                <a:off x="14249571" y="19585981"/>
                <a:ext cx="2279597" cy="0"/>
              </a:xfrm>
              <a:prstGeom prst="line">
                <a:avLst/>
              </a:prstGeom>
              <a:ln w="762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a:extLst>
                  <a:ext uri="{FF2B5EF4-FFF2-40B4-BE49-F238E27FC236}">
                    <a16:creationId xmlns:a16="http://schemas.microsoft.com/office/drawing/2014/main" id="{AECABF1D-CC5B-4CA3-BCCF-9723663E3447}"/>
                  </a:ext>
                </a:extLst>
              </p:cNvPr>
              <p:cNvCxnSpPr>
                <a:cxnSpLocks/>
              </p:cNvCxnSpPr>
              <p:nvPr/>
            </p:nvCxnSpPr>
            <p:spPr>
              <a:xfrm>
                <a:off x="14862477" y="15810316"/>
                <a:ext cx="0" cy="3775665"/>
              </a:xfrm>
              <a:prstGeom prst="line">
                <a:avLst/>
              </a:prstGeom>
              <a:ln w="762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a:extLst>
                  <a:ext uri="{FF2B5EF4-FFF2-40B4-BE49-F238E27FC236}">
                    <a16:creationId xmlns:a16="http://schemas.microsoft.com/office/drawing/2014/main" id="{12906085-953D-44F8-B314-08F116BCCB19}"/>
                  </a:ext>
                </a:extLst>
              </p:cNvPr>
              <p:cNvCxnSpPr>
                <a:cxnSpLocks/>
              </p:cNvCxnSpPr>
              <p:nvPr/>
            </p:nvCxnSpPr>
            <p:spPr>
              <a:xfrm>
                <a:off x="15940186" y="15810316"/>
                <a:ext cx="0" cy="3775665"/>
              </a:xfrm>
              <a:prstGeom prst="line">
                <a:avLst/>
              </a:prstGeom>
              <a:ln w="762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00" name="Oval 299">
                <a:extLst>
                  <a:ext uri="{FF2B5EF4-FFF2-40B4-BE49-F238E27FC236}">
                    <a16:creationId xmlns:a16="http://schemas.microsoft.com/office/drawing/2014/main" id="{AB15E228-664C-4EBD-A0C8-9412DD4BED0C}"/>
                  </a:ext>
                </a:extLst>
              </p:cNvPr>
              <p:cNvSpPr/>
              <p:nvPr/>
            </p:nvSpPr>
            <p:spPr>
              <a:xfrm>
                <a:off x="14662223" y="19012066"/>
                <a:ext cx="125771" cy="135604"/>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Oval 300">
                <a:extLst>
                  <a:ext uri="{FF2B5EF4-FFF2-40B4-BE49-F238E27FC236}">
                    <a16:creationId xmlns:a16="http://schemas.microsoft.com/office/drawing/2014/main" id="{A07B00C4-0826-424E-8993-9E514E73E9E3}"/>
                  </a:ext>
                </a:extLst>
              </p:cNvPr>
              <p:cNvSpPr/>
              <p:nvPr/>
            </p:nvSpPr>
            <p:spPr>
              <a:xfrm>
                <a:off x="14663026" y="18009477"/>
                <a:ext cx="125771" cy="135604"/>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Oval 301">
                <a:extLst>
                  <a:ext uri="{FF2B5EF4-FFF2-40B4-BE49-F238E27FC236}">
                    <a16:creationId xmlns:a16="http://schemas.microsoft.com/office/drawing/2014/main" id="{0170CD0E-3E93-4209-AD1C-5056C5B75757}"/>
                  </a:ext>
                </a:extLst>
              </p:cNvPr>
              <p:cNvSpPr/>
              <p:nvPr/>
            </p:nvSpPr>
            <p:spPr>
              <a:xfrm>
                <a:off x="14662223" y="17109419"/>
                <a:ext cx="125771" cy="135604"/>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Oval 302">
                <a:extLst>
                  <a:ext uri="{FF2B5EF4-FFF2-40B4-BE49-F238E27FC236}">
                    <a16:creationId xmlns:a16="http://schemas.microsoft.com/office/drawing/2014/main" id="{7FE0DD2C-D803-4885-9DE2-4A8ADDD6FAC8}"/>
                  </a:ext>
                </a:extLst>
              </p:cNvPr>
              <p:cNvSpPr/>
              <p:nvPr/>
            </p:nvSpPr>
            <p:spPr>
              <a:xfrm>
                <a:off x="14662223" y="16173280"/>
                <a:ext cx="125771" cy="135604"/>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Oval 303">
                <a:extLst>
                  <a:ext uri="{FF2B5EF4-FFF2-40B4-BE49-F238E27FC236}">
                    <a16:creationId xmlns:a16="http://schemas.microsoft.com/office/drawing/2014/main" id="{47BA7493-02BE-4718-B6A7-AE6AB07986D1}"/>
                  </a:ext>
                </a:extLst>
              </p:cNvPr>
              <p:cNvSpPr/>
              <p:nvPr/>
            </p:nvSpPr>
            <p:spPr>
              <a:xfrm>
                <a:off x="16196824" y="15608999"/>
                <a:ext cx="125771" cy="135604"/>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Oval 304">
                <a:extLst>
                  <a:ext uri="{FF2B5EF4-FFF2-40B4-BE49-F238E27FC236}">
                    <a16:creationId xmlns:a16="http://schemas.microsoft.com/office/drawing/2014/main" id="{A9A30F53-5BC8-43CF-9098-6CF0BF5E9BE8}"/>
                  </a:ext>
                </a:extLst>
              </p:cNvPr>
              <p:cNvSpPr/>
              <p:nvPr/>
            </p:nvSpPr>
            <p:spPr>
              <a:xfrm>
                <a:off x="15631144" y="15601670"/>
                <a:ext cx="125771" cy="135604"/>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Oval 305">
                <a:extLst>
                  <a:ext uri="{FF2B5EF4-FFF2-40B4-BE49-F238E27FC236}">
                    <a16:creationId xmlns:a16="http://schemas.microsoft.com/office/drawing/2014/main" id="{AC4F7910-4725-4E6D-A70B-EB8652C73EAC}"/>
                  </a:ext>
                </a:extLst>
              </p:cNvPr>
              <p:cNvSpPr/>
              <p:nvPr/>
            </p:nvSpPr>
            <p:spPr>
              <a:xfrm>
                <a:off x="15014677" y="15601670"/>
                <a:ext cx="125771" cy="135604"/>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Oval 306">
                <a:extLst>
                  <a:ext uri="{FF2B5EF4-FFF2-40B4-BE49-F238E27FC236}">
                    <a16:creationId xmlns:a16="http://schemas.microsoft.com/office/drawing/2014/main" id="{F4DAD531-EE01-42B2-9A85-989EDDD69311}"/>
                  </a:ext>
                </a:extLst>
              </p:cNvPr>
              <p:cNvSpPr/>
              <p:nvPr/>
            </p:nvSpPr>
            <p:spPr>
              <a:xfrm>
                <a:off x="14440963" y="15608999"/>
                <a:ext cx="125771" cy="135604"/>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Oval 307">
                <a:extLst>
                  <a:ext uri="{FF2B5EF4-FFF2-40B4-BE49-F238E27FC236}">
                    <a16:creationId xmlns:a16="http://schemas.microsoft.com/office/drawing/2014/main" id="{C97D6687-619D-4548-8742-44C2B6E6D95A}"/>
                  </a:ext>
                </a:extLst>
              </p:cNvPr>
              <p:cNvSpPr/>
              <p:nvPr/>
            </p:nvSpPr>
            <p:spPr>
              <a:xfrm>
                <a:off x="16165915" y="19661648"/>
                <a:ext cx="125771" cy="135604"/>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Oval 308">
                <a:extLst>
                  <a:ext uri="{FF2B5EF4-FFF2-40B4-BE49-F238E27FC236}">
                    <a16:creationId xmlns:a16="http://schemas.microsoft.com/office/drawing/2014/main" id="{C3A80584-1329-4629-ABB1-D384D282E052}"/>
                  </a:ext>
                </a:extLst>
              </p:cNvPr>
              <p:cNvSpPr/>
              <p:nvPr/>
            </p:nvSpPr>
            <p:spPr>
              <a:xfrm>
                <a:off x="15600235" y="19654320"/>
                <a:ext cx="125771" cy="135604"/>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Oval 309">
                <a:extLst>
                  <a:ext uri="{FF2B5EF4-FFF2-40B4-BE49-F238E27FC236}">
                    <a16:creationId xmlns:a16="http://schemas.microsoft.com/office/drawing/2014/main" id="{195C22CA-AFFD-48B9-BE45-7B6CFEAF7C0A}"/>
                  </a:ext>
                </a:extLst>
              </p:cNvPr>
              <p:cNvSpPr/>
              <p:nvPr/>
            </p:nvSpPr>
            <p:spPr>
              <a:xfrm>
                <a:off x="14983768" y="19654320"/>
                <a:ext cx="125771" cy="135604"/>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Oval 310">
                <a:extLst>
                  <a:ext uri="{FF2B5EF4-FFF2-40B4-BE49-F238E27FC236}">
                    <a16:creationId xmlns:a16="http://schemas.microsoft.com/office/drawing/2014/main" id="{B9DC6B49-DFAA-4E0E-BB4C-E586C54CA964}"/>
                  </a:ext>
                </a:extLst>
              </p:cNvPr>
              <p:cNvSpPr/>
              <p:nvPr/>
            </p:nvSpPr>
            <p:spPr>
              <a:xfrm>
                <a:off x="14410054" y="19661648"/>
                <a:ext cx="125771" cy="135604"/>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Oval 311">
                <a:extLst>
                  <a:ext uri="{FF2B5EF4-FFF2-40B4-BE49-F238E27FC236}">
                    <a16:creationId xmlns:a16="http://schemas.microsoft.com/office/drawing/2014/main" id="{89DC5146-7605-4626-8B68-9A9080A4F348}"/>
                  </a:ext>
                </a:extLst>
              </p:cNvPr>
              <p:cNvSpPr/>
              <p:nvPr/>
            </p:nvSpPr>
            <p:spPr>
              <a:xfrm>
                <a:off x="16029028" y="18979764"/>
                <a:ext cx="125771" cy="135604"/>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Oval 312">
                <a:extLst>
                  <a:ext uri="{FF2B5EF4-FFF2-40B4-BE49-F238E27FC236}">
                    <a16:creationId xmlns:a16="http://schemas.microsoft.com/office/drawing/2014/main" id="{1B4C284C-F828-4681-A0C4-2BA1C827EEDC}"/>
                  </a:ext>
                </a:extLst>
              </p:cNvPr>
              <p:cNvSpPr/>
              <p:nvPr/>
            </p:nvSpPr>
            <p:spPr>
              <a:xfrm>
                <a:off x="16029831" y="17977175"/>
                <a:ext cx="125771" cy="135604"/>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Oval 313">
                <a:extLst>
                  <a:ext uri="{FF2B5EF4-FFF2-40B4-BE49-F238E27FC236}">
                    <a16:creationId xmlns:a16="http://schemas.microsoft.com/office/drawing/2014/main" id="{48E9A596-EADB-4182-83DF-47FF1855F838}"/>
                  </a:ext>
                </a:extLst>
              </p:cNvPr>
              <p:cNvSpPr/>
              <p:nvPr/>
            </p:nvSpPr>
            <p:spPr>
              <a:xfrm>
                <a:off x="16029028" y="17077118"/>
                <a:ext cx="125771" cy="135604"/>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Oval 314">
                <a:extLst>
                  <a:ext uri="{FF2B5EF4-FFF2-40B4-BE49-F238E27FC236}">
                    <a16:creationId xmlns:a16="http://schemas.microsoft.com/office/drawing/2014/main" id="{5B86355D-8C1F-4BC9-8CEC-89F07CABC469}"/>
                  </a:ext>
                </a:extLst>
              </p:cNvPr>
              <p:cNvSpPr/>
              <p:nvPr/>
            </p:nvSpPr>
            <p:spPr>
              <a:xfrm>
                <a:off x="16029028" y="16140979"/>
                <a:ext cx="125771" cy="135604"/>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4662205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381BD4B7-BD0A-4E39-BFA7-35746F5CEC7E}"/>
              </a:ext>
            </a:extLst>
          </p:cNvPr>
          <p:cNvSpPr/>
          <p:nvPr/>
        </p:nvSpPr>
        <p:spPr>
          <a:xfrm>
            <a:off x="528340" y="3553164"/>
            <a:ext cx="31861720" cy="3896775"/>
          </a:xfrm>
          <a:prstGeom prst="roundRect">
            <a:avLst/>
          </a:prstGeom>
          <a:solidFill>
            <a:srgbClr val="236192">
              <a:alpha val="60392"/>
            </a:srgbClr>
          </a:solid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0"/>
            <a:ext cx="32918400" cy="32004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srgbClr val="BFBFBF"/>
              </a:solidFill>
            </a:endParaRPr>
          </a:p>
        </p:txBody>
      </p:sp>
      <p:sp>
        <p:nvSpPr>
          <p:cNvPr id="7" name="Text Box 2"/>
          <p:cNvSpPr txBox="1">
            <a:spLocks noChangeArrowheads="1"/>
          </p:cNvSpPr>
          <p:nvPr/>
        </p:nvSpPr>
        <p:spPr bwMode="auto">
          <a:xfrm>
            <a:off x="6421120" y="695092"/>
            <a:ext cx="20759491" cy="2282081"/>
          </a:xfrm>
          <a:prstGeom prst="rect">
            <a:avLst/>
          </a:prstGeom>
          <a:noFill/>
          <a:ln w="9525">
            <a:noFill/>
            <a:miter lim="800000"/>
            <a:headEnd/>
            <a:tailEnd/>
          </a:ln>
        </p:spPr>
        <p:txBody>
          <a:bodyPr rot="0" vert="horz" wrap="square" lIns="91440" tIns="45720" rIns="91440" bIns="45720" anchor="t" anchorCtr="0">
            <a:noAutofit/>
          </a:bodyPr>
          <a:lstStyle/>
          <a:p>
            <a:r>
              <a:rPr lang="en-US" sz="7200">
                <a:solidFill>
                  <a:srgbClr val="0D0D0D"/>
                </a:solidFill>
                <a:latin typeface="Arial"/>
                <a:ea typeface="HelveticaNeueLT Std Lt" charset="0"/>
                <a:cs typeface="Arial"/>
              </a:rPr>
              <a:t>In-Space</a:t>
            </a:r>
            <a:r>
              <a:rPr lang="en-US" sz="7200">
                <a:solidFill>
                  <a:srgbClr val="0D0D0D"/>
                </a:solidFill>
                <a:effectLst/>
                <a:latin typeface="Arial"/>
                <a:ea typeface="HelveticaNeueLT Std Lt" charset="0"/>
                <a:cs typeface="Arial"/>
              </a:rPr>
              <a:t> Cryogenic Propellent </a:t>
            </a:r>
            <a:r>
              <a:rPr lang="en-US" sz="7200">
                <a:solidFill>
                  <a:srgbClr val="0D0D0D"/>
                </a:solidFill>
                <a:latin typeface="Arial"/>
                <a:ea typeface="HelveticaNeueLT Std Lt" charset="0"/>
                <a:cs typeface="Arial"/>
              </a:rPr>
              <a:t>Storage Container</a:t>
            </a:r>
            <a:endParaRPr lang="en-US" sz="7200">
              <a:solidFill>
                <a:srgbClr val="0D0D0D"/>
              </a:solidFill>
              <a:effectLst/>
              <a:latin typeface="Arial"/>
              <a:ea typeface="HelveticaNeueLT Std Lt" charset="0"/>
              <a:cs typeface="Arial"/>
            </a:endParaRPr>
          </a:p>
        </p:txBody>
      </p:sp>
      <p:sp>
        <p:nvSpPr>
          <p:cNvPr id="9" name="Rectangle 8"/>
          <p:cNvSpPr/>
          <p:nvPr/>
        </p:nvSpPr>
        <p:spPr>
          <a:xfrm>
            <a:off x="4022815" y="1981338"/>
            <a:ext cx="25552769" cy="1085490"/>
          </a:xfrm>
          <a:prstGeom prst="rect">
            <a:avLst/>
          </a:prstGeom>
        </p:spPr>
        <p:txBody>
          <a:bodyPr wrap="square">
            <a:spAutoFit/>
          </a:bodyPr>
          <a:lstStyle/>
          <a:p>
            <a:pPr>
              <a:lnSpc>
                <a:spcPct val="150000"/>
              </a:lnSpc>
              <a:spcAft>
                <a:spcPts val="600"/>
              </a:spcAft>
            </a:pPr>
            <a:r>
              <a:rPr lang="en-US" sz="4800">
                <a:solidFill>
                  <a:srgbClr val="0D0D0D"/>
                </a:solidFill>
                <a:effectLst/>
                <a:latin typeface="Arial Black" charset="0"/>
                <a:ea typeface="HelveticaNeueLT Std Lt" charset="0"/>
                <a:cs typeface="Arial" charset="0"/>
              </a:rPr>
              <a:t>Team 512: Anna Gilliard, Liam McConnell, Samantha Myers, Brandon Young</a:t>
            </a:r>
          </a:p>
        </p:txBody>
      </p:sp>
      <p:sp>
        <p:nvSpPr>
          <p:cNvPr id="19" name="Text Box 2"/>
          <p:cNvSpPr txBox="1">
            <a:spLocks noChangeArrowheads="1"/>
          </p:cNvSpPr>
          <p:nvPr/>
        </p:nvSpPr>
        <p:spPr bwMode="auto">
          <a:xfrm>
            <a:off x="12687658" y="3783178"/>
            <a:ext cx="7350345" cy="1040919"/>
          </a:xfrm>
          <a:prstGeom prst="rect">
            <a:avLst/>
          </a:prstGeom>
          <a:noFill/>
          <a:ln w="9525">
            <a:noFill/>
            <a:miter lim="800000"/>
            <a:headEnd/>
            <a:tailEnd/>
          </a:ln>
        </p:spPr>
        <p:txBody>
          <a:bodyPr rot="0" vert="horz" wrap="square" lIns="0" tIns="0" rIns="0" bIns="0" anchor="t" anchorCtr="0">
            <a:noAutofit/>
          </a:bodyPr>
          <a:lstStyle/>
          <a:p>
            <a:pPr marL="0" marR="0" algn="ctr">
              <a:spcBef>
                <a:spcPts val="0"/>
              </a:spcBef>
              <a:spcAft>
                <a:spcPts val="400"/>
              </a:spcAft>
            </a:pPr>
            <a:r>
              <a:rPr lang="en-US" sz="2100">
                <a:solidFill>
                  <a:srgbClr val="000000"/>
                </a:solidFill>
                <a:effectLst/>
                <a:latin typeface="Times New Roman"/>
                <a:ea typeface="HelveticaNeueLT Std Lt" charset="0"/>
                <a:cs typeface="Times New Roman"/>
              </a:rPr>
              <a:t> </a:t>
            </a:r>
            <a:r>
              <a:rPr lang="en-US" sz="6000" b="1" u="sng">
                <a:solidFill>
                  <a:srgbClr val="000000"/>
                </a:solidFill>
                <a:effectLst/>
                <a:latin typeface="Arial"/>
                <a:ea typeface="HelveticaNeueLT Std Lt" charset="0"/>
                <a:cs typeface="Times New Roman"/>
              </a:rPr>
              <a:t>Objective</a:t>
            </a:r>
            <a:endParaRPr lang="en-US" sz="6000" b="1" u="sng">
              <a:effectLst/>
              <a:latin typeface="Arial"/>
              <a:ea typeface="HelveticaNeueLT Std Lt" charset="0"/>
              <a:cs typeface="Times New Roman"/>
            </a:endParaRPr>
          </a:p>
        </p:txBody>
      </p:sp>
      <p:pic>
        <p:nvPicPr>
          <p:cNvPr id="22" name="Picture 21"/>
          <p:cNvPicPr>
            <a:picLocks noChangeAspect="1"/>
          </p:cNvPicPr>
          <p:nvPr/>
        </p:nvPicPr>
        <p:blipFill>
          <a:blip r:embed="rId3"/>
          <a:srcRect/>
          <a:stretch/>
        </p:blipFill>
        <p:spPr>
          <a:xfrm>
            <a:off x="771480" y="277535"/>
            <a:ext cx="2880652" cy="2710817"/>
          </a:xfrm>
          <a:prstGeom prst="rect">
            <a:avLst/>
          </a:prstGeom>
        </p:spPr>
      </p:pic>
      <p:pic>
        <p:nvPicPr>
          <p:cNvPr id="1026" name="Picture 2" descr="Symbols of NASA | NASA">
            <a:extLst>
              <a:ext uri="{FF2B5EF4-FFF2-40B4-BE49-F238E27FC236}">
                <a16:creationId xmlns:a16="http://schemas.microsoft.com/office/drawing/2014/main" id="{620AB636-F245-4045-8915-5EBD55EE01E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237738" y="277535"/>
            <a:ext cx="5349627" cy="2674814"/>
          </a:xfrm>
          <a:prstGeom prst="rect">
            <a:avLst/>
          </a:prstGeom>
          <a:noFill/>
          <a:extLst>
            <a:ext uri="{909E8E84-426E-40DD-AFC4-6F175D3DCCD1}">
              <a14:hiddenFill xmlns:a14="http://schemas.microsoft.com/office/drawing/2010/main">
                <a:solidFill>
                  <a:srgbClr val="FFFFFF"/>
                </a:solidFill>
              </a14:hiddenFill>
            </a:ext>
          </a:extLst>
        </p:spPr>
      </p:pic>
      <p:sp>
        <p:nvSpPr>
          <p:cNvPr id="109" name="TextBox 108">
            <a:extLst>
              <a:ext uri="{FF2B5EF4-FFF2-40B4-BE49-F238E27FC236}">
                <a16:creationId xmlns:a16="http://schemas.microsoft.com/office/drawing/2014/main" id="{51BF7B31-7917-43EC-AB25-2C16A970E024}"/>
              </a:ext>
            </a:extLst>
          </p:cNvPr>
          <p:cNvSpPr txBox="1"/>
          <p:nvPr/>
        </p:nvSpPr>
        <p:spPr>
          <a:xfrm>
            <a:off x="362022" y="4797226"/>
            <a:ext cx="31527994" cy="2400657"/>
          </a:xfrm>
          <a:prstGeom prst="rect">
            <a:avLst/>
          </a:prstGeom>
          <a:noFill/>
        </p:spPr>
        <p:txBody>
          <a:bodyPr wrap="square" lIns="91440" tIns="45720" rIns="91440" bIns="45720" rtlCol="0" anchor="t">
            <a:spAutoFit/>
          </a:bodyPr>
          <a:lstStyle/>
          <a:p>
            <a:pPr algn="ctr"/>
            <a:r>
              <a:rPr lang="en-US" sz="5000">
                <a:latin typeface="Arial"/>
                <a:cs typeface="Arial"/>
              </a:rPr>
              <a:t>Develop a long-term storage solution for cryogenic propellent in space, such as liquid hydrogen or liquid oxygen, that will result in longer storage time under the proper temperature and pressure, leading to the possibility of longer missions.</a:t>
            </a:r>
          </a:p>
        </p:txBody>
      </p:sp>
      <p:graphicFrame>
        <p:nvGraphicFramePr>
          <p:cNvPr id="2" name="Diagram 1">
            <a:extLst>
              <a:ext uri="{FF2B5EF4-FFF2-40B4-BE49-F238E27FC236}">
                <a16:creationId xmlns:a16="http://schemas.microsoft.com/office/drawing/2014/main" id="{3921C973-F66C-4048-B3E7-601DAB1BC349}"/>
              </a:ext>
            </a:extLst>
          </p:cNvPr>
          <p:cNvGraphicFramePr/>
          <p:nvPr/>
        </p:nvGraphicFramePr>
        <p:xfrm>
          <a:off x="-1458339" y="20608968"/>
          <a:ext cx="35045704" cy="95080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pSp>
        <p:nvGrpSpPr>
          <p:cNvPr id="89" name="Group 88">
            <a:extLst>
              <a:ext uri="{FF2B5EF4-FFF2-40B4-BE49-F238E27FC236}">
                <a16:creationId xmlns:a16="http://schemas.microsoft.com/office/drawing/2014/main" id="{A123000C-B861-724C-A570-D9DEB0D40B08}"/>
              </a:ext>
            </a:extLst>
          </p:cNvPr>
          <p:cNvGrpSpPr/>
          <p:nvPr/>
        </p:nvGrpSpPr>
        <p:grpSpPr>
          <a:xfrm>
            <a:off x="11884690" y="7994414"/>
            <a:ext cx="15295922" cy="6546565"/>
            <a:chOff x="7405313" y="12125761"/>
            <a:chExt cx="16562705" cy="6896432"/>
          </a:xfrm>
        </p:grpSpPr>
        <p:sp>
          <p:nvSpPr>
            <p:cNvPr id="90" name="TextBox 89">
              <a:extLst>
                <a:ext uri="{FF2B5EF4-FFF2-40B4-BE49-F238E27FC236}">
                  <a16:creationId xmlns:a16="http://schemas.microsoft.com/office/drawing/2014/main" id="{ADB9AE5E-55E6-9A47-B82C-28031201E2BE}"/>
                </a:ext>
              </a:extLst>
            </p:cNvPr>
            <p:cNvSpPr txBox="1"/>
            <p:nvPr/>
          </p:nvSpPr>
          <p:spPr>
            <a:xfrm>
              <a:off x="20299332" y="18406166"/>
              <a:ext cx="3668686" cy="616027"/>
            </a:xfrm>
            <a:prstGeom prst="rect">
              <a:avLst/>
            </a:prstGeom>
            <a:noFill/>
          </p:spPr>
          <p:txBody>
            <a:bodyPr wrap="square" lIns="91440" tIns="45720" rIns="91440" bIns="45720" rtlCol="0" anchor="t">
              <a:spAutoFit/>
            </a:bodyPr>
            <a:lstStyle/>
            <a:p>
              <a:pPr algn="r"/>
              <a:r>
                <a:rPr lang="en-US" sz="3200"/>
                <a:t>Outer layer of tank</a:t>
              </a:r>
              <a:endParaRPr lang="en-US" sz="3200">
                <a:cs typeface="Calibri"/>
              </a:endParaRPr>
            </a:p>
          </p:txBody>
        </p:sp>
        <p:grpSp>
          <p:nvGrpSpPr>
            <p:cNvPr id="92" name="Group 91">
              <a:extLst>
                <a:ext uri="{FF2B5EF4-FFF2-40B4-BE49-F238E27FC236}">
                  <a16:creationId xmlns:a16="http://schemas.microsoft.com/office/drawing/2014/main" id="{6C7978A7-B238-8446-ABEA-B4E0F681A542}"/>
                </a:ext>
              </a:extLst>
            </p:cNvPr>
            <p:cNvGrpSpPr/>
            <p:nvPr/>
          </p:nvGrpSpPr>
          <p:grpSpPr>
            <a:xfrm>
              <a:off x="7405313" y="12125761"/>
              <a:ext cx="16102351" cy="6693665"/>
              <a:chOff x="7763106" y="13314696"/>
              <a:chExt cx="14885356" cy="7265301"/>
            </a:xfrm>
          </p:grpSpPr>
          <p:grpSp>
            <p:nvGrpSpPr>
              <p:cNvPr id="93" name="Group 92">
                <a:extLst>
                  <a:ext uri="{FF2B5EF4-FFF2-40B4-BE49-F238E27FC236}">
                    <a16:creationId xmlns:a16="http://schemas.microsoft.com/office/drawing/2014/main" id="{241259C0-B5E6-5645-AE5E-C47722AF7E4E}"/>
                  </a:ext>
                </a:extLst>
              </p:cNvPr>
              <p:cNvGrpSpPr/>
              <p:nvPr/>
            </p:nvGrpSpPr>
            <p:grpSpPr>
              <a:xfrm>
                <a:off x="7763106" y="13314696"/>
                <a:ext cx="5572070" cy="7265301"/>
                <a:chOff x="9513857" y="13309459"/>
                <a:chExt cx="5572070" cy="7265301"/>
              </a:xfrm>
            </p:grpSpPr>
            <p:sp>
              <p:nvSpPr>
                <p:cNvPr id="122" name="Oval 121">
                  <a:extLst>
                    <a:ext uri="{FF2B5EF4-FFF2-40B4-BE49-F238E27FC236}">
                      <a16:creationId xmlns:a16="http://schemas.microsoft.com/office/drawing/2014/main" id="{180E2E81-09AC-A343-B250-1275330E5FF6}"/>
                    </a:ext>
                  </a:extLst>
                </p:cNvPr>
                <p:cNvSpPr/>
                <p:nvPr/>
              </p:nvSpPr>
              <p:spPr>
                <a:xfrm>
                  <a:off x="12619546" y="18597201"/>
                  <a:ext cx="2279597" cy="1977559"/>
                </a:xfrm>
                <a:prstGeom prst="ellipse">
                  <a:avLst/>
                </a:prstGeom>
                <a:solidFill>
                  <a:srgbClr val="BFBFBF"/>
                </a:solidFill>
                <a:ln>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4" name="Group 123">
                  <a:extLst>
                    <a:ext uri="{FF2B5EF4-FFF2-40B4-BE49-F238E27FC236}">
                      <a16:creationId xmlns:a16="http://schemas.microsoft.com/office/drawing/2014/main" id="{D112FF3A-BE68-C640-ACC2-1926F931C3C2}"/>
                    </a:ext>
                  </a:extLst>
                </p:cNvPr>
                <p:cNvGrpSpPr/>
                <p:nvPr/>
              </p:nvGrpSpPr>
              <p:grpSpPr>
                <a:xfrm>
                  <a:off x="11805591" y="14290690"/>
                  <a:ext cx="3280336" cy="5506562"/>
                  <a:chOff x="13435616" y="14290690"/>
                  <a:chExt cx="3280336" cy="5506562"/>
                </a:xfrm>
              </p:grpSpPr>
              <p:sp>
                <p:nvSpPr>
                  <p:cNvPr id="125" name="Rectangle 124">
                    <a:extLst>
                      <a:ext uri="{FF2B5EF4-FFF2-40B4-BE49-F238E27FC236}">
                        <a16:creationId xmlns:a16="http://schemas.microsoft.com/office/drawing/2014/main" id="{8D5A0D89-2EE9-264E-A2B2-625649B215F2}"/>
                      </a:ext>
                    </a:extLst>
                  </p:cNvPr>
                  <p:cNvSpPr/>
                  <p:nvPr/>
                </p:nvSpPr>
                <p:spPr>
                  <a:xfrm>
                    <a:off x="14249572" y="15913372"/>
                    <a:ext cx="2279597" cy="3672610"/>
                  </a:xfrm>
                  <a:prstGeom prst="rect">
                    <a:avLst/>
                  </a:prstGeom>
                  <a:solidFill>
                    <a:srgbClr val="BFBFBF"/>
                  </a:solidFill>
                  <a:ln>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a:extLst>
                      <a:ext uri="{FF2B5EF4-FFF2-40B4-BE49-F238E27FC236}">
                        <a16:creationId xmlns:a16="http://schemas.microsoft.com/office/drawing/2014/main" id="{AF2BAAA8-E546-2C4A-8DF3-D9E850DFD649}"/>
                      </a:ext>
                    </a:extLst>
                  </p:cNvPr>
                  <p:cNvSpPr/>
                  <p:nvPr/>
                </p:nvSpPr>
                <p:spPr>
                  <a:xfrm>
                    <a:off x="14249572" y="14825714"/>
                    <a:ext cx="2279597" cy="1977559"/>
                  </a:xfrm>
                  <a:prstGeom prst="ellipse">
                    <a:avLst/>
                  </a:prstGeom>
                  <a:solidFill>
                    <a:srgbClr val="BFBFBF"/>
                  </a:solidFill>
                  <a:ln>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ectangle 126">
                    <a:extLst>
                      <a:ext uri="{FF2B5EF4-FFF2-40B4-BE49-F238E27FC236}">
                        <a16:creationId xmlns:a16="http://schemas.microsoft.com/office/drawing/2014/main" id="{F5C81396-6C97-624E-A809-D8BDC4167769}"/>
                      </a:ext>
                    </a:extLst>
                  </p:cNvPr>
                  <p:cNvSpPr/>
                  <p:nvPr/>
                </p:nvSpPr>
                <p:spPr>
                  <a:xfrm>
                    <a:off x="16296716" y="16798006"/>
                    <a:ext cx="419236" cy="1384292"/>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8" name="Straight Connector 127">
                    <a:extLst>
                      <a:ext uri="{FF2B5EF4-FFF2-40B4-BE49-F238E27FC236}">
                        <a16:creationId xmlns:a16="http://schemas.microsoft.com/office/drawing/2014/main" id="{609E2AF5-FC08-8749-B49D-C9BC41FC42C6}"/>
                      </a:ext>
                    </a:extLst>
                  </p:cNvPr>
                  <p:cNvCxnSpPr>
                    <a:cxnSpLocks/>
                    <a:stCxn id="126" idx="2"/>
                    <a:endCxn id="126" idx="6"/>
                  </p:cNvCxnSpPr>
                  <p:nvPr/>
                </p:nvCxnSpPr>
                <p:spPr>
                  <a:xfrm>
                    <a:off x="14249572" y="15814494"/>
                    <a:ext cx="2279597" cy="0"/>
                  </a:xfrm>
                  <a:prstGeom prst="line">
                    <a:avLst/>
                  </a:prstGeom>
                  <a:ln w="762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8C03954B-6122-5E4A-AD27-2958F03B20AC}"/>
                      </a:ext>
                    </a:extLst>
                  </p:cNvPr>
                  <p:cNvCxnSpPr>
                    <a:cxnSpLocks/>
                    <a:stCxn id="122" idx="2"/>
                    <a:endCxn id="122" idx="6"/>
                  </p:cNvCxnSpPr>
                  <p:nvPr/>
                </p:nvCxnSpPr>
                <p:spPr>
                  <a:xfrm>
                    <a:off x="14249571" y="19585981"/>
                    <a:ext cx="2279597" cy="0"/>
                  </a:xfrm>
                  <a:prstGeom prst="line">
                    <a:avLst/>
                  </a:prstGeom>
                  <a:ln w="762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E867F7F2-C7D9-D243-8454-32DDEE236A5E}"/>
                      </a:ext>
                    </a:extLst>
                  </p:cNvPr>
                  <p:cNvCxnSpPr>
                    <a:cxnSpLocks/>
                  </p:cNvCxnSpPr>
                  <p:nvPr/>
                </p:nvCxnSpPr>
                <p:spPr>
                  <a:xfrm>
                    <a:off x="14862477" y="15810316"/>
                    <a:ext cx="0" cy="3775665"/>
                  </a:xfrm>
                  <a:prstGeom prst="line">
                    <a:avLst/>
                  </a:prstGeom>
                  <a:ln w="762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7EEEF10D-9561-7344-A0B0-A8313E23957C}"/>
                      </a:ext>
                    </a:extLst>
                  </p:cNvPr>
                  <p:cNvCxnSpPr>
                    <a:cxnSpLocks/>
                  </p:cNvCxnSpPr>
                  <p:nvPr/>
                </p:nvCxnSpPr>
                <p:spPr>
                  <a:xfrm>
                    <a:off x="15940186" y="15810316"/>
                    <a:ext cx="0" cy="3775665"/>
                  </a:xfrm>
                  <a:prstGeom prst="line">
                    <a:avLst/>
                  </a:prstGeom>
                  <a:ln w="762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3" name="Oval 132">
                    <a:extLst>
                      <a:ext uri="{FF2B5EF4-FFF2-40B4-BE49-F238E27FC236}">
                        <a16:creationId xmlns:a16="http://schemas.microsoft.com/office/drawing/2014/main" id="{11108A2C-435E-A647-9F81-2B95631137DC}"/>
                      </a:ext>
                    </a:extLst>
                  </p:cNvPr>
                  <p:cNvSpPr/>
                  <p:nvPr/>
                </p:nvSpPr>
                <p:spPr>
                  <a:xfrm>
                    <a:off x="14662223" y="19012066"/>
                    <a:ext cx="125771" cy="135604"/>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0DED4091-02AE-3248-8ABC-E07D4CA4D051}"/>
                      </a:ext>
                    </a:extLst>
                  </p:cNvPr>
                  <p:cNvSpPr/>
                  <p:nvPr/>
                </p:nvSpPr>
                <p:spPr>
                  <a:xfrm>
                    <a:off x="14663026" y="18009477"/>
                    <a:ext cx="125771" cy="135604"/>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Oval 135">
                    <a:extLst>
                      <a:ext uri="{FF2B5EF4-FFF2-40B4-BE49-F238E27FC236}">
                        <a16:creationId xmlns:a16="http://schemas.microsoft.com/office/drawing/2014/main" id="{A49AAE09-C6E5-DB4B-9EB8-B9D7799B05F2}"/>
                      </a:ext>
                    </a:extLst>
                  </p:cNvPr>
                  <p:cNvSpPr/>
                  <p:nvPr/>
                </p:nvSpPr>
                <p:spPr>
                  <a:xfrm>
                    <a:off x="14662223" y="17109419"/>
                    <a:ext cx="125771" cy="135604"/>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Oval 136">
                    <a:extLst>
                      <a:ext uri="{FF2B5EF4-FFF2-40B4-BE49-F238E27FC236}">
                        <a16:creationId xmlns:a16="http://schemas.microsoft.com/office/drawing/2014/main" id="{67444BE4-D976-A143-A13C-D56DF516CBDA}"/>
                      </a:ext>
                    </a:extLst>
                  </p:cNvPr>
                  <p:cNvSpPr/>
                  <p:nvPr/>
                </p:nvSpPr>
                <p:spPr>
                  <a:xfrm>
                    <a:off x="14662223" y="16173280"/>
                    <a:ext cx="125771" cy="135604"/>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a:extLst>
                      <a:ext uri="{FF2B5EF4-FFF2-40B4-BE49-F238E27FC236}">
                        <a16:creationId xmlns:a16="http://schemas.microsoft.com/office/drawing/2014/main" id="{ED574294-A8B0-3A4A-84CA-09AA797AA65A}"/>
                      </a:ext>
                    </a:extLst>
                  </p:cNvPr>
                  <p:cNvSpPr/>
                  <p:nvPr/>
                </p:nvSpPr>
                <p:spPr>
                  <a:xfrm>
                    <a:off x="16196824" y="15608999"/>
                    <a:ext cx="125771" cy="135604"/>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Oval 138">
                    <a:extLst>
                      <a:ext uri="{FF2B5EF4-FFF2-40B4-BE49-F238E27FC236}">
                        <a16:creationId xmlns:a16="http://schemas.microsoft.com/office/drawing/2014/main" id="{DC582C58-FB11-2D4D-833E-49DA9CAC3FED}"/>
                      </a:ext>
                    </a:extLst>
                  </p:cNvPr>
                  <p:cNvSpPr/>
                  <p:nvPr/>
                </p:nvSpPr>
                <p:spPr>
                  <a:xfrm>
                    <a:off x="15631144" y="15601670"/>
                    <a:ext cx="125771" cy="135604"/>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50E2C275-2C0F-024F-B6AD-14C950C35CBE}"/>
                      </a:ext>
                    </a:extLst>
                  </p:cNvPr>
                  <p:cNvSpPr/>
                  <p:nvPr/>
                </p:nvSpPr>
                <p:spPr>
                  <a:xfrm>
                    <a:off x="15014677" y="15601670"/>
                    <a:ext cx="125771" cy="135604"/>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31EC294F-0B54-FE4E-B42A-6C373A5DF5E2}"/>
                      </a:ext>
                    </a:extLst>
                  </p:cNvPr>
                  <p:cNvSpPr/>
                  <p:nvPr/>
                </p:nvSpPr>
                <p:spPr>
                  <a:xfrm>
                    <a:off x="14440963" y="15608999"/>
                    <a:ext cx="125771" cy="135604"/>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6D8B31AD-50C3-AB43-B773-E30780970397}"/>
                      </a:ext>
                    </a:extLst>
                  </p:cNvPr>
                  <p:cNvSpPr/>
                  <p:nvPr/>
                </p:nvSpPr>
                <p:spPr>
                  <a:xfrm>
                    <a:off x="16165915" y="19661648"/>
                    <a:ext cx="125771" cy="135604"/>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a:extLst>
                      <a:ext uri="{FF2B5EF4-FFF2-40B4-BE49-F238E27FC236}">
                        <a16:creationId xmlns:a16="http://schemas.microsoft.com/office/drawing/2014/main" id="{32963D1B-C0DB-6D48-B781-E5FBD9979E3F}"/>
                      </a:ext>
                    </a:extLst>
                  </p:cNvPr>
                  <p:cNvSpPr/>
                  <p:nvPr/>
                </p:nvSpPr>
                <p:spPr>
                  <a:xfrm>
                    <a:off x="15600235" y="19654320"/>
                    <a:ext cx="125771" cy="135604"/>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a:extLst>
                      <a:ext uri="{FF2B5EF4-FFF2-40B4-BE49-F238E27FC236}">
                        <a16:creationId xmlns:a16="http://schemas.microsoft.com/office/drawing/2014/main" id="{CD1849EF-04EC-484C-94E9-C3006A118121}"/>
                      </a:ext>
                    </a:extLst>
                  </p:cNvPr>
                  <p:cNvSpPr/>
                  <p:nvPr/>
                </p:nvSpPr>
                <p:spPr>
                  <a:xfrm>
                    <a:off x="14983768" y="19654320"/>
                    <a:ext cx="125771" cy="135604"/>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EACE10A5-160E-E944-96D6-685DDC5AE3A3}"/>
                      </a:ext>
                    </a:extLst>
                  </p:cNvPr>
                  <p:cNvSpPr/>
                  <p:nvPr/>
                </p:nvSpPr>
                <p:spPr>
                  <a:xfrm>
                    <a:off x="14410054" y="19661648"/>
                    <a:ext cx="125771" cy="135604"/>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45">
                    <a:extLst>
                      <a:ext uri="{FF2B5EF4-FFF2-40B4-BE49-F238E27FC236}">
                        <a16:creationId xmlns:a16="http://schemas.microsoft.com/office/drawing/2014/main" id="{0601A9C2-A056-8B4F-A73E-CB64D8F79297}"/>
                      </a:ext>
                    </a:extLst>
                  </p:cNvPr>
                  <p:cNvSpPr/>
                  <p:nvPr/>
                </p:nvSpPr>
                <p:spPr>
                  <a:xfrm>
                    <a:off x="16029028" y="18979764"/>
                    <a:ext cx="125771" cy="135604"/>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a:extLst>
                      <a:ext uri="{FF2B5EF4-FFF2-40B4-BE49-F238E27FC236}">
                        <a16:creationId xmlns:a16="http://schemas.microsoft.com/office/drawing/2014/main" id="{345EF9E2-8F4E-BD4B-91E5-5790A1AD9088}"/>
                      </a:ext>
                    </a:extLst>
                  </p:cNvPr>
                  <p:cNvSpPr/>
                  <p:nvPr/>
                </p:nvSpPr>
                <p:spPr>
                  <a:xfrm>
                    <a:off x="16029831" y="17977175"/>
                    <a:ext cx="125771" cy="135604"/>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val 147">
                    <a:extLst>
                      <a:ext uri="{FF2B5EF4-FFF2-40B4-BE49-F238E27FC236}">
                        <a16:creationId xmlns:a16="http://schemas.microsoft.com/office/drawing/2014/main" id="{73E773F0-EC44-0D43-887C-62F5A42C7029}"/>
                      </a:ext>
                    </a:extLst>
                  </p:cNvPr>
                  <p:cNvSpPr/>
                  <p:nvPr/>
                </p:nvSpPr>
                <p:spPr>
                  <a:xfrm>
                    <a:off x="16029028" y="17077118"/>
                    <a:ext cx="125771" cy="135604"/>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Oval 148">
                    <a:extLst>
                      <a:ext uri="{FF2B5EF4-FFF2-40B4-BE49-F238E27FC236}">
                        <a16:creationId xmlns:a16="http://schemas.microsoft.com/office/drawing/2014/main" id="{8BCC54D5-7C06-9B42-9049-8474AD0CF8A4}"/>
                      </a:ext>
                    </a:extLst>
                  </p:cNvPr>
                  <p:cNvSpPr/>
                  <p:nvPr/>
                </p:nvSpPr>
                <p:spPr>
                  <a:xfrm>
                    <a:off x="16029028" y="16140979"/>
                    <a:ext cx="125771" cy="135604"/>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0" name="Graphic 149" descr="Bubbles outline">
                    <a:extLst>
                      <a:ext uri="{FF2B5EF4-FFF2-40B4-BE49-F238E27FC236}">
                        <a16:creationId xmlns:a16="http://schemas.microsoft.com/office/drawing/2014/main" id="{28F165BB-759A-AB40-A67C-EBF528CFD44A}"/>
                      </a:ext>
                    </a:extLst>
                  </p:cNvPr>
                  <p:cNvPicPr>
                    <a:picLocks noChangeAspect="1"/>
                  </p:cNvPicPr>
                  <p:nvPr/>
                </p:nvPicPr>
                <p:blipFill>
                  <a:blip r:embed="rId10">
                    <a:alphaModFix/>
                    <a:extLst>
                      <a:ext uri="{96DAC541-7B7A-43D3-8B79-37D633B846F1}">
                        <asvg:svgBlip xmlns:asvg="http://schemas.microsoft.com/office/drawing/2016/SVG/main" r:embed="rId11"/>
                      </a:ext>
                    </a:extLst>
                  </a:blip>
                  <a:stretch>
                    <a:fillRect/>
                  </a:stretch>
                </p:blipFill>
                <p:spPr>
                  <a:xfrm>
                    <a:off x="13435616" y="14290690"/>
                    <a:ext cx="1016628" cy="1228095"/>
                  </a:xfrm>
                  <a:prstGeom prst="rect">
                    <a:avLst/>
                  </a:prstGeom>
                </p:spPr>
              </p:pic>
            </p:grpSp>
            <p:sp>
              <p:nvSpPr>
                <p:cNvPr id="123" name="TextBox 122">
                  <a:extLst>
                    <a:ext uri="{FF2B5EF4-FFF2-40B4-BE49-F238E27FC236}">
                      <a16:creationId xmlns:a16="http://schemas.microsoft.com/office/drawing/2014/main" id="{8E4D3041-F498-2E40-9643-909D54E0D2CC}"/>
                    </a:ext>
                  </a:extLst>
                </p:cNvPr>
                <p:cNvSpPr txBox="1"/>
                <p:nvPr/>
              </p:nvSpPr>
              <p:spPr>
                <a:xfrm>
                  <a:off x="9513857" y="13309459"/>
                  <a:ext cx="4456353" cy="1113918"/>
                </a:xfrm>
                <a:prstGeom prst="rect">
                  <a:avLst/>
                </a:prstGeom>
                <a:noFill/>
              </p:spPr>
              <p:txBody>
                <a:bodyPr wrap="square" rtlCol="0">
                  <a:spAutoFit/>
                </a:bodyPr>
                <a:lstStyle/>
                <a:p>
                  <a:pPr algn="ctr"/>
                  <a:r>
                    <a:rPr lang="en-US" sz="3600">
                      <a:latin typeface="Arial" panose="020B0604020202020204" pitchFamily="34" charset="0"/>
                      <a:cs typeface="Arial" panose="020B0604020202020204" pitchFamily="34" charset="0"/>
                    </a:rPr>
                    <a:t>Boil off</a:t>
                  </a:r>
                </a:p>
              </p:txBody>
            </p:sp>
          </p:grpSp>
          <p:grpSp>
            <p:nvGrpSpPr>
              <p:cNvPr id="94" name="Group 93">
                <a:extLst>
                  <a:ext uri="{FF2B5EF4-FFF2-40B4-BE49-F238E27FC236}">
                    <a16:creationId xmlns:a16="http://schemas.microsoft.com/office/drawing/2014/main" id="{C7B6802C-FEB9-F344-A047-8F54F7117A28}"/>
                  </a:ext>
                </a:extLst>
              </p:cNvPr>
              <p:cNvGrpSpPr/>
              <p:nvPr/>
            </p:nvGrpSpPr>
            <p:grpSpPr>
              <a:xfrm>
                <a:off x="13702104" y="13386628"/>
                <a:ext cx="8946358" cy="6697043"/>
                <a:chOff x="13702104" y="13386628"/>
                <a:chExt cx="8946358" cy="6697043"/>
              </a:xfrm>
            </p:grpSpPr>
            <p:sp>
              <p:nvSpPr>
                <p:cNvPr id="95" name="Arrow: Right 38">
                  <a:extLst>
                    <a:ext uri="{FF2B5EF4-FFF2-40B4-BE49-F238E27FC236}">
                      <a16:creationId xmlns:a16="http://schemas.microsoft.com/office/drawing/2014/main" id="{329E6CF2-0312-CC46-8479-D0DED87C4E5D}"/>
                    </a:ext>
                  </a:extLst>
                </p:cNvPr>
                <p:cNvSpPr/>
                <p:nvPr/>
              </p:nvSpPr>
              <p:spPr>
                <a:xfrm>
                  <a:off x="13702104" y="16095290"/>
                  <a:ext cx="5648841" cy="3063675"/>
                </a:xfrm>
                <a:prstGeom prst="rightArrow">
                  <a:avLst>
                    <a:gd name="adj1" fmla="val 50000"/>
                    <a:gd name="adj2" fmla="val 54632"/>
                  </a:avLst>
                </a:prstGeom>
                <a:solidFill>
                  <a:srgbClr val="7398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chemeClr val="tx1"/>
                      </a:solidFill>
                      <a:latin typeface="Arial" panose="020B0604020202020204" pitchFamily="34" charset="0"/>
                      <a:cs typeface="Arial" panose="020B0604020202020204" pitchFamily="34" charset="0"/>
                    </a:rPr>
                    <a:t>Cross section </a:t>
                  </a:r>
                </a:p>
                <a:p>
                  <a:pPr algn="ctr"/>
                  <a:r>
                    <a:rPr lang="en-US" sz="3600">
                      <a:solidFill>
                        <a:schemeClr val="tx1"/>
                      </a:solidFill>
                      <a:latin typeface="Arial" panose="020B0604020202020204" pitchFamily="34" charset="0"/>
                      <a:cs typeface="Arial" panose="020B0604020202020204" pitchFamily="34" charset="0"/>
                    </a:rPr>
                    <a:t>of the tank wall</a:t>
                  </a:r>
                  <a:endParaRPr lang="en-US" sz="2800">
                    <a:solidFill>
                      <a:schemeClr val="tx1"/>
                    </a:solidFill>
                    <a:latin typeface="Arial" panose="020B0604020202020204" pitchFamily="34" charset="0"/>
                    <a:cs typeface="Arial" panose="020B0604020202020204" pitchFamily="34" charset="0"/>
                  </a:endParaRPr>
                </a:p>
              </p:txBody>
            </p:sp>
            <p:sp>
              <p:nvSpPr>
                <p:cNvPr id="96" name="Rectangle 95">
                  <a:extLst>
                    <a:ext uri="{FF2B5EF4-FFF2-40B4-BE49-F238E27FC236}">
                      <a16:creationId xmlns:a16="http://schemas.microsoft.com/office/drawing/2014/main" id="{C3A16A10-C65B-3543-89B1-B4E679529B01}"/>
                    </a:ext>
                  </a:extLst>
                </p:cNvPr>
                <p:cNvSpPr/>
                <p:nvPr/>
              </p:nvSpPr>
              <p:spPr>
                <a:xfrm flipH="1">
                  <a:off x="19541045" y="15178139"/>
                  <a:ext cx="154446" cy="4888191"/>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8" name="Rectangle 97">
                  <a:extLst>
                    <a:ext uri="{FF2B5EF4-FFF2-40B4-BE49-F238E27FC236}">
                      <a16:creationId xmlns:a16="http://schemas.microsoft.com/office/drawing/2014/main" id="{C43887EB-F3CB-EC4F-9E00-C031266DAE2C}"/>
                    </a:ext>
                  </a:extLst>
                </p:cNvPr>
                <p:cNvSpPr/>
                <p:nvPr/>
              </p:nvSpPr>
              <p:spPr>
                <a:xfrm flipH="1">
                  <a:off x="20562932" y="15178138"/>
                  <a:ext cx="154446" cy="4888191"/>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cxnSp>
              <p:nvCxnSpPr>
                <p:cNvPr id="100" name="Straight Arrow Connector 99">
                  <a:extLst>
                    <a:ext uri="{FF2B5EF4-FFF2-40B4-BE49-F238E27FC236}">
                      <a16:creationId xmlns:a16="http://schemas.microsoft.com/office/drawing/2014/main" id="{3AB1CE32-EC8B-BE41-B4D3-5E009A768BFF}"/>
                    </a:ext>
                  </a:extLst>
                </p:cNvPr>
                <p:cNvCxnSpPr/>
                <p:nvPr/>
              </p:nvCxnSpPr>
              <p:spPr>
                <a:xfrm>
                  <a:off x="19765852" y="15186632"/>
                  <a:ext cx="26203" cy="4887397"/>
                </a:xfrm>
                <a:prstGeom prst="straightConnector1">
                  <a:avLst/>
                </a:prstGeom>
              </p:spPr>
              <p:style>
                <a:lnRef idx="2">
                  <a:schemeClr val="dk1"/>
                </a:lnRef>
                <a:fillRef idx="0">
                  <a:schemeClr val="dk1"/>
                </a:fillRef>
                <a:effectRef idx="1">
                  <a:schemeClr val="dk1"/>
                </a:effectRef>
                <a:fontRef idx="minor">
                  <a:schemeClr val="tx1"/>
                </a:fontRef>
              </p:style>
            </p:cxnSp>
            <p:cxnSp>
              <p:nvCxnSpPr>
                <p:cNvPr id="101" name="Straight Arrow Connector 100">
                  <a:extLst>
                    <a:ext uri="{FF2B5EF4-FFF2-40B4-BE49-F238E27FC236}">
                      <a16:creationId xmlns:a16="http://schemas.microsoft.com/office/drawing/2014/main" id="{C785BD06-9C3F-6844-85A6-B8FCA6301467}"/>
                    </a:ext>
                  </a:extLst>
                </p:cNvPr>
                <p:cNvCxnSpPr>
                  <a:cxnSpLocks/>
                </p:cNvCxnSpPr>
                <p:nvPr/>
              </p:nvCxnSpPr>
              <p:spPr>
                <a:xfrm>
                  <a:off x="19844457" y="15172505"/>
                  <a:ext cx="26203" cy="4887397"/>
                </a:xfrm>
                <a:prstGeom prst="straightConnector1">
                  <a:avLst/>
                </a:prstGeom>
              </p:spPr>
              <p:style>
                <a:lnRef idx="2">
                  <a:schemeClr val="dk1"/>
                </a:lnRef>
                <a:fillRef idx="0">
                  <a:schemeClr val="dk1"/>
                </a:fillRef>
                <a:effectRef idx="1">
                  <a:schemeClr val="dk1"/>
                </a:effectRef>
                <a:fontRef idx="minor">
                  <a:schemeClr val="tx1"/>
                </a:fontRef>
              </p:style>
            </p:cxnSp>
            <p:cxnSp>
              <p:nvCxnSpPr>
                <p:cNvPr id="103" name="Straight Arrow Connector 102">
                  <a:extLst>
                    <a:ext uri="{FF2B5EF4-FFF2-40B4-BE49-F238E27FC236}">
                      <a16:creationId xmlns:a16="http://schemas.microsoft.com/office/drawing/2014/main" id="{CC8BF203-EF6E-5346-896A-3E3C8B78B8FD}"/>
                    </a:ext>
                  </a:extLst>
                </p:cNvPr>
                <p:cNvCxnSpPr>
                  <a:cxnSpLocks/>
                </p:cNvCxnSpPr>
                <p:nvPr/>
              </p:nvCxnSpPr>
              <p:spPr>
                <a:xfrm>
                  <a:off x="19923064" y="15172505"/>
                  <a:ext cx="26203" cy="4887397"/>
                </a:xfrm>
                <a:prstGeom prst="straightConnector1">
                  <a:avLst/>
                </a:prstGeom>
              </p:spPr>
              <p:style>
                <a:lnRef idx="2">
                  <a:schemeClr val="dk1"/>
                </a:lnRef>
                <a:fillRef idx="0">
                  <a:schemeClr val="dk1"/>
                </a:fillRef>
                <a:effectRef idx="1">
                  <a:schemeClr val="dk1"/>
                </a:effectRef>
                <a:fontRef idx="minor">
                  <a:schemeClr val="tx1"/>
                </a:fontRef>
              </p:style>
            </p:cxnSp>
            <p:cxnSp>
              <p:nvCxnSpPr>
                <p:cNvPr id="104" name="Straight Arrow Connector 103">
                  <a:extLst>
                    <a:ext uri="{FF2B5EF4-FFF2-40B4-BE49-F238E27FC236}">
                      <a16:creationId xmlns:a16="http://schemas.microsoft.com/office/drawing/2014/main" id="{12BA3F2E-BFDC-CA4E-A6CE-F94E21F93AEA}"/>
                    </a:ext>
                  </a:extLst>
                </p:cNvPr>
                <p:cNvCxnSpPr>
                  <a:cxnSpLocks/>
                </p:cNvCxnSpPr>
                <p:nvPr/>
              </p:nvCxnSpPr>
              <p:spPr>
                <a:xfrm>
                  <a:off x="20001673" y="15186632"/>
                  <a:ext cx="26203" cy="4887397"/>
                </a:xfrm>
                <a:prstGeom prst="straightConnector1">
                  <a:avLst/>
                </a:prstGeom>
              </p:spPr>
              <p:style>
                <a:lnRef idx="2">
                  <a:schemeClr val="dk1"/>
                </a:lnRef>
                <a:fillRef idx="0">
                  <a:schemeClr val="dk1"/>
                </a:fillRef>
                <a:effectRef idx="1">
                  <a:schemeClr val="dk1"/>
                </a:effectRef>
                <a:fontRef idx="minor">
                  <a:schemeClr val="tx1"/>
                </a:fontRef>
              </p:style>
            </p:cxnSp>
            <p:cxnSp>
              <p:nvCxnSpPr>
                <p:cNvPr id="105" name="Straight Arrow Connector 104">
                  <a:extLst>
                    <a:ext uri="{FF2B5EF4-FFF2-40B4-BE49-F238E27FC236}">
                      <a16:creationId xmlns:a16="http://schemas.microsoft.com/office/drawing/2014/main" id="{3F803733-9C4C-4945-A7C8-BD3719444AAD}"/>
                    </a:ext>
                  </a:extLst>
                </p:cNvPr>
                <p:cNvCxnSpPr>
                  <a:cxnSpLocks/>
                </p:cNvCxnSpPr>
                <p:nvPr/>
              </p:nvCxnSpPr>
              <p:spPr>
                <a:xfrm>
                  <a:off x="20080278" y="15172505"/>
                  <a:ext cx="26203" cy="4887397"/>
                </a:xfrm>
                <a:prstGeom prst="straightConnector1">
                  <a:avLst/>
                </a:prstGeom>
                <a:ln w="38100"/>
              </p:spPr>
              <p:style>
                <a:lnRef idx="2">
                  <a:schemeClr val="dk1"/>
                </a:lnRef>
                <a:fillRef idx="0">
                  <a:schemeClr val="dk1"/>
                </a:fillRef>
                <a:effectRef idx="1">
                  <a:schemeClr val="dk1"/>
                </a:effectRef>
                <a:fontRef idx="minor">
                  <a:schemeClr val="tx1"/>
                </a:fontRef>
              </p:style>
            </p:cxnSp>
            <p:cxnSp>
              <p:nvCxnSpPr>
                <p:cNvPr id="106" name="Straight Arrow Connector 105">
                  <a:extLst>
                    <a:ext uri="{FF2B5EF4-FFF2-40B4-BE49-F238E27FC236}">
                      <a16:creationId xmlns:a16="http://schemas.microsoft.com/office/drawing/2014/main" id="{D7DC4148-8724-E742-87CA-C0A51E83391B}"/>
                    </a:ext>
                  </a:extLst>
                </p:cNvPr>
                <p:cNvCxnSpPr>
                  <a:cxnSpLocks/>
                </p:cNvCxnSpPr>
                <p:nvPr/>
              </p:nvCxnSpPr>
              <p:spPr>
                <a:xfrm>
                  <a:off x="20158885" y="15186631"/>
                  <a:ext cx="26203" cy="4887397"/>
                </a:xfrm>
                <a:prstGeom prst="straightConnector1">
                  <a:avLst/>
                </a:prstGeom>
                <a:ln w="38100"/>
              </p:spPr>
              <p:style>
                <a:lnRef idx="2">
                  <a:schemeClr val="dk1"/>
                </a:lnRef>
                <a:fillRef idx="0">
                  <a:schemeClr val="dk1"/>
                </a:fillRef>
                <a:effectRef idx="1">
                  <a:schemeClr val="dk1"/>
                </a:effectRef>
                <a:fontRef idx="minor">
                  <a:schemeClr val="tx1"/>
                </a:fontRef>
              </p:style>
            </p:cxnSp>
            <p:cxnSp>
              <p:nvCxnSpPr>
                <p:cNvPr id="107" name="Straight Arrow Connector 106">
                  <a:extLst>
                    <a:ext uri="{FF2B5EF4-FFF2-40B4-BE49-F238E27FC236}">
                      <a16:creationId xmlns:a16="http://schemas.microsoft.com/office/drawing/2014/main" id="{9976EC82-28A8-8A46-AFBE-83C934F1FB73}"/>
                    </a:ext>
                  </a:extLst>
                </p:cNvPr>
                <p:cNvCxnSpPr>
                  <a:cxnSpLocks/>
                </p:cNvCxnSpPr>
                <p:nvPr/>
              </p:nvCxnSpPr>
              <p:spPr>
                <a:xfrm>
                  <a:off x="20237491" y="15186631"/>
                  <a:ext cx="26203" cy="4887397"/>
                </a:xfrm>
                <a:prstGeom prst="straightConnector1">
                  <a:avLst/>
                </a:prstGeom>
                <a:ln w="38100"/>
              </p:spPr>
              <p:style>
                <a:lnRef idx="2">
                  <a:schemeClr val="dk1"/>
                </a:lnRef>
                <a:fillRef idx="0">
                  <a:schemeClr val="dk1"/>
                </a:fillRef>
                <a:effectRef idx="1">
                  <a:schemeClr val="dk1"/>
                </a:effectRef>
                <a:fontRef idx="minor">
                  <a:schemeClr val="tx1"/>
                </a:fontRef>
              </p:style>
            </p:cxnSp>
            <p:cxnSp>
              <p:nvCxnSpPr>
                <p:cNvPr id="108" name="Straight Arrow Connector 107">
                  <a:extLst>
                    <a:ext uri="{FF2B5EF4-FFF2-40B4-BE49-F238E27FC236}">
                      <a16:creationId xmlns:a16="http://schemas.microsoft.com/office/drawing/2014/main" id="{AE4D3B25-471D-244B-AE3E-4AEEBCC7C29C}"/>
                    </a:ext>
                  </a:extLst>
                </p:cNvPr>
                <p:cNvCxnSpPr>
                  <a:cxnSpLocks/>
                </p:cNvCxnSpPr>
                <p:nvPr/>
              </p:nvCxnSpPr>
              <p:spPr>
                <a:xfrm>
                  <a:off x="20394705" y="15172505"/>
                  <a:ext cx="26203" cy="4887397"/>
                </a:xfrm>
                <a:prstGeom prst="straightConnector1">
                  <a:avLst/>
                </a:prstGeom>
                <a:ln w="38100"/>
              </p:spPr>
              <p:style>
                <a:lnRef idx="2">
                  <a:schemeClr val="dk1"/>
                </a:lnRef>
                <a:fillRef idx="0">
                  <a:schemeClr val="dk1"/>
                </a:fillRef>
                <a:effectRef idx="1">
                  <a:schemeClr val="dk1"/>
                </a:effectRef>
                <a:fontRef idx="minor">
                  <a:schemeClr val="tx1"/>
                </a:fontRef>
              </p:style>
            </p:cxnSp>
            <p:cxnSp>
              <p:nvCxnSpPr>
                <p:cNvPr id="110" name="Straight Arrow Connector 109">
                  <a:extLst>
                    <a:ext uri="{FF2B5EF4-FFF2-40B4-BE49-F238E27FC236}">
                      <a16:creationId xmlns:a16="http://schemas.microsoft.com/office/drawing/2014/main" id="{3C42AAFD-2001-8948-8DB9-423BFDCFA717}"/>
                    </a:ext>
                  </a:extLst>
                </p:cNvPr>
                <p:cNvCxnSpPr>
                  <a:cxnSpLocks/>
                </p:cNvCxnSpPr>
                <p:nvPr/>
              </p:nvCxnSpPr>
              <p:spPr>
                <a:xfrm>
                  <a:off x="20316098" y="15186631"/>
                  <a:ext cx="26203" cy="4887397"/>
                </a:xfrm>
                <a:prstGeom prst="straightConnector1">
                  <a:avLst/>
                </a:prstGeom>
                <a:ln w="38100"/>
              </p:spPr>
              <p:style>
                <a:lnRef idx="2">
                  <a:schemeClr val="dk1"/>
                </a:lnRef>
                <a:fillRef idx="0">
                  <a:schemeClr val="dk1"/>
                </a:fillRef>
                <a:effectRef idx="1">
                  <a:schemeClr val="dk1"/>
                </a:effectRef>
                <a:fontRef idx="minor">
                  <a:schemeClr val="tx1"/>
                </a:fontRef>
              </p:style>
            </p:cxnSp>
            <p:cxnSp>
              <p:nvCxnSpPr>
                <p:cNvPr id="111" name="Straight Arrow Connector 110">
                  <a:extLst>
                    <a:ext uri="{FF2B5EF4-FFF2-40B4-BE49-F238E27FC236}">
                      <a16:creationId xmlns:a16="http://schemas.microsoft.com/office/drawing/2014/main" id="{7DEF8920-CA8E-8F48-8C4F-9701F2BA22DE}"/>
                    </a:ext>
                  </a:extLst>
                </p:cNvPr>
                <p:cNvCxnSpPr>
                  <a:cxnSpLocks/>
                </p:cNvCxnSpPr>
                <p:nvPr/>
              </p:nvCxnSpPr>
              <p:spPr>
                <a:xfrm>
                  <a:off x="20473312" y="15172505"/>
                  <a:ext cx="26203" cy="4887397"/>
                </a:xfrm>
                <a:prstGeom prst="straightConnector1">
                  <a:avLst/>
                </a:prstGeom>
                <a:ln w="38100"/>
              </p:spPr>
              <p:style>
                <a:lnRef idx="2">
                  <a:schemeClr val="dk1"/>
                </a:lnRef>
                <a:fillRef idx="0">
                  <a:schemeClr val="dk1"/>
                </a:fillRef>
                <a:effectRef idx="1">
                  <a:schemeClr val="dk1"/>
                </a:effectRef>
                <a:fontRef idx="minor">
                  <a:schemeClr val="tx1"/>
                </a:fontRef>
              </p:style>
            </p:cxnSp>
            <p:cxnSp>
              <p:nvCxnSpPr>
                <p:cNvPr id="112" name="Straight Arrow Connector 111">
                  <a:extLst>
                    <a:ext uri="{FF2B5EF4-FFF2-40B4-BE49-F238E27FC236}">
                      <a16:creationId xmlns:a16="http://schemas.microsoft.com/office/drawing/2014/main" id="{49090F8C-DC86-A245-B20D-89F09A26D136}"/>
                    </a:ext>
                  </a:extLst>
                </p:cNvPr>
                <p:cNvCxnSpPr/>
                <p:nvPr/>
              </p:nvCxnSpPr>
              <p:spPr>
                <a:xfrm>
                  <a:off x="19773349" y="15186632"/>
                  <a:ext cx="26203" cy="4887397"/>
                </a:xfrm>
                <a:prstGeom prst="straightConnector1">
                  <a:avLst/>
                </a:prstGeom>
                <a:ln w="38100"/>
              </p:spPr>
              <p:style>
                <a:lnRef idx="2">
                  <a:schemeClr val="dk1"/>
                </a:lnRef>
                <a:fillRef idx="0">
                  <a:schemeClr val="dk1"/>
                </a:fillRef>
                <a:effectRef idx="1">
                  <a:schemeClr val="dk1"/>
                </a:effectRef>
                <a:fontRef idx="minor">
                  <a:schemeClr val="tx1"/>
                </a:fontRef>
              </p:style>
            </p:cxnSp>
            <p:cxnSp>
              <p:nvCxnSpPr>
                <p:cNvPr id="115" name="Straight Arrow Connector 114">
                  <a:extLst>
                    <a:ext uri="{FF2B5EF4-FFF2-40B4-BE49-F238E27FC236}">
                      <a16:creationId xmlns:a16="http://schemas.microsoft.com/office/drawing/2014/main" id="{9767E0B9-B400-F642-B208-BA26A856D01D}"/>
                    </a:ext>
                  </a:extLst>
                </p:cNvPr>
                <p:cNvCxnSpPr>
                  <a:cxnSpLocks/>
                </p:cNvCxnSpPr>
                <p:nvPr/>
              </p:nvCxnSpPr>
              <p:spPr>
                <a:xfrm>
                  <a:off x="19851955" y="15172505"/>
                  <a:ext cx="26203" cy="4887397"/>
                </a:xfrm>
                <a:prstGeom prst="straightConnector1">
                  <a:avLst/>
                </a:prstGeom>
                <a:ln w="38100"/>
              </p:spPr>
              <p:style>
                <a:lnRef idx="2">
                  <a:schemeClr val="dk1"/>
                </a:lnRef>
                <a:fillRef idx="0">
                  <a:schemeClr val="dk1"/>
                </a:fillRef>
                <a:effectRef idx="1">
                  <a:schemeClr val="dk1"/>
                </a:effectRef>
                <a:fontRef idx="minor">
                  <a:schemeClr val="tx1"/>
                </a:fontRef>
              </p:style>
            </p:cxnSp>
            <p:cxnSp>
              <p:nvCxnSpPr>
                <p:cNvPr id="116" name="Straight Arrow Connector 115">
                  <a:extLst>
                    <a:ext uri="{FF2B5EF4-FFF2-40B4-BE49-F238E27FC236}">
                      <a16:creationId xmlns:a16="http://schemas.microsoft.com/office/drawing/2014/main" id="{29D67D1E-6134-B14F-91CD-9CA24A21FA53}"/>
                    </a:ext>
                  </a:extLst>
                </p:cNvPr>
                <p:cNvCxnSpPr>
                  <a:cxnSpLocks/>
                </p:cNvCxnSpPr>
                <p:nvPr/>
              </p:nvCxnSpPr>
              <p:spPr>
                <a:xfrm>
                  <a:off x="19930562" y="15172505"/>
                  <a:ext cx="26203" cy="4887397"/>
                </a:xfrm>
                <a:prstGeom prst="straightConnector1">
                  <a:avLst/>
                </a:prstGeom>
                <a:ln w="38100"/>
              </p:spPr>
              <p:style>
                <a:lnRef idx="2">
                  <a:schemeClr val="dk1"/>
                </a:lnRef>
                <a:fillRef idx="0">
                  <a:schemeClr val="dk1"/>
                </a:fillRef>
                <a:effectRef idx="1">
                  <a:schemeClr val="dk1"/>
                </a:effectRef>
                <a:fontRef idx="minor">
                  <a:schemeClr val="tx1"/>
                </a:fontRef>
              </p:style>
            </p:cxnSp>
            <p:cxnSp>
              <p:nvCxnSpPr>
                <p:cNvPr id="117" name="Straight Arrow Connector 116">
                  <a:extLst>
                    <a:ext uri="{FF2B5EF4-FFF2-40B4-BE49-F238E27FC236}">
                      <a16:creationId xmlns:a16="http://schemas.microsoft.com/office/drawing/2014/main" id="{C0AC975D-D48A-4F41-944E-BEA20616E365}"/>
                    </a:ext>
                  </a:extLst>
                </p:cNvPr>
                <p:cNvCxnSpPr>
                  <a:cxnSpLocks/>
                </p:cNvCxnSpPr>
                <p:nvPr/>
              </p:nvCxnSpPr>
              <p:spPr>
                <a:xfrm>
                  <a:off x="20009170" y="15186632"/>
                  <a:ext cx="26203" cy="4887397"/>
                </a:xfrm>
                <a:prstGeom prst="straightConnector1">
                  <a:avLst/>
                </a:prstGeom>
                <a:ln w="38100"/>
              </p:spPr>
              <p:style>
                <a:lnRef idx="2">
                  <a:schemeClr val="dk1"/>
                </a:lnRef>
                <a:fillRef idx="0">
                  <a:schemeClr val="dk1"/>
                </a:fillRef>
                <a:effectRef idx="1">
                  <a:schemeClr val="dk1"/>
                </a:effectRef>
                <a:fontRef idx="minor">
                  <a:schemeClr val="tx1"/>
                </a:fontRef>
              </p:style>
            </p:cxnSp>
            <p:sp>
              <p:nvSpPr>
                <p:cNvPr id="118" name="Arrow: Bent 14">
                  <a:extLst>
                    <a:ext uri="{FF2B5EF4-FFF2-40B4-BE49-F238E27FC236}">
                      <a16:creationId xmlns:a16="http://schemas.microsoft.com/office/drawing/2014/main" id="{D036EE78-1DAC-2F47-A785-3653D4AD201B}"/>
                    </a:ext>
                  </a:extLst>
                </p:cNvPr>
                <p:cNvSpPr/>
                <p:nvPr/>
              </p:nvSpPr>
              <p:spPr>
                <a:xfrm>
                  <a:off x="18520208" y="19565103"/>
                  <a:ext cx="963735" cy="518561"/>
                </a:xfrm>
                <a:prstGeom prst="ben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119" name="Left Brace 118">
                  <a:extLst>
                    <a:ext uri="{FF2B5EF4-FFF2-40B4-BE49-F238E27FC236}">
                      <a16:creationId xmlns:a16="http://schemas.microsoft.com/office/drawing/2014/main" id="{EA36E184-64BC-8D4B-BBD7-80BC43707E16}"/>
                    </a:ext>
                  </a:extLst>
                </p:cNvPr>
                <p:cNvSpPr/>
                <p:nvPr/>
              </p:nvSpPr>
              <p:spPr>
                <a:xfrm rot="5400000">
                  <a:off x="19801722" y="14290073"/>
                  <a:ext cx="659402" cy="897624"/>
                </a:xfrm>
                <a:prstGeom prst="leftBrace">
                  <a:avLst>
                    <a:gd name="adj1" fmla="val 8333"/>
                    <a:gd name="adj2" fmla="val 48018"/>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0" name="Arrow: Bent 14">
                  <a:extLst>
                    <a:ext uri="{FF2B5EF4-FFF2-40B4-BE49-F238E27FC236}">
                      <a16:creationId xmlns:a16="http://schemas.microsoft.com/office/drawing/2014/main" id="{50349938-EF2B-A44F-89D0-9BF1178917EA}"/>
                    </a:ext>
                  </a:extLst>
                </p:cNvPr>
                <p:cNvSpPr/>
                <p:nvPr/>
              </p:nvSpPr>
              <p:spPr>
                <a:xfrm flipH="1">
                  <a:off x="20772071" y="19565110"/>
                  <a:ext cx="963735" cy="518561"/>
                </a:xfrm>
                <a:prstGeom prst="ben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121" name="TextBox 120">
                  <a:extLst>
                    <a:ext uri="{FF2B5EF4-FFF2-40B4-BE49-F238E27FC236}">
                      <a16:creationId xmlns:a16="http://schemas.microsoft.com/office/drawing/2014/main" id="{40288209-C0D6-F745-B2CD-2AE7EDD32AA1}"/>
                    </a:ext>
                  </a:extLst>
                </p:cNvPr>
                <p:cNvSpPr txBox="1"/>
                <p:nvPr/>
              </p:nvSpPr>
              <p:spPr>
                <a:xfrm>
                  <a:off x="17564499" y="13386628"/>
                  <a:ext cx="5083963" cy="1113918"/>
                </a:xfrm>
                <a:prstGeom prst="rect">
                  <a:avLst/>
                </a:prstGeom>
                <a:noFill/>
              </p:spPr>
              <p:txBody>
                <a:bodyPr wrap="square" rtlCol="0">
                  <a:spAutoFit/>
                </a:bodyPr>
                <a:lstStyle/>
                <a:p>
                  <a:pPr algn="ctr"/>
                  <a:r>
                    <a:rPr lang="en-US" sz="3600"/>
                    <a:t>MLI</a:t>
                  </a:r>
                </a:p>
              </p:txBody>
            </p:sp>
          </p:grpSp>
        </p:grpSp>
      </p:grpSp>
      <p:sp>
        <p:nvSpPr>
          <p:cNvPr id="61" name="TextBox 60">
            <a:extLst>
              <a:ext uri="{FF2B5EF4-FFF2-40B4-BE49-F238E27FC236}">
                <a16:creationId xmlns:a16="http://schemas.microsoft.com/office/drawing/2014/main" id="{8E828CF8-7582-4042-B9AF-D0F40C91D0A8}"/>
              </a:ext>
            </a:extLst>
          </p:cNvPr>
          <p:cNvSpPr txBox="1"/>
          <p:nvPr/>
        </p:nvSpPr>
        <p:spPr>
          <a:xfrm>
            <a:off x="16350211" y="15321610"/>
            <a:ext cx="15477886" cy="4524315"/>
          </a:xfrm>
          <a:prstGeom prst="rect">
            <a:avLst/>
          </a:prstGeom>
          <a:noFill/>
          <a:ln w="76200">
            <a:noFill/>
          </a:ln>
        </p:spPr>
        <p:txBody>
          <a:bodyPr wrap="square" lIns="91440" tIns="45720" rIns="91440" bIns="45720" rtlCol="0" anchor="t">
            <a:spAutoFit/>
          </a:bodyPr>
          <a:lstStyle/>
          <a:p>
            <a:pPr algn="ctr"/>
            <a:r>
              <a:rPr lang="en-US" sz="4800" b="1"/>
              <a:t>Material of Tank:</a:t>
            </a:r>
            <a:r>
              <a:rPr lang="en-US" sz="4800"/>
              <a:t> 316 Stainless Steel</a:t>
            </a:r>
          </a:p>
          <a:p>
            <a:pPr algn="ctr"/>
            <a:r>
              <a:rPr lang="en-US" sz="4800" b="1"/>
              <a:t>Internal Pressure Range:</a:t>
            </a:r>
            <a:r>
              <a:rPr lang="en-US" sz="4800"/>
              <a:t> 80-90 psi (LN),  14.5-72.5 psi (LH</a:t>
            </a:r>
            <a:r>
              <a:rPr lang="en-US" sz="4800" baseline="-25000"/>
              <a:t>2</a:t>
            </a:r>
            <a:r>
              <a:rPr lang="en-US" sz="4800"/>
              <a:t>)</a:t>
            </a:r>
            <a:endParaRPr lang="en-US" sz="4800">
              <a:cs typeface="Calibri"/>
            </a:endParaRPr>
          </a:p>
          <a:p>
            <a:pPr algn="ctr"/>
            <a:r>
              <a:rPr lang="en-US" sz="4800" b="1"/>
              <a:t>Fluid Temperature: </a:t>
            </a:r>
            <a:r>
              <a:rPr lang="en-US" sz="4800"/>
              <a:t>77.8 K (LN), 20 K (LH</a:t>
            </a:r>
            <a:r>
              <a:rPr lang="en-US" sz="4800" baseline="-25000"/>
              <a:t>2</a:t>
            </a:r>
            <a:r>
              <a:rPr lang="en-US" sz="4800"/>
              <a:t>)</a:t>
            </a:r>
            <a:endParaRPr lang="en-US" sz="4800">
              <a:cs typeface="Calibri"/>
            </a:endParaRPr>
          </a:p>
          <a:p>
            <a:pPr algn="ctr"/>
            <a:r>
              <a:rPr lang="en-US" sz="4800" b="1"/>
              <a:t>Ambient Temperature: </a:t>
            </a:r>
            <a:r>
              <a:rPr lang="en-US" sz="4800"/>
              <a:t>Earth: 293.15 K,  Moon: 89.8-379.8 K </a:t>
            </a:r>
            <a:endParaRPr lang="en-US" sz="4800">
              <a:cs typeface="Calibri"/>
            </a:endParaRPr>
          </a:p>
          <a:p>
            <a:pPr algn="ctr"/>
            <a:r>
              <a:rPr lang="en-US" sz="4800" b="1"/>
              <a:t>Insulation:</a:t>
            </a:r>
            <a:r>
              <a:rPr lang="en-US" sz="4800"/>
              <a:t> Multi-Layer with Vacuum </a:t>
            </a:r>
            <a:endParaRPr lang="en-US" sz="4800">
              <a:cs typeface="Calibri"/>
            </a:endParaRPr>
          </a:p>
          <a:p>
            <a:pPr algn="ctr"/>
            <a:r>
              <a:rPr lang="en-US" sz="4800" b="1"/>
              <a:t>Outer Surface: </a:t>
            </a:r>
            <a:r>
              <a:rPr lang="en-US" sz="4800"/>
              <a:t>Reflective Layer</a:t>
            </a:r>
            <a:endParaRPr lang="en-US" sz="4800">
              <a:cs typeface="Calibri"/>
            </a:endParaRPr>
          </a:p>
        </p:txBody>
      </p:sp>
      <p:grpSp>
        <p:nvGrpSpPr>
          <p:cNvPr id="21" name="Group 20">
            <a:extLst>
              <a:ext uri="{FF2B5EF4-FFF2-40B4-BE49-F238E27FC236}">
                <a16:creationId xmlns:a16="http://schemas.microsoft.com/office/drawing/2014/main" id="{A2CA93CC-AA1C-F24D-8D80-B36C0B4B1D8B}"/>
              </a:ext>
            </a:extLst>
          </p:cNvPr>
          <p:cNvGrpSpPr/>
          <p:nvPr/>
        </p:nvGrpSpPr>
        <p:grpSpPr>
          <a:xfrm>
            <a:off x="765696" y="8042307"/>
            <a:ext cx="11826569" cy="3309650"/>
            <a:chOff x="260951" y="7491490"/>
            <a:chExt cx="11826569" cy="3309650"/>
          </a:xfrm>
        </p:grpSpPr>
        <p:sp>
          <p:nvSpPr>
            <p:cNvPr id="172" name="TextBox 171">
              <a:extLst>
                <a:ext uri="{FF2B5EF4-FFF2-40B4-BE49-F238E27FC236}">
                  <a16:creationId xmlns:a16="http://schemas.microsoft.com/office/drawing/2014/main" id="{EA6015C9-B1D6-E042-B4B5-19050A27F786}"/>
                </a:ext>
              </a:extLst>
            </p:cNvPr>
            <p:cNvSpPr txBox="1"/>
            <p:nvPr/>
          </p:nvSpPr>
          <p:spPr>
            <a:xfrm>
              <a:off x="260951" y="8492816"/>
              <a:ext cx="11826569" cy="2308324"/>
            </a:xfrm>
            <a:prstGeom prst="rect">
              <a:avLst/>
            </a:prstGeom>
            <a:noFill/>
          </p:spPr>
          <p:txBody>
            <a:bodyPr wrap="square" rtlCol="0">
              <a:spAutoFit/>
            </a:bodyPr>
            <a:lstStyle/>
            <a:p>
              <a:pPr algn="ctr"/>
              <a:r>
                <a:rPr lang="en-US" sz="4800"/>
                <a:t>Maintain fuel temperature | Maintain pressure Reduce heat transfer | Reduce fuel loss </a:t>
              </a:r>
            </a:p>
            <a:p>
              <a:pPr algn="ctr"/>
              <a:r>
                <a:rPr lang="en-US" sz="4800"/>
                <a:t> Develop a prototype</a:t>
              </a:r>
            </a:p>
          </p:txBody>
        </p:sp>
        <p:sp>
          <p:nvSpPr>
            <p:cNvPr id="269" name="Text Box 2">
              <a:extLst>
                <a:ext uri="{FF2B5EF4-FFF2-40B4-BE49-F238E27FC236}">
                  <a16:creationId xmlns:a16="http://schemas.microsoft.com/office/drawing/2014/main" id="{3A295261-91EA-47D4-97BC-FA33CE349FF3}"/>
                </a:ext>
              </a:extLst>
            </p:cNvPr>
            <p:cNvSpPr txBox="1">
              <a:spLocks noChangeArrowheads="1"/>
            </p:cNvSpPr>
            <p:nvPr/>
          </p:nvSpPr>
          <p:spPr bwMode="auto">
            <a:xfrm>
              <a:off x="1957543" y="7491490"/>
              <a:ext cx="8085380" cy="1040919"/>
            </a:xfrm>
            <a:prstGeom prst="rect">
              <a:avLst/>
            </a:prstGeom>
            <a:noFill/>
            <a:ln w="9525">
              <a:noFill/>
              <a:miter lim="800000"/>
              <a:headEnd/>
              <a:tailEnd/>
            </a:ln>
          </p:spPr>
          <p:txBody>
            <a:bodyPr rot="0" vert="horz" wrap="square" lIns="0" tIns="0" rIns="0" bIns="0" anchor="t" anchorCtr="0">
              <a:noAutofit/>
            </a:bodyPr>
            <a:lstStyle/>
            <a:p>
              <a:pPr marL="0" marR="0" algn="ctr">
                <a:spcBef>
                  <a:spcPts val="0"/>
                </a:spcBef>
                <a:spcAft>
                  <a:spcPts val="400"/>
                </a:spcAft>
              </a:pPr>
              <a:r>
                <a:rPr lang="en-US" sz="2100" u="sng">
                  <a:solidFill>
                    <a:srgbClr val="000000"/>
                  </a:solidFill>
                  <a:effectLst/>
                  <a:latin typeface="Times New Roman"/>
                  <a:ea typeface="HelveticaNeueLT Std Lt" charset="0"/>
                  <a:cs typeface="Times New Roman"/>
                </a:rPr>
                <a:t> </a:t>
              </a:r>
              <a:r>
                <a:rPr lang="en-US" sz="6000" b="1" u="sng">
                  <a:solidFill>
                    <a:srgbClr val="000000"/>
                  </a:solidFill>
                  <a:effectLst/>
                  <a:latin typeface="Arial"/>
                  <a:ea typeface="HelveticaNeueLT Std Lt" charset="0"/>
                  <a:cs typeface="Times New Roman"/>
                </a:rPr>
                <a:t>Key Goals</a:t>
              </a:r>
              <a:endParaRPr lang="en-US" sz="6000" b="1" u="sng">
                <a:effectLst/>
                <a:latin typeface="Arial"/>
                <a:ea typeface="HelveticaNeueLT Std Lt" charset="0"/>
                <a:cs typeface="Times New Roman"/>
              </a:endParaRPr>
            </a:p>
          </p:txBody>
        </p:sp>
      </p:grpSp>
      <p:grpSp>
        <p:nvGrpSpPr>
          <p:cNvPr id="20" name="Group 19">
            <a:extLst>
              <a:ext uri="{FF2B5EF4-FFF2-40B4-BE49-F238E27FC236}">
                <a16:creationId xmlns:a16="http://schemas.microsoft.com/office/drawing/2014/main" id="{0E67F173-C024-4248-885E-AEB07836BF48}"/>
              </a:ext>
            </a:extLst>
          </p:cNvPr>
          <p:cNvGrpSpPr/>
          <p:nvPr/>
        </p:nvGrpSpPr>
        <p:grpSpPr>
          <a:xfrm>
            <a:off x="622969" y="12312846"/>
            <a:ext cx="12112023" cy="4163427"/>
            <a:chOff x="22528882" y="7918117"/>
            <a:chExt cx="12112023" cy="4163427"/>
          </a:xfrm>
        </p:grpSpPr>
        <p:sp>
          <p:nvSpPr>
            <p:cNvPr id="160" name="TextBox 159">
              <a:extLst>
                <a:ext uri="{FF2B5EF4-FFF2-40B4-BE49-F238E27FC236}">
                  <a16:creationId xmlns:a16="http://schemas.microsoft.com/office/drawing/2014/main" id="{F46125CC-3BDE-D646-ADFA-253F43FADEA1}"/>
                </a:ext>
              </a:extLst>
            </p:cNvPr>
            <p:cNvSpPr txBox="1"/>
            <p:nvPr/>
          </p:nvSpPr>
          <p:spPr>
            <a:xfrm>
              <a:off x="22528882" y="9034556"/>
              <a:ext cx="12112023" cy="3046988"/>
            </a:xfrm>
            <a:prstGeom prst="rect">
              <a:avLst/>
            </a:prstGeom>
            <a:noFill/>
          </p:spPr>
          <p:txBody>
            <a:bodyPr wrap="square" rtlCol="0">
              <a:spAutoFit/>
            </a:bodyPr>
            <a:lstStyle/>
            <a:p>
              <a:pPr algn="ctr"/>
              <a:r>
                <a:rPr lang="en-US" sz="4800"/>
                <a:t>Withstand 6 Gs of force | Maintain structural integrity for 14 days | Allow a maximum of 10 kJ of energy per day into the system | Maintain a pressure of 80-90 psi</a:t>
              </a:r>
            </a:p>
          </p:txBody>
        </p:sp>
        <p:sp>
          <p:nvSpPr>
            <p:cNvPr id="270" name="Text Box 2">
              <a:extLst>
                <a:ext uri="{FF2B5EF4-FFF2-40B4-BE49-F238E27FC236}">
                  <a16:creationId xmlns:a16="http://schemas.microsoft.com/office/drawing/2014/main" id="{0A234613-04CD-45FA-9374-6CFFBA97ECEA}"/>
                </a:ext>
              </a:extLst>
            </p:cNvPr>
            <p:cNvSpPr txBox="1">
              <a:spLocks noChangeArrowheads="1"/>
            </p:cNvSpPr>
            <p:nvPr/>
          </p:nvSpPr>
          <p:spPr bwMode="auto">
            <a:xfrm>
              <a:off x="24686754" y="7918117"/>
              <a:ext cx="7350345" cy="1040919"/>
            </a:xfrm>
            <a:prstGeom prst="rect">
              <a:avLst/>
            </a:prstGeom>
            <a:noFill/>
            <a:ln w="9525">
              <a:noFill/>
              <a:miter lim="800000"/>
              <a:headEnd/>
              <a:tailEnd/>
            </a:ln>
          </p:spPr>
          <p:txBody>
            <a:bodyPr rot="0" vert="horz" wrap="square" lIns="0" tIns="0" rIns="0" bIns="0" anchor="t" anchorCtr="0">
              <a:noAutofit/>
            </a:bodyPr>
            <a:lstStyle/>
            <a:p>
              <a:pPr marL="0" marR="0" algn="ctr">
                <a:spcBef>
                  <a:spcPts val="0"/>
                </a:spcBef>
                <a:spcAft>
                  <a:spcPts val="400"/>
                </a:spcAft>
              </a:pPr>
              <a:r>
                <a:rPr lang="en-US" sz="2100">
                  <a:solidFill>
                    <a:srgbClr val="000000"/>
                  </a:solidFill>
                  <a:effectLst/>
                  <a:latin typeface="Times New Roman"/>
                  <a:ea typeface="HelveticaNeueLT Std Lt" charset="0"/>
                  <a:cs typeface="Times New Roman"/>
                </a:rPr>
                <a:t> </a:t>
              </a:r>
              <a:r>
                <a:rPr lang="en-US" sz="6000" b="1" u="sng">
                  <a:solidFill>
                    <a:srgbClr val="000000"/>
                  </a:solidFill>
                  <a:effectLst/>
                  <a:latin typeface="Arial"/>
                  <a:ea typeface="HelveticaNeueLT Std Lt" charset="0"/>
                  <a:cs typeface="Times New Roman"/>
                </a:rPr>
                <a:t>Targets and Metrics</a:t>
              </a:r>
              <a:endParaRPr lang="en-US" sz="6000" b="1" u="sng">
                <a:effectLst/>
                <a:latin typeface="Arial"/>
                <a:ea typeface="HelveticaNeueLT Std Lt" charset="0"/>
                <a:cs typeface="Times New Roman"/>
              </a:endParaRPr>
            </a:p>
          </p:txBody>
        </p:sp>
      </p:grpSp>
      <p:grpSp>
        <p:nvGrpSpPr>
          <p:cNvPr id="1071" name="Group 1070">
            <a:extLst>
              <a:ext uri="{FF2B5EF4-FFF2-40B4-BE49-F238E27FC236}">
                <a16:creationId xmlns:a16="http://schemas.microsoft.com/office/drawing/2014/main" id="{51CDBF27-DB30-4A22-9160-45BF311438DB}"/>
              </a:ext>
            </a:extLst>
          </p:cNvPr>
          <p:cNvGrpSpPr/>
          <p:nvPr/>
        </p:nvGrpSpPr>
        <p:grpSpPr>
          <a:xfrm>
            <a:off x="27180611" y="8788646"/>
            <a:ext cx="4952413" cy="5295451"/>
            <a:chOff x="21680328" y="14421980"/>
            <a:chExt cx="5344271" cy="5982535"/>
          </a:xfrm>
        </p:grpSpPr>
        <p:pic>
          <p:nvPicPr>
            <p:cNvPr id="6" name="Picture 5" descr="A picture containing shape&#10;&#10;Description automatically generated">
              <a:extLst>
                <a:ext uri="{FF2B5EF4-FFF2-40B4-BE49-F238E27FC236}">
                  <a16:creationId xmlns:a16="http://schemas.microsoft.com/office/drawing/2014/main" id="{E80DE3DF-335D-4E8F-87C2-2A23A99DC24B}"/>
                </a:ext>
              </a:extLst>
            </p:cNvPr>
            <p:cNvPicPr>
              <a:picLocks noChangeAspect="1"/>
            </p:cNvPicPr>
            <p:nvPr/>
          </p:nvPicPr>
          <p:blipFill>
            <a:blip r:embed="rId12"/>
            <a:stretch>
              <a:fillRect/>
            </a:stretch>
          </p:blipFill>
          <p:spPr>
            <a:xfrm>
              <a:off x="21680328" y="14421980"/>
              <a:ext cx="5344271" cy="5982535"/>
            </a:xfrm>
            <a:prstGeom prst="rect">
              <a:avLst/>
            </a:prstGeom>
          </p:spPr>
        </p:pic>
        <p:sp>
          <p:nvSpPr>
            <p:cNvPr id="11" name="TextBox 10">
              <a:extLst>
                <a:ext uri="{FF2B5EF4-FFF2-40B4-BE49-F238E27FC236}">
                  <a16:creationId xmlns:a16="http://schemas.microsoft.com/office/drawing/2014/main" id="{2715A12B-2688-44C8-A21F-D81E1D07A88B}"/>
                </a:ext>
              </a:extLst>
            </p:cNvPr>
            <p:cNvSpPr txBox="1"/>
            <p:nvPr/>
          </p:nvSpPr>
          <p:spPr>
            <a:xfrm>
              <a:off x="25148254" y="14876045"/>
              <a:ext cx="1847130" cy="400110"/>
            </a:xfrm>
            <a:prstGeom prst="rect">
              <a:avLst/>
            </a:prstGeom>
            <a:noFill/>
          </p:spPr>
          <p:txBody>
            <a:bodyPr wrap="square" rtlCol="0">
              <a:spAutoFit/>
            </a:bodyPr>
            <a:lstStyle/>
            <a:p>
              <a:pPr algn="ctr"/>
              <a:r>
                <a:rPr lang="en-US" sz="2000">
                  <a:latin typeface="Arial" panose="020B0604020202020204" pitchFamily="34" charset="0"/>
                  <a:cs typeface="Arial" panose="020B0604020202020204" pitchFamily="34" charset="0"/>
                </a:rPr>
                <a:t>Kelvin</a:t>
              </a:r>
              <a:endParaRPr lang="en-US" sz="3600">
                <a:latin typeface="Arial" panose="020B0604020202020204" pitchFamily="34" charset="0"/>
                <a:cs typeface="Arial" panose="020B0604020202020204" pitchFamily="34" charset="0"/>
              </a:endParaRPr>
            </a:p>
          </p:txBody>
        </p:sp>
        <p:sp>
          <p:nvSpPr>
            <p:cNvPr id="1069" name="Rectangle 1068">
              <a:extLst>
                <a:ext uri="{FF2B5EF4-FFF2-40B4-BE49-F238E27FC236}">
                  <a16:creationId xmlns:a16="http://schemas.microsoft.com/office/drawing/2014/main" id="{9AF31BD8-D6D3-4853-ABB8-AAD2BF08976D}"/>
                </a:ext>
              </a:extLst>
            </p:cNvPr>
            <p:cNvSpPr/>
            <p:nvPr/>
          </p:nvSpPr>
          <p:spPr>
            <a:xfrm>
              <a:off x="26205180" y="15345308"/>
              <a:ext cx="525780" cy="47579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0" name="TextBox 1069">
              <a:extLst>
                <a:ext uri="{FF2B5EF4-FFF2-40B4-BE49-F238E27FC236}">
                  <a16:creationId xmlns:a16="http://schemas.microsoft.com/office/drawing/2014/main" id="{FDB77664-A305-41C1-BDFA-9997EE768218}"/>
                </a:ext>
              </a:extLst>
            </p:cNvPr>
            <p:cNvSpPr txBox="1"/>
            <p:nvPr/>
          </p:nvSpPr>
          <p:spPr>
            <a:xfrm>
              <a:off x="26188482" y="16052333"/>
              <a:ext cx="525780" cy="307777"/>
            </a:xfrm>
            <a:prstGeom prst="rect">
              <a:avLst/>
            </a:prstGeom>
            <a:noFill/>
          </p:spPr>
          <p:txBody>
            <a:bodyPr wrap="square" rtlCol="0">
              <a:spAutoFit/>
            </a:bodyPr>
            <a:lstStyle/>
            <a:p>
              <a:r>
                <a:rPr lang="en-US" sz="1400">
                  <a:latin typeface="Arial" panose="020B0604020202020204" pitchFamily="34" charset="0"/>
                  <a:cs typeface="Arial" panose="020B0604020202020204" pitchFamily="34" charset="0"/>
                </a:rPr>
                <a:t>300</a:t>
              </a:r>
            </a:p>
          </p:txBody>
        </p:sp>
        <p:sp>
          <p:nvSpPr>
            <p:cNvPr id="276" name="TextBox 275">
              <a:extLst>
                <a:ext uri="{FF2B5EF4-FFF2-40B4-BE49-F238E27FC236}">
                  <a16:creationId xmlns:a16="http://schemas.microsoft.com/office/drawing/2014/main" id="{A52CEC56-66FA-4D0E-B133-C47FE8DCE5CE}"/>
                </a:ext>
              </a:extLst>
            </p:cNvPr>
            <p:cNvSpPr txBox="1"/>
            <p:nvPr/>
          </p:nvSpPr>
          <p:spPr>
            <a:xfrm>
              <a:off x="26188482" y="19688231"/>
              <a:ext cx="525780" cy="307777"/>
            </a:xfrm>
            <a:prstGeom prst="rect">
              <a:avLst/>
            </a:prstGeom>
            <a:noFill/>
          </p:spPr>
          <p:txBody>
            <a:bodyPr wrap="square" rtlCol="0">
              <a:spAutoFit/>
            </a:bodyPr>
            <a:lstStyle/>
            <a:p>
              <a:r>
                <a:rPr lang="en-US" sz="1400">
                  <a:latin typeface="Arial" panose="020B0604020202020204" pitchFamily="34" charset="0"/>
                  <a:cs typeface="Arial" panose="020B0604020202020204" pitchFamily="34" charset="0"/>
                </a:rPr>
                <a:t>50</a:t>
              </a:r>
            </a:p>
          </p:txBody>
        </p:sp>
        <p:sp>
          <p:nvSpPr>
            <p:cNvPr id="277" name="TextBox 276">
              <a:extLst>
                <a:ext uri="{FF2B5EF4-FFF2-40B4-BE49-F238E27FC236}">
                  <a16:creationId xmlns:a16="http://schemas.microsoft.com/office/drawing/2014/main" id="{807AF6C5-5672-45E5-BEC2-33E7F2A3A760}"/>
                </a:ext>
              </a:extLst>
            </p:cNvPr>
            <p:cNvSpPr txBox="1"/>
            <p:nvPr/>
          </p:nvSpPr>
          <p:spPr>
            <a:xfrm>
              <a:off x="26188482" y="18973414"/>
              <a:ext cx="525780" cy="307777"/>
            </a:xfrm>
            <a:prstGeom prst="rect">
              <a:avLst/>
            </a:prstGeom>
            <a:noFill/>
          </p:spPr>
          <p:txBody>
            <a:bodyPr wrap="square" rtlCol="0">
              <a:spAutoFit/>
            </a:bodyPr>
            <a:lstStyle/>
            <a:p>
              <a:r>
                <a:rPr lang="en-US" sz="1400">
                  <a:latin typeface="Arial" panose="020B0604020202020204" pitchFamily="34" charset="0"/>
                  <a:cs typeface="Arial" panose="020B0604020202020204" pitchFamily="34" charset="0"/>
                </a:rPr>
                <a:t>100</a:t>
              </a:r>
            </a:p>
          </p:txBody>
        </p:sp>
        <p:sp>
          <p:nvSpPr>
            <p:cNvPr id="278" name="TextBox 277">
              <a:extLst>
                <a:ext uri="{FF2B5EF4-FFF2-40B4-BE49-F238E27FC236}">
                  <a16:creationId xmlns:a16="http://schemas.microsoft.com/office/drawing/2014/main" id="{3E331C47-12CF-4A39-B862-6D91C2B28928}"/>
                </a:ext>
              </a:extLst>
            </p:cNvPr>
            <p:cNvSpPr txBox="1"/>
            <p:nvPr/>
          </p:nvSpPr>
          <p:spPr>
            <a:xfrm>
              <a:off x="26188482" y="18249557"/>
              <a:ext cx="525780" cy="307777"/>
            </a:xfrm>
            <a:prstGeom prst="rect">
              <a:avLst/>
            </a:prstGeom>
            <a:noFill/>
          </p:spPr>
          <p:txBody>
            <a:bodyPr wrap="square" rtlCol="0">
              <a:spAutoFit/>
            </a:bodyPr>
            <a:lstStyle/>
            <a:p>
              <a:r>
                <a:rPr lang="en-US" sz="1400">
                  <a:latin typeface="Arial" panose="020B0604020202020204" pitchFamily="34" charset="0"/>
                  <a:cs typeface="Arial" panose="020B0604020202020204" pitchFamily="34" charset="0"/>
                </a:rPr>
                <a:t>150</a:t>
              </a:r>
            </a:p>
          </p:txBody>
        </p:sp>
        <p:sp>
          <p:nvSpPr>
            <p:cNvPr id="279" name="TextBox 278">
              <a:extLst>
                <a:ext uri="{FF2B5EF4-FFF2-40B4-BE49-F238E27FC236}">
                  <a16:creationId xmlns:a16="http://schemas.microsoft.com/office/drawing/2014/main" id="{7E2D306F-B4ED-4FC4-B9BB-A120EC5A09E1}"/>
                </a:ext>
              </a:extLst>
            </p:cNvPr>
            <p:cNvSpPr txBox="1"/>
            <p:nvPr/>
          </p:nvSpPr>
          <p:spPr>
            <a:xfrm>
              <a:off x="26188482" y="17515847"/>
              <a:ext cx="525780" cy="307777"/>
            </a:xfrm>
            <a:prstGeom prst="rect">
              <a:avLst/>
            </a:prstGeom>
            <a:noFill/>
          </p:spPr>
          <p:txBody>
            <a:bodyPr wrap="square" rtlCol="0">
              <a:spAutoFit/>
            </a:bodyPr>
            <a:lstStyle/>
            <a:p>
              <a:r>
                <a:rPr lang="en-US" sz="1400">
                  <a:latin typeface="Arial" panose="020B0604020202020204" pitchFamily="34" charset="0"/>
                  <a:cs typeface="Arial" panose="020B0604020202020204" pitchFamily="34" charset="0"/>
                </a:rPr>
                <a:t>200</a:t>
              </a:r>
            </a:p>
          </p:txBody>
        </p:sp>
        <p:sp>
          <p:nvSpPr>
            <p:cNvPr id="280" name="TextBox 279">
              <a:extLst>
                <a:ext uri="{FF2B5EF4-FFF2-40B4-BE49-F238E27FC236}">
                  <a16:creationId xmlns:a16="http://schemas.microsoft.com/office/drawing/2014/main" id="{F29177F6-36DB-4F8E-9369-C6B3966CFE14}"/>
                </a:ext>
              </a:extLst>
            </p:cNvPr>
            <p:cNvSpPr txBox="1"/>
            <p:nvPr/>
          </p:nvSpPr>
          <p:spPr>
            <a:xfrm>
              <a:off x="26188482" y="16796131"/>
              <a:ext cx="525780" cy="307777"/>
            </a:xfrm>
            <a:prstGeom prst="rect">
              <a:avLst/>
            </a:prstGeom>
            <a:noFill/>
          </p:spPr>
          <p:txBody>
            <a:bodyPr wrap="square" rtlCol="0">
              <a:spAutoFit/>
            </a:bodyPr>
            <a:lstStyle/>
            <a:p>
              <a:r>
                <a:rPr lang="en-US" sz="1400">
                  <a:latin typeface="Arial" panose="020B0604020202020204" pitchFamily="34" charset="0"/>
                  <a:cs typeface="Arial" panose="020B0604020202020204" pitchFamily="34" charset="0"/>
                </a:rPr>
                <a:t>250</a:t>
              </a:r>
            </a:p>
          </p:txBody>
        </p:sp>
        <p:sp>
          <p:nvSpPr>
            <p:cNvPr id="281" name="TextBox 280">
              <a:extLst>
                <a:ext uri="{FF2B5EF4-FFF2-40B4-BE49-F238E27FC236}">
                  <a16:creationId xmlns:a16="http://schemas.microsoft.com/office/drawing/2014/main" id="{6DFB8BDC-B4BE-452E-9989-C46AFE617F39}"/>
                </a:ext>
              </a:extLst>
            </p:cNvPr>
            <p:cNvSpPr txBox="1"/>
            <p:nvPr/>
          </p:nvSpPr>
          <p:spPr>
            <a:xfrm>
              <a:off x="26188482" y="15310094"/>
              <a:ext cx="525780" cy="307777"/>
            </a:xfrm>
            <a:prstGeom prst="rect">
              <a:avLst/>
            </a:prstGeom>
            <a:noFill/>
          </p:spPr>
          <p:txBody>
            <a:bodyPr wrap="square" rtlCol="0">
              <a:spAutoFit/>
            </a:bodyPr>
            <a:lstStyle/>
            <a:p>
              <a:r>
                <a:rPr lang="en-US" sz="1400">
                  <a:latin typeface="Arial" panose="020B0604020202020204" pitchFamily="34" charset="0"/>
                  <a:cs typeface="Arial" panose="020B0604020202020204" pitchFamily="34" charset="0"/>
                </a:rPr>
                <a:t>350</a:t>
              </a:r>
            </a:p>
          </p:txBody>
        </p:sp>
      </p:grpSp>
      <p:sp>
        <p:nvSpPr>
          <p:cNvPr id="113" name="Rectangle: Rounded Corners 112">
            <a:extLst>
              <a:ext uri="{FF2B5EF4-FFF2-40B4-BE49-F238E27FC236}">
                <a16:creationId xmlns:a16="http://schemas.microsoft.com/office/drawing/2014/main" id="{9C3175E9-D48F-463C-8DD8-517D7827B1D5}"/>
              </a:ext>
            </a:extLst>
          </p:cNvPr>
          <p:cNvSpPr/>
          <p:nvPr/>
        </p:nvSpPr>
        <p:spPr>
          <a:xfrm>
            <a:off x="605623" y="7836374"/>
            <a:ext cx="12146714" cy="3896775"/>
          </a:xfrm>
          <a:prstGeom prst="roundRect">
            <a:avLst/>
          </a:prstGeom>
          <a:noFill/>
          <a:ln w="76200">
            <a:solidFill>
              <a:srgbClr val="9BDE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Rounded Corners 113">
            <a:extLst>
              <a:ext uri="{FF2B5EF4-FFF2-40B4-BE49-F238E27FC236}">
                <a16:creationId xmlns:a16="http://schemas.microsoft.com/office/drawing/2014/main" id="{7BC23354-F70A-4CBD-BD92-D1141D3A6B1B}"/>
              </a:ext>
            </a:extLst>
          </p:cNvPr>
          <p:cNvSpPr/>
          <p:nvPr/>
        </p:nvSpPr>
        <p:spPr>
          <a:xfrm>
            <a:off x="605623" y="12089269"/>
            <a:ext cx="12146714" cy="4524315"/>
          </a:xfrm>
          <a:prstGeom prst="roundRect">
            <a:avLst/>
          </a:prstGeom>
          <a:noFill/>
          <a:ln w="63500">
            <a:solidFill>
              <a:srgbClr val="9BDE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7" name="Rectangle: Rounded Corners 1026">
            <a:extLst>
              <a:ext uri="{FF2B5EF4-FFF2-40B4-BE49-F238E27FC236}">
                <a16:creationId xmlns:a16="http://schemas.microsoft.com/office/drawing/2014/main" id="{795766E8-1996-4E00-B365-093136C2B335}"/>
              </a:ext>
            </a:extLst>
          </p:cNvPr>
          <p:cNvSpPr/>
          <p:nvPr/>
        </p:nvSpPr>
        <p:spPr>
          <a:xfrm>
            <a:off x="16367556" y="15042394"/>
            <a:ext cx="15477886" cy="4921584"/>
          </a:xfrm>
          <a:prstGeom prst="roundRect">
            <a:avLst/>
          </a:prstGeom>
          <a:noFill/>
          <a:ln w="76200">
            <a:solidFill>
              <a:srgbClr val="236192">
                <a:alpha val="6470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C6AA7E4-1790-C94D-8C1E-8F8049F186A8}"/>
              </a:ext>
            </a:extLst>
          </p:cNvPr>
          <p:cNvSpPr/>
          <p:nvPr/>
        </p:nvSpPr>
        <p:spPr>
          <a:xfrm>
            <a:off x="11240072" y="18272379"/>
            <a:ext cx="159032" cy="2208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TextBox 131">
            <a:extLst>
              <a:ext uri="{FF2B5EF4-FFF2-40B4-BE49-F238E27FC236}">
                <a16:creationId xmlns:a16="http://schemas.microsoft.com/office/drawing/2014/main" id="{3D79FC8B-FC47-4516-8420-BDCD37FA6D18}"/>
              </a:ext>
            </a:extLst>
          </p:cNvPr>
          <p:cNvSpPr txBox="1"/>
          <p:nvPr/>
        </p:nvSpPr>
        <p:spPr>
          <a:xfrm>
            <a:off x="19836688" y="13903474"/>
            <a:ext cx="3388090" cy="584775"/>
          </a:xfrm>
          <a:prstGeom prst="rect">
            <a:avLst/>
          </a:prstGeom>
          <a:noFill/>
        </p:spPr>
        <p:txBody>
          <a:bodyPr wrap="square" lIns="91440" tIns="45720" rIns="91440" bIns="45720" rtlCol="0" anchor="t">
            <a:spAutoFit/>
          </a:bodyPr>
          <a:lstStyle/>
          <a:p>
            <a:pPr algn="r"/>
            <a:r>
              <a:rPr lang="en-US" sz="3200"/>
              <a:t>Inner layer of tank</a:t>
            </a:r>
            <a:endParaRPr lang="en-US" sz="3200">
              <a:cs typeface="Calibri"/>
            </a:endParaRPr>
          </a:p>
        </p:txBody>
      </p:sp>
      <p:cxnSp>
        <p:nvCxnSpPr>
          <p:cNvPr id="26" name="Straight Connector 25">
            <a:extLst>
              <a:ext uri="{FF2B5EF4-FFF2-40B4-BE49-F238E27FC236}">
                <a16:creationId xmlns:a16="http://schemas.microsoft.com/office/drawing/2014/main" id="{C7D1FD63-3892-4F5A-8007-918B06C3C0F6}"/>
              </a:ext>
            </a:extLst>
          </p:cNvPr>
          <p:cNvCxnSpPr>
            <a:cxnSpLocks/>
          </p:cNvCxnSpPr>
          <p:nvPr/>
        </p:nvCxnSpPr>
        <p:spPr>
          <a:xfrm flipV="1">
            <a:off x="3652132" y="18453269"/>
            <a:ext cx="580217" cy="244507"/>
          </a:xfrm>
          <a:prstGeom prst="line">
            <a:avLst/>
          </a:prstGeom>
          <a:ln>
            <a:solidFill>
              <a:schemeClr val="bg2">
                <a:lumMod val="50000"/>
              </a:schemeClr>
            </a:solidFill>
          </a:ln>
        </p:spPr>
        <p:style>
          <a:lnRef idx="1">
            <a:schemeClr val="dk1"/>
          </a:lnRef>
          <a:fillRef idx="0">
            <a:schemeClr val="dk1"/>
          </a:fillRef>
          <a:effectRef idx="0">
            <a:schemeClr val="dk1"/>
          </a:effectRef>
          <a:fontRef idx="minor">
            <a:schemeClr val="tx1"/>
          </a:fontRef>
        </p:style>
      </p:cxnSp>
      <p:cxnSp>
        <p:nvCxnSpPr>
          <p:cNvPr id="182" name="Straight Connector 181">
            <a:extLst>
              <a:ext uri="{FF2B5EF4-FFF2-40B4-BE49-F238E27FC236}">
                <a16:creationId xmlns:a16="http://schemas.microsoft.com/office/drawing/2014/main" id="{D49BC319-0A25-4186-98C2-DD13AB06006B}"/>
              </a:ext>
            </a:extLst>
          </p:cNvPr>
          <p:cNvCxnSpPr>
            <a:cxnSpLocks/>
          </p:cNvCxnSpPr>
          <p:nvPr/>
        </p:nvCxnSpPr>
        <p:spPr>
          <a:xfrm flipV="1">
            <a:off x="3442598" y="18957044"/>
            <a:ext cx="580217" cy="244507"/>
          </a:xfrm>
          <a:prstGeom prst="line">
            <a:avLst/>
          </a:prstGeom>
          <a:ln>
            <a:solidFill>
              <a:schemeClr val="bg2">
                <a:lumMod val="50000"/>
              </a:schemeClr>
            </a:solidFill>
          </a:ln>
        </p:spPr>
        <p:style>
          <a:lnRef idx="1">
            <a:schemeClr val="dk1"/>
          </a:lnRef>
          <a:fillRef idx="0">
            <a:schemeClr val="dk1"/>
          </a:fillRef>
          <a:effectRef idx="0">
            <a:schemeClr val="dk1"/>
          </a:effectRef>
          <a:fontRef idx="minor">
            <a:schemeClr val="tx1"/>
          </a:fontRef>
        </p:style>
      </p:cxnSp>
      <p:grpSp>
        <p:nvGrpSpPr>
          <p:cNvPr id="13" name="Group 12">
            <a:extLst>
              <a:ext uri="{FF2B5EF4-FFF2-40B4-BE49-F238E27FC236}">
                <a16:creationId xmlns:a16="http://schemas.microsoft.com/office/drawing/2014/main" id="{116728C5-85EF-1346-8E10-0595C4EA51F1}"/>
              </a:ext>
            </a:extLst>
          </p:cNvPr>
          <p:cNvGrpSpPr/>
          <p:nvPr/>
        </p:nvGrpSpPr>
        <p:grpSpPr>
          <a:xfrm>
            <a:off x="0" y="14883435"/>
            <a:ext cx="15063558" cy="5733332"/>
            <a:chOff x="0" y="14883435"/>
            <a:chExt cx="15063558" cy="5733332"/>
          </a:xfrm>
        </p:grpSpPr>
        <p:pic>
          <p:nvPicPr>
            <p:cNvPr id="1030" name="Picture 6" descr="Closeup of the Moon transparent | Free PNG Sticker - rawpixel">
              <a:extLst>
                <a:ext uri="{FF2B5EF4-FFF2-40B4-BE49-F238E27FC236}">
                  <a16:creationId xmlns:a16="http://schemas.microsoft.com/office/drawing/2014/main" id="{0A770548-1B85-344C-A276-12509A594D0C}"/>
                </a:ext>
              </a:extLst>
            </p:cNvPr>
            <p:cNvPicPr>
              <a:picLocks noChangeAspect="1" noChangeArrowheads="1"/>
            </p:cNvPicPr>
            <p:nvPr/>
          </p:nvPicPr>
          <p:blipFill rotWithShape="1">
            <a:blip r:embed="rId13">
              <a:clrChange>
                <a:clrFrom>
                  <a:srgbClr val="CAC5BE"/>
                </a:clrFrom>
                <a:clrTo>
                  <a:srgbClr val="CAC5BE">
                    <a:alpha val="0"/>
                  </a:srgbClr>
                </a:clrTo>
              </a:clrChange>
              <a:alphaModFix/>
              <a:duotone>
                <a:schemeClr val="bg2">
                  <a:shade val="45000"/>
                  <a:satMod val="135000"/>
                </a:schemeClr>
                <a:prstClr val="white"/>
              </a:duotone>
              <a:extLst>
                <a:ext uri="{BEBA8EAE-BF5A-486C-A8C5-ECC9F3942E4B}">
                  <a14:imgProps xmlns:a14="http://schemas.microsoft.com/office/drawing/2010/main">
                    <a14:imgLayer r:embed="rId14">
                      <a14:imgEffect>
                        <a14:backgroundRemoval t="10000" b="90000" l="10000" r="90000"/>
                      </a14:imgEffect>
                    </a14:imgLayer>
                  </a14:imgProps>
                </a:ext>
                <a:ext uri="{28A0092B-C50C-407E-A947-70E740481C1C}">
                  <a14:useLocalDpi xmlns:a14="http://schemas.microsoft.com/office/drawing/2010/main" val="0"/>
                </a:ext>
              </a:extLst>
            </a:blip>
            <a:srcRect l="41190" b="65515"/>
            <a:stretch/>
          </p:blipFill>
          <p:spPr bwMode="auto">
            <a:xfrm>
              <a:off x="0" y="14883435"/>
              <a:ext cx="12375501" cy="5733332"/>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descr="A close-up of a syringe&#10;&#10;Description automatically generated with low confidence">
              <a:extLst>
                <a:ext uri="{FF2B5EF4-FFF2-40B4-BE49-F238E27FC236}">
                  <a16:creationId xmlns:a16="http://schemas.microsoft.com/office/drawing/2014/main" id="{0FF025F1-603C-0B4A-9D9D-BE952C58B86D}"/>
                </a:ext>
              </a:extLst>
            </p:cNvPr>
            <p:cNvPicPr>
              <a:picLocks noChangeAspect="1"/>
            </p:cNvPicPr>
            <p:nvPr/>
          </p:nvPicPr>
          <p:blipFill rotWithShape="1">
            <a:blip r:embed="rId15">
              <a:clrChange>
                <a:clrFrom>
                  <a:srgbClr val="CAC5BE"/>
                </a:clrFrom>
                <a:clrTo>
                  <a:srgbClr val="CAC5BE">
                    <a:alpha val="0"/>
                  </a:srgbClr>
                </a:clrTo>
              </a:clrChange>
              <a:duotone>
                <a:schemeClr val="bg2">
                  <a:shade val="45000"/>
                  <a:satMod val="135000"/>
                </a:schemeClr>
                <a:prstClr val="white"/>
              </a:duotone>
              <a:extLst>
                <a:ext uri="{BEBA8EAE-BF5A-486C-A8C5-ECC9F3942E4B}">
                  <a14:imgProps xmlns:a14="http://schemas.microsoft.com/office/drawing/2010/main">
                    <a14:imgLayer r:embed="rId16">
                      <a14:imgEffect>
                        <a14:backgroundRemoval t="21959" b="76184" l="24640" r="52098">
                          <a14:foregroundMark x1="49161" y1="22191" x2="44484" y2="56175"/>
                          <a14:foregroundMark x1="44484" y1="56175" x2="40228" y2="62488"/>
                          <a14:foregroundMark x1="49460" y1="40529" x2="51379" y2="55153"/>
                          <a14:foregroundMark x1="51379" y1="55153" x2="49460" y2="57753"/>
                          <a14:foregroundMark x1="39149" y1="53435" x2="32794" y2="55989"/>
                          <a14:foregroundMark x1="32794" y1="55989" x2="25659" y2="62024"/>
                          <a14:foregroundMark x1="25659" y1="62024" x2="31355" y2="62303"/>
                          <a14:foregroundMark x1="43585" y1="60771" x2="43585" y2="72423"/>
                          <a14:foregroundMark x1="46942" y1="75441" x2="37050" y2="75441"/>
                          <a14:foregroundMark x1="37050" y1="75441" x2="33453" y2="73305"/>
                          <a14:foregroundMark x1="33453" y1="73305" x2="32434" y2="73305"/>
                          <a14:foregroundMark x1="50719" y1="46518" x2="51259" y2="53389"/>
                          <a14:foregroundMark x1="36451" y1="58171" x2="39269" y2="60956"/>
                          <a14:foregroundMark x1="39269" y1="60956" x2="39988" y2="61328"/>
                          <a14:foregroundMark x1="37530" y1="59471" x2="39149" y2="61699"/>
                          <a14:foregroundMark x1="38070" y1="59749" x2="38070" y2="62813"/>
                          <a14:foregroundMark x1="48621" y1="76230" x2="41247" y2="75070"/>
                          <a14:foregroundMark x1="26319" y1="63603" x2="28357" y2="63603"/>
                          <a14:foregroundMark x1="38189" y1="58078" x2="40288" y2="59656"/>
                          <a14:foregroundMark x1="26978" y1="61049" x2="24760" y2="63370"/>
                          <a14:foregroundMark x1="30516" y1="62813" x2="33573" y2="59656"/>
                          <a14:foregroundMark x1="37530" y1="53528" x2="42446" y2="53389"/>
                          <a14:foregroundMark x1="42446" y1="53389" x2="44424" y2="49350"/>
                          <a14:foregroundMark x1="44424" y1="49350" x2="43165" y2="45032"/>
                          <a14:foregroundMark x1="43165" y1="45032" x2="45324" y2="39369"/>
                          <a14:foregroundMark x1="52158" y1="48839" x2="51079" y2="53482"/>
                          <a14:foregroundMark x1="42866" y1="58357" x2="42866" y2="61560"/>
                          <a14:foregroundMark x1="37650" y1="61838" x2="37050" y2="62396"/>
                          <a14:foregroundMark x1="37050" y1="62396" x2="37170" y2="62349"/>
                          <a14:foregroundMark x1="35432" y1="59935" x2="35432" y2="59935"/>
                          <a14:foregroundMark x1="48621" y1="21959" x2="47722" y2="22331"/>
                          <a14:backgroundMark x1="35851" y1="60817" x2="35851" y2="60817"/>
                          <a14:backgroundMark x1="36151" y1="60817" x2="36811" y2="60724"/>
                          <a14:backgroundMark x1="36811" y1="60724" x2="36609" y2="61279"/>
                          <a14:backgroundMark x1="37230" y1="63185" x2="35612" y2="64624"/>
                          <a14:backgroundMark x1="35612" y1="64531" x2="37530" y2="62953"/>
                          <a14:backgroundMark x1="36811" y1="64438" x2="37770" y2="62813"/>
                          <a14:backgroundMark x1="36783" y1="61373" x2="36451" y2="60214"/>
                          <a14:backgroundMark x1="36571" y1="63138" x2="36043" y2="61853"/>
                          <a14:backgroundMark x1="36211" y1="60074" x2="36211" y2="60074"/>
                          <a14:backgroundMark x1="35851" y1="59796" x2="35851" y2="59796"/>
                        </a14:backgroundRemoval>
                      </a14:imgEffect>
                    </a14:imgLayer>
                  </a14:imgProps>
                </a:ext>
              </a:extLst>
            </a:blip>
            <a:srcRect l="21739" t="18809" r="44344" b="21551"/>
            <a:stretch/>
          </p:blipFill>
          <p:spPr>
            <a:xfrm rot="3568040">
              <a:off x="10228976" y="14496565"/>
              <a:ext cx="2956267" cy="6712897"/>
            </a:xfrm>
            <a:prstGeom prst="rect">
              <a:avLst/>
            </a:prstGeom>
          </p:spPr>
        </p:pic>
      </p:grpSp>
      <p:grpSp>
        <p:nvGrpSpPr>
          <p:cNvPr id="3" name="Group 2">
            <a:extLst>
              <a:ext uri="{FF2B5EF4-FFF2-40B4-BE49-F238E27FC236}">
                <a16:creationId xmlns:a16="http://schemas.microsoft.com/office/drawing/2014/main" id="{B8B8D39E-27E1-EA4C-AE3A-001C312680E7}"/>
              </a:ext>
            </a:extLst>
          </p:cNvPr>
          <p:cNvGrpSpPr/>
          <p:nvPr/>
        </p:nvGrpSpPr>
        <p:grpSpPr>
          <a:xfrm rot="21445087">
            <a:off x="10913629" y="18218614"/>
            <a:ext cx="901710" cy="603949"/>
            <a:chOff x="9796096" y="18553391"/>
            <a:chExt cx="901710" cy="603949"/>
          </a:xfrm>
        </p:grpSpPr>
        <p:grpSp>
          <p:nvGrpSpPr>
            <p:cNvPr id="10" name="Group 9">
              <a:extLst>
                <a:ext uri="{FF2B5EF4-FFF2-40B4-BE49-F238E27FC236}">
                  <a16:creationId xmlns:a16="http://schemas.microsoft.com/office/drawing/2014/main" id="{632AD117-1F46-2D4C-9467-58A2CC70417D}"/>
                </a:ext>
              </a:extLst>
            </p:cNvPr>
            <p:cNvGrpSpPr/>
            <p:nvPr/>
          </p:nvGrpSpPr>
          <p:grpSpPr>
            <a:xfrm rot="4028399">
              <a:off x="10036255" y="18402302"/>
              <a:ext cx="421392" cy="901710"/>
              <a:chOff x="12956223" y="19497351"/>
              <a:chExt cx="421392" cy="901710"/>
            </a:xfrm>
          </p:grpSpPr>
          <p:sp>
            <p:nvSpPr>
              <p:cNvPr id="155" name="Chord 154">
                <a:extLst>
                  <a:ext uri="{FF2B5EF4-FFF2-40B4-BE49-F238E27FC236}">
                    <a16:creationId xmlns:a16="http://schemas.microsoft.com/office/drawing/2014/main" id="{333D91E7-B542-694F-91EE-F89B8523CDEF}"/>
                  </a:ext>
                </a:extLst>
              </p:cNvPr>
              <p:cNvSpPr/>
              <p:nvPr/>
            </p:nvSpPr>
            <p:spPr>
              <a:xfrm rot="17229387" flipH="1">
                <a:off x="12945426" y="19508148"/>
                <a:ext cx="442985" cy="421392"/>
              </a:xfrm>
              <a:prstGeom prst="chord">
                <a:avLst>
                  <a:gd name="adj1" fmla="val 7844369"/>
                  <a:gd name="adj2" fmla="val 15689083"/>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2182B82D-C668-EB44-BC78-91C170FFD156}"/>
                  </a:ext>
                </a:extLst>
              </p:cNvPr>
              <p:cNvSpPr/>
              <p:nvPr/>
            </p:nvSpPr>
            <p:spPr>
              <a:xfrm>
                <a:off x="12974595" y="19636652"/>
                <a:ext cx="391885" cy="62242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Chord 156">
                <a:extLst>
                  <a:ext uri="{FF2B5EF4-FFF2-40B4-BE49-F238E27FC236}">
                    <a16:creationId xmlns:a16="http://schemas.microsoft.com/office/drawing/2014/main" id="{C4A26B56-F0E5-994F-BF8C-3A76A6E99008}"/>
                  </a:ext>
                </a:extLst>
              </p:cNvPr>
              <p:cNvSpPr/>
              <p:nvPr/>
            </p:nvSpPr>
            <p:spPr>
              <a:xfrm rot="4370613" flipH="1" flipV="1">
                <a:off x="12945426" y="19966873"/>
                <a:ext cx="442985" cy="421392"/>
              </a:xfrm>
              <a:prstGeom prst="chord">
                <a:avLst>
                  <a:gd name="adj1" fmla="val 7844369"/>
                  <a:gd name="adj2" fmla="val 15689083"/>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6" name="Straight Connector 15">
              <a:extLst>
                <a:ext uri="{FF2B5EF4-FFF2-40B4-BE49-F238E27FC236}">
                  <a16:creationId xmlns:a16="http://schemas.microsoft.com/office/drawing/2014/main" id="{F7ADCCB3-EA78-44A9-89A3-A4A9A4583FF5}"/>
                </a:ext>
              </a:extLst>
            </p:cNvPr>
            <p:cNvCxnSpPr>
              <a:cxnSpLocks/>
              <a:stCxn id="155" idx="1"/>
              <a:endCxn id="155" idx="0"/>
            </p:cNvCxnSpPr>
            <p:nvPr/>
          </p:nvCxnSpPr>
          <p:spPr>
            <a:xfrm>
              <a:off x="10468644" y="18553391"/>
              <a:ext cx="145533" cy="358880"/>
            </a:xfrm>
            <a:prstGeom prst="line">
              <a:avLst/>
            </a:prstGeom>
            <a:ln>
              <a:solidFill>
                <a:schemeClr val="bg2">
                  <a:lumMod val="50000"/>
                </a:schemeClr>
              </a:solidFill>
            </a:ln>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EA8A1DCA-FD03-4771-878A-43A4EE5AE451}"/>
                </a:ext>
              </a:extLst>
            </p:cNvPr>
            <p:cNvCxnSpPr>
              <a:cxnSpLocks/>
              <a:stCxn id="157" idx="1"/>
              <a:endCxn id="157" idx="0"/>
            </p:cNvCxnSpPr>
            <p:nvPr/>
          </p:nvCxnSpPr>
          <p:spPr>
            <a:xfrm>
              <a:off x="9877558" y="18802590"/>
              <a:ext cx="155330" cy="354750"/>
            </a:xfrm>
            <a:prstGeom prst="line">
              <a:avLst/>
            </a:prstGeom>
            <a:ln>
              <a:solidFill>
                <a:schemeClr val="bg2">
                  <a:lumMod val="50000"/>
                </a:schemeClr>
              </a:solidFill>
            </a:ln>
          </p:spPr>
          <p:style>
            <a:lnRef idx="1">
              <a:schemeClr val="dk1"/>
            </a:lnRef>
            <a:fillRef idx="0">
              <a:schemeClr val="dk1"/>
            </a:fillRef>
            <a:effectRef idx="0">
              <a:schemeClr val="dk1"/>
            </a:effectRef>
            <a:fontRef idx="minor">
              <a:schemeClr val="tx1"/>
            </a:fontRef>
          </p:style>
        </p:cxnSp>
        <p:sp>
          <p:nvSpPr>
            <p:cNvPr id="183" name="Oval 182">
              <a:extLst>
                <a:ext uri="{FF2B5EF4-FFF2-40B4-BE49-F238E27FC236}">
                  <a16:creationId xmlns:a16="http://schemas.microsoft.com/office/drawing/2014/main" id="{6F5D7BF6-4D0D-420C-B100-723D43F4CC0D}"/>
                </a:ext>
              </a:extLst>
            </p:cNvPr>
            <p:cNvSpPr/>
            <p:nvPr/>
          </p:nvSpPr>
          <p:spPr>
            <a:xfrm>
              <a:off x="10498214" y="18579834"/>
              <a:ext cx="27432" cy="27432"/>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75EE2BB5-2DAC-45AF-95C4-4A2D3A0B46BB}"/>
                </a:ext>
              </a:extLst>
            </p:cNvPr>
            <p:cNvSpPr/>
            <p:nvPr/>
          </p:nvSpPr>
          <p:spPr>
            <a:xfrm>
              <a:off x="10564656" y="18750337"/>
              <a:ext cx="27432" cy="27432"/>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a:extLst>
                <a:ext uri="{FF2B5EF4-FFF2-40B4-BE49-F238E27FC236}">
                  <a16:creationId xmlns:a16="http://schemas.microsoft.com/office/drawing/2014/main" id="{ED2FD71E-3062-4141-AA28-C34CA60B989F}"/>
                </a:ext>
              </a:extLst>
            </p:cNvPr>
            <p:cNvSpPr/>
            <p:nvPr/>
          </p:nvSpPr>
          <p:spPr>
            <a:xfrm>
              <a:off x="10605810" y="18842642"/>
              <a:ext cx="27432" cy="27432"/>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Oval 185">
              <a:extLst>
                <a:ext uri="{FF2B5EF4-FFF2-40B4-BE49-F238E27FC236}">
                  <a16:creationId xmlns:a16="http://schemas.microsoft.com/office/drawing/2014/main" id="{8D4ADB72-C983-4C3C-A5A5-CD26393D2A75}"/>
                </a:ext>
              </a:extLst>
            </p:cNvPr>
            <p:cNvSpPr/>
            <p:nvPr/>
          </p:nvSpPr>
          <p:spPr>
            <a:xfrm>
              <a:off x="10526349" y="18656251"/>
              <a:ext cx="27432" cy="27432"/>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Oval 186">
              <a:extLst>
                <a:ext uri="{FF2B5EF4-FFF2-40B4-BE49-F238E27FC236}">
                  <a16:creationId xmlns:a16="http://schemas.microsoft.com/office/drawing/2014/main" id="{40FA1D88-1656-42A6-AB1A-2EE0F1DFF0F0}"/>
                </a:ext>
              </a:extLst>
            </p:cNvPr>
            <p:cNvSpPr/>
            <p:nvPr/>
          </p:nvSpPr>
          <p:spPr>
            <a:xfrm>
              <a:off x="9867012" y="18842734"/>
              <a:ext cx="27432" cy="27432"/>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Oval 187">
              <a:extLst>
                <a:ext uri="{FF2B5EF4-FFF2-40B4-BE49-F238E27FC236}">
                  <a16:creationId xmlns:a16="http://schemas.microsoft.com/office/drawing/2014/main" id="{7FE8EAE5-D9EE-44C2-B0A7-851EF118CD11}"/>
                </a:ext>
              </a:extLst>
            </p:cNvPr>
            <p:cNvSpPr/>
            <p:nvPr/>
          </p:nvSpPr>
          <p:spPr>
            <a:xfrm>
              <a:off x="9933454" y="19013237"/>
              <a:ext cx="27432" cy="27432"/>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Oval 188">
              <a:extLst>
                <a:ext uri="{FF2B5EF4-FFF2-40B4-BE49-F238E27FC236}">
                  <a16:creationId xmlns:a16="http://schemas.microsoft.com/office/drawing/2014/main" id="{95544CDA-9EB3-4E9F-AA2E-517B9A4FE8B5}"/>
                </a:ext>
              </a:extLst>
            </p:cNvPr>
            <p:cNvSpPr/>
            <p:nvPr/>
          </p:nvSpPr>
          <p:spPr>
            <a:xfrm>
              <a:off x="9974608" y="19105542"/>
              <a:ext cx="27432" cy="27432"/>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Oval 189">
              <a:extLst>
                <a:ext uri="{FF2B5EF4-FFF2-40B4-BE49-F238E27FC236}">
                  <a16:creationId xmlns:a16="http://schemas.microsoft.com/office/drawing/2014/main" id="{948EC605-3E83-4F34-805B-63C6A10496BE}"/>
                </a:ext>
              </a:extLst>
            </p:cNvPr>
            <p:cNvSpPr/>
            <p:nvPr/>
          </p:nvSpPr>
          <p:spPr>
            <a:xfrm>
              <a:off x="9895147" y="18919151"/>
              <a:ext cx="27432" cy="27432"/>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074" name="Picture 2" descr="Free Nasa Logo Transparent Background, Download Free Nasa Logo Transparent  Background png images, Free ClipArts on Clipart Library">
            <a:extLst>
              <a:ext uri="{FF2B5EF4-FFF2-40B4-BE49-F238E27FC236}">
                <a16:creationId xmlns:a16="http://schemas.microsoft.com/office/drawing/2014/main" id="{08C9D7A3-0A29-A94D-9821-2AC6A608023F}"/>
              </a:ext>
            </a:extLst>
          </p:cNvPr>
          <p:cNvPicPr>
            <a:picLocks noChangeAspect="1" noChangeArrowheads="1"/>
          </p:cNvPicPr>
          <p:nvPr/>
        </p:nvPicPr>
        <p:blipFill>
          <a:blip r:embed="rId17">
            <a:extLst>
              <a:ext uri="{BEBA8EAE-BF5A-486C-A8C5-ECC9F3942E4B}">
                <a14:imgProps xmlns:a14="http://schemas.microsoft.com/office/drawing/2010/main">
                  <a14:imgLayer r:embed="rId18">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20047741">
            <a:off x="12425247" y="18087006"/>
            <a:ext cx="98190" cy="74214"/>
          </a:xfrm>
          <a:prstGeom prst="rect">
            <a:avLst/>
          </a:prstGeom>
          <a:noFill/>
          <a:extLst>
            <a:ext uri="{909E8E84-426E-40DD-AFC4-6F175D3DCCD1}">
              <a14:hiddenFill xmlns:a14="http://schemas.microsoft.com/office/drawing/2010/main">
                <a:solidFill>
                  <a:srgbClr val="FFFFFF"/>
                </a:solidFill>
              </a14:hiddenFill>
            </a:ext>
          </a:extLst>
        </p:spPr>
      </p:pic>
      <p:cxnSp>
        <p:nvCxnSpPr>
          <p:cNvPr id="41" name="Straight Connector 40">
            <a:extLst>
              <a:ext uri="{FF2B5EF4-FFF2-40B4-BE49-F238E27FC236}">
                <a16:creationId xmlns:a16="http://schemas.microsoft.com/office/drawing/2014/main" id="{3B2E9096-80C2-4AD7-92C8-331C900D704A}"/>
              </a:ext>
            </a:extLst>
          </p:cNvPr>
          <p:cNvCxnSpPr>
            <a:cxnSpLocks/>
          </p:cNvCxnSpPr>
          <p:nvPr/>
        </p:nvCxnSpPr>
        <p:spPr>
          <a:xfrm flipV="1">
            <a:off x="11043647" y="18306568"/>
            <a:ext cx="568614" cy="270396"/>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8240D28C-FB84-4099-B175-29633A603EFB}"/>
              </a:ext>
            </a:extLst>
          </p:cNvPr>
          <p:cNvCxnSpPr>
            <a:cxnSpLocks/>
          </p:cNvCxnSpPr>
          <p:nvPr/>
        </p:nvCxnSpPr>
        <p:spPr>
          <a:xfrm flipV="1">
            <a:off x="11113487" y="18457068"/>
            <a:ext cx="568614" cy="270396"/>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A6AB52EA-46DD-4012-953A-A1CF6DA3D705}"/>
              </a:ext>
            </a:extLst>
          </p:cNvPr>
          <p:cNvSpPr txBox="1"/>
          <p:nvPr/>
        </p:nvSpPr>
        <p:spPr>
          <a:xfrm>
            <a:off x="27327412" y="7953499"/>
            <a:ext cx="4658810" cy="1015663"/>
          </a:xfrm>
          <a:prstGeom prst="rect">
            <a:avLst/>
          </a:prstGeom>
          <a:noFill/>
        </p:spPr>
        <p:txBody>
          <a:bodyPr wrap="square" rtlCol="0">
            <a:spAutoFit/>
          </a:bodyPr>
          <a:lstStyle/>
          <a:p>
            <a:pPr algn="ctr"/>
            <a:r>
              <a:rPr lang="en-US" sz="6000" b="1" u="sng"/>
              <a:t>FEA Model</a:t>
            </a:r>
          </a:p>
        </p:txBody>
      </p:sp>
      <p:sp>
        <p:nvSpPr>
          <p:cNvPr id="151" name="TextBox 150">
            <a:extLst>
              <a:ext uri="{FF2B5EF4-FFF2-40B4-BE49-F238E27FC236}">
                <a16:creationId xmlns:a16="http://schemas.microsoft.com/office/drawing/2014/main" id="{3A112AB1-C74D-4DEB-AD05-885F23EBC483}"/>
              </a:ext>
            </a:extLst>
          </p:cNvPr>
          <p:cNvSpPr txBox="1"/>
          <p:nvPr/>
        </p:nvSpPr>
        <p:spPr>
          <a:xfrm>
            <a:off x="17203246" y="7829007"/>
            <a:ext cx="4658810" cy="1015663"/>
          </a:xfrm>
          <a:prstGeom prst="rect">
            <a:avLst/>
          </a:prstGeom>
          <a:noFill/>
        </p:spPr>
        <p:txBody>
          <a:bodyPr wrap="square" rtlCol="0">
            <a:spAutoFit/>
          </a:bodyPr>
          <a:lstStyle/>
          <a:p>
            <a:pPr algn="ctr"/>
            <a:r>
              <a:rPr lang="en-US" sz="6000" b="1" u="sng"/>
              <a:t>Final Concept</a:t>
            </a:r>
          </a:p>
        </p:txBody>
      </p:sp>
    </p:spTree>
    <p:extLst>
      <p:ext uri="{BB962C8B-B14F-4D97-AF65-F5344CB8AC3E}">
        <p14:creationId xmlns:p14="http://schemas.microsoft.com/office/powerpoint/2010/main" val="15802835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AAA0A88D-D43F-BA45-A7D2-311B6EE842A0}"/>
              </a:ext>
            </a:extLst>
          </p:cNvPr>
          <p:cNvGrpSpPr/>
          <p:nvPr/>
        </p:nvGrpSpPr>
        <p:grpSpPr>
          <a:xfrm>
            <a:off x="10936703" y="15268560"/>
            <a:ext cx="6700658" cy="2956267"/>
            <a:chOff x="11292303" y="15878160"/>
            <a:chExt cx="6700658" cy="2956267"/>
          </a:xfrm>
        </p:grpSpPr>
        <p:pic>
          <p:nvPicPr>
            <p:cNvPr id="24" name="Picture 23" descr="A close-up of a syringe&#10;&#10;Description automatically generated with low confidence">
              <a:extLst>
                <a:ext uri="{FF2B5EF4-FFF2-40B4-BE49-F238E27FC236}">
                  <a16:creationId xmlns:a16="http://schemas.microsoft.com/office/drawing/2014/main" id="{0FF025F1-603C-0B4A-9D9D-BE952C58B86D}"/>
                </a:ext>
              </a:extLst>
            </p:cNvPr>
            <p:cNvPicPr>
              <a:picLocks noChangeAspect="1"/>
            </p:cNvPicPr>
            <p:nvPr/>
          </p:nvPicPr>
          <p:blipFill rotWithShape="1">
            <a:blip r:embed="rId3">
              <a:clrChange>
                <a:clrFrom>
                  <a:srgbClr val="CAC5BE"/>
                </a:clrFrom>
                <a:clrTo>
                  <a:srgbClr val="CAC5BE">
                    <a:alpha val="0"/>
                  </a:srgbClr>
                </a:clrTo>
              </a:clrChange>
              <a:duotone>
                <a:schemeClr val="bg2">
                  <a:shade val="45000"/>
                  <a:satMod val="135000"/>
                </a:schemeClr>
                <a:prstClr val="white"/>
              </a:duotone>
              <a:extLst>
                <a:ext uri="{BEBA8EAE-BF5A-486C-A8C5-ECC9F3942E4B}">
                  <a14:imgProps xmlns:a14="http://schemas.microsoft.com/office/drawing/2010/main">
                    <a14:imgLayer r:embed="rId4">
                      <a14:imgEffect>
                        <a14:backgroundRemoval t="21959" b="76184" l="24640" r="52098">
                          <a14:foregroundMark x1="49161" y1="22191" x2="44484" y2="56175"/>
                          <a14:foregroundMark x1="44484" y1="56175" x2="40228" y2="62488"/>
                          <a14:foregroundMark x1="49460" y1="40529" x2="51379" y2="55153"/>
                          <a14:foregroundMark x1="51379" y1="55153" x2="49460" y2="57753"/>
                          <a14:foregroundMark x1="39149" y1="53435" x2="32794" y2="55989"/>
                          <a14:foregroundMark x1="32794" y1="55989" x2="25659" y2="62024"/>
                          <a14:foregroundMark x1="25659" y1="62024" x2="31355" y2="62303"/>
                          <a14:foregroundMark x1="43585" y1="60771" x2="43585" y2="72423"/>
                          <a14:foregroundMark x1="46942" y1="75441" x2="37050" y2="75441"/>
                          <a14:foregroundMark x1="37050" y1="75441" x2="33453" y2="73305"/>
                          <a14:foregroundMark x1="33453" y1="73305" x2="32434" y2="73305"/>
                          <a14:foregroundMark x1="50719" y1="46518" x2="51259" y2="53389"/>
                          <a14:foregroundMark x1="36451" y1="58171" x2="39269" y2="60956"/>
                          <a14:foregroundMark x1="39269" y1="60956" x2="39988" y2="61328"/>
                          <a14:foregroundMark x1="37530" y1="59471" x2="39149" y2="61699"/>
                          <a14:foregroundMark x1="38070" y1="59749" x2="38070" y2="62813"/>
                          <a14:foregroundMark x1="48621" y1="76230" x2="41247" y2="75070"/>
                          <a14:foregroundMark x1="26319" y1="63603" x2="28357" y2="63603"/>
                          <a14:foregroundMark x1="38189" y1="58078" x2="40288" y2="59656"/>
                          <a14:foregroundMark x1="26978" y1="61049" x2="24760" y2="63370"/>
                          <a14:foregroundMark x1="30516" y1="62813" x2="33573" y2="59656"/>
                          <a14:foregroundMark x1="37530" y1="53528" x2="42446" y2="53389"/>
                          <a14:foregroundMark x1="42446" y1="53389" x2="44424" y2="49350"/>
                          <a14:foregroundMark x1="44424" y1="49350" x2="43165" y2="45032"/>
                          <a14:foregroundMark x1="43165" y1="45032" x2="45324" y2="39369"/>
                          <a14:foregroundMark x1="52158" y1="48839" x2="51079" y2="53482"/>
                          <a14:foregroundMark x1="42866" y1="58357" x2="42866" y2="61560"/>
                          <a14:foregroundMark x1="37650" y1="61838" x2="37050" y2="62396"/>
                          <a14:foregroundMark x1="37050" y1="62396" x2="37170" y2="62349"/>
                          <a14:foregroundMark x1="35432" y1="59935" x2="35432" y2="59935"/>
                          <a14:foregroundMark x1="48621" y1="21959" x2="47722" y2="22331"/>
                          <a14:backgroundMark x1="35851" y1="60817" x2="35851" y2="60817"/>
                          <a14:backgroundMark x1="36151" y1="60817" x2="36811" y2="60724"/>
                          <a14:backgroundMark x1="36811" y1="60724" x2="36609" y2="61279"/>
                          <a14:backgroundMark x1="37230" y1="63185" x2="35612" y2="64624"/>
                          <a14:backgroundMark x1="35612" y1="64531" x2="37530" y2="62953"/>
                          <a14:backgroundMark x1="36811" y1="64438" x2="37770" y2="62813"/>
                          <a14:backgroundMark x1="36783" y1="61373" x2="36451" y2="60214"/>
                          <a14:backgroundMark x1="36571" y1="63138" x2="36043" y2="61853"/>
                          <a14:backgroundMark x1="36211" y1="60074" x2="36211" y2="60074"/>
                          <a14:backgroundMark x1="35851" y1="59796" x2="35851" y2="59796"/>
                        </a14:backgroundRemoval>
                      </a14:imgEffect>
                    </a14:imgLayer>
                  </a14:imgProps>
                </a:ext>
              </a:extLst>
            </a:blip>
            <a:srcRect l="21739" t="18809" r="44344" b="21551"/>
            <a:stretch/>
          </p:blipFill>
          <p:spPr>
            <a:xfrm rot="3568040">
              <a:off x="13164498" y="14005965"/>
              <a:ext cx="2956267" cy="6700658"/>
            </a:xfrm>
            <a:prstGeom prst="rect">
              <a:avLst/>
            </a:prstGeom>
          </p:spPr>
        </p:pic>
        <p:grpSp>
          <p:nvGrpSpPr>
            <p:cNvPr id="18" name="Group 17">
              <a:extLst>
                <a:ext uri="{FF2B5EF4-FFF2-40B4-BE49-F238E27FC236}">
                  <a16:creationId xmlns:a16="http://schemas.microsoft.com/office/drawing/2014/main" id="{D6B11FB0-746C-1043-9099-205112533FA9}"/>
                </a:ext>
              </a:extLst>
            </p:cNvPr>
            <p:cNvGrpSpPr/>
            <p:nvPr/>
          </p:nvGrpSpPr>
          <p:grpSpPr>
            <a:xfrm>
              <a:off x="13856686" y="17679518"/>
              <a:ext cx="901710" cy="603949"/>
              <a:chOff x="10913629" y="18218614"/>
              <a:chExt cx="901710" cy="603949"/>
            </a:xfrm>
          </p:grpSpPr>
          <p:grpSp>
            <p:nvGrpSpPr>
              <p:cNvPr id="3" name="Group 2">
                <a:extLst>
                  <a:ext uri="{FF2B5EF4-FFF2-40B4-BE49-F238E27FC236}">
                    <a16:creationId xmlns:a16="http://schemas.microsoft.com/office/drawing/2014/main" id="{B8B8D39E-27E1-EA4C-AE3A-001C312680E7}"/>
                  </a:ext>
                </a:extLst>
              </p:cNvPr>
              <p:cNvGrpSpPr/>
              <p:nvPr/>
            </p:nvGrpSpPr>
            <p:grpSpPr>
              <a:xfrm rot="21445087">
                <a:off x="10913629" y="18218614"/>
                <a:ext cx="901710" cy="603949"/>
                <a:chOff x="9796096" y="18553391"/>
                <a:chExt cx="901710" cy="603949"/>
              </a:xfrm>
            </p:grpSpPr>
            <p:grpSp>
              <p:nvGrpSpPr>
                <p:cNvPr id="10" name="Group 9">
                  <a:extLst>
                    <a:ext uri="{FF2B5EF4-FFF2-40B4-BE49-F238E27FC236}">
                      <a16:creationId xmlns:a16="http://schemas.microsoft.com/office/drawing/2014/main" id="{632AD117-1F46-2D4C-9467-58A2CC70417D}"/>
                    </a:ext>
                  </a:extLst>
                </p:cNvPr>
                <p:cNvGrpSpPr/>
                <p:nvPr/>
              </p:nvGrpSpPr>
              <p:grpSpPr>
                <a:xfrm rot="4028399">
                  <a:off x="10036255" y="18402302"/>
                  <a:ext cx="421392" cy="901710"/>
                  <a:chOff x="12956223" y="19497351"/>
                  <a:chExt cx="421392" cy="901710"/>
                </a:xfrm>
              </p:grpSpPr>
              <p:sp>
                <p:nvSpPr>
                  <p:cNvPr id="155" name="Chord 154">
                    <a:extLst>
                      <a:ext uri="{FF2B5EF4-FFF2-40B4-BE49-F238E27FC236}">
                        <a16:creationId xmlns:a16="http://schemas.microsoft.com/office/drawing/2014/main" id="{333D91E7-B542-694F-91EE-F89B8523CDEF}"/>
                      </a:ext>
                    </a:extLst>
                  </p:cNvPr>
                  <p:cNvSpPr/>
                  <p:nvPr/>
                </p:nvSpPr>
                <p:spPr>
                  <a:xfrm rot="17229387" flipH="1">
                    <a:off x="12945426" y="19508148"/>
                    <a:ext cx="442985" cy="421392"/>
                  </a:xfrm>
                  <a:prstGeom prst="chord">
                    <a:avLst>
                      <a:gd name="adj1" fmla="val 7844369"/>
                      <a:gd name="adj2" fmla="val 15689083"/>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2182B82D-C668-EB44-BC78-91C170FFD156}"/>
                      </a:ext>
                    </a:extLst>
                  </p:cNvPr>
                  <p:cNvSpPr/>
                  <p:nvPr/>
                </p:nvSpPr>
                <p:spPr>
                  <a:xfrm>
                    <a:off x="12974595" y="19636652"/>
                    <a:ext cx="391885" cy="62242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Chord 156">
                    <a:extLst>
                      <a:ext uri="{FF2B5EF4-FFF2-40B4-BE49-F238E27FC236}">
                        <a16:creationId xmlns:a16="http://schemas.microsoft.com/office/drawing/2014/main" id="{C4A26B56-F0E5-994F-BF8C-3A76A6E99008}"/>
                      </a:ext>
                    </a:extLst>
                  </p:cNvPr>
                  <p:cNvSpPr/>
                  <p:nvPr/>
                </p:nvSpPr>
                <p:spPr>
                  <a:xfrm rot="4370613" flipH="1" flipV="1">
                    <a:off x="12945426" y="19966873"/>
                    <a:ext cx="442985" cy="421392"/>
                  </a:xfrm>
                  <a:prstGeom prst="chord">
                    <a:avLst>
                      <a:gd name="adj1" fmla="val 7844369"/>
                      <a:gd name="adj2" fmla="val 15689083"/>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6" name="Straight Connector 15">
                  <a:extLst>
                    <a:ext uri="{FF2B5EF4-FFF2-40B4-BE49-F238E27FC236}">
                      <a16:creationId xmlns:a16="http://schemas.microsoft.com/office/drawing/2014/main" id="{F7ADCCB3-EA78-44A9-89A3-A4A9A4583FF5}"/>
                    </a:ext>
                  </a:extLst>
                </p:cNvPr>
                <p:cNvCxnSpPr>
                  <a:cxnSpLocks/>
                  <a:stCxn id="155" idx="1"/>
                  <a:endCxn id="155" idx="0"/>
                </p:cNvCxnSpPr>
                <p:nvPr/>
              </p:nvCxnSpPr>
              <p:spPr>
                <a:xfrm>
                  <a:off x="10468644" y="18553391"/>
                  <a:ext cx="145533" cy="358880"/>
                </a:xfrm>
                <a:prstGeom prst="line">
                  <a:avLst/>
                </a:prstGeom>
                <a:ln>
                  <a:solidFill>
                    <a:schemeClr val="bg2">
                      <a:lumMod val="50000"/>
                    </a:schemeClr>
                  </a:solidFill>
                </a:ln>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EA8A1DCA-FD03-4771-878A-43A4EE5AE451}"/>
                    </a:ext>
                  </a:extLst>
                </p:cNvPr>
                <p:cNvCxnSpPr>
                  <a:cxnSpLocks/>
                  <a:stCxn id="157" idx="1"/>
                  <a:endCxn id="157" idx="0"/>
                </p:cNvCxnSpPr>
                <p:nvPr/>
              </p:nvCxnSpPr>
              <p:spPr>
                <a:xfrm>
                  <a:off x="9877558" y="18802590"/>
                  <a:ext cx="155330" cy="354750"/>
                </a:xfrm>
                <a:prstGeom prst="line">
                  <a:avLst/>
                </a:prstGeom>
                <a:ln>
                  <a:solidFill>
                    <a:schemeClr val="bg2">
                      <a:lumMod val="50000"/>
                    </a:schemeClr>
                  </a:solidFill>
                </a:ln>
              </p:spPr>
              <p:style>
                <a:lnRef idx="1">
                  <a:schemeClr val="dk1"/>
                </a:lnRef>
                <a:fillRef idx="0">
                  <a:schemeClr val="dk1"/>
                </a:fillRef>
                <a:effectRef idx="0">
                  <a:schemeClr val="dk1"/>
                </a:effectRef>
                <a:fontRef idx="minor">
                  <a:schemeClr val="tx1"/>
                </a:fontRef>
              </p:style>
            </p:cxnSp>
            <p:sp>
              <p:nvSpPr>
                <p:cNvPr id="183" name="Oval 182">
                  <a:extLst>
                    <a:ext uri="{FF2B5EF4-FFF2-40B4-BE49-F238E27FC236}">
                      <a16:creationId xmlns:a16="http://schemas.microsoft.com/office/drawing/2014/main" id="{6F5D7BF6-4D0D-420C-B100-723D43F4CC0D}"/>
                    </a:ext>
                  </a:extLst>
                </p:cNvPr>
                <p:cNvSpPr/>
                <p:nvPr/>
              </p:nvSpPr>
              <p:spPr>
                <a:xfrm>
                  <a:off x="10498214" y="18579834"/>
                  <a:ext cx="27432" cy="27432"/>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75EE2BB5-2DAC-45AF-95C4-4A2D3A0B46BB}"/>
                    </a:ext>
                  </a:extLst>
                </p:cNvPr>
                <p:cNvSpPr/>
                <p:nvPr/>
              </p:nvSpPr>
              <p:spPr>
                <a:xfrm>
                  <a:off x="10564656" y="18750337"/>
                  <a:ext cx="27432" cy="27432"/>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a:extLst>
                    <a:ext uri="{FF2B5EF4-FFF2-40B4-BE49-F238E27FC236}">
                      <a16:creationId xmlns:a16="http://schemas.microsoft.com/office/drawing/2014/main" id="{ED2FD71E-3062-4141-AA28-C34CA60B989F}"/>
                    </a:ext>
                  </a:extLst>
                </p:cNvPr>
                <p:cNvSpPr/>
                <p:nvPr/>
              </p:nvSpPr>
              <p:spPr>
                <a:xfrm>
                  <a:off x="10605810" y="18842642"/>
                  <a:ext cx="27432" cy="27432"/>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Oval 185">
                  <a:extLst>
                    <a:ext uri="{FF2B5EF4-FFF2-40B4-BE49-F238E27FC236}">
                      <a16:creationId xmlns:a16="http://schemas.microsoft.com/office/drawing/2014/main" id="{8D4ADB72-C983-4C3C-A5A5-CD26393D2A75}"/>
                    </a:ext>
                  </a:extLst>
                </p:cNvPr>
                <p:cNvSpPr/>
                <p:nvPr/>
              </p:nvSpPr>
              <p:spPr>
                <a:xfrm>
                  <a:off x="10526349" y="18656251"/>
                  <a:ext cx="27432" cy="27432"/>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Oval 186">
                  <a:extLst>
                    <a:ext uri="{FF2B5EF4-FFF2-40B4-BE49-F238E27FC236}">
                      <a16:creationId xmlns:a16="http://schemas.microsoft.com/office/drawing/2014/main" id="{40FA1D88-1656-42A6-AB1A-2EE0F1DFF0F0}"/>
                    </a:ext>
                  </a:extLst>
                </p:cNvPr>
                <p:cNvSpPr/>
                <p:nvPr/>
              </p:nvSpPr>
              <p:spPr>
                <a:xfrm>
                  <a:off x="9867012" y="18842734"/>
                  <a:ext cx="27432" cy="27432"/>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Oval 187">
                  <a:extLst>
                    <a:ext uri="{FF2B5EF4-FFF2-40B4-BE49-F238E27FC236}">
                      <a16:creationId xmlns:a16="http://schemas.microsoft.com/office/drawing/2014/main" id="{7FE8EAE5-D9EE-44C2-B0A7-851EF118CD11}"/>
                    </a:ext>
                  </a:extLst>
                </p:cNvPr>
                <p:cNvSpPr/>
                <p:nvPr/>
              </p:nvSpPr>
              <p:spPr>
                <a:xfrm>
                  <a:off x="9933454" y="19013237"/>
                  <a:ext cx="27432" cy="27432"/>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Oval 188">
                  <a:extLst>
                    <a:ext uri="{FF2B5EF4-FFF2-40B4-BE49-F238E27FC236}">
                      <a16:creationId xmlns:a16="http://schemas.microsoft.com/office/drawing/2014/main" id="{95544CDA-9EB3-4E9F-AA2E-517B9A4FE8B5}"/>
                    </a:ext>
                  </a:extLst>
                </p:cNvPr>
                <p:cNvSpPr/>
                <p:nvPr/>
              </p:nvSpPr>
              <p:spPr>
                <a:xfrm>
                  <a:off x="9974608" y="19105542"/>
                  <a:ext cx="27432" cy="27432"/>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Oval 189">
                  <a:extLst>
                    <a:ext uri="{FF2B5EF4-FFF2-40B4-BE49-F238E27FC236}">
                      <a16:creationId xmlns:a16="http://schemas.microsoft.com/office/drawing/2014/main" id="{948EC605-3E83-4F34-805B-63C6A10496BE}"/>
                    </a:ext>
                  </a:extLst>
                </p:cNvPr>
                <p:cNvSpPr/>
                <p:nvPr/>
              </p:nvSpPr>
              <p:spPr>
                <a:xfrm>
                  <a:off x="9895147" y="18919151"/>
                  <a:ext cx="27432" cy="27432"/>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41" name="Straight Connector 40">
                <a:extLst>
                  <a:ext uri="{FF2B5EF4-FFF2-40B4-BE49-F238E27FC236}">
                    <a16:creationId xmlns:a16="http://schemas.microsoft.com/office/drawing/2014/main" id="{3B2E9096-80C2-4AD7-92C8-331C900D704A}"/>
                  </a:ext>
                </a:extLst>
              </p:cNvPr>
              <p:cNvCxnSpPr>
                <a:cxnSpLocks/>
              </p:cNvCxnSpPr>
              <p:nvPr/>
            </p:nvCxnSpPr>
            <p:spPr>
              <a:xfrm flipV="1">
                <a:off x="11043647" y="18306568"/>
                <a:ext cx="568614" cy="270396"/>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8240D28C-FB84-4099-B175-29633A603EFB}"/>
                  </a:ext>
                </a:extLst>
              </p:cNvPr>
              <p:cNvCxnSpPr>
                <a:cxnSpLocks/>
              </p:cNvCxnSpPr>
              <p:nvPr/>
            </p:nvCxnSpPr>
            <p:spPr>
              <a:xfrm flipV="1">
                <a:off x="11113487" y="18457068"/>
                <a:ext cx="568614" cy="270396"/>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grpSp>
      <p:pic>
        <p:nvPicPr>
          <p:cNvPr id="1030" name="Picture 6" descr="Closeup of the Moon transparent | Free PNG Sticker - rawpixel">
            <a:extLst>
              <a:ext uri="{FF2B5EF4-FFF2-40B4-BE49-F238E27FC236}">
                <a16:creationId xmlns:a16="http://schemas.microsoft.com/office/drawing/2014/main" id="{0A770548-1B85-344C-A276-12509A594D0C}"/>
              </a:ext>
            </a:extLst>
          </p:cNvPr>
          <p:cNvPicPr>
            <a:picLocks noChangeAspect="1" noChangeArrowheads="1"/>
          </p:cNvPicPr>
          <p:nvPr/>
        </p:nvPicPr>
        <p:blipFill rotWithShape="1">
          <a:blip r:embed="rId5">
            <a:clrChange>
              <a:clrFrom>
                <a:srgbClr val="CAC5BE"/>
              </a:clrFrom>
              <a:clrTo>
                <a:srgbClr val="CAC5BE">
                  <a:alpha val="0"/>
                </a:srgbClr>
              </a:clrTo>
            </a:clrChange>
            <a:alphaModFix/>
            <a:duotone>
              <a:schemeClr val="bg2">
                <a:shade val="45000"/>
                <a:satMod val="135000"/>
              </a:schemeClr>
              <a:prstClr val="white"/>
            </a:duotone>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41190" b="65515"/>
          <a:stretch/>
        </p:blipFill>
        <p:spPr bwMode="auto">
          <a:xfrm>
            <a:off x="0" y="14878521"/>
            <a:ext cx="17477322" cy="573328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Rounded Corners 7">
            <a:extLst>
              <a:ext uri="{FF2B5EF4-FFF2-40B4-BE49-F238E27FC236}">
                <a16:creationId xmlns:a16="http://schemas.microsoft.com/office/drawing/2014/main" id="{381BD4B7-BD0A-4E39-BFA7-35746F5CEC7E}"/>
              </a:ext>
            </a:extLst>
          </p:cNvPr>
          <p:cNvSpPr/>
          <p:nvPr/>
        </p:nvSpPr>
        <p:spPr>
          <a:xfrm>
            <a:off x="528340" y="3553165"/>
            <a:ext cx="31861720" cy="3276526"/>
          </a:xfrm>
          <a:prstGeom prst="roundRect">
            <a:avLst/>
          </a:prstGeom>
          <a:solidFill>
            <a:srgbClr val="236192">
              <a:alpha val="60392"/>
            </a:srgbClr>
          </a:solid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0"/>
            <a:ext cx="32918400" cy="32004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srgbClr val="BFBFBF"/>
              </a:solidFill>
            </a:endParaRPr>
          </a:p>
        </p:txBody>
      </p:sp>
      <p:sp>
        <p:nvSpPr>
          <p:cNvPr id="7" name="Text Box 2"/>
          <p:cNvSpPr txBox="1">
            <a:spLocks noChangeArrowheads="1"/>
          </p:cNvSpPr>
          <p:nvPr/>
        </p:nvSpPr>
        <p:spPr bwMode="auto">
          <a:xfrm>
            <a:off x="6421120" y="695092"/>
            <a:ext cx="20759491" cy="2282081"/>
          </a:xfrm>
          <a:prstGeom prst="rect">
            <a:avLst/>
          </a:prstGeom>
          <a:noFill/>
          <a:ln w="9525">
            <a:noFill/>
            <a:miter lim="800000"/>
            <a:headEnd/>
            <a:tailEnd/>
          </a:ln>
        </p:spPr>
        <p:txBody>
          <a:bodyPr rot="0" vert="horz" wrap="square" lIns="91440" tIns="45720" rIns="91440" bIns="45720" anchor="t" anchorCtr="0">
            <a:noAutofit/>
          </a:bodyPr>
          <a:lstStyle/>
          <a:p>
            <a:r>
              <a:rPr lang="en-US" sz="7200">
                <a:solidFill>
                  <a:srgbClr val="0D0D0D"/>
                </a:solidFill>
                <a:latin typeface="Arial"/>
                <a:ea typeface="HelveticaNeueLT Std Lt" charset="0"/>
                <a:cs typeface="Arial"/>
              </a:rPr>
              <a:t>In-Space</a:t>
            </a:r>
            <a:r>
              <a:rPr lang="en-US" sz="7200">
                <a:solidFill>
                  <a:srgbClr val="0D0D0D"/>
                </a:solidFill>
                <a:effectLst/>
                <a:latin typeface="Arial"/>
                <a:ea typeface="HelveticaNeueLT Std Lt" charset="0"/>
                <a:cs typeface="Arial"/>
              </a:rPr>
              <a:t> Cryogenic Propellent </a:t>
            </a:r>
            <a:r>
              <a:rPr lang="en-US" sz="7200">
                <a:solidFill>
                  <a:srgbClr val="0D0D0D"/>
                </a:solidFill>
                <a:latin typeface="Arial"/>
                <a:ea typeface="HelveticaNeueLT Std Lt" charset="0"/>
                <a:cs typeface="Arial"/>
              </a:rPr>
              <a:t>Storage Container</a:t>
            </a:r>
            <a:endParaRPr lang="en-US" sz="7200">
              <a:solidFill>
                <a:srgbClr val="0D0D0D"/>
              </a:solidFill>
              <a:effectLst/>
              <a:latin typeface="Arial"/>
              <a:ea typeface="HelveticaNeueLT Std Lt" charset="0"/>
              <a:cs typeface="Arial"/>
            </a:endParaRPr>
          </a:p>
        </p:txBody>
      </p:sp>
      <p:sp>
        <p:nvSpPr>
          <p:cNvPr id="9" name="Rectangle 8"/>
          <p:cNvSpPr/>
          <p:nvPr/>
        </p:nvSpPr>
        <p:spPr>
          <a:xfrm>
            <a:off x="4022815" y="1981338"/>
            <a:ext cx="25552769" cy="1085490"/>
          </a:xfrm>
          <a:prstGeom prst="rect">
            <a:avLst/>
          </a:prstGeom>
        </p:spPr>
        <p:txBody>
          <a:bodyPr wrap="square">
            <a:spAutoFit/>
          </a:bodyPr>
          <a:lstStyle/>
          <a:p>
            <a:pPr>
              <a:lnSpc>
                <a:spcPct val="150000"/>
              </a:lnSpc>
              <a:spcAft>
                <a:spcPts val="600"/>
              </a:spcAft>
            </a:pPr>
            <a:r>
              <a:rPr lang="en-US" sz="4800">
                <a:solidFill>
                  <a:srgbClr val="0D0D0D"/>
                </a:solidFill>
                <a:effectLst/>
                <a:latin typeface="Arial Black" charset="0"/>
                <a:ea typeface="HelveticaNeueLT Std Lt" charset="0"/>
                <a:cs typeface="Arial" charset="0"/>
              </a:rPr>
              <a:t>Team 512: Anna Gilliard, Liam McConnell, Samantha Myers, Brandon Young</a:t>
            </a:r>
          </a:p>
        </p:txBody>
      </p:sp>
      <p:sp>
        <p:nvSpPr>
          <p:cNvPr id="19" name="Text Box 2"/>
          <p:cNvSpPr txBox="1">
            <a:spLocks noChangeArrowheads="1"/>
          </p:cNvSpPr>
          <p:nvPr/>
        </p:nvSpPr>
        <p:spPr bwMode="auto">
          <a:xfrm>
            <a:off x="12687658" y="3783178"/>
            <a:ext cx="7350345" cy="1040919"/>
          </a:xfrm>
          <a:prstGeom prst="rect">
            <a:avLst/>
          </a:prstGeom>
          <a:noFill/>
          <a:ln w="9525">
            <a:noFill/>
            <a:miter lim="800000"/>
            <a:headEnd/>
            <a:tailEnd/>
          </a:ln>
        </p:spPr>
        <p:txBody>
          <a:bodyPr rot="0" vert="horz" wrap="square" lIns="0" tIns="0" rIns="0" bIns="0" anchor="t" anchorCtr="0">
            <a:noAutofit/>
          </a:bodyPr>
          <a:lstStyle/>
          <a:p>
            <a:pPr marL="0" marR="0" algn="ctr">
              <a:spcBef>
                <a:spcPts val="0"/>
              </a:spcBef>
              <a:spcAft>
                <a:spcPts val="400"/>
              </a:spcAft>
            </a:pPr>
            <a:r>
              <a:rPr lang="en-US" sz="2100">
                <a:solidFill>
                  <a:srgbClr val="000000"/>
                </a:solidFill>
                <a:effectLst/>
                <a:latin typeface="Times New Roman"/>
                <a:ea typeface="HelveticaNeueLT Std Lt" charset="0"/>
                <a:cs typeface="Times New Roman"/>
              </a:rPr>
              <a:t> </a:t>
            </a:r>
            <a:r>
              <a:rPr lang="en-US" sz="6000" b="1" u="sng">
                <a:solidFill>
                  <a:srgbClr val="000000"/>
                </a:solidFill>
                <a:effectLst/>
                <a:latin typeface="Arial"/>
                <a:ea typeface="HelveticaNeueLT Std Lt" charset="0"/>
                <a:cs typeface="Times New Roman"/>
              </a:rPr>
              <a:t>Objective</a:t>
            </a:r>
            <a:endParaRPr lang="en-US" sz="6000" b="1" u="sng">
              <a:effectLst/>
              <a:latin typeface="Arial"/>
              <a:ea typeface="HelveticaNeueLT Std Lt" charset="0"/>
              <a:cs typeface="Times New Roman"/>
            </a:endParaRPr>
          </a:p>
        </p:txBody>
      </p:sp>
      <p:pic>
        <p:nvPicPr>
          <p:cNvPr id="22" name="Picture 21"/>
          <p:cNvPicPr>
            <a:picLocks noChangeAspect="1"/>
          </p:cNvPicPr>
          <p:nvPr/>
        </p:nvPicPr>
        <p:blipFill>
          <a:blip r:embed="rId7"/>
          <a:srcRect/>
          <a:stretch/>
        </p:blipFill>
        <p:spPr>
          <a:xfrm>
            <a:off x="771480" y="277535"/>
            <a:ext cx="2880652" cy="2710817"/>
          </a:xfrm>
          <a:prstGeom prst="rect">
            <a:avLst/>
          </a:prstGeom>
        </p:spPr>
      </p:pic>
      <p:pic>
        <p:nvPicPr>
          <p:cNvPr id="1026" name="Picture 2" descr="Symbols of NASA | NASA">
            <a:extLst>
              <a:ext uri="{FF2B5EF4-FFF2-40B4-BE49-F238E27FC236}">
                <a16:creationId xmlns:a16="http://schemas.microsoft.com/office/drawing/2014/main" id="{620AB636-F245-4045-8915-5EBD55EE01E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237738" y="277535"/>
            <a:ext cx="5349627" cy="2674814"/>
          </a:xfrm>
          <a:prstGeom prst="rect">
            <a:avLst/>
          </a:prstGeom>
          <a:noFill/>
          <a:extLst>
            <a:ext uri="{909E8E84-426E-40DD-AFC4-6F175D3DCCD1}">
              <a14:hiddenFill xmlns:a14="http://schemas.microsoft.com/office/drawing/2010/main">
                <a:solidFill>
                  <a:srgbClr val="FFFFFF"/>
                </a:solidFill>
              </a14:hiddenFill>
            </a:ext>
          </a:extLst>
        </p:spPr>
      </p:pic>
      <p:sp>
        <p:nvSpPr>
          <p:cNvPr id="109" name="TextBox 108">
            <a:extLst>
              <a:ext uri="{FF2B5EF4-FFF2-40B4-BE49-F238E27FC236}">
                <a16:creationId xmlns:a16="http://schemas.microsoft.com/office/drawing/2014/main" id="{51BF7B31-7917-43EC-AB25-2C16A970E024}"/>
              </a:ext>
            </a:extLst>
          </p:cNvPr>
          <p:cNvSpPr txBox="1"/>
          <p:nvPr/>
        </p:nvSpPr>
        <p:spPr>
          <a:xfrm>
            <a:off x="656289" y="4857910"/>
            <a:ext cx="31527994" cy="1631216"/>
          </a:xfrm>
          <a:prstGeom prst="rect">
            <a:avLst/>
          </a:prstGeom>
          <a:noFill/>
        </p:spPr>
        <p:txBody>
          <a:bodyPr wrap="square" lIns="91440" tIns="45720" rIns="91440" bIns="45720" rtlCol="0" anchor="t">
            <a:spAutoFit/>
          </a:bodyPr>
          <a:lstStyle/>
          <a:p>
            <a:pPr algn="ctr"/>
            <a:r>
              <a:rPr lang="en-US" sz="5000">
                <a:latin typeface="Arial"/>
                <a:cs typeface="Arial"/>
              </a:rPr>
              <a:t>Develop a long-term storage solution for cryogenic propellent to maintain the fluid at proper conditions to allow for longer space missions. </a:t>
            </a:r>
          </a:p>
        </p:txBody>
      </p:sp>
      <p:graphicFrame>
        <p:nvGraphicFramePr>
          <p:cNvPr id="2" name="Diagram 1">
            <a:extLst>
              <a:ext uri="{FF2B5EF4-FFF2-40B4-BE49-F238E27FC236}">
                <a16:creationId xmlns:a16="http://schemas.microsoft.com/office/drawing/2014/main" id="{3921C973-F66C-4048-B3E7-601DAB1BC349}"/>
              </a:ext>
            </a:extLst>
          </p:cNvPr>
          <p:cNvGraphicFramePr/>
          <p:nvPr/>
        </p:nvGraphicFramePr>
        <p:xfrm>
          <a:off x="-1458339" y="20608968"/>
          <a:ext cx="35045704" cy="950802"/>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pSp>
        <p:nvGrpSpPr>
          <p:cNvPr id="21" name="Group 20">
            <a:extLst>
              <a:ext uri="{FF2B5EF4-FFF2-40B4-BE49-F238E27FC236}">
                <a16:creationId xmlns:a16="http://schemas.microsoft.com/office/drawing/2014/main" id="{A2CA93CC-AA1C-F24D-8D80-B36C0B4B1D8B}"/>
              </a:ext>
            </a:extLst>
          </p:cNvPr>
          <p:cNvGrpSpPr/>
          <p:nvPr/>
        </p:nvGrpSpPr>
        <p:grpSpPr>
          <a:xfrm>
            <a:off x="-83649" y="7475329"/>
            <a:ext cx="12542797" cy="3007918"/>
            <a:chOff x="-567543" y="7473152"/>
            <a:chExt cx="11826569" cy="3007918"/>
          </a:xfrm>
        </p:grpSpPr>
        <p:sp>
          <p:nvSpPr>
            <p:cNvPr id="172" name="TextBox 171">
              <a:extLst>
                <a:ext uri="{FF2B5EF4-FFF2-40B4-BE49-F238E27FC236}">
                  <a16:creationId xmlns:a16="http://schemas.microsoft.com/office/drawing/2014/main" id="{EA6015C9-B1D6-E042-B4B5-19050A27F786}"/>
                </a:ext>
              </a:extLst>
            </p:cNvPr>
            <p:cNvSpPr txBox="1"/>
            <p:nvPr/>
          </p:nvSpPr>
          <p:spPr>
            <a:xfrm>
              <a:off x="-567543" y="8311245"/>
              <a:ext cx="11826569" cy="2169825"/>
            </a:xfrm>
            <a:prstGeom prst="rect">
              <a:avLst/>
            </a:prstGeom>
            <a:noFill/>
          </p:spPr>
          <p:txBody>
            <a:bodyPr wrap="square" rtlCol="0">
              <a:spAutoFit/>
            </a:bodyPr>
            <a:lstStyle/>
            <a:p>
              <a:pPr algn="ctr"/>
              <a:r>
                <a:rPr lang="en-US" sz="4400"/>
                <a:t>Maintain fuel temperature | Maintain pressure Reduce heat transfer | Reduce fuel loss </a:t>
              </a:r>
            </a:p>
            <a:p>
              <a:pPr algn="ctr"/>
              <a:r>
                <a:rPr lang="en-US" sz="4400"/>
                <a:t> Develop a prototype</a:t>
              </a:r>
            </a:p>
          </p:txBody>
        </p:sp>
        <p:sp>
          <p:nvSpPr>
            <p:cNvPr id="269" name="Text Box 2">
              <a:extLst>
                <a:ext uri="{FF2B5EF4-FFF2-40B4-BE49-F238E27FC236}">
                  <a16:creationId xmlns:a16="http://schemas.microsoft.com/office/drawing/2014/main" id="{3A295261-91EA-47D4-97BC-FA33CE349FF3}"/>
                </a:ext>
              </a:extLst>
            </p:cNvPr>
            <p:cNvSpPr txBox="1">
              <a:spLocks noChangeArrowheads="1"/>
            </p:cNvSpPr>
            <p:nvPr/>
          </p:nvSpPr>
          <p:spPr bwMode="auto">
            <a:xfrm>
              <a:off x="2133376" y="7473152"/>
              <a:ext cx="6390841" cy="1040919"/>
            </a:xfrm>
            <a:prstGeom prst="rect">
              <a:avLst/>
            </a:prstGeom>
            <a:noFill/>
            <a:ln w="9525">
              <a:noFill/>
              <a:miter lim="800000"/>
              <a:headEnd/>
              <a:tailEnd/>
            </a:ln>
          </p:spPr>
          <p:txBody>
            <a:bodyPr rot="0" vert="horz" wrap="square" lIns="0" tIns="0" rIns="0" bIns="0" anchor="t" anchorCtr="0">
              <a:noAutofit/>
            </a:bodyPr>
            <a:lstStyle/>
            <a:p>
              <a:pPr marL="0" marR="0" algn="ctr">
                <a:spcBef>
                  <a:spcPts val="0"/>
                </a:spcBef>
                <a:spcAft>
                  <a:spcPts val="400"/>
                </a:spcAft>
              </a:pPr>
              <a:r>
                <a:rPr lang="en-US" sz="5200" u="sng">
                  <a:solidFill>
                    <a:srgbClr val="000000"/>
                  </a:solidFill>
                  <a:effectLst/>
                  <a:latin typeface="Times New Roman"/>
                  <a:ea typeface="HelveticaNeueLT Std Lt" charset="0"/>
                  <a:cs typeface="Times New Roman"/>
                </a:rPr>
                <a:t> </a:t>
              </a:r>
              <a:r>
                <a:rPr lang="en-US" sz="5000" b="1" u="sng">
                  <a:solidFill>
                    <a:srgbClr val="000000"/>
                  </a:solidFill>
                  <a:effectLst/>
                  <a:latin typeface="Arial"/>
                  <a:ea typeface="HelveticaNeueLT Std Lt" charset="0"/>
                  <a:cs typeface="Times New Roman"/>
                </a:rPr>
                <a:t>Key Goals</a:t>
              </a:r>
              <a:endParaRPr lang="en-US" sz="5000" b="1" u="sng">
                <a:effectLst/>
                <a:latin typeface="Arial"/>
                <a:ea typeface="HelveticaNeueLT Std Lt" charset="0"/>
                <a:cs typeface="Times New Roman"/>
              </a:endParaRPr>
            </a:p>
          </p:txBody>
        </p:sp>
      </p:grpSp>
      <p:grpSp>
        <p:nvGrpSpPr>
          <p:cNvPr id="20" name="Group 19">
            <a:extLst>
              <a:ext uri="{FF2B5EF4-FFF2-40B4-BE49-F238E27FC236}">
                <a16:creationId xmlns:a16="http://schemas.microsoft.com/office/drawing/2014/main" id="{0E67F173-C024-4248-885E-AEB07836BF48}"/>
              </a:ext>
            </a:extLst>
          </p:cNvPr>
          <p:cNvGrpSpPr/>
          <p:nvPr/>
        </p:nvGrpSpPr>
        <p:grpSpPr>
          <a:xfrm>
            <a:off x="874016" y="11802306"/>
            <a:ext cx="10715242" cy="3665838"/>
            <a:chOff x="22804715" y="7918117"/>
            <a:chExt cx="12112023" cy="3665838"/>
          </a:xfrm>
        </p:grpSpPr>
        <p:sp>
          <p:nvSpPr>
            <p:cNvPr id="160" name="TextBox 159">
              <a:extLst>
                <a:ext uri="{FF2B5EF4-FFF2-40B4-BE49-F238E27FC236}">
                  <a16:creationId xmlns:a16="http://schemas.microsoft.com/office/drawing/2014/main" id="{F46125CC-3BDE-D646-ADFA-253F43FADEA1}"/>
                </a:ext>
              </a:extLst>
            </p:cNvPr>
            <p:cNvSpPr txBox="1"/>
            <p:nvPr/>
          </p:nvSpPr>
          <p:spPr>
            <a:xfrm>
              <a:off x="22804715" y="8783188"/>
              <a:ext cx="12112023" cy="2800767"/>
            </a:xfrm>
            <a:prstGeom prst="rect">
              <a:avLst/>
            </a:prstGeom>
            <a:noFill/>
          </p:spPr>
          <p:txBody>
            <a:bodyPr wrap="square" rtlCol="0">
              <a:spAutoFit/>
            </a:bodyPr>
            <a:lstStyle/>
            <a:p>
              <a:pPr algn="ctr"/>
              <a:r>
                <a:rPr lang="en-US" sz="4400"/>
                <a:t>Withstand 6 Gs of force | Maintain structural integrity for 14 days | Allow a maximum of 10 kJ of energy per day into the system</a:t>
              </a:r>
            </a:p>
            <a:p>
              <a:pPr algn="ctr"/>
              <a:r>
                <a:rPr lang="en-US" sz="4400"/>
                <a:t>Maintain a pressure of 80-90 psi</a:t>
              </a:r>
            </a:p>
          </p:txBody>
        </p:sp>
        <p:sp>
          <p:nvSpPr>
            <p:cNvPr id="270" name="Text Box 2">
              <a:extLst>
                <a:ext uri="{FF2B5EF4-FFF2-40B4-BE49-F238E27FC236}">
                  <a16:creationId xmlns:a16="http://schemas.microsoft.com/office/drawing/2014/main" id="{0A234613-04CD-45FA-9374-6CFFBA97ECEA}"/>
                </a:ext>
              </a:extLst>
            </p:cNvPr>
            <p:cNvSpPr txBox="1">
              <a:spLocks noChangeArrowheads="1"/>
            </p:cNvSpPr>
            <p:nvPr/>
          </p:nvSpPr>
          <p:spPr bwMode="auto">
            <a:xfrm>
              <a:off x="25135945" y="7918117"/>
              <a:ext cx="7350346" cy="1040919"/>
            </a:xfrm>
            <a:prstGeom prst="rect">
              <a:avLst/>
            </a:prstGeom>
            <a:noFill/>
            <a:ln w="9525">
              <a:noFill/>
              <a:miter lim="800000"/>
              <a:headEnd/>
              <a:tailEnd/>
            </a:ln>
          </p:spPr>
          <p:txBody>
            <a:bodyPr rot="0" vert="horz" wrap="square" lIns="0" tIns="0" rIns="0" bIns="0" anchor="t" anchorCtr="0">
              <a:noAutofit/>
            </a:bodyPr>
            <a:lstStyle/>
            <a:p>
              <a:pPr marL="0" marR="0" algn="ctr">
                <a:spcBef>
                  <a:spcPts val="0"/>
                </a:spcBef>
                <a:spcAft>
                  <a:spcPts val="400"/>
                </a:spcAft>
              </a:pPr>
              <a:r>
                <a:rPr lang="en-US" sz="5000">
                  <a:solidFill>
                    <a:srgbClr val="000000"/>
                  </a:solidFill>
                  <a:effectLst/>
                  <a:latin typeface="Times New Roman"/>
                  <a:ea typeface="HelveticaNeueLT Std Lt" charset="0"/>
                  <a:cs typeface="Times New Roman"/>
                </a:rPr>
                <a:t> </a:t>
              </a:r>
              <a:r>
                <a:rPr lang="en-US" sz="5000" b="1" u="sng">
                  <a:solidFill>
                    <a:srgbClr val="000000"/>
                  </a:solidFill>
                  <a:effectLst/>
                  <a:latin typeface="Arial"/>
                  <a:ea typeface="HelveticaNeueLT Std Lt" charset="0"/>
                  <a:cs typeface="Times New Roman"/>
                </a:rPr>
                <a:t>Targets and Metrics</a:t>
              </a:r>
              <a:endParaRPr lang="en-US" sz="5000" b="1" u="sng">
                <a:effectLst/>
                <a:latin typeface="Arial"/>
                <a:ea typeface="HelveticaNeueLT Std Lt" charset="0"/>
                <a:cs typeface="Times New Roman"/>
              </a:endParaRPr>
            </a:p>
          </p:txBody>
        </p:sp>
      </p:grpSp>
      <p:grpSp>
        <p:nvGrpSpPr>
          <p:cNvPr id="1071" name="Group 1070">
            <a:extLst>
              <a:ext uri="{FF2B5EF4-FFF2-40B4-BE49-F238E27FC236}">
                <a16:creationId xmlns:a16="http://schemas.microsoft.com/office/drawing/2014/main" id="{51CDBF27-DB30-4A22-9160-45BF311438DB}"/>
              </a:ext>
            </a:extLst>
          </p:cNvPr>
          <p:cNvGrpSpPr/>
          <p:nvPr/>
        </p:nvGrpSpPr>
        <p:grpSpPr>
          <a:xfrm>
            <a:off x="26563283" y="8819468"/>
            <a:ext cx="5481892" cy="7213503"/>
            <a:chOff x="21680328" y="14421980"/>
            <a:chExt cx="5344271" cy="5982535"/>
          </a:xfrm>
        </p:grpSpPr>
        <p:pic>
          <p:nvPicPr>
            <p:cNvPr id="6" name="Picture 5" descr="A picture containing shape&#10;&#10;Description automatically generated">
              <a:extLst>
                <a:ext uri="{FF2B5EF4-FFF2-40B4-BE49-F238E27FC236}">
                  <a16:creationId xmlns:a16="http://schemas.microsoft.com/office/drawing/2014/main" id="{E80DE3DF-335D-4E8F-87C2-2A23A99DC24B}"/>
                </a:ext>
              </a:extLst>
            </p:cNvPr>
            <p:cNvPicPr>
              <a:picLocks noChangeAspect="1"/>
            </p:cNvPicPr>
            <p:nvPr/>
          </p:nvPicPr>
          <p:blipFill>
            <a:blip r:embed="rId14"/>
            <a:stretch>
              <a:fillRect/>
            </a:stretch>
          </p:blipFill>
          <p:spPr>
            <a:xfrm>
              <a:off x="21680328" y="14421980"/>
              <a:ext cx="5344271" cy="5982535"/>
            </a:xfrm>
            <a:prstGeom prst="rect">
              <a:avLst/>
            </a:prstGeom>
          </p:spPr>
        </p:pic>
        <p:sp>
          <p:nvSpPr>
            <p:cNvPr id="11" name="TextBox 10">
              <a:extLst>
                <a:ext uri="{FF2B5EF4-FFF2-40B4-BE49-F238E27FC236}">
                  <a16:creationId xmlns:a16="http://schemas.microsoft.com/office/drawing/2014/main" id="{2715A12B-2688-44C8-A21F-D81E1D07A88B}"/>
                </a:ext>
              </a:extLst>
            </p:cNvPr>
            <p:cNvSpPr txBox="1"/>
            <p:nvPr/>
          </p:nvSpPr>
          <p:spPr>
            <a:xfrm>
              <a:off x="25148254" y="14876045"/>
              <a:ext cx="1847130" cy="400110"/>
            </a:xfrm>
            <a:prstGeom prst="rect">
              <a:avLst/>
            </a:prstGeom>
            <a:noFill/>
          </p:spPr>
          <p:txBody>
            <a:bodyPr wrap="square" rtlCol="0">
              <a:spAutoFit/>
            </a:bodyPr>
            <a:lstStyle/>
            <a:p>
              <a:pPr algn="ctr"/>
              <a:r>
                <a:rPr lang="en-US" sz="2000">
                  <a:latin typeface="Arial" panose="020B0604020202020204" pitchFamily="34" charset="0"/>
                  <a:cs typeface="Arial" panose="020B0604020202020204" pitchFamily="34" charset="0"/>
                </a:rPr>
                <a:t>Kelvin</a:t>
              </a:r>
              <a:endParaRPr lang="en-US" sz="3600">
                <a:latin typeface="Arial" panose="020B0604020202020204" pitchFamily="34" charset="0"/>
                <a:cs typeface="Arial" panose="020B0604020202020204" pitchFamily="34" charset="0"/>
              </a:endParaRPr>
            </a:p>
          </p:txBody>
        </p:sp>
        <p:sp>
          <p:nvSpPr>
            <p:cNvPr id="1069" name="Rectangle 1068">
              <a:extLst>
                <a:ext uri="{FF2B5EF4-FFF2-40B4-BE49-F238E27FC236}">
                  <a16:creationId xmlns:a16="http://schemas.microsoft.com/office/drawing/2014/main" id="{9AF31BD8-D6D3-4853-ABB8-AAD2BF08976D}"/>
                </a:ext>
              </a:extLst>
            </p:cNvPr>
            <p:cNvSpPr/>
            <p:nvPr/>
          </p:nvSpPr>
          <p:spPr>
            <a:xfrm>
              <a:off x="26205180" y="15345308"/>
              <a:ext cx="525780" cy="47579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0" name="TextBox 1069">
              <a:extLst>
                <a:ext uri="{FF2B5EF4-FFF2-40B4-BE49-F238E27FC236}">
                  <a16:creationId xmlns:a16="http://schemas.microsoft.com/office/drawing/2014/main" id="{FDB77664-A305-41C1-BDFA-9997EE768218}"/>
                </a:ext>
              </a:extLst>
            </p:cNvPr>
            <p:cNvSpPr txBox="1"/>
            <p:nvPr/>
          </p:nvSpPr>
          <p:spPr>
            <a:xfrm>
              <a:off x="26188482" y="16052333"/>
              <a:ext cx="525780" cy="307777"/>
            </a:xfrm>
            <a:prstGeom prst="rect">
              <a:avLst/>
            </a:prstGeom>
            <a:noFill/>
          </p:spPr>
          <p:txBody>
            <a:bodyPr wrap="square" rtlCol="0">
              <a:spAutoFit/>
            </a:bodyPr>
            <a:lstStyle/>
            <a:p>
              <a:r>
                <a:rPr lang="en-US" sz="1400">
                  <a:latin typeface="Arial" panose="020B0604020202020204" pitchFamily="34" charset="0"/>
                  <a:cs typeface="Arial" panose="020B0604020202020204" pitchFamily="34" charset="0"/>
                </a:rPr>
                <a:t>300</a:t>
              </a:r>
            </a:p>
          </p:txBody>
        </p:sp>
        <p:sp>
          <p:nvSpPr>
            <p:cNvPr id="276" name="TextBox 275">
              <a:extLst>
                <a:ext uri="{FF2B5EF4-FFF2-40B4-BE49-F238E27FC236}">
                  <a16:creationId xmlns:a16="http://schemas.microsoft.com/office/drawing/2014/main" id="{A52CEC56-66FA-4D0E-B133-C47FE8DCE5CE}"/>
                </a:ext>
              </a:extLst>
            </p:cNvPr>
            <p:cNvSpPr txBox="1"/>
            <p:nvPr/>
          </p:nvSpPr>
          <p:spPr>
            <a:xfrm>
              <a:off x="26188482" y="19688231"/>
              <a:ext cx="525780" cy="307777"/>
            </a:xfrm>
            <a:prstGeom prst="rect">
              <a:avLst/>
            </a:prstGeom>
            <a:noFill/>
          </p:spPr>
          <p:txBody>
            <a:bodyPr wrap="square" rtlCol="0">
              <a:spAutoFit/>
            </a:bodyPr>
            <a:lstStyle/>
            <a:p>
              <a:r>
                <a:rPr lang="en-US" sz="1400">
                  <a:latin typeface="Arial" panose="020B0604020202020204" pitchFamily="34" charset="0"/>
                  <a:cs typeface="Arial" panose="020B0604020202020204" pitchFamily="34" charset="0"/>
                </a:rPr>
                <a:t>50</a:t>
              </a:r>
            </a:p>
          </p:txBody>
        </p:sp>
        <p:sp>
          <p:nvSpPr>
            <p:cNvPr id="277" name="TextBox 276">
              <a:extLst>
                <a:ext uri="{FF2B5EF4-FFF2-40B4-BE49-F238E27FC236}">
                  <a16:creationId xmlns:a16="http://schemas.microsoft.com/office/drawing/2014/main" id="{807AF6C5-5672-45E5-BEC2-33E7F2A3A760}"/>
                </a:ext>
              </a:extLst>
            </p:cNvPr>
            <p:cNvSpPr txBox="1"/>
            <p:nvPr/>
          </p:nvSpPr>
          <p:spPr>
            <a:xfrm>
              <a:off x="26188482" y="18973414"/>
              <a:ext cx="525780" cy="307777"/>
            </a:xfrm>
            <a:prstGeom prst="rect">
              <a:avLst/>
            </a:prstGeom>
            <a:noFill/>
          </p:spPr>
          <p:txBody>
            <a:bodyPr wrap="square" rtlCol="0">
              <a:spAutoFit/>
            </a:bodyPr>
            <a:lstStyle/>
            <a:p>
              <a:r>
                <a:rPr lang="en-US" sz="1400">
                  <a:latin typeface="Arial" panose="020B0604020202020204" pitchFamily="34" charset="0"/>
                  <a:cs typeface="Arial" panose="020B0604020202020204" pitchFamily="34" charset="0"/>
                </a:rPr>
                <a:t>100</a:t>
              </a:r>
            </a:p>
          </p:txBody>
        </p:sp>
        <p:sp>
          <p:nvSpPr>
            <p:cNvPr id="278" name="TextBox 277">
              <a:extLst>
                <a:ext uri="{FF2B5EF4-FFF2-40B4-BE49-F238E27FC236}">
                  <a16:creationId xmlns:a16="http://schemas.microsoft.com/office/drawing/2014/main" id="{3E331C47-12CF-4A39-B862-6D91C2B28928}"/>
                </a:ext>
              </a:extLst>
            </p:cNvPr>
            <p:cNvSpPr txBox="1"/>
            <p:nvPr/>
          </p:nvSpPr>
          <p:spPr>
            <a:xfrm>
              <a:off x="26188482" y="18249557"/>
              <a:ext cx="525780" cy="307777"/>
            </a:xfrm>
            <a:prstGeom prst="rect">
              <a:avLst/>
            </a:prstGeom>
            <a:noFill/>
          </p:spPr>
          <p:txBody>
            <a:bodyPr wrap="square" rtlCol="0">
              <a:spAutoFit/>
            </a:bodyPr>
            <a:lstStyle/>
            <a:p>
              <a:r>
                <a:rPr lang="en-US" sz="1400">
                  <a:latin typeface="Arial" panose="020B0604020202020204" pitchFamily="34" charset="0"/>
                  <a:cs typeface="Arial" panose="020B0604020202020204" pitchFamily="34" charset="0"/>
                </a:rPr>
                <a:t>150</a:t>
              </a:r>
            </a:p>
          </p:txBody>
        </p:sp>
        <p:sp>
          <p:nvSpPr>
            <p:cNvPr id="279" name="TextBox 278">
              <a:extLst>
                <a:ext uri="{FF2B5EF4-FFF2-40B4-BE49-F238E27FC236}">
                  <a16:creationId xmlns:a16="http://schemas.microsoft.com/office/drawing/2014/main" id="{7E2D306F-B4ED-4FC4-B9BB-A120EC5A09E1}"/>
                </a:ext>
              </a:extLst>
            </p:cNvPr>
            <p:cNvSpPr txBox="1"/>
            <p:nvPr/>
          </p:nvSpPr>
          <p:spPr>
            <a:xfrm>
              <a:off x="26188482" y="17515847"/>
              <a:ext cx="525780" cy="307777"/>
            </a:xfrm>
            <a:prstGeom prst="rect">
              <a:avLst/>
            </a:prstGeom>
            <a:noFill/>
          </p:spPr>
          <p:txBody>
            <a:bodyPr wrap="square" rtlCol="0">
              <a:spAutoFit/>
            </a:bodyPr>
            <a:lstStyle/>
            <a:p>
              <a:r>
                <a:rPr lang="en-US" sz="1400">
                  <a:latin typeface="Arial" panose="020B0604020202020204" pitchFamily="34" charset="0"/>
                  <a:cs typeface="Arial" panose="020B0604020202020204" pitchFamily="34" charset="0"/>
                </a:rPr>
                <a:t>200</a:t>
              </a:r>
            </a:p>
          </p:txBody>
        </p:sp>
        <p:sp>
          <p:nvSpPr>
            <p:cNvPr id="280" name="TextBox 279">
              <a:extLst>
                <a:ext uri="{FF2B5EF4-FFF2-40B4-BE49-F238E27FC236}">
                  <a16:creationId xmlns:a16="http://schemas.microsoft.com/office/drawing/2014/main" id="{F29177F6-36DB-4F8E-9369-C6B3966CFE14}"/>
                </a:ext>
              </a:extLst>
            </p:cNvPr>
            <p:cNvSpPr txBox="1"/>
            <p:nvPr/>
          </p:nvSpPr>
          <p:spPr>
            <a:xfrm>
              <a:off x="26188482" y="16796131"/>
              <a:ext cx="525780" cy="307777"/>
            </a:xfrm>
            <a:prstGeom prst="rect">
              <a:avLst/>
            </a:prstGeom>
            <a:noFill/>
          </p:spPr>
          <p:txBody>
            <a:bodyPr wrap="square" rtlCol="0">
              <a:spAutoFit/>
            </a:bodyPr>
            <a:lstStyle/>
            <a:p>
              <a:r>
                <a:rPr lang="en-US" sz="1400">
                  <a:latin typeface="Arial" panose="020B0604020202020204" pitchFamily="34" charset="0"/>
                  <a:cs typeface="Arial" panose="020B0604020202020204" pitchFamily="34" charset="0"/>
                </a:rPr>
                <a:t>250</a:t>
              </a:r>
            </a:p>
          </p:txBody>
        </p:sp>
        <p:sp>
          <p:nvSpPr>
            <p:cNvPr id="281" name="TextBox 280">
              <a:extLst>
                <a:ext uri="{FF2B5EF4-FFF2-40B4-BE49-F238E27FC236}">
                  <a16:creationId xmlns:a16="http://schemas.microsoft.com/office/drawing/2014/main" id="{6DFB8BDC-B4BE-452E-9989-C46AFE617F39}"/>
                </a:ext>
              </a:extLst>
            </p:cNvPr>
            <p:cNvSpPr txBox="1"/>
            <p:nvPr/>
          </p:nvSpPr>
          <p:spPr>
            <a:xfrm>
              <a:off x="26188482" y="15310094"/>
              <a:ext cx="525780" cy="307777"/>
            </a:xfrm>
            <a:prstGeom prst="rect">
              <a:avLst/>
            </a:prstGeom>
            <a:noFill/>
          </p:spPr>
          <p:txBody>
            <a:bodyPr wrap="square" rtlCol="0">
              <a:spAutoFit/>
            </a:bodyPr>
            <a:lstStyle/>
            <a:p>
              <a:r>
                <a:rPr lang="en-US" sz="1400">
                  <a:latin typeface="Arial" panose="020B0604020202020204" pitchFamily="34" charset="0"/>
                  <a:cs typeface="Arial" panose="020B0604020202020204" pitchFamily="34" charset="0"/>
                </a:rPr>
                <a:t>350</a:t>
              </a:r>
            </a:p>
          </p:txBody>
        </p:sp>
      </p:grpSp>
      <p:sp>
        <p:nvSpPr>
          <p:cNvPr id="113" name="Rectangle: Rounded Corners 112">
            <a:extLst>
              <a:ext uri="{FF2B5EF4-FFF2-40B4-BE49-F238E27FC236}">
                <a16:creationId xmlns:a16="http://schemas.microsoft.com/office/drawing/2014/main" id="{9C3175E9-D48F-463C-8DD8-517D7827B1D5}"/>
              </a:ext>
            </a:extLst>
          </p:cNvPr>
          <p:cNvSpPr/>
          <p:nvPr/>
        </p:nvSpPr>
        <p:spPr>
          <a:xfrm>
            <a:off x="605623" y="7287734"/>
            <a:ext cx="11208775" cy="3453159"/>
          </a:xfrm>
          <a:prstGeom prst="roundRect">
            <a:avLst/>
          </a:prstGeom>
          <a:noFill/>
          <a:ln w="76200">
            <a:solidFill>
              <a:srgbClr val="9BDE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Rounded Corners 113">
            <a:extLst>
              <a:ext uri="{FF2B5EF4-FFF2-40B4-BE49-F238E27FC236}">
                <a16:creationId xmlns:a16="http://schemas.microsoft.com/office/drawing/2014/main" id="{7BC23354-F70A-4CBD-BD92-D1141D3A6B1B}"/>
              </a:ext>
            </a:extLst>
          </p:cNvPr>
          <p:cNvSpPr/>
          <p:nvPr/>
        </p:nvSpPr>
        <p:spPr>
          <a:xfrm>
            <a:off x="605622" y="11578730"/>
            <a:ext cx="11208775" cy="4058112"/>
          </a:xfrm>
          <a:prstGeom prst="roundRect">
            <a:avLst/>
          </a:prstGeom>
          <a:noFill/>
          <a:ln w="63500">
            <a:solidFill>
              <a:srgbClr val="9BDE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CD5C1C4E-1A98-B748-95E8-D31EC76C4C1F}"/>
              </a:ext>
            </a:extLst>
          </p:cNvPr>
          <p:cNvGrpSpPr/>
          <p:nvPr/>
        </p:nvGrpSpPr>
        <p:grpSpPr>
          <a:xfrm>
            <a:off x="17685795" y="16497843"/>
            <a:ext cx="14704265" cy="3628436"/>
            <a:chOff x="14784589" y="16243548"/>
            <a:chExt cx="14704265" cy="3628436"/>
          </a:xfrm>
        </p:grpSpPr>
        <p:sp>
          <p:nvSpPr>
            <p:cNvPr id="61" name="TextBox 60">
              <a:extLst>
                <a:ext uri="{FF2B5EF4-FFF2-40B4-BE49-F238E27FC236}">
                  <a16:creationId xmlns:a16="http://schemas.microsoft.com/office/drawing/2014/main" id="{8E828CF8-7582-4042-B9AF-D0F40C91D0A8}"/>
                </a:ext>
              </a:extLst>
            </p:cNvPr>
            <p:cNvSpPr txBox="1"/>
            <p:nvPr/>
          </p:nvSpPr>
          <p:spPr>
            <a:xfrm>
              <a:off x="14784589" y="16676201"/>
              <a:ext cx="14662349" cy="2923877"/>
            </a:xfrm>
            <a:prstGeom prst="rect">
              <a:avLst/>
            </a:prstGeom>
            <a:noFill/>
            <a:ln w="76200">
              <a:noFill/>
            </a:ln>
          </p:spPr>
          <p:txBody>
            <a:bodyPr wrap="square" lIns="91440" tIns="45720" rIns="91440" bIns="45720" rtlCol="0" anchor="t">
              <a:spAutoFit/>
            </a:bodyPr>
            <a:lstStyle/>
            <a:p>
              <a:pPr algn="ctr"/>
              <a:r>
                <a:rPr lang="en-US" sz="4600" b="1"/>
                <a:t>Material of Tank:</a:t>
              </a:r>
              <a:r>
                <a:rPr lang="en-US" sz="4600"/>
                <a:t> 316 Stainless Steel</a:t>
              </a:r>
            </a:p>
            <a:p>
              <a:pPr algn="ctr"/>
              <a:r>
                <a:rPr lang="en-US" sz="4600" b="1"/>
                <a:t>Ambient Temperature: </a:t>
              </a:r>
              <a:r>
                <a:rPr lang="en-US" sz="4600"/>
                <a:t>Earth: 293.15 K,  Moon: 89.8-379.8 K </a:t>
              </a:r>
              <a:endParaRPr lang="en-US" sz="4600">
                <a:cs typeface="Calibri"/>
              </a:endParaRPr>
            </a:p>
            <a:p>
              <a:pPr algn="ctr"/>
              <a:r>
                <a:rPr lang="en-US" sz="4600" b="1"/>
                <a:t>Insulation:</a:t>
              </a:r>
              <a:r>
                <a:rPr lang="en-US" sz="4600"/>
                <a:t> Multi-Layer with Vacuum </a:t>
              </a:r>
              <a:endParaRPr lang="en-US" sz="4600">
                <a:cs typeface="Calibri"/>
              </a:endParaRPr>
            </a:p>
            <a:p>
              <a:pPr algn="ctr"/>
              <a:r>
                <a:rPr lang="en-US" sz="4600" b="1"/>
                <a:t>Outer Surface: </a:t>
              </a:r>
              <a:r>
                <a:rPr lang="en-US" sz="4600"/>
                <a:t>Reflective Layer</a:t>
              </a:r>
              <a:endParaRPr lang="en-US" sz="4600">
                <a:cs typeface="Calibri"/>
              </a:endParaRPr>
            </a:p>
          </p:txBody>
        </p:sp>
        <p:sp>
          <p:nvSpPr>
            <p:cNvPr id="1027" name="Rectangle: Rounded Corners 1026">
              <a:extLst>
                <a:ext uri="{FF2B5EF4-FFF2-40B4-BE49-F238E27FC236}">
                  <a16:creationId xmlns:a16="http://schemas.microsoft.com/office/drawing/2014/main" id="{795766E8-1996-4E00-B365-093136C2B335}"/>
                </a:ext>
              </a:extLst>
            </p:cNvPr>
            <p:cNvSpPr/>
            <p:nvPr/>
          </p:nvSpPr>
          <p:spPr>
            <a:xfrm>
              <a:off x="14784589" y="16243548"/>
              <a:ext cx="14704265" cy="3628436"/>
            </a:xfrm>
            <a:prstGeom prst="roundRect">
              <a:avLst/>
            </a:prstGeom>
            <a:noFill/>
            <a:ln w="76200">
              <a:solidFill>
                <a:srgbClr val="236192">
                  <a:alpha val="6470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2C6AA7E4-1790-C94D-8C1E-8F8049F186A8}"/>
              </a:ext>
            </a:extLst>
          </p:cNvPr>
          <p:cNvSpPr/>
          <p:nvPr/>
        </p:nvSpPr>
        <p:spPr>
          <a:xfrm>
            <a:off x="11240072" y="18272379"/>
            <a:ext cx="159032" cy="2208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6AB52EA-46DD-4012-953A-A1CF6DA3D705}"/>
              </a:ext>
            </a:extLst>
          </p:cNvPr>
          <p:cNvSpPr txBox="1"/>
          <p:nvPr/>
        </p:nvSpPr>
        <p:spPr>
          <a:xfrm>
            <a:off x="26974824" y="7422961"/>
            <a:ext cx="4658810" cy="1015663"/>
          </a:xfrm>
          <a:prstGeom prst="rect">
            <a:avLst/>
          </a:prstGeom>
          <a:noFill/>
        </p:spPr>
        <p:txBody>
          <a:bodyPr wrap="square" rtlCol="0">
            <a:spAutoFit/>
          </a:bodyPr>
          <a:lstStyle/>
          <a:p>
            <a:pPr algn="ctr"/>
            <a:r>
              <a:rPr lang="en-US" sz="6000" b="1" u="sng">
                <a:latin typeface="Arial" panose="020B0604020202020204" pitchFamily="34" charset="0"/>
                <a:cs typeface="Arial" panose="020B0604020202020204" pitchFamily="34" charset="0"/>
              </a:rPr>
              <a:t>FEA Model</a:t>
            </a:r>
          </a:p>
        </p:txBody>
      </p:sp>
      <p:grpSp>
        <p:nvGrpSpPr>
          <p:cNvPr id="17" name="Group 16">
            <a:extLst>
              <a:ext uri="{FF2B5EF4-FFF2-40B4-BE49-F238E27FC236}">
                <a16:creationId xmlns:a16="http://schemas.microsoft.com/office/drawing/2014/main" id="{8455CE64-FE19-3C43-9DA0-40A9FAAA0733}"/>
              </a:ext>
            </a:extLst>
          </p:cNvPr>
          <p:cNvGrpSpPr/>
          <p:nvPr/>
        </p:nvGrpSpPr>
        <p:grpSpPr>
          <a:xfrm>
            <a:off x="10841894" y="7427613"/>
            <a:ext cx="15407671" cy="8605359"/>
            <a:chOff x="10652921" y="8053463"/>
            <a:chExt cx="15676012" cy="6450095"/>
          </a:xfrm>
        </p:grpSpPr>
        <p:grpSp>
          <p:nvGrpSpPr>
            <p:cNvPr id="15" name="Group 14">
              <a:extLst>
                <a:ext uri="{FF2B5EF4-FFF2-40B4-BE49-F238E27FC236}">
                  <a16:creationId xmlns:a16="http://schemas.microsoft.com/office/drawing/2014/main" id="{CC7C5BE3-344E-43BA-AF23-230377EE40C6}"/>
                </a:ext>
              </a:extLst>
            </p:cNvPr>
            <p:cNvGrpSpPr/>
            <p:nvPr/>
          </p:nvGrpSpPr>
          <p:grpSpPr>
            <a:xfrm>
              <a:off x="10652921" y="8489684"/>
              <a:ext cx="15676012" cy="6013874"/>
              <a:chOff x="11823353" y="8489684"/>
              <a:chExt cx="15676012" cy="6013874"/>
            </a:xfrm>
          </p:grpSpPr>
          <p:grpSp>
            <p:nvGrpSpPr>
              <p:cNvPr id="89" name="Group 88">
                <a:extLst>
                  <a:ext uri="{FF2B5EF4-FFF2-40B4-BE49-F238E27FC236}">
                    <a16:creationId xmlns:a16="http://schemas.microsoft.com/office/drawing/2014/main" id="{A123000C-B861-724C-A570-D9DEB0D40B08}"/>
                  </a:ext>
                </a:extLst>
              </p:cNvPr>
              <p:cNvGrpSpPr/>
              <p:nvPr/>
            </p:nvGrpSpPr>
            <p:grpSpPr>
              <a:xfrm>
                <a:off x="11823353" y="8489684"/>
                <a:ext cx="15676012" cy="5990209"/>
                <a:chOff x="7338892" y="12647498"/>
                <a:chExt cx="16974273" cy="6310342"/>
              </a:xfrm>
            </p:grpSpPr>
            <p:sp>
              <p:nvSpPr>
                <p:cNvPr id="90" name="TextBox 89">
                  <a:extLst>
                    <a:ext uri="{FF2B5EF4-FFF2-40B4-BE49-F238E27FC236}">
                      <a16:creationId xmlns:a16="http://schemas.microsoft.com/office/drawing/2014/main" id="{ADB9AE5E-55E6-9A47-B82C-28031201E2BE}"/>
                    </a:ext>
                  </a:extLst>
                </p:cNvPr>
                <p:cNvSpPr txBox="1"/>
                <p:nvPr/>
              </p:nvSpPr>
              <p:spPr>
                <a:xfrm>
                  <a:off x="20644479" y="18341813"/>
                  <a:ext cx="3668686" cy="616027"/>
                </a:xfrm>
                <a:prstGeom prst="rect">
                  <a:avLst/>
                </a:prstGeom>
                <a:noFill/>
              </p:spPr>
              <p:txBody>
                <a:bodyPr wrap="square" lIns="91440" tIns="45720" rIns="91440" bIns="45720" rtlCol="0" anchor="t">
                  <a:spAutoFit/>
                </a:bodyPr>
                <a:lstStyle/>
                <a:p>
                  <a:pPr algn="r"/>
                  <a:r>
                    <a:rPr lang="en-US" sz="3200"/>
                    <a:t>Outer layer of tank</a:t>
                  </a:r>
                  <a:endParaRPr lang="en-US" sz="3200">
                    <a:cs typeface="Calibri"/>
                  </a:endParaRPr>
                </a:p>
              </p:txBody>
            </p:sp>
            <p:grpSp>
              <p:nvGrpSpPr>
                <p:cNvPr id="92" name="Group 91">
                  <a:extLst>
                    <a:ext uri="{FF2B5EF4-FFF2-40B4-BE49-F238E27FC236}">
                      <a16:creationId xmlns:a16="http://schemas.microsoft.com/office/drawing/2014/main" id="{6C7978A7-B238-8446-ABEA-B4E0F681A542}"/>
                    </a:ext>
                  </a:extLst>
                </p:cNvPr>
                <p:cNvGrpSpPr/>
                <p:nvPr/>
              </p:nvGrpSpPr>
              <p:grpSpPr>
                <a:xfrm>
                  <a:off x="7338892" y="12647498"/>
                  <a:ext cx="16195753" cy="6171927"/>
                  <a:chOff x="7701705" y="13880990"/>
                  <a:chExt cx="14971699" cy="6699007"/>
                </a:xfrm>
              </p:grpSpPr>
              <p:grpSp>
                <p:nvGrpSpPr>
                  <p:cNvPr id="93" name="Group 92">
                    <a:extLst>
                      <a:ext uri="{FF2B5EF4-FFF2-40B4-BE49-F238E27FC236}">
                        <a16:creationId xmlns:a16="http://schemas.microsoft.com/office/drawing/2014/main" id="{241259C0-B5E6-5645-AE5E-C47722AF7E4E}"/>
                      </a:ext>
                    </a:extLst>
                  </p:cNvPr>
                  <p:cNvGrpSpPr/>
                  <p:nvPr/>
                </p:nvGrpSpPr>
                <p:grpSpPr>
                  <a:xfrm>
                    <a:off x="7701705" y="13888977"/>
                    <a:ext cx="5633471" cy="6691020"/>
                    <a:chOff x="9452456" y="13883740"/>
                    <a:chExt cx="5633471" cy="6691020"/>
                  </a:xfrm>
                </p:grpSpPr>
                <p:sp>
                  <p:nvSpPr>
                    <p:cNvPr id="122" name="Oval 121">
                      <a:extLst>
                        <a:ext uri="{FF2B5EF4-FFF2-40B4-BE49-F238E27FC236}">
                          <a16:creationId xmlns:a16="http://schemas.microsoft.com/office/drawing/2014/main" id="{180E2E81-09AC-A343-B250-1275330E5FF6}"/>
                        </a:ext>
                      </a:extLst>
                    </p:cNvPr>
                    <p:cNvSpPr/>
                    <p:nvPr/>
                  </p:nvSpPr>
                  <p:spPr>
                    <a:xfrm>
                      <a:off x="12619546" y="18597201"/>
                      <a:ext cx="2279597" cy="1977559"/>
                    </a:xfrm>
                    <a:prstGeom prst="ellipse">
                      <a:avLst/>
                    </a:prstGeom>
                    <a:solidFill>
                      <a:srgbClr val="BFBFBF"/>
                    </a:solidFill>
                    <a:ln>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4" name="Group 123">
                      <a:extLst>
                        <a:ext uri="{FF2B5EF4-FFF2-40B4-BE49-F238E27FC236}">
                          <a16:creationId xmlns:a16="http://schemas.microsoft.com/office/drawing/2014/main" id="{D112FF3A-BE68-C640-ACC2-1926F931C3C2}"/>
                        </a:ext>
                      </a:extLst>
                    </p:cNvPr>
                    <p:cNvGrpSpPr/>
                    <p:nvPr/>
                  </p:nvGrpSpPr>
                  <p:grpSpPr>
                    <a:xfrm>
                      <a:off x="11289589" y="14290690"/>
                      <a:ext cx="3796338" cy="5506562"/>
                      <a:chOff x="12919614" y="14290690"/>
                      <a:chExt cx="3796338" cy="5506562"/>
                    </a:xfrm>
                  </p:grpSpPr>
                  <p:sp>
                    <p:nvSpPr>
                      <p:cNvPr id="125" name="Rectangle 124">
                        <a:extLst>
                          <a:ext uri="{FF2B5EF4-FFF2-40B4-BE49-F238E27FC236}">
                            <a16:creationId xmlns:a16="http://schemas.microsoft.com/office/drawing/2014/main" id="{8D5A0D89-2EE9-264E-A2B2-625649B215F2}"/>
                          </a:ext>
                        </a:extLst>
                      </p:cNvPr>
                      <p:cNvSpPr/>
                      <p:nvPr/>
                    </p:nvSpPr>
                    <p:spPr>
                      <a:xfrm>
                        <a:off x="14249572" y="15913372"/>
                        <a:ext cx="2279597" cy="3672610"/>
                      </a:xfrm>
                      <a:prstGeom prst="rect">
                        <a:avLst/>
                      </a:prstGeom>
                      <a:solidFill>
                        <a:srgbClr val="BFBFBF"/>
                      </a:solidFill>
                      <a:ln>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a:extLst>
                          <a:ext uri="{FF2B5EF4-FFF2-40B4-BE49-F238E27FC236}">
                            <a16:creationId xmlns:a16="http://schemas.microsoft.com/office/drawing/2014/main" id="{AF2BAAA8-E546-2C4A-8DF3-D9E850DFD649}"/>
                          </a:ext>
                        </a:extLst>
                      </p:cNvPr>
                      <p:cNvSpPr/>
                      <p:nvPr/>
                    </p:nvSpPr>
                    <p:spPr>
                      <a:xfrm>
                        <a:off x="14249572" y="14825714"/>
                        <a:ext cx="2279597" cy="1977559"/>
                      </a:xfrm>
                      <a:prstGeom prst="ellipse">
                        <a:avLst/>
                      </a:prstGeom>
                      <a:solidFill>
                        <a:srgbClr val="BFBFBF"/>
                      </a:solidFill>
                      <a:ln>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ectangle 126">
                        <a:extLst>
                          <a:ext uri="{FF2B5EF4-FFF2-40B4-BE49-F238E27FC236}">
                            <a16:creationId xmlns:a16="http://schemas.microsoft.com/office/drawing/2014/main" id="{F5C81396-6C97-624E-A809-D8BDC4167769}"/>
                          </a:ext>
                        </a:extLst>
                      </p:cNvPr>
                      <p:cNvSpPr/>
                      <p:nvPr/>
                    </p:nvSpPr>
                    <p:spPr>
                      <a:xfrm>
                        <a:off x="16296716" y="16798006"/>
                        <a:ext cx="419236" cy="1384292"/>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8" name="Straight Connector 127">
                        <a:extLst>
                          <a:ext uri="{FF2B5EF4-FFF2-40B4-BE49-F238E27FC236}">
                            <a16:creationId xmlns:a16="http://schemas.microsoft.com/office/drawing/2014/main" id="{609E2AF5-FC08-8749-B49D-C9BC41FC42C6}"/>
                          </a:ext>
                        </a:extLst>
                      </p:cNvPr>
                      <p:cNvCxnSpPr>
                        <a:cxnSpLocks/>
                        <a:stCxn id="126" idx="2"/>
                        <a:endCxn id="126" idx="6"/>
                      </p:cNvCxnSpPr>
                      <p:nvPr/>
                    </p:nvCxnSpPr>
                    <p:spPr>
                      <a:xfrm>
                        <a:off x="14249572" y="15814494"/>
                        <a:ext cx="2279597" cy="0"/>
                      </a:xfrm>
                      <a:prstGeom prst="line">
                        <a:avLst/>
                      </a:prstGeom>
                      <a:ln w="762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8C03954B-6122-5E4A-AD27-2958F03B20AC}"/>
                          </a:ext>
                        </a:extLst>
                      </p:cNvPr>
                      <p:cNvCxnSpPr>
                        <a:cxnSpLocks/>
                        <a:stCxn id="122" idx="2"/>
                        <a:endCxn id="122" idx="6"/>
                      </p:cNvCxnSpPr>
                      <p:nvPr/>
                    </p:nvCxnSpPr>
                    <p:spPr>
                      <a:xfrm>
                        <a:off x="14249571" y="19585981"/>
                        <a:ext cx="2279597" cy="0"/>
                      </a:xfrm>
                      <a:prstGeom prst="line">
                        <a:avLst/>
                      </a:prstGeom>
                      <a:ln w="762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E867F7F2-C7D9-D243-8454-32DDEE236A5E}"/>
                          </a:ext>
                        </a:extLst>
                      </p:cNvPr>
                      <p:cNvCxnSpPr>
                        <a:cxnSpLocks/>
                      </p:cNvCxnSpPr>
                      <p:nvPr/>
                    </p:nvCxnSpPr>
                    <p:spPr>
                      <a:xfrm>
                        <a:off x="14862477" y="15810316"/>
                        <a:ext cx="0" cy="3775665"/>
                      </a:xfrm>
                      <a:prstGeom prst="line">
                        <a:avLst/>
                      </a:prstGeom>
                      <a:ln w="762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7EEEF10D-9561-7344-A0B0-A8313E23957C}"/>
                          </a:ext>
                        </a:extLst>
                      </p:cNvPr>
                      <p:cNvCxnSpPr>
                        <a:cxnSpLocks/>
                      </p:cNvCxnSpPr>
                      <p:nvPr/>
                    </p:nvCxnSpPr>
                    <p:spPr>
                      <a:xfrm>
                        <a:off x="15940186" y="15810316"/>
                        <a:ext cx="0" cy="3775665"/>
                      </a:xfrm>
                      <a:prstGeom prst="line">
                        <a:avLst/>
                      </a:prstGeom>
                      <a:ln w="762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3" name="Oval 132">
                        <a:extLst>
                          <a:ext uri="{FF2B5EF4-FFF2-40B4-BE49-F238E27FC236}">
                            <a16:creationId xmlns:a16="http://schemas.microsoft.com/office/drawing/2014/main" id="{11108A2C-435E-A647-9F81-2B95631137DC}"/>
                          </a:ext>
                        </a:extLst>
                      </p:cNvPr>
                      <p:cNvSpPr/>
                      <p:nvPr/>
                    </p:nvSpPr>
                    <p:spPr>
                      <a:xfrm>
                        <a:off x="14662223" y="19012066"/>
                        <a:ext cx="125771" cy="135604"/>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0DED4091-02AE-3248-8ABC-E07D4CA4D051}"/>
                          </a:ext>
                        </a:extLst>
                      </p:cNvPr>
                      <p:cNvSpPr/>
                      <p:nvPr/>
                    </p:nvSpPr>
                    <p:spPr>
                      <a:xfrm>
                        <a:off x="14663026" y="18009477"/>
                        <a:ext cx="125771" cy="135604"/>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Oval 135">
                        <a:extLst>
                          <a:ext uri="{FF2B5EF4-FFF2-40B4-BE49-F238E27FC236}">
                            <a16:creationId xmlns:a16="http://schemas.microsoft.com/office/drawing/2014/main" id="{A49AAE09-C6E5-DB4B-9EB8-B9D7799B05F2}"/>
                          </a:ext>
                        </a:extLst>
                      </p:cNvPr>
                      <p:cNvSpPr/>
                      <p:nvPr/>
                    </p:nvSpPr>
                    <p:spPr>
                      <a:xfrm>
                        <a:off x="14662223" y="17109419"/>
                        <a:ext cx="125771" cy="135604"/>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Oval 136">
                        <a:extLst>
                          <a:ext uri="{FF2B5EF4-FFF2-40B4-BE49-F238E27FC236}">
                            <a16:creationId xmlns:a16="http://schemas.microsoft.com/office/drawing/2014/main" id="{67444BE4-D976-A143-A13C-D56DF516CBDA}"/>
                          </a:ext>
                        </a:extLst>
                      </p:cNvPr>
                      <p:cNvSpPr/>
                      <p:nvPr/>
                    </p:nvSpPr>
                    <p:spPr>
                      <a:xfrm>
                        <a:off x="14662223" y="16173280"/>
                        <a:ext cx="125771" cy="135604"/>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a:extLst>
                          <a:ext uri="{FF2B5EF4-FFF2-40B4-BE49-F238E27FC236}">
                            <a16:creationId xmlns:a16="http://schemas.microsoft.com/office/drawing/2014/main" id="{ED574294-A8B0-3A4A-84CA-09AA797AA65A}"/>
                          </a:ext>
                        </a:extLst>
                      </p:cNvPr>
                      <p:cNvSpPr/>
                      <p:nvPr/>
                    </p:nvSpPr>
                    <p:spPr>
                      <a:xfrm>
                        <a:off x="16196824" y="15608999"/>
                        <a:ext cx="125771" cy="135604"/>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Oval 138">
                        <a:extLst>
                          <a:ext uri="{FF2B5EF4-FFF2-40B4-BE49-F238E27FC236}">
                            <a16:creationId xmlns:a16="http://schemas.microsoft.com/office/drawing/2014/main" id="{DC582C58-FB11-2D4D-833E-49DA9CAC3FED}"/>
                          </a:ext>
                        </a:extLst>
                      </p:cNvPr>
                      <p:cNvSpPr/>
                      <p:nvPr/>
                    </p:nvSpPr>
                    <p:spPr>
                      <a:xfrm>
                        <a:off x="15631144" y="15601670"/>
                        <a:ext cx="125771" cy="135604"/>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50E2C275-2C0F-024F-B6AD-14C950C35CBE}"/>
                          </a:ext>
                        </a:extLst>
                      </p:cNvPr>
                      <p:cNvSpPr/>
                      <p:nvPr/>
                    </p:nvSpPr>
                    <p:spPr>
                      <a:xfrm>
                        <a:off x="15014677" y="15601670"/>
                        <a:ext cx="125771" cy="135604"/>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31EC294F-0B54-FE4E-B42A-6C373A5DF5E2}"/>
                          </a:ext>
                        </a:extLst>
                      </p:cNvPr>
                      <p:cNvSpPr/>
                      <p:nvPr/>
                    </p:nvSpPr>
                    <p:spPr>
                      <a:xfrm>
                        <a:off x="14440963" y="15608999"/>
                        <a:ext cx="125771" cy="135604"/>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6D8B31AD-50C3-AB43-B773-E30780970397}"/>
                          </a:ext>
                        </a:extLst>
                      </p:cNvPr>
                      <p:cNvSpPr/>
                      <p:nvPr/>
                    </p:nvSpPr>
                    <p:spPr>
                      <a:xfrm>
                        <a:off x="16165915" y="19661648"/>
                        <a:ext cx="125771" cy="135604"/>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a:extLst>
                          <a:ext uri="{FF2B5EF4-FFF2-40B4-BE49-F238E27FC236}">
                            <a16:creationId xmlns:a16="http://schemas.microsoft.com/office/drawing/2014/main" id="{32963D1B-C0DB-6D48-B781-E5FBD9979E3F}"/>
                          </a:ext>
                        </a:extLst>
                      </p:cNvPr>
                      <p:cNvSpPr/>
                      <p:nvPr/>
                    </p:nvSpPr>
                    <p:spPr>
                      <a:xfrm>
                        <a:off x="15600235" y="19654320"/>
                        <a:ext cx="125771" cy="135604"/>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a:extLst>
                          <a:ext uri="{FF2B5EF4-FFF2-40B4-BE49-F238E27FC236}">
                            <a16:creationId xmlns:a16="http://schemas.microsoft.com/office/drawing/2014/main" id="{CD1849EF-04EC-484C-94E9-C3006A118121}"/>
                          </a:ext>
                        </a:extLst>
                      </p:cNvPr>
                      <p:cNvSpPr/>
                      <p:nvPr/>
                    </p:nvSpPr>
                    <p:spPr>
                      <a:xfrm>
                        <a:off x="14983768" y="19654320"/>
                        <a:ext cx="125771" cy="135604"/>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EACE10A5-160E-E944-96D6-685DDC5AE3A3}"/>
                          </a:ext>
                        </a:extLst>
                      </p:cNvPr>
                      <p:cNvSpPr/>
                      <p:nvPr/>
                    </p:nvSpPr>
                    <p:spPr>
                      <a:xfrm>
                        <a:off x="14410054" y="19661648"/>
                        <a:ext cx="125771" cy="135604"/>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45">
                        <a:extLst>
                          <a:ext uri="{FF2B5EF4-FFF2-40B4-BE49-F238E27FC236}">
                            <a16:creationId xmlns:a16="http://schemas.microsoft.com/office/drawing/2014/main" id="{0601A9C2-A056-8B4F-A73E-CB64D8F79297}"/>
                          </a:ext>
                        </a:extLst>
                      </p:cNvPr>
                      <p:cNvSpPr/>
                      <p:nvPr/>
                    </p:nvSpPr>
                    <p:spPr>
                      <a:xfrm>
                        <a:off x="16029028" y="18979764"/>
                        <a:ext cx="125771" cy="135604"/>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a:extLst>
                          <a:ext uri="{FF2B5EF4-FFF2-40B4-BE49-F238E27FC236}">
                            <a16:creationId xmlns:a16="http://schemas.microsoft.com/office/drawing/2014/main" id="{345EF9E2-8F4E-BD4B-91E5-5790A1AD9088}"/>
                          </a:ext>
                        </a:extLst>
                      </p:cNvPr>
                      <p:cNvSpPr/>
                      <p:nvPr/>
                    </p:nvSpPr>
                    <p:spPr>
                      <a:xfrm>
                        <a:off x="16029831" y="17977175"/>
                        <a:ext cx="125771" cy="135604"/>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val 147">
                        <a:extLst>
                          <a:ext uri="{FF2B5EF4-FFF2-40B4-BE49-F238E27FC236}">
                            <a16:creationId xmlns:a16="http://schemas.microsoft.com/office/drawing/2014/main" id="{73E773F0-EC44-0D43-887C-62F5A42C7029}"/>
                          </a:ext>
                        </a:extLst>
                      </p:cNvPr>
                      <p:cNvSpPr/>
                      <p:nvPr/>
                    </p:nvSpPr>
                    <p:spPr>
                      <a:xfrm>
                        <a:off x="16029028" y="17077118"/>
                        <a:ext cx="125771" cy="135604"/>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Oval 148">
                        <a:extLst>
                          <a:ext uri="{FF2B5EF4-FFF2-40B4-BE49-F238E27FC236}">
                            <a16:creationId xmlns:a16="http://schemas.microsoft.com/office/drawing/2014/main" id="{8BCC54D5-7C06-9B42-9049-8474AD0CF8A4}"/>
                          </a:ext>
                        </a:extLst>
                      </p:cNvPr>
                      <p:cNvSpPr/>
                      <p:nvPr/>
                    </p:nvSpPr>
                    <p:spPr>
                      <a:xfrm>
                        <a:off x="16029028" y="16140979"/>
                        <a:ext cx="125771" cy="135604"/>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0" name="Graphic 149" descr="Bubbles outline">
                        <a:extLst>
                          <a:ext uri="{FF2B5EF4-FFF2-40B4-BE49-F238E27FC236}">
                            <a16:creationId xmlns:a16="http://schemas.microsoft.com/office/drawing/2014/main" id="{28F165BB-759A-AB40-A67C-EBF528CFD44A}"/>
                          </a:ext>
                        </a:extLst>
                      </p:cNvPr>
                      <p:cNvPicPr>
                        <a:picLocks noChangeAspect="1"/>
                      </p:cNvPicPr>
                      <p:nvPr/>
                    </p:nvPicPr>
                    <p:blipFill>
                      <a:blip r:embed="rId15">
                        <a:alphaModFix/>
                        <a:extLst>
                          <a:ext uri="{96DAC541-7B7A-43D3-8B79-37D633B846F1}">
                            <asvg:svgBlip xmlns:asvg="http://schemas.microsoft.com/office/drawing/2016/SVG/main" r:embed="rId16"/>
                          </a:ext>
                        </a:extLst>
                      </a:blip>
                      <a:stretch>
                        <a:fillRect/>
                      </a:stretch>
                    </p:blipFill>
                    <p:spPr>
                      <a:xfrm>
                        <a:off x="12919614" y="14290690"/>
                        <a:ext cx="1532630" cy="1228095"/>
                      </a:xfrm>
                      <a:prstGeom prst="rect">
                        <a:avLst/>
                      </a:prstGeom>
                    </p:spPr>
                  </p:pic>
                </p:grpSp>
                <p:sp>
                  <p:nvSpPr>
                    <p:cNvPr id="123" name="TextBox 122">
                      <a:extLst>
                        <a:ext uri="{FF2B5EF4-FFF2-40B4-BE49-F238E27FC236}">
                          <a16:creationId xmlns:a16="http://schemas.microsoft.com/office/drawing/2014/main" id="{8E4D3041-F498-2E40-9643-909D54E0D2CC}"/>
                        </a:ext>
                      </a:extLst>
                    </p:cNvPr>
                    <p:cNvSpPr txBox="1"/>
                    <p:nvPr/>
                  </p:nvSpPr>
                  <p:spPr>
                    <a:xfrm>
                      <a:off x="9452456" y="13883740"/>
                      <a:ext cx="4456353" cy="1113918"/>
                    </a:xfrm>
                    <a:prstGeom prst="rect">
                      <a:avLst/>
                    </a:prstGeom>
                    <a:noFill/>
                  </p:spPr>
                  <p:txBody>
                    <a:bodyPr wrap="square" rtlCol="0">
                      <a:spAutoFit/>
                    </a:bodyPr>
                    <a:lstStyle/>
                    <a:p>
                      <a:pPr algn="ctr"/>
                      <a:r>
                        <a:rPr lang="en-US" sz="3600">
                          <a:latin typeface="Arial" panose="020B0604020202020204" pitchFamily="34" charset="0"/>
                          <a:cs typeface="Arial" panose="020B0604020202020204" pitchFamily="34" charset="0"/>
                        </a:rPr>
                        <a:t>Boil off</a:t>
                      </a:r>
                    </a:p>
                  </p:txBody>
                </p:sp>
              </p:grpSp>
              <p:grpSp>
                <p:nvGrpSpPr>
                  <p:cNvPr id="94" name="Group 93">
                    <a:extLst>
                      <a:ext uri="{FF2B5EF4-FFF2-40B4-BE49-F238E27FC236}">
                        <a16:creationId xmlns:a16="http://schemas.microsoft.com/office/drawing/2014/main" id="{C7B6802C-FEB9-F344-A047-8F54F7117A28}"/>
                      </a:ext>
                    </a:extLst>
                  </p:cNvPr>
                  <p:cNvGrpSpPr/>
                  <p:nvPr/>
                </p:nvGrpSpPr>
                <p:grpSpPr>
                  <a:xfrm>
                    <a:off x="13702104" y="13880990"/>
                    <a:ext cx="8971300" cy="6202681"/>
                    <a:chOff x="13702104" y="13880990"/>
                    <a:chExt cx="8971300" cy="6202681"/>
                  </a:xfrm>
                </p:grpSpPr>
                <p:sp>
                  <p:nvSpPr>
                    <p:cNvPr id="95" name="Arrow: Right 38">
                      <a:extLst>
                        <a:ext uri="{FF2B5EF4-FFF2-40B4-BE49-F238E27FC236}">
                          <a16:creationId xmlns:a16="http://schemas.microsoft.com/office/drawing/2014/main" id="{329E6CF2-0312-CC46-8479-D0DED87C4E5D}"/>
                        </a:ext>
                      </a:extLst>
                    </p:cNvPr>
                    <p:cNvSpPr/>
                    <p:nvPr/>
                  </p:nvSpPr>
                  <p:spPr>
                    <a:xfrm>
                      <a:off x="13702104" y="16095290"/>
                      <a:ext cx="5648841" cy="3063675"/>
                    </a:xfrm>
                    <a:prstGeom prst="rightArrow">
                      <a:avLst>
                        <a:gd name="adj1" fmla="val 50000"/>
                        <a:gd name="adj2" fmla="val 54632"/>
                      </a:avLst>
                    </a:prstGeom>
                    <a:solidFill>
                      <a:srgbClr val="7398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chemeClr val="tx1"/>
                          </a:solidFill>
                          <a:cs typeface="Arial" panose="020B0604020202020204" pitchFamily="34" charset="0"/>
                        </a:rPr>
                        <a:t>Cross section </a:t>
                      </a:r>
                    </a:p>
                    <a:p>
                      <a:pPr algn="ctr"/>
                      <a:r>
                        <a:rPr lang="en-US" sz="3600">
                          <a:solidFill>
                            <a:schemeClr val="tx1"/>
                          </a:solidFill>
                          <a:cs typeface="Arial" panose="020B0604020202020204" pitchFamily="34" charset="0"/>
                        </a:rPr>
                        <a:t>of the tank wall</a:t>
                      </a:r>
                      <a:endParaRPr lang="en-US" sz="2800">
                        <a:solidFill>
                          <a:schemeClr val="tx1"/>
                        </a:solidFill>
                        <a:cs typeface="Arial" panose="020B0604020202020204" pitchFamily="34" charset="0"/>
                      </a:endParaRPr>
                    </a:p>
                  </p:txBody>
                </p:sp>
                <p:sp>
                  <p:nvSpPr>
                    <p:cNvPr id="96" name="Rectangle 95">
                      <a:extLst>
                        <a:ext uri="{FF2B5EF4-FFF2-40B4-BE49-F238E27FC236}">
                          <a16:creationId xmlns:a16="http://schemas.microsoft.com/office/drawing/2014/main" id="{C3A16A10-C65B-3543-89B1-B4E679529B01}"/>
                        </a:ext>
                      </a:extLst>
                    </p:cNvPr>
                    <p:cNvSpPr/>
                    <p:nvPr/>
                  </p:nvSpPr>
                  <p:spPr>
                    <a:xfrm flipH="1">
                      <a:off x="19541045" y="15178139"/>
                      <a:ext cx="154446" cy="4888191"/>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8" name="Rectangle 97">
                      <a:extLst>
                        <a:ext uri="{FF2B5EF4-FFF2-40B4-BE49-F238E27FC236}">
                          <a16:creationId xmlns:a16="http://schemas.microsoft.com/office/drawing/2014/main" id="{C43887EB-F3CB-EC4F-9E00-C031266DAE2C}"/>
                        </a:ext>
                      </a:extLst>
                    </p:cNvPr>
                    <p:cNvSpPr/>
                    <p:nvPr/>
                  </p:nvSpPr>
                  <p:spPr>
                    <a:xfrm flipH="1">
                      <a:off x="20562932" y="15178138"/>
                      <a:ext cx="154446" cy="4888191"/>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cxnSp>
                  <p:nvCxnSpPr>
                    <p:cNvPr id="100" name="Straight Arrow Connector 99">
                      <a:extLst>
                        <a:ext uri="{FF2B5EF4-FFF2-40B4-BE49-F238E27FC236}">
                          <a16:creationId xmlns:a16="http://schemas.microsoft.com/office/drawing/2014/main" id="{3AB1CE32-EC8B-BE41-B4D3-5E009A768BFF}"/>
                        </a:ext>
                      </a:extLst>
                    </p:cNvPr>
                    <p:cNvCxnSpPr/>
                    <p:nvPr/>
                  </p:nvCxnSpPr>
                  <p:spPr>
                    <a:xfrm>
                      <a:off x="19765852" y="15186632"/>
                      <a:ext cx="26203" cy="4887397"/>
                    </a:xfrm>
                    <a:prstGeom prst="straightConnector1">
                      <a:avLst/>
                    </a:prstGeom>
                  </p:spPr>
                  <p:style>
                    <a:lnRef idx="2">
                      <a:schemeClr val="dk1"/>
                    </a:lnRef>
                    <a:fillRef idx="0">
                      <a:schemeClr val="dk1"/>
                    </a:fillRef>
                    <a:effectRef idx="1">
                      <a:schemeClr val="dk1"/>
                    </a:effectRef>
                    <a:fontRef idx="minor">
                      <a:schemeClr val="tx1"/>
                    </a:fontRef>
                  </p:style>
                </p:cxnSp>
                <p:cxnSp>
                  <p:nvCxnSpPr>
                    <p:cNvPr id="101" name="Straight Arrow Connector 100">
                      <a:extLst>
                        <a:ext uri="{FF2B5EF4-FFF2-40B4-BE49-F238E27FC236}">
                          <a16:creationId xmlns:a16="http://schemas.microsoft.com/office/drawing/2014/main" id="{C785BD06-9C3F-6844-85A6-B8FCA6301467}"/>
                        </a:ext>
                      </a:extLst>
                    </p:cNvPr>
                    <p:cNvCxnSpPr>
                      <a:cxnSpLocks/>
                    </p:cNvCxnSpPr>
                    <p:nvPr/>
                  </p:nvCxnSpPr>
                  <p:spPr>
                    <a:xfrm>
                      <a:off x="19844457" y="15172505"/>
                      <a:ext cx="26203" cy="4887397"/>
                    </a:xfrm>
                    <a:prstGeom prst="straightConnector1">
                      <a:avLst/>
                    </a:prstGeom>
                  </p:spPr>
                  <p:style>
                    <a:lnRef idx="2">
                      <a:schemeClr val="dk1"/>
                    </a:lnRef>
                    <a:fillRef idx="0">
                      <a:schemeClr val="dk1"/>
                    </a:fillRef>
                    <a:effectRef idx="1">
                      <a:schemeClr val="dk1"/>
                    </a:effectRef>
                    <a:fontRef idx="minor">
                      <a:schemeClr val="tx1"/>
                    </a:fontRef>
                  </p:style>
                </p:cxnSp>
                <p:cxnSp>
                  <p:nvCxnSpPr>
                    <p:cNvPr id="103" name="Straight Arrow Connector 102">
                      <a:extLst>
                        <a:ext uri="{FF2B5EF4-FFF2-40B4-BE49-F238E27FC236}">
                          <a16:creationId xmlns:a16="http://schemas.microsoft.com/office/drawing/2014/main" id="{CC8BF203-EF6E-5346-896A-3E3C8B78B8FD}"/>
                        </a:ext>
                      </a:extLst>
                    </p:cNvPr>
                    <p:cNvCxnSpPr>
                      <a:cxnSpLocks/>
                    </p:cNvCxnSpPr>
                    <p:nvPr/>
                  </p:nvCxnSpPr>
                  <p:spPr>
                    <a:xfrm>
                      <a:off x="19923064" y="15172505"/>
                      <a:ext cx="26203" cy="4887397"/>
                    </a:xfrm>
                    <a:prstGeom prst="straightConnector1">
                      <a:avLst/>
                    </a:prstGeom>
                  </p:spPr>
                  <p:style>
                    <a:lnRef idx="2">
                      <a:schemeClr val="dk1"/>
                    </a:lnRef>
                    <a:fillRef idx="0">
                      <a:schemeClr val="dk1"/>
                    </a:fillRef>
                    <a:effectRef idx="1">
                      <a:schemeClr val="dk1"/>
                    </a:effectRef>
                    <a:fontRef idx="minor">
                      <a:schemeClr val="tx1"/>
                    </a:fontRef>
                  </p:style>
                </p:cxnSp>
                <p:cxnSp>
                  <p:nvCxnSpPr>
                    <p:cNvPr id="104" name="Straight Arrow Connector 103">
                      <a:extLst>
                        <a:ext uri="{FF2B5EF4-FFF2-40B4-BE49-F238E27FC236}">
                          <a16:creationId xmlns:a16="http://schemas.microsoft.com/office/drawing/2014/main" id="{12BA3F2E-BFDC-CA4E-A6CE-F94E21F93AEA}"/>
                        </a:ext>
                      </a:extLst>
                    </p:cNvPr>
                    <p:cNvCxnSpPr>
                      <a:cxnSpLocks/>
                    </p:cNvCxnSpPr>
                    <p:nvPr/>
                  </p:nvCxnSpPr>
                  <p:spPr>
                    <a:xfrm>
                      <a:off x="20001673" y="15186632"/>
                      <a:ext cx="26203" cy="4887397"/>
                    </a:xfrm>
                    <a:prstGeom prst="straightConnector1">
                      <a:avLst/>
                    </a:prstGeom>
                  </p:spPr>
                  <p:style>
                    <a:lnRef idx="2">
                      <a:schemeClr val="dk1"/>
                    </a:lnRef>
                    <a:fillRef idx="0">
                      <a:schemeClr val="dk1"/>
                    </a:fillRef>
                    <a:effectRef idx="1">
                      <a:schemeClr val="dk1"/>
                    </a:effectRef>
                    <a:fontRef idx="minor">
                      <a:schemeClr val="tx1"/>
                    </a:fontRef>
                  </p:style>
                </p:cxnSp>
                <p:cxnSp>
                  <p:nvCxnSpPr>
                    <p:cNvPr id="105" name="Straight Arrow Connector 104">
                      <a:extLst>
                        <a:ext uri="{FF2B5EF4-FFF2-40B4-BE49-F238E27FC236}">
                          <a16:creationId xmlns:a16="http://schemas.microsoft.com/office/drawing/2014/main" id="{3F803733-9C4C-4945-A7C8-BD3719444AAD}"/>
                        </a:ext>
                      </a:extLst>
                    </p:cNvPr>
                    <p:cNvCxnSpPr>
                      <a:cxnSpLocks/>
                    </p:cNvCxnSpPr>
                    <p:nvPr/>
                  </p:nvCxnSpPr>
                  <p:spPr>
                    <a:xfrm>
                      <a:off x="20080278" y="15172505"/>
                      <a:ext cx="26203" cy="4887397"/>
                    </a:xfrm>
                    <a:prstGeom prst="straightConnector1">
                      <a:avLst/>
                    </a:prstGeom>
                    <a:ln w="38100"/>
                  </p:spPr>
                  <p:style>
                    <a:lnRef idx="2">
                      <a:schemeClr val="dk1"/>
                    </a:lnRef>
                    <a:fillRef idx="0">
                      <a:schemeClr val="dk1"/>
                    </a:fillRef>
                    <a:effectRef idx="1">
                      <a:schemeClr val="dk1"/>
                    </a:effectRef>
                    <a:fontRef idx="minor">
                      <a:schemeClr val="tx1"/>
                    </a:fontRef>
                  </p:style>
                </p:cxnSp>
                <p:cxnSp>
                  <p:nvCxnSpPr>
                    <p:cNvPr id="106" name="Straight Arrow Connector 105">
                      <a:extLst>
                        <a:ext uri="{FF2B5EF4-FFF2-40B4-BE49-F238E27FC236}">
                          <a16:creationId xmlns:a16="http://schemas.microsoft.com/office/drawing/2014/main" id="{D7DC4148-8724-E742-87CA-C0A51E83391B}"/>
                        </a:ext>
                      </a:extLst>
                    </p:cNvPr>
                    <p:cNvCxnSpPr>
                      <a:cxnSpLocks/>
                    </p:cNvCxnSpPr>
                    <p:nvPr/>
                  </p:nvCxnSpPr>
                  <p:spPr>
                    <a:xfrm>
                      <a:off x="20158885" y="15186631"/>
                      <a:ext cx="26203" cy="4887397"/>
                    </a:xfrm>
                    <a:prstGeom prst="straightConnector1">
                      <a:avLst/>
                    </a:prstGeom>
                    <a:ln w="38100"/>
                  </p:spPr>
                  <p:style>
                    <a:lnRef idx="2">
                      <a:schemeClr val="dk1"/>
                    </a:lnRef>
                    <a:fillRef idx="0">
                      <a:schemeClr val="dk1"/>
                    </a:fillRef>
                    <a:effectRef idx="1">
                      <a:schemeClr val="dk1"/>
                    </a:effectRef>
                    <a:fontRef idx="minor">
                      <a:schemeClr val="tx1"/>
                    </a:fontRef>
                  </p:style>
                </p:cxnSp>
                <p:cxnSp>
                  <p:nvCxnSpPr>
                    <p:cNvPr id="107" name="Straight Arrow Connector 106">
                      <a:extLst>
                        <a:ext uri="{FF2B5EF4-FFF2-40B4-BE49-F238E27FC236}">
                          <a16:creationId xmlns:a16="http://schemas.microsoft.com/office/drawing/2014/main" id="{9976EC82-28A8-8A46-AFBE-83C934F1FB73}"/>
                        </a:ext>
                      </a:extLst>
                    </p:cNvPr>
                    <p:cNvCxnSpPr>
                      <a:cxnSpLocks/>
                    </p:cNvCxnSpPr>
                    <p:nvPr/>
                  </p:nvCxnSpPr>
                  <p:spPr>
                    <a:xfrm>
                      <a:off x="20237491" y="15186631"/>
                      <a:ext cx="26203" cy="4887397"/>
                    </a:xfrm>
                    <a:prstGeom prst="straightConnector1">
                      <a:avLst/>
                    </a:prstGeom>
                    <a:ln w="38100"/>
                  </p:spPr>
                  <p:style>
                    <a:lnRef idx="2">
                      <a:schemeClr val="dk1"/>
                    </a:lnRef>
                    <a:fillRef idx="0">
                      <a:schemeClr val="dk1"/>
                    </a:fillRef>
                    <a:effectRef idx="1">
                      <a:schemeClr val="dk1"/>
                    </a:effectRef>
                    <a:fontRef idx="minor">
                      <a:schemeClr val="tx1"/>
                    </a:fontRef>
                  </p:style>
                </p:cxnSp>
                <p:cxnSp>
                  <p:nvCxnSpPr>
                    <p:cNvPr id="108" name="Straight Arrow Connector 107">
                      <a:extLst>
                        <a:ext uri="{FF2B5EF4-FFF2-40B4-BE49-F238E27FC236}">
                          <a16:creationId xmlns:a16="http://schemas.microsoft.com/office/drawing/2014/main" id="{AE4D3B25-471D-244B-AE3E-4AEEBCC7C29C}"/>
                        </a:ext>
                      </a:extLst>
                    </p:cNvPr>
                    <p:cNvCxnSpPr>
                      <a:cxnSpLocks/>
                    </p:cNvCxnSpPr>
                    <p:nvPr/>
                  </p:nvCxnSpPr>
                  <p:spPr>
                    <a:xfrm>
                      <a:off x="20394705" y="15172505"/>
                      <a:ext cx="26203" cy="4887397"/>
                    </a:xfrm>
                    <a:prstGeom prst="straightConnector1">
                      <a:avLst/>
                    </a:prstGeom>
                    <a:ln w="38100"/>
                  </p:spPr>
                  <p:style>
                    <a:lnRef idx="2">
                      <a:schemeClr val="dk1"/>
                    </a:lnRef>
                    <a:fillRef idx="0">
                      <a:schemeClr val="dk1"/>
                    </a:fillRef>
                    <a:effectRef idx="1">
                      <a:schemeClr val="dk1"/>
                    </a:effectRef>
                    <a:fontRef idx="minor">
                      <a:schemeClr val="tx1"/>
                    </a:fontRef>
                  </p:style>
                </p:cxnSp>
                <p:cxnSp>
                  <p:nvCxnSpPr>
                    <p:cNvPr id="110" name="Straight Arrow Connector 109">
                      <a:extLst>
                        <a:ext uri="{FF2B5EF4-FFF2-40B4-BE49-F238E27FC236}">
                          <a16:creationId xmlns:a16="http://schemas.microsoft.com/office/drawing/2014/main" id="{3C42AAFD-2001-8948-8DB9-423BFDCFA717}"/>
                        </a:ext>
                      </a:extLst>
                    </p:cNvPr>
                    <p:cNvCxnSpPr>
                      <a:cxnSpLocks/>
                    </p:cNvCxnSpPr>
                    <p:nvPr/>
                  </p:nvCxnSpPr>
                  <p:spPr>
                    <a:xfrm>
                      <a:off x="20316098" y="15186631"/>
                      <a:ext cx="26203" cy="4887397"/>
                    </a:xfrm>
                    <a:prstGeom prst="straightConnector1">
                      <a:avLst/>
                    </a:prstGeom>
                    <a:ln w="38100"/>
                  </p:spPr>
                  <p:style>
                    <a:lnRef idx="2">
                      <a:schemeClr val="dk1"/>
                    </a:lnRef>
                    <a:fillRef idx="0">
                      <a:schemeClr val="dk1"/>
                    </a:fillRef>
                    <a:effectRef idx="1">
                      <a:schemeClr val="dk1"/>
                    </a:effectRef>
                    <a:fontRef idx="minor">
                      <a:schemeClr val="tx1"/>
                    </a:fontRef>
                  </p:style>
                </p:cxnSp>
                <p:cxnSp>
                  <p:nvCxnSpPr>
                    <p:cNvPr id="111" name="Straight Arrow Connector 110">
                      <a:extLst>
                        <a:ext uri="{FF2B5EF4-FFF2-40B4-BE49-F238E27FC236}">
                          <a16:creationId xmlns:a16="http://schemas.microsoft.com/office/drawing/2014/main" id="{7DEF8920-CA8E-8F48-8C4F-9701F2BA22DE}"/>
                        </a:ext>
                      </a:extLst>
                    </p:cNvPr>
                    <p:cNvCxnSpPr>
                      <a:cxnSpLocks/>
                    </p:cNvCxnSpPr>
                    <p:nvPr/>
                  </p:nvCxnSpPr>
                  <p:spPr>
                    <a:xfrm>
                      <a:off x="20473312" y="15172505"/>
                      <a:ext cx="26203" cy="4887397"/>
                    </a:xfrm>
                    <a:prstGeom prst="straightConnector1">
                      <a:avLst/>
                    </a:prstGeom>
                    <a:ln w="38100"/>
                  </p:spPr>
                  <p:style>
                    <a:lnRef idx="2">
                      <a:schemeClr val="dk1"/>
                    </a:lnRef>
                    <a:fillRef idx="0">
                      <a:schemeClr val="dk1"/>
                    </a:fillRef>
                    <a:effectRef idx="1">
                      <a:schemeClr val="dk1"/>
                    </a:effectRef>
                    <a:fontRef idx="minor">
                      <a:schemeClr val="tx1"/>
                    </a:fontRef>
                  </p:style>
                </p:cxnSp>
                <p:cxnSp>
                  <p:nvCxnSpPr>
                    <p:cNvPr id="112" name="Straight Arrow Connector 111">
                      <a:extLst>
                        <a:ext uri="{FF2B5EF4-FFF2-40B4-BE49-F238E27FC236}">
                          <a16:creationId xmlns:a16="http://schemas.microsoft.com/office/drawing/2014/main" id="{49090F8C-DC86-A245-B20D-89F09A26D136}"/>
                        </a:ext>
                      </a:extLst>
                    </p:cNvPr>
                    <p:cNvCxnSpPr/>
                    <p:nvPr/>
                  </p:nvCxnSpPr>
                  <p:spPr>
                    <a:xfrm>
                      <a:off x="19773349" y="15186632"/>
                      <a:ext cx="26203" cy="4887397"/>
                    </a:xfrm>
                    <a:prstGeom prst="straightConnector1">
                      <a:avLst/>
                    </a:prstGeom>
                    <a:ln w="38100"/>
                  </p:spPr>
                  <p:style>
                    <a:lnRef idx="2">
                      <a:schemeClr val="dk1"/>
                    </a:lnRef>
                    <a:fillRef idx="0">
                      <a:schemeClr val="dk1"/>
                    </a:fillRef>
                    <a:effectRef idx="1">
                      <a:schemeClr val="dk1"/>
                    </a:effectRef>
                    <a:fontRef idx="minor">
                      <a:schemeClr val="tx1"/>
                    </a:fontRef>
                  </p:style>
                </p:cxnSp>
                <p:cxnSp>
                  <p:nvCxnSpPr>
                    <p:cNvPr id="115" name="Straight Arrow Connector 114">
                      <a:extLst>
                        <a:ext uri="{FF2B5EF4-FFF2-40B4-BE49-F238E27FC236}">
                          <a16:creationId xmlns:a16="http://schemas.microsoft.com/office/drawing/2014/main" id="{9767E0B9-B400-F642-B208-BA26A856D01D}"/>
                        </a:ext>
                      </a:extLst>
                    </p:cNvPr>
                    <p:cNvCxnSpPr>
                      <a:cxnSpLocks/>
                    </p:cNvCxnSpPr>
                    <p:nvPr/>
                  </p:nvCxnSpPr>
                  <p:spPr>
                    <a:xfrm>
                      <a:off x="19851955" y="15172505"/>
                      <a:ext cx="26203" cy="4887397"/>
                    </a:xfrm>
                    <a:prstGeom prst="straightConnector1">
                      <a:avLst/>
                    </a:prstGeom>
                    <a:ln w="38100"/>
                  </p:spPr>
                  <p:style>
                    <a:lnRef idx="2">
                      <a:schemeClr val="dk1"/>
                    </a:lnRef>
                    <a:fillRef idx="0">
                      <a:schemeClr val="dk1"/>
                    </a:fillRef>
                    <a:effectRef idx="1">
                      <a:schemeClr val="dk1"/>
                    </a:effectRef>
                    <a:fontRef idx="minor">
                      <a:schemeClr val="tx1"/>
                    </a:fontRef>
                  </p:style>
                </p:cxnSp>
                <p:cxnSp>
                  <p:nvCxnSpPr>
                    <p:cNvPr id="116" name="Straight Arrow Connector 115">
                      <a:extLst>
                        <a:ext uri="{FF2B5EF4-FFF2-40B4-BE49-F238E27FC236}">
                          <a16:creationId xmlns:a16="http://schemas.microsoft.com/office/drawing/2014/main" id="{29D67D1E-6134-B14F-91CD-9CA24A21FA53}"/>
                        </a:ext>
                      </a:extLst>
                    </p:cNvPr>
                    <p:cNvCxnSpPr>
                      <a:cxnSpLocks/>
                    </p:cNvCxnSpPr>
                    <p:nvPr/>
                  </p:nvCxnSpPr>
                  <p:spPr>
                    <a:xfrm>
                      <a:off x="19930562" y="15172505"/>
                      <a:ext cx="26203" cy="4887397"/>
                    </a:xfrm>
                    <a:prstGeom prst="straightConnector1">
                      <a:avLst/>
                    </a:prstGeom>
                    <a:ln w="38100"/>
                  </p:spPr>
                  <p:style>
                    <a:lnRef idx="2">
                      <a:schemeClr val="dk1"/>
                    </a:lnRef>
                    <a:fillRef idx="0">
                      <a:schemeClr val="dk1"/>
                    </a:fillRef>
                    <a:effectRef idx="1">
                      <a:schemeClr val="dk1"/>
                    </a:effectRef>
                    <a:fontRef idx="minor">
                      <a:schemeClr val="tx1"/>
                    </a:fontRef>
                  </p:style>
                </p:cxnSp>
                <p:cxnSp>
                  <p:nvCxnSpPr>
                    <p:cNvPr id="117" name="Straight Arrow Connector 116">
                      <a:extLst>
                        <a:ext uri="{FF2B5EF4-FFF2-40B4-BE49-F238E27FC236}">
                          <a16:creationId xmlns:a16="http://schemas.microsoft.com/office/drawing/2014/main" id="{C0AC975D-D48A-4F41-944E-BEA20616E365}"/>
                        </a:ext>
                      </a:extLst>
                    </p:cNvPr>
                    <p:cNvCxnSpPr>
                      <a:cxnSpLocks/>
                    </p:cNvCxnSpPr>
                    <p:nvPr/>
                  </p:nvCxnSpPr>
                  <p:spPr>
                    <a:xfrm>
                      <a:off x="20009170" y="15186632"/>
                      <a:ext cx="26203" cy="4887397"/>
                    </a:xfrm>
                    <a:prstGeom prst="straightConnector1">
                      <a:avLst/>
                    </a:prstGeom>
                    <a:ln w="38100"/>
                  </p:spPr>
                  <p:style>
                    <a:lnRef idx="2">
                      <a:schemeClr val="dk1"/>
                    </a:lnRef>
                    <a:fillRef idx="0">
                      <a:schemeClr val="dk1"/>
                    </a:fillRef>
                    <a:effectRef idx="1">
                      <a:schemeClr val="dk1"/>
                    </a:effectRef>
                    <a:fontRef idx="minor">
                      <a:schemeClr val="tx1"/>
                    </a:fontRef>
                  </p:style>
                </p:cxnSp>
                <p:sp>
                  <p:nvSpPr>
                    <p:cNvPr id="118" name="Arrow: Bent 14">
                      <a:extLst>
                        <a:ext uri="{FF2B5EF4-FFF2-40B4-BE49-F238E27FC236}">
                          <a16:creationId xmlns:a16="http://schemas.microsoft.com/office/drawing/2014/main" id="{D036EE78-1DAC-2F47-A785-3653D4AD201B}"/>
                        </a:ext>
                      </a:extLst>
                    </p:cNvPr>
                    <p:cNvSpPr/>
                    <p:nvPr/>
                  </p:nvSpPr>
                  <p:spPr>
                    <a:xfrm>
                      <a:off x="18520208" y="19565103"/>
                      <a:ext cx="963735" cy="518561"/>
                    </a:xfrm>
                    <a:prstGeom prst="ben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119" name="Left Brace 118">
                      <a:extLst>
                        <a:ext uri="{FF2B5EF4-FFF2-40B4-BE49-F238E27FC236}">
                          <a16:creationId xmlns:a16="http://schemas.microsoft.com/office/drawing/2014/main" id="{EA36E184-64BC-8D4B-BBD7-80BC43707E16}"/>
                        </a:ext>
                      </a:extLst>
                    </p:cNvPr>
                    <p:cNvSpPr/>
                    <p:nvPr/>
                  </p:nvSpPr>
                  <p:spPr>
                    <a:xfrm rot="5400000">
                      <a:off x="19801722" y="14290073"/>
                      <a:ext cx="659402" cy="897624"/>
                    </a:xfrm>
                    <a:prstGeom prst="leftBrace">
                      <a:avLst>
                        <a:gd name="adj1" fmla="val 8333"/>
                        <a:gd name="adj2" fmla="val 48018"/>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0" name="Arrow: Bent 14">
                      <a:extLst>
                        <a:ext uri="{FF2B5EF4-FFF2-40B4-BE49-F238E27FC236}">
                          <a16:creationId xmlns:a16="http://schemas.microsoft.com/office/drawing/2014/main" id="{50349938-EF2B-A44F-89D0-9BF1178917EA}"/>
                        </a:ext>
                      </a:extLst>
                    </p:cNvPr>
                    <p:cNvSpPr/>
                    <p:nvPr/>
                  </p:nvSpPr>
                  <p:spPr>
                    <a:xfrm flipH="1">
                      <a:off x="20772071" y="19565110"/>
                      <a:ext cx="963735" cy="518561"/>
                    </a:xfrm>
                    <a:prstGeom prst="ben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121" name="TextBox 120">
                      <a:extLst>
                        <a:ext uri="{FF2B5EF4-FFF2-40B4-BE49-F238E27FC236}">
                          <a16:creationId xmlns:a16="http://schemas.microsoft.com/office/drawing/2014/main" id="{40288209-C0D6-F745-B2CD-2AE7EDD32AA1}"/>
                        </a:ext>
                      </a:extLst>
                    </p:cNvPr>
                    <p:cNvSpPr txBox="1"/>
                    <p:nvPr/>
                  </p:nvSpPr>
                  <p:spPr>
                    <a:xfrm>
                      <a:off x="17589441" y="13880990"/>
                      <a:ext cx="5083963" cy="1113918"/>
                    </a:xfrm>
                    <a:prstGeom prst="rect">
                      <a:avLst/>
                    </a:prstGeom>
                    <a:noFill/>
                  </p:spPr>
                  <p:txBody>
                    <a:bodyPr wrap="square" rtlCol="0">
                      <a:spAutoFit/>
                    </a:bodyPr>
                    <a:lstStyle/>
                    <a:p>
                      <a:pPr algn="ctr"/>
                      <a:r>
                        <a:rPr lang="en-US" sz="3600"/>
                        <a:t>MLI</a:t>
                      </a:r>
                    </a:p>
                  </p:txBody>
                </p:sp>
              </p:grpSp>
            </p:grpSp>
          </p:grpSp>
          <p:sp>
            <p:nvSpPr>
              <p:cNvPr id="132" name="TextBox 131">
                <a:extLst>
                  <a:ext uri="{FF2B5EF4-FFF2-40B4-BE49-F238E27FC236}">
                    <a16:creationId xmlns:a16="http://schemas.microsoft.com/office/drawing/2014/main" id="{3D79FC8B-FC47-4516-8420-BDCD37FA6D18}"/>
                  </a:ext>
                </a:extLst>
              </p:cNvPr>
              <p:cNvSpPr txBox="1"/>
              <p:nvPr/>
            </p:nvSpPr>
            <p:spPr>
              <a:xfrm>
                <a:off x="20372477" y="13918783"/>
                <a:ext cx="3388090" cy="584775"/>
              </a:xfrm>
              <a:prstGeom prst="rect">
                <a:avLst/>
              </a:prstGeom>
              <a:noFill/>
            </p:spPr>
            <p:txBody>
              <a:bodyPr wrap="square" lIns="91440" tIns="45720" rIns="91440" bIns="45720" rtlCol="0" anchor="t">
                <a:spAutoFit/>
              </a:bodyPr>
              <a:lstStyle/>
              <a:p>
                <a:pPr algn="r"/>
                <a:r>
                  <a:rPr lang="en-US" sz="3200"/>
                  <a:t>Inner layer of tank</a:t>
                </a:r>
                <a:endParaRPr lang="en-US" sz="3200">
                  <a:cs typeface="Calibri"/>
                </a:endParaRPr>
              </a:p>
            </p:txBody>
          </p:sp>
        </p:grpSp>
        <p:sp>
          <p:nvSpPr>
            <p:cNvPr id="151" name="TextBox 150">
              <a:extLst>
                <a:ext uri="{FF2B5EF4-FFF2-40B4-BE49-F238E27FC236}">
                  <a16:creationId xmlns:a16="http://schemas.microsoft.com/office/drawing/2014/main" id="{3A112AB1-C74D-4DEB-AD05-885F23EBC483}"/>
                </a:ext>
              </a:extLst>
            </p:cNvPr>
            <p:cNvSpPr txBox="1"/>
            <p:nvPr/>
          </p:nvSpPr>
          <p:spPr>
            <a:xfrm>
              <a:off x="16216893" y="8053463"/>
              <a:ext cx="5385408" cy="1015663"/>
            </a:xfrm>
            <a:prstGeom prst="rect">
              <a:avLst/>
            </a:prstGeom>
            <a:noFill/>
          </p:spPr>
          <p:txBody>
            <a:bodyPr wrap="square" rtlCol="0">
              <a:spAutoFit/>
            </a:bodyPr>
            <a:lstStyle/>
            <a:p>
              <a:pPr algn="ctr"/>
              <a:r>
                <a:rPr lang="en-US" sz="6000" b="1" u="sng">
                  <a:latin typeface="Arial" panose="020B0604020202020204" pitchFamily="34" charset="0"/>
                  <a:cs typeface="Arial" panose="020B0604020202020204" pitchFamily="34" charset="0"/>
                </a:rPr>
                <a:t>Final Concept</a:t>
              </a:r>
            </a:p>
          </p:txBody>
        </p:sp>
      </p:grpSp>
      <p:sp>
        <p:nvSpPr>
          <p:cNvPr id="152" name="Rectangle: Rounded Corners 1026">
            <a:extLst>
              <a:ext uri="{FF2B5EF4-FFF2-40B4-BE49-F238E27FC236}">
                <a16:creationId xmlns:a16="http://schemas.microsoft.com/office/drawing/2014/main" id="{7E3475E9-0F43-D246-9532-2460504FD9E5}"/>
              </a:ext>
            </a:extLst>
          </p:cNvPr>
          <p:cNvSpPr/>
          <p:nvPr/>
        </p:nvSpPr>
        <p:spPr>
          <a:xfrm>
            <a:off x="586935" y="16431402"/>
            <a:ext cx="5393278" cy="3712694"/>
          </a:xfrm>
          <a:prstGeom prst="roundRect">
            <a:avLst/>
          </a:prstGeom>
          <a:noFill/>
          <a:ln w="76200">
            <a:solidFill>
              <a:srgbClr val="236192">
                <a:alpha val="6470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5C868AC5-F4AC-C145-ADC5-EACD8F939155}"/>
              </a:ext>
            </a:extLst>
          </p:cNvPr>
          <p:cNvSpPr txBox="1"/>
          <p:nvPr/>
        </p:nvSpPr>
        <p:spPr>
          <a:xfrm>
            <a:off x="874016" y="17704516"/>
            <a:ext cx="5000047" cy="1477328"/>
          </a:xfrm>
          <a:prstGeom prst="rect">
            <a:avLst/>
          </a:prstGeom>
          <a:noFill/>
        </p:spPr>
        <p:txBody>
          <a:bodyPr wrap="square" rtlCol="0">
            <a:spAutoFit/>
          </a:bodyPr>
          <a:lstStyle/>
          <a:p>
            <a:pPr algn="ctr"/>
            <a:r>
              <a:rPr lang="en-US" sz="4400" b="1"/>
              <a:t>Pressure: </a:t>
            </a:r>
            <a:r>
              <a:rPr lang="en-US" sz="4400"/>
              <a:t>80-90 psi</a:t>
            </a:r>
          </a:p>
          <a:p>
            <a:pPr algn="ctr"/>
            <a:r>
              <a:rPr lang="en-US" sz="4400" b="1"/>
              <a:t>Temperature: </a:t>
            </a:r>
            <a:r>
              <a:rPr lang="en-US" sz="4400"/>
              <a:t>77.8 K </a:t>
            </a:r>
          </a:p>
        </p:txBody>
      </p:sp>
      <p:sp>
        <p:nvSpPr>
          <p:cNvPr id="153" name="Rectangle: Rounded Corners 1026">
            <a:extLst>
              <a:ext uri="{FF2B5EF4-FFF2-40B4-BE49-F238E27FC236}">
                <a16:creationId xmlns:a16="http://schemas.microsoft.com/office/drawing/2014/main" id="{0F2C88B9-DB33-DE4F-A9F3-E53134E6D8B8}"/>
              </a:ext>
            </a:extLst>
          </p:cNvPr>
          <p:cNvSpPr/>
          <p:nvPr/>
        </p:nvSpPr>
        <p:spPr>
          <a:xfrm>
            <a:off x="6421121" y="16468133"/>
            <a:ext cx="5393278" cy="3712694"/>
          </a:xfrm>
          <a:prstGeom prst="roundRect">
            <a:avLst/>
          </a:prstGeom>
          <a:noFill/>
          <a:ln w="76200">
            <a:solidFill>
              <a:srgbClr val="236192">
                <a:alpha val="6470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TextBox 153">
            <a:extLst>
              <a:ext uri="{FF2B5EF4-FFF2-40B4-BE49-F238E27FC236}">
                <a16:creationId xmlns:a16="http://schemas.microsoft.com/office/drawing/2014/main" id="{3437859B-ABCD-BD44-813F-9FC62129CC61}"/>
              </a:ext>
            </a:extLst>
          </p:cNvPr>
          <p:cNvSpPr txBox="1"/>
          <p:nvPr/>
        </p:nvSpPr>
        <p:spPr>
          <a:xfrm>
            <a:off x="6403776" y="17745165"/>
            <a:ext cx="5410621" cy="1446550"/>
          </a:xfrm>
          <a:prstGeom prst="rect">
            <a:avLst/>
          </a:prstGeom>
          <a:noFill/>
        </p:spPr>
        <p:txBody>
          <a:bodyPr wrap="square" rtlCol="0">
            <a:spAutoFit/>
          </a:bodyPr>
          <a:lstStyle/>
          <a:p>
            <a:pPr algn="ctr"/>
            <a:r>
              <a:rPr lang="en-US" sz="4400" b="1"/>
              <a:t>Pressure: </a:t>
            </a:r>
            <a:r>
              <a:rPr lang="en-US" sz="4400"/>
              <a:t>14.5-72.5 psi</a:t>
            </a:r>
          </a:p>
          <a:p>
            <a:pPr algn="ctr"/>
            <a:r>
              <a:rPr lang="en-US" sz="4400" b="1"/>
              <a:t>Temperature: </a:t>
            </a:r>
            <a:r>
              <a:rPr lang="en-US" sz="4400"/>
              <a:t>20 K</a:t>
            </a:r>
          </a:p>
        </p:txBody>
      </p:sp>
      <p:sp>
        <p:nvSpPr>
          <p:cNvPr id="29" name="TextBox 28">
            <a:extLst>
              <a:ext uri="{FF2B5EF4-FFF2-40B4-BE49-F238E27FC236}">
                <a16:creationId xmlns:a16="http://schemas.microsoft.com/office/drawing/2014/main" id="{2EFCFEF2-050E-DE4A-9812-BC361F47C809}"/>
              </a:ext>
            </a:extLst>
          </p:cNvPr>
          <p:cNvSpPr txBox="1"/>
          <p:nvPr/>
        </p:nvSpPr>
        <p:spPr>
          <a:xfrm>
            <a:off x="1397624" y="16622902"/>
            <a:ext cx="3771900" cy="890115"/>
          </a:xfrm>
          <a:prstGeom prst="rect">
            <a:avLst/>
          </a:prstGeom>
          <a:noFill/>
        </p:spPr>
        <p:txBody>
          <a:bodyPr wrap="square" rtlCol="0">
            <a:spAutoFit/>
          </a:bodyPr>
          <a:lstStyle/>
          <a:p>
            <a:pPr algn="ctr"/>
            <a:r>
              <a:rPr lang="en-US" b="1" u="sng">
                <a:latin typeface="Arial" panose="020B0604020202020204" pitchFamily="34" charset="0"/>
                <a:cs typeface="Arial" panose="020B0604020202020204" pitchFamily="34" charset="0"/>
              </a:rPr>
              <a:t>Nitrogen</a:t>
            </a:r>
          </a:p>
        </p:txBody>
      </p:sp>
      <p:sp>
        <p:nvSpPr>
          <p:cNvPr id="156" name="TextBox 155">
            <a:extLst>
              <a:ext uri="{FF2B5EF4-FFF2-40B4-BE49-F238E27FC236}">
                <a16:creationId xmlns:a16="http://schemas.microsoft.com/office/drawing/2014/main" id="{58526BAD-BD27-9441-9A66-A434F9B13701}"/>
              </a:ext>
            </a:extLst>
          </p:cNvPr>
          <p:cNvSpPr txBox="1"/>
          <p:nvPr/>
        </p:nvSpPr>
        <p:spPr>
          <a:xfrm>
            <a:off x="7223136" y="16622902"/>
            <a:ext cx="3771900" cy="890115"/>
          </a:xfrm>
          <a:prstGeom prst="rect">
            <a:avLst/>
          </a:prstGeom>
          <a:noFill/>
        </p:spPr>
        <p:txBody>
          <a:bodyPr wrap="square" rtlCol="0">
            <a:spAutoFit/>
          </a:bodyPr>
          <a:lstStyle/>
          <a:p>
            <a:pPr algn="ctr"/>
            <a:r>
              <a:rPr lang="en-US" b="1" u="sng">
                <a:latin typeface="Arial" panose="020B0604020202020204" pitchFamily="34" charset="0"/>
                <a:cs typeface="Arial" panose="020B0604020202020204" pitchFamily="34" charset="0"/>
              </a:rPr>
              <a:t>Hydrogen</a:t>
            </a:r>
          </a:p>
        </p:txBody>
      </p:sp>
      <p:pic>
        <p:nvPicPr>
          <p:cNvPr id="3074" name="Picture 2" descr="Free Nasa Logo Transparent Background, Download Free Nasa Logo Transparent  Background png images, Free ClipArts on Clipart Library">
            <a:extLst>
              <a:ext uri="{FF2B5EF4-FFF2-40B4-BE49-F238E27FC236}">
                <a16:creationId xmlns:a16="http://schemas.microsoft.com/office/drawing/2014/main" id="{08C9D7A3-0A29-A94D-9821-2AC6A608023F}"/>
              </a:ext>
            </a:extLst>
          </p:cNvPr>
          <p:cNvPicPr>
            <a:picLocks noChangeAspect="1" noChangeArrowheads="1"/>
          </p:cNvPicPr>
          <p:nvPr/>
        </p:nvPicPr>
        <p:blipFill>
          <a:blip r:embed="rId17">
            <a:extLst>
              <a:ext uri="{BEBA8EAE-BF5A-486C-A8C5-ECC9F3942E4B}">
                <a14:imgProps xmlns:a14="http://schemas.microsoft.com/office/drawing/2010/main">
                  <a14:imgLayer r:embed="rId18">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20047741">
            <a:off x="15339241" y="17609394"/>
            <a:ext cx="101614" cy="768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79110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94E30B72-2DD9-4F56-98D9-41C360E3787D}"/>
              </a:ext>
            </a:extLst>
          </p:cNvPr>
          <p:cNvGrpSpPr/>
          <p:nvPr/>
        </p:nvGrpSpPr>
        <p:grpSpPr>
          <a:xfrm>
            <a:off x="3514015" y="5570291"/>
            <a:ext cx="26976924" cy="11719682"/>
            <a:chOff x="8350661" y="16374880"/>
            <a:chExt cx="6712897" cy="2956267"/>
          </a:xfrm>
        </p:grpSpPr>
        <p:grpSp>
          <p:nvGrpSpPr>
            <p:cNvPr id="13" name="Group 12">
              <a:extLst>
                <a:ext uri="{FF2B5EF4-FFF2-40B4-BE49-F238E27FC236}">
                  <a16:creationId xmlns:a16="http://schemas.microsoft.com/office/drawing/2014/main" id="{73BF5D5E-3DB7-499A-A009-22E2A787F090}"/>
                </a:ext>
              </a:extLst>
            </p:cNvPr>
            <p:cNvGrpSpPr/>
            <p:nvPr/>
          </p:nvGrpSpPr>
          <p:grpSpPr>
            <a:xfrm>
              <a:off x="8350661" y="16374880"/>
              <a:ext cx="6712897" cy="2956267"/>
              <a:chOff x="8350661" y="16374880"/>
              <a:chExt cx="6712897" cy="2956267"/>
            </a:xfrm>
          </p:grpSpPr>
          <p:pic>
            <p:nvPicPr>
              <p:cNvPr id="24" name="Picture 23" descr="A close-up of a syringe&#10;&#10;Description automatically generated with low confidence">
                <a:extLst>
                  <a:ext uri="{FF2B5EF4-FFF2-40B4-BE49-F238E27FC236}">
                    <a16:creationId xmlns:a16="http://schemas.microsoft.com/office/drawing/2014/main" id="{0FF025F1-603C-0B4A-9D9D-BE952C58B86D}"/>
                  </a:ext>
                </a:extLst>
              </p:cNvPr>
              <p:cNvPicPr>
                <a:picLocks noChangeAspect="1"/>
              </p:cNvPicPr>
              <p:nvPr/>
            </p:nvPicPr>
            <p:blipFill rotWithShape="1">
              <a:blip r:embed="rId3">
                <a:alphaModFix amt="20000"/>
                <a:extLst>
                  <a:ext uri="{BEBA8EAE-BF5A-486C-A8C5-ECC9F3942E4B}">
                    <a14:imgProps xmlns:a14="http://schemas.microsoft.com/office/drawing/2010/main">
                      <a14:imgLayer r:embed="rId4">
                        <a14:imgEffect>
                          <a14:backgroundRemoval t="21959" b="76184" l="24640" r="52098">
                            <a14:foregroundMark x1="49161" y1="22191" x2="44484" y2="56175"/>
                            <a14:foregroundMark x1="44484" y1="56175" x2="40228" y2="62488"/>
                            <a14:foregroundMark x1="49460" y1="40529" x2="51379" y2="55153"/>
                            <a14:foregroundMark x1="51379" y1="55153" x2="49460" y2="57753"/>
                            <a14:foregroundMark x1="39149" y1="53435" x2="32794" y2="55989"/>
                            <a14:foregroundMark x1="32794" y1="55989" x2="25659" y2="62024"/>
                            <a14:foregroundMark x1="25659" y1="62024" x2="31355" y2="62303"/>
                            <a14:foregroundMark x1="43585" y1="60771" x2="43585" y2="72423"/>
                            <a14:foregroundMark x1="46942" y1="75441" x2="37050" y2="75441"/>
                            <a14:foregroundMark x1="37050" y1="75441" x2="33453" y2="73305"/>
                            <a14:foregroundMark x1="33453" y1="73305" x2="32434" y2="73305"/>
                            <a14:foregroundMark x1="50719" y1="46518" x2="51259" y2="53389"/>
                            <a14:foregroundMark x1="36451" y1="58171" x2="39269" y2="60956"/>
                            <a14:foregroundMark x1="39269" y1="60956" x2="39988" y2="61328"/>
                            <a14:foregroundMark x1="37530" y1="59471" x2="39149" y2="61699"/>
                            <a14:foregroundMark x1="38070" y1="59749" x2="38070" y2="62813"/>
                            <a14:foregroundMark x1="48621" y1="76230" x2="41247" y2="75070"/>
                            <a14:foregroundMark x1="26319" y1="63603" x2="28357" y2="63603"/>
                            <a14:foregroundMark x1="38189" y1="58078" x2="40288" y2="59656"/>
                            <a14:foregroundMark x1="26978" y1="61049" x2="24760" y2="63370"/>
                            <a14:foregroundMark x1="30516" y1="62813" x2="33573" y2="59656"/>
                            <a14:foregroundMark x1="37530" y1="53528" x2="42446" y2="53389"/>
                            <a14:foregroundMark x1="42446" y1="53389" x2="44424" y2="49350"/>
                            <a14:foregroundMark x1="44424" y1="49350" x2="43165" y2="45032"/>
                            <a14:foregroundMark x1="43165" y1="45032" x2="45324" y2="39369"/>
                            <a14:foregroundMark x1="52158" y1="48839" x2="51079" y2="53482"/>
                            <a14:foregroundMark x1="42866" y1="58357" x2="42866" y2="61560"/>
                            <a14:foregroundMark x1="37650" y1="61838" x2="37050" y2="62396"/>
                            <a14:foregroundMark x1="37050" y1="62396" x2="37170" y2="62349"/>
                            <a14:foregroundMark x1="35432" y1="59935" x2="35432" y2="59935"/>
                            <a14:foregroundMark x1="48621" y1="21959" x2="47722" y2="22331"/>
                            <a14:backgroundMark x1="35851" y1="60817" x2="35851" y2="60817"/>
                            <a14:backgroundMark x1="36151" y1="60817" x2="36811" y2="60724"/>
                            <a14:backgroundMark x1="36811" y1="60724" x2="36609" y2="61279"/>
                            <a14:backgroundMark x1="37230" y1="63185" x2="35612" y2="64624"/>
                            <a14:backgroundMark x1="35612" y1="64531" x2="37530" y2="62953"/>
                            <a14:backgroundMark x1="36811" y1="64438" x2="37770" y2="62813"/>
                            <a14:backgroundMark x1="36783" y1="61373" x2="36451" y2="60214"/>
                            <a14:backgroundMark x1="36571" y1="63138" x2="36043" y2="61853"/>
                            <a14:backgroundMark x1="36211" y1="60074" x2="36211" y2="60074"/>
                            <a14:backgroundMark x1="35851" y1="59796" x2="35851" y2="59796"/>
                          </a14:backgroundRemoval>
                        </a14:imgEffect>
                      </a14:imgLayer>
                    </a14:imgProps>
                  </a:ext>
                </a:extLst>
              </a:blip>
              <a:srcRect l="21739" t="18809" r="44344" b="21551"/>
              <a:stretch/>
            </p:blipFill>
            <p:spPr>
              <a:xfrm rot="3568040">
                <a:off x="10228976" y="14496565"/>
                <a:ext cx="2956267" cy="6712897"/>
              </a:xfrm>
              <a:prstGeom prst="rect">
                <a:avLst/>
              </a:prstGeom>
            </p:spPr>
          </p:pic>
          <p:grpSp>
            <p:nvGrpSpPr>
              <p:cNvPr id="3" name="Group 2">
                <a:extLst>
                  <a:ext uri="{FF2B5EF4-FFF2-40B4-BE49-F238E27FC236}">
                    <a16:creationId xmlns:a16="http://schemas.microsoft.com/office/drawing/2014/main" id="{B8B8D39E-27E1-EA4C-AE3A-001C312680E7}"/>
                  </a:ext>
                </a:extLst>
              </p:cNvPr>
              <p:cNvGrpSpPr/>
              <p:nvPr/>
            </p:nvGrpSpPr>
            <p:grpSpPr>
              <a:xfrm rot="21445087">
                <a:off x="10920106" y="18225026"/>
                <a:ext cx="890839" cy="592643"/>
                <a:chOff x="9802541" y="18559848"/>
                <a:chExt cx="890839" cy="592643"/>
              </a:xfrm>
            </p:grpSpPr>
            <p:grpSp>
              <p:nvGrpSpPr>
                <p:cNvPr id="10" name="Group 9">
                  <a:extLst>
                    <a:ext uri="{FF2B5EF4-FFF2-40B4-BE49-F238E27FC236}">
                      <a16:creationId xmlns:a16="http://schemas.microsoft.com/office/drawing/2014/main" id="{632AD117-1F46-2D4C-9467-58A2CC70417D}"/>
                    </a:ext>
                  </a:extLst>
                </p:cNvPr>
                <p:cNvGrpSpPr/>
                <p:nvPr/>
              </p:nvGrpSpPr>
              <p:grpSpPr>
                <a:xfrm rot="4028399">
                  <a:off x="10035205" y="18408171"/>
                  <a:ext cx="425511" cy="890839"/>
                  <a:chOff x="12954954" y="19502026"/>
                  <a:chExt cx="425511" cy="890839"/>
                </a:xfrm>
              </p:grpSpPr>
              <p:sp>
                <p:nvSpPr>
                  <p:cNvPr id="155" name="Chord 154">
                    <a:extLst>
                      <a:ext uri="{FF2B5EF4-FFF2-40B4-BE49-F238E27FC236}">
                        <a16:creationId xmlns:a16="http://schemas.microsoft.com/office/drawing/2014/main" id="{333D91E7-B542-694F-91EE-F89B8523CDEF}"/>
                      </a:ext>
                    </a:extLst>
                  </p:cNvPr>
                  <p:cNvSpPr/>
                  <p:nvPr/>
                </p:nvSpPr>
                <p:spPr>
                  <a:xfrm rot="17178047" flipH="1">
                    <a:off x="12948276" y="19512823"/>
                    <a:ext cx="442985" cy="421392"/>
                  </a:xfrm>
                  <a:prstGeom prst="chord">
                    <a:avLst>
                      <a:gd name="adj1" fmla="val 7844369"/>
                      <a:gd name="adj2" fmla="val 15689083"/>
                    </a:avLst>
                  </a:prstGeom>
                  <a:solidFill>
                    <a:schemeClr val="bg1">
                      <a:lumMod val="75000"/>
                      <a:alpha val="2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2182B82D-C668-EB44-BC78-91C170FFD156}"/>
                      </a:ext>
                    </a:extLst>
                  </p:cNvPr>
                  <p:cNvSpPr/>
                  <p:nvPr/>
                </p:nvSpPr>
                <p:spPr>
                  <a:xfrm>
                    <a:off x="12974595" y="19636652"/>
                    <a:ext cx="391885" cy="622429"/>
                  </a:xfrm>
                  <a:prstGeom prst="rect">
                    <a:avLst/>
                  </a:prstGeom>
                  <a:solidFill>
                    <a:schemeClr val="bg1">
                      <a:lumMod val="75000"/>
                      <a:alpha val="2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Chord 156">
                    <a:extLst>
                      <a:ext uri="{FF2B5EF4-FFF2-40B4-BE49-F238E27FC236}">
                        <a16:creationId xmlns:a16="http://schemas.microsoft.com/office/drawing/2014/main" id="{C4A26B56-F0E5-994F-BF8C-3A76A6E99008}"/>
                      </a:ext>
                    </a:extLst>
                  </p:cNvPr>
                  <p:cNvSpPr/>
                  <p:nvPr/>
                </p:nvSpPr>
                <p:spPr>
                  <a:xfrm rot="4396916" flipH="1" flipV="1">
                    <a:off x="12944157" y="19960677"/>
                    <a:ext cx="442985" cy="421392"/>
                  </a:xfrm>
                  <a:prstGeom prst="chord">
                    <a:avLst>
                      <a:gd name="adj1" fmla="val 7844369"/>
                      <a:gd name="adj2" fmla="val 15689083"/>
                    </a:avLst>
                  </a:prstGeom>
                  <a:solidFill>
                    <a:schemeClr val="bg1">
                      <a:lumMod val="75000"/>
                      <a:alpha val="2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6" name="Straight Connector 15">
                  <a:extLst>
                    <a:ext uri="{FF2B5EF4-FFF2-40B4-BE49-F238E27FC236}">
                      <a16:creationId xmlns:a16="http://schemas.microsoft.com/office/drawing/2014/main" id="{F7ADCCB3-EA78-44A9-89A3-A4A9A4583FF5}"/>
                    </a:ext>
                  </a:extLst>
                </p:cNvPr>
                <p:cNvCxnSpPr>
                  <a:cxnSpLocks/>
                  <a:stCxn id="155" idx="1"/>
                </p:cNvCxnSpPr>
                <p:nvPr/>
              </p:nvCxnSpPr>
              <p:spPr>
                <a:xfrm rot="154913">
                  <a:off x="10454545" y="18559848"/>
                  <a:ext cx="156190" cy="340571"/>
                </a:xfrm>
                <a:prstGeom prst="line">
                  <a:avLst/>
                </a:prstGeom>
                <a:ln>
                  <a:solidFill>
                    <a:schemeClr val="bg2">
                      <a:lumMod val="50000"/>
                    </a:schemeClr>
                  </a:solidFill>
                </a:ln>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EA8A1DCA-FD03-4771-878A-43A4EE5AE451}"/>
                    </a:ext>
                  </a:extLst>
                </p:cNvPr>
                <p:cNvCxnSpPr>
                  <a:cxnSpLocks/>
                  <a:stCxn id="157" idx="1"/>
                  <a:endCxn id="157" idx="0"/>
                </p:cNvCxnSpPr>
                <p:nvPr/>
              </p:nvCxnSpPr>
              <p:spPr>
                <a:xfrm rot="154913">
                  <a:off x="9878074" y="18802594"/>
                  <a:ext cx="166284" cy="349897"/>
                </a:xfrm>
                <a:prstGeom prst="line">
                  <a:avLst/>
                </a:prstGeom>
                <a:ln>
                  <a:solidFill>
                    <a:schemeClr val="bg2">
                      <a:lumMod val="50000"/>
                    </a:schemeClr>
                  </a:solidFill>
                </a:ln>
              </p:spPr>
              <p:style>
                <a:lnRef idx="1">
                  <a:schemeClr val="dk1"/>
                </a:lnRef>
                <a:fillRef idx="0">
                  <a:schemeClr val="dk1"/>
                </a:fillRef>
                <a:effectRef idx="0">
                  <a:schemeClr val="dk1"/>
                </a:effectRef>
                <a:fontRef idx="minor">
                  <a:schemeClr val="tx1"/>
                </a:fontRef>
              </p:style>
            </p:cxnSp>
            <p:sp>
              <p:nvSpPr>
                <p:cNvPr id="183" name="Oval 182">
                  <a:extLst>
                    <a:ext uri="{FF2B5EF4-FFF2-40B4-BE49-F238E27FC236}">
                      <a16:creationId xmlns:a16="http://schemas.microsoft.com/office/drawing/2014/main" id="{6F5D7BF6-4D0D-420C-B100-723D43F4CC0D}"/>
                    </a:ext>
                  </a:extLst>
                </p:cNvPr>
                <p:cNvSpPr/>
                <p:nvPr/>
              </p:nvSpPr>
              <p:spPr>
                <a:xfrm>
                  <a:off x="10498214" y="18579834"/>
                  <a:ext cx="27432" cy="27432"/>
                </a:xfrm>
                <a:prstGeom prst="ellipse">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75EE2BB5-2DAC-45AF-95C4-4A2D3A0B46BB}"/>
                    </a:ext>
                  </a:extLst>
                </p:cNvPr>
                <p:cNvSpPr/>
                <p:nvPr/>
              </p:nvSpPr>
              <p:spPr>
                <a:xfrm>
                  <a:off x="10564656" y="18750337"/>
                  <a:ext cx="27432" cy="27432"/>
                </a:xfrm>
                <a:prstGeom prst="ellipse">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a:extLst>
                    <a:ext uri="{FF2B5EF4-FFF2-40B4-BE49-F238E27FC236}">
                      <a16:creationId xmlns:a16="http://schemas.microsoft.com/office/drawing/2014/main" id="{ED2FD71E-3062-4141-AA28-C34CA60B989F}"/>
                    </a:ext>
                  </a:extLst>
                </p:cNvPr>
                <p:cNvSpPr/>
                <p:nvPr/>
              </p:nvSpPr>
              <p:spPr>
                <a:xfrm>
                  <a:off x="10605810" y="18842642"/>
                  <a:ext cx="27432" cy="27432"/>
                </a:xfrm>
                <a:prstGeom prst="ellipse">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Oval 185">
                  <a:extLst>
                    <a:ext uri="{FF2B5EF4-FFF2-40B4-BE49-F238E27FC236}">
                      <a16:creationId xmlns:a16="http://schemas.microsoft.com/office/drawing/2014/main" id="{8D4ADB72-C983-4C3C-A5A5-CD26393D2A75}"/>
                    </a:ext>
                  </a:extLst>
                </p:cNvPr>
                <p:cNvSpPr/>
                <p:nvPr/>
              </p:nvSpPr>
              <p:spPr>
                <a:xfrm>
                  <a:off x="10526349" y="18656251"/>
                  <a:ext cx="27432" cy="27432"/>
                </a:xfrm>
                <a:prstGeom prst="ellipse">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Oval 186">
                  <a:extLst>
                    <a:ext uri="{FF2B5EF4-FFF2-40B4-BE49-F238E27FC236}">
                      <a16:creationId xmlns:a16="http://schemas.microsoft.com/office/drawing/2014/main" id="{40FA1D88-1656-42A6-AB1A-2EE0F1DFF0F0}"/>
                    </a:ext>
                  </a:extLst>
                </p:cNvPr>
                <p:cNvSpPr/>
                <p:nvPr/>
              </p:nvSpPr>
              <p:spPr>
                <a:xfrm>
                  <a:off x="9867012" y="18842734"/>
                  <a:ext cx="27432" cy="27432"/>
                </a:xfrm>
                <a:prstGeom prst="ellipse">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Oval 187">
                  <a:extLst>
                    <a:ext uri="{FF2B5EF4-FFF2-40B4-BE49-F238E27FC236}">
                      <a16:creationId xmlns:a16="http://schemas.microsoft.com/office/drawing/2014/main" id="{7FE8EAE5-D9EE-44C2-B0A7-851EF118CD11}"/>
                    </a:ext>
                  </a:extLst>
                </p:cNvPr>
                <p:cNvSpPr/>
                <p:nvPr/>
              </p:nvSpPr>
              <p:spPr>
                <a:xfrm>
                  <a:off x="9933454" y="19013237"/>
                  <a:ext cx="27432" cy="27432"/>
                </a:xfrm>
                <a:prstGeom prst="ellipse">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Oval 188">
                  <a:extLst>
                    <a:ext uri="{FF2B5EF4-FFF2-40B4-BE49-F238E27FC236}">
                      <a16:creationId xmlns:a16="http://schemas.microsoft.com/office/drawing/2014/main" id="{95544CDA-9EB3-4E9F-AA2E-517B9A4FE8B5}"/>
                    </a:ext>
                  </a:extLst>
                </p:cNvPr>
                <p:cNvSpPr/>
                <p:nvPr/>
              </p:nvSpPr>
              <p:spPr>
                <a:xfrm>
                  <a:off x="9974608" y="19105542"/>
                  <a:ext cx="27432" cy="27432"/>
                </a:xfrm>
                <a:prstGeom prst="ellipse">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Oval 189">
                  <a:extLst>
                    <a:ext uri="{FF2B5EF4-FFF2-40B4-BE49-F238E27FC236}">
                      <a16:creationId xmlns:a16="http://schemas.microsoft.com/office/drawing/2014/main" id="{948EC605-3E83-4F34-805B-63C6A10496BE}"/>
                    </a:ext>
                  </a:extLst>
                </p:cNvPr>
                <p:cNvSpPr/>
                <p:nvPr/>
              </p:nvSpPr>
              <p:spPr>
                <a:xfrm>
                  <a:off x="9895147" y="18919151"/>
                  <a:ext cx="27432" cy="27432"/>
                </a:xfrm>
                <a:prstGeom prst="ellipse">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cxnSp>
          <p:nvCxnSpPr>
            <p:cNvPr id="41" name="Straight Connector 40">
              <a:extLst>
                <a:ext uri="{FF2B5EF4-FFF2-40B4-BE49-F238E27FC236}">
                  <a16:creationId xmlns:a16="http://schemas.microsoft.com/office/drawing/2014/main" id="{3B2E9096-80C2-4AD7-92C8-331C900D704A}"/>
                </a:ext>
              </a:extLst>
            </p:cNvPr>
            <p:cNvCxnSpPr>
              <a:cxnSpLocks/>
            </p:cNvCxnSpPr>
            <p:nvPr/>
          </p:nvCxnSpPr>
          <p:spPr>
            <a:xfrm flipV="1">
              <a:off x="11043647" y="18306568"/>
              <a:ext cx="568614" cy="270396"/>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8240D28C-FB84-4099-B175-29633A603EFB}"/>
                </a:ext>
              </a:extLst>
            </p:cNvPr>
            <p:cNvCxnSpPr>
              <a:cxnSpLocks/>
            </p:cNvCxnSpPr>
            <p:nvPr/>
          </p:nvCxnSpPr>
          <p:spPr>
            <a:xfrm flipV="1">
              <a:off x="11113487" y="18457068"/>
              <a:ext cx="568614" cy="270396"/>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pic>
        <p:nvPicPr>
          <p:cNvPr id="1030" name="Picture 6" descr="Closeup of the Moon transparent | Free PNG Sticker - rawpixel">
            <a:extLst>
              <a:ext uri="{FF2B5EF4-FFF2-40B4-BE49-F238E27FC236}">
                <a16:creationId xmlns:a16="http://schemas.microsoft.com/office/drawing/2014/main" id="{0A770548-1B85-344C-A276-12509A594D0C}"/>
              </a:ext>
            </a:extLst>
          </p:cNvPr>
          <p:cNvPicPr>
            <a:picLocks noChangeAspect="1" noChangeArrowheads="1"/>
          </p:cNvPicPr>
          <p:nvPr/>
        </p:nvPicPr>
        <p:blipFill rotWithShape="1">
          <a:blip r:embed="rId5">
            <a:alphaModFix amt="20000"/>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41190" b="65515"/>
          <a:stretch/>
        </p:blipFill>
        <p:spPr bwMode="auto">
          <a:xfrm>
            <a:off x="0" y="14883435"/>
            <a:ext cx="12375501" cy="5733332"/>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Rounded Corners 7">
            <a:extLst>
              <a:ext uri="{FF2B5EF4-FFF2-40B4-BE49-F238E27FC236}">
                <a16:creationId xmlns:a16="http://schemas.microsoft.com/office/drawing/2014/main" id="{381BD4B7-BD0A-4E39-BFA7-35746F5CEC7E}"/>
              </a:ext>
            </a:extLst>
          </p:cNvPr>
          <p:cNvSpPr/>
          <p:nvPr/>
        </p:nvSpPr>
        <p:spPr>
          <a:xfrm>
            <a:off x="528340" y="3553164"/>
            <a:ext cx="31861720" cy="3896775"/>
          </a:xfrm>
          <a:prstGeom prst="roundRect">
            <a:avLst/>
          </a:prstGeom>
          <a:solidFill>
            <a:srgbClr val="236192">
              <a:alpha val="60392"/>
            </a:srgbClr>
          </a:solid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0"/>
            <a:ext cx="32918400" cy="32004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srgbClr val="BFBFBF"/>
              </a:solidFill>
            </a:endParaRPr>
          </a:p>
        </p:txBody>
      </p:sp>
      <p:sp>
        <p:nvSpPr>
          <p:cNvPr id="7" name="Text Box 2"/>
          <p:cNvSpPr txBox="1">
            <a:spLocks noChangeArrowheads="1"/>
          </p:cNvSpPr>
          <p:nvPr/>
        </p:nvSpPr>
        <p:spPr bwMode="auto">
          <a:xfrm>
            <a:off x="6421120" y="695092"/>
            <a:ext cx="20759491" cy="2282081"/>
          </a:xfrm>
          <a:prstGeom prst="rect">
            <a:avLst/>
          </a:prstGeom>
          <a:noFill/>
          <a:ln w="9525">
            <a:noFill/>
            <a:miter lim="800000"/>
            <a:headEnd/>
            <a:tailEnd/>
          </a:ln>
        </p:spPr>
        <p:txBody>
          <a:bodyPr rot="0" vert="horz" wrap="square" lIns="91440" tIns="45720" rIns="91440" bIns="45720" anchor="t" anchorCtr="0">
            <a:noAutofit/>
          </a:bodyPr>
          <a:lstStyle/>
          <a:p>
            <a:r>
              <a:rPr lang="en-US" sz="7200">
                <a:solidFill>
                  <a:srgbClr val="0D0D0D"/>
                </a:solidFill>
                <a:latin typeface="Arial"/>
                <a:ea typeface="HelveticaNeueLT Std Lt" charset="0"/>
                <a:cs typeface="Arial"/>
              </a:rPr>
              <a:t>In-Space</a:t>
            </a:r>
            <a:r>
              <a:rPr lang="en-US" sz="7200">
                <a:solidFill>
                  <a:srgbClr val="0D0D0D"/>
                </a:solidFill>
                <a:effectLst/>
                <a:latin typeface="Arial"/>
                <a:ea typeface="HelveticaNeueLT Std Lt" charset="0"/>
                <a:cs typeface="Arial"/>
              </a:rPr>
              <a:t> Cryogenic Propellent </a:t>
            </a:r>
            <a:r>
              <a:rPr lang="en-US" sz="7200">
                <a:solidFill>
                  <a:srgbClr val="0D0D0D"/>
                </a:solidFill>
                <a:latin typeface="Arial"/>
                <a:ea typeface="HelveticaNeueLT Std Lt" charset="0"/>
                <a:cs typeface="Arial"/>
              </a:rPr>
              <a:t>Storage Container</a:t>
            </a:r>
            <a:endParaRPr lang="en-US" sz="7200">
              <a:solidFill>
                <a:srgbClr val="0D0D0D"/>
              </a:solidFill>
              <a:effectLst/>
              <a:latin typeface="Arial"/>
              <a:ea typeface="HelveticaNeueLT Std Lt" charset="0"/>
              <a:cs typeface="Arial"/>
            </a:endParaRPr>
          </a:p>
        </p:txBody>
      </p:sp>
      <p:sp>
        <p:nvSpPr>
          <p:cNvPr id="9" name="Rectangle 8"/>
          <p:cNvSpPr/>
          <p:nvPr/>
        </p:nvSpPr>
        <p:spPr>
          <a:xfrm>
            <a:off x="4022815" y="1981338"/>
            <a:ext cx="25552769" cy="1085490"/>
          </a:xfrm>
          <a:prstGeom prst="rect">
            <a:avLst/>
          </a:prstGeom>
        </p:spPr>
        <p:txBody>
          <a:bodyPr wrap="square">
            <a:spAutoFit/>
          </a:bodyPr>
          <a:lstStyle/>
          <a:p>
            <a:pPr>
              <a:lnSpc>
                <a:spcPct val="150000"/>
              </a:lnSpc>
              <a:spcAft>
                <a:spcPts val="600"/>
              </a:spcAft>
            </a:pPr>
            <a:r>
              <a:rPr lang="en-US" sz="4800">
                <a:solidFill>
                  <a:srgbClr val="0D0D0D"/>
                </a:solidFill>
                <a:effectLst/>
                <a:latin typeface="Arial Black" charset="0"/>
                <a:ea typeface="HelveticaNeueLT Std Lt" charset="0"/>
                <a:cs typeface="Arial" charset="0"/>
              </a:rPr>
              <a:t>Team 512: Anna Gilliard, Liam McConnell, Samantha Myers, Brandon Young</a:t>
            </a:r>
          </a:p>
        </p:txBody>
      </p:sp>
      <p:sp>
        <p:nvSpPr>
          <p:cNvPr id="19" name="Text Box 2"/>
          <p:cNvSpPr txBox="1">
            <a:spLocks noChangeArrowheads="1"/>
          </p:cNvSpPr>
          <p:nvPr/>
        </p:nvSpPr>
        <p:spPr bwMode="auto">
          <a:xfrm>
            <a:off x="12687658" y="3783178"/>
            <a:ext cx="7350345" cy="1040919"/>
          </a:xfrm>
          <a:prstGeom prst="rect">
            <a:avLst/>
          </a:prstGeom>
          <a:noFill/>
          <a:ln w="9525">
            <a:noFill/>
            <a:miter lim="800000"/>
            <a:headEnd/>
            <a:tailEnd/>
          </a:ln>
        </p:spPr>
        <p:txBody>
          <a:bodyPr rot="0" vert="horz" wrap="square" lIns="0" tIns="0" rIns="0" bIns="0" anchor="t" anchorCtr="0">
            <a:noAutofit/>
          </a:bodyPr>
          <a:lstStyle/>
          <a:p>
            <a:pPr marL="0" marR="0" algn="ctr">
              <a:spcBef>
                <a:spcPts val="0"/>
              </a:spcBef>
              <a:spcAft>
                <a:spcPts val="400"/>
              </a:spcAft>
            </a:pPr>
            <a:r>
              <a:rPr lang="en-US" sz="2100">
                <a:solidFill>
                  <a:srgbClr val="000000"/>
                </a:solidFill>
                <a:effectLst/>
                <a:latin typeface="Times New Roman"/>
                <a:ea typeface="HelveticaNeueLT Std Lt" charset="0"/>
                <a:cs typeface="Times New Roman"/>
              </a:rPr>
              <a:t> </a:t>
            </a:r>
            <a:r>
              <a:rPr lang="en-US" sz="6000" b="1" u="sng">
                <a:solidFill>
                  <a:srgbClr val="000000"/>
                </a:solidFill>
                <a:effectLst/>
                <a:latin typeface="Arial"/>
                <a:ea typeface="HelveticaNeueLT Std Lt" charset="0"/>
                <a:cs typeface="Times New Roman"/>
              </a:rPr>
              <a:t>Objective</a:t>
            </a:r>
            <a:endParaRPr lang="en-US" sz="6000" b="1" u="sng">
              <a:effectLst/>
              <a:latin typeface="Arial"/>
              <a:ea typeface="HelveticaNeueLT Std Lt" charset="0"/>
              <a:cs typeface="Times New Roman"/>
            </a:endParaRPr>
          </a:p>
        </p:txBody>
      </p:sp>
      <p:pic>
        <p:nvPicPr>
          <p:cNvPr id="22" name="Picture 21"/>
          <p:cNvPicPr>
            <a:picLocks noChangeAspect="1"/>
          </p:cNvPicPr>
          <p:nvPr/>
        </p:nvPicPr>
        <p:blipFill>
          <a:blip r:embed="rId7"/>
          <a:srcRect/>
          <a:stretch/>
        </p:blipFill>
        <p:spPr>
          <a:xfrm>
            <a:off x="771480" y="277535"/>
            <a:ext cx="2880652" cy="2710817"/>
          </a:xfrm>
          <a:prstGeom prst="rect">
            <a:avLst/>
          </a:prstGeom>
        </p:spPr>
      </p:pic>
      <p:pic>
        <p:nvPicPr>
          <p:cNvPr id="1026" name="Picture 2" descr="Symbols of NASA | NASA">
            <a:extLst>
              <a:ext uri="{FF2B5EF4-FFF2-40B4-BE49-F238E27FC236}">
                <a16:creationId xmlns:a16="http://schemas.microsoft.com/office/drawing/2014/main" id="{620AB636-F245-4045-8915-5EBD55EE01E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237738" y="277535"/>
            <a:ext cx="5349627" cy="2674814"/>
          </a:xfrm>
          <a:prstGeom prst="rect">
            <a:avLst/>
          </a:prstGeom>
          <a:noFill/>
          <a:extLst>
            <a:ext uri="{909E8E84-426E-40DD-AFC4-6F175D3DCCD1}">
              <a14:hiddenFill xmlns:a14="http://schemas.microsoft.com/office/drawing/2010/main">
                <a:solidFill>
                  <a:srgbClr val="FFFFFF"/>
                </a:solidFill>
              </a14:hiddenFill>
            </a:ext>
          </a:extLst>
        </p:spPr>
      </p:pic>
      <p:sp>
        <p:nvSpPr>
          <p:cNvPr id="109" name="TextBox 108">
            <a:extLst>
              <a:ext uri="{FF2B5EF4-FFF2-40B4-BE49-F238E27FC236}">
                <a16:creationId xmlns:a16="http://schemas.microsoft.com/office/drawing/2014/main" id="{51BF7B31-7917-43EC-AB25-2C16A970E024}"/>
              </a:ext>
            </a:extLst>
          </p:cNvPr>
          <p:cNvSpPr txBox="1"/>
          <p:nvPr/>
        </p:nvSpPr>
        <p:spPr>
          <a:xfrm>
            <a:off x="362022" y="4797226"/>
            <a:ext cx="31527994" cy="2400657"/>
          </a:xfrm>
          <a:prstGeom prst="rect">
            <a:avLst/>
          </a:prstGeom>
          <a:noFill/>
        </p:spPr>
        <p:txBody>
          <a:bodyPr wrap="square" lIns="91440" tIns="45720" rIns="91440" bIns="45720" rtlCol="0" anchor="t">
            <a:spAutoFit/>
          </a:bodyPr>
          <a:lstStyle/>
          <a:p>
            <a:pPr algn="ctr"/>
            <a:r>
              <a:rPr lang="en-US" sz="5000">
                <a:latin typeface="Arial"/>
                <a:cs typeface="Arial"/>
              </a:rPr>
              <a:t>Develop a long-term storage solution for cryogenic propellent in space, such as liquid hydrogen or liquid oxygen, that will result in longer storage time under the proper temperature and pressure, leading to the possibility of longer missions.</a:t>
            </a:r>
          </a:p>
        </p:txBody>
      </p:sp>
      <p:graphicFrame>
        <p:nvGraphicFramePr>
          <p:cNvPr id="2" name="Diagram 1">
            <a:extLst>
              <a:ext uri="{FF2B5EF4-FFF2-40B4-BE49-F238E27FC236}">
                <a16:creationId xmlns:a16="http://schemas.microsoft.com/office/drawing/2014/main" id="{3921C973-F66C-4048-B3E7-601DAB1BC349}"/>
              </a:ext>
            </a:extLst>
          </p:cNvPr>
          <p:cNvGraphicFramePr/>
          <p:nvPr/>
        </p:nvGraphicFramePr>
        <p:xfrm>
          <a:off x="-1458339" y="20608968"/>
          <a:ext cx="35045704" cy="950802"/>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pSp>
        <p:nvGrpSpPr>
          <p:cNvPr id="30" name="Group 29">
            <a:extLst>
              <a:ext uri="{FF2B5EF4-FFF2-40B4-BE49-F238E27FC236}">
                <a16:creationId xmlns:a16="http://schemas.microsoft.com/office/drawing/2014/main" id="{C21F2091-087C-4477-ACB9-FFF70F61E01D}"/>
              </a:ext>
            </a:extLst>
          </p:cNvPr>
          <p:cNvGrpSpPr/>
          <p:nvPr/>
        </p:nvGrpSpPr>
        <p:grpSpPr>
          <a:xfrm>
            <a:off x="621263" y="8036797"/>
            <a:ext cx="10054987" cy="5344867"/>
            <a:chOff x="605623" y="7836374"/>
            <a:chExt cx="12146714" cy="3896775"/>
          </a:xfrm>
        </p:grpSpPr>
        <p:grpSp>
          <p:nvGrpSpPr>
            <p:cNvPr id="21" name="Group 20">
              <a:extLst>
                <a:ext uri="{FF2B5EF4-FFF2-40B4-BE49-F238E27FC236}">
                  <a16:creationId xmlns:a16="http://schemas.microsoft.com/office/drawing/2014/main" id="{A2CA93CC-AA1C-F24D-8D80-B36C0B4B1D8B}"/>
                </a:ext>
              </a:extLst>
            </p:cNvPr>
            <p:cNvGrpSpPr/>
            <p:nvPr/>
          </p:nvGrpSpPr>
          <p:grpSpPr>
            <a:xfrm>
              <a:off x="765696" y="8042307"/>
              <a:ext cx="11826569" cy="3309650"/>
              <a:chOff x="260951" y="7491490"/>
              <a:chExt cx="11826569" cy="3309650"/>
            </a:xfrm>
          </p:grpSpPr>
          <p:sp>
            <p:nvSpPr>
              <p:cNvPr id="172" name="TextBox 171">
                <a:extLst>
                  <a:ext uri="{FF2B5EF4-FFF2-40B4-BE49-F238E27FC236}">
                    <a16:creationId xmlns:a16="http://schemas.microsoft.com/office/drawing/2014/main" id="{EA6015C9-B1D6-E042-B4B5-19050A27F786}"/>
                  </a:ext>
                </a:extLst>
              </p:cNvPr>
              <p:cNvSpPr txBox="1"/>
              <p:nvPr/>
            </p:nvSpPr>
            <p:spPr>
              <a:xfrm>
                <a:off x="260951" y="8492816"/>
                <a:ext cx="11826569" cy="2308324"/>
              </a:xfrm>
              <a:prstGeom prst="rect">
                <a:avLst/>
              </a:prstGeom>
              <a:noFill/>
            </p:spPr>
            <p:txBody>
              <a:bodyPr wrap="square" rtlCol="0">
                <a:spAutoFit/>
              </a:bodyPr>
              <a:lstStyle/>
              <a:p>
                <a:pPr algn="ctr"/>
                <a:r>
                  <a:rPr lang="en-US" sz="4800"/>
                  <a:t>Maintain fuel temperature | Maintain pressure Reduce heat transfer | Reduce fuel loss </a:t>
                </a:r>
              </a:p>
              <a:p>
                <a:pPr algn="ctr"/>
                <a:r>
                  <a:rPr lang="en-US" sz="4800"/>
                  <a:t> Develop a prototype</a:t>
                </a:r>
              </a:p>
            </p:txBody>
          </p:sp>
          <p:sp>
            <p:nvSpPr>
              <p:cNvPr id="269" name="Text Box 2">
                <a:extLst>
                  <a:ext uri="{FF2B5EF4-FFF2-40B4-BE49-F238E27FC236}">
                    <a16:creationId xmlns:a16="http://schemas.microsoft.com/office/drawing/2014/main" id="{3A295261-91EA-47D4-97BC-FA33CE349FF3}"/>
                  </a:ext>
                </a:extLst>
              </p:cNvPr>
              <p:cNvSpPr txBox="1">
                <a:spLocks noChangeArrowheads="1"/>
              </p:cNvSpPr>
              <p:nvPr/>
            </p:nvSpPr>
            <p:spPr bwMode="auto">
              <a:xfrm>
                <a:off x="1957543" y="7491490"/>
                <a:ext cx="8085380" cy="1040919"/>
              </a:xfrm>
              <a:prstGeom prst="rect">
                <a:avLst/>
              </a:prstGeom>
              <a:noFill/>
              <a:ln w="9525">
                <a:noFill/>
                <a:miter lim="800000"/>
                <a:headEnd/>
                <a:tailEnd/>
              </a:ln>
            </p:spPr>
            <p:txBody>
              <a:bodyPr rot="0" vert="horz" wrap="square" lIns="0" tIns="0" rIns="0" bIns="0" anchor="t" anchorCtr="0">
                <a:noAutofit/>
              </a:bodyPr>
              <a:lstStyle/>
              <a:p>
                <a:pPr marL="0" marR="0" algn="ctr">
                  <a:spcBef>
                    <a:spcPts val="0"/>
                  </a:spcBef>
                  <a:spcAft>
                    <a:spcPts val="400"/>
                  </a:spcAft>
                </a:pPr>
                <a:r>
                  <a:rPr lang="en-US" sz="2100" u="sng">
                    <a:solidFill>
                      <a:srgbClr val="000000"/>
                    </a:solidFill>
                    <a:effectLst/>
                    <a:latin typeface="Times New Roman"/>
                    <a:ea typeface="HelveticaNeueLT Std Lt" charset="0"/>
                    <a:cs typeface="Times New Roman"/>
                  </a:rPr>
                  <a:t> </a:t>
                </a:r>
                <a:r>
                  <a:rPr lang="en-US" sz="6000" b="1" u="sng">
                    <a:solidFill>
                      <a:srgbClr val="000000"/>
                    </a:solidFill>
                    <a:effectLst/>
                    <a:latin typeface="Arial"/>
                    <a:ea typeface="HelveticaNeueLT Std Lt" charset="0"/>
                    <a:cs typeface="Times New Roman"/>
                  </a:rPr>
                  <a:t>Key Goals</a:t>
                </a:r>
                <a:endParaRPr lang="en-US" sz="6000" b="1" u="sng">
                  <a:effectLst/>
                  <a:latin typeface="Arial"/>
                  <a:ea typeface="HelveticaNeueLT Std Lt" charset="0"/>
                  <a:cs typeface="Times New Roman"/>
                </a:endParaRPr>
              </a:p>
            </p:txBody>
          </p:sp>
        </p:grpSp>
        <p:sp>
          <p:nvSpPr>
            <p:cNvPr id="113" name="Rectangle: Rounded Corners 112">
              <a:extLst>
                <a:ext uri="{FF2B5EF4-FFF2-40B4-BE49-F238E27FC236}">
                  <a16:creationId xmlns:a16="http://schemas.microsoft.com/office/drawing/2014/main" id="{9C3175E9-D48F-463C-8DD8-517D7827B1D5}"/>
                </a:ext>
              </a:extLst>
            </p:cNvPr>
            <p:cNvSpPr/>
            <p:nvPr/>
          </p:nvSpPr>
          <p:spPr>
            <a:xfrm>
              <a:off x="605623" y="7836374"/>
              <a:ext cx="12146714" cy="3896775"/>
            </a:xfrm>
            <a:prstGeom prst="roundRect">
              <a:avLst/>
            </a:prstGeom>
            <a:noFill/>
            <a:ln w="76200">
              <a:solidFill>
                <a:srgbClr val="9BDE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54E68EC8-0558-4481-A49C-EE7A5ADDBD31}"/>
              </a:ext>
            </a:extLst>
          </p:cNvPr>
          <p:cNvGrpSpPr/>
          <p:nvPr/>
        </p:nvGrpSpPr>
        <p:grpSpPr>
          <a:xfrm>
            <a:off x="19687881" y="7928857"/>
            <a:ext cx="11260167" cy="5552039"/>
            <a:chOff x="605623" y="12089269"/>
            <a:chExt cx="12146714" cy="4524315"/>
          </a:xfrm>
        </p:grpSpPr>
        <p:grpSp>
          <p:nvGrpSpPr>
            <p:cNvPr id="20" name="Group 19">
              <a:extLst>
                <a:ext uri="{FF2B5EF4-FFF2-40B4-BE49-F238E27FC236}">
                  <a16:creationId xmlns:a16="http://schemas.microsoft.com/office/drawing/2014/main" id="{0E67F173-C024-4248-885E-AEB07836BF48}"/>
                </a:ext>
              </a:extLst>
            </p:cNvPr>
            <p:cNvGrpSpPr/>
            <p:nvPr/>
          </p:nvGrpSpPr>
          <p:grpSpPr>
            <a:xfrm>
              <a:off x="622969" y="12312846"/>
              <a:ext cx="12112023" cy="4163427"/>
              <a:chOff x="22528882" y="7918117"/>
              <a:chExt cx="12112023" cy="4163427"/>
            </a:xfrm>
          </p:grpSpPr>
          <p:sp>
            <p:nvSpPr>
              <p:cNvPr id="160" name="TextBox 159">
                <a:extLst>
                  <a:ext uri="{FF2B5EF4-FFF2-40B4-BE49-F238E27FC236}">
                    <a16:creationId xmlns:a16="http://schemas.microsoft.com/office/drawing/2014/main" id="{F46125CC-3BDE-D646-ADFA-253F43FADEA1}"/>
                  </a:ext>
                </a:extLst>
              </p:cNvPr>
              <p:cNvSpPr txBox="1"/>
              <p:nvPr/>
            </p:nvSpPr>
            <p:spPr>
              <a:xfrm>
                <a:off x="22528882" y="9034556"/>
                <a:ext cx="12112023" cy="3046988"/>
              </a:xfrm>
              <a:prstGeom prst="rect">
                <a:avLst/>
              </a:prstGeom>
              <a:noFill/>
            </p:spPr>
            <p:txBody>
              <a:bodyPr wrap="square" rtlCol="0">
                <a:spAutoFit/>
              </a:bodyPr>
              <a:lstStyle/>
              <a:p>
                <a:pPr algn="ctr"/>
                <a:r>
                  <a:rPr lang="en-US" sz="4800"/>
                  <a:t>Withstand 6 Gs of force | Maintain structural integrity for 14 days | Allow a maximum of 10 kJ of energy per day into the system | Maintain a pressure of 80-90 psi</a:t>
                </a:r>
              </a:p>
            </p:txBody>
          </p:sp>
          <p:sp>
            <p:nvSpPr>
              <p:cNvPr id="270" name="Text Box 2">
                <a:extLst>
                  <a:ext uri="{FF2B5EF4-FFF2-40B4-BE49-F238E27FC236}">
                    <a16:creationId xmlns:a16="http://schemas.microsoft.com/office/drawing/2014/main" id="{0A234613-04CD-45FA-9374-6CFFBA97ECEA}"/>
                  </a:ext>
                </a:extLst>
              </p:cNvPr>
              <p:cNvSpPr txBox="1">
                <a:spLocks noChangeArrowheads="1"/>
              </p:cNvSpPr>
              <p:nvPr/>
            </p:nvSpPr>
            <p:spPr bwMode="auto">
              <a:xfrm>
                <a:off x="24686754" y="7918117"/>
                <a:ext cx="8277661" cy="1040919"/>
              </a:xfrm>
              <a:prstGeom prst="rect">
                <a:avLst/>
              </a:prstGeom>
              <a:noFill/>
              <a:ln w="9525">
                <a:noFill/>
                <a:miter lim="800000"/>
                <a:headEnd/>
                <a:tailEnd/>
              </a:ln>
            </p:spPr>
            <p:txBody>
              <a:bodyPr rot="0" vert="horz" wrap="square" lIns="0" tIns="0" rIns="0" bIns="0" anchor="t" anchorCtr="0">
                <a:noAutofit/>
              </a:bodyPr>
              <a:lstStyle/>
              <a:p>
                <a:pPr marL="0" marR="0" algn="ctr">
                  <a:spcBef>
                    <a:spcPts val="0"/>
                  </a:spcBef>
                  <a:spcAft>
                    <a:spcPts val="400"/>
                  </a:spcAft>
                </a:pPr>
                <a:r>
                  <a:rPr lang="en-US" sz="2100">
                    <a:solidFill>
                      <a:srgbClr val="000000"/>
                    </a:solidFill>
                    <a:effectLst/>
                    <a:latin typeface="Times New Roman"/>
                    <a:ea typeface="HelveticaNeueLT Std Lt" charset="0"/>
                    <a:cs typeface="Times New Roman"/>
                  </a:rPr>
                  <a:t> </a:t>
                </a:r>
                <a:r>
                  <a:rPr lang="en-US" sz="6000" b="1" u="sng">
                    <a:solidFill>
                      <a:srgbClr val="000000"/>
                    </a:solidFill>
                    <a:effectLst/>
                    <a:latin typeface="Arial"/>
                    <a:ea typeface="HelveticaNeueLT Std Lt" charset="0"/>
                    <a:cs typeface="Times New Roman"/>
                  </a:rPr>
                  <a:t>Targets and Metrics</a:t>
                </a:r>
                <a:endParaRPr lang="en-US" sz="6000" b="1" u="sng">
                  <a:effectLst/>
                  <a:latin typeface="Arial"/>
                  <a:ea typeface="HelveticaNeueLT Std Lt" charset="0"/>
                  <a:cs typeface="Times New Roman"/>
                </a:endParaRPr>
              </a:p>
            </p:txBody>
          </p:sp>
        </p:grpSp>
        <p:sp>
          <p:nvSpPr>
            <p:cNvPr id="114" name="Rectangle: Rounded Corners 113">
              <a:extLst>
                <a:ext uri="{FF2B5EF4-FFF2-40B4-BE49-F238E27FC236}">
                  <a16:creationId xmlns:a16="http://schemas.microsoft.com/office/drawing/2014/main" id="{7BC23354-F70A-4CBD-BD92-D1141D3A6B1B}"/>
                </a:ext>
              </a:extLst>
            </p:cNvPr>
            <p:cNvSpPr/>
            <p:nvPr/>
          </p:nvSpPr>
          <p:spPr>
            <a:xfrm>
              <a:off x="605623" y="12089269"/>
              <a:ext cx="12146714" cy="4524315"/>
            </a:xfrm>
            <a:prstGeom prst="roundRect">
              <a:avLst/>
            </a:prstGeom>
            <a:noFill/>
            <a:ln w="63500">
              <a:solidFill>
                <a:srgbClr val="9BDE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03B6E43-47F1-4B9F-838A-73159CB1C4B6}"/>
              </a:ext>
            </a:extLst>
          </p:cNvPr>
          <p:cNvGrpSpPr/>
          <p:nvPr/>
        </p:nvGrpSpPr>
        <p:grpSpPr>
          <a:xfrm>
            <a:off x="581883" y="14204040"/>
            <a:ext cx="15493359" cy="5807381"/>
            <a:chOff x="16367556" y="15042394"/>
            <a:chExt cx="15493359" cy="4921584"/>
          </a:xfrm>
        </p:grpSpPr>
        <p:sp>
          <p:nvSpPr>
            <p:cNvPr id="61" name="TextBox 60">
              <a:extLst>
                <a:ext uri="{FF2B5EF4-FFF2-40B4-BE49-F238E27FC236}">
                  <a16:creationId xmlns:a16="http://schemas.microsoft.com/office/drawing/2014/main" id="{8E828CF8-7582-4042-B9AF-D0F40C91D0A8}"/>
                </a:ext>
              </a:extLst>
            </p:cNvPr>
            <p:cNvSpPr txBox="1"/>
            <p:nvPr/>
          </p:nvSpPr>
          <p:spPr>
            <a:xfrm>
              <a:off x="16383029" y="15566701"/>
              <a:ext cx="15477886" cy="3672361"/>
            </a:xfrm>
            <a:prstGeom prst="rect">
              <a:avLst/>
            </a:prstGeom>
            <a:noFill/>
            <a:ln w="76200">
              <a:noFill/>
            </a:ln>
          </p:spPr>
          <p:txBody>
            <a:bodyPr wrap="square" lIns="91440" tIns="45720" rIns="91440" bIns="45720" rtlCol="0" anchor="t">
              <a:spAutoFit/>
            </a:bodyPr>
            <a:lstStyle/>
            <a:p>
              <a:pPr algn="ctr"/>
              <a:r>
                <a:rPr lang="en-US" sz="4800" b="1"/>
                <a:t>Material of Tank:</a:t>
              </a:r>
              <a:r>
                <a:rPr lang="en-US" sz="4800"/>
                <a:t> 316 Stainless Steel</a:t>
              </a:r>
            </a:p>
            <a:p>
              <a:pPr algn="ctr"/>
              <a:r>
                <a:rPr lang="en-US" sz="4800" b="1"/>
                <a:t>Internal Pressure Range:</a:t>
              </a:r>
              <a:r>
                <a:rPr lang="en-US" sz="4800"/>
                <a:t> 80-90 psi (LN),  14.5-72.5 psi (LH</a:t>
              </a:r>
              <a:r>
                <a:rPr lang="en-US" sz="4800" baseline="-25000"/>
                <a:t>2</a:t>
              </a:r>
              <a:r>
                <a:rPr lang="en-US" sz="4800"/>
                <a:t>)</a:t>
              </a:r>
              <a:endParaRPr lang="en-US" sz="4800">
                <a:cs typeface="Calibri"/>
              </a:endParaRPr>
            </a:p>
            <a:p>
              <a:pPr algn="ctr"/>
              <a:r>
                <a:rPr lang="en-US" sz="4800" b="1"/>
                <a:t>Fluid Temperature: </a:t>
              </a:r>
              <a:r>
                <a:rPr lang="en-US" sz="4800"/>
                <a:t>77.8 K (LN), 20 K (LH</a:t>
              </a:r>
              <a:r>
                <a:rPr lang="en-US" sz="4800" baseline="-25000"/>
                <a:t>2</a:t>
              </a:r>
              <a:r>
                <a:rPr lang="en-US" sz="4800"/>
                <a:t>)</a:t>
              </a:r>
              <a:endParaRPr lang="en-US" sz="4800">
                <a:cs typeface="Calibri"/>
              </a:endParaRPr>
            </a:p>
            <a:p>
              <a:pPr algn="ctr"/>
              <a:r>
                <a:rPr lang="en-US" sz="4800" b="1"/>
                <a:t>Ambient Temperature: </a:t>
              </a:r>
              <a:r>
                <a:rPr lang="en-US" sz="4800"/>
                <a:t>Earth: 293.15 K,  Moon: 89.8-379.8 K </a:t>
              </a:r>
              <a:endParaRPr lang="en-US" sz="4800">
                <a:cs typeface="Calibri"/>
              </a:endParaRPr>
            </a:p>
            <a:p>
              <a:pPr algn="ctr"/>
              <a:r>
                <a:rPr lang="en-US" sz="4800" b="1"/>
                <a:t>Insulation:</a:t>
              </a:r>
              <a:r>
                <a:rPr lang="en-US" sz="4800"/>
                <a:t> Multi-Layer with Vacuum </a:t>
              </a:r>
              <a:endParaRPr lang="en-US" sz="4800">
                <a:cs typeface="Calibri"/>
              </a:endParaRPr>
            </a:p>
            <a:p>
              <a:pPr algn="ctr"/>
              <a:r>
                <a:rPr lang="en-US" sz="4800" b="1"/>
                <a:t>Outer Surface: </a:t>
              </a:r>
              <a:r>
                <a:rPr lang="en-US" sz="4800"/>
                <a:t>Reflective Layer</a:t>
              </a:r>
              <a:endParaRPr lang="en-US" sz="4800">
                <a:cs typeface="Calibri"/>
              </a:endParaRPr>
            </a:p>
          </p:txBody>
        </p:sp>
        <p:sp>
          <p:nvSpPr>
            <p:cNvPr id="1027" name="Rectangle: Rounded Corners 1026">
              <a:extLst>
                <a:ext uri="{FF2B5EF4-FFF2-40B4-BE49-F238E27FC236}">
                  <a16:creationId xmlns:a16="http://schemas.microsoft.com/office/drawing/2014/main" id="{795766E8-1996-4E00-B365-093136C2B335}"/>
                </a:ext>
              </a:extLst>
            </p:cNvPr>
            <p:cNvSpPr/>
            <p:nvPr/>
          </p:nvSpPr>
          <p:spPr>
            <a:xfrm>
              <a:off x="16367556" y="15042394"/>
              <a:ext cx="15477886" cy="4921584"/>
            </a:xfrm>
            <a:prstGeom prst="roundRect">
              <a:avLst/>
            </a:prstGeom>
            <a:noFill/>
            <a:ln w="76200">
              <a:solidFill>
                <a:srgbClr val="236192">
                  <a:alpha val="6470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2C6AA7E4-1790-C94D-8C1E-8F8049F186A8}"/>
              </a:ext>
            </a:extLst>
          </p:cNvPr>
          <p:cNvSpPr/>
          <p:nvPr/>
        </p:nvSpPr>
        <p:spPr>
          <a:xfrm>
            <a:off x="11240072" y="18272379"/>
            <a:ext cx="159032" cy="2208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03B0BDCD-F03A-49F6-93CB-1174204FBC8F}"/>
              </a:ext>
            </a:extLst>
          </p:cNvPr>
          <p:cNvGrpSpPr/>
          <p:nvPr/>
        </p:nvGrpSpPr>
        <p:grpSpPr>
          <a:xfrm>
            <a:off x="16545212" y="13991822"/>
            <a:ext cx="15295922" cy="6546565"/>
            <a:chOff x="11884691" y="7994414"/>
            <a:chExt cx="15295922" cy="6546565"/>
          </a:xfrm>
        </p:grpSpPr>
        <p:grpSp>
          <p:nvGrpSpPr>
            <p:cNvPr id="89" name="Group 88">
              <a:extLst>
                <a:ext uri="{FF2B5EF4-FFF2-40B4-BE49-F238E27FC236}">
                  <a16:creationId xmlns:a16="http://schemas.microsoft.com/office/drawing/2014/main" id="{A123000C-B861-724C-A570-D9DEB0D40B08}"/>
                </a:ext>
              </a:extLst>
            </p:cNvPr>
            <p:cNvGrpSpPr/>
            <p:nvPr/>
          </p:nvGrpSpPr>
          <p:grpSpPr>
            <a:xfrm>
              <a:off x="11884691" y="7994414"/>
              <a:ext cx="15295922" cy="6546565"/>
              <a:chOff x="7405313" y="12125761"/>
              <a:chExt cx="16562705" cy="6896432"/>
            </a:xfrm>
          </p:grpSpPr>
          <p:sp>
            <p:nvSpPr>
              <p:cNvPr id="90" name="TextBox 89">
                <a:extLst>
                  <a:ext uri="{FF2B5EF4-FFF2-40B4-BE49-F238E27FC236}">
                    <a16:creationId xmlns:a16="http://schemas.microsoft.com/office/drawing/2014/main" id="{ADB9AE5E-55E6-9A47-B82C-28031201E2BE}"/>
                  </a:ext>
                </a:extLst>
              </p:cNvPr>
              <p:cNvSpPr txBox="1"/>
              <p:nvPr/>
            </p:nvSpPr>
            <p:spPr>
              <a:xfrm>
                <a:off x="20299332" y="18406166"/>
                <a:ext cx="3668686" cy="616027"/>
              </a:xfrm>
              <a:prstGeom prst="rect">
                <a:avLst/>
              </a:prstGeom>
              <a:noFill/>
            </p:spPr>
            <p:txBody>
              <a:bodyPr wrap="square" lIns="91440" tIns="45720" rIns="91440" bIns="45720" rtlCol="0" anchor="t">
                <a:spAutoFit/>
              </a:bodyPr>
              <a:lstStyle/>
              <a:p>
                <a:pPr algn="r"/>
                <a:r>
                  <a:rPr lang="en-US" sz="3200"/>
                  <a:t>Outer layer of tank</a:t>
                </a:r>
                <a:endParaRPr lang="en-US" sz="3200">
                  <a:cs typeface="Calibri"/>
                </a:endParaRPr>
              </a:p>
            </p:txBody>
          </p:sp>
          <p:grpSp>
            <p:nvGrpSpPr>
              <p:cNvPr id="92" name="Group 91">
                <a:extLst>
                  <a:ext uri="{FF2B5EF4-FFF2-40B4-BE49-F238E27FC236}">
                    <a16:creationId xmlns:a16="http://schemas.microsoft.com/office/drawing/2014/main" id="{6C7978A7-B238-8446-ABEA-B4E0F681A542}"/>
                  </a:ext>
                </a:extLst>
              </p:cNvPr>
              <p:cNvGrpSpPr/>
              <p:nvPr/>
            </p:nvGrpSpPr>
            <p:grpSpPr>
              <a:xfrm>
                <a:off x="7405313" y="12125761"/>
                <a:ext cx="16102351" cy="6693665"/>
                <a:chOff x="7763106" y="13314696"/>
                <a:chExt cx="14885356" cy="7265301"/>
              </a:xfrm>
            </p:grpSpPr>
            <p:grpSp>
              <p:nvGrpSpPr>
                <p:cNvPr id="93" name="Group 92">
                  <a:extLst>
                    <a:ext uri="{FF2B5EF4-FFF2-40B4-BE49-F238E27FC236}">
                      <a16:creationId xmlns:a16="http://schemas.microsoft.com/office/drawing/2014/main" id="{241259C0-B5E6-5645-AE5E-C47722AF7E4E}"/>
                    </a:ext>
                  </a:extLst>
                </p:cNvPr>
                <p:cNvGrpSpPr/>
                <p:nvPr/>
              </p:nvGrpSpPr>
              <p:grpSpPr>
                <a:xfrm>
                  <a:off x="7763106" y="13314696"/>
                  <a:ext cx="5572070" cy="7265301"/>
                  <a:chOff x="9513857" y="13309459"/>
                  <a:chExt cx="5572070" cy="7265301"/>
                </a:xfrm>
              </p:grpSpPr>
              <p:sp>
                <p:nvSpPr>
                  <p:cNvPr id="122" name="Oval 121">
                    <a:extLst>
                      <a:ext uri="{FF2B5EF4-FFF2-40B4-BE49-F238E27FC236}">
                        <a16:creationId xmlns:a16="http://schemas.microsoft.com/office/drawing/2014/main" id="{180E2E81-09AC-A343-B250-1275330E5FF6}"/>
                      </a:ext>
                    </a:extLst>
                  </p:cNvPr>
                  <p:cNvSpPr/>
                  <p:nvPr/>
                </p:nvSpPr>
                <p:spPr>
                  <a:xfrm>
                    <a:off x="12619546" y="18597201"/>
                    <a:ext cx="2279597" cy="1977559"/>
                  </a:xfrm>
                  <a:prstGeom prst="ellipse">
                    <a:avLst/>
                  </a:prstGeom>
                  <a:solidFill>
                    <a:srgbClr val="BFBFBF"/>
                  </a:solidFill>
                  <a:ln>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4" name="Group 123">
                    <a:extLst>
                      <a:ext uri="{FF2B5EF4-FFF2-40B4-BE49-F238E27FC236}">
                        <a16:creationId xmlns:a16="http://schemas.microsoft.com/office/drawing/2014/main" id="{D112FF3A-BE68-C640-ACC2-1926F931C3C2}"/>
                      </a:ext>
                    </a:extLst>
                  </p:cNvPr>
                  <p:cNvGrpSpPr/>
                  <p:nvPr/>
                </p:nvGrpSpPr>
                <p:grpSpPr>
                  <a:xfrm>
                    <a:off x="11805591" y="14290690"/>
                    <a:ext cx="3280336" cy="5506562"/>
                    <a:chOff x="13435616" y="14290690"/>
                    <a:chExt cx="3280336" cy="5506562"/>
                  </a:xfrm>
                </p:grpSpPr>
                <p:sp>
                  <p:nvSpPr>
                    <p:cNvPr id="125" name="Rectangle 124">
                      <a:extLst>
                        <a:ext uri="{FF2B5EF4-FFF2-40B4-BE49-F238E27FC236}">
                          <a16:creationId xmlns:a16="http://schemas.microsoft.com/office/drawing/2014/main" id="{8D5A0D89-2EE9-264E-A2B2-625649B215F2}"/>
                        </a:ext>
                      </a:extLst>
                    </p:cNvPr>
                    <p:cNvSpPr/>
                    <p:nvPr/>
                  </p:nvSpPr>
                  <p:spPr>
                    <a:xfrm>
                      <a:off x="14249572" y="15913372"/>
                      <a:ext cx="2279597" cy="3672610"/>
                    </a:xfrm>
                    <a:prstGeom prst="rect">
                      <a:avLst/>
                    </a:prstGeom>
                    <a:solidFill>
                      <a:srgbClr val="BFBFBF"/>
                    </a:solidFill>
                    <a:ln>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a:extLst>
                        <a:ext uri="{FF2B5EF4-FFF2-40B4-BE49-F238E27FC236}">
                          <a16:creationId xmlns:a16="http://schemas.microsoft.com/office/drawing/2014/main" id="{AF2BAAA8-E546-2C4A-8DF3-D9E850DFD649}"/>
                        </a:ext>
                      </a:extLst>
                    </p:cNvPr>
                    <p:cNvSpPr/>
                    <p:nvPr/>
                  </p:nvSpPr>
                  <p:spPr>
                    <a:xfrm>
                      <a:off x="14249572" y="14825714"/>
                      <a:ext cx="2279597" cy="1977559"/>
                    </a:xfrm>
                    <a:prstGeom prst="ellipse">
                      <a:avLst/>
                    </a:prstGeom>
                    <a:solidFill>
                      <a:srgbClr val="BFBFBF"/>
                    </a:solidFill>
                    <a:ln>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ectangle 126">
                      <a:extLst>
                        <a:ext uri="{FF2B5EF4-FFF2-40B4-BE49-F238E27FC236}">
                          <a16:creationId xmlns:a16="http://schemas.microsoft.com/office/drawing/2014/main" id="{F5C81396-6C97-624E-A809-D8BDC4167769}"/>
                        </a:ext>
                      </a:extLst>
                    </p:cNvPr>
                    <p:cNvSpPr/>
                    <p:nvPr/>
                  </p:nvSpPr>
                  <p:spPr>
                    <a:xfrm>
                      <a:off x="16296716" y="16798006"/>
                      <a:ext cx="419236" cy="1384292"/>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8" name="Straight Connector 127">
                      <a:extLst>
                        <a:ext uri="{FF2B5EF4-FFF2-40B4-BE49-F238E27FC236}">
                          <a16:creationId xmlns:a16="http://schemas.microsoft.com/office/drawing/2014/main" id="{609E2AF5-FC08-8749-B49D-C9BC41FC42C6}"/>
                        </a:ext>
                      </a:extLst>
                    </p:cNvPr>
                    <p:cNvCxnSpPr>
                      <a:cxnSpLocks/>
                      <a:stCxn id="126" idx="2"/>
                      <a:endCxn id="126" idx="6"/>
                    </p:cNvCxnSpPr>
                    <p:nvPr/>
                  </p:nvCxnSpPr>
                  <p:spPr>
                    <a:xfrm>
                      <a:off x="14249572" y="15814494"/>
                      <a:ext cx="2279597" cy="0"/>
                    </a:xfrm>
                    <a:prstGeom prst="line">
                      <a:avLst/>
                    </a:prstGeom>
                    <a:ln w="762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8C03954B-6122-5E4A-AD27-2958F03B20AC}"/>
                        </a:ext>
                      </a:extLst>
                    </p:cNvPr>
                    <p:cNvCxnSpPr>
                      <a:cxnSpLocks/>
                      <a:stCxn id="122" idx="2"/>
                      <a:endCxn id="122" idx="6"/>
                    </p:cNvCxnSpPr>
                    <p:nvPr/>
                  </p:nvCxnSpPr>
                  <p:spPr>
                    <a:xfrm>
                      <a:off x="14249571" y="19585981"/>
                      <a:ext cx="2279597" cy="0"/>
                    </a:xfrm>
                    <a:prstGeom prst="line">
                      <a:avLst/>
                    </a:prstGeom>
                    <a:ln w="762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E867F7F2-C7D9-D243-8454-32DDEE236A5E}"/>
                        </a:ext>
                      </a:extLst>
                    </p:cNvPr>
                    <p:cNvCxnSpPr>
                      <a:cxnSpLocks/>
                    </p:cNvCxnSpPr>
                    <p:nvPr/>
                  </p:nvCxnSpPr>
                  <p:spPr>
                    <a:xfrm>
                      <a:off x="14862477" y="15810316"/>
                      <a:ext cx="0" cy="3775665"/>
                    </a:xfrm>
                    <a:prstGeom prst="line">
                      <a:avLst/>
                    </a:prstGeom>
                    <a:ln w="762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7EEEF10D-9561-7344-A0B0-A8313E23957C}"/>
                        </a:ext>
                      </a:extLst>
                    </p:cNvPr>
                    <p:cNvCxnSpPr>
                      <a:cxnSpLocks/>
                    </p:cNvCxnSpPr>
                    <p:nvPr/>
                  </p:nvCxnSpPr>
                  <p:spPr>
                    <a:xfrm>
                      <a:off x="15940186" y="15810316"/>
                      <a:ext cx="0" cy="3775665"/>
                    </a:xfrm>
                    <a:prstGeom prst="line">
                      <a:avLst/>
                    </a:prstGeom>
                    <a:ln w="762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3" name="Oval 132">
                      <a:extLst>
                        <a:ext uri="{FF2B5EF4-FFF2-40B4-BE49-F238E27FC236}">
                          <a16:creationId xmlns:a16="http://schemas.microsoft.com/office/drawing/2014/main" id="{11108A2C-435E-A647-9F81-2B95631137DC}"/>
                        </a:ext>
                      </a:extLst>
                    </p:cNvPr>
                    <p:cNvSpPr/>
                    <p:nvPr/>
                  </p:nvSpPr>
                  <p:spPr>
                    <a:xfrm>
                      <a:off x="14662223" y="19012066"/>
                      <a:ext cx="125771" cy="135604"/>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0DED4091-02AE-3248-8ABC-E07D4CA4D051}"/>
                        </a:ext>
                      </a:extLst>
                    </p:cNvPr>
                    <p:cNvSpPr/>
                    <p:nvPr/>
                  </p:nvSpPr>
                  <p:spPr>
                    <a:xfrm>
                      <a:off x="14663026" y="18009477"/>
                      <a:ext cx="125771" cy="135604"/>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Oval 135">
                      <a:extLst>
                        <a:ext uri="{FF2B5EF4-FFF2-40B4-BE49-F238E27FC236}">
                          <a16:creationId xmlns:a16="http://schemas.microsoft.com/office/drawing/2014/main" id="{A49AAE09-C6E5-DB4B-9EB8-B9D7799B05F2}"/>
                        </a:ext>
                      </a:extLst>
                    </p:cNvPr>
                    <p:cNvSpPr/>
                    <p:nvPr/>
                  </p:nvSpPr>
                  <p:spPr>
                    <a:xfrm>
                      <a:off x="14662223" y="17109419"/>
                      <a:ext cx="125771" cy="135604"/>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Oval 136">
                      <a:extLst>
                        <a:ext uri="{FF2B5EF4-FFF2-40B4-BE49-F238E27FC236}">
                          <a16:creationId xmlns:a16="http://schemas.microsoft.com/office/drawing/2014/main" id="{67444BE4-D976-A143-A13C-D56DF516CBDA}"/>
                        </a:ext>
                      </a:extLst>
                    </p:cNvPr>
                    <p:cNvSpPr/>
                    <p:nvPr/>
                  </p:nvSpPr>
                  <p:spPr>
                    <a:xfrm>
                      <a:off x="14662223" y="16173280"/>
                      <a:ext cx="125771" cy="135604"/>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a:extLst>
                        <a:ext uri="{FF2B5EF4-FFF2-40B4-BE49-F238E27FC236}">
                          <a16:creationId xmlns:a16="http://schemas.microsoft.com/office/drawing/2014/main" id="{ED574294-A8B0-3A4A-84CA-09AA797AA65A}"/>
                        </a:ext>
                      </a:extLst>
                    </p:cNvPr>
                    <p:cNvSpPr/>
                    <p:nvPr/>
                  </p:nvSpPr>
                  <p:spPr>
                    <a:xfrm>
                      <a:off x="16196824" y="15608999"/>
                      <a:ext cx="125771" cy="135604"/>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Oval 138">
                      <a:extLst>
                        <a:ext uri="{FF2B5EF4-FFF2-40B4-BE49-F238E27FC236}">
                          <a16:creationId xmlns:a16="http://schemas.microsoft.com/office/drawing/2014/main" id="{DC582C58-FB11-2D4D-833E-49DA9CAC3FED}"/>
                        </a:ext>
                      </a:extLst>
                    </p:cNvPr>
                    <p:cNvSpPr/>
                    <p:nvPr/>
                  </p:nvSpPr>
                  <p:spPr>
                    <a:xfrm>
                      <a:off x="15631144" y="15601670"/>
                      <a:ext cx="125771" cy="135604"/>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50E2C275-2C0F-024F-B6AD-14C950C35CBE}"/>
                        </a:ext>
                      </a:extLst>
                    </p:cNvPr>
                    <p:cNvSpPr/>
                    <p:nvPr/>
                  </p:nvSpPr>
                  <p:spPr>
                    <a:xfrm>
                      <a:off x="15014677" y="15601670"/>
                      <a:ext cx="125771" cy="135604"/>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31EC294F-0B54-FE4E-B42A-6C373A5DF5E2}"/>
                        </a:ext>
                      </a:extLst>
                    </p:cNvPr>
                    <p:cNvSpPr/>
                    <p:nvPr/>
                  </p:nvSpPr>
                  <p:spPr>
                    <a:xfrm>
                      <a:off x="14440963" y="15608999"/>
                      <a:ext cx="125771" cy="135604"/>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6D8B31AD-50C3-AB43-B773-E30780970397}"/>
                        </a:ext>
                      </a:extLst>
                    </p:cNvPr>
                    <p:cNvSpPr/>
                    <p:nvPr/>
                  </p:nvSpPr>
                  <p:spPr>
                    <a:xfrm>
                      <a:off x="16165915" y="19661648"/>
                      <a:ext cx="125771" cy="135604"/>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a:extLst>
                        <a:ext uri="{FF2B5EF4-FFF2-40B4-BE49-F238E27FC236}">
                          <a16:creationId xmlns:a16="http://schemas.microsoft.com/office/drawing/2014/main" id="{32963D1B-C0DB-6D48-B781-E5FBD9979E3F}"/>
                        </a:ext>
                      </a:extLst>
                    </p:cNvPr>
                    <p:cNvSpPr/>
                    <p:nvPr/>
                  </p:nvSpPr>
                  <p:spPr>
                    <a:xfrm>
                      <a:off x="15600235" y="19654320"/>
                      <a:ext cx="125771" cy="135604"/>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a:extLst>
                        <a:ext uri="{FF2B5EF4-FFF2-40B4-BE49-F238E27FC236}">
                          <a16:creationId xmlns:a16="http://schemas.microsoft.com/office/drawing/2014/main" id="{CD1849EF-04EC-484C-94E9-C3006A118121}"/>
                        </a:ext>
                      </a:extLst>
                    </p:cNvPr>
                    <p:cNvSpPr/>
                    <p:nvPr/>
                  </p:nvSpPr>
                  <p:spPr>
                    <a:xfrm>
                      <a:off x="14983768" y="19654320"/>
                      <a:ext cx="125771" cy="135604"/>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EACE10A5-160E-E944-96D6-685DDC5AE3A3}"/>
                        </a:ext>
                      </a:extLst>
                    </p:cNvPr>
                    <p:cNvSpPr/>
                    <p:nvPr/>
                  </p:nvSpPr>
                  <p:spPr>
                    <a:xfrm>
                      <a:off x="14410054" y="19661648"/>
                      <a:ext cx="125771" cy="135604"/>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45">
                      <a:extLst>
                        <a:ext uri="{FF2B5EF4-FFF2-40B4-BE49-F238E27FC236}">
                          <a16:creationId xmlns:a16="http://schemas.microsoft.com/office/drawing/2014/main" id="{0601A9C2-A056-8B4F-A73E-CB64D8F79297}"/>
                        </a:ext>
                      </a:extLst>
                    </p:cNvPr>
                    <p:cNvSpPr/>
                    <p:nvPr/>
                  </p:nvSpPr>
                  <p:spPr>
                    <a:xfrm>
                      <a:off x="16029028" y="18979764"/>
                      <a:ext cx="125771" cy="135604"/>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a:extLst>
                        <a:ext uri="{FF2B5EF4-FFF2-40B4-BE49-F238E27FC236}">
                          <a16:creationId xmlns:a16="http://schemas.microsoft.com/office/drawing/2014/main" id="{345EF9E2-8F4E-BD4B-91E5-5790A1AD9088}"/>
                        </a:ext>
                      </a:extLst>
                    </p:cNvPr>
                    <p:cNvSpPr/>
                    <p:nvPr/>
                  </p:nvSpPr>
                  <p:spPr>
                    <a:xfrm>
                      <a:off x="16029831" y="17977175"/>
                      <a:ext cx="125771" cy="135604"/>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val 147">
                      <a:extLst>
                        <a:ext uri="{FF2B5EF4-FFF2-40B4-BE49-F238E27FC236}">
                          <a16:creationId xmlns:a16="http://schemas.microsoft.com/office/drawing/2014/main" id="{73E773F0-EC44-0D43-887C-62F5A42C7029}"/>
                        </a:ext>
                      </a:extLst>
                    </p:cNvPr>
                    <p:cNvSpPr/>
                    <p:nvPr/>
                  </p:nvSpPr>
                  <p:spPr>
                    <a:xfrm>
                      <a:off x="16029028" y="17077118"/>
                      <a:ext cx="125771" cy="135604"/>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Oval 148">
                      <a:extLst>
                        <a:ext uri="{FF2B5EF4-FFF2-40B4-BE49-F238E27FC236}">
                          <a16:creationId xmlns:a16="http://schemas.microsoft.com/office/drawing/2014/main" id="{8BCC54D5-7C06-9B42-9049-8474AD0CF8A4}"/>
                        </a:ext>
                      </a:extLst>
                    </p:cNvPr>
                    <p:cNvSpPr/>
                    <p:nvPr/>
                  </p:nvSpPr>
                  <p:spPr>
                    <a:xfrm>
                      <a:off x="16029028" y="16140979"/>
                      <a:ext cx="125771" cy="135604"/>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0" name="Graphic 149" descr="Bubbles outline">
                      <a:extLst>
                        <a:ext uri="{FF2B5EF4-FFF2-40B4-BE49-F238E27FC236}">
                          <a16:creationId xmlns:a16="http://schemas.microsoft.com/office/drawing/2014/main" id="{28F165BB-759A-AB40-A67C-EBF528CFD44A}"/>
                        </a:ext>
                      </a:extLst>
                    </p:cNvPr>
                    <p:cNvPicPr>
                      <a:picLocks noChangeAspect="1"/>
                    </p:cNvPicPr>
                    <p:nvPr/>
                  </p:nvPicPr>
                  <p:blipFill>
                    <a:blip r:embed="rId14">
                      <a:alphaModFix/>
                      <a:extLst>
                        <a:ext uri="{96DAC541-7B7A-43D3-8B79-37D633B846F1}">
                          <asvg:svgBlip xmlns:asvg="http://schemas.microsoft.com/office/drawing/2016/SVG/main" r:embed="rId15"/>
                        </a:ext>
                      </a:extLst>
                    </a:blip>
                    <a:stretch>
                      <a:fillRect/>
                    </a:stretch>
                  </p:blipFill>
                  <p:spPr>
                    <a:xfrm>
                      <a:off x="13435616" y="14290690"/>
                      <a:ext cx="1016628" cy="1228095"/>
                    </a:xfrm>
                    <a:prstGeom prst="rect">
                      <a:avLst/>
                    </a:prstGeom>
                  </p:spPr>
                </p:pic>
              </p:grpSp>
              <p:sp>
                <p:nvSpPr>
                  <p:cNvPr id="123" name="TextBox 122">
                    <a:extLst>
                      <a:ext uri="{FF2B5EF4-FFF2-40B4-BE49-F238E27FC236}">
                        <a16:creationId xmlns:a16="http://schemas.microsoft.com/office/drawing/2014/main" id="{8E4D3041-F498-2E40-9643-909D54E0D2CC}"/>
                      </a:ext>
                    </a:extLst>
                  </p:cNvPr>
                  <p:cNvSpPr txBox="1"/>
                  <p:nvPr/>
                </p:nvSpPr>
                <p:spPr>
                  <a:xfrm>
                    <a:off x="9513857" y="13309459"/>
                    <a:ext cx="4456353" cy="1113918"/>
                  </a:xfrm>
                  <a:prstGeom prst="rect">
                    <a:avLst/>
                  </a:prstGeom>
                  <a:noFill/>
                </p:spPr>
                <p:txBody>
                  <a:bodyPr wrap="square" rtlCol="0">
                    <a:spAutoFit/>
                  </a:bodyPr>
                  <a:lstStyle/>
                  <a:p>
                    <a:pPr algn="ctr"/>
                    <a:r>
                      <a:rPr lang="en-US" sz="3600">
                        <a:latin typeface="Arial" panose="020B0604020202020204" pitchFamily="34" charset="0"/>
                        <a:cs typeface="Arial" panose="020B0604020202020204" pitchFamily="34" charset="0"/>
                      </a:rPr>
                      <a:t>Boil off</a:t>
                    </a:r>
                  </a:p>
                </p:txBody>
              </p:sp>
            </p:grpSp>
            <p:grpSp>
              <p:nvGrpSpPr>
                <p:cNvPr id="94" name="Group 93">
                  <a:extLst>
                    <a:ext uri="{FF2B5EF4-FFF2-40B4-BE49-F238E27FC236}">
                      <a16:creationId xmlns:a16="http://schemas.microsoft.com/office/drawing/2014/main" id="{C7B6802C-FEB9-F344-A047-8F54F7117A28}"/>
                    </a:ext>
                  </a:extLst>
                </p:cNvPr>
                <p:cNvGrpSpPr/>
                <p:nvPr/>
              </p:nvGrpSpPr>
              <p:grpSpPr>
                <a:xfrm>
                  <a:off x="13702104" y="13386628"/>
                  <a:ext cx="8946358" cy="6697043"/>
                  <a:chOff x="13702104" y="13386628"/>
                  <a:chExt cx="8946358" cy="6697043"/>
                </a:xfrm>
              </p:grpSpPr>
              <p:sp>
                <p:nvSpPr>
                  <p:cNvPr id="95" name="Arrow: Right 38">
                    <a:extLst>
                      <a:ext uri="{FF2B5EF4-FFF2-40B4-BE49-F238E27FC236}">
                        <a16:creationId xmlns:a16="http://schemas.microsoft.com/office/drawing/2014/main" id="{329E6CF2-0312-CC46-8479-D0DED87C4E5D}"/>
                      </a:ext>
                    </a:extLst>
                  </p:cNvPr>
                  <p:cNvSpPr/>
                  <p:nvPr/>
                </p:nvSpPr>
                <p:spPr>
                  <a:xfrm>
                    <a:off x="13702104" y="16095290"/>
                    <a:ext cx="5648841" cy="3063675"/>
                  </a:xfrm>
                  <a:prstGeom prst="rightArrow">
                    <a:avLst>
                      <a:gd name="adj1" fmla="val 50000"/>
                      <a:gd name="adj2" fmla="val 54632"/>
                    </a:avLst>
                  </a:prstGeom>
                  <a:solidFill>
                    <a:srgbClr val="7398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chemeClr val="tx1"/>
                        </a:solidFill>
                        <a:latin typeface="Arial" panose="020B0604020202020204" pitchFamily="34" charset="0"/>
                        <a:cs typeface="Arial" panose="020B0604020202020204" pitchFamily="34" charset="0"/>
                      </a:rPr>
                      <a:t>Cross section </a:t>
                    </a:r>
                  </a:p>
                  <a:p>
                    <a:pPr algn="ctr"/>
                    <a:r>
                      <a:rPr lang="en-US" sz="3600">
                        <a:solidFill>
                          <a:schemeClr val="tx1"/>
                        </a:solidFill>
                        <a:latin typeface="Arial" panose="020B0604020202020204" pitchFamily="34" charset="0"/>
                        <a:cs typeface="Arial" panose="020B0604020202020204" pitchFamily="34" charset="0"/>
                      </a:rPr>
                      <a:t>of the tank wall</a:t>
                    </a:r>
                    <a:endParaRPr lang="en-US" sz="2800">
                      <a:solidFill>
                        <a:schemeClr val="tx1"/>
                      </a:solidFill>
                      <a:latin typeface="Arial" panose="020B0604020202020204" pitchFamily="34" charset="0"/>
                      <a:cs typeface="Arial" panose="020B0604020202020204" pitchFamily="34" charset="0"/>
                    </a:endParaRPr>
                  </a:p>
                </p:txBody>
              </p:sp>
              <p:sp>
                <p:nvSpPr>
                  <p:cNvPr id="96" name="Rectangle 95">
                    <a:extLst>
                      <a:ext uri="{FF2B5EF4-FFF2-40B4-BE49-F238E27FC236}">
                        <a16:creationId xmlns:a16="http://schemas.microsoft.com/office/drawing/2014/main" id="{C3A16A10-C65B-3543-89B1-B4E679529B01}"/>
                      </a:ext>
                    </a:extLst>
                  </p:cNvPr>
                  <p:cNvSpPr/>
                  <p:nvPr/>
                </p:nvSpPr>
                <p:spPr>
                  <a:xfrm flipH="1">
                    <a:off x="19541045" y="15178139"/>
                    <a:ext cx="154446" cy="4888191"/>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8" name="Rectangle 97">
                    <a:extLst>
                      <a:ext uri="{FF2B5EF4-FFF2-40B4-BE49-F238E27FC236}">
                        <a16:creationId xmlns:a16="http://schemas.microsoft.com/office/drawing/2014/main" id="{C43887EB-F3CB-EC4F-9E00-C031266DAE2C}"/>
                      </a:ext>
                    </a:extLst>
                  </p:cNvPr>
                  <p:cNvSpPr/>
                  <p:nvPr/>
                </p:nvSpPr>
                <p:spPr>
                  <a:xfrm flipH="1">
                    <a:off x="20562932" y="15178138"/>
                    <a:ext cx="154446" cy="4888191"/>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cxnSp>
                <p:nvCxnSpPr>
                  <p:cNvPr id="100" name="Straight Arrow Connector 99">
                    <a:extLst>
                      <a:ext uri="{FF2B5EF4-FFF2-40B4-BE49-F238E27FC236}">
                        <a16:creationId xmlns:a16="http://schemas.microsoft.com/office/drawing/2014/main" id="{3AB1CE32-EC8B-BE41-B4D3-5E009A768BFF}"/>
                      </a:ext>
                    </a:extLst>
                  </p:cNvPr>
                  <p:cNvCxnSpPr/>
                  <p:nvPr/>
                </p:nvCxnSpPr>
                <p:spPr>
                  <a:xfrm>
                    <a:off x="19765852" y="15186632"/>
                    <a:ext cx="26203" cy="4887397"/>
                  </a:xfrm>
                  <a:prstGeom prst="straightConnector1">
                    <a:avLst/>
                  </a:prstGeom>
                </p:spPr>
                <p:style>
                  <a:lnRef idx="2">
                    <a:schemeClr val="dk1"/>
                  </a:lnRef>
                  <a:fillRef idx="0">
                    <a:schemeClr val="dk1"/>
                  </a:fillRef>
                  <a:effectRef idx="1">
                    <a:schemeClr val="dk1"/>
                  </a:effectRef>
                  <a:fontRef idx="minor">
                    <a:schemeClr val="tx1"/>
                  </a:fontRef>
                </p:style>
              </p:cxnSp>
              <p:cxnSp>
                <p:nvCxnSpPr>
                  <p:cNvPr id="101" name="Straight Arrow Connector 100">
                    <a:extLst>
                      <a:ext uri="{FF2B5EF4-FFF2-40B4-BE49-F238E27FC236}">
                        <a16:creationId xmlns:a16="http://schemas.microsoft.com/office/drawing/2014/main" id="{C785BD06-9C3F-6844-85A6-B8FCA6301467}"/>
                      </a:ext>
                    </a:extLst>
                  </p:cNvPr>
                  <p:cNvCxnSpPr>
                    <a:cxnSpLocks/>
                  </p:cNvCxnSpPr>
                  <p:nvPr/>
                </p:nvCxnSpPr>
                <p:spPr>
                  <a:xfrm>
                    <a:off x="19844457" y="15172505"/>
                    <a:ext cx="26203" cy="4887397"/>
                  </a:xfrm>
                  <a:prstGeom prst="straightConnector1">
                    <a:avLst/>
                  </a:prstGeom>
                </p:spPr>
                <p:style>
                  <a:lnRef idx="2">
                    <a:schemeClr val="dk1"/>
                  </a:lnRef>
                  <a:fillRef idx="0">
                    <a:schemeClr val="dk1"/>
                  </a:fillRef>
                  <a:effectRef idx="1">
                    <a:schemeClr val="dk1"/>
                  </a:effectRef>
                  <a:fontRef idx="minor">
                    <a:schemeClr val="tx1"/>
                  </a:fontRef>
                </p:style>
              </p:cxnSp>
              <p:cxnSp>
                <p:nvCxnSpPr>
                  <p:cNvPr id="103" name="Straight Arrow Connector 102">
                    <a:extLst>
                      <a:ext uri="{FF2B5EF4-FFF2-40B4-BE49-F238E27FC236}">
                        <a16:creationId xmlns:a16="http://schemas.microsoft.com/office/drawing/2014/main" id="{CC8BF203-EF6E-5346-896A-3E3C8B78B8FD}"/>
                      </a:ext>
                    </a:extLst>
                  </p:cNvPr>
                  <p:cNvCxnSpPr>
                    <a:cxnSpLocks/>
                  </p:cNvCxnSpPr>
                  <p:nvPr/>
                </p:nvCxnSpPr>
                <p:spPr>
                  <a:xfrm>
                    <a:off x="19923064" y="15172505"/>
                    <a:ext cx="26203" cy="4887397"/>
                  </a:xfrm>
                  <a:prstGeom prst="straightConnector1">
                    <a:avLst/>
                  </a:prstGeom>
                </p:spPr>
                <p:style>
                  <a:lnRef idx="2">
                    <a:schemeClr val="dk1"/>
                  </a:lnRef>
                  <a:fillRef idx="0">
                    <a:schemeClr val="dk1"/>
                  </a:fillRef>
                  <a:effectRef idx="1">
                    <a:schemeClr val="dk1"/>
                  </a:effectRef>
                  <a:fontRef idx="minor">
                    <a:schemeClr val="tx1"/>
                  </a:fontRef>
                </p:style>
              </p:cxnSp>
              <p:cxnSp>
                <p:nvCxnSpPr>
                  <p:cNvPr id="104" name="Straight Arrow Connector 103">
                    <a:extLst>
                      <a:ext uri="{FF2B5EF4-FFF2-40B4-BE49-F238E27FC236}">
                        <a16:creationId xmlns:a16="http://schemas.microsoft.com/office/drawing/2014/main" id="{12BA3F2E-BFDC-CA4E-A6CE-F94E21F93AEA}"/>
                      </a:ext>
                    </a:extLst>
                  </p:cNvPr>
                  <p:cNvCxnSpPr>
                    <a:cxnSpLocks/>
                  </p:cNvCxnSpPr>
                  <p:nvPr/>
                </p:nvCxnSpPr>
                <p:spPr>
                  <a:xfrm>
                    <a:off x="20001673" y="15186632"/>
                    <a:ext cx="26203" cy="4887397"/>
                  </a:xfrm>
                  <a:prstGeom prst="straightConnector1">
                    <a:avLst/>
                  </a:prstGeom>
                </p:spPr>
                <p:style>
                  <a:lnRef idx="2">
                    <a:schemeClr val="dk1"/>
                  </a:lnRef>
                  <a:fillRef idx="0">
                    <a:schemeClr val="dk1"/>
                  </a:fillRef>
                  <a:effectRef idx="1">
                    <a:schemeClr val="dk1"/>
                  </a:effectRef>
                  <a:fontRef idx="minor">
                    <a:schemeClr val="tx1"/>
                  </a:fontRef>
                </p:style>
              </p:cxnSp>
              <p:cxnSp>
                <p:nvCxnSpPr>
                  <p:cNvPr id="105" name="Straight Arrow Connector 104">
                    <a:extLst>
                      <a:ext uri="{FF2B5EF4-FFF2-40B4-BE49-F238E27FC236}">
                        <a16:creationId xmlns:a16="http://schemas.microsoft.com/office/drawing/2014/main" id="{3F803733-9C4C-4945-A7C8-BD3719444AAD}"/>
                      </a:ext>
                    </a:extLst>
                  </p:cNvPr>
                  <p:cNvCxnSpPr>
                    <a:cxnSpLocks/>
                  </p:cNvCxnSpPr>
                  <p:nvPr/>
                </p:nvCxnSpPr>
                <p:spPr>
                  <a:xfrm>
                    <a:off x="20080278" y="15172505"/>
                    <a:ext cx="26203" cy="4887397"/>
                  </a:xfrm>
                  <a:prstGeom prst="straightConnector1">
                    <a:avLst/>
                  </a:prstGeom>
                  <a:ln w="38100"/>
                </p:spPr>
                <p:style>
                  <a:lnRef idx="2">
                    <a:schemeClr val="dk1"/>
                  </a:lnRef>
                  <a:fillRef idx="0">
                    <a:schemeClr val="dk1"/>
                  </a:fillRef>
                  <a:effectRef idx="1">
                    <a:schemeClr val="dk1"/>
                  </a:effectRef>
                  <a:fontRef idx="minor">
                    <a:schemeClr val="tx1"/>
                  </a:fontRef>
                </p:style>
              </p:cxnSp>
              <p:cxnSp>
                <p:nvCxnSpPr>
                  <p:cNvPr id="106" name="Straight Arrow Connector 105">
                    <a:extLst>
                      <a:ext uri="{FF2B5EF4-FFF2-40B4-BE49-F238E27FC236}">
                        <a16:creationId xmlns:a16="http://schemas.microsoft.com/office/drawing/2014/main" id="{D7DC4148-8724-E742-87CA-C0A51E83391B}"/>
                      </a:ext>
                    </a:extLst>
                  </p:cNvPr>
                  <p:cNvCxnSpPr>
                    <a:cxnSpLocks/>
                  </p:cNvCxnSpPr>
                  <p:nvPr/>
                </p:nvCxnSpPr>
                <p:spPr>
                  <a:xfrm>
                    <a:off x="20158885" y="15186631"/>
                    <a:ext cx="26203" cy="4887397"/>
                  </a:xfrm>
                  <a:prstGeom prst="straightConnector1">
                    <a:avLst/>
                  </a:prstGeom>
                  <a:ln w="38100"/>
                </p:spPr>
                <p:style>
                  <a:lnRef idx="2">
                    <a:schemeClr val="dk1"/>
                  </a:lnRef>
                  <a:fillRef idx="0">
                    <a:schemeClr val="dk1"/>
                  </a:fillRef>
                  <a:effectRef idx="1">
                    <a:schemeClr val="dk1"/>
                  </a:effectRef>
                  <a:fontRef idx="minor">
                    <a:schemeClr val="tx1"/>
                  </a:fontRef>
                </p:style>
              </p:cxnSp>
              <p:cxnSp>
                <p:nvCxnSpPr>
                  <p:cNvPr id="107" name="Straight Arrow Connector 106">
                    <a:extLst>
                      <a:ext uri="{FF2B5EF4-FFF2-40B4-BE49-F238E27FC236}">
                        <a16:creationId xmlns:a16="http://schemas.microsoft.com/office/drawing/2014/main" id="{9976EC82-28A8-8A46-AFBE-83C934F1FB73}"/>
                      </a:ext>
                    </a:extLst>
                  </p:cNvPr>
                  <p:cNvCxnSpPr>
                    <a:cxnSpLocks/>
                  </p:cNvCxnSpPr>
                  <p:nvPr/>
                </p:nvCxnSpPr>
                <p:spPr>
                  <a:xfrm>
                    <a:off x="20237491" y="15186631"/>
                    <a:ext cx="26203" cy="4887397"/>
                  </a:xfrm>
                  <a:prstGeom prst="straightConnector1">
                    <a:avLst/>
                  </a:prstGeom>
                  <a:ln w="38100"/>
                </p:spPr>
                <p:style>
                  <a:lnRef idx="2">
                    <a:schemeClr val="dk1"/>
                  </a:lnRef>
                  <a:fillRef idx="0">
                    <a:schemeClr val="dk1"/>
                  </a:fillRef>
                  <a:effectRef idx="1">
                    <a:schemeClr val="dk1"/>
                  </a:effectRef>
                  <a:fontRef idx="minor">
                    <a:schemeClr val="tx1"/>
                  </a:fontRef>
                </p:style>
              </p:cxnSp>
              <p:cxnSp>
                <p:nvCxnSpPr>
                  <p:cNvPr id="108" name="Straight Arrow Connector 107">
                    <a:extLst>
                      <a:ext uri="{FF2B5EF4-FFF2-40B4-BE49-F238E27FC236}">
                        <a16:creationId xmlns:a16="http://schemas.microsoft.com/office/drawing/2014/main" id="{AE4D3B25-471D-244B-AE3E-4AEEBCC7C29C}"/>
                      </a:ext>
                    </a:extLst>
                  </p:cNvPr>
                  <p:cNvCxnSpPr>
                    <a:cxnSpLocks/>
                  </p:cNvCxnSpPr>
                  <p:nvPr/>
                </p:nvCxnSpPr>
                <p:spPr>
                  <a:xfrm>
                    <a:off x="20394705" y="15172505"/>
                    <a:ext cx="26203" cy="4887397"/>
                  </a:xfrm>
                  <a:prstGeom prst="straightConnector1">
                    <a:avLst/>
                  </a:prstGeom>
                  <a:ln w="38100"/>
                </p:spPr>
                <p:style>
                  <a:lnRef idx="2">
                    <a:schemeClr val="dk1"/>
                  </a:lnRef>
                  <a:fillRef idx="0">
                    <a:schemeClr val="dk1"/>
                  </a:fillRef>
                  <a:effectRef idx="1">
                    <a:schemeClr val="dk1"/>
                  </a:effectRef>
                  <a:fontRef idx="minor">
                    <a:schemeClr val="tx1"/>
                  </a:fontRef>
                </p:style>
              </p:cxnSp>
              <p:cxnSp>
                <p:nvCxnSpPr>
                  <p:cNvPr id="110" name="Straight Arrow Connector 109">
                    <a:extLst>
                      <a:ext uri="{FF2B5EF4-FFF2-40B4-BE49-F238E27FC236}">
                        <a16:creationId xmlns:a16="http://schemas.microsoft.com/office/drawing/2014/main" id="{3C42AAFD-2001-8948-8DB9-423BFDCFA717}"/>
                      </a:ext>
                    </a:extLst>
                  </p:cNvPr>
                  <p:cNvCxnSpPr>
                    <a:cxnSpLocks/>
                  </p:cNvCxnSpPr>
                  <p:nvPr/>
                </p:nvCxnSpPr>
                <p:spPr>
                  <a:xfrm>
                    <a:off x="20316098" y="15186631"/>
                    <a:ext cx="26203" cy="4887397"/>
                  </a:xfrm>
                  <a:prstGeom prst="straightConnector1">
                    <a:avLst/>
                  </a:prstGeom>
                  <a:ln w="38100"/>
                </p:spPr>
                <p:style>
                  <a:lnRef idx="2">
                    <a:schemeClr val="dk1"/>
                  </a:lnRef>
                  <a:fillRef idx="0">
                    <a:schemeClr val="dk1"/>
                  </a:fillRef>
                  <a:effectRef idx="1">
                    <a:schemeClr val="dk1"/>
                  </a:effectRef>
                  <a:fontRef idx="minor">
                    <a:schemeClr val="tx1"/>
                  </a:fontRef>
                </p:style>
              </p:cxnSp>
              <p:cxnSp>
                <p:nvCxnSpPr>
                  <p:cNvPr id="111" name="Straight Arrow Connector 110">
                    <a:extLst>
                      <a:ext uri="{FF2B5EF4-FFF2-40B4-BE49-F238E27FC236}">
                        <a16:creationId xmlns:a16="http://schemas.microsoft.com/office/drawing/2014/main" id="{7DEF8920-CA8E-8F48-8C4F-9701F2BA22DE}"/>
                      </a:ext>
                    </a:extLst>
                  </p:cNvPr>
                  <p:cNvCxnSpPr>
                    <a:cxnSpLocks/>
                  </p:cNvCxnSpPr>
                  <p:nvPr/>
                </p:nvCxnSpPr>
                <p:spPr>
                  <a:xfrm>
                    <a:off x="20473312" y="15172505"/>
                    <a:ext cx="26203" cy="4887397"/>
                  </a:xfrm>
                  <a:prstGeom prst="straightConnector1">
                    <a:avLst/>
                  </a:prstGeom>
                  <a:ln w="38100"/>
                </p:spPr>
                <p:style>
                  <a:lnRef idx="2">
                    <a:schemeClr val="dk1"/>
                  </a:lnRef>
                  <a:fillRef idx="0">
                    <a:schemeClr val="dk1"/>
                  </a:fillRef>
                  <a:effectRef idx="1">
                    <a:schemeClr val="dk1"/>
                  </a:effectRef>
                  <a:fontRef idx="minor">
                    <a:schemeClr val="tx1"/>
                  </a:fontRef>
                </p:style>
              </p:cxnSp>
              <p:cxnSp>
                <p:nvCxnSpPr>
                  <p:cNvPr id="112" name="Straight Arrow Connector 111">
                    <a:extLst>
                      <a:ext uri="{FF2B5EF4-FFF2-40B4-BE49-F238E27FC236}">
                        <a16:creationId xmlns:a16="http://schemas.microsoft.com/office/drawing/2014/main" id="{49090F8C-DC86-A245-B20D-89F09A26D136}"/>
                      </a:ext>
                    </a:extLst>
                  </p:cNvPr>
                  <p:cNvCxnSpPr/>
                  <p:nvPr/>
                </p:nvCxnSpPr>
                <p:spPr>
                  <a:xfrm>
                    <a:off x="19773349" y="15186632"/>
                    <a:ext cx="26203" cy="4887397"/>
                  </a:xfrm>
                  <a:prstGeom prst="straightConnector1">
                    <a:avLst/>
                  </a:prstGeom>
                  <a:ln w="38100"/>
                </p:spPr>
                <p:style>
                  <a:lnRef idx="2">
                    <a:schemeClr val="dk1"/>
                  </a:lnRef>
                  <a:fillRef idx="0">
                    <a:schemeClr val="dk1"/>
                  </a:fillRef>
                  <a:effectRef idx="1">
                    <a:schemeClr val="dk1"/>
                  </a:effectRef>
                  <a:fontRef idx="minor">
                    <a:schemeClr val="tx1"/>
                  </a:fontRef>
                </p:style>
              </p:cxnSp>
              <p:cxnSp>
                <p:nvCxnSpPr>
                  <p:cNvPr id="115" name="Straight Arrow Connector 114">
                    <a:extLst>
                      <a:ext uri="{FF2B5EF4-FFF2-40B4-BE49-F238E27FC236}">
                        <a16:creationId xmlns:a16="http://schemas.microsoft.com/office/drawing/2014/main" id="{9767E0B9-B400-F642-B208-BA26A856D01D}"/>
                      </a:ext>
                    </a:extLst>
                  </p:cNvPr>
                  <p:cNvCxnSpPr>
                    <a:cxnSpLocks/>
                  </p:cNvCxnSpPr>
                  <p:nvPr/>
                </p:nvCxnSpPr>
                <p:spPr>
                  <a:xfrm>
                    <a:off x="19851955" y="15172505"/>
                    <a:ext cx="26203" cy="4887397"/>
                  </a:xfrm>
                  <a:prstGeom prst="straightConnector1">
                    <a:avLst/>
                  </a:prstGeom>
                  <a:ln w="38100"/>
                </p:spPr>
                <p:style>
                  <a:lnRef idx="2">
                    <a:schemeClr val="dk1"/>
                  </a:lnRef>
                  <a:fillRef idx="0">
                    <a:schemeClr val="dk1"/>
                  </a:fillRef>
                  <a:effectRef idx="1">
                    <a:schemeClr val="dk1"/>
                  </a:effectRef>
                  <a:fontRef idx="minor">
                    <a:schemeClr val="tx1"/>
                  </a:fontRef>
                </p:style>
              </p:cxnSp>
              <p:cxnSp>
                <p:nvCxnSpPr>
                  <p:cNvPr id="116" name="Straight Arrow Connector 115">
                    <a:extLst>
                      <a:ext uri="{FF2B5EF4-FFF2-40B4-BE49-F238E27FC236}">
                        <a16:creationId xmlns:a16="http://schemas.microsoft.com/office/drawing/2014/main" id="{29D67D1E-6134-B14F-91CD-9CA24A21FA53}"/>
                      </a:ext>
                    </a:extLst>
                  </p:cNvPr>
                  <p:cNvCxnSpPr>
                    <a:cxnSpLocks/>
                  </p:cNvCxnSpPr>
                  <p:nvPr/>
                </p:nvCxnSpPr>
                <p:spPr>
                  <a:xfrm>
                    <a:off x="19930562" y="15172505"/>
                    <a:ext cx="26203" cy="4887397"/>
                  </a:xfrm>
                  <a:prstGeom prst="straightConnector1">
                    <a:avLst/>
                  </a:prstGeom>
                  <a:ln w="38100"/>
                </p:spPr>
                <p:style>
                  <a:lnRef idx="2">
                    <a:schemeClr val="dk1"/>
                  </a:lnRef>
                  <a:fillRef idx="0">
                    <a:schemeClr val="dk1"/>
                  </a:fillRef>
                  <a:effectRef idx="1">
                    <a:schemeClr val="dk1"/>
                  </a:effectRef>
                  <a:fontRef idx="minor">
                    <a:schemeClr val="tx1"/>
                  </a:fontRef>
                </p:style>
              </p:cxnSp>
              <p:cxnSp>
                <p:nvCxnSpPr>
                  <p:cNvPr id="117" name="Straight Arrow Connector 116">
                    <a:extLst>
                      <a:ext uri="{FF2B5EF4-FFF2-40B4-BE49-F238E27FC236}">
                        <a16:creationId xmlns:a16="http://schemas.microsoft.com/office/drawing/2014/main" id="{C0AC975D-D48A-4F41-944E-BEA20616E365}"/>
                      </a:ext>
                    </a:extLst>
                  </p:cNvPr>
                  <p:cNvCxnSpPr>
                    <a:cxnSpLocks/>
                  </p:cNvCxnSpPr>
                  <p:nvPr/>
                </p:nvCxnSpPr>
                <p:spPr>
                  <a:xfrm>
                    <a:off x="20009170" y="15186632"/>
                    <a:ext cx="26203" cy="4887397"/>
                  </a:xfrm>
                  <a:prstGeom prst="straightConnector1">
                    <a:avLst/>
                  </a:prstGeom>
                  <a:ln w="38100"/>
                </p:spPr>
                <p:style>
                  <a:lnRef idx="2">
                    <a:schemeClr val="dk1"/>
                  </a:lnRef>
                  <a:fillRef idx="0">
                    <a:schemeClr val="dk1"/>
                  </a:fillRef>
                  <a:effectRef idx="1">
                    <a:schemeClr val="dk1"/>
                  </a:effectRef>
                  <a:fontRef idx="minor">
                    <a:schemeClr val="tx1"/>
                  </a:fontRef>
                </p:style>
              </p:cxnSp>
              <p:sp>
                <p:nvSpPr>
                  <p:cNvPr id="118" name="Arrow: Bent 14">
                    <a:extLst>
                      <a:ext uri="{FF2B5EF4-FFF2-40B4-BE49-F238E27FC236}">
                        <a16:creationId xmlns:a16="http://schemas.microsoft.com/office/drawing/2014/main" id="{D036EE78-1DAC-2F47-A785-3653D4AD201B}"/>
                      </a:ext>
                    </a:extLst>
                  </p:cNvPr>
                  <p:cNvSpPr/>
                  <p:nvPr/>
                </p:nvSpPr>
                <p:spPr>
                  <a:xfrm>
                    <a:off x="18520208" y="19565103"/>
                    <a:ext cx="963735" cy="518561"/>
                  </a:xfrm>
                  <a:prstGeom prst="ben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119" name="Left Brace 118">
                    <a:extLst>
                      <a:ext uri="{FF2B5EF4-FFF2-40B4-BE49-F238E27FC236}">
                        <a16:creationId xmlns:a16="http://schemas.microsoft.com/office/drawing/2014/main" id="{EA36E184-64BC-8D4B-BBD7-80BC43707E16}"/>
                      </a:ext>
                    </a:extLst>
                  </p:cNvPr>
                  <p:cNvSpPr/>
                  <p:nvPr/>
                </p:nvSpPr>
                <p:spPr>
                  <a:xfrm rot="5400000">
                    <a:off x="19801722" y="14290073"/>
                    <a:ext cx="659402" cy="897624"/>
                  </a:xfrm>
                  <a:prstGeom prst="leftBrace">
                    <a:avLst>
                      <a:gd name="adj1" fmla="val 8333"/>
                      <a:gd name="adj2" fmla="val 48018"/>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0" name="Arrow: Bent 14">
                    <a:extLst>
                      <a:ext uri="{FF2B5EF4-FFF2-40B4-BE49-F238E27FC236}">
                        <a16:creationId xmlns:a16="http://schemas.microsoft.com/office/drawing/2014/main" id="{50349938-EF2B-A44F-89D0-9BF1178917EA}"/>
                      </a:ext>
                    </a:extLst>
                  </p:cNvPr>
                  <p:cNvSpPr/>
                  <p:nvPr/>
                </p:nvSpPr>
                <p:spPr>
                  <a:xfrm flipH="1">
                    <a:off x="20772071" y="19565110"/>
                    <a:ext cx="963735" cy="518561"/>
                  </a:xfrm>
                  <a:prstGeom prst="ben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121" name="TextBox 120">
                    <a:extLst>
                      <a:ext uri="{FF2B5EF4-FFF2-40B4-BE49-F238E27FC236}">
                        <a16:creationId xmlns:a16="http://schemas.microsoft.com/office/drawing/2014/main" id="{40288209-C0D6-F745-B2CD-2AE7EDD32AA1}"/>
                      </a:ext>
                    </a:extLst>
                  </p:cNvPr>
                  <p:cNvSpPr txBox="1"/>
                  <p:nvPr/>
                </p:nvSpPr>
                <p:spPr>
                  <a:xfrm>
                    <a:off x="17564499" y="13386628"/>
                    <a:ext cx="5083963" cy="1113918"/>
                  </a:xfrm>
                  <a:prstGeom prst="rect">
                    <a:avLst/>
                  </a:prstGeom>
                  <a:noFill/>
                </p:spPr>
                <p:txBody>
                  <a:bodyPr wrap="square" rtlCol="0">
                    <a:spAutoFit/>
                  </a:bodyPr>
                  <a:lstStyle/>
                  <a:p>
                    <a:pPr algn="ctr"/>
                    <a:r>
                      <a:rPr lang="en-US" sz="3600"/>
                      <a:t>MLI</a:t>
                    </a:r>
                  </a:p>
                </p:txBody>
              </p:sp>
            </p:grpSp>
          </p:grpSp>
        </p:grpSp>
        <p:sp>
          <p:nvSpPr>
            <p:cNvPr id="132" name="TextBox 131">
              <a:extLst>
                <a:ext uri="{FF2B5EF4-FFF2-40B4-BE49-F238E27FC236}">
                  <a16:creationId xmlns:a16="http://schemas.microsoft.com/office/drawing/2014/main" id="{3D79FC8B-FC47-4516-8420-BDCD37FA6D18}"/>
                </a:ext>
              </a:extLst>
            </p:cNvPr>
            <p:cNvSpPr txBox="1"/>
            <p:nvPr/>
          </p:nvSpPr>
          <p:spPr>
            <a:xfrm>
              <a:off x="19836688" y="13956204"/>
              <a:ext cx="3388090" cy="584775"/>
            </a:xfrm>
            <a:prstGeom prst="rect">
              <a:avLst/>
            </a:prstGeom>
            <a:noFill/>
          </p:spPr>
          <p:txBody>
            <a:bodyPr wrap="square" lIns="91440" tIns="45720" rIns="91440" bIns="45720" rtlCol="0" anchor="t">
              <a:spAutoFit/>
            </a:bodyPr>
            <a:lstStyle/>
            <a:p>
              <a:pPr algn="r"/>
              <a:r>
                <a:rPr lang="en-US" sz="3200"/>
                <a:t>Inner layer of tank</a:t>
              </a:r>
              <a:endParaRPr lang="en-US" sz="3200">
                <a:cs typeface="Calibri"/>
              </a:endParaRPr>
            </a:p>
          </p:txBody>
        </p:sp>
      </p:grpSp>
      <p:pic>
        <p:nvPicPr>
          <p:cNvPr id="3074" name="Picture 2" descr="Free Nasa Logo Transparent Background, Download Free Nasa Logo Transparent  Background png images, Free ClipArts on Clipart Library">
            <a:extLst>
              <a:ext uri="{FF2B5EF4-FFF2-40B4-BE49-F238E27FC236}">
                <a16:creationId xmlns:a16="http://schemas.microsoft.com/office/drawing/2014/main" id="{08C9D7A3-0A29-A94D-9821-2AC6A608023F}"/>
              </a:ext>
            </a:extLst>
          </p:cNvPr>
          <p:cNvPicPr>
            <a:picLocks noChangeAspect="1" noChangeArrowheads="1"/>
          </p:cNvPicPr>
          <p:nvPr/>
        </p:nvPicPr>
        <p:blipFill>
          <a:blip r:embed="rId16">
            <a:extLst>
              <a:ext uri="{BEBA8EAE-BF5A-486C-A8C5-ECC9F3942E4B}">
                <a14:imgProps xmlns:a14="http://schemas.microsoft.com/office/drawing/2010/main">
                  <a14:imgLayer r:embed="rId17">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20047741">
            <a:off x="12425247" y="18087006"/>
            <a:ext cx="98190" cy="74214"/>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A6AB52EA-46DD-4012-953A-A1CF6DA3D705}"/>
              </a:ext>
            </a:extLst>
          </p:cNvPr>
          <p:cNvSpPr txBox="1"/>
          <p:nvPr/>
        </p:nvSpPr>
        <p:spPr>
          <a:xfrm>
            <a:off x="13126913" y="7748794"/>
            <a:ext cx="4658810" cy="1015663"/>
          </a:xfrm>
          <a:prstGeom prst="rect">
            <a:avLst/>
          </a:prstGeom>
          <a:noFill/>
        </p:spPr>
        <p:txBody>
          <a:bodyPr wrap="square" rtlCol="0">
            <a:spAutoFit/>
          </a:bodyPr>
          <a:lstStyle/>
          <a:p>
            <a:pPr algn="ctr"/>
            <a:r>
              <a:rPr lang="en-US" sz="6000" b="1" u="sng"/>
              <a:t>FEA Model</a:t>
            </a:r>
          </a:p>
        </p:txBody>
      </p:sp>
      <p:grpSp>
        <p:nvGrpSpPr>
          <p:cNvPr id="153" name="Group 152">
            <a:extLst>
              <a:ext uri="{FF2B5EF4-FFF2-40B4-BE49-F238E27FC236}">
                <a16:creationId xmlns:a16="http://schemas.microsoft.com/office/drawing/2014/main" id="{9784CAD2-8AD0-429F-ABE7-FA4B257AAAFF}"/>
              </a:ext>
            </a:extLst>
          </p:cNvPr>
          <p:cNvGrpSpPr/>
          <p:nvPr/>
        </p:nvGrpSpPr>
        <p:grpSpPr>
          <a:xfrm>
            <a:off x="13083607" y="8413620"/>
            <a:ext cx="4952413" cy="5295451"/>
            <a:chOff x="21680328" y="14421980"/>
            <a:chExt cx="5344271" cy="5982535"/>
          </a:xfrm>
        </p:grpSpPr>
        <p:pic>
          <p:nvPicPr>
            <p:cNvPr id="154" name="Picture 153" descr="A picture containing shape&#10;&#10;Description automatically generated">
              <a:extLst>
                <a:ext uri="{FF2B5EF4-FFF2-40B4-BE49-F238E27FC236}">
                  <a16:creationId xmlns:a16="http://schemas.microsoft.com/office/drawing/2014/main" id="{795E23D0-440E-43EE-BE42-8E91373DF61F}"/>
                </a:ext>
              </a:extLst>
            </p:cNvPr>
            <p:cNvPicPr>
              <a:picLocks noChangeAspect="1"/>
            </p:cNvPicPr>
            <p:nvPr/>
          </p:nvPicPr>
          <p:blipFill>
            <a:blip r:embed="rId18"/>
            <a:stretch>
              <a:fillRect/>
            </a:stretch>
          </p:blipFill>
          <p:spPr>
            <a:xfrm>
              <a:off x="21680328" y="14421980"/>
              <a:ext cx="5344271" cy="5982535"/>
            </a:xfrm>
            <a:prstGeom prst="rect">
              <a:avLst/>
            </a:prstGeom>
          </p:spPr>
        </p:pic>
        <p:sp>
          <p:nvSpPr>
            <p:cNvPr id="156" name="TextBox 155">
              <a:extLst>
                <a:ext uri="{FF2B5EF4-FFF2-40B4-BE49-F238E27FC236}">
                  <a16:creationId xmlns:a16="http://schemas.microsoft.com/office/drawing/2014/main" id="{B17DFCB8-977F-49A1-82E2-1BEB7E7E8550}"/>
                </a:ext>
              </a:extLst>
            </p:cNvPr>
            <p:cNvSpPr txBox="1"/>
            <p:nvPr/>
          </p:nvSpPr>
          <p:spPr>
            <a:xfrm>
              <a:off x="25148254" y="14876045"/>
              <a:ext cx="1847130" cy="400110"/>
            </a:xfrm>
            <a:prstGeom prst="rect">
              <a:avLst/>
            </a:prstGeom>
            <a:noFill/>
          </p:spPr>
          <p:txBody>
            <a:bodyPr wrap="square" rtlCol="0">
              <a:spAutoFit/>
            </a:bodyPr>
            <a:lstStyle/>
            <a:p>
              <a:pPr algn="ctr"/>
              <a:r>
                <a:rPr lang="en-US" sz="2000">
                  <a:latin typeface="Arial" panose="020B0604020202020204" pitchFamily="34" charset="0"/>
                  <a:cs typeface="Arial" panose="020B0604020202020204" pitchFamily="34" charset="0"/>
                </a:rPr>
                <a:t>Kelvin</a:t>
              </a:r>
              <a:endParaRPr lang="en-US" sz="3600">
                <a:latin typeface="Arial" panose="020B0604020202020204" pitchFamily="34" charset="0"/>
                <a:cs typeface="Arial" panose="020B0604020202020204" pitchFamily="34" charset="0"/>
              </a:endParaRPr>
            </a:p>
          </p:txBody>
        </p:sp>
        <p:sp>
          <p:nvSpPr>
            <p:cNvPr id="164" name="TextBox 163">
              <a:extLst>
                <a:ext uri="{FF2B5EF4-FFF2-40B4-BE49-F238E27FC236}">
                  <a16:creationId xmlns:a16="http://schemas.microsoft.com/office/drawing/2014/main" id="{B78D49F7-2E2E-4230-9E0E-B99B98F4B069}"/>
                </a:ext>
              </a:extLst>
            </p:cNvPr>
            <p:cNvSpPr txBox="1"/>
            <p:nvPr/>
          </p:nvSpPr>
          <p:spPr>
            <a:xfrm>
              <a:off x="26188482" y="17515847"/>
              <a:ext cx="525780" cy="347711"/>
            </a:xfrm>
            <a:prstGeom prst="rect">
              <a:avLst/>
            </a:prstGeom>
            <a:noFill/>
          </p:spPr>
          <p:txBody>
            <a:bodyPr wrap="square" rtlCol="0">
              <a:spAutoFit/>
            </a:bodyPr>
            <a:lstStyle/>
            <a:p>
              <a:endParaRPr lang="en-US" sz="1400">
                <a:latin typeface="Arial" panose="020B0604020202020204" pitchFamily="34" charset="0"/>
                <a:cs typeface="Arial" panose="020B0604020202020204" pitchFamily="34" charset="0"/>
              </a:endParaRPr>
            </a:p>
          </p:txBody>
        </p:sp>
        <p:sp>
          <p:nvSpPr>
            <p:cNvPr id="166" name="TextBox 165">
              <a:extLst>
                <a:ext uri="{FF2B5EF4-FFF2-40B4-BE49-F238E27FC236}">
                  <a16:creationId xmlns:a16="http://schemas.microsoft.com/office/drawing/2014/main" id="{2DD214FC-0E21-449C-8751-0E0F11A66B68}"/>
                </a:ext>
              </a:extLst>
            </p:cNvPr>
            <p:cNvSpPr txBox="1"/>
            <p:nvPr/>
          </p:nvSpPr>
          <p:spPr>
            <a:xfrm>
              <a:off x="26188482" y="15310094"/>
              <a:ext cx="525780" cy="347711"/>
            </a:xfrm>
            <a:prstGeom prst="rect">
              <a:avLst/>
            </a:prstGeom>
            <a:noFill/>
          </p:spPr>
          <p:txBody>
            <a:bodyPr wrap="square" rtlCol="0">
              <a:spAutoFit/>
            </a:bodyPr>
            <a:lstStyle/>
            <a:p>
              <a:endParaRPr lang="en-US" sz="1400">
                <a:latin typeface="Arial" panose="020B0604020202020204" pitchFamily="34" charset="0"/>
                <a:cs typeface="Arial" panose="020B0604020202020204" pitchFamily="34" charset="0"/>
              </a:endParaRPr>
            </a:p>
          </p:txBody>
        </p:sp>
      </p:grpSp>
      <p:sp>
        <p:nvSpPr>
          <p:cNvPr id="168" name="TextBox 167">
            <a:extLst>
              <a:ext uri="{FF2B5EF4-FFF2-40B4-BE49-F238E27FC236}">
                <a16:creationId xmlns:a16="http://schemas.microsoft.com/office/drawing/2014/main" id="{BDFDED58-9BF6-4F8E-B01C-2C1AF539E45D}"/>
              </a:ext>
            </a:extLst>
          </p:cNvPr>
          <p:cNvSpPr txBox="1"/>
          <p:nvPr/>
        </p:nvSpPr>
        <p:spPr>
          <a:xfrm>
            <a:off x="22215988" y="14118984"/>
            <a:ext cx="4658810" cy="1015663"/>
          </a:xfrm>
          <a:prstGeom prst="rect">
            <a:avLst/>
          </a:prstGeom>
          <a:noFill/>
        </p:spPr>
        <p:txBody>
          <a:bodyPr wrap="square" rtlCol="0">
            <a:spAutoFit/>
          </a:bodyPr>
          <a:lstStyle/>
          <a:p>
            <a:pPr algn="ctr"/>
            <a:r>
              <a:rPr lang="en-US" sz="6000" b="1" u="sng"/>
              <a:t>Final Concept</a:t>
            </a:r>
          </a:p>
        </p:txBody>
      </p:sp>
    </p:spTree>
    <p:extLst>
      <p:ext uri="{BB962C8B-B14F-4D97-AF65-F5344CB8AC3E}">
        <p14:creationId xmlns:p14="http://schemas.microsoft.com/office/powerpoint/2010/main" val="5139399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8" name="Cloud 187">
            <a:extLst>
              <a:ext uri="{FF2B5EF4-FFF2-40B4-BE49-F238E27FC236}">
                <a16:creationId xmlns:a16="http://schemas.microsoft.com/office/drawing/2014/main" id="{2698CB34-0BEE-4911-A8CD-9344E89EB6A5}"/>
              </a:ext>
            </a:extLst>
          </p:cNvPr>
          <p:cNvSpPr/>
          <p:nvPr/>
        </p:nvSpPr>
        <p:spPr>
          <a:xfrm>
            <a:off x="33622616" y="11765856"/>
            <a:ext cx="11105515" cy="4400417"/>
          </a:xfrm>
          <a:prstGeom prst="cloud">
            <a:avLst/>
          </a:prstGeom>
          <a:solidFill>
            <a:schemeClr val="bg1">
              <a:lumMod val="8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Cloud 186">
            <a:extLst>
              <a:ext uri="{FF2B5EF4-FFF2-40B4-BE49-F238E27FC236}">
                <a16:creationId xmlns:a16="http://schemas.microsoft.com/office/drawing/2014/main" id="{818BEE11-14E5-4BF9-A9D9-7767E3200846}"/>
              </a:ext>
            </a:extLst>
          </p:cNvPr>
          <p:cNvSpPr/>
          <p:nvPr/>
        </p:nvSpPr>
        <p:spPr>
          <a:xfrm>
            <a:off x="33103153" y="8509708"/>
            <a:ext cx="11105515" cy="4400417"/>
          </a:xfrm>
          <a:prstGeom prst="cloud">
            <a:avLst/>
          </a:prstGeom>
          <a:solidFill>
            <a:schemeClr val="bg1">
              <a:lumMod val="8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Cloud 185">
            <a:extLst>
              <a:ext uri="{FF2B5EF4-FFF2-40B4-BE49-F238E27FC236}">
                <a16:creationId xmlns:a16="http://schemas.microsoft.com/office/drawing/2014/main" id="{82621BA6-CD8C-498C-8B06-95C9F2491530}"/>
              </a:ext>
            </a:extLst>
          </p:cNvPr>
          <p:cNvSpPr/>
          <p:nvPr/>
        </p:nvSpPr>
        <p:spPr>
          <a:xfrm>
            <a:off x="33985091" y="12688870"/>
            <a:ext cx="9994638" cy="5765452"/>
          </a:xfrm>
          <a:prstGeom prst="cloud">
            <a:avLst/>
          </a:prstGeom>
          <a:solidFill>
            <a:schemeClr val="bg1">
              <a:lumMod val="8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Cloud 178">
            <a:extLst>
              <a:ext uri="{FF2B5EF4-FFF2-40B4-BE49-F238E27FC236}">
                <a16:creationId xmlns:a16="http://schemas.microsoft.com/office/drawing/2014/main" id="{55FF4CE1-7662-4F3E-BF1E-2BC80496ACF7}"/>
              </a:ext>
            </a:extLst>
          </p:cNvPr>
          <p:cNvSpPr/>
          <p:nvPr/>
        </p:nvSpPr>
        <p:spPr>
          <a:xfrm>
            <a:off x="38870012" y="14889078"/>
            <a:ext cx="8748554" cy="4400417"/>
          </a:xfrm>
          <a:prstGeom prst="cloud">
            <a:avLst/>
          </a:prstGeom>
          <a:solidFill>
            <a:schemeClr val="bg1">
              <a:lumMod val="8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Cloud 133">
            <a:extLst>
              <a:ext uri="{FF2B5EF4-FFF2-40B4-BE49-F238E27FC236}">
                <a16:creationId xmlns:a16="http://schemas.microsoft.com/office/drawing/2014/main" id="{F6A33516-3ECD-45A4-B113-62E0D532975C}"/>
              </a:ext>
            </a:extLst>
          </p:cNvPr>
          <p:cNvSpPr/>
          <p:nvPr/>
        </p:nvSpPr>
        <p:spPr>
          <a:xfrm>
            <a:off x="34739301" y="11075619"/>
            <a:ext cx="5216202" cy="3075049"/>
          </a:xfrm>
          <a:prstGeom prst="cloud">
            <a:avLst/>
          </a:prstGeom>
          <a:solidFill>
            <a:schemeClr val="bg1">
              <a:lumMod val="8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381BD4B7-BD0A-4E39-BFA7-35746F5CEC7E}"/>
              </a:ext>
            </a:extLst>
          </p:cNvPr>
          <p:cNvSpPr/>
          <p:nvPr/>
        </p:nvSpPr>
        <p:spPr>
          <a:xfrm>
            <a:off x="766503" y="3614207"/>
            <a:ext cx="30804637" cy="3420533"/>
          </a:xfrm>
          <a:prstGeom prst="roundRect">
            <a:avLst/>
          </a:prstGeom>
          <a:solidFill>
            <a:srgbClr val="236192">
              <a:alpha val="6549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0"/>
            <a:ext cx="32918400" cy="32004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srgbClr val="BFBFBF"/>
              </a:solidFill>
            </a:endParaRPr>
          </a:p>
        </p:txBody>
      </p:sp>
      <p:sp>
        <p:nvSpPr>
          <p:cNvPr id="7" name="Text Box 2"/>
          <p:cNvSpPr txBox="1">
            <a:spLocks noChangeArrowheads="1"/>
          </p:cNvSpPr>
          <p:nvPr/>
        </p:nvSpPr>
        <p:spPr bwMode="auto">
          <a:xfrm>
            <a:off x="6421120" y="695092"/>
            <a:ext cx="20759491" cy="2282081"/>
          </a:xfrm>
          <a:prstGeom prst="rect">
            <a:avLst/>
          </a:prstGeom>
          <a:noFill/>
          <a:ln w="9525">
            <a:noFill/>
            <a:miter lim="800000"/>
            <a:headEnd/>
            <a:tailEnd/>
          </a:ln>
        </p:spPr>
        <p:txBody>
          <a:bodyPr rot="0" vert="horz" wrap="square" lIns="91440" tIns="45720" rIns="91440" bIns="45720" anchor="t" anchorCtr="0">
            <a:noAutofit/>
          </a:bodyPr>
          <a:lstStyle/>
          <a:p>
            <a:r>
              <a:rPr lang="en-US" sz="7200">
                <a:solidFill>
                  <a:srgbClr val="0D0D0D"/>
                </a:solidFill>
                <a:latin typeface="Arial"/>
                <a:ea typeface="HelveticaNeueLT Std Lt" charset="0"/>
                <a:cs typeface="Arial"/>
              </a:rPr>
              <a:t>In-Space</a:t>
            </a:r>
            <a:r>
              <a:rPr lang="en-US" sz="7200">
                <a:solidFill>
                  <a:srgbClr val="0D0D0D"/>
                </a:solidFill>
                <a:effectLst/>
                <a:latin typeface="Arial"/>
                <a:ea typeface="HelveticaNeueLT Std Lt" charset="0"/>
                <a:cs typeface="Arial"/>
              </a:rPr>
              <a:t> Cryogenic Propellent </a:t>
            </a:r>
            <a:r>
              <a:rPr lang="en-US" sz="7200">
                <a:solidFill>
                  <a:srgbClr val="0D0D0D"/>
                </a:solidFill>
                <a:latin typeface="Arial"/>
                <a:ea typeface="HelveticaNeueLT Std Lt" charset="0"/>
                <a:cs typeface="Arial"/>
              </a:rPr>
              <a:t>Storage Container</a:t>
            </a:r>
            <a:endParaRPr lang="en-US" sz="7200">
              <a:solidFill>
                <a:srgbClr val="0D0D0D"/>
              </a:solidFill>
              <a:effectLst/>
              <a:latin typeface="Arial"/>
              <a:ea typeface="HelveticaNeueLT Std Lt" charset="0"/>
              <a:cs typeface="Arial"/>
            </a:endParaRPr>
          </a:p>
        </p:txBody>
      </p:sp>
      <p:sp>
        <p:nvSpPr>
          <p:cNvPr id="9" name="Rectangle 8"/>
          <p:cNvSpPr/>
          <p:nvPr/>
        </p:nvSpPr>
        <p:spPr>
          <a:xfrm>
            <a:off x="4022815" y="1981338"/>
            <a:ext cx="25552769" cy="1085490"/>
          </a:xfrm>
          <a:prstGeom prst="rect">
            <a:avLst/>
          </a:prstGeom>
        </p:spPr>
        <p:txBody>
          <a:bodyPr wrap="square">
            <a:spAutoFit/>
          </a:bodyPr>
          <a:lstStyle/>
          <a:p>
            <a:pPr>
              <a:lnSpc>
                <a:spcPct val="150000"/>
              </a:lnSpc>
              <a:spcAft>
                <a:spcPts val="600"/>
              </a:spcAft>
            </a:pPr>
            <a:r>
              <a:rPr lang="en-US" sz="4800">
                <a:solidFill>
                  <a:srgbClr val="0D0D0D"/>
                </a:solidFill>
                <a:effectLst/>
                <a:latin typeface="Arial Black" charset="0"/>
                <a:ea typeface="HelveticaNeueLT Std Lt" charset="0"/>
                <a:cs typeface="Arial" charset="0"/>
              </a:rPr>
              <a:t>Team 512: Anna Gilliard, Liam McConnell, Samantha Myers, Brandon Young</a:t>
            </a:r>
          </a:p>
        </p:txBody>
      </p:sp>
      <p:sp>
        <p:nvSpPr>
          <p:cNvPr id="19" name="Text Box 2"/>
          <p:cNvSpPr txBox="1">
            <a:spLocks noChangeArrowheads="1"/>
          </p:cNvSpPr>
          <p:nvPr/>
        </p:nvSpPr>
        <p:spPr bwMode="auto">
          <a:xfrm>
            <a:off x="12329826" y="3977142"/>
            <a:ext cx="7350345" cy="1040919"/>
          </a:xfrm>
          <a:prstGeom prst="rect">
            <a:avLst/>
          </a:prstGeom>
          <a:noFill/>
          <a:ln w="9525">
            <a:noFill/>
            <a:miter lim="800000"/>
            <a:headEnd/>
            <a:tailEnd/>
          </a:ln>
        </p:spPr>
        <p:txBody>
          <a:bodyPr rot="0" vert="horz" wrap="square" lIns="0" tIns="0" rIns="0" bIns="0" anchor="t" anchorCtr="0">
            <a:noAutofit/>
          </a:bodyPr>
          <a:lstStyle/>
          <a:p>
            <a:pPr marL="0" marR="0" algn="ctr">
              <a:spcBef>
                <a:spcPts val="0"/>
              </a:spcBef>
              <a:spcAft>
                <a:spcPts val="400"/>
              </a:spcAft>
            </a:pPr>
            <a:r>
              <a:rPr lang="en-US" sz="2100">
                <a:solidFill>
                  <a:srgbClr val="000000"/>
                </a:solidFill>
                <a:effectLst/>
                <a:latin typeface="Times New Roman"/>
                <a:ea typeface="HelveticaNeueLT Std Lt" charset="0"/>
                <a:cs typeface="Times New Roman"/>
              </a:rPr>
              <a:t> </a:t>
            </a:r>
            <a:r>
              <a:rPr lang="en-US" sz="6000" u="sng">
                <a:solidFill>
                  <a:srgbClr val="000000"/>
                </a:solidFill>
                <a:effectLst/>
                <a:latin typeface="Arial"/>
                <a:ea typeface="HelveticaNeueLT Std Lt" charset="0"/>
                <a:cs typeface="Times New Roman"/>
              </a:rPr>
              <a:t>Objective</a:t>
            </a:r>
            <a:endParaRPr lang="en-US" sz="6000" u="sng">
              <a:effectLst/>
              <a:latin typeface="Arial"/>
              <a:ea typeface="HelveticaNeueLT Std Lt" charset="0"/>
              <a:cs typeface="Times New Roman"/>
            </a:endParaRPr>
          </a:p>
        </p:txBody>
      </p:sp>
      <p:pic>
        <p:nvPicPr>
          <p:cNvPr id="22" name="Picture 21"/>
          <p:cNvPicPr>
            <a:picLocks noChangeAspect="1"/>
          </p:cNvPicPr>
          <p:nvPr/>
        </p:nvPicPr>
        <p:blipFill>
          <a:blip r:embed="rId3"/>
          <a:srcRect/>
          <a:stretch/>
        </p:blipFill>
        <p:spPr>
          <a:xfrm>
            <a:off x="771480" y="277535"/>
            <a:ext cx="2880652" cy="2710817"/>
          </a:xfrm>
          <a:prstGeom prst="rect">
            <a:avLst/>
          </a:prstGeom>
        </p:spPr>
      </p:pic>
      <p:pic>
        <p:nvPicPr>
          <p:cNvPr id="1026" name="Picture 2" descr="Symbols of NASA | NASA">
            <a:extLst>
              <a:ext uri="{FF2B5EF4-FFF2-40B4-BE49-F238E27FC236}">
                <a16:creationId xmlns:a16="http://schemas.microsoft.com/office/drawing/2014/main" id="{620AB636-F245-4045-8915-5EBD55EE01E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237738" y="277535"/>
            <a:ext cx="5349627" cy="2674814"/>
          </a:xfrm>
          <a:prstGeom prst="rect">
            <a:avLst/>
          </a:prstGeom>
          <a:noFill/>
          <a:extLst>
            <a:ext uri="{909E8E84-426E-40DD-AFC4-6F175D3DCCD1}">
              <a14:hiddenFill xmlns:a14="http://schemas.microsoft.com/office/drawing/2010/main">
                <a:solidFill>
                  <a:srgbClr val="FFFFFF"/>
                </a:solidFill>
              </a14:hiddenFill>
            </a:ext>
          </a:extLst>
        </p:spPr>
      </p:pic>
      <p:sp>
        <p:nvSpPr>
          <p:cNvPr id="109" name="TextBox 108">
            <a:extLst>
              <a:ext uri="{FF2B5EF4-FFF2-40B4-BE49-F238E27FC236}">
                <a16:creationId xmlns:a16="http://schemas.microsoft.com/office/drawing/2014/main" id="{51BF7B31-7917-43EC-AB25-2C16A970E024}"/>
              </a:ext>
            </a:extLst>
          </p:cNvPr>
          <p:cNvSpPr txBox="1"/>
          <p:nvPr/>
        </p:nvSpPr>
        <p:spPr>
          <a:xfrm>
            <a:off x="1668685" y="5008444"/>
            <a:ext cx="29565600" cy="1569660"/>
          </a:xfrm>
          <a:prstGeom prst="rect">
            <a:avLst/>
          </a:prstGeom>
          <a:noFill/>
        </p:spPr>
        <p:txBody>
          <a:bodyPr wrap="square" lIns="91440" tIns="45720" rIns="91440" bIns="45720" rtlCol="0" anchor="t">
            <a:spAutoFit/>
          </a:bodyPr>
          <a:lstStyle/>
          <a:p>
            <a:pPr algn="ctr"/>
            <a:r>
              <a:rPr lang="en-US" sz="4800">
                <a:latin typeface="Arial"/>
                <a:cs typeface="Arial"/>
              </a:rPr>
              <a:t>Create a long-term storage solution for cryogenic propellent such as liquid hydrogen or liquid oxygen. A longer storage time under cryogenic temperature and pressure leads to the possibility of longer missions.</a:t>
            </a:r>
          </a:p>
        </p:txBody>
      </p:sp>
      <p:graphicFrame>
        <p:nvGraphicFramePr>
          <p:cNvPr id="2" name="Diagram 1">
            <a:extLst>
              <a:ext uri="{FF2B5EF4-FFF2-40B4-BE49-F238E27FC236}">
                <a16:creationId xmlns:a16="http://schemas.microsoft.com/office/drawing/2014/main" id="{3921C973-F66C-4048-B3E7-601DAB1BC349}"/>
              </a:ext>
            </a:extLst>
          </p:cNvPr>
          <p:cNvGraphicFramePr/>
          <p:nvPr>
            <p:extLst>
              <p:ext uri="{D42A27DB-BD31-4B8C-83A1-F6EECF244321}">
                <p14:modId xmlns:p14="http://schemas.microsoft.com/office/powerpoint/2010/main" val="3125785771"/>
              </p:ext>
            </p:extLst>
          </p:nvPr>
        </p:nvGraphicFramePr>
        <p:xfrm>
          <a:off x="-1458339" y="20608968"/>
          <a:ext cx="35045704" cy="95080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pSp>
        <p:nvGrpSpPr>
          <p:cNvPr id="89" name="Group 88">
            <a:extLst>
              <a:ext uri="{FF2B5EF4-FFF2-40B4-BE49-F238E27FC236}">
                <a16:creationId xmlns:a16="http://schemas.microsoft.com/office/drawing/2014/main" id="{A123000C-B861-724C-A570-D9DEB0D40B08}"/>
              </a:ext>
            </a:extLst>
          </p:cNvPr>
          <p:cNvGrpSpPr/>
          <p:nvPr/>
        </p:nvGrpSpPr>
        <p:grpSpPr>
          <a:xfrm>
            <a:off x="13556384" y="7098107"/>
            <a:ext cx="13696389" cy="7520830"/>
            <a:chOff x="7405313" y="12125761"/>
            <a:chExt cx="16206329" cy="8772784"/>
          </a:xfrm>
        </p:grpSpPr>
        <p:sp>
          <p:nvSpPr>
            <p:cNvPr id="90" name="TextBox 89">
              <a:extLst>
                <a:ext uri="{FF2B5EF4-FFF2-40B4-BE49-F238E27FC236}">
                  <a16:creationId xmlns:a16="http://schemas.microsoft.com/office/drawing/2014/main" id="{ADB9AE5E-55E6-9A47-B82C-28031201E2BE}"/>
                </a:ext>
              </a:extLst>
            </p:cNvPr>
            <p:cNvSpPr txBox="1"/>
            <p:nvPr/>
          </p:nvSpPr>
          <p:spPr>
            <a:xfrm>
              <a:off x="20855109" y="18406166"/>
              <a:ext cx="2756533" cy="2492379"/>
            </a:xfrm>
            <a:prstGeom prst="rect">
              <a:avLst/>
            </a:prstGeom>
            <a:noFill/>
          </p:spPr>
          <p:txBody>
            <a:bodyPr wrap="square" lIns="91440" tIns="45720" rIns="91440" bIns="45720" rtlCol="0" anchor="t">
              <a:spAutoFit/>
            </a:bodyPr>
            <a:lstStyle/>
            <a:p>
              <a:pPr algn="r"/>
              <a:r>
                <a:rPr lang="en-US" sz="3200"/>
                <a:t>Outer layer of tank</a:t>
              </a:r>
              <a:endParaRPr lang="en-US" sz="3200">
                <a:cs typeface="Calibri"/>
              </a:endParaRPr>
            </a:p>
          </p:txBody>
        </p:sp>
        <p:sp>
          <p:nvSpPr>
            <p:cNvPr id="91" name="TextBox 90">
              <a:extLst>
                <a:ext uri="{FF2B5EF4-FFF2-40B4-BE49-F238E27FC236}">
                  <a16:creationId xmlns:a16="http://schemas.microsoft.com/office/drawing/2014/main" id="{DBB60152-1290-7641-AB23-3876E849BCB4}"/>
                </a:ext>
              </a:extLst>
            </p:cNvPr>
            <p:cNvSpPr txBox="1"/>
            <p:nvPr/>
          </p:nvSpPr>
          <p:spPr>
            <a:xfrm>
              <a:off x="18251843" y="18396531"/>
              <a:ext cx="2637880" cy="2492379"/>
            </a:xfrm>
            <a:prstGeom prst="rect">
              <a:avLst/>
            </a:prstGeom>
            <a:noFill/>
          </p:spPr>
          <p:txBody>
            <a:bodyPr wrap="square" lIns="91440" tIns="45720" rIns="91440" bIns="45720" rtlCol="0" anchor="t">
              <a:spAutoFit/>
            </a:bodyPr>
            <a:lstStyle/>
            <a:p>
              <a:r>
                <a:rPr lang="en-US" sz="3200"/>
                <a:t>Inner layer of tank</a:t>
              </a:r>
            </a:p>
          </p:txBody>
        </p:sp>
        <p:grpSp>
          <p:nvGrpSpPr>
            <p:cNvPr id="92" name="Group 91">
              <a:extLst>
                <a:ext uri="{FF2B5EF4-FFF2-40B4-BE49-F238E27FC236}">
                  <a16:creationId xmlns:a16="http://schemas.microsoft.com/office/drawing/2014/main" id="{6C7978A7-B238-8446-ABEA-B4E0F681A542}"/>
                </a:ext>
              </a:extLst>
            </p:cNvPr>
            <p:cNvGrpSpPr/>
            <p:nvPr/>
          </p:nvGrpSpPr>
          <p:grpSpPr>
            <a:xfrm>
              <a:off x="7405313" y="12125761"/>
              <a:ext cx="16102351" cy="6693665"/>
              <a:chOff x="7763106" y="13314696"/>
              <a:chExt cx="14885356" cy="7265301"/>
            </a:xfrm>
          </p:grpSpPr>
          <p:grpSp>
            <p:nvGrpSpPr>
              <p:cNvPr id="93" name="Group 92">
                <a:extLst>
                  <a:ext uri="{FF2B5EF4-FFF2-40B4-BE49-F238E27FC236}">
                    <a16:creationId xmlns:a16="http://schemas.microsoft.com/office/drawing/2014/main" id="{241259C0-B5E6-5645-AE5E-C47722AF7E4E}"/>
                  </a:ext>
                </a:extLst>
              </p:cNvPr>
              <p:cNvGrpSpPr/>
              <p:nvPr/>
            </p:nvGrpSpPr>
            <p:grpSpPr>
              <a:xfrm>
                <a:off x="7763106" y="13314696"/>
                <a:ext cx="5572070" cy="7265301"/>
                <a:chOff x="9513857" y="13309459"/>
                <a:chExt cx="5572070" cy="7265301"/>
              </a:xfrm>
            </p:grpSpPr>
            <p:sp>
              <p:nvSpPr>
                <p:cNvPr id="122" name="Oval 121">
                  <a:extLst>
                    <a:ext uri="{FF2B5EF4-FFF2-40B4-BE49-F238E27FC236}">
                      <a16:creationId xmlns:a16="http://schemas.microsoft.com/office/drawing/2014/main" id="{180E2E81-09AC-A343-B250-1275330E5FF6}"/>
                    </a:ext>
                  </a:extLst>
                </p:cNvPr>
                <p:cNvSpPr/>
                <p:nvPr/>
              </p:nvSpPr>
              <p:spPr>
                <a:xfrm>
                  <a:off x="12619546" y="18597201"/>
                  <a:ext cx="2279597" cy="1977559"/>
                </a:xfrm>
                <a:prstGeom prst="ellipse">
                  <a:avLst/>
                </a:prstGeom>
                <a:solidFill>
                  <a:srgbClr val="BFBFBF"/>
                </a:solidFill>
                <a:ln>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4" name="Group 123">
                  <a:extLst>
                    <a:ext uri="{FF2B5EF4-FFF2-40B4-BE49-F238E27FC236}">
                      <a16:creationId xmlns:a16="http://schemas.microsoft.com/office/drawing/2014/main" id="{D112FF3A-BE68-C640-ACC2-1926F931C3C2}"/>
                    </a:ext>
                  </a:extLst>
                </p:cNvPr>
                <p:cNvGrpSpPr/>
                <p:nvPr/>
              </p:nvGrpSpPr>
              <p:grpSpPr>
                <a:xfrm>
                  <a:off x="11805591" y="14290690"/>
                  <a:ext cx="3280336" cy="5506562"/>
                  <a:chOff x="13435616" y="14290690"/>
                  <a:chExt cx="3280336" cy="5506562"/>
                </a:xfrm>
              </p:grpSpPr>
              <p:sp>
                <p:nvSpPr>
                  <p:cNvPr id="125" name="Rectangle 124">
                    <a:extLst>
                      <a:ext uri="{FF2B5EF4-FFF2-40B4-BE49-F238E27FC236}">
                        <a16:creationId xmlns:a16="http://schemas.microsoft.com/office/drawing/2014/main" id="{8D5A0D89-2EE9-264E-A2B2-625649B215F2}"/>
                      </a:ext>
                    </a:extLst>
                  </p:cNvPr>
                  <p:cNvSpPr/>
                  <p:nvPr/>
                </p:nvSpPr>
                <p:spPr>
                  <a:xfrm>
                    <a:off x="14249572" y="15913372"/>
                    <a:ext cx="2279597" cy="3672610"/>
                  </a:xfrm>
                  <a:prstGeom prst="rect">
                    <a:avLst/>
                  </a:prstGeom>
                  <a:solidFill>
                    <a:srgbClr val="BFBFBF"/>
                  </a:solidFill>
                  <a:ln>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a:extLst>
                      <a:ext uri="{FF2B5EF4-FFF2-40B4-BE49-F238E27FC236}">
                        <a16:creationId xmlns:a16="http://schemas.microsoft.com/office/drawing/2014/main" id="{AF2BAAA8-E546-2C4A-8DF3-D9E850DFD649}"/>
                      </a:ext>
                    </a:extLst>
                  </p:cNvPr>
                  <p:cNvSpPr/>
                  <p:nvPr/>
                </p:nvSpPr>
                <p:spPr>
                  <a:xfrm>
                    <a:off x="14249572" y="14825714"/>
                    <a:ext cx="2279597" cy="1977559"/>
                  </a:xfrm>
                  <a:prstGeom prst="ellipse">
                    <a:avLst/>
                  </a:prstGeom>
                  <a:solidFill>
                    <a:srgbClr val="BFBFBF"/>
                  </a:solidFill>
                  <a:ln>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ectangle 126">
                    <a:extLst>
                      <a:ext uri="{FF2B5EF4-FFF2-40B4-BE49-F238E27FC236}">
                        <a16:creationId xmlns:a16="http://schemas.microsoft.com/office/drawing/2014/main" id="{F5C81396-6C97-624E-A809-D8BDC4167769}"/>
                      </a:ext>
                    </a:extLst>
                  </p:cNvPr>
                  <p:cNvSpPr/>
                  <p:nvPr/>
                </p:nvSpPr>
                <p:spPr>
                  <a:xfrm>
                    <a:off x="16296716" y="16798006"/>
                    <a:ext cx="419236" cy="1384292"/>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8" name="Straight Connector 127">
                    <a:extLst>
                      <a:ext uri="{FF2B5EF4-FFF2-40B4-BE49-F238E27FC236}">
                        <a16:creationId xmlns:a16="http://schemas.microsoft.com/office/drawing/2014/main" id="{609E2AF5-FC08-8749-B49D-C9BC41FC42C6}"/>
                      </a:ext>
                    </a:extLst>
                  </p:cNvPr>
                  <p:cNvCxnSpPr>
                    <a:cxnSpLocks/>
                    <a:stCxn id="126" idx="2"/>
                    <a:endCxn id="126" idx="6"/>
                  </p:cNvCxnSpPr>
                  <p:nvPr/>
                </p:nvCxnSpPr>
                <p:spPr>
                  <a:xfrm>
                    <a:off x="14249572" y="15814494"/>
                    <a:ext cx="2279597" cy="0"/>
                  </a:xfrm>
                  <a:prstGeom prst="line">
                    <a:avLst/>
                  </a:prstGeom>
                  <a:ln w="762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8C03954B-6122-5E4A-AD27-2958F03B20AC}"/>
                      </a:ext>
                    </a:extLst>
                  </p:cNvPr>
                  <p:cNvCxnSpPr>
                    <a:cxnSpLocks/>
                    <a:stCxn id="122" idx="2"/>
                    <a:endCxn id="122" idx="6"/>
                  </p:cNvCxnSpPr>
                  <p:nvPr/>
                </p:nvCxnSpPr>
                <p:spPr>
                  <a:xfrm>
                    <a:off x="14249571" y="19585981"/>
                    <a:ext cx="2279597" cy="0"/>
                  </a:xfrm>
                  <a:prstGeom prst="line">
                    <a:avLst/>
                  </a:prstGeom>
                  <a:ln w="762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E867F7F2-C7D9-D243-8454-32DDEE236A5E}"/>
                      </a:ext>
                    </a:extLst>
                  </p:cNvPr>
                  <p:cNvCxnSpPr>
                    <a:cxnSpLocks/>
                  </p:cNvCxnSpPr>
                  <p:nvPr/>
                </p:nvCxnSpPr>
                <p:spPr>
                  <a:xfrm>
                    <a:off x="14862477" y="15810316"/>
                    <a:ext cx="0" cy="3775665"/>
                  </a:xfrm>
                  <a:prstGeom prst="line">
                    <a:avLst/>
                  </a:prstGeom>
                  <a:ln w="762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7EEEF10D-9561-7344-A0B0-A8313E23957C}"/>
                      </a:ext>
                    </a:extLst>
                  </p:cNvPr>
                  <p:cNvCxnSpPr>
                    <a:cxnSpLocks/>
                  </p:cNvCxnSpPr>
                  <p:nvPr/>
                </p:nvCxnSpPr>
                <p:spPr>
                  <a:xfrm>
                    <a:off x="15940186" y="15810316"/>
                    <a:ext cx="0" cy="3775665"/>
                  </a:xfrm>
                  <a:prstGeom prst="line">
                    <a:avLst/>
                  </a:prstGeom>
                  <a:ln w="762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3" name="Oval 132">
                    <a:extLst>
                      <a:ext uri="{FF2B5EF4-FFF2-40B4-BE49-F238E27FC236}">
                        <a16:creationId xmlns:a16="http://schemas.microsoft.com/office/drawing/2014/main" id="{11108A2C-435E-A647-9F81-2B95631137DC}"/>
                      </a:ext>
                    </a:extLst>
                  </p:cNvPr>
                  <p:cNvSpPr/>
                  <p:nvPr/>
                </p:nvSpPr>
                <p:spPr>
                  <a:xfrm>
                    <a:off x="14662223" y="19012066"/>
                    <a:ext cx="125771" cy="135604"/>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0DED4091-02AE-3248-8ABC-E07D4CA4D051}"/>
                      </a:ext>
                    </a:extLst>
                  </p:cNvPr>
                  <p:cNvSpPr/>
                  <p:nvPr/>
                </p:nvSpPr>
                <p:spPr>
                  <a:xfrm>
                    <a:off x="14663026" y="18009477"/>
                    <a:ext cx="125771" cy="135604"/>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Oval 135">
                    <a:extLst>
                      <a:ext uri="{FF2B5EF4-FFF2-40B4-BE49-F238E27FC236}">
                        <a16:creationId xmlns:a16="http://schemas.microsoft.com/office/drawing/2014/main" id="{A49AAE09-C6E5-DB4B-9EB8-B9D7799B05F2}"/>
                      </a:ext>
                    </a:extLst>
                  </p:cNvPr>
                  <p:cNvSpPr/>
                  <p:nvPr/>
                </p:nvSpPr>
                <p:spPr>
                  <a:xfrm>
                    <a:off x="14662223" y="17109419"/>
                    <a:ext cx="125771" cy="135604"/>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Oval 136">
                    <a:extLst>
                      <a:ext uri="{FF2B5EF4-FFF2-40B4-BE49-F238E27FC236}">
                        <a16:creationId xmlns:a16="http://schemas.microsoft.com/office/drawing/2014/main" id="{67444BE4-D976-A143-A13C-D56DF516CBDA}"/>
                      </a:ext>
                    </a:extLst>
                  </p:cNvPr>
                  <p:cNvSpPr/>
                  <p:nvPr/>
                </p:nvSpPr>
                <p:spPr>
                  <a:xfrm>
                    <a:off x="14662223" y="16173280"/>
                    <a:ext cx="125771" cy="135604"/>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a:extLst>
                      <a:ext uri="{FF2B5EF4-FFF2-40B4-BE49-F238E27FC236}">
                        <a16:creationId xmlns:a16="http://schemas.microsoft.com/office/drawing/2014/main" id="{ED574294-A8B0-3A4A-84CA-09AA797AA65A}"/>
                      </a:ext>
                    </a:extLst>
                  </p:cNvPr>
                  <p:cNvSpPr/>
                  <p:nvPr/>
                </p:nvSpPr>
                <p:spPr>
                  <a:xfrm>
                    <a:off x="16196824" y="15608999"/>
                    <a:ext cx="125771" cy="135604"/>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Oval 138">
                    <a:extLst>
                      <a:ext uri="{FF2B5EF4-FFF2-40B4-BE49-F238E27FC236}">
                        <a16:creationId xmlns:a16="http://schemas.microsoft.com/office/drawing/2014/main" id="{DC582C58-FB11-2D4D-833E-49DA9CAC3FED}"/>
                      </a:ext>
                    </a:extLst>
                  </p:cNvPr>
                  <p:cNvSpPr/>
                  <p:nvPr/>
                </p:nvSpPr>
                <p:spPr>
                  <a:xfrm>
                    <a:off x="15631144" y="15601670"/>
                    <a:ext cx="125771" cy="135604"/>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50E2C275-2C0F-024F-B6AD-14C950C35CBE}"/>
                      </a:ext>
                    </a:extLst>
                  </p:cNvPr>
                  <p:cNvSpPr/>
                  <p:nvPr/>
                </p:nvSpPr>
                <p:spPr>
                  <a:xfrm>
                    <a:off x="15014677" y="15601670"/>
                    <a:ext cx="125771" cy="135604"/>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31EC294F-0B54-FE4E-B42A-6C373A5DF5E2}"/>
                      </a:ext>
                    </a:extLst>
                  </p:cNvPr>
                  <p:cNvSpPr/>
                  <p:nvPr/>
                </p:nvSpPr>
                <p:spPr>
                  <a:xfrm>
                    <a:off x="14440963" y="15608999"/>
                    <a:ext cx="125771" cy="135604"/>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6D8B31AD-50C3-AB43-B773-E30780970397}"/>
                      </a:ext>
                    </a:extLst>
                  </p:cNvPr>
                  <p:cNvSpPr/>
                  <p:nvPr/>
                </p:nvSpPr>
                <p:spPr>
                  <a:xfrm>
                    <a:off x="16165915" y="19661648"/>
                    <a:ext cx="125771" cy="135604"/>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a:extLst>
                      <a:ext uri="{FF2B5EF4-FFF2-40B4-BE49-F238E27FC236}">
                        <a16:creationId xmlns:a16="http://schemas.microsoft.com/office/drawing/2014/main" id="{32963D1B-C0DB-6D48-B781-E5FBD9979E3F}"/>
                      </a:ext>
                    </a:extLst>
                  </p:cNvPr>
                  <p:cNvSpPr/>
                  <p:nvPr/>
                </p:nvSpPr>
                <p:spPr>
                  <a:xfrm>
                    <a:off x="15600235" y="19654320"/>
                    <a:ext cx="125771" cy="135604"/>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a:extLst>
                      <a:ext uri="{FF2B5EF4-FFF2-40B4-BE49-F238E27FC236}">
                        <a16:creationId xmlns:a16="http://schemas.microsoft.com/office/drawing/2014/main" id="{CD1849EF-04EC-484C-94E9-C3006A118121}"/>
                      </a:ext>
                    </a:extLst>
                  </p:cNvPr>
                  <p:cNvSpPr/>
                  <p:nvPr/>
                </p:nvSpPr>
                <p:spPr>
                  <a:xfrm>
                    <a:off x="14983768" y="19654320"/>
                    <a:ext cx="125771" cy="135604"/>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EACE10A5-160E-E944-96D6-685DDC5AE3A3}"/>
                      </a:ext>
                    </a:extLst>
                  </p:cNvPr>
                  <p:cNvSpPr/>
                  <p:nvPr/>
                </p:nvSpPr>
                <p:spPr>
                  <a:xfrm>
                    <a:off x="14410054" y="19661648"/>
                    <a:ext cx="125771" cy="135604"/>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45">
                    <a:extLst>
                      <a:ext uri="{FF2B5EF4-FFF2-40B4-BE49-F238E27FC236}">
                        <a16:creationId xmlns:a16="http://schemas.microsoft.com/office/drawing/2014/main" id="{0601A9C2-A056-8B4F-A73E-CB64D8F79297}"/>
                      </a:ext>
                    </a:extLst>
                  </p:cNvPr>
                  <p:cNvSpPr/>
                  <p:nvPr/>
                </p:nvSpPr>
                <p:spPr>
                  <a:xfrm>
                    <a:off x="16029028" y="18979764"/>
                    <a:ext cx="125771" cy="135604"/>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a:extLst>
                      <a:ext uri="{FF2B5EF4-FFF2-40B4-BE49-F238E27FC236}">
                        <a16:creationId xmlns:a16="http://schemas.microsoft.com/office/drawing/2014/main" id="{345EF9E2-8F4E-BD4B-91E5-5790A1AD9088}"/>
                      </a:ext>
                    </a:extLst>
                  </p:cNvPr>
                  <p:cNvSpPr/>
                  <p:nvPr/>
                </p:nvSpPr>
                <p:spPr>
                  <a:xfrm>
                    <a:off x="16029831" y="17977175"/>
                    <a:ext cx="125771" cy="135604"/>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val 147">
                    <a:extLst>
                      <a:ext uri="{FF2B5EF4-FFF2-40B4-BE49-F238E27FC236}">
                        <a16:creationId xmlns:a16="http://schemas.microsoft.com/office/drawing/2014/main" id="{73E773F0-EC44-0D43-887C-62F5A42C7029}"/>
                      </a:ext>
                    </a:extLst>
                  </p:cNvPr>
                  <p:cNvSpPr/>
                  <p:nvPr/>
                </p:nvSpPr>
                <p:spPr>
                  <a:xfrm>
                    <a:off x="16029028" y="17077118"/>
                    <a:ext cx="125771" cy="135604"/>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Oval 148">
                    <a:extLst>
                      <a:ext uri="{FF2B5EF4-FFF2-40B4-BE49-F238E27FC236}">
                        <a16:creationId xmlns:a16="http://schemas.microsoft.com/office/drawing/2014/main" id="{8BCC54D5-7C06-9B42-9049-8474AD0CF8A4}"/>
                      </a:ext>
                    </a:extLst>
                  </p:cNvPr>
                  <p:cNvSpPr/>
                  <p:nvPr/>
                </p:nvSpPr>
                <p:spPr>
                  <a:xfrm>
                    <a:off x="16029028" y="16140979"/>
                    <a:ext cx="125771" cy="135604"/>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0" name="Graphic 149" descr="Bubbles outline">
                    <a:extLst>
                      <a:ext uri="{FF2B5EF4-FFF2-40B4-BE49-F238E27FC236}">
                        <a16:creationId xmlns:a16="http://schemas.microsoft.com/office/drawing/2014/main" id="{28F165BB-759A-AB40-A67C-EBF528CFD44A}"/>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3435616" y="14290690"/>
                    <a:ext cx="1016628" cy="1228095"/>
                  </a:xfrm>
                  <a:prstGeom prst="rect">
                    <a:avLst/>
                  </a:prstGeom>
                </p:spPr>
              </p:pic>
            </p:grpSp>
            <p:sp>
              <p:nvSpPr>
                <p:cNvPr id="123" name="TextBox 122">
                  <a:extLst>
                    <a:ext uri="{FF2B5EF4-FFF2-40B4-BE49-F238E27FC236}">
                      <a16:creationId xmlns:a16="http://schemas.microsoft.com/office/drawing/2014/main" id="{8E4D3041-F498-2E40-9643-909D54E0D2CC}"/>
                    </a:ext>
                  </a:extLst>
                </p:cNvPr>
                <p:cNvSpPr txBox="1"/>
                <p:nvPr/>
              </p:nvSpPr>
              <p:spPr>
                <a:xfrm>
                  <a:off x="9513857" y="13309459"/>
                  <a:ext cx="4456353" cy="1113918"/>
                </a:xfrm>
                <a:prstGeom prst="rect">
                  <a:avLst/>
                </a:prstGeom>
                <a:noFill/>
              </p:spPr>
              <p:txBody>
                <a:bodyPr wrap="square" rtlCol="0">
                  <a:spAutoFit/>
                </a:bodyPr>
                <a:lstStyle/>
                <a:p>
                  <a:pPr algn="ctr"/>
                  <a:r>
                    <a:rPr lang="en-US" sz="3600">
                      <a:latin typeface="Arial" panose="020B0604020202020204" pitchFamily="34" charset="0"/>
                      <a:cs typeface="Arial" panose="020B0604020202020204" pitchFamily="34" charset="0"/>
                    </a:rPr>
                    <a:t>Boil off</a:t>
                  </a:r>
                </a:p>
              </p:txBody>
            </p:sp>
          </p:grpSp>
          <p:grpSp>
            <p:nvGrpSpPr>
              <p:cNvPr id="94" name="Group 93">
                <a:extLst>
                  <a:ext uri="{FF2B5EF4-FFF2-40B4-BE49-F238E27FC236}">
                    <a16:creationId xmlns:a16="http://schemas.microsoft.com/office/drawing/2014/main" id="{C7B6802C-FEB9-F344-A047-8F54F7117A28}"/>
                  </a:ext>
                </a:extLst>
              </p:cNvPr>
              <p:cNvGrpSpPr/>
              <p:nvPr/>
            </p:nvGrpSpPr>
            <p:grpSpPr>
              <a:xfrm>
                <a:off x="13702104" y="13386628"/>
                <a:ext cx="8946358" cy="6697043"/>
                <a:chOff x="13702104" y="13386628"/>
                <a:chExt cx="8946358" cy="6697043"/>
              </a:xfrm>
            </p:grpSpPr>
            <p:sp>
              <p:nvSpPr>
                <p:cNvPr id="95" name="Arrow: Right 38">
                  <a:extLst>
                    <a:ext uri="{FF2B5EF4-FFF2-40B4-BE49-F238E27FC236}">
                      <a16:creationId xmlns:a16="http://schemas.microsoft.com/office/drawing/2014/main" id="{329E6CF2-0312-CC46-8479-D0DED87C4E5D}"/>
                    </a:ext>
                  </a:extLst>
                </p:cNvPr>
                <p:cNvSpPr/>
                <p:nvPr/>
              </p:nvSpPr>
              <p:spPr>
                <a:xfrm>
                  <a:off x="13702104" y="16095290"/>
                  <a:ext cx="5648841" cy="3063675"/>
                </a:xfrm>
                <a:prstGeom prst="rightArrow">
                  <a:avLst>
                    <a:gd name="adj1" fmla="val 50000"/>
                    <a:gd name="adj2" fmla="val 54632"/>
                  </a:avLst>
                </a:prstGeom>
                <a:solidFill>
                  <a:srgbClr val="7398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Arial" panose="020B0604020202020204" pitchFamily="34" charset="0"/>
                      <a:cs typeface="Arial" panose="020B0604020202020204" pitchFamily="34" charset="0"/>
                    </a:rPr>
                    <a:t>Cross section </a:t>
                  </a:r>
                </a:p>
                <a:p>
                  <a:pPr algn="ctr"/>
                  <a:r>
                    <a:rPr lang="en-US" sz="2800">
                      <a:solidFill>
                        <a:schemeClr val="tx1"/>
                      </a:solidFill>
                      <a:latin typeface="Arial" panose="020B0604020202020204" pitchFamily="34" charset="0"/>
                      <a:cs typeface="Arial" panose="020B0604020202020204" pitchFamily="34" charset="0"/>
                    </a:rPr>
                    <a:t>of the tank wall</a:t>
                  </a:r>
                </a:p>
              </p:txBody>
            </p:sp>
            <p:sp>
              <p:nvSpPr>
                <p:cNvPr id="96" name="Rectangle 95">
                  <a:extLst>
                    <a:ext uri="{FF2B5EF4-FFF2-40B4-BE49-F238E27FC236}">
                      <a16:creationId xmlns:a16="http://schemas.microsoft.com/office/drawing/2014/main" id="{C3A16A10-C65B-3543-89B1-B4E679529B01}"/>
                    </a:ext>
                  </a:extLst>
                </p:cNvPr>
                <p:cNvSpPr/>
                <p:nvPr/>
              </p:nvSpPr>
              <p:spPr>
                <a:xfrm flipH="1">
                  <a:off x="19541045" y="15178139"/>
                  <a:ext cx="154446" cy="4888191"/>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8" name="Rectangle 97">
                  <a:extLst>
                    <a:ext uri="{FF2B5EF4-FFF2-40B4-BE49-F238E27FC236}">
                      <a16:creationId xmlns:a16="http://schemas.microsoft.com/office/drawing/2014/main" id="{C43887EB-F3CB-EC4F-9E00-C031266DAE2C}"/>
                    </a:ext>
                  </a:extLst>
                </p:cNvPr>
                <p:cNvSpPr/>
                <p:nvPr/>
              </p:nvSpPr>
              <p:spPr>
                <a:xfrm flipH="1">
                  <a:off x="20562932" y="15178138"/>
                  <a:ext cx="154446" cy="4888191"/>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cxnSp>
              <p:nvCxnSpPr>
                <p:cNvPr id="100" name="Straight Arrow Connector 99">
                  <a:extLst>
                    <a:ext uri="{FF2B5EF4-FFF2-40B4-BE49-F238E27FC236}">
                      <a16:creationId xmlns:a16="http://schemas.microsoft.com/office/drawing/2014/main" id="{3AB1CE32-EC8B-BE41-B4D3-5E009A768BFF}"/>
                    </a:ext>
                  </a:extLst>
                </p:cNvPr>
                <p:cNvCxnSpPr/>
                <p:nvPr/>
              </p:nvCxnSpPr>
              <p:spPr>
                <a:xfrm>
                  <a:off x="19765852" y="15186632"/>
                  <a:ext cx="26203" cy="4887397"/>
                </a:xfrm>
                <a:prstGeom prst="straightConnector1">
                  <a:avLst/>
                </a:prstGeom>
              </p:spPr>
              <p:style>
                <a:lnRef idx="2">
                  <a:schemeClr val="dk1"/>
                </a:lnRef>
                <a:fillRef idx="0">
                  <a:schemeClr val="dk1"/>
                </a:fillRef>
                <a:effectRef idx="1">
                  <a:schemeClr val="dk1"/>
                </a:effectRef>
                <a:fontRef idx="minor">
                  <a:schemeClr val="tx1"/>
                </a:fontRef>
              </p:style>
            </p:cxnSp>
            <p:cxnSp>
              <p:nvCxnSpPr>
                <p:cNvPr id="101" name="Straight Arrow Connector 100">
                  <a:extLst>
                    <a:ext uri="{FF2B5EF4-FFF2-40B4-BE49-F238E27FC236}">
                      <a16:creationId xmlns:a16="http://schemas.microsoft.com/office/drawing/2014/main" id="{C785BD06-9C3F-6844-85A6-B8FCA6301467}"/>
                    </a:ext>
                  </a:extLst>
                </p:cNvPr>
                <p:cNvCxnSpPr>
                  <a:cxnSpLocks/>
                </p:cNvCxnSpPr>
                <p:nvPr/>
              </p:nvCxnSpPr>
              <p:spPr>
                <a:xfrm>
                  <a:off x="19844457" y="15172505"/>
                  <a:ext cx="26203" cy="4887397"/>
                </a:xfrm>
                <a:prstGeom prst="straightConnector1">
                  <a:avLst/>
                </a:prstGeom>
              </p:spPr>
              <p:style>
                <a:lnRef idx="2">
                  <a:schemeClr val="dk1"/>
                </a:lnRef>
                <a:fillRef idx="0">
                  <a:schemeClr val="dk1"/>
                </a:fillRef>
                <a:effectRef idx="1">
                  <a:schemeClr val="dk1"/>
                </a:effectRef>
                <a:fontRef idx="minor">
                  <a:schemeClr val="tx1"/>
                </a:fontRef>
              </p:style>
            </p:cxnSp>
            <p:cxnSp>
              <p:nvCxnSpPr>
                <p:cNvPr id="103" name="Straight Arrow Connector 102">
                  <a:extLst>
                    <a:ext uri="{FF2B5EF4-FFF2-40B4-BE49-F238E27FC236}">
                      <a16:creationId xmlns:a16="http://schemas.microsoft.com/office/drawing/2014/main" id="{CC8BF203-EF6E-5346-896A-3E3C8B78B8FD}"/>
                    </a:ext>
                  </a:extLst>
                </p:cNvPr>
                <p:cNvCxnSpPr>
                  <a:cxnSpLocks/>
                </p:cNvCxnSpPr>
                <p:nvPr/>
              </p:nvCxnSpPr>
              <p:spPr>
                <a:xfrm>
                  <a:off x="19923064" y="15172505"/>
                  <a:ext cx="26203" cy="4887397"/>
                </a:xfrm>
                <a:prstGeom prst="straightConnector1">
                  <a:avLst/>
                </a:prstGeom>
              </p:spPr>
              <p:style>
                <a:lnRef idx="2">
                  <a:schemeClr val="dk1"/>
                </a:lnRef>
                <a:fillRef idx="0">
                  <a:schemeClr val="dk1"/>
                </a:fillRef>
                <a:effectRef idx="1">
                  <a:schemeClr val="dk1"/>
                </a:effectRef>
                <a:fontRef idx="minor">
                  <a:schemeClr val="tx1"/>
                </a:fontRef>
              </p:style>
            </p:cxnSp>
            <p:cxnSp>
              <p:nvCxnSpPr>
                <p:cNvPr id="104" name="Straight Arrow Connector 103">
                  <a:extLst>
                    <a:ext uri="{FF2B5EF4-FFF2-40B4-BE49-F238E27FC236}">
                      <a16:creationId xmlns:a16="http://schemas.microsoft.com/office/drawing/2014/main" id="{12BA3F2E-BFDC-CA4E-A6CE-F94E21F93AEA}"/>
                    </a:ext>
                  </a:extLst>
                </p:cNvPr>
                <p:cNvCxnSpPr>
                  <a:cxnSpLocks/>
                </p:cNvCxnSpPr>
                <p:nvPr/>
              </p:nvCxnSpPr>
              <p:spPr>
                <a:xfrm>
                  <a:off x="20001673" y="15186632"/>
                  <a:ext cx="26203" cy="4887397"/>
                </a:xfrm>
                <a:prstGeom prst="straightConnector1">
                  <a:avLst/>
                </a:prstGeom>
              </p:spPr>
              <p:style>
                <a:lnRef idx="2">
                  <a:schemeClr val="dk1"/>
                </a:lnRef>
                <a:fillRef idx="0">
                  <a:schemeClr val="dk1"/>
                </a:fillRef>
                <a:effectRef idx="1">
                  <a:schemeClr val="dk1"/>
                </a:effectRef>
                <a:fontRef idx="minor">
                  <a:schemeClr val="tx1"/>
                </a:fontRef>
              </p:style>
            </p:cxnSp>
            <p:cxnSp>
              <p:nvCxnSpPr>
                <p:cNvPr id="105" name="Straight Arrow Connector 104">
                  <a:extLst>
                    <a:ext uri="{FF2B5EF4-FFF2-40B4-BE49-F238E27FC236}">
                      <a16:creationId xmlns:a16="http://schemas.microsoft.com/office/drawing/2014/main" id="{3F803733-9C4C-4945-A7C8-BD3719444AAD}"/>
                    </a:ext>
                  </a:extLst>
                </p:cNvPr>
                <p:cNvCxnSpPr>
                  <a:cxnSpLocks/>
                </p:cNvCxnSpPr>
                <p:nvPr/>
              </p:nvCxnSpPr>
              <p:spPr>
                <a:xfrm>
                  <a:off x="20080278" y="15172505"/>
                  <a:ext cx="26203" cy="4887397"/>
                </a:xfrm>
                <a:prstGeom prst="straightConnector1">
                  <a:avLst/>
                </a:prstGeom>
                <a:ln w="38100"/>
              </p:spPr>
              <p:style>
                <a:lnRef idx="2">
                  <a:schemeClr val="dk1"/>
                </a:lnRef>
                <a:fillRef idx="0">
                  <a:schemeClr val="dk1"/>
                </a:fillRef>
                <a:effectRef idx="1">
                  <a:schemeClr val="dk1"/>
                </a:effectRef>
                <a:fontRef idx="minor">
                  <a:schemeClr val="tx1"/>
                </a:fontRef>
              </p:style>
            </p:cxnSp>
            <p:cxnSp>
              <p:nvCxnSpPr>
                <p:cNvPr id="106" name="Straight Arrow Connector 105">
                  <a:extLst>
                    <a:ext uri="{FF2B5EF4-FFF2-40B4-BE49-F238E27FC236}">
                      <a16:creationId xmlns:a16="http://schemas.microsoft.com/office/drawing/2014/main" id="{D7DC4148-8724-E742-87CA-C0A51E83391B}"/>
                    </a:ext>
                  </a:extLst>
                </p:cNvPr>
                <p:cNvCxnSpPr>
                  <a:cxnSpLocks/>
                </p:cNvCxnSpPr>
                <p:nvPr/>
              </p:nvCxnSpPr>
              <p:spPr>
                <a:xfrm>
                  <a:off x="20158885" y="15186631"/>
                  <a:ext cx="26203" cy="4887397"/>
                </a:xfrm>
                <a:prstGeom prst="straightConnector1">
                  <a:avLst/>
                </a:prstGeom>
                <a:ln w="38100"/>
              </p:spPr>
              <p:style>
                <a:lnRef idx="2">
                  <a:schemeClr val="dk1"/>
                </a:lnRef>
                <a:fillRef idx="0">
                  <a:schemeClr val="dk1"/>
                </a:fillRef>
                <a:effectRef idx="1">
                  <a:schemeClr val="dk1"/>
                </a:effectRef>
                <a:fontRef idx="minor">
                  <a:schemeClr val="tx1"/>
                </a:fontRef>
              </p:style>
            </p:cxnSp>
            <p:cxnSp>
              <p:nvCxnSpPr>
                <p:cNvPr id="107" name="Straight Arrow Connector 106">
                  <a:extLst>
                    <a:ext uri="{FF2B5EF4-FFF2-40B4-BE49-F238E27FC236}">
                      <a16:creationId xmlns:a16="http://schemas.microsoft.com/office/drawing/2014/main" id="{9976EC82-28A8-8A46-AFBE-83C934F1FB73}"/>
                    </a:ext>
                  </a:extLst>
                </p:cNvPr>
                <p:cNvCxnSpPr>
                  <a:cxnSpLocks/>
                </p:cNvCxnSpPr>
                <p:nvPr/>
              </p:nvCxnSpPr>
              <p:spPr>
                <a:xfrm>
                  <a:off x="20237491" y="15186631"/>
                  <a:ext cx="26203" cy="4887397"/>
                </a:xfrm>
                <a:prstGeom prst="straightConnector1">
                  <a:avLst/>
                </a:prstGeom>
                <a:ln w="38100"/>
              </p:spPr>
              <p:style>
                <a:lnRef idx="2">
                  <a:schemeClr val="dk1"/>
                </a:lnRef>
                <a:fillRef idx="0">
                  <a:schemeClr val="dk1"/>
                </a:fillRef>
                <a:effectRef idx="1">
                  <a:schemeClr val="dk1"/>
                </a:effectRef>
                <a:fontRef idx="minor">
                  <a:schemeClr val="tx1"/>
                </a:fontRef>
              </p:style>
            </p:cxnSp>
            <p:cxnSp>
              <p:nvCxnSpPr>
                <p:cNvPr id="108" name="Straight Arrow Connector 107">
                  <a:extLst>
                    <a:ext uri="{FF2B5EF4-FFF2-40B4-BE49-F238E27FC236}">
                      <a16:creationId xmlns:a16="http://schemas.microsoft.com/office/drawing/2014/main" id="{AE4D3B25-471D-244B-AE3E-4AEEBCC7C29C}"/>
                    </a:ext>
                  </a:extLst>
                </p:cNvPr>
                <p:cNvCxnSpPr>
                  <a:cxnSpLocks/>
                </p:cNvCxnSpPr>
                <p:nvPr/>
              </p:nvCxnSpPr>
              <p:spPr>
                <a:xfrm>
                  <a:off x="20394705" y="15172505"/>
                  <a:ext cx="26203" cy="4887397"/>
                </a:xfrm>
                <a:prstGeom prst="straightConnector1">
                  <a:avLst/>
                </a:prstGeom>
                <a:ln w="38100"/>
              </p:spPr>
              <p:style>
                <a:lnRef idx="2">
                  <a:schemeClr val="dk1"/>
                </a:lnRef>
                <a:fillRef idx="0">
                  <a:schemeClr val="dk1"/>
                </a:fillRef>
                <a:effectRef idx="1">
                  <a:schemeClr val="dk1"/>
                </a:effectRef>
                <a:fontRef idx="minor">
                  <a:schemeClr val="tx1"/>
                </a:fontRef>
              </p:style>
            </p:cxnSp>
            <p:cxnSp>
              <p:nvCxnSpPr>
                <p:cNvPr id="110" name="Straight Arrow Connector 109">
                  <a:extLst>
                    <a:ext uri="{FF2B5EF4-FFF2-40B4-BE49-F238E27FC236}">
                      <a16:creationId xmlns:a16="http://schemas.microsoft.com/office/drawing/2014/main" id="{3C42AAFD-2001-8948-8DB9-423BFDCFA717}"/>
                    </a:ext>
                  </a:extLst>
                </p:cNvPr>
                <p:cNvCxnSpPr>
                  <a:cxnSpLocks/>
                </p:cNvCxnSpPr>
                <p:nvPr/>
              </p:nvCxnSpPr>
              <p:spPr>
                <a:xfrm>
                  <a:off x="20316098" y="15186631"/>
                  <a:ext cx="26203" cy="4887397"/>
                </a:xfrm>
                <a:prstGeom prst="straightConnector1">
                  <a:avLst/>
                </a:prstGeom>
                <a:ln w="38100"/>
              </p:spPr>
              <p:style>
                <a:lnRef idx="2">
                  <a:schemeClr val="dk1"/>
                </a:lnRef>
                <a:fillRef idx="0">
                  <a:schemeClr val="dk1"/>
                </a:fillRef>
                <a:effectRef idx="1">
                  <a:schemeClr val="dk1"/>
                </a:effectRef>
                <a:fontRef idx="minor">
                  <a:schemeClr val="tx1"/>
                </a:fontRef>
              </p:style>
            </p:cxnSp>
            <p:cxnSp>
              <p:nvCxnSpPr>
                <p:cNvPr id="111" name="Straight Arrow Connector 110">
                  <a:extLst>
                    <a:ext uri="{FF2B5EF4-FFF2-40B4-BE49-F238E27FC236}">
                      <a16:creationId xmlns:a16="http://schemas.microsoft.com/office/drawing/2014/main" id="{7DEF8920-CA8E-8F48-8C4F-9701F2BA22DE}"/>
                    </a:ext>
                  </a:extLst>
                </p:cNvPr>
                <p:cNvCxnSpPr>
                  <a:cxnSpLocks/>
                </p:cNvCxnSpPr>
                <p:nvPr/>
              </p:nvCxnSpPr>
              <p:spPr>
                <a:xfrm>
                  <a:off x="20473312" y="15172505"/>
                  <a:ext cx="26203" cy="4887397"/>
                </a:xfrm>
                <a:prstGeom prst="straightConnector1">
                  <a:avLst/>
                </a:prstGeom>
                <a:ln w="38100"/>
              </p:spPr>
              <p:style>
                <a:lnRef idx="2">
                  <a:schemeClr val="dk1"/>
                </a:lnRef>
                <a:fillRef idx="0">
                  <a:schemeClr val="dk1"/>
                </a:fillRef>
                <a:effectRef idx="1">
                  <a:schemeClr val="dk1"/>
                </a:effectRef>
                <a:fontRef idx="minor">
                  <a:schemeClr val="tx1"/>
                </a:fontRef>
              </p:style>
            </p:cxnSp>
            <p:cxnSp>
              <p:nvCxnSpPr>
                <p:cNvPr id="112" name="Straight Arrow Connector 111">
                  <a:extLst>
                    <a:ext uri="{FF2B5EF4-FFF2-40B4-BE49-F238E27FC236}">
                      <a16:creationId xmlns:a16="http://schemas.microsoft.com/office/drawing/2014/main" id="{49090F8C-DC86-A245-B20D-89F09A26D136}"/>
                    </a:ext>
                  </a:extLst>
                </p:cNvPr>
                <p:cNvCxnSpPr/>
                <p:nvPr/>
              </p:nvCxnSpPr>
              <p:spPr>
                <a:xfrm>
                  <a:off x="19773349" y="15186632"/>
                  <a:ext cx="26203" cy="4887397"/>
                </a:xfrm>
                <a:prstGeom prst="straightConnector1">
                  <a:avLst/>
                </a:prstGeom>
                <a:ln w="38100"/>
              </p:spPr>
              <p:style>
                <a:lnRef idx="2">
                  <a:schemeClr val="dk1"/>
                </a:lnRef>
                <a:fillRef idx="0">
                  <a:schemeClr val="dk1"/>
                </a:fillRef>
                <a:effectRef idx="1">
                  <a:schemeClr val="dk1"/>
                </a:effectRef>
                <a:fontRef idx="minor">
                  <a:schemeClr val="tx1"/>
                </a:fontRef>
              </p:style>
            </p:cxnSp>
            <p:cxnSp>
              <p:nvCxnSpPr>
                <p:cNvPr id="115" name="Straight Arrow Connector 114">
                  <a:extLst>
                    <a:ext uri="{FF2B5EF4-FFF2-40B4-BE49-F238E27FC236}">
                      <a16:creationId xmlns:a16="http://schemas.microsoft.com/office/drawing/2014/main" id="{9767E0B9-B400-F642-B208-BA26A856D01D}"/>
                    </a:ext>
                  </a:extLst>
                </p:cNvPr>
                <p:cNvCxnSpPr>
                  <a:cxnSpLocks/>
                </p:cNvCxnSpPr>
                <p:nvPr/>
              </p:nvCxnSpPr>
              <p:spPr>
                <a:xfrm>
                  <a:off x="19851955" y="15172505"/>
                  <a:ext cx="26203" cy="4887397"/>
                </a:xfrm>
                <a:prstGeom prst="straightConnector1">
                  <a:avLst/>
                </a:prstGeom>
                <a:ln w="38100"/>
              </p:spPr>
              <p:style>
                <a:lnRef idx="2">
                  <a:schemeClr val="dk1"/>
                </a:lnRef>
                <a:fillRef idx="0">
                  <a:schemeClr val="dk1"/>
                </a:fillRef>
                <a:effectRef idx="1">
                  <a:schemeClr val="dk1"/>
                </a:effectRef>
                <a:fontRef idx="minor">
                  <a:schemeClr val="tx1"/>
                </a:fontRef>
              </p:style>
            </p:cxnSp>
            <p:cxnSp>
              <p:nvCxnSpPr>
                <p:cNvPr id="116" name="Straight Arrow Connector 115">
                  <a:extLst>
                    <a:ext uri="{FF2B5EF4-FFF2-40B4-BE49-F238E27FC236}">
                      <a16:creationId xmlns:a16="http://schemas.microsoft.com/office/drawing/2014/main" id="{29D67D1E-6134-B14F-91CD-9CA24A21FA53}"/>
                    </a:ext>
                  </a:extLst>
                </p:cNvPr>
                <p:cNvCxnSpPr>
                  <a:cxnSpLocks/>
                </p:cNvCxnSpPr>
                <p:nvPr/>
              </p:nvCxnSpPr>
              <p:spPr>
                <a:xfrm>
                  <a:off x="19930562" y="15172505"/>
                  <a:ext cx="26203" cy="4887397"/>
                </a:xfrm>
                <a:prstGeom prst="straightConnector1">
                  <a:avLst/>
                </a:prstGeom>
                <a:ln w="38100"/>
              </p:spPr>
              <p:style>
                <a:lnRef idx="2">
                  <a:schemeClr val="dk1"/>
                </a:lnRef>
                <a:fillRef idx="0">
                  <a:schemeClr val="dk1"/>
                </a:fillRef>
                <a:effectRef idx="1">
                  <a:schemeClr val="dk1"/>
                </a:effectRef>
                <a:fontRef idx="minor">
                  <a:schemeClr val="tx1"/>
                </a:fontRef>
              </p:style>
            </p:cxnSp>
            <p:cxnSp>
              <p:nvCxnSpPr>
                <p:cNvPr id="117" name="Straight Arrow Connector 116">
                  <a:extLst>
                    <a:ext uri="{FF2B5EF4-FFF2-40B4-BE49-F238E27FC236}">
                      <a16:creationId xmlns:a16="http://schemas.microsoft.com/office/drawing/2014/main" id="{C0AC975D-D48A-4F41-944E-BEA20616E365}"/>
                    </a:ext>
                  </a:extLst>
                </p:cNvPr>
                <p:cNvCxnSpPr>
                  <a:cxnSpLocks/>
                </p:cNvCxnSpPr>
                <p:nvPr/>
              </p:nvCxnSpPr>
              <p:spPr>
                <a:xfrm>
                  <a:off x="20009170" y="15186632"/>
                  <a:ext cx="26203" cy="4887397"/>
                </a:xfrm>
                <a:prstGeom prst="straightConnector1">
                  <a:avLst/>
                </a:prstGeom>
                <a:ln w="38100"/>
              </p:spPr>
              <p:style>
                <a:lnRef idx="2">
                  <a:schemeClr val="dk1"/>
                </a:lnRef>
                <a:fillRef idx="0">
                  <a:schemeClr val="dk1"/>
                </a:fillRef>
                <a:effectRef idx="1">
                  <a:schemeClr val="dk1"/>
                </a:effectRef>
                <a:fontRef idx="minor">
                  <a:schemeClr val="tx1"/>
                </a:fontRef>
              </p:style>
            </p:cxnSp>
            <p:sp>
              <p:nvSpPr>
                <p:cNvPr id="118" name="Arrow: Bent 14">
                  <a:extLst>
                    <a:ext uri="{FF2B5EF4-FFF2-40B4-BE49-F238E27FC236}">
                      <a16:creationId xmlns:a16="http://schemas.microsoft.com/office/drawing/2014/main" id="{D036EE78-1DAC-2F47-A785-3653D4AD201B}"/>
                    </a:ext>
                  </a:extLst>
                </p:cNvPr>
                <p:cNvSpPr/>
                <p:nvPr/>
              </p:nvSpPr>
              <p:spPr>
                <a:xfrm>
                  <a:off x="18520208" y="19565103"/>
                  <a:ext cx="963735" cy="518561"/>
                </a:xfrm>
                <a:prstGeom prst="ben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119" name="Left Brace 118">
                  <a:extLst>
                    <a:ext uri="{FF2B5EF4-FFF2-40B4-BE49-F238E27FC236}">
                      <a16:creationId xmlns:a16="http://schemas.microsoft.com/office/drawing/2014/main" id="{EA36E184-64BC-8D4B-BBD7-80BC43707E16}"/>
                    </a:ext>
                  </a:extLst>
                </p:cNvPr>
                <p:cNvSpPr/>
                <p:nvPr/>
              </p:nvSpPr>
              <p:spPr>
                <a:xfrm rot="5400000">
                  <a:off x="19801722" y="14290073"/>
                  <a:ext cx="659402" cy="897624"/>
                </a:xfrm>
                <a:prstGeom prst="leftBrace">
                  <a:avLst>
                    <a:gd name="adj1" fmla="val 8333"/>
                    <a:gd name="adj2" fmla="val 48018"/>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0" name="Arrow: Bent 14">
                  <a:extLst>
                    <a:ext uri="{FF2B5EF4-FFF2-40B4-BE49-F238E27FC236}">
                      <a16:creationId xmlns:a16="http://schemas.microsoft.com/office/drawing/2014/main" id="{50349938-EF2B-A44F-89D0-9BF1178917EA}"/>
                    </a:ext>
                  </a:extLst>
                </p:cNvPr>
                <p:cNvSpPr/>
                <p:nvPr/>
              </p:nvSpPr>
              <p:spPr>
                <a:xfrm flipH="1">
                  <a:off x="20772071" y="19565110"/>
                  <a:ext cx="963735" cy="518561"/>
                </a:xfrm>
                <a:prstGeom prst="ben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121" name="TextBox 120">
                  <a:extLst>
                    <a:ext uri="{FF2B5EF4-FFF2-40B4-BE49-F238E27FC236}">
                      <a16:creationId xmlns:a16="http://schemas.microsoft.com/office/drawing/2014/main" id="{40288209-C0D6-F745-B2CD-2AE7EDD32AA1}"/>
                    </a:ext>
                  </a:extLst>
                </p:cNvPr>
                <p:cNvSpPr txBox="1"/>
                <p:nvPr/>
              </p:nvSpPr>
              <p:spPr>
                <a:xfrm>
                  <a:off x="17564499" y="13386628"/>
                  <a:ext cx="5083963" cy="1113918"/>
                </a:xfrm>
                <a:prstGeom prst="rect">
                  <a:avLst/>
                </a:prstGeom>
                <a:noFill/>
              </p:spPr>
              <p:txBody>
                <a:bodyPr wrap="square" rtlCol="0">
                  <a:spAutoFit/>
                </a:bodyPr>
                <a:lstStyle/>
                <a:p>
                  <a:pPr algn="ctr"/>
                  <a:r>
                    <a:rPr lang="en-US" sz="3600"/>
                    <a:t>MLI</a:t>
                  </a:r>
                </a:p>
              </p:txBody>
            </p:sp>
          </p:grpSp>
        </p:grpSp>
      </p:grpSp>
      <p:grpSp>
        <p:nvGrpSpPr>
          <p:cNvPr id="57" name="Group 56">
            <a:extLst>
              <a:ext uri="{FF2B5EF4-FFF2-40B4-BE49-F238E27FC236}">
                <a16:creationId xmlns:a16="http://schemas.microsoft.com/office/drawing/2014/main" id="{1284FED9-4380-8D4D-AF86-CE01CC2A24AB}"/>
              </a:ext>
            </a:extLst>
          </p:cNvPr>
          <p:cNvGrpSpPr/>
          <p:nvPr/>
        </p:nvGrpSpPr>
        <p:grpSpPr>
          <a:xfrm>
            <a:off x="23743910" y="15525331"/>
            <a:ext cx="8279329" cy="4304139"/>
            <a:chOff x="1238744" y="14618873"/>
            <a:chExt cx="8279329" cy="4304139"/>
          </a:xfrm>
        </p:grpSpPr>
        <p:grpSp>
          <p:nvGrpSpPr>
            <p:cNvPr id="55" name="Group 54">
              <a:extLst>
                <a:ext uri="{FF2B5EF4-FFF2-40B4-BE49-F238E27FC236}">
                  <a16:creationId xmlns:a16="http://schemas.microsoft.com/office/drawing/2014/main" id="{C1D455C7-8BCA-F64C-8E50-E0746C3257BB}"/>
                </a:ext>
              </a:extLst>
            </p:cNvPr>
            <p:cNvGrpSpPr/>
            <p:nvPr/>
          </p:nvGrpSpPr>
          <p:grpSpPr>
            <a:xfrm>
              <a:off x="1238744" y="15179223"/>
              <a:ext cx="7335631" cy="1446550"/>
              <a:chOff x="935533" y="14314073"/>
              <a:chExt cx="7335631" cy="1446550"/>
            </a:xfrm>
          </p:grpSpPr>
          <p:pic>
            <p:nvPicPr>
              <p:cNvPr id="53" name="Graphic 52" descr="Cloud with solid fill">
                <a:extLst>
                  <a:ext uri="{FF2B5EF4-FFF2-40B4-BE49-F238E27FC236}">
                    <a16:creationId xmlns:a16="http://schemas.microsoft.com/office/drawing/2014/main" id="{81894697-698E-614C-AA21-971A6BB706E2}"/>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935533" y="14390056"/>
                <a:ext cx="627633" cy="627633"/>
              </a:xfrm>
              <a:prstGeom prst="rect">
                <a:avLst/>
              </a:prstGeom>
            </p:spPr>
          </p:pic>
          <p:sp>
            <p:nvSpPr>
              <p:cNvPr id="54" name="TextBox 53">
                <a:extLst>
                  <a:ext uri="{FF2B5EF4-FFF2-40B4-BE49-F238E27FC236}">
                    <a16:creationId xmlns:a16="http://schemas.microsoft.com/office/drawing/2014/main" id="{E595187D-7642-024B-83D1-E38D176809F8}"/>
                  </a:ext>
                </a:extLst>
              </p:cNvPr>
              <p:cNvSpPr txBox="1"/>
              <p:nvPr/>
            </p:nvSpPr>
            <p:spPr>
              <a:xfrm>
                <a:off x="1668685" y="14314073"/>
                <a:ext cx="6602479" cy="1446550"/>
              </a:xfrm>
              <a:prstGeom prst="rect">
                <a:avLst/>
              </a:prstGeom>
              <a:noFill/>
            </p:spPr>
            <p:txBody>
              <a:bodyPr wrap="square" rtlCol="0">
                <a:spAutoFit/>
              </a:bodyPr>
              <a:lstStyle/>
              <a:p>
                <a:r>
                  <a:rPr lang="en-US" sz="4400"/>
                  <a:t>Maintain structural integrity for 14 days</a:t>
                </a:r>
              </a:p>
            </p:txBody>
          </p:sp>
        </p:grpSp>
        <p:grpSp>
          <p:nvGrpSpPr>
            <p:cNvPr id="155" name="Group 154">
              <a:extLst>
                <a:ext uri="{FF2B5EF4-FFF2-40B4-BE49-F238E27FC236}">
                  <a16:creationId xmlns:a16="http://schemas.microsoft.com/office/drawing/2014/main" id="{32F2229E-1776-0444-B1D2-A01A46775C28}"/>
                </a:ext>
              </a:extLst>
            </p:cNvPr>
            <p:cNvGrpSpPr/>
            <p:nvPr/>
          </p:nvGrpSpPr>
          <p:grpSpPr>
            <a:xfrm>
              <a:off x="1253859" y="16596549"/>
              <a:ext cx="8264214" cy="769441"/>
              <a:chOff x="935533" y="14314073"/>
              <a:chExt cx="8264214" cy="769441"/>
            </a:xfrm>
          </p:grpSpPr>
          <p:pic>
            <p:nvPicPr>
              <p:cNvPr id="156" name="Graphic 155" descr="Cloud with solid fill">
                <a:extLst>
                  <a:ext uri="{FF2B5EF4-FFF2-40B4-BE49-F238E27FC236}">
                    <a16:creationId xmlns:a16="http://schemas.microsoft.com/office/drawing/2014/main" id="{CEB96F4E-4A9A-3546-B3FE-DDAD759F9A0F}"/>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935533" y="14390056"/>
                <a:ext cx="627633" cy="627633"/>
              </a:xfrm>
              <a:prstGeom prst="rect">
                <a:avLst/>
              </a:prstGeom>
            </p:spPr>
          </p:pic>
          <p:sp>
            <p:nvSpPr>
              <p:cNvPr id="157" name="TextBox 156">
                <a:extLst>
                  <a:ext uri="{FF2B5EF4-FFF2-40B4-BE49-F238E27FC236}">
                    <a16:creationId xmlns:a16="http://schemas.microsoft.com/office/drawing/2014/main" id="{589D5DA1-CFCC-944F-8E88-5C26014B4C75}"/>
                  </a:ext>
                </a:extLst>
              </p:cNvPr>
              <p:cNvSpPr txBox="1"/>
              <p:nvPr/>
            </p:nvSpPr>
            <p:spPr>
              <a:xfrm>
                <a:off x="1668685" y="14314073"/>
                <a:ext cx="7531062" cy="769441"/>
              </a:xfrm>
              <a:prstGeom prst="rect">
                <a:avLst/>
              </a:prstGeom>
              <a:noFill/>
            </p:spPr>
            <p:txBody>
              <a:bodyPr wrap="square" rtlCol="0">
                <a:spAutoFit/>
              </a:bodyPr>
              <a:lstStyle/>
              <a:p>
                <a:r>
                  <a:rPr lang="en-US" sz="4400"/>
                  <a:t>Maintain a pressure of 80-90 psi</a:t>
                </a:r>
              </a:p>
            </p:txBody>
          </p:sp>
        </p:grpSp>
        <p:grpSp>
          <p:nvGrpSpPr>
            <p:cNvPr id="158" name="Group 157">
              <a:extLst>
                <a:ext uri="{FF2B5EF4-FFF2-40B4-BE49-F238E27FC236}">
                  <a16:creationId xmlns:a16="http://schemas.microsoft.com/office/drawing/2014/main" id="{180C19D6-49F7-0C43-B4A5-EC21D4D93678}"/>
                </a:ext>
              </a:extLst>
            </p:cNvPr>
            <p:cNvGrpSpPr/>
            <p:nvPr/>
          </p:nvGrpSpPr>
          <p:grpSpPr>
            <a:xfrm>
              <a:off x="1240333" y="14618873"/>
              <a:ext cx="7335631" cy="769441"/>
              <a:chOff x="935533" y="14314073"/>
              <a:chExt cx="7335631" cy="769441"/>
            </a:xfrm>
          </p:grpSpPr>
          <p:pic>
            <p:nvPicPr>
              <p:cNvPr id="159" name="Graphic 158" descr="Cloud with solid fill">
                <a:extLst>
                  <a:ext uri="{FF2B5EF4-FFF2-40B4-BE49-F238E27FC236}">
                    <a16:creationId xmlns:a16="http://schemas.microsoft.com/office/drawing/2014/main" id="{4EA97F4D-A864-E940-B1D2-0685AEA5F42F}"/>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935533" y="14390056"/>
                <a:ext cx="627633" cy="627633"/>
              </a:xfrm>
              <a:prstGeom prst="rect">
                <a:avLst/>
              </a:prstGeom>
            </p:spPr>
          </p:pic>
          <p:sp>
            <p:nvSpPr>
              <p:cNvPr id="160" name="TextBox 159">
                <a:extLst>
                  <a:ext uri="{FF2B5EF4-FFF2-40B4-BE49-F238E27FC236}">
                    <a16:creationId xmlns:a16="http://schemas.microsoft.com/office/drawing/2014/main" id="{F46125CC-3BDE-D646-ADFA-253F43FADEA1}"/>
                  </a:ext>
                </a:extLst>
              </p:cNvPr>
              <p:cNvSpPr txBox="1"/>
              <p:nvPr/>
            </p:nvSpPr>
            <p:spPr>
              <a:xfrm>
                <a:off x="1668685" y="14314073"/>
                <a:ext cx="6602479" cy="769441"/>
              </a:xfrm>
              <a:prstGeom prst="rect">
                <a:avLst/>
              </a:prstGeom>
              <a:noFill/>
            </p:spPr>
            <p:txBody>
              <a:bodyPr wrap="square" rtlCol="0">
                <a:spAutoFit/>
              </a:bodyPr>
              <a:lstStyle/>
              <a:p>
                <a:r>
                  <a:rPr lang="en-US" sz="4400"/>
                  <a:t>Withstand 6 Gs of force</a:t>
                </a:r>
              </a:p>
            </p:txBody>
          </p:sp>
        </p:grpSp>
        <p:grpSp>
          <p:nvGrpSpPr>
            <p:cNvPr id="161" name="Group 160">
              <a:extLst>
                <a:ext uri="{FF2B5EF4-FFF2-40B4-BE49-F238E27FC236}">
                  <a16:creationId xmlns:a16="http://schemas.microsoft.com/office/drawing/2014/main" id="{578AB923-563C-D742-97F9-F3A824DF44A2}"/>
                </a:ext>
              </a:extLst>
            </p:cNvPr>
            <p:cNvGrpSpPr/>
            <p:nvPr/>
          </p:nvGrpSpPr>
          <p:grpSpPr>
            <a:xfrm>
              <a:off x="1253859" y="17476462"/>
              <a:ext cx="7335631" cy="1446550"/>
              <a:chOff x="935533" y="14314073"/>
              <a:chExt cx="7335631" cy="1446550"/>
            </a:xfrm>
          </p:grpSpPr>
          <p:pic>
            <p:nvPicPr>
              <p:cNvPr id="162" name="Graphic 161" descr="Cloud with solid fill">
                <a:extLst>
                  <a:ext uri="{FF2B5EF4-FFF2-40B4-BE49-F238E27FC236}">
                    <a16:creationId xmlns:a16="http://schemas.microsoft.com/office/drawing/2014/main" id="{955E50D0-7FBB-3C45-A2CE-6FC04F4FCEFB}"/>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935533" y="14390056"/>
                <a:ext cx="627633" cy="627633"/>
              </a:xfrm>
              <a:prstGeom prst="rect">
                <a:avLst/>
              </a:prstGeom>
            </p:spPr>
          </p:pic>
          <p:sp>
            <p:nvSpPr>
              <p:cNvPr id="163" name="TextBox 162">
                <a:extLst>
                  <a:ext uri="{FF2B5EF4-FFF2-40B4-BE49-F238E27FC236}">
                    <a16:creationId xmlns:a16="http://schemas.microsoft.com/office/drawing/2014/main" id="{BEB32786-F43A-5D4B-8496-803F12DEC7CF}"/>
                  </a:ext>
                </a:extLst>
              </p:cNvPr>
              <p:cNvSpPr txBox="1"/>
              <p:nvPr/>
            </p:nvSpPr>
            <p:spPr>
              <a:xfrm>
                <a:off x="1668685" y="14314073"/>
                <a:ext cx="6602479" cy="1446550"/>
              </a:xfrm>
              <a:prstGeom prst="rect">
                <a:avLst/>
              </a:prstGeom>
              <a:noFill/>
            </p:spPr>
            <p:txBody>
              <a:bodyPr wrap="square" rtlCol="0">
                <a:spAutoFit/>
              </a:bodyPr>
              <a:lstStyle/>
              <a:p>
                <a:r>
                  <a:rPr lang="en-US" sz="4400"/>
                  <a:t>Allow a minimum of 10 kJ of energy per day into system</a:t>
                </a:r>
              </a:p>
            </p:txBody>
          </p:sp>
        </p:grpSp>
      </p:grpSp>
      <p:sp>
        <p:nvSpPr>
          <p:cNvPr id="56" name="Cloud 55">
            <a:extLst>
              <a:ext uri="{FF2B5EF4-FFF2-40B4-BE49-F238E27FC236}">
                <a16:creationId xmlns:a16="http://schemas.microsoft.com/office/drawing/2014/main" id="{FE3DF97C-019A-3648-812B-6EACD09ECC12}"/>
              </a:ext>
            </a:extLst>
          </p:cNvPr>
          <p:cNvSpPr/>
          <p:nvPr/>
        </p:nvSpPr>
        <p:spPr>
          <a:xfrm>
            <a:off x="22715126" y="13761051"/>
            <a:ext cx="9673533" cy="1640253"/>
          </a:xfrm>
          <a:prstGeom prst="cloud">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Targets and Metrics</a:t>
            </a:r>
          </a:p>
        </p:txBody>
      </p:sp>
      <p:sp>
        <p:nvSpPr>
          <p:cNvPr id="58" name="Cloud 57">
            <a:extLst>
              <a:ext uri="{FF2B5EF4-FFF2-40B4-BE49-F238E27FC236}">
                <a16:creationId xmlns:a16="http://schemas.microsoft.com/office/drawing/2014/main" id="{CD9F943F-4331-1247-BAF7-6DF200A178CB}"/>
              </a:ext>
            </a:extLst>
          </p:cNvPr>
          <p:cNvSpPr/>
          <p:nvPr/>
        </p:nvSpPr>
        <p:spPr>
          <a:xfrm rot="21239853">
            <a:off x="35343892" y="9352134"/>
            <a:ext cx="3361992" cy="1472534"/>
          </a:xfrm>
          <a:prstGeom prst="cloud">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Cloud 58">
            <a:extLst>
              <a:ext uri="{FF2B5EF4-FFF2-40B4-BE49-F238E27FC236}">
                <a16:creationId xmlns:a16="http://schemas.microsoft.com/office/drawing/2014/main" id="{7DE95895-F7C1-344C-9E9C-026A411E81B0}"/>
              </a:ext>
            </a:extLst>
          </p:cNvPr>
          <p:cNvSpPr/>
          <p:nvPr/>
        </p:nvSpPr>
        <p:spPr>
          <a:xfrm>
            <a:off x="1403770" y="7837862"/>
            <a:ext cx="6172179" cy="1766749"/>
          </a:xfrm>
          <a:prstGeom prst="cloud">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Key Goals</a:t>
            </a:r>
          </a:p>
        </p:txBody>
      </p:sp>
      <p:pic>
        <p:nvPicPr>
          <p:cNvPr id="175" name="Graphic 174" descr="Cloud with solid fill">
            <a:extLst>
              <a:ext uri="{FF2B5EF4-FFF2-40B4-BE49-F238E27FC236}">
                <a16:creationId xmlns:a16="http://schemas.microsoft.com/office/drawing/2014/main" id="{2E839BA0-28AD-674F-8947-D7D99C6547FF}"/>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342452" y="10425666"/>
            <a:ext cx="627633" cy="627633"/>
          </a:xfrm>
          <a:prstGeom prst="rect">
            <a:avLst/>
          </a:prstGeom>
        </p:spPr>
      </p:pic>
      <p:sp>
        <p:nvSpPr>
          <p:cNvPr id="176" name="TextBox 175">
            <a:extLst>
              <a:ext uri="{FF2B5EF4-FFF2-40B4-BE49-F238E27FC236}">
                <a16:creationId xmlns:a16="http://schemas.microsoft.com/office/drawing/2014/main" id="{D27A056A-0FC5-7D49-9A83-DFD9F7E04FD3}"/>
              </a:ext>
            </a:extLst>
          </p:cNvPr>
          <p:cNvSpPr txBox="1"/>
          <p:nvPr/>
        </p:nvSpPr>
        <p:spPr>
          <a:xfrm>
            <a:off x="2075604" y="10349683"/>
            <a:ext cx="6602479" cy="769441"/>
          </a:xfrm>
          <a:prstGeom prst="rect">
            <a:avLst/>
          </a:prstGeom>
          <a:noFill/>
        </p:spPr>
        <p:txBody>
          <a:bodyPr wrap="square" rtlCol="0">
            <a:spAutoFit/>
          </a:bodyPr>
          <a:lstStyle/>
          <a:p>
            <a:r>
              <a:rPr lang="en-US" sz="4400"/>
              <a:t>Maintain pressure</a:t>
            </a:r>
          </a:p>
        </p:txBody>
      </p:sp>
      <p:pic>
        <p:nvPicPr>
          <p:cNvPr id="180" name="Graphic 179" descr="Cloud with solid fill">
            <a:extLst>
              <a:ext uri="{FF2B5EF4-FFF2-40B4-BE49-F238E27FC236}">
                <a16:creationId xmlns:a16="http://schemas.microsoft.com/office/drawing/2014/main" id="{B8ECE18D-7834-7D45-908E-A1B27F5982BA}"/>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4621520" y="5901954"/>
            <a:ext cx="627633" cy="627633"/>
          </a:xfrm>
          <a:prstGeom prst="rect">
            <a:avLst/>
          </a:prstGeom>
        </p:spPr>
      </p:pic>
      <p:sp>
        <p:nvSpPr>
          <p:cNvPr id="181" name="TextBox 180">
            <a:extLst>
              <a:ext uri="{FF2B5EF4-FFF2-40B4-BE49-F238E27FC236}">
                <a16:creationId xmlns:a16="http://schemas.microsoft.com/office/drawing/2014/main" id="{9675A33B-BEF8-724F-AC78-4D8B80E40B76}"/>
              </a:ext>
            </a:extLst>
          </p:cNvPr>
          <p:cNvSpPr txBox="1"/>
          <p:nvPr/>
        </p:nvSpPr>
        <p:spPr>
          <a:xfrm>
            <a:off x="35354672" y="5825971"/>
            <a:ext cx="6602479" cy="1446550"/>
          </a:xfrm>
          <a:prstGeom prst="rect">
            <a:avLst/>
          </a:prstGeom>
          <a:noFill/>
        </p:spPr>
        <p:txBody>
          <a:bodyPr wrap="square" rtlCol="0">
            <a:spAutoFit/>
          </a:bodyPr>
          <a:lstStyle/>
          <a:p>
            <a:r>
              <a:rPr lang="en-US" sz="4400"/>
              <a:t>Tank will be utilized in space and Earth environments</a:t>
            </a:r>
          </a:p>
        </p:txBody>
      </p:sp>
      <p:pic>
        <p:nvPicPr>
          <p:cNvPr id="173" name="Graphic 172" descr="Cloud with solid fill">
            <a:extLst>
              <a:ext uri="{FF2B5EF4-FFF2-40B4-BE49-F238E27FC236}">
                <a16:creationId xmlns:a16="http://schemas.microsoft.com/office/drawing/2014/main" id="{05C1E6C3-0F73-5A41-8DAC-87AC8F29228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344867" y="11082528"/>
            <a:ext cx="627633" cy="627633"/>
          </a:xfrm>
          <a:prstGeom prst="rect">
            <a:avLst/>
          </a:prstGeom>
        </p:spPr>
      </p:pic>
      <p:sp>
        <p:nvSpPr>
          <p:cNvPr id="174" name="TextBox 173">
            <a:extLst>
              <a:ext uri="{FF2B5EF4-FFF2-40B4-BE49-F238E27FC236}">
                <a16:creationId xmlns:a16="http://schemas.microsoft.com/office/drawing/2014/main" id="{2D0DE7C7-88BA-5546-9C31-FA0EF1DEA233}"/>
              </a:ext>
            </a:extLst>
          </p:cNvPr>
          <p:cNvSpPr txBox="1"/>
          <p:nvPr/>
        </p:nvSpPr>
        <p:spPr>
          <a:xfrm>
            <a:off x="2099094" y="10996415"/>
            <a:ext cx="7531062" cy="769441"/>
          </a:xfrm>
          <a:prstGeom prst="rect">
            <a:avLst/>
          </a:prstGeom>
          <a:noFill/>
        </p:spPr>
        <p:txBody>
          <a:bodyPr wrap="square" rtlCol="0">
            <a:spAutoFit/>
          </a:bodyPr>
          <a:lstStyle/>
          <a:p>
            <a:r>
              <a:rPr lang="en-US" sz="4400"/>
              <a:t>Reduce heat transfer</a:t>
            </a:r>
          </a:p>
        </p:txBody>
      </p:sp>
      <p:pic>
        <p:nvPicPr>
          <p:cNvPr id="182" name="Graphic 181" descr="Cloud with solid fill">
            <a:extLst>
              <a:ext uri="{FF2B5EF4-FFF2-40B4-BE49-F238E27FC236}">
                <a16:creationId xmlns:a16="http://schemas.microsoft.com/office/drawing/2014/main" id="{975815E3-A5EE-D14D-9FFA-CEED0A42961F}"/>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4623935" y="7096696"/>
            <a:ext cx="627633" cy="627633"/>
          </a:xfrm>
          <a:prstGeom prst="rect">
            <a:avLst/>
          </a:prstGeom>
        </p:spPr>
      </p:pic>
      <p:sp>
        <p:nvSpPr>
          <p:cNvPr id="183" name="TextBox 182">
            <a:extLst>
              <a:ext uri="{FF2B5EF4-FFF2-40B4-BE49-F238E27FC236}">
                <a16:creationId xmlns:a16="http://schemas.microsoft.com/office/drawing/2014/main" id="{89699799-F558-0540-B0D3-32F4160B3101}"/>
              </a:ext>
            </a:extLst>
          </p:cNvPr>
          <p:cNvSpPr txBox="1"/>
          <p:nvPr/>
        </p:nvSpPr>
        <p:spPr>
          <a:xfrm>
            <a:off x="35369787" y="7026302"/>
            <a:ext cx="7531062" cy="769441"/>
          </a:xfrm>
          <a:prstGeom prst="rect">
            <a:avLst/>
          </a:prstGeom>
          <a:noFill/>
        </p:spPr>
        <p:txBody>
          <a:bodyPr wrap="square" rtlCol="0">
            <a:spAutoFit/>
          </a:bodyPr>
          <a:lstStyle/>
          <a:p>
            <a:r>
              <a:rPr lang="en-US" sz="4400"/>
              <a:t>Used on a lunar mission</a:t>
            </a:r>
          </a:p>
        </p:txBody>
      </p:sp>
      <p:pic>
        <p:nvPicPr>
          <p:cNvPr id="171" name="Graphic 170" descr="Cloud with solid fill">
            <a:extLst>
              <a:ext uri="{FF2B5EF4-FFF2-40B4-BE49-F238E27FC236}">
                <a16:creationId xmlns:a16="http://schemas.microsoft.com/office/drawing/2014/main" id="{EE89FF9C-2350-5C40-91EB-B1A6E93DBD0A}"/>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344041" y="9755588"/>
            <a:ext cx="627633" cy="627633"/>
          </a:xfrm>
          <a:prstGeom prst="rect">
            <a:avLst/>
          </a:prstGeom>
        </p:spPr>
      </p:pic>
      <p:sp>
        <p:nvSpPr>
          <p:cNvPr id="172" name="TextBox 171">
            <a:extLst>
              <a:ext uri="{FF2B5EF4-FFF2-40B4-BE49-F238E27FC236}">
                <a16:creationId xmlns:a16="http://schemas.microsoft.com/office/drawing/2014/main" id="{EA6015C9-B1D6-E042-B4B5-19050A27F786}"/>
              </a:ext>
            </a:extLst>
          </p:cNvPr>
          <p:cNvSpPr txBox="1"/>
          <p:nvPr/>
        </p:nvSpPr>
        <p:spPr>
          <a:xfrm>
            <a:off x="2077193" y="9679605"/>
            <a:ext cx="6602479" cy="769441"/>
          </a:xfrm>
          <a:prstGeom prst="rect">
            <a:avLst/>
          </a:prstGeom>
          <a:noFill/>
        </p:spPr>
        <p:txBody>
          <a:bodyPr wrap="square" rtlCol="0">
            <a:spAutoFit/>
          </a:bodyPr>
          <a:lstStyle/>
          <a:p>
            <a:r>
              <a:rPr lang="en-US" sz="4400"/>
              <a:t>Maintain fuel temperature</a:t>
            </a:r>
          </a:p>
        </p:txBody>
      </p:sp>
      <p:pic>
        <p:nvPicPr>
          <p:cNvPr id="184" name="Graphic 183" descr="Cloud with solid fill">
            <a:extLst>
              <a:ext uri="{FF2B5EF4-FFF2-40B4-BE49-F238E27FC236}">
                <a16:creationId xmlns:a16="http://schemas.microsoft.com/office/drawing/2014/main" id="{105F7E7B-5505-8C45-BB49-0D45509B05DD}"/>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4623109" y="5231876"/>
            <a:ext cx="627633" cy="627633"/>
          </a:xfrm>
          <a:prstGeom prst="rect">
            <a:avLst/>
          </a:prstGeom>
        </p:spPr>
      </p:pic>
      <p:sp>
        <p:nvSpPr>
          <p:cNvPr id="185" name="TextBox 184">
            <a:extLst>
              <a:ext uri="{FF2B5EF4-FFF2-40B4-BE49-F238E27FC236}">
                <a16:creationId xmlns:a16="http://schemas.microsoft.com/office/drawing/2014/main" id="{6FE7235B-E13F-2B49-879F-6A287A2E5D7D}"/>
              </a:ext>
            </a:extLst>
          </p:cNvPr>
          <p:cNvSpPr txBox="1"/>
          <p:nvPr/>
        </p:nvSpPr>
        <p:spPr>
          <a:xfrm>
            <a:off x="35356261" y="5155893"/>
            <a:ext cx="6602479" cy="769441"/>
          </a:xfrm>
          <a:prstGeom prst="rect">
            <a:avLst/>
          </a:prstGeom>
          <a:noFill/>
        </p:spPr>
        <p:txBody>
          <a:bodyPr wrap="square" rtlCol="0">
            <a:spAutoFit/>
          </a:bodyPr>
          <a:lstStyle/>
          <a:p>
            <a:r>
              <a:rPr lang="en-US" sz="4400"/>
              <a:t>Testing with nitrogen</a:t>
            </a:r>
          </a:p>
        </p:txBody>
      </p:sp>
      <p:pic>
        <p:nvPicPr>
          <p:cNvPr id="169" name="Graphic 168" descr="Cloud with solid fill">
            <a:extLst>
              <a:ext uri="{FF2B5EF4-FFF2-40B4-BE49-F238E27FC236}">
                <a16:creationId xmlns:a16="http://schemas.microsoft.com/office/drawing/2014/main" id="{4EAE0C45-5517-6747-A4BE-9032A7FFEFD2}"/>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345375" y="11752567"/>
            <a:ext cx="627633" cy="627633"/>
          </a:xfrm>
          <a:prstGeom prst="rect">
            <a:avLst/>
          </a:prstGeom>
        </p:spPr>
      </p:pic>
      <p:sp>
        <p:nvSpPr>
          <p:cNvPr id="170" name="TextBox 169">
            <a:extLst>
              <a:ext uri="{FF2B5EF4-FFF2-40B4-BE49-F238E27FC236}">
                <a16:creationId xmlns:a16="http://schemas.microsoft.com/office/drawing/2014/main" id="{0CED0BD8-984C-9B4F-A40F-DB2CA577E844}"/>
              </a:ext>
            </a:extLst>
          </p:cNvPr>
          <p:cNvSpPr txBox="1"/>
          <p:nvPr/>
        </p:nvSpPr>
        <p:spPr>
          <a:xfrm>
            <a:off x="2090719" y="11676584"/>
            <a:ext cx="6602479" cy="769441"/>
          </a:xfrm>
          <a:prstGeom prst="rect">
            <a:avLst/>
          </a:prstGeom>
          <a:noFill/>
        </p:spPr>
        <p:txBody>
          <a:bodyPr wrap="square" rtlCol="0">
            <a:spAutoFit/>
          </a:bodyPr>
          <a:lstStyle/>
          <a:p>
            <a:r>
              <a:rPr lang="en-US" sz="4400"/>
              <a:t>Reduce fuel loss</a:t>
            </a:r>
          </a:p>
        </p:txBody>
      </p:sp>
      <p:pic>
        <p:nvPicPr>
          <p:cNvPr id="177" name="Graphic 176" descr="Cloud with solid fill">
            <a:extLst>
              <a:ext uri="{FF2B5EF4-FFF2-40B4-BE49-F238E27FC236}">
                <a16:creationId xmlns:a16="http://schemas.microsoft.com/office/drawing/2014/main" id="{5220DC14-4AB9-2847-9D35-B7BB1E0CE47B}"/>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330260" y="12494764"/>
            <a:ext cx="627633" cy="627633"/>
          </a:xfrm>
          <a:prstGeom prst="rect">
            <a:avLst/>
          </a:prstGeom>
        </p:spPr>
      </p:pic>
      <p:sp>
        <p:nvSpPr>
          <p:cNvPr id="178" name="TextBox 177">
            <a:extLst>
              <a:ext uri="{FF2B5EF4-FFF2-40B4-BE49-F238E27FC236}">
                <a16:creationId xmlns:a16="http://schemas.microsoft.com/office/drawing/2014/main" id="{EAE40FF5-EDEF-9A4D-B95D-9F1146D2CC1C}"/>
              </a:ext>
            </a:extLst>
          </p:cNvPr>
          <p:cNvSpPr txBox="1"/>
          <p:nvPr/>
        </p:nvSpPr>
        <p:spPr>
          <a:xfrm>
            <a:off x="2075604" y="12418781"/>
            <a:ext cx="6602479" cy="769441"/>
          </a:xfrm>
          <a:prstGeom prst="rect">
            <a:avLst/>
          </a:prstGeom>
          <a:noFill/>
        </p:spPr>
        <p:txBody>
          <a:bodyPr wrap="square" rtlCol="0">
            <a:spAutoFit/>
          </a:bodyPr>
          <a:lstStyle/>
          <a:p>
            <a:r>
              <a:rPr lang="en-US" sz="4400"/>
              <a:t>Develop a prototype</a:t>
            </a:r>
          </a:p>
        </p:txBody>
      </p:sp>
      <p:sp>
        <p:nvSpPr>
          <p:cNvPr id="60" name="Cloud 59">
            <a:extLst>
              <a:ext uri="{FF2B5EF4-FFF2-40B4-BE49-F238E27FC236}">
                <a16:creationId xmlns:a16="http://schemas.microsoft.com/office/drawing/2014/main" id="{4C04E8A3-B14C-354A-97C1-F4B58E6A2420}"/>
              </a:ext>
            </a:extLst>
          </p:cNvPr>
          <p:cNvSpPr/>
          <p:nvPr/>
        </p:nvSpPr>
        <p:spPr>
          <a:xfrm>
            <a:off x="33074284" y="3358976"/>
            <a:ext cx="9586480" cy="1573753"/>
          </a:xfrm>
          <a:prstGeom prst="cloud">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Assumptions</a:t>
            </a:r>
          </a:p>
        </p:txBody>
      </p:sp>
      <p:sp>
        <p:nvSpPr>
          <p:cNvPr id="113" name="Cloud 112">
            <a:extLst>
              <a:ext uri="{FF2B5EF4-FFF2-40B4-BE49-F238E27FC236}">
                <a16:creationId xmlns:a16="http://schemas.microsoft.com/office/drawing/2014/main" id="{13AFA589-F0C3-4720-845C-B3D9C1C3AB6B}"/>
              </a:ext>
            </a:extLst>
          </p:cNvPr>
          <p:cNvSpPr/>
          <p:nvPr/>
        </p:nvSpPr>
        <p:spPr>
          <a:xfrm>
            <a:off x="39467949" y="8083827"/>
            <a:ext cx="4566733" cy="2480639"/>
          </a:xfrm>
          <a:prstGeom prst="cloud">
            <a:avLst/>
          </a:prstGeom>
          <a:solidFill>
            <a:schemeClr val="bg1">
              <a:lumMod val="8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shape&#10;&#10;Description automatically generated">
            <a:extLst>
              <a:ext uri="{FF2B5EF4-FFF2-40B4-BE49-F238E27FC236}">
                <a16:creationId xmlns:a16="http://schemas.microsoft.com/office/drawing/2014/main" id="{E80DE3DF-335D-4E8F-87C2-2A23A99DC24B}"/>
              </a:ext>
            </a:extLst>
          </p:cNvPr>
          <p:cNvPicPr>
            <a:picLocks noChangeAspect="1"/>
          </p:cNvPicPr>
          <p:nvPr/>
        </p:nvPicPr>
        <p:blipFill>
          <a:blip r:embed="rId14"/>
          <a:stretch>
            <a:fillRect/>
          </a:stretch>
        </p:blipFill>
        <p:spPr>
          <a:xfrm>
            <a:off x="15195195" y="13035906"/>
            <a:ext cx="5344271" cy="5982535"/>
          </a:xfrm>
          <a:prstGeom prst="rect">
            <a:avLst/>
          </a:prstGeom>
        </p:spPr>
      </p:pic>
      <p:sp>
        <p:nvSpPr>
          <p:cNvPr id="11" name="TextBox 10">
            <a:extLst>
              <a:ext uri="{FF2B5EF4-FFF2-40B4-BE49-F238E27FC236}">
                <a16:creationId xmlns:a16="http://schemas.microsoft.com/office/drawing/2014/main" id="{2715A12B-2688-44C8-A21F-D81E1D07A88B}"/>
              </a:ext>
            </a:extLst>
          </p:cNvPr>
          <p:cNvSpPr txBox="1"/>
          <p:nvPr/>
        </p:nvSpPr>
        <p:spPr>
          <a:xfrm>
            <a:off x="11677651" y="7967591"/>
            <a:ext cx="1847130" cy="646331"/>
          </a:xfrm>
          <a:prstGeom prst="rect">
            <a:avLst/>
          </a:prstGeom>
          <a:noFill/>
        </p:spPr>
        <p:txBody>
          <a:bodyPr wrap="square" rtlCol="0">
            <a:spAutoFit/>
          </a:bodyPr>
          <a:lstStyle/>
          <a:p>
            <a:pPr algn="ctr"/>
            <a:r>
              <a:rPr lang="en-US" sz="3600"/>
              <a:t>Kelvin</a:t>
            </a:r>
          </a:p>
        </p:txBody>
      </p:sp>
      <p:pic>
        <p:nvPicPr>
          <p:cNvPr id="151" name="Picture 150">
            <a:extLst>
              <a:ext uri="{FF2B5EF4-FFF2-40B4-BE49-F238E27FC236}">
                <a16:creationId xmlns:a16="http://schemas.microsoft.com/office/drawing/2014/main" id="{B0D887BD-44EF-4178-B4E6-431D7C1690CB}"/>
              </a:ext>
            </a:extLst>
          </p:cNvPr>
          <p:cNvPicPr>
            <a:picLocks noChangeAspect="1"/>
          </p:cNvPicPr>
          <p:nvPr/>
        </p:nvPicPr>
        <p:blipFill>
          <a:blip r:embed="rId15">
            <a:alphaModFix/>
          </a:blip>
          <a:stretch>
            <a:fillRect/>
          </a:stretch>
        </p:blipFill>
        <p:spPr>
          <a:xfrm>
            <a:off x="3043090" y="6265414"/>
            <a:ext cx="12374183" cy="13076174"/>
          </a:xfrm>
          <a:prstGeom prst="rect">
            <a:avLst/>
          </a:prstGeom>
        </p:spPr>
      </p:pic>
    </p:spTree>
    <p:extLst>
      <p:ext uri="{BB962C8B-B14F-4D97-AF65-F5344CB8AC3E}">
        <p14:creationId xmlns:p14="http://schemas.microsoft.com/office/powerpoint/2010/main" val="30553835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8" name="Cloud 187">
            <a:extLst>
              <a:ext uri="{FF2B5EF4-FFF2-40B4-BE49-F238E27FC236}">
                <a16:creationId xmlns:a16="http://schemas.microsoft.com/office/drawing/2014/main" id="{2698CB34-0BEE-4911-A8CD-9344E89EB6A5}"/>
              </a:ext>
            </a:extLst>
          </p:cNvPr>
          <p:cNvSpPr/>
          <p:nvPr/>
        </p:nvSpPr>
        <p:spPr>
          <a:xfrm>
            <a:off x="22112949" y="18447723"/>
            <a:ext cx="11105515" cy="4400417"/>
          </a:xfrm>
          <a:prstGeom prst="cloud">
            <a:avLst/>
          </a:prstGeom>
          <a:solidFill>
            <a:schemeClr val="bg1">
              <a:lumMod val="8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Cloud 186">
            <a:extLst>
              <a:ext uri="{FF2B5EF4-FFF2-40B4-BE49-F238E27FC236}">
                <a16:creationId xmlns:a16="http://schemas.microsoft.com/office/drawing/2014/main" id="{818BEE11-14E5-4BF9-A9D9-7767E3200846}"/>
              </a:ext>
            </a:extLst>
          </p:cNvPr>
          <p:cNvSpPr/>
          <p:nvPr/>
        </p:nvSpPr>
        <p:spPr>
          <a:xfrm>
            <a:off x="-1650356" y="18628588"/>
            <a:ext cx="11105515" cy="4400417"/>
          </a:xfrm>
          <a:prstGeom prst="cloud">
            <a:avLst/>
          </a:prstGeom>
          <a:solidFill>
            <a:schemeClr val="bg1">
              <a:lumMod val="8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Cloud 185">
            <a:extLst>
              <a:ext uri="{FF2B5EF4-FFF2-40B4-BE49-F238E27FC236}">
                <a16:creationId xmlns:a16="http://schemas.microsoft.com/office/drawing/2014/main" id="{82621BA6-CD8C-498C-8B06-95C9F2491530}"/>
              </a:ext>
            </a:extLst>
          </p:cNvPr>
          <p:cNvSpPr/>
          <p:nvPr/>
        </p:nvSpPr>
        <p:spPr>
          <a:xfrm>
            <a:off x="18042389" y="10545285"/>
            <a:ext cx="9994638" cy="5765452"/>
          </a:xfrm>
          <a:prstGeom prst="cloud">
            <a:avLst/>
          </a:prstGeom>
          <a:solidFill>
            <a:schemeClr val="bg1">
              <a:lumMod val="8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Cloud 178">
            <a:extLst>
              <a:ext uri="{FF2B5EF4-FFF2-40B4-BE49-F238E27FC236}">
                <a16:creationId xmlns:a16="http://schemas.microsoft.com/office/drawing/2014/main" id="{55FF4CE1-7662-4F3E-BF1E-2BC80496ACF7}"/>
              </a:ext>
            </a:extLst>
          </p:cNvPr>
          <p:cNvSpPr/>
          <p:nvPr/>
        </p:nvSpPr>
        <p:spPr>
          <a:xfrm>
            <a:off x="2250430" y="10965912"/>
            <a:ext cx="8748554" cy="4400417"/>
          </a:xfrm>
          <a:prstGeom prst="cloud">
            <a:avLst/>
          </a:prstGeom>
          <a:solidFill>
            <a:schemeClr val="bg1">
              <a:lumMod val="8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Cloud 163">
            <a:extLst>
              <a:ext uri="{FF2B5EF4-FFF2-40B4-BE49-F238E27FC236}">
                <a16:creationId xmlns:a16="http://schemas.microsoft.com/office/drawing/2014/main" id="{18FEC9BA-116A-460C-B432-DCF81B3B3279}"/>
              </a:ext>
            </a:extLst>
          </p:cNvPr>
          <p:cNvSpPr/>
          <p:nvPr/>
        </p:nvSpPr>
        <p:spPr>
          <a:xfrm>
            <a:off x="8958937" y="17199201"/>
            <a:ext cx="7070192" cy="4400417"/>
          </a:xfrm>
          <a:prstGeom prst="cloud">
            <a:avLst/>
          </a:prstGeom>
          <a:solidFill>
            <a:schemeClr val="bg1">
              <a:lumMod val="8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Cloud 133">
            <a:extLst>
              <a:ext uri="{FF2B5EF4-FFF2-40B4-BE49-F238E27FC236}">
                <a16:creationId xmlns:a16="http://schemas.microsoft.com/office/drawing/2014/main" id="{F6A33516-3ECD-45A4-B113-62E0D532975C}"/>
              </a:ext>
            </a:extLst>
          </p:cNvPr>
          <p:cNvSpPr/>
          <p:nvPr/>
        </p:nvSpPr>
        <p:spPr>
          <a:xfrm>
            <a:off x="17678401" y="18310382"/>
            <a:ext cx="5216202" cy="3075049"/>
          </a:xfrm>
          <a:prstGeom prst="cloud">
            <a:avLst/>
          </a:prstGeom>
          <a:solidFill>
            <a:schemeClr val="bg1">
              <a:lumMod val="8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30" descr="Diagram&#10;&#10;Description automatically generated">
            <a:extLst>
              <a:ext uri="{FF2B5EF4-FFF2-40B4-BE49-F238E27FC236}">
                <a16:creationId xmlns:a16="http://schemas.microsoft.com/office/drawing/2014/main" id="{D56F3039-4892-B44B-BB6D-13269075412E}"/>
              </a:ext>
            </a:extLst>
          </p:cNvPr>
          <p:cNvPicPr>
            <a:picLocks noChangeAspect="1"/>
          </p:cNvPicPr>
          <p:nvPr/>
        </p:nvPicPr>
        <p:blipFill rotWithShape="1">
          <a:blip r:embed="rId3">
            <a:alphaModFix amt="30000"/>
          </a:blip>
          <a:srcRect t="6880" b="13449"/>
          <a:stretch/>
        </p:blipFill>
        <p:spPr>
          <a:xfrm>
            <a:off x="9077156" y="6886499"/>
            <a:ext cx="14764088" cy="14119370"/>
          </a:xfrm>
          <a:prstGeom prst="rect">
            <a:avLst/>
          </a:prstGeom>
        </p:spPr>
      </p:pic>
      <p:sp>
        <p:nvSpPr>
          <p:cNvPr id="8" name="Rectangle: Rounded Corners 7">
            <a:extLst>
              <a:ext uri="{FF2B5EF4-FFF2-40B4-BE49-F238E27FC236}">
                <a16:creationId xmlns:a16="http://schemas.microsoft.com/office/drawing/2014/main" id="{381BD4B7-BD0A-4E39-BFA7-35746F5CEC7E}"/>
              </a:ext>
            </a:extLst>
          </p:cNvPr>
          <p:cNvSpPr/>
          <p:nvPr/>
        </p:nvSpPr>
        <p:spPr>
          <a:xfrm>
            <a:off x="766503" y="3614207"/>
            <a:ext cx="30804637" cy="3420533"/>
          </a:xfrm>
          <a:prstGeom prst="roundRect">
            <a:avLst/>
          </a:prstGeom>
          <a:solidFill>
            <a:srgbClr val="236192">
              <a:alpha val="6549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0"/>
            <a:ext cx="32918400" cy="32004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srgbClr val="BFBFBF"/>
              </a:solidFill>
            </a:endParaRPr>
          </a:p>
        </p:txBody>
      </p:sp>
      <p:sp>
        <p:nvSpPr>
          <p:cNvPr id="7" name="Text Box 2"/>
          <p:cNvSpPr txBox="1">
            <a:spLocks noChangeArrowheads="1"/>
          </p:cNvSpPr>
          <p:nvPr/>
        </p:nvSpPr>
        <p:spPr bwMode="auto">
          <a:xfrm>
            <a:off x="6421120" y="695092"/>
            <a:ext cx="20759491" cy="2282081"/>
          </a:xfrm>
          <a:prstGeom prst="rect">
            <a:avLst/>
          </a:prstGeom>
          <a:noFill/>
          <a:ln w="9525">
            <a:noFill/>
            <a:miter lim="800000"/>
            <a:headEnd/>
            <a:tailEnd/>
          </a:ln>
        </p:spPr>
        <p:txBody>
          <a:bodyPr rot="0" vert="horz" wrap="square" lIns="91440" tIns="45720" rIns="91440" bIns="45720" anchor="t" anchorCtr="0">
            <a:noAutofit/>
          </a:bodyPr>
          <a:lstStyle/>
          <a:p>
            <a:r>
              <a:rPr lang="en-US" sz="7200">
                <a:solidFill>
                  <a:srgbClr val="0D0D0D"/>
                </a:solidFill>
                <a:latin typeface="Arial"/>
                <a:ea typeface="HelveticaNeueLT Std Lt" charset="0"/>
                <a:cs typeface="Arial"/>
              </a:rPr>
              <a:t>In-Space</a:t>
            </a:r>
            <a:r>
              <a:rPr lang="en-US" sz="7200">
                <a:solidFill>
                  <a:srgbClr val="0D0D0D"/>
                </a:solidFill>
                <a:effectLst/>
                <a:latin typeface="Arial"/>
                <a:ea typeface="HelveticaNeueLT Std Lt" charset="0"/>
                <a:cs typeface="Arial"/>
              </a:rPr>
              <a:t> Cryogenic Propellent </a:t>
            </a:r>
            <a:r>
              <a:rPr lang="en-US" sz="7200">
                <a:solidFill>
                  <a:srgbClr val="0D0D0D"/>
                </a:solidFill>
                <a:latin typeface="Arial"/>
                <a:ea typeface="HelveticaNeueLT Std Lt" charset="0"/>
                <a:cs typeface="Arial"/>
              </a:rPr>
              <a:t>Storage Container</a:t>
            </a:r>
            <a:endParaRPr lang="en-US" sz="7200">
              <a:solidFill>
                <a:srgbClr val="0D0D0D"/>
              </a:solidFill>
              <a:effectLst/>
              <a:latin typeface="Arial"/>
              <a:ea typeface="HelveticaNeueLT Std Lt" charset="0"/>
              <a:cs typeface="Arial"/>
            </a:endParaRPr>
          </a:p>
        </p:txBody>
      </p:sp>
      <p:sp>
        <p:nvSpPr>
          <p:cNvPr id="9" name="Rectangle 8"/>
          <p:cNvSpPr/>
          <p:nvPr/>
        </p:nvSpPr>
        <p:spPr>
          <a:xfrm>
            <a:off x="4022815" y="1981338"/>
            <a:ext cx="25552769" cy="1085490"/>
          </a:xfrm>
          <a:prstGeom prst="rect">
            <a:avLst/>
          </a:prstGeom>
        </p:spPr>
        <p:txBody>
          <a:bodyPr wrap="square">
            <a:spAutoFit/>
          </a:bodyPr>
          <a:lstStyle/>
          <a:p>
            <a:pPr>
              <a:lnSpc>
                <a:spcPct val="150000"/>
              </a:lnSpc>
              <a:spcAft>
                <a:spcPts val="600"/>
              </a:spcAft>
            </a:pPr>
            <a:r>
              <a:rPr lang="en-US" sz="4800">
                <a:solidFill>
                  <a:srgbClr val="0D0D0D"/>
                </a:solidFill>
                <a:effectLst/>
                <a:latin typeface="Arial Black" charset="0"/>
                <a:ea typeface="HelveticaNeueLT Std Lt" charset="0"/>
                <a:cs typeface="Arial" charset="0"/>
              </a:rPr>
              <a:t>Team 512: Anna Gilliard, Liam McConnell, Samantha Myers, Brandon Young</a:t>
            </a:r>
          </a:p>
        </p:txBody>
      </p:sp>
      <p:sp>
        <p:nvSpPr>
          <p:cNvPr id="19" name="Text Box 2"/>
          <p:cNvSpPr txBox="1">
            <a:spLocks noChangeArrowheads="1"/>
          </p:cNvSpPr>
          <p:nvPr/>
        </p:nvSpPr>
        <p:spPr bwMode="auto">
          <a:xfrm>
            <a:off x="12329826" y="3977142"/>
            <a:ext cx="7350345" cy="1040919"/>
          </a:xfrm>
          <a:prstGeom prst="rect">
            <a:avLst/>
          </a:prstGeom>
          <a:noFill/>
          <a:ln w="9525">
            <a:noFill/>
            <a:miter lim="800000"/>
            <a:headEnd/>
            <a:tailEnd/>
          </a:ln>
        </p:spPr>
        <p:txBody>
          <a:bodyPr rot="0" vert="horz" wrap="square" lIns="0" tIns="0" rIns="0" bIns="0" anchor="t" anchorCtr="0">
            <a:noAutofit/>
          </a:bodyPr>
          <a:lstStyle/>
          <a:p>
            <a:pPr marL="0" marR="0" algn="ctr">
              <a:spcBef>
                <a:spcPts val="0"/>
              </a:spcBef>
              <a:spcAft>
                <a:spcPts val="400"/>
              </a:spcAft>
            </a:pPr>
            <a:r>
              <a:rPr lang="en-US" sz="2100">
                <a:solidFill>
                  <a:srgbClr val="000000"/>
                </a:solidFill>
                <a:effectLst/>
                <a:latin typeface="Times New Roman"/>
                <a:ea typeface="HelveticaNeueLT Std Lt" charset="0"/>
                <a:cs typeface="Times New Roman"/>
              </a:rPr>
              <a:t> </a:t>
            </a:r>
            <a:r>
              <a:rPr lang="en-US" sz="6000" u="sng">
                <a:solidFill>
                  <a:srgbClr val="000000"/>
                </a:solidFill>
                <a:effectLst/>
                <a:latin typeface="Arial"/>
                <a:ea typeface="HelveticaNeueLT Std Lt" charset="0"/>
                <a:cs typeface="Times New Roman"/>
              </a:rPr>
              <a:t>Objective</a:t>
            </a:r>
            <a:endParaRPr lang="en-US" sz="6000" u="sng">
              <a:effectLst/>
              <a:latin typeface="Arial"/>
              <a:ea typeface="HelveticaNeueLT Std Lt" charset="0"/>
              <a:cs typeface="Times New Roman"/>
            </a:endParaRPr>
          </a:p>
        </p:txBody>
      </p:sp>
      <p:pic>
        <p:nvPicPr>
          <p:cNvPr id="22" name="Picture 21"/>
          <p:cNvPicPr>
            <a:picLocks noChangeAspect="1"/>
          </p:cNvPicPr>
          <p:nvPr/>
        </p:nvPicPr>
        <p:blipFill>
          <a:blip r:embed="rId4"/>
          <a:srcRect/>
          <a:stretch/>
        </p:blipFill>
        <p:spPr>
          <a:xfrm>
            <a:off x="771480" y="277535"/>
            <a:ext cx="2880652" cy="2710817"/>
          </a:xfrm>
          <a:prstGeom prst="rect">
            <a:avLst/>
          </a:prstGeom>
        </p:spPr>
      </p:pic>
      <p:pic>
        <p:nvPicPr>
          <p:cNvPr id="1026" name="Picture 2" descr="Symbols of NASA | NASA">
            <a:extLst>
              <a:ext uri="{FF2B5EF4-FFF2-40B4-BE49-F238E27FC236}">
                <a16:creationId xmlns:a16="http://schemas.microsoft.com/office/drawing/2014/main" id="{620AB636-F245-4045-8915-5EBD55EE01E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237738" y="277535"/>
            <a:ext cx="5349627" cy="2674814"/>
          </a:xfrm>
          <a:prstGeom prst="rect">
            <a:avLst/>
          </a:prstGeom>
          <a:noFill/>
          <a:extLst>
            <a:ext uri="{909E8E84-426E-40DD-AFC4-6F175D3DCCD1}">
              <a14:hiddenFill xmlns:a14="http://schemas.microsoft.com/office/drawing/2010/main">
                <a:solidFill>
                  <a:srgbClr val="FFFFFF"/>
                </a:solidFill>
              </a14:hiddenFill>
            </a:ext>
          </a:extLst>
        </p:spPr>
      </p:pic>
      <p:sp>
        <p:nvSpPr>
          <p:cNvPr id="109" name="TextBox 108">
            <a:extLst>
              <a:ext uri="{FF2B5EF4-FFF2-40B4-BE49-F238E27FC236}">
                <a16:creationId xmlns:a16="http://schemas.microsoft.com/office/drawing/2014/main" id="{51BF7B31-7917-43EC-AB25-2C16A970E024}"/>
              </a:ext>
            </a:extLst>
          </p:cNvPr>
          <p:cNvSpPr txBox="1"/>
          <p:nvPr/>
        </p:nvSpPr>
        <p:spPr>
          <a:xfrm>
            <a:off x="1668685" y="5008444"/>
            <a:ext cx="29565600" cy="1569660"/>
          </a:xfrm>
          <a:prstGeom prst="rect">
            <a:avLst/>
          </a:prstGeom>
          <a:noFill/>
        </p:spPr>
        <p:txBody>
          <a:bodyPr wrap="square" lIns="91440" tIns="45720" rIns="91440" bIns="45720" rtlCol="0" anchor="t">
            <a:spAutoFit/>
          </a:bodyPr>
          <a:lstStyle/>
          <a:p>
            <a:pPr algn="ctr"/>
            <a:r>
              <a:rPr lang="en-US" sz="4800">
                <a:latin typeface="Arial"/>
                <a:cs typeface="Arial"/>
              </a:rPr>
              <a:t>Create a long-term storage solution for cryogenic propellent such as liquid hydrogen or liquid oxygen. A longer storage time under cryogenic temperature and pressure leads to the possibility of longer missions.</a:t>
            </a:r>
          </a:p>
        </p:txBody>
      </p:sp>
      <p:graphicFrame>
        <p:nvGraphicFramePr>
          <p:cNvPr id="2" name="Diagram 1">
            <a:extLst>
              <a:ext uri="{FF2B5EF4-FFF2-40B4-BE49-F238E27FC236}">
                <a16:creationId xmlns:a16="http://schemas.microsoft.com/office/drawing/2014/main" id="{3921C973-F66C-4048-B3E7-601DAB1BC349}"/>
              </a:ext>
            </a:extLst>
          </p:cNvPr>
          <p:cNvGraphicFramePr/>
          <p:nvPr/>
        </p:nvGraphicFramePr>
        <p:xfrm>
          <a:off x="-1458339" y="20608968"/>
          <a:ext cx="35045704" cy="95080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90" name="TextBox 89">
            <a:extLst>
              <a:ext uri="{FF2B5EF4-FFF2-40B4-BE49-F238E27FC236}">
                <a16:creationId xmlns:a16="http://schemas.microsoft.com/office/drawing/2014/main" id="{ADB9AE5E-55E6-9A47-B82C-28031201E2BE}"/>
              </a:ext>
            </a:extLst>
          </p:cNvPr>
          <p:cNvSpPr txBox="1"/>
          <p:nvPr/>
        </p:nvSpPr>
        <p:spPr>
          <a:xfrm>
            <a:off x="29241522" y="12619683"/>
            <a:ext cx="2329618" cy="2136694"/>
          </a:xfrm>
          <a:prstGeom prst="rect">
            <a:avLst/>
          </a:prstGeom>
          <a:noFill/>
        </p:spPr>
        <p:txBody>
          <a:bodyPr wrap="square" lIns="91440" tIns="45720" rIns="91440" bIns="45720" rtlCol="0" anchor="t">
            <a:spAutoFit/>
          </a:bodyPr>
          <a:lstStyle/>
          <a:p>
            <a:pPr algn="r"/>
            <a:r>
              <a:rPr lang="en-US" sz="3200"/>
              <a:t>Outer layer of tank</a:t>
            </a:r>
            <a:endParaRPr lang="en-US" sz="3200">
              <a:cs typeface="Calibri"/>
            </a:endParaRPr>
          </a:p>
        </p:txBody>
      </p:sp>
      <p:sp>
        <p:nvSpPr>
          <p:cNvPr id="91" name="TextBox 90">
            <a:extLst>
              <a:ext uri="{FF2B5EF4-FFF2-40B4-BE49-F238E27FC236}">
                <a16:creationId xmlns:a16="http://schemas.microsoft.com/office/drawing/2014/main" id="{DBB60152-1290-7641-AB23-3876E849BCB4}"/>
              </a:ext>
            </a:extLst>
          </p:cNvPr>
          <p:cNvSpPr txBox="1"/>
          <p:nvPr/>
        </p:nvSpPr>
        <p:spPr>
          <a:xfrm>
            <a:off x="27041435" y="12611423"/>
            <a:ext cx="2229341" cy="2136694"/>
          </a:xfrm>
          <a:prstGeom prst="rect">
            <a:avLst/>
          </a:prstGeom>
          <a:noFill/>
        </p:spPr>
        <p:txBody>
          <a:bodyPr wrap="square" lIns="91440" tIns="45720" rIns="91440" bIns="45720" rtlCol="0" anchor="t">
            <a:spAutoFit/>
          </a:bodyPr>
          <a:lstStyle/>
          <a:p>
            <a:r>
              <a:rPr lang="en-US" sz="3200"/>
              <a:t>Inner layer of tank</a:t>
            </a:r>
          </a:p>
        </p:txBody>
      </p:sp>
      <p:grpSp>
        <p:nvGrpSpPr>
          <p:cNvPr id="93" name="Group 92">
            <a:extLst>
              <a:ext uri="{FF2B5EF4-FFF2-40B4-BE49-F238E27FC236}">
                <a16:creationId xmlns:a16="http://schemas.microsoft.com/office/drawing/2014/main" id="{241259C0-B5E6-5645-AE5E-C47722AF7E4E}"/>
              </a:ext>
            </a:extLst>
          </p:cNvPr>
          <p:cNvGrpSpPr/>
          <p:nvPr/>
        </p:nvGrpSpPr>
        <p:grpSpPr>
          <a:xfrm>
            <a:off x="17874752" y="7235549"/>
            <a:ext cx="5094107" cy="5738421"/>
            <a:chOff x="9513857" y="13309459"/>
            <a:chExt cx="5572070" cy="7265301"/>
          </a:xfrm>
        </p:grpSpPr>
        <p:sp>
          <p:nvSpPr>
            <p:cNvPr id="122" name="Oval 121">
              <a:extLst>
                <a:ext uri="{FF2B5EF4-FFF2-40B4-BE49-F238E27FC236}">
                  <a16:creationId xmlns:a16="http://schemas.microsoft.com/office/drawing/2014/main" id="{180E2E81-09AC-A343-B250-1275330E5FF6}"/>
                </a:ext>
              </a:extLst>
            </p:cNvPr>
            <p:cNvSpPr/>
            <p:nvPr/>
          </p:nvSpPr>
          <p:spPr>
            <a:xfrm>
              <a:off x="12619546" y="18597201"/>
              <a:ext cx="2279597" cy="1977559"/>
            </a:xfrm>
            <a:prstGeom prst="ellipse">
              <a:avLst/>
            </a:prstGeom>
            <a:solidFill>
              <a:srgbClr val="BFBFBF"/>
            </a:solidFill>
            <a:ln>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4" name="Group 123">
              <a:extLst>
                <a:ext uri="{FF2B5EF4-FFF2-40B4-BE49-F238E27FC236}">
                  <a16:creationId xmlns:a16="http://schemas.microsoft.com/office/drawing/2014/main" id="{D112FF3A-BE68-C640-ACC2-1926F931C3C2}"/>
                </a:ext>
              </a:extLst>
            </p:cNvPr>
            <p:cNvGrpSpPr/>
            <p:nvPr/>
          </p:nvGrpSpPr>
          <p:grpSpPr>
            <a:xfrm>
              <a:off x="11805591" y="14290690"/>
              <a:ext cx="3280336" cy="5506562"/>
              <a:chOff x="13435616" y="14290690"/>
              <a:chExt cx="3280336" cy="5506562"/>
            </a:xfrm>
          </p:grpSpPr>
          <p:sp>
            <p:nvSpPr>
              <p:cNvPr id="125" name="Rectangle 124">
                <a:extLst>
                  <a:ext uri="{FF2B5EF4-FFF2-40B4-BE49-F238E27FC236}">
                    <a16:creationId xmlns:a16="http://schemas.microsoft.com/office/drawing/2014/main" id="{8D5A0D89-2EE9-264E-A2B2-625649B215F2}"/>
                  </a:ext>
                </a:extLst>
              </p:cNvPr>
              <p:cNvSpPr/>
              <p:nvPr/>
            </p:nvSpPr>
            <p:spPr>
              <a:xfrm>
                <a:off x="14249572" y="15913372"/>
                <a:ext cx="2279597" cy="3672610"/>
              </a:xfrm>
              <a:prstGeom prst="rect">
                <a:avLst/>
              </a:prstGeom>
              <a:solidFill>
                <a:srgbClr val="BFBFBF"/>
              </a:solidFill>
              <a:ln>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a:extLst>
                  <a:ext uri="{FF2B5EF4-FFF2-40B4-BE49-F238E27FC236}">
                    <a16:creationId xmlns:a16="http://schemas.microsoft.com/office/drawing/2014/main" id="{AF2BAAA8-E546-2C4A-8DF3-D9E850DFD649}"/>
                  </a:ext>
                </a:extLst>
              </p:cNvPr>
              <p:cNvSpPr/>
              <p:nvPr/>
            </p:nvSpPr>
            <p:spPr>
              <a:xfrm>
                <a:off x="14249572" y="14825714"/>
                <a:ext cx="2279597" cy="1977559"/>
              </a:xfrm>
              <a:prstGeom prst="ellipse">
                <a:avLst/>
              </a:prstGeom>
              <a:solidFill>
                <a:srgbClr val="BFBFBF"/>
              </a:solidFill>
              <a:ln>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ectangle 126">
                <a:extLst>
                  <a:ext uri="{FF2B5EF4-FFF2-40B4-BE49-F238E27FC236}">
                    <a16:creationId xmlns:a16="http://schemas.microsoft.com/office/drawing/2014/main" id="{F5C81396-6C97-624E-A809-D8BDC4167769}"/>
                  </a:ext>
                </a:extLst>
              </p:cNvPr>
              <p:cNvSpPr/>
              <p:nvPr/>
            </p:nvSpPr>
            <p:spPr>
              <a:xfrm>
                <a:off x="16296716" y="16798006"/>
                <a:ext cx="419236" cy="1384292"/>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8" name="Straight Connector 127">
                <a:extLst>
                  <a:ext uri="{FF2B5EF4-FFF2-40B4-BE49-F238E27FC236}">
                    <a16:creationId xmlns:a16="http://schemas.microsoft.com/office/drawing/2014/main" id="{609E2AF5-FC08-8749-B49D-C9BC41FC42C6}"/>
                  </a:ext>
                </a:extLst>
              </p:cNvPr>
              <p:cNvCxnSpPr>
                <a:cxnSpLocks/>
                <a:stCxn id="126" idx="2"/>
                <a:endCxn id="126" idx="6"/>
              </p:cNvCxnSpPr>
              <p:nvPr/>
            </p:nvCxnSpPr>
            <p:spPr>
              <a:xfrm>
                <a:off x="14249572" y="15814494"/>
                <a:ext cx="2279597" cy="0"/>
              </a:xfrm>
              <a:prstGeom prst="line">
                <a:avLst/>
              </a:prstGeom>
              <a:ln w="762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8C03954B-6122-5E4A-AD27-2958F03B20AC}"/>
                  </a:ext>
                </a:extLst>
              </p:cNvPr>
              <p:cNvCxnSpPr>
                <a:cxnSpLocks/>
                <a:stCxn id="122" idx="2"/>
                <a:endCxn id="122" idx="6"/>
              </p:cNvCxnSpPr>
              <p:nvPr/>
            </p:nvCxnSpPr>
            <p:spPr>
              <a:xfrm>
                <a:off x="14249571" y="19585981"/>
                <a:ext cx="2279597" cy="0"/>
              </a:xfrm>
              <a:prstGeom prst="line">
                <a:avLst/>
              </a:prstGeom>
              <a:ln w="762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E867F7F2-C7D9-D243-8454-32DDEE236A5E}"/>
                  </a:ext>
                </a:extLst>
              </p:cNvPr>
              <p:cNvCxnSpPr>
                <a:cxnSpLocks/>
              </p:cNvCxnSpPr>
              <p:nvPr/>
            </p:nvCxnSpPr>
            <p:spPr>
              <a:xfrm>
                <a:off x="14862477" y="15810316"/>
                <a:ext cx="0" cy="3775665"/>
              </a:xfrm>
              <a:prstGeom prst="line">
                <a:avLst/>
              </a:prstGeom>
              <a:ln w="762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7EEEF10D-9561-7344-A0B0-A8313E23957C}"/>
                  </a:ext>
                </a:extLst>
              </p:cNvPr>
              <p:cNvCxnSpPr>
                <a:cxnSpLocks/>
              </p:cNvCxnSpPr>
              <p:nvPr/>
            </p:nvCxnSpPr>
            <p:spPr>
              <a:xfrm>
                <a:off x="15940186" y="15810316"/>
                <a:ext cx="0" cy="3775665"/>
              </a:xfrm>
              <a:prstGeom prst="line">
                <a:avLst/>
              </a:prstGeom>
              <a:ln w="762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3" name="Oval 132">
                <a:extLst>
                  <a:ext uri="{FF2B5EF4-FFF2-40B4-BE49-F238E27FC236}">
                    <a16:creationId xmlns:a16="http://schemas.microsoft.com/office/drawing/2014/main" id="{11108A2C-435E-A647-9F81-2B95631137DC}"/>
                  </a:ext>
                </a:extLst>
              </p:cNvPr>
              <p:cNvSpPr/>
              <p:nvPr/>
            </p:nvSpPr>
            <p:spPr>
              <a:xfrm>
                <a:off x="14662223" y="19012066"/>
                <a:ext cx="125771" cy="135604"/>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0DED4091-02AE-3248-8ABC-E07D4CA4D051}"/>
                  </a:ext>
                </a:extLst>
              </p:cNvPr>
              <p:cNvSpPr/>
              <p:nvPr/>
            </p:nvSpPr>
            <p:spPr>
              <a:xfrm>
                <a:off x="14663026" y="18009477"/>
                <a:ext cx="125771" cy="135604"/>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Oval 135">
                <a:extLst>
                  <a:ext uri="{FF2B5EF4-FFF2-40B4-BE49-F238E27FC236}">
                    <a16:creationId xmlns:a16="http://schemas.microsoft.com/office/drawing/2014/main" id="{A49AAE09-C6E5-DB4B-9EB8-B9D7799B05F2}"/>
                  </a:ext>
                </a:extLst>
              </p:cNvPr>
              <p:cNvSpPr/>
              <p:nvPr/>
            </p:nvSpPr>
            <p:spPr>
              <a:xfrm>
                <a:off x="14662223" y="17109419"/>
                <a:ext cx="125771" cy="135604"/>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Oval 136">
                <a:extLst>
                  <a:ext uri="{FF2B5EF4-FFF2-40B4-BE49-F238E27FC236}">
                    <a16:creationId xmlns:a16="http://schemas.microsoft.com/office/drawing/2014/main" id="{67444BE4-D976-A143-A13C-D56DF516CBDA}"/>
                  </a:ext>
                </a:extLst>
              </p:cNvPr>
              <p:cNvSpPr/>
              <p:nvPr/>
            </p:nvSpPr>
            <p:spPr>
              <a:xfrm>
                <a:off x="14662223" y="16173280"/>
                <a:ext cx="125771" cy="135604"/>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a:extLst>
                  <a:ext uri="{FF2B5EF4-FFF2-40B4-BE49-F238E27FC236}">
                    <a16:creationId xmlns:a16="http://schemas.microsoft.com/office/drawing/2014/main" id="{ED574294-A8B0-3A4A-84CA-09AA797AA65A}"/>
                  </a:ext>
                </a:extLst>
              </p:cNvPr>
              <p:cNvSpPr/>
              <p:nvPr/>
            </p:nvSpPr>
            <p:spPr>
              <a:xfrm>
                <a:off x="16196824" y="15608999"/>
                <a:ext cx="125771" cy="135604"/>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Oval 138">
                <a:extLst>
                  <a:ext uri="{FF2B5EF4-FFF2-40B4-BE49-F238E27FC236}">
                    <a16:creationId xmlns:a16="http://schemas.microsoft.com/office/drawing/2014/main" id="{DC582C58-FB11-2D4D-833E-49DA9CAC3FED}"/>
                  </a:ext>
                </a:extLst>
              </p:cNvPr>
              <p:cNvSpPr/>
              <p:nvPr/>
            </p:nvSpPr>
            <p:spPr>
              <a:xfrm>
                <a:off x="15631144" y="15601670"/>
                <a:ext cx="125771" cy="135604"/>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50E2C275-2C0F-024F-B6AD-14C950C35CBE}"/>
                  </a:ext>
                </a:extLst>
              </p:cNvPr>
              <p:cNvSpPr/>
              <p:nvPr/>
            </p:nvSpPr>
            <p:spPr>
              <a:xfrm>
                <a:off x="15014677" y="15601670"/>
                <a:ext cx="125771" cy="135604"/>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31EC294F-0B54-FE4E-B42A-6C373A5DF5E2}"/>
                  </a:ext>
                </a:extLst>
              </p:cNvPr>
              <p:cNvSpPr/>
              <p:nvPr/>
            </p:nvSpPr>
            <p:spPr>
              <a:xfrm>
                <a:off x="14440963" y="15608999"/>
                <a:ext cx="125771" cy="135604"/>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6D8B31AD-50C3-AB43-B773-E30780970397}"/>
                  </a:ext>
                </a:extLst>
              </p:cNvPr>
              <p:cNvSpPr/>
              <p:nvPr/>
            </p:nvSpPr>
            <p:spPr>
              <a:xfrm>
                <a:off x="16165915" y="19661648"/>
                <a:ext cx="125771" cy="135604"/>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a:extLst>
                  <a:ext uri="{FF2B5EF4-FFF2-40B4-BE49-F238E27FC236}">
                    <a16:creationId xmlns:a16="http://schemas.microsoft.com/office/drawing/2014/main" id="{32963D1B-C0DB-6D48-B781-E5FBD9979E3F}"/>
                  </a:ext>
                </a:extLst>
              </p:cNvPr>
              <p:cNvSpPr/>
              <p:nvPr/>
            </p:nvSpPr>
            <p:spPr>
              <a:xfrm>
                <a:off x="15600235" y="19654320"/>
                <a:ext cx="125771" cy="135604"/>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a:extLst>
                  <a:ext uri="{FF2B5EF4-FFF2-40B4-BE49-F238E27FC236}">
                    <a16:creationId xmlns:a16="http://schemas.microsoft.com/office/drawing/2014/main" id="{CD1849EF-04EC-484C-94E9-C3006A118121}"/>
                  </a:ext>
                </a:extLst>
              </p:cNvPr>
              <p:cNvSpPr/>
              <p:nvPr/>
            </p:nvSpPr>
            <p:spPr>
              <a:xfrm>
                <a:off x="14983768" y="19654320"/>
                <a:ext cx="125771" cy="135604"/>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EACE10A5-160E-E944-96D6-685DDC5AE3A3}"/>
                  </a:ext>
                </a:extLst>
              </p:cNvPr>
              <p:cNvSpPr/>
              <p:nvPr/>
            </p:nvSpPr>
            <p:spPr>
              <a:xfrm>
                <a:off x="14410054" y="19661648"/>
                <a:ext cx="125771" cy="135604"/>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45">
                <a:extLst>
                  <a:ext uri="{FF2B5EF4-FFF2-40B4-BE49-F238E27FC236}">
                    <a16:creationId xmlns:a16="http://schemas.microsoft.com/office/drawing/2014/main" id="{0601A9C2-A056-8B4F-A73E-CB64D8F79297}"/>
                  </a:ext>
                </a:extLst>
              </p:cNvPr>
              <p:cNvSpPr/>
              <p:nvPr/>
            </p:nvSpPr>
            <p:spPr>
              <a:xfrm>
                <a:off x="16029028" y="18979764"/>
                <a:ext cx="125771" cy="135604"/>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a:extLst>
                  <a:ext uri="{FF2B5EF4-FFF2-40B4-BE49-F238E27FC236}">
                    <a16:creationId xmlns:a16="http://schemas.microsoft.com/office/drawing/2014/main" id="{345EF9E2-8F4E-BD4B-91E5-5790A1AD9088}"/>
                  </a:ext>
                </a:extLst>
              </p:cNvPr>
              <p:cNvSpPr/>
              <p:nvPr/>
            </p:nvSpPr>
            <p:spPr>
              <a:xfrm>
                <a:off x="16029831" y="17977175"/>
                <a:ext cx="125771" cy="135604"/>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val 147">
                <a:extLst>
                  <a:ext uri="{FF2B5EF4-FFF2-40B4-BE49-F238E27FC236}">
                    <a16:creationId xmlns:a16="http://schemas.microsoft.com/office/drawing/2014/main" id="{73E773F0-EC44-0D43-887C-62F5A42C7029}"/>
                  </a:ext>
                </a:extLst>
              </p:cNvPr>
              <p:cNvSpPr/>
              <p:nvPr/>
            </p:nvSpPr>
            <p:spPr>
              <a:xfrm>
                <a:off x="16029028" y="17077118"/>
                <a:ext cx="125771" cy="135604"/>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Oval 148">
                <a:extLst>
                  <a:ext uri="{FF2B5EF4-FFF2-40B4-BE49-F238E27FC236}">
                    <a16:creationId xmlns:a16="http://schemas.microsoft.com/office/drawing/2014/main" id="{8BCC54D5-7C06-9B42-9049-8474AD0CF8A4}"/>
                  </a:ext>
                </a:extLst>
              </p:cNvPr>
              <p:cNvSpPr/>
              <p:nvPr/>
            </p:nvSpPr>
            <p:spPr>
              <a:xfrm>
                <a:off x="16029028" y="16140979"/>
                <a:ext cx="125771" cy="135604"/>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0" name="Graphic 149" descr="Bubbles outline">
                <a:extLst>
                  <a:ext uri="{FF2B5EF4-FFF2-40B4-BE49-F238E27FC236}">
                    <a16:creationId xmlns:a16="http://schemas.microsoft.com/office/drawing/2014/main" id="{28F165BB-759A-AB40-A67C-EBF528CFD44A}"/>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3435616" y="14290690"/>
                <a:ext cx="1016628" cy="1228095"/>
              </a:xfrm>
              <a:prstGeom prst="rect">
                <a:avLst/>
              </a:prstGeom>
            </p:spPr>
          </p:pic>
        </p:grpSp>
        <p:sp>
          <p:nvSpPr>
            <p:cNvPr id="123" name="TextBox 122">
              <a:extLst>
                <a:ext uri="{FF2B5EF4-FFF2-40B4-BE49-F238E27FC236}">
                  <a16:creationId xmlns:a16="http://schemas.microsoft.com/office/drawing/2014/main" id="{8E4D3041-F498-2E40-9643-909D54E0D2CC}"/>
                </a:ext>
              </a:extLst>
            </p:cNvPr>
            <p:cNvSpPr txBox="1"/>
            <p:nvPr/>
          </p:nvSpPr>
          <p:spPr>
            <a:xfrm>
              <a:off x="9513857" y="13309459"/>
              <a:ext cx="4456353" cy="1113918"/>
            </a:xfrm>
            <a:prstGeom prst="rect">
              <a:avLst/>
            </a:prstGeom>
            <a:noFill/>
          </p:spPr>
          <p:txBody>
            <a:bodyPr wrap="square" rtlCol="0">
              <a:spAutoFit/>
            </a:bodyPr>
            <a:lstStyle/>
            <a:p>
              <a:pPr algn="ctr"/>
              <a:r>
                <a:rPr lang="en-US" sz="3600">
                  <a:latin typeface="Arial" panose="020B0604020202020204" pitchFamily="34" charset="0"/>
                  <a:cs typeface="Arial" panose="020B0604020202020204" pitchFamily="34" charset="0"/>
                </a:rPr>
                <a:t>Boil off</a:t>
              </a:r>
            </a:p>
          </p:txBody>
        </p:sp>
      </p:grpSp>
      <p:grpSp>
        <p:nvGrpSpPr>
          <p:cNvPr id="94" name="Group 93">
            <a:extLst>
              <a:ext uri="{FF2B5EF4-FFF2-40B4-BE49-F238E27FC236}">
                <a16:creationId xmlns:a16="http://schemas.microsoft.com/office/drawing/2014/main" id="{C7B6802C-FEB9-F344-A047-8F54F7117A28}"/>
              </a:ext>
            </a:extLst>
          </p:cNvPr>
          <p:cNvGrpSpPr/>
          <p:nvPr/>
        </p:nvGrpSpPr>
        <p:grpSpPr>
          <a:xfrm>
            <a:off x="23304311" y="7292362"/>
            <a:ext cx="8178954" cy="5289588"/>
            <a:chOff x="13702104" y="13386628"/>
            <a:chExt cx="8946358" cy="6697043"/>
          </a:xfrm>
        </p:grpSpPr>
        <p:sp>
          <p:nvSpPr>
            <p:cNvPr id="95" name="Arrow: Right 38">
              <a:extLst>
                <a:ext uri="{FF2B5EF4-FFF2-40B4-BE49-F238E27FC236}">
                  <a16:creationId xmlns:a16="http://schemas.microsoft.com/office/drawing/2014/main" id="{329E6CF2-0312-CC46-8479-D0DED87C4E5D}"/>
                </a:ext>
              </a:extLst>
            </p:cNvPr>
            <p:cNvSpPr/>
            <p:nvPr/>
          </p:nvSpPr>
          <p:spPr>
            <a:xfrm>
              <a:off x="13702104" y="16095290"/>
              <a:ext cx="5648841" cy="3063675"/>
            </a:xfrm>
            <a:prstGeom prst="rightArrow">
              <a:avLst>
                <a:gd name="adj1" fmla="val 50000"/>
                <a:gd name="adj2" fmla="val 54632"/>
              </a:avLst>
            </a:prstGeom>
            <a:solidFill>
              <a:srgbClr val="7398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Arial" panose="020B0604020202020204" pitchFamily="34" charset="0"/>
                  <a:cs typeface="Arial" panose="020B0604020202020204" pitchFamily="34" charset="0"/>
                </a:rPr>
                <a:t>Cross section </a:t>
              </a:r>
            </a:p>
            <a:p>
              <a:pPr algn="ctr"/>
              <a:r>
                <a:rPr lang="en-US" sz="2800">
                  <a:solidFill>
                    <a:schemeClr val="tx1"/>
                  </a:solidFill>
                  <a:latin typeface="Arial" panose="020B0604020202020204" pitchFamily="34" charset="0"/>
                  <a:cs typeface="Arial" panose="020B0604020202020204" pitchFamily="34" charset="0"/>
                </a:rPr>
                <a:t>of the tank wall</a:t>
              </a:r>
            </a:p>
          </p:txBody>
        </p:sp>
        <p:sp>
          <p:nvSpPr>
            <p:cNvPr id="96" name="Rectangle 95">
              <a:extLst>
                <a:ext uri="{FF2B5EF4-FFF2-40B4-BE49-F238E27FC236}">
                  <a16:creationId xmlns:a16="http://schemas.microsoft.com/office/drawing/2014/main" id="{C3A16A10-C65B-3543-89B1-B4E679529B01}"/>
                </a:ext>
              </a:extLst>
            </p:cNvPr>
            <p:cNvSpPr/>
            <p:nvPr/>
          </p:nvSpPr>
          <p:spPr>
            <a:xfrm flipH="1">
              <a:off x="19541045" y="15178139"/>
              <a:ext cx="154446" cy="4888191"/>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8" name="Rectangle 97">
              <a:extLst>
                <a:ext uri="{FF2B5EF4-FFF2-40B4-BE49-F238E27FC236}">
                  <a16:creationId xmlns:a16="http://schemas.microsoft.com/office/drawing/2014/main" id="{C43887EB-F3CB-EC4F-9E00-C031266DAE2C}"/>
                </a:ext>
              </a:extLst>
            </p:cNvPr>
            <p:cNvSpPr/>
            <p:nvPr/>
          </p:nvSpPr>
          <p:spPr>
            <a:xfrm flipH="1">
              <a:off x="20562932" y="15178138"/>
              <a:ext cx="154446" cy="4888191"/>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cxnSp>
          <p:nvCxnSpPr>
            <p:cNvPr id="100" name="Straight Arrow Connector 99">
              <a:extLst>
                <a:ext uri="{FF2B5EF4-FFF2-40B4-BE49-F238E27FC236}">
                  <a16:creationId xmlns:a16="http://schemas.microsoft.com/office/drawing/2014/main" id="{3AB1CE32-EC8B-BE41-B4D3-5E009A768BFF}"/>
                </a:ext>
              </a:extLst>
            </p:cNvPr>
            <p:cNvCxnSpPr/>
            <p:nvPr/>
          </p:nvCxnSpPr>
          <p:spPr>
            <a:xfrm>
              <a:off x="19765852" y="15186632"/>
              <a:ext cx="26203" cy="4887397"/>
            </a:xfrm>
            <a:prstGeom prst="straightConnector1">
              <a:avLst/>
            </a:prstGeom>
          </p:spPr>
          <p:style>
            <a:lnRef idx="2">
              <a:schemeClr val="dk1"/>
            </a:lnRef>
            <a:fillRef idx="0">
              <a:schemeClr val="dk1"/>
            </a:fillRef>
            <a:effectRef idx="1">
              <a:schemeClr val="dk1"/>
            </a:effectRef>
            <a:fontRef idx="minor">
              <a:schemeClr val="tx1"/>
            </a:fontRef>
          </p:style>
        </p:cxnSp>
        <p:cxnSp>
          <p:nvCxnSpPr>
            <p:cNvPr id="101" name="Straight Arrow Connector 100">
              <a:extLst>
                <a:ext uri="{FF2B5EF4-FFF2-40B4-BE49-F238E27FC236}">
                  <a16:creationId xmlns:a16="http://schemas.microsoft.com/office/drawing/2014/main" id="{C785BD06-9C3F-6844-85A6-B8FCA6301467}"/>
                </a:ext>
              </a:extLst>
            </p:cNvPr>
            <p:cNvCxnSpPr>
              <a:cxnSpLocks/>
            </p:cNvCxnSpPr>
            <p:nvPr/>
          </p:nvCxnSpPr>
          <p:spPr>
            <a:xfrm>
              <a:off x="19844457" y="15172505"/>
              <a:ext cx="26203" cy="4887397"/>
            </a:xfrm>
            <a:prstGeom prst="straightConnector1">
              <a:avLst/>
            </a:prstGeom>
          </p:spPr>
          <p:style>
            <a:lnRef idx="2">
              <a:schemeClr val="dk1"/>
            </a:lnRef>
            <a:fillRef idx="0">
              <a:schemeClr val="dk1"/>
            </a:fillRef>
            <a:effectRef idx="1">
              <a:schemeClr val="dk1"/>
            </a:effectRef>
            <a:fontRef idx="minor">
              <a:schemeClr val="tx1"/>
            </a:fontRef>
          </p:style>
        </p:cxnSp>
        <p:cxnSp>
          <p:nvCxnSpPr>
            <p:cNvPr id="103" name="Straight Arrow Connector 102">
              <a:extLst>
                <a:ext uri="{FF2B5EF4-FFF2-40B4-BE49-F238E27FC236}">
                  <a16:creationId xmlns:a16="http://schemas.microsoft.com/office/drawing/2014/main" id="{CC8BF203-EF6E-5346-896A-3E3C8B78B8FD}"/>
                </a:ext>
              </a:extLst>
            </p:cNvPr>
            <p:cNvCxnSpPr>
              <a:cxnSpLocks/>
            </p:cNvCxnSpPr>
            <p:nvPr/>
          </p:nvCxnSpPr>
          <p:spPr>
            <a:xfrm>
              <a:off x="19923064" y="15172505"/>
              <a:ext cx="26203" cy="4887397"/>
            </a:xfrm>
            <a:prstGeom prst="straightConnector1">
              <a:avLst/>
            </a:prstGeom>
          </p:spPr>
          <p:style>
            <a:lnRef idx="2">
              <a:schemeClr val="dk1"/>
            </a:lnRef>
            <a:fillRef idx="0">
              <a:schemeClr val="dk1"/>
            </a:fillRef>
            <a:effectRef idx="1">
              <a:schemeClr val="dk1"/>
            </a:effectRef>
            <a:fontRef idx="minor">
              <a:schemeClr val="tx1"/>
            </a:fontRef>
          </p:style>
        </p:cxnSp>
        <p:cxnSp>
          <p:nvCxnSpPr>
            <p:cNvPr id="104" name="Straight Arrow Connector 103">
              <a:extLst>
                <a:ext uri="{FF2B5EF4-FFF2-40B4-BE49-F238E27FC236}">
                  <a16:creationId xmlns:a16="http://schemas.microsoft.com/office/drawing/2014/main" id="{12BA3F2E-BFDC-CA4E-A6CE-F94E21F93AEA}"/>
                </a:ext>
              </a:extLst>
            </p:cNvPr>
            <p:cNvCxnSpPr>
              <a:cxnSpLocks/>
            </p:cNvCxnSpPr>
            <p:nvPr/>
          </p:nvCxnSpPr>
          <p:spPr>
            <a:xfrm>
              <a:off x="20001673" y="15186632"/>
              <a:ext cx="26203" cy="4887397"/>
            </a:xfrm>
            <a:prstGeom prst="straightConnector1">
              <a:avLst/>
            </a:prstGeom>
          </p:spPr>
          <p:style>
            <a:lnRef idx="2">
              <a:schemeClr val="dk1"/>
            </a:lnRef>
            <a:fillRef idx="0">
              <a:schemeClr val="dk1"/>
            </a:fillRef>
            <a:effectRef idx="1">
              <a:schemeClr val="dk1"/>
            </a:effectRef>
            <a:fontRef idx="minor">
              <a:schemeClr val="tx1"/>
            </a:fontRef>
          </p:style>
        </p:cxnSp>
        <p:cxnSp>
          <p:nvCxnSpPr>
            <p:cNvPr id="105" name="Straight Arrow Connector 104">
              <a:extLst>
                <a:ext uri="{FF2B5EF4-FFF2-40B4-BE49-F238E27FC236}">
                  <a16:creationId xmlns:a16="http://schemas.microsoft.com/office/drawing/2014/main" id="{3F803733-9C4C-4945-A7C8-BD3719444AAD}"/>
                </a:ext>
              </a:extLst>
            </p:cNvPr>
            <p:cNvCxnSpPr>
              <a:cxnSpLocks/>
            </p:cNvCxnSpPr>
            <p:nvPr/>
          </p:nvCxnSpPr>
          <p:spPr>
            <a:xfrm>
              <a:off x="20080278" y="15172505"/>
              <a:ext cx="26203" cy="4887397"/>
            </a:xfrm>
            <a:prstGeom prst="straightConnector1">
              <a:avLst/>
            </a:prstGeom>
            <a:ln w="38100"/>
          </p:spPr>
          <p:style>
            <a:lnRef idx="2">
              <a:schemeClr val="dk1"/>
            </a:lnRef>
            <a:fillRef idx="0">
              <a:schemeClr val="dk1"/>
            </a:fillRef>
            <a:effectRef idx="1">
              <a:schemeClr val="dk1"/>
            </a:effectRef>
            <a:fontRef idx="minor">
              <a:schemeClr val="tx1"/>
            </a:fontRef>
          </p:style>
        </p:cxnSp>
        <p:cxnSp>
          <p:nvCxnSpPr>
            <p:cNvPr id="106" name="Straight Arrow Connector 105">
              <a:extLst>
                <a:ext uri="{FF2B5EF4-FFF2-40B4-BE49-F238E27FC236}">
                  <a16:creationId xmlns:a16="http://schemas.microsoft.com/office/drawing/2014/main" id="{D7DC4148-8724-E742-87CA-C0A51E83391B}"/>
                </a:ext>
              </a:extLst>
            </p:cNvPr>
            <p:cNvCxnSpPr>
              <a:cxnSpLocks/>
            </p:cNvCxnSpPr>
            <p:nvPr/>
          </p:nvCxnSpPr>
          <p:spPr>
            <a:xfrm>
              <a:off x="20158885" y="15186631"/>
              <a:ext cx="26203" cy="4887397"/>
            </a:xfrm>
            <a:prstGeom prst="straightConnector1">
              <a:avLst/>
            </a:prstGeom>
            <a:ln w="38100"/>
          </p:spPr>
          <p:style>
            <a:lnRef idx="2">
              <a:schemeClr val="dk1"/>
            </a:lnRef>
            <a:fillRef idx="0">
              <a:schemeClr val="dk1"/>
            </a:fillRef>
            <a:effectRef idx="1">
              <a:schemeClr val="dk1"/>
            </a:effectRef>
            <a:fontRef idx="minor">
              <a:schemeClr val="tx1"/>
            </a:fontRef>
          </p:style>
        </p:cxnSp>
        <p:cxnSp>
          <p:nvCxnSpPr>
            <p:cNvPr id="107" name="Straight Arrow Connector 106">
              <a:extLst>
                <a:ext uri="{FF2B5EF4-FFF2-40B4-BE49-F238E27FC236}">
                  <a16:creationId xmlns:a16="http://schemas.microsoft.com/office/drawing/2014/main" id="{9976EC82-28A8-8A46-AFBE-83C934F1FB73}"/>
                </a:ext>
              </a:extLst>
            </p:cNvPr>
            <p:cNvCxnSpPr>
              <a:cxnSpLocks/>
            </p:cNvCxnSpPr>
            <p:nvPr/>
          </p:nvCxnSpPr>
          <p:spPr>
            <a:xfrm>
              <a:off x="20237491" y="15186631"/>
              <a:ext cx="26203" cy="4887397"/>
            </a:xfrm>
            <a:prstGeom prst="straightConnector1">
              <a:avLst/>
            </a:prstGeom>
            <a:ln w="38100"/>
          </p:spPr>
          <p:style>
            <a:lnRef idx="2">
              <a:schemeClr val="dk1"/>
            </a:lnRef>
            <a:fillRef idx="0">
              <a:schemeClr val="dk1"/>
            </a:fillRef>
            <a:effectRef idx="1">
              <a:schemeClr val="dk1"/>
            </a:effectRef>
            <a:fontRef idx="minor">
              <a:schemeClr val="tx1"/>
            </a:fontRef>
          </p:style>
        </p:cxnSp>
        <p:cxnSp>
          <p:nvCxnSpPr>
            <p:cNvPr id="108" name="Straight Arrow Connector 107">
              <a:extLst>
                <a:ext uri="{FF2B5EF4-FFF2-40B4-BE49-F238E27FC236}">
                  <a16:creationId xmlns:a16="http://schemas.microsoft.com/office/drawing/2014/main" id="{AE4D3B25-471D-244B-AE3E-4AEEBCC7C29C}"/>
                </a:ext>
              </a:extLst>
            </p:cNvPr>
            <p:cNvCxnSpPr>
              <a:cxnSpLocks/>
            </p:cNvCxnSpPr>
            <p:nvPr/>
          </p:nvCxnSpPr>
          <p:spPr>
            <a:xfrm>
              <a:off x="20394705" y="15172505"/>
              <a:ext cx="26203" cy="4887397"/>
            </a:xfrm>
            <a:prstGeom prst="straightConnector1">
              <a:avLst/>
            </a:prstGeom>
            <a:ln w="38100"/>
          </p:spPr>
          <p:style>
            <a:lnRef idx="2">
              <a:schemeClr val="dk1"/>
            </a:lnRef>
            <a:fillRef idx="0">
              <a:schemeClr val="dk1"/>
            </a:fillRef>
            <a:effectRef idx="1">
              <a:schemeClr val="dk1"/>
            </a:effectRef>
            <a:fontRef idx="minor">
              <a:schemeClr val="tx1"/>
            </a:fontRef>
          </p:style>
        </p:cxnSp>
        <p:cxnSp>
          <p:nvCxnSpPr>
            <p:cNvPr id="110" name="Straight Arrow Connector 109">
              <a:extLst>
                <a:ext uri="{FF2B5EF4-FFF2-40B4-BE49-F238E27FC236}">
                  <a16:creationId xmlns:a16="http://schemas.microsoft.com/office/drawing/2014/main" id="{3C42AAFD-2001-8948-8DB9-423BFDCFA717}"/>
                </a:ext>
              </a:extLst>
            </p:cNvPr>
            <p:cNvCxnSpPr>
              <a:cxnSpLocks/>
            </p:cNvCxnSpPr>
            <p:nvPr/>
          </p:nvCxnSpPr>
          <p:spPr>
            <a:xfrm>
              <a:off x="20316098" y="15186631"/>
              <a:ext cx="26203" cy="4887397"/>
            </a:xfrm>
            <a:prstGeom prst="straightConnector1">
              <a:avLst/>
            </a:prstGeom>
            <a:ln w="38100"/>
          </p:spPr>
          <p:style>
            <a:lnRef idx="2">
              <a:schemeClr val="dk1"/>
            </a:lnRef>
            <a:fillRef idx="0">
              <a:schemeClr val="dk1"/>
            </a:fillRef>
            <a:effectRef idx="1">
              <a:schemeClr val="dk1"/>
            </a:effectRef>
            <a:fontRef idx="minor">
              <a:schemeClr val="tx1"/>
            </a:fontRef>
          </p:style>
        </p:cxnSp>
        <p:cxnSp>
          <p:nvCxnSpPr>
            <p:cNvPr id="111" name="Straight Arrow Connector 110">
              <a:extLst>
                <a:ext uri="{FF2B5EF4-FFF2-40B4-BE49-F238E27FC236}">
                  <a16:creationId xmlns:a16="http://schemas.microsoft.com/office/drawing/2014/main" id="{7DEF8920-CA8E-8F48-8C4F-9701F2BA22DE}"/>
                </a:ext>
              </a:extLst>
            </p:cNvPr>
            <p:cNvCxnSpPr>
              <a:cxnSpLocks/>
            </p:cNvCxnSpPr>
            <p:nvPr/>
          </p:nvCxnSpPr>
          <p:spPr>
            <a:xfrm>
              <a:off x="20473312" y="15172505"/>
              <a:ext cx="26203" cy="4887397"/>
            </a:xfrm>
            <a:prstGeom prst="straightConnector1">
              <a:avLst/>
            </a:prstGeom>
            <a:ln w="38100"/>
          </p:spPr>
          <p:style>
            <a:lnRef idx="2">
              <a:schemeClr val="dk1"/>
            </a:lnRef>
            <a:fillRef idx="0">
              <a:schemeClr val="dk1"/>
            </a:fillRef>
            <a:effectRef idx="1">
              <a:schemeClr val="dk1"/>
            </a:effectRef>
            <a:fontRef idx="minor">
              <a:schemeClr val="tx1"/>
            </a:fontRef>
          </p:style>
        </p:cxnSp>
        <p:cxnSp>
          <p:nvCxnSpPr>
            <p:cNvPr id="112" name="Straight Arrow Connector 111">
              <a:extLst>
                <a:ext uri="{FF2B5EF4-FFF2-40B4-BE49-F238E27FC236}">
                  <a16:creationId xmlns:a16="http://schemas.microsoft.com/office/drawing/2014/main" id="{49090F8C-DC86-A245-B20D-89F09A26D136}"/>
                </a:ext>
              </a:extLst>
            </p:cNvPr>
            <p:cNvCxnSpPr/>
            <p:nvPr/>
          </p:nvCxnSpPr>
          <p:spPr>
            <a:xfrm>
              <a:off x="19773349" y="15186632"/>
              <a:ext cx="26203" cy="4887397"/>
            </a:xfrm>
            <a:prstGeom prst="straightConnector1">
              <a:avLst/>
            </a:prstGeom>
            <a:ln w="38100"/>
          </p:spPr>
          <p:style>
            <a:lnRef idx="2">
              <a:schemeClr val="dk1"/>
            </a:lnRef>
            <a:fillRef idx="0">
              <a:schemeClr val="dk1"/>
            </a:fillRef>
            <a:effectRef idx="1">
              <a:schemeClr val="dk1"/>
            </a:effectRef>
            <a:fontRef idx="minor">
              <a:schemeClr val="tx1"/>
            </a:fontRef>
          </p:style>
        </p:cxnSp>
        <p:cxnSp>
          <p:nvCxnSpPr>
            <p:cNvPr id="115" name="Straight Arrow Connector 114">
              <a:extLst>
                <a:ext uri="{FF2B5EF4-FFF2-40B4-BE49-F238E27FC236}">
                  <a16:creationId xmlns:a16="http://schemas.microsoft.com/office/drawing/2014/main" id="{9767E0B9-B400-F642-B208-BA26A856D01D}"/>
                </a:ext>
              </a:extLst>
            </p:cNvPr>
            <p:cNvCxnSpPr>
              <a:cxnSpLocks/>
            </p:cNvCxnSpPr>
            <p:nvPr/>
          </p:nvCxnSpPr>
          <p:spPr>
            <a:xfrm>
              <a:off x="19851955" y="15172505"/>
              <a:ext cx="26203" cy="4887397"/>
            </a:xfrm>
            <a:prstGeom prst="straightConnector1">
              <a:avLst/>
            </a:prstGeom>
            <a:ln w="38100"/>
          </p:spPr>
          <p:style>
            <a:lnRef idx="2">
              <a:schemeClr val="dk1"/>
            </a:lnRef>
            <a:fillRef idx="0">
              <a:schemeClr val="dk1"/>
            </a:fillRef>
            <a:effectRef idx="1">
              <a:schemeClr val="dk1"/>
            </a:effectRef>
            <a:fontRef idx="minor">
              <a:schemeClr val="tx1"/>
            </a:fontRef>
          </p:style>
        </p:cxnSp>
        <p:cxnSp>
          <p:nvCxnSpPr>
            <p:cNvPr id="116" name="Straight Arrow Connector 115">
              <a:extLst>
                <a:ext uri="{FF2B5EF4-FFF2-40B4-BE49-F238E27FC236}">
                  <a16:creationId xmlns:a16="http://schemas.microsoft.com/office/drawing/2014/main" id="{29D67D1E-6134-B14F-91CD-9CA24A21FA53}"/>
                </a:ext>
              </a:extLst>
            </p:cNvPr>
            <p:cNvCxnSpPr>
              <a:cxnSpLocks/>
            </p:cNvCxnSpPr>
            <p:nvPr/>
          </p:nvCxnSpPr>
          <p:spPr>
            <a:xfrm>
              <a:off x="19930562" y="15172505"/>
              <a:ext cx="26203" cy="4887397"/>
            </a:xfrm>
            <a:prstGeom prst="straightConnector1">
              <a:avLst/>
            </a:prstGeom>
            <a:ln w="38100"/>
          </p:spPr>
          <p:style>
            <a:lnRef idx="2">
              <a:schemeClr val="dk1"/>
            </a:lnRef>
            <a:fillRef idx="0">
              <a:schemeClr val="dk1"/>
            </a:fillRef>
            <a:effectRef idx="1">
              <a:schemeClr val="dk1"/>
            </a:effectRef>
            <a:fontRef idx="minor">
              <a:schemeClr val="tx1"/>
            </a:fontRef>
          </p:style>
        </p:cxnSp>
        <p:cxnSp>
          <p:nvCxnSpPr>
            <p:cNvPr id="117" name="Straight Arrow Connector 116">
              <a:extLst>
                <a:ext uri="{FF2B5EF4-FFF2-40B4-BE49-F238E27FC236}">
                  <a16:creationId xmlns:a16="http://schemas.microsoft.com/office/drawing/2014/main" id="{C0AC975D-D48A-4F41-944E-BEA20616E365}"/>
                </a:ext>
              </a:extLst>
            </p:cNvPr>
            <p:cNvCxnSpPr>
              <a:cxnSpLocks/>
            </p:cNvCxnSpPr>
            <p:nvPr/>
          </p:nvCxnSpPr>
          <p:spPr>
            <a:xfrm>
              <a:off x="20009170" y="15186632"/>
              <a:ext cx="26203" cy="4887397"/>
            </a:xfrm>
            <a:prstGeom prst="straightConnector1">
              <a:avLst/>
            </a:prstGeom>
            <a:ln w="38100"/>
          </p:spPr>
          <p:style>
            <a:lnRef idx="2">
              <a:schemeClr val="dk1"/>
            </a:lnRef>
            <a:fillRef idx="0">
              <a:schemeClr val="dk1"/>
            </a:fillRef>
            <a:effectRef idx="1">
              <a:schemeClr val="dk1"/>
            </a:effectRef>
            <a:fontRef idx="minor">
              <a:schemeClr val="tx1"/>
            </a:fontRef>
          </p:style>
        </p:cxnSp>
        <p:sp>
          <p:nvSpPr>
            <p:cNvPr id="118" name="Arrow: Bent 14">
              <a:extLst>
                <a:ext uri="{FF2B5EF4-FFF2-40B4-BE49-F238E27FC236}">
                  <a16:creationId xmlns:a16="http://schemas.microsoft.com/office/drawing/2014/main" id="{D036EE78-1DAC-2F47-A785-3653D4AD201B}"/>
                </a:ext>
              </a:extLst>
            </p:cNvPr>
            <p:cNvSpPr/>
            <p:nvPr/>
          </p:nvSpPr>
          <p:spPr>
            <a:xfrm>
              <a:off x="18520208" y="19565103"/>
              <a:ext cx="963735" cy="518561"/>
            </a:xfrm>
            <a:prstGeom prst="ben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119" name="Left Brace 118">
              <a:extLst>
                <a:ext uri="{FF2B5EF4-FFF2-40B4-BE49-F238E27FC236}">
                  <a16:creationId xmlns:a16="http://schemas.microsoft.com/office/drawing/2014/main" id="{EA36E184-64BC-8D4B-BBD7-80BC43707E16}"/>
                </a:ext>
              </a:extLst>
            </p:cNvPr>
            <p:cNvSpPr/>
            <p:nvPr/>
          </p:nvSpPr>
          <p:spPr>
            <a:xfrm rot="5400000">
              <a:off x="19801722" y="14290073"/>
              <a:ext cx="659402" cy="897624"/>
            </a:xfrm>
            <a:prstGeom prst="leftBrace">
              <a:avLst>
                <a:gd name="adj1" fmla="val 8333"/>
                <a:gd name="adj2" fmla="val 48018"/>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0" name="Arrow: Bent 14">
              <a:extLst>
                <a:ext uri="{FF2B5EF4-FFF2-40B4-BE49-F238E27FC236}">
                  <a16:creationId xmlns:a16="http://schemas.microsoft.com/office/drawing/2014/main" id="{50349938-EF2B-A44F-89D0-9BF1178917EA}"/>
                </a:ext>
              </a:extLst>
            </p:cNvPr>
            <p:cNvSpPr/>
            <p:nvPr/>
          </p:nvSpPr>
          <p:spPr>
            <a:xfrm flipH="1">
              <a:off x="20772071" y="19565110"/>
              <a:ext cx="963735" cy="518561"/>
            </a:xfrm>
            <a:prstGeom prst="ben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121" name="TextBox 120">
              <a:extLst>
                <a:ext uri="{FF2B5EF4-FFF2-40B4-BE49-F238E27FC236}">
                  <a16:creationId xmlns:a16="http://schemas.microsoft.com/office/drawing/2014/main" id="{40288209-C0D6-F745-B2CD-2AE7EDD32AA1}"/>
                </a:ext>
              </a:extLst>
            </p:cNvPr>
            <p:cNvSpPr txBox="1"/>
            <p:nvPr/>
          </p:nvSpPr>
          <p:spPr>
            <a:xfrm>
              <a:off x="17564499" y="13386628"/>
              <a:ext cx="5083963" cy="1113918"/>
            </a:xfrm>
            <a:prstGeom prst="rect">
              <a:avLst/>
            </a:prstGeom>
            <a:noFill/>
          </p:spPr>
          <p:txBody>
            <a:bodyPr wrap="square" rtlCol="0">
              <a:spAutoFit/>
            </a:bodyPr>
            <a:lstStyle/>
            <a:p>
              <a:pPr algn="ctr"/>
              <a:r>
                <a:rPr lang="en-US" sz="3600"/>
                <a:t>MLI</a:t>
              </a:r>
            </a:p>
          </p:txBody>
        </p:sp>
      </p:grpSp>
      <p:grpSp>
        <p:nvGrpSpPr>
          <p:cNvPr id="57" name="Group 56">
            <a:extLst>
              <a:ext uri="{FF2B5EF4-FFF2-40B4-BE49-F238E27FC236}">
                <a16:creationId xmlns:a16="http://schemas.microsoft.com/office/drawing/2014/main" id="{1284FED9-4380-8D4D-AF86-CE01CC2A24AB}"/>
              </a:ext>
            </a:extLst>
          </p:cNvPr>
          <p:cNvGrpSpPr/>
          <p:nvPr/>
        </p:nvGrpSpPr>
        <p:grpSpPr>
          <a:xfrm>
            <a:off x="23743910" y="15525331"/>
            <a:ext cx="8279329" cy="4304139"/>
            <a:chOff x="1238744" y="14618873"/>
            <a:chExt cx="8279329" cy="4304139"/>
          </a:xfrm>
        </p:grpSpPr>
        <p:grpSp>
          <p:nvGrpSpPr>
            <p:cNvPr id="55" name="Group 54">
              <a:extLst>
                <a:ext uri="{FF2B5EF4-FFF2-40B4-BE49-F238E27FC236}">
                  <a16:creationId xmlns:a16="http://schemas.microsoft.com/office/drawing/2014/main" id="{C1D455C7-8BCA-F64C-8E50-E0746C3257BB}"/>
                </a:ext>
              </a:extLst>
            </p:cNvPr>
            <p:cNvGrpSpPr/>
            <p:nvPr/>
          </p:nvGrpSpPr>
          <p:grpSpPr>
            <a:xfrm>
              <a:off x="1238744" y="15179223"/>
              <a:ext cx="7335631" cy="1446550"/>
              <a:chOff x="935533" y="14314073"/>
              <a:chExt cx="7335631" cy="1446550"/>
            </a:xfrm>
          </p:grpSpPr>
          <p:pic>
            <p:nvPicPr>
              <p:cNvPr id="53" name="Graphic 52" descr="Cloud with solid fill">
                <a:extLst>
                  <a:ext uri="{FF2B5EF4-FFF2-40B4-BE49-F238E27FC236}">
                    <a16:creationId xmlns:a16="http://schemas.microsoft.com/office/drawing/2014/main" id="{81894697-698E-614C-AA21-971A6BB706E2}"/>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935533" y="14390056"/>
                <a:ext cx="627633" cy="627633"/>
              </a:xfrm>
              <a:prstGeom prst="rect">
                <a:avLst/>
              </a:prstGeom>
            </p:spPr>
          </p:pic>
          <p:sp>
            <p:nvSpPr>
              <p:cNvPr id="54" name="TextBox 53">
                <a:extLst>
                  <a:ext uri="{FF2B5EF4-FFF2-40B4-BE49-F238E27FC236}">
                    <a16:creationId xmlns:a16="http://schemas.microsoft.com/office/drawing/2014/main" id="{E595187D-7642-024B-83D1-E38D176809F8}"/>
                  </a:ext>
                </a:extLst>
              </p:cNvPr>
              <p:cNvSpPr txBox="1"/>
              <p:nvPr/>
            </p:nvSpPr>
            <p:spPr>
              <a:xfrm>
                <a:off x="1668685" y="14314073"/>
                <a:ext cx="6602479" cy="1446550"/>
              </a:xfrm>
              <a:prstGeom prst="rect">
                <a:avLst/>
              </a:prstGeom>
              <a:noFill/>
            </p:spPr>
            <p:txBody>
              <a:bodyPr wrap="square" rtlCol="0">
                <a:spAutoFit/>
              </a:bodyPr>
              <a:lstStyle/>
              <a:p>
                <a:r>
                  <a:rPr lang="en-US" sz="4400"/>
                  <a:t>Maintain structural integrity for 14 days</a:t>
                </a:r>
              </a:p>
            </p:txBody>
          </p:sp>
        </p:grpSp>
        <p:grpSp>
          <p:nvGrpSpPr>
            <p:cNvPr id="155" name="Group 154">
              <a:extLst>
                <a:ext uri="{FF2B5EF4-FFF2-40B4-BE49-F238E27FC236}">
                  <a16:creationId xmlns:a16="http://schemas.microsoft.com/office/drawing/2014/main" id="{32F2229E-1776-0444-B1D2-A01A46775C28}"/>
                </a:ext>
              </a:extLst>
            </p:cNvPr>
            <p:cNvGrpSpPr/>
            <p:nvPr/>
          </p:nvGrpSpPr>
          <p:grpSpPr>
            <a:xfrm>
              <a:off x="1253859" y="16596549"/>
              <a:ext cx="8264214" cy="769441"/>
              <a:chOff x="935533" y="14314073"/>
              <a:chExt cx="8264214" cy="769441"/>
            </a:xfrm>
          </p:grpSpPr>
          <p:pic>
            <p:nvPicPr>
              <p:cNvPr id="156" name="Graphic 155" descr="Cloud with solid fill">
                <a:extLst>
                  <a:ext uri="{FF2B5EF4-FFF2-40B4-BE49-F238E27FC236}">
                    <a16:creationId xmlns:a16="http://schemas.microsoft.com/office/drawing/2014/main" id="{CEB96F4E-4A9A-3546-B3FE-DDAD759F9A0F}"/>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935533" y="14390056"/>
                <a:ext cx="627633" cy="627633"/>
              </a:xfrm>
              <a:prstGeom prst="rect">
                <a:avLst/>
              </a:prstGeom>
            </p:spPr>
          </p:pic>
          <p:sp>
            <p:nvSpPr>
              <p:cNvPr id="157" name="TextBox 156">
                <a:extLst>
                  <a:ext uri="{FF2B5EF4-FFF2-40B4-BE49-F238E27FC236}">
                    <a16:creationId xmlns:a16="http://schemas.microsoft.com/office/drawing/2014/main" id="{589D5DA1-CFCC-944F-8E88-5C26014B4C75}"/>
                  </a:ext>
                </a:extLst>
              </p:cNvPr>
              <p:cNvSpPr txBox="1"/>
              <p:nvPr/>
            </p:nvSpPr>
            <p:spPr>
              <a:xfrm>
                <a:off x="1668685" y="14314073"/>
                <a:ext cx="7531062" cy="769441"/>
              </a:xfrm>
              <a:prstGeom prst="rect">
                <a:avLst/>
              </a:prstGeom>
              <a:noFill/>
            </p:spPr>
            <p:txBody>
              <a:bodyPr wrap="square" rtlCol="0">
                <a:spAutoFit/>
              </a:bodyPr>
              <a:lstStyle/>
              <a:p>
                <a:r>
                  <a:rPr lang="en-US" sz="4400"/>
                  <a:t>Maintain a pressure of 80-90 psi</a:t>
                </a:r>
              </a:p>
            </p:txBody>
          </p:sp>
        </p:grpSp>
        <p:grpSp>
          <p:nvGrpSpPr>
            <p:cNvPr id="158" name="Group 157">
              <a:extLst>
                <a:ext uri="{FF2B5EF4-FFF2-40B4-BE49-F238E27FC236}">
                  <a16:creationId xmlns:a16="http://schemas.microsoft.com/office/drawing/2014/main" id="{180C19D6-49F7-0C43-B4A5-EC21D4D93678}"/>
                </a:ext>
              </a:extLst>
            </p:cNvPr>
            <p:cNvGrpSpPr/>
            <p:nvPr/>
          </p:nvGrpSpPr>
          <p:grpSpPr>
            <a:xfrm>
              <a:off x="1240333" y="14618873"/>
              <a:ext cx="7335631" cy="769441"/>
              <a:chOff x="935533" y="14314073"/>
              <a:chExt cx="7335631" cy="769441"/>
            </a:xfrm>
          </p:grpSpPr>
          <p:pic>
            <p:nvPicPr>
              <p:cNvPr id="159" name="Graphic 158" descr="Cloud with solid fill">
                <a:extLst>
                  <a:ext uri="{FF2B5EF4-FFF2-40B4-BE49-F238E27FC236}">
                    <a16:creationId xmlns:a16="http://schemas.microsoft.com/office/drawing/2014/main" id="{4EA97F4D-A864-E940-B1D2-0685AEA5F42F}"/>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935533" y="14390056"/>
                <a:ext cx="627633" cy="627633"/>
              </a:xfrm>
              <a:prstGeom prst="rect">
                <a:avLst/>
              </a:prstGeom>
            </p:spPr>
          </p:pic>
          <p:sp>
            <p:nvSpPr>
              <p:cNvPr id="160" name="TextBox 159">
                <a:extLst>
                  <a:ext uri="{FF2B5EF4-FFF2-40B4-BE49-F238E27FC236}">
                    <a16:creationId xmlns:a16="http://schemas.microsoft.com/office/drawing/2014/main" id="{F46125CC-3BDE-D646-ADFA-253F43FADEA1}"/>
                  </a:ext>
                </a:extLst>
              </p:cNvPr>
              <p:cNvSpPr txBox="1"/>
              <p:nvPr/>
            </p:nvSpPr>
            <p:spPr>
              <a:xfrm>
                <a:off x="1668685" y="14314073"/>
                <a:ext cx="6602479" cy="769441"/>
              </a:xfrm>
              <a:prstGeom prst="rect">
                <a:avLst/>
              </a:prstGeom>
              <a:noFill/>
            </p:spPr>
            <p:txBody>
              <a:bodyPr wrap="square" rtlCol="0">
                <a:spAutoFit/>
              </a:bodyPr>
              <a:lstStyle/>
              <a:p>
                <a:r>
                  <a:rPr lang="en-US" sz="4400"/>
                  <a:t>Withstand 6 Gs of force</a:t>
                </a:r>
              </a:p>
            </p:txBody>
          </p:sp>
        </p:grpSp>
        <p:grpSp>
          <p:nvGrpSpPr>
            <p:cNvPr id="161" name="Group 160">
              <a:extLst>
                <a:ext uri="{FF2B5EF4-FFF2-40B4-BE49-F238E27FC236}">
                  <a16:creationId xmlns:a16="http://schemas.microsoft.com/office/drawing/2014/main" id="{578AB923-563C-D742-97F9-F3A824DF44A2}"/>
                </a:ext>
              </a:extLst>
            </p:cNvPr>
            <p:cNvGrpSpPr/>
            <p:nvPr/>
          </p:nvGrpSpPr>
          <p:grpSpPr>
            <a:xfrm>
              <a:off x="1253859" y="17476462"/>
              <a:ext cx="7335631" cy="1446550"/>
              <a:chOff x="935533" y="14314073"/>
              <a:chExt cx="7335631" cy="1446550"/>
            </a:xfrm>
          </p:grpSpPr>
          <p:pic>
            <p:nvPicPr>
              <p:cNvPr id="162" name="Graphic 161" descr="Cloud with solid fill">
                <a:extLst>
                  <a:ext uri="{FF2B5EF4-FFF2-40B4-BE49-F238E27FC236}">
                    <a16:creationId xmlns:a16="http://schemas.microsoft.com/office/drawing/2014/main" id="{955E50D0-7FBB-3C45-A2CE-6FC04F4FCEFB}"/>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935533" y="14390056"/>
                <a:ext cx="627633" cy="627633"/>
              </a:xfrm>
              <a:prstGeom prst="rect">
                <a:avLst/>
              </a:prstGeom>
            </p:spPr>
          </p:pic>
          <p:sp>
            <p:nvSpPr>
              <p:cNvPr id="163" name="TextBox 162">
                <a:extLst>
                  <a:ext uri="{FF2B5EF4-FFF2-40B4-BE49-F238E27FC236}">
                    <a16:creationId xmlns:a16="http://schemas.microsoft.com/office/drawing/2014/main" id="{BEB32786-F43A-5D4B-8496-803F12DEC7CF}"/>
                  </a:ext>
                </a:extLst>
              </p:cNvPr>
              <p:cNvSpPr txBox="1"/>
              <p:nvPr/>
            </p:nvSpPr>
            <p:spPr>
              <a:xfrm>
                <a:off x="1668685" y="14314073"/>
                <a:ext cx="6602479" cy="1446550"/>
              </a:xfrm>
              <a:prstGeom prst="rect">
                <a:avLst/>
              </a:prstGeom>
              <a:noFill/>
            </p:spPr>
            <p:txBody>
              <a:bodyPr wrap="square" rtlCol="0">
                <a:spAutoFit/>
              </a:bodyPr>
              <a:lstStyle/>
              <a:p>
                <a:r>
                  <a:rPr lang="en-US" sz="4400"/>
                  <a:t>Allow a minimum of 10 kJ of energy per day into system</a:t>
                </a:r>
              </a:p>
            </p:txBody>
          </p:sp>
        </p:grpSp>
      </p:grpSp>
      <p:sp>
        <p:nvSpPr>
          <p:cNvPr id="56" name="Cloud 55">
            <a:extLst>
              <a:ext uri="{FF2B5EF4-FFF2-40B4-BE49-F238E27FC236}">
                <a16:creationId xmlns:a16="http://schemas.microsoft.com/office/drawing/2014/main" id="{FE3DF97C-019A-3648-812B-6EACD09ECC12}"/>
              </a:ext>
            </a:extLst>
          </p:cNvPr>
          <p:cNvSpPr/>
          <p:nvPr/>
        </p:nvSpPr>
        <p:spPr>
          <a:xfrm>
            <a:off x="22715126" y="13761051"/>
            <a:ext cx="9673533" cy="1640253"/>
          </a:xfrm>
          <a:prstGeom prst="cloud">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Targets and Metrics</a:t>
            </a:r>
          </a:p>
        </p:txBody>
      </p:sp>
      <p:sp>
        <p:nvSpPr>
          <p:cNvPr id="58" name="Cloud 57">
            <a:extLst>
              <a:ext uri="{FF2B5EF4-FFF2-40B4-BE49-F238E27FC236}">
                <a16:creationId xmlns:a16="http://schemas.microsoft.com/office/drawing/2014/main" id="{CD9F943F-4331-1247-BAF7-6DF200A178CB}"/>
              </a:ext>
            </a:extLst>
          </p:cNvPr>
          <p:cNvSpPr/>
          <p:nvPr/>
        </p:nvSpPr>
        <p:spPr>
          <a:xfrm rot="21239853">
            <a:off x="20312553" y="15727970"/>
            <a:ext cx="3361992" cy="1472534"/>
          </a:xfrm>
          <a:prstGeom prst="cloud">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Cloud 58">
            <a:extLst>
              <a:ext uri="{FF2B5EF4-FFF2-40B4-BE49-F238E27FC236}">
                <a16:creationId xmlns:a16="http://schemas.microsoft.com/office/drawing/2014/main" id="{7DE95895-F7C1-344C-9E9C-026A411E81B0}"/>
              </a:ext>
            </a:extLst>
          </p:cNvPr>
          <p:cNvSpPr/>
          <p:nvPr/>
        </p:nvSpPr>
        <p:spPr>
          <a:xfrm>
            <a:off x="1403770" y="7837862"/>
            <a:ext cx="6172179" cy="1766749"/>
          </a:xfrm>
          <a:prstGeom prst="cloud">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Key Goals</a:t>
            </a:r>
          </a:p>
        </p:txBody>
      </p:sp>
      <p:pic>
        <p:nvPicPr>
          <p:cNvPr id="175" name="Graphic 174" descr="Cloud with solid fill">
            <a:extLst>
              <a:ext uri="{FF2B5EF4-FFF2-40B4-BE49-F238E27FC236}">
                <a16:creationId xmlns:a16="http://schemas.microsoft.com/office/drawing/2014/main" id="{2E839BA0-28AD-674F-8947-D7D99C6547FF}"/>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342452" y="10425666"/>
            <a:ext cx="627633" cy="627633"/>
          </a:xfrm>
          <a:prstGeom prst="rect">
            <a:avLst/>
          </a:prstGeom>
        </p:spPr>
      </p:pic>
      <p:sp>
        <p:nvSpPr>
          <p:cNvPr id="176" name="TextBox 175">
            <a:extLst>
              <a:ext uri="{FF2B5EF4-FFF2-40B4-BE49-F238E27FC236}">
                <a16:creationId xmlns:a16="http://schemas.microsoft.com/office/drawing/2014/main" id="{D27A056A-0FC5-7D49-9A83-DFD9F7E04FD3}"/>
              </a:ext>
            </a:extLst>
          </p:cNvPr>
          <p:cNvSpPr txBox="1"/>
          <p:nvPr/>
        </p:nvSpPr>
        <p:spPr>
          <a:xfrm>
            <a:off x="2075604" y="10349683"/>
            <a:ext cx="6602479" cy="769441"/>
          </a:xfrm>
          <a:prstGeom prst="rect">
            <a:avLst/>
          </a:prstGeom>
          <a:noFill/>
        </p:spPr>
        <p:txBody>
          <a:bodyPr wrap="square" rtlCol="0">
            <a:spAutoFit/>
          </a:bodyPr>
          <a:lstStyle/>
          <a:p>
            <a:r>
              <a:rPr lang="en-US" sz="4400"/>
              <a:t>Maintain pressure</a:t>
            </a:r>
          </a:p>
        </p:txBody>
      </p:sp>
      <p:pic>
        <p:nvPicPr>
          <p:cNvPr id="180" name="Graphic 179" descr="Cloud with solid fill">
            <a:extLst>
              <a:ext uri="{FF2B5EF4-FFF2-40B4-BE49-F238E27FC236}">
                <a16:creationId xmlns:a16="http://schemas.microsoft.com/office/drawing/2014/main" id="{B8ECE18D-7834-7D45-908E-A1B27F5982BA}"/>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2313739" y="17213210"/>
            <a:ext cx="627633" cy="627633"/>
          </a:xfrm>
          <a:prstGeom prst="rect">
            <a:avLst/>
          </a:prstGeom>
        </p:spPr>
      </p:pic>
      <p:sp>
        <p:nvSpPr>
          <p:cNvPr id="181" name="TextBox 180">
            <a:extLst>
              <a:ext uri="{FF2B5EF4-FFF2-40B4-BE49-F238E27FC236}">
                <a16:creationId xmlns:a16="http://schemas.microsoft.com/office/drawing/2014/main" id="{9675A33B-BEF8-724F-AC78-4D8B80E40B76}"/>
              </a:ext>
            </a:extLst>
          </p:cNvPr>
          <p:cNvSpPr txBox="1"/>
          <p:nvPr/>
        </p:nvSpPr>
        <p:spPr>
          <a:xfrm>
            <a:off x="3046891" y="17137227"/>
            <a:ext cx="6602479" cy="1446550"/>
          </a:xfrm>
          <a:prstGeom prst="rect">
            <a:avLst/>
          </a:prstGeom>
          <a:noFill/>
        </p:spPr>
        <p:txBody>
          <a:bodyPr wrap="square" rtlCol="0">
            <a:spAutoFit/>
          </a:bodyPr>
          <a:lstStyle/>
          <a:p>
            <a:r>
              <a:rPr lang="en-US" sz="4400"/>
              <a:t>Tank will be utilized in space and Earth environments</a:t>
            </a:r>
          </a:p>
        </p:txBody>
      </p:sp>
      <p:pic>
        <p:nvPicPr>
          <p:cNvPr id="173" name="Graphic 172" descr="Cloud with solid fill">
            <a:extLst>
              <a:ext uri="{FF2B5EF4-FFF2-40B4-BE49-F238E27FC236}">
                <a16:creationId xmlns:a16="http://schemas.microsoft.com/office/drawing/2014/main" id="{05C1E6C3-0F73-5A41-8DAC-87AC8F292281}"/>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344867" y="11082528"/>
            <a:ext cx="627633" cy="627633"/>
          </a:xfrm>
          <a:prstGeom prst="rect">
            <a:avLst/>
          </a:prstGeom>
        </p:spPr>
      </p:pic>
      <p:sp>
        <p:nvSpPr>
          <p:cNvPr id="174" name="TextBox 173">
            <a:extLst>
              <a:ext uri="{FF2B5EF4-FFF2-40B4-BE49-F238E27FC236}">
                <a16:creationId xmlns:a16="http://schemas.microsoft.com/office/drawing/2014/main" id="{2D0DE7C7-88BA-5546-9C31-FA0EF1DEA233}"/>
              </a:ext>
            </a:extLst>
          </p:cNvPr>
          <p:cNvSpPr txBox="1"/>
          <p:nvPr/>
        </p:nvSpPr>
        <p:spPr>
          <a:xfrm>
            <a:off x="2099094" y="10996415"/>
            <a:ext cx="7531062" cy="769441"/>
          </a:xfrm>
          <a:prstGeom prst="rect">
            <a:avLst/>
          </a:prstGeom>
          <a:noFill/>
        </p:spPr>
        <p:txBody>
          <a:bodyPr wrap="square" rtlCol="0">
            <a:spAutoFit/>
          </a:bodyPr>
          <a:lstStyle/>
          <a:p>
            <a:r>
              <a:rPr lang="en-US" sz="4400"/>
              <a:t>Reduce heat transfer</a:t>
            </a:r>
          </a:p>
        </p:txBody>
      </p:sp>
      <p:pic>
        <p:nvPicPr>
          <p:cNvPr id="182" name="Graphic 181" descr="Cloud with solid fill">
            <a:extLst>
              <a:ext uri="{FF2B5EF4-FFF2-40B4-BE49-F238E27FC236}">
                <a16:creationId xmlns:a16="http://schemas.microsoft.com/office/drawing/2014/main" id="{975815E3-A5EE-D14D-9FFA-CEED0A42961F}"/>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2316154" y="18407952"/>
            <a:ext cx="627633" cy="627633"/>
          </a:xfrm>
          <a:prstGeom prst="rect">
            <a:avLst/>
          </a:prstGeom>
        </p:spPr>
      </p:pic>
      <p:sp>
        <p:nvSpPr>
          <p:cNvPr id="183" name="TextBox 182">
            <a:extLst>
              <a:ext uri="{FF2B5EF4-FFF2-40B4-BE49-F238E27FC236}">
                <a16:creationId xmlns:a16="http://schemas.microsoft.com/office/drawing/2014/main" id="{89699799-F558-0540-B0D3-32F4160B3101}"/>
              </a:ext>
            </a:extLst>
          </p:cNvPr>
          <p:cNvSpPr txBox="1"/>
          <p:nvPr/>
        </p:nvSpPr>
        <p:spPr>
          <a:xfrm>
            <a:off x="3062006" y="18337558"/>
            <a:ext cx="7531062" cy="769441"/>
          </a:xfrm>
          <a:prstGeom prst="rect">
            <a:avLst/>
          </a:prstGeom>
          <a:noFill/>
        </p:spPr>
        <p:txBody>
          <a:bodyPr wrap="square" rtlCol="0">
            <a:spAutoFit/>
          </a:bodyPr>
          <a:lstStyle/>
          <a:p>
            <a:r>
              <a:rPr lang="en-US" sz="4400"/>
              <a:t>Used on a lunar mission</a:t>
            </a:r>
          </a:p>
        </p:txBody>
      </p:sp>
      <p:pic>
        <p:nvPicPr>
          <p:cNvPr id="171" name="Graphic 170" descr="Cloud with solid fill">
            <a:extLst>
              <a:ext uri="{FF2B5EF4-FFF2-40B4-BE49-F238E27FC236}">
                <a16:creationId xmlns:a16="http://schemas.microsoft.com/office/drawing/2014/main" id="{EE89FF9C-2350-5C40-91EB-B1A6E93DBD0A}"/>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344041" y="9755588"/>
            <a:ext cx="627633" cy="627633"/>
          </a:xfrm>
          <a:prstGeom prst="rect">
            <a:avLst/>
          </a:prstGeom>
        </p:spPr>
      </p:pic>
      <p:sp>
        <p:nvSpPr>
          <p:cNvPr id="172" name="TextBox 171">
            <a:extLst>
              <a:ext uri="{FF2B5EF4-FFF2-40B4-BE49-F238E27FC236}">
                <a16:creationId xmlns:a16="http://schemas.microsoft.com/office/drawing/2014/main" id="{EA6015C9-B1D6-E042-B4B5-19050A27F786}"/>
              </a:ext>
            </a:extLst>
          </p:cNvPr>
          <p:cNvSpPr txBox="1"/>
          <p:nvPr/>
        </p:nvSpPr>
        <p:spPr>
          <a:xfrm>
            <a:off x="2077193" y="9679605"/>
            <a:ext cx="6602479" cy="769441"/>
          </a:xfrm>
          <a:prstGeom prst="rect">
            <a:avLst/>
          </a:prstGeom>
          <a:noFill/>
        </p:spPr>
        <p:txBody>
          <a:bodyPr wrap="square" rtlCol="0">
            <a:spAutoFit/>
          </a:bodyPr>
          <a:lstStyle/>
          <a:p>
            <a:r>
              <a:rPr lang="en-US" sz="4400"/>
              <a:t>Maintain fuel temperature</a:t>
            </a:r>
          </a:p>
        </p:txBody>
      </p:sp>
      <p:pic>
        <p:nvPicPr>
          <p:cNvPr id="184" name="Graphic 183" descr="Cloud with solid fill">
            <a:extLst>
              <a:ext uri="{FF2B5EF4-FFF2-40B4-BE49-F238E27FC236}">
                <a16:creationId xmlns:a16="http://schemas.microsoft.com/office/drawing/2014/main" id="{105F7E7B-5505-8C45-BB49-0D45509B05DD}"/>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2315328" y="16543132"/>
            <a:ext cx="627633" cy="627633"/>
          </a:xfrm>
          <a:prstGeom prst="rect">
            <a:avLst/>
          </a:prstGeom>
        </p:spPr>
      </p:pic>
      <p:sp>
        <p:nvSpPr>
          <p:cNvPr id="185" name="TextBox 184">
            <a:extLst>
              <a:ext uri="{FF2B5EF4-FFF2-40B4-BE49-F238E27FC236}">
                <a16:creationId xmlns:a16="http://schemas.microsoft.com/office/drawing/2014/main" id="{6FE7235B-E13F-2B49-879F-6A287A2E5D7D}"/>
              </a:ext>
            </a:extLst>
          </p:cNvPr>
          <p:cNvSpPr txBox="1"/>
          <p:nvPr/>
        </p:nvSpPr>
        <p:spPr>
          <a:xfrm>
            <a:off x="3048480" y="16467149"/>
            <a:ext cx="6602479" cy="769441"/>
          </a:xfrm>
          <a:prstGeom prst="rect">
            <a:avLst/>
          </a:prstGeom>
          <a:noFill/>
        </p:spPr>
        <p:txBody>
          <a:bodyPr wrap="square" rtlCol="0">
            <a:spAutoFit/>
          </a:bodyPr>
          <a:lstStyle/>
          <a:p>
            <a:r>
              <a:rPr lang="en-US" sz="4400"/>
              <a:t>Testing with nitrogen</a:t>
            </a:r>
          </a:p>
        </p:txBody>
      </p:sp>
      <p:pic>
        <p:nvPicPr>
          <p:cNvPr id="169" name="Graphic 168" descr="Cloud with solid fill">
            <a:extLst>
              <a:ext uri="{FF2B5EF4-FFF2-40B4-BE49-F238E27FC236}">
                <a16:creationId xmlns:a16="http://schemas.microsoft.com/office/drawing/2014/main" id="{4EAE0C45-5517-6747-A4BE-9032A7FFEFD2}"/>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345375" y="11752567"/>
            <a:ext cx="627633" cy="627633"/>
          </a:xfrm>
          <a:prstGeom prst="rect">
            <a:avLst/>
          </a:prstGeom>
        </p:spPr>
      </p:pic>
      <p:sp>
        <p:nvSpPr>
          <p:cNvPr id="170" name="TextBox 169">
            <a:extLst>
              <a:ext uri="{FF2B5EF4-FFF2-40B4-BE49-F238E27FC236}">
                <a16:creationId xmlns:a16="http://schemas.microsoft.com/office/drawing/2014/main" id="{0CED0BD8-984C-9B4F-A40F-DB2CA577E844}"/>
              </a:ext>
            </a:extLst>
          </p:cNvPr>
          <p:cNvSpPr txBox="1"/>
          <p:nvPr/>
        </p:nvSpPr>
        <p:spPr>
          <a:xfrm>
            <a:off x="2090719" y="11676584"/>
            <a:ext cx="6602479" cy="769441"/>
          </a:xfrm>
          <a:prstGeom prst="rect">
            <a:avLst/>
          </a:prstGeom>
          <a:noFill/>
        </p:spPr>
        <p:txBody>
          <a:bodyPr wrap="square" rtlCol="0">
            <a:spAutoFit/>
          </a:bodyPr>
          <a:lstStyle/>
          <a:p>
            <a:r>
              <a:rPr lang="en-US" sz="4400"/>
              <a:t>Reduce fuel loss</a:t>
            </a:r>
          </a:p>
        </p:txBody>
      </p:sp>
      <p:pic>
        <p:nvPicPr>
          <p:cNvPr id="177" name="Graphic 176" descr="Cloud with solid fill">
            <a:extLst>
              <a:ext uri="{FF2B5EF4-FFF2-40B4-BE49-F238E27FC236}">
                <a16:creationId xmlns:a16="http://schemas.microsoft.com/office/drawing/2014/main" id="{5220DC14-4AB9-2847-9D35-B7BB1E0CE47B}"/>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330260" y="12494764"/>
            <a:ext cx="627633" cy="627633"/>
          </a:xfrm>
          <a:prstGeom prst="rect">
            <a:avLst/>
          </a:prstGeom>
        </p:spPr>
      </p:pic>
      <p:sp>
        <p:nvSpPr>
          <p:cNvPr id="178" name="TextBox 177">
            <a:extLst>
              <a:ext uri="{FF2B5EF4-FFF2-40B4-BE49-F238E27FC236}">
                <a16:creationId xmlns:a16="http://schemas.microsoft.com/office/drawing/2014/main" id="{EAE40FF5-EDEF-9A4D-B95D-9F1146D2CC1C}"/>
              </a:ext>
            </a:extLst>
          </p:cNvPr>
          <p:cNvSpPr txBox="1"/>
          <p:nvPr/>
        </p:nvSpPr>
        <p:spPr>
          <a:xfrm>
            <a:off x="2075604" y="12418781"/>
            <a:ext cx="6602479" cy="769441"/>
          </a:xfrm>
          <a:prstGeom prst="rect">
            <a:avLst/>
          </a:prstGeom>
          <a:noFill/>
        </p:spPr>
        <p:txBody>
          <a:bodyPr wrap="square" rtlCol="0">
            <a:spAutoFit/>
          </a:bodyPr>
          <a:lstStyle/>
          <a:p>
            <a:r>
              <a:rPr lang="en-US" sz="4400"/>
              <a:t>Develop a prototype</a:t>
            </a:r>
          </a:p>
        </p:txBody>
      </p:sp>
      <p:sp>
        <p:nvSpPr>
          <p:cNvPr id="60" name="Cloud 59">
            <a:extLst>
              <a:ext uri="{FF2B5EF4-FFF2-40B4-BE49-F238E27FC236}">
                <a16:creationId xmlns:a16="http://schemas.microsoft.com/office/drawing/2014/main" id="{4C04E8A3-B14C-354A-97C1-F4B58E6A2420}"/>
              </a:ext>
            </a:extLst>
          </p:cNvPr>
          <p:cNvSpPr/>
          <p:nvPr/>
        </p:nvSpPr>
        <p:spPr>
          <a:xfrm>
            <a:off x="766503" y="14670232"/>
            <a:ext cx="9586480" cy="1573753"/>
          </a:xfrm>
          <a:prstGeom prst="cloud">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Assumptions</a:t>
            </a:r>
          </a:p>
        </p:txBody>
      </p:sp>
      <p:sp>
        <p:nvSpPr>
          <p:cNvPr id="113" name="Cloud 112">
            <a:extLst>
              <a:ext uri="{FF2B5EF4-FFF2-40B4-BE49-F238E27FC236}">
                <a16:creationId xmlns:a16="http://schemas.microsoft.com/office/drawing/2014/main" id="{13AFA589-F0C3-4720-845C-B3D9C1C3AB6B}"/>
              </a:ext>
            </a:extLst>
          </p:cNvPr>
          <p:cNvSpPr/>
          <p:nvPr/>
        </p:nvSpPr>
        <p:spPr>
          <a:xfrm>
            <a:off x="19568160" y="14018315"/>
            <a:ext cx="4566733" cy="2480639"/>
          </a:xfrm>
          <a:prstGeom prst="cloud">
            <a:avLst/>
          </a:prstGeom>
          <a:solidFill>
            <a:schemeClr val="bg1">
              <a:lumMod val="8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Cloud 113">
            <a:extLst>
              <a:ext uri="{FF2B5EF4-FFF2-40B4-BE49-F238E27FC236}">
                <a16:creationId xmlns:a16="http://schemas.microsoft.com/office/drawing/2014/main" id="{226DED83-7971-42D8-A850-1429BBC5B6D8}"/>
              </a:ext>
            </a:extLst>
          </p:cNvPr>
          <p:cNvSpPr/>
          <p:nvPr/>
        </p:nvSpPr>
        <p:spPr>
          <a:xfrm rot="431072">
            <a:off x="9243383" y="15954339"/>
            <a:ext cx="3361992" cy="1472534"/>
          </a:xfrm>
          <a:prstGeom prst="cloud">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Cloud 131">
            <a:extLst>
              <a:ext uri="{FF2B5EF4-FFF2-40B4-BE49-F238E27FC236}">
                <a16:creationId xmlns:a16="http://schemas.microsoft.com/office/drawing/2014/main" id="{56D7982B-6C45-419B-9DCC-0888AB374EC6}"/>
              </a:ext>
            </a:extLst>
          </p:cNvPr>
          <p:cNvSpPr/>
          <p:nvPr/>
        </p:nvSpPr>
        <p:spPr>
          <a:xfrm rot="569924">
            <a:off x="8140218" y="14647516"/>
            <a:ext cx="5861152" cy="2107661"/>
          </a:xfrm>
          <a:prstGeom prst="cloud">
            <a:avLst/>
          </a:prstGeom>
          <a:solidFill>
            <a:schemeClr val="bg1">
              <a:lumMod val="8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shape&#10;&#10;Description automatically generated">
            <a:extLst>
              <a:ext uri="{FF2B5EF4-FFF2-40B4-BE49-F238E27FC236}">
                <a16:creationId xmlns:a16="http://schemas.microsoft.com/office/drawing/2014/main" id="{E80DE3DF-335D-4E8F-87C2-2A23A99DC24B}"/>
              </a:ext>
            </a:extLst>
          </p:cNvPr>
          <p:cNvPicPr>
            <a:picLocks noChangeAspect="1"/>
          </p:cNvPicPr>
          <p:nvPr/>
        </p:nvPicPr>
        <p:blipFill>
          <a:blip r:embed="rId15"/>
          <a:stretch>
            <a:fillRect/>
          </a:stretch>
        </p:blipFill>
        <p:spPr>
          <a:xfrm>
            <a:off x="8210173" y="7800089"/>
            <a:ext cx="5344271" cy="5982535"/>
          </a:xfrm>
          <a:prstGeom prst="rect">
            <a:avLst/>
          </a:prstGeom>
        </p:spPr>
      </p:pic>
      <p:sp>
        <p:nvSpPr>
          <p:cNvPr id="11" name="TextBox 10">
            <a:extLst>
              <a:ext uri="{FF2B5EF4-FFF2-40B4-BE49-F238E27FC236}">
                <a16:creationId xmlns:a16="http://schemas.microsoft.com/office/drawing/2014/main" id="{2715A12B-2688-44C8-A21F-D81E1D07A88B}"/>
              </a:ext>
            </a:extLst>
          </p:cNvPr>
          <p:cNvSpPr txBox="1"/>
          <p:nvPr/>
        </p:nvSpPr>
        <p:spPr>
          <a:xfrm>
            <a:off x="11677651" y="7967591"/>
            <a:ext cx="1847130" cy="646331"/>
          </a:xfrm>
          <a:prstGeom prst="rect">
            <a:avLst/>
          </a:prstGeom>
          <a:noFill/>
        </p:spPr>
        <p:txBody>
          <a:bodyPr wrap="square" rtlCol="0">
            <a:spAutoFit/>
          </a:bodyPr>
          <a:lstStyle/>
          <a:p>
            <a:pPr algn="ctr"/>
            <a:r>
              <a:rPr lang="en-US" sz="3600"/>
              <a:t>Kelvin</a:t>
            </a:r>
          </a:p>
        </p:txBody>
      </p:sp>
      <p:cxnSp>
        <p:nvCxnSpPr>
          <p:cNvPr id="13" name="Connector: Curved 12">
            <a:extLst>
              <a:ext uri="{FF2B5EF4-FFF2-40B4-BE49-F238E27FC236}">
                <a16:creationId xmlns:a16="http://schemas.microsoft.com/office/drawing/2014/main" id="{81119A1A-BBB7-48E4-97EB-FD2DD3D8D33A}"/>
              </a:ext>
            </a:extLst>
          </p:cNvPr>
          <p:cNvCxnSpPr>
            <a:cxnSpLocks/>
          </p:cNvCxnSpPr>
          <p:nvPr/>
        </p:nvCxnSpPr>
        <p:spPr>
          <a:xfrm flipV="1">
            <a:off x="16459200" y="10646354"/>
            <a:ext cx="4254840" cy="3927626"/>
          </a:xfrm>
          <a:prstGeom prst="curvedConnector3">
            <a:avLst>
              <a:gd name="adj1" fmla="val 50000"/>
            </a:avLst>
          </a:prstGeom>
          <a:ln w="50800">
            <a:solidFill>
              <a:srgbClr val="7398B8"/>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13476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37530-1829-447E-96F2-CF3C0A2DA78C}"/>
              </a:ext>
            </a:extLst>
          </p:cNvPr>
          <p:cNvSpPr>
            <a:spLocks noGrp="1"/>
          </p:cNvSpPr>
          <p:nvPr>
            <p:ph type="title"/>
          </p:nvPr>
        </p:nvSpPr>
        <p:spPr/>
        <p:txBody>
          <a:bodyPr/>
          <a:lstStyle/>
          <a:p>
            <a:r>
              <a:rPr lang="en-US" sz="14050">
                <a:cs typeface="Calibri Light"/>
              </a:rPr>
              <a:t>Notes</a:t>
            </a:r>
            <a:endParaRPr lang="en-US"/>
          </a:p>
        </p:txBody>
      </p:sp>
      <p:sp>
        <p:nvSpPr>
          <p:cNvPr id="3" name="Content Placeholder 2">
            <a:extLst>
              <a:ext uri="{FF2B5EF4-FFF2-40B4-BE49-F238E27FC236}">
                <a16:creationId xmlns:a16="http://schemas.microsoft.com/office/drawing/2014/main" id="{D0D40F20-2611-47F9-88D3-7523106C5914}"/>
              </a:ext>
            </a:extLst>
          </p:cNvPr>
          <p:cNvSpPr>
            <a:spLocks noGrp="1"/>
          </p:cNvSpPr>
          <p:nvPr>
            <p:ph idx="1"/>
          </p:nvPr>
        </p:nvSpPr>
        <p:spPr/>
        <p:txBody>
          <a:bodyPr vert="horz" lIns="91440" tIns="45720" rIns="91440" bIns="45720" rtlCol="0" anchor="t">
            <a:normAutofit/>
          </a:bodyPr>
          <a:lstStyle/>
          <a:p>
            <a:r>
              <a:rPr lang="en-US" sz="8950">
                <a:cs typeface="Calibri"/>
              </a:rPr>
              <a:t>Objective stated across the top?</a:t>
            </a:r>
          </a:p>
          <a:p>
            <a:r>
              <a:rPr lang="en-US" sz="8950">
                <a:cs typeface="Calibri"/>
              </a:rPr>
              <a:t>Pictures/figures (no 3d pie chart)</a:t>
            </a:r>
          </a:p>
          <a:p>
            <a:pPr lvl="1"/>
            <a:r>
              <a:rPr lang="en-US" sz="7650">
                <a:cs typeface="Calibri"/>
              </a:rPr>
              <a:t>Useless if it is too small to read</a:t>
            </a:r>
          </a:p>
          <a:p>
            <a:pPr lvl="1"/>
            <a:r>
              <a:rPr lang="en-US" sz="7650">
                <a:cs typeface="Calibri"/>
              </a:rPr>
              <a:t>Show don’t tell? (use arrows)</a:t>
            </a:r>
          </a:p>
          <a:p>
            <a:r>
              <a:rPr lang="en-US" sz="8950">
                <a:cs typeface="Calibri"/>
              </a:rPr>
              <a:t>300 words more or less</a:t>
            </a:r>
          </a:p>
          <a:p>
            <a:r>
              <a:rPr lang="en-US" sz="8950">
                <a:cs typeface="Calibri"/>
              </a:rPr>
              <a:t>Want to have a general theme in a one sentence takeaway</a:t>
            </a:r>
          </a:p>
          <a:p>
            <a:r>
              <a:rPr lang="en-US" sz="8950">
                <a:cs typeface="Calibri"/>
              </a:rPr>
              <a:t>Use Arial font</a:t>
            </a:r>
          </a:p>
          <a:p>
            <a:endParaRPr lang="en-US" sz="8950">
              <a:cs typeface="Calibri"/>
            </a:endParaRPr>
          </a:p>
          <a:p>
            <a:endParaRPr lang="en-US" sz="8950">
              <a:cs typeface="Calibri"/>
            </a:endParaRPr>
          </a:p>
          <a:p>
            <a:endParaRPr lang="en-US" sz="8950">
              <a:cs typeface="Calibri"/>
            </a:endParaRPr>
          </a:p>
        </p:txBody>
      </p:sp>
    </p:spTree>
    <p:extLst>
      <p:ext uri="{BB962C8B-B14F-4D97-AF65-F5344CB8AC3E}">
        <p14:creationId xmlns:p14="http://schemas.microsoft.com/office/powerpoint/2010/main" val="6622954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 Box 2">
            <a:extLst>
              <a:ext uri="{FF2B5EF4-FFF2-40B4-BE49-F238E27FC236}">
                <a16:creationId xmlns:a16="http://schemas.microsoft.com/office/drawing/2014/main" id="{98B6B977-F166-4ECF-A9D4-724D895F1EE8}"/>
              </a:ext>
            </a:extLst>
          </p:cNvPr>
          <p:cNvSpPr txBox="1">
            <a:spLocks noChangeArrowheads="1"/>
          </p:cNvSpPr>
          <p:nvPr/>
        </p:nvSpPr>
        <p:spPr bwMode="auto">
          <a:xfrm>
            <a:off x="24829502" y="3845283"/>
            <a:ext cx="7350345" cy="16904563"/>
          </a:xfrm>
          <a:prstGeom prst="rect">
            <a:avLst/>
          </a:prstGeom>
          <a:noFill/>
          <a:ln w="9525">
            <a:noFill/>
            <a:miter lim="800000"/>
            <a:headEnd/>
            <a:tailEnd/>
          </a:ln>
        </p:spPr>
        <p:txBody>
          <a:bodyPr rot="0" vert="horz" wrap="square" lIns="0" tIns="0" rIns="0" bIns="0" anchor="t" anchorCtr="0">
            <a:noAutofit/>
          </a:bodyPr>
          <a:lstStyle/>
          <a:p>
            <a:pPr marL="0" marR="0" eaLnBrk="0" fontAlgn="base" hangingPunct="0">
              <a:spcBef>
                <a:spcPts val="0"/>
              </a:spcBef>
              <a:spcAft>
                <a:spcPts val="0"/>
              </a:spcAft>
            </a:pPr>
            <a:r>
              <a:rPr lang="en-US" sz="2400">
                <a:solidFill>
                  <a:srgbClr val="000000"/>
                </a:solidFill>
                <a:effectLst/>
                <a:latin typeface="Times New Roman" panose="02020603050405020304" pitchFamily="18" charset="0"/>
                <a:ea typeface="MS PGothic" charset="-128"/>
                <a:cs typeface="Times New Roman" panose="02020603050405020304" pitchFamily="18" charset="0"/>
              </a:rPr>
              <a:t>It takes an average of 10-15 minutes to print most 24”x 36” posters. If you have used 100% ink coverage, and/or a lot of images, it will take longer to spool and print. We recommend a white background, with no edge-to-edge background images. </a:t>
            </a:r>
          </a:p>
          <a:p>
            <a:pPr marL="0" marR="0" eaLnBrk="0" fontAlgn="base" hangingPunct="0">
              <a:spcBef>
                <a:spcPts val="0"/>
              </a:spcBef>
              <a:spcAft>
                <a:spcPts val="0"/>
              </a:spcAft>
            </a:pPr>
            <a:endParaRPr lang="en-US" sz="2400">
              <a:effectLst/>
              <a:latin typeface="Times New Roman" panose="02020603050405020304" pitchFamily="18" charset="0"/>
              <a:ea typeface="Times New Roman" charset="0"/>
              <a:cs typeface="Times New Roman" panose="02020603050405020304" pitchFamily="18" charset="0"/>
            </a:endParaRPr>
          </a:p>
          <a:p>
            <a:pPr marL="0" marR="0" eaLnBrk="0" fontAlgn="base" hangingPunct="0">
              <a:spcBef>
                <a:spcPts val="0"/>
              </a:spcBef>
              <a:spcAft>
                <a:spcPts val="0"/>
              </a:spcAft>
            </a:pPr>
            <a:r>
              <a:rPr lang="en-US" sz="2400">
                <a:solidFill>
                  <a:srgbClr val="000000"/>
                </a:solidFill>
                <a:effectLst/>
                <a:latin typeface="Times New Roman" panose="02020603050405020304" pitchFamily="18" charset="0"/>
                <a:ea typeface="MS PGothic" charset="-128"/>
                <a:cs typeface="Times New Roman" panose="02020603050405020304" pitchFamily="18" charset="0"/>
              </a:rPr>
              <a:t> </a:t>
            </a:r>
            <a:r>
              <a:rPr lang="en-US" sz="2400" b="1">
                <a:solidFill>
                  <a:srgbClr val="000000"/>
                </a:solidFill>
                <a:effectLst/>
                <a:latin typeface="Times New Roman" panose="02020603050405020304" pitchFamily="18" charset="0"/>
                <a:ea typeface="MS PGothic" charset="-128"/>
                <a:cs typeface="Times New Roman" panose="02020603050405020304" pitchFamily="18" charset="0"/>
              </a:rPr>
              <a:t>DESIGN NOTE: </a:t>
            </a:r>
            <a:r>
              <a:rPr lang="en-US" sz="2400">
                <a:solidFill>
                  <a:srgbClr val="000000"/>
                </a:solidFill>
                <a:effectLst/>
                <a:latin typeface="Times New Roman" panose="02020603050405020304" pitchFamily="18" charset="0"/>
                <a:ea typeface="MS PGothic" charset="-128"/>
                <a:cs typeface="Times New Roman" panose="02020603050405020304" pitchFamily="18" charset="0"/>
              </a:rPr>
              <a:t>If you are creating a poster from resources other than individual PPT slides, please re-size all images to 100% of the desired placed size before inserting, to prevent raster image processing (RIP) problems. Image resolution should be no bigger than 300dpi; 150dpi is preferred.</a:t>
            </a:r>
          </a:p>
          <a:p>
            <a:pPr marL="0" marR="0" eaLnBrk="0" fontAlgn="base" hangingPunct="0">
              <a:spcBef>
                <a:spcPts val="0"/>
              </a:spcBef>
              <a:spcAft>
                <a:spcPts val="0"/>
              </a:spcAft>
            </a:pPr>
            <a:endParaRPr lang="en-US" sz="2400">
              <a:solidFill>
                <a:srgbClr val="000000"/>
              </a:solidFill>
              <a:latin typeface="Times New Roman" panose="02020603050405020304" pitchFamily="18" charset="0"/>
              <a:ea typeface="MS PGothic" charset="-128"/>
              <a:cs typeface="Times New Roman" panose="02020603050405020304" pitchFamily="18" charset="0"/>
            </a:endParaRPr>
          </a:p>
          <a:p>
            <a:pPr marL="0" marR="0" eaLnBrk="0" fontAlgn="base" hangingPunct="0">
              <a:spcBef>
                <a:spcPts val="0"/>
              </a:spcBef>
              <a:spcAft>
                <a:spcPts val="0"/>
              </a:spcAft>
            </a:pPr>
            <a:r>
              <a:rPr lang="en-US" sz="4000" b="1">
                <a:solidFill>
                  <a:srgbClr val="FF0000"/>
                </a:solidFill>
                <a:effectLst/>
                <a:latin typeface="Times New Roman" panose="02020603050405020304" pitchFamily="18" charset="0"/>
                <a:ea typeface="MS PGothic" charset="-128"/>
                <a:cs typeface="Times New Roman" panose="02020603050405020304" pitchFamily="18" charset="0"/>
              </a:rPr>
              <a:t>FYI. </a:t>
            </a:r>
            <a:r>
              <a:rPr lang="en-US" sz="4000" b="1">
                <a:solidFill>
                  <a:srgbClr val="FF0000"/>
                </a:solidFill>
                <a:latin typeface="Times New Roman" panose="02020603050405020304" pitchFamily="18" charset="0"/>
                <a:ea typeface="MS PGothic" charset="-128"/>
                <a:cs typeface="Times New Roman" panose="02020603050405020304" pitchFamily="18" charset="0"/>
              </a:rPr>
              <a:t>Use only one of the college logos provided:</a:t>
            </a:r>
            <a:endParaRPr lang="en-US" sz="4000" b="1">
              <a:solidFill>
                <a:srgbClr val="FF0000"/>
              </a:solidFill>
              <a:effectLst/>
              <a:latin typeface="Times New Roman" panose="02020603050405020304" pitchFamily="18" charset="0"/>
              <a:ea typeface="Times New Roman" charset="0"/>
              <a:cs typeface="Times New Roman" panose="02020603050405020304" pitchFamily="18" charset="0"/>
            </a:endParaRPr>
          </a:p>
          <a:p>
            <a:pPr marL="0" marR="0">
              <a:spcBef>
                <a:spcPts val="0"/>
              </a:spcBef>
              <a:spcAft>
                <a:spcPts val="400"/>
              </a:spcAft>
            </a:pPr>
            <a:r>
              <a:rPr lang="en-US" sz="2400">
                <a:solidFill>
                  <a:srgbClr val="FF0000"/>
                </a:solidFill>
                <a:effectLst/>
                <a:latin typeface="Times New Roman" panose="02020603050405020304" pitchFamily="18" charset="0"/>
                <a:ea typeface="HelveticaNeueLT Std Lt" charset="0"/>
                <a:cs typeface="Times New Roman" panose="02020603050405020304" pitchFamily="18" charset="0"/>
              </a:rPr>
              <a:t> </a:t>
            </a:r>
          </a:p>
        </p:txBody>
      </p:sp>
      <p:pic>
        <p:nvPicPr>
          <p:cNvPr id="5" name="Picture 4">
            <a:extLst>
              <a:ext uri="{FF2B5EF4-FFF2-40B4-BE49-F238E27FC236}">
                <a16:creationId xmlns:a16="http://schemas.microsoft.com/office/drawing/2014/main" id="{EA2DFC2F-6F0C-4180-9B94-E21368D78C47}"/>
              </a:ext>
            </a:extLst>
          </p:cNvPr>
          <p:cNvPicPr>
            <a:picLocks noChangeAspect="1"/>
          </p:cNvPicPr>
          <p:nvPr/>
        </p:nvPicPr>
        <p:blipFill>
          <a:blip r:embed="rId2"/>
          <a:srcRect/>
          <a:stretch/>
        </p:blipFill>
        <p:spPr>
          <a:xfrm>
            <a:off x="24860746" y="10693451"/>
            <a:ext cx="5949108" cy="1371600"/>
          </a:xfrm>
          <a:prstGeom prst="rect">
            <a:avLst/>
          </a:prstGeom>
        </p:spPr>
      </p:pic>
      <p:pic>
        <p:nvPicPr>
          <p:cNvPr id="6" name="Picture 5">
            <a:extLst>
              <a:ext uri="{FF2B5EF4-FFF2-40B4-BE49-F238E27FC236}">
                <a16:creationId xmlns:a16="http://schemas.microsoft.com/office/drawing/2014/main" id="{6EEA987C-E4D6-40C2-8B73-8904B9D3E64B}"/>
              </a:ext>
            </a:extLst>
          </p:cNvPr>
          <p:cNvPicPr>
            <a:picLocks noChangeAspect="1"/>
          </p:cNvPicPr>
          <p:nvPr/>
        </p:nvPicPr>
        <p:blipFill>
          <a:blip r:embed="rId3"/>
          <a:srcRect/>
          <a:stretch/>
        </p:blipFill>
        <p:spPr>
          <a:xfrm>
            <a:off x="24860746" y="12823126"/>
            <a:ext cx="2857033" cy="3200400"/>
          </a:xfrm>
          <a:prstGeom prst="rect">
            <a:avLst/>
          </a:prstGeom>
        </p:spPr>
      </p:pic>
      <p:pic>
        <p:nvPicPr>
          <p:cNvPr id="7" name="Picture 6">
            <a:extLst>
              <a:ext uri="{FF2B5EF4-FFF2-40B4-BE49-F238E27FC236}">
                <a16:creationId xmlns:a16="http://schemas.microsoft.com/office/drawing/2014/main" id="{947F7ECA-C2DC-4437-96B5-B938622BB641}"/>
              </a:ext>
            </a:extLst>
          </p:cNvPr>
          <p:cNvPicPr>
            <a:picLocks noChangeAspect="1"/>
          </p:cNvPicPr>
          <p:nvPr/>
        </p:nvPicPr>
        <p:blipFill>
          <a:blip r:embed="rId4"/>
          <a:srcRect/>
          <a:stretch/>
        </p:blipFill>
        <p:spPr>
          <a:xfrm>
            <a:off x="24860746" y="16668409"/>
            <a:ext cx="7424444" cy="1143000"/>
          </a:xfrm>
          <a:prstGeom prst="rect">
            <a:avLst/>
          </a:prstGeom>
        </p:spPr>
      </p:pic>
      <p:sp>
        <p:nvSpPr>
          <p:cNvPr id="8" name="Text Box 2">
            <a:extLst>
              <a:ext uri="{FF2B5EF4-FFF2-40B4-BE49-F238E27FC236}">
                <a16:creationId xmlns:a16="http://schemas.microsoft.com/office/drawing/2014/main" id="{F727BD81-33D1-4E12-B0D0-1B1596E4E43A}"/>
              </a:ext>
            </a:extLst>
          </p:cNvPr>
          <p:cNvSpPr txBox="1">
            <a:spLocks noChangeArrowheads="1"/>
          </p:cNvSpPr>
          <p:nvPr/>
        </p:nvSpPr>
        <p:spPr bwMode="auto">
          <a:xfrm>
            <a:off x="16799200" y="3845283"/>
            <a:ext cx="7350345" cy="16904563"/>
          </a:xfrm>
          <a:prstGeom prst="rect">
            <a:avLst/>
          </a:prstGeom>
          <a:noFill/>
          <a:ln w="9525">
            <a:noFill/>
            <a:miter lim="800000"/>
            <a:headEnd/>
            <a:tailEnd/>
          </a:ln>
        </p:spPr>
        <p:txBody>
          <a:bodyPr rot="0" vert="horz" wrap="square" lIns="0" tIns="0" rIns="0" bIns="0" anchor="t" anchorCtr="0">
            <a:noAutofit/>
          </a:bodyPr>
          <a:lstStyle/>
          <a:p>
            <a:pPr marL="0" marR="0" eaLnBrk="0" fontAlgn="base" hangingPunct="0">
              <a:spcBef>
                <a:spcPts val="0"/>
              </a:spcBef>
              <a:spcAft>
                <a:spcPts val="0"/>
              </a:spcAft>
            </a:pPr>
            <a:r>
              <a:rPr lang="en-US" sz="2400" b="1">
                <a:solidFill>
                  <a:srgbClr val="000000"/>
                </a:solidFill>
                <a:effectLst/>
                <a:latin typeface="Times New Roman" panose="02020603050405020304" pitchFamily="18" charset="0"/>
                <a:ea typeface="MS PGothic" charset="-128"/>
                <a:cs typeface="Times New Roman" panose="02020603050405020304" pitchFamily="18" charset="0"/>
              </a:rPr>
              <a:t>Save your PowerPoint poster file as a PDF </a:t>
            </a:r>
            <a:r>
              <a:rPr lang="en-US" sz="2400">
                <a:solidFill>
                  <a:srgbClr val="000000"/>
                </a:solidFill>
                <a:effectLst/>
                <a:latin typeface="Times New Roman" panose="02020603050405020304" pitchFamily="18" charset="0"/>
                <a:ea typeface="MS PGothic" charset="-128"/>
                <a:cs typeface="Times New Roman" panose="02020603050405020304" pitchFamily="18" charset="0"/>
              </a:rPr>
              <a:t>and email both the PowerPoint and the PDF to </a:t>
            </a:r>
            <a:r>
              <a:rPr lang="en-US" sz="2400">
                <a:solidFill>
                  <a:srgbClr val="000000"/>
                </a:solidFill>
                <a:latin typeface="Times New Roman" panose="02020603050405020304" pitchFamily="18" charset="0"/>
                <a:ea typeface="MS PGothic" charset="-128"/>
                <a:cs typeface="Times New Roman" panose="02020603050405020304" pitchFamily="18" charset="0"/>
              </a:rPr>
              <a:t>Ma</a:t>
            </a:r>
            <a:r>
              <a:rPr lang="en-US" sz="2400">
                <a:solidFill>
                  <a:srgbClr val="000000"/>
                </a:solidFill>
                <a:effectLst/>
                <a:latin typeface="Times New Roman" panose="02020603050405020304" pitchFamily="18" charset="0"/>
                <a:ea typeface="MS PGothic" charset="-128"/>
                <a:cs typeface="Times New Roman" panose="02020603050405020304" pitchFamily="18" charset="0"/>
              </a:rPr>
              <a:t>rComm Staff: </a:t>
            </a:r>
            <a:r>
              <a:rPr lang="en-US" sz="2400" i="1">
                <a:solidFill>
                  <a:srgbClr val="000000"/>
                </a:solidFill>
                <a:latin typeface="Times New Roman" panose="02020603050405020304" pitchFamily="18" charset="0"/>
                <a:ea typeface="MS PGothic" charset="-128"/>
                <a:cs typeface="Times New Roman" panose="02020603050405020304" pitchFamily="18" charset="0"/>
              </a:rPr>
              <a:t>trisha</a:t>
            </a:r>
            <a:r>
              <a:rPr lang="en-US" sz="2400" i="1">
                <a:solidFill>
                  <a:srgbClr val="000000"/>
                </a:solidFill>
                <a:effectLst/>
                <a:latin typeface="Times New Roman" panose="02020603050405020304" pitchFamily="18" charset="0"/>
                <a:ea typeface="MS PGothic" charset="-128"/>
                <a:cs typeface="Times New Roman" panose="02020603050405020304" pitchFamily="18" charset="0"/>
              </a:rPr>
              <a:t>@eng.famu.fsu.edu,  and herring@eng.famu.fsu.edu</a:t>
            </a:r>
          </a:p>
          <a:p>
            <a:pPr marL="0" marR="0" eaLnBrk="0" fontAlgn="base" hangingPunct="0">
              <a:spcBef>
                <a:spcPts val="0"/>
              </a:spcBef>
              <a:spcAft>
                <a:spcPts val="0"/>
              </a:spcAft>
            </a:pPr>
            <a:endParaRPr lang="en-US" sz="2400" i="1">
              <a:solidFill>
                <a:srgbClr val="000000"/>
              </a:solidFill>
              <a:latin typeface="Times New Roman" panose="02020603050405020304" pitchFamily="18" charset="0"/>
              <a:ea typeface="MS PGothic" charset="-128"/>
              <a:cs typeface="Times New Roman" panose="02020603050405020304" pitchFamily="18" charset="0"/>
            </a:endParaRPr>
          </a:p>
          <a:p>
            <a:pPr eaLnBrk="0" fontAlgn="base" hangingPunct="0"/>
            <a:r>
              <a:rPr lang="en-US" sz="2400" b="1">
                <a:solidFill>
                  <a:srgbClr val="000000"/>
                </a:solidFill>
                <a:latin typeface="Times New Roman" panose="02020603050405020304" pitchFamily="18" charset="0"/>
                <a:ea typeface="MS PGothic" charset="-128"/>
                <a:cs typeface="Times New Roman" panose="02020603050405020304" pitchFamily="18" charset="0"/>
              </a:rPr>
              <a:t>Marketing &amp; Communications Print Hours are:</a:t>
            </a:r>
          </a:p>
          <a:p>
            <a:pPr eaLnBrk="0" fontAlgn="base" hangingPunct="0"/>
            <a:r>
              <a:rPr lang="en-US" sz="2400" b="1">
                <a:solidFill>
                  <a:srgbClr val="000000"/>
                </a:solidFill>
                <a:latin typeface="Times New Roman" panose="02020603050405020304" pitchFamily="18" charset="0"/>
                <a:ea typeface="MS PGothic" charset="-128"/>
                <a:cs typeface="Times New Roman" panose="02020603050405020304" pitchFamily="18" charset="0"/>
              </a:rPr>
              <a:t>Tuesday &amp; Wednesday: 2pm-4pm </a:t>
            </a:r>
          </a:p>
          <a:p>
            <a:pPr eaLnBrk="0" fontAlgn="base" hangingPunct="0"/>
            <a:r>
              <a:rPr lang="en-US" sz="2400" b="1">
                <a:solidFill>
                  <a:srgbClr val="000000"/>
                </a:solidFill>
                <a:latin typeface="Times New Roman" panose="02020603050405020304" pitchFamily="18" charset="0"/>
                <a:ea typeface="MS PGothic" charset="-128"/>
                <a:cs typeface="Times New Roman" panose="02020603050405020304" pitchFamily="18" charset="0"/>
              </a:rPr>
              <a:t>Thursday, 11am-3pm</a:t>
            </a:r>
            <a:endParaRPr lang="en-US" sz="2400" b="1">
              <a:solidFill>
                <a:srgbClr val="000000"/>
              </a:solidFill>
              <a:effectLst/>
              <a:latin typeface="Times New Roman" panose="02020603050405020304" pitchFamily="18" charset="0"/>
              <a:ea typeface="MS PGothic" charset="-128"/>
              <a:cs typeface="Times New Roman" panose="02020603050405020304" pitchFamily="18" charset="0"/>
            </a:endParaRPr>
          </a:p>
          <a:p>
            <a:pPr marL="0" marR="0" eaLnBrk="0" fontAlgn="base" hangingPunct="0">
              <a:spcBef>
                <a:spcPts val="0"/>
              </a:spcBef>
              <a:spcAft>
                <a:spcPts val="0"/>
              </a:spcAft>
            </a:pPr>
            <a:endParaRPr lang="en-US" sz="2400">
              <a:solidFill>
                <a:srgbClr val="000000"/>
              </a:solidFill>
              <a:latin typeface="Times New Roman" panose="02020603050405020304" pitchFamily="18" charset="0"/>
              <a:ea typeface="MS PGothic" charset="-128"/>
              <a:cs typeface="Times New Roman" panose="02020603050405020304" pitchFamily="18" charset="0"/>
            </a:endParaRPr>
          </a:p>
          <a:p>
            <a:pPr marL="0" marR="0" eaLnBrk="0" fontAlgn="base" hangingPunct="0">
              <a:spcBef>
                <a:spcPts val="0"/>
              </a:spcBef>
              <a:spcAft>
                <a:spcPts val="0"/>
              </a:spcAft>
            </a:pPr>
            <a:r>
              <a:rPr lang="en-US" sz="2400">
                <a:solidFill>
                  <a:srgbClr val="000000"/>
                </a:solidFill>
                <a:effectLst/>
                <a:latin typeface="Times New Roman" panose="02020603050405020304" pitchFamily="18" charset="0"/>
                <a:ea typeface="MS PGothic" charset="-128"/>
                <a:cs typeface="Times New Roman" panose="02020603050405020304" pitchFamily="18" charset="0"/>
              </a:rPr>
              <a:t>Unfortunately, we can no longer allow users to bring files to us on USB flash drives due to the prevalence of malicious software. We will give you access to webmail on the PC or Mac desktop so that you can save your file to the hard drive and open to review for cross-platform, font and software version conflicts. </a:t>
            </a:r>
            <a:endParaRPr lang="en-US" sz="2400">
              <a:effectLst/>
              <a:latin typeface="Times New Roman" panose="02020603050405020304" pitchFamily="18" charset="0"/>
              <a:ea typeface="HelveticaNeueLT Std Lt" charset="0"/>
              <a:cs typeface="Times New Roman" panose="02020603050405020304" pitchFamily="18" charset="0"/>
            </a:endParaRPr>
          </a:p>
        </p:txBody>
      </p:sp>
      <p:sp>
        <p:nvSpPr>
          <p:cNvPr id="9" name="Text Box 2">
            <a:extLst>
              <a:ext uri="{FF2B5EF4-FFF2-40B4-BE49-F238E27FC236}">
                <a16:creationId xmlns:a16="http://schemas.microsoft.com/office/drawing/2014/main" id="{749D5F9F-545A-450F-88D6-38E0A0FBAB8F}"/>
              </a:ext>
            </a:extLst>
          </p:cNvPr>
          <p:cNvSpPr txBox="1">
            <a:spLocks noChangeArrowheads="1"/>
          </p:cNvSpPr>
          <p:nvPr/>
        </p:nvSpPr>
        <p:spPr bwMode="auto">
          <a:xfrm>
            <a:off x="8768897" y="3845283"/>
            <a:ext cx="7350345" cy="16904563"/>
          </a:xfrm>
          <a:prstGeom prst="rect">
            <a:avLst/>
          </a:prstGeom>
          <a:noFill/>
          <a:ln w="9525">
            <a:noFill/>
            <a:miter lim="800000"/>
            <a:headEnd/>
            <a:tailEnd/>
          </a:ln>
        </p:spPr>
        <p:txBody>
          <a:bodyPr rot="0" vert="horz" wrap="square" lIns="0" tIns="0" rIns="0" bIns="0" anchor="t" anchorCtr="0">
            <a:noAutofit/>
          </a:bodyPr>
          <a:lstStyle/>
          <a:p>
            <a:pPr marL="0" marR="0" eaLnBrk="0" fontAlgn="base" hangingPunct="0">
              <a:spcBef>
                <a:spcPts val="0"/>
              </a:spcBef>
              <a:spcAft>
                <a:spcPts val="0"/>
              </a:spcAft>
            </a:pPr>
            <a:r>
              <a:rPr lang="en-US" sz="2400">
                <a:solidFill>
                  <a:srgbClr val="000000"/>
                </a:solidFill>
                <a:effectLst/>
                <a:latin typeface="Times New Roman" panose="02020603050405020304" pitchFamily="18" charset="0"/>
                <a:ea typeface="MS PGothic" charset="-128"/>
                <a:cs typeface="Times New Roman" panose="02020603050405020304" pitchFamily="18" charset="0"/>
              </a:rPr>
              <a:t>Recommended fonts are </a:t>
            </a:r>
            <a:r>
              <a:rPr lang="en-US" sz="2400" b="1">
                <a:solidFill>
                  <a:srgbClr val="000000"/>
                </a:solidFill>
                <a:effectLst/>
                <a:latin typeface="Times New Roman" panose="02020603050405020304" pitchFamily="18" charset="0"/>
                <a:ea typeface="MS PGothic" charset="-128"/>
                <a:cs typeface="Times New Roman" panose="02020603050405020304" pitchFamily="18" charset="0"/>
              </a:rPr>
              <a:t>Arial</a:t>
            </a:r>
            <a:r>
              <a:rPr lang="en-US" sz="2400">
                <a:solidFill>
                  <a:srgbClr val="000000"/>
                </a:solidFill>
                <a:effectLst/>
                <a:latin typeface="Times New Roman" panose="02020603050405020304" pitchFamily="18" charset="0"/>
                <a:ea typeface="MS PGothic" charset="-128"/>
                <a:cs typeface="Times New Roman" panose="02020603050405020304" pitchFamily="18" charset="0"/>
              </a:rPr>
              <a:t> for headlines and accent text and </a:t>
            </a:r>
            <a:r>
              <a:rPr lang="en-US" sz="2400" b="1">
                <a:solidFill>
                  <a:srgbClr val="000000"/>
                </a:solidFill>
                <a:latin typeface="Times New Roman" panose="02020603050405020304" pitchFamily="18" charset="0"/>
                <a:ea typeface="MS PGothic" charset="-128"/>
                <a:cs typeface="Times New Roman" panose="02020603050405020304" pitchFamily="18" charset="0"/>
              </a:rPr>
              <a:t>Times New R</a:t>
            </a:r>
            <a:r>
              <a:rPr lang="en-US" sz="2400" b="1">
                <a:solidFill>
                  <a:srgbClr val="000000"/>
                </a:solidFill>
                <a:effectLst/>
                <a:latin typeface="Times New Roman" panose="02020603050405020304" pitchFamily="18" charset="0"/>
                <a:ea typeface="MS PGothic" charset="-128"/>
                <a:cs typeface="Times New Roman" panose="02020603050405020304" pitchFamily="18" charset="0"/>
              </a:rPr>
              <a:t>oman </a:t>
            </a:r>
            <a:r>
              <a:rPr lang="en-US" sz="2400">
                <a:solidFill>
                  <a:srgbClr val="000000"/>
                </a:solidFill>
                <a:effectLst/>
                <a:latin typeface="Times New Roman" panose="02020603050405020304" pitchFamily="18" charset="0"/>
                <a:ea typeface="MS PGothic" charset="-128"/>
                <a:cs typeface="Times New Roman" panose="02020603050405020304" pitchFamily="18" charset="0"/>
              </a:rPr>
              <a:t>for paragraphs. The serif font, </a:t>
            </a:r>
            <a:r>
              <a:rPr lang="en-US" sz="2400" b="1">
                <a:solidFill>
                  <a:srgbClr val="000000"/>
                </a:solidFill>
                <a:effectLst/>
                <a:latin typeface="Times New Roman" panose="02020603050405020304" pitchFamily="18" charset="0"/>
                <a:ea typeface="MS PGothic" charset="-128"/>
                <a:cs typeface="Times New Roman" panose="02020603050405020304" pitchFamily="18" charset="0"/>
              </a:rPr>
              <a:t>Times New Roman</a:t>
            </a:r>
            <a:r>
              <a:rPr lang="en-US" sz="2400">
                <a:solidFill>
                  <a:srgbClr val="000000"/>
                </a:solidFill>
                <a:effectLst/>
                <a:latin typeface="Times New Roman" panose="02020603050405020304" pitchFamily="18" charset="0"/>
                <a:ea typeface="MS PGothic" charset="-128"/>
                <a:cs typeface="Times New Roman" panose="02020603050405020304" pitchFamily="18" charset="0"/>
              </a:rPr>
              <a:t>, increases readability of large amounts of text.</a:t>
            </a:r>
            <a:endParaRPr lang="en-US" sz="2400">
              <a:effectLst/>
              <a:latin typeface="Times New Roman" panose="02020603050405020304" pitchFamily="18" charset="0"/>
              <a:ea typeface="Times New Roman" charset="0"/>
              <a:cs typeface="Times New Roman" panose="02020603050405020304" pitchFamily="18" charset="0"/>
            </a:endParaRPr>
          </a:p>
          <a:p>
            <a:pPr marL="0" marR="0" eaLnBrk="0" fontAlgn="base" hangingPunct="0">
              <a:spcBef>
                <a:spcPts val="1200"/>
              </a:spcBef>
              <a:spcAft>
                <a:spcPts val="0"/>
              </a:spcAft>
            </a:pPr>
            <a:r>
              <a:rPr lang="en-US" sz="2400">
                <a:solidFill>
                  <a:srgbClr val="000000"/>
                </a:solidFill>
                <a:effectLst/>
                <a:latin typeface="Times New Roman" panose="02020603050405020304" pitchFamily="18" charset="0"/>
                <a:ea typeface="MS PGothic" charset="-128"/>
                <a:cs typeface="Times New Roman" panose="02020603050405020304" pitchFamily="18" charset="0"/>
              </a:rPr>
              <a:t>To create the title of your poster, select the text box tool and click at the top of the poster. Click on the edge of the text box until the dotted margin appears then drag from the corner of text box until it fits from one side of the poster to the other. Type your title text here. Headline font size will be around 72 points. The subhead text box (under the title text box) with its font size around 48 points.</a:t>
            </a:r>
            <a:endParaRPr lang="en-US" sz="2400">
              <a:effectLst/>
              <a:latin typeface="Times New Roman" panose="02020603050405020304" pitchFamily="18" charset="0"/>
              <a:ea typeface="HelveticaNeueLT Std Lt" charset="0"/>
              <a:cs typeface="Times New Roman" panose="02020603050405020304" pitchFamily="18" charset="0"/>
            </a:endParaRPr>
          </a:p>
        </p:txBody>
      </p:sp>
      <p:sp>
        <p:nvSpPr>
          <p:cNvPr id="10" name="Text Box 2">
            <a:extLst>
              <a:ext uri="{FF2B5EF4-FFF2-40B4-BE49-F238E27FC236}">
                <a16:creationId xmlns:a16="http://schemas.microsoft.com/office/drawing/2014/main" id="{4A4B9706-A83A-4E0C-9957-10A7841C126E}"/>
              </a:ext>
            </a:extLst>
          </p:cNvPr>
          <p:cNvSpPr txBox="1">
            <a:spLocks noChangeArrowheads="1"/>
          </p:cNvSpPr>
          <p:nvPr/>
        </p:nvSpPr>
        <p:spPr bwMode="auto">
          <a:xfrm>
            <a:off x="738594" y="3845283"/>
            <a:ext cx="7350345" cy="16904563"/>
          </a:xfrm>
          <a:prstGeom prst="rect">
            <a:avLst/>
          </a:prstGeom>
          <a:noFill/>
          <a:ln w="9525">
            <a:noFill/>
            <a:miter lim="800000"/>
            <a:headEnd/>
            <a:tailEnd/>
          </a:ln>
        </p:spPr>
        <p:txBody>
          <a:bodyPr rot="0" vert="horz" wrap="square" lIns="0" tIns="0" rIns="0" bIns="0" anchor="t" anchorCtr="0">
            <a:noAutofit/>
          </a:bodyPr>
          <a:lstStyle/>
          <a:p>
            <a:pPr marL="0" marR="0" algn="l" eaLnBrk="0" hangingPunct="0">
              <a:spcBef>
                <a:spcPts val="0"/>
              </a:spcBef>
              <a:spcAft>
                <a:spcPts val="0"/>
              </a:spcAft>
            </a:pPr>
            <a:r>
              <a:rPr lang="en-US" sz="2400" kern="800">
                <a:solidFill>
                  <a:srgbClr val="000000"/>
                </a:solidFill>
                <a:effectLst/>
                <a:latin typeface="Times New Roman" panose="02020603050405020304" pitchFamily="18" charset="0"/>
                <a:ea typeface="MS PGothic" charset="-128"/>
                <a:cs typeface="Times New Roman" panose="02020603050405020304" pitchFamily="18" charset="0"/>
              </a:rPr>
              <a:t>This </a:t>
            </a:r>
            <a:r>
              <a:rPr lang="en-US" sz="2400" kern="800">
                <a:solidFill>
                  <a:srgbClr val="000000"/>
                </a:solidFill>
                <a:latin typeface="Times New Roman" panose="02020603050405020304" pitchFamily="18" charset="0"/>
                <a:ea typeface="MS PGothic" charset="-128"/>
                <a:cs typeface="Times New Roman" panose="02020603050405020304" pitchFamily="18" charset="0"/>
              </a:rPr>
              <a:t>PowerPoint</a:t>
            </a:r>
            <a:r>
              <a:rPr lang="en-US" sz="2400" kern="800">
                <a:solidFill>
                  <a:srgbClr val="000000"/>
                </a:solidFill>
                <a:effectLst/>
                <a:latin typeface="Times New Roman" panose="02020603050405020304" pitchFamily="18" charset="0"/>
                <a:ea typeface="MS PGothic" charset="-128"/>
                <a:cs typeface="Times New Roman" panose="02020603050405020304" pitchFamily="18" charset="0"/>
              </a:rPr>
              <a:t> template is set up to make it easier to format your poster. </a:t>
            </a:r>
          </a:p>
          <a:p>
            <a:pPr marL="0" marR="0" algn="l" eaLnBrk="0" hangingPunct="0">
              <a:spcBef>
                <a:spcPts val="0"/>
              </a:spcBef>
              <a:spcAft>
                <a:spcPts val="0"/>
              </a:spcAft>
            </a:pPr>
            <a:r>
              <a:rPr lang="en-US" sz="2400">
                <a:solidFill>
                  <a:srgbClr val="000000"/>
                </a:solidFill>
                <a:effectLst/>
                <a:latin typeface="Times New Roman" panose="02020603050405020304" pitchFamily="18" charset="0"/>
                <a:ea typeface="MS PGothic" charset="-128"/>
                <a:cs typeface="Times New Roman" panose="02020603050405020304" pitchFamily="18" charset="0"/>
              </a:rPr>
              <a:t> </a:t>
            </a:r>
            <a:endParaRPr lang="en-US" sz="2400">
              <a:effectLst/>
              <a:latin typeface="Times New Roman" panose="02020603050405020304" pitchFamily="18" charset="0"/>
              <a:ea typeface="Times New Roman" charset="0"/>
              <a:cs typeface="Times New Roman" panose="02020603050405020304" pitchFamily="18" charset="0"/>
            </a:endParaRPr>
          </a:p>
          <a:p>
            <a:pPr marL="0" marR="0" eaLnBrk="0" fontAlgn="base" hangingPunct="0">
              <a:spcBef>
                <a:spcPts val="0"/>
              </a:spcBef>
              <a:spcAft>
                <a:spcPts val="0"/>
              </a:spcAft>
            </a:pPr>
            <a:r>
              <a:rPr lang="en-US" sz="2400">
                <a:solidFill>
                  <a:srgbClr val="000000"/>
                </a:solidFill>
                <a:effectLst/>
                <a:latin typeface="Times New Roman" panose="02020603050405020304" pitchFamily="18" charset="0"/>
                <a:ea typeface="MS PGothic" charset="-128"/>
                <a:cs typeface="Times New Roman" panose="02020603050405020304" pitchFamily="18" charset="0"/>
              </a:rPr>
              <a:t>Final poster size is 36 inches wide by 24 inches tall. Leave a one inch white margin on all sides – the printer is not able to print to the edges. This format is set up to allow the one-inch margin.</a:t>
            </a:r>
            <a:endParaRPr lang="en-US" sz="2400">
              <a:effectLst/>
              <a:latin typeface="Times New Roman" panose="02020603050405020304" pitchFamily="18" charset="0"/>
              <a:ea typeface="Times New Roman" charset="0"/>
              <a:cs typeface="Times New Roman" panose="02020603050405020304" pitchFamily="18" charset="0"/>
            </a:endParaRPr>
          </a:p>
          <a:p>
            <a:pPr marL="0" marR="0" eaLnBrk="0" fontAlgn="base" hangingPunct="0">
              <a:spcBef>
                <a:spcPts val="0"/>
              </a:spcBef>
              <a:spcAft>
                <a:spcPts val="0"/>
              </a:spcAft>
            </a:pPr>
            <a:r>
              <a:rPr lang="en-US" sz="2400">
                <a:solidFill>
                  <a:srgbClr val="000000"/>
                </a:solidFill>
                <a:effectLst/>
                <a:latin typeface="Times New Roman" panose="02020603050405020304" pitchFamily="18" charset="0"/>
                <a:ea typeface="MS PGothic" charset="-128"/>
                <a:cs typeface="Times New Roman" panose="02020603050405020304" pitchFamily="18" charset="0"/>
              </a:rPr>
              <a:t> </a:t>
            </a:r>
            <a:endParaRPr lang="en-US" sz="2400">
              <a:effectLst/>
              <a:latin typeface="Times New Roman" panose="02020603050405020304" pitchFamily="18" charset="0"/>
              <a:ea typeface="Times New Roman" charset="0"/>
              <a:cs typeface="Times New Roman" panose="02020603050405020304" pitchFamily="18" charset="0"/>
            </a:endParaRPr>
          </a:p>
          <a:p>
            <a:pPr marL="0" marR="0" eaLnBrk="0" fontAlgn="base" hangingPunct="0">
              <a:spcBef>
                <a:spcPts val="0"/>
              </a:spcBef>
              <a:spcAft>
                <a:spcPts val="0"/>
              </a:spcAft>
            </a:pPr>
            <a:r>
              <a:rPr lang="en-US" sz="2400">
                <a:solidFill>
                  <a:srgbClr val="000000"/>
                </a:solidFill>
                <a:effectLst/>
                <a:latin typeface="Times New Roman" panose="02020603050405020304" pitchFamily="18" charset="0"/>
                <a:ea typeface="MS PGothic" charset="-128"/>
                <a:cs typeface="Times New Roman" panose="02020603050405020304" pitchFamily="18" charset="0"/>
              </a:rPr>
              <a:t>The paper size exceeds that which most desktop printers can accommodate. If you are printing proofs, save the files as pdf and “reduce to fit” or choose to “tile” when you send the file to the printer.</a:t>
            </a:r>
            <a:endParaRPr lang="en-US" sz="2400">
              <a:effectLst/>
              <a:latin typeface="Times New Roman" panose="02020603050405020304" pitchFamily="18" charset="0"/>
              <a:ea typeface="Times New Roman" charset="0"/>
              <a:cs typeface="Times New Roman" panose="02020603050405020304" pitchFamily="18" charset="0"/>
            </a:endParaRPr>
          </a:p>
          <a:p>
            <a:pPr marL="0" marR="0" eaLnBrk="0" fontAlgn="base" hangingPunct="0">
              <a:spcBef>
                <a:spcPts val="0"/>
              </a:spcBef>
              <a:spcAft>
                <a:spcPts val="0"/>
              </a:spcAft>
            </a:pPr>
            <a:r>
              <a:rPr lang="en-US" sz="2400">
                <a:solidFill>
                  <a:srgbClr val="000000"/>
                </a:solidFill>
                <a:effectLst/>
                <a:latin typeface="Times New Roman" panose="02020603050405020304" pitchFamily="18" charset="0"/>
                <a:ea typeface="MS PGothic" charset="-128"/>
                <a:cs typeface="Times New Roman" panose="02020603050405020304" pitchFamily="18" charset="0"/>
              </a:rPr>
              <a:t> </a:t>
            </a:r>
            <a:endParaRPr lang="en-US" sz="2400">
              <a:effectLst/>
              <a:latin typeface="Times New Roman" panose="02020603050405020304" pitchFamily="18" charset="0"/>
              <a:ea typeface="Times New Roman" charset="0"/>
              <a:cs typeface="Times New Roman" panose="02020603050405020304" pitchFamily="18" charset="0"/>
            </a:endParaRPr>
          </a:p>
          <a:p>
            <a:pPr marL="0" marR="0" eaLnBrk="0" fontAlgn="base" hangingPunct="0">
              <a:spcBef>
                <a:spcPts val="0"/>
              </a:spcBef>
              <a:spcAft>
                <a:spcPts val="0"/>
              </a:spcAft>
            </a:pPr>
            <a:r>
              <a:rPr lang="en-US" sz="2400">
                <a:solidFill>
                  <a:srgbClr val="000000"/>
                </a:solidFill>
                <a:effectLst/>
                <a:latin typeface="Times New Roman" panose="02020603050405020304" pitchFamily="18" charset="0"/>
                <a:ea typeface="MS PGothic" charset="-128"/>
                <a:cs typeface="Times New Roman" panose="02020603050405020304" pitchFamily="18" charset="0"/>
              </a:rPr>
              <a:t>It is suggested that you adopt this 4-column format for your poster presentation, but it is not required. The format allows you flexibility – you can span two or three or even four columns with photos and graphics. When you are presenting your text, following a flow from the top left to the bottom right will help your audience interpret your presentation. </a:t>
            </a:r>
            <a:endParaRPr lang="en-US" sz="2400">
              <a:effectLst/>
              <a:latin typeface="Times New Roman" panose="02020603050405020304" pitchFamily="18" charset="0"/>
              <a:ea typeface="Times New Roman" charset="0"/>
              <a:cs typeface="Times New Roman" panose="02020603050405020304" pitchFamily="18" charset="0"/>
            </a:endParaRPr>
          </a:p>
          <a:p>
            <a:pPr marL="0" marR="0" eaLnBrk="0" fontAlgn="base" hangingPunct="0">
              <a:spcBef>
                <a:spcPts val="0"/>
              </a:spcBef>
              <a:spcAft>
                <a:spcPts val="0"/>
              </a:spcAft>
            </a:pPr>
            <a:r>
              <a:rPr lang="en-US" sz="2100">
                <a:solidFill>
                  <a:srgbClr val="000000"/>
                </a:solidFill>
                <a:effectLst/>
                <a:latin typeface="Times New Roman" panose="02020603050405020304" pitchFamily="18" charset="0"/>
                <a:ea typeface="MS PGothic" charset="-128"/>
                <a:cs typeface="Times New Roman" panose="02020603050405020304" pitchFamily="18" charset="0"/>
              </a:rPr>
              <a:t> </a:t>
            </a:r>
            <a:endParaRPr lang="en-US" sz="2100">
              <a:effectLst/>
              <a:latin typeface="Times New Roman" panose="02020603050405020304" pitchFamily="18" charset="0"/>
              <a:ea typeface="Times New Roman" charset="0"/>
              <a:cs typeface="Times New Roman" panose="02020603050405020304" pitchFamily="18" charset="0"/>
            </a:endParaRPr>
          </a:p>
          <a:p>
            <a:pPr marL="0" marR="0">
              <a:spcBef>
                <a:spcPts val="0"/>
              </a:spcBef>
              <a:spcAft>
                <a:spcPts val="400"/>
              </a:spcAft>
            </a:pPr>
            <a:r>
              <a:rPr lang="en-US" sz="2100">
                <a:solidFill>
                  <a:srgbClr val="000000"/>
                </a:solidFill>
                <a:effectLst/>
                <a:latin typeface="Times New Roman" panose="02020603050405020304" pitchFamily="18" charset="0"/>
                <a:ea typeface="HelveticaNeueLT Std Lt" charset="0"/>
                <a:cs typeface="Times New Roman" panose="02020603050405020304" pitchFamily="18" charset="0"/>
              </a:rPr>
              <a:t> </a:t>
            </a:r>
            <a:endParaRPr lang="en-US" sz="2100">
              <a:effectLst/>
              <a:latin typeface="Times New Roman" panose="02020603050405020304" pitchFamily="18" charset="0"/>
              <a:ea typeface="HelveticaNeueLT Std Lt" charset="0"/>
              <a:cs typeface="Times New Roman" panose="02020603050405020304" pitchFamily="18" charset="0"/>
            </a:endParaRPr>
          </a:p>
        </p:txBody>
      </p:sp>
    </p:spTree>
    <p:extLst>
      <p:ext uri="{BB962C8B-B14F-4D97-AF65-F5344CB8AC3E}">
        <p14:creationId xmlns:p14="http://schemas.microsoft.com/office/powerpoint/2010/main" val="227101075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1846</Words>
  <Application>Microsoft Macintosh PowerPoint</Application>
  <PresentationFormat>Custom</PresentationFormat>
  <Paragraphs>287</Paragraphs>
  <Slides>10</Slides>
  <Notes>8</Notes>
  <HiddenSlides>9</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Arial Black</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Notes</vt:lpstr>
      <vt:lpstr>PowerPoint Presentation</vt:lpstr>
      <vt:lpstr>Color Palette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Laurie Herring</dc:creator>
  <cp:lastModifiedBy>Brandon Young</cp:lastModifiedBy>
  <cp:revision>2</cp:revision>
  <dcterms:created xsi:type="dcterms:W3CDTF">2017-10-10T11:56:34Z</dcterms:created>
  <dcterms:modified xsi:type="dcterms:W3CDTF">2022-02-15T22:21:13Z</dcterms:modified>
</cp:coreProperties>
</file>