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notesSlides/notesSlide1.xml" ContentType="application/vnd.openxmlformats-officedocument.presentationml.notesSlide+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2.xml" ContentType="application/vnd.openxmlformats-officedocument.presentationml.comments+xml"/>
  <Override PartName="/ppt/comments/comment13.xml" ContentType="application/vnd.openxmlformats-officedocument.presentationml.comments+xml"/>
  <Override PartName="/ppt/comments/comment14.xml" ContentType="application/vnd.openxmlformats-officedocument.presentationml.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comment15.xml" ContentType="application/vnd.openxmlformats-officedocument.presentationml.comments+xml"/>
  <Override PartName="/ppt/comments/comment16.xml" ContentType="application/vnd.openxmlformats-officedocument.presentationml.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5"/>
  </p:notesMasterIdLst>
  <p:sldIdLst>
    <p:sldId id="256" r:id="rId5"/>
    <p:sldId id="455" r:id="rId6"/>
    <p:sldId id="295" r:id="rId7"/>
    <p:sldId id="444" r:id="rId8"/>
    <p:sldId id="425" r:id="rId9"/>
    <p:sldId id="439" r:id="rId10"/>
    <p:sldId id="440" r:id="rId11"/>
    <p:sldId id="443" r:id="rId12"/>
    <p:sldId id="442" r:id="rId13"/>
    <p:sldId id="441" r:id="rId14"/>
    <p:sldId id="382" r:id="rId15"/>
    <p:sldId id="403" r:id="rId16"/>
    <p:sldId id="396" r:id="rId17"/>
    <p:sldId id="397" r:id="rId18"/>
    <p:sldId id="404" r:id="rId19"/>
    <p:sldId id="405" r:id="rId20"/>
    <p:sldId id="400" r:id="rId21"/>
    <p:sldId id="423" r:id="rId22"/>
    <p:sldId id="447" r:id="rId23"/>
    <p:sldId id="380" r:id="rId24"/>
    <p:sldId id="393" r:id="rId25"/>
    <p:sldId id="412" r:id="rId26"/>
    <p:sldId id="427" r:id="rId27"/>
    <p:sldId id="436" r:id="rId28"/>
    <p:sldId id="456" r:id="rId29"/>
    <p:sldId id="457" r:id="rId30"/>
    <p:sldId id="375" r:id="rId31"/>
    <p:sldId id="434" r:id="rId32"/>
    <p:sldId id="454" r:id="rId33"/>
    <p:sldId id="445" r:id="rId34"/>
    <p:sldId id="453" r:id="rId35"/>
    <p:sldId id="410" r:id="rId36"/>
    <p:sldId id="451" r:id="rId37"/>
    <p:sldId id="363" r:id="rId38"/>
    <p:sldId id="449" r:id="rId39"/>
    <p:sldId id="431" r:id="rId40"/>
    <p:sldId id="421" r:id="rId41"/>
    <p:sldId id="432" r:id="rId42"/>
    <p:sldId id="420" r:id="rId43"/>
    <p:sldId id="448" r:id="rId44"/>
    <p:sldId id="422" r:id="rId45"/>
    <p:sldId id="266" r:id="rId46"/>
    <p:sldId id="366" r:id="rId47"/>
    <p:sldId id="360" r:id="rId48"/>
    <p:sldId id="435" r:id="rId49"/>
    <p:sldId id="417" r:id="rId50"/>
    <p:sldId id="429" r:id="rId51"/>
    <p:sldId id="296" r:id="rId52"/>
    <p:sldId id="395" r:id="rId53"/>
    <p:sldId id="390" r:id="rId54"/>
    <p:sldId id="450" r:id="rId55"/>
    <p:sldId id="374" r:id="rId56"/>
    <p:sldId id="433" r:id="rId57"/>
    <p:sldId id="411" r:id="rId58"/>
    <p:sldId id="426" r:id="rId59"/>
    <p:sldId id="416" r:id="rId60"/>
    <p:sldId id="394" r:id="rId61"/>
    <p:sldId id="302" r:id="rId62"/>
    <p:sldId id="391" r:id="rId63"/>
    <p:sldId id="407" r:id="rId64"/>
    <p:sldId id="418" r:id="rId65"/>
    <p:sldId id="383" r:id="rId66"/>
    <p:sldId id="318" r:id="rId67"/>
    <p:sldId id="289" r:id="rId68"/>
    <p:sldId id="312" r:id="rId69"/>
    <p:sldId id="364" r:id="rId70"/>
    <p:sldId id="310" r:id="rId71"/>
    <p:sldId id="373" r:id="rId72"/>
    <p:sldId id="378" r:id="rId73"/>
    <p:sldId id="305" r:id="rId74"/>
    <p:sldId id="376" r:id="rId75"/>
    <p:sldId id="365" r:id="rId76"/>
    <p:sldId id="372" r:id="rId77"/>
    <p:sldId id="369" r:id="rId78"/>
    <p:sldId id="370" r:id="rId79"/>
    <p:sldId id="269" r:id="rId80"/>
    <p:sldId id="270" r:id="rId81"/>
    <p:sldId id="271" r:id="rId82"/>
    <p:sldId id="379" r:id="rId83"/>
    <p:sldId id="272"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Matter" id="{6676F853-BA14-47E1-B53B-B843A96E2A79}">
          <p14:sldIdLst>
            <p14:sldId id="256"/>
            <p14:sldId id="455"/>
            <p14:sldId id="295"/>
            <p14:sldId id="444"/>
            <p14:sldId id="425"/>
            <p14:sldId id="439"/>
            <p14:sldId id="440"/>
            <p14:sldId id="443"/>
            <p14:sldId id="442"/>
            <p14:sldId id="441"/>
            <p14:sldId id="382"/>
            <p14:sldId id="403"/>
            <p14:sldId id="396"/>
            <p14:sldId id="397"/>
            <p14:sldId id="404"/>
            <p14:sldId id="405"/>
            <p14:sldId id="400"/>
          </p14:sldIdLst>
        </p14:section>
        <p14:section name="Problem Set up" id="{88294E19-6904-47AA-B184-F0E27FC1FB4C}">
          <p14:sldIdLst>
            <p14:sldId id="423"/>
            <p14:sldId id="447"/>
          </p14:sldIdLst>
        </p14:section>
        <p14:section name="Housing" id="{A8C179FA-6124-49E4-ABD9-CFF4726F1076}">
          <p14:sldIdLst>
            <p14:sldId id="380"/>
            <p14:sldId id="393"/>
            <p14:sldId id="412"/>
            <p14:sldId id="427"/>
            <p14:sldId id="436"/>
            <p14:sldId id="456"/>
            <p14:sldId id="457"/>
            <p14:sldId id="375"/>
          </p14:sldIdLst>
        </p14:section>
        <p14:section name="Housing Validation" id="{917295A8-AA70-43E3-A455-7DDA6167F672}">
          <p14:sldIdLst>
            <p14:sldId id="434"/>
          </p14:sldIdLst>
        </p14:section>
        <p14:section name="Software Considerations" id="{376D89E7-B8B2-4B1A-BA4F-2D3376513FAD}">
          <p14:sldIdLst>
            <p14:sldId id="454"/>
            <p14:sldId id="445"/>
            <p14:sldId id="453"/>
            <p14:sldId id="410"/>
            <p14:sldId id="451"/>
          </p14:sldIdLst>
        </p14:section>
        <p14:section name="InNOLEvation" id="{53C71104-F6C2-4EF6-A935-A37C14A40FDB}">
          <p14:sldIdLst>
            <p14:sldId id="363"/>
          </p14:sldIdLst>
        </p14:section>
        <p14:section name="Lessons Learned" id="{162E44E1-A706-4AAA-9745-F4642476806B}">
          <p14:sldIdLst>
            <p14:sldId id="449"/>
            <p14:sldId id="431"/>
            <p14:sldId id="421"/>
            <p14:sldId id="432"/>
          </p14:sldIdLst>
        </p14:section>
        <p14:section name="Incomplete Work and Conclusion" id="{51BFFD4D-0F38-48B8-A7E4-C3FBD0E311B3}">
          <p14:sldIdLst>
            <p14:sldId id="420"/>
            <p14:sldId id="448"/>
            <p14:sldId id="422"/>
          </p14:sldIdLst>
        </p14:section>
        <p14:section name="Closing Remarks" id="{4C300BF7-36E4-4088-9A61-FD5AD972028E}">
          <p14:sldIdLst>
            <p14:sldId id="266"/>
            <p14:sldId id="366"/>
          </p14:sldIdLst>
        </p14:section>
        <p14:section name="Appendix" id="{8359201E-DCC9-4570-8795-589005A4ED44}">
          <p14:sldIdLst>
            <p14:sldId id="360"/>
            <p14:sldId id="435"/>
            <p14:sldId id="417"/>
            <p14:sldId id="429"/>
            <p14:sldId id="296"/>
            <p14:sldId id="395"/>
            <p14:sldId id="390"/>
            <p14:sldId id="450"/>
            <p14:sldId id="374"/>
            <p14:sldId id="433"/>
            <p14:sldId id="411"/>
            <p14:sldId id="426"/>
            <p14:sldId id="416"/>
            <p14:sldId id="394"/>
            <p14:sldId id="302"/>
            <p14:sldId id="391"/>
            <p14:sldId id="407"/>
            <p14:sldId id="418"/>
            <p14:sldId id="383"/>
            <p14:sldId id="318"/>
            <p14:sldId id="289"/>
            <p14:sldId id="312"/>
            <p14:sldId id="364"/>
            <p14:sldId id="310"/>
            <p14:sldId id="373"/>
            <p14:sldId id="378"/>
            <p14:sldId id="305"/>
            <p14:sldId id="376"/>
            <p14:sldId id="365"/>
            <p14:sldId id="372"/>
            <p14:sldId id="369"/>
            <p14:sldId id="370"/>
          </p14:sldIdLst>
        </p14:section>
        <p14:section name="Back Matter" id="{3B477371-1A9E-4F72-87A4-6BB6BC7C18B6}">
          <p14:sldIdLst>
            <p14:sldId id="269"/>
            <p14:sldId id="270"/>
            <p14:sldId id="271"/>
            <p14:sldId id="379"/>
            <p14:sldId id="27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as Garcia Menduina" initials="NM" lastIdx="14" clrIdx="0">
    <p:extLst>
      <p:ext uri="{19B8F6BF-5375-455C-9EA6-DF929625EA0E}">
        <p15:presenceInfo xmlns:p15="http://schemas.microsoft.com/office/powerpoint/2012/main" userId="S::ng16m@my.fsu.edu::64d19b49-6a6b-4f41-8546-131c5cf0ebe4" providerId="AD"/>
      </p:ext>
    </p:extLst>
  </p:cmAuthor>
  <p:cmAuthor id="2" name="David Alicea" initials="DA" lastIdx="17" clrIdx="1">
    <p:extLst>
      <p:ext uri="{19B8F6BF-5375-455C-9EA6-DF929625EA0E}">
        <p15:presenceInfo xmlns:p15="http://schemas.microsoft.com/office/powerpoint/2012/main" userId="S::daa16@my.fsu.edu::08895ca6-b8c5-436c-8cdd-4e93c0fedcdb" providerId="AD"/>
      </p:ext>
    </p:extLst>
  </p:cmAuthor>
  <p:cmAuthor id="3" name="Madison Jaffe" initials="MJ" lastIdx="14" clrIdx="2">
    <p:extLst>
      <p:ext uri="{19B8F6BF-5375-455C-9EA6-DF929625EA0E}">
        <p15:presenceInfo xmlns:p15="http://schemas.microsoft.com/office/powerpoint/2012/main" userId="S::msj16d@my.fsu.edu::b6d604a7-bacf-4011-9c55-c80fee906b0e" providerId="AD"/>
      </p:ext>
    </p:extLst>
  </p:cmAuthor>
  <p:cmAuthor id="4" name="Ethan Saffer" initials="ES" lastIdx="6" clrIdx="3">
    <p:extLst>
      <p:ext uri="{19B8F6BF-5375-455C-9EA6-DF929625EA0E}">
        <p15:presenceInfo xmlns:p15="http://schemas.microsoft.com/office/powerpoint/2012/main" userId="S::ers16c@my.fsu.edu::ee58371d-cbdf-44ad-b6b9-b9b69ee900d2" providerId="AD"/>
      </p:ext>
    </p:extLst>
  </p:cmAuthor>
  <p:cmAuthor id="5" name="Nicolas Garcia Menduina" initials="NGM" lastIdx="2" clrIdx="4">
    <p:extLst>
      <p:ext uri="{19B8F6BF-5375-455C-9EA6-DF929625EA0E}">
        <p15:presenceInfo xmlns:p15="http://schemas.microsoft.com/office/powerpoint/2012/main" userId="Nicolas Garcia Mendui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D0F2"/>
    <a:srgbClr val="009933"/>
    <a:srgbClr val="8B9DAB"/>
    <a:srgbClr val="9BA8AB"/>
    <a:srgbClr val="C5CED5"/>
    <a:srgbClr val="DAE3F3"/>
    <a:srgbClr val="49848F"/>
    <a:srgbClr val="213965"/>
    <a:srgbClr val="FFFF00"/>
    <a:srgbClr val="414B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97FB1B-8ED2-107E-A4D2-2DED0B15FFCA}" v="2" dt="2021-03-22T19:04:38.016"/>
    <p1510:client id="{166314D3-E979-8135-0D75-3983CF844A9D}" v="81" dt="2021-03-22T21:24:51.989"/>
    <p1510:client id="{18130ADA-960A-46F3-8C23-28FF475BC7C9}" v="879" dt="2021-03-23T15:18:36.223"/>
    <p1510:client id="{26DC7480-EA31-5C6A-50B6-407776F2BD20}" v="5" dt="2021-03-23T03:23:52.951"/>
    <p1510:client id="{2C091E0E-42B4-4A6D-BE45-4B8E9C7D1701}" v="370" dt="2021-03-22T18:16:26.323"/>
    <p1510:client id="{4498A162-A1FB-9D8E-D730-4D28ADED591E}" v="1017" dt="2021-03-22T19:59:21.750"/>
    <p1510:client id="{477E93F1-6B3D-1848-5C61-C5C026D32BAE}" v="27" dt="2021-03-23T15:23:34.677"/>
    <p1510:client id="{4CF29CF1-675F-5A80-009A-DCAF5CBC1523}" v="218" dt="2021-03-22T17:39:10.574"/>
    <p1510:client id="{4F5FC647-0E8B-3CE6-5ABB-36BFDD1CB618}" v="343" dt="2021-03-22T19:53:21.245"/>
    <p1510:client id="{56E12BC8-0238-BAA0-C535-F8D5549D7B7B}" v="1" dt="2021-03-23T17:56:17.300"/>
    <p1510:client id="{61A839F2-6A08-782B-396E-A91046D96733}" v="834" dt="2021-03-22T18:02:04.913"/>
    <p1510:client id="{6D92A754-5B03-82FB-BDD0-1E246F3937BF}" v="835" dt="2021-03-23T16:42:23.916"/>
    <p1510:client id="{77D4B69F-40D2-B000-BFD5-CB2B8053694D}" v="24" dt="2021-03-22T18:51:37.837"/>
    <p1510:client id="{888A75BF-B88A-46B3-A79F-B969137B84CE}" v="56" vWet="58" dt="2021-03-23T15:05:09.164"/>
    <p1510:client id="{8FC5916C-9219-232B-150B-1BDE0E6007A3}" v="30" dt="2021-03-23T17:58:14.834"/>
    <p1510:client id="{8FD1A853-47CE-4AB9-8CF4-28C8B5C8F8D1}" v="112" dt="2021-03-23T18:49:18.397"/>
    <p1510:client id="{D8377E25-A081-66F8-9B41-CA41132266A3}" v="1084" dt="2021-03-22T18:40:39.320"/>
    <p1510:client id="{F71BB79F-5045-B000-CE1E-FEE014E8706D}" v="44" dt="2021-03-23T15:17:10.254"/>
    <p1510:client id="{F8AA3D89-57DC-3CDA-4F0A-F46943FDA541}" v="330" dt="2021-03-23T16:15:33.3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1-01-20T14:43:25.265" idx="2">
    <p:pos x="10" y="10"/>
    <p:text>make sure that our product was able to satisfy the critical functions and customer needs
</p:text>
    <p:extLst>
      <p:ext uri="{C676402C-5697-4E1C-873F-D02D1690AC5C}">
        <p15:threadingInfo xmlns:p15="http://schemas.microsoft.com/office/powerpoint/2012/main" timeZoneBias="48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4" dt="2021-01-20T14:43:58.870" idx="3">
    <p:pos x="10" y="10"/>
    <p:text>key goals represent the broad scope of activities we expect our product to help with
</p:text>
    <p:extLst>
      <p:ext uri="{C676402C-5697-4E1C-873F-D02D1690AC5C}">
        <p15:threadingInfo xmlns:p15="http://schemas.microsoft.com/office/powerpoint/2012/main" timeZoneBias="480"/>
      </p:ext>
    </p:extLst>
  </p:cm>
  <p:cm authorId="4" dt="2021-01-20T14:45:07.073" idx="4">
    <p:pos x="106" y="106"/>
    <p:text>Orientation and Mobility training is provided through rehabilitation centers and is used to train the visually impaired on how to use white canes and other products. 
</p:text>
    <p:extLst>
      <p:ext uri="{C676402C-5697-4E1C-873F-D02D1690AC5C}">
        <p15:threadingInfo xmlns:p15="http://schemas.microsoft.com/office/powerpoint/2012/main" timeZoneBias="48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2" dt="2021-01-20T14:44:07.662" idx="12">
    <p:pos x="10" y="10"/>
    <p:text>Based on interpreted customer needs, our product must have specific functions and these are the critical ones.
</p:text>
    <p:extLst>
      <p:ext uri="{C676402C-5697-4E1C-873F-D02D1690AC5C}">
        <p15:threadingInfo xmlns:p15="http://schemas.microsoft.com/office/powerpoint/2012/main" timeZoneBias="48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21-01-20T14:46:25.888" idx="4">
    <p:pos x="10" y="10"/>
    <p:text>We have actually already spoken with The Florida Division of Blind Services and they were interested in helping our device through prototyping and being user friendly. They could also serve as a way to distribute information about our product
</p:text>
    <p:extLst>
      <p:ext uri="{C676402C-5697-4E1C-873F-D02D1690AC5C}">
        <p15:threadingInfo xmlns:p15="http://schemas.microsoft.com/office/powerpoint/2012/main" timeZoneBias="480"/>
      </p:ext>
    </p:extLst>
  </p:cm>
  <p:cm authorId="4" dt="2021-01-20T14:46:27.121" idx="5">
    <p:pos x="106" y="106"/>
    <p:text>Product will be available via our website as well as call centers
</p:text>
    <p:extLst>
      <p:ext uri="{C676402C-5697-4E1C-873F-D02D1690AC5C}">
        <p15:threadingInfo xmlns:p15="http://schemas.microsoft.com/office/powerpoint/2012/main" timeZoneBias="48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2" dt="2021-01-20T14:49:11.919" idx="17">
    <p:pos x="10" y="10"/>
    <p:text>Our number one design was the haptic smart cane so that is what we moved forward with.
</p:text>
    <p:extLst>
      <p:ext uri="{C676402C-5697-4E1C-873F-D02D1690AC5C}">
        <p15:threadingInfo xmlns:p15="http://schemas.microsoft.com/office/powerpoint/2012/main" timeZoneBias="48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4" dt="2021-01-20T14:41:36.103" idx="2">
    <p:pos x="10" y="10"/>
    <p:text>Expensive and not very practical 
</p:text>
    <p:extLst>
      <p:ext uri="{C676402C-5697-4E1C-873F-D02D1690AC5C}">
        <p15:threadingInfo xmlns:p15="http://schemas.microsoft.com/office/powerpoint/2012/main" timeZoneBias="480"/>
      </p:ext>
    </p:extLst>
  </p:cm>
  <p:cm authorId="2" dt="2021-01-20T14:41:58.221" idx="11">
    <p:pos x="106" y="106"/>
    <p:text>Project description: Find a way to assist visually impaired. These are competing products second two "over priced"
</p:text>
    <p:extLst>
      <p:ext uri="{C676402C-5697-4E1C-873F-D02D1690AC5C}">
        <p15:threadingInfo xmlns:p15="http://schemas.microsoft.com/office/powerpoint/2012/main" timeZoneBias="480"/>
      </p:ext>
    </p:extLst>
  </p:cm>
  <p:cm authorId="1" dt="2021-01-20T14:43:37.743" idx="3">
    <p:pos x="202" y="202"/>
    <p:text>White cane is the bottom-line standard. It can inform the user of most obstacles and what the terrain in front of them is like
Sunu Band lets the user know where objects are and relays it back to the user through vibrations. Virtually a caneless white cane
Orcam Myeye 2 can analyze text and relay it back to the user. 
</p:text>
    <p:extLst>
      <p:ext uri="{C676402C-5697-4E1C-873F-D02D1690AC5C}">
        <p15:threadingInfo xmlns:p15="http://schemas.microsoft.com/office/powerpoint/2012/main" timeZoneBias="48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2" dt="2020-11-19T10:15:37.046" idx="7">
    <p:pos x="10" y="10"/>
    <p:text>Bolded are the critical targets and metrics. Go over their targets.
</p:text>
    <p:extLst>
      <p:ext uri="{C676402C-5697-4E1C-873F-D02D1690AC5C}">
        <p15:threadingInfo xmlns:p15="http://schemas.microsoft.com/office/powerpoint/2012/main" timeZoneBias="480"/>
      </p:ext>
    </p:extLst>
  </p:cm>
  <p:cm authorId="2" dt="2020-11-19T10:25:45.408" idx="8">
    <p:pos x="106" y="106"/>
    <p:text>targets are based on industry standard for O&amp;M training
</p:text>
    <p:extLst>
      <p:ext uri="{C676402C-5697-4E1C-873F-D02D1690AC5C}">
        <p15:threadingInfo xmlns:p15="http://schemas.microsoft.com/office/powerpoint/2012/main" timeZoneBias="48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3" dt="2020-11-18T16:09:09.971" idx="1">
    <p:pos x="10" y="10"/>
    <p:text>Created over 100 ideas with these concepts
</p:text>
    <p:extLst>
      <p:ext uri="{C676402C-5697-4E1C-873F-D02D1690AC5C}">
        <p15:threadingInfo xmlns:p15="http://schemas.microsoft.com/office/powerpoint/2012/main" timeZoneBias="480"/>
      </p:ext>
    </p:extLst>
  </p:cm>
  <p:cm authorId="2" dt="2020-11-19T10:31:29.362" idx="9">
    <p:pos x="106" y="106"/>
    <p:text>morphological chart in depth on next slide. Biomimicry inspired by animals that dont use vision for movement.
</p:text>
    <p:extLst>
      <p:ext uri="{C676402C-5697-4E1C-873F-D02D1690AC5C}">
        <p15:threadingInfo xmlns:p15="http://schemas.microsoft.com/office/powerpoint/2012/main" timeZoneBias="480"/>
      </p:ext>
    </p:extLst>
  </p:cm>
  <p:cm authorId="2" dt="2020-11-19T10:31:55.065" idx="10">
    <p:pos x="106" y="202"/>
    <p:text>bats and moles
</p:text>
    <p:extLst>
      <p:ext uri="{C676402C-5697-4E1C-873F-D02D1690AC5C}">
        <p15:threadingInfo xmlns:p15="http://schemas.microsoft.com/office/powerpoint/2012/main" timeZoneBias="480">
          <p15:parentCm authorId="2" idx="9"/>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1-01-20T14:46:02.597" idx="3">
    <p:pos x="10" y="10"/>
    <p:text>makes sure that the user will be able to sense any threats within those 3 meters
</p:text>
    <p:extLst>
      <p:ext uri="{C676402C-5697-4E1C-873F-D02D1690AC5C}">
        <p15:threadingInfo xmlns:p15="http://schemas.microsoft.com/office/powerpoint/2012/main" timeZoneBias="4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21-01-20T14:46:45.083" idx="4">
    <p:pos x="10" y="10"/>
    <p:text>3 meters can allow for some misinterpretation, our raspberry pi will determine its proximity to the user
</p:text>
    <p:extLst>
      <p:ext uri="{C676402C-5697-4E1C-873F-D02D1690AC5C}">
        <p15:threadingInfo xmlns:p15="http://schemas.microsoft.com/office/powerpoint/2012/main" timeZoneBias="4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3" dt="2021-01-20T14:49:08.227" idx="5">
    <p:pos x="10" y="10"/>
    <p:text>The proximity of the object will then be relayed back to the user thru haptic feedback
</p:text>
    <p:extLst>
      <p:ext uri="{C676402C-5697-4E1C-873F-D02D1690AC5C}">
        <p15:threadingInfo xmlns:p15="http://schemas.microsoft.com/office/powerpoint/2012/main" timeZoneBias="480"/>
      </p:ext>
    </p:extLst>
  </p:cm>
  <p:cm authorId="3" dt="2021-01-20T14:49:33.947" idx="6">
    <p:pos x="106" y="106"/>
    <p:text>We specifically chose haptic feedback as to not eliminate any more of their senses
</p:text>
    <p:extLst>
      <p:ext uri="{C676402C-5697-4E1C-873F-D02D1690AC5C}">
        <p15:threadingInfo xmlns:p15="http://schemas.microsoft.com/office/powerpoint/2012/main" timeZoneBias="48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3" dt="2021-01-20T14:52:14.967" idx="7">
    <p:pos x="10" y="10"/>
    <p:text>Another feature will be for a camera which can scan products in the grocery store for example
</p:text>
    <p:extLst>
      <p:ext uri="{C676402C-5697-4E1C-873F-D02D1690AC5C}">
        <p15:threadingInfo xmlns:p15="http://schemas.microsoft.com/office/powerpoint/2012/main" timeZoneBias="48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3" dt="2021-01-20T14:52:59.218" idx="8">
    <p:pos x="10" y="10"/>
    <p:text>The program, AlexNet will be able to learn and store up to 500 products
</p:text>
    <p:extLst>
      <p:ext uri="{C676402C-5697-4E1C-873F-D02D1690AC5C}">
        <p15:threadingInfo xmlns:p15="http://schemas.microsoft.com/office/powerpoint/2012/main" timeZoneBias="48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3" dt="2021-03-23T09:40:43.944" idx="14">
    <p:pos x="10" y="10"/>
    <p:text>200 length x 120 width x 80.5 height
</p:text>
    <p:extLst>
      <p:ext uri="{C676402C-5697-4E1C-873F-D02D1690AC5C}">
        <p15:threadingInfo xmlns:p15="http://schemas.microsoft.com/office/powerpoint/2012/main" timeZoneBias="4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5" dt="2021-03-21T16:35:27.296" idx="2">
    <p:pos x="202" y="202"/>
    <p:text>8-layer identification software.
Capable of adding new items to its memory.
Low power drawn enables running on Raspberry Pi.</p:text>
    <p:extLst>
      <p:ext uri="{C676402C-5697-4E1C-873F-D02D1690AC5C}">
        <p15:threadingInfo xmlns:p15="http://schemas.microsoft.com/office/powerpoint/2012/main" timeZoneBias="24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1-03-22T12:20:35.120" idx="14">
    <p:pos x="10" y="10"/>
    <p:text>Shouldn't this be after the handle slide rather than after the new housing?
</p:text>
    <p:extLst>
      <p:ext uri="{C676402C-5697-4E1C-873F-D02D1690AC5C}">
        <p15:threadingInfo xmlns:p15="http://schemas.microsoft.com/office/powerpoint/2012/main" timeZoneBias="420"/>
      </p:ext>
    </p:extLst>
  </p:cm>
</p:cmLst>
</file>

<file path=ppt/diagrams/_rels/data1.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svg"/><Relationship Id="rId1" Type="http://schemas.openxmlformats.org/officeDocument/2006/relationships/image" Target="../media/image109.png"/><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 Id="rId9" Type="http://schemas.openxmlformats.org/officeDocument/2006/relationships/image" Target="../media/image117.svg"/></Relationships>
</file>

<file path=ppt/diagrams/_rels/data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svg"/><Relationship Id="rId1" Type="http://schemas.openxmlformats.org/officeDocument/2006/relationships/image" Target="../media/image109.png"/><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2.svg"/></Relationships>
</file>

<file path=ppt/diagrams/_rels/data4.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svg"/><Relationship Id="rId1" Type="http://schemas.openxmlformats.org/officeDocument/2006/relationships/image" Target="../media/image109.png"/><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 Id="rId9" Type="http://schemas.openxmlformats.org/officeDocument/2006/relationships/image" Target="../media/image11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svg"/><Relationship Id="rId1" Type="http://schemas.openxmlformats.org/officeDocument/2006/relationships/image" Target="../media/image109.png"/><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 Id="rId9" Type="http://schemas.openxmlformats.org/officeDocument/2006/relationships/image" Target="../media/image11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svg"/><Relationship Id="rId1" Type="http://schemas.openxmlformats.org/officeDocument/2006/relationships/image" Target="../media/image109.png"/><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2.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svg"/><Relationship Id="rId1" Type="http://schemas.openxmlformats.org/officeDocument/2006/relationships/image" Target="../media/image109.png"/><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 Id="rId9" Type="http://schemas.openxmlformats.org/officeDocument/2006/relationships/image" Target="../media/image117.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FD1629-D0B8-4CC1-AF6A-99E366DD5DA9}"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B3A80728-AF2B-49A9-9641-A60B6816F588}">
      <dgm:prSet custT="1"/>
      <dgm:spPr/>
      <dgm:t>
        <a:bodyPr/>
        <a:lstStyle/>
        <a:p>
          <a:pPr>
            <a:lnSpc>
              <a:spcPct val="100000"/>
            </a:lnSpc>
            <a:defRPr cap="all"/>
          </a:pPr>
          <a:r>
            <a:rPr lang="en-US" sz="1600" b="1" u="sng" kern="1200" cap="all">
              <a:solidFill>
                <a:prstClr val="black">
                  <a:hueOff val="0"/>
                  <a:satOff val="0"/>
                  <a:lumOff val="0"/>
                  <a:alphaOff val="0"/>
                </a:prstClr>
              </a:solidFill>
              <a:latin typeface="Calibri" panose="020F0502020204030204"/>
              <a:ea typeface="+mn-ea"/>
              <a:cs typeface="+mn-cs"/>
            </a:rPr>
            <a:t>GPS Watch</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cap="all">
            <a:solidFill>
              <a:prstClr val="black">
                <a:hueOff val="0"/>
                <a:satOff val="0"/>
                <a:lumOff val="0"/>
                <a:alphaOff val="0"/>
              </a:prstClr>
            </a:solidFill>
            <a:latin typeface="+mn-lt"/>
            <a:ea typeface="+mn-ea"/>
            <a:cs typeface="+mn-cs"/>
          </a:endParaRPr>
        </a:p>
        <a:p>
          <a:pPr>
            <a:lnSpc>
              <a:spcPct val="100000"/>
            </a:lnSpc>
            <a:defRPr cap="all"/>
          </a:pPr>
          <a:endParaRPr lang="en-US" sz="1400" kern="1200" cap="all">
            <a:solidFill>
              <a:prstClr val="black">
                <a:hueOff val="0"/>
                <a:satOff val="0"/>
                <a:lumOff val="0"/>
                <a:alphaOff val="0"/>
              </a:prstClr>
            </a:solidFill>
            <a:latin typeface="+mn-lt"/>
            <a:ea typeface="+mn-ea"/>
            <a:cs typeface="+mn-cs"/>
          </a:endParaRPr>
        </a:p>
      </dgm:t>
    </dgm:pt>
    <dgm:pt modelId="{7F7152A8-78E1-41A5-9318-2AE90CC4D6FD}" type="parTrans" cxnId="{2C51EEF1-0CCE-41A4-91F5-7D468BCD67B6}">
      <dgm:prSet/>
      <dgm:spPr/>
      <dgm:t>
        <a:bodyPr/>
        <a:lstStyle/>
        <a:p>
          <a:endParaRPr lang="en-US"/>
        </a:p>
      </dgm:t>
    </dgm:pt>
    <dgm:pt modelId="{A97199CD-5CF0-4D26-8162-0FED7C3BD2E6}" type="sibTrans" cxnId="{2C51EEF1-0CCE-41A4-91F5-7D468BCD67B6}">
      <dgm:prSet/>
      <dgm:spPr/>
      <dgm:t>
        <a:bodyPr/>
        <a:lstStyle/>
        <a:p>
          <a:endParaRPr lang="en-US"/>
        </a:p>
      </dgm:t>
    </dgm:pt>
    <dgm:pt modelId="{84AB0D91-A085-491D-929F-AD011BDE49F9}">
      <dgm:prSet custT="1"/>
      <dgm:spPr/>
      <dgm:t>
        <a:bodyPr/>
        <a:lstStyle/>
        <a:p>
          <a:pPr>
            <a:lnSpc>
              <a:spcPct val="100000"/>
            </a:lnSpc>
            <a:defRPr cap="all"/>
          </a:pPr>
          <a:r>
            <a:rPr lang="en-US" sz="1600" b="1" u="sng" kern="1200" cap="all">
              <a:solidFill>
                <a:prstClr val="black">
                  <a:hueOff val="0"/>
                  <a:satOff val="0"/>
                  <a:lumOff val="0"/>
                  <a:alphaOff val="0"/>
                </a:prstClr>
              </a:solidFill>
              <a:latin typeface="Calibri" panose="020F0502020204030204"/>
              <a:ea typeface="+mn-ea"/>
              <a:cs typeface="+mn-cs"/>
            </a:rPr>
            <a:t>Haptic Feedback cane:</a:t>
          </a:r>
          <a:r>
            <a:rPr lang="en-US" sz="1400" u="sng" kern="1200" cap="all">
              <a:latin typeface="Calibri" panose="020F0502020204030204"/>
              <a:ea typeface="+mn-ea"/>
              <a:cs typeface="+mn-cs"/>
            </a:rPr>
            <a:t> </a:t>
          </a:r>
          <a:endParaRPr lang="en-US" sz="1100" kern="1200"/>
        </a:p>
        <a:p>
          <a:pPr>
            <a:lnSpc>
              <a:spcPct val="100000"/>
            </a:lnSpc>
            <a:defRPr cap="all"/>
          </a:pPr>
          <a:endParaRPr lang="en-US" sz="1100" kern="1200"/>
        </a:p>
      </dgm:t>
    </dgm:pt>
    <dgm:pt modelId="{DB1BFC3E-74F8-441C-B1A0-9B496988B20D}" type="parTrans" cxnId="{B74DBFB8-B0F2-4A78-8DDB-73E9F74A76CD}">
      <dgm:prSet/>
      <dgm:spPr/>
      <dgm:t>
        <a:bodyPr/>
        <a:lstStyle/>
        <a:p>
          <a:endParaRPr lang="en-US"/>
        </a:p>
      </dgm:t>
    </dgm:pt>
    <dgm:pt modelId="{F4DA2A1C-B096-40BD-ADBC-6506F8E66BB7}" type="sibTrans" cxnId="{B74DBFB8-B0F2-4A78-8DDB-73E9F74A76CD}">
      <dgm:prSet/>
      <dgm:spPr/>
      <dgm:t>
        <a:bodyPr/>
        <a:lstStyle/>
        <a:p>
          <a:endParaRPr lang="en-US"/>
        </a:p>
      </dgm:t>
    </dgm:pt>
    <dgm:pt modelId="{68736CCC-0CA2-4519-BDE6-7E07930C96CF}">
      <dgm:prSet custT="1"/>
      <dgm:spPr/>
      <dgm:t>
        <a:bodyPr/>
        <a:lstStyle/>
        <a:p>
          <a:pPr>
            <a:lnSpc>
              <a:spcPct val="100000"/>
            </a:lnSpc>
            <a:defRPr cap="all"/>
          </a:pPr>
          <a:r>
            <a:rPr lang="en-US" sz="1600" b="1" u="sng" kern="1200" cap="all">
              <a:solidFill>
                <a:prstClr val="black">
                  <a:hueOff val="0"/>
                  <a:satOff val="0"/>
                  <a:lumOff val="0"/>
                  <a:alphaOff val="0"/>
                </a:prstClr>
              </a:solidFill>
              <a:latin typeface="Calibri" panose="020F0502020204030204"/>
              <a:ea typeface="+mn-ea"/>
              <a:cs typeface="+mn-cs"/>
            </a:rPr>
            <a:t>Smart Glasses</a:t>
          </a:r>
          <a:r>
            <a:rPr lang="en-US" sz="1600" u="sng" kern="1200" cap="all">
              <a:solidFill>
                <a:prstClr val="black">
                  <a:hueOff val="0"/>
                  <a:satOff val="0"/>
                  <a:lumOff val="0"/>
                  <a:alphaOff val="0"/>
                </a:prstClr>
              </a:solidFill>
              <a:latin typeface="Calibri" panose="020F0502020204030204"/>
              <a:ea typeface="+mn-ea"/>
              <a:cs typeface="+mn-cs"/>
            </a:rPr>
            <a:t>:</a:t>
          </a:r>
          <a:endParaRPr lang="en-US" sz="1400" u="none" kern="1200" cap="all">
            <a:latin typeface="Calibri Light" panose="020F0302020204030204"/>
            <a:ea typeface="+mn-ea"/>
            <a:cs typeface="Calibri Light" panose="020F0302020204030204"/>
          </a:endParaRPr>
        </a:p>
        <a:p>
          <a:pPr>
            <a:lnSpc>
              <a:spcPct val="100000"/>
            </a:lnSpc>
            <a:defRPr cap="all"/>
          </a:pPr>
          <a:endParaRPr lang="en-US" sz="1400" u="none" kern="1200" cap="all">
            <a:latin typeface="Calibri Light" panose="020F0302020204030204"/>
            <a:ea typeface="+mn-ea"/>
            <a:cs typeface="Calibri Light" panose="020F0302020204030204"/>
          </a:endParaRPr>
        </a:p>
      </dgm:t>
    </dgm:pt>
    <dgm:pt modelId="{DCE4F5C0-DC0D-4EA8-AC9E-819407B3F70E}" type="parTrans" cxnId="{C4349F55-C614-47D9-9695-BFFBC3537D52}">
      <dgm:prSet/>
      <dgm:spPr/>
      <dgm:t>
        <a:bodyPr/>
        <a:lstStyle/>
        <a:p>
          <a:endParaRPr lang="en-US"/>
        </a:p>
      </dgm:t>
    </dgm:pt>
    <dgm:pt modelId="{45A7E1FD-1098-4053-95A4-8464372E28F3}" type="sibTrans" cxnId="{C4349F55-C614-47D9-9695-BFFBC3537D52}">
      <dgm:prSet/>
      <dgm:spPr/>
      <dgm:t>
        <a:bodyPr/>
        <a:lstStyle/>
        <a:p>
          <a:endParaRPr lang="en-US"/>
        </a:p>
      </dgm:t>
    </dgm:pt>
    <dgm:pt modelId="{5D87691C-3797-46AC-A813-1A5725B4D74B}">
      <dgm:prSet custT="1"/>
      <dgm:spPr/>
      <dgm:t>
        <a:bodyPr/>
        <a:lstStyle/>
        <a:p>
          <a:pPr>
            <a:lnSpc>
              <a:spcPct val="100000"/>
            </a:lnSpc>
            <a:defRPr cap="all"/>
          </a:pPr>
          <a:r>
            <a:rPr lang="en-US" sz="1600" b="1" u="sng" kern="1200" cap="all">
              <a:solidFill>
                <a:prstClr val="black">
                  <a:hueOff val="0"/>
                  <a:satOff val="0"/>
                  <a:lumOff val="0"/>
                  <a:alphaOff val="0"/>
                </a:prstClr>
              </a:solidFill>
              <a:latin typeface="Calibri" panose="020F0502020204030204"/>
              <a:ea typeface="+mn-ea"/>
              <a:cs typeface="+mn-cs"/>
            </a:rPr>
            <a:t>Audio Feedback  cane</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a:latin typeface="+mn-lt"/>
          </a:endParaRPr>
        </a:p>
        <a:p>
          <a:pPr>
            <a:lnSpc>
              <a:spcPct val="100000"/>
            </a:lnSpc>
            <a:defRPr cap="all"/>
          </a:pPr>
          <a:endParaRPr lang="en-US" sz="1400" u="none" kern="1200">
            <a:latin typeface="Calibri Light" panose="020F0302020204030204"/>
            <a:cs typeface="Calibri Light" panose="020F0302020204030204"/>
          </a:endParaRPr>
        </a:p>
      </dgm:t>
    </dgm:pt>
    <dgm:pt modelId="{4ED7FD8D-9C77-4AED-8F5A-33957E49CC37}" type="parTrans" cxnId="{F950A91F-7920-4AFF-ACA8-E2B029A188D8}">
      <dgm:prSet/>
      <dgm:spPr/>
      <dgm:t>
        <a:bodyPr/>
        <a:lstStyle/>
        <a:p>
          <a:endParaRPr lang="en-US"/>
        </a:p>
      </dgm:t>
    </dgm:pt>
    <dgm:pt modelId="{C8723C8B-B7EE-48FD-AC08-BB247DBF35DA}" type="sibTrans" cxnId="{F950A91F-7920-4AFF-ACA8-E2B029A188D8}">
      <dgm:prSet/>
      <dgm:spPr/>
      <dgm:t>
        <a:bodyPr/>
        <a:lstStyle/>
        <a:p>
          <a:endParaRPr lang="en-US"/>
        </a:p>
      </dgm:t>
    </dgm:pt>
    <dgm:pt modelId="{0CE302A4-9EDA-43D4-9B9F-0681EB5EE6FE}">
      <dgm:prSet custT="1"/>
      <dgm:spPr/>
      <dgm:t>
        <a:bodyPr/>
        <a:lstStyle/>
        <a:p>
          <a:pPr>
            <a:lnSpc>
              <a:spcPct val="100000"/>
            </a:lnSpc>
            <a:defRPr cap="all"/>
          </a:pPr>
          <a:r>
            <a:rPr lang="en-US" sz="1600" b="1" u="sng" kern="1200"/>
            <a:t>GPS app</a:t>
          </a:r>
          <a:r>
            <a:rPr lang="en-US" sz="1600" u="sng" kern="1200"/>
            <a:t>:</a:t>
          </a:r>
          <a:endParaRPr lang="en-US" sz="1400" b="0" kern="1200" cap="all">
            <a:solidFill>
              <a:prstClr val="black">
                <a:hueOff val="0"/>
                <a:satOff val="0"/>
                <a:lumOff val="0"/>
                <a:alphaOff val="0"/>
              </a:prstClr>
            </a:solidFill>
            <a:latin typeface="+mn-lt"/>
            <a:ea typeface="+mn-ea"/>
            <a:cs typeface="Calibri Light"/>
          </a:endParaRPr>
        </a:p>
        <a:p>
          <a:pPr>
            <a:lnSpc>
              <a:spcPct val="100000"/>
            </a:lnSpc>
            <a:defRPr cap="all"/>
          </a:pPr>
          <a:endParaRPr lang="en-US" sz="1400" b="0" kern="1200" cap="all">
            <a:solidFill>
              <a:prstClr val="black">
                <a:hueOff val="0"/>
                <a:satOff val="0"/>
                <a:lumOff val="0"/>
                <a:alphaOff val="0"/>
              </a:prstClr>
            </a:solidFill>
            <a:latin typeface="+mn-lt"/>
            <a:ea typeface="+mn-lt"/>
            <a:cs typeface="Calibri Light"/>
          </a:endParaRPr>
        </a:p>
      </dgm:t>
    </dgm:pt>
    <dgm:pt modelId="{7F22DCD3-409C-4F76-972C-844687991405}" type="sibTrans" cxnId="{B117FE8A-81B9-4508-9990-B81655FEE0FE}">
      <dgm:prSet/>
      <dgm:spPr/>
      <dgm:t>
        <a:bodyPr/>
        <a:lstStyle/>
        <a:p>
          <a:endParaRPr lang="en-US"/>
        </a:p>
      </dgm:t>
    </dgm:pt>
    <dgm:pt modelId="{82341305-AECF-4461-AD6B-D9B4B515507E}" type="parTrans" cxnId="{B117FE8A-81B9-4508-9990-B81655FEE0FE}">
      <dgm:prSet/>
      <dgm:spPr/>
      <dgm:t>
        <a:bodyPr/>
        <a:lstStyle/>
        <a:p>
          <a:endParaRPr lang="en-US"/>
        </a:p>
      </dgm:t>
    </dgm:pt>
    <dgm:pt modelId="{55703E81-0C9F-40D6-AEEF-60E54B8FB325}" type="pres">
      <dgm:prSet presAssocID="{D2FD1629-D0B8-4CC1-AF6A-99E366DD5DA9}" presName="root" presStyleCnt="0">
        <dgm:presLayoutVars>
          <dgm:dir/>
          <dgm:resizeHandles val="exact"/>
        </dgm:presLayoutVars>
      </dgm:prSet>
      <dgm:spPr/>
    </dgm:pt>
    <dgm:pt modelId="{CE891B84-A241-40D2-981C-B3BE5366F6AD}" type="pres">
      <dgm:prSet presAssocID="{0CE302A4-9EDA-43D4-9B9F-0681EB5EE6FE}" presName="compNode" presStyleCnt="0"/>
      <dgm:spPr/>
    </dgm:pt>
    <dgm:pt modelId="{12AFD3A9-CE4B-44BA-B13E-46D8C2E14B7E}" type="pres">
      <dgm:prSet presAssocID="{0CE302A4-9EDA-43D4-9B9F-0681EB5EE6FE}" presName="iconBgRect" presStyleLbl="bgShp" presStyleIdx="0" presStyleCnt="5"/>
      <dgm:spPr/>
    </dgm:pt>
    <dgm:pt modelId="{1624069E-B2E9-4EF9-9F8F-B9BB4B4C070F}" type="pres">
      <dgm:prSet presAssocID="{0CE302A4-9EDA-43D4-9B9F-0681EB5EE6F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art Phone"/>
        </a:ext>
      </dgm:extLst>
    </dgm:pt>
    <dgm:pt modelId="{88E908CD-F5DB-46EC-8665-0C09E698432B}" type="pres">
      <dgm:prSet presAssocID="{0CE302A4-9EDA-43D4-9B9F-0681EB5EE6FE}" presName="spaceRect" presStyleCnt="0"/>
      <dgm:spPr/>
    </dgm:pt>
    <dgm:pt modelId="{7D92E19E-C7BE-4017-B3BC-098E50F249D1}" type="pres">
      <dgm:prSet presAssocID="{0CE302A4-9EDA-43D4-9B9F-0681EB5EE6FE}" presName="textRect" presStyleLbl="revTx" presStyleIdx="0" presStyleCnt="5" custLinFactNeighborX="1571" custLinFactNeighborY="300">
        <dgm:presLayoutVars>
          <dgm:chMax val="1"/>
          <dgm:chPref val="1"/>
        </dgm:presLayoutVars>
      </dgm:prSet>
      <dgm:spPr/>
    </dgm:pt>
    <dgm:pt modelId="{CADD611C-163A-4347-882B-1D0BD60A55D1}" type="pres">
      <dgm:prSet presAssocID="{7F22DCD3-409C-4F76-972C-844687991405}" presName="sibTrans" presStyleCnt="0"/>
      <dgm:spPr/>
    </dgm:pt>
    <dgm:pt modelId="{546D4AF3-F425-4DDB-BDFD-7F4C21A4B586}" type="pres">
      <dgm:prSet presAssocID="{B3A80728-AF2B-49A9-9641-A60B6816F588}" presName="compNode" presStyleCnt="0"/>
      <dgm:spPr/>
    </dgm:pt>
    <dgm:pt modelId="{8CD6240D-C573-458D-BE05-02202C2BD0D0}" type="pres">
      <dgm:prSet presAssocID="{B3A80728-AF2B-49A9-9641-A60B6816F588}" presName="iconBgRect" presStyleLbl="bgShp" presStyleIdx="1" presStyleCnt="5"/>
      <dgm:spPr/>
    </dgm:pt>
    <dgm:pt modelId="{D4835F5C-10B4-4BE2-B799-6E00828C3675}" type="pres">
      <dgm:prSet presAssocID="{B3A80728-AF2B-49A9-9641-A60B6816F58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Watch"/>
        </a:ext>
      </dgm:extLst>
    </dgm:pt>
    <dgm:pt modelId="{5AAFD4DB-8DFF-434D-A156-EED329567DE3}" type="pres">
      <dgm:prSet presAssocID="{B3A80728-AF2B-49A9-9641-A60B6816F588}" presName="spaceRect" presStyleCnt="0"/>
      <dgm:spPr/>
    </dgm:pt>
    <dgm:pt modelId="{AC0BC7F9-1A4E-4355-B1C4-D6A21674EABA}" type="pres">
      <dgm:prSet presAssocID="{B3A80728-AF2B-49A9-9641-A60B6816F588}" presName="textRect" presStyleLbl="revTx" presStyleIdx="1" presStyleCnt="5">
        <dgm:presLayoutVars>
          <dgm:chMax val="1"/>
          <dgm:chPref val="1"/>
        </dgm:presLayoutVars>
      </dgm:prSet>
      <dgm:spPr/>
    </dgm:pt>
    <dgm:pt modelId="{9A69D7AE-DA10-4CC3-BE00-BB1F709BA327}" type="pres">
      <dgm:prSet presAssocID="{A97199CD-5CF0-4D26-8162-0FED7C3BD2E6}" presName="sibTrans" presStyleCnt="0"/>
      <dgm:spPr/>
    </dgm:pt>
    <dgm:pt modelId="{18777B89-1434-404E-BAF8-9B5AC7184A57}" type="pres">
      <dgm:prSet presAssocID="{84AB0D91-A085-491D-929F-AD011BDE49F9}" presName="compNode" presStyleCnt="0"/>
      <dgm:spPr/>
    </dgm:pt>
    <dgm:pt modelId="{A80D0345-7122-49CC-B30E-A23CF86108DB}" type="pres">
      <dgm:prSet presAssocID="{84AB0D91-A085-491D-929F-AD011BDE49F9}" presName="iconBgRect" presStyleLbl="bgShp" presStyleIdx="2" presStyleCnt="5"/>
      <dgm:spPr/>
    </dgm:pt>
    <dgm:pt modelId="{5E9FA325-4D0A-47A9-A112-49E93421EF49}" type="pres">
      <dgm:prSet presAssocID="{84AB0D91-A085-491D-929F-AD011BDE49F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an with cane"/>
        </a:ext>
      </dgm:extLst>
    </dgm:pt>
    <dgm:pt modelId="{111A2926-4098-42D9-A852-5CD3D1B06CE2}" type="pres">
      <dgm:prSet presAssocID="{84AB0D91-A085-491D-929F-AD011BDE49F9}" presName="spaceRect" presStyleCnt="0"/>
      <dgm:spPr/>
    </dgm:pt>
    <dgm:pt modelId="{D89227E0-ADB6-44B4-894D-766385A09046}" type="pres">
      <dgm:prSet presAssocID="{84AB0D91-A085-491D-929F-AD011BDE49F9}" presName="textRect" presStyleLbl="revTx" presStyleIdx="2" presStyleCnt="5" custLinFactNeighborY="0">
        <dgm:presLayoutVars>
          <dgm:chMax val="1"/>
          <dgm:chPref val="1"/>
        </dgm:presLayoutVars>
      </dgm:prSet>
      <dgm:spPr/>
    </dgm:pt>
    <dgm:pt modelId="{DF56C13E-9360-4C62-9DEB-0BC885C38457}" type="pres">
      <dgm:prSet presAssocID="{F4DA2A1C-B096-40BD-ADBC-6506F8E66BB7}" presName="sibTrans" presStyleCnt="0"/>
      <dgm:spPr/>
    </dgm:pt>
    <dgm:pt modelId="{09AAA59C-C926-447E-9978-23A422151857}" type="pres">
      <dgm:prSet presAssocID="{68736CCC-0CA2-4519-BDE6-7E07930C96CF}" presName="compNode" presStyleCnt="0"/>
      <dgm:spPr/>
    </dgm:pt>
    <dgm:pt modelId="{0B508F6C-6331-4E42-994A-F08C7D2ADCC4}" type="pres">
      <dgm:prSet presAssocID="{68736CCC-0CA2-4519-BDE6-7E07930C96CF}" presName="iconBgRect" presStyleLbl="bgShp" presStyleIdx="3" presStyleCnt="5"/>
      <dgm:spPr/>
    </dgm:pt>
    <dgm:pt modelId="{385F1EF4-AE75-4169-8170-15F291CBA95E}" type="pres">
      <dgm:prSet presAssocID="{68736CCC-0CA2-4519-BDE6-7E07930C96C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lasses"/>
        </a:ext>
      </dgm:extLst>
    </dgm:pt>
    <dgm:pt modelId="{7C817047-5BBA-4433-81AD-0BB28EE704D3}" type="pres">
      <dgm:prSet presAssocID="{68736CCC-0CA2-4519-BDE6-7E07930C96CF}" presName="spaceRect" presStyleCnt="0"/>
      <dgm:spPr/>
    </dgm:pt>
    <dgm:pt modelId="{9C060A69-6C36-4AC7-BCEB-2815EEB0DD39}" type="pres">
      <dgm:prSet presAssocID="{68736CCC-0CA2-4519-BDE6-7E07930C96CF}" presName="textRect" presStyleLbl="revTx" presStyleIdx="3" presStyleCnt="5">
        <dgm:presLayoutVars>
          <dgm:chMax val="1"/>
          <dgm:chPref val="1"/>
        </dgm:presLayoutVars>
      </dgm:prSet>
      <dgm:spPr/>
    </dgm:pt>
    <dgm:pt modelId="{33D585F3-2ED2-4DC9-A302-E4B0C4B93DEA}" type="pres">
      <dgm:prSet presAssocID="{45A7E1FD-1098-4053-95A4-8464372E28F3}" presName="sibTrans" presStyleCnt="0"/>
      <dgm:spPr/>
    </dgm:pt>
    <dgm:pt modelId="{2774E4F4-5866-4D19-B6A5-FFF038563038}" type="pres">
      <dgm:prSet presAssocID="{5D87691C-3797-46AC-A813-1A5725B4D74B}" presName="compNode" presStyleCnt="0"/>
      <dgm:spPr/>
    </dgm:pt>
    <dgm:pt modelId="{AEBE321D-609C-407A-94B3-58826C1FBB43}" type="pres">
      <dgm:prSet presAssocID="{5D87691C-3797-46AC-A813-1A5725B4D74B}" presName="iconBgRect" presStyleLbl="bgShp" presStyleIdx="4" presStyleCnt="5"/>
      <dgm:spPr/>
    </dgm:pt>
    <dgm:pt modelId="{37B73A99-0F7C-460B-8ED6-7DCD997E54F9}" type="pres">
      <dgm:prSet presAssocID="{5D87691C-3797-46AC-A813-1A5725B4D74B}" presName="iconRect" presStyleLbl="node1" presStyleIdx="4"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Person with Cane"/>
        </a:ext>
      </dgm:extLst>
    </dgm:pt>
    <dgm:pt modelId="{0B3B813C-511B-4EBC-95DC-A3F4BA931861}" type="pres">
      <dgm:prSet presAssocID="{5D87691C-3797-46AC-A813-1A5725B4D74B}" presName="spaceRect" presStyleCnt="0"/>
      <dgm:spPr/>
    </dgm:pt>
    <dgm:pt modelId="{70958D28-161B-4459-A6FA-A5551387B1A9}" type="pres">
      <dgm:prSet presAssocID="{5D87691C-3797-46AC-A813-1A5725B4D74B}" presName="textRect" presStyleLbl="revTx" presStyleIdx="4" presStyleCnt="5">
        <dgm:presLayoutVars>
          <dgm:chMax val="1"/>
          <dgm:chPref val="1"/>
        </dgm:presLayoutVars>
      </dgm:prSet>
      <dgm:spPr/>
    </dgm:pt>
  </dgm:ptLst>
  <dgm:cxnLst>
    <dgm:cxn modelId="{475B7E07-5B4B-487A-B20C-9B594327ABF5}" type="presOf" srcId="{5D87691C-3797-46AC-A813-1A5725B4D74B}" destId="{70958D28-161B-4459-A6FA-A5551387B1A9}" srcOrd="0" destOrd="0" presId="urn:microsoft.com/office/officeart/2018/5/layout/IconCircleLabelList"/>
    <dgm:cxn modelId="{F950A91F-7920-4AFF-ACA8-E2B029A188D8}" srcId="{D2FD1629-D0B8-4CC1-AF6A-99E366DD5DA9}" destId="{5D87691C-3797-46AC-A813-1A5725B4D74B}" srcOrd="4" destOrd="0" parTransId="{4ED7FD8D-9C77-4AED-8F5A-33957E49CC37}" sibTransId="{C8723C8B-B7EE-48FD-AC08-BB247DBF35DA}"/>
    <dgm:cxn modelId="{C3C85F26-7E93-4D30-9D6D-0EE639E6D394}" type="presOf" srcId="{0CE302A4-9EDA-43D4-9B9F-0681EB5EE6FE}" destId="{7D92E19E-C7BE-4017-B3BC-098E50F249D1}" srcOrd="0" destOrd="0" presId="urn:microsoft.com/office/officeart/2018/5/layout/IconCircleLabelList"/>
    <dgm:cxn modelId="{5F34CD29-1FE5-4B06-9704-38C733BFFEB2}" type="presOf" srcId="{D2FD1629-D0B8-4CC1-AF6A-99E366DD5DA9}" destId="{55703E81-0C9F-40D6-AEEF-60E54B8FB325}" srcOrd="0" destOrd="0" presId="urn:microsoft.com/office/officeart/2018/5/layout/IconCircleLabelList"/>
    <dgm:cxn modelId="{26F1DC6F-9A5D-4819-A62B-9F6CD275C358}" type="presOf" srcId="{84AB0D91-A085-491D-929F-AD011BDE49F9}" destId="{D89227E0-ADB6-44B4-894D-766385A09046}" srcOrd="0" destOrd="0" presId="urn:microsoft.com/office/officeart/2018/5/layout/IconCircleLabelList"/>
    <dgm:cxn modelId="{C4349F55-C614-47D9-9695-BFFBC3537D52}" srcId="{D2FD1629-D0B8-4CC1-AF6A-99E366DD5DA9}" destId="{68736CCC-0CA2-4519-BDE6-7E07930C96CF}" srcOrd="3" destOrd="0" parTransId="{DCE4F5C0-DC0D-4EA8-AC9E-819407B3F70E}" sibTransId="{45A7E1FD-1098-4053-95A4-8464372E28F3}"/>
    <dgm:cxn modelId="{B117FE8A-81B9-4508-9990-B81655FEE0FE}" srcId="{D2FD1629-D0B8-4CC1-AF6A-99E366DD5DA9}" destId="{0CE302A4-9EDA-43D4-9B9F-0681EB5EE6FE}" srcOrd="0" destOrd="0" parTransId="{82341305-AECF-4461-AD6B-D9B4B515507E}" sibTransId="{7F22DCD3-409C-4F76-972C-844687991405}"/>
    <dgm:cxn modelId="{B74DBFB8-B0F2-4A78-8DDB-73E9F74A76CD}" srcId="{D2FD1629-D0B8-4CC1-AF6A-99E366DD5DA9}" destId="{84AB0D91-A085-491D-929F-AD011BDE49F9}" srcOrd="2" destOrd="0" parTransId="{DB1BFC3E-74F8-441C-B1A0-9B496988B20D}" sibTransId="{F4DA2A1C-B096-40BD-ADBC-6506F8E66BB7}"/>
    <dgm:cxn modelId="{9A58C6BF-C119-4017-A410-49C1F55AA749}" type="presOf" srcId="{B3A80728-AF2B-49A9-9641-A60B6816F588}" destId="{AC0BC7F9-1A4E-4355-B1C4-D6A21674EABA}" srcOrd="0" destOrd="0" presId="urn:microsoft.com/office/officeart/2018/5/layout/IconCircleLabelList"/>
    <dgm:cxn modelId="{F5CEBACE-51EA-478B-BCDE-29C81F3E06E9}" type="presOf" srcId="{68736CCC-0CA2-4519-BDE6-7E07930C96CF}" destId="{9C060A69-6C36-4AC7-BCEB-2815EEB0DD39}" srcOrd="0" destOrd="0" presId="urn:microsoft.com/office/officeart/2018/5/layout/IconCircleLabelList"/>
    <dgm:cxn modelId="{2C51EEF1-0CCE-41A4-91F5-7D468BCD67B6}" srcId="{D2FD1629-D0B8-4CC1-AF6A-99E366DD5DA9}" destId="{B3A80728-AF2B-49A9-9641-A60B6816F588}" srcOrd="1" destOrd="0" parTransId="{7F7152A8-78E1-41A5-9318-2AE90CC4D6FD}" sibTransId="{A97199CD-5CF0-4D26-8162-0FED7C3BD2E6}"/>
    <dgm:cxn modelId="{0657AAB2-6F71-42D0-B1C4-8C01097D67B2}" type="presParOf" srcId="{55703E81-0C9F-40D6-AEEF-60E54B8FB325}" destId="{CE891B84-A241-40D2-981C-B3BE5366F6AD}" srcOrd="0" destOrd="0" presId="urn:microsoft.com/office/officeart/2018/5/layout/IconCircleLabelList"/>
    <dgm:cxn modelId="{A9BA8886-1B4D-4673-A792-066DAFC63CBA}" type="presParOf" srcId="{CE891B84-A241-40D2-981C-B3BE5366F6AD}" destId="{12AFD3A9-CE4B-44BA-B13E-46D8C2E14B7E}" srcOrd="0" destOrd="0" presId="urn:microsoft.com/office/officeart/2018/5/layout/IconCircleLabelList"/>
    <dgm:cxn modelId="{5C342CCF-3613-4FD9-9641-C0BC4F4A12C9}" type="presParOf" srcId="{CE891B84-A241-40D2-981C-B3BE5366F6AD}" destId="{1624069E-B2E9-4EF9-9F8F-B9BB4B4C070F}" srcOrd="1" destOrd="0" presId="urn:microsoft.com/office/officeart/2018/5/layout/IconCircleLabelList"/>
    <dgm:cxn modelId="{5366C8ED-F8CD-475D-8C49-68FC9A37FC7D}" type="presParOf" srcId="{CE891B84-A241-40D2-981C-B3BE5366F6AD}" destId="{88E908CD-F5DB-46EC-8665-0C09E698432B}" srcOrd="2" destOrd="0" presId="urn:microsoft.com/office/officeart/2018/5/layout/IconCircleLabelList"/>
    <dgm:cxn modelId="{1F47E142-74D2-4AFB-88EB-E6E6AD0E1208}" type="presParOf" srcId="{CE891B84-A241-40D2-981C-B3BE5366F6AD}" destId="{7D92E19E-C7BE-4017-B3BC-098E50F249D1}" srcOrd="3" destOrd="0" presId="urn:microsoft.com/office/officeart/2018/5/layout/IconCircleLabelList"/>
    <dgm:cxn modelId="{46072D77-97D4-4B2C-BF17-231B2B99B2C5}" type="presParOf" srcId="{55703E81-0C9F-40D6-AEEF-60E54B8FB325}" destId="{CADD611C-163A-4347-882B-1D0BD60A55D1}" srcOrd="1" destOrd="0" presId="urn:microsoft.com/office/officeart/2018/5/layout/IconCircleLabelList"/>
    <dgm:cxn modelId="{3A389653-457B-4B32-B07F-C0E163BBFE04}" type="presParOf" srcId="{55703E81-0C9F-40D6-AEEF-60E54B8FB325}" destId="{546D4AF3-F425-4DDB-BDFD-7F4C21A4B586}" srcOrd="2" destOrd="0" presId="urn:microsoft.com/office/officeart/2018/5/layout/IconCircleLabelList"/>
    <dgm:cxn modelId="{1B0715EB-FD31-4120-BFF4-6BF4F2F01F63}" type="presParOf" srcId="{546D4AF3-F425-4DDB-BDFD-7F4C21A4B586}" destId="{8CD6240D-C573-458D-BE05-02202C2BD0D0}" srcOrd="0" destOrd="0" presId="urn:microsoft.com/office/officeart/2018/5/layout/IconCircleLabelList"/>
    <dgm:cxn modelId="{4CC36B21-0472-4C2A-84F3-26361BCCB9CA}" type="presParOf" srcId="{546D4AF3-F425-4DDB-BDFD-7F4C21A4B586}" destId="{D4835F5C-10B4-4BE2-B799-6E00828C3675}" srcOrd="1" destOrd="0" presId="urn:microsoft.com/office/officeart/2018/5/layout/IconCircleLabelList"/>
    <dgm:cxn modelId="{A4CAAE2E-6886-4E44-959B-8BFECF9BF263}" type="presParOf" srcId="{546D4AF3-F425-4DDB-BDFD-7F4C21A4B586}" destId="{5AAFD4DB-8DFF-434D-A156-EED329567DE3}" srcOrd="2" destOrd="0" presId="urn:microsoft.com/office/officeart/2018/5/layout/IconCircleLabelList"/>
    <dgm:cxn modelId="{275FA074-0FD9-4A27-BF63-6AC7A668EC2A}" type="presParOf" srcId="{546D4AF3-F425-4DDB-BDFD-7F4C21A4B586}" destId="{AC0BC7F9-1A4E-4355-B1C4-D6A21674EABA}" srcOrd="3" destOrd="0" presId="urn:microsoft.com/office/officeart/2018/5/layout/IconCircleLabelList"/>
    <dgm:cxn modelId="{EA96A219-E998-4505-AF7D-718CB3D39444}" type="presParOf" srcId="{55703E81-0C9F-40D6-AEEF-60E54B8FB325}" destId="{9A69D7AE-DA10-4CC3-BE00-BB1F709BA327}" srcOrd="3" destOrd="0" presId="urn:microsoft.com/office/officeart/2018/5/layout/IconCircleLabelList"/>
    <dgm:cxn modelId="{4DB14559-35B0-4E0D-83D6-0CDDA62D48DA}" type="presParOf" srcId="{55703E81-0C9F-40D6-AEEF-60E54B8FB325}" destId="{18777B89-1434-404E-BAF8-9B5AC7184A57}" srcOrd="4" destOrd="0" presId="urn:microsoft.com/office/officeart/2018/5/layout/IconCircleLabelList"/>
    <dgm:cxn modelId="{ED2FFA30-8C12-4214-A3DB-FEEFE2C65C3A}" type="presParOf" srcId="{18777B89-1434-404E-BAF8-9B5AC7184A57}" destId="{A80D0345-7122-49CC-B30E-A23CF86108DB}" srcOrd="0" destOrd="0" presId="urn:microsoft.com/office/officeart/2018/5/layout/IconCircleLabelList"/>
    <dgm:cxn modelId="{64BF524B-9E11-4E2D-8604-0BB93620790E}" type="presParOf" srcId="{18777B89-1434-404E-BAF8-9B5AC7184A57}" destId="{5E9FA325-4D0A-47A9-A112-49E93421EF49}" srcOrd="1" destOrd="0" presId="urn:microsoft.com/office/officeart/2018/5/layout/IconCircleLabelList"/>
    <dgm:cxn modelId="{C984ABB3-952D-48F4-A943-6735E10DBB02}" type="presParOf" srcId="{18777B89-1434-404E-BAF8-9B5AC7184A57}" destId="{111A2926-4098-42D9-A852-5CD3D1B06CE2}" srcOrd="2" destOrd="0" presId="urn:microsoft.com/office/officeart/2018/5/layout/IconCircleLabelList"/>
    <dgm:cxn modelId="{02B11663-3237-4A1B-83A6-2AFBA099D503}" type="presParOf" srcId="{18777B89-1434-404E-BAF8-9B5AC7184A57}" destId="{D89227E0-ADB6-44B4-894D-766385A09046}" srcOrd="3" destOrd="0" presId="urn:microsoft.com/office/officeart/2018/5/layout/IconCircleLabelList"/>
    <dgm:cxn modelId="{2C5B708C-0F56-45E6-BA21-1F7BCABF9D56}" type="presParOf" srcId="{55703E81-0C9F-40D6-AEEF-60E54B8FB325}" destId="{DF56C13E-9360-4C62-9DEB-0BC885C38457}" srcOrd="5" destOrd="0" presId="urn:microsoft.com/office/officeart/2018/5/layout/IconCircleLabelList"/>
    <dgm:cxn modelId="{4E0F278F-D7DB-4030-A6BF-6BD636B50C4D}" type="presParOf" srcId="{55703E81-0C9F-40D6-AEEF-60E54B8FB325}" destId="{09AAA59C-C926-447E-9978-23A422151857}" srcOrd="6" destOrd="0" presId="urn:microsoft.com/office/officeart/2018/5/layout/IconCircleLabelList"/>
    <dgm:cxn modelId="{2F705A0A-B31E-4DA9-A175-86EF0436B233}" type="presParOf" srcId="{09AAA59C-C926-447E-9978-23A422151857}" destId="{0B508F6C-6331-4E42-994A-F08C7D2ADCC4}" srcOrd="0" destOrd="0" presId="urn:microsoft.com/office/officeart/2018/5/layout/IconCircleLabelList"/>
    <dgm:cxn modelId="{0C2627C1-E48F-4926-AB0F-BB82D47F5E77}" type="presParOf" srcId="{09AAA59C-C926-447E-9978-23A422151857}" destId="{385F1EF4-AE75-4169-8170-15F291CBA95E}" srcOrd="1" destOrd="0" presId="urn:microsoft.com/office/officeart/2018/5/layout/IconCircleLabelList"/>
    <dgm:cxn modelId="{9BD6C3D1-8C30-47DE-9160-CC9C140B0451}" type="presParOf" srcId="{09AAA59C-C926-447E-9978-23A422151857}" destId="{7C817047-5BBA-4433-81AD-0BB28EE704D3}" srcOrd="2" destOrd="0" presId="urn:microsoft.com/office/officeart/2018/5/layout/IconCircleLabelList"/>
    <dgm:cxn modelId="{80C26226-51F7-4660-9B28-1DF53A7389E4}" type="presParOf" srcId="{09AAA59C-C926-447E-9978-23A422151857}" destId="{9C060A69-6C36-4AC7-BCEB-2815EEB0DD39}" srcOrd="3" destOrd="0" presId="urn:microsoft.com/office/officeart/2018/5/layout/IconCircleLabelList"/>
    <dgm:cxn modelId="{F3576A78-A8E8-411B-8F88-63BC1F184511}" type="presParOf" srcId="{55703E81-0C9F-40D6-AEEF-60E54B8FB325}" destId="{33D585F3-2ED2-4DC9-A302-E4B0C4B93DEA}" srcOrd="7" destOrd="0" presId="urn:microsoft.com/office/officeart/2018/5/layout/IconCircleLabelList"/>
    <dgm:cxn modelId="{D8B6190E-0378-4382-A06F-8E196F6B288E}" type="presParOf" srcId="{55703E81-0C9F-40D6-AEEF-60E54B8FB325}" destId="{2774E4F4-5866-4D19-B6A5-FFF038563038}" srcOrd="8" destOrd="0" presId="urn:microsoft.com/office/officeart/2018/5/layout/IconCircleLabelList"/>
    <dgm:cxn modelId="{1FD654D6-0EB4-4B68-84F7-8674FE38534E}" type="presParOf" srcId="{2774E4F4-5866-4D19-B6A5-FFF038563038}" destId="{AEBE321D-609C-407A-94B3-58826C1FBB43}" srcOrd="0" destOrd="0" presId="urn:microsoft.com/office/officeart/2018/5/layout/IconCircleLabelList"/>
    <dgm:cxn modelId="{420366A2-F632-496B-A252-7760D8C54B78}" type="presParOf" srcId="{2774E4F4-5866-4D19-B6A5-FFF038563038}" destId="{37B73A99-0F7C-460B-8ED6-7DCD997E54F9}" srcOrd="1" destOrd="0" presId="urn:microsoft.com/office/officeart/2018/5/layout/IconCircleLabelList"/>
    <dgm:cxn modelId="{EBAEAFBA-3D87-4DF4-A7EA-D761B45FE261}" type="presParOf" srcId="{2774E4F4-5866-4D19-B6A5-FFF038563038}" destId="{0B3B813C-511B-4EBC-95DC-A3F4BA931861}" srcOrd="2" destOrd="0" presId="urn:microsoft.com/office/officeart/2018/5/layout/IconCircleLabelList"/>
    <dgm:cxn modelId="{DEB9B48E-CC63-4793-9717-B8D5C5F5CFF8}" type="presParOf" srcId="{2774E4F4-5866-4D19-B6A5-FFF038563038}" destId="{70958D28-161B-4459-A6FA-A5551387B1A9}"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FD1629-D0B8-4CC1-AF6A-99E366DD5DA9}"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B3A80728-AF2B-49A9-9641-A60B6816F588}">
      <dgm:prSet custT="1"/>
      <dgm:spPr/>
      <dgm:t>
        <a:bodyPr/>
        <a:lstStyle/>
        <a:p>
          <a:pPr>
            <a:lnSpc>
              <a:spcPct val="100000"/>
            </a:lnSpc>
            <a:defRPr cap="all"/>
          </a:pPr>
          <a:r>
            <a:rPr lang="en-US" sz="1600" b="0" u="sng" kern="1200" cap="all">
              <a:solidFill>
                <a:prstClr val="black">
                  <a:hueOff val="0"/>
                  <a:satOff val="0"/>
                  <a:lumOff val="0"/>
                  <a:alphaOff val="0"/>
                </a:prstClr>
              </a:solidFill>
              <a:latin typeface="Calibri" panose="020F0502020204030204"/>
              <a:ea typeface="+mn-ea"/>
              <a:cs typeface="+mn-cs"/>
            </a:rPr>
            <a:t>Pin Matrix Haptics</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cap="all">
            <a:solidFill>
              <a:prstClr val="black">
                <a:hueOff val="0"/>
                <a:satOff val="0"/>
                <a:lumOff val="0"/>
                <a:alphaOff val="0"/>
              </a:prstClr>
            </a:solidFill>
            <a:latin typeface="+mn-lt"/>
            <a:ea typeface="+mn-ea"/>
            <a:cs typeface="+mn-cs"/>
          </a:endParaRPr>
        </a:p>
        <a:p>
          <a:pPr>
            <a:lnSpc>
              <a:spcPct val="100000"/>
            </a:lnSpc>
            <a:defRPr cap="all"/>
          </a:pPr>
          <a:endParaRPr lang="en-US" sz="1400" kern="1200" cap="all">
            <a:solidFill>
              <a:prstClr val="black">
                <a:hueOff val="0"/>
                <a:satOff val="0"/>
                <a:lumOff val="0"/>
                <a:alphaOff val="0"/>
              </a:prstClr>
            </a:solidFill>
            <a:latin typeface="+mn-lt"/>
            <a:ea typeface="+mn-ea"/>
            <a:cs typeface="+mn-cs"/>
          </a:endParaRPr>
        </a:p>
      </dgm:t>
    </dgm:pt>
    <dgm:pt modelId="{7F7152A8-78E1-41A5-9318-2AE90CC4D6FD}" type="parTrans" cxnId="{2C51EEF1-0CCE-41A4-91F5-7D468BCD67B6}">
      <dgm:prSet/>
      <dgm:spPr/>
      <dgm:t>
        <a:bodyPr/>
        <a:lstStyle/>
        <a:p>
          <a:endParaRPr lang="en-US"/>
        </a:p>
      </dgm:t>
    </dgm:pt>
    <dgm:pt modelId="{A97199CD-5CF0-4D26-8162-0FED7C3BD2E6}" type="sibTrans" cxnId="{2C51EEF1-0CCE-41A4-91F5-7D468BCD67B6}">
      <dgm:prSet/>
      <dgm:spPr/>
      <dgm:t>
        <a:bodyPr/>
        <a:lstStyle/>
        <a:p>
          <a:endParaRPr lang="en-US"/>
        </a:p>
      </dgm:t>
    </dgm:pt>
    <dgm:pt modelId="{84AB0D91-A085-491D-929F-AD011BDE49F9}">
      <dgm:prSet custT="1"/>
      <dgm:spPr/>
      <dgm:t>
        <a:bodyPr/>
        <a:lstStyle/>
        <a:p>
          <a:pPr>
            <a:lnSpc>
              <a:spcPct val="100000"/>
            </a:lnSpc>
            <a:defRPr cap="all"/>
          </a:pPr>
          <a:r>
            <a:rPr lang="en-US" sz="1600" b="0" u="sng" kern="1200" cap="all">
              <a:solidFill>
                <a:prstClr val="black">
                  <a:hueOff val="0"/>
                  <a:satOff val="0"/>
                  <a:lumOff val="0"/>
                  <a:alphaOff val="0"/>
                </a:prstClr>
              </a:solidFill>
              <a:latin typeface="Calibri" panose="020F0502020204030204"/>
              <a:ea typeface="+mn-ea"/>
              <a:cs typeface="+mn-cs"/>
            </a:rPr>
            <a:t>Sensor Watch:</a:t>
          </a:r>
          <a:r>
            <a:rPr lang="en-US" sz="1400" u="sng" kern="1200" cap="all">
              <a:latin typeface="Calibri" panose="020F0502020204030204"/>
              <a:ea typeface="+mn-ea"/>
              <a:cs typeface="+mn-cs"/>
            </a:rPr>
            <a:t> </a:t>
          </a:r>
          <a:endParaRPr lang="en-US" sz="1100" kern="1200"/>
        </a:p>
        <a:p>
          <a:pPr>
            <a:lnSpc>
              <a:spcPct val="100000"/>
            </a:lnSpc>
            <a:defRPr cap="all"/>
          </a:pPr>
          <a:endParaRPr lang="en-US" sz="1100" kern="1200"/>
        </a:p>
        <a:p>
          <a:pPr>
            <a:lnSpc>
              <a:spcPct val="100000"/>
            </a:lnSpc>
            <a:defRPr cap="all"/>
          </a:pPr>
          <a:endParaRPr lang="en-US" sz="1100" u="none" kern="1200">
            <a:latin typeface="Calibri Light" panose="020F0302020204030204"/>
            <a:cs typeface="Calibri Light" panose="020F0302020204030204"/>
          </a:endParaRPr>
        </a:p>
      </dgm:t>
    </dgm:pt>
    <dgm:pt modelId="{DB1BFC3E-74F8-441C-B1A0-9B496988B20D}" type="parTrans" cxnId="{B74DBFB8-B0F2-4A78-8DDB-73E9F74A76CD}">
      <dgm:prSet/>
      <dgm:spPr/>
      <dgm:t>
        <a:bodyPr/>
        <a:lstStyle/>
        <a:p>
          <a:endParaRPr lang="en-US"/>
        </a:p>
      </dgm:t>
    </dgm:pt>
    <dgm:pt modelId="{F4DA2A1C-B096-40BD-ADBC-6506F8E66BB7}" type="sibTrans" cxnId="{B74DBFB8-B0F2-4A78-8DDB-73E9F74A76CD}">
      <dgm:prSet/>
      <dgm:spPr/>
      <dgm:t>
        <a:bodyPr/>
        <a:lstStyle/>
        <a:p>
          <a:endParaRPr lang="en-US"/>
        </a:p>
      </dgm:t>
    </dgm:pt>
    <dgm:pt modelId="{0CE302A4-9EDA-43D4-9B9F-0681EB5EE6FE}">
      <dgm:prSet custT="1"/>
      <dgm:spPr/>
      <dgm:t>
        <a:bodyPr/>
        <a:lstStyle/>
        <a:p>
          <a:pPr>
            <a:lnSpc>
              <a:spcPct val="100000"/>
            </a:lnSpc>
            <a:defRPr cap="all"/>
          </a:pPr>
          <a:r>
            <a:rPr lang="en-US" sz="1600" b="1" u="sng" kern="1200">
              <a:latin typeface="Calibri Light" panose="020F0302020204030204"/>
            </a:rPr>
            <a:t>Sensor Pin Chip</a:t>
          </a:r>
          <a:r>
            <a:rPr lang="en-US" sz="1600" b="1" u="sng" kern="1200"/>
            <a:t>:</a:t>
          </a:r>
          <a:endParaRPr lang="en-US" sz="1400" b="1" kern="1200" cap="all">
            <a:solidFill>
              <a:prstClr val="black">
                <a:hueOff val="0"/>
                <a:satOff val="0"/>
                <a:lumOff val="0"/>
                <a:alphaOff val="0"/>
              </a:prstClr>
            </a:solidFill>
            <a:latin typeface="+mn-lt"/>
            <a:ea typeface="+mn-ea"/>
            <a:cs typeface="Calibri Light"/>
          </a:endParaRPr>
        </a:p>
        <a:p>
          <a:pPr>
            <a:lnSpc>
              <a:spcPct val="100000"/>
            </a:lnSpc>
            <a:defRPr cap="all"/>
          </a:pPr>
          <a:endParaRPr lang="en-US" sz="1400" b="0" kern="1200" cap="all">
            <a:solidFill>
              <a:prstClr val="black">
                <a:hueOff val="0"/>
                <a:satOff val="0"/>
                <a:lumOff val="0"/>
                <a:alphaOff val="0"/>
              </a:prstClr>
            </a:solidFill>
            <a:latin typeface="+mn-lt"/>
            <a:ea typeface="+mn-lt"/>
            <a:cs typeface="Calibri Light"/>
          </a:endParaRPr>
        </a:p>
      </dgm:t>
    </dgm:pt>
    <dgm:pt modelId="{7F22DCD3-409C-4F76-972C-844687991405}" type="sibTrans" cxnId="{B117FE8A-81B9-4508-9990-B81655FEE0FE}">
      <dgm:prSet/>
      <dgm:spPr/>
      <dgm:t>
        <a:bodyPr/>
        <a:lstStyle/>
        <a:p>
          <a:endParaRPr lang="en-US"/>
        </a:p>
      </dgm:t>
    </dgm:pt>
    <dgm:pt modelId="{82341305-AECF-4461-AD6B-D9B4B515507E}" type="parTrans" cxnId="{B117FE8A-81B9-4508-9990-B81655FEE0FE}">
      <dgm:prSet/>
      <dgm:spPr/>
      <dgm:t>
        <a:bodyPr/>
        <a:lstStyle/>
        <a:p>
          <a:endParaRPr lang="en-US"/>
        </a:p>
      </dgm:t>
    </dgm:pt>
    <dgm:pt modelId="{55703E81-0C9F-40D6-AEEF-60E54B8FB325}" type="pres">
      <dgm:prSet presAssocID="{D2FD1629-D0B8-4CC1-AF6A-99E366DD5DA9}" presName="root" presStyleCnt="0">
        <dgm:presLayoutVars>
          <dgm:dir/>
          <dgm:resizeHandles val="exact"/>
        </dgm:presLayoutVars>
      </dgm:prSet>
      <dgm:spPr/>
    </dgm:pt>
    <dgm:pt modelId="{CE891B84-A241-40D2-981C-B3BE5366F6AD}" type="pres">
      <dgm:prSet presAssocID="{0CE302A4-9EDA-43D4-9B9F-0681EB5EE6FE}" presName="compNode" presStyleCnt="0"/>
      <dgm:spPr/>
    </dgm:pt>
    <dgm:pt modelId="{12AFD3A9-CE4B-44BA-B13E-46D8C2E14B7E}" type="pres">
      <dgm:prSet presAssocID="{0CE302A4-9EDA-43D4-9B9F-0681EB5EE6FE}" presName="iconBgRect" presStyleLbl="bgShp" presStyleIdx="0" presStyleCnt="3"/>
      <dgm:spPr/>
    </dgm:pt>
    <dgm:pt modelId="{1624069E-B2E9-4EF9-9F8F-B9BB4B4C070F}" type="pres">
      <dgm:prSet presAssocID="{0CE302A4-9EDA-43D4-9B9F-0681EB5EE6F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art Phone"/>
        </a:ext>
      </dgm:extLst>
    </dgm:pt>
    <dgm:pt modelId="{88E908CD-F5DB-46EC-8665-0C09E698432B}" type="pres">
      <dgm:prSet presAssocID="{0CE302A4-9EDA-43D4-9B9F-0681EB5EE6FE}" presName="spaceRect" presStyleCnt="0"/>
      <dgm:spPr/>
    </dgm:pt>
    <dgm:pt modelId="{7D92E19E-C7BE-4017-B3BC-098E50F249D1}" type="pres">
      <dgm:prSet presAssocID="{0CE302A4-9EDA-43D4-9B9F-0681EB5EE6FE}" presName="textRect" presStyleLbl="revTx" presStyleIdx="0" presStyleCnt="3" custLinFactNeighborX="1571" custLinFactNeighborY="300">
        <dgm:presLayoutVars>
          <dgm:chMax val="1"/>
          <dgm:chPref val="1"/>
        </dgm:presLayoutVars>
      </dgm:prSet>
      <dgm:spPr/>
    </dgm:pt>
    <dgm:pt modelId="{CADD611C-163A-4347-882B-1D0BD60A55D1}" type="pres">
      <dgm:prSet presAssocID="{7F22DCD3-409C-4F76-972C-844687991405}" presName="sibTrans" presStyleCnt="0"/>
      <dgm:spPr/>
    </dgm:pt>
    <dgm:pt modelId="{546D4AF3-F425-4DDB-BDFD-7F4C21A4B586}" type="pres">
      <dgm:prSet presAssocID="{B3A80728-AF2B-49A9-9641-A60B6816F588}" presName="compNode" presStyleCnt="0"/>
      <dgm:spPr/>
    </dgm:pt>
    <dgm:pt modelId="{8CD6240D-C573-458D-BE05-02202C2BD0D0}" type="pres">
      <dgm:prSet presAssocID="{B3A80728-AF2B-49A9-9641-A60B6816F588}" presName="iconBgRect" presStyleLbl="bgShp" presStyleIdx="1" presStyleCnt="3"/>
      <dgm:spPr/>
    </dgm:pt>
    <dgm:pt modelId="{D4835F5C-10B4-4BE2-B799-6E00828C3675}" type="pres">
      <dgm:prSet presAssocID="{B3A80728-AF2B-49A9-9641-A60B6816F58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Watch"/>
        </a:ext>
      </dgm:extLst>
    </dgm:pt>
    <dgm:pt modelId="{5AAFD4DB-8DFF-434D-A156-EED329567DE3}" type="pres">
      <dgm:prSet presAssocID="{B3A80728-AF2B-49A9-9641-A60B6816F588}" presName="spaceRect" presStyleCnt="0"/>
      <dgm:spPr/>
    </dgm:pt>
    <dgm:pt modelId="{AC0BC7F9-1A4E-4355-B1C4-D6A21674EABA}" type="pres">
      <dgm:prSet presAssocID="{B3A80728-AF2B-49A9-9641-A60B6816F588}" presName="textRect" presStyleLbl="revTx" presStyleIdx="1" presStyleCnt="3">
        <dgm:presLayoutVars>
          <dgm:chMax val="1"/>
          <dgm:chPref val="1"/>
        </dgm:presLayoutVars>
      </dgm:prSet>
      <dgm:spPr/>
    </dgm:pt>
    <dgm:pt modelId="{9A69D7AE-DA10-4CC3-BE00-BB1F709BA327}" type="pres">
      <dgm:prSet presAssocID="{A97199CD-5CF0-4D26-8162-0FED7C3BD2E6}" presName="sibTrans" presStyleCnt="0"/>
      <dgm:spPr/>
    </dgm:pt>
    <dgm:pt modelId="{18777B89-1434-404E-BAF8-9B5AC7184A57}" type="pres">
      <dgm:prSet presAssocID="{84AB0D91-A085-491D-929F-AD011BDE49F9}" presName="compNode" presStyleCnt="0"/>
      <dgm:spPr/>
    </dgm:pt>
    <dgm:pt modelId="{A80D0345-7122-49CC-B30E-A23CF86108DB}" type="pres">
      <dgm:prSet presAssocID="{84AB0D91-A085-491D-929F-AD011BDE49F9}" presName="iconBgRect" presStyleLbl="bgShp" presStyleIdx="2" presStyleCnt="3"/>
      <dgm:spPr/>
    </dgm:pt>
    <dgm:pt modelId="{5E9FA325-4D0A-47A9-A112-49E93421EF49}" type="pres">
      <dgm:prSet presAssocID="{84AB0D91-A085-491D-929F-AD011BDE49F9}"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orbidden outline"/>
        </a:ext>
      </dgm:extLst>
    </dgm:pt>
    <dgm:pt modelId="{111A2926-4098-42D9-A852-5CD3D1B06CE2}" type="pres">
      <dgm:prSet presAssocID="{84AB0D91-A085-491D-929F-AD011BDE49F9}" presName="spaceRect" presStyleCnt="0"/>
      <dgm:spPr/>
    </dgm:pt>
    <dgm:pt modelId="{D89227E0-ADB6-44B4-894D-766385A09046}" type="pres">
      <dgm:prSet presAssocID="{84AB0D91-A085-491D-929F-AD011BDE49F9}" presName="textRect" presStyleLbl="revTx" presStyleIdx="2" presStyleCnt="3" custLinFactNeighborY="0">
        <dgm:presLayoutVars>
          <dgm:chMax val="1"/>
          <dgm:chPref val="1"/>
        </dgm:presLayoutVars>
      </dgm:prSet>
      <dgm:spPr/>
    </dgm:pt>
  </dgm:ptLst>
  <dgm:cxnLst>
    <dgm:cxn modelId="{9969FA05-BEC2-4343-B67F-0022C477145D}" type="presOf" srcId="{B3A80728-AF2B-49A9-9641-A60B6816F588}" destId="{AC0BC7F9-1A4E-4355-B1C4-D6A21674EABA}" srcOrd="0" destOrd="0" presId="urn:microsoft.com/office/officeart/2018/5/layout/IconCircleLabelList"/>
    <dgm:cxn modelId="{5F34CD29-1FE5-4B06-9704-38C733BFFEB2}" type="presOf" srcId="{D2FD1629-D0B8-4CC1-AF6A-99E366DD5DA9}" destId="{55703E81-0C9F-40D6-AEEF-60E54B8FB325}" srcOrd="0" destOrd="0" presId="urn:microsoft.com/office/officeart/2018/5/layout/IconCircleLabelList"/>
    <dgm:cxn modelId="{2BA2A32C-E896-426B-9098-DB634A74C50D}" type="presOf" srcId="{84AB0D91-A085-491D-929F-AD011BDE49F9}" destId="{D89227E0-ADB6-44B4-894D-766385A09046}" srcOrd="0" destOrd="0" presId="urn:microsoft.com/office/officeart/2018/5/layout/IconCircleLabelList"/>
    <dgm:cxn modelId="{A3CED66F-379D-4E0B-B9DF-A23323308173}" type="presOf" srcId="{0CE302A4-9EDA-43D4-9B9F-0681EB5EE6FE}" destId="{7D92E19E-C7BE-4017-B3BC-098E50F249D1}" srcOrd="0" destOrd="0" presId="urn:microsoft.com/office/officeart/2018/5/layout/IconCircleLabelList"/>
    <dgm:cxn modelId="{B117FE8A-81B9-4508-9990-B81655FEE0FE}" srcId="{D2FD1629-D0B8-4CC1-AF6A-99E366DD5DA9}" destId="{0CE302A4-9EDA-43D4-9B9F-0681EB5EE6FE}" srcOrd="0" destOrd="0" parTransId="{82341305-AECF-4461-AD6B-D9B4B515507E}" sibTransId="{7F22DCD3-409C-4F76-972C-844687991405}"/>
    <dgm:cxn modelId="{B74DBFB8-B0F2-4A78-8DDB-73E9F74A76CD}" srcId="{D2FD1629-D0B8-4CC1-AF6A-99E366DD5DA9}" destId="{84AB0D91-A085-491D-929F-AD011BDE49F9}" srcOrd="2" destOrd="0" parTransId="{DB1BFC3E-74F8-441C-B1A0-9B496988B20D}" sibTransId="{F4DA2A1C-B096-40BD-ADBC-6506F8E66BB7}"/>
    <dgm:cxn modelId="{2C51EEF1-0CCE-41A4-91F5-7D468BCD67B6}" srcId="{D2FD1629-D0B8-4CC1-AF6A-99E366DD5DA9}" destId="{B3A80728-AF2B-49A9-9641-A60B6816F588}" srcOrd="1" destOrd="0" parTransId="{7F7152A8-78E1-41A5-9318-2AE90CC4D6FD}" sibTransId="{A97199CD-5CF0-4D26-8162-0FED7C3BD2E6}"/>
    <dgm:cxn modelId="{8DCED4BD-6DA0-4989-801C-29A635ABCBCB}" type="presParOf" srcId="{55703E81-0C9F-40D6-AEEF-60E54B8FB325}" destId="{CE891B84-A241-40D2-981C-B3BE5366F6AD}" srcOrd="0" destOrd="0" presId="urn:microsoft.com/office/officeart/2018/5/layout/IconCircleLabelList"/>
    <dgm:cxn modelId="{B96E53CA-3D63-45BE-8A02-E8DD1D5D6862}" type="presParOf" srcId="{CE891B84-A241-40D2-981C-B3BE5366F6AD}" destId="{12AFD3A9-CE4B-44BA-B13E-46D8C2E14B7E}" srcOrd="0" destOrd="0" presId="urn:microsoft.com/office/officeart/2018/5/layout/IconCircleLabelList"/>
    <dgm:cxn modelId="{6853ED95-4824-4CDD-A257-FE5B412F39DE}" type="presParOf" srcId="{CE891B84-A241-40D2-981C-B3BE5366F6AD}" destId="{1624069E-B2E9-4EF9-9F8F-B9BB4B4C070F}" srcOrd="1" destOrd="0" presId="urn:microsoft.com/office/officeart/2018/5/layout/IconCircleLabelList"/>
    <dgm:cxn modelId="{2B44718B-90F8-4184-9B4A-0669AEE41768}" type="presParOf" srcId="{CE891B84-A241-40D2-981C-B3BE5366F6AD}" destId="{88E908CD-F5DB-46EC-8665-0C09E698432B}" srcOrd="2" destOrd="0" presId="urn:microsoft.com/office/officeart/2018/5/layout/IconCircleLabelList"/>
    <dgm:cxn modelId="{0FC786A7-C70F-4F32-9B17-C33BF0BB3975}" type="presParOf" srcId="{CE891B84-A241-40D2-981C-B3BE5366F6AD}" destId="{7D92E19E-C7BE-4017-B3BC-098E50F249D1}" srcOrd="3" destOrd="0" presId="urn:microsoft.com/office/officeart/2018/5/layout/IconCircleLabelList"/>
    <dgm:cxn modelId="{6FEEF120-5CCF-414C-ABA2-33B93CBA50FA}" type="presParOf" srcId="{55703E81-0C9F-40D6-AEEF-60E54B8FB325}" destId="{CADD611C-163A-4347-882B-1D0BD60A55D1}" srcOrd="1" destOrd="0" presId="urn:microsoft.com/office/officeart/2018/5/layout/IconCircleLabelList"/>
    <dgm:cxn modelId="{CF8D6DFB-ED56-4DD3-8D4F-396B08065A54}" type="presParOf" srcId="{55703E81-0C9F-40D6-AEEF-60E54B8FB325}" destId="{546D4AF3-F425-4DDB-BDFD-7F4C21A4B586}" srcOrd="2" destOrd="0" presId="urn:microsoft.com/office/officeart/2018/5/layout/IconCircleLabelList"/>
    <dgm:cxn modelId="{B7D90D2B-9E93-4586-ABE3-49DA4E26FCE0}" type="presParOf" srcId="{546D4AF3-F425-4DDB-BDFD-7F4C21A4B586}" destId="{8CD6240D-C573-458D-BE05-02202C2BD0D0}" srcOrd="0" destOrd="0" presId="urn:microsoft.com/office/officeart/2018/5/layout/IconCircleLabelList"/>
    <dgm:cxn modelId="{79D7227C-F1FD-4A27-AD28-99A1FDF988B6}" type="presParOf" srcId="{546D4AF3-F425-4DDB-BDFD-7F4C21A4B586}" destId="{D4835F5C-10B4-4BE2-B799-6E00828C3675}" srcOrd="1" destOrd="0" presId="urn:microsoft.com/office/officeart/2018/5/layout/IconCircleLabelList"/>
    <dgm:cxn modelId="{22CDEB5F-01CE-4D24-AB3A-7BE157D509FF}" type="presParOf" srcId="{546D4AF3-F425-4DDB-BDFD-7F4C21A4B586}" destId="{5AAFD4DB-8DFF-434D-A156-EED329567DE3}" srcOrd="2" destOrd="0" presId="urn:microsoft.com/office/officeart/2018/5/layout/IconCircleLabelList"/>
    <dgm:cxn modelId="{247ED76B-7A5E-4035-86D8-D5380498E079}" type="presParOf" srcId="{546D4AF3-F425-4DDB-BDFD-7F4C21A4B586}" destId="{AC0BC7F9-1A4E-4355-B1C4-D6A21674EABA}" srcOrd="3" destOrd="0" presId="urn:microsoft.com/office/officeart/2018/5/layout/IconCircleLabelList"/>
    <dgm:cxn modelId="{4EBD6069-1852-487C-A1FC-95F80D0ADA8E}" type="presParOf" srcId="{55703E81-0C9F-40D6-AEEF-60E54B8FB325}" destId="{9A69D7AE-DA10-4CC3-BE00-BB1F709BA327}" srcOrd="3" destOrd="0" presId="urn:microsoft.com/office/officeart/2018/5/layout/IconCircleLabelList"/>
    <dgm:cxn modelId="{AF5F3990-D246-4F70-B4DC-2A29B8D804DF}" type="presParOf" srcId="{55703E81-0C9F-40D6-AEEF-60E54B8FB325}" destId="{18777B89-1434-404E-BAF8-9B5AC7184A57}" srcOrd="4" destOrd="0" presId="urn:microsoft.com/office/officeart/2018/5/layout/IconCircleLabelList"/>
    <dgm:cxn modelId="{9575B216-A395-4451-BCA6-88BB8DCDC6D2}" type="presParOf" srcId="{18777B89-1434-404E-BAF8-9B5AC7184A57}" destId="{A80D0345-7122-49CC-B30E-A23CF86108DB}" srcOrd="0" destOrd="0" presId="urn:microsoft.com/office/officeart/2018/5/layout/IconCircleLabelList"/>
    <dgm:cxn modelId="{AFDF5B67-192A-4A90-AE5B-67CDE52EE556}" type="presParOf" srcId="{18777B89-1434-404E-BAF8-9B5AC7184A57}" destId="{5E9FA325-4D0A-47A9-A112-49E93421EF49}" srcOrd="1" destOrd="0" presId="urn:microsoft.com/office/officeart/2018/5/layout/IconCircleLabelList"/>
    <dgm:cxn modelId="{0D77CC84-D0E0-40A9-A54B-E91F2D79B633}" type="presParOf" srcId="{18777B89-1434-404E-BAF8-9B5AC7184A57}" destId="{111A2926-4098-42D9-A852-5CD3D1B06CE2}" srcOrd="2" destOrd="0" presId="urn:microsoft.com/office/officeart/2018/5/layout/IconCircleLabelList"/>
    <dgm:cxn modelId="{0030866A-228A-447B-92FC-B0EEE122035A}" type="presParOf" srcId="{18777B89-1434-404E-BAF8-9B5AC7184A57}" destId="{D89227E0-ADB6-44B4-894D-766385A09046}" srcOrd="3" destOrd="0" presId="urn:microsoft.com/office/officeart/2018/5/layout/IconCircleLabel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371704-638F-448F-91E2-DDCAD6BD0DDD}" type="doc">
      <dgm:prSet loTypeId="urn:microsoft.com/office/officeart/2005/8/layout/hList1" loCatId="list" qsTypeId="urn:microsoft.com/office/officeart/2005/8/quickstyle/simple4" qsCatId="simple" csTypeId="urn:microsoft.com/office/officeart/2005/8/colors/colorful4" csCatId="colorful" phldr="1"/>
      <dgm:spPr/>
      <dgm:t>
        <a:bodyPr/>
        <a:lstStyle/>
        <a:p>
          <a:endParaRPr lang="en-US"/>
        </a:p>
      </dgm:t>
    </dgm:pt>
    <dgm:pt modelId="{8E1ED5A4-EFBE-4CA2-B301-26BE0FEB2529}">
      <dgm:prSet phldrT="[Text]"/>
      <dgm:spPr/>
      <dgm:t>
        <a:bodyPr/>
        <a:lstStyle/>
        <a:p>
          <a:pPr rtl="0"/>
          <a:r>
            <a:rPr lang="en-US">
              <a:latin typeface="Calibri Light" panose="020F0302020204030204"/>
            </a:rPr>
            <a:t>Ultrasonic Sensor</a:t>
          </a:r>
          <a:endParaRPr lang="en-US"/>
        </a:p>
      </dgm:t>
    </dgm:pt>
    <dgm:pt modelId="{902FE2E8-32EC-44A6-A2C3-F606BD671ACD}" type="parTrans" cxnId="{1BA8DF6F-9DFE-469D-8292-D98958746D5F}">
      <dgm:prSet/>
      <dgm:spPr/>
      <dgm:t>
        <a:bodyPr/>
        <a:lstStyle/>
        <a:p>
          <a:endParaRPr lang="en-US"/>
        </a:p>
      </dgm:t>
    </dgm:pt>
    <dgm:pt modelId="{5F9C4454-A452-48B4-B6AD-A6D34C9A3EBF}" type="sibTrans" cxnId="{1BA8DF6F-9DFE-469D-8292-D98958746D5F}">
      <dgm:prSet/>
      <dgm:spPr/>
      <dgm:t>
        <a:bodyPr/>
        <a:lstStyle/>
        <a:p>
          <a:endParaRPr lang="en-US"/>
        </a:p>
      </dgm:t>
    </dgm:pt>
    <dgm:pt modelId="{6ACD5778-BF71-4C58-9FC2-B99220130DF2}">
      <dgm:prSet phldrT="[Text]"/>
      <dgm:spPr/>
      <dgm:t>
        <a:bodyPr/>
        <a:lstStyle/>
        <a:p>
          <a:pPr rtl="0"/>
          <a:r>
            <a:rPr lang="en-US">
              <a:latin typeface="Calibri Light" panose="020F0302020204030204"/>
            </a:rPr>
            <a:t>8 mA</a:t>
          </a:r>
          <a:endParaRPr lang="en-US"/>
        </a:p>
      </dgm:t>
    </dgm:pt>
    <dgm:pt modelId="{FC237C4F-4C4F-4C65-9D9F-051111344A5B}" type="parTrans" cxnId="{6D6E3C89-A6C6-4695-8DF7-5D7DDDA344BD}">
      <dgm:prSet/>
      <dgm:spPr/>
      <dgm:t>
        <a:bodyPr/>
        <a:lstStyle/>
        <a:p>
          <a:endParaRPr lang="en-US"/>
        </a:p>
      </dgm:t>
    </dgm:pt>
    <dgm:pt modelId="{2F11ACF1-8385-4760-96DF-730AAA62EE76}" type="sibTrans" cxnId="{6D6E3C89-A6C6-4695-8DF7-5D7DDDA344BD}">
      <dgm:prSet/>
      <dgm:spPr/>
      <dgm:t>
        <a:bodyPr/>
        <a:lstStyle/>
        <a:p>
          <a:endParaRPr lang="en-US"/>
        </a:p>
      </dgm:t>
    </dgm:pt>
    <dgm:pt modelId="{24FACDCC-3A1B-41EC-BD08-41B76AB62819}">
      <dgm:prSet phldrT="[Text]"/>
      <dgm:spPr/>
      <dgm:t>
        <a:bodyPr/>
        <a:lstStyle/>
        <a:p>
          <a:r>
            <a:rPr lang="en-US">
              <a:latin typeface="Calibri Light" panose="020F0302020204030204"/>
            </a:rPr>
            <a:t>Camera</a:t>
          </a:r>
          <a:endParaRPr lang="en-US"/>
        </a:p>
      </dgm:t>
    </dgm:pt>
    <dgm:pt modelId="{FFBB6766-53E3-4F24-AEFB-DCC31778B138}" type="parTrans" cxnId="{39BF9988-0AD1-43EB-A885-5BC8E3A3CE0A}">
      <dgm:prSet/>
      <dgm:spPr/>
      <dgm:t>
        <a:bodyPr/>
        <a:lstStyle/>
        <a:p>
          <a:endParaRPr lang="en-US"/>
        </a:p>
      </dgm:t>
    </dgm:pt>
    <dgm:pt modelId="{4E4B33D1-C671-4EA5-8171-7902DB1FB2A5}" type="sibTrans" cxnId="{39BF9988-0AD1-43EB-A885-5BC8E3A3CE0A}">
      <dgm:prSet/>
      <dgm:spPr/>
      <dgm:t>
        <a:bodyPr/>
        <a:lstStyle/>
        <a:p>
          <a:endParaRPr lang="en-US"/>
        </a:p>
      </dgm:t>
    </dgm:pt>
    <dgm:pt modelId="{482B8F80-A805-41E5-ADDD-9C3BFD1C5B03}">
      <dgm:prSet phldrT="[Text]" phldr="0"/>
      <dgm:spPr/>
      <dgm:t>
        <a:bodyPr/>
        <a:lstStyle/>
        <a:p>
          <a:pPr rtl="0"/>
          <a:r>
            <a:rPr lang="en-US">
              <a:latin typeface="Calibri Light" panose="020F0302020204030204"/>
            </a:rPr>
            <a:t>Up to 800 mA</a:t>
          </a:r>
          <a:endParaRPr lang="en-US"/>
        </a:p>
      </dgm:t>
    </dgm:pt>
    <dgm:pt modelId="{524AD46C-5BD7-481A-A715-BDC70A644729}" type="parTrans" cxnId="{3FBD635C-1868-4C58-9AAF-7CEBD5B6F0B5}">
      <dgm:prSet/>
      <dgm:spPr/>
      <dgm:t>
        <a:bodyPr/>
        <a:lstStyle/>
        <a:p>
          <a:endParaRPr lang="en-US"/>
        </a:p>
      </dgm:t>
    </dgm:pt>
    <dgm:pt modelId="{3EE53A9C-0D30-490A-BAA2-E23C159313DB}" type="sibTrans" cxnId="{3FBD635C-1868-4C58-9AAF-7CEBD5B6F0B5}">
      <dgm:prSet/>
      <dgm:spPr/>
      <dgm:t>
        <a:bodyPr/>
        <a:lstStyle/>
        <a:p>
          <a:endParaRPr lang="en-US"/>
        </a:p>
      </dgm:t>
    </dgm:pt>
    <dgm:pt modelId="{F65F144C-0605-4EA3-BB52-BA988FCE1D1C}">
      <dgm:prSet phldrT="[Text]" phldr="0"/>
      <dgm:spPr/>
      <dgm:t>
        <a:bodyPr/>
        <a:lstStyle/>
        <a:p>
          <a:pPr rtl="0"/>
          <a:r>
            <a:rPr lang="en-US">
              <a:latin typeface="Calibri Light" panose="020F0302020204030204"/>
            </a:rPr>
            <a:t>Vibration Motor</a:t>
          </a:r>
          <a:endParaRPr lang="en-US"/>
        </a:p>
      </dgm:t>
    </dgm:pt>
    <dgm:pt modelId="{6242B705-8D28-4AA1-A199-03652AA7FC38}" type="parTrans" cxnId="{53BC1AC4-4A5C-4E0A-B542-2BAB240810CC}">
      <dgm:prSet/>
      <dgm:spPr/>
      <dgm:t>
        <a:bodyPr/>
        <a:lstStyle/>
        <a:p>
          <a:endParaRPr lang="en-US"/>
        </a:p>
      </dgm:t>
    </dgm:pt>
    <dgm:pt modelId="{6636293E-2DA4-4288-B00F-579656BA50E4}" type="sibTrans" cxnId="{53BC1AC4-4A5C-4E0A-B542-2BAB240810CC}">
      <dgm:prSet/>
      <dgm:spPr/>
      <dgm:t>
        <a:bodyPr/>
        <a:lstStyle/>
        <a:p>
          <a:endParaRPr lang="en-US"/>
        </a:p>
      </dgm:t>
    </dgm:pt>
    <dgm:pt modelId="{240CBD49-3024-41B6-9A86-D3E4F86613CC}">
      <dgm:prSet phldrT="[Text]"/>
      <dgm:spPr/>
      <dgm:t>
        <a:bodyPr/>
        <a:lstStyle/>
        <a:p>
          <a:pPr rtl="0"/>
          <a:r>
            <a:rPr lang="en-US">
              <a:latin typeface="Calibri Light" panose="020F0302020204030204"/>
            </a:rPr>
            <a:t>58 mA average</a:t>
          </a:r>
          <a:endParaRPr lang="en-US"/>
        </a:p>
      </dgm:t>
    </dgm:pt>
    <dgm:pt modelId="{E9FAABED-B19D-4247-AE7A-DE3EE8F5C753}" type="parTrans" cxnId="{1B5B9DED-4D5E-4A58-A872-DD32B12D2054}">
      <dgm:prSet/>
      <dgm:spPr/>
      <dgm:t>
        <a:bodyPr/>
        <a:lstStyle/>
        <a:p>
          <a:endParaRPr lang="en-US"/>
        </a:p>
      </dgm:t>
    </dgm:pt>
    <dgm:pt modelId="{F08B3F58-D48C-45E4-8848-999160D71BAA}" type="sibTrans" cxnId="{1B5B9DED-4D5E-4A58-A872-DD32B12D2054}">
      <dgm:prSet/>
      <dgm:spPr/>
      <dgm:t>
        <a:bodyPr/>
        <a:lstStyle/>
        <a:p>
          <a:endParaRPr lang="en-US"/>
        </a:p>
      </dgm:t>
    </dgm:pt>
    <dgm:pt modelId="{242AF6FD-7BE9-4722-A842-818D71980A60}">
      <dgm:prSet phldrT="[Text]" phldr="0"/>
      <dgm:spPr/>
      <dgm:t>
        <a:bodyPr/>
        <a:lstStyle/>
        <a:p>
          <a:pPr rtl="0"/>
          <a:r>
            <a:rPr lang="en-US">
              <a:latin typeface="Calibri Light" panose="020F0302020204030204"/>
            </a:rPr>
            <a:t>100 mA max</a:t>
          </a:r>
          <a:endParaRPr lang="en-US"/>
        </a:p>
      </dgm:t>
    </dgm:pt>
    <dgm:pt modelId="{2C46EBFA-C6FA-43C1-9FC6-C2F189F71948}" type="parTrans" cxnId="{55039B7F-160E-4E06-A7FD-FDE723555197}">
      <dgm:prSet/>
      <dgm:spPr/>
      <dgm:t>
        <a:bodyPr/>
        <a:lstStyle/>
        <a:p>
          <a:endParaRPr lang="en-US"/>
        </a:p>
      </dgm:t>
    </dgm:pt>
    <dgm:pt modelId="{E89956D0-E5FF-4708-84A2-DB741F5B7413}" type="sibTrans" cxnId="{55039B7F-160E-4E06-A7FD-FDE723555197}">
      <dgm:prSet/>
      <dgm:spPr/>
      <dgm:t>
        <a:bodyPr/>
        <a:lstStyle/>
        <a:p>
          <a:endParaRPr lang="en-US"/>
        </a:p>
      </dgm:t>
    </dgm:pt>
    <dgm:pt modelId="{AB2FA7D7-BD4B-4D13-B2D6-476DE89BC073}">
      <dgm:prSet phldr="0"/>
      <dgm:spPr/>
      <dgm:t>
        <a:bodyPr/>
        <a:lstStyle/>
        <a:p>
          <a:pPr rtl="0"/>
          <a:r>
            <a:rPr lang="en-US">
              <a:latin typeface="Calibri Light" panose="020F0302020204030204"/>
            </a:rPr>
            <a:t>Raspberry Pi</a:t>
          </a:r>
        </a:p>
      </dgm:t>
    </dgm:pt>
    <dgm:pt modelId="{9CF58E04-EA1D-4747-B35D-7C70C3713AFB}" type="parTrans" cxnId="{E86D694B-308A-4738-A509-7FF5688451F7}">
      <dgm:prSet/>
      <dgm:spPr/>
    </dgm:pt>
    <dgm:pt modelId="{4CE1CA5D-A384-4346-A762-58EFC893E9BA}" type="sibTrans" cxnId="{E86D694B-308A-4738-A509-7FF5688451F7}">
      <dgm:prSet/>
      <dgm:spPr/>
      <dgm:t>
        <a:bodyPr/>
        <a:lstStyle/>
        <a:p>
          <a:endParaRPr lang="en-US"/>
        </a:p>
      </dgm:t>
    </dgm:pt>
    <dgm:pt modelId="{323A52F5-7CBD-40A4-90DD-C6A658D34F6C}">
      <dgm:prSet phldr="0"/>
      <dgm:spPr/>
      <dgm:t>
        <a:bodyPr/>
        <a:lstStyle/>
        <a:p>
          <a:pPr rtl="0"/>
          <a:r>
            <a:rPr lang="en-US">
              <a:latin typeface="Calibri Light" panose="020F0302020204030204"/>
            </a:rPr>
            <a:t>3,000 mA</a:t>
          </a:r>
        </a:p>
      </dgm:t>
    </dgm:pt>
    <dgm:pt modelId="{7FC9466A-5A51-4DB1-8535-240C33FA26D8}" type="parTrans" cxnId="{55CD4980-A393-440F-8EDF-17F853B4AC08}">
      <dgm:prSet/>
      <dgm:spPr/>
    </dgm:pt>
    <dgm:pt modelId="{CAA7B21C-56F7-4137-B55D-33E70E21C74A}" type="sibTrans" cxnId="{55CD4980-A393-440F-8EDF-17F853B4AC08}">
      <dgm:prSet/>
      <dgm:spPr/>
    </dgm:pt>
    <dgm:pt modelId="{5B89AF88-4158-42CA-A115-15D2818C17F9}">
      <dgm:prSet phldr="0"/>
      <dgm:spPr/>
      <dgm:t>
        <a:bodyPr/>
        <a:lstStyle/>
        <a:p>
          <a:pPr rtl="0"/>
          <a:r>
            <a:rPr lang="en-US">
              <a:latin typeface="Calibri Light" panose="020F0302020204030204"/>
            </a:rPr>
            <a:t>Power Supply</a:t>
          </a:r>
        </a:p>
      </dgm:t>
    </dgm:pt>
    <dgm:pt modelId="{12C5E37E-A857-4DEF-98AF-E72FB6767D01}" type="parTrans" cxnId="{C0A0D9A7-0D9A-4749-920D-13B05F286519}">
      <dgm:prSet/>
      <dgm:spPr/>
    </dgm:pt>
    <dgm:pt modelId="{15BDF408-CD45-40A3-B766-BB34963F3731}" type="sibTrans" cxnId="{C0A0D9A7-0D9A-4749-920D-13B05F286519}">
      <dgm:prSet/>
      <dgm:spPr/>
    </dgm:pt>
    <dgm:pt modelId="{68B9441A-4F25-44ED-AB6A-EC54A21A8797}">
      <dgm:prSet phldr="0"/>
      <dgm:spPr/>
      <dgm:t>
        <a:bodyPr/>
        <a:lstStyle/>
        <a:p>
          <a:pPr rtl="0"/>
          <a:r>
            <a:rPr lang="en-US">
              <a:latin typeface="Calibri Light" panose="020F0302020204030204"/>
            </a:rPr>
            <a:t>20,000 mAh</a:t>
          </a:r>
        </a:p>
      </dgm:t>
    </dgm:pt>
    <dgm:pt modelId="{3E27FE44-5303-45C9-B548-B511F6A63EBC}" type="parTrans" cxnId="{9C5E627C-6E42-40DF-927A-7DAB8BBDFB4B}">
      <dgm:prSet/>
      <dgm:spPr/>
    </dgm:pt>
    <dgm:pt modelId="{7B83B7A3-13D1-4521-91AC-0C0B74F81ADE}" type="sibTrans" cxnId="{9C5E627C-6E42-40DF-927A-7DAB8BBDFB4B}">
      <dgm:prSet/>
      <dgm:spPr/>
    </dgm:pt>
    <dgm:pt modelId="{E5BC2C0F-6244-48D2-A51E-D41C5A93B262}" type="pres">
      <dgm:prSet presAssocID="{3C371704-638F-448F-91E2-DDCAD6BD0DDD}" presName="Name0" presStyleCnt="0">
        <dgm:presLayoutVars>
          <dgm:dir/>
          <dgm:animLvl val="lvl"/>
          <dgm:resizeHandles val="exact"/>
        </dgm:presLayoutVars>
      </dgm:prSet>
      <dgm:spPr/>
    </dgm:pt>
    <dgm:pt modelId="{C4AE84C4-011D-4962-B2F7-9A2727DD4B0F}" type="pres">
      <dgm:prSet presAssocID="{8E1ED5A4-EFBE-4CA2-B301-26BE0FEB2529}" presName="composite" presStyleCnt="0"/>
      <dgm:spPr/>
    </dgm:pt>
    <dgm:pt modelId="{119B62B1-2D5A-4953-9880-AC716311C83A}" type="pres">
      <dgm:prSet presAssocID="{8E1ED5A4-EFBE-4CA2-B301-26BE0FEB2529}" presName="parTx" presStyleLbl="alignNode1" presStyleIdx="0" presStyleCnt="5">
        <dgm:presLayoutVars>
          <dgm:chMax val="0"/>
          <dgm:chPref val="0"/>
          <dgm:bulletEnabled val="1"/>
        </dgm:presLayoutVars>
      </dgm:prSet>
      <dgm:spPr/>
    </dgm:pt>
    <dgm:pt modelId="{63A5BBD4-4CFB-4F25-8381-A09C561447D0}" type="pres">
      <dgm:prSet presAssocID="{8E1ED5A4-EFBE-4CA2-B301-26BE0FEB2529}" presName="desTx" presStyleLbl="alignAccFollowNode1" presStyleIdx="0" presStyleCnt="5">
        <dgm:presLayoutVars>
          <dgm:bulletEnabled val="1"/>
        </dgm:presLayoutVars>
      </dgm:prSet>
      <dgm:spPr/>
    </dgm:pt>
    <dgm:pt modelId="{DBAA63BA-26D6-4C09-A9E6-D87E45036FCD}" type="pres">
      <dgm:prSet presAssocID="{5F9C4454-A452-48B4-B6AD-A6D34C9A3EBF}" presName="space" presStyleCnt="0"/>
      <dgm:spPr/>
    </dgm:pt>
    <dgm:pt modelId="{056869B1-B7BE-418F-B979-7D7F1B2034EE}" type="pres">
      <dgm:prSet presAssocID="{AB2FA7D7-BD4B-4D13-B2D6-476DE89BC073}" presName="composite" presStyleCnt="0"/>
      <dgm:spPr/>
    </dgm:pt>
    <dgm:pt modelId="{8B57D2FA-BC47-4272-807C-A14E082727F1}" type="pres">
      <dgm:prSet presAssocID="{AB2FA7D7-BD4B-4D13-B2D6-476DE89BC073}" presName="parTx" presStyleLbl="alignNode1" presStyleIdx="1" presStyleCnt="5">
        <dgm:presLayoutVars>
          <dgm:chMax val="0"/>
          <dgm:chPref val="0"/>
          <dgm:bulletEnabled val="1"/>
        </dgm:presLayoutVars>
      </dgm:prSet>
      <dgm:spPr/>
    </dgm:pt>
    <dgm:pt modelId="{30D2E032-C55E-4F31-A04F-350602C814B4}" type="pres">
      <dgm:prSet presAssocID="{AB2FA7D7-BD4B-4D13-B2D6-476DE89BC073}" presName="desTx" presStyleLbl="alignAccFollowNode1" presStyleIdx="1" presStyleCnt="5">
        <dgm:presLayoutVars>
          <dgm:bulletEnabled val="1"/>
        </dgm:presLayoutVars>
      </dgm:prSet>
      <dgm:spPr/>
    </dgm:pt>
    <dgm:pt modelId="{BA1EEB49-2563-4D42-892A-623B83050B1B}" type="pres">
      <dgm:prSet presAssocID="{4CE1CA5D-A384-4346-A762-58EFC893E9BA}" presName="space" presStyleCnt="0"/>
      <dgm:spPr/>
    </dgm:pt>
    <dgm:pt modelId="{5B049267-8CAF-4EF0-89CB-1BF7F5FE5CDB}" type="pres">
      <dgm:prSet presAssocID="{24FACDCC-3A1B-41EC-BD08-41B76AB62819}" presName="composite" presStyleCnt="0"/>
      <dgm:spPr/>
    </dgm:pt>
    <dgm:pt modelId="{8B05AFBA-1689-4E8D-B921-1FB0305D0502}" type="pres">
      <dgm:prSet presAssocID="{24FACDCC-3A1B-41EC-BD08-41B76AB62819}" presName="parTx" presStyleLbl="alignNode1" presStyleIdx="2" presStyleCnt="5">
        <dgm:presLayoutVars>
          <dgm:chMax val="0"/>
          <dgm:chPref val="0"/>
          <dgm:bulletEnabled val="1"/>
        </dgm:presLayoutVars>
      </dgm:prSet>
      <dgm:spPr/>
    </dgm:pt>
    <dgm:pt modelId="{0AAF421A-D56C-40B0-8987-6CBB7157540F}" type="pres">
      <dgm:prSet presAssocID="{24FACDCC-3A1B-41EC-BD08-41B76AB62819}" presName="desTx" presStyleLbl="alignAccFollowNode1" presStyleIdx="2" presStyleCnt="5">
        <dgm:presLayoutVars>
          <dgm:bulletEnabled val="1"/>
        </dgm:presLayoutVars>
      </dgm:prSet>
      <dgm:spPr/>
    </dgm:pt>
    <dgm:pt modelId="{9CB33F78-5180-4EF2-8BAE-1689060A4CD1}" type="pres">
      <dgm:prSet presAssocID="{4E4B33D1-C671-4EA5-8171-7902DB1FB2A5}" presName="space" presStyleCnt="0"/>
      <dgm:spPr/>
    </dgm:pt>
    <dgm:pt modelId="{65035DA5-E77D-47C9-AC74-0E7706621076}" type="pres">
      <dgm:prSet presAssocID="{F65F144C-0605-4EA3-BB52-BA988FCE1D1C}" presName="composite" presStyleCnt="0"/>
      <dgm:spPr/>
    </dgm:pt>
    <dgm:pt modelId="{2DE64ADB-FD83-4BA9-93E5-0D9AFFA3A292}" type="pres">
      <dgm:prSet presAssocID="{F65F144C-0605-4EA3-BB52-BA988FCE1D1C}" presName="parTx" presStyleLbl="alignNode1" presStyleIdx="3" presStyleCnt="5">
        <dgm:presLayoutVars>
          <dgm:chMax val="0"/>
          <dgm:chPref val="0"/>
          <dgm:bulletEnabled val="1"/>
        </dgm:presLayoutVars>
      </dgm:prSet>
      <dgm:spPr/>
    </dgm:pt>
    <dgm:pt modelId="{D87DB6F5-589E-44B6-8545-5876AB66ACFD}" type="pres">
      <dgm:prSet presAssocID="{F65F144C-0605-4EA3-BB52-BA988FCE1D1C}" presName="desTx" presStyleLbl="alignAccFollowNode1" presStyleIdx="3" presStyleCnt="5">
        <dgm:presLayoutVars>
          <dgm:bulletEnabled val="1"/>
        </dgm:presLayoutVars>
      </dgm:prSet>
      <dgm:spPr/>
    </dgm:pt>
    <dgm:pt modelId="{66D0F838-AA0C-4D0A-9687-BF86FE250252}" type="pres">
      <dgm:prSet presAssocID="{6636293E-2DA4-4288-B00F-579656BA50E4}" presName="space" presStyleCnt="0"/>
      <dgm:spPr/>
    </dgm:pt>
    <dgm:pt modelId="{BCE7CE21-47E5-42F6-965C-FA689403200A}" type="pres">
      <dgm:prSet presAssocID="{5B89AF88-4158-42CA-A115-15D2818C17F9}" presName="composite" presStyleCnt="0"/>
      <dgm:spPr/>
    </dgm:pt>
    <dgm:pt modelId="{2304A8AB-9207-4EBC-B24D-D8956FF3D767}" type="pres">
      <dgm:prSet presAssocID="{5B89AF88-4158-42CA-A115-15D2818C17F9}" presName="parTx" presStyleLbl="alignNode1" presStyleIdx="4" presStyleCnt="5">
        <dgm:presLayoutVars>
          <dgm:chMax val="0"/>
          <dgm:chPref val="0"/>
          <dgm:bulletEnabled val="1"/>
        </dgm:presLayoutVars>
      </dgm:prSet>
      <dgm:spPr/>
    </dgm:pt>
    <dgm:pt modelId="{9EA8FF9A-F19A-4375-A734-394946E08AA9}" type="pres">
      <dgm:prSet presAssocID="{5B89AF88-4158-42CA-A115-15D2818C17F9}" presName="desTx" presStyleLbl="alignAccFollowNode1" presStyleIdx="4" presStyleCnt="5">
        <dgm:presLayoutVars>
          <dgm:bulletEnabled val="1"/>
        </dgm:presLayoutVars>
      </dgm:prSet>
      <dgm:spPr/>
    </dgm:pt>
  </dgm:ptLst>
  <dgm:cxnLst>
    <dgm:cxn modelId="{624AC711-F39D-4306-88F0-4FEF314BEE98}" type="presOf" srcId="{242AF6FD-7BE9-4722-A842-818D71980A60}" destId="{D87DB6F5-589E-44B6-8545-5876AB66ACFD}" srcOrd="0" destOrd="1" presId="urn:microsoft.com/office/officeart/2005/8/layout/hList1"/>
    <dgm:cxn modelId="{C1D32825-D861-4E25-8139-6A11A65E2C8B}" type="presOf" srcId="{323A52F5-7CBD-40A4-90DD-C6A658D34F6C}" destId="{30D2E032-C55E-4F31-A04F-350602C814B4}" srcOrd="0" destOrd="0" presId="urn:microsoft.com/office/officeart/2005/8/layout/hList1"/>
    <dgm:cxn modelId="{3324A427-5D1F-4640-9CCA-D49148083027}" type="presOf" srcId="{240CBD49-3024-41B6-9A86-D3E4F86613CC}" destId="{D87DB6F5-589E-44B6-8545-5876AB66ACFD}" srcOrd="0" destOrd="0" presId="urn:microsoft.com/office/officeart/2005/8/layout/hList1"/>
    <dgm:cxn modelId="{3FBD635C-1868-4C58-9AAF-7CEBD5B6F0B5}" srcId="{24FACDCC-3A1B-41EC-BD08-41B76AB62819}" destId="{482B8F80-A805-41E5-ADDD-9C3BFD1C5B03}" srcOrd="0" destOrd="0" parTransId="{524AD46C-5BD7-481A-A715-BDC70A644729}" sibTransId="{3EE53A9C-0D30-490A-BAA2-E23C159313DB}"/>
    <dgm:cxn modelId="{1F72F842-7DC9-457E-AEDC-2E5DEE9A5076}" type="presOf" srcId="{24FACDCC-3A1B-41EC-BD08-41B76AB62819}" destId="{8B05AFBA-1689-4E8D-B921-1FB0305D0502}" srcOrd="0" destOrd="0" presId="urn:microsoft.com/office/officeart/2005/8/layout/hList1"/>
    <dgm:cxn modelId="{E86D694B-308A-4738-A509-7FF5688451F7}" srcId="{3C371704-638F-448F-91E2-DDCAD6BD0DDD}" destId="{AB2FA7D7-BD4B-4D13-B2D6-476DE89BC073}" srcOrd="1" destOrd="0" parTransId="{9CF58E04-EA1D-4747-B35D-7C70C3713AFB}" sibTransId="{4CE1CA5D-A384-4346-A762-58EFC893E9BA}"/>
    <dgm:cxn modelId="{1BA8DF6F-9DFE-469D-8292-D98958746D5F}" srcId="{3C371704-638F-448F-91E2-DDCAD6BD0DDD}" destId="{8E1ED5A4-EFBE-4CA2-B301-26BE0FEB2529}" srcOrd="0" destOrd="0" parTransId="{902FE2E8-32EC-44A6-A2C3-F606BD671ACD}" sibTransId="{5F9C4454-A452-48B4-B6AD-A6D34C9A3EBF}"/>
    <dgm:cxn modelId="{4F1B3E74-0A74-4411-8C2C-9B8CCE53600B}" type="presOf" srcId="{F65F144C-0605-4EA3-BB52-BA988FCE1D1C}" destId="{2DE64ADB-FD83-4BA9-93E5-0D9AFFA3A292}" srcOrd="0" destOrd="0" presId="urn:microsoft.com/office/officeart/2005/8/layout/hList1"/>
    <dgm:cxn modelId="{A0640356-5D88-4482-9FA5-39B53C4E18C1}" type="presOf" srcId="{68B9441A-4F25-44ED-AB6A-EC54A21A8797}" destId="{9EA8FF9A-F19A-4375-A734-394946E08AA9}" srcOrd="0" destOrd="0" presId="urn:microsoft.com/office/officeart/2005/8/layout/hList1"/>
    <dgm:cxn modelId="{99C70078-BEDA-449A-9AD8-7E885EC0EC07}" type="presOf" srcId="{6ACD5778-BF71-4C58-9FC2-B99220130DF2}" destId="{63A5BBD4-4CFB-4F25-8381-A09C561447D0}" srcOrd="0" destOrd="0" presId="urn:microsoft.com/office/officeart/2005/8/layout/hList1"/>
    <dgm:cxn modelId="{78D38F58-6911-4264-88F6-0FEDDCBF3166}" type="presOf" srcId="{482B8F80-A805-41E5-ADDD-9C3BFD1C5B03}" destId="{0AAF421A-D56C-40B0-8987-6CBB7157540F}" srcOrd="0" destOrd="0" presId="urn:microsoft.com/office/officeart/2005/8/layout/hList1"/>
    <dgm:cxn modelId="{9C5E627C-6E42-40DF-927A-7DAB8BBDFB4B}" srcId="{5B89AF88-4158-42CA-A115-15D2818C17F9}" destId="{68B9441A-4F25-44ED-AB6A-EC54A21A8797}" srcOrd="0" destOrd="0" parTransId="{3E27FE44-5303-45C9-B548-B511F6A63EBC}" sibTransId="{7B83B7A3-13D1-4521-91AC-0C0B74F81ADE}"/>
    <dgm:cxn modelId="{7F4D627D-4956-4F67-9D25-C08BE73CFF5D}" type="presOf" srcId="{5B89AF88-4158-42CA-A115-15D2818C17F9}" destId="{2304A8AB-9207-4EBC-B24D-D8956FF3D767}" srcOrd="0" destOrd="0" presId="urn:microsoft.com/office/officeart/2005/8/layout/hList1"/>
    <dgm:cxn modelId="{55039B7F-160E-4E06-A7FD-FDE723555197}" srcId="{F65F144C-0605-4EA3-BB52-BA988FCE1D1C}" destId="{242AF6FD-7BE9-4722-A842-818D71980A60}" srcOrd="1" destOrd="0" parTransId="{2C46EBFA-C6FA-43C1-9FC6-C2F189F71948}" sibTransId="{E89956D0-E5FF-4708-84A2-DB741F5B7413}"/>
    <dgm:cxn modelId="{55CD4980-A393-440F-8EDF-17F853B4AC08}" srcId="{AB2FA7D7-BD4B-4D13-B2D6-476DE89BC073}" destId="{323A52F5-7CBD-40A4-90DD-C6A658D34F6C}" srcOrd="0" destOrd="0" parTransId="{7FC9466A-5A51-4DB1-8535-240C33FA26D8}" sibTransId="{CAA7B21C-56F7-4137-B55D-33E70E21C74A}"/>
    <dgm:cxn modelId="{39BF9988-0AD1-43EB-A885-5BC8E3A3CE0A}" srcId="{3C371704-638F-448F-91E2-DDCAD6BD0DDD}" destId="{24FACDCC-3A1B-41EC-BD08-41B76AB62819}" srcOrd="2" destOrd="0" parTransId="{FFBB6766-53E3-4F24-AEFB-DCC31778B138}" sibTransId="{4E4B33D1-C671-4EA5-8171-7902DB1FB2A5}"/>
    <dgm:cxn modelId="{6D6E3C89-A6C6-4695-8DF7-5D7DDDA344BD}" srcId="{8E1ED5A4-EFBE-4CA2-B301-26BE0FEB2529}" destId="{6ACD5778-BF71-4C58-9FC2-B99220130DF2}" srcOrd="0" destOrd="0" parTransId="{FC237C4F-4C4F-4C65-9D9F-051111344A5B}" sibTransId="{2F11ACF1-8385-4760-96DF-730AAA62EE76}"/>
    <dgm:cxn modelId="{C0A0D9A7-0D9A-4749-920D-13B05F286519}" srcId="{3C371704-638F-448F-91E2-DDCAD6BD0DDD}" destId="{5B89AF88-4158-42CA-A115-15D2818C17F9}" srcOrd="4" destOrd="0" parTransId="{12C5E37E-A857-4DEF-98AF-E72FB6767D01}" sibTransId="{15BDF408-CD45-40A3-B766-BB34963F3731}"/>
    <dgm:cxn modelId="{7704DAC0-4F1D-477B-B94A-BC6E5A146212}" type="presOf" srcId="{8E1ED5A4-EFBE-4CA2-B301-26BE0FEB2529}" destId="{119B62B1-2D5A-4953-9880-AC716311C83A}" srcOrd="0" destOrd="0" presId="urn:microsoft.com/office/officeart/2005/8/layout/hList1"/>
    <dgm:cxn modelId="{53BC1AC4-4A5C-4E0A-B542-2BAB240810CC}" srcId="{3C371704-638F-448F-91E2-DDCAD6BD0DDD}" destId="{F65F144C-0605-4EA3-BB52-BA988FCE1D1C}" srcOrd="3" destOrd="0" parTransId="{6242B705-8D28-4AA1-A199-03652AA7FC38}" sibTransId="{6636293E-2DA4-4288-B00F-579656BA50E4}"/>
    <dgm:cxn modelId="{9C3C75D0-A8F8-4666-87A2-3501F22995C5}" type="presOf" srcId="{AB2FA7D7-BD4B-4D13-B2D6-476DE89BC073}" destId="{8B57D2FA-BC47-4272-807C-A14E082727F1}" srcOrd="0" destOrd="0" presId="urn:microsoft.com/office/officeart/2005/8/layout/hList1"/>
    <dgm:cxn modelId="{1C79BFD5-1B60-46E2-824D-8295C9BD17BD}" type="presOf" srcId="{3C371704-638F-448F-91E2-DDCAD6BD0DDD}" destId="{E5BC2C0F-6244-48D2-A51E-D41C5A93B262}" srcOrd="0" destOrd="0" presId="urn:microsoft.com/office/officeart/2005/8/layout/hList1"/>
    <dgm:cxn modelId="{1B5B9DED-4D5E-4A58-A872-DD32B12D2054}" srcId="{F65F144C-0605-4EA3-BB52-BA988FCE1D1C}" destId="{240CBD49-3024-41B6-9A86-D3E4F86613CC}" srcOrd="0" destOrd="0" parTransId="{E9FAABED-B19D-4247-AE7A-DE3EE8F5C753}" sibTransId="{F08B3F58-D48C-45E4-8848-999160D71BAA}"/>
    <dgm:cxn modelId="{DDACBBAF-8720-4DF0-B494-B17A80AED809}" type="presParOf" srcId="{E5BC2C0F-6244-48D2-A51E-D41C5A93B262}" destId="{C4AE84C4-011D-4962-B2F7-9A2727DD4B0F}" srcOrd="0" destOrd="0" presId="urn:microsoft.com/office/officeart/2005/8/layout/hList1"/>
    <dgm:cxn modelId="{F9EFB9CB-5818-47C2-BC34-D7D936D2C866}" type="presParOf" srcId="{C4AE84C4-011D-4962-B2F7-9A2727DD4B0F}" destId="{119B62B1-2D5A-4953-9880-AC716311C83A}" srcOrd="0" destOrd="0" presId="urn:microsoft.com/office/officeart/2005/8/layout/hList1"/>
    <dgm:cxn modelId="{024F1A52-B9AE-4666-B9E2-585FCE1A4762}" type="presParOf" srcId="{C4AE84C4-011D-4962-B2F7-9A2727DD4B0F}" destId="{63A5BBD4-4CFB-4F25-8381-A09C561447D0}" srcOrd="1" destOrd="0" presId="urn:microsoft.com/office/officeart/2005/8/layout/hList1"/>
    <dgm:cxn modelId="{1C90FF46-1B87-4451-AF2E-99B3F8CD3FBF}" type="presParOf" srcId="{E5BC2C0F-6244-48D2-A51E-D41C5A93B262}" destId="{DBAA63BA-26D6-4C09-A9E6-D87E45036FCD}" srcOrd="1" destOrd="0" presId="urn:microsoft.com/office/officeart/2005/8/layout/hList1"/>
    <dgm:cxn modelId="{00CDBB81-4E56-43AE-8EC3-DCD9EE1E9ADD}" type="presParOf" srcId="{E5BC2C0F-6244-48D2-A51E-D41C5A93B262}" destId="{056869B1-B7BE-418F-B979-7D7F1B2034EE}" srcOrd="2" destOrd="0" presId="urn:microsoft.com/office/officeart/2005/8/layout/hList1"/>
    <dgm:cxn modelId="{14472E08-DE35-451D-9548-99C8C4858C14}" type="presParOf" srcId="{056869B1-B7BE-418F-B979-7D7F1B2034EE}" destId="{8B57D2FA-BC47-4272-807C-A14E082727F1}" srcOrd="0" destOrd="0" presId="urn:microsoft.com/office/officeart/2005/8/layout/hList1"/>
    <dgm:cxn modelId="{E6DF567E-D1F6-41F5-BEC9-0C3EFB2ECE2D}" type="presParOf" srcId="{056869B1-B7BE-418F-B979-7D7F1B2034EE}" destId="{30D2E032-C55E-4F31-A04F-350602C814B4}" srcOrd="1" destOrd="0" presId="urn:microsoft.com/office/officeart/2005/8/layout/hList1"/>
    <dgm:cxn modelId="{BBF1ED56-CB1D-4318-BC94-8CE4D7E4AC5B}" type="presParOf" srcId="{E5BC2C0F-6244-48D2-A51E-D41C5A93B262}" destId="{BA1EEB49-2563-4D42-892A-623B83050B1B}" srcOrd="3" destOrd="0" presId="urn:microsoft.com/office/officeart/2005/8/layout/hList1"/>
    <dgm:cxn modelId="{203A74C9-7843-4D77-AB61-3372CD7EDFB8}" type="presParOf" srcId="{E5BC2C0F-6244-48D2-A51E-D41C5A93B262}" destId="{5B049267-8CAF-4EF0-89CB-1BF7F5FE5CDB}" srcOrd="4" destOrd="0" presId="urn:microsoft.com/office/officeart/2005/8/layout/hList1"/>
    <dgm:cxn modelId="{58C327B8-D03E-4DFB-AE2E-D3206D940D0E}" type="presParOf" srcId="{5B049267-8CAF-4EF0-89CB-1BF7F5FE5CDB}" destId="{8B05AFBA-1689-4E8D-B921-1FB0305D0502}" srcOrd="0" destOrd="0" presId="urn:microsoft.com/office/officeart/2005/8/layout/hList1"/>
    <dgm:cxn modelId="{EF480167-2C54-434A-AF0C-893BA1F13AE5}" type="presParOf" srcId="{5B049267-8CAF-4EF0-89CB-1BF7F5FE5CDB}" destId="{0AAF421A-D56C-40B0-8987-6CBB7157540F}" srcOrd="1" destOrd="0" presId="urn:microsoft.com/office/officeart/2005/8/layout/hList1"/>
    <dgm:cxn modelId="{6DBB9D58-386A-47BE-BB38-E80227FA082B}" type="presParOf" srcId="{E5BC2C0F-6244-48D2-A51E-D41C5A93B262}" destId="{9CB33F78-5180-4EF2-8BAE-1689060A4CD1}" srcOrd="5" destOrd="0" presId="urn:microsoft.com/office/officeart/2005/8/layout/hList1"/>
    <dgm:cxn modelId="{D31D0A84-3BED-44B1-8963-0C71B4CEB339}" type="presParOf" srcId="{E5BC2C0F-6244-48D2-A51E-D41C5A93B262}" destId="{65035DA5-E77D-47C9-AC74-0E7706621076}" srcOrd="6" destOrd="0" presId="urn:microsoft.com/office/officeart/2005/8/layout/hList1"/>
    <dgm:cxn modelId="{6F6E3790-B1CA-4014-AAF2-2CD25194FA57}" type="presParOf" srcId="{65035DA5-E77D-47C9-AC74-0E7706621076}" destId="{2DE64ADB-FD83-4BA9-93E5-0D9AFFA3A292}" srcOrd="0" destOrd="0" presId="urn:microsoft.com/office/officeart/2005/8/layout/hList1"/>
    <dgm:cxn modelId="{2237235F-8F87-4A1A-999E-D19BC33E80B2}" type="presParOf" srcId="{65035DA5-E77D-47C9-AC74-0E7706621076}" destId="{D87DB6F5-589E-44B6-8545-5876AB66ACFD}" srcOrd="1" destOrd="0" presId="urn:microsoft.com/office/officeart/2005/8/layout/hList1"/>
    <dgm:cxn modelId="{5A93A7EF-88FA-4511-ADFF-6A214830FA48}" type="presParOf" srcId="{E5BC2C0F-6244-48D2-A51E-D41C5A93B262}" destId="{66D0F838-AA0C-4D0A-9687-BF86FE250252}" srcOrd="7" destOrd="0" presId="urn:microsoft.com/office/officeart/2005/8/layout/hList1"/>
    <dgm:cxn modelId="{7E65B248-0E2C-425F-87C9-523BACFB2C09}" type="presParOf" srcId="{E5BC2C0F-6244-48D2-A51E-D41C5A93B262}" destId="{BCE7CE21-47E5-42F6-965C-FA689403200A}" srcOrd="8" destOrd="0" presId="urn:microsoft.com/office/officeart/2005/8/layout/hList1"/>
    <dgm:cxn modelId="{23852740-12A9-4F16-B12A-55A1E9E517D0}" type="presParOf" srcId="{BCE7CE21-47E5-42F6-965C-FA689403200A}" destId="{2304A8AB-9207-4EBC-B24D-D8956FF3D767}" srcOrd="0" destOrd="0" presId="urn:microsoft.com/office/officeart/2005/8/layout/hList1"/>
    <dgm:cxn modelId="{38D543F4-A0B5-4C77-BA19-8E3A7BA8B4F9}" type="presParOf" srcId="{BCE7CE21-47E5-42F6-965C-FA689403200A}" destId="{9EA8FF9A-F19A-4375-A734-394946E08AA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FD1629-D0B8-4CC1-AF6A-99E366DD5DA9}"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B3A80728-AF2B-49A9-9641-A60B6816F588}">
      <dgm:prSet custT="1"/>
      <dgm:spPr/>
      <dgm:t>
        <a:bodyPr/>
        <a:lstStyle/>
        <a:p>
          <a:pPr>
            <a:lnSpc>
              <a:spcPct val="100000"/>
            </a:lnSpc>
            <a:defRPr cap="all"/>
          </a:pPr>
          <a:r>
            <a:rPr lang="en-US" sz="1600" b="1" u="sng" kern="1200" cap="all">
              <a:solidFill>
                <a:prstClr val="black">
                  <a:hueOff val="0"/>
                  <a:satOff val="0"/>
                  <a:lumOff val="0"/>
                  <a:alphaOff val="0"/>
                </a:prstClr>
              </a:solidFill>
              <a:latin typeface="Calibri" panose="020F0502020204030204"/>
              <a:ea typeface="+mn-ea"/>
              <a:cs typeface="+mn-cs"/>
            </a:rPr>
            <a:t>GPS Watch</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cap="all">
            <a:solidFill>
              <a:prstClr val="black">
                <a:hueOff val="0"/>
                <a:satOff val="0"/>
                <a:lumOff val="0"/>
                <a:alphaOff val="0"/>
              </a:prstClr>
            </a:solidFill>
            <a:latin typeface="+mn-lt"/>
            <a:ea typeface="+mn-ea"/>
            <a:cs typeface="+mn-cs"/>
          </a:endParaRPr>
        </a:p>
        <a:p>
          <a:pPr>
            <a:lnSpc>
              <a:spcPct val="100000"/>
            </a:lnSpc>
            <a:defRPr cap="all"/>
          </a:pPr>
          <a:r>
            <a:rPr lang="en-US" sz="1400" kern="1200" cap="all">
              <a:solidFill>
                <a:prstClr val="black">
                  <a:hueOff val="0"/>
                  <a:satOff val="0"/>
                  <a:lumOff val="0"/>
                  <a:alphaOff val="0"/>
                </a:prstClr>
              </a:solidFill>
              <a:latin typeface="+mn-lt"/>
              <a:ea typeface="+mn-ea"/>
              <a:cs typeface="+mn-cs"/>
            </a:rPr>
            <a:t>- GPS indicate where the user is</a:t>
          </a:r>
        </a:p>
        <a:p>
          <a:pPr>
            <a:lnSpc>
              <a:spcPct val="100000"/>
            </a:lnSpc>
            <a:defRPr cap="all"/>
          </a:pPr>
          <a:r>
            <a:rPr lang="en-US" sz="1400" kern="1200" cap="all">
              <a:solidFill>
                <a:prstClr val="black">
                  <a:hueOff val="0"/>
                  <a:satOff val="0"/>
                  <a:lumOff val="0"/>
                  <a:alphaOff val="0"/>
                </a:prstClr>
              </a:solidFill>
              <a:latin typeface="+mn-lt"/>
              <a:ea typeface="+mn-ea"/>
              <a:cs typeface="+mn-cs"/>
            </a:rPr>
            <a:t> - haptic feedback provided through vibration on wrist</a:t>
          </a:r>
        </a:p>
      </dgm:t>
    </dgm:pt>
    <dgm:pt modelId="{7F7152A8-78E1-41A5-9318-2AE90CC4D6FD}" type="parTrans" cxnId="{2C51EEF1-0CCE-41A4-91F5-7D468BCD67B6}">
      <dgm:prSet/>
      <dgm:spPr/>
      <dgm:t>
        <a:bodyPr/>
        <a:lstStyle/>
        <a:p>
          <a:endParaRPr lang="en-US"/>
        </a:p>
      </dgm:t>
    </dgm:pt>
    <dgm:pt modelId="{A97199CD-5CF0-4D26-8162-0FED7C3BD2E6}" type="sibTrans" cxnId="{2C51EEF1-0CCE-41A4-91F5-7D468BCD67B6}">
      <dgm:prSet/>
      <dgm:spPr/>
      <dgm:t>
        <a:bodyPr/>
        <a:lstStyle/>
        <a:p>
          <a:endParaRPr lang="en-US"/>
        </a:p>
      </dgm:t>
    </dgm:pt>
    <dgm:pt modelId="{84AB0D91-A085-491D-929F-AD011BDE49F9}">
      <dgm:prSet custT="1"/>
      <dgm:spPr/>
      <dgm:t>
        <a:bodyPr/>
        <a:lstStyle/>
        <a:p>
          <a:pPr>
            <a:lnSpc>
              <a:spcPct val="100000"/>
            </a:lnSpc>
            <a:defRPr cap="all"/>
          </a:pPr>
          <a:r>
            <a:rPr lang="en-US" sz="1600" b="1" u="sng" kern="1200" cap="all">
              <a:solidFill>
                <a:prstClr val="black">
                  <a:hueOff val="0"/>
                  <a:satOff val="0"/>
                  <a:lumOff val="0"/>
                  <a:alphaOff val="0"/>
                </a:prstClr>
              </a:solidFill>
              <a:latin typeface="Calibri" panose="020F0502020204030204"/>
              <a:ea typeface="+mn-ea"/>
              <a:cs typeface="+mn-cs"/>
            </a:rPr>
            <a:t>Haptic Feedback cane:</a:t>
          </a:r>
          <a:r>
            <a:rPr lang="en-US" sz="1400" u="sng" kern="1200" cap="all">
              <a:latin typeface="Calibri" panose="020F0502020204030204"/>
              <a:ea typeface="+mn-ea"/>
              <a:cs typeface="+mn-cs"/>
            </a:rPr>
            <a:t> </a:t>
          </a:r>
          <a:endParaRPr lang="en-US" sz="1400" kern="1200"/>
        </a:p>
        <a:p>
          <a:pPr>
            <a:lnSpc>
              <a:spcPct val="100000"/>
            </a:lnSpc>
            <a:defRPr cap="all"/>
          </a:pPr>
          <a:r>
            <a:rPr lang="en-US" sz="1400" kern="1200">
              <a:latin typeface="Calibri Light" panose="020F0302020204030204"/>
            </a:rPr>
            <a:t>- </a:t>
          </a:r>
          <a:r>
            <a:rPr lang="en-US" sz="1400" kern="1200"/>
            <a:t>haptic feedback voice-activated</a:t>
          </a:r>
          <a:r>
            <a:rPr lang="en-US" sz="1400" kern="1200">
              <a:latin typeface="Calibri Light" panose="020F0302020204030204"/>
            </a:rPr>
            <a:t> </a:t>
          </a:r>
          <a:endParaRPr lang="en-US" sz="1400" kern="1200"/>
        </a:p>
        <a:p>
          <a:pPr rtl="0">
            <a:lnSpc>
              <a:spcPct val="100000"/>
            </a:lnSpc>
            <a:defRPr cap="all"/>
          </a:pPr>
          <a:r>
            <a:rPr lang="en-US" sz="1400" kern="1200">
              <a:latin typeface="Calibri Light" panose="020F0302020204030204"/>
            </a:rPr>
            <a:t>- </a:t>
          </a:r>
          <a:r>
            <a:rPr lang="en-US" sz="1400" kern="1200"/>
            <a:t>phone compatible</a:t>
          </a:r>
          <a:endParaRPr lang="en-US" sz="1100" kern="1200"/>
        </a:p>
      </dgm:t>
    </dgm:pt>
    <dgm:pt modelId="{DB1BFC3E-74F8-441C-B1A0-9B496988B20D}" type="parTrans" cxnId="{B74DBFB8-B0F2-4A78-8DDB-73E9F74A76CD}">
      <dgm:prSet/>
      <dgm:spPr/>
      <dgm:t>
        <a:bodyPr/>
        <a:lstStyle/>
        <a:p>
          <a:endParaRPr lang="en-US"/>
        </a:p>
      </dgm:t>
    </dgm:pt>
    <dgm:pt modelId="{F4DA2A1C-B096-40BD-ADBC-6506F8E66BB7}" type="sibTrans" cxnId="{B74DBFB8-B0F2-4A78-8DDB-73E9F74A76CD}">
      <dgm:prSet/>
      <dgm:spPr/>
      <dgm:t>
        <a:bodyPr/>
        <a:lstStyle/>
        <a:p>
          <a:endParaRPr lang="en-US"/>
        </a:p>
      </dgm:t>
    </dgm:pt>
    <dgm:pt modelId="{68736CCC-0CA2-4519-BDE6-7E07930C96CF}">
      <dgm:prSet custT="1"/>
      <dgm:spPr/>
      <dgm:t>
        <a:bodyPr/>
        <a:lstStyle/>
        <a:p>
          <a:pPr>
            <a:lnSpc>
              <a:spcPct val="100000"/>
            </a:lnSpc>
            <a:defRPr cap="all"/>
          </a:pPr>
          <a:r>
            <a:rPr lang="en-US" sz="1600" b="1" u="sng" kern="1200" cap="all">
              <a:solidFill>
                <a:prstClr val="black">
                  <a:hueOff val="0"/>
                  <a:satOff val="0"/>
                  <a:lumOff val="0"/>
                  <a:alphaOff val="0"/>
                </a:prstClr>
              </a:solidFill>
              <a:latin typeface="Calibri" panose="020F0502020204030204"/>
              <a:ea typeface="+mn-ea"/>
              <a:cs typeface="+mn-cs"/>
            </a:rPr>
            <a:t>Smart Glasses</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a:p>
        <a:p>
          <a:pPr rtl="0">
            <a:lnSpc>
              <a:spcPct val="100000"/>
            </a:lnSpc>
            <a:defRPr cap="all"/>
          </a:pPr>
          <a:r>
            <a:rPr lang="en-US" sz="1400" kern="1200">
              <a:latin typeface="Calibri Light" panose="020F0302020204030204"/>
            </a:rPr>
            <a:t>- </a:t>
          </a:r>
          <a:r>
            <a:rPr lang="en-US" sz="1400" kern="1200"/>
            <a:t>sensor and GPS for user location</a:t>
          </a:r>
          <a:r>
            <a:rPr lang="en-US" sz="1400" kern="1200">
              <a:latin typeface="Calibri Light" panose="020F0302020204030204"/>
            </a:rPr>
            <a:t> </a:t>
          </a:r>
          <a:endParaRPr lang="en-US" sz="1400" kern="1200"/>
        </a:p>
        <a:p>
          <a:pPr rtl="0">
            <a:lnSpc>
              <a:spcPct val="100000"/>
            </a:lnSpc>
            <a:defRPr cap="all"/>
          </a:pPr>
          <a:r>
            <a:rPr lang="en-US" sz="1400" kern="1200">
              <a:latin typeface="Calibri Light" panose="020F0302020204030204"/>
            </a:rPr>
            <a:t>- </a:t>
          </a:r>
          <a:r>
            <a:rPr lang="en-US" sz="1400" kern="1200"/>
            <a:t>Audio feedback through glass-mounted earpiece</a:t>
          </a:r>
          <a:endParaRPr lang="en-US" sz="1400" u="none" kern="1200" cap="all">
            <a:latin typeface="Calibri Light" panose="020F0302020204030204"/>
            <a:ea typeface="+mn-ea"/>
            <a:cs typeface="Calibri Light" panose="020F0302020204030204"/>
          </a:endParaRPr>
        </a:p>
      </dgm:t>
    </dgm:pt>
    <dgm:pt modelId="{DCE4F5C0-DC0D-4EA8-AC9E-819407B3F70E}" type="parTrans" cxnId="{C4349F55-C614-47D9-9695-BFFBC3537D52}">
      <dgm:prSet/>
      <dgm:spPr/>
      <dgm:t>
        <a:bodyPr/>
        <a:lstStyle/>
        <a:p>
          <a:endParaRPr lang="en-US"/>
        </a:p>
      </dgm:t>
    </dgm:pt>
    <dgm:pt modelId="{45A7E1FD-1098-4053-95A4-8464372E28F3}" type="sibTrans" cxnId="{C4349F55-C614-47D9-9695-BFFBC3537D52}">
      <dgm:prSet/>
      <dgm:spPr/>
      <dgm:t>
        <a:bodyPr/>
        <a:lstStyle/>
        <a:p>
          <a:endParaRPr lang="en-US"/>
        </a:p>
      </dgm:t>
    </dgm:pt>
    <dgm:pt modelId="{5D87691C-3797-46AC-A813-1A5725B4D74B}">
      <dgm:prSet custT="1"/>
      <dgm:spPr/>
      <dgm:t>
        <a:bodyPr/>
        <a:lstStyle/>
        <a:p>
          <a:pPr>
            <a:lnSpc>
              <a:spcPct val="100000"/>
            </a:lnSpc>
            <a:defRPr cap="all"/>
          </a:pPr>
          <a:r>
            <a:rPr lang="en-US" sz="1600" b="1" u="sng" kern="1200" cap="all">
              <a:solidFill>
                <a:prstClr val="black">
                  <a:hueOff val="0"/>
                  <a:satOff val="0"/>
                  <a:lumOff val="0"/>
                  <a:alphaOff val="0"/>
                </a:prstClr>
              </a:solidFill>
              <a:latin typeface="Calibri" panose="020F0502020204030204"/>
              <a:ea typeface="+mn-ea"/>
              <a:cs typeface="+mn-cs"/>
            </a:rPr>
            <a:t>Audio Feedback  cane</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a:p>
        <a:p>
          <a:pPr>
            <a:lnSpc>
              <a:spcPct val="100000"/>
            </a:lnSpc>
            <a:defRPr cap="all"/>
          </a:pPr>
          <a:r>
            <a:rPr lang="en-US" sz="1400" kern="1200">
              <a:latin typeface="Calibri Light" panose="020F0302020204030204"/>
            </a:rPr>
            <a:t>- </a:t>
          </a:r>
          <a:r>
            <a:rPr lang="en-US" sz="1400" kern="1200"/>
            <a:t>audio feedback</a:t>
          </a:r>
        </a:p>
        <a:p>
          <a:pPr rtl="0">
            <a:lnSpc>
              <a:spcPct val="100000"/>
            </a:lnSpc>
            <a:defRPr cap="all"/>
          </a:pPr>
          <a:r>
            <a:rPr lang="en-US" sz="1400" kern="1200">
              <a:latin typeface="Calibri Light" panose="020F0302020204030204"/>
            </a:rPr>
            <a:t>- </a:t>
          </a:r>
          <a:r>
            <a:rPr lang="en-US" sz="1400" kern="1200"/>
            <a:t>Tactile or </a:t>
          </a:r>
          <a:r>
            <a:rPr lang="en-US" sz="1400" kern="1200">
              <a:latin typeface="+mn-lt"/>
            </a:rPr>
            <a:t>voice activation</a:t>
          </a:r>
        </a:p>
        <a:p>
          <a:pPr>
            <a:lnSpc>
              <a:spcPct val="100000"/>
            </a:lnSpc>
            <a:defRPr cap="all"/>
          </a:pPr>
          <a:r>
            <a:rPr lang="en-US" sz="1400" b="1" kern="1200">
              <a:latin typeface="+mn-lt"/>
            </a:rPr>
            <a:t>-</a:t>
          </a:r>
          <a:r>
            <a:rPr lang="en-US" sz="1400" kern="1200">
              <a:latin typeface="+mn-lt"/>
            </a:rPr>
            <a:t> </a:t>
          </a:r>
          <a:r>
            <a:rPr lang="en-US" sz="1400" b="0" kern="1200">
              <a:latin typeface="+mn-lt"/>
            </a:rPr>
            <a:t>Phone</a:t>
          </a:r>
          <a:r>
            <a:rPr lang="en-US" sz="1400" b="1" kern="1200">
              <a:latin typeface="+mn-lt"/>
            </a:rPr>
            <a:t> </a:t>
          </a:r>
          <a:r>
            <a:rPr lang="en-US" sz="1400" b="0" kern="1200">
              <a:latin typeface="+mn-lt"/>
            </a:rPr>
            <a:t>compatible</a:t>
          </a:r>
          <a:endParaRPr lang="en-US" sz="1400" kern="1200">
            <a:latin typeface="+mn-lt"/>
          </a:endParaRPr>
        </a:p>
        <a:p>
          <a:pPr>
            <a:lnSpc>
              <a:spcPct val="100000"/>
            </a:lnSpc>
            <a:defRPr cap="all"/>
          </a:pPr>
          <a:r>
            <a:rPr lang="en-US" sz="1400" kern="1200">
              <a:latin typeface="+mn-lt"/>
            </a:rPr>
            <a:t>- camera to interpret the environment </a:t>
          </a:r>
        </a:p>
      </dgm:t>
    </dgm:pt>
    <dgm:pt modelId="{4ED7FD8D-9C77-4AED-8F5A-33957E49CC37}" type="parTrans" cxnId="{F950A91F-7920-4AFF-ACA8-E2B029A188D8}">
      <dgm:prSet/>
      <dgm:spPr/>
      <dgm:t>
        <a:bodyPr/>
        <a:lstStyle/>
        <a:p>
          <a:endParaRPr lang="en-US"/>
        </a:p>
      </dgm:t>
    </dgm:pt>
    <dgm:pt modelId="{C8723C8B-B7EE-48FD-AC08-BB247DBF35DA}" type="sibTrans" cxnId="{F950A91F-7920-4AFF-ACA8-E2B029A188D8}">
      <dgm:prSet/>
      <dgm:spPr/>
      <dgm:t>
        <a:bodyPr/>
        <a:lstStyle/>
        <a:p>
          <a:endParaRPr lang="en-US"/>
        </a:p>
      </dgm:t>
    </dgm:pt>
    <dgm:pt modelId="{0CE302A4-9EDA-43D4-9B9F-0681EB5EE6FE}">
      <dgm:prSet custT="1"/>
      <dgm:spPr/>
      <dgm:t>
        <a:bodyPr/>
        <a:lstStyle/>
        <a:p>
          <a:pPr>
            <a:lnSpc>
              <a:spcPct val="100000"/>
            </a:lnSpc>
            <a:defRPr cap="all"/>
          </a:pPr>
          <a:r>
            <a:rPr lang="en-US" sz="1600" b="1" u="sng" kern="1200"/>
            <a:t>GPS app</a:t>
          </a:r>
          <a:r>
            <a:rPr lang="en-US" sz="1600" u="sng" kern="1200"/>
            <a:t>:</a:t>
          </a:r>
          <a:endParaRPr lang="en-US" sz="1400" b="1" kern="1200">
            <a:latin typeface="Calibri Light"/>
            <a:cs typeface="Calibri Light"/>
          </a:endParaRPr>
        </a:p>
        <a:p>
          <a:pPr>
            <a:lnSpc>
              <a:spcPct val="100000"/>
            </a:lnSpc>
            <a:defRPr cap="all"/>
          </a:pPr>
          <a:r>
            <a:rPr lang="en-US" sz="1400" b="1" kern="1200">
              <a:latin typeface="Calibri Light"/>
              <a:cs typeface="Calibri Light"/>
            </a:rPr>
            <a:t>- </a:t>
          </a:r>
          <a:r>
            <a:rPr lang="en-US" sz="1400" b="0" kern="1200">
              <a:latin typeface="+mn-lt"/>
              <a:cs typeface="Calibri Light"/>
            </a:rPr>
            <a:t>Lidar </a:t>
          </a:r>
          <a:endParaRPr lang="en-US" sz="1400" b="0" kern="1200">
            <a:latin typeface="+mn-lt"/>
            <a:cs typeface="Calibri Light" panose="020F0302020204030204" pitchFamily="34" charset="0"/>
          </a:endParaRPr>
        </a:p>
        <a:p>
          <a:pPr>
            <a:lnSpc>
              <a:spcPct val="100000"/>
            </a:lnSpc>
            <a:defRPr cap="all"/>
          </a:pPr>
          <a:r>
            <a:rPr lang="en-US" sz="1400" b="0" kern="1200">
              <a:latin typeface="+mn-lt"/>
              <a:cs typeface="Calibri Light"/>
            </a:rPr>
            <a:t>- user information through haptics</a:t>
          </a:r>
        </a:p>
        <a:p>
          <a:pPr>
            <a:lnSpc>
              <a:spcPct val="100000"/>
            </a:lnSpc>
            <a:defRPr cap="all"/>
          </a:pPr>
          <a:r>
            <a:rPr lang="en-US" sz="1400" b="0" kern="1200">
              <a:latin typeface="+mn-lt"/>
              <a:cs typeface="Calibri Light"/>
            </a:rPr>
            <a:t>- computer </a:t>
          </a:r>
          <a:r>
            <a:rPr lang="en-US" sz="1400" b="0" kern="1200" cap="all">
              <a:solidFill>
                <a:prstClr val="black">
                  <a:hueOff val="0"/>
                  <a:satOff val="0"/>
                  <a:lumOff val="0"/>
                  <a:alphaOff val="0"/>
                </a:prstClr>
              </a:solidFill>
              <a:latin typeface="+mn-lt"/>
              <a:ea typeface="+mn-ea"/>
              <a:cs typeface="Calibri Light"/>
            </a:rPr>
            <a:t>and GPS track and locate user</a:t>
          </a:r>
        </a:p>
      </dgm:t>
    </dgm:pt>
    <dgm:pt modelId="{7F22DCD3-409C-4F76-972C-844687991405}" type="sibTrans" cxnId="{B117FE8A-81B9-4508-9990-B81655FEE0FE}">
      <dgm:prSet/>
      <dgm:spPr/>
      <dgm:t>
        <a:bodyPr/>
        <a:lstStyle/>
        <a:p>
          <a:endParaRPr lang="en-US"/>
        </a:p>
      </dgm:t>
    </dgm:pt>
    <dgm:pt modelId="{82341305-AECF-4461-AD6B-D9B4B515507E}" type="parTrans" cxnId="{B117FE8A-81B9-4508-9990-B81655FEE0FE}">
      <dgm:prSet/>
      <dgm:spPr/>
      <dgm:t>
        <a:bodyPr/>
        <a:lstStyle/>
        <a:p>
          <a:endParaRPr lang="en-US"/>
        </a:p>
      </dgm:t>
    </dgm:pt>
    <dgm:pt modelId="{55703E81-0C9F-40D6-AEEF-60E54B8FB325}" type="pres">
      <dgm:prSet presAssocID="{D2FD1629-D0B8-4CC1-AF6A-99E366DD5DA9}" presName="root" presStyleCnt="0">
        <dgm:presLayoutVars>
          <dgm:dir/>
          <dgm:resizeHandles val="exact"/>
        </dgm:presLayoutVars>
      </dgm:prSet>
      <dgm:spPr/>
    </dgm:pt>
    <dgm:pt modelId="{CE891B84-A241-40D2-981C-B3BE5366F6AD}" type="pres">
      <dgm:prSet presAssocID="{0CE302A4-9EDA-43D4-9B9F-0681EB5EE6FE}" presName="compNode" presStyleCnt="0"/>
      <dgm:spPr/>
    </dgm:pt>
    <dgm:pt modelId="{12AFD3A9-CE4B-44BA-B13E-46D8C2E14B7E}" type="pres">
      <dgm:prSet presAssocID="{0CE302A4-9EDA-43D4-9B9F-0681EB5EE6FE}" presName="iconBgRect" presStyleLbl="bgShp" presStyleIdx="0" presStyleCnt="5"/>
      <dgm:spPr/>
    </dgm:pt>
    <dgm:pt modelId="{1624069E-B2E9-4EF9-9F8F-B9BB4B4C070F}" type="pres">
      <dgm:prSet presAssocID="{0CE302A4-9EDA-43D4-9B9F-0681EB5EE6F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art Phone"/>
        </a:ext>
      </dgm:extLst>
    </dgm:pt>
    <dgm:pt modelId="{88E908CD-F5DB-46EC-8665-0C09E698432B}" type="pres">
      <dgm:prSet presAssocID="{0CE302A4-9EDA-43D4-9B9F-0681EB5EE6FE}" presName="spaceRect" presStyleCnt="0"/>
      <dgm:spPr/>
    </dgm:pt>
    <dgm:pt modelId="{7D92E19E-C7BE-4017-B3BC-098E50F249D1}" type="pres">
      <dgm:prSet presAssocID="{0CE302A4-9EDA-43D4-9B9F-0681EB5EE6FE}" presName="textRect" presStyleLbl="revTx" presStyleIdx="0" presStyleCnt="5" custLinFactNeighborX="1571" custLinFactNeighborY="300">
        <dgm:presLayoutVars>
          <dgm:chMax val="1"/>
          <dgm:chPref val="1"/>
        </dgm:presLayoutVars>
      </dgm:prSet>
      <dgm:spPr/>
    </dgm:pt>
    <dgm:pt modelId="{CADD611C-163A-4347-882B-1D0BD60A55D1}" type="pres">
      <dgm:prSet presAssocID="{7F22DCD3-409C-4F76-972C-844687991405}" presName="sibTrans" presStyleCnt="0"/>
      <dgm:spPr/>
    </dgm:pt>
    <dgm:pt modelId="{546D4AF3-F425-4DDB-BDFD-7F4C21A4B586}" type="pres">
      <dgm:prSet presAssocID="{B3A80728-AF2B-49A9-9641-A60B6816F588}" presName="compNode" presStyleCnt="0"/>
      <dgm:spPr/>
    </dgm:pt>
    <dgm:pt modelId="{8CD6240D-C573-458D-BE05-02202C2BD0D0}" type="pres">
      <dgm:prSet presAssocID="{B3A80728-AF2B-49A9-9641-A60B6816F588}" presName="iconBgRect" presStyleLbl="bgShp" presStyleIdx="1" presStyleCnt="5"/>
      <dgm:spPr/>
    </dgm:pt>
    <dgm:pt modelId="{D4835F5C-10B4-4BE2-B799-6E00828C3675}" type="pres">
      <dgm:prSet presAssocID="{B3A80728-AF2B-49A9-9641-A60B6816F58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Watch"/>
        </a:ext>
      </dgm:extLst>
    </dgm:pt>
    <dgm:pt modelId="{5AAFD4DB-8DFF-434D-A156-EED329567DE3}" type="pres">
      <dgm:prSet presAssocID="{B3A80728-AF2B-49A9-9641-A60B6816F588}" presName="spaceRect" presStyleCnt="0"/>
      <dgm:spPr/>
    </dgm:pt>
    <dgm:pt modelId="{AC0BC7F9-1A4E-4355-B1C4-D6A21674EABA}" type="pres">
      <dgm:prSet presAssocID="{B3A80728-AF2B-49A9-9641-A60B6816F588}" presName="textRect" presStyleLbl="revTx" presStyleIdx="1" presStyleCnt="5">
        <dgm:presLayoutVars>
          <dgm:chMax val="1"/>
          <dgm:chPref val="1"/>
        </dgm:presLayoutVars>
      </dgm:prSet>
      <dgm:spPr/>
    </dgm:pt>
    <dgm:pt modelId="{9A69D7AE-DA10-4CC3-BE00-BB1F709BA327}" type="pres">
      <dgm:prSet presAssocID="{A97199CD-5CF0-4D26-8162-0FED7C3BD2E6}" presName="sibTrans" presStyleCnt="0"/>
      <dgm:spPr/>
    </dgm:pt>
    <dgm:pt modelId="{18777B89-1434-404E-BAF8-9B5AC7184A57}" type="pres">
      <dgm:prSet presAssocID="{84AB0D91-A085-491D-929F-AD011BDE49F9}" presName="compNode" presStyleCnt="0"/>
      <dgm:spPr/>
    </dgm:pt>
    <dgm:pt modelId="{A80D0345-7122-49CC-B30E-A23CF86108DB}" type="pres">
      <dgm:prSet presAssocID="{84AB0D91-A085-491D-929F-AD011BDE49F9}" presName="iconBgRect" presStyleLbl="bgShp" presStyleIdx="2" presStyleCnt="5"/>
      <dgm:spPr/>
    </dgm:pt>
    <dgm:pt modelId="{5E9FA325-4D0A-47A9-A112-49E93421EF49}" type="pres">
      <dgm:prSet presAssocID="{84AB0D91-A085-491D-929F-AD011BDE49F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an with cane"/>
        </a:ext>
      </dgm:extLst>
    </dgm:pt>
    <dgm:pt modelId="{111A2926-4098-42D9-A852-5CD3D1B06CE2}" type="pres">
      <dgm:prSet presAssocID="{84AB0D91-A085-491D-929F-AD011BDE49F9}" presName="spaceRect" presStyleCnt="0"/>
      <dgm:spPr/>
    </dgm:pt>
    <dgm:pt modelId="{D89227E0-ADB6-44B4-894D-766385A09046}" type="pres">
      <dgm:prSet presAssocID="{84AB0D91-A085-491D-929F-AD011BDE49F9}" presName="textRect" presStyleLbl="revTx" presStyleIdx="2" presStyleCnt="5" custLinFactNeighborY="0">
        <dgm:presLayoutVars>
          <dgm:chMax val="1"/>
          <dgm:chPref val="1"/>
        </dgm:presLayoutVars>
      </dgm:prSet>
      <dgm:spPr/>
    </dgm:pt>
    <dgm:pt modelId="{DF56C13E-9360-4C62-9DEB-0BC885C38457}" type="pres">
      <dgm:prSet presAssocID="{F4DA2A1C-B096-40BD-ADBC-6506F8E66BB7}" presName="sibTrans" presStyleCnt="0"/>
      <dgm:spPr/>
    </dgm:pt>
    <dgm:pt modelId="{09AAA59C-C926-447E-9978-23A422151857}" type="pres">
      <dgm:prSet presAssocID="{68736CCC-0CA2-4519-BDE6-7E07930C96CF}" presName="compNode" presStyleCnt="0"/>
      <dgm:spPr/>
    </dgm:pt>
    <dgm:pt modelId="{0B508F6C-6331-4E42-994A-F08C7D2ADCC4}" type="pres">
      <dgm:prSet presAssocID="{68736CCC-0CA2-4519-BDE6-7E07930C96CF}" presName="iconBgRect" presStyleLbl="bgShp" presStyleIdx="3" presStyleCnt="5"/>
      <dgm:spPr/>
    </dgm:pt>
    <dgm:pt modelId="{385F1EF4-AE75-4169-8170-15F291CBA95E}" type="pres">
      <dgm:prSet presAssocID="{68736CCC-0CA2-4519-BDE6-7E07930C96C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lasses"/>
        </a:ext>
      </dgm:extLst>
    </dgm:pt>
    <dgm:pt modelId="{7C817047-5BBA-4433-81AD-0BB28EE704D3}" type="pres">
      <dgm:prSet presAssocID="{68736CCC-0CA2-4519-BDE6-7E07930C96CF}" presName="spaceRect" presStyleCnt="0"/>
      <dgm:spPr/>
    </dgm:pt>
    <dgm:pt modelId="{9C060A69-6C36-4AC7-BCEB-2815EEB0DD39}" type="pres">
      <dgm:prSet presAssocID="{68736CCC-0CA2-4519-BDE6-7E07930C96CF}" presName="textRect" presStyleLbl="revTx" presStyleIdx="3" presStyleCnt="5">
        <dgm:presLayoutVars>
          <dgm:chMax val="1"/>
          <dgm:chPref val="1"/>
        </dgm:presLayoutVars>
      </dgm:prSet>
      <dgm:spPr/>
    </dgm:pt>
    <dgm:pt modelId="{33D585F3-2ED2-4DC9-A302-E4B0C4B93DEA}" type="pres">
      <dgm:prSet presAssocID="{45A7E1FD-1098-4053-95A4-8464372E28F3}" presName="sibTrans" presStyleCnt="0"/>
      <dgm:spPr/>
    </dgm:pt>
    <dgm:pt modelId="{2774E4F4-5866-4D19-B6A5-FFF038563038}" type="pres">
      <dgm:prSet presAssocID="{5D87691C-3797-46AC-A813-1A5725B4D74B}" presName="compNode" presStyleCnt="0"/>
      <dgm:spPr/>
    </dgm:pt>
    <dgm:pt modelId="{AEBE321D-609C-407A-94B3-58826C1FBB43}" type="pres">
      <dgm:prSet presAssocID="{5D87691C-3797-46AC-A813-1A5725B4D74B}" presName="iconBgRect" presStyleLbl="bgShp" presStyleIdx="4" presStyleCnt="5"/>
      <dgm:spPr/>
    </dgm:pt>
    <dgm:pt modelId="{37B73A99-0F7C-460B-8ED6-7DCD997E54F9}" type="pres">
      <dgm:prSet presAssocID="{5D87691C-3797-46AC-A813-1A5725B4D74B}" presName="iconRect" presStyleLbl="node1" presStyleIdx="4"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Person with Cane"/>
        </a:ext>
      </dgm:extLst>
    </dgm:pt>
    <dgm:pt modelId="{0B3B813C-511B-4EBC-95DC-A3F4BA931861}" type="pres">
      <dgm:prSet presAssocID="{5D87691C-3797-46AC-A813-1A5725B4D74B}" presName="spaceRect" presStyleCnt="0"/>
      <dgm:spPr/>
    </dgm:pt>
    <dgm:pt modelId="{70958D28-161B-4459-A6FA-A5551387B1A9}" type="pres">
      <dgm:prSet presAssocID="{5D87691C-3797-46AC-A813-1A5725B4D74B}" presName="textRect" presStyleLbl="revTx" presStyleIdx="4" presStyleCnt="5">
        <dgm:presLayoutVars>
          <dgm:chMax val="1"/>
          <dgm:chPref val="1"/>
        </dgm:presLayoutVars>
      </dgm:prSet>
      <dgm:spPr/>
    </dgm:pt>
  </dgm:ptLst>
  <dgm:cxnLst>
    <dgm:cxn modelId="{475B7E07-5B4B-487A-B20C-9B594327ABF5}" type="presOf" srcId="{5D87691C-3797-46AC-A813-1A5725B4D74B}" destId="{70958D28-161B-4459-A6FA-A5551387B1A9}" srcOrd="0" destOrd="0" presId="urn:microsoft.com/office/officeart/2018/5/layout/IconCircleLabelList"/>
    <dgm:cxn modelId="{F950A91F-7920-4AFF-ACA8-E2B029A188D8}" srcId="{D2FD1629-D0B8-4CC1-AF6A-99E366DD5DA9}" destId="{5D87691C-3797-46AC-A813-1A5725B4D74B}" srcOrd="4" destOrd="0" parTransId="{4ED7FD8D-9C77-4AED-8F5A-33957E49CC37}" sibTransId="{C8723C8B-B7EE-48FD-AC08-BB247DBF35DA}"/>
    <dgm:cxn modelId="{C3C85F26-7E93-4D30-9D6D-0EE639E6D394}" type="presOf" srcId="{0CE302A4-9EDA-43D4-9B9F-0681EB5EE6FE}" destId="{7D92E19E-C7BE-4017-B3BC-098E50F249D1}" srcOrd="0" destOrd="0" presId="urn:microsoft.com/office/officeart/2018/5/layout/IconCircleLabelList"/>
    <dgm:cxn modelId="{5F34CD29-1FE5-4B06-9704-38C733BFFEB2}" type="presOf" srcId="{D2FD1629-D0B8-4CC1-AF6A-99E366DD5DA9}" destId="{55703E81-0C9F-40D6-AEEF-60E54B8FB325}" srcOrd="0" destOrd="0" presId="urn:microsoft.com/office/officeart/2018/5/layout/IconCircleLabelList"/>
    <dgm:cxn modelId="{26F1DC6F-9A5D-4819-A62B-9F6CD275C358}" type="presOf" srcId="{84AB0D91-A085-491D-929F-AD011BDE49F9}" destId="{D89227E0-ADB6-44B4-894D-766385A09046}" srcOrd="0" destOrd="0" presId="urn:microsoft.com/office/officeart/2018/5/layout/IconCircleLabelList"/>
    <dgm:cxn modelId="{C4349F55-C614-47D9-9695-BFFBC3537D52}" srcId="{D2FD1629-D0B8-4CC1-AF6A-99E366DD5DA9}" destId="{68736CCC-0CA2-4519-BDE6-7E07930C96CF}" srcOrd="3" destOrd="0" parTransId="{DCE4F5C0-DC0D-4EA8-AC9E-819407B3F70E}" sibTransId="{45A7E1FD-1098-4053-95A4-8464372E28F3}"/>
    <dgm:cxn modelId="{B117FE8A-81B9-4508-9990-B81655FEE0FE}" srcId="{D2FD1629-D0B8-4CC1-AF6A-99E366DD5DA9}" destId="{0CE302A4-9EDA-43D4-9B9F-0681EB5EE6FE}" srcOrd="0" destOrd="0" parTransId="{82341305-AECF-4461-AD6B-D9B4B515507E}" sibTransId="{7F22DCD3-409C-4F76-972C-844687991405}"/>
    <dgm:cxn modelId="{B74DBFB8-B0F2-4A78-8DDB-73E9F74A76CD}" srcId="{D2FD1629-D0B8-4CC1-AF6A-99E366DD5DA9}" destId="{84AB0D91-A085-491D-929F-AD011BDE49F9}" srcOrd="2" destOrd="0" parTransId="{DB1BFC3E-74F8-441C-B1A0-9B496988B20D}" sibTransId="{F4DA2A1C-B096-40BD-ADBC-6506F8E66BB7}"/>
    <dgm:cxn modelId="{9A58C6BF-C119-4017-A410-49C1F55AA749}" type="presOf" srcId="{B3A80728-AF2B-49A9-9641-A60B6816F588}" destId="{AC0BC7F9-1A4E-4355-B1C4-D6A21674EABA}" srcOrd="0" destOrd="0" presId="urn:microsoft.com/office/officeart/2018/5/layout/IconCircleLabelList"/>
    <dgm:cxn modelId="{F5CEBACE-51EA-478B-BCDE-29C81F3E06E9}" type="presOf" srcId="{68736CCC-0CA2-4519-BDE6-7E07930C96CF}" destId="{9C060A69-6C36-4AC7-BCEB-2815EEB0DD39}" srcOrd="0" destOrd="0" presId="urn:microsoft.com/office/officeart/2018/5/layout/IconCircleLabelList"/>
    <dgm:cxn modelId="{2C51EEF1-0CCE-41A4-91F5-7D468BCD67B6}" srcId="{D2FD1629-D0B8-4CC1-AF6A-99E366DD5DA9}" destId="{B3A80728-AF2B-49A9-9641-A60B6816F588}" srcOrd="1" destOrd="0" parTransId="{7F7152A8-78E1-41A5-9318-2AE90CC4D6FD}" sibTransId="{A97199CD-5CF0-4D26-8162-0FED7C3BD2E6}"/>
    <dgm:cxn modelId="{0657AAB2-6F71-42D0-B1C4-8C01097D67B2}" type="presParOf" srcId="{55703E81-0C9F-40D6-AEEF-60E54B8FB325}" destId="{CE891B84-A241-40D2-981C-B3BE5366F6AD}" srcOrd="0" destOrd="0" presId="urn:microsoft.com/office/officeart/2018/5/layout/IconCircleLabelList"/>
    <dgm:cxn modelId="{A9BA8886-1B4D-4673-A792-066DAFC63CBA}" type="presParOf" srcId="{CE891B84-A241-40D2-981C-B3BE5366F6AD}" destId="{12AFD3A9-CE4B-44BA-B13E-46D8C2E14B7E}" srcOrd="0" destOrd="0" presId="urn:microsoft.com/office/officeart/2018/5/layout/IconCircleLabelList"/>
    <dgm:cxn modelId="{5C342CCF-3613-4FD9-9641-C0BC4F4A12C9}" type="presParOf" srcId="{CE891B84-A241-40D2-981C-B3BE5366F6AD}" destId="{1624069E-B2E9-4EF9-9F8F-B9BB4B4C070F}" srcOrd="1" destOrd="0" presId="urn:microsoft.com/office/officeart/2018/5/layout/IconCircleLabelList"/>
    <dgm:cxn modelId="{5366C8ED-F8CD-475D-8C49-68FC9A37FC7D}" type="presParOf" srcId="{CE891B84-A241-40D2-981C-B3BE5366F6AD}" destId="{88E908CD-F5DB-46EC-8665-0C09E698432B}" srcOrd="2" destOrd="0" presId="urn:microsoft.com/office/officeart/2018/5/layout/IconCircleLabelList"/>
    <dgm:cxn modelId="{1F47E142-74D2-4AFB-88EB-E6E6AD0E1208}" type="presParOf" srcId="{CE891B84-A241-40D2-981C-B3BE5366F6AD}" destId="{7D92E19E-C7BE-4017-B3BC-098E50F249D1}" srcOrd="3" destOrd="0" presId="urn:microsoft.com/office/officeart/2018/5/layout/IconCircleLabelList"/>
    <dgm:cxn modelId="{46072D77-97D4-4B2C-BF17-231B2B99B2C5}" type="presParOf" srcId="{55703E81-0C9F-40D6-AEEF-60E54B8FB325}" destId="{CADD611C-163A-4347-882B-1D0BD60A55D1}" srcOrd="1" destOrd="0" presId="urn:microsoft.com/office/officeart/2018/5/layout/IconCircleLabelList"/>
    <dgm:cxn modelId="{3A389653-457B-4B32-B07F-C0E163BBFE04}" type="presParOf" srcId="{55703E81-0C9F-40D6-AEEF-60E54B8FB325}" destId="{546D4AF3-F425-4DDB-BDFD-7F4C21A4B586}" srcOrd="2" destOrd="0" presId="urn:microsoft.com/office/officeart/2018/5/layout/IconCircleLabelList"/>
    <dgm:cxn modelId="{1B0715EB-FD31-4120-BFF4-6BF4F2F01F63}" type="presParOf" srcId="{546D4AF3-F425-4DDB-BDFD-7F4C21A4B586}" destId="{8CD6240D-C573-458D-BE05-02202C2BD0D0}" srcOrd="0" destOrd="0" presId="urn:microsoft.com/office/officeart/2018/5/layout/IconCircleLabelList"/>
    <dgm:cxn modelId="{4CC36B21-0472-4C2A-84F3-26361BCCB9CA}" type="presParOf" srcId="{546D4AF3-F425-4DDB-BDFD-7F4C21A4B586}" destId="{D4835F5C-10B4-4BE2-B799-6E00828C3675}" srcOrd="1" destOrd="0" presId="urn:microsoft.com/office/officeart/2018/5/layout/IconCircleLabelList"/>
    <dgm:cxn modelId="{A4CAAE2E-6886-4E44-959B-8BFECF9BF263}" type="presParOf" srcId="{546D4AF3-F425-4DDB-BDFD-7F4C21A4B586}" destId="{5AAFD4DB-8DFF-434D-A156-EED329567DE3}" srcOrd="2" destOrd="0" presId="urn:microsoft.com/office/officeart/2018/5/layout/IconCircleLabelList"/>
    <dgm:cxn modelId="{275FA074-0FD9-4A27-BF63-6AC7A668EC2A}" type="presParOf" srcId="{546D4AF3-F425-4DDB-BDFD-7F4C21A4B586}" destId="{AC0BC7F9-1A4E-4355-B1C4-D6A21674EABA}" srcOrd="3" destOrd="0" presId="urn:microsoft.com/office/officeart/2018/5/layout/IconCircleLabelList"/>
    <dgm:cxn modelId="{EA96A219-E998-4505-AF7D-718CB3D39444}" type="presParOf" srcId="{55703E81-0C9F-40D6-AEEF-60E54B8FB325}" destId="{9A69D7AE-DA10-4CC3-BE00-BB1F709BA327}" srcOrd="3" destOrd="0" presId="urn:microsoft.com/office/officeart/2018/5/layout/IconCircleLabelList"/>
    <dgm:cxn modelId="{4DB14559-35B0-4E0D-83D6-0CDDA62D48DA}" type="presParOf" srcId="{55703E81-0C9F-40D6-AEEF-60E54B8FB325}" destId="{18777B89-1434-404E-BAF8-9B5AC7184A57}" srcOrd="4" destOrd="0" presId="urn:microsoft.com/office/officeart/2018/5/layout/IconCircleLabelList"/>
    <dgm:cxn modelId="{ED2FFA30-8C12-4214-A3DB-FEEFE2C65C3A}" type="presParOf" srcId="{18777B89-1434-404E-BAF8-9B5AC7184A57}" destId="{A80D0345-7122-49CC-B30E-A23CF86108DB}" srcOrd="0" destOrd="0" presId="urn:microsoft.com/office/officeart/2018/5/layout/IconCircleLabelList"/>
    <dgm:cxn modelId="{64BF524B-9E11-4E2D-8604-0BB93620790E}" type="presParOf" srcId="{18777B89-1434-404E-BAF8-9B5AC7184A57}" destId="{5E9FA325-4D0A-47A9-A112-49E93421EF49}" srcOrd="1" destOrd="0" presId="urn:microsoft.com/office/officeart/2018/5/layout/IconCircleLabelList"/>
    <dgm:cxn modelId="{C984ABB3-952D-48F4-A943-6735E10DBB02}" type="presParOf" srcId="{18777B89-1434-404E-BAF8-9B5AC7184A57}" destId="{111A2926-4098-42D9-A852-5CD3D1B06CE2}" srcOrd="2" destOrd="0" presId="urn:microsoft.com/office/officeart/2018/5/layout/IconCircleLabelList"/>
    <dgm:cxn modelId="{02B11663-3237-4A1B-83A6-2AFBA099D503}" type="presParOf" srcId="{18777B89-1434-404E-BAF8-9B5AC7184A57}" destId="{D89227E0-ADB6-44B4-894D-766385A09046}" srcOrd="3" destOrd="0" presId="urn:microsoft.com/office/officeart/2018/5/layout/IconCircleLabelList"/>
    <dgm:cxn modelId="{2C5B708C-0F56-45E6-BA21-1F7BCABF9D56}" type="presParOf" srcId="{55703E81-0C9F-40D6-AEEF-60E54B8FB325}" destId="{DF56C13E-9360-4C62-9DEB-0BC885C38457}" srcOrd="5" destOrd="0" presId="urn:microsoft.com/office/officeart/2018/5/layout/IconCircleLabelList"/>
    <dgm:cxn modelId="{4E0F278F-D7DB-4030-A6BF-6BD636B50C4D}" type="presParOf" srcId="{55703E81-0C9F-40D6-AEEF-60E54B8FB325}" destId="{09AAA59C-C926-447E-9978-23A422151857}" srcOrd="6" destOrd="0" presId="urn:microsoft.com/office/officeart/2018/5/layout/IconCircleLabelList"/>
    <dgm:cxn modelId="{2F705A0A-B31E-4DA9-A175-86EF0436B233}" type="presParOf" srcId="{09AAA59C-C926-447E-9978-23A422151857}" destId="{0B508F6C-6331-4E42-994A-F08C7D2ADCC4}" srcOrd="0" destOrd="0" presId="urn:microsoft.com/office/officeart/2018/5/layout/IconCircleLabelList"/>
    <dgm:cxn modelId="{0C2627C1-E48F-4926-AB0F-BB82D47F5E77}" type="presParOf" srcId="{09AAA59C-C926-447E-9978-23A422151857}" destId="{385F1EF4-AE75-4169-8170-15F291CBA95E}" srcOrd="1" destOrd="0" presId="urn:microsoft.com/office/officeart/2018/5/layout/IconCircleLabelList"/>
    <dgm:cxn modelId="{9BD6C3D1-8C30-47DE-9160-CC9C140B0451}" type="presParOf" srcId="{09AAA59C-C926-447E-9978-23A422151857}" destId="{7C817047-5BBA-4433-81AD-0BB28EE704D3}" srcOrd="2" destOrd="0" presId="urn:microsoft.com/office/officeart/2018/5/layout/IconCircleLabelList"/>
    <dgm:cxn modelId="{80C26226-51F7-4660-9B28-1DF53A7389E4}" type="presParOf" srcId="{09AAA59C-C926-447E-9978-23A422151857}" destId="{9C060A69-6C36-4AC7-BCEB-2815EEB0DD39}" srcOrd="3" destOrd="0" presId="urn:microsoft.com/office/officeart/2018/5/layout/IconCircleLabelList"/>
    <dgm:cxn modelId="{F3576A78-A8E8-411B-8F88-63BC1F184511}" type="presParOf" srcId="{55703E81-0C9F-40D6-AEEF-60E54B8FB325}" destId="{33D585F3-2ED2-4DC9-A302-E4B0C4B93DEA}" srcOrd="7" destOrd="0" presId="urn:microsoft.com/office/officeart/2018/5/layout/IconCircleLabelList"/>
    <dgm:cxn modelId="{D8B6190E-0378-4382-A06F-8E196F6B288E}" type="presParOf" srcId="{55703E81-0C9F-40D6-AEEF-60E54B8FB325}" destId="{2774E4F4-5866-4D19-B6A5-FFF038563038}" srcOrd="8" destOrd="0" presId="urn:microsoft.com/office/officeart/2018/5/layout/IconCircleLabelList"/>
    <dgm:cxn modelId="{1FD654D6-0EB4-4B68-84F7-8674FE38534E}" type="presParOf" srcId="{2774E4F4-5866-4D19-B6A5-FFF038563038}" destId="{AEBE321D-609C-407A-94B3-58826C1FBB43}" srcOrd="0" destOrd="0" presId="urn:microsoft.com/office/officeart/2018/5/layout/IconCircleLabelList"/>
    <dgm:cxn modelId="{420366A2-F632-496B-A252-7760D8C54B78}" type="presParOf" srcId="{2774E4F4-5866-4D19-B6A5-FFF038563038}" destId="{37B73A99-0F7C-460B-8ED6-7DCD997E54F9}" srcOrd="1" destOrd="0" presId="urn:microsoft.com/office/officeart/2018/5/layout/IconCircleLabelList"/>
    <dgm:cxn modelId="{EBAEAFBA-3D87-4DF4-A7EA-D761B45FE261}" type="presParOf" srcId="{2774E4F4-5866-4D19-B6A5-FFF038563038}" destId="{0B3B813C-511B-4EBC-95DC-A3F4BA931861}" srcOrd="2" destOrd="0" presId="urn:microsoft.com/office/officeart/2018/5/layout/IconCircleLabelList"/>
    <dgm:cxn modelId="{DEB9B48E-CC63-4793-9717-B8D5C5F5CFF8}" type="presParOf" srcId="{2774E4F4-5866-4D19-B6A5-FFF038563038}" destId="{70958D28-161B-4459-A6FA-A5551387B1A9}"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FD3A9-CE4B-44BA-B13E-46D8C2E14B7E}">
      <dsp:nvSpPr>
        <dsp:cNvPr id="0" name=""/>
        <dsp:cNvSpPr/>
      </dsp:nvSpPr>
      <dsp:spPr>
        <a:xfrm>
          <a:off x="829491" y="135544"/>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24069E-B2E9-4EF9-9F8F-B9BB4B4C070F}">
      <dsp:nvSpPr>
        <dsp:cNvPr id="0" name=""/>
        <dsp:cNvSpPr/>
      </dsp:nvSpPr>
      <dsp:spPr>
        <a:xfrm>
          <a:off x="1063491" y="369544"/>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92E19E-C7BE-4017-B3BC-098E50F249D1}">
      <dsp:nvSpPr>
        <dsp:cNvPr id="0" name=""/>
        <dsp:cNvSpPr/>
      </dsp:nvSpPr>
      <dsp:spPr>
        <a:xfrm>
          <a:off x="506769" y="1577947"/>
          <a:ext cx="1800000" cy="80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a:t>GPS app</a:t>
          </a:r>
          <a:r>
            <a:rPr lang="en-US" sz="1600" u="sng" kern="1200"/>
            <a:t>:</a:t>
          </a:r>
          <a:endParaRPr lang="en-US" sz="1400" b="0" kern="1200" cap="all">
            <a:solidFill>
              <a:prstClr val="black">
                <a:hueOff val="0"/>
                <a:satOff val="0"/>
                <a:lumOff val="0"/>
                <a:alphaOff val="0"/>
              </a:prstClr>
            </a:solidFill>
            <a:latin typeface="+mn-lt"/>
            <a:ea typeface="+mn-ea"/>
            <a:cs typeface="Calibri Light"/>
          </a:endParaRPr>
        </a:p>
        <a:p>
          <a:pPr marL="0" lvl="0" indent="0" algn="ctr" defTabSz="711200">
            <a:lnSpc>
              <a:spcPct val="100000"/>
            </a:lnSpc>
            <a:spcBef>
              <a:spcPct val="0"/>
            </a:spcBef>
            <a:spcAft>
              <a:spcPct val="35000"/>
            </a:spcAft>
            <a:buNone/>
            <a:defRPr cap="all"/>
          </a:pPr>
          <a:endParaRPr lang="en-US" sz="1400" b="0" kern="1200" cap="all">
            <a:solidFill>
              <a:prstClr val="black">
                <a:hueOff val="0"/>
                <a:satOff val="0"/>
                <a:lumOff val="0"/>
                <a:alphaOff val="0"/>
              </a:prstClr>
            </a:solidFill>
            <a:latin typeface="+mn-lt"/>
            <a:ea typeface="+mn-lt"/>
            <a:cs typeface="Calibri Light"/>
          </a:endParaRPr>
        </a:p>
      </dsp:txBody>
      <dsp:txXfrm>
        <a:off x="506769" y="1577947"/>
        <a:ext cx="1800000" cy="800859"/>
      </dsp:txXfrm>
    </dsp:sp>
    <dsp:sp modelId="{8CD6240D-C573-458D-BE05-02202C2BD0D0}">
      <dsp:nvSpPr>
        <dsp:cNvPr id="0" name=""/>
        <dsp:cNvSpPr/>
      </dsp:nvSpPr>
      <dsp:spPr>
        <a:xfrm>
          <a:off x="2944491" y="135544"/>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835F5C-10B4-4BE2-B799-6E00828C3675}">
      <dsp:nvSpPr>
        <dsp:cNvPr id="0" name=""/>
        <dsp:cNvSpPr/>
      </dsp:nvSpPr>
      <dsp:spPr>
        <a:xfrm>
          <a:off x="3178491" y="369544"/>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0BC7F9-1A4E-4355-B1C4-D6A21674EABA}">
      <dsp:nvSpPr>
        <dsp:cNvPr id="0" name=""/>
        <dsp:cNvSpPr/>
      </dsp:nvSpPr>
      <dsp:spPr>
        <a:xfrm>
          <a:off x="2593491" y="1575544"/>
          <a:ext cx="1800000" cy="80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cap="all">
              <a:solidFill>
                <a:prstClr val="black">
                  <a:hueOff val="0"/>
                  <a:satOff val="0"/>
                  <a:lumOff val="0"/>
                  <a:alphaOff val="0"/>
                </a:prstClr>
              </a:solidFill>
              <a:latin typeface="Calibri" panose="020F0502020204030204"/>
              <a:ea typeface="+mn-ea"/>
              <a:cs typeface="+mn-cs"/>
            </a:rPr>
            <a:t>GPS Watch</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cap="all">
            <a:solidFill>
              <a:prstClr val="black">
                <a:hueOff val="0"/>
                <a:satOff val="0"/>
                <a:lumOff val="0"/>
                <a:alphaOff val="0"/>
              </a:prstClr>
            </a:solidFill>
            <a:latin typeface="+mn-lt"/>
            <a:ea typeface="+mn-ea"/>
            <a:cs typeface="+mn-cs"/>
          </a:endParaRPr>
        </a:p>
        <a:p>
          <a:pPr marL="0" lvl="0" indent="0" algn="ctr" defTabSz="711200">
            <a:lnSpc>
              <a:spcPct val="100000"/>
            </a:lnSpc>
            <a:spcBef>
              <a:spcPct val="0"/>
            </a:spcBef>
            <a:spcAft>
              <a:spcPct val="35000"/>
            </a:spcAft>
            <a:buNone/>
            <a:defRPr cap="all"/>
          </a:pPr>
          <a:endParaRPr lang="en-US" sz="1400" kern="1200" cap="all">
            <a:solidFill>
              <a:prstClr val="black">
                <a:hueOff val="0"/>
                <a:satOff val="0"/>
                <a:lumOff val="0"/>
                <a:alphaOff val="0"/>
              </a:prstClr>
            </a:solidFill>
            <a:latin typeface="+mn-lt"/>
            <a:ea typeface="+mn-ea"/>
            <a:cs typeface="+mn-cs"/>
          </a:endParaRPr>
        </a:p>
      </dsp:txBody>
      <dsp:txXfrm>
        <a:off x="2593491" y="1575544"/>
        <a:ext cx="1800000" cy="800859"/>
      </dsp:txXfrm>
    </dsp:sp>
    <dsp:sp modelId="{A80D0345-7122-49CC-B30E-A23CF86108DB}">
      <dsp:nvSpPr>
        <dsp:cNvPr id="0" name=""/>
        <dsp:cNvSpPr/>
      </dsp:nvSpPr>
      <dsp:spPr>
        <a:xfrm>
          <a:off x="5059491" y="135544"/>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9FA325-4D0A-47A9-A112-49E93421EF49}">
      <dsp:nvSpPr>
        <dsp:cNvPr id="0" name=""/>
        <dsp:cNvSpPr/>
      </dsp:nvSpPr>
      <dsp:spPr>
        <a:xfrm>
          <a:off x="5293491" y="369544"/>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9227E0-ADB6-44B4-894D-766385A09046}">
      <dsp:nvSpPr>
        <dsp:cNvPr id="0" name=""/>
        <dsp:cNvSpPr/>
      </dsp:nvSpPr>
      <dsp:spPr>
        <a:xfrm>
          <a:off x="4708491" y="1575544"/>
          <a:ext cx="1800000" cy="80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cap="all">
              <a:solidFill>
                <a:prstClr val="black">
                  <a:hueOff val="0"/>
                  <a:satOff val="0"/>
                  <a:lumOff val="0"/>
                  <a:alphaOff val="0"/>
                </a:prstClr>
              </a:solidFill>
              <a:latin typeface="Calibri" panose="020F0502020204030204"/>
              <a:ea typeface="+mn-ea"/>
              <a:cs typeface="+mn-cs"/>
            </a:rPr>
            <a:t>Haptic Feedback cane:</a:t>
          </a:r>
          <a:r>
            <a:rPr lang="en-US" sz="1400" u="sng" kern="1200" cap="all">
              <a:latin typeface="Calibri" panose="020F0502020204030204"/>
              <a:ea typeface="+mn-ea"/>
              <a:cs typeface="+mn-cs"/>
            </a:rPr>
            <a:t> </a:t>
          </a:r>
          <a:endParaRPr lang="en-US" sz="1100" kern="1200"/>
        </a:p>
        <a:p>
          <a:pPr marL="0" lvl="0" indent="0" algn="ctr" defTabSz="711200">
            <a:lnSpc>
              <a:spcPct val="100000"/>
            </a:lnSpc>
            <a:spcBef>
              <a:spcPct val="0"/>
            </a:spcBef>
            <a:spcAft>
              <a:spcPct val="35000"/>
            </a:spcAft>
            <a:buNone/>
            <a:defRPr cap="all"/>
          </a:pPr>
          <a:endParaRPr lang="en-US" sz="1100" kern="1200"/>
        </a:p>
      </dsp:txBody>
      <dsp:txXfrm>
        <a:off x="4708491" y="1575544"/>
        <a:ext cx="1800000" cy="800859"/>
      </dsp:txXfrm>
    </dsp:sp>
    <dsp:sp modelId="{0B508F6C-6331-4E42-994A-F08C7D2ADCC4}">
      <dsp:nvSpPr>
        <dsp:cNvPr id="0" name=""/>
        <dsp:cNvSpPr/>
      </dsp:nvSpPr>
      <dsp:spPr>
        <a:xfrm>
          <a:off x="7174491" y="135544"/>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5F1EF4-AE75-4169-8170-15F291CBA95E}">
      <dsp:nvSpPr>
        <dsp:cNvPr id="0" name=""/>
        <dsp:cNvSpPr/>
      </dsp:nvSpPr>
      <dsp:spPr>
        <a:xfrm>
          <a:off x="7408491" y="369544"/>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060A69-6C36-4AC7-BCEB-2815EEB0DD39}">
      <dsp:nvSpPr>
        <dsp:cNvPr id="0" name=""/>
        <dsp:cNvSpPr/>
      </dsp:nvSpPr>
      <dsp:spPr>
        <a:xfrm>
          <a:off x="6823491" y="1575544"/>
          <a:ext cx="1800000" cy="80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cap="all">
              <a:solidFill>
                <a:prstClr val="black">
                  <a:hueOff val="0"/>
                  <a:satOff val="0"/>
                  <a:lumOff val="0"/>
                  <a:alphaOff val="0"/>
                </a:prstClr>
              </a:solidFill>
              <a:latin typeface="Calibri" panose="020F0502020204030204"/>
              <a:ea typeface="+mn-ea"/>
              <a:cs typeface="+mn-cs"/>
            </a:rPr>
            <a:t>Smart Glasses</a:t>
          </a:r>
          <a:r>
            <a:rPr lang="en-US" sz="1600" u="sng" kern="1200" cap="all">
              <a:solidFill>
                <a:prstClr val="black">
                  <a:hueOff val="0"/>
                  <a:satOff val="0"/>
                  <a:lumOff val="0"/>
                  <a:alphaOff val="0"/>
                </a:prstClr>
              </a:solidFill>
              <a:latin typeface="Calibri" panose="020F0502020204030204"/>
              <a:ea typeface="+mn-ea"/>
              <a:cs typeface="+mn-cs"/>
            </a:rPr>
            <a:t>:</a:t>
          </a:r>
          <a:endParaRPr lang="en-US" sz="1400" u="none" kern="1200" cap="all">
            <a:latin typeface="Calibri Light" panose="020F0302020204030204"/>
            <a:ea typeface="+mn-ea"/>
            <a:cs typeface="Calibri Light" panose="020F0302020204030204"/>
          </a:endParaRPr>
        </a:p>
        <a:p>
          <a:pPr marL="0" lvl="0" indent="0" algn="ctr" defTabSz="711200">
            <a:lnSpc>
              <a:spcPct val="100000"/>
            </a:lnSpc>
            <a:spcBef>
              <a:spcPct val="0"/>
            </a:spcBef>
            <a:spcAft>
              <a:spcPct val="35000"/>
            </a:spcAft>
            <a:buNone/>
            <a:defRPr cap="all"/>
          </a:pPr>
          <a:endParaRPr lang="en-US" sz="1400" u="none" kern="1200" cap="all">
            <a:latin typeface="Calibri Light" panose="020F0302020204030204"/>
            <a:ea typeface="+mn-ea"/>
            <a:cs typeface="Calibri Light" panose="020F0302020204030204"/>
          </a:endParaRPr>
        </a:p>
      </dsp:txBody>
      <dsp:txXfrm>
        <a:off x="6823491" y="1575544"/>
        <a:ext cx="1800000" cy="800859"/>
      </dsp:txXfrm>
    </dsp:sp>
    <dsp:sp modelId="{AEBE321D-609C-407A-94B3-58826C1FBB43}">
      <dsp:nvSpPr>
        <dsp:cNvPr id="0" name=""/>
        <dsp:cNvSpPr/>
      </dsp:nvSpPr>
      <dsp:spPr>
        <a:xfrm>
          <a:off x="9289491" y="135544"/>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B73A99-0F7C-460B-8ED6-7DCD997E54F9}">
      <dsp:nvSpPr>
        <dsp:cNvPr id="0" name=""/>
        <dsp:cNvSpPr/>
      </dsp:nvSpPr>
      <dsp:spPr>
        <a:xfrm>
          <a:off x="9523491" y="369544"/>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958D28-161B-4459-A6FA-A5551387B1A9}">
      <dsp:nvSpPr>
        <dsp:cNvPr id="0" name=""/>
        <dsp:cNvSpPr/>
      </dsp:nvSpPr>
      <dsp:spPr>
        <a:xfrm>
          <a:off x="8938491" y="1575544"/>
          <a:ext cx="1800000" cy="80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cap="all">
              <a:solidFill>
                <a:prstClr val="black">
                  <a:hueOff val="0"/>
                  <a:satOff val="0"/>
                  <a:lumOff val="0"/>
                  <a:alphaOff val="0"/>
                </a:prstClr>
              </a:solidFill>
              <a:latin typeface="Calibri" panose="020F0502020204030204"/>
              <a:ea typeface="+mn-ea"/>
              <a:cs typeface="+mn-cs"/>
            </a:rPr>
            <a:t>Audio Feedback  cane</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a:latin typeface="+mn-lt"/>
          </a:endParaRPr>
        </a:p>
        <a:p>
          <a:pPr marL="0" lvl="0" indent="0" algn="ctr" defTabSz="711200">
            <a:lnSpc>
              <a:spcPct val="100000"/>
            </a:lnSpc>
            <a:spcBef>
              <a:spcPct val="0"/>
            </a:spcBef>
            <a:spcAft>
              <a:spcPct val="35000"/>
            </a:spcAft>
            <a:buNone/>
            <a:defRPr cap="all"/>
          </a:pPr>
          <a:endParaRPr lang="en-US" sz="1400" u="none" kern="1200">
            <a:latin typeface="Calibri Light" panose="020F0302020204030204"/>
            <a:cs typeface="Calibri Light" panose="020F0302020204030204"/>
          </a:endParaRPr>
        </a:p>
      </dsp:txBody>
      <dsp:txXfrm>
        <a:off x="8938491" y="1575544"/>
        <a:ext cx="1800000" cy="8008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FD3A9-CE4B-44BA-B13E-46D8C2E14B7E}">
      <dsp:nvSpPr>
        <dsp:cNvPr id="0" name=""/>
        <dsp:cNvSpPr/>
      </dsp:nvSpPr>
      <dsp:spPr>
        <a:xfrm>
          <a:off x="2777991" y="661"/>
          <a:ext cx="1166625" cy="116662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24069E-B2E9-4EF9-9F8F-B9BB4B4C070F}">
      <dsp:nvSpPr>
        <dsp:cNvPr id="0" name=""/>
        <dsp:cNvSpPr/>
      </dsp:nvSpPr>
      <dsp:spPr>
        <a:xfrm>
          <a:off x="3026616" y="249287"/>
          <a:ext cx="669375" cy="6693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92E19E-C7BE-4017-B3BC-098E50F249D1}">
      <dsp:nvSpPr>
        <dsp:cNvPr id="0" name=""/>
        <dsp:cNvSpPr/>
      </dsp:nvSpPr>
      <dsp:spPr>
        <a:xfrm>
          <a:off x="2435099" y="1531324"/>
          <a:ext cx="19125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a:latin typeface="Calibri Light" panose="020F0302020204030204"/>
            </a:rPr>
            <a:t>Sensor Pin Chip</a:t>
          </a:r>
          <a:r>
            <a:rPr lang="en-US" sz="1600" b="1" u="sng" kern="1200"/>
            <a:t>:</a:t>
          </a:r>
          <a:endParaRPr lang="en-US" sz="1400" b="1" kern="1200" cap="all">
            <a:solidFill>
              <a:prstClr val="black">
                <a:hueOff val="0"/>
                <a:satOff val="0"/>
                <a:lumOff val="0"/>
                <a:alphaOff val="0"/>
              </a:prstClr>
            </a:solidFill>
            <a:latin typeface="+mn-lt"/>
            <a:ea typeface="+mn-ea"/>
            <a:cs typeface="Calibri Light"/>
          </a:endParaRPr>
        </a:p>
        <a:p>
          <a:pPr marL="0" lvl="0" indent="0" algn="ctr" defTabSz="711200">
            <a:lnSpc>
              <a:spcPct val="100000"/>
            </a:lnSpc>
            <a:spcBef>
              <a:spcPct val="0"/>
            </a:spcBef>
            <a:spcAft>
              <a:spcPct val="35000"/>
            </a:spcAft>
            <a:buNone/>
            <a:defRPr cap="all"/>
          </a:pPr>
          <a:endParaRPr lang="en-US" sz="1400" b="0" kern="1200" cap="all">
            <a:solidFill>
              <a:prstClr val="black">
                <a:hueOff val="0"/>
                <a:satOff val="0"/>
                <a:lumOff val="0"/>
                <a:alphaOff val="0"/>
              </a:prstClr>
            </a:solidFill>
            <a:latin typeface="+mn-lt"/>
            <a:ea typeface="+mn-lt"/>
            <a:cs typeface="Calibri Light"/>
          </a:endParaRPr>
        </a:p>
      </dsp:txBody>
      <dsp:txXfrm>
        <a:off x="2435099" y="1531324"/>
        <a:ext cx="1912500" cy="742500"/>
      </dsp:txXfrm>
    </dsp:sp>
    <dsp:sp modelId="{8CD6240D-C573-458D-BE05-02202C2BD0D0}">
      <dsp:nvSpPr>
        <dsp:cNvPr id="0" name=""/>
        <dsp:cNvSpPr/>
      </dsp:nvSpPr>
      <dsp:spPr>
        <a:xfrm>
          <a:off x="5025179" y="661"/>
          <a:ext cx="1166625" cy="116662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835F5C-10B4-4BE2-B799-6E00828C3675}">
      <dsp:nvSpPr>
        <dsp:cNvPr id="0" name=""/>
        <dsp:cNvSpPr/>
      </dsp:nvSpPr>
      <dsp:spPr>
        <a:xfrm>
          <a:off x="5273804" y="249287"/>
          <a:ext cx="669375" cy="6693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0BC7F9-1A4E-4355-B1C4-D6A21674EABA}">
      <dsp:nvSpPr>
        <dsp:cNvPr id="0" name=""/>
        <dsp:cNvSpPr/>
      </dsp:nvSpPr>
      <dsp:spPr>
        <a:xfrm>
          <a:off x="4652241" y="1530662"/>
          <a:ext cx="19125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0" u="sng" kern="1200" cap="all">
              <a:solidFill>
                <a:prstClr val="black">
                  <a:hueOff val="0"/>
                  <a:satOff val="0"/>
                  <a:lumOff val="0"/>
                  <a:alphaOff val="0"/>
                </a:prstClr>
              </a:solidFill>
              <a:latin typeface="Calibri" panose="020F0502020204030204"/>
              <a:ea typeface="+mn-ea"/>
              <a:cs typeface="+mn-cs"/>
            </a:rPr>
            <a:t>Pin Matrix Haptics</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cap="all">
            <a:solidFill>
              <a:prstClr val="black">
                <a:hueOff val="0"/>
                <a:satOff val="0"/>
                <a:lumOff val="0"/>
                <a:alphaOff val="0"/>
              </a:prstClr>
            </a:solidFill>
            <a:latin typeface="+mn-lt"/>
            <a:ea typeface="+mn-ea"/>
            <a:cs typeface="+mn-cs"/>
          </a:endParaRPr>
        </a:p>
        <a:p>
          <a:pPr marL="0" lvl="0" indent="0" algn="ctr" defTabSz="711200">
            <a:lnSpc>
              <a:spcPct val="100000"/>
            </a:lnSpc>
            <a:spcBef>
              <a:spcPct val="0"/>
            </a:spcBef>
            <a:spcAft>
              <a:spcPct val="35000"/>
            </a:spcAft>
            <a:buNone/>
            <a:defRPr cap="all"/>
          </a:pPr>
          <a:endParaRPr lang="en-US" sz="1400" kern="1200" cap="all">
            <a:solidFill>
              <a:prstClr val="black">
                <a:hueOff val="0"/>
                <a:satOff val="0"/>
                <a:lumOff val="0"/>
                <a:alphaOff val="0"/>
              </a:prstClr>
            </a:solidFill>
            <a:latin typeface="+mn-lt"/>
            <a:ea typeface="+mn-ea"/>
            <a:cs typeface="+mn-cs"/>
          </a:endParaRPr>
        </a:p>
      </dsp:txBody>
      <dsp:txXfrm>
        <a:off x="4652241" y="1530662"/>
        <a:ext cx="1912500" cy="742500"/>
      </dsp:txXfrm>
    </dsp:sp>
    <dsp:sp modelId="{A80D0345-7122-49CC-B30E-A23CF86108DB}">
      <dsp:nvSpPr>
        <dsp:cNvPr id="0" name=""/>
        <dsp:cNvSpPr/>
      </dsp:nvSpPr>
      <dsp:spPr>
        <a:xfrm>
          <a:off x="7272366" y="661"/>
          <a:ext cx="1166625" cy="116662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9FA325-4D0A-47A9-A112-49E93421EF49}">
      <dsp:nvSpPr>
        <dsp:cNvPr id="0" name=""/>
        <dsp:cNvSpPr/>
      </dsp:nvSpPr>
      <dsp:spPr>
        <a:xfrm>
          <a:off x="7520991" y="249287"/>
          <a:ext cx="669375" cy="66937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9227E0-ADB6-44B4-894D-766385A09046}">
      <dsp:nvSpPr>
        <dsp:cNvPr id="0" name=""/>
        <dsp:cNvSpPr/>
      </dsp:nvSpPr>
      <dsp:spPr>
        <a:xfrm>
          <a:off x="6899429" y="1530662"/>
          <a:ext cx="19125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0" u="sng" kern="1200" cap="all">
              <a:solidFill>
                <a:prstClr val="black">
                  <a:hueOff val="0"/>
                  <a:satOff val="0"/>
                  <a:lumOff val="0"/>
                  <a:alphaOff val="0"/>
                </a:prstClr>
              </a:solidFill>
              <a:latin typeface="Calibri" panose="020F0502020204030204"/>
              <a:ea typeface="+mn-ea"/>
              <a:cs typeface="+mn-cs"/>
            </a:rPr>
            <a:t>Sensor Watch:</a:t>
          </a:r>
          <a:r>
            <a:rPr lang="en-US" sz="1400" u="sng" kern="1200" cap="all">
              <a:latin typeface="Calibri" panose="020F0502020204030204"/>
              <a:ea typeface="+mn-ea"/>
              <a:cs typeface="+mn-cs"/>
            </a:rPr>
            <a:t> </a:t>
          </a:r>
          <a:endParaRPr lang="en-US" sz="1100" kern="1200"/>
        </a:p>
        <a:p>
          <a:pPr marL="0" lvl="0" indent="0" algn="ctr" defTabSz="711200">
            <a:lnSpc>
              <a:spcPct val="100000"/>
            </a:lnSpc>
            <a:spcBef>
              <a:spcPct val="0"/>
            </a:spcBef>
            <a:spcAft>
              <a:spcPct val="35000"/>
            </a:spcAft>
            <a:buNone/>
            <a:defRPr cap="all"/>
          </a:pPr>
          <a:endParaRPr lang="en-US" sz="1100" kern="1200"/>
        </a:p>
        <a:p>
          <a:pPr marL="0" lvl="0" indent="0" algn="ctr" defTabSz="711200">
            <a:lnSpc>
              <a:spcPct val="100000"/>
            </a:lnSpc>
            <a:spcBef>
              <a:spcPct val="0"/>
            </a:spcBef>
            <a:spcAft>
              <a:spcPct val="35000"/>
            </a:spcAft>
            <a:buNone/>
            <a:defRPr cap="all"/>
          </a:pPr>
          <a:endParaRPr lang="en-US" sz="1100" u="none" kern="1200">
            <a:latin typeface="Calibri Light" panose="020F0302020204030204"/>
            <a:cs typeface="Calibri Light" panose="020F0302020204030204"/>
          </a:endParaRPr>
        </a:p>
      </dsp:txBody>
      <dsp:txXfrm>
        <a:off x="6899429" y="1530662"/>
        <a:ext cx="1912500" cy="742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9B62B1-2D5A-4953-9880-AC716311C83A}">
      <dsp:nvSpPr>
        <dsp:cNvPr id="0" name=""/>
        <dsp:cNvSpPr/>
      </dsp:nvSpPr>
      <dsp:spPr>
        <a:xfrm>
          <a:off x="4708" y="1081422"/>
          <a:ext cx="1804742" cy="721896"/>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Light" panose="020F0302020204030204"/>
            </a:rPr>
            <a:t>Ultrasonic Sensor</a:t>
          </a:r>
          <a:endParaRPr lang="en-US" sz="2000" kern="1200"/>
        </a:p>
      </dsp:txBody>
      <dsp:txXfrm>
        <a:off x="4708" y="1081422"/>
        <a:ext cx="1804742" cy="721896"/>
      </dsp:txXfrm>
    </dsp:sp>
    <dsp:sp modelId="{63A5BBD4-4CFB-4F25-8381-A09C561447D0}">
      <dsp:nvSpPr>
        <dsp:cNvPr id="0" name=""/>
        <dsp:cNvSpPr/>
      </dsp:nvSpPr>
      <dsp:spPr>
        <a:xfrm>
          <a:off x="4708" y="1803318"/>
          <a:ext cx="1804742" cy="1152899"/>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a:latin typeface="Calibri Light" panose="020F0302020204030204"/>
            </a:rPr>
            <a:t>8 mA</a:t>
          </a:r>
          <a:endParaRPr lang="en-US" sz="2000" kern="1200"/>
        </a:p>
      </dsp:txBody>
      <dsp:txXfrm>
        <a:off x="4708" y="1803318"/>
        <a:ext cx="1804742" cy="1152899"/>
      </dsp:txXfrm>
    </dsp:sp>
    <dsp:sp modelId="{8B57D2FA-BC47-4272-807C-A14E082727F1}">
      <dsp:nvSpPr>
        <dsp:cNvPr id="0" name=""/>
        <dsp:cNvSpPr/>
      </dsp:nvSpPr>
      <dsp:spPr>
        <a:xfrm>
          <a:off x="2062114" y="1081422"/>
          <a:ext cx="1804742" cy="721896"/>
        </a:xfrm>
        <a:prstGeom prst="rect">
          <a:avLst/>
        </a:prstGeom>
        <a:gradFill rotWithShape="0">
          <a:gsLst>
            <a:gs pos="0">
              <a:schemeClr val="accent4">
                <a:hueOff val="2450223"/>
                <a:satOff val="-10194"/>
                <a:lumOff val="2402"/>
                <a:alphaOff val="0"/>
                <a:satMod val="103000"/>
                <a:lumMod val="102000"/>
                <a:tint val="94000"/>
              </a:schemeClr>
            </a:gs>
            <a:gs pos="50000">
              <a:schemeClr val="accent4">
                <a:hueOff val="2450223"/>
                <a:satOff val="-10194"/>
                <a:lumOff val="2402"/>
                <a:alphaOff val="0"/>
                <a:satMod val="110000"/>
                <a:lumMod val="100000"/>
                <a:shade val="100000"/>
              </a:schemeClr>
            </a:gs>
            <a:gs pos="100000">
              <a:schemeClr val="accent4">
                <a:hueOff val="2450223"/>
                <a:satOff val="-10194"/>
                <a:lumOff val="2402"/>
                <a:alphaOff val="0"/>
                <a:lumMod val="99000"/>
                <a:satMod val="120000"/>
                <a:shade val="78000"/>
              </a:schemeClr>
            </a:gs>
          </a:gsLst>
          <a:lin ang="5400000" scaled="0"/>
        </a:gradFill>
        <a:ln w="6350" cap="flat" cmpd="sng" algn="ctr">
          <a:solidFill>
            <a:schemeClr val="accent4">
              <a:hueOff val="2450223"/>
              <a:satOff val="-10194"/>
              <a:lumOff val="240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Light" panose="020F0302020204030204"/>
            </a:rPr>
            <a:t>Raspberry Pi</a:t>
          </a:r>
        </a:p>
      </dsp:txBody>
      <dsp:txXfrm>
        <a:off x="2062114" y="1081422"/>
        <a:ext cx="1804742" cy="721896"/>
      </dsp:txXfrm>
    </dsp:sp>
    <dsp:sp modelId="{30D2E032-C55E-4F31-A04F-350602C814B4}">
      <dsp:nvSpPr>
        <dsp:cNvPr id="0" name=""/>
        <dsp:cNvSpPr/>
      </dsp:nvSpPr>
      <dsp:spPr>
        <a:xfrm>
          <a:off x="2062114" y="1803318"/>
          <a:ext cx="1804742" cy="1152899"/>
        </a:xfrm>
        <a:prstGeom prst="rect">
          <a:avLst/>
        </a:prstGeom>
        <a:solidFill>
          <a:schemeClr val="accent4">
            <a:tint val="40000"/>
            <a:alpha val="90000"/>
            <a:hueOff val="2715481"/>
            <a:satOff val="-12811"/>
            <a:lumOff val="-463"/>
            <a:alphaOff val="0"/>
          </a:schemeClr>
        </a:solidFill>
        <a:ln w="6350" cap="flat" cmpd="sng" algn="ctr">
          <a:solidFill>
            <a:schemeClr val="accent4">
              <a:tint val="40000"/>
              <a:alpha val="90000"/>
              <a:hueOff val="2715481"/>
              <a:satOff val="-12811"/>
              <a:lumOff val="-46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a:latin typeface="Calibri Light" panose="020F0302020204030204"/>
            </a:rPr>
            <a:t>3,000 mA</a:t>
          </a:r>
        </a:p>
      </dsp:txBody>
      <dsp:txXfrm>
        <a:off x="2062114" y="1803318"/>
        <a:ext cx="1804742" cy="1152899"/>
      </dsp:txXfrm>
    </dsp:sp>
    <dsp:sp modelId="{8B05AFBA-1689-4E8D-B921-1FB0305D0502}">
      <dsp:nvSpPr>
        <dsp:cNvPr id="0" name=""/>
        <dsp:cNvSpPr/>
      </dsp:nvSpPr>
      <dsp:spPr>
        <a:xfrm>
          <a:off x="4119520" y="1081422"/>
          <a:ext cx="1804742" cy="721896"/>
        </a:xfrm>
        <a:prstGeom prst="rect">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w="6350" cap="flat" cmpd="sng" algn="ctr">
          <a:solidFill>
            <a:schemeClr val="accent4">
              <a:hueOff val="4900445"/>
              <a:satOff val="-20388"/>
              <a:lumOff val="480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Light" panose="020F0302020204030204"/>
            </a:rPr>
            <a:t>Camera</a:t>
          </a:r>
          <a:endParaRPr lang="en-US" sz="2000" kern="1200"/>
        </a:p>
      </dsp:txBody>
      <dsp:txXfrm>
        <a:off x="4119520" y="1081422"/>
        <a:ext cx="1804742" cy="721896"/>
      </dsp:txXfrm>
    </dsp:sp>
    <dsp:sp modelId="{0AAF421A-D56C-40B0-8987-6CBB7157540F}">
      <dsp:nvSpPr>
        <dsp:cNvPr id="0" name=""/>
        <dsp:cNvSpPr/>
      </dsp:nvSpPr>
      <dsp:spPr>
        <a:xfrm>
          <a:off x="4119520" y="1803318"/>
          <a:ext cx="1804742" cy="1152899"/>
        </a:xfrm>
        <a:prstGeom prst="rect">
          <a:avLst/>
        </a:prstGeom>
        <a:solidFill>
          <a:schemeClr val="accent4">
            <a:tint val="40000"/>
            <a:alpha val="90000"/>
            <a:hueOff val="5430963"/>
            <a:satOff val="-25622"/>
            <a:lumOff val="-925"/>
            <a:alphaOff val="0"/>
          </a:schemeClr>
        </a:solidFill>
        <a:ln w="6350" cap="flat" cmpd="sng" algn="ctr">
          <a:solidFill>
            <a:schemeClr val="accent4">
              <a:tint val="40000"/>
              <a:alpha val="90000"/>
              <a:hueOff val="5430963"/>
              <a:satOff val="-25622"/>
              <a:lumOff val="-92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a:latin typeface="Calibri Light" panose="020F0302020204030204"/>
            </a:rPr>
            <a:t>Up to 800 mA</a:t>
          </a:r>
          <a:endParaRPr lang="en-US" sz="2000" kern="1200"/>
        </a:p>
      </dsp:txBody>
      <dsp:txXfrm>
        <a:off x="4119520" y="1803318"/>
        <a:ext cx="1804742" cy="1152899"/>
      </dsp:txXfrm>
    </dsp:sp>
    <dsp:sp modelId="{2DE64ADB-FD83-4BA9-93E5-0D9AFFA3A292}">
      <dsp:nvSpPr>
        <dsp:cNvPr id="0" name=""/>
        <dsp:cNvSpPr/>
      </dsp:nvSpPr>
      <dsp:spPr>
        <a:xfrm>
          <a:off x="6176927" y="1081422"/>
          <a:ext cx="1804742" cy="721896"/>
        </a:xfrm>
        <a:prstGeom prst="rect">
          <a:avLst/>
        </a:prstGeom>
        <a:gradFill rotWithShape="0">
          <a:gsLst>
            <a:gs pos="0">
              <a:schemeClr val="accent4">
                <a:hueOff val="7350668"/>
                <a:satOff val="-30583"/>
                <a:lumOff val="7206"/>
                <a:alphaOff val="0"/>
                <a:satMod val="103000"/>
                <a:lumMod val="102000"/>
                <a:tint val="94000"/>
              </a:schemeClr>
            </a:gs>
            <a:gs pos="50000">
              <a:schemeClr val="accent4">
                <a:hueOff val="7350668"/>
                <a:satOff val="-30583"/>
                <a:lumOff val="7206"/>
                <a:alphaOff val="0"/>
                <a:satMod val="110000"/>
                <a:lumMod val="100000"/>
                <a:shade val="100000"/>
              </a:schemeClr>
            </a:gs>
            <a:gs pos="100000">
              <a:schemeClr val="accent4">
                <a:hueOff val="7350668"/>
                <a:satOff val="-30583"/>
                <a:lumOff val="7206"/>
                <a:alphaOff val="0"/>
                <a:lumMod val="99000"/>
                <a:satMod val="120000"/>
                <a:shade val="78000"/>
              </a:schemeClr>
            </a:gs>
          </a:gsLst>
          <a:lin ang="5400000" scaled="0"/>
        </a:gradFill>
        <a:ln w="6350" cap="flat" cmpd="sng" algn="ctr">
          <a:solidFill>
            <a:schemeClr val="accent4">
              <a:hueOff val="7350668"/>
              <a:satOff val="-30583"/>
              <a:lumOff val="720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Light" panose="020F0302020204030204"/>
            </a:rPr>
            <a:t>Vibration Motor</a:t>
          </a:r>
          <a:endParaRPr lang="en-US" sz="2000" kern="1200"/>
        </a:p>
      </dsp:txBody>
      <dsp:txXfrm>
        <a:off x="6176927" y="1081422"/>
        <a:ext cx="1804742" cy="721896"/>
      </dsp:txXfrm>
    </dsp:sp>
    <dsp:sp modelId="{D87DB6F5-589E-44B6-8545-5876AB66ACFD}">
      <dsp:nvSpPr>
        <dsp:cNvPr id="0" name=""/>
        <dsp:cNvSpPr/>
      </dsp:nvSpPr>
      <dsp:spPr>
        <a:xfrm>
          <a:off x="6176927" y="1803318"/>
          <a:ext cx="1804742" cy="1152899"/>
        </a:xfrm>
        <a:prstGeom prst="rect">
          <a:avLst/>
        </a:prstGeom>
        <a:solidFill>
          <a:schemeClr val="accent4">
            <a:tint val="40000"/>
            <a:alpha val="90000"/>
            <a:hueOff val="8146444"/>
            <a:satOff val="-38434"/>
            <a:lumOff val="-1388"/>
            <a:alphaOff val="0"/>
          </a:schemeClr>
        </a:solidFill>
        <a:ln w="6350" cap="flat" cmpd="sng" algn="ctr">
          <a:solidFill>
            <a:schemeClr val="accent4">
              <a:tint val="40000"/>
              <a:alpha val="90000"/>
              <a:hueOff val="8146444"/>
              <a:satOff val="-38434"/>
              <a:lumOff val="-138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a:latin typeface="Calibri Light" panose="020F0302020204030204"/>
            </a:rPr>
            <a:t>58 mA average</a:t>
          </a:r>
          <a:endParaRPr lang="en-US" sz="2000" kern="1200"/>
        </a:p>
        <a:p>
          <a:pPr marL="228600" lvl="1" indent="-228600" algn="l" defTabSz="889000" rtl="0">
            <a:lnSpc>
              <a:spcPct val="90000"/>
            </a:lnSpc>
            <a:spcBef>
              <a:spcPct val="0"/>
            </a:spcBef>
            <a:spcAft>
              <a:spcPct val="15000"/>
            </a:spcAft>
            <a:buChar char="•"/>
          </a:pPr>
          <a:r>
            <a:rPr lang="en-US" sz="2000" kern="1200">
              <a:latin typeface="Calibri Light" panose="020F0302020204030204"/>
            </a:rPr>
            <a:t>100 mA max</a:t>
          </a:r>
          <a:endParaRPr lang="en-US" sz="2000" kern="1200"/>
        </a:p>
      </dsp:txBody>
      <dsp:txXfrm>
        <a:off x="6176927" y="1803318"/>
        <a:ext cx="1804742" cy="1152899"/>
      </dsp:txXfrm>
    </dsp:sp>
    <dsp:sp modelId="{2304A8AB-9207-4EBC-B24D-D8956FF3D767}">
      <dsp:nvSpPr>
        <dsp:cNvPr id="0" name=""/>
        <dsp:cNvSpPr/>
      </dsp:nvSpPr>
      <dsp:spPr>
        <a:xfrm>
          <a:off x="8234333" y="1081422"/>
          <a:ext cx="1804742" cy="721896"/>
        </a:xfrm>
        <a:prstGeom prst="rect">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w="6350" cap="flat" cmpd="sng" algn="ctr">
          <a:solidFill>
            <a:schemeClr val="accent4">
              <a:hueOff val="9800891"/>
              <a:satOff val="-40777"/>
              <a:lumOff val="960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Light" panose="020F0302020204030204"/>
            </a:rPr>
            <a:t>Power Supply</a:t>
          </a:r>
        </a:p>
      </dsp:txBody>
      <dsp:txXfrm>
        <a:off x="8234333" y="1081422"/>
        <a:ext cx="1804742" cy="721896"/>
      </dsp:txXfrm>
    </dsp:sp>
    <dsp:sp modelId="{9EA8FF9A-F19A-4375-A734-394946E08AA9}">
      <dsp:nvSpPr>
        <dsp:cNvPr id="0" name=""/>
        <dsp:cNvSpPr/>
      </dsp:nvSpPr>
      <dsp:spPr>
        <a:xfrm>
          <a:off x="8234333" y="1803318"/>
          <a:ext cx="1804742" cy="1152899"/>
        </a:xfrm>
        <a:prstGeom prst="rect">
          <a:avLst/>
        </a:prstGeom>
        <a:solidFill>
          <a:schemeClr val="accent4">
            <a:tint val="40000"/>
            <a:alpha val="90000"/>
            <a:hueOff val="10861925"/>
            <a:satOff val="-51245"/>
            <a:lumOff val="-1851"/>
            <a:alphaOff val="0"/>
          </a:schemeClr>
        </a:solidFill>
        <a:ln w="6350" cap="flat" cmpd="sng" algn="ctr">
          <a:solidFill>
            <a:schemeClr val="accent4">
              <a:tint val="40000"/>
              <a:alpha val="90000"/>
              <a:hueOff val="10861925"/>
              <a:satOff val="-51245"/>
              <a:lumOff val="-185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a:latin typeface="Calibri Light" panose="020F0302020204030204"/>
            </a:rPr>
            <a:t>20,000 mAh</a:t>
          </a:r>
        </a:p>
      </dsp:txBody>
      <dsp:txXfrm>
        <a:off x="8234333" y="1803318"/>
        <a:ext cx="1804742" cy="11528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FD3A9-CE4B-44BA-B13E-46D8C2E14B7E}">
      <dsp:nvSpPr>
        <dsp:cNvPr id="0" name=""/>
        <dsp:cNvSpPr/>
      </dsp:nvSpPr>
      <dsp:spPr>
        <a:xfrm>
          <a:off x="829491" y="158558"/>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24069E-B2E9-4EF9-9F8F-B9BB4B4C070F}">
      <dsp:nvSpPr>
        <dsp:cNvPr id="0" name=""/>
        <dsp:cNvSpPr/>
      </dsp:nvSpPr>
      <dsp:spPr>
        <a:xfrm>
          <a:off x="1063491" y="392558"/>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92E19E-C7BE-4017-B3BC-098E50F249D1}">
      <dsp:nvSpPr>
        <dsp:cNvPr id="0" name=""/>
        <dsp:cNvSpPr/>
      </dsp:nvSpPr>
      <dsp:spPr>
        <a:xfrm>
          <a:off x="506769" y="1605566"/>
          <a:ext cx="1800000" cy="2335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a:t>GPS app</a:t>
          </a:r>
          <a:r>
            <a:rPr lang="en-US" sz="1600" u="sng" kern="1200"/>
            <a:t>:</a:t>
          </a:r>
          <a:endParaRPr lang="en-US" sz="1400" b="1" kern="1200">
            <a:latin typeface="Calibri Light"/>
            <a:cs typeface="Calibri Light"/>
          </a:endParaRPr>
        </a:p>
        <a:p>
          <a:pPr marL="0" lvl="0" indent="0" algn="ctr" defTabSz="711200">
            <a:lnSpc>
              <a:spcPct val="100000"/>
            </a:lnSpc>
            <a:spcBef>
              <a:spcPct val="0"/>
            </a:spcBef>
            <a:spcAft>
              <a:spcPct val="35000"/>
            </a:spcAft>
            <a:buNone/>
            <a:defRPr cap="all"/>
          </a:pPr>
          <a:r>
            <a:rPr lang="en-US" sz="1400" b="1" kern="1200">
              <a:latin typeface="Calibri Light"/>
              <a:cs typeface="Calibri Light"/>
            </a:rPr>
            <a:t>- </a:t>
          </a:r>
          <a:r>
            <a:rPr lang="en-US" sz="1400" b="0" kern="1200">
              <a:latin typeface="+mn-lt"/>
              <a:cs typeface="Calibri Light"/>
            </a:rPr>
            <a:t>Lidar </a:t>
          </a:r>
          <a:endParaRPr lang="en-US" sz="1400" b="0" kern="1200">
            <a:latin typeface="+mn-lt"/>
            <a:cs typeface="Calibri Light" panose="020F0302020204030204" pitchFamily="34" charset="0"/>
          </a:endParaRPr>
        </a:p>
        <a:p>
          <a:pPr marL="0" lvl="0" indent="0" algn="ctr" defTabSz="711200">
            <a:lnSpc>
              <a:spcPct val="100000"/>
            </a:lnSpc>
            <a:spcBef>
              <a:spcPct val="0"/>
            </a:spcBef>
            <a:spcAft>
              <a:spcPct val="35000"/>
            </a:spcAft>
            <a:buNone/>
            <a:defRPr cap="all"/>
          </a:pPr>
          <a:r>
            <a:rPr lang="en-US" sz="1400" b="0" kern="1200">
              <a:latin typeface="+mn-lt"/>
              <a:cs typeface="Calibri Light"/>
            </a:rPr>
            <a:t>- user information through haptics</a:t>
          </a:r>
        </a:p>
        <a:p>
          <a:pPr marL="0" lvl="0" indent="0" algn="ctr" defTabSz="711200">
            <a:lnSpc>
              <a:spcPct val="100000"/>
            </a:lnSpc>
            <a:spcBef>
              <a:spcPct val="0"/>
            </a:spcBef>
            <a:spcAft>
              <a:spcPct val="35000"/>
            </a:spcAft>
            <a:buNone/>
            <a:defRPr cap="all"/>
          </a:pPr>
          <a:r>
            <a:rPr lang="en-US" sz="1400" b="0" kern="1200">
              <a:latin typeface="+mn-lt"/>
              <a:cs typeface="Calibri Light"/>
            </a:rPr>
            <a:t>- computer </a:t>
          </a:r>
          <a:r>
            <a:rPr lang="en-US" sz="1400" b="0" kern="1200" cap="all">
              <a:solidFill>
                <a:prstClr val="black">
                  <a:hueOff val="0"/>
                  <a:satOff val="0"/>
                  <a:lumOff val="0"/>
                  <a:alphaOff val="0"/>
                </a:prstClr>
              </a:solidFill>
              <a:latin typeface="+mn-lt"/>
              <a:ea typeface="+mn-ea"/>
              <a:cs typeface="Calibri Light"/>
            </a:rPr>
            <a:t>and GPS track and locate user</a:t>
          </a:r>
        </a:p>
      </dsp:txBody>
      <dsp:txXfrm>
        <a:off x="506769" y="1605566"/>
        <a:ext cx="1800000" cy="2335981"/>
      </dsp:txXfrm>
    </dsp:sp>
    <dsp:sp modelId="{8CD6240D-C573-458D-BE05-02202C2BD0D0}">
      <dsp:nvSpPr>
        <dsp:cNvPr id="0" name=""/>
        <dsp:cNvSpPr/>
      </dsp:nvSpPr>
      <dsp:spPr>
        <a:xfrm>
          <a:off x="2944491" y="158558"/>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835F5C-10B4-4BE2-B799-6E00828C3675}">
      <dsp:nvSpPr>
        <dsp:cNvPr id="0" name=""/>
        <dsp:cNvSpPr/>
      </dsp:nvSpPr>
      <dsp:spPr>
        <a:xfrm>
          <a:off x="3178491" y="392558"/>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0BC7F9-1A4E-4355-B1C4-D6A21674EABA}">
      <dsp:nvSpPr>
        <dsp:cNvPr id="0" name=""/>
        <dsp:cNvSpPr/>
      </dsp:nvSpPr>
      <dsp:spPr>
        <a:xfrm>
          <a:off x="2593491" y="1598558"/>
          <a:ext cx="1800000" cy="2335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cap="all">
              <a:solidFill>
                <a:prstClr val="black">
                  <a:hueOff val="0"/>
                  <a:satOff val="0"/>
                  <a:lumOff val="0"/>
                  <a:alphaOff val="0"/>
                </a:prstClr>
              </a:solidFill>
              <a:latin typeface="Calibri" panose="020F0502020204030204"/>
              <a:ea typeface="+mn-ea"/>
              <a:cs typeface="+mn-cs"/>
            </a:rPr>
            <a:t>GPS Watch</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cap="all">
            <a:solidFill>
              <a:prstClr val="black">
                <a:hueOff val="0"/>
                <a:satOff val="0"/>
                <a:lumOff val="0"/>
                <a:alphaOff val="0"/>
              </a:prstClr>
            </a:solidFill>
            <a:latin typeface="+mn-lt"/>
            <a:ea typeface="+mn-ea"/>
            <a:cs typeface="+mn-cs"/>
          </a:endParaRPr>
        </a:p>
        <a:p>
          <a:pPr marL="0" lvl="0" indent="0" algn="ctr" defTabSz="711200">
            <a:lnSpc>
              <a:spcPct val="100000"/>
            </a:lnSpc>
            <a:spcBef>
              <a:spcPct val="0"/>
            </a:spcBef>
            <a:spcAft>
              <a:spcPct val="35000"/>
            </a:spcAft>
            <a:buNone/>
            <a:defRPr cap="all"/>
          </a:pPr>
          <a:r>
            <a:rPr lang="en-US" sz="1400" kern="1200" cap="all">
              <a:solidFill>
                <a:prstClr val="black">
                  <a:hueOff val="0"/>
                  <a:satOff val="0"/>
                  <a:lumOff val="0"/>
                  <a:alphaOff val="0"/>
                </a:prstClr>
              </a:solidFill>
              <a:latin typeface="+mn-lt"/>
              <a:ea typeface="+mn-ea"/>
              <a:cs typeface="+mn-cs"/>
            </a:rPr>
            <a:t>- GPS indicate where the user is</a:t>
          </a:r>
        </a:p>
        <a:p>
          <a:pPr marL="0" lvl="0" indent="0" algn="ctr" defTabSz="711200">
            <a:lnSpc>
              <a:spcPct val="100000"/>
            </a:lnSpc>
            <a:spcBef>
              <a:spcPct val="0"/>
            </a:spcBef>
            <a:spcAft>
              <a:spcPct val="35000"/>
            </a:spcAft>
            <a:buNone/>
            <a:defRPr cap="all"/>
          </a:pPr>
          <a:r>
            <a:rPr lang="en-US" sz="1400" kern="1200" cap="all">
              <a:solidFill>
                <a:prstClr val="black">
                  <a:hueOff val="0"/>
                  <a:satOff val="0"/>
                  <a:lumOff val="0"/>
                  <a:alphaOff val="0"/>
                </a:prstClr>
              </a:solidFill>
              <a:latin typeface="+mn-lt"/>
              <a:ea typeface="+mn-ea"/>
              <a:cs typeface="+mn-cs"/>
            </a:rPr>
            <a:t> - haptic feedback provided through vibration on wrist</a:t>
          </a:r>
        </a:p>
      </dsp:txBody>
      <dsp:txXfrm>
        <a:off x="2593491" y="1598558"/>
        <a:ext cx="1800000" cy="2335981"/>
      </dsp:txXfrm>
    </dsp:sp>
    <dsp:sp modelId="{A80D0345-7122-49CC-B30E-A23CF86108DB}">
      <dsp:nvSpPr>
        <dsp:cNvPr id="0" name=""/>
        <dsp:cNvSpPr/>
      </dsp:nvSpPr>
      <dsp:spPr>
        <a:xfrm>
          <a:off x="5059491" y="158558"/>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9FA325-4D0A-47A9-A112-49E93421EF49}">
      <dsp:nvSpPr>
        <dsp:cNvPr id="0" name=""/>
        <dsp:cNvSpPr/>
      </dsp:nvSpPr>
      <dsp:spPr>
        <a:xfrm>
          <a:off x="5293491" y="392558"/>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9227E0-ADB6-44B4-894D-766385A09046}">
      <dsp:nvSpPr>
        <dsp:cNvPr id="0" name=""/>
        <dsp:cNvSpPr/>
      </dsp:nvSpPr>
      <dsp:spPr>
        <a:xfrm>
          <a:off x="4708491" y="1598558"/>
          <a:ext cx="1800000" cy="2335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cap="all">
              <a:solidFill>
                <a:prstClr val="black">
                  <a:hueOff val="0"/>
                  <a:satOff val="0"/>
                  <a:lumOff val="0"/>
                  <a:alphaOff val="0"/>
                </a:prstClr>
              </a:solidFill>
              <a:latin typeface="Calibri" panose="020F0502020204030204"/>
              <a:ea typeface="+mn-ea"/>
              <a:cs typeface="+mn-cs"/>
            </a:rPr>
            <a:t>Haptic Feedback cane:</a:t>
          </a:r>
          <a:r>
            <a:rPr lang="en-US" sz="1400" u="sng" kern="1200" cap="all">
              <a:latin typeface="Calibri" panose="020F0502020204030204"/>
              <a:ea typeface="+mn-ea"/>
              <a:cs typeface="+mn-cs"/>
            </a:rPr>
            <a:t> </a:t>
          </a:r>
          <a:endParaRPr lang="en-US" sz="1400" kern="1200"/>
        </a:p>
        <a:p>
          <a:pPr marL="0" lvl="0" indent="0" algn="ctr" defTabSz="711200">
            <a:lnSpc>
              <a:spcPct val="100000"/>
            </a:lnSpc>
            <a:spcBef>
              <a:spcPct val="0"/>
            </a:spcBef>
            <a:spcAft>
              <a:spcPct val="35000"/>
            </a:spcAft>
            <a:buNone/>
            <a:defRPr cap="all"/>
          </a:pPr>
          <a:r>
            <a:rPr lang="en-US" sz="1400" kern="1200">
              <a:latin typeface="Calibri Light" panose="020F0302020204030204"/>
            </a:rPr>
            <a:t>- </a:t>
          </a:r>
          <a:r>
            <a:rPr lang="en-US" sz="1400" kern="1200"/>
            <a:t>haptic feedback voice-activated</a:t>
          </a:r>
          <a:r>
            <a:rPr lang="en-US" sz="1400" kern="1200">
              <a:latin typeface="Calibri Light" panose="020F0302020204030204"/>
            </a:rPr>
            <a:t> </a:t>
          </a:r>
          <a:endParaRPr lang="en-US" sz="1400" kern="1200"/>
        </a:p>
        <a:p>
          <a:pPr marL="0" lvl="0" indent="0" algn="ctr" defTabSz="711200" rtl="0">
            <a:lnSpc>
              <a:spcPct val="100000"/>
            </a:lnSpc>
            <a:spcBef>
              <a:spcPct val="0"/>
            </a:spcBef>
            <a:spcAft>
              <a:spcPct val="35000"/>
            </a:spcAft>
            <a:buNone/>
            <a:defRPr cap="all"/>
          </a:pPr>
          <a:r>
            <a:rPr lang="en-US" sz="1400" kern="1200">
              <a:latin typeface="Calibri Light" panose="020F0302020204030204"/>
            </a:rPr>
            <a:t>- </a:t>
          </a:r>
          <a:r>
            <a:rPr lang="en-US" sz="1400" kern="1200"/>
            <a:t>phone compatible</a:t>
          </a:r>
          <a:endParaRPr lang="en-US" sz="1100" kern="1200"/>
        </a:p>
      </dsp:txBody>
      <dsp:txXfrm>
        <a:off x="4708491" y="1598558"/>
        <a:ext cx="1800000" cy="2335981"/>
      </dsp:txXfrm>
    </dsp:sp>
    <dsp:sp modelId="{0B508F6C-6331-4E42-994A-F08C7D2ADCC4}">
      <dsp:nvSpPr>
        <dsp:cNvPr id="0" name=""/>
        <dsp:cNvSpPr/>
      </dsp:nvSpPr>
      <dsp:spPr>
        <a:xfrm>
          <a:off x="7174491" y="158558"/>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5F1EF4-AE75-4169-8170-15F291CBA95E}">
      <dsp:nvSpPr>
        <dsp:cNvPr id="0" name=""/>
        <dsp:cNvSpPr/>
      </dsp:nvSpPr>
      <dsp:spPr>
        <a:xfrm>
          <a:off x="7408491" y="392558"/>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060A69-6C36-4AC7-BCEB-2815EEB0DD39}">
      <dsp:nvSpPr>
        <dsp:cNvPr id="0" name=""/>
        <dsp:cNvSpPr/>
      </dsp:nvSpPr>
      <dsp:spPr>
        <a:xfrm>
          <a:off x="6823491" y="1598558"/>
          <a:ext cx="1800000" cy="2335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cap="all">
              <a:solidFill>
                <a:prstClr val="black">
                  <a:hueOff val="0"/>
                  <a:satOff val="0"/>
                  <a:lumOff val="0"/>
                  <a:alphaOff val="0"/>
                </a:prstClr>
              </a:solidFill>
              <a:latin typeface="Calibri" panose="020F0502020204030204"/>
              <a:ea typeface="+mn-ea"/>
              <a:cs typeface="+mn-cs"/>
            </a:rPr>
            <a:t>Smart Glasses</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a:p>
        <a:p>
          <a:pPr marL="0" lvl="0" indent="0" algn="ctr" defTabSz="711200" rtl="0">
            <a:lnSpc>
              <a:spcPct val="100000"/>
            </a:lnSpc>
            <a:spcBef>
              <a:spcPct val="0"/>
            </a:spcBef>
            <a:spcAft>
              <a:spcPct val="35000"/>
            </a:spcAft>
            <a:buNone/>
            <a:defRPr cap="all"/>
          </a:pPr>
          <a:r>
            <a:rPr lang="en-US" sz="1400" kern="1200">
              <a:latin typeface="Calibri Light" panose="020F0302020204030204"/>
            </a:rPr>
            <a:t>- </a:t>
          </a:r>
          <a:r>
            <a:rPr lang="en-US" sz="1400" kern="1200"/>
            <a:t>sensor and GPS for user location</a:t>
          </a:r>
          <a:r>
            <a:rPr lang="en-US" sz="1400" kern="1200">
              <a:latin typeface="Calibri Light" panose="020F0302020204030204"/>
            </a:rPr>
            <a:t> </a:t>
          </a:r>
          <a:endParaRPr lang="en-US" sz="1400" kern="1200"/>
        </a:p>
        <a:p>
          <a:pPr marL="0" lvl="0" indent="0" algn="ctr" defTabSz="711200" rtl="0">
            <a:lnSpc>
              <a:spcPct val="100000"/>
            </a:lnSpc>
            <a:spcBef>
              <a:spcPct val="0"/>
            </a:spcBef>
            <a:spcAft>
              <a:spcPct val="35000"/>
            </a:spcAft>
            <a:buNone/>
            <a:defRPr cap="all"/>
          </a:pPr>
          <a:r>
            <a:rPr lang="en-US" sz="1400" kern="1200">
              <a:latin typeface="Calibri Light" panose="020F0302020204030204"/>
            </a:rPr>
            <a:t>- </a:t>
          </a:r>
          <a:r>
            <a:rPr lang="en-US" sz="1400" kern="1200"/>
            <a:t>Audio feedback through glass-mounted earpiece</a:t>
          </a:r>
          <a:endParaRPr lang="en-US" sz="1400" u="none" kern="1200" cap="all">
            <a:latin typeface="Calibri Light" panose="020F0302020204030204"/>
            <a:ea typeface="+mn-ea"/>
            <a:cs typeface="Calibri Light" panose="020F0302020204030204"/>
          </a:endParaRPr>
        </a:p>
      </dsp:txBody>
      <dsp:txXfrm>
        <a:off x="6823491" y="1598558"/>
        <a:ext cx="1800000" cy="2335981"/>
      </dsp:txXfrm>
    </dsp:sp>
    <dsp:sp modelId="{AEBE321D-609C-407A-94B3-58826C1FBB43}">
      <dsp:nvSpPr>
        <dsp:cNvPr id="0" name=""/>
        <dsp:cNvSpPr/>
      </dsp:nvSpPr>
      <dsp:spPr>
        <a:xfrm>
          <a:off x="9289491" y="158558"/>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B73A99-0F7C-460B-8ED6-7DCD997E54F9}">
      <dsp:nvSpPr>
        <dsp:cNvPr id="0" name=""/>
        <dsp:cNvSpPr/>
      </dsp:nvSpPr>
      <dsp:spPr>
        <a:xfrm>
          <a:off x="9523491" y="392558"/>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958D28-161B-4459-A6FA-A5551387B1A9}">
      <dsp:nvSpPr>
        <dsp:cNvPr id="0" name=""/>
        <dsp:cNvSpPr/>
      </dsp:nvSpPr>
      <dsp:spPr>
        <a:xfrm>
          <a:off x="8938491" y="1598558"/>
          <a:ext cx="1800000" cy="2335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cap="all">
              <a:solidFill>
                <a:prstClr val="black">
                  <a:hueOff val="0"/>
                  <a:satOff val="0"/>
                  <a:lumOff val="0"/>
                  <a:alphaOff val="0"/>
                </a:prstClr>
              </a:solidFill>
              <a:latin typeface="Calibri" panose="020F0502020204030204"/>
              <a:ea typeface="+mn-ea"/>
              <a:cs typeface="+mn-cs"/>
            </a:rPr>
            <a:t>Audio Feedback  cane</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a:p>
        <a:p>
          <a:pPr marL="0" lvl="0" indent="0" algn="ctr" defTabSz="711200">
            <a:lnSpc>
              <a:spcPct val="100000"/>
            </a:lnSpc>
            <a:spcBef>
              <a:spcPct val="0"/>
            </a:spcBef>
            <a:spcAft>
              <a:spcPct val="35000"/>
            </a:spcAft>
            <a:buNone/>
            <a:defRPr cap="all"/>
          </a:pPr>
          <a:r>
            <a:rPr lang="en-US" sz="1400" kern="1200">
              <a:latin typeface="Calibri Light" panose="020F0302020204030204"/>
            </a:rPr>
            <a:t>- </a:t>
          </a:r>
          <a:r>
            <a:rPr lang="en-US" sz="1400" kern="1200"/>
            <a:t>audio feedback</a:t>
          </a:r>
        </a:p>
        <a:p>
          <a:pPr marL="0" lvl="0" indent="0" algn="ctr" defTabSz="711200" rtl="0">
            <a:lnSpc>
              <a:spcPct val="100000"/>
            </a:lnSpc>
            <a:spcBef>
              <a:spcPct val="0"/>
            </a:spcBef>
            <a:spcAft>
              <a:spcPct val="35000"/>
            </a:spcAft>
            <a:buNone/>
            <a:defRPr cap="all"/>
          </a:pPr>
          <a:r>
            <a:rPr lang="en-US" sz="1400" kern="1200">
              <a:latin typeface="Calibri Light" panose="020F0302020204030204"/>
            </a:rPr>
            <a:t>- </a:t>
          </a:r>
          <a:r>
            <a:rPr lang="en-US" sz="1400" kern="1200"/>
            <a:t>Tactile or </a:t>
          </a:r>
          <a:r>
            <a:rPr lang="en-US" sz="1400" kern="1200">
              <a:latin typeface="+mn-lt"/>
            </a:rPr>
            <a:t>voice activation</a:t>
          </a:r>
        </a:p>
        <a:p>
          <a:pPr marL="0" lvl="0" indent="0" algn="ctr" defTabSz="711200">
            <a:lnSpc>
              <a:spcPct val="100000"/>
            </a:lnSpc>
            <a:spcBef>
              <a:spcPct val="0"/>
            </a:spcBef>
            <a:spcAft>
              <a:spcPct val="35000"/>
            </a:spcAft>
            <a:buNone/>
            <a:defRPr cap="all"/>
          </a:pPr>
          <a:r>
            <a:rPr lang="en-US" sz="1400" b="1" kern="1200">
              <a:latin typeface="+mn-lt"/>
            </a:rPr>
            <a:t>-</a:t>
          </a:r>
          <a:r>
            <a:rPr lang="en-US" sz="1400" kern="1200">
              <a:latin typeface="+mn-lt"/>
            </a:rPr>
            <a:t> </a:t>
          </a:r>
          <a:r>
            <a:rPr lang="en-US" sz="1400" b="0" kern="1200">
              <a:latin typeface="+mn-lt"/>
            </a:rPr>
            <a:t>Phone</a:t>
          </a:r>
          <a:r>
            <a:rPr lang="en-US" sz="1400" b="1" kern="1200">
              <a:latin typeface="+mn-lt"/>
            </a:rPr>
            <a:t> </a:t>
          </a:r>
          <a:r>
            <a:rPr lang="en-US" sz="1400" b="0" kern="1200">
              <a:latin typeface="+mn-lt"/>
            </a:rPr>
            <a:t>compatible</a:t>
          </a:r>
          <a:endParaRPr lang="en-US" sz="1400" kern="1200">
            <a:latin typeface="+mn-lt"/>
          </a:endParaRPr>
        </a:p>
        <a:p>
          <a:pPr marL="0" lvl="0" indent="0" algn="ctr" defTabSz="711200">
            <a:lnSpc>
              <a:spcPct val="100000"/>
            </a:lnSpc>
            <a:spcBef>
              <a:spcPct val="0"/>
            </a:spcBef>
            <a:spcAft>
              <a:spcPct val="35000"/>
            </a:spcAft>
            <a:buNone/>
            <a:defRPr cap="all"/>
          </a:pPr>
          <a:r>
            <a:rPr lang="en-US" sz="1400" kern="1200">
              <a:latin typeface="+mn-lt"/>
            </a:rPr>
            <a:t>- camera to interpret the environment </a:t>
          </a:r>
        </a:p>
      </dsp:txBody>
      <dsp:txXfrm>
        <a:off x="8938491" y="1598558"/>
        <a:ext cx="1800000" cy="2335981"/>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99F038-1167-4D95-8C53-B3C3292059ED}" type="datetimeFigureOut">
              <a:rPr lang="en-US" smtClean="0"/>
              <a:t>3/23/2021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048D8C-6117-40E4-8E16-004DA18562CA}" type="slidenum">
              <a:rPr lang="en-US" smtClean="0"/>
              <a:t>‹#›</a:t>
            </a:fld>
            <a:endParaRPr lang="en-US"/>
          </a:p>
        </p:txBody>
      </p:sp>
    </p:spTree>
    <p:extLst>
      <p:ext uri="{BB962C8B-B14F-4D97-AF65-F5344CB8AC3E}">
        <p14:creationId xmlns:p14="http://schemas.microsoft.com/office/powerpoint/2010/main" val="2513278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048D8C-6117-40E4-8E16-004DA18562CA}" type="slidenum">
              <a:rPr lang="en-US" smtClean="0"/>
              <a:t>19</a:t>
            </a:fld>
            <a:endParaRPr lang="en-US"/>
          </a:p>
        </p:txBody>
      </p:sp>
    </p:spTree>
    <p:extLst>
      <p:ext uri="{BB962C8B-B14F-4D97-AF65-F5344CB8AC3E}">
        <p14:creationId xmlns:p14="http://schemas.microsoft.com/office/powerpoint/2010/main" val="4249346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22363"/>
            <a:ext cx="10515599" cy="2260355"/>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602038"/>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8" name="Slide Number Placeholder 5">
            <a:extLst>
              <a:ext uri="{FF2B5EF4-FFF2-40B4-BE49-F238E27FC236}">
                <a16:creationId xmlns:a16="http://schemas.microsoft.com/office/drawing/2014/main" id="{A6352D44-B364-42A1-8D5E-BCFA866BC207}"/>
              </a:ext>
            </a:extLst>
          </p:cNvPr>
          <p:cNvSpPr>
            <a:spLocks noGrp="1"/>
          </p:cNvSpPr>
          <p:nvPr>
            <p:ph type="sldNum" sz="quarter" idx="4"/>
          </p:nvPr>
        </p:nvSpPr>
        <p:spPr>
          <a:xfrm>
            <a:off x="11353800" y="6209024"/>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947344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21362B9-208D-4DB2-99B3-BA7D01212D56}"/>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2714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331E84F8-12C5-40E5-A45C-E4BEFB7ED94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590523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D5E60FA-03DC-4DD3-ADB5-558FDAFF180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517402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4882E59-CF7D-41E5-88A8-18E87385456E}"/>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698716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A07CFA4-F15B-47EA-AF7F-A6AD3A832D20}"/>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092331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F8467819-2C73-41C7-911A-62CAD25D642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438085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055D11A9-8D12-43A7-91C1-D86FDA27EC0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374909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1" name="Content Placeholder 2">
            <a:extLst>
              <a:ext uri="{FF2B5EF4-FFF2-40B4-BE49-F238E27FC236}">
                <a16:creationId xmlns:a16="http://schemas.microsoft.com/office/drawing/2014/main" id="{231353FF-A2A6-4825-8E2A-7404D3B1662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878465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6" name="Content Placeholder 2">
            <a:extLst>
              <a:ext uri="{FF2B5EF4-FFF2-40B4-BE49-F238E27FC236}">
                <a16:creationId xmlns:a16="http://schemas.microsoft.com/office/drawing/2014/main" id="{3E6AA582-4E7B-49AE-837A-566C2DE0F9DC}"/>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055554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3" name="Content Placeholder 2">
            <a:extLst>
              <a:ext uri="{FF2B5EF4-FFF2-40B4-BE49-F238E27FC236}">
                <a16:creationId xmlns:a16="http://schemas.microsoft.com/office/drawing/2014/main" id="{9A3F2760-6514-4032-8AF5-6083FD049095}"/>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17403900"/>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706-718F-4937-AE41-91149A90C7D8}"/>
              </a:ext>
            </a:extLst>
          </p:cNvPr>
          <p:cNvSpPr>
            <a:spLocks noGrp="1"/>
          </p:cNvSpPr>
          <p:nvPr>
            <p:ph type="title"/>
          </p:nvPr>
        </p:nvSpPr>
        <p:spPr>
          <a:xfrm>
            <a:off x="831850" y="68982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77177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147051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B95E99A-9F80-4C7D-AAC6-2D59D6135ED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170225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D84267E-569B-4A7C-BE85-D236CF2BBC8A}"/>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010965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9BB8AE0-DD96-4F82-9F50-CC0F857CB12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341547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612892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5668053A-9457-4B57-99D3-6FB087AB5CBC}"/>
              </a:ext>
            </a:extLst>
          </p:cNvPr>
          <p:cNvSpPr>
            <a:spLocks noGrp="1"/>
          </p:cNvSpPr>
          <p:nvPr>
            <p:ph sz="quarter" idx="11" hasCustomPrompt="1"/>
          </p:nvPr>
        </p:nvSpPr>
        <p:spPr>
          <a:xfrm>
            <a:off x="10363200" y="5615375"/>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274894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0CE9AEC4-5BB8-4916-BDC8-522A52E8D83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94026758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14193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B6090B6B-9E91-41F9-A875-1B4AA3C12B47}"/>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819581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87B4786-381E-4205-B571-76421405C659}"/>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835282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w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b="137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825625"/>
            <a:ext cx="10515600" cy="40166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Rectangle 6">
            <a:extLst>
              <a:ext uri="{FF2B5EF4-FFF2-40B4-BE49-F238E27FC236}">
                <a16:creationId xmlns:a16="http://schemas.microsoft.com/office/drawing/2014/main" id="{61CB8D19-CBB1-4E6D-A791-578D4ACA168A}"/>
              </a:ext>
            </a:extLst>
          </p:cNvPr>
          <p:cNvSpPr/>
          <p:nvPr userDrawn="1"/>
        </p:nvSpPr>
        <p:spPr>
          <a:xfrm>
            <a:off x="0" y="5917223"/>
            <a:ext cx="12192000" cy="940777"/>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DE7E104-C647-4D90-BEBC-E4EFF847DEBF}"/>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9204139" y="6114321"/>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TextBox 4">
            <a:extLst>
              <a:ext uri="{FF2B5EF4-FFF2-40B4-BE49-F238E27FC236}">
                <a16:creationId xmlns:a16="http://schemas.microsoft.com/office/drawing/2014/main" id="{3F13DF6F-8EBC-44DB-834C-7F7182F04FEB}"/>
              </a:ext>
            </a:extLst>
          </p:cNvPr>
          <p:cNvSpPr txBox="1"/>
          <p:nvPr userDrawn="1"/>
        </p:nvSpPr>
        <p:spPr>
          <a:xfrm>
            <a:off x="203454" y="6233721"/>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287492178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82" r:id="rId3"/>
    <p:sldLayoutId id="2147483666" r:id="rId4"/>
    <p:sldLayoutId id="2147483681" r:id="rId5"/>
    <p:sldLayoutId id="2147483672" r:id="rId6"/>
    <p:sldLayoutId id="2147483662" r:id="rId7"/>
    <p:sldLayoutId id="2147483664" r:id="rId8"/>
    <p:sldLayoutId id="2147483665" r:id="rId9"/>
    <p:sldLayoutId id="2147483668" r:id="rId10"/>
    <p:sldLayoutId id="2147483669"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70" r:id="rId20"/>
    <p:sldLayoutId id="2147483671" r:id="rId21"/>
  </p:sldLayoutIdLst>
  <p:hf hdr="0" ftr="0" dt="0"/>
  <p:txStyles>
    <p:title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comments" Target="../comments/comment2.xml"/><Relationship Id="rId5" Type="http://schemas.openxmlformats.org/officeDocument/2006/relationships/image" Target="../media/image12.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comments" Target="../comments/comment3.xml"/><Relationship Id="rId3" Type="http://schemas.openxmlformats.org/officeDocument/2006/relationships/image" Target="../media/image13.png"/><Relationship Id="rId7" Type="http://schemas.openxmlformats.org/officeDocument/2006/relationships/image" Target="../media/image1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8.png"/><Relationship Id="rId10" Type="http://schemas.openxmlformats.org/officeDocument/2006/relationships/comments" Target="../comments/comment4.xml"/><Relationship Id="rId4" Type="http://schemas.openxmlformats.org/officeDocument/2006/relationships/image" Target="../media/image13.png"/><Relationship Id="rId9" Type="http://schemas.openxmlformats.org/officeDocument/2006/relationships/image" Target="../media/image12.sv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comments" Target="../comments/comment5.xml"/><Relationship Id="rId3" Type="http://schemas.openxmlformats.org/officeDocument/2006/relationships/image" Target="../media/image15.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0.svg"/><Relationship Id="rId5" Type="http://schemas.openxmlformats.org/officeDocument/2006/relationships/image" Target="../media/image18.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2.sv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1.png"/><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8.png"/><Relationship Id="rId15" Type="http://schemas.openxmlformats.org/officeDocument/2006/relationships/comments" Target="../comments/comment6.xml"/><Relationship Id="rId10" Type="http://schemas.openxmlformats.org/officeDocument/2006/relationships/image" Target="../media/image12.svg"/><Relationship Id="rId4" Type="http://schemas.openxmlformats.org/officeDocument/2006/relationships/image" Target="../media/image22.png"/><Relationship Id="rId9" Type="http://schemas.openxmlformats.org/officeDocument/2006/relationships/image" Target="../media/image11.png"/><Relationship Id="rId1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2.svg"/><Relationship Id="rId3" Type="http://schemas.openxmlformats.org/officeDocument/2006/relationships/image" Target="../media/image24.png"/><Relationship Id="rId7" Type="http://schemas.openxmlformats.org/officeDocument/2006/relationships/image" Target="../media/image25.png"/><Relationship Id="rId12" Type="http://schemas.openxmlformats.org/officeDocument/2006/relationships/image" Target="../media/image11.png"/><Relationship Id="rId2" Type="http://schemas.openxmlformats.org/officeDocument/2006/relationships/image" Target="../media/image17.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3.png"/><Relationship Id="rId5" Type="http://schemas.openxmlformats.org/officeDocument/2006/relationships/image" Target="../media/image13.png"/><Relationship Id="rId15" Type="http://schemas.openxmlformats.org/officeDocument/2006/relationships/image" Target="../media/image20.svg"/><Relationship Id="rId10"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4.png"/><Relationship Id="rId1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7.sv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32.jpe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comments" Target="../comments/commen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image" Target="../media/image57.jpeg"/><Relationship Id="rId1" Type="http://schemas.openxmlformats.org/officeDocument/2006/relationships/slideLayout" Target="../slideLayouts/slideLayout1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8.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comments" Target="../comments/comment8.xml"/></Relationships>
</file>

<file path=ppt/slides/_rels/slide3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svg"/><Relationship Id="rId12" Type="http://schemas.openxmlformats.org/officeDocument/2006/relationships/image" Target="../media/image85.pn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svg"/><Relationship Id="rId4" Type="http://schemas.openxmlformats.org/officeDocument/2006/relationships/image" Target="../media/image77.svg"/><Relationship Id="rId9" Type="http://schemas.openxmlformats.org/officeDocument/2006/relationships/image" Target="../media/image8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 Id="rId5" Type="http://schemas.openxmlformats.org/officeDocument/2006/relationships/comments" Target="../comments/comment9.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0.xml"/><Relationship Id="rId4" Type="http://schemas.openxmlformats.org/officeDocument/2006/relationships/image" Target="../media/image89.jpeg"/></Relationships>
</file>

<file path=ppt/slides/_rels/slide48.xml.rels><?xml version="1.0" encoding="UTF-8" standalone="yes"?>
<Relationships xmlns="http://schemas.openxmlformats.org/package/2006/relationships"><Relationship Id="rId2" Type="http://schemas.openxmlformats.org/officeDocument/2006/relationships/comments" Target="../comments/comment1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12" Type="http://schemas.openxmlformats.org/officeDocument/2006/relationships/comments" Target="../comments/comment11.xml"/><Relationship Id="rId2" Type="http://schemas.openxmlformats.org/officeDocument/2006/relationships/image" Target="../media/image92.png"/><Relationship Id="rId1" Type="http://schemas.openxmlformats.org/officeDocument/2006/relationships/slideLayout" Target="../slideLayouts/slideLayout12.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5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8.xml"/><Relationship Id="rId4" Type="http://schemas.openxmlformats.org/officeDocument/2006/relationships/image" Target="../media/image104.png"/></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4.xml"/><Relationship Id="rId4" Type="http://schemas.openxmlformats.org/officeDocument/2006/relationships/image" Target="../media/image10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121.pn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120.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image" Target="../media/image122.png"/></Relationships>
</file>

<file path=ppt/slides/_rels/slide5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2.xml"/><Relationship Id="rId4" Type="http://schemas.openxmlformats.org/officeDocument/2006/relationships/comments" Target="../comments/comment12.xml"/></Relationships>
</file>

<file path=ppt/slides/_rels/slide58.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6.svg"/><Relationship Id="rId7" Type="http://schemas.openxmlformats.org/officeDocument/2006/relationships/image" Target="../media/image128.svg"/><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2.png"/><Relationship Id="rId4" Type="http://schemas.openxmlformats.org/officeDocument/2006/relationships/image" Target="../media/image120.png"/><Relationship Id="rId9" Type="http://schemas.openxmlformats.org/officeDocument/2006/relationships/comments" Target="../comments/commen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8.xml"/><Relationship Id="rId5" Type="http://schemas.openxmlformats.org/officeDocument/2006/relationships/comments" Target="../comments/comment14.xml"/><Relationship Id="rId4" Type="http://schemas.openxmlformats.org/officeDocument/2006/relationships/image" Target="../media/image1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3.xml.rels><?xml version="1.0" encoding="UTF-8" standalone="yes"?>
<Relationships xmlns="http://schemas.openxmlformats.org/package/2006/relationships"><Relationship Id="rId2" Type="http://schemas.openxmlformats.org/officeDocument/2006/relationships/comments" Target="../comments/comment1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7.xml"/><Relationship Id="rId5" Type="http://schemas.openxmlformats.org/officeDocument/2006/relationships/comments" Target="../comments/comment16.xml"/><Relationship Id="rId4" Type="http://schemas.openxmlformats.org/officeDocument/2006/relationships/image" Target="../media/image136.png"/></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svg"/><Relationship Id="rId3" Type="http://schemas.openxmlformats.org/officeDocument/2006/relationships/image" Target="../media/image138.svg"/><Relationship Id="rId7" Type="http://schemas.openxmlformats.org/officeDocument/2006/relationships/image" Target="../media/image142.svg"/><Relationship Id="rId12" Type="http://schemas.openxmlformats.org/officeDocument/2006/relationships/image" Target="../media/image147.png"/><Relationship Id="rId2"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141.png"/><Relationship Id="rId11" Type="http://schemas.openxmlformats.org/officeDocument/2006/relationships/image" Target="../media/image146.svg"/><Relationship Id="rId5" Type="http://schemas.openxmlformats.org/officeDocument/2006/relationships/image" Target="../media/image140.sv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svg"/></Relationships>
</file>

<file path=ppt/slides/_rels/slide6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4.xml"/><Relationship Id="rId5" Type="http://schemas.openxmlformats.org/officeDocument/2006/relationships/image" Target="../media/image154.jpeg"/><Relationship Id="rId4" Type="http://schemas.openxmlformats.org/officeDocument/2006/relationships/image" Target="../media/image153.jpeg"/></Relationships>
</file>

<file path=ppt/slides/_rels/slide7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b="137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33AB9-F451-4350-AE5E-9E3DD0BCE240}"/>
              </a:ext>
            </a:extLst>
          </p:cNvPr>
          <p:cNvSpPr>
            <a:spLocks noGrp="1"/>
          </p:cNvSpPr>
          <p:nvPr>
            <p:ph type="ctrTitle"/>
          </p:nvPr>
        </p:nvSpPr>
        <p:spPr/>
        <p:txBody>
          <a:bodyPr/>
          <a:lstStyle/>
          <a:p>
            <a:r>
              <a:rPr lang="en-US">
                <a:solidFill>
                  <a:schemeClr val="bg1"/>
                </a:solidFill>
                <a:latin typeface="Arial"/>
                <a:cs typeface="Arial"/>
              </a:rPr>
              <a:t>ESD- Vision Impaired Technology</a:t>
            </a:r>
            <a:endParaRPr lang="en-US">
              <a:solidFill>
                <a:schemeClr val="bg1"/>
              </a:solidFill>
            </a:endParaRPr>
          </a:p>
        </p:txBody>
      </p:sp>
      <p:sp>
        <p:nvSpPr>
          <p:cNvPr id="3" name="Subtitle 2">
            <a:extLst>
              <a:ext uri="{FF2B5EF4-FFF2-40B4-BE49-F238E27FC236}">
                <a16:creationId xmlns:a16="http://schemas.microsoft.com/office/drawing/2014/main" id="{38CE93E2-8F10-4A6E-A116-2EC540866564}"/>
              </a:ext>
            </a:extLst>
          </p:cNvPr>
          <p:cNvSpPr>
            <a:spLocks noGrp="1"/>
          </p:cNvSpPr>
          <p:nvPr>
            <p:ph type="subTitle" idx="1"/>
          </p:nvPr>
        </p:nvSpPr>
        <p:spPr/>
        <p:txBody>
          <a:bodyPr vert="horz" lIns="91440" tIns="45720" rIns="91440" bIns="45720" rtlCol="0" anchor="t">
            <a:normAutofit/>
          </a:bodyPr>
          <a:lstStyle/>
          <a:p>
            <a:r>
              <a:rPr lang="en-US">
                <a:solidFill>
                  <a:schemeClr val="bg1"/>
                </a:solidFill>
                <a:latin typeface="Arial"/>
                <a:cs typeface="Arial"/>
              </a:rPr>
              <a:t>Team 522</a:t>
            </a:r>
          </a:p>
          <a:p>
            <a:endParaRPr lang="en-US"/>
          </a:p>
        </p:txBody>
      </p:sp>
      <p:sp>
        <p:nvSpPr>
          <p:cNvPr id="4" name="Slide Number Placeholder 3">
            <a:extLst>
              <a:ext uri="{FF2B5EF4-FFF2-40B4-BE49-F238E27FC236}">
                <a16:creationId xmlns:a16="http://schemas.microsoft.com/office/drawing/2014/main" id="{C3F22183-DDE3-4447-A286-75482185CBC0}"/>
              </a:ext>
            </a:extLst>
          </p:cNvPr>
          <p:cNvSpPr>
            <a:spLocks noGrp="1"/>
          </p:cNvSpPr>
          <p:nvPr>
            <p:ph type="sldNum" sz="quarter" idx="4"/>
          </p:nvPr>
        </p:nvSpPr>
        <p:spPr/>
        <p:txBody>
          <a:bodyPr/>
          <a:lstStyle/>
          <a:p>
            <a:fld id="{6F1FABC0-072B-4F22-8F9B-95A9D10B0206}" type="slidenum">
              <a:rPr lang="en-US" smtClean="0"/>
              <a:pPr/>
              <a:t>1</a:t>
            </a:fld>
            <a:endParaRPr lang="en-US"/>
          </a:p>
        </p:txBody>
      </p:sp>
      <p:cxnSp>
        <p:nvCxnSpPr>
          <p:cNvPr id="5" name="Straight Arrow Connector 4">
            <a:extLst>
              <a:ext uri="{FF2B5EF4-FFF2-40B4-BE49-F238E27FC236}">
                <a16:creationId xmlns:a16="http://schemas.microsoft.com/office/drawing/2014/main" id="{F786A22B-7F7F-43F0-B22C-0231486824A6}"/>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9507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EC7CF-C44A-460F-8F92-AFB24F0ECCD7}"/>
              </a:ext>
            </a:extLst>
          </p:cNvPr>
          <p:cNvSpPr>
            <a:spLocks noGrp="1"/>
          </p:cNvSpPr>
          <p:nvPr>
            <p:ph type="title"/>
          </p:nvPr>
        </p:nvSpPr>
        <p:spPr/>
        <p:txBody>
          <a:bodyPr/>
          <a:lstStyle/>
          <a:p>
            <a:r>
              <a:rPr lang="en-US">
                <a:solidFill>
                  <a:schemeClr val="tx1"/>
                </a:solidFill>
                <a:latin typeface="Arial"/>
                <a:cs typeface="Arial"/>
              </a:rPr>
              <a:t>Summary</a:t>
            </a:r>
            <a:endParaRPr lang="en-US">
              <a:solidFill>
                <a:schemeClr val="tx1"/>
              </a:solidFill>
            </a:endParaRPr>
          </a:p>
        </p:txBody>
      </p:sp>
      <p:sp>
        <p:nvSpPr>
          <p:cNvPr id="5" name="Slide Number Placeholder 4">
            <a:extLst>
              <a:ext uri="{FF2B5EF4-FFF2-40B4-BE49-F238E27FC236}">
                <a16:creationId xmlns:a16="http://schemas.microsoft.com/office/drawing/2014/main" id="{6A7A53AD-F4F0-4DE6-ABA0-B12C5B8FCA8A}"/>
              </a:ext>
            </a:extLst>
          </p:cNvPr>
          <p:cNvSpPr>
            <a:spLocks noGrp="1"/>
          </p:cNvSpPr>
          <p:nvPr>
            <p:ph type="sldNum" sz="quarter" idx="4"/>
          </p:nvPr>
        </p:nvSpPr>
        <p:spPr/>
        <p:txBody>
          <a:bodyPr/>
          <a:lstStyle/>
          <a:p>
            <a:fld id="{6F1FABC0-072B-4F22-8F9B-95A9D10B0206}" type="slidenum">
              <a:rPr lang="en-US" smtClean="0"/>
              <a:pPr/>
              <a:t>10</a:t>
            </a:fld>
            <a:endParaRPr lang="en-US"/>
          </a:p>
        </p:txBody>
      </p:sp>
      <p:sp>
        <p:nvSpPr>
          <p:cNvPr id="6" name="Content Placeholder 5">
            <a:extLst>
              <a:ext uri="{FF2B5EF4-FFF2-40B4-BE49-F238E27FC236}">
                <a16:creationId xmlns:a16="http://schemas.microsoft.com/office/drawing/2014/main" id="{C4C640C0-F2C4-4CFA-BBF6-B5D299905024}"/>
              </a:ext>
            </a:extLst>
          </p:cNvPr>
          <p:cNvSpPr>
            <a:spLocks noGrp="1"/>
          </p:cNvSpPr>
          <p:nvPr>
            <p:ph sz="quarter" idx="11"/>
          </p:nvPr>
        </p:nvSpPr>
        <p:spPr/>
        <p:txBody>
          <a:bodyPr vert="horz" lIns="91440" tIns="45720" rIns="91440" bIns="45720" rtlCol="0" anchor="t">
            <a:noAutofit/>
          </a:bodyPr>
          <a:lstStyle/>
          <a:p>
            <a:r>
              <a:rPr lang="en-US">
                <a:latin typeface="Arial"/>
                <a:cs typeface="Arial"/>
              </a:rPr>
              <a:t>Ethan Saffer</a:t>
            </a:r>
            <a:endParaRPr lang="en-US"/>
          </a:p>
        </p:txBody>
      </p:sp>
      <p:sp>
        <p:nvSpPr>
          <p:cNvPr id="7" name="Rectangle: Rounded Corners 6">
            <a:extLst>
              <a:ext uri="{FF2B5EF4-FFF2-40B4-BE49-F238E27FC236}">
                <a16:creationId xmlns:a16="http://schemas.microsoft.com/office/drawing/2014/main" id="{0F0C7084-15E4-4A1A-932A-4034426319F0}"/>
              </a:ext>
            </a:extLst>
          </p:cNvPr>
          <p:cNvSpPr/>
          <p:nvPr/>
        </p:nvSpPr>
        <p:spPr>
          <a:xfrm>
            <a:off x="840921" y="1822202"/>
            <a:ext cx="4466770" cy="3006518"/>
          </a:xfrm>
          <a:prstGeom prst="roundRect">
            <a:avLst/>
          </a:prstGeom>
          <a:solidFill>
            <a:srgbClr val="8B9DA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PROBLEM:</a:t>
            </a:r>
          </a:p>
          <a:p>
            <a:pPr marL="285750" indent="-285750">
              <a:lnSpc>
                <a:spcPct val="90000"/>
              </a:lnSpc>
              <a:spcBef>
                <a:spcPts val="1000"/>
              </a:spcBef>
              <a:buFont typeface="Arial"/>
              <a:buChar char="•"/>
            </a:pPr>
            <a:r>
              <a:rPr lang="en-US">
                <a:latin typeface="Arial"/>
                <a:cs typeface="Arial"/>
              </a:rPr>
              <a:t>The visually impaired have limited aid in current society. This leaves many of them dependent on others and unemployed.</a:t>
            </a:r>
            <a:endParaRPr lang="en-US">
              <a:ea typeface="+mn-lt"/>
              <a:cs typeface="+mn-lt"/>
            </a:endParaRPr>
          </a:p>
          <a:p>
            <a:pPr marL="285750" indent="-285750">
              <a:lnSpc>
                <a:spcPct val="90000"/>
              </a:lnSpc>
              <a:spcBef>
                <a:spcPts val="1000"/>
              </a:spcBef>
              <a:buFont typeface="Arial"/>
              <a:buChar char="•"/>
            </a:pPr>
            <a:r>
              <a:rPr lang="en-US">
                <a:latin typeface="Arial"/>
                <a:cs typeface="Arial"/>
              </a:rPr>
              <a:t>Current resources on the market are not affordable or effective for the average income of visually impaired individuals.</a:t>
            </a:r>
          </a:p>
        </p:txBody>
      </p:sp>
      <p:sp>
        <p:nvSpPr>
          <p:cNvPr id="8" name="Arrow: Right 7">
            <a:extLst>
              <a:ext uri="{FF2B5EF4-FFF2-40B4-BE49-F238E27FC236}">
                <a16:creationId xmlns:a16="http://schemas.microsoft.com/office/drawing/2014/main" id="{34B60222-FF0F-4CE0-9D23-C5B95165D6C8}"/>
              </a:ext>
            </a:extLst>
          </p:cNvPr>
          <p:cNvSpPr/>
          <p:nvPr/>
        </p:nvSpPr>
        <p:spPr>
          <a:xfrm>
            <a:off x="5787318" y="3139059"/>
            <a:ext cx="979714" cy="480785"/>
          </a:xfrm>
          <a:prstGeom prst="rightArrow">
            <a:avLst/>
          </a:prstGeom>
          <a:solidFill>
            <a:srgbClr val="8B9DA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3D2A1C8-B04B-41BE-AFFA-776DD9B86764}"/>
              </a:ext>
            </a:extLst>
          </p:cNvPr>
          <p:cNvSpPr/>
          <p:nvPr/>
        </p:nvSpPr>
        <p:spPr>
          <a:xfrm>
            <a:off x="7324848" y="1822203"/>
            <a:ext cx="3897001" cy="3011711"/>
          </a:xfrm>
          <a:prstGeom prst="roundRect">
            <a:avLst/>
          </a:prstGeom>
          <a:solidFill>
            <a:srgbClr val="8B9DA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SOLUTION:</a:t>
            </a:r>
          </a:p>
          <a:p>
            <a:pPr marL="457200" indent="-457200">
              <a:buFont typeface="Arial,Sans-Serif"/>
              <a:buChar char="•"/>
            </a:pPr>
            <a:r>
              <a:rPr lang="en-US">
                <a:ea typeface="+mn-lt"/>
                <a:cs typeface="+mn-lt"/>
              </a:rPr>
              <a:t>Our product attaches to the standard white cane.</a:t>
            </a:r>
          </a:p>
          <a:p>
            <a:pPr marL="457200" indent="-457200">
              <a:buFont typeface="Arial,Sans-Serif"/>
              <a:buChar char="•"/>
            </a:pPr>
            <a:r>
              <a:rPr lang="en-US" err="1">
                <a:ea typeface="+mn-lt"/>
                <a:cs typeface="+mn-lt"/>
              </a:rPr>
              <a:t>HapTac</a:t>
            </a:r>
            <a:r>
              <a:rPr lang="en-US">
                <a:ea typeface="+mn-lt"/>
                <a:cs typeface="+mn-lt"/>
              </a:rPr>
              <a:t> allows for the visually impaired to sense and scan objects in front of them.</a:t>
            </a:r>
          </a:p>
          <a:p>
            <a:pPr marL="457200" indent="-457200">
              <a:buFont typeface="Arial,Sans-Serif"/>
              <a:buChar char="•"/>
            </a:pPr>
            <a:r>
              <a:rPr lang="en-US">
                <a:cs typeface="Calibri"/>
              </a:rPr>
              <a:t>Device is designed to feel organic and comfortable for prolonged uses. </a:t>
            </a:r>
            <a:endParaRPr lang="en-US"/>
          </a:p>
        </p:txBody>
      </p:sp>
      <p:cxnSp>
        <p:nvCxnSpPr>
          <p:cNvPr id="10" name="Straight Arrow Connector 9">
            <a:extLst>
              <a:ext uri="{FF2B5EF4-FFF2-40B4-BE49-F238E27FC236}">
                <a16:creationId xmlns:a16="http://schemas.microsoft.com/office/drawing/2014/main" id="{179EECE7-9401-4B7D-8E82-7AEA9CA1F6BB}"/>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50506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D7698AE-5276-4287-97BB-F0F0597B0162}"/>
              </a:ext>
            </a:extLst>
          </p:cNvPr>
          <p:cNvSpPr/>
          <p:nvPr/>
        </p:nvSpPr>
        <p:spPr>
          <a:xfrm>
            <a:off x="809332" y="1109382"/>
            <a:ext cx="9105135" cy="4578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27E284-3D11-402B-9E15-9AB56B085500}"/>
              </a:ext>
            </a:extLst>
          </p:cNvPr>
          <p:cNvSpPr>
            <a:spLocks noGrp="1"/>
          </p:cNvSpPr>
          <p:nvPr>
            <p:ph type="sldNum" sz="quarter" idx="4"/>
          </p:nvPr>
        </p:nvSpPr>
        <p:spPr/>
        <p:txBody>
          <a:bodyPr lIns="91440" tIns="45720" rIns="91440" bIns="45720" anchor="t"/>
          <a:lstStyle/>
          <a:p>
            <a:r>
              <a:rPr lang="en-US">
                <a:latin typeface="Arial"/>
                <a:cs typeface="Arial"/>
              </a:rPr>
              <a:t>11</a:t>
            </a:r>
          </a:p>
          <a:p>
            <a:endParaRPr lang="en-US"/>
          </a:p>
        </p:txBody>
      </p:sp>
      <p:sp>
        <p:nvSpPr>
          <p:cNvPr id="10" name="AutoShape 39">
            <a:extLst>
              <a:ext uri="{FF2B5EF4-FFF2-40B4-BE49-F238E27FC236}">
                <a16:creationId xmlns:a16="http://schemas.microsoft.com/office/drawing/2014/main" id="{705E969F-38EB-4FE7-A226-344966FB52B2}"/>
              </a:ext>
            </a:extLst>
          </p:cNvPr>
          <p:cNvSpPr>
            <a:spLocks noChangeAspect="1" noChangeArrowheads="1"/>
          </p:cNvSpPr>
          <p:nvPr/>
        </p:nvSpPr>
        <p:spPr bwMode="auto">
          <a:xfrm>
            <a:off x="6375738" y="2736643"/>
            <a:ext cx="241317" cy="2413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8">
            <a:extLst>
              <a:ext uri="{FF2B5EF4-FFF2-40B4-BE49-F238E27FC236}">
                <a16:creationId xmlns:a16="http://schemas.microsoft.com/office/drawing/2014/main" id="{3D471AA8-54B0-4E82-82C2-B9A458BE2CD4}"/>
              </a:ext>
            </a:extLst>
          </p:cNvPr>
          <p:cNvSpPr>
            <a:spLocks noChangeAspect="1" noChangeArrowheads="1"/>
          </p:cNvSpPr>
          <p:nvPr/>
        </p:nvSpPr>
        <p:spPr bwMode="auto">
          <a:xfrm>
            <a:off x="5816600" y="28956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50">
            <a:extLst>
              <a:ext uri="{FF2B5EF4-FFF2-40B4-BE49-F238E27FC236}">
                <a16:creationId xmlns:a16="http://schemas.microsoft.com/office/drawing/2014/main" id="{8E897220-EA65-4908-90BA-F25CDE2C5B07}"/>
              </a:ext>
            </a:extLst>
          </p:cNvPr>
          <p:cNvSpPr>
            <a:spLocks noChangeAspect="1" noChangeArrowheads="1"/>
          </p:cNvSpPr>
          <p:nvPr/>
        </p:nvSpPr>
        <p:spPr bwMode="auto">
          <a:xfrm>
            <a:off x="5969000" y="30480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AutoShape 54">
            <a:extLst>
              <a:ext uri="{FF2B5EF4-FFF2-40B4-BE49-F238E27FC236}">
                <a16:creationId xmlns:a16="http://schemas.microsoft.com/office/drawing/2014/main" id="{9E231D02-E63A-4EFB-B9CD-129C4C2930F4}"/>
              </a:ext>
            </a:extLst>
          </p:cNvPr>
          <p:cNvSpPr>
            <a:spLocks noChangeAspect="1" noChangeArrowheads="1"/>
          </p:cNvSpPr>
          <p:nvPr/>
        </p:nvSpPr>
        <p:spPr bwMode="auto">
          <a:xfrm>
            <a:off x="5465999" y="31548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0" name="Graphic 14">
            <a:extLst>
              <a:ext uri="{FF2B5EF4-FFF2-40B4-BE49-F238E27FC236}">
                <a16:creationId xmlns:a16="http://schemas.microsoft.com/office/drawing/2014/main" id="{487A46FD-D358-4EEF-ABE1-4B03C357BA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5300" y="2786280"/>
            <a:ext cx="990107" cy="1225671"/>
          </a:xfrm>
          <a:prstGeom prst="rect">
            <a:avLst/>
          </a:prstGeom>
        </p:spPr>
      </p:pic>
      <p:sp>
        <p:nvSpPr>
          <p:cNvPr id="19" name="TextBox 18">
            <a:extLst>
              <a:ext uri="{FF2B5EF4-FFF2-40B4-BE49-F238E27FC236}">
                <a16:creationId xmlns:a16="http://schemas.microsoft.com/office/drawing/2014/main" id="{F0C0CEE3-81BA-4C43-B624-9CE8957D29F2}"/>
              </a:ext>
            </a:extLst>
          </p:cNvPr>
          <p:cNvSpPr txBox="1"/>
          <p:nvPr/>
        </p:nvSpPr>
        <p:spPr>
          <a:xfrm>
            <a:off x="642696" y="186965"/>
            <a:ext cx="9044134" cy="769441"/>
          </a:xfrm>
          <a:prstGeom prst="rect">
            <a:avLst/>
          </a:prstGeom>
          <a:noFill/>
        </p:spPr>
        <p:txBody>
          <a:bodyPr wrap="square" lIns="91440" tIns="45720" rIns="91440" bIns="45720" rtlCol="0" anchor="t">
            <a:spAutoFit/>
          </a:bodyPr>
          <a:lstStyle/>
          <a:p>
            <a:r>
              <a:rPr lang="en-US" sz="4400" b="1">
                <a:latin typeface="Arial"/>
                <a:cs typeface="Arial"/>
              </a:rPr>
              <a:t>Functions</a:t>
            </a:r>
          </a:p>
        </p:txBody>
      </p:sp>
      <p:sp>
        <p:nvSpPr>
          <p:cNvPr id="2" name="Content Placeholder 5">
            <a:extLst>
              <a:ext uri="{FF2B5EF4-FFF2-40B4-BE49-F238E27FC236}">
                <a16:creationId xmlns:a16="http://schemas.microsoft.com/office/drawing/2014/main" id="{F36B5356-210F-49BF-8AB6-07A580CDEC13}"/>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Ethan Saffer</a:t>
            </a:r>
            <a:endParaRPr lang="en-US"/>
          </a:p>
          <a:p>
            <a:endParaRPr lang="en-US"/>
          </a:p>
        </p:txBody>
      </p:sp>
      <p:cxnSp>
        <p:nvCxnSpPr>
          <p:cNvPr id="11" name="Straight Arrow Connector 10">
            <a:extLst>
              <a:ext uri="{FF2B5EF4-FFF2-40B4-BE49-F238E27FC236}">
                <a16:creationId xmlns:a16="http://schemas.microsoft.com/office/drawing/2014/main" id="{13891D9E-CCE4-4FEE-8419-73105612C8D5}"/>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7227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D7698AE-5276-4287-97BB-F0F0597B0162}"/>
              </a:ext>
            </a:extLst>
          </p:cNvPr>
          <p:cNvSpPr/>
          <p:nvPr/>
        </p:nvSpPr>
        <p:spPr>
          <a:xfrm>
            <a:off x="809332" y="1109382"/>
            <a:ext cx="9105135" cy="4578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27E284-3D11-402B-9E15-9AB56B085500}"/>
              </a:ext>
            </a:extLst>
          </p:cNvPr>
          <p:cNvSpPr>
            <a:spLocks noGrp="1"/>
          </p:cNvSpPr>
          <p:nvPr>
            <p:ph type="sldNum" sz="quarter" idx="4"/>
          </p:nvPr>
        </p:nvSpPr>
        <p:spPr/>
        <p:txBody>
          <a:bodyPr lIns="91440" tIns="45720" rIns="91440" bIns="45720" anchor="t"/>
          <a:lstStyle/>
          <a:p>
            <a:r>
              <a:rPr lang="en-US">
                <a:latin typeface="Arial"/>
                <a:cs typeface="Arial"/>
              </a:rPr>
              <a:t>12</a:t>
            </a:r>
          </a:p>
          <a:p>
            <a:endParaRPr lang="en-US"/>
          </a:p>
        </p:txBody>
      </p:sp>
      <p:pic>
        <p:nvPicPr>
          <p:cNvPr id="1058" name="Picture 34">
            <a:extLst>
              <a:ext uri="{FF2B5EF4-FFF2-40B4-BE49-F238E27FC236}">
                <a16:creationId xmlns:a16="http://schemas.microsoft.com/office/drawing/2014/main" id="{4BD82F0B-B47E-4D41-9FEF-693A73E0B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927" y="2488993"/>
            <a:ext cx="760313" cy="724107"/>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378A63A2-2B47-4A88-9E8C-A813284E8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1080" y="2977960"/>
            <a:ext cx="531108" cy="591807"/>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39">
            <a:extLst>
              <a:ext uri="{FF2B5EF4-FFF2-40B4-BE49-F238E27FC236}">
                <a16:creationId xmlns:a16="http://schemas.microsoft.com/office/drawing/2014/main" id="{705E969F-38EB-4FE7-A226-344966FB52B2}"/>
              </a:ext>
            </a:extLst>
          </p:cNvPr>
          <p:cNvSpPr>
            <a:spLocks noChangeAspect="1" noChangeArrowheads="1"/>
          </p:cNvSpPr>
          <p:nvPr/>
        </p:nvSpPr>
        <p:spPr bwMode="auto">
          <a:xfrm>
            <a:off x="6375738" y="2736643"/>
            <a:ext cx="241317" cy="2413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8">
            <a:extLst>
              <a:ext uri="{FF2B5EF4-FFF2-40B4-BE49-F238E27FC236}">
                <a16:creationId xmlns:a16="http://schemas.microsoft.com/office/drawing/2014/main" id="{3D471AA8-54B0-4E82-82C2-B9A458BE2CD4}"/>
              </a:ext>
            </a:extLst>
          </p:cNvPr>
          <p:cNvSpPr>
            <a:spLocks noChangeAspect="1" noChangeArrowheads="1"/>
          </p:cNvSpPr>
          <p:nvPr/>
        </p:nvSpPr>
        <p:spPr bwMode="auto">
          <a:xfrm>
            <a:off x="5816600" y="28956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50">
            <a:extLst>
              <a:ext uri="{FF2B5EF4-FFF2-40B4-BE49-F238E27FC236}">
                <a16:creationId xmlns:a16="http://schemas.microsoft.com/office/drawing/2014/main" id="{8E897220-EA65-4908-90BA-F25CDE2C5B07}"/>
              </a:ext>
            </a:extLst>
          </p:cNvPr>
          <p:cNvSpPr>
            <a:spLocks noChangeAspect="1" noChangeArrowheads="1"/>
          </p:cNvSpPr>
          <p:nvPr/>
        </p:nvSpPr>
        <p:spPr bwMode="auto">
          <a:xfrm>
            <a:off x="5969000" y="30480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TextBox 57">
            <a:extLst>
              <a:ext uri="{FF2B5EF4-FFF2-40B4-BE49-F238E27FC236}">
                <a16:creationId xmlns:a16="http://schemas.microsoft.com/office/drawing/2014/main" id="{00F1D571-C83A-4E05-85D4-0A9E1EE6271A}"/>
              </a:ext>
            </a:extLst>
          </p:cNvPr>
          <p:cNvSpPr txBox="1"/>
          <p:nvPr/>
        </p:nvSpPr>
        <p:spPr>
          <a:xfrm>
            <a:off x="2429939" y="1653993"/>
            <a:ext cx="1686885" cy="830997"/>
          </a:xfrm>
          <a:prstGeom prst="rect">
            <a:avLst/>
          </a:prstGeom>
          <a:noFill/>
        </p:spPr>
        <p:txBody>
          <a:bodyPr wrap="square" lIns="91440" tIns="45720" rIns="91440" bIns="45720" rtlCol="0" anchor="t">
            <a:spAutoFit/>
          </a:bodyPr>
          <a:lstStyle/>
          <a:p>
            <a:r>
              <a:rPr lang="en-US" sz="1200" b="0" i="0" u="none" strike="noStrike" dirty="0">
                <a:solidFill>
                  <a:srgbClr val="000000"/>
                </a:solidFill>
                <a:effectLst/>
                <a:latin typeface="Calibri"/>
                <a:cs typeface="Calibri"/>
              </a:rPr>
              <a:t>The </a:t>
            </a:r>
            <a:r>
              <a:rPr lang="en-US" sz="1200" b="1" i="0" u="none" strike="noStrike" dirty="0">
                <a:solidFill>
                  <a:srgbClr val="000000"/>
                </a:solidFill>
                <a:effectLst/>
                <a:latin typeface="Calibri"/>
                <a:cs typeface="Calibri"/>
              </a:rPr>
              <a:t>ultrasonic </a:t>
            </a:r>
            <a:r>
              <a:rPr lang="en-US" sz="1200" b="1" dirty="0">
                <a:solidFill>
                  <a:srgbClr val="000000"/>
                </a:solidFill>
                <a:latin typeface="Calibri"/>
                <a:cs typeface="Calibri"/>
              </a:rPr>
              <a:t>sensors</a:t>
            </a:r>
            <a:r>
              <a:rPr lang="en-US" sz="1200" b="1" i="0" u="none" strike="noStrike" dirty="0">
                <a:solidFill>
                  <a:srgbClr val="000000"/>
                </a:solidFill>
                <a:effectLst/>
                <a:latin typeface="Calibri"/>
                <a:cs typeface="Calibri"/>
              </a:rPr>
              <a:t> </a:t>
            </a:r>
            <a:r>
              <a:rPr lang="en-US" sz="1200" b="0" i="0" u="none" strike="noStrike" dirty="0">
                <a:solidFill>
                  <a:srgbClr val="000000"/>
                </a:solidFill>
                <a:effectLst/>
                <a:latin typeface="Calibri"/>
                <a:cs typeface="Calibri"/>
              </a:rPr>
              <a:t>will sense an object up to </a:t>
            </a:r>
            <a:r>
              <a:rPr lang="en-US" sz="1200" b="1" i="0" u="none" strike="noStrike" dirty="0">
                <a:solidFill>
                  <a:srgbClr val="000000"/>
                </a:solidFill>
                <a:effectLst/>
                <a:latin typeface="Calibri"/>
                <a:cs typeface="Calibri"/>
              </a:rPr>
              <a:t>3 meters </a:t>
            </a:r>
            <a:r>
              <a:rPr lang="en-US" sz="1200" b="0" i="0" u="none" strike="noStrike" dirty="0">
                <a:solidFill>
                  <a:srgbClr val="000000"/>
                </a:solidFill>
                <a:effectLst/>
                <a:latin typeface="Calibri"/>
                <a:cs typeface="Calibri"/>
              </a:rPr>
              <a:t>away.</a:t>
            </a:r>
            <a:endParaRPr lang="en-US" sz="1200" dirty="0">
              <a:latin typeface="Calibri"/>
              <a:cs typeface="Calibri"/>
            </a:endParaRPr>
          </a:p>
        </p:txBody>
      </p:sp>
      <p:sp>
        <p:nvSpPr>
          <p:cNvPr id="17" name="Rectangle 16">
            <a:extLst>
              <a:ext uri="{FF2B5EF4-FFF2-40B4-BE49-F238E27FC236}">
                <a16:creationId xmlns:a16="http://schemas.microsoft.com/office/drawing/2014/main" id="{1098AE5C-9F4B-4960-B2C0-1C7F71190479}"/>
              </a:ext>
            </a:extLst>
          </p:cNvPr>
          <p:cNvSpPr/>
          <p:nvPr/>
        </p:nvSpPr>
        <p:spPr>
          <a:xfrm>
            <a:off x="2511213" y="1345475"/>
            <a:ext cx="1194049" cy="241904"/>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Sense</a:t>
            </a:r>
          </a:p>
        </p:txBody>
      </p:sp>
      <p:sp>
        <p:nvSpPr>
          <p:cNvPr id="18" name="AutoShape 54">
            <a:extLst>
              <a:ext uri="{FF2B5EF4-FFF2-40B4-BE49-F238E27FC236}">
                <a16:creationId xmlns:a16="http://schemas.microsoft.com/office/drawing/2014/main" id="{9E231D02-E63A-4EFB-B9CD-129C4C2930F4}"/>
              </a:ext>
            </a:extLst>
          </p:cNvPr>
          <p:cNvSpPr>
            <a:spLocks noChangeAspect="1" noChangeArrowheads="1"/>
          </p:cNvSpPr>
          <p:nvPr/>
        </p:nvSpPr>
        <p:spPr bwMode="auto">
          <a:xfrm>
            <a:off x="5465999" y="31548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0" name="Graphic 14">
            <a:extLst>
              <a:ext uri="{FF2B5EF4-FFF2-40B4-BE49-F238E27FC236}">
                <a16:creationId xmlns:a16="http://schemas.microsoft.com/office/drawing/2014/main" id="{487A46FD-D358-4EEF-ABE1-4B03C357BA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5300" y="2786280"/>
            <a:ext cx="990107" cy="1225671"/>
          </a:xfrm>
          <a:prstGeom prst="rect">
            <a:avLst/>
          </a:prstGeom>
        </p:spPr>
      </p:pic>
      <p:sp>
        <p:nvSpPr>
          <p:cNvPr id="19" name="TextBox 18">
            <a:extLst>
              <a:ext uri="{FF2B5EF4-FFF2-40B4-BE49-F238E27FC236}">
                <a16:creationId xmlns:a16="http://schemas.microsoft.com/office/drawing/2014/main" id="{F0C0CEE3-81BA-4C43-B624-9CE8957D29F2}"/>
              </a:ext>
            </a:extLst>
          </p:cNvPr>
          <p:cNvSpPr txBox="1"/>
          <p:nvPr/>
        </p:nvSpPr>
        <p:spPr>
          <a:xfrm>
            <a:off x="642696" y="186965"/>
            <a:ext cx="9044134" cy="769441"/>
          </a:xfrm>
          <a:prstGeom prst="rect">
            <a:avLst/>
          </a:prstGeom>
          <a:noFill/>
        </p:spPr>
        <p:txBody>
          <a:bodyPr wrap="square" lIns="91440" tIns="45720" rIns="91440" bIns="45720" rtlCol="0" anchor="t">
            <a:spAutoFit/>
          </a:bodyPr>
          <a:lstStyle/>
          <a:p>
            <a:r>
              <a:rPr lang="en-US" sz="4400" b="1">
                <a:latin typeface="Arial"/>
                <a:cs typeface="Arial"/>
              </a:rPr>
              <a:t>Functions</a:t>
            </a:r>
          </a:p>
        </p:txBody>
      </p:sp>
      <p:sp>
        <p:nvSpPr>
          <p:cNvPr id="2" name="Content Placeholder 5">
            <a:extLst>
              <a:ext uri="{FF2B5EF4-FFF2-40B4-BE49-F238E27FC236}">
                <a16:creationId xmlns:a16="http://schemas.microsoft.com/office/drawing/2014/main" id="{F36B5356-210F-49BF-8AB6-07A580CDEC13}"/>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Ethan Saffer</a:t>
            </a:r>
            <a:endParaRPr lang="en-US"/>
          </a:p>
          <a:p>
            <a:endParaRPr lang="en-US"/>
          </a:p>
        </p:txBody>
      </p:sp>
      <p:cxnSp>
        <p:nvCxnSpPr>
          <p:cNvPr id="15" name="Straight Arrow Connector 14">
            <a:extLst>
              <a:ext uri="{FF2B5EF4-FFF2-40B4-BE49-F238E27FC236}">
                <a16:creationId xmlns:a16="http://schemas.microsoft.com/office/drawing/2014/main" id="{20A96EA7-4716-4962-B932-FABCDDCA3493}"/>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256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D7698AE-5276-4287-97BB-F0F0597B0162}"/>
              </a:ext>
            </a:extLst>
          </p:cNvPr>
          <p:cNvSpPr/>
          <p:nvPr/>
        </p:nvSpPr>
        <p:spPr>
          <a:xfrm>
            <a:off x="809332" y="1109382"/>
            <a:ext cx="9105135" cy="4578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27E284-3D11-402B-9E15-9AB56B085500}"/>
              </a:ext>
            </a:extLst>
          </p:cNvPr>
          <p:cNvSpPr>
            <a:spLocks noGrp="1"/>
          </p:cNvSpPr>
          <p:nvPr>
            <p:ph type="sldNum" sz="quarter" idx="4"/>
          </p:nvPr>
        </p:nvSpPr>
        <p:spPr/>
        <p:txBody>
          <a:bodyPr lIns="91440" tIns="45720" rIns="91440" bIns="45720" anchor="t"/>
          <a:lstStyle/>
          <a:p>
            <a:r>
              <a:rPr lang="en-US">
                <a:latin typeface="Arial"/>
                <a:cs typeface="Arial"/>
              </a:rPr>
              <a:t>13</a:t>
            </a:r>
          </a:p>
          <a:p>
            <a:endParaRPr lang="en-US"/>
          </a:p>
        </p:txBody>
      </p:sp>
      <p:pic>
        <p:nvPicPr>
          <p:cNvPr id="1057" name="Picture 33">
            <a:extLst>
              <a:ext uri="{FF2B5EF4-FFF2-40B4-BE49-F238E27FC236}">
                <a16:creationId xmlns:a16="http://schemas.microsoft.com/office/drawing/2014/main" id="{5A910BCE-4484-421F-AFD2-87F6D5A974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8611" y="2667989"/>
            <a:ext cx="623907" cy="348052"/>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4BD82F0B-B47E-4D41-9FEF-693A73E0B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1927" y="2488993"/>
            <a:ext cx="760313" cy="724107"/>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378A63A2-2B47-4A88-9E8C-A813284E80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080" y="2977960"/>
            <a:ext cx="531108" cy="591807"/>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39">
            <a:extLst>
              <a:ext uri="{FF2B5EF4-FFF2-40B4-BE49-F238E27FC236}">
                <a16:creationId xmlns:a16="http://schemas.microsoft.com/office/drawing/2014/main" id="{705E969F-38EB-4FE7-A226-344966FB52B2}"/>
              </a:ext>
            </a:extLst>
          </p:cNvPr>
          <p:cNvSpPr>
            <a:spLocks noChangeAspect="1" noChangeArrowheads="1"/>
          </p:cNvSpPr>
          <p:nvPr/>
        </p:nvSpPr>
        <p:spPr bwMode="auto">
          <a:xfrm>
            <a:off x="6375738" y="2736643"/>
            <a:ext cx="241317" cy="2413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64" name="Picture 40">
            <a:extLst>
              <a:ext uri="{FF2B5EF4-FFF2-40B4-BE49-F238E27FC236}">
                <a16:creationId xmlns:a16="http://schemas.microsoft.com/office/drawing/2014/main" id="{CFCCC2C0-725C-42DC-8841-6211DD2E55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8288" y="2546901"/>
            <a:ext cx="1147712" cy="691394"/>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48">
            <a:extLst>
              <a:ext uri="{FF2B5EF4-FFF2-40B4-BE49-F238E27FC236}">
                <a16:creationId xmlns:a16="http://schemas.microsoft.com/office/drawing/2014/main" id="{3D471AA8-54B0-4E82-82C2-B9A458BE2CD4}"/>
              </a:ext>
            </a:extLst>
          </p:cNvPr>
          <p:cNvSpPr>
            <a:spLocks noChangeAspect="1" noChangeArrowheads="1"/>
          </p:cNvSpPr>
          <p:nvPr/>
        </p:nvSpPr>
        <p:spPr bwMode="auto">
          <a:xfrm>
            <a:off x="5816600" y="28956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50">
            <a:extLst>
              <a:ext uri="{FF2B5EF4-FFF2-40B4-BE49-F238E27FC236}">
                <a16:creationId xmlns:a16="http://schemas.microsoft.com/office/drawing/2014/main" id="{8E897220-EA65-4908-90BA-F25CDE2C5B07}"/>
              </a:ext>
            </a:extLst>
          </p:cNvPr>
          <p:cNvSpPr>
            <a:spLocks noChangeAspect="1" noChangeArrowheads="1"/>
          </p:cNvSpPr>
          <p:nvPr/>
        </p:nvSpPr>
        <p:spPr bwMode="auto">
          <a:xfrm>
            <a:off x="5969000" y="30480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a:extLst>
              <a:ext uri="{FF2B5EF4-FFF2-40B4-BE49-F238E27FC236}">
                <a16:creationId xmlns:a16="http://schemas.microsoft.com/office/drawing/2014/main" id="{8FB31198-EBCB-4B0D-AE7C-B48536A732AD}"/>
              </a:ext>
            </a:extLst>
          </p:cNvPr>
          <p:cNvSpPr txBox="1"/>
          <p:nvPr/>
        </p:nvSpPr>
        <p:spPr>
          <a:xfrm>
            <a:off x="4824979" y="1636290"/>
            <a:ext cx="1970322" cy="830997"/>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Raspberry Pi</a:t>
            </a:r>
            <a:r>
              <a:rPr lang="en-US" sz="1200" b="0" i="0" u="none" strike="noStrike">
                <a:solidFill>
                  <a:srgbClr val="000000"/>
                </a:solidFill>
                <a:effectLst/>
                <a:latin typeface="Calibri" panose="020F0502020204030204" pitchFamily="34" charset="0"/>
              </a:rPr>
              <a:t> will interpret the sensed information to calculate the</a:t>
            </a:r>
            <a:r>
              <a:rPr lang="en-US" sz="1200" b="1" i="0" u="none" strike="noStrike">
                <a:solidFill>
                  <a:srgbClr val="000000"/>
                </a:solidFill>
                <a:effectLst/>
                <a:latin typeface="Calibri" panose="020F0502020204030204" pitchFamily="34" charset="0"/>
              </a:rPr>
              <a:t> proximity to an object.</a:t>
            </a:r>
            <a:endParaRPr lang="en-US" sz="1200"/>
          </a:p>
        </p:txBody>
      </p:sp>
      <p:sp>
        <p:nvSpPr>
          <p:cNvPr id="58" name="TextBox 57">
            <a:extLst>
              <a:ext uri="{FF2B5EF4-FFF2-40B4-BE49-F238E27FC236}">
                <a16:creationId xmlns:a16="http://schemas.microsoft.com/office/drawing/2014/main" id="{00F1D571-C83A-4E05-85D4-0A9E1EE6271A}"/>
              </a:ext>
            </a:extLst>
          </p:cNvPr>
          <p:cNvSpPr txBox="1"/>
          <p:nvPr/>
        </p:nvSpPr>
        <p:spPr>
          <a:xfrm>
            <a:off x="2429939" y="1653993"/>
            <a:ext cx="1686885" cy="830997"/>
          </a:xfrm>
          <a:prstGeom prst="rect">
            <a:avLst/>
          </a:prstGeom>
          <a:noFill/>
        </p:spPr>
        <p:txBody>
          <a:bodyPr wrap="square" lIns="91440" tIns="45720" rIns="91440" bIns="45720" rtlCol="0" anchor="t">
            <a:spAutoFit/>
          </a:bodyPr>
          <a:lstStyle/>
          <a:p>
            <a:r>
              <a:rPr lang="en-US" sz="1200" b="0" i="0" u="none" strike="noStrike" dirty="0">
                <a:solidFill>
                  <a:srgbClr val="000000"/>
                </a:solidFill>
                <a:effectLst/>
                <a:latin typeface="Calibri"/>
                <a:cs typeface="Calibri"/>
              </a:rPr>
              <a:t>The </a:t>
            </a:r>
            <a:r>
              <a:rPr lang="en-US" sz="1200" b="1" i="0" u="none" strike="noStrike" dirty="0">
                <a:solidFill>
                  <a:srgbClr val="000000"/>
                </a:solidFill>
                <a:effectLst/>
                <a:latin typeface="Calibri"/>
                <a:cs typeface="Calibri"/>
              </a:rPr>
              <a:t>ultrasonic </a:t>
            </a:r>
            <a:r>
              <a:rPr lang="en-US" sz="1200" b="1" dirty="0">
                <a:solidFill>
                  <a:srgbClr val="000000"/>
                </a:solidFill>
                <a:latin typeface="Calibri"/>
                <a:cs typeface="Calibri"/>
              </a:rPr>
              <a:t>sensors</a:t>
            </a:r>
            <a:r>
              <a:rPr lang="en-US" sz="1200" b="1" i="0" u="none" strike="noStrike" dirty="0">
                <a:solidFill>
                  <a:srgbClr val="000000"/>
                </a:solidFill>
                <a:effectLst/>
                <a:latin typeface="Calibri"/>
                <a:cs typeface="Calibri"/>
              </a:rPr>
              <a:t> </a:t>
            </a:r>
            <a:r>
              <a:rPr lang="en-US" sz="1200" b="0" i="0" u="none" strike="noStrike" dirty="0">
                <a:solidFill>
                  <a:srgbClr val="000000"/>
                </a:solidFill>
                <a:effectLst/>
                <a:latin typeface="Calibri"/>
                <a:cs typeface="Calibri"/>
              </a:rPr>
              <a:t>will sense an object up to </a:t>
            </a:r>
            <a:r>
              <a:rPr lang="en-US" sz="1200" b="1" i="0" u="none" strike="noStrike" dirty="0">
                <a:solidFill>
                  <a:srgbClr val="000000"/>
                </a:solidFill>
                <a:effectLst/>
                <a:latin typeface="Calibri"/>
                <a:cs typeface="Calibri"/>
              </a:rPr>
              <a:t>3 meters </a:t>
            </a:r>
            <a:r>
              <a:rPr lang="en-US" sz="1200" b="0" i="0" u="none" strike="noStrike" dirty="0">
                <a:solidFill>
                  <a:srgbClr val="000000"/>
                </a:solidFill>
                <a:effectLst/>
                <a:latin typeface="Calibri"/>
                <a:cs typeface="Calibri"/>
              </a:rPr>
              <a:t>away.</a:t>
            </a:r>
            <a:endParaRPr lang="en-US" sz="1200" dirty="0">
              <a:latin typeface="Calibri"/>
              <a:cs typeface="Calibri"/>
            </a:endParaRPr>
          </a:p>
        </p:txBody>
      </p:sp>
      <p:sp>
        <p:nvSpPr>
          <p:cNvPr id="17" name="Rectangle 16">
            <a:extLst>
              <a:ext uri="{FF2B5EF4-FFF2-40B4-BE49-F238E27FC236}">
                <a16:creationId xmlns:a16="http://schemas.microsoft.com/office/drawing/2014/main" id="{1098AE5C-9F4B-4960-B2C0-1C7F71190479}"/>
              </a:ext>
            </a:extLst>
          </p:cNvPr>
          <p:cNvSpPr/>
          <p:nvPr/>
        </p:nvSpPr>
        <p:spPr>
          <a:xfrm>
            <a:off x="2511213" y="1345475"/>
            <a:ext cx="1194049" cy="241904"/>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Sense</a:t>
            </a:r>
          </a:p>
        </p:txBody>
      </p:sp>
      <p:sp>
        <p:nvSpPr>
          <p:cNvPr id="63" name="Rectangle 62">
            <a:extLst>
              <a:ext uri="{FF2B5EF4-FFF2-40B4-BE49-F238E27FC236}">
                <a16:creationId xmlns:a16="http://schemas.microsoft.com/office/drawing/2014/main" id="{5F403594-A5CA-4414-B755-6665DE597E78}"/>
              </a:ext>
            </a:extLst>
          </p:cNvPr>
          <p:cNvSpPr/>
          <p:nvPr/>
        </p:nvSpPr>
        <p:spPr>
          <a:xfrm>
            <a:off x="4925119" y="1335187"/>
            <a:ext cx="1194049" cy="254851"/>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Determine</a:t>
            </a:r>
          </a:p>
        </p:txBody>
      </p:sp>
      <p:sp>
        <p:nvSpPr>
          <p:cNvPr id="18" name="AutoShape 54">
            <a:extLst>
              <a:ext uri="{FF2B5EF4-FFF2-40B4-BE49-F238E27FC236}">
                <a16:creationId xmlns:a16="http://schemas.microsoft.com/office/drawing/2014/main" id="{9E231D02-E63A-4EFB-B9CD-129C4C2930F4}"/>
              </a:ext>
            </a:extLst>
          </p:cNvPr>
          <p:cNvSpPr>
            <a:spLocks noChangeAspect="1" noChangeArrowheads="1"/>
          </p:cNvSpPr>
          <p:nvPr/>
        </p:nvSpPr>
        <p:spPr bwMode="auto">
          <a:xfrm>
            <a:off x="5465999" y="31548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0" name="Graphic 14">
            <a:extLst>
              <a:ext uri="{FF2B5EF4-FFF2-40B4-BE49-F238E27FC236}">
                <a16:creationId xmlns:a16="http://schemas.microsoft.com/office/drawing/2014/main" id="{487A46FD-D358-4EEF-ABE1-4B03C357BAC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5300" y="2786280"/>
            <a:ext cx="990107" cy="1225671"/>
          </a:xfrm>
          <a:prstGeom prst="rect">
            <a:avLst/>
          </a:prstGeom>
        </p:spPr>
      </p:pic>
      <p:sp>
        <p:nvSpPr>
          <p:cNvPr id="19" name="TextBox 18">
            <a:extLst>
              <a:ext uri="{FF2B5EF4-FFF2-40B4-BE49-F238E27FC236}">
                <a16:creationId xmlns:a16="http://schemas.microsoft.com/office/drawing/2014/main" id="{F0C0CEE3-81BA-4C43-B624-9CE8957D29F2}"/>
              </a:ext>
            </a:extLst>
          </p:cNvPr>
          <p:cNvSpPr txBox="1"/>
          <p:nvPr/>
        </p:nvSpPr>
        <p:spPr>
          <a:xfrm>
            <a:off x="642696" y="186965"/>
            <a:ext cx="9044134" cy="769441"/>
          </a:xfrm>
          <a:prstGeom prst="rect">
            <a:avLst/>
          </a:prstGeom>
          <a:noFill/>
        </p:spPr>
        <p:txBody>
          <a:bodyPr wrap="square" lIns="91440" tIns="45720" rIns="91440" bIns="45720" rtlCol="0" anchor="t">
            <a:spAutoFit/>
          </a:bodyPr>
          <a:lstStyle/>
          <a:p>
            <a:r>
              <a:rPr lang="en-US" sz="4400" b="1">
                <a:latin typeface="Arial"/>
                <a:cs typeface="Arial"/>
              </a:rPr>
              <a:t>Functions</a:t>
            </a:r>
          </a:p>
        </p:txBody>
      </p:sp>
      <p:sp>
        <p:nvSpPr>
          <p:cNvPr id="2" name="Content Placeholder 5">
            <a:extLst>
              <a:ext uri="{FF2B5EF4-FFF2-40B4-BE49-F238E27FC236}">
                <a16:creationId xmlns:a16="http://schemas.microsoft.com/office/drawing/2014/main" id="{F36B5356-210F-49BF-8AB6-07A580CDEC13}"/>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Ethan Saffer</a:t>
            </a:r>
            <a:endParaRPr lang="en-US"/>
          </a:p>
          <a:p>
            <a:endParaRPr lang="en-US"/>
          </a:p>
        </p:txBody>
      </p:sp>
      <p:cxnSp>
        <p:nvCxnSpPr>
          <p:cNvPr id="20" name="Straight Arrow Connector 19">
            <a:extLst>
              <a:ext uri="{FF2B5EF4-FFF2-40B4-BE49-F238E27FC236}">
                <a16:creationId xmlns:a16="http://schemas.microsoft.com/office/drawing/2014/main" id="{12AA30D2-52AD-49E3-9E68-4BB5FDA88EA6}"/>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5598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D7698AE-5276-4287-97BB-F0F0597B0162}"/>
              </a:ext>
            </a:extLst>
          </p:cNvPr>
          <p:cNvSpPr/>
          <p:nvPr/>
        </p:nvSpPr>
        <p:spPr>
          <a:xfrm>
            <a:off x="809332" y="1109382"/>
            <a:ext cx="9105135" cy="4578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27E284-3D11-402B-9E15-9AB56B085500}"/>
              </a:ext>
            </a:extLst>
          </p:cNvPr>
          <p:cNvSpPr>
            <a:spLocks noGrp="1"/>
          </p:cNvSpPr>
          <p:nvPr>
            <p:ph type="sldNum" sz="quarter" idx="4"/>
          </p:nvPr>
        </p:nvSpPr>
        <p:spPr/>
        <p:txBody>
          <a:bodyPr lIns="91440" tIns="45720" rIns="91440" bIns="45720" anchor="t"/>
          <a:lstStyle/>
          <a:p>
            <a:r>
              <a:rPr lang="en-US">
                <a:latin typeface="Arial"/>
                <a:cs typeface="Arial"/>
              </a:rPr>
              <a:t>14</a:t>
            </a:r>
          </a:p>
          <a:p>
            <a:endParaRPr lang="en-US"/>
          </a:p>
        </p:txBody>
      </p:sp>
      <p:pic>
        <p:nvPicPr>
          <p:cNvPr id="1055" name="Picture 31">
            <a:extLst>
              <a:ext uri="{FF2B5EF4-FFF2-40B4-BE49-F238E27FC236}">
                <a16:creationId xmlns:a16="http://schemas.microsoft.com/office/drawing/2014/main" id="{F56E62FD-BC28-4CF8-89C7-8870BD3AA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9653" y="2449856"/>
            <a:ext cx="1036230" cy="737921"/>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a:extLst>
              <a:ext uri="{FF2B5EF4-FFF2-40B4-BE49-F238E27FC236}">
                <a16:creationId xmlns:a16="http://schemas.microsoft.com/office/drawing/2014/main" id="{5A910BCE-4484-421F-AFD2-87F6D5A97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8611" y="2667989"/>
            <a:ext cx="623907" cy="348052"/>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4BD82F0B-B47E-4D41-9FEF-693A73E0B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1927" y="2488993"/>
            <a:ext cx="760313" cy="724107"/>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a:extLst>
              <a:ext uri="{FF2B5EF4-FFF2-40B4-BE49-F238E27FC236}">
                <a16:creationId xmlns:a16="http://schemas.microsoft.com/office/drawing/2014/main" id="{D59BD088-4DAC-4D73-9E23-42F69B6542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136" y="2680709"/>
            <a:ext cx="610352" cy="34805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378A63A2-2B47-4A88-9E8C-A813284E80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1080" y="2977960"/>
            <a:ext cx="531108" cy="591807"/>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39">
            <a:extLst>
              <a:ext uri="{FF2B5EF4-FFF2-40B4-BE49-F238E27FC236}">
                <a16:creationId xmlns:a16="http://schemas.microsoft.com/office/drawing/2014/main" id="{705E969F-38EB-4FE7-A226-344966FB52B2}"/>
              </a:ext>
            </a:extLst>
          </p:cNvPr>
          <p:cNvSpPr>
            <a:spLocks noChangeAspect="1" noChangeArrowheads="1"/>
          </p:cNvSpPr>
          <p:nvPr/>
        </p:nvSpPr>
        <p:spPr bwMode="auto">
          <a:xfrm>
            <a:off x="6375738" y="2736643"/>
            <a:ext cx="241317" cy="2413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64" name="Picture 40">
            <a:extLst>
              <a:ext uri="{FF2B5EF4-FFF2-40B4-BE49-F238E27FC236}">
                <a16:creationId xmlns:a16="http://schemas.microsoft.com/office/drawing/2014/main" id="{CFCCC2C0-725C-42DC-8841-6211DD2E55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8288" y="2546901"/>
            <a:ext cx="1147712" cy="691394"/>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48">
            <a:extLst>
              <a:ext uri="{FF2B5EF4-FFF2-40B4-BE49-F238E27FC236}">
                <a16:creationId xmlns:a16="http://schemas.microsoft.com/office/drawing/2014/main" id="{3D471AA8-54B0-4E82-82C2-B9A458BE2CD4}"/>
              </a:ext>
            </a:extLst>
          </p:cNvPr>
          <p:cNvSpPr>
            <a:spLocks noChangeAspect="1" noChangeArrowheads="1"/>
          </p:cNvSpPr>
          <p:nvPr/>
        </p:nvSpPr>
        <p:spPr bwMode="auto">
          <a:xfrm>
            <a:off x="5816600" y="28956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50">
            <a:extLst>
              <a:ext uri="{FF2B5EF4-FFF2-40B4-BE49-F238E27FC236}">
                <a16:creationId xmlns:a16="http://schemas.microsoft.com/office/drawing/2014/main" id="{8E897220-EA65-4908-90BA-F25CDE2C5B07}"/>
              </a:ext>
            </a:extLst>
          </p:cNvPr>
          <p:cNvSpPr>
            <a:spLocks noChangeAspect="1" noChangeArrowheads="1"/>
          </p:cNvSpPr>
          <p:nvPr/>
        </p:nvSpPr>
        <p:spPr bwMode="auto">
          <a:xfrm>
            <a:off x="5969000" y="30480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a:extLst>
              <a:ext uri="{FF2B5EF4-FFF2-40B4-BE49-F238E27FC236}">
                <a16:creationId xmlns:a16="http://schemas.microsoft.com/office/drawing/2014/main" id="{8FB31198-EBCB-4B0D-AE7C-B48536A732AD}"/>
              </a:ext>
            </a:extLst>
          </p:cNvPr>
          <p:cNvSpPr txBox="1"/>
          <p:nvPr/>
        </p:nvSpPr>
        <p:spPr>
          <a:xfrm>
            <a:off x="4824979" y="1636290"/>
            <a:ext cx="1970322" cy="830997"/>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Raspberry Pi</a:t>
            </a:r>
            <a:r>
              <a:rPr lang="en-US" sz="1200" b="0" i="0" u="none" strike="noStrike">
                <a:solidFill>
                  <a:srgbClr val="000000"/>
                </a:solidFill>
                <a:effectLst/>
                <a:latin typeface="Calibri" panose="020F0502020204030204" pitchFamily="34" charset="0"/>
              </a:rPr>
              <a:t> will interpret the sensed information to calculate the</a:t>
            </a:r>
            <a:r>
              <a:rPr lang="en-US" sz="1200" b="1" i="0" u="none" strike="noStrike">
                <a:solidFill>
                  <a:srgbClr val="000000"/>
                </a:solidFill>
                <a:effectLst/>
                <a:latin typeface="Calibri" panose="020F0502020204030204" pitchFamily="34" charset="0"/>
              </a:rPr>
              <a:t> proximity to an object.</a:t>
            </a:r>
            <a:endParaRPr lang="en-US" sz="1200"/>
          </a:p>
        </p:txBody>
      </p:sp>
      <p:sp>
        <p:nvSpPr>
          <p:cNvPr id="58" name="TextBox 57">
            <a:extLst>
              <a:ext uri="{FF2B5EF4-FFF2-40B4-BE49-F238E27FC236}">
                <a16:creationId xmlns:a16="http://schemas.microsoft.com/office/drawing/2014/main" id="{00F1D571-C83A-4E05-85D4-0A9E1EE6271A}"/>
              </a:ext>
            </a:extLst>
          </p:cNvPr>
          <p:cNvSpPr txBox="1"/>
          <p:nvPr/>
        </p:nvSpPr>
        <p:spPr>
          <a:xfrm>
            <a:off x="2429939" y="1653993"/>
            <a:ext cx="1686885" cy="830997"/>
          </a:xfrm>
          <a:prstGeom prst="rect">
            <a:avLst/>
          </a:prstGeom>
          <a:noFill/>
        </p:spPr>
        <p:txBody>
          <a:bodyPr wrap="square" lIns="91440" tIns="45720" rIns="91440" bIns="45720" rtlCol="0" anchor="t">
            <a:spAutoFit/>
          </a:bodyPr>
          <a:lstStyle/>
          <a:p>
            <a:r>
              <a:rPr lang="en-US" sz="1200" b="0" i="0" u="none" strike="noStrike" dirty="0">
                <a:solidFill>
                  <a:srgbClr val="000000"/>
                </a:solidFill>
                <a:effectLst/>
                <a:latin typeface="Calibri"/>
                <a:cs typeface="Calibri"/>
              </a:rPr>
              <a:t>The </a:t>
            </a:r>
            <a:r>
              <a:rPr lang="en-US" sz="1200" b="1" i="0" u="none" strike="noStrike" dirty="0">
                <a:solidFill>
                  <a:srgbClr val="000000"/>
                </a:solidFill>
                <a:effectLst/>
                <a:latin typeface="Calibri"/>
                <a:cs typeface="Calibri"/>
              </a:rPr>
              <a:t>ultrasonic </a:t>
            </a:r>
            <a:r>
              <a:rPr lang="en-US" sz="1200" b="1" dirty="0">
                <a:solidFill>
                  <a:srgbClr val="000000"/>
                </a:solidFill>
                <a:latin typeface="Calibri"/>
                <a:cs typeface="Calibri"/>
              </a:rPr>
              <a:t>sensors</a:t>
            </a:r>
            <a:r>
              <a:rPr lang="en-US" sz="1200" b="1" i="0" u="none" strike="noStrike" dirty="0">
                <a:solidFill>
                  <a:srgbClr val="000000"/>
                </a:solidFill>
                <a:effectLst/>
                <a:latin typeface="Calibri"/>
                <a:cs typeface="Calibri"/>
              </a:rPr>
              <a:t> </a:t>
            </a:r>
            <a:r>
              <a:rPr lang="en-US" sz="1200" b="0" i="0" u="none" strike="noStrike" dirty="0">
                <a:solidFill>
                  <a:srgbClr val="000000"/>
                </a:solidFill>
                <a:effectLst/>
                <a:latin typeface="Calibri"/>
                <a:cs typeface="Calibri"/>
              </a:rPr>
              <a:t>will sense an object up to </a:t>
            </a:r>
            <a:r>
              <a:rPr lang="en-US" sz="1200" b="1" i="0" u="none" strike="noStrike" dirty="0">
                <a:solidFill>
                  <a:srgbClr val="000000"/>
                </a:solidFill>
                <a:effectLst/>
                <a:latin typeface="Calibri"/>
                <a:cs typeface="Calibri"/>
              </a:rPr>
              <a:t>3 meters </a:t>
            </a:r>
            <a:r>
              <a:rPr lang="en-US" sz="1200" b="0" i="0" u="none" strike="noStrike" dirty="0">
                <a:solidFill>
                  <a:srgbClr val="000000"/>
                </a:solidFill>
                <a:effectLst/>
                <a:latin typeface="Calibri"/>
                <a:cs typeface="Calibri"/>
              </a:rPr>
              <a:t>away.</a:t>
            </a:r>
            <a:endParaRPr lang="en-US" sz="1200" dirty="0">
              <a:latin typeface="Calibri"/>
              <a:cs typeface="Calibri"/>
            </a:endParaRPr>
          </a:p>
        </p:txBody>
      </p:sp>
      <p:sp>
        <p:nvSpPr>
          <p:cNvPr id="60" name="TextBox 59">
            <a:extLst>
              <a:ext uri="{FF2B5EF4-FFF2-40B4-BE49-F238E27FC236}">
                <a16:creationId xmlns:a16="http://schemas.microsoft.com/office/drawing/2014/main" id="{F13A13B8-9AF3-4CE9-9AD2-8C0E111B30F5}"/>
              </a:ext>
            </a:extLst>
          </p:cNvPr>
          <p:cNvSpPr txBox="1"/>
          <p:nvPr/>
        </p:nvSpPr>
        <p:spPr>
          <a:xfrm>
            <a:off x="7503456" y="1618859"/>
            <a:ext cx="1825029" cy="830997"/>
          </a:xfrm>
          <a:prstGeom prst="rect">
            <a:avLst/>
          </a:prstGeom>
          <a:noFill/>
        </p:spPr>
        <p:txBody>
          <a:bodyPr wrap="square" rtlCol="0">
            <a:spAutoFit/>
          </a:bodyPr>
          <a:lstStyle/>
          <a:p>
            <a:r>
              <a:rPr lang="en-US" sz="1200" b="1" i="0" u="none" strike="noStrike">
                <a:solidFill>
                  <a:srgbClr val="000000"/>
                </a:solidFill>
                <a:effectLst/>
                <a:latin typeface="Calibri" panose="020F0502020204030204" pitchFamily="34" charset="0"/>
              </a:rPr>
              <a:t>Haptic feedback </a:t>
            </a:r>
            <a:r>
              <a:rPr lang="en-US" sz="1200" b="0" i="0" u="none" strike="noStrike">
                <a:solidFill>
                  <a:srgbClr val="000000"/>
                </a:solidFill>
                <a:effectLst/>
                <a:latin typeface="Calibri" panose="020F0502020204030204" pitchFamily="34" charset="0"/>
              </a:rPr>
              <a:t>will alert the user with </a:t>
            </a:r>
            <a:r>
              <a:rPr lang="en-US" sz="1200" b="1" i="0" u="none" strike="noStrike">
                <a:solidFill>
                  <a:srgbClr val="000000"/>
                </a:solidFill>
                <a:effectLst/>
                <a:latin typeface="Calibri" panose="020F0502020204030204" pitchFamily="34" charset="0"/>
              </a:rPr>
              <a:t>multiple motors</a:t>
            </a:r>
            <a:r>
              <a:rPr lang="en-US" sz="1200" b="0" i="0" u="none" strike="noStrike">
                <a:solidFill>
                  <a:srgbClr val="000000"/>
                </a:solidFill>
                <a:effectLst/>
                <a:latin typeface="Calibri" panose="020F0502020204030204" pitchFamily="34" charset="0"/>
              </a:rPr>
              <a:t> with intensity based on distance.</a:t>
            </a:r>
            <a:endParaRPr lang="en-US" sz="1200"/>
          </a:p>
        </p:txBody>
      </p:sp>
      <p:sp>
        <p:nvSpPr>
          <p:cNvPr id="17" name="Rectangle 16">
            <a:extLst>
              <a:ext uri="{FF2B5EF4-FFF2-40B4-BE49-F238E27FC236}">
                <a16:creationId xmlns:a16="http://schemas.microsoft.com/office/drawing/2014/main" id="{1098AE5C-9F4B-4960-B2C0-1C7F71190479}"/>
              </a:ext>
            </a:extLst>
          </p:cNvPr>
          <p:cNvSpPr/>
          <p:nvPr/>
        </p:nvSpPr>
        <p:spPr>
          <a:xfrm>
            <a:off x="2511213" y="1345475"/>
            <a:ext cx="1194049" cy="241904"/>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Sense</a:t>
            </a:r>
          </a:p>
        </p:txBody>
      </p:sp>
      <p:sp>
        <p:nvSpPr>
          <p:cNvPr id="63" name="Rectangle 62">
            <a:extLst>
              <a:ext uri="{FF2B5EF4-FFF2-40B4-BE49-F238E27FC236}">
                <a16:creationId xmlns:a16="http://schemas.microsoft.com/office/drawing/2014/main" id="{5F403594-A5CA-4414-B755-6665DE597E78}"/>
              </a:ext>
            </a:extLst>
          </p:cNvPr>
          <p:cNvSpPr/>
          <p:nvPr/>
        </p:nvSpPr>
        <p:spPr>
          <a:xfrm>
            <a:off x="4925119" y="1335187"/>
            <a:ext cx="1194049" cy="254851"/>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Determine</a:t>
            </a:r>
          </a:p>
        </p:txBody>
      </p:sp>
      <p:sp>
        <p:nvSpPr>
          <p:cNvPr id="64" name="Rectangle 63">
            <a:extLst>
              <a:ext uri="{FF2B5EF4-FFF2-40B4-BE49-F238E27FC236}">
                <a16:creationId xmlns:a16="http://schemas.microsoft.com/office/drawing/2014/main" id="{EEA299F1-37EC-461F-9CDF-BF253F41706A}"/>
              </a:ext>
            </a:extLst>
          </p:cNvPr>
          <p:cNvSpPr/>
          <p:nvPr/>
        </p:nvSpPr>
        <p:spPr>
          <a:xfrm>
            <a:off x="7620743" y="1336358"/>
            <a:ext cx="1194049" cy="251020"/>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Alert</a:t>
            </a:r>
          </a:p>
        </p:txBody>
      </p:sp>
      <p:sp>
        <p:nvSpPr>
          <p:cNvPr id="18" name="AutoShape 54">
            <a:extLst>
              <a:ext uri="{FF2B5EF4-FFF2-40B4-BE49-F238E27FC236}">
                <a16:creationId xmlns:a16="http://schemas.microsoft.com/office/drawing/2014/main" id="{9E231D02-E63A-4EFB-B9CD-129C4C2930F4}"/>
              </a:ext>
            </a:extLst>
          </p:cNvPr>
          <p:cNvSpPr>
            <a:spLocks noChangeAspect="1" noChangeArrowheads="1"/>
          </p:cNvSpPr>
          <p:nvPr/>
        </p:nvSpPr>
        <p:spPr bwMode="auto">
          <a:xfrm>
            <a:off x="5465999" y="31548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0" name="Graphic 14">
            <a:extLst>
              <a:ext uri="{FF2B5EF4-FFF2-40B4-BE49-F238E27FC236}">
                <a16:creationId xmlns:a16="http://schemas.microsoft.com/office/drawing/2014/main" id="{487A46FD-D358-4EEF-ABE1-4B03C357BAC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5300" y="2786280"/>
            <a:ext cx="990107" cy="1225671"/>
          </a:xfrm>
          <a:prstGeom prst="rect">
            <a:avLst/>
          </a:prstGeom>
        </p:spPr>
      </p:pic>
      <p:sp>
        <p:nvSpPr>
          <p:cNvPr id="19" name="TextBox 18">
            <a:extLst>
              <a:ext uri="{FF2B5EF4-FFF2-40B4-BE49-F238E27FC236}">
                <a16:creationId xmlns:a16="http://schemas.microsoft.com/office/drawing/2014/main" id="{F0C0CEE3-81BA-4C43-B624-9CE8957D29F2}"/>
              </a:ext>
            </a:extLst>
          </p:cNvPr>
          <p:cNvSpPr txBox="1"/>
          <p:nvPr/>
        </p:nvSpPr>
        <p:spPr>
          <a:xfrm>
            <a:off x="642696" y="186965"/>
            <a:ext cx="9044134" cy="769441"/>
          </a:xfrm>
          <a:prstGeom prst="rect">
            <a:avLst/>
          </a:prstGeom>
          <a:noFill/>
        </p:spPr>
        <p:txBody>
          <a:bodyPr wrap="square" lIns="91440" tIns="45720" rIns="91440" bIns="45720" rtlCol="0" anchor="t">
            <a:spAutoFit/>
          </a:bodyPr>
          <a:lstStyle/>
          <a:p>
            <a:r>
              <a:rPr lang="en-US" sz="4400" b="1">
                <a:latin typeface="Arial"/>
                <a:cs typeface="Arial"/>
              </a:rPr>
              <a:t>Functions</a:t>
            </a:r>
          </a:p>
        </p:txBody>
      </p:sp>
      <p:sp>
        <p:nvSpPr>
          <p:cNvPr id="2" name="Content Placeholder 5">
            <a:extLst>
              <a:ext uri="{FF2B5EF4-FFF2-40B4-BE49-F238E27FC236}">
                <a16:creationId xmlns:a16="http://schemas.microsoft.com/office/drawing/2014/main" id="{F36B5356-210F-49BF-8AB6-07A580CDEC13}"/>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Ethan Saffer</a:t>
            </a:r>
            <a:endParaRPr lang="en-US"/>
          </a:p>
          <a:p>
            <a:endParaRPr lang="en-US"/>
          </a:p>
        </p:txBody>
      </p:sp>
      <p:cxnSp>
        <p:nvCxnSpPr>
          <p:cNvPr id="23" name="Straight Arrow Connector 22">
            <a:extLst>
              <a:ext uri="{FF2B5EF4-FFF2-40B4-BE49-F238E27FC236}">
                <a16:creationId xmlns:a16="http://schemas.microsoft.com/office/drawing/2014/main" id="{A16DAB15-F0FE-411F-950F-CCDF8CA6DB1D}"/>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8258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D7698AE-5276-4287-97BB-F0F0597B0162}"/>
              </a:ext>
            </a:extLst>
          </p:cNvPr>
          <p:cNvSpPr/>
          <p:nvPr/>
        </p:nvSpPr>
        <p:spPr>
          <a:xfrm>
            <a:off x="809332" y="1109382"/>
            <a:ext cx="9105135" cy="4578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27E284-3D11-402B-9E15-9AB56B085500}"/>
              </a:ext>
            </a:extLst>
          </p:cNvPr>
          <p:cNvSpPr>
            <a:spLocks noGrp="1"/>
          </p:cNvSpPr>
          <p:nvPr>
            <p:ph type="sldNum" sz="quarter" idx="4"/>
          </p:nvPr>
        </p:nvSpPr>
        <p:spPr/>
        <p:txBody>
          <a:bodyPr lIns="91440" tIns="45720" rIns="91440" bIns="45720" anchor="t"/>
          <a:lstStyle/>
          <a:p>
            <a:r>
              <a:rPr lang="en-US">
                <a:latin typeface="Arial"/>
                <a:cs typeface="Arial"/>
              </a:rPr>
              <a:t>15</a:t>
            </a:r>
          </a:p>
          <a:p>
            <a:endParaRPr lang="en-US"/>
          </a:p>
        </p:txBody>
      </p:sp>
      <p:pic>
        <p:nvPicPr>
          <p:cNvPr id="1055" name="Picture 31">
            <a:extLst>
              <a:ext uri="{FF2B5EF4-FFF2-40B4-BE49-F238E27FC236}">
                <a16:creationId xmlns:a16="http://schemas.microsoft.com/office/drawing/2014/main" id="{F56E62FD-BC28-4CF8-89C7-8870BD3AA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9653" y="2449856"/>
            <a:ext cx="1036230" cy="737921"/>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a:extLst>
              <a:ext uri="{FF2B5EF4-FFF2-40B4-BE49-F238E27FC236}">
                <a16:creationId xmlns:a16="http://schemas.microsoft.com/office/drawing/2014/main" id="{5A910BCE-4484-421F-AFD2-87F6D5A97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8611" y="2667989"/>
            <a:ext cx="623907" cy="348052"/>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4BD82F0B-B47E-4D41-9FEF-693A73E0B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1927" y="2488993"/>
            <a:ext cx="760313" cy="724107"/>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a:extLst>
              <a:ext uri="{FF2B5EF4-FFF2-40B4-BE49-F238E27FC236}">
                <a16:creationId xmlns:a16="http://schemas.microsoft.com/office/drawing/2014/main" id="{D59BD088-4DAC-4D73-9E23-42F69B6542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136" y="2680709"/>
            <a:ext cx="610352" cy="34805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378A63A2-2B47-4A88-9E8C-A813284E80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1080" y="2977960"/>
            <a:ext cx="531108" cy="591807"/>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39">
            <a:extLst>
              <a:ext uri="{FF2B5EF4-FFF2-40B4-BE49-F238E27FC236}">
                <a16:creationId xmlns:a16="http://schemas.microsoft.com/office/drawing/2014/main" id="{705E969F-38EB-4FE7-A226-344966FB52B2}"/>
              </a:ext>
            </a:extLst>
          </p:cNvPr>
          <p:cNvSpPr>
            <a:spLocks noChangeAspect="1" noChangeArrowheads="1"/>
          </p:cNvSpPr>
          <p:nvPr/>
        </p:nvSpPr>
        <p:spPr bwMode="auto">
          <a:xfrm>
            <a:off x="6375738" y="2736643"/>
            <a:ext cx="241317" cy="2413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64" name="Picture 40">
            <a:extLst>
              <a:ext uri="{FF2B5EF4-FFF2-40B4-BE49-F238E27FC236}">
                <a16:creationId xmlns:a16="http://schemas.microsoft.com/office/drawing/2014/main" id="{CFCCC2C0-725C-42DC-8841-6211DD2E55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8288" y="2546901"/>
            <a:ext cx="1147712" cy="691394"/>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48">
            <a:extLst>
              <a:ext uri="{FF2B5EF4-FFF2-40B4-BE49-F238E27FC236}">
                <a16:creationId xmlns:a16="http://schemas.microsoft.com/office/drawing/2014/main" id="{3D471AA8-54B0-4E82-82C2-B9A458BE2CD4}"/>
              </a:ext>
            </a:extLst>
          </p:cNvPr>
          <p:cNvSpPr>
            <a:spLocks noChangeAspect="1" noChangeArrowheads="1"/>
          </p:cNvSpPr>
          <p:nvPr/>
        </p:nvSpPr>
        <p:spPr bwMode="auto">
          <a:xfrm>
            <a:off x="5816600" y="28956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50">
            <a:extLst>
              <a:ext uri="{FF2B5EF4-FFF2-40B4-BE49-F238E27FC236}">
                <a16:creationId xmlns:a16="http://schemas.microsoft.com/office/drawing/2014/main" id="{8E897220-EA65-4908-90BA-F25CDE2C5B07}"/>
              </a:ext>
            </a:extLst>
          </p:cNvPr>
          <p:cNvSpPr>
            <a:spLocks noChangeAspect="1" noChangeArrowheads="1"/>
          </p:cNvSpPr>
          <p:nvPr/>
        </p:nvSpPr>
        <p:spPr bwMode="auto">
          <a:xfrm>
            <a:off x="5969000" y="30480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a:extLst>
              <a:ext uri="{FF2B5EF4-FFF2-40B4-BE49-F238E27FC236}">
                <a16:creationId xmlns:a16="http://schemas.microsoft.com/office/drawing/2014/main" id="{8FB31198-EBCB-4B0D-AE7C-B48536A732AD}"/>
              </a:ext>
            </a:extLst>
          </p:cNvPr>
          <p:cNvSpPr txBox="1"/>
          <p:nvPr/>
        </p:nvSpPr>
        <p:spPr>
          <a:xfrm>
            <a:off x="4824979" y="1636290"/>
            <a:ext cx="1970322" cy="830997"/>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Raspberry Pi</a:t>
            </a:r>
            <a:r>
              <a:rPr lang="en-US" sz="1200" b="0" i="0" u="none" strike="noStrike">
                <a:solidFill>
                  <a:srgbClr val="000000"/>
                </a:solidFill>
                <a:effectLst/>
                <a:latin typeface="Calibri" panose="020F0502020204030204" pitchFamily="34" charset="0"/>
              </a:rPr>
              <a:t> will interpret the sensed information to calculate the</a:t>
            </a:r>
            <a:r>
              <a:rPr lang="en-US" sz="1200" b="1" i="0" u="none" strike="noStrike">
                <a:solidFill>
                  <a:srgbClr val="000000"/>
                </a:solidFill>
                <a:effectLst/>
                <a:latin typeface="Calibri" panose="020F0502020204030204" pitchFamily="34" charset="0"/>
              </a:rPr>
              <a:t> proximity to an object.</a:t>
            </a:r>
            <a:endParaRPr lang="en-US" sz="1200"/>
          </a:p>
        </p:txBody>
      </p:sp>
      <p:sp>
        <p:nvSpPr>
          <p:cNvPr id="57" name="TextBox 56">
            <a:extLst>
              <a:ext uri="{FF2B5EF4-FFF2-40B4-BE49-F238E27FC236}">
                <a16:creationId xmlns:a16="http://schemas.microsoft.com/office/drawing/2014/main" id="{F71B7430-E3C4-472F-9BF6-45DA5E0CFD0E}"/>
              </a:ext>
            </a:extLst>
          </p:cNvPr>
          <p:cNvSpPr txBox="1"/>
          <p:nvPr/>
        </p:nvSpPr>
        <p:spPr>
          <a:xfrm>
            <a:off x="2429211" y="4610776"/>
            <a:ext cx="1612468" cy="646331"/>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camera </a:t>
            </a:r>
            <a:r>
              <a:rPr lang="en-US" sz="1200" b="0" i="0" u="none" strike="noStrike">
                <a:solidFill>
                  <a:srgbClr val="000000"/>
                </a:solidFill>
                <a:effectLst/>
                <a:latin typeface="Calibri" panose="020F0502020204030204" pitchFamily="34" charset="0"/>
              </a:rPr>
              <a:t>can be </a:t>
            </a:r>
            <a:r>
              <a:rPr lang="en-US" sz="1200" b="1" i="0" u="none" strike="noStrike">
                <a:solidFill>
                  <a:srgbClr val="000000"/>
                </a:solidFill>
                <a:effectLst/>
                <a:latin typeface="Calibri" panose="020F0502020204030204" pitchFamily="34" charset="0"/>
              </a:rPr>
              <a:t>activated</a:t>
            </a:r>
            <a:r>
              <a:rPr lang="en-US" sz="1200" b="0" i="0" u="none" strike="noStrike">
                <a:solidFill>
                  <a:srgbClr val="000000"/>
                </a:solidFill>
                <a:effectLst/>
                <a:latin typeface="Calibri" panose="020F0502020204030204" pitchFamily="34" charset="0"/>
              </a:rPr>
              <a:t> to scan the desired products.</a:t>
            </a:r>
            <a:endParaRPr lang="en-US" sz="1200"/>
          </a:p>
        </p:txBody>
      </p:sp>
      <p:sp>
        <p:nvSpPr>
          <p:cNvPr id="58" name="TextBox 57">
            <a:extLst>
              <a:ext uri="{FF2B5EF4-FFF2-40B4-BE49-F238E27FC236}">
                <a16:creationId xmlns:a16="http://schemas.microsoft.com/office/drawing/2014/main" id="{00F1D571-C83A-4E05-85D4-0A9E1EE6271A}"/>
              </a:ext>
            </a:extLst>
          </p:cNvPr>
          <p:cNvSpPr txBox="1"/>
          <p:nvPr/>
        </p:nvSpPr>
        <p:spPr>
          <a:xfrm>
            <a:off x="2429939" y="1653993"/>
            <a:ext cx="1686885" cy="830997"/>
          </a:xfrm>
          <a:prstGeom prst="rect">
            <a:avLst/>
          </a:prstGeom>
          <a:noFill/>
        </p:spPr>
        <p:txBody>
          <a:bodyPr wrap="square" lIns="91440" tIns="45720" rIns="91440" bIns="45720" rtlCol="0" anchor="t">
            <a:spAutoFit/>
          </a:bodyPr>
          <a:lstStyle/>
          <a:p>
            <a:r>
              <a:rPr lang="en-US" sz="1200" b="0" i="0" u="none" strike="noStrike" dirty="0">
                <a:solidFill>
                  <a:srgbClr val="000000"/>
                </a:solidFill>
                <a:effectLst/>
                <a:latin typeface="Calibri"/>
                <a:cs typeface="Calibri"/>
              </a:rPr>
              <a:t>The </a:t>
            </a:r>
            <a:r>
              <a:rPr lang="en-US" sz="1200" b="1" i="0" u="none" strike="noStrike" dirty="0">
                <a:solidFill>
                  <a:srgbClr val="000000"/>
                </a:solidFill>
                <a:effectLst/>
                <a:latin typeface="Calibri"/>
                <a:cs typeface="Calibri"/>
              </a:rPr>
              <a:t>ultrasonic </a:t>
            </a:r>
            <a:r>
              <a:rPr lang="en-US" sz="1200" b="1" dirty="0">
                <a:solidFill>
                  <a:srgbClr val="000000"/>
                </a:solidFill>
                <a:latin typeface="Calibri"/>
                <a:cs typeface="Calibri"/>
              </a:rPr>
              <a:t>sensors</a:t>
            </a:r>
            <a:r>
              <a:rPr lang="en-US" sz="1200" b="1" i="0" u="none" strike="noStrike" dirty="0">
                <a:solidFill>
                  <a:srgbClr val="000000"/>
                </a:solidFill>
                <a:effectLst/>
                <a:latin typeface="Calibri"/>
                <a:cs typeface="Calibri"/>
              </a:rPr>
              <a:t> </a:t>
            </a:r>
            <a:r>
              <a:rPr lang="en-US" sz="1200" b="0" i="0" u="none" strike="noStrike" dirty="0">
                <a:solidFill>
                  <a:srgbClr val="000000"/>
                </a:solidFill>
                <a:effectLst/>
                <a:latin typeface="Calibri"/>
                <a:cs typeface="Calibri"/>
              </a:rPr>
              <a:t>will sense an object up to </a:t>
            </a:r>
            <a:r>
              <a:rPr lang="en-US" sz="1200" b="1" i="0" u="none" strike="noStrike" dirty="0">
                <a:solidFill>
                  <a:srgbClr val="000000"/>
                </a:solidFill>
                <a:effectLst/>
                <a:latin typeface="Calibri"/>
                <a:cs typeface="Calibri"/>
              </a:rPr>
              <a:t>3 meters </a:t>
            </a:r>
            <a:r>
              <a:rPr lang="en-US" sz="1200" b="0" i="0" u="none" strike="noStrike" dirty="0">
                <a:solidFill>
                  <a:srgbClr val="000000"/>
                </a:solidFill>
                <a:effectLst/>
                <a:latin typeface="Calibri"/>
                <a:cs typeface="Calibri"/>
              </a:rPr>
              <a:t>away.</a:t>
            </a:r>
            <a:endParaRPr lang="en-US" sz="1200" dirty="0">
              <a:latin typeface="Calibri"/>
              <a:cs typeface="Calibri"/>
            </a:endParaRPr>
          </a:p>
        </p:txBody>
      </p:sp>
      <p:sp>
        <p:nvSpPr>
          <p:cNvPr id="60" name="TextBox 59">
            <a:extLst>
              <a:ext uri="{FF2B5EF4-FFF2-40B4-BE49-F238E27FC236}">
                <a16:creationId xmlns:a16="http://schemas.microsoft.com/office/drawing/2014/main" id="{F13A13B8-9AF3-4CE9-9AD2-8C0E111B30F5}"/>
              </a:ext>
            </a:extLst>
          </p:cNvPr>
          <p:cNvSpPr txBox="1"/>
          <p:nvPr/>
        </p:nvSpPr>
        <p:spPr>
          <a:xfrm>
            <a:off x="7503456" y="1618859"/>
            <a:ext cx="1825029" cy="830997"/>
          </a:xfrm>
          <a:prstGeom prst="rect">
            <a:avLst/>
          </a:prstGeom>
          <a:noFill/>
        </p:spPr>
        <p:txBody>
          <a:bodyPr wrap="square" rtlCol="0">
            <a:spAutoFit/>
          </a:bodyPr>
          <a:lstStyle/>
          <a:p>
            <a:r>
              <a:rPr lang="en-US" sz="1200" b="1" i="0" u="none" strike="noStrike">
                <a:solidFill>
                  <a:srgbClr val="000000"/>
                </a:solidFill>
                <a:effectLst/>
                <a:latin typeface="Calibri" panose="020F0502020204030204" pitchFamily="34" charset="0"/>
              </a:rPr>
              <a:t>Haptic feedback </a:t>
            </a:r>
            <a:r>
              <a:rPr lang="en-US" sz="1200" b="0" i="0" u="none" strike="noStrike">
                <a:solidFill>
                  <a:srgbClr val="000000"/>
                </a:solidFill>
                <a:effectLst/>
                <a:latin typeface="Calibri" panose="020F0502020204030204" pitchFamily="34" charset="0"/>
              </a:rPr>
              <a:t>will alert the user with </a:t>
            </a:r>
            <a:r>
              <a:rPr lang="en-US" sz="1200" b="1" i="0" u="none" strike="noStrike">
                <a:solidFill>
                  <a:srgbClr val="000000"/>
                </a:solidFill>
                <a:effectLst/>
                <a:latin typeface="Calibri" panose="020F0502020204030204" pitchFamily="34" charset="0"/>
              </a:rPr>
              <a:t>multiple motors</a:t>
            </a:r>
            <a:r>
              <a:rPr lang="en-US" sz="1200" b="0" i="0" u="none" strike="noStrike">
                <a:solidFill>
                  <a:srgbClr val="000000"/>
                </a:solidFill>
                <a:effectLst/>
                <a:latin typeface="Calibri" panose="020F0502020204030204" pitchFamily="34" charset="0"/>
              </a:rPr>
              <a:t> with intensity based on distance.</a:t>
            </a:r>
            <a:endParaRPr lang="en-US" sz="1200"/>
          </a:p>
        </p:txBody>
      </p:sp>
      <p:sp>
        <p:nvSpPr>
          <p:cNvPr id="17" name="Rectangle 16">
            <a:extLst>
              <a:ext uri="{FF2B5EF4-FFF2-40B4-BE49-F238E27FC236}">
                <a16:creationId xmlns:a16="http://schemas.microsoft.com/office/drawing/2014/main" id="{1098AE5C-9F4B-4960-B2C0-1C7F71190479}"/>
              </a:ext>
            </a:extLst>
          </p:cNvPr>
          <p:cNvSpPr/>
          <p:nvPr/>
        </p:nvSpPr>
        <p:spPr>
          <a:xfrm>
            <a:off x="2511213" y="1345475"/>
            <a:ext cx="1194049" cy="241904"/>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Sense</a:t>
            </a:r>
          </a:p>
        </p:txBody>
      </p:sp>
      <p:sp>
        <p:nvSpPr>
          <p:cNvPr id="63" name="Rectangle 62">
            <a:extLst>
              <a:ext uri="{FF2B5EF4-FFF2-40B4-BE49-F238E27FC236}">
                <a16:creationId xmlns:a16="http://schemas.microsoft.com/office/drawing/2014/main" id="{5F403594-A5CA-4414-B755-6665DE597E78}"/>
              </a:ext>
            </a:extLst>
          </p:cNvPr>
          <p:cNvSpPr/>
          <p:nvPr/>
        </p:nvSpPr>
        <p:spPr>
          <a:xfrm>
            <a:off x="4925119" y="1335187"/>
            <a:ext cx="1194049" cy="254851"/>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Determine</a:t>
            </a:r>
          </a:p>
        </p:txBody>
      </p:sp>
      <p:sp>
        <p:nvSpPr>
          <p:cNvPr id="64" name="Rectangle 63">
            <a:extLst>
              <a:ext uri="{FF2B5EF4-FFF2-40B4-BE49-F238E27FC236}">
                <a16:creationId xmlns:a16="http://schemas.microsoft.com/office/drawing/2014/main" id="{EEA299F1-37EC-461F-9CDF-BF253F41706A}"/>
              </a:ext>
            </a:extLst>
          </p:cNvPr>
          <p:cNvSpPr/>
          <p:nvPr/>
        </p:nvSpPr>
        <p:spPr>
          <a:xfrm>
            <a:off x="7620743" y="1336358"/>
            <a:ext cx="1194049" cy="251020"/>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Alert</a:t>
            </a:r>
          </a:p>
        </p:txBody>
      </p:sp>
      <p:sp>
        <p:nvSpPr>
          <p:cNvPr id="65" name="Rectangle 64">
            <a:extLst>
              <a:ext uri="{FF2B5EF4-FFF2-40B4-BE49-F238E27FC236}">
                <a16:creationId xmlns:a16="http://schemas.microsoft.com/office/drawing/2014/main" id="{DC684881-2C93-4B1B-B292-D5AF317019C9}"/>
              </a:ext>
            </a:extLst>
          </p:cNvPr>
          <p:cNvSpPr/>
          <p:nvPr/>
        </p:nvSpPr>
        <p:spPr>
          <a:xfrm>
            <a:off x="2516417" y="4366024"/>
            <a:ext cx="1120620" cy="251022"/>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Scan</a:t>
            </a:r>
          </a:p>
        </p:txBody>
      </p:sp>
      <p:sp>
        <p:nvSpPr>
          <p:cNvPr id="18" name="AutoShape 54">
            <a:extLst>
              <a:ext uri="{FF2B5EF4-FFF2-40B4-BE49-F238E27FC236}">
                <a16:creationId xmlns:a16="http://schemas.microsoft.com/office/drawing/2014/main" id="{9E231D02-E63A-4EFB-B9CD-129C4C2930F4}"/>
              </a:ext>
            </a:extLst>
          </p:cNvPr>
          <p:cNvSpPr>
            <a:spLocks noChangeAspect="1" noChangeArrowheads="1"/>
          </p:cNvSpPr>
          <p:nvPr/>
        </p:nvSpPr>
        <p:spPr bwMode="auto">
          <a:xfrm>
            <a:off x="5465999" y="31548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0" name="Graphic 14">
            <a:extLst>
              <a:ext uri="{FF2B5EF4-FFF2-40B4-BE49-F238E27FC236}">
                <a16:creationId xmlns:a16="http://schemas.microsoft.com/office/drawing/2014/main" id="{487A46FD-D358-4EEF-ABE1-4B03C357BAC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5300" y="2786280"/>
            <a:ext cx="990107" cy="1225671"/>
          </a:xfrm>
          <a:prstGeom prst="rect">
            <a:avLst/>
          </a:prstGeom>
        </p:spPr>
      </p:pic>
      <p:sp>
        <p:nvSpPr>
          <p:cNvPr id="19" name="TextBox 18">
            <a:extLst>
              <a:ext uri="{FF2B5EF4-FFF2-40B4-BE49-F238E27FC236}">
                <a16:creationId xmlns:a16="http://schemas.microsoft.com/office/drawing/2014/main" id="{F0C0CEE3-81BA-4C43-B624-9CE8957D29F2}"/>
              </a:ext>
            </a:extLst>
          </p:cNvPr>
          <p:cNvSpPr txBox="1"/>
          <p:nvPr/>
        </p:nvSpPr>
        <p:spPr>
          <a:xfrm>
            <a:off x="642696" y="186965"/>
            <a:ext cx="9044134" cy="769441"/>
          </a:xfrm>
          <a:prstGeom prst="rect">
            <a:avLst/>
          </a:prstGeom>
          <a:noFill/>
        </p:spPr>
        <p:txBody>
          <a:bodyPr wrap="square" lIns="91440" tIns="45720" rIns="91440" bIns="45720" rtlCol="0" anchor="t">
            <a:spAutoFit/>
          </a:bodyPr>
          <a:lstStyle/>
          <a:p>
            <a:r>
              <a:rPr lang="en-US" sz="4400" b="1">
                <a:latin typeface="Arial"/>
                <a:cs typeface="Arial"/>
              </a:rPr>
              <a:t>Functions</a:t>
            </a:r>
          </a:p>
        </p:txBody>
      </p:sp>
      <p:sp>
        <p:nvSpPr>
          <p:cNvPr id="2" name="Content Placeholder 5">
            <a:extLst>
              <a:ext uri="{FF2B5EF4-FFF2-40B4-BE49-F238E27FC236}">
                <a16:creationId xmlns:a16="http://schemas.microsoft.com/office/drawing/2014/main" id="{F36B5356-210F-49BF-8AB6-07A580CDEC13}"/>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Ethan Saffer</a:t>
            </a:r>
          </a:p>
        </p:txBody>
      </p:sp>
      <p:pic>
        <p:nvPicPr>
          <p:cNvPr id="15" name="Graphic 6" descr="Lunch Box with solid fill">
            <a:extLst>
              <a:ext uri="{FF2B5EF4-FFF2-40B4-BE49-F238E27FC236}">
                <a16:creationId xmlns:a16="http://schemas.microsoft.com/office/drawing/2014/main" id="{C116FA59-464E-44CC-BC41-E8EF9CFBFB3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58935" y="3648935"/>
            <a:ext cx="489829" cy="499755"/>
          </a:xfrm>
          <a:prstGeom prst="rect">
            <a:avLst/>
          </a:prstGeom>
        </p:spPr>
      </p:pic>
      <p:pic>
        <p:nvPicPr>
          <p:cNvPr id="20" name="Picture 5" descr="A picture containing shape&#10;&#10;Description automatically generated">
            <a:extLst>
              <a:ext uri="{FF2B5EF4-FFF2-40B4-BE49-F238E27FC236}">
                <a16:creationId xmlns:a16="http://schemas.microsoft.com/office/drawing/2014/main" id="{A81871F9-1912-4F48-9618-14D602C0D4A6}"/>
              </a:ext>
            </a:extLst>
          </p:cNvPr>
          <p:cNvPicPr>
            <a:picLocks noChangeAspect="1"/>
          </p:cNvPicPr>
          <p:nvPr/>
        </p:nvPicPr>
        <p:blipFill>
          <a:blip r:embed="rId12"/>
          <a:stretch>
            <a:fillRect/>
          </a:stretch>
        </p:blipFill>
        <p:spPr>
          <a:xfrm>
            <a:off x="2537261" y="3327250"/>
            <a:ext cx="1143068" cy="1143291"/>
          </a:xfrm>
          <a:prstGeom prst="rect">
            <a:avLst/>
          </a:prstGeom>
        </p:spPr>
      </p:pic>
      <p:cxnSp>
        <p:nvCxnSpPr>
          <p:cNvPr id="27" name="Straight Arrow Connector 26">
            <a:extLst>
              <a:ext uri="{FF2B5EF4-FFF2-40B4-BE49-F238E27FC236}">
                <a16:creationId xmlns:a16="http://schemas.microsoft.com/office/drawing/2014/main" id="{D9F5E020-F086-4872-BC0A-8F5AE92FC8F8}"/>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6349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D7698AE-5276-4287-97BB-F0F0597B0162}"/>
              </a:ext>
            </a:extLst>
          </p:cNvPr>
          <p:cNvSpPr/>
          <p:nvPr/>
        </p:nvSpPr>
        <p:spPr>
          <a:xfrm>
            <a:off x="809332" y="1109382"/>
            <a:ext cx="9105135" cy="4578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27E284-3D11-402B-9E15-9AB56B085500}"/>
              </a:ext>
            </a:extLst>
          </p:cNvPr>
          <p:cNvSpPr>
            <a:spLocks noGrp="1"/>
          </p:cNvSpPr>
          <p:nvPr>
            <p:ph type="sldNum" sz="quarter" idx="4"/>
          </p:nvPr>
        </p:nvSpPr>
        <p:spPr/>
        <p:txBody>
          <a:bodyPr lIns="91440" tIns="45720" rIns="91440" bIns="45720" anchor="t"/>
          <a:lstStyle/>
          <a:p>
            <a:r>
              <a:rPr lang="en-US">
                <a:latin typeface="Arial"/>
                <a:cs typeface="Arial"/>
              </a:rPr>
              <a:t>16</a:t>
            </a:r>
          </a:p>
          <a:p>
            <a:endParaRPr lang="en-US"/>
          </a:p>
        </p:txBody>
      </p:sp>
      <p:pic>
        <p:nvPicPr>
          <p:cNvPr id="1057" name="Picture 33">
            <a:extLst>
              <a:ext uri="{FF2B5EF4-FFF2-40B4-BE49-F238E27FC236}">
                <a16:creationId xmlns:a16="http://schemas.microsoft.com/office/drawing/2014/main" id="{5A910BCE-4484-421F-AFD2-87F6D5A974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8611" y="2667989"/>
            <a:ext cx="623907" cy="348052"/>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4BD82F0B-B47E-4D41-9FEF-693A73E0B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1927" y="2488993"/>
            <a:ext cx="760313" cy="724107"/>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a:extLst>
              <a:ext uri="{FF2B5EF4-FFF2-40B4-BE49-F238E27FC236}">
                <a16:creationId xmlns:a16="http://schemas.microsoft.com/office/drawing/2014/main" id="{C4EC0F2D-7287-4657-A368-4A4AD0DB0B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7733" y="3640055"/>
            <a:ext cx="623908" cy="348051"/>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a:extLst>
              <a:ext uri="{FF2B5EF4-FFF2-40B4-BE49-F238E27FC236}">
                <a16:creationId xmlns:a16="http://schemas.microsoft.com/office/drawing/2014/main" id="{D59BD088-4DAC-4D73-9E23-42F69B6542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136" y="2680709"/>
            <a:ext cx="610352" cy="34805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378A63A2-2B47-4A88-9E8C-A813284E80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1080" y="2977960"/>
            <a:ext cx="531108" cy="591807"/>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39">
            <a:extLst>
              <a:ext uri="{FF2B5EF4-FFF2-40B4-BE49-F238E27FC236}">
                <a16:creationId xmlns:a16="http://schemas.microsoft.com/office/drawing/2014/main" id="{705E969F-38EB-4FE7-A226-344966FB52B2}"/>
              </a:ext>
            </a:extLst>
          </p:cNvPr>
          <p:cNvSpPr>
            <a:spLocks noChangeAspect="1" noChangeArrowheads="1"/>
          </p:cNvSpPr>
          <p:nvPr/>
        </p:nvSpPr>
        <p:spPr bwMode="auto">
          <a:xfrm>
            <a:off x="6375738" y="2736643"/>
            <a:ext cx="241317" cy="2413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64" name="Picture 40">
            <a:extLst>
              <a:ext uri="{FF2B5EF4-FFF2-40B4-BE49-F238E27FC236}">
                <a16:creationId xmlns:a16="http://schemas.microsoft.com/office/drawing/2014/main" id="{CFCCC2C0-725C-42DC-8841-6211DD2E55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8288" y="2546901"/>
            <a:ext cx="1147712" cy="691394"/>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5CB91B3-212B-48E5-9CFE-5B7A14FA61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4763" y="3457559"/>
            <a:ext cx="686919" cy="686919"/>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48">
            <a:extLst>
              <a:ext uri="{FF2B5EF4-FFF2-40B4-BE49-F238E27FC236}">
                <a16:creationId xmlns:a16="http://schemas.microsoft.com/office/drawing/2014/main" id="{3D471AA8-54B0-4E82-82C2-B9A458BE2CD4}"/>
              </a:ext>
            </a:extLst>
          </p:cNvPr>
          <p:cNvSpPr>
            <a:spLocks noChangeAspect="1" noChangeArrowheads="1"/>
          </p:cNvSpPr>
          <p:nvPr/>
        </p:nvSpPr>
        <p:spPr bwMode="auto">
          <a:xfrm>
            <a:off x="5816600" y="28956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50">
            <a:extLst>
              <a:ext uri="{FF2B5EF4-FFF2-40B4-BE49-F238E27FC236}">
                <a16:creationId xmlns:a16="http://schemas.microsoft.com/office/drawing/2014/main" id="{8E897220-EA65-4908-90BA-F25CDE2C5B07}"/>
              </a:ext>
            </a:extLst>
          </p:cNvPr>
          <p:cNvSpPr>
            <a:spLocks noChangeAspect="1" noChangeArrowheads="1"/>
          </p:cNvSpPr>
          <p:nvPr/>
        </p:nvSpPr>
        <p:spPr bwMode="auto">
          <a:xfrm>
            <a:off x="5969000" y="30480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a:extLst>
              <a:ext uri="{FF2B5EF4-FFF2-40B4-BE49-F238E27FC236}">
                <a16:creationId xmlns:a16="http://schemas.microsoft.com/office/drawing/2014/main" id="{8FB31198-EBCB-4B0D-AE7C-B48536A732AD}"/>
              </a:ext>
            </a:extLst>
          </p:cNvPr>
          <p:cNvSpPr txBox="1"/>
          <p:nvPr/>
        </p:nvSpPr>
        <p:spPr>
          <a:xfrm>
            <a:off x="4824979" y="1636290"/>
            <a:ext cx="1970322" cy="830997"/>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Raspberry Pi</a:t>
            </a:r>
            <a:r>
              <a:rPr lang="en-US" sz="1200" b="0" i="0" u="none" strike="noStrike">
                <a:solidFill>
                  <a:srgbClr val="000000"/>
                </a:solidFill>
                <a:effectLst/>
                <a:latin typeface="Calibri" panose="020F0502020204030204" pitchFamily="34" charset="0"/>
              </a:rPr>
              <a:t> will interpret the sensed information to calculate the</a:t>
            </a:r>
            <a:r>
              <a:rPr lang="en-US" sz="1200" b="1" i="0" u="none" strike="noStrike">
                <a:solidFill>
                  <a:srgbClr val="000000"/>
                </a:solidFill>
                <a:effectLst/>
                <a:latin typeface="Calibri" panose="020F0502020204030204" pitchFamily="34" charset="0"/>
              </a:rPr>
              <a:t> proximity to an object.</a:t>
            </a:r>
            <a:endParaRPr lang="en-US" sz="1200"/>
          </a:p>
        </p:txBody>
      </p:sp>
      <p:sp>
        <p:nvSpPr>
          <p:cNvPr id="57" name="TextBox 56">
            <a:extLst>
              <a:ext uri="{FF2B5EF4-FFF2-40B4-BE49-F238E27FC236}">
                <a16:creationId xmlns:a16="http://schemas.microsoft.com/office/drawing/2014/main" id="{F71B7430-E3C4-472F-9BF6-45DA5E0CFD0E}"/>
              </a:ext>
            </a:extLst>
          </p:cNvPr>
          <p:cNvSpPr txBox="1"/>
          <p:nvPr/>
        </p:nvSpPr>
        <p:spPr>
          <a:xfrm>
            <a:off x="2429211" y="4610776"/>
            <a:ext cx="1612468" cy="646331"/>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camera </a:t>
            </a:r>
            <a:r>
              <a:rPr lang="en-US" sz="1200" b="0" i="0" u="none" strike="noStrike">
                <a:solidFill>
                  <a:srgbClr val="000000"/>
                </a:solidFill>
                <a:effectLst/>
                <a:latin typeface="Calibri" panose="020F0502020204030204" pitchFamily="34" charset="0"/>
              </a:rPr>
              <a:t>can be </a:t>
            </a:r>
            <a:r>
              <a:rPr lang="en-US" sz="1200" b="1" i="0" u="none" strike="noStrike">
                <a:solidFill>
                  <a:srgbClr val="000000"/>
                </a:solidFill>
                <a:effectLst/>
                <a:latin typeface="Calibri" panose="020F0502020204030204" pitchFamily="34" charset="0"/>
              </a:rPr>
              <a:t>activated</a:t>
            </a:r>
            <a:r>
              <a:rPr lang="en-US" sz="1200" b="0" i="0" u="none" strike="noStrike">
                <a:solidFill>
                  <a:srgbClr val="000000"/>
                </a:solidFill>
                <a:effectLst/>
                <a:latin typeface="Calibri" panose="020F0502020204030204" pitchFamily="34" charset="0"/>
              </a:rPr>
              <a:t> to scan the desired products.</a:t>
            </a:r>
            <a:endParaRPr lang="en-US" sz="1200"/>
          </a:p>
        </p:txBody>
      </p:sp>
      <p:sp>
        <p:nvSpPr>
          <p:cNvPr id="58" name="TextBox 57">
            <a:extLst>
              <a:ext uri="{FF2B5EF4-FFF2-40B4-BE49-F238E27FC236}">
                <a16:creationId xmlns:a16="http://schemas.microsoft.com/office/drawing/2014/main" id="{00F1D571-C83A-4E05-85D4-0A9E1EE6271A}"/>
              </a:ext>
            </a:extLst>
          </p:cNvPr>
          <p:cNvSpPr txBox="1"/>
          <p:nvPr/>
        </p:nvSpPr>
        <p:spPr>
          <a:xfrm>
            <a:off x="2429939" y="1653993"/>
            <a:ext cx="1686885" cy="830997"/>
          </a:xfrm>
          <a:prstGeom prst="rect">
            <a:avLst/>
          </a:prstGeom>
          <a:noFill/>
        </p:spPr>
        <p:txBody>
          <a:bodyPr wrap="square" lIns="91440" tIns="45720" rIns="91440" bIns="45720" rtlCol="0" anchor="t">
            <a:spAutoFit/>
          </a:bodyPr>
          <a:lstStyle/>
          <a:p>
            <a:r>
              <a:rPr lang="en-US" sz="1200" b="0" i="0" u="none" strike="noStrike" dirty="0">
                <a:solidFill>
                  <a:srgbClr val="000000"/>
                </a:solidFill>
                <a:effectLst/>
                <a:latin typeface="Calibri"/>
                <a:cs typeface="Calibri"/>
              </a:rPr>
              <a:t>The </a:t>
            </a:r>
            <a:r>
              <a:rPr lang="en-US" sz="1200" b="1" i="0" u="none" strike="noStrike" dirty="0">
                <a:solidFill>
                  <a:srgbClr val="000000"/>
                </a:solidFill>
                <a:effectLst/>
                <a:latin typeface="Calibri"/>
                <a:cs typeface="Calibri"/>
              </a:rPr>
              <a:t>ultrasonic </a:t>
            </a:r>
            <a:r>
              <a:rPr lang="en-US" sz="1200" b="1" dirty="0">
                <a:solidFill>
                  <a:srgbClr val="000000"/>
                </a:solidFill>
                <a:latin typeface="Calibri"/>
                <a:cs typeface="Calibri"/>
              </a:rPr>
              <a:t>sensors</a:t>
            </a:r>
            <a:r>
              <a:rPr lang="en-US" sz="1200" b="1" i="0" u="none" strike="noStrike" dirty="0">
                <a:solidFill>
                  <a:srgbClr val="000000"/>
                </a:solidFill>
                <a:effectLst/>
                <a:latin typeface="Calibri"/>
                <a:cs typeface="Calibri"/>
              </a:rPr>
              <a:t> </a:t>
            </a:r>
            <a:r>
              <a:rPr lang="en-US" sz="1200" b="0" i="0" u="none" strike="noStrike" dirty="0">
                <a:solidFill>
                  <a:srgbClr val="000000"/>
                </a:solidFill>
                <a:effectLst/>
                <a:latin typeface="Calibri"/>
                <a:cs typeface="Calibri"/>
              </a:rPr>
              <a:t>will sense an object up to </a:t>
            </a:r>
            <a:r>
              <a:rPr lang="en-US" sz="1200" b="1" i="0" u="none" strike="noStrike" dirty="0">
                <a:solidFill>
                  <a:srgbClr val="000000"/>
                </a:solidFill>
                <a:effectLst/>
                <a:latin typeface="Calibri"/>
                <a:cs typeface="Calibri"/>
              </a:rPr>
              <a:t>3 meters </a:t>
            </a:r>
            <a:r>
              <a:rPr lang="en-US" sz="1200" b="0" i="0" u="none" strike="noStrike" dirty="0">
                <a:solidFill>
                  <a:srgbClr val="000000"/>
                </a:solidFill>
                <a:effectLst/>
                <a:latin typeface="Calibri"/>
                <a:cs typeface="Calibri"/>
              </a:rPr>
              <a:t>away.</a:t>
            </a:r>
            <a:endParaRPr lang="en-US" sz="1200" dirty="0">
              <a:latin typeface="Calibri"/>
              <a:cs typeface="Calibri"/>
            </a:endParaRPr>
          </a:p>
        </p:txBody>
      </p:sp>
      <p:sp>
        <p:nvSpPr>
          <p:cNvPr id="59" name="TextBox 58">
            <a:extLst>
              <a:ext uri="{FF2B5EF4-FFF2-40B4-BE49-F238E27FC236}">
                <a16:creationId xmlns:a16="http://schemas.microsoft.com/office/drawing/2014/main" id="{245BA059-C542-4509-8D56-CA3291AD0549}"/>
              </a:ext>
            </a:extLst>
          </p:cNvPr>
          <p:cNvSpPr txBox="1"/>
          <p:nvPr/>
        </p:nvSpPr>
        <p:spPr>
          <a:xfrm>
            <a:off x="4863434" y="4614158"/>
            <a:ext cx="1925709" cy="830997"/>
          </a:xfrm>
          <a:prstGeom prst="rect">
            <a:avLst/>
          </a:prstGeom>
          <a:noFill/>
        </p:spPr>
        <p:txBody>
          <a:bodyPr wrap="square" rtlCol="0">
            <a:spAutoFit/>
          </a:bodyPr>
          <a:lstStyle/>
          <a:p>
            <a:r>
              <a:rPr lang="en-US" sz="1200" b="1" i="0" u="none" strike="noStrike">
                <a:solidFill>
                  <a:srgbClr val="000000"/>
                </a:solidFill>
                <a:effectLst/>
                <a:latin typeface="Calibri" panose="020F0502020204030204" pitchFamily="34" charset="0"/>
              </a:rPr>
              <a:t>Up to 100 stored products </a:t>
            </a:r>
            <a:r>
              <a:rPr lang="en-US" sz="1200" b="0" i="0" u="none" strike="noStrike">
                <a:solidFill>
                  <a:srgbClr val="000000"/>
                </a:solidFill>
                <a:effectLst/>
                <a:latin typeface="Calibri" panose="020F0502020204030204" pitchFamily="34" charset="0"/>
              </a:rPr>
              <a:t>will be in the memory of the </a:t>
            </a:r>
            <a:r>
              <a:rPr lang="en-US" sz="1200" b="1" i="0" u="none" strike="noStrike">
                <a:solidFill>
                  <a:srgbClr val="000000"/>
                </a:solidFill>
                <a:effectLst/>
                <a:latin typeface="Calibri" panose="020F0502020204030204" pitchFamily="34" charset="0"/>
              </a:rPr>
              <a:t>Raspberry Pi </a:t>
            </a:r>
            <a:r>
              <a:rPr lang="en-US" sz="1200" b="0" i="0" u="none" strike="noStrike">
                <a:solidFill>
                  <a:srgbClr val="000000"/>
                </a:solidFill>
                <a:effectLst/>
                <a:latin typeface="Calibri" panose="020F0502020204030204" pitchFamily="34" charset="0"/>
              </a:rPr>
              <a:t>to identify the product.</a:t>
            </a:r>
            <a:endParaRPr lang="en-US" sz="1200"/>
          </a:p>
        </p:txBody>
      </p:sp>
      <p:sp>
        <p:nvSpPr>
          <p:cNvPr id="60" name="TextBox 59">
            <a:extLst>
              <a:ext uri="{FF2B5EF4-FFF2-40B4-BE49-F238E27FC236}">
                <a16:creationId xmlns:a16="http://schemas.microsoft.com/office/drawing/2014/main" id="{F13A13B8-9AF3-4CE9-9AD2-8C0E111B30F5}"/>
              </a:ext>
            </a:extLst>
          </p:cNvPr>
          <p:cNvSpPr txBox="1"/>
          <p:nvPr/>
        </p:nvSpPr>
        <p:spPr>
          <a:xfrm>
            <a:off x="7503456" y="1618859"/>
            <a:ext cx="1825029" cy="830997"/>
          </a:xfrm>
          <a:prstGeom prst="rect">
            <a:avLst/>
          </a:prstGeom>
          <a:noFill/>
        </p:spPr>
        <p:txBody>
          <a:bodyPr wrap="square" rtlCol="0">
            <a:spAutoFit/>
          </a:bodyPr>
          <a:lstStyle/>
          <a:p>
            <a:r>
              <a:rPr lang="en-US" sz="1200" b="1" i="0" u="none" strike="noStrike">
                <a:solidFill>
                  <a:srgbClr val="000000"/>
                </a:solidFill>
                <a:effectLst/>
                <a:latin typeface="Calibri" panose="020F0502020204030204" pitchFamily="34" charset="0"/>
              </a:rPr>
              <a:t>Haptic feedback </a:t>
            </a:r>
            <a:r>
              <a:rPr lang="en-US" sz="1200" b="0" i="0" u="none" strike="noStrike">
                <a:solidFill>
                  <a:srgbClr val="000000"/>
                </a:solidFill>
                <a:effectLst/>
                <a:latin typeface="Calibri" panose="020F0502020204030204" pitchFamily="34" charset="0"/>
              </a:rPr>
              <a:t>will alert the user with </a:t>
            </a:r>
            <a:r>
              <a:rPr lang="en-US" sz="1200" b="1" i="0" u="none" strike="noStrike">
                <a:solidFill>
                  <a:srgbClr val="000000"/>
                </a:solidFill>
                <a:effectLst/>
                <a:latin typeface="Calibri" panose="020F0502020204030204" pitchFamily="34" charset="0"/>
              </a:rPr>
              <a:t>multiple motors</a:t>
            </a:r>
            <a:r>
              <a:rPr lang="en-US" sz="1200" b="0" i="0" u="none" strike="noStrike">
                <a:solidFill>
                  <a:srgbClr val="000000"/>
                </a:solidFill>
                <a:effectLst/>
                <a:latin typeface="Calibri" panose="020F0502020204030204" pitchFamily="34" charset="0"/>
              </a:rPr>
              <a:t> with intensity based on distance.</a:t>
            </a:r>
            <a:endParaRPr lang="en-US" sz="1200"/>
          </a:p>
        </p:txBody>
      </p:sp>
      <p:sp>
        <p:nvSpPr>
          <p:cNvPr id="17" name="Rectangle 16">
            <a:extLst>
              <a:ext uri="{FF2B5EF4-FFF2-40B4-BE49-F238E27FC236}">
                <a16:creationId xmlns:a16="http://schemas.microsoft.com/office/drawing/2014/main" id="{1098AE5C-9F4B-4960-B2C0-1C7F71190479}"/>
              </a:ext>
            </a:extLst>
          </p:cNvPr>
          <p:cNvSpPr/>
          <p:nvPr/>
        </p:nvSpPr>
        <p:spPr>
          <a:xfrm>
            <a:off x="2511213" y="1345475"/>
            <a:ext cx="1194049" cy="241904"/>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Sense</a:t>
            </a:r>
          </a:p>
        </p:txBody>
      </p:sp>
      <p:sp>
        <p:nvSpPr>
          <p:cNvPr id="63" name="Rectangle 62">
            <a:extLst>
              <a:ext uri="{FF2B5EF4-FFF2-40B4-BE49-F238E27FC236}">
                <a16:creationId xmlns:a16="http://schemas.microsoft.com/office/drawing/2014/main" id="{5F403594-A5CA-4414-B755-6665DE597E78}"/>
              </a:ext>
            </a:extLst>
          </p:cNvPr>
          <p:cNvSpPr/>
          <p:nvPr/>
        </p:nvSpPr>
        <p:spPr>
          <a:xfrm>
            <a:off x="4925119" y="1335187"/>
            <a:ext cx="1194049" cy="254851"/>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Determine</a:t>
            </a:r>
          </a:p>
        </p:txBody>
      </p:sp>
      <p:sp>
        <p:nvSpPr>
          <p:cNvPr id="64" name="Rectangle 63">
            <a:extLst>
              <a:ext uri="{FF2B5EF4-FFF2-40B4-BE49-F238E27FC236}">
                <a16:creationId xmlns:a16="http://schemas.microsoft.com/office/drawing/2014/main" id="{EEA299F1-37EC-461F-9CDF-BF253F41706A}"/>
              </a:ext>
            </a:extLst>
          </p:cNvPr>
          <p:cNvSpPr/>
          <p:nvPr/>
        </p:nvSpPr>
        <p:spPr>
          <a:xfrm>
            <a:off x="7620743" y="1336358"/>
            <a:ext cx="1194049" cy="251020"/>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Alert</a:t>
            </a:r>
          </a:p>
        </p:txBody>
      </p:sp>
      <p:sp>
        <p:nvSpPr>
          <p:cNvPr id="65" name="Rectangle 64">
            <a:extLst>
              <a:ext uri="{FF2B5EF4-FFF2-40B4-BE49-F238E27FC236}">
                <a16:creationId xmlns:a16="http://schemas.microsoft.com/office/drawing/2014/main" id="{DC684881-2C93-4B1B-B292-D5AF317019C9}"/>
              </a:ext>
            </a:extLst>
          </p:cNvPr>
          <p:cNvSpPr/>
          <p:nvPr/>
        </p:nvSpPr>
        <p:spPr>
          <a:xfrm>
            <a:off x="2516417" y="4366024"/>
            <a:ext cx="1120620" cy="251022"/>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Scan</a:t>
            </a:r>
          </a:p>
        </p:txBody>
      </p:sp>
      <p:sp>
        <p:nvSpPr>
          <p:cNvPr id="66" name="Rectangle 65">
            <a:extLst>
              <a:ext uri="{FF2B5EF4-FFF2-40B4-BE49-F238E27FC236}">
                <a16:creationId xmlns:a16="http://schemas.microsoft.com/office/drawing/2014/main" id="{349D4815-2BBB-4214-A6E4-6CFEC175F68F}"/>
              </a:ext>
            </a:extLst>
          </p:cNvPr>
          <p:cNvSpPr/>
          <p:nvPr/>
        </p:nvSpPr>
        <p:spPr>
          <a:xfrm>
            <a:off x="4925119" y="4366024"/>
            <a:ext cx="1120620" cy="251021"/>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Identify</a:t>
            </a:r>
          </a:p>
        </p:txBody>
      </p:sp>
      <p:sp>
        <p:nvSpPr>
          <p:cNvPr id="18" name="AutoShape 54">
            <a:extLst>
              <a:ext uri="{FF2B5EF4-FFF2-40B4-BE49-F238E27FC236}">
                <a16:creationId xmlns:a16="http://schemas.microsoft.com/office/drawing/2014/main" id="{9E231D02-E63A-4EFB-B9CD-129C4C2930F4}"/>
              </a:ext>
            </a:extLst>
          </p:cNvPr>
          <p:cNvSpPr>
            <a:spLocks noChangeAspect="1" noChangeArrowheads="1"/>
          </p:cNvSpPr>
          <p:nvPr/>
        </p:nvSpPr>
        <p:spPr bwMode="auto">
          <a:xfrm>
            <a:off x="5465999" y="31548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0" name="Graphic 14">
            <a:extLst>
              <a:ext uri="{FF2B5EF4-FFF2-40B4-BE49-F238E27FC236}">
                <a16:creationId xmlns:a16="http://schemas.microsoft.com/office/drawing/2014/main" id="{487A46FD-D358-4EEF-ABE1-4B03C357BAC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5300" y="2786280"/>
            <a:ext cx="990107" cy="1225671"/>
          </a:xfrm>
          <a:prstGeom prst="rect">
            <a:avLst/>
          </a:prstGeom>
        </p:spPr>
      </p:pic>
      <p:sp>
        <p:nvSpPr>
          <p:cNvPr id="19" name="TextBox 18">
            <a:extLst>
              <a:ext uri="{FF2B5EF4-FFF2-40B4-BE49-F238E27FC236}">
                <a16:creationId xmlns:a16="http://schemas.microsoft.com/office/drawing/2014/main" id="{F0C0CEE3-81BA-4C43-B624-9CE8957D29F2}"/>
              </a:ext>
            </a:extLst>
          </p:cNvPr>
          <p:cNvSpPr txBox="1"/>
          <p:nvPr/>
        </p:nvSpPr>
        <p:spPr>
          <a:xfrm>
            <a:off x="642696" y="186965"/>
            <a:ext cx="9044134" cy="769441"/>
          </a:xfrm>
          <a:prstGeom prst="rect">
            <a:avLst/>
          </a:prstGeom>
          <a:noFill/>
        </p:spPr>
        <p:txBody>
          <a:bodyPr wrap="square" lIns="91440" tIns="45720" rIns="91440" bIns="45720" rtlCol="0" anchor="t">
            <a:spAutoFit/>
          </a:bodyPr>
          <a:lstStyle/>
          <a:p>
            <a:r>
              <a:rPr lang="en-US" sz="4400" b="1">
                <a:latin typeface="Arial"/>
                <a:cs typeface="Arial"/>
              </a:rPr>
              <a:t>Functions</a:t>
            </a:r>
          </a:p>
        </p:txBody>
      </p:sp>
      <p:sp>
        <p:nvSpPr>
          <p:cNvPr id="2" name="Content Placeholder 5">
            <a:extLst>
              <a:ext uri="{FF2B5EF4-FFF2-40B4-BE49-F238E27FC236}">
                <a16:creationId xmlns:a16="http://schemas.microsoft.com/office/drawing/2014/main" id="{F36B5356-210F-49BF-8AB6-07A580CDEC13}"/>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Ethan Saffer</a:t>
            </a:r>
            <a:endParaRPr lang="en-US"/>
          </a:p>
          <a:p>
            <a:endParaRPr lang="en-US"/>
          </a:p>
        </p:txBody>
      </p:sp>
      <p:pic>
        <p:nvPicPr>
          <p:cNvPr id="15" name="Graphic 6" descr="Lunch Box with solid fill">
            <a:extLst>
              <a:ext uri="{FF2B5EF4-FFF2-40B4-BE49-F238E27FC236}">
                <a16:creationId xmlns:a16="http://schemas.microsoft.com/office/drawing/2014/main" id="{C116FA59-464E-44CC-BC41-E8EF9CFBFB3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58935" y="3648935"/>
            <a:ext cx="489829" cy="499755"/>
          </a:xfrm>
          <a:prstGeom prst="rect">
            <a:avLst/>
          </a:prstGeom>
        </p:spPr>
      </p:pic>
      <p:pic>
        <p:nvPicPr>
          <p:cNvPr id="20" name="Picture 5" descr="A picture containing shape&#10;&#10;Description automatically generated">
            <a:extLst>
              <a:ext uri="{FF2B5EF4-FFF2-40B4-BE49-F238E27FC236}">
                <a16:creationId xmlns:a16="http://schemas.microsoft.com/office/drawing/2014/main" id="{A81871F9-1912-4F48-9618-14D602C0D4A6}"/>
              </a:ext>
            </a:extLst>
          </p:cNvPr>
          <p:cNvPicPr>
            <a:picLocks noChangeAspect="1"/>
          </p:cNvPicPr>
          <p:nvPr/>
        </p:nvPicPr>
        <p:blipFill>
          <a:blip r:embed="rId13"/>
          <a:stretch>
            <a:fillRect/>
          </a:stretch>
        </p:blipFill>
        <p:spPr>
          <a:xfrm>
            <a:off x="2537261" y="3327250"/>
            <a:ext cx="1143068" cy="1143291"/>
          </a:xfrm>
          <a:prstGeom prst="rect">
            <a:avLst/>
          </a:prstGeom>
        </p:spPr>
      </p:pic>
      <p:cxnSp>
        <p:nvCxnSpPr>
          <p:cNvPr id="31" name="Straight Arrow Connector 30">
            <a:extLst>
              <a:ext uri="{FF2B5EF4-FFF2-40B4-BE49-F238E27FC236}">
                <a16:creationId xmlns:a16="http://schemas.microsoft.com/office/drawing/2014/main" id="{A29BF71B-FEE5-4064-8AE2-E8EFD60E6B36}"/>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31">
            <a:extLst>
              <a:ext uri="{FF2B5EF4-FFF2-40B4-BE49-F238E27FC236}">
                <a16:creationId xmlns:a16="http://schemas.microsoft.com/office/drawing/2014/main" id="{C053D8F2-E133-4CF8-B049-0B402C1F5F2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99653" y="2449856"/>
            <a:ext cx="1036230" cy="737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251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D7698AE-5276-4287-97BB-F0F0597B0162}"/>
              </a:ext>
            </a:extLst>
          </p:cNvPr>
          <p:cNvSpPr/>
          <p:nvPr/>
        </p:nvSpPr>
        <p:spPr>
          <a:xfrm>
            <a:off x="809332" y="1109382"/>
            <a:ext cx="9105135" cy="4578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27E284-3D11-402B-9E15-9AB56B085500}"/>
              </a:ext>
            </a:extLst>
          </p:cNvPr>
          <p:cNvSpPr>
            <a:spLocks noGrp="1"/>
          </p:cNvSpPr>
          <p:nvPr>
            <p:ph type="sldNum" sz="quarter" idx="4"/>
          </p:nvPr>
        </p:nvSpPr>
        <p:spPr/>
        <p:txBody>
          <a:bodyPr lIns="91440" tIns="45720" rIns="91440" bIns="45720" anchor="t"/>
          <a:lstStyle/>
          <a:p>
            <a:r>
              <a:rPr lang="en-US">
                <a:latin typeface="Arial"/>
                <a:cs typeface="Arial"/>
              </a:rPr>
              <a:t>17</a:t>
            </a:r>
          </a:p>
          <a:p>
            <a:endParaRPr lang="en-US"/>
          </a:p>
        </p:txBody>
      </p:sp>
      <p:pic>
        <p:nvPicPr>
          <p:cNvPr id="1055" name="Picture 31">
            <a:extLst>
              <a:ext uri="{FF2B5EF4-FFF2-40B4-BE49-F238E27FC236}">
                <a16:creationId xmlns:a16="http://schemas.microsoft.com/office/drawing/2014/main" id="{F56E62FD-BC28-4CF8-89C7-8870BD3AA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9653" y="2449856"/>
            <a:ext cx="1036230" cy="737921"/>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DAEDA600-BBCD-4BF4-B85F-39741ED1C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8896" y="3439040"/>
            <a:ext cx="909505" cy="926996"/>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a:extLst>
              <a:ext uri="{FF2B5EF4-FFF2-40B4-BE49-F238E27FC236}">
                <a16:creationId xmlns:a16="http://schemas.microsoft.com/office/drawing/2014/main" id="{5A910BCE-4484-421F-AFD2-87F6D5A97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8611" y="2667989"/>
            <a:ext cx="623907" cy="348052"/>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4BD82F0B-B47E-4D41-9FEF-693A73E0BD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1927" y="2488993"/>
            <a:ext cx="760313" cy="724107"/>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a:extLst>
              <a:ext uri="{FF2B5EF4-FFF2-40B4-BE49-F238E27FC236}">
                <a16:creationId xmlns:a16="http://schemas.microsoft.com/office/drawing/2014/main" id="{C4EC0F2D-7287-4657-A368-4A4AD0DB0B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7733" y="3640055"/>
            <a:ext cx="623908" cy="348051"/>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9EE39430-8C7D-4E6F-A4B3-0BB00414F7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9136" y="3671870"/>
            <a:ext cx="610352" cy="348052"/>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a:extLst>
              <a:ext uri="{FF2B5EF4-FFF2-40B4-BE49-F238E27FC236}">
                <a16:creationId xmlns:a16="http://schemas.microsoft.com/office/drawing/2014/main" id="{D59BD088-4DAC-4D73-9E23-42F69B6542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9136" y="2680709"/>
            <a:ext cx="610352" cy="34805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378A63A2-2B47-4A88-9E8C-A813284E80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51080" y="2977960"/>
            <a:ext cx="531108" cy="591807"/>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39">
            <a:extLst>
              <a:ext uri="{FF2B5EF4-FFF2-40B4-BE49-F238E27FC236}">
                <a16:creationId xmlns:a16="http://schemas.microsoft.com/office/drawing/2014/main" id="{705E969F-38EB-4FE7-A226-344966FB52B2}"/>
              </a:ext>
            </a:extLst>
          </p:cNvPr>
          <p:cNvSpPr>
            <a:spLocks noChangeAspect="1" noChangeArrowheads="1"/>
          </p:cNvSpPr>
          <p:nvPr/>
        </p:nvSpPr>
        <p:spPr bwMode="auto">
          <a:xfrm>
            <a:off x="6375738" y="2736643"/>
            <a:ext cx="241317" cy="2413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64" name="Picture 40">
            <a:extLst>
              <a:ext uri="{FF2B5EF4-FFF2-40B4-BE49-F238E27FC236}">
                <a16:creationId xmlns:a16="http://schemas.microsoft.com/office/drawing/2014/main" id="{CFCCC2C0-725C-42DC-8841-6211DD2E55E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48288" y="2546901"/>
            <a:ext cx="1147712" cy="691394"/>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5CB91B3-212B-48E5-9CFE-5B7A14FA615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64763" y="3457559"/>
            <a:ext cx="686919" cy="686919"/>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48">
            <a:extLst>
              <a:ext uri="{FF2B5EF4-FFF2-40B4-BE49-F238E27FC236}">
                <a16:creationId xmlns:a16="http://schemas.microsoft.com/office/drawing/2014/main" id="{3D471AA8-54B0-4E82-82C2-B9A458BE2CD4}"/>
              </a:ext>
            </a:extLst>
          </p:cNvPr>
          <p:cNvSpPr>
            <a:spLocks noChangeAspect="1" noChangeArrowheads="1"/>
          </p:cNvSpPr>
          <p:nvPr/>
        </p:nvSpPr>
        <p:spPr bwMode="auto">
          <a:xfrm>
            <a:off x="5816600" y="28956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50">
            <a:extLst>
              <a:ext uri="{FF2B5EF4-FFF2-40B4-BE49-F238E27FC236}">
                <a16:creationId xmlns:a16="http://schemas.microsoft.com/office/drawing/2014/main" id="{8E897220-EA65-4908-90BA-F25CDE2C5B07}"/>
              </a:ext>
            </a:extLst>
          </p:cNvPr>
          <p:cNvSpPr>
            <a:spLocks noChangeAspect="1" noChangeArrowheads="1"/>
          </p:cNvSpPr>
          <p:nvPr/>
        </p:nvSpPr>
        <p:spPr bwMode="auto">
          <a:xfrm>
            <a:off x="5969000" y="30480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a:extLst>
              <a:ext uri="{FF2B5EF4-FFF2-40B4-BE49-F238E27FC236}">
                <a16:creationId xmlns:a16="http://schemas.microsoft.com/office/drawing/2014/main" id="{8FB31198-EBCB-4B0D-AE7C-B48536A732AD}"/>
              </a:ext>
            </a:extLst>
          </p:cNvPr>
          <p:cNvSpPr txBox="1"/>
          <p:nvPr/>
        </p:nvSpPr>
        <p:spPr>
          <a:xfrm>
            <a:off x="4824979" y="1636290"/>
            <a:ext cx="1970322" cy="830997"/>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Raspberry Pi</a:t>
            </a:r>
            <a:r>
              <a:rPr lang="en-US" sz="1200" b="0" i="0" u="none" strike="noStrike">
                <a:solidFill>
                  <a:srgbClr val="000000"/>
                </a:solidFill>
                <a:effectLst/>
                <a:latin typeface="Calibri" panose="020F0502020204030204" pitchFamily="34" charset="0"/>
              </a:rPr>
              <a:t> will interpret the sensed information to calculate the</a:t>
            </a:r>
            <a:r>
              <a:rPr lang="en-US" sz="1200" b="1" i="0" u="none" strike="noStrike">
                <a:solidFill>
                  <a:srgbClr val="000000"/>
                </a:solidFill>
                <a:effectLst/>
                <a:latin typeface="Calibri" panose="020F0502020204030204" pitchFamily="34" charset="0"/>
              </a:rPr>
              <a:t> proximity to an object.</a:t>
            </a:r>
            <a:endParaRPr lang="en-US" sz="1200"/>
          </a:p>
        </p:txBody>
      </p:sp>
      <p:sp>
        <p:nvSpPr>
          <p:cNvPr id="57" name="TextBox 56">
            <a:extLst>
              <a:ext uri="{FF2B5EF4-FFF2-40B4-BE49-F238E27FC236}">
                <a16:creationId xmlns:a16="http://schemas.microsoft.com/office/drawing/2014/main" id="{F71B7430-E3C4-472F-9BF6-45DA5E0CFD0E}"/>
              </a:ext>
            </a:extLst>
          </p:cNvPr>
          <p:cNvSpPr txBox="1"/>
          <p:nvPr/>
        </p:nvSpPr>
        <p:spPr>
          <a:xfrm>
            <a:off x="2429211" y="4610776"/>
            <a:ext cx="1612468" cy="646331"/>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camera </a:t>
            </a:r>
            <a:r>
              <a:rPr lang="en-US" sz="1200" b="0" i="0" u="none" strike="noStrike">
                <a:solidFill>
                  <a:srgbClr val="000000"/>
                </a:solidFill>
                <a:effectLst/>
                <a:latin typeface="Calibri" panose="020F0502020204030204" pitchFamily="34" charset="0"/>
              </a:rPr>
              <a:t>can be </a:t>
            </a:r>
            <a:r>
              <a:rPr lang="en-US" sz="1200" b="1" i="0" u="none" strike="noStrike">
                <a:solidFill>
                  <a:srgbClr val="000000"/>
                </a:solidFill>
                <a:effectLst/>
                <a:latin typeface="Calibri" panose="020F0502020204030204" pitchFamily="34" charset="0"/>
              </a:rPr>
              <a:t>activated</a:t>
            </a:r>
            <a:r>
              <a:rPr lang="en-US" sz="1200" b="0" i="0" u="none" strike="noStrike">
                <a:solidFill>
                  <a:srgbClr val="000000"/>
                </a:solidFill>
                <a:effectLst/>
                <a:latin typeface="Calibri" panose="020F0502020204030204" pitchFamily="34" charset="0"/>
              </a:rPr>
              <a:t> to scan the desired products.</a:t>
            </a:r>
            <a:endParaRPr lang="en-US" sz="1200"/>
          </a:p>
        </p:txBody>
      </p:sp>
      <p:sp>
        <p:nvSpPr>
          <p:cNvPr id="58" name="TextBox 57">
            <a:extLst>
              <a:ext uri="{FF2B5EF4-FFF2-40B4-BE49-F238E27FC236}">
                <a16:creationId xmlns:a16="http://schemas.microsoft.com/office/drawing/2014/main" id="{00F1D571-C83A-4E05-85D4-0A9E1EE6271A}"/>
              </a:ext>
            </a:extLst>
          </p:cNvPr>
          <p:cNvSpPr txBox="1"/>
          <p:nvPr/>
        </p:nvSpPr>
        <p:spPr>
          <a:xfrm>
            <a:off x="2429939" y="1653993"/>
            <a:ext cx="1686885" cy="830997"/>
          </a:xfrm>
          <a:prstGeom prst="rect">
            <a:avLst/>
          </a:prstGeom>
          <a:noFill/>
        </p:spPr>
        <p:txBody>
          <a:bodyPr wrap="square" lIns="91440" tIns="45720" rIns="91440" bIns="45720" rtlCol="0" anchor="t">
            <a:spAutoFit/>
          </a:bodyPr>
          <a:lstStyle/>
          <a:p>
            <a:r>
              <a:rPr lang="en-US" sz="1200" b="0" i="0" u="none" strike="noStrike" dirty="0">
                <a:solidFill>
                  <a:srgbClr val="000000"/>
                </a:solidFill>
                <a:effectLst/>
                <a:latin typeface="Calibri"/>
                <a:cs typeface="Calibri"/>
              </a:rPr>
              <a:t>The </a:t>
            </a:r>
            <a:r>
              <a:rPr lang="en-US" sz="1200" b="1" i="0" u="none" strike="noStrike" dirty="0">
                <a:solidFill>
                  <a:srgbClr val="000000"/>
                </a:solidFill>
                <a:effectLst/>
                <a:latin typeface="Calibri"/>
                <a:cs typeface="Calibri"/>
              </a:rPr>
              <a:t>ultrasonic </a:t>
            </a:r>
            <a:r>
              <a:rPr lang="en-US" sz="1200" b="1" dirty="0">
                <a:solidFill>
                  <a:srgbClr val="000000"/>
                </a:solidFill>
                <a:latin typeface="Calibri"/>
                <a:cs typeface="Calibri"/>
              </a:rPr>
              <a:t>sensors</a:t>
            </a:r>
            <a:r>
              <a:rPr lang="en-US" sz="1200" b="1" i="0" u="none" strike="noStrike" dirty="0">
                <a:solidFill>
                  <a:srgbClr val="000000"/>
                </a:solidFill>
                <a:effectLst/>
                <a:latin typeface="Calibri"/>
                <a:cs typeface="Calibri"/>
              </a:rPr>
              <a:t> </a:t>
            </a:r>
            <a:r>
              <a:rPr lang="en-US" sz="1200" b="0" i="0" u="none" strike="noStrike" dirty="0">
                <a:solidFill>
                  <a:srgbClr val="000000"/>
                </a:solidFill>
                <a:effectLst/>
                <a:latin typeface="Calibri"/>
                <a:cs typeface="Calibri"/>
              </a:rPr>
              <a:t>will sense an object up to </a:t>
            </a:r>
            <a:r>
              <a:rPr lang="en-US" sz="1200" b="1" i="0" u="none" strike="noStrike" dirty="0">
                <a:solidFill>
                  <a:srgbClr val="000000"/>
                </a:solidFill>
                <a:effectLst/>
                <a:latin typeface="Calibri"/>
                <a:cs typeface="Calibri"/>
              </a:rPr>
              <a:t>3 meters </a:t>
            </a:r>
            <a:r>
              <a:rPr lang="en-US" sz="1200" b="0" i="0" u="none" strike="noStrike" dirty="0">
                <a:solidFill>
                  <a:srgbClr val="000000"/>
                </a:solidFill>
                <a:effectLst/>
                <a:latin typeface="Calibri"/>
                <a:cs typeface="Calibri"/>
              </a:rPr>
              <a:t>away.</a:t>
            </a:r>
            <a:endParaRPr lang="en-US" sz="1200" dirty="0">
              <a:latin typeface="Calibri"/>
              <a:cs typeface="Calibri"/>
            </a:endParaRPr>
          </a:p>
        </p:txBody>
      </p:sp>
      <p:sp>
        <p:nvSpPr>
          <p:cNvPr id="59" name="TextBox 58">
            <a:extLst>
              <a:ext uri="{FF2B5EF4-FFF2-40B4-BE49-F238E27FC236}">
                <a16:creationId xmlns:a16="http://schemas.microsoft.com/office/drawing/2014/main" id="{245BA059-C542-4509-8D56-CA3291AD0549}"/>
              </a:ext>
            </a:extLst>
          </p:cNvPr>
          <p:cNvSpPr txBox="1"/>
          <p:nvPr/>
        </p:nvSpPr>
        <p:spPr>
          <a:xfrm>
            <a:off x="4863434" y="4614158"/>
            <a:ext cx="1925709" cy="830997"/>
          </a:xfrm>
          <a:prstGeom prst="rect">
            <a:avLst/>
          </a:prstGeom>
          <a:noFill/>
        </p:spPr>
        <p:txBody>
          <a:bodyPr wrap="square" rtlCol="0">
            <a:spAutoFit/>
          </a:bodyPr>
          <a:lstStyle/>
          <a:p>
            <a:r>
              <a:rPr lang="en-US" sz="1200" b="1" i="0" u="none" strike="noStrike">
                <a:solidFill>
                  <a:srgbClr val="000000"/>
                </a:solidFill>
                <a:effectLst/>
                <a:latin typeface="Calibri" panose="020F0502020204030204" pitchFamily="34" charset="0"/>
              </a:rPr>
              <a:t>Up to 100 stored products </a:t>
            </a:r>
            <a:r>
              <a:rPr lang="en-US" sz="1200" b="0" i="0" u="none" strike="noStrike">
                <a:solidFill>
                  <a:srgbClr val="000000"/>
                </a:solidFill>
                <a:effectLst/>
                <a:latin typeface="Calibri" panose="020F0502020204030204" pitchFamily="34" charset="0"/>
              </a:rPr>
              <a:t>will be in the memory of the </a:t>
            </a:r>
            <a:r>
              <a:rPr lang="en-US" sz="1200" b="1" i="0" u="none" strike="noStrike">
                <a:solidFill>
                  <a:srgbClr val="000000"/>
                </a:solidFill>
                <a:effectLst/>
                <a:latin typeface="Calibri" panose="020F0502020204030204" pitchFamily="34" charset="0"/>
              </a:rPr>
              <a:t>Raspberry Pi </a:t>
            </a:r>
            <a:r>
              <a:rPr lang="en-US" sz="1200" b="0" i="0" u="none" strike="noStrike">
                <a:solidFill>
                  <a:srgbClr val="000000"/>
                </a:solidFill>
                <a:effectLst/>
                <a:latin typeface="Calibri" panose="020F0502020204030204" pitchFamily="34" charset="0"/>
              </a:rPr>
              <a:t>to identify the product.</a:t>
            </a:r>
            <a:endParaRPr lang="en-US" sz="1200"/>
          </a:p>
        </p:txBody>
      </p:sp>
      <p:sp>
        <p:nvSpPr>
          <p:cNvPr id="60" name="TextBox 59">
            <a:extLst>
              <a:ext uri="{FF2B5EF4-FFF2-40B4-BE49-F238E27FC236}">
                <a16:creationId xmlns:a16="http://schemas.microsoft.com/office/drawing/2014/main" id="{F13A13B8-9AF3-4CE9-9AD2-8C0E111B30F5}"/>
              </a:ext>
            </a:extLst>
          </p:cNvPr>
          <p:cNvSpPr txBox="1"/>
          <p:nvPr/>
        </p:nvSpPr>
        <p:spPr>
          <a:xfrm>
            <a:off x="7503456" y="1618859"/>
            <a:ext cx="1825029" cy="830997"/>
          </a:xfrm>
          <a:prstGeom prst="rect">
            <a:avLst/>
          </a:prstGeom>
          <a:noFill/>
        </p:spPr>
        <p:txBody>
          <a:bodyPr wrap="square" rtlCol="0">
            <a:spAutoFit/>
          </a:bodyPr>
          <a:lstStyle/>
          <a:p>
            <a:r>
              <a:rPr lang="en-US" sz="1200" b="1" i="0" u="none" strike="noStrike">
                <a:solidFill>
                  <a:srgbClr val="000000"/>
                </a:solidFill>
                <a:effectLst/>
                <a:latin typeface="Calibri" panose="020F0502020204030204" pitchFamily="34" charset="0"/>
              </a:rPr>
              <a:t>Haptic feedback </a:t>
            </a:r>
            <a:r>
              <a:rPr lang="en-US" sz="1200" b="0" i="0" u="none" strike="noStrike">
                <a:solidFill>
                  <a:srgbClr val="000000"/>
                </a:solidFill>
                <a:effectLst/>
                <a:latin typeface="Calibri" panose="020F0502020204030204" pitchFamily="34" charset="0"/>
              </a:rPr>
              <a:t>will alert the user with </a:t>
            </a:r>
            <a:r>
              <a:rPr lang="en-US" sz="1200" b="1" i="0" u="none" strike="noStrike">
                <a:solidFill>
                  <a:srgbClr val="000000"/>
                </a:solidFill>
                <a:effectLst/>
                <a:latin typeface="Calibri" panose="020F0502020204030204" pitchFamily="34" charset="0"/>
              </a:rPr>
              <a:t>multiple motors</a:t>
            </a:r>
            <a:r>
              <a:rPr lang="en-US" sz="1200" b="0" i="0" u="none" strike="noStrike">
                <a:solidFill>
                  <a:srgbClr val="000000"/>
                </a:solidFill>
                <a:effectLst/>
                <a:latin typeface="Calibri" panose="020F0502020204030204" pitchFamily="34" charset="0"/>
              </a:rPr>
              <a:t> with intensity based on distance.</a:t>
            </a:r>
            <a:endParaRPr lang="en-US" sz="1200"/>
          </a:p>
        </p:txBody>
      </p:sp>
      <p:sp>
        <p:nvSpPr>
          <p:cNvPr id="61" name="TextBox 60">
            <a:extLst>
              <a:ext uri="{FF2B5EF4-FFF2-40B4-BE49-F238E27FC236}">
                <a16:creationId xmlns:a16="http://schemas.microsoft.com/office/drawing/2014/main" id="{57A7FE56-A201-474D-B076-FD675B80D501}"/>
              </a:ext>
            </a:extLst>
          </p:cNvPr>
          <p:cNvSpPr txBox="1"/>
          <p:nvPr/>
        </p:nvSpPr>
        <p:spPr>
          <a:xfrm>
            <a:off x="7501994" y="4619876"/>
            <a:ext cx="2060267" cy="1015663"/>
          </a:xfrm>
          <a:prstGeom prst="rect">
            <a:avLst/>
          </a:prstGeom>
          <a:noFill/>
        </p:spPr>
        <p:txBody>
          <a:bodyPr wrap="square" lIns="91440" tIns="45720" rIns="91440" bIns="45720" rtlCol="0" anchor="t">
            <a:spAutoFit/>
          </a:bodyPr>
          <a:lstStyle/>
          <a:p>
            <a:r>
              <a:rPr lang="en-US" sz="1200" b="1" i="0" u="none" strike="noStrike">
                <a:solidFill>
                  <a:srgbClr val="000000"/>
                </a:solidFill>
                <a:effectLst/>
                <a:latin typeface="Calibri"/>
                <a:cs typeface="Calibri"/>
              </a:rPr>
              <a:t>Haptic</a:t>
            </a:r>
            <a:r>
              <a:rPr lang="en-US" sz="1200" b="1">
                <a:solidFill>
                  <a:srgbClr val="000000"/>
                </a:solidFill>
                <a:latin typeface="Calibri"/>
                <a:cs typeface="Calibri"/>
              </a:rPr>
              <a:t> feedback</a:t>
            </a:r>
            <a:r>
              <a:rPr lang="en-US" sz="1200" b="1" i="0" u="none" strike="noStrike">
                <a:solidFill>
                  <a:srgbClr val="000000"/>
                </a:solidFill>
                <a:effectLst/>
                <a:latin typeface="Calibri"/>
                <a:cs typeface="Calibri"/>
              </a:rPr>
              <a:t> </a:t>
            </a:r>
            <a:r>
              <a:rPr lang="en-US" sz="1200" b="0" i="0" u="none" strike="noStrike">
                <a:solidFill>
                  <a:srgbClr val="000000"/>
                </a:solidFill>
                <a:effectLst/>
                <a:latin typeface="Calibri"/>
                <a:cs typeface="Calibri"/>
              </a:rPr>
              <a:t>will </a:t>
            </a:r>
            <a:endParaRPr lang="en-US" sz="1200">
              <a:solidFill>
                <a:srgbClr val="000000"/>
              </a:solidFill>
              <a:latin typeface="Calibri"/>
              <a:cs typeface="Calibri"/>
            </a:endParaRPr>
          </a:p>
          <a:p>
            <a:r>
              <a:rPr lang="en-US" sz="1200" b="0" i="0" u="none" strike="noStrike">
                <a:solidFill>
                  <a:srgbClr val="000000"/>
                </a:solidFill>
                <a:effectLst/>
                <a:latin typeface="Calibri"/>
                <a:cs typeface="Calibri"/>
              </a:rPr>
              <a:t>notify the user when the product has been identified</a:t>
            </a:r>
            <a:r>
              <a:rPr lang="en-US" sz="1200">
                <a:solidFill>
                  <a:srgbClr val="000000"/>
                </a:solidFill>
                <a:latin typeface="Calibri"/>
                <a:cs typeface="Calibri"/>
              </a:rPr>
              <a:t> and a </a:t>
            </a:r>
            <a:r>
              <a:rPr lang="en-US" sz="1200" b="1">
                <a:solidFill>
                  <a:srgbClr val="000000"/>
                </a:solidFill>
                <a:latin typeface="Calibri"/>
                <a:cs typeface="Calibri"/>
              </a:rPr>
              <a:t>speaker</a:t>
            </a:r>
            <a:r>
              <a:rPr lang="en-US" sz="1200">
                <a:solidFill>
                  <a:srgbClr val="000000"/>
                </a:solidFill>
                <a:latin typeface="Calibri"/>
                <a:cs typeface="Calibri"/>
              </a:rPr>
              <a:t> will relay the product name.</a:t>
            </a:r>
            <a:endParaRPr lang="en-US" sz="1200">
              <a:latin typeface="Calibri"/>
              <a:cs typeface="Calibri"/>
            </a:endParaRPr>
          </a:p>
        </p:txBody>
      </p:sp>
      <p:sp>
        <p:nvSpPr>
          <p:cNvPr id="17" name="Rectangle 16">
            <a:extLst>
              <a:ext uri="{FF2B5EF4-FFF2-40B4-BE49-F238E27FC236}">
                <a16:creationId xmlns:a16="http://schemas.microsoft.com/office/drawing/2014/main" id="{1098AE5C-9F4B-4960-B2C0-1C7F71190479}"/>
              </a:ext>
            </a:extLst>
          </p:cNvPr>
          <p:cNvSpPr/>
          <p:nvPr/>
        </p:nvSpPr>
        <p:spPr>
          <a:xfrm>
            <a:off x="2511213" y="1345475"/>
            <a:ext cx="1194049" cy="241904"/>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Sense</a:t>
            </a:r>
          </a:p>
        </p:txBody>
      </p:sp>
      <p:sp>
        <p:nvSpPr>
          <p:cNvPr id="63" name="Rectangle 62">
            <a:extLst>
              <a:ext uri="{FF2B5EF4-FFF2-40B4-BE49-F238E27FC236}">
                <a16:creationId xmlns:a16="http://schemas.microsoft.com/office/drawing/2014/main" id="{5F403594-A5CA-4414-B755-6665DE597E78}"/>
              </a:ext>
            </a:extLst>
          </p:cNvPr>
          <p:cNvSpPr/>
          <p:nvPr/>
        </p:nvSpPr>
        <p:spPr>
          <a:xfrm>
            <a:off x="4925119" y="1335187"/>
            <a:ext cx="1194049" cy="254851"/>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Determine</a:t>
            </a:r>
          </a:p>
        </p:txBody>
      </p:sp>
      <p:sp>
        <p:nvSpPr>
          <p:cNvPr id="64" name="Rectangle 63">
            <a:extLst>
              <a:ext uri="{FF2B5EF4-FFF2-40B4-BE49-F238E27FC236}">
                <a16:creationId xmlns:a16="http://schemas.microsoft.com/office/drawing/2014/main" id="{EEA299F1-37EC-461F-9CDF-BF253F41706A}"/>
              </a:ext>
            </a:extLst>
          </p:cNvPr>
          <p:cNvSpPr/>
          <p:nvPr/>
        </p:nvSpPr>
        <p:spPr>
          <a:xfrm>
            <a:off x="7620743" y="1336358"/>
            <a:ext cx="1194049" cy="251020"/>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Alert</a:t>
            </a:r>
          </a:p>
        </p:txBody>
      </p:sp>
      <p:sp>
        <p:nvSpPr>
          <p:cNvPr id="65" name="Rectangle 64">
            <a:extLst>
              <a:ext uri="{FF2B5EF4-FFF2-40B4-BE49-F238E27FC236}">
                <a16:creationId xmlns:a16="http://schemas.microsoft.com/office/drawing/2014/main" id="{DC684881-2C93-4B1B-B292-D5AF317019C9}"/>
              </a:ext>
            </a:extLst>
          </p:cNvPr>
          <p:cNvSpPr/>
          <p:nvPr/>
        </p:nvSpPr>
        <p:spPr>
          <a:xfrm>
            <a:off x="2516417" y="4366024"/>
            <a:ext cx="1120620" cy="251022"/>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Scan</a:t>
            </a:r>
          </a:p>
        </p:txBody>
      </p:sp>
      <p:sp>
        <p:nvSpPr>
          <p:cNvPr id="66" name="Rectangle 65">
            <a:extLst>
              <a:ext uri="{FF2B5EF4-FFF2-40B4-BE49-F238E27FC236}">
                <a16:creationId xmlns:a16="http://schemas.microsoft.com/office/drawing/2014/main" id="{349D4815-2BBB-4214-A6E4-6CFEC175F68F}"/>
              </a:ext>
            </a:extLst>
          </p:cNvPr>
          <p:cNvSpPr/>
          <p:nvPr/>
        </p:nvSpPr>
        <p:spPr>
          <a:xfrm>
            <a:off x="4925119" y="4366024"/>
            <a:ext cx="1120620" cy="251021"/>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Identify</a:t>
            </a:r>
          </a:p>
        </p:txBody>
      </p:sp>
      <p:sp>
        <p:nvSpPr>
          <p:cNvPr id="67" name="Rectangle 66">
            <a:extLst>
              <a:ext uri="{FF2B5EF4-FFF2-40B4-BE49-F238E27FC236}">
                <a16:creationId xmlns:a16="http://schemas.microsoft.com/office/drawing/2014/main" id="{208AD446-12E9-4FA0-8C17-048044EED75C}"/>
              </a:ext>
            </a:extLst>
          </p:cNvPr>
          <p:cNvSpPr/>
          <p:nvPr/>
        </p:nvSpPr>
        <p:spPr>
          <a:xfrm>
            <a:off x="7649620" y="4366024"/>
            <a:ext cx="1194048" cy="251020"/>
          </a:xfrm>
          <a:prstGeom prst="rect">
            <a:avLst/>
          </a:prstGeom>
          <a:solidFill>
            <a:srgbClr val="8B9DA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Notify</a:t>
            </a:r>
          </a:p>
        </p:txBody>
      </p:sp>
      <p:sp>
        <p:nvSpPr>
          <p:cNvPr id="18" name="AutoShape 54">
            <a:extLst>
              <a:ext uri="{FF2B5EF4-FFF2-40B4-BE49-F238E27FC236}">
                <a16:creationId xmlns:a16="http://schemas.microsoft.com/office/drawing/2014/main" id="{9E231D02-E63A-4EFB-B9CD-129C4C2930F4}"/>
              </a:ext>
            </a:extLst>
          </p:cNvPr>
          <p:cNvSpPr>
            <a:spLocks noChangeAspect="1" noChangeArrowheads="1"/>
          </p:cNvSpPr>
          <p:nvPr/>
        </p:nvSpPr>
        <p:spPr bwMode="auto">
          <a:xfrm>
            <a:off x="5465999" y="31548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0" name="Graphic 14">
            <a:extLst>
              <a:ext uri="{FF2B5EF4-FFF2-40B4-BE49-F238E27FC236}">
                <a16:creationId xmlns:a16="http://schemas.microsoft.com/office/drawing/2014/main" id="{487A46FD-D358-4EEF-ABE1-4B03C357BAC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45300" y="2786280"/>
            <a:ext cx="990107" cy="1225671"/>
          </a:xfrm>
          <a:prstGeom prst="rect">
            <a:avLst/>
          </a:prstGeom>
        </p:spPr>
      </p:pic>
      <p:sp>
        <p:nvSpPr>
          <p:cNvPr id="19" name="TextBox 18">
            <a:extLst>
              <a:ext uri="{FF2B5EF4-FFF2-40B4-BE49-F238E27FC236}">
                <a16:creationId xmlns:a16="http://schemas.microsoft.com/office/drawing/2014/main" id="{F0C0CEE3-81BA-4C43-B624-9CE8957D29F2}"/>
              </a:ext>
            </a:extLst>
          </p:cNvPr>
          <p:cNvSpPr txBox="1"/>
          <p:nvPr/>
        </p:nvSpPr>
        <p:spPr>
          <a:xfrm>
            <a:off x="642696" y="186965"/>
            <a:ext cx="9044134" cy="769441"/>
          </a:xfrm>
          <a:prstGeom prst="rect">
            <a:avLst/>
          </a:prstGeom>
          <a:noFill/>
        </p:spPr>
        <p:txBody>
          <a:bodyPr wrap="square" lIns="91440" tIns="45720" rIns="91440" bIns="45720" rtlCol="0" anchor="t">
            <a:spAutoFit/>
          </a:bodyPr>
          <a:lstStyle/>
          <a:p>
            <a:r>
              <a:rPr lang="en-US" sz="4400" b="1">
                <a:latin typeface="Arial"/>
                <a:cs typeface="Arial"/>
              </a:rPr>
              <a:t>Functions</a:t>
            </a:r>
          </a:p>
        </p:txBody>
      </p:sp>
      <p:sp>
        <p:nvSpPr>
          <p:cNvPr id="2" name="Content Placeholder 5">
            <a:extLst>
              <a:ext uri="{FF2B5EF4-FFF2-40B4-BE49-F238E27FC236}">
                <a16:creationId xmlns:a16="http://schemas.microsoft.com/office/drawing/2014/main" id="{F36B5356-210F-49BF-8AB6-07A580CDEC13}"/>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Ethan Saffer</a:t>
            </a:r>
            <a:endParaRPr lang="en-US"/>
          </a:p>
          <a:p>
            <a:endParaRPr lang="en-US"/>
          </a:p>
        </p:txBody>
      </p:sp>
      <p:pic>
        <p:nvPicPr>
          <p:cNvPr id="15" name="Graphic 6" descr="Lunch Box with solid fill">
            <a:extLst>
              <a:ext uri="{FF2B5EF4-FFF2-40B4-BE49-F238E27FC236}">
                <a16:creationId xmlns:a16="http://schemas.microsoft.com/office/drawing/2014/main" id="{C116FA59-464E-44CC-BC41-E8EF9CFBFB3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858935" y="3648935"/>
            <a:ext cx="489829" cy="499755"/>
          </a:xfrm>
          <a:prstGeom prst="rect">
            <a:avLst/>
          </a:prstGeom>
        </p:spPr>
      </p:pic>
      <p:pic>
        <p:nvPicPr>
          <p:cNvPr id="20" name="Picture 5" descr="A picture containing shape&#10;&#10;Description automatically generated">
            <a:extLst>
              <a:ext uri="{FF2B5EF4-FFF2-40B4-BE49-F238E27FC236}">
                <a16:creationId xmlns:a16="http://schemas.microsoft.com/office/drawing/2014/main" id="{A81871F9-1912-4F48-9618-14D602C0D4A6}"/>
              </a:ext>
            </a:extLst>
          </p:cNvPr>
          <p:cNvPicPr>
            <a:picLocks noChangeAspect="1"/>
          </p:cNvPicPr>
          <p:nvPr/>
        </p:nvPicPr>
        <p:blipFill>
          <a:blip r:embed="rId16"/>
          <a:stretch>
            <a:fillRect/>
          </a:stretch>
        </p:blipFill>
        <p:spPr>
          <a:xfrm>
            <a:off x="2537261" y="3327250"/>
            <a:ext cx="1143068" cy="1143291"/>
          </a:xfrm>
          <a:prstGeom prst="rect">
            <a:avLst/>
          </a:prstGeom>
        </p:spPr>
      </p:pic>
      <p:cxnSp>
        <p:nvCxnSpPr>
          <p:cNvPr id="35" name="Straight Arrow Connector 34">
            <a:extLst>
              <a:ext uri="{FF2B5EF4-FFF2-40B4-BE49-F238E27FC236}">
                <a16:creationId xmlns:a16="http://schemas.microsoft.com/office/drawing/2014/main" id="{17E63E10-8BD8-4FA0-AC85-24E782B55199}"/>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6138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4684E42-9285-46E3-BBBA-36F27E40E11A}"/>
              </a:ext>
            </a:extLst>
          </p:cNvPr>
          <p:cNvSpPr>
            <a:spLocks noGrp="1"/>
          </p:cNvSpPr>
          <p:nvPr>
            <p:ph type="sldNum" sz="quarter" idx="4"/>
          </p:nvPr>
        </p:nvSpPr>
        <p:spPr/>
        <p:txBody>
          <a:bodyPr/>
          <a:lstStyle/>
          <a:p>
            <a:fld id="{6F1FABC0-072B-4F22-8F9B-95A9D10B0206}" type="slidenum">
              <a:rPr lang="en-US" smtClean="0"/>
              <a:pPr/>
              <a:t>18</a:t>
            </a:fld>
            <a:endParaRPr lang="en-US"/>
          </a:p>
        </p:txBody>
      </p:sp>
      <p:pic>
        <p:nvPicPr>
          <p:cNvPr id="10" name="Content Placeholder 9" descr="Walk with solid fill">
            <a:extLst>
              <a:ext uri="{FF2B5EF4-FFF2-40B4-BE49-F238E27FC236}">
                <a16:creationId xmlns:a16="http://schemas.microsoft.com/office/drawing/2014/main" id="{025B2CDF-4121-4AC6-946A-DEBB883FBBF6}"/>
              </a:ext>
            </a:extLst>
          </p:cNvPr>
          <p:cNvPicPr>
            <a:picLocks noGrp="1" noChangeAspect="1"/>
          </p:cNvPicPr>
          <p:nvPr>
            <p:ph sz="quarter" idx="1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2986" y="1047565"/>
            <a:ext cx="4243526" cy="4243526"/>
          </a:xfrm>
        </p:spPr>
      </p:pic>
      <p:cxnSp>
        <p:nvCxnSpPr>
          <p:cNvPr id="14" name="Straight Connector 13">
            <a:extLst>
              <a:ext uri="{FF2B5EF4-FFF2-40B4-BE49-F238E27FC236}">
                <a16:creationId xmlns:a16="http://schemas.microsoft.com/office/drawing/2014/main" id="{081897CC-37E4-4F90-9CCA-B1B623449E9B}"/>
              </a:ext>
            </a:extLst>
          </p:cNvPr>
          <p:cNvCxnSpPr>
            <a:cxnSpLocks/>
          </p:cNvCxnSpPr>
          <p:nvPr/>
        </p:nvCxnSpPr>
        <p:spPr>
          <a:xfrm>
            <a:off x="3104634" y="3299538"/>
            <a:ext cx="2423605" cy="200635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Isosceles Triangle 16">
            <a:extLst>
              <a:ext uri="{FF2B5EF4-FFF2-40B4-BE49-F238E27FC236}">
                <a16:creationId xmlns:a16="http://schemas.microsoft.com/office/drawing/2014/main" id="{0D772CAF-290B-40F8-86FA-09F0EE1E8637}"/>
              </a:ext>
            </a:extLst>
          </p:cNvPr>
          <p:cNvSpPr/>
          <p:nvPr/>
        </p:nvSpPr>
        <p:spPr>
          <a:xfrm rot="17370469">
            <a:off x="3390901" y="2220451"/>
            <a:ext cx="2146172" cy="2998585"/>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0D58057-ECA1-484E-A7C4-B114FFC5E49F}"/>
              </a:ext>
            </a:extLst>
          </p:cNvPr>
          <p:cNvSpPr/>
          <p:nvPr/>
        </p:nvSpPr>
        <p:spPr>
          <a:xfrm>
            <a:off x="9205447" y="4405730"/>
            <a:ext cx="1307710" cy="109589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CE39A8E-E1C3-4F66-8A3F-C1ACAB125CEC}"/>
              </a:ext>
            </a:extLst>
          </p:cNvPr>
          <p:cNvCxnSpPr>
            <a:cxnSpLocks/>
            <a:stCxn id="22" idx="0"/>
          </p:cNvCxnSpPr>
          <p:nvPr/>
        </p:nvCxnSpPr>
        <p:spPr>
          <a:xfrm flipV="1">
            <a:off x="9859302" y="1196910"/>
            <a:ext cx="2082513" cy="313244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Isosceles Triangle 21">
            <a:extLst>
              <a:ext uri="{FF2B5EF4-FFF2-40B4-BE49-F238E27FC236}">
                <a16:creationId xmlns:a16="http://schemas.microsoft.com/office/drawing/2014/main" id="{50DF1B60-B7BE-4C11-866E-9FBAEC90B9C8}"/>
              </a:ext>
            </a:extLst>
          </p:cNvPr>
          <p:cNvSpPr/>
          <p:nvPr/>
        </p:nvSpPr>
        <p:spPr>
          <a:xfrm rot="10800000">
            <a:off x="7901776" y="1174415"/>
            <a:ext cx="3915052" cy="3154939"/>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D9232417-49B8-4A79-A877-480B85DC142C}"/>
              </a:ext>
            </a:extLst>
          </p:cNvPr>
          <p:cNvCxnSpPr>
            <a:cxnSpLocks/>
            <a:stCxn id="22" idx="3"/>
            <a:endCxn id="22" idx="0"/>
          </p:cNvCxnSpPr>
          <p:nvPr/>
        </p:nvCxnSpPr>
        <p:spPr>
          <a:xfrm>
            <a:off x="9859302" y="1174415"/>
            <a:ext cx="0" cy="3154939"/>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DB3028F-12A4-4970-B1F4-A7046F3449EE}"/>
              </a:ext>
            </a:extLst>
          </p:cNvPr>
          <p:cNvSpPr txBox="1"/>
          <p:nvPr/>
        </p:nvSpPr>
        <p:spPr>
          <a:xfrm>
            <a:off x="3612435" y="3298909"/>
            <a:ext cx="710214" cy="369332"/>
          </a:xfrm>
          <a:prstGeom prst="rect">
            <a:avLst/>
          </a:prstGeom>
          <a:noFill/>
        </p:spPr>
        <p:txBody>
          <a:bodyPr wrap="square" lIns="91440" tIns="45720" rIns="91440" bIns="45720" rtlCol="0" anchor="t">
            <a:spAutoFit/>
          </a:bodyPr>
          <a:lstStyle/>
          <a:p>
            <a:r>
              <a:rPr lang="en-US"/>
              <a:t>45</a:t>
            </a:r>
            <a:r>
              <a:rPr lang="en-US" b="1"/>
              <a:t>°</a:t>
            </a:r>
            <a:endParaRPr lang="en-US"/>
          </a:p>
        </p:txBody>
      </p:sp>
      <p:sp>
        <p:nvSpPr>
          <p:cNvPr id="29" name="TextBox 28">
            <a:extLst>
              <a:ext uri="{FF2B5EF4-FFF2-40B4-BE49-F238E27FC236}">
                <a16:creationId xmlns:a16="http://schemas.microsoft.com/office/drawing/2014/main" id="{FE6BC6F8-832D-4155-8583-EAAC0EFC43BD}"/>
              </a:ext>
            </a:extLst>
          </p:cNvPr>
          <p:cNvSpPr txBox="1"/>
          <p:nvPr/>
        </p:nvSpPr>
        <p:spPr>
          <a:xfrm>
            <a:off x="9293743" y="3245636"/>
            <a:ext cx="1417357" cy="369332"/>
          </a:xfrm>
          <a:prstGeom prst="rect">
            <a:avLst/>
          </a:prstGeom>
          <a:noFill/>
        </p:spPr>
        <p:txBody>
          <a:bodyPr wrap="square" lIns="91440" tIns="45720" rIns="91440" bIns="45720" rtlCol="0" anchor="t">
            <a:spAutoFit/>
          </a:bodyPr>
          <a:lstStyle/>
          <a:p>
            <a:r>
              <a:rPr lang="en-US"/>
              <a:t>45</a:t>
            </a:r>
            <a:r>
              <a:rPr lang="en-US" b="1"/>
              <a:t>°</a:t>
            </a:r>
            <a:r>
              <a:rPr lang="en-US" b="1">
                <a:solidFill>
                  <a:srgbClr val="FF0000"/>
                </a:solidFill>
              </a:rPr>
              <a:t>*</a:t>
            </a:r>
            <a:r>
              <a:rPr lang="en-US" b="1"/>
              <a:t> </a:t>
            </a:r>
            <a:r>
              <a:rPr lang="en-US"/>
              <a:t>   45</a:t>
            </a:r>
            <a:r>
              <a:rPr lang="en-US" b="1"/>
              <a:t>°</a:t>
            </a:r>
            <a:r>
              <a:rPr lang="en-US" b="1">
                <a:solidFill>
                  <a:srgbClr val="FF0000"/>
                </a:solidFill>
              </a:rPr>
              <a:t>*</a:t>
            </a:r>
            <a:endParaRPr lang="en-US">
              <a:solidFill>
                <a:srgbClr val="FF0000"/>
              </a:solidFill>
            </a:endParaRPr>
          </a:p>
        </p:txBody>
      </p:sp>
      <p:sp>
        <p:nvSpPr>
          <p:cNvPr id="31" name="Arc 30">
            <a:extLst>
              <a:ext uri="{FF2B5EF4-FFF2-40B4-BE49-F238E27FC236}">
                <a16:creationId xmlns:a16="http://schemas.microsoft.com/office/drawing/2014/main" id="{9FB3E995-F7B6-4BDE-9E52-B8656393F573}"/>
              </a:ext>
            </a:extLst>
          </p:cNvPr>
          <p:cNvSpPr/>
          <p:nvPr/>
        </p:nvSpPr>
        <p:spPr>
          <a:xfrm>
            <a:off x="9665542" y="3839882"/>
            <a:ext cx="387519" cy="369332"/>
          </a:xfrm>
          <a:prstGeom prst="arc">
            <a:avLst>
              <a:gd name="adj1" fmla="val 11069554"/>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a:extLst>
              <a:ext uri="{FF2B5EF4-FFF2-40B4-BE49-F238E27FC236}">
                <a16:creationId xmlns:a16="http://schemas.microsoft.com/office/drawing/2014/main" id="{8C484961-C179-4093-8A10-92BE9FC7CD31}"/>
              </a:ext>
            </a:extLst>
          </p:cNvPr>
          <p:cNvSpPr/>
          <p:nvPr/>
        </p:nvSpPr>
        <p:spPr>
          <a:xfrm rot="20416055">
            <a:off x="3039525" y="3216406"/>
            <a:ext cx="606131" cy="287059"/>
          </a:xfrm>
          <a:prstGeom prst="arc">
            <a:avLst>
              <a:gd name="adj1" fmla="val 21078295"/>
              <a:gd name="adj2" fmla="val 54811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3B517837-1A47-4E4F-AE13-C8E150106EBC}"/>
              </a:ext>
            </a:extLst>
          </p:cNvPr>
          <p:cNvSpPr txBox="1"/>
          <p:nvPr/>
        </p:nvSpPr>
        <p:spPr>
          <a:xfrm>
            <a:off x="935865" y="91492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Side View:</a:t>
            </a:r>
          </a:p>
        </p:txBody>
      </p:sp>
      <p:sp>
        <p:nvSpPr>
          <p:cNvPr id="23" name="TextBox 22">
            <a:extLst>
              <a:ext uri="{FF2B5EF4-FFF2-40B4-BE49-F238E27FC236}">
                <a16:creationId xmlns:a16="http://schemas.microsoft.com/office/drawing/2014/main" id="{7C723160-0F09-480B-A3A0-E46C88994A1F}"/>
              </a:ext>
            </a:extLst>
          </p:cNvPr>
          <p:cNvSpPr txBox="1"/>
          <p:nvPr/>
        </p:nvSpPr>
        <p:spPr>
          <a:xfrm>
            <a:off x="9253471" y="71048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Top View:</a:t>
            </a:r>
          </a:p>
        </p:txBody>
      </p:sp>
      <p:sp>
        <p:nvSpPr>
          <p:cNvPr id="2" name="Rectangle 1">
            <a:extLst>
              <a:ext uri="{FF2B5EF4-FFF2-40B4-BE49-F238E27FC236}">
                <a16:creationId xmlns:a16="http://schemas.microsoft.com/office/drawing/2014/main" id="{27E1902F-BB7C-4C40-A345-A361954C7BBC}"/>
              </a:ext>
            </a:extLst>
          </p:cNvPr>
          <p:cNvSpPr/>
          <p:nvPr/>
        </p:nvSpPr>
        <p:spPr>
          <a:xfrm rot="2340000">
            <a:off x="5337976" y="5206639"/>
            <a:ext cx="216477" cy="6927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AC3F20C-5AB5-4266-B586-9EE21D2CF09E}"/>
              </a:ext>
            </a:extLst>
          </p:cNvPr>
          <p:cNvSpPr/>
          <p:nvPr/>
        </p:nvSpPr>
        <p:spPr>
          <a:xfrm rot="18060000">
            <a:off x="11792710" y="1244738"/>
            <a:ext cx="216477" cy="7793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ontent Placeholder 5">
            <a:extLst>
              <a:ext uri="{FF2B5EF4-FFF2-40B4-BE49-F238E27FC236}">
                <a16:creationId xmlns:a16="http://schemas.microsoft.com/office/drawing/2014/main" id="{D991D3BE-A409-4BE3-BB37-CCBF7A7B9E82}"/>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Nicolas Garcia</a:t>
            </a:r>
            <a:endParaRPr lang="en-US"/>
          </a:p>
          <a:p>
            <a:endParaRPr lang="en-US"/>
          </a:p>
        </p:txBody>
      </p:sp>
      <p:cxnSp>
        <p:nvCxnSpPr>
          <p:cNvPr id="4" name="Straight Arrow Connector 3">
            <a:extLst>
              <a:ext uri="{FF2B5EF4-FFF2-40B4-BE49-F238E27FC236}">
                <a16:creationId xmlns:a16="http://schemas.microsoft.com/office/drawing/2014/main" id="{6B4F2FB6-9F63-458E-8E19-EE9E45192189}"/>
              </a:ext>
            </a:extLst>
          </p:cNvPr>
          <p:cNvCxnSpPr/>
          <p:nvPr/>
        </p:nvCxnSpPr>
        <p:spPr>
          <a:xfrm flipV="1">
            <a:off x="3039035" y="5392272"/>
            <a:ext cx="2465293" cy="11204"/>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391EFC0-B41D-43CD-9229-1E23DF7293F6}"/>
              </a:ext>
            </a:extLst>
          </p:cNvPr>
          <p:cNvSpPr txBox="1"/>
          <p:nvPr/>
        </p:nvSpPr>
        <p:spPr>
          <a:xfrm>
            <a:off x="3941783" y="5399947"/>
            <a:ext cx="1142739" cy="369332"/>
          </a:xfrm>
          <a:prstGeom prst="rect">
            <a:avLst/>
          </a:prstGeom>
          <a:noFill/>
        </p:spPr>
        <p:txBody>
          <a:bodyPr wrap="square" lIns="91440" tIns="45720" rIns="91440" bIns="45720" rtlCol="0" anchor="t">
            <a:spAutoFit/>
          </a:bodyPr>
          <a:lstStyle/>
          <a:p>
            <a:r>
              <a:rPr lang="en-US">
                <a:cs typeface="Calibri"/>
              </a:rPr>
              <a:t>3 feet</a:t>
            </a:r>
          </a:p>
        </p:txBody>
      </p:sp>
      <p:sp>
        <p:nvSpPr>
          <p:cNvPr id="8" name="TextBox 7">
            <a:extLst>
              <a:ext uri="{FF2B5EF4-FFF2-40B4-BE49-F238E27FC236}">
                <a16:creationId xmlns:a16="http://schemas.microsoft.com/office/drawing/2014/main" id="{722BE9EC-AC48-4DE9-9171-2F49DA791648}"/>
              </a:ext>
            </a:extLst>
          </p:cNvPr>
          <p:cNvSpPr txBox="1"/>
          <p:nvPr/>
        </p:nvSpPr>
        <p:spPr>
          <a:xfrm>
            <a:off x="10515466" y="3994049"/>
            <a:ext cx="167666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FF0000"/>
                </a:solidFill>
              </a:rPr>
              <a:t>*</a:t>
            </a:r>
            <a:r>
              <a:rPr lang="en-US" sz="1200"/>
              <a:t>Based on Standard Technique</a:t>
            </a:r>
            <a:endParaRPr lang="en-US" sz="1200">
              <a:cs typeface="Calibri"/>
            </a:endParaRPr>
          </a:p>
        </p:txBody>
      </p:sp>
      <p:sp>
        <p:nvSpPr>
          <p:cNvPr id="9" name="Title 1">
            <a:extLst>
              <a:ext uri="{FF2B5EF4-FFF2-40B4-BE49-F238E27FC236}">
                <a16:creationId xmlns:a16="http://schemas.microsoft.com/office/drawing/2014/main" id="{385BF753-7EBC-4CFB-BA52-CEB48CD352C6}"/>
              </a:ext>
            </a:extLst>
          </p:cNvPr>
          <p:cNvSpPr txBox="1">
            <a:spLocks/>
          </p:cNvSpPr>
          <p:nvPr/>
        </p:nvSpPr>
        <p:spPr>
          <a:xfrm>
            <a:off x="53757" y="91253"/>
            <a:ext cx="8006576" cy="67507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a:solidFill>
                  <a:schemeClr val="tx1"/>
                </a:solidFill>
                <a:latin typeface="Arial"/>
                <a:cs typeface="Arial"/>
              </a:rPr>
              <a:t>Current Situation</a:t>
            </a:r>
            <a:endParaRPr lang="en-US">
              <a:solidFill>
                <a:schemeClr val="tx1"/>
              </a:solidFill>
            </a:endParaRPr>
          </a:p>
        </p:txBody>
      </p:sp>
      <p:cxnSp>
        <p:nvCxnSpPr>
          <p:cNvPr id="24" name="Straight Arrow Connector 23">
            <a:extLst>
              <a:ext uri="{FF2B5EF4-FFF2-40B4-BE49-F238E27FC236}">
                <a16:creationId xmlns:a16="http://schemas.microsoft.com/office/drawing/2014/main" id="{D7DB0505-39D3-49F5-84BF-71DCFF31A81D}"/>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95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8" grpId="0"/>
      <p:bldP spid="29" grpId="0"/>
      <p:bldP spid="31" grpId="0" animBg="1"/>
      <p:bldP spid="33"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 name="Straight Connector 47">
            <a:extLst>
              <a:ext uri="{FF2B5EF4-FFF2-40B4-BE49-F238E27FC236}">
                <a16:creationId xmlns:a16="http://schemas.microsoft.com/office/drawing/2014/main" id="{C51C8D65-4D80-425F-AD5C-0A5563AAE4F6}"/>
              </a:ext>
            </a:extLst>
          </p:cNvPr>
          <p:cNvCxnSpPr>
            <a:cxnSpLocks/>
            <a:stCxn id="50" idx="0"/>
          </p:cNvCxnSpPr>
          <p:nvPr/>
        </p:nvCxnSpPr>
        <p:spPr>
          <a:xfrm flipV="1">
            <a:off x="9859302" y="1196910"/>
            <a:ext cx="2082513" cy="313244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Isosceles Triangle 49">
            <a:extLst>
              <a:ext uri="{FF2B5EF4-FFF2-40B4-BE49-F238E27FC236}">
                <a16:creationId xmlns:a16="http://schemas.microsoft.com/office/drawing/2014/main" id="{8A3C079E-14ED-4452-B8A7-DBFE95CC3CC0}"/>
              </a:ext>
            </a:extLst>
          </p:cNvPr>
          <p:cNvSpPr/>
          <p:nvPr/>
        </p:nvSpPr>
        <p:spPr>
          <a:xfrm rot="10800000">
            <a:off x="7901776" y="1174415"/>
            <a:ext cx="3915052" cy="3154939"/>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61C268B6-C65C-4CFE-B08D-B8861BDA1E4C}"/>
              </a:ext>
            </a:extLst>
          </p:cNvPr>
          <p:cNvCxnSpPr>
            <a:cxnSpLocks/>
            <a:stCxn id="50" idx="3"/>
            <a:endCxn id="50" idx="0"/>
          </p:cNvCxnSpPr>
          <p:nvPr/>
        </p:nvCxnSpPr>
        <p:spPr>
          <a:xfrm>
            <a:off x="9859302" y="1174415"/>
            <a:ext cx="0" cy="3154939"/>
          </a:xfrm>
          <a:prstGeom prst="line">
            <a:avLst/>
          </a:prstGeom>
        </p:spPr>
        <p:style>
          <a:lnRef idx="1">
            <a:schemeClr val="accent1"/>
          </a:lnRef>
          <a:fillRef idx="0">
            <a:schemeClr val="accent1"/>
          </a:fillRef>
          <a:effectRef idx="0">
            <a:schemeClr val="accent1"/>
          </a:effectRef>
          <a:fontRef idx="minor">
            <a:schemeClr val="tx1"/>
          </a:fontRef>
        </p:style>
      </p:cxnSp>
      <p:sp>
        <p:nvSpPr>
          <p:cNvPr id="53" name="Arc 52">
            <a:extLst>
              <a:ext uri="{FF2B5EF4-FFF2-40B4-BE49-F238E27FC236}">
                <a16:creationId xmlns:a16="http://schemas.microsoft.com/office/drawing/2014/main" id="{8B5EBAE1-520F-492F-AE12-AFA04D4F5AAD}"/>
              </a:ext>
            </a:extLst>
          </p:cNvPr>
          <p:cNvSpPr/>
          <p:nvPr/>
        </p:nvSpPr>
        <p:spPr>
          <a:xfrm>
            <a:off x="9665542" y="3839882"/>
            <a:ext cx="387519" cy="369332"/>
          </a:xfrm>
          <a:prstGeom prst="arc">
            <a:avLst>
              <a:gd name="adj1" fmla="val 11069554"/>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Rectangle 53">
            <a:extLst>
              <a:ext uri="{FF2B5EF4-FFF2-40B4-BE49-F238E27FC236}">
                <a16:creationId xmlns:a16="http://schemas.microsoft.com/office/drawing/2014/main" id="{D35A1FDA-7768-4316-8F04-B98971BB091C}"/>
              </a:ext>
            </a:extLst>
          </p:cNvPr>
          <p:cNvSpPr/>
          <p:nvPr/>
        </p:nvSpPr>
        <p:spPr>
          <a:xfrm rot="18060000">
            <a:off x="11792710" y="1244738"/>
            <a:ext cx="216477" cy="7793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54684E42-9285-46E3-BBBA-36F27E40E11A}"/>
              </a:ext>
            </a:extLst>
          </p:cNvPr>
          <p:cNvSpPr>
            <a:spLocks noGrp="1"/>
          </p:cNvSpPr>
          <p:nvPr>
            <p:ph type="sldNum" sz="quarter" idx="4"/>
          </p:nvPr>
        </p:nvSpPr>
        <p:spPr/>
        <p:txBody>
          <a:bodyPr/>
          <a:lstStyle/>
          <a:p>
            <a:fld id="{6F1FABC0-072B-4F22-8F9B-95A9D10B0206}" type="slidenum">
              <a:rPr lang="en-US" smtClean="0"/>
              <a:pPr/>
              <a:t>19</a:t>
            </a:fld>
            <a:endParaRPr lang="en-US"/>
          </a:p>
        </p:txBody>
      </p:sp>
      <p:pic>
        <p:nvPicPr>
          <p:cNvPr id="10" name="Content Placeholder 9" descr="Walk with solid fill">
            <a:extLst>
              <a:ext uri="{FF2B5EF4-FFF2-40B4-BE49-F238E27FC236}">
                <a16:creationId xmlns:a16="http://schemas.microsoft.com/office/drawing/2014/main" id="{025B2CDF-4121-4AC6-946A-DEBB883FBBF6}"/>
              </a:ext>
            </a:extLst>
          </p:cNvPr>
          <p:cNvPicPr>
            <a:picLocks noGrp="1" noChangeAspect="1"/>
          </p:cNvPicPr>
          <p:nvPr>
            <p:ph sz="quarter" idx="1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2986" y="1047565"/>
            <a:ext cx="4243526" cy="4243526"/>
          </a:xfrm>
        </p:spPr>
      </p:pic>
      <p:sp>
        <p:nvSpPr>
          <p:cNvPr id="39" name="Isosceles Triangle 38">
            <a:extLst>
              <a:ext uri="{FF2B5EF4-FFF2-40B4-BE49-F238E27FC236}">
                <a16:creationId xmlns:a16="http://schemas.microsoft.com/office/drawing/2014/main" id="{891866BA-BB0C-4AF9-8A5A-82AA3097CC5E}"/>
              </a:ext>
            </a:extLst>
          </p:cNvPr>
          <p:cNvSpPr/>
          <p:nvPr/>
        </p:nvSpPr>
        <p:spPr>
          <a:xfrm rot="10800000">
            <a:off x="9414637" y="1167509"/>
            <a:ext cx="913089" cy="3154939"/>
          </a:xfrm>
          <a:prstGeom prst="triangle">
            <a:avLst>
              <a:gd name="adj" fmla="val 5104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81897CC-37E4-4F90-9CCA-B1B623449E9B}"/>
              </a:ext>
            </a:extLst>
          </p:cNvPr>
          <p:cNvCxnSpPr>
            <a:cxnSpLocks/>
          </p:cNvCxnSpPr>
          <p:nvPr/>
        </p:nvCxnSpPr>
        <p:spPr>
          <a:xfrm>
            <a:off x="3104634" y="3299538"/>
            <a:ext cx="2423605" cy="200635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Isosceles Triangle 16">
            <a:extLst>
              <a:ext uri="{FF2B5EF4-FFF2-40B4-BE49-F238E27FC236}">
                <a16:creationId xmlns:a16="http://schemas.microsoft.com/office/drawing/2014/main" id="{0D772CAF-290B-40F8-86FA-09F0EE1E8637}"/>
              </a:ext>
            </a:extLst>
          </p:cNvPr>
          <p:cNvSpPr/>
          <p:nvPr/>
        </p:nvSpPr>
        <p:spPr>
          <a:xfrm rot="17370469">
            <a:off x="3390901" y="2220451"/>
            <a:ext cx="2146172" cy="2998585"/>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0D58057-ECA1-484E-A7C4-B114FFC5E49F}"/>
              </a:ext>
            </a:extLst>
          </p:cNvPr>
          <p:cNvSpPr/>
          <p:nvPr/>
        </p:nvSpPr>
        <p:spPr>
          <a:xfrm>
            <a:off x="9205447" y="4405730"/>
            <a:ext cx="1307710" cy="109589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DB3028F-12A4-4970-B1F4-A7046F3449EE}"/>
              </a:ext>
            </a:extLst>
          </p:cNvPr>
          <p:cNvSpPr txBox="1"/>
          <p:nvPr/>
        </p:nvSpPr>
        <p:spPr>
          <a:xfrm>
            <a:off x="3612435" y="3298909"/>
            <a:ext cx="710214" cy="369332"/>
          </a:xfrm>
          <a:prstGeom prst="rect">
            <a:avLst/>
          </a:prstGeom>
          <a:noFill/>
        </p:spPr>
        <p:txBody>
          <a:bodyPr wrap="square" lIns="91440" tIns="45720" rIns="91440" bIns="45720" rtlCol="0" anchor="t">
            <a:spAutoFit/>
          </a:bodyPr>
          <a:lstStyle/>
          <a:p>
            <a:r>
              <a:rPr lang="en-US"/>
              <a:t>45</a:t>
            </a:r>
            <a:r>
              <a:rPr lang="en-US" b="1">
                <a:ea typeface="+mn-lt"/>
                <a:cs typeface="+mn-lt"/>
              </a:rPr>
              <a:t>°</a:t>
            </a:r>
            <a:endParaRPr lang="en-US"/>
          </a:p>
        </p:txBody>
      </p:sp>
      <p:sp>
        <p:nvSpPr>
          <p:cNvPr id="7" name="TextBox 6">
            <a:extLst>
              <a:ext uri="{FF2B5EF4-FFF2-40B4-BE49-F238E27FC236}">
                <a16:creationId xmlns:a16="http://schemas.microsoft.com/office/drawing/2014/main" id="{3B517837-1A47-4E4F-AE13-C8E150106EBC}"/>
              </a:ext>
            </a:extLst>
          </p:cNvPr>
          <p:cNvSpPr txBox="1"/>
          <p:nvPr/>
        </p:nvSpPr>
        <p:spPr>
          <a:xfrm>
            <a:off x="935865" y="91492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Side View:</a:t>
            </a:r>
          </a:p>
        </p:txBody>
      </p:sp>
      <p:sp>
        <p:nvSpPr>
          <p:cNvPr id="23" name="TextBox 22">
            <a:extLst>
              <a:ext uri="{FF2B5EF4-FFF2-40B4-BE49-F238E27FC236}">
                <a16:creationId xmlns:a16="http://schemas.microsoft.com/office/drawing/2014/main" id="{7C723160-0F09-480B-A3A0-E46C88994A1F}"/>
              </a:ext>
            </a:extLst>
          </p:cNvPr>
          <p:cNvSpPr txBox="1"/>
          <p:nvPr/>
        </p:nvSpPr>
        <p:spPr>
          <a:xfrm>
            <a:off x="9253471" y="71048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Top View:</a:t>
            </a:r>
          </a:p>
        </p:txBody>
      </p:sp>
      <p:sp>
        <p:nvSpPr>
          <p:cNvPr id="2" name="Rectangle 1">
            <a:extLst>
              <a:ext uri="{FF2B5EF4-FFF2-40B4-BE49-F238E27FC236}">
                <a16:creationId xmlns:a16="http://schemas.microsoft.com/office/drawing/2014/main" id="{27E1902F-BB7C-4C40-A345-A361954C7BBC}"/>
              </a:ext>
            </a:extLst>
          </p:cNvPr>
          <p:cNvSpPr/>
          <p:nvPr/>
        </p:nvSpPr>
        <p:spPr>
          <a:xfrm rot="2340000">
            <a:off x="5337976" y="5206639"/>
            <a:ext cx="216477" cy="6927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ontent Placeholder 5">
            <a:extLst>
              <a:ext uri="{FF2B5EF4-FFF2-40B4-BE49-F238E27FC236}">
                <a16:creationId xmlns:a16="http://schemas.microsoft.com/office/drawing/2014/main" id="{D991D3BE-A409-4BE3-BB37-CCBF7A7B9E82}"/>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Nicolas Garcia</a:t>
            </a:r>
            <a:endParaRPr lang="en-US"/>
          </a:p>
          <a:p>
            <a:endParaRPr lang="en-US"/>
          </a:p>
        </p:txBody>
      </p:sp>
      <p:sp>
        <p:nvSpPr>
          <p:cNvPr id="6" name="Isosceles Triangle 5">
            <a:extLst>
              <a:ext uri="{FF2B5EF4-FFF2-40B4-BE49-F238E27FC236}">
                <a16:creationId xmlns:a16="http://schemas.microsoft.com/office/drawing/2014/main" id="{BD4DE016-8C42-4906-B0A6-B0F9FEC73B08}"/>
              </a:ext>
            </a:extLst>
          </p:cNvPr>
          <p:cNvSpPr/>
          <p:nvPr/>
        </p:nvSpPr>
        <p:spPr>
          <a:xfrm rot="15945392">
            <a:off x="5023340" y="765661"/>
            <a:ext cx="649505" cy="4508911"/>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C5546C4-F7DD-4BB1-83B8-F8BEF19ECECA}"/>
              </a:ext>
            </a:extLst>
          </p:cNvPr>
          <p:cNvSpPr txBox="1"/>
          <p:nvPr/>
        </p:nvSpPr>
        <p:spPr>
          <a:xfrm>
            <a:off x="4961519" y="2856213"/>
            <a:ext cx="604857" cy="369332"/>
          </a:xfrm>
          <a:prstGeom prst="rect">
            <a:avLst/>
          </a:prstGeom>
          <a:noFill/>
        </p:spPr>
        <p:txBody>
          <a:bodyPr wrap="square" lIns="91440" tIns="45720" rIns="91440" bIns="45720" rtlCol="0" anchor="t">
            <a:spAutoFit/>
          </a:bodyPr>
          <a:lstStyle/>
          <a:p>
            <a:r>
              <a:rPr lang="en-US"/>
              <a:t>5</a:t>
            </a:r>
            <a:r>
              <a:rPr lang="en-US" b="1">
                <a:ea typeface="+mn-lt"/>
                <a:cs typeface="+mn-lt"/>
              </a:rPr>
              <a:t>°</a:t>
            </a:r>
            <a:endParaRPr lang="en-US"/>
          </a:p>
        </p:txBody>
      </p:sp>
      <p:sp>
        <p:nvSpPr>
          <p:cNvPr id="9" name="Arc 8">
            <a:extLst>
              <a:ext uri="{FF2B5EF4-FFF2-40B4-BE49-F238E27FC236}">
                <a16:creationId xmlns:a16="http://schemas.microsoft.com/office/drawing/2014/main" id="{D19EBED4-B6DC-45E7-8F02-4D1A94A48802}"/>
              </a:ext>
            </a:extLst>
          </p:cNvPr>
          <p:cNvSpPr/>
          <p:nvPr/>
        </p:nvSpPr>
        <p:spPr>
          <a:xfrm>
            <a:off x="4508399" y="2831245"/>
            <a:ext cx="395235" cy="731499"/>
          </a:xfrm>
          <a:prstGeom prst="arc">
            <a:avLst>
              <a:gd name="adj1" fmla="val 17887126"/>
              <a:gd name="adj2" fmla="val 2113104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B28D5856-692B-4F5B-A41A-7E289A8E0D68}"/>
              </a:ext>
            </a:extLst>
          </p:cNvPr>
          <p:cNvSpPr/>
          <p:nvPr/>
        </p:nvSpPr>
        <p:spPr>
          <a:xfrm rot="12180000">
            <a:off x="10131514" y="1179126"/>
            <a:ext cx="762995" cy="3254304"/>
          </a:xfrm>
          <a:prstGeom prst="triangle">
            <a:avLst>
              <a:gd name="adj" fmla="val 4993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a:extLst>
              <a:ext uri="{FF2B5EF4-FFF2-40B4-BE49-F238E27FC236}">
                <a16:creationId xmlns:a16="http://schemas.microsoft.com/office/drawing/2014/main" id="{5195F1CE-6330-4D38-9028-E2DCD985CB3A}"/>
              </a:ext>
            </a:extLst>
          </p:cNvPr>
          <p:cNvSpPr/>
          <p:nvPr/>
        </p:nvSpPr>
        <p:spPr>
          <a:xfrm rot="9420000">
            <a:off x="8837733" y="1166173"/>
            <a:ext cx="743945" cy="3283793"/>
          </a:xfrm>
          <a:prstGeom prst="triangle">
            <a:avLst>
              <a:gd name="adj" fmla="val 4993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a:extLst>
              <a:ext uri="{FF2B5EF4-FFF2-40B4-BE49-F238E27FC236}">
                <a16:creationId xmlns:a16="http://schemas.microsoft.com/office/drawing/2014/main" id="{203D5842-77A7-4861-912B-6501BAB8AB53}"/>
              </a:ext>
            </a:extLst>
          </p:cNvPr>
          <p:cNvCxnSpPr>
            <a:cxnSpLocks/>
          </p:cNvCxnSpPr>
          <p:nvPr/>
        </p:nvCxnSpPr>
        <p:spPr>
          <a:xfrm flipV="1">
            <a:off x="3083859" y="2131361"/>
            <a:ext cx="4538380" cy="22409"/>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9A0F1B03-F408-4885-8BD1-DE6F05B69900}"/>
              </a:ext>
            </a:extLst>
          </p:cNvPr>
          <p:cNvSpPr txBox="1"/>
          <p:nvPr/>
        </p:nvSpPr>
        <p:spPr>
          <a:xfrm>
            <a:off x="4956922" y="183048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12 feet</a:t>
            </a:r>
          </a:p>
        </p:txBody>
      </p:sp>
      <p:cxnSp>
        <p:nvCxnSpPr>
          <p:cNvPr id="49" name="Straight Arrow Connector 48">
            <a:extLst>
              <a:ext uri="{FF2B5EF4-FFF2-40B4-BE49-F238E27FC236}">
                <a16:creationId xmlns:a16="http://schemas.microsoft.com/office/drawing/2014/main" id="{30AC4AEC-8B8A-4DD7-89E9-0346DD980B3C}"/>
              </a:ext>
            </a:extLst>
          </p:cNvPr>
          <p:cNvCxnSpPr/>
          <p:nvPr/>
        </p:nvCxnSpPr>
        <p:spPr>
          <a:xfrm flipV="1">
            <a:off x="3039035" y="5392272"/>
            <a:ext cx="2465293" cy="11204"/>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446105FB-FEDE-4C50-9D92-3DD4913EE323}"/>
              </a:ext>
            </a:extLst>
          </p:cNvPr>
          <p:cNvSpPr txBox="1"/>
          <p:nvPr/>
        </p:nvSpPr>
        <p:spPr>
          <a:xfrm>
            <a:off x="3941783" y="5399947"/>
            <a:ext cx="1142739" cy="369332"/>
          </a:xfrm>
          <a:prstGeom prst="rect">
            <a:avLst/>
          </a:prstGeom>
          <a:noFill/>
        </p:spPr>
        <p:txBody>
          <a:bodyPr wrap="square" lIns="91440" tIns="45720" rIns="91440" bIns="45720" rtlCol="0" anchor="t">
            <a:spAutoFit/>
          </a:bodyPr>
          <a:lstStyle/>
          <a:p>
            <a:r>
              <a:rPr lang="en-US">
                <a:cs typeface="Calibri"/>
              </a:rPr>
              <a:t>3 feet</a:t>
            </a:r>
          </a:p>
        </p:txBody>
      </p:sp>
      <p:sp>
        <p:nvSpPr>
          <p:cNvPr id="29" name="TextBox 28">
            <a:extLst>
              <a:ext uri="{FF2B5EF4-FFF2-40B4-BE49-F238E27FC236}">
                <a16:creationId xmlns:a16="http://schemas.microsoft.com/office/drawing/2014/main" id="{FE6BC6F8-832D-4155-8583-EAAC0EFC43BD}"/>
              </a:ext>
            </a:extLst>
          </p:cNvPr>
          <p:cNvSpPr txBox="1"/>
          <p:nvPr/>
        </p:nvSpPr>
        <p:spPr>
          <a:xfrm>
            <a:off x="9068766" y="2858440"/>
            <a:ext cx="1836711" cy="338554"/>
          </a:xfrm>
          <a:prstGeom prst="rect">
            <a:avLst/>
          </a:prstGeom>
          <a:noFill/>
        </p:spPr>
        <p:txBody>
          <a:bodyPr wrap="square" lIns="91440" tIns="45720" rIns="91440" bIns="45720" rtlCol="0" anchor="t">
            <a:spAutoFit/>
          </a:bodyPr>
          <a:lstStyle/>
          <a:p>
            <a:r>
              <a:rPr lang="en-US" sz="1600" dirty="0"/>
              <a:t>15</a:t>
            </a:r>
            <a:r>
              <a:rPr lang="en-US" sz="1600" b="1" dirty="0"/>
              <a:t>°</a:t>
            </a:r>
            <a:r>
              <a:rPr lang="en-US" sz="1600" dirty="0"/>
              <a:t>                   15</a:t>
            </a:r>
            <a:r>
              <a:rPr lang="en-US" sz="1600" b="1" dirty="0"/>
              <a:t>°</a:t>
            </a:r>
            <a:endParaRPr lang="en-US" sz="1600" dirty="0"/>
          </a:p>
        </p:txBody>
      </p:sp>
      <p:sp>
        <p:nvSpPr>
          <p:cNvPr id="8" name="Rectangle 7">
            <a:extLst>
              <a:ext uri="{FF2B5EF4-FFF2-40B4-BE49-F238E27FC236}">
                <a16:creationId xmlns:a16="http://schemas.microsoft.com/office/drawing/2014/main" id="{600DB6B2-2921-4EC6-A24C-25B28D06D008}"/>
              </a:ext>
            </a:extLst>
          </p:cNvPr>
          <p:cNvSpPr/>
          <p:nvPr/>
        </p:nvSpPr>
        <p:spPr>
          <a:xfrm>
            <a:off x="2976779" y="3099440"/>
            <a:ext cx="264651" cy="25866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44CBF12-0803-456C-B6D4-DE75E7277D96}"/>
              </a:ext>
            </a:extLst>
          </p:cNvPr>
          <p:cNvSpPr/>
          <p:nvPr/>
        </p:nvSpPr>
        <p:spPr>
          <a:xfrm>
            <a:off x="9738855" y="4125177"/>
            <a:ext cx="264651" cy="25866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0A6EF58B-866C-4BFA-AB79-82787F5E5D01}"/>
              </a:ext>
            </a:extLst>
          </p:cNvPr>
          <p:cNvSpPr txBox="1"/>
          <p:nvPr/>
        </p:nvSpPr>
        <p:spPr>
          <a:xfrm>
            <a:off x="9293743" y="3245636"/>
            <a:ext cx="1417357" cy="369332"/>
          </a:xfrm>
          <a:prstGeom prst="rect">
            <a:avLst/>
          </a:prstGeom>
          <a:noFill/>
        </p:spPr>
        <p:txBody>
          <a:bodyPr wrap="square" lIns="91440" tIns="45720" rIns="91440" bIns="45720" rtlCol="0" anchor="t">
            <a:spAutoFit/>
          </a:bodyPr>
          <a:lstStyle/>
          <a:p>
            <a:r>
              <a:rPr lang="en-US"/>
              <a:t>45</a:t>
            </a:r>
            <a:r>
              <a:rPr lang="en-US" b="1"/>
              <a:t>°</a:t>
            </a:r>
            <a:r>
              <a:rPr lang="en-US" b="1">
                <a:solidFill>
                  <a:srgbClr val="FF0000"/>
                </a:solidFill>
              </a:rPr>
              <a:t>*</a:t>
            </a:r>
            <a:r>
              <a:rPr lang="en-US" b="1"/>
              <a:t> </a:t>
            </a:r>
            <a:r>
              <a:rPr lang="en-US"/>
              <a:t>   45</a:t>
            </a:r>
            <a:r>
              <a:rPr lang="en-US" b="1"/>
              <a:t>°</a:t>
            </a:r>
            <a:r>
              <a:rPr lang="en-US" b="1">
                <a:solidFill>
                  <a:srgbClr val="FF0000"/>
                </a:solidFill>
              </a:rPr>
              <a:t>*</a:t>
            </a:r>
            <a:endParaRPr lang="en-US">
              <a:solidFill>
                <a:srgbClr val="FF0000"/>
              </a:solidFill>
            </a:endParaRPr>
          </a:p>
        </p:txBody>
      </p:sp>
      <p:sp>
        <p:nvSpPr>
          <p:cNvPr id="11" name="TextBox 10">
            <a:extLst>
              <a:ext uri="{FF2B5EF4-FFF2-40B4-BE49-F238E27FC236}">
                <a16:creationId xmlns:a16="http://schemas.microsoft.com/office/drawing/2014/main" id="{221AC000-EB63-43BB-AB8A-414637ACF01B}"/>
              </a:ext>
            </a:extLst>
          </p:cNvPr>
          <p:cNvSpPr txBox="1"/>
          <p:nvPr/>
        </p:nvSpPr>
        <p:spPr>
          <a:xfrm>
            <a:off x="10515466" y="3994049"/>
            <a:ext cx="167666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FF0000"/>
                </a:solidFill>
              </a:rPr>
              <a:t>*</a:t>
            </a:r>
            <a:r>
              <a:rPr lang="en-US" sz="1200"/>
              <a:t>Based on Standard Technique</a:t>
            </a:r>
            <a:endParaRPr lang="en-US" sz="1200">
              <a:cs typeface="Calibri"/>
            </a:endParaRPr>
          </a:p>
        </p:txBody>
      </p:sp>
      <p:sp>
        <p:nvSpPr>
          <p:cNvPr id="34" name="Arc 33">
            <a:extLst>
              <a:ext uri="{FF2B5EF4-FFF2-40B4-BE49-F238E27FC236}">
                <a16:creationId xmlns:a16="http://schemas.microsoft.com/office/drawing/2014/main" id="{31A34D38-DD40-4674-B719-5AE4570DA51E}"/>
              </a:ext>
            </a:extLst>
          </p:cNvPr>
          <p:cNvSpPr/>
          <p:nvPr/>
        </p:nvSpPr>
        <p:spPr>
          <a:xfrm rot="20416055">
            <a:off x="3039525" y="3216406"/>
            <a:ext cx="606131" cy="287059"/>
          </a:xfrm>
          <a:prstGeom prst="arc">
            <a:avLst>
              <a:gd name="adj1" fmla="val 21078295"/>
              <a:gd name="adj2" fmla="val 54811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itle 1">
            <a:extLst>
              <a:ext uri="{FF2B5EF4-FFF2-40B4-BE49-F238E27FC236}">
                <a16:creationId xmlns:a16="http://schemas.microsoft.com/office/drawing/2014/main" id="{671BFF63-7506-4CEB-892C-EC3B2068089F}"/>
              </a:ext>
            </a:extLst>
          </p:cNvPr>
          <p:cNvSpPr txBox="1">
            <a:spLocks/>
          </p:cNvSpPr>
          <p:nvPr/>
        </p:nvSpPr>
        <p:spPr>
          <a:xfrm>
            <a:off x="53757" y="91253"/>
            <a:ext cx="8006576" cy="67507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a:solidFill>
                  <a:schemeClr val="tx1"/>
                </a:solidFill>
                <a:latin typeface="Arial"/>
                <a:cs typeface="Arial"/>
              </a:rPr>
              <a:t>Situation Using </a:t>
            </a:r>
            <a:r>
              <a:rPr lang="en-US" err="1">
                <a:solidFill>
                  <a:schemeClr val="tx1"/>
                </a:solidFill>
                <a:latin typeface="Arial"/>
                <a:cs typeface="Arial"/>
              </a:rPr>
              <a:t>HapTac</a:t>
            </a:r>
            <a:endParaRPr lang="en-US" err="1">
              <a:solidFill>
                <a:schemeClr val="tx1"/>
              </a:solidFill>
            </a:endParaRPr>
          </a:p>
        </p:txBody>
      </p:sp>
      <p:cxnSp>
        <p:nvCxnSpPr>
          <p:cNvPr id="35" name="Straight Arrow Connector 34">
            <a:extLst>
              <a:ext uri="{FF2B5EF4-FFF2-40B4-BE49-F238E27FC236}">
                <a16:creationId xmlns:a16="http://schemas.microsoft.com/office/drawing/2014/main" id="{267C1A5F-56B8-4A2E-8494-8FE53AA4D576}"/>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19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ppt_x"/>
                                          </p:val>
                                        </p:tav>
                                        <p:tav tm="100000">
                                          <p:val>
                                            <p:strVal val="#ppt_x"/>
                                          </p:val>
                                        </p:tav>
                                      </p:tavLst>
                                    </p:anim>
                                    <p:anim calcmode="lin" valueType="num">
                                      <p:cBhvr additive="base">
                                        <p:cTn id="3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55"/>
                                        </p:tgtEl>
                                      </p:cBhvr>
                                    </p:animEffect>
                                    <p:set>
                                      <p:cBhvr>
                                        <p:cTn id="51" dur="1" fill="hold">
                                          <p:stCondLst>
                                            <p:cond delay="499"/>
                                          </p:stCondLst>
                                        </p:cTn>
                                        <p:tgtEl>
                                          <p:spTgt spid="55"/>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10"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6" grpId="0" animBg="1"/>
      <p:bldP spid="4" grpId="0"/>
      <p:bldP spid="9" grpId="0" animBg="1"/>
      <p:bldP spid="16" grpId="0" animBg="1"/>
      <p:bldP spid="43" grpId="0" animBg="1"/>
      <p:bldP spid="47" grpId="0"/>
      <p:bldP spid="29" grpId="0"/>
      <p:bldP spid="8" grpId="0" animBg="1"/>
      <p:bldP spid="32" grpId="0" animBg="1"/>
      <p:bldP spid="55"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F85C8F9-CA8F-4E15-A662-1A7040899FDD}"/>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2</a:t>
            </a:r>
            <a:endParaRPr lang="en-US"/>
          </a:p>
        </p:txBody>
      </p:sp>
      <p:sp>
        <p:nvSpPr>
          <p:cNvPr id="10" name="Content Placeholder 3">
            <a:extLst>
              <a:ext uri="{FF2B5EF4-FFF2-40B4-BE49-F238E27FC236}">
                <a16:creationId xmlns:a16="http://schemas.microsoft.com/office/drawing/2014/main" id="{7487ECEC-B51A-42EA-AFC8-9D83646E5421}"/>
              </a:ext>
            </a:extLst>
          </p:cNvPr>
          <p:cNvSpPr>
            <a:spLocks noGrp="1"/>
          </p:cNvSpPr>
          <p:nvPr>
            <p:ph sz="quarter" idx="11"/>
          </p:nvPr>
        </p:nvSpPr>
        <p:spPr>
          <a:xfrm>
            <a:off x="10363200" y="5615375"/>
            <a:ext cx="1828800" cy="310896"/>
          </a:xfrm>
        </p:spPr>
        <p:txBody>
          <a:bodyPr vert="horz" lIns="91440" tIns="45720" rIns="91440" bIns="45720" rtlCol="0" anchor="t">
            <a:noAutofit/>
          </a:bodyPr>
          <a:lstStyle/>
          <a:p>
            <a:r>
              <a:rPr lang="en-US">
                <a:latin typeface="Arial"/>
                <a:cs typeface="Arial"/>
              </a:rPr>
              <a:t>Ethan Saffer</a:t>
            </a:r>
            <a:endParaRPr lang="en-US"/>
          </a:p>
        </p:txBody>
      </p:sp>
      <p:sp>
        <p:nvSpPr>
          <p:cNvPr id="12" name="TextBox 11">
            <a:extLst>
              <a:ext uri="{FF2B5EF4-FFF2-40B4-BE49-F238E27FC236}">
                <a16:creationId xmlns:a16="http://schemas.microsoft.com/office/drawing/2014/main" id="{35877536-3310-4453-A711-CD749704FC0B}"/>
              </a:ext>
            </a:extLst>
          </p:cNvPr>
          <p:cNvSpPr txBox="1"/>
          <p:nvPr/>
        </p:nvSpPr>
        <p:spPr>
          <a:xfrm>
            <a:off x="540327" y="3735895"/>
            <a:ext cx="2057869" cy="1754326"/>
          </a:xfrm>
          <a:prstGeom prst="rect">
            <a:avLst/>
          </a:prstGeom>
          <a:noFill/>
        </p:spPr>
        <p:txBody>
          <a:bodyPr wrap="square" lIns="91440" tIns="45720" rIns="91440" bIns="45720" rtlCol="0" anchor="t">
            <a:spAutoFit/>
          </a:bodyPr>
          <a:lstStyle/>
          <a:p>
            <a:pPr algn="ctr"/>
            <a:r>
              <a:rPr lang="en-US"/>
              <a:t>David Alicea</a:t>
            </a:r>
          </a:p>
          <a:p>
            <a:pPr algn="ctr"/>
            <a:r>
              <a:rPr lang="en-US" i="1">
                <a:ea typeface="+mn-lt"/>
                <a:cs typeface="+mn-lt"/>
              </a:rPr>
              <a:t>Field/Test Engineer and Quality Control</a:t>
            </a:r>
          </a:p>
          <a:p>
            <a:pPr algn="ctr"/>
            <a:endParaRPr lang="en-US" i="1">
              <a:ea typeface="+mn-lt"/>
              <a:cs typeface="+mn-lt"/>
            </a:endParaRPr>
          </a:p>
          <a:p>
            <a:pPr algn="ctr"/>
            <a:endParaRPr lang="en-US" i="1">
              <a:ea typeface="+mn-lt"/>
              <a:cs typeface="+mn-lt"/>
            </a:endParaRPr>
          </a:p>
          <a:p>
            <a:pPr algn="ctr"/>
            <a:r>
              <a:rPr lang="en-US" i="1">
                <a:ea typeface="+mn-lt"/>
                <a:cs typeface="+mn-lt"/>
              </a:rPr>
              <a:t>Daa16@my.fsu.edu</a:t>
            </a:r>
          </a:p>
        </p:txBody>
      </p:sp>
      <p:sp>
        <p:nvSpPr>
          <p:cNvPr id="14" name="TextBox 13">
            <a:extLst>
              <a:ext uri="{FF2B5EF4-FFF2-40B4-BE49-F238E27FC236}">
                <a16:creationId xmlns:a16="http://schemas.microsoft.com/office/drawing/2014/main" id="{77C253D6-E995-4BFD-972E-DD58865792D4}"/>
              </a:ext>
            </a:extLst>
          </p:cNvPr>
          <p:cNvSpPr txBox="1"/>
          <p:nvPr/>
        </p:nvSpPr>
        <p:spPr>
          <a:xfrm>
            <a:off x="6397889" y="3740693"/>
            <a:ext cx="2123265" cy="1754326"/>
          </a:xfrm>
          <a:prstGeom prst="rect">
            <a:avLst/>
          </a:prstGeom>
          <a:noFill/>
        </p:spPr>
        <p:txBody>
          <a:bodyPr wrap="square" lIns="91440" tIns="45720" rIns="91440" bIns="45720" rtlCol="0" anchor="t">
            <a:spAutoFit/>
          </a:bodyPr>
          <a:lstStyle/>
          <a:p>
            <a:pPr algn="ctr"/>
            <a:r>
              <a:rPr lang="en-US"/>
              <a:t>Nicolas Garcia</a:t>
            </a:r>
          </a:p>
          <a:p>
            <a:pPr algn="ctr"/>
            <a:r>
              <a:rPr lang="en-US" i="1">
                <a:ea typeface="+mn-lt"/>
                <a:cs typeface="+mn-lt"/>
              </a:rPr>
              <a:t>Webmaster, Design Engineer and Resource Manager</a:t>
            </a:r>
            <a:endParaRPr lang="en-US" i="1">
              <a:cs typeface="Calibri" panose="020F0502020204030204"/>
            </a:endParaRPr>
          </a:p>
          <a:p>
            <a:pPr algn="ctr"/>
            <a:endParaRPr lang="en-US">
              <a:cs typeface="Calibri" panose="020F0502020204030204"/>
            </a:endParaRPr>
          </a:p>
          <a:p>
            <a:pPr algn="ctr"/>
            <a:r>
              <a:rPr lang="en-US" i="1">
                <a:cs typeface="Calibri" panose="020F0502020204030204"/>
              </a:rPr>
              <a:t>Ng16m@my.fsu.edu</a:t>
            </a:r>
          </a:p>
        </p:txBody>
      </p:sp>
      <p:sp>
        <p:nvSpPr>
          <p:cNvPr id="18" name="TextBox 17">
            <a:extLst>
              <a:ext uri="{FF2B5EF4-FFF2-40B4-BE49-F238E27FC236}">
                <a16:creationId xmlns:a16="http://schemas.microsoft.com/office/drawing/2014/main" id="{AB1BBAE7-48AB-4C82-A151-8366E0F77BFF}"/>
              </a:ext>
            </a:extLst>
          </p:cNvPr>
          <p:cNvSpPr txBox="1"/>
          <p:nvPr/>
        </p:nvSpPr>
        <p:spPr>
          <a:xfrm>
            <a:off x="9323424" y="3736912"/>
            <a:ext cx="218438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Ethan Saffer</a:t>
            </a:r>
          </a:p>
          <a:p>
            <a:pPr algn="ctr"/>
            <a:r>
              <a:rPr lang="en-US" i="1">
                <a:ea typeface="+mn-lt"/>
                <a:cs typeface="+mn-lt"/>
              </a:rPr>
              <a:t>Systems and Design </a:t>
            </a:r>
          </a:p>
          <a:p>
            <a:pPr algn="ctr"/>
            <a:r>
              <a:rPr lang="en-US" i="1">
                <a:ea typeface="+mn-lt"/>
                <a:cs typeface="+mn-lt"/>
              </a:rPr>
              <a:t>Engineer </a:t>
            </a:r>
          </a:p>
          <a:p>
            <a:pPr algn="ctr"/>
            <a:endParaRPr lang="en-US" i="1">
              <a:cs typeface="Calibri" panose="020F0502020204030204"/>
            </a:endParaRPr>
          </a:p>
          <a:p>
            <a:pPr algn="ctr"/>
            <a:endParaRPr lang="en-US" i="1">
              <a:cs typeface="Calibri" panose="020F0502020204030204"/>
            </a:endParaRPr>
          </a:p>
          <a:p>
            <a:pPr algn="ctr"/>
            <a:r>
              <a:rPr lang="en-US" i="1">
                <a:cs typeface="Calibri" panose="020F0502020204030204"/>
              </a:rPr>
              <a:t>Ers16c@my.fsu.edu</a:t>
            </a:r>
          </a:p>
        </p:txBody>
      </p:sp>
      <p:sp>
        <p:nvSpPr>
          <p:cNvPr id="22" name="Oval 21">
            <a:extLst>
              <a:ext uri="{FF2B5EF4-FFF2-40B4-BE49-F238E27FC236}">
                <a16:creationId xmlns:a16="http://schemas.microsoft.com/office/drawing/2014/main" id="{9204C96E-67BC-43BB-A563-381060CDF1A0}"/>
              </a:ext>
            </a:extLst>
          </p:cNvPr>
          <p:cNvSpPr/>
          <p:nvPr/>
        </p:nvSpPr>
        <p:spPr>
          <a:xfrm>
            <a:off x="541591" y="1487928"/>
            <a:ext cx="2055461" cy="2013557"/>
          </a:xfrm>
          <a:prstGeom prst="ellipse">
            <a:avLst/>
          </a:prstGeom>
          <a:blipFill>
            <a:blip r:embed="rId2">
              <a:extLst>
                <a:ext uri="{28A0092B-C50C-407E-A947-70E740481C1C}">
                  <a14:useLocalDpi xmlns:a14="http://schemas.microsoft.com/office/drawing/2010/main" val="0"/>
                </a:ext>
              </a:extLst>
            </a:blip>
            <a:stretch>
              <a:fillRect/>
            </a:stretch>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1B3D367-1DDA-4455-8660-8A16CBA36CEA}"/>
              </a:ext>
            </a:extLst>
          </p:cNvPr>
          <p:cNvSpPr txBox="1"/>
          <p:nvPr/>
        </p:nvSpPr>
        <p:spPr>
          <a:xfrm>
            <a:off x="3718" y="338254"/>
            <a:ext cx="12184565"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500" b="1">
                <a:cs typeface="Calibri"/>
              </a:rPr>
              <a:t>Team 522: Vision Impaired Technology</a:t>
            </a:r>
          </a:p>
        </p:txBody>
      </p:sp>
      <p:sp>
        <p:nvSpPr>
          <p:cNvPr id="2" name="TextBox 1">
            <a:extLst>
              <a:ext uri="{FF2B5EF4-FFF2-40B4-BE49-F238E27FC236}">
                <a16:creationId xmlns:a16="http://schemas.microsoft.com/office/drawing/2014/main" id="{7DF1FEDB-3C67-4147-8AF5-5324224D89B2}"/>
              </a:ext>
            </a:extLst>
          </p:cNvPr>
          <p:cNvSpPr txBox="1"/>
          <p:nvPr/>
        </p:nvSpPr>
        <p:spPr>
          <a:xfrm>
            <a:off x="3362729" y="3737263"/>
            <a:ext cx="247925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Segoe UI"/>
              </a:rPr>
              <a:t>Madison Jaffe​</a:t>
            </a:r>
            <a:endParaRPr lang="en-US">
              <a:cs typeface="Calibri" panose="020F0502020204030204"/>
            </a:endParaRPr>
          </a:p>
          <a:p>
            <a:pPr algn="ctr"/>
            <a:r>
              <a:rPr lang="en-US" i="1">
                <a:ea typeface="+mn-lt"/>
                <a:cs typeface="+mn-lt"/>
              </a:rPr>
              <a:t>Project Manager and Manufacturing/Controls Engineer</a:t>
            </a:r>
            <a:endParaRPr lang="en-US" i="1">
              <a:cs typeface="Calibri"/>
            </a:endParaRPr>
          </a:p>
          <a:p>
            <a:pPr algn="ctr"/>
            <a:endParaRPr lang="en-US" i="1">
              <a:cs typeface="Calibri"/>
            </a:endParaRPr>
          </a:p>
          <a:p>
            <a:pPr algn="ctr"/>
            <a:r>
              <a:rPr lang="en-US" i="1">
                <a:ea typeface="+mn-lt"/>
                <a:cs typeface="+mn-lt"/>
              </a:rPr>
              <a:t>Msj16d@my.fsu.edu</a:t>
            </a:r>
            <a:endParaRPr lang="en-US">
              <a:ea typeface="+mn-lt"/>
              <a:cs typeface="+mn-lt"/>
            </a:endParaRPr>
          </a:p>
          <a:p>
            <a:pPr algn="ctr"/>
            <a:endParaRPr lang="en-US" i="1">
              <a:cs typeface="Calibri" panose="020F0502020204030204"/>
            </a:endParaRPr>
          </a:p>
          <a:p>
            <a:pPr algn="ctr"/>
            <a:endParaRPr lang="en-US">
              <a:cs typeface="Segoe UI"/>
            </a:endParaRPr>
          </a:p>
        </p:txBody>
      </p:sp>
      <p:sp>
        <p:nvSpPr>
          <p:cNvPr id="4" name="Flowchart: Connector 3">
            <a:extLst>
              <a:ext uri="{FF2B5EF4-FFF2-40B4-BE49-F238E27FC236}">
                <a16:creationId xmlns:a16="http://schemas.microsoft.com/office/drawing/2014/main" id="{5C7B7F30-4B15-42D2-B4CB-B84E0D90AED2}"/>
              </a:ext>
            </a:extLst>
          </p:cNvPr>
          <p:cNvSpPr/>
          <p:nvPr/>
        </p:nvSpPr>
        <p:spPr>
          <a:xfrm>
            <a:off x="9263149" y="1484286"/>
            <a:ext cx="2018739" cy="2013036"/>
          </a:xfrm>
          <a:prstGeom prst="flowChartConnector">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2BB5E20-6A8A-406F-8AA1-874D572530DA}"/>
              </a:ext>
            </a:extLst>
          </p:cNvPr>
          <p:cNvSpPr/>
          <p:nvPr/>
        </p:nvSpPr>
        <p:spPr>
          <a:xfrm>
            <a:off x="6397275" y="1488282"/>
            <a:ext cx="2018739" cy="2013036"/>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E3CBCE94-5441-48BC-A623-E3023BAE7230}"/>
              </a:ext>
            </a:extLst>
          </p:cNvPr>
          <p:cNvSpPr/>
          <p:nvPr/>
        </p:nvSpPr>
        <p:spPr>
          <a:xfrm>
            <a:off x="3519001" y="1484286"/>
            <a:ext cx="2018739" cy="2013036"/>
          </a:xfrm>
          <a:prstGeom prst="flowChartConnector">
            <a:avLst/>
          </a:prstGeom>
          <a:blipFill dpi="0" rotWithShape="1">
            <a:blip r:embed="rId5">
              <a:extLst>
                <a:ext uri="{28A0092B-C50C-407E-A947-70E740481C1C}">
                  <a14:useLocalDpi xmlns:a14="http://schemas.microsoft.com/office/drawing/2010/main" val="0"/>
                </a:ext>
              </a:extLst>
            </a:blip>
            <a:srcRect/>
            <a:stretch>
              <a:fillRect/>
            </a:stretch>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AA62DF8C-DFB1-4F6A-98FD-A64D10320D47}"/>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685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2FC4D00A-8CCA-4015-BA67-1015A25FF069}"/>
              </a:ext>
            </a:extLst>
          </p:cNvPr>
          <p:cNvSpPr/>
          <p:nvPr/>
        </p:nvSpPr>
        <p:spPr>
          <a:xfrm>
            <a:off x="2172724" y="1300499"/>
            <a:ext cx="8251777" cy="452537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84FC679-DEB9-4715-B58D-CCF078E070E2}"/>
              </a:ext>
            </a:extLst>
          </p:cNvPr>
          <p:cNvSpPr>
            <a:spLocks noGrp="1"/>
          </p:cNvSpPr>
          <p:nvPr>
            <p:ph type="sldNum" sz="quarter" idx="4"/>
          </p:nvPr>
        </p:nvSpPr>
        <p:spPr/>
        <p:txBody>
          <a:bodyPr lIns="91440" tIns="45720" rIns="91440" bIns="45720" anchor="t"/>
          <a:lstStyle/>
          <a:p>
            <a:r>
              <a:rPr lang="en-US">
                <a:latin typeface="Arial"/>
                <a:cs typeface="Arial"/>
              </a:rPr>
              <a:t>20</a:t>
            </a:r>
            <a:endParaRPr lang="en-US"/>
          </a:p>
        </p:txBody>
      </p:sp>
      <p:pic>
        <p:nvPicPr>
          <p:cNvPr id="47" name="Picture 46" descr="Diagram&#10;&#10;Description automatically generated">
            <a:extLst>
              <a:ext uri="{FF2B5EF4-FFF2-40B4-BE49-F238E27FC236}">
                <a16:creationId xmlns:a16="http://schemas.microsoft.com/office/drawing/2014/main" id="{706FFC4F-825C-4F27-9BA0-1F17A69AD361}"/>
              </a:ext>
            </a:extLst>
          </p:cNvPr>
          <p:cNvPicPr>
            <a:picLocks noChangeAspect="1"/>
          </p:cNvPicPr>
          <p:nvPr/>
        </p:nvPicPr>
        <p:blipFill>
          <a:blip r:embed="rId2"/>
          <a:stretch>
            <a:fillRect/>
          </a:stretch>
        </p:blipFill>
        <p:spPr>
          <a:xfrm>
            <a:off x="3663468" y="1423531"/>
            <a:ext cx="4731947" cy="4277867"/>
          </a:xfrm>
          <a:prstGeom prst="rect">
            <a:avLst/>
          </a:prstGeom>
        </p:spPr>
      </p:pic>
      <p:sp>
        <p:nvSpPr>
          <p:cNvPr id="48" name="TextBox 2">
            <a:extLst>
              <a:ext uri="{FF2B5EF4-FFF2-40B4-BE49-F238E27FC236}">
                <a16:creationId xmlns:a16="http://schemas.microsoft.com/office/drawing/2014/main" id="{412E250E-B77C-4460-9B47-B960632F95B9}"/>
              </a:ext>
            </a:extLst>
          </p:cNvPr>
          <p:cNvSpPr txBox="1"/>
          <p:nvPr/>
        </p:nvSpPr>
        <p:spPr>
          <a:xfrm>
            <a:off x="2404678" y="3711977"/>
            <a:ext cx="1082738" cy="400110"/>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2000"/>
              <a:t>Housing</a:t>
            </a:r>
            <a:endParaRPr lang="en-US" sz="2000">
              <a:cs typeface="Calibri"/>
            </a:endParaRPr>
          </a:p>
        </p:txBody>
      </p:sp>
      <p:cxnSp>
        <p:nvCxnSpPr>
          <p:cNvPr id="49" name="Straight Arrow Connector 48">
            <a:extLst>
              <a:ext uri="{FF2B5EF4-FFF2-40B4-BE49-F238E27FC236}">
                <a16:creationId xmlns:a16="http://schemas.microsoft.com/office/drawing/2014/main" id="{12369FAA-4F8B-48FA-9EB9-306093F06F19}"/>
              </a:ext>
            </a:extLst>
          </p:cNvPr>
          <p:cNvCxnSpPr/>
          <p:nvPr/>
        </p:nvCxnSpPr>
        <p:spPr>
          <a:xfrm flipV="1">
            <a:off x="3129816" y="2303819"/>
            <a:ext cx="597424" cy="126081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3A30F83-2127-43FC-9ED9-4E47D94EA849}"/>
              </a:ext>
            </a:extLst>
          </p:cNvPr>
          <p:cNvCxnSpPr>
            <a:cxnSpLocks/>
          </p:cNvCxnSpPr>
          <p:nvPr/>
        </p:nvCxnSpPr>
        <p:spPr>
          <a:xfrm>
            <a:off x="3099711" y="4248525"/>
            <a:ext cx="618283" cy="55902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1" name="TextBox 5">
            <a:extLst>
              <a:ext uri="{FF2B5EF4-FFF2-40B4-BE49-F238E27FC236}">
                <a16:creationId xmlns:a16="http://schemas.microsoft.com/office/drawing/2014/main" id="{262C19F2-22EB-4009-A597-191B93540F50}"/>
              </a:ext>
            </a:extLst>
          </p:cNvPr>
          <p:cNvSpPr txBox="1"/>
          <p:nvPr/>
        </p:nvSpPr>
        <p:spPr>
          <a:xfrm>
            <a:off x="7175944" y="2814948"/>
            <a:ext cx="1367456" cy="369332"/>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1800"/>
              <a:t>Battery Pack</a:t>
            </a:r>
            <a:endParaRPr lang="en-US" sz="1800">
              <a:cs typeface="Calibri"/>
            </a:endParaRPr>
          </a:p>
        </p:txBody>
      </p:sp>
      <p:cxnSp>
        <p:nvCxnSpPr>
          <p:cNvPr id="52" name="Straight Arrow Connector 51">
            <a:extLst>
              <a:ext uri="{FF2B5EF4-FFF2-40B4-BE49-F238E27FC236}">
                <a16:creationId xmlns:a16="http://schemas.microsoft.com/office/drawing/2014/main" id="{202847FE-A0B9-4938-A9B2-4137A90FF08C}"/>
              </a:ext>
            </a:extLst>
          </p:cNvPr>
          <p:cNvCxnSpPr>
            <a:cxnSpLocks/>
          </p:cNvCxnSpPr>
          <p:nvPr/>
        </p:nvCxnSpPr>
        <p:spPr>
          <a:xfrm flipH="1">
            <a:off x="7048806" y="3293199"/>
            <a:ext cx="300021" cy="3940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3" name="TextBox 7">
            <a:extLst>
              <a:ext uri="{FF2B5EF4-FFF2-40B4-BE49-F238E27FC236}">
                <a16:creationId xmlns:a16="http://schemas.microsoft.com/office/drawing/2014/main" id="{B0E7BFDF-D081-4C65-99C3-DBE0637D18D6}"/>
              </a:ext>
            </a:extLst>
          </p:cNvPr>
          <p:cNvSpPr txBox="1"/>
          <p:nvPr/>
        </p:nvSpPr>
        <p:spPr>
          <a:xfrm>
            <a:off x="3745244" y="2552514"/>
            <a:ext cx="1191512" cy="400110"/>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2000">
                <a:cs typeface="Calibri"/>
              </a:rPr>
              <a:t>GrovePi+</a:t>
            </a:r>
          </a:p>
        </p:txBody>
      </p:sp>
      <p:sp>
        <p:nvSpPr>
          <p:cNvPr id="54" name="TextBox 8">
            <a:extLst>
              <a:ext uri="{FF2B5EF4-FFF2-40B4-BE49-F238E27FC236}">
                <a16:creationId xmlns:a16="http://schemas.microsoft.com/office/drawing/2014/main" id="{AD3899D0-328A-4899-BA4B-C2F7753906B9}"/>
              </a:ext>
            </a:extLst>
          </p:cNvPr>
          <p:cNvSpPr txBox="1"/>
          <p:nvPr/>
        </p:nvSpPr>
        <p:spPr>
          <a:xfrm>
            <a:off x="3917433" y="4380061"/>
            <a:ext cx="1552512" cy="369332"/>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1800"/>
              <a:t>Raspberry Pi 4</a:t>
            </a:r>
            <a:endParaRPr lang="en-US" sz="1800">
              <a:cs typeface="Calibri"/>
            </a:endParaRPr>
          </a:p>
        </p:txBody>
      </p:sp>
      <p:sp>
        <p:nvSpPr>
          <p:cNvPr id="55" name="TextBox 9">
            <a:extLst>
              <a:ext uri="{FF2B5EF4-FFF2-40B4-BE49-F238E27FC236}">
                <a16:creationId xmlns:a16="http://schemas.microsoft.com/office/drawing/2014/main" id="{743629B0-A978-4AA7-993A-B556EBD6A686}"/>
              </a:ext>
            </a:extLst>
          </p:cNvPr>
          <p:cNvSpPr txBox="1"/>
          <p:nvPr/>
        </p:nvSpPr>
        <p:spPr>
          <a:xfrm>
            <a:off x="9035334" y="4601540"/>
            <a:ext cx="1219944" cy="646331"/>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1800"/>
              <a:t>Vibration Motors (3)</a:t>
            </a:r>
            <a:endParaRPr lang="en-US" sz="1800">
              <a:cs typeface="Calibri"/>
            </a:endParaRPr>
          </a:p>
        </p:txBody>
      </p:sp>
      <p:sp>
        <p:nvSpPr>
          <p:cNvPr id="56" name="TextBox 10">
            <a:extLst>
              <a:ext uri="{FF2B5EF4-FFF2-40B4-BE49-F238E27FC236}">
                <a16:creationId xmlns:a16="http://schemas.microsoft.com/office/drawing/2014/main" id="{7BE13AD0-85E0-470F-87A4-5D1C28E92347}"/>
              </a:ext>
            </a:extLst>
          </p:cNvPr>
          <p:cNvSpPr txBox="1"/>
          <p:nvPr/>
        </p:nvSpPr>
        <p:spPr>
          <a:xfrm>
            <a:off x="8773579" y="3972726"/>
            <a:ext cx="926349" cy="369332"/>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1800"/>
              <a:t>Camera</a:t>
            </a:r>
            <a:endParaRPr lang="en-US" sz="1800">
              <a:cs typeface="Calibri"/>
            </a:endParaRPr>
          </a:p>
        </p:txBody>
      </p:sp>
      <p:sp>
        <p:nvSpPr>
          <p:cNvPr id="57" name="TextBox 11">
            <a:extLst>
              <a:ext uri="{FF2B5EF4-FFF2-40B4-BE49-F238E27FC236}">
                <a16:creationId xmlns:a16="http://schemas.microsoft.com/office/drawing/2014/main" id="{A4EC3D2E-5EED-4CAE-8C76-A0E8034759B6}"/>
              </a:ext>
            </a:extLst>
          </p:cNvPr>
          <p:cNvSpPr txBox="1"/>
          <p:nvPr/>
        </p:nvSpPr>
        <p:spPr>
          <a:xfrm>
            <a:off x="8595811" y="3114432"/>
            <a:ext cx="1163653" cy="646331"/>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1800"/>
              <a:t>Ultrasonic Sensor</a:t>
            </a:r>
            <a:endParaRPr lang="en-US" sz="1800">
              <a:cs typeface="Calibri"/>
            </a:endParaRPr>
          </a:p>
        </p:txBody>
      </p:sp>
      <p:cxnSp>
        <p:nvCxnSpPr>
          <p:cNvPr id="58" name="Straight Arrow Connector 57">
            <a:extLst>
              <a:ext uri="{FF2B5EF4-FFF2-40B4-BE49-F238E27FC236}">
                <a16:creationId xmlns:a16="http://schemas.microsoft.com/office/drawing/2014/main" id="{268E2370-EADB-4DA0-BA62-7A7DC6D9A912}"/>
              </a:ext>
            </a:extLst>
          </p:cNvPr>
          <p:cNvCxnSpPr>
            <a:cxnSpLocks/>
          </p:cNvCxnSpPr>
          <p:nvPr/>
        </p:nvCxnSpPr>
        <p:spPr>
          <a:xfrm flipH="1">
            <a:off x="7984435" y="3646108"/>
            <a:ext cx="537883" cy="2184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058BEEE-F938-4AD1-97E4-9ACA3785F086}"/>
              </a:ext>
            </a:extLst>
          </p:cNvPr>
          <p:cNvCxnSpPr>
            <a:cxnSpLocks/>
          </p:cNvCxnSpPr>
          <p:nvPr/>
        </p:nvCxnSpPr>
        <p:spPr>
          <a:xfrm flipH="1">
            <a:off x="7980044" y="4207086"/>
            <a:ext cx="722330" cy="20442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C02E5B7D-119C-4D43-BC14-07BF551C1B95}"/>
              </a:ext>
            </a:extLst>
          </p:cNvPr>
          <p:cNvCxnSpPr>
            <a:cxnSpLocks/>
          </p:cNvCxnSpPr>
          <p:nvPr/>
        </p:nvCxnSpPr>
        <p:spPr>
          <a:xfrm flipH="1" flipV="1">
            <a:off x="6724694" y="4609513"/>
            <a:ext cx="2235955" cy="18840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507AE91D-33DC-4FD2-9A48-6884F4005E9E}"/>
              </a:ext>
            </a:extLst>
          </p:cNvPr>
          <p:cNvCxnSpPr>
            <a:cxnSpLocks/>
          </p:cNvCxnSpPr>
          <p:nvPr/>
        </p:nvCxnSpPr>
        <p:spPr>
          <a:xfrm>
            <a:off x="5065782" y="2775425"/>
            <a:ext cx="363763" cy="25056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931AA11B-1EFD-4762-BB49-EF4440EF31F1}"/>
              </a:ext>
            </a:extLst>
          </p:cNvPr>
          <p:cNvCxnSpPr>
            <a:cxnSpLocks/>
          </p:cNvCxnSpPr>
          <p:nvPr/>
        </p:nvCxnSpPr>
        <p:spPr>
          <a:xfrm flipV="1">
            <a:off x="4981340" y="4110009"/>
            <a:ext cx="196110" cy="20273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2F01939A-D12A-4E4B-A1DA-6896CC4BBB93}"/>
              </a:ext>
            </a:extLst>
          </p:cNvPr>
          <p:cNvCxnSpPr/>
          <p:nvPr/>
        </p:nvCxnSpPr>
        <p:spPr>
          <a:xfrm flipH="1" flipV="1">
            <a:off x="6796969" y="4734493"/>
            <a:ext cx="2118364" cy="6028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0CEE2832-6DFF-4DD4-9DB0-4ECB39B62AFF}"/>
              </a:ext>
            </a:extLst>
          </p:cNvPr>
          <p:cNvCxnSpPr/>
          <p:nvPr/>
        </p:nvCxnSpPr>
        <p:spPr>
          <a:xfrm flipH="1">
            <a:off x="6680607" y="4802959"/>
            <a:ext cx="2233797" cy="14190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5">
            <a:extLst>
              <a:ext uri="{FF2B5EF4-FFF2-40B4-BE49-F238E27FC236}">
                <a16:creationId xmlns:a16="http://schemas.microsoft.com/office/drawing/2014/main" id="{27E544C2-7C1B-4A50-9468-41BE6EE04B71}"/>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Nicolas Garcia</a:t>
            </a:r>
            <a:endParaRPr lang="en-US"/>
          </a:p>
          <a:p>
            <a:endParaRPr lang="en-US"/>
          </a:p>
        </p:txBody>
      </p:sp>
      <p:sp>
        <p:nvSpPr>
          <p:cNvPr id="11" name="Title 1">
            <a:extLst>
              <a:ext uri="{FF2B5EF4-FFF2-40B4-BE49-F238E27FC236}">
                <a16:creationId xmlns:a16="http://schemas.microsoft.com/office/drawing/2014/main" id="{29D7E6D9-5E2B-4813-9B95-17BBF4D03D32}"/>
              </a:ext>
            </a:extLst>
          </p:cNvPr>
          <p:cNvSpPr txBox="1">
            <a:spLocks/>
          </p:cNvSpPr>
          <p:nvPr/>
        </p:nvSpPr>
        <p:spPr>
          <a:xfrm>
            <a:off x="406879" y="2213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a:solidFill>
                  <a:schemeClr val="tx1"/>
                </a:solidFill>
                <a:latin typeface="Arial"/>
                <a:cs typeface="Arial"/>
              </a:rPr>
              <a:t>Housing: First Edition </a:t>
            </a:r>
            <a:endParaRPr lang="en-US">
              <a:solidFill>
                <a:schemeClr val="tx1"/>
              </a:solidFill>
            </a:endParaRPr>
          </a:p>
        </p:txBody>
      </p:sp>
      <p:cxnSp>
        <p:nvCxnSpPr>
          <p:cNvPr id="26" name="Straight Arrow Connector 25">
            <a:extLst>
              <a:ext uri="{FF2B5EF4-FFF2-40B4-BE49-F238E27FC236}">
                <a16:creationId xmlns:a16="http://schemas.microsoft.com/office/drawing/2014/main" id="{B2571A4B-C90D-49F8-8FE0-C84FC99C2D0F}"/>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0658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E1B396-1E8C-46B8-A1B7-B30CED68B329}"/>
              </a:ext>
            </a:extLst>
          </p:cNvPr>
          <p:cNvSpPr>
            <a:spLocks noGrp="1"/>
          </p:cNvSpPr>
          <p:nvPr>
            <p:ph type="sldNum" sz="quarter" idx="4"/>
          </p:nvPr>
        </p:nvSpPr>
        <p:spPr/>
        <p:txBody>
          <a:bodyPr lIns="91440" tIns="45720" rIns="91440" bIns="45720" anchor="t"/>
          <a:lstStyle/>
          <a:p>
            <a:r>
              <a:rPr lang="en-US">
                <a:latin typeface="Arial"/>
                <a:cs typeface="Arial"/>
              </a:rPr>
              <a:t>21</a:t>
            </a:r>
            <a:endParaRPr lang="en-US"/>
          </a:p>
        </p:txBody>
      </p:sp>
      <p:pic>
        <p:nvPicPr>
          <p:cNvPr id="6" name="Picture 5" descr="Icon&#10;&#10;Description automatically generated">
            <a:extLst>
              <a:ext uri="{FF2B5EF4-FFF2-40B4-BE49-F238E27FC236}">
                <a16:creationId xmlns:a16="http://schemas.microsoft.com/office/drawing/2014/main" id="{0E6BCB9A-6C15-47BE-896F-F09317CAFB17}"/>
              </a:ext>
            </a:extLst>
          </p:cNvPr>
          <p:cNvPicPr>
            <a:picLocks noChangeAspect="1"/>
          </p:cNvPicPr>
          <p:nvPr/>
        </p:nvPicPr>
        <p:blipFill rotWithShape="1">
          <a:blip r:embed="rId2"/>
          <a:srcRect l="10076" t="19547" r="5378" b="22101"/>
          <a:stretch/>
        </p:blipFill>
        <p:spPr>
          <a:xfrm>
            <a:off x="19886625" y="15732235"/>
            <a:ext cx="2177467" cy="1513866"/>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547E1367-A730-499C-9A0A-EAE202D20582}"/>
              </a:ext>
            </a:extLst>
          </p:cNvPr>
          <p:cNvPicPr>
            <a:picLocks noChangeAspect="1"/>
          </p:cNvPicPr>
          <p:nvPr/>
        </p:nvPicPr>
        <p:blipFill rotWithShape="1">
          <a:blip r:embed="rId3"/>
          <a:srcRect l="14920" t="17789" r="15735" b="15345"/>
          <a:stretch/>
        </p:blipFill>
        <p:spPr>
          <a:xfrm>
            <a:off x="15770496" y="17798747"/>
            <a:ext cx="1765213" cy="1698043"/>
          </a:xfrm>
          <a:prstGeom prst="rect">
            <a:avLst/>
          </a:prstGeom>
        </p:spPr>
      </p:pic>
      <p:pic>
        <p:nvPicPr>
          <p:cNvPr id="8" name="Picture 7" descr="Icon&#10;&#10;Description automatically generated">
            <a:extLst>
              <a:ext uri="{FF2B5EF4-FFF2-40B4-BE49-F238E27FC236}">
                <a16:creationId xmlns:a16="http://schemas.microsoft.com/office/drawing/2014/main" id="{60F11F98-098A-40E8-B56E-5103684D4737}"/>
              </a:ext>
            </a:extLst>
          </p:cNvPr>
          <p:cNvPicPr>
            <a:picLocks noChangeAspect="1"/>
          </p:cNvPicPr>
          <p:nvPr/>
        </p:nvPicPr>
        <p:blipFill>
          <a:blip r:embed="rId4"/>
          <a:stretch>
            <a:fillRect/>
          </a:stretch>
        </p:blipFill>
        <p:spPr>
          <a:xfrm>
            <a:off x="20215927" y="17717262"/>
            <a:ext cx="1710293" cy="1720306"/>
          </a:xfrm>
          <a:prstGeom prst="rect">
            <a:avLst/>
          </a:prstGeom>
        </p:spPr>
      </p:pic>
      <p:pic>
        <p:nvPicPr>
          <p:cNvPr id="9" name="Picture 8" descr="A picture containing letter&#10;&#10;Description automatically generated">
            <a:extLst>
              <a:ext uri="{FF2B5EF4-FFF2-40B4-BE49-F238E27FC236}">
                <a16:creationId xmlns:a16="http://schemas.microsoft.com/office/drawing/2014/main" id="{7FF731DE-4D7A-48D1-B8F2-C2C49DAE7109}"/>
              </a:ext>
            </a:extLst>
          </p:cNvPr>
          <p:cNvPicPr>
            <a:picLocks noChangeAspect="1"/>
          </p:cNvPicPr>
          <p:nvPr/>
        </p:nvPicPr>
        <p:blipFill rotWithShape="1">
          <a:blip r:embed="rId5"/>
          <a:srcRect t="8064" r="-2548" b="-806"/>
          <a:stretch/>
        </p:blipFill>
        <p:spPr>
          <a:xfrm>
            <a:off x="11635782" y="17784739"/>
            <a:ext cx="2237585" cy="2034229"/>
          </a:xfrm>
          <a:prstGeom prst="rect">
            <a:avLst/>
          </a:prstGeom>
        </p:spPr>
      </p:pic>
      <p:sp>
        <p:nvSpPr>
          <p:cNvPr id="10" name="TextBox 5">
            <a:extLst>
              <a:ext uri="{FF2B5EF4-FFF2-40B4-BE49-F238E27FC236}">
                <a16:creationId xmlns:a16="http://schemas.microsoft.com/office/drawing/2014/main" id="{A12835E2-F9D6-48AC-B4CB-C83015695CC5}"/>
              </a:ext>
            </a:extLst>
          </p:cNvPr>
          <p:cNvSpPr txBox="1"/>
          <p:nvPr/>
        </p:nvSpPr>
        <p:spPr>
          <a:xfrm>
            <a:off x="11476140" y="19761523"/>
            <a:ext cx="274320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Scan</a:t>
            </a:r>
          </a:p>
        </p:txBody>
      </p:sp>
      <p:pic>
        <p:nvPicPr>
          <p:cNvPr id="11" name="Picture 10" descr="Shape, arrow&#10;&#10;Description automatically generated">
            <a:extLst>
              <a:ext uri="{FF2B5EF4-FFF2-40B4-BE49-F238E27FC236}">
                <a16:creationId xmlns:a16="http://schemas.microsoft.com/office/drawing/2014/main" id="{23A832F4-3CD0-48FA-9E70-B16C656CC5AF}"/>
              </a:ext>
            </a:extLst>
          </p:cNvPr>
          <p:cNvPicPr>
            <a:picLocks noChangeAspect="1"/>
          </p:cNvPicPr>
          <p:nvPr/>
        </p:nvPicPr>
        <p:blipFill>
          <a:blip r:embed="rId6"/>
          <a:stretch>
            <a:fillRect/>
          </a:stretch>
        </p:blipFill>
        <p:spPr>
          <a:xfrm>
            <a:off x="13904459" y="16120506"/>
            <a:ext cx="1105744" cy="1023507"/>
          </a:xfrm>
          <a:prstGeom prst="rect">
            <a:avLst/>
          </a:prstGeom>
        </p:spPr>
      </p:pic>
      <p:pic>
        <p:nvPicPr>
          <p:cNvPr id="12" name="Picture 11" descr="A picture containing hanger&#10;&#10;Description automatically generated">
            <a:extLst>
              <a:ext uri="{FF2B5EF4-FFF2-40B4-BE49-F238E27FC236}">
                <a16:creationId xmlns:a16="http://schemas.microsoft.com/office/drawing/2014/main" id="{4F4FEC32-9CC0-4573-AE57-AE6350656957}"/>
              </a:ext>
            </a:extLst>
          </p:cNvPr>
          <p:cNvPicPr>
            <a:picLocks noChangeAspect="1"/>
          </p:cNvPicPr>
          <p:nvPr/>
        </p:nvPicPr>
        <p:blipFill rotWithShape="1">
          <a:blip r:embed="rId7"/>
          <a:srcRect l="4866" t="5217" r="3123" b="636"/>
          <a:stretch/>
        </p:blipFill>
        <p:spPr>
          <a:xfrm>
            <a:off x="11630986" y="15746887"/>
            <a:ext cx="2059357" cy="1965705"/>
          </a:xfrm>
          <a:prstGeom prst="rect">
            <a:avLst/>
          </a:prstGeom>
          <a:ln>
            <a:noFill/>
          </a:ln>
        </p:spPr>
      </p:pic>
      <p:pic>
        <p:nvPicPr>
          <p:cNvPr id="13" name="Picture 12" descr="Text&#10;&#10;Description automatically generated">
            <a:extLst>
              <a:ext uri="{FF2B5EF4-FFF2-40B4-BE49-F238E27FC236}">
                <a16:creationId xmlns:a16="http://schemas.microsoft.com/office/drawing/2014/main" id="{F5906ECD-FBE5-4A99-B49A-D55009697C08}"/>
              </a:ext>
            </a:extLst>
          </p:cNvPr>
          <p:cNvPicPr>
            <a:picLocks noChangeAspect="1"/>
          </p:cNvPicPr>
          <p:nvPr/>
        </p:nvPicPr>
        <p:blipFill rotWithShape="1">
          <a:blip r:embed="rId8"/>
          <a:srcRect l="-500" t="-1279" r="500" b="43617"/>
          <a:stretch/>
        </p:blipFill>
        <p:spPr>
          <a:xfrm>
            <a:off x="15088059" y="15535558"/>
            <a:ext cx="2755752" cy="1636552"/>
          </a:xfrm>
          <a:prstGeom prst="rect">
            <a:avLst/>
          </a:prstGeom>
        </p:spPr>
      </p:pic>
      <p:sp>
        <p:nvSpPr>
          <p:cNvPr id="14" name="TextBox 9">
            <a:extLst>
              <a:ext uri="{FF2B5EF4-FFF2-40B4-BE49-F238E27FC236}">
                <a16:creationId xmlns:a16="http://schemas.microsoft.com/office/drawing/2014/main" id="{8A62AD57-E1E3-41F7-82A8-2341681C62B6}"/>
              </a:ext>
            </a:extLst>
          </p:cNvPr>
          <p:cNvSpPr txBox="1"/>
          <p:nvPr/>
        </p:nvSpPr>
        <p:spPr>
          <a:xfrm>
            <a:off x="11463667" y="20402835"/>
            <a:ext cx="2743200"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a:cs typeface="Calibri"/>
              </a:rPr>
              <a:t>The </a:t>
            </a:r>
            <a:r>
              <a:rPr lang="en-US" sz="2000" b="1">
                <a:cs typeface="Calibri"/>
              </a:rPr>
              <a:t>camera </a:t>
            </a:r>
            <a:r>
              <a:rPr lang="en-US" sz="2000">
                <a:cs typeface="Calibri"/>
              </a:rPr>
              <a:t>can be </a:t>
            </a:r>
            <a:r>
              <a:rPr lang="en-US" sz="2000" b="1">
                <a:cs typeface="Calibri"/>
              </a:rPr>
              <a:t>activated</a:t>
            </a:r>
            <a:r>
              <a:rPr lang="en-US" sz="2000">
                <a:cs typeface="Calibri"/>
              </a:rPr>
              <a:t> to scan the desired products.</a:t>
            </a:r>
          </a:p>
        </p:txBody>
      </p:sp>
      <p:sp>
        <p:nvSpPr>
          <p:cNvPr id="15" name="TextBox 10">
            <a:extLst>
              <a:ext uri="{FF2B5EF4-FFF2-40B4-BE49-F238E27FC236}">
                <a16:creationId xmlns:a16="http://schemas.microsoft.com/office/drawing/2014/main" id="{244FE2D8-4A2B-4146-8A63-0D11EED183ED}"/>
              </a:ext>
            </a:extLst>
          </p:cNvPr>
          <p:cNvSpPr txBox="1"/>
          <p:nvPr/>
        </p:nvSpPr>
        <p:spPr>
          <a:xfrm>
            <a:off x="11503527" y="13899900"/>
            <a:ext cx="2743199"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Sense</a:t>
            </a:r>
          </a:p>
        </p:txBody>
      </p:sp>
      <p:sp>
        <p:nvSpPr>
          <p:cNvPr id="16" name="TextBox 11">
            <a:extLst>
              <a:ext uri="{FF2B5EF4-FFF2-40B4-BE49-F238E27FC236}">
                <a16:creationId xmlns:a16="http://schemas.microsoft.com/office/drawing/2014/main" id="{D075C4B4-D35F-4C7A-8E5F-0BD20BDC1B01}"/>
              </a:ext>
            </a:extLst>
          </p:cNvPr>
          <p:cNvSpPr txBox="1"/>
          <p:nvPr/>
        </p:nvSpPr>
        <p:spPr>
          <a:xfrm>
            <a:off x="11424455" y="14463157"/>
            <a:ext cx="2794302"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a:cs typeface="Calibri"/>
              </a:rPr>
              <a:t>The </a:t>
            </a:r>
            <a:r>
              <a:rPr lang="en-US" sz="2000" b="1">
                <a:cs typeface="Calibri"/>
              </a:rPr>
              <a:t>ultrasonic sensor </a:t>
            </a:r>
            <a:r>
              <a:rPr lang="en-US" sz="2000">
                <a:cs typeface="Calibri"/>
              </a:rPr>
              <a:t>will sense an object up to </a:t>
            </a:r>
            <a:r>
              <a:rPr lang="en-US" sz="2000" b="1">
                <a:cs typeface="Calibri"/>
              </a:rPr>
              <a:t>3 meters </a:t>
            </a:r>
            <a:r>
              <a:rPr lang="en-US" sz="2000">
                <a:cs typeface="Calibri"/>
              </a:rPr>
              <a:t>away.</a:t>
            </a:r>
            <a:endParaRPr lang="en-US"/>
          </a:p>
        </p:txBody>
      </p:sp>
      <p:sp>
        <p:nvSpPr>
          <p:cNvPr id="17" name="TextBox 12">
            <a:extLst>
              <a:ext uri="{FF2B5EF4-FFF2-40B4-BE49-F238E27FC236}">
                <a16:creationId xmlns:a16="http://schemas.microsoft.com/office/drawing/2014/main" id="{315101EE-99B6-4B0F-B30E-E598E9B8AC0A}"/>
              </a:ext>
            </a:extLst>
          </p:cNvPr>
          <p:cNvSpPr txBox="1"/>
          <p:nvPr/>
        </p:nvSpPr>
        <p:spPr>
          <a:xfrm>
            <a:off x="15085783" y="13890279"/>
            <a:ext cx="320040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3500">
                <a:cs typeface="Calibri"/>
              </a:rPr>
              <a:t>Determine</a:t>
            </a:r>
          </a:p>
        </p:txBody>
      </p:sp>
      <p:sp>
        <p:nvSpPr>
          <p:cNvPr id="18" name="TextBox 13">
            <a:extLst>
              <a:ext uri="{FF2B5EF4-FFF2-40B4-BE49-F238E27FC236}">
                <a16:creationId xmlns:a16="http://schemas.microsoft.com/office/drawing/2014/main" id="{5C006E67-DF21-48E7-A8E1-684740DD61C8}"/>
              </a:ext>
            </a:extLst>
          </p:cNvPr>
          <p:cNvSpPr txBox="1"/>
          <p:nvPr/>
        </p:nvSpPr>
        <p:spPr>
          <a:xfrm>
            <a:off x="14986917" y="14463886"/>
            <a:ext cx="3657600" cy="16312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a:cs typeface="Calibri"/>
              </a:rPr>
              <a:t>The </a:t>
            </a:r>
            <a:r>
              <a:rPr lang="en-US" sz="2000" b="1">
                <a:cs typeface="Calibri"/>
              </a:rPr>
              <a:t>Raspberry Pi</a:t>
            </a:r>
            <a:r>
              <a:rPr lang="en-US" sz="2000">
                <a:cs typeface="Calibri"/>
              </a:rPr>
              <a:t> will interpret the sensed information to calculate the</a:t>
            </a:r>
            <a:r>
              <a:rPr lang="en-US" sz="2000" b="1">
                <a:cs typeface="Calibri"/>
              </a:rPr>
              <a:t> proximity to an object.</a:t>
            </a:r>
          </a:p>
        </p:txBody>
      </p:sp>
      <p:sp>
        <p:nvSpPr>
          <p:cNvPr id="19" name="TextBox 14">
            <a:extLst>
              <a:ext uri="{FF2B5EF4-FFF2-40B4-BE49-F238E27FC236}">
                <a16:creationId xmlns:a16="http://schemas.microsoft.com/office/drawing/2014/main" id="{C2C0D137-6DB0-4C68-91B3-968E71E5AC02}"/>
              </a:ext>
            </a:extLst>
          </p:cNvPr>
          <p:cNvSpPr txBox="1"/>
          <p:nvPr/>
        </p:nvSpPr>
        <p:spPr>
          <a:xfrm>
            <a:off x="19928075" y="19757274"/>
            <a:ext cx="2743199"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Notify</a:t>
            </a:r>
          </a:p>
        </p:txBody>
      </p:sp>
      <p:sp>
        <p:nvSpPr>
          <p:cNvPr id="20" name="TextBox 15">
            <a:extLst>
              <a:ext uri="{FF2B5EF4-FFF2-40B4-BE49-F238E27FC236}">
                <a16:creationId xmlns:a16="http://schemas.microsoft.com/office/drawing/2014/main" id="{937E57E5-4216-4381-9AD9-9D2D3142EE4E}"/>
              </a:ext>
            </a:extLst>
          </p:cNvPr>
          <p:cNvSpPr txBox="1"/>
          <p:nvPr/>
        </p:nvSpPr>
        <p:spPr>
          <a:xfrm>
            <a:off x="19470874" y="13890555"/>
            <a:ext cx="320040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Alert</a:t>
            </a:r>
          </a:p>
        </p:txBody>
      </p:sp>
      <p:sp>
        <p:nvSpPr>
          <p:cNvPr id="21" name="TextBox 16">
            <a:extLst>
              <a:ext uri="{FF2B5EF4-FFF2-40B4-BE49-F238E27FC236}">
                <a16:creationId xmlns:a16="http://schemas.microsoft.com/office/drawing/2014/main" id="{337DF0B7-371F-445B-8871-E72008E9DD64}"/>
              </a:ext>
            </a:extLst>
          </p:cNvPr>
          <p:cNvSpPr txBox="1"/>
          <p:nvPr/>
        </p:nvSpPr>
        <p:spPr>
          <a:xfrm>
            <a:off x="19411682" y="14464159"/>
            <a:ext cx="3363475"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b="1">
                <a:cs typeface="Calibri"/>
              </a:rPr>
              <a:t>Haptic feedback </a:t>
            </a:r>
            <a:r>
              <a:rPr lang="en-US" sz="2000">
                <a:cs typeface="Calibri"/>
              </a:rPr>
              <a:t>will alert the user with </a:t>
            </a:r>
            <a:r>
              <a:rPr lang="en-US" sz="2000" b="1">
                <a:cs typeface="Calibri"/>
              </a:rPr>
              <a:t>multiple motors</a:t>
            </a:r>
            <a:r>
              <a:rPr lang="en-US" sz="2000">
                <a:cs typeface="Calibri"/>
              </a:rPr>
              <a:t> with intensity based on distance.</a:t>
            </a:r>
          </a:p>
        </p:txBody>
      </p:sp>
      <p:sp>
        <p:nvSpPr>
          <p:cNvPr id="22" name="TextBox 17">
            <a:extLst>
              <a:ext uri="{FF2B5EF4-FFF2-40B4-BE49-F238E27FC236}">
                <a16:creationId xmlns:a16="http://schemas.microsoft.com/office/drawing/2014/main" id="{9188D045-1D8E-4457-8309-1FAF4684E4EE}"/>
              </a:ext>
            </a:extLst>
          </p:cNvPr>
          <p:cNvSpPr txBox="1"/>
          <p:nvPr/>
        </p:nvSpPr>
        <p:spPr>
          <a:xfrm>
            <a:off x="15131590" y="19761523"/>
            <a:ext cx="310896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Identify</a:t>
            </a:r>
          </a:p>
        </p:txBody>
      </p:sp>
      <p:pic>
        <p:nvPicPr>
          <p:cNvPr id="23" name="Picture 22" descr="Shape, arrow&#10;&#10;Description automatically generated">
            <a:extLst>
              <a:ext uri="{FF2B5EF4-FFF2-40B4-BE49-F238E27FC236}">
                <a16:creationId xmlns:a16="http://schemas.microsoft.com/office/drawing/2014/main" id="{EEE7DC44-3C69-4535-95D9-C4269DCD0904}"/>
              </a:ext>
            </a:extLst>
          </p:cNvPr>
          <p:cNvPicPr>
            <a:picLocks noChangeAspect="1"/>
          </p:cNvPicPr>
          <p:nvPr/>
        </p:nvPicPr>
        <p:blipFill>
          <a:blip r:embed="rId6"/>
          <a:stretch>
            <a:fillRect/>
          </a:stretch>
        </p:blipFill>
        <p:spPr>
          <a:xfrm>
            <a:off x="18453421" y="16095101"/>
            <a:ext cx="1105744" cy="1023507"/>
          </a:xfrm>
          <a:prstGeom prst="rect">
            <a:avLst/>
          </a:prstGeom>
        </p:spPr>
      </p:pic>
      <p:pic>
        <p:nvPicPr>
          <p:cNvPr id="24" name="Picture 23" descr="Shape, arrow&#10;&#10;Description automatically generated">
            <a:extLst>
              <a:ext uri="{FF2B5EF4-FFF2-40B4-BE49-F238E27FC236}">
                <a16:creationId xmlns:a16="http://schemas.microsoft.com/office/drawing/2014/main" id="{2A0AD317-D764-46AC-B23B-BE38966A801E}"/>
              </a:ext>
            </a:extLst>
          </p:cNvPr>
          <p:cNvPicPr>
            <a:picLocks noChangeAspect="1"/>
          </p:cNvPicPr>
          <p:nvPr/>
        </p:nvPicPr>
        <p:blipFill>
          <a:blip r:embed="rId6"/>
          <a:stretch>
            <a:fillRect/>
          </a:stretch>
        </p:blipFill>
        <p:spPr>
          <a:xfrm>
            <a:off x="13976623" y="18022043"/>
            <a:ext cx="1105744" cy="1023507"/>
          </a:xfrm>
          <a:prstGeom prst="rect">
            <a:avLst/>
          </a:prstGeom>
        </p:spPr>
      </p:pic>
      <p:pic>
        <p:nvPicPr>
          <p:cNvPr id="25" name="Picture 24" descr="Shape, arrow&#10;&#10;Description automatically generated">
            <a:extLst>
              <a:ext uri="{FF2B5EF4-FFF2-40B4-BE49-F238E27FC236}">
                <a16:creationId xmlns:a16="http://schemas.microsoft.com/office/drawing/2014/main" id="{558F040C-1A22-45F2-9526-7496D20A1C6C}"/>
              </a:ext>
            </a:extLst>
          </p:cNvPr>
          <p:cNvPicPr>
            <a:picLocks noChangeAspect="1"/>
          </p:cNvPicPr>
          <p:nvPr/>
        </p:nvPicPr>
        <p:blipFill>
          <a:blip r:embed="rId6"/>
          <a:stretch>
            <a:fillRect/>
          </a:stretch>
        </p:blipFill>
        <p:spPr>
          <a:xfrm>
            <a:off x="18453421" y="18010665"/>
            <a:ext cx="1105744" cy="1023507"/>
          </a:xfrm>
          <a:prstGeom prst="rect">
            <a:avLst/>
          </a:prstGeom>
        </p:spPr>
      </p:pic>
      <p:pic>
        <p:nvPicPr>
          <p:cNvPr id="26" name="Picture 25" descr="Shape, icon&#10;&#10;Description automatically generated">
            <a:extLst>
              <a:ext uri="{FF2B5EF4-FFF2-40B4-BE49-F238E27FC236}">
                <a16:creationId xmlns:a16="http://schemas.microsoft.com/office/drawing/2014/main" id="{B730EBCD-C664-4F8F-8FFA-23EC7F93ED7E}"/>
              </a:ext>
            </a:extLst>
          </p:cNvPr>
          <p:cNvPicPr>
            <a:picLocks noChangeAspect="1"/>
          </p:cNvPicPr>
          <p:nvPr/>
        </p:nvPicPr>
        <p:blipFill>
          <a:blip r:embed="rId9"/>
          <a:stretch>
            <a:fillRect/>
          </a:stretch>
        </p:blipFill>
        <p:spPr>
          <a:xfrm rot="5400000">
            <a:off x="10105064" y="17221392"/>
            <a:ext cx="1231652" cy="1142479"/>
          </a:xfrm>
          <a:prstGeom prst="rect">
            <a:avLst/>
          </a:prstGeom>
        </p:spPr>
      </p:pic>
      <p:pic>
        <p:nvPicPr>
          <p:cNvPr id="27" name="Picture 26" descr="Icon&#10;&#10;Description automatically generated">
            <a:extLst>
              <a:ext uri="{FF2B5EF4-FFF2-40B4-BE49-F238E27FC236}">
                <a16:creationId xmlns:a16="http://schemas.microsoft.com/office/drawing/2014/main" id="{0E6BCB9A-6C15-47BE-896F-F09317CAFB17}"/>
              </a:ext>
            </a:extLst>
          </p:cNvPr>
          <p:cNvPicPr>
            <a:picLocks noChangeAspect="1"/>
          </p:cNvPicPr>
          <p:nvPr/>
        </p:nvPicPr>
        <p:blipFill rotWithShape="1">
          <a:blip r:embed="rId2"/>
          <a:srcRect l="10076" t="19547" r="5378" b="22101"/>
          <a:stretch/>
        </p:blipFill>
        <p:spPr>
          <a:xfrm>
            <a:off x="20029500" y="15875110"/>
            <a:ext cx="2177467" cy="1513866"/>
          </a:xfrm>
          <a:prstGeom prst="rect">
            <a:avLst/>
          </a:prstGeom>
        </p:spPr>
      </p:pic>
      <p:pic>
        <p:nvPicPr>
          <p:cNvPr id="28" name="Picture 27" descr="A picture containing shape&#10;&#10;Description automatically generated">
            <a:extLst>
              <a:ext uri="{FF2B5EF4-FFF2-40B4-BE49-F238E27FC236}">
                <a16:creationId xmlns:a16="http://schemas.microsoft.com/office/drawing/2014/main" id="{547E1367-A730-499C-9A0A-EAE202D20582}"/>
              </a:ext>
            </a:extLst>
          </p:cNvPr>
          <p:cNvPicPr>
            <a:picLocks noChangeAspect="1"/>
          </p:cNvPicPr>
          <p:nvPr/>
        </p:nvPicPr>
        <p:blipFill rotWithShape="1">
          <a:blip r:embed="rId3"/>
          <a:srcRect l="14920" t="17789" r="15735" b="15345"/>
          <a:stretch/>
        </p:blipFill>
        <p:spPr>
          <a:xfrm>
            <a:off x="15913371" y="17941622"/>
            <a:ext cx="1765213" cy="1698043"/>
          </a:xfrm>
          <a:prstGeom prst="rect">
            <a:avLst/>
          </a:prstGeom>
        </p:spPr>
      </p:pic>
      <p:pic>
        <p:nvPicPr>
          <p:cNvPr id="29" name="Picture 28" descr="Icon&#10;&#10;Description automatically generated">
            <a:extLst>
              <a:ext uri="{FF2B5EF4-FFF2-40B4-BE49-F238E27FC236}">
                <a16:creationId xmlns:a16="http://schemas.microsoft.com/office/drawing/2014/main" id="{60F11F98-098A-40E8-B56E-5103684D4737}"/>
              </a:ext>
            </a:extLst>
          </p:cNvPr>
          <p:cNvPicPr>
            <a:picLocks noChangeAspect="1"/>
          </p:cNvPicPr>
          <p:nvPr/>
        </p:nvPicPr>
        <p:blipFill>
          <a:blip r:embed="rId4"/>
          <a:stretch>
            <a:fillRect/>
          </a:stretch>
        </p:blipFill>
        <p:spPr>
          <a:xfrm>
            <a:off x="20358802" y="17860137"/>
            <a:ext cx="1710293" cy="1720306"/>
          </a:xfrm>
          <a:prstGeom prst="rect">
            <a:avLst/>
          </a:prstGeom>
        </p:spPr>
      </p:pic>
      <p:pic>
        <p:nvPicPr>
          <p:cNvPr id="30" name="Picture 29" descr="A picture containing letter&#10;&#10;Description automatically generated">
            <a:extLst>
              <a:ext uri="{FF2B5EF4-FFF2-40B4-BE49-F238E27FC236}">
                <a16:creationId xmlns:a16="http://schemas.microsoft.com/office/drawing/2014/main" id="{7FF731DE-4D7A-48D1-B8F2-C2C49DAE7109}"/>
              </a:ext>
            </a:extLst>
          </p:cNvPr>
          <p:cNvPicPr>
            <a:picLocks noChangeAspect="1"/>
          </p:cNvPicPr>
          <p:nvPr/>
        </p:nvPicPr>
        <p:blipFill rotWithShape="1">
          <a:blip r:embed="rId5"/>
          <a:srcRect t="8064" r="-2548" b="-806"/>
          <a:stretch/>
        </p:blipFill>
        <p:spPr>
          <a:xfrm>
            <a:off x="11778657" y="17927614"/>
            <a:ext cx="2237585" cy="2034229"/>
          </a:xfrm>
          <a:prstGeom prst="rect">
            <a:avLst/>
          </a:prstGeom>
        </p:spPr>
      </p:pic>
      <p:sp>
        <p:nvSpPr>
          <p:cNvPr id="31" name="TextBox 5">
            <a:extLst>
              <a:ext uri="{FF2B5EF4-FFF2-40B4-BE49-F238E27FC236}">
                <a16:creationId xmlns:a16="http://schemas.microsoft.com/office/drawing/2014/main" id="{A12835E2-F9D6-48AC-B4CB-C83015695CC5}"/>
              </a:ext>
            </a:extLst>
          </p:cNvPr>
          <p:cNvSpPr txBox="1"/>
          <p:nvPr/>
        </p:nvSpPr>
        <p:spPr>
          <a:xfrm>
            <a:off x="11619015" y="19904398"/>
            <a:ext cx="274320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Scan</a:t>
            </a:r>
          </a:p>
        </p:txBody>
      </p:sp>
      <p:pic>
        <p:nvPicPr>
          <p:cNvPr id="32" name="Picture 31" descr="Shape, arrow&#10;&#10;Description automatically generated">
            <a:extLst>
              <a:ext uri="{FF2B5EF4-FFF2-40B4-BE49-F238E27FC236}">
                <a16:creationId xmlns:a16="http://schemas.microsoft.com/office/drawing/2014/main" id="{23A832F4-3CD0-48FA-9E70-B16C656CC5AF}"/>
              </a:ext>
            </a:extLst>
          </p:cNvPr>
          <p:cNvPicPr>
            <a:picLocks noChangeAspect="1"/>
          </p:cNvPicPr>
          <p:nvPr/>
        </p:nvPicPr>
        <p:blipFill>
          <a:blip r:embed="rId6"/>
          <a:stretch>
            <a:fillRect/>
          </a:stretch>
        </p:blipFill>
        <p:spPr>
          <a:xfrm>
            <a:off x="14047334" y="16263381"/>
            <a:ext cx="1105744" cy="1023507"/>
          </a:xfrm>
          <a:prstGeom prst="rect">
            <a:avLst/>
          </a:prstGeom>
        </p:spPr>
      </p:pic>
      <p:pic>
        <p:nvPicPr>
          <p:cNvPr id="33" name="Picture 32" descr="A picture containing hanger&#10;&#10;Description automatically generated">
            <a:extLst>
              <a:ext uri="{FF2B5EF4-FFF2-40B4-BE49-F238E27FC236}">
                <a16:creationId xmlns:a16="http://schemas.microsoft.com/office/drawing/2014/main" id="{4F4FEC32-9CC0-4573-AE57-AE6350656957}"/>
              </a:ext>
            </a:extLst>
          </p:cNvPr>
          <p:cNvPicPr>
            <a:picLocks noChangeAspect="1"/>
          </p:cNvPicPr>
          <p:nvPr/>
        </p:nvPicPr>
        <p:blipFill rotWithShape="1">
          <a:blip r:embed="rId7"/>
          <a:srcRect l="4866" t="5217" r="3123" b="636"/>
          <a:stretch/>
        </p:blipFill>
        <p:spPr>
          <a:xfrm>
            <a:off x="11773861" y="15889762"/>
            <a:ext cx="2059357" cy="1965705"/>
          </a:xfrm>
          <a:prstGeom prst="rect">
            <a:avLst/>
          </a:prstGeom>
          <a:ln>
            <a:noFill/>
          </a:ln>
        </p:spPr>
      </p:pic>
      <p:pic>
        <p:nvPicPr>
          <p:cNvPr id="34" name="Picture 33" descr="Text&#10;&#10;Description automatically generated">
            <a:extLst>
              <a:ext uri="{FF2B5EF4-FFF2-40B4-BE49-F238E27FC236}">
                <a16:creationId xmlns:a16="http://schemas.microsoft.com/office/drawing/2014/main" id="{F5906ECD-FBE5-4A99-B49A-D55009697C08}"/>
              </a:ext>
            </a:extLst>
          </p:cNvPr>
          <p:cNvPicPr>
            <a:picLocks noChangeAspect="1"/>
          </p:cNvPicPr>
          <p:nvPr/>
        </p:nvPicPr>
        <p:blipFill rotWithShape="1">
          <a:blip r:embed="rId8"/>
          <a:srcRect l="-500" t="-1279" r="500" b="43617"/>
          <a:stretch/>
        </p:blipFill>
        <p:spPr>
          <a:xfrm>
            <a:off x="15230934" y="15678433"/>
            <a:ext cx="2755752" cy="1636552"/>
          </a:xfrm>
          <a:prstGeom prst="rect">
            <a:avLst/>
          </a:prstGeom>
        </p:spPr>
      </p:pic>
      <p:sp>
        <p:nvSpPr>
          <p:cNvPr id="35" name="TextBox 9">
            <a:extLst>
              <a:ext uri="{FF2B5EF4-FFF2-40B4-BE49-F238E27FC236}">
                <a16:creationId xmlns:a16="http://schemas.microsoft.com/office/drawing/2014/main" id="{8A62AD57-E1E3-41F7-82A8-2341681C62B6}"/>
              </a:ext>
            </a:extLst>
          </p:cNvPr>
          <p:cNvSpPr txBox="1"/>
          <p:nvPr/>
        </p:nvSpPr>
        <p:spPr>
          <a:xfrm>
            <a:off x="11606542" y="20545710"/>
            <a:ext cx="2743200"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a:cs typeface="Calibri"/>
              </a:rPr>
              <a:t>The </a:t>
            </a:r>
            <a:r>
              <a:rPr lang="en-US" sz="2000" b="1">
                <a:cs typeface="Calibri"/>
              </a:rPr>
              <a:t>camera </a:t>
            </a:r>
            <a:r>
              <a:rPr lang="en-US" sz="2000">
                <a:cs typeface="Calibri"/>
              </a:rPr>
              <a:t>can be </a:t>
            </a:r>
            <a:r>
              <a:rPr lang="en-US" sz="2000" b="1">
                <a:cs typeface="Calibri"/>
              </a:rPr>
              <a:t>activated</a:t>
            </a:r>
            <a:r>
              <a:rPr lang="en-US" sz="2000">
                <a:cs typeface="Calibri"/>
              </a:rPr>
              <a:t> to scan the desired products.</a:t>
            </a:r>
          </a:p>
        </p:txBody>
      </p:sp>
      <p:sp>
        <p:nvSpPr>
          <p:cNvPr id="36" name="TextBox 10">
            <a:extLst>
              <a:ext uri="{FF2B5EF4-FFF2-40B4-BE49-F238E27FC236}">
                <a16:creationId xmlns:a16="http://schemas.microsoft.com/office/drawing/2014/main" id="{244FE2D8-4A2B-4146-8A63-0D11EED183ED}"/>
              </a:ext>
            </a:extLst>
          </p:cNvPr>
          <p:cNvSpPr txBox="1"/>
          <p:nvPr/>
        </p:nvSpPr>
        <p:spPr>
          <a:xfrm>
            <a:off x="11646402" y="14042775"/>
            <a:ext cx="2743199"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Sense</a:t>
            </a:r>
          </a:p>
        </p:txBody>
      </p:sp>
      <p:sp>
        <p:nvSpPr>
          <p:cNvPr id="37" name="TextBox 11">
            <a:extLst>
              <a:ext uri="{FF2B5EF4-FFF2-40B4-BE49-F238E27FC236}">
                <a16:creationId xmlns:a16="http://schemas.microsoft.com/office/drawing/2014/main" id="{D075C4B4-D35F-4C7A-8E5F-0BD20BDC1B01}"/>
              </a:ext>
            </a:extLst>
          </p:cNvPr>
          <p:cNvSpPr txBox="1"/>
          <p:nvPr/>
        </p:nvSpPr>
        <p:spPr>
          <a:xfrm>
            <a:off x="11567330" y="14606032"/>
            <a:ext cx="2794302"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a:cs typeface="Calibri"/>
              </a:rPr>
              <a:t>The </a:t>
            </a:r>
            <a:r>
              <a:rPr lang="en-US" sz="2000" b="1">
                <a:cs typeface="Calibri"/>
              </a:rPr>
              <a:t>ultrasonic sensor </a:t>
            </a:r>
            <a:r>
              <a:rPr lang="en-US" sz="2000">
                <a:cs typeface="Calibri"/>
              </a:rPr>
              <a:t>will sense an object up to </a:t>
            </a:r>
            <a:r>
              <a:rPr lang="en-US" sz="2000" b="1">
                <a:cs typeface="Calibri"/>
              </a:rPr>
              <a:t>3 meters </a:t>
            </a:r>
            <a:r>
              <a:rPr lang="en-US" sz="2000">
                <a:cs typeface="Calibri"/>
              </a:rPr>
              <a:t>away.</a:t>
            </a:r>
            <a:endParaRPr lang="en-US"/>
          </a:p>
        </p:txBody>
      </p:sp>
      <p:sp>
        <p:nvSpPr>
          <p:cNvPr id="38" name="TextBox 12">
            <a:extLst>
              <a:ext uri="{FF2B5EF4-FFF2-40B4-BE49-F238E27FC236}">
                <a16:creationId xmlns:a16="http://schemas.microsoft.com/office/drawing/2014/main" id="{315101EE-99B6-4B0F-B30E-E598E9B8AC0A}"/>
              </a:ext>
            </a:extLst>
          </p:cNvPr>
          <p:cNvSpPr txBox="1"/>
          <p:nvPr/>
        </p:nvSpPr>
        <p:spPr>
          <a:xfrm>
            <a:off x="15228658" y="14033154"/>
            <a:ext cx="320040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3500">
                <a:cs typeface="Calibri"/>
              </a:rPr>
              <a:t>Determine</a:t>
            </a:r>
          </a:p>
        </p:txBody>
      </p:sp>
      <p:sp>
        <p:nvSpPr>
          <p:cNvPr id="39" name="TextBox 13">
            <a:extLst>
              <a:ext uri="{FF2B5EF4-FFF2-40B4-BE49-F238E27FC236}">
                <a16:creationId xmlns:a16="http://schemas.microsoft.com/office/drawing/2014/main" id="{5C006E67-DF21-48E7-A8E1-684740DD61C8}"/>
              </a:ext>
            </a:extLst>
          </p:cNvPr>
          <p:cNvSpPr txBox="1"/>
          <p:nvPr/>
        </p:nvSpPr>
        <p:spPr>
          <a:xfrm>
            <a:off x="15129792" y="14606761"/>
            <a:ext cx="3657600" cy="16312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a:cs typeface="Calibri"/>
              </a:rPr>
              <a:t>The </a:t>
            </a:r>
            <a:r>
              <a:rPr lang="en-US" sz="2000" b="1">
                <a:cs typeface="Calibri"/>
              </a:rPr>
              <a:t>Raspberry Pi</a:t>
            </a:r>
            <a:r>
              <a:rPr lang="en-US" sz="2000">
                <a:cs typeface="Calibri"/>
              </a:rPr>
              <a:t> will interpret the sensed information to calculate the</a:t>
            </a:r>
            <a:r>
              <a:rPr lang="en-US" sz="2000" b="1">
                <a:cs typeface="Calibri"/>
              </a:rPr>
              <a:t> proximity to an object.</a:t>
            </a:r>
          </a:p>
        </p:txBody>
      </p:sp>
      <p:sp>
        <p:nvSpPr>
          <p:cNvPr id="40" name="TextBox 14">
            <a:extLst>
              <a:ext uri="{FF2B5EF4-FFF2-40B4-BE49-F238E27FC236}">
                <a16:creationId xmlns:a16="http://schemas.microsoft.com/office/drawing/2014/main" id="{C2C0D137-6DB0-4C68-91B3-968E71E5AC02}"/>
              </a:ext>
            </a:extLst>
          </p:cNvPr>
          <p:cNvSpPr txBox="1"/>
          <p:nvPr/>
        </p:nvSpPr>
        <p:spPr>
          <a:xfrm>
            <a:off x="20070950" y="19900149"/>
            <a:ext cx="2743199"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Notify</a:t>
            </a:r>
          </a:p>
        </p:txBody>
      </p:sp>
      <p:sp>
        <p:nvSpPr>
          <p:cNvPr id="41" name="TextBox 15">
            <a:extLst>
              <a:ext uri="{FF2B5EF4-FFF2-40B4-BE49-F238E27FC236}">
                <a16:creationId xmlns:a16="http://schemas.microsoft.com/office/drawing/2014/main" id="{937E57E5-4216-4381-9AD9-9D2D3142EE4E}"/>
              </a:ext>
            </a:extLst>
          </p:cNvPr>
          <p:cNvSpPr txBox="1"/>
          <p:nvPr/>
        </p:nvSpPr>
        <p:spPr>
          <a:xfrm>
            <a:off x="19613749" y="14033430"/>
            <a:ext cx="320040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Alert</a:t>
            </a:r>
          </a:p>
        </p:txBody>
      </p:sp>
      <p:sp>
        <p:nvSpPr>
          <p:cNvPr id="42" name="TextBox 16">
            <a:extLst>
              <a:ext uri="{FF2B5EF4-FFF2-40B4-BE49-F238E27FC236}">
                <a16:creationId xmlns:a16="http://schemas.microsoft.com/office/drawing/2014/main" id="{337DF0B7-371F-445B-8871-E72008E9DD64}"/>
              </a:ext>
            </a:extLst>
          </p:cNvPr>
          <p:cNvSpPr txBox="1"/>
          <p:nvPr/>
        </p:nvSpPr>
        <p:spPr>
          <a:xfrm>
            <a:off x="19554557" y="14607034"/>
            <a:ext cx="3363475"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b="1">
                <a:cs typeface="Calibri"/>
              </a:rPr>
              <a:t>Haptic feedback </a:t>
            </a:r>
            <a:r>
              <a:rPr lang="en-US" sz="2000">
                <a:cs typeface="Calibri"/>
              </a:rPr>
              <a:t>will alert the user with </a:t>
            </a:r>
            <a:r>
              <a:rPr lang="en-US" sz="2000" b="1">
                <a:cs typeface="Calibri"/>
              </a:rPr>
              <a:t>multiple motors</a:t>
            </a:r>
            <a:r>
              <a:rPr lang="en-US" sz="2000">
                <a:cs typeface="Calibri"/>
              </a:rPr>
              <a:t> with intensity based on distance.</a:t>
            </a:r>
          </a:p>
        </p:txBody>
      </p:sp>
      <p:sp>
        <p:nvSpPr>
          <p:cNvPr id="43" name="TextBox 17">
            <a:extLst>
              <a:ext uri="{FF2B5EF4-FFF2-40B4-BE49-F238E27FC236}">
                <a16:creationId xmlns:a16="http://schemas.microsoft.com/office/drawing/2014/main" id="{9188D045-1D8E-4457-8309-1FAF4684E4EE}"/>
              </a:ext>
            </a:extLst>
          </p:cNvPr>
          <p:cNvSpPr txBox="1"/>
          <p:nvPr/>
        </p:nvSpPr>
        <p:spPr>
          <a:xfrm>
            <a:off x="15274465" y="19904398"/>
            <a:ext cx="310896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Identify</a:t>
            </a:r>
          </a:p>
        </p:txBody>
      </p:sp>
      <p:pic>
        <p:nvPicPr>
          <p:cNvPr id="44" name="Picture 43" descr="Shape, arrow&#10;&#10;Description automatically generated">
            <a:extLst>
              <a:ext uri="{FF2B5EF4-FFF2-40B4-BE49-F238E27FC236}">
                <a16:creationId xmlns:a16="http://schemas.microsoft.com/office/drawing/2014/main" id="{EEE7DC44-3C69-4535-95D9-C4269DCD0904}"/>
              </a:ext>
            </a:extLst>
          </p:cNvPr>
          <p:cNvPicPr>
            <a:picLocks noChangeAspect="1"/>
          </p:cNvPicPr>
          <p:nvPr/>
        </p:nvPicPr>
        <p:blipFill>
          <a:blip r:embed="rId6"/>
          <a:stretch>
            <a:fillRect/>
          </a:stretch>
        </p:blipFill>
        <p:spPr>
          <a:xfrm>
            <a:off x="18596296" y="16237976"/>
            <a:ext cx="1105744" cy="1023507"/>
          </a:xfrm>
          <a:prstGeom prst="rect">
            <a:avLst/>
          </a:prstGeom>
        </p:spPr>
      </p:pic>
      <p:pic>
        <p:nvPicPr>
          <p:cNvPr id="45" name="Picture 44" descr="Shape, arrow&#10;&#10;Description automatically generated">
            <a:extLst>
              <a:ext uri="{FF2B5EF4-FFF2-40B4-BE49-F238E27FC236}">
                <a16:creationId xmlns:a16="http://schemas.microsoft.com/office/drawing/2014/main" id="{2A0AD317-D764-46AC-B23B-BE38966A801E}"/>
              </a:ext>
            </a:extLst>
          </p:cNvPr>
          <p:cNvPicPr>
            <a:picLocks noChangeAspect="1"/>
          </p:cNvPicPr>
          <p:nvPr/>
        </p:nvPicPr>
        <p:blipFill>
          <a:blip r:embed="rId6"/>
          <a:stretch>
            <a:fillRect/>
          </a:stretch>
        </p:blipFill>
        <p:spPr>
          <a:xfrm>
            <a:off x="14119498" y="18164918"/>
            <a:ext cx="1105744" cy="1023507"/>
          </a:xfrm>
          <a:prstGeom prst="rect">
            <a:avLst/>
          </a:prstGeom>
        </p:spPr>
      </p:pic>
      <p:pic>
        <p:nvPicPr>
          <p:cNvPr id="46" name="Picture 45" descr="Shape, arrow&#10;&#10;Description automatically generated">
            <a:extLst>
              <a:ext uri="{FF2B5EF4-FFF2-40B4-BE49-F238E27FC236}">
                <a16:creationId xmlns:a16="http://schemas.microsoft.com/office/drawing/2014/main" id="{558F040C-1A22-45F2-9526-7496D20A1C6C}"/>
              </a:ext>
            </a:extLst>
          </p:cNvPr>
          <p:cNvPicPr>
            <a:picLocks noChangeAspect="1"/>
          </p:cNvPicPr>
          <p:nvPr/>
        </p:nvPicPr>
        <p:blipFill>
          <a:blip r:embed="rId6"/>
          <a:stretch>
            <a:fillRect/>
          </a:stretch>
        </p:blipFill>
        <p:spPr>
          <a:xfrm>
            <a:off x="18596296" y="18153540"/>
            <a:ext cx="1105744" cy="1023507"/>
          </a:xfrm>
          <a:prstGeom prst="rect">
            <a:avLst/>
          </a:prstGeom>
        </p:spPr>
      </p:pic>
      <p:pic>
        <p:nvPicPr>
          <p:cNvPr id="47" name="Picture 46" descr="Shape, icon&#10;&#10;Description automatically generated">
            <a:extLst>
              <a:ext uri="{FF2B5EF4-FFF2-40B4-BE49-F238E27FC236}">
                <a16:creationId xmlns:a16="http://schemas.microsoft.com/office/drawing/2014/main" id="{B730EBCD-C664-4F8F-8FFA-23EC7F93ED7E}"/>
              </a:ext>
            </a:extLst>
          </p:cNvPr>
          <p:cNvPicPr>
            <a:picLocks noChangeAspect="1"/>
          </p:cNvPicPr>
          <p:nvPr/>
        </p:nvPicPr>
        <p:blipFill>
          <a:blip r:embed="rId9"/>
          <a:stretch>
            <a:fillRect/>
          </a:stretch>
        </p:blipFill>
        <p:spPr>
          <a:xfrm rot="5400000">
            <a:off x="10247939" y="17364267"/>
            <a:ext cx="1231652" cy="1142479"/>
          </a:xfrm>
          <a:prstGeom prst="rect">
            <a:avLst/>
          </a:prstGeom>
        </p:spPr>
      </p:pic>
      <p:sp>
        <p:nvSpPr>
          <p:cNvPr id="48" name="TextBox 1">
            <a:extLst>
              <a:ext uri="{FF2B5EF4-FFF2-40B4-BE49-F238E27FC236}">
                <a16:creationId xmlns:a16="http://schemas.microsoft.com/office/drawing/2014/main" id="{E7D16DF9-B3F4-400A-A24E-9ED99038491F}"/>
              </a:ext>
            </a:extLst>
          </p:cNvPr>
          <p:cNvSpPr txBox="1"/>
          <p:nvPr/>
        </p:nvSpPr>
        <p:spPr>
          <a:xfrm>
            <a:off x="11503527" y="13899900"/>
            <a:ext cx="2743199"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Sense</a:t>
            </a:r>
          </a:p>
        </p:txBody>
      </p:sp>
      <p:sp>
        <p:nvSpPr>
          <p:cNvPr id="49" name="TextBox 1">
            <a:extLst>
              <a:ext uri="{FF2B5EF4-FFF2-40B4-BE49-F238E27FC236}">
                <a16:creationId xmlns:a16="http://schemas.microsoft.com/office/drawing/2014/main" id="{E7D16DF9-B3F4-400A-A24E-9ED99038491F}"/>
              </a:ext>
            </a:extLst>
          </p:cNvPr>
          <p:cNvSpPr txBox="1"/>
          <p:nvPr/>
        </p:nvSpPr>
        <p:spPr>
          <a:xfrm>
            <a:off x="11646402" y="14042775"/>
            <a:ext cx="2743199"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Sense</a:t>
            </a:r>
          </a:p>
        </p:txBody>
      </p:sp>
      <p:pic>
        <p:nvPicPr>
          <p:cNvPr id="54" name="Picture 54" descr="Graphical user interface, application&#10;&#10;Description automatically generated">
            <a:extLst>
              <a:ext uri="{FF2B5EF4-FFF2-40B4-BE49-F238E27FC236}">
                <a16:creationId xmlns:a16="http://schemas.microsoft.com/office/drawing/2014/main" id="{62319789-EB34-4836-99B2-45BD25EA52DC}"/>
              </a:ext>
            </a:extLst>
          </p:cNvPr>
          <p:cNvPicPr>
            <a:picLocks noGrp="1" noChangeAspect="1"/>
          </p:cNvPicPr>
          <p:nvPr>
            <p:ph sz="quarter" idx="11"/>
          </p:nvPr>
        </p:nvPicPr>
        <p:blipFill>
          <a:blip r:embed="rId10"/>
          <a:stretch>
            <a:fillRect/>
          </a:stretch>
        </p:blipFill>
        <p:spPr>
          <a:xfrm>
            <a:off x="419052" y="1569036"/>
            <a:ext cx="6743962" cy="3221185"/>
          </a:xfrm>
        </p:spPr>
      </p:pic>
      <p:sp>
        <p:nvSpPr>
          <p:cNvPr id="3" name="Content Placeholder 5">
            <a:extLst>
              <a:ext uri="{FF2B5EF4-FFF2-40B4-BE49-F238E27FC236}">
                <a16:creationId xmlns:a16="http://schemas.microsoft.com/office/drawing/2014/main" id="{B8144E48-A8E9-4DB0-A3F4-542B727738D5}"/>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Nicolas Garcia</a:t>
            </a:r>
            <a:endParaRPr lang="en-US"/>
          </a:p>
          <a:p>
            <a:endParaRPr lang="en-US"/>
          </a:p>
        </p:txBody>
      </p:sp>
      <p:pic>
        <p:nvPicPr>
          <p:cNvPr id="5" name="Picture 49" descr="A picture containing weapon&#10;&#10;Description automatically generated">
            <a:extLst>
              <a:ext uri="{FF2B5EF4-FFF2-40B4-BE49-F238E27FC236}">
                <a16:creationId xmlns:a16="http://schemas.microsoft.com/office/drawing/2014/main" id="{6F795D3C-AF70-4C78-B3E3-3CB6CC8DA335}"/>
              </a:ext>
            </a:extLst>
          </p:cNvPr>
          <p:cNvPicPr>
            <a:picLocks noChangeAspect="1"/>
          </p:cNvPicPr>
          <p:nvPr/>
        </p:nvPicPr>
        <p:blipFill>
          <a:blip r:embed="rId11"/>
          <a:stretch>
            <a:fillRect/>
          </a:stretch>
        </p:blipFill>
        <p:spPr>
          <a:xfrm>
            <a:off x="8225270" y="2156114"/>
            <a:ext cx="2175163" cy="1593272"/>
          </a:xfrm>
          <a:prstGeom prst="rect">
            <a:avLst/>
          </a:prstGeom>
        </p:spPr>
      </p:pic>
      <p:sp>
        <p:nvSpPr>
          <p:cNvPr id="50" name="Oval 49">
            <a:extLst>
              <a:ext uri="{FF2B5EF4-FFF2-40B4-BE49-F238E27FC236}">
                <a16:creationId xmlns:a16="http://schemas.microsoft.com/office/drawing/2014/main" id="{3EB36374-3D0A-4506-9380-E29AD7DE6349}"/>
              </a:ext>
            </a:extLst>
          </p:cNvPr>
          <p:cNvSpPr/>
          <p:nvPr/>
        </p:nvSpPr>
        <p:spPr>
          <a:xfrm>
            <a:off x="6374823" y="4080164"/>
            <a:ext cx="839932" cy="60613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Arrow Connector 50">
            <a:extLst>
              <a:ext uri="{FF2B5EF4-FFF2-40B4-BE49-F238E27FC236}">
                <a16:creationId xmlns:a16="http://schemas.microsoft.com/office/drawing/2014/main" id="{9A899503-8696-4D05-950E-541F851EDBFD}"/>
              </a:ext>
            </a:extLst>
          </p:cNvPr>
          <p:cNvCxnSpPr/>
          <p:nvPr/>
        </p:nvCxnSpPr>
        <p:spPr>
          <a:xfrm flipH="1">
            <a:off x="6760152" y="2395972"/>
            <a:ext cx="1307523" cy="1688521"/>
          </a:xfrm>
          <a:prstGeom prst="straightConnector1">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CCD9E905-63B0-429D-BBB3-F440C2179A18}"/>
              </a:ext>
            </a:extLst>
          </p:cNvPr>
          <p:cNvCxnSpPr>
            <a:cxnSpLocks/>
          </p:cNvCxnSpPr>
          <p:nvPr/>
        </p:nvCxnSpPr>
        <p:spPr>
          <a:xfrm flipV="1">
            <a:off x="6831419" y="4268884"/>
            <a:ext cx="2463294" cy="417416"/>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B390DE07-4CD7-4474-8F0B-72C2F4D1971F}"/>
              </a:ext>
            </a:extLst>
          </p:cNvPr>
          <p:cNvSpPr/>
          <p:nvPr/>
        </p:nvSpPr>
        <p:spPr>
          <a:xfrm>
            <a:off x="7916139" y="1690254"/>
            <a:ext cx="2744933" cy="25804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itle 1">
            <a:extLst>
              <a:ext uri="{FF2B5EF4-FFF2-40B4-BE49-F238E27FC236}">
                <a16:creationId xmlns:a16="http://schemas.microsoft.com/office/drawing/2014/main" id="{C0560E9C-C699-4C9D-BD9F-5428FBAAF285}"/>
              </a:ext>
            </a:extLst>
          </p:cNvPr>
          <p:cNvSpPr txBox="1">
            <a:spLocks/>
          </p:cNvSpPr>
          <p:nvPr/>
        </p:nvSpPr>
        <p:spPr>
          <a:xfrm>
            <a:off x="406879" y="2213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a:solidFill>
                  <a:schemeClr val="tx1"/>
                </a:solidFill>
                <a:latin typeface="Arial"/>
                <a:cs typeface="Arial"/>
              </a:rPr>
              <a:t>Housing: First Edition</a:t>
            </a:r>
            <a:endParaRPr lang="en-US">
              <a:solidFill>
                <a:schemeClr val="tx1"/>
              </a:solidFill>
            </a:endParaRPr>
          </a:p>
        </p:txBody>
      </p:sp>
      <p:cxnSp>
        <p:nvCxnSpPr>
          <p:cNvPr id="57" name="Straight Arrow Connector 56">
            <a:extLst>
              <a:ext uri="{FF2B5EF4-FFF2-40B4-BE49-F238E27FC236}">
                <a16:creationId xmlns:a16="http://schemas.microsoft.com/office/drawing/2014/main" id="{AD42A2BB-B76C-43DA-B208-144C3554664A}"/>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0807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E122A60-2340-4840-88B0-2B7838A5C95D}"/>
              </a:ext>
            </a:extLst>
          </p:cNvPr>
          <p:cNvSpPr>
            <a:spLocks noGrp="1"/>
          </p:cNvSpPr>
          <p:nvPr>
            <p:ph type="sldNum" sz="quarter" idx="4"/>
          </p:nvPr>
        </p:nvSpPr>
        <p:spPr/>
        <p:txBody>
          <a:bodyPr lIns="91440" tIns="45720" rIns="91440" bIns="45720" anchor="t"/>
          <a:lstStyle/>
          <a:p>
            <a:r>
              <a:rPr lang="en-US">
                <a:latin typeface="Arial"/>
                <a:cs typeface="Arial"/>
              </a:rPr>
              <a:t>22</a:t>
            </a:r>
            <a:endParaRPr lang="en-US"/>
          </a:p>
        </p:txBody>
      </p:sp>
      <p:sp>
        <p:nvSpPr>
          <p:cNvPr id="3" name="Content Placeholder 5">
            <a:extLst>
              <a:ext uri="{FF2B5EF4-FFF2-40B4-BE49-F238E27FC236}">
                <a16:creationId xmlns:a16="http://schemas.microsoft.com/office/drawing/2014/main" id="{50D4DCDD-C226-4410-9237-B646F4C69EDC}"/>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Nicolas Garcia</a:t>
            </a:r>
            <a:endParaRPr lang="en-US"/>
          </a:p>
          <a:p>
            <a:endParaRPr lang="en-US"/>
          </a:p>
        </p:txBody>
      </p:sp>
      <p:pic>
        <p:nvPicPr>
          <p:cNvPr id="4" name="Picture 7" descr="Diagram, engineering drawing&#10;&#10;Description automatically generated">
            <a:extLst>
              <a:ext uri="{FF2B5EF4-FFF2-40B4-BE49-F238E27FC236}">
                <a16:creationId xmlns:a16="http://schemas.microsoft.com/office/drawing/2014/main" id="{19AF2B87-B10C-4FE4-8199-E533AA29594E}"/>
              </a:ext>
            </a:extLst>
          </p:cNvPr>
          <p:cNvPicPr>
            <a:picLocks noChangeAspect="1"/>
          </p:cNvPicPr>
          <p:nvPr/>
        </p:nvPicPr>
        <p:blipFill>
          <a:blip r:embed="rId2"/>
          <a:stretch>
            <a:fillRect/>
          </a:stretch>
        </p:blipFill>
        <p:spPr>
          <a:xfrm>
            <a:off x="867815" y="1467231"/>
            <a:ext cx="5765794" cy="4099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4">
            <a:extLst>
              <a:ext uri="{FF2B5EF4-FFF2-40B4-BE49-F238E27FC236}">
                <a16:creationId xmlns:a16="http://schemas.microsoft.com/office/drawing/2014/main" id="{0BCF0F86-5CD3-4DD3-9972-836239E6FED3}"/>
              </a:ext>
            </a:extLst>
          </p:cNvPr>
          <p:cNvPicPr>
            <a:picLocks noChangeAspect="1"/>
          </p:cNvPicPr>
          <p:nvPr/>
        </p:nvPicPr>
        <p:blipFill>
          <a:blip r:embed="rId3"/>
          <a:stretch>
            <a:fillRect/>
          </a:stretch>
        </p:blipFill>
        <p:spPr>
          <a:xfrm>
            <a:off x="6966028" y="1464103"/>
            <a:ext cx="3934754" cy="4099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itle 1">
            <a:extLst>
              <a:ext uri="{FF2B5EF4-FFF2-40B4-BE49-F238E27FC236}">
                <a16:creationId xmlns:a16="http://schemas.microsoft.com/office/drawing/2014/main" id="{44A8D523-6A6D-4703-BE22-10B657808449}"/>
              </a:ext>
            </a:extLst>
          </p:cNvPr>
          <p:cNvSpPr txBox="1">
            <a:spLocks/>
          </p:cNvSpPr>
          <p:nvPr/>
        </p:nvSpPr>
        <p:spPr>
          <a:xfrm>
            <a:off x="406879" y="2213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a:solidFill>
                  <a:schemeClr val="tx1"/>
                </a:solidFill>
                <a:latin typeface="Arial"/>
                <a:cs typeface="Arial"/>
              </a:rPr>
              <a:t>Housing: Second Edition </a:t>
            </a:r>
            <a:endParaRPr lang="en-US">
              <a:solidFill>
                <a:schemeClr val="tx1"/>
              </a:solidFill>
            </a:endParaRPr>
          </a:p>
        </p:txBody>
      </p:sp>
      <p:cxnSp>
        <p:nvCxnSpPr>
          <p:cNvPr id="9" name="Straight Arrow Connector 8">
            <a:extLst>
              <a:ext uri="{FF2B5EF4-FFF2-40B4-BE49-F238E27FC236}">
                <a16:creationId xmlns:a16="http://schemas.microsoft.com/office/drawing/2014/main" id="{0A4EC33A-C7B6-4183-B0B1-EB6DCE0CC826}"/>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2581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descr="A picture containing text, wall, indoor&#10;&#10;Description automatically generated">
            <a:extLst>
              <a:ext uri="{FF2B5EF4-FFF2-40B4-BE49-F238E27FC236}">
                <a16:creationId xmlns:a16="http://schemas.microsoft.com/office/drawing/2014/main" id="{77B76B6A-86A7-485B-9164-A6F7546291A8}"/>
              </a:ext>
            </a:extLst>
          </p:cNvPr>
          <p:cNvPicPr>
            <a:picLocks noGrp="1" noChangeAspect="1"/>
          </p:cNvPicPr>
          <p:nvPr>
            <p:ph sz="half" idx="13"/>
          </p:nvPr>
        </p:nvPicPr>
        <p:blipFill rotWithShape="1">
          <a:blip r:embed="rId2"/>
          <a:srcRect l="1325" t="15925" r="-296" b="-221"/>
          <a:stretch/>
        </p:blipFill>
        <p:spPr>
          <a:xfrm rot="5400000">
            <a:off x="1601013" y="1059712"/>
            <a:ext cx="3539285" cy="40342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2" descr="A picture containing text&#10;&#10;Description automatically generated">
            <a:extLst>
              <a:ext uri="{FF2B5EF4-FFF2-40B4-BE49-F238E27FC236}">
                <a16:creationId xmlns:a16="http://schemas.microsoft.com/office/drawing/2014/main" id="{231D6197-6571-4FA3-A9E2-079138336301}"/>
              </a:ext>
            </a:extLst>
          </p:cNvPr>
          <p:cNvPicPr>
            <a:picLocks noGrp="1" noChangeAspect="1"/>
          </p:cNvPicPr>
          <p:nvPr>
            <p:ph sz="half" idx="14"/>
          </p:nvPr>
        </p:nvPicPr>
        <p:blipFill rotWithShape="1">
          <a:blip r:embed="rId3"/>
          <a:srcRect t="402" r="23342" b="803"/>
          <a:stretch/>
        </p:blipFill>
        <p:spPr>
          <a:xfrm rot="5400000">
            <a:off x="7036680" y="1577797"/>
            <a:ext cx="3563269" cy="30326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 Placeholder 5">
            <a:extLst>
              <a:ext uri="{FF2B5EF4-FFF2-40B4-BE49-F238E27FC236}">
                <a16:creationId xmlns:a16="http://schemas.microsoft.com/office/drawing/2014/main" id="{88EF5B3F-4928-4039-BBAF-15DFE5985122}"/>
              </a:ext>
            </a:extLst>
          </p:cNvPr>
          <p:cNvSpPr>
            <a:spLocks noGrp="1"/>
          </p:cNvSpPr>
          <p:nvPr>
            <p:ph type="body" idx="1"/>
          </p:nvPr>
        </p:nvSpPr>
        <p:spPr>
          <a:xfrm>
            <a:off x="1307715" y="4839816"/>
            <a:ext cx="4298632" cy="531283"/>
          </a:xfrm>
        </p:spPr>
        <p:txBody>
          <a:bodyPr>
            <a:normAutofit fontScale="62500" lnSpcReduction="20000"/>
          </a:bodyPr>
          <a:lstStyle/>
          <a:p>
            <a:pPr algn="ctr"/>
            <a:r>
              <a:rPr lang="en-US">
                <a:latin typeface="Arial"/>
                <a:cs typeface="Arial"/>
              </a:rPr>
              <a:t>The handle is too wide, the user's fingers are not able to completely wrap around it.</a:t>
            </a:r>
            <a:endParaRPr lang="en-US"/>
          </a:p>
        </p:txBody>
      </p:sp>
      <p:sp>
        <p:nvSpPr>
          <p:cNvPr id="7" name="Text Placeholder 6">
            <a:extLst>
              <a:ext uri="{FF2B5EF4-FFF2-40B4-BE49-F238E27FC236}">
                <a16:creationId xmlns:a16="http://schemas.microsoft.com/office/drawing/2014/main" id="{1C979E48-7757-49FA-9A09-09CB00751118}"/>
              </a:ext>
            </a:extLst>
          </p:cNvPr>
          <p:cNvSpPr>
            <a:spLocks noGrp="1"/>
          </p:cNvSpPr>
          <p:nvPr>
            <p:ph type="body" sz="quarter" idx="3"/>
          </p:nvPr>
        </p:nvSpPr>
        <p:spPr>
          <a:xfrm>
            <a:off x="6821533" y="4942187"/>
            <a:ext cx="4003886" cy="552450"/>
          </a:xfrm>
        </p:spPr>
        <p:txBody>
          <a:bodyPr>
            <a:normAutofit/>
          </a:bodyPr>
          <a:lstStyle/>
          <a:p>
            <a:pPr algn="ctr"/>
            <a:r>
              <a:rPr lang="en-US" sz="1500">
                <a:latin typeface="Arial"/>
                <a:cs typeface="Arial"/>
              </a:rPr>
              <a:t>The groove for the thumb is placed higher than what is comfortable </a:t>
            </a:r>
            <a:endParaRPr lang="en-US" sz="1500"/>
          </a:p>
        </p:txBody>
      </p:sp>
      <p:sp>
        <p:nvSpPr>
          <p:cNvPr id="9" name="Slide Number Placeholder 8">
            <a:extLst>
              <a:ext uri="{FF2B5EF4-FFF2-40B4-BE49-F238E27FC236}">
                <a16:creationId xmlns:a16="http://schemas.microsoft.com/office/drawing/2014/main" id="{5E5C286B-2733-4D51-B7A7-A5C374F00C2E}"/>
              </a:ext>
            </a:extLst>
          </p:cNvPr>
          <p:cNvSpPr>
            <a:spLocks noGrp="1"/>
          </p:cNvSpPr>
          <p:nvPr>
            <p:ph type="sldNum" sz="quarter" idx="4"/>
          </p:nvPr>
        </p:nvSpPr>
        <p:spPr/>
        <p:txBody>
          <a:bodyPr/>
          <a:lstStyle/>
          <a:p>
            <a:fld id="{6F1FABC0-072B-4F22-8F9B-95A9D10B0206}" type="slidenum">
              <a:rPr lang="en-US" smtClean="0"/>
              <a:pPr/>
              <a:t>23</a:t>
            </a:fld>
            <a:endParaRPr lang="en-US"/>
          </a:p>
        </p:txBody>
      </p:sp>
      <p:sp>
        <p:nvSpPr>
          <p:cNvPr id="10" name="Content Placeholder 9">
            <a:extLst>
              <a:ext uri="{FF2B5EF4-FFF2-40B4-BE49-F238E27FC236}">
                <a16:creationId xmlns:a16="http://schemas.microsoft.com/office/drawing/2014/main" id="{9FCC7EB6-6E27-4870-90AD-204838EEAB9D}"/>
              </a:ext>
            </a:extLst>
          </p:cNvPr>
          <p:cNvSpPr>
            <a:spLocks noGrp="1"/>
          </p:cNvSpPr>
          <p:nvPr>
            <p:ph sz="quarter" idx="11"/>
          </p:nvPr>
        </p:nvSpPr>
        <p:spPr/>
        <p:txBody>
          <a:bodyPr vert="horz" lIns="91440" tIns="45720" rIns="91440" bIns="45720" rtlCol="0" anchor="t">
            <a:noAutofit/>
          </a:bodyPr>
          <a:lstStyle/>
          <a:p>
            <a:r>
              <a:rPr lang="en-US">
                <a:latin typeface="Arial"/>
                <a:cs typeface="Arial"/>
              </a:rPr>
              <a:t>Nicolas Garcia</a:t>
            </a:r>
            <a:endParaRPr lang="en-US"/>
          </a:p>
        </p:txBody>
      </p:sp>
      <p:sp>
        <p:nvSpPr>
          <p:cNvPr id="4" name="Title 1">
            <a:extLst>
              <a:ext uri="{FF2B5EF4-FFF2-40B4-BE49-F238E27FC236}">
                <a16:creationId xmlns:a16="http://schemas.microsoft.com/office/drawing/2014/main" id="{925BD8A8-8652-4E20-8FFD-12B380AD4128}"/>
              </a:ext>
            </a:extLst>
          </p:cNvPr>
          <p:cNvSpPr txBox="1">
            <a:spLocks/>
          </p:cNvSpPr>
          <p:nvPr/>
        </p:nvSpPr>
        <p:spPr>
          <a:xfrm>
            <a:off x="406879" y="2213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a:solidFill>
                  <a:schemeClr val="tx1"/>
                </a:solidFill>
                <a:latin typeface="Arial"/>
                <a:cs typeface="Arial"/>
              </a:rPr>
              <a:t>Housing Concerns: Handle</a:t>
            </a:r>
            <a:endParaRPr lang="en-US">
              <a:solidFill>
                <a:schemeClr val="tx1"/>
              </a:solidFill>
            </a:endParaRPr>
          </a:p>
        </p:txBody>
      </p:sp>
      <p:cxnSp>
        <p:nvCxnSpPr>
          <p:cNvPr id="13" name="Straight Arrow Connector 12">
            <a:extLst>
              <a:ext uri="{FF2B5EF4-FFF2-40B4-BE49-F238E27FC236}">
                <a16:creationId xmlns:a16="http://schemas.microsoft.com/office/drawing/2014/main" id="{622F1BDE-3CDC-47F4-892F-8A3455D09445}"/>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960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973AB10-8C17-4D41-979C-5EEFB2733B02}"/>
              </a:ext>
            </a:extLst>
          </p:cNvPr>
          <p:cNvSpPr>
            <a:spLocks noGrp="1"/>
          </p:cNvSpPr>
          <p:nvPr>
            <p:ph type="sldNum" sz="quarter" idx="4"/>
          </p:nvPr>
        </p:nvSpPr>
        <p:spPr/>
        <p:txBody>
          <a:bodyPr/>
          <a:lstStyle/>
          <a:p>
            <a:fld id="{6F1FABC0-072B-4F22-8F9B-95A9D10B0206}" type="slidenum">
              <a:rPr lang="en-US" smtClean="0"/>
              <a:pPr/>
              <a:t>24</a:t>
            </a:fld>
            <a:endParaRPr lang="en-US"/>
          </a:p>
        </p:txBody>
      </p:sp>
      <p:sp>
        <p:nvSpPr>
          <p:cNvPr id="6" name="Content Placeholder 5">
            <a:extLst>
              <a:ext uri="{FF2B5EF4-FFF2-40B4-BE49-F238E27FC236}">
                <a16:creationId xmlns:a16="http://schemas.microsoft.com/office/drawing/2014/main" id="{E982D1E0-7574-4B3A-A55C-834E14BB59BF}"/>
              </a:ext>
            </a:extLst>
          </p:cNvPr>
          <p:cNvSpPr>
            <a:spLocks noGrp="1"/>
          </p:cNvSpPr>
          <p:nvPr>
            <p:ph sz="quarter" idx="11"/>
          </p:nvPr>
        </p:nvSpPr>
        <p:spPr/>
        <p:txBody>
          <a:bodyPr vert="horz" lIns="91440" tIns="45720" rIns="91440" bIns="45720" rtlCol="0" anchor="t">
            <a:noAutofit/>
          </a:bodyPr>
          <a:lstStyle/>
          <a:p>
            <a:r>
              <a:rPr lang="en-US">
                <a:latin typeface="Arial"/>
                <a:cs typeface="Arial"/>
              </a:rPr>
              <a:t>Nicolas Garcia</a:t>
            </a:r>
            <a:endParaRPr lang="en-US"/>
          </a:p>
        </p:txBody>
      </p:sp>
      <p:sp>
        <p:nvSpPr>
          <p:cNvPr id="4" name="Content Placeholder 3">
            <a:extLst>
              <a:ext uri="{FF2B5EF4-FFF2-40B4-BE49-F238E27FC236}">
                <a16:creationId xmlns:a16="http://schemas.microsoft.com/office/drawing/2014/main" id="{70548B3D-2D95-4897-BF10-CE8D7C8C947D}"/>
              </a:ext>
            </a:extLst>
          </p:cNvPr>
          <p:cNvSpPr>
            <a:spLocks noGrp="1"/>
          </p:cNvSpPr>
          <p:nvPr>
            <p:ph sz="half" idx="2"/>
          </p:nvPr>
        </p:nvSpPr>
        <p:spPr/>
        <p:txBody>
          <a:bodyPr vert="horz" lIns="91440" tIns="45720" rIns="91440" bIns="45720" rtlCol="0" anchor="t">
            <a:normAutofit/>
          </a:bodyPr>
          <a:lstStyle/>
          <a:p>
            <a:endParaRPr lang="en-US">
              <a:latin typeface="Arial"/>
              <a:cs typeface="Arial"/>
            </a:endParaRPr>
          </a:p>
          <a:p>
            <a:endParaRPr lang="en-US"/>
          </a:p>
        </p:txBody>
      </p:sp>
      <p:pic>
        <p:nvPicPr>
          <p:cNvPr id="9" name="Picture 9" descr="Icon&#10;&#10;Description automatically generated">
            <a:extLst>
              <a:ext uri="{FF2B5EF4-FFF2-40B4-BE49-F238E27FC236}">
                <a16:creationId xmlns:a16="http://schemas.microsoft.com/office/drawing/2014/main" id="{FD07F80E-BDF1-4AB2-9B8A-67FF047450BC}"/>
              </a:ext>
            </a:extLst>
          </p:cNvPr>
          <p:cNvPicPr>
            <a:picLocks noChangeAspect="1"/>
          </p:cNvPicPr>
          <p:nvPr/>
        </p:nvPicPr>
        <p:blipFill>
          <a:blip r:embed="rId2"/>
          <a:stretch>
            <a:fillRect/>
          </a:stretch>
        </p:blipFill>
        <p:spPr>
          <a:xfrm>
            <a:off x="6657975" y="1433038"/>
            <a:ext cx="5048250" cy="39919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Content Placeholder 3">
            <a:extLst>
              <a:ext uri="{FF2B5EF4-FFF2-40B4-BE49-F238E27FC236}">
                <a16:creationId xmlns:a16="http://schemas.microsoft.com/office/drawing/2014/main" id="{62C0E5D3-6440-4FC7-86D8-B1A072A8C47F}"/>
              </a:ext>
            </a:extLst>
          </p:cNvPr>
          <p:cNvSpPr txBox="1">
            <a:spLocks/>
          </p:cNvSpPr>
          <p:nvPr/>
        </p:nvSpPr>
        <p:spPr>
          <a:xfrm>
            <a:off x="500231" y="1382993"/>
            <a:ext cx="6949440" cy="409432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Made shorter</a:t>
            </a:r>
            <a:endParaRPr lang="en-US"/>
          </a:p>
          <a:p>
            <a:r>
              <a:rPr lang="en-US">
                <a:latin typeface="Arial"/>
                <a:cs typeface="Arial"/>
              </a:rPr>
              <a:t>Slimmer profile</a:t>
            </a:r>
            <a:endParaRPr lang="en-US" sz="2800"/>
          </a:p>
          <a:p>
            <a:r>
              <a:rPr lang="en-US">
                <a:latin typeface="Arial"/>
                <a:cs typeface="Arial"/>
              </a:rPr>
              <a:t>Flat bottom for efficient printing</a:t>
            </a:r>
          </a:p>
          <a:p>
            <a:r>
              <a:rPr lang="en-US">
                <a:latin typeface="Arial"/>
                <a:cs typeface="Arial"/>
              </a:rPr>
              <a:t>Opening for button at thumb groove</a:t>
            </a:r>
            <a:endParaRPr lang="en-US" sz="2800"/>
          </a:p>
          <a:p>
            <a:pPr lvl="1"/>
            <a:r>
              <a:rPr lang="en-US">
                <a:latin typeface="Arial"/>
                <a:cs typeface="Arial"/>
              </a:rPr>
              <a:t>Enables camera use</a:t>
            </a:r>
            <a:endParaRPr lang="en-US"/>
          </a:p>
          <a:p>
            <a:endParaRPr lang="en-US"/>
          </a:p>
          <a:p>
            <a:pPr lvl="1"/>
            <a:endParaRPr lang="en-US"/>
          </a:p>
          <a:p>
            <a:pPr lvl="1"/>
            <a:endParaRPr lang="en-US" sz="2800"/>
          </a:p>
          <a:p>
            <a:pPr lvl="1"/>
            <a:endParaRPr lang="en-US" sz="2800"/>
          </a:p>
        </p:txBody>
      </p:sp>
      <p:sp>
        <p:nvSpPr>
          <p:cNvPr id="2" name="Title 1">
            <a:extLst>
              <a:ext uri="{FF2B5EF4-FFF2-40B4-BE49-F238E27FC236}">
                <a16:creationId xmlns:a16="http://schemas.microsoft.com/office/drawing/2014/main" id="{CB92763F-128F-4576-B3D2-254722D295B4}"/>
              </a:ext>
            </a:extLst>
          </p:cNvPr>
          <p:cNvSpPr txBox="1">
            <a:spLocks/>
          </p:cNvSpPr>
          <p:nvPr/>
        </p:nvSpPr>
        <p:spPr>
          <a:xfrm>
            <a:off x="406879" y="2213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a:solidFill>
                  <a:schemeClr val="tx1"/>
                </a:solidFill>
                <a:latin typeface="Arial"/>
                <a:cs typeface="Arial"/>
              </a:rPr>
              <a:t>Housing Concerns: Addressed </a:t>
            </a:r>
            <a:endParaRPr lang="en-US">
              <a:solidFill>
                <a:schemeClr val="tx1"/>
              </a:solidFill>
            </a:endParaRPr>
          </a:p>
        </p:txBody>
      </p:sp>
      <p:cxnSp>
        <p:nvCxnSpPr>
          <p:cNvPr id="10" name="Straight Arrow Connector 9">
            <a:extLst>
              <a:ext uri="{FF2B5EF4-FFF2-40B4-BE49-F238E27FC236}">
                <a16:creationId xmlns:a16="http://schemas.microsoft.com/office/drawing/2014/main" id="{49B7C476-2260-4262-B207-BCDB6FAFA2C0}"/>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3739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a:extLst>
              <a:ext uri="{FF2B5EF4-FFF2-40B4-BE49-F238E27FC236}">
                <a16:creationId xmlns:a16="http://schemas.microsoft.com/office/drawing/2014/main" id="{A5D96DDE-B3C0-4172-81DF-A3BB5A3EFCC6}"/>
              </a:ext>
            </a:extLst>
          </p:cNvPr>
          <p:cNvPicPr>
            <a:picLocks noChangeAspect="1"/>
          </p:cNvPicPr>
          <p:nvPr/>
        </p:nvPicPr>
        <p:blipFill>
          <a:blip r:embed="rId2"/>
          <a:stretch>
            <a:fillRect/>
          </a:stretch>
        </p:blipFill>
        <p:spPr>
          <a:xfrm>
            <a:off x="7864619" y="1598902"/>
            <a:ext cx="2636693" cy="335107"/>
          </a:xfrm>
          <a:prstGeom prst="rect">
            <a:avLst/>
          </a:prstGeom>
        </p:spPr>
      </p:pic>
      <p:sp>
        <p:nvSpPr>
          <p:cNvPr id="5" name="Slide Number Placeholder 4">
            <a:extLst>
              <a:ext uri="{FF2B5EF4-FFF2-40B4-BE49-F238E27FC236}">
                <a16:creationId xmlns:a16="http://schemas.microsoft.com/office/drawing/2014/main" id="{9280EA0D-ECA9-4AAE-A186-6C8872D29326}"/>
              </a:ext>
            </a:extLst>
          </p:cNvPr>
          <p:cNvSpPr>
            <a:spLocks noGrp="1"/>
          </p:cNvSpPr>
          <p:nvPr>
            <p:ph type="sldNum" sz="quarter" idx="4"/>
          </p:nvPr>
        </p:nvSpPr>
        <p:spPr/>
        <p:txBody>
          <a:bodyPr lIns="91440" tIns="45720" rIns="91440" bIns="45720" anchor="t"/>
          <a:lstStyle/>
          <a:p>
            <a:r>
              <a:rPr lang="en-US">
                <a:latin typeface="Arial"/>
                <a:cs typeface="Arial"/>
              </a:rPr>
              <a:t>25</a:t>
            </a:r>
          </a:p>
        </p:txBody>
      </p:sp>
      <p:pic>
        <p:nvPicPr>
          <p:cNvPr id="6" name="Picture 6" descr="A picture containing text, electronics, display, picture frame&#10;&#10;Description automatically generated">
            <a:extLst>
              <a:ext uri="{FF2B5EF4-FFF2-40B4-BE49-F238E27FC236}">
                <a16:creationId xmlns:a16="http://schemas.microsoft.com/office/drawing/2014/main" id="{C042109A-FE30-47BF-B8DB-4A7159DBABAD}"/>
              </a:ext>
            </a:extLst>
          </p:cNvPr>
          <p:cNvPicPr>
            <a:picLocks noGrp="1" noChangeAspect="1"/>
          </p:cNvPicPr>
          <p:nvPr>
            <p:ph sz="half" idx="2"/>
          </p:nvPr>
        </p:nvPicPr>
        <p:blipFill>
          <a:blip r:embed="rId3"/>
          <a:stretch>
            <a:fillRect/>
          </a:stretch>
        </p:blipFill>
        <p:spPr>
          <a:xfrm>
            <a:off x="419228" y="1598630"/>
            <a:ext cx="7463270" cy="3961715"/>
          </a:xfrm>
        </p:spPr>
      </p:pic>
      <p:pic>
        <p:nvPicPr>
          <p:cNvPr id="9" name="Picture 11" descr="Chart, bar chart&#10;&#10;Description automatically generated">
            <a:extLst>
              <a:ext uri="{FF2B5EF4-FFF2-40B4-BE49-F238E27FC236}">
                <a16:creationId xmlns:a16="http://schemas.microsoft.com/office/drawing/2014/main" id="{B253BD32-50A6-4A75-8D9B-F4E1CFCB9DDB}"/>
              </a:ext>
            </a:extLst>
          </p:cNvPr>
          <p:cNvPicPr>
            <a:picLocks noGrp="1" noChangeAspect="1"/>
          </p:cNvPicPr>
          <p:nvPr>
            <p:ph sz="quarter" idx="11"/>
          </p:nvPr>
        </p:nvPicPr>
        <p:blipFill>
          <a:blip r:embed="rId4"/>
          <a:stretch>
            <a:fillRect/>
          </a:stretch>
        </p:blipFill>
        <p:spPr>
          <a:xfrm>
            <a:off x="7863339" y="1925224"/>
            <a:ext cx="2638389" cy="3635121"/>
          </a:xfrm>
        </p:spPr>
      </p:pic>
      <p:sp>
        <p:nvSpPr>
          <p:cNvPr id="3" name="TextBox 2">
            <a:extLst>
              <a:ext uri="{FF2B5EF4-FFF2-40B4-BE49-F238E27FC236}">
                <a16:creationId xmlns:a16="http://schemas.microsoft.com/office/drawing/2014/main" id="{E54D4A0D-1141-48C8-90BA-7C3BE6919771}"/>
              </a:ext>
            </a:extLst>
          </p:cNvPr>
          <p:cNvSpPr txBox="1"/>
          <p:nvPr/>
        </p:nvSpPr>
        <p:spPr>
          <a:xfrm>
            <a:off x="7900376" y="156447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Megapascals (MPa)</a:t>
            </a:r>
          </a:p>
        </p:txBody>
      </p:sp>
      <p:sp>
        <p:nvSpPr>
          <p:cNvPr id="4" name="TextBox 3">
            <a:extLst>
              <a:ext uri="{FF2B5EF4-FFF2-40B4-BE49-F238E27FC236}">
                <a16:creationId xmlns:a16="http://schemas.microsoft.com/office/drawing/2014/main" id="{9793FB33-1480-46AA-9DBC-BB8937EFA933}"/>
              </a:ext>
            </a:extLst>
          </p:cNvPr>
          <p:cNvSpPr txBox="1"/>
          <p:nvPr/>
        </p:nvSpPr>
        <p:spPr>
          <a:xfrm>
            <a:off x="4447735" y="4244536"/>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The orange shows where the stress is highest.</a:t>
            </a:r>
          </a:p>
        </p:txBody>
      </p:sp>
      <p:sp>
        <p:nvSpPr>
          <p:cNvPr id="14" name="Content Placeholder 5">
            <a:extLst>
              <a:ext uri="{FF2B5EF4-FFF2-40B4-BE49-F238E27FC236}">
                <a16:creationId xmlns:a16="http://schemas.microsoft.com/office/drawing/2014/main" id="{C8536542-02A6-49FF-9A6E-60795C818685}"/>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Nicolas Garcia</a:t>
            </a:r>
            <a:endParaRPr lang="en-US"/>
          </a:p>
        </p:txBody>
      </p:sp>
      <p:sp>
        <p:nvSpPr>
          <p:cNvPr id="2" name="Title 1">
            <a:extLst>
              <a:ext uri="{FF2B5EF4-FFF2-40B4-BE49-F238E27FC236}">
                <a16:creationId xmlns:a16="http://schemas.microsoft.com/office/drawing/2014/main" id="{E00A8F24-F57A-493E-9EE4-406F5C9F8CCC}"/>
              </a:ext>
            </a:extLst>
          </p:cNvPr>
          <p:cNvSpPr>
            <a:spLocks noGrp="1"/>
          </p:cNvSpPr>
          <p:nvPr>
            <p:ph type="title"/>
          </p:nvPr>
        </p:nvSpPr>
        <p:spPr>
          <a:xfrm>
            <a:off x="406879" y="221351"/>
            <a:ext cx="10515600" cy="1325563"/>
          </a:xfrm>
        </p:spPr>
        <p:txBody>
          <a:bodyPr/>
          <a:lstStyle/>
          <a:p>
            <a:r>
              <a:rPr lang="en-US">
                <a:solidFill>
                  <a:schemeClr val="tx1"/>
                </a:solidFill>
                <a:latin typeface="Arial"/>
                <a:cs typeface="Arial"/>
              </a:rPr>
              <a:t>Housing Concerns: Addressed</a:t>
            </a:r>
            <a:endParaRPr lang="en-US"/>
          </a:p>
        </p:txBody>
      </p:sp>
      <p:cxnSp>
        <p:nvCxnSpPr>
          <p:cNvPr id="11" name="Straight Arrow Connector 10">
            <a:extLst>
              <a:ext uri="{FF2B5EF4-FFF2-40B4-BE49-F238E27FC236}">
                <a16:creationId xmlns:a16="http://schemas.microsoft.com/office/drawing/2014/main" id="{DADD5CD8-2673-44A3-AD17-F54CA90C24D6}"/>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2645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7D703-A49C-481E-BE1C-A205B2F57DA4}"/>
              </a:ext>
            </a:extLst>
          </p:cNvPr>
          <p:cNvSpPr>
            <a:spLocks noGrp="1"/>
          </p:cNvSpPr>
          <p:nvPr>
            <p:ph type="title"/>
          </p:nvPr>
        </p:nvSpPr>
        <p:spPr/>
        <p:txBody>
          <a:bodyPr/>
          <a:lstStyle/>
          <a:p>
            <a:r>
              <a:rPr lang="en-US">
                <a:solidFill>
                  <a:schemeClr val="tx1"/>
                </a:solidFill>
                <a:latin typeface="Arial"/>
                <a:cs typeface="Arial"/>
              </a:rPr>
              <a:t>Housing Concerns – Main Housing</a:t>
            </a:r>
            <a:endParaRPr lang="en-US">
              <a:solidFill>
                <a:schemeClr val="tx1"/>
              </a:solidFill>
            </a:endParaRPr>
          </a:p>
        </p:txBody>
      </p:sp>
      <p:pic>
        <p:nvPicPr>
          <p:cNvPr id="9" name="Picture 9" descr="A picture containing floor, indoor, red, wooden&#10;&#10;Description automatically generated">
            <a:extLst>
              <a:ext uri="{FF2B5EF4-FFF2-40B4-BE49-F238E27FC236}">
                <a16:creationId xmlns:a16="http://schemas.microsoft.com/office/drawing/2014/main" id="{0BAE8CB2-3A04-4379-8159-14D0B6763548}"/>
              </a:ext>
            </a:extLst>
          </p:cNvPr>
          <p:cNvPicPr>
            <a:picLocks noGrp="1" noChangeAspect="1"/>
          </p:cNvPicPr>
          <p:nvPr>
            <p:ph sz="half" idx="1"/>
          </p:nvPr>
        </p:nvPicPr>
        <p:blipFill rotWithShape="1">
          <a:blip r:embed="rId2"/>
          <a:srcRect l="8277" r="46085"/>
          <a:stretch/>
        </p:blipFill>
        <p:spPr>
          <a:xfrm>
            <a:off x="9415346" y="1454647"/>
            <a:ext cx="2397173" cy="3944185"/>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5" name="Slide Number Placeholder 4">
            <a:extLst>
              <a:ext uri="{FF2B5EF4-FFF2-40B4-BE49-F238E27FC236}">
                <a16:creationId xmlns:a16="http://schemas.microsoft.com/office/drawing/2014/main" id="{1B202706-90FA-414F-AFF2-9CD0FD483DE8}"/>
              </a:ext>
            </a:extLst>
          </p:cNvPr>
          <p:cNvSpPr>
            <a:spLocks noGrp="1"/>
          </p:cNvSpPr>
          <p:nvPr>
            <p:ph type="sldNum" sz="quarter" idx="4"/>
          </p:nvPr>
        </p:nvSpPr>
        <p:spPr/>
        <p:txBody>
          <a:bodyPr/>
          <a:lstStyle/>
          <a:p>
            <a:fld id="{6F1FABC0-072B-4F22-8F9B-95A9D10B0206}" type="slidenum">
              <a:rPr lang="en-US" smtClean="0"/>
              <a:pPr/>
              <a:t>26</a:t>
            </a:fld>
            <a:endParaRPr lang="en-US"/>
          </a:p>
        </p:txBody>
      </p:sp>
      <p:sp>
        <p:nvSpPr>
          <p:cNvPr id="6" name="Content Placeholder 5">
            <a:extLst>
              <a:ext uri="{FF2B5EF4-FFF2-40B4-BE49-F238E27FC236}">
                <a16:creationId xmlns:a16="http://schemas.microsoft.com/office/drawing/2014/main" id="{39B8FC76-AFA5-419F-8447-384AEA186AEA}"/>
              </a:ext>
            </a:extLst>
          </p:cNvPr>
          <p:cNvSpPr>
            <a:spLocks noGrp="1"/>
          </p:cNvSpPr>
          <p:nvPr>
            <p:ph sz="quarter" idx="11"/>
          </p:nvPr>
        </p:nvSpPr>
        <p:spPr/>
        <p:txBody>
          <a:bodyPr vert="horz" lIns="91440" tIns="45720" rIns="91440" bIns="45720" rtlCol="0" anchor="t">
            <a:noAutofit/>
          </a:bodyPr>
          <a:lstStyle/>
          <a:p>
            <a:r>
              <a:rPr lang="en-US">
                <a:latin typeface="Arial"/>
                <a:cs typeface="Arial"/>
              </a:rPr>
              <a:t>Madison Jaffe</a:t>
            </a:r>
          </a:p>
        </p:txBody>
      </p:sp>
      <p:cxnSp>
        <p:nvCxnSpPr>
          <p:cNvPr id="8" name="Straight Arrow Connector 7">
            <a:extLst>
              <a:ext uri="{FF2B5EF4-FFF2-40B4-BE49-F238E27FC236}">
                <a16:creationId xmlns:a16="http://schemas.microsoft.com/office/drawing/2014/main" id="{EA545F6E-EE28-4E55-9064-CAAA428C8030}"/>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1" descr="A picture containing text, floor, indoor&#10;&#10;Description automatically generated">
            <a:extLst>
              <a:ext uri="{FF2B5EF4-FFF2-40B4-BE49-F238E27FC236}">
                <a16:creationId xmlns:a16="http://schemas.microsoft.com/office/drawing/2014/main" id="{27DF76A5-BF4A-4DF6-8508-DDE742A58361}"/>
              </a:ext>
            </a:extLst>
          </p:cNvPr>
          <p:cNvPicPr>
            <a:picLocks noChangeAspect="1"/>
          </p:cNvPicPr>
          <p:nvPr/>
        </p:nvPicPr>
        <p:blipFill rotWithShape="1">
          <a:blip r:embed="rId3"/>
          <a:srcRect l="15837" t="9924" r="19683" b="10433"/>
          <a:stretch/>
        </p:blipFill>
        <p:spPr>
          <a:xfrm rot="5400000">
            <a:off x="4766217" y="1270311"/>
            <a:ext cx="3941298" cy="4316250"/>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20" name="Content Placeholder 3">
            <a:extLst>
              <a:ext uri="{FF2B5EF4-FFF2-40B4-BE49-F238E27FC236}">
                <a16:creationId xmlns:a16="http://schemas.microsoft.com/office/drawing/2014/main" id="{F7BD13A9-E3A5-4DD0-87D4-1D93AC6BF555}"/>
              </a:ext>
            </a:extLst>
          </p:cNvPr>
          <p:cNvSpPr txBox="1">
            <a:spLocks/>
          </p:cNvSpPr>
          <p:nvPr/>
        </p:nvSpPr>
        <p:spPr>
          <a:xfrm>
            <a:off x="500231" y="1382993"/>
            <a:ext cx="4078001" cy="409432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Too much excess room</a:t>
            </a:r>
            <a:endParaRPr lang="en-US"/>
          </a:p>
          <a:p>
            <a:r>
              <a:rPr lang="en-US">
                <a:latin typeface="Arial"/>
                <a:cs typeface="Arial"/>
              </a:rPr>
              <a:t>The ultrasonic sensors cannot be properly mounted</a:t>
            </a:r>
          </a:p>
          <a:p>
            <a:r>
              <a:rPr lang="en-US">
                <a:latin typeface="Arial"/>
                <a:cs typeface="Arial"/>
              </a:rPr>
              <a:t>Warping is taking place throughout the duration of the print</a:t>
            </a:r>
            <a:endParaRPr lang="en-US"/>
          </a:p>
          <a:p>
            <a:endParaRPr lang="en-US"/>
          </a:p>
          <a:p>
            <a:endParaRPr lang="en-US"/>
          </a:p>
          <a:p>
            <a:endParaRPr lang="en-US"/>
          </a:p>
          <a:p>
            <a:pPr lvl="1"/>
            <a:endParaRPr lang="en-US"/>
          </a:p>
          <a:p>
            <a:pPr lvl="1"/>
            <a:endParaRPr lang="en-US" sz="2800"/>
          </a:p>
          <a:p>
            <a:pPr lvl="1"/>
            <a:endParaRPr lang="en-US" sz="2800"/>
          </a:p>
        </p:txBody>
      </p:sp>
      <p:sp>
        <p:nvSpPr>
          <p:cNvPr id="21" name="TextBox 20">
            <a:extLst>
              <a:ext uri="{FF2B5EF4-FFF2-40B4-BE49-F238E27FC236}">
                <a16:creationId xmlns:a16="http://schemas.microsoft.com/office/drawing/2014/main" id="{1C4BD0C9-3307-443A-A1C7-681ED831E4B8}"/>
              </a:ext>
            </a:extLst>
          </p:cNvPr>
          <p:cNvSpPr txBox="1"/>
          <p:nvPr/>
        </p:nvSpPr>
        <p:spPr>
          <a:xfrm>
            <a:off x="5059860" y="5427708"/>
            <a:ext cx="38304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*Battery and speaker not pictured</a:t>
            </a:r>
          </a:p>
        </p:txBody>
      </p:sp>
    </p:spTree>
    <p:extLst>
      <p:ext uri="{BB962C8B-B14F-4D97-AF65-F5344CB8AC3E}">
        <p14:creationId xmlns:p14="http://schemas.microsoft.com/office/powerpoint/2010/main" val="2385290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0984EE-A6EF-441E-B9B8-DF5409AD6AF3}"/>
              </a:ext>
            </a:extLst>
          </p:cNvPr>
          <p:cNvSpPr>
            <a:spLocks noGrp="1"/>
          </p:cNvSpPr>
          <p:nvPr>
            <p:ph type="sldNum" sz="quarter" idx="4"/>
          </p:nvPr>
        </p:nvSpPr>
        <p:spPr/>
        <p:txBody>
          <a:bodyPr lIns="91440" tIns="45720" rIns="91440" bIns="45720" anchor="t"/>
          <a:lstStyle/>
          <a:p>
            <a:r>
              <a:rPr lang="en-US">
                <a:latin typeface="Arial"/>
                <a:cs typeface="Arial"/>
              </a:rPr>
              <a:t>27</a:t>
            </a:r>
            <a:endParaRPr lang="en-US"/>
          </a:p>
        </p:txBody>
      </p:sp>
      <p:pic>
        <p:nvPicPr>
          <p:cNvPr id="2" name="Picture 3" descr="Icon&#10;&#10;Description automatically generated">
            <a:extLst>
              <a:ext uri="{FF2B5EF4-FFF2-40B4-BE49-F238E27FC236}">
                <a16:creationId xmlns:a16="http://schemas.microsoft.com/office/drawing/2014/main" id="{DD78B0BE-A3A0-447B-8257-52F287877017}"/>
              </a:ext>
            </a:extLst>
          </p:cNvPr>
          <p:cNvPicPr>
            <a:picLocks noGrp="1" noChangeAspect="1"/>
          </p:cNvPicPr>
          <p:nvPr>
            <p:ph sz="quarter" idx="11"/>
          </p:nvPr>
        </p:nvPicPr>
        <p:blipFill>
          <a:blip r:embed="rId2"/>
          <a:stretch>
            <a:fillRect/>
          </a:stretch>
        </p:blipFill>
        <p:spPr>
          <a:xfrm>
            <a:off x="760876" y="1342466"/>
            <a:ext cx="5022788" cy="4579827"/>
          </a:xfrm>
        </p:spPr>
      </p:pic>
      <p:pic>
        <p:nvPicPr>
          <p:cNvPr id="4" name="Picture 5" descr="Diagram, engineering drawing&#10;&#10;Description automatically generated">
            <a:extLst>
              <a:ext uri="{FF2B5EF4-FFF2-40B4-BE49-F238E27FC236}">
                <a16:creationId xmlns:a16="http://schemas.microsoft.com/office/drawing/2014/main" id="{2065436D-874F-426C-91F0-3B40B1204AE0}"/>
              </a:ext>
            </a:extLst>
          </p:cNvPr>
          <p:cNvPicPr>
            <a:picLocks noChangeAspect="1"/>
          </p:cNvPicPr>
          <p:nvPr/>
        </p:nvPicPr>
        <p:blipFill>
          <a:blip r:embed="rId3"/>
          <a:stretch>
            <a:fillRect/>
          </a:stretch>
        </p:blipFill>
        <p:spPr>
          <a:xfrm>
            <a:off x="5790333" y="1344423"/>
            <a:ext cx="5014696" cy="4568337"/>
          </a:xfrm>
          <a:prstGeom prst="rect">
            <a:avLst/>
          </a:prstGeom>
        </p:spPr>
      </p:pic>
      <p:sp>
        <p:nvSpPr>
          <p:cNvPr id="12" name="Content Placeholder 5">
            <a:extLst>
              <a:ext uri="{FF2B5EF4-FFF2-40B4-BE49-F238E27FC236}">
                <a16:creationId xmlns:a16="http://schemas.microsoft.com/office/drawing/2014/main" id="{D284FACE-E71B-4D6A-9239-1FB8A6F50271}"/>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Madison Jaffe</a:t>
            </a:r>
            <a:endParaRPr lang="en-US"/>
          </a:p>
        </p:txBody>
      </p:sp>
      <p:sp>
        <p:nvSpPr>
          <p:cNvPr id="6" name="Title 1">
            <a:extLst>
              <a:ext uri="{FF2B5EF4-FFF2-40B4-BE49-F238E27FC236}">
                <a16:creationId xmlns:a16="http://schemas.microsoft.com/office/drawing/2014/main" id="{4CE804C7-36DD-4092-AC63-A710088EC51A}"/>
              </a:ext>
            </a:extLst>
          </p:cNvPr>
          <p:cNvSpPr>
            <a:spLocks noGrp="1"/>
          </p:cNvSpPr>
          <p:nvPr>
            <p:ph type="title"/>
          </p:nvPr>
        </p:nvSpPr>
        <p:spPr>
          <a:xfrm>
            <a:off x="406879" y="221351"/>
            <a:ext cx="10515600" cy="1325563"/>
          </a:xfrm>
        </p:spPr>
        <p:txBody>
          <a:bodyPr/>
          <a:lstStyle/>
          <a:p>
            <a:r>
              <a:rPr lang="en-US">
                <a:solidFill>
                  <a:schemeClr val="tx1"/>
                </a:solidFill>
                <a:latin typeface="Arial"/>
                <a:cs typeface="Arial"/>
              </a:rPr>
              <a:t>Housing </a:t>
            </a:r>
            <a:endParaRPr lang="en-US">
              <a:solidFill>
                <a:schemeClr val="tx1"/>
              </a:solidFill>
            </a:endParaRPr>
          </a:p>
        </p:txBody>
      </p:sp>
      <p:cxnSp>
        <p:nvCxnSpPr>
          <p:cNvPr id="9" name="Straight Arrow Connector 8">
            <a:extLst>
              <a:ext uri="{FF2B5EF4-FFF2-40B4-BE49-F238E27FC236}">
                <a16:creationId xmlns:a16="http://schemas.microsoft.com/office/drawing/2014/main" id="{116C9D95-783B-41F7-979B-220C6FED30FD}"/>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6899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4" descr="A picture containing shape&#10;&#10;Description automatically generated">
            <a:extLst>
              <a:ext uri="{FF2B5EF4-FFF2-40B4-BE49-F238E27FC236}">
                <a16:creationId xmlns:a16="http://schemas.microsoft.com/office/drawing/2014/main" id="{A1341C42-2A71-4092-AAF1-221648897C96}"/>
              </a:ext>
            </a:extLst>
          </p:cNvPr>
          <p:cNvPicPr>
            <a:picLocks noChangeAspect="1"/>
          </p:cNvPicPr>
          <p:nvPr/>
        </p:nvPicPr>
        <p:blipFill>
          <a:blip r:embed="rId2"/>
          <a:stretch>
            <a:fillRect/>
          </a:stretch>
        </p:blipFill>
        <p:spPr>
          <a:xfrm rot="5400000">
            <a:off x="10391775" y="4271962"/>
            <a:ext cx="1000125" cy="2305050"/>
          </a:xfrm>
          <a:prstGeom prst="rect">
            <a:avLst/>
          </a:prstGeom>
        </p:spPr>
      </p:pic>
      <p:pic>
        <p:nvPicPr>
          <p:cNvPr id="12" name="Picture 12">
            <a:extLst>
              <a:ext uri="{FF2B5EF4-FFF2-40B4-BE49-F238E27FC236}">
                <a16:creationId xmlns:a16="http://schemas.microsoft.com/office/drawing/2014/main" id="{2AB55FD9-38EE-4548-87EF-5517786AF257}"/>
              </a:ext>
            </a:extLst>
          </p:cNvPr>
          <p:cNvPicPr>
            <a:picLocks noChangeAspect="1"/>
          </p:cNvPicPr>
          <p:nvPr/>
        </p:nvPicPr>
        <p:blipFill>
          <a:blip r:embed="rId3"/>
          <a:stretch>
            <a:fillRect/>
          </a:stretch>
        </p:blipFill>
        <p:spPr>
          <a:xfrm>
            <a:off x="9658350" y="1719263"/>
            <a:ext cx="2895600" cy="533400"/>
          </a:xfrm>
          <a:prstGeom prst="rect">
            <a:avLst/>
          </a:prstGeom>
        </p:spPr>
      </p:pic>
      <p:pic>
        <p:nvPicPr>
          <p:cNvPr id="8" name="Picture 8" descr="Chart&#10;&#10;Description automatically generated">
            <a:extLst>
              <a:ext uri="{FF2B5EF4-FFF2-40B4-BE49-F238E27FC236}">
                <a16:creationId xmlns:a16="http://schemas.microsoft.com/office/drawing/2014/main" id="{80B78B1C-0F66-422B-A20F-B2A659057DCE}"/>
              </a:ext>
            </a:extLst>
          </p:cNvPr>
          <p:cNvPicPr>
            <a:picLocks noGrp="1" noChangeAspect="1"/>
          </p:cNvPicPr>
          <p:nvPr>
            <p:ph sz="half" idx="1"/>
          </p:nvPr>
        </p:nvPicPr>
        <p:blipFill>
          <a:blip r:embed="rId4"/>
          <a:stretch>
            <a:fillRect/>
          </a:stretch>
        </p:blipFill>
        <p:spPr>
          <a:xfrm>
            <a:off x="3411855" y="1717757"/>
            <a:ext cx="6332220" cy="4206819"/>
          </a:xfrm>
        </p:spPr>
      </p:pic>
      <p:sp>
        <p:nvSpPr>
          <p:cNvPr id="5" name="Slide Number Placeholder 4">
            <a:extLst>
              <a:ext uri="{FF2B5EF4-FFF2-40B4-BE49-F238E27FC236}">
                <a16:creationId xmlns:a16="http://schemas.microsoft.com/office/drawing/2014/main" id="{F1440298-DE34-442A-97B4-7544FCD5CD56}"/>
              </a:ext>
            </a:extLst>
          </p:cNvPr>
          <p:cNvSpPr>
            <a:spLocks noGrp="1"/>
          </p:cNvSpPr>
          <p:nvPr>
            <p:ph type="sldNum" sz="quarter" idx="4"/>
          </p:nvPr>
        </p:nvSpPr>
        <p:spPr/>
        <p:txBody>
          <a:bodyPr/>
          <a:lstStyle/>
          <a:p>
            <a:fld id="{6F1FABC0-072B-4F22-8F9B-95A9D10B0206}" type="slidenum">
              <a:rPr lang="en-US" smtClean="0"/>
              <a:pPr/>
              <a:t>28</a:t>
            </a:fld>
            <a:endParaRPr lang="en-US"/>
          </a:p>
        </p:txBody>
      </p:sp>
      <p:pic>
        <p:nvPicPr>
          <p:cNvPr id="11" name="Picture 11">
            <a:extLst>
              <a:ext uri="{FF2B5EF4-FFF2-40B4-BE49-F238E27FC236}">
                <a16:creationId xmlns:a16="http://schemas.microsoft.com/office/drawing/2014/main" id="{F1352809-EB4B-4394-BE36-9C5F9AD8F91E}"/>
              </a:ext>
            </a:extLst>
          </p:cNvPr>
          <p:cNvPicPr>
            <a:picLocks noChangeAspect="1"/>
          </p:cNvPicPr>
          <p:nvPr/>
        </p:nvPicPr>
        <p:blipFill>
          <a:blip r:embed="rId5"/>
          <a:stretch>
            <a:fillRect/>
          </a:stretch>
        </p:blipFill>
        <p:spPr>
          <a:xfrm>
            <a:off x="9748838" y="2243138"/>
            <a:ext cx="1876425" cy="3114675"/>
          </a:xfrm>
          <a:prstGeom prst="rect">
            <a:avLst/>
          </a:prstGeom>
        </p:spPr>
      </p:pic>
      <p:pic>
        <p:nvPicPr>
          <p:cNvPr id="13" name="Picture 13" descr="A picture containing shape&#10;&#10;Description automatically generated">
            <a:extLst>
              <a:ext uri="{FF2B5EF4-FFF2-40B4-BE49-F238E27FC236}">
                <a16:creationId xmlns:a16="http://schemas.microsoft.com/office/drawing/2014/main" id="{038DB601-7457-48D9-8398-AA6F9F413C00}"/>
              </a:ext>
            </a:extLst>
          </p:cNvPr>
          <p:cNvPicPr>
            <a:picLocks noChangeAspect="1"/>
          </p:cNvPicPr>
          <p:nvPr/>
        </p:nvPicPr>
        <p:blipFill>
          <a:blip r:embed="rId2"/>
          <a:stretch>
            <a:fillRect/>
          </a:stretch>
        </p:blipFill>
        <p:spPr>
          <a:xfrm>
            <a:off x="11496675" y="2176463"/>
            <a:ext cx="695325" cy="2162175"/>
          </a:xfrm>
          <a:prstGeom prst="rect">
            <a:avLst/>
          </a:prstGeom>
        </p:spPr>
      </p:pic>
      <p:pic>
        <p:nvPicPr>
          <p:cNvPr id="14" name="Picture 14" descr="A picture containing shape&#10;&#10;Description automatically generated">
            <a:extLst>
              <a:ext uri="{FF2B5EF4-FFF2-40B4-BE49-F238E27FC236}">
                <a16:creationId xmlns:a16="http://schemas.microsoft.com/office/drawing/2014/main" id="{82185660-5E97-483F-9D41-C09DA6154BB0}"/>
              </a:ext>
            </a:extLst>
          </p:cNvPr>
          <p:cNvPicPr>
            <a:picLocks noChangeAspect="1"/>
          </p:cNvPicPr>
          <p:nvPr/>
        </p:nvPicPr>
        <p:blipFill>
          <a:blip r:embed="rId2"/>
          <a:stretch>
            <a:fillRect/>
          </a:stretch>
        </p:blipFill>
        <p:spPr>
          <a:xfrm>
            <a:off x="11496675" y="3700463"/>
            <a:ext cx="695325" cy="2219325"/>
          </a:xfrm>
          <a:prstGeom prst="rect">
            <a:avLst/>
          </a:prstGeom>
        </p:spPr>
      </p:pic>
      <p:sp>
        <p:nvSpPr>
          <p:cNvPr id="6" name="Content Placeholder 5">
            <a:extLst>
              <a:ext uri="{FF2B5EF4-FFF2-40B4-BE49-F238E27FC236}">
                <a16:creationId xmlns:a16="http://schemas.microsoft.com/office/drawing/2014/main" id="{6A3821F8-3624-4DDC-B49A-BAE96391FEF1}"/>
              </a:ext>
            </a:extLst>
          </p:cNvPr>
          <p:cNvSpPr>
            <a:spLocks noGrp="1"/>
          </p:cNvSpPr>
          <p:nvPr>
            <p:ph sz="quarter" idx="11"/>
          </p:nvPr>
        </p:nvSpPr>
        <p:spPr/>
        <p:txBody>
          <a:bodyPr vert="horz" lIns="91440" tIns="45720" rIns="91440" bIns="45720" rtlCol="0" anchor="t">
            <a:noAutofit/>
          </a:bodyPr>
          <a:lstStyle/>
          <a:p>
            <a:r>
              <a:rPr lang="en-US"/>
              <a:t>Madison Jaffe</a:t>
            </a:r>
          </a:p>
        </p:txBody>
      </p:sp>
      <p:pic>
        <p:nvPicPr>
          <p:cNvPr id="15" name="Picture 15" descr="Chart&#10;&#10;Description automatically generated">
            <a:extLst>
              <a:ext uri="{FF2B5EF4-FFF2-40B4-BE49-F238E27FC236}">
                <a16:creationId xmlns:a16="http://schemas.microsoft.com/office/drawing/2014/main" id="{9FE96608-6EA7-42C0-B00D-48F318D09DCB}"/>
              </a:ext>
            </a:extLst>
          </p:cNvPr>
          <p:cNvPicPr>
            <a:picLocks noChangeAspect="1"/>
          </p:cNvPicPr>
          <p:nvPr/>
        </p:nvPicPr>
        <p:blipFill>
          <a:blip r:embed="rId6"/>
          <a:stretch>
            <a:fillRect/>
          </a:stretch>
        </p:blipFill>
        <p:spPr>
          <a:xfrm>
            <a:off x="0" y="1710842"/>
            <a:ext cx="3409950" cy="4217367"/>
          </a:xfrm>
          <a:prstGeom prst="rect">
            <a:avLst/>
          </a:prstGeom>
        </p:spPr>
      </p:pic>
      <p:sp>
        <p:nvSpPr>
          <p:cNvPr id="3" name="Title 1">
            <a:extLst>
              <a:ext uri="{FF2B5EF4-FFF2-40B4-BE49-F238E27FC236}">
                <a16:creationId xmlns:a16="http://schemas.microsoft.com/office/drawing/2014/main" id="{3750DC09-8D77-425A-A518-EAE8ACCD1013}"/>
              </a:ext>
            </a:extLst>
          </p:cNvPr>
          <p:cNvSpPr txBox="1">
            <a:spLocks/>
          </p:cNvSpPr>
          <p:nvPr/>
        </p:nvSpPr>
        <p:spPr>
          <a:xfrm>
            <a:off x="555172" y="288925"/>
            <a:ext cx="10798628" cy="14235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endParaRPr lang="en-US">
              <a:solidFill>
                <a:schemeClr val="tx1"/>
              </a:solidFill>
              <a:latin typeface="Arial"/>
              <a:cs typeface="Arial"/>
            </a:endParaRPr>
          </a:p>
        </p:txBody>
      </p:sp>
      <p:sp>
        <p:nvSpPr>
          <p:cNvPr id="2" name="Title 1">
            <a:extLst>
              <a:ext uri="{FF2B5EF4-FFF2-40B4-BE49-F238E27FC236}">
                <a16:creationId xmlns:a16="http://schemas.microsoft.com/office/drawing/2014/main" id="{161BC98E-2607-4505-9DD5-C19783FF2F90}"/>
              </a:ext>
            </a:extLst>
          </p:cNvPr>
          <p:cNvSpPr>
            <a:spLocks noGrp="1"/>
          </p:cNvSpPr>
          <p:nvPr>
            <p:ph type="title"/>
          </p:nvPr>
        </p:nvSpPr>
        <p:spPr>
          <a:xfrm>
            <a:off x="406879" y="221351"/>
            <a:ext cx="10515600" cy="1325563"/>
          </a:xfrm>
        </p:spPr>
        <p:txBody>
          <a:bodyPr/>
          <a:lstStyle/>
          <a:p>
            <a:r>
              <a:rPr lang="en-US">
                <a:solidFill>
                  <a:schemeClr val="tx1"/>
                </a:solidFill>
                <a:latin typeface="Arial"/>
                <a:cs typeface="Arial"/>
              </a:rPr>
              <a:t>Housing Validation</a:t>
            </a:r>
            <a:endParaRPr lang="en-US"/>
          </a:p>
        </p:txBody>
      </p:sp>
      <p:cxnSp>
        <p:nvCxnSpPr>
          <p:cNvPr id="17" name="Straight Arrow Connector 16">
            <a:extLst>
              <a:ext uri="{FF2B5EF4-FFF2-40B4-BE49-F238E27FC236}">
                <a16:creationId xmlns:a16="http://schemas.microsoft.com/office/drawing/2014/main" id="{6DE98ACF-666D-4BD7-A631-C159EC60296A}"/>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674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68413-15D9-4402-95FF-DE05BCF3AA6F}"/>
              </a:ext>
            </a:extLst>
          </p:cNvPr>
          <p:cNvSpPr>
            <a:spLocks noGrp="1"/>
          </p:cNvSpPr>
          <p:nvPr>
            <p:ph type="title"/>
          </p:nvPr>
        </p:nvSpPr>
        <p:spPr>
          <a:xfrm>
            <a:off x="406879" y="221351"/>
            <a:ext cx="10515600" cy="1325563"/>
          </a:xfrm>
        </p:spPr>
        <p:txBody>
          <a:bodyPr/>
          <a:lstStyle/>
          <a:p>
            <a:r>
              <a:rPr lang="en-US">
                <a:solidFill>
                  <a:schemeClr val="tx1"/>
                </a:solidFill>
                <a:latin typeface="Arial"/>
                <a:cs typeface="Arial"/>
              </a:rPr>
              <a:t>Raspberry Pi and Grove Parts</a:t>
            </a:r>
            <a:endParaRPr lang="en-US">
              <a:solidFill>
                <a:schemeClr val="tx1"/>
              </a:solidFill>
            </a:endParaRPr>
          </a:p>
        </p:txBody>
      </p:sp>
      <p:pic>
        <p:nvPicPr>
          <p:cNvPr id="7" name="Picture 7" descr="A picture containing diagram&#10;&#10;Description automatically generated">
            <a:extLst>
              <a:ext uri="{FF2B5EF4-FFF2-40B4-BE49-F238E27FC236}">
                <a16:creationId xmlns:a16="http://schemas.microsoft.com/office/drawing/2014/main" id="{B528ECFA-CAB9-40A5-8B7A-AEA1B1C46021}"/>
              </a:ext>
            </a:extLst>
          </p:cNvPr>
          <p:cNvPicPr>
            <a:picLocks noGrp="1" noChangeAspect="1"/>
          </p:cNvPicPr>
          <p:nvPr>
            <p:ph sz="half" idx="1"/>
          </p:nvPr>
        </p:nvPicPr>
        <p:blipFill>
          <a:blip r:embed="rId2"/>
          <a:stretch>
            <a:fillRect/>
          </a:stretch>
        </p:blipFill>
        <p:spPr>
          <a:xfrm>
            <a:off x="8317769" y="1424700"/>
            <a:ext cx="3474720" cy="37710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Content Placeholder 3">
            <a:extLst>
              <a:ext uri="{FF2B5EF4-FFF2-40B4-BE49-F238E27FC236}">
                <a16:creationId xmlns:a16="http://schemas.microsoft.com/office/drawing/2014/main" id="{658B039A-9E64-4CC5-96D4-149471690834}"/>
              </a:ext>
            </a:extLst>
          </p:cNvPr>
          <p:cNvSpPr>
            <a:spLocks noGrp="1"/>
          </p:cNvSpPr>
          <p:nvPr>
            <p:ph sz="half" idx="2"/>
          </p:nvPr>
        </p:nvSpPr>
        <p:spPr>
          <a:xfrm>
            <a:off x="659368" y="1384875"/>
            <a:ext cx="6949440" cy="4099034"/>
          </a:xfrm>
        </p:spPr>
        <p:txBody>
          <a:bodyPr vert="horz" lIns="91440" tIns="45720" rIns="91440" bIns="45720" rtlCol="0" anchor="t">
            <a:normAutofit/>
          </a:bodyPr>
          <a:lstStyle/>
          <a:p>
            <a:r>
              <a:rPr lang="en-US" sz="2400">
                <a:latin typeface="Arial"/>
                <a:cs typeface="Arial"/>
              </a:rPr>
              <a:t>Raspberry Pi acts as our controller</a:t>
            </a:r>
            <a:br>
              <a:rPr lang="en-US" sz="2400">
                <a:latin typeface="Arial"/>
                <a:cs typeface="Arial"/>
              </a:rPr>
            </a:br>
            <a:endParaRPr lang="en-US" sz="2400">
              <a:latin typeface="Arial"/>
              <a:cs typeface="Arial"/>
            </a:endParaRPr>
          </a:p>
          <a:p>
            <a:r>
              <a:rPr lang="en-US" sz="2400">
                <a:latin typeface="Arial"/>
                <a:cs typeface="Arial"/>
              </a:rPr>
              <a:t>Grove Pi is the attachment board that makes the Grove parts accessible</a:t>
            </a:r>
          </a:p>
          <a:p>
            <a:endParaRPr lang="en-US" sz="2400">
              <a:latin typeface="Arial"/>
              <a:cs typeface="Arial"/>
            </a:endParaRPr>
          </a:p>
          <a:p>
            <a:r>
              <a:rPr lang="en-US" sz="2400">
                <a:latin typeface="Arial"/>
                <a:cs typeface="Arial"/>
              </a:rPr>
              <a:t>Raspberry Pi Camera is used to identify items </a:t>
            </a:r>
            <a:endParaRPr lang="en-US" sz="2400"/>
          </a:p>
          <a:p>
            <a:endParaRPr lang="en-US" sz="2400">
              <a:latin typeface="Arial"/>
              <a:cs typeface="Arial"/>
            </a:endParaRPr>
          </a:p>
          <a:p>
            <a:r>
              <a:rPr lang="en-US" sz="2400">
                <a:latin typeface="Arial"/>
                <a:cs typeface="Arial"/>
              </a:rPr>
              <a:t>Ultrasonic sensors and vibration motors detect objects and notify the user of their presence</a:t>
            </a:r>
            <a:endParaRPr lang="en-US" sz="2400"/>
          </a:p>
        </p:txBody>
      </p:sp>
      <p:sp>
        <p:nvSpPr>
          <p:cNvPr id="5" name="Slide Number Placeholder 4">
            <a:extLst>
              <a:ext uri="{FF2B5EF4-FFF2-40B4-BE49-F238E27FC236}">
                <a16:creationId xmlns:a16="http://schemas.microsoft.com/office/drawing/2014/main" id="{D43CFCD1-8AE6-4B4A-9416-7C4A94612E7A}"/>
              </a:ext>
            </a:extLst>
          </p:cNvPr>
          <p:cNvSpPr>
            <a:spLocks noGrp="1"/>
          </p:cNvSpPr>
          <p:nvPr>
            <p:ph type="sldNum" sz="quarter" idx="4"/>
          </p:nvPr>
        </p:nvSpPr>
        <p:spPr/>
        <p:txBody>
          <a:bodyPr/>
          <a:lstStyle/>
          <a:p>
            <a:fld id="{6F1FABC0-072B-4F22-8F9B-95A9D10B0206}" type="slidenum">
              <a:rPr lang="en-US" smtClean="0"/>
              <a:pPr/>
              <a:t>29</a:t>
            </a:fld>
            <a:endParaRPr lang="en-US"/>
          </a:p>
        </p:txBody>
      </p:sp>
      <p:sp>
        <p:nvSpPr>
          <p:cNvPr id="6" name="Content Placeholder 5">
            <a:extLst>
              <a:ext uri="{FF2B5EF4-FFF2-40B4-BE49-F238E27FC236}">
                <a16:creationId xmlns:a16="http://schemas.microsoft.com/office/drawing/2014/main" id="{67042B3F-2CF7-4FE6-B54A-6DFF0A09055C}"/>
              </a:ext>
            </a:extLst>
          </p:cNvPr>
          <p:cNvSpPr>
            <a:spLocks noGrp="1"/>
          </p:cNvSpPr>
          <p:nvPr>
            <p:ph sz="quarter" idx="11"/>
          </p:nvPr>
        </p:nvSpPr>
        <p:spPr>
          <a:xfrm>
            <a:off x="10363200" y="5615855"/>
            <a:ext cx="1828800" cy="310896"/>
          </a:xfrm>
        </p:spPr>
        <p:txBody>
          <a:bodyPr vert="horz" lIns="91440" tIns="45720" rIns="91440" bIns="45720" rtlCol="0" anchor="t">
            <a:noAutofit/>
          </a:bodyPr>
          <a:lstStyle/>
          <a:p>
            <a:r>
              <a:rPr lang="en-US">
                <a:latin typeface="Arial"/>
                <a:cs typeface="Arial"/>
              </a:rPr>
              <a:t>David Alicea</a:t>
            </a:r>
            <a:endParaRPr lang="en-US"/>
          </a:p>
        </p:txBody>
      </p:sp>
      <p:cxnSp>
        <p:nvCxnSpPr>
          <p:cNvPr id="8" name="Straight Arrow Connector 7">
            <a:extLst>
              <a:ext uri="{FF2B5EF4-FFF2-40B4-BE49-F238E27FC236}">
                <a16:creationId xmlns:a16="http://schemas.microsoft.com/office/drawing/2014/main" id="{EFA17830-06A9-4EE8-8592-068B5DD6740E}"/>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3280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382E-ADA7-442D-BB8A-1D3D00B04AF9}"/>
              </a:ext>
            </a:extLst>
          </p:cNvPr>
          <p:cNvSpPr>
            <a:spLocks noGrp="1"/>
          </p:cNvSpPr>
          <p:nvPr>
            <p:ph type="title"/>
          </p:nvPr>
        </p:nvSpPr>
        <p:spPr/>
        <p:txBody>
          <a:bodyPr/>
          <a:lstStyle/>
          <a:p>
            <a:r>
              <a:rPr lang="en-US">
                <a:solidFill>
                  <a:schemeClr val="tx1"/>
                </a:solidFill>
                <a:latin typeface="Arial"/>
                <a:cs typeface="Arial"/>
              </a:rPr>
              <a:t>Advisors</a:t>
            </a:r>
            <a:endParaRPr lang="en-US">
              <a:solidFill>
                <a:schemeClr val="tx1"/>
              </a:solidFill>
            </a:endParaRPr>
          </a:p>
        </p:txBody>
      </p:sp>
      <p:sp>
        <p:nvSpPr>
          <p:cNvPr id="3" name="Slide Number Placeholder 2">
            <a:extLst>
              <a:ext uri="{FF2B5EF4-FFF2-40B4-BE49-F238E27FC236}">
                <a16:creationId xmlns:a16="http://schemas.microsoft.com/office/drawing/2014/main" id="{75991601-FC12-4929-A276-FFB7E4646B34}"/>
              </a:ext>
            </a:extLst>
          </p:cNvPr>
          <p:cNvSpPr>
            <a:spLocks noGrp="1"/>
          </p:cNvSpPr>
          <p:nvPr>
            <p:ph type="sldNum" sz="quarter" idx="4"/>
          </p:nvPr>
        </p:nvSpPr>
        <p:spPr/>
        <p:txBody>
          <a:bodyPr/>
          <a:lstStyle/>
          <a:p>
            <a:fld id="{6F1FABC0-072B-4F22-8F9B-95A9D10B0206}" type="slidenum">
              <a:rPr lang="en-US" smtClean="0"/>
              <a:pPr/>
              <a:t>3</a:t>
            </a:fld>
            <a:endParaRPr lang="en-US"/>
          </a:p>
        </p:txBody>
      </p:sp>
      <p:sp>
        <p:nvSpPr>
          <p:cNvPr id="7" name="TextBox 6">
            <a:extLst>
              <a:ext uri="{FF2B5EF4-FFF2-40B4-BE49-F238E27FC236}">
                <a16:creationId xmlns:a16="http://schemas.microsoft.com/office/drawing/2014/main" id="{CE18525F-C1B3-44E6-826A-DFEBA47495BE}"/>
              </a:ext>
            </a:extLst>
          </p:cNvPr>
          <p:cNvSpPr txBox="1"/>
          <p:nvPr/>
        </p:nvSpPr>
        <p:spPr>
          <a:xfrm>
            <a:off x="4532710" y="4519546"/>
            <a:ext cx="3128770" cy="1754326"/>
          </a:xfrm>
          <a:prstGeom prst="rect">
            <a:avLst/>
          </a:prstGeom>
          <a:noFill/>
        </p:spPr>
        <p:txBody>
          <a:bodyPr wrap="square" lIns="91440" tIns="45720" rIns="91440" bIns="45720" rtlCol="0" anchor="t">
            <a:spAutoFit/>
          </a:bodyPr>
          <a:lstStyle/>
          <a:p>
            <a:pPr algn="ctr"/>
            <a:r>
              <a:rPr lang="en-US">
                <a:cs typeface="Calibri"/>
              </a:rPr>
              <a:t>Michael Devine</a:t>
            </a:r>
            <a:endParaRPr lang="en-US">
              <a:ea typeface="+mn-lt"/>
              <a:cs typeface="+mn-lt"/>
            </a:endParaRPr>
          </a:p>
          <a:p>
            <a:pPr algn="ctr"/>
            <a:r>
              <a:rPr lang="en-US" i="1">
                <a:cs typeface="Calibri"/>
              </a:rPr>
              <a:t>Florida State University</a:t>
            </a:r>
          </a:p>
          <a:p>
            <a:pPr algn="ctr"/>
            <a:r>
              <a:rPr lang="en-US" i="1">
                <a:cs typeface="Calibri"/>
              </a:rPr>
              <a:t>Jim Moran College of Entrepreneurship</a:t>
            </a:r>
            <a:endParaRPr lang="en-US" i="1"/>
          </a:p>
          <a:p>
            <a:pPr algn="ctr"/>
            <a:endParaRPr lang="en-US">
              <a:cs typeface="Calibri"/>
            </a:endParaRPr>
          </a:p>
          <a:p>
            <a:pPr algn="ctr"/>
            <a:endParaRPr lang="en-US">
              <a:cs typeface="Calibri"/>
            </a:endParaRPr>
          </a:p>
        </p:txBody>
      </p:sp>
      <p:pic>
        <p:nvPicPr>
          <p:cNvPr id="19" name="Picture 19">
            <a:extLst>
              <a:ext uri="{FF2B5EF4-FFF2-40B4-BE49-F238E27FC236}">
                <a16:creationId xmlns:a16="http://schemas.microsoft.com/office/drawing/2014/main" id="{E00459DD-6BF8-42B4-8392-B4621E9C6B67}"/>
              </a:ext>
            </a:extLst>
          </p:cNvPr>
          <p:cNvPicPr>
            <a:picLocks noGrp="1" noChangeAspect="1"/>
          </p:cNvPicPr>
          <p:nvPr>
            <p:ph sz="half" idx="2"/>
          </p:nvPr>
        </p:nvPicPr>
        <p:blipFill>
          <a:blip r:embed="rId2"/>
          <a:stretch>
            <a:fillRect/>
          </a:stretch>
        </p:blipFill>
        <p:spPr>
          <a:xfrm>
            <a:off x="5097020" y="1599790"/>
            <a:ext cx="1997960" cy="2798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3">
            <a:extLst>
              <a:ext uri="{FF2B5EF4-FFF2-40B4-BE49-F238E27FC236}">
                <a16:creationId xmlns:a16="http://schemas.microsoft.com/office/drawing/2014/main" id="{37C8432F-79B0-426F-90E9-9FC7751C0AF1}"/>
              </a:ext>
            </a:extLst>
          </p:cNvPr>
          <p:cNvPicPr>
            <a:picLocks noGrp="1" noChangeAspect="1"/>
          </p:cNvPicPr>
          <p:nvPr>
            <p:ph sz="quarter" idx="11"/>
          </p:nvPr>
        </p:nvPicPr>
        <p:blipFill>
          <a:blip r:embed="rId3"/>
          <a:stretch>
            <a:fillRect/>
          </a:stretch>
        </p:blipFill>
        <p:spPr>
          <a:xfrm>
            <a:off x="8593146" y="1601011"/>
            <a:ext cx="1996139" cy="27972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10" descr="A person wearing a suit and tie smiling at the camera&#10;&#10;Description automatically generated">
            <a:extLst>
              <a:ext uri="{FF2B5EF4-FFF2-40B4-BE49-F238E27FC236}">
                <a16:creationId xmlns:a16="http://schemas.microsoft.com/office/drawing/2014/main" id="{CBA11429-5929-460A-B90A-43585D20D89B}"/>
              </a:ext>
            </a:extLst>
          </p:cNvPr>
          <p:cNvPicPr>
            <a:picLocks noGrp="1" noChangeAspect="1"/>
          </p:cNvPicPr>
          <p:nvPr>
            <p:ph sz="half" idx="1"/>
          </p:nvPr>
        </p:nvPicPr>
        <p:blipFill>
          <a:blip r:embed="rId4"/>
          <a:stretch>
            <a:fillRect/>
          </a:stretch>
        </p:blipFill>
        <p:spPr>
          <a:xfrm>
            <a:off x="1602988" y="1604348"/>
            <a:ext cx="2031999" cy="2747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 name="TextBox 23">
            <a:extLst>
              <a:ext uri="{FF2B5EF4-FFF2-40B4-BE49-F238E27FC236}">
                <a16:creationId xmlns:a16="http://schemas.microsoft.com/office/drawing/2014/main" id="{41EDFE08-924B-4AC1-8B61-50D7A7E8EBD7}"/>
              </a:ext>
            </a:extLst>
          </p:cNvPr>
          <p:cNvSpPr txBox="1"/>
          <p:nvPr/>
        </p:nvSpPr>
        <p:spPr>
          <a:xfrm>
            <a:off x="8119505" y="4520961"/>
            <a:ext cx="330808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Jerris Hooker</a:t>
            </a:r>
          </a:p>
          <a:p>
            <a:pPr algn="ctr"/>
            <a:r>
              <a:rPr lang="en-US" i="1">
                <a:cs typeface="Calibri"/>
              </a:rPr>
              <a:t>FAMU-FSU College of Engineering</a:t>
            </a:r>
          </a:p>
          <a:p>
            <a:pPr algn="ctr"/>
            <a:r>
              <a:rPr lang="en-US" i="1">
                <a:cs typeface="Calibri"/>
              </a:rPr>
              <a:t>Department of Electrical Engineering</a:t>
            </a:r>
          </a:p>
        </p:txBody>
      </p:sp>
      <p:sp>
        <p:nvSpPr>
          <p:cNvPr id="5" name="Content Placeholder 5">
            <a:extLst>
              <a:ext uri="{FF2B5EF4-FFF2-40B4-BE49-F238E27FC236}">
                <a16:creationId xmlns:a16="http://schemas.microsoft.com/office/drawing/2014/main" id="{BEE7E2E9-A8C1-4C4E-9204-9F8AC0DA3A4B}"/>
              </a:ext>
            </a:extLst>
          </p:cNvPr>
          <p:cNvSpPr txBox="1">
            <a:spLocks/>
          </p:cNvSpPr>
          <p:nvPr/>
        </p:nvSpPr>
        <p:spPr>
          <a:xfrm>
            <a:off x="10363200" y="5611399"/>
            <a:ext cx="1828800" cy="31089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Arial"/>
                <a:cs typeface="Arial"/>
              </a:rPr>
              <a:t>Ethan Saffer</a:t>
            </a:r>
          </a:p>
          <a:p>
            <a:pPr marL="0" indent="0">
              <a:buNone/>
            </a:pPr>
            <a:endParaRPr lang="en-US" sz="1400"/>
          </a:p>
        </p:txBody>
      </p:sp>
      <p:sp>
        <p:nvSpPr>
          <p:cNvPr id="8" name="TextBox 7">
            <a:extLst>
              <a:ext uri="{FF2B5EF4-FFF2-40B4-BE49-F238E27FC236}">
                <a16:creationId xmlns:a16="http://schemas.microsoft.com/office/drawing/2014/main" id="{43B910E4-791B-4991-B033-49FB9AAE8E98}"/>
              </a:ext>
            </a:extLst>
          </p:cNvPr>
          <p:cNvSpPr txBox="1"/>
          <p:nvPr/>
        </p:nvSpPr>
        <p:spPr>
          <a:xfrm>
            <a:off x="830766" y="4519961"/>
            <a:ext cx="356095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Segoe UI"/>
              </a:rPr>
              <a:t>Shayne McConomy​</a:t>
            </a:r>
          </a:p>
          <a:p>
            <a:pPr algn="ctr"/>
            <a:r>
              <a:rPr lang="en-US" i="1">
                <a:cs typeface="Segoe UI"/>
              </a:rPr>
              <a:t>FAMU-FSU College of Engineering</a:t>
            </a:r>
            <a:r>
              <a:rPr lang="en-US">
                <a:cs typeface="Segoe UI"/>
              </a:rPr>
              <a:t>​</a:t>
            </a:r>
          </a:p>
          <a:p>
            <a:pPr algn="ctr"/>
            <a:r>
              <a:rPr lang="en-US" i="1">
                <a:cs typeface="Segoe UI"/>
              </a:rPr>
              <a:t>Department of Mechanical Engineering</a:t>
            </a:r>
            <a:r>
              <a:rPr lang="en-US">
                <a:cs typeface="Segoe UI"/>
              </a:rPr>
              <a:t>​</a:t>
            </a:r>
          </a:p>
        </p:txBody>
      </p:sp>
      <p:cxnSp>
        <p:nvCxnSpPr>
          <p:cNvPr id="12" name="Straight Arrow Connector 11">
            <a:extLst>
              <a:ext uri="{FF2B5EF4-FFF2-40B4-BE49-F238E27FC236}">
                <a16:creationId xmlns:a16="http://schemas.microsoft.com/office/drawing/2014/main" id="{3728E46E-E90B-44BE-A9BC-32938046CE47}"/>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4437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F7017-1659-4528-8368-DF9EC7F0CF74}"/>
              </a:ext>
            </a:extLst>
          </p:cNvPr>
          <p:cNvSpPr>
            <a:spLocks noGrp="1"/>
          </p:cNvSpPr>
          <p:nvPr>
            <p:ph type="title"/>
          </p:nvPr>
        </p:nvSpPr>
        <p:spPr>
          <a:xfrm>
            <a:off x="92075" y="-144992"/>
            <a:ext cx="10515600" cy="1325563"/>
          </a:xfrm>
        </p:spPr>
        <p:txBody>
          <a:bodyPr/>
          <a:lstStyle/>
          <a:p>
            <a:r>
              <a:rPr lang="en-US">
                <a:solidFill>
                  <a:schemeClr val="tx1"/>
                </a:solidFill>
                <a:latin typeface="Arial"/>
                <a:cs typeface="Arial"/>
              </a:rPr>
              <a:t>Sensor</a:t>
            </a:r>
            <a:r>
              <a:rPr lang="en-US">
                <a:latin typeface="Arial"/>
                <a:cs typeface="Arial"/>
              </a:rPr>
              <a:t> </a:t>
            </a:r>
            <a:r>
              <a:rPr lang="en-US">
                <a:solidFill>
                  <a:schemeClr val="tx1"/>
                </a:solidFill>
                <a:latin typeface="Arial"/>
                <a:cs typeface="Arial"/>
              </a:rPr>
              <a:t>Validation</a:t>
            </a:r>
            <a:endParaRPr lang="en-US">
              <a:solidFill>
                <a:schemeClr val="tx1"/>
              </a:solidFill>
            </a:endParaRPr>
          </a:p>
        </p:txBody>
      </p:sp>
      <p:pic>
        <p:nvPicPr>
          <p:cNvPr id="18" name="Picture 18" descr="A picture containing text, person, indoor&#10;&#10;Description automatically generated">
            <a:extLst>
              <a:ext uri="{FF2B5EF4-FFF2-40B4-BE49-F238E27FC236}">
                <a16:creationId xmlns:a16="http://schemas.microsoft.com/office/drawing/2014/main" id="{DDA92C3E-5DE3-4B60-BB89-2C0B36C16C12}"/>
              </a:ext>
            </a:extLst>
          </p:cNvPr>
          <p:cNvPicPr>
            <a:picLocks noGrp="1" noChangeAspect="1"/>
          </p:cNvPicPr>
          <p:nvPr>
            <p:ph sz="half" idx="20"/>
          </p:nvPr>
        </p:nvPicPr>
        <p:blipFill>
          <a:blip r:embed="rId2"/>
          <a:stretch>
            <a:fillRect/>
          </a:stretch>
        </p:blipFill>
        <p:spPr>
          <a:xfrm rot="5400000">
            <a:off x="1174922" y="1073509"/>
            <a:ext cx="2009391" cy="2990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9" descr="A picture containing indoor, person&#10;&#10;Description automatically generated">
            <a:extLst>
              <a:ext uri="{FF2B5EF4-FFF2-40B4-BE49-F238E27FC236}">
                <a16:creationId xmlns:a16="http://schemas.microsoft.com/office/drawing/2014/main" id="{65FEB7B1-0E9B-41E7-9323-4E30A8D8CD73}"/>
              </a:ext>
            </a:extLst>
          </p:cNvPr>
          <p:cNvPicPr>
            <a:picLocks noGrp="1" noChangeAspect="1"/>
          </p:cNvPicPr>
          <p:nvPr>
            <p:ph sz="half" idx="21"/>
          </p:nvPr>
        </p:nvPicPr>
        <p:blipFill>
          <a:blip r:embed="rId3"/>
          <a:stretch>
            <a:fillRect/>
          </a:stretch>
        </p:blipFill>
        <p:spPr>
          <a:xfrm rot="5400000">
            <a:off x="4559300" y="1048832"/>
            <a:ext cx="1996016" cy="3009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20" descr="A picture containing indoor, wall, person&#10;&#10;Description automatically generated">
            <a:extLst>
              <a:ext uri="{FF2B5EF4-FFF2-40B4-BE49-F238E27FC236}">
                <a16:creationId xmlns:a16="http://schemas.microsoft.com/office/drawing/2014/main" id="{BFC63B79-F4F2-42FC-A2CF-07698117847E}"/>
              </a:ext>
            </a:extLst>
          </p:cNvPr>
          <p:cNvPicPr>
            <a:picLocks noGrp="1" noChangeAspect="1"/>
          </p:cNvPicPr>
          <p:nvPr>
            <p:ph sz="half" idx="22"/>
          </p:nvPr>
        </p:nvPicPr>
        <p:blipFill>
          <a:blip r:embed="rId4"/>
          <a:stretch>
            <a:fillRect/>
          </a:stretch>
        </p:blipFill>
        <p:spPr>
          <a:xfrm rot="5400000">
            <a:off x="7936257" y="1047003"/>
            <a:ext cx="1989378" cy="3009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1" descr="Graphical user interface, text, application&#10;&#10;Description automatically generated">
            <a:extLst>
              <a:ext uri="{FF2B5EF4-FFF2-40B4-BE49-F238E27FC236}">
                <a16:creationId xmlns:a16="http://schemas.microsoft.com/office/drawing/2014/main" id="{A2E3D52E-F666-4E0A-B79B-7782D297AE0B}"/>
              </a:ext>
            </a:extLst>
          </p:cNvPr>
          <p:cNvPicPr>
            <a:picLocks noGrp="1" noChangeAspect="1"/>
          </p:cNvPicPr>
          <p:nvPr>
            <p:ph sz="quarter" idx="11"/>
          </p:nvPr>
        </p:nvPicPr>
        <p:blipFill>
          <a:blip r:embed="rId5"/>
          <a:stretch>
            <a:fillRect/>
          </a:stretch>
        </p:blipFill>
        <p:spPr>
          <a:xfrm>
            <a:off x="679580" y="3692544"/>
            <a:ext cx="2984241" cy="1979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4" name="Text Placeholder 33">
            <a:extLst>
              <a:ext uri="{FF2B5EF4-FFF2-40B4-BE49-F238E27FC236}">
                <a16:creationId xmlns:a16="http://schemas.microsoft.com/office/drawing/2014/main" id="{D293BB25-BE3F-4C92-A629-F0B978929829}"/>
              </a:ext>
            </a:extLst>
          </p:cNvPr>
          <p:cNvSpPr>
            <a:spLocks noGrp="1"/>
          </p:cNvSpPr>
          <p:nvPr>
            <p:ph type="body" idx="1"/>
          </p:nvPr>
        </p:nvSpPr>
        <p:spPr>
          <a:xfrm>
            <a:off x="689714" y="989669"/>
            <a:ext cx="2983027" cy="455468"/>
          </a:xfrm>
        </p:spPr>
        <p:txBody>
          <a:bodyPr>
            <a:normAutofit/>
          </a:bodyPr>
          <a:lstStyle/>
          <a:p>
            <a:pPr algn="ctr"/>
            <a:r>
              <a:rPr lang="en-US">
                <a:latin typeface="+mn-lt"/>
                <a:cs typeface="+mn-cs"/>
              </a:rPr>
              <a:t>2.54 cm (1 inch)</a:t>
            </a:r>
            <a:endParaRPr lang="en-US">
              <a:cs typeface="+mn-cs"/>
            </a:endParaRPr>
          </a:p>
        </p:txBody>
      </p:sp>
      <p:sp>
        <p:nvSpPr>
          <p:cNvPr id="35" name="TextBox 34">
            <a:extLst>
              <a:ext uri="{FF2B5EF4-FFF2-40B4-BE49-F238E27FC236}">
                <a16:creationId xmlns:a16="http://schemas.microsoft.com/office/drawing/2014/main" id="{1D5CB5E4-014D-4F2B-A4B6-FDBDDC152B63}"/>
              </a:ext>
            </a:extLst>
          </p:cNvPr>
          <p:cNvSpPr txBox="1"/>
          <p:nvPr/>
        </p:nvSpPr>
        <p:spPr>
          <a:xfrm>
            <a:off x="7381875" y="948171"/>
            <a:ext cx="30930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cs typeface="Calibri"/>
              </a:rPr>
              <a:t>30.48 cm (12 Inches)</a:t>
            </a:r>
            <a:endParaRPr lang="en-US">
              <a:cs typeface="Calibri"/>
            </a:endParaRPr>
          </a:p>
        </p:txBody>
      </p:sp>
      <p:sp>
        <p:nvSpPr>
          <p:cNvPr id="36" name="TextBox 35">
            <a:extLst>
              <a:ext uri="{FF2B5EF4-FFF2-40B4-BE49-F238E27FC236}">
                <a16:creationId xmlns:a16="http://schemas.microsoft.com/office/drawing/2014/main" id="{DE7A20EA-0F3B-4AF8-AC4C-A73AE9B008D1}"/>
              </a:ext>
            </a:extLst>
          </p:cNvPr>
          <p:cNvSpPr txBox="1"/>
          <p:nvPr/>
        </p:nvSpPr>
        <p:spPr>
          <a:xfrm>
            <a:off x="4038600" y="990600"/>
            <a:ext cx="29908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7.62 cm (3 Inches)</a:t>
            </a:r>
            <a:endParaRPr lang="en-US"/>
          </a:p>
        </p:txBody>
      </p:sp>
      <p:pic>
        <p:nvPicPr>
          <p:cNvPr id="26" name="Picture 26" descr="Graphical user interface, text, application, Word&#10;&#10;Description automatically generated">
            <a:extLst>
              <a:ext uri="{FF2B5EF4-FFF2-40B4-BE49-F238E27FC236}">
                <a16:creationId xmlns:a16="http://schemas.microsoft.com/office/drawing/2014/main" id="{A45A6346-1CE3-453C-AC44-FEEA4D7DC312}"/>
              </a:ext>
            </a:extLst>
          </p:cNvPr>
          <p:cNvPicPr>
            <a:picLocks noChangeAspect="1"/>
          </p:cNvPicPr>
          <p:nvPr/>
        </p:nvPicPr>
        <p:blipFill>
          <a:blip r:embed="rId6"/>
          <a:stretch>
            <a:fillRect/>
          </a:stretch>
        </p:blipFill>
        <p:spPr>
          <a:xfrm>
            <a:off x="4052888" y="3695700"/>
            <a:ext cx="2999510" cy="19898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4" descr="Graphical user interface, text, application&#10;&#10;Description automatically generated">
            <a:extLst>
              <a:ext uri="{FF2B5EF4-FFF2-40B4-BE49-F238E27FC236}">
                <a16:creationId xmlns:a16="http://schemas.microsoft.com/office/drawing/2014/main" id="{CBF9EF02-045A-44AA-94BF-BDD29230B8CE}"/>
              </a:ext>
            </a:extLst>
          </p:cNvPr>
          <p:cNvPicPr>
            <a:picLocks noChangeAspect="1"/>
          </p:cNvPicPr>
          <p:nvPr/>
        </p:nvPicPr>
        <p:blipFill>
          <a:blip r:embed="rId7"/>
          <a:stretch>
            <a:fillRect/>
          </a:stretch>
        </p:blipFill>
        <p:spPr>
          <a:xfrm>
            <a:off x="7429500" y="3693968"/>
            <a:ext cx="2990850" cy="1990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6" name="Straight Arrow Connector 15">
            <a:extLst>
              <a:ext uri="{FF2B5EF4-FFF2-40B4-BE49-F238E27FC236}">
                <a16:creationId xmlns:a16="http://schemas.microsoft.com/office/drawing/2014/main" id="{17691EE2-9407-4A76-A829-9AD82942260F}"/>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D94653D8-F1D3-4575-8374-2E816B45A4D8}"/>
              </a:ext>
            </a:extLst>
          </p:cNvPr>
          <p:cNvSpPr txBox="1">
            <a:spLocks/>
          </p:cNvSpPr>
          <p:nvPr/>
        </p:nvSpPr>
        <p:spPr>
          <a:xfrm>
            <a:off x="10363200" y="5615855"/>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David Alicea</a:t>
            </a:r>
            <a:endParaRPr lang="en-US"/>
          </a:p>
        </p:txBody>
      </p:sp>
    </p:spTree>
    <p:extLst>
      <p:ext uri="{BB962C8B-B14F-4D97-AF65-F5344CB8AC3E}">
        <p14:creationId xmlns:p14="http://schemas.microsoft.com/office/powerpoint/2010/main" val="2852955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8EC6B1A9-04E0-4217-AACF-2D65886C9BCB}"/>
              </a:ext>
            </a:extLst>
          </p:cNvPr>
          <p:cNvSpPr/>
          <p:nvPr/>
        </p:nvSpPr>
        <p:spPr>
          <a:xfrm>
            <a:off x="9665275" y="4807525"/>
            <a:ext cx="2112817" cy="259773"/>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Motor is turned off</a:t>
            </a:r>
            <a:endParaRPr lang="en-US"/>
          </a:p>
        </p:txBody>
      </p:sp>
      <p:sp>
        <p:nvSpPr>
          <p:cNvPr id="11" name="Rectangle 10">
            <a:extLst>
              <a:ext uri="{FF2B5EF4-FFF2-40B4-BE49-F238E27FC236}">
                <a16:creationId xmlns:a16="http://schemas.microsoft.com/office/drawing/2014/main" id="{188B1CBC-3D94-442B-AF7F-A9E74370AF00}"/>
              </a:ext>
            </a:extLst>
          </p:cNvPr>
          <p:cNvSpPr/>
          <p:nvPr/>
        </p:nvSpPr>
        <p:spPr>
          <a:xfrm>
            <a:off x="4569401" y="4777220"/>
            <a:ext cx="2112817" cy="805295"/>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ea typeface="+mn-lt"/>
                <a:cs typeface="+mn-lt"/>
              </a:rPr>
              <a:t>Motor is turned on</a:t>
            </a:r>
          </a:p>
          <a:p>
            <a:pPr algn="ctr"/>
            <a:r>
              <a:rPr lang="en-US">
                <a:ea typeface="+mn-lt"/>
                <a:cs typeface="+mn-lt"/>
              </a:rPr>
              <a:t>and off at 0.5 second intervals</a:t>
            </a:r>
            <a:endParaRPr lang="en-US"/>
          </a:p>
        </p:txBody>
      </p:sp>
      <p:sp>
        <p:nvSpPr>
          <p:cNvPr id="8" name="Rectangle 7">
            <a:extLst>
              <a:ext uri="{FF2B5EF4-FFF2-40B4-BE49-F238E27FC236}">
                <a16:creationId xmlns:a16="http://schemas.microsoft.com/office/drawing/2014/main" id="{159FCA2C-9A48-4D8D-8C0C-E1B688962BAA}"/>
              </a:ext>
            </a:extLst>
          </p:cNvPr>
          <p:cNvSpPr/>
          <p:nvPr/>
        </p:nvSpPr>
        <p:spPr>
          <a:xfrm>
            <a:off x="1967344" y="4807526"/>
            <a:ext cx="2112817" cy="259773"/>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Motor is turned on</a:t>
            </a:r>
            <a:endParaRPr lang="en-US"/>
          </a:p>
        </p:txBody>
      </p:sp>
      <p:sp>
        <p:nvSpPr>
          <p:cNvPr id="2" name="Title 1">
            <a:extLst>
              <a:ext uri="{FF2B5EF4-FFF2-40B4-BE49-F238E27FC236}">
                <a16:creationId xmlns:a16="http://schemas.microsoft.com/office/drawing/2014/main" id="{53B41C56-B6E7-40CB-8D61-A56E635CF8C3}"/>
              </a:ext>
            </a:extLst>
          </p:cNvPr>
          <p:cNvSpPr>
            <a:spLocks noGrp="1"/>
          </p:cNvSpPr>
          <p:nvPr>
            <p:ph type="title"/>
          </p:nvPr>
        </p:nvSpPr>
        <p:spPr>
          <a:xfrm>
            <a:off x="352425" y="-73025"/>
            <a:ext cx="10991850" cy="1325563"/>
          </a:xfrm>
        </p:spPr>
        <p:txBody>
          <a:bodyPr/>
          <a:lstStyle/>
          <a:p>
            <a:r>
              <a:rPr lang="en-US">
                <a:solidFill>
                  <a:schemeClr val="tx1"/>
                </a:solidFill>
                <a:latin typeface="Arial"/>
                <a:cs typeface="Arial"/>
              </a:rPr>
              <a:t>Raspberry Pi: Sensors and Motors Code</a:t>
            </a:r>
            <a:endParaRPr lang="en-US" err="1">
              <a:solidFill>
                <a:schemeClr val="tx1"/>
              </a:solidFill>
            </a:endParaRPr>
          </a:p>
        </p:txBody>
      </p:sp>
      <p:sp>
        <p:nvSpPr>
          <p:cNvPr id="9" name="Slide Number Placeholder 8">
            <a:extLst>
              <a:ext uri="{FF2B5EF4-FFF2-40B4-BE49-F238E27FC236}">
                <a16:creationId xmlns:a16="http://schemas.microsoft.com/office/drawing/2014/main" id="{A1DC6651-E1C5-4FFC-879A-0A2E5CA56548}"/>
              </a:ext>
            </a:extLst>
          </p:cNvPr>
          <p:cNvSpPr>
            <a:spLocks noGrp="1"/>
          </p:cNvSpPr>
          <p:nvPr>
            <p:ph type="sldNum" sz="quarter" idx="4"/>
          </p:nvPr>
        </p:nvSpPr>
        <p:spPr/>
        <p:txBody>
          <a:bodyPr/>
          <a:lstStyle/>
          <a:p>
            <a:fld id="{6F1FABC0-072B-4F22-8F9B-95A9D10B0206}" type="slidenum">
              <a:rPr lang="en-US" smtClean="0"/>
              <a:pPr/>
              <a:t>31</a:t>
            </a:fld>
            <a:endParaRPr lang="en-US"/>
          </a:p>
        </p:txBody>
      </p:sp>
      <p:sp>
        <p:nvSpPr>
          <p:cNvPr id="10" name="Content Placeholder 9">
            <a:extLst>
              <a:ext uri="{FF2B5EF4-FFF2-40B4-BE49-F238E27FC236}">
                <a16:creationId xmlns:a16="http://schemas.microsoft.com/office/drawing/2014/main" id="{25D99BA1-A081-45BA-A2EE-949304CD7ED3}"/>
              </a:ext>
            </a:extLst>
          </p:cNvPr>
          <p:cNvSpPr>
            <a:spLocks noGrp="1"/>
          </p:cNvSpPr>
          <p:nvPr>
            <p:ph sz="quarter" idx="11"/>
          </p:nvPr>
        </p:nvSpPr>
        <p:spPr>
          <a:xfrm>
            <a:off x="10863671" y="5581232"/>
            <a:ext cx="1326573" cy="336873"/>
          </a:xfrm>
          <a:ln w="28575">
            <a:noFill/>
          </a:ln>
        </p:spPr>
        <p:txBody>
          <a:bodyPr vert="horz" lIns="91440" tIns="45720" rIns="91440" bIns="45720" rtlCol="0" anchor="t">
            <a:noAutofit/>
          </a:bodyPr>
          <a:lstStyle/>
          <a:p>
            <a:r>
              <a:rPr lang="en-US">
                <a:latin typeface="Arial"/>
                <a:cs typeface="Arial"/>
              </a:rPr>
              <a:t>David Alicea</a:t>
            </a:r>
            <a:endParaRPr lang="en-US"/>
          </a:p>
        </p:txBody>
      </p:sp>
      <p:sp>
        <p:nvSpPr>
          <p:cNvPr id="22" name="Rectangle: Rounded Corners 21">
            <a:extLst>
              <a:ext uri="{FF2B5EF4-FFF2-40B4-BE49-F238E27FC236}">
                <a16:creationId xmlns:a16="http://schemas.microsoft.com/office/drawing/2014/main" id="{1CF9E7DC-F8B8-464C-88EA-5C02A6CD2903}"/>
              </a:ext>
            </a:extLst>
          </p:cNvPr>
          <p:cNvSpPr/>
          <p:nvPr/>
        </p:nvSpPr>
        <p:spPr>
          <a:xfrm>
            <a:off x="152400" y="1000125"/>
            <a:ext cx="1476375" cy="914400"/>
          </a:xfrm>
          <a:prstGeom prst="round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Sensors are </a:t>
            </a:r>
            <a:r>
              <a:rPr lang="en-US">
                <a:solidFill>
                  <a:srgbClr val="FFFFFF"/>
                </a:solidFill>
                <a:cs typeface="Calibri"/>
              </a:rPr>
              <a:t>turned</a:t>
            </a:r>
            <a:r>
              <a:rPr lang="en-US">
                <a:cs typeface="Calibri"/>
              </a:rPr>
              <a:t> on</a:t>
            </a:r>
          </a:p>
        </p:txBody>
      </p:sp>
      <p:cxnSp>
        <p:nvCxnSpPr>
          <p:cNvPr id="25" name="Straight Arrow Connector 24">
            <a:extLst>
              <a:ext uri="{FF2B5EF4-FFF2-40B4-BE49-F238E27FC236}">
                <a16:creationId xmlns:a16="http://schemas.microsoft.com/office/drawing/2014/main" id="{13B0ECAD-BAB9-4D6A-A924-3F76B001A439}"/>
              </a:ext>
            </a:extLst>
          </p:cNvPr>
          <p:cNvCxnSpPr/>
          <p:nvPr/>
        </p:nvCxnSpPr>
        <p:spPr>
          <a:xfrm flipV="1">
            <a:off x="1676400" y="1438275"/>
            <a:ext cx="457200" cy="95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6" name="Diamond 25">
            <a:extLst>
              <a:ext uri="{FF2B5EF4-FFF2-40B4-BE49-F238E27FC236}">
                <a16:creationId xmlns:a16="http://schemas.microsoft.com/office/drawing/2014/main" id="{8386B9E6-F27B-4C29-8E22-6422A0A4FDF5}"/>
              </a:ext>
            </a:extLst>
          </p:cNvPr>
          <p:cNvSpPr/>
          <p:nvPr/>
        </p:nvSpPr>
        <p:spPr>
          <a:xfrm>
            <a:off x="2019300" y="2343150"/>
            <a:ext cx="1990725" cy="1524000"/>
          </a:xfrm>
          <a:prstGeom prst="diamond">
            <a:avLst/>
          </a:prstGeom>
          <a:solidFill>
            <a:schemeClr val="accent5">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Distance &lt;= 100</a:t>
            </a:r>
          </a:p>
        </p:txBody>
      </p:sp>
      <p:cxnSp>
        <p:nvCxnSpPr>
          <p:cNvPr id="28" name="Straight Arrow Connector 27">
            <a:extLst>
              <a:ext uri="{FF2B5EF4-FFF2-40B4-BE49-F238E27FC236}">
                <a16:creationId xmlns:a16="http://schemas.microsoft.com/office/drawing/2014/main" id="{97AE7B5A-CE3F-460D-9698-A6B9B2E26DEA}"/>
              </a:ext>
            </a:extLst>
          </p:cNvPr>
          <p:cNvCxnSpPr/>
          <p:nvPr/>
        </p:nvCxnSpPr>
        <p:spPr>
          <a:xfrm flipH="1">
            <a:off x="3009900" y="1971675"/>
            <a:ext cx="0" cy="3048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C1AE86ED-A349-47B7-9F5D-E6B39C90E545}"/>
              </a:ext>
            </a:extLst>
          </p:cNvPr>
          <p:cNvSpPr/>
          <p:nvPr/>
        </p:nvSpPr>
        <p:spPr>
          <a:xfrm>
            <a:off x="2667000" y="4229100"/>
            <a:ext cx="685800" cy="247650"/>
          </a:xfrm>
          <a:prstGeom prst="rect">
            <a:avLst/>
          </a:prstGeom>
          <a:solidFill>
            <a:srgbClr val="00B05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Yes</a:t>
            </a:r>
            <a:endParaRPr lang="en-US"/>
          </a:p>
        </p:txBody>
      </p:sp>
      <p:cxnSp>
        <p:nvCxnSpPr>
          <p:cNvPr id="31" name="Straight Arrow Connector 30">
            <a:extLst>
              <a:ext uri="{FF2B5EF4-FFF2-40B4-BE49-F238E27FC236}">
                <a16:creationId xmlns:a16="http://schemas.microsoft.com/office/drawing/2014/main" id="{062740C4-307F-47F1-9BB7-FCF29CE21529}"/>
              </a:ext>
            </a:extLst>
          </p:cNvPr>
          <p:cNvCxnSpPr/>
          <p:nvPr/>
        </p:nvCxnSpPr>
        <p:spPr>
          <a:xfrm>
            <a:off x="3009900" y="4514850"/>
            <a:ext cx="0" cy="257175"/>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5" name="Diamond 34">
            <a:extLst>
              <a:ext uri="{FF2B5EF4-FFF2-40B4-BE49-F238E27FC236}">
                <a16:creationId xmlns:a16="http://schemas.microsoft.com/office/drawing/2014/main" id="{23DEFA5B-20B0-488E-9D31-9F4E8EE87512}"/>
              </a:ext>
            </a:extLst>
          </p:cNvPr>
          <p:cNvSpPr/>
          <p:nvPr/>
        </p:nvSpPr>
        <p:spPr>
          <a:xfrm>
            <a:off x="4629149" y="2343150"/>
            <a:ext cx="1990725" cy="1524000"/>
          </a:xfrm>
          <a:prstGeom prst="diamond">
            <a:avLst/>
          </a:prstGeom>
          <a:solidFill>
            <a:schemeClr val="accent1">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100 &lt; Distance &lt;= 200</a:t>
            </a:r>
          </a:p>
        </p:txBody>
      </p:sp>
      <p:sp>
        <p:nvSpPr>
          <p:cNvPr id="37" name="Rectangle 36">
            <a:extLst>
              <a:ext uri="{FF2B5EF4-FFF2-40B4-BE49-F238E27FC236}">
                <a16:creationId xmlns:a16="http://schemas.microsoft.com/office/drawing/2014/main" id="{AF35CED8-451F-463C-9342-F59F040476F9}"/>
              </a:ext>
            </a:extLst>
          </p:cNvPr>
          <p:cNvSpPr/>
          <p:nvPr/>
        </p:nvSpPr>
        <p:spPr>
          <a:xfrm>
            <a:off x="5276850" y="4181475"/>
            <a:ext cx="685800" cy="247650"/>
          </a:xfrm>
          <a:prstGeom prst="rect">
            <a:avLst/>
          </a:prstGeom>
          <a:solidFill>
            <a:srgbClr val="00B05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Yes</a:t>
            </a:r>
            <a:endParaRPr lang="en-US"/>
          </a:p>
        </p:txBody>
      </p:sp>
      <p:cxnSp>
        <p:nvCxnSpPr>
          <p:cNvPr id="39" name="Straight Arrow Connector 38">
            <a:extLst>
              <a:ext uri="{FF2B5EF4-FFF2-40B4-BE49-F238E27FC236}">
                <a16:creationId xmlns:a16="http://schemas.microsoft.com/office/drawing/2014/main" id="{1CAD8153-9985-4F59-9E54-C1DF9B9D8CE3}"/>
              </a:ext>
            </a:extLst>
          </p:cNvPr>
          <p:cNvCxnSpPr>
            <a:cxnSpLocks/>
          </p:cNvCxnSpPr>
          <p:nvPr/>
        </p:nvCxnSpPr>
        <p:spPr>
          <a:xfrm>
            <a:off x="5619750" y="4476749"/>
            <a:ext cx="0" cy="257175"/>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87D6757-8C3F-4ABC-A813-208D5026537B}"/>
              </a:ext>
            </a:extLst>
          </p:cNvPr>
          <p:cNvCxnSpPr>
            <a:cxnSpLocks/>
          </p:cNvCxnSpPr>
          <p:nvPr/>
        </p:nvCxnSpPr>
        <p:spPr>
          <a:xfrm>
            <a:off x="4162425" y="3105149"/>
            <a:ext cx="31432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7E7185B4-EBA8-45D6-9590-24BA4C3D7E0F}"/>
              </a:ext>
            </a:extLst>
          </p:cNvPr>
          <p:cNvSpPr/>
          <p:nvPr/>
        </p:nvSpPr>
        <p:spPr>
          <a:xfrm>
            <a:off x="4076700" y="2771775"/>
            <a:ext cx="476250" cy="247650"/>
          </a:xfrm>
          <a:prstGeom prst="rect">
            <a:avLst/>
          </a:prstGeom>
          <a:solidFill>
            <a:srgbClr val="FF0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No</a:t>
            </a:r>
            <a:endParaRPr lang="en-US"/>
          </a:p>
        </p:txBody>
      </p:sp>
      <p:sp>
        <p:nvSpPr>
          <p:cNvPr id="43" name="Diamond 42">
            <a:extLst>
              <a:ext uri="{FF2B5EF4-FFF2-40B4-BE49-F238E27FC236}">
                <a16:creationId xmlns:a16="http://schemas.microsoft.com/office/drawing/2014/main" id="{8E7DAD2C-487C-45CD-8AC5-26B74E322592}"/>
              </a:ext>
            </a:extLst>
          </p:cNvPr>
          <p:cNvSpPr/>
          <p:nvPr/>
        </p:nvSpPr>
        <p:spPr>
          <a:xfrm>
            <a:off x="7162799" y="2362200"/>
            <a:ext cx="1990725" cy="1524000"/>
          </a:xfrm>
          <a:prstGeom prst="diamond">
            <a:avLst/>
          </a:prstGeom>
          <a:solidFill>
            <a:schemeClr val="accent5">
              <a:lumMod val="7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200 &lt; Distance &lt;= 300</a:t>
            </a:r>
          </a:p>
        </p:txBody>
      </p:sp>
      <p:cxnSp>
        <p:nvCxnSpPr>
          <p:cNvPr id="23" name="Straight Arrow Connector 22">
            <a:extLst>
              <a:ext uri="{FF2B5EF4-FFF2-40B4-BE49-F238E27FC236}">
                <a16:creationId xmlns:a16="http://schemas.microsoft.com/office/drawing/2014/main" id="{A4AE0EFE-21F2-481F-B4C0-626122FBB7CE}"/>
              </a:ext>
            </a:extLst>
          </p:cNvPr>
          <p:cNvCxnSpPr>
            <a:cxnSpLocks/>
          </p:cNvCxnSpPr>
          <p:nvPr/>
        </p:nvCxnSpPr>
        <p:spPr>
          <a:xfrm>
            <a:off x="9248775" y="3124199"/>
            <a:ext cx="31432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FF10667-FAB5-4BE6-A310-8BA5BB4CA322}"/>
              </a:ext>
            </a:extLst>
          </p:cNvPr>
          <p:cNvSpPr/>
          <p:nvPr/>
        </p:nvSpPr>
        <p:spPr>
          <a:xfrm>
            <a:off x="6657975" y="2781300"/>
            <a:ext cx="476250" cy="247650"/>
          </a:xfrm>
          <a:prstGeom prst="rect">
            <a:avLst/>
          </a:prstGeom>
          <a:solidFill>
            <a:srgbClr val="FF0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No</a:t>
            </a:r>
            <a:endParaRPr lang="en-US"/>
          </a:p>
        </p:txBody>
      </p:sp>
      <p:sp>
        <p:nvSpPr>
          <p:cNvPr id="34" name="Rectangle 33">
            <a:extLst>
              <a:ext uri="{FF2B5EF4-FFF2-40B4-BE49-F238E27FC236}">
                <a16:creationId xmlns:a16="http://schemas.microsoft.com/office/drawing/2014/main" id="{796C7ABE-AD20-4B03-9626-E3B6AAAE54DE}"/>
              </a:ext>
            </a:extLst>
          </p:cNvPr>
          <p:cNvSpPr/>
          <p:nvPr/>
        </p:nvSpPr>
        <p:spPr>
          <a:xfrm>
            <a:off x="7810500" y="4181475"/>
            <a:ext cx="685800" cy="247650"/>
          </a:xfrm>
          <a:prstGeom prst="rect">
            <a:avLst/>
          </a:prstGeom>
          <a:solidFill>
            <a:srgbClr val="00B05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Yes</a:t>
            </a:r>
            <a:endParaRPr lang="en-US"/>
          </a:p>
        </p:txBody>
      </p:sp>
      <p:cxnSp>
        <p:nvCxnSpPr>
          <p:cNvPr id="36" name="Straight Arrow Connector 35">
            <a:extLst>
              <a:ext uri="{FF2B5EF4-FFF2-40B4-BE49-F238E27FC236}">
                <a16:creationId xmlns:a16="http://schemas.microsoft.com/office/drawing/2014/main" id="{F01EF42A-4055-4F22-9278-F3B227A94B56}"/>
              </a:ext>
            </a:extLst>
          </p:cNvPr>
          <p:cNvCxnSpPr>
            <a:cxnSpLocks/>
          </p:cNvCxnSpPr>
          <p:nvPr/>
        </p:nvCxnSpPr>
        <p:spPr>
          <a:xfrm>
            <a:off x="8153400" y="4476749"/>
            <a:ext cx="0" cy="257175"/>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2A2631B-B9E6-49F5-936B-2ABF701775CF}"/>
              </a:ext>
            </a:extLst>
          </p:cNvPr>
          <p:cNvCxnSpPr>
            <a:cxnSpLocks/>
          </p:cNvCxnSpPr>
          <p:nvPr/>
        </p:nvCxnSpPr>
        <p:spPr>
          <a:xfrm>
            <a:off x="6734175" y="3105149"/>
            <a:ext cx="31432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8FF718B9-4FFB-46E9-919A-BE271062DF4A}"/>
              </a:ext>
            </a:extLst>
          </p:cNvPr>
          <p:cNvSpPr/>
          <p:nvPr/>
        </p:nvSpPr>
        <p:spPr>
          <a:xfrm>
            <a:off x="9172575" y="2781300"/>
            <a:ext cx="476250" cy="247650"/>
          </a:xfrm>
          <a:prstGeom prst="rect">
            <a:avLst/>
          </a:prstGeom>
          <a:solidFill>
            <a:srgbClr val="FF0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No</a:t>
            </a:r>
            <a:endParaRPr lang="en-US"/>
          </a:p>
        </p:txBody>
      </p:sp>
      <p:sp>
        <p:nvSpPr>
          <p:cNvPr id="47" name="Diamond 46">
            <a:extLst>
              <a:ext uri="{FF2B5EF4-FFF2-40B4-BE49-F238E27FC236}">
                <a16:creationId xmlns:a16="http://schemas.microsoft.com/office/drawing/2014/main" id="{0334E60C-7BB6-431C-87A2-6261A88B13C8}"/>
              </a:ext>
            </a:extLst>
          </p:cNvPr>
          <p:cNvSpPr/>
          <p:nvPr/>
        </p:nvSpPr>
        <p:spPr>
          <a:xfrm>
            <a:off x="9725024" y="2362199"/>
            <a:ext cx="1990725" cy="1524000"/>
          </a:xfrm>
          <a:prstGeom prst="diamond">
            <a:avLst/>
          </a:prstGeom>
          <a:solidFill>
            <a:schemeClr val="accent1">
              <a:lumMod val="7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Distance &gt; 300</a:t>
            </a:r>
          </a:p>
        </p:txBody>
      </p:sp>
      <p:sp>
        <p:nvSpPr>
          <p:cNvPr id="49" name="Rectangle 48">
            <a:extLst>
              <a:ext uri="{FF2B5EF4-FFF2-40B4-BE49-F238E27FC236}">
                <a16:creationId xmlns:a16="http://schemas.microsoft.com/office/drawing/2014/main" id="{217F840D-6309-45C5-BBE4-DD1988995EA9}"/>
              </a:ext>
            </a:extLst>
          </p:cNvPr>
          <p:cNvSpPr/>
          <p:nvPr/>
        </p:nvSpPr>
        <p:spPr>
          <a:xfrm>
            <a:off x="10372724" y="4181475"/>
            <a:ext cx="685800" cy="247650"/>
          </a:xfrm>
          <a:prstGeom prst="rect">
            <a:avLst/>
          </a:prstGeom>
          <a:solidFill>
            <a:srgbClr val="00B05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Yes</a:t>
            </a:r>
            <a:endParaRPr lang="en-US"/>
          </a:p>
        </p:txBody>
      </p:sp>
      <p:cxnSp>
        <p:nvCxnSpPr>
          <p:cNvPr id="50" name="Straight Arrow Connector 49">
            <a:extLst>
              <a:ext uri="{FF2B5EF4-FFF2-40B4-BE49-F238E27FC236}">
                <a16:creationId xmlns:a16="http://schemas.microsoft.com/office/drawing/2014/main" id="{95CBBFF1-82D1-4774-B470-E77313C4C5D6}"/>
              </a:ext>
            </a:extLst>
          </p:cNvPr>
          <p:cNvCxnSpPr>
            <a:cxnSpLocks/>
          </p:cNvCxnSpPr>
          <p:nvPr/>
        </p:nvCxnSpPr>
        <p:spPr>
          <a:xfrm>
            <a:off x="10715624" y="4476749"/>
            <a:ext cx="0" cy="257175"/>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F23CCA36-C898-49DB-8181-25640CD96518}"/>
              </a:ext>
            </a:extLst>
          </p:cNvPr>
          <p:cNvCxnSpPr/>
          <p:nvPr/>
        </p:nvCxnSpPr>
        <p:spPr>
          <a:xfrm flipH="1" flipV="1">
            <a:off x="3892131" y="1440612"/>
            <a:ext cx="8108290" cy="26238"/>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83348E56-D881-4832-8E13-D497081C37D3}"/>
              </a:ext>
            </a:extLst>
          </p:cNvPr>
          <p:cNvCxnSpPr/>
          <p:nvPr/>
        </p:nvCxnSpPr>
        <p:spPr>
          <a:xfrm flipV="1">
            <a:off x="11772900" y="3114675"/>
            <a:ext cx="219075" cy="0"/>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2D787E0-F2FD-4B5D-9673-66E8F423A9BD}"/>
              </a:ext>
            </a:extLst>
          </p:cNvPr>
          <p:cNvCxnSpPr>
            <a:cxnSpLocks/>
          </p:cNvCxnSpPr>
          <p:nvPr/>
        </p:nvCxnSpPr>
        <p:spPr>
          <a:xfrm>
            <a:off x="11986944" y="1457325"/>
            <a:ext cx="12040" cy="1671727"/>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9C4FE1C4-D2B0-42C8-80D2-4696FA909E72}"/>
              </a:ext>
            </a:extLst>
          </p:cNvPr>
          <p:cNvCxnSpPr/>
          <p:nvPr/>
        </p:nvCxnSpPr>
        <p:spPr>
          <a:xfrm>
            <a:off x="3009900" y="5143500"/>
            <a:ext cx="0" cy="704850"/>
          </a:xfrm>
          <a:prstGeom prst="straightConnector1">
            <a:avLst/>
          </a:prstGeom>
          <a:ln w="28575"/>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1457924C-F182-4EF7-B59B-5BECF64D7390}"/>
              </a:ext>
            </a:extLst>
          </p:cNvPr>
          <p:cNvCxnSpPr>
            <a:cxnSpLocks/>
          </p:cNvCxnSpPr>
          <p:nvPr/>
        </p:nvCxnSpPr>
        <p:spPr>
          <a:xfrm>
            <a:off x="5619750" y="5676900"/>
            <a:ext cx="0" cy="172708"/>
          </a:xfrm>
          <a:prstGeom prst="straightConnector1">
            <a:avLst/>
          </a:prstGeom>
          <a:ln w="28575"/>
        </p:spPr>
        <p:style>
          <a:lnRef idx="3">
            <a:schemeClr val="accent1"/>
          </a:lnRef>
          <a:fillRef idx="0">
            <a:schemeClr val="accent1"/>
          </a:fillRef>
          <a:effectRef idx="2">
            <a:schemeClr val="accent1"/>
          </a:effectRef>
          <a:fontRef idx="minor">
            <a:schemeClr val="tx1"/>
          </a:fontRef>
        </p:style>
      </p:cxnSp>
      <p:cxnSp>
        <p:nvCxnSpPr>
          <p:cNvPr id="55" name="Straight Arrow Connector 54">
            <a:extLst>
              <a:ext uri="{FF2B5EF4-FFF2-40B4-BE49-F238E27FC236}">
                <a16:creationId xmlns:a16="http://schemas.microsoft.com/office/drawing/2014/main" id="{23043738-EA2C-480D-A0B6-75AE41FA91F8}"/>
              </a:ext>
            </a:extLst>
          </p:cNvPr>
          <p:cNvCxnSpPr>
            <a:cxnSpLocks/>
          </p:cNvCxnSpPr>
          <p:nvPr/>
        </p:nvCxnSpPr>
        <p:spPr>
          <a:xfrm>
            <a:off x="8153399" y="5686424"/>
            <a:ext cx="0" cy="161925"/>
          </a:xfrm>
          <a:prstGeom prst="straightConnector1">
            <a:avLst/>
          </a:prstGeom>
          <a:ln w="28575"/>
        </p:spPr>
        <p:style>
          <a:lnRef idx="3">
            <a:schemeClr val="accent1"/>
          </a:lnRef>
          <a:fillRef idx="0">
            <a:schemeClr val="accent1"/>
          </a:fillRef>
          <a:effectRef idx="2">
            <a:schemeClr val="accent1"/>
          </a:effectRef>
          <a:fontRef idx="minor">
            <a:schemeClr val="tx1"/>
          </a:fontRef>
        </p:style>
      </p:cxnSp>
      <p:cxnSp>
        <p:nvCxnSpPr>
          <p:cNvPr id="56" name="Straight Arrow Connector 55">
            <a:extLst>
              <a:ext uri="{FF2B5EF4-FFF2-40B4-BE49-F238E27FC236}">
                <a16:creationId xmlns:a16="http://schemas.microsoft.com/office/drawing/2014/main" id="{23D72C00-75A0-4088-AD0B-8EC981DDBCB4}"/>
              </a:ext>
            </a:extLst>
          </p:cNvPr>
          <p:cNvCxnSpPr>
            <a:cxnSpLocks/>
          </p:cNvCxnSpPr>
          <p:nvPr/>
        </p:nvCxnSpPr>
        <p:spPr>
          <a:xfrm>
            <a:off x="10715625" y="5143500"/>
            <a:ext cx="0" cy="704850"/>
          </a:xfrm>
          <a:prstGeom prst="straightConnector1">
            <a:avLst/>
          </a:prstGeom>
          <a:ln w="28575">
            <a:solidFill>
              <a:srgbClr val="4472C4"/>
            </a:solidFill>
          </a:ln>
        </p:spPr>
        <p:style>
          <a:lnRef idx="3">
            <a:schemeClr val="accent1"/>
          </a:lnRef>
          <a:fillRef idx="0">
            <a:schemeClr val="accent1"/>
          </a:fillRef>
          <a:effectRef idx="2">
            <a:schemeClr val="accent1"/>
          </a:effectRef>
          <a:fontRef idx="minor">
            <a:schemeClr val="tx1"/>
          </a:fontRef>
        </p:style>
      </p:cxnSp>
      <p:cxnSp>
        <p:nvCxnSpPr>
          <p:cNvPr id="57" name="Straight Arrow Connector 56">
            <a:extLst>
              <a:ext uri="{FF2B5EF4-FFF2-40B4-BE49-F238E27FC236}">
                <a16:creationId xmlns:a16="http://schemas.microsoft.com/office/drawing/2014/main" id="{62B2FF7E-233D-42B3-AEC6-4179A161C14D}"/>
              </a:ext>
            </a:extLst>
          </p:cNvPr>
          <p:cNvCxnSpPr>
            <a:cxnSpLocks/>
          </p:cNvCxnSpPr>
          <p:nvPr/>
        </p:nvCxnSpPr>
        <p:spPr>
          <a:xfrm>
            <a:off x="2993187" y="5855179"/>
            <a:ext cx="9018018" cy="3954"/>
          </a:xfrm>
          <a:prstGeom prst="straightConnector1">
            <a:avLst/>
          </a:prstGeom>
          <a:ln w="28575">
            <a:solidFill>
              <a:srgbClr val="4472C4"/>
            </a:solidFill>
          </a:ln>
        </p:spPr>
        <p:style>
          <a:lnRef idx="3">
            <a:schemeClr val="accent1"/>
          </a:lnRef>
          <a:fillRef idx="0">
            <a:schemeClr val="accent1"/>
          </a:fillRef>
          <a:effectRef idx="2">
            <a:schemeClr val="accent1"/>
          </a:effectRef>
          <a:fontRef idx="minor">
            <a:schemeClr val="tx1"/>
          </a:fontRef>
        </p:style>
      </p:cxnSp>
      <p:cxnSp>
        <p:nvCxnSpPr>
          <p:cNvPr id="58" name="Straight Arrow Connector 57">
            <a:extLst>
              <a:ext uri="{FF2B5EF4-FFF2-40B4-BE49-F238E27FC236}">
                <a16:creationId xmlns:a16="http://schemas.microsoft.com/office/drawing/2014/main" id="{79CF3CD4-0D65-4D01-9934-6948939110A7}"/>
              </a:ext>
            </a:extLst>
          </p:cNvPr>
          <p:cNvCxnSpPr>
            <a:cxnSpLocks/>
          </p:cNvCxnSpPr>
          <p:nvPr/>
        </p:nvCxnSpPr>
        <p:spPr>
          <a:xfrm>
            <a:off x="11997074" y="3106970"/>
            <a:ext cx="646" cy="2748999"/>
          </a:xfrm>
          <a:prstGeom prst="straightConnector1">
            <a:avLst/>
          </a:prstGeom>
          <a:ln w="28575"/>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3B8A6841-50D2-4AE3-BD09-FACB29B27E8D}"/>
              </a:ext>
            </a:extLst>
          </p:cNvPr>
          <p:cNvCxnSpPr>
            <a:cxnSpLocks/>
          </p:cNvCxnSpPr>
          <p:nvPr/>
        </p:nvCxnSpPr>
        <p:spPr>
          <a:xfrm>
            <a:off x="3009899" y="3960667"/>
            <a:ext cx="0" cy="2571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8090DA20-E7B9-4F7A-B8C0-BD05EC390741}"/>
              </a:ext>
            </a:extLst>
          </p:cNvPr>
          <p:cNvCxnSpPr>
            <a:cxnSpLocks/>
          </p:cNvCxnSpPr>
          <p:nvPr/>
        </p:nvCxnSpPr>
        <p:spPr>
          <a:xfrm>
            <a:off x="5624945" y="3917373"/>
            <a:ext cx="0" cy="2571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B2D5627-ADA8-4448-90C6-5D0EF84E5E23}"/>
              </a:ext>
            </a:extLst>
          </p:cNvPr>
          <p:cNvCxnSpPr>
            <a:cxnSpLocks/>
          </p:cNvCxnSpPr>
          <p:nvPr/>
        </p:nvCxnSpPr>
        <p:spPr>
          <a:xfrm>
            <a:off x="8162058" y="3917372"/>
            <a:ext cx="0" cy="2571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3582C3AE-7F3A-4B13-B12D-C54E85CC478E}"/>
              </a:ext>
            </a:extLst>
          </p:cNvPr>
          <p:cNvCxnSpPr>
            <a:cxnSpLocks/>
          </p:cNvCxnSpPr>
          <p:nvPr/>
        </p:nvCxnSpPr>
        <p:spPr>
          <a:xfrm>
            <a:off x="10716491" y="3917373"/>
            <a:ext cx="0" cy="2571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5BD84D6-333D-45C6-9AD5-73B68F74DD92}"/>
              </a:ext>
            </a:extLst>
          </p:cNvPr>
          <p:cNvSpPr/>
          <p:nvPr/>
        </p:nvSpPr>
        <p:spPr>
          <a:xfrm>
            <a:off x="2179492" y="975880"/>
            <a:ext cx="1671202" cy="961158"/>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mn-lt"/>
                <a:cs typeface="+mn-lt"/>
              </a:rPr>
              <a:t>Object distance measured (cm)</a:t>
            </a:r>
            <a:endParaRPr lang="en-US"/>
          </a:p>
        </p:txBody>
      </p:sp>
      <p:sp>
        <p:nvSpPr>
          <p:cNvPr id="61" name="Rectangle 60">
            <a:extLst>
              <a:ext uri="{FF2B5EF4-FFF2-40B4-BE49-F238E27FC236}">
                <a16:creationId xmlns:a16="http://schemas.microsoft.com/office/drawing/2014/main" id="{04E9EB2D-B875-4A6A-82BE-1A467AD69729}"/>
              </a:ext>
            </a:extLst>
          </p:cNvPr>
          <p:cNvSpPr/>
          <p:nvPr/>
        </p:nvSpPr>
        <p:spPr>
          <a:xfrm>
            <a:off x="7097855" y="4777219"/>
            <a:ext cx="2112817" cy="805295"/>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mn-lt"/>
                <a:cs typeface="+mn-lt"/>
              </a:rPr>
              <a:t>Motor is turned on</a:t>
            </a:r>
          </a:p>
          <a:p>
            <a:pPr algn="ctr"/>
            <a:r>
              <a:rPr lang="en-US">
                <a:ea typeface="+mn-lt"/>
                <a:cs typeface="+mn-lt"/>
              </a:rPr>
              <a:t>and off at 1 second intervals</a:t>
            </a:r>
            <a:endParaRPr lang="en-US"/>
          </a:p>
        </p:txBody>
      </p:sp>
      <p:cxnSp>
        <p:nvCxnSpPr>
          <p:cNvPr id="51" name="Straight Arrow Connector 50">
            <a:extLst>
              <a:ext uri="{FF2B5EF4-FFF2-40B4-BE49-F238E27FC236}">
                <a16:creationId xmlns:a16="http://schemas.microsoft.com/office/drawing/2014/main" id="{A8BB0E3B-44BE-4B89-9883-68A1C6CD1F7F}"/>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9166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E32F2-C36A-4D42-BAE6-F5B223515A9C}"/>
              </a:ext>
            </a:extLst>
          </p:cNvPr>
          <p:cNvSpPr>
            <a:spLocks noGrp="1"/>
          </p:cNvSpPr>
          <p:nvPr>
            <p:ph type="title"/>
          </p:nvPr>
        </p:nvSpPr>
        <p:spPr>
          <a:xfrm>
            <a:off x="838200" y="365125"/>
            <a:ext cx="10515600" cy="1325563"/>
          </a:xfrm>
        </p:spPr>
        <p:txBody>
          <a:bodyPr anchor="ctr">
            <a:normAutofit/>
          </a:bodyPr>
          <a:lstStyle/>
          <a:p>
            <a:r>
              <a:rPr lang="en-US">
                <a:solidFill>
                  <a:schemeClr val="tx1"/>
                </a:solidFill>
                <a:latin typeface="Arial"/>
                <a:cs typeface="Arial"/>
              </a:rPr>
              <a:t>Camera Identification - </a:t>
            </a:r>
            <a:r>
              <a:rPr lang="en-US" err="1">
                <a:solidFill>
                  <a:schemeClr val="tx1"/>
                </a:solidFill>
                <a:latin typeface="Arial"/>
                <a:cs typeface="Arial"/>
              </a:rPr>
              <a:t>AlexNet</a:t>
            </a:r>
            <a:endParaRPr lang="en-US">
              <a:solidFill>
                <a:schemeClr val="tx1"/>
              </a:solidFill>
              <a:latin typeface="Arial"/>
              <a:cs typeface="Arial"/>
            </a:endParaRPr>
          </a:p>
        </p:txBody>
      </p:sp>
      <p:sp>
        <p:nvSpPr>
          <p:cNvPr id="5" name="Slide Number Placeholder 4">
            <a:extLst>
              <a:ext uri="{FF2B5EF4-FFF2-40B4-BE49-F238E27FC236}">
                <a16:creationId xmlns:a16="http://schemas.microsoft.com/office/drawing/2014/main" id="{C2B170CD-676C-47CC-AF53-8032C6C1F8DD}"/>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31</a:t>
            </a:r>
            <a:endParaRPr lang="en-US"/>
          </a:p>
        </p:txBody>
      </p:sp>
      <p:sp>
        <p:nvSpPr>
          <p:cNvPr id="4" name="Content Placeholder 5">
            <a:extLst>
              <a:ext uri="{FF2B5EF4-FFF2-40B4-BE49-F238E27FC236}">
                <a16:creationId xmlns:a16="http://schemas.microsoft.com/office/drawing/2014/main" id="{20BEE518-5B7F-4EFA-B388-B224A019C050}"/>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Nicolas Garcia</a:t>
            </a:r>
            <a:endParaRPr lang="en-US"/>
          </a:p>
          <a:p>
            <a:endParaRPr lang="en-US"/>
          </a:p>
        </p:txBody>
      </p:sp>
      <p:pic>
        <p:nvPicPr>
          <p:cNvPr id="10" name="Picture 9" descr="Graphical user interface, application&#10;&#10;Description automatically generated">
            <a:extLst>
              <a:ext uri="{FF2B5EF4-FFF2-40B4-BE49-F238E27FC236}">
                <a16:creationId xmlns:a16="http://schemas.microsoft.com/office/drawing/2014/main" id="{60ECA63E-EF41-4FFA-BDAA-E755DA034C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5116" y="3596774"/>
            <a:ext cx="3092681" cy="2319511"/>
          </a:xfrm>
          <a:prstGeom prst="rect">
            <a:avLst/>
          </a:prstGeom>
        </p:spPr>
      </p:pic>
      <p:pic>
        <p:nvPicPr>
          <p:cNvPr id="12" name="Picture 11" descr="A picture containing text, iron&#10;&#10;Description automatically generated">
            <a:extLst>
              <a:ext uri="{FF2B5EF4-FFF2-40B4-BE49-F238E27FC236}">
                <a16:creationId xmlns:a16="http://schemas.microsoft.com/office/drawing/2014/main" id="{5F921CF5-9BAA-4106-BAD3-28FDEA8D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9650" y="1250675"/>
            <a:ext cx="3133053" cy="2349789"/>
          </a:xfrm>
          <a:prstGeom prst="rect">
            <a:avLst/>
          </a:prstGeom>
        </p:spPr>
      </p:pic>
      <p:pic>
        <p:nvPicPr>
          <p:cNvPr id="8" name="Picture 7" descr="Website&#10;&#10;Description automatically generated with medium confidence">
            <a:extLst>
              <a:ext uri="{FF2B5EF4-FFF2-40B4-BE49-F238E27FC236}">
                <a16:creationId xmlns:a16="http://schemas.microsoft.com/office/drawing/2014/main" id="{59160CC9-9C33-4843-A6BA-A0592FBE32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2703" y="1250675"/>
            <a:ext cx="3249297" cy="2436973"/>
          </a:xfrm>
          <a:prstGeom prst="rect">
            <a:avLst/>
          </a:prstGeom>
        </p:spPr>
      </p:pic>
      <p:pic>
        <p:nvPicPr>
          <p:cNvPr id="18" name="Picture 17" descr="A person holding a phone&#10;&#10;Description automatically generated with medium confidence">
            <a:extLst>
              <a:ext uri="{FF2B5EF4-FFF2-40B4-BE49-F238E27FC236}">
                <a16:creationId xmlns:a16="http://schemas.microsoft.com/office/drawing/2014/main" id="{E78A8730-6548-4BFE-9C1D-23719C1A10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641" y="3555686"/>
            <a:ext cx="3152475" cy="2364356"/>
          </a:xfrm>
          <a:prstGeom prst="rect">
            <a:avLst/>
          </a:prstGeom>
        </p:spPr>
      </p:pic>
      <p:cxnSp>
        <p:nvCxnSpPr>
          <p:cNvPr id="3" name="Straight Arrow Connector 2">
            <a:extLst>
              <a:ext uri="{FF2B5EF4-FFF2-40B4-BE49-F238E27FC236}">
                <a16:creationId xmlns:a16="http://schemas.microsoft.com/office/drawing/2014/main" id="{8588AE4D-44DD-4FB4-A23B-C2C9B7C82541}"/>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descr="Graphical user interface, application&#10;&#10;Description automatically generated">
            <a:extLst>
              <a:ext uri="{FF2B5EF4-FFF2-40B4-BE49-F238E27FC236}">
                <a16:creationId xmlns:a16="http://schemas.microsoft.com/office/drawing/2014/main" id="{13C48159-A010-4FD7-9070-5CDD0858B7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8633" y="3521950"/>
            <a:ext cx="3151639" cy="2368376"/>
          </a:xfrm>
          <a:prstGeom prst="rect">
            <a:avLst/>
          </a:prstGeom>
        </p:spPr>
      </p:pic>
      <p:pic>
        <p:nvPicPr>
          <p:cNvPr id="6" name="Picture 8">
            <a:extLst>
              <a:ext uri="{FF2B5EF4-FFF2-40B4-BE49-F238E27FC236}">
                <a16:creationId xmlns:a16="http://schemas.microsoft.com/office/drawing/2014/main" id="{FE8CE824-B1FF-4015-8AAB-9E75EE208114}"/>
              </a:ext>
            </a:extLst>
          </p:cNvPr>
          <p:cNvPicPr>
            <a:picLocks noChangeAspect="1"/>
          </p:cNvPicPr>
          <p:nvPr/>
        </p:nvPicPr>
        <p:blipFill>
          <a:blip r:embed="rId7"/>
          <a:stretch>
            <a:fillRect/>
          </a:stretch>
        </p:blipFill>
        <p:spPr>
          <a:xfrm>
            <a:off x="3717" y="1248007"/>
            <a:ext cx="3133491" cy="2336179"/>
          </a:xfrm>
          <a:prstGeom prst="rect">
            <a:avLst/>
          </a:prstGeom>
        </p:spPr>
      </p:pic>
      <p:pic>
        <p:nvPicPr>
          <p:cNvPr id="14" name="Picture 13" descr="Graphical user interface, website&#10;&#10;Description automatically generated">
            <a:extLst>
              <a:ext uri="{FF2B5EF4-FFF2-40B4-BE49-F238E27FC236}">
                <a16:creationId xmlns:a16="http://schemas.microsoft.com/office/drawing/2014/main" id="{A4166FB0-BDDE-421C-9D9F-C9F185B940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4942" y="1248007"/>
            <a:ext cx="3145013" cy="2358760"/>
          </a:xfrm>
          <a:prstGeom prst="rect">
            <a:avLst/>
          </a:prstGeom>
        </p:spPr>
      </p:pic>
    </p:spTree>
    <p:extLst>
      <p:ext uri="{BB962C8B-B14F-4D97-AF65-F5344CB8AC3E}">
        <p14:creationId xmlns:p14="http://schemas.microsoft.com/office/powerpoint/2010/main" val="32715748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03BBCA-799F-4286-BCB6-9E1A61F4EBB3}"/>
              </a:ext>
            </a:extLst>
          </p:cNvPr>
          <p:cNvSpPr>
            <a:spLocks noGrp="1"/>
          </p:cNvSpPr>
          <p:nvPr>
            <p:ph type="title"/>
          </p:nvPr>
        </p:nvSpPr>
        <p:spPr>
          <a:xfrm>
            <a:off x="838200" y="365125"/>
            <a:ext cx="10515600" cy="1325563"/>
          </a:xfrm>
        </p:spPr>
        <p:txBody>
          <a:bodyPr/>
          <a:lstStyle/>
          <a:p>
            <a:r>
              <a:rPr lang="en-US">
                <a:solidFill>
                  <a:schemeClr val="tx1"/>
                </a:solidFill>
                <a:latin typeface="Arial"/>
                <a:cs typeface="Arial"/>
              </a:rPr>
              <a:t>Team Website</a:t>
            </a:r>
            <a:endParaRPr lang="en-US">
              <a:solidFill>
                <a:schemeClr val="tx1"/>
              </a:solidFill>
            </a:endParaRPr>
          </a:p>
        </p:txBody>
      </p:sp>
      <p:pic>
        <p:nvPicPr>
          <p:cNvPr id="6" name="Picture 6" descr="A picture containing text, person, person, watching&#10;&#10;Description automatically generated">
            <a:extLst>
              <a:ext uri="{FF2B5EF4-FFF2-40B4-BE49-F238E27FC236}">
                <a16:creationId xmlns:a16="http://schemas.microsoft.com/office/drawing/2014/main" id="{B2C8A5A2-6327-42D8-A23A-D95173294BC6}"/>
              </a:ext>
            </a:extLst>
          </p:cNvPr>
          <p:cNvPicPr>
            <a:picLocks noGrp="1" noChangeAspect="1"/>
          </p:cNvPicPr>
          <p:nvPr>
            <p:ph sz="half" idx="2"/>
          </p:nvPr>
        </p:nvPicPr>
        <p:blipFill>
          <a:blip r:embed="rId2"/>
          <a:stretch>
            <a:fillRect/>
          </a:stretch>
        </p:blipFill>
        <p:spPr>
          <a:xfrm>
            <a:off x="1933303" y="1287290"/>
            <a:ext cx="8321040" cy="42865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2">
            <a:extLst>
              <a:ext uri="{FF2B5EF4-FFF2-40B4-BE49-F238E27FC236}">
                <a16:creationId xmlns:a16="http://schemas.microsoft.com/office/drawing/2014/main" id="{19A45295-F456-40DB-BB2C-1797055D8F6A}"/>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33</a:t>
            </a:fld>
            <a:endParaRPr lang="en-US"/>
          </a:p>
        </p:txBody>
      </p:sp>
      <p:sp>
        <p:nvSpPr>
          <p:cNvPr id="17" name="Content Placeholder 5">
            <a:extLst>
              <a:ext uri="{FF2B5EF4-FFF2-40B4-BE49-F238E27FC236}">
                <a16:creationId xmlns:a16="http://schemas.microsoft.com/office/drawing/2014/main" id="{30171FAB-1BDE-4034-8148-2BFC8D85E631}"/>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Nicolas Garcia</a:t>
            </a:r>
            <a:endParaRPr lang="en-US"/>
          </a:p>
        </p:txBody>
      </p:sp>
      <p:cxnSp>
        <p:nvCxnSpPr>
          <p:cNvPr id="7" name="Straight Arrow Connector 6">
            <a:extLst>
              <a:ext uri="{FF2B5EF4-FFF2-40B4-BE49-F238E27FC236}">
                <a16:creationId xmlns:a16="http://schemas.microsoft.com/office/drawing/2014/main" id="{73F0D7A9-9168-44C8-B8E2-817AED507197}"/>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8321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158DD-14C5-455C-B02C-7BF7DE99E594}"/>
              </a:ext>
            </a:extLst>
          </p:cNvPr>
          <p:cNvSpPr>
            <a:spLocks noGrp="1"/>
          </p:cNvSpPr>
          <p:nvPr>
            <p:ph type="title"/>
          </p:nvPr>
        </p:nvSpPr>
        <p:spPr>
          <a:xfrm>
            <a:off x="650310" y="553016"/>
            <a:ext cx="10515600" cy="1325563"/>
          </a:xfrm>
        </p:spPr>
        <p:txBody>
          <a:bodyPr/>
          <a:lstStyle/>
          <a:p>
            <a:r>
              <a:rPr lang="en-US" err="1">
                <a:solidFill>
                  <a:schemeClr val="tx1"/>
                </a:solidFill>
                <a:latin typeface="Arial"/>
                <a:cs typeface="Arial"/>
              </a:rPr>
              <a:t>InNOLEvation</a:t>
            </a:r>
            <a:br>
              <a:rPr lang="en-US">
                <a:solidFill>
                  <a:schemeClr val="tx1"/>
                </a:solidFill>
                <a:latin typeface="Arial"/>
                <a:cs typeface="Arial"/>
              </a:rPr>
            </a:br>
            <a:r>
              <a:rPr lang="en-US">
                <a:solidFill>
                  <a:schemeClr val="tx1"/>
                </a:solidFill>
                <a:latin typeface="Arial"/>
                <a:cs typeface="Arial"/>
              </a:rPr>
              <a:t>Challenge</a:t>
            </a:r>
            <a:endParaRPr lang="en-US">
              <a:solidFill>
                <a:schemeClr val="tx1"/>
              </a:solidFill>
            </a:endParaRPr>
          </a:p>
        </p:txBody>
      </p:sp>
      <p:sp>
        <p:nvSpPr>
          <p:cNvPr id="4" name="Content Placeholder 3">
            <a:extLst>
              <a:ext uri="{FF2B5EF4-FFF2-40B4-BE49-F238E27FC236}">
                <a16:creationId xmlns:a16="http://schemas.microsoft.com/office/drawing/2014/main" id="{EDBE3AC9-60F5-4665-B604-A1A64ABA79A0}"/>
              </a:ext>
            </a:extLst>
          </p:cNvPr>
          <p:cNvSpPr>
            <a:spLocks noGrp="1"/>
          </p:cNvSpPr>
          <p:nvPr>
            <p:ph sz="half" idx="1"/>
          </p:nvPr>
        </p:nvSpPr>
        <p:spPr>
          <a:xfrm>
            <a:off x="163874" y="1889486"/>
            <a:ext cx="4252913" cy="3779408"/>
          </a:xfrm>
        </p:spPr>
        <p:txBody>
          <a:bodyPr vert="horz" lIns="91440" tIns="45720" rIns="91440" bIns="45720" rtlCol="0" anchor="t">
            <a:normAutofit/>
          </a:bodyPr>
          <a:lstStyle/>
          <a:p>
            <a:r>
              <a:rPr lang="en-US" sz="3200">
                <a:latin typeface="Arial"/>
                <a:cs typeface="Arial"/>
              </a:rPr>
              <a:t>Competed in the </a:t>
            </a:r>
            <a:r>
              <a:rPr lang="en-US" sz="3200" err="1">
                <a:latin typeface="Arial"/>
                <a:cs typeface="Arial"/>
              </a:rPr>
              <a:t>InNOLEvation</a:t>
            </a:r>
            <a:r>
              <a:rPr lang="en-US" sz="3200">
                <a:latin typeface="Arial"/>
                <a:cs typeface="Arial"/>
              </a:rPr>
              <a:t> Competition</a:t>
            </a:r>
          </a:p>
          <a:p>
            <a:r>
              <a:rPr lang="en-US" sz="3200">
                <a:latin typeface="Arial"/>
                <a:cs typeface="Arial"/>
              </a:rPr>
              <a:t>Selected as a finalist</a:t>
            </a:r>
            <a:endParaRPr lang="en-US" sz="3200"/>
          </a:p>
          <a:p>
            <a:pPr lvl="1"/>
            <a:r>
              <a:rPr lang="en-US" sz="2800">
                <a:latin typeface="Arial"/>
                <a:cs typeface="Arial"/>
              </a:rPr>
              <a:t>Received $500 for the company </a:t>
            </a:r>
          </a:p>
          <a:p>
            <a:endParaRPr lang="en-US" sz="2800"/>
          </a:p>
          <a:p>
            <a:endParaRPr lang="en-US"/>
          </a:p>
        </p:txBody>
      </p:sp>
      <p:sp>
        <p:nvSpPr>
          <p:cNvPr id="3" name="Slide Number Placeholder 2">
            <a:extLst>
              <a:ext uri="{FF2B5EF4-FFF2-40B4-BE49-F238E27FC236}">
                <a16:creationId xmlns:a16="http://schemas.microsoft.com/office/drawing/2014/main" id="{0B0984EE-A6EF-441E-B9B8-DF5409AD6AF3}"/>
              </a:ext>
            </a:extLst>
          </p:cNvPr>
          <p:cNvSpPr>
            <a:spLocks noGrp="1"/>
          </p:cNvSpPr>
          <p:nvPr>
            <p:ph type="sldNum" sz="quarter" idx="4"/>
          </p:nvPr>
        </p:nvSpPr>
        <p:spPr/>
        <p:txBody>
          <a:bodyPr lIns="91440" tIns="45720" rIns="91440" bIns="45720" anchor="t"/>
          <a:lstStyle/>
          <a:p>
            <a:r>
              <a:rPr lang="en-US">
                <a:latin typeface="Arial"/>
                <a:cs typeface="Arial"/>
              </a:rPr>
              <a:t>33</a:t>
            </a:r>
            <a:endParaRPr lang="en-US"/>
          </a:p>
        </p:txBody>
      </p:sp>
      <p:sp>
        <p:nvSpPr>
          <p:cNvPr id="12" name="Content Placeholder 4">
            <a:extLst>
              <a:ext uri="{FF2B5EF4-FFF2-40B4-BE49-F238E27FC236}">
                <a16:creationId xmlns:a16="http://schemas.microsoft.com/office/drawing/2014/main" id="{CCBF9928-0743-4491-8CB5-79E0F282C899}"/>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Ethan Saffer</a:t>
            </a:r>
            <a:endParaRPr lang="en-US"/>
          </a:p>
        </p:txBody>
      </p:sp>
      <p:sp>
        <p:nvSpPr>
          <p:cNvPr id="14" name="Rectangle: Rounded Corners 13">
            <a:extLst>
              <a:ext uri="{FF2B5EF4-FFF2-40B4-BE49-F238E27FC236}">
                <a16:creationId xmlns:a16="http://schemas.microsoft.com/office/drawing/2014/main" id="{2CE375BD-1786-4196-A9A7-FDEB73A51B72}"/>
              </a:ext>
            </a:extLst>
          </p:cNvPr>
          <p:cNvSpPr/>
          <p:nvPr/>
        </p:nvSpPr>
        <p:spPr>
          <a:xfrm>
            <a:off x="6717024" y="199272"/>
            <a:ext cx="3060932" cy="569830"/>
          </a:xfrm>
          <a:prstGeom prst="roundRect">
            <a:avLst/>
          </a:prstGeom>
          <a:solidFill>
            <a:srgbClr val="8B9DAB"/>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000">
                <a:solidFill>
                  <a:schemeClr val="tx1"/>
                </a:solidFill>
                <a:latin typeface="Arial"/>
                <a:cs typeface="Arial"/>
              </a:rPr>
              <a:t>Unit Price: $299</a:t>
            </a:r>
          </a:p>
        </p:txBody>
      </p:sp>
      <p:pic>
        <p:nvPicPr>
          <p:cNvPr id="15" name="Picture 15" descr="Chart, timeline&#10;&#10;Description automatically generated">
            <a:extLst>
              <a:ext uri="{FF2B5EF4-FFF2-40B4-BE49-F238E27FC236}">
                <a16:creationId xmlns:a16="http://schemas.microsoft.com/office/drawing/2014/main" id="{76906681-D42B-4DCC-A8A9-5B624BC014E8}"/>
              </a:ext>
            </a:extLst>
          </p:cNvPr>
          <p:cNvPicPr>
            <a:picLocks noChangeAspect="1"/>
          </p:cNvPicPr>
          <p:nvPr/>
        </p:nvPicPr>
        <p:blipFill>
          <a:blip r:embed="rId2"/>
          <a:stretch>
            <a:fillRect/>
          </a:stretch>
        </p:blipFill>
        <p:spPr>
          <a:xfrm>
            <a:off x="4587914" y="918628"/>
            <a:ext cx="7184230" cy="4694585"/>
          </a:xfrm>
          <a:prstGeom prst="rect">
            <a:avLst/>
          </a:prstGeom>
        </p:spPr>
      </p:pic>
      <p:cxnSp>
        <p:nvCxnSpPr>
          <p:cNvPr id="10" name="Straight Arrow Connector 9">
            <a:extLst>
              <a:ext uri="{FF2B5EF4-FFF2-40B4-BE49-F238E27FC236}">
                <a16:creationId xmlns:a16="http://schemas.microsoft.com/office/drawing/2014/main" id="{1CC06424-A1FB-4C5E-8E82-6C8F9CBD938E}"/>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69F2BD9-0AD3-41FC-9DC7-4FAF3B1989AE}"/>
              </a:ext>
            </a:extLst>
          </p:cNvPr>
          <p:cNvSpPr txBox="1"/>
          <p:nvPr/>
        </p:nvSpPr>
        <p:spPr>
          <a:xfrm>
            <a:off x="7177669" y="914400"/>
            <a:ext cx="19904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Yearly Projections</a:t>
            </a:r>
          </a:p>
        </p:txBody>
      </p:sp>
    </p:spTree>
    <p:extLst>
      <p:ext uri="{BB962C8B-B14F-4D97-AF65-F5344CB8AC3E}">
        <p14:creationId xmlns:p14="http://schemas.microsoft.com/office/powerpoint/2010/main" val="18963321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17C80-3DA9-4264-A040-0C3BA20B094E}"/>
              </a:ext>
            </a:extLst>
          </p:cNvPr>
          <p:cNvSpPr>
            <a:spLocks noGrp="1"/>
          </p:cNvSpPr>
          <p:nvPr>
            <p:ph type="title"/>
          </p:nvPr>
        </p:nvSpPr>
        <p:spPr>
          <a:xfrm>
            <a:off x="309033" y="206375"/>
            <a:ext cx="10515600" cy="1325563"/>
          </a:xfrm>
        </p:spPr>
        <p:txBody>
          <a:bodyPr/>
          <a:lstStyle/>
          <a:p>
            <a:r>
              <a:rPr lang="en-US">
                <a:solidFill>
                  <a:schemeClr val="tx1"/>
                </a:solidFill>
                <a:latin typeface="Arial"/>
                <a:cs typeface="Arial"/>
              </a:rPr>
              <a:t>Lessons Learned</a:t>
            </a:r>
            <a:endParaRPr lang="en-US">
              <a:solidFill>
                <a:schemeClr val="tx1"/>
              </a:solidFill>
            </a:endParaRPr>
          </a:p>
        </p:txBody>
      </p:sp>
      <p:pic>
        <p:nvPicPr>
          <p:cNvPr id="11" name="Picture 11" descr="A picture containing red, sitting, indoor, orange&#10;&#10;Description automatically generated">
            <a:extLst>
              <a:ext uri="{FF2B5EF4-FFF2-40B4-BE49-F238E27FC236}">
                <a16:creationId xmlns:a16="http://schemas.microsoft.com/office/drawing/2014/main" id="{AB6BAB61-00DB-455C-911F-42EB62B74D94}"/>
              </a:ext>
            </a:extLst>
          </p:cNvPr>
          <p:cNvPicPr>
            <a:picLocks noGrp="1" noChangeAspect="1"/>
          </p:cNvPicPr>
          <p:nvPr>
            <p:ph sz="half" idx="13"/>
          </p:nvPr>
        </p:nvPicPr>
        <p:blipFill>
          <a:blip r:embed="rId2"/>
          <a:stretch>
            <a:fillRect/>
          </a:stretch>
        </p:blipFill>
        <p:spPr>
          <a:xfrm>
            <a:off x="6758517" y="1497008"/>
            <a:ext cx="4988136" cy="37172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2" descr="A picture containing text&#10;&#10;Description automatically generated">
            <a:extLst>
              <a:ext uri="{FF2B5EF4-FFF2-40B4-BE49-F238E27FC236}">
                <a16:creationId xmlns:a16="http://schemas.microsoft.com/office/drawing/2014/main" id="{7433E133-BDCA-40C1-9C85-8FD59E6167F4}"/>
              </a:ext>
            </a:extLst>
          </p:cNvPr>
          <p:cNvPicPr>
            <a:picLocks noGrp="1" noChangeAspect="1"/>
          </p:cNvPicPr>
          <p:nvPr>
            <p:ph sz="half" idx="14"/>
          </p:nvPr>
        </p:nvPicPr>
        <p:blipFill rotWithShape="1">
          <a:blip r:embed="rId3"/>
          <a:srcRect r="1910" b="37500"/>
          <a:stretch/>
        </p:blipFill>
        <p:spPr>
          <a:xfrm>
            <a:off x="449362" y="2385666"/>
            <a:ext cx="5404210" cy="26513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 Placeholder 5">
            <a:extLst>
              <a:ext uri="{FF2B5EF4-FFF2-40B4-BE49-F238E27FC236}">
                <a16:creationId xmlns:a16="http://schemas.microsoft.com/office/drawing/2014/main" id="{AC888E0B-C899-4C5B-8247-5E1FB2AC8437}"/>
              </a:ext>
            </a:extLst>
          </p:cNvPr>
          <p:cNvSpPr>
            <a:spLocks noGrp="1"/>
          </p:cNvSpPr>
          <p:nvPr>
            <p:ph type="body" idx="1"/>
          </p:nvPr>
        </p:nvSpPr>
        <p:spPr>
          <a:xfrm>
            <a:off x="867160" y="5088043"/>
            <a:ext cx="4183177" cy="647700"/>
          </a:xfrm>
        </p:spPr>
        <p:txBody>
          <a:bodyPr>
            <a:normAutofit fontScale="92500" lnSpcReduction="10000"/>
          </a:bodyPr>
          <a:lstStyle/>
          <a:p>
            <a:r>
              <a:rPr lang="en-US">
                <a:latin typeface="Arial"/>
                <a:cs typeface="Arial"/>
              </a:rPr>
              <a:t>The front of the main housing has a downward bend.</a:t>
            </a:r>
            <a:endParaRPr lang="en-US"/>
          </a:p>
        </p:txBody>
      </p:sp>
      <p:sp>
        <p:nvSpPr>
          <p:cNvPr id="7" name="Text Placeholder 6">
            <a:extLst>
              <a:ext uri="{FF2B5EF4-FFF2-40B4-BE49-F238E27FC236}">
                <a16:creationId xmlns:a16="http://schemas.microsoft.com/office/drawing/2014/main" id="{A6474C91-49CD-4B8C-B1B0-C4F7CF92910F}"/>
              </a:ext>
            </a:extLst>
          </p:cNvPr>
          <p:cNvSpPr>
            <a:spLocks noGrp="1"/>
          </p:cNvSpPr>
          <p:nvPr>
            <p:ph type="body" sz="quarter" idx="3"/>
          </p:nvPr>
        </p:nvSpPr>
        <p:spPr>
          <a:xfrm>
            <a:off x="6500611" y="5211307"/>
            <a:ext cx="5503833" cy="399474"/>
          </a:xfrm>
        </p:spPr>
        <p:txBody>
          <a:bodyPr>
            <a:noAutofit/>
          </a:bodyPr>
          <a:lstStyle/>
          <a:p>
            <a:r>
              <a:rPr lang="en-US" sz="2000">
                <a:latin typeface="Arial"/>
                <a:cs typeface="Arial"/>
              </a:rPr>
              <a:t>Corners are warped, altering geometry</a:t>
            </a:r>
            <a:endParaRPr lang="en-US" sz="2000"/>
          </a:p>
        </p:txBody>
      </p:sp>
      <p:sp>
        <p:nvSpPr>
          <p:cNvPr id="9" name="Slide Number Placeholder 8">
            <a:extLst>
              <a:ext uri="{FF2B5EF4-FFF2-40B4-BE49-F238E27FC236}">
                <a16:creationId xmlns:a16="http://schemas.microsoft.com/office/drawing/2014/main" id="{053CC744-DD28-47B5-AB7F-B73C01AB8FD5}"/>
              </a:ext>
            </a:extLst>
          </p:cNvPr>
          <p:cNvSpPr>
            <a:spLocks noGrp="1"/>
          </p:cNvSpPr>
          <p:nvPr>
            <p:ph type="sldNum" sz="quarter" idx="4"/>
          </p:nvPr>
        </p:nvSpPr>
        <p:spPr/>
        <p:txBody>
          <a:bodyPr/>
          <a:lstStyle/>
          <a:p>
            <a:fld id="{6F1FABC0-072B-4F22-8F9B-95A9D10B0206}" type="slidenum">
              <a:rPr lang="en-US" smtClean="0"/>
              <a:pPr/>
              <a:t>35</a:t>
            </a:fld>
            <a:endParaRPr lang="en-US"/>
          </a:p>
        </p:txBody>
      </p:sp>
      <p:sp>
        <p:nvSpPr>
          <p:cNvPr id="18" name="Content Placeholder 17">
            <a:extLst>
              <a:ext uri="{FF2B5EF4-FFF2-40B4-BE49-F238E27FC236}">
                <a16:creationId xmlns:a16="http://schemas.microsoft.com/office/drawing/2014/main" id="{FA32BAB0-5374-4164-85F1-1B799BA73A4D}"/>
              </a:ext>
            </a:extLst>
          </p:cNvPr>
          <p:cNvSpPr>
            <a:spLocks noGrp="1"/>
          </p:cNvSpPr>
          <p:nvPr>
            <p:ph sz="quarter" idx="11"/>
          </p:nvPr>
        </p:nvSpPr>
        <p:spPr/>
        <p:txBody>
          <a:bodyPr vert="horz" lIns="91440" tIns="45720" rIns="91440" bIns="45720" rtlCol="0" anchor="t">
            <a:noAutofit/>
          </a:bodyPr>
          <a:lstStyle/>
          <a:p>
            <a:r>
              <a:rPr lang="en-US">
                <a:latin typeface="Arial"/>
                <a:cs typeface="Arial"/>
              </a:rPr>
              <a:t>Madison Jaffe</a:t>
            </a:r>
            <a:endParaRPr lang="en-US"/>
          </a:p>
        </p:txBody>
      </p:sp>
      <p:sp>
        <p:nvSpPr>
          <p:cNvPr id="4" name="Content Placeholder 2">
            <a:extLst>
              <a:ext uri="{FF2B5EF4-FFF2-40B4-BE49-F238E27FC236}">
                <a16:creationId xmlns:a16="http://schemas.microsoft.com/office/drawing/2014/main" id="{ADAD1F92-5233-44E9-8DCE-F770C569C153}"/>
              </a:ext>
            </a:extLst>
          </p:cNvPr>
          <p:cNvSpPr txBox="1">
            <a:spLocks/>
          </p:cNvSpPr>
          <p:nvPr/>
        </p:nvSpPr>
        <p:spPr>
          <a:xfrm>
            <a:off x="304800" y="1282700"/>
            <a:ext cx="10515600" cy="401662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b="0"/>
          </a:p>
          <a:p>
            <a:endParaRPr lang="en-US"/>
          </a:p>
          <a:p>
            <a:endParaRPr lang="en-US"/>
          </a:p>
          <a:p>
            <a:endParaRPr lang="en-US"/>
          </a:p>
          <a:p>
            <a:endParaRPr lang="en-US"/>
          </a:p>
        </p:txBody>
      </p:sp>
      <p:sp>
        <p:nvSpPr>
          <p:cNvPr id="5" name="Rectangle: Rounded Corners 4">
            <a:extLst>
              <a:ext uri="{FF2B5EF4-FFF2-40B4-BE49-F238E27FC236}">
                <a16:creationId xmlns:a16="http://schemas.microsoft.com/office/drawing/2014/main" id="{3382ABA5-F730-4292-A9CB-2A233D41E75F}"/>
              </a:ext>
            </a:extLst>
          </p:cNvPr>
          <p:cNvSpPr/>
          <p:nvPr/>
        </p:nvSpPr>
        <p:spPr>
          <a:xfrm>
            <a:off x="342900" y="1277985"/>
            <a:ext cx="5619750" cy="979440"/>
          </a:xfrm>
          <a:prstGeom prst="roundRect">
            <a:avLst/>
          </a:prstGeom>
          <a:solidFill>
            <a:srgbClr val="8B9DA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90000"/>
              </a:lnSpc>
              <a:spcBef>
                <a:spcPts val="1000"/>
              </a:spcBef>
            </a:pPr>
            <a:r>
              <a:rPr lang="en-US">
                <a:latin typeface="Arial"/>
                <a:cs typeface="Arial"/>
              </a:rPr>
              <a:t>3D Printing is good for quick models</a:t>
            </a:r>
            <a:endParaRPr lang="en-US">
              <a:ea typeface="+mn-lt"/>
              <a:cs typeface="+mn-lt"/>
            </a:endParaRPr>
          </a:p>
          <a:p>
            <a:pPr>
              <a:lnSpc>
                <a:spcPct val="90000"/>
              </a:lnSpc>
              <a:spcBef>
                <a:spcPts val="1000"/>
              </a:spcBef>
            </a:pPr>
            <a:r>
              <a:rPr lang="en-US">
                <a:latin typeface="Arial"/>
                <a:cs typeface="Arial"/>
              </a:rPr>
              <a:t>Tends to warp significantly without correct parameters</a:t>
            </a:r>
            <a:endParaRPr lang="en-US"/>
          </a:p>
        </p:txBody>
      </p:sp>
      <p:cxnSp>
        <p:nvCxnSpPr>
          <p:cNvPr id="13" name="Straight Arrow Connector 12">
            <a:extLst>
              <a:ext uri="{FF2B5EF4-FFF2-40B4-BE49-F238E27FC236}">
                <a16:creationId xmlns:a16="http://schemas.microsoft.com/office/drawing/2014/main" id="{B73709E8-C98E-43DF-863F-582609AD26C1}"/>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7169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76D0B8-447C-41B8-88F3-E505C163D699}"/>
              </a:ext>
            </a:extLst>
          </p:cNvPr>
          <p:cNvSpPr>
            <a:spLocks noGrp="1"/>
          </p:cNvSpPr>
          <p:nvPr>
            <p:ph idx="1"/>
          </p:nvPr>
        </p:nvSpPr>
        <p:spPr>
          <a:xfrm>
            <a:off x="838200" y="1825625"/>
            <a:ext cx="6503895" cy="4016620"/>
          </a:xfrm>
        </p:spPr>
        <p:txBody>
          <a:bodyPr vert="horz" lIns="91440" tIns="45720" rIns="91440" bIns="45720" rtlCol="0" anchor="t">
            <a:normAutofit/>
          </a:bodyPr>
          <a:lstStyle/>
          <a:p>
            <a:pPr marL="457200" indent="-457200"/>
            <a:r>
              <a:rPr lang="en-US">
                <a:latin typeface="Arial"/>
                <a:cs typeface="Arial"/>
              </a:rPr>
              <a:t>The battery served as the hardest object to design around.</a:t>
            </a:r>
            <a:endParaRPr lang="en-US"/>
          </a:p>
          <a:p>
            <a:pPr lvl="1"/>
            <a:r>
              <a:rPr lang="en-US">
                <a:latin typeface="Arial"/>
                <a:cs typeface="Arial"/>
              </a:rPr>
              <a:t>It is the largest and heaviest component of our assembly</a:t>
            </a:r>
            <a:endParaRPr lang="en-US"/>
          </a:p>
          <a:p>
            <a:r>
              <a:rPr lang="en-US">
                <a:latin typeface="Arial"/>
                <a:cs typeface="Arial"/>
              </a:rPr>
              <a:t>New iterations of housing were made to make it as compact as possible.</a:t>
            </a:r>
            <a:endParaRPr lang="en-US"/>
          </a:p>
          <a:p>
            <a:pPr lvl="1"/>
            <a:endParaRPr lang="en-US"/>
          </a:p>
          <a:p>
            <a:pPr lvl="1"/>
            <a:endParaRPr lang="en-US"/>
          </a:p>
          <a:p>
            <a:pPr lvl="1"/>
            <a:endParaRPr lang="en-US"/>
          </a:p>
          <a:p>
            <a:pPr marL="0" indent="0">
              <a:buNone/>
            </a:pPr>
            <a:endParaRPr lang="en-US"/>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B468BED9-1AE8-4CE2-BA35-A7E565CEC64F}"/>
              </a:ext>
            </a:extLst>
          </p:cNvPr>
          <p:cNvSpPr>
            <a:spLocks noGrp="1"/>
          </p:cNvSpPr>
          <p:nvPr>
            <p:ph type="sldNum" sz="quarter" idx="4"/>
          </p:nvPr>
        </p:nvSpPr>
        <p:spPr/>
        <p:txBody>
          <a:bodyPr lIns="91440" tIns="45720" rIns="91440" bIns="45720" anchor="t"/>
          <a:lstStyle/>
          <a:p>
            <a:r>
              <a:rPr lang="en-US">
                <a:latin typeface="Arial"/>
                <a:cs typeface="Arial"/>
              </a:rPr>
              <a:t>35</a:t>
            </a:r>
            <a:endParaRPr lang="en-US"/>
          </a:p>
        </p:txBody>
      </p:sp>
      <p:pic>
        <p:nvPicPr>
          <p:cNvPr id="6" name="Picture 7" descr="A picture containing person, indoor, floor, red&#10;&#10;Description automatically generated">
            <a:extLst>
              <a:ext uri="{FF2B5EF4-FFF2-40B4-BE49-F238E27FC236}">
                <a16:creationId xmlns:a16="http://schemas.microsoft.com/office/drawing/2014/main" id="{9C675C9A-19B1-412D-AEB8-1477703B8047}"/>
              </a:ext>
            </a:extLst>
          </p:cNvPr>
          <p:cNvPicPr>
            <a:picLocks noGrp="1" noChangeAspect="1"/>
          </p:cNvPicPr>
          <p:nvPr>
            <p:ph sz="quarter" idx="11"/>
          </p:nvPr>
        </p:nvPicPr>
        <p:blipFill rotWithShape="1">
          <a:blip r:embed="rId2"/>
          <a:srcRect l="2575" t="25235" r="215" b="24873"/>
          <a:stretch/>
        </p:blipFill>
        <p:spPr>
          <a:xfrm>
            <a:off x="7338692" y="2059420"/>
            <a:ext cx="4398128" cy="28643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itle 1">
            <a:extLst>
              <a:ext uri="{FF2B5EF4-FFF2-40B4-BE49-F238E27FC236}">
                <a16:creationId xmlns:a16="http://schemas.microsoft.com/office/drawing/2014/main" id="{391CA31B-189C-4DFB-85A5-220EC548DEBE}"/>
              </a:ext>
            </a:extLst>
          </p:cNvPr>
          <p:cNvSpPr txBox="1">
            <a:spLocks/>
          </p:cNvSpPr>
          <p:nvPr/>
        </p:nvSpPr>
        <p:spPr>
          <a:xfrm>
            <a:off x="309033" y="2063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a:solidFill>
                  <a:schemeClr val="tx1"/>
                </a:solidFill>
                <a:latin typeface="Arial"/>
                <a:cs typeface="Arial"/>
              </a:rPr>
              <a:t>Lessons Learned</a:t>
            </a:r>
            <a:endParaRPr lang="en-US">
              <a:solidFill>
                <a:schemeClr val="tx1"/>
              </a:solidFill>
            </a:endParaRPr>
          </a:p>
        </p:txBody>
      </p:sp>
      <p:sp>
        <p:nvSpPr>
          <p:cNvPr id="2" name="Content Placeholder 17">
            <a:extLst>
              <a:ext uri="{FF2B5EF4-FFF2-40B4-BE49-F238E27FC236}">
                <a16:creationId xmlns:a16="http://schemas.microsoft.com/office/drawing/2014/main" id="{965CE50A-9AF3-4AB7-87F2-30A4F974DB7B}"/>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Madison Jaffe</a:t>
            </a:r>
            <a:endParaRPr lang="en-US"/>
          </a:p>
        </p:txBody>
      </p:sp>
      <p:cxnSp>
        <p:nvCxnSpPr>
          <p:cNvPr id="8" name="Straight Arrow Connector 7">
            <a:extLst>
              <a:ext uri="{FF2B5EF4-FFF2-40B4-BE49-F238E27FC236}">
                <a16:creationId xmlns:a16="http://schemas.microsoft.com/office/drawing/2014/main" id="{F72D0994-198B-4BD4-B67F-66A730474963}"/>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0347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76D0B8-447C-41B8-88F3-E505C163D699}"/>
              </a:ext>
            </a:extLst>
          </p:cNvPr>
          <p:cNvSpPr>
            <a:spLocks noGrp="1"/>
          </p:cNvSpPr>
          <p:nvPr>
            <p:ph idx="1"/>
          </p:nvPr>
        </p:nvSpPr>
        <p:spPr>
          <a:xfrm>
            <a:off x="838200" y="1825625"/>
            <a:ext cx="5181600" cy="4016620"/>
          </a:xfrm>
        </p:spPr>
        <p:txBody>
          <a:bodyPr vert="horz" lIns="91440" tIns="45720" rIns="91440" bIns="45720" rtlCol="0" anchor="t">
            <a:normAutofit/>
          </a:bodyPr>
          <a:lstStyle/>
          <a:p>
            <a:r>
              <a:rPr lang="en-US">
                <a:latin typeface="Arial"/>
                <a:cs typeface="Arial"/>
              </a:rPr>
              <a:t>Proper calibration of sensors and motors are pivotal for their accurate usage.</a:t>
            </a:r>
            <a:endParaRPr lang="en-US"/>
          </a:p>
          <a:p>
            <a:r>
              <a:rPr lang="en-US">
                <a:latin typeface="Arial"/>
                <a:cs typeface="Arial"/>
              </a:rPr>
              <a:t>Here the sensor should read 7.6cm, rounded between 7 and 8. </a:t>
            </a:r>
            <a:endParaRPr lang="en-US"/>
          </a:p>
          <a:p>
            <a:pPr lvl="1"/>
            <a:r>
              <a:rPr lang="en-US">
                <a:latin typeface="Arial"/>
                <a:cs typeface="Arial"/>
              </a:rPr>
              <a:t>The error propagates further as the distance increases</a:t>
            </a:r>
            <a:endParaRPr lang="en-US" err="1"/>
          </a:p>
          <a:p>
            <a:endParaRPr lang="en-US"/>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B468BED9-1AE8-4CE2-BA35-A7E565CEC64F}"/>
              </a:ext>
            </a:extLst>
          </p:cNvPr>
          <p:cNvSpPr>
            <a:spLocks noGrp="1"/>
          </p:cNvSpPr>
          <p:nvPr>
            <p:ph type="sldNum" sz="quarter" idx="4"/>
          </p:nvPr>
        </p:nvSpPr>
        <p:spPr/>
        <p:txBody>
          <a:bodyPr/>
          <a:lstStyle/>
          <a:p>
            <a:fld id="{6F1FABC0-072B-4F22-8F9B-95A9D10B0206}" type="slidenum">
              <a:rPr lang="en-US" smtClean="0"/>
              <a:pPr/>
              <a:t>37</a:t>
            </a:fld>
            <a:endParaRPr lang="en-US"/>
          </a:p>
        </p:txBody>
      </p:sp>
      <p:sp>
        <p:nvSpPr>
          <p:cNvPr id="5" name="Content Placeholder 4">
            <a:extLst>
              <a:ext uri="{FF2B5EF4-FFF2-40B4-BE49-F238E27FC236}">
                <a16:creationId xmlns:a16="http://schemas.microsoft.com/office/drawing/2014/main" id="{6796065D-2C4B-46E4-A447-C7D687270CD6}"/>
              </a:ext>
            </a:extLst>
          </p:cNvPr>
          <p:cNvSpPr>
            <a:spLocks noGrp="1"/>
          </p:cNvSpPr>
          <p:nvPr>
            <p:ph sz="quarter" idx="11"/>
          </p:nvPr>
        </p:nvSpPr>
        <p:spPr/>
        <p:txBody>
          <a:bodyPr vert="horz" lIns="91440" tIns="45720" rIns="91440" bIns="45720" rtlCol="0" anchor="t">
            <a:noAutofit/>
          </a:bodyPr>
          <a:lstStyle/>
          <a:p>
            <a:r>
              <a:rPr lang="en-US"/>
              <a:t>David Alicea</a:t>
            </a:r>
          </a:p>
        </p:txBody>
      </p:sp>
      <p:pic>
        <p:nvPicPr>
          <p:cNvPr id="12" name="Picture 19" descr="A picture containing indoor, person&#10;&#10;Description automatically generated">
            <a:extLst>
              <a:ext uri="{FF2B5EF4-FFF2-40B4-BE49-F238E27FC236}">
                <a16:creationId xmlns:a16="http://schemas.microsoft.com/office/drawing/2014/main" id="{60DFAC8B-C15C-4ED3-81E5-DB6295A75D84}"/>
              </a:ext>
            </a:extLst>
          </p:cNvPr>
          <p:cNvPicPr>
            <a:picLocks noChangeAspect="1"/>
          </p:cNvPicPr>
          <p:nvPr/>
        </p:nvPicPr>
        <p:blipFill>
          <a:blip r:embed="rId2"/>
          <a:stretch>
            <a:fillRect/>
          </a:stretch>
        </p:blipFill>
        <p:spPr>
          <a:xfrm rot="5400000">
            <a:off x="8312150" y="963107"/>
            <a:ext cx="1824566"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a:extLst>
              <a:ext uri="{FF2B5EF4-FFF2-40B4-BE49-F238E27FC236}">
                <a16:creationId xmlns:a16="http://schemas.microsoft.com/office/drawing/2014/main" id="{BB1A70F6-C9F4-419A-8955-0AF213429A3D}"/>
              </a:ext>
            </a:extLst>
          </p:cNvPr>
          <p:cNvSpPr txBox="1"/>
          <p:nvPr/>
        </p:nvSpPr>
        <p:spPr>
          <a:xfrm>
            <a:off x="8062912" y="950119"/>
            <a:ext cx="231457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7.6 Centimeters</a:t>
            </a:r>
            <a:endParaRPr lang="en-US"/>
          </a:p>
        </p:txBody>
      </p:sp>
      <p:pic>
        <p:nvPicPr>
          <p:cNvPr id="16" name="Picture 26" descr="Graphical user interface, text, application, Word&#10;&#10;Description automatically generated">
            <a:extLst>
              <a:ext uri="{FF2B5EF4-FFF2-40B4-BE49-F238E27FC236}">
                <a16:creationId xmlns:a16="http://schemas.microsoft.com/office/drawing/2014/main" id="{E096DE35-C18D-4B46-975E-F0CDF39C9BC6}"/>
              </a:ext>
            </a:extLst>
          </p:cNvPr>
          <p:cNvPicPr>
            <a:picLocks noChangeAspect="1"/>
          </p:cNvPicPr>
          <p:nvPr/>
        </p:nvPicPr>
        <p:blipFill>
          <a:blip r:embed="rId3"/>
          <a:stretch>
            <a:fillRect/>
          </a:stretch>
        </p:blipFill>
        <p:spPr>
          <a:xfrm>
            <a:off x="7843838" y="3533775"/>
            <a:ext cx="2751860" cy="18184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itle 1">
            <a:extLst>
              <a:ext uri="{FF2B5EF4-FFF2-40B4-BE49-F238E27FC236}">
                <a16:creationId xmlns:a16="http://schemas.microsoft.com/office/drawing/2014/main" id="{1F1CAF99-5BAF-46C1-8D7F-F6CD6868D03C}"/>
              </a:ext>
            </a:extLst>
          </p:cNvPr>
          <p:cNvSpPr>
            <a:spLocks noGrp="1"/>
          </p:cNvSpPr>
          <p:nvPr>
            <p:ph type="title"/>
          </p:nvPr>
        </p:nvSpPr>
        <p:spPr>
          <a:xfrm>
            <a:off x="309033" y="206375"/>
            <a:ext cx="10515600" cy="1325563"/>
          </a:xfrm>
        </p:spPr>
        <p:txBody>
          <a:bodyPr/>
          <a:lstStyle/>
          <a:p>
            <a:r>
              <a:rPr lang="en-US">
                <a:solidFill>
                  <a:schemeClr val="tx1"/>
                </a:solidFill>
                <a:latin typeface="Arial"/>
                <a:cs typeface="Arial"/>
              </a:rPr>
              <a:t>Lessons Learned</a:t>
            </a:r>
            <a:endParaRPr lang="en-US">
              <a:solidFill>
                <a:schemeClr val="tx1"/>
              </a:solidFill>
            </a:endParaRPr>
          </a:p>
        </p:txBody>
      </p:sp>
      <p:cxnSp>
        <p:nvCxnSpPr>
          <p:cNvPr id="10" name="Straight Arrow Connector 9">
            <a:extLst>
              <a:ext uri="{FF2B5EF4-FFF2-40B4-BE49-F238E27FC236}">
                <a16:creationId xmlns:a16="http://schemas.microsoft.com/office/drawing/2014/main" id="{BA250F7D-15EB-4A80-865D-EAD94D667395}"/>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46283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76D0B8-447C-41B8-88F3-E505C163D699}"/>
              </a:ext>
            </a:extLst>
          </p:cNvPr>
          <p:cNvSpPr>
            <a:spLocks noGrp="1"/>
          </p:cNvSpPr>
          <p:nvPr>
            <p:ph idx="1"/>
          </p:nvPr>
        </p:nvSpPr>
        <p:spPr/>
        <p:txBody>
          <a:bodyPr vert="horz" lIns="91440" tIns="45720" rIns="91440" bIns="45720" rtlCol="0" anchor="t">
            <a:normAutofit/>
          </a:bodyPr>
          <a:lstStyle/>
          <a:p>
            <a:r>
              <a:rPr lang="en-US">
                <a:latin typeface="Arial"/>
                <a:cs typeface="Arial"/>
              </a:rPr>
              <a:t>Ultrasonic sensor is directed forward and does not support large changes in angle or tilt.</a:t>
            </a:r>
            <a:endParaRPr lang="en-US"/>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B468BED9-1AE8-4CE2-BA35-A7E565CEC64F}"/>
              </a:ext>
            </a:extLst>
          </p:cNvPr>
          <p:cNvSpPr>
            <a:spLocks noGrp="1"/>
          </p:cNvSpPr>
          <p:nvPr>
            <p:ph type="sldNum" sz="quarter" idx="4"/>
          </p:nvPr>
        </p:nvSpPr>
        <p:spPr/>
        <p:txBody>
          <a:bodyPr/>
          <a:lstStyle/>
          <a:p>
            <a:fld id="{6F1FABC0-072B-4F22-8F9B-95A9D10B0206}" type="slidenum">
              <a:rPr lang="en-US" smtClean="0"/>
              <a:pPr/>
              <a:t>38</a:t>
            </a:fld>
            <a:endParaRPr lang="en-US"/>
          </a:p>
        </p:txBody>
      </p:sp>
      <p:pic>
        <p:nvPicPr>
          <p:cNvPr id="8" name="Picture 8">
            <a:extLst>
              <a:ext uri="{FF2B5EF4-FFF2-40B4-BE49-F238E27FC236}">
                <a16:creationId xmlns:a16="http://schemas.microsoft.com/office/drawing/2014/main" id="{5D1BBE08-F76D-432D-BB72-7FF224836F3A}"/>
              </a:ext>
            </a:extLst>
          </p:cNvPr>
          <p:cNvPicPr>
            <a:picLocks noGrp="1" noChangeAspect="1"/>
          </p:cNvPicPr>
          <p:nvPr>
            <p:ph sz="quarter" idx="11"/>
          </p:nvPr>
        </p:nvPicPr>
        <p:blipFill rotWithShape="1">
          <a:blip r:embed="rId2"/>
          <a:srcRect l="18286" t="10853" r="15429" b="6977"/>
          <a:stretch/>
        </p:blipFill>
        <p:spPr>
          <a:xfrm rot="8340000">
            <a:off x="3951212" y="3641816"/>
            <a:ext cx="1081699" cy="980873"/>
          </a:xfrm>
        </p:spPr>
      </p:pic>
      <p:sp>
        <p:nvSpPr>
          <p:cNvPr id="9" name="Rectangle 8">
            <a:extLst>
              <a:ext uri="{FF2B5EF4-FFF2-40B4-BE49-F238E27FC236}">
                <a16:creationId xmlns:a16="http://schemas.microsoft.com/office/drawing/2014/main" id="{48C4E562-4EB7-41E8-B7A9-ED86B29F56D2}"/>
              </a:ext>
            </a:extLst>
          </p:cNvPr>
          <p:cNvSpPr/>
          <p:nvPr/>
        </p:nvSpPr>
        <p:spPr>
          <a:xfrm>
            <a:off x="6130383" y="3185996"/>
            <a:ext cx="455341" cy="1904999"/>
          </a:xfrm>
          <a:prstGeom prst="rect">
            <a:avLst/>
          </a:prstGeom>
          <a:solidFill>
            <a:schemeClr val="tx1"/>
          </a:solidFill>
          <a:ln>
            <a:solidFill>
              <a:srgbClr val="498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O</a:t>
            </a:r>
          </a:p>
          <a:p>
            <a:pPr algn="ctr"/>
            <a:r>
              <a:rPr lang="en-US">
                <a:cs typeface="Calibri"/>
              </a:rPr>
              <a:t>B</a:t>
            </a:r>
          </a:p>
          <a:p>
            <a:pPr algn="ctr"/>
            <a:r>
              <a:rPr lang="en-US">
                <a:cs typeface="Calibri"/>
              </a:rPr>
              <a:t>J</a:t>
            </a:r>
          </a:p>
          <a:p>
            <a:pPr algn="ctr"/>
            <a:r>
              <a:rPr lang="en-US">
                <a:cs typeface="Calibri"/>
              </a:rPr>
              <a:t>E</a:t>
            </a:r>
          </a:p>
          <a:p>
            <a:pPr algn="ctr"/>
            <a:r>
              <a:rPr lang="en-US">
                <a:cs typeface="Calibri"/>
              </a:rPr>
              <a:t>C</a:t>
            </a:r>
          </a:p>
          <a:p>
            <a:pPr algn="ctr"/>
            <a:r>
              <a:rPr lang="en-US">
                <a:cs typeface="Calibri"/>
              </a:rPr>
              <a:t>T</a:t>
            </a:r>
          </a:p>
        </p:txBody>
      </p:sp>
      <p:pic>
        <p:nvPicPr>
          <p:cNvPr id="10" name="Graphic 10" descr="Wi-Fi with solid fill">
            <a:extLst>
              <a:ext uri="{FF2B5EF4-FFF2-40B4-BE49-F238E27FC236}">
                <a16:creationId xmlns:a16="http://schemas.microsoft.com/office/drawing/2014/main" id="{B34AE9AD-A8DF-466C-824F-74687DB658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4569213" y="3622753"/>
            <a:ext cx="1128131" cy="1146717"/>
          </a:xfrm>
          <a:prstGeom prst="rect">
            <a:avLst/>
          </a:prstGeom>
        </p:spPr>
      </p:pic>
      <p:sp>
        <p:nvSpPr>
          <p:cNvPr id="12" name="Oval 11">
            <a:extLst>
              <a:ext uri="{FF2B5EF4-FFF2-40B4-BE49-F238E27FC236}">
                <a16:creationId xmlns:a16="http://schemas.microsoft.com/office/drawing/2014/main" id="{A9BAB36E-9DB1-447A-B441-51EFDA5C9F44}"/>
              </a:ext>
            </a:extLst>
          </p:cNvPr>
          <p:cNvSpPr/>
          <p:nvPr/>
        </p:nvSpPr>
        <p:spPr>
          <a:xfrm>
            <a:off x="3476161" y="2827067"/>
            <a:ext cx="4116657" cy="276921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3" descr="A picture containing icon&#10;&#10;Description automatically generated">
            <a:extLst>
              <a:ext uri="{FF2B5EF4-FFF2-40B4-BE49-F238E27FC236}">
                <a16:creationId xmlns:a16="http://schemas.microsoft.com/office/drawing/2014/main" id="{D98AAD90-5E2A-466C-9226-8A873716BF92}"/>
              </a:ext>
            </a:extLst>
          </p:cNvPr>
          <p:cNvPicPr>
            <a:picLocks noChangeAspect="1"/>
          </p:cNvPicPr>
          <p:nvPr/>
        </p:nvPicPr>
        <p:blipFill>
          <a:blip r:embed="rId5"/>
          <a:stretch>
            <a:fillRect/>
          </a:stretch>
        </p:blipFill>
        <p:spPr>
          <a:xfrm>
            <a:off x="6842203" y="4353459"/>
            <a:ext cx="949711" cy="1004866"/>
          </a:xfrm>
          <a:prstGeom prst="rect">
            <a:avLst/>
          </a:prstGeom>
        </p:spPr>
      </p:pic>
      <p:pic>
        <p:nvPicPr>
          <p:cNvPr id="15" name="Picture 8" descr="A picture containing text, electronics&#10;&#10;Description automatically generated">
            <a:extLst>
              <a:ext uri="{FF2B5EF4-FFF2-40B4-BE49-F238E27FC236}">
                <a16:creationId xmlns:a16="http://schemas.microsoft.com/office/drawing/2014/main" id="{47578A28-1A1D-4FE5-9FE0-DA5A5B1174DB}"/>
              </a:ext>
            </a:extLst>
          </p:cNvPr>
          <p:cNvPicPr>
            <a:picLocks noChangeAspect="1"/>
          </p:cNvPicPr>
          <p:nvPr/>
        </p:nvPicPr>
        <p:blipFill rotWithShape="1">
          <a:blip r:embed="rId2"/>
          <a:srcRect l="18286" t="10853" r="15429" b="6977"/>
          <a:stretch/>
        </p:blipFill>
        <p:spPr>
          <a:xfrm rot="8340000">
            <a:off x="8325510" y="3585828"/>
            <a:ext cx="1081699" cy="980873"/>
          </a:xfrm>
          <a:prstGeom prst="rect">
            <a:avLst/>
          </a:prstGeom>
        </p:spPr>
      </p:pic>
      <p:sp>
        <p:nvSpPr>
          <p:cNvPr id="16" name="Rectangle 15">
            <a:extLst>
              <a:ext uri="{FF2B5EF4-FFF2-40B4-BE49-F238E27FC236}">
                <a16:creationId xmlns:a16="http://schemas.microsoft.com/office/drawing/2014/main" id="{29445721-DD17-45AF-A029-BDD43F7A6173}"/>
              </a:ext>
            </a:extLst>
          </p:cNvPr>
          <p:cNvSpPr/>
          <p:nvPr/>
        </p:nvSpPr>
        <p:spPr>
          <a:xfrm rot="19500000">
            <a:off x="10746291" y="2897691"/>
            <a:ext cx="455341" cy="1904999"/>
          </a:xfrm>
          <a:prstGeom prst="rect">
            <a:avLst/>
          </a:prstGeom>
          <a:solidFill>
            <a:schemeClr val="tx1"/>
          </a:solidFill>
          <a:ln>
            <a:solidFill>
              <a:srgbClr val="498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O</a:t>
            </a:r>
          </a:p>
          <a:p>
            <a:pPr algn="ctr"/>
            <a:r>
              <a:rPr lang="en-US">
                <a:cs typeface="Calibri"/>
              </a:rPr>
              <a:t>B</a:t>
            </a:r>
          </a:p>
          <a:p>
            <a:pPr algn="ctr"/>
            <a:r>
              <a:rPr lang="en-US">
                <a:cs typeface="Calibri"/>
              </a:rPr>
              <a:t>J</a:t>
            </a:r>
          </a:p>
          <a:p>
            <a:pPr algn="ctr"/>
            <a:r>
              <a:rPr lang="en-US">
                <a:cs typeface="Calibri"/>
              </a:rPr>
              <a:t>E</a:t>
            </a:r>
          </a:p>
          <a:p>
            <a:pPr algn="ctr"/>
            <a:r>
              <a:rPr lang="en-US">
                <a:cs typeface="Calibri"/>
              </a:rPr>
              <a:t>C</a:t>
            </a:r>
          </a:p>
          <a:p>
            <a:pPr algn="ctr"/>
            <a:r>
              <a:rPr lang="en-US">
                <a:cs typeface="Calibri"/>
              </a:rPr>
              <a:t>T</a:t>
            </a:r>
          </a:p>
        </p:txBody>
      </p:sp>
      <p:sp>
        <p:nvSpPr>
          <p:cNvPr id="19" name="Oval 18">
            <a:extLst>
              <a:ext uri="{FF2B5EF4-FFF2-40B4-BE49-F238E27FC236}">
                <a16:creationId xmlns:a16="http://schemas.microsoft.com/office/drawing/2014/main" id="{DBE0628D-16F2-4F11-AC1E-AE20812FBF52}"/>
              </a:ext>
            </a:extLst>
          </p:cNvPr>
          <p:cNvSpPr/>
          <p:nvPr/>
        </p:nvSpPr>
        <p:spPr>
          <a:xfrm>
            <a:off x="7850459" y="2771079"/>
            <a:ext cx="4116657" cy="276921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10" descr="Wi-Fi with solid fill">
            <a:extLst>
              <a:ext uri="{FF2B5EF4-FFF2-40B4-BE49-F238E27FC236}">
                <a16:creationId xmlns:a16="http://schemas.microsoft.com/office/drawing/2014/main" id="{91FF1618-1EFF-46DE-B19C-D263495FD2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5266164" y="3594875"/>
            <a:ext cx="1128131" cy="1146717"/>
          </a:xfrm>
          <a:prstGeom prst="rect">
            <a:avLst/>
          </a:prstGeom>
        </p:spPr>
      </p:pic>
      <p:pic>
        <p:nvPicPr>
          <p:cNvPr id="22" name="Graphic 10" descr="Wi-Fi with solid fill">
            <a:extLst>
              <a:ext uri="{FF2B5EF4-FFF2-40B4-BE49-F238E27FC236}">
                <a16:creationId xmlns:a16="http://schemas.microsoft.com/office/drawing/2014/main" id="{37E88C51-A5DE-4DE5-9FFC-04A28E8A3DD5}"/>
              </a:ext>
            </a:extLst>
          </p:cNvPr>
          <p:cNvPicPr>
            <a:picLocks noChangeAspect="1"/>
          </p:cNvPicPr>
          <p:nvPr/>
        </p:nvPicPr>
        <p:blipFill>
          <a:blip r:embed="rId3">
            <a:extLst>
              <a:ext uri="{96DAC541-7B7A-43D3-8B79-37D633B846F1}">
                <asvg:svgBlip xmlns:asvg="http://schemas.microsoft.com/office/drawing/2016/SVG/main" r:embed="rId8"/>
              </a:ext>
            </a:extLst>
          </a:blip>
          <a:stretch>
            <a:fillRect/>
          </a:stretch>
        </p:blipFill>
        <p:spPr>
          <a:xfrm rot="5400000">
            <a:off x="8915633" y="3529594"/>
            <a:ext cx="1128131" cy="1146717"/>
          </a:xfrm>
          <a:prstGeom prst="rect">
            <a:avLst/>
          </a:prstGeom>
        </p:spPr>
      </p:pic>
      <p:pic>
        <p:nvPicPr>
          <p:cNvPr id="23" name="Graphic 10" descr="Wi-Fi with solid fill">
            <a:extLst>
              <a:ext uri="{FF2B5EF4-FFF2-40B4-BE49-F238E27FC236}">
                <a16:creationId xmlns:a16="http://schemas.microsoft.com/office/drawing/2014/main" id="{FA63B191-43B1-4B3A-9BE1-61E352802F4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3620000">
            <a:off x="9488721" y="3369222"/>
            <a:ext cx="1832981" cy="1842042"/>
          </a:xfrm>
          <a:prstGeom prst="rect">
            <a:avLst/>
          </a:prstGeom>
        </p:spPr>
      </p:pic>
      <p:pic>
        <p:nvPicPr>
          <p:cNvPr id="6" name="Picture 10" descr="Icon&#10;&#10;Description automatically generated">
            <a:extLst>
              <a:ext uri="{FF2B5EF4-FFF2-40B4-BE49-F238E27FC236}">
                <a16:creationId xmlns:a16="http://schemas.microsoft.com/office/drawing/2014/main" id="{5DF622C4-5BB0-400F-BFC8-F1FA39531F63}"/>
              </a:ext>
            </a:extLst>
          </p:cNvPr>
          <p:cNvPicPr>
            <a:picLocks noChangeAspect="1"/>
          </p:cNvPicPr>
          <p:nvPr/>
        </p:nvPicPr>
        <p:blipFill>
          <a:blip r:embed="rId11"/>
          <a:stretch>
            <a:fillRect/>
          </a:stretch>
        </p:blipFill>
        <p:spPr>
          <a:xfrm>
            <a:off x="11095696" y="4796985"/>
            <a:ext cx="810322" cy="823592"/>
          </a:xfrm>
          <a:prstGeom prst="rect">
            <a:avLst/>
          </a:prstGeom>
        </p:spPr>
      </p:pic>
      <p:pic>
        <p:nvPicPr>
          <p:cNvPr id="5" name="Picture 10" descr="Table&#10;&#10;Description automatically generated">
            <a:extLst>
              <a:ext uri="{FF2B5EF4-FFF2-40B4-BE49-F238E27FC236}">
                <a16:creationId xmlns:a16="http://schemas.microsoft.com/office/drawing/2014/main" id="{C66386C6-35AE-44CD-9F7A-93B8036CA7B1}"/>
              </a:ext>
            </a:extLst>
          </p:cNvPr>
          <p:cNvPicPr>
            <a:picLocks noChangeAspect="1"/>
          </p:cNvPicPr>
          <p:nvPr/>
        </p:nvPicPr>
        <p:blipFill>
          <a:blip r:embed="rId12"/>
          <a:stretch>
            <a:fillRect/>
          </a:stretch>
        </p:blipFill>
        <p:spPr>
          <a:xfrm>
            <a:off x="376238" y="2824163"/>
            <a:ext cx="27432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 name="Title 1">
            <a:extLst>
              <a:ext uri="{FF2B5EF4-FFF2-40B4-BE49-F238E27FC236}">
                <a16:creationId xmlns:a16="http://schemas.microsoft.com/office/drawing/2014/main" id="{A13EE795-3543-494F-88A4-E85F6E3CEE6F}"/>
              </a:ext>
            </a:extLst>
          </p:cNvPr>
          <p:cNvSpPr>
            <a:spLocks noGrp="1"/>
          </p:cNvSpPr>
          <p:nvPr>
            <p:ph type="title"/>
          </p:nvPr>
        </p:nvSpPr>
        <p:spPr>
          <a:xfrm>
            <a:off x="309033" y="206375"/>
            <a:ext cx="10515600" cy="1325563"/>
          </a:xfrm>
        </p:spPr>
        <p:txBody>
          <a:bodyPr/>
          <a:lstStyle/>
          <a:p>
            <a:r>
              <a:rPr lang="en-US">
                <a:solidFill>
                  <a:schemeClr val="tx1"/>
                </a:solidFill>
                <a:latin typeface="Arial"/>
                <a:cs typeface="Arial"/>
              </a:rPr>
              <a:t>Lessons Learned</a:t>
            </a:r>
            <a:endParaRPr lang="en-US">
              <a:solidFill>
                <a:schemeClr val="tx1"/>
              </a:solidFill>
            </a:endParaRPr>
          </a:p>
        </p:txBody>
      </p:sp>
      <p:sp>
        <p:nvSpPr>
          <p:cNvPr id="17" name="Content Placeholder 4">
            <a:extLst>
              <a:ext uri="{FF2B5EF4-FFF2-40B4-BE49-F238E27FC236}">
                <a16:creationId xmlns:a16="http://schemas.microsoft.com/office/drawing/2014/main" id="{4ECFA4D0-D5F0-47A1-83E7-84E988868C2E}"/>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David Alicea</a:t>
            </a:r>
            <a:endParaRPr lang="en-US"/>
          </a:p>
        </p:txBody>
      </p:sp>
      <p:cxnSp>
        <p:nvCxnSpPr>
          <p:cNvPr id="20" name="Straight Arrow Connector 19">
            <a:extLst>
              <a:ext uri="{FF2B5EF4-FFF2-40B4-BE49-F238E27FC236}">
                <a16:creationId xmlns:a16="http://schemas.microsoft.com/office/drawing/2014/main" id="{FC4130B3-ABB9-4EA9-87D2-8408F3BEFE7B}"/>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76119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2F58E-D974-4F4E-9668-ED9AB34121EC}"/>
              </a:ext>
            </a:extLst>
          </p:cNvPr>
          <p:cNvSpPr>
            <a:spLocks noGrp="1"/>
          </p:cNvSpPr>
          <p:nvPr>
            <p:ph type="title"/>
          </p:nvPr>
        </p:nvSpPr>
        <p:spPr>
          <a:xfrm>
            <a:off x="838200" y="177235"/>
            <a:ext cx="10515600" cy="1325563"/>
          </a:xfrm>
        </p:spPr>
        <p:txBody>
          <a:bodyPr/>
          <a:lstStyle/>
          <a:p>
            <a:r>
              <a:rPr lang="en-US">
                <a:solidFill>
                  <a:schemeClr val="tx1"/>
                </a:solidFill>
                <a:latin typeface="Arial"/>
                <a:cs typeface="Arial"/>
              </a:rPr>
              <a:t>Incomplete Work</a:t>
            </a:r>
            <a:endParaRPr lang="en-US">
              <a:solidFill>
                <a:schemeClr val="tx1"/>
              </a:solidFill>
            </a:endParaRPr>
          </a:p>
        </p:txBody>
      </p:sp>
      <p:graphicFrame>
        <p:nvGraphicFramePr>
          <p:cNvPr id="7" name="Content Placeholder 6">
            <a:extLst>
              <a:ext uri="{FF2B5EF4-FFF2-40B4-BE49-F238E27FC236}">
                <a16:creationId xmlns:a16="http://schemas.microsoft.com/office/drawing/2014/main" id="{5E0531AE-3FA6-47C7-8DEE-F83B0437A3AE}"/>
              </a:ext>
            </a:extLst>
          </p:cNvPr>
          <p:cNvGraphicFramePr>
            <a:graphicFrameLocks noGrp="1"/>
          </p:cNvGraphicFramePr>
          <p:nvPr>
            <p:ph idx="1"/>
            <p:extLst>
              <p:ext uri="{D42A27DB-BD31-4B8C-83A1-F6EECF244321}">
                <p14:modId xmlns:p14="http://schemas.microsoft.com/office/powerpoint/2010/main" val="842202785"/>
              </p:ext>
            </p:extLst>
          </p:nvPr>
        </p:nvGraphicFramePr>
        <p:xfrm>
          <a:off x="647177" y="1283918"/>
          <a:ext cx="11074551" cy="4334403"/>
        </p:xfrm>
        <a:graphic>
          <a:graphicData uri="http://schemas.openxmlformats.org/drawingml/2006/table">
            <a:tbl>
              <a:tblPr firstRow="1" bandRow="1">
                <a:tableStyleId>{5C22544A-7EE6-4342-B048-85BDC9FD1C3A}</a:tableStyleId>
              </a:tblPr>
              <a:tblGrid>
                <a:gridCol w="3691517">
                  <a:extLst>
                    <a:ext uri="{9D8B030D-6E8A-4147-A177-3AD203B41FA5}">
                      <a16:colId xmlns:a16="http://schemas.microsoft.com/office/drawing/2014/main" val="1879044846"/>
                    </a:ext>
                  </a:extLst>
                </a:gridCol>
                <a:gridCol w="3691517">
                  <a:extLst>
                    <a:ext uri="{9D8B030D-6E8A-4147-A177-3AD203B41FA5}">
                      <a16:colId xmlns:a16="http://schemas.microsoft.com/office/drawing/2014/main" val="3495759455"/>
                    </a:ext>
                  </a:extLst>
                </a:gridCol>
                <a:gridCol w="3691517">
                  <a:extLst>
                    <a:ext uri="{9D8B030D-6E8A-4147-A177-3AD203B41FA5}">
                      <a16:colId xmlns:a16="http://schemas.microsoft.com/office/drawing/2014/main" val="4264696363"/>
                    </a:ext>
                  </a:extLst>
                </a:gridCol>
              </a:tblGrid>
              <a:tr h="357624">
                <a:tc>
                  <a:txBody>
                    <a:bodyPr/>
                    <a:lstStyle/>
                    <a:p>
                      <a:pPr algn="ctr" rtl="0" fontAlgn="base"/>
                      <a:r>
                        <a:rPr lang="en-US" sz="1200">
                          <a:effectLst/>
                        </a:rPr>
                        <a:t>Function </a:t>
                      </a:r>
                      <a:endParaRPr lang="en-US" b="0" i="0">
                        <a:effectLst/>
                      </a:endParaRPr>
                    </a:p>
                  </a:txBody>
                  <a:tcPr/>
                </a:tc>
                <a:tc>
                  <a:txBody>
                    <a:bodyPr/>
                    <a:lstStyle/>
                    <a:p>
                      <a:pPr algn="ctr" rtl="0" fontAlgn="base"/>
                      <a:r>
                        <a:rPr lang="en-US" sz="1200">
                          <a:effectLst/>
                        </a:rPr>
                        <a:t>Target </a:t>
                      </a:r>
                      <a:endParaRPr lang="en-US" b="0" i="0">
                        <a:effectLst/>
                      </a:endParaRPr>
                    </a:p>
                  </a:txBody>
                  <a:tcPr/>
                </a:tc>
                <a:tc>
                  <a:txBody>
                    <a:bodyPr/>
                    <a:lstStyle/>
                    <a:p>
                      <a:pPr algn="ctr" rtl="0" fontAlgn="base"/>
                      <a:r>
                        <a:rPr lang="en-US" sz="1200">
                          <a:effectLst/>
                        </a:rPr>
                        <a:t>Complete</a:t>
                      </a:r>
                      <a:endParaRPr lang="en-US" b="0" i="0">
                        <a:effectLst/>
                      </a:endParaRPr>
                    </a:p>
                  </a:txBody>
                  <a:tcPr/>
                </a:tc>
                <a:extLst>
                  <a:ext uri="{0D108BD9-81ED-4DB2-BD59-A6C34878D82A}">
                    <a16:rowId xmlns:a16="http://schemas.microsoft.com/office/drawing/2014/main" val="1636330424"/>
                  </a:ext>
                </a:extLst>
              </a:tr>
              <a:tr h="357624">
                <a:tc>
                  <a:txBody>
                    <a:bodyPr/>
                    <a:lstStyle/>
                    <a:p>
                      <a:pPr algn="ctr" rtl="0" fontAlgn="base"/>
                      <a:r>
                        <a:rPr lang="en-US" sz="1200">
                          <a:effectLst/>
                        </a:rPr>
                        <a:t>Alert of Elevation* </a:t>
                      </a:r>
                      <a:endParaRPr lang="en-US" b="0" i="0">
                        <a:effectLst/>
                      </a:endParaRPr>
                    </a:p>
                  </a:txBody>
                  <a:tcPr anchor="ctr"/>
                </a:tc>
                <a:tc>
                  <a:txBody>
                    <a:bodyPr/>
                    <a:lstStyle/>
                    <a:p>
                      <a:pPr algn="ctr" rtl="0" fontAlgn="base"/>
                      <a:r>
                        <a:rPr lang="en-US" sz="1200">
                          <a:effectLst/>
                        </a:rPr>
                        <a:t>0.25 to 12 inches </a:t>
                      </a:r>
                      <a:endParaRPr lang="en-US" b="0" i="0">
                        <a:effectLst/>
                      </a:endParaRPr>
                    </a:p>
                  </a:txBody>
                  <a:tcPr/>
                </a:tc>
                <a:tc>
                  <a:txBody>
                    <a:bodyPr/>
                    <a:lstStyle/>
                    <a:p>
                      <a:pPr algn="ctr" rtl="0" fontAlgn="base"/>
                      <a:r>
                        <a:rPr lang="en-US" sz="1200">
                          <a:effectLst/>
                        </a:rPr>
                        <a:t>Yes</a:t>
                      </a:r>
                      <a:endParaRPr lang="en-US" b="0" i="0">
                        <a:effectLst/>
                      </a:endParaRPr>
                    </a:p>
                  </a:txBody>
                  <a:tcPr/>
                </a:tc>
                <a:extLst>
                  <a:ext uri="{0D108BD9-81ED-4DB2-BD59-A6C34878D82A}">
                    <a16:rowId xmlns:a16="http://schemas.microsoft.com/office/drawing/2014/main" val="3034279333"/>
                  </a:ext>
                </a:extLst>
              </a:tr>
              <a:tr h="400539">
                <a:tc>
                  <a:txBody>
                    <a:bodyPr/>
                    <a:lstStyle/>
                    <a:p>
                      <a:pPr algn="ctr" rtl="0" fontAlgn="base"/>
                      <a:r>
                        <a:rPr lang="en-US" sz="1200">
                          <a:effectLst/>
                        </a:rPr>
                        <a:t>Determine Location* </a:t>
                      </a:r>
                      <a:endParaRPr lang="en-US" b="0" i="0">
                        <a:effectLst/>
                      </a:endParaRPr>
                    </a:p>
                  </a:txBody>
                  <a:tcPr anchor="ctr"/>
                </a:tc>
                <a:tc>
                  <a:txBody>
                    <a:bodyPr/>
                    <a:lstStyle/>
                    <a:p>
                      <a:pPr algn="ctr" rtl="0" fontAlgn="base"/>
                      <a:r>
                        <a:rPr lang="en-US" sz="1200">
                          <a:effectLst/>
                        </a:rPr>
                        <a:t>Margin of error of at most 16 feet </a:t>
                      </a:r>
                      <a:endParaRPr lang="en-US" b="0" i="0">
                        <a:effectLst/>
                      </a:endParaRPr>
                    </a:p>
                  </a:txBody>
                  <a:tcPr/>
                </a:tc>
                <a:tc>
                  <a:txBody>
                    <a:bodyPr/>
                    <a:lstStyle/>
                    <a:p>
                      <a:pPr algn="ctr" rtl="0" fontAlgn="base"/>
                      <a:r>
                        <a:rPr lang="en-US" sz="1200">
                          <a:effectLst/>
                          <a:highlight>
                            <a:srgbClr val="FFFF00"/>
                          </a:highlight>
                        </a:rPr>
                        <a:t>No</a:t>
                      </a:r>
                    </a:p>
                  </a:txBody>
                  <a:tcPr/>
                </a:tc>
                <a:extLst>
                  <a:ext uri="{0D108BD9-81ED-4DB2-BD59-A6C34878D82A}">
                    <a16:rowId xmlns:a16="http://schemas.microsoft.com/office/drawing/2014/main" val="3573139531"/>
                  </a:ext>
                </a:extLst>
              </a:tr>
              <a:tr h="357624">
                <a:tc>
                  <a:txBody>
                    <a:bodyPr/>
                    <a:lstStyle/>
                    <a:p>
                      <a:pPr algn="ctr" rtl="0" fontAlgn="base"/>
                      <a:r>
                        <a:rPr lang="en-US" sz="1200">
                          <a:effectLst/>
                        </a:rPr>
                        <a:t>Alert of Physical Object* </a:t>
                      </a:r>
                      <a:endParaRPr lang="en-US" b="0" i="0">
                        <a:effectLst/>
                      </a:endParaRPr>
                    </a:p>
                  </a:txBody>
                  <a:tcPr anchor="ctr"/>
                </a:tc>
                <a:tc>
                  <a:txBody>
                    <a:bodyPr/>
                    <a:lstStyle/>
                    <a:p>
                      <a:pPr algn="ctr" rtl="0" fontAlgn="base"/>
                      <a:r>
                        <a:rPr lang="en-US" sz="1200">
                          <a:effectLst/>
                        </a:rPr>
                        <a:t>65 inches </a:t>
                      </a:r>
                      <a:endParaRPr lang="en-US" b="0" i="0">
                        <a:effectLst/>
                      </a:endParaRPr>
                    </a:p>
                  </a:txBody>
                  <a:tcPr/>
                </a:tc>
                <a:tc>
                  <a:txBody>
                    <a:bodyPr/>
                    <a:lstStyle/>
                    <a:p>
                      <a:pPr algn="ctr" rtl="0" fontAlgn="base"/>
                      <a:r>
                        <a:rPr lang="en-US" sz="1200">
                          <a:effectLst/>
                        </a:rPr>
                        <a:t>Yes</a:t>
                      </a:r>
                      <a:endParaRPr lang="en-US" b="0" i="0">
                        <a:effectLst/>
                      </a:endParaRPr>
                    </a:p>
                  </a:txBody>
                  <a:tcPr/>
                </a:tc>
                <a:extLst>
                  <a:ext uri="{0D108BD9-81ED-4DB2-BD59-A6C34878D82A}">
                    <a16:rowId xmlns:a16="http://schemas.microsoft.com/office/drawing/2014/main" val="3097736800"/>
                  </a:ext>
                </a:extLst>
              </a:tr>
              <a:tr h="357624">
                <a:tc>
                  <a:txBody>
                    <a:bodyPr/>
                    <a:lstStyle/>
                    <a:p>
                      <a:pPr algn="ctr" rtl="0" fontAlgn="base"/>
                      <a:r>
                        <a:rPr lang="en-US" sz="1200">
                          <a:effectLst/>
                        </a:rPr>
                        <a:t>Identify Possible Threats* </a:t>
                      </a:r>
                      <a:endParaRPr lang="en-US" b="0" i="0">
                        <a:effectLst/>
                      </a:endParaRPr>
                    </a:p>
                  </a:txBody>
                  <a:tcPr anchor="ctr"/>
                </a:tc>
                <a:tc>
                  <a:txBody>
                    <a:bodyPr/>
                    <a:lstStyle/>
                    <a:p>
                      <a:pPr algn="ctr" rtl="0" fontAlgn="base"/>
                      <a:r>
                        <a:rPr lang="en-US" sz="1200">
                          <a:effectLst/>
                        </a:rPr>
                        <a:t>Up to 60 miles per hour </a:t>
                      </a:r>
                      <a:endParaRPr lang="en-US" b="0" i="0">
                        <a:effectLst/>
                      </a:endParaRPr>
                    </a:p>
                  </a:txBody>
                  <a:tcPr/>
                </a:tc>
                <a:tc>
                  <a:txBody>
                    <a:bodyPr/>
                    <a:lstStyle/>
                    <a:p>
                      <a:pPr algn="ctr" rtl="0" fontAlgn="base"/>
                      <a:r>
                        <a:rPr lang="en-US" sz="1200">
                          <a:effectLst/>
                        </a:rPr>
                        <a:t>Yes</a:t>
                      </a:r>
                      <a:endParaRPr lang="en-US" b="0" i="0">
                        <a:effectLst/>
                      </a:endParaRPr>
                    </a:p>
                  </a:txBody>
                  <a:tcPr anchor="ctr"/>
                </a:tc>
                <a:extLst>
                  <a:ext uri="{0D108BD9-81ED-4DB2-BD59-A6C34878D82A}">
                    <a16:rowId xmlns:a16="http://schemas.microsoft.com/office/drawing/2014/main" val="1893011343"/>
                  </a:ext>
                </a:extLst>
              </a:tr>
              <a:tr h="357624">
                <a:tc>
                  <a:txBody>
                    <a:bodyPr/>
                    <a:lstStyle/>
                    <a:p>
                      <a:pPr algn="ctr" rtl="0" fontAlgn="base"/>
                      <a:r>
                        <a:rPr lang="en-US" sz="1200">
                          <a:effectLst/>
                        </a:rPr>
                        <a:t>Access Emergency Contact </a:t>
                      </a:r>
                      <a:endParaRPr lang="en-US" b="0" i="0">
                        <a:effectLst/>
                      </a:endParaRPr>
                    </a:p>
                  </a:txBody>
                  <a:tcPr anchor="ctr"/>
                </a:tc>
                <a:tc>
                  <a:txBody>
                    <a:bodyPr/>
                    <a:lstStyle/>
                    <a:p>
                      <a:pPr algn="ctr" rtl="0" fontAlgn="base"/>
                      <a:r>
                        <a:rPr lang="en-US" sz="1200">
                          <a:effectLst/>
                        </a:rPr>
                        <a:t>15 seconds </a:t>
                      </a:r>
                      <a:endParaRPr lang="en-US" b="0" i="0">
                        <a:effectLst/>
                      </a:endParaRPr>
                    </a:p>
                  </a:txBody>
                  <a:tcPr anchor="ctr"/>
                </a:tc>
                <a:tc>
                  <a:txBody>
                    <a:bodyPr/>
                    <a:lstStyle/>
                    <a:p>
                      <a:pPr algn="ctr" rtl="0" fontAlgn="base"/>
                      <a:r>
                        <a:rPr lang="en-US" sz="1200">
                          <a:effectLst/>
                          <a:highlight>
                            <a:srgbClr val="FFFF00"/>
                          </a:highlight>
                        </a:rPr>
                        <a:t>No</a:t>
                      </a:r>
                      <a:endParaRPr lang="en-US" b="0" i="0">
                        <a:effectLst/>
                        <a:highlight>
                          <a:srgbClr val="FFFF00"/>
                        </a:highlight>
                      </a:endParaRPr>
                    </a:p>
                  </a:txBody>
                  <a:tcPr anchor="ctr"/>
                </a:tc>
                <a:extLst>
                  <a:ext uri="{0D108BD9-81ED-4DB2-BD59-A6C34878D82A}">
                    <a16:rowId xmlns:a16="http://schemas.microsoft.com/office/drawing/2014/main" val="3336178597"/>
                  </a:ext>
                </a:extLst>
              </a:tr>
              <a:tr h="357624">
                <a:tc>
                  <a:txBody>
                    <a:bodyPr/>
                    <a:lstStyle/>
                    <a:p>
                      <a:pPr algn="ctr" rtl="0" fontAlgn="base"/>
                      <a:r>
                        <a:rPr lang="en-US" sz="1200">
                          <a:effectLst/>
                        </a:rPr>
                        <a:t>Interpret Sensory Information* </a:t>
                      </a:r>
                      <a:endParaRPr lang="en-US" b="0" i="0">
                        <a:effectLst/>
                      </a:endParaRPr>
                    </a:p>
                  </a:txBody>
                  <a:tcPr anchor="ctr"/>
                </a:tc>
                <a:tc>
                  <a:txBody>
                    <a:bodyPr/>
                    <a:lstStyle/>
                    <a:p>
                      <a:pPr algn="ctr" rtl="0" fontAlgn="base"/>
                      <a:r>
                        <a:rPr lang="en-US" sz="1200">
                          <a:effectLst/>
                        </a:rPr>
                        <a:t>7 seconds </a:t>
                      </a:r>
                      <a:endParaRPr lang="en-US" b="0" i="0">
                        <a:effectLst/>
                      </a:endParaRPr>
                    </a:p>
                  </a:txBody>
                  <a:tcPr anchor="ctr"/>
                </a:tc>
                <a:tc>
                  <a:txBody>
                    <a:bodyPr/>
                    <a:lstStyle/>
                    <a:p>
                      <a:pPr algn="ctr" rtl="0" fontAlgn="base"/>
                      <a:r>
                        <a:rPr lang="en-US" sz="1200">
                          <a:effectLst/>
                        </a:rPr>
                        <a:t>Yes</a:t>
                      </a:r>
                      <a:endParaRPr lang="en-US" b="0" i="0">
                        <a:effectLst/>
                      </a:endParaRPr>
                    </a:p>
                  </a:txBody>
                  <a:tcPr anchor="ctr"/>
                </a:tc>
                <a:extLst>
                  <a:ext uri="{0D108BD9-81ED-4DB2-BD59-A6C34878D82A}">
                    <a16:rowId xmlns:a16="http://schemas.microsoft.com/office/drawing/2014/main" val="3199536371"/>
                  </a:ext>
                </a:extLst>
              </a:tr>
              <a:tr h="357624">
                <a:tc>
                  <a:txBody>
                    <a:bodyPr/>
                    <a:lstStyle/>
                    <a:p>
                      <a:pPr algn="ctr" rtl="0" fontAlgn="base"/>
                      <a:r>
                        <a:rPr lang="en-US" sz="1200">
                          <a:effectLst/>
                        </a:rPr>
                        <a:t>Store Frequent Tasks </a:t>
                      </a:r>
                      <a:endParaRPr lang="en-US" b="0" i="0">
                        <a:effectLst/>
                      </a:endParaRPr>
                    </a:p>
                  </a:txBody>
                  <a:tcPr anchor="ctr"/>
                </a:tc>
                <a:tc>
                  <a:txBody>
                    <a:bodyPr/>
                    <a:lstStyle/>
                    <a:p>
                      <a:pPr algn="ctr" rtl="0" fontAlgn="base"/>
                      <a:r>
                        <a:rPr lang="en-US" sz="1200">
                          <a:effectLst/>
                        </a:rPr>
                        <a:t>1 GB </a:t>
                      </a:r>
                      <a:endParaRPr lang="en-US" b="0" i="0">
                        <a:effectLst/>
                      </a:endParaRPr>
                    </a:p>
                  </a:txBody>
                  <a:tcPr anchor="ctr"/>
                </a:tc>
                <a:tc>
                  <a:txBody>
                    <a:bodyPr/>
                    <a:lstStyle/>
                    <a:p>
                      <a:pPr algn="ctr" rtl="0" fontAlgn="base"/>
                      <a:r>
                        <a:rPr lang="en-US" sz="1200">
                          <a:effectLst/>
                        </a:rPr>
                        <a:t>Yes</a:t>
                      </a:r>
                      <a:endParaRPr lang="en-US" b="0" i="0">
                        <a:effectLst/>
                      </a:endParaRPr>
                    </a:p>
                  </a:txBody>
                  <a:tcPr anchor="ctr"/>
                </a:tc>
                <a:extLst>
                  <a:ext uri="{0D108BD9-81ED-4DB2-BD59-A6C34878D82A}">
                    <a16:rowId xmlns:a16="http://schemas.microsoft.com/office/drawing/2014/main" val="892256166"/>
                  </a:ext>
                </a:extLst>
              </a:tr>
              <a:tr h="357624">
                <a:tc>
                  <a:txBody>
                    <a:bodyPr/>
                    <a:lstStyle/>
                    <a:p>
                      <a:pPr algn="ctr" rtl="0" fontAlgn="base"/>
                      <a:r>
                        <a:rPr lang="en-US" sz="1200">
                          <a:effectLst/>
                        </a:rPr>
                        <a:t>Interface with Pre-Existing Skills </a:t>
                      </a:r>
                      <a:endParaRPr lang="en-US" b="0" i="0">
                        <a:effectLst/>
                      </a:endParaRPr>
                    </a:p>
                  </a:txBody>
                  <a:tcPr anchor="ctr"/>
                </a:tc>
                <a:tc>
                  <a:txBody>
                    <a:bodyPr/>
                    <a:lstStyle/>
                    <a:p>
                      <a:pPr algn="ctr" rtl="0" fontAlgn="base"/>
                      <a:r>
                        <a:rPr lang="en-US" sz="1200">
                          <a:effectLst/>
                        </a:rPr>
                        <a:t>70% </a:t>
                      </a:r>
                      <a:endParaRPr lang="en-US" b="0" i="0">
                        <a:effectLst/>
                      </a:endParaRPr>
                    </a:p>
                  </a:txBody>
                  <a:tcPr anchor="ctr"/>
                </a:tc>
                <a:tc>
                  <a:txBody>
                    <a:bodyPr/>
                    <a:lstStyle/>
                    <a:p>
                      <a:pPr algn="ctr" rtl="0" fontAlgn="base"/>
                      <a:r>
                        <a:rPr lang="en-US" sz="1200">
                          <a:effectLst/>
                        </a:rPr>
                        <a:t>Yes*</a:t>
                      </a:r>
                    </a:p>
                  </a:txBody>
                  <a:tcPr anchor="ctr"/>
                </a:tc>
                <a:extLst>
                  <a:ext uri="{0D108BD9-81ED-4DB2-BD59-A6C34878D82A}">
                    <a16:rowId xmlns:a16="http://schemas.microsoft.com/office/drawing/2014/main" val="512399081"/>
                  </a:ext>
                </a:extLst>
              </a:tr>
              <a:tr h="357624">
                <a:tc>
                  <a:txBody>
                    <a:bodyPr/>
                    <a:lstStyle/>
                    <a:p>
                      <a:pPr algn="ctr" rtl="0" fontAlgn="base"/>
                      <a:r>
                        <a:rPr lang="en-US" sz="1200">
                          <a:effectLst/>
                        </a:rPr>
                        <a:t>Compete within Market </a:t>
                      </a:r>
                      <a:endParaRPr lang="en-US" b="0" i="0">
                        <a:effectLst/>
                      </a:endParaRPr>
                    </a:p>
                  </a:txBody>
                  <a:tcPr anchor="ctr"/>
                </a:tc>
                <a:tc>
                  <a:txBody>
                    <a:bodyPr/>
                    <a:lstStyle/>
                    <a:p>
                      <a:pPr algn="ctr" rtl="0" fontAlgn="base"/>
                      <a:r>
                        <a:rPr lang="en-US" sz="1200">
                          <a:effectLst/>
                        </a:rPr>
                        <a:t>20% </a:t>
                      </a:r>
                      <a:endParaRPr lang="en-US" b="0" i="0">
                        <a:effectLst/>
                      </a:endParaRPr>
                    </a:p>
                  </a:txBody>
                  <a:tcPr anchor="ctr"/>
                </a:tc>
                <a:tc>
                  <a:txBody>
                    <a:bodyPr/>
                    <a:lstStyle/>
                    <a:p>
                      <a:pPr algn="ctr" rtl="0" fontAlgn="base"/>
                      <a:r>
                        <a:rPr lang="en-US" sz="1200">
                          <a:effectLst/>
                        </a:rPr>
                        <a:t>Yes</a:t>
                      </a:r>
                      <a:endParaRPr lang="en-US" b="0" i="0">
                        <a:effectLst/>
                      </a:endParaRPr>
                    </a:p>
                  </a:txBody>
                  <a:tcPr anchor="ctr"/>
                </a:tc>
                <a:extLst>
                  <a:ext uri="{0D108BD9-81ED-4DB2-BD59-A6C34878D82A}">
                    <a16:rowId xmlns:a16="http://schemas.microsoft.com/office/drawing/2014/main" val="2057112100"/>
                  </a:ext>
                </a:extLst>
              </a:tr>
              <a:tr h="357624">
                <a:tc>
                  <a:txBody>
                    <a:bodyPr/>
                    <a:lstStyle/>
                    <a:p>
                      <a:pPr algn="ctr" rtl="0" fontAlgn="base"/>
                      <a:r>
                        <a:rPr lang="en-US" sz="1200">
                          <a:effectLst/>
                        </a:rPr>
                        <a:t>Remain Lightweight </a:t>
                      </a:r>
                      <a:endParaRPr lang="en-US" b="0" i="0">
                        <a:effectLst/>
                      </a:endParaRPr>
                    </a:p>
                  </a:txBody>
                  <a:tcPr anchor="ctr"/>
                </a:tc>
                <a:tc>
                  <a:txBody>
                    <a:bodyPr/>
                    <a:lstStyle/>
                    <a:p>
                      <a:pPr algn="ctr" rtl="0" fontAlgn="base"/>
                      <a:r>
                        <a:rPr lang="en-US" sz="1200">
                          <a:effectLst/>
                        </a:rPr>
                        <a:t>&lt;5.1 lb </a:t>
                      </a:r>
                      <a:endParaRPr lang="en-US" b="0" i="0">
                        <a:effectLst/>
                      </a:endParaRPr>
                    </a:p>
                  </a:txBody>
                  <a:tcPr anchor="ctr"/>
                </a:tc>
                <a:tc>
                  <a:txBody>
                    <a:bodyPr/>
                    <a:lstStyle/>
                    <a:p>
                      <a:pPr algn="ctr" rtl="0" fontAlgn="base"/>
                      <a:r>
                        <a:rPr lang="en-US" sz="1200">
                          <a:effectLst/>
                        </a:rPr>
                        <a:t>Yes</a:t>
                      </a:r>
                      <a:endParaRPr lang="en-US" b="0" i="0">
                        <a:effectLst/>
                      </a:endParaRPr>
                    </a:p>
                  </a:txBody>
                  <a:tcPr anchor="ctr"/>
                </a:tc>
                <a:extLst>
                  <a:ext uri="{0D108BD9-81ED-4DB2-BD59-A6C34878D82A}">
                    <a16:rowId xmlns:a16="http://schemas.microsoft.com/office/drawing/2014/main" val="3845024739"/>
                  </a:ext>
                </a:extLst>
              </a:tr>
              <a:tr h="357624">
                <a:tc>
                  <a:txBody>
                    <a:bodyPr/>
                    <a:lstStyle/>
                    <a:p>
                      <a:pPr algn="ctr" rtl="0" fontAlgn="base"/>
                      <a:r>
                        <a:rPr lang="en-US" sz="1200">
                          <a:effectLst/>
                        </a:rPr>
                        <a:t>Remain Discrete </a:t>
                      </a:r>
                      <a:endParaRPr lang="en-US" b="0" i="0">
                        <a:effectLst/>
                      </a:endParaRPr>
                    </a:p>
                  </a:txBody>
                  <a:tcPr anchor="ctr"/>
                </a:tc>
                <a:tc>
                  <a:txBody>
                    <a:bodyPr/>
                    <a:lstStyle/>
                    <a:p>
                      <a:pPr algn="ctr" rtl="0" fontAlgn="base"/>
                      <a:r>
                        <a:rPr lang="en-US" sz="1200">
                          <a:effectLst/>
                        </a:rPr>
                        <a:t>70%  User Approval</a:t>
                      </a:r>
                      <a:endParaRPr lang="en-US" b="0" i="0">
                        <a:effectLst/>
                      </a:endParaRPr>
                    </a:p>
                  </a:txBody>
                  <a:tcPr anchor="ctr"/>
                </a:tc>
                <a:tc>
                  <a:txBody>
                    <a:bodyPr/>
                    <a:lstStyle/>
                    <a:p>
                      <a:pPr algn="ctr" rtl="0" fontAlgn="base"/>
                      <a:r>
                        <a:rPr lang="en-US" sz="1200">
                          <a:effectLst/>
                        </a:rPr>
                        <a:t>N/A</a:t>
                      </a:r>
                    </a:p>
                  </a:txBody>
                  <a:tcPr anchor="ctr"/>
                </a:tc>
                <a:extLst>
                  <a:ext uri="{0D108BD9-81ED-4DB2-BD59-A6C34878D82A}">
                    <a16:rowId xmlns:a16="http://schemas.microsoft.com/office/drawing/2014/main" val="2046078010"/>
                  </a:ext>
                </a:extLst>
              </a:tr>
            </a:tbl>
          </a:graphicData>
        </a:graphic>
      </p:graphicFrame>
      <p:sp>
        <p:nvSpPr>
          <p:cNvPr id="4" name="Slide Number Placeholder 3">
            <a:extLst>
              <a:ext uri="{FF2B5EF4-FFF2-40B4-BE49-F238E27FC236}">
                <a16:creationId xmlns:a16="http://schemas.microsoft.com/office/drawing/2014/main" id="{03C41EE2-B548-4447-9E14-A28189996304}"/>
              </a:ext>
            </a:extLst>
          </p:cNvPr>
          <p:cNvSpPr>
            <a:spLocks noGrp="1"/>
          </p:cNvSpPr>
          <p:nvPr>
            <p:ph type="sldNum" sz="quarter" idx="4"/>
          </p:nvPr>
        </p:nvSpPr>
        <p:spPr/>
        <p:txBody>
          <a:bodyPr/>
          <a:lstStyle/>
          <a:p>
            <a:fld id="{6F1FABC0-072B-4F22-8F9B-95A9D10B0206}" type="slidenum">
              <a:rPr lang="en-US" smtClean="0"/>
              <a:pPr/>
              <a:t>39</a:t>
            </a:fld>
            <a:endParaRPr lang="en-US"/>
          </a:p>
        </p:txBody>
      </p:sp>
      <p:sp>
        <p:nvSpPr>
          <p:cNvPr id="6" name="Content Placeholder 17">
            <a:extLst>
              <a:ext uri="{FF2B5EF4-FFF2-40B4-BE49-F238E27FC236}">
                <a16:creationId xmlns:a16="http://schemas.microsoft.com/office/drawing/2014/main" id="{CBF60BB4-4641-4E64-8797-DBBC4459099A}"/>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Ethan Saffer</a:t>
            </a:r>
            <a:endParaRPr lang="en-US"/>
          </a:p>
        </p:txBody>
      </p:sp>
      <p:cxnSp>
        <p:nvCxnSpPr>
          <p:cNvPr id="8" name="Straight Arrow Connector 7">
            <a:extLst>
              <a:ext uri="{FF2B5EF4-FFF2-40B4-BE49-F238E27FC236}">
                <a16:creationId xmlns:a16="http://schemas.microsoft.com/office/drawing/2014/main" id="{3CB1D909-1C49-4ABB-A4E1-EE892E2D2677}"/>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3095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EC7CF-C44A-460F-8F92-AFB24F0ECCD7}"/>
              </a:ext>
            </a:extLst>
          </p:cNvPr>
          <p:cNvSpPr>
            <a:spLocks noGrp="1"/>
          </p:cNvSpPr>
          <p:nvPr>
            <p:ph type="title"/>
          </p:nvPr>
        </p:nvSpPr>
        <p:spPr/>
        <p:txBody>
          <a:bodyPr/>
          <a:lstStyle/>
          <a:p>
            <a:r>
              <a:rPr lang="en-US">
                <a:solidFill>
                  <a:schemeClr val="tx1"/>
                </a:solidFill>
                <a:latin typeface="Arial"/>
                <a:cs typeface="Arial"/>
              </a:rPr>
              <a:t>Summary</a:t>
            </a:r>
            <a:endParaRPr lang="en-US">
              <a:solidFill>
                <a:schemeClr val="tx1"/>
              </a:solidFill>
            </a:endParaRPr>
          </a:p>
        </p:txBody>
      </p:sp>
      <p:sp>
        <p:nvSpPr>
          <p:cNvPr id="5" name="Slide Number Placeholder 4">
            <a:extLst>
              <a:ext uri="{FF2B5EF4-FFF2-40B4-BE49-F238E27FC236}">
                <a16:creationId xmlns:a16="http://schemas.microsoft.com/office/drawing/2014/main" id="{6A7A53AD-F4F0-4DE6-ABA0-B12C5B8FCA8A}"/>
              </a:ext>
            </a:extLst>
          </p:cNvPr>
          <p:cNvSpPr>
            <a:spLocks noGrp="1"/>
          </p:cNvSpPr>
          <p:nvPr>
            <p:ph type="sldNum" sz="quarter" idx="4"/>
          </p:nvPr>
        </p:nvSpPr>
        <p:spPr/>
        <p:txBody>
          <a:bodyPr/>
          <a:lstStyle/>
          <a:p>
            <a:fld id="{6F1FABC0-072B-4F22-8F9B-95A9D10B0206}" type="slidenum">
              <a:rPr lang="en-US" smtClean="0"/>
              <a:pPr/>
              <a:t>4</a:t>
            </a:fld>
            <a:endParaRPr lang="en-US"/>
          </a:p>
        </p:txBody>
      </p:sp>
      <p:sp>
        <p:nvSpPr>
          <p:cNvPr id="6" name="Content Placeholder 5">
            <a:extLst>
              <a:ext uri="{FF2B5EF4-FFF2-40B4-BE49-F238E27FC236}">
                <a16:creationId xmlns:a16="http://schemas.microsoft.com/office/drawing/2014/main" id="{C4C640C0-F2C4-4CFA-BBF6-B5D299905024}"/>
              </a:ext>
            </a:extLst>
          </p:cNvPr>
          <p:cNvSpPr>
            <a:spLocks noGrp="1"/>
          </p:cNvSpPr>
          <p:nvPr>
            <p:ph sz="quarter" idx="11"/>
          </p:nvPr>
        </p:nvSpPr>
        <p:spPr/>
        <p:txBody>
          <a:bodyPr vert="horz" lIns="91440" tIns="45720" rIns="91440" bIns="45720" rtlCol="0" anchor="t">
            <a:noAutofit/>
          </a:bodyPr>
          <a:lstStyle/>
          <a:p>
            <a:r>
              <a:rPr lang="en-US">
                <a:latin typeface="Arial"/>
                <a:cs typeface="Arial"/>
              </a:rPr>
              <a:t>Ethan Saffer</a:t>
            </a:r>
            <a:endParaRPr lang="en-US"/>
          </a:p>
        </p:txBody>
      </p:sp>
      <p:sp>
        <p:nvSpPr>
          <p:cNvPr id="7" name="Rectangle: Rounded Corners 6">
            <a:extLst>
              <a:ext uri="{FF2B5EF4-FFF2-40B4-BE49-F238E27FC236}">
                <a16:creationId xmlns:a16="http://schemas.microsoft.com/office/drawing/2014/main" id="{0F0C7084-15E4-4A1A-932A-4034426319F0}"/>
              </a:ext>
            </a:extLst>
          </p:cNvPr>
          <p:cNvSpPr/>
          <p:nvPr/>
        </p:nvSpPr>
        <p:spPr>
          <a:xfrm>
            <a:off x="840921" y="1822202"/>
            <a:ext cx="4466770" cy="3006518"/>
          </a:xfrm>
          <a:prstGeom prst="roundRect">
            <a:avLst/>
          </a:prstGeom>
          <a:solidFill>
            <a:srgbClr val="8B9DA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PROBLEM:</a:t>
            </a:r>
          </a:p>
          <a:p>
            <a:pPr marL="285750" indent="-285750">
              <a:lnSpc>
                <a:spcPct val="90000"/>
              </a:lnSpc>
              <a:spcBef>
                <a:spcPts val="1000"/>
              </a:spcBef>
              <a:buFont typeface="Arial"/>
              <a:buChar char="•"/>
            </a:pPr>
            <a:endParaRPr lang="en-US">
              <a:latin typeface="Arial"/>
              <a:ea typeface="+mn-lt"/>
              <a:cs typeface="Arial"/>
            </a:endParaRPr>
          </a:p>
          <a:p>
            <a:pPr marL="285750" indent="-285750">
              <a:lnSpc>
                <a:spcPct val="90000"/>
              </a:lnSpc>
              <a:spcBef>
                <a:spcPts val="1000"/>
              </a:spcBef>
              <a:buFont typeface="Arial"/>
              <a:buChar char="•"/>
            </a:pPr>
            <a:endParaRPr lang="en-US">
              <a:latin typeface="Arial"/>
              <a:cs typeface="Arial"/>
            </a:endParaRPr>
          </a:p>
          <a:p>
            <a:pPr marL="285750" indent="-285750">
              <a:lnSpc>
                <a:spcPct val="90000"/>
              </a:lnSpc>
              <a:spcBef>
                <a:spcPts val="1000"/>
              </a:spcBef>
              <a:buFont typeface="Arial"/>
              <a:buChar char="•"/>
            </a:pPr>
            <a:endParaRPr lang="en-US">
              <a:latin typeface="Arial"/>
              <a:cs typeface="Arial"/>
            </a:endParaRPr>
          </a:p>
          <a:p>
            <a:pPr>
              <a:lnSpc>
                <a:spcPct val="90000"/>
              </a:lnSpc>
              <a:spcBef>
                <a:spcPts val="1000"/>
              </a:spcBef>
            </a:pPr>
            <a:endParaRPr lang="en-US">
              <a:latin typeface="Arial"/>
              <a:cs typeface="Arial"/>
            </a:endParaRPr>
          </a:p>
          <a:p>
            <a:pPr>
              <a:lnSpc>
                <a:spcPct val="90000"/>
              </a:lnSpc>
              <a:spcBef>
                <a:spcPts val="1000"/>
              </a:spcBef>
            </a:pPr>
            <a:endParaRPr lang="en-US">
              <a:latin typeface="Arial"/>
              <a:cs typeface="Arial"/>
            </a:endParaRPr>
          </a:p>
          <a:p>
            <a:pPr>
              <a:lnSpc>
                <a:spcPct val="90000"/>
              </a:lnSpc>
              <a:spcBef>
                <a:spcPts val="1000"/>
              </a:spcBef>
            </a:pPr>
            <a:endParaRPr lang="en-US">
              <a:latin typeface="Arial"/>
              <a:cs typeface="Arial"/>
            </a:endParaRPr>
          </a:p>
        </p:txBody>
      </p:sp>
      <p:cxnSp>
        <p:nvCxnSpPr>
          <p:cNvPr id="8" name="Straight Arrow Connector 7">
            <a:extLst>
              <a:ext uri="{FF2B5EF4-FFF2-40B4-BE49-F238E27FC236}">
                <a16:creationId xmlns:a16="http://schemas.microsoft.com/office/drawing/2014/main" id="{18A5A624-BFCE-4E61-AB86-24BC2CB9F5C3}"/>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21548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4C237-6AA4-491E-9565-E3F4DBCA93F7}"/>
              </a:ext>
            </a:extLst>
          </p:cNvPr>
          <p:cNvSpPr>
            <a:spLocks noGrp="1"/>
          </p:cNvSpPr>
          <p:nvPr>
            <p:ph type="title"/>
          </p:nvPr>
        </p:nvSpPr>
        <p:spPr>
          <a:xfrm>
            <a:off x="838200" y="365125"/>
            <a:ext cx="10515600" cy="1325563"/>
          </a:xfrm>
        </p:spPr>
        <p:txBody>
          <a:bodyPr anchor="ctr">
            <a:normAutofit/>
          </a:bodyPr>
          <a:lstStyle/>
          <a:p>
            <a:r>
              <a:rPr lang="en-US">
                <a:solidFill>
                  <a:schemeClr val="tx1"/>
                </a:solidFill>
                <a:latin typeface="Arial"/>
                <a:cs typeface="Arial"/>
              </a:rPr>
              <a:t>Incomplete Work</a:t>
            </a:r>
          </a:p>
        </p:txBody>
      </p:sp>
      <p:sp>
        <p:nvSpPr>
          <p:cNvPr id="3" name="Content Placeholder 2">
            <a:extLst>
              <a:ext uri="{FF2B5EF4-FFF2-40B4-BE49-F238E27FC236}">
                <a16:creationId xmlns:a16="http://schemas.microsoft.com/office/drawing/2014/main" id="{9BCD96DD-9F44-494E-ACAA-BBEECB9B86C2}"/>
              </a:ext>
            </a:extLst>
          </p:cNvPr>
          <p:cNvSpPr>
            <a:spLocks noGrp="1"/>
          </p:cNvSpPr>
          <p:nvPr>
            <p:ph sz="half" idx="2"/>
          </p:nvPr>
        </p:nvSpPr>
        <p:spPr>
          <a:xfrm>
            <a:off x="838199" y="1828800"/>
            <a:ext cx="5663565" cy="4099034"/>
          </a:xfrm>
        </p:spPr>
        <p:txBody>
          <a:bodyPr vert="horz" lIns="91440" tIns="45720" rIns="91440" bIns="45720" rtlCol="0" anchor="t">
            <a:normAutofit/>
          </a:bodyPr>
          <a:lstStyle/>
          <a:p>
            <a:r>
              <a:rPr lang="en-US" dirty="0">
                <a:latin typeface="Arial"/>
                <a:cs typeface="Arial"/>
              </a:rPr>
              <a:t>We have most of the major functions of our project in separate stand-alone conditions</a:t>
            </a:r>
          </a:p>
          <a:p>
            <a:pPr lvl="1"/>
            <a:r>
              <a:rPr lang="en-US" sz="2800" dirty="0">
                <a:latin typeface="Arial"/>
                <a:cs typeface="Arial"/>
              </a:rPr>
              <a:t>We need to integrate them into the assembled final product. </a:t>
            </a:r>
          </a:p>
          <a:p>
            <a:r>
              <a:rPr lang="en-US" dirty="0">
                <a:latin typeface="Arial"/>
                <a:cs typeface="Arial"/>
              </a:rPr>
              <a:t>Still waiting on parts to be shipped and added to final housing design. </a:t>
            </a:r>
          </a:p>
        </p:txBody>
      </p:sp>
      <p:sp>
        <p:nvSpPr>
          <p:cNvPr id="4" name="Slide Number Placeholder 3">
            <a:extLst>
              <a:ext uri="{FF2B5EF4-FFF2-40B4-BE49-F238E27FC236}">
                <a16:creationId xmlns:a16="http://schemas.microsoft.com/office/drawing/2014/main" id="{790D09C0-456D-4422-98F3-E3076A8998F2}"/>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40</a:t>
            </a:fld>
            <a:endParaRPr lang="en-US"/>
          </a:p>
        </p:txBody>
      </p:sp>
      <p:sp>
        <p:nvSpPr>
          <p:cNvPr id="6" name="Rectangle 5">
            <a:extLst>
              <a:ext uri="{FF2B5EF4-FFF2-40B4-BE49-F238E27FC236}">
                <a16:creationId xmlns:a16="http://schemas.microsoft.com/office/drawing/2014/main" id="{7AA0C8C3-3F93-4BE0-8B69-350997DBA48A}"/>
              </a:ext>
            </a:extLst>
          </p:cNvPr>
          <p:cNvSpPr/>
          <p:nvPr/>
        </p:nvSpPr>
        <p:spPr>
          <a:xfrm>
            <a:off x="8105775" y="2657475"/>
            <a:ext cx="2066925" cy="6572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Integrated Final Design</a:t>
            </a:r>
          </a:p>
        </p:txBody>
      </p:sp>
      <p:sp>
        <p:nvSpPr>
          <p:cNvPr id="8" name="Rectangle 7">
            <a:extLst>
              <a:ext uri="{FF2B5EF4-FFF2-40B4-BE49-F238E27FC236}">
                <a16:creationId xmlns:a16="http://schemas.microsoft.com/office/drawing/2014/main" id="{D37DB2F7-90F6-400B-BE41-C9E9C3CA89E2}"/>
              </a:ext>
            </a:extLst>
          </p:cNvPr>
          <p:cNvSpPr/>
          <p:nvPr/>
        </p:nvSpPr>
        <p:spPr>
          <a:xfrm>
            <a:off x="6505575" y="1085850"/>
            <a:ext cx="1856815" cy="990600"/>
          </a:xfrm>
          <a:prstGeom prst="rect">
            <a:avLst/>
          </a:prstGeom>
          <a:solidFill>
            <a:srgbClr val="213965"/>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Image Recognition</a:t>
            </a:r>
          </a:p>
        </p:txBody>
      </p:sp>
      <p:sp>
        <p:nvSpPr>
          <p:cNvPr id="9" name="Rectangle 8">
            <a:extLst>
              <a:ext uri="{FF2B5EF4-FFF2-40B4-BE49-F238E27FC236}">
                <a16:creationId xmlns:a16="http://schemas.microsoft.com/office/drawing/2014/main" id="{390C5D9E-DD98-48A7-8A3E-075BF20E386F}"/>
              </a:ext>
            </a:extLst>
          </p:cNvPr>
          <p:cNvSpPr/>
          <p:nvPr/>
        </p:nvSpPr>
        <p:spPr>
          <a:xfrm>
            <a:off x="10019740" y="1092014"/>
            <a:ext cx="1847289" cy="970428"/>
          </a:xfrm>
          <a:prstGeom prst="rect">
            <a:avLst/>
          </a:prstGeom>
          <a:solidFill>
            <a:srgbClr val="213965"/>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Variable motors &amp;  sensors</a:t>
            </a:r>
            <a:endParaRPr lang="en-US"/>
          </a:p>
        </p:txBody>
      </p:sp>
      <p:sp>
        <p:nvSpPr>
          <p:cNvPr id="13" name="Rectangle 12">
            <a:extLst>
              <a:ext uri="{FF2B5EF4-FFF2-40B4-BE49-F238E27FC236}">
                <a16:creationId xmlns:a16="http://schemas.microsoft.com/office/drawing/2014/main" id="{202FE1DF-D60E-49B5-9A95-1B3A93C1F022}"/>
              </a:ext>
            </a:extLst>
          </p:cNvPr>
          <p:cNvSpPr/>
          <p:nvPr/>
        </p:nvSpPr>
        <p:spPr>
          <a:xfrm>
            <a:off x="6503895" y="3874995"/>
            <a:ext cx="1859055" cy="916080"/>
          </a:xfrm>
          <a:prstGeom prst="rect">
            <a:avLst/>
          </a:prstGeom>
          <a:solidFill>
            <a:srgbClr val="213965"/>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Final Housing</a:t>
            </a:r>
          </a:p>
        </p:txBody>
      </p:sp>
      <p:sp>
        <p:nvSpPr>
          <p:cNvPr id="14" name="Rectangle 13">
            <a:extLst>
              <a:ext uri="{FF2B5EF4-FFF2-40B4-BE49-F238E27FC236}">
                <a16:creationId xmlns:a16="http://schemas.microsoft.com/office/drawing/2014/main" id="{FDB32C08-4798-491A-A377-767538AF4E70}"/>
              </a:ext>
            </a:extLst>
          </p:cNvPr>
          <p:cNvSpPr/>
          <p:nvPr/>
        </p:nvSpPr>
        <p:spPr>
          <a:xfrm>
            <a:off x="10020300" y="3876675"/>
            <a:ext cx="1847850" cy="914400"/>
          </a:xfrm>
          <a:prstGeom prst="rect">
            <a:avLst/>
          </a:prstGeom>
          <a:solidFill>
            <a:srgbClr val="2139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Haptic Feedback Location</a:t>
            </a:r>
            <a:endParaRPr lang="en-US"/>
          </a:p>
        </p:txBody>
      </p:sp>
      <p:cxnSp>
        <p:nvCxnSpPr>
          <p:cNvPr id="15" name="Straight Arrow Connector 14">
            <a:extLst>
              <a:ext uri="{FF2B5EF4-FFF2-40B4-BE49-F238E27FC236}">
                <a16:creationId xmlns:a16="http://schemas.microsoft.com/office/drawing/2014/main" id="{9E1AF2AE-E79E-4AC5-86E4-B507EAFFBE8F}"/>
              </a:ext>
            </a:extLst>
          </p:cNvPr>
          <p:cNvCxnSpPr/>
          <p:nvPr/>
        </p:nvCxnSpPr>
        <p:spPr>
          <a:xfrm>
            <a:off x="7907992" y="2136961"/>
            <a:ext cx="645458" cy="4919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E85A03E-4BEC-4717-8F5A-8FC99BCF44AD}"/>
              </a:ext>
            </a:extLst>
          </p:cNvPr>
          <p:cNvCxnSpPr>
            <a:cxnSpLocks/>
          </p:cNvCxnSpPr>
          <p:nvPr/>
        </p:nvCxnSpPr>
        <p:spPr>
          <a:xfrm flipH="1">
            <a:off x="9812968" y="2077363"/>
            <a:ext cx="640976" cy="5507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BD924BD-2642-4304-B51E-60B293D4503A}"/>
              </a:ext>
            </a:extLst>
          </p:cNvPr>
          <p:cNvCxnSpPr>
            <a:cxnSpLocks/>
          </p:cNvCxnSpPr>
          <p:nvPr/>
        </p:nvCxnSpPr>
        <p:spPr>
          <a:xfrm flipV="1">
            <a:off x="7907991" y="3354481"/>
            <a:ext cx="647700" cy="4953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44D1435-3E9C-47E8-B957-B382F0C8DDE7}"/>
              </a:ext>
            </a:extLst>
          </p:cNvPr>
          <p:cNvCxnSpPr>
            <a:cxnSpLocks/>
          </p:cNvCxnSpPr>
          <p:nvPr/>
        </p:nvCxnSpPr>
        <p:spPr>
          <a:xfrm flipH="1" flipV="1">
            <a:off x="9810228" y="3354627"/>
            <a:ext cx="652181" cy="4913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Content Placeholder 17">
            <a:extLst>
              <a:ext uri="{FF2B5EF4-FFF2-40B4-BE49-F238E27FC236}">
                <a16:creationId xmlns:a16="http://schemas.microsoft.com/office/drawing/2014/main" id="{D0FF169A-5490-4C4F-A0E8-CC53295FA9BD}"/>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Ethan Saffer</a:t>
            </a:r>
            <a:endParaRPr lang="en-US"/>
          </a:p>
        </p:txBody>
      </p:sp>
      <p:cxnSp>
        <p:nvCxnSpPr>
          <p:cNvPr id="19" name="Straight Arrow Connector 18">
            <a:extLst>
              <a:ext uri="{FF2B5EF4-FFF2-40B4-BE49-F238E27FC236}">
                <a16:creationId xmlns:a16="http://schemas.microsoft.com/office/drawing/2014/main" id="{2C4B3229-BC4A-4056-A2DF-231934F28ED6}"/>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58416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229C9-AF05-4036-AB63-A9B127D3A69A}"/>
              </a:ext>
            </a:extLst>
          </p:cNvPr>
          <p:cNvSpPr>
            <a:spLocks noGrp="1"/>
          </p:cNvSpPr>
          <p:nvPr>
            <p:ph type="title"/>
          </p:nvPr>
        </p:nvSpPr>
        <p:spPr/>
        <p:txBody>
          <a:bodyPr/>
          <a:lstStyle/>
          <a:p>
            <a:r>
              <a:rPr lang="en-US">
                <a:solidFill>
                  <a:schemeClr val="tx1"/>
                </a:solidFill>
                <a:latin typeface="Arial"/>
                <a:cs typeface="Arial"/>
              </a:rPr>
              <a:t>Summary</a:t>
            </a:r>
            <a:endParaRPr lang="en-US">
              <a:solidFill>
                <a:schemeClr val="tx1"/>
              </a:solidFill>
            </a:endParaRPr>
          </a:p>
        </p:txBody>
      </p:sp>
      <p:sp>
        <p:nvSpPr>
          <p:cNvPr id="3" name="Content Placeholder 2">
            <a:extLst>
              <a:ext uri="{FF2B5EF4-FFF2-40B4-BE49-F238E27FC236}">
                <a16:creationId xmlns:a16="http://schemas.microsoft.com/office/drawing/2014/main" id="{6F0FC41F-9FA1-4FF9-B6F6-1102F15980D8}"/>
              </a:ext>
            </a:extLst>
          </p:cNvPr>
          <p:cNvSpPr>
            <a:spLocks noGrp="1"/>
          </p:cNvSpPr>
          <p:nvPr>
            <p:ph idx="1"/>
          </p:nvPr>
        </p:nvSpPr>
        <p:spPr/>
        <p:txBody>
          <a:bodyPr vert="horz" lIns="91440" tIns="45720" rIns="91440" bIns="45720" rtlCol="0" anchor="t">
            <a:normAutofit/>
          </a:bodyPr>
          <a:lstStyle/>
          <a:p>
            <a:r>
              <a:rPr lang="en-US">
                <a:latin typeface="Arial"/>
                <a:cs typeface="Arial"/>
              </a:rPr>
              <a:t>Overall, the project is successful in terms of a minimum viable prototype.</a:t>
            </a:r>
          </a:p>
          <a:p>
            <a:r>
              <a:rPr lang="en-US">
                <a:latin typeface="Arial"/>
                <a:cs typeface="Arial"/>
              </a:rPr>
              <a:t>A few ideas needed to be dismissed due to scope creep.</a:t>
            </a:r>
            <a:endParaRPr lang="en-US"/>
          </a:p>
          <a:p>
            <a:r>
              <a:rPr lang="en-US">
                <a:latin typeface="Arial"/>
                <a:cs typeface="Arial"/>
              </a:rPr>
              <a:t>Had to order cheaper parts to construct a prototype that would be cost efficient to market and sell. </a:t>
            </a:r>
            <a:endParaRPr lang="en-US"/>
          </a:p>
          <a:p>
            <a:pPr lvl="1"/>
            <a:r>
              <a:rPr lang="en-US">
                <a:latin typeface="Arial"/>
                <a:cs typeface="Arial"/>
              </a:rPr>
              <a:t>Ultimately affected the accuracy of the device.</a:t>
            </a:r>
            <a:endParaRPr lang="en-US"/>
          </a:p>
          <a:p>
            <a:endParaRPr lang="en-US"/>
          </a:p>
          <a:p>
            <a:endParaRPr lang="en-US"/>
          </a:p>
        </p:txBody>
      </p:sp>
      <p:sp>
        <p:nvSpPr>
          <p:cNvPr id="4" name="Slide Number Placeholder 3">
            <a:extLst>
              <a:ext uri="{FF2B5EF4-FFF2-40B4-BE49-F238E27FC236}">
                <a16:creationId xmlns:a16="http://schemas.microsoft.com/office/drawing/2014/main" id="{F12D8C58-7EA1-4B80-9536-4A32F8A0ADB6}"/>
              </a:ext>
            </a:extLst>
          </p:cNvPr>
          <p:cNvSpPr>
            <a:spLocks noGrp="1"/>
          </p:cNvSpPr>
          <p:nvPr>
            <p:ph type="sldNum" sz="quarter" idx="4"/>
          </p:nvPr>
        </p:nvSpPr>
        <p:spPr/>
        <p:txBody>
          <a:bodyPr/>
          <a:lstStyle/>
          <a:p>
            <a:fld id="{6F1FABC0-072B-4F22-8F9B-95A9D10B0206}" type="slidenum">
              <a:rPr lang="en-US" smtClean="0"/>
              <a:pPr/>
              <a:t>41</a:t>
            </a:fld>
            <a:endParaRPr lang="en-US"/>
          </a:p>
        </p:txBody>
      </p:sp>
      <p:sp>
        <p:nvSpPr>
          <p:cNvPr id="22" name="Content Placeholder 17">
            <a:extLst>
              <a:ext uri="{FF2B5EF4-FFF2-40B4-BE49-F238E27FC236}">
                <a16:creationId xmlns:a16="http://schemas.microsoft.com/office/drawing/2014/main" id="{5A73306A-8369-43A2-87B5-F0841EE7D1BF}"/>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Ethan Saffer</a:t>
            </a:r>
            <a:endParaRPr lang="en-US"/>
          </a:p>
        </p:txBody>
      </p:sp>
      <p:cxnSp>
        <p:nvCxnSpPr>
          <p:cNvPr id="8" name="Straight Arrow Connector 7">
            <a:extLst>
              <a:ext uri="{FF2B5EF4-FFF2-40B4-BE49-F238E27FC236}">
                <a16:creationId xmlns:a16="http://schemas.microsoft.com/office/drawing/2014/main" id="{9FB45540-BBFC-48A8-9FA9-DA3C9FD30E80}"/>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81379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1E105-55B5-4CB2-AFB1-9E90C2B53772}"/>
              </a:ext>
            </a:extLst>
          </p:cNvPr>
          <p:cNvSpPr>
            <a:spLocks noGrp="1"/>
          </p:cNvSpPr>
          <p:nvPr>
            <p:ph type="title"/>
          </p:nvPr>
        </p:nvSpPr>
        <p:spPr>
          <a:xfrm>
            <a:off x="380267" y="95738"/>
            <a:ext cx="10515600" cy="1325563"/>
          </a:xfrm>
        </p:spPr>
        <p:txBody>
          <a:bodyPr/>
          <a:lstStyle/>
          <a:p>
            <a:r>
              <a:rPr lang="en-US">
                <a:solidFill>
                  <a:schemeClr val="tx1"/>
                </a:solidFill>
                <a:latin typeface="Arial"/>
                <a:cs typeface="Arial"/>
              </a:rPr>
              <a:t>Reference</a:t>
            </a:r>
          </a:p>
        </p:txBody>
      </p:sp>
      <p:sp>
        <p:nvSpPr>
          <p:cNvPr id="4" name="Slide Number Placeholder 3">
            <a:extLst>
              <a:ext uri="{FF2B5EF4-FFF2-40B4-BE49-F238E27FC236}">
                <a16:creationId xmlns:a16="http://schemas.microsoft.com/office/drawing/2014/main" id="{9E616B3E-A78D-4F3F-904F-E5E0546212BC}"/>
              </a:ext>
            </a:extLst>
          </p:cNvPr>
          <p:cNvSpPr>
            <a:spLocks noGrp="1"/>
          </p:cNvSpPr>
          <p:nvPr>
            <p:ph type="sldNum" sz="quarter" idx="4"/>
          </p:nvPr>
        </p:nvSpPr>
        <p:spPr/>
        <p:txBody>
          <a:bodyPr lIns="91440" tIns="45720" rIns="91440" bIns="45720" anchor="t"/>
          <a:lstStyle/>
          <a:p>
            <a:r>
              <a:rPr lang="en-US">
                <a:latin typeface="Arial"/>
                <a:cs typeface="Arial"/>
              </a:rPr>
              <a:t>41</a:t>
            </a:r>
            <a:endParaRPr lang="en-US"/>
          </a:p>
        </p:txBody>
      </p:sp>
      <p:sp>
        <p:nvSpPr>
          <p:cNvPr id="6" name="Content Placeholder 5">
            <a:extLst>
              <a:ext uri="{FF2B5EF4-FFF2-40B4-BE49-F238E27FC236}">
                <a16:creationId xmlns:a16="http://schemas.microsoft.com/office/drawing/2014/main" id="{55123DCC-7CBA-40EE-B2FE-3A47453290A9}"/>
              </a:ext>
            </a:extLst>
          </p:cNvPr>
          <p:cNvSpPr>
            <a:spLocks noGrp="1"/>
          </p:cNvSpPr>
          <p:nvPr>
            <p:ph sz="quarter" idx="11"/>
          </p:nvPr>
        </p:nvSpPr>
        <p:spPr/>
        <p:txBody>
          <a:bodyPr vert="horz" lIns="91440" tIns="45720" rIns="91440" bIns="45720" rtlCol="0" anchor="t">
            <a:noAutofit/>
          </a:bodyPr>
          <a:lstStyle/>
          <a:p>
            <a:r>
              <a:rPr lang="en-US">
                <a:latin typeface="Arial"/>
                <a:cs typeface="Arial"/>
              </a:rPr>
              <a:t>Ethan Saffer</a:t>
            </a:r>
            <a:endParaRPr lang="en-US"/>
          </a:p>
        </p:txBody>
      </p:sp>
      <p:sp>
        <p:nvSpPr>
          <p:cNvPr id="3" name="TextBox 2">
            <a:extLst>
              <a:ext uri="{FF2B5EF4-FFF2-40B4-BE49-F238E27FC236}">
                <a16:creationId xmlns:a16="http://schemas.microsoft.com/office/drawing/2014/main" id="{BA996C08-0EF8-4BA1-83F2-BEF561462755}"/>
              </a:ext>
            </a:extLst>
          </p:cNvPr>
          <p:cNvSpPr txBox="1"/>
          <p:nvPr/>
        </p:nvSpPr>
        <p:spPr>
          <a:xfrm>
            <a:off x="804974" y="1287441"/>
            <a:ext cx="10508447" cy="4247317"/>
          </a:xfrm>
          <a:prstGeom prst="rect">
            <a:avLst/>
          </a:prstGeom>
          <a:noFill/>
        </p:spPr>
        <p:txBody>
          <a:bodyPr wrap="square" lIns="91440" tIns="45720" rIns="91440" bIns="45720" rtlCol="0" anchor="t">
            <a:spAutoFit/>
          </a:bodyPr>
          <a:lstStyle/>
          <a:p>
            <a:pPr marL="457200" indent="-914400"/>
            <a:r>
              <a:rPr lang="en-US">
                <a:solidFill>
                  <a:srgbClr val="000000"/>
                </a:solidFill>
                <a:latin typeface="Calibri"/>
                <a:cs typeface="Arial"/>
              </a:rPr>
              <a:t>[1] </a:t>
            </a:r>
            <a:r>
              <a:rPr lang="en-US">
                <a:latin typeface="Calibri"/>
                <a:cs typeface="Calibri"/>
              </a:rPr>
              <a:t>Ebben, J. M., PhD. (n.d.). Wrists at risk: Awkward postures to avoid. Retrieved February 18, 2021, from https://www.iacindustries.com/get-started/ergonomics/wrists-at-risk.asp</a:t>
            </a:r>
            <a:endParaRPr lang="en-US">
              <a:solidFill>
                <a:srgbClr val="000000"/>
              </a:solidFill>
              <a:latin typeface="Calibri"/>
              <a:cs typeface="Calibri" panose="020F0502020204030204"/>
            </a:endParaRPr>
          </a:p>
          <a:p>
            <a:pPr marL="457200" indent="-914400"/>
            <a:r>
              <a:rPr lang="en-US">
                <a:solidFill>
                  <a:srgbClr val="000000"/>
                </a:solidFill>
                <a:latin typeface="Calibri"/>
                <a:cs typeface="Calibri" panose="020F0502020204030204"/>
              </a:rPr>
              <a:t>[2] </a:t>
            </a:r>
            <a:r>
              <a:rPr lang="en-US">
                <a:latin typeface="Calibri"/>
                <a:cs typeface="Calibri" panose="020F0502020204030204"/>
              </a:rPr>
              <a:t>González, A., Salgado, D., García </a:t>
            </a:r>
            <a:r>
              <a:rPr lang="en-US" err="1">
                <a:latin typeface="Calibri"/>
                <a:cs typeface="Calibri" panose="020F0502020204030204"/>
              </a:rPr>
              <a:t>Moruno</a:t>
            </a:r>
            <a:r>
              <a:rPr lang="en-US">
                <a:latin typeface="Calibri"/>
                <a:cs typeface="Calibri" panose="020F0502020204030204"/>
              </a:rPr>
              <a:t>, L., &amp; Sánchez Ríos, A. (2018). An Ergonomic Customized-Tool Handle Design for Precision Tools using Additive Manufacturing: A Case Study. Applied Sciences, 8(7), 1200. doi:10.3390/app8071200</a:t>
            </a:r>
            <a:endParaRPr lang="en-US">
              <a:solidFill>
                <a:srgbClr val="000000"/>
              </a:solidFill>
              <a:latin typeface="Calibri"/>
              <a:cs typeface="Calibri" panose="020F0502020204030204"/>
            </a:endParaRPr>
          </a:p>
          <a:p>
            <a:pPr marL="457200" indent="-914400"/>
            <a:r>
              <a:rPr lang="en-US">
                <a:solidFill>
                  <a:srgbClr val="000000"/>
                </a:solidFill>
                <a:latin typeface="Calibri"/>
                <a:cs typeface="Arial"/>
              </a:rPr>
              <a:t>[3] </a:t>
            </a:r>
            <a:r>
              <a:rPr lang="en-US" b="0" i="0" u="none" strike="noStrike">
                <a:solidFill>
                  <a:srgbClr val="000000"/>
                </a:solidFill>
                <a:effectLst/>
                <a:latin typeface="Calibri"/>
                <a:cs typeface="Arial"/>
              </a:rPr>
              <a:t>McConomy,</a:t>
            </a:r>
            <a:r>
              <a:rPr lang="en-US">
                <a:solidFill>
                  <a:srgbClr val="000000"/>
                </a:solidFill>
                <a:latin typeface="Calibri"/>
                <a:cs typeface="Arial"/>
              </a:rPr>
              <a:t> </a:t>
            </a:r>
            <a:r>
              <a:rPr lang="en-US" b="0" i="0" u="none" strike="noStrike">
                <a:solidFill>
                  <a:srgbClr val="000000"/>
                </a:solidFill>
                <a:effectLst/>
                <a:latin typeface="Calibri"/>
                <a:cs typeface="Arial"/>
              </a:rPr>
              <a:t>S</a:t>
            </a:r>
            <a:r>
              <a:rPr lang="en-US">
                <a:solidFill>
                  <a:srgbClr val="000000"/>
                </a:solidFill>
                <a:latin typeface="Calibri"/>
                <a:cs typeface="Arial"/>
              </a:rPr>
              <a:t>. (</a:t>
            </a:r>
            <a:r>
              <a:rPr lang="en-US" b="0" i="0" u="none" strike="noStrike">
                <a:solidFill>
                  <a:srgbClr val="000000"/>
                </a:solidFill>
                <a:effectLst/>
                <a:latin typeface="Calibri"/>
                <a:cs typeface="Arial"/>
              </a:rPr>
              <a:t>2020,</a:t>
            </a:r>
            <a:r>
              <a:rPr lang="en-US">
                <a:solidFill>
                  <a:srgbClr val="000000"/>
                </a:solidFill>
                <a:latin typeface="Calibri"/>
                <a:cs typeface="Arial"/>
              </a:rPr>
              <a:t> November 11</a:t>
            </a:r>
            <a:r>
              <a:rPr lang="en-US" b="0" i="0" u="none" strike="noStrike">
                <a:solidFill>
                  <a:srgbClr val="000000"/>
                </a:solidFill>
                <a:effectLst/>
                <a:latin typeface="Calibri"/>
                <a:cs typeface="Arial"/>
              </a:rPr>
              <a:t>). Engineering Characteristics, Functions, Targets, and </a:t>
            </a:r>
            <a:r>
              <a:rPr lang="en-US">
                <a:solidFill>
                  <a:srgbClr val="000000"/>
                </a:solidFill>
                <a:latin typeface="Calibri"/>
                <a:cs typeface="Arial"/>
              </a:rPr>
              <a:t>Metric</a:t>
            </a:r>
            <a:r>
              <a:rPr lang="en-US" b="0" i="0" u="none" strike="noStrike">
                <a:solidFill>
                  <a:srgbClr val="000000"/>
                </a:solidFill>
                <a:effectLst/>
                <a:latin typeface="Calibri"/>
                <a:cs typeface="Arial"/>
              </a:rPr>
              <a:t>. FAMU-FSU College of Engineering.</a:t>
            </a:r>
            <a:endParaRPr lang="en-US">
              <a:cs typeface="Calibri" panose="020F0502020204030204"/>
            </a:endParaRPr>
          </a:p>
          <a:p>
            <a:pPr marL="457200" indent="-914400"/>
            <a:r>
              <a:rPr lang="en-US">
                <a:ea typeface="+mn-lt"/>
                <a:cs typeface="Calibri"/>
              </a:rPr>
              <a:t>[4] National Federation of The Blind. https://www.nfb.org/resources/blindness-statistics</a:t>
            </a:r>
            <a:endParaRPr lang="en-US"/>
          </a:p>
          <a:p>
            <a:pPr marL="457200" indent="-914400"/>
            <a:r>
              <a:rPr lang="en-US">
                <a:ea typeface="+mn-lt"/>
                <a:cs typeface="+mn-lt"/>
              </a:rPr>
              <a:t>[5] Queen, K. (2016, June). 7 Ways to Make Communities More Livable for People With Vision or Hearing Impairments. AARP.</a:t>
            </a:r>
          </a:p>
          <a:p>
            <a:pPr marL="457200" indent="-914400"/>
            <a:r>
              <a:rPr lang="en-US">
                <a:ea typeface="+mn-lt"/>
                <a:cs typeface="+mn-lt"/>
              </a:rPr>
              <a:t>[6] Rosen, S. (n.d.). LONG CANE TECHNIQUES. Retrieved March 03, 2021, from https://tech.aph.org/sbs/04_sbs_lc_study.html</a:t>
            </a:r>
            <a:endParaRPr lang="en-US"/>
          </a:p>
          <a:p>
            <a:pPr marL="457200" indent="-914400"/>
            <a:r>
              <a:rPr lang="en-US">
                <a:cs typeface="Calibri"/>
              </a:rPr>
              <a:t>[7]</a:t>
            </a:r>
            <a:r>
              <a:rPr lang="en-US">
                <a:ea typeface="+mn-lt"/>
                <a:cs typeface="+mn-lt"/>
              </a:rPr>
              <a:t> Wang, C., &amp; Cai, D. (2020). Hand tool handle size and shape determination based on hand measurements using a contour gauge. Human Factors and Ergonomics in Manufacturing &amp;amp; Service Industries, 30(5), 349-364. doi:10.1002/hfm.20846</a:t>
            </a:r>
          </a:p>
        </p:txBody>
      </p:sp>
      <p:cxnSp>
        <p:nvCxnSpPr>
          <p:cNvPr id="7" name="Straight Arrow Connector 6">
            <a:extLst>
              <a:ext uri="{FF2B5EF4-FFF2-40B4-BE49-F238E27FC236}">
                <a16:creationId xmlns:a16="http://schemas.microsoft.com/office/drawing/2014/main" id="{601139FA-C4A1-429A-9934-D6325F1EBAF8}"/>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6711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F85C8F9-CA8F-4E15-A662-1A7040899FDD}"/>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42</a:t>
            </a:r>
          </a:p>
        </p:txBody>
      </p:sp>
      <p:sp>
        <p:nvSpPr>
          <p:cNvPr id="10" name="Content Placeholder 3">
            <a:extLst>
              <a:ext uri="{FF2B5EF4-FFF2-40B4-BE49-F238E27FC236}">
                <a16:creationId xmlns:a16="http://schemas.microsoft.com/office/drawing/2014/main" id="{7487ECEC-B51A-42EA-AFC8-9D83646E5421}"/>
              </a:ext>
            </a:extLst>
          </p:cNvPr>
          <p:cNvSpPr>
            <a:spLocks noGrp="1"/>
          </p:cNvSpPr>
          <p:nvPr>
            <p:ph sz="quarter" idx="11"/>
          </p:nvPr>
        </p:nvSpPr>
        <p:spPr>
          <a:xfrm>
            <a:off x="10363200" y="5615375"/>
            <a:ext cx="1828800" cy="310896"/>
          </a:xfrm>
        </p:spPr>
        <p:txBody>
          <a:bodyPr vert="horz" lIns="91440" tIns="45720" rIns="91440" bIns="45720" rtlCol="0" anchor="t">
            <a:noAutofit/>
          </a:bodyPr>
          <a:lstStyle/>
          <a:p>
            <a:r>
              <a:rPr lang="en-US">
                <a:latin typeface="Arial"/>
                <a:cs typeface="Arial"/>
              </a:rPr>
              <a:t>Ethan Saffer</a:t>
            </a:r>
            <a:endParaRPr lang="en-US"/>
          </a:p>
        </p:txBody>
      </p:sp>
      <p:sp>
        <p:nvSpPr>
          <p:cNvPr id="12" name="TextBox 11">
            <a:extLst>
              <a:ext uri="{FF2B5EF4-FFF2-40B4-BE49-F238E27FC236}">
                <a16:creationId xmlns:a16="http://schemas.microsoft.com/office/drawing/2014/main" id="{35877536-3310-4453-A711-CD749704FC0B}"/>
              </a:ext>
            </a:extLst>
          </p:cNvPr>
          <p:cNvSpPr txBox="1"/>
          <p:nvPr/>
        </p:nvSpPr>
        <p:spPr>
          <a:xfrm>
            <a:off x="540327" y="3735895"/>
            <a:ext cx="2057869" cy="1754326"/>
          </a:xfrm>
          <a:prstGeom prst="rect">
            <a:avLst/>
          </a:prstGeom>
          <a:noFill/>
        </p:spPr>
        <p:txBody>
          <a:bodyPr wrap="square" lIns="91440" tIns="45720" rIns="91440" bIns="45720" rtlCol="0" anchor="t">
            <a:spAutoFit/>
          </a:bodyPr>
          <a:lstStyle/>
          <a:p>
            <a:pPr algn="ctr"/>
            <a:r>
              <a:rPr lang="en-US"/>
              <a:t>David Alicea</a:t>
            </a:r>
          </a:p>
          <a:p>
            <a:pPr algn="ctr"/>
            <a:r>
              <a:rPr lang="en-US" i="1">
                <a:ea typeface="+mn-lt"/>
                <a:cs typeface="+mn-lt"/>
              </a:rPr>
              <a:t>Field/Test Engineer and Quality Control</a:t>
            </a:r>
          </a:p>
          <a:p>
            <a:pPr algn="ctr"/>
            <a:endParaRPr lang="en-US" i="1">
              <a:ea typeface="+mn-lt"/>
              <a:cs typeface="+mn-lt"/>
            </a:endParaRPr>
          </a:p>
          <a:p>
            <a:pPr algn="ctr"/>
            <a:endParaRPr lang="en-US" i="1">
              <a:ea typeface="+mn-lt"/>
              <a:cs typeface="+mn-lt"/>
            </a:endParaRPr>
          </a:p>
          <a:p>
            <a:pPr algn="ctr"/>
            <a:r>
              <a:rPr lang="en-US" i="1">
                <a:ea typeface="+mn-lt"/>
                <a:cs typeface="+mn-lt"/>
              </a:rPr>
              <a:t>Daa16@my.fsu.edu</a:t>
            </a:r>
          </a:p>
        </p:txBody>
      </p:sp>
      <p:sp>
        <p:nvSpPr>
          <p:cNvPr id="14" name="TextBox 13">
            <a:extLst>
              <a:ext uri="{FF2B5EF4-FFF2-40B4-BE49-F238E27FC236}">
                <a16:creationId xmlns:a16="http://schemas.microsoft.com/office/drawing/2014/main" id="{77C253D6-E995-4BFD-972E-DD58865792D4}"/>
              </a:ext>
            </a:extLst>
          </p:cNvPr>
          <p:cNvSpPr txBox="1"/>
          <p:nvPr/>
        </p:nvSpPr>
        <p:spPr>
          <a:xfrm>
            <a:off x="6397889" y="3740693"/>
            <a:ext cx="2123265" cy="1754326"/>
          </a:xfrm>
          <a:prstGeom prst="rect">
            <a:avLst/>
          </a:prstGeom>
          <a:noFill/>
        </p:spPr>
        <p:txBody>
          <a:bodyPr wrap="square" lIns="91440" tIns="45720" rIns="91440" bIns="45720" rtlCol="0" anchor="t">
            <a:spAutoFit/>
          </a:bodyPr>
          <a:lstStyle/>
          <a:p>
            <a:pPr algn="ctr"/>
            <a:r>
              <a:rPr lang="en-US"/>
              <a:t>Nicolas Garcia</a:t>
            </a:r>
          </a:p>
          <a:p>
            <a:pPr algn="ctr"/>
            <a:r>
              <a:rPr lang="en-US" i="1">
                <a:ea typeface="+mn-lt"/>
                <a:cs typeface="+mn-lt"/>
              </a:rPr>
              <a:t>Webmaster, Design Engineer and Resource Manager</a:t>
            </a:r>
            <a:endParaRPr lang="en-US" i="1">
              <a:cs typeface="Calibri" panose="020F0502020204030204"/>
            </a:endParaRPr>
          </a:p>
          <a:p>
            <a:pPr algn="ctr"/>
            <a:endParaRPr lang="en-US">
              <a:cs typeface="Calibri" panose="020F0502020204030204"/>
            </a:endParaRPr>
          </a:p>
          <a:p>
            <a:pPr algn="ctr"/>
            <a:r>
              <a:rPr lang="en-US" i="1">
                <a:cs typeface="Calibri" panose="020F0502020204030204"/>
              </a:rPr>
              <a:t>Ng16m@my.fsu.edu</a:t>
            </a:r>
          </a:p>
        </p:txBody>
      </p:sp>
      <p:sp>
        <p:nvSpPr>
          <p:cNvPr id="18" name="TextBox 17">
            <a:extLst>
              <a:ext uri="{FF2B5EF4-FFF2-40B4-BE49-F238E27FC236}">
                <a16:creationId xmlns:a16="http://schemas.microsoft.com/office/drawing/2014/main" id="{AB1BBAE7-48AB-4C82-A151-8366E0F77BFF}"/>
              </a:ext>
            </a:extLst>
          </p:cNvPr>
          <p:cNvSpPr txBox="1"/>
          <p:nvPr/>
        </p:nvSpPr>
        <p:spPr>
          <a:xfrm>
            <a:off x="9323424" y="3736912"/>
            <a:ext cx="218438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Ethan Saffer</a:t>
            </a:r>
          </a:p>
          <a:p>
            <a:pPr algn="ctr"/>
            <a:r>
              <a:rPr lang="en-US" i="1">
                <a:ea typeface="+mn-lt"/>
                <a:cs typeface="+mn-lt"/>
              </a:rPr>
              <a:t>Systems and Design </a:t>
            </a:r>
          </a:p>
          <a:p>
            <a:pPr algn="ctr"/>
            <a:r>
              <a:rPr lang="en-US" i="1">
                <a:ea typeface="+mn-lt"/>
                <a:cs typeface="+mn-lt"/>
              </a:rPr>
              <a:t>Engineer </a:t>
            </a:r>
          </a:p>
          <a:p>
            <a:pPr algn="ctr"/>
            <a:endParaRPr lang="en-US" i="1">
              <a:cs typeface="Calibri" panose="020F0502020204030204"/>
            </a:endParaRPr>
          </a:p>
          <a:p>
            <a:pPr algn="ctr"/>
            <a:endParaRPr lang="en-US" i="1">
              <a:cs typeface="Calibri" panose="020F0502020204030204"/>
            </a:endParaRPr>
          </a:p>
          <a:p>
            <a:pPr algn="ctr"/>
            <a:r>
              <a:rPr lang="en-US" i="1">
                <a:cs typeface="Calibri" panose="020F0502020204030204"/>
              </a:rPr>
              <a:t>Ers16c@my.fsu.edu</a:t>
            </a:r>
          </a:p>
        </p:txBody>
      </p:sp>
      <p:sp>
        <p:nvSpPr>
          <p:cNvPr id="22" name="Oval 21">
            <a:extLst>
              <a:ext uri="{FF2B5EF4-FFF2-40B4-BE49-F238E27FC236}">
                <a16:creationId xmlns:a16="http://schemas.microsoft.com/office/drawing/2014/main" id="{9204C96E-67BC-43BB-A563-381060CDF1A0}"/>
              </a:ext>
            </a:extLst>
          </p:cNvPr>
          <p:cNvSpPr/>
          <p:nvPr/>
        </p:nvSpPr>
        <p:spPr>
          <a:xfrm>
            <a:off x="541591" y="1487928"/>
            <a:ext cx="2055461" cy="2013557"/>
          </a:xfrm>
          <a:prstGeom prst="ellipse">
            <a:avLst/>
          </a:prstGeom>
          <a:blipFill>
            <a:blip r:embed="rId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1B3D367-1DDA-4455-8660-8A16CBA36CEA}"/>
              </a:ext>
            </a:extLst>
          </p:cNvPr>
          <p:cNvSpPr txBox="1"/>
          <p:nvPr/>
        </p:nvSpPr>
        <p:spPr>
          <a:xfrm>
            <a:off x="3718" y="338254"/>
            <a:ext cx="12184565"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500" b="1">
                <a:cs typeface="Calibri"/>
              </a:rPr>
              <a:t>Team 522: Vision Impaired Technology</a:t>
            </a:r>
          </a:p>
        </p:txBody>
      </p:sp>
      <p:sp>
        <p:nvSpPr>
          <p:cNvPr id="2" name="TextBox 1">
            <a:extLst>
              <a:ext uri="{FF2B5EF4-FFF2-40B4-BE49-F238E27FC236}">
                <a16:creationId xmlns:a16="http://schemas.microsoft.com/office/drawing/2014/main" id="{7DF1FEDB-3C67-4147-8AF5-5324224D89B2}"/>
              </a:ext>
            </a:extLst>
          </p:cNvPr>
          <p:cNvSpPr txBox="1"/>
          <p:nvPr/>
        </p:nvSpPr>
        <p:spPr>
          <a:xfrm>
            <a:off x="3362729" y="3737263"/>
            <a:ext cx="247925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Segoe UI"/>
              </a:rPr>
              <a:t>Madison Jaffe​</a:t>
            </a:r>
            <a:endParaRPr lang="en-US">
              <a:cs typeface="Calibri" panose="020F0502020204030204"/>
            </a:endParaRPr>
          </a:p>
          <a:p>
            <a:pPr algn="ctr"/>
            <a:r>
              <a:rPr lang="en-US" i="1">
                <a:ea typeface="+mn-lt"/>
                <a:cs typeface="+mn-lt"/>
              </a:rPr>
              <a:t>Project Manager and Manufacturing/Controls Engineer</a:t>
            </a:r>
            <a:endParaRPr lang="en-US" i="1">
              <a:cs typeface="Calibri"/>
            </a:endParaRPr>
          </a:p>
          <a:p>
            <a:pPr algn="ctr"/>
            <a:endParaRPr lang="en-US" i="1">
              <a:cs typeface="Calibri"/>
            </a:endParaRPr>
          </a:p>
          <a:p>
            <a:pPr algn="ctr"/>
            <a:r>
              <a:rPr lang="en-US" i="1">
                <a:ea typeface="+mn-lt"/>
                <a:cs typeface="+mn-lt"/>
              </a:rPr>
              <a:t>Msj16d@my.fsu.edu</a:t>
            </a:r>
            <a:endParaRPr lang="en-US">
              <a:ea typeface="+mn-lt"/>
              <a:cs typeface="+mn-lt"/>
            </a:endParaRPr>
          </a:p>
          <a:p>
            <a:pPr algn="ctr"/>
            <a:endParaRPr lang="en-US" i="1">
              <a:cs typeface="Calibri" panose="020F0502020204030204"/>
            </a:endParaRPr>
          </a:p>
          <a:p>
            <a:pPr algn="ctr"/>
            <a:endParaRPr lang="en-US">
              <a:cs typeface="Segoe UI"/>
            </a:endParaRPr>
          </a:p>
        </p:txBody>
      </p:sp>
      <p:sp>
        <p:nvSpPr>
          <p:cNvPr id="4" name="Flowchart: Connector 3">
            <a:extLst>
              <a:ext uri="{FF2B5EF4-FFF2-40B4-BE49-F238E27FC236}">
                <a16:creationId xmlns:a16="http://schemas.microsoft.com/office/drawing/2014/main" id="{5C7B7F30-4B15-42D2-B4CB-B84E0D90AED2}"/>
              </a:ext>
            </a:extLst>
          </p:cNvPr>
          <p:cNvSpPr/>
          <p:nvPr/>
        </p:nvSpPr>
        <p:spPr>
          <a:xfrm>
            <a:off x="9263149" y="1484286"/>
            <a:ext cx="2018739" cy="2013036"/>
          </a:xfrm>
          <a:prstGeom prst="flowChartConnector">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2BB5E20-6A8A-406F-8AA1-874D572530DA}"/>
              </a:ext>
            </a:extLst>
          </p:cNvPr>
          <p:cNvSpPr/>
          <p:nvPr/>
        </p:nvSpPr>
        <p:spPr>
          <a:xfrm>
            <a:off x="6397275" y="1488282"/>
            <a:ext cx="2018739" cy="2013036"/>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E3CBCE94-5441-48BC-A623-E3023BAE7230}"/>
              </a:ext>
            </a:extLst>
          </p:cNvPr>
          <p:cNvSpPr/>
          <p:nvPr/>
        </p:nvSpPr>
        <p:spPr>
          <a:xfrm>
            <a:off x="3519001" y="1484286"/>
            <a:ext cx="2018739" cy="2013036"/>
          </a:xfrm>
          <a:prstGeom prst="flowChartConnector">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23C6F912-6694-488C-B792-4DC1044FD364}"/>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1843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2522E7-D5E3-4A52-B89E-213F03FA8A7C}"/>
              </a:ext>
            </a:extLst>
          </p:cNvPr>
          <p:cNvSpPr>
            <a:spLocks noGrp="1"/>
          </p:cNvSpPr>
          <p:nvPr>
            <p:ph type="sldNum" sz="quarter" idx="4"/>
          </p:nvPr>
        </p:nvSpPr>
        <p:spPr/>
        <p:txBody>
          <a:bodyPr/>
          <a:lstStyle/>
          <a:p>
            <a:fld id="{6F1FABC0-072B-4F22-8F9B-95A9D10B0206}" type="slidenum">
              <a:rPr lang="en-US" smtClean="0"/>
              <a:pPr/>
              <a:t>44</a:t>
            </a:fld>
            <a:endParaRPr lang="en-US"/>
          </a:p>
        </p:txBody>
      </p:sp>
      <p:sp>
        <p:nvSpPr>
          <p:cNvPr id="3" name="Content Placeholder 2">
            <a:extLst>
              <a:ext uri="{FF2B5EF4-FFF2-40B4-BE49-F238E27FC236}">
                <a16:creationId xmlns:a16="http://schemas.microsoft.com/office/drawing/2014/main" id="{D718CDA2-9957-446D-B08D-8850CD8F918D}"/>
              </a:ext>
            </a:extLst>
          </p:cNvPr>
          <p:cNvSpPr>
            <a:spLocks noGrp="1"/>
          </p:cNvSpPr>
          <p:nvPr>
            <p:ph sz="quarter" idx="11"/>
          </p:nvPr>
        </p:nvSpPr>
        <p:spPr/>
        <p:txBody>
          <a:bodyPr/>
          <a:lstStyle/>
          <a:p>
            <a:endParaRPr lang="en-US"/>
          </a:p>
        </p:txBody>
      </p:sp>
      <p:sp>
        <p:nvSpPr>
          <p:cNvPr id="5" name="TextBox 4">
            <a:extLst>
              <a:ext uri="{FF2B5EF4-FFF2-40B4-BE49-F238E27FC236}">
                <a16:creationId xmlns:a16="http://schemas.microsoft.com/office/drawing/2014/main" id="{3E05C459-9CA5-4029-847F-DC3169013248}"/>
              </a:ext>
            </a:extLst>
          </p:cNvPr>
          <p:cNvSpPr txBox="1"/>
          <p:nvPr/>
        </p:nvSpPr>
        <p:spPr>
          <a:xfrm>
            <a:off x="1802090" y="2598003"/>
            <a:ext cx="8587819" cy="830997"/>
          </a:xfrm>
          <a:prstGeom prst="rect">
            <a:avLst/>
          </a:prstGeom>
          <a:noFill/>
        </p:spPr>
        <p:txBody>
          <a:bodyPr wrap="square" rtlCol="0">
            <a:spAutoFit/>
          </a:bodyPr>
          <a:lstStyle/>
          <a:p>
            <a:pPr algn="ctr"/>
            <a:r>
              <a:rPr lang="en-US" sz="4800"/>
              <a:t>APPENDIX</a:t>
            </a:r>
          </a:p>
        </p:txBody>
      </p:sp>
      <p:cxnSp>
        <p:nvCxnSpPr>
          <p:cNvPr id="4" name="Straight Arrow Connector 3">
            <a:extLst>
              <a:ext uri="{FF2B5EF4-FFF2-40B4-BE49-F238E27FC236}">
                <a16:creationId xmlns:a16="http://schemas.microsoft.com/office/drawing/2014/main" id="{6A80A6AA-A111-42AA-9E48-92E0579A0DE6}"/>
              </a:ext>
            </a:extLst>
          </p:cNvPr>
          <p:cNvCxnSpPr/>
          <p:nvPr/>
        </p:nvCxnSpPr>
        <p:spPr>
          <a:xfrm>
            <a:off x="-1859" y="5898995"/>
            <a:ext cx="12191999" cy="185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99704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4E89C-6B12-4BD5-8B03-346D56196145}"/>
              </a:ext>
            </a:extLst>
          </p:cNvPr>
          <p:cNvSpPr>
            <a:spLocks noGrp="1"/>
          </p:cNvSpPr>
          <p:nvPr>
            <p:ph type="title"/>
          </p:nvPr>
        </p:nvSpPr>
        <p:spPr>
          <a:xfrm>
            <a:off x="493143" y="235729"/>
            <a:ext cx="10515600" cy="1325563"/>
          </a:xfrm>
        </p:spPr>
        <p:txBody>
          <a:bodyPr anchor="ctr">
            <a:normAutofit/>
          </a:bodyPr>
          <a:lstStyle/>
          <a:p>
            <a:r>
              <a:rPr lang="en-US">
                <a:solidFill>
                  <a:schemeClr val="tx1"/>
                </a:solidFill>
                <a:latin typeface="Arial"/>
                <a:cs typeface="Arial"/>
              </a:rPr>
              <a:t> Housing</a:t>
            </a:r>
          </a:p>
        </p:txBody>
      </p:sp>
      <p:pic>
        <p:nvPicPr>
          <p:cNvPr id="7" name="Picture 7" descr="Diagram, letter&#10;&#10;Description automatically generated">
            <a:extLst>
              <a:ext uri="{FF2B5EF4-FFF2-40B4-BE49-F238E27FC236}">
                <a16:creationId xmlns:a16="http://schemas.microsoft.com/office/drawing/2014/main" id="{A66862D9-30A2-45C2-BA45-318EBE409ABD}"/>
              </a:ext>
            </a:extLst>
          </p:cNvPr>
          <p:cNvPicPr>
            <a:picLocks noGrp="1" noChangeAspect="1"/>
          </p:cNvPicPr>
          <p:nvPr>
            <p:ph sz="half" idx="1"/>
          </p:nvPr>
        </p:nvPicPr>
        <p:blipFill rotWithShape="1">
          <a:blip r:embed="rId2"/>
          <a:srcRect r="-3" b="11623"/>
          <a:stretch/>
        </p:blipFill>
        <p:spPr>
          <a:xfrm>
            <a:off x="638596" y="1309455"/>
            <a:ext cx="4329868" cy="4376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Content Placeholder 3">
            <a:extLst>
              <a:ext uri="{FF2B5EF4-FFF2-40B4-BE49-F238E27FC236}">
                <a16:creationId xmlns:a16="http://schemas.microsoft.com/office/drawing/2014/main" id="{7C382E23-620E-4293-8034-3B84F7D87CC9}"/>
              </a:ext>
            </a:extLst>
          </p:cNvPr>
          <p:cNvSpPr>
            <a:spLocks noGrp="1"/>
          </p:cNvSpPr>
          <p:nvPr>
            <p:ph sz="half" idx="2"/>
          </p:nvPr>
        </p:nvSpPr>
        <p:spPr>
          <a:xfrm>
            <a:off x="5110331" y="1668743"/>
            <a:ext cx="6949440" cy="4094327"/>
          </a:xfrm>
        </p:spPr>
        <p:txBody>
          <a:bodyPr vert="horz" lIns="91440" tIns="45720" rIns="91440" bIns="45720" rtlCol="0">
            <a:normAutofit/>
          </a:bodyPr>
          <a:lstStyle/>
          <a:p>
            <a:r>
              <a:rPr lang="en-US"/>
              <a:t>Original housing includes:</a:t>
            </a:r>
          </a:p>
          <a:p>
            <a:pPr lvl="1"/>
            <a:r>
              <a:rPr lang="en-US" sz="2800"/>
              <a:t>1 Ultrasonic sensor</a:t>
            </a:r>
          </a:p>
          <a:p>
            <a:pPr lvl="1"/>
            <a:r>
              <a:rPr lang="en-US" sz="2800"/>
              <a:t>3 Vibration Motors</a:t>
            </a:r>
          </a:p>
          <a:p>
            <a:pPr lvl="1"/>
            <a:r>
              <a:rPr lang="en-US" sz="2800"/>
              <a:t>Raspberry Pi / Grove Pi+</a:t>
            </a:r>
          </a:p>
          <a:p>
            <a:pPr lvl="1"/>
            <a:r>
              <a:rPr lang="en-US" sz="2800"/>
              <a:t>Accelerometer &amp; Gyroscope</a:t>
            </a:r>
          </a:p>
          <a:p>
            <a:pPr lvl="1"/>
            <a:r>
              <a:rPr lang="en-US" sz="2800"/>
              <a:t>Valve clamp</a:t>
            </a:r>
          </a:p>
          <a:p>
            <a:pPr lvl="1"/>
            <a:endParaRPr lang="en-US" sz="2800"/>
          </a:p>
          <a:p>
            <a:pPr lvl="1"/>
            <a:endParaRPr lang="en-US" sz="2800"/>
          </a:p>
          <a:p>
            <a:pPr lvl="1"/>
            <a:endParaRPr lang="en-US" sz="2800"/>
          </a:p>
        </p:txBody>
      </p:sp>
      <p:sp>
        <p:nvSpPr>
          <p:cNvPr id="5" name="Slide Number Placeholder 4">
            <a:extLst>
              <a:ext uri="{FF2B5EF4-FFF2-40B4-BE49-F238E27FC236}">
                <a16:creationId xmlns:a16="http://schemas.microsoft.com/office/drawing/2014/main" id="{452E5873-5AF2-47B8-BBDB-9A1A0FA44287}"/>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45</a:t>
            </a:fld>
            <a:endParaRPr lang="en-US"/>
          </a:p>
        </p:txBody>
      </p:sp>
      <p:sp>
        <p:nvSpPr>
          <p:cNvPr id="19" name="Content Placeholder 5">
            <a:extLst>
              <a:ext uri="{FF2B5EF4-FFF2-40B4-BE49-F238E27FC236}">
                <a16:creationId xmlns:a16="http://schemas.microsoft.com/office/drawing/2014/main" id="{70A1D1FA-BC30-43DF-A836-358BC50F1760}"/>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Ethan Saffer</a:t>
            </a:r>
            <a:endParaRPr lang="en-US"/>
          </a:p>
        </p:txBody>
      </p:sp>
      <p:cxnSp>
        <p:nvCxnSpPr>
          <p:cNvPr id="3" name="Straight Arrow Connector 2">
            <a:extLst>
              <a:ext uri="{FF2B5EF4-FFF2-40B4-BE49-F238E27FC236}">
                <a16:creationId xmlns:a16="http://schemas.microsoft.com/office/drawing/2014/main" id="{59FEE5BB-6728-4C38-BFEB-53CAB38EC3C0}"/>
              </a:ext>
            </a:extLst>
          </p:cNvPr>
          <p:cNvCxnSpPr/>
          <p:nvPr/>
        </p:nvCxnSpPr>
        <p:spPr>
          <a:xfrm>
            <a:off x="-1859" y="5898995"/>
            <a:ext cx="12191999" cy="185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44392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2">
            <a:extLst>
              <a:ext uri="{FF2B5EF4-FFF2-40B4-BE49-F238E27FC236}">
                <a16:creationId xmlns:a16="http://schemas.microsoft.com/office/drawing/2014/main" id="{A5D96DDE-B3C0-4172-81DF-A3BB5A3EFCC6}"/>
              </a:ext>
            </a:extLst>
          </p:cNvPr>
          <p:cNvPicPr>
            <a:picLocks noChangeAspect="1"/>
          </p:cNvPicPr>
          <p:nvPr/>
        </p:nvPicPr>
        <p:blipFill>
          <a:blip r:embed="rId2"/>
          <a:stretch>
            <a:fillRect/>
          </a:stretch>
        </p:blipFill>
        <p:spPr>
          <a:xfrm>
            <a:off x="7864619" y="1598902"/>
            <a:ext cx="2636693" cy="335107"/>
          </a:xfrm>
          <a:prstGeom prst="rect">
            <a:avLst/>
          </a:prstGeom>
        </p:spPr>
      </p:pic>
      <p:sp>
        <p:nvSpPr>
          <p:cNvPr id="5" name="Slide Number Placeholder 4">
            <a:extLst>
              <a:ext uri="{FF2B5EF4-FFF2-40B4-BE49-F238E27FC236}">
                <a16:creationId xmlns:a16="http://schemas.microsoft.com/office/drawing/2014/main" id="{9280EA0D-ECA9-4AAE-A186-6C8872D29326}"/>
              </a:ext>
            </a:extLst>
          </p:cNvPr>
          <p:cNvSpPr>
            <a:spLocks noGrp="1"/>
          </p:cNvSpPr>
          <p:nvPr>
            <p:ph type="sldNum" sz="quarter" idx="4"/>
          </p:nvPr>
        </p:nvSpPr>
        <p:spPr/>
        <p:txBody>
          <a:bodyPr lIns="91440" tIns="45720" rIns="91440" bIns="45720" anchor="t"/>
          <a:lstStyle/>
          <a:p>
            <a:r>
              <a:rPr lang="en-US">
                <a:latin typeface="Arial"/>
                <a:cs typeface="Arial"/>
              </a:rPr>
              <a:t>24</a:t>
            </a:r>
          </a:p>
        </p:txBody>
      </p:sp>
      <p:pic>
        <p:nvPicPr>
          <p:cNvPr id="6" name="Picture 6" descr="A picture containing text, electronics, display, picture frame&#10;&#10;Description automatically generated">
            <a:extLst>
              <a:ext uri="{FF2B5EF4-FFF2-40B4-BE49-F238E27FC236}">
                <a16:creationId xmlns:a16="http://schemas.microsoft.com/office/drawing/2014/main" id="{C042109A-FE30-47BF-B8DB-4A7159DBABAD}"/>
              </a:ext>
            </a:extLst>
          </p:cNvPr>
          <p:cNvPicPr>
            <a:picLocks noGrp="1" noChangeAspect="1"/>
          </p:cNvPicPr>
          <p:nvPr>
            <p:ph sz="half" idx="2"/>
          </p:nvPr>
        </p:nvPicPr>
        <p:blipFill>
          <a:blip r:embed="rId3"/>
          <a:stretch>
            <a:fillRect/>
          </a:stretch>
        </p:blipFill>
        <p:spPr>
          <a:xfrm>
            <a:off x="419228" y="1598630"/>
            <a:ext cx="7463270" cy="3961715"/>
          </a:xfrm>
        </p:spPr>
      </p:pic>
      <p:pic>
        <p:nvPicPr>
          <p:cNvPr id="9" name="Picture 11" descr="Chart, bar chart&#10;&#10;Description automatically generated">
            <a:extLst>
              <a:ext uri="{FF2B5EF4-FFF2-40B4-BE49-F238E27FC236}">
                <a16:creationId xmlns:a16="http://schemas.microsoft.com/office/drawing/2014/main" id="{B253BD32-50A6-4A75-8D9B-F4E1CFCB9DDB}"/>
              </a:ext>
            </a:extLst>
          </p:cNvPr>
          <p:cNvPicPr>
            <a:picLocks noGrp="1" noChangeAspect="1"/>
          </p:cNvPicPr>
          <p:nvPr>
            <p:ph sz="quarter" idx="11"/>
          </p:nvPr>
        </p:nvPicPr>
        <p:blipFill>
          <a:blip r:embed="rId4"/>
          <a:stretch>
            <a:fillRect/>
          </a:stretch>
        </p:blipFill>
        <p:spPr>
          <a:xfrm>
            <a:off x="7863339" y="1925224"/>
            <a:ext cx="2638389" cy="3635121"/>
          </a:xfrm>
        </p:spPr>
      </p:pic>
      <p:sp>
        <p:nvSpPr>
          <p:cNvPr id="3" name="TextBox 2">
            <a:extLst>
              <a:ext uri="{FF2B5EF4-FFF2-40B4-BE49-F238E27FC236}">
                <a16:creationId xmlns:a16="http://schemas.microsoft.com/office/drawing/2014/main" id="{E54D4A0D-1141-48C8-90BA-7C3BE6919771}"/>
              </a:ext>
            </a:extLst>
          </p:cNvPr>
          <p:cNvSpPr txBox="1"/>
          <p:nvPr/>
        </p:nvSpPr>
        <p:spPr>
          <a:xfrm>
            <a:off x="7900376" y="156447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Megapascals (MPa)</a:t>
            </a:r>
          </a:p>
        </p:txBody>
      </p:sp>
      <p:sp>
        <p:nvSpPr>
          <p:cNvPr id="4" name="TextBox 3">
            <a:extLst>
              <a:ext uri="{FF2B5EF4-FFF2-40B4-BE49-F238E27FC236}">
                <a16:creationId xmlns:a16="http://schemas.microsoft.com/office/drawing/2014/main" id="{9793FB33-1480-46AA-9DBC-BB8937EFA933}"/>
              </a:ext>
            </a:extLst>
          </p:cNvPr>
          <p:cNvSpPr txBox="1"/>
          <p:nvPr/>
        </p:nvSpPr>
        <p:spPr>
          <a:xfrm>
            <a:off x="4447735" y="4244536"/>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The orange shows where the stress is highest.</a:t>
            </a:r>
          </a:p>
        </p:txBody>
      </p:sp>
      <p:sp>
        <p:nvSpPr>
          <p:cNvPr id="14" name="Content Placeholder 5">
            <a:extLst>
              <a:ext uri="{FF2B5EF4-FFF2-40B4-BE49-F238E27FC236}">
                <a16:creationId xmlns:a16="http://schemas.microsoft.com/office/drawing/2014/main" id="{C8536542-02A6-49FF-9A6E-60795C818685}"/>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Madison Jaffe</a:t>
            </a:r>
            <a:endParaRPr lang="en-US"/>
          </a:p>
        </p:txBody>
      </p:sp>
      <p:sp>
        <p:nvSpPr>
          <p:cNvPr id="2" name="Title 1">
            <a:extLst>
              <a:ext uri="{FF2B5EF4-FFF2-40B4-BE49-F238E27FC236}">
                <a16:creationId xmlns:a16="http://schemas.microsoft.com/office/drawing/2014/main" id="{E00A8F24-F57A-493E-9EE4-406F5C9F8CCC}"/>
              </a:ext>
            </a:extLst>
          </p:cNvPr>
          <p:cNvSpPr>
            <a:spLocks noGrp="1"/>
          </p:cNvSpPr>
          <p:nvPr>
            <p:ph type="title"/>
          </p:nvPr>
        </p:nvSpPr>
        <p:spPr>
          <a:xfrm>
            <a:off x="406879" y="221351"/>
            <a:ext cx="10515600" cy="1325563"/>
          </a:xfrm>
        </p:spPr>
        <p:txBody>
          <a:bodyPr/>
          <a:lstStyle/>
          <a:p>
            <a:r>
              <a:rPr lang="en-US">
                <a:solidFill>
                  <a:schemeClr val="tx1"/>
                </a:solidFill>
                <a:latin typeface="Arial"/>
                <a:cs typeface="Arial"/>
              </a:rPr>
              <a:t>Housing Validation</a:t>
            </a:r>
            <a:endParaRPr lang="en-US"/>
          </a:p>
        </p:txBody>
      </p:sp>
      <p:cxnSp>
        <p:nvCxnSpPr>
          <p:cNvPr id="13" name="Straight Arrow Connector 12">
            <a:extLst>
              <a:ext uri="{FF2B5EF4-FFF2-40B4-BE49-F238E27FC236}">
                <a16:creationId xmlns:a16="http://schemas.microsoft.com/office/drawing/2014/main" id="{8B2F7258-63E9-41BD-83C0-A8925084E145}"/>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61180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0D4B19E2-43F7-4F72-B464-40C72E222BDB}"/>
              </a:ext>
            </a:extLst>
          </p:cNvPr>
          <p:cNvSpPr>
            <a:spLocks noGrp="1"/>
          </p:cNvSpPr>
          <p:nvPr>
            <p:ph type="body" orient="vert" idx="1"/>
          </p:nvPr>
        </p:nvSpPr>
        <p:spPr/>
        <p:txBody>
          <a:bodyPr/>
          <a:lstStyle/>
          <a:p>
            <a:endParaRPr lang="en-US"/>
          </a:p>
        </p:txBody>
      </p:sp>
      <p:sp>
        <p:nvSpPr>
          <p:cNvPr id="4" name="Slide Number Placeholder 3">
            <a:extLst>
              <a:ext uri="{FF2B5EF4-FFF2-40B4-BE49-F238E27FC236}">
                <a16:creationId xmlns:a16="http://schemas.microsoft.com/office/drawing/2014/main" id="{34F75CE6-D9CD-4819-AB36-16DE7DBD082A}"/>
              </a:ext>
            </a:extLst>
          </p:cNvPr>
          <p:cNvSpPr>
            <a:spLocks noGrp="1"/>
          </p:cNvSpPr>
          <p:nvPr>
            <p:ph type="sldNum" sz="quarter" idx="4"/>
          </p:nvPr>
        </p:nvSpPr>
        <p:spPr/>
        <p:txBody>
          <a:bodyPr/>
          <a:lstStyle/>
          <a:p>
            <a:fld id="{6F1FABC0-072B-4F22-8F9B-95A9D10B0206}" type="slidenum">
              <a:rPr lang="en-US" smtClean="0"/>
              <a:pPr/>
              <a:t>47</a:t>
            </a:fld>
            <a:endParaRPr lang="en-US"/>
          </a:p>
        </p:txBody>
      </p:sp>
      <p:pic>
        <p:nvPicPr>
          <p:cNvPr id="23" name="Picture 23" descr="A picture containing text, wire&#10;&#10;Description automatically generated">
            <a:extLst>
              <a:ext uri="{FF2B5EF4-FFF2-40B4-BE49-F238E27FC236}">
                <a16:creationId xmlns:a16="http://schemas.microsoft.com/office/drawing/2014/main" id="{238BC652-1252-49F3-AA49-0615F9DED27B}"/>
              </a:ext>
            </a:extLst>
          </p:cNvPr>
          <p:cNvPicPr>
            <a:picLocks noGrp="1" noChangeAspect="1"/>
          </p:cNvPicPr>
          <p:nvPr>
            <p:ph sz="quarter" idx="11"/>
          </p:nvPr>
        </p:nvPicPr>
        <p:blipFill>
          <a:blip r:embed="rId2"/>
          <a:stretch>
            <a:fillRect/>
          </a:stretch>
        </p:blipFill>
        <p:spPr>
          <a:xfrm>
            <a:off x="192111" y="2124673"/>
            <a:ext cx="4367890" cy="2481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4" descr="A picture containing text, whiteboard&#10;&#10;Description automatically generated">
            <a:extLst>
              <a:ext uri="{FF2B5EF4-FFF2-40B4-BE49-F238E27FC236}">
                <a16:creationId xmlns:a16="http://schemas.microsoft.com/office/drawing/2014/main" id="{F54BE7FB-91C8-4993-A8FE-03823AF0D7DB}"/>
              </a:ext>
            </a:extLst>
          </p:cNvPr>
          <p:cNvPicPr>
            <a:picLocks noChangeAspect="1"/>
          </p:cNvPicPr>
          <p:nvPr/>
        </p:nvPicPr>
        <p:blipFill rotWithShape="1">
          <a:blip r:embed="rId3"/>
          <a:srcRect l="6329" t="12288" r="4641" b="11558"/>
          <a:stretch/>
        </p:blipFill>
        <p:spPr>
          <a:xfrm>
            <a:off x="7645401" y="2128172"/>
            <a:ext cx="4358806" cy="24819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5" descr="Diagram&#10;&#10;Description automatically generated">
            <a:extLst>
              <a:ext uri="{FF2B5EF4-FFF2-40B4-BE49-F238E27FC236}">
                <a16:creationId xmlns:a16="http://schemas.microsoft.com/office/drawing/2014/main" id="{0BC4DF3C-41F2-4165-A2B7-DE77543EA2AB}"/>
              </a:ext>
            </a:extLst>
          </p:cNvPr>
          <p:cNvPicPr>
            <a:picLocks noChangeAspect="1"/>
          </p:cNvPicPr>
          <p:nvPr/>
        </p:nvPicPr>
        <p:blipFill>
          <a:blip r:embed="rId4"/>
          <a:stretch>
            <a:fillRect/>
          </a:stretch>
        </p:blipFill>
        <p:spPr>
          <a:xfrm>
            <a:off x="4724400" y="1456378"/>
            <a:ext cx="2743200" cy="38528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5">
            <a:extLst>
              <a:ext uri="{FF2B5EF4-FFF2-40B4-BE49-F238E27FC236}">
                <a16:creationId xmlns:a16="http://schemas.microsoft.com/office/drawing/2014/main" id="{D07BFEB0-1C9F-48FD-90CE-D0D566E1CA02}"/>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Ethan Saffer</a:t>
            </a:r>
            <a:endParaRPr lang="en-US"/>
          </a:p>
        </p:txBody>
      </p:sp>
      <p:cxnSp>
        <p:nvCxnSpPr>
          <p:cNvPr id="6" name="Straight Arrow Connector 5">
            <a:extLst>
              <a:ext uri="{FF2B5EF4-FFF2-40B4-BE49-F238E27FC236}">
                <a16:creationId xmlns:a16="http://schemas.microsoft.com/office/drawing/2014/main" id="{D3306CED-3F92-4266-AB5F-890E61E0EE30}"/>
              </a:ext>
            </a:extLst>
          </p:cNvPr>
          <p:cNvCxnSpPr/>
          <p:nvPr/>
        </p:nvCxnSpPr>
        <p:spPr>
          <a:xfrm>
            <a:off x="-1859" y="5898995"/>
            <a:ext cx="12191999" cy="185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F30EA5D5-FA7C-415A-ABB4-29D07F1124CA}"/>
              </a:ext>
            </a:extLst>
          </p:cNvPr>
          <p:cNvSpPr txBox="1">
            <a:spLocks/>
          </p:cNvSpPr>
          <p:nvPr/>
        </p:nvSpPr>
        <p:spPr>
          <a:xfrm>
            <a:off x="555172" y="288925"/>
            <a:ext cx="10798628" cy="14235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a:solidFill>
                  <a:schemeClr val="tx1"/>
                </a:solidFill>
                <a:latin typeface="Arial"/>
                <a:cs typeface="Arial"/>
              </a:rPr>
              <a:t>Housing</a:t>
            </a:r>
            <a:endParaRPr lang="en-US">
              <a:solidFill>
                <a:schemeClr val="tx1"/>
              </a:solidFill>
            </a:endParaRPr>
          </a:p>
        </p:txBody>
      </p:sp>
    </p:spTree>
    <p:extLst>
      <p:ext uri="{BB962C8B-B14F-4D97-AF65-F5344CB8AC3E}">
        <p14:creationId xmlns:p14="http://schemas.microsoft.com/office/powerpoint/2010/main" val="155288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365125"/>
            <a:ext cx="10515600" cy="1325563"/>
          </a:xfrm>
        </p:spPr>
        <p:txBody>
          <a:bodyPr anchor="ctr">
            <a:normAutofit/>
          </a:bodyPr>
          <a:lstStyle/>
          <a:p>
            <a:r>
              <a:rPr lang="en-US">
                <a:solidFill>
                  <a:schemeClr val="tx1"/>
                </a:solidFill>
                <a:latin typeface="Arial"/>
                <a:cs typeface="Arial"/>
              </a:rPr>
              <a:t>Key Goals and Assumptions</a:t>
            </a:r>
            <a:endParaRPr lang="en-US">
              <a:solidFill>
                <a:schemeClr val="tx1"/>
              </a:solidFill>
            </a:endParaRPr>
          </a:p>
        </p:txBody>
      </p:sp>
      <p:sp>
        <p:nvSpPr>
          <p:cNvPr id="10" name="Content Placeholder 2">
            <a:extLst>
              <a:ext uri="{FF2B5EF4-FFF2-40B4-BE49-F238E27FC236}">
                <a16:creationId xmlns:a16="http://schemas.microsoft.com/office/drawing/2014/main" id="{1FF6724C-6B3C-42F4-A48A-5291A0A3456D}"/>
              </a:ext>
            </a:extLst>
          </p:cNvPr>
          <p:cNvSpPr>
            <a:spLocks noGrp="1"/>
          </p:cNvSpPr>
          <p:nvPr>
            <p:ph idx="1"/>
          </p:nvPr>
        </p:nvSpPr>
        <p:spPr>
          <a:xfrm>
            <a:off x="769815" y="1083164"/>
            <a:ext cx="10515600" cy="4016620"/>
          </a:xfrm>
        </p:spPr>
        <p:txBody>
          <a:bodyPr vert="horz" lIns="91440" tIns="45720" rIns="91440" bIns="45720" rtlCol="0" anchor="t">
            <a:normAutofit fontScale="92500" lnSpcReduction="10000"/>
          </a:bodyPr>
          <a:lstStyle/>
          <a:p>
            <a:pPr marL="0" indent="0">
              <a:lnSpc>
                <a:spcPct val="100000"/>
              </a:lnSpc>
              <a:buNone/>
            </a:pPr>
            <a:endParaRPr lang="en-US" b="1">
              <a:latin typeface="Calibri"/>
            </a:endParaRPr>
          </a:p>
          <a:p>
            <a:pPr>
              <a:lnSpc>
                <a:spcPct val="100000"/>
              </a:lnSpc>
            </a:pPr>
            <a:r>
              <a:rPr lang="en-US" b="1">
                <a:latin typeface="Calibri"/>
                <a:cs typeface="Arial"/>
              </a:rPr>
              <a:t>Key Goals:</a:t>
            </a:r>
            <a:endParaRPr lang="en-US">
              <a:latin typeface="Calibri"/>
              <a:cs typeface="Arial"/>
            </a:endParaRPr>
          </a:p>
          <a:p>
            <a:pPr lvl="1"/>
            <a:r>
              <a:rPr lang="en-US" sz="2500">
                <a:latin typeface="Calibri"/>
                <a:cs typeface="Arial"/>
              </a:rPr>
              <a:t>Aids the visually impaired in daily activities.</a:t>
            </a:r>
            <a:endParaRPr lang="en-US"/>
          </a:p>
          <a:p>
            <a:pPr lvl="1"/>
            <a:r>
              <a:rPr lang="en-US" sz="2500">
                <a:latin typeface="Calibri"/>
                <a:cs typeface="Arial"/>
              </a:rPr>
              <a:t>Assist people who are visually impaired to become more active. </a:t>
            </a:r>
          </a:p>
          <a:p>
            <a:pPr lvl="1"/>
            <a:r>
              <a:rPr lang="en-US" sz="2500">
                <a:latin typeface="Calibri"/>
                <a:cs typeface="Arial"/>
              </a:rPr>
              <a:t>Keep the visually impaired safe while executing relatively complex tasks.</a:t>
            </a:r>
            <a:r>
              <a:rPr lang="en-US">
                <a:latin typeface="Calibri"/>
                <a:cs typeface="Arial"/>
              </a:rPr>
              <a:t> </a:t>
            </a:r>
            <a:endParaRPr lang="en-US">
              <a:latin typeface="Calibri"/>
            </a:endParaRPr>
          </a:p>
          <a:p>
            <a:pPr lvl="1"/>
            <a:endParaRPr lang="en-US">
              <a:latin typeface="Calibri"/>
              <a:cs typeface="Arial"/>
            </a:endParaRPr>
          </a:p>
          <a:p>
            <a:pPr>
              <a:lnSpc>
                <a:spcPct val="100000"/>
              </a:lnSpc>
            </a:pPr>
            <a:r>
              <a:rPr lang="en-US" b="1">
                <a:latin typeface="Calibri"/>
                <a:cs typeface="Calibri"/>
              </a:rPr>
              <a:t>Assumptions:</a:t>
            </a:r>
            <a:endParaRPr lang="en-US">
              <a:latin typeface="Arial"/>
            </a:endParaRPr>
          </a:p>
          <a:p>
            <a:pPr lvl="1"/>
            <a:r>
              <a:rPr lang="en-US">
                <a:latin typeface="Calibri"/>
                <a:cs typeface="Calibri"/>
              </a:rPr>
              <a:t>Users are unaware of objects in new surroundings.</a:t>
            </a:r>
            <a:endParaRPr lang="en-US">
              <a:latin typeface="Arial"/>
            </a:endParaRPr>
          </a:p>
          <a:p>
            <a:pPr lvl="1"/>
            <a:r>
              <a:rPr lang="en-US">
                <a:latin typeface="Calibri"/>
                <a:cs typeface="Calibri"/>
              </a:rPr>
              <a:t>Users have undergone Orientation and Mobility training/rehabilitation.</a:t>
            </a:r>
            <a:endParaRPr lang="en-US">
              <a:latin typeface="Arial"/>
            </a:endParaRPr>
          </a:p>
          <a:p>
            <a:pPr lvl="1"/>
            <a:r>
              <a:rPr lang="en-US">
                <a:latin typeface="Calibri"/>
                <a:cs typeface="Calibri"/>
              </a:rPr>
              <a:t>The visually impaired are not fully comfortable in our current society.</a:t>
            </a:r>
            <a:r>
              <a:rPr lang="en-US">
                <a:latin typeface="Arial"/>
                <a:cs typeface="Arial"/>
              </a:rPr>
              <a:t> </a:t>
            </a:r>
            <a:endParaRPr lang="en-US">
              <a:cs typeface="Arial"/>
            </a:endParaRPr>
          </a:p>
          <a:p>
            <a:endParaRPr lang="en-US"/>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4</a:t>
            </a:r>
            <a:endParaRPr lang="en-US"/>
          </a:p>
        </p:txBody>
      </p:sp>
      <p:sp>
        <p:nvSpPr>
          <p:cNvPr id="12" name="Content Placeholder 4">
            <a:extLst>
              <a:ext uri="{FF2B5EF4-FFF2-40B4-BE49-F238E27FC236}">
                <a16:creationId xmlns:a16="http://schemas.microsoft.com/office/drawing/2014/main" id="{5CA567EA-E2BC-4E9C-9F58-37884793AFA3}"/>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Ethan Saffer</a:t>
            </a:r>
            <a:endParaRPr lang="en-US"/>
          </a:p>
        </p:txBody>
      </p:sp>
      <p:cxnSp>
        <p:nvCxnSpPr>
          <p:cNvPr id="2" name="Straight Arrow Connector 1">
            <a:extLst>
              <a:ext uri="{FF2B5EF4-FFF2-40B4-BE49-F238E27FC236}">
                <a16:creationId xmlns:a16="http://schemas.microsoft.com/office/drawing/2014/main" id="{F7716E2D-18FD-4006-B91F-AE7F825AAB73}"/>
              </a:ext>
            </a:extLst>
          </p:cNvPr>
          <p:cNvCxnSpPr/>
          <p:nvPr/>
        </p:nvCxnSpPr>
        <p:spPr>
          <a:xfrm>
            <a:off x="-1859" y="5898995"/>
            <a:ext cx="12191999" cy="185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6955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solidFill>
                  <a:schemeClr val="tx1"/>
                </a:solidFill>
                <a:latin typeface="Arial"/>
                <a:cs typeface="Arial"/>
              </a:rPr>
              <a:t>Interpreted Customer Needs</a:t>
            </a:r>
            <a:endParaRPr lang="en-US" b="1" kern="1200">
              <a:solidFill>
                <a:schemeClr val="tx1"/>
              </a:solidFill>
              <a:latin typeface="Arial"/>
              <a:cs typeface="Arial"/>
            </a:endParaRPr>
          </a:p>
        </p:txBody>
      </p:sp>
      <p:sp>
        <p:nvSpPr>
          <p:cNvPr id="3" name="TextBox 2">
            <a:extLst>
              <a:ext uri="{FF2B5EF4-FFF2-40B4-BE49-F238E27FC236}">
                <a16:creationId xmlns:a16="http://schemas.microsoft.com/office/drawing/2014/main" id="{9014ECC5-4629-479B-8AC9-32C8DC800D42}"/>
              </a:ext>
            </a:extLst>
          </p:cNvPr>
          <p:cNvSpPr txBox="1"/>
          <p:nvPr/>
        </p:nvSpPr>
        <p:spPr>
          <a:xfrm>
            <a:off x="609600" y="1533193"/>
            <a:ext cx="5172568" cy="393683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342900" indent="-342900">
              <a:lnSpc>
                <a:spcPct val="90000"/>
              </a:lnSpc>
              <a:spcAft>
                <a:spcPts val="600"/>
              </a:spcAft>
              <a:buFont typeface="Arial"/>
              <a:buChar char="•"/>
            </a:pPr>
            <a:endParaRPr lang="en-US" sz="2400">
              <a:latin typeface="Arial"/>
              <a:cs typeface="Arial"/>
            </a:endParaRP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t>6</a:t>
            </a:r>
          </a:p>
        </p:txBody>
      </p:sp>
      <p:sp>
        <p:nvSpPr>
          <p:cNvPr id="17" name="Content Placeholder 5">
            <a:extLst>
              <a:ext uri="{FF2B5EF4-FFF2-40B4-BE49-F238E27FC236}">
                <a16:creationId xmlns:a16="http://schemas.microsoft.com/office/drawing/2014/main" id="{EDAC63C7-ABB5-4477-89A0-A1890770F95C}"/>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Ethan Saffer</a:t>
            </a:r>
            <a:endParaRPr lang="en-US"/>
          </a:p>
          <a:p>
            <a:endParaRPr lang="en-US"/>
          </a:p>
        </p:txBody>
      </p:sp>
      <p:graphicFrame>
        <p:nvGraphicFramePr>
          <p:cNvPr id="13" name="Table 12">
            <a:extLst>
              <a:ext uri="{FF2B5EF4-FFF2-40B4-BE49-F238E27FC236}">
                <a16:creationId xmlns:a16="http://schemas.microsoft.com/office/drawing/2014/main" id="{453CEA33-98BC-4C61-A306-A4FC49D00375}"/>
              </a:ext>
            </a:extLst>
          </p:cNvPr>
          <p:cNvGraphicFramePr>
            <a:graphicFrameLocks noGrp="1"/>
          </p:cNvGraphicFramePr>
          <p:nvPr>
            <p:extLst>
              <p:ext uri="{D42A27DB-BD31-4B8C-83A1-F6EECF244321}">
                <p14:modId xmlns:p14="http://schemas.microsoft.com/office/powerpoint/2010/main" val="4142676213"/>
              </p:ext>
            </p:extLst>
          </p:nvPr>
        </p:nvGraphicFramePr>
        <p:xfrm>
          <a:off x="895179" y="1577911"/>
          <a:ext cx="5282456" cy="3542995"/>
        </p:xfrm>
        <a:graphic>
          <a:graphicData uri="http://schemas.openxmlformats.org/drawingml/2006/table">
            <a:tbl>
              <a:tblPr firstRow="1" bandRow="1">
                <a:tableStyleId>{2D5ABB26-0587-4C30-8999-92F81FD0307C}</a:tableStyleId>
              </a:tblPr>
              <a:tblGrid>
                <a:gridCol w="5282456">
                  <a:extLst>
                    <a:ext uri="{9D8B030D-6E8A-4147-A177-3AD203B41FA5}">
                      <a16:colId xmlns:a16="http://schemas.microsoft.com/office/drawing/2014/main" val="3066168054"/>
                    </a:ext>
                  </a:extLst>
                </a:gridCol>
              </a:tblGrid>
              <a:tr h="513848">
                <a:tc>
                  <a:txBody>
                    <a:bodyPr/>
                    <a:lstStyle/>
                    <a:p>
                      <a:r>
                        <a:rPr lang="en-US" sz="2500">
                          <a:effectLst/>
                        </a:rPr>
                        <a:t>1. Helps Avoid Ground Irregularities</a:t>
                      </a:r>
                    </a:p>
                  </a:txBody>
                  <a:tcPr anchor="ctr"/>
                </a:tc>
                <a:extLst>
                  <a:ext uri="{0D108BD9-81ED-4DB2-BD59-A6C34878D82A}">
                    <a16:rowId xmlns:a16="http://schemas.microsoft.com/office/drawing/2014/main" val="1846695103"/>
                  </a:ext>
                </a:extLst>
              </a:tr>
              <a:tr h="451184">
                <a:tc>
                  <a:txBody>
                    <a:bodyPr/>
                    <a:lstStyle/>
                    <a:p>
                      <a:r>
                        <a:rPr lang="en-US" sz="2500">
                          <a:effectLst/>
                        </a:rPr>
                        <a:t>2. Allows for Location Awareness</a:t>
                      </a:r>
                    </a:p>
                  </a:txBody>
                  <a:tcPr anchor="ctr"/>
                </a:tc>
                <a:extLst>
                  <a:ext uri="{0D108BD9-81ED-4DB2-BD59-A6C34878D82A}">
                    <a16:rowId xmlns:a16="http://schemas.microsoft.com/office/drawing/2014/main" val="3308945760"/>
                  </a:ext>
                </a:extLst>
              </a:tr>
              <a:tr h="526381">
                <a:tc>
                  <a:txBody>
                    <a:bodyPr/>
                    <a:lstStyle/>
                    <a:p>
                      <a:r>
                        <a:rPr lang="en-US" sz="2500">
                          <a:effectLst/>
                        </a:rPr>
                        <a:t>3. Recognizes Surrounding Objects</a:t>
                      </a:r>
                    </a:p>
                  </a:txBody>
                  <a:tcPr anchor="ctr"/>
                </a:tc>
                <a:extLst>
                  <a:ext uri="{0D108BD9-81ED-4DB2-BD59-A6C34878D82A}">
                    <a16:rowId xmlns:a16="http://schemas.microsoft.com/office/drawing/2014/main" val="2147779218"/>
                  </a:ext>
                </a:extLst>
              </a:tr>
              <a:tr h="513848">
                <a:tc>
                  <a:txBody>
                    <a:bodyPr/>
                    <a:lstStyle/>
                    <a:p>
                      <a:r>
                        <a:rPr lang="en-US" sz="2500">
                          <a:effectLst/>
                        </a:rPr>
                        <a:t>4. Notify Emergency Contacts</a:t>
                      </a:r>
                    </a:p>
                  </a:txBody>
                  <a:tcPr anchor="ctr"/>
                </a:tc>
                <a:extLst>
                  <a:ext uri="{0D108BD9-81ED-4DB2-BD59-A6C34878D82A}">
                    <a16:rowId xmlns:a16="http://schemas.microsoft.com/office/drawing/2014/main" val="2490895587"/>
                  </a:ext>
                </a:extLst>
              </a:tr>
              <a:tr h="488782">
                <a:tc>
                  <a:txBody>
                    <a:bodyPr/>
                    <a:lstStyle/>
                    <a:p>
                      <a:r>
                        <a:rPr lang="en-US" sz="2500">
                          <a:effectLst/>
                        </a:rPr>
                        <a:t>5. Intuitive with O &amp; M Training</a:t>
                      </a:r>
                    </a:p>
                  </a:txBody>
                  <a:tcPr anchor="ctr"/>
                </a:tc>
                <a:extLst>
                  <a:ext uri="{0D108BD9-81ED-4DB2-BD59-A6C34878D82A}">
                    <a16:rowId xmlns:a16="http://schemas.microsoft.com/office/drawing/2014/main" val="3203793218"/>
                  </a:ext>
                </a:extLst>
              </a:tr>
              <a:tr h="526381">
                <a:tc>
                  <a:txBody>
                    <a:bodyPr/>
                    <a:lstStyle/>
                    <a:p>
                      <a:r>
                        <a:rPr lang="en-US" sz="2500">
                          <a:effectLst/>
                        </a:rPr>
                        <a:t>6. Identifies and Reads Text</a:t>
                      </a:r>
                    </a:p>
                  </a:txBody>
                  <a:tcPr anchor="ctr"/>
                </a:tc>
                <a:extLst>
                  <a:ext uri="{0D108BD9-81ED-4DB2-BD59-A6C34878D82A}">
                    <a16:rowId xmlns:a16="http://schemas.microsoft.com/office/drawing/2014/main" val="288100753"/>
                  </a:ext>
                </a:extLst>
              </a:tr>
              <a:tr h="501315">
                <a:tc>
                  <a:txBody>
                    <a:bodyPr/>
                    <a:lstStyle/>
                    <a:p>
                      <a:r>
                        <a:rPr lang="en-US" sz="2500">
                          <a:effectLst/>
                        </a:rPr>
                        <a:t>7. Priced for Low-Income Households</a:t>
                      </a:r>
                    </a:p>
                  </a:txBody>
                  <a:tcPr anchor="ctr"/>
                </a:tc>
                <a:extLst>
                  <a:ext uri="{0D108BD9-81ED-4DB2-BD59-A6C34878D82A}">
                    <a16:rowId xmlns:a16="http://schemas.microsoft.com/office/drawing/2014/main" val="2914822788"/>
                  </a:ext>
                </a:extLst>
              </a:tr>
            </a:tbl>
          </a:graphicData>
        </a:graphic>
      </p:graphicFrame>
      <p:sp>
        <p:nvSpPr>
          <p:cNvPr id="14" name="TextBox 13">
            <a:extLst>
              <a:ext uri="{FF2B5EF4-FFF2-40B4-BE49-F238E27FC236}">
                <a16:creationId xmlns:a16="http://schemas.microsoft.com/office/drawing/2014/main" id="{478247BB-10BC-4C60-8F0A-67C51C4B5EED}"/>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2" name="Picture 5" descr="Graphical user interface, text, application&#10;&#10;Description automatically generated">
            <a:extLst>
              <a:ext uri="{FF2B5EF4-FFF2-40B4-BE49-F238E27FC236}">
                <a16:creationId xmlns:a16="http://schemas.microsoft.com/office/drawing/2014/main" id="{824310E3-8B6B-441F-8F90-C8D56839CC91}"/>
              </a:ext>
            </a:extLst>
          </p:cNvPr>
          <p:cNvPicPr>
            <a:picLocks noChangeAspect="1"/>
          </p:cNvPicPr>
          <p:nvPr/>
        </p:nvPicPr>
        <p:blipFill>
          <a:blip r:embed="rId2"/>
          <a:stretch>
            <a:fillRect/>
          </a:stretch>
        </p:blipFill>
        <p:spPr>
          <a:xfrm>
            <a:off x="6463242" y="1579995"/>
            <a:ext cx="5240739" cy="34167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Oval 7">
            <a:extLst>
              <a:ext uri="{FF2B5EF4-FFF2-40B4-BE49-F238E27FC236}">
                <a16:creationId xmlns:a16="http://schemas.microsoft.com/office/drawing/2014/main" id="{876AF35F-8E74-463E-9409-6266C0C028FD}"/>
              </a:ext>
            </a:extLst>
          </p:cNvPr>
          <p:cNvSpPr/>
          <p:nvPr/>
        </p:nvSpPr>
        <p:spPr>
          <a:xfrm>
            <a:off x="7024691" y="1688653"/>
            <a:ext cx="541531" cy="49722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FBF7096A-F3E0-4822-9D9E-D545875AD7C2}"/>
              </a:ext>
            </a:extLst>
          </p:cNvPr>
          <p:cNvCxnSpPr/>
          <p:nvPr/>
        </p:nvCxnSpPr>
        <p:spPr>
          <a:xfrm>
            <a:off x="-1859" y="5898995"/>
            <a:ext cx="12191999" cy="185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862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EC7CF-C44A-460F-8F92-AFB24F0ECCD7}"/>
              </a:ext>
            </a:extLst>
          </p:cNvPr>
          <p:cNvSpPr>
            <a:spLocks noGrp="1"/>
          </p:cNvSpPr>
          <p:nvPr>
            <p:ph type="title"/>
          </p:nvPr>
        </p:nvSpPr>
        <p:spPr/>
        <p:txBody>
          <a:bodyPr/>
          <a:lstStyle/>
          <a:p>
            <a:r>
              <a:rPr lang="en-US">
                <a:solidFill>
                  <a:schemeClr val="tx1"/>
                </a:solidFill>
                <a:latin typeface="Arial"/>
                <a:cs typeface="Arial"/>
              </a:rPr>
              <a:t>Summary</a:t>
            </a:r>
            <a:endParaRPr lang="en-US">
              <a:solidFill>
                <a:schemeClr val="tx1"/>
              </a:solidFill>
            </a:endParaRPr>
          </a:p>
        </p:txBody>
      </p:sp>
      <p:sp>
        <p:nvSpPr>
          <p:cNvPr id="5" name="Slide Number Placeholder 4">
            <a:extLst>
              <a:ext uri="{FF2B5EF4-FFF2-40B4-BE49-F238E27FC236}">
                <a16:creationId xmlns:a16="http://schemas.microsoft.com/office/drawing/2014/main" id="{6A7A53AD-F4F0-4DE6-ABA0-B12C5B8FCA8A}"/>
              </a:ext>
            </a:extLst>
          </p:cNvPr>
          <p:cNvSpPr>
            <a:spLocks noGrp="1"/>
          </p:cNvSpPr>
          <p:nvPr>
            <p:ph type="sldNum" sz="quarter" idx="4"/>
          </p:nvPr>
        </p:nvSpPr>
        <p:spPr/>
        <p:txBody>
          <a:bodyPr/>
          <a:lstStyle/>
          <a:p>
            <a:fld id="{6F1FABC0-072B-4F22-8F9B-95A9D10B0206}" type="slidenum">
              <a:rPr lang="en-US" smtClean="0"/>
              <a:pPr/>
              <a:t>5</a:t>
            </a:fld>
            <a:endParaRPr lang="en-US"/>
          </a:p>
        </p:txBody>
      </p:sp>
      <p:sp>
        <p:nvSpPr>
          <p:cNvPr id="6" name="Content Placeholder 5">
            <a:extLst>
              <a:ext uri="{FF2B5EF4-FFF2-40B4-BE49-F238E27FC236}">
                <a16:creationId xmlns:a16="http://schemas.microsoft.com/office/drawing/2014/main" id="{C4C640C0-F2C4-4CFA-BBF6-B5D299905024}"/>
              </a:ext>
            </a:extLst>
          </p:cNvPr>
          <p:cNvSpPr>
            <a:spLocks noGrp="1"/>
          </p:cNvSpPr>
          <p:nvPr>
            <p:ph sz="quarter" idx="11"/>
          </p:nvPr>
        </p:nvSpPr>
        <p:spPr/>
        <p:txBody>
          <a:bodyPr vert="horz" lIns="91440" tIns="45720" rIns="91440" bIns="45720" rtlCol="0" anchor="t">
            <a:noAutofit/>
          </a:bodyPr>
          <a:lstStyle/>
          <a:p>
            <a:r>
              <a:rPr lang="en-US">
                <a:latin typeface="Arial"/>
                <a:cs typeface="Arial"/>
              </a:rPr>
              <a:t>Ethan Saffer</a:t>
            </a:r>
            <a:endParaRPr lang="en-US"/>
          </a:p>
        </p:txBody>
      </p:sp>
      <p:sp>
        <p:nvSpPr>
          <p:cNvPr id="7" name="Rectangle: Rounded Corners 6">
            <a:extLst>
              <a:ext uri="{FF2B5EF4-FFF2-40B4-BE49-F238E27FC236}">
                <a16:creationId xmlns:a16="http://schemas.microsoft.com/office/drawing/2014/main" id="{0F0C7084-15E4-4A1A-932A-4034426319F0}"/>
              </a:ext>
            </a:extLst>
          </p:cNvPr>
          <p:cNvSpPr/>
          <p:nvPr/>
        </p:nvSpPr>
        <p:spPr>
          <a:xfrm>
            <a:off x="840921" y="1822202"/>
            <a:ext cx="4466770" cy="3006518"/>
          </a:xfrm>
          <a:prstGeom prst="roundRect">
            <a:avLst/>
          </a:prstGeom>
          <a:solidFill>
            <a:srgbClr val="8B9DA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PROBLEM:</a:t>
            </a:r>
          </a:p>
          <a:p>
            <a:pPr marL="285750" indent="-285750">
              <a:lnSpc>
                <a:spcPct val="90000"/>
              </a:lnSpc>
              <a:spcBef>
                <a:spcPts val="1000"/>
              </a:spcBef>
              <a:buFont typeface="Arial"/>
              <a:buChar char="•"/>
            </a:pPr>
            <a:r>
              <a:rPr lang="en-US">
                <a:latin typeface="Arial"/>
                <a:cs typeface="Arial"/>
              </a:rPr>
              <a:t>The visually impaired have limited aid in current society. This leaves many of them dependent on others and unemployed.</a:t>
            </a:r>
            <a:endParaRPr lang="en-US">
              <a:ea typeface="+mn-lt"/>
              <a:cs typeface="+mn-lt"/>
            </a:endParaRPr>
          </a:p>
          <a:p>
            <a:pPr>
              <a:lnSpc>
                <a:spcPct val="90000"/>
              </a:lnSpc>
              <a:spcBef>
                <a:spcPts val="1000"/>
              </a:spcBef>
            </a:pPr>
            <a:endParaRPr lang="en-US">
              <a:latin typeface="Arial"/>
              <a:cs typeface="Arial"/>
            </a:endParaRPr>
          </a:p>
          <a:p>
            <a:pPr>
              <a:lnSpc>
                <a:spcPct val="90000"/>
              </a:lnSpc>
              <a:spcBef>
                <a:spcPts val="1000"/>
              </a:spcBef>
            </a:pPr>
            <a:endParaRPr lang="en-US">
              <a:latin typeface="Arial"/>
              <a:cs typeface="Arial"/>
            </a:endParaRPr>
          </a:p>
          <a:p>
            <a:pPr>
              <a:lnSpc>
                <a:spcPct val="90000"/>
              </a:lnSpc>
              <a:spcBef>
                <a:spcPts val="1000"/>
              </a:spcBef>
            </a:pPr>
            <a:endParaRPr lang="en-US">
              <a:latin typeface="Arial"/>
              <a:cs typeface="Arial"/>
            </a:endParaRPr>
          </a:p>
        </p:txBody>
      </p:sp>
      <p:cxnSp>
        <p:nvCxnSpPr>
          <p:cNvPr id="8" name="Straight Arrow Connector 7">
            <a:extLst>
              <a:ext uri="{FF2B5EF4-FFF2-40B4-BE49-F238E27FC236}">
                <a16:creationId xmlns:a16="http://schemas.microsoft.com/office/drawing/2014/main" id="{2A25174E-4326-4655-8F91-98EB4A763008}"/>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64318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102F6-D498-4BF3-94D6-A84E20802D80}"/>
              </a:ext>
            </a:extLst>
          </p:cNvPr>
          <p:cNvSpPr>
            <a:spLocks noGrp="1"/>
          </p:cNvSpPr>
          <p:nvPr>
            <p:ph type="title"/>
          </p:nvPr>
        </p:nvSpPr>
        <p:spPr>
          <a:xfrm>
            <a:off x="838200" y="365125"/>
            <a:ext cx="10515600" cy="1325563"/>
          </a:xfrm>
        </p:spPr>
        <p:txBody>
          <a:bodyPr anchor="ctr">
            <a:normAutofit/>
          </a:bodyPr>
          <a:lstStyle/>
          <a:p>
            <a:r>
              <a:rPr lang="en-US">
                <a:solidFill>
                  <a:schemeClr val="tx1"/>
                </a:solidFill>
                <a:latin typeface="Arial"/>
                <a:cs typeface="Arial"/>
              </a:rPr>
              <a:t>Critical Functions</a:t>
            </a:r>
          </a:p>
        </p:txBody>
      </p:sp>
      <p:sp>
        <p:nvSpPr>
          <p:cNvPr id="3" name="Content Placeholder 2">
            <a:extLst>
              <a:ext uri="{FF2B5EF4-FFF2-40B4-BE49-F238E27FC236}">
                <a16:creationId xmlns:a16="http://schemas.microsoft.com/office/drawing/2014/main" id="{B95D5FC1-D482-442C-8DC4-F733FDCADE1C}"/>
              </a:ext>
            </a:extLst>
          </p:cNvPr>
          <p:cNvSpPr>
            <a:spLocks noGrp="1"/>
          </p:cNvSpPr>
          <p:nvPr>
            <p:ph sz="half" idx="1"/>
          </p:nvPr>
        </p:nvSpPr>
        <p:spPr>
          <a:xfrm>
            <a:off x="838200" y="1438577"/>
            <a:ext cx="6486434" cy="4094327"/>
          </a:xfrm>
        </p:spPr>
        <p:txBody>
          <a:bodyPr vert="horz" lIns="91440" tIns="45720" rIns="91440" bIns="45720" rtlCol="0" anchor="t">
            <a:noAutofit/>
          </a:bodyPr>
          <a:lstStyle/>
          <a:p>
            <a:pPr>
              <a:lnSpc>
                <a:spcPct val="150000"/>
              </a:lnSpc>
            </a:pPr>
            <a:r>
              <a:rPr lang="en-US" sz="3200">
                <a:latin typeface="Arial"/>
                <a:cs typeface="Arial"/>
              </a:rPr>
              <a:t>Alert of Elevation</a:t>
            </a:r>
            <a:endParaRPr lang="en-US"/>
          </a:p>
          <a:p>
            <a:pPr>
              <a:lnSpc>
                <a:spcPct val="150000"/>
              </a:lnSpc>
            </a:pPr>
            <a:r>
              <a:rPr lang="en-US" sz="3200">
                <a:latin typeface="Arial"/>
                <a:cs typeface="Arial"/>
              </a:rPr>
              <a:t>Determine Location</a:t>
            </a:r>
            <a:endParaRPr lang="en-US"/>
          </a:p>
          <a:p>
            <a:pPr>
              <a:lnSpc>
                <a:spcPct val="150000"/>
              </a:lnSpc>
            </a:pPr>
            <a:r>
              <a:rPr lang="en-US" sz="3200">
                <a:latin typeface="Arial"/>
                <a:cs typeface="Arial"/>
              </a:rPr>
              <a:t>Alert of Physical Object</a:t>
            </a:r>
          </a:p>
          <a:p>
            <a:pPr>
              <a:lnSpc>
                <a:spcPct val="150000"/>
              </a:lnSpc>
            </a:pPr>
            <a:r>
              <a:rPr lang="en-US" sz="3200">
                <a:latin typeface="Arial"/>
                <a:cs typeface="Arial"/>
              </a:rPr>
              <a:t>Identify Possible Threats</a:t>
            </a:r>
          </a:p>
          <a:p>
            <a:pPr>
              <a:lnSpc>
                <a:spcPct val="150000"/>
              </a:lnSpc>
            </a:pPr>
            <a:r>
              <a:rPr lang="en-US" sz="3200">
                <a:latin typeface="Arial"/>
                <a:cs typeface="Arial"/>
              </a:rPr>
              <a:t>Interpret Sensory Information</a:t>
            </a:r>
          </a:p>
          <a:p>
            <a:endParaRPr lang="en-US" sz="2000"/>
          </a:p>
        </p:txBody>
      </p:sp>
      <p:sp>
        <p:nvSpPr>
          <p:cNvPr id="4" name="Slide Number Placeholder 3">
            <a:extLst>
              <a:ext uri="{FF2B5EF4-FFF2-40B4-BE49-F238E27FC236}">
                <a16:creationId xmlns:a16="http://schemas.microsoft.com/office/drawing/2014/main" id="{CA0F8D7E-78C6-40D5-861A-67CED80D9C81}"/>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t>7</a:t>
            </a:r>
          </a:p>
        </p:txBody>
      </p:sp>
      <p:pic>
        <p:nvPicPr>
          <p:cNvPr id="10" name="Graphic 11" descr="Map with pin with solid fill">
            <a:extLst>
              <a:ext uri="{FF2B5EF4-FFF2-40B4-BE49-F238E27FC236}">
                <a16:creationId xmlns:a16="http://schemas.microsoft.com/office/drawing/2014/main" id="{E10449E0-3288-469B-B617-7945083A28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9908" y="2319969"/>
            <a:ext cx="914400" cy="914400"/>
          </a:xfrm>
          <a:prstGeom prst="rect">
            <a:avLst/>
          </a:prstGeom>
        </p:spPr>
      </p:pic>
      <p:pic>
        <p:nvPicPr>
          <p:cNvPr id="14" name="Graphic 14" descr="Basketball with solid fill">
            <a:extLst>
              <a:ext uri="{FF2B5EF4-FFF2-40B4-BE49-F238E27FC236}">
                <a16:creationId xmlns:a16="http://schemas.microsoft.com/office/drawing/2014/main" id="{6B66E4C6-BF4D-4624-9B2C-B475AD81EBAD}"/>
              </a:ext>
            </a:extLst>
          </p:cNvPr>
          <p:cNvPicPr>
            <a:picLocks noGrp="1" noChangeAspect="1"/>
          </p:cNvPicPr>
          <p:nvPr>
            <p:ph sz="quarter" idx="11"/>
          </p:nvPr>
        </p:nvPicPr>
        <p:blipFill>
          <a:blip r:embed="rId4">
            <a:extLst>
              <a:ext uri="{96DAC541-7B7A-43D3-8B79-37D633B846F1}">
                <asvg:svgBlip xmlns:asvg="http://schemas.microsoft.com/office/drawing/2016/SVG/main" r:embed="rId5"/>
              </a:ext>
            </a:extLst>
          </a:blip>
          <a:stretch>
            <a:fillRect/>
          </a:stretch>
        </p:blipFill>
        <p:spPr>
          <a:xfrm>
            <a:off x="5476301" y="3171163"/>
            <a:ext cx="914400" cy="914400"/>
          </a:xfrm>
        </p:spPr>
      </p:pic>
      <p:pic>
        <p:nvPicPr>
          <p:cNvPr id="26" name="Graphic 26" descr="Speed bump with solid fill">
            <a:extLst>
              <a:ext uri="{FF2B5EF4-FFF2-40B4-BE49-F238E27FC236}">
                <a16:creationId xmlns:a16="http://schemas.microsoft.com/office/drawing/2014/main" id="{EB0C736B-FCE2-45A1-9906-676515B053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08584" y="1374354"/>
            <a:ext cx="914400" cy="914400"/>
          </a:xfrm>
          <a:prstGeom prst="rect">
            <a:avLst/>
          </a:prstGeom>
        </p:spPr>
      </p:pic>
      <p:pic>
        <p:nvPicPr>
          <p:cNvPr id="27" name="Graphic 27" descr="Warning with solid fill">
            <a:extLst>
              <a:ext uri="{FF2B5EF4-FFF2-40B4-BE49-F238E27FC236}">
                <a16:creationId xmlns:a16="http://schemas.microsoft.com/office/drawing/2014/main" id="{8748E936-3B24-4495-BAB0-6BFDB2552E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43965" y="4005205"/>
            <a:ext cx="914400" cy="914400"/>
          </a:xfrm>
          <a:prstGeom prst="rect">
            <a:avLst/>
          </a:prstGeom>
        </p:spPr>
      </p:pic>
      <p:pic>
        <p:nvPicPr>
          <p:cNvPr id="37" name="Graphic 37" descr="Eye Scan with solid fill">
            <a:extLst>
              <a:ext uri="{FF2B5EF4-FFF2-40B4-BE49-F238E27FC236}">
                <a16:creationId xmlns:a16="http://schemas.microsoft.com/office/drawing/2014/main" id="{26897A8A-BFCB-466D-94DA-D9545E12122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56872" y="4854723"/>
            <a:ext cx="914400" cy="914400"/>
          </a:xfrm>
          <a:prstGeom prst="rect">
            <a:avLst/>
          </a:prstGeom>
        </p:spPr>
      </p:pic>
      <p:sp>
        <p:nvSpPr>
          <p:cNvPr id="5" name="Content Placeholder 5">
            <a:extLst>
              <a:ext uri="{FF2B5EF4-FFF2-40B4-BE49-F238E27FC236}">
                <a16:creationId xmlns:a16="http://schemas.microsoft.com/office/drawing/2014/main" id="{4EB8105B-DA12-46D9-8DAC-E5C382F8BC6F}"/>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Ethan Saffer</a:t>
            </a:r>
            <a:endParaRPr lang="en-US"/>
          </a:p>
          <a:p>
            <a:endParaRPr lang="en-US"/>
          </a:p>
        </p:txBody>
      </p:sp>
      <p:cxnSp>
        <p:nvCxnSpPr>
          <p:cNvPr id="6" name="Straight Arrow Connector 5">
            <a:extLst>
              <a:ext uri="{FF2B5EF4-FFF2-40B4-BE49-F238E27FC236}">
                <a16:creationId xmlns:a16="http://schemas.microsoft.com/office/drawing/2014/main" id="{370F9D7A-6F93-4268-BCBA-00F9F055B159}"/>
              </a:ext>
            </a:extLst>
          </p:cNvPr>
          <p:cNvCxnSpPr/>
          <p:nvPr/>
        </p:nvCxnSpPr>
        <p:spPr>
          <a:xfrm>
            <a:off x="-1859" y="5898995"/>
            <a:ext cx="12191999" cy="185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0184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41C56-B6E7-40CB-8D61-A56E635CF8C3}"/>
              </a:ext>
            </a:extLst>
          </p:cNvPr>
          <p:cNvSpPr>
            <a:spLocks noGrp="1"/>
          </p:cNvSpPr>
          <p:nvPr>
            <p:ph type="title"/>
          </p:nvPr>
        </p:nvSpPr>
        <p:spPr>
          <a:xfrm>
            <a:off x="352425" y="-73025"/>
            <a:ext cx="10515600" cy="1325563"/>
          </a:xfrm>
        </p:spPr>
        <p:txBody>
          <a:bodyPr/>
          <a:lstStyle/>
          <a:p>
            <a:r>
              <a:rPr lang="en-US">
                <a:solidFill>
                  <a:schemeClr val="tx1"/>
                </a:solidFill>
                <a:latin typeface="Arial"/>
                <a:cs typeface="Arial"/>
              </a:rPr>
              <a:t>Raspberry Pi: Sensors and Motors Code</a:t>
            </a:r>
            <a:endParaRPr lang="en-US" err="1">
              <a:solidFill>
                <a:schemeClr val="tx1"/>
              </a:solidFill>
            </a:endParaRPr>
          </a:p>
        </p:txBody>
      </p:sp>
      <p:sp>
        <p:nvSpPr>
          <p:cNvPr id="6" name="Text Placeholder 5">
            <a:extLst>
              <a:ext uri="{FF2B5EF4-FFF2-40B4-BE49-F238E27FC236}">
                <a16:creationId xmlns:a16="http://schemas.microsoft.com/office/drawing/2014/main" id="{76E05A55-9240-42B5-8680-6F9844A1EA37}"/>
              </a:ext>
            </a:extLst>
          </p:cNvPr>
          <p:cNvSpPr>
            <a:spLocks noGrp="1"/>
          </p:cNvSpPr>
          <p:nvPr>
            <p:ph type="body" idx="1"/>
          </p:nvPr>
        </p:nvSpPr>
        <p:spPr/>
        <p:txBody>
          <a:bodyPr/>
          <a:lstStyle/>
          <a:p>
            <a:endParaRPr lang="en-US"/>
          </a:p>
        </p:txBody>
      </p:sp>
      <p:sp>
        <p:nvSpPr>
          <p:cNvPr id="7" name="Text Placeholder 6">
            <a:extLst>
              <a:ext uri="{FF2B5EF4-FFF2-40B4-BE49-F238E27FC236}">
                <a16:creationId xmlns:a16="http://schemas.microsoft.com/office/drawing/2014/main" id="{FC71039D-3A08-4BE2-88B1-DDA6E2BCA038}"/>
              </a:ext>
            </a:extLst>
          </p:cNvPr>
          <p:cNvSpPr>
            <a:spLocks noGrp="1"/>
          </p:cNvSpPr>
          <p:nvPr>
            <p:ph type="body" sz="quarter" idx="3"/>
          </p:nvPr>
        </p:nvSpPr>
        <p:spPr/>
        <p:txBody>
          <a:bodyPr/>
          <a:lstStyle/>
          <a:p>
            <a:endParaRPr lang="en-US"/>
          </a:p>
        </p:txBody>
      </p:sp>
      <p:sp>
        <p:nvSpPr>
          <p:cNvPr id="8" name="Text Placeholder 7">
            <a:extLst>
              <a:ext uri="{FF2B5EF4-FFF2-40B4-BE49-F238E27FC236}">
                <a16:creationId xmlns:a16="http://schemas.microsoft.com/office/drawing/2014/main" id="{6C93046F-BEB5-4C5F-B421-0430C61C8ACA}"/>
              </a:ext>
            </a:extLst>
          </p:cNvPr>
          <p:cNvSpPr>
            <a:spLocks noGrp="1"/>
          </p:cNvSpPr>
          <p:nvPr>
            <p:ph type="body" sz="quarter" idx="16"/>
          </p:nvPr>
        </p:nvSpPr>
        <p:spPr/>
        <p:txBody>
          <a:bodyPr/>
          <a:lstStyle/>
          <a:p>
            <a:endParaRPr lang="en-US"/>
          </a:p>
        </p:txBody>
      </p:sp>
      <p:sp>
        <p:nvSpPr>
          <p:cNvPr id="9" name="Slide Number Placeholder 8">
            <a:extLst>
              <a:ext uri="{FF2B5EF4-FFF2-40B4-BE49-F238E27FC236}">
                <a16:creationId xmlns:a16="http://schemas.microsoft.com/office/drawing/2014/main" id="{A1DC6651-E1C5-4FFC-879A-0A2E5CA56548}"/>
              </a:ext>
            </a:extLst>
          </p:cNvPr>
          <p:cNvSpPr>
            <a:spLocks noGrp="1"/>
          </p:cNvSpPr>
          <p:nvPr>
            <p:ph type="sldNum" sz="quarter" idx="4"/>
          </p:nvPr>
        </p:nvSpPr>
        <p:spPr/>
        <p:txBody>
          <a:bodyPr/>
          <a:lstStyle/>
          <a:p>
            <a:fld id="{6F1FABC0-072B-4F22-8F9B-95A9D10B0206}" type="slidenum">
              <a:rPr lang="en-US" smtClean="0"/>
              <a:pPr/>
              <a:t>51</a:t>
            </a:fld>
            <a:endParaRPr lang="en-US"/>
          </a:p>
        </p:txBody>
      </p:sp>
      <p:sp>
        <p:nvSpPr>
          <p:cNvPr id="10" name="Content Placeholder 9">
            <a:extLst>
              <a:ext uri="{FF2B5EF4-FFF2-40B4-BE49-F238E27FC236}">
                <a16:creationId xmlns:a16="http://schemas.microsoft.com/office/drawing/2014/main" id="{25D99BA1-A081-45BA-A2EE-949304CD7ED3}"/>
              </a:ext>
            </a:extLst>
          </p:cNvPr>
          <p:cNvSpPr>
            <a:spLocks noGrp="1"/>
          </p:cNvSpPr>
          <p:nvPr>
            <p:ph sz="quarter" idx="11"/>
          </p:nvPr>
        </p:nvSpPr>
        <p:spPr/>
        <p:txBody>
          <a:bodyPr vert="horz" lIns="91440" tIns="45720" rIns="91440" bIns="45720" rtlCol="0" anchor="t">
            <a:noAutofit/>
          </a:bodyPr>
          <a:lstStyle/>
          <a:p>
            <a:r>
              <a:rPr lang="en-US">
                <a:latin typeface="Arial"/>
                <a:cs typeface="Arial"/>
              </a:rPr>
              <a:t>David Alicea</a:t>
            </a:r>
            <a:endParaRPr lang="en-US"/>
          </a:p>
        </p:txBody>
      </p:sp>
      <p:pic>
        <p:nvPicPr>
          <p:cNvPr id="18" name="Picture 18" descr="Graphical user interface, text, application, email&#10;&#10;Description automatically generated">
            <a:extLst>
              <a:ext uri="{FF2B5EF4-FFF2-40B4-BE49-F238E27FC236}">
                <a16:creationId xmlns:a16="http://schemas.microsoft.com/office/drawing/2014/main" id="{732E5191-E8D6-4E4D-83A2-860A31020760}"/>
              </a:ext>
            </a:extLst>
          </p:cNvPr>
          <p:cNvPicPr>
            <a:picLocks noGrp="1" noChangeAspect="1"/>
          </p:cNvPicPr>
          <p:nvPr>
            <p:ph sz="half" idx="13"/>
          </p:nvPr>
        </p:nvPicPr>
        <p:blipFill>
          <a:blip r:embed="rId2"/>
          <a:stretch>
            <a:fillRect/>
          </a:stretch>
        </p:blipFill>
        <p:spPr>
          <a:xfrm>
            <a:off x="584137" y="1144202"/>
            <a:ext cx="6036945" cy="2996641"/>
          </a:xfrm>
        </p:spPr>
      </p:pic>
      <p:pic>
        <p:nvPicPr>
          <p:cNvPr id="23" name="Picture 23" descr="A picture containing table&#10;&#10;Description automatically generated">
            <a:extLst>
              <a:ext uri="{FF2B5EF4-FFF2-40B4-BE49-F238E27FC236}">
                <a16:creationId xmlns:a16="http://schemas.microsoft.com/office/drawing/2014/main" id="{198D500D-5A10-4667-80E6-AD8A870E4D4A}"/>
              </a:ext>
            </a:extLst>
          </p:cNvPr>
          <p:cNvPicPr>
            <a:picLocks noGrp="1" noChangeAspect="1"/>
          </p:cNvPicPr>
          <p:nvPr>
            <p:ph sz="half" idx="14"/>
          </p:nvPr>
        </p:nvPicPr>
        <p:blipFill>
          <a:blip r:embed="rId3"/>
          <a:stretch>
            <a:fillRect/>
          </a:stretch>
        </p:blipFill>
        <p:spPr>
          <a:xfrm>
            <a:off x="7240233" y="1139809"/>
            <a:ext cx="3474720" cy="29851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4" descr="Text&#10;&#10;Description automatically generated">
            <a:extLst>
              <a:ext uri="{FF2B5EF4-FFF2-40B4-BE49-F238E27FC236}">
                <a16:creationId xmlns:a16="http://schemas.microsoft.com/office/drawing/2014/main" id="{21085919-B7AE-4577-9520-DEA5F85824F6}"/>
              </a:ext>
            </a:extLst>
          </p:cNvPr>
          <p:cNvPicPr>
            <a:picLocks noGrp="1" noChangeAspect="1"/>
          </p:cNvPicPr>
          <p:nvPr>
            <p:ph sz="half" idx="15"/>
          </p:nvPr>
        </p:nvPicPr>
        <p:blipFill>
          <a:blip r:embed="rId4"/>
          <a:stretch>
            <a:fillRect/>
          </a:stretch>
        </p:blipFill>
        <p:spPr>
          <a:xfrm>
            <a:off x="582930" y="4235342"/>
            <a:ext cx="7265670" cy="1246719"/>
          </a:xfrm>
        </p:spPr>
      </p:pic>
      <p:cxnSp>
        <p:nvCxnSpPr>
          <p:cNvPr id="3" name="Straight Arrow Connector 2">
            <a:extLst>
              <a:ext uri="{FF2B5EF4-FFF2-40B4-BE49-F238E27FC236}">
                <a16:creationId xmlns:a16="http://schemas.microsoft.com/office/drawing/2014/main" id="{E0BACEFE-F643-4C31-BF31-C1BE782A909E}"/>
              </a:ext>
            </a:extLst>
          </p:cNvPr>
          <p:cNvCxnSpPr/>
          <p:nvPr/>
        </p:nvCxnSpPr>
        <p:spPr>
          <a:xfrm>
            <a:off x="-1859" y="5898995"/>
            <a:ext cx="12191999" cy="185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15937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0984EE-A6EF-441E-B9B8-DF5409AD6AF3}"/>
              </a:ext>
            </a:extLst>
          </p:cNvPr>
          <p:cNvSpPr>
            <a:spLocks noGrp="1"/>
          </p:cNvSpPr>
          <p:nvPr>
            <p:ph type="sldNum" sz="quarter" idx="4"/>
          </p:nvPr>
        </p:nvSpPr>
        <p:spPr/>
        <p:txBody>
          <a:bodyPr/>
          <a:lstStyle/>
          <a:p>
            <a:fld id="{6F1FABC0-072B-4F22-8F9B-95A9D10B0206}" type="slidenum">
              <a:rPr lang="en-US" dirty="0" smtClean="0"/>
              <a:pPr/>
              <a:t>52</a:t>
            </a:fld>
            <a:endParaRPr lang="en-US"/>
          </a:p>
        </p:txBody>
      </p:sp>
      <p:pic>
        <p:nvPicPr>
          <p:cNvPr id="2" name="Picture 4" descr="Rectangle&#10;&#10;Description automatically generated">
            <a:extLst>
              <a:ext uri="{FF2B5EF4-FFF2-40B4-BE49-F238E27FC236}">
                <a16:creationId xmlns:a16="http://schemas.microsoft.com/office/drawing/2014/main" id="{1858FFD3-8E90-4B14-AB69-2EF6C77D8DE2}"/>
              </a:ext>
            </a:extLst>
          </p:cNvPr>
          <p:cNvPicPr>
            <a:picLocks noGrp="1" noChangeAspect="1"/>
          </p:cNvPicPr>
          <p:nvPr>
            <p:ph sz="quarter" idx="11"/>
          </p:nvPr>
        </p:nvPicPr>
        <p:blipFill>
          <a:blip r:embed="rId2"/>
          <a:stretch>
            <a:fillRect/>
          </a:stretch>
        </p:blipFill>
        <p:spPr>
          <a:xfrm>
            <a:off x="2209" y="1174"/>
            <a:ext cx="5348631" cy="2939796"/>
          </a:xfrm>
        </p:spPr>
      </p:pic>
      <p:pic>
        <p:nvPicPr>
          <p:cNvPr id="5" name="Picture 5" descr="Diagram&#10;&#10;Description automatically generated">
            <a:extLst>
              <a:ext uri="{FF2B5EF4-FFF2-40B4-BE49-F238E27FC236}">
                <a16:creationId xmlns:a16="http://schemas.microsoft.com/office/drawing/2014/main" id="{CB914B66-8C92-4D63-8615-419D2DC533CA}"/>
              </a:ext>
            </a:extLst>
          </p:cNvPr>
          <p:cNvPicPr>
            <a:picLocks noChangeAspect="1"/>
          </p:cNvPicPr>
          <p:nvPr/>
        </p:nvPicPr>
        <p:blipFill>
          <a:blip r:embed="rId3"/>
          <a:stretch>
            <a:fillRect/>
          </a:stretch>
        </p:blipFill>
        <p:spPr>
          <a:xfrm>
            <a:off x="5324475" y="29342"/>
            <a:ext cx="2743200" cy="3884666"/>
          </a:xfrm>
          <a:prstGeom prst="rect">
            <a:avLst/>
          </a:prstGeom>
        </p:spPr>
      </p:pic>
      <p:pic>
        <p:nvPicPr>
          <p:cNvPr id="6" name="Picture 6" descr="Diagram&#10;&#10;Description automatically generated">
            <a:extLst>
              <a:ext uri="{FF2B5EF4-FFF2-40B4-BE49-F238E27FC236}">
                <a16:creationId xmlns:a16="http://schemas.microsoft.com/office/drawing/2014/main" id="{CE32363F-EC8C-41A4-9FD2-B81B7AEDC702}"/>
              </a:ext>
            </a:extLst>
          </p:cNvPr>
          <p:cNvPicPr>
            <a:picLocks noChangeAspect="1"/>
          </p:cNvPicPr>
          <p:nvPr/>
        </p:nvPicPr>
        <p:blipFill>
          <a:blip r:embed="rId4"/>
          <a:stretch>
            <a:fillRect/>
          </a:stretch>
        </p:blipFill>
        <p:spPr>
          <a:xfrm>
            <a:off x="8067675" y="31296"/>
            <a:ext cx="2743200" cy="3918857"/>
          </a:xfrm>
          <a:prstGeom prst="rect">
            <a:avLst/>
          </a:prstGeom>
        </p:spPr>
      </p:pic>
      <p:cxnSp>
        <p:nvCxnSpPr>
          <p:cNvPr id="8" name="Straight Arrow Connector 7">
            <a:extLst>
              <a:ext uri="{FF2B5EF4-FFF2-40B4-BE49-F238E27FC236}">
                <a16:creationId xmlns:a16="http://schemas.microsoft.com/office/drawing/2014/main" id="{FABC346A-31A1-4EA1-96B4-11B89E1EEE9D}"/>
              </a:ext>
            </a:extLst>
          </p:cNvPr>
          <p:cNvCxnSpPr/>
          <p:nvPr/>
        </p:nvCxnSpPr>
        <p:spPr>
          <a:xfrm>
            <a:off x="-1859" y="5898995"/>
            <a:ext cx="12191999" cy="185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81919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55DBD-08ED-40DC-835F-10F1A350A5B7}"/>
              </a:ext>
            </a:extLst>
          </p:cNvPr>
          <p:cNvSpPr>
            <a:spLocks noGrp="1"/>
          </p:cNvSpPr>
          <p:nvPr>
            <p:ph type="title"/>
          </p:nvPr>
        </p:nvSpPr>
        <p:spPr>
          <a:xfrm>
            <a:off x="577241" y="177235"/>
            <a:ext cx="10515600" cy="1325563"/>
          </a:xfrm>
        </p:spPr>
        <p:txBody>
          <a:bodyPr/>
          <a:lstStyle/>
          <a:p>
            <a:r>
              <a:rPr lang="en-US">
                <a:solidFill>
                  <a:schemeClr val="tx1"/>
                </a:solidFill>
                <a:latin typeface="Arial"/>
                <a:cs typeface="Arial"/>
              </a:rPr>
              <a:t>Yearly Projections</a:t>
            </a:r>
            <a:endParaRPr lang="en-US">
              <a:solidFill>
                <a:schemeClr val="tx1"/>
              </a:solidFill>
            </a:endParaRPr>
          </a:p>
        </p:txBody>
      </p:sp>
      <p:sp>
        <p:nvSpPr>
          <p:cNvPr id="5" name="Slide Number Placeholder 4">
            <a:extLst>
              <a:ext uri="{FF2B5EF4-FFF2-40B4-BE49-F238E27FC236}">
                <a16:creationId xmlns:a16="http://schemas.microsoft.com/office/drawing/2014/main" id="{C9115E97-DEF1-49AA-960C-9A4940F64E2C}"/>
              </a:ext>
            </a:extLst>
          </p:cNvPr>
          <p:cNvSpPr>
            <a:spLocks noGrp="1"/>
          </p:cNvSpPr>
          <p:nvPr>
            <p:ph type="sldNum" sz="quarter" idx="4"/>
          </p:nvPr>
        </p:nvSpPr>
        <p:spPr/>
        <p:txBody>
          <a:bodyPr/>
          <a:lstStyle/>
          <a:p>
            <a:fld id="{6F1FABC0-072B-4F22-8F9B-95A9D10B0206}" type="slidenum">
              <a:rPr lang="en-US" smtClean="0"/>
              <a:pPr/>
              <a:t>53</a:t>
            </a:fld>
            <a:endParaRPr lang="en-US"/>
          </a:p>
        </p:txBody>
      </p:sp>
      <p:sp>
        <p:nvSpPr>
          <p:cNvPr id="4" name="Content Placeholder 3">
            <a:extLst>
              <a:ext uri="{FF2B5EF4-FFF2-40B4-BE49-F238E27FC236}">
                <a16:creationId xmlns:a16="http://schemas.microsoft.com/office/drawing/2014/main" id="{0CAF4CBE-D012-4DE6-8196-D0606F321D56}"/>
              </a:ext>
            </a:extLst>
          </p:cNvPr>
          <p:cNvSpPr>
            <a:spLocks noGrp="1"/>
          </p:cNvSpPr>
          <p:nvPr>
            <p:ph sz="quarter" idx="11"/>
          </p:nvPr>
        </p:nvSpPr>
        <p:spPr/>
        <p:txBody>
          <a:bodyPr vert="horz" lIns="91440" tIns="45720" rIns="91440" bIns="45720" rtlCol="0" anchor="t">
            <a:noAutofit/>
          </a:bodyPr>
          <a:lstStyle/>
          <a:p>
            <a:r>
              <a:rPr lang="en-US">
                <a:latin typeface="Arial"/>
                <a:cs typeface="Arial"/>
              </a:rPr>
              <a:t>Madison Jaffe</a:t>
            </a:r>
            <a:endParaRPr lang="en-US"/>
          </a:p>
        </p:txBody>
      </p:sp>
      <p:sp>
        <p:nvSpPr>
          <p:cNvPr id="13" name="Rectangle: Rounded Corners 12">
            <a:extLst>
              <a:ext uri="{FF2B5EF4-FFF2-40B4-BE49-F238E27FC236}">
                <a16:creationId xmlns:a16="http://schemas.microsoft.com/office/drawing/2014/main" id="{4F07294F-4917-4BDE-905D-D4C2F413EE71}"/>
              </a:ext>
            </a:extLst>
          </p:cNvPr>
          <p:cNvSpPr/>
          <p:nvPr/>
        </p:nvSpPr>
        <p:spPr>
          <a:xfrm>
            <a:off x="577279" y="1792261"/>
            <a:ext cx="5261546" cy="3592443"/>
          </a:xfrm>
          <a:prstGeom prst="roundRect">
            <a:avLst/>
          </a:prstGeom>
          <a:solidFill>
            <a:srgbClr val="8B9DAB"/>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a:solidFill>
                  <a:schemeClr val="tx1"/>
                </a:solidFill>
                <a:latin typeface="Arial"/>
                <a:cs typeface="Arial"/>
              </a:rPr>
              <a:t>3 Year Sales Projection</a:t>
            </a:r>
            <a:endParaRPr lang="en-US" sz="3200">
              <a:ea typeface="+mn-lt"/>
              <a:cs typeface="+mn-lt"/>
            </a:endParaRPr>
          </a:p>
          <a:p>
            <a:r>
              <a:rPr lang="en-US" sz="3200">
                <a:solidFill>
                  <a:schemeClr val="tx1"/>
                </a:solidFill>
                <a:latin typeface="Arial"/>
                <a:cs typeface="Arial"/>
              </a:rPr>
              <a:t>Projected Revenue</a:t>
            </a:r>
            <a:endParaRPr lang="en-US" sz="3200">
              <a:solidFill>
                <a:schemeClr val="tx1"/>
              </a:solidFill>
              <a:ea typeface="+mn-lt"/>
              <a:cs typeface="+mn-lt"/>
            </a:endParaRPr>
          </a:p>
          <a:p>
            <a:pPr lvl="1"/>
            <a:r>
              <a:rPr lang="en-US" sz="3200">
                <a:solidFill>
                  <a:schemeClr val="tx1"/>
                </a:solidFill>
                <a:latin typeface="Arial"/>
                <a:cs typeface="Arial"/>
              </a:rPr>
              <a:t>$594,631</a:t>
            </a:r>
            <a:endParaRPr lang="en-US" sz="3200">
              <a:solidFill>
                <a:schemeClr val="tx1"/>
              </a:solidFill>
              <a:ea typeface="+mn-lt"/>
              <a:cs typeface="+mn-lt"/>
            </a:endParaRPr>
          </a:p>
          <a:p>
            <a:r>
              <a:rPr lang="en-US" sz="3200">
                <a:solidFill>
                  <a:schemeClr val="tx1"/>
                </a:solidFill>
                <a:latin typeface="Arial"/>
                <a:cs typeface="Arial"/>
              </a:rPr>
              <a:t>Projected Profit </a:t>
            </a:r>
            <a:endParaRPr lang="en-US" sz="3200">
              <a:solidFill>
                <a:schemeClr val="tx1"/>
              </a:solidFill>
              <a:ea typeface="+mn-lt"/>
              <a:cs typeface="+mn-lt"/>
            </a:endParaRPr>
          </a:p>
          <a:p>
            <a:pPr lvl="1"/>
            <a:r>
              <a:rPr lang="en-US" sz="3200">
                <a:solidFill>
                  <a:schemeClr val="tx1"/>
                </a:solidFill>
                <a:latin typeface="Arial"/>
                <a:cs typeface="Arial"/>
              </a:rPr>
              <a:t>$184,543</a:t>
            </a:r>
            <a:endParaRPr lang="en-US"/>
          </a:p>
        </p:txBody>
      </p:sp>
      <p:sp>
        <p:nvSpPr>
          <p:cNvPr id="15" name="Rectangle: Rounded Corners 14">
            <a:extLst>
              <a:ext uri="{FF2B5EF4-FFF2-40B4-BE49-F238E27FC236}">
                <a16:creationId xmlns:a16="http://schemas.microsoft.com/office/drawing/2014/main" id="{D61C5FD2-C3D9-4DD1-8346-A1D27EF1DB3D}"/>
              </a:ext>
            </a:extLst>
          </p:cNvPr>
          <p:cNvSpPr/>
          <p:nvPr/>
        </p:nvSpPr>
        <p:spPr>
          <a:xfrm>
            <a:off x="6282754" y="1716060"/>
            <a:ext cx="5490146" cy="3592443"/>
          </a:xfrm>
          <a:prstGeom prst="roundRect">
            <a:avLst/>
          </a:prstGeom>
          <a:solidFill>
            <a:srgbClr val="8B9DAB"/>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3200">
              <a:solidFill>
                <a:schemeClr val="tx1"/>
              </a:solidFill>
              <a:latin typeface="Arial"/>
              <a:cs typeface="Arial"/>
            </a:endParaRPr>
          </a:p>
          <a:p>
            <a:endParaRPr lang="en-US" sz="3200">
              <a:solidFill>
                <a:schemeClr val="tx1"/>
              </a:solidFill>
              <a:latin typeface="Arial"/>
              <a:cs typeface="Arial"/>
            </a:endParaRPr>
          </a:p>
          <a:p>
            <a:r>
              <a:rPr lang="en-US" sz="3200">
                <a:solidFill>
                  <a:schemeClr val="tx1"/>
                </a:solidFill>
                <a:latin typeface="Arial"/>
                <a:cs typeface="Arial"/>
              </a:rPr>
              <a:t>5 Year Sales Projection</a:t>
            </a:r>
            <a:endParaRPr lang="en-US" sz="3200">
              <a:solidFill>
                <a:schemeClr val="tx1"/>
              </a:solidFill>
              <a:ea typeface="+mn-lt"/>
              <a:cs typeface="+mn-lt"/>
            </a:endParaRPr>
          </a:p>
          <a:p>
            <a:r>
              <a:rPr lang="en-US" sz="3200">
                <a:solidFill>
                  <a:schemeClr val="tx1"/>
                </a:solidFill>
                <a:latin typeface="Arial"/>
                <a:cs typeface="Arial"/>
              </a:rPr>
              <a:t>Projected Revenue </a:t>
            </a:r>
            <a:endParaRPr lang="en-US" sz="3200">
              <a:solidFill>
                <a:schemeClr val="tx1"/>
              </a:solidFill>
              <a:ea typeface="+mn-lt"/>
              <a:cs typeface="+mn-lt"/>
            </a:endParaRPr>
          </a:p>
          <a:p>
            <a:pPr lvl="1"/>
            <a:r>
              <a:rPr lang="en-US" sz="3200">
                <a:solidFill>
                  <a:schemeClr val="tx1"/>
                </a:solidFill>
                <a:latin typeface="Arial"/>
                <a:cs typeface="Arial"/>
              </a:rPr>
              <a:t>$1,807,101</a:t>
            </a:r>
            <a:endParaRPr lang="en-US" sz="3200">
              <a:solidFill>
                <a:schemeClr val="tx1"/>
              </a:solidFill>
              <a:ea typeface="+mn-lt"/>
              <a:cs typeface="+mn-lt"/>
            </a:endParaRPr>
          </a:p>
          <a:p>
            <a:r>
              <a:rPr lang="en-US" sz="3200">
                <a:solidFill>
                  <a:schemeClr val="tx1"/>
                </a:solidFill>
                <a:latin typeface="Arial"/>
                <a:cs typeface="Arial"/>
              </a:rPr>
              <a:t>Projected Profit </a:t>
            </a:r>
            <a:endParaRPr lang="en-US" sz="3200">
              <a:solidFill>
                <a:schemeClr val="tx1"/>
              </a:solidFill>
              <a:ea typeface="+mn-lt"/>
              <a:cs typeface="+mn-lt"/>
            </a:endParaRPr>
          </a:p>
          <a:p>
            <a:pPr lvl="1"/>
            <a:r>
              <a:rPr lang="en-US" sz="3200">
                <a:solidFill>
                  <a:schemeClr val="tx1"/>
                </a:solidFill>
                <a:latin typeface="Arial"/>
                <a:cs typeface="Arial"/>
              </a:rPr>
              <a:t> $250,639</a:t>
            </a:r>
            <a:endParaRPr lang="en-US" sz="3200">
              <a:solidFill>
                <a:schemeClr val="tx1"/>
              </a:solidFill>
              <a:ea typeface="+mn-lt"/>
              <a:cs typeface="+mn-lt"/>
            </a:endParaRPr>
          </a:p>
          <a:p>
            <a:r>
              <a:rPr lang="en-US" sz="3200">
                <a:solidFill>
                  <a:schemeClr val="tx1"/>
                </a:solidFill>
                <a:latin typeface="Arial"/>
                <a:cs typeface="Arial"/>
              </a:rPr>
              <a:t>35% Growth from Year 3</a:t>
            </a:r>
            <a:endParaRPr lang="en-US" sz="3200">
              <a:solidFill>
                <a:schemeClr val="tx1"/>
              </a:solidFill>
              <a:ea typeface="+mn-lt"/>
              <a:cs typeface="+mn-lt"/>
            </a:endParaRPr>
          </a:p>
          <a:p>
            <a:endParaRPr lang="en-US" sz="3200">
              <a:solidFill>
                <a:schemeClr val="tx1"/>
              </a:solidFill>
              <a:latin typeface="Arial"/>
              <a:cs typeface="Arial"/>
            </a:endParaRPr>
          </a:p>
        </p:txBody>
      </p:sp>
      <p:cxnSp>
        <p:nvCxnSpPr>
          <p:cNvPr id="3" name="Straight Arrow Connector 2">
            <a:extLst>
              <a:ext uri="{FF2B5EF4-FFF2-40B4-BE49-F238E27FC236}">
                <a16:creationId xmlns:a16="http://schemas.microsoft.com/office/drawing/2014/main" id="{7F1DE940-E0A0-4F6F-8120-E8FBCF6DEA21}"/>
              </a:ext>
            </a:extLst>
          </p:cNvPr>
          <p:cNvCxnSpPr/>
          <p:nvPr/>
        </p:nvCxnSpPr>
        <p:spPr>
          <a:xfrm>
            <a:off x="-1859" y="5898995"/>
            <a:ext cx="12191999" cy="185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21678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E98CD-9821-4F0E-94E3-8AE6FB21A74F}"/>
              </a:ext>
            </a:extLst>
          </p:cNvPr>
          <p:cNvSpPr>
            <a:spLocks noGrp="1"/>
          </p:cNvSpPr>
          <p:nvPr>
            <p:ph type="title"/>
          </p:nvPr>
        </p:nvSpPr>
        <p:spPr/>
        <p:txBody>
          <a:bodyPr/>
          <a:lstStyle/>
          <a:p>
            <a:r>
              <a:rPr lang="en-US">
                <a:solidFill>
                  <a:schemeClr val="tx1"/>
                </a:solidFill>
                <a:latin typeface="Arial"/>
                <a:cs typeface="Arial"/>
              </a:rPr>
              <a:t>Housing</a:t>
            </a:r>
            <a:endParaRPr lang="en-US">
              <a:solidFill>
                <a:schemeClr val="tx1"/>
              </a:solidFill>
            </a:endParaRPr>
          </a:p>
        </p:txBody>
      </p:sp>
      <p:sp>
        <p:nvSpPr>
          <p:cNvPr id="4" name="Content Placeholder 3">
            <a:extLst>
              <a:ext uri="{FF2B5EF4-FFF2-40B4-BE49-F238E27FC236}">
                <a16:creationId xmlns:a16="http://schemas.microsoft.com/office/drawing/2014/main" id="{0A555A95-CA34-4D48-928D-6346308A4F4B}"/>
              </a:ext>
            </a:extLst>
          </p:cNvPr>
          <p:cNvSpPr>
            <a:spLocks noGrp="1"/>
          </p:cNvSpPr>
          <p:nvPr>
            <p:ph sz="half" idx="2"/>
          </p:nvPr>
        </p:nvSpPr>
        <p:spPr>
          <a:xfrm>
            <a:off x="330529" y="1616281"/>
            <a:ext cx="5151607" cy="4153462"/>
          </a:xfrm>
        </p:spPr>
        <p:txBody>
          <a:bodyPr vert="horz" lIns="91440" tIns="45720" rIns="91440" bIns="45720" rtlCol="0" anchor="t">
            <a:normAutofit/>
          </a:bodyPr>
          <a:lstStyle/>
          <a:p>
            <a:r>
              <a:rPr lang="en-US">
                <a:latin typeface="Arial"/>
                <a:cs typeface="Arial"/>
              </a:rPr>
              <a:t>Our previous housing design was failing at the cane attachment.</a:t>
            </a:r>
          </a:p>
          <a:p>
            <a:r>
              <a:rPr lang="en-US">
                <a:latin typeface="Arial"/>
                <a:cs typeface="Arial"/>
              </a:rPr>
              <a:t>The new design is more capable of handling the stresses that will act on the housing.</a:t>
            </a:r>
            <a:endParaRPr lang="en-US"/>
          </a:p>
        </p:txBody>
      </p:sp>
      <p:sp>
        <p:nvSpPr>
          <p:cNvPr id="5" name="Slide Number Placeholder 4">
            <a:extLst>
              <a:ext uri="{FF2B5EF4-FFF2-40B4-BE49-F238E27FC236}">
                <a16:creationId xmlns:a16="http://schemas.microsoft.com/office/drawing/2014/main" id="{6E8B54F7-F7F6-440B-B996-306C1EE43DE1}"/>
              </a:ext>
            </a:extLst>
          </p:cNvPr>
          <p:cNvSpPr>
            <a:spLocks noGrp="1"/>
          </p:cNvSpPr>
          <p:nvPr>
            <p:ph type="sldNum" sz="quarter" idx="4"/>
          </p:nvPr>
        </p:nvSpPr>
        <p:spPr/>
        <p:txBody>
          <a:bodyPr lIns="91440" tIns="45720" rIns="91440" bIns="45720" anchor="t"/>
          <a:lstStyle/>
          <a:p>
            <a:r>
              <a:rPr lang="en-US">
                <a:latin typeface="Arial"/>
                <a:cs typeface="Arial"/>
              </a:rPr>
              <a:t>22</a:t>
            </a:r>
            <a:endParaRPr lang="en-US"/>
          </a:p>
        </p:txBody>
      </p:sp>
      <p:pic>
        <p:nvPicPr>
          <p:cNvPr id="12" name="Picture 12">
            <a:extLst>
              <a:ext uri="{FF2B5EF4-FFF2-40B4-BE49-F238E27FC236}">
                <a16:creationId xmlns:a16="http://schemas.microsoft.com/office/drawing/2014/main" id="{F8022260-5D3F-4ABC-A746-8C4952538795}"/>
              </a:ext>
            </a:extLst>
          </p:cNvPr>
          <p:cNvPicPr>
            <a:picLocks noGrp="1" noChangeAspect="1"/>
          </p:cNvPicPr>
          <p:nvPr>
            <p:ph sz="quarter" idx="11"/>
          </p:nvPr>
        </p:nvPicPr>
        <p:blipFill>
          <a:blip r:embed="rId2"/>
          <a:stretch>
            <a:fillRect/>
          </a:stretch>
        </p:blipFill>
        <p:spPr>
          <a:xfrm>
            <a:off x="5829637" y="1890954"/>
            <a:ext cx="6102516" cy="35201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ontent Placeholder 5">
            <a:extLst>
              <a:ext uri="{FF2B5EF4-FFF2-40B4-BE49-F238E27FC236}">
                <a16:creationId xmlns:a16="http://schemas.microsoft.com/office/drawing/2014/main" id="{52721467-BA12-413E-AC86-00D2BF6DADBE}"/>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Nicolas Garcia</a:t>
            </a:r>
            <a:endParaRPr lang="en-US"/>
          </a:p>
          <a:p>
            <a:endParaRPr lang="en-US"/>
          </a:p>
        </p:txBody>
      </p:sp>
      <p:cxnSp>
        <p:nvCxnSpPr>
          <p:cNvPr id="3" name="Straight Arrow Connector 2">
            <a:extLst>
              <a:ext uri="{FF2B5EF4-FFF2-40B4-BE49-F238E27FC236}">
                <a16:creationId xmlns:a16="http://schemas.microsoft.com/office/drawing/2014/main" id="{B47B2246-7589-4CF8-BAE4-F920F8FF65DB}"/>
              </a:ext>
            </a:extLst>
          </p:cNvPr>
          <p:cNvCxnSpPr/>
          <p:nvPr/>
        </p:nvCxnSpPr>
        <p:spPr>
          <a:xfrm>
            <a:off x="-1859" y="5898995"/>
            <a:ext cx="12191999" cy="185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4593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17C80-3DA9-4264-A040-0C3BA20B094E}"/>
              </a:ext>
            </a:extLst>
          </p:cNvPr>
          <p:cNvSpPr>
            <a:spLocks noGrp="1"/>
          </p:cNvSpPr>
          <p:nvPr>
            <p:ph type="title"/>
          </p:nvPr>
        </p:nvSpPr>
        <p:spPr>
          <a:xfrm>
            <a:off x="309033" y="206375"/>
            <a:ext cx="10515600" cy="1325563"/>
          </a:xfrm>
        </p:spPr>
        <p:txBody>
          <a:bodyPr/>
          <a:lstStyle/>
          <a:p>
            <a:r>
              <a:rPr lang="en-US">
                <a:solidFill>
                  <a:schemeClr val="tx1"/>
                </a:solidFill>
                <a:latin typeface="Arial"/>
                <a:cs typeface="Arial"/>
              </a:rPr>
              <a:t>Housing Concerns: Warping</a:t>
            </a:r>
            <a:endParaRPr lang="en-US">
              <a:solidFill>
                <a:schemeClr val="tx1"/>
              </a:solidFill>
            </a:endParaRPr>
          </a:p>
        </p:txBody>
      </p:sp>
      <p:pic>
        <p:nvPicPr>
          <p:cNvPr id="11" name="Picture 11" descr="A picture containing red, sitting, indoor, orange&#10;&#10;Description automatically generated">
            <a:extLst>
              <a:ext uri="{FF2B5EF4-FFF2-40B4-BE49-F238E27FC236}">
                <a16:creationId xmlns:a16="http://schemas.microsoft.com/office/drawing/2014/main" id="{AB6BAB61-00DB-455C-911F-42EB62B74D94}"/>
              </a:ext>
            </a:extLst>
          </p:cNvPr>
          <p:cNvPicPr>
            <a:picLocks noGrp="1" noChangeAspect="1"/>
          </p:cNvPicPr>
          <p:nvPr>
            <p:ph sz="half" idx="13"/>
          </p:nvPr>
        </p:nvPicPr>
        <p:blipFill>
          <a:blip r:embed="rId2"/>
          <a:stretch>
            <a:fillRect/>
          </a:stretch>
        </p:blipFill>
        <p:spPr>
          <a:xfrm>
            <a:off x="6034617" y="1449383"/>
            <a:ext cx="4988136" cy="37172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2" descr="A picture containing text&#10;&#10;Description automatically generated">
            <a:extLst>
              <a:ext uri="{FF2B5EF4-FFF2-40B4-BE49-F238E27FC236}">
                <a16:creationId xmlns:a16="http://schemas.microsoft.com/office/drawing/2014/main" id="{7433E133-BDCA-40C1-9C85-8FD59E6167F4}"/>
              </a:ext>
            </a:extLst>
          </p:cNvPr>
          <p:cNvPicPr>
            <a:picLocks noGrp="1" noChangeAspect="1"/>
          </p:cNvPicPr>
          <p:nvPr>
            <p:ph sz="half" idx="14"/>
          </p:nvPr>
        </p:nvPicPr>
        <p:blipFill rotWithShape="1">
          <a:blip r:embed="rId3"/>
          <a:srcRect t="122" r="-756" b="37460"/>
          <a:stretch/>
        </p:blipFill>
        <p:spPr>
          <a:xfrm>
            <a:off x="354112" y="1452216"/>
            <a:ext cx="5398352" cy="26479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 Placeholder 5">
            <a:extLst>
              <a:ext uri="{FF2B5EF4-FFF2-40B4-BE49-F238E27FC236}">
                <a16:creationId xmlns:a16="http://schemas.microsoft.com/office/drawing/2014/main" id="{AC888E0B-C899-4C5B-8247-5E1FB2AC8437}"/>
              </a:ext>
            </a:extLst>
          </p:cNvPr>
          <p:cNvSpPr>
            <a:spLocks noGrp="1"/>
          </p:cNvSpPr>
          <p:nvPr>
            <p:ph type="body" idx="1"/>
          </p:nvPr>
        </p:nvSpPr>
        <p:spPr>
          <a:xfrm>
            <a:off x="876685" y="4230793"/>
            <a:ext cx="4183177" cy="647700"/>
          </a:xfrm>
        </p:spPr>
        <p:txBody>
          <a:bodyPr>
            <a:normAutofit fontScale="92500" lnSpcReduction="10000"/>
          </a:bodyPr>
          <a:lstStyle/>
          <a:p>
            <a:r>
              <a:rPr lang="en-US">
                <a:latin typeface="Arial"/>
                <a:cs typeface="Arial"/>
              </a:rPr>
              <a:t>The front of the main housing has a downward bend.</a:t>
            </a:r>
            <a:endParaRPr lang="en-US"/>
          </a:p>
        </p:txBody>
      </p:sp>
      <p:sp>
        <p:nvSpPr>
          <p:cNvPr id="7" name="Text Placeholder 6">
            <a:extLst>
              <a:ext uri="{FF2B5EF4-FFF2-40B4-BE49-F238E27FC236}">
                <a16:creationId xmlns:a16="http://schemas.microsoft.com/office/drawing/2014/main" id="{A6474C91-49CD-4B8C-B1B0-C4F7CF92910F}"/>
              </a:ext>
            </a:extLst>
          </p:cNvPr>
          <p:cNvSpPr>
            <a:spLocks noGrp="1"/>
          </p:cNvSpPr>
          <p:nvPr>
            <p:ph type="body" sz="quarter" idx="3"/>
          </p:nvPr>
        </p:nvSpPr>
        <p:spPr>
          <a:xfrm>
            <a:off x="5957686" y="5211307"/>
            <a:ext cx="5503833" cy="399474"/>
          </a:xfrm>
        </p:spPr>
        <p:txBody>
          <a:bodyPr>
            <a:noAutofit/>
          </a:bodyPr>
          <a:lstStyle/>
          <a:p>
            <a:r>
              <a:rPr lang="en-US" sz="2000">
                <a:latin typeface="Arial"/>
                <a:cs typeface="Arial"/>
              </a:rPr>
              <a:t>Corners are warped, altering geometry</a:t>
            </a:r>
            <a:endParaRPr lang="en-US" sz="2000"/>
          </a:p>
        </p:txBody>
      </p:sp>
      <p:sp>
        <p:nvSpPr>
          <p:cNvPr id="9" name="Slide Number Placeholder 8">
            <a:extLst>
              <a:ext uri="{FF2B5EF4-FFF2-40B4-BE49-F238E27FC236}">
                <a16:creationId xmlns:a16="http://schemas.microsoft.com/office/drawing/2014/main" id="{053CC744-DD28-47B5-AB7F-B73C01AB8FD5}"/>
              </a:ext>
            </a:extLst>
          </p:cNvPr>
          <p:cNvSpPr>
            <a:spLocks noGrp="1"/>
          </p:cNvSpPr>
          <p:nvPr>
            <p:ph type="sldNum" sz="quarter" idx="4"/>
          </p:nvPr>
        </p:nvSpPr>
        <p:spPr/>
        <p:txBody>
          <a:bodyPr/>
          <a:lstStyle/>
          <a:p>
            <a:fld id="{6F1FABC0-072B-4F22-8F9B-95A9D10B0206}" type="slidenum">
              <a:rPr lang="en-US" smtClean="0"/>
              <a:pPr/>
              <a:t>55</a:t>
            </a:fld>
            <a:endParaRPr lang="en-US"/>
          </a:p>
        </p:txBody>
      </p:sp>
      <p:sp>
        <p:nvSpPr>
          <p:cNvPr id="18" name="Content Placeholder 17">
            <a:extLst>
              <a:ext uri="{FF2B5EF4-FFF2-40B4-BE49-F238E27FC236}">
                <a16:creationId xmlns:a16="http://schemas.microsoft.com/office/drawing/2014/main" id="{FA32BAB0-5374-4164-85F1-1B799BA73A4D}"/>
              </a:ext>
            </a:extLst>
          </p:cNvPr>
          <p:cNvSpPr>
            <a:spLocks noGrp="1"/>
          </p:cNvSpPr>
          <p:nvPr>
            <p:ph sz="quarter" idx="11"/>
          </p:nvPr>
        </p:nvSpPr>
        <p:spPr/>
        <p:txBody>
          <a:bodyPr/>
          <a:lstStyle/>
          <a:p>
            <a:endParaRPr lang="en-US"/>
          </a:p>
        </p:txBody>
      </p:sp>
      <p:cxnSp>
        <p:nvCxnSpPr>
          <p:cNvPr id="3" name="Straight Arrow Connector 2">
            <a:extLst>
              <a:ext uri="{FF2B5EF4-FFF2-40B4-BE49-F238E27FC236}">
                <a16:creationId xmlns:a16="http://schemas.microsoft.com/office/drawing/2014/main" id="{F1AAE51E-B46F-4FB8-A500-33ED522B4CD0}"/>
              </a:ext>
            </a:extLst>
          </p:cNvPr>
          <p:cNvCxnSpPr/>
          <p:nvPr/>
        </p:nvCxnSpPr>
        <p:spPr>
          <a:xfrm>
            <a:off x="-1859" y="5898995"/>
            <a:ext cx="12191999" cy="185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845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5024C-B53F-4918-88A5-4FBF0F7590BC}"/>
              </a:ext>
            </a:extLst>
          </p:cNvPr>
          <p:cNvSpPr>
            <a:spLocks noGrp="1"/>
          </p:cNvSpPr>
          <p:nvPr>
            <p:ph type="title"/>
          </p:nvPr>
        </p:nvSpPr>
        <p:spPr>
          <a:xfrm>
            <a:off x="838200" y="365125"/>
            <a:ext cx="10515600" cy="1325563"/>
          </a:xfrm>
        </p:spPr>
        <p:txBody>
          <a:bodyPr anchor="ctr">
            <a:normAutofit/>
          </a:bodyPr>
          <a:lstStyle/>
          <a:p>
            <a:r>
              <a:rPr lang="en-US">
                <a:solidFill>
                  <a:schemeClr val="tx1"/>
                </a:solidFill>
                <a:latin typeface="Arial"/>
                <a:cs typeface="Arial"/>
              </a:rPr>
              <a:t>Medium-High Fidelity Concepts</a:t>
            </a:r>
            <a:endParaRPr lang="en-US" err="1">
              <a:solidFill>
                <a:schemeClr val="tx1"/>
              </a:solidFill>
              <a:latin typeface="Arial"/>
              <a:cs typeface="Arial"/>
            </a:endParaRPr>
          </a:p>
        </p:txBody>
      </p:sp>
      <p:sp>
        <p:nvSpPr>
          <p:cNvPr id="4" name="Slide Number Placeholder 3">
            <a:extLst>
              <a:ext uri="{FF2B5EF4-FFF2-40B4-BE49-F238E27FC236}">
                <a16:creationId xmlns:a16="http://schemas.microsoft.com/office/drawing/2014/main" id="{C3CC1DCC-901B-4C89-BCE7-808AD063241E}"/>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8</a:t>
            </a:r>
          </a:p>
        </p:txBody>
      </p:sp>
      <p:sp>
        <p:nvSpPr>
          <p:cNvPr id="11" name="Content Placeholder 4">
            <a:extLst>
              <a:ext uri="{FF2B5EF4-FFF2-40B4-BE49-F238E27FC236}">
                <a16:creationId xmlns:a16="http://schemas.microsoft.com/office/drawing/2014/main" id="{E2DA51F7-F53F-4B55-8F2F-03EF2CA4A2F1}"/>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Ethan Saffer</a:t>
            </a:r>
          </a:p>
        </p:txBody>
      </p:sp>
      <p:graphicFrame>
        <p:nvGraphicFramePr>
          <p:cNvPr id="7" name="Content Placeholder 2">
            <a:extLst>
              <a:ext uri="{FF2B5EF4-FFF2-40B4-BE49-F238E27FC236}">
                <a16:creationId xmlns:a16="http://schemas.microsoft.com/office/drawing/2014/main" id="{2514F292-6BB2-4EF5-B4BA-292DAD201DE1}"/>
              </a:ext>
            </a:extLst>
          </p:cNvPr>
          <p:cNvGraphicFramePr>
            <a:graphicFrameLocks noGrp="1"/>
          </p:cNvGraphicFramePr>
          <p:nvPr>
            <p:ph idx="1"/>
            <p:extLst>
              <p:ext uri="{D42A27DB-BD31-4B8C-83A1-F6EECF244321}">
                <p14:modId xmlns:p14="http://schemas.microsoft.com/office/powerpoint/2010/main" val="2618188282"/>
              </p:ext>
            </p:extLst>
          </p:nvPr>
        </p:nvGraphicFramePr>
        <p:xfrm>
          <a:off x="301725" y="1415036"/>
          <a:ext cx="11216983" cy="2511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87" name="Content Placeholder 2">
            <a:extLst>
              <a:ext uri="{FF2B5EF4-FFF2-40B4-BE49-F238E27FC236}">
                <a16:creationId xmlns:a16="http://schemas.microsoft.com/office/drawing/2014/main" id="{FD67A580-5750-4EC8-9F23-DF3DA11888E6}"/>
              </a:ext>
            </a:extLst>
          </p:cNvPr>
          <p:cNvGraphicFramePr>
            <a:graphicFrameLocks/>
          </p:cNvGraphicFramePr>
          <p:nvPr>
            <p:extLst>
              <p:ext uri="{D42A27DB-BD31-4B8C-83A1-F6EECF244321}">
                <p14:modId xmlns:p14="http://schemas.microsoft.com/office/powerpoint/2010/main" val="633298124"/>
              </p:ext>
            </p:extLst>
          </p:nvPr>
        </p:nvGraphicFramePr>
        <p:xfrm>
          <a:off x="487340" y="3755500"/>
          <a:ext cx="11216983" cy="22738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34" name="Picture 933" descr="A close up of electronics&#10;&#10;Description automatically generated">
            <a:extLst>
              <a:ext uri="{FF2B5EF4-FFF2-40B4-BE49-F238E27FC236}">
                <a16:creationId xmlns:a16="http://schemas.microsoft.com/office/drawing/2014/main" id="{FC137102-10A1-4F56-8566-58B65530C3B9}"/>
              </a:ext>
            </a:extLst>
          </p:cNvPr>
          <p:cNvPicPr>
            <a:picLocks noChangeAspect="1"/>
          </p:cNvPicPr>
          <p:nvPr/>
        </p:nvPicPr>
        <p:blipFill rotWithShape="1">
          <a:blip r:embed="rId12">
            <a:extLst>
              <a:ext uri="{28A0092B-C50C-407E-A947-70E740481C1C}">
                <a14:useLocalDpi xmlns:a14="http://schemas.microsoft.com/office/drawing/2010/main" val="0"/>
              </a:ext>
            </a:extLst>
          </a:blip>
          <a:srcRect t="1671"/>
          <a:stretch/>
        </p:blipFill>
        <p:spPr>
          <a:xfrm>
            <a:off x="3451360" y="3971466"/>
            <a:ext cx="788669" cy="746092"/>
          </a:xfrm>
          <a:prstGeom prst="rect">
            <a:avLst/>
          </a:prstGeom>
        </p:spPr>
      </p:pic>
      <p:pic>
        <p:nvPicPr>
          <p:cNvPr id="936" name="Picture 935" descr="Icon, bubble chart&#10;&#10;Description automatically generated">
            <a:extLst>
              <a:ext uri="{FF2B5EF4-FFF2-40B4-BE49-F238E27FC236}">
                <a16:creationId xmlns:a16="http://schemas.microsoft.com/office/drawing/2014/main" id="{3E08E41A-5CE4-4487-B1B0-2B8A9F16F94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20221" y="3884834"/>
            <a:ext cx="956330" cy="914475"/>
          </a:xfrm>
          <a:prstGeom prst="rect">
            <a:avLst/>
          </a:prstGeom>
        </p:spPr>
      </p:pic>
      <p:pic>
        <p:nvPicPr>
          <p:cNvPr id="938" name="Picture 937" descr="A picture containing dark, knife, air&#10;&#10;Description automatically generated">
            <a:extLst>
              <a:ext uri="{FF2B5EF4-FFF2-40B4-BE49-F238E27FC236}">
                <a16:creationId xmlns:a16="http://schemas.microsoft.com/office/drawing/2014/main" id="{34CB5234-2F9A-46CA-91EA-A93EEF3EE10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79138" y="3849350"/>
            <a:ext cx="1668838" cy="989593"/>
          </a:xfrm>
          <a:prstGeom prst="rect">
            <a:avLst/>
          </a:prstGeom>
        </p:spPr>
      </p:pic>
      <p:cxnSp>
        <p:nvCxnSpPr>
          <p:cNvPr id="916" name="Straight Arrow Connector 915">
            <a:extLst>
              <a:ext uri="{FF2B5EF4-FFF2-40B4-BE49-F238E27FC236}">
                <a16:creationId xmlns:a16="http://schemas.microsoft.com/office/drawing/2014/main" id="{6D8F1962-2331-4657-9276-CDD1DDF9D4D4}"/>
              </a:ext>
            </a:extLst>
          </p:cNvPr>
          <p:cNvCxnSpPr/>
          <p:nvPr/>
        </p:nvCxnSpPr>
        <p:spPr>
          <a:xfrm>
            <a:off x="-1859" y="5898995"/>
            <a:ext cx="12191999" cy="185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9072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solidFill>
                  <a:schemeClr val="tx1"/>
                </a:solidFill>
                <a:latin typeface="Arial"/>
                <a:cs typeface="Arial"/>
              </a:rPr>
              <a:t>Markets</a:t>
            </a:r>
            <a:endParaRPr lang="en-US" b="1" kern="1200">
              <a:solidFill>
                <a:schemeClr val="tx1"/>
              </a:solidFill>
              <a:latin typeface="Arial"/>
              <a:cs typeface="Arial"/>
            </a:endParaRPr>
          </a:p>
        </p:txBody>
      </p:sp>
      <p:sp>
        <p:nvSpPr>
          <p:cNvPr id="3" name="TextBox 2">
            <a:extLst>
              <a:ext uri="{FF2B5EF4-FFF2-40B4-BE49-F238E27FC236}">
                <a16:creationId xmlns:a16="http://schemas.microsoft.com/office/drawing/2014/main" id="{9014ECC5-4629-479B-8AC9-32C8DC800D42}"/>
              </a:ext>
            </a:extLst>
          </p:cNvPr>
          <p:cNvSpPr txBox="1"/>
          <p:nvPr/>
        </p:nvSpPr>
        <p:spPr>
          <a:xfrm>
            <a:off x="609600" y="1533193"/>
            <a:ext cx="5172568" cy="393683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342900" indent="-342900">
              <a:lnSpc>
                <a:spcPct val="90000"/>
              </a:lnSpc>
              <a:spcAft>
                <a:spcPts val="600"/>
              </a:spcAft>
              <a:buFont typeface="Arial"/>
              <a:buChar char="•"/>
            </a:pPr>
            <a:endParaRPr lang="en-US" sz="2400">
              <a:latin typeface="Arial"/>
              <a:cs typeface="Arial"/>
            </a:endParaRP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t>5</a:t>
            </a:r>
          </a:p>
        </p:txBody>
      </p:sp>
      <p:sp>
        <p:nvSpPr>
          <p:cNvPr id="17" name="Content Placeholder 5">
            <a:extLst>
              <a:ext uri="{FF2B5EF4-FFF2-40B4-BE49-F238E27FC236}">
                <a16:creationId xmlns:a16="http://schemas.microsoft.com/office/drawing/2014/main" id="{EDAC63C7-ABB5-4477-89A0-A1890770F95C}"/>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Ethan Saffer</a:t>
            </a:r>
            <a:endParaRPr lang="en-US"/>
          </a:p>
          <a:p>
            <a:endParaRPr lang="en-US"/>
          </a:p>
        </p:txBody>
      </p:sp>
      <p:sp>
        <p:nvSpPr>
          <p:cNvPr id="14" name="TextBox 13">
            <a:extLst>
              <a:ext uri="{FF2B5EF4-FFF2-40B4-BE49-F238E27FC236}">
                <a16:creationId xmlns:a16="http://schemas.microsoft.com/office/drawing/2014/main" id="{478247BB-10BC-4C60-8F0A-67C51C4B5EED}"/>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7E650B32-AF2B-477E-8470-BB12BF03A465}"/>
              </a:ext>
            </a:extLst>
          </p:cNvPr>
          <p:cNvSpPr txBox="1"/>
          <p:nvPr/>
        </p:nvSpPr>
        <p:spPr>
          <a:xfrm>
            <a:off x="555998" y="1532570"/>
            <a:ext cx="6431849" cy="29136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spcBef>
                <a:spcPts val="500"/>
              </a:spcBef>
            </a:pPr>
            <a:r>
              <a:rPr lang="en-US" sz="2500" u="sng">
                <a:cs typeface="Calibri"/>
              </a:rPr>
              <a:t>Primary market:</a:t>
            </a:r>
            <a:r>
              <a:rPr lang="en-US" sz="2500">
                <a:cs typeface="Calibri"/>
              </a:rPr>
              <a:t>  People with severe visual impairment, rehabilitation and treatment centers.</a:t>
            </a:r>
            <a:endParaRPr lang="en-US" sz="2500">
              <a:ea typeface="+mn-lt"/>
              <a:cs typeface="+mn-lt"/>
            </a:endParaRPr>
          </a:p>
          <a:p>
            <a:pPr marL="742950" lvl="1" indent="-285750">
              <a:spcBef>
                <a:spcPts val="500"/>
              </a:spcBef>
              <a:buFont typeface="Arial"/>
              <a:buChar char="•"/>
            </a:pPr>
            <a:endParaRPr lang="en-US" sz="2500">
              <a:cs typeface="Calibri"/>
            </a:endParaRPr>
          </a:p>
          <a:p>
            <a:pPr lvl="1">
              <a:spcBef>
                <a:spcPts val="500"/>
              </a:spcBef>
            </a:pPr>
            <a:r>
              <a:rPr lang="en-US" sz="2500" u="sng">
                <a:cs typeface="Calibri"/>
              </a:rPr>
              <a:t>Secondary market:</a:t>
            </a:r>
            <a:r>
              <a:rPr lang="en-US" sz="2500">
                <a:cs typeface="Calibri"/>
              </a:rPr>
              <a:t>  Autonomous Systems and State-Local Departments of Transportation.  </a:t>
            </a:r>
            <a:endParaRPr lang="en-US">
              <a:cs typeface="Calibri" panose="020F0502020204030204"/>
            </a:endParaRPr>
          </a:p>
        </p:txBody>
      </p:sp>
      <p:pic>
        <p:nvPicPr>
          <p:cNvPr id="2" name="Picture 7" descr="A picture containing background pattern&#10;&#10;Description automatically generated">
            <a:extLst>
              <a:ext uri="{FF2B5EF4-FFF2-40B4-BE49-F238E27FC236}">
                <a16:creationId xmlns:a16="http://schemas.microsoft.com/office/drawing/2014/main" id="{06360AA7-03EE-4FB3-B23E-5B97D0FB1B11}"/>
              </a:ext>
            </a:extLst>
          </p:cNvPr>
          <p:cNvPicPr>
            <a:picLocks noChangeAspect="1"/>
          </p:cNvPicPr>
          <p:nvPr/>
        </p:nvPicPr>
        <p:blipFill>
          <a:blip r:embed="rId2"/>
          <a:stretch>
            <a:fillRect/>
          </a:stretch>
        </p:blipFill>
        <p:spPr>
          <a:xfrm>
            <a:off x="7083846" y="1902939"/>
            <a:ext cx="4661971" cy="1069085"/>
          </a:xfrm>
          <a:prstGeom prst="rect">
            <a:avLst/>
          </a:prstGeom>
        </p:spPr>
      </p:pic>
      <p:pic>
        <p:nvPicPr>
          <p:cNvPr id="8" name="Picture 8" descr="Logo&#10;&#10;Description automatically generated">
            <a:extLst>
              <a:ext uri="{FF2B5EF4-FFF2-40B4-BE49-F238E27FC236}">
                <a16:creationId xmlns:a16="http://schemas.microsoft.com/office/drawing/2014/main" id="{BD694CD4-2E58-4A9F-9D15-DCA09DE58533}"/>
              </a:ext>
            </a:extLst>
          </p:cNvPr>
          <p:cNvPicPr>
            <a:picLocks noChangeAspect="1"/>
          </p:cNvPicPr>
          <p:nvPr/>
        </p:nvPicPr>
        <p:blipFill>
          <a:blip r:embed="rId3"/>
          <a:stretch>
            <a:fillRect/>
          </a:stretch>
        </p:blipFill>
        <p:spPr>
          <a:xfrm>
            <a:off x="7083846" y="3499926"/>
            <a:ext cx="4661971" cy="978194"/>
          </a:xfrm>
          <a:prstGeom prst="rect">
            <a:avLst/>
          </a:prstGeom>
        </p:spPr>
      </p:pic>
      <p:cxnSp>
        <p:nvCxnSpPr>
          <p:cNvPr id="7" name="Straight Arrow Connector 6">
            <a:extLst>
              <a:ext uri="{FF2B5EF4-FFF2-40B4-BE49-F238E27FC236}">
                <a16:creationId xmlns:a16="http://schemas.microsoft.com/office/drawing/2014/main" id="{46E4F515-58BE-48B6-91AA-940B8EBC866C}"/>
              </a:ext>
            </a:extLst>
          </p:cNvPr>
          <p:cNvCxnSpPr/>
          <p:nvPr/>
        </p:nvCxnSpPr>
        <p:spPr>
          <a:xfrm>
            <a:off x="-1859" y="5898995"/>
            <a:ext cx="12191999" cy="185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1170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CAD0C-429C-4B7D-A3B7-78D8D29D02C4}"/>
              </a:ext>
            </a:extLst>
          </p:cNvPr>
          <p:cNvSpPr>
            <a:spLocks noGrp="1"/>
          </p:cNvSpPr>
          <p:nvPr>
            <p:ph type="title"/>
          </p:nvPr>
        </p:nvSpPr>
        <p:spPr>
          <a:xfrm>
            <a:off x="615822" y="308292"/>
            <a:ext cx="10515600" cy="1325563"/>
          </a:xfrm>
        </p:spPr>
        <p:txBody>
          <a:bodyPr/>
          <a:lstStyle/>
          <a:p>
            <a:r>
              <a:rPr lang="en-US">
                <a:solidFill>
                  <a:schemeClr val="tx1"/>
                </a:solidFill>
                <a:latin typeface="Arial"/>
                <a:cs typeface="Arial"/>
              </a:rPr>
              <a:t>Final Selection</a:t>
            </a:r>
          </a:p>
        </p:txBody>
      </p:sp>
      <p:sp>
        <p:nvSpPr>
          <p:cNvPr id="3" name="Content Placeholder 2">
            <a:extLst>
              <a:ext uri="{FF2B5EF4-FFF2-40B4-BE49-F238E27FC236}">
                <a16:creationId xmlns:a16="http://schemas.microsoft.com/office/drawing/2014/main" id="{CB3FE908-E1CE-42B9-919B-F5EDF6A652CE}"/>
              </a:ext>
            </a:extLst>
          </p:cNvPr>
          <p:cNvSpPr>
            <a:spLocks noGrp="1"/>
          </p:cNvSpPr>
          <p:nvPr>
            <p:ph idx="1"/>
          </p:nvPr>
        </p:nvSpPr>
        <p:spPr>
          <a:xfrm>
            <a:off x="838200" y="1495119"/>
            <a:ext cx="5409000" cy="1924593"/>
          </a:xfrm>
        </p:spPr>
        <p:txBody>
          <a:bodyPr vert="horz" lIns="91440" tIns="45720" rIns="91440" bIns="45720" rtlCol="0" anchor="t">
            <a:normAutofit/>
          </a:bodyPr>
          <a:lstStyle/>
          <a:p>
            <a:pPr marL="0" indent="0">
              <a:buNone/>
            </a:pPr>
            <a:r>
              <a:rPr lang="en-US" sz="2500">
                <a:latin typeface="Calibri"/>
                <a:cs typeface="Arial"/>
              </a:rPr>
              <a:t>Our final potential designs were ranked:</a:t>
            </a:r>
            <a:endParaRPr lang="en-US" sz="2500">
              <a:latin typeface="Calibri"/>
            </a:endParaRPr>
          </a:p>
          <a:p>
            <a:pPr marL="971550" lvl="1" indent="-514350">
              <a:buAutoNum type="arabicPeriod"/>
            </a:pPr>
            <a:r>
              <a:rPr lang="en-US" sz="2500">
                <a:latin typeface="Calibri"/>
                <a:cs typeface="Arial"/>
              </a:rPr>
              <a:t>Haptic Smart Cane</a:t>
            </a:r>
          </a:p>
          <a:p>
            <a:pPr marL="971550" lvl="1" indent="-514350">
              <a:buAutoNum type="arabicPeriod"/>
            </a:pPr>
            <a:r>
              <a:rPr lang="en-US" sz="2500">
                <a:latin typeface="Calibri"/>
                <a:cs typeface="Arial"/>
              </a:rPr>
              <a:t>Sensor Pin Chip</a:t>
            </a:r>
            <a:endParaRPr lang="en-US" sz="2500">
              <a:latin typeface="Calibri"/>
            </a:endParaRPr>
          </a:p>
          <a:p>
            <a:pPr marL="971550" lvl="1" indent="-514350">
              <a:buAutoNum type="arabicPeriod"/>
            </a:pPr>
            <a:r>
              <a:rPr lang="en-US" sz="2500">
                <a:latin typeface="Calibri"/>
                <a:cs typeface="Arial"/>
              </a:rPr>
              <a:t>Sensor Watch</a:t>
            </a:r>
          </a:p>
          <a:p>
            <a:pPr marL="457200" lvl="1" indent="0">
              <a:buNone/>
            </a:pPr>
            <a:endParaRPr lang="en-US">
              <a:latin typeface="Arial"/>
              <a:cs typeface="Arial"/>
            </a:endParaRPr>
          </a:p>
        </p:txBody>
      </p:sp>
      <p:sp>
        <p:nvSpPr>
          <p:cNvPr id="4" name="Slide Number Placeholder 3">
            <a:extLst>
              <a:ext uri="{FF2B5EF4-FFF2-40B4-BE49-F238E27FC236}">
                <a16:creationId xmlns:a16="http://schemas.microsoft.com/office/drawing/2014/main" id="{F1E52B51-0FA2-45D8-9622-FD7D0E7C53A3}"/>
              </a:ext>
            </a:extLst>
          </p:cNvPr>
          <p:cNvSpPr>
            <a:spLocks noGrp="1"/>
          </p:cNvSpPr>
          <p:nvPr>
            <p:ph type="sldNum" sz="quarter" idx="4"/>
          </p:nvPr>
        </p:nvSpPr>
        <p:spPr/>
        <p:txBody>
          <a:bodyPr lIns="91440" tIns="45720" rIns="91440" bIns="45720" anchor="t"/>
          <a:lstStyle/>
          <a:p>
            <a:r>
              <a:rPr lang="en-US">
                <a:latin typeface="Arial"/>
                <a:cs typeface="Arial"/>
              </a:rPr>
              <a:t>10</a:t>
            </a:r>
          </a:p>
          <a:p>
            <a:endParaRPr lang="en-US"/>
          </a:p>
        </p:txBody>
      </p:sp>
      <p:sp>
        <p:nvSpPr>
          <p:cNvPr id="19" name="Rectangle 18">
            <a:extLst>
              <a:ext uri="{FF2B5EF4-FFF2-40B4-BE49-F238E27FC236}">
                <a16:creationId xmlns:a16="http://schemas.microsoft.com/office/drawing/2014/main" id="{C3199AD2-4ED0-40E6-B596-699801F750EC}"/>
              </a:ext>
            </a:extLst>
          </p:cNvPr>
          <p:cNvSpPr/>
          <p:nvPr/>
        </p:nvSpPr>
        <p:spPr>
          <a:xfrm>
            <a:off x="1131065" y="4762041"/>
            <a:ext cx="3057179" cy="1156771"/>
          </a:xfrm>
          <a:prstGeom prst="rect">
            <a:avLst/>
          </a:prstGeom>
          <a:solidFill>
            <a:schemeClr val="tx1">
              <a:lumMod val="65000"/>
              <a:lumOff val="35000"/>
            </a:schemeClr>
          </a:solidFill>
          <a:ln w="28575">
            <a:solidFill>
              <a:schemeClr val="tx1"/>
            </a:solidFill>
            <a:extLst>
              <a:ext uri="{C807C97D-BFC1-408E-A445-0C87EB9F89A2}">
                <ask:lineSketchStyleProps xmlns:ask="http://schemas.microsoft.com/office/drawing/2018/sketchyshapes" sd="3499211612">
                  <a:custGeom>
                    <a:avLst/>
                    <a:gdLst>
                      <a:gd name="connsiteX0" fmla="*/ 0 w 3057179"/>
                      <a:gd name="connsiteY0" fmla="*/ 0 h 1156771"/>
                      <a:gd name="connsiteX1" fmla="*/ 570673 w 3057179"/>
                      <a:gd name="connsiteY1" fmla="*/ 0 h 1156771"/>
                      <a:gd name="connsiteX2" fmla="*/ 1019060 w 3057179"/>
                      <a:gd name="connsiteY2" fmla="*/ 0 h 1156771"/>
                      <a:gd name="connsiteX3" fmla="*/ 1467446 w 3057179"/>
                      <a:gd name="connsiteY3" fmla="*/ 0 h 1156771"/>
                      <a:gd name="connsiteX4" fmla="*/ 1885260 w 3057179"/>
                      <a:gd name="connsiteY4" fmla="*/ 0 h 1156771"/>
                      <a:gd name="connsiteX5" fmla="*/ 2364218 w 3057179"/>
                      <a:gd name="connsiteY5" fmla="*/ 0 h 1156771"/>
                      <a:gd name="connsiteX6" fmla="*/ 3057179 w 3057179"/>
                      <a:gd name="connsiteY6" fmla="*/ 0 h 1156771"/>
                      <a:gd name="connsiteX7" fmla="*/ 3057179 w 3057179"/>
                      <a:gd name="connsiteY7" fmla="*/ 578386 h 1156771"/>
                      <a:gd name="connsiteX8" fmla="*/ 3057179 w 3057179"/>
                      <a:gd name="connsiteY8" fmla="*/ 1156771 h 1156771"/>
                      <a:gd name="connsiteX9" fmla="*/ 2608793 w 3057179"/>
                      <a:gd name="connsiteY9" fmla="*/ 1156771 h 1156771"/>
                      <a:gd name="connsiteX10" fmla="*/ 2160406 w 3057179"/>
                      <a:gd name="connsiteY10" fmla="*/ 1156771 h 1156771"/>
                      <a:gd name="connsiteX11" fmla="*/ 1681448 w 3057179"/>
                      <a:gd name="connsiteY11" fmla="*/ 1156771 h 1156771"/>
                      <a:gd name="connsiteX12" fmla="*/ 1263634 w 3057179"/>
                      <a:gd name="connsiteY12" fmla="*/ 1156771 h 1156771"/>
                      <a:gd name="connsiteX13" fmla="*/ 754104 w 3057179"/>
                      <a:gd name="connsiteY13" fmla="*/ 1156771 h 1156771"/>
                      <a:gd name="connsiteX14" fmla="*/ 0 w 3057179"/>
                      <a:gd name="connsiteY14" fmla="*/ 1156771 h 1156771"/>
                      <a:gd name="connsiteX15" fmla="*/ 0 w 3057179"/>
                      <a:gd name="connsiteY15" fmla="*/ 566818 h 1156771"/>
                      <a:gd name="connsiteX16" fmla="*/ 0 w 3057179"/>
                      <a:gd name="connsiteY16" fmla="*/ 0 h 115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57179" h="1156771" fill="none" extrusionOk="0">
                        <a:moveTo>
                          <a:pt x="0" y="0"/>
                        </a:moveTo>
                        <a:cubicBezTo>
                          <a:pt x="226957" y="-45583"/>
                          <a:pt x="362193" y="50417"/>
                          <a:pt x="570673" y="0"/>
                        </a:cubicBezTo>
                        <a:cubicBezTo>
                          <a:pt x="779153" y="-50417"/>
                          <a:pt x="843157" y="6139"/>
                          <a:pt x="1019060" y="0"/>
                        </a:cubicBezTo>
                        <a:cubicBezTo>
                          <a:pt x="1194963" y="-6139"/>
                          <a:pt x="1334351" y="42903"/>
                          <a:pt x="1467446" y="0"/>
                        </a:cubicBezTo>
                        <a:cubicBezTo>
                          <a:pt x="1600541" y="-42903"/>
                          <a:pt x="1717646" y="11893"/>
                          <a:pt x="1885260" y="0"/>
                        </a:cubicBezTo>
                        <a:cubicBezTo>
                          <a:pt x="2052874" y="-11893"/>
                          <a:pt x="2232076" y="37347"/>
                          <a:pt x="2364218" y="0"/>
                        </a:cubicBezTo>
                        <a:cubicBezTo>
                          <a:pt x="2496360" y="-37347"/>
                          <a:pt x="2757252" y="12951"/>
                          <a:pt x="3057179" y="0"/>
                        </a:cubicBezTo>
                        <a:cubicBezTo>
                          <a:pt x="3077955" y="218359"/>
                          <a:pt x="3007644" y="311159"/>
                          <a:pt x="3057179" y="578386"/>
                        </a:cubicBezTo>
                        <a:cubicBezTo>
                          <a:pt x="3106714" y="845613"/>
                          <a:pt x="3003294" y="1033547"/>
                          <a:pt x="3057179" y="1156771"/>
                        </a:cubicBezTo>
                        <a:cubicBezTo>
                          <a:pt x="2897329" y="1162875"/>
                          <a:pt x="2744682" y="1135417"/>
                          <a:pt x="2608793" y="1156771"/>
                        </a:cubicBezTo>
                        <a:cubicBezTo>
                          <a:pt x="2472904" y="1178125"/>
                          <a:pt x="2301257" y="1122905"/>
                          <a:pt x="2160406" y="1156771"/>
                        </a:cubicBezTo>
                        <a:cubicBezTo>
                          <a:pt x="2019555" y="1190637"/>
                          <a:pt x="1851527" y="1103294"/>
                          <a:pt x="1681448" y="1156771"/>
                        </a:cubicBezTo>
                        <a:cubicBezTo>
                          <a:pt x="1511369" y="1210248"/>
                          <a:pt x="1428823" y="1147044"/>
                          <a:pt x="1263634" y="1156771"/>
                        </a:cubicBezTo>
                        <a:cubicBezTo>
                          <a:pt x="1098445" y="1166498"/>
                          <a:pt x="983619" y="1120449"/>
                          <a:pt x="754104" y="1156771"/>
                        </a:cubicBezTo>
                        <a:cubicBezTo>
                          <a:pt x="524589" y="1193093"/>
                          <a:pt x="349722" y="1079766"/>
                          <a:pt x="0" y="1156771"/>
                        </a:cubicBezTo>
                        <a:cubicBezTo>
                          <a:pt x="-6860" y="933267"/>
                          <a:pt x="237" y="740939"/>
                          <a:pt x="0" y="566818"/>
                        </a:cubicBezTo>
                        <a:cubicBezTo>
                          <a:pt x="-237" y="392697"/>
                          <a:pt x="25627" y="248942"/>
                          <a:pt x="0" y="0"/>
                        </a:cubicBezTo>
                        <a:close/>
                      </a:path>
                      <a:path w="3057179" h="1156771" stroke="0" extrusionOk="0">
                        <a:moveTo>
                          <a:pt x="0" y="0"/>
                        </a:moveTo>
                        <a:cubicBezTo>
                          <a:pt x="124750" y="-34653"/>
                          <a:pt x="277456" y="47236"/>
                          <a:pt x="478958" y="0"/>
                        </a:cubicBezTo>
                        <a:cubicBezTo>
                          <a:pt x="680460" y="-47236"/>
                          <a:pt x="809801" y="16240"/>
                          <a:pt x="927344" y="0"/>
                        </a:cubicBezTo>
                        <a:cubicBezTo>
                          <a:pt x="1044887" y="-16240"/>
                          <a:pt x="1195819" y="52015"/>
                          <a:pt x="1375731" y="0"/>
                        </a:cubicBezTo>
                        <a:cubicBezTo>
                          <a:pt x="1555643" y="-52015"/>
                          <a:pt x="1635025" y="10094"/>
                          <a:pt x="1793545" y="0"/>
                        </a:cubicBezTo>
                        <a:cubicBezTo>
                          <a:pt x="1952065" y="-10094"/>
                          <a:pt x="2102925" y="6021"/>
                          <a:pt x="2211359" y="0"/>
                        </a:cubicBezTo>
                        <a:cubicBezTo>
                          <a:pt x="2319793" y="-6021"/>
                          <a:pt x="2765002" y="82029"/>
                          <a:pt x="3057179" y="0"/>
                        </a:cubicBezTo>
                        <a:cubicBezTo>
                          <a:pt x="3108462" y="259141"/>
                          <a:pt x="3053803" y="402261"/>
                          <a:pt x="3057179" y="589953"/>
                        </a:cubicBezTo>
                        <a:cubicBezTo>
                          <a:pt x="3060555" y="777645"/>
                          <a:pt x="3039768" y="928331"/>
                          <a:pt x="3057179" y="1156771"/>
                        </a:cubicBezTo>
                        <a:cubicBezTo>
                          <a:pt x="2820894" y="1172583"/>
                          <a:pt x="2700824" y="1098878"/>
                          <a:pt x="2517077" y="1156771"/>
                        </a:cubicBezTo>
                        <a:cubicBezTo>
                          <a:pt x="2333330" y="1214664"/>
                          <a:pt x="2261081" y="1155401"/>
                          <a:pt x="2068691" y="1156771"/>
                        </a:cubicBezTo>
                        <a:cubicBezTo>
                          <a:pt x="1876301" y="1158141"/>
                          <a:pt x="1836214" y="1112814"/>
                          <a:pt x="1650877" y="1156771"/>
                        </a:cubicBezTo>
                        <a:cubicBezTo>
                          <a:pt x="1465540" y="1200728"/>
                          <a:pt x="1261600" y="1129079"/>
                          <a:pt x="1110775" y="1156771"/>
                        </a:cubicBezTo>
                        <a:cubicBezTo>
                          <a:pt x="959950" y="1184463"/>
                          <a:pt x="759649" y="1111578"/>
                          <a:pt x="662389" y="1156771"/>
                        </a:cubicBezTo>
                        <a:cubicBezTo>
                          <a:pt x="565129" y="1201964"/>
                          <a:pt x="158212" y="1138291"/>
                          <a:pt x="0" y="1156771"/>
                        </a:cubicBezTo>
                        <a:cubicBezTo>
                          <a:pt x="-51501" y="993513"/>
                          <a:pt x="44419" y="695508"/>
                          <a:pt x="0" y="566818"/>
                        </a:cubicBezTo>
                        <a:cubicBezTo>
                          <a:pt x="-44419" y="438128"/>
                          <a:pt x="10614" y="25055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#2 </a:t>
            </a:r>
          </a:p>
          <a:p>
            <a:pPr algn="ctr"/>
            <a:r>
              <a:rPr lang="en-US">
                <a:cs typeface="Calibri"/>
              </a:rPr>
              <a:t>Sensor Pin Chip</a:t>
            </a:r>
          </a:p>
        </p:txBody>
      </p:sp>
      <p:sp>
        <p:nvSpPr>
          <p:cNvPr id="20" name="Rectangle 19">
            <a:extLst>
              <a:ext uri="{FF2B5EF4-FFF2-40B4-BE49-F238E27FC236}">
                <a16:creationId xmlns:a16="http://schemas.microsoft.com/office/drawing/2014/main" id="{B1DC97CF-CCB8-4E8A-8D27-69DDEA1B40C8}"/>
              </a:ext>
            </a:extLst>
          </p:cNvPr>
          <p:cNvSpPr/>
          <p:nvPr/>
        </p:nvSpPr>
        <p:spPr>
          <a:xfrm>
            <a:off x="4184229" y="4235044"/>
            <a:ext cx="3057180" cy="1680072"/>
          </a:xfrm>
          <a:prstGeom prst="rect">
            <a:avLst/>
          </a:prstGeom>
          <a:solidFill>
            <a:schemeClr val="tx1">
              <a:lumMod val="65000"/>
              <a:lumOff val="3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#1</a:t>
            </a:r>
          </a:p>
          <a:p>
            <a:pPr algn="ctr"/>
            <a:r>
              <a:rPr lang="en-US">
                <a:cs typeface="Calibri"/>
              </a:rPr>
              <a:t>Haptic Smart Cane</a:t>
            </a:r>
          </a:p>
        </p:txBody>
      </p:sp>
      <p:sp>
        <p:nvSpPr>
          <p:cNvPr id="21" name="Rectangle 20">
            <a:extLst>
              <a:ext uri="{FF2B5EF4-FFF2-40B4-BE49-F238E27FC236}">
                <a16:creationId xmlns:a16="http://schemas.microsoft.com/office/drawing/2014/main" id="{82904799-9F93-4A05-BA2F-2BB8106A5034}"/>
              </a:ext>
            </a:extLst>
          </p:cNvPr>
          <p:cNvSpPr/>
          <p:nvPr/>
        </p:nvSpPr>
        <p:spPr>
          <a:xfrm>
            <a:off x="7237393" y="5011068"/>
            <a:ext cx="3103084" cy="908891"/>
          </a:xfrm>
          <a:prstGeom prst="rect">
            <a:avLst/>
          </a:prstGeom>
          <a:solidFill>
            <a:schemeClr val="tx1">
              <a:lumMod val="65000"/>
              <a:lumOff val="3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#3 </a:t>
            </a:r>
          </a:p>
          <a:p>
            <a:pPr algn="ctr"/>
            <a:r>
              <a:rPr lang="en-US">
                <a:cs typeface="Calibri"/>
              </a:rPr>
              <a:t>Sensor Watch</a:t>
            </a:r>
          </a:p>
        </p:txBody>
      </p:sp>
      <p:pic>
        <p:nvPicPr>
          <p:cNvPr id="27" name="Graphic 27" descr="Ribbon">
            <a:extLst>
              <a:ext uri="{FF2B5EF4-FFF2-40B4-BE49-F238E27FC236}">
                <a16:creationId xmlns:a16="http://schemas.microsoft.com/office/drawing/2014/main" id="{6C00AE75-AC13-4AEE-9686-ECB4A8399E9E}"/>
              </a:ext>
            </a:extLst>
          </p:cNvPr>
          <p:cNvPicPr>
            <a:picLocks noGrp="1" noChangeAspect="1"/>
          </p:cNvPicPr>
          <p:nvPr>
            <p:ph sz="quarter" idx="11"/>
          </p:nvPr>
        </p:nvPicPr>
        <p:blipFill>
          <a:blip r:embed="rId2">
            <a:extLst>
              <a:ext uri="{96DAC541-7B7A-43D3-8B79-37D633B846F1}">
                <asvg:svgBlip xmlns:asvg="http://schemas.microsoft.com/office/drawing/2016/SVG/main" r:embed="rId3"/>
              </a:ext>
            </a:extLst>
          </a:blip>
          <a:stretch>
            <a:fillRect/>
          </a:stretch>
        </p:blipFill>
        <p:spPr>
          <a:xfrm>
            <a:off x="4158476" y="4238869"/>
            <a:ext cx="914400" cy="914400"/>
          </a:xfrm>
        </p:spPr>
      </p:pic>
      <p:pic>
        <p:nvPicPr>
          <p:cNvPr id="11" name="Picture 10" descr="A close up of electronics&#10;&#10;Description automatically generated">
            <a:extLst>
              <a:ext uri="{FF2B5EF4-FFF2-40B4-BE49-F238E27FC236}">
                <a16:creationId xmlns:a16="http://schemas.microsoft.com/office/drawing/2014/main" id="{E1F34F52-1088-478E-B019-A7EFC77D587D}"/>
              </a:ext>
            </a:extLst>
          </p:cNvPr>
          <p:cNvPicPr>
            <a:picLocks noChangeAspect="1"/>
          </p:cNvPicPr>
          <p:nvPr/>
        </p:nvPicPr>
        <p:blipFill rotWithShape="1">
          <a:blip r:embed="rId4">
            <a:extLst>
              <a:ext uri="{28A0092B-C50C-407E-A947-70E740481C1C}">
                <a14:useLocalDpi xmlns:a14="http://schemas.microsoft.com/office/drawing/2010/main" val="0"/>
              </a:ext>
            </a:extLst>
          </a:blip>
          <a:srcRect t="1671"/>
          <a:stretch/>
        </p:blipFill>
        <p:spPr>
          <a:xfrm>
            <a:off x="2423955" y="3788520"/>
            <a:ext cx="984281" cy="910109"/>
          </a:xfrm>
          <a:prstGeom prst="rect">
            <a:avLst/>
          </a:prstGeom>
        </p:spPr>
      </p:pic>
      <p:pic>
        <p:nvPicPr>
          <p:cNvPr id="13" name="Picture 12" descr="A picture containing dark, knife, air&#10;&#10;Description automatically generated">
            <a:extLst>
              <a:ext uri="{FF2B5EF4-FFF2-40B4-BE49-F238E27FC236}">
                <a16:creationId xmlns:a16="http://schemas.microsoft.com/office/drawing/2014/main" id="{4AC9DFC2-3062-429D-9D6D-64C585C51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1520" y="3441278"/>
            <a:ext cx="1253644" cy="1533448"/>
          </a:xfrm>
          <a:prstGeom prst="rect">
            <a:avLst/>
          </a:prstGeom>
        </p:spPr>
      </p:pic>
      <p:pic>
        <p:nvPicPr>
          <p:cNvPr id="15" name="Graphic 12" descr="Wi-Fi">
            <a:extLst>
              <a:ext uri="{FF2B5EF4-FFF2-40B4-BE49-F238E27FC236}">
                <a16:creationId xmlns:a16="http://schemas.microsoft.com/office/drawing/2014/main" id="{E4B356A7-DF53-4A91-B4CD-68DE07A2B7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4160000">
            <a:off x="1931510" y="3947171"/>
            <a:ext cx="790908" cy="781728"/>
          </a:xfrm>
          <a:prstGeom prst="rect">
            <a:avLst/>
          </a:prstGeom>
        </p:spPr>
      </p:pic>
      <p:pic>
        <p:nvPicPr>
          <p:cNvPr id="26" name="Graphic 12" descr="Wi-Fi">
            <a:extLst>
              <a:ext uri="{FF2B5EF4-FFF2-40B4-BE49-F238E27FC236}">
                <a16:creationId xmlns:a16="http://schemas.microsoft.com/office/drawing/2014/main" id="{396B3640-45EB-4718-B500-C15B658AD7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8245787" y="4011576"/>
            <a:ext cx="465665" cy="465777"/>
          </a:xfrm>
          <a:prstGeom prst="rect">
            <a:avLst/>
          </a:prstGeom>
        </p:spPr>
      </p:pic>
      <p:sp>
        <p:nvSpPr>
          <p:cNvPr id="22" name="Content Placeholder 5">
            <a:extLst>
              <a:ext uri="{FF2B5EF4-FFF2-40B4-BE49-F238E27FC236}">
                <a16:creationId xmlns:a16="http://schemas.microsoft.com/office/drawing/2014/main" id="{76FF5745-C0A4-49B1-8B47-A2E0101514E5}"/>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Ethan Saffer</a:t>
            </a:r>
            <a:endParaRPr lang="en-US"/>
          </a:p>
        </p:txBody>
      </p:sp>
      <p:pic>
        <p:nvPicPr>
          <p:cNvPr id="5" name="Picture 5" descr="A picture containing object, lamp, flying, dark&#10;&#10;Description automatically generated">
            <a:extLst>
              <a:ext uri="{FF2B5EF4-FFF2-40B4-BE49-F238E27FC236}">
                <a16:creationId xmlns:a16="http://schemas.microsoft.com/office/drawing/2014/main" id="{2AFD303B-BD0A-4DD9-A019-7C7BC31D0818}"/>
              </a:ext>
            </a:extLst>
          </p:cNvPr>
          <p:cNvPicPr>
            <a:picLocks noChangeAspect="1"/>
          </p:cNvPicPr>
          <p:nvPr/>
        </p:nvPicPr>
        <p:blipFill>
          <a:blip r:embed="rId8"/>
          <a:stretch>
            <a:fillRect/>
          </a:stretch>
        </p:blipFill>
        <p:spPr>
          <a:xfrm rot="-720000">
            <a:off x="4490885" y="2159983"/>
            <a:ext cx="2581275" cy="2562225"/>
          </a:xfrm>
          <a:prstGeom prst="rect">
            <a:avLst/>
          </a:prstGeom>
        </p:spPr>
      </p:pic>
    </p:spTree>
    <p:extLst>
      <p:ext uri="{BB962C8B-B14F-4D97-AF65-F5344CB8AC3E}">
        <p14:creationId xmlns:p14="http://schemas.microsoft.com/office/powerpoint/2010/main" val="421109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FCB94F-9CE2-4C6D-AFD1-A145EE60B9D2}"/>
              </a:ext>
            </a:extLst>
          </p:cNvPr>
          <p:cNvSpPr>
            <a:spLocks noGrp="1"/>
          </p:cNvSpPr>
          <p:nvPr>
            <p:ph sz="half" idx="13"/>
          </p:nvPr>
        </p:nvSpPr>
        <p:spPr>
          <a:xfrm>
            <a:off x="423058" y="1672605"/>
            <a:ext cx="3464824" cy="3794408"/>
          </a:xfrm>
        </p:spPr>
        <p:txBody>
          <a:bodyPr vert="horz" lIns="91440" tIns="45720" rIns="91440" bIns="45720" rtlCol="0" anchor="t">
            <a:normAutofit/>
          </a:bodyPr>
          <a:lstStyle/>
          <a:p>
            <a:r>
              <a:rPr lang="en-US">
                <a:latin typeface="Arial"/>
                <a:cs typeface="Arial"/>
              </a:rPr>
              <a:t>White Cane</a:t>
            </a:r>
            <a:endParaRPr lang="en-US"/>
          </a:p>
        </p:txBody>
      </p:sp>
      <p:sp>
        <p:nvSpPr>
          <p:cNvPr id="4" name="Content Placeholder 3">
            <a:extLst>
              <a:ext uri="{FF2B5EF4-FFF2-40B4-BE49-F238E27FC236}">
                <a16:creationId xmlns:a16="http://schemas.microsoft.com/office/drawing/2014/main" id="{8643E63A-133D-48AD-87D9-DF3E5129F4A2}"/>
              </a:ext>
            </a:extLst>
          </p:cNvPr>
          <p:cNvSpPr>
            <a:spLocks noGrp="1"/>
          </p:cNvSpPr>
          <p:nvPr>
            <p:ph sz="half" idx="14"/>
          </p:nvPr>
        </p:nvSpPr>
        <p:spPr>
          <a:xfrm>
            <a:off x="4022838" y="1672605"/>
            <a:ext cx="3474720" cy="3465334"/>
          </a:xfrm>
        </p:spPr>
        <p:txBody>
          <a:bodyPr vert="horz" lIns="91440" tIns="45720" rIns="91440" bIns="45720" rtlCol="0" anchor="t">
            <a:normAutofit/>
          </a:bodyPr>
          <a:lstStyle/>
          <a:p>
            <a:r>
              <a:rPr lang="en-US">
                <a:latin typeface="Arial"/>
                <a:cs typeface="Arial"/>
              </a:rPr>
              <a:t>Sunu Band</a:t>
            </a:r>
            <a:endParaRPr lang="en-US"/>
          </a:p>
        </p:txBody>
      </p:sp>
      <p:sp>
        <p:nvSpPr>
          <p:cNvPr id="5" name="Content Placeholder 4">
            <a:extLst>
              <a:ext uri="{FF2B5EF4-FFF2-40B4-BE49-F238E27FC236}">
                <a16:creationId xmlns:a16="http://schemas.microsoft.com/office/drawing/2014/main" id="{80D21D76-59B2-45C2-9EDA-8B943BACF1B9}"/>
              </a:ext>
            </a:extLst>
          </p:cNvPr>
          <p:cNvSpPr>
            <a:spLocks noGrp="1"/>
          </p:cNvSpPr>
          <p:nvPr>
            <p:ph sz="half" idx="15"/>
          </p:nvPr>
        </p:nvSpPr>
        <p:spPr>
          <a:xfrm>
            <a:off x="7974526" y="1704800"/>
            <a:ext cx="3474720" cy="3465333"/>
          </a:xfrm>
        </p:spPr>
        <p:txBody>
          <a:bodyPr vert="horz" lIns="91440" tIns="45720" rIns="91440" bIns="45720" rtlCol="0" anchor="t">
            <a:normAutofit/>
          </a:bodyPr>
          <a:lstStyle/>
          <a:p>
            <a:r>
              <a:rPr lang="en-US">
                <a:latin typeface="Arial"/>
                <a:cs typeface="Arial"/>
              </a:rPr>
              <a:t>WeWalk </a:t>
            </a:r>
            <a:endParaRPr lang="en-US"/>
          </a:p>
        </p:txBody>
      </p:sp>
      <p:sp>
        <p:nvSpPr>
          <p:cNvPr id="6" name="Text Placeholder 5">
            <a:extLst>
              <a:ext uri="{FF2B5EF4-FFF2-40B4-BE49-F238E27FC236}">
                <a16:creationId xmlns:a16="http://schemas.microsoft.com/office/drawing/2014/main" id="{630342CC-C34A-4029-A210-9C17029282A5}"/>
              </a:ext>
            </a:extLst>
          </p:cNvPr>
          <p:cNvSpPr>
            <a:spLocks noGrp="1"/>
          </p:cNvSpPr>
          <p:nvPr>
            <p:ph type="body" idx="1"/>
          </p:nvPr>
        </p:nvSpPr>
        <p:spPr>
          <a:xfrm>
            <a:off x="242277" y="5174190"/>
            <a:ext cx="3473132" cy="457200"/>
          </a:xfrm>
        </p:spPr>
        <p:txBody>
          <a:bodyPr>
            <a:normAutofit/>
          </a:bodyPr>
          <a:lstStyle/>
          <a:p>
            <a:r>
              <a:rPr lang="en-US" sz="1200" b="0">
                <a:latin typeface="Arial"/>
                <a:cs typeface="Arial"/>
              </a:rPr>
              <a:t>https://athome.medline.com/en/medline-white-cane-for-blind-vision-impaired-1ct-mdswhtcane</a:t>
            </a:r>
          </a:p>
        </p:txBody>
      </p:sp>
      <p:sp>
        <p:nvSpPr>
          <p:cNvPr id="7" name="Text Placeholder 6">
            <a:extLst>
              <a:ext uri="{FF2B5EF4-FFF2-40B4-BE49-F238E27FC236}">
                <a16:creationId xmlns:a16="http://schemas.microsoft.com/office/drawing/2014/main" id="{BBA70C00-49A0-4625-AF93-C3CCF10C324A}"/>
              </a:ext>
            </a:extLst>
          </p:cNvPr>
          <p:cNvSpPr>
            <a:spLocks noGrp="1"/>
          </p:cNvSpPr>
          <p:nvPr>
            <p:ph type="body" sz="quarter" idx="3"/>
          </p:nvPr>
        </p:nvSpPr>
        <p:spPr>
          <a:xfrm>
            <a:off x="4427913" y="5173045"/>
            <a:ext cx="2435629" cy="457200"/>
          </a:xfrm>
        </p:spPr>
        <p:txBody>
          <a:bodyPr>
            <a:normAutofit/>
          </a:bodyPr>
          <a:lstStyle/>
          <a:p>
            <a:r>
              <a:rPr lang="en-US" sz="1200" b="0">
                <a:latin typeface="Arial"/>
                <a:cs typeface="Arial"/>
              </a:rPr>
              <a:t>https://www.sunu.com/es/index</a:t>
            </a:r>
          </a:p>
        </p:txBody>
      </p:sp>
      <p:sp>
        <p:nvSpPr>
          <p:cNvPr id="8" name="Text Placeholder 7">
            <a:extLst>
              <a:ext uri="{FF2B5EF4-FFF2-40B4-BE49-F238E27FC236}">
                <a16:creationId xmlns:a16="http://schemas.microsoft.com/office/drawing/2014/main" id="{18DF7555-C147-4122-ACD6-FB95D44BA779}"/>
              </a:ext>
            </a:extLst>
          </p:cNvPr>
          <p:cNvSpPr>
            <a:spLocks noGrp="1"/>
          </p:cNvSpPr>
          <p:nvPr>
            <p:ph type="body" sz="quarter" idx="16"/>
          </p:nvPr>
        </p:nvSpPr>
        <p:spPr>
          <a:xfrm>
            <a:off x="8227795" y="5275710"/>
            <a:ext cx="3478763" cy="360219"/>
          </a:xfrm>
        </p:spPr>
        <p:txBody>
          <a:bodyPr>
            <a:noAutofit/>
          </a:bodyPr>
          <a:lstStyle/>
          <a:p>
            <a:r>
              <a:rPr lang="en-US" sz="1200" b="0">
                <a:latin typeface="Arial"/>
                <a:cs typeface="Arial"/>
              </a:rPr>
              <a:t>https://webrazzi.com/en/2020/05/01/wewalk-investment-750k/</a:t>
            </a:r>
            <a:endParaRPr lang="en-US"/>
          </a:p>
        </p:txBody>
      </p:sp>
      <p:sp>
        <p:nvSpPr>
          <p:cNvPr id="9" name="Slide Number Placeholder 8">
            <a:extLst>
              <a:ext uri="{FF2B5EF4-FFF2-40B4-BE49-F238E27FC236}">
                <a16:creationId xmlns:a16="http://schemas.microsoft.com/office/drawing/2014/main" id="{D09B4E4F-1511-4FA3-BF38-027BDA4FB8FD}"/>
              </a:ext>
            </a:extLst>
          </p:cNvPr>
          <p:cNvSpPr>
            <a:spLocks noGrp="1"/>
          </p:cNvSpPr>
          <p:nvPr>
            <p:ph type="sldNum" sz="quarter" idx="4"/>
          </p:nvPr>
        </p:nvSpPr>
        <p:spPr/>
        <p:txBody>
          <a:bodyPr lIns="91440" tIns="45720" rIns="91440" bIns="45720" anchor="t"/>
          <a:lstStyle/>
          <a:p>
            <a:r>
              <a:rPr lang="en-US">
                <a:latin typeface="Arial"/>
                <a:cs typeface="Arial"/>
              </a:rPr>
              <a:t>18</a:t>
            </a:r>
            <a:endParaRPr lang="en-US"/>
          </a:p>
        </p:txBody>
      </p:sp>
      <p:pic>
        <p:nvPicPr>
          <p:cNvPr id="11" name="Picture 12" descr="A picture containing shape&#10;&#10;Description automatically generated">
            <a:extLst>
              <a:ext uri="{FF2B5EF4-FFF2-40B4-BE49-F238E27FC236}">
                <a16:creationId xmlns:a16="http://schemas.microsoft.com/office/drawing/2014/main" id="{4F131853-6BE1-4E22-99AA-08A1BF15DA47}"/>
              </a:ext>
            </a:extLst>
          </p:cNvPr>
          <p:cNvPicPr>
            <a:picLocks noGrp="1" noChangeAspect="1"/>
          </p:cNvPicPr>
          <p:nvPr>
            <p:ph sz="quarter" idx="11"/>
          </p:nvPr>
        </p:nvPicPr>
        <p:blipFill>
          <a:blip r:embed="rId2"/>
          <a:stretch>
            <a:fillRect/>
          </a:stretch>
        </p:blipFill>
        <p:spPr>
          <a:xfrm rot="1200000">
            <a:off x="766296" y="2287977"/>
            <a:ext cx="2422463" cy="2422463"/>
          </a:xfrm>
        </p:spPr>
      </p:pic>
      <p:pic>
        <p:nvPicPr>
          <p:cNvPr id="14" name="Picture 12" descr="A picture containing sitting, table, light, green&#10;&#10;Description automatically generated">
            <a:extLst>
              <a:ext uri="{FF2B5EF4-FFF2-40B4-BE49-F238E27FC236}">
                <a16:creationId xmlns:a16="http://schemas.microsoft.com/office/drawing/2014/main" id="{EF83CA43-A128-4E3A-B185-4DED8805B2EC}"/>
              </a:ext>
            </a:extLst>
          </p:cNvPr>
          <p:cNvPicPr>
            <a:picLocks noChangeAspect="1"/>
          </p:cNvPicPr>
          <p:nvPr/>
        </p:nvPicPr>
        <p:blipFill>
          <a:blip r:embed="rId3"/>
          <a:stretch>
            <a:fillRect/>
          </a:stretch>
        </p:blipFill>
        <p:spPr>
          <a:xfrm>
            <a:off x="3879842" y="2499296"/>
            <a:ext cx="2840517" cy="2003129"/>
          </a:xfrm>
          <a:prstGeom prst="rect">
            <a:avLst/>
          </a:prstGeom>
        </p:spPr>
      </p:pic>
      <p:sp>
        <p:nvSpPr>
          <p:cNvPr id="10" name="Content Placeholder 5">
            <a:extLst>
              <a:ext uri="{FF2B5EF4-FFF2-40B4-BE49-F238E27FC236}">
                <a16:creationId xmlns:a16="http://schemas.microsoft.com/office/drawing/2014/main" id="{280937FD-DED2-4DAC-B98D-06223055285E}"/>
              </a:ext>
            </a:extLst>
          </p:cNvPr>
          <p:cNvSpPr txBox="1">
            <a:spLocks/>
          </p:cNvSpPr>
          <p:nvPr/>
        </p:nvSpPr>
        <p:spPr>
          <a:xfrm>
            <a:off x="10363200" y="5611399"/>
            <a:ext cx="1828800" cy="31089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Arial"/>
                <a:cs typeface="Arial"/>
              </a:rPr>
              <a:t>Ethan Saffer</a:t>
            </a:r>
            <a:endParaRPr lang="en-US"/>
          </a:p>
        </p:txBody>
      </p:sp>
      <p:sp>
        <p:nvSpPr>
          <p:cNvPr id="16" name="Title 4">
            <a:extLst>
              <a:ext uri="{FF2B5EF4-FFF2-40B4-BE49-F238E27FC236}">
                <a16:creationId xmlns:a16="http://schemas.microsoft.com/office/drawing/2014/main" id="{5938F4D0-4A86-46AD-9DB9-200C1ED91E5A}"/>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a:solidFill>
                  <a:schemeClr val="tx1"/>
                </a:solidFill>
                <a:latin typeface="Arial"/>
                <a:cs typeface="Arial"/>
              </a:rPr>
              <a:t>Competitors</a:t>
            </a:r>
          </a:p>
        </p:txBody>
      </p:sp>
      <p:pic>
        <p:nvPicPr>
          <p:cNvPr id="12" name="Picture 14">
            <a:extLst>
              <a:ext uri="{FF2B5EF4-FFF2-40B4-BE49-F238E27FC236}">
                <a16:creationId xmlns:a16="http://schemas.microsoft.com/office/drawing/2014/main" id="{F03353BA-4F11-483F-A70F-D60C69596A7F}"/>
              </a:ext>
            </a:extLst>
          </p:cNvPr>
          <p:cNvPicPr>
            <a:picLocks noChangeAspect="1"/>
          </p:cNvPicPr>
          <p:nvPr/>
        </p:nvPicPr>
        <p:blipFill>
          <a:blip r:embed="rId4"/>
          <a:stretch>
            <a:fillRect/>
          </a:stretch>
        </p:blipFill>
        <p:spPr>
          <a:xfrm>
            <a:off x="7976316" y="2750755"/>
            <a:ext cx="3054439" cy="1496010"/>
          </a:xfrm>
          <a:prstGeom prst="rect">
            <a:avLst/>
          </a:prstGeom>
        </p:spPr>
      </p:pic>
    </p:spTree>
    <p:extLst>
      <p:ext uri="{BB962C8B-B14F-4D97-AF65-F5344CB8AC3E}">
        <p14:creationId xmlns:p14="http://schemas.microsoft.com/office/powerpoint/2010/main" val="2356360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EC7CF-C44A-460F-8F92-AFB24F0ECCD7}"/>
              </a:ext>
            </a:extLst>
          </p:cNvPr>
          <p:cNvSpPr>
            <a:spLocks noGrp="1"/>
          </p:cNvSpPr>
          <p:nvPr>
            <p:ph type="title"/>
          </p:nvPr>
        </p:nvSpPr>
        <p:spPr/>
        <p:txBody>
          <a:bodyPr/>
          <a:lstStyle/>
          <a:p>
            <a:r>
              <a:rPr lang="en-US">
                <a:solidFill>
                  <a:schemeClr val="tx1"/>
                </a:solidFill>
                <a:latin typeface="Arial"/>
                <a:cs typeface="Arial"/>
              </a:rPr>
              <a:t>Summary</a:t>
            </a:r>
            <a:endParaRPr lang="en-US">
              <a:solidFill>
                <a:schemeClr val="tx1"/>
              </a:solidFill>
            </a:endParaRPr>
          </a:p>
        </p:txBody>
      </p:sp>
      <p:sp>
        <p:nvSpPr>
          <p:cNvPr id="5" name="Slide Number Placeholder 4">
            <a:extLst>
              <a:ext uri="{FF2B5EF4-FFF2-40B4-BE49-F238E27FC236}">
                <a16:creationId xmlns:a16="http://schemas.microsoft.com/office/drawing/2014/main" id="{6A7A53AD-F4F0-4DE6-ABA0-B12C5B8FCA8A}"/>
              </a:ext>
            </a:extLst>
          </p:cNvPr>
          <p:cNvSpPr>
            <a:spLocks noGrp="1"/>
          </p:cNvSpPr>
          <p:nvPr>
            <p:ph type="sldNum" sz="quarter" idx="4"/>
          </p:nvPr>
        </p:nvSpPr>
        <p:spPr/>
        <p:txBody>
          <a:bodyPr/>
          <a:lstStyle/>
          <a:p>
            <a:fld id="{6F1FABC0-072B-4F22-8F9B-95A9D10B0206}" type="slidenum">
              <a:rPr lang="en-US" smtClean="0"/>
              <a:pPr/>
              <a:t>6</a:t>
            </a:fld>
            <a:endParaRPr lang="en-US"/>
          </a:p>
        </p:txBody>
      </p:sp>
      <p:sp>
        <p:nvSpPr>
          <p:cNvPr id="6" name="Content Placeholder 5">
            <a:extLst>
              <a:ext uri="{FF2B5EF4-FFF2-40B4-BE49-F238E27FC236}">
                <a16:creationId xmlns:a16="http://schemas.microsoft.com/office/drawing/2014/main" id="{C4C640C0-F2C4-4CFA-BBF6-B5D299905024}"/>
              </a:ext>
            </a:extLst>
          </p:cNvPr>
          <p:cNvSpPr>
            <a:spLocks noGrp="1"/>
          </p:cNvSpPr>
          <p:nvPr>
            <p:ph sz="quarter" idx="11"/>
          </p:nvPr>
        </p:nvSpPr>
        <p:spPr/>
        <p:txBody>
          <a:bodyPr vert="horz" lIns="91440" tIns="45720" rIns="91440" bIns="45720" rtlCol="0" anchor="t">
            <a:noAutofit/>
          </a:bodyPr>
          <a:lstStyle/>
          <a:p>
            <a:r>
              <a:rPr lang="en-US">
                <a:latin typeface="Arial"/>
                <a:cs typeface="Arial"/>
              </a:rPr>
              <a:t>Ethan Saffer</a:t>
            </a:r>
            <a:endParaRPr lang="en-US"/>
          </a:p>
        </p:txBody>
      </p:sp>
      <p:sp>
        <p:nvSpPr>
          <p:cNvPr id="7" name="Rectangle: Rounded Corners 6">
            <a:extLst>
              <a:ext uri="{FF2B5EF4-FFF2-40B4-BE49-F238E27FC236}">
                <a16:creationId xmlns:a16="http://schemas.microsoft.com/office/drawing/2014/main" id="{0F0C7084-15E4-4A1A-932A-4034426319F0}"/>
              </a:ext>
            </a:extLst>
          </p:cNvPr>
          <p:cNvSpPr/>
          <p:nvPr/>
        </p:nvSpPr>
        <p:spPr>
          <a:xfrm>
            <a:off x="840921" y="1822202"/>
            <a:ext cx="4466770" cy="3006518"/>
          </a:xfrm>
          <a:prstGeom prst="roundRect">
            <a:avLst/>
          </a:prstGeom>
          <a:solidFill>
            <a:srgbClr val="8B9DA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PROBLEM:</a:t>
            </a:r>
          </a:p>
          <a:p>
            <a:pPr marL="285750" indent="-285750">
              <a:lnSpc>
                <a:spcPct val="90000"/>
              </a:lnSpc>
              <a:spcBef>
                <a:spcPts val="1000"/>
              </a:spcBef>
              <a:buFont typeface="Arial"/>
              <a:buChar char="•"/>
            </a:pPr>
            <a:r>
              <a:rPr lang="en-US">
                <a:latin typeface="Arial"/>
                <a:cs typeface="Arial"/>
              </a:rPr>
              <a:t>The visually impaired have limited aid in current society. This leaves many of them dependent on others and unemployed.</a:t>
            </a:r>
            <a:endParaRPr lang="en-US">
              <a:ea typeface="+mn-lt"/>
              <a:cs typeface="+mn-lt"/>
            </a:endParaRPr>
          </a:p>
          <a:p>
            <a:pPr marL="285750" indent="-285750">
              <a:lnSpc>
                <a:spcPct val="90000"/>
              </a:lnSpc>
              <a:spcBef>
                <a:spcPts val="1000"/>
              </a:spcBef>
              <a:buFont typeface="Arial"/>
              <a:buChar char="•"/>
            </a:pPr>
            <a:r>
              <a:rPr lang="en-US">
                <a:latin typeface="Arial"/>
                <a:cs typeface="Arial"/>
              </a:rPr>
              <a:t>Current resources on the market are not affordable or effective for the average income of visually impaired individuals.</a:t>
            </a:r>
          </a:p>
        </p:txBody>
      </p:sp>
      <p:cxnSp>
        <p:nvCxnSpPr>
          <p:cNvPr id="8" name="Straight Arrow Connector 7">
            <a:extLst>
              <a:ext uri="{FF2B5EF4-FFF2-40B4-BE49-F238E27FC236}">
                <a16:creationId xmlns:a16="http://schemas.microsoft.com/office/drawing/2014/main" id="{C651F9D9-6945-474B-A5CC-C0CD54289769}"/>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76532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FD7EC-F4FA-4E72-950C-EE34C476DBD7}"/>
              </a:ext>
            </a:extLst>
          </p:cNvPr>
          <p:cNvSpPr>
            <a:spLocks noGrp="1"/>
          </p:cNvSpPr>
          <p:nvPr>
            <p:ph type="title"/>
          </p:nvPr>
        </p:nvSpPr>
        <p:spPr>
          <a:xfrm>
            <a:off x="838200" y="365125"/>
            <a:ext cx="10515600" cy="1325563"/>
          </a:xfrm>
        </p:spPr>
        <p:txBody>
          <a:bodyPr anchor="ctr">
            <a:normAutofit/>
          </a:bodyPr>
          <a:lstStyle/>
          <a:p>
            <a:r>
              <a:rPr lang="en-US" err="1">
                <a:solidFill>
                  <a:schemeClr val="tx1"/>
                </a:solidFill>
                <a:latin typeface="Arial"/>
                <a:cs typeface="Arial"/>
              </a:rPr>
              <a:t>WeWalk</a:t>
            </a:r>
            <a:endParaRPr lang="en-US">
              <a:solidFill>
                <a:schemeClr val="tx1"/>
              </a:solidFill>
              <a:latin typeface="Arial"/>
              <a:cs typeface="Arial"/>
            </a:endParaRPr>
          </a:p>
        </p:txBody>
      </p:sp>
      <p:sp>
        <p:nvSpPr>
          <p:cNvPr id="3" name="Content Placeholder 2">
            <a:extLst>
              <a:ext uri="{FF2B5EF4-FFF2-40B4-BE49-F238E27FC236}">
                <a16:creationId xmlns:a16="http://schemas.microsoft.com/office/drawing/2014/main" id="{E2442254-8714-4791-8F59-31CBB91D5FBB}"/>
              </a:ext>
            </a:extLst>
          </p:cNvPr>
          <p:cNvSpPr>
            <a:spLocks noGrp="1"/>
          </p:cNvSpPr>
          <p:nvPr>
            <p:ph sz="half" idx="1"/>
          </p:nvPr>
        </p:nvSpPr>
        <p:spPr>
          <a:xfrm>
            <a:off x="838200" y="1825625"/>
            <a:ext cx="5181600" cy="4351338"/>
          </a:xfrm>
        </p:spPr>
        <p:txBody>
          <a:bodyPr vert="horz" lIns="91440" tIns="45720" rIns="91440" bIns="45720" rtlCol="0">
            <a:normAutofit/>
          </a:bodyPr>
          <a:lstStyle/>
          <a:p>
            <a:r>
              <a:rPr lang="en-US"/>
              <a:t>Similar product that incorporates ultrasonic sensors in the format of a smart-cane.</a:t>
            </a:r>
          </a:p>
          <a:p>
            <a:r>
              <a:rPr lang="en-US"/>
              <a:t>Uses infrared sensors to detect ground irregularities.</a:t>
            </a:r>
          </a:p>
          <a:p>
            <a:r>
              <a:rPr lang="en-US"/>
              <a:t>Overload of information.</a:t>
            </a:r>
          </a:p>
          <a:p>
            <a:endParaRPr lang="en-US"/>
          </a:p>
          <a:p>
            <a:endParaRPr lang="en-US"/>
          </a:p>
        </p:txBody>
      </p:sp>
      <p:pic>
        <p:nvPicPr>
          <p:cNvPr id="4" name="Picture 4" descr="Diagram&#10;&#10;Description automatically generated">
            <a:extLst>
              <a:ext uri="{FF2B5EF4-FFF2-40B4-BE49-F238E27FC236}">
                <a16:creationId xmlns:a16="http://schemas.microsoft.com/office/drawing/2014/main" id="{31C71FCC-9076-417E-B7E6-B133826C9759}"/>
              </a:ext>
            </a:extLst>
          </p:cNvPr>
          <p:cNvPicPr>
            <a:picLocks noGrp="1" noChangeAspect="1"/>
          </p:cNvPicPr>
          <p:nvPr>
            <p:ph sz="half" idx="2"/>
          </p:nvPr>
        </p:nvPicPr>
        <p:blipFill>
          <a:blip r:embed="rId2"/>
          <a:stretch>
            <a:fillRect/>
          </a:stretch>
        </p:blipFill>
        <p:spPr>
          <a:xfrm>
            <a:off x="6964329" y="995635"/>
            <a:ext cx="3475867" cy="4237788"/>
          </a:xfrm>
          <a:noFill/>
        </p:spPr>
      </p:pic>
      <p:sp>
        <p:nvSpPr>
          <p:cNvPr id="9" name="Slide Number Placeholder 8">
            <a:extLst>
              <a:ext uri="{FF2B5EF4-FFF2-40B4-BE49-F238E27FC236}">
                <a16:creationId xmlns:a16="http://schemas.microsoft.com/office/drawing/2014/main" id="{C44A829D-0A45-4D8B-8D1E-9D73D2429C45}"/>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19</a:t>
            </a:r>
            <a:endParaRPr lang="en-US"/>
          </a:p>
        </p:txBody>
      </p:sp>
      <p:sp>
        <p:nvSpPr>
          <p:cNvPr id="14" name="Content Placeholder 5">
            <a:extLst>
              <a:ext uri="{FF2B5EF4-FFF2-40B4-BE49-F238E27FC236}">
                <a16:creationId xmlns:a16="http://schemas.microsoft.com/office/drawing/2014/main" id="{0BF3EBA1-FA4C-4A26-8EF2-2A536721E1D4}"/>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Ethan Saffer</a:t>
            </a:r>
            <a:endParaRPr lang="en-US"/>
          </a:p>
        </p:txBody>
      </p:sp>
    </p:spTree>
    <p:extLst>
      <p:ext uri="{BB962C8B-B14F-4D97-AF65-F5344CB8AC3E}">
        <p14:creationId xmlns:p14="http://schemas.microsoft.com/office/powerpoint/2010/main" val="22061075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753E7-5C2C-4429-8960-B42A6A2656DE}"/>
              </a:ext>
            </a:extLst>
          </p:cNvPr>
          <p:cNvSpPr>
            <a:spLocks noGrp="1"/>
          </p:cNvSpPr>
          <p:nvPr>
            <p:ph type="title"/>
          </p:nvPr>
        </p:nvSpPr>
        <p:spPr/>
        <p:txBody>
          <a:bodyPr/>
          <a:lstStyle/>
          <a:p>
            <a:r>
              <a:rPr lang="en-US">
                <a:solidFill>
                  <a:schemeClr val="tx1"/>
                </a:solidFill>
                <a:latin typeface="Arial"/>
                <a:cs typeface="Arial"/>
              </a:rPr>
              <a:t>Competitor Comparison</a:t>
            </a:r>
            <a:endParaRPr lang="en-US">
              <a:solidFill>
                <a:schemeClr val="tx1"/>
              </a:solidFill>
            </a:endParaRPr>
          </a:p>
        </p:txBody>
      </p:sp>
      <p:sp>
        <p:nvSpPr>
          <p:cNvPr id="9" name="Slide Number Placeholder 8">
            <a:extLst>
              <a:ext uri="{FF2B5EF4-FFF2-40B4-BE49-F238E27FC236}">
                <a16:creationId xmlns:a16="http://schemas.microsoft.com/office/drawing/2014/main" id="{8C8064D7-1432-4258-A92B-DC5DEE913726}"/>
              </a:ext>
            </a:extLst>
          </p:cNvPr>
          <p:cNvSpPr>
            <a:spLocks noGrp="1"/>
          </p:cNvSpPr>
          <p:nvPr>
            <p:ph type="sldNum" sz="quarter" idx="4"/>
          </p:nvPr>
        </p:nvSpPr>
        <p:spPr/>
        <p:txBody>
          <a:bodyPr/>
          <a:lstStyle/>
          <a:p>
            <a:fld id="{6F1FABC0-072B-4F22-8F9B-95A9D10B0206}" type="slidenum">
              <a:rPr lang="en-US" smtClean="0"/>
              <a:pPr/>
              <a:t>61</a:t>
            </a:fld>
            <a:endParaRPr lang="en-US"/>
          </a:p>
        </p:txBody>
      </p:sp>
      <p:graphicFrame>
        <p:nvGraphicFramePr>
          <p:cNvPr id="11" name="Table 11">
            <a:extLst>
              <a:ext uri="{FF2B5EF4-FFF2-40B4-BE49-F238E27FC236}">
                <a16:creationId xmlns:a16="http://schemas.microsoft.com/office/drawing/2014/main" id="{649AE343-0AA7-4A73-BC9C-8F96C08E80B9}"/>
              </a:ext>
            </a:extLst>
          </p:cNvPr>
          <p:cNvGraphicFramePr>
            <a:graphicFrameLocks noGrp="1"/>
          </p:cNvGraphicFramePr>
          <p:nvPr>
            <p:ph sz="quarter" idx="11"/>
            <p:extLst>
              <p:ext uri="{D42A27DB-BD31-4B8C-83A1-F6EECF244321}">
                <p14:modId xmlns:p14="http://schemas.microsoft.com/office/powerpoint/2010/main" val="709660149"/>
              </p:ext>
            </p:extLst>
          </p:nvPr>
        </p:nvGraphicFramePr>
        <p:xfrm>
          <a:off x="838200" y="1689245"/>
          <a:ext cx="10805744" cy="3723408"/>
        </p:xfrm>
        <a:graphic>
          <a:graphicData uri="http://schemas.openxmlformats.org/drawingml/2006/table">
            <a:tbl>
              <a:tblPr firstRow="1" bandRow="1">
                <a:tableStyleId>{5C22544A-7EE6-4342-B048-85BDC9FD1C3A}</a:tableStyleId>
              </a:tblPr>
              <a:tblGrid>
                <a:gridCol w="2701436">
                  <a:extLst>
                    <a:ext uri="{9D8B030D-6E8A-4147-A177-3AD203B41FA5}">
                      <a16:colId xmlns:a16="http://schemas.microsoft.com/office/drawing/2014/main" val="712595624"/>
                    </a:ext>
                  </a:extLst>
                </a:gridCol>
                <a:gridCol w="2701436">
                  <a:extLst>
                    <a:ext uri="{9D8B030D-6E8A-4147-A177-3AD203B41FA5}">
                      <a16:colId xmlns:a16="http://schemas.microsoft.com/office/drawing/2014/main" val="3827793286"/>
                    </a:ext>
                  </a:extLst>
                </a:gridCol>
                <a:gridCol w="2701436">
                  <a:extLst>
                    <a:ext uri="{9D8B030D-6E8A-4147-A177-3AD203B41FA5}">
                      <a16:colId xmlns:a16="http://schemas.microsoft.com/office/drawing/2014/main" val="393742170"/>
                    </a:ext>
                  </a:extLst>
                </a:gridCol>
                <a:gridCol w="2701436">
                  <a:extLst>
                    <a:ext uri="{9D8B030D-6E8A-4147-A177-3AD203B41FA5}">
                      <a16:colId xmlns:a16="http://schemas.microsoft.com/office/drawing/2014/main" val="2009273956"/>
                    </a:ext>
                  </a:extLst>
                </a:gridCol>
              </a:tblGrid>
              <a:tr h="372340">
                <a:tc>
                  <a:txBody>
                    <a:bodyPr/>
                    <a:lstStyle/>
                    <a:p>
                      <a:r>
                        <a:rPr lang="en-US"/>
                        <a:t>White Cane</a:t>
                      </a:r>
                    </a:p>
                  </a:txBody>
                  <a:tcPr/>
                </a:tc>
                <a:tc>
                  <a:txBody>
                    <a:bodyPr/>
                    <a:lstStyle/>
                    <a:p>
                      <a:r>
                        <a:rPr lang="en-US"/>
                        <a:t>Sunu Band</a:t>
                      </a:r>
                    </a:p>
                  </a:txBody>
                  <a:tcPr/>
                </a:tc>
                <a:tc>
                  <a:txBody>
                    <a:bodyPr/>
                    <a:lstStyle/>
                    <a:p>
                      <a:r>
                        <a:rPr lang="en-US"/>
                        <a:t>WeWalk</a:t>
                      </a:r>
                    </a:p>
                  </a:txBody>
                  <a:tcPr/>
                </a:tc>
                <a:tc>
                  <a:txBody>
                    <a:bodyPr/>
                    <a:lstStyle/>
                    <a:p>
                      <a:r>
                        <a:rPr lang="en-US"/>
                        <a:t>Our Solution</a:t>
                      </a:r>
                    </a:p>
                  </a:txBody>
                  <a:tcPr>
                    <a:solidFill>
                      <a:srgbClr val="ED7D31"/>
                    </a:solidFill>
                  </a:tcPr>
                </a:tc>
                <a:extLst>
                  <a:ext uri="{0D108BD9-81ED-4DB2-BD59-A6C34878D82A}">
                    <a16:rowId xmlns:a16="http://schemas.microsoft.com/office/drawing/2014/main" val="2052704476"/>
                  </a:ext>
                </a:extLst>
              </a:tr>
              <a:tr h="3351068">
                <a:tc>
                  <a:txBody>
                    <a:bodyPr/>
                    <a:lstStyle/>
                    <a:p>
                      <a:pPr marL="285750" indent="-285750">
                        <a:buFont typeface="Arial"/>
                        <a:buChar char="•"/>
                      </a:pPr>
                      <a:r>
                        <a:rPr lang="en-US"/>
                        <a:t>Senses irregularities below the waist</a:t>
                      </a:r>
                    </a:p>
                    <a:p>
                      <a:pPr marL="285750" lvl="0" indent="-285750">
                        <a:buFont typeface="Arial"/>
                        <a:buChar char="•"/>
                      </a:pPr>
                      <a:r>
                        <a:rPr lang="en-US"/>
                        <a:t>Standard aid for visually impaired</a:t>
                      </a:r>
                    </a:p>
                  </a:txBody>
                  <a:tcPr/>
                </a:tc>
                <a:tc>
                  <a:txBody>
                    <a:bodyPr/>
                    <a:lstStyle/>
                    <a:p>
                      <a:pPr marL="285750" indent="-285750">
                        <a:buFont typeface="Arial"/>
                        <a:buChar char="•"/>
                      </a:pPr>
                      <a:r>
                        <a:rPr lang="en-US"/>
                        <a:t>Senses objects nearby</a:t>
                      </a:r>
                    </a:p>
                    <a:p>
                      <a:pPr marL="285750" lvl="0" indent="-285750">
                        <a:buFont typeface="Arial"/>
                        <a:buChar char="•"/>
                      </a:pPr>
                      <a:r>
                        <a:rPr lang="en-US"/>
                        <a:t>Set position on wrist, can discomfort user to "aim"</a:t>
                      </a:r>
                    </a:p>
                    <a:p>
                      <a:pPr marL="285750" lvl="0" indent="-285750">
                        <a:buFont typeface="Arial"/>
                        <a:buChar char="•"/>
                      </a:pPr>
                      <a:endParaRPr lang="en-US"/>
                    </a:p>
                  </a:txBody>
                  <a:tcPr/>
                </a:tc>
                <a:tc>
                  <a:txBody>
                    <a:bodyPr/>
                    <a:lstStyle/>
                    <a:p>
                      <a:pPr marL="285750" indent="-285750">
                        <a:buFont typeface="Arial"/>
                        <a:buChar char="•"/>
                      </a:pPr>
                      <a:r>
                        <a:rPr lang="en-US"/>
                        <a:t>Infrared Sensor for floor irregularities</a:t>
                      </a:r>
                    </a:p>
                    <a:p>
                      <a:pPr marL="285750" lvl="0" indent="-285750">
                        <a:buFont typeface="Arial"/>
                        <a:buChar char="•"/>
                      </a:pPr>
                      <a:r>
                        <a:rPr lang="en-US"/>
                        <a:t>Ultrasonic sensor for object detection</a:t>
                      </a:r>
                    </a:p>
                    <a:p>
                      <a:pPr marL="285750" lvl="0" indent="-285750">
                        <a:buFont typeface="Arial"/>
                        <a:buChar char="•"/>
                      </a:pPr>
                      <a:endParaRPr lang="en-US"/>
                    </a:p>
                    <a:p>
                      <a:pPr marL="285750" lvl="0" indent="-285750">
                        <a:buFont typeface="Arial"/>
                        <a:buChar char="•"/>
                      </a:pPr>
                      <a:endParaRPr lang="en-US"/>
                    </a:p>
                  </a:txBody>
                  <a:tcPr/>
                </a:tc>
                <a:tc>
                  <a:txBody>
                    <a:bodyPr/>
                    <a:lstStyle/>
                    <a:p>
                      <a:pPr marL="285750" indent="-285750">
                        <a:buFont typeface="Arial"/>
                        <a:buChar char="•"/>
                      </a:pPr>
                      <a:r>
                        <a:rPr lang="en-US"/>
                        <a:t>Senses ground irregularties</a:t>
                      </a:r>
                    </a:p>
                    <a:p>
                      <a:pPr marL="285750" lvl="0" indent="-285750">
                        <a:buFont typeface="Arial"/>
                        <a:buChar char="•"/>
                      </a:pPr>
                      <a:r>
                        <a:rPr lang="en-US"/>
                        <a:t>Notifies user</a:t>
                      </a:r>
                    </a:p>
                  </a:txBody>
                  <a:tcPr>
                    <a:solidFill>
                      <a:schemeClr val="accent2">
                        <a:lumMod val="60000"/>
                        <a:lumOff val="40000"/>
                      </a:schemeClr>
                    </a:solidFill>
                  </a:tcPr>
                </a:tc>
                <a:extLst>
                  <a:ext uri="{0D108BD9-81ED-4DB2-BD59-A6C34878D82A}">
                    <a16:rowId xmlns:a16="http://schemas.microsoft.com/office/drawing/2014/main" val="1436937872"/>
                  </a:ext>
                </a:extLst>
              </a:tr>
            </a:tbl>
          </a:graphicData>
        </a:graphic>
      </p:graphicFrame>
    </p:spTree>
    <p:extLst>
      <p:ext uri="{BB962C8B-B14F-4D97-AF65-F5344CB8AC3E}">
        <p14:creationId xmlns:p14="http://schemas.microsoft.com/office/powerpoint/2010/main" val="41978114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4A5C8-C62A-498C-A8A1-B9733D6AA814}"/>
              </a:ext>
            </a:extLst>
          </p:cNvPr>
          <p:cNvSpPr>
            <a:spLocks noGrp="1"/>
          </p:cNvSpPr>
          <p:nvPr>
            <p:ph type="title"/>
          </p:nvPr>
        </p:nvSpPr>
        <p:spPr/>
        <p:txBody>
          <a:bodyPr/>
          <a:lstStyle/>
          <a:p>
            <a:r>
              <a:rPr lang="en-US">
                <a:solidFill>
                  <a:schemeClr val="tx1"/>
                </a:solidFill>
                <a:latin typeface="Arial"/>
                <a:cs typeface="Arial"/>
              </a:rPr>
              <a:t>Device Operational Time </a:t>
            </a:r>
            <a:endParaRPr lang="en-US">
              <a:solidFill>
                <a:schemeClr val="tx1"/>
              </a:solidFill>
            </a:endParaRPr>
          </a:p>
        </p:txBody>
      </p:sp>
      <p:sp>
        <p:nvSpPr>
          <p:cNvPr id="4" name="Slide Number Placeholder 3">
            <a:extLst>
              <a:ext uri="{FF2B5EF4-FFF2-40B4-BE49-F238E27FC236}">
                <a16:creationId xmlns:a16="http://schemas.microsoft.com/office/drawing/2014/main" id="{4FC00087-29F0-44CE-B8FA-5EBD448BDEC0}"/>
              </a:ext>
            </a:extLst>
          </p:cNvPr>
          <p:cNvSpPr>
            <a:spLocks noGrp="1"/>
          </p:cNvSpPr>
          <p:nvPr>
            <p:ph type="sldNum" sz="quarter" idx="4"/>
          </p:nvPr>
        </p:nvSpPr>
        <p:spPr/>
        <p:txBody>
          <a:bodyPr/>
          <a:lstStyle/>
          <a:p>
            <a:fld id="{6F1FABC0-072B-4F22-8F9B-95A9D10B0206}" type="slidenum">
              <a:rPr lang="en-US" smtClean="0"/>
              <a:pPr/>
              <a:t>62</a:t>
            </a:fld>
            <a:endParaRPr lang="en-US"/>
          </a:p>
        </p:txBody>
      </p:sp>
      <p:graphicFrame>
        <p:nvGraphicFramePr>
          <p:cNvPr id="6" name="Diagram 6">
            <a:extLst>
              <a:ext uri="{FF2B5EF4-FFF2-40B4-BE49-F238E27FC236}">
                <a16:creationId xmlns:a16="http://schemas.microsoft.com/office/drawing/2014/main" id="{0B568845-4856-488D-975B-42F7327BAC7E}"/>
              </a:ext>
            </a:extLst>
          </p:cNvPr>
          <p:cNvGraphicFramePr>
            <a:graphicFrameLocks noGrp="1"/>
          </p:cNvGraphicFramePr>
          <p:nvPr>
            <p:ph sz="quarter" idx="11"/>
            <p:extLst>
              <p:ext uri="{D42A27DB-BD31-4B8C-83A1-F6EECF244321}">
                <p14:modId xmlns:p14="http://schemas.microsoft.com/office/powerpoint/2010/main" val="1165309190"/>
              </p:ext>
            </p:extLst>
          </p:nvPr>
        </p:nvGraphicFramePr>
        <p:xfrm>
          <a:off x="1073064" y="1025478"/>
          <a:ext cx="10043784" cy="40376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67" name="TextBox 1266">
            <a:extLst>
              <a:ext uri="{FF2B5EF4-FFF2-40B4-BE49-F238E27FC236}">
                <a16:creationId xmlns:a16="http://schemas.microsoft.com/office/drawing/2014/main" id="{F51076D9-4FAD-4DDA-B5EA-4691EDED2AF2}"/>
              </a:ext>
            </a:extLst>
          </p:cNvPr>
          <p:cNvSpPr txBox="1"/>
          <p:nvPr/>
        </p:nvSpPr>
        <p:spPr>
          <a:xfrm>
            <a:off x="1753251" y="4285997"/>
            <a:ext cx="8677339"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cs typeface="Calibri"/>
              </a:rPr>
              <a:t>Theoretical (Maximum Current Draw) Operation Time: 4.87 Hours</a:t>
            </a:r>
          </a:p>
          <a:p>
            <a:pPr marL="342900" indent="-342900">
              <a:buFont typeface="Wingdings"/>
              <a:buChar char="§"/>
            </a:pPr>
            <a:r>
              <a:rPr lang="en-US" sz="2500">
                <a:ea typeface="+mn-lt"/>
                <a:cs typeface="+mn-lt"/>
              </a:rPr>
              <a:t>4 hours, 52 minutes and 12 seconds</a:t>
            </a:r>
            <a:endParaRPr lang="en-US" sz="2500">
              <a:cs typeface="Calibri" panose="020F0502020204030204"/>
            </a:endParaRPr>
          </a:p>
        </p:txBody>
      </p:sp>
      <p:sp>
        <p:nvSpPr>
          <p:cNvPr id="16" name="Content Placeholder 5">
            <a:extLst>
              <a:ext uri="{FF2B5EF4-FFF2-40B4-BE49-F238E27FC236}">
                <a16:creationId xmlns:a16="http://schemas.microsoft.com/office/drawing/2014/main" id="{4FA6ECD0-EEC9-4B55-B585-0C0E698966A8}"/>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Madison Jaffe</a:t>
            </a:r>
            <a:endParaRPr lang="en-US"/>
          </a:p>
          <a:p>
            <a:endParaRPr lang="en-US"/>
          </a:p>
        </p:txBody>
      </p:sp>
    </p:spTree>
    <p:extLst>
      <p:ext uri="{BB962C8B-B14F-4D97-AF65-F5344CB8AC3E}">
        <p14:creationId xmlns:p14="http://schemas.microsoft.com/office/powerpoint/2010/main" val="22284420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E9C50-B87B-482D-BE05-5F74099A3E24}"/>
              </a:ext>
            </a:extLst>
          </p:cNvPr>
          <p:cNvSpPr>
            <a:spLocks noGrp="1"/>
          </p:cNvSpPr>
          <p:nvPr>
            <p:ph type="title"/>
          </p:nvPr>
        </p:nvSpPr>
        <p:spPr>
          <a:xfrm>
            <a:off x="838200" y="169612"/>
            <a:ext cx="10515600" cy="1325563"/>
          </a:xfrm>
        </p:spPr>
        <p:txBody>
          <a:bodyPr/>
          <a:lstStyle/>
          <a:p>
            <a:r>
              <a:rPr lang="en-US">
                <a:solidFill>
                  <a:schemeClr val="tx1"/>
                </a:solidFill>
                <a:latin typeface="Arial"/>
                <a:cs typeface="Arial"/>
              </a:rPr>
              <a:t>Targets and Metrics</a:t>
            </a:r>
            <a:endParaRPr lang="en-US">
              <a:solidFill>
                <a:schemeClr val="tx1"/>
              </a:solidFill>
            </a:endParaRPr>
          </a:p>
        </p:txBody>
      </p:sp>
      <p:graphicFrame>
        <p:nvGraphicFramePr>
          <p:cNvPr id="7" name="Content Placeholder 6">
            <a:extLst>
              <a:ext uri="{FF2B5EF4-FFF2-40B4-BE49-F238E27FC236}">
                <a16:creationId xmlns:a16="http://schemas.microsoft.com/office/drawing/2014/main" id="{94160E4D-7EAA-471B-A920-A7632B765563}"/>
              </a:ext>
            </a:extLst>
          </p:cNvPr>
          <p:cNvGraphicFramePr>
            <a:graphicFrameLocks noGrp="1"/>
          </p:cNvGraphicFramePr>
          <p:nvPr>
            <p:ph idx="1"/>
            <p:extLst>
              <p:ext uri="{D42A27DB-BD31-4B8C-83A1-F6EECF244321}">
                <p14:modId xmlns:p14="http://schemas.microsoft.com/office/powerpoint/2010/main" val="3065515008"/>
              </p:ext>
            </p:extLst>
          </p:nvPr>
        </p:nvGraphicFramePr>
        <p:xfrm>
          <a:off x="715240" y="1161183"/>
          <a:ext cx="10693545" cy="4541520"/>
        </p:xfrm>
        <a:graphic>
          <a:graphicData uri="http://schemas.openxmlformats.org/drawingml/2006/table">
            <a:tbl>
              <a:tblPr firstRow="1" bandRow="1">
                <a:tableStyleId>{5C22544A-7EE6-4342-B048-85BDC9FD1C3A}</a:tableStyleId>
              </a:tblPr>
              <a:tblGrid>
                <a:gridCol w="3564515">
                  <a:extLst>
                    <a:ext uri="{9D8B030D-6E8A-4147-A177-3AD203B41FA5}">
                      <a16:colId xmlns:a16="http://schemas.microsoft.com/office/drawing/2014/main" val="3905892253"/>
                    </a:ext>
                  </a:extLst>
                </a:gridCol>
                <a:gridCol w="3564515">
                  <a:extLst>
                    <a:ext uri="{9D8B030D-6E8A-4147-A177-3AD203B41FA5}">
                      <a16:colId xmlns:a16="http://schemas.microsoft.com/office/drawing/2014/main" val="2227958666"/>
                    </a:ext>
                  </a:extLst>
                </a:gridCol>
                <a:gridCol w="3564515">
                  <a:extLst>
                    <a:ext uri="{9D8B030D-6E8A-4147-A177-3AD203B41FA5}">
                      <a16:colId xmlns:a16="http://schemas.microsoft.com/office/drawing/2014/main" val="2643844171"/>
                    </a:ext>
                  </a:extLst>
                </a:gridCol>
              </a:tblGrid>
              <a:tr h="364627">
                <a:tc>
                  <a:txBody>
                    <a:bodyPr/>
                    <a:lstStyle/>
                    <a:p>
                      <a:pPr algn="ctr" rtl="0" fontAlgn="base"/>
                      <a:r>
                        <a:rPr lang="en-US" sz="1800">
                          <a:effectLst/>
                        </a:rPr>
                        <a:t>Function </a:t>
                      </a:r>
                      <a:endParaRPr lang="en-US" sz="1800" b="0" i="0">
                        <a:effectLst/>
                      </a:endParaRPr>
                    </a:p>
                  </a:txBody>
                  <a:tcPr/>
                </a:tc>
                <a:tc>
                  <a:txBody>
                    <a:bodyPr/>
                    <a:lstStyle/>
                    <a:p>
                      <a:pPr algn="ctr" rtl="0" fontAlgn="base"/>
                      <a:r>
                        <a:rPr lang="en-US" sz="1800">
                          <a:effectLst/>
                        </a:rPr>
                        <a:t>Target </a:t>
                      </a:r>
                      <a:endParaRPr lang="en-US" sz="1800" b="0" i="0">
                        <a:effectLst/>
                      </a:endParaRPr>
                    </a:p>
                  </a:txBody>
                  <a:tcPr/>
                </a:tc>
                <a:tc>
                  <a:txBody>
                    <a:bodyPr/>
                    <a:lstStyle/>
                    <a:p>
                      <a:pPr algn="ctr" rtl="0" fontAlgn="base"/>
                      <a:r>
                        <a:rPr lang="en-US" sz="1800">
                          <a:effectLst/>
                        </a:rPr>
                        <a:t>Metric </a:t>
                      </a:r>
                      <a:endParaRPr lang="en-US" sz="1800" b="0" i="0">
                        <a:effectLst/>
                      </a:endParaRPr>
                    </a:p>
                  </a:txBody>
                  <a:tcPr/>
                </a:tc>
                <a:extLst>
                  <a:ext uri="{0D108BD9-81ED-4DB2-BD59-A6C34878D82A}">
                    <a16:rowId xmlns:a16="http://schemas.microsoft.com/office/drawing/2014/main" val="1360581888"/>
                  </a:ext>
                </a:extLst>
              </a:tr>
              <a:tr h="390066">
                <a:tc>
                  <a:txBody>
                    <a:bodyPr/>
                    <a:lstStyle/>
                    <a:p>
                      <a:pPr algn="ctr" rtl="0" fontAlgn="base"/>
                      <a:r>
                        <a:rPr lang="en-US" sz="2000" b="1">
                          <a:effectLst/>
                        </a:rPr>
                        <a:t>Alert of Elevation* </a:t>
                      </a:r>
                      <a:endParaRPr lang="en-US" sz="2000" b="1" i="0">
                        <a:effectLst/>
                      </a:endParaRPr>
                    </a:p>
                  </a:txBody>
                  <a:tcPr anchor="ctr"/>
                </a:tc>
                <a:tc>
                  <a:txBody>
                    <a:bodyPr/>
                    <a:lstStyle/>
                    <a:p>
                      <a:pPr algn="ctr" rtl="0" fontAlgn="base"/>
                      <a:r>
                        <a:rPr lang="en-US" sz="1800">
                          <a:effectLst/>
                        </a:rPr>
                        <a:t>0.25 to 12 inches </a:t>
                      </a:r>
                      <a:endParaRPr lang="en-US" sz="1800" b="0" i="0">
                        <a:effectLst/>
                      </a:endParaRPr>
                    </a:p>
                  </a:txBody>
                  <a:tcPr/>
                </a:tc>
                <a:tc>
                  <a:txBody>
                    <a:bodyPr/>
                    <a:lstStyle/>
                    <a:p>
                      <a:pPr algn="ctr" rtl="0" fontAlgn="base"/>
                      <a:r>
                        <a:rPr lang="en-US" sz="1800">
                          <a:effectLst/>
                        </a:rPr>
                        <a:t>Distance</a:t>
                      </a:r>
                      <a:endParaRPr lang="en-US" sz="1800" b="0" i="0">
                        <a:effectLst/>
                      </a:endParaRPr>
                    </a:p>
                  </a:txBody>
                  <a:tcPr/>
                </a:tc>
                <a:extLst>
                  <a:ext uri="{0D108BD9-81ED-4DB2-BD59-A6C34878D82A}">
                    <a16:rowId xmlns:a16="http://schemas.microsoft.com/office/drawing/2014/main" val="2126328063"/>
                  </a:ext>
                </a:extLst>
              </a:tr>
              <a:tr h="390066">
                <a:tc>
                  <a:txBody>
                    <a:bodyPr/>
                    <a:lstStyle/>
                    <a:p>
                      <a:pPr algn="ctr" rtl="0" fontAlgn="base"/>
                      <a:r>
                        <a:rPr lang="en-US" sz="2000" b="1">
                          <a:effectLst/>
                        </a:rPr>
                        <a:t>Determine Location* </a:t>
                      </a:r>
                      <a:endParaRPr lang="en-US" sz="2000" b="1" i="0">
                        <a:effectLst/>
                      </a:endParaRPr>
                    </a:p>
                  </a:txBody>
                  <a:tcPr anchor="ctr"/>
                </a:tc>
                <a:tc>
                  <a:txBody>
                    <a:bodyPr/>
                    <a:lstStyle/>
                    <a:p>
                      <a:pPr algn="ctr" rtl="0" fontAlgn="base"/>
                      <a:r>
                        <a:rPr lang="en-US" sz="1800">
                          <a:effectLst/>
                        </a:rPr>
                        <a:t>~ 16 feet </a:t>
                      </a:r>
                      <a:endParaRPr lang="en-US" sz="1800" b="0" i="0">
                        <a:effectLst/>
                      </a:endParaRPr>
                    </a:p>
                  </a:txBody>
                  <a:tcPr/>
                </a:tc>
                <a:tc>
                  <a:txBody>
                    <a:bodyPr/>
                    <a:lstStyle/>
                    <a:p>
                      <a:pPr algn="ctr" rtl="0" fontAlgn="base"/>
                      <a:r>
                        <a:rPr lang="en-US" sz="1800">
                          <a:effectLst/>
                        </a:rPr>
                        <a:t>Distance</a:t>
                      </a:r>
                      <a:endParaRPr lang="en-US" sz="1800" b="0" i="0">
                        <a:effectLst/>
                      </a:endParaRPr>
                    </a:p>
                  </a:txBody>
                  <a:tcPr/>
                </a:tc>
                <a:extLst>
                  <a:ext uri="{0D108BD9-81ED-4DB2-BD59-A6C34878D82A}">
                    <a16:rowId xmlns:a16="http://schemas.microsoft.com/office/drawing/2014/main" val="534105944"/>
                  </a:ext>
                </a:extLst>
              </a:tr>
              <a:tr h="390066">
                <a:tc>
                  <a:txBody>
                    <a:bodyPr/>
                    <a:lstStyle/>
                    <a:p>
                      <a:pPr algn="ctr" rtl="0" fontAlgn="base"/>
                      <a:r>
                        <a:rPr lang="en-US" sz="2000" b="1">
                          <a:effectLst/>
                        </a:rPr>
                        <a:t>Alert of Physical Object* </a:t>
                      </a:r>
                      <a:endParaRPr lang="en-US" sz="2000" b="1" i="0">
                        <a:effectLst/>
                      </a:endParaRPr>
                    </a:p>
                  </a:txBody>
                  <a:tcPr anchor="ctr"/>
                </a:tc>
                <a:tc>
                  <a:txBody>
                    <a:bodyPr/>
                    <a:lstStyle/>
                    <a:p>
                      <a:pPr algn="ctr" rtl="0" fontAlgn="base"/>
                      <a:r>
                        <a:rPr lang="en-US" sz="1800">
                          <a:effectLst/>
                        </a:rPr>
                        <a:t>65 inches </a:t>
                      </a:r>
                      <a:endParaRPr lang="en-US" sz="1800" b="0" i="0">
                        <a:effectLst/>
                      </a:endParaRPr>
                    </a:p>
                  </a:txBody>
                  <a:tcPr/>
                </a:tc>
                <a:tc>
                  <a:txBody>
                    <a:bodyPr/>
                    <a:lstStyle/>
                    <a:p>
                      <a:pPr algn="ctr" rtl="0" fontAlgn="base"/>
                      <a:r>
                        <a:rPr lang="en-US" sz="1800">
                          <a:effectLst/>
                        </a:rPr>
                        <a:t>Distance </a:t>
                      </a:r>
                      <a:endParaRPr lang="en-US" sz="1800" b="0" i="0">
                        <a:effectLst/>
                      </a:endParaRPr>
                    </a:p>
                  </a:txBody>
                  <a:tcPr/>
                </a:tc>
                <a:extLst>
                  <a:ext uri="{0D108BD9-81ED-4DB2-BD59-A6C34878D82A}">
                    <a16:rowId xmlns:a16="http://schemas.microsoft.com/office/drawing/2014/main" val="1003698253"/>
                  </a:ext>
                </a:extLst>
              </a:tr>
              <a:tr h="390066">
                <a:tc>
                  <a:txBody>
                    <a:bodyPr/>
                    <a:lstStyle/>
                    <a:p>
                      <a:pPr algn="ctr" rtl="0" fontAlgn="base"/>
                      <a:r>
                        <a:rPr lang="en-US" sz="2000" b="1">
                          <a:effectLst/>
                        </a:rPr>
                        <a:t>Identify Possible Threats* </a:t>
                      </a:r>
                      <a:endParaRPr lang="en-US" sz="2000" b="1" i="0">
                        <a:effectLst/>
                      </a:endParaRPr>
                    </a:p>
                  </a:txBody>
                  <a:tcPr anchor="ctr"/>
                </a:tc>
                <a:tc>
                  <a:txBody>
                    <a:bodyPr/>
                    <a:lstStyle/>
                    <a:p>
                      <a:pPr algn="ctr" rtl="0" fontAlgn="base"/>
                      <a:r>
                        <a:rPr lang="en-US" sz="1800">
                          <a:effectLst/>
                        </a:rPr>
                        <a:t>Up to 60 miles per hour </a:t>
                      </a:r>
                      <a:endParaRPr lang="en-US" sz="1800" b="0" i="0">
                        <a:effectLst/>
                      </a:endParaRPr>
                    </a:p>
                  </a:txBody>
                  <a:tcPr/>
                </a:tc>
                <a:tc>
                  <a:txBody>
                    <a:bodyPr/>
                    <a:lstStyle/>
                    <a:p>
                      <a:pPr algn="ctr" rtl="0" fontAlgn="base"/>
                      <a:r>
                        <a:rPr lang="en-US" sz="1800">
                          <a:effectLst/>
                        </a:rPr>
                        <a:t>Velocity </a:t>
                      </a:r>
                      <a:endParaRPr lang="en-US" sz="1800" b="0" i="0">
                        <a:effectLst/>
                      </a:endParaRPr>
                    </a:p>
                  </a:txBody>
                  <a:tcPr anchor="ctr"/>
                </a:tc>
                <a:extLst>
                  <a:ext uri="{0D108BD9-81ED-4DB2-BD59-A6C34878D82A}">
                    <a16:rowId xmlns:a16="http://schemas.microsoft.com/office/drawing/2014/main" val="219990015"/>
                  </a:ext>
                </a:extLst>
              </a:tr>
              <a:tr h="364627">
                <a:tc>
                  <a:txBody>
                    <a:bodyPr/>
                    <a:lstStyle/>
                    <a:p>
                      <a:pPr algn="ctr" rtl="0" fontAlgn="base"/>
                      <a:r>
                        <a:rPr lang="en-US" sz="1800">
                          <a:effectLst/>
                        </a:rPr>
                        <a:t>Access Emergency Contact </a:t>
                      </a:r>
                      <a:endParaRPr lang="en-US" sz="1800" b="0" i="0">
                        <a:effectLst/>
                      </a:endParaRPr>
                    </a:p>
                  </a:txBody>
                  <a:tcPr anchor="ctr"/>
                </a:tc>
                <a:tc>
                  <a:txBody>
                    <a:bodyPr/>
                    <a:lstStyle/>
                    <a:p>
                      <a:pPr algn="ctr" rtl="0" fontAlgn="base"/>
                      <a:r>
                        <a:rPr lang="en-US" sz="1800">
                          <a:effectLst/>
                        </a:rPr>
                        <a:t>15 seconds </a:t>
                      </a:r>
                      <a:endParaRPr lang="en-US" sz="1800" b="0" i="0">
                        <a:effectLst/>
                      </a:endParaRPr>
                    </a:p>
                  </a:txBody>
                  <a:tcPr anchor="ctr"/>
                </a:tc>
                <a:tc>
                  <a:txBody>
                    <a:bodyPr/>
                    <a:lstStyle/>
                    <a:p>
                      <a:pPr algn="ctr" rtl="0" fontAlgn="base"/>
                      <a:r>
                        <a:rPr lang="en-US" sz="1800">
                          <a:effectLst/>
                        </a:rPr>
                        <a:t>Time </a:t>
                      </a:r>
                      <a:endParaRPr lang="en-US" sz="1800" b="0" i="0">
                        <a:effectLst/>
                      </a:endParaRPr>
                    </a:p>
                  </a:txBody>
                  <a:tcPr anchor="ctr"/>
                </a:tc>
                <a:extLst>
                  <a:ext uri="{0D108BD9-81ED-4DB2-BD59-A6C34878D82A}">
                    <a16:rowId xmlns:a16="http://schemas.microsoft.com/office/drawing/2014/main" val="1760119607"/>
                  </a:ext>
                </a:extLst>
              </a:tr>
              <a:tr h="390066">
                <a:tc>
                  <a:txBody>
                    <a:bodyPr/>
                    <a:lstStyle/>
                    <a:p>
                      <a:pPr algn="ctr" rtl="0" fontAlgn="base"/>
                      <a:r>
                        <a:rPr lang="en-US" sz="2000" b="1">
                          <a:effectLst/>
                        </a:rPr>
                        <a:t>Interpret Sensory Information*</a:t>
                      </a:r>
                      <a:r>
                        <a:rPr lang="en-US" sz="1800" b="1">
                          <a:effectLst/>
                        </a:rPr>
                        <a:t> </a:t>
                      </a:r>
                      <a:endParaRPr lang="en-US" sz="1800" b="1" i="0">
                        <a:effectLst/>
                      </a:endParaRPr>
                    </a:p>
                  </a:txBody>
                  <a:tcPr anchor="ctr"/>
                </a:tc>
                <a:tc>
                  <a:txBody>
                    <a:bodyPr/>
                    <a:lstStyle/>
                    <a:p>
                      <a:pPr algn="ctr" rtl="0" fontAlgn="base"/>
                      <a:r>
                        <a:rPr lang="en-US" sz="1800">
                          <a:effectLst/>
                        </a:rPr>
                        <a:t>7 seconds </a:t>
                      </a:r>
                      <a:endParaRPr lang="en-US" sz="1800" b="0" i="0">
                        <a:effectLst/>
                      </a:endParaRPr>
                    </a:p>
                  </a:txBody>
                  <a:tcPr anchor="ctr"/>
                </a:tc>
                <a:tc>
                  <a:txBody>
                    <a:bodyPr/>
                    <a:lstStyle/>
                    <a:p>
                      <a:pPr algn="ctr" rtl="0" fontAlgn="base"/>
                      <a:r>
                        <a:rPr lang="en-US" sz="1800">
                          <a:effectLst/>
                        </a:rPr>
                        <a:t>Time </a:t>
                      </a:r>
                      <a:endParaRPr lang="en-US" sz="1800" b="0" i="0">
                        <a:effectLst/>
                      </a:endParaRPr>
                    </a:p>
                  </a:txBody>
                  <a:tcPr anchor="ctr"/>
                </a:tc>
                <a:extLst>
                  <a:ext uri="{0D108BD9-81ED-4DB2-BD59-A6C34878D82A}">
                    <a16:rowId xmlns:a16="http://schemas.microsoft.com/office/drawing/2014/main" val="2159063603"/>
                  </a:ext>
                </a:extLst>
              </a:tr>
              <a:tr h="364627">
                <a:tc>
                  <a:txBody>
                    <a:bodyPr/>
                    <a:lstStyle/>
                    <a:p>
                      <a:pPr algn="ctr" rtl="0" fontAlgn="base"/>
                      <a:r>
                        <a:rPr lang="en-US" sz="1800">
                          <a:effectLst/>
                        </a:rPr>
                        <a:t>Store Frequent Tasks </a:t>
                      </a:r>
                      <a:endParaRPr lang="en-US" sz="1800" b="0" i="0">
                        <a:effectLst/>
                      </a:endParaRPr>
                    </a:p>
                  </a:txBody>
                  <a:tcPr anchor="ctr"/>
                </a:tc>
                <a:tc>
                  <a:txBody>
                    <a:bodyPr/>
                    <a:lstStyle/>
                    <a:p>
                      <a:pPr algn="ctr" rtl="0" fontAlgn="base"/>
                      <a:r>
                        <a:rPr lang="en-US" sz="1800">
                          <a:effectLst/>
                        </a:rPr>
                        <a:t>1 GB </a:t>
                      </a:r>
                      <a:endParaRPr lang="en-US" sz="1800" b="0" i="0">
                        <a:effectLst/>
                      </a:endParaRPr>
                    </a:p>
                  </a:txBody>
                  <a:tcPr anchor="ctr"/>
                </a:tc>
                <a:tc>
                  <a:txBody>
                    <a:bodyPr/>
                    <a:lstStyle/>
                    <a:p>
                      <a:pPr algn="ctr" rtl="0" fontAlgn="base"/>
                      <a:r>
                        <a:rPr lang="en-US" sz="1800">
                          <a:effectLst/>
                        </a:rPr>
                        <a:t>Memory Allocation </a:t>
                      </a:r>
                      <a:endParaRPr lang="en-US" sz="1800" b="0" i="0">
                        <a:effectLst/>
                      </a:endParaRPr>
                    </a:p>
                  </a:txBody>
                  <a:tcPr anchor="ctr"/>
                </a:tc>
                <a:extLst>
                  <a:ext uri="{0D108BD9-81ED-4DB2-BD59-A6C34878D82A}">
                    <a16:rowId xmlns:a16="http://schemas.microsoft.com/office/drawing/2014/main" val="2325331457"/>
                  </a:ext>
                </a:extLst>
              </a:tr>
              <a:tr h="364627">
                <a:tc>
                  <a:txBody>
                    <a:bodyPr/>
                    <a:lstStyle/>
                    <a:p>
                      <a:pPr algn="ctr" rtl="0" fontAlgn="base"/>
                      <a:r>
                        <a:rPr lang="en-US" sz="1800">
                          <a:effectLst/>
                        </a:rPr>
                        <a:t>Interface with Pre-Existing Skills </a:t>
                      </a:r>
                      <a:endParaRPr lang="en-US" sz="1800" b="0" i="0">
                        <a:effectLst/>
                      </a:endParaRPr>
                    </a:p>
                  </a:txBody>
                  <a:tcPr anchor="ctr"/>
                </a:tc>
                <a:tc>
                  <a:txBody>
                    <a:bodyPr/>
                    <a:lstStyle/>
                    <a:p>
                      <a:pPr algn="ctr" rtl="0" fontAlgn="base"/>
                      <a:r>
                        <a:rPr lang="en-US" sz="1800">
                          <a:effectLst/>
                        </a:rPr>
                        <a:t>70% </a:t>
                      </a:r>
                      <a:endParaRPr lang="en-US" sz="1800" b="0" i="0">
                        <a:effectLst/>
                      </a:endParaRPr>
                    </a:p>
                  </a:txBody>
                  <a:tcPr anchor="ctr"/>
                </a:tc>
                <a:tc>
                  <a:txBody>
                    <a:bodyPr/>
                    <a:lstStyle/>
                    <a:p>
                      <a:pPr algn="ctr" rtl="0" fontAlgn="base"/>
                      <a:r>
                        <a:rPr lang="en-US" sz="1800">
                          <a:effectLst/>
                        </a:rPr>
                        <a:t>User Satisfaction </a:t>
                      </a:r>
                      <a:endParaRPr lang="en-US" sz="1800" b="0" i="0">
                        <a:effectLst/>
                      </a:endParaRPr>
                    </a:p>
                  </a:txBody>
                  <a:tcPr anchor="ctr"/>
                </a:tc>
                <a:extLst>
                  <a:ext uri="{0D108BD9-81ED-4DB2-BD59-A6C34878D82A}">
                    <a16:rowId xmlns:a16="http://schemas.microsoft.com/office/drawing/2014/main" val="3504038817"/>
                  </a:ext>
                </a:extLst>
              </a:tr>
              <a:tr h="364627">
                <a:tc>
                  <a:txBody>
                    <a:bodyPr/>
                    <a:lstStyle/>
                    <a:p>
                      <a:pPr algn="ctr" rtl="0" fontAlgn="base"/>
                      <a:r>
                        <a:rPr lang="en-US" sz="1800">
                          <a:effectLst/>
                        </a:rPr>
                        <a:t>Compete within Market </a:t>
                      </a:r>
                      <a:endParaRPr lang="en-US" sz="1800" b="0" i="0">
                        <a:effectLst/>
                      </a:endParaRPr>
                    </a:p>
                  </a:txBody>
                  <a:tcPr anchor="ctr"/>
                </a:tc>
                <a:tc>
                  <a:txBody>
                    <a:bodyPr/>
                    <a:lstStyle/>
                    <a:p>
                      <a:pPr algn="ctr" rtl="0" fontAlgn="base"/>
                      <a:r>
                        <a:rPr lang="en-US" sz="1800">
                          <a:effectLst/>
                        </a:rPr>
                        <a:t>20% </a:t>
                      </a:r>
                      <a:endParaRPr lang="en-US" sz="1800" b="0" i="0">
                        <a:effectLst/>
                      </a:endParaRPr>
                    </a:p>
                  </a:txBody>
                  <a:tcPr anchor="ctr"/>
                </a:tc>
                <a:tc>
                  <a:txBody>
                    <a:bodyPr/>
                    <a:lstStyle/>
                    <a:p>
                      <a:pPr algn="ctr" rtl="0" fontAlgn="base"/>
                      <a:r>
                        <a:rPr lang="en-US" sz="1800">
                          <a:effectLst/>
                        </a:rPr>
                        <a:t>Price Range USD ($) </a:t>
                      </a:r>
                      <a:endParaRPr lang="en-US" sz="1800" b="0" i="0">
                        <a:effectLst/>
                      </a:endParaRPr>
                    </a:p>
                  </a:txBody>
                  <a:tcPr anchor="ctr"/>
                </a:tc>
                <a:extLst>
                  <a:ext uri="{0D108BD9-81ED-4DB2-BD59-A6C34878D82A}">
                    <a16:rowId xmlns:a16="http://schemas.microsoft.com/office/drawing/2014/main" val="474176286"/>
                  </a:ext>
                </a:extLst>
              </a:tr>
              <a:tr h="364627">
                <a:tc>
                  <a:txBody>
                    <a:bodyPr/>
                    <a:lstStyle/>
                    <a:p>
                      <a:pPr algn="ctr" rtl="0" fontAlgn="base"/>
                      <a:r>
                        <a:rPr lang="en-US" sz="1800">
                          <a:effectLst/>
                        </a:rPr>
                        <a:t>Remain Lightweight </a:t>
                      </a:r>
                      <a:endParaRPr lang="en-US" sz="1800" b="0" i="0">
                        <a:effectLst/>
                      </a:endParaRPr>
                    </a:p>
                  </a:txBody>
                  <a:tcPr anchor="ctr"/>
                </a:tc>
                <a:tc>
                  <a:txBody>
                    <a:bodyPr/>
                    <a:lstStyle/>
                    <a:p>
                      <a:pPr algn="ctr" rtl="0" fontAlgn="base"/>
                      <a:r>
                        <a:rPr lang="en-US" sz="1800">
                          <a:effectLst/>
                        </a:rPr>
                        <a:t>&lt; 5.1 lb </a:t>
                      </a:r>
                      <a:endParaRPr lang="en-US" sz="1800" b="0" i="0">
                        <a:effectLst/>
                      </a:endParaRPr>
                    </a:p>
                  </a:txBody>
                  <a:tcPr anchor="ctr"/>
                </a:tc>
                <a:tc>
                  <a:txBody>
                    <a:bodyPr/>
                    <a:lstStyle/>
                    <a:p>
                      <a:pPr algn="ctr" rtl="0" fontAlgn="base"/>
                      <a:r>
                        <a:rPr lang="en-US" sz="1800">
                          <a:effectLst/>
                        </a:rPr>
                        <a:t>Weight </a:t>
                      </a:r>
                      <a:endParaRPr lang="en-US" sz="1800" b="0" i="0">
                        <a:effectLst/>
                      </a:endParaRPr>
                    </a:p>
                  </a:txBody>
                  <a:tcPr anchor="ctr"/>
                </a:tc>
                <a:extLst>
                  <a:ext uri="{0D108BD9-81ED-4DB2-BD59-A6C34878D82A}">
                    <a16:rowId xmlns:a16="http://schemas.microsoft.com/office/drawing/2014/main" val="3744719561"/>
                  </a:ext>
                </a:extLst>
              </a:tr>
              <a:tr h="364627">
                <a:tc>
                  <a:txBody>
                    <a:bodyPr/>
                    <a:lstStyle/>
                    <a:p>
                      <a:pPr algn="ctr" rtl="0" fontAlgn="base"/>
                      <a:r>
                        <a:rPr lang="en-US" sz="1800">
                          <a:effectLst/>
                        </a:rPr>
                        <a:t>Remain Discrete </a:t>
                      </a:r>
                      <a:endParaRPr lang="en-US" sz="1800" b="0" i="0">
                        <a:effectLst/>
                      </a:endParaRPr>
                    </a:p>
                  </a:txBody>
                  <a:tcPr anchor="ctr"/>
                </a:tc>
                <a:tc>
                  <a:txBody>
                    <a:bodyPr/>
                    <a:lstStyle/>
                    <a:p>
                      <a:pPr algn="ctr" rtl="0" fontAlgn="base"/>
                      <a:r>
                        <a:rPr lang="en-US" sz="1800">
                          <a:effectLst/>
                        </a:rPr>
                        <a:t>70% </a:t>
                      </a:r>
                      <a:endParaRPr lang="en-US" sz="1800" b="0" i="0">
                        <a:effectLst/>
                      </a:endParaRPr>
                    </a:p>
                  </a:txBody>
                  <a:tcPr anchor="ctr"/>
                </a:tc>
                <a:tc>
                  <a:txBody>
                    <a:bodyPr/>
                    <a:lstStyle/>
                    <a:p>
                      <a:pPr algn="ctr" rtl="0" fontAlgn="base"/>
                      <a:r>
                        <a:rPr lang="en-US" sz="1800">
                          <a:effectLst/>
                        </a:rPr>
                        <a:t>User Approval </a:t>
                      </a:r>
                      <a:endParaRPr lang="en-US" sz="1800" b="0" i="0">
                        <a:effectLst/>
                      </a:endParaRPr>
                    </a:p>
                  </a:txBody>
                  <a:tcPr anchor="ctr"/>
                </a:tc>
                <a:extLst>
                  <a:ext uri="{0D108BD9-81ED-4DB2-BD59-A6C34878D82A}">
                    <a16:rowId xmlns:a16="http://schemas.microsoft.com/office/drawing/2014/main" val="938505786"/>
                  </a:ext>
                </a:extLst>
              </a:tr>
            </a:tbl>
          </a:graphicData>
        </a:graphic>
      </p:graphicFrame>
      <p:sp>
        <p:nvSpPr>
          <p:cNvPr id="4" name="Slide Number Placeholder 3">
            <a:extLst>
              <a:ext uri="{FF2B5EF4-FFF2-40B4-BE49-F238E27FC236}">
                <a16:creationId xmlns:a16="http://schemas.microsoft.com/office/drawing/2014/main" id="{0DC625A2-6207-4E83-8C16-DCF1AE7CEE97}"/>
              </a:ext>
            </a:extLst>
          </p:cNvPr>
          <p:cNvSpPr>
            <a:spLocks noGrp="1"/>
          </p:cNvSpPr>
          <p:nvPr>
            <p:ph type="sldNum" sz="quarter" idx="4"/>
          </p:nvPr>
        </p:nvSpPr>
        <p:spPr/>
        <p:txBody>
          <a:bodyPr lIns="91440" tIns="45720" rIns="91440" bIns="45720" anchor="t"/>
          <a:lstStyle/>
          <a:p>
            <a:r>
              <a:rPr lang="en-US"/>
              <a:t>8</a:t>
            </a:r>
          </a:p>
          <a:p>
            <a:endParaRPr lang="en-US"/>
          </a:p>
        </p:txBody>
      </p:sp>
      <p:sp>
        <p:nvSpPr>
          <p:cNvPr id="5" name="Content Placeholder 4">
            <a:extLst>
              <a:ext uri="{FF2B5EF4-FFF2-40B4-BE49-F238E27FC236}">
                <a16:creationId xmlns:a16="http://schemas.microsoft.com/office/drawing/2014/main" id="{5C91B077-7FE5-45C0-8D0D-82E1B4A29D24}"/>
              </a:ext>
            </a:extLst>
          </p:cNvPr>
          <p:cNvSpPr>
            <a:spLocks noGrp="1"/>
          </p:cNvSpPr>
          <p:nvPr>
            <p:ph sz="quarter" idx="11"/>
          </p:nvPr>
        </p:nvSpPr>
        <p:spPr>
          <a:xfrm>
            <a:off x="11020425" y="5659024"/>
            <a:ext cx="1828800" cy="310896"/>
          </a:xfrm>
        </p:spPr>
        <p:txBody>
          <a:bodyPr vert="horz" lIns="91440" tIns="45720" rIns="91440" bIns="45720" rtlCol="0" anchor="t">
            <a:noAutofit/>
          </a:bodyPr>
          <a:lstStyle/>
          <a:p>
            <a:r>
              <a:rPr lang="en-US">
                <a:latin typeface="Arial"/>
                <a:cs typeface="Arial"/>
              </a:rPr>
              <a:t>David Alicea</a:t>
            </a:r>
          </a:p>
          <a:p>
            <a:endParaRPr lang="en-US"/>
          </a:p>
        </p:txBody>
      </p:sp>
    </p:spTree>
    <p:extLst>
      <p:ext uri="{BB962C8B-B14F-4D97-AF65-F5344CB8AC3E}">
        <p14:creationId xmlns:p14="http://schemas.microsoft.com/office/powerpoint/2010/main" val="1946926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kern="1200">
                <a:solidFill>
                  <a:schemeClr val="tx1"/>
                </a:solidFill>
                <a:latin typeface="Arial"/>
                <a:cs typeface="Arial"/>
              </a:rPr>
              <a:t>Concept Generation</a:t>
            </a:r>
            <a:r>
              <a:rPr lang="en-US">
                <a:solidFill>
                  <a:schemeClr val="tx1"/>
                </a:solidFill>
                <a:latin typeface="Arial"/>
                <a:cs typeface="Arial"/>
              </a:rPr>
              <a:t> Tools</a:t>
            </a:r>
            <a:endParaRPr lang="en-US" b="1" kern="1200">
              <a:solidFill>
                <a:schemeClr val="tx1"/>
              </a:solidFill>
              <a:latin typeface="Arial"/>
              <a:cs typeface="Arial"/>
            </a:endParaRPr>
          </a:p>
        </p:txBody>
      </p:sp>
      <p:sp>
        <p:nvSpPr>
          <p:cNvPr id="11" name="Content Placeholder 2">
            <a:extLst>
              <a:ext uri="{FF2B5EF4-FFF2-40B4-BE49-F238E27FC236}">
                <a16:creationId xmlns:a16="http://schemas.microsoft.com/office/drawing/2014/main" id="{B8080832-BD22-4B1E-ACF8-C3A5C7D72FB1}"/>
              </a:ext>
            </a:extLst>
          </p:cNvPr>
          <p:cNvSpPr>
            <a:spLocks noGrp="1"/>
          </p:cNvSpPr>
          <p:nvPr>
            <p:ph sz="half" idx="1"/>
          </p:nvPr>
        </p:nvSpPr>
        <p:spPr>
          <a:xfrm>
            <a:off x="8472731" y="2001265"/>
            <a:ext cx="3474720" cy="2985033"/>
          </a:xfrm>
        </p:spPr>
        <p:txBody>
          <a:bodyPr vert="horz" lIns="91440" tIns="45720" rIns="91440" bIns="45720" rtlCol="0" anchor="t">
            <a:normAutofit/>
          </a:bodyPr>
          <a:lstStyle/>
          <a:p>
            <a:pPr marL="0" indent="0" algn="ctr">
              <a:buNone/>
            </a:pPr>
            <a:r>
              <a:rPr lang="en-US" sz="2500" b="1">
                <a:latin typeface="Calibri"/>
                <a:cs typeface="Arial"/>
              </a:rPr>
              <a:t>Biomimicry</a:t>
            </a:r>
          </a:p>
          <a:p>
            <a:endParaRPr lang="en-US"/>
          </a:p>
        </p:txBody>
      </p:sp>
      <p:sp>
        <p:nvSpPr>
          <p:cNvPr id="6" name="TextBox 5">
            <a:extLst>
              <a:ext uri="{FF2B5EF4-FFF2-40B4-BE49-F238E27FC236}">
                <a16:creationId xmlns:a16="http://schemas.microsoft.com/office/drawing/2014/main" id="{C5261C1B-9522-4C1F-B22E-C9A059160DAC}"/>
              </a:ext>
            </a:extLst>
          </p:cNvPr>
          <p:cNvSpPr txBox="1"/>
          <p:nvPr/>
        </p:nvSpPr>
        <p:spPr>
          <a:xfrm>
            <a:off x="284028" y="2001264"/>
            <a:ext cx="3243227" cy="293680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57150" algn="ctr">
              <a:lnSpc>
                <a:spcPct val="90000"/>
              </a:lnSpc>
              <a:spcAft>
                <a:spcPts val="600"/>
              </a:spcAft>
            </a:pPr>
            <a:r>
              <a:rPr lang="en-US" sz="2500" b="1">
                <a:latin typeface="Calibri"/>
                <a:cs typeface="Arial"/>
              </a:rPr>
              <a:t>Crap Shoot</a:t>
            </a:r>
            <a:endParaRPr lang="en-US" sz="2500" b="1">
              <a:latin typeface="Calibri"/>
              <a:cs typeface="Calibri" panose="020F0502020204030204"/>
            </a:endParaRPr>
          </a:p>
          <a:p>
            <a:pPr marL="285750" indent="-228600">
              <a:lnSpc>
                <a:spcPct val="90000"/>
              </a:lnSpc>
              <a:spcAft>
                <a:spcPts val="600"/>
              </a:spcAft>
              <a:buFont typeface="Arial" panose="020B0604020202020204" pitchFamily="34" charset="0"/>
              <a:buChar char="•"/>
            </a:pPr>
            <a:endParaRPr lang="en-US" sz="2800">
              <a:latin typeface="Arial" panose="020B0604020202020204" pitchFamily="34" charset="0"/>
              <a:cs typeface="Arial" panose="020B0604020202020204" pitchFamily="34" charset="0"/>
            </a:endParaRPr>
          </a:p>
          <a:p>
            <a:pPr marL="285750" indent="-228600">
              <a:lnSpc>
                <a:spcPct val="90000"/>
              </a:lnSpc>
              <a:spcAft>
                <a:spcPts val="600"/>
              </a:spcAft>
              <a:buFont typeface="Arial" panose="020B0604020202020204" pitchFamily="34" charset="0"/>
              <a:buChar char="•"/>
            </a:pPr>
            <a:endParaRPr lang="en-US" sz="2800">
              <a:latin typeface="Arial" panose="020B0604020202020204" pitchFamily="34" charset="0"/>
              <a:cs typeface="Arial" panose="020B0604020202020204" pitchFamily="34" charset="0"/>
            </a:endParaRPr>
          </a:p>
        </p:txBody>
      </p:sp>
      <p:sp>
        <p:nvSpPr>
          <p:cNvPr id="13" name="Content Placeholder 5">
            <a:extLst>
              <a:ext uri="{FF2B5EF4-FFF2-40B4-BE49-F238E27FC236}">
                <a16:creationId xmlns:a16="http://schemas.microsoft.com/office/drawing/2014/main" id="{8081532D-37CE-444C-BE3E-2D87267BCD3E}"/>
              </a:ext>
            </a:extLst>
          </p:cNvPr>
          <p:cNvSpPr>
            <a:spLocks noGrp="1"/>
          </p:cNvSpPr>
          <p:nvPr>
            <p:ph sz="half" idx="14"/>
          </p:nvPr>
        </p:nvSpPr>
        <p:spPr>
          <a:xfrm>
            <a:off x="3750542" y="2001265"/>
            <a:ext cx="4352465" cy="2985033"/>
          </a:xfrm>
        </p:spPr>
        <p:txBody>
          <a:bodyPr vert="horz" lIns="91440" tIns="45720" rIns="91440" bIns="45720" rtlCol="0" anchor="t">
            <a:normAutofit/>
          </a:bodyPr>
          <a:lstStyle/>
          <a:p>
            <a:pPr marL="0" indent="0" algn="ctr">
              <a:buNone/>
            </a:pPr>
            <a:r>
              <a:rPr lang="en-US" sz="2500" b="1">
                <a:latin typeface="Calibri"/>
                <a:cs typeface="Arial"/>
              </a:rPr>
              <a:t>Morphological Chart</a:t>
            </a: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t>9</a:t>
            </a:r>
          </a:p>
        </p:txBody>
      </p:sp>
      <p:pic>
        <p:nvPicPr>
          <p:cNvPr id="7" name="Picture 7" descr="A small bird perched on a tree branch&#10;&#10;Description automatically generated">
            <a:extLst>
              <a:ext uri="{FF2B5EF4-FFF2-40B4-BE49-F238E27FC236}">
                <a16:creationId xmlns:a16="http://schemas.microsoft.com/office/drawing/2014/main" id="{4598CFA4-B3E9-459C-93D5-7BE3494C7537}"/>
              </a:ext>
            </a:extLst>
          </p:cNvPr>
          <p:cNvPicPr>
            <a:picLocks noGrp="1" noChangeAspect="1"/>
          </p:cNvPicPr>
          <p:nvPr>
            <p:ph sz="quarter" idx="11"/>
          </p:nvPr>
        </p:nvPicPr>
        <p:blipFill>
          <a:blip r:embed="rId2"/>
          <a:stretch>
            <a:fillRect/>
          </a:stretch>
        </p:blipFill>
        <p:spPr>
          <a:xfrm>
            <a:off x="8523570" y="2576466"/>
            <a:ext cx="3367640" cy="2172490"/>
          </a:xfrm>
        </p:spPr>
      </p:pic>
      <p:pic>
        <p:nvPicPr>
          <p:cNvPr id="8" name="Picture 8" descr="Diagram&#10;&#10;Description automatically generated">
            <a:extLst>
              <a:ext uri="{FF2B5EF4-FFF2-40B4-BE49-F238E27FC236}">
                <a16:creationId xmlns:a16="http://schemas.microsoft.com/office/drawing/2014/main" id="{BF1776D7-6BD5-4EC0-BB4B-016B379A0425}"/>
              </a:ext>
            </a:extLst>
          </p:cNvPr>
          <p:cNvPicPr>
            <a:picLocks noChangeAspect="1"/>
          </p:cNvPicPr>
          <p:nvPr/>
        </p:nvPicPr>
        <p:blipFill>
          <a:blip r:embed="rId3"/>
          <a:stretch>
            <a:fillRect/>
          </a:stretch>
        </p:blipFill>
        <p:spPr>
          <a:xfrm>
            <a:off x="3832414" y="2569659"/>
            <a:ext cx="4460111" cy="2171192"/>
          </a:xfrm>
          <a:prstGeom prst="rect">
            <a:avLst/>
          </a:prstGeom>
        </p:spPr>
      </p:pic>
      <p:pic>
        <p:nvPicPr>
          <p:cNvPr id="9" name="Picture 9" descr="A picture containing indoor, remote, sitting, control&#10;&#10;Description automatically generated">
            <a:extLst>
              <a:ext uri="{FF2B5EF4-FFF2-40B4-BE49-F238E27FC236}">
                <a16:creationId xmlns:a16="http://schemas.microsoft.com/office/drawing/2014/main" id="{DBE4A22C-D6AE-4B70-BB41-C1BA8E8543FE}"/>
              </a:ext>
            </a:extLst>
          </p:cNvPr>
          <p:cNvPicPr>
            <a:picLocks noChangeAspect="1"/>
          </p:cNvPicPr>
          <p:nvPr/>
        </p:nvPicPr>
        <p:blipFill>
          <a:blip r:embed="rId4"/>
          <a:stretch>
            <a:fillRect/>
          </a:stretch>
        </p:blipFill>
        <p:spPr>
          <a:xfrm>
            <a:off x="283064" y="2567572"/>
            <a:ext cx="3244769" cy="2175367"/>
          </a:xfrm>
          <a:prstGeom prst="rect">
            <a:avLst/>
          </a:prstGeom>
        </p:spPr>
      </p:pic>
      <p:sp>
        <p:nvSpPr>
          <p:cNvPr id="2" name="TextBox 1">
            <a:extLst>
              <a:ext uri="{FF2B5EF4-FFF2-40B4-BE49-F238E27FC236}">
                <a16:creationId xmlns:a16="http://schemas.microsoft.com/office/drawing/2014/main" id="{6AC8A35F-3A13-4675-9295-E881607C1FA9}"/>
              </a:ext>
            </a:extLst>
          </p:cNvPr>
          <p:cNvSpPr txBox="1"/>
          <p:nvPr/>
        </p:nvSpPr>
        <p:spPr>
          <a:xfrm>
            <a:off x="10420350" y="561975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rial"/>
                <a:cs typeface="Calibri"/>
              </a:rPr>
              <a:t>David Alicea</a:t>
            </a:r>
          </a:p>
        </p:txBody>
      </p:sp>
      <p:sp>
        <p:nvSpPr>
          <p:cNvPr id="10" name="TextBox 9">
            <a:extLst>
              <a:ext uri="{FF2B5EF4-FFF2-40B4-BE49-F238E27FC236}">
                <a16:creationId xmlns:a16="http://schemas.microsoft.com/office/drawing/2014/main" id="{45FC343F-F41A-4C13-AEA5-22E3B259021E}"/>
              </a:ext>
            </a:extLst>
          </p:cNvPr>
          <p:cNvSpPr txBox="1"/>
          <p:nvPr/>
        </p:nvSpPr>
        <p:spPr>
          <a:xfrm>
            <a:off x="3799473" y="4825387"/>
            <a:ext cx="451997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McConomy, S. (2020, November 11). Engineering Characteristics, Functions, Targets, and Metric. FAMU-FSU College of Engineering.</a:t>
            </a:r>
          </a:p>
        </p:txBody>
      </p:sp>
    </p:spTree>
    <p:extLst>
      <p:ext uri="{BB962C8B-B14F-4D97-AF65-F5344CB8AC3E}">
        <p14:creationId xmlns:p14="http://schemas.microsoft.com/office/powerpoint/2010/main" val="27233928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5024C-B53F-4918-88A5-4FBF0F7590BC}"/>
              </a:ext>
            </a:extLst>
          </p:cNvPr>
          <p:cNvSpPr>
            <a:spLocks noGrp="1"/>
          </p:cNvSpPr>
          <p:nvPr>
            <p:ph type="title"/>
          </p:nvPr>
        </p:nvSpPr>
        <p:spPr>
          <a:xfrm>
            <a:off x="838200" y="365125"/>
            <a:ext cx="10515600" cy="1325563"/>
          </a:xfrm>
        </p:spPr>
        <p:txBody>
          <a:bodyPr anchor="ctr">
            <a:normAutofit/>
          </a:bodyPr>
          <a:lstStyle/>
          <a:p>
            <a:r>
              <a:rPr lang="en-US">
                <a:solidFill>
                  <a:schemeClr val="tx1"/>
                </a:solidFill>
                <a:latin typeface="Arial"/>
                <a:cs typeface="Arial"/>
              </a:rPr>
              <a:t>Medium Fidelity Concepts</a:t>
            </a:r>
            <a:endParaRPr lang="en-US" err="1">
              <a:solidFill>
                <a:schemeClr val="tx1"/>
              </a:solidFill>
              <a:latin typeface="Arial"/>
              <a:cs typeface="Arial"/>
            </a:endParaRPr>
          </a:p>
        </p:txBody>
      </p:sp>
      <p:sp>
        <p:nvSpPr>
          <p:cNvPr id="4" name="Slide Number Placeholder 3">
            <a:extLst>
              <a:ext uri="{FF2B5EF4-FFF2-40B4-BE49-F238E27FC236}">
                <a16:creationId xmlns:a16="http://schemas.microsoft.com/office/drawing/2014/main" id="{C3CC1DCC-901B-4C89-BCE7-808AD063241E}"/>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11</a:t>
            </a:r>
            <a:endParaRPr lang="en-US"/>
          </a:p>
        </p:txBody>
      </p:sp>
      <p:sp>
        <p:nvSpPr>
          <p:cNvPr id="11" name="Content Placeholder 4">
            <a:extLst>
              <a:ext uri="{FF2B5EF4-FFF2-40B4-BE49-F238E27FC236}">
                <a16:creationId xmlns:a16="http://schemas.microsoft.com/office/drawing/2014/main" id="{E2DA51F7-F53F-4B55-8F2F-03EF2CA4A2F1}"/>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David Alicea</a:t>
            </a:r>
          </a:p>
        </p:txBody>
      </p:sp>
      <p:graphicFrame>
        <p:nvGraphicFramePr>
          <p:cNvPr id="7" name="Content Placeholder 2">
            <a:extLst>
              <a:ext uri="{FF2B5EF4-FFF2-40B4-BE49-F238E27FC236}">
                <a16:creationId xmlns:a16="http://schemas.microsoft.com/office/drawing/2014/main" id="{2514F292-6BB2-4EF5-B4BA-292DAD201DE1}"/>
              </a:ext>
            </a:extLst>
          </p:cNvPr>
          <p:cNvGraphicFramePr>
            <a:graphicFrameLocks noGrp="1"/>
          </p:cNvGraphicFramePr>
          <p:nvPr>
            <p:ph idx="1"/>
            <p:extLst>
              <p:ext uri="{D42A27DB-BD31-4B8C-83A1-F6EECF244321}">
                <p14:modId xmlns:p14="http://schemas.microsoft.com/office/powerpoint/2010/main" val="2527433739"/>
              </p:ext>
            </p:extLst>
          </p:nvPr>
        </p:nvGraphicFramePr>
        <p:xfrm>
          <a:off x="487340" y="1393788"/>
          <a:ext cx="11216983" cy="40930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57364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77DCB-5F6F-4019-909E-D60F86B80AA5}"/>
              </a:ext>
            </a:extLst>
          </p:cNvPr>
          <p:cNvSpPr>
            <a:spLocks noGrp="1"/>
          </p:cNvSpPr>
          <p:nvPr>
            <p:ph type="title"/>
          </p:nvPr>
        </p:nvSpPr>
        <p:spPr/>
        <p:txBody>
          <a:bodyPr/>
          <a:lstStyle/>
          <a:p>
            <a:r>
              <a:rPr lang="en-US">
                <a:solidFill>
                  <a:schemeClr val="tx1"/>
                </a:solidFill>
                <a:latin typeface="Arial"/>
                <a:cs typeface="Arial"/>
              </a:rPr>
              <a:t>Concept Selection</a:t>
            </a:r>
            <a:endParaRPr lang="en-US">
              <a:solidFill>
                <a:schemeClr val="tx1"/>
              </a:solidFill>
            </a:endParaRPr>
          </a:p>
        </p:txBody>
      </p:sp>
      <p:sp>
        <p:nvSpPr>
          <p:cNvPr id="5" name="Slide Number Placeholder 4">
            <a:extLst>
              <a:ext uri="{FF2B5EF4-FFF2-40B4-BE49-F238E27FC236}">
                <a16:creationId xmlns:a16="http://schemas.microsoft.com/office/drawing/2014/main" id="{7BE5EAFE-7FB2-46C2-BA1D-938E4052DF08}"/>
              </a:ext>
            </a:extLst>
          </p:cNvPr>
          <p:cNvSpPr>
            <a:spLocks noGrp="1"/>
          </p:cNvSpPr>
          <p:nvPr>
            <p:ph type="sldNum" sz="quarter" idx="4"/>
          </p:nvPr>
        </p:nvSpPr>
        <p:spPr/>
        <p:txBody>
          <a:bodyPr lIns="91440" tIns="45720" rIns="91440" bIns="45720" anchor="t"/>
          <a:lstStyle/>
          <a:p>
            <a:r>
              <a:rPr lang="en-US">
                <a:latin typeface="Arial"/>
                <a:cs typeface="Arial"/>
              </a:rPr>
              <a:t>15</a:t>
            </a:r>
            <a:endParaRPr lang="en-US"/>
          </a:p>
        </p:txBody>
      </p:sp>
      <p:sp>
        <p:nvSpPr>
          <p:cNvPr id="3" name="Content Placeholder 8">
            <a:extLst>
              <a:ext uri="{FF2B5EF4-FFF2-40B4-BE49-F238E27FC236}">
                <a16:creationId xmlns:a16="http://schemas.microsoft.com/office/drawing/2014/main" id="{8E09AB19-D3E5-420D-94C8-88746F96EFEA}"/>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David </a:t>
            </a:r>
            <a:r>
              <a:rPr lang="en-US" err="1">
                <a:latin typeface="Arial"/>
                <a:cs typeface="Arial"/>
              </a:rPr>
              <a:t>Alicea</a:t>
            </a:r>
            <a:endParaRPr lang="en-US"/>
          </a:p>
        </p:txBody>
      </p:sp>
      <p:sp>
        <p:nvSpPr>
          <p:cNvPr id="6" name="Rectangle 5">
            <a:extLst>
              <a:ext uri="{FF2B5EF4-FFF2-40B4-BE49-F238E27FC236}">
                <a16:creationId xmlns:a16="http://schemas.microsoft.com/office/drawing/2014/main" id="{EE38DB69-C5C2-4CD2-B324-54528298A2FA}"/>
              </a:ext>
            </a:extLst>
          </p:cNvPr>
          <p:cNvSpPr/>
          <p:nvPr/>
        </p:nvSpPr>
        <p:spPr>
          <a:xfrm rot="2776213">
            <a:off x="9829053" y="880993"/>
            <a:ext cx="493152" cy="12254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a:extLst>
              <a:ext uri="{FF2B5EF4-FFF2-40B4-BE49-F238E27FC236}">
                <a16:creationId xmlns:a16="http://schemas.microsoft.com/office/drawing/2014/main" id="{DDEB44BC-ADA2-4798-92F6-101D917F7672}"/>
              </a:ext>
            </a:extLst>
          </p:cNvPr>
          <p:cNvSpPr/>
          <p:nvPr/>
        </p:nvSpPr>
        <p:spPr>
          <a:xfrm rot="2776213">
            <a:off x="10168043" y="1239705"/>
            <a:ext cx="493152" cy="122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7">
            <a:extLst>
              <a:ext uri="{FF2B5EF4-FFF2-40B4-BE49-F238E27FC236}">
                <a16:creationId xmlns:a16="http://schemas.microsoft.com/office/drawing/2014/main" id="{A9D1A79D-282C-40C9-B734-401DC52D4F76}"/>
              </a:ext>
            </a:extLst>
          </p:cNvPr>
          <p:cNvSpPr/>
          <p:nvPr/>
        </p:nvSpPr>
        <p:spPr>
          <a:xfrm rot="2776213">
            <a:off x="10516214" y="1598418"/>
            <a:ext cx="493152" cy="12254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8">
            <a:extLst>
              <a:ext uri="{FF2B5EF4-FFF2-40B4-BE49-F238E27FC236}">
                <a16:creationId xmlns:a16="http://schemas.microsoft.com/office/drawing/2014/main" id="{7FDC0C7D-54B6-4AE1-904A-01E2C7287DCE}"/>
              </a:ext>
            </a:extLst>
          </p:cNvPr>
          <p:cNvSpPr/>
          <p:nvPr/>
        </p:nvSpPr>
        <p:spPr>
          <a:xfrm rot="2776213">
            <a:off x="10846025" y="1942760"/>
            <a:ext cx="493152" cy="122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a:extLst>
              <a:ext uri="{FF2B5EF4-FFF2-40B4-BE49-F238E27FC236}">
                <a16:creationId xmlns:a16="http://schemas.microsoft.com/office/drawing/2014/main" id="{70D8EEC0-149D-41E1-A3CB-15C024E68661}"/>
              </a:ext>
            </a:extLst>
          </p:cNvPr>
          <p:cNvSpPr/>
          <p:nvPr/>
        </p:nvSpPr>
        <p:spPr>
          <a:xfrm rot="19050367">
            <a:off x="11097407" y="2018640"/>
            <a:ext cx="303249" cy="3109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277A45EC-F40A-4AAC-8310-455BE06CEFD5}"/>
              </a:ext>
            </a:extLst>
          </p:cNvPr>
          <p:cNvSpPr/>
          <p:nvPr/>
        </p:nvSpPr>
        <p:spPr>
          <a:xfrm rot="2776213">
            <a:off x="9502889" y="528595"/>
            <a:ext cx="491580" cy="21060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7172702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14DC-26CE-4CF7-AC5E-13D61E753B31}"/>
              </a:ext>
            </a:extLst>
          </p:cNvPr>
          <p:cNvSpPr>
            <a:spLocks noGrp="1"/>
          </p:cNvSpPr>
          <p:nvPr>
            <p:ph type="title"/>
          </p:nvPr>
        </p:nvSpPr>
        <p:spPr>
          <a:xfrm>
            <a:off x="838200" y="62057"/>
            <a:ext cx="10515600" cy="1325563"/>
          </a:xfrm>
        </p:spPr>
        <p:txBody>
          <a:bodyPr/>
          <a:lstStyle/>
          <a:p>
            <a:r>
              <a:rPr lang="en-US">
                <a:solidFill>
                  <a:schemeClr val="tx1"/>
                </a:solidFill>
                <a:latin typeface="Arial"/>
                <a:cs typeface="Arial"/>
              </a:rPr>
              <a:t>Importance Weight Factor</a:t>
            </a:r>
            <a:endParaRPr lang="en-US">
              <a:solidFill>
                <a:schemeClr val="tx1"/>
              </a:solidFill>
            </a:endParaRPr>
          </a:p>
        </p:txBody>
      </p:sp>
      <p:sp>
        <p:nvSpPr>
          <p:cNvPr id="4" name="Slide Number Placeholder 3">
            <a:extLst>
              <a:ext uri="{FF2B5EF4-FFF2-40B4-BE49-F238E27FC236}">
                <a16:creationId xmlns:a16="http://schemas.microsoft.com/office/drawing/2014/main" id="{2122DE07-16E6-4ED9-82AE-F9E86D7D788C}"/>
              </a:ext>
            </a:extLst>
          </p:cNvPr>
          <p:cNvSpPr>
            <a:spLocks noGrp="1"/>
          </p:cNvSpPr>
          <p:nvPr>
            <p:ph type="sldNum" sz="quarter" idx="4"/>
          </p:nvPr>
        </p:nvSpPr>
        <p:spPr/>
        <p:txBody>
          <a:bodyPr/>
          <a:lstStyle/>
          <a:p>
            <a:fld id="{6F1FABC0-072B-4F22-8F9B-95A9D10B0206}" type="slidenum">
              <a:rPr lang="en-US" smtClean="0"/>
              <a:pPr/>
              <a:t>67</a:t>
            </a:fld>
            <a:endParaRPr lang="en-US"/>
          </a:p>
        </p:txBody>
      </p:sp>
      <p:sp>
        <p:nvSpPr>
          <p:cNvPr id="11" name="TextBox 10">
            <a:extLst>
              <a:ext uri="{FF2B5EF4-FFF2-40B4-BE49-F238E27FC236}">
                <a16:creationId xmlns:a16="http://schemas.microsoft.com/office/drawing/2014/main" id="{A4B5C1AE-A2CC-4F79-A90C-67D3711F50FD}"/>
              </a:ext>
            </a:extLst>
          </p:cNvPr>
          <p:cNvSpPr txBox="1"/>
          <p:nvPr/>
        </p:nvSpPr>
        <p:spPr>
          <a:xfrm>
            <a:off x="1937175" y="4012505"/>
            <a:ext cx="4617811"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cs typeface="Calibri"/>
              </a:rPr>
              <a:t>Helps Avoid Ground Irregularities</a:t>
            </a:r>
          </a:p>
        </p:txBody>
      </p:sp>
      <p:sp>
        <p:nvSpPr>
          <p:cNvPr id="12" name="TextBox 11">
            <a:extLst>
              <a:ext uri="{FF2B5EF4-FFF2-40B4-BE49-F238E27FC236}">
                <a16:creationId xmlns:a16="http://schemas.microsoft.com/office/drawing/2014/main" id="{CE3AC2E8-2FF6-4838-AE11-05EB52C26064}"/>
              </a:ext>
            </a:extLst>
          </p:cNvPr>
          <p:cNvSpPr txBox="1"/>
          <p:nvPr/>
        </p:nvSpPr>
        <p:spPr>
          <a:xfrm>
            <a:off x="1936275" y="1755179"/>
            <a:ext cx="5136770"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cs typeface="Calibri"/>
              </a:rPr>
              <a:t>Recognizes Surrounding Objects</a:t>
            </a:r>
            <a:endParaRPr lang="en-US" sz="2400">
              <a:cs typeface="Calibri" panose="020F0502020204030204"/>
            </a:endParaRPr>
          </a:p>
        </p:txBody>
      </p:sp>
      <p:pic>
        <p:nvPicPr>
          <p:cNvPr id="20" name="Graphic 20" descr="Badge">
            <a:extLst>
              <a:ext uri="{FF2B5EF4-FFF2-40B4-BE49-F238E27FC236}">
                <a16:creationId xmlns:a16="http://schemas.microsoft.com/office/drawing/2014/main" id="{0C57D97A-E30F-405F-B238-F90A099647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22978" y="4020097"/>
            <a:ext cx="449211" cy="449211"/>
          </a:xfrm>
          <a:prstGeom prst="rect">
            <a:avLst/>
          </a:prstGeom>
        </p:spPr>
      </p:pic>
      <p:sp>
        <p:nvSpPr>
          <p:cNvPr id="21" name="TextBox 20">
            <a:extLst>
              <a:ext uri="{FF2B5EF4-FFF2-40B4-BE49-F238E27FC236}">
                <a16:creationId xmlns:a16="http://schemas.microsoft.com/office/drawing/2014/main" id="{D8D2E60C-9C3C-4BEB-AF12-4570C28EEBD9}"/>
              </a:ext>
            </a:extLst>
          </p:cNvPr>
          <p:cNvSpPr txBox="1"/>
          <p:nvPr/>
        </p:nvSpPr>
        <p:spPr>
          <a:xfrm>
            <a:off x="1935377" y="2326434"/>
            <a:ext cx="3953592"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cs typeface="Calibri"/>
              </a:rPr>
              <a:t>Intuitive with O&amp;M Training</a:t>
            </a:r>
          </a:p>
        </p:txBody>
      </p:sp>
      <p:pic>
        <p:nvPicPr>
          <p:cNvPr id="22" name="Graphic 22" descr="Badge 3">
            <a:extLst>
              <a:ext uri="{FF2B5EF4-FFF2-40B4-BE49-F238E27FC236}">
                <a16:creationId xmlns:a16="http://schemas.microsoft.com/office/drawing/2014/main" id="{56FD1727-6A02-482F-8AE9-C05BEB8190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1998" y="3457584"/>
            <a:ext cx="444800" cy="449996"/>
          </a:xfrm>
          <a:prstGeom prst="rect">
            <a:avLst/>
          </a:prstGeom>
        </p:spPr>
      </p:pic>
      <p:sp>
        <p:nvSpPr>
          <p:cNvPr id="23" name="TextBox 22">
            <a:extLst>
              <a:ext uri="{FF2B5EF4-FFF2-40B4-BE49-F238E27FC236}">
                <a16:creationId xmlns:a16="http://schemas.microsoft.com/office/drawing/2014/main" id="{011D9E11-5729-4844-B2F9-27196893A4C0}"/>
              </a:ext>
            </a:extLst>
          </p:cNvPr>
          <p:cNvSpPr txBox="1"/>
          <p:nvPr/>
        </p:nvSpPr>
        <p:spPr>
          <a:xfrm>
            <a:off x="1925819" y="2857335"/>
            <a:ext cx="3731202"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cs typeface="Calibri"/>
              </a:rPr>
              <a:t>Notify Emergency Contact</a:t>
            </a:r>
          </a:p>
        </p:txBody>
      </p:sp>
      <p:sp>
        <p:nvSpPr>
          <p:cNvPr id="25" name="TextBox 24">
            <a:extLst>
              <a:ext uri="{FF2B5EF4-FFF2-40B4-BE49-F238E27FC236}">
                <a16:creationId xmlns:a16="http://schemas.microsoft.com/office/drawing/2014/main" id="{8D5FF9F1-4A38-43F4-8CCB-8743C7F909DF}"/>
              </a:ext>
            </a:extLst>
          </p:cNvPr>
          <p:cNvSpPr txBox="1"/>
          <p:nvPr/>
        </p:nvSpPr>
        <p:spPr>
          <a:xfrm>
            <a:off x="1923552" y="3452830"/>
            <a:ext cx="4776288"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t>Priced for Low-Income Households</a:t>
            </a:r>
          </a:p>
        </p:txBody>
      </p:sp>
      <p:sp>
        <p:nvSpPr>
          <p:cNvPr id="28" name="TextBox 27">
            <a:extLst>
              <a:ext uri="{FF2B5EF4-FFF2-40B4-BE49-F238E27FC236}">
                <a16:creationId xmlns:a16="http://schemas.microsoft.com/office/drawing/2014/main" id="{BB9D322E-3F04-42BA-A281-5586399B0FC3}"/>
              </a:ext>
            </a:extLst>
          </p:cNvPr>
          <p:cNvSpPr txBox="1"/>
          <p:nvPr/>
        </p:nvSpPr>
        <p:spPr>
          <a:xfrm>
            <a:off x="1933547" y="4565626"/>
            <a:ext cx="3673186"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t>Identifies and Reads Text</a:t>
            </a:r>
          </a:p>
        </p:txBody>
      </p:sp>
      <p:sp>
        <p:nvSpPr>
          <p:cNvPr id="30" name="TextBox 29">
            <a:extLst>
              <a:ext uri="{FF2B5EF4-FFF2-40B4-BE49-F238E27FC236}">
                <a16:creationId xmlns:a16="http://schemas.microsoft.com/office/drawing/2014/main" id="{08360B00-E1BA-44A4-873D-4600EB4C266E}"/>
              </a:ext>
            </a:extLst>
          </p:cNvPr>
          <p:cNvSpPr txBox="1"/>
          <p:nvPr/>
        </p:nvSpPr>
        <p:spPr>
          <a:xfrm>
            <a:off x="1923123" y="5116786"/>
            <a:ext cx="4060688"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cs typeface="Calibri"/>
              </a:rPr>
              <a:t>Allows for Location Detection</a:t>
            </a:r>
          </a:p>
        </p:txBody>
      </p:sp>
      <p:sp>
        <p:nvSpPr>
          <p:cNvPr id="31" name="TextBox 30">
            <a:extLst>
              <a:ext uri="{FF2B5EF4-FFF2-40B4-BE49-F238E27FC236}">
                <a16:creationId xmlns:a16="http://schemas.microsoft.com/office/drawing/2014/main" id="{7C8993A3-2F67-4236-BA81-65A7266D1D13}"/>
              </a:ext>
            </a:extLst>
          </p:cNvPr>
          <p:cNvSpPr txBox="1"/>
          <p:nvPr/>
        </p:nvSpPr>
        <p:spPr>
          <a:xfrm>
            <a:off x="1965470" y="1263573"/>
            <a:ext cx="498590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Interpreted Customer Needs</a:t>
            </a:r>
            <a:endParaRPr lang="en-US" sz="3000" b="1">
              <a:cs typeface="Calibri"/>
            </a:endParaRPr>
          </a:p>
        </p:txBody>
      </p:sp>
      <p:sp>
        <p:nvSpPr>
          <p:cNvPr id="32" name="TextBox 31">
            <a:extLst>
              <a:ext uri="{FF2B5EF4-FFF2-40B4-BE49-F238E27FC236}">
                <a16:creationId xmlns:a16="http://schemas.microsoft.com/office/drawing/2014/main" id="{36FC7BFB-B94F-4464-88CF-295854A311EB}"/>
              </a:ext>
            </a:extLst>
          </p:cNvPr>
          <p:cNvSpPr txBox="1"/>
          <p:nvPr/>
        </p:nvSpPr>
        <p:spPr>
          <a:xfrm rot="16200000">
            <a:off x="-415889" y="3486194"/>
            <a:ext cx="31516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Calibri"/>
              </a:rPr>
              <a:t>Importance Weight Factor</a:t>
            </a:r>
          </a:p>
        </p:txBody>
      </p:sp>
      <p:pic>
        <p:nvPicPr>
          <p:cNvPr id="33" name="Graphic 33" descr="Badge 4">
            <a:extLst>
              <a:ext uri="{FF2B5EF4-FFF2-40B4-BE49-F238E27FC236}">
                <a16:creationId xmlns:a16="http://schemas.microsoft.com/office/drawing/2014/main" id="{D425118E-B965-4D8A-8EAE-DC1FCB225A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13523" y="2324504"/>
            <a:ext cx="440551" cy="448689"/>
          </a:xfrm>
          <a:prstGeom prst="rect">
            <a:avLst/>
          </a:prstGeom>
        </p:spPr>
      </p:pic>
      <p:pic>
        <p:nvPicPr>
          <p:cNvPr id="34" name="Graphic 34" descr="Badge 3">
            <a:extLst>
              <a:ext uri="{FF2B5EF4-FFF2-40B4-BE49-F238E27FC236}">
                <a16:creationId xmlns:a16="http://schemas.microsoft.com/office/drawing/2014/main" id="{F91159F8-5B59-49B5-9063-E10CD20591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22816" y="2908465"/>
            <a:ext cx="440552" cy="449211"/>
          </a:xfrm>
          <a:prstGeom prst="rect">
            <a:avLst/>
          </a:prstGeom>
        </p:spPr>
      </p:pic>
      <p:pic>
        <p:nvPicPr>
          <p:cNvPr id="35" name="Graphic 20" descr="Badge">
            <a:extLst>
              <a:ext uri="{FF2B5EF4-FFF2-40B4-BE49-F238E27FC236}">
                <a16:creationId xmlns:a16="http://schemas.microsoft.com/office/drawing/2014/main" id="{A2C5B9AF-9489-496D-BAA6-02823DA766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22978" y="5128459"/>
            <a:ext cx="449211" cy="449211"/>
          </a:xfrm>
          <a:prstGeom prst="rect">
            <a:avLst/>
          </a:prstGeom>
        </p:spPr>
      </p:pic>
      <p:pic>
        <p:nvPicPr>
          <p:cNvPr id="38" name="Graphic 38" descr="Badge">
            <a:extLst>
              <a:ext uri="{FF2B5EF4-FFF2-40B4-BE49-F238E27FC236}">
                <a16:creationId xmlns:a16="http://schemas.microsoft.com/office/drawing/2014/main" id="{0DA9C98F-056F-4461-B877-1DE46A9B819B}"/>
              </a:ext>
            </a:extLst>
          </p:cNvPr>
          <p:cNvPicPr>
            <a:picLocks noGrp="1" noChangeAspect="1"/>
          </p:cNvPicPr>
          <p:nvPr>
            <p:ph sz="quarter" idx="11"/>
          </p:nvPr>
        </p:nvPicPr>
        <p:blipFill>
          <a:blip r:embed="rId10">
            <a:extLst>
              <a:ext uri="{96DAC541-7B7A-43D3-8B79-37D633B846F1}">
                <asvg:svgBlip xmlns:asvg="http://schemas.microsoft.com/office/drawing/2016/SVG/main" r:embed="rId11"/>
              </a:ext>
            </a:extLst>
          </a:blip>
          <a:stretch>
            <a:fillRect/>
          </a:stretch>
        </p:blipFill>
        <p:spPr>
          <a:xfrm>
            <a:off x="1516753" y="4571320"/>
            <a:ext cx="448689" cy="440552"/>
          </a:xfrm>
        </p:spPr>
      </p:pic>
      <p:pic>
        <p:nvPicPr>
          <p:cNvPr id="6" name="Graphic 6" descr="Badge 6">
            <a:extLst>
              <a:ext uri="{FF2B5EF4-FFF2-40B4-BE49-F238E27FC236}">
                <a16:creationId xmlns:a16="http://schemas.microsoft.com/office/drawing/2014/main" id="{3DB0961A-6031-4330-B3C3-C355C2235F0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16046" y="1759838"/>
            <a:ext cx="451111" cy="451111"/>
          </a:xfrm>
          <a:prstGeom prst="rect">
            <a:avLst/>
          </a:prstGeom>
        </p:spPr>
      </p:pic>
      <p:sp>
        <p:nvSpPr>
          <p:cNvPr id="17" name="Content Placeholder 8">
            <a:extLst>
              <a:ext uri="{FF2B5EF4-FFF2-40B4-BE49-F238E27FC236}">
                <a16:creationId xmlns:a16="http://schemas.microsoft.com/office/drawing/2014/main" id="{1A246F69-7517-44F8-ADBE-9013D7738EA0}"/>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Nicolas Garcia</a:t>
            </a:r>
            <a:endParaRPr lang="en-US"/>
          </a:p>
        </p:txBody>
      </p:sp>
    </p:spTree>
    <p:extLst>
      <p:ext uri="{BB962C8B-B14F-4D97-AF65-F5344CB8AC3E}">
        <p14:creationId xmlns:p14="http://schemas.microsoft.com/office/powerpoint/2010/main" val="11356399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4CDFF-CBD0-45F3-A0F5-86345A4D6079}"/>
              </a:ext>
            </a:extLst>
          </p:cNvPr>
          <p:cNvSpPr>
            <a:spLocks noGrp="1"/>
          </p:cNvSpPr>
          <p:nvPr>
            <p:ph type="title"/>
          </p:nvPr>
        </p:nvSpPr>
        <p:spPr>
          <a:xfrm>
            <a:off x="377456" y="241078"/>
            <a:ext cx="10515600" cy="1325563"/>
          </a:xfrm>
        </p:spPr>
        <p:txBody>
          <a:bodyPr/>
          <a:lstStyle/>
          <a:p>
            <a:r>
              <a:rPr lang="en-US">
                <a:solidFill>
                  <a:schemeClr val="tx1"/>
                </a:solidFill>
                <a:latin typeface="Arial"/>
                <a:cs typeface="Arial"/>
              </a:rPr>
              <a:t>Pugh Chart</a:t>
            </a:r>
            <a:endParaRPr lang="en-US">
              <a:solidFill>
                <a:schemeClr val="tx1"/>
              </a:solidFill>
            </a:endParaRPr>
          </a:p>
        </p:txBody>
      </p:sp>
      <p:sp>
        <p:nvSpPr>
          <p:cNvPr id="4" name="Slide Number Placeholder 3">
            <a:extLst>
              <a:ext uri="{FF2B5EF4-FFF2-40B4-BE49-F238E27FC236}">
                <a16:creationId xmlns:a16="http://schemas.microsoft.com/office/drawing/2014/main" id="{52B78FF2-026A-4579-BEF6-93E195D3C0DF}"/>
              </a:ext>
            </a:extLst>
          </p:cNvPr>
          <p:cNvSpPr>
            <a:spLocks noGrp="1"/>
          </p:cNvSpPr>
          <p:nvPr>
            <p:ph type="sldNum" sz="quarter" idx="4"/>
          </p:nvPr>
        </p:nvSpPr>
        <p:spPr/>
        <p:txBody>
          <a:bodyPr/>
          <a:lstStyle/>
          <a:p>
            <a:fld id="{6F1FABC0-072B-4F22-8F9B-95A9D10B0206}" type="slidenum">
              <a:rPr lang="en-US" smtClean="0"/>
              <a:pPr/>
              <a:t>68</a:t>
            </a:fld>
            <a:endParaRPr lang="en-US"/>
          </a:p>
        </p:txBody>
      </p:sp>
      <p:sp>
        <p:nvSpPr>
          <p:cNvPr id="9" name="Content Placeholder 8">
            <a:extLst>
              <a:ext uri="{FF2B5EF4-FFF2-40B4-BE49-F238E27FC236}">
                <a16:creationId xmlns:a16="http://schemas.microsoft.com/office/drawing/2014/main" id="{1675B1D7-8D46-4CCE-BEAA-DD76BB392FE4}"/>
              </a:ext>
            </a:extLst>
          </p:cNvPr>
          <p:cNvSpPr>
            <a:spLocks noGrp="1"/>
          </p:cNvSpPr>
          <p:nvPr>
            <p:ph sz="quarter" idx="11"/>
          </p:nvPr>
        </p:nvSpPr>
        <p:spPr/>
        <p:txBody>
          <a:bodyPr vert="horz" lIns="91440" tIns="45720" rIns="91440" bIns="45720" rtlCol="0" anchor="t">
            <a:noAutofit/>
          </a:bodyPr>
          <a:lstStyle/>
          <a:p>
            <a:r>
              <a:rPr lang="en-US">
                <a:latin typeface="Arial"/>
                <a:cs typeface="Arial"/>
              </a:rPr>
              <a:t>Nicolas Garcia</a:t>
            </a:r>
            <a:endParaRPr lang="en-US"/>
          </a:p>
        </p:txBody>
      </p:sp>
      <p:sp>
        <p:nvSpPr>
          <p:cNvPr id="14" name="TextBox 13">
            <a:extLst>
              <a:ext uri="{FF2B5EF4-FFF2-40B4-BE49-F238E27FC236}">
                <a16:creationId xmlns:a16="http://schemas.microsoft.com/office/drawing/2014/main" id="{2244E487-DAF4-449B-A0C6-7B1936F63417}"/>
              </a:ext>
            </a:extLst>
          </p:cNvPr>
          <p:cNvSpPr txBox="1"/>
          <p:nvPr/>
        </p:nvSpPr>
        <p:spPr>
          <a:xfrm>
            <a:off x="4724400" y="336082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3" name="Picture 5" descr="Table&#10;&#10;Description automatically generated">
            <a:extLst>
              <a:ext uri="{FF2B5EF4-FFF2-40B4-BE49-F238E27FC236}">
                <a16:creationId xmlns:a16="http://schemas.microsoft.com/office/drawing/2014/main" id="{A659C0E8-49A7-4B63-A98F-68C403AD490C}"/>
              </a:ext>
            </a:extLst>
          </p:cNvPr>
          <p:cNvPicPr>
            <a:picLocks noChangeAspect="1"/>
          </p:cNvPicPr>
          <p:nvPr/>
        </p:nvPicPr>
        <p:blipFill>
          <a:blip r:embed="rId2"/>
          <a:stretch>
            <a:fillRect/>
          </a:stretch>
        </p:blipFill>
        <p:spPr>
          <a:xfrm>
            <a:off x="392727" y="1451098"/>
            <a:ext cx="11416829" cy="3280660"/>
          </a:xfrm>
          <a:prstGeom prst="rect">
            <a:avLst/>
          </a:prstGeom>
        </p:spPr>
      </p:pic>
    </p:spTree>
    <p:extLst>
      <p:ext uri="{BB962C8B-B14F-4D97-AF65-F5344CB8AC3E}">
        <p14:creationId xmlns:p14="http://schemas.microsoft.com/office/powerpoint/2010/main" val="38228116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4CDFF-CBD0-45F3-A0F5-86345A4D6079}"/>
              </a:ext>
            </a:extLst>
          </p:cNvPr>
          <p:cNvSpPr>
            <a:spLocks noGrp="1"/>
          </p:cNvSpPr>
          <p:nvPr>
            <p:ph type="title"/>
          </p:nvPr>
        </p:nvSpPr>
        <p:spPr>
          <a:xfrm>
            <a:off x="377456" y="241078"/>
            <a:ext cx="10515600" cy="1325563"/>
          </a:xfrm>
        </p:spPr>
        <p:txBody>
          <a:bodyPr/>
          <a:lstStyle/>
          <a:p>
            <a:r>
              <a:rPr lang="en-US">
                <a:solidFill>
                  <a:schemeClr val="tx1"/>
                </a:solidFill>
                <a:latin typeface="Arial"/>
                <a:cs typeface="Arial"/>
              </a:rPr>
              <a:t>Pugh Chart</a:t>
            </a:r>
            <a:endParaRPr lang="en-US">
              <a:solidFill>
                <a:schemeClr val="tx1"/>
              </a:solidFill>
            </a:endParaRPr>
          </a:p>
        </p:txBody>
      </p:sp>
      <p:sp>
        <p:nvSpPr>
          <p:cNvPr id="4" name="Slide Number Placeholder 3">
            <a:extLst>
              <a:ext uri="{FF2B5EF4-FFF2-40B4-BE49-F238E27FC236}">
                <a16:creationId xmlns:a16="http://schemas.microsoft.com/office/drawing/2014/main" id="{52B78FF2-026A-4579-BEF6-93E195D3C0DF}"/>
              </a:ext>
            </a:extLst>
          </p:cNvPr>
          <p:cNvSpPr>
            <a:spLocks noGrp="1"/>
          </p:cNvSpPr>
          <p:nvPr>
            <p:ph type="sldNum" sz="quarter" idx="4"/>
          </p:nvPr>
        </p:nvSpPr>
        <p:spPr/>
        <p:txBody>
          <a:bodyPr/>
          <a:lstStyle/>
          <a:p>
            <a:fld id="{6F1FABC0-072B-4F22-8F9B-95A9D10B0206}" type="slidenum">
              <a:rPr lang="en-US" smtClean="0"/>
              <a:pPr/>
              <a:t>69</a:t>
            </a:fld>
            <a:endParaRPr lang="en-US"/>
          </a:p>
        </p:txBody>
      </p:sp>
      <p:sp>
        <p:nvSpPr>
          <p:cNvPr id="9" name="Content Placeholder 8">
            <a:extLst>
              <a:ext uri="{FF2B5EF4-FFF2-40B4-BE49-F238E27FC236}">
                <a16:creationId xmlns:a16="http://schemas.microsoft.com/office/drawing/2014/main" id="{1675B1D7-8D46-4CCE-BEAA-DD76BB392FE4}"/>
              </a:ext>
            </a:extLst>
          </p:cNvPr>
          <p:cNvSpPr>
            <a:spLocks noGrp="1"/>
          </p:cNvSpPr>
          <p:nvPr>
            <p:ph sz="quarter" idx="11"/>
          </p:nvPr>
        </p:nvSpPr>
        <p:spPr/>
        <p:txBody>
          <a:bodyPr vert="horz" lIns="91440" tIns="45720" rIns="91440" bIns="45720" rtlCol="0" anchor="t">
            <a:noAutofit/>
          </a:bodyPr>
          <a:lstStyle/>
          <a:p>
            <a:r>
              <a:rPr lang="en-US">
                <a:latin typeface="Arial"/>
                <a:cs typeface="Arial"/>
              </a:rPr>
              <a:t>Nicolas Garcia</a:t>
            </a:r>
            <a:endParaRPr lang="en-US"/>
          </a:p>
        </p:txBody>
      </p:sp>
      <p:sp>
        <p:nvSpPr>
          <p:cNvPr id="14" name="TextBox 13">
            <a:extLst>
              <a:ext uri="{FF2B5EF4-FFF2-40B4-BE49-F238E27FC236}">
                <a16:creationId xmlns:a16="http://schemas.microsoft.com/office/drawing/2014/main" id="{2244E487-DAF4-449B-A0C6-7B1936F63417}"/>
              </a:ext>
            </a:extLst>
          </p:cNvPr>
          <p:cNvSpPr txBox="1"/>
          <p:nvPr/>
        </p:nvSpPr>
        <p:spPr>
          <a:xfrm>
            <a:off x="4724400" y="336082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3" name="Picture 5" descr="Table&#10;&#10;Description automatically generated">
            <a:extLst>
              <a:ext uri="{FF2B5EF4-FFF2-40B4-BE49-F238E27FC236}">
                <a16:creationId xmlns:a16="http://schemas.microsoft.com/office/drawing/2014/main" id="{A659C0E8-49A7-4B63-A98F-68C403AD490C}"/>
              </a:ext>
            </a:extLst>
          </p:cNvPr>
          <p:cNvPicPr>
            <a:picLocks noChangeAspect="1"/>
          </p:cNvPicPr>
          <p:nvPr/>
        </p:nvPicPr>
        <p:blipFill>
          <a:blip r:embed="rId2"/>
          <a:stretch>
            <a:fillRect/>
          </a:stretch>
        </p:blipFill>
        <p:spPr>
          <a:xfrm>
            <a:off x="392727" y="1451098"/>
            <a:ext cx="11416829" cy="3280660"/>
          </a:xfrm>
          <a:prstGeom prst="rect">
            <a:avLst/>
          </a:prstGeom>
        </p:spPr>
      </p:pic>
      <p:sp>
        <p:nvSpPr>
          <p:cNvPr id="5" name="Rectangle 4">
            <a:extLst>
              <a:ext uri="{FF2B5EF4-FFF2-40B4-BE49-F238E27FC236}">
                <a16:creationId xmlns:a16="http://schemas.microsoft.com/office/drawing/2014/main" id="{61DB0A15-5392-410F-B7C9-1ED1D65BB9E5}"/>
              </a:ext>
            </a:extLst>
          </p:cNvPr>
          <p:cNvSpPr/>
          <p:nvPr/>
        </p:nvSpPr>
        <p:spPr>
          <a:xfrm>
            <a:off x="5434361" y="4189141"/>
            <a:ext cx="864219" cy="5110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260DBDA-FBF5-4571-865C-14D316AB210D}"/>
              </a:ext>
            </a:extLst>
          </p:cNvPr>
          <p:cNvSpPr/>
          <p:nvPr/>
        </p:nvSpPr>
        <p:spPr>
          <a:xfrm>
            <a:off x="10489580" y="4189141"/>
            <a:ext cx="1310267" cy="5110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0824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EC7CF-C44A-460F-8F92-AFB24F0ECCD7}"/>
              </a:ext>
            </a:extLst>
          </p:cNvPr>
          <p:cNvSpPr>
            <a:spLocks noGrp="1"/>
          </p:cNvSpPr>
          <p:nvPr>
            <p:ph type="title"/>
          </p:nvPr>
        </p:nvSpPr>
        <p:spPr/>
        <p:txBody>
          <a:bodyPr/>
          <a:lstStyle/>
          <a:p>
            <a:r>
              <a:rPr lang="en-US">
                <a:solidFill>
                  <a:schemeClr val="tx1"/>
                </a:solidFill>
                <a:latin typeface="Arial"/>
                <a:cs typeface="Arial"/>
              </a:rPr>
              <a:t>Summary</a:t>
            </a:r>
            <a:endParaRPr lang="en-US">
              <a:solidFill>
                <a:schemeClr val="tx1"/>
              </a:solidFill>
            </a:endParaRPr>
          </a:p>
        </p:txBody>
      </p:sp>
      <p:sp>
        <p:nvSpPr>
          <p:cNvPr id="5" name="Slide Number Placeholder 4">
            <a:extLst>
              <a:ext uri="{FF2B5EF4-FFF2-40B4-BE49-F238E27FC236}">
                <a16:creationId xmlns:a16="http://schemas.microsoft.com/office/drawing/2014/main" id="{6A7A53AD-F4F0-4DE6-ABA0-B12C5B8FCA8A}"/>
              </a:ext>
            </a:extLst>
          </p:cNvPr>
          <p:cNvSpPr>
            <a:spLocks noGrp="1"/>
          </p:cNvSpPr>
          <p:nvPr>
            <p:ph type="sldNum" sz="quarter" idx="4"/>
          </p:nvPr>
        </p:nvSpPr>
        <p:spPr/>
        <p:txBody>
          <a:bodyPr/>
          <a:lstStyle/>
          <a:p>
            <a:fld id="{6F1FABC0-072B-4F22-8F9B-95A9D10B0206}" type="slidenum">
              <a:rPr lang="en-US" smtClean="0"/>
              <a:pPr/>
              <a:t>7</a:t>
            </a:fld>
            <a:endParaRPr lang="en-US"/>
          </a:p>
        </p:txBody>
      </p:sp>
      <p:sp>
        <p:nvSpPr>
          <p:cNvPr id="6" name="Content Placeholder 5">
            <a:extLst>
              <a:ext uri="{FF2B5EF4-FFF2-40B4-BE49-F238E27FC236}">
                <a16:creationId xmlns:a16="http://schemas.microsoft.com/office/drawing/2014/main" id="{C4C640C0-F2C4-4CFA-BBF6-B5D299905024}"/>
              </a:ext>
            </a:extLst>
          </p:cNvPr>
          <p:cNvSpPr>
            <a:spLocks noGrp="1"/>
          </p:cNvSpPr>
          <p:nvPr>
            <p:ph sz="quarter" idx="11"/>
          </p:nvPr>
        </p:nvSpPr>
        <p:spPr/>
        <p:txBody>
          <a:bodyPr vert="horz" lIns="91440" tIns="45720" rIns="91440" bIns="45720" rtlCol="0" anchor="t">
            <a:noAutofit/>
          </a:bodyPr>
          <a:lstStyle/>
          <a:p>
            <a:r>
              <a:rPr lang="en-US">
                <a:latin typeface="Arial"/>
                <a:cs typeface="Arial"/>
              </a:rPr>
              <a:t>Ethan Saffer</a:t>
            </a:r>
            <a:endParaRPr lang="en-US"/>
          </a:p>
        </p:txBody>
      </p:sp>
      <p:sp>
        <p:nvSpPr>
          <p:cNvPr id="7" name="Rectangle: Rounded Corners 6">
            <a:extLst>
              <a:ext uri="{FF2B5EF4-FFF2-40B4-BE49-F238E27FC236}">
                <a16:creationId xmlns:a16="http://schemas.microsoft.com/office/drawing/2014/main" id="{0F0C7084-15E4-4A1A-932A-4034426319F0}"/>
              </a:ext>
            </a:extLst>
          </p:cNvPr>
          <p:cNvSpPr/>
          <p:nvPr/>
        </p:nvSpPr>
        <p:spPr>
          <a:xfrm>
            <a:off x="840921" y="1822202"/>
            <a:ext cx="4466770" cy="3006518"/>
          </a:xfrm>
          <a:prstGeom prst="roundRect">
            <a:avLst/>
          </a:prstGeom>
          <a:solidFill>
            <a:srgbClr val="8B9DA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PROBLEM:</a:t>
            </a:r>
          </a:p>
          <a:p>
            <a:pPr marL="285750" indent="-285750">
              <a:lnSpc>
                <a:spcPct val="90000"/>
              </a:lnSpc>
              <a:spcBef>
                <a:spcPts val="1000"/>
              </a:spcBef>
              <a:buFont typeface="Arial"/>
              <a:buChar char="•"/>
            </a:pPr>
            <a:r>
              <a:rPr lang="en-US">
                <a:latin typeface="Arial"/>
                <a:cs typeface="Arial"/>
              </a:rPr>
              <a:t>The visually impaired have limited aid in current society. This leaves many of them dependent on others and unemployed.</a:t>
            </a:r>
            <a:endParaRPr lang="en-US">
              <a:ea typeface="+mn-lt"/>
              <a:cs typeface="+mn-lt"/>
            </a:endParaRPr>
          </a:p>
          <a:p>
            <a:pPr marL="285750" indent="-285750">
              <a:lnSpc>
                <a:spcPct val="90000"/>
              </a:lnSpc>
              <a:spcBef>
                <a:spcPts val="1000"/>
              </a:spcBef>
              <a:buFont typeface="Arial"/>
              <a:buChar char="•"/>
            </a:pPr>
            <a:r>
              <a:rPr lang="en-US">
                <a:latin typeface="Arial"/>
                <a:cs typeface="Arial"/>
              </a:rPr>
              <a:t>Current resources on the market are not affordable or effective for the average income of visually impaired individuals.</a:t>
            </a:r>
          </a:p>
        </p:txBody>
      </p:sp>
      <p:sp>
        <p:nvSpPr>
          <p:cNvPr id="8" name="Arrow: Right 7">
            <a:extLst>
              <a:ext uri="{FF2B5EF4-FFF2-40B4-BE49-F238E27FC236}">
                <a16:creationId xmlns:a16="http://schemas.microsoft.com/office/drawing/2014/main" id="{34B60222-FF0F-4CE0-9D23-C5B95165D6C8}"/>
              </a:ext>
            </a:extLst>
          </p:cNvPr>
          <p:cNvSpPr/>
          <p:nvPr/>
        </p:nvSpPr>
        <p:spPr>
          <a:xfrm>
            <a:off x="5787318" y="3139059"/>
            <a:ext cx="979714" cy="480785"/>
          </a:xfrm>
          <a:prstGeom prst="rightArrow">
            <a:avLst/>
          </a:prstGeom>
          <a:solidFill>
            <a:srgbClr val="8B9DA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DE2FA73B-CC73-4B48-A227-21C278778C4F}"/>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4232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B31E6-59DA-49BE-8730-72B8C2A168BF}"/>
              </a:ext>
            </a:extLst>
          </p:cNvPr>
          <p:cNvSpPr>
            <a:spLocks noGrp="1"/>
          </p:cNvSpPr>
          <p:nvPr>
            <p:ph type="title"/>
          </p:nvPr>
        </p:nvSpPr>
        <p:spPr>
          <a:xfrm>
            <a:off x="531541" y="281491"/>
            <a:ext cx="10515600" cy="1325563"/>
          </a:xfrm>
        </p:spPr>
        <p:txBody>
          <a:bodyPr anchor="ctr">
            <a:normAutofit/>
          </a:bodyPr>
          <a:lstStyle/>
          <a:p>
            <a:r>
              <a:rPr lang="en-US">
                <a:solidFill>
                  <a:schemeClr val="tx1"/>
                </a:solidFill>
                <a:latin typeface="Arial"/>
                <a:cs typeface="Arial"/>
              </a:rPr>
              <a:t>Second Pugh Chart </a:t>
            </a:r>
          </a:p>
        </p:txBody>
      </p:sp>
      <p:sp>
        <p:nvSpPr>
          <p:cNvPr id="4" name="Slide Number Placeholder 3">
            <a:extLst>
              <a:ext uri="{FF2B5EF4-FFF2-40B4-BE49-F238E27FC236}">
                <a16:creationId xmlns:a16="http://schemas.microsoft.com/office/drawing/2014/main" id="{F4754D49-5560-4456-B163-DCBDA4C071F7}"/>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70</a:t>
            </a:fld>
            <a:endParaRPr lang="en-US"/>
          </a:p>
        </p:txBody>
      </p:sp>
      <p:sp>
        <p:nvSpPr>
          <p:cNvPr id="14" name="Content Placeholder 4">
            <a:extLst>
              <a:ext uri="{FF2B5EF4-FFF2-40B4-BE49-F238E27FC236}">
                <a16:creationId xmlns:a16="http://schemas.microsoft.com/office/drawing/2014/main" id="{B97317FE-C207-40C4-9C81-7FF92BC43B4F}"/>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Nicolas Garcia</a:t>
            </a:r>
            <a:endParaRPr lang="en-US"/>
          </a:p>
        </p:txBody>
      </p:sp>
      <p:pic>
        <p:nvPicPr>
          <p:cNvPr id="3" name="Picture 4" descr="Table&#10;&#10;Description automatically generated">
            <a:extLst>
              <a:ext uri="{FF2B5EF4-FFF2-40B4-BE49-F238E27FC236}">
                <a16:creationId xmlns:a16="http://schemas.microsoft.com/office/drawing/2014/main" id="{383174BE-D630-4FF2-87F6-B238336B91BB}"/>
              </a:ext>
            </a:extLst>
          </p:cNvPr>
          <p:cNvPicPr>
            <a:picLocks noChangeAspect="1"/>
          </p:cNvPicPr>
          <p:nvPr/>
        </p:nvPicPr>
        <p:blipFill rotWithShape="1">
          <a:blip r:embed="rId2"/>
          <a:srcRect t="1534" b="512"/>
          <a:stretch/>
        </p:blipFill>
        <p:spPr>
          <a:xfrm>
            <a:off x="563481" y="1608175"/>
            <a:ext cx="11068647" cy="3529576"/>
          </a:xfrm>
          <a:prstGeom prst="rect">
            <a:avLst/>
          </a:prstGeom>
        </p:spPr>
      </p:pic>
    </p:spTree>
    <p:extLst>
      <p:ext uri="{BB962C8B-B14F-4D97-AF65-F5344CB8AC3E}">
        <p14:creationId xmlns:p14="http://schemas.microsoft.com/office/powerpoint/2010/main" val="37806248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B31E6-59DA-49BE-8730-72B8C2A168BF}"/>
              </a:ext>
            </a:extLst>
          </p:cNvPr>
          <p:cNvSpPr>
            <a:spLocks noGrp="1"/>
          </p:cNvSpPr>
          <p:nvPr>
            <p:ph type="title"/>
          </p:nvPr>
        </p:nvSpPr>
        <p:spPr>
          <a:xfrm>
            <a:off x="531541" y="281491"/>
            <a:ext cx="10515600" cy="1325563"/>
          </a:xfrm>
        </p:spPr>
        <p:txBody>
          <a:bodyPr anchor="ctr">
            <a:normAutofit/>
          </a:bodyPr>
          <a:lstStyle/>
          <a:p>
            <a:r>
              <a:rPr lang="en-US">
                <a:solidFill>
                  <a:schemeClr val="tx1"/>
                </a:solidFill>
                <a:latin typeface="Arial"/>
                <a:cs typeface="Arial"/>
              </a:rPr>
              <a:t>Second Pugh Chart </a:t>
            </a:r>
          </a:p>
        </p:txBody>
      </p:sp>
      <p:sp>
        <p:nvSpPr>
          <p:cNvPr id="4" name="Slide Number Placeholder 3">
            <a:extLst>
              <a:ext uri="{FF2B5EF4-FFF2-40B4-BE49-F238E27FC236}">
                <a16:creationId xmlns:a16="http://schemas.microsoft.com/office/drawing/2014/main" id="{F4754D49-5560-4456-B163-DCBDA4C071F7}"/>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71</a:t>
            </a:fld>
            <a:endParaRPr lang="en-US"/>
          </a:p>
        </p:txBody>
      </p:sp>
      <p:sp>
        <p:nvSpPr>
          <p:cNvPr id="14" name="Content Placeholder 4">
            <a:extLst>
              <a:ext uri="{FF2B5EF4-FFF2-40B4-BE49-F238E27FC236}">
                <a16:creationId xmlns:a16="http://schemas.microsoft.com/office/drawing/2014/main" id="{B97317FE-C207-40C4-9C81-7FF92BC43B4F}"/>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Nicolas Garcia</a:t>
            </a:r>
            <a:endParaRPr lang="en-US"/>
          </a:p>
        </p:txBody>
      </p:sp>
      <p:pic>
        <p:nvPicPr>
          <p:cNvPr id="3" name="Picture 4" descr="Table&#10;&#10;Description automatically generated">
            <a:extLst>
              <a:ext uri="{FF2B5EF4-FFF2-40B4-BE49-F238E27FC236}">
                <a16:creationId xmlns:a16="http://schemas.microsoft.com/office/drawing/2014/main" id="{383174BE-D630-4FF2-87F6-B238336B91BB}"/>
              </a:ext>
            </a:extLst>
          </p:cNvPr>
          <p:cNvPicPr>
            <a:picLocks noChangeAspect="1"/>
          </p:cNvPicPr>
          <p:nvPr/>
        </p:nvPicPr>
        <p:blipFill rotWithShape="1">
          <a:blip r:embed="rId2"/>
          <a:srcRect t="1534" b="512"/>
          <a:stretch/>
        </p:blipFill>
        <p:spPr>
          <a:xfrm>
            <a:off x="563481" y="1608175"/>
            <a:ext cx="11068647" cy="3529576"/>
          </a:xfrm>
          <a:prstGeom prst="rect">
            <a:avLst/>
          </a:prstGeom>
        </p:spPr>
      </p:pic>
      <p:sp>
        <p:nvSpPr>
          <p:cNvPr id="5" name="Rectangle 4">
            <a:extLst>
              <a:ext uri="{FF2B5EF4-FFF2-40B4-BE49-F238E27FC236}">
                <a16:creationId xmlns:a16="http://schemas.microsoft.com/office/drawing/2014/main" id="{80F3618C-6DE0-4EA3-BD48-ADA6DB3A5244}"/>
              </a:ext>
            </a:extLst>
          </p:cNvPr>
          <p:cNvSpPr/>
          <p:nvPr/>
        </p:nvSpPr>
        <p:spPr>
          <a:xfrm>
            <a:off x="4168768" y="4509896"/>
            <a:ext cx="1166358" cy="6275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D50C8AA-221C-4A03-A4DF-0DB309D56AAC}"/>
              </a:ext>
            </a:extLst>
          </p:cNvPr>
          <p:cNvSpPr/>
          <p:nvPr/>
        </p:nvSpPr>
        <p:spPr>
          <a:xfrm>
            <a:off x="5330354" y="4509896"/>
            <a:ext cx="1280678" cy="6275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F4A4440-1C77-43D1-9289-1711FFCBE149}"/>
              </a:ext>
            </a:extLst>
          </p:cNvPr>
          <p:cNvSpPr/>
          <p:nvPr/>
        </p:nvSpPr>
        <p:spPr>
          <a:xfrm>
            <a:off x="7633209" y="4509895"/>
            <a:ext cx="1361288" cy="6275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64458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4B13-47A4-4254-9D12-23C653BCB788}"/>
              </a:ext>
            </a:extLst>
          </p:cNvPr>
          <p:cNvSpPr>
            <a:spLocks noGrp="1"/>
          </p:cNvSpPr>
          <p:nvPr>
            <p:ph type="title"/>
          </p:nvPr>
        </p:nvSpPr>
        <p:spPr>
          <a:xfrm>
            <a:off x="647700" y="174625"/>
            <a:ext cx="10515600" cy="1325563"/>
          </a:xfrm>
        </p:spPr>
        <p:txBody>
          <a:bodyPr anchor="ctr">
            <a:normAutofit/>
          </a:bodyPr>
          <a:lstStyle/>
          <a:p>
            <a:r>
              <a:rPr lang="en-US">
                <a:solidFill>
                  <a:schemeClr val="tx1"/>
                </a:solidFill>
                <a:latin typeface="Arial"/>
                <a:cs typeface="Arial"/>
              </a:rPr>
              <a:t>Analytical Hierarchy Process</a:t>
            </a:r>
          </a:p>
        </p:txBody>
      </p:sp>
      <p:sp>
        <p:nvSpPr>
          <p:cNvPr id="4" name="Slide Number Placeholder 3">
            <a:extLst>
              <a:ext uri="{FF2B5EF4-FFF2-40B4-BE49-F238E27FC236}">
                <a16:creationId xmlns:a16="http://schemas.microsoft.com/office/drawing/2014/main" id="{01FCBD6B-3395-47AA-BD4C-4FA2915BD411}"/>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23</a:t>
            </a:r>
            <a:endParaRPr lang="en-US"/>
          </a:p>
        </p:txBody>
      </p:sp>
      <p:sp>
        <p:nvSpPr>
          <p:cNvPr id="11" name="Content Placeholder 4">
            <a:extLst>
              <a:ext uri="{FF2B5EF4-FFF2-40B4-BE49-F238E27FC236}">
                <a16:creationId xmlns:a16="http://schemas.microsoft.com/office/drawing/2014/main" id="{E84AFC36-F006-4C66-96E8-E2B217F355BA}"/>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Nicolas Garcia</a:t>
            </a:r>
            <a:endParaRPr lang="en-US"/>
          </a:p>
        </p:txBody>
      </p:sp>
      <p:graphicFrame>
        <p:nvGraphicFramePr>
          <p:cNvPr id="8" name="Content Placeholder 7">
            <a:extLst>
              <a:ext uri="{FF2B5EF4-FFF2-40B4-BE49-F238E27FC236}">
                <a16:creationId xmlns:a16="http://schemas.microsoft.com/office/drawing/2014/main" id="{5CA192AC-F32D-4FCB-BC29-216E963DE164}"/>
              </a:ext>
            </a:extLst>
          </p:cNvPr>
          <p:cNvGraphicFramePr>
            <a:graphicFrameLocks noGrp="1"/>
          </p:cNvGraphicFramePr>
          <p:nvPr>
            <p:ph idx="1"/>
            <p:extLst>
              <p:ext uri="{D42A27DB-BD31-4B8C-83A1-F6EECF244321}">
                <p14:modId xmlns:p14="http://schemas.microsoft.com/office/powerpoint/2010/main" val="3112953555"/>
              </p:ext>
            </p:extLst>
          </p:nvPr>
        </p:nvGraphicFramePr>
        <p:xfrm>
          <a:off x="1999332" y="1308368"/>
          <a:ext cx="7828252" cy="4232335"/>
        </p:xfrm>
        <a:graphic>
          <a:graphicData uri="http://schemas.openxmlformats.org/drawingml/2006/table">
            <a:tbl>
              <a:tblPr firstRow="1" bandRow="1">
                <a:tableStyleId>{5C22544A-7EE6-4342-B048-85BDC9FD1C3A}</a:tableStyleId>
              </a:tblPr>
              <a:tblGrid>
                <a:gridCol w="3414048">
                  <a:extLst>
                    <a:ext uri="{9D8B030D-6E8A-4147-A177-3AD203B41FA5}">
                      <a16:colId xmlns:a16="http://schemas.microsoft.com/office/drawing/2014/main" val="508054342"/>
                    </a:ext>
                  </a:extLst>
                </a:gridCol>
                <a:gridCol w="4414204">
                  <a:extLst>
                    <a:ext uri="{9D8B030D-6E8A-4147-A177-3AD203B41FA5}">
                      <a16:colId xmlns:a16="http://schemas.microsoft.com/office/drawing/2014/main" val="2285763943"/>
                    </a:ext>
                  </a:extLst>
                </a:gridCol>
              </a:tblGrid>
              <a:tr h="511968">
                <a:tc>
                  <a:txBody>
                    <a:bodyPr/>
                    <a:lstStyle/>
                    <a:p>
                      <a:pPr fontAlgn="b"/>
                      <a:r>
                        <a:rPr lang="en-US" sz="1100">
                          <a:effectLst/>
                        </a:rPr>
                        <a:t>Criteria Comparison Matrix [C] </a:t>
                      </a:r>
                      <a:endParaRPr lang="en-US" sz="1100">
                        <a:solidFill>
                          <a:srgbClr val="FFFFFF"/>
                        </a:solidFill>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4001279827"/>
                  </a:ext>
                </a:extLst>
              </a:tr>
              <a:tr h="451184">
                <a:tc>
                  <a:txBody>
                    <a:bodyPr/>
                    <a:lstStyle/>
                    <a:p>
                      <a:pPr algn="ctr" fontAlgn="b"/>
                      <a:r>
                        <a:rPr lang="en-US" sz="1800" b="0">
                          <a:effectLst/>
                        </a:rPr>
                        <a:t>Functions</a:t>
                      </a:r>
                    </a:p>
                  </a:txBody>
                  <a:tcPr marL="9525" marR="9525" marT="9525" anchor="b">
                    <a:solidFill>
                      <a:schemeClr val="accent1">
                        <a:lumMod val="60000"/>
                        <a:lumOff val="40000"/>
                      </a:schemeClr>
                    </a:solidFill>
                  </a:tcPr>
                </a:tc>
                <a:tc>
                  <a:txBody>
                    <a:bodyPr/>
                    <a:lstStyle/>
                    <a:p>
                      <a:pPr algn="ctr" fontAlgn="b"/>
                      <a:r>
                        <a:rPr lang="en-US" sz="1800" b="0">
                          <a:effectLst/>
                        </a:rPr>
                        <a:t>Criteria Weights{W}</a:t>
                      </a:r>
                      <a:endParaRPr lang="en-US" sz="1800" b="0">
                        <a:effectLst/>
                        <a:latin typeface="Calibri"/>
                      </a:endParaRPr>
                    </a:p>
                  </a:txBody>
                  <a:tcPr marL="9525" marR="9525" marT="9525" anchor="b">
                    <a:solidFill>
                      <a:schemeClr val="accent1">
                        <a:lumMod val="60000"/>
                        <a:lumOff val="40000"/>
                      </a:schemeClr>
                    </a:solidFill>
                  </a:tcPr>
                </a:tc>
                <a:extLst>
                  <a:ext uri="{0D108BD9-81ED-4DB2-BD59-A6C34878D82A}">
                    <a16:rowId xmlns:a16="http://schemas.microsoft.com/office/drawing/2014/main" val="3847941493"/>
                  </a:ext>
                </a:extLst>
              </a:tr>
              <a:tr h="280650">
                <a:tc>
                  <a:txBody>
                    <a:bodyPr/>
                    <a:lstStyle/>
                    <a:p>
                      <a:pPr algn="l" fontAlgn="ctr"/>
                      <a:r>
                        <a:rPr lang="en-US" sz="1800">
                          <a:effectLst/>
                        </a:rPr>
                        <a:t>Alert of Elevation</a:t>
                      </a:r>
                      <a:endParaRPr lang="en-US" sz="1800">
                        <a:effectLst/>
                        <a:latin typeface="Calibri"/>
                      </a:endParaRPr>
                    </a:p>
                  </a:txBody>
                  <a:tcPr marL="9525" marR="9525" marT="9525" anchor="ctr"/>
                </a:tc>
                <a:tc>
                  <a:txBody>
                    <a:bodyPr/>
                    <a:lstStyle/>
                    <a:p>
                      <a:pPr algn="ctr" fontAlgn="b"/>
                      <a:r>
                        <a:rPr lang="en-US" sz="1800" b="1">
                          <a:effectLst/>
                        </a:rPr>
                        <a:t>0.11</a:t>
                      </a:r>
                      <a:endParaRPr lang="en-US" sz="1800" b="1">
                        <a:effectLst/>
                        <a:latin typeface="Calibri"/>
                      </a:endParaRPr>
                    </a:p>
                  </a:txBody>
                  <a:tcPr marL="9525" marR="9525" marT="9525" anchor="ctr"/>
                </a:tc>
                <a:extLst>
                  <a:ext uri="{0D108BD9-81ED-4DB2-BD59-A6C34878D82A}">
                    <a16:rowId xmlns:a16="http://schemas.microsoft.com/office/drawing/2014/main" val="3945760563"/>
                  </a:ext>
                </a:extLst>
              </a:tr>
              <a:tr h="280650">
                <a:tc>
                  <a:txBody>
                    <a:bodyPr/>
                    <a:lstStyle/>
                    <a:p>
                      <a:pPr algn="l" fontAlgn="ctr"/>
                      <a:r>
                        <a:rPr lang="en-US" sz="1800">
                          <a:effectLst/>
                        </a:rPr>
                        <a:t>Determine Location</a:t>
                      </a:r>
                      <a:endParaRPr lang="en-US" sz="1800">
                        <a:effectLst/>
                        <a:latin typeface="Calibri"/>
                      </a:endParaRPr>
                    </a:p>
                  </a:txBody>
                  <a:tcPr marL="9525" marR="9525" marT="9525" anchor="ctr"/>
                </a:tc>
                <a:tc>
                  <a:txBody>
                    <a:bodyPr/>
                    <a:lstStyle/>
                    <a:p>
                      <a:pPr algn="ctr" fontAlgn="b"/>
                      <a:r>
                        <a:rPr lang="en-US" sz="1800">
                          <a:effectLst/>
                        </a:rPr>
                        <a:t>0.13</a:t>
                      </a:r>
                      <a:endParaRPr lang="en-US" sz="1800">
                        <a:effectLst/>
                        <a:latin typeface="Calibri"/>
                      </a:endParaRPr>
                    </a:p>
                  </a:txBody>
                  <a:tcPr marL="9525" marR="9525" marT="9525" anchor="ctr"/>
                </a:tc>
                <a:extLst>
                  <a:ext uri="{0D108BD9-81ED-4DB2-BD59-A6C34878D82A}">
                    <a16:rowId xmlns:a16="http://schemas.microsoft.com/office/drawing/2014/main" val="1403704490"/>
                  </a:ext>
                </a:extLst>
              </a:tr>
              <a:tr h="280650">
                <a:tc>
                  <a:txBody>
                    <a:bodyPr/>
                    <a:lstStyle/>
                    <a:p>
                      <a:pPr algn="l" fontAlgn="ctr"/>
                      <a:r>
                        <a:rPr lang="en-US" sz="1800">
                          <a:effectLst/>
                        </a:rPr>
                        <a:t>Interpret Sensory Information</a:t>
                      </a:r>
                      <a:endParaRPr lang="en-US" sz="1800">
                        <a:effectLst/>
                        <a:latin typeface="Calibri"/>
                      </a:endParaRPr>
                    </a:p>
                  </a:txBody>
                  <a:tcPr marL="9525" marR="9525" marT="9525" anchor="ctr"/>
                </a:tc>
                <a:tc>
                  <a:txBody>
                    <a:bodyPr/>
                    <a:lstStyle/>
                    <a:p>
                      <a:pPr algn="ctr" fontAlgn="b"/>
                      <a:r>
                        <a:rPr lang="en-US" sz="1800" b="1">
                          <a:effectLst/>
                        </a:rPr>
                        <a:t>0.24</a:t>
                      </a:r>
                      <a:endParaRPr lang="en-US" sz="1800" b="1">
                        <a:effectLst/>
                        <a:latin typeface="Calibri"/>
                      </a:endParaRPr>
                    </a:p>
                  </a:txBody>
                  <a:tcPr marL="9525" marR="9525" marT="9525" anchor="ctr"/>
                </a:tc>
                <a:extLst>
                  <a:ext uri="{0D108BD9-81ED-4DB2-BD59-A6C34878D82A}">
                    <a16:rowId xmlns:a16="http://schemas.microsoft.com/office/drawing/2014/main" val="2778031430"/>
                  </a:ext>
                </a:extLst>
              </a:tr>
              <a:tr h="280650">
                <a:tc>
                  <a:txBody>
                    <a:bodyPr/>
                    <a:lstStyle/>
                    <a:p>
                      <a:pPr algn="l" fontAlgn="ctr"/>
                      <a:r>
                        <a:rPr lang="en-US" sz="1800">
                          <a:effectLst/>
                        </a:rPr>
                        <a:t>Access Emergency Contact </a:t>
                      </a:r>
                      <a:endParaRPr lang="en-US" sz="1800">
                        <a:effectLst/>
                        <a:latin typeface="Calibri"/>
                      </a:endParaRPr>
                    </a:p>
                  </a:txBody>
                  <a:tcPr marL="9525" marR="9525" marT="9525" anchor="ctr"/>
                </a:tc>
                <a:tc>
                  <a:txBody>
                    <a:bodyPr/>
                    <a:lstStyle/>
                    <a:p>
                      <a:pPr algn="ctr" fontAlgn="b"/>
                      <a:r>
                        <a:rPr lang="en-US" sz="1800">
                          <a:effectLst/>
                        </a:rPr>
                        <a:t>0.03</a:t>
                      </a:r>
                      <a:endParaRPr lang="en-US" sz="1800">
                        <a:effectLst/>
                        <a:latin typeface="Calibri"/>
                      </a:endParaRPr>
                    </a:p>
                  </a:txBody>
                  <a:tcPr marL="9525" marR="9525" marT="9525" anchor="ctr"/>
                </a:tc>
                <a:extLst>
                  <a:ext uri="{0D108BD9-81ED-4DB2-BD59-A6C34878D82A}">
                    <a16:rowId xmlns:a16="http://schemas.microsoft.com/office/drawing/2014/main" val="1390243694"/>
                  </a:ext>
                </a:extLst>
              </a:tr>
              <a:tr h="481114">
                <a:tc>
                  <a:txBody>
                    <a:bodyPr/>
                    <a:lstStyle/>
                    <a:p>
                      <a:pPr algn="l" fontAlgn="ctr"/>
                      <a:r>
                        <a:rPr lang="en-US" sz="1800">
                          <a:effectLst/>
                        </a:rPr>
                        <a:t>Interface With Pre-Existing Skills</a:t>
                      </a:r>
                      <a:endParaRPr lang="en-US" sz="1800">
                        <a:effectLst/>
                        <a:latin typeface="Calibri"/>
                      </a:endParaRPr>
                    </a:p>
                  </a:txBody>
                  <a:tcPr marL="9525" marR="9525" marT="9525" anchor="ctr"/>
                </a:tc>
                <a:tc>
                  <a:txBody>
                    <a:bodyPr/>
                    <a:lstStyle/>
                    <a:p>
                      <a:pPr algn="ctr" fontAlgn="b"/>
                      <a:r>
                        <a:rPr lang="en-US" sz="1800">
                          <a:effectLst/>
                        </a:rPr>
                        <a:t>0.11</a:t>
                      </a:r>
                      <a:endParaRPr lang="en-US" sz="1800">
                        <a:effectLst/>
                        <a:latin typeface="Calibri"/>
                      </a:endParaRPr>
                    </a:p>
                  </a:txBody>
                  <a:tcPr marL="9525" marR="9525" marT="9525" anchor="ctr"/>
                </a:tc>
                <a:extLst>
                  <a:ext uri="{0D108BD9-81ED-4DB2-BD59-A6C34878D82A}">
                    <a16:rowId xmlns:a16="http://schemas.microsoft.com/office/drawing/2014/main" val="3352504397"/>
                  </a:ext>
                </a:extLst>
              </a:tr>
              <a:tr h="280650">
                <a:tc>
                  <a:txBody>
                    <a:bodyPr/>
                    <a:lstStyle/>
                    <a:p>
                      <a:pPr algn="l" fontAlgn="ctr"/>
                      <a:r>
                        <a:rPr lang="en-US" sz="1800">
                          <a:effectLst/>
                        </a:rPr>
                        <a:t>Store Frequent Tasks</a:t>
                      </a:r>
                      <a:endParaRPr lang="en-US" sz="1800">
                        <a:effectLst/>
                        <a:latin typeface="Calibri"/>
                      </a:endParaRPr>
                    </a:p>
                  </a:txBody>
                  <a:tcPr marL="9525" marR="9525" marT="9525" anchor="ctr"/>
                </a:tc>
                <a:tc>
                  <a:txBody>
                    <a:bodyPr/>
                    <a:lstStyle/>
                    <a:p>
                      <a:pPr algn="ctr" fontAlgn="b"/>
                      <a:r>
                        <a:rPr lang="en-US" sz="1800">
                          <a:effectLst/>
                        </a:rPr>
                        <a:t>0.04</a:t>
                      </a:r>
                      <a:endParaRPr lang="en-US" sz="1800">
                        <a:effectLst/>
                        <a:latin typeface="Calibri"/>
                      </a:endParaRPr>
                    </a:p>
                  </a:txBody>
                  <a:tcPr marL="9525" marR="9525" marT="9525" anchor="ctr"/>
                </a:tc>
                <a:extLst>
                  <a:ext uri="{0D108BD9-81ED-4DB2-BD59-A6C34878D82A}">
                    <a16:rowId xmlns:a16="http://schemas.microsoft.com/office/drawing/2014/main" val="2814010704"/>
                  </a:ext>
                </a:extLst>
              </a:tr>
              <a:tr h="280650">
                <a:tc>
                  <a:txBody>
                    <a:bodyPr/>
                    <a:lstStyle/>
                    <a:p>
                      <a:pPr algn="l" fontAlgn="ctr"/>
                      <a:r>
                        <a:rPr lang="en-US" sz="1800">
                          <a:effectLst/>
                        </a:rPr>
                        <a:t>Alert of Physical Object</a:t>
                      </a:r>
                      <a:endParaRPr lang="en-US" sz="1800">
                        <a:effectLst/>
                        <a:latin typeface="Calibri"/>
                      </a:endParaRPr>
                    </a:p>
                  </a:txBody>
                  <a:tcPr marL="9525" marR="9525" marT="9525" anchor="ctr"/>
                </a:tc>
                <a:tc>
                  <a:txBody>
                    <a:bodyPr/>
                    <a:lstStyle/>
                    <a:p>
                      <a:pPr algn="ctr" fontAlgn="b"/>
                      <a:r>
                        <a:rPr lang="en-US" sz="1800" b="1">
                          <a:effectLst/>
                        </a:rPr>
                        <a:t>0.19</a:t>
                      </a:r>
                      <a:endParaRPr lang="en-US" sz="1800" b="1">
                        <a:effectLst/>
                        <a:latin typeface="Calibri"/>
                      </a:endParaRPr>
                    </a:p>
                  </a:txBody>
                  <a:tcPr marL="9525" marR="9525" marT="9525" anchor="ctr"/>
                </a:tc>
                <a:extLst>
                  <a:ext uri="{0D108BD9-81ED-4DB2-BD59-A6C34878D82A}">
                    <a16:rowId xmlns:a16="http://schemas.microsoft.com/office/drawing/2014/main" val="3861889553"/>
                  </a:ext>
                </a:extLst>
              </a:tr>
              <a:tr h="481114">
                <a:tc>
                  <a:txBody>
                    <a:bodyPr/>
                    <a:lstStyle/>
                    <a:p>
                      <a:pPr algn="l" fontAlgn="ctr"/>
                      <a:r>
                        <a:rPr lang="en-US" sz="1800">
                          <a:effectLst/>
                        </a:rPr>
                        <a:t>Inform User of Possible Threats</a:t>
                      </a:r>
                      <a:endParaRPr lang="en-US" sz="1800">
                        <a:effectLst/>
                        <a:latin typeface="Calibri"/>
                      </a:endParaRPr>
                    </a:p>
                  </a:txBody>
                  <a:tcPr marL="9525" marR="9525" marT="9525" anchor="ctr"/>
                </a:tc>
                <a:tc>
                  <a:txBody>
                    <a:bodyPr/>
                    <a:lstStyle/>
                    <a:p>
                      <a:pPr algn="ctr" fontAlgn="b"/>
                      <a:r>
                        <a:rPr lang="en-US" sz="1800" b="0">
                          <a:effectLst/>
                        </a:rPr>
                        <a:t>0.15</a:t>
                      </a:r>
                    </a:p>
                  </a:txBody>
                  <a:tcPr marL="9525" marR="9525" marT="9525" anchor="ctr"/>
                </a:tc>
                <a:extLst>
                  <a:ext uri="{0D108BD9-81ED-4DB2-BD59-A6C34878D82A}">
                    <a16:rowId xmlns:a16="http://schemas.microsoft.com/office/drawing/2014/main" val="4103318859"/>
                  </a:ext>
                </a:extLst>
              </a:tr>
              <a:tr h="280650">
                <a:tc>
                  <a:txBody>
                    <a:bodyPr/>
                    <a:lstStyle/>
                    <a:p>
                      <a:pPr algn="ctr" fontAlgn="b"/>
                      <a:r>
                        <a:rPr lang="en-US" sz="1800" b="0">
                          <a:effectLst/>
                        </a:rPr>
                        <a:t>Sum</a:t>
                      </a:r>
                      <a:endParaRPr lang="en-US" sz="1800" b="0">
                        <a:effectLst/>
                        <a:latin typeface="Calibri"/>
                      </a:endParaRPr>
                    </a:p>
                  </a:txBody>
                  <a:tcPr marL="9525" marR="9525" marT="9525" anchor="b"/>
                </a:tc>
                <a:tc>
                  <a:txBody>
                    <a:bodyPr/>
                    <a:lstStyle/>
                    <a:p>
                      <a:pPr algn="ctr" fontAlgn="b"/>
                      <a:r>
                        <a:rPr lang="en-US" sz="1800" b="0">
                          <a:effectLst/>
                        </a:rPr>
                        <a:t>1.00</a:t>
                      </a:r>
                      <a:endParaRPr lang="en-US" sz="1800" b="0">
                        <a:effectLst/>
                        <a:latin typeface="Calibri"/>
                      </a:endParaRPr>
                    </a:p>
                  </a:txBody>
                  <a:tcPr marL="9525" marR="9525" marT="9525" anchor="b"/>
                </a:tc>
                <a:extLst>
                  <a:ext uri="{0D108BD9-81ED-4DB2-BD59-A6C34878D82A}">
                    <a16:rowId xmlns:a16="http://schemas.microsoft.com/office/drawing/2014/main" val="2122903967"/>
                  </a:ext>
                </a:extLst>
              </a:tr>
            </a:tbl>
          </a:graphicData>
        </a:graphic>
      </p:graphicFrame>
      <p:sp>
        <p:nvSpPr>
          <p:cNvPr id="6" name="Rectangle 5">
            <a:extLst>
              <a:ext uri="{FF2B5EF4-FFF2-40B4-BE49-F238E27FC236}">
                <a16:creationId xmlns:a16="http://schemas.microsoft.com/office/drawing/2014/main" id="{AB03A981-EFAE-43CA-B7C1-E6521C39A5F7}"/>
              </a:ext>
            </a:extLst>
          </p:cNvPr>
          <p:cNvSpPr/>
          <p:nvPr/>
        </p:nvSpPr>
        <p:spPr>
          <a:xfrm>
            <a:off x="7302562" y="2261224"/>
            <a:ext cx="580200" cy="3229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21DF5663-C68B-4094-B283-B6DDC73445E0}"/>
              </a:ext>
            </a:extLst>
          </p:cNvPr>
          <p:cNvCxnSpPr/>
          <p:nvPr/>
        </p:nvCxnSpPr>
        <p:spPr>
          <a:xfrm>
            <a:off x="1999332" y="5192208"/>
            <a:ext cx="7819570" cy="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447BA78-FE6F-4019-A493-2583DBD60C49}"/>
              </a:ext>
            </a:extLst>
          </p:cNvPr>
          <p:cNvSpPr/>
          <p:nvPr/>
        </p:nvSpPr>
        <p:spPr>
          <a:xfrm>
            <a:off x="7302562" y="2904074"/>
            <a:ext cx="580200" cy="331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A39DBAC-3235-4031-ADE2-7C65356CAEA1}"/>
              </a:ext>
            </a:extLst>
          </p:cNvPr>
          <p:cNvSpPr/>
          <p:nvPr/>
        </p:nvSpPr>
        <p:spPr>
          <a:xfrm>
            <a:off x="7302562" y="4396463"/>
            <a:ext cx="580200" cy="314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06601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4B13-47A4-4254-9D12-23C653BCB788}"/>
              </a:ext>
            </a:extLst>
          </p:cNvPr>
          <p:cNvSpPr>
            <a:spLocks noGrp="1"/>
          </p:cNvSpPr>
          <p:nvPr>
            <p:ph type="title"/>
          </p:nvPr>
        </p:nvSpPr>
        <p:spPr>
          <a:xfrm>
            <a:off x="647700" y="174625"/>
            <a:ext cx="10515600" cy="1325563"/>
          </a:xfrm>
        </p:spPr>
        <p:txBody>
          <a:bodyPr anchor="ctr">
            <a:normAutofit/>
          </a:bodyPr>
          <a:lstStyle/>
          <a:p>
            <a:r>
              <a:rPr lang="en-US">
                <a:solidFill>
                  <a:schemeClr val="tx1"/>
                </a:solidFill>
                <a:latin typeface="Arial"/>
                <a:cs typeface="Arial"/>
              </a:rPr>
              <a:t>Analytical Hierarchy Process</a:t>
            </a:r>
          </a:p>
        </p:txBody>
      </p:sp>
      <p:sp>
        <p:nvSpPr>
          <p:cNvPr id="4" name="Slide Number Placeholder 3">
            <a:extLst>
              <a:ext uri="{FF2B5EF4-FFF2-40B4-BE49-F238E27FC236}">
                <a16:creationId xmlns:a16="http://schemas.microsoft.com/office/drawing/2014/main" id="{01FCBD6B-3395-47AA-BD4C-4FA2915BD411}"/>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24</a:t>
            </a:r>
            <a:endParaRPr lang="en-US"/>
          </a:p>
        </p:txBody>
      </p:sp>
      <p:sp>
        <p:nvSpPr>
          <p:cNvPr id="11" name="Content Placeholder 4">
            <a:extLst>
              <a:ext uri="{FF2B5EF4-FFF2-40B4-BE49-F238E27FC236}">
                <a16:creationId xmlns:a16="http://schemas.microsoft.com/office/drawing/2014/main" id="{E84AFC36-F006-4C66-96E8-E2B217F355BA}"/>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Nicolas Garcia</a:t>
            </a:r>
            <a:endParaRPr lang="en-US"/>
          </a:p>
        </p:txBody>
      </p:sp>
      <p:graphicFrame>
        <p:nvGraphicFramePr>
          <p:cNvPr id="7" name="Table 7">
            <a:extLst>
              <a:ext uri="{FF2B5EF4-FFF2-40B4-BE49-F238E27FC236}">
                <a16:creationId xmlns:a16="http://schemas.microsoft.com/office/drawing/2014/main" id="{B73654F1-425B-42B3-BDDF-BCD409A180FC}"/>
              </a:ext>
            </a:extLst>
          </p:cNvPr>
          <p:cNvGraphicFramePr>
            <a:graphicFrameLocks noGrp="1"/>
          </p:cNvGraphicFramePr>
          <p:nvPr>
            <p:ph idx="1"/>
            <p:extLst>
              <p:ext uri="{D42A27DB-BD31-4B8C-83A1-F6EECF244321}">
                <p14:modId xmlns:p14="http://schemas.microsoft.com/office/powerpoint/2010/main" val="4181123234"/>
              </p:ext>
            </p:extLst>
          </p:nvPr>
        </p:nvGraphicFramePr>
        <p:xfrm>
          <a:off x="406706" y="1229681"/>
          <a:ext cx="10977860" cy="4131741"/>
        </p:xfrm>
        <a:graphic>
          <a:graphicData uri="http://schemas.openxmlformats.org/drawingml/2006/table">
            <a:tbl>
              <a:tblPr firstRow="1" bandRow="1">
                <a:tableStyleId>{5C22544A-7EE6-4342-B048-85BDC9FD1C3A}</a:tableStyleId>
              </a:tblPr>
              <a:tblGrid>
                <a:gridCol w="2744465">
                  <a:extLst>
                    <a:ext uri="{9D8B030D-6E8A-4147-A177-3AD203B41FA5}">
                      <a16:colId xmlns:a16="http://schemas.microsoft.com/office/drawing/2014/main" val="348918173"/>
                    </a:ext>
                  </a:extLst>
                </a:gridCol>
                <a:gridCol w="2744465">
                  <a:extLst>
                    <a:ext uri="{9D8B030D-6E8A-4147-A177-3AD203B41FA5}">
                      <a16:colId xmlns:a16="http://schemas.microsoft.com/office/drawing/2014/main" val="1357706133"/>
                    </a:ext>
                  </a:extLst>
                </a:gridCol>
                <a:gridCol w="2744465">
                  <a:extLst>
                    <a:ext uri="{9D8B030D-6E8A-4147-A177-3AD203B41FA5}">
                      <a16:colId xmlns:a16="http://schemas.microsoft.com/office/drawing/2014/main" val="1711305234"/>
                    </a:ext>
                  </a:extLst>
                </a:gridCol>
                <a:gridCol w="2744465">
                  <a:extLst>
                    <a:ext uri="{9D8B030D-6E8A-4147-A177-3AD203B41FA5}">
                      <a16:colId xmlns:a16="http://schemas.microsoft.com/office/drawing/2014/main" val="691262889"/>
                    </a:ext>
                  </a:extLst>
                </a:gridCol>
              </a:tblGrid>
              <a:tr h="368559">
                <a:tc>
                  <a:txBody>
                    <a:bodyPr/>
                    <a:lstStyle/>
                    <a:p>
                      <a:endParaRPr lang="en-US" sz="1600"/>
                    </a:p>
                  </a:txBody>
                  <a:tcPr/>
                </a:tc>
                <a:tc>
                  <a:txBody>
                    <a:bodyPr/>
                    <a:lstStyle/>
                    <a:p>
                      <a:r>
                        <a:rPr lang="en-US" sz="1600" b="0">
                          <a:solidFill>
                            <a:schemeClr val="tx1"/>
                          </a:solidFill>
                        </a:rPr>
                        <a:t>Sensor Pin Chip</a:t>
                      </a:r>
                    </a:p>
                  </a:txBody>
                  <a:tcPr>
                    <a:solidFill>
                      <a:schemeClr val="accent1">
                        <a:lumMod val="60000"/>
                        <a:lumOff val="40000"/>
                      </a:schemeClr>
                    </a:solidFill>
                  </a:tcPr>
                </a:tc>
                <a:tc>
                  <a:txBody>
                    <a:bodyPr/>
                    <a:lstStyle/>
                    <a:p>
                      <a:r>
                        <a:rPr lang="en-US" sz="1600" b="0">
                          <a:solidFill>
                            <a:schemeClr val="tx1"/>
                          </a:solidFill>
                        </a:rPr>
                        <a:t>Sensor Watch</a:t>
                      </a:r>
                    </a:p>
                  </a:txBody>
                  <a:tcPr>
                    <a:solidFill>
                      <a:schemeClr val="accent1">
                        <a:lumMod val="60000"/>
                        <a:lumOff val="40000"/>
                      </a:schemeClr>
                    </a:solidFill>
                  </a:tcPr>
                </a:tc>
                <a:tc>
                  <a:txBody>
                    <a:bodyPr/>
                    <a:lstStyle/>
                    <a:p>
                      <a:r>
                        <a:rPr lang="en-US" sz="1600" b="0">
                          <a:solidFill>
                            <a:schemeClr val="tx1"/>
                          </a:solidFill>
                        </a:rPr>
                        <a:t>Haptic Smart Cane</a:t>
                      </a:r>
                    </a:p>
                  </a:txBody>
                  <a:tcPr>
                    <a:solidFill>
                      <a:schemeClr val="accent1">
                        <a:lumMod val="60000"/>
                        <a:lumOff val="40000"/>
                      </a:schemeClr>
                    </a:solidFill>
                  </a:tcPr>
                </a:tc>
                <a:extLst>
                  <a:ext uri="{0D108BD9-81ED-4DB2-BD59-A6C34878D82A}">
                    <a16:rowId xmlns:a16="http://schemas.microsoft.com/office/drawing/2014/main" val="1862604531"/>
                  </a:ext>
                </a:extLst>
              </a:tr>
              <a:tr h="368559">
                <a:tc>
                  <a:txBody>
                    <a:bodyPr/>
                    <a:lstStyle/>
                    <a:p>
                      <a:r>
                        <a:rPr lang="en-US" sz="1600"/>
                        <a:t>Alert of Elevation</a:t>
                      </a:r>
                    </a:p>
                  </a:txBody>
                  <a:tcPr>
                    <a:solidFill>
                      <a:schemeClr val="accent1">
                        <a:lumMod val="60000"/>
                        <a:lumOff val="40000"/>
                      </a:schemeClr>
                    </a:solidFill>
                  </a:tcPr>
                </a:tc>
                <a:tc>
                  <a:txBody>
                    <a:bodyPr/>
                    <a:lstStyle/>
                    <a:p>
                      <a:r>
                        <a:rPr lang="en-US" sz="1600">
                          <a:solidFill>
                            <a:schemeClr val="tx1"/>
                          </a:solidFill>
                        </a:rPr>
                        <a:t>0.11</a:t>
                      </a:r>
                    </a:p>
                  </a:txBody>
                  <a:tcPr/>
                </a:tc>
                <a:tc>
                  <a:txBody>
                    <a:bodyPr/>
                    <a:lstStyle/>
                    <a:p>
                      <a:r>
                        <a:rPr lang="en-US" sz="1600"/>
                        <a:t>0.11</a:t>
                      </a:r>
                    </a:p>
                  </a:txBody>
                  <a:tcPr/>
                </a:tc>
                <a:tc>
                  <a:txBody>
                    <a:bodyPr/>
                    <a:lstStyle/>
                    <a:p>
                      <a:r>
                        <a:rPr lang="en-US" sz="1600" b="1"/>
                        <a:t>0.78</a:t>
                      </a:r>
                    </a:p>
                  </a:txBody>
                  <a:tcPr/>
                </a:tc>
                <a:extLst>
                  <a:ext uri="{0D108BD9-81ED-4DB2-BD59-A6C34878D82A}">
                    <a16:rowId xmlns:a16="http://schemas.microsoft.com/office/drawing/2014/main" val="2854592075"/>
                  </a:ext>
                </a:extLst>
              </a:tr>
              <a:tr h="368559">
                <a:tc>
                  <a:txBody>
                    <a:bodyPr/>
                    <a:lstStyle/>
                    <a:p>
                      <a:r>
                        <a:rPr lang="en-US" sz="1600"/>
                        <a:t>Determine Location</a:t>
                      </a:r>
                    </a:p>
                  </a:txBody>
                  <a:tcPr>
                    <a:solidFill>
                      <a:schemeClr val="accent1">
                        <a:lumMod val="60000"/>
                        <a:lumOff val="40000"/>
                      </a:schemeClr>
                    </a:solidFill>
                  </a:tcPr>
                </a:tc>
                <a:tc>
                  <a:txBody>
                    <a:bodyPr/>
                    <a:lstStyle/>
                    <a:p>
                      <a:r>
                        <a:rPr lang="en-US" sz="1600"/>
                        <a:t>0.16</a:t>
                      </a:r>
                    </a:p>
                  </a:txBody>
                  <a:tcPr/>
                </a:tc>
                <a:tc>
                  <a:txBody>
                    <a:bodyPr/>
                    <a:lstStyle/>
                    <a:p>
                      <a:r>
                        <a:rPr lang="en-US" sz="1600"/>
                        <a:t>0.19</a:t>
                      </a:r>
                    </a:p>
                  </a:txBody>
                  <a:tcPr/>
                </a:tc>
                <a:tc>
                  <a:txBody>
                    <a:bodyPr/>
                    <a:lstStyle/>
                    <a:p>
                      <a:r>
                        <a:rPr lang="en-US" sz="1600" b="1"/>
                        <a:t>0.66</a:t>
                      </a:r>
                    </a:p>
                  </a:txBody>
                  <a:tcPr/>
                </a:tc>
                <a:extLst>
                  <a:ext uri="{0D108BD9-81ED-4DB2-BD59-A6C34878D82A}">
                    <a16:rowId xmlns:a16="http://schemas.microsoft.com/office/drawing/2014/main" val="277835052"/>
                  </a:ext>
                </a:extLst>
              </a:tr>
              <a:tr h="640129">
                <a:tc>
                  <a:txBody>
                    <a:bodyPr/>
                    <a:lstStyle/>
                    <a:p>
                      <a:r>
                        <a:rPr lang="en-US" sz="1600"/>
                        <a:t>Interpret Sensory Information</a:t>
                      </a:r>
                    </a:p>
                  </a:txBody>
                  <a:tcPr>
                    <a:solidFill>
                      <a:schemeClr val="accent1">
                        <a:lumMod val="60000"/>
                        <a:lumOff val="40000"/>
                      </a:schemeClr>
                    </a:solidFill>
                  </a:tcPr>
                </a:tc>
                <a:tc>
                  <a:txBody>
                    <a:bodyPr/>
                    <a:lstStyle/>
                    <a:p>
                      <a:r>
                        <a:rPr lang="en-US" sz="1800" b="1"/>
                        <a:t>0.45</a:t>
                      </a:r>
                    </a:p>
                  </a:txBody>
                  <a:tcPr/>
                </a:tc>
                <a:tc>
                  <a:txBody>
                    <a:bodyPr/>
                    <a:lstStyle/>
                    <a:p>
                      <a:r>
                        <a:rPr lang="en-US" sz="1600" b="1"/>
                        <a:t>0.45</a:t>
                      </a:r>
                    </a:p>
                  </a:txBody>
                  <a:tcPr/>
                </a:tc>
                <a:tc>
                  <a:txBody>
                    <a:bodyPr/>
                    <a:lstStyle/>
                    <a:p>
                      <a:r>
                        <a:rPr lang="en-US" sz="1600" b="1"/>
                        <a:t>0.09</a:t>
                      </a:r>
                    </a:p>
                  </a:txBody>
                  <a:tcPr/>
                </a:tc>
                <a:extLst>
                  <a:ext uri="{0D108BD9-81ED-4DB2-BD59-A6C34878D82A}">
                    <a16:rowId xmlns:a16="http://schemas.microsoft.com/office/drawing/2014/main" val="24446035"/>
                  </a:ext>
                </a:extLst>
              </a:tr>
              <a:tr h="368559">
                <a:tc>
                  <a:txBody>
                    <a:bodyPr/>
                    <a:lstStyle/>
                    <a:p>
                      <a:r>
                        <a:rPr lang="en-US" sz="1600"/>
                        <a:t>Access Emergency Contact</a:t>
                      </a:r>
                    </a:p>
                  </a:txBody>
                  <a:tcPr>
                    <a:solidFill>
                      <a:schemeClr val="accent1">
                        <a:lumMod val="60000"/>
                        <a:lumOff val="40000"/>
                      </a:schemeClr>
                    </a:solidFill>
                  </a:tcPr>
                </a:tc>
                <a:tc>
                  <a:txBody>
                    <a:bodyPr/>
                    <a:lstStyle/>
                    <a:p>
                      <a:r>
                        <a:rPr lang="en-US" sz="1600"/>
                        <a:t>0.20</a:t>
                      </a:r>
                    </a:p>
                  </a:txBody>
                  <a:tcPr/>
                </a:tc>
                <a:tc>
                  <a:txBody>
                    <a:bodyPr/>
                    <a:lstStyle/>
                    <a:p>
                      <a:r>
                        <a:rPr lang="en-US" sz="1600"/>
                        <a:t>0.20</a:t>
                      </a:r>
                    </a:p>
                  </a:txBody>
                  <a:tcPr/>
                </a:tc>
                <a:tc>
                  <a:txBody>
                    <a:bodyPr/>
                    <a:lstStyle/>
                    <a:p>
                      <a:r>
                        <a:rPr lang="en-US" sz="1600" b="1"/>
                        <a:t>0.60</a:t>
                      </a:r>
                    </a:p>
                  </a:txBody>
                  <a:tcPr/>
                </a:tc>
                <a:extLst>
                  <a:ext uri="{0D108BD9-81ED-4DB2-BD59-A6C34878D82A}">
                    <a16:rowId xmlns:a16="http://schemas.microsoft.com/office/drawing/2014/main" val="2191678601"/>
                  </a:ext>
                </a:extLst>
              </a:tr>
              <a:tr h="640129">
                <a:tc>
                  <a:txBody>
                    <a:bodyPr/>
                    <a:lstStyle/>
                    <a:p>
                      <a:r>
                        <a:rPr lang="en-US" sz="1600"/>
                        <a:t>Interface with Pre-existing Skills</a:t>
                      </a:r>
                    </a:p>
                  </a:txBody>
                  <a:tcPr>
                    <a:solidFill>
                      <a:schemeClr val="accent1">
                        <a:lumMod val="60000"/>
                        <a:lumOff val="40000"/>
                      </a:schemeClr>
                    </a:solidFill>
                  </a:tcPr>
                </a:tc>
                <a:tc>
                  <a:txBody>
                    <a:bodyPr/>
                    <a:lstStyle/>
                    <a:p>
                      <a:r>
                        <a:rPr lang="en-US" sz="1600"/>
                        <a:t>0.14</a:t>
                      </a:r>
                    </a:p>
                  </a:txBody>
                  <a:tcPr/>
                </a:tc>
                <a:tc>
                  <a:txBody>
                    <a:bodyPr/>
                    <a:lstStyle/>
                    <a:p>
                      <a:r>
                        <a:rPr lang="en-US" sz="1600"/>
                        <a:t>0.14</a:t>
                      </a:r>
                    </a:p>
                  </a:txBody>
                  <a:tcPr/>
                </a:tc>
                <a:tc>
                  <a:txBody>
                    <a:bodyPr/>
                    <a:lstStyle/>
                    <a:p>
                      <a:r>
                        <a:rPr lang="en-US" sz="1600" b="1"/>
                        <a:t>0.71</a:t>
                      </a:r>
                    </a:p>
                  </a:txBody>
                  <a:tcPr/>
                </a:tc>
                <a:extLst>
                  <a:ext uri="{0D108BD9-81ED-4DB2-BD59-A6C34878D82A}">
                    <a16:rowId xmlns:a16="http://schemas.microsoft.com/office/drawing/2014/main" val="4001440917"/>
                  </a:ext>
                </a:extLst>
              </a:tr>
              <a:tr h="368559">
                <a:tc>
                  <a:txBody>
                    <a:bodyPr/>
                    <a:lstStyle/>
                    <a:p>
                      <a:r>
                        <a:rPr lang="en-US" sz="1600"/>
                        <a:t>Store Frequent Tasks</a:t>
                      </a:r>
                    </a:p>
                  </a:txBody>
                  <a:tcPr>
                    <a:solidFill>
                      <a:schemeClr val="accent1">
                        <a:lumMod val="60000"/>
                        <a:lumOff val="40000"/>
                      </a:schemeClr>
                    </a:solidFill>
                  </a:tcPr>
                </a:tc>
                <a:tc>
                  <a:txBody>
                    <a:bodyPr/>
                    <a:lstStyle/>
                    <a:p>
                      <a:r>
                        <a:rPr lang="en-US" sz="1800" b="1"/>
                        <a:t>0.33</a:t>
                      </a:r>
                    </a:p>
                  </a:txBody>
                  <a:tcPr/>
                </a:tc>
                <a:tc>
                  <a:txBody>
                    <a:bodyPr/>
                    <a:lstStyle/>
                    <a:p>
                      <a:r>
                        <a:rPr lang="en-US" sz="1600" b="1"/>
                        <a:t>0.33</a:t>
                      </a:r>
                    </a:p>
                  </a:txBody>
                  <a:tcPr/>
                </a:tc>
                <a:tc>
                  <a:txBody>
                    <a:bodyPr/>
                    <a:lstStyle/>
                    <a:p>
                      <a:r>
                        <a:rPr lang="en-US" sz="1600" b="1"/>
                        <a:t>0.33</a:t>
                      </a:r>
                    </a:p>
                  </a:txBody>
                  <a:tcPr/>
                </a:tc>
                <a:extLst>
                  <a:ext uri="{0D108BD9-81ED-4DB2-BD59-A6C34878D82A}">
                    <a16:rowId xmlns:a16="http://schemas.microsoft.com/office/drawing/2014/main" val="1497346941"/>
                  </a:ext>
                </a:extLst>
              </a:tr>
              <a:tr h="368559">
                <a:tc>
                  <a:txBody>
                    <a:bodyPr/>
                    <a:lstStyle/>
                    <a:p>
                      <a:r>
                        <a:rPr lang="en-US" sz="1600"/>
                        <a:t>Alert of a Physical  Object </a:t>
                      </a:r>
                    </a:p>
                  </a:txBody>
                  <a:tcPr>
                    <a:solidFill>
                      <a:schemeClr val="accent1">
                        <a:lumMod val="60000"/>
                        <a:lumOff val="40000"/>
                      </a:schemeClr>
                    </a:solidFill>
                  </a:tcPr>
                </a:tc>
                <a:tc>
                  <a:txBody>
                    <a:bodyPr/>
                    <a:lstStyle/>
                    <a:p>
                      <a:r>
                        <a:rPr lang="en-US" sz="1800" b="1">
                          <a:solidFill>
                            <a:schemeClr val="tx1"/>
                          </a:solidFill>
                        </a:rPr>
                        <a:t>0.43</a:t>
                      </a:r>
                    </a:p>
                  </a:txBody>
                  <a:tcPr/>
                </a:tc>
                <a:tc>
                  <a:txBody>
                    <a:bodyPr/>
                    <a:lstStyle/>
                    <a:p>
                      <a:r>
                        <a:rPr lang="en-US" sz="1600"/>
                        <a:t>0.14</a:t>
                      </a:r>
                    </a:p>
                  </a:txBody>
                  <a:tcPr/>
                </a:tc>
                <a:tc>
                  <a:txBody>
                    <a:bodyPr/>
                    <a:lstStyle/>
                    <a:p>
                      <a:r>
                        <a:rPr lang="en-US" sz="1600" b="1"/>
                        <a:t>0.43</a:t>
                      </a:r>
                    </a:p>
                  </a:txBody>
                  <a:tcPr/>
                </a:tc>
                <a:extLst>
                  <a:ext uri="{0D108BD9-81ED-4DB2-BD59-A6C34878D82A}">
                    <a16:rowId xmlns:a16="http://schemas.microsoft.com/office/drawing/2014/main" val="1888443334"/>
                  </a:ext>
                </a:extLst>
              </a:tr>
              <a:tr h="640129">
                <a:tc>
                  <a:txBody>
                    <a:bodyPr/>
                    <a:lstStyle/>
                    <a:p>
                      <a:r>
                        <a:rPr lang="en-US" sz="1600"/>
                        <a:t>Inform User of Possible Threats</a:t>
                      </a:r>
                    </a:p>
                  </a:txBody>
                  <a:tcPr>
                    <a:solidFill>
                      <a:schemeClr val="accent1">
                        <a:lumMod val="60000"/>
                        <a:lumOff val="40000"/>
                      </a:schemeClr>
                    </a:solidFill>
                  </a:tcPr>
                </a:tc>
                <a:tc>
                  <a:txBody>
                    <a:bodyPr/>
                    <a:lstStyle/>
                    <a:p>
                      <a:r>
                        <a:rPr lang="en-US" sz="1800" b="1"/>
                        <a:t>0.33</a:t>
                      </a:r>
                    </a:p>
                  </a:txBody>
                  <a:tcPr/>
                </a:tc>
                <a:tc>
                  <a:txBody>
                    <a:bodyPr/>
                    <a:lstStyle/>
                    <a:p>
                      <a:r>
                        <a:rPr lang="en-US" sz="1600" b="1"/>
                        <a:t>0.33</a:t>
                      </a:r>
                    </a:p>
                  </a:txBody>
                  <a:tcPr/>
                </a:tc>
                <a:tc>
                  <a:txBody>
                    <a:bodyPr/>
                    <a:lstStyle/>
                    <a:p>
                      <a:r>
                        <a:rPr lang="en-US" sz="1600" b="1"/>
                        <a:t>0.33</a:t>
                      </a:r>
                    </a:p>
                  </a:txBody>
                  <a:tcPr/>
                </a:tc>
                <a:extLst>
                  <a:ext uri="{0D108BD9-81ED-4DB2-BD59-A6C34878D82A}">
                    <a16:rowId xmlns:a16="http://schemas.microsoft.com/office/drawing/2014/main" val="1191187882"/>
                  </a:ext>
                </a:extLst>
              </a:tr>
            </a:tbl>
          </a:graphicData>
        </a:graphic>
      </p:graphicFrame>
    </p:spTree>
    <p:extLst>
      <p:ext uri="{BB962C8B-B14F-4D97-AF65-F5344CB8AC3E}">
        <p14:creationId xmlns:p14="http://schemas.microsoft.com/office/powerpoint/2010/main" val="32506898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4B13-47A4-4254-9D12-23C653BCB788}"/>
              </a:ext>
            </a:extLst>
          </p:cNvPr>
          <p:cNvSpPr>
            <a:spLocks noGrp="1"/>
          </p:cNvSpPr>
          <p:nvPr>
            <p:ph type="title"/>
          </p:nvPr>
        </p:nvSpPr>
        <p:spPr>
          <a:xfrm>
            <a:off x="647700" y="174625"/>
            <a:ext cx="10515600" cy="1325563"/>
          </a:xfrm>
        </p:spPr>
        <p:txBody>
          <a:bodyPr anchor="ctr">
            <a:normAutofit/>
          </a:bodyPr>
          <a:lstStyle/>
          <a:p>
            <a:r>
              <a:rPr lang="en-US">
                <a:solidFill>
                  <a:schemeClr val="tx1"/>
                </a:solidFill>
                <a:latin typeface="Arial"/>
                <a:cs typeface="Arial"/>
              </a:rPr>
              <a:t>Analytical Hierarchy Process</a:t>
            </a:r>
          </a:p>
        </p:txBody>
      </p:sp>
      <p:sp>
        <p:nvSpPr>
          <p:cNvPr id="4" name="Slide Number Placeholder 3">
            <a:extLst>
              <a:ext uri="{FF2B5EF4-FFF2-40B4-BE49-F238E27FC236}">
                <a16:creationId xmlns:a16="http://schemas.microsoft.com/office/drawing/2014/main" id="{01FCBD6B-3395-47AA-BD4C-4FA2915BD411}"/>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25</a:t>
            </a:r>
            <a:endParaRPr lang="en-US"/>
          </a:p>
        </p:txBody>
      </p:sp>
      <p:sp>
        <p:nvSpPr>
          <p:cNvPr id="11" name="Content Placeholder 4">
            <a:extLst>
              <a:ext uri="{FF2B5EF4-FFF2-40B4-BE49-F238E27FC236}">
                <a16:creationId xmlns:a16="http://schemas.microsoft.com/office/drawing/2014/main" id="{E84AFC36-F006-4C66-96E8-E2B217F355BA}"/>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Nicolas Garcia</a:t>
            </a:r>
            <a:endParaRPr lang="en-US"/>
          </a:p>
        </p:txBody>
      </p:sp>
      <p:graphicFrame>
        <p:nvGraphicFramePr>
          <p:cNvPr id="7" name="Table 7">
            <a:extLst>
              <a:ext uri="{FF2B5EF4-FFF2-40B4-BE49-F238E27FC236}">
                <a16:creationId xmlns:a16="http://schemas.microsoft.com/office/drawing/2014/main" id="{B73654F1-425B-42B3-BDDF-BCD409A180FC}"/>
              </a:ext>
            </a:extLst>
          </p:cNvPr>
          <p:cNvGraphicFramePr>
            <a:graphicFrameLocks noGrp="1"/>
          </p:cNvGraphicFramePr>
          <p:nvPr>
            <p:ph idx="1"/>
            <p:extLst>
              <p:ext uri="{D42A27DB-BD31-4B8C-83A1-F6EECF244321}">
                <p14:modId xmlns:p14="http://schemas.microsoft.com/office/powerpoint/2010/main" val="3673410981"/>
              </p:ext>
            </p:extLst>
          </p:nvPr>
        </p:nvGraphicFramePr>
        <p:xfrm>
          <a:off x="406706" y="1229681"/>
          <a:ext cx="10977860" cy="4131741"/>
        </p:xfrm>
        <a:graphic>
          <a:graphicData uri="http://schemas.openxmlformats.org/drawingml/2006/table">
            <a:tbl>
              <a:tblPr firstRow="1" bandRow="1">
                <a:tableStyleId>{5C22544A-7EE6-4342-B048-85BDC9FD1C3A}</a:tableStyleId>
              </a:tblPr>
              <a:tblGrid>
                <a:gridCol w="2744465">
                  <a:extLst>
                    <a:ext uri="{9D8B030D-6E8A-4147-A177-3AD203B41FA5}">
                      <a16:colId xmlns:a16="http://schemas.microsoft.com/office/drawing/2014/main" val="348918173"/>
                    </a:ext>
                  </a:extLst>
                </a:gridCol>
                <a:gridCol w="2744465">
                  <a:extLst>
                    <a:ext uri="{9D8B030D-6E8A-4147-A177-3AD203B41FA5}">
                      <a16:colId xmlns:a16="http://schemas.microsoft.com/office/drawing/2014/main" val="1357706133"/>
                    </a:ext>
                  </a:extLst>
                </a:gridCol>
                <a:gridCol w="2744465">
                  <a:extLst>
                    <a:ext uri="{9D8B030D-6E8A-4147-A177-3AD203B41FA5}">
                      <a16:colId xmlns:a16="http://schemas.microsoft.com/office/drawing/2014/main" val="1711305234"/>
                    </a:ext>
                  </a:extLst>
                </a:gridCol>
                <a:gridCol w="2744465">
                  <a:extLst>
                    <a:ext uri="{9D8B030D-6E8A-4147-A177-3AD203B41FA5}">
                      <a16:colId xmlns:a16="http://schemas.microsoft.com/office/drawing/2014/main" val="691262889"/>
                    </a:ext>
                  </a:extLst>
                </a:gridCol>
              </a:tblGrid>
              <a:tr h="368559">
                <a:tc>
                  <a:txBody>
                    <a:bodyPr/>
                    <a:lstStyle/>
                    <a:p>
                      <a:endParaRPr lang="en-US" sz="1600"/>
                    </a:p>
                  </a:txBody>
                  <a:tcPr/>
                </a:tc>
                <a:tc>
                  <a:txBody>
                    <a:bodyPr/>
                    <a:lstStyle/>
                    <a:p>
                      <a:r>
                        <a:rPr lang="en-US" sz="1600" b="0">
                          <a:solidFill>
                            <a:schemeClr val="tx1"/>
                          </a:solidFill>
                        </a:rPr>
                        <a:t>Sensor Pin Chip</a:t>
                      </a:r>
                    </a:p>
                  </a:txBody>
                  <a:tcPr>
                    <a:solidFill>
                      <a:schemeClr val="accent1">
                        <a:lumMod val="60000"/>
                        <a:lumOff val="40000"/>
                      </a:schemeClr>
                    </a:solidFill>
                  </a:tcPr>
                </a:tc>
                <a:tc>
                  <a:txBody>
                    <a:bodyPr/>
                    <a:lstStyle/>
                    <a:p>
                      <a:r>
                        <a:rPr lang="en-US" sz="1600" b="0">
                          <a:solidFill>
                            <a:schemeClr val="tx1"/>
                          </a:solidFill>
                        </a:rPr>
                        <a:t>Sensor Watch</a:t>
                      </a:r>
                    </a:p>
                  </a:txBody>
                  <a:tcPr>
                    <a:solidFill>
                      <a:schemeClr val="accent1">
                        <a:lumMod val="60000"/>
                        <a:lumOff val="40000"/>
                      </a:schemeClr>
                    </a:solidFill>
                  </a:tcPr>
                </a:tc>
                <a:tc>
                  <a:txBody>
                    <a:bodyPr/>
                    <a:lstStyle/>
                    <a:p>
                      <a:r>
                        <a:rPr lang="en-US" sz="1600" b="0">
                          <a:solidFill>
                            <a:schemeClr val="tx1"/>
                          </a:solidFill>
                        </a:rPr>
                        <a:t>Haptic Smart Cane</a:t>
                      </a:r>
                    </a:p>
                  </a:txBody>
                  <a:tcPr>
                    <a:solidFill>
                      <a:schemeClr val="accent1">
                        <a:lumMod val="60000"/>
                        <a:lumOff val="40000"/>
                      </a:schemeClr>
                    </a:solidFill>
                  </a:tcPr>
                </a:tc>
                <a:extLst>
                  <a:ext uri="{0D108BD9-81ED-4DB2-BD59-A6C34878D82A}">
                    <a16:rowId xmlns:a16="http://schemas.microsoft.com/office/drawing/2014/main" val="1862604531"/>
                  </a:ext>
                </a:extLst>
              </a:tr>
              <a:tr h="368559">
                <a:tc>
                  <a:txBody>
                    <a:bodyPr/>
                    <a:lstStyle/>
                    <a:p>
                      <a:r>
                        <a:rPr lang="en-US" sz="1600"/>
                        <a:t>Alert of Elevation</a:t>
                      </a:r>
                    </a:p>
                  </a:txBody>
                  <a:tcPr>
                    <a:solidFill>
                      <a:schemeClr val="accent1">
                        <a:lumMod val="60000"/>
                        <a:lumOff val="40000"/>
                      </a:schemeClr>
                    </a:solidFill>
                  </a:tcPr>
                </a:tc>
                <a:tc>
                  <a:txBody>
                    <a:bodyPr/>
                    <a:lstStyle/>
                    <a:p>
                      <a:r>
                        <a:rPr lang="en-US" sz="1600"/>
                        <a:t>0.11</a:t>
                      </a:r>
                    </a:p>
                  </a:txBody>
                  <a:tcPr/>
                </a:tc>
                <a:tc>
                  <a:txBody>
                    <a:bodyPr/>
                    <a:lstStyle/>
                    <a:p>
                      <a:r>
                        <a:rPr lang="en-US" sz="1600"/>
                        <a:t>0.11</a:t>
                      </a:r>
                    </a:p>
                  </a:txBody>
                  <a:tcPr/>
                </a:tc>
                <a:tc>
                  <a:txBody>
                    <a:bodyPr/>
                    <a:lstStyle/>
                    <a:p>
                      <a:r>
                        <a:rPr lang="en-US" sz="1600"/>
                        <a:t>0.78</a:t>
                      </a:r>
                    </a:p>
                  </a:txBody>
                  <a:tcPr/>
                </a:tc>
                <a:extLst>
                  <a:ext uri="{0D108BD9-81ED-4DB2-BD59-A6C34878D82A}">
                    <a16:rowId xmlns:a16="http://schemas.microsoft.com/office/drawing/2014/main" val="2854592075"/>
                  </a:ext>
                </a:extLst>
              </a:tr>
              <a:tr h="368559">
                <a:tc>
                  <a:txBody>
                    <a:bodyPr/>
                    <a:lstStyle/>
                    <a:p>
                      <a:r>
                        <a:rPr lang="en-US" sz="1600"/>
                        <a:t>Determine Location</a:t>
                      </a:r>
                    </a:p>
                  </a:txBody>
                  <a:tcPr>
                    <a:solidFill>
                      <a:schemeClr val="accent1">
                        <a:lumMod val="60000"/>
                        <a:lumOff val="40000"/>
                      </a:schemeClr>
                    </a:solidFill>
                  </a:tcPr>
                </a:tc>
                <a:tc>
                  <a:txBody>
                    <a:bodyPr/>
                    <a:lstStyle/>
                    <a:p>
                      <a:r>
                        <a:rPr lang="en-US" sz="1600"/>
                        <a:t>0.16</a:t>
                      </a:r>
                    </a:p>
                  </a:txBody>
                  <a:tcPr/>
                </a:tc>
                <a:tc>
                  <a:txBody>
                    <a:bodyPr/>
                    <a:lstStyle/>
                    <a:p>
                      <a:r>
                        <a:rPr lang="en-US" sz="1600"/>
                        <a:t>0.19</a:t>
                      </a:r>
                    </a:p>
                  </a:txBody>
                  <a:tcPr/>
                </a:tc>
                <a:tc>
                  <a:txBody>
                    <a:bodyPr/>
                    <a:lstStyle/>
                    <a:p>
                      <a:r>
                        <a:rPr lang="en-US" sz="1600"/>
                        <a:t>0.66</a:t>
                      </a:r>
                    </a:p>
                  </a:txBody>
                  <a:tcPr/>
                </a:tc>
                <a:extLst>
                  <a:ext uri="{0D108BD9-81ED-4DB2-BD59-A6C34878D82A}">
                    <a16:rowId xmlns:a16="http://schemas.microsoft.com/office/drawing/2014/main" val="277835052"/>
                  </a:ext>
                </a:extLst>
              </a:tr>
              <a:tr h="640129">
                <a:tc>
                  <a:txBody>
                    <a:bodyPr/>
                    <a:lstStyle/>
                    <a:p>
                      <a:r>
                        <a:rPr lang="en-US" sz="1600"/>
                        <a:t>Interpret Sensory Information</a:t>
                      </a:r>
                    </a:p>
                  </a:txBody>
                  <a:tcPr>
                    <a:solidFill>
                      <a:schemeClr val="accent1">
                        <a:lumMod val="60000"/>
                        <a:lumOff val="40000"/>
                      </a:schemeClr>
                    </a:solidFill>
                  </a:tcPr>
                </a:tc>
                <a:tc>
                  <a:txBody>
                    <a:bodyPr/>
                    <a:lstStyle/>
                    <a:p>
                      <a:r>
                        <a:rPr lang="en-US" sz="1600"/>
                        <a:t>0.45</a:t>
                      </a:r>
                    </a:p>
                  </a:txBody>
                  <a:tcPr/>
                </a:tc>
                <a:tc>
                  <a:txBody>
                    <a:bodyPr/>
                    <a:lstStyle/>
                    <a:p>
                      <a:r>
                        <a:rPr lang="en-US" sz="1800" b="1"/>
                        <a:t>0.45</a:t>
                      </a:r>
                    </a:p>
                  </a:txBody>
                  <a:tcPr/>
                </a:tc>
                <a:tc>
                  <a:txBody>
                    <a:bodyPr/>
                    <a:lstStyle/>
                    <a:p>
                      <a:r>
                        <a:rPr lang="en-US" sz="1600"/>
                        <a:t>0.09</a:t>
                      </a:r>
                    </a:p>
                  </a:txBody>
                  <a:tcPr/>
                </a:tc>
                <a:extLst>
                  <a:ext uri="{0D108BD9-81ED-4DB2-BD59-A6C34878D82A}">
                    <a16:rowId xmlns:a16="http://schemas.microsoft.com/office/drawing/2014/main" val="24446035"/>
                  </a:ext>
                </a:extLst>
              </a:tr>
              <a:tr h="368559">
                <a:tc>
                  <a:txBody>
                    <a:bodyPr/>
                    <a:lstStyle/>
                    <a:p>
                      <a:r>
                        <a:rPr lang="en-US" sz="1600"/>
                        <a:t>Access Emergency Contact</a:t>
                      </a:r>
                    </a:p>
                  </a:txBody>
                  <a:tcPr>
                    <a:solidFill>
                      <a:schemeClr val="accent1">
                        <a:lumMod val="60000"/>
                        <a:lumOff val="40000"/>
                      </a:schemeClr>
                    </a:solidFill>
                  </a:tcPr>
                </a:tc>
                <a:tc>
                  <a:txBody>
                    <a:bodyPr/>
                    <a:lstStyle/>
                    <a:p>
                      <a:r>
                        <a:rPr lang="en-US" sz="1600"/>
                        <a:t>0.20</a:t>
                      </a:r>
                    </a:p>
                  </a:txBody>
                  <a:tcPr/>
                </a:tc>
                <a:tc>
                  <a:txBody>
                    <a:bodyPr/>
                    <a:lstStyle/>
                    <a:p>
                      <a:r>
                        <a:rPr lang="en-US" sz="1600"/>
                        <a:t>0.20</a:t>
                      </a:r>
                    </a:p>
                  </a:txBody>
                  <a:tcPr/>
                </a:tc>
                <a:tc>
                  <a:txBody>
                    <a:bodyPr/>
                    <a:lstStyle/>
                    <a:p>
                      <a:r>
                        <a:rPr lang="en-US" sz="1600"/>
                        <a:t>0.60</a:t>
                      </a:r>
                    </a:p>
                  </a:txBody>
                  <a:tcPr/>
                </a:tc>
                <a:extLst>
                  <a:ext uri="{0D108BD9-81ED-4DB2-BD59-A6C34878D82A}">
                    <a16:rowId xmlns:a16="http://schemas.microsoft.com/office/drawing/2014/main" val="2191678601"/>
                  </a:ext>
                </a:extLst>
              </a:tr>
              <a:tr h="640129">
                <a:tc>
                  <a:txBody>
                    <a:bodyPr/>
                    <a:lstStyle/>
                    <a:p>
                      <a:r>
                        <a:rPr lang="en-US" sz="1600"/>
                        <a:t>Interface with Pre-existing Skills</a:t>
                      </a:r>
                    </a:p>
                  </a:txBody>
                  <a:tcPr>
                    <a:solidFill>
                      <a:schemeClr val="accent1">
                        <a:lumMod val="60000"/>
                        <a:lumOff val="40000"/>
                      </a:schemeClr>
                    </a:solidFill>
                  </a:tcPr>
                </a:tc>
                <a:tc>
                  <a:txBody>
                    <a:bodyPr/>
                    <a:lstStyle/>
                    <a:p>
                      <a:r>
                        <a:rPr lang="en-US" sz="1600"/>
                        <a:t>0.14</a:t>
                      </a:r>
                    </a:p>
                  </a:txBody>
                  <a:tcPr/>
                </a:tc>
                <a:tc>
                  <a:txBody>
                    <a:bodyPr/>
                    <a:lstStyle/>
                    <a:p>
                      <a:r>
                        <a:rPr lang="en-US" sz="1600"/>
                        <a:t>0.14</a:t>
                      </a:r>
                    </a:p>
                  </a:txBody>
                  <a:tcPr/>
                </a:tc>
                <a:tc>
                  <a:txBody>
                    <a:bodyPr/>
                    <a:lstStyle/>
                    <a:p>
                      <a:r>
                        <a:rPr lang="en-US" sz="1600"/>
                        <a:t>0.71</a:t>
                      </a:r>
                    </a:p>
                  </a:txBody>
                  <a:tcPr/>
                </a:tc>
                <a:extLst>
                  <a:ext uri="{0D108BD9-81ED-4DB2-BD59-A6C34878D82A}">
                    <a16:rowId xmlns:a16="http://schemas.microsoft.com/office/drawing/2014/main" val="4001440917"/>
                  </a:ext>
                </a:extLst>
              </a:tr>
              <a:tr h="368559">
                <a:tc>
                  <a:txBody>
                    <a:bodyPr/>
                    <a:lstStyle/>
                    <a:p>
                      <a:r>
                        <a:rPr lang="en-US" sz="1600"/>
                        <a:t>Store Frequent Tasks</a:t>
                      </a:r>
                    </a:p>
                  </a:txBody>
                  <a:tcPr>
                    <a:solidFill>
                      <a:schemeClr val="accent1">
                        <a:lumMod val="60000"/>
                        <a:lumOff val="40000"/>
                      </a:schemeClr>
                    </a:solidFill>
                  </a:tcPr>
                </a:tc>
                <a:tc>
                  <a:txBody>
                    <a:bodyPr/>
                    <a:lstStyle/>
                    <a:p>
                      <a:r>
                        <a:rPr lang="en-US" sz="1600"/>
                        <a:t>0.33</a:t>
                      </a:r>
                    </a:p>
                  </a:txBody>
                  <a:tcPr/>
                </a:tc>
                <a:tc>
                  <a:txBody>
                    <a:bodyPr/>
                    <a:lstStyle/>
                    <a:p>
                      <a:r>
                        <a:rPr lang="en-US" sz="1800" b="1"/>
                        <a:t>0.33</a:t>
                      </a:r>
                    </a:p>
                  </a:txBody>
                  <a:tcPr/>
                </a:tc>
                <a:tc>
                  <a:txBody>
                    <a:bodyPr/>
                    <a:lstStyle/>
                    <a:p>
                      <a:r>
                        <a:rPr lang="en-US" sz="1600"/>
                        <a:t>0.33</a:t>
                      </a:r>
                    </a:p>
                  </a:txBody>
                  <a:tcPr/>
                </a:tc>
                <a:extLst>
                  <a:ext uri="{0D108BD9-81ED-4DB2-BD59-A6C34878D82A}">
                    <a16:rowId xmlns:a16="http://schemas.microsoft.com/office/drawing/2014/main" val="1497346941"/>
                  </a:ext>
                </a:extLst>
              </a:tr>
              <a:tr h="368559">
                <a:tc>
                  <a:txBody>
                    <a:bodyPr/>
                    <a:lstStyle/>
                    <a:p>
                      <a:r>
                        <a:rPr lang="en-US" sz="1600"/>
                        <a:t>Alert of a Physical  Object </a:t>
                      </a:r>
                    </a:p>
                  </a:txBody>
                  <a:tcPr>
                    <a:solidFill>
                      <a:schemeClr val="accent1">
                        <a:lumMod val="60000"/>
                        <a:lumOff val="40000"/>
                      </a:schemeClr>
                    </a:solidFill>
                  </a:tcPr>
                </a:tc>
                <a:tc>
                  <a:txBody>
                    <a:bodyPr/>
                    <a:lstStyle/>
                    <a:p>
                      <a:r>
                        <a:rPr lang="en-US" sz="1600"/>
                        <a:t>0.43</a:t>
                      </a:r>
                    </a:p>
                  </a:txBody>
                  <a:tcPr/>
                </a:tc>
                <a:tc>
                  <a:txBody>
                    <a:bodyPr/>
                    <a:lstStyle/>
                    <a:p>
                      <a:r>
                        <a:rPr lang="en-US" sz="1600"/>
                        <a:t>0.14</a:t>
                      </a:r>
                    </a:p>
                  </a:txBody>
                  <a:tcPr/>
                </a:tc>
                <a:tc>
                  <a:txBody>
                    <a:bodyPr/>
                    <a:lstStyle/>
                    <a:p>
                      <a:r>
                        <a:rPr lang="en-US" sz="1600"/>
                        <a:t>0.43</a:t>
                      </a:r>
                    </a:p>
                  </a:txBody>
                  <a:tcPr/>
                </a:tc>
                <a:extLst>
                  <a:ext uri="{0D108BD9-81ED-4DB2-BD59-A6C34878D82A}">
                    <a16:rowId xmlns:a16="http://schemas.microsoft.com/office/drawing/2014/main" val="1888443334"/>
                  </a:ext>
                </a:extLst>
              </a:tr>
              <a:tr h="640129">
                <a:tc>
                  <a:txBody>
                    <a:bodyPr/>
                    <a:lstStyle/>
                    <a:p>
                      <a:r>
                        <a:rPr lang="en-US" sz="1600"/>
                        <a:t>Inform User of Possible Threats</a:t>
                      </a:r>
                    </a:p>
                  </a:txBody>
                  <a:tcPr>
                    <a:solidFill>
                      <a:schemeClr val="accent1">
                        <a:lumMod val="60000"/>
                        <a:lumOff val="40000"/>
                      </a:schemeClr>
                    </a:solidFill>
                  </a:tcPr>
                </a:tc>
                <a:tc>
                  <a:txBody>
                    <a:bodyPr/>
                    <a:lstStyle/>
                    <a:p>
                      <a:r>
                        <a:rPr lang="en-US" sz="1600"/>
                        <a:t>0.33</a:t>
                      </a:r>
                    </a:p>
                  </a:txBody>
                  <a:tcPr/>
                </a:tc>
                <a:tc>
                  <a:txBody>
                    <a:bodyPr/>
                    <a:lstStyle/>
                    <a:p>
                      <a:r>
                        <a:rPr lang="en-US" sz="1800" b="1"/>
                        <a:t>0.33</a:t>
                      </a:r>
                    </a:p>
                  </a:txBody>
                  <a:tcPr/>
                </a:tc>
                <a:tc>
                  <a:txBody>
                    <a:bodyPr/>
                    <a:lstStyle/>
                    <a:p>
                      <a:r>
                        <a:rPr lang="en-US" sz="1600"/>
                        <a:t>0.33</a:t>
                      </a:r>
                    </a:p>
                  </a:txBody>
                  <a:tcPr/>
                </a:tc>
                <a:extLst>
                  <a:ext uri="{0D108BD9-81ED-4DB2-BD59-A6C34878D82A}">
                    <a16:rowId xmlns:a16="http://schemas.microsoft.com/office/drawing/2014/main" val="1191187882"/>
                  </a:ext>
                </a:extLst>
              </a:tr>
            </a:tbl>
          </a:graphicData>
        </a:graphic>
      </p:graphicFrame>
      <p:sp>
        <p:nvSpPr>
          <p:cNvPr id="3" name="Rectangle 2">
            <a:extLst>
              <a:ext uri="{FF2B5EF4-FFF2-40B4-BE49-F238E27FC236}">
                <a16:creationId xmlns:a16="http://schemas.microsoft.com/office/drawing/2014/main" id="{EE802227-828F-43F4-86BD-B0CF9427092C}"/>
              </a:ext>
            </a:extLst>
          </p:cNvPr>
          <p:cNvSpPr/>
          <p:nvPr/>
        </p:nvSpPr>
        <p:spPr>
          <a:xfrm>
            <a:off x="5875806" y="1229681"/>
            <a:ext cx="2755910" cy="41317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68006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4B13-47A4-4254-9D12-23C653BCB788}"/>
              </a:ext>
            </a:extLst>
          </p:cNvPr>
          <p:cNvSpPr>
            <a:spLocks noGrp="1"/>
          </p:cNvSpPr>
          <p:nvPr>
            <p:ph type="title"/>
          </p:nvPr>
        </p:nvSpPr>
        <p:spPr>
          <a:xfrm>
            <a:off x="647700" y="174625"/>
            <a:ext cx="10515600" cy="1325563"/>
          </a:xfrm>
        </p:spPr>
        <p:txBody>
          <a:bodyPr anchor="ctr">
            <a:normAutofit/>
          </a:bodyPr>
          <a:lstStyle/>
          <a:p>
            <a:r>
              <a:rPr lang="en-US">
                <a:solidFill>
                  <a:schemeClr val="tx1"/>
                </a:solidFill>
                <a:latin typeface="Arial"/>
                <a:cs typeface="Arial"/>
              </a:rPr>
              <a:t>Analytical Hierarchy Process</a:t>
            </a:r>
          </a:p>
        </p:txBody>
      </p:sp>
      <p:sp>
        <p:nvSpPr>
          <p:cNvPr id="4" name="Slide Number Placeholder 3">
            <a:extLst>
              <a:ext uri="{FF2B5EF4-FFF2-40B4-BE49-F238E27FC236}">
                <a16:creationId xmlns:a16="http://schemas.microsoft.com/office/drawing/2014/main" id="{01FCBD6B-3395-47AA-BD4C-4FA2915BD411}"/>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26</a:t>
            </a:r>
            <a:endParaRPr lang="en-US"/>
          </a:p>
        </p:txBody>
      </p:sp>
      <p:sp>
        <p:nvSpPr>
          <p:cNvPr id="11" name="Content Placeholder 4">
            <a:extLst>
              <a:ext uri="{FF2B5EF4-FFF2-40B4-BE49-F238E27FC236}">
                <a16:creationId xmlns:a16="http://schemas.microsoft.com/office/drawing/2014/main" id="{E84AFC36-F006-4C66-96E8-E2B217F355BA}"/>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Nicolas Garcia</a:t>
            </a:r>
            <a:endParaRPr lang="en-US"/>
          </a:p>
        </p:txBody>
      </p:sp>
      <p:graphicFrame>
        <p:nvGraphicFramePr>
          <p:cNvPr id="7" name="Table 7">
            <a:extLst>
              <a:ext uri="{FF2B5EF4-FFF2-40B4-BE49-F238E27FC236}">
                <a16:creationId xmlns:a16="http://schemas.microsoft.com/office/drawing/2014/main" id="{B73654F1-425B-42B3-BDDF-BCD409A180FC}"/>
              </a:ext>
            </a:extLst>
          </p:cNvPr>
          <p:cNvGraphicFramePr>
            <a:graphicFrameLocks noGrp="1"/>
          </p:cNvGraphicFramePr>
          <p:nvPr>
            <p:ph idx="1"/>
            <p:extLst>
              <p:ext uri="{D42A27DB-BD31-4B8C-83A1-F6EECF244321}">
                <p14:modId xmlns:p14="http://schemas.microsoft.com/office/powerpoint/2010/main" val="1459092865"/>
              </p:ext>
            </p:extLst>
          </p:nvPr>
        </p:nvGraphicFramePr>
        <p:xfrm>
          <a:off x="406706" y="1229681"/>
          <a:ext cx="10977860" cy="4131741"/>
        </p:xfrm>
        <a:graphic>
          <a:graphicData uri="http://schemas.openxmlformats.org/drawingml/2006/table">
            <a:tbl>
              <a:tblPr firstRow="1" bandRow="1">
                <a:tableStyleId>{5C22544A-7EE6-4342-B048-85BDC9FD1C3A}</a:tableStyleId>
              </a:tblPr>
              <a:tblGrid>
                <a:gridCol w="2744465">
                  <a:extLst>
                    <a:ext uri="{9D8B030D-6E8A-4147-A177-3AD203B41FA5}">
                      <a16:colId xmlns:a16="http://schemas.microsoft.com/office/drawing/2014/main" val="348918173"/>
                    </a:ext>
                  </a:extLst>
                </a:gridCol>
                <a:gridCol w="2744465">
                  <a:extLst>
                    <a:ext uri="{9D8B030D-6E8A-4147-A177-3AD203B41FA5}">
                      <a16:colId xmlns:a16="http://schemas.microsoft.com/office/drawing/2014/main" val="1357706133"/>
                    </a:ext>
                  </a:extLst>
                </a:gridCol>
                <a:gridCol w="2744465">
                  <a:extLst>
                    <a:ext uri="{9D8B030D-6E8A-4147-A177-3AD203B41FA5}">
                      <a16:colId xmlns:a16="http://schemas.microsoft.com/office/drawing/2014/main" val="1711305234"/>
                    </a:ext>
                  </a:extLst>
                </a:gridCol>
                <a:gridCol w="2744465">
                  <a:extLst>
                    <a:ext uri="{9D8B030D-6E8A-4147-A177-3AD203B41FA5}">
                      <a16:colId xmlns:a16="http://schemas.microsoft.com/office/drawing/2014/main" val="691262889"/>
                    </a:ext>
                  </a:extLst>
                </a:gridCol>
              </a:tblGrid>
              <a:tr h="368559">
                <a:tc>
                  <a:txBody>
                    <a:bodyPr/>
                    <a:lstStyle/>
                    <a:p>
                      <a:endParaRPr lang="en-US" sz="1600"/>
                    </a:p>
                  </a:txBody>
                  <a:tcPr/>
                </a:tc>
                <a:tc>
                  <a:txBody>
                    <a:bodyPr/>
                    <a:lstStyle/>
                    <a:p>
                      <a:r>
                        <a:rPr lang="en-US" sz="1600" b="0">
                          <a:solidFill>
                            <a:schemeClr val="tx1"/>
                          </a:solidFill>
                        </a:rPr>
                        <a:t>Sensor Pin Chip</a:t>
                      </a:r>
                    </a:p>
                  </a:txBody>
                  <a:tcPr>
                    <a:solidFill>
                      <a:schemeClr val="accent1">
                        <a:lumMod val="60000"/>
                        <a:lumOff val="40000"/>
                      </a:schemeClr>
                    </a:solidFill>
                  </a:tcPr>
                </a:tc>
                <a:tc>
                  <a:txBody>
                    <a:bodyPr/>
                    <a:lstStyle/>
                    <a:p>
                      <a:r>
                        <a:rPr lang="en-US" sz="1600" b="0">
                          <a:solidFill>
                            <a:schemeClr val="tx1"/>
                          </a:solidFill>
                        </a:rPr>
                        <a:t>Sensor Watch</a:t>
                      </a:r>
                    </a:p>
                  </a:txBody>
                  <a:tcPr>
                    <a:solidFill>
                      <a:schemeClr val="accent1">
                        <a:lumMod val="60000"/>
                        <a:lumOff val="40000"/>
                      </a:schemeClr>
                    </a:solidFill>
                  </a:tcPr>
                </a:tc>
                <a:tc>
                  <a:txBody>
                    <a:bodyPr/>
                    <a:lstStyle/>
                    <a:p>
                      <a:r>
                        <a:rPr lang="en-US" sz="1600" b="0">
                          <a:solidFill>
                            <a:schemeClr val="tx1"/>
                          </a:solidFill>
                        </a:rPr>
                        <a:t>Haptic Smart Cane</a:t>
                      </a:r>
                    </a:p>
                  </a:txBody>
                  <a:tcPr>
                    <a:solidFill>
                      <a:schemeClr val="accent1">
                        <a:lumMod val="60000"/>
                        <a:lumOff val="40000"/>
                      </a:schemeClr>
                    </a:solidFill>
                  </a:tcPr>
                </a:tc>
                <a:extLst>
                  <a:ext uri="{0D108BD9-81ED-4DB2-BD59-A6C34878D82A}">
                    <a16:rowId xmlns:a16="http://schemas.microsoft.com/office/drawing/2014/main" val="1862604531"/>
                  </a:ext>
                </a:extLst>
              </a:tr>
              <a:tr h="368559">
                <a:tc>
                  <a:txBody>
                    <a:bodyPr/>
                    <a:lstStyle/>
                    <a:p>
                      <a:r>
                        <a:rPr lang="en-US" sz="1600"/>
                        <a:t>Alert of Elevation</a:t>
                      </a:r>
                    </a:p>
                  </a:txBody>
                  <a:tcPr>
                    <a:solidFill>
                      <a:schemeClr val="accent1">
                        <a:lumMod val="60000"/>
                        <a:lumOff val="40000"/>
                      </a:schemeClr>
                    </a:solidFill>
                  </a:tcPr>
                </a:tc>
                <a:tc>
                  <a:txBody>
                    <a:bodyPr/>
                    <a:lstStyle/>
                    <a:p>
                      <a:r>
                        <a:rPr lang="en-US" sz="1600"/>
                        <a:t>0.11</a:t>
                      </a:r>
                    </a:p>
                  </a:txBody>
                  <a:tcPr/>
                </a:tc>
                <a:tc>
                  <a:txBody>
                    <a:bodyPr/>
                    <a:lstStyle/>
                    <a:p>
                      <a:r>
                        <a:rPr lang="en-US" sz="1600"/>
                        <a:t>0.11</a:t>
                      </a:r>
                    </a:p>
                  </a:txBody>
                  <a:tcPr/>
                </a:tc>
                <a:tc>
                  <a:txBody>
                    <a:bodyPr/>
                    <a:lstStyle/>
                    <a:p>
                      <a:r>
                        <a:rPr lang="en-US" sz="1800" b="1"/>
                        <a:t>0.78</a:t>
                      </a:r>
                    </a:p>
                  </a:txBody>
                  <a:tcPr/>
                </a:tc>
                <a:extLst>
                  <a:ext uri="{0D108BD9-81ED-4DB2-BD59-A6C34878D82A}">
                    <a16:rowId xmlns:a16="http://schemas.microsoft.com/office/drawing/2014/main" val="2854592075"/>
                  </a:ext>
                </a:extLst>
              </a:tr>
              <a:tr h="368559">
                <a:tc>
                  <a:txBody>
                    <a:bodyPr/>
                    <a:lstStyle/>
                    <a:p>
                      <a:r>
                        <a:rPr lang="en-US" sz="1600"/>
                        <a:t>Determine Location</a:t>
                      </a:r>
                    </a:p>
                  </a:txBody>
                  <a:tcPr>
                    <a:solidFill>
                      <a:schemeClr val="accent1">
                        <a:lumMod val="60000"/>
                        <a:lumOff val="40000"/>
                      </a:schemeClr>
                    </a:solidFill>
                  </a:tcPr>
                </a:tc>
                <a:tc>
                  <a:txBody>
                    <a:bodyPr/>
                    <a:lstStyle/>
                    <a:p>
                      <a:r>
                        <a:rPr lang="en-US" sz="1600"/>
                        <a:t>0.16</a:t>
                      </a:r>
                    </a:p>
                  </a:txBody>
                  <a:tcPr/>
                </a:tc>
                <a:tc>
                  <a:txBody>
                    <a:bodyPr/>
                    <a:lstStyle/>
                    <a:p>
                      <a:r>
                        <a:rPr lang="en-US" sz="1600"/>
                        <a:t>0.19</a:t>
                      </a:r>
                    </a:p>
                  </a:txBody>
                  <a:tcPr/>
                </a:tc>
                <a:tc>
                  <a:txBody>
                    <a:bodyPr/>
                    <a:lstStyle/>
                    <a:p>
                      <a:r>
                        <a:rPr lang="en-US" sz="1800" b="1"/>
                        <a:t>0.66</a:t>
                      </a:r>
                    </a:p>
                  </a:txBody>
                  <a:tcPr/>
                </a:tc>
                <a:extLst>
                  <a:ext uri="{0D108BD9-81ED-4DB2-BD59-A6C34878D82A}">
                    <a16:rowId xmlns:a16="http://schemas.microsoft.com/office/drawing/2014/main" val="277835052"/>
                  </a:ext>
                </a:extLst>
              </a:tr>
              <a:tr h="640129">
                <a:tc>
                  <a:txBody>
                    <a:bodyPr/>
                    <a:lstStyle/>
                    <a:p>
                      <a:r>
                        <a:rPr lang="en-US" sz="1600"/>
                        <a:t>Interpret Sensory Information</a:t>
                      </a:r>
                    </a:p>
                  </a:txBody>
                  <a:tcPr>
                    <a:solidFill>
                      <a:schemeClr val="accent1">
                        <a:lumMod val="60000"/>
                        <a:lumOff val="40000"/>
                      </a:schemeClr>
                    </a:solidFill>
                  </a:tcPr>
                </a:tc>
                <a:tc>
                  <a:txBody>
                    <a:bodyPr/>
                    <a:lstStyle/>
                    <a:p>
                      <a:r>
                        <a:rPr lang="en-US" sz="1600"/>
                        <a:t>0.45</a:t>
                      </a:r>
                    </a:p>
                  </a:txBody>
                  <a:tcPr/>
                </a:tc>
                <a:tc>
                  <a:txBody>
                    <a:bodyPr/>
                    <a:lstStyle/>
                    <a:p>
                      <a:r>
                        <a:rPr lang="en-US" sz="1600"/>
                        <a:t>0.45</a:t>
                      </a:r>
                    </a:p>
                  </a:txBody>
                  <a:tcPr/>
                </a:tc>
                <a:tc>
                  <a:txBody>
                    <a:bodyPr/>
                    <a:lstStyle/>
                    <a:p>
                      <a:r>
                        <a:rPr lang="en-US" sz="1600"/>
                        <a:t>0.09</a:t>
                      </a:r>
                    </a:p>
                  </a:txBody>
                  <a:tcPr/>
                </a:tc>
                <a:extLst>
                  <a:ext uri="{0D108BD9-81ED-4DB2-BD59-A6C34878D82A}">
                    <a16:rowId xmlns:a16="http://schemas.microsoft.com/office/drawing/2014/main" val="24446035"/>
                  </a:ext>
                </a:extLst>
              </a:tr>
              <a:tr h="368559">
                <a:tc>
                  <a:txBody>
                    <a:bodyPr/>
                    <a:lstStyle/>
                    <a:p>
                      <a:r>
                        <a:rPr lang="en-US" sz="1600"/>
                        <a:t>Access Emergency Contact</a:t>
                      </a:r>
                    </a:p>
                  </a:txBody>
                  <a:tcPr>
                    <a:solidFill>
                      <a:schemeClr val="accent1">
                        <a:lumMod val="60000"/>
                        <a:lumOff val="40000"/>
                      </a:schemeClr>
                    </a:solidFill>
                  </a:tcPr>
                </a:tc>
                <a:tc>
                  <a:txBody>
                    <a:bodyPr/>
                    <a:lstStyle/>
                    <a:p>
                      <a:r>
                        <a:rPr lang="en-US" sz="1600"/>
                        <a:t>0.20</a:t>
                      </a:r>
                    </a:p>
                  </a:txBody>
                  <a:tcPr/>
                </a:tc>
                <a:tc>
                  <a:txBody>
                    <a:bodyPr/>
                    <a:lstStyle/>
                    <a:p>
                      <a:r>
                        <a:rPr lang="en-US" sz="1600"/>
                        <a:t>0.20</a:t>
                      </a:r>
                    </a:p>
                  </a:txBody>
                  <a:tcPr/>
                </a:tc>
                <a:tc>
                  <a:txBody>
                    <a:bodyPr/>
                    <a:lstStyle/>
                    <a:p>
                      <a:r>
                        <a:rPr lang="en-US" sz="1800" b="1"/>
                        <a:t>0.60</a:t>
                      </a:r>
                    </a:p>
                  </a:txBody>
                  <a:tcPr/>
                </a:tc>
                <a:extLst>
                  <a:ext uri="{0D108BD9-81ED-4DB2-BD59-A6C34878D82A}">
                    <a16:rowId xmlns:a16="http://schemas.microsoft.com/office/drawing/2014/main" val="2191678601"/>
                  </a:ext>
                </a:extLst>
              </a:tr>
              <a:tr h="640129">
                <a:tc>
                  <a:txBody>
                    <a:bodyPr/>
                    <a:lstStyle/>
                    <a:p>
                      <a:r>
                        <a:rPr lang="en-US" sz="1600"/>
                        <a:t>Interface with Pre-existing Skills</a:t>
                      </a:r>
                    </a:p>
                  </a:txBody>
                  <a:tcPr>
                    <a:solidFill>
                      <a:schemeClr val="accent1">
                        <a:lumMod val="60000"/>
                        <a:lumOff val="40000"/>
                      </a:schemeClr>
                    </a:solidFill>
                  </a:tcPr>
                </a:tc>
                <a:tc>
                  <a:txBody>
                    <a:bodyPr/>
                    <a:lstStyle/>
                    <a:p>
                      <a:r>
                        <a:rPr lang="en-US" sz="1600"/>
                        <a:t>0.14</a:t>
                      </a:r>
                    </a:p>
                  </a:txBody>
                  <a:tcPr/>
                </a:tc>
                <a:tc>
                  <a:txBody>
                    <a:bodyPr/>
                    <a:lstStyle/>
                    <a:p>
                      <a:r>
                        <a:rPr lang="en-US" sz="1600"/>
                        <a:t>0.14</a:t>
                      </a:r>
                    </a:p>
                  </a:txBody>
                  <a:tcPr/>
                </a:tc>
                <a:tc>
                  <a:txBody>
                    <a:bodyPr/>
                    <a:lstStyle/>
                    <a:p>
                      <a:r>
                        <a:rPr lang="en-US" sz="1800" b="1"/>
                        <a:t>0.71</a:t>
                      </a:r>
                    </a:p>
                  </a:txBody>
                  <a:tcPr/>
                </a:tc>
                <a:extLst>
                  <a:ext uri="{0D108BD9-81ED-4DB2-BD59-A6C34878D82A}">
                    <a16:rowId xmlns:a16="http://schemas.microsoft.com/office/drawing/2014/main" val="4001440917"/>
                  </a:ext>
                </a:extLst>
              </a:tr>
              <a:tr h="368559">
                <a:tc>
                  <a:txBody>
                    <a:bodyPr/>
                    <a:lstStyle/>
                    <a:p>
                      <a:r>
                        <a:rPr lang="en-US" sz="1600"/>
                        <a:t>Store Frequent Tasks</a:t>
                      </a:r>
                    </a:p>
                  </a:txBody>
                  <a:tcPr>
                    <a:solidFill>
                      <a:schemeClr val="accent1">
                        <a:lumMod val="60000"/>
                        <a:lumOff val="40000"/>
                      </a:schemeClr>
                    </a:solidFill>
                  </a:tcPr>
                </a:tc>
                <a:tc>
                  <a:txBody>
                    <a:bodyPr/>
                    <a:lstStyle/>
                    <a:p>
                      <a:r>
                        <a:rPr lang="en-US" sz="1600"/>
                        <a:t>0.33</a:t>
                      </a:r>
                    </a:p>
                  </a:txBody>
                  <a:tcPr/>
                </a:tc>
                <a:tc>
                  <a:txBody>
                    <a:bodyPr/>
                    <a:lstStyle/>
                    <a:p>
                      <a:r>
                        <a:rPr lang="en-US" sz="1600"/>
                        <a:t>0.33</a:t>
                      </a:r>
                    </a:p>
                  </a:txBody>
                  <a:tcPr/>
                </a:tc>
                <a:tc>
                  <a:txBody>
                    <a:bodyPr/>
                    <a:lstStyle/>
                    <a:p>
                      <a:r>
                        <a:rPr lang="en-US" sz="1800" b="1"/>
                        <a:t>0.33</a:t>
                      </a:r>
                    </a:p>
                  </a:txBody>
                  <a:tcPr/>
                </a:tc>
                <a:extLst>
                  <a:ext uri="{0D108BD9-81ED-4DB2-BD59-A6C34878D82A}">
                    <a16:rowId xmlns:a16="http://schemas.microsoft.com/office/drawing/2014/main" val="1497346941"/>
                  </a:ext>
                </a:extLst>
              </a:tr>
              <a:tr h="368559">
                <a:tc>
                  <a:txBody>
                    <a:bodyPr/>
                    <a:lstStyle/>
                    <a:p>
                      <a:r>
                        <a:rPr lang="en-US" sz="1600"/>
                        <a:t>Alert of a Physical  Object </a:t>
                      </a:r>
                    </a:p>
                  </a:txBody>
                  <a:tcPr>
                    <a:solidFill>
                      <a:schemeClr val="accent1">
                        <a:lumMod val="60000"/>
                        <a:lumOff val="40000"/>
                      </a:schemeClr>
                    </a:solidFill>
                  </a:tcPr>
                </a:tc>
                <a:tc>
                  <a:txBody>
                    <a:bodyPr/>
                    <a:lstStyle/>
                    <a:p>
                      <a:r>
                        <a:rPr lang="en-US" sz="1600"/>
                        <a:t>0.43</a:t>
                      </a:r>
                    </a:p>
                  </a:txBody>
                  <a:tcPr/>
                </a:tc>
                <a:tc>
                  <a:txBody>
                    <a:bodyPr/>
                    <a:lstStyle/>
                    <a:p>
                      <a:r>
                        <a:rPr lang="en-US" sz="1600"/>
                        <a:t>0.14</a:t>
                      </a:r>
                    </a:p>
                  </a:txBody>
                  <a:tcPr/>
                </a:tc>
                <a:tc>
                  <a:txBody>
                    <a:bodyPr/>
                    <a:lstStyle/>
                    <a:p>
                      <a:r>
                        <a:rPr lang="en-US" sz="1800" b="1"/>
                        <a:t>0.43</a:t>
                      </a:r>
                    </a:p>
                  </a:txBody>
                  <a:tcPr/>
                </a:tc>
                <a:extLst>
                  <a:ext uri="{0D108BD9-81ED-4DB2-BD59-A6C34878D82A}">
                    <a16:rowId xmlns:a16="http://schemas.microsoft.com/office/drawing/2014/main" val="1888443334"/>
                  </a:ext>
                </a:extLst>
              </a:tr>
              <a:tr h="640129">
                <a:tc>
                  <a:txBody>
                    <a:bodyPr/>
                    <a:lstStyle/>
                    <a:p>
                      <a:r>
                        <a:rPr lang="en-US" sz="1600"/>
                        <a:t>Inform User of Possible Threats</a:t>
                      </a:r>
                    </a:p>
                  </a:txBody>
                  <a:tcPr>
                    <a:solidFill>
                      <a:schemeClr val="accent1">
                        <a:lumMod val="60000"/>
                        <a:lumOff val="40000"/>
                      </a:schemeClr>
                    </a:solidFill>
                  </a:tcPr>
                </a:tc>
                <a:tc>
                  <a:txBody>
                    <a:bodyPr/>
                    <a:lstStyle/>
                    <a:p>
                      <a:r>
                        <a:rPr lang="en-US" sz="1600"/>
                        <a:t>0.33</a:t>
                      </a:r>
                    </a:p>
                  </a:txBody>
                  <a:tcPr/>
                </a:tc>
                <a:tc>
                  <a:txBody>
                    <a:bodyPr/>
                    <a:lstStyle/>
                    <a:p>
                      <a:r>
                        <a:rPr lang="en-US" sz="1600"/>
                        <a:t>0.33</a:t>
                      </a:r>
                    </a:p>
                  </a:txBody>
                  <a:tcPr/>
                </a:tc>
                <a:tc>
                  <a:txBody>
                    <a:bodyPr/>
                    <a:lstStyle/>
                    <a:p>
                      <a:r>
                        <a:rPr lang="en-US" sz="1800" b="1"/>
                        <a:t>0.33</a:t>
                      </a:r>
                    </a:p>
                  </a:txBody>
                  <a:tcPr/>
                </a:tc>
                <a:extLst>
                  <a:ext uri="{0D108BD9-81ED-4DB2-BD59-A6C34878D82A}">
                    <a16:rowId xmlns:a16="http://schemas.microsoft.com/office/drawing/2014/main" val="1191187882"/>
                  </a:ext>
                </a:extLst>
              </a:tr>
            </a:tbl>
          </a:graphicData>
        </a:graphic>
      </p:graphicFrame>
      <p:sp>
        <p:nvSpPr>
          <p:cNvPr id="3" name="Rectangle 2">
            <a:extLst>
              <a:ext uri="{FF2B5EF4-FFF2-40B4-BE49-F238E27FC236}">
                <a16:creationId xmlns:a16="http://schemas.microsoft.com/office/drawing/2014/main" id="{3D8804CA-5650-47A0-916A-58E7CFB5DEEC}"/>
              </a:ext>
            </a:extLst>
          </p:cNvPr>
          <p:cNvSpPr/>
          <p:nvPr/>
        </p:nvSpPr>
        <p:spPr>
          <a:xfrm>
            <a:off x="8630023" y="1229681"/>
            <a:ext cx="2755910" cy="41317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94347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99AA7E-CB20-4C77-8F4A-3C06B8F34AAF}"/>
              </a:ext>
            </a:extLst>
          </p:cNvPr>
          <p:cNvSpPr>
            <a:spLocks noGrp="1"/>
          </p:cNvSpPr>
          <p:nvPr>
            <p:ph type="title"/>
          </p:nvPr>
        </p:nvSpPr>
        <p:spPr/>
        <p:txBody>
          <a:bodyPr/>
          <a:lstStyle/>
          <a:p>
            <a:r>
              <a:rPr lang="en-US"/>
              <a:t>Standard Shapes</a:t>
            </a:r>
          </a:p>
        </p:txBody>
      </p:sp>
      <p:sp>
        <p:nvSpPr>
          <p:cNvPr id="4" name="Slide Number Placeholder 3">
            <a:extLst>
              <a:ext uri="{FF2B5EF4-FFF2-40B4-BE49-F238E27FC236}">
                <a16:creationId xmlns:a16="http://schemas.microsoft.com/office/drawing/2014/main" id="{CCBB4462-2FC3-4B5F-BABF-B2E83FA17067}"/>
              </a:ext>
            </a:extLst>
          </p:cNvPr>
          <p:cNvSpPr>
            <a:spLocks noGrp="1"/>
          </p:cNvSpPr>
          <p:nvPr>
            <p:ph type="sldNum" sz="quarter" idx="4"/>
          </p:nvPr>
        </p:nvSpPr>
        <p:spPr/>
        <p:txBody>
          <a:bodyPr/>
          <a:lstStyle/>
          <a:p>
            <a:fld id="{6F1FABC0-072B-4F22-8F9B-95A9D10B0206}" type="slidenum">
              <a:rPr lang="en-US" smtClean="0"/>
              <a:pPr/>
              <a:t>76</a:t>
            </a:fld>
            <a:endParaRPr lang="en-US"/>
          </a:p>
        </p:txBody>
      </p:sp>
      <p:grpSp>
        <p:nvGrpSpPr>
          <p:cNvPr id="25" name="Group 24">
            <a:extLst>
              <a:ext uri="{FF2B5EF4-FFF2-40B4-BE49-F238E27FC236}">
                <a16:creationId xmlns:a16="http://schemas.microsoft.com/office/drawing/2014/main" id="{9AE4777B-26F0-48A5-A1D1-691D803CB8B3}"/>
              </a:ext>
            </a:extLst>
          </p:cNvPr>
          <p:cNvGrpSpPr/>
          <p:nvPr/>
        </p:nvGrpSpPr>
        <p:grpSpPr>
          <a:xfrm>
            <a:off x="602984" y="1449866"/>
            <a:ext cx="10156422" cy="4338886"/>
            <a:chOff x="602984" y="1670586"/>
            <a:chExt cx="10156422" cy="4338886"/>
          </a:xfrm>
        </p:grpSpPr>
        <p:sp>
          <p:nvSpPr>
            <p:cNvPr id="6" name="Rectangle 5">
              <a:extLst>
                <a:ext uri="{FF2B5EF4-FFF2-40B4-BE49-F238E27FC236}">
                  <a16:creationId xmlns:a16="http://schemas.microsoft.com/office/drawing/2014/main" id="{626D4948-37C8-41FB-AAE7-E8E593D15E17}"/>
                </a:ext>
              </a:extLst>
            </p:cNvPr>
            <p:cNvSpPr/>
            <p:nvPr/>
          </p:nvSpPr>
          <p:spPr>
            <a:xfrm>
              <a:off x="606669" y="2606943"/>
              <a:ext cx="1676400" cy="457200"/>
            </a:xfrm>
            <a:prstGeom prst="rect">
              <a:avLst/>
            </a:prstGeom>
            <a:solidFill>
              <a:srgbClr val="FFFF00">
                <a:alpha val="2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ysClr val="windowText" lastClr="000000"/>
                  </a:solidFill>
                </a:rPr>
                <a:t>Summary Box</a:t>
              </a:r>
            </a:p>
          </p:txBody>
        </p:sp>
        <p:cxnSp>
          <p:nvCxnSpPr>
            <p:cNvPr id="7" name="Straight Arrow Connector 6">
              <a:extLst>
                <a:ext uri="{FF2B5EF4-FFF2-40B4-BE49-F238E27FC236}">
                  <a16:creationId xmlns:a16="http://schemas.microsoft.com/office/drawing/2014/main" id="{2B19C75B-F5BA-42A5-98FC-8098B5F0509D}"/>
                </a:ext>
              </a:extLst>
            </p:cNvPr>
            <p:cNvCxnSpPr/>
            <p:nvPr/>
          </p:nvCxnSpPr>
          <p:spPr>
            <a:xfrm>
              <a:off x="602984" y="3657600"/>
              <a:ext cx="914400"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772325E-A2DD-4B3D-9EA2-ACF3869B2980}"/>
                </a:ext>
              </a:extLst>
            </p:cNvPr>
            <p:cNvSpPr/>
            <p:nvPr/>
          </p:nvSpPr>
          <p:spPr>
            <a:xfrm>
              <a:off x="602984" y="4438651"/>
              <a:ext cx="762000" cy="6858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9" name="Straight Arrow Connector 8">
              <a:extLst>
                <a:ext uri="{FF2B5EF4-FFF2-40B4-BE49-F238E27FC236}">
                  <a16:creationId xmlns:a16="http://schemas.microsoft.com/office/drawing/2014/main" id="{739255DE-7C1F-4F3B-BD5A-D83AAACC2730}"/>
                </a:ext>
              </a:extLst>
            </p:cNvPr>
            <p:cNvCxnSpPr/>
            <p:nvPr/>
          </p:nvCxnSpPr>
          <p:spPr>
            <a:xfrm>
              <a:off x="602984" y="4114800"/>
              <a:ext cx="914400" cy="0"/>
            </a:xfrm>
            <a:prstGeom prst="straightConnector1">
              <a:avLst/>
            </a:prstGeom>
            <a:ln w="38100">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3A3EAAC-E19B-4C87-83A2-2A1D2E6ACB20}"/>
                </a:ext>
              </a:extLst>
            </p:cNvPr>
            <p:cNvSpPr/>
            <p:nvPr/>
          </p:nvSpPr>
          <p:spPr>
            <a:xfrm>
              <a:off x="602984" y="1670586"/>
              <a:ext cx="685800" cy="685800"/>
            </a:xfrm>
            <a:prstGeom prst="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29F974E-80EE-4D7D-822C-C6B3DB671DD0}"/>
                </a:ext>
              </a:extLst>
            </p:cNvPr>
            <p:cNvSpPr/>
            <p:nvPr/>
          </p:nvSpPr>
          <p:spPr>
            <a:xfrm>
              <a:off x="602984" y="5323672"/>
              <a:ext cx="685800" cy="6858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CF75824-1E9F-4AE7-BE90-3E777C4DE59D}"/>
                </a:ext>
              </a:extLst>
            </p:cNvPr>
            <p:cNvSpPr/>
            <p:nvPr/>
          </p:nvSpPr>
          <p:spPr>
            <a:xfrm>
              <a:off x="5257800" y="5258151"/>
              <a:ext cx="685800"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1D7ACD1-261F-46E2-AD7C-B55443653F5A}"/>
                </a:ext>
              </a:extLst>
            </p:cNvPr>
            <p:cNvSpPr txBox="1"/>
            <p:nvPr/>
          </p:nvSpPr>
          <p:spPr>
            <a:xfrm>
              <a:off x="5257800" y="2606943"/>
              <a:ext cx="1229376" cy="400110"/>
            </a:xfrm>
            <a:prstGeom prst="rect">
              <a:avLst/>
            </a:prstGeom>
            <a:noFill/>
          </p:spPr>
          <p:txBody>
            <a:bodyPr wrap="none" rtlCol="0">
              <a:spAutoFit/>
            </a:bodyPr>
            <a:lstStyle/>
            <a:p>
              <a:r>
                <a:rPr lang="en-US" sz="2000"/>
                <a:t>Text box 1</a:t>
              </a:r>
            </a:p>
          </p:txBody>
        </p:sp>
        <p:sp>
          <p:nvSpPr>
            <p:cNvPr id="14" name="TextBox 13">
              <a:extLst>
                <a:ext uri="{FF2B5EF4-FFF2-40B4-BE49-F238E27FC236}">
                  <a16:creationId xmlns:a16="http://schemas.microsoft.com/office/drawing/2014/main" id="{C6BFD611-8B84-49E9-9AF7-600638FE30AE}"/>
                </a:ext>
              </a:extLst>
            </p:cNvPr>
            <p:cNvSpPr txBox="1"/>
            <p:nvPr/>
          </p:nvSpPr>
          <p:spPr>
            <a:xfrm>
              <a:off x="8839200" y="2606943"/>
              <a:ext cx="1920206"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000"/>
                <a:t>Outlined</a:t>
              </a:r>
              <a:r>
                <a:rPr lang="en-US"/>
                <a:t> Text Box</a:t>
              </a:r>
            </a:p>
          </p:txBody>
        </p:sp>
        <p:cxnSp>
          <p:nvCxnSpPr>
            <p:cNvPr id="15" name="Straight Connector 14">
              <a:extLst>
                <a:ext uri="{FF2B5EF4-FFF2-40B4-BE49-F238E27FC236}">
                  <a16:creationId xmlns:a16="http://schemas.microsoft.com/office/drawing/2014/main" id="{EEC82D91-488E-4E1A-82B0-10ABA4B9E597}"/>
                </a:ext>
              </a:extLst>
            </p:cNvPr>
            <p:cNvCxnSpPr/>
            <p:nvPr/>
          </p:nvCxnSpPr>
          <p:spPr>
            <a:xfrm flipV="1">
              <a:off x="602984" y="32766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2CE5654-6189-40ED-BD8C-C61235EAA5D9}"/>
                </a:ext>
              </a:extLst>
            </p:cNvPr>
            <p:cNvCxnSpPr/>
            <p:nvPr/>
          </p:nvCxnSpPr>
          <p:spPr>
            <a:xfrm>
              <a:off x="5257800" y="3610829"/>
              <a:ext cx="914400" cy="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69EFD6CF-E437-44EE-A616-A028A876DCC4}"/>
                </a:ext>
              </a:extLst>
            </p:cNvPr>
            <p:cNvSpPr/>
            <p:nvPr/>
          </p:nvSpPr>
          <p:spPr>
            <a:xfrm>
              <a:off x="5257800" y="4391880"/>
              <a:ext cx="7620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18" name="Straight Arrow Connector 17">
              <a:extLst>
                <a:ext uri="{FF2B5EF4-FFF2-40B4-BE49-F238E27FC236}">
                  <a16:creationId xmlns:a16="http://schemas.microsoft.com/office/drawing/2014/main" id="{00CF3755-3CA6-4320-BE01-4069C77CA0C5}"/>
                </a:ext>
              </a:extLst>
            </p:cNvPr>
            <p:cNvCxnSpPr/>
            <p:nvPr/>
          </p:nvCxnSpPr>
          <p:spPr>
            <a:xfrm>
              <a:off x="5257800" y="4068029"/>
              <a:ext cx="914400" cy="0"/>
            </a:xfrm>
            <a:prstGeom prst="straightConnector1">
              <a:avLst/>
            </a:prstGeom>
            <a:ln w="3810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3D64251-44F2-4F31-BBFE-D35D792AC405}"/>
                </a:ext>
              </a:extLst>
            </p:cNvPr>
            <p:cNvCxnSpPr/>
            <p:nvPr/>
          </p:nvCxnSpPr>
          <p:spPr>
            <a:xfrm flipV="1">
              <a:off x="5257800" y="3229829"/>
              <a:ext cx="91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8F8E697-72CF-49D4-B59F-9B815737F65C}"/>
                </a:ext>
              </a:extLst>
            </p:cNvPr>
            <p:cNvSpPr/>
            <p:nvPr/>
          </p:nvSpPr>
          <p:spPr>
            <a:xfrm>
              <a:off x="8839200" y="5279738"/>
              <a:ext cx="685800" cy="6858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20CD504C-28ED-488B-8C7A-A21B82370428}"/>
                </a:ext>
              </a:extLst>
            </p:cNvPr>
            <p:cNvCxnSpPr/>
            <p:nvPr/>
          </p:nvCxnSpPr>
          <p:spPr>
            <a:xfrm>
              <a:off x="8839200" y="3632416"/>
              <a:ext cx="914400" cy="0"/>
            </a:xfrm>
            <a:prstGeom prst="straightConnector1">
              <a:avLst/>
            </a:prstGeom>
            <a:ln w="381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8F16AAAD-A5C6-4366-A860-DF326E7AC0A9}"/>
                </a:ext>
              </a:extLst>
            </p:cNvPr>
            <p:cNvSpPr/>
            <p:nvPr/>
          </p:nvSpPr>
          <p:spPr>
            <a:xfrm>
              <a:off x="8839200" y="4413467"/>
              <a:ext cx="762000" cy="6858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23" name="Straight Arrow Connector 22">
              <a:extLst>
                <a:ext uri="{FF2B5EF4-FFF2-40B4-BE49-F238E27FC236}">
                  <a16:creationId xmlns:a16="http://schemas.microsoft.com/office/drawing/2014/main" id="{164BBFEC-5450-477C-AEA9-B16DFD4BF4AD}"/>
                </a:ext>
              </a:extLst>
            </p:cNvPr>
            <p:cNvCxnSpPr/>
            <p:nvPr/>
          </p:nvCxnSpPr>
          <p:spPr>
            <a:xfrm>
              <a:off x="8839200" y="4089616"/>
              <a:ext cx="914400" cy="0"/>
            </a:xfrm>
            <a:prstGeom prst="straightConnector1">
              <a:avLst/>
            </a:prstGeom>
            <a:ln w="38100">
              <a:solidFill>
                <a:srgbClr val="FFFF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4FE2FB0-EA66-474C-9B1F-3C03B1587AE3}"/>
                </a:ext>
              </a:extLst>
            </p:cNvPr>
            <p:cNvCxnSpPr/>
            <p:nvPr/>
          </p:nvCxnSpPr>
          <p:spPr>
            <a:xfrm flipV="1">
              <a:off x="8839200" y="3251416"/>
              <a:ext cx="9144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70243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8ADFE8-C13D-40A5-BD5F-0F1A16CFF31B}"/>
              </a:ext>
            </a:extLst>
          </p:cNvPr>
          <p:cNvSpPr>
            <a:spLocks noGrp="1"/>
          </p:cNvSpPr>
          <p:nvPr>
            <p:ph type="title"/>
          </p:nvPr>
        </p:nvSpPr>
        <p:spPr/>
        <p:txBody>
          <a:bodyPr/>
          <a:lstStyle/>
          <a:p>
            <a:r>
              <a:rPr lang="en-US"/>
              <a:t>Approved Logos</a:t>
            </a:r>
          </a:p>
        </p:txBody>
      </p:sp>
      <p:sp>
        <p:nvSpPr>
          <p:cNvPr id="4" name="Slide Number Placeholder 3">
            <a:extLst>
              <a:ext uri="{FF2B5EF4-FFF2-40B4-BE49-F238E27FC236}">
                <a16:creationId xmlns:a16="http://schemas.microsoft.com/office/drawing/2014/main" id="{8B78E16D-4AD1-44B8-9681-5418B40F73A1}"/>
              </a:ext>
            </a:extLst>
          </p:cNvPr>
          <p:cNvSpPr>
            <a:spLocks noGrp="1"/>
          </p:cNvSpPr>
          <p:nvPr>
            <p:ph type="sldNum" sz="quarter" idx="4"/>
          </p:nvPr>
        </p:nvSpPr>
        <p:spPr/>
        <p:txBody>
          <a:bodyPr/>
          <a:lstStyle/>
          <a:p>
            <a:fld id="{6F1FABC0-072B-4F22-8F9B-95A9D10B0206}" type="slidenum">
              <a:rPr lang="en-US" smtClean="0"/>
              <a:pPr/>
              <a:t>77</a:t>
            </a:fld>
            <a:endParaRPr lang="en-US"/>
          </a:p>
        </p:txBody>
      </p:sp>
      <p:sp>
        <p:nvSpPr>
          <p:cNvPr id="2" name="Content Placeholder 1">
            <a:extLst>
              <a:ext uri="{FF2B5EF4-FFF2-40B4-BE49-F238E27FC236}">
                <a16:creationId xmlns:a16="http://schemas.microsoft.com/office/drawing/2014/main" id="{66EA222A-970D-49DE-8905-5690FCFEDCF9}"/>
              </a:ext>
            </a:extLst>
          </p:cNvPr>
          <p:cNvSpPr>
            <a:spLocks noGrp="1"/>
          </p:cNvSpPr>
          <p:nvPr>
            <p:ph sz="quarter" idx="11"/>
          </p:nvPr>
        </p:nvSpPr>
        <p:spPr/>
        <p:txBody>
          <a:bodyPr/>
          <a:lstStyle/>
          <a:p>
            <a:endParaRPr lang="en-US"/>
          </a:p>
        </p:txBody>
      </p:sp>
      <p:pic>
        <p:nvPicPr>
          <p:cNvPr id="7" name="Picture 6">
            <a:extLst>
              <a:ext uri="{FF2B5EF4-FFF2-40B4-BE49-F238E27FC236}">
                <a16:creationId xmlns:a16="http://schemas.microsoft.com/office/drawing/2014/main" id="{267DFDB3-07A6-49E5-A2D7-E0C64FD484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289" y="1513727"/>
            <a:ext cx="2636515" cy="2952658"/>
          </a:xfrm>
          <a:prstGeom prst="rect">
            <a:avLst/>
          </a:prstGeom>
        </p:spPr>
      </p:pic>
      <p:pic>
        <p:nvPicPr>
          <p:cNvPr id="9" name="Picture 8">
            <a:extLst>
              <a:ext uri="{FF2B5EF4-FFF2-40B4-BE49-F238E27FC236}">
                <a16:creationId xmlns:a16="http://schemas.microsoft.com/office/drawing/2014/main" id="{C93885E9-F710-4001-8722-B7BF26FD7A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3533" y="3529950"/>
            <a:ext cx="4936265" cy="766668"/>
          </a:xfrm>
          <a:prstGeom prst="rect">
            <a:avLst/>
          </a:prstGeom>
        </p:spPr>
      </p:pic>
      <p:pic>
        <p:nvPicPr>
          <p:cNvPr id="11" name="Picture 10">
            <a:extLst>
              <a:ext uri="{FF2B5EF4-FFF2-40B4-BE49-F238E27FC236}">
                <a16:creationId xmlns:a16="http://schemas.microsoft.com/office/drawing/2014/main" id="{F0D2C108-FE91-4B99-9B3D-DD29356F3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2638" y="1725622"/>
            <a:ext cx="2912061" cy="2740763"/>
          </a:xfrm>
          <a:prstGeom prst="rect">
            <a:avLst/>
          </a:prstGeom>
        </p:spPr>
      </p:pic>
      <p:pic>
        <p:nvPicPr>
          <p:cNvPr id="13" name="Picture 12">
            <a:extLst>
              <a:ext uri="{FF2B5EF4-FFF2-40B4-BE49-F238E27FC236}">
                <a16:creationId xmlns:a16="http://schemas.microsoft.com/office/drawing/2014/main" id="{B2ADF13B-8848-4F5B-9848-140569C786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0661" y="1621520"/>
            <a:ext cx="4909101" cy="1137059"/>
          </a:xfrm>
          <a:prstGeom prst="rect">
            <a:avLst/>
          </a:prstGeom>
        </p:spPr>
      </p:pic>
    </p:spTree>
    <p:extLst>
      <p:ext uri="{BB962C8B-B14F-4D97-AF65-F5344CB8AC3E}">
        <p14:creationId xmlns:p14="http://schemas.microsoft.com/office/powerpoint/2010/main" val="37257373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09BABA-22D3-40B8-B5AA-93F5EED38BAF}"/>
              </a:ext>
            </a:extLst>
          </p:cNvPr>
          <p:cNvSpPr>
            <a:spLocks noGrp="1"/>
          </p:cNvSpPr>
          <p:nvPr>
            <p:ph type="title"/>
          </p:nvPr>
        </p:nvSpPr>
        <p:spPr/>
        <p:txBody>
          <a:bodyPr/>
          <a:lstStyle/>
          <a:p>
            <a:r>
              <a:rPr lang="en-US"/>
              <a:t>Color Palette</a:t>
            </a:r>
          </a:p>
        </p:txBody>
      </p:sp>
      <p:sp>
        <p:nvSpPr>
          <p:cNvPr id="4" name="Slide Number Placeholder 3">
            <a:extLst>
              <a:ext uri="{FF2B5EF4-FFF2-40B4-BE49-F238E27FC236}">
                <a16:creationId xmlns:a16="http://schemas.microsoft.com/office/drawing/2014/main" id="{58BB47A7-9FB4-428F-A628-134CFC1D2960}"/>
              </a:ext>
            </a:extLst>
          </p:cNvPr>
          <p:cNvSpPr>
            <a:spLocks noGrp="1"/>
          </p:cNvSpPr>
          <p:nvPr>
            <p:ph type="sldNum" sz="quarter" idx="4"/>
          </p:nvPr>
        </p:nvSpPr>
        <p:spPr/>
        <p:txBody>
          <a:bodyPr/>
          <a:lstStyle/>
          <a:p>
            <a:fld id="{6F1FABC0-072B-4F22-8F9B-95A9D10B0206}" type="slidenum">
              <a:rPr lang="en-US" smtClean="0"/>
              <a:pPr/>
              <a:t>78</a:t>
            </a:fld>
            <a:endParaRPr lang="en-US"/>
          </a:p>
        </p:txBody>
      </p:sp>
      <p:sp>
        <p:nvSpPr>
          <p:cNvPr id="2" name="Content Placeholder 1">
            <a:extLst>
              <a:ext uri="{FF2B5EF4-FFF2-40B4-BE49-F238E27FC236}">
                <a16:creationId xmlns:a16="http://schemas.microsoft.com/office/drawing/2014/main" id="{E5F80B4F-176C-446D-A354-8FB91821F7BF}"/>
              </a:ext>
            </a:extLst>
          </p:cNvPr>
          <p:cNvSpPr>
            <a:spLocks noGrp="1"/>
          </p:cNvSpPr>
          <p:nvPr>
            <p:ph sz="quarter" idx="11"/>
          </p:nvPr>
        </p:nvSpPr>
        <p:spPr/>
        <p:txBody>
          <a:bodyPr/>
          <a:lstStyle/>
          <a:p>
            <a:endParaRPr lang="en-US"/>
          </a:p>
        </p:txBody>
      </p:sp>
      <p:pic>
        <p:nvPicPr>
          <p:cNvPr id="6" name="Content Placeholder 5">
            <a:extLst>
              <a:ext uri="{FF2B5EF4-FFF2-40B4-BE49-F238E27FC236}">
                <a16:creationId xmlns:a16="http://schemas.microsoft.com/office/drawing/2014/main" id="{7C64D978-25AB-44BB-AA81-5FCAF9B3A551}"/>
              </a:ext>
            </a:extLst>
          </p:cNvPr>
          <p:cNvPicPr>
            <a:picLocks noChangeAspect="1"/>
          </p:cNvPicPr>
          <p:nvPr/>
        </p:nvPicPr>
        <p:blipFill>
          <a:blip r:embed="rId2"/>
          <a:stretch>
            <a:fillRect/>
          </a:stretch>
        </p:blipFill>
        <p:spPr>
          <a:xfrm>
            <a:off x="2815119" y="1825625"/>
            <a:ext cx="7290682" cy="3955834"/>
          </a:xfrm>
          <a:prstGeom prst="rect">
            <a:avLst/>
          </a:prstGeom>
        </p:spPr>
      </p:pic>
      <p:sp>
        <p:nvSpPr>
          <p:cNvPr id="3" name="Rectangle: Rounded Corners 2">
            <a:extLst>
              <a:ext uri="{FF2B5EF4-FFF2-40B4-BE49-F238E27FC236}">
                <a16:creationId xmlns:a16="http://schemas.microsoft.com/office/drawing/2014/main" id="{FC46D97E-3A19-44CF-80DB-F16DF08FEA5C}"/>
              </a:ext>
            </a:extLst>
          </p:cNvPr>
          <p:cNvSpPr/>
          <p:nvPr/>
        </p:nvSpPr>
        <p:spPr>
          <a:xfrm>
            <a:off x="537010" y="4517004"/>
            <a:ext cx="4163954" cy="1015662"/>
          </a:xfrm>
          <a:prstGeom prst="roundRect">
            <a:avLst/>
          </a:prstGeom>
          <a:solidFill>
            <a:srgbClr val="8B9DAB"/>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bg1"/>
              </a:solidFill>
              <a:cs typeface="Calibri"/>
            </a:endParaRPr>
          </a:p>
        </p:txBody>
      </p:sp>
    </p:spTree>
    <p:extLst>
      <p:ext uri="{BB962C8B-B14F-4D97-AF65-F5344CB8AC3E}">
        <p14:creationId xmlns:p14="http://schemas.microsoft.com/office/powerpoint/2010/main" val="41539187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D2950E-B0EC-40B3-A97A-095870E9FE4F}"/>
              </a:ext>
            </a:extLst>
          </p:cNvPr>
          <p:cNvSpPr>
            <a:spLocks noGrp="1"/>
          </p:cNvSpPr>
          <p:nvPr>
            <p:ph idx="1"/>
          </p:nvPr>
        </p:nvSpPr>
        <p:spPr/>
        <p:txBody>
          <a:bodyPr vert="horz" lIns="91440" tIns="45720" rIns="91440" bIns="45720" rtlCol="0" anchor="t">
            <a:normAutofit/>
          </a:bodyPr>
          <a:lstStyle/>
          <a:p>
            <a:r>
              <a:rPr lang="en-US">
                <a:latin typeface="Arial"/>
                <a:cs typeface="Arial"/>
              </a:rPr>
              <a:t>Slides to keep:</a:t>
            </a:r>
          </a:p>
          <a:p>
            <a:r>
              <a:rPr lang="en-US">
                <a:latin typeface="Arial"/>
                <a:cs typeface="Arial"/>
              </a:rPr>
              <a:t>Intro, Synopsis of VDR1 (Rename), Customer Needs, minimize Concept Gen. &amp; Selection, Final Selection?, What's Next, Last team member slide, Ref.</a:t>
            </a:r>
          </a:p>
          <a:p>
            <a:endParaRPr lang="en-US"/>
          </a:p>
          <a:p>
            <a:r>
              <a:rPr lang="en-US">
                <a:latin typeface="Arial"/>
                <a:cs typeface="Arial"/>
              </a:rPr>
              <a:t>Slides to add:</a:t>
            </a:r>
          </a:p>
          <a:p>
            <a:r>
              <a:rPr lang="en-US">
                <a:latin typeface="Arial"/>
                <a:cs typeface="Arial"/>
              </a:rPr>
              <a:t>Specs of design</a:t>
            </a:r>
          </a:p>
          <a:p>
            <a:r>
              <a:rPr lang="en-US">
                <a:latin typeface="Arial"/>
                <a:cs typeface="Arial"/>
              </a:rPr>
              <a:t>BOM/Ordering parts</a:t>
            </a:r>
          </a:p>
          <a:p>
            <a:r>
              <a:rPr lang="en-US">
                <a:latin typeface="Arial"/>
                <a:cs typeface="Arial"/>
              </a:rPr>
              <a:t>Our progress in the </a:t>
            </a:r>
            <a:r>
              <a:rPr lang="en-US" err="1">
                <a:latin typeface="Arial"/>
                <a:cs typeface="Arial"/>
              </a:rPr>
              <a:t>InNOLEvation</a:t>
            </a:r>
            <a:r>
              <a:rPr lang="en-US">
                <a:latin typeface="Arial"/>
                <a:cs typeface="Arial"/>
              </a:rPr>
              <a:t> challenge?</a:t>
            </a:r>
            <a:endParaRPr lang="en-US"/>
          </a:p>
          <a:p>
            <a:endParaRPr lang="en-US"/>
          </a:p>
        </p:txBody>
      </p:sp>
      <p:sp>
        <p:nvSpPr>
          <p:cNvPr id="3" name="Slide Number Placeholder 2">
            <a:extLst>
              <a:ext uri="{FF2B5EF4-FFF2-40B4-BE49-F238E27FC236}">
                <a16:creationId xmlns:a16="http://schemas.microsoft.com/office/drawing/2014/main" id="{6E2C033F-5614-4AD5-AD84-AFABCBEF2B6C}"/>
              </a:ext>
            </a:extLst>
          </p:cNvPr>
          <p:cNvSpPr>
            <a:spLocks noGrp="1"/>
          </p:cNvSpPr>
          <p:nvPr>
            <p:ph type="sldNum" sz="quarter" idx="4"/>
          </p:nvPr>
        </p:nvSpPr>
        <p:spPr/>
        <p:txBody>
          <a:bodyPr/>
          <a:lstStyle/>
          <a:p>
            <a:fld id="{6F1FABC0-072B-4F22-8F9B-95A9D10B0206}" type="slidenum">
              <a:rPr lang="en-US" smtClean="0"/>
              <a:pPr/>
              <a:t>79</a:t>
            </a:fld>
            <a:endParaRPr lang="en-US"/>
          </a:p>
        </p:txBody>
      </p:sp>
      <p:sp>
        <p:nvSpPr>
          <p:cNvPr id="4" name="Content Placeholder 3">
            <a:extLst>
              <a:ext uri="{FF2B5EF4-FFF2-40B4-BE49-F238E27FC236}">
                <a16:creationId xmlns:a16="http://schemas.microsoft.com/office/drawing/2014/main" id="{9347A1D0-41D1-4A21-8591-E87B01078808}"/>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1332911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EC7CF-C44A-460F-8F92-AFB24F0ECCD7}"/>
              </a:ext>
            </a:extLst>
          </p:cNvPr>
          <p:cNvSpPr>
            <a:spLocks noGrp="1"/>
          </p:cNvSpPr>
          <p:nvPr>
            <p:ph type="title"/>
          </p:nvPr>
        </p:nvSpPr>
        <p:spPr/>
        <p:txBody>
          <a:bodyPr/>
          <a:lstStyle/>
          <a:p>
            <a:r>
              <a:rPr lang="en-US">
                <a:solidFill>
                  <a:schemeClr val="tx1"/>
                </a:solidFill>
                <a:latin typeface="Arial"/>
                <a:cs typeface="Arial"/>
              </a:rPr>
              <a:t>Summary</a:t>
            </a:r>
            <a:endParaRPr lang="en-US">
              <a:solidFill>
                <a:schemeClr val="tx1"/>
              </a:solidFill>
            </a:endParaRPr>
          </a:p>
        </p:txBody>
      </p:sp>
      <p:sp>
        <p:nvSpPr>
          <p:cNvPr id="5" name="Slide Number Placeholder 4">
            <a:extLst>
              <a:ext uri="{FF2B5EF4-FFF2-40B4-BE49-F238E27FC236}">
                <a16:creationId xmlns:a16="http://schemas.microsoft.com/office/drawing/2014/main" id="{6A7A53AD-F4F0-4DE6-ABA0-B12C5B8FCA8A}"/>
              </a:ext>
            </a:extLst>
          </p:cNvPr>
          <p:cNvSpPr>
            <a:spLocks noGrp="1"/>
          </p:cNvSpPr>
          <p:nvPr>
            <p:ph type="sldNum" sz="quarter" idx="4"/>
          </p:nvPr>
        </p:nvSpPr>
        <p:spPr/>
        <p:txBody>
          <a:bodyPr/>
          <a:lstStyle/>
          <a:p>
            <a:fld id="{6F1FABC0-072B-4F22-8F9B-95A9D10B0206}" type="slidenum">
              <a:rPr lang="en-US" smtClean="0"/>
              <a:pPr/>
              <a:t>8</a:t>
            </a:fld>
            <a:endParaRPr lang="en-US"/>
          </a:p>
        </p:txBody>
      </p:sp>
      <p:sp>
        <p:nvSpPr>
          <p:cNvPr id="6" name="Content Placeholder 5">
            <a:extLst>
              <a:ext uri="{FF2B5EF4-FFF2-40B4-BE49-F238E27FC236}">
                <a16:creationId xmlns:a16="http://schemas.microsoft.com/office/drawing/2014/main" id="{C4C640C0-F2C4-4CFA-BBF6-B5D299905024}"/>
              </a:ext>
            </a:extLst>
          </p:cNvPr>
          <p:cNvSpPr>
            <a:spLocks noGrp="1"/>
          </p:cNvSpPr>
          <p:nvPr>
            <p:ph sz="quarter" idx="11"/>
          </p:nvPr>
        </p:nvSpPr>
        <p:spPr/>
        <p:txBody>
          <a:bodyPr vert="horz" lIns="91440" tIns="45720" rIns="91440" bIns="45720" rtlCol="0" anchor="t">
            <a:noAutofit/>
          </a:bodyPr>
          <a:lstStyle/>
          <a:p>
            <a:r>
              <a:rPr lang="en-US">
                <a:latin typeface="Arial"/>
                <a:cs typeface="Arial"/>
              </a:rPr>
              <a:t>Ethan Saffer</a:t>
            </a:r>
            <a:endParaRPr lang="en-US"/>
          </a:p>
        </p:txBody>
      </p:sp>
      <p:sp>
        <p:nvSpPr>
          <p:cNvPr id="7" name="Rectangle: Rounded Corners 6">
            <a:extLst>
              <a:ext uri="{FF2B5EF4-FFF2-40B4-BE49-F238E27FC236}">
                <a16:creationId xmlns:a16="http://schemas.microsoft.com/office/drawing/2014/main" id="{0F0C7084-15E4-4A1A-932A-4034426319F0}"/>
              </a:ext>
            </a:extLst>
          </p:cNvPr>
          <p:cNvSpPr/>
          <p:nvPr/>
        </p:nvSpPr>
        <p:spPr>
          <a:xfrm>
            <a:off x="840921" y="1822202"/>
            <a:ext cx="4466770" cy="3006518"/>
          </a:xfrm>
          <a:prstGeom prst="roundRect">
            <a:avLst/>
          </a:prstGeom>
          <a:solidFill>
            <a:srgbClr val="8B9DA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PROBLEM:</a:t>
            </a:r>
          </a:p>
          <a:p>
            <a:pPr marL="285750" indent="-285750">
              <a:lnSpc>
                <a:spcPct val="90000"/>
              </a:lnSpc>
              <a:spcBef>
                <a:spcPts val="1000"/>
              </a:spcBef>
              <a:buFont typeface="Arial"/>
              <a:buChar char="•"/>
            </a:pPr>
            <a:r>
              <a:rPr lang="en-US">
                <a:latin typeface="Arial"/>
                <a:cs typeface="Arial"/>
              </a:rPr>
              <a:t>The visually impaired have limited aid in current society. This leaves many of them dependent on others and unemployed.</a:t>
            </a:r>
            <a:endParaRPr lang="en-US">
              <a:ea typeface="+mn-lt"/>
              <a:cs typeface="+mn-lt"/>
            </a:endParaRPr>
          </a:p>
          <a:p>
            <a:pPr marL="285750" indent="-285750">
              <a:lnSpc>
                <a:spcPct val="90000"/>
              </a:lnSpc>
              <a:spcBef>
                <a:spcPts val="1000"/>
              </a:spcBef>
              <a:buFont typeface="Arial"/>
              <a:buChar char="•"/>
            </a:pPr>
            <a:r>
              <a:rPr lang="en-US">
                <a:latin typeface="Arial"/>
                <a:cs typeface="Arial"/>
              </a:rPr>
              <a:t>Current resources on the market are not affordable or effective for the average income of visually impaired individuals.</a:t>
            </a:r>
          </a:p>
        </p:txBody>
      </p:sp>
      <p:sp>
        <p:nvSpPr>
          <p:cNvPr id="8" name="Arrow: Right 7">
            <a:extLst>
              <a:ext uri="{FF2B5EF4-FFF2-40B4-BE49-F238E27FC236}">
                <a16:creationId xmlns:a16="http://schemas.microsoft.com/office/drawing/2014/main" id="{34B60222-FF0F-4CE0-9D23-C5B95165D6C8}"/>
              </a:ext>
            </a:extLst>
          </p:cNvPr>
          <p:cNvSpPr/>
          <p:nvPr/>
        </p:nvSpPr>
        <p:spPr>
          <a:xfrm>
            <a:off x="5787318" y="3139059"/>
            <a:ext cx="979714" cy="480785"/>
          </a:xfrm>
          <a:prstGeom prst="rightArrow">
            <a:avLst/>
          </a:prstGeom>
          <a:solidFill>
            <a:srgbClr val="8B9DA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3D2A1C8-B04B-41BE-AFFA-776DD9B86764}"/>
              </a:ext>
            </a:extLst>
          </p:cNvPr>
          <p:cNvSpPr/>
          <p:nvPr/>
        </p:nvSpPr>
        <p:spPr>
          <a:xfrm>
            <a:off x="7324848" y="1822203"/>
            <a:ext cx="3897001" cy="3011711"/>
          </a:xfrm>
          <a:prstGeom prst="roundRect">
            <a:avLst/>
          </a:prstGeom>
          <a:solidFill>
            <a:srgbClr val="8B9DA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SOLUTION:</a:t>
            </a:r>
          </a:p>
          <a:p>
            <a:pPr marL="457200" indent="-457200">
              <a:buFont typeface="Arial,Sans-Serif"/>
              <a:buChar char="•"/>
            </a:pPr>
            <a:r>
              <a:rPr lang="en-US">
                <a:ea typeface="+mn-lt"/>
                <a:cs typeface="+mn-lt"/>
              </a:rPr>
              <a:t>Our product attaches to the standard white cane.</a:t>
            </a:r>
          </a:p>
          <a:p>
            <a:pPr marL="457200" indent="-457200">
              <a:buFont typeface="Arial,Sans-Serif"/>
              <a:buChar char="•"/>
            </a:pPr>
            <a:endParaRPr lang="en-US">
              <a:cs typeface="Calibri"/>
            </a:endParaRPr>
          </a:p>
          <a:p>
            <a:pPr marL="457200" indent="-457200">
              <a:buFont typeface="Arial,Sans-Serif"/>
              <a:buChar char="•"/>
            </a:pPr>
            <a:endParaRPr lang="en-US">
              <a:cs typeface="Calibri"/>
            </a:endParaRPr>
          </a:p>
          <a:p>
            <a:pPr marL="457200" indent="-457200">
              <a:buFont typeface="Arial,Sans-Serif"/>
              <a:buChar char="•"/>
            </a:pPr>
            <a:endParaRPr lang="en-US">
              <a:cs typeface="Calibri"/>
            </a:endParaRPr>
          </a:p>
          <a:p>
            <a:pPr marL="457200" indent="-457200">
              <a:buFont typeface="Arial,Sans-Serif"/>
              <a:buChar char="•"/>
            </a:pPr>
            <a:endParaRPr lang="en-US">
              <a:cs typeface="Calibri"/>
            </a:endParaRPr>
          </a:p>
          <a:p>
            <a:pPr marL="457200" indent="-457200">
              <a:buFont typeface="Arial,Sans-Serif"/>
              <a:buChar char="•"/>
            </a:pPr>
            <a:endParaRPr lang="en-US">
              <a:cs typeface="Calibri"/>
            </a:endParaRPr>
          </a:p>
          <a:p>
            <a:pPr marL="457200" indent="-457200">
              <a:buFont typeface="Arial,Sans-Serif"/>
              <a:buChar char="•"/>
            </a:pPr>
            <a:endParaRPr lang="en-US">
              <a:cs typeface="Calibri"/>
            </a:endParaRPr>
          </a:p>
        </p:txBody>
      </p:sp>
      <p:cxnSp>
        <p:nvCxnSpPr>
          <p:cNvPr id="10" name="Straight Arrow Connector 9">
            <a:extLst>
              <a:ext uri="{FF2B5EF4-FFF2-40B4-BE49-F238E27FC236}">
                <a16:creationId xmlns:a16="http://schemas.microsoft.com/office/drawing/2014/main" id="{B2ADCF64-76E7-4D29-9DAA-97E5A18433FB}"/>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74932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BAD84F-C227-4BAD-99CF-6B91C8F96DF2}"/>
              </a:ext>
            </a:extLst>
          </p:cNvPr>
          <p:cNvSpPr>
            <a:spLocks noGrp="1"/>
          </p:cNvSpPr>
          <p:nvPr>
            <p:ph type="title"/>
          </p:nvPr>
        </p:nvSpPr>
        <p:spPr/>
        <p:txBody>
          <a:bodyPr/>
          <a:lstStyle/>
          <a:p>
            <a:r>
              <a:rPr lang="en-US"/>
              <a:t>APA Tables</a:t>
            </a:r>
          </a:p>
        </p:txBody>
      </p:sp>
      <p:sp>
        <p:nvSpPr>
          <p:cNvPr id="4" name="Slide Number Placeholder 3">
            <a:extLst>
              <a:ext uri="{FF2B5EF4-FFF2-40B4-BE49-F238E27FC236}">
                <a16:creationId xmlns:a16="http://schemas.microsoft.com/office/drawing/2014/main" id="{CA8FC5C1-88B4-416E-82E6-BF8E9A369D21}"/>
              </a:ext>
            </a:extLst>
          </p:cNvPr>
          <p:cNvSpPr>
            <a:spLocks noGrp="1"/>
          </p:cNvSpPr>
          <p:nvPr>
            <p:ph type="sldNum" sz="quarter" idx="4"/>
          </p:nvPr>
        </p:nvSpPr>
        <p:spPr/>
        <p:txBody>
          <a:bodyPr/>
          <a:lstStyle/>
          <a:p>
            <a:fld id="{6F1FABC0-072B-4F22-8F9B-95A9D10B0206}" type="slidenum">
              <a:rPr lang="en-US" smtClean="0"/>
              <a:pPr/>
              <a:t>80</a:t>
            </a:fld>
            <a:endParaRPr lang="en-US"/>
          </a:p>
        </p:txBody>
      </p:sp>
      <p:sp>
        <p:nvSpPr>
          <p:cNvPr id="2" name="Content Placeholder 1">
            <a:extLst>
              <a:ext uri="{FF2B5EF4-FFF2-40B4-BE49-F238E27FC236}">
                <a16:creationId xmlns:a16="http://schemas.microsoft.com/office/drawing/2014/main" id="{75737BA5-843B-4E23-AB3E-0B215BC9A91F}"/>
              </a:ext>
            </a:extLst>
          </p:cNvPr>
          <p:cNvSpPr>
            <a:spLocks noGrp="1"/>
          </p:cNvSpPr>
          <p:nvPr>
            <p:ph sz="quarter" idx="11"/>
          </p:nvPr>
        </p:nvSpPr>
        <p:spPr/>
        <p:txBody>
          <a:bodyPr/>
          <a:lstStyle/>
          <a:p>
            <a:endParaRPr lang="en-US"/>
          </a:p>
        </p:txBody>
      </p:sp>
      <p:graphicFrame>
        <p:nvGraphicFramePr>
          <p:cNvPr id="6" name="Content Placeholder 4">
            <a:extLst>
              <a:ext uri="{FF2B5EF4-FFF2-40B4-BE49-F238E27FC236}">
                <a16:creationId xmlns:a16="http://schemas.microsoft.com/office/drawing/2014/main" id="{4CD382D0-1E0E-46FD-91E7-CF1B379B6F67}"/>
              </a:ext>
            </a:extLst>
          </p:cNvPr>
          <p:cNvGraphicFramePr>
            <a:graphicFrameLocks/>
          </p:cNvGraphicFramePr>
          <p:nvPr>
            <p:extLst>
              <p:ext uri="{D42A27DB-BD31-4B8C-83A1-F6EECF244321}">
                <p14:modId xmlns:p14="http://schemas.microsoft.com/office/powerpoint/2010/main" val="3827135271"/>
              </p:ext>
            </p:extLst>
          </p:nvPr>
        </p:nvGraphicFramePr>
        <p:xfrm>
          <a:off x="802574" y="1324510"/>
          <a:ext cx="10515600" cy="185420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690333102"/>
                    </a:ext>
                  </a:extLst>
                </a:gridCol>
                <a:gridCol w="2103120">
                  <a:extLst>
                    <a:ext uri="{9D8B030D-6E8A-4147-A177-3AD203B41FA5}">
                      <a16:colId xmlns:a16="http://schemas.microsoft.com/office/drawing/2014/main" val="2059716867"/>
                    </a:ext>
                  </a:extLst>
                </a:gridCol>
                <a:gridCol w="2103120">
                  <a:extLst>
                    <a:ext uri="{9D8B030D-6E8A-4147-A177-3AD203B41FA5}">
                      <a16:colId xmlns:a16="http://schemas.microsoft.com/office/drawing/2014/main" val="1424010595"/>
                    </a:ext>
                  </a:extLst>
                </a:gridCol>
                <a:gridCol w="2103120">
                  <a:extLst>
                    <a:ext uri="{9D8B030D-6E8A-4147-A177-3AD203B41FA5}">
                      <a16:colId xmlns:a16="http://schemas.microsoft.com/office/drawing/2014/main" val="3704246457"/>
                    </a:ext>
                  </a:extLst>
                </a:gridCol>
                <a:gridCol w="2103120">
                  <a:extLst>
                    <a:ext uri="{9D8B030D-6E8A-4147-A177-3AD203B41FA5}">
                      <a16:colId xmlns:a16="http://schemas.microsoft.com/office/drawing/2014/main" val="619201331"/>
                    </a:ext>
                  </a:extLst>
                </a:gridCol>
              </a:tblGrid>
              <a:tr h="370840">
                <a:tc>
                  <a:txBody>
                    <a:bodyPr/>
                    <a:lstStyle/>
                    <a:p>
                      <a:r>
                        <a:rPr lang="en-US" b="0">
                          <a:solidFill>
                            <a:schemeClr val="tx1"/>
                          </a:solidFill>
                        </a:rPr>
                        <a:t>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7362100"/>
                  </a:ext>
                </a:extLst>
              </a:tr>
              <a:tr h="370840">
                <a:tc>
                  <a:txBody>
                    <a:bodyPr/>
                    <a:lstStyle/>
                    <a:p>
                      <a:r>
                        <a:rPr lang="en-US">
                          <a:solidFill>
                            <a:schemeClr val="tx1"/>
                          </a:solidFill>
                        </a:rPr>
                        <a:t>Item</a:t>
                      </a:r>
                      <a:r>
                        <a:rPr lang="en-US" baseline="0">
                          <a:solidFill>
                            <a:schemeClr val="tx1"/>
                          </a:solidFill>
                        </a:rPr>
                        <a:t> 1</a:t>
                      </a: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864693538"/>
                  </a:ext>
                </a:extLst>
              </a:tr>
              <a:tr h="370840">
                <a:tc>
                  <a:txBody>
                    <a:bodyPr/>
                    <a:lstStyle/>
                    <a:p>
                      <a:r>
                        <a:rPr lang="en-US">
                          <a:solidFill>
                            <a:schemeClr val="tx1"/>
                          </a:solidFill>
                        </a:rPr>
                        <a:t>Item 2</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2120248588"/>
                  </a:ext>
                </a:extLst>
              </a:tr>
              <a:tr h="370840">
                <a:tc>
                  <a:txBody>
                    <a:bodyPr/>
                    <a:lstStyle/>
                    <a:p>
                      <a:r>
                        <a:rPr lang="en-US">
                          <a:solidFill>
                            <a:schemeClr val="tx1"/>
                          </a:solidFill>
                        </a:rPr>
                        <a:t>Item 3</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1687095140"/>
                  </a:ext>
                </a:extLst>
              </a:tr>
              <a:tr h="370840">
                <a:tc>
                  <a:txBody>
                    <a:bodyPr/>
                    <a:lstStyle/>
                    <a:p>
                      <a:r>
                        <a:rPr lang="en-US">
                          <a:solidFill>
                            <a:schemeClr val="tx1"/>
                          </a:solidFill>
                        </a:rPr>
                        <a:t>Item 4</a:t>
                      </a: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63576"/>
                  </a:ext>
                </a:extLst>
              </a:tr>
            </a:tbl>
          </a:graphicData>
        </a:graphic>
      </p:graphicFrame>
      <p:graphicFrame>
        <p:nvGraphicFramePr>
          <p:cNvPr id="7" name="Content Placeholder 4">
            <a:extLst>
              <a:ext uri="{FF2B5EF4-FFF2-40B4-BE49-F238E27FC236}">
                <a16:creationId xmlns:a16="http://schemas.microsoft.com/office/drawing/2014/main" id="{79DDD356-6059-40C6-8BEF-CB17C06086B3}"/>
              </a:ext>
            </a:extLst>
          </p:cNvPr>
          <p:cNvGraphicFramePr>
            <a:graphicFrameLocks/>
          </p:cNvGraphicFramePr>
          <p:nvPr>
            <p:extLst>
              <p:ext uri="{D42A27DB-BD31-4B8C-83A1-F6EECF244321}">
                <p14:modId xmlns:p14="http://schemas.microsoft.com/office/powerpoint/2010/main" val="4245570827"/>
              </p:ext>
            </p:extLst>
          </p:nvPr>
        </p:nvGraphicFramePr>
        <p:xfrm>
          <a:off x="838200" y="3632004"/>
          <a:ext cx="10515600" cy="2250440"/>
        </p:xfrm>
        <a:graphic>
          <a:graphicData uri="http://schemas.openxmlformats.org/drawingml/2006/table">
            <a:tbl>
              <a:tblPr firstRow="1" bandRow="1">
                <a:tableStyleId>{5C22544A-7EE6-4342-B048-85BDC9FD1C3A}</a:tableStyleId>
              </a:tblPr>
              <a:tblGrid>
                <a:gridCol w="2048132">
                  <a:extLst>
                    <a:ext uri="{9D8B030D-6E8A-4147-A177-3AD203B41FA5}">
                      <a16:colId xmlns:a16="http://schemas.microsoft.com/office/drawing/2014/main" val="690333102"/>
                    </a:ext>
                  </a:extLst>
                </a:gridCol>
                <a:gridCol w="2048132">
                  <a:extLst>
                    <a:ext uri="{9D8B030D-6E8A-4147-A177-3AD203B41FA5}">
                      <a16:colId xmlns:a16="http://schemas.microsoft.com/office/drawing/2014/main" val="2059716867"/>
                    </a:ext>
                  </a:extLst>
                </a:gridCol>
                <a:gridCol w="2048132">
                  <a:extLst>
                    <a:ext uri="{9D8B030D-6E8A-4147-A177-3AD203B41FA5}">
                      <a16:colId xmlns:a16="http://schemas.microsoft.com/office/drawing/2014/main" val="1424010595"/>
                    </a:ext>
                  </a:extLst>
                </a:gridCol>
                <a:gridCol w="274940">
                  <a:extLst>
                    <a:ext uri="{9D8B030D-6E8A-4147-A177-3AD203B41FA5}">
                      <a16:colId xmlns:a16="http://schemas.microsoft.com/office/drawing/2014/main" val="3163210236"/>
                    </a:ext>
                  </a:extLst>
                </a:gridCol>
                <a:gridCol w="2048132">
                  <a:extLst>
                    <a:ext uri="{9D8B030D-6E8A-4147-A177-3AD203B41FA5}">
                      <a16:colId xmlns:a16="http://schemas.microsoft.com/office/drawing/2014/main" val="3704246457"/>
                    </a:ext>
                  </a:extLst>
                </a:gridCol>
                <a:gridCol w="2048132">
                  <a:extLst>
                    <a:ext uri="{9D8B030D-6E8A-4147-A177-3AD203B41FA5}">
                      <a16:colId xmlns:a16="http://schemas.microsoft.com/office/drawing/2014/main" val="619201331"/>
                    </a:ext>
                  </a:extLst>
                </a:gridCol>
              </a:tblGrid>
              <a:tr h="213360">
                <a:tc>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US" b="0">
                          <a:solidFill>
                            <a:schemeClr val="tx1"/>
                          </a:solidFill>
                        </a:rPr>
                        <a:t>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US" b="0">
                          <a:solidFill>
                            <a:schemeClr val="tx1"/>
                          </a:solidFill>
                        </a:rPr>
                        <a:t>Category 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7998338"/>
                  </a:ext>
                </a:extLst>
              </a:tr>
              <a:tr h="213360">
                <a:tc>
                  <a:txBody>
                    <a:bodyPr/>
                    <a:lstStyle/>
                    <a:p>
                      <a:r>
                        <a:rPr lang="en-US" b="0">
                          <a:solidFill>
                            <a:schemeClr val="tx1"/>
                          </a:solidFill>
                        </a:rPr>
                        <a:t>Category 1</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a:solidFill>
                          <a:schemeClr val="tx1"/>
                        </a:solidFill>
                      </a:endParaRP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7362100"/>
                  </a:ext>
                </a:extLst>
              </a:tr>
              <a:tr h="411480">
                <a:tc>
                  <a:txBody>
                    <a:bodyPr/>
                    <a:lstStyle/>
                    <a:p>
                      <a:r>
                        <a:rPr lang="en-US">
                          <a:solidFill>
                            <a:schemeClr val="tx1"/>
                          </a:solidFill>
                        </a:rPr>
                        <a:t>Item</a:t>
                      </a:r>
                      <a:r>
                        <a:rPr lang="en-US" baseline="0">
                          <a:solidFill>
                            <a:schemeClr val="tx1"/>
                          </a:solidFill>
                        </a:rPr>
                        <a:t> 1</a:t>
                      </a: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864693538"/>
                  </a:ext>
                </a:extLst>
              </a:tr>
              <a:tr h="370840">
                <a:tc>
                  <a:txBody>
                    <a:bodyPr/>
                    <a:lstStyle/>
                    <a:p>
                      <a:r>
                        <a:rPr lang="en-US">
                          <a:solidFill>
                            <a:schemeClr val="tx1"/>
                          </a:solidFill>
                        </a:rPr>
                        <a:t>Item 2</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2120248588"/>
                  </a:ext>
                </a:extLst>
              </a:tr>
              <a:tr h="187961">
                <a:tc>
                  <a:txBody>
                    <a:bodyPr/>
                    <a:lstStyle/>
                    <a:p>
                      <a:r>
                        <a:rPr lang="en-US">
                          <a:solidFill>
                            <a:schemeClr val="tx1"/>
                          </a:solidFill>
                        </a:rPr>
                        <a:t>Item 3</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1687095140"/>
                  </a:ext>
                </a:extLst>
              </a:tr>
              <a:tr h="370840">
                <a:tc>
                  <a:txBody>
                    <a:bodyPr/>
                    <a:lstStyle/>
                    <a:p>
                      <a:r>
                        <a:rPr lang="en-US">
                          <a:solidFill>
                            <a:schemeClr val="tx1"/>
                          </a:solidFill>
                        </a:rPr>
                        <a:t>Item 4</a:t>
                      </a: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63576"/>
                  </a:ext>
                </a:extLst>
              </a:tr>
            </a:tbl>
          </a:graphicData>
        </a:graphic>
      </p:graphicFrame>
    </p:spTree>
    <p:extLst>
      <p:ext uri="{BB962C8B-B14F-4D97-AF65-F5344CB8AC3E}">
        <p14:creationId xmlns:p14="http://schemas.microsoft.com/office/powerpoint/2010/main" val="4069885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EC7CF-C44A-460F-8F92-AFB24F0ECCD7}"/>
              </a:ext>
            </a:extLst>
          </p:cNvPr>
          <p:cNvSpPr>
            <a:spLocks noGrp="1"/>
          </p:cNvSpPr>
          <p:nvPr>
            <p:ph type="title"/>
          </p:nvPr>
        </p:nvSpPr>
        <p:spPr/>
        <p:txBody>
          <a:bodyPr/>
          <a:lstStyle/>
          <a:p>
            <a:r>
              <a:rPr lang="en-US">
                <a:solidFill>
                  <a:schemeClr val="tx1"/>
                </a:solidFill>
                <a:latin typeface="Arial"/>
                <a:cs typeface="Arial"/>
              </a:rPr>
              <a:t>Summary</a:t>
            </a:r>
            <a:endParaRPr lang="en-US">
              <a:solidFill>
                <a:schemeClr val="tx1"/>
              </a:solidFill>
            </a:endParaRPr>
          </a:p>
        </p:txBody>
      </p:sp>
      <p:sp>
        <p:nvSpPr>
          <p:cNvPr id="5" name="Slide Number Placeholder 4">
            <a:extLst>
              <a:ext uri="{FF2B5EF4-FFF2-40B4-BE49-F238E27FC236}">
                <a16:creationId xmlns:a16="http://schemas.microsoft.com/office/drawing/2014/main" id="{6A7A53AD-F4F0-4DE6-ABA0-B12C5B8FCA8A}"/>
              </a:ext>
            </a:extLst>
          </p:cNvPr>
          <p:cNvSpPr>
            <a:spLocks noGrp="1"/>
          </p:cNvSpPr>
          <p:nvPr>
            <p:ph type="sldNum" sz="quarter" idx="4"/>
          </p:nvPr>
        </p:nvSpPr>
        <p:spPr/>
        <p:txBody>
          <a:bodyPr/>
          <a:lstStyle/>
          <a:p>
            <a:fld id="{6F1FABC0-072B-4F22-8F9B-95A9D10B0206}" type="slidenum">
              <a:rPr lang="en-US" smtClean="0"/>
              <a:pPr/>
              <a:t>9</a:t>
            </a:fld>
            <a:endParaRPr lang="en-US"/>
          </a:p>
        </p:txBody>
      </p:sp>
      <p:sp>
        <p:nvSpPr>
          <p:cNvPr id="6" name="Content Placeholder 5">
            <a:extLst>
              <a:ext uri="{FF2B5EF4-FFF2-40B4-BE49-F238E27FC236}">
                <a16:creationId xmlns:a16="http://schemas.microsoft.com/office/drawing/2014/main" id="{C4C640C0-F2C4-4CFA-BBF6-B5D299905024}"/>
              </a:ext>
            </a:extLst>
          </p:cNvPr>
          <p:cNvSpPr>
            <a:spLocks noGrp="1"/>
          </p:cNvSpPr>
          <p:nvPr>
            <p:ph sz="quarter" idx="11"/>
          </p:nvPr>
        </p:nvSpPr>
        <p:spPr/>
        <p:txBody>
          <a:bodyPr vert="horz" lIns="91440" tIns="45720" rIns="91440" bIns="45720" rtlCol="0" anchor="t">
            <a:noAutofit/>
          </a:bodyPr>
          <a:lstStyle/>
          <a:p>
            <a:r>
              <a:rPr lang="en-US">
                <a:latin typeface="Arial"/>
                <a:cs typeface="Arial"/>
              </a:rPr>
              <a:t>Ethan Saffer</a:t>
            </a:r>
            <a:endParaRPr lang="en-US"/>
          </a:p>
        </p:txBody>
      </p:sp>
      <p:sp>
        <p:nvSpPr>
          <p:cNvPr id="7" name="Rectangle: Rounded Corners 6">
            <a:extLst>
              <a:ext uri="{FF2B5EF4-FFF2-40B4-BE49-F238E27FC236}">
                <a16:creationId xmlns:a16="http://schemas.microsoft.com/office/drawing/2014/main" id="{0F0C7084-15E4-4A1A-932A-4034426319F0}"/>
              </a:ext>
            </a:extLst>
          </p:cNvPr>
          <p:cNvSpPr/>
          <p:nvPr/>
        </p:nvSpPr>
        <p:spPr>
          <a:xfrm>
            <a:off x="840921" y="1822202"/>
            <a:ext cx="4466770" cy="3006518"/>
          </a:xfrm>
          <a:prstGeom prst="roundRect">
            <a:avLst/>
          </a:prstGeom>
          <a:solidFill>
            <a:srgbClr val="8B9DA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PROBLEM:</a:t>
            </a:r>
          </a:p>
          <a:p>
            <a:pPr marL="285750" indent="-285750">
              <a:lnSpc>
                <a:spcPct val="90000"/>
              </a:lnSpc>
              <a:spcBef>
                <a:spcPts val="1000"/>
              </a:spcBef>
              <a:buFont typeface="Arial"/>
              <a:buChar char="•"/>
            </a:pPr>
            <a:r>
              <a:rPr lang="en-US">
                <a:latin typeface="Arial"/>
                <a:cs typeface="Arial"/>
              </a:rPr>
              <a:t>The visually impaired have limited aid in current society. This leaves many of them dependent on others and unemployed.</a:t>
            </a:r>
            <a:endParaRPr lang="en-US">
              <a:ea typeface="+mn-lt"/>
              <a:cs typeface="+mn-lt"/>
            </a:endParaRPr>
          </a:p>
          <a:p>
            <a:pPr marL="285750" indent="-285750">
              <a:lnSpc>
                <a:spcPct val="90000"/>
              </a:lnSpc>
              <a:spcBef>
                <a:spcPts val="1000"/>
              </a:spcBef>
              <a:buFont typeface="Arial"/>
              <a:buChar char="•"/>
            </a:pPr>
            <a:r>
              <a:rPr lang="en-US">
                <a:latin typeface="Arial"/>
                <a:cs typeface="Arial"/>
              </a:rPr>
              <a:t>Current resources on the market are not affordable or effective for the average income of visually impaired individuals.</a:t>
            </a:r>
          </a:p>
        </p:txBody>
      </p:sp>
      <p:sp>
        <p:nvSpPr>
          <p:cNvPr id="8" name="Arrow: Right 7">
            <a:extLst>
              <a:ext uri="{FF2B5EF4-FFF2-40B4-BE49-F238E27FC236}">
                <a16:creationId xmlns:a16="http://schemas.microsoft.com/office/drawing/2014/main" id="{34B60222-FF0F-4CE0-9D23-C5B95165D6C8}"/>
              </a:ext>
            </a:extLst>
          </p:cNvPr>
          <p:cNvSpPr/>
          <p:nvPr/>
        </p:nvSpPr>
        <p:spPr>
          <a:xfrm>
            <a:off x="5787318" y="3139059"/>
            <a:ext cx="979714" cy="480785"/>
          </a:xfrm>
          <a:prstGeom prst="rightArrow">
            <a:avLst/>
          </a:prstGeom>
          <a:solidFill>
            <a:srgbClr val="8B9DA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3D2A1C8-B04B-41BE-AFFA-776DD9B86764}"/>
              </a:ext>
            </a:extLst>
          </p:cNvPr>
          <p:cNvSpPr/>
          <p:nvPr/>
        </p:nvSpPr>
        <p:spPr>
          <a:xfrm>
            <a:off x="7324848" y="1822203"/>
            <a:ext cx="3897001" cy="3011711"/>
          </a:xfrm>
          <a:prstGeom prst="roundRect">
            <a:avLst/>
          </a:prstGeom>
          <a:solidFill>
            <a:srgbClr val="8B9DA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SOLUTION:</a:t>
            </a:r>
          </a:p>
          <a:p>
            <a:pPr marL="457200" indent="-457200">
              <a:buFont typeface="Arial,Sans-Serif"/>
              <a:buChar char="•"/>
            </a:pPr>
            <a:r>
              <a:rPr lang="en-US">
                <a:ea typeface="+mn-lt"/>
                <a:cs typeface="+mn-lt"/>
              </a:rPr>
              <a:t>Our product attaches to the standard white cane.</a:t>
            </a:r>
          </a:p>
          <a:p>
            <a:pPr marL="457200" indent="-457200">
              <a:buFont typeface="Arial,Sans-Serif"/>
              <a:buChar char="•"/>
            </a:pPr>
            <a:r>
              <a:rPr lang="en-US" err="1">
                <a:ea typeface="+mn-lt"/>
                <a:cs typeface="+mn-lt"/>
              </a:rPr>
              <a:t>HapTac</a:t>
            </a:r>
            <a:r>
              <a:rPr lang="en-US">
                <a:ea typeface="+mn-lt"/>
                <a:cs typeface="+mn-lt"/>
              </a:rPr>
              <a:t> allows for the visually impaired to sense and scan objects in front of them.</a:t>
            </a:r>
          </a:p>
          <a:p>
            <a:pPr marL="457200" indent="-457200">
              <a:buFont typeface="Arial,Sans-Serif"/>
              <a:buChar char="•"/>
            </a:pPr>
            <a:endParaRPr lang="en-US">
              <a:cs typeface="Calibri"/>
            </a:endParaRPr>
          </a:p>
          <a:p>
            <a:pPr marL="457200" indent="-457200">
              <a:buFont typeface="Arial,Sans-Serif"/>
              <a:buChar char="•"/>
            </a:pPr>
            <a:endParaRPr lang="en-US">
              <a:cs typeface="Calibri"/>
            </a:endParaRPr>
          </a:p>
          <a:p>
            <a:pPr marL="457200" indent="-457200">
              <a:buFont typeface="Arial,Sans-Serif"/>
              <a:buChar char="•"/>
            </a:pPr>
            <a:endParaRPr lang="en-US">
              <a:cs typeface="Calibri"/>
            </a:endParaRPr>
          </a:p>
        </p:txBody>
      </p:sp>
      <p:cxnSp>
        <p:nvCxnSpPr>
          <p:cNvPr id="10" name="Straight Arrow Connector 9">
            <a:extLst>
              <a:ext uri="{FF2B5EF4-FFF2-40B4-BE49-F238E27FC236}">
                <a16:creationId xmlns:a16="http://schemas.microsoft.com/office/drawing/2014/main" id="{5BD0CE62-FCCB-43EA-AA41-17DC519E716C}"/>
              </a:ext>
            </a:extLst>
          </p:cNvPr>
          <p:cNvCxnSpPr>
            <a:cxnSpLocks/>
          </p:cNvCxnSpPr>
          <p:nvPr/>
        </p:nvCxnSpPr>
        <p:spPr>
          <a:xfrm flipV="1">
            <a:off x="0" y="5907261"/>
            <a:ext cx="12192000" cy="677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4190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5EABDFE-F83C-4BD7-885C-5C292B0A824A}" vid="{D8D23F16-7882-4D30-A2C3-8840AF0B5C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Tag xmlns="66256231-e987-401e-8bdb-e6b916ead02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F331EFB099C2D4F924B51AEFD863827" ma:contentTypeVersion="4" ma:contentTypeDescription="Create a new document." ma:contentTypeScope="" ma:versionID="a4f80ed94022a1dcb4a9338eeba18d05">
  <xsd:schema xmlns:xsd="http://www.w3.org/2001/XMLSchema" xmlns:xs="http://www.w3.org/2001/XMLSchema" xmlns:p="http://schemas.microsoft.com/office/2006/metadata/properties" xmlns:ns1="http://schemas.microsoft.com/sharepoint/v3" xmlns:ns2="66256231-e987-401e-8bdb-e6b916ead027" targetNamespace="http://schemas.microsoft.com/office/2006/metadata/properties" ma:root="true" ma:fieldsID="a959cd16ea12e2105f6dd574a8263ea8" ns1:_="" ns2:_="">
    <xsd:import namespace="http://schemas.microsoft.com/sharepoint/v3"/>
    <xsd:import namespace="66256231-e987-401e-8bdb-e6b916ead027"/>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Ta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6256231-e987-401e-8bdb-e6b916ead02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Tag" ma:index="12" nillable="true" ma:displayName="Tag" ma:internalName="Tag">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19C908-08D0-41E5-8AAB-BAC87D06F98F}">
  <ds:schemaRefs>
    <ds:schemaRef ds:uri="66256231-e987-401e-8bdb-e6b916ead02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08AD569-D4FA-4F22-9F84-28286F5CFBF8}">
  <ds:schemaRefs>
    <ds:schemaRef ds:uri="66256231-e987-401e-8bdb-e6b916ead0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F814D42-2E3E-474C-8A27-2E96C34A4D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EML 4551-2 2019 Widescreen 190128</Template>
  <Application>Microsoft Office PowerPoint</Application>
  <PresentationFormat>Widescreen</PresentationFormat>
  <Slides>80</Slides>
  <Notes>1</Notes>
  <HiddenSlides>37</HiddenSlide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Office Theme</vt:lpstr>
      <vt:lpstr>ESD- Vision Impaired Technology</vt:lpstr>
      <vt:lpstr>PowerPoint Presentation</vt:lpstr>
      <vt:lpstr>Advisors</vt:lpstr>
      <vt:lpstr>Summary</vt:lpstr>
      <vt:lpstr>Summary</vt:lpstr>
      <vt:lpstr>Summary</vt:lpstr>
      <vt:lpstr>Summary</vt:lpstr>
      <vt:lpstr>Summary</vt:lpstr>
      <vt:lpstr>Summary</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Housing Concerns: Addressed</vt:lpstr>
      <vt:lpstr>Housing Concerns – Main Housing</vt:lpstr>
      <vt:lpstr>Housing </vt:lpstr>
      <vt:lpstr>Housing Validation</vt:lpstr>
      <vt:lpstr>Raspberry Pi and Grove Parts</vt:lpstr>
      <vt:lpstr>Sensor Validation</vt:lpstr>
      <vt:lpstr>Raspberry Pi: Sensors and Motors Code</vt:lpstr>
      <vt:lpstr>Camera Identification - AlexNet</vt:lpstr>
      <vt:lpstr>Team Website</vt:lpstr>
      <vt:lpstr>InNOLEvation Challenge</vt:lpstr>
      <vt:lpstr>Lessons Learned</vt:lpstr>
      <vt:lpstr>PowerPoint Presentation</vt:lpstr>
      <vt:lpstr>Lessons Learned</vt:lpstr>
      <vt:lpstr>Lessons Learned</vt:lpstr>
      <vt:lpstr>Incomplete Work</vt:lpstr>
      <vt:lpstr>Incomplete Work</vt:lpstr>
      <vt:lpstr>Summary</vt:lpstr>
      <vt:lpstr>Reference</vt:lpstr>
      <vt:lpstr>PowerPoint Presentation</vt:lpstr>
      <vt:lpstr>PowerPoint Presentation</vt:lpstr>
      <vt:lpstr> Housing</vt:lpstr>
      <vt:lpstr>Housing Validation</vt:lpstr>
      <vt:lpstr>PowerPoint Presentation</vt:lpstr>
      <vt:lpstr>Key Goals and Assumptions</vt:lpstr>
      <vt:lpstr>Interpreted Customer Needs</vt:lpstr>
      <vt:lpstr>Critical Functions</vt:lpstr>
      <vt:lpstr>Raspberry Pi: Sensors and Motors Code</vt:lpstr>
      <vt:lpstr>PowerPoint Presentation</vt:lpstr>
      <vt:lpstr>Yearly Projections</vt:lpstr>
      <vt:lpstr>Housing</vt:lpstr>
      <vt:lpstr>Housing Concerns: Warping</vt:lpstr>
      <vt:lpstr>Medium-High Fidelity Concepts</vt:lpstr>
      <vt:lpstr>Markets</vt:lpstr>
      <vt:lpstr>Final Selection</vt:lpstr>
      <vt:lpstr>PowerPoint Presentation</vt:lpstr>
      <vt:lpstr>WeWalk</vt:lpstr>
      <vt:lpstr>Competitor Comparison</vt:lpstr>
      <vt:lpstr>Device Operational Time </vt:lpstr>
      <vt:lpstr>Targets and Metrics</vt:lpstr>
      <vt:lpstr>Concept Generation Tools</vt:lpstr>
      <vt:lpstr>Medium Fidelity Concepts</vt:lpstr>
      <vt:lpstr>Concept Selection</vt:lpstr>
      <vt:lpstr>Importance Weight Factor</vt:lpstr>
      <vt:lpstr>Pugh Chart</vt:lpstr>
      <vt:lpstr>Pugh Chart</vt:lpstr>
      <vt:lpstr>Second Pugh Chart </vt:lpstr>
      <vt:lpstr>Second Pugh Chart </vt:lpstr>
      <vt:lpstr>Analytical Hierarchy Process</vt:lpstr>
      <vt:lpstr>Analytical Hierarchy Process</vt:lpstr>
      <vt:lpstr>Analytical Hierarchy Process</vt:lpstr>
      <vt:lpstr>Analytical Hierarchy Process</vt:lpstr>
      <vt:lpstr>Standard Shapes</vt:lpstr>
      <vt:lpstr>Approved Logos</vt:lpstr>
      <vt:lpstr>Color Palette</vt:lpstr>
      <vt:lpstr>PowerPoint Presentation</vt:lpstr>
      <vt:lpstr>APA Tables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revision>57</cp:revision>
  <dcterms:created xsi:type="dcterms:W3CDTF">2019-02-05T17:04:43Z</dcterms:created>
  <dcterms:modified xsi:type="dcterms:W3CDTF">2021-03-23T18:49:38Z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0x010100FF331EFB099C2D4F924B51AEFD863827</vt:lpwstr>
  </property>
</Properties>
</file>