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0"/>
  </p:notesMasterIdLst>
  <p:sldIdLst>
    <p:sldId id="256" r:id="rId5"/>
    <p:sldId id="301" r:id="rId6"/>
    <p:sldId id="295" r:id="rId7"/>
    <p:sldId id="296" r:id="rId8"/>
    <p:sldId id="297" r:id="rId9"/>
    <p:sldId id="298" r:id="rId10"/>
    <p:sldId id="320" r:id="rId11"/>
    <p:sldId id="318" r:id="rId12"/>
    <p:sldId id="289" r:id="rId13"/>
    <p:sldId id="300" r:id="rId14"/>
    <p:sldId id="312" r:id="rId15"/>
    <p:sldId id="311" r:id="rId16"/>
    <p:sldId id="362" r:id="rId17"/>
    <p:sldId id="361" r:id="rId18"/>
    <p:sldId id="364" r:id="rId19"/>
    <p:sldId id="310" r:id="rId20"/>
    <p:sldId id="307" r:id="rId21"/>
    <p:sldId id="306" r:id="rId22"/>
    <p:sldId id="305" r:id="rId23"/>
    <p:sldId id="304" r:id="rId24"/>
    <p:sldId id="303" r:id="rId25"/>
    <p:sldId id="365" r:id="rId26"/>
    <p:sldId id="302" r:id="rId27"/>
    <p:sldId id="266" r:id="rId28"/>
    <p:sldId id="264" r:id="rId29"/>
    <p:sldId id="363" r:id="rId30"/>
    <p:sldId id="360" r:id="rId31"/>
    <p:sldId id="299" r:id="rId32"/>
    <p:sldId id="321" r:id="rId33"/>
    <p:sldId id="322" r:id="rId34"/>
    <p:sldId id="323" r:id="rId35"/>
    <p:sldId id="324" r:id="rId36"/>
    <p:sldId id="326" r:id="rId37"/>
    <p:sldId id="325" r:id="rId38"/>
    <p:sldId id="329" r:id="rId39"/>
    <p:sldId id="328" r:id="rId40"/>
    <p:sldId id="327" r:id="rId41"/>
    <p:sldId id="330" r:id="rId42"/>
    <p:sldId id="339" r:id="rId43"/>
    <p:sldId id="338" r:id="rId44"/>
    <p:sldId id="337" r:id="rId45"/>
    <p:sldId id="336" r:id="rId46"/>
    <p:sldId id="335" r:id="rId47"/>
    <p:sldId id="334" r:id="rId48"/>
    <p:sldId id="333" r:id="rId49"/>
    <p:sldId id="332" r:id="rId50"/>
    <p:sldId id="331" r:id="rId51"/>
    <p:sldId id="340" r:id="rId52"/>
    <p:sldId id="350" r:id="rId53"/>
    <p:sldId id="349" r:id="rId54"/>
    <p:sldId id="351" r:id="rId55"/>
    <p:sldId id="356" r:id="rId56"/>
    <p:sldId id="355" r:id="rId57"/>
    <p:sldId id="354" r:id="rId58"/>
    <p:sldId id="353" r:id="rId59"/>
    <p:sldId id="352" r:id="rId60"/>
    <p:sldId id="357" r:id="rId61"/>
    <p:sldId id="358" r:id="rId62"/>
    <p:sldId id="341" r:id="rId63"/>
    <p:sldId id="359" r:id="rId64"/>
    <p:sldId id="269" r:id="rId65"/>
    <p:sldId id="270" r:id="rId66"/>
    <p:sldId id="279" r:id="rId67"/>
    <p:sldId id="271" r:id="rId68"/>
    <p:sldId id="27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6676F853-BA14-47E1-B53B-B843A96E2A79}">
          <p14:sldIdLst>
            <p14:sldId id="256"/>
            <p14:sldId id="301"/>
            <p14:sldId id="295"/>
            <p14:sldId id="296"/>
            <p14:sldId id="297"/>
          </p14:sldIdLst>
        </p14:section>
        <p14:section name="Problem Set up" id="{88294E19-6904-47AA-B184-F0E27FC1FB4C}">
          <p14:sldIdLst>
            <p14:sldId id="298"/>
            <p14:sldId id="320"/>
            <p14:sldId id="318"/>
            <p14:sldId id="289"/>
            <p14:sldId id="300"/>
            <p14:sldId id="312"/>
            <p14:sldId id="311"/>
            <p14:sldId id="362"/>
            <p14:sldId id="361"/>
            <p14:sldId id="364"/>
            <p14:sldId id="310"/>
            <p14:sldId id="307"/>
            <p14:sldId id="306"/>
            <p14:sldId id="305"/>
            <p14:sldId id="304"/>
            <p14:sldId id="303"/>
            <p14:sldId id="365"/>
            <p14:sldId id="302"/>
          </p14:sldIdLst>
        </p14:section>
        <p14:section name="Summary" id="{4C300BF7-36E4-4088-9A61-FD5AD972028E}">
          <p14:sldIdLst>
            <p14:sldId id="266"/>
            <p14:sldId id="264"/>
            <p14:sldId id="363"/>
          </p14:sldIdLst>
        </p14:section>
        <p14:section name="Backup Slides" id="{1B3CCD90-13A5-48D3-9111-A1677DE0799C}">
          <p14:sldIdLst/>
        </p14:section>
        <p14:section name="Functional Decopmosition" id="{EDC6A04F-423C-4940-855B-FC9FE1A86332}">
          <p14:sldIdLst/>
        </p14:section>
        <p14:section name="Concept Selection" id="{8CB161AF-49DE-4F03-B00D-781A04968C2F}">
          <p14:sldIdLst/>
        </p14:section>
        <p14:section name="Detailed Math" id="{8359201E-DCC9-4570-8795-589005A4ED44}">
          <p14:sldIdLst>
            <p14:sldId id="360"/>
            <p14:sldId id="299"/>
            <p14:sldId id="321"/>
            <p14:sldId id="322"/>
            <p14:sldId id="323"/>
            <p14:sldId id="324"/>
            <p14:sldId id="326"/>
            <p14:sldId id="325"/>
            <p14:sldId id="329"/>
            <p14:sldId id="328"/>
            <p14:sldId id="327"/>
            <p14:sldId id="330"/>
            <p14:sldId id="339"/>
            <p14:sldId id="338"/>
            <p14:sldId id="337"/>
            <p14:sldId id="336"/>
            <p14:sldId id="335"/>
            <p14:sldId id="334"/>
            <p14:sldId id="333"/>
            <p14:sldId id="332"/>
            <p14:sldId id="331"/>
            <p14:sldId id="340"/>
            <p14:sldId id="350"/>
            <p14:sldId id="349"/>
            <p14:sldId id="351"/>
            <p14:sldId id="356"/>
            <p14:sldId id="355"/>
            <p14:sldId id="354"/>
            <p14:sldId id="353"/>
            <p14:sldId id="352"/>
            <p14:sldId id="357"/>
            <p14:sldId id="358"/>
            <p14:sldId id="341"/>
            <p14:sldId id="359"/>
          </p14:sldIdLst>
        </p14:section>
        <p14:section name="Back Matter" id="{3B477371-1A9E-4F72-87A4-6BB6BC7C18B6}">
          <p14:sldIdLst>
            <p14:sldId id="269"/>
            <p14:sldId id="270"/>
            <p14:sldId id="279"/>
            <p14:sldId id="271"/>
            <p14:sldId id="27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as Garcia Menduina" initials="NM" lastIdx="1" clrIdx="0">
    <p:extLst>
      <p:ext uri="{19B8F6BF-5375-455C-9EA6-DF929625EA0E}">
        <p15:presenceInfo xmlns:p15="http://schemas.microsoft.com/office/powerpoint/2012/main" userId="S::ng16m@my.fsu.edu::64d19b49-6a6b-4f41-8546-131c5cf0ebe4" providerId="AD"/>
      </p:ext>
    </p:extLst>
  </p:cmAuthor>
  <p:cmAuthor id="2" name="David Alicea" initials="DA" lastIdx="5" clrIdx="1">
    <p:extLst>
      <p:ext uri="{19B8F6BF-5375-455C-9EA6-DF929625EA0E}">
        <p15:presenceInfo xmlns:p15="http://schemas.microsoft.com/office/powerpoint/2012/main" userId="S::daa16@my.fsu.edu::08895ca6-b8c5-436c-8cdd-4e93c0fedc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9C95"/>
    <a:srgbClr val="B7B0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A8DE16-5872-E2CD-1354-E1133C55C427}" v="474" dt="2020-11-12T00:09:14.291"/>
    <p1510:client id="{03F4F0FF-9D3B-29CA-302F-B887D82053AC}" v="1400" dt="2020-11-13T00:49:09.739"/>
    <p1510:client id="{06AE83CF-D53F-AE3E-CC9B-EFB0F13D19C6}" v="12" dt="2020-11-12T00:17:26.807"/>
    <p1510:client id="{27C2F893-4D02-5DD4-9360-7F01167EFD01}" v="346" dt="2020-11-13T00:40:00.993"/>
    <p1510:client id="{2C63E636-8AC5-BDC8-91F5-238AE451A8B5}" v="281" dt="2020-11-12T23:33:28.455"/>
    <p1510:client id="{37FAC28D-E2A6-B76A-28EA-6223A893377D}" v="4" dt="2020-11-11T23:06:05.881"/>
    <p1510:client id="{3860AAB1-ECE8-D113-A611-73ABC1B3EA21}" v="363" dt="2020-11-12T00:51:24.365"/>
    <p1510:client id="{564655DA-067A-4EE0-A9F2-3CB3127B7283}" v="1575" dt="2020-11-12T23:34:08.854"/>
    <p1510:client id="{9880027C-5620-3ED7-8AA8-E685E2283111}" v="6" dt="2020-11-11T23:13:40.497"/>
    <p1510:client id="{9F8C3B0C-6A24-862E-047D-0C16745C12D3}" v="1298" dt="2020-11-13T00:50:24.377"/>
    <p1510:client id="{A6ADE146-D741-4A71-7E17-B27DA9C37FBF}" v="18" dt="2020-11-11T23:03:00.316"/>
    <p1510:client id="{C273AA1F-5041-B114-74BC-96DB31B2317A}" v="68" dt="2020-11-12T00:30:04.247"/>
    <p1510:client id="{D5B2B3C7-D349-020B-ED25-D8ADAF96B5A2}" v="39" dt="2020-11-12T22:49:14.454"/>
    <p1510:client id="{FF1F0836-5B9E-BE92-440D-896B91AB58FE}" v="485" dt="2020-11-13T00:50:00.2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12T16:05:59.176" idx="1">
    <p:pos x="10" y="10"/>
    <p:text>324 ideas
</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0-11-12T16:18:50.423" idx="1">
    <p:pos x="10" y="10"/>
    <p:text>Ultrasonic sensor that connects on to  a shirt or breast pocket that relays information wirelessly to an attachment on a white cane and haptic feedback will be provided through vibrations on the cane.
</p:text>
    <p:extLst>
      <p:ext uri="{C676402C-5697-4E1C-873F-D02D1690AC5C}">
        <p15:threadingInfo xmlns:p15="http://schemas.microsoft.com/office/powerpoint/2012/main" timeZoneBias="480"/>
      </p:ext>
    </p:extLst>
  </p:cm>
  <p:cm authorId="2" dt="2020-11-12T16:22:58.880" idx="2">
    <p:pos x="106" y="106"/>
    <p:text>high fidelity example and explanation
1. walking on the sidewalk and someone walks in front of user.
</p:text>
    <p:extLst>
      <p:ext uri="{C676402C-5697-4E1C-873F-D02D1690AC5C}">
        <p15:threadingInfo xmlns:p15="http://schemas.microsoft.com/office/powerpoint/2012/main" timeZoneBias="4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0-11-12T16:26:40.309" idx="3">
    <p:pos x="10" y="10"/>
    <p:text>Our second high fidelity concept would be a handheld 3x3 pin grid system that provides feedback from an ultrasonic sensor and alerts the user of relative distance...
</p:text>
    <p:extLst>
      <p:ext uri="{C676402C-5697-4E1C-873F-D02D1690AC5C}">
        <p15:threadingInfo xmlns:p15="http://schemas.microsoft.com/office/powerpoint/2012/main" timeZoneBias="480"/>
      </p:ext>
    </p:extLst>
  </p:cm>
  <p:cm authorId="2" dt="2020-11-12T16:31:32.208" idx="5">
    <p:pos x="106" y="106"/>
    <p:text>2. If a user wants to go to the grocery store it will give direction and as they approach the store the intensity will increase.
</p:text>
    <p:extLst>
      <p:ext uri="{C676402C-5697-4E1C-873F-D02D1690AC5C}">
        <p15:threadingInfo xmlns:p15="http://schemas.microsoft.com/office/powerpoint/2012/main" timeZoneBias="4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0-11-12T16:29:34.782" idx="4">
    <p:pos x="10" y="10"/>
    <p:text>Our final high fidelity concept was a watch with an ultrasonic sensor which provides haptic feedback when detecting objects.  It would also have GPS to track the user's paths and uses vibrational haptic feedback to keep them on their path.
</p:text>
    <p:extLst>
      <p:ext uri="{C676402C-5697-4E1C-873F-D02D1690AC5C}">
        <p15:threadingInfo xmlns:p15="http://schemas.microsoft.com/office/powerpoint/2012/main" timeZoneBias="48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FD1629-D0B8-4CC1-AF6A-99E366DD5DA9}"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B3A80728-AF2B-49A9-9641-A60B6816F588}">
      <dgm:prSet custT="1"/>
      <dgm:spPr/>
      <dgm:t>
        <a:bodyPr/>
        <a:lstStyle/>
        <a:p>
          <a:pPr>
            <a:lnSpc>
              <a:spcPct val="100000"/>
            </a:lnSpc>
            <a:defRPr cap="all"/>
          </a:pPr>
          <a:r>
            <a:rPr lang="en-US" sz="1600" u="sng" kern="1200" cap="all" dirty="0">
              <a:solidFill>
                <a:prstClr val="black">
                  <a:hueOff val="0"/>
                  <a:satOff val="0"/>
                  <a:lumOff val="0"/>
                  <a:alphaOff val="0"/>
                </a:prstClr>
              </a:solidFill>
              <a:latin typeface="Calibri" panose="020F0502020204030204"/>
              <a:ea typeface="+mn-ea"/>
              <a:cs typeface="+mn-cs"/>
            </a:rPr>
            <a:t>Smart Watch:</a:t>
          </a:r>
        </a:p>
        <a:p>
          <a:pPr>
            <a:lnSpc>
              <a:spcPct val="100000"/>
            </a:lnSpc>
            <a:defRPr cap="all"/>
          </a:pPr>
          <a:r>
            <a:rPr lang="en-US" sz="1400" kern="1200" cap="all" dirty="0">
              <a:solidFill>
                <a:prstClr val="black">
                  <a:hueOff val="0"/>
                  <a:satOff val="0"/>
                  <a:lumOff val="0"/>
                  <a:alphaOff val="0"/>
                </a:prstClr>
              </a:solidFill>
              <a:latin typeface="+mn-lt"/>
              <a:ea typeface="+mn-ea"/>
              <a:cs typeface="+mn-cs"/>
            </a:rPr>
            <a:t>sensor and computer to indicate where the user is</a:t>
          </a:r>
        </a:p>
        <a:p>
          <a:pPr>
            <a:lnSpc>
              <a:spcPct val="100000"/>
            </a:lnSpc>
            <a:defRPr cap="all"/>
          </a:pPr>
          <a:r>
            <a:rPr lang="en-US" sz="1400" kern="1200" cap="all" dirty="0">
              <a:solidFill>
                <a:prstClr val="black">
                  <a:hueOff val="0"/>
                  <a:satOff val="0"/>
                  <a:lumOff val="0"/>
                  <a:alphaOff val="0"/>
                </a:prstClr>
              </a:solidFill>
              <a:latin typeface="+mn-lt"/>
              <a:ea typeface="+mn-ea"/>
              <a:cs typeface="+mn-cs"/>
            </a:rPr>
            <a:t> haptic feedback provided through vibration on wrist.</a:t>
          </a:r>
        </a:p>
      </dgm:t>
    </dgm:pt>
    <dgm:pt modelId="{7F7152A8-78E1-41A5-9318-2AE90CC4D6FD}" type="parTrans" cxnId="{2C51EEF1-0CCE-41A4-91F5-7D468BCD67B6}">
      <dgm:prSet/>
      <dgm:spPr/>
      <dgm:t>
        <a:bodyPr/>
        <a:lstStyle/>
        <a:p>
          <a:endParaRPr lang="en-US"/>
        </a:p>
      </dgm:t>
    </dgm:pt>
    <dgm:pt modelId="{A97199CD-5CF0-4D26-8162-0FED7C3BD2E6}" type="sibTrans" cxnId="{2C51EEF1-0CCE-41A4-91F5-7D468BCD67B6}">
      <dgm:prSet/>
      <dgm:spPr/>
      <dgm:t>
        <a:bodyPr/>
        <a:lstStyle/>
        <a:p>
          <a:endParaRPr lang="en-US"/>
        </a:p>
      </dgm:t>
    </dgm:pt>
    <dgm:pt modelId="{84AB0D91-A085-491D-929F-AD011BDE49F9}">
      <dgm:prSet custT="1"/>
      <dgm:spPr/>
      <dgm:t>
        <a:bodyPr/>
        <a:lstStyle/>
        <a:p>
          <a:pPr rtl="0">
            <a:lnSpc>
              <a:spcPct val="100000"/>
            </a:lnSpc>
            <a:defRPr cap="all"/>
          </a:pPr>
          <a:r>
            <a:rPr lang="en-US" sz="1600" u="sng" kern="1200" cap="all" dirty="0">
              <a:solidFill>
                <a:prstClr val="black">
                  <a:hueOff val="0"/>
                  <a:satOff val="0"/>
                  <a:lumOff val="0"/>
                  <a:alphaOff val="0"/>
                </a:prstClr>
              </a:solidFill>
              <a:latin typeface="Calibri" panose="020F0502020204030204"/>
              <a:ea typeface="+mn-ea"/>
              <a:cs typeface="+mn-cs"/>
            </a:rPr>
            <a:t>Smart cane:</a:t>
          </a:r>
          <a:r>
            <a:rPr lang="en-US" sz="1400" u="sng" kern="1200" cap="all" dirty="0">
              <a:latin typeface="Calibri" panose="020F0502020204030204"/>
              <a:ea typeface="+mn-ea"/>
              <a:cs typeface="+mn-cs"/>
            </a:rPr>
            <a:t> </a:t>
          </a:r>
          <a:endParaRPr lang="en-US" sz="1400" kern="1200" dirty="0"/>
        </a:p>
        <a:p>
          <a:pPr rtl="0">
            <a:lnSpc>
              <a:spcPct val="100000"/>
            </a:lnSpc>
            <a:defRPr cap="all"/>
          </a:pPr>
          <a:r>
            <a:rPr lang="en-US" sz="1400" kern="1200" dirty="0">
              <a:latin typeface="Calibri Light" panose="020F0302020204030204"/>
            </a:rPr>
            <a:t> </a:t>
          </a:r>
          <a:r>
            <a:rPr lang="en-US" sz="1400" kern="1200" dirty="0"/>
            <a:t>haptic feedback voice-activated</a:t>
          </a:r>
          <a:r>
            <a:rPr lang="en-US" sz="1400" kern="1200" dirty="0">
              <a:latin typeface="Calibri Light" panose="020F0302020204030204"/>
            </a:rPr>
            <a:t> </a:t>
          </a:r>
          <a:endParaRPr lang="en-US" sz="1400" kern="1200" dirty="0"/>
        </a:p>
        <a:p>
          <a:pPr>
            <a:lnSpc>
              <a:spcPct val="100000"/>
            </a:lnSpc>
            <a:defRPr cap="all"/>
          </a:pPr>
          <a:r>
            <a:rPr lang="en-US" sz="1400" kern="1200" dirty="0"/>
            <a:t>phone compatible</a:t>
          </a:r>
          <a:r>
            <a:rPr lang="en-US" sz="1100" kern="1200" dirty="0"/>
            <a:t>.</a:t>
          </a:r>
        </a:p>
      </dgm:t>
    </dgm:pt>
    <dgm:pt modelId="{DB1BFC3E-74F8-441C-B1A0-9B496988B20D}" type="parTrans" cxnId="{B74DBFB8-B0F2-4A78-8DDB-73E9F74A76CD}">
      <dgm:prSet/>
      <dgm:spPr/>
      <dgm:t>
        <a:bodyPr/>
        <a:lstStyle/>
        <a:p>
          <a:endParaRPr lang="en-US"/>
        </a:p>
      </dgm:t>
    </dgm:pt>
    <dgm:pt modelId="{F4DA2A1C-B096-40BD-ADBC-6506F8E66BB7}" type="sibTrans" cxnId="{B74DBFB8-B0F2-4A78-8DDB-73E9F74A76CD}">
      <dgm:prSet/>
      <dgm:spPr/>
      <dgm:t>
        <a:bodyPr/>
        <a:lstStyle/>
        <a:p>
          <a:endParaRPr lang="en-US"/>
        </a:p>
      </dgm:t>
    </dgm:pt>
    <dgm:pt modelId="{68736CCC-0CA2-4519-BDE6-7E07930C96CF}">
      <dgm:prSet custT="1"/>
      <dgm:spPr/>
      <dgm:t>
        <a:bodyPr/>
        <a:lstStyle/>
        <a:p>
          <a:pPr rtl="0">
            <a:lnSpc>
              <a:spcPct val="100000"/>
            </a:lnSpc>
            <a:defRPr cap="all"/>
          </a:pPr>
          <a:r>
            <a:rPr lang="en-US" sz="1600" u="sng" kern="1200" cap="all" dirty="0">
              <a:solidFill>
                <a:prstClr val="black">
                  <a:hueOff val="0"/>
                  <a:satOff val="0"/>
                  <a:lumOff val="0"/>
                  <a:alphaOff val="0"/>
                </a:prstClr>
              </a:solidFill>
              <a:latin typeface="Calibri" panose="020F0502020204030204"/>
              <a:ea typeface="+mn-ea"/>
              <a:cs typeface="+mn-cs"/>
            </a:rPr>
            <a:t>Eyeglass Attachment:</a:t>
          </a:r>
        </a:p>
        <a:p>
          <a:pPr rtl="0">
            <a:lnSpc>
              <a:spcPct val="100000"/>
            </a:lnSpc>
            <a:defRPr cap="all"/>
          </a:pPr>
          <a:r>
            <a:rPr lang="en-US" sz="1400" kern="1200" dirty="0"/>
            <a:t>sensor and GPS for user location</a:t>
          </a:r>
          <a:r>
            <a:rPr lang="en-US" sz="1400" kern="1200" dirty="0">
              <a:latin typeface="Calibri Light" panose="020F0302020204030204"/>
            </a:rPr>
            <a:t> </a:t>
          </a:r>
          <a:endParaRPr lang="en-US" sz="1400" kern="1200" dirty="0"/>
        </a:p>
        <a:p>
          <a:pPr>
            <a:lnSpc>
              <a:spcPct val="100000"/>
            </a:lnSpc>
            <a:defRPr cap="all"/>
          </a:pPr>
          <a:r>
            <a:rPr lang="en-US" sz="1400" kern="1200" dirty="0"/>
            <a:t>Audio feedback through glass-mounted earpiece.</a:t>
          </a:r>
        </a:p>
      </dgm:t>
    </dgm:pt>
    <dgm:pt modelId="{DCE4F5C0-DC0D-4EA8-AC9E-819407B3F70E}" type="parTrans" cxnId="{C4349F55-C614-47D9-9695-BFFBC3537D52}">
      <dgm:prSet/>
      <dgm:spPr/>
      <dgm:t>
        <a:bodyPr/>
        <a:lstStyle/>
        <a:p>
          <a:endParaRPr lang="en-US"/>
        </a:p>
      </dgm:t>
    </dgm:pt>
    <dgm:pt modelId="{45A7E1FD-1098-4053-95A4-8464372E28F3}" type="sibTrans" cxnId="{C4349F55-C614-47D9-9695-BFFBC3537D52}">
      <dgm:prSet/>
      <dgm:spPr/>
      <dgm:t>
        <a:bodyPr/>
        <a:lstStyle/>
        <a:p>
          <a:endParaRPr lang="en-US"/>
        </a:p>
      </dgm:t>
    </dgm:pt>
    <dgm:pt modelId="{5D87691C-3797-46AC-A813-1A5725B4D74B}">
      <dgm:prSet custT="1"/>
      <dgm:spPr/>
      <dgm:t>
        <a:bodyPr/>
        <a:lstStyle/>
        <a:p>
          <a:pPr>
            <a:lnSpc>
              <a:spcPct val="100000"/>
            </a:lnSpc>
            <a:defRPr cap="all"/>
          </a:pPr>
          <a:r>
            <a:rPr lang="en-US" sz="1600" u="sng" kern="1200" cap="all" dirty="0">
              <a:solidFill>
                <a:prstClr val="black">
                  <a:hueOff val="0"/>
                  <a:satOff val="0"/>
                  <a:lumOff val="0"/>
                  <a:alphaOff val="0"/>
                </a:prstClr>
              </a:solidFill>
              <a:latin typeface="Calibri" panose="020F0502020204030204"/>
              <a:ea typeface="+mn-ea"/>
              <a:cs typeface="+mn-cs"/>
            </a:rPr>
            <a:t>Smart cane:</a:t>
          </a:r>
          <a:endParaRPr lang="en-US" sz="1400" kern="1200" dirty="0"/>
        </a:p>
        <a:p>
          <a:pPr>
            <a:lnSpc>
              <a:spcPct val="100000"/>
            </a:lnSpc>
            <a:defRPr cap="all"/>
          </a:pPr>
          <a:r>
            <a:rPr lang="en-US" sz="1400" kern="1200" dirty="0"/>
            <a:t>audio feedback</a:t>
          </a:r>
        </a:p>
        <a:p>
          <a:pPr>
            <a:lnSpc>
              <a:spcPct val="100000"/>
            </a:lnSpc>
            <a:defRPr cap="all"/>
          </a:pPr>
          <a:r>
            <a:rPr lang="en-US" sz="1400" kern="1200" dirty="0"/>
            <a:t> Tactile or voice-activation</a:t>
          </a:r>
        </a:p>
        <a:p>
          <a:pPr>
            <a:lnSpc>
              <a:spcPct val="100000"/>
            </a:lnSpc>
            <a:defRPr cap="all"/>
          </a:pPr>
          <a:r>
            <a:rPr lang="en-US" sz="1400" kern="1200" dirty="0"/>
            <a:t>phone compatible</a:t>
          </a:r>
        </a:p>
        <a:p>
          <a:pPr>
            <a:lnSpc>
              <a:spcPct val="100000"/>
            </a:lnSpc>
            <a:defRPr cap="all"/>
          </a:pPr>
          <a:r>
            <a:rPr lang="en-US" sz="1400" kern="1200" dirty="0"/>
            <a:t> camera to interpret the environment </a:t>
          </a:r>
        </a:p>
      </dgm:t>
    </dgm:pt>
    <dgm:pt modelId="{4ED7FD8D-9C77-4AED-8F5A-33957E49CC37}" type="parTrans" cxnId="{F950A91F-7920-4AFF-ACA8-E2B029A188D8}">
      <dgm:prSet/>
      <dgm:spPr/>
      <dgm:t>
        <a:bodyPr/>
        <a:lstStyle/>
        <a:p>
          <a:endParaRPr lang="en-US"/>
        </a:p>
      </dgm:t>
    </dgm:pt>
    <dgm:pt modelId="{C8723C8B-B7EE-48FD-AC08-BB247DBF35DA}" type="sibTrans" cxnId="{F950A91F-7920-4AFF-ACA8-E2B029A188D8}">
      <dgm:prSet/>
      <dgm:spPr/>
      <dgm:t>
        <a:bodyPr/>
        <a:lstStyle/>
        <a:p>
          <a:endParaRPr lang="en-US"/>
        </a:p>
      </dgm:t>
    </dgm:pt>
    <dgm:pt modelId="{0CE302A4-9EDA-43D4-9B9F-0681EB5EE6FE}">
      <dgm:prSet custT="1"/>
      <dgm:spPr/>
      <dgm:t>
        <a:bodyPr/>
        <a:lstStyle/>
        <a:p>
          <a:pPr>
            <a:lnSpc>
              <a:spcPct val="100000"/>
            </a:lnSpc>
            <a:defRPr cap="all"/>
          </a:pPr>
          <a:r>
            <a:rPr lang="en-US" sz="1600" u="sng" kern="1200" dirty="0"/>
            <a:t>Smartphone app:</a:t>
          </a:r>
        </a:p>
        <a:p>
          <a:pPr>
            <a:lnSpc>
              <a:spcPct val="100000"/>
            </a:lnSpc>
            <a:defRPr cap="all"/>
          </a:pPr>
          <a:r>
            <a:rPr lang="en-US" sz="1400" kern="1200" dirty="0"/>
            <a:t>Lidar</a:t>
          </a:r>
          <a:r>
            <a:rPr lang="en-US" sz="1400" kern="1200" dirty="0">
              <a:latin typeface="Calibri Light" panose="020F0302020204030204"/>
            </a:rPr>
            <a:t> </a:t>
          </a:r>
          <a:endParaRPr lang="en-US" sz="1400" kern="1200" dirty="0"/>
        </a:p>
        <a:p>
          <a:pPr>
            <a:lnSpc>
              <a:spcPct val="100000"/>
            </a:lnSpc>
            <a:defRPr cap="all"/>
          </a:pPr>
          <a:r>
            <a:rPr lang="en-US" sz="1400" kern="1200" dirty="0"/>
            <a:t>user information through haptics</a:t>
          </a:r>
        </a:p>
        <a:p>
          <a:pPr rtl="0">
            <a:lnSpc>
              <a:spcPct val="100000"/>
            </a:lnSpc>
            <a:defRPr cap="all"/>
          </a:pPr>
          <a:r>
            <a:rPr lang="en-US" sz="1400" kern="1200" dirty="0">
              <a:latin typeface="Calibri Light" panose="020F0302020204030204"/>
            </a:rPr>
            <a:t> </a:t>
          </a:r>
          <a:r>
            <a:rPr lang="en-US" sz="1400" kern="1200" dirty="0"/>
            <a:t>computer </a:t>
          </a:r>
          <a:r>
            <a:rPr lang="en-US" sz="1400" kern="1200" cap="all" dirty="0">
              <a:solidFill>
                <a:prstClr val="black">
                  <a:hueOff val="0"/>
                  <a:satOff val="0"/>
                  <a:lumOff val="0"/>
                  <a:alphaOff val="0"/>
                </a:prstClr>
              </a:solidFill>
              <a:latin typeface="Calibri" panose="020F0502020204030204"/>
              <a:ea typeface="+mn-ea"/>
              <a:cs typeface="+mn-cs"/>
            </a:rPr>
            <a:t>and GPS  track and locate user.</a:t>
          </a:r>
        </a:p>
      </dgm:t>
    </dgm:pt>
    <dgm:pt modelId="{7F22DCD3-409C-4F76-972C-844687991405}" type="sibTrans" cxnId="{B117FE8A-81B9-4508-9990-B81655FEE0FE}">
      <dgm:prSet/>
      <dgm:spPr/>
      <dgm:t>
        <a:bodyPr/>
        <a:lstStyle/>
        <a:p>
          <a:endParaRPr lang="en-US"/>
        </a:p>
      </dgm:t>
    </dgm:pt>
    <dgm:pt modelId="{82341305-AECF-4461-AD6B-D9B4B515507E}" type="parTrans" cxnId="{B117FE8A-81B9-4508-9990-B81655FEE0FE}">
      <dgm:prSet/>
      <dgm:spPr/>
      <dgm:t>
        <a:bodyPr/>
        <a:lstStyle/>
        <a:p>
          <a:endParaRPr lang="en-US"/>
        </a:p>
      </dgm:t>
    </dgm:pt>
    <dgm:pt modelId="{55703E81-0C9F-40D6-AEEF-60E54B8FB325}" type="pres">
      <dgm:prSet presAssocID="{D2FD1629-D0B8-4CC1-AF6A-99E366DD5DA9}" presName="root" presStyleCnt="0">
        <dgm:presLayoutVars>
          <dgm:dir/>
          <dgm:resizeHandles val="exact"/>
        </dgm:presLayoutVars>
      </dgm:prSet>
      <dgm:spPr/>
    </dgm:pt>
    <dgm:pt modelId="{CE891B84-A241-40D2-981C-B3BE5366F6AD}" type="pres">
      <dgm:prSet presAssocID="{0CE302A4-9EDA-43D4-9B9F-0681EB5EE6FE}" presName="compNode" presStyleCnt="0"/>
      <dgm:spPr/>
    </dgm:pt>
    <dgm:pt modelId="{12AFD3A9-CE4B-44BA-B13E-46D8C2E14B7E}" type="pres">
      <dgm:prSet presAssocID="{0CE302A4-9EDA-43D4-9B9F-0681EB5EE6FE}" presName="iconBgRect" presStyleLbl="bgShp" presStyleIdx="0" presStyleCnt="5"/>
      <dgm:spPr/>
    </dgm:pt>
    <dgm:pt modelId="{1624069E-B2E9-4EF9-9F8F-B9BB4B4C070F}" type="pres">
      <dgm:prSet presAssocID="{0CE302A4-9EDA-43D4-9B9F-0681EB5EE6F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88E908CD-F5DB-46EC-8665-0C09E698432B}" type="pres">
      <dgm:prSet presAssocID="{0CE302A4-9EDA-43D4-9B9F-0681EB5EE6FE}" presName="spaceRect" presStyleCnt="0"/>
      <dgm:spPr/>
    </dgm:pt>
    <dgm:pt modelId="{7D92E19E-C7BE-4017-B3BC-098E50F249D1}" type="pres">
      <dgm:prSet presAssocID="{0CE302A4-9EDA-43D4-9B9F-0681EB5EE6FE}" presName="textRect" presStyleLbl="revTx" presStyleIdx="0" presStyleCnt="5" custLinFactNeighborX="1571" custLinFactNeighborY="300">
        <dgm:presLayoutVars>
          <dgm:chMax val="1"/>
          <dgm:chPref val="1"/>
        </dgm:presLayoutVars>
      </dgm:prSet>
      <dgm:spPr/>
    </dgm:pt>
    <dgm:pt modelId="{CADD611C-163A-4347-882B-1D0BD60A55D1}" type="pres">
      <dgm:prSet presAssocID="{7F22DCD3-409C-4F76-972C-844687991405}" presName="sibTrans" presStyleCnt="0"/>
      <dgm:spPr/>
    </dgm:pt>
    <dgm:pt modelId="{546D4AF3-F425-4DDB-BDFD-7F4C21A4B586}" type="pres">
      <dgm:prSet presAssocID="{B3A80728-AF2B-49A9-9641-A60B6816F588}" presName="compNode" presStyleCnt="0"/>
      <dgm:spPr/>
    </dgm:pt>
    <dgm:pt modelId="{8CD6240D-C573-458D-BE05-02202C2BD0D0}" type="pres">
      <dgm:prSet presAssocID="{B3A80728-AF2B-49A9-9641-A60B6816F588}" presName="iconBgRect" presStyleLbl="bgShp" presStyleIdx="1" presStyleCnt="5"/>
      <dgm:spPr/>
    </dgm:pt>
    <dgm:pt modelId="{D4835F5C-10B4-4BE2-B799-6E00828C3675}" type="pres">
      <dgm:prSet presAssocID="{B3A80728-AF2B-49A9-9641-A60B6816F58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atch"/>
        </a:ext>
      </dgm:extLst>
    </dgm:pt>
    <dgm:pt modelId="{5AAFD4DB-8DFF-434D-A156-EED329567DE3}" type="pres">
      <dgm:prSet presAssocID="{B3A80728-AF2B-49A9-9641-A60B6816F588}" presName="spaceRect" presStyleCnt="0"/>
      <dgm:spPr/>
    </dgm:pt>
    <dgm:pt modelId="{AC0BC7F9-1A4E-4355-B1C4-D6A21674EABA}" type="pres">
      <dgm:prSet presAssocID="{B3A80728-AF2B-49A9-9641-A60B6816F588}" presName="textRect" presStyleLbl="revTx" presStyleIdx="1" presStyleCnt="5">
        <dgm:presLayoutVars>
          <dgm:chMax val="1"/>
          <dgm:chPref val="1"/>
        </dgm:presLayoutVars>
      </dgm:prSet>
      <dgm:spPr/>
    </dgm:pt>
    <dgm:pt modelId="{9A69D7AE-DA10-4CC3-BE00-BB1F709BA327}" type="pres">
      <dgm:prSet presAssocID="{A97199CD-5CF0-4D26-8162-0FED7C3BD2E6}" presName="sibTrans" presStyleCnt="0"/>
      <dgm:spPr/>
    </dgm:pt>
    <dgm:pt modelId="{18777B89-1434-404E-BAF8-9B5AC7184A57}" type="pres">
      <dgm:prSet presAssocID="{84AB0D91-A085-491D-929F-AD011BDE49F9}" presName="compNode" presStyleCnt="0"/>
      <dgm:spPr/>
    </dgm:pt>
    <dgm:pt modelId="{A80D0345-7122-49CC-B30E-A23CF86108DB}" type="pres">
      <dgm:prSet presAssocID="{84AB0D91-A085-491D-929F-AD011BDE49F9}" presName="iconBgRect" presStyleLbl="bgShp" presStyleIdx="2" presStyleCnt="5"/>
      <dgm:spPr/>
    </dgm:pt>
    <dgm:pt modelId="{5E9FA325-4D0A-47A9-A112-49E93421EF49}" type="pres">
      <dgm:prSet presAssocID="{84AB0D91-A085-491D-929F-AD011BDE49F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an with cane"/>
        </a:ext>
      </dgm:extLst>
    </dgm:pt>
    <dgm:pt modelId="{111A2926-4098-42D9-A852-5CD3D1B06CE2}" type="pres">
      <dgm:prSet presAssocID="{84AB0D91-A085-491D-929F-AD011BDE49F9}" presName="spaceRect" presStyleCnt="0"/>
      <dgm:spPr/>
    </dgm:pt>
    <dgm:pt modelId="{D89227E0-ADB6-44B4-894D-766385A09046}" type="pres">
      <dgm:prSet presAssocID="{84AB0D91-A085-491D-929F-AD011BDE49F9}" presName="textRect" presStyleLbl="revTx" presStyleIdx="2" presStyleCnt="5" custLinFactNeighborY="0">
        <dgm:presLayoutVars>
          <dgm:chMax val="1"/>
          <dgm:chPref val="1"/>
        </dgm:presLayoutVars>
      </dgm:prSet>
      <dgm:spPr/>
    </dgm:pt>
    <dgm:pt modelId="{DF56C13E-9360-4C62-9DEB-0BC885C38457}" type="pres">
      <dgm:prSet presAssocID="{F4DA2A1C-B096-40BD-ADBC-6506F8E66BB7}" presName="sibTrans" presStyleCnt="0"/>
      <dgm:spPr/>
    </dgm:pt>
    <dgm:pt modelId="{09AAA59C-C926-447E-9978-23A422151857}" type="pres">
      <dgm:prSet presAssocID="{68736CCC-0CA2-4519-BDE6-7E07930C96CF}" presName="compNode" presStyleCnt="0"/>
      <dgm:spPr/>
    </dgm:pt>
    <dgm:pt modelId="{0B508F6C-6331-4E42-994A-F08C7D2ADCC4}" type="pres">
      <dgm:prSet presAssocID="{68736CCC-0CA2-4519-BDE6-7E07930C96CF}" presName="iconBgRect" presStyleLbl="bgShp" presStyleIdx="3" presStyleCnt="5"/>
      <dgm:spPr/>
    </dgm:pt>
    <dgm:pt modelId="{385F1EF4-AE75-4169-8170-15F291CBA95E}" type="pres">
      <dgm:prSet presAssocID="{68736CCC-0CA2-4519-BDE6-7E07930C96C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lasses"/>
        </a:ext>
      </dgm:extLst>
    </dgm:pt>
    <dgm:pt modelId="{7C817047-5BBA-4433-81AD-0BB28EE704D3}" type="pres">
      <dgm:prSet presAssocID="{68736CCC-0CA2-4519-BDE6-7E07930C96CF}" presName="spaceRect" presStyleCnt="0"/>
      <dgm:spPr/>
    </dgm:pt>
    <dgm:pt modelId="{9C060A69-6C36-4AC7-BCEB-2815EEB0DD39}" type="pres">
      <dgm:prSet presAssocID="{68736CCC-0CA2-4519-BDE6-7E07930C96CF}" presName="textRect" presStyleLbl="revTx" presStyleIdx="3" presStyleCnt="5">
        <dgm:presLayoutVars>
          <dgm:chMax val="1"/>
          <dgm:chPref val="1"/>
        </dgm:presLayoutVars>
      </dgm:prSet>
      <dgm:spPr/>
    </dgm:pt>
    <dgm:pt modelId="{33D585F3-2ED2-4DC9-A302-E4B0C4B93DEA}" type="pres">
      <dgm:prSet presAssocID="{45A7E1FD-1098-4053-95A4-8464372E28F3}" presName="sibTrans" presStyleCnt="0"/>
      <dgm:spPr/>
    </dgm:pt>
    <dgm:pt modelId="{2774E4F4-5866-4D19-B6A5-FFF038563038}" type="pres">
      <dgm:prSet presAssocID="{5D87691C-3797-46AC-A813-1A5725B4D74B}" presName="compNode" presStyleCnt="0"/>
      <dgm:spPr/>
    </dgm:pt>
    <dgm:pt modelId="{AEBE321D-609C-407A-94B3-58826C1FBB43}" type="pres">
      <dgm:prSet presAssocID="{5D87691C-3797-46AC-A813-1A5725B4D74B}" presName="iconBgRect" presStyleLbl="bgShp" presStyleIdx="4" presStyleCnt="5"/>
      <dgm:spPr/>
    </dgm:pt>
    <dgm:pt modelId="{37B73A99-0F7C-460B-8ED6-7DCD997E54F9}" type="pres">
      <dgm:prSet presAssocID="{5D87691C-3797-46AC-A813-1A5725B4D74B}"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Person with Cane"/>
        </a:ext>
      </dgm:extLst>
    </dgm:pt>
    <dgm:pt modelId="{0B3B813C-511B-4EBC-95DC-A3F4BA931861}" type="pres">
      <dgm:prSet presAssocID="{5D87691C-3797-46AC-A813-1A5725B4D74B}" presName="spaceRect" presStyleCnt="0"/>
      <dgm:spPr/>
    </dgm:pt>
    <dgm:pt modelId="{70958D28-161B-4459-A6FA-A5551387B1A9}" type="pres">
      <dgm:prSet presAssocID="{5D87691C-3797-46AC-A813-1A5725B4D74B}" presName="textRect" presStyleLbl="revTx" presStyleIdx="4" presStyleCnt="5">
        <dgm:presLayoutVars>
          <dgm:chMax val="1"/>
          <dgm:chPref val="1"/>
        </dgm:presLayoutVars>
      </dgm:prSet>
      <dgm:spPr/>
    </dgm:pt>
  </dgm:ptLst>
  <dgm:cxnLst>
    <dgm:cxn modelId="{475B7E07-5B4B-487A-B20C-9B594327ABF5}" type="presOf" srcId="{5D87691C-3797-46AC-A813-1A5725B4D74B}" destId="{70958D28-161B-4459-A6FA-A5551387B1A9}" srcOrd="0" destOrd="0" presId="urn:microsoft.com/office/officeart/2018/5/layout/IconCircleLabelList"/>
    <dgm:cxn modelId="{F950A91F-7920-4AFF-ACA8-E2B029A188D8}" srcId="{D2FD1629-D0B8-4CC1-AF6A-99E366DD5DA9}" destId="{5D87691C-3797-46AC-A813-1A5725B4D74B}" srcOrd="4" destOrd="0" parTransId="{4ED7FD8D-9C77-4AED-8F5A-33957E49CC37}" sibTransId="{C8723C8B-B7EE-48FD-AC08-BB247DBF35DA}"/>
    <dgm:cxn modelId="{C3C85F26-7E93-4D30-9D6D-0EE639E6D394}" type="presOf" srcId="{0CE302A4-9EDA-43D4-9B9F-0681EB5EE6FE}" destId="{7D92E19E-C7BE-4017-B3BC-098E50F249D1}" srcOrd="0" destOrd="0" presId="urn:microsoft.com/office/officeart/2018/5/layout/IconCircleLabelList"/>
    <dgm:cxn modelId="{5F34CD29-1FE5-4B06-9704-38C733BFFEB2}" type="presOf" srcId="{D2FD1629-D0B8-4CC1-AF6A-99E366DD5DA9}" destId="{55703E81-0C9F-40D6-AEEF-60E54B8FB325}" srcOrd="0" destOrd="0" presId="urn:microsoft.com/office/officeart/2018/5/layout/IconCircleLabelList"/>
    <dgm:cxn modelId="{26F1DC6F-9A5D-4819-A62B-9F6CD275C358}" type="presOf" srcId="{84AB0D91-A085-491D-929F-AD011BDE49F9}" destId="{D89227E0-ADB6-44B4-894D-766385A09046}" srcOrd="0" destOrd="0" presId="urn:microsoft.com/office/officeart/2018/5/layout/IconCircleLabelList"/>
    <dgm:cxn modelId="{C4349F55-C614-47D9-9695-BFFBC3537D52}" srcId="{D2FD1629-D0B8-4CC1-AF6A-99E366DD5DA9}" destId="{68736CCC-0CA2-4519-BDE6-7E07930C96CF}" srcOrd="3" destOrd="0" parTransId="{DCE4F5C0-DC0D-4EA8-AC9E-819407B3F70E}" sibTransId="{45A7E1FD-1098-4053-95A4-8464372E28F3}"/>
    <dgm:cxn modelId="{B117FE8A-81B9-4508-9990-B81655FEE0FE}" srcId="{D2FD1629-D0B8-4CC1-AF6A-99E366DD5DA9}" destId="{0CE302A4-9EDA-43D4-9B9F-0681EB5EE6FE}" srcOrd="0" destOrd="0" parTransId="{82341305-AECF-4461-AD6B-D9B4B515507E}" sibTransId="{7F22DCD3-409C-4F76-972C-844687991405}"/>
    <dgm:cxn modelId="{B74DBFB8-B0F2-4A78-8DDB-73E9F74A76CD}" srcId="{D2FD1629-D0B8-4CC1-AF6A-99E366DD5DA9}" destId="{84AB0D91-A085-491D-929F-AD011BDE49F9}" srcOrd="2" destOrd="0" parTransId="{DB1BFC3E-74F8-441C-B1A0-9B496988B20D}" sibTransId="{F4DA2A1C-B096-40BD-ADBC-6506F8E66BB7}"/>
    <dgm:cxn modelId="{9A58C6BF-C119-4017-A410-49C1F55AA749}" type="presOf" srcId="{B3A80728-AF2B-49A9-9641-A60B6816F588}" destId="{AC0BC7F9-1A4E-4355-B1C4-D6A21674EABA}" srcOrd="0" destOrd="0" presId="urn:microsoft.com/office/officeart/2018/5/layout/IconCircleLabelList"/>
    <dgm:cxn modelId="{F5CEBACE-51EA-478B-BCDE-29C81F3E06E9}" type="presOf" srcId="{68736CCC-0CA2-4519-BDE6-7E07930C96CF}" destId="{9C060A69-6C36-4AC7-BCEB-2815EEB0DD39}" srcOrd="0" destOrd="0" presId="urn:microsoft.com/office/officeart/2018/5/layout/IconCircleLabelList"/>
    <dgm:cxn modelId="{2C51EEF1-0CCE-41A4-91F5-7D468BCD67B6}" srcId="{D2FD1629-D0B8-4CC1-AF6A-99E366DD5DA9}" destId="{B3A80728-AF2B-49A9-9641-A60B6816F588}" srcOrd="1" destOrd="0" parTransId="{7F7152A8-78E1-41A5-9318-2AE90CC4D6FD}" sibTransId="{A97199CD-5CF0-4D26-8162-0FED7C3BD2E6}"/>
    <dgm:cxn modelId="{0657AAB2-6F71-42D0-B1C4-8C01097D67B2}" type="presParOf" srcId="{55703E81-0C9F-40D6-AEEF-60E54B8FB325}" destId="{CE891B84-A241-40D2-981C-B3BE5366F6AD}" srcOrd="0" destOrd="0" presId="urn:microsoft.com/office/officeart/2018/5/layout/IconCircleLabelList"/>
    <dgm:cxn modelId="{A9BA8886-1B4D-4673-A792-066DAFC63CBA}" type="presParOf" srcId="{CE891B84-A241-40D2-981C-B3BE5366F6AD}" destId="{12AFD3A9-CE4B-44BA-B13E-46D8C2E14B7E}" srcOrd="0" destOrd="0" presId="urn:microsoft.com/office/officeart/2018/5/layout/IconCircleLabelList"/>
    <dgm:cxn modelId="{5C342CCF-3613-4FD9-9641-C0BC4F4A12C9}" type="presParOf" srcId="{CE891B84-A241-40D2-981C-B3BE5366F6AD}" destId="{1624069E-B2E9-4EF9-9F8F-B9BB4B4C070F}" srcOrd="1" destOrd="0" presId="urn:microsoft.com/office/officeart/2018/5/layout/IconCircleLabelList"/>
    <dgm:cxn modelId="{5366C8ED-F8CD-475D-8C49-68FC9A37FC7D}" type="presParOf" srcId="{CE891B84-A241-40D2-981C-B3BE5366F6AD}" destId="{88E908CD-F5DB-46EC-8665-0C09E698432B}" srcOrd="2" destOrd="0" presId="urn:microsoft.com/office/officeart/2018/5/layout/IconCircleLabelList"/>
    <dgm:cxn modelId="{1F47E142-74D2-4AFB-88EB-E6E6AD0E1208}" type="presParOf" srcId="{CE891B84-A241-40D2-981C-B3BE5366F6AD}" destId="{7D92E19E-C7BE-4017-B3BC-098E50F249D1}" srcOrd="3" destOrd="0" presId="urn:microsoft.com/office/officeart/2018/5/layout/IconCircleLabelList"/>
    <dgm:cxn modelId="{46072D77-97D4-4B2C-BF17-231B2B99B2C5}" type="presParOf" srcId="{55703E81-0C9F-40D6-AEEF-60E54B8FB325}" destId="{CADD611C-163A-4347-882B-1D0BD60A55D1}" srcOrd="1" destOrd="0" presId="urn:microsoft.com/office/officeart/2018/5/layout/IconCircleLabelList"/>
    <dgm:cxn modelId="{3A389653-457B-4B32-B07F-C0E163BBFE04}" type="presParOf" srcId="{55703E81-0C9F-40D6-AEEF-60E54B8FB325}" destId="{546D4AF3-F425-4DDB-BDFD-7F4C21A4B586}" srcOrd="2" destOrd="0" presId="urn:microsoft.com/office/officeart/2018/5/layout/IconCircleLabelList"/>
    <dgm:cxn modelId="{1B0715EB-FD31-4120-BFF4-6BF4F2F01F63}" type="presParOf" srcId="{546D4AF3-F425-4DDB-BDFD-7F4C21A4B586}" destId="{8CD6240D-C573-458D-BE05-02202C2BD0D0}" srcOrd="0" destOrd="0" presId="urn:microsoft.com/office/officeart/2018/5/layout/IconCircleLabelList"/>
    <dgm:cxn modelId="{4CC36B21-0472-4C2A-84F3-26361BCCB9CA}" type="presParOf" srcId="{546D4AF3-F425-4DDB-BDFD-7F4C21A4B586}" destId="{D4835F5C-10B4-4BE2-B799-6E00828C3675}" srcOrd="1" destOrd="0" presId="urn:microsoft.com/office/officeart/2018/5/layout/IconCircleLabelList"/>
    <dgm:cxn modelId="{A4CAAE2E-6886-4E44-959B-8BFECF9BF263}" type="presParOf" srcId="{546D4AF3-F425-4DDB-BDFD-7F4C21A4B586}" destId="{5AAFD4DB-8DFF-434D-A156-EED329567DE3}" srcOrd="2" destOrd="0" presId="urn:microsoft.com/office/officeart/2018/5/layout/IconCircleLabelList"/>
    <dgm:cxn modelId="{275FA074-0FD9-4A27-BF63-6AC7A668EC2A}" type="presParOf" srcId="{546D4AF3-F425-4DDB-BDFD-7F4C21A4B586}" destId="{AC0BC7F9-1A4E-4355-B1C4-D6A21674EABA}" srcOrd="3" destOrd="0" presId="urn:microsoft.com/office/officeart/2018/5/layout/IconCircleLabelList"/>
    <dgm:cxn modelId="{EA96A219-E998-4505-AF7D-718CB3D39444}" type="presParOf" srcId="{55703E81-0C9F-40D6-AEEF-60E54B8FB325}" destId="{9A69D7AE-DA10-4CC3-BE00-BB1F709BA327}" srcOrd="3" destOrd="0" presId="urn:microsoft.com/office/officeart/2018/5/layout/IconCircleLabelList"/>
    <dgm:cxn modelId="{4DB14559-35B0-4E0D-83D6-0CDDA62D48DA}" type="presParOf" srcId="{55703E81-0C9F-40D6-AEEF-60E54B8FB325}" destId="{18777B89-1434-404E-BAF8-9B5AC7184A57}" srcOrd="4" destOrd="0" presId="urn:microsoft.com/office/officeart/2018/5/layout/IconCircleLabelList"/>
    <dgm:cxn modelId="{ED2FFA30-8C12-4214-A3DB-FEEFE2C65C3A}" type="presParOf" srcId="{18777B89-1434-404E-BAF8-9B5AC7184A57}" destId="{A80D0345-7122-49CC-B30E-A23CF86108DB}" srcOrd="0" destOrd="0" presId="urn:microsoft.com/office/officeart/2018/5/layout/IconCircleLabelList"/>
    <dgm:cxn modelId="{64BF524B-9E11-4E2D-8604-0BB93620790E}" type="presParOf" srcId="{18777B89-1434-404E-BAF8-9B5AC7184A57}" destId="{5E9FA325-4D0A-47A9-A112-49E93421EF49}" srcOrd="1" destOrd="0" presId="urn:microsoft.com/office/officeart/2018/5/layout/IconCircleLabelList"/>
    <dgm:cxn modelId="{C984ABB3-952D-48F4-A943-6735E10DBB02}" type="presParOf" srcId="{18777B89-1434-404E-BAF8-9B5AC7184A57}" destId="{111A2926-4098-42D9-A852-5CD3D1B06CE2}" srcOrd="2" destOrd="0" presId="urn:microsoft.com/office/officeart/2018/5/layout/IconCircleLabelList"/>
    <dgm:cxn modelId="{02B11663-3237-4A1B-83A6-2AFBA099D503}" type="presParOf" srcId="{18777B89-1434-404E-BAF8-9B5AC7184A57}" destId="{D89227E0-ADB6-44B4-894D-766385A09046}" srcOrd="3" destOrd="0" presId="urn:microsoft.com/office/officeart/2018/5/layout/IconCircleLabelList"/>
    <dgm:cxn modelId="{2C5B708C-0F56-45E6-BA21-1F7BCABF9D56}" type="presParOf" srcId="{55703E81-0C9F-40D6-AEEF-60E54B8FB325}" destId="{DF56C13E-9360-4C62-9DEB-0BC885C38457}" srcOrd="5" destOrd="0" presId="urn:microsoft.com/office/officeart/2018/5/layout/IconCircleLabelList"/>
    <dgm:cxn modelId="{4E0F278F-D7DB-4030-A6BF-6BD636B50C4D}" type="presParOf" srcId="{55703E81-0C9F-40D6-AEEF-60E54B8FB325}" destId="{09AAA59C-C926-447E-9978-23A422151857}" srcOrd="6" destOrd="0" presId="urn:microsoft.com/office/officeart/2018/5/layout/IconCircleLabelList"/>
    <dgm:cxn modelId="{2F705A0A-B31E-4DA9-A175-86EF0436B233}" type="presParOf" srcId="{09AAA59C-C926-447E-9978-23A422151857}" destId="{0B508F6C-6331-4E42-994A-F08C7D2ADCC4}" srcOrd="0" destOrd="0" presId="urn:microsoft.com/office/officeart/2018/5/layout/IconCircleLabelList"/>
    <dgm:cxn modelId="{0C2627C1-E48F-4926-AB0F-BB82D47F5E77}" type="presParOf" srcId="{09AAA59C-C926-447E-9978-23A422151857}" destId="{385F1EF4-AE75-4169-8170-15F291CBA95E}" srcOrd="1" destOrd="0" presId="urn:microsoft.com/office/officeart/2018/5/layout/IconCircleLabelList"/>
    <dgm:cxn modelId="{9BD6C3D1-8C30-47DE-9160-CC9C140B0451}" type="presParOf" srcId="{09AAA59C-C926-447E-9978-23A422151857}" destId="{7C817047-5BBA-4433-81AD-0BB28EE704D3}" srcOrd="2" destOrd="0" presId="urn:microsoft.com/office/officeart/2018/5/layout/IconCircleLabelList"/>
    <dgm:cxn modelId="{80C26226-51F7-4660-9B28-1DF53A7389E4}" type="presParOf" srcId="{09AAA59C-C926-447E-9978-23A422151857}" destId="{9C060A69-6C36-4AC7-BCEB-2815EEB0DD39}" srcOrd="3" destOrd="0" presId="urn:microsoft.com/office/officeart/2018/5/layout/IconCircleLabelList"/>
    <dgm:cxn modelId="{F3576A78-A8E8-411B-8F88-63BC1F184511}" type="presParOf" srcId="{55703E81-0C9F-40D6-AEEF-60E54B8FB325}" destId="{33D585F3-2ED2-4DC9-A302-E4B0C4B93DEA}" srcOrd="7" destOrd="0" presId="urn:microsoft.com/office/officeart/2018/5/layout/IconCircleLabelList"/>
    <dgm:cxn modelId="{D8B6190E-0378-4382-A06F-8E196F6B288E}" type="presParOf" srcId="{55703E81-0C9F-40D6-AEEF-60E54B8FB325}" destId="{2774E4F4-5866-4D19-B6A5-FFF038563038}" srcOrd="8" destOrd="0" presId="urn:microsoft.com/office/officeart/2018/5/layout/IconCircleLabelList"/>
    <dgm:cxn modelId="{1FD654D6-0EB4-4B68-84F7-8674FE38534E}" type="presParOf" srcId="{2774E4F4-5866-4D19-B6A5-FFF038563038}" destId="{AEBE321D-609C-407A-94B3-58826C1FBB43}" srcOrd="0" destOrd="0" presId="urn:microsoft.com/office/officeart/2018/5/layout/IconCircleLabelList"/>
    <dgm:cxn modelId="{420366A2-F632-496B-A252-7760D8C54B78}" type="presParOf" srcId="{2774E4F4-5866-4D19-B6A5-FFF038563038}" destId="{37B73A99-0F7C-460B-8ED6-7DCD997E54F9}" srcOrd="1" destOrd="0" presId="urn:microsoft.com/office/officeart/2018/5/layout/IconCircleLabelList"/>
    <dgm:cxn modelId="{EBAEAFBA-3D87-4DF4-A7EA-D761B45FE261}" type="presParOf" srcId="{2774E4F4-5866-4D19-B6A5-FFF038563038}" destId="{0B3B813C-511B-4EBC-95DC-A3F4BA931861}" srcOrd="2" destOrd="0" presId="urn:microsoft.com/office/officeart/2018/5/layout/IconCircleLabelList"/>
    <dgm:cxn modelId="{DEB9B48E-CC63-4793-9717-B8D5C5F5CFF8}" type="presParOf" srcId="{2774E4F4-5866-4D19-B6A5-FFF038563038}" destId="{70958D28-161B-4459-A6FA-A5551387B1A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FD3A9-CE4B-44BA-B13E-46D8C2E14B7E}">
      <dsp:nvSpPr>
        <dsp:cNvPr id="0" name=""/>
        <dsp:cNvSpPr/>
      </dsp:nvSpPr>
      <dsp:spPr>
        <a:xfrm>
          <a:off x="829491" y="393727"/>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24069E-B2E9-4EF9-9F8F-B9BB4B4C070F}">
      <dsp:nvSpPr>
        <dsp:cNvPr id="0" name=""/>
        <dsp:cNvSpPr/>
      </dsp:nvSpPr>
      <dsp:spPr>
        <a:xfrm>
          <a:off x="1063491" y="627727"/>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92E19E-C7BE-4017-B3BC-098E50F249D1}">
      <dsp:nvSpPr>
        <dsp:cNvPr id="0" name=""/>
        <dsp:cNvSpPr/>
      </dsp:nvSpPr>
      <dsp:spPr>
        <a:xfrm>
          <a:off x="506769" y="1839324"/>
          <a:ext cx="1800000" cy="1865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u="sng" kern="1200" dirty="0"/>
            <a:t>Smartphone app:</a:t>
          </a:r>
        </a:p>
        <a:p>
          <a:pPr marL="0" lvl="0" indent="0" algn="ctr" defTabSz="711200">
            <a:lnSpc>
              <a:spcPct val="100000"/>
            </a:lnSpc>
            <a:spcBef>
              <a:spcPct val="0"/>
            </a:spcBef>
            <a:spcAft>
              <a:spcPct val="35000"/>
            </a:spcAft>
            <a:buNone/>
            <a:defRPr cap="all"/>
          </a:pPr>
          <a:r>
            <a:rPr lang="en-US" sz="1400" kern="1200" dirty="0"/>
            <a:t>Lidar</a:t>
          </a:r>
          <a:r>
            <a:rPr lang="en-US" sz="1400" kern="1200" dirty="0">
              <a:latin typeface="Calibri Light" panose="020F0302020204030204"/>
            </a:rPr>
            <a:t> </a:t>
          </a:r>
          <a:endParaRPr lang="en-US" sz="1400" kern="1200" dirty="0"/>
        </a:p>
        <a:p>
          <a:pPr marL="0" lvl="0" indent="0" algn="ctr" defTabSz="711200">
            <a:lnSpc>
              <a:spcPct val="100000"/>
            </a:lnSpc>
            <a:spcBef>
              <a:spcPct val="0"/>
            </a:spcBef>
            <a:spcAft>
              <a:spcPct val="35000"/>
            </a:spcAft>
            <a:buNone/>
            <a:defRPr cap="all"/>
          </a:pPr>
          <a:r>
            <a:rPr lang="en-US" sz="1400" kern="1200" dirty="0"/>
            <a:t>user information through haptics</a:t>
          </a:r>
        </a:p>
        <a:p>
          <a:pPr marL="0" lvl="0" indent="0" algn="ctr" defTabSz="711200" rtl="0">
            <a:lnSpc>
              <a:spcPct val="100000"/>
            </a:lnSpc>
            <a:spcBef>
              <a:spcPct val="0"/>
            </a:spcBef>
            <a:spcAft>
              <a:spcPct val="35000"/>
            </a:spcAft>
            <a:buNone/>
            <a:defRPr cap="all"/>
          </a:pPr>
          <a:r>
            <a:rPr lang="en-US" sz="1400" kern="1200" dirty="0">
              <a:latin typeface="Calibri Light" panose="020F0302020204030204"/>
            </a:rPr>
            <a:t> </a:t>
          </a:r>
          <a:r>
            <a:rPr lang="en-US" sz="1400" kern="1200" dirty="0"/>
            <a:t>computer </a:t>
          </a:r>
          <a:r>
            <a:rPr lang="en-US" sz="1400" kern="1200" cap="all" dirty="0">
              <a:solidFill>
                <a:prstClr val="black">
                  <a:hueOff val="0"/>
                  <a:satOff val="0"/>
                  <a:lumOff val="0"/>
                  <a:alphaOff val="0"/>
                </a:prstClr>
              </a:solidFill>
              <a:latin typeface="Calibri" panose="020F0502020204030204"/>
              <a:ea typeface="+mn-ea"/>
              <a:cs typeface="+mn-cs"/>
            </a:rPr>
            <a:t>and GPS  track and locate user.</a:t>
          </a:r>
        </a:p>
      </dsp:txBody>
      <dsp:txXfrm>
        <a:off x="506769" y="1839324"/>
        <a:ext cx="1800000" cy="1865643"/>
      </dsp:txXfrm>
    </dsp:sp>
    <dsp:sp modelId="{8CD6240D-C573-458D-BE05-02202C2BD0D0}">
      <dsp:nvSpPr>
        <dsp:cNvPr id="0" name=""/>
        <dsp:cNvSpPr/>
      </dsp:nvSpPr>
      <dsp:spPr>
        <a:xfrm>
          <a:off x="2944491" y="393727"/>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835F5C-10B4-4BE2-B799-6E00828C3675}">
      <dsp:nvSpPr>
        <dsp:cNvPr id="0" name=""/>
        <dsp:cNvSpPr/>
      </dsp:nvSpPr>
      <dsp:spPr>
        <a:xfrm>
          <a:off x="3178491" y="627727"/>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BC7F9-1A4E-4355-B1C4-D6A21674EABA}">
      <dsp:nvSpPr>
        <dsp:cNvPr id="0" name=""/>
        <dsp:cNvSpPr/>
      </dsp:nvSpPr>
      <dsp:spPr>
        <a:xfrm>
          <a:off x="2593491" y="1833727"/>
          <a:ext cx="1800000" cy="1865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u="sng" kern="1200" cap="all" dirty="0">
              <a:solidFill>
                <a:prstClr val="black">
                  <a:hueOff val="0"/>
                  <a:satOff val="0"/>
                  <a:lumOff val="0"/>
                  <a:alphaOff val="0"/>
                </a:prstClr>
              </a:solidFill>
              <a:latin typeface="Calibri" panose="020F0502020204030204"/>
              <a:ea typeface="+mn-ea"/>
              <a:cs typeface="+mn-cs"/>
            </a:rPr>
            <a:t>Smart Watch:</a:t>
          </a:r>
        </a:p>
        <a:p>
          <a:pPr marL="0" lvl="0" indent="0" algn="ctr" defTabSz="711200">
            <a:lnSpc>
              <a:spcPct val="100000"/>
            </a:lnSpc>
            <a:spcBef>
              <a:spcPct val="0"/>
            </a:spcBef>
            <a:spcAft>
              <a:spcPct val="35000"/>
            </a:spcAft>
            <a:buNone/>
            <a:defRPr cap="all"/>
          </a:pPr>
          <a:r>
            <a:rPr lang="en-US" sz="1400" kern="1200" cap="all" dirty="0">
              <a:solidFill>
                <a:prstClr val="black">
                  <a:hueOff val="0"/>
                  <a:satOff val="0"/>
                  <a:lumOff val="0"/>
                  <a:alphaOff val="0"/>
                </a:prstClr>
              </a:solidFill>
              <a:latin typeface="+mn-lt"/>
              <a:ea typeface="+mn-ea"/>
              <a:cs typeface="+mn-cs"/>
            </a:rPr>
            <a:t>sensor and computer to indicate where the user is</a:t>
          </a:r>
        </a:p>
        <a:p>
          <a:pPr marL="0" lvl="0" indent="0" algn="ctr" defTabSz="711200">
            <a:lnSpc>
              <a:spcPct val="100000"/>
            </a:lnSpc>
            <a:spcBef>
              <a:spcPct val="0"/>
            </a:spcBef>
            <a:spcAft>
              <a:spcPct val="35000"/>
            </a:spcAft>
            <a:buNone/>
            <a:defRPr cap="all"/>
          </a:pPr>
          <a:r>
            <a:rPr lang="en-US" sz="1400" kern="1200" cap="all" dirty="0">
              <a:solidFill>
                <a:prstClr val="black">
                  <a:hueOff val="0"/>
                  <a:satOff val="0"/>
                  <a:lumOff val="0"/>
                  <a:alphaOff val="0"/>
                </a:prstClr>
              </a:solidFill>
              <a:latin typeface="+mn-lt"/>
              <a:ea typeface="+mn-ea"/>
              <a:cs typeface="+mn-cs"/>
            </a:rPr>
            <a:t> haptic feedback provided through vibration on wrist.</a:t>
          </a:r>
        </a:p>
      </dsp:txBody>
      <dsp:txXfrm>
        <a:off x="2593491" y="1833727"/>
        <a:ext cx="1800000" cy="1865643"/>
      </dsp:txXfrm>
    </dsp:sp>
    <dsp:sp modelId="{A80D0345-7122-49CC-B30E-A23CF86108DB}">
      <dsp:nvSpPr>
        <dsp:cNvPr id="0" name=""/>
        <dsp:cNvSpPr/>
      </dsp:nvSpPr>
      <dsp:spPr>
        <a:xfrm>
          <a:off x="5059491" y="393727"/>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9FA325-4D0A-47A9-A112-49E93421EF49}">
      <dsp:nvSpPr>
        <dsp:cNvPr id="0" name=""/>
        <dsp:cNvSpPr/>
      </dsp:nvSpPr>
      <dsp:spPr>
        <a:xfrm>
          <a:off x="5293491" y="627727"/>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9227E0-ADB6-44B4-894D-766385A09046}">
      <dsp:nvSpPr>
        <dsp:cNvPr id="0" name=""/>
        <dsp:cNvSpPr/>
      </dsp:nvSpPr>
      <dsp:spPr>
        <a:xfrm>
          <a:off x="4708491" y="1833727"/>
          <a:ext cx="1800000" cy="1865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rtl="0">
            <a:lnSpc>
              <a:spcPct val="100000"/>
            </a:lnSpc>
            <a:spcBef>
              <a:spcPct val="0"/>
            </a:spcBef>
            <a:spcAft>
              <a:spcPct val="35000"/>
            </a:spcAft>
            <a:buNone/>
            <a:defRPr cap="all"/>
          </a:pPr>
          <a:r>
            <a:rPr lang="en-US" sz="1600" u="sng" kern="1200" cap="all" dirty="0">
              <a:solidFill>
                <a:prstClr val="black">
                  <a:hueOff val="0"/>
                  <a:satOff val="0"/>
                  <a:lumOff val="0"/>
                  <a:alphaOff val="0"/>
                </a:prstClr>
              </a:solidFill>
              <a:latin typeface="Calibri" panose="020F0502020204030204"/>
              <a:ea typeface="+mn-ea"/>
              <a:cs typeface="+mn-cs"/>
            </a:rPr>
            <a:t>Smart cane:</a:t>
          </a:r>
          <a:r>
            <a:rPr lang="en-US" sz="1400" u="sng" kern="1200" cap="all" dirty="0">
              <a:latin typeface="Calibri" panose="020F0502020204030204"/>
              <a:ea typeface="+mn-ea"/>
              <a:cs typeface="+mn-cs"/>
            </a:rPr>
            <a:t> </a:t>
          </a:r>
          <a:endParaRPr lang="en-US" sz="1400" kern="1200" dirty="0"/>
        </a:p>
        <a:p>
          <a:pPr marL="0" lvl="0" indent="0" algn="ctr" defTabSz="711200" rtl="0">
            <a:lnSpc>
              <a:spcPct val="100000"/>
            </a:lnSpc>
            <a:spcBef>
              <a:spcPct val="0"/>
            </a:spcBef>
            <a:spcAft>
              <a:spcPct val="35000"/>
            </a:spcAft>
            <a:buNone/>
            <a:defRPr cap="all"/>
          </a:pPr>
          <a:r>
            <a:rPr lang="en-US" sz="1400" kern="1200" dirty="0">
              <a:latin typeface="Calibri Light" panose="020F0302020204030204"/>
            </a:rPr>
            <a:t> </a:t>
          </a:r>
          <a:r>
            <a:rPr lang="en-US" sz="1400" kern="1200" dirty="0"/>
            <a:t>haptic feedback voice-activated</a:t>
          </a:r>
          <a:r>
            <a:rPr lang="en-US" sz="1400" kern="1200" dirty="0">
              <a:latin typeface="Calibri Light" panose="020F0302020204030204"/>
            </a:rPr>
            <a:t> </a:t>
          </a:r>
          <a:endParaRPr lang="en-US" sz="1400" kern="1200" dirty="0"/>
        </a:p>
        <a:p>
          <a:pPr marL="0" lvl="0" indent="0" algn="ctr" defTabSz="711200">
            <a:lnSpc>
              <a:spcPct val="100000"/>
            </a:lnSpc>
            <a:spcBef>
              <a:spcPct val="0"/>
            </a:spcBef>
            <a:spcAft>
              <a:spcPct val="35000"/>
            </a:spcAft>
            <a:buNone/>
            <a:defRPr cap="all"/>
          </a:pPr>
          <a:r>
            <a:rPr lang="en-US" sz="1400" kern="1200" dirty="0"/>
            <a:t>phone compatible</a:t>
          </a:r>
          <a:r>
            <a:rPr lang="en-US" sz="1100" kern="1200" dirty="0"/>
            <a:t>.</a:t>
          </a:r>
        </a:p>
      </dsp:txBody>
      <dsp:txXfrm>
        <a:off x="4708491" y="1833727"/>
        <a:ext cx="1800000" cy="1865643"/>
      </dsp:txXfrm>
    </dsp:sp>
    <dsp:sp modelId="{0B508F6C-6331-4E42-994A-F08C7D2ADCC4}">
      <dsp:nvSpPr>
        <dsp:cNvPr id="0" name=""/>
        <dsp:cNvSpPr/>
      </dsp:nvSpPr>
      <dsp:spPr>
        <a:xfrm>
          <a:off x="7174491" y="393727"/>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5F1EF4-AE75-4169-8170-15F291CBA95E}">
      <dsp:nvSpPr>
        <dsp:cNvPr id="0" name=""/>
        <dsp:cNvSpPr/>
      </dsp:nvSpPr>
      <dsp:spPr>
        <a:xfrm>
          <a:off x="7408491" y="627727"/>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060A69-6C36-4AC7-BCEB-2815EEB0DD39}">
      <dsp:nvSpPr>
        <dsp:cNvPr id="0" name=""/>
        <dsp:cNvSpPr/>
      </dsp:nvSpPr>
      <dsp:spPr>
        <a:xfrm>
          <a:off x="6823491" y="1833727"/>
          <a:ext cx="1800000" cy="1865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rtl="0">
            <a:lnSpc>
              <a:spcPct val="100000"/>
            </a:lnSpc>
            <a:spcBef>
              <a:spcPct val="0"/>
            </a:spcBef>
            <a:spcAft>
              <a:spcPct val="35000"/>
            </a:spcAft>
            <a:buNone/>
            <a:defRPr cap="all"/>
          </a:pPr>
          <a:r>
            <a:rPr lang="en-US" sz="1600" u="sng" kern="1200" cap="all" dirty="0">
              <a:solidFill>
                <a:prstClr val="black">
                  <a:hueOff val="0"/>
                  <a:satOff val="0"/>
                  <a:lumOff val="0"/>
                  <a:alphaOff val="0"/>
                </a:prstClr>
              </a:solidFill>
              <a:latin typeface="Calibri" panose="020F0502020204030204"/>
              <a:ea typeface="+mn-ea"/>
              <a:cs typeface="+mn-cs"/>
            </a:rPr>
            <a:t>Eyeglass Attachment:</a:t>
          </a:r>
        </a:p>
        <a:p>
          <a:pPr marL="0" lvl="0" indent="0" algn="ctr" defTabSz="711200" rtl="0">
            <a:lnSpc>
              <a:spcPct val="100000"/>
            </a:lnSpc>
            <a:spcBef>
              <a:spcPct val="0"/>
            </a:spcBef>
            <a:spcAft>
              <a:spcPct val="35000"/>
            </a:spcAft>
            <a:buNone/>
            <a:defRPr cap="all"/>
          </a:pPr>
          <a:r>
            <a:rPr lang="en-US" sz="1400" kern="1200" dirty="0"/>
            <a:t>sensor and GPS for user location</a:t>
          </a:r>
          <a:r>
            <a:rPr lang="en-US" sz="1400" kern="1200" dirty="0">
              <a:latin typeface="Calibri Light" panose="020F0302020204030204"/>
            </a:rPr>
            <a:t> </a:t>
          </a:r>
          <a:endParaRPr lang="en-US" sz="1400" kern="1200" dirty="0"/>
        </a:p>
        <a:p>
          <a:pPr marL="0" lvl="0" indent="0" algn="ctr" defTabSz="711200">
            <a:lnSpc>
              <a:spcPct val="100000"/>
            </a:lnSpc>
            <a:spcBef>
              <a:spcPct val="0"/>
            </a:spcBef>
            <a:spcAft>
              <a:spcPct val="35000"/>
            </a:spcAft>
            <a:buNone/>
            <a:defRPr cap="all"/>
          </a:pPr>
          <a:r>
            <a:rPr lang="en-US" sz="1400" kern="1200" dirty="0"/>
            <a:t>Audio feedback through glass-mounted earpiece.</a:t>
          </a:r>
        </a:p>
      </dsp:txBody>
      <dsp:txXfrm>
        <a:off x="6823491" y="1833727"/>
        <a:ext cx="1800000" cy="1865643"/>
      </dsp:txXfrm>
    </dsp:sp>
    <dsp:sp modelId="{AEBE321D-609C-407A-94B3-58826C1FBB43}">
      <dsp:nvSpPr>
        <dsp:cNvPr id="0" name=""/>
        <dsp:cNvSpPr/>
      </dsp:nvSpPr>
      <dsp:spPr>
        <a:xfrm>
          <a:off x="9289491" y="393727"/>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B73A99-0F7C-460B-8ED6-7DCD997E54F9}">
      <dsp:nvSpPr>
        <dsp:cNvPr id="0" name=""/>
        <dsp:cNvSpPr/>
      </dsp:nvSpPr>
      <dsp:spPr>
        <a:xfrm>
          <a:off x="9523491" y="627727"/>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958D28-161B-4459-A6FA-A5551387B1A9}">
      <dsp:nvSpPr>
        <dsp:cNvPr id="0" name=""/>
        <dsp:cNvSpPr/>
      </dsp:nvSpPr>
      <dsp:spPr>
        <a:xfrm>
          <a:off x="8938491" y="1833727"/>
          <a:ext cx="1800000" cy="1865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u="sng" kern="1200" cap="all" dirty="0">
              <a:solidFill>
                <a:prstClr val="black">
                  <a:hueOff val="0"/>
                  <a:satOff val="0"/>
                  <a:lumOff val="0"/>
                  <a:alphaOff val="0"/>
                </a:prstClr>
              </a:solidFill>
              <a:latin typeface="Calibri" panose="020F0502020204030204"/>
              <a:ea typeface="+mn-ea"/>
              <a:cs typeface="+mn-cs"/>
            </a:rPr>
            <a:t>Smart cane:</a:t>
          </a:r>
          <a:endParaRPr lang="en-US" sz="1400" kern="1200" dirty="0"/>
        </a:p>
        <a:p>
          <a:pPr marL="0" lvl="0" indent="0" algn="ctr" defTabSz="711200">
            <a:lnSpc>
              <a:spcPct val="100000"/>
            </a:lnSpc>
            <a:spcBef>
              <a:spcPct val="0"/>
            </a:spcBef>
            <a:spcAft>
              <a:spcPct val="35000"/>
            </a:spcAft>
            <a:buNone/>
            <a:defRPr cap="all"/>
          </a:pPr>
          <a:r>
            <a:rPr lang="en-US" sz="1400" kern="1200" dirty="0"/>
            <a:t>audio feedback</a:t>
          </a:r>
        </a:p>
        <a:p>
          <a:pPr marL="0" lvl="0" indent="0" algn="ctr" defTabSz="711200">
            <a:lnSpc>
              <a:spcPct val="100000"/>
            </a:lnSpc>
            <a:spcBef>
              <a:spcPct val="0"/>
            </a:spcBef>
            <a:spcAft>
              <a:spcPct val="35000"/>
            </a:spcAft>
            <a:buNone/>
            <a:defRPr cap="all"/>
          </a:pPr>
          <a:r>
            <a:rPr lang="en-US" sz="1400" kern="1200" dirty="0"/>
            <a:t> Tactile or voice-activation</a:t>
          </a:r>
        </a:p>
        <a:p>
          <a:pPr marL="0" lvl="0" indent="0" algn="ctr" defTabSz="711200">
            <a:lnSpc>
              <a:spcPct val="100000"/>
            </a:lnSpc>
            <a:spcBef>
              <a:spcPct val="0"/>
            </a:spcBef>
            <a:spcAft>
              <a:spcPct val="35000"/>
            </a:spcAft>
            <a:buNone/>
            <a:defRPr cap="all"/>
          </a:pPr>
          <a:r>
            <a:rPr lang="en-US" sz="1400" kern="1200" dirty="0"/>
            <a:t>phone compatible</a:t>
          </a:r>
        </a:p>
        <a:p>
          <a:pPr marL="0" lvl="0" indent="0" algn="ctr" defTabSz="711200">
            <a:lnSpc>
              <a:spcPct val="100000"/>
            </a:lnSpc>
            <a:spcBef>
              <a:spcPct val="0"/>
            </a:spcBef>
            <a:spcAft>
              <a:spcPct val="35000"/>
            </a:spcAft>
            <a:buNone/>
            <a:defRPr cap="all"/>
          </a:pPr>
          <a:r>
            <a:rPr lang="en-US" sz="1400" kern="1200" dirty="0"/>
            <a:t> camera to interpret the environment </a:t>
          </a:r>
        </a:p>
      </dsp:txBody>
      <dsp:txXfrm>
        <a:off x="8938491" y="1833727"/>
        <a:ext cx="1800000" cy="1865643"/>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9F038-1167-4D95-8C53-B3C3292059ED}" type="datetimeFigureOut">
              <a:rPr lang="en-US" smtClean="0"/>
              <a:t>11/12/2020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048D8C-6117-40E4-8E16-004DA18562CA}" type="slidenum">
              <a:rPr lang="en-US" smtClean="0"/>
              <a:t>‹#›</a:t>
            </a:fld>
            <a:endParaRPr lang="en-US"/>
          </a:p>
        </p:txBody>
      </p: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048D8C-6117-40E4-8E16-004DA18562CA}" type="slidenum">
              <a:rPr lang="en-US" smtClean="0"/>
              <a:t>2</a:t>
            </a:fld>
            <a:endParaRPr lang="en-US"/>
          </a:p>
        </p:txBody>
      </p:sp>
    </p:spTree>
    <p:extLst>
      <p:ext uri="{BB962C8B-B14F-4D97-AF65-F5344CB8AC3E}">
        <p14:creationId xmlns:p14="http://schemas.microsoft.com/office/powerpoint/2010/main" val="862087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94734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2714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90523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517402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698716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92331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38085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74909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78465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55554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17403900"/>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147051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170225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010965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341547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61289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4894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4026758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4193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819581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35282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w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1828">
              <a:srgbClr val="BFCFEB"/>
            </a:gs>
            <a:gs pos="78000">
              <a:srgbClr val="B3C6E7"/>
            </a:gs>
            <a:gs pos="10000">
              <a:schemeClr val="accent1">
                <a:lumMod val="5000"/>
                <a:lumOff val="95000"/>
              </a:schemeClr>
            </a:gs>
            <a:gs pos="17000">
              <a:schemeClr val="accent1">
                <a:lumMod val="45000"/>
                <a:lumOff val="55000"/>
              </a:schemeClr>
            </a:gs>
            <a:gs pos="72000">
              <a:schemeClr val="accent1">
                <a:lumMod val="45000"/>
                <a:lumOff val="55000"/>
              </a:schemeClr>
            </a:gs>
            <a:gs pos="100000">
              <a:schemeClr val="accent1">
                <a:lumMod val="30000"/>
                <a:lumOff val="70000"/>
              </a:schemeClr>
            </a:gs>
          </a:gsLst>
          <a:lin ang="16200000" scaled="0"/>
          <a:tileRect/>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userDrawn="1"/>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userDrawn="1"/>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287492178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2" r:id="rId3"/>
    <p:sldLayoutId id="2147483666" r:id="rId4"/>
    <p:sldLayoutId id="2147483681" r:id="rId5"/>
    <p:sldLayoutId id="2147483672" r:id="rId6"/>
    <p:sldLayoutId id="2147483662" r:id="rId7"/>
    <p:sldLayoutId id="2147483664" r:id="rId8"/>
    <p:sldLayoutId id="2147483665" r:id="rId9"/>
    <p:sldLayoutId id="2147483668" r:id="rId10"/>
    <p:sldLayoutId id="2147483669"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70" r:id="rId20"/>
    <p:sldLayoutId id="2147483671" r:id="rId21"/>
  </p:sldLayoutIdLst>
  <p:hf hdr="0" ftr="0" dt="0"/>
  <p:txStyles>
    <p:title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comments" Target="../comments/comment2.xml"/><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comments" Target="../comments/comment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comments" Target="../comments/comment4.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26.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0.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jpeg"/></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microsoft.com/office/2017/06/relationships/model3d" Target="../media/model3d1.glb"/><Relationship Id="rId1" Type="http://schemas.openxmlformats.org/officeDocument/2006/relationships/slideLayout" Target="../slideLayouts/slideLayout3.xml"/><Relationship Id="rId5" Type="http://schemas.openxmlformats.org/officeDocument/2006/relationships/image" Target="../media/image53.png"/><Relationship Id="rId4" Type="http://schemas.microsoft.com/office/2017/06/relationships/model3d" Target="../media/model3d2.glb"/></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35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33AB9-F451-4350-AE5E-9E3DD0BCE240}"/>
              </a:ext>
            </a:extLst>
          </p:cNvPr>
          <p:cNvSpPr>
            <a:spLocks noGrp="1"/>
          </p:cNvSpPr>
          <p:nvPr>
            <p:ph type="ctrTitle"/>
          </p:nvPr>
        </p:nvSpPr>
        <p:spPr/>
        <p:txBody>
          <a:bodyPr/>
          <a:lstStyle/>
          <a:p>
            <a:r>
              <a:rPr lang="en-US">
                <a:solidFill>
                  <a:schemeClr val="bg1"/>
                </a:solidFill>
                <a:latin typeface="Arial"/>
                <a:cs typeface="Arial"/>
              </a:rPr>
              <a:t>ESD- Vision Impaired Technology</a:t>
            </a:r>
            <a:endParaRPr lang="en-US">
              <a:solidFill>
                <a:schemeClr val="bg1"/>
              </a:solidFill>
            </a:endParaRPr>
          </a:p>
        </p:txBody>
      </p:sp>
      <p:sp>
        <p:nvSpPr>
          <p:cNvPr id="3" name="Subtitle 2">
            <a:extLst>
              <a:ext uri="{FF2B5EF4-FFF2-40B4-BE49-F238E27FC236}">
                <a16:creationId xmlns:a16="http://schemas.microsoft.com/office/drawing/2014/main" id="{38CE93E2-8F10-4A6E-A116-2EC540866564}"/>
              </a:ext>
            </a:extLst>
          </p:cNvPr>
          <p:cNvSpPr>
            <a:spLocks noGrp="1"/>
          </p:cNvSpPr>
          <p:nvPr>
            <p:ph type="subTitle" idx="1"/>
          </p:nvPr>
        </p:nvSpPr>
        <p:spPr/>
        <p:txBody>
          <a:bodyPr vert="horz" lIns="91440" tIns="45720" rIns="91440" bIns="45720" rtlCol="0" anchor="t">
            <a:normAutofit/>
          </a:bodyPr>
          <a:lstStyle/>
          <a:p>
            <a:r>
              <a:rPr lang="en-US">
                <a:solidFill>
                  <a:schemeClr val="bg1"/>
                </a:solidFill>
                <a:latin typeface="Arial"/>
                <a:cs typeface="Arial"/>
              </a:rPr>
              <a:t>Team 522</a:t>
            </a:r>
          </a:p>
          <a:p>
            <a:endParaRPr lang="en-US"/>
          </a:p>
        </p:txBody>
      </p:sp>
      <p:sp>
        <p:nvSpPr>
          <p:cNvPr id="4" name="Slide Number Placeholder 3">
            <a:extLst>
              <a:ext uri="{FF2B5EF4-FFF2-40B4-BE49-F238E27FC236}">
                <a16:creationId xmlns:a16="http://schemas.microsoft.com/office/drawing/2014/main" id="{C3F22183-DDE3-4447-A286-75482185CBC0}"/>
              </a:ext>
            </a:extLst>
          </p:cNvPr>
          <p:cNvSpPr>
            <a:spLocks noGrp="1"/>
          </p:cNvSpPr>
          <p:nvPr>
            <p:ph type="sldNum" sz="quarter" idx="4"/>
          </p:nvPr>
        </p:nvSpPr>
        <p:spPr/>
        <p:txBody>
          <a:bodyPr/>
          <a:lstStyle/>
          <a:p>
            <a:fld id="{6F1FABC0-072B-4F22-8F9B-95A9D10B0206}" type="slidenum">
              <a:rPr lang="en-US" smtClean="0"/>
              <a:pPr/>
              <a:t>1</a:t>
            </a:fld>
            <a:endParaRPr lang="en-US"/>
          </a:p>
        </p:txBody>
      </p:sp>
    </p:spTree>
    <p:extLst>
      <p:ext uri="{BB962C8B-B14F-4D97-AF65-F5344CB8AC3E}">
        <p14:creationId xmlns:p14="http://schemas.microsoft.com/office/powerpoint/2010/main" val="1799507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773624" y="378040"/>
            <a:ext cx="10515600" cy="1325563"/>
          </a:xfrm>
        </p:spPr>
        <p:txBody>
          <a:bodyPr/>
          <a:lstStyle/>
          <a:p>
            <a:r>
              <a:rPr lang="en-US">
                <a:solidFill>
                  <a:schemeClr val="tx1"/>
                </a:solidFill>
                <a:latin typeface="Arial"/>
                <a:cs typeface="Arial"/>
              </a:rPr>
              <a:t>Morphological Chart</a:t>
            </a:r>
            <a:endParaRPr lang="en-US">
              <a:solidFill>
                <a:schemeClr val="tx1"/>
              </a:solidFil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lIns="91440" tIns="45720" rIns="91440" bIns="45720" anchor="t"/>
          <a:lstStyle/>
          <a:p>
            <a:r>
              <a:rPr lang="en-US">
                <a:latin typeface="Arial"/>
                <a:cs typeface="Arial"/>
              </a:rPr>
              <a:t>10</a:t>
            </a:r>
          </a:p>
          <a:p>
            <a:endParaRPr lang="en-US"/>
          </a:p>
        </p:txBody>
      </p:sp>
      <p:graphicFrame>
        <p:nvGraphicFramePr>
          <p:cNvPr id="7" name="Table 7">
            <a:extLst>
              <a:ext uri="{FF2B5EF4-FFF2-40B4-BE49-F238E27FC236}">
                <a16:creationId xmlns:a16="http://schemas.microsoft.com/office/drawing/2014/main" id="{832150E9-1811-4326-B43C-CCF7F51608F4}"/>
              </a:ext>
            </a:extLst>
          </p:cNvPr>
          <p:cNvGraphicFramePr>
            <a:graphicFrameLocks noGrp="1"/>
          </p:cNvGraphicFramePr>
          <p:nvPr>
            <p:ph sz="quarter" idx="11"/>
            <p:extLst>
              <p:ext uri="{D42A27DB-BD31-4B8C-83A1-F6EECF244321}">
                <p14:modId xmlns:p14="http://schemas.microsoft.com/office/powerpoint/2010/main" val="3980284401"/>
              </p:ext>
            </p:extLst>
          </p:nvPr>
        </p:nvGraphicFramePr>
        <p:xfrm>
          <a:off x="1364460" y="1699622"/>
          <a:ext cx="9364126" cy="3474720"/>
        </p:xfrm>
        <a:graphic>
          <a:graphicData uri="http://schemas.openxmlformats.org/drawingml/2006/table">
            <a:tbl>
              <a:tblPr firstRow="1" bandRow="1">
                <a:tableStyleId>{5C22544A-7EE6-4342-B048-85BDC9FD1C3A}</a:tableStyleId>
              </a:tblPr>
              <a:tblGrid>
                <a:gridCol w="1523998">
                  <a:extLst>
                    <a:ext uri="{9D8B030D-6E8A-4147-A177-3AD203B41FA5}">
                      <a16:colId xmlns:a16="http://schemas.microsoft.com/office/drawing/2014/main" val="2748795505"/>
                    </a:ext>
                  </a:extLst>
                </a:gridCol>
                <a:gridCol w="2166937">
                  <a:extLst>
                    <a:ext uri="{9D8B030D-6E8A-4147-A177-3AD203B41FA5}">
                      <a16:colId xmlns:a16="http://schemas.microsoft.com/office/drawing/2014/main" val="311624343"/>
                    </a:ext>
                  </a:extLst>
                </a:gridCol>
                <a:gridCol w="1927539">
                  <a:extLst>
                    <a:ext uri="{9D8B030D-6E8A-4147-A177-3AD203B41FA5}">
                      <a16:colId xmlns:a16="http://schemas.microsoft.com/office/drawing/2014/main" val="4248895860"/>
                    </a:ext>
                  </a:extLst>
                </a:gridCol>
                <a:gridCol w="1872826">
                  <a:extLst>
                    <a:ext uri="{9D8B030D-6E8A-4147-A177-3AD203B41FA5}">
                      <a16:colId xmlns:a16="http://schemas.microsoft.com/office/drawing/2014/main" val="2444717751"/>
                    </a:ext>
                  </a:extLst>
                </a:gridCol>
                <a:gridCol w="1872826">
                  <a:extLst>
                    <a:ext uri="{9D8B030D-6E8A-4147-A177-3AD203B41FA5}">
                      <a16:colId xmlns:a16="http://schemas.microsoft.com/office/drawing/2014/main" val="636711262"/>
                    </a:ext>
                  </a:extLst>
                </a:gridCol>
              </a:tblGrid>
              <a:tr h="638715">
                <a:tc>
                  <a:txBody>
                    <a:bodyPr/>
                    <a:lstStyle/>
                    <a:p>
                      <a:r>
                        <a:rPr lang="en-US"/>
                        <a:t>Alert of Elevation</a:t>
                      </a:r>
                    </a:p>
                  </a:txBody>
                  <a:tcPr/>
                </a:tc>
                <a:tc>
                  <a:txBody>
                    <a:bodyPr/>
                    <a:lstStyle/>
                    <a:p>
                      <a:r>
                        <a:rPr lang="en-US"/>
                        <a:t>Determine Location</a:t>
                      </a:r>
                    </a:p>
                  </a:txBody>
                  <a:tcPr/>
                </a:tc>
                <a:tc>
                  <a:txBody>
                    <a:bodyPr/>
                    <a:lstStyle/>
                    <a:p>
                      <a:r>
                        <a:rPr lang="en-US"/>
                        <a:t>Alert of Physical Object</a:t>
                      </a:r>
                    </a:p>
                  </a:txBody>
                  <a:tcPr/>
                </a:tc>
                <a:tc>
                  <a:txBody>
                    <a:bodyPr/>
                    <a:lstStyle/>
                    <a:p>
                      <a:pPr lvl="0">
                        <a:buNone/>
                      </a:pPr>
                      <a:r>
                        <a:rPr lang="en-US"/>
                        <a:t>Inform of Possible Threats</a:t>
                      </a:r>
                    </a:p>
                  </a:txBody>
                  <a:tcPr/>
                </a:tc>
                <a:tc>
                  <a:txBody>
                    <a:bodyPr/>
                    <a:lstStyle/>
                    <a:p>
                      <a:r>
                        <a:rPr lang="en-US"/>
                        <a:t>Interpret Sensory Information</a:t>
                      </a:r>
                    </a:p>
                  </a:txBody>
                  <a:tcPr/>
                </a:tc>
                <a:extLst>
                  <a:ext uri="{0D108BD9-81ED-4DB2-BD59-A6C34878D82A}">
                    <a16:rowId xmlns:a16="http://schemas.microsoft.com/office/drawing/2014/main" val="163061064"/>
                  </a:ext>
                </a:extLst>
              </a:tr>
              <a:tr h="638715">
                <a:tc>
                  <a:txBody>
                    <a:bodyPr/>
                    <a:lstStyle/>
                    <a:p>
                      <a:r>
                        <a:rPr lang="en-US"/>
                        <a:t>Sensor</a:t>
                      </a:r>
                    </a:p>
                  </a:txBody>
                  <a:tcPr/>
                </a:tc>
                <a:tc>
                  <a:txBody>
                    <a:bodyPr/>
                    <a:lstStyle/>
                    <a:p>
                      <a:pPr lvl="0">
                        <a:buNone/>
                      </a:pPr>
                      <a:r>
                        <a:rPr lang="en-US" sz="1800" b="0" i="0" u="none" strike="noStrike" noProof="0">
                          <a:latin typeface="Calibri"/>
                        </a:rPr>
                        <a:t>GPS Through Wi-Fi/Internet Signal</a:t>
                      </a:r>
                    </a:p>
                  </a:txBody>
                  <a:tcPr/>
                </a:tc>
                <a:tc>
                  <a:txBody>
                    <a:bodyPr/>
                    <a:lstStyle/>
                    <a:p>
                      <a:r>
                        <a:rPr lang="en-US"/>
                        <a:t>Distance Sensor</a:t>
                      </a:r>
                    </a:p>
                  </a:txBody>
                  <a:tcPr/>
                </a:tc>
                <a:tc>
                  <a:txBody>
                    <a:bodyPr/>
                    <a:lstStyle/>
                    <a:p>
                      <a:r>
                        <a:rPr lang="en-US"/>
                        <a:t>Heat</a:t>
                      </a:r>
                    </a:p>
                  </a:txBody>
                  <a:tcPr/>
                </a:tc>
                <a:tc>
                  <a:txBody>
                    <a:bodyPr/>
                    <a:lstStyle/>
                    <a:p>
                      <a:r>
                        <a:rPr lang="en-US"/>
                        <a:t>Camera</a:t>
                      </a:r>
                    </a:p>
                  </a:txBody>
                  <a:tcPr/>
                </a:tc>
                <a:extLst>
                  <a:ext uri="{0D108BD9-81ED-4DB2-BD59-A6C34878D82A}">
                    <a16:rowId xmlns:a16="http://schemas.microsoft.com/office/drawing/2014/main" val="3967223981"/>
                  </a:ext>
                </a:extLst>
              </a:tr>
              <a:tr h="638715">
                <a:tc>
                  <a:txBody>
                    <a:bodyPr/>
                    <a:lstStyle/>
                    <a:p>
                      <a:r>
                        <a:rPr lang="en-US"/>
                        <a:t>Cane/Stick</a:t>
                      </a:r>
                    </a:p>
                  </a:txBody>
                  <a:tcPr/>
                </a:tc>
                <a:tc>
                  <a:txBody>
                    <a:bodyPr/>
                    <a:lstStyle/>
                    <a:p>
                      <a:pPr lvl="0">
                        <a:buNone/>
                      </a:pPr>
                      <a:r>
                        <a:rPr lang="en-US" sz="1800" b="0" i="0" u="none" strike="noStrike" noProof="0">
                          <a:latin typeface="Calibri"/>
                        </a:rPr>
                        <a:t>GPS w/ Maps Downloaded</a:t>
                      </a:r>
                    </a:p>
                  </a:txBody>
                  <a:tcPr/>
                </a:tc>
                <a:tc>
                  <a:txBody>
                    <a:bodyPr/>
                    <a:lstStyle/>
                    <a:p>
                      <a:r>
                        <a:rPr lang="en-US"/>
                        <a:t>Velocity Sensor</a:t>
                      </a:r>
                    </a:p>
                  </a:txBody>
                  <a:tcPr/>
                </a:tc>
                <a:tc>
                  <a:txBody>
                    <a:bodyPr/>
                    <a:lstStyle/>
                    <a:p>
                      <a:r>
                        <a:rPr lang="en-US"/>
                        <a:t>Vibrate</a:t>
                      </a:r>
                    </a:p>
                  </a:txBody>
                  <a:tcPr/>
                </a:tc>
                <a:tc>
                  <a:txBody>
                    <a:bodyPr/>
                    <a:lstStyle/>
                    <a:p>
                      <a:r>
                        <a:rPr lang="en-US"/>
                        <a:t>Text conversion</a:t>
                      </a:r>
                    </a:p>
                  </a:txBody>
                  <a:tcPr/>
                </a:tc>
                <a:extLst>
                  <a:ext uri="{0D108BD9-81ED-4DB2-BD59-A6C34878D82A}">
                    <a16:rowId xmlns:a16="http://schemas.microsoft.com/office/drawing/2014/main" val="322576801"/>
                  </a:ext>
                </a:extLst>
              </a:tr>
              <a:tr h="638715">
                <a:tc>
                  <a:txBody>
                    <a:bodyPr/>
                    <a:lstStyle/>
                    <a:p>
                      <a:endParaRPr lang="en-US"/>
                    </a:p>
                  </a:txBody>
                  <a:tcPr/>
                </a:tc>
                <a:tc>
                  <a:txBody>
                    <a:bodyPr/>
                    <a:lstStyle/>
                    <a:p>
                      <a:pPr lvl="0">
                        <a:buNone/>
                      </a:pPr>
                      <a:r>
                        <a:rPr lang="en-US" sz="1800" b="0" i="0" u="none" strike="noStrike" noProof="0">
                          <a:latin typeface="Calibri"/>
                        </a:rPr>
                        <a:t>Camera to Read Street Signs and Other Landmarks</a:t>
                      </a:r>
                    </a:p>
                  </a:txBody>
                  <a:tcPr/>
                </a:tc>
                <a:tc>
                  <a:txBody>
                    <a:bodyPr/>
                    <a:lstStyle/>
                    <a:p>
                      <a:r>
                        <a:rPr lang="en-US"/>
                        <a:t>Lidar</a:t>
                      </a:r>
                    </a:p>
                  </a:txBody>
                  <a:tcPr/>
                </a:tc>
                <a:tc>
                  <a:txBody>
                    <a:bodyPr/>
                    <a:lstStyle/>
                    <a:p>
                      <a:r>
                        <a:rPr lang="en-US"/>
                        <a:t>Noise</a:t>
                      </a:r>
                    </a:p>
                  </a:txBody>
                  <a:tcPr/>
                </a:tc>
                <a:tc>
                  <a:txBody>
                    <a:bodyPr/>
                    <a:lstStyle/>
                    <a:p>
                      <a:r>
                        <a:rPr lang="en-US"/>
                        <a:t>Live imaging scanned to a PDF document</a:t>
                      </a:r>
                    </a:p>
                  </a:txBody>
                  <a:tcPr/>
                </a:tc>
                <a:extLst>
                  <a:ext uri="{0D108BD9-81ED-4DB2-BD59-A6C34878D82A}">
                    <a16:rowId xmlns:a16="http://schemas.microsoft.com/office/drawing/2014/main" val="4015462955"/>
                  </a:ext>
                </a:extLst>
              </a:tr>
              <a:tr h="638715">
                <a:tc>
                  <a:txBody>
                    <a:bodyPr/>
                    <a:lstStyle/>
                    <a:p>
                      <a:endParaRPr lang="en-US"/>
                    </a:p>
                  </a:txBody>
                  <a:tcPr/>
                </a:tc>
                <a:tc>
                  <a:txBody>
                    <a:bodyPr/>
                    <a:lstStyle/>
                    <a:p>
                      <a:pPr lvl="0">
                        <a:buNone/>
                      </a:pPr>
                      <a:r>
                        <a:rPr lang="en-US" sz="1800" b="0" i="0" u="none" strike="noStrike" noProof="0">
                          <a:latin typeface="Calibri"/>
                        </a:rPr>
                        <a:t>Memory Storage of Previous Paths</a:t>
                      </a:r>
                    </a:p>
                  </a:txBody>
                  <a:tcPr/>
                </a:tc>
                <a:tc>
                  <a:txBody>
                    <a:bodyPr/>
                    <a:lstStyle/>
                    <a:p>
                      <a:endParaRPr lang="en-US"/>
                    </a:p>
                  </a:txBody>
                  <a:tcPr/>
                </a:tc>
                <a:tc>
                  <a:txBody>
                    <a:bodyPr/>
                    <a:lstStyle/>
                    <a:p>
                      <a:r>
                        <a:rPr lang="en-US"/>
                        <a:t>Poke</a:t>
                      </a:r>
                    </a:p>
                  </a:txBody>
                  <a:tcPr/>
                </a:tc>
                <a:tc>
                  <a:txBody>
                    <a:bodyPr/>
                    <a:lstStyle/>
                    <a:p>
                      <a:r>
                        <a:rPr lang="en-US"/>
                        <a:t>Text to Braille</a:t>
                      </a:r>
                    </a:p>
                  </a:txBody>
                  <a:tcPr/>
                </a:tc>
                <a:extLst>
                  <a:ext uri="{0D108BD9-81ED-4DB2-BD59-A6C34878D82A}">
                    <a16:rowId xmlns:a16="http://schemas.microsoft.com/office/drawing/2014/main" val="2093571301"/>
                  </a:ext>
                </a:extLst>
              </a:tr>
            </a:tbl>
          </a:graphicData>
        </a:graphic>
      </p:graphicFrame>
      <p:cxnSp>
        <p:nvCxnSpPr>
          <p:cNvPr id="16" name="Straight Arrow Connector 15">
            <a:extLst>
              <a:ext uri="{FF2B5EF4-FFF2-40B4-BE49-F238E27FC236}">
                <a16:creationId xmlns:a16="http://schemas.microsoft.com/office/drawing/2014/main" id="{5DE9D422-E34A-4C4D-8F32-C11BB1AF6FFC}"/>
              </a:ext>
            </a:extLst>
          </p:cNvPr>
          <p:cNvCxnSpPr/>
          <p:nvPr/>
        </p:nvCxnSpPr>
        <p:spPr>
          <a:xfrm>
            <a:off x="2365664" y="2824595"/>
            <a:ext cx="490103" cy="2476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Flowchart: Alternate Process 1">
            <a:extLst>
              <a:ext uri="{FF2B5EF4-FFF2-40B4-BE49-F238E27FC236}">
                <a16:creationId xmlns:a16="http://schemas.microsoft.com/office/drawing/2014/main" id="{D8D69DE7-F095-4AD0-8F89-91E252D51F48}"/>
              </a:ext>
            </a:extLst>
          </p:cNvPr>
          <p:cNvSpPr/>
          <p:nvPr/>
        </p:nvSpPr>
        <p:spPr>
          <a:xfrm>
            <a:off x="1404503" y="2369334"/>
            <a:ext cx="917863" cy="614795"/>
          </a:xfrm>
          <a:prstGeom prst="flowChartAlternateProcess">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Alternate Process 5">
            <a:extLst>
              <a:ext uri="{FF2B5EF4-FFF2-40B4-BE49-F238E27FC236}">
                <a16:creationId xmlns:a16="http://schemas.microsoft.com/office/drawing/2014/main" id="{00A925AB-AF16-4742-B5B2-20FDD1809A77}"/>
              </a:ext>
            </a:extLst>
          </p:cNvPr>
          <p:cNvSpPr/>
          <p:nvPr/>
        </p:nvSpPr>
        <p:spPr>
          <a:xfrm>
            <a:off x="2941492" y="2988459"/>
            <a:ext cx="1376794" cy="623454"/>
          </a:xfrm>
          <a:prstGeom prst="flowChartAlternateProcess">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Alternate Process 27">
            <a:extLst>
              <a:ext uri="{FF2B5EF4-FFF2-40B4-BE49-F238E27FC236}">
                <a16:creationId xmlns:a16="http://schemas.microsoft.com/office/drawing/2014/main" id="{87892EF5-D181-4169-86E7-1D17E63A52F7}"/>
              </a:ext>
            </a:extLst>
          </p:cNvPr>
          <p:cNvSpPr/>
          <p:nvPr/>
        </p:nvSpPr>
        <p:spPr>
          <a:xfrm>
            <a:off x="5062969" y="3629687"/>
            <a:ext cx="1454725" cy="796636"/>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Alternate Process 28">
            <a:extLst>
              <a:ext uri="{FF2B5EF4-FFF2-40B4-BE49-F238E27FC236}">
                <a16:creationId xmlns:a16="http://schemas.microsoft.com/office/drawing/2014/main" id="{2F55FDFC-56B5-494C-860F-FB5DF6310492}"/>
              </a:ext>
            </a:extLst>
          </p:cNvPr>
          <p:cNvSpPr/>
          <p:nvPr/>
        </p:nvSpPr>
        <p:spPr>
          <a:xfrm>
            <a:off x="6985286" y="2997117"/>
            <a:ext cx="1454725" cy="623455"/>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Alternate Process 29">
            <a:extLst>
              <a:ext uri="{FF2B5EF4-FFF2-40B4-BE49-F238E27FC236}">
                <a16:creationId xmlns:a16="http://schemas.microsoft.com/office/drawing/2014/main" id="{72AE103D-89A2-4ECC-8319-71909FE8345A}"/>
              </a:ext>
            </a:extLst>
          </p:cNvPr>
          <p:cNvSpPr/>
          <p:nvPr/>
        </p:nvSpPr>
        <p:spPr>
          <a:xfrm>
            <a:off x="8872967" y="2373662"/>
            <a:ext cx="1454725" cy="623455"/>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0393DFE9-74B1-44E4-A1E7-0C94B4884A5D}"/>
              </a:ext>
            </a:extLst>
          </p:cNvPr>
          <p:cNvCxnSpPr/>
          <p:nvPr/>
        </p:nvCxnSpPr>
        <p:spPr>
          <a:xfrm>
            <a:off x="4400550" y="3551959"/>
            <a:ext cx="628650" cy="2649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BA07901-CA7D-463D-AF8E-D762FFF799C8}"/>
              </a:ext>
            </a:extLst>
          </p:cNvPr>
          <p:cNvSpPr txBox="1"/>
          <p:nvPr/>
        </p:nvSpPr>
        <p:spPr>
          <a:xfrm>
            <a:off x="10401300" y="562927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a:cs typeface="Arial"/>
              </a:rPr>
              <a:t>David Alicea</a:t>
            </a:r>
          </a:p>
        </p:txBody>
      </p:sp>
      <p:cxnSp>
        <p:nvCxnSpPr>
          <p:cNvPr id="31" name="Straight Arrow Connector 30">
            <a:extLst>
              <a:ext uri="{FF2B5EF4-FFF2-40B4-BE49-F238E27FC236}">
                <a16:creationId xmlns:a16="http://schemas.microsoft.com/office/drawing/2014/main" id="{AAE2CCF5-796F-4282-8F82-66287AF6AE80}"/>
              </a:ext>
            </a:extLst>
          </p:cNvPr>
          <p:cNvCxnSpPr>
            <a:cxnSpLocks/>
          </p:cNvCxnSpPr>
          <p:nvPr/>
        </p:nvCxnSpPr>
        <p:spPr>
          <a:xfrm flipV="1">
            <a:off x="8496299" y="2838451"/>
            <a:ext cx="316924" cy="2199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28E2C5C-4CDC-42D7-89D4-1408D2FDBEB6}"/>
              </a:ext>
            </a:extLst>
          </p:cNvPr>
          <p:cNvCxnSpPr>
            <a:cxnSpLocks/>
          </p:cNvCxnSpPr>
          <p:nvPr/>
        </p:nvCxnSpPr>
        <p:spPr>
          <a:xfrm flipV="1">
            <a:off x="6565322" y="3513859"/>
            <a:ext cx="368878" cy="228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180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024C-B53F-4918-88A5-4FBF0F7590BC}"/>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Medium Fidelity Concepts</a:t>
            </a:r>
            <a:endParaRPr lang="en-US" err="1">
              <a:solidFill>
                <a:schemeClr val="tx1"/>
              </a:solidFill>
              <a:latin typeface="Arial"/>
              <a:cs typeface="Arial"/>
            </a:endParaRPr>
          </a:p>
        </p:txBody>
      </p:sp>
      <p:sp>
        <p:nvSpPr>
          <p:cNvPr id="4" name="Slide Number Placeholder 3">
            <a:extLst>
              <a:ext uri="{FF2B5EF4-FFF2-40B4-BE49-F238E27FC236}">
                <a16:creationId xmlns:a16="http://schemas.microsoft.com/office/drawing/2014/main" id="{C3CC1DCC-901B-4C89-BCE7-808AD063241E}"/>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11</a:t>
            </a:r>
            <a:endParaRPr lang="en-US"/>
          </a:p>
        </p:txBody>
      </p:sp>
      <p:sp>
        <p:nvSpPr>
          <p:cNvPr id="11" name="Content Placeholder 4">
            <a:extLst>
              <a:ext uri="{FF2B5EF4-FFF2-40B4-BE49-F238E27FC236}">
                <a16:creationId xmlns:a16="http://schemas.microsoft.com/office/drawing/2014/main" id="{E2DA51F7-F53F-4B55-8F2F-03EF2CA4A2F1}"/>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David Alicea</a:t>
            </a:r>
          </a:p>
        </p:txBody>
      </p:sp>
      <p:graphicFrame>
        <p:nvGraphicFramePr>
          <p:cNvPr id="7" name="Content Placeholder 2">
            <a:extLst>
              <a:ext uri="{FF2B5EF4-FFF2-40B4-BE49-F238E27FC236}">
                <a16:creationId xmlns:a16="http://schemas.microsoft.com/office/drawing/2014/main" id="{2514F292-6BB2-4EF5-B4BA-292DAD201DE1}"/>
              </a:ext>
            </a:extLst>
          </p:cNvPr>
          <p:cNvGraphicFramePr>
            <a:graphicFrameLocks noGrp="1"/>
          </p:cNvGraphicFramePr>
          <p:nvPr>
            <p:ph idx="1"/>
            <p:extLst>
              <p:ext uri="{D42A27DB-BD31-4B8C-83A1-F6EECF244321}">
                <p14:modId xmlns:p14="http://schemas.microsoft.com/office/powerpoint/2010/main" val="1322211108"/>
              </p:ext>
            </p:extLst>
          </p:nvPr>
        </p:nvGraphicFramePr>
        <p:xfrm>
          <a:off x="698497" y="1374447"/>
          <a:ext cx="11216983" cy="4093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5736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82ADF-EAEB-42F0-84DE-A5EA9A6EBCC3}"/>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1. High Fidelity Concepts</a:t>
            </a:r>
          </a:p>
        </p:txBody>
      </p:sp>
      <p:sp>
        <p:nvSpPr>
          <p:cNvPr id="3" name="Content Placeholder 2">
            <a:extLst>
              <a:ext uri="{FF2B5EF4-FFF2-40B4-BE49-F238E27FC236}">
                <a16:creationId xmlns:a16="http://schemas.microsoft.com/office/drawing/2014/main" id="{CDA97183-05C2-4391-A55C-4584A0FF31A3}"/>
              </a:ext>
            </a:extLst>
          </p:cNvPr>
          <p:cNvSpPr>
            <a:spLocks noGrp="1"/>
          </p:cNvSpPr>
          <p:nvPr>
            <p:ph sz="half" idx="2"/>
          </p:nvPr>
        </p:nvSpPr>
        <p:spPr>
          <a:xfrm>
            <a:off x="838199" y="1828800"/>
            <a:ext cx="6949440" cy="4099034"/>
          </a:xfrm>
        </p:spPr>
        <p:txBody>
          <a:bodyPr vert="horz" lIns="91440" tIns="45720" rIns="91440" bIns="45720" rtlCol="0" anchor="t">
            <a:normAutofit/>
          </a:bodyPr>
          <a:lstStyle/>
          <a:p>
            <a:pPr marL="0" indent="0">
              <a:buNone/>
            </a:pPr>
            <a:r>
              <a:rPr lang="en-US" sz="2500" dirty="0">
                <a:latin typeface="Arial"/>
                <a:cs typeface="Arial"/>
              </a:rPr>
              <a:t>Ultrasonic sensor on shirt or breast pocket, </a:t>
            </a:r>
            <a:r>
              <a:rPr lang="en-US" sz="2500">
                <a:latin typeface="Arial"/>
                <a:cs typeface="Arial"/>
              </a:rPr>
              <a:t>information relayed </a:t>
            </a:r>
            <a:r>
              <a:rPr lang="en-US" sz="2500" dirty="0">
                <a:latin typeface="Arial"/>
                <a:cs typeface="Arial"/>
              </a:rPr>
              <a:t>wirelessly to </a:t>
            </a:r>
            <a:r>
              <a:rPr lang="en-US" sz="2500">
                <a:latin typeface="Arial"/>
                <a:cs typeface="Arial"/>
              </a:rPr>
              <a:t>an attachment</a:t>
            </a:r>
            <a:r>
              <a:rPr lang="en-US" sz="2500" dirty="0">
                <a:latin typeface="Arial"/>
                <a:cs typeface="Arial"/>
              </a:rPr>
              <a:t> on </a:t>
            </a:r>
            <a:r>
              <a:rPr lang="en-US" sz="2500">
                <a:latin typeface="Arial"/>
                <a:cs typeface="Arial"/>
              </a:rPr>
              <a:t>a </a:t>
            </a:r>
            <a:r>
              <a:rPr lang="en-US" sz="2500" dirty="0">
                <a:latin typeface="Arial"/>
                <a:cs typeface="Arial"/>
              </a:rPr>
              <a:t>white cane. Haptic feedback provided through vibrations on cane.</a:t>
            </a:r>
          </a:p>
          <a:p>
            <a:endParaRPr lang="en-US"/>
          </a:p>
        </p:txBody>
      </p:sp>
      <p:sp>
        <p:nvSpPr>
          <p:cNvPr id="4" name="Slide Number Placeholder 3">
            <a:extLst>
              <a:ext uri="{FF2B5EF4-FFF2-40B4-BE49-F238E27FC236}">
                <a16:creationId xmlns:a16="http://schemas.microsoft.com/office/drawing/2014/main" id="{660C7647-0C35-457C-AB13-0697BB3D9A77}"/>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12</a:t>
            </a:r>
            <a:endParaRPr lang="en-US"/>
          </a:p>
        </p:txBody>
      </p:sp>
      <p:pic>
        <p:nvPicPr>
          <p:cNvPr id="18" name="Picture 17" descr="A close up of electronics&#10;&#10;Description automatically generated">
            <a:extLst>
              <a:ext uri="{FF2B5EF4-FFF2-40B4-BE49-F238E27FC236}">
                <a16:creationId xmlns:a16="http://schemas.microsoft.com/office/drawing/2014/main" id="{CD4EE51D-9CE1-4878-A3C8-70D2E60B0C25}"/>
              </a:ext>
            </a:extLst>
          </p:cNvPr>
          <p:cNvPicPr>
            <a:picLocks noChangeAspect="1"/>
          </p:cNvPicPr>
          <p:nvPr/>
        </p:nvPicPr>
        <p:blipFill rotWithShape="1">
          <a:blip r:embed="rId2">
            <a:extLst>
              <a:ext uri="{28A0092B-C50C-407E-A947-70E740481C1C}">
                <a14:useLocalDpi xmlns:a14="http://schemas.microsoft.com/office/drawing/2010/main" val="0"/>
              </a:ext>
            </a:extLst>
          </a:blip>
          <a:srcRect t="1671"/>
          <a:stretch/>
        </p:blipFill>
        <p:spPr>
          <a:xfrm>
            <a:off x="7956685" y="2190291"/>
            <a:ext cx="3474719" cy="3279742"/>
          </a:xfrm>
          <a:prstGeom prst="rect">
            <a:avLst/>
          </a:prstGeom>
        </p:spPr>
      </p:pic>
      <p:pic>
        <p:nvPicPr>
          <p:cNvPr id="10" name="Graphic 12" descr="Wi-Fi">
            <a:extLst>
              <a:ext uri="{FF2B5EF4-FFF2-40B4-BE49-F238E27FC236}">
                <a16:creationId xmlns:a16="http://schemas.microsoft.com/office/drawing/2014/main" id="{707FB19A-5031-43C5-9EF9-90C6FF344C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4160000">
            <a:off x="6893258" y="2979918"/>
            <a:ext cx="1896737" cy="1887556"/>
          </a:xfrm>
          <a:prstGeom prst="rect">
            <a:avLst/>
          </a:prstGeom>
        </p:spPr>
      </p:pic>
      <p:sp>
        <p:nvSpPr>
          <p:cNvPr id="7" name="Content Placeholder 6">
            <a:extLst>
              <a:ext uri="{FF2B5EF4-FFF2-40B4-BE49-F238E27FC236}">
                <a16:creationId xmlns:a16="http://schemas.microsoft.com/office/drawing/2014/main" id="{A964EF06-43BB-48AC-9687-DAC0A89C6931}"/>
              </a:ext>
            </a:extLst>
          </p:cNvPr>
          <p:cNvSpPr>
            <a:spLocks noGrp="1"/>
          </p:cNvSpPr>
          <p:nvPr>
            <p:ph sz="quarter" idx="11"/>
          </p:nvPr>
        </p:nvSpPr>
        <p:spPr/>
        <p:txBody>
          <a:bodyPr vert="horz" lIns="91440" tIns="45720" rIns="91440" bIns="45720" rtlCol="0" anchor="t">
            <a:noAutofit/>
          </a:bodyPr>
          <a:lstStyle/>
          <a:p>
            <a:r>
              <a:rPr lang="en-US">
                <a:latin typeface="Arial"/>
                <a:cs typeface="Arial"/>
              </a:rPr>
              <a:t>David Alicea</a:t>
            </a:r>
            <a:endParaRPr lang="en-US"/>
          </a:p>
        </p:txBody>
      </p:sp>
    </p:spTree>
    <p:extLst>
      <p:ext uri="{BB962C8B-B14F-4D97-AF65-F5344CB8AC3E}">
        <p14:creationId xmlns:p14="http://schemas.microsoft.com/office/powerpoint/2010/main" val="3063840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82ADF-EAEB-42F0-84DE-A5EA9A6EBCC3}"/>
              </a:ext>
            </a:extLst>
          </p:cNvPr>
          <p:cNvSpPr>
            <a:spLocks noGrp="1"/>
          </p:cNvSpPr>
          <p:nvPr>
            <p:ph type="title"/>
          </p:nvPr>
        </p:nvSpPr>
        <p:spPr/>
        <p:txBody>
          <a:bodyPr/>
          <a:lstStyle/>
          <a:p>
            <a:r>
              <a:rPr lang="en-US">
                <a:solidFill>
                  <a:schemeClr val="tx1"/>
                </a:solidFill>
                <a:latin typeface="Arial"/>
                <a:cs typeface="Arial"/>
              </a:rPr>
              <a:t>2. High Fidelity Concepts</a:t>
            </a:r>
            <a:endParaRPr lang="en-US">
              <a:solidFill>
                <a:schemeClr val="tx1"/>
              </a:solidFill>
            </a:endParaRPr>
          </a:p>
        </p:txBody>
      </p:sp>
      <p:sp>
        <p:nvSpPr>
          <p:cNvPr id="3" name="Content Placeholder 2">
            <a:extLst>
              <a:ext uri="{FF2B5EF4-FFF2-40B4-BE49-F238E27FC236}">
                <a16:creationId xmlns:a16="http://schemas.microsoft.com/office/drawing/2014/main" id="{CDA97183-05C2-4391-A55C-4584A0FF31A3}"/>
              </a:ext>
            </a:extLst>
          </p:cNvPr>
          <p:cNvSpPr>
            <a:spLocks noGrp="1"/>
          </p:cNvSpPr>
          <p:nvPr>
            <p:ph idx="1"/>
          </p:nvPr>
        </p:nvSpPr>
        <p:spPr>
          <a:xfrm>
            <a:off x="838200" y="1825625"/>
            <a:ext cx="8720890" cy="4016620"/>
          </a:xfrm>
        </p:spPr>
        <p:txBody>
          <a:bodyPr vert="horz" lIns="91440" tIns="45720" rIns="91440" bIns="45720" rtlCol="0" anchor="t">
            <a:normAutofit/>
          </a:bodyPr>
          <a:lstStyle/>
          <a:p>
            <a:pPr marL="0" indent="0">
              <a:buNone/>
            </a:pPr>
            <a:r>
              <a:rPr lang="en-US" sz="2500" dirty="0">
                <a:latin typeface="Calibri"/>
                <a:cs typeface="Arial"/>
              </a:rPr>
              <a:t>Handheld 3x3 pin grid system </a:t>
            </a:r>
            <a:r>
              <a:rPr lang="en-US" sz="2500">
                <a:latin typeface="Calibri"/>
                <a:cs typeface="Arial"/>
              </a:rPr>
              <a:t>with </a:t>
            </a:r>
            <a:r>
              <a:rPr lang="en-US" sz="2500" dirty="0">
                <a:latin typeface="Calibri"/>
                <a:cs typeface="Arial"/>
              </a:rPr>
              <a:t>feedback from </a:t>
            </a:r>
            <a:r>
              <a:rPr lang="en-US" sz="2500">
                <a:latin typeface="Calibri"/>
                <a:cs typeface="Arial"/>
              </a:rPr>
              <a:t>ultrasonic sensor</a:t>
            </a:r>
            <a:r>
              <a:rPr lang="en-US" sz="2500" dirty="0">
                <a:latin typeface="Calibri"/>
                <a:cs typeface="Arial"/>
              </a:rPr>
              <a:t>, alerts user of relative distance depending on which pin is pressed down and how intensely.</a:t>
            </a:r>
            <a:endParaRPr lang="en-US" sz="2400" dirty="0">
              <a:latin typeface="Calibri"/>
            </a:endParaRPr>
          </a:p>
          <a:p>
            <a:endParaRPr lang="en-US"/>
          </a:p>
        </p:txBody>
      </p:sp>
      <p:sp>
        <p:nvSpPr>
          <p:cNvPr id="4" name="Slide Number Placeholder 3">
            <a:extLst>
              <a:ext uri="{FF2B5EF4-FFF2-40B4-BE49-F238E27FC236}">
                <a16:creationId xmlns:a16="http://schemas.microsoft.com/office/drawing/2014/main" id="{660C7647-0C35-457C-AB13-0697BB3D9A77}"/>
              </a:ext>
            </a:extLst>
          </p:cNvPr>
          <p:cNvSpPr>
            <a:spLocks noGrp="1"/>
          </p:cNvSpPr>
          <p:nvPr>
            <p:ph type="sldNum" sz="quarter" idx="4"/>
          </p:nvPr>
        </p:nvSpPr>
        <p:spPr/>
        <p:txBody>
          <a:bodyPr lIns="91440" tIns="45720" rIns="91440" bIns="45720" anchor="t"/>
          <a:lstStyle/>
          <a:p>
            <a:r>
              <a:rPr lang="en-US">
                <a:latin typeface="Arial"/>
                <a:cs typeface="Arial"/>
              </a:rPr>
              <a:t>13</a:t>
            </a:r>
            <a:endParaRPr lang="en-US"/>
          </a:p>
        </p:txBody>
      </p:sp>
      <p:pic>
        <p:nvPicPr>
          <p:cNvPr id="7" name="Content Placeholder 6" descr="A close up of a hand&#10;&#10;Description automatically generated">
            <a:extLst>
              <a:ext uri="{FF2B5EF4-FFF2-40B4-BE49-F238E27FC236}">
                <a16:creationId xmlns:a16="http://schemas.microsoft.com/office/drawing/2014/main" id="{A3C69FD2-7350-4E8E-9195-8113031808EF}"/>
              </a:ext>
            </a:extLst>
          </p:cNvPr>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9278190" y="2237195"/>
            <a:ext cx="2868025" cy="3383239"/>
          </a:xfrm>
        </p:spPr>
      </p:pic>
      <p:pic>
        <p:nvPicPr>
          <p:cNvPr id="10" name="Picture 9" descr="Icon, bubble chart&#10;&#10;Description automatically generated">
            <a:extLst>
              <a:ext uri="{FF2B5EF4-FFF2-40B4-BE49-F238E27FC236}">
                <a16:creationId xmlns:a16="http://schemas.microsoft.com/office/drawing/2014/main" id="{8616DFEF-AA21-4AA6-A2D0-884FB4AA8B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671" y="3140070"/>
            <a:ext cx="2470805" cy="2371800"/>
          </a:xfrm>
          <a:prstGeom prst="rect">
            <a:avLst/>
          </a:prstGeom>
        </p:spPr>
      </p:pic>
      <p:pic>
        <p:nvPicPr>
          <p:cNvPr id="12" name="Picture 11" descr="Icon&#10;&#10;Description automatically generated">
            <a:extLst>
              <a:ext uri="{FF2B5EF4-FFF2-40B4-BE49-F238E27FC236}">
                <a16:creationId xmlns:a16="http://schemas.microsoft.com/office/drawing/2014/main" id="{88C90AE7-205E-478E-BC1B-4938C079AD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346" y="2986107"/>
            <a:ext cx="3353307" cy="3218941"/>
          </a:xfrm>
          <a:prstGeom prst="rect">
            <a:avLst/>
          </a:prstGeom>
        </p:spPr>
      </p:pic>
      <p:sp>
        <p:nvSpPr>
          <p:cNvPr id="5" name="Content Placeholder 8">
            <a:extLst>
              <a:ext uri="{FF2B5EF4-FFF2-40B4-BE49-F238E27FC236}">
                <a16:creationId xmlns:a16="http://schemas.microsoft.com/office/drawing/2014/main" id="{8A2E4DB9-614F-4F00-9185-0A83E114978F}"/>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David Alicea</a:t>
            </a:r>
            <a:endParaRPr lang="en-US"/>
          </a:p>
        </p:txBody>
      </p:sp>
    </p:spTree>
    <p:extLst>
      <p:ext uri="{BB962C8B-B14F-4D97-AF65-F5344CB8AC3E}">
        <p14:creationId xmlns:p14="http://schemas.microsoft.com/office/powerpoint/2010/main" val="349482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1.11111E-6 L 0.39076 -0.00347 " pathEditMode="relative" rAng="0" ptsTypes="AA">
                                      <p:cBhvr>
                                        <p:cTn id="6" dur="2000" fill="hold"/>
                                        <p:tgtEl>
                                          <p:spTgt spid="12"/>
                                        </p:tgtEl>
                                        <p:attrNameLst>
                                          <p:attrName>ppt_x</p:attrName>
                                          <p:attrName>ppt_y</p:attrName>
                                        </p:attrNameLst>
                                      </p:cBhvr>
                                      <p:rCtr x="19531"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82ADF-EAEB-42F0-84DE-A5EA9A6EBCC3}"/>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3. High Fidelity Concepts</a:t>
            </a:r>
          </a:p>
        </p:txBody>
      </p:sp>
      <p:sp>
        <p:nvSpPr>
          <p:cNvPr id="3" name="Content Placeholder 2">
            <a:extLst>
              <a:ext uri="{FF2B5EF4-FFF2-40B4-BE49-F238E27FC236}">
                <a16:creationId xmlns:a16="http://schemas.microsoft.com/office/drawing/2014/main" id="{CDA97183-05C2-4391-A55C-4584A0FF31A3}"/>
              </a:ext>
            </a:extLst>
          </p:cNvPr>
          <p:cNvSpPr>
            <a:spLocks noGrp="1"/>
          </p:cNvSpPr>
          <p:nvPr>
            <p:ph sz="half" idx="2"/>
          </p:nvPr>
        </p:nvSpPr>
        <p:spPr>
          <a:xfrm>
            <a:off x="838199" y="1828800"/>
            <a:ext cx="6949440" cy="4099034"/>
          </a:xfrm>
        </p:spPr>
        <p:txBody>
          <a:bodyPr vert="horz" lIns="91440" tIns="45720" rIns="91440" bIns="45720" rtlCol="0" anchor="t">
            <a:normAutofit/>
          </a:bodyPr>
          <a:lstStyle/>
          <a:p>
            <a:pPr marL="0" indent="0">
              <a:buNone/>
            </a:pPr>
            <a:r>
              <a:rPr lang="en-US" sz="2500" dirty="0">
                <a:latin typeface="Calibri"/>
                <a:cs typeface="Arial"/>
              </a:rPr>
              <a:t>Watch with ultrasonic sensor which provides haptic feedback when detecting objects.</a:t>
            </a:r>
            <a:endParaRPr lang="en-US" sz="2500" dirty="0"/>
          </a:p>
          <a:p>
            <a:pPr marL="0" indent="0">
              <a:buNone/>
            </a:pPr>
            <a:r>
              <a:rPr lang="en-US" sz="2500" dirty="0">
                <a:latin typeface="Calibri"/>
                <a:cs typeface="Calibri"/>
              </a:rPr>
              <a:t>GPS tracks user's paths and uses vibrational haptic feedback to keep them on their path. </a:t>
            </a:r>
          </a:p>
          <a:p>
            <a:pPr marL="0" indent="0">
              <a:buNone/>
            </a:pPr>
            <a:endParaRPr lang="en-US" sz="2500" dirty="0">
              <a:latin typeface="Calibri"/>
              <a:cs typeface="Calibri"/>
            </a:endParaRPr>
          </a:p>
        </p:txBody>
      </p:sp>
      <p:sp>
        <p:nvSpPr>
          <p:cNvPr id="4" name="Slide Number Placeholder 3">
            <a:extLst>
              <a:ext uri="{FF2B5EF4-FFF2-40B4-BE49-F238E27FC236}">
                <a16:creationId xmlns:a16="http://schemas.microsoft.com/office/drawing/2014/main" id="{660C7647-0C35-457C-AB13-0697BB3D9A77}"/>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14</a:t>
            </a:r>
            <a:endParaRPr lang="en-US"/>
          </a:p>
        </p:txBody>
      </p:sp>
      <p:pic>
        <p:nvPicPr>
          <p:cNvPr id="12" name="Graphic 12" descr="Wi-Fi">
            <a:extLst>
              <a:ext uri="{FF2B5EF4-FFF2-40B4-BE49-F238E27FC236}">
                <a16:creationId xmlns:a16="http://schemas.microsoft.com/office/drawing/2014/main" id="{F12D5349-751F-462D-8D33-0DE0477F1E9E}"/>
              </a:ext>
            </a:extLst>
          </p:cNvPr>
          <p:cNvPicPr>
            <a:picLocks noGrp="1" noChangeAspect="1"/>
          </p:cNvPicPr>
          <p:nvPr>
            <p:ph sz="quarter" idx="11"/>
          </p:nvPr>
        </p:nvPicPr>
        <p:blipFill>
          <a:blip r:embed="rId2">
            <a:extLst>
              <a:ext uri="{96DAC541-7B7A-43D3-8B79-37D633B846F1}">
                <asvg:svgBlip xmlns:asvg="http://schemas.microsoft.com/office/drawing/2016/SVG/main" r:embed="rId3"/>
              </a:ext>
            </a:extLst>
          </a:blip>
          <a:stretch>
            <a:fillRect/>
          </a:stretch>
        </p:blipFill>
        <p:spPr>
          <a:xfrm rot="16200000">
            <a:off x="7386216" y="2482930"/>
            <a:ext cx="1896737" cy="1887556"/>
          </a:xfrm>
        </p:spPr>
      </p:pic>
      <p:pic>
        <p:nvPicPr>
          <p:cNvPr id="13" name="Picture 12" descr="A picture containing dark, knife, air&#10;&#10;Description automatically generated">
            <a:extLst>
              <a:ext uri="{FF2B5EF4-FFF2-40B4-BE49-F238E27FC236}">
                <a16:creationId xmlns:a16="http://schemas.microsoft.com/office/drawing/2014/main" id="{63E62B97-403A-4BFF-9656-C7E091D5A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7639" y="1201854"/>
            <a:ext cx="3474595" cy="4237618"/>
          </a:xfrm>
          <a:prstGeom prst="rect">
            <a:avLst/>
          </a:prstGeom>
        </p:spPr>
      </p:pic>
      <p:sp>
        <p:nvSpPr>
          <p:cNvPr id="5" name="Content Placeholder 8">
            <a:extLst>
              <a:ext uri="{FF2B5EF4-FFF2-40B4-BE49-F238E27FC236}">
                <a16:creationId xmlns:a16="http://schemas.microsoft.com/office/drawing/2014/main" id="{655A3795-05A4-4EAC-8CAF-D3A04C9B57BE}"/>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rPr>
              <a:t>David Alicea</a:t>
            </a:r>
            <a:endParaRPr lang="en-US" dirty="0"/>
          </a:p>
        </p:txBody>
      </p:sp>
    </p:spTree>
    <p:extLst>
      <p:ext uri="{BB962C8B-B14F-4D97-AF65-F5344CB8AC3E}">
        <p14:creationId xmlns:p14="http://schemas.microsoft.com/office/powerpoint/2010/main" val="3316572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77DCB-5F6F-4019-909E-D60F86B80AA5}"/>
              </a:ext>
            </a:extLst>
          </p:cNvPr>
          <p:cNvSpPr>
            <a:spLocks noGrp="1"/>
          </p:cNvSpPr>
          <p:nvPr>
            <p:ph type="title"/>
          </p:nvPr>
        </p:nvSpPr>
        <p:spPr/>
        <p:txBody>
          <a:bodyPr/>
          <a:lstStyle/>
          <a:p>
            <a:r>
              <a:rPr lang="en-US" dirty="0">
                <a:solidFill>
                  <a:schemeClr val="tx1"/>
                </a:solidFill>
                <a:latin typeface="Arial"/>
                <a:cs typeface="Arial"/>
              </a:rPr>
              <a:t>Concept Selection</a:t>
            </a:r>
            <a:endParaRPr lang="en-US" dirty="0">
              <a:solidFill>
                <a:schemeClr val="tx1"/>
              </a:solidFill>
            </a:endParaRPr>
          </a:p>
        </p:txBody>
      </p:sp>
      <p:sp>
        <p:nvSpPr>
          <p:cNvPr id="5" name="Slide Number Placeholder 4">
            <a:extLst>
              <a:ext uri="{FF2B5EF4-FFF2-40B4-BE49-F238E27FC236}">
                <a16:creationId xmlns:a16="http://schemas.microsoft.com/office/drawing/2014/main" id="{7BE5EAFE-7FB2-46C2-BA1D-938E4052DF08}"/>
              </a:ext>
            </a:extLst>
          </p:cNvPr>
          <p:cNvSpPr>
            <a:spLocks noGrp="1"/>
          </p:cNvSpPr>
          <p:nvPr>
            <p:ph type="sldNum" sz="quarter" idx="4"/>
          </p:nvPr>
        </p:nvSpPr>
        <p:spPr/>
        <p:txBody>
          <a:bodyPr lIns="91440" tIns="45720" rIns="91440" bIns="45720" anchor="t"/>
          <a:lstStyle/>
          <a:p>
            <a:r>
              <a:rPr lang="en-US">
                <a:latin typeface="Arial"/>
                <a:cs typeface="Arial"/>
              </a:rPr>
              <a:t>15</a:t>
            </a:r>
            <a:endParaRPr lang="en-US"/>
          </a:p>
        </p:txBody>
      </p:sp>
    </p:spTree>
    <p:extLst>
      <p:ext uri="{BB962C8B-B14F-4D97-AF65-F5344CB8AC3E}">
        <p14:creationId xmlns:p14="http://schemas.microsoft.com/office/powerpoint/2010/main" val="2717270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14DC-26CE-4CF7-AC5E-13D61E753B31}"/>
              </a:ext>
            </a:extLst>
          </p:cNvPr>
          <p:cNvSpPr>
            <a:spLocks noGrp="1"/>
          </p:cNvSpPr>
          <p:nvPr>
            <p:ph type="title"/>
          </p:nvPr>
        </p:nvSpPr>
        <p:spPr>
          <a:xfrm>
            <a:off x="838200" y="62057"/>
            <a:ext cx="10515600" cy="1325563"/>
          </a:xfrm>
        </p:spPr>
        <p:txBody>
          <a:bodyPr/>
          <a:lstStyle/>
          <a:p>
            <a:r>
              <a:rPr lang="en-US">
                <a:solidFill>
                  <a:schemeClr val="tx1"/>
                </a:solidFill>
                <a:latin typeface="Arial"/>
                <a:cs typeface="Arial"/>
              </a:rPr>
              <a:t>Importance Weight Factor</a:t>
            </a:r>
            <a:endParaRPr lang="en-US">
              <a:solidFill>
                <a:schemeClr val="tx1"/>
              </a:solidFill>
            </a:endParaRPr>
          </a:p>
        </p:txBody>
      </p:sp>
      <p:sp>
        <p:nvSpPr>
          <p:cNvPr id="4" name="Slide Number Placeholder 3">
            <a:extLst>
              <a:ext uri="{FF2B5EF4-FFF2-40B4-BE49-F238E27FC236}">
                <a16:creationId xmlns:a16="http://schemas.microsoft.com/office/drawing/2014/main" id="{2122DE07-16E6-4ED9-82AE-F9E86D7D788C}"/>
              </a:ext>
            </a:extLst>
          </p:cNvPr>
          <p:cNvSpPr>
            <a:spLocks noGrp="1"/>
          </p:cNvSpPr>
          <p:nvPr>
            <p:ph type="sldNum" sz="quarter" idx="4"/>
          </p:nvPr>
        </p:nvSpPr>
        <p:spPr/>
        <p:txBody>
          <a:bodyPr/>
          <a:lstStyle/>
          <a:p>
            <a:fld id="{6F1FABC0-072B-4F22-8F9B-95A9D10B0206}" type="slidenum">
              <a:rPr lang="en-US" smtClean="0"/>
              <a:pPr/>
              <a:t>16</a:t>
            </a:fld>
            <a:endParaRPr lang="en-US"/>
          </a:p>
        </p:txBody>
      </p:sp>
      <p:sp>
        <p:nvSpPr>
          <p:cNvPr id="11" name="TextBox 10">
            <a:extLst>
              <a:ext uri="{FF2B5EF4-FFF2-40B4-BE49-F238E27FC236}">
                <a16:creationId xmlns:a16="http://schemas.microsoft.com/office/drawing/2014/main" id="{A4B5C1AE-A2CC-4F79-A90C-67D3711F50FD}"/>
              </a:ext>
            </a:extLst>
          </p:cNvPr>
          <p:cNvSpPr txBox="1"/>
          <p:nvPr/>
        </p:nvSpPr>
        <p:spPr>
          <a:xfrm>
            <a:off x="1901733" y="4136552"/>
            <a:ext cx="4617811"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cs typeface="Calibri"/>
              </a:rPr>
              <a:t>Helps Avoid Ground Irregularities</a:t>
            </a:r>
          </a:p>
        </p:txBody>
      </p:sp>
      <p:sp>
        <p:nvSpPr>
          <p:cNvPr id="12" name="TextBox 11">
            <a:extLst>
              <a:ext uri="{FF2B5EF4-FFF2-40B4-BE49-F238E27FC236}">
                <a16:creationId xmlns:a16="http://schemas.microsoft.com/office/drawing/2014/main" id="{CE3AC2E8-2FF6-4838-AE11-05EB52C26064}"/>
              </a:ext>
            </a:extLst>
          </p:cNvPr>
          <p:cNvSpPr txBox="1"/>
          <p:nvPr/>
        </p:nvSpPr>
        <p:spPr>
          <a:xfrm>
            <a:off x="1900833" y="1879226"/>
            <a:ext cx="5136770"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dirty="0">
                <a:cs typeface="Calibri"/>
              </a:rPr>
              <a:t>Recognizes Surrounding </a:t>
            </a:r>
            <a:r>
              <a:rPr lang="en-US" sz="2500">
                <a:cs typeface="Calibri"/>
              </a:rPr>
              <a:t>Objects</a:t>
            </a:r>
            <a:endParaRPr lang="en-US" sz="2400" dirty="0">
              <a:cs typeface="Calibri" panose="020F0502020204030204"/>
            </a:endParaRPr>
          </a:p>
        </p:txBody>
      </p:sp>
      <p:pic>
        <p:nvPicPr>
          <p:cNvPr id="20" name="Graphic 20" descr="Badge">
            <a:extLst>
              <a:ext uri="{FF2B5EF4-FFF2-40B4-BE49-F238E27FC236}">
                <a16:creationId xmlns:a16="http://schemas.microsoft.com/office/drawing/2014/main" id="{0C57D97A-E30F-405F-B238-F90A099647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7536" y="4144143"/>
            <a:ext cx="449211" cy="449211"/>
          </a:xfrm>
          <a:prstGeom prst="rect">
            <a:avLst/>
          </a:prstGeom>
        </p:spPr>
      </p:pic>
      <p:sp>
        <p:nvSpPr>
          <p:cNvPr id="21" name="TextBox 20">
            <a:extLst>
              <a:ext uri="{FF2B5EF4-FFF2-40B4-BE49-F238E27FC236}">
                <a16:creationId xmlns:a16="http://schemas.microsoft.com/office/drawing/2014/main" id="{D8D2E60C-9C3C-4BEB-AF12-4570C28EEBD9}"/>
              </a:ext>
            </a:extLst>
          </p:cNvPr>
          <p:cNvSpPr txBox="1"/>
          <p:nvPr/>
        </p:nvSpPr>
        <p:spPr>
          <a:xfrm>
            <a:off x="1899935" y="2450481"/>
            <a:ext cx="3953592"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cs typeface="Calibri"/>
              </a:rPr>
              <a:t>Intuitive with O&amp;M Training</a:t>
            </a:r>
          </a:p>
        </p:txBody>
      </p:sp>
      <p:pic>
        <p:nvPicPr>
          <p:cNvPr id="22" name="Graphic 22" descr="Badge 3">
            <a:extLst>
              <a:ext uri="{FF2B5EF4-FFF2-40B4-BE49-F238E27FC236}">
                <a16:creationId xmlns:a16="http://schemas.microsoft.com/office/drawing/2014/main" id="{56FD1727-6A02-482F-8AE9-C05BEB8190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86556" y="3581630"/>
            <a:ext cx="444800" cy="449996"/>
          </a:xfrm>
          <a:prstGeom prst="rect">
            <a:avLst/>
          </a:prstGeom>
        </p:spPr>
      </p:pic>
      <p:sp>
        <p:nvSpPr>
          <p:cNvPr id="23" name="TextBox 22">
            <a:extLst>
              <a:ext uri="{FF2B5EF4-FFF2-40B4-BE49-F238E27FC236}">
                <a16:creationId xmlns:a16="http://schemas.microsoft.com/office/drawing/2014/main" id="{011D9E11-5729-4844-B2F9-27196893A4C0}"/>
              </a:ext>
            </a:extLst>
          </p:cNvPr>
          <p:cNvSpPr txBox="1"/>
          <p:nvPr/>
        </p:nvSpPr>
        <p:spPr>
          <a:xfrm>
            <a:off x="1890377" y="2981382"/>
            <a:ext cx="3731202"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cs typeface="Calibri"/>
              </a:rPr>
              <a:t>Notify Emergency Contact</a:t>
            </a:r>
          </a:p>
        </p:txBody>
      </p:sp>
      <p:sp>
        <p:nvSpPr>
          <p:cNvPr id="25" name="TextBox 24">
            <a:extLst>
              <a:ext uri="{FF2B5EF4-FFF2-40B4-BE49-F238E27FC236}">
                <a16:creationId xmlns:a16="http://schemas.microsoft.com/office/drawing/2014/main" id="{8D5FF9F1-4A38-43F4-8CCB-8743C7F909DF}"/>
              </a:ext>
            </a:extLst>
          </p:cNvPr>
          <p:cNvSpPr txBox="1"/>
          <p:nvPr/>
        </p:nvSpPr>
        <p:spPr>
          <a:xfrm>
            <a:off x="1888110" y="3576876"/>
            <a:ext cx="4776288"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t>Priced for Low-Income Households</a:t>
            </a:r>
          </a:p>
        </p:txBody>
      </p:sp>
      <p:sp>
        <p:nvSpPr>
          <p:cNvPr id="28" name="TextBox 27">
            <a:extLst>
              <a:ext uri="{FF2B5EF4-FFF2-40B4-BE49-F238E27FC236}">
                <a16:creationId xmlns:a16="http://schemas.microsoft.com/office/drawing/2014/main" id="{BB9D322E-3F04-42BA-A281-5586399B0FC3}"/>
              </a:ext>
            </a:extLst>
          </p:cNvPr>
          <p:cNvSpPr txBox="1"/>
          <p:nvPr/>
        </p:nvSpPr>
        <p:spPr>
          <a:xfrm>
            <a:off x="1898105" y="4689673"/>
            <a:ext cx="3673186"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t>Identifies and Reads Text</a:t>
            </a:r>
          </a:p>
        </p:txBody>
      </p:sp>
      <p:sp>
        <p:nvSpPr>
          <p:cNvPr id="30" name="TextBox 29">
            <a:extLst>
              <a:ext uri="{FF2B5EF4-FFF2-40B4-BE49-F238E27FC236}">
                <a16:creationId xmlns:a16="http://schemas.microsoft.com/office/drawing/2014/main" id="{08360B00-E1BA-44A4-873D-4600EB4C266E}"/>
              </a:ext>
            </a:extLst>
          </p:cNvPr>
          <p:cNvSpPr txBox="1"/>
          <p:nvPr/>
        </p:nvSpPr>
        <p:spPr>
          <a:xfrm>
            <a:off x="1887681" y="5240833"/>
            <a:ext cx="4060688"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cs typeface="Calibri"/>
              </a:rPr>
              <a:t>Allows for Location Detection</a:t>
            </a:r>
          </a:p>
        </p:txBody>
      </p:sp>
      <p:sp>
        <p:nvSpPr>
          <p:cNvPr id="31" name="TextBox 30">
            <a:extLst>
              <a:ext uri="{FF2B5EF4-FFF2-40B4-BE49-F238E27FC236}">
                <a16:creationId xmlns:a16="http://schemas.microsoft.com/office/drawing/2014/main" id="{7C8993A3-2F67-4236-BA81-65A7266D1D13}"/>
              </a:ext>
            </a:extLst>
          </p:cNvPr>
          <p:cNvSpPr txBox="1"/>
          <p:nvPr/>
        </p:nvSpPr>
        <p:spPr>
          <a:xfrm>
            <a:off x="1903447" y="1387620"/>
            <a:ext cx="498590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Interpreted Customer Needs</a:t>
            </a:r>
            <a:endParaRPr lang="en-US" sz="3000" b="1">
              <a:cs typeface="Calibri"/>
            </a:endParaRPr>
          </a:p>
        </p:txBody>
      </p:sp>
      <p:sp>
        <p:nvSpPr>
          <p:cNvPr id="32" name="TextBox 31">
            <a:extLst>
              <a:ext uri="{FF2B5EF4-FFF2-40B4-BE49-F238E27FC236}">
                <a16:creationId xmlns:a16="http://schemas.microsoft.com/office/drawing/2014/main" id="{36FC7BFB-B94F-4464-88CF-295854A311EB}"/>
              </a:ext>
            </a:extLst>
          </p:cNvPr>
          <p:cNvSpPr txBox="1"/>
          <p:nvPr/>
        </p:nvSpPr>
        <p:spPr>
          <a:xfrm rot="16200000">
            <a:off x="-451331" y="3610241"/>
            <a:ext cx="31516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Importance Weight Factor</a:t>
            </a:r>
          </a:p>
        </p:txBody>
      </p:sp>
      <p:pic>
        <p:nvPicPr>
          <p:cNvPr id="33" name="Graphic 33" descr="Badge 4">
            <a:extLst>
              <a:ext uri="{FF2B5EF4-FFF2-40B4-BE49-F238E27FC236}">
                <a16:creationId xmlns:a16="http://schemas.microsoft.com/office/drawing/2014/main" id="{D425118E-B965-4D8A-8EAE-DC1FCB225A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78081" y="2448551"/>
            <a:ext cx="440551" cy="448689"/>
          </a:xfrm>
          <a:prstGeom prst="rect">
            <a:avLst/>
          </a:prstGeom>
        </p:spPr>
      </p:pic>
      <p:pic>
        <p:nvPicPr>
          <p:cNvPr id="34" name="Graphic 34" descr="Badge 3">
            <a:extLst>
              <a:ext uri="{FF2B5EF4-FFF2-40B4-BE49-F238E27FC236}">
                <a16:creationId xmlns:a16="http://schemas.microsoft.com/office/drawing/2014/main" id="{F91159F8-5B59-49B5-9063-E10CD20591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87374" y="3032512"/>
            <a:ext cx="440552" cy="449211"/>
          </a:xfrm>
          <a:prstGeom prst="rect">
            <a:avLst/>
          </a:prstGeom>
        </p:spPr>
      </p:pic>
      <p:pic>
        <p:nvPicPr>
          <p:cNvPr id="35" name="Graphic 20" descr="Badge">
            <a:extLst>
              <a:ext uri="{FF2B5EF4-FFF2-40B4-BE49-F238E27FC236}">
                <a16:creationId xmlns:a16="http://schemas.microsoft.com/office/drawing/2014/main" id="{A2C5B9AF-9489-496D-BAA6-02823DA766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87536" y="5252506"/>
            <a:ext cx="449211" cy="449211"/>
          </a:xfrm>
          <a:prstGeom prst="rect">
            <a:avLst/>
          </a:prstGeom>
        </p:spPr>
      </p:pic>
      <p:pic>
        <p:nvPicPr>
          <p:cNvPr id="38" name="Graphic 38" descr="Badge">
            <a:extLst>
              <a:ext uri="{FF2B5EF4-FFF2-40B4-BE49-F238E27FC236}">
                <a16:creationId xmlns:a16="http://schemas.microsoft.com/office/drawing/2014/main" id="{0DA9C98F-056F-4461-B877-1DE46A9B819B}"/>
              </a:ext>
            </a:extLst>
          </p:cNvPr>
          <p:cNvPicPr>
            <a:picLocks noGrp="1" noChangeAspect="1"/>
          </p:cNvPicPr>
          <p:nvPr>
            <p:ph sz="quarter" idx="11"/>
          </p:nvPr>
        </p:nvPicPr>
        <p:blipFill>
          <a:blip r:embed="rId10">
            <a:extLst>
              <a:ext uri="{96DAC541-7B7A-43D3-8B79-37D633B846F1}">
                <asvg:svgBlip xmlns:asvg="http://schemas.microsoft.com/office/drawing/2016/SVG/main" r:embed="rId11"/>
              </a:ext>
            </a:extLst>
          </a:blip>
          <a:stretch>
            <a:fillRect/>
          </a:stretch>
        </p:blipFill>
        <p:spPr>
          <a:xfrm>
            <a:off x="1481311" y="4695366"/>
            <a:ext cx="448689" cy="440552"/>
          </a:xfrm>
        </p:spPr>
      </p:pic>
      <p:pic>
        <p:nvPicPr>
          <p:cNvPr id="6" name="Graphic 6" descr="Badge 6">
            <a:extLst>
              <a:ext uri="{FF2B5EF4-FFF2-40B4-BE49-F238E27FC236}">
                <a16:creationId xmlns:a16="http://schemas.microsoft.com/office/drawing/2014/main" id="{3DB0961A-6031-4330-B3C3-C355C2235F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480604" y="1883885"/>
            <a:ext cx="451111" cy="451111"/>
          </a:xfrm>
          <a:prstGeom prst="rect">
            <a:avLst/>
          </a:prstGeom>
        </p:spPr>
      </p:pic>
      <p:sp>
        <p:nvSpPr>
          <p:cNvPr id="17" name="Content Placeholder 8">
            <a:extLst>
              <a:ext uri="{FF2B5EF4-FFF2-40B4-BE49-F238E27FC236}">
                <a16:creationId xmlns:a16="http://schemas.microsoft.com/office/drawing/2014/main" id="{1A246F69-7517-44F8-ADBE-9013D7738EA0}"/>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p:txBody>
      </p:sp>
    </p:spTree>
    <p:extLst>
      <p:ext uri="{BB962C8B-B14F-4D97-AF65-F5344CB8AC3E}">
        <p14:creationId xmlns:p14="http://schemas.microsoft.com/office/powerpoint/2010/main" val="1135639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8DDBA-5661-4C50-B187-C5962CBF2EB3}"/>
              </a:ext>
            </a:extLst>
          </p:cNvPr>
          <p:cNvSpPr>
            <a:spLocks noGrp="1"/>
          </p:cNvSpPr>
          <p:nvPr>
            <p:ph type="title"/>
          </p:nvPr>
        </p:nvSpPr>
        <p:spPr/>
        <p:txBody>
          <a:bodyPr/>
          <a:lstStyle/>
          <a:p>
            <a:r>
              <a:rPr lang="en-US">
                <a:solidFill>
                  <a:schemeClr val="tx1"/>
                </a:solidFill>
                <a:latin typeface="Arial"/>
                <a:cs typeface="Arial"/>
              </a:rPr>
              <a:t>House of Quality</a:t>
            </a:r>
            <a:endParaRPr lang="en-US">
              <a:solidFill>
                <a:schemeClr val="tx1"/>
              </a:solidFill>
            </a:endParaRPr>
          </a:p>
        </p:txBody>
      </p:sp>
      <p:sp>
        <p:nvSpPr>
          <p:cNvPr id="4" name="Slide Number Placeholder 3">
            <a:extLst>
              <a:ext uri="{FF2B5EF4-FFF2-40B4-BE49-F238E27FC236}">
                <a16:creationId xmlns:a16="http://schemas.microsoft.com/office/drawing/2014/main" id="{49BC84D3-CC8E-4890-944C-7968704950C9}"/>
              </a:ext>
            </a:extLst>
          </p:cNvPr>
          <p:cNvSpPr>
            <a:spLocks noGrp="1"/>
          </p:cNvSpPr>
          <p:nvPr>
            <p:ph type="sldNum" sz="quarter" idx="4"/>
          </p:nvPr>
        </p:nvSpPr>
        <p:spPr/>
        <p:txBody>
          <a:bodyPr/>
          <a:lstStyle/>
          <a:p>
            <a:fld id="{6F1FABC0-072B-4F22-8F9B-95A9D10B0206}" type="slidenum">
              <a:rPr lang="en-US" smtClean="0"/>
              <a:pPr/>
              <a:t>17</a:t>
            </a:fld>
            <a:endParaRPr lang="en-US"/>
          </a:p>
        </p:txBody>
      </p:sp>
      <p:pic>
        <p:nvPicPr>
          <p:cNvPr id="8" name="Picture 8" descr="Table&#10;&#10;Description automatically generated">
            <a:extLst>
              <a:ext uri="{FF2B5EF4-FFF2-40B4-BE49-F238E27FC236}">
                <a16:creationId xmlns:a16="http://schemas.microsoft.com/office/drawing/2014/main" id="{250F2EEF-B51C-4C33-87A3-ED3B222A4D5D}"/>
              </a:ext>
            </a:extLst>
          </p:cNvPr>
          <p:cNvPicPr>
            <a:picLocks noGrp="1" noChangeAspect="1"/>
          </p:cNvPicPr>
          <p:nvPr>
            <p:ph sz="quarter" idx="11"/>
          </p:nvPr>
        </p:nvPicPr>
        <p:blipFill rotWithShape="1">
          <a:blip r:embed="rId2"/>
          <a:srcRect t="1386" b="924"/>
          <a:stretch/>
        </p:blipFill>
        <p:spPr>
          <a:xfrm>
            <a:off x="186674" y="1588647"/>
            <a:ext cx="11823203" cy="3927800"/>
          </a:xfrm>
        </p:spPr>
      </p:pic>
      <p:sp>
        <p:nvSpPr>
          <p:cNvPr id="3" name="Content Placeholder 8">
            <a:extLst>
              <a:ext uri="{FF2B5EF4-FFF2-40B4-BE49-F238E27FC236}">
                <a16:creationId xmlns:a16="http://schemas.microsoft.com/office/drawing/2014/main" id="{82DA06CB-5E3F-4C67-915D-E7A56171DAEB}"/>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p:txBody>
      </p:sp>
    </p:spTree>
    <p:extLst>
      <p:ext uri="{BB962C8B-B14F-4D97-AF65-F5344CB8AC3E}">
        <p14:creationId xmlns:p14="http://schemas.microsoft.com/office/powerpoint/2010/main" val="29238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4CDFF-CBD0-45F3-A0F5-86345A4D6079}"/>
              </a:ext>
            </a:extLst>
          </p:cNvPr>
          <p:cNvSpPr>
            <a:spLocks noGrp="1"/>
          </p:cNvSpPr>
          <p:nvPr>
            <p:ph type="title"/>
          </p:nvPr>
        </p:nvSpPr>
        <p:spPr/>
        <p:txBody>
          <a:bodyPr/>
          <a:lstStyle/>
          <a:p>
            <a:r>
              <a:rPr lang="en-US">
                <a:solidFill>
                  <a:schemeClr val="tx1"/>
                </a:solidFill>
                <a:latin typeface="Arial"/>
                <a:cs typeface="Arial"/>
              </a:rPr>
              <a:t>Pugh Chart</a:t>
            </a:r>
            <a:endParaRPr lang="en-US">
              <a:solidFill>
                <a:schemeClr val="tx1"/>
              </a:solidFill>
            </a:endParaRPr>
          </a:p>
        </p:txBody>
      </p:sp>
      <p:sp>
        <p:nvSpPr>
          <p:cNvPr id="4" name="Slide Number Placeholder 3">
            <a:extLst>
              <a:ext uri="{FF2B5EF4-FFF2-40B4-BE49-F238E27FC236}">
                <a16:creationId xmlns:a16="http://schemas.microsoft.com/office/drawing/2014/main" id="{52B78FF2-026A-4579-BEF6-93E195D3C0DF}"/>
              </a:ext>
            </a:extLst>
          </p:cNvPr>
          <p:cNvSpPr>
            <a:spLocks noGrp="1"/>
          </p:cNvSpPr>
          <p:nvPr>
            <p:ph type="sldNum" sz="quarter" idx="4"/>
          </p:nvPr>
        </p:nvSpPr>
        <p:spPr/>
        <p:txBody>
          <a:bodyPr/>
          <a:lstStyle/>
          <a:p>
            <a:fld id="{6F1FABC0-072B-4F22-8F9B-95A9D10B0206}" type="slidenum">
              <a:rPr lang="en-US" smtClean="0"/>
              <a:pPr/>
              <a:t>18</a:t>
            </a:fld>
            <a:endParaRPr lang="en-US"/>
          </a:p>
        </p:txBody>
      </p:sp>
      <p:sp>
        <p:nvSpPr>
          <p:cNvPr id="9" name="Content Placeholder 8">
            <a:extLst>
              <a:ext uri="{FF2B5EF4-FFF2-40B4-BE49-F238E27FC236}">
                <a16:creationId xmlns:a16="http://schemas.microsoft.com/office/drawing/2014/main" id="{1675B1D7-8D46-4CCE-BEAA-DD76BB392FE4}"/>
              </a:ext>
            </a:extLst>
          </p:cNvPr>
          <p:cNvSpPr>
            <a:spLocks noGrp="1"/>
          </p:cNvSpPr>
          <p:nvPr>
            <p:ph sz="quarter" idx="11"/>
          </p:nvPr>
        </p:nvSpPr>
        <p:spPr/>
        <p:txBody>
          <a:bodyPr vert="horz" lIns="91440" tIns="45720" rIns="91440" bIns="45720" rtlCol="0" anchor="t">
            <a:noAutofit/>
          </a:bodyPr>
          <a:lstStyle/>
          <a:p>
            <a:r>
              <a:rPr lang="en-US">
                <a:latin typeface="Arial"/>
                <a:cs typeface="Arial"/>
              </a:rPr>
              <a:t>Nicolas Garcia</a:t>
            </a:r>
            <a:endParaRPr lang="en-US"/>
          </a:p>
        </p:txBody>
      </p:sp>
      <p:sp>
        <p:nvSpPr>
          <p:cNvPr id="14" name="TextBox 13">
            <a:extLst>
              <a:ext uri="{FF2B5EF4-FFF2-40B4-BE49-F238E27FC236}">
                <a16:creationId xmlns:a16="http://schemas.microsoft.com/office/drawing/2014/main" id="{2244E487-DAF4-449B-A0C6-7B1936F63417}"/>
              </a:ext>
            </a:extLst>
          </p:cNvPr>
          <p:cNvSpPr txBox="1"/>
          <p:nvPr/>
        </p:nvSpPr>
        <p:spPr>
          <a:xfrm>
            <a:off x="4724400" y="336082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5" name="Picture 6" descr="A picture containing cabinet, furniture&#10;&#10;Description automatically generated">
            <a:extLst>
              <a:ext uri="{FF2B5EF4-FFF2-40B4-BE49-F238E27FC236}">
                <a16:creationId xmlns:a16="http://schemas.microsoft.com/office/drawing/2014/main" id="{F972C2E7-8932-4521-8A0C-4E07D7F780F5}"/>
              </a:ext>
            </a:extLst>
          </p:cNvPr>
          <p:cNvPicPr>
            <a:picLocks noChangeAspect="1"/>
          </p:cNvPicPr>
          <p:nvPr/>
        </p:nvPicPr>
        <p:blipFill rotWithShape="1">
          <a:blip r:embed="rId2"/>
          <a:srcRect t="1246" r="338" b="623"/>
          <a:stretch/>
        </p:blipFill>
        <p:spPr>
          <a:xfrm>
            <a:off x="192506" y="1842956"/>
            <a:ext cx="11877185" cy="3162162"/>
          </a:xfrm>
          <a:prstGeom prst="rect">
            <a:avLst/>
          </a:prstGeom>
        </p:spPr>
      </p:pic>
    </p:spTree>
    <p:extLst>
      <p:ext uri="{BB962C8B-B14F-4D97-AF65-F5344CB8AC3E}">
        <p14:creationId xmlns:p14="http://schemas.microsoft.com/office/powerpoint/2010/main" val="2216994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B31E6-59DA-49BE-8730-72B8C2A168BF}"/>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Pugh Chart 2</a:t>
            </a:r>
          </a:p>
        </p:txBody>
      </p:sp>
      <p:pic>
        <p:nvPicPr>
          <p:cNvPr id="9" name="Picture 9" descr="A picture containing cabinet, sitting, large, parked&#10;&#10;Description automatically generated">
            <a:extLst>
              <a:ext uri="{FF2B5EF4-FFF2-40B4-BE49-F238E27FC236}">
                <a16:creationId xmlns:a16="http://schemas.microsoft.com/office/drawing/2014/main" id="{7FFCEC18-23F5-47AF-98FD-450B593B84B6}"/>
              </a:ext>
            </a:extLst>
          </p:cNvPr>
          <p:cNvPicPr>
            <a:picLocks noGrp="1" noChangeAspect="1"/>
          </p:cNvPicPr>
          <p:nvPr>
            <p:ph idx="1"/>
          </p:nvPr>
        </p:nvPicPr>
        <p:blipFill>
          <a:blip r:embed="rId2"/>
          <a:stretch>
            <a:fillRect/>
          </a:stretch>
        </p:blipFill>
        <p:spPr>
          <a:xfrm>
            <a:off x="205598" y="1577160"/>
            <a:ext cx="11780806" cy="3708416"/>
          </a:xfrm>
          <a:noFill/>
        </p:spPr>
      </p:pic>
      <p:sp>
        <p:nvSpPr>
          <p:cNvPr id="4" name="Slide Number Placeholder 3">
            <a:extLst>
              <a:ext uri="{FF2B5EF4-FFF2-40B4-BE49-F238E27FC236}">
                <a16:creationId xmlns:a16="http://schemas.microsoft.com/office/drawing/2014/main" id="{F4754D49-5560-4456-B163-DCBDA4C071F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19</a:t>
            </a:fld>
            <a:endParaRPr lang="en-US"/>
          </a:p>
        </p:txBody>
      </p:sp>
      <p:sp>
        <p:nvSpPr>
          <p:cNvPr id="14" name="Content Placeholder 4">
            <a:extLst>
              <a:ext uri="{FF2B5EF4-FFF2-40B4-BE49-F238E27FC236}">
                <a16:creationId xmlns:a16="http://schemas.microsoft.com/office/drawing/2014/main" id="{B97317FE-C207-40C4-9C81-7FF92BC43B4F}"/>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spTree>
    <p:extLst>
      <p:ext uri="{BB962C8B-B14F-4D97-AF65-F5344CB8AC3E}">
        <p14:creationId xmlns:p14="http://schemas.microsoft.com/office/powerpoint/2010/main" val="3780624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1828">
              <a:srgbClr val="BFCFEB"/>
            </a:gs>
            <a:gs pos="78000">
              <a:srgbClr val="B3C6E7"/>
            </a:gs>
            <a:gs pos="10000">
              <a:schemeClr val="accent1">
                <a:lumMod val="5000"/>
                <a:lumOff val="95000"/>
              </a:schemeClr>
            </a:gs>
            <a:gs pos="17000">
              <a:schemeClr val="accent1">
                <a:lumMod val="45000"/>
                <a:lumOff val="55000"/>
              </a:schemeClr>
            </a:gs>
            <a:gs pos="72000">
              <a:schemeClr val="accent1">
                <a:lumMod val="45000"/>
                <a:lumOff val="5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50AF06-A8FC-4B2F-AABF-051BAE858B76}"/>
              </a:ext>
            </a:extLst>
          </p:cNvPr>
          <p:cNvSpPr>
            <a:spLocks noGrp="1"/>
          </p:cNvSpPr>
          <p:nvPr>
            <p:ph type="title"/>
          </p:nvPr>
        </p:nvSpPr>
        <p:spPr/>
        <p:txBody>
          <a:bodyPr/>
          <a:lstStyle/>
          <a:p>
            <a:r>
              <a:rPr lang="en-US">
                <a:solidFill>
                  <a:schemeClr val="tx1"/>
                </a:solidFill>
                <a:latin typeface="Arial"/>
                <a:cs typeface="Arial"/>
              </a:rPr>
              <a:t>Team Introductions</a:t>
            </a:r>
          </a:p>
        </p:txBody>
      </p:sp>
      <p:sp>
        <p:nvSpPr>
          <p:cNvPr id="4" name="Slide Number Placeholder 3">
            <a:extLst>
              <a:ext uri="{FF2B5EF4-FFF2-40B4-BE49-F238E27FC236}">
                <a16:creationId xmlns:a16="http://schemas.microsoft.com/office/drawing/2014/main" id="{3B7A1825-83A1-406C-85B7-E22C8CC86550}"/>
              </a:ext>
            </a:extLst>
          </p:cNvPr>
          <p:cNvSpPr>
            <a:spLocks noGrp="1"/>
          </p:cNvSpPr>
          <p:nvPr>
            <p:ph type="sldNum" sz="quarter" idx="4"/>
          </p:nvPr>
        </p:nvSpPr>
        <p:spPr/>
        <p:txBody>
          <a:bodyPr/>
          <a:lstStyle/>
          <a:p>
            <a:fld id="{6F1FABC0-072B-4F22-8F9B-95A9D10B0206}" type="slidenum">
              <a:rPr lang="en-US" smtClean="0"/>
              <a:pPr/>
              <a:t>2</a:t>
            </a:fld>
            <a:endParaRPr lang="en-US"/>
          </a:p>
        </p:txBody>
      </p:sp>
      <p:sp>
        <p:nvSpPr>
          <p:cNvPr id="10" name="TextBox 9">
            <a:extLst>
              <a:ext uri="{FF2B5EF4-FFF2-40B4-BE49-F238E27FC236}">
                <a16:creationId xmlns:a16="http://schemas.microsoft.com/office/drawing/2014/main" id="{E97C58CA-988A-4A1A-8C96-195EC82E4496}"/>
              </a:ext>
            </a:extLst>
          </p:cNvPr>
          <p:cNvSpPr txBox="1"/>
          <p:nvPr/>
        </p:nvSpPr>
        <p:spPr>
          <a:xfrm>
            <a:off x="566252" y="4409316"/>
            <a:ext cx="2057869" cy="923330"/>
          </a:xfrm>
          <a:prstGeom prst="rect">
            <a:avLst/>
          </a:prstGeom>
          <a:noFill/>
        </p:spPr>
        <p:txBody>
          <a:bodyPr wrap="square" lIns="91440" tIns="45720" rIns="91440" bIns="45720" rtlCol="0" anchor="t">
            <a:spAutoFit/>
          </a:bodyPr>
          <a:lstStyle/>
          <a:p>
            <a:pPr algn="ctr"/>
            <a:r>
              <a:rPr lang="en-US"/>
              <a:t>David Alicea</a:t>
            </a:r>
          </a:p>
          <a:p>
            <a:pPr algn="ctr"/>
            <a:r>
              <a:rPr lang="en-US" i="1">
                <a:ea typeface="+mn-lt"/>
                <a:cs typeface="+mn-lt"/>
              </a:rPr>
              <a:t>Field/Test Engineer and Quality Control</a:t>
            </a:r>
            <a:endParaRPr lang="en-US" i="1">
              <a:cs typeface="Calibri"/>
            </a:endParaRPr>
          </a:p>
        </p:txBody>
      </p:sp>
      <p:sp>
        <p:nvSpPr>
          <p:cNvPr id="12" name="TextBox 11">
            <a:extLst>
              <a:ext uri="{FF2B5EF4-FFF2-40B4-BE49-F238E27FC236}">
                <a16:creationId xmlns:a16="http://schemas.microsoft.com/office/drawing/2014/main" id="{CFD4A022-20F2-4C96-A44D-478FEF0F82F8}"/>
              </a:ext>
            </a:extLst>
          </p:cNvPr>
          <p:cNvSpPr txBox="1"/>
          <p:nvPr/>
        </p:nvSpPr>
        <p:spPr>
          <a:xfrm>
            <a:off x="6423174" y="4351770"/>
            <a:ext cx="2003917" cy="1477328"/>
          </a:xfrm>
          <a:prstGeom prst="rect">
            <a:avLst/>
          </a:prstGeom>
          <a:noFill/>
        </p:spPr>
        <p:txBody>
          <a:bodyPr wrap="square" lIns="91440" tIns="45720" rIns="91440" bIns="45720" rtlCol="0" anchor="t">
            <a:spAutoFit/>
          </a:bodyPr>
          <a:lstStyle/>
          <a:p>
            <a:pPr algn="ctr"/>
            <a:r>
              <a:rPr lang="en-US"/>
              <a:t>Nicolas Garcia</a:t>
            </a:r>
          </a:p>
          <a:p>
            <a:pPr algn="ctr"/>
            <a:r>
              <a:rPr lang="en-US" i="1">
                <a:ea typeface="+mn-lt"/>
                <a:cs typeface="+mn-lt"/>
              </a:rPr>
              <a:t>Design Engineer and Resource Manager</a:t>
            </a:r>
            <a:endParaRPr lang="en-US" i="1">
              <a:cs typeface="Calibri" panose="020F0502020204030204"/>
            </a:endParaRPr>
          </a:p>
          <a:p>
            <a:pPr algn="ctr"/>
            <a:endParaRPr lang="en-US">
              <a:cs typeface="Calibri" panose="020F0502020204030204"/>
            </a:endParaRPr>
          </a:p>
        </p:txBody>
      </p:sp>
      <p:sp>
        <p:nvSpPr>
          <p:cNvPr id="8" name="TextBox 7">
            <a:extLst>
              <a:ext uri="{FF2B5EF4-FFF2-40B4-BE49-F238E27FC236}">
                <a16:creationId xmlns:a16="http://schemas.microsoft.com/office/drawing/2014/main" id="{945714A0-6ADE-42E5-96FB-E45DFBB0E0AC}"/>
              </a:ext>
            </a:extLst>
          </p:cNvPr>
          <p:cNvSpPr txBox="1"/>
          <p:nvPr/>
        </p:nvSpPr>
        <p:spPr>
          <a:xfrm>
            <a:off x="3302537" y="4412673"/>
            <a:ext cx="205495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Segoe UI"/>
              </a:rPr>
              <a:t>Madison Jaffe​</a:t>
            </a:r>
            <a:endParaRPr lang="en-US">
              <a:cs typeface="Calibri" panose="020F0502020204030204"/>
            </a:endParaRPr>
          </a:p>
          <a:p>
            <a:pPr algn="ctr"/>
            <a:r>
              <a:rPr lang="en-US" i="1">
                <a:ea typeface="+mn-lt"/>
                <a:cs typeface="+mn-lt"/>
              </a:rPr>
              <a:t>Project Manager and Discussion Lead</a:t>
            </a:r>
            <a:endParaRPr lang="en-US" i="1">
              <a:cs typeface="Calibri"/>
            </a:endParaRPr>
          </a:p>
          <a:p>
            <a:pPr algn="ctr"/>
            <a:endParaRPr lang="en-US">
              <a:cs typeface="Segoe UI"/>
            </a:endParaRPr>
          </a:p>
        </p:txBody>
      </p:sp>
      <p:sp>
        <p:nvSpPr>
          <p:cNvPr id="14" name="TextBox 13">
            <a:extLst>
              <a:ext uri="{FF2B5EF4-FFF2-40B4-BE49-F238E27FC236}">
                <a16:creationId xmlns:a16="http://schemas.microsoft.com/office/drawing/2014/main" id="{CBE207C2-4138-4408-939D-8A745F20E544}"/>
              </a:ext>
            </a:extLst>
          </p:cNvPr>
          <p:cNvSpPr txBox="1"/>
          <p:nvPr/>
        </p:nvSpPr>
        <p:spPr>
          <a:xfrm>
            <a:off x="9525918" y="4347989"/>
            <a:ext cx="184348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Ethan Saffer</a:t>
            </a:r>
          </a:p>
          <a:p>
            <a:pPr algn="ctr"/>
            <a:r>
              <a:rPr lang="en-US" i="1">
                <a:ea typeface="+mn-lt"/>
                <a:cs typeface="+mn-lt"/>
              </a:rPr>
              <a:t>Systems/Design </a:t>
            </a:r>
          </a:p>
          <a:p>
            <a:pPr algn="ctr"/>
            <a:r>
              <a:rPr lang="en-US" i="1">
                <a:ea typeface="+mn-lt"/>
                <a:cs typeface="+mn-lt"/>
              </a:rPr>
              <a:t>Engineer </a:t>
            </a:r>
            <a:endParaRPr lang="en-US" i="1">
              <a:cs typeface="Calibri" panose="020F0502020204030204"/>
            </a:endParaRPr>
          </a:p>
        </p:txBody>
      </p:sp>
      <p:sp>
        <p:nvSpPr>
          <p:cNvPr id="16" name="Content Placeholder 5">
            <a:extLst>
              <a:ext uri="{FF2B5EF4-FFF2-40B4-BE49-F238E27FC236}">
                <a16:creationId xmlns:a16="http://schemas.microsoft.com/office/drawing/2014/main" id="{7C792A85-7AB0-4D3B-82D2-D271E2598B6C}"/>
              </a:ext>
            </a:extLst>
          </p:cNvPr>
          <p:cNvSpPr txBox="1">
            <a:spLocks/>
          </p:cNvSpPr>
          <p:nvPr/>
        </p:nvSpPr>
        <p:spPr>
          <a:xfrm>
            <a:off x="10363200" y="5611399"/>
            <a:ext cx="1828800" cy="3108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Arial"/>
                <a:cs typeface="Arial"/>
              </a:rPr>
              <a:t>David Alicea</a:t>
            </a:r>
            <a:endParaRPr lang="en-US"/>
          </a:p>
        </p:txBody>
      </p:sp>
      <p:sp>
        <p:nvSpPr>
          <p:cNvPr id="18" name="Oval 17">
            <a:extLst>
              <a:ext uri="{FF2B5EF4-FFF2-40B4-BE49-F238E27FC236}">
                <a16:creationId xmlns:a16="http://schemas.microsoft.com/office/drawing/2014/main" id="{F45F9333-AB90-42EF-A245-1E0C77A3AD1E}"/>
              </a:ext>
            </a:extLst>
          </p:cNvPr>
          <p:cNvSpPr/>
          <p:nvPr/>
        </p:nvSpPr>
        <p:spPr>
          <a:xfrm>
            <a:off x="9372256" y="2102787"/>
            <a:ext cx="2028825" cy="20097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A8C798B5-7672-4627-9A78-347553D0EECB}"/>
              </a:ext>
            </a:extLst>
          </p:cNvPr>
          <p:cNvSpPr/>
          <p:nvPr/>
        </p:nvSpPr>
        <p:spPr>
          <a:xfrm>
            <a:off x="532074" y="2108185"/>
            <a:ext cx="2018739" cy="2004377"/>
          </a:xfrm>
          <a:prstGeom prst="ellipse">
            <a:avLst/>
          </a:prstGeom>
          <a:blipFill>
            <a:blip r:embed="rId4">
              <a:extLst>
                <a:ext uri="{28A0092B-C50C-407E-A947-70E740481C1C}">
                  <a14:useLocalDpi xmlns:a14="http://schemas.microsoft.com/office/drawing/2010/main" val="0"/>
                </a:ext>
              </a:extLst>
            </a:blip>
            <a:stretch>
              <a:fillRect/>
            </a:stretch>
          </a:blip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72A4D0C-66B0-4D4C-83AC-EA996E280C4A}"/>
              </a:ext>
            </a:extLst>
          </p:cNvPr>
          <p:cNvSpPr/>
          <p:nvPr/>
        </p:nvSpPr>
        <p:spPr>
          <a:xfrm>
            <a:off x="3347721" y="2102787"/>
            <a:ext cx="2009774" cy="200933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957D571-4C4C-42A0-AD43-06BC554AFBD4}"/>
              </a:ext>
            </a:extLst>
          </p:cNvPr>
          <p:cNvSpPr/>
          <p:nvPr/>
        </p:nvSpPr>
        <p:spPr>
          <a:xfrm>
            <a:off x="6423174" y="2107740"/>
            <a:ext cx="2018739" cy="2004377"/>
          </a:xfrm>
          <a:prstGeom prst="ellipse">
            <a:avLst/>
          </a:prstGeom>
          <a:blipFill>
            <a:blip r:embed="rId6">
              <a:extLst>
                <a:ext uri="{28A0092B-C50C-407E-A947-70E740481C1C}">
                  <a14:useLocalDpi xmlns:a14="http://schemas.microsoft.com/office/drawing/2010/main" val="0"/>
                </a:ext>
              </a:extLst>
            </a:blip>
            <a:stretch>
              <a:fillRect/>
            </a:stretch>
          </a:blip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933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E339-7D2E-481E-8AA2-AE8F0F36AE3D}"/>
              </a:ext>
            </a:extLst>
          </p:cNvPr>
          <p:cNvSpPr>
            <a:spLocks noGrp="1"/>
          </p:cNvSpPr>
          <p:nvPr>
            <p:ph type="title"/>
          </p:nvPr>
        </p:nvSpPr>
        <p:spPr>
          <a:xfrm>
            <a:off x="400050" y="50800"/>
            <a:ext cx="10515600" cy="1325563"/>
          </a:xfrm>
        </p:spPr>
        <p:txBody>
          <a:bodyPr/>
          <a:lstStyle/>
          <a:p>
            <a:r>
              <a:rPr lang="en-US">
                <a:solidFill>
                  <a:schemeClr val="tx1"/>
                </a:solidFill>
                <a:latin typeface="Arial"/>
                <a:cs typeface="Arial"/>
              </a:rPr>
              <a:t>Analytical Hierarchy Process</a:t>
            </a:r>
            <a:endParaRPr lang="en-US">
              <a:solidFill>
                <a:schemeClr val="tx1"/>
              </a:solidFill>
            </a:endParaRPr>
          </a:p>
        </p:txBody>
      </p:sp>
      <p:sp>
        <p:nvSpPr>
          <p:cNvPr id="4" name="Slide Number Placeholder 3">
            <a:extLst>
              <a:ext uri="{FF2B5EF4-FFF2-40B4-BE49-F238E27FC236}">
                <a16:creationId xmlns:a16="http://schemas.microsoft.com/office/drawing/2014/main" id="{AEB03869-D2E2-4931-AB82-C6F649CA9FCD}"/>
              </a:ext>
            </a:extLst>
          </p:cNvPr>
          <p:cNvSpPr>
            <a:spLocks noGrp="1"/>
          </p:cNvSpPr>
          <p:nvPr>
            <p:ph type="sldNum" sz="quarter" idx="4"/>
          </p:nvPr>
        </p:nvSpPr>
        <p:spPr/>
        <p:txBody>
          <a:bodyPr/>
          <a:lstStyle/>
          <a:p>
            <a:fld id="{6F1FABC0-072B-4F22-8F9B-95A9D10B0206}" type="slidenum">
              <a:rPr lang="en-US" smtClean="0"/>
              <a:pPr/>
              <a:t>20</a:t>
            </a:fld>
            <a:endParaRPr lang="en-US"/>
          </a:p>
        </p:txBody>
      </p:sp>
      <p:sp>
        <p:nvSpPr>
          <p:cNvPr id="9" name="Content Placeholder 8">
            <a:extLst>
              <a:ext uri="{FF2B5EF4-FFF2-40B4-BE49-F238E27FC236}">
                <a16:creationId xmlns:a16="http://schemas.microsoft.com/office/drawing/2014/main" id="{9B5B2959-5C06-4DF2-A8E1-A20A9860FEDC}"/>
              </a:ext>
            </a:extLst>
          </p:cNvPr>
          <p:cNvSpPr>
            <a:spLocks noGrp="1"/>
          </p:cNvSpPr>
          <p:nvPr>
            <p:ph sz="quarter" idx="11"/>
          </p:nvPr>
        </p:nvSpPr>
        <p:spPr/>
        <p:txBody>
          <a:bodyPr vert="horz" lIns="91440" tIns="45720" rIns="91440" bIns="45720" rtlCol="0" anchor="t">
            <a:noAutofit/>
          </a:bodyPr>
          <a:lstStyle/>
          <a:p>
            <a:r>
              <a:rPr lang="en-US">
                <a:latin typeface="Arial"/>
                <a:cs typeface="Arial"/>
              </a:rPr>
              <a:t>Nicolas Garcia</a:t>
            </a:r>
            <a:endParaRPr lang="en-US"/>
          </a:p>
        </p:txBody>
      </p:sp>
      <p:graphicFrame>
        <p:nvGraphicFramePr>
          <p:cNvPr id="12" name="Table 12">
            <a:extLst>
              <a:ext uri="{FF2B5EF4-FFF2-40B4-BE49-F238E27FC236}">
                <a16:creationId xmlns:a16="http://schemas.microsoft.com/office/drawing/2014/main" id="{2ECAF5D5-F382-4E0D-9B36-5D0B53B293FE}"/>
              </a:ext>
            </a:extLst>
          </p:cNvPr>
          <p:cNvGraphicFramePr>
            <a:graphicFrameLocks noGrp="1"/>
          </p:cNvGraphicFramePr>
          <p:nvPr>
            <p:ph idx="1"/>
            <p:extLst>
              <p:ext uri="{D42A27DB-BD31-4B8C-83A1-F6EECF244321}">
                <p14:modId xmlns:p14="http://schemas.microsoft.com/office/powerpoint/2010/main" val="4122664584"/>
              </p:ext>
            </p:extLst>
          </p:nvPr>
        </p:nvGraphicFramePr>
        <p:xfrm>
          <a:off x="727688" y="1151383"/>
          <a:ext cx="10187962" cy="4337613"/>
        </p:xfrm>
        <a:graphic>
          <a:graphicData uri="http://schemas.openxmlformats.org/drawingml/2006/table">
            <a:tbl>
              <a:tblPr firstRow="1" bandRow="1">
                <a:tableStyleId>{5C22544A-7EE6-4342-B048-85BDC9FD1C3A}</a:tableStyleId>
              </a:tblPr>
              <a:tblGrid>
                <a:gridCol w="1487464">
                  <a:extLst>
                    <a:ext uri="{9D8B030D-6E8A-4147-A177-3AD203B41FA5}">
                      <a16:colId xmlns:a16="http://schemas.microsoft.com/office/drawing/2014/main" val="1785138794"/>
                    </a:ext>
                  </a:extLst>
                </a:gridCol>
                <a:gridCol w="1047980">
                  <a:extLst>
                    <a:ext uri="{9D8B030D-6E8A-4147-A177-3AD203B41FA5}">
                      <a16:colId xmlns:a16="http://schemas.microsoft.com/office/drawing/2014/main" val="1271770502"/>
                    </a:ext>
                  </a:extLst>
                </a:gridCol>
                <a:gridCol w="911697">
                  <a:extLst>
                    <a:ext uri="{9D8B030D-6E8A-4147-A177-3AD203B41FA5}">
                      <a16:colId xmlns:a16="http://schemas.microsoft.com/office/drawing/2014/main" val="1785843990"/>
                    </a:ext>
                  </a:extLst>
                </a:gridCol>
                <a:gridCol w="1129531">
                  <a:extLst>
                    <a:ext uri="{9D8B030D-6E8A-4147-A177-3AD203B41FA5}">
                      <a16:colId xmlns:a16="http://schemas.microsoft.com/office/drawing/2014/main" val="1592807911"/>
                    </a:ext>
                  </a:extLst>
                </a:gridCol>
                <a:gridCol w="979271">
                  <a:extLst>
                    <a:ext uri="{9D8B030D-6E8A-4147-A177-3AD203B41FA5}">
                      <a16:colId xmlns:a16="http://schemas.microsoft.com/office/drawing/2014/main" val="251574169"/>
                    </a:ext>
                  </a:extLst>
                </a:gridCol>
                <a:gridCol w="1304794">
                  <a:extLst>
                    <a:ext uri="{9D8B030D-6E8A-4147-A177-3AD203B41FA5}">
                      <a16:colId xmlns:a16="http://schemas.microsoft.com/office/drawing/2014/main" val="258296321"/>
                    </a:ext>
                  </a:extLst>
                </a:gridCol>
                <a:gridCol w="1069931">
                  <a:extLst>
                    <a:ext uri="{9D8B030D-6E8A-4147-A177-3AD203B41FA5}">
                      <a16:colId xmlns:a16="http://schemas.microsoft.com/office/drawing/2014/main" val="2687264092"/>
                    </a:ext>
                  </a:extLst>
                </a:gridCol>
                <a:gridCol w="1122123">
                  <a:extLst>
                    <a:ext uri="{9D8B030D-6E8A-4147-A177-3AD203B41FA5}">
                      <a16:colId xmlns:a16="http://schemas.microsoft.com/office/drawing/2014/main" val="1116280676"/>
                    </a:ext>
                  </a:extLst>
                </a:gridCol>
                <a:gridCol w="1135171">
                  <a:extLst>
                    <a:ext uri="{9D8B030D-6E8A-4147-A177-3AD203B41FA5}">
                      <a16:colId xmlns:a16="http://schemas.microsoft.com/office/drawing/2014/main" val="4087174511"/>
                    </a:ext>
                  </a:extLst>
                </a:gridCol>
              </a:tblGrid>
              <a:tr h="236751">
                <a:tc gridSpan="9">
                  <a:txBody>
                    <a:bodyPr/>
                    <a:lstStyle/>
                    <a:p>
                      <a:r>
                        <a:rPr lang="en-US" sz="1100" dirty="0"/>
                        <a:t>Criteria Comparison Matrix [C]</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08873249"/>
                  </a:ext>
                </a:extLst>
              </a:tr>
              <a:tr h="600205">
                <a:tc>
                  <a:txBody>
                    <a:bodyPr/>
                    <a:lstStyle/>
                    <a:p>
                      <a:endParaRPr lang="en-US" sz="1100"/>
                    </a:p>
                  </a:txBody>
                  <a:tcPr/>
                </a:tc>
                <a:tc>
                  <a:txBody>
                    <a:bodyPr/>
                    <a:lstStyle/>
                    <a:p>
                      <a:r>
                        <a:rPr lang="en-US" sz="1100" dirty="0"/>
                        <a:t>Alert of Elevation</a:t>
                      </a:r>
                    </a:p>
                  </a:txBody>
                  <a:tcPr>
                    <a:solidFill>
                      <a:schemeClr val="accent1">
                        <a:lumMod val="60000"/>
                        <a:lumOff val="40000"/>
                      </a:schemeClr>
                    </a:solidFill>
                  </a:tcPr>
                </a:tc>
                <a:tc>
                  <a:txBody>
                    <a:bodyPr/>
                    <a:lstStyle/>
                    <a:p>
                      <a:r>
                        <a:rPr lang="en-US" sz="1100" dirty="0"/>
                        <a:t>Determine Location</a:t>
                      </a:r>
                    </a:p>
                  </a:txBody>
                  <a:tcPr>
                    <a:solidFill>
                      <a:schemeClr val="accent1">
                        <a:lumMod val="60000"/>
                        <a:lumOff val="40000"/>
                      </a:schemeClr>
                    </a:solidFill>
                  </a:tcPr>
                </a:tc>
                <a:tc>
                  <a:txBody>
                    <a:bodyPr/>
                    <a:lstStyle/>
                    <a:p>
                      <a:r>
                        <a:rPr lang="en-US" sz="1100" dirty="0"/>
                        <a:t>Interpret Sensory Information</a:t>
                      </a:r>
                    </a:p>
                  </a:txBody>
                  <a:tcPr>
                    <a:solidFill>
                      <a:schemeClr val="accent1">
                        <a:lumMod val="60000"/>
                        <a:lumOff val="40000"/>
                      </a:schemeClr>
                    </a:solidFill>
                  </a:tcPr>
                </a:tc>
                <a:tc>
                  <a:txBody>
                    <a:bodyPr/>
                    <a:lstStyle/>
                    <a:p>
                      <a:r>
                        <a:rPr lang="en-US" sz="1100" dirty="0"/>
                        <a:t>Access Emergency Information</a:t>
                      </a:r>
                    </a:p>
                  </a:txBody>
                  <a:tcPr>
                    <a:solidFill>
                      <a:schemeClr val="accent1">
                        <a:lumMod val="60000"/>
                        <a:lumOff val="40000"/>
                      </a:schemeClr>
                    </a:solidFill>
                  </a:tcPr>
                </a:tc>
                <a:tc>
                  <a:txBody>
                    <a:bodyPr/>
                    <a:lstStyle/>
                    <a:p>
                      <a:r>
                        <a:rPr lang="en-US" sz="1100" dirty="0"/>
                        <a:t>Interface with pre-existing skills</a:t>
                      </a:r>
                    </a:p>
                  </a:txBody>
                  <a:tcPr>
                    <a:solidFill>
                      <a:schemeClr val="accent1">
                        <a:lumMod val="60000"/>
                        <a:lumOff val="40000"/>
                      </a:schemeClr>
                    </a:solidFill>
                  </a:tcPr>
                </a:tc>
                <a:tc>
                  <a:txBody>
                    <a:bodyPr/>
                    <a:lstStyle/>
                    <a:p>
                      <a:r>
                        <a:rPr lang="en-US" sz="1100" dirty="0"/>
                        <a:t>Store Frequent Tasks</a:t>
                      </a:r>
                    </a:p>
                  </a:txBody>
                  <a:tcPr>
                    <a:solidFill>
                      <a:schemeClr val="accent1">
                        <a:lumMod val="60000"/>
                        <a:lumOff val="40000"/>
                      </a:schemeClr>
                    </a:solidFill>
                  </a:tcPr>
                </a:tc>
                <a:tc>
                  <a:txBody>
                    <a:bodyPr/>
                    <a:lstStyle/>
                    <a:p>
                      <a:r>
                        <a:rPr lang="en-US" sz="1100" dirty="0"/>
                        <a:t>Alert of Physical Objects</a:t>
                      </a:r>
                    </a:p>
                  </a:txBody>
                  <a:tcPr>
                    <a:solidFill>
                      <a:schemeClr val="accent1">
                        <a:lumMod val="60000"/>
                        <a:lumOff val="40000"/>
                      </a:schemeClr>
                    </a:solidFill>
                  </a:tcPr>
                </a:tc>
                <a:tc>
                  <a:txBody>
                    <a:bodyPr/>
                    <a:lstStyle/>
                    <a:p>
                      <a:r>
                        <a:rPr lang="en-US" sz="1100" dirty="0"/>
                        <a:t>Inform User of Possible Threats</a:t>
                      </a:r>
                    </a:p>
                  </a:txBody>
                  <a:tcPr>
                    <a:solidFill>
                      <a:schemeClr val="accent1">
                        <a:lumMod val="60000"/>
                        <a:lumOff val="40000"/>
                      </a:schemeClr>
                    </a:solidFill>
                  </a:tcPr>
                </a:tc>
                <a:extLst>
                  <a:ext uri="{0D108BD9-81ED-4DB2-BD59-A6C34878D82A}">
                    <a16:rowId xmlns:a16="http://schemas.microsoft.com/office/drawing/2014/main" val="3650607643"/>
                  </a:ext>
                </a:extLst>
              </a:tr>
              <a:tr h="279796">
                <a:tc>
                  <a:txBody>
                    <a:bodyPr/>
                    <a:lstStyle/>
                    <a:p>
                      <a:r>
                        <a:rPr lang="en-US" sz="1100" dirty="0"/>
                        <a:t>Alert of Elevation</a:t>
                      </a:r>
                    </a:p>
                  </a:txBody>
                  <a:tcPr>
                    <a:solidFill>
                      <a:schemeClr val="accent1">
                        <a:lumMod val="60000"/>
                        <a:lumOff val="40000"/>
                      </a:schemeClr>
                    </a:solidFill>
                  </a:tcPr>
                </a:tc>
                <a:tc>
                  <a:txBody>
                    <a:bodyPr/>
                    <a:lstStyle/>
                    <a:p>
                      <a:r>
                        <a:rPr lang="en-US" sz="1100" dirty="0"/>
                        <a:t>1.00</a:t>
                      </a:r>
                    </a:p>
                  </a:txBody>
                  <a:tcPr>
                    <a:solidFill>
                      <a:schemeClr val="bg2">
                        <a:lumMod val="75000"/>
                      </a:schemeClr>
                    </a:solidFill>
                  </a:tcPr>
                </a:tc>
                <a:tc>
                  <a:txBody>
                    <a:bodyPr/>
                    <a:lstStyle/>
                    <a:p>
                      <a:r>
                        <a:rPr lang="en-US" sz="1100" dirty="0"/>
                        <a:t>1.00</a:t>
                      </a:r>
                    </a:p>
                  </a:txBody>
                  <a:tcPr/>
                </a:tc>
                <a:tc>
                  <a:txBody>
                    <a:bodyPr/>
                    <a:lstStyle/>
                    <a:p>
                      <a:r>
                        <a:rPr lang="en-US" sz="1100" dirty="0"/>
                        <a:t>0.33</a:t>
                      </a:r>
                    </a:p>
                  </a:txBody>
                  <a:tcPr/>
                </a:tc>
                <a:tc>
                  <a:txBody>
                    <a:bodyPr/>
                    <a:lstStyle/>
                    <a:p>
                      <a:r>
                        <a:rPr lang="en-US" sz="1100" dirty="0"/>
                        <a:t>5.00</a:t>
                      </a:r>
                    </a:p>
                  </a:txBody>
                  <a:tcPr/>
                </a:tc>
                <a:tc>
                  <a:txBody>
                    <a:bodyPr/>
                    <a:lstStyle/>
                    <a:p>
                      <a:r>
                        <a:rPr lang="en-US" sz="1100" dirty="0"/>
                        <a:t>1.00</a:t>
                      </a:r>
                    </a:p>
                  </a:txBody>
                  <a:tcPr/>
                </a:tc>
                <a:tc>
                  <a:txBody>
                    <a:bodyPr/>
                    <a:lstStyle/>
                    <a:p>
                      <a:r>
                        <a:rPr lang="en-US" sz="1100" dirty="0"/>
                        <a:t>3.00</a:t>
                      </a:r>
                    </a:p>
                  </a:txBody>
                  <a:tcPr/>
                </a:tc>
                <a:tc>
                  <a:txBody>
                    <a:bodyPr/>
                    <a:lstStyle/>
                    <a:p>
                      <a:r>
                        <a:rPr lang="en-US" sz="1100" dirty="0"/>
                        <a:t>0.33</a:t>
                      </a:r>
                    </a:p>
                  </a:txBody>
                  <a:tcPr/>
                </a:tc>
                <a:tc>
                  <a:txBody>
                    <a:bodyPr/>
                    <a:lstStyle/>
                    <a:p>
                      <a:r>
                        <a:rPr lang="en-US" sz="1100" dirty="0"/>
                        <a:t>1.00</a:t>
                      </a:r>
                    </a:p>
                  </a:txBody>
                  <a:tcPr/>
                </a:tc>
                <a:extLst>
                  <a:ext uri="{0D108BD9-81ED-4DB2-BD59-A6C34878D82A}">
                    <a16:rowId xmlns:a16="http://schemas.microsoft.com/office/drawing/2014/main" val="3774748067"/>
                  </a:ext>
                </a:extLst>
              </a:tr>
              <a:tr h="396175">
                <a:tc>
                  <a:txBody>
                    <a:bodyPr/>
                    <a:lstStyle/>
                    <a:p>
                      <a:r>
                        <a:rPr lang="en-US" sz="1100" dirty="0"/>
                        <a:t>Determine Location</a:t>
                      </a:r>
                    </a:p>
                  </a:txBody>
                  <a:tcPr>
                    <a:solidFill>
                      <a:schemeClr val="accent1">
                        <a:lumMod val="60000"/>
                        <a:lumOff val="40000"/>
                      </a:schemeClr>
                    </a:solidFill>
                  </a:tcPr>
                </a:tc>
                <a:tc>
                  <a:txBody>
                    <a:bodyPr/>
                    <a:lstStyle/>
                    <a:p>
                      <a:r>
                        <a:rPr lang="en-US" sz="1100" dirty="0"/>
                        <a:t>1.00</a:t>
                      </a:r>
                    </a:p>
                  </a:txBody>
                  <a:tcPr/>
                </a:tc>
                <a:tc>
                  <a:txBody>
                    <a:bodyPr/>
                    <a:lstStyle/>
                    <a:p>
                      <a:r>
                        <a:rPr lang="en-US" sz="1100" dirty="0"/>
                        <a:t>1.00</a:t>
                      </a:r>
                    </a:p>
                  </a:txBody>
                  <a:tcPr>
                    <a:solidFill>
                      <a:schemeClr val="bg2">
                        <a:lumMod val="75000"/>
                      </a:schemeClr>
                    </a:solidFill>
                  </a:tcPr>
                </a:tc>
                <a:tc>
                  <a:txBody>
                    <a:bodyPr/>
                    <a:lstStyle/>
                    <a:p>
                      <a:r>
                        <a:rPr lang="en-US" sz="1100" dirty="0"/>
                        <a:t>0.33</a:t>
                      </a:r>
                    </a:p>
                  </a:txBody>
                  <a:tcPr/>
                </a:tc>
                <a:tc>
                  <a:txBody>
                    <a:bodyPr/>
                    <a:lstStyle/>
                    <a:p>
                      <a:r>
                        <a:rPr lang="en-US" sz="1100" dirty="0"/>
                        <a:t>5.00</a:t>
                      </a:r>
                    </a:p>
                  </a:txBody>
                  <a:tcPr/>
                </a:tc>
                <a:tc>
                  <a:txBody>
                    <a:bodyPr/>
                    <a:lstStyle/>
                    <a:p>
                      <a:r>
                        <a:rPr lang="en-US" sz="1100" dirty="0"/>
                        <a:t>1.00</a:t>
                      </a:r>
                    </a:p>
                  </a:txBody>
                  <a:tcPr/>
                </a:tc>
                <a:tc>
                  <a:txBody>
                    <a:bodyPr/>
                    <a:lstStyle/>
                    <a:p>
                      <a:r>
                        <a:rPr lang="en-US" sz="1100" dirty="0"/>
                        <a:t>3.00</a:t>
                      </a:r>
                    </a:p>
                  </a:txBody>
                  <a:tcPr/>
                </a:tc>
                <a:tc>
                  <a:txBody>
                    <a:bodyPr/>
                    <a:lstStyle/>
                    <a:p>
                      <a:r>
                        <a:rPr lang="en-US" sz="1100" dirty="0"/>
                        <a:t>1.00</a:t>
                      </a:r>
                    </a:p>
                  </a:txBody>
                  <a:tcPr/>
                </a:tc>
                <a:tc>
                  <a:txBody>
                    <a:bodyPr/>
                    <a:lstStyle/>
                    <a:p>
                      <a:r>
                        <a:rPr lang="en-US" sz="1100" dirty="0"/>
                        <a:t>1.00</a:t>
                      </a:r>
                    </a:p>
                  </a:txBody>
                  <a:tcPr/>
                </a:tc>
                <a:extLst>
                  <a:ext uri="{0D108BD9-81ED-4DB2-BD59-A6C34878D82A}">
                    <a16:rowId xmlns:a16="http://schemas.microsoft.com/office/drawing/2014/main" val="1961426120"/>
                  </a:ext>
                </a:extLst>
              </a:tr>
              <a:tr h="408934">
                <a:tc>
                  <a:txBody>
                    <a:bodyPr/>
                    <a:lstStyle/>
                    <a:p>
                      <a:r>
                        <a:rPr lang="en-US" sz="1100" dirty="0"/>
                        <a:t>Interpret Sensory Information</a:t>
                      </a:r>
                    </a:p>
                  </a:txBody>
                  <a:tcPr>
                    <a:solidFill>
                      <a:schemeClr val="accent1">
                        <a:lumMod val="60000"/>
                        <a:lumOff val="40000"/>
                      </a:schemeClr>
                    </a:solidFill>
                  </a:tcPr>
                </a:tc>
                <a:tc>
                  <a:txBody>
                    <a:bodyPr/>
                    <a:lstStyle/>
                    <a:p>
                      <a:r>
                        <a:rPr lang="en-US" sz="1100" dirty="0"/>
                        <a:t>3.00</a:t>
                      </a:r>
                    </a:p>
                  </a:txBody>
                  <a:tcPr/>
                </a:tc>
                <a:tc>
                  <a:txBody>
                    <a:bodyPr/>
                    <a:lstStyle/>
                    <a:p>
                      <a:r>
                        <a:rPr lang="en-US" sz="1100" dirty="0"/>
                        <a:t>3.00</a:t>
                      </a:r>
                    </a:p>
                  </a:txBody>
                  <a:tcPr/>
                </a:tc>
                <a:tc>
                  <a:txBody>
                    <a:bodyPr/>
                    <a:lstStyle/>
                    <a:p>
                      <a:r>
                        <a:rPr lang="en-US" sz="1100" dirty="0"/>
                        <a:t>1.00</a:t>
                      </a:r>
                    </a:p>
                  </a:txBody>
                  <a:tcPr>
                    <a:solidFill>
                      <a:srgbClr val="A69C95"/>
                    </a:solidFill>
                  </a:tcPr>
                </a:tc>
                <a:tc>
                  <a:txBody>
                    <a:bodyPr/>
                    <a:lstStyle/>
                    <a:p>
                      <a:r>
                        <a:rPr lang="en-US" sz="1100" dirty="0"/>
                        <a:t>5.00</a:t>
                      </a:r>
                    </a:p>
                  </a:txBody>
                  <a:tcPr/>
                </a:tc>
                <a:tc>
                  <a:txBody>
                    <a:bodyPr/>
                    <a:lstStyle/>
                    <a:p>
                      <a:r>
                        <a:rPr lang="en-US" sz="1100" dirty="0"/>
                        <a:t>3.00</a:t>
                      </a:r>
                    </a:p>
                  </a:txBody>
                  <a:tcPr/>
                </a:tc>
                <a:tc>
                  <a:txBody>
                    <a:bodyPr/>
                    <a:lstStyle/>
                    <a:p>
                      <a:r>
                        <a:rPr lang="en-US" sz="1100" dirty="0"/>
                        <a:t>5.00</a:t>
                      </a:r>
                    </a:p>
                  </a:txBody>
                  <a:tcPr/>
                </a:tc>
                <a:tc>
                  <a:txBody>
                    <a:bodyPr/>
                    <a:lstStyle/>
                    <a:p>
                      <a:r>
                        <a:rPr lang="en-US" sz="1100" dirty="0"/>
                        <a:t>1.00</a:t>
                      </a:r>
                    </a:p>
                  </a:txBody>
                  <a:tcPr/>
                </a:tc>
                <a:tc>
                  <a:txBody>
                    <a:bodyPr/>
                    <a:lstStyle/>
                    <a:p>
                      <a:r>
                        <a:rPr lang="en-US" sz="1100" dirty="0"/>
                        <a:t>1.00</a:t>
                      </a:r>
                    </a:p>
                  </a:txBody>
                  <a:tcPr/>
                </a:tc>
                <a:extLst>
                  <a:ext uri="{0D108BD9-81ED-4DB2-BD59-A6C34878D82A}">
                    <a16:rowId xmlns:a16="http://schemas.microsoft.com/office/drawing/2014/main" val="1163676417"/>
                  </a:ext>
                </a:extLst>
              </a:tr>
              <a:tr h="427463">
                <a:tc>
                  <a:txBody>
                    <a:bodyPr/>
                    <a:lstStyle/>
                    <a:p>
                      <a:r>
                        <a:rPr lang="en-US" sz="1100" dirty="0"/>
                        <a:t>Access Emergency Information</a:t>
                      </a:r>
                    </a:p>
                  </a:txBody>
                  <a:tcPr>
                    <a:solidFill>
                      <a:schemeClr val="accent1">
                        <a:lumMod val="60000"/>
                        <a:lumOff val="40000"/>
                      </a:schemeClr>
                    </a:solidFill>
                  </a:tcPr>
                </a:tc>
                <a:tc>
                  <a:txBody>
                    <a:bodyPr/>
                    <a:lstStyle/>
                    <a:p>
                      <a:r>
                        <a:rPr lang="en-US" sz="1100" dirty="0"/>
                        <a:t>0.20</a:t>
                      </a:r>
                    </a:p>
                  </a:txBody>
                  <a:tcPr/>
                </a:tc>
                <a:tc>
                  <a:txBody>
                    <a:bodyPr/>
                    <a:lstStyle/>
                    <a:p>
                      <a:r>
                        <a:rPr lang="en-US" sz="1100" dirty="0"/>
                        <a:t>0.20</a:t>
                      </a:r>
                    </a:p>
                  </a:txBody>
                  <a:tcPr/>
                </a:tc>
                <a:tc>
                  <a:txBody>
                    <a:bodyPr/>
                    <a:lstStyle/>
                    <a:p>
                      <a:r>
                        <a:rPr lang="en-US" sz="1100" dirty="0"/>
                        <a:t>0.20</a:t>
                      </a:r>
                    </a:p>
                  </a:txBody>
                  <a:tcPr/>
                </a:tc>
                <a:tc>
                  <a:txBody>
                    <a:bodyPr/>
                    <a:lstStyle/>
                    <a:p>
                      <a:r>
                        <a:rPr lang="en-US" sz="1100" dirty="0"/>
                        <a:t>1.00</a:t>
                      </a:r>
                    </a:p>
                  </a:txBody>
                  <a:tcPr>
                    <a:solidFill>
                      <a:srgbClr val="A69C95"/>
                    </a:solidFill>
                  </a:tcPr>
                </a:tc>
                <a:tc>
                  <a:txBody>
                    <a:bodyPr/>
                    <a:lstStyle/>
                    <a:p>
                      <a:r>
                        <a:rPr lang="en-US" sz="1100" dirty="0"/>
                        <a:t>0.20</a:t>
                      </a:r>
                    </a:p>
                  </a:txBody>
                  <a:tcPr/>
                </a:tc>
                <a:tc>
                  <a:txBody>
                    <a:bodyPr/>
                    <a:lstStyle/>
                    <a:p>
                      <a:r>
                        <a:rPr lang="en-US" sz="1100" dirty="0"/>
                        <a:t>1.00</a:t>
                      </a:r>
                    </a:p>
                  </a:txBody>
                  <a:tcPr/>
                </a:tc>
                <a:tc>
                  <a:txBody>
                    <a:bodyPr/>
                    <a:lstStyle/>
                    <a:p>
                      <a:r>
                        <a:rPr lang="en-US" sz="1100" dirty="0"/>
                        <a:t>0.33</a:t>
                      </a:r>
                    </a:p>
                  </a:txBody>
                  <a:tcPr/>
                </a:tc>
                <a:tc>
                  <a:txBody>
                    <a:bodyPr/>
                    <a:lstStyle/>
                    <a:p>
                      <a:r>
                        <a:rPr lang="en-US" sz="1100" dirty="0"/>
                        <a:t>0.20</a:t>
                      </a:r>
                    </a:p>
                  </a:txBody>
                  <a:tcPr/>
                </a:tc>
                <a:extLst>
                  <a:ext uri="{0D108BD9-81ED-4DB2-BD59-A6C34878D82A}">
                    <a16:rowId xmlns:a16="http://schemas.microsoft.com/office/drawing/2014/main" val="373756952"/>
                  </a:ext>
                </a:extLst>
              </a:tr>
              <a:tr h="408934">
                <a:tc>
                  <a:txBody>
                    <a:bodyPr/>
                    <a:lstStyle/>
                    <a:p>
                      <a:r>
                        <a:rPr lang="en-US" sz="1100" dirty="0"/>
                        <a:t>Interface with Pre-existing Skills</a:t>
                      </a:r>
                    </a:p>
                  </a:txBody>
                  <a:tcPr>
                    <a:solidFill>
                      <a:schemeClr val="accent1">
                        <a:lumMod val="60000"/>
                        <a:lumOff val="40000"/>
                      </a:schemeClr>
                    </a:solidFill>
                  </a:tcPr>
                </a:tc>
                <a:tc>
                  <a:txBody>
                    <a:bodyPr/>
                    <a:lstStyle/>
                    <a:p>
                      <a:r>
                        <a:rPr lang="en-US" sz="1100" dirty="0"/>
                        <a:t>1.00</a:t>
                      </a:r>
                    </a:p>
                  </a:txBody>
                  <a:tcPr/>
                </a:tc>
                <a:tc>
                  <a:txBody>
                    <a:bodyPr/>
                    <a:lstStyle/>
                    <a:p>
                      <a:r>
                        <a:rPr lang="en-US" sz="1100" dirty="0"/>
                        <a:t>1.00</a:t>
                      </a:r>
                    </a:p>
                  </a:txBody>
                  <a:tcPr/>
                </a:tc>
                <a:tc>
                  <a:txBody>
                    <a:bodyPr/>
                    <a:lstStyle/>
                    <a:p>
                      <a:r>
                        <a:rPr lang="en-US" sz="1100" dirty="0"/>
                        <a:t>0.33</a:t>
                      </a:r>
                    </a:p>
                  </a:txBody>
                  <a:tcPr/>
                </a:tc>
                <a:tc>
                  <a:txBody>
                    <a:bodyPr/>
                    <a:lstStyle/>
                    <a:p>
                      <a:r>
                        <a:rPr lang="en-US" sz="1100" dirty="0"/>
                        <a:t>5.00</a:t>
                      </a:r>
                    </a:p>
                  </a:txBody>
                  <a:tcPr/>
                </a:tc>
                <a:tc>
                  <a:txBody>
                    <a:bodyPr/>
                    <a:lstStyle/>
                    <a:p>
                      <a:r>
                        <a:rPr lang="en-US" sz="1100" dirty="0"/>
                        <a:t>1.00</a:t>
                      </a:r>
                    </a:p>
                  </a:txBody>
                  <a:tcPr>
                    <a:solidFill>
                      <a:srgbClr val="A69C95"/>
                    </a:solidFill>
                  </a:tcPr>
                </a:tc>
                <a:tc>
                  <a:txBody>
                    <a:bodyPr/>
                    <a:lstStyle/>
                    <a:p>
                      <a:r>
                        <a:rPr lang="en-US" sz="1100" dirty="0"/>
                        <a:t>3.00</a:t>
                      </a:r>
                    </a:p>
                  </a:txBody>
                  <a:tcPr/>
                </a:tc>
                <a:tc>
                  <a:txBody>
                    <a:bodyPr/>
                    <a:lstStyle/>
                    <a:p>
                      <a:r>
                        <a:rPr lang="en-US" sz="1100" dirty="0"/>
                        <a:t>0.33</a:t>
                      </a:r>
                    </a:p>
                  </a:txBody>
                  <a:tcPr/>
                </a:tc>
                <a:tc>
                  <a:txBody>
                    <a:bodyPr/>
                    <a:lstStyle/>
                    <a:p>
                      <a:r>
                        <a:rPr lang="en-US" sz="1100" dirty="0"/>
                        <a:t>1.00</a:t>
                      </a:r>
                    </a:p>
                  </a:txBody>
                  <a:tcPr/>
                </a:tc>
                <a:extLst>
                  <a:ext uri="{0D108BD9-81ED-4DB2-BD59-A6C34878D82A}">
                    <a16:rowId xmlns:a16="http://schemas.microsoft.com/office/drawing/2014/main" val="1591496766"/>
                  </a:ext>
                </a:extLst>
              </a:tr>
              <a:tr h="408934">
                <a:tc>
                  <a:txBody>
                    <a:bodyPr/>
                    <a:lstStyle/>
                    <a:p>
                      <a:r>
                        <a:rPr lang="en-US" sz="1100" dirty="0"/>
                        <a:t>Store Frequent Tasks</a:t>
                      </a:r>
                    </a:p>
                  </a:txBody>
                  <a:tcPr>
                    <a:solidFill>
                      <a:schemeClr val="accent1">
                        <a:lumMod val="60000"/>
                        <a:lumOff val="40000"/>
                      </a:schemeClr>
                    </a:solidFill>
                  </a:tcPr>
                </a:tc>
                <a:tc>
                  <a:txBody>
                    <a:bodyPr/>
                    <a:lstStyle/>
                    <a:p>
                      <a:r>
                        <a:rPr lang="en-US" sz="1100" dirty="0"/>
                        <a:t>0.33</a:t>
                      </a:r>
                    </a:p>
                  </a:txBody>
                  <a:tcPr/>
                </a:tc>
                <a:tc>
                  <a:txBody>
                    <a:bodyPr/>
                    <a:lstStyle/>
                    <a:p>
                      <a:r>
                        <a:rPr lang="en-US" sz="1100" dirty="0"/>
                        <a:t>0.33</a:t>
                      </a:r>
                    </a:p>
                  </a:txBody>
                  <a:tcPr/>
                </a:tc>
                <a:tc>
                  <a:txBody>
                    <a:bodyPr/>
                    <a:lstStyle/>
                    <a:p>
                      <a:r>
                        <a:rPr lang="en-US" sz="1100" dirty="0"/>
                        <a:t>0.20</a:t>
                      </a:r>
                    </a:p>
                  </a:txBody>
                  <a:tcPr/>
                </a:tc>
                <a:tc>
                  <a:txBody>
                    <a:bodyPr/>
                    <a:lstStyle/>
                    <a:p>
                      <a:r>
                        <a:rPr lang="en-US" sz="1100" dirty="0"/>
                        <a:t>1.00</a:t>
                      </a:r>
                    </a:p>
                  </a:txBody>
                  <a:tcPr/>
                </a:tc>
                <a:tc>
                  <a:txBody>
                    <a:bodyPr/>
                    <a:lstStyle/>
                    <a:p>
                      <a:r>
                        <a:rPr lang="en-US" sz="1100" dirty="0"/>
                        <a:t>0.33</a:t>
                      </a:r>
                    </a:p>
                  </a:txBody>
                  <a:tcPr/>
                </a:tc>
                <a:tc>
                  <a:txBody>
                    <a:bodyPr/>
                    <a:lstStyle/>
                    <a:p>
                      <a:r>
                        <a:rPr lang="en-US" sz="1100" dirty="0"/>
                        <a:t>1.00</a:t>
                      </a:r>
                    </a:p>
                  </a:txBody>
                  <a:tcPr>
                    <a:solidFill>
                      <a:srgbClr val="A69C95"/>
                    </a:solidFill>
                  </a:tcPr>
                </a:tc>
                <a:tc>
                  <a:txBody>
                    <a:bodyPr/>
                    <a:lstStyle/>
                    <a:p>
                      <a:r>
                        <a:rPr lang="en-US" sz="1100" dirty="0"/>
                        <a:t>0.33</a:t>
                      </a:r>
                    </a:p>
                  </a:txBody>
                  <a:tcPr/>
                </a:tc>
                <a:tc>
                  <a:txBody>
                    <a:bodyPr/>
                    <a:lstStyle/>
                    <a:p>
                      <a:r>
                        <a:rPr lang="en-US" sz="1100" dirty="0"/>
                        <a:t>0.33</a:t>
                      </a:r>
                    </a:p>
                  </a:txBody>
                  <a:tcPr/>
                </a:tc>
                <a:extLst>
                  <a:ext uri="{0D108BD9-81ED-4DB2-BD59-A6C34878D82A}">
                    <a16:rowId xmlns:a16="http://schemas.microsoft.com/office/drawing/2014/main" val="807621119"/>
                  </a:ext>
                </a:extLst>
              </a:tr>
              <a:tr h="408934">
                <a:tc>
                  <a:txBody>
                    <a:bodyPr/>
                    <a:lstStyle/>
                    <a:p>
                      <a:r>
                        <a:rPr lang="en-US" sz="1100" dirty="0"/>
                        <a:t>Alert of Physical Objects</a:t>
                      </a:r>
                    </a:p>
                  </a:txBody>
                  <a:tcPr>
                    <a:solidFill>
                      <a:schemeClr val="accent1">
                        <a:lumMod val="60000"/>
                        <a:lumOff val="40000"/>
                      </a:schemeClr>
                    </a:solidFill>
                  </a:tcPr>
                </a:tc>
                <a:tc>
                  <a:txBody>
                    <a:bodyPr/>
                    <a:lstStyle/>
                    <a:p>
                      <a:r>
                        <a:rPr lang="en-US" sz="1100" dirty="0"/>
                        <a:t>3.00</a:t>
                      </a:r>
                    </a:p>
                  </a:txBody>
                  <a:tcPr/>
                </a:tc>
                <a:tc>
                  <a:txBody>
                    <a:bodyPr/>
                    <a:lstStyle/>
                    <a:p>
                      <a:r>
                        <a:rPr lang="en-US" sz="1100" dirty="0"/>
                        <a:t>1.00</a:t>
                      </a:r>
                    </a:p>
                  </a:txBody>
                  <a:tcPr/>
                </a:tc>
                <a:tc>
                  <a:txBody>
                    <a:bodyPr/>
                    <a:lstStyle/>
                    <a:p>
                      <a:r>
                        <a:rPr lang="en-US" sz="1100" dirty="0"/>
                        <a:t>1.00</a:t>
                      </a:r>
                    </a:p>
                  </a:txBody>
                  <a:tcPr/>
                </a:tc>
                <a:tc>
                  <a:txBody>
                    <a:bodyPr/>
                    <a:lstStyle/>
                    <a:p>
                      <a:r>
                        <a:rPr lang="en-US" sz="1100" dirty="0"/>
                        <a:t>3.00</a:t>
                      </a:r>
                    </a:p>
                  </a:txBody>
                  <a:tcPr/>
                </a:tc>
                <a:tc>
                  <a:txBody>
                    <a:bodyPr/>
                    <a:lstStyle/>
                    <a:p>
                      <a:r>
                        <a:rPr lang="en-US" sz="1100" dirty="0"/>
                        <a:t>3.00</a:t>
                      </a:r>
                    </a:p>
                  </a:txBody>
                  <a:tcPr/>
                </a:tc>
                <a:tc>
                  <a:txBody>
                    <a:bodyPr/>
                    <a:lstStyle/>
                    <a:p>
                      <a:r>
                        <a:rPr lang="en-US" sz="1100" dirty="0"/>
                        <a:t>3.00</a:t>
                      </a:r>
                    </a:p>
                  </a:txBody>
                  <a:tcPr/>
                </a:tc>
                <a:tc>
                  <a:txBody>
                    <a:bodyPr/>
                    <a:lstStyle/>
                    <a:p>
                      <a:r>
                        <a:rPr lang="en-US" sz="1100" dirty="0"/>
                        <a:t>1.00</a:t>
                      </a:r>
                    </a:p>
                  </a:txBody>
                  <a:tcPr>
                    <a:solidFill>
                      <a:srgbClr val="A69C95"/>
                    </a:solidFill>
                  </a:tcPr>
                </a:tc>
                <a:tc>
                  <a:txBody>
                    <a:bodyPr/>
                    <a:lstStyle/>
                    <a:p>
                      <a:r>
                        <a:rPr lang="en-US" sz="1100" dirty="0"/>
                        <a:t>1.00</a:t>
                      </a:r>
                    </a:p>
                  </a:txBody>
                  <a:tcPr/>
                </a:tc>
                <a:extLst>
                  <a:ext uri="{0D108BD9-81ED-4DB2-BD59-A6C34878D82A}">
                    <a16:rowId xmlns:a16="http://schemas.microsoft.com/office/drawing/2014/main" val="2722454954"/>
                  </a:ext>
                </a:extLst>
              </a:tr>
              <a:tr h="408934">
                <a:tc>
                  <a:txBody>
                    <a:bodyPr/>
                    <a:lstStyle/>
                    <a:p>
                      <a:r>
                        <a:rPr lang="en-US" sz="1100" dirty="0"/>
                        <a:t>Inform User of Possible Threats</a:t>
                      </a:r>
                    </a:p>
                  </a:txBody>
                  <a:tcPr>
                    <a:solidFill>
                      <a:schemeClr val="accent1">
                        <a:lumMod val="60000"/>
                        <a:lumOff val="40000"/>
                      </a:schemeClr>
                    </a:solidFill>
                  </a:tcPr>
                </a:tc>
                <a:tc>
                  <a:txBody>
                    <a:bodyPr/>
                    <a:lstStyle/>
                    <a:p>
                      <a:r>
                        <a:rPr lang="en-US" sz="1100" dirty="0"/>
                        <a:t>1.00</a:t>
                      </a:r>
                    </a:p>
                  </a:txBody>
                  <a:tcPr/>
                </a:tc>
                <a:tc>
                  <a:txBody>
                    <a:bodyPr/>
                    <a:lstStyle/>
                    <a:p>
                      <a:r>
                        <a:rPr lang="en-US" sz="1100" dirty="0"/>
                        <a:t>1.00</a:t>
                      </a:r>
                    </a:p>
                  </a:txBody>
                  <a:tcPr/>
                </a:tc>
                <a:tc>
                  <a:txBody>
                    <a:bodyPr/>
                    <a:lstStyle/>
                    <a:p>
                      <a:r>
                        <a:rPr lang="en-US" sz="1100" dirty="0"/>
                        <a:t>1.00</a:t>
                      </a:r>
                    </a:p>
                  </a:txBody>
                  <a:tcPr/>
                </a:tc>
                <a:tc>
                  <a:txBody>
                    <a:bodyPr/>
                    <a:lstStyle/>
                    <a:p>
                      <a:r>
                        <a:rPr lang="en-US" sz="1100" dirty="0"/>
                        <a:t>5.00</a:t>
                      </a:r>
                    </a:p>
                  </a:txBody>
                  <a:tcPr/>
                </a:tc>
                <a:tc>
                  <a:txBody>
                    <a:bodyPr/>
                    <a:lstStyle/>
                    <a:p>
                      <a:r>
                        <a:rPr lang="en-US" sz="1100" dirty="0"/>
                        <a:t>1.00</a:t>
                      </a:r>
                    </a:p>
                  </a:txBody>
                  <a:tcPr/>
                </a:tc>
                <a:tc>
                  <a:txBody>
                    <a:bodyPr/>
                    <a:lstStyle/>
                    <a:p>
                      <a:r>
                        <a:rPr lang="en-US" sz="1100" dirty="0"/>
                        <a:t>3.00</a:t>
                      </a:r>
                    </a:p>
                  </a:txBody>
                  <a:tcPr/>
                </a:tc>
                <a:tc>
                  <a:txBody>
                    <a:bodyPr/>
                    <a:lstStyle/>
                    <a:p>
                      <a:r>
                        <a:rPr lang="en-US" sz="1100" dirty="0"/>
                        <a:t>1.00</a:t>
                      </a:r>
                    </a:p>
                  </a:txBody>
                  <a:tcPr/>
                </a:tc>
                <a:tc>
                  <a:txBody>
                    <a:bodyPr/>
                    <a:lstStyle/>
                    <a:p>
                      <a:r>
                        <a:rPr lang="en-US" sz="1100" dirty="0"/>
                        <a:t>1.00</a:t>
                      </a:r>
                    </a:p>
                  </a:txBody>
                  <a:tcPr>
                    <a:solidFill>
                      <a:srgbClr val="A69C95"/>
                    </a:solidFill>
                  </a:tcPr>
                </a:tc>
                <a:extLst>
                  <a:ext uri="{0D108BD9-81ED-4DB2-BD59-A6C34878D82A}">
                    <a16:rowId xmlns:a16="http://schemas.microsoft.com/office/drawing/2014/main" val="1491025811"/>
                  </a:ext>
                </a:extLst>
              </a:tr>
              <a:tr h="236751">
                <a:tc>
                  <a:txBody>
                    <a:bodyPr/>
                    <a:lstStyle/>
                    <a:p>
                      <a:r>
                        <a:rPr lang="en-US" sz="1100" dirty="0"/>
                        <a:t>Sum</a:t>
                      </a:r>
                    </a:p>
                  </a:txBody>
                  <a:tcPr>
                    <a:solidFill>
                      <a:schemeClr val="accent1">
                        <a:lumMod val="60000"/>
                        <a:lumOff val="40000"/>
                      </a:schemeClr>
                    </a:solidFill>
                  </a:tcPr>
                </a:tc>
                <a:tc>
                  <a:txBody>
                    <a:bodyPr/>
                    <a:lstStyle/>
                    <a:p>
                      <a:r>
                        <a:rPr lang="en-US" sz="1100" dirty="0"/>
                        <a:t>10.53</a:t>
                      </a:r>
                    </a:p>
                  </a:txBody>
                  <a:tcPr/>
                </a:tc>
                <a:tc>
                  <a:txBody>
                    <a:bodyPr/>
                    <a:lstStyle/>
                    <a:p>
                      <a:r>
                        <a:rPr lang="en-US" sz="1100" dirty="0"/>
                        <a:t>8.53</a:t>
                      </a:r>
                    </a:p>
                  </a:txBody>
                  <a:tcPr/>
                </a:tc>
                <a:tc>
                  <a:txBody>
                    <a:bodyPr/>
                    <a:lstStyle/>
                    <a:p>
                      <a:r>
                        <a:rPr lang="en-US" sz="1100" dirty="0"/>
                        <a:t>4.40</a:t>
                      </a:r>
                    </a:p>
                  </a:txBody>
                  <a:tcPr/>
                </a:tc>
                <a:tc>
                  <a:txBody>
                    <a:bodyPr/>
                    <a:lstStyle/>
                    <a:p>
                      <a:r>
                        <a:rPr lang="en-US" sz="1100" dirty="0"/>
                        <a:t>30.00</a:t>
                      </a:r>
                    </a:p>
                  </a:txBody>
                  <a:tcPr/>
                </a:tc>
                <a:tc>
                  <a:txBody>
                    <a:bodyPr/>
                    <a:lstStyle/>
                    <a:p>
                      <a:r>
                        <a:rPr lang="en-US" sz="1100" dirty="0"/>
                        <a:t>10.53</a:t>
                      </a:r>
                    </a:p>
                  </a:txBody>
                  <a:tcPr/>
                </a:tc>
                <a:tc>
                  <a:txBody>
                    <a:bodyPr/>
                    <a:lstStyle/>
                    <a:p>
                      <a:r>
                        <a:rPr lang="en-US" sz="1100" dirty="0"/>
                        <a:t>22.00</a:t>
                      </a:r>
                    </a:p>
                  </a:txBody>
                  <a:tcPr/>
                </a:tc>
                <a:tc>
                  <a:txBody>
                    <a:bodyPr/>
                    <a:lstStyle/>
                    <a:p>
                      <a:r>
                        <a:rPr lang="en-US" sz="1100" dirty="0"/>
                        <a:t>5.33</a:t>
                      </a:r>
                    </a:p>
                  </a:txBody>
                  <a:tcPr/>
                </a:tc>
                <a:tc>
                  <a:txBody>
                    <a:bodyPr/>
                    <a:lstStyle/>
                    <a:p>
                      <a:r>
                        <a:rPr lang="en-US" sz="1100" dirty="0"/>
                        <a:t>6.53</a:t>
                      </a:r>
                    </a:p>
                  </a:txBody>
                  <a:tcPr/>
                </a:tc>
                <a:extLst>
                  <a:ext uri="{0D108BD9-81ED-4DB2-BD59-A6C34878D82A}">
                    <a16:rowId xmlns:a16="http://schemas.microsoft.com/office/drawing/2014/main" val="1045936958"/>
                  </a:ext>
                </a:extLst>
              </a:tr>
            </a:tbl>
          </a:graphicData>
        </a:graphic>
      </p:graphicFrame>
    </p:spTree>
    <p:extLst>
      <p:ext uri="{BB962C8B-B14F-4D97-AF65-F5344CB8AC3E}">
        <p14:creationId xmlns:p14="http://schemas.microsoft.com/office/powerpoint/2010/main" val="35413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4B13-47A4-4254-9D12-23C653BCB788}"/>
              </a:ext>
            </a:extLst>
          </p:cNvPr>
          <p:cNvSpPr>
            <a:spLocks noGrp="1"/>
          </p:cNvSpPr>
          <p:nvPr>
            <p:ph type="title"/>
          </p:nvPr>
        </p:nvSpPr>
        <p:spPr>
          <a:xfrm>
            <a:off x="647700" y="174625"/>
            <a:ext cx="10515600" cy="1325563"/>
          </a:xfrm>
        </p:spPr>
        <p:txBody>
          <a:bodyPr anchor="ctr">
            <a:normAutofit/>
          </a:bodyPr>
          <a:lstStyle/>
          <a:p>
            <a:r>
              <a:rPr lang="en-US">
                <a:solidFill>
                  <a:schemeClr val="tx1"/>
                </a:solidFill>
                <a:latin typeface="Arial"/>
                <a:cs typeface="Arial"/>
              </a:rPr>
              <a:t>Analytical Hierarchy Process</a:t>
            </a:r>
          </a:p>
        </p:txBody>
      </p:sp>
      <p:sp>
        <p:nvSpPr>
          <p:cNvPr id="4" name="Slide Number Placeholder 3">
            <a:extLst>
              <a:ext uri="{FF2B5EF4-FFF2-40B4-BE49-F238E27FC236}">
                <a16:creationId xmlns:a16="http://schemas.microsoft.com/office/drawing/2014/main" id="{01FCBD6B-3395-47AA-BD4C-4FA2915BD411}"/>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21</a:t>
            </a:fld>
            <a:endParaRPr lang="en-US"/>
          </a:p>
        </p:txBody>
      </p:sp>
      <p:sp>
        <p:nvSpPr>
          <p:cNvPr id="11" name="Content Placeholder 4">
            <a:extLst>
              <a:ext uri="{FF2B5EF4-FFF2-40B4-BE49-F238E27FC236}">
                <a16:creationId xmlns:a16="http://schemas.microsoft.com/office/drawing/2014/main" id="{E84AFC36-F006-4C66-96E8-E2B217F355BA}"/>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graphicFrame>
        <p:nvGraphicFramePr>
          <p:cNvPr id="7" name="Table 7">
            <a:extLst>
              <a:ext uri="{FF2B5EF4-FFF2-40B4-BE49-F238E27FC236}">
                <a16:creationId xmlns:a16="http://schemas.microsoft.com/office/drawing/2014/main" id="{B73654F1-425B-42B3-BDDF-BCD409A180FC}"/>
              </a:ext>
            </a:extLst>
          </p:cNvPr>
          <p:cNvGraphicFramePr>
            <a:graphicFrameLocks noGrp="1"/>
          </p:cNvGraphicFramePr>
          <p:nvPr>
            <p:ph idx="1"/>
            <p:extLst>
              <p:ext uri="{D42A27DB-BD31-4B8C-83A1-F6EECF244321}">
                <p14:modId xmlns:p14="http://schemas.microsoft.com/office/powerpoint/2010/main" val="427837363"/>
              </p:ext>
            </p:extLst>
          </p:nvPr>
        </p:nvGraphicFramePr>
        <p:xfrm>
          <a:off x="838200" y="1339850"/>
          <a:ext cx="10027440" cy="3910754"/>
        </p:xfrm>
        <a:graphic>
          <a:graphicData uri="http://schemas.openxmlformats.org/drawingml/2006/table">
            <a:tbl>
              <a:tblPr firstRow="1" bandRow="1">
                <a:tableStyleId>{5C22544A-7EE6-4342-B048-85BDC9FD1C3A}</a:tableStyleId>
              </a:tblPr>
              <a:tblGrid>
                <a:gridCol w="2506860">
                  <a:extLst>
                    <a:ext uri="{9D8B030D-6E8A-4147-A177-3AD203B41FA5}">
                      <a16:colId xmlns:a16="http://schemas.microsoft.com/office/drawing/2014/main" val="348918173"/>
                    </a:ext>
                  </a:extLst>
                </a:gridCol>
                <a:gridCol w="2506860">
                  <a:extLst>
                    <a:ext uri="{9D8B030D-6E8A-4147-A177-3AD203B41FA5}">
                      <a16:colId xmlns:a16="http://schemas.microsoft.com/office/drawing/2014/main" val="1357706133"/>
                    </a:ext>
                  </a:extLst>
                </a:gridCol>
                <a:gridCol w="2506860">
                  <a:extLst>
                    <a:ext uri="{9D8B030D-6E8A-4147-A177-3AD203B41FA5}">
                      <a16:colId xmlns:a16="http://schemas.microsoft.com/office/drawing/2014/main" val="1711305234"/>
                    </a:ext>
                  </a:extLst>
                </a:gridCol>
                <a:gridCol w="2506860">
                  <a:extLst>
                    <a:ext uri="{9D8B030D-6E8A-4147-A177-3AD203B41FA5}">
                      <a16:colId xmlns:a16="http://schemas.microsoft.com/office/drawing/2014/main" val="691262889"/>
                    </a:ext>
                  </a:extLst>
                </a:gridCol>
              </a:tblGrid>
              <a:tr h="352005">
                <a:tc>
                  <a:txBody>
                    <a:bodyPr/>
                    <a:lstStyle/>
                    <a:p>
                      <a:endParaRPr lang="en-US" sz="1600"/>
                    </a:p>
                  </a:txBody>
                  <a:tcPr/>
                </a:tc>
                <a:tc>
                  <a:txBody>
                    <a:bodyPr/>
                    <a:lstStyle/>
                    <a:p>
                      <a:r>
                        <a:rPr lang="en-US" sz="1600" b="0" dirty="0">
                          <a:solidFill>
                            <a:schemeClr val="tx1"/>
                          </a:solidFill>
                        </a:rPr>
                        <a:t>Sensor Pin Chip</a:t>
                      </a:r>
                    </a:p>
                  </a:txBody>
                  <a:tcPr>
                    <a:solidFill>
                      <a:schemeClr val="accent1">
                        <a:lumMod val="60000"/>
                        <a:lumOff val="40000"/>
                      </a:schemeClr>
                    </a:solidFill>
                  </a:tcPr>
                </a:tc>
                <a:tc>
                  <a:txBody>
                    <a:bodyPr/>
                    <a:lstStyle/>
                    <a:p>
                      <a:r>
                        <a:rPr lang="en-US" sz="1600" b="0" dirty="0">
                          <a:solidFill>
                            <a:schemeClr val="tx1"/>
                          </a:solidFill>
                        </a:rPr>
                        <a:t>Sensor Watch</a:t>
                      </a:r>
                    </a:p>
                  </a:txBody>
                  <a:tcPr>
                    <a:solidFill>
                      <a:schemeClr val="accent1">
                        <a:lumMod val="60000"/>
                        <a:lumOff val="40000"/>
                      </a:schemeClr>
                    </a:solidFill>
                  </a:tcPr>
                </a:tc>
                <a:tc>
                  <a:txBody>
                    <a:bodyPr/>
                    <a:lstStyle/>
                    <a:p>
                      <a:r>
                        <a:rPr lang="en-US" sz="1600" b="0" dirty="0">
                          <a:solidFill>
                            <a:schemeClr val="tx1"/>
                          </a:solidFill>
                        </a:rPr>
                        <a:t>Haptic Smart Cane</a:t>
                      </a:r>
                    </a:p>
                  </a:txBody>
                  <a:tcPr>
                    <a:solidFill>
                      <a:schemeClr val="accent1">
                        <a:lumMod val="60000"/>
                        <a:lumOff val="40000"/>
                      </a:schemeClr>
                    </a:solidFill>
                  </a:tcPr>
                </a:tc>
                <a:extLst>
                  <a:ext uri="{0D108BD9-81ED-4DB2-BD59-A6C34878D82A}">
                    <a16:rowId xmlns:a16="http://schemas.microsoft.com/office/drawing/2014/main" val="1862604531"/>
                  </a:ext>
                </a:extLst>
              </a:tr>
              <a:tr h="352005">
                <a:tc>
                  <a:txBody>
                    <a:bodyPr/>
                    <a:lstStyle/>
                    <a:p>
                      <a:r>
                        <a:rPr lang="en-US" sz="1600" dirty="0"/>
                        <a:t>Alert of Elevation</a:t>
                      </a:r>
                    </a:p>
                  </a:txBody>
                  <a:tcPr>
                    <a:solidFill>
                      <a:schemeClr val="accent1">
                        <a:lumMod val="60000"/>
                        <a:lumOff val="40000"/>
                      </a:schemeClr>
                    </a:solidFill>
                  </a:tcPr>
                </a:tc>
                <a:tc>
                  <a:txBody>
                    <a:bodyPr/>
                    <a:lstStyle/>
                    <a:p>
                      <a:r>
                        <a:rPr lang="en-US" sz="1600" dirty="0"/>
                        <a:t>0.11</a:t>
                      </a:r>
                    </a:p>
                  </a:txBody>
                  <a:tcPr/>
                </a:tc>
                <a:tc>
                  <a:txBody>
                    <a:bodyPr/>
                    <a:lstStyle/>
                    <a:p>
                      <a:r>
                        <a:rPr lang="en-US" sz="1600" dirty="0"/>
                        <a:t>0.11</a:t>
                      </a:r>
                    </a:p>
                  </a:txBody>
                  <a:tcPr/>
                </a:tc>
                <a:tc>
                  <a:txBody>
                    <a:bodyPr/>
                    <a:lstStyle/>
                    <a:p>
                      <a:r>
                        <a:rPr lang="en-US" sz="1600" dirty="0"/>
                        <a:t>0.78</a:t>
                      </a:r>
                    </a:p>
                  </a:txBody>
                  <a:tcPr/>
                </a:tc>
                <a:extLst>
                  <a:ext uri="{0D108BD9-81ED-4DB2-BD59-A6C34878D82A}">
                    <a16:rowId xmlns:a16="http://schemas.microsoft.com/office/drawing/2014/main" val="2854592075"/>
                  </a:ext>
                </a:extLst>
              </a:tr>
              <a:tr h="352005">
                <a:tc>
                  <a:txBody>
                    <a:bodyPr/>
                    <a:lstStyle/>
                    <a:p>
                      <a:r>
                        <a:rPr lang="en-US" sz="1600" dirty="0"/>
                        <a:t>Determine Location</a:t>
                      </a:r>
                    </a:p>
                  </a:txBody>
                  <a:tcPr>
                    <a:solidFill>
                      <a:schemeClr val="accent1">
                        <a:lumMod val="60000"/>
                        <a:lumOff val="40000"/>
                      </a:schemeClr>
                    </a:solidFill>
                  </a:tcPr>
                </a:tc>
                <a:tc>
                  <a:txBody>
                    <a:bodyPr/>
                    <a:lstStyle/>
                    <a:p>
                      <a:r>
                        <a:rPr lang="en-US" sz="1600" dirty="0"/>
                        <a:t>0.16</a:t>
                      </a:r>
                    </a:p>
                  </a:txBody>
                  <a:tcPr/>
                </a:tc>
                <a:tc>
                  <a:txBody>
                    <a:bodyPr/>
                    <a:lstStyle/>
                    <a:p>
                      <a:r>
                        <a:rPr lang="en-US" sz="1600" dirty="0"/>
                        <a:t>0.19</a:t>
                      </a:r>
                    </a:p>
                  </a:txBody>
                  <a:tcPr/>
                </a:tc>
                <a:tc>
                  <a:txBody>
                    <a:bodyPr/>
                    <a:lstStyle/>
                    <a:p>
                      <a:r>
                        <a:rPr lang="en-US" sz="1600" dirty="0"/>
                        <a:t>0.66</a:t>
                      </a:r>
                    </a:p>
                  </a:txBody>
                  <a:tcPr/>
                </a:tc>
                <a:extLst>
                  <a:ext uri="{0D108BD9-81ED-4DB2-BD59-A6C34878D82A}">
                    <a16:rowId xmlns:a16="http://schemas.microsoft.com/office/drawing/2014/main" val="277835052"/>
                  </a:ext>
                </a:extLst>
              </a:tr>
              <a:tr h="601816">
                <a:tc>
                  <a:txBody>
                    <a:bodyPr/>
                    <a:lstStyle/>
                    <a:p>
                      <a:r>
                        <a:rPr lang="en-US" sz="1600" dirty="0"/>
                        <a:t>Interpret Sensory Information</a:t>
                      </a:r>
                    </a:p>
                  </a:txBody>
                  <a:tcPr>
                    <a:solidFill>
                      <a:schemeClr val="accent1">
                        <a:lumMod val="60000"/>
                        <a:lumOff val="40000"/>
                      </a:schemeClr>
                    </a:solidFill>
                  </a:tcPr>
                </a:tc>
                <a:tc>
                  <a:txBody>
                    <a:bodyPr/>
                    <a:lstStyle/>
                    <a:p>
                      <a:r>
                        <a:rPr lang="en-US" sz="1600" dirty="0"/>
                        <a:t>0.45</a:t>
                      </a:r>
                    </a:p>
                  </a:txBody>
                  <a:tcPr/>
                </a:tc>
                <a:tc>
                  <a:txBody>
                    <a:bodyPr/>
                    <a:lstStyle/>
                    <a:p>
                      <a:r>
                        <a:rPr lang="en-US" sz="1600" dirty="0"/>
                        <a:t>0.45</a:t>
                      </a:r>
                    </a:p>
                  </a:txBody>
                  <a:tcPr/>
                </a:tc>
                <a:tc>
                  <a:txBody>
                    <a:bodyPr/>
                    <a:lstStyle/>
                    <a:p>
                      <a:r>
                        <a:rPr lang="en-US" sz="1600" dirty="0"/>
                        <a:t>0.09</a:t>
                      </a:r>
                    </a:p>
                  </a:txBody>
                  <a:tcPr/>
                </a:tc>
                <a:extLst>
                  <a:ext uri="{0D108BD9-81ED-4DB2-BD59-A6C34878D82A}">
                    <a16:rowId xmlns:a16="http://schemas.microsoft.com/office/drawing/2014/main" val="24446035"/>
                  </a:ext>
                </a:extLst>
              </a:tr>
              <a:tr h="345281">
                <a:tc>
                  <a:txBody>
                    <a:bodyPr/>
                    <a:lstStyle/>
                    <a:p>
                      <a:r>
                        <a:rPr lang="en-US" sz="1600" dirty="0"/>
                        <a:t>Access Emergency Contact</a:t>
                      </a:r>
                    </a:p>
                  </a:txBody>
                  <a:tcPr>
                    <a:solidFill>
                      <a:schemeClr val="accent1">
                        <a:lumMod val="60000"/>
                        <a:lumOff val="40000"/>
                      </a:schemeClr>
                    </a:solidFill>
                  </a:tcPr>
                </a:tc>
                <a:tc>
                  <a:txBody>
                    <a:bodyPr/>
                    <a:lstStyle/>
                    <a:p>
                      <a:r>
                        <a:rPr lang="en-US" sz="1600" dirty="0"/>
                        <a:t>0.20</a:t>
                      </a:r>
                    </a:p>
                  </a:txBody>
                  <a:tcPr/>
                </a:tc>
                <a:tc>
                  <a:txBody>
                    <a:bodyPr/>
                    <a:lstStyle/>
                    <a:p>
                      <a:r>
                        <a:rPr lang="en-US" sz="1600" dirty="0"/>
                        <a:t>0.20</a:t>
                      </a:r>
                    </a:p>
                  </a:txBody>
                  <a:tcPr/>
                </a:tc>
                <a:tc>
                  <a:txBody>
                    <a:bodyPr/>
                    <a:lstStyle/>
                    <a:p>
                      <a:r>
                        <a:rPr lang="en-US" sz="1600" dirty="0"/>
                        <a:t>0.60</a:t>
                      </a:r>
                    </a:p>
                  </a:txBody>
                  <a:tcPr/>
                </a:tc>
                <a:extLst>
                  <a:ext uri="{0D108BD9-81ED-4DB2-BD59-A6C34878D82A}">
                    <a16:rowId xmlns:a16="http://schemas.microsoft.com/office/drawing/2014/main" val="2191678601"/>
                  </a:ext>
                </a:extLst>
              </a:tr>
              <a:tr h="601816">
                <a:tc>
                  <a:txBody>
                    <a:bodyPr/>
                    <a:lstStyle/>
                    <a:p>
                      <a:r>
                        <a:rPr lang="en-US" sz="1600" dirty="0"/>
                        <a:t>Interface with Pre-existing Skills</a:t>
                      </a:r>
                    </a:p>
                  </a:txBody>
                  <a:tcPr>
                    <a:solidFill>
                      <a:schemeClr val="accent1">
                        <a:lumMod val="60000"/>
                        <a:lumOff val="40000"/>
                      </a:schemeClr>
                    </a:solidFill>
                  </a:tcPr>
                </a:tc>
                <a:tc>
                  <a:txBody>
                    <a:bodyPr/>
                    <a:lstStyle/>
                    <a:p>
                      <a:r>
                        <a:rPr lang="en-US" sz="1600" dirty="0"/>
                        <a:t>0.14</a:t>
                      </a:r>
                    </a:p>
                  </a:txBody>
                  <a:tcPr/>
                </a:tc>
                <a:tc>
                  <a:txBody>
                    <a:bodyPr/>
                    <a:lstStyle/>
                    <a:p>
                      <a:r>
                        <a:rPr lang="en-US" sz="1600" dirty="0"/>
                        <a:t>0.14</a:t>
                      </a:r>
                    </a:p>
                  </a:txBody>
                  <a:tcPr/>
                </a:tc>
                <a:tc>
                  <a:txBody>
                    <a:bodyPr/>
                    <a:lstStyle/>
                    <a:p>
                      <a:r>
                        <a:rPr lang="en-US" sz="1600" dirty="0"/>
                        <a:t>0.71</a:t>
                      </a:r>
                    </a:p>
                  </a:txBody>
                  <a:tcPr/>
                </a:tc>
                <a:extLst>
                  <a:ext uri="{0D108BD9-81ED-4DB2-BD59-A6C34878D82A}">
                    <a16:rowId xmlns:a16="http://schemas.microsoft.com/office/drawing/2014/main" val="4001440917"/>
                  </a:ext>
                </a:extLst>
              </a:tr>
              <a:tr h="352005">
                <a:tc>
                  <a:txBody>
                    <a:bodyPr/>
                    <a:lstStyle/>
                    <a:p>
                      <a:r>
                        <a:rPr lang="en-US" sz="1600" dirty="0"/>
                        <a:t>Store Frequent Tasks</a:t>
                      </a:r>
                    </a:p>
                  </a:txBody>
                  <a:tcPr>
                    <a:solidFill>
                      <a:schemeClr val="accent1">
                        <a:lumMod val="60000"/>
                        <a:lumOff val="40000"/>
                      </a:schemeClr>
                    </a:solidFill>
                  </a:tcPr>
                </a:tc>
                <a:tc>
                  <a:txBody>
                    <a:bodyPr/>
                    <a:lstStyle/>
                    <a:p>
                      <a:r>
                        <a:rPr lang="en-US" sz="1600" dirty="0"/>
                        <a:t>0.33</a:t>
                      </a:r>
                    </a:p>
                  </a:txBody>
                  <a:tcPr/>
                </a:tc>
                <a:tc>
                  <a:txBody>
                    <a:bodyPr/>
                    <a:lstStyle/>
                    <a:p>
                      <a:r>
                        <a:rPr lang="en-US" sz="1600" dirty="0"/>
                        <a:t>0.33</a:t>
                      </a:r>
                    </a:p>
                  </a:txBody>
                  <a:tcPr/>
                </a:tc>
                <a:tc>
                  <a:txBody>
                    <a:bodyPr/>
                    <a:lstStyle/>
                    <a:p>
                      <a:r>
                        <a:rPr lang="en-US" sz="1600" dirty="0"/>
                        <a:t>0.33</a:t>
                      </a:r>
                    </a:p>
                  </a:txBody>
                  <a:tcPr/>
                </a:tc>
                <a:extLst>
                  <a:ext uri="{0D108BD9-81ED-4DB2-BD59-A6C34878D82A}">
                    <a16:rowId xmlns:a16="http://schemas.microsoft.com/office/drawing/2014/main" val="1497346941"/>
                  </a:ext>
                </a:extLst>
              </a:tr>
              <a:tr h="352005">
                <a:tc>
                  <a:txBody>
                    <a:bodyPr/>
                    <a:lstStyle/>
                    <a:p>
                      <a:r>
                        <a:rPr lang="en-US" sz="1600" dirty="0"/>
                        <a:t>Alert of a Physical  Object </a:t>
                      </a:r>
                    </a:p>
                  </a:txBody>
                  <a:tcPr>
                    <a:solidFill>
                      <a:schemeClr val="accent1">
                        <a:lumMod val="60000"/>
                        <a:lumOff val="40000"/>
                      </a:schemeClr>
                    </a:solidFill>
                  </a:tcPr>
                </a:tc>
                <a:tc>
                  <a:txBody>
                    <a:bodyPr/>
                    <a:lstStyle/>
                    <a:p>
                      <a:r>
                        <a:rPr lang="en-US" sz="1600" dirty="0"/>
                        <a:t>0.43</a:t>
                      </a:r>
                    </a:p>
                  </a:txBody>
                  <a:tcPr/>
                </a:tc>
                <a:tc>
                  <a:txBody>
                    <a:bodyPr/>
                    <a:lstStyle/>
                    <a:p>
                      <a:r>
                        <a:rPr lang="en-US" sz="1600" dirty="0"/>
                        <a:t>0.14</a:t>
                      </a:r>
                    </a:p>
                  </a:txBody>
                  <a:tcPr/>
                </a:tc>
                <a:tc>
                  <a:txBody>
                    <a:bodyPr/>
                    <a:lstStyle/>
                    <a:p>
                      <a:r>
                        <a:rPr lang="en-US" sz="1600" dirty="0"/>
                        <a:t>0.43</a:t>
                      </a:r>
                    </a:p>
                  </a:txBody>
                  <a:tcPr/>
                </a:tc>
                <a:extLst>
                  <a:ext uri="{0D108BD9-81ED-4DB2-BD59-A6C34878D82A}">
                    <a16:rowId xmlns:a16="http://schemas.microsoft.com/office/drawing/2014/main" val="1888443334"/>
                  </a:ext>
                </a:extLst>
              </a:tr>
              <a:tr h="601816">
                <a:tc>
                  <a:txBody>
                    <a:bodyPr/>
                    <a:lstStyle/>
                    <a:p>
                      <a:r>
                        <a:rPr lang="en-US" sz="1600" dirty="0"/>
                        <a:t>Inform User of Possible Threats</a:t>
                      </a:r>
                    </a:p>
                  </a:txBody>
                  <a:tcPr>
                    <a:solidFill>
                      <a:schemeClr val="accent1">
                        <a:lumMod val="60000"/>
                        <a:lumOff val="40000"/>
                      </a:schemeClr>
                    </a:solidFill>
                  </a:tcPr>
                </a:tc>
                <a:tc>
                  <a:txBody>
                    <a:bodyPr/>
                    <a:lstStyle/>
                    <a:p>
                      <a:r>
                        <a:rPr lang="en-US" sz="1600" dirty="0"/>
                        <a:t>0.33</a:t>
                      </a:r>
                    </a:p>
                  </a:txBody>
                  <a:tcPr/>
                </a:tc>
                <a:tc>
                  <a:txBody>
                    <a:bodyPr/>
                    <a:lstStyle/>
                    <a:p>
                      <a:r>
                        <a:rPr lang="en-US" sz="1600" dirty="0"/>
                        <a:t>0.33</a:t>
                      </a:r>
                    </a:p>
                  </a:txBody>
                  <a:tcPr/>
                </a:tc>
                <a:tc>
                  <a:txBody>
                    <a:bodyPr/>
                    <a:lstStyle/>
                    <a:p>
                      <a:r>
                        <a:rPr lang="en-US" sz="1600" dirty="0"/>
                        <a:t>0.33</a:t>
                      </a:r>
                    </a:p>
                  </a:txBody>
                  <a:tcPr/>
                </a:tc>
                <a:extLst>
                  <a:ext uri="{0D108BD9-81ED-4DB2-BD59-A6C34878D82A}">
                    <a16:rowId xmlns:a16="http://schemas.microsoft.com/office/drawing/2014/main" val="1191187882"/>
                  </a:ext>
                </a:extLst>
              </a:tr>
            </a:tbl>
          </a:graphicData>
        </a:graphic>
      </p:graphicFrame>
    </p:spTree>
    <p:extLst>
      <p:ext uri="{BB962C8B-B14F-4D97-AF65-F5344CB8AC3E}">
        <p14:creationId xmlns:p14="http://schemas.microsoft.com/office/powerpoint/2010/main" val="2714248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4B13-47A4-4254-9D12-23C653BCB788}"/>
              </a:ext>
            </a:extLst>
          </p:cNvPr>
          <p:cNvSpPr>
            <a:spLocks noGrp="1"/>
          </p:cNvSpPr>
          <p:nvPr>
            <p:ph type="title"/>
          </p:nvPr>
        </p:nvSpPr>
        <p:spPr>
          <a:xfrm>
            <a:off x="647700" y="174625"/>
            <a:ext cx="10515600" cy="1325563"/>
          </a:xfrm>
        </p:spPr>
        <p:txBody>
          <a:bodyPr anchor="ctr">
            <a:normAutofit/>
          </a:bodyPr>
          <a:lstStyle/>
          <a:p>
            <a:r>
              <a:rPr lang="en-US">
                <a:solidFill>
                  <a:schemeClr val="tx1"/>
                </a:solidFill>
                <a:latin typeface="Arial"/>
                <a:cs typeface="Arial"/>
              </a:rPr>
              <a:t>Analytical Hierarchy Process</a:t>
            </a:r>
          </a:p>
        </p:txBody>
      </p:sp>
      <p:sp>
        <p:nvSpPr>
          <p:cNvPr id="4" name="Slide Number Placeholder 3">
            <a:extLst>
              <a:ext uri="{FF2B5EF4-FFF2-40B4-BE49-F238E27FC236}">
                <a16:creationId xmlns:a16="http://schemas.microsoft.com/office/drawing/2014/main" id="{01FCBD6B-3395-47AA-BD4C-4FA2915BD411}"/>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22</a:t>
            </a:r>
            <a:endParaRPr lang="en-US"/>
          </a:p>
        </p:txBody>
      </p:sp>
      <p:sp>
        <p:nvSpPr>
          <p:cNvPr id="11" name="Content Placeholder 4">
            <a:extLst>
              <a:ext uri="{FF2B5EF4-FFF2-40B4-BE49-F238E27FC236}">
                <a16:creationId xmlns:a16="http://schemas.microsoft.com/office/drawing/2014/main" id="{E84AFC36-F006-4C66-96E8-E2B217F355BA}"/>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graphicFrame>
        <p:nvGraphicFramePr>
          <p:cNvPr id="8" name="Content Placeholder 7">
            <a:extLst>
              <a:ext uri="{FF2B5EF4-FFF2-40B4-BE49-F238E27FC236}">
                <a16:creationId xmlns:a16="http://schemas.microsoft.com/office/drawing/2014/main" id="{5CA192AC-F32D-4FCB-BC29-216E963DE164}"/>
              </a:ext>
            </a:extLst>
          </p:cNvPr>
          <p:cNvGraphicFramePr>
            <a:graphicFrameLocks noGrp="1"/>
          </p:cNvGraphicFramePr>
          <p:nvPr>
            <p:ph idx="1"/>
            <p:extLst>
              <p:ext uri="{D42A27DB-BD31-4B8C-83A1-F6EECF244321}">
                <p14:modId xmlns:p14="http://schemas.microsoft.com/office/powerpoint/2010/main" val="2040480733"/>
              </p:ext>
            </p:extLst>
          </p:nvPr>
        </p:nvGraphicFramePr>
        <p:xfrm>
          <a:off x="1999332" y="1308368"/>
          <a:ext cx="7828253" cy="4235596"/>
        </p:xfrm>
        <a:graphic>
          <a:graphicData uri="http://schemas.openxmlformats.org/drawingml/2006/table">
            <a:tbl>
              <a:tblPr firstRow="1" bandRow="1">
                <a:tableStyleId>{5C22544A-7EE6-4342-B048-85BDC9FD1C3A}</a:tableStyleId>
              </a:tblPr>
              <a:tblGrid>
                <a:gridCol w="3350466">
                  <a:extLst>
                    <a:ext uri="{9D8B030D-6E8A-4147-A177-3AD203B41FA5}">
                      <a16:colId xmlns:a16="http://schemas.microsoft.com/office/drawing/2014/main" val="508054342"/>
                    </a:ext>
                  </a:extLst>
                </a:gridCol>
                <a:gridCol w="4477787">
                  <a:extLst>
                    <a:ext uri="{9D8B030D-6E8A-4147-A177-3AD203B41FA5}">
                      <a16:colId xmlns:a16="http://schemas.microsoft.com/office/drawing/2014/main" val="2285763943"/>
                    </a:ext>
                  </a:extLst>
                </a:gridCol>
              </a:tblGrid>
              <a:tr h="511968">
                <a:tc>
                  <a:txBody>
                    <a:bodyPr/>
                    <a:lstStyle/>
                    <a:p>
                      <a:pPr fontAlgn="b"/>
                      <a:r>
                        <a:rPr lang="en-US" sz="1100">
                          <a:effectLst/>
                        </a:rPr>
                        <a:t>Criteria Comparison Matrix [C] </a:t>
                      </a:r>
                      <a:endParaRPr lang="en-US" sz="1100">
                        <a:solidFill>
                          <a:srgbClr val="FFFFFF"/>
                        </a:solidFill>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4001279827"/>
                  </a:ext>
                </a:extLst>
              </a:tr>
              <a:tr h="454445">
                <a:tc>
                  <a:txBody>
                    <a:bodyPr/>
                    <a:lstStyle/>
                    <a:p>
                      <a:pPr algn="ctr" fontAlgn="b"/>
                      <a:r>
                        <a:rPr lang="en-US" sz="1800" b="1">
                          <a:effectLst/>
                        </a:rPr>
                        <a:t>Functions</a:t>
                      </a:r>
                    </a:p>
                  </a:txBody>
                  <a:tcPr marL="9525" marR="9525" marT="9525" anchor="b">
                    <a:solidFill>
                      <a:schemeClr val="accent1">
                        <a:lumMod val="60000"/>
                        <a:lumOff val="40000"/>
                      </a:schemeClr>
                    </a:solidFill>
                  </a:tcPr>
                </a:tc>
                <a:tc>
                  <a:txBody>
                    <a:bodyPr/>
                    <a:lstStyle/>
                    <a:p>
                      <a:pPr algn="ctr" fontAlgn="b"/>
                      <a:r>
                        <a:rPr lang="en-US" sz="1800" b="1">
                          <a:effectLst/>
                        </a:rPr>
                        <a:t>Criteria Weights{W}</a:t>
                      </a:r>
                      <a:endParaRPr lang="en-US" sz="1800" b="1">
                        <a:effectLst/>
                        <a:latin typeface="Calibri"/>
                      </a:endParaRPr>
                    </a:p>
                  </a:txBody>
                  <a:tcPr marL="9525" marR="9525" marT="9525" anchor="b">
                    <a:solidFill>
                      <a:schemeClr val="accent1">
                        <a:lumMod val="60000"/>
                        <a:lumOff val="40000"/>
                      </a:schemeClr>
                    </a:solidFill>
                  </a:tcPr>
                </a:tc>
                <a:extLst>
                  <a:ext uri="{0D108BD9-81ED-4DB2-BD59-A6C34878D82A}">
                    <a16:rowId xmlns:a16="http://schemas.microsoft.com/office/drawing/2014/main" val="3847941493"/>
                  </a:ext>
                </a:extLst>
              </a:tr>
              <a:tr h="280650">
                <a:tc>
                  <a:txBody>
                    <a:bodyPr/>
                    <a:lstStyle/>
                    <a:p>
                      <a:pPr fontAlgn="ctr"/>
                      <a:r>
                        <a:rPr lang="en-US" sz="1800">
                          <a:effectLst/>
                        </a:rPr>
                        <a:t>Alert of Elevation</a:t>
                      </a:r>
                      <a:endParaRPr lang="en-US" sz="1800">
                        <a:effectLst/>
                        <a:latin typeface="Calibri"/>
                      </a:endParaRPr>
                    </a:p>
                  </a:txBody>
                  <a:tcPr marL="9525" marR="9525" marT="9525" anchor="ctr"/>
                </a:tc>
                <a:tc>
                  <a:txBody>
                    <a:bodyPr/>
                    <a:lstStyle/>
                    <a:p>
                      <a:pPr algn="ctr" fontAlgn="b"/>
                      <a:r>
                        <a:rPr lang="en-US" sz="1800">
                          <a:effectLst/>
                        </a:rPr>
                        <a:t>0.11</a:t>
                      </a:r>
                      <a:endParaRPr lang="en-US" sz="1800">
                        <a:effectLst/>
                        <a:latin typeface="Calibri"/>
                      </a:endParaRPr>
                    </a:p>
                  </a:txBody>
                  <a:tcPr marL="9525" marR="9525" marT="9525" anchor="b"/>
                </a:tc>
                <a:extLst>
                  <a:ext uri="{0D108BD9-81ED-4DB2-BD59-A6C34878D82A}">
                    <a16:rowId xmlns:a16="http://schemas.microsoft.com/office/drawing/2014/main" val="3945760563"/>
                  </a:ext>
                </a:extLst>
              </a:tr>
              <a:tr h="280650">
                <a:tc>
                  <a:txBody>
                    <a:bodyPr/>
                    <a:lstStyle/>
                    <a:p>
                      <a:pPr fontAlgn="ctr"/>
                      <a:r>
                        <a:rPr lang="en-US" sz="1800">
                          <a:effectLst/>
                        </a:rPr>
                        <a:t>Determine Location</a:t>
                      </a:r>
                      <a:endParaRPr lang="en-US" sz="1800">
                        <a:effectLst/>
                        <a:latin typeface="Calibri"/>
                      </a:endParaRPr>
                    </a:p>
                  </a:txBody>
                  <a:tcPr marL="9525" marR="9525" marT="9525" anchor="ctr"/>
                </a:tc>
                <a:tc>
                  <a:txBody>
                    <a:bodyPr/>
                    <a:lstStyle/>
                    <a:p>
                      <a:pPr algn="ctr" fontAlgn="b"/>
                      <a:r>
                        <a:rPr lang="en-US" sz="1800">
                          <a:effectLst/>
                        </a:rPr>
                        <a:t>0.13</a:t>
                      </a:r>
                      <a:endParaRPr lang="en-US" sz="1800">
                        <a:effectLst/>
                        <a:latin typeface="Calibri"/>
                      </a:endParaRPr>
                    </a:p>
                  </a:txBody>
                  <a:tcPr marL="9525" marR="9525" marT="9525" anchor="b"/>
                </a:tc>
                <a:extLst>
                  <a:ext uri="{0D108BD9-81ED-4DB2-BD59-A6C34878D82A}">
                    <a16:rowId xmlns:a16="http://schemas.microsoft.com/office/drawing/2014/main" val="1403704490"/>
                  </a:ext>
                </a:extLst>
              </a:tr>
              <a:tr h="280650">
                <a:tc>
                  <a:txBody>
                    <a:bodyPr/>
                    <a:lstStyle/>
                    <a:p>
                      <a:pPr fontAlgn="ctr"/>
                      <a:r>
                        <a:rPr lang="en-US" sz="1800">
                          <a:effectLst/>
                        </a:rPr>
                        <a:t>Interpret Sensory Information</a:t>
                      </a:r>
                      <a:endParaRPr lang="en-US" sz="1800">
                        <a:effectLst/>
                        <a:latin typeface="Calibri"/>
                      </a:endParaRPr>
                    </a:p>
                  </a:txBody>
                  <a:tcPr marL="9525" marR="9525" marT="9525" anchor="ctr"/>
                </a:tc>
                <a:tc>
                  <a:txBody>
                    <a:bodyPr/>
                    <a:lstStyle/>
                    <a:p>
                      <a:pPr algn="ctr" fontAlgn="b"/>
                      <a:r>
                        <a:rPr lang="en-US" sz="1800">
                          <a:effectLst/>
                        </a:rPr>
                        <a:t>0.24</a:t>
                      </a:r>
                      <a:endParaRPr lang="en-US" sz="1800">
                        <a:effectLst/>
                        <a:latin typeface="Calibri"/>
                      </a:endParaRPr>
                    </a:p>
                  </a:txBody>
                  <a:tcPr marL="9525" marR="9525" marT="9525" anchor="b"/>
                </a:tc>
                <a:extLst>
                  <a:ext uri="{0D108BD9-81ED-4DB2-BD59-A6C34878D82A}">
                    <a16:rowId xmlns:a16="http://schemas.microsoft.com/office/drawing/2014/main" val="2778031430"/>
                  </a:ext>
                </a:extLst>
              </a:tr>
              <a:tr h="280650">
                <a:tc>
                  <a:txBody>
                    <a:bodyPr/>
                    <a:lstStyle/>
                    <a:p>
                      <a:pPr fontAlgn="ctr"/>
                      <a:r>
                        <a:rPr lang="en-US" sz="1800">
                          <a:effectLst/>
                        </a:rPr>
                        <a:t>Access Emergency Contact </a:t>
                      </a:r>
                      <a:endParaRPr lang="en-US" sz="1800">
                        <a:effectLst/>
                        <a:latin typeface="Calibri"/>
                      </a:endParaRPr>
                    </a:p>
                  </a:txBody>
                  <a:tcPr marL="9525" marR="9525" marT="9525" anchor="ctr"/>
                </a:tc>
                <a:tc>
                  <a:txBody>
                    <a:bodyPr/>
                    <a:lstStyle/>
                    <a:p>
                      <a:pPr algn="ctr" fontAlgn="b"/>
                      <a:r>
                        <a:rPr lang="en-US" sz="1800">
                          <a:effectLst/>
                        </a:rPr>
                        <a:t>0.03</a:t>
                      </a:r>
                      <a:endParaRPr lang="en-US" sz="1800">
                        <a:effectLst/>
                        <a:latin typeface="Calibri"/>
                      </a:endParaRPr>
                    </a:p>
                  </a:txBody>
                  <a:tcPr marL="9525" marR="9525" marT="9525" anchor="b"/>
                </a:tc>
                <a:extLst>
                  <a:ext uri="{0D108BD9-81ED-4DB2-BD59-A6C34878D82A}">
                    <a16:rowId xmlns:a16="http://schemas.microsoft.com/office/drawing/2014/main" val="1390243694"/>
                  </a:ext>
                </a:extLst>
              </a:tr>
              <a:tr h="481114">
                <a:tc>
                  <a:txBody>
                    <a:bodyPr/>
                    <a:lstStyle/>
                    <a:p>
                      <a:pPr fontAlgn="ctr"/>
                      <a:r>
                        <a:rPr lang="en-US" sz="1800">
                          <a:effectLst/>
                        </a:rPr>
                        <a:t>Interface With Pre-Existing Skills</a:t>
                      </a:r>
                      <a:endParaRPr lang="en-US" sz="1800">
                        <a:effectLst/>
                        <a:latin typeface="Calibri"/>
                      </a:endParaRPr>
                    </a:p>
                  </a:txBody>
                  <a:tcPr marL="9525" marR="9525" marT="9525" anchor="ctr"/>
                </a:tc>
                <a:tc>
                  <a:txBody>
                    <a:bodyPr/>
                    <a:lstStyle/>
                    <a:p>
                      <a:pPr algn="ctr" fontAlgn="b"/>
                      <a:r>
                        <a:rPr lang="en-US" sz="1800">
                          <a:effectLst/>
                        </a:rPr>
                        <a:t>0.11</a:t>
                      </a:r>
                      <a:endParaRPr lang="en-US" sz="1800">
                        <a:effectLst/>
                        <a:latin typeface="Calibri"/>
                      </a:endParaRPr>
                    </a:p>
                  </a:txBody>
                  <a:tcPr marL="9525" marR="9525" marT="9525" anchor="b"/>
                </a:tc>
                <a:extLst>
                  <a:ext uri="{0D108BD9-81ED-4DB2-BD59-A6C34878D82A}">
                    <a16:rowId xmlns:a16="http://schemas.microsoft.com/office/drawing/2014/main" val="3352504397"/>
                  </a:ext>
                </a:extLst>
              </a:tr>
              <a:tr h="280650">
                <a:tc>
                  <a:txBody>
                    <a:bodyPr/>
                    <a:lstStyle/>
                    <a:p>
                      <a:pPr fontAlgn="ctr"/>
                      <a:r>
                        <a:rPr lang="en-US" sz="1800">
                          <a:effectLst/>
                        </a:rPr>
                        <a:t>Store Frequent Tasks</a:t>
                      </a:r>
                      <a:endParaRPr lang="en-US" sz="1800">
                        <a:effectLst/>
                        <a:latin typeface="Calibri"/>
                      </a:endParaRPr>
                    </a:p>
                  </a:txBody>
                  <a:tcPr marL="9525" marR="9525" marT="9525" anchor="ctr"/>
                </a:tc>
                <a:tc>
                  <a:txBody>
                    <a:bodyPr/>
                    <a:lstStyle/>
                    <a:p>
                      <a:pPr algn="ctr" fontAlgn="b"/>
                      <a:r>
                        <a:rPr lang="en-US" sz="1800">
                          <a:effectLst/>
                        </a:rPr>
                        <a:t>0.04</a:t>
                      </a:r>
                      <a:endParaRPr lang="en-US" sz="1800">
                        <a:effectLst/>
                        <a:latin typeface="Calibri"/>
                      </a:endParaRPr>
                    </a:p>
                  </a:txBody>
                  <a:tcPr marL="9525" marR="9525" marT="9525" anchor="b"/>
                </a:tc>
                <a:extLst>
                  <a:ext uri="{0D108BD9-81ED-4DB2-BD59-A6C34878D82A}">
                    <a16:rowId xmlns:a16="http://schemas.microsoft.com/office/drawing/2014/main" val="2814010704"/>
                  </a:ext>
                </a:extLst>
              </a:tr>
              <a:tr h="280650">
                <a:tc>
                  <a:txBody>
                    <a:bodyPr/>
                    <a:lstStyle/>
                    <a:p>
                      <a:pPr fontAlgn="ctr"/>
                      <a:r>
                        <a:rPr lang="en-US" sz="1800">
                          <a:effectLst/>
                        </a:rPr>
                        <a:t>Alert of Physical Object</a:t>
                      </a:r>
                      <a:endParaRPr lang="en-US" sz="1800">
                        <a:effectLst/>
                        <a:latin typeface="Calibri"/>
                      </a:endParaRPr>
                    </a:p>
                  </a:txBody>
                  <a:tcPr marL="9525" marR="9525" marT="9525" anchor="ctr"/>
                </a:tc>
                <a:tc>
                  <a:txBody>
                    <a:bodyPr/>
                    <a:lstStyle/>
                    <a:p>
                      <a:pPr algn="ctr" fontAlgn="b"/>
                      <a:r>
                        <a:rPr lang="en-US" sz="1800">
                          <a:effectLst/>
                        </a:rPr>
                        <a:t>0.19</a:t>
                      </a:r>
                      <a:endParaRPr lang="en-US" sz="1800">
                        <a:effectLst/>
                        <a:latin typeface="Calibri"/>
                      </a:endParaRPr>
                    </a:p>
                  </a:txBody>
                  <a:tcPr marL="9525" marR="9525" marT="9525" anchor="b"/>
                </a:tc>
                <a:extLst>
                  <a:ext uri="{0D108BD9-81ED-4DB2-BD59-A6C34878D82A}">
                    <a16:rowId xmlns:a16="http://schemas.microsoft.com/office/drawing/2014/main" val="3861889553"/>
                  </a:ext>
                </a:extLst>
              </a:tr>
              <a:tr h="481114">
                <a:tc>
                  <a:txBody>
                    <a:bodyPr/>
                    <a:lstStyle/>
                    <a:p>
                      <a:pPr fontAlgn="ctr"/>
                      <a:r>
                        <a:rPr lang="en-US" sz="1800">
                          <a:effectLst/>
                        </a:rPr>
                        <a:t>Inform User of Possible Threats</a:t>
                      </a:r>
                      <a:endParaRPr lang="en-US" sz="1800">
                        <a:effectLst/>
                        <a:latin typeface="Calibri"/>
                      </a:endParaRPr>
                    </a:p>
                  </a:txBody>
                  <a:tcPr marL="9525" marR="9525" marT="9525" anchor="ctr"/>
                </a:tc>
                <a:tc>
                  <a:txBody>
                    <a:bodyPr/>
                    <a:lstStyle/>
                    <a:p>
                      <a:pPr algn="ctr" fontAlgn="b"/>
                      <a:r>
                        <a:rPr lang="en-US" sz="1800">
                          <a:effectLst/>
                        </a:rPr>
                        <a:t>0.15</a:t>
                      </a:r>
                      <a:endParaRPr lang="en-US" sz="1800">
                        <a:effectLst/>
                        <a:latin typeface="Calibri"/>
                      </a:endParaRPr>
                    </a:p>
                  </a:txBody>
                  <a:tcPr marL="9525" marR="9525" marT="9525" anchor="b"/>
                </a:tc>
                <a:extLst>
                  <a:ext uri="{0D108BD9-81ED-4DB2-BD59-A6C34878D82A}">
                    <a16:rowId xmlns:a16="http://schemas.microsoft.com/office/drawing/2014/main" val="4103318859"/>
                  </a:ext>
                </a:extLst>
              </a:tr>
              <a:tr h="280650">
                <a:tc>
                  <a:txBody>
                    <a:bodyPr/>
                    <a:lstStyle/>
                    <a:p>
                      <a:pPr algn="ctr" fontAlgn="b"/>
                      <a:r>
                        <a:rPr lang="en-US" sz="1800" b="1">
                          <a:effectLst/>
                        </a:rPr>
                        <a:t>Sum</a:t>
                      </a:r>
                      <a:endParaRPr lang="en-US" sz="1800" b="1">
                        <a:effectLst/>
                        <a:latin typeface="Calibri"/>
                      </a:endParaRPr>
                    </a:p>
                  </a:txBody>
                  <a:tcPr marL="9525" marR="9525" marT="9525" anchor="b"/>
                </a:tc>
                <a:tc>
                  <a:txBody>
                    <a:bodyPr/>
                    <a:lstStyle/>
                    <a:p>
                      <a:pPr algn="ctr" fontAlgn="b"/>
                      <a:r>
                        <a:rPr lang="en-US" sz="1800" b="1">
                          <a:effectLst/>
                        </a:rPr>
                        <a:t>1.00</a:t>
                      </a:r>
                      <a:endParaRPr lang="en-US" sz="1800" b="1">
                        <a:effectLst/>
                        <a:latin typeface="Calibri"/>
                      </a:endParaRPr>
                    </a:p>
                  </a:txBody>
                  <a:tcPr marL="9525" marR="9525" marT="9525" anchor="b"/>
                </a:tc>
                <a:extLst>
                  <a:ext uri="{0D108BD9-81ED-4DB2-BD59-A6C34878D82A}">
                    <a16:rowId xmlns:a16="http://schemas.microsoft.com/office/drawing/2014/main" val="2122903967"/>
                  </a:ext>
                </a:extLst>
              </a:tr>
            </a:tbl>
          </a:graphicData>
        </a:graphic>
      </p:graphicFrame>
    </p:spTree>
    <p:extLst>
      <p:ext uri="{BB962C8B-B14F-4D97-AF65-F5344CB8AC3E}">
        <p14:creationId xmlns:p14="http://schemas.microsoft.com/office/powerpoint/2010/main" val="1940660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CAD0C-429C-4B7D-A3B7-78D8D29D02C4}"/>
              </a:ext>
            </a:extLst>
          </p:cNvPr>
          <p:cNvSpPr>
            <a:spLocks noGrp="1"/>
          </p:cNvSpPr>
          <p:nvPr>
            <p:ph type="title"/>
          </p:nvPr>
        </p:nvSpPr>
        <p:spPr/>
        <p:txBody>
          <a:bodyPr/>
          <a:lstStyle/>
          <a:p>
            <a:r>
              <a:rPr lang="en-US">
                <a:solidFill>
                  <a:schemeClr val="tx1"/>
                </a:solidFill>
                <a:latin typeface="Arial"/>
                <a:cs typeface="Arial"/>
              </a:rPr>
              <a:t>Final Selection</a:t>
            </a:r>
          </a:p>
        </p:txBody>
      </p:sp>
      <p:sp>
        <p:nvSpPr>
          <p:cNvPr id="3" name="Content Placeholder 2">
            <a:extLst>
              <a:ext uri="{FF2B5EF4-FFF2-40B4-BE49-F238E27FC236}">
                <a16:creationId xmlns:a16="http://schemas.microsoft.com/office/drawing/2014/main" id="{CB3FE908-E1CE-42B9-919B-F5EDF6A652CE}"/>
              </a:ext>
            </a:extLst>
          </p:cNvPr>
          <p:cNvSpPr>
            <a:spLocks noGrp="1"/>
          </p:cNvSpPr>
          <p:nvPr>
            <p:ph idx="1"/>
          </p:nvPr>
        </p:nvSpPr>
        <p:spPr>
          <a:xfrm>
            <a:off x="838200" y="1495119"/>
            <a:ext cx="5291770" cy="1905055"/>
          </a:xfrm>
        </p:spPr>
        <p:txBody>
          <a:bodyPr vert="horz" lIns="91440" tIns="45720" rIns="91440" bIns="45720" rtlCol="0" anchor="t">
            <a:normAutofit/>
          </a:bodyPr>
          <a:lstStyle/>
          <a:p>
            <a:pPr marL="0" indent="0">
              <a:buNone/>
            </a:pPr>
            <a:r>
              <a:rPr lang="en-US" sz="2500">
                <a:latin typeface="Calibri"/>
                <a:cs typeface="Arial"/>
              </a:rPr>
              <a:t>Our final selection was ranked:</a:t>
            </a:r>
            <a:endParaRPr lang="en-US" sz="2500">
              <a:latin typeface="Calibri"/>
            </a:endParaRPr>
          </a:p>
          <a:p>
            <a:pPr marL="971550" lvl="1" indent="-514350">
              <a:buAutoNum type="arabicPeriod"/>
            </a:pPr>
            <a:r>
              <a:rPr lang="en-US" sz="2500">
                <a:latin typeface="Calibri"/>
                <a:cs typeface="Arial"/>
              </a:rPr>
              <a:t>Haptic Smart Cane</a:t>
            </a:r>
          </a:p>
          <a:p>
            <a:pPr marL="971550" lvl="1" indent="-514350">
              <a:buAutoNum type="arabicPeriod"/>
            </a:pPr>
            <a:r>
              <a:rPr lang="en-US" sz="2500">
                <a:latin typeface="Calibri"/>
                <a:cs typeface="Arial"/>
              </a:rPr>
              <a:t>Sensor Pin Chip</a:t>
            </a:r>
            <a:endParaRPr lang="en-US" sz="2500">
              <a:latin typeface="Calibri"/>
            </a:endParaRPr>
          </a:p>
          <a:p>
            <a:pPr marL="971550" lvl="1" indent="-514350">
              <a:buAutoNum type="arabicPeriod"/>
            </a:pPr>
            <a:r>
              <a:rPr lang="en-US" sz="2500">
                <a:latin typeface="Calibri"/>
                <a:cs typeface="Arial"/>
              </a:rPr>
              <a:t>Sensor Watch</a:t>
            </a:r>
          </a:p>
          <a:p>
            <a:pPr marL="457200" lvl="1" indent="0">
              <a:buNone/>
            </a:pPr>
            <a:endParaRPr lang="en-US">
              <a:latin typeface="Arial"/>
              <a:cs typeface="Arial"/>
            </a:endParaRPr>
          </a:p>
        </p:txBody>
      </p:sp>
      <p:sp>
        <p:nvSpPr>
          <p:cNvPr id="4" name="Slide Number Placeholder 3">
            <a:extLst>
              <a:ext uri="{FF2B5EF4-FFF2-40B4-BE49-F238E27FC236}">
                <a16:creationId xmlns:a16="http://schemas.microsoft.com/office/drawing/2014/main" id="{F1E52B51-0FA2-45D8-9622-FD7D0E7C53A3}"/>
              </a:ext>
            </a:extLst>
          </p:cNvPr>
          <p:cNvSpPr>
            <a:spLocks noGrp="1"/>
          </p:cNvSpPr>
          <p:nvPr>
            <p:ph type="sldNum" sz="quarter" idx="4"/>
          </p:nvPr>
        </p:nvSpPr>
        <p:spPr/>
        <p:txBody>
          <a:bodyPr lIns="91440" tIns="45720" rIns="91440" bIns="45720" anchor="t"/>
          <a:lstStyle/>
          <a:p>
            <a:r>
              <a:rPr lang="en-US">
                <a:latin typeface="Arial"/>
                <a:cs typeface="Arial"/>
              </a:rPr>
              <a:t>23</a:t>
            </a:r>
            <a:endParaRPr lang="en-US"/>
          </a:p>
        </p:txBody>
      </p:sp>
      <p:sp>
        <p:nvSpPr>
          <p:cNvPr id="8" name="Rectangle 7">
            <a:extLst>
              <a:ext uri="{FF2B5EF4-FFF2-40B4-BE49-F238E27FC236}">
                <a16:creationId xmlns:a16="http://schemas.microsoft.com/office/drawing/2014/main" id="{276DFDD8-81C3-4D6C-B0F8-E411AF43236F}"/>
              </a:ext>
            </a:extLst>
          </p:cNvPr>
          <p:cNvSpPr/>
          <p:nvPr/>
        </p:nvSpPr>
        <p:spPr>
          <a:xfrm rot="2776213">
            <a:off x="5312137" y="2735499"/>
            <a:ext cx="493152" cy="12254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F8D4464-5A8B-4AF3-AAE0-83668E3490D2}"/>
              </a:ext>
            </a:extLst>
          </p:cNvPr>
          <p:cNvSpPr/>
          <p:nvPr/>
        </p:nvSpPr>
        <p:spPr>
          <a:xfrm rot="2776213">
            <a:off x="5651127" y="3094211"/>
            <a:ext cx="493152" cy="122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05FCAC5-D72C-4CAE-8657-1C893D93153D}"/>
              </a:ext>
            </a:extLst>
          </p:cNvPr>
          <p:cNvSpPr/>
          <p:nvPr/>
        </p:nvSpPr>
        <p:spPr>
          <a:xfrm rot="2776213">
            <a:off x="5999298" y="3452924"/>
            <a:ext cx="493152" cy="12254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7DF249D-283A-47E7-8A69-8EAA14FBE2B9}"/>
              </a:ext>
            </a:extLst>
          </p:cNvPr>
          <p:cNvSpPr/>
          <p:nvPr/>
        </p:nvSpPr>
        <p:spPr>
          <a:xfrm rot="2776213">
            <a:off x="6329109" y="3797266"/>
            <a:ext cx="493152" cy="122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F890743-4AED-43B8-BA56-2DBC71623592}"/>
              </a:ext>
            </a:extLst>
          </p:cNvPr>
          <p:cNvSpPr/>
          <p:nvPr/>
        </p:nvSpPr>
        <p:spPr>
          <a:xfrm rot="19050367">
            <a:off x="6580491" y="3873146"/>
            <a:ext cx="303249" cy="3109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CA53C1-57E4-422F-BFBF-05CEF378148B}"/>
              </a:ext>
            </a:extLst>
          </p:cNvPr>
          <p:cNvSpPr/>
          <p:nvPr/>
        </p:nvSpPr>
        <p:spPr>
          <a:xfrm rot="2776213">
            <a:off x="4967612" y="2328018"/>
            <a:ext cx="491580" cy="2106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3199AD2-4ED0-40E6-B596-699801F750EC}"/>
              </a:ext>
            </a:extLst>
          </p:cNvPr>
          <p:cNvSpPr/>
          <p:nvPr/>
        </p:nvSpPr>
        <p:spPr>
          <a:xfrm>
            <a:off x="1131065" y="4762041"/>
            <a:ext cx="3057179" cy="1156771"/>
          </a:xfrm>
          <a:prstGeom prst="rect">
            <a:avLst/>
          </a:prstGeom>
          <a:solidFill>
            <a:schemeClr val="tx1">
              <a:lumMod val="65000"/>
              <a:lumOff val="35000"/>
            </a:schemeClr>
          </a:solidFill>
          <a:ln w="28575">
            <a:solidFill>
              <a:schemeClr val="tx1"/>
            </a:solidFill>
            <a:extLst>
              <a:ext uri="{C807C97D-BFC1-408E-A445-0C87EB9F89A2}">
                <ask:lineSketchStyleProps xmlns:ask="http://schemas.microsoft.com/office/drawing/2018/sketchyshapes" sd="3499211612">
                  <a:custGeom>
                    <a:avLst/>
                    <a:gdLst>
                      <a:gd name="connsiteX0" fmla="*/ 0 w 3057179"/>
                      <a:gd name="connsiteY0" fmla="*/ 0 h 1156771"/>
                      <a:gd name="connsiteX1" fmla="*/ 570673 w 3057179"/>
                      <a:gd name="connsiteY1" fmla="*/ 0 h 1156771"/>
                      <a:gd name="connsiteX2" fmla="*/ 1019060 w 3057179"/>
                      <a:gd name="connsiteY2" fmla="*/ 0 h 1156771"/>
                      <a:gd name="connsiteX3" fmla="*/ 1467446 w 3057179"/>
                      <a:gd name="connsiteY3" fmla="*/ 0 h 1156771"/>
                      <a:gd name="connsiteX4" fmla="*/ 1885260 w 3057179"/>
                      <a:gd name="connsiteY4" fmla="*/ 0 h 1156771"/>
                      <a:gd name="connsiteX5" fmla="*/ 2364218 w 3057179"/>
                      <a:gd name="connsiteY5" fmla="*/ 0 h 1156771"/>
                      <a:gd name="connsiteX6" fmla="*/ 3057179 w 3057179"/>
                      <a:gd name="connsiteY6" fmla="*/ 0 h 1156771"/>
                      <a:gd name="connsiteX7" fmla="*/ 3057179 w 3057179"/>
                      <a:gd name="connsiteY7" fmla="*/ 578386 h 1156771"/>
                      <a:gd name="connsiteX8" fmla="*/ 3057179 w 3057179"/>
                      <a:gd name="connsiteY8" fmla="*/ 1156771 h 1156771"/>
                      <a:gd name="connsiteX9" fmla="*/ 2608793 w 3057179"/>
                      <a:gd name="connsiteY9" fmla="*/ 1156771 h 1156771"/>
                      <a:gd name="connsiteX10" fmla="*/ 2160406 w 3057179"/>
                      <a:gd name="connsiteY10" fmla="*/ 1156771 h 1156771"/>
                      <a:gd name="connsiteX11" fmla="*/ 1681448 w 3057179"/>
                      <a:gd name="connsiteY11" fmla="*/ 1156771 h 1156771"/>
                      <a:gd name="connsiteX12" fmla="*/ 1263634 w 3057179"/>
                      <a:gd name="connsiteY12" fmla="*/ 1156771 h 1156771"/>
                      <a:gd name="connsiteX13" fmla="*/ 754104 w 3057179"/>
                      <a:gd name="connsiteY13" fmla="*/ 1156771 h 1156771"/>
                      <a:gd name="connsiteX14" fmla="*/ 0 w 3057179"/>
                      <a:gd name="connsiteY14" fmla="*/ 1156771 h 1156771"/>
                      <a:gd name="connsiteX15" fmla="*/ 0 w 3057179"/>
                      <a:gd name="connsiteY15" fmla="*/ 566818 h 1156771"/>
                      <a:gd name="connsiteX16" fmla="*/ 0 w 3057179"/>
                      <a:gd name="connsiteY16" fmla="*/ 0 h 115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57179" h="1156771" fill="none" extrusionOk="0">
                        <a:moveTo>
                          <a:pt x="0" y="0"/>
                        </a:moveTo>
                        <a:cubicBezTo>
                          <a:pt x="226957" y="-45583"/>
                          <a:pt x="362193" y="50417"/>
                          <a:pt x="570673" y="0"/>
                        </a:cubicBezTo>
                        <a:cubicBezTo>
                          <a:pt x="779153" y="-50417"/>
                          <a:pt x="843157" y="6139"/>
                          <a:pt x="1019060" y="0"/>
                        </a:cubicBezTo>
                        <a:cubicBezTo>
                          <a:pt x="1194963" y="-6139"/>
                          <a:pt x="1334351" y="42903"/>
                          <a:pt x="1467446" y="0"/>
                        </a:cubicBezTo>
                        <a:cubicBezTo>
                          <a:pt x="1600541" y="-42903"/>
                          <a:pt x="1717646" y="11893"/>
                          <a:pt x="1885260" y="0"/>
                        </a:cubicBezTo>
                        <a:cubicBezTo>
                          <a:pt x="2052874" y="-11893"/>
                          <a:pt x="2232076" y="37347"/>
                          <a:pt x="2364218" y="0"/>
                        </a:cubicBezTo>
                        <a:cubicBezTo>
                          <a:pt x="2496360" y="-37347"/>
                          <a:pt x="2757252" y="12951"/>
                          <a:pt x="3057179" y="0"/>
                        </a:cubicBezTo>
                        <a:cubicBezTo>
                          <a:pt x="3077955" y="218359"/>
                          <a:pt x="3007644" y="311159"/>
                          <a:pt x="3057179" y="578386"/>
                        </a:cubicBezTo>
                        <a:cubicBezTo>
                          <a:pt x="3106714" y="845613"/>
                          <a:pt x="3003294" y="1033547"/>
                          <a:pt x="3057179" y="1156771"/>
                        </a:cubicBezTo>
                        <a:cubicBezTo>
                          <a:pt x="2897329" y="1162875"/>
                          <a:pt x="2744682" y="1135417"/>
                          <a:pt x="2608793" y="1156771"/>
                        </a:cubicBezTo>
                        <a:cubicBezTo>
                          <a:pt x="2472904" y="1178125"/>
                          <a:pt x="2301257" y="1122905"/>
                          <a:pt x="2160406" y="1156771"/>
                        </a:cubicBezTo>
                        <a:cubicBezTo>
                          <a:pt x="2019555" y="1190637"/>
                          <a:pt x="1851527" y="1103294"/>
                          <a:pt x="1681448" y="1156771"/>
                        </a:cubicBezTo>
                        <a:cubicBezTo>
                          <a:pt x="1511369" y="1210248"/>
                          <a:pt x="1428823" y="1147044"/>
                          <a:pt x="1263634" y="1156771"/>
                        </a:cubicBezTo>
                        <a:cubicBezTo>
                          <a:pt x="1098445" y="1166498"/>
                          <a:pt x="983619" y="1120449"/>
                          <a:pt x="754104" y="1156771"/>
                        </a:cubicBezTo>
                        <a:cubicBezTo>
                          <a:pt x="524589" y="1193093"/>
                          <a:pt x="349722" y="1079766"/>
                          <a:pt x="0" y="1156771"/>
                        </a:cubicBezTo>
                        <a:cubicBezTo>
                          <a:pt x="-6860" y="933267"/>
                          <a:pt x="237" y="740939"/>
                          <a:pt x="0" y="566818"/>
                        </a:cubicBezTo>
                        <a:cubicBezTo>
                          <a:pt x="-237" y="392697"/>
                          <a:pt x="25627" y="248942"/>
                          <a:pt x="0" y="0"/>
                        </a:cubicBezTo>
                        <a:close/>
                      </a:path>
                      <a:path w="3057179" h="1156771" stroke="0" extrusionOk="0">
                        <a:moveTo>
                          <a:pt x="0" y="0"/>
                        </a:moveTo>
                        <a:cubicBezTo>
                          <a:pt x="124750" y="-34653"/>
                          <a:pt x="277456" y="47236"/>
                          <a:pt x="478958" y="0"/>
                        </a:cubicBezTo>
                        <a:cubicBezTo>
                          <a:pt x="680460" y="-47236"/>
                          <a:pt x="809801" y="16240"/>
                          <a:pt x="927344" y="0"/>
                        </a:cubicBezTo>
                        <a:cubicBezTo>
                          <a:pt x="1044887" y="-16240"/>
                          <a:pt x="1195819" y="52015"/>
                          <a:pt x="1375731" y="0"/>
                        </a:cubicBezTo>
                        <a:cubicBezTo>
                          <a:pt x="1555643" y="-52015"/>
                          <a:pt x="1635025" y="10094"/>
                          <a:pt x="1793545" y="0"/>
                        </a:cubicBezTo>
                        <a:cubicBezTo>
                          <a:pt x="1952065" y="-10094"/>
                          <a:pt x="2102925" y="6021"/>
                          <a:pt x="2211359" y="0"/>
                        </a:cubicBezTo>
                        <a:cubicBezTo>
                          <a:pt x="2319793" y="-6021"/>
                          <a:pt x="2765002" y="82029"/>
                          <a:pt x="3057179" y="0"/>
                        </a:cubicBezTo>
                        <a:cubicBezTo>
                          <a:pt x="3108462" y="259141"/>
                          <a:pt x="3053803" y="402261"/>
                          <a:pt x="3057179" y="589953"/>
                        </a:cubicBezTo>
                        <a:cubicBezTo>
                          <a:pt x="3060555" y="777645"/>
                          <a:pt x="3039768" y="928331"/>
                          <a:pt x="3057179" y="1156771"/>
                        </a:cubicBezTo>
                        <a:cubicBezTo>
                          <a:pt x="2820894" y="1172583"/>
                          <a:pt x="2700824" y="1098878"/>
                          <a:pt x="2517077" y="1156771"/>
                        </a:cubicBezTo>
                        <a:cubicBezTo>
                          <a:pt x="2333330" y="1214664"/>
                          <a:pt x="2261081" y="1155401"/>
                          <a:pt x="2068691" y="1156771"/>
                        </a:cubicBezTo>
                        <a:cubicBezTo>
                          <a:pt x="1876301" y="1158141"/>
                          <a:pt x="1836214" y="1112814"/>
                          <a:pt x="1650877" y="1156771"/>
                        </a:cubicBezTo>
                        <a:cubicBezTo>
                          <a:pt x="1465540" y="1200728"/>
                          <a:pt x="1261600" y="1129079"/>
                          <a:pt x="1110775" y="1156771"/>
                        </a:cubicBezTo>
                        <a:cubicBezTo>
                          <a:pt x="959950" y="1184463"/>
                          <a:pt x="759649" y="1111578"/>
                          <a:pt x="662389" y="1156771"/>
                        </a:cubicBezTo>
                        <a:cubicBezTo>
                          <a:pt x="565129" y="1201964"/>
                          <a:pt x="158212" y="1138291"/>
                          <a:pt x="0" y="1156771"/>
                        </a:cubicBezTo>
                        <a:cubicBezTo>
                          <a:pt x="-51501" y="993513"/>
                          <a:pt x="44419" y="695508"/>
                          <a:pt x="0" y="566818"/>
                        </a:cubicBezTo>
                        <a:cubicBezTo>
                          <a:pt x="-44419" y="438128"/>
                          <a:pt x="10614" y="25055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#2 </a:t>
            </a:r>
          </a:p>
          <a:p>
            <a:pPr algn="ctr"/>
            <a:r>
              <a:rPr lang="en-US">
                <a:cs typeface="Calibri"/>
              </a:rPr>
              <a:t>Sensor Pin Chip</a:t>
            </a:r>
          </a:p>
        </p:txBody>
      </p:sp>
      <p:sp>
        <p:nvSpPr>
          <p:cNvPr id="20" name="Rectangle 19">
            <a:extLst>
              <a:ext uri="{FF2B5EF4-FFF2-40B4-BE49-F238E27FC236}">
                <a16:creationId xmlns:a16="http://schemas.microsoft.com/office/drawing/2014/main" id="{B1DC97CF-CCB8-4E8A-8D27-69DDEA1B40C8}"/>
              </a:ext>
            </a:extLst>
          </p:cNvPr>
          <p:cNvSpPr/>
          <p:nvPr/>
        </p:nvSpPr>
        <p:spPr>
          <a:xfrm>
            <a:off x="4184229" y="4243904"/>
            <a:ext cx="3057180" cy="1680072"/>
          </a:xfrm>
          <a:prstGeom prst="rect">
            <a:avLst/>
          </a:prstGeom>
          <a:solidFill>
            <a:schemeClr val="tx1">
              <a:lumMod val="65000"/>
              <a:lumOff val="3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#1</a:t>
            </a:r>
          </a:p>
          <a:p>
            <a:pPr algn="ctr"/>
            <a:r>
              <a:rPr lang="en-US">
                <a:cs typeface="Calibri"/>
              </a:rPr>
              <a:t>Haptic Smart Cane</a:t>
            </a:r>
          </a:p>
        </p:txBody>
      </p:sp>
      <p:sp>
        <p:nvSpPr>
          <p:cNvPr id="21" name="Rectangle 20">
            <a:extLst>
              <a:ext uri="{FF2B5EF4-FFF2-40B4-BE49-F238E27FC236}">
                <a16:creationId xmlns:a16="http://schemas.microsoft.com/office/drawing/2014/main" id="{82904799-9F93-4A05-BA2F-2BB8106A5034}"/>
              </a:ext>
            </a:extLst>
          </p:cNvPr>
          <p:cNvSpPr/>
          <p:nvPr/>
        </p:nvSpPr>
        <p:spPr>
          <a:xfrm>
            <a:off x="7237393" y="5011068"/>
            <a:ext cx="3103084" cy="908891"/>
          </a:xfrm>
          <a:prstGeom prst="rect">
            <a:avLst/>
          </a:prstGeom>
          <a:solidFill>
            <a:schemeClr val="tx1">
              <a:lumMod val="65000"/>
              <a:lumOff val="3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#3 </a:t>
            </a:r>
          </a:p>
          <a:p>
            <a:pPr algn="ctr"/>
            <a:r>
              <a:rPr lang="en-US">
                <a:cs typeface="Calibri"/>
              </a:rPr>
              <a:t>Sensor Watch</a:t>
            </a:r>
          </a:p>
        </p:txBody>
      </p:sp>
      <p:pic>
        <p:nvPicPr>
          <p:cNvPr id="27" name="Graphic 27" descr="Ribbon">
            <a:extLst>
              <a:ext uri="{FF2B5EF4-FFF2-40B4-BE49-F238E27FC236}">
                <a16:creationId xmlns:a16="http://schemas.microsoft.com/office/drawing/2014/main" id="{6C00AE75-AC13-4AEE-9686-ECB4A8399E9E}"/>
              </a:ext>
            </a:extLst>
          </p:cNvPr>
          <p:cNvPicPr>
            <a:picLocks noGrp="1" noChangeAspect="1"/>
          </p:cNvPicPr>
          <p:nvPr>
            <p:ph sz="quarter" idx="11"/>
          </p:nvPr>
        </p:nvPicPr>
        <p:blipFill>
          <a:blip r:embed="rId2">
            <a:extLst>
              <a:ext uri="{96DAC541-7B7A-43D3-8B79-37D633B846F1}">
                <asvg:svgBlip xmlns:asvg="http://schemas.microsoft.com/office/drawing/2016/SVG/main" r:embed="rId3"/>
              </a:ext>
            </a:extLst>
          </a:blip>
          <a:stretch>
            <a:fillRect/>
          </a:stretch>
        </p:blipFill>
        <p:spPr>
          <a:xfrm>
            <a:off x="4158476" y="4238869"/>
            <a:ext cx="914400" cy="914400"/>
          </a:xfrm>
        </p:spPr>
      </p:pic>
      <p:pic>
        <p:nvPicPr>
          <p:cNvPr id="11" name="Picture 10" descr="A close up of electronics&#10;&#10;Description automatically generated">
            <a:extLst>
              <a:ext uri="{FF2B5EF4-FFF2-40B4-BE49-F238E27FC236}">
                <a16:creationId xmlns:a16="http://schemas.microsoft.com/office/drawing/2014/main" id="{E1F34F52-1088-478E-B019-A7EFC77D587D}"/>
              </a:ext>
            </a:extLst>
          </p:cNvPr>
          <p:cNvPicPr>
            <a:picLocks noChangeAspect="1"/>
          </p:cNvPicPr>
          <p:nvPr/>
        </p:nvPicPr>
        <p:blipFill rotWithShape="1">
          <a:blip r:embed="rId4">
            <a:extLst>
              <a:ext uri="{28A0092B-C50C-407E-A947-70E740481C1C}">
                <a14:useLocalDpi xmlns:a14="http://schemas.microsoft.com/office/drawing/2010/main" val="0"/>
              </a:ext>
            </a:extLst>
          </a:blip>
          <a:srcRect t="1671"/>
          <a:stretch/>
        </p:blipFill>
        <p:spPr>
          <a:xfrm>
            <a:off x="2423955" y="3788520"/>
            <a:ext cx="984281" cy="910109"/>
          </a:xfrm>
          <a:prstGeom prst="rect">
            <a:avLst/>
          </a:prstGeom>
        </p:spPr>
      </p:pic>
      <p:pic>
        <p:nvPicPr>
          <p:cNvPr id="13" name="Picture 12" descr="A picture containing dark, knife, air&#10;&#10;Description automatically generated">
            <a:extLst>
              <a:ext uri="{FF2B5EF4-FFF2-40B4-BE49-F238E27FC236}">
                <a16:creationId xmlns:a16="http://schemas.microsoft.com/office/drawing/2014/main" id="{4AC9DFC2-3062-429D-9D6D-64C585C51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1520" y="3441278"/>
            <a:ext cx="1253644" cy="1533448"/>
          </a:xfrm>
          <a:prstGeom prst="rect">
            <a:avLst/>
          </a:prstGeom>
        </p:spPr>
      </p:pic>
      <p:pic>
        <p:nvPicPr>
          <p:cNvPr id="15" name="Graphic 12" descr="Wi-Fi">
            <a:extLst>
              <a:ext uri="{FF2B5EF4-FFF2-40B4-BE49-F238E27FC236}">
                <a16:creationId xmlns:a16="http://schemas.microsoft.com/office/drawing/2014/main" id="{E4B356A7-DF53-4A91-B4CD-68DE07A2B7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4160000">
            <a:off x="1931510" y="3947171"/>
            <a:ext cx="790908" cy="781728"/>
          </a:xfrm>
          <a:prstGeom prst="rect">
            <a:avLst/>
          </a:prstGeom>
        </p:spPr>
      </p:pic>
      <p:pic>
        <p:nvPicPr>
          <p:cNvPr id="26" name="Graphic 12" descr="Wi-Fi">
            <a:extLst>
              <a:ext uri="{FF2B5EF4-FFF2-40B4-BE49-F238E27FC236}">
                <a16:creationId xmlns:a16="http://schemas.microsoft.com/office/drawing/2014/main" id="{396B3640-45EB-4718-B500-C15B658AD7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8245787" y="4011576"/>
            <a:ext cx="465665" cy="465777"/>
          </a:xfrm>
          <a:prstGeom prst="rect">
            <a:avLst/>
          </a:prstGeom>
        </p:spPr>
      </p:pic>
      <p:sp>
        <p:nvSpPr>
          <p:cNvPr id="22" name="Content Placeholder 5">
            <a:extLst>
              <a:ext uri="{FF2B5EF4-FFF2-40B4-BE49-F238E27FC236}">
                <a16:creationId xmlns:a16="http://schemas.microsoft.com/office/drawing/2014/main" id="{76FF5745-C0A4-49B1-8B47-A2E0101514E5}"/>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p:txBody>
      </p:sp>
    </p:spTree>
    <p:extLst>
      <p:ext uri="{BB962C8B-B14F-4D97-AF65-F5344CB8AC3E}">
        <p14:creationId xmlns:p14="http://schemas.microsoft.com/office/powerpoint/2010/main" val="4211098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1E105-55B5-4CB2-AFB1-9E90C2B53772}"/>
              </a:ext>
            </a:extLst>
          </p:cNvPr>
          <p:cNvSpPr>
            <a:spLocks noGrp="1"/>
          </p:cNvSpPr>
          <p:nvPr>
            <p:ph type="title"/>
          </p:nvPr>
        </p:nvSpPr>
        <p:spPr/>
        <p:txBody>
          <a:bodyPr/>
          <a:lstStyle/>
          <a:p>
            <a:r>
              <a:rPr lang="en-US">
                <a:solidFill>
                  <a:schemeClr val="tx1"/>
                </a:solidFill>
                <a:latin typeface="Arial"/>
                <a:cs typeface="Arial"/>
              </a:rPr>
              <a:t>Reference</a:t>
            </a:r>
          </a:p>
        </p:txBody>
      </p:sp>
      <p:sp>
        <p:nvSpPr>
          <p:cNvPr id="4" name="Slide Number Placeholder 3">
            <a:extLst>
              <a:ext uri="{FF2B5EF4-FFF2-40B4-BE49-F238E27FC236}">
                <a16:creationId xmlns:a16="http://schemas.microsoft.com/office/drawing/2014/main" id="{9E616B3E-A78D-4F3F-904F-E5E0546212BC}"/>
              </a:ext>
            </a:extLst>
          </p:cNvPr>
          <p:cNvSpPr>
            <a:spLocks noGrp="1"/>
          </p:cNvSpPr>
          <p:nvPr>
            <p:ph type="sldNum" sz="quarter" idx="4"/>
          </p:nvPr>
        </p:nvSpPr>
        <p:spPr/>
        <p:txBody>
          <a:bodyPr lIns="91440" tIns="45720" rIns="91440" bIns="45720" anchor="t"/>
          <a:lstStyle/>
          <a:p>
            <a:r>
              <a:rPr lang="en-US">
                <a:latin typeface="Arial"/>
                <a:cs typeface="Arial"/>
              </a:rPr>
              <a:t>24</a:t>
            </a:r>
            <a:endParaRPr lang="en-US"/>
          </a:p>
        </p:txBody>
      </p:sp>
      <p:sp>
        <p:nvSpPr>
          <p:cNvPr id="6" name="Content Placeholder 5">
            <a:extLst>
              <a:ext uri="{FF2B5EF4-FFF2-40B4-BE49-F238E27FC236}">
                <a16:creationId xmlns:a16="http://schemas.microsoft.com/office/drawing/2014/main" id="{55123DCC-7CBA-40EE-B2FE-3A47453290A9}"/>
              </a:ext>
            </a:extLst>
          </p:cNvPr>
          <p:cNvSpPr>
            <a:spLocks noGrp="1"/>
          </p:cNvSpPr>
          <p:nvPr>
            <p:ph sz="quarter" idx="11"/>
          </p:nvPr>
        </p:nvSpPr>
        <p:spPr/>
        <p:txBody>
          <a:bodyPr vert="horz" lIns="91440" tIns="45720" rIns="91440" bIns="45720" rtlCol="0" anchor="t">
            <a:noAutofit/>
          </a:bodyPr>
          <a:lstStyle/>
          <a:p>
            <a:r>
              <a:rPr lang="en-US">
                <a:latin typeface="Arial"/>
                <a:cs typeface="Arial"/>
              </a:rPr>
              <a:t>Nicolas Garcia</a:t>
            </a:r>
            <a:endParaRPr lang="en-US"/>
          </a:p>
        </p:txBody>
      </p:sp>
      <p:sp>
        <p:nvSpPr>
          <p:cNvPr id="3" name="TextBox 2">
            <a:extLst>
              <a:ext uri="{FF2B5EF4-FFF2-40B4-BE49-F238E27FC236}">
                <a16:creationId xmlns:a16="http://schemas.microsoft.com/office/drawing/2014/main" id="{BA996C08-0EF8-4BA1-83F2-BEF561462755}"/>
              </a:ext>
            </a:extLst>
          </p:cNvPr>
          <p:cNvSpPr txBox="1"/>
          <p:nvPr/>
        </p:nvSpPr>
        <p:spPr>
          <a:xfrm>
            <a:off x="917542" y="1711736"/>
            <a:ext cx="10508447" cy="1631216"/>
          </a:xfrm>
          <a:prstGeom prst="rect">
            <a:avLst/>
          </a:prstGeom>
          <a:noFill/>
        </p:spPr>
        <p:txBody>
          <a:bodyPr wrap="square" lIns="91440" tIns="45720" rIns="91440" bIns="45720" rtlCol="0" anchor="t">
            <a:spAutoFit/>
          </a:bodyPr>
          <a:lstStyle/>
          <a:p>
            <a:pPr marL="457200" indent="-914400"/>
            <a:r>
              <a:rPr lang="es-ES" sz="2500">
                <a:solidFill>
                  <a:srgbClr val="000000"/>
                </a:solidFill>
                <a:latin typeface="Calibri"/>
                <a:cs typeface="Arial"/>
              </a:rPr>
              <a:t>[1] </a:t>
            </a:r>
            <a:r>
              <a:rPr lang="es-ES" sz="2500" b="0" i="0" u="none" strike="noStrike" err="1">
                <a:solidFill>
                  <a:srgbClr val="000000"/>
                </a:solidFill>
                <a:effectLst/>
                <a:latin typeface="Calibri"/>
                <a:cs typeface="Arial"/>
              </a:rPr>
              <a:t>McConomy</a:t>
            </a:r>
            <a:r>
              <a:rPr lang="es-ES" sz="2500" b="0" i="0" u="none" strike="noStrike">
                <a:solidFill>
                  <a:srgbClr val="000000"/>
                </a:solidFill>
                <a:effectLst/>
                <a:latin typeface="Calibri"/>
                <a:cs typeface="Arial"/>
              </a:rPr>
              <a:t>,</a:t>
            </a:r>
            <a:r>
              <a:rPr lang="es-ES" sz="2500">
                <a:solidFill>
                  <a:srgbClr val="000000"/>
                </a:solidFill>
                <a:latin typeface="Calibri"/>
                <a:cs typeface="Arial"/>
              </a:rPr>
              <a:t> </a:t>
            </a:r>
            <a:r>
              <a:rPr lang="es-ES" sz="2500" b="0" i="0" u="none" strike="noStrike">
                <a:solidFill>
                  <a:srgbClr val="000000"/>
                </a:solidFill>
                <a:effectLst/>
                <a:latin typeface="Calibri"/>
                <a:cs typeface="Arial"/>
              </a:rPr>
              <a:t>S</a:t>
            </a:r>
            <a:r>
              <a:rPr lang="es-ES" sz="2500">
                <a:solidFill>
                  <a:srgbClr val="000000"/>
                </a:solidFill>
                <a:latin typeface="Calibri"/>
                <a:cs typeface="Arial"/>
              </a:rPr>
              <a:t>. (</a:t>
            </a:r>
            <a:r>
              <a:rPr lang="es-ES" sz="2500" b="0" i="0" u="none" strike="noStrike">
                <a:solidFill>
                  <a:srgbClr val="000000"/>
                </a:solidFill>
                <a:effectLst/>
                <a:latin typeface="Calibri"/>
                <a:cs typeface="Arial"/>
              </a:rPr>
              <a:t>2020,</a:t>
            </a:r>
            <a:r>
              <a:rPr lang="es-ES" sz="2500">
                <a:solidFill>
                  <a:srgbClr val="000000"/>
                </a:solidFill>
                <a:latin typeface="Calibri"/>
                <a:cs typeface="Arial"/>
              </a:rPr>
              <a:t> </a:t>
            </a:r>
            <a:r>
              <a:rPr lang="es-ES" sz="2500" err="1">
                <a:solidFill>
                  <a:srgbClr val="000000"/>
                </a:solidFill>
                <a:latin typeface="Calibri"/>
                <a:cs typeface="Arial"/>
              </a:rPr>
              <a:t>November</a:t>
            </a:r>
            <a:r>
              <a:rPr lang="es-ES" sz="2500">
                <a:solidFill>
                  <a:srgbClr val="000000"/>
                </a:solidFill>
                <a:latin typeface="Calibri"/>
                <a:cs typeface="Arial"/>
              </a:rPr>
              <a:t> 11</a:t>
            </a:r>
            <a:r>
              <a:rPr lang="es-ES" sz="2500" b="0" i="0" u="none" strike="noStrike">
                <a:solidFill>
                  <a:srgbClr val="000000"/>
                </a:solidFill>
                <a:effectLst/>
                <a:latin typeface="Calibri"/>
                <a:cs typeface="Arial"/>
              </a:rPr>
              <a:t>). </a:t>
            </a:r>
            <a:r>
              <a:rPr lang="es-ES" sz="2500" b="0" i="0" u="none" strike="noStrike" err="1">
                <a:solidFill>
                  <a:srgbClr val="000000"/>
                </a:solidFill>
                <a:effectLst/>
                <a:latin typeface="Calibri"/>
                <a:cs typeface="Arial"/>
              </a:rPr>
              <a:t>Engineering</a:t>
            </a:r>
            <a:r>
              <a:rPr lang="es-ES" sz="2500" b="0" i="0" u="none" strike="noStrike">
                <a:solidFill>
                  <a:srgbClr val="000000"/>
                </a:solidFill>
                <a:effectLst/>
                <a:latin typeface="Calibri"/>
                <a:cs typeface="Arial"/>
              </a:rPr>
              <a:t> </a:t>
            </a:r>
            <a:r>
              <a:rPr lang="es-ES" sz="2500" b="0" i="0" u="none" strike="noStrike" err="1">
                <a:solidFill>
                  <a:srgbClr val="000000"/>
                </a:solidFill>
                <a:effectLst/>
                <a:latin typeface="Calibri"/>
                <a:cs typeface="Arial"/>
              </a:rPr>
              <a:t>Characteristics</a:t>
            </a:r>
            <a:r>
              <a:rPr lang="es-ES" sz="2500" b="0" i="0" u="none" strike="noStrike">
                <a:solidFill>
                  <a:srgbClr val="000000"/>
                </a:solidFill>
                <a:effectLst/>
                <a:latin typeface="Calibri"/>
                <a:cs typeface="Arial"/>
              </a:rPr>
              <a:t>, </a:t>
            </a:r>
            <a:r>
              <a:rPr lang="es-ES" sz="2500" b="0" i="0" u="none" strike="noStrike" err="1">
                <a:solidFill>
                  <a:srgbClr val="000000"/>
                </a:solidFill>
                <a:effectLst/>
                <a:latin typeface="Calibri"/>
                <a:cs typeface="Arial"/>
              </a:rPr>
              <a:t>Functions</a:t>
            </a:r>
            <a:r>
              <a:rPr lang="es-ES" sz="2500" b="0" i="0" u="none" strike="noStrike">
                <a:solidFill>
                  <a:srgbClr val="000000"/>
                </a:solidFill>
                <a:effectLst/>
                <a:latin typeface="Calibri"/>
                <a:cs typeface="Arial"/>
              </a:rPr>
              <a:t>, Targets, and </a:t>
            </a:r>
            <a:r>
              <a:rPr lang="es-ES" sz="2500" err="1">
                <a:solidFill>
                  <a:srgbClr val="000000"/>
                </a:solidFill>
                <a:latin typeface="Calibri"/>
                <a:cs typeface="Arial"/>
              </a:rPr>
              <a:t>Metric</a:t>
            </a:r>
            <a:r>
              <a:rPr lang="es-ES" sz="2500" b="0" i="0" u="none" strike="noStrike">
                <a:solidFill>
                  <a:srgbClr val="000000"/>
                </a:solidFill>
                <a:effectLst/>
                <a:latin typeface="Calibri"/>
                <a:cs typeface="Arial"/>
              </a:rPr>
              <a:t>. FAMU-FSU </a:t>
            </a:r>
            <a:r>
              <a:rPr lang="es-ES" sz="2500" b="0" i="0" u="none" strike="noStrike" err="1">
                <a:solidFill>
                  <a:srgbClr val="000000"/>
                </a:solidFill>
                <a:effectLst/>
                <a:latin typeface="Calibri"/>
                <a:cs typeface="Arial"/>
              </a:rPr>
              <a:t>College</a:t>
            </a:r>
            <a:r>
              <a:rPr lang="es-ES" sz="2500" b="0" i="0" u="none" strike="noStrike">
                <a:solidFill>
                  <a:srgbClr val="000000"/>
                </a:solidFill>
                <a:effectLst/>
                <a:latin typeface="Calibri"/>
                <a:cs typeface="Arial"/>
              </a:rPr>
              <a:t> </a:t>
            </a:r>
            <a:r>
              <a:rPr lang="es-ES" sz="2500" b="0" i="0" u="none" strike="noStrike" err="1">
                <a:solidFill>
                  <a:srgbClr val="000000"/>
                </a:solidFill>
                <a:effectLst/>
                <a:latin typeface="Calibri"/>
                <a:cs typeface="Arial"/>
              </a:rPr>
              <a:t>of</a:t>
            </a:r>
            <a:r>
              <a:rPr lang="es-ES" sz="2500" b="0" i="0" u="none" strike="noStrike">
                <a:solidFill>
                  <a:srgbClr val="000000"/>
                </a:solidFill>
                <a:effectLst/>
                <a:latin typeface="Calibri"/>
                <a:cs typeface="Arial"/>
              </a:rPr>
              <a:t> </a:t>
            </a:r>
            <a:r>
              <a:rPr lang="es-ES" sz="2500" b="0" i="0" u="none" strike="noStrike" err="1">
                <a:solidFill>
                  <a:srgbClr val="000000"/>
                </a:solidFill>
                <a:effectLst/>
                <a:latin typeface="Calibri"/>
                <a:cs typeface="Arial"/>
              </a:rPr>
              <a:t>Engineering</a:t>
            </a:r>
            <a:r>
              <a:rPr lang="es-ES" sz="2500" b="0" i="0" u="none" strike="noStrike">
                <a:solidFill>
                  <a:srgbClr val="000000"/>
                </a:solidFill>
                <a:effectLst/>
                <a:latin typeface="Calibri"/>
                <a:cs typeface="Arial"/>
              </a:rPr>
              <a:t>.</a:t>
            </a:r>
            <a:endParaRPr lang="en-US" sz="2500">
              <a:cs typeface="Calibri" panose="020F0502020204030204"/>
            </a:endParaRPr>
          </a:p>
          <a:p>
            <a:pPr marL="457200" indent="-914400"/>
            <a:r>
              <a:rPr lang="es-ES" sz="2500">
                <a:ea typeface="+mn-lt"/>
                <a:cs typeface="+mn-lt"/>
              </a:rPr>
              <a:t>[2] Queen, K. (2016, June). 7 </a:t>
            </a:r>
            <a:r>
              <a:rPr lang="es-ES" sz="2500" err="1">
                <a:ea typeface="+mn-lt"/>
                <a:cs typeface="+mn-lt"/>
              </a:rPr>
              <a:t>Ways</a:t>
            </a:r>
            <a:r>
              <a:rPr lang="es-ES" sz="2500">
                <a:ea typeface="+mn-lt"/>
                <a:cs typeface="+mn-lt"/>
              </a:rPr>
              <a:t> </a:t>
            </a:r>
            <a:r>
              <a:rPr lang="es-ES" sz="2500" err="1">
                <a:ea typeface="+mn-lt"/>
                <a:cs typeface="+mn-lt"/>
              </a:rPr>
              <a:t>to</a:t>
            </a:r>
            <a:r>
              <a:rPr lang="es-ES" sz="2500">
                <a:ea typeface="+mn-lt"/>
                <a:cs typeface="+mn-lt"/>
              </a:rPr>
              <a:t> </a:t>
            </a:r>
            <a:r>
              <a:rPr lang="es-ES" sz="2500" err="1">
                <a:ea typeface="+mn-lt"/>
                <a:cs typeface="+mn-lt"/>
              </a:rPr>
              <a:t>Make</a:t>
            </a:r>
            <a:r>
              <a:rPr lang="es-ES" sz="2500">
                <a:ea typeface="+mn-lt"/>
                <a:cs typeface="+mn-lt"/>
              </a:rPr>
              <a:t> </a:t>
            </a:r>
            <a:r>
              <a:rPr lang="es-ES" sz="2500" err="1">
                <a:ea typeface="+mn-lt"/>
                <a:cs typeface="+mn-lt"/>
              </a:rPr>
              <a:t>Communities</a:t>
            </a:r>
            <a:r>
              <a:rPr lang="es-ES" sz="2500">
                <a:ea typeface="+mn-lt"/>
                <a:cs typeface="+mn-lt"/>
              </a:rPr>
              <a:t> More </a:t>
            </a:r>
            <a:r>
              <a:rPr lang="es-ES" sz="2500" err="1">
                <a:ea typeface="+mn-lt"/>
                <a:cs typeface="+mn-lt"/>
              </a:rPr>
              <a:t>Livable</a:t>
            </a:r>
            <a:r>
              <a:rPr lang="es-ES" sz="2500">
                <a:ea typeface="+mn-lt"/>
                <a:cs typeface="+mn-lt"/>
              </a:rPr>
              <a:t> </a:t>
            </a:r>
            <a:r>
              <a:rPr lang="es-ES" sz="2500" err="1">
                <a:ea typeface="+mn-lt"/>
                <a:cs typeface="+mn-lt"/>
              </a:rPr>
              <a:t>for</a:t>
            </a:r>
            <a:r>
              <a:rPr lang="es-ES" sz="2500">
                <a:ea typeface="+mn-lt"/>
                <a:cs typeface="+mn-lt"/>
              </a:rPr>
              <a:t> People </a:t>
            </a:r>
            <a:r>
              <a:rPr lang="es-ES" sz="2500" err="1">
                <a:ea typeface="+mn-lt"/>
                <a:cs typeface="+mn-lt"/>
              </a:rPr>
              <a:t>With</a:t>
            </a:r>
            <a:r>
              <a:rPr lang="es-ES" sz="2500">
                <a:ea typeface="+mn-lt"/>
                <a:cs typeface="+mn-lt"/>
              </a:rPr>
              <a:t> </a:t>
            </a:r>
            <a:r>
              <a:rPr lang="es-ES" sz="2500" err="1">
                <a:ea typeface="+mn-lt"/>
                <a:cs typeface="+mn-lt"/>
              </a:rPr>
              <a:t>Vision</a:t>
            </a:r>
            <a:r>
              <a:rPr lang="es-ES" sz="2500">
                <a:ea typeface="+mn-lt"/>
                <a:cs typeface="+mn-lt"/>
              </a:rPr>
              <a:t> </a:t>
            </a:r>
            <a:r>
              <a:rPr lang="es-ES" sz="2500" err="1">
                <a:ea typeface="+mn-lt"/>
                <a:cs typeface="+mn-lt"/>
              </a:rPr>
              <a:t>or</a:t>
            </a:r>
            <a:r>
              <a:rPr lang="es-ES" sz="2500">
                <a:ea typeface="+mn-lt"/>
                <a:cs typeface="+mn-lt"/>
              </a:rPr>
              <a:t> </a:t>
            </a:r>
            <a:r>
              <a:rPr lang="es-ES" sz="2500" err="1">
                <a:ea typeface="+mn-lt"/>
                <a:cs typeface="+mn-lt"/>
              </a:rPr>
              <a:t>Hearing</a:t>
            </a:r>
            <a:r>
              <a:rPr lang="es-ES" sz="2500">
                <a:ea typeface="+mn-lt"/>
                <a:cs typeface="+mn-lt"/>
              </a:rPr>
              <a:t> </a:t>
            </a:r>
            <a:r>
              <a:rPr lang="es-ES" sz="2500" err="1">
                <a:ea typeface="+mn-lt"/>
                <a:cs typeface="+mn-lt"/>
              </a:rPr>
              <a:t>Impairments</a:t>
            </a:r>
            <a:r>
              <a:rPr lang="es-ES" sz="2500">
                <a:ea typeface="+mn-lt"/>
                <a:cs typeface="+mn-lt"/>
              </a:rPr>
              <a:t>. AARP.</a:t>
            </a:r>
            <a:endParaRPr lang="es-ES" sz="2500">
              <a:cs typeface="Calibri"/>
            </a:endParaRPr>
          </a:p>
        </p:txBody>
      </p:sp>
    </p:spTree>
    <p:extLst>
      <p:ext uri="{BB962C8B-B14F-4D97-AF65-F5344CB8AC3E}">
        <p14:creationId xmlns:p14="http://schemas.microsoft.com/office/powerpoint/2010/main" val="1566711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BEDBD4-2645-455F-8B79-B6808147BA34}"/>
              </a:ext>
            </a:extLst>
          </p:cNvPr>
          <p:cNvSpPr>
            <a:spLocks noGrp="1"/>
          </p:cNvSpPr>
          <p:nvPr>
            <p:ph type="title"/>
          </p:nvPr>
        </p:nvSpPr>
        <p:spPr>
          <a:xfrm>
            <a:off x="838200" y="1946634"/>
            <a:ext cx="10515600" cy="1325563"/>
          </a:xfrm>
        </p:spPr>
        <p:txBody>
          <a:bodyPr>
            <a:normAutofit/>
          </a:bodyPr>
          <a:lstStyle/>
          <a:p>
            <a:pPr algn="ctr"/>
            <a:r>
              <a:rPr lang="en-US" sz="6000">
                <a:solidFill>
                  <a:schemeClr val="tx1"/>
                </a:solidFill>
                <a:latin typeface="Arial"/>
                <a:cs typeface="Arial"/>
              </a:rPr>
              <a:t>Questions?</a:t>
            </a:r>
            <a:endParaRPr lang="en-US">
              <a:solidFill>
                <a:schemeClr val="tx1"/>
              </a:solidFill>
            </a:endParaRPr>
          </a:p>
        </p:txBody>
      </p:sp>
      <p:sp>
        <p:nvSpPr>
          <p:cNvPr id="4" name="Slide Number Placeholder 3">
            <a:extLst>
              <a:ext uri="{FF2B5EF4-FFF2-40B4-BE49-F238E27FC236}">
                <a16:creationId xmlns:a16="http://schemas.microsoft.com/office/drawing/2014/main" id="{11FA8EC0-251F-4940-8511-7C5BC77D30E9}"/>
              </a:ext>
            </a:extLst>
          </p:cNvPr>
          <p:cNvSpPr>
            <a:spLocks noGrp="1"/>
          </p:cNvSpPr>
          <p:nvPr>
            <p:ph type="sldNum" sz="quarter" idx="4"/>
          </p:nvPr>
        </p:nvSpPr>
        <p:spPr/>
        <p:txBody>
          <a:bodyPr lIns="91440" tIns="45720" rIns="91440" bIns="45720" anchor="t"/>
          <a:lstStyle/>
          <a:p>
            <a:r>
              <a:rPr lang="en-US">
                <a:latin typeface="Arial"/>
                <a:cs typeface="Arial"/>
              </a:rPr>
              <a:t>25</a:t>
            </a:r>
            <a:endParaRPr lang="en-US"/>
          </a:p>
        </p:txBody>
      </p:sp>
      <p:sp>
        <p:nvSpPr>
          <p:cNvPr id="2" name="Content Placeholder 1">
            <a:extLst>
              <a:ext uri="{FF2B5EF4-FFF2-40B4-BE49-F238E27FC236}">
                <a16:creationId xmlns:a16="http://schemas.microsoft.com/office/drawing/2014/main" id="{2BB5ED92-69AF-4FAC-BFCA-AAAA9A8E7CE8}"/>
              </a:ext>
            </a:extLst>
          </p:cNvPr>
          <p:cNvSpPr>
            <a:spLocks noGrp="1"/>
          </p:cNvSpPr>
          <p:nvPr>
            <p:ph sz="quarter" idx="11"/>
          </p:nvPr>
        </p:nvSpPr>
        <p:spPr/>
        <p:txBody>
          <a:bodyPr vert="horz" lIns="91440" tIns="45720" rIns="91440" bIns="45720" rtlCol="0" anchor="t">
            <a:noAutofit/>
          </a:bodyPr>
          <a:lstStyle/>
          <a:p>
            <a:r>
              <a:rPr lang="en-US">
                <a:latin typeface="Arial"/>
                <a:cs typeface="Arial"/>
              </a:rPr>
              <a:t>Nicolas Garcia</a:t>
            </a:r>
            <a:endParaRPr lang="en-US"/>
          </a:p>
        </p:txBody>
      </p:sp>
    </p:spTree>
    <p:extLst>
      <p:ext uri="{BB962C8B-B14F-4D97-AF65-F5344CB8AC3E}">
        <p14:creationId xmlns:p14="http://schemas.microsoft.com/office/powerpoint/2010/main" val="26472840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22BAA-E201-4696-A879-9FD3818F9BF6}"/>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0B0984EE-A6EF-441E-B9B8-DF5409AD6AF3}"/>
              </a:ext>
            </a:extLst>
          </p:cNvPr>
          <p:cNvSpPr>
            <a:spLocks noGrp="1"/>
          </p:cNvSpPr>
          <p:nvPr>
            <p:ph type="sldNum" sz="quarter" idx="4"/>
          </p:nvPr>
        </p:nvSpPr>
        <p:spPr/>
        <p:txBody>
          <a:bodyPr/>
          <a:lstStyle/>
          <a:p>
            <a:fld id="{6F1FABC0-072B-4F22-8F9B-95A9D10B0206}" type="slidenum">
              <a:rPr lang="en-US" smtClean="0"/>
              <a:pPr/>
              <a:t>26</a:t>
            </a:fld>
            <a:endParaRPr lang="en-US"/>
          </a:p>
        </p:txBody>
      </p:sp>
      <p:sp>
        <p:nvSpPr>
          <p:cNvPr id="4" name="Content Placeholder 3">
            <a:extLst>
              <a:ext uri="{FF2B5EF4-FFF2-40B4-BE49-F238E27FC236}">
                <a16:creationId xmlns:a16="http://schemas.microsoft.com/office/drawing/2014/main" id="{EDBE3AC9-60F5-4665-B604-A1A64ABA79A0}"/>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1896332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2522E7-D5E3-4A52-B89E-213F03FA8A7C}"/>
              </a:ext>
            </a:extLst>
          </p:cNvPr>
          <p:cNvSpPr>
            <a:spLocks noGrp="1"/>
          </p:cNvSpPr>
          <p:nvPr>
            <p:ph type="sldNum" sz="quarter" idx="4"/>
          </p:nvPr>
        </p:nvSpPr>
        <p:spPr/>
        <p:txBody>
          <a:bodyPr/>
          <a:lstStyle/>
          <a:p>
            <a:fld id="{6F1FABC0-072B-4F22-8F9B-95A9D10B0206}" type="slidenum">
              <a:rPr lang="en-US" smtClean="0"/>
              <a:pPr/>
              <a:t>27</a:t>
            </a:fld>
            <a:endParaRPr lang="en-US"/>
          </a:p>
        </p:txBody>
      </p:sp>
      <p:sp>
        <p:nvSpPr>
          <p:cNvPr id="3" name="Content Placeholder 2">
            <a:extLst>
              <a:ext uri="{FF2B5EF4-FFF2-40B4-BE49-F238E27FC236}">
                <a16:creationId xmlns:a16="http://schemas.microsoft.com/office/drawing/2014/main" id="{D718CDA2-9957-446D-B08D-8850CD8F918D}"/>
              </a:ext>
            </a:extLst>
          </p:cNvPr>
          <p:cNvSpPr>
            <a:spLocks noGrp="1"/>
          </p:cNvSpPr>
          <p:nvPr>
            <p:ph sz="quarter" idx="11"/>
          </p:nvPr>
        </p:nvSpPr>
        <p:spPr/>
        <p:txBody>
          <a:bodyPr/>
          <a:lstStyle/>
          <a:p>
            <a:endParaRPr lang="en-US"/>
          </a:p>
        </p:txBody>
      </p:sp>
      <p:sp>
        <p:nvSpPr>
          <p:cNvPr id="5" name="TextBox 4">
            <a:extLst>
              <a:ext uri="{FF2B5EF4-FFF2-40B4-BE49-F238E27FC236}">
                <a16:creationId xmlns:a16="http://schemas.microsoft.com/office/drawing/2014/main" id="{3E05C459-9CA5-4029-847F-DC3169013248}"/>
              </a:ext>
            </a:extLst>
          </p:cNvPr>
          <p:cNvSpPr txBox="1"/>
          <p:nvPr/>
        </p:nvSpPr>
        <p:spPr>
          <a:xfrm>
            <a:off x="1802090" y="2598003"/>
            <a:ext cx="8587819" cy="830997"/>
          </a:xfrm>
          <a:prstGeom prst="rect">
            <a:avLst/>
          </a:prstGeom>
          <a:noFill/>
        </p:spPr>
        <p:txBody>
          <a:bodyPr wrap="square" rtlCol="0">
            <a:spAutoFit/>
          </a:bodyPr>
          <a:lstStyle/>
          <a:p>
            <a:pPr algn="ctr"/>
            <a:r>
              <a:rPr lang="en-US" sz="4800"/>
              <a:t>APPENDIX</a:t>
            </a:r>
          </a:p>
        </p:txBody>
      </p:sp>
    </p:spTree>
    <p:extLst>
      <p:ext uri="{BB962C8B-B14F-4D97-AF65-F5344CB8AC3E}">
        <p14:creationId xmlns:p14="http://schemas.microsoft.com/office/powerpoint/2010/main" val="1439970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p:txBody>
          <a:bodyPr/>
          <a:lstStyle/>
          <a:p>
            <a:r>
              <a:rPr lang="en-US">
                <a:solidFill>
                  <a:schemeClr val="tx1"/>
                </a:solidFill>
                <a:latin typeface="Arial"/>
                <a:cs typeface="Arial"/>
              </a:rPr>
              <a:t>Functional Decomposition</a:t>
            </a:r>
            <a:endParaRPr lang="en-US">
              <a:solidFill>
                <a:schemeClr val="tx1"/>
              </a:solidFil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28</a:t>
            </a:fld>
            <a:endParaRPr lang="en-US"/>
          </a:p>
        </p:txBody>
      </p:sp>
      <p:graphicFrame>
        <p:nvGraphicFramePr>
          <p:cNvPr id="6" name="Content Placeholder 5">
            <a:extLst>
              <a:ext uri="{FF2B5EF4-FFF2-40B4-BE49-F238E27FC236}">
                <a16:creationId xmlns:a16="http://schemas.microsoft.com/office/drawing/2014/main" id="{ECC2FF60-AD6B-48E9-8FE3-2FA21C4F904A}"/>
              </a:ext>
            </a:extLst>
          </p:cNvPr>
          <p:cNvGraphicFramePr>
            <a:graphicFrameLocks noGrp="1"/>
          </p:cNvGraphicFramePr>
          <p:nvPr>
            <p:ph sz="quarter" idx="11"/>
            <p:extLst>
              <p:ext uri="{D42A27DB-BD31-4B8C-83A1-F6EECF244321}">
                <p14:modId xmlns:p14="http://schemas.microsoft.com/office/powerpoint/2010/main" val="4144190416"/>
              </p:ext>
            </p:extLst>
          </p:nvPr>
        </p:nvGraphicFramePr>
        <p:xfrm>
          <a:off x="722923" y="1309077"/>
          <a:ext cx="10796632" cy="4312870"/>
        </p:xfrm>
        <a:graphic>
          <a:graphicData uri="http://schemas.openxmlformats.org/drawingml/2006/table">
            <a:tbl>
              <a:tblPr firstRow="1" bandRow="1">
                <a:tableStyleId>{5C22544A-7EE6-4342-B048-85BDC9FD1C3A}</a:tableStyleId>
              </a:tblPr>
              <a:tblGrid>
                <a:gridCol w="2699158">
                  <a:extLst>
                    <a:ext uri="{9D8B030D-6E8A-4147-A177-3AD203B41FA5}">
                      <a16:colId xmlns:a16="http://schemas.microsoft.com/office/drawing/2014/main" val="1580303588"/>
                    </a:ext>
                  </a:extLst>
                </a:gridCol>
                <a:gridCol w="2699158">
                  <a:extLst>
                    <a:ext uri="{9D8B030D-6E8A-4147-A177-3AD203B41FA5}">
                      <a16:colId xmlns:a16="http://schemas.microsoft.com/office/drawing/2014/main" val="785292471"/>
                    </a:ext>
                  </a:extLst>
                </a:gridCol>
                <a:gridCol w="2699158">
                  <a:extLst>
                    <a:ext uri="{9D8B030D-6E8A-4147-A177-3AD203B41FA5}">
                      <a16:colId xmlns:a16="http://schemas.microsoft.com/office/drawing/2014/main" val="2773159885"/>
                    </a:ext>
                  </a:extLst>
                </a:gridCol>
                <a:gridCol w="2699158">
                  <a:extLst>
                    <a:ext uri="{9D8B030D-6E8A-4147-A177-3AD203B41FA5}">
                      <a16:colId xmlns:a16="http://schemas.microsoft.com/office/drawing/2014/main" val="1539445800"/>
                    </a:ext>
                  </a:extLst>
                </a:gridCol>
              </a:tblGrid>
              <a:tr h="263772">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Orientation</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Mobility</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Utility</a:t>
                      </a:r>
                      <a:endParaRPr lang="en-US">
                        <a:effectLst/>
                      </a:endParaRPr>
                    </a:p>
                  </a:txBody>
                  <a:tcPr marL="0" marR="0" marT="0" marB="0" anchor="ctr"/>
                </a:tc>
                <a:extLst>
                  <a:ext uri="{0D108BD9-81ED-4DB2-BD59-A6C34878D82A}">
                    <a16:rowId xmlns:a16="http://schemas.microsoft.com/office/drawing/2014/main" val="1542933231"/>
                  </a:ext>
                </a:extLst>
              </a:tr>
              <a:tr h="395696">
                <a:tc>
                  <a:txBody>
                    <a:bodyPr/>
                    <a:lstStyle/>
                    <a:p>
                      <a:pPr marL="0" algn="ctr" rtl="0" eaLnBrk="1" latinLnBrk="0" hangingPunct="1">
                        <a:spcBef>
                          <a:spcPts val="0"/>
                        </a:spcBef>
                        <a:spcAft>
                          <a:spcPts val="0"/>
                        </a:spcAft>
                      </a:pPr>
                      <a:r>
                        <a:rPr lang="en-US" sz="1800" kern="1200">
                          <a:effectLst/>
                        </a:rPr>
                        <a:t>Alert of Elevation</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extLst>
                  <a:ext uri="{0D108BD9-81ED-4DB2-BD59-A6C34878D82A}">
                    <a16:rowId xmlns:a16="http://schemas.microsoft.com/office/drawing/2014/main" val="1949930034"/>
                  </a:ext>
                </a:extLst>
              </a:tr>
              <a:tr h="395696">
                <a:tc>
                  <a:txBody>
                    <a:bodyPr/>
                    <a:lstStyle/>
                    <a:p>
                      <a:pPr marL="0" algn="ctr" rtl="0" eaLnBrk="1" latinLnBrk="0" hangingPunct="1">
                        <a:spcBef>
                          <a:spcPts val="0"/>
                        </a:spcBef>
                        <a:spcAft>
                          <a:spcPts val="0"/>
                        </a:spcAft>
                      </a:pPr>
                      <a:r>
                        <a:rPr lang="en-US" sz="1800" kern="1200">
                          <a:effectLst/>
                        </a:rPr>
                        <a:t>Determine Location</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extLst>
                  <a:ext uri="{0D108BD9-81ED-4DB2-BD59-A6C34878D82A}">
                    <a16:rowId xmlns:a16="http://schemas.microsoft.com/office/drawing/2014/main" val="4062969496"/>
                  </a:ext>
                </a:extLst>
              </a:tr>
              <a:tr h="473204">
                <a:tc>
                  <a:txBody>
                    <a:bodyPr/>
                    <a:lstStyle/>
                    <a:p>
                      <a:pPr marL="0" algn="ctr" rtl="0" eaLnBrk="1" latinLnBrk="0" hangingPunct="1">
                        <a:spcBef>
                          <a:spcPts val="0"/>
                        </a:spcBef>
                        <a:spcAft>
                          <a:spcPts val="0"/>
                        </a:spcAft>
                      </a:pPr>
                      <a:r>
                        <a:rPr lang="en-US" sz="1800" kern="1200">
                          <a:effectLst/>
                        </a:rPr>
                        <a:t>Alert of Physical Object </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extLst>
                  <a:ext uri="{0D108BD9-81ED-4DB2-BD59-A6C34878D82A}">
                    <a16:rowId xmlns:a16="http://schemas.microsoft.com/office/drawing/2014/main" val="3509876504"/>
                  </a:ext>
                </a:extLst>
              </a:tr>
              <a:tr h="636377">
                <a:tc>
                  <a:txBody>
                    <a:bodyPr/>
                    <a:lstStyle/>
                    <a:p>
                      <a:pPr marL="0" algn="ctr" rtl="0" eaLnBrk="1" latinLnBrk="0" hangingPunct="1">
                        <a:spcBef>
                          <a:spcPts val="0"/>
                        </a:spcBef>
                        <a:spcAft>
                          <a:spcPts val="0"/>
                        </a:spcAft>
                      </a:pPr>
                      <a:r>
                        <a:rPr lang="en-US" sz="1800" kern="1200">
                          <a:effectLst/>
                        </a:rPr>
                        <a:t>Inform User of Possible Threats</a:t>
                      </a: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extLst>
                  <a:ext uri="{0D108BD9-81ED-4DB2-BD59-A6C34878D82A}">
                    <a16:rowId xmlns:a16="http://schemas.microsoft.com/office/drawing/2014/main" val="2750759520"/>
                  </a:ext>
                </a:extLst>
              </a:tr>
              <a:tr h="554791">
                <a:tc>
                  <a:txBody>
                    <a:bodyPr/>
                    <a:lstStyle/>
                    <a:p>
                      <a:pPr marL="0" algn="ctr" rtl="0" eaLnBrk="1" latinLnBrk="0" hangingPunct="1">
                        <a:spcBef>
                          <a:spcPts val="0"/>
                        </a:spcBef>
                        <a:spcAft>
                          <a:spcPts val="0"/>
                        </a:spcAft>
                      </a:pPr>
                      <a:r>
                        <a:rPr lang="en-US" sz="1800" kern="1200">
                          <a:effectLst/>
                        </a:rPr>
                        <a:t>Access to Emergency Contact</a:t>
                      </a: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extLst>
                  <a:ext uri="{0D108BD9-81ED-4DB2-BD59-A6C34878D82A}">
                    <a16:rowId xmlns:a16="http://schemas.microsoft.com/office/drawing/2014/main" val="4012473081"/>
                  </a:ext>
                </a:extLst>
              </a:tr>
              <a:tr h="554791">
                <a:tc>
                  <a:txBody>
                    <a:bodyPr/>
                    <a:lstStyle/>
                    <a:p>
                      <a:pPr marL="0" algn="ctr" rtl="0" eaLnBrk="1" latinLnBrk="0" hangingPunct="1">
                        <a:spcBef>
                          <a:spcPts val="0"/>
                        </a:spcBef>
                        <a:spcAft>
                          <a:spcPts val="0"/>
                        </a:spcAft>
                      </a:pPr>
                      <a:r>
                        <a:rPr lang="en-US" sz="1800" kern="1200">
                          <a:effectLst/>
                        </a:rPr>
                        <a:t>Interpret Sensory information</a:t>
                      </a: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extLst>
                  <a:ext uri="{0D108BD9-81ED-4DB2-BD59-A6C34878D82A}">
                    <a16:rowId xmlns:a16="http://schemas.microsoft.com/office/drawing/2014/main" val="3259622687"/>
                  </a:ext>
                </a:extLst>
              </a:tr>
              <a:tr h="473204">
                <a:tc>
                  <a:txBody>
                    <a:bodyPr/>
                    <a:lstStyle/>
                    <a:p>
                      <a:pPr marL="0" algn="ctr" rtl="0" eaLnBrk="1" latinLnBrk="0" hangingPunct="1">
                        <a:spcBef>
                          <a:spcPts val="0"/>
                        </a:spcBef>
                        <a:spcAft>
                          <a:spcPts val="0"/>
                        </a:spcAft>
                      </a:pPr>
                      <a:r>
                        <a:rPr lang="en-US" sz="1800" kern="1200">
                          <a:effectLst/>
                        </a:rPr>
                        <a:t>Store Frequent Tasks</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extLst>
                  <a:ext uri="{0D108BD9-81ED-4DB2-BD59-A6C34878D82A}">
                    <a16:rowId xmlns:a16="http://schemas.microsoft.com/office/drawing/2014/main" val="3380153859"/>
                  </a:ext>
                </a:extLst>
              </a:tr>
              <a:tr h="554791">
                <a:tc>
                  <a:txBody>
                    <a:bodyPr/>
                    <a:lstStyle/>
                    <a:p>
                      <a:pPr marL="0" algn="ctr" rtl="0" eaLnBrk="1" latinLnBrk="0" hangingPunct="1">
                        <a:spcBef>
                          <a:spcPts val="0"/>
                        </a:spcBef>
                        <a:spcAft>
                          <a:spcPts val="0"/>
                        </a:spcAft>
                      </a:pPr>
                      <a:r>
                        <a:rPr lang="en-US" sz="1800" kern="1200">
                          <a:effectLst/>
                        </a:rPr>
                        <a:t>Interface With Pre-Existing Skills</a:t>
                      </a: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extLst>
                  <a:ext uri="{0D108BD9-81ED-4DB2-BD59-A6C34878D82A}">
                    <a16:rowId xmlns:a16="http://schemas.microsoft.com/office/drawing/2014/main" val="3743199649"/>
                  </a:ext>
                </a:extLst>
              </a:tr>
            </a:tbl>
          </a:graphicData>
        </a:graphic>
      </p:graphicFrame>
      <p:sp>
        <p:nvSpPr>
          <p:cNvPr id="2" name="Content Placeholder 5">
            <a:extLst>
              <a:ext uri="{FF2B5EF4-FFF2-40B4-BE49-F238E27FC236}">
                <a16:creationId xmlns:a16="http://schemas.microsoft.com/office/drawing/2014/main" id="{FA397066-511B-41BD-BB18-F839AF83E5E4}"/>
              </a:ext>
            </a:extLst>
          </p:cNvPr>
          <p:cNvSpPr txBox="1">
            <a:spLocks/>
          </p:cNvSpPr>
          <p:nvPr/>
        </p:nvSpPr>
        <p:spPr>
          <a:xfrm>
            <a:off x="10363200" y="5611399"/>
            <a:ext cx="1828800" cy="3108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Arial"/>
                <a:cs typeface="Arial"/>
              </a:rPr>
              <a:t>David Alicea</a:t>
            </a:r>
            <a:endParaRPr lang="en-US" sz="1400"/>
          </a:p>
        </p:txBody>
      </p:sp>
    </p:spTree>
    <p:extLst>
      <p:ext uri="{BB962C8B-B14F-4D97-AF65-F5344CB8AC3E}">
        <p14:creationId xmlns:p14="http://schemas.microsoft.com/office/powerpoint/2010/main" val="4241953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D35696-1B1B-41DF-9BE1-C82903F9F7B9}"/>
              </a:ext>
            </a:extLst>
          </p:cNvPr>
          <p:cNvSpPr>
            <a:spLocks noGrp="1"/>
          </p:cNvSpPr>
          <p:nvPr>
            <p:ph type="sldNum" sz="quarter" idx="4"/>
          </p:nvPr>
        </p:nvSpPr>
        <p:spPr/>
        <p:txBody>
          <a:bodyPr/>
          <a:lstStyle/>
          <a:p>
            <a:fld id="{6F1FABC0-072B-4F22-8F9B-95A9D10B0206}" type="slidenum">
              <a:rPr lang="en-US" smtClean="0"/>
              <a:pPr/>
              <a:t>29</a:t>
            </a:fld>
            <a:endParaRPr lang="en-US"/>
          </a:p>
        </p:txBody>
      </p:sp>
      <p:graphicFrame>
        <p:nvGraphicFramePr>
          <p:cNvPr id="6" name="Table 5">
            <a:extLst>
              <a:ext uri="{FF2B5EF4-FFF2-40B4-BE49-F238E27FC236}">
                <a16:creationId xmlns:a16="http://schemas.microsoft.com/office/drawing/2014/main" id="{308065BE-63EE-40BA-8B47-5ECF0AC603DA}"/>
              </a:ext>
            </a:extLst>
          </p:cNvPr>
          <p:cNvGraphicFramePr>
            <a:graphicFrameLocks noGrp="1"/>
          </p:cNvGraphicFramePr>
          <p:nvPr>
            <p:extLst>
              <p:ext uri="{D42A27DB-BD31-4B8C-83A1-F6EECF244321}">
                <p14:modId xmlns:p14="http://schemas.microsoft.com/office/powerpoint/2010/main" val="2250032043"/>
              </p:ext>
            </p:extLst>
          </p:nvPr>
        </p:nvGraphicFramePr>
        <p:xfrm>
          <a:off x="203200" y="1669732"/>
          <a:ext cx="11785600" cy="3518535"/>
        </p:xfrm>
        <a:graphic>
          <a:graphicData uri="http://schemas.openxmlformats.org/drawingml/2006/table">
            <a:tbl>
              <a:tblPr firstRow="1" bandRow="1">
                <a:tableStyleId>{5C22544A-7EE6-4342-B048-85BDC9FD1C3A}</a:tableStyleId>
              </a:tblPr>
              <a:tblGrid>
                <a:gridCol w="1750713">
                  <a:extLst>
                    <a:ext uri="{9D8B030D-6E8A-4147-A177-3AD203B41FA5}">
                      <a16:colId xmlns:a16="http://schemas.microsoft.com/office/drawing/2014/main" val="100152970"/>
                    </a:ext>
                  </a:extLst>
                </a:gridCol>
                <a:gridCol w="1573105">
                  <a:extLst>
                    <a:ext uri="{9D8B030D-6E8A-4147-A177-3AD203B41FA5}">
                      <a16:colId xmlns:a16="http://schemas.microsoft.com/office/drawing/2014/main" val="2533749035"/>
                    </a:ext>
                  </a:extLst>
                </a:gridCol>
                <a:gridCol w="1040279">
                  <a:extLst>
                    <a:ext uri="{9D8B030D-6E8A-4147-A177-3AD203B41FA5}">
                      <a16:colId xmlns:a16="http://schemas.microsoft.com/office/drawing/2014/main" val="4009747229"/>
                    </a:ext>
                  </a:extLst>
                </a:gridCol>
                <a:gridCol w="1154456">
                  <a:extLst>
                    <a:ext uri="{9D8B030D-6E8A-4147-A177-3AD203B41FA5}">
                      <a16:colId xmlns:a16="http://schemas.microsoft.com/office/drawing/2014/main" val="2069418471"/>
                    </a:ext>
                  </a:extLst>
                </a:gridCol>
                <a:gridCol w="1255947">
                  <a:extLst>
                    <a:ext uri="{9D8B030D-6E8A-4147-A177-3AD203B41FA5}">
                      <a16:colId xmlns:a16="http://schemas.microsoft.com/office/drawing/2014/main" val="3233752624"/>
                    </a:ext>
                  </a:extLst>
                </a:gridCol>
                <a:gridCol w="1205201">
                  <a:extLst>
                    <a:ext uri="{9D8B030D-6E8A-4147-A177-3AD203B41FA5}">
                      <a16:colId xmlns:a16="http://schemas.microsoft.com/office/drawing/2014/main" val="3942673698"/>
                    </a:ext>
                  </a:extLst>
                </a:gridCol>
                <a:gridCol w="1294006">
                  <a:extLst>
                    <a:ext uri="{9D8B030D-6E8A-4147-A177-3AD203B41FA5}">
                      <a16:colId xmlns:a16="http://schemas.microsoft.com/office/drawing/2014/main" val="3536744531"/>
                    </a:ext>
                  </a:extLst>
                </a:gridCol>
                <a:gridCol w="1116397">
                  <a:extLst>
                    <a:ext uri="{9D8B030D-6E8A-4147-A177-3AD203B41FA5}">
                      <a16:colId xmlns:a16="http://schemas.microsoft.com/office/drawing/2014/main" val="2012277013"/>
                    </a:ext>
                  </a:extLst>
                </a:gridCol>
                <a:gridCol w="1395496">
                  <a:extLst>
                    <a:ext uri="{9D8B030D-6E8A-4147-A177-3AD203B41FA5}">
                      <a16:colId xmlns:a16="http://schemas.microsoft.com/office/drawing/2014/main" val="576594367"/>
                    </a:ext>
                  </a:extLst>
                </a:gridCol>
              </a:tblGrid>
              <a:tr h="190500">
                <a:tc>
                  <a:txBody>
                    <a:bodyPr/>
                    <a:lstStyle/>
                    <a:p>
                      <a:pPr fontAlgn="b"/>
                      <a:r>
                        <a:rPr lang="en-US" sz="1100">
                          <a:effectLst/>
                        </a:rPr>
                        <a:t>Binary Comparison Chart</a:t>
                      </a:r>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1174910497"/>
                  </a:ext>
                </a:extLst>
              </a:tr>
              <a:tr h="190500">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1554937501"/>
                  </a:ext>
                </a:extLst>
              </a:tr>
              <a:tr h="190500">
                <a:tc>
                  <a:txBody>
                    <a:bodyPr/>
                    <a:lstStyle/>
                    <a:p>
                      <a:pPr fontAlgn="b"/>
                      <a:r>
                        <a:rPr lang="en-US" sz="1100">
                          <a:effectLst/>
                        </a:rPr>
                        <a:t>Interprted Customer Needs</a:t>
                      </a:r>
                      <a:endParaRPr lang="en-US" sz="1100">
                        <a:effectLst/>
                        <a:latin typeface="Calibri" panose="020F0502020204030204" pitchFamily="34" charset="0"/>
                      </a:endParaRPr>
                    </a:p>
                  </a:txBody>
                  <a:tcPr marL="9525" marR="9525" marT="9525" anchor="b"/>
                </a:tc>
                <a:tc>
                  <a:txBody>
                    <a:bodyPr/>
                    <a:lstStyle/>
                    <a:p>
                      <a:pPr fontAlgn="b"/>
                      <a:r>
                        <a:rPr lang="en-US" sz="1100">
                          <a:effectLst/>
                        </a:rPr>
                        <a:t>1 </a:t>
                      </a:r>
                      <a:endParaRPr lang="en-US" sz="1100">
                        <a:effectLst/>
                        <a:latin typeface="Calibri" panose="020F0502020204030204" pitchFamily="34" charset="0"/>
                      </a:endParaRPr>
                    </a:p>
                  </a:txBody>
                  <a:tcPr marL="9525" marR="9525" marT="9525" anchor="b"/>
                </a:tc>
                <a:tc>
                  <a:txBody>
                    <a:bodyPr/>
                    <a:lstStyle/>
                    <a:p>
                      <a:pPr fontAlgn="b"/>
                      <a:r>
                        <a:rPr lang="en-US" sz="1100">
                          <a:effectLst/>
                        </a:rPr>
                        <a:t>2 </a:t>
                      </a:r>
                      <a:endParaRPr lang="en-US" sz="1100">
                        <a:effectLst/>
                        <a:latin typeface="Calibri" panose="020F0502020204030204" pitchFamily="34" charset="0"/>
                      </a:endParaRPr>
                    </a:p>
                  </a:txBody>
                  <a:tcPr marL="9525" marR="9525" marT="9525" anchor="b"/>
                </a:tc>
                <a:tc>
                  <a:txBody>
                    <a:bodyPr/>
                    <a:lstStyle/>
                    <a:p>
                      <a:pPr fontAlgn="b"/>
                      <a:r>
                        <a:rPr lang="en-US" sz="1100">
                          <a:effectLst/>
                        </a:rPr>
                        <a:t>3 </a:t>
                      </a:r>
                      <a:endParaRPr lang="en-US" sz="1100">
                        <a:effectLst/>
                        <a:latin typeface="Calibri" panose="020F0502020204030204" pitchFamily="34" charset="0"/>
                      </a:endParaRPr>
                    </a:p>
                  </a:txBody>
                  <a:tcPr marL="9525" marR="9525" marT="9525" anchor="b"/>
                </a:tc>
                <a:tc>
                  <a:txBody>
                    <a:bodyPr/>
                    <a:lstStyle/>
                    <a:p>
                      <a:pPr fontAlgn="b"/>
                      <a:r>
                        <a:rPr lang="en-US" sz="1100">
                          <a:effectLst/>
                        </a:rPr>
                        <a:t>4 </a:t>
                      </a:r>
                      <a:endParaRPr lang="en-US" sz="1100">
                        <a:effectLst/>
                        <a:latin typeface="Calibri" panose="020F0502020204030204" pitchFamily="34" charset="0"/>
                      </a:endParaRPr>
                    </a:p>
                  </a:txBody>
                  <a:tcPr marL="9525" marR="9525" marT="9525" anchor="b"/>
                </a:tc>
                <a:tc>
                  <a:txBody>
                    <a:bodyPr/>
                    <a:lstStyle/>
                    <a:p>
                      <a:pPr fontAlgn="b"/>
                      <a:r>
                        <a:rPr lang="en-US" sz="1100">
                          <a:effectLst/>
                        </a:rPr>
                        <a:t>5 </a:t>
                      </a:r>
                      <a:endParaRPr lang="en-US" sz="1100">
                        <a:effectLst/>
                        <a:latin typeface="Calibri" panose="020F0502020204030204" pitchFamily="34" charset="0"/>
                      </a:endParaRPr>
                    </a:p>
                  </a:txBody>
                  <a:tcPr marL="9525" marR="9525" marT="9525" anchor="b"/>
                </a:tc>
                <a:tc>
                  <a:txBody>
                    <a:bodyPr/>
                    <a:lstStyle/>
                    <a:p>
                      <a:pPr fontAlgn="b"/>
                      <a:r>
                        <a:rPr lang="en-US" sz="1100">
                          <a:effectLst/>
                        </a:rPr>
                        <a:t>6 </a:t>
                      </a:r>
                      <a:endParaRPr lang="en-US" sz="1100">
                        <a:effectLst/>
                        <a:latin typeface="Calibri" panose="020F0502020204030204" pitchFamily="34" charset="0"/>
                      </a:endParaRPr>
                    </a:p>
                  </a:txBody>
                  <a:tcPr marL="9525" marR="9525" marT="9525" anchor="b"/>
                </a:tc>
                <a:tc>
                  <a:txBody>
                    <a:bodyPr/>
                    <a:lstStyle/>
                    <a:p>
                      <a:pPr fontAlgn="b"/>
                      <a:r>
                        <a:rPr lang="en-US" sz="1100">
                          <a:effectLst/>
                        </a:rPr>
                        <a:t>7 </a:t>
                      </a:r>
                      <a:endParaRPr lang="en-US" sz="1100">
                        <a:effectLst/>
                        <a:latin typeface="Calibri" panose="020F0502020204030204" pitchFamily="34" charset="0"/>
                      </a:endParaRPr>
                    </a:p>
                  </a:txBody>
                  <a:tcPr marL="9525" marR="9525" marT="9525" anchor="b"/>
                </a:tc>
                <a:tc>
                  <a:txBody>
                    <a:bodyPr/>
                    <a:lstStyle/>
                    <a:p>
                      <a:pPr fontAlgn="b"/>
                      <a:r>
                        <a:rPr lang="en-US" sz="1100">
                          <a:effectLst/>
                        </a:rPr>
                        <a:t>Total 1</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523707367"/>
                  </a:ext>
                </a:extLst>
              </a:tr>
              <a:tr h="190500">
                <a:tc>
                  <a:txBody>
                    <a:bodyPr/>
                    <a:lstStyle/>
                    <a:p>
                      <a:pPr fontAlgn="b"/>
                      <a:r>
                        <a:rPr lang="en-US" sz="1100">
                          <a:effectLst/>
                        </a:rPr>
                        <a:t>1. Helps Avoid Ground Irregularities</a:t>
                      </a:r>
                      <a:endParaRPr lang="en-US" sz="1100">
                        <a:effectLst/>
                        <a:latin typeface="Calibri" panose="020F0502020204030204" pitchFamily="34" charset="0"/>
                      </a:endParaRPr>
                    </a:p>
                  </a:txBody>
                  <a:tcPr marL="9525" marR="9525" marT="9525" anchor="b"/>
                </a:tc>
                <a:tc>
                  <a:txBody>
                    <a:bodyPr/>
                    <a:lstStyle/>
                    <a:p>
                      <a:pPr fontAlgn="b"/>
                      <a:r>
                        <a:rPr lang="en-US" sz="1100">
                          <a:effectLst/>
                        </a:rPr>
                        <a:t>-</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2</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520096153"/>
                  </a:ext>
                </a:extLst>
              </a:tr>
              <a:tr h="190500">
                <a:tc>
                  <a:txBody>
                    <a:bodyPr/>
                    <a:lstStyle/>
                    <a:p>
                      <a:pPr fontAlgn="ctr"/>
                      <a:r>
                        <a:rPr lang="en-US" sz="1100">
                          <a:effectLst/>
                        </a:rPr>
                        <a:t>2. Allows for Location Awareness</a:t>
                      </a:r>
                      <a:endParaRPr lang="en-US" sz="1100">
                        <a:effectLst/>
                        <a:latin typeface="Calibri" panose="020F0502020204030204" pitchFamily="34" charset="0"/>
                      </a:endParaRPr>
                    </a:p>
                  </a:txBody>
                  <a:tcPr marL="9525" marR="9525" marT="9525" anchor="ctr"/>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fontAlgn="b"/>
                      <a:r>
                        <a:rPr lang="en-US" sz="1100">
                          <a:effectLst/>
                        </a:rPr>
                        <a:t>- </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2</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822753553"/>
                  </a:ext>
                </a:extLst>
              </a:tr>
              <a:tr h="190500">
                <a:tc>
                  <a:txBody>
                    <a:bodyPr/>
                    <a:lstStyle/>
                    <a:p>
                      <a:pPr fontAlgn="ctr"/>
                      <a:r>
                        <a:rPr lang="en-US" sz="1100">
                          <a:effectLst/>
                        </a:rPr>
                        <a:t>3. Recognizes Surrounding Objects</a:t>
                      </a:r>
                      <a:endParaRPr lang="en-US" sz="1100">
                        <a:effectLst/>
                        <a:latin typeface="Calibri" panose="020F0502020204030204" pitchFamily="34" charset="0"/>
                      </a:endParaRPr>
                    </a:p>
                  </a:txBody>
                  <a:tcPr marL="9525" marR="9525" marT="9525" anchor="ctr"/>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fontAlgn="b"/>
                      <a:r>
                        <a:rPr lang="en-US" sz="1100">
                          <a:effectLst/>
                        </a:rPr>
                        <a:t>- </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6</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745135698"/>
                  </a:ext>
                </a:extLst>
              </a:tr>
              <a:tr h="190500">
                <a:tc>
                  <a:txBody>
                    <a:bodyPr/>
                    <a:lstStyle/>
                    <a:p>
                      <a:pPr fontAlgn="ctr"/>
                      <a:r>
                        <a:rPr lang="en-US" sz="1200">
                          <a:effectLst/>
                        </a:rPr>
                        <a:t>4. Notify Emergency Contacts</a:t>
                      </a:r>
                      <a:endParaRPr lang="en-US" sz="1200">
                        <a:solidFill>
                          <a:srgbClr val="222222"/>
                        </a:solidFill>
                        <a:effectLst/>
                      </a:endParaRPr>
                    </a:p>
                  </a:txBody>
                  <a:tcPr marL="9525" marR="9525" marT="9525" anchor="ctr"/>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fontAlgn="b"/>
                      <a:r>
                        <a:rPr lang="en-US" sz="1100">
                          <a:effectLst/>
                        </a:rPr>
                        <a:t>- </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3</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1726045673"/>
                  </a:ext>
                </a:extLst>
              </a:tr>
              <a:tr h="200025">
                <a:tc>
                  <a:txBody>
                    <a:bodyPr/>
                    <a:lstStyle/>
                    <a:p>
                      <a:pPr fontAlgn="ctr"/>
                      <a:r>
                        <a:rPr lang="en-US" sz="1200">
                          <a:effectLst/>
                        </a:rPr>
                        <a:t>5. Intuitive with O &amp; M Training</a:t>
                      </a:r>
                      <a:endParaRPr lang="en-US" sz="1200">
                        <a:solidFill>
                          <a:srgbClr val="222222"/>
                        </a:solidFill>
                        <a:effectLst/>
                      </a:endParaRPr>
                    </a:p>
                  </a:txBody>
                  <a:tcPr marL="9525" marR="9525" marT="9525" anchor="ctr"/>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fontAlgn="b"/>
                      <a:r>
                        <a:rPr lang="en-US" sz="1100">
                          <a:effectLst/>
                        </a:rPr>
                        <a:t>- </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4</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1338610765"/>
                  </a:ext>
                </a:extLst>
              </a:tr>
              <a:tr h="190500">
                <a:tc>
                  <a:txBody>
                    <a:bodyPr/>
                    <a:lstStyle/>
                    <a:p>
                      <a:pPr fontAlgn="ctr"/>
                      <a:r>
                        <a:rPr lang="en-US" sz="1100">
                          <a:effectLst/>
                        </a:rPr>
                        <a:t>6. Identifies and Reads Text</a:t>
                      </a:r>
                      <a:endParaRPr lang="en-US" sz="1100">
                        <a:effectLst/>
                        <a:latin typeface="Calibri" panose="020F0502020204030204" pitchFamily="34" charset="0"/>
                      </a:endParaRPr>
                    </a:p>
                  </a:txBody>
                  <a:tcPr marL="9525" marR="9525" marT="9525" anchor="ctr"/>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fontAlgn="b"/>
                      <a:r>
                        <a:rPr lang="en-US" sz="1100">
                          <a:effectLst/>
                        </a:rPr>
                        <a:t>- </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2</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1392834199"/>
                  </a:ext>
                </a:extLst>
              </a:tr>
              <a:tr h="381000">
                <a:tc>
                  <a:txBody>
                    <a:bodyPr/>
                    <a:lstStyle/>
                    <a:p>
                      <a:pPr fontAlgn="ctr"/>
                      <a:r>
                        <a:rPr lang="en-US" sz="1100">
                          <a:effectLst/>
                        </a:rPr>
                        <a:t>7. Priced for low-income households</a:t>
                      </a:r>
                      <a:endParaRPr lang="en-US" sz="1100">
                        <a:effectLst/>
                        <a:latin typeface="Calibri" panose="020F0502020204030204" pitchFamily="34" charset="0"/>
                      </a:endParaRPr>
                    </a:p>
                  </a:txBody>
                  <a:tcPr marL="9525" marR="9525" marT="9525" anchor="ctr"/>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fontAlgn="b"/>
                      <a:r>
                        <a:rPr lang="en-US" sz="1100">
                          <a:effectLst/>
                        </a:rPr>
                        <a:t>- </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3</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208673548"/>
                  </a:ext>
                </a:extLst>
              </a:tr>
              <a:tr h="190500">
                <a:tc>
                  <a:txBody>
                    <a:bodyPr/>
                    <a:lstStyle/>
                    <a:p>
                      <a:pPr fontAlgn="ctr"/>
                      <a:r>
                        <a:rPr lang="en-US" sz="1100">
                          <a:effectLst/>
                        </a:rPr>
                        <a:t>Total:</a:t>
                      </a:r>
                      <a:endParaRPr lang="en-US" sz="1100">
                        <a:effectLst/>
                        <a:latin typeface="Calibri" panose="020F0502020204030204" pitchFamily="34" charset="0"/>
                      </a:endParaRPr>
                    </a:p>
                  </a:txBody>
                  <a:tcPr marL="9525" marR="9525" marT="9525" anchor="ctr"/>
                </a:tc>
                <a:tc>
                  <a:txBody>
                    <a:bodyPr/>
                    <a:lstStyle/>
                    <a:p>
                      <a:pPr algn="r" fontAlgn="b"/>
                      <a:r>
                        <a:rPr lang="en-US" sz="1100">
                          <a:effectLst/>
                        </a:rPr>
                        <a:t>4</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4</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4</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2</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4</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4</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6</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2964440533"/>
                  </a:ext>
                </a:extLst>
              </a:tr>
            </a:tbl>
          </a:graphicData>
        </a:graphic>
      </p:graphicFrame>
      <p:sp>
        <p:nvSpPr>
          <p:cNvPr id="8" name="Content Placeholder 7">
            <a:extLst>
              <a:ext uri="{FF2B5EF4-FFF2-40B4-BE49-F238E27FC236}">
                <a16:creationId xmlns:a16="http://schemas.microsoft.com/office/drawing/2014/main" id="{D0BC9BE6-004B-4CAF-828F-AA64510FB46A}"/>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1771537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382E-ADA7-442D-BB8A-1D3D00B04AF9}"/>
              </a:ext>
            </a:extLst>
          </p:cNvPr>
          <p:cNvSpPr>
            <a:spLocks noGrp="1"/>
          </p:cNvSpPr>
          <p:nvPr>
            <p:ph type="title"/>
          </p:nvPr>
        </p:nvSpPr>
        <p:spPr/>
        <p:txBody>
          <a:bodyPr/>
          <a:lstStyle/>
          <a:p>
            <a:r>
              <a:rPr lang="en-US">
                <a:solidFill>
                  <a:schemeClr val="tx1"/>
                </a:solidFill>
                <a:latin typeface="Arial"/>
                <a:cs typeface="Arial"/>
              </a:rPr>
              <a:t>Advisors</a:t>
            </a:r>
            <a:endParaRPr lang="en-US">
              <a:solidFill>
                <a:schemeClr val="tx1"/>
              </a:solidFill>
            </a:endParaRPr>
          </a:p>
        </p:txBody>
      </p:sp>
      <p:sp>
        <p:nvSpPr>
          <p:cNvPr id="3" name="Slide Number Placeholder 2">
            <a:extLst>
              <a:ext uri="{FF2B5EF4-FFF2-40B4-BE49-F238E27FC236}">
                <a16:creationId xmlns:a16="http://schemas.microsoft.com/office/drawing/2014/main" id="{75991601-FC12-4929-A276-FFB7E4646B34}"/>
              </a:ext>
            </a:extLst>
          </p:cNvPr>
          <p:cNvSpPr>
            <a:spLocks noGrp="1"/>
          </p:cNvSpPr>
          <p:nvPr>
            <p:ph type="sldNum" sz="quarter" idx="4"/>
          </p:nvPr>
        </p:nvSpPr>
        <p:spPr/>
        <p:txBody>
          <a:bodyPr/>
          <a:lstStyle/>
          <a:p>
            <a:fld id="{6F1FABC0-072B-4F22-8F9B-95A9D10B0206}" type="slidenum">
              <a:rPr lang="en-US" smtClean="0"/>
              <a:pPr/>
              <a:t>3</a:t>
            </a:fld>
            <a:endParaRPr lang="en-US"/>
          </a:p>
        </p:txBody>
      </p:sp>
      <p:sp>
        <p:nvSpPr>
          <p:cNvPr id="4" name="TextBox 3">
            <a:extLst>
              <a:ext uri="{FF2B5EF4-FFF2-40B4-BE49-F238E27FC236}">
                <a16:creationId xmlns:a16="http://schemas.microsoft.com/office/drawing/2014/main" id="{AA336630-A30B-4E2A-9736-EC71702DD595}"/>
              </a:ext>
            </a:extLst>
          </p:cNvPr>
          <p:cNvSpPr txBox="1"/>
          <p:nvPr/>
        </p:nvSpPr>
        <p:spPr>
          <a:xfrm>
            <a:off x="552316" y="4582053"/>
            <a:ext cx="3952516" cy="923330"/>
          </a:xfrm>
          <a:prstGeom prst="rect">
            <a:avLst/>
          </a:prstGeom>
          <a:noFill/>
        </p:spPr>
        <p:txBody>
          <a:bodyPr wrap="square" lIns="91440" tIns="45720" rIns="91440" bIns="45720" rtlCol="0" anchor="t">
            <a:spAutoFit/>
          </a:bodyPr>
          <a:lstStyle/>
          <a:p>
            <a:pPr algn="ctr"/>
            <a:r>
              <a:rPr lang="en-US">
                <a:ea typeface="+mn-lt"/>
                <a:cs typeface="+mn-lt"/>
              </a:rPr>
              <a:t>Shayne McConomy</a:t>
            </a:r>
          </a:p>
          <a:p>
            <a:pPr algn="ctr"/>
            <a:r>
              <a:rPr lang="en-US" i="1">
                <a:cs typeface="Calibri"/>
              </a:rPr>
              <a:t>FAMU-FSU College of Engineering</a:t>
            </a:r>
          </a:p>
          <a:p>
            <a:pPr algn="ctr"/>
            <a:r>
              <a:rPr lang="en-US" i="1">
                <a:cs typeface="Calibri"/>
              </a:rPr>
              <a:t>Department of Mechanical Engineering</a:t>
            </a:r>
          </a:p>
        </p:txBody>
      </p:sp>
      <p:sp>
        <p:nvSpPr>
          <p:cNvPr id="7" name="TextBox 6">
            <a:extLst>
              <a:ext uri="{FF2B5EF4-FFF2-40B4-BE49-F238E27FC236}">
                <a16:creationId xmlns:a16="http://schemas.microsoft.com/office/drawing/2014/main" id="{CE18525F-C1B3-44E6-826A-DFEBA47495BE}"/>
              </a:ext>
            </a:extLst>
          </p:cNvPr>
          <p:cNvSpPr txBox="1"/>
          <p:nvPr/>
        </p:nvSpPr>
        <p:spPr>
          <a:xfrm>
            <a:off x="4504832" y="4519546"/>
            <a:ext cx="3128770" cy="1754326"/>
          </a:xfrm>
          <a:prstGeom prst="rect">
            <a:avLst/>
          </a:prstGeom>
          <a:noFill/>
        </p:spPr>
        <p:txBody>
          <a:bodyPr wrap="square" lIns="91440" tIns="45720" rIns="91440" bIns="45720" rtlCol="0" anchor="t">
            <a:spAutoFit/>
          </a:bodyPr>
          <a:lstStyle/>
          <a:p>
            <a:pPr algn="ctr"/>
            <a:r>
              <a:rPr lang="en-US">
                <a:cs typeface="Calibri"/>
              </a:rPr>
              <a:t>Michael Devine</a:t>
            </a:r>
            <a:endParaRPr lang="en-US">
              <a:ea typeface="+mn-lt"/>
              <a:cs typeface="+mn-lt"/>
            </a:endParaRPr>
          </a:p>
          <a:p>
            <a:pPr algn="ctr"/>
            <a:r>
              <a:rPr lang="en-US" i="1">
                <a:cs typeface="Calibri"/>
              </a:rPr>
              <a:t>Florida State University</a:t>
            </a:r>
          </a:p>
          <a:p>
            <a:pPr algn="ctr"/>
            <a:r>
              <a:rPr lang="en-US" i="1">
                <a:cs typeface="Calibri"/>
              </a:rPr>
              <a:t>Jim Moran College of Entrepreneurship</a:t>
            </a:r>
            <a:endParaRPr lang="en-US" i="1"/>
          </a:p>
          <a:p>
            <a:pPr algn="ctr"/>
            <a:endParaRPr lang="en-US">
              <a:cs typeface="Calibri"/>
            </a:endParaRPr>
          </a:p>
          <a:p>
            <a:pPr algn="ctr"/>
            <a:endParaRPr lang="en-US">
              <a:cs typeface="Calibri"/>
            </a:endParaRPr>
          </a:p>
        </p:txBody>
      </p:sp>
      <p:pic>
        <p:nvPicPr>
          <p:cNvPr id="19" name="Picture 19">
            <a:extLst>
              <a:ext uri="{FF2B5EF4-FFF2-40B4-BE49-F238E27FC236}">
                <a16:creationId xmlns:a16="http://schemas.microsoft.com/office/drawing/2014/main" id="{E00459DD-6BF8-42B4-8392-B4621E9C6B67}"/>
              </a:ext>
            </a:extLst>
          </p:cNvPr>
          <p:cNvPicPr>
            <a:picLocks noGrp="1" noChangeAspect="1"/>
          </p:cNvPicPr>
          <p:nvPr>
            <p:ph sz="half" idx="2"/>
          </p:nvPr>
        </p:nvPicPr>
        <p:blipFill>
          <a:blip r:embed="rId2"/>
          <a:stretch>
            <a:fillRect/>
          </a:stretch>
        </p:blipFill>
        <p:spPr>
          <a:xfrm>
            <a:off x="5097020" y="1599790"/>
            <a:ext cx="1997960" cy="2798504"/>
          </a:xfrm>
          <a:ln>
            <a:solidFill>
              <a:schemeClr val="accent1">
                <a:lumMod val="40000"/>
                <a:lumOff val="60000"/>
              </a:schemeClr>
            </a:solidFill>
          </a:ln>
        </p:spPr>
      </p:pic>
      <p:pic>
        <p:nvPicPr>
          <p:cNvPr id="23" name="Picture 23">
            <a:extLst>
              <a:ext uri="{FF2B5EF4-FFF2-40B4-BE49-F238E27FC236}">
                <a16:creationId xmlns:a16="http://schemas.microsoft.com/office/drawing/2014/main" id="{37C8432F-79B0-426F-90E9-9FC7751C0AF1}"/>
              </a:ext>
            </a:extLst>
          </p:cNvPr>
          <p:cNvPicPr>
            <a:picLocks noGrp="1" noChangeAspect="1"/>
          </p:cNvPicPr>
          <p:nvPr>
            <p:ph sz="quarter" idx="11"/>
          </p:nvPr>
        </p:nvPicPr>
        <p:blipFill>
          <a:blip r:embed="rId3"/>
          <a:stretch>
            <a:fillRect/>
          </a:stretch>
        </p:blipFill>
        <p:spPr>
          <a:xfrm>
            <a:off x="8593146" y="1601011"/>
            <a:ext cx="1996139" cy="2797283"/>
          </a:xfrm>
          <a:ln>
            <a:solidFill>
              <a:schemeClr val="accent1">
                <a:lumMod val="40000"/>
                <a:lumOff val="60000"/>
              </a:schemeClr>
            </a:solidFill>
          </a:ln>
        </p:spPr>
      </p:pic>
      <p:pic>
        <p:nvPicPr>
          <p:cNvPr id="10" name="Picture 10" descr="A person wearing a suit and tie smiling at the camera&#10;&#10;Description automatically generated">
            <a:extLst>
              <a:ext uri="{FF2B5EF4-FFF2-40B4-BE49-F238E27FC236}">
                <a16:creationId xmlns:a16="http://schemas.microsoft.com/office/drawing/2014/main" id="{CBA11429-5929-460A-B90A-43585D20D89B}"/>
              </a:ext>
            </a:extLst>
          </p:cNvPr>
          <p:cNvPicPr>
            <a:picLocks noGrp="1" noChangeAspect="1"/>
          </p:cNvPicPr>
          <p:nvPr>
            <p:ph sz="half" idx="1"/>
          </p:nvPr>
        </p:nvPicPr>
        <p:blipFill>
          <a:blip r:embed="rId4"/>
          <a:stretch>
            <a:fillRect/>
          </a:stretch>
        </p:blipFill>
        <p:spPr>
          <a:xfrm>
            <a:off x="1602988" y="1604348"/>
            <a:ext cx="2031999" cy="2747595"/>
          </a:xfrm>
          <a:ln>
            <a:solidFill>
              <a:schemeClr val="accent1">
                <a:lumMod val="40000"/>
                <a:lumOff val="60000"/>
              </a:schemeClr>
            </a:solidFill>
          </a:ln>
        </p:spPr>
      </p:pic>
      <p:sp>
        <p:nvSpPr>
          <p:cNvPr id="24" name="TextBox 23">
            <a:extLst>
              <a:ext uri="{FF2B5EF4-FFF2-40B4-BE49-F238E27FC236}">
                <a16:creationId xmlns:a16="http://schemas.microsoft.com/office/drawing/2014/main" id="{41EDFE08-924B-4AC1-8B61-50D7A7E8EBD7}"/>
              </a:ext>
            </a:extLst>
          </p:cNvPr>
          <p:cNvSpPr txBox="1"/>
          <p:nvPr/>
        </p:nvSpPr>
        <p:spPr>
          <a:xfrm>
            <a:off x="7850018" y="4567424"/>
            <a:ext cx="347535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Jerris Hooker</a:t>
            </a:r>
          </a:p>
          <a:p>
            <a:pPr algn="ctr"/>
            <a:r>
              <a:rPr lang="en-US" i="1">
                <a:cs typeface="Calibri"/>
              </a:rPr>
              <a:t>FAMU-FSU College of Engineering</a:t>
            </a:r>
          </a:p>
          <a:p>
            <a:pPr algn="ctr"/>
            <a:r>
              <a:rPr lang="en-US" i="1">
                <a:cs typeface="Calibri"/>
              </a:rPr>
              <a:t>Department of Electrical Engineering</a:t>
            </a:r>
          </a:p>
        </p:txBody>
      </p:sp>
      <p:sp>
        <p:nvSpPr>
          <p:cNvPr id="5" name="Content Placeholder 5">
            <a:extLst>
              <a:ext uri="{FF2B5EF4-FFF2-40B4-BE49-F238E27FC236}">
                <a16:creationId xmlns:a16="http://schemas.microsoft.com/office/drawing/2014/main" id="{BEE7E2E9-A8C1-4C4E-9204-9F8AC0DA3A4B}"/>
              </a:ext>
            </a:extLst>
          </p:cNvPr>
          <p:cNvSpPr txBox="1">
            <a:spLocks/>
          </p:cNvSpPr>
          <p:nvPr/>
        </p:nvSpPr>
        <p:spPr>
          <a:xfrm>
            <a:off x="10363200" y="5611399"/>
            <a:ext cx="1828800" cy="3108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Arial"/>
                <a:cs typeface="Arial"/>
              </a:rPr>
              <a:t>David Alicea</a:t>
            </a:r>
          </a:p>
          <a:p>
            <a:pPr marL="0" indent="0">
              <a:buNone/>
            </a:pPr>
            <a:endParaRPr lang="en-US" sz="1400"/>
          </a:p>
        </p:txBody>
      </p:sp>
    </p:spTree>
    <p:extLst>
      <p:ext uri="{BB962C8B-B14F-4D97-AF65-F5344CB8AC3E}">
        <p14:creationId xmlns:p14="http://schemas.microsoft.com/office/powerpoint/2010/main" val="574437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DACE17-F432-4780-98B1-DA74C457E0A5}"/>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30</a:t>
            </a:fld>
            <a:endParaRPr lang="en-US"/>
          </a:p>
        </p:txBody>
      </p:sp>
      <p:sp>
        <p:nvSpPr>
          <p:cNvPr id="13" name="Content Placeholder 3">
            <a:extLst>
              <a:ext uri="{FF2B5EF4-FFF2-40B4-BE49-F238E27FC236}">
                <a16:creationId xmlns:a16="http://schemas.microsoft.com/office/drawing/2014/main" id="{DD1E06A5-B3A7-4683-9EA0-64C626C3E3FD}"/>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DF4254AA-9C00-4A4B-B208-FC7F12AF4B59}"/>
              </a:ext>
            </a:extLst>
          </p:cNvPr>
          <p:cNvGraphicFramePr>
            <a:graphicFrameLocks/>
          </p:cNvGraphicFramePr>
          <p:nvPr/>
        </p:nvGraphicFramePr>
        <p:xfrm>
          <a:off x="838200" y="493779"/>
          <a:ext cx="10515604" cy="5305406"/>
        </p:xfrm>
        <a:graphic>
          <a:graphicData uri="http://schemas.openxmlformats.org/drawingml/2006/table">
            <a:tbl>
              <a:tblPr firstRow="1" bandRow="1">
                <a:tableStyleId>{5C22544A-7EE6-4342-B048-85BDC9FD1C3A}</a:tableStyleId>
              </a:tblPr>
              <a:tblGrid>
                <a:gridCol w="2082551">
                  <a:extLst>
                    <a:ext uri="{9D8B030D-6E8A-4147-A177-3AD203B41FA5}">
                      <a16:colId xmlns:a16="http://schemas.microsoft.com/office/drawing/2014/main" val="1826383845"/>
                    </a:ext>
                  </a:extLst>
                </a:gridCol>
                <a:gridCol w="825296">
                  <a:extLst>
                    <a:ext uri="{9D8B030D-6E8A-4147-A177-3AD203B41FA5}">
                      <a16:colId xmlns:a16="http://schemas.microsoft.com/office/drawing/2014/main" val="3281086084"/>
                    </a:ext>
                  </a:extLst>
                </a:gridCol>
                <a:gridCol w="1070871">
                  <a:extLst>
                    <a:ext uri="{9D8B030D-6E8A-4147-A177-3AD203B41FA5}">
                      <a16:colId xmlns:a16="http://schemas.microsoft.com/office/drawing/2014/main" val="153464347"/>
                    </a:ext>
                  </a:extLst>
                </a:gridCol>
                <a:gridCol w="986914">
                  <a:extLst>
                    <a:ext uri="{9D8B030D-6E8A-4147-A177-3AD203B41FA5}">
                      <a16:colId xmlns:a16="http://schemas.microsoft.com/office/drawing/2014/main" val="3267107311"/>
                    </a:ext>
                  </a:extLst>
                </a:gridCol>
                <a:gridCol w="751835">
                  <a:extLst>
                    <a:ext uri="{9D8B030D-6E8A-4147-A177-3AD203B41FA5}">
                      <a16:colId xmlns:a16="http://schemas.microsoft.com/office/drawing/2014/main" val="2198176848"/>
                    </a:ext>
                  </a:extLst>
                </a:gridCol>
                <a:gridCol w="556634">
                  <a:extLst>
                    <a:ext uri="{9D8B030D-6E8A-4147-A177-3AD203B41FA5}">
                      <a16:colId xmlns:a16="http://schemas.microsoft.com/office/drawing/2014/main" val="292587771"/>
                    </a:ext>
                  </a:extLst>
                </a:gridCol>
                <a:gridCol w="680471">
                  <a:extLst>
                    <a:ext uri="{9D8B030D-6E8A-4147-A177-3AD203B41FA5}">
                      <a16:colId xmlns:a16="http://schemas.microsoft.com/office/drawing/2014/main" val="1085285276"/>
                    </a:ext>
                  </a:extLst>
                </a:gridCol>
                <a:gridCol w="1232487">
                  <a:extLst>
                    <a:ext uri="{9D8B030D-6E8A-4147-A177-3AD203B41FA5}">
                      <a16:colId xmlns:a16="http://schemas.microsoft.com/office/drawing/2014/main" val="2237931629"/>
                    </a:ext>
                  </a:extLst>
                </a:gridCol>
                <a:gridCol w="825296">
                  <a:extLst>
                    <a:ext uri="{9D8B030D-6E8A-4147-A177-3AD203B41FA5}">
                      <a16:colId xmlns:a16="http://schemas.microsoft.com/office/drawing/2014/main" val="679010530"/>
                    </a:ext>
                  </a:extLst>
                </a:gridCol>
                <a:gridCol w="1503249">
                  <a:extLst>
                    <a:ext uri="{9D8B030D-6E8A-4147-A177-3AD203B41FA5}">
                      <a16:colId xmlns:a16="http://schemas.microsoft.com/office/drawing/2014/main" val="1202841605"/>
                    </a:ext>
                  </a:extLst>
                </a:gridCol>
              </a:tblGrid>
              <a:tr h="343048">
                <a:tc>
                  <a:txBody>
                    <a:bodyPr/>
                    <a:lstStyle/>
                    <a:p>
                      <a:pPr fontAlgn="b"/>
                      <a:r>
                        <a:rPr lang="en-US" sz="1500">
                          <a:effectLst/>
                        </a:rPr>
                        <a:t>Engineering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 </a:t>
                      </a:r>
                      <a:endParaRPr lang="en-US" sz="1500">
                        <a:effectLst/>
                        <a:latin typeface="Calibri" panose="020F0502020204030204" pitchFamily="34" charset="0"/>
                      </a:endParaRPr>
                    </a:p>
                  </a:txBody>
                  <a:tcPr marL="12594" marR="12594" marT="12594" marB="60449" anchor="b"/>
                </a:tc>
                <a:tc gridSpan="8">
                  <a:txBody>
                    <a:bodyPr/>
                    <a:lstStyle/>
                    <a:p>
                      <a:pPr algn="ctr" fontAlgn="b"/>
                      <a:r>
                        <a:rPr lang="en-US" sz="1500">
                          <a:effectLst/>
                        </a:rPr>
                        <a:t>Concepts </a:t>
                      </a:r>
                      <a:endParaRPr lang="en-US" sz="1500">
                        <a:solidFill>
                          <a:srgbClr val="FFFFFF"/>
                        </a:solidFill>
                        <a:effectLst/>
                        <a:latin typeface="Calibri" panose="020F0502020204030204" pitchFamily="34" charset="0"/>
                      </a:endParaRPr>
                    </a:p>
                  </a:txBody>
                  <a:tcPr marL="12594" marR="12594" marT="12594" marB="60449"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62481537"/>
                  </a:ext>
                </a:extLst>
              </a:tr>
              <a:tr h="564694">
                <a:tc>
                  <a:txBody>
                    <a:bodyPr/>
                    <a:lstStyle/>
                    <a:p>
                      <a:pPr fontAlgn="b"/>
                      <a:r>
                        <a:rPr lang="en-US" sz="1500">
                          <a:effectLst/>
                        </a:rPr>
                        <a:t>Characteristics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Orcam MyEye2</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Sensor Pin Chip</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Pin Matrix Haptics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Sensor Watch</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GPS App</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GPS Watch</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Haptic Smart Cane</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Smart Glasses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Audio Feedback Cane</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213685303"/>
                  </a:ext>
                </a:extLst>
              </a:tr>
              <a:tr h="343048">
                <a:tc>
                  <a:txBody>
                    <a:bodyPr/>
                    <a:lstStyle/>
                    <a:p>
                      <a:pPr fontAlgn="ctr"/>
                      <a:r>
                        <a:rPr lang="en-US" sz="1500">
                          <a:effectLst/>
                        </a:rPr>
                        <a:t>Alert of Elevation</a:t>
                      </a:r>
                      <a:endParaRPr lang="en-US" sz="1500">
                        <a:effectLst/>
                        <a:latin typeface="Calibri" panose="020F0502020204030204" pitchFamily="34" charset="0"/>
                      </a:endParaRPr>
                    </a:p>
                  </a:txBody>
                  <a:tcPr marL="12594" marR="12594" marT="12594" marB="60449" anchor="ctr"/>
                </a:tc>
                <a:tc>
                  <a:txBody>
                    <a:bodyPr/>
                    <a:lstStyle/>
                    <a:p>
                      <a:pPr fontAlgn="b"/>
                      <a:r>
                        <a:rPr lang="en-US" sz="1500">
                          <a:effectLst/>
                        </a:rPr>
                        <a:t>Datum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1781682783"/>
                  </a:ext>
                </a:extLst>
              </a:tr>
              <a:tr h="343048">
                <a:tc>
                  <a:txBody>
                    <a:bodyPr/>
                    <a:lstStyle/>
                    <a:p>
                      <a:pPr fontAlgn="ctr"/>
                      <a:r>
                        <a:rPr lang="en-US" sz="1500">
                          <a:effectLst/>
                        </a:rPr>
                        <a:t>Determine Location</a:t>
                      </a:r>
                      <a:endParaRPr lang="en-US" sz="1500">
                        <a:effectLst/>
                        <a:latin typeface="Calibri" panose="020F0502020204030204" pitchFamily="34" charset="0"/>
                      </a:endParaRPr>
                    </a:p>
                  </a:txBody>
                  <a:tcPr marL="12594" marR="12594" marT="12594" marB="60449" anchor="ctr"/>
                </a:tc>
                <a:tc>
                  <a:txBody>
                    <a:bodyPr/>
                    <a:lstStyle/>
                    <a:p>
                      <a:pPr fontAlgn="b"/>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2592178410"/>
                  </a:ext>
                </a:extLst>
              </a:tr>
              <a:tr h="604994">
                <a:tc>
                  <a:txBody>
                    <a:bodyPr/>
                    <a:lstStyle/>
                    <a:p>
                      <a:pPr fontAlgn="ctr"/>
                      <a:r>
                        <a:rPr lang="en-US" sz="1600">
                          <a:effectLst/>
                        </a:rPr>
                        <a:t>Interpret Sensory Information</a:t>
                      </a:r>
                      <a:endParaRPr lang="en-US" sz="1600">
                        <a:solidFill>
                          <a:srgbClr val="222222"/>
                        </a:solidFill>
                        <a:effectLst/>
                      </a:endParaRPr>
                    </a:p>
                  </a:txBody>
                  <a:tcPr marL="12594" marR="12594" marT="12594" marB="60449" anchor="ctr"/>
                </a:tc>
                <a:tc>
                  <a:txBody>
                    <a:bodyPr/>
                    <a:lstStyle/>
                    <a:p>
                      <a:pPr fontAlgn="b"/>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38118902"/>
                  </a:ext>
                </a:extLst>
              </a:tr>
              <a:tr h="604994">
                <a:tc>
                  <a:txBody>
                    <a:bodyPr/>
                    <a:lstStyle/>
                    <a:p>
                      <a:pPr fontAlgn="ctr"/>
                      <a:r>
                        <a:rPr lang="en-US" sz="1600">
                          <a:effectLst/>
                        </a:rPr>
                        <a:t>Access Emergency Contact </a:t>
                      </a:r>
                      <a:endParaRPr lang="en-US" sz="1600">
                        <a:solidFill>
                          <a:srgbClr val="222222"/>
                        </a:solidFill>
                        <a:effectLst/>
                      </a:endParaRPr>
                    </a:p>
                  </a:txBody>
                  <a:tcPr marL="12594" marR="12594" marT="12594" marB="60449" anchor="ctr"/>
                </a:tc>
                <a:tc>
                  <a:txBody>
                    <a:bodyPr/>
                    <a:lstStyle/>
                    <a:p>
                      <a:pPr fontAlgn="b"/>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3997112240"/>
                  </a:ext>
                </a:extLst>
              </a:tr>
              <a:tr h="564694">
                <a:tc>
                  <a:txBody>
                    <a:bodyPr/>
                    <a:lstStyle/>
                    <a:p>
                      <a:pPr fontAlgn="ctr"/>
                      <a:r>
                        <a:rPr lang="en-US" sz="1500">
                          <a:effectLst/>
                        </a:rPr>
                        <a:t>Interface With Pre-Existing Skills</a:t>
                      </a:r>
                      <a:endParaRPr lang="en-US" sz="1500">
                        <a:effectLst/>
                        <a:latin typeface="Calibri" panose="020F0502020204030204" pitchFamily="34" charset="0"/>
                      </a:endParaRPr>
                    </a:p>
                  </a:txBody>
                  <a:tcPr marL="12594" marR="12594" marT="12594" marB="60449" anchor="ctr"/>
                </a:tc>
                <a:tc>
                  <a:txBody>
                    <a:bodyPr/>
                    <a:lstStyle/>
                    <a:p>
                      <a:pPr fontAlgn="b"/>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84742995"/>
                  </a:ext>
                </a:extLst>
              </a:tr>
              <a:tr h="343048">
                <a:tc>
                  <a:txBody>
                    <a:bodyPr/>
                    <a:lstStyle/>
                    <a:p>
                      <a:pPr fontAlgn="ctr"/>
                      <a:r>
                        <a:rPr lang="en-US" sz="1500">
                          <a:effectLst/>
                        </a:rPr>
                        <a:t>Store Frequent Tasks</a:t>
                      </a:r>
                      <a:endParaRPr lang="en-US" sz="1500">
                        <a:effectLst/>
                        <a:latin typeface="Calibri" panose="020F0502020204030204" pitchFamily="34" charset="0"/>
                      </a:endParaRPr>
                    </a:p>
                  </a:txBody>
                  <a:tcPr marL="12594" marR="12594" marT="12594" marB="60449" anchor="ctr"/>
                </a:tc>
                <a:tc>
                  <a:txBody>
                    <a:bodyPr/>
                    <a:lstStyle/>
                    <a:p>
                      <a:pPr fontAlgn="b"/>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4010227313"/>
                  </a:ext>
                </a:extLst>
              </a:tr>
              <a:tr h="343048">
                <a:tc>
                  <a:txBody>
                    <a:bodyPr/>
                    <a:lstStyle/>
                    <a:p>
                      <a:pPr fontAlgn="ctr"/>
                      <a:r>
                        <a:rPr lang="en-US" sz="1500">
                          <a:effectLst/>
                        </a:rPr>
                        <a:t>Alert of Physical Object</a:t>
                      </a:r>
                      <a:endParaRPr lang="en-US" sz="1500">
                        <a:effectLst/>
                        <a:latin typeface="Calibri" panose="020F0502020204030204" pitchFamily="34" charset="0"/>
                      </a:endParaRPr>
                    </a:p>
                  </a:txBody>
                  <a:tcPr marL="12594" marR="12594" marT="12594" marB="60449" anchor="ctr"/>
                </a:tc>
                <a:tc>
                  <a:txBody>
                    <a:bodyPr/>
                    <a:lstStyle/>
                    <a:p>
                      <a:pPr fontAlgn="b"/>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530235337"/>
                  </a:ext>
                </a:extLst>
              </a:tr>
              <a:tr h="564694">
                <a:tc>
                  <a:txBody>
                    <a:bodyPr/>
                    <a:lstStyle/>
                    <a:p>
                      <a:pPr fontAlgn="ctr"/>
                      <a:r>
                        <a:rPr lang="en-US" sz="1500">
                          <a:effectLst/>
                        </a:rPr>
                        <a:t>Inform User of Possible Threats</a:t>
                      </a:r>
                      <a:endParaRPr lang="en-US" sz="1500">
                        <a:effectLst/>
                        <a:latin typeface="Calibri" panose="020F0502020204030204" pitchFamily="34" charset="0"/>
                      </a:endParaRPr>
                    </a:p>
                  </a:txBody>
                  <a:tcPr marL="12594" marR="12594" marT="12594" marB="60449" anchor="ctr"/>
                </a:tc>
                <a:tc>
                  <a:txBody>
                    <a:bodyPr/>
                    <a:lstStyle/>
                    <a:p>
                      <a:pPr fontAlgn="b"/>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1971430390"/>
                  </a:ext>
                </a:extLst>
              </a:tr>
              <a:tr h="343048">
                <a:tc>
                  <a:txBody>
                    <a:bodyPr/>
                    <a:lstStyle/>
                    <a:p>
                      <a:pPr fontAlgn="b"/>
                      <a:r>
                        <a:rPr lang="en-US" sz="1500">
                          <a:effectLst/>
                        </a:rPr>
                        <a:t># of Pluses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  </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4</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4</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5</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3</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4</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4</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3</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5</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4130202570"/>
                  </a:ext>
                </a:extLst>
              </a:tr>
              <a:tr h="343048">
                <a:tc>
                  <a:txBody>
                    <a:bodyPr/>
                    <a:lstStyle/>
                    <a:p>
                      <a:pPr fontAlgn="b"/>
                      <a:r>
                        <a:rPr lang="en-US" sz="1500">
                          <a:effectLst/>
                        </a:rPr>
                        <a:t># of Minuses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  </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2</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1</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1</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3</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3</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2</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3</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1</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2193546995"/>
                  </a:ext>
                </a:extLst>
              </a:tr>
            </a:tbl>
          </a:graphicData>
        </a:graphic>
      </p:graphicFrame>
      <p:sp>
        <p:nvSpPr>
          <p:cNvPr id="10" name="Content Placeholder 9">
            <a:extLst>
              <a:ext uri="{FF2B5EF4-FFF2-40B4-BE49-F238E27FC236}">
                <a16:creationId xmlns:a16="http://schemas.microsoft.com/office/drawing/2014/main" id="{87F200C9-61DA-4F65-B461-F803D2B97335}"/>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740112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1E32C6-FB08-4828-8221-B9B9268D73F1}"/>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31</a:t>
            </a:fld>
            <a:endParaRPr lang="en-US"/>
          </a:p>
        </p:txBody>
      </p:sp>
      <p:sp>
        <p:nvSpPr>
          <p:cNvPr id="13" name="Content Placeholder 3">
            <a:extLst>
              <a:ext uri="{FF2B5EF4-FFF2-40B4-BE49-F238E27FC236}">
                <a16:creationId xmlns:a16="http://schemas.microsoft.com/office/drawing/2014/main" id="{6BBC6139-2AFA-44AA-B641-84451312A578}"/>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B000ACE1-3DB4-4B14-B598-AD84423F7806}"/>
              </a:ext>
            </a:extLst>
          </p:cNvPr>
          <p:cNvGraphicFramePr>
            <a:graphicFrameLocks/>
          </p:cNvGraphicFramePr>
          <p:nvPr/>
        </p:nvGraphicFramePr>
        <p:xfrm>
          <a:off x="838200" y="809181"/>
          <a:ext cx="10515604" cy="4674604"/>
        </p:xfrm>
        <a:graphic>
          <a:graphicData uri="http://schemas.openxmlformats.org/drawingml/2006/table">
            <a:tbl>
              <a:tblPr firstRow="1" bandRow="1">
                <a:tableStyleId>{5C22544A-7EE6-4342-B048-85BDC9FD1C3A}</a:tableStyleId>
              </a:tblPr>
              <a:tblGrid>
                <a:gridCol w="2395973">
                  <a:extLst>
                    <a:ext uri="{9D8B030D-6E8A-4147-A177-3AD203B41FA5}">
                      <a16:colId xmlns:a16="http://schemas.microsoft.com/office/drawing/2014/main" val="4011906115"/>
                    </a:ext>
                  </a:extLst>
                </a:gridCol>
                <a:gridCol w="907220">
                  <a:extLst>
                    <a:ext uri="{9D8B030D-6E8A-4147-A177-3AD203B41FA5}">
                      <a16:colId xmlns:a16="http://schemas.microsoft.com/office/drawing/2014/main" val="3996044921"/>
                    </a:ext>
                  </a:extLst>
                </a:gridCol>
                <a:gridCol w="1213372">
                  <a:extLst>
                    <a:ext uri="{9D8B030D-6E8A-4147-A177-3AD203B41FA5}">
                      <a16:colId xmlns:a16="http://schemas.microsoft.com/office/drawing/2014/main" val="1261743704"/>
                    </a:ext>
                  </a:extLst>
                </a:gridCol>
                <a:gridCol w="1100987">
                  <a:extLst>
                    <a:ext uri="{9D8B030D-6E8A-4147-A177-3AD203B41FA5}">
                      <a16:colId xmlns:a16="http://schemas.microsoft.com/office/drawing/2014/main" val="2045768186"/>
                    </a:ext>
                  </a:extLst>
                </a:gridCol>
                <a:gridCol w="734766">
                  <a:extLst>
                    <a:ext uri="{9D8B030D-6E8A-4147-A177-3AD203B41FA5}">
                      <a16:colId xmlns:a16="http://schemas.microsoft.com/office/drawing/2014/main" val="758575998"/>
                    </a:ext>
                  </a:extLst>
                </a:gridCol>
                <a:gridCol w="1424578">
                  <a:extLst>
                    <a:ext uri="{9D8B030D-6E8A-4147-A177-3AD203B41FA5}">
                      <a16:colId xmlns:a16="http://schemas.microsoft.com/office/drawing/2014/main" val="4242161692"/>
                    </a:ext>
                  </a:extLst>
                </a:gridCol>
                <a:gridCol w="1106799">
                  <a:extLst>
                    <a:ext uri="{9D8B030D-6E8A-4147-A177-3AD203B41FA5}">
                      <a16:colId xmlns:a16="http://schemas.microsoft.com/office/drawing/2014/main" val="1941038304"/>
                    </a:ext>
                  </a:extLst>
                </a:gridCol>
                <a:gridCol w="1631909">
                  <a:extLst>
                    <a:ext uri="{9D8B030D-6E8A-4147-A177-3AD203B41FA5}">
                      <a16:colId xmlns:a16="http://schemas.microsoft.com/office/drawing/2014/main" val="4119778923"/>
                    </a:ext>
                  </a:extLst>
                </a:gridCol>
              </a:tblGrid>
              <a:tr h="316694">
                <a:tc>
                  <a:txBody>
                    <a:bodyPr/>
                    <a:lstStyle/>
                    <a:p>
                      <a:pPr fontAlgn="b"/>
                      <a:r>
                        <a:rPr lang="en-US" sz="1300">
                          <a:effectLst/>
                        </a:rPr>
                        <a:t>Engineering  </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 </a:t>
                      </a:r>
                      <a:endParaRPr lang="en-US" sz="1300">
                        <a:effectLst/>
                        <a:latin typeface="Calibri" panose="020F0502020204030204" pitchFamily="34" charset="0"/>
                      </a:endParaRPr>
                    </a:p>
                  </a:txBody>
                  <a:tcPr marL="11626" marR="11626" marT="11626" marB="55805" anchor="b"/>
                </a:tc>
                <a:tc gridSpan="6">
                  <a:txBody>
                    <a:bodyPr/>
                    <a:lstStyle/>
                    <a:p>
                      <a:pPr algn="ctr" fontAlgn="b"/>
                      <a:r>
                        <a:rPr lang="en-US" sz="1300">
                          <a:effectLst/>
                        </a:rPr>
                        <a:t>Concepts </a:t>
                      </a:r>
                      <a:endParaRPr lang="en-US" sz="1300">
                        <a:solidFill>
                          <a:srgbClr val="FFFFFF"/>
                        </a:solidFill>
                        <a:effectLst/>
                        <a:latin typeface="Calibri" panose="020F0502020204030204" pitchFamily="34" charset="0"/>
                      </a:endParaRPr>
                    </a:p>
                  </a:txBody>
                  <a:tcPr marL="11626" marR="11626" marT="11626" marB="55805"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76156123"/>
                  </a:ext>
                </a:extLst>
              </a:tr>
              <a:tr h="521312">
                <a:tc>
                  <a:txBody>
                    <a:bodyPr/>
                    <a:lstStyle/>
                    <a:p>
                      <a:pPr fontAlgn="b"/>
                      <a:r>
                        <a:rPr lang="en-US" sz="1300">
                          <a:effectLst/>
                        </a:rPr>
                        <a:t>Characteristics </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GPS Watch</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Sensor Pin Chip</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Sensor Watch</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GPS App</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Haptic Smart Cane</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Smart Glasses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Audio Feedback Cane</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2050965059"/>
                  </a:ext>
                </a:extLst>
              </a:tr>
              <a:tr h="316694">
                <a:tc>
                  <a:txBody>
                    <a:bodyPr/>
                    <a:lstStyle/>
                    <a:p>
                      <a:pPr fontAlgn="ctr"/>
                      <a:r>
                        <a:rPr lang="en-US" sz="1300">
                          <a:effectLst/>
                        </a:rPr>
                        <a:t>Alert of Elevation</a:t>
                      </a:r>
                      <a:endParaRPr lang="en-US" sz="1300">
                        <a:effectLst/>
                        <a:latin typeface="Calibri" panose="020F0502020204030204" pitchFamily="34" charset="0"/>
                      </a:endParaRPr>
                    </a:p>
                  </a:txBody>
                  <a:tcPr marL="11626" marR="11626" marT="11626" marB="55805" anchor="ctr"/>
                </a:tc>
                <a:tc>
                  <a:txBody>
                    <a:bodyPr/>
                    <a:lstStyle/>
                    <a:p>
                      <a:pPr fontAlgn="b"/>
                      <a:r>
                        <a:rPr lang="en-US" sz="1300">
                          <a:effectLst/>
                        </a:rPr>
                        <a:t>Datum </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722530530"/>
                  </a:ext>
                </a:extLst>
              </a:tr>
              <a:tr h="316694">
                <a:tc>
                  <a:txBody>
                    <a:bodyPr/>
                    <a:lstStyle/>
                    <a:p>
                      <a:pPr fontAlgn="ctr"/>
                      <a:r>
                        <a:rPr lang="en-US" sz="1300">
                          <a:effectLst/>
                        </a:rPr>
                        <a:t>Determine Location</a:t>
                      </a:r>
                      <a:endParaRPr lang="en-US" sz="1300">
                        <a:effectLst/>
                        <a:latin typeface="Calibri" panose="020F0502020204030204" pitchFamily="34" charset="0"/>
                      </a:endParaRPr>
                    </a:p>
                  </a:txBody>
                  <a:tcPr marL="11626" marR="11626" marT="11626" marB="55805" anchor="ctr"/>
                </a:tc>
                <a:tc>
                  <a:txBody>
                    <a:bodyPr/>
                    <a:lstStyle/>
                    <a:p>
                      <a:pPr fontAlgn="b"/>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404220435"/>
                  </a:ext>
                </a:extLst>
              </a:tr>
              <a:tr h="558515">
                <a:tc>
                  <a:txBody>
                    <a:bodyPr/>
                    <a:lstStyle/>
                    <a:p>
                      <a:pPr fontAlgn="ctr"/>
                      <a:r>
                        <a:rPr lang="en-US" sz="1500">
                          <a:effectLst/>
                        </a:rPr>
                        <a:t>Interpret Sensory Information</a:t>
                      </a:r>
                      <a:endParaRPr lang="en-US" sz="1500">
                        <a:solidFill>
                          <a:srgbClr val="222222"/>
                        </a:solidFill>
                        <a:effectLst/>
                      </a:endParaRPr>
                    </a:p>
                  </a:txBody>
                  <a:tcPr marL="11626" marR="11626" marT="11626" marB="55805" anchor="ctr"/>
                </a:tc>
                <a:tc>
                  <a:txBody>
                    <a:bodyPr/>
                    <a:lstStyle/>
                    <a:p>
                      <a:pPr fontAlgn="b"/>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3604691347"/>
                  </a:ext>
                </a:extLst>
              </a:tr>
              <a:tr h="335295">
                <a:tc>
                  <a:txBody>
                    <a:bodyPr/>
                    <a:lstStyle/>
                    <a:p>
                      <a:pPr fontAlgn="ctr"/>
                      <a:r>
                        <a:rPr lang="en-US" sz="1500">
                          <a:effectLst/>
                        </a:rPr>
                        <a:t>Access Emergency Contact </a:t>
                      </a:r>
                      <a:endParaRPr lang="en-US" sz="1500">
                        <a:solidFill>
                          <a:srgbClr val="222222"/>
                        </a:solidFill>
                        <a:effectLst/>
                      </a:endParaRPr>
                    </a:p>
                  </a:txBody>
                  <a:tcPr marL="11626" marR="11626" marT="11626" marB="55805" anchor="ctr"/>
                </a:tc>
                <a:tc>
                  <a:txBody>
                    <a:bodyPr/>
                    <a:lstStyle/>
                    <a:p>
                      <a:pPr fontAlgn="b"/>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1662908584"/>
                  </a:ext>
                </a:extLst>
              </a:tr>
              <a:tr h="521312">
                <a:tc>
                  <a:txBody>
                    <a:bodyPr/>
                    <a:lstStyle/>
                    <a:p>
                      <a:pPr fontAlgn="ctr"/>
                      <a:r>
                        <a:rPr lang="en-US" sz="1300">
                          <a:effectLst/>
                        </a:rPr>
                        <a:t>Interface With Pre-Existing Skills</a:t>
                      </a:r>
                      <a:endParaRPr lang="en-US" sz="1300">
                        <a:effectLst/>
                        <a:latin typeface="Calibri" panose="020F0502020204030204" pitchFamily="34" charset="0"/>
                      </a:endParaRPr>
                    </a:p>
                  </a:txBody>
                  <a:tcPr marL="11626" marR="11626" marT="11626" marB="55805" anchor="ctr"/>
                </a:tc>
                <a:tc>
                  <a:txBody>
                    <a:bodyPr/>
                    <a:lstStyle/>
                    <a:p>
                      <a:pPr fontAlgn="b"/>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2943629232"/>
                  </a:ext>
                </a:extLst>
              </a:tr>
              <a:tr h="316694">
                <a:tc>
                  <a:txBody>
                    <a:bodyPr/>
                    <a:lstStyle/>
                    <a:p>
                      <a:pPr fontAlgn="ctr"/>
                      <a:r>
                        <a:rPr lang="en-US" sz="1300">
                          <a:effectLst/>
                        </a:rPr>
                        <a:t>Store Frequent Tasks</a:t>
                      </a:r>
                      <a:endParaRPr lang="en-US" sz="1300">
                        <a:effectLst/>
                        <a:latin typeface="Calibri" panose="020F0502020204030204" pitchFamily="34" charset="0"/>
                      </a:endParaRPr>
                    </a:p>
                  </a:txBody>
                  <a:tcPr marL="11626" marR="11626" marT="11626" marB="55805" anchor="ctr"/>
                </a:tc>
                <a:tc>
                  <a:txBody>
                    <a:bodyPr/>
                    <a:lstStyle/>
                    <a:p>
                      <a:pPr fontAlgn="b"/>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2150944734"/>
                  </a:ext>
                </a:extLst>
              </a:tr>
              <a:tr h="316694">
                <a:tc>
                  <a:txBody>
                    <a:bodyPr/>
                    <a:lstStyle/>
                    <a:p>
                      <a:pPr fontAlgn="ctr"/>
                      <a:r>
                        <a:rPr lang="en-US" sz="1300">
                          <a:effectLst/>
                        </a:rPr>
                        <a:t>Alert of Physical Object</a:t>
                      </a:r>
                      <a:endParaRPr lang="en-US" sz="1300">
                        <a:effectLst/>
                        <a:latin typeface="Calibri" panose="020F0502020204030204" pitchFamily="34" charset="0"/>
                      </a:endParaRPr>
                    </a:p>
                  </a:txBody>
                  <a:tcPr marL="11626" marR="11626" marT="11626" marB="55805" anchor="ctr"/>
                </a:tc>
                <a:tc>
                  <a:txBody>
                    <a:bodyPr/>
                    <a:lstStyle/>
                    <a:p>
                      <a:pPr fontAlgn="b"/>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2631990377"/>
                  </a:ext>
                </a:extLst>
              </a:tr>
              <a:tr h="521312">
                <a:tc>
                  <a:txBody>
                    <a:bodyPr/>
                    <a:lstStyle/>
                    <a:p>
                      <a:pPr fontAlgn="ctr"/>
                      <a:r>
                        <a:rPr lang="en-US" sz="1300">
                          <a:effectLst/>
                        </a:rPr>
                        <a:t>Inform User of Possible Threats</a:t>
                      </a:r>
                      <a:endParaRPr lang="en-US" sz="1300">
                        <a:effectLst/>
                        <a:latin typeface="Calibri" panose="020F0502020204030204" pitchFamily="34" charset="0"/>
                      </a:endParaRPr>
                    </a:p>
                  </a:txBody>
                  <a:tcPr marL="11626" marR="11626" marT="11626" marB="55805" anchor="ctr"/>
                </a:tc>
                <a:tc>
                  <a:txBody>
                    <a:bodyPr/>
                    <a:lstStyle/>
                    <a:p>
                      <a:pPr fontAlgn="b"/>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215863952"/>
                  </a:ext>
                </a:extLst>
              </a:tr>
              <a:tr h="316694">
                <a:tc>
                  <a:txBody>
                    <a:bodyPr/>
                    <a:lstStyle/>
                    <a:p>
                      <a:pPr fontAlgn="b"/>
                      <a:r>
                        <a:rPr lang="en-US" sz="1300">
                          <a:effectLst/>
                        </a:rPr>
                        <a:t># of Pluses  </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  </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5</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5</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2</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5</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3</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5</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153116592"/>
                  </a:ext>
                </a:extLst>
              </a:tr>
              <a:tr h="316694">
                <a:tc>
                  <a:txBody>
                    <a:bodyPr/>
                    <a:lstStyle/>
                    <a:p>
                      <a:pPr fontAlgn="b"/>
                      <a:r>
                        <a:rPr lang="en-US" sz="1300">
                          <a:effectLst/>
                        </a:rPr>
                        <a:t># of Minuses  </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  </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1</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1</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2</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1</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0</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2</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1917916416"/>
                  </a:ext>
                </a:extLst>
              </a:tr>
            </a:tbl>
          </a:graphicData>
        </a:graphic>
      </p:graphicFrame>
      <p:sp>
        <p:nvSpPr>
          <p:cNvPr id="10" name="Content Placeholder 9">
            <a:extLst>
              <a:ext uri="{FF2B5EF4-FFF2-40B4-BE49-F238E27FC236}">
                <a16:creationId xmlns:a16="http://schemas.microsoft.com/office/drawing/2014/main" id="{E00618D4-750A-4633-8CF7-5D6218AAC074}"/>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552577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F3D79B-4D24-424A-B1EE-65A4ADC27F8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32</a:t>
            </a:fld>
            <a:endParaRPr lang="en-US"/>
          </a:p>
        </p:txBody>
      </p:sp>
      <p:sp>
        <p:nvSpPr>
          <p:cNvPr id="13" name="Content Placeholder 3">
            <a:extLst>
              <a:ext uri="{FF2B5EF4-FFF2-40B4-BE49-F238E27FC236}">
                <a16:creationId xmlns:a16="http://schemas.microsoft.com/office/drawing/2014/main" id="{58F51A36-1057-4532-80EA-D7762B77C09A}"/>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2F0953A4-A6DA-4732-A3A5-620F3100AFE0}"/>
              </a:ext>
            </a:extLst>
          </p:cNvPr>
          <p:cNvGraphicFramePr>
            <a:graphicFrameLocks/>
          </p:cNvGraphicFramePr>
          <p:nvPr/>
        </p:nvGraphicFramePr>
        <p:xfrm>
          <a:off x="838200" y="649572"/>
          <a:ext cx="10515603" cy="4993824"/>
        </p:xfrm>
        <a:graphic>
          <a:graphicData uri="http://schemas.openxmlformats.org/drawingml/2006/table">
            <a:tbl>
              <a:tblPr firstRow="1" bandRow="1">
                <a:tableStyleId>{5C22544A-7EE6-4342-B048-85BDC9FD1C3A}</a:tableStyleId>
              </a:tblPr>
              <a:tblGrid>
                <a:gridCol w="1692857">
                  <a:extLst>
                    <a:ext uri="{9D8B030D-6E8A-4147-A177-3AD203B41FA5}">
                      <a16:colId xmlns:a16="http://schemas.microsoft.com/office/drawing/2014/main" val="4182217377"/>
                    </a:ext>
                  </a:extLst>
                </a:gridCol>
                <a:gridCol w="833718">
                  <a:extLst>
                    <a:ext uri="{9D8B030D-6E8A-4147-A177-3AD203B41FA5}">
                      <a16:colId xmlns:a16="http://schemas.microsoft.com/office/drawing/2014/main" val="1258683255"/>
                    </a:ext>
                  </a:extLst>
                </a:gridCol>
                <a:gridCol w="705009">
                  <a:extLst>
                    <a:ext uri="{9D8B030D-6E8A-4147-A177-3AD203B41FA5}">
                      <a16:colId xmlns:a16="http://schemas.microsoft.com/office/drawing/2014/main" val="2763590455"/>
                    </a:ext>
                  </a:extLst>
                </a:gridCol>
                <a:gridCol w="1285812">
                  <a:extLst>
                    <a:ext uri="{9D8B030D-6E8A-4147-A177-3AD203B41FA5}">
                      <a16:colId xmlns:a16="http://schemas.microsoft.com/office/drawing/2014/main" val="3951785051"/>
                    </a:ext>
                  </a:extLst>
                </a:gridCol>
                <a:gridCol w="902900">
                  <a:extLst>
                    <a:ext uri="{9D8B030D-6E8A-4147-A177-3AD203B41FA5}">
                      <a16:colId xmlns:a16="http://schemas.microsoft.com/office/drawing/2014/main" val="2036956492"/>
                    </a:ext>
                  </a:extLst>
                </a:gridCol>
                <a:gridCol w="910945">
                  <a:extLst>
                    <a:ext uri="{9D8B030D-6E8A-4147-A177-3AD203B41FA5}">
                      <a16:colId xmlns:a16="http://schemas.microsoft.com/office/drawing/2014/main" val="2103298040"/>
                    </a:ext>
                  </a:extLst>
                </a:gridCol>
                <a:gridCol w="1264898">
                  <a:extLst>
                    <a:ext uri="{9D8B030D-6E8A-4147-A177-3AD203B41FA5}">
                      <a16:colId xmlns:a16="http://schemas.microsoft.com/office/drawing/2014/main" val="2894943896"/>
                    </a:ext>
                  </a:extLst>
                </a:gridCol>
                <a:gridCol w="1070223">
                  <a:extLst>
                    <a:ext uri="{9D8B030D-6E8A-4147-A177-3AD203B41FA5}">
                      <a16:colId xmlns:a16="http://schemas.microsoft.com/office/drawing/2014/main" val="4017082781"/>
                    </a:ext>
                  </a:extLst>
                </a:gridCol>
                <a:gridCol w="672832">
                  <a:extLst>
                    <a:ext uri="{9D8B030D-6E8A-4147-A177-3AD203B41FA5}">
                      <a16:colId xmlns:a16="http://schemas.microsoft.com/office/drawing/2014/main" val="3565744358"/>
                    </a:ext>
                  </a:extLst>
                </a:gridCol>
                <a:gridCol w="1176409">
                  <a:extLst>
                    <a:ext uri="{9D8B030D-6E8A-4147-A177-3AD203B41FA5}">
                      <a16:colId xmlns:a16="http://schemas.microsoft.com/office/drawing/2014/main" val="1687796347"/>
                    </a:ext>
                  </a:extLst>
                </a:gridCol>
              </a:tblGrid>
              <a:tr h="262955">
                <a:tc gridSpan="10">
                  <a:txBody>
                    <a:bodyPr/>
                    <a:lstStyle/>
                    <a:p>
                      <a:pPr algn="ctr" fontAlgn="ctr"/>
                      <a:r>
                        <a:rPr lang="en-US" sz="1100">
                          <a:effectLst/>
                        </a:rPr>
                        <a:t>Engineering Concepts</a:t>
                      </a:r>
                      <a:endParaRPr lang="en-US" sz="1100">
                        <a:effectLst/>
                        <a:latin typeface="Calibri" panose="020F0502020204030204" pitchFamily="34" charset="0"/>
                      </a:endParaRPr>
                    </a:p>
                  </a:txBody>
                  <a:tcPr marL="9653" marR="9653" marT="9653" marB="46336"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51570703"/>
                  </a:ext>
                </a:extLst>
              </a:tr>
              <a:tr h="262955">
                <a:tc>
                  <a:txBody>
                    <a:bodyPr/>
                    <a:lstStyle/>
                    <a:p>
                      <a:pPr algn="ctr" fontAlgn="ctr"/>
                      <a:r>
                        <a:rPr lang="en-US" sz="1100">
                          <a:effectLst/>
                        </a:rPr>
                        <a:t>Units </a:t>
                      </a:r>
                      <a:endParaRPr lang="en-US" sz="1100">
                        <a:effectLst/>
                        <a:latin typeface="Calibri" panose="020F0502020204030204" pitchFamily="34" charset="0"/>
                      </a:endParaRPr>
                    </a:p>
                  </a:txBody>
                  <a:tcPr marL="9653" marR="9653" marT="9653" marB="46336" anchor="ctr"/>
                </a:tc>
                <a:tc>
                  <a:txBody>
                    <a:bodyPr/>
                    <a:lstStyle/>
                    <a:p>
                      <a:pPr algn="ctr" fontAlgn="ct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Inches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Latitude/Longitude</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Seconds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Seconds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Minutes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 GB</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Seconds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Seconds</a:t>
                      </a:r>
                    </a:p>
                  </a:txBody>
                  <a:tcPr marL="9653" marR="9653" marT="9653" marB="46336" anchor="ctr"/>
                </a:tc>
                <a:extLst>
                  <a:ext uri="{0D108BD9-81ED-4DB2-BD59-A6C34878D82A}">
                    <a16:rowId xmlns:a16="http://schemas.microsoft.com/office/drawing/2014/main" val="802096872"/>
                  </a:ext>
                </a:extLst>
              </a:tr>
              <a:tr h="649085">
                <a:tc>
                  <a:txBody>
                    <a:bodyPr/>
                    <a:lstStyle/>
                    <a:p>
                      <a:pPr algn="ctr" fontAlgn="ctr"/>
                      <a:r>
                        <a:rPr lang="en-US" sz="1100">
                          <a:effectLst/>
                        </a:rPr>
                        <a:t>Customer Requirements </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Importance Weight Factor </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Alert of Elevation</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Determine Location</a:t>
                      </a:r>
                      <a:endParaRPr lang="en-US" sz="1100">
                        <a:effectLst/>
                        <a:latin typeface="Calibri" panose="020F0502020204030204" pitchFamily="34" charset="0"/>
                      </a:endParaRPr>
                    </a:p>
                  </a:txBody>
                  <a:tcPr marL="9653" marR="9653" marT="9653" marB="46336" anchor="ctr"/>
                </a:tc>
                <a:tc>
                  <a:txBody>
                    <a:bodyPr/>
                    <a:lstStyle/>
                    <a:p>
                      <a:pPr algn="ctr" fontAlgn="ctr"/>
                      <a:r>
                        <a:rPr lang="en-US" sz="1200">
                          <a:effectLst/>
                        </a:rPr>
                        <a:t>Interpret Sensory Information</a:t>
                      </a:r>
                      <a:endParaRPr lang="en-US" sz="1200">
                        <a:solidFill>
                          <a:srgbClr val="222222"/>
                        </a:solidFill>
                        <a:effectLst/>
                      </a:endParaRPr>
                    </a:p>
                  </a:txBody>
                  <a:tcPr marL="9653" marR="9653" marT="9653" marB="46336" anchor="ctr"/>
                </a:tc>
                <a:tc>
                  <a:txBody>
                    <a:bodyPr/>
                    <a:lstStyle/>
                    <a:p>
                      <a:pPr algn="ctr" fontAlgn="ctr"/>
                      <a:r>
                        <a:rPr lang="en-US" sz="1200">
                          <a:effectLst/>
                        </a:rPr>
                        <a:t>Access Emergency Contact </a:t>
                      </a:r>
                      <a:endParaRPr lang="en-US" sz="1200">
                        <a:solidFill>
                          <a:srgbClr val="222222"/>
                        </a:solidFill>
                        <a:effectLst/>
                      </a:endParaRPr>
                    </a:p>
                  </a:txBody>
                  <a:tcPr marL="9653" marR="9653" marT="9653" marB="46336" anchor="ctr"/>
                </a:tc>
                <a:tc>
                  <a:txBody>
                    <a:bodyPr/>
                    <a:lstStyle/>
                    <a:p>
                      <a:pPr algn="ctr" fontAlgn="ctr"/>
                      <a:r>
                        <a:rPr lang="en-US" sz="1100">
                          <a:effectLst/>
                        </a:rPr>
                        <a:t>Interface With Pre-Existing Skills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Store Frequent Tasks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Alert of Physical Object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Inform User of Possible Threats</a:t>
                      </a:r>
                      <a:endParaRPr lang="en-US" sz="1100">
                        <a:effectLst/>
                        <a:latin typeface="Calibri" panose="020F0502020204030204" pitchFamily="34" charset="0"/>
                      </a:endParaRPr>
                    </a:p>
                  </a:txBody>
                  <a:tcPr marL="9653" marR="9653" marT="9653" marB="46336" anchor="ctr"/>
                </a:tc>
                <a:extLst>
                  <a:ext uri="{0D108BD9-81ED-4DB2-BD59-A6C34878D82A}">
                    <a16:rowId xmlns:a16="http://schemas.microsoft.com/office/drawing/2014/main" val="3544217855"/>
                  </a:ext>
                </a:extLst>
              </a:tr>
              <a:tr h="432852">
                <a:tc>
                  <a:txBody>
                    <a:bodyPr/>
                    <a:lstStyle/>
                    <a:p>
                      <a:pPr fontAlgn="ctr"/>
                      <a:r>
                        <a:rPr lang="en-US" sz="1100">
                          <a:effectLst/>
                        </a:rPr>
                        <a:t>1. Helps Avoid Ground Irregularities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2</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7</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7</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extLst>
                  <a:ext uri="{0D108BD9-81ED-4DB2-BD59-A6C34878D82A}">
                    <a16:rowId xmlns:a16="http://schemas.microsoft.com/office/drawing/2014/main" val="3702448222"/>
                  </a:ext>
                </a:extLst>
              </a:tr>
              <a:tr h="432852">
                <a:tc>
                  <a:txBody>
                    <a:bodyPr/>
                    <a:lstStyle/>
                    <a:p>
                      <a:pPr fontAlgn="ctr"/>
                      <a:r>
                        <a:rPr lang="en-US" sz="1100">
                          <a:effectLst/>
                        </a:rPr>
                        <a:t>2. Allows for Location Awareness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2</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7</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extLst>
                  <a:ext uri="{0D108BD9-81ED-4DB2-BD59-A6C34878D82A}">
                    <a16:rowId xmlns:a16="http://schemas.microsoft.com/office/drawing/2014/main" val="4010243585"/>
                  </a:ext>
                </a:extLst>
              </a:tr>
              <a:tr h="432852">
                <a:tc>
                  <a:txBody>
                    <a:bodyPr/>
                    <a:lstStyle/>
                    <a:p>
                      <a:pPr fontAlgn="ctr"/>
                      <a:r>
                        <a:rPr lang="en-US" sz="1100">
                          <a:effectLst/>
                        </a:rPr>
                        <a:t>3. Recognizes Surrounding Objects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6</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7</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7</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extLst>
                  <a:ext uri="{0D108BD9-81ED-4DB2-BD59-A6C34878D82A}">
                    <a16:rowId xmlns:a16="http://schemas.microsoft.com/office/drawing/2014/main" val="3259601013"/>
                  </a:ext>
                </a:extLst>
              </a:tr>
              <a:tr h="432852">
                <a:tc>
                  <a:txBody>
                    <a:bodyPr/>
                    <a:lstStyle/>
                    <a:p>
                      <a:pPr fontAlgn="ctr"/>
                      <a:r>
                        <a:rPr lang="en-US" sz="1100">
                          <a:effectLst/>
                        </a:rPr>
                        <a:t>4. Notify Emergency Contacts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extLst>
                  <a:ext uri="{0D108BD9-81ED-4DB2-BD59-A6C34878D82A}">
                    <a16:rowId xmlns:a16="http://schemas.microsoft.com/office/drawing/2014/main" val="1596837286"/>
                  </a:ext>
                </a:extLst>
              </a:tr>
              <a:tr h="432852">
                <a:tc>
                  <a:txBody>
                    <a:bodyPr/>
                    <a:lstStyle/>
                    <a:p>
                      <a:pPr fontAlgn="ctr"/>
                      <a:r>
                        <a:rPr lang="en-US" sz="1100">
                          <a:effectLst/>
                        </a:rPr>
                        <a:t>5. Intuitive with O &amp; M Training</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4</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extLst>
                  <a:ext uri="{0D108BD9-81ED-4DB2-BD59-A6C34878D82A}">
                    <a16:rowId xmlns:a16="http://schemas.microsoft.com/office/drawing/2014/main" val="208435615"/>
                  </a:ext>
                </a:extLst>
              </a:tr>
              <a:tr h="432852">
                <a:tc>
                  <a:txBody>
                    <a:bodyPr/>
                    <a:lstStyle/>
                    <a:p>
                      <a:pPr fontAlgn="ctr"/>
                      <a:r>
                        <a:rPr lang="en-US" sz="1100">
                          <a:effectLst/>
                        </a:rPr>
                        <a:t>6. Identifies and Reads Text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2</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extLst>
                  <a:ext uri="{0D108BD9-81ED-4DB2-BD59-A6C34878D82A}">
                    <a16:rowId xmlns:a16="http://schemas.microsoft.com/office/drawing/2014/main" val="815361530"/>
                  </a:ext>
                </a:extLst>
              </a:tr>
              <a:tr h="432852">
                <a:tc>
                  <a:txBody>
                    <a:bodyPr/>
                    <a:lstStyle/>
                    <a:p>
                      <a:pPr fontAlgn="ctr"/>
                      <a:r>
                        <a:rPr lang="en-US" sz="1100">
                          <a:effectLst/>
                        </a:rPr>
                        <a:t>7. Priced for low-income households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extLst>
                  <a:ext uri="{0D108BD9-81ED-4DB2-BD59-A6C34878D82A}">
                    <a16:rowId xmlns:a16="http://schemas.microsoft.com/office/drawing/2014/main" val="1630729149"/>
                  </a:ext>
                </a:extLst>
              </a:tr>
              <a:tr h="262955">
                <a:tc>
                  <a:txBody>
                    <a:bodyPr/>
                    <a:lstStyle/>
                    <a:p>
                      <a:pPr fontAlgn="ctr"/>
                      <a:r>
                        <a:rPr lang="en-US" sz="1100">
                          <a:effectLst/>
                        </a:rPr>
                        <a:t>Raw Score (629) </a:t>
                      </a:r>
                      <a:endParaRPr lang="en-US" sz="1100">
                        <a:effectLst/>
                        <a:latin typeface="Calibri" panose="020F0502020204030204" pitchFamily="34" charset="0"/>
                      </a:endParaRPr>
                    </a:p>
                  </a:txBody>
                  <a:tcPr marL="9653" marR="9653" marT="9653" marB="46336" anchor="ctr"/>
                </a:tc>
                <a:tc rowSpan="3">
                  <a:txBody>
                    <a:bodyPr/>
                    <a:lstStyle/>
                    <a:p>
                      <a:pPr algn="ctr" fontAlgn="ctr"/>
                      <a:r>
                        <a:rPr lang="en-US" sz="1100">
                          <a:effectLst/>
                        </a:rPr>
                        <a:t>N/A</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101</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85</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122</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41</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73</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65</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97</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43</a:t>
                      </a:r>
                      <a:endParaRPr lang="en-US" sz="1100" b="1">
                        <a:effectLst/>
                        <a:latin typeface="Calibri" panose="020F0502020204030204" pitchFamily="34" charset="0"/>
                      </a:endParaRPr>
                    </a:p>
                  </a:txBody>
                  <a:tcPr marL="9653" marR="9653" marT="9653" marB="46336" anchor="ctr"/>
                </a:tc>
                <a:extLst>
                  <a:ext uri="{0D108BD9-81ED-4DB2-BD59-A6C34878D82A}">
                    <a16:rowId xmlns:a16="http://schemas.microsoft.com/office/drawing/2014/main" val="944536017"/>
                  </a:ext>
                </a:extLst>
              </a:tr>
              <a:tr h="262955">
                <a:tc>
                  <a:txBody>
                    <a:bodyPr/>
                    <a:lstStyle/>
                    <a:p>
                      <a:pPr fontAlgn="ctr"/>
                      <a:r>
                        <a:rPr lang="en-US" sz="1100">
                          <a:effectLst/>
                        </a:rPr>
                        <a:t>Relative Weight % </a:t>
                      </a:r>
                      <a:endParaRPr lang="en-US" sz="1100">
                        <a:effectLst/>
                        <a:latin typeface="Calibri" panose="020F0502020204030204" pitchFamily="34" charset="0"/>
                      </a:endParaRPr>
                    </a:p>
                  </a:txBody>
                  <a:tcPr marL="9653" marR="9653" marT="9653" marB="46336" anchor="ctr"/>
                </a:tc>
                <a:tc vMerge="1">
                  <a:txBody>
                    <a:bodyPr/>
                    <a:lstStyle/>
                    <a:p>
                      <a:endParaRPr lang="en-US"/>
                    </a:p>
                  </a:txBody>
                  <a:tcPr/>
                </a:tc>
                <a:tc>
                  <a:txBody>
                    <a:bodyPr/>
                    <a:lstStyle/>
                    <a:p>
                      <a:pPr algn="ctr" fontAlgn="ctr"/>
                      <a:r>
                        <a:rPr lang="en-US" sz="1100">
                          <a:effectLst/>
                        </a:rPr>
                        <a:t>16.1</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13.5</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19.4</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6.5</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11.6</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10.3</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15.4</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6.8</a:t>
                      </a:r>
                      <a:endParaRPr lang="en-US" sz="1100" b="1">
                        <a:effectLst/>
                        <a:latin typeface="Calibri" panose="020F0502020204030204" pitchFamily="34" charset="0"/>
                      </a:endParaRPr>
                    </a:p>
                  </a:txBody>
                  <a:tcPr marL="9653" marR="9653" marT="9653" marB="46336" anchor="ctr"/>
                </a:tc>
                <a:extLst>
                  <a:ext uri="{0D108BD9-81ED-4DB2-BD59-A6C34878D82A}">
                    <a16:rowId xmlns:a16="http://schemas.microsoft.com/office/drawing/2014/main" val="3320667925"/>
                  </a:ext>
                </a:extLst>
              </a:tr>
              <a:tr h="262955">
                <a:tc>
                  <a:txBody>
                    <a:bodyPr/>
                    <a:lstStyle/>
                    <a:p>
                      <a:pPr fontAlgn="ctr"/>
                      <a:r>
                        <a:rPr lang="en-US" sz="1100">
                          <a:effectLst/>
                        </a:rPr>
                        <a:t>Rank Order </a:t>
                      </a:r>
                      <a:endParaRPr lang="en-US" sz="1100">
                        <a:effectLst/>
                        <a:latin typeface="Calibri" panose="020F0502020204030204" pitchFamily="34" charset="0"/>
                      </a:endParaRPr>
                    </a:p>
                  </a:txBody>
                  <a:tcPr marL="9653" marR="9653" marT="9653" marB="46336" anchor="ctr"/>
                </a:tc>
                <a:tc vMerge="1">
                  <a:txBody>
                    <a:bodyPr/>
                    <a:lstStyle/>
                    <a:p>
                      <a:endParaRPr lang="en-US"/>
                    </a:p>
                  </a:txBody>
                  <a:tcPr/>
                </a:tc>
                <a:tc>
                  <a:txBody>
                    <a:bodyPr/>
                    <a:lstStyle/>
                    <a:p>
                      <a:pPr algn="ctr" fontAlgn="ctr"/>
                      <a:r>
                        <a:rPr lang="en-US" sz="1100">
                          <a:effectLst/>
                        </a:rPr>
                        <a:t>2</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4</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8</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6</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7</a:t>
                      </a:r>
                      <a:endParaRPr lang="en-US" sz="1100" b="1">
                        <a:effectLst/>
                        <a:latin typeface="Calibri" panose="020F0502020204030204" pitchFamily="34" charset="0"/>
                      </a:endParaRPr>
                    </a:p>
                  </a:txBody>
                  <a:tcPr marL="9653" marR="9653" marT="9653" marB="46336" anchor="ctr"/>
                </a:tc>
                <a:extLst>
                  <a:ext uri="{0D108BD9-81ED-4DB2-BD59-A6C34878D82A}">
                    <a16:rowId xmlns:a16="http://schemas.microsoft.com/office/drawing/2014/main" val="1383165586"/>
                  </a:ext>
                </a:extLst>
              </a:tr>
            </a:tbl>
          </a:graphicData>
        </a:graphic>
      </p:graphicFrame>
      <p:sp>
        <p:nvSpPr>
          <p:cNvPr id="10" name="Content Placeholder 9">
            <a:extLst>
              <a:ext uri="{FF2B5EF4-FFF2-40B4-BE49-F238E27FC236}">
                <a16:creationId xmlns:a16="http://schemas.microsoft.com/office/drawing/2014/main" id="{7D59BC5D-AD56-4ABB-83A2-52EF34B733ED}"/>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588821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F3D79B-4D24-424A-B1EE-65A4ADC27F8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33</a:t>
            </a:fld>
            <a:endParaRPr lang="en-US"/>
          </a:p>
        </p:txBody>
      </p:sp>
      <p:sp>
        <p:nvSpPr>
          <p:cNvPr id="13" name="Content Placeholder 3">
            <a:extLst>
              <a:ext uri="{FF2B5EF4-FFF2-40B4-BE49-F238E27FC236}">
                <a16:creationId xmlns:a16="http://schemas.microsoft.com/office/drawing/2014/main" id="{04E65D2B-5144-4C0F-B2B3-BF6EE2140E5E}"/>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B1831397-B14A-4EEA-B72D-E02F3A87A28B}"/>
              </a:ext>
            </a:extLst>
          </p:cNvPr>
          <p:cNvGraphicFramePr>
            <a:graphicFrameLocks/>
          </p:cNvGraphicFramePr>
          <p:nvPr/>
        </p:nvGraphicFramePr>
        <p:xfrm>
          <a:off x="838200" y="677076"/>
          <a:ext cx="10515605" cy="4938816"/>
        </p:xfrm>
        <a:graphic>
          <a:graphicData uri="http://schemas.openxmlformats.org/drawingml/2006/table">
            <a:tbl>
              <a:tblPr firstRow="1" bandRow="1">
                <a:tableStyleId>{5C22544A-7EE6-4342-B048-85BDC9FD1C3A}</a:tableStyleId>
              </a:tblPr>
              <a:tblGrid>
                <a:gridCol w="1682921">
                  <a:extLst>
                    <a:ext uri="{9D8B030D-6E8A-4147-A177-3AD203B41FA5}">
                      <a16:colId xmlns:a16="http://schemas.microsoft.com/office/drawing/2014/main" val="2629702766"/>
                    </a:ext>
                  </a:extLst>
                </a:gridCol>
                <a:gridCol w="801409">
                  <a:extLst>
                    <a:ext uri="{9D8B030D-6E8A-4147-A177-3AD203B41FA5}">
                      <a16:colId xmlns:a16="http://schemas.microsoft.com/office/drawing/2014/main" val="2987840056"/>
                    </a:ext>
                  </a:extLst>
                </a:gridCol>
                <a:gridCol w="887365">
                  <a:extLst>
                    <a:ext uri="{9D8B030D-6E8A-4147-A177-3AD203B41FA5}">
                      <a16:colId xmlns:a16="http://schemas.microsoft.com/office/drawing/2014/main" val="1884577231"/>
                    </a:ext>
                  </a:extLst>
                </a:gridCol>
                <a:gridCol w="1375672">
                  <a:extLst>
                    <a:ext uri="{9D8B030D-6E8A-4147-A177-3AD203B41FA5}">
                      <a16:colId xmlns:a16="http://schemas.microsoft.com/office/drawing/2014/main" val="1727992972"/>
                    </a:ext>
                  </a:extLst>
                </a:gridCol>
                <a:gridCol w="958691">
                  <a:extLst>
                    <a:ext uri="{9D8B030D-6E8A-4147-A177-3AD203B41FA5}">
                      <a16:colId xmlns:a16="http://schemas.microsoft.com/office/drawing/2014/main" val="542493643"/>
                    </a:ext>
                  </a:extLst>
                </a:gridCol>
                <a:gridCol w="1437853">
                  <a:extLst>
                    <a:ext uri="{9D8B030D-6E8A-4147-A177-3AD203B41FA5}">
                      <a16:colId xmlns:a16="http://schemas.microsoft.com/office/drawing/2014/main" val="2154392491"/>
                    </a:ext>
                  </a:extLst>
                </a:gridCol>
                <a:gridCol w="735570">
                  <a:extLst>
                    <a:ext uri="{9D8B030D-6E8A-4147-A177-3AD203B41FA5}">
                      <a16:colId xmlns:a16="http://schemas.microsoft.com/office/drawing/2014/main" val="1815605628"/>
                    </a:ext>
                  </a:extLst>
                </a:gridCol>
                <a:gridCol w="1298859">
                  <a:extLst>
                    <a:ext uri="{9D8B030D-6E8A-4147-A177-3AD203B41FA5}">
                      <a16:colId xmlns:a16="http://schemas.microsoft.com/office/drawing/2014/main" val="4070427505"/>
                    </a:ext>
                  </a:extLst>
                </a:gridCol>
                <a:gridCol w="1337265">
                  <a:extLst>
                    <a:ext uri="{9D8B030D-6E8A-4147-A177-3AD203B41FA5}">
                      <a16:colId xmlns:a16="http://schemas.microsoft.com/office/drawing/2014/main" val="840148719"/>
                    </a:ext>
                  </a:extLst>
                </a:gridCol>
              </a:tblGrid>
              <a:tr h="298910">
                <a:tc gridSpan="9">
                  <a:txBody>
                    <a:bodyPr/>
                    <a:lstStyle/>
                    <a:p>
                      <a:pPr fontAlgn="b"/>
                      <a:r>
                        <a:rPr lang="en-US" sz="1300">
                          <a:effectLst/>
                        </a:rPr>
                        <a:t>Development of Candidate Set of Criteria Weights {W} </a:t>
                      </a:r>
                      <a:endParaRPr lang="en-US" sz="1300">
                        <a:solidFill>
                          <a:srgbClr val="FFFFFF"/>
                        </a:solidFill>
                        <a:effectLst/>
                        <a:latin typeface="Calibri" panose="020F0502020204030204" pitchFamily="34" charset="0"/>
                      </a:endParaRPr>
                    </a:p>
                  </a:txBody>
                  <a:tcPr marL="10973" marR="10973" marT="10973" marB="52671"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35351224"/>
                  </a:ext>
                </a:extLst>
              </a:tr>
              <a:tr h="298910">
                <a:tc gridSpan="9">
                  <a:txBody>
                    <a:bodyPr/>
                    <a:lstStyle/>
                    <a:p>
                      <a:pPr fontAlgn="b"/>
                      <a:r>
                        <a:rPr lang="en-US" sz="1300">
                          <a:effectLst/>
                        </a:rPr>
                        <a:t>Criteria Comparison Matrix [C] </a:t>
                      </a:r>
                      <a:endParaRPr lang="en-US" sz="1300">
                        <a:solidFill>
                          <a:srgbClr val="FFFFFF"/>
                        </a:solidFill>
                        <a:effectLst/>
                        <a:latin typeface="Calibri" panose="020F0502020204030204" pitchFamily="34" charset="0"/>
                      </a:endParaRPr>
                    </a:p>
                  </a:txBody>
                  <a:tcPr marL="10973" marR="10973" marT="10973" marB="52671"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6084392"/>
                  </a:ext>
                </a:extLst>
              </a:tr>
              <a:tr h="685166">
                <a:tc>
                  <a:txBody>
                    <a:bodyPr/>
                    <a:lstStyle/>
                    <a:p>
                      <a:pPr fontAlgn="b"/>
                      <a:r>
                        <a:rPr lang="en-US" sz="1300">
                          <a:effectLst/>
                        </a:rPr>
                        <a:t>  </a:t>
                      </a:r>
                      <a:endParaRPr lang="en-US" sz="1300">
                        <a:effectLst/>
                        <a:latin typeface="Calibri" panose="020F0502020204030204" pitchFamily="34" charset="0"/>
                      </a:endParaRPr>
                    </a:p>
                  </a:txBody>
                  <a:tcPr marL="10973" marR="10973" marT="10973" marB="52671" anchor="b"/>
                </a:tc>
                <a:tc>
                  <a:txBody>
                    <a:bodyPr/>
                    <a:lstStyle/>
                    <a:p>
                      <a:pPr fontAlgn="b"/>
                      <a:r>
                        <a:rPr lang="en-US" sz="1300">
                          <a:effectLst/>
                        </a:rPr>
                        <a:t>Alert of Elevation</a:t>
                      </a:r>
                      <a:endParaRPr lang="en-US" sz="1300">
                        <a:effectLst/>
                        <a:latin typeface="Calibri" panose="020F0502020204030204" pitchFamily="34" charset="0"/>
                      </a:endParaRPr>
                    </a:p>
                  </a:txBody>
                  <a:tcPr marL="10973" marR="10973" marT="10973" marB="52671" anchor="b"/>
                </a:tc>
                <a:tc>
                  <a:txBody>
                    <a:bodyPr/>
                    <a:lstStyle/>
                    <a:p>
                      <a:pPr fontAlgn="b"/>
                      <a:r>
                        <a:rPr lang="en-US" sz="1300">
                          <a:effectLst/>
                        </a:rPr>
                        <a:t>Determine Location</a:t>
                      </a:r>
                      <a:endParaRPr lang="en-US" sz="1300">
                        <a:effectLst/>
                        <a:latin typeface="Calibri" panose="020F0502020204030204" pitchFamily="34" charset="0"/>
                      </a:endParaRPr>
                    </a:p>
                  </a:txBody>
                  <a:tcPr marL="10973" marR="10973" marT="10973" marB="52671" anchor="b"/>
                </a:tc>
                <a:tc>
                  <a:txBody>
                    <a:bodyPr/>
                    <a:lstStyle/>
                    <a:p>
                      <a:pPr fontAlgn="b"/>
                      <a:r>
                        <a:rPr lang="en-US" sz="1300">
                          <a:effectLst/>
                        </a:rPr>
                        <a:t>Interpret Sensory Information</a:t>
                      </a:r>
                      <a:endParaRPr lang="en-US" sz="1300">
                        <a:effectLst/>
                        <a:latin typeface="Calibri" panose="020F0502020204030204" pitchFamily="34" charset="0"/>
                      </a:endParaRPr>
                    </a:p>
                  </a:txBody>
                  <a:tcPr marL="10973" marR="10973" marT="10973" marB="52671" anchor="b"/>
                </a:tc>
                <a:tc>
                  <a:txBody>
                    <a:bodyPr/>
                    <a:lstStyle/>
                    <a:p>
                      <a:pPr fontAlgn="b"/>
                      <a:r>
                        <a:rPr lang="en-US" sz="1300">
                          <a:effectLst/>
                        </a:rPr>
                        <a:t>Acccess Emergency Contact</a:t>
                      </a:r>
                      <a:endParaRPr lang="en-US" sz="1300">
                        <a:effectLst/>
                        <a:latin typeface="Calibri" panose="020F0502020204030204" pitchFamily="34" charset="0"/>
                      </a:endParaRPr>
                    </a:p>
                  </a:txBody>
                  <a:tcPr marL="10973" marR="10973" marT="10973" marB="52671" anchor="b"/>
                </a:tc>
                <a:tc>
                  <a:txBody>
                    <a:bodyPr/>
                    <a:lstStyle/>
                    <a:p>
                      <a:pPr fontAlgn="b"/>
                      <a:r>
                        <a:rPr lang="en-US" sz="1300">
                          <a:effectLst/>
                        </a:rPr>
                        <a:t>Interface With Pre-Existing Skills</a:t>
                      </a:r>
                      <a:endParaRPr lang="en-US" sz="1300">
                        <a:effectLst/>
                        <a:latin typeface="Calibri" panose="020F0502020204030204" pitchFamily="34" charset="0"/>
                      </a:endParaRPr>
                    </a:p>
                  </a:txBody>
                  <a:tcPr marL="10973" marR="10973" marT="10973" marB="52671" anchor="b"/>
                </a:tc>
                <a:tc>
                  <a:txBody>
                    <a:bodyPr/>
                    <a:lstStyle/>
                    <a:p>
                      <a:pPr fontAlgn="b"/>
                      <a:r>
                        <a:rPr lang="en-US" sz="1300">
                          <a:effectLst/>
                        </a:rPr>
                        <a:t>Store Fequent tasks</a:t>
                      </a:r>
                      <a:endParaRPr lang="en-US" sz="1300">
                        <a:effectLst/>
                        <a:latin typeface="Calibri" panose="020F0502020204030204" pitchFamily="34" charset="0"/>
                      </a:endParaRPr>
                    </a:p>
                  </a:txBody>
                  <a:tcPr marL="10973" marR="10973" marT="10973" marB="52671" anchor="b"/>
                </a:tc>
                <a:tc>
                  <a:txBody>
                    <a:bodyPr/>
                    <a:lstStyle/>
                    <a:p>
                      <a:pPr fontAlgn="b"/>
                      <a:r>
                        <a:rPr lang="en-US" sz="1300">
                          <a:effectLst/>
                        </a:rPr>
                        <a:t>Alert of Physical Objects</a:t>
                      </a:r>
                      <a:endParaRPr lang="en-US" sz="1300">
                        <a:effectLst/>
                        <a:latin typeface="Calibri" panose="020F0502020204030204" pitchFamily="34" charset="0"/>
                      </a:endParaRPr>
                    </a:p>
                  </a:txBody>
                  <a:tcPr marL="10973" marR="10973" marT="10973" marB="52671" anchor="b"/>
                </a:tc>
                <a:tc>
                  <a:txBody>
                    <a:bodyPr/>
                    <a:lstStyle/>
                    <a:p>
                      <a:pPr fontAlgn="b"/>
                      <a:r>
                        <a:rPr lang="en-US" sz="1300">
                          <a:effectLst/>
                        </a:rPr>
                        <a:t>Inform User of Possible Threats</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1786754189"/>
                  </a:ext>
                </a:extLst>
              </a:tr>
              <a:tr h="298910">
                <a:tc>
                  <a:txBody>
                    <a:bodyPr/>
                    <a:lstStyle/>
                    <a:p>
                      <a:pPr fontAlgn="ctr"/>
                      <a:r>
                        <a:rPr lang="en-US" sz="1300">
                          <a:effectLst/>
                        </a:rPr>
                        <a:t>Alert of Elevation</a:t>
                      </a:r>
                      <a:endParaRPr lang="en-US" sz="1300">
                        <a:effectLst/>
                        <a:latin typeface="Calibri" panose="020F0502020204030204" pitchFamily="34" charset="0"/>
                      </a:endParaRPr>
                    </a:p>
                  </a:txBody>
                  <a:tcPr marL="10973" marR="10973" marT="10973" marB="52671" anchor="ctr"/>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5.00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410298512"/>
                  </a:ext>
                </a:extLst>
              </a:tr>
              <a:tr h="298910">
                <a:tc>
                  <a:txBody>
                    <a:bodyPr/>
                    <a:lstStyle/>
                    <a:p>
                      <a:pPr fontAlgn="ctr"/>
                      <a:r>
                        <a:rPr lang="en-US" sz="1300">
                          <a:effectLst/>
                        </a:rPr>
                        <a:t>Determine Location</a:t>
                      </a:r>
                      <a:endParaRPr lang="en-US" sz="1300">
                        <a:effectLst/>
                        <a:latin typeface="Calibri" panose="020F0502020204030204" pitchFamily="34" charset="0"/>
                      </a:endParaRPr>
                    </a:p>
                  </a:txBody>
                  <a:tcPr marL="10973" marR="10973" marT="10973" marB="52671" anchor="ctr"/>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5.00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3979998050"/>
                  </a:ext>
                </a:extLst>
              </a:tr>
              <a:tr h="492038">
                <a:tc>
                  <a:txBody>
                    <a:bodyPr/>
                    <a:lstStyle/>
                    <a:p>
                      <a:pPr fontAlgn="ctr"/>
                      <a:r>
                        <a:rPr lang="en-US" sz="1300">
                          <a:effectLst/>
                        </a:rPr>
                        <a:t>Interpret Sensory Information</a:t>
                      </a:r>
                      <a:endParaRPr lang="en-US" sz="1300">
                        <a:effectLst/>
                        <a:latin typeface="Calibri" panose="020F0502020204030204" pitchFamily="34" charset="0"/>
                      </a:endParaRPr>
                    </a:p>
                  </a:txBody>
                  <a:tcPr marL="10973" marR="10973" marT="10973" marB="52671" anchor="ctr"/>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5.00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5.00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947451661"/>
                  </a:ext>
                </a:extLst>
              </a:tr>
              <a:tr h="492038">
                <a:tc>
                  <a:txBody>
                    <a:bodyPr/>
                    <a:lstStyle/>
                    <a:p>
                      <a:pPr fontAlgn="ctr"/>
                      <a:r>
                        <a:rPr lang="en-US" sz="1300">
                          <a:effectLst/>
                        </a:rPr>
                        <a:t>Access Emergency Contact </a:t>
                      </a:r>
                      <a:endParaRPr lang="en-US" sz="1300">
                        <a:effectLst/>
                        <a:latin typeface="Calibri" panose="020F0502020204030204" pitchFamily="34" charset="0"/>
                      </a:endParaRPr>
                    </a:p>
                  </a:txBody>
                  <a:tcPr marL="10973" marR="10973" marT="10973" marB="52671" anchor="ctr"/>
                </a:tc>
                <a:tc>
                  <a:txBody>
                    <a:bodyPr/>
                    <a:lstStyle/>
                    <a:p>
                      <a:pPr algn="r" fontAlgn="b"/>
                      <a:r>
                        <a:rPr lang="en-US" sz="1300">
                          <a:effectLst/>
                        </a:rPr>
                        <a:t>0.20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0.20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0.20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0.20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0.20</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294701249"/>
                  </a:ext>
                </a:extLst>
              </a:tr>
              <a:tr h="492038">
                <a:tc>
                  <a:txBody>
                    <a:bodyPr/>
                    <a:lstStyle/>
                    <a:p>
                      <a:pPr fontAlgn="ctr"/>
                      <a:r>
                        <a:rPr lang="en-US" sz="1300">
                          <a:effectLst/>
                        </a:rPr>
                        <a:t>Interface With Pre-Existing Skills</a:t>
                      </a:r>
                      <a:endParaRPr lang="en-US" sz="1300">
                        <a:effectLst/>
                        <a:latin typeface="Calibri" panose="020F0502020204030204" pitchFamily="34" charset="0"/>
                      </a:endParaRPr>
                    </a:p>
                  </a:txBody>
                  <a:tcPr marL="10973" marR="10973" marT="10973" marB="52671" anchor="ctr"/>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5.00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2952015955"/>
                  </a:ext>
                </a:extLst>
              </a:tr>
              <a:tr h="298910">
                <a:tc>
                  <a:txBody>
                    <a:bodyPr/>
                    <a:lstStyle/>
                    <a:p>
                      <a:pPr fontAlgn="ctr"/>
                      <a:r>
                        <a:rPr lang="en-US" sz="1300">
                          <a:effectLst/>
                        </a:rPr>
                        <a:t>Store Frequent Tasks</a:t>
                      </a:r>
                      <a:endParaRPr lang="en-US" sz="1300">
                        <a:effectLst/>
                        <a:latin typeface="Calibri" panose="020F0502020204030204" pitchFamily="34" charset="0"/>
                      </a:endParaRPr>
                    </a:p>
                  </a:txBody>
                  <a:tcPr marL="10973" marR="10973" marT="10973" marB="52671" anchor="ctr"/>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0.20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3298718108"/>
                  </a:ext>
                </a:extLst>
              </a:tr>
              <a:tr h="492038">
                <a:tc>
                  <a:txBody>
                    <a:bodyPr/>
                    <a:lstStyle/>
                    <a:p>
                      <a:pPr fontAlgn="ctr"/>
                      <a:r>
                        <a:rPr lang="en-US" sz="1300">
                          <a:effectLst/>
                        </a:rPr>
                        <a:t>Alert of Physical Object</a:t>
                      </a:r>
                      <a:endParaRPr lang="en-US" sz="1300">
                        <a:effectLst/>
                        <a:latin typeface="Calibri" panose="020F0502020204030204" pitchFamily="34" charset="0"/>
                      </a:endParaRPr>
                    </a:p>
                  </a:txBody>
                  <a:tcPr marL="10973" marR="10973" marT="10973" marB="52671" anchor="ctr"/>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53227126"/>
                  </a:ext>
                </a:extLst>
              </a:tr>
              <a:tr h="492038">
                <a:tc>
                  <a:txBody>
                    <a:bodyPr/>
                    <a:lstStyle/>
                    <a:p>
                      <a:pPr fontAlgn="ctr"/>
                      <a:r>
                        <a:rPr lang="en-US" sz="1300">
                          <a:effectLst/>
                        </a:rPr>
                        <a:t>Inform User of Possible Threats</a:t>
                      </a:r>
                      <a:endParaRPr lang="en-US" sz="1300">
                        <a:effectLst/>
                        <a:latin typeface="Calibri" panose="020F0502020204030204" pitchFamily="34" charset="0"/>
                      </a:endParaRPr>
                    </a:p>
                  </a:txBody>
                  <a:tcPr marL="10973" marR="10973" marT="10973" marB="52671" anchor="ctr"/>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5.00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1719790602"/>
                  </a:ext>
                </a:extLst>
              </a:tr>
              <a:tr h="298910">
                <a:tc>
                  <a:txBody>
                    <a:bodyPr/>
                    <a:lstStyle/>
                    <a:p>
                      <a:pPr fontAlgn="b"/>
                      <a:r>
                        <a:rPr lang="en-US" sz="1300">
                          <a:effectLst/>
                        </a:rPr>
                        <a:t>Sum</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10.53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8.53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4.40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10.53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22.00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5.33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6.53</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2080719647"/>
                  </a:ext>
                </a:extLst>
              </a:tr>
            </a:tbl>
          </a:graphicData>
        </a:graphic>
      </p:graphicFrame>
      <p:sp>
        <p:nvSpPr>
          <p:cNvPr id="10" name="Content Placeholder 9">
            <a:extLst>
              <a:ext uri="{FF2B5EF4-FFF2-40B4-BE49-F238E27FC236}">
                <a16:creationId xmlns:a16="http://schemas.microsoft.com/office/drawing/2014/main" id="{D0EF20F7-ED97-4313-9DB2-CA5304F6541D}"/>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829538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F3D79B-4D24-424A-B1EE-65A4ADC27F8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34</a:t>
            </a:fld>
            <a:endParaRPr lang="en-US"/>
          </a:p>
        </p:txBody>
      </p:sp>
      <p:sp>
        <p:nvSpPr>
          <p:cNvPr id="13" name="Content Placeholder 3">
            <a:extLst>
              <a:ext uri="{FF2B5EF4-FFF2-40B4-BE49-F238E27FC236}">
                <a16:creationId xmlns:a16="http://schemas.microsoft.com/office/drawing/2014/main" id="{2767C808-9D72-4273-BAB3-F57008D313D7}"/>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D1AF50CA-F712-45D4-A2CD-A8B5B0EC4A60}"/>
              </a:ext>
            </a:extLst>
          </p:cNvPr>
          <p:cNvGraphicFramePr>
            <a:graphicFrameLocks/>
          </p:cNvGraphicFramePr>
          <p:nvPr/>
        </p:nvGraphicFramePr>
        <p:xfrm>
          <a:off x="838200" y="632122"/>
          <a:ext cx="10515605" cy="5028720"/>
        </p:xfrm>
        <a:graphic>
          <a:graphicData uri="http://schemas.openxmlformats.org/drawingml/2006/table">
            <a:tbl>
              <a:tblPr firstRow="1" bandRow="1">
                <a:tableStyleId>{5C22544A-7EE6-4342-B048-85BDC9FD1C3A}</a:tableStyleId>
              </a:tblPr>
              <a:tblGrid>
                <a:gridCol w="1713557">
                  <a:extLst>
                    <a:ext uri="{9D8B030D-6E8A-4147-A177-3AD203B41FA5}">
                      <a16:colId xmlns:a16="http://schemas.microsoft.com/office/drawing/2014/main" val="4197859247"/>
                    </a:ext>
                  </a:extLst>
                </a:gridCol>
                <a:gridCol w="815998">
                  <a:extLst>
                    <a:ext uri="{9D8B030D-6E8A-4147-A177-3AD203B41FA5}">
                      <a16:colId xmlns:a16="http://schemas.microsoft.com/office/drawing/2014/main" val="2858108759"/>
                    </a:ext>
                  </a:extLst>
                </a:gridCol>
                <a:gridCol w="903519">
                  <a:extLst>
                    <a:ext uri="{9D8B030D-6E8A-4147-A177-3AD203B41FA5}">
                      <a16:colId xmlns:a16="http://schemas.microsoft.com/office/drawing/2014/main" val="3654104799"/>
                    </a:ext>
                  </a:extLst>
                </a:gridCol>
                <a:gridCol w="957522">
                  <a:extLst>
                    <a:ext uri="{9D8B030D-6E8A-4147-A177-3AD203B41FA5}">
                      <a16:colId xmlns:a16="http://schemas.microsoft.com/office/drawing/2014/main" val="3582418445"/>
                    </a:ext>
                  </a:extLst>
                </a:gridCol>
                <a:gridCol w="976143">
                  <a:extLst>
                    <a:ext uri="{9D8B030D-6E8A-4147-A177-3AD203B41FA5}">
                      <a16:colId xmlns:a16="http://schemas.microsoft.com/office/drawing/2014/main" val="3021553880"/>
                    </a:ext>
                  </a:extLst>
                </a:gridCol>
                <a:gridCol w="1464028">
                  <a:extLst>
                    <a:ext uri="{9D8B030D-6E8A-4147-A177-3AD203B41FA5}">
                      <a16:colId xmlns:a16="http://schemas.microsoft.com/office/drawing/2014/main" val="1510219041"/>
                    </a:ext>
                  </a:extLst>
                </a:gridCol>
                <a:gridCol w="748960">
                  <a:extLst>
                    <a:ext uri="{9D8B030D-6E8A-4147-A177-3AD203B41FA5}">
                      <a16:colId xmlns:a16="http://schemas.microsoft.com/office/drawing/2014/main" val="742153907"/>
                    </a:ext>
                  </a:extLst>
                </a:gridCol>
                <a:gridCol w="760133">
                  <a:extLst>
                    <a:ext uri="{9D8B030D-6E8A-4147-A177-3AD203B41FA5}">
                      <a16:colId xmlns:a16="http://schemas.microsoft.com/office/drawing/2014/main" val="3238986049"/>
                    </a:ext>
                  </a:extLst>
                </a:gridCol>
                <a:gridCol w="1180980">
                  <a:extLst>
                    <a:ext uri="{9D8B030D-6E8A-4147-A177-3AD203B41FA5}">
                      <a16:colId xmlns:a16="http://schemas.microsoft.com/office/drawing/2014/main" val="1410053960"/>
                    </a:ext>
                  </a:extLst>
                </a:gridCol>
                <a:gridCol w="994765">
                  <a:extLst>
                    <a:ext uri="{9D8B030D-6E8A-4147-A177-3AD203B41FA5}">
                      <a16:colId xmlns:a16="http://schemas.microsoft.com/office/drawing/2014/main" val="157064640"/>
                    </a:ext>
                  </a:extLst>
                </a:gridCol>
              </a:tblGrid>
              <a:tr h="304351">
                <a:tc gridSpan="9">
                  <a:txBody>
                    <a:bodyPr/>
                    <a:lstStyle/>
                    <a:p>
                      <a:pPr fontAlgn="b"/>
                      <a:r>
                        <a:rPr lang="en-US" sz="1300">
                          <a:effectLst/>
                        </a:rPr>
                        <a:t>Development of Candidate Set of Criteria Weights {W} </a:t>
                      </a:r>
                      <a:endParaRPr lang="en-US" sz="1300">
                        <a:solidFill>
                          <a:srgbClr val="FFFFFF"/>
                        </a:solidFill>
                        <a:effectLst/>
                        <a:latin typeface="Calibri" panose="020F0502020204030204" pitchFamily="34" charset="0"/>
                      </a:endParaRPr>
                    </a:p>
                  </a:txBody>
                  <a:tcPr marL="11173" marR="11173" marT="11173" marB="5363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fontAlgn="b"/>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633249177"/>
                  </a:ext>
                </a:extLst>
              </a:tr>
              <a:tr h="304351">
                <a:tc gridSpan="9">
                  <a:txBody>
                    <a:bodyPr/>
                    <a:lstStyle/>
                    <a:p>
                      <a:pPr fontAlgn="b"/>
                      <a:r>
                        <a:rPr lang="en-US" sz="1300">
                          <a:effectLst/>
                        </a:rPr>
                        <a:t>Criteria Comparison Matrix [C] </a:t>
                      </a:r>
                      <a:endParaRPr lang="en-US" sz="1300">
                        <a:solidFill>
                          <a:srgbClr val="FFFFFF"/>
                        </a:solidFill>
                        <a:effectLst/>
                        <a:latin typeface="Calibri" panose="020F0502020204030204" pitchFamily="34" charset="0"/>
                      </a:endParaRPr>
                    </a:p>
                  </a:txBody>
                  <a:tcPr marL="11173" marR="11173" marT="11173" marB="5363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fontAlgn="b"/>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2964457193"/>
                  </a:ext>
                </a:extLst>
              </a:tr>
              <a:tr h="697639">
                <a:tc>
                  <a:txBody>
                    <a:bodyPr/>
                    <a:lstStyle/>
                    <a:p>
                      <a:pPr fontAlgn="b"/>
                      <a:r>
                        <a:rPr lang="en-US" sz="1300">
                          <a:effectLst/>
                        </a:rPr>
                        <a:t>  </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Alert of Elevation</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Determine Location</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Interpret Sensory Information</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Acccess Emergency Contact</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Interface With Pre-Existing Skills</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Store Fequent tasks</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Alert of Physical Objects</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Inform User of Possible Threats</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Criteria Weights{W}</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1982195083"/>
                  </a:ext>
                </a:extLst>
              </a:tr>
              <a:tr h="304351">
                <a:tc>
                  <a:txBody>
                    <a:bodyPr/>
                    <a:lstStyle/>
                    <a:p>
                      <a:pPr fontAlgn="ctr"/>
                      <a:r>
                        <a:rPr lang="en-US" sz="1300">
                          <a:effectLst/>
                        </a:rPr>
                        <a:t>Alert of Elevation</a:t>
                      </a:r>
                      <a:endParaRPr lang="en-US" sz="1300">
                        <a:effectLst/>
                        <a:latin typeface="Calibri" panose="020F0502020204030204" pitchFamily="34" charset="0"/>
                      </a:endParaRPr>
                    </a:p>
                  </a:txBody>
                  <a:tcPr marL="11173" marR="11173" marT="11173" marB="53630" anchor="ctr"/>
                </a:tc>
                <a:tc>
                  <a:txBody>
                    <a:bodyPr/>
                    <a:lstStyle/>
                    <a:p>
                      <a:pPr algn="r" fontAlgn="b"/>
                      <a:r>
                        <a:rPr lang="en-US" sz="1300">
                          <a:effectLst/>
                        </a:rPr>
                        <a:t>0.09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0.12</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0.08</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0.17</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0.14</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0.06</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0.11</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2589729586"/>
                  </a:ext>
                </a:extLst>
              </a:tr>
              <a:tr h="304351">
                <a:tc>
                  <a:txBody>
                    <a:bodyPr/>
                    <a:lstStyle/>
                    <a:p>
                      <a:pPr fontAlgn="ctr"/>
                      <a:r>
                        <a:rPr lang="en-US" sz="1300">
                          <a:effectLst/>
                        </a:rPr>
                        <a:t>Determine Location</a:t>
                      </a:r>
                      <a:endParaRPr lang="en-US" sz="1300">
                        <a:effectLst/>
                        <a:latin typeface="Calibri" panose="020F0502020204030204" pitchFamily="34" charset="0"/>
                      </a:endParaRPr>
                    </a:p>
                  </a:txBody>
                  <a:tcPr marL="11173" marR="11173" marT="11173" marB="53630" anchor="ctr"/>
                </a:tc>
                <a:tc>
                  <a:txBody>
                    <a:bodyPr/>
                    <a:lstStyle/>
                    <a:p>
                      <a:pPr algn="r" fontAlgn="b"/>
                      <a:r>
                        <a:rPr lang="en-US" sz="1300">
                          <a:effectLst/>
                        </a:rPr>
                        <a:t>0.09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0.12</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0.08</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0.17</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0.14</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0.13</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2191727408"/>
                  </a:ext>
                </a:extLst>
              </a:tr>
              <a:tr h="500995">
                <a:tc>
                  <a:txBody>
                    <a:bodyPr/>
                    <a:lstStyle/>
                    <a:p>
                      <a:pPr fontAlgn="ctr"/>
                      <a:r>
                        <a:rPr lang="en-US" sz="1300">
                          <a:effectLst/>
                        </a:rPr>
                        <a:t>Interpret Sensory Information</a:t>
                      </a:r>
                      <a:endParaRPr lang="en-US" sz="1300">
                        <a:effectLst/>
                        <a:latin typeface="Calibri" panose="020F0502020204030204" pitchFamily="34" charset="0"/>
                      </a:endParaRPr>
                    </a:p>
                  </a:txBody>
                  <a:tcPr marL="11173" marR="11173" marT="11173" marB="53630" anchor="ctr"/>
                </a:tc>
                <a:tc>
                  <a:txBody>
                    <a:bodyPr/>
                    <a:lstStyle/>
                    <a:p>
                      <a:pPr algn="r" fontAlgn="b"/>
                      <a:r>
                        <a:rPr lang="en-US" sz="1300">
                          <a:effectLst/>
                        </a:rPr>
                        <a:t>0.28</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0.35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0.23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0.17</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0.28</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0.23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0.24</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3859223942"/>
                  </a:ext>
                </a:extLst>
              </a:tr>
              <a:tr h="500995">
                <a:tc>
                  <a:txBody>
                    <a:bodyPr/>
                    <a:lstStyle/>
                    <a:p>
                      <a:pPr fontAlgn="ctr"/>
                      <a:r>
                        <a:rPr lang="en-US" sz="1300">
                          <a:effectLst/>
                        </a:rPr>
                        <a:t>Access Emergency Contact </a:t>
                      </a:r>
                      <a:endParaRPr lang="en-US" sz="1300">
                        <a:effectLst/>
                        <a:latin typeface="Calibri" panose="020F0502020204030204" pitchFamily="34" charset="0"/>
                      </a:endParaRPr>
                    </a:p>
                  </a:txBody>
                  <a:tcPr marL="11173" marR="11173" marT="11173" marB="53630" anchor="ctr"/>
                </a:tc>
                <a:tc>
                  <a:txBody>
                    <a:bodyPr/>
                    <a:lstStyle/>
                    <a:p>
                      <a:pPr algn="r" fontAlgn="b"/>
                      <a:r>
                        <a:rPr lang="en-US" sz="1300">
                          <a:effectLst/>
                        </a:rPr>
                        <a:t>0.02</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0.02</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0.02</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0.06</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0.03</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1099016441"/>
                  </a:ext>
                </a:extLst>
              </a:tr>
              <a:tr h="500995">
                <a:tc>
                  <a:txBody>
                    <a:bodyPr/>
                    <a:lstStyle/>
                    <a:p>
                      <a:pPr fontAlgn="ctr"/>
                      <a:r>
                        <a:rPr lang="en-US" sz="1300">
                          <a:effectLst/>
                        </a:rPr>
                        <a:t>Interface With Pre-Existing Skills</a:t>
                      </a:r>
                      <a:endParaRPr lang="en-US" sz="1300">
                        <a:effectLst/>
                        <a:latin typeface="Calibri" panose="020F0502020204030204" pitchFamily="34" charset="0"/>
                      </a:endParaRPr>
                    </a:p>
                  </a:txBody>
                  <a:tcPr marL="11173" marR="11173" marT="11173" marB="53630" anchor="ctr"/>
                </a:tc>
                <a:tc>
                  <a:txBody>
                    <a:bodyPr/>
                    <a:lstStyle/>
                    <a:p>
                      <a:pPr algn="r" fontAlgn="b"/>
                      <a:r>
                        <a:rPr lang="en-US" sz="1300">
                          <a:effectLst/>
                        </a:rPr>
                        <a:t>0.09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0.12</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0.08</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0.17</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0.14</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0.06</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0.11</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2197319406"/>
                  </a:ext>
                </a:extLst>
              </a:tr>
              <a:tr h="304351">
                <a:tc>
                  <a:txBody>
                    <a:bodyPr/>
                    <a:lstStyle/>
                    <a:p>
                      <a:pPr fontAlgn="ctr"/>
                      <a:r>
                        <a:rPr lang="en-US" sz="1300">
                          <a:effectLst/>
                        </a:rPr>
                        <a:t>Store Frequent Tasks</a:t>
                      </a:r>
                      <a:endParaRPr lang="en-US" sz="1300">
                        <a:effectLst/>
                        <a:latin typeface="Calibri" panose="020F0502020204030204" pitchFamily="34" charset="0"/>
                      </a:endParaRPr>
                    </a:p>
                  </a:txBody>
                  <a:tcPr marL="11173" marR="11173" marT="11173" marB="53630" anchor="ctr"/>
                </a:tc>
                <a:tc>
                  <a:txBody>
                    <a:bodyPr/>
                    <a:lstStyle/>
                    <a:p>
                      <a:pPr algn="r" fontAlgn="b"/>
                      <a:r>
                        <a:rPr lang="en-US" sz="1300">
                          <a:effectLst/>
                        </a:rPr>
                        <a:t>0.03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0.04</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0.06</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0.04</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3750611194"/>
                  </a:ext>
                </a:extLst>
              </a:tr>
              <a:tr h="500995">
                <a:tc>
                  <a:txBody>
                    <a:bodyPr/>
                    <a:lstStyle/>
                    <a:p>
                      <a:pPr fontAlgn="ctr"/>
                      <a:r>
                        <a:rPr lang="en-US" sz="1300">
                          <a:effectLst/>
                        </a:rPr>
                        <a:t>Alert of Physical Object</a:t>
                      </a:r>
                      <a:endParaRPr lang="en-US" sz="1300">
                        <a:effectLst/>
                        <a:latin typeface="Calibri" panose="020F0502020204030204" pitchFamily="34" charset="0"/>
                      </a:endParaRPr>
                    </a:p>
                  </a:txBody>
                  <a:tcPr marL="11173" marR="11173" marT="11173" marB="53630" anchor="ctr"/>
                </a:tc>
                <a:tc>
                  <a:txBody>
                    <a:bodyPr/>
                    <a:lstStyle/>
                    <a:p>
                      <a:pPr algn="r" fontAlgn="b"/>
                      <a:r>
                        <a:rPr lang="en-US" sz="1300">
                          <a:effectLst/>
                        </a:rPr>
                        <a:t>0.28</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0.12</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0.23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0.28</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0.14</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0.19</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2027906606"/>
                  </a:ext>
                </a:extLst>
              </a:tr>
              <a:tr h="500995">
                <a:tc>
                  <a:txBody>
                    <a:bodyPr/>
                    <a:lstStyle/>
                    <a:p>
                      <a:pPr fontAlgn="ctr"/>
                      <a:r>
                        <a:rPr lang="en-US" sz="1300">
                          <a:effectLst/>
                        </a:rPr>
                        <a:t>Inform User of Possible Threats</a:t>
                      </a:r>
                      <a:endParaRPr lang="en-US" sz="1300">
                        <a:effectLst/>
                        <a:latin typeface="Calibri" panose="020F0502020204030204" pitchFamily="34" charset="0"/>
                      </a:endParaRPr>
                    </a:p>
                  </a:txBody>
                  <a:tcPr marL="11173" marR="11173" marT="11173" marB="53630" anchor="ctr"/>
                </a:tc>
                <a:tc>
                  <a:txBody>
                    <a:bodyPr/>
                    <a:lstStyle/>
                    <a:p>
                      <a:pPr algn="r" fontAlgn="b"/>
                      <a:r>
                        <a:rPr lang="en-US" sz="1300">
                          <a:effectLst/>
                        </a:rPr>
                        <a:t>0.09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0.12</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0.23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0.17</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0.14</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0.15</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2934596518"/>
                  </a:ext>
                </a:extLst>
              </a:tr>
              <a:tr h="304351">
                <a:tc>
                  <a:txBody>
                    <a:bodyPr/>
                    <a:lstStyle/>
                    <a:p>
                      <a:pPr fontAlgn="b"/>
                      <a:r>
                        <a:rPr lang="en-US" sz="1300">
                          <a:effectLst/>
                        </a:rPr>
                        <a:t>Sum</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618348647"/>
                  </a:ext>
                </a:extLst>
              </a:tr>
            </a:tbl>
          </a:graphicData>
        </a:graphic>
      </p:graphicFrame>
      <p:sp>
        <p:nvSpPr>
          <p:cNvPr id="10" name="Content Placeholder 9">
            <a:extLst>
              <a:ext uri="{FF2B5EF4-FFF2-40B4-BE49-F238E27FC236}">
                <a16:creationId xmlns:a16="http://schemas.microsoft.com/office/drawing/2014/main" id="{4E52C253-A5D9-4E21-AD70-DDCBC93A66DD}"/>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639861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D5A9BD3-96D1-4AFB-925D-652FA6D9DB97}"/>
              </a:ext>
            </a:extLst>
          </p:cNvPr>
          <p:cNvSpPr>
            <a:spLocks noGrp="1"/>
          </p:cNvSpPr>
          <p:nvPr>
            <p:ph type="title"/>
          </p:nvPr>
        </p:nvSpPr>
        <p:spPr>
          <a:xfrm>
            <a:off x="838200" y="365125"/>
            <a:ext cx="10515600" cy="1325563"/>
          </a:xfrm>
        </p:spPr>
        <p:txBody>
          <a:bodyPr/>
          <a:lstStyle/>
          <a:p>
            <a:endParaRPr lang="en-US"/>
          </a:p>
        </p:txBody>
      </p:sp>
      <p:graphicFrame>
        <p:nvGraphicFramePr>
          <p:cNvPr id="11" name="Content Placeholder 10">
            <a:extLst>
              <a:ext uri="{FF2B5EF4-FFF2-40B4-BE49-F238E27FC236}">
                <a16:creationId xmlns:a16="http://schemas.microsoft.com/office/drawing/2014/main" id="{DF72B863-4EF7-4B1E-A079-24DD58534F63}"/>
              </a:ext>
            </a:extLst>
          </p:cNvPr>
          <p:cNvGraphicFramePr>
            <a:graphicFrameLocks noGrp="1"/>
          </p:cNvGraphicFramePr>
          <p:nvPr>
            <p:ph sz="half" idx="1"/>
            <p:extLst>
              <p:ext uri="{D42A27DB-BD31-4B8C-83A1-F6EECF244321}">
                <p14:modId xmlns:p14="http://schemas.microsoft.com/office/powerpoint/2010/main" val="7198811"/>
              </p:ext>
            </p:extLst>
          </p:nvPr>
        </p:nvGraphicFramePr>
        <p:xfrm>
          <a:off x="7059282" y="2343509"/>
          <a:ext cx="5138149" cy="1381760"/>
        </p:xfrm>
        <a:graphic>
          <a:graphicData uri="http://schemas.openxmlformats.org/drawingml/2006/table">
            <a:tbl>
              <a:tblPr firstRow="1" bandRow="1">
                <a:tableStyleId>{5C22544A-7EE6-4342-B048-85BDC9FD1C3A}</a:tableStyleId>
              </a:tblPr>
              <a:tblGrid>
                <a:gridCol w="1029711">
                  <a:extLst>
                    <a:ext uri="{9D8B030D-6E8A-4147-A177-3AD203B41FA5}">
                      <a16:colId xmlns:a16="http://schemas.microsoft.com/office/drawing/2014/main" val="2903519967"/>
                    </a:ext>
                  </a:extLst>
                </a:gridCol>
                <a:gridCol w="988106">
                  <a:extLst>
                    <a:ext uri="{9D8B030D-6E8A-4147-A177-3AD203B41FA5}">
                      <a16:colId xmlns:a16="http://schemas.microsoft.com/office/drawing/2014/main" val="1910042929"/>
                    </a:ext>
                  </a:extLst>
                </a:gridCol>
                <a:gridCol w="1060913">
                  <a:extLst>
                    <a:ext uri="{9D8B030D-6E8A-4147-A177-3AD203B41FA5}">
                      <a16:colId xmlns:a16="http://schemas.microsoft.com/office/drawing/2014/main" val="4104103397"/>
                    </a:ext>
                  </a:extLst>
                </a:gridCol>
                <a:gridCol w="915297">
                  <a:extLst>
                    <a:ext uri="{9D8B030D-6E8A-4147-A177-3AD203B41FA5}">
                      <a16:colId xmlns:a16="http://schemas.microsoft.com/office/drawing/2014/main" val="1379829250"/>
                    </a:ext>
                  </a:extLst>
                </a:gridCol>
                <a:gridCol w="1144122">
                  <a:extLst>
                    <a:ext uri="{9D8B030D-6E8A-4147-A177-3AD203B41FA5}">
                      <a16:colId xmlns:a16="http://schemas.microsoft.com/office/drawing/2014/main" val="3983491498"/>
                    </a:ext>
                  </a:extLst>
                </a:gridCol>
              </a:tblGrid>
              <a:tr h="1016000">
                <a:tc>
                  <a:txBody>
                    <a:bodyPr/>
                    <a:lstStyle/>
                    <a:p>
                      <a:r>
                        <a:rPr lang="en-US">
                          <a:effectLst/>
                        </a:rPr>
                        <a:t># of criteria</a:t>
                      </a:r>
                    </a:p>
                  </a:txBody>
                  <a:tcPr anchor="ctr"/>
                </a:tc>
                <a:tc>
                  <a:txBody>
                    <a:bodyPr/>
                    <a:lstStyle/>
                    <a:p>
                      <a:r>
                        <a:rPr lang="en-US">
                          <a:effectLst/>
                        </a:rPr>
                        <a:t>RI value</a:t>
                      </a:r>
                    </a:p>
                  </a:txBody>
                  <a:tcPr anchor="ctr"/>
                </a:tc>
                <a:tc>
                  <a:txBody>
                    <a:bodyPr/>
                    <a:lstStyle/>
                    <a:p>
                      <a:r>
                        <a:rPr lang="en-US">
                          <a:effectLst/>
                        </a:rPr>
                        <a:t>Average Consistency </a:t>
                      </a:r>
                    </a:p>
                  </a:txBody>
                  <a:tcPr anchor="ctr"/>
                </a:tc>
                <a:tc>
                  <a:txBody>
                    <a:bodyPr/>
                    <a:lstStyle/>
                    <a:p>
                      <a:r>
                        <a:rPr lang="en-US">
                          <a:effectLst/>
                        </a:rPr>
                        <a:t>Consistency Index</a:t>
                      </a:r>
                    </a:p>
                  </a:txBody>
                  <a:tcPr anchor="ctr"/>
                </a:tc>
                <a:tc>
                  <a:txBody>
                    <a:bodyPr/>
                    <a:lstStyle/>
                    <a:p>
                      <a:r>
                        <a:rPr lang="en-US">
                          <a:effectLst/>
                        </a:rPr>
                        <a:t>Consistency Ratio</a:t>
                      </a:r>
                    </a:p>
                  </a:txBody>
                  <a:tcPr anchor="ctr"/>
                </a:tc>
                <a:extLst>
                  <a:ext uri="{0D108BD9-81ED-4DB2-BD59-A6C34878D82A}">
                    <a16:rowId xmlns:a16="http://schemas.microsoft.com/office/drawing/2014/main" val="847023432"/>
                  </a:ext>
                </a:extLst>
              </a:tr>
              <a:tr h="254000">
                <a:tc>
                  <a:txBody>
                    <a:bodyPr/>
                    <a:lstStyle/>
                    <a:p>
                      <a:pPr algn="r"/>
                      <a:r>
                        <a:rPr lang="en-US">
                          <a:effectLst/>
                        </a:rPr>
                        <a:t>8.00</a:t>
                      </a:r>
                    </a:p>
                  </a:txBody>
                  <a:tcPr anchor="ctr"/>
                </a:tc>
                <a:tc>
                  <a:txBody>
                    <a:bodyPr/>
                    <a:lstStyle/>
                    <a:p>
                      <a:pPr algn="r"/>
                      <a:r>
                        <a:rPr lang="en-US"/>
                        <a:t>1.40</a:t>
                      </a:r>
                    </a:p>
                  </a:txBody>
                  <a:tcPr anchor="ctr"/>
                </a:tc>
                <a:tc>
                  <a:txBody>
                    <a:bodyPr/>
                    <a:lstStyle/>
                    <a:p>
                      <a:pPr algn="r"/>
                      <a:r>
                        <a:rPr lang="en-US"/>
                        <a:t>8.39</a:t>
                      </a:r>
                    </a:p>
                  </a:txBody>
                  <a:tcPr anchor="ctr"/>
                </a:tc>
                <a:tc>
                  <a:txBody>
                    <a:bodyPr/>
                    <a:lstStyle/>
                    <a:p>
                      <a:pPr algn="r"/>
                      <a:r>
                        <a:rPr lang="en-US"/>
                        <a:t>0.06</a:t>
                      </a:r>
                    </a:p>
                  </a:txBody>
                  <a:tcPr anchor="ctr"/>
                </a:tc>
                <a:tc>
                  <a:txBody>
                    <a:bodyPr/>
                    <a:lstStyle/>
                    <a:p>
                      <a:pPr algn="r"/>
                      <a:r>
                        <a:rPr lang="en-US"/>
                        <a:t>0.04</a:t>
                      </a:r>
                    </a:p>
                  </a:txBody>
                  <a:tcPr anchor="ctr"/>
                </a:tc>
                <a:extLst>
                  <a:ext uri="{0D108BD9-81ED-4DB2-BD59-A6C34878D82A}">
                    <a16:rowId xmlns:a16="http://schemas.microsoft.com/office/drawing/2014/main" val="787415955"/>
                  </a:ext>
                </a:extLst>
              </a:tr>
            </a:tbl>
          </a:graphicData>
        </a:graphic>
      </p:graphicFrame>
      <p:sp>
        <p:nvSpPr>
          <p:cNvPr id="2" name="Slide Number Placeholder 1">
            <a:extLst>
              <a:ext uri="{FF2B5EF4-FFF2-40B4-BE49-F238E27FC236}">
                <a16:creationId xmlns:a16="http://schemas.microsoft.com/office/drawing/2014/main" id="{36F3D79B-4D24-424A-B1EE-65A4ADC27F8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35</a:t>
            </a:fld>
            <a:endParaRPr lang="en-US"/>
          </a:p>
        </p:txBody>
      </p:sp>
      <p:sp>
        <p:nvSpPr>
          <p:cNvPr id="22" name="Content Placeholder 5">
            <a:extLst>
              <a:ext uri="{FF2B5EF4-FFF2-40B4-BE49-F238E27FC236}">
                <a16:creationId xmlns:a16="http://schemas.microsoft.com/office/drawing/2014/main" id="{E4462B7A-58D5-418E-85E7-FE356B8C84E9}"/>
              </a:ext>
            </a:extLst>
          </p:cNvPr>
          <p:cNvSpPr>
            <a:spLocks noGrp="1"/>
          </p:cNvSpPr>
          <p:nvPr>
            <p:ph sz="quarter" idx="11"/>
          </p:nvPr>
        </p:nvSpPr>
        <p:spPr>
          <a:xfrm>
            <a:off x="10363200" y="5611399"/>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F7711F27-85EB-4A9E-BC46-40189F9921AD}"/>
              </a:ext>
            </a:extLst>
          </p:cNvPr>
          <p:cNvGraphicFramePr>
            <a:graphicFrameLocks/>
          </p:cNvGraphicFramePr>
          <p:nvPr>
            <p:extLst>
              <p:ext uri="{D42A27DB-BD31-4B8C-83A1-F6EECF244321}">
                <p14:modId xmlns:p14="http://schemas.microsoft.com/office/powerpoint/2010/main" val="2641673257"/>
              </p:ext>
            </p:extLst>
          </p:nvPr>
        </p:nvGraphicFramePr>
        <p:xfrm>
          <a:off x="90576" y="1651949"/>
          <a:ext cx="6949442" cy="3820140"/>
        </p:xfrm>
        <a:graphic>
          <a:graphicData uri="http://schemas.openxmlformats.org/drawingml/2006/table">
            <a:tbl>
              <a:tblPr firstRow="1" bandRow="1">
                <a:tableStyleId>{5C22544A-7EE6-4342-B048-85BDC9FD1C3A}</a:tableStyleId>
              </a:tblPr>
              <a:tblGrid>
                <a:gridCol w="2489013">
                  <a:extLst>
                    <a:ext uri="{9D8B030D-6E8A-4147-A177-3AD203B41FA5}">
                      <a16:colId xmlns:a16="http://schemas.microsoft.com/office/drawing/2014/main" val="1144015603"/>
                    </a:ext>
                  </a:extLst>
                </a:gridCol>
                <a:gridCol w="2295625">
                  <a:extLst>
                    <a:ext uri="{9D8B030D-6E8A-4147-A177-3AD203B41FA5}">
                      <a16:colId xmlns:a16="http://schemas.microsoft.com/office/drawing/2014/main" val="2307971864"/>
                    </a:ext>
                  </a:extLst>
                </a:gridCol>
                <a:gridCol w="2164804">
                  <a:extLst>
                    <a:ext uri="{9D8B030D-6E8A-4147-A177-3AD203B41FA5}">
                      <a16:colId xmlns:a16="http://schemas.microsoft.com/office/drawing/2014/main" val="3621345563"/>
                    </a:ext>
                  </a:extLst>
                </a:gridCol>
              </a:tblGrid>
              <a:tr h="424460">
                <a:tc>
                  <a:txBody>
                    <a:bodyPr/>
                    <a:lstStyle/>
                    <a:p>
                      <a:pPr fontAlgn="b"/>
                      <a:r>
                        <a:rPr lang="en-US" sz="2000">
                          <a:effectLst/>
                        </a:rPr>
                        <a:t>Weighted Sum Vector</a:t>
                      </a:r>
                      <a:endParaRPr lang="en-US" sz="2000">
                        <a:effectLst/>
                        <a:latin typeface="Calibri" panose="020F0502020204030204" pitchFamily="34" charset="0"/>
                      </a:endParaRPr>
                    </a:p>
                  </a:txBody>
                  <a:tcPr marL="17064" marR="17064" marT="17064" marB="81906" anchor="b"/>
                </a:tc>
                <a:tc>
                  <a:txBody>
                    <a:bodyPr/>
                    <a:lstStyle/>
                    <a:p>
                      <a:pPr fontAlgn="b"/>
                      <a:r>
                        <a:rPr lang="en-US" sz="2000">
                          <a:effectLst/>
                        </a:rPr>
                        <a:t>Criteria Weights{W}</a:t>
                      </a:r>
                      <a:endParaRPr lang="en-US" sz="2000">
                        <a:effectLst/>
                        <a:latin typeface="Calibri" panose="020F0502020204030204" pitchFamily="34" charset="0"/>
                      </a:endParaRPr>
                    </a:p>
                  </a:txBody>
                  <a:tcPr marL="17064" marR="17064" marT="17064" marB="81906" anchor="b"/>
                </a:tc>
                <a:tc>
                  <a:txBody>
                    <a:bodyPr/>
                    <a:lstStyle/>
                    <a:p>
                      <a:pPr fontAlgn="b"/>
                      <a:r>
                        <a:rPr lang="en-US" sz="2000">
                          <a:effectLst/>
                        </a:rPr>
                        <a:t>Consistency vector</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2945719483"/>
                  </a:ext>
                </a:extLst>
              </a:tr>
              <a:tr h="424460">
                <a:tc>
                  <a:txBody>
                    <a:bodyPr/>
                    <a:lstStyle/>
                    <a:p>
                      <a:pPr algn="r" fontAlgn="b"/>
                      <a:r>
                        <a:rPr lang="en-US" sz="2000">
                          <a:effectLst/>
                        </a:rPr>
                        <a:t>0.94</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0.11</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8.37</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1098841109"/>
                  </a:ext>
                </a:extLst>
              </a:tr>
              <a:tr h="424460">
                <a:tc>
                  <a:txBody>
                    <a:bodyPr/>
                    <a:lstStyle/>
                    <a:p>
                      <a:pPr algn="r" fontAlgn="b"/>
                      <a:r>
                        <a:rPr lang="en-US" sz="2000">
                          <a:effectLst/>
                        </a:rPr>
                        <a:t>1.07</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0.13</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8.32</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591595102"/>
                  </a:ext>
                </a:extLst>
              </a:tr>
              <a:tr h="424460">
                <a:tc>
                  <a:txBody>
                    <a:bodyPr/>
                    <a:lstStyle/>
                    <a:p>
                      <a:pPr algn="r" fontAlgn="b"/>
                      <a:r>
                        <a:rPr lang="en-US" sz="2000">
                          <a:effectLst/>
                        </a:rPr>
                        <a:t>2.02</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0.24</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8.57</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3219903182"/>
                  </a:ext>
                </a:extLst>
              </a:tr>
              <a:tr h="424460">
                <a:tc>
                  <a:txBody>
                    <a:bodyPr/>
                    <a:lstStyle/>
                    <a:p>
                      <a:pPr algn="r" fontAlgn="b"/>
                      <a:r>
                        <a:rPr lang="en-US" sz="2000">
                          <a:effectLst/>
                        </a:rPr>
                        <a:t>0.29</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0.03</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8.23</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2391694429"/>
                  </a:ext>
                </a:extLst>
              </a:tr>
              <a:tr h="424460">
                <a:tc>
                  <a:txBody>
                    <a:bodyPr/>
                    <a:lstStyle/>
                    <a:p>
                      <a:pPr algn="r" fontAlgn="b"/>
                      <a:r>
                        <a:rPr lang="en-US" sz="2000">
                          <a:effectLst/>
                        </a:rPr>
                        <a:t>0.94</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0.11</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8.37</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962033700"/>
                  </a:ext>
                </a:extLst>
              </a:tr>
              <a:tr h="424460">
                <a:tc>
                  <a:txBody>
                    <a:bodyPr/>
                    <a:lstStyle/>
                    <a:p>
                      <a:pPr algn="r" fontAlgn="b"/>
                      <a:r>
                        <a:rPr lang="en-US" sz="2000">
                          <a:effectLst/>
                        </a:rPr>
                        <a:t>0.35</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0.04</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8.32</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272165343"/>
                  </a:ext>
                </a:extLst>
              </a:tr>
              <a:tr h="424460">
                <a:tc>
                  <a:txBody>
                    <a:bodyPr/>
                    <a:lstStyle/>
                    <a:p>
                      <a:pPr algn="r" fontAlgn="b"/>
                      <a:r>
                        <a:rPr lang="en-US" sz="2000">
                          <a:effectLst/>
                        </a:rPr>
                        <a:t>1.61</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0.19</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8.61</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2242738577"/>
                  </a:ext>
                </a:extLst>
              </a:tr>
              <a:tr h="424460">
                <a:tc>
                  <a:txBody>
                    <a:bodyPr/>
                    <a:lstStyle/>
                    <a:p>
                      <a:pPr algn="r" fontAlgn="b"/>
                      <a:r>
                        <a:rPr lang="en-US" sz="2000">
                          <a:effectLst/>
                        </a:rPr>
                        <a:t>1.22</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0.15</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8.32</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2494015800"/>
                  </a:ext>
                </a:extLst>
              </a:tr>
            </a:tbl>
          </a:graphicData>
        </a:graphic>
      </p:graphicFrame>
      <p:sp>
        <p:nvSpPr>
          <p:cNvPr id="12" name="TextBox 11">
            <a:extLst>
              <a:ext uri="{FF2B5EF4-FFF2-40B4-BE49-F238E27FC236}">
                <a16:creationId xmlns:a16="http://schemas.microsoft.com/office/drawing/2014/main" id="{5953690C-C06D-477D-8480-DEF6E3A7F11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2715046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F3D79B-4D24-424A-B1EE-65A4ADC27F8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36</a:t>
            </a:fld>
            <a:endParaRPr lang="en-US"/>
          </a:p>
        </p:txBody>
      </p:sp>
      <p:sp>
        <p:nvSpPr>
          <p:cNvPr id="13" name="Content Placeholder 3">
            <a:extLst>
              <a:ext uri="{FF2B5EF4-FFF2-40B4-BE49-F238E27FC236}">
                <a16:creationId xmlns:a16="http://schemas.microsoft.com/office/drawing/2014/main" id="{08648329-894D-47FE-81B1-C467A268E45C}"/>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3EEC4D9C-8FC2-4FD1-9197-A4C239A8A7B0}"/>
              </a:ext>
            </a:extLst>
          </p:cNvPr>
          <p:cNvGraphicFramePr>
            <a:graphicFrameLocks/>
          </p:cNvGraphicFramePr>
          <p:nvPr/>
        </p:nvGraphicFramePr>
        <p:xfrm>
          <a:off x="838200" y="1073101"/>
          <a:ext cx="10515601" cy="4146763"/>
        </p:xfrm>
        <a:graphic>
          <a:graphicData uri="http://schemas.openxmlformats.org/drawingml/2006/table">
            <a:tbl>
              <a:tblPr firstRow="1" bandRow="1">
                <a:tableStyleId>{5C22544A-7EE6-4342-B048-85BDC9FD1C3A}</a:tableStyleId>
              </a:tblPr>
              <a:tblGrid>
                <a:gridCol w="6193457">
                  <a:extLst>
                    <a:ext uri="{9D8B030D-6E8A-4147-A177-3AD203B41FA5}">
                      <a16:colId xmlns:a16="http://schemas.microsoft.com/office/drawing/2014/main" val="3162162889"/>
                    </a:ext>
                  </a:extLst>
                </a:gridCol>
                <a:gridCol w="1561063">
                  <a:extLst>
                    <a:ext uri="{9D8B030D-6E8A-4147-A177-3AD203B41FA5}">
                      <a16:colId xmlns:a16="http://schemas.microsoft.com/office/drawing/2014/main" val="777922520"/>
                    </a:ext>
                  </a:extLst>
                </a:gridCol>
                <a:gridCol w="1095988">
                  <a:extLst>
                    <a:ext uri="{9D8B030D-6E8A-4147-A177-3AD203B41FA5}">
                      <a16:colId xmlns:a16="http://schemas.microsoft.com/office/drawing/2014/main" val="883619024"/>
                    </a:ext>
                  </a:extLst>
                </a:gridCol>
                <a:gridCol w="1665093">
                  <a:extLst>
                    <a:ext uri="{9D8B030D-6E8A-4147-A177-3AD203B41FA5}">
                      <a16:colId xmlns:a16="http://schemas.microsoft.com/office/drawing/2014/main" val="3679829011"/>
                    </a:ext>
                  </a:extLst>
                </a:gridCol>
              </a:tblGrid>
              <a:tr h="823184">
                <a:tc>
                  <a:txBody>
                    <a:bodyPr/>
                    <a:lstStyle/>
                    <a:p>
                      <a:pPr fontAlgn="b"/>
                      <a:r>
                        <a:rPr lang="en-US" sz="2100">
                          <a:effectLst/>
                        </a:rPr>
                        <a:t>Development of Candidate Set of Criteria Weights {W}        ALERT OF ELEVATION</a:t>
                      </a:r>
                      <a:endParaRPr lang="en-US" sz="2100">
                        <a:solidFill>
                          <a:srgbClr val="FFFFFF"/>
                        </a:solidFill>
                        <a:effectLst/>
                        <a:latin typeface="Calibri" panose="020F0502020204030204" pitchFamily="34" charset="0"/>
                      </a:endParaRPr>
                    </a:p>
                  </a:txBody>
                  <a:tcPr marL="18358" marR="18358" marT="18358" marB="88120" anchor="b"/>
                </a:tc>
                <a:tc>
                  <a:txBody>
                    <a:bodyPr/>
                    <a:lstStyle/>
                    <a:p>
                      <a:pPr fontAlgn="b"/>
                      <a:r>
                        <a:rPr lang="en-US" sz="2100">
                          <a:effectLst/>
                        </a:rPr>
                        <a:t>Alert of Elevation</a:t>
                      </a:r>
                      <a:endParaRPr lang="en-US" sz="2100">
                        <a:solidFill>
                          <a:srgbClr val="FFFFFF"/>
                        </a:solidFill>
                        <a:effectLst/>
                        <a:latin typeface="Calibri" panose="020F0502020204030204" pitchFamily="34" charset="0"/>
                      </a:endParaRPr>
                    </a:p>
                  </a:txBody>
                  <a:tcPr marL="18358" marR="18358" marT="18358" marB="88120" anchor="b"/>
                </a:tc>
                <a:tc>
                  <a:txBody>
                    <a:bodyPr/>
                    <a:lstStyle/>
                    <a:p>
                      <a:pPr fontAlgn="b"/>
                      <a:endParaRPr lang="en-US" sz="2100">
                        <a:solidFill>
                          <a:srgbClr val="FFFFFF"/>
                        </a:solidFill>
                        <a:effectLst/>
                        <a:latin typeface="Calibri" panose="020F0502020204030204" pitchFamily="34" charset="0"/>
                      </a:endParaRPr>
                    </a:p>
                  </a:txBody>
                  <a:tcPr marL="18358" marR="18358" marT="18358" marB="88120" anchor="b"/>
                </a:tc>
                <a:tc>
                  <a:txBody>
                    <a:bodyPr/>
                    <a:lstStyle/>
                    <a:p>
                      <a:pPr fontAlgn="b"/>
                      <a:endParaRPr lang="en-US" sz="2100">
                        <a:solidFill>
                          <a:srgbClr val="FFFFFF"/>
                        </a:solidFill>
                        <a:effectLst/>
                        <a:latin typeface="Calibri" panose="020F0502020204030204" pitchFamily="34" charset="0"/>
                      </a:endParaRPr>
                    </a:p>
                  </a:txBody>
                  <a:tcPr marL="18358" marR="18358" marT="18358" marB="88120" anchor="b"/>
                </a:tc>
                <a:extLst>
                  <a:ext uri="{0D108BD9-81ED-4DB2-BD59-A6C34878D82A}">
                    <a16:rowId xmlns:a16="http://schemas.microsoft.com/office/drawing/2014/main" val="1620069622"/>
                  </a:ext>
                </a:extLst>
              </a:tr>
              <a:tr h="500079">
                <a:tc>
                  <a:txBody>
                    <a:bodyPr/>
                    <a:lstStyle/>
                    <a:p>
                      <a:pPr fontAlgn="b"/>
                      <a:r>
                        <a:rPr lang="en-US" sz="2100">
                          <a:effectLst/>
                        </a:rPr>
                        <a:t>Criteria Comparison Matrix [C] </a:t>
                      </a:r>
                      <a:endParaRPr lang="en-US" sz="2100">
                        <a:solidFill>
                          <a:srgbClr val="FFFFFF"/>
                        </a:solidFill>
                        <a:effectLst/>
                        <a:latin typeface="Calibri" panose="020F0502020204030204" pitchFamily="34" charset="0"/>
                      </a:endParaRPr>
                    </a:p>
                  </a:txBody>
                  <a:tcPr marL="18358" marR="18358" marT="18358" marB="88120" anchor="b"/>
                </a:tc>
                <a:tc>
                  <a:txBody>
                    <a:bodyPr/>
                    <a:lstStyle/>
                    <a:p>
                      <a:pPr fontAlgn="b"/>
                      <a:endParaRPr lang="en-US" sz="2100">
                        <a:solidFill>
                          <a:srgbClr val="FFFFFF"/>
                        </a:solidFill>
                        <a:effectLst/>
                        <a:latin typeface="Calibri" panose="020F0502020204030204" pitchFamily="34" charset="0"/>
                      </a:endParaRPr>
                    </a:p>
                  </a:txBody>
                  <a:tcPr marL="18358" marR="18358" marT="18358" marB="88120" anchor="b"/>
                </a:tc>
                <a:tc>
                  <a:txBody>
                    <a:bodyPr/>
                    <a:lstStyle/>
                    <a:p>
                      <a:pPr fontAlgn="b"/>
                      <a:endParaRPr lang="en-US" sz="2100">
                        <a:solidFill>
                          <a:srgbClr val="FFFFFF"/>
                        </a:solidFill>
                        <a:effectLst/>
                        <a:latin typeface="Calibri" panose="020F0502020204030204" pitchFamily="34" charset="0"/>
                      </a:endParaRPr>
                    </a:p>
                  </a:txBody>
                  <a:tcPr marL="18358" marR="18358" marT="18358" marB="88120" anchor="b"/>
                </a:tc>
                <a:tc>
                  <a:txBody>
                    <a:bodyPr/>
                    <a:lstStyle/>
                    <a:p>
                      <a:pPr fontAlgn="b"/>
                      <a:endParaRPr lang="en-US" sz="2100">
                        <a:solidFill>
                          <a:srgbClr val="FFFFFF"/>
                        </a:solidFill>
                        <a:effectLst/>
                        <a:latin typeface="Calibri" panose="020F0502020204030204" pitchFamily="34" charset="0"/>
                      </a:endParaRPr>
                    </a:p>
                  </a:txBody>
                  <a:tcPr marL="18358" marR="18358" marT="18358" marB="88120" anchor="b"/>
                </a:tc>
                <a:extLst>
                  <a:ext uri="{0D108BD9-81ED-4DB2-BD59-A6C34878D82A}">
                    <a16:rowId xmlns:a16="http://schemas.microsoft.com/office/drawing/2014/main" val="3166677629"/>
                  </a:ext>
                </a:extLst>
              </a:tr>
              <a:tr h="823184">
                <a:tc>
                  <a:txBody>
                    <a:bodyPr/>
                    <a:lstStyle/>
                    <a:p>
                      <a:pPr fontAlgn="b"/>
                      <a:r>
                        <a:rPr lang="en-US" sz="2100">
                          <a:effectLst/>
                        </a:rPr>
                        <a:t>  </a:t>
                      </a:r>
                      <a:endParaRPr lang="en-US" sz="2100">
                        <a:effectLst/>
                        <a:latin typeface="Calibri" panose="020F0502020204030204" pitchFamily="34" charset="0"/>
                      </a:endParaRPr>
                    </a:p>
                  </a:txBody>
                  <a:tcPr marL="18358" marR="18358" marT="18358" marB="88120" anchor="b"/>
                </a:tc>
                <a:tc>
                  <a:txBody>
                    <a:bodyPr/>
                    <a:lstStyle/>
                    <a:p>
                      <a:pPr fontAlgn="b"/>
                      <a:r>
                        <a:rPr lang="en-US" sz="2100">
                          <a:effectLst/>
                        </a:rPr>
                        <a:t>Sensor Pin Chip</a:t>
                      </a:r>
                      <a:endParaRPr lang="en-US" sz="2100">
                        <a:effectLst/>
                        <a:latin typeface="Calibri" panose="020F0502020204030204" pitchFamily="34" charset="0"/>
                      </a:endParaRPr>
                    </a:p>
                  </a:txBody>
                  <a:tcPr marL="18358" marR="18358" marT="18358" marB="88120" anchor="b"/>
                </a:tc>
                <a:tc>
                  <a:txBody>
                    <a:bodyPr/>
                    <a:lstStyle/>
                    <a:p>
                      <a:pPr fontAlgn="b"/>
                      <a:r>
                        <a:rPr lang="en-US" sz="2100">
                          <a:effectLst/>
                        </a:rPr>
                        <a:t>Sensor Watch </a:t>
                      </a:r>
                      <a:endParaRPr lang="en-US" sz="2100">
                        <a:effectLst/>
                        <a:latin typeface="Calibri" panose="020F0502020204030204" pitchFamily="34" charset="0"/>
                      </a:endParaRPr>
                    </a:p>
                  </a:txBody>
                  <a:tcPr marL="18358" marR="18358" marT="18358" marB="88120" anchor="b"/>
                </a:tc>
                <a:tc>
                  <a:txBody>
                    <a:bodyPr/>
                    <a:lstStyle/>
                    <a:p>
                      <a:pPr fontAlgn="b"/>
                      <a:r>
                        <a:rPr lang="en-US" sz="2100">
                          <a:effectLst/>
                        </a:rPr>
                        <a:t>Haptic Smart Cane</a:t>
                      </a:r>
                      <a:endParaRPr lang="en-US" sz="2100">
                        <a:effectLst/>
                        <a:latin typeface="Calibri" panose="020F0502020204030204" pitchFamily="34" charset="0"/>
                      </a:endParaRPr>
                    </a:p>
                  </a:txBody>
                  <a:tcPr marL="18358" marR="18358" marT="18358" marB="88120" anchor="b"/>
                </a:tc>
                <a:extLst>
                  <a:ext uri="{0D108BD9-81ED-4DB2-BD59-A6C34878D82A}">
                    <a16:rowId xmlns:a16="http://schemas.microsoft.com/office/drawing/2014/main" val="2934269476"/>
                  </a:ext>
                </a:extLst>
              </a:tr>
              <a:tr h="500079">
                <a:tc>
                  <a:txBody>
                    <a:bodyPr/>
                    <a:lstStyle/>
                    <a:p>
                      <a:pPr fontAlgn="ctr"/>
                      <a:r>
                        <a:rPr lang="en-US" sz="2100">
                          <a:effectLst/>
                        </a:rPr>
                        <a:t>Sensor Pin Chip</a:t>
                      </a:r>
                      <a:endParaRPr lang="en-US" sz="2100">
                        <a:effectLst/>
                        <a:latin typeface="Calibri" panose="020F0502020204030204" pitchFamily="34" charset="0"/>
                      </a:endParaRPr>
                    </a:p>
                  </a:txBody>
                  <a:tcPr marL="18358" marR="18358" marT="18358" marB="88120" anchor="ctr"/>
                </a:tc>
                <a:tc>
                  <a:txBody>
                    <a:bodyPr/>
                    <a:lstStyle/>
                    <a:p>
                      <a:pPr algn="r" fontAlgn="b"/>
                      <a:r>
                        <a:rPr lang="en-US" sz="2100">
                          <a:effectLst/>
                        </a:rPr>
                        <a:t>1.00</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1.00</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0.14</a:t>
                      </a:r>
                      <a:endParaRPr lang="en-US" sz="2100">
                        <a:effectLst/>
                        <a:latin typeface="Calibri" panose="020F0502020204030204" pitchFamily="34" charset="0"/>
                      </a:endParaRPr>
                    </a:p>
                  </a:txBody>
                  <a:tcPr marL="18358" marR="18358" marT="18358" marB="88120" anchor="b"/>
                </a:tc>
                <a:extLst>
                  <a:ext uri="{0D108BD9-81ED-4DB2-BD59-A6C34878D82A}">
                    <a16:rowId xmlns:a16="http://schemas.microsoft.com/office/drawing/2014/main" val="3585325604"/>
                  </a:ext>
                </a:extLst>
              </a:tr>
              <a:tr h="500079">
                <a:tc>
                  <a:txBody>
                    <a:bodyPr/>
                    <a:lstStyle/>
                    <a:p>
                      <a:pPr fontAlgn="ctr"/>
                      <a:r>
                        <a:rPr lang="en-US" sz="2100">
                          <a:effectLst/>
                        </a:rPr>
                        <a:t>Sensor Watch</a:t>
                      </a:r>
                      <a:endParaRPr lang="en-US" sz="2100">
                        <a:effectLst/>
                        <a:latin typeface="Calibri" panose="020F0502020204030204" pitchFamily="34" charset="0"/>
                      </a:endParaRPr>
                    </a:p>
                  </a:txBody>
                  <a:tcPr marL="18358" marR="18358" marT="18358" marB="88120" anchor="ctr"/>
                </a:tc>
                <a:tc>
                  <a:txBody>
                    <a:bodyPr/>
                    <a:lstStyle/>
                    <a:p>
                      <a:pPr algn="r" fontAlgn="b"/>
                      <a:r>
                        <a:rPr lang="en-US" sz="2100">
                          <a:effectLst/>
                        </a:rPr>
                        <a:t>1.00</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1.00</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0.14</a:t>
                      </a:r>
                      <a:endParaRPr lang="en-US" sz="2100">
                        <a:effectLst/>
                        <a:latin typeface="Calibri" panose="020F0502020204030204" pitchFamily="34" charset="0"/>
                      </a:endParaRPr>
                    </a:p>
                  </a:txBody>
                  <a:tcPr marL="18358" marR="18358" marT="18358" marB="88120" anchor="b"/>
                </a:tc>
                <a:extLst>
                  <a:ext uri="{0D108BD9-81ED-4DB2-BD59-A6C34878D82A}">
                    <a16:rowId xmlns:a16="http://schemas.microsoft.com/office/drawing/2014/main" val="2077883712"/>
                  </a:ext>
                </a:extLst>
              </a:tr>
              <a:tr h="500079">
                <a:tc>
                  <a:txBody>
                    <a:bodyPr/>
                    <a:lstStyle/>
                    <a:p>
                      <a:pPr fontAlgn="ctr"/>
                      <a:r>
                        <a:rPr lang="en-US" sz="2100">
                          <a:effectLst/>
                        </a:rPr>
                        <a:t>Haptic Smart Cane</a:t>
                      </a:r>
                      <a:endParaRPr lang="en-US" sz="2100">
                        <a:effectLst/>
                        <a:latin typeface="Calibri" panose="020F0502020204030204" pitchFamily="34" charset="0"/>
                      </a:endParaRPr>
                    </a:p>
                  </a:txBody>
                  <a:tcPr marL="18358" marR="18358" marT="18358" marB="88120" anchor="ctr"/>
                </a:tc>
                <a:tc>
                  <a:txBody>
                    <a:bodyPr/>
                    <a:lstStyle/>
                    <a:p>
                      <a:pPr algn="r" fontAlgn="b"/>
                      <a:r>
                        <a:rPr lang="en-US" sz="2100">
                          <a:effectLst/>
                        </a:rPr>
                        <a:t>7.00</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7.00</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1.00</a:t>
                      </a:r>
                      <a:endParaRPr lang="en-US" sz="2100">
                        <a:effectLst/>
                        <a:latin typeface="Calibri" panose="020F0502020204030204" pitchFamily="34" charset="0"/>
                      </a:endParaRPr>
                    </a:p>
                  </a:txBody>
                  <a:tcPr marL="18358" marR="18358" marT="18358" marB="88120" anchor="b"/>
                </a:tc>
                <a:extLst>
                  <a:ext uri="{0D108BD9-81ED-4DB2-BD59-A6C34878D82A}">
                    <a16:rowId xmlns:a16="http://schemas.microsoft.com/office/drawing/2014/main" val="2116890600"/>
                  </a:ext>
                </a:extLst>
              </a:tr>
              <a:tr h="500079">
                <a:tc>
                  <a:txBody>
                    <a:bodyPr/>
                    <a:lstStyle/>
                    <a:p>
                      <a:pPr fontAlgn="b"/>
                      <a:r>
                        <a:rPr lang="en-US" sz="2100">
                          <a:effectLst/>
                        </a:rPr>
                        <a:t>Sum</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9.00</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9.00</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1.29</a:t>
                      </a:r>
                      <a:endParaRPr lang="en-US" sz="2100">
                        <a:effectLst/>
                        <a:latin typeface="Calibri" panose="020F0502020204030204" pitchFamily="34" charset="0"/>
                      </a:endParaRPr>
                    </a:p>
                  </a:txBody>
                  <a:tcPr marL="18358" marR="18358" marT="18358" marB="88120" anchor="b"/>
                </a:tc>
                <a:extLst>
                  <a:ext uri="{0D108BD9-81ED-4DB2-BD59-A6C34878D82A}">
                    <a16:rowId xmlns:a16="http://schemas.microsoft.com/office/drawing/2014/main" val="2316200591"/>
                  </a:ext>
                </a:extLst>
              </a:tr>
            </a:tbl>
          </a:graphicData>
        </a:graphic>
      </p:graphicFrame>
      <p:sp>
        <p:nvSpPr>
          <p:cNvPr id="10" name="Content Placeholder 9">
            <a:extLst>
              <a:ext uri="{FF2B5EF4-FFF2-40B4-BE49-F238E27FC236}">
                <a16:creationId xmlns:a16="http://schemas.microsoft.com/office/drawing/2014/main" id="{C34621AC-0518-40E6-97E8-6088E9337597}"/>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19095970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F3D79B-4D24-424A-B1EE-65A4ADC27F8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37</a:t>
            </a:fld>
            <a:endParaRPr lang="en-US"/>
          </a:p>
        </p:txBody>
      </p:sp>
      <p:sp>
        <p:nvSpPr>
          <p:cNvPr id="13" name="Content Placeholder 3">
            <a:extLst>
              <a:ext uri="{FF2B5EF4-FFF2-40B4-BE49-F238E27FC236}">
                <a16:creationId xmlns:a16="http://schemas.microsoft.com/office/drawing/2014/main" id="{99AA39C8-DF94-4F1A-9737-CA73F3F06053}"/>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4822BC0B-7CE7-4DFA-B9F3-3BFDF1D603D3}"/>
              </a:ext>
            </a:extLst>
          </p:cNvPr>
          <p:cNvGraphicFramePr>
            <a:graphicFrameLocks/>
          </p:cNvGraphicFramePr>
          <p:nvPr/>
        </p:nvGraphicFramePr>
        <p:xfrm>
          <a:off x="838200" y="1098839"/>
          <a:ext cx="10515603" cy="4095285"/>
        </p:xfrm>
        <a:graphic>
          <a:graphicData uri="http://schemas.openxmlformats.org/drawingml/2006/table">
            <a:tbl>
              <a:tblPr firstRow="1" bandRow="1">
                <a:tableStyleId>{5C22544A-7EE6-4342-B048-85BDC9FD1C3A}</a:tableStyleId>
              </a:tblPr>
              <a:tblGrid>
                <a:gridCol w="4152453">
                  <a:extLst>
                    <a:ext uri="{9D8B030D-6E8A-4147-A177-3AD203B41FA5}">
                      <a16:colId xmlns:a16="http://schemas.microsoft.com/office/drawing/2014/main" val="755348645"/>
                    </a:ext>
                  </a:extLst>
                </a:gridCol>
                <a:gridCol w="1236490">
                  <a:extLst>
                    <a:ext uri="{9D8B030D-6E8A-4147-A177-3AD203B41FA5}">
                      <a16:colId xmlns:a16="http://schemas.microsoft.com/office/drawing/2014/main" val="1759790274"/>
                    </a:ext>
                  </a:extLst>
                </a:gridCol>
                <a:gridCol w="1082383">
                  <a:extLst>
                    <a:ext uri="{9D8B030D-6E8A-4147-A177-3AD203B41FA5}">
                      <a16:colId xmlns:a16="http://schemas.microsoft.com/office/drawing/2014/main" val="453792595"/>
                    </a:ext>
                  </a:extLst>
                </a:gridCol>
                <a:gridCol w="1644423">
                  <a:extLst>
                    <a:ext uri="{9D8B030D-6E8A-4147-A177-3AD203B41FA5}">
                      <a16:colId xmlns:a16="http://schemas.microsoft.com/office/drawing/2014/main" val="3421348945"/>
                    </a:ext>
                  </a:extLst>
                </a:gridCol>
                <a:gridCol w="2399854">
                  <a:extLst>
                    <a:ext uri="{9D8B030D-6E8A-4147-A177-3AD203B41FA5}">
                      <a16:colId xmlns:a16="http://schemas.microsoft.com/office/drawing/2014/main" val="3152712613"/>
                    </a:ext>
                  </a:extLst>
                </a:gridCol>
              </a:tblGrid>
              <a:tr h="812965">
                <a:tc>
                  <a:txBody>
                    <a:bodyPr/>
                    <a:lstStyle/>
                    <a:p>
                      <a:pPr fontAlgn="b"/>
                      <a:r>
                        <a:rPr lang="en-US" sz="2100">
                          <a:effectLst/>
                        </a:rPr>
                        <a:t>Development of Candidate Set of Criteria Weights {W} </a:t>
                      </a:r>
                      <a:endParaRPr lang="en-US" sz="2100">
                        <a:solidFill>
                          <a:srgbClr val="FFFFFF"/>
                        </a:solidFill>
                        <a:effectLst/>
                        <a:latin typeface="Calibri" panose="020F0502020204030204" pitchFamily="34" charset="0"/>
                      </a:endParaRPr>
                    </a:p>
                  </a:txBody>
                  <a:tcPr marL="18130" marR="18130" marT="18130" marB="87026" anchor="b"/>
                </a:tc>
                <a:tc>
                  <a:txBody>
                    <a:bodyPr/>
                    <a:lstStyle/>
                    <a:p>
                      <a:pPr fontAlgn="b"/>
                      <a:endParaRPr lang="en-US" sz="2100">
                        <a:solidFill>
                          <a:srgbClr val="FFFFFF"/>
                        </a:solidFill>
                        <a:effectLst/>
                        <a:latin typeface="Calibri" panose="020F0502020204030204" pitchFamily="34" charset="0"/>
                      </a:endParaRPr>
                    </a:p>
                  </a:txBody>
                  <a:tcPr marL="18130" marR="18130" marT="18130" marB="87026" anchor="b"/>
                </a:tc>
                <a:tc>
                  <a:txBody>
                    <a:bodyPr/>
                    <a:lstStyle/>
                    <a:p>
                      <a:pPr fontAlgn="b"/>
                      <a:endParaRPr lang="en-US" sz="2100">
                        <a:solidFill>
                          <a:srgbClr val="FFFFFF"/>
                        </a:solidFill>
                        <a:effectLst/>
                        <a:latin typeface="Calibri" panose="020F0502020204030204" pitchFamily="34" charset="0"/>
                      </a:endParaRPr>
                    </a:p>
                  </a:txBody>
                  <a:tcPr marL="18130" marR="18130" marT="18130" marB="87026" anchor="b"/>
                </a:tc>
                <a:tc>
                  <a:txBody>
                    <a:bodyPr/>
                    <a:lstStyle/>
                    <a:p>
                      <a:pPr fontAlgn="b"/>
                      <a:endParaRPr lang="en-US" sz="2100">
                        <a:solidFill>
                          <a:srgbClr val="FFFFFF"/>
                        </a:solidFill>
                        <a:effectLst/>
                        <a:latin typeface="Calibri" panose="020F0502020204030204" pitchFamily="34" charset="0"/>
                      </a:endParaRPr>
                    </a:p>
                  </a:txBody>
                  <a:tcPr marL="18130" marR="18130" marT="18130" marB="87026" anchor="b"/>
                </a:tc>
                <a:tc>
                  <a:txBody>
                    <a:bodyPr/>
                    <a:lstStyle/>
                    <a:p>
                      <a:pPr fontAlgn="b"/>
                      <a:endParaRPr lang="en-US" sz="2100">
                        <a:effectLst/>
                        <a:latin typeface="Calibri" panose="020F0502020204030204" pitchFamily="34" charset="0"/>
                      </a:endParaRPr>
                    </a:p>
                  </a:txBody>
                  <a:tcPr marL="18130" marR="18130" marT="18130" marB="87026" anchor="b"/>
                </a:tc>
                <a:extLst>
                  <a:ext uri="{0D108BD9-81ED-4DB2-BD59-A6C34878D82A}">
                    <a16:rowId xmlns:a16="http://schemas.microsoft.com/office/drawing/2014/main" val="1480091599"/>
                  </a:ext>
                </a:extLst>
              </a:tr>
              <a:tr h="493871">
                <a:tc>
                  <a:txBody>
                    <a:bodyPr/>
                    <a:lstStyle/>
                    <a:p>
                      <a:pPr fontAlgn="b"/>
                      <a:r>
                        <a:rPr lang="en-US" sz="2100">
                          <a:effectLst/>
                        </a:rPr>
                        <a:t>Criteria Comparison Matrix [C] </a:t>
                      </a:r>
                      <a:endParaRPr lang="en-US" sz="2100">
                        <a:solidFill>
                          <a:srgbClr val="FFFFFF"/>
                        </a:solidFill>
                        <a:effectLst/>
                        <a:latin typeface="Calibri" panose="020F0502020204030204" pitchFamily="34" charset="0"/>
                      </a:endParaRPr>
                    </a:p>
                  </a:txBody>
                  <a:tcPr marL="18130" marR="18130" marT="18130" marB="87026" anchor="b"/>
                </a:tc>
                <a:tc>
                  <a:txBody>
                    <a:bodyPr/>
                    <a:lstStyle/>
                    <a:p>
                      <a:pPr fontAlgn="b"/>
                      <a:endParaRPr lang="en-US" sz="2100">
                        <a:solidFill>
                          <a:srgbClr val="FFFFFF"/>
                        </a:solidFill>
                        <a:effectLst/>
                        <a:latin typeface="Calibri" panose="020F0502020204030204" pitchFamily="34" charset="0"/>
                      </a:endParaRPr>
                    </a:p>
                  </a:txBody>
                  <a:tcPr marL="18130" marR="18130" marT="18130" marB="87026" anchor="b"/>
                </a:tc>
                <a:tc>
                  <a:txBody>
                    <a:bodyPr/>
                    <a:lstStyle/>
                    <a:p>
                      <a:pPr fontAlgn="b"/>
                      <a:endParaRPr lang="en-US" sz="2100">
                        <a:solidFill>
                          <a:srgbClr val="FFFFFF"/>
                        </a:solidFill>
                        <a:effectLst/>
                        <a:latin typeface="Calibri" panose="020F0502020204030204" pitchFamily="34" charset="0"/>
                      </a:endParaRPr>
                    </a:p>
                  </a:txBody>
                  <a:tcPr marL="18130" marR="18130" marT="18130" marB="87026" anchor="b"/>
                </a:tc>
                <a:tc>
                  <a:txBody>
                    <a:bodyPr/>
                    <a:lstStyle/>
                    <a:p>
                      <a:pPr fontAlgn="b"/>
                      <a:endParaRPr lang="en-US" sz="2100">
                        <a:solidFill>
                          <a:srgbClr val="FFFFFF"/>
                        </a:solidFill>
                        <a:effectLst/>
                        <a:latin typeface="Calibri" panose="020F0502020204030204" pitchFamily="34" charset="0"/>
                      </a:endParaRPr>
                    </a:p>
                  </a:txBody>
                  <a:tcPr marL="18130" marR="18130" marT="18130" marB="87026" anchor="b"/>
                </a:tc>
                <a:tc>
                  <a:txBody>
                    <a:bodyPr/>
                    <a:lstStyle/>
                    <a:p>
                      <a:pPr fontAlgn="b"/>
                      <a:endParaRPr lang="en-US" sz="2100">
                        <a:effectLst/>
                        <a:latin typeface="Calibri" panose="020F0502020204030204" pitchFamily="34" charset="0"/>
                      </a:endParaRPr>
                    </a:p>
                  </a:txBody>
                  <a:tcPr marL="18130" marR="18130" marT="18130" marB="87026" anchor="b"/>
                </a:tc>
                <a:extLst>
                  <a:ext uri="{0D108BD9-81ED-4DB2-BD59-A6C34878D82A}">
                    <a16:rowId xmlns:a16="http://schemas.microsoft.com/office/drawing/2014/main" val="3081386746"/>
                  </a:ext>
                </a:extLst>
              </a:tr>
              <a:tr h="812965">
                <a:tc>
                  <a:txBody>
                    <a:bodyPr/>
                    <a:lstStyle/>
                    <a:p>
                      <a:pPr fontAlgn="b"/>
                      <a:r>
                        <a:rPr lang="en-US" sz="2100">
                          <a:effectLst/>
                        </a:rPr>
                        <a:t>  </a:t>
                      </a:r>
                      <a:endParaRPr lang="en-US" sz="2100">
                        <a:effectLst/>
                        <a:latin typeface="Calibri" panose="020F0502020204030204" pitchFamily="34" charset="0"/>
                      </a:endParaRPr>
                    </a:p>
                  </a:txBody>
                  <a:tcPr marL="18130" marR="18130" marT="18130" marB="87026" anchor="b"/>
                </a:tc>
                <a:tc>
                  <a:txBody>
                    <a:bodyPr/>
                    <a:lstStyle/>
                    <a:p>
                      <a:pPr fontAlgn="b"/>
                      <a:r>
                        <a:rPr lang="en-US" sz="2100">
                          <a:effectLst/>
                        </a:rPr>
                        <a:t>Sensor Pin Chip</a:t>
                      </a:r>
                      <a:endParaRPr lang="en-US" sz="2100">
                        <a:effectLst/>
                        <a:latin typeface="Calibri" panose="020F0502020204030204" pitchFamily="34" charset="0"/>
                      </a:endParaRPr>
                    </a:p>
                  </a:txBody>
                  <a:tcPr marL="18130" marR="18130" marT="18130" marB="87026" anchor="b"/>
                </a:tc>
                <a:tc>
                  <a:txBody>
                    <a:bodyPr/>
                    <a:lstStyle/>
                    <a:p>
                      <a:pPr fontAlgn="b"/>
                      <a:r>
                        <a:rPr lang="en-US" sz="2100">
                          <a:effectLst/>
                        </a:rPr>
                        <a:t>Sensor Watch </a:t>
                      </a:r>
                      <a:endParaRPr lang="en-US" sz="2100">
                        <a:effectLst/>
                        <a:latin typeface="Calibri" panose="020F0502020204030204" pitchFamily="34" charset="0"/>
                      </a:endParaRPr>
                    </a:p>
                  </a:txBody>
                  <a:tcPr marL="18130" marR="18130" marT="18130" marB="87026" anchor="b"/>
                </a:tc>
                <a:tc>
                  <a:txBody>
                    <a:bodyPr/>
                    <a:lstStyle/>
                    <a:p>
                      <a:pPr fontAlgn="b"/>
                      <a:r>
                        <a:rPr lang="en-US" sz="2100">
                          <a:effectLst/>
                        </a:rPr>
                        <a:t>Haptic Smart Cane</a:t>
                      </a:r>
                      <a:endParaRPr lang="en-US" sz="2100">
                        <a:effectLst/>
                        <a:latin typeface="Calibri" panose="020F0502020204030204" pitchFamily="34" charset="0"/>
                      </a:endParaRPr>
                    </a:p>
                  </a:txBody>
                  <a:tcPr marL="18130" marR="18130" marT="18130" marB="87026" anchor="b"/>
                </a:tc>
                <a:tc>
                  <a:txBody>
                    <a:bodyPr/>
                    <a:lstStyle/>
                    <a:p>
                      <a:pPr fontAlgn="b"/>
                      <a:r>
                        <a:rPr lang="en-US" sz="2100">
                          <a:effectLst/>
                        </a:rPr>
                        <a:t>Design Alternative Priorities {Pi}</a:t>
                      </a:r>
                      <a:endParaRPr lang="en-US" sz="2100">
                        <a:effectLst/>
                        <a:latin typeface="Calibri" panose="020F0502020204030204" pitchFamily="34" charset="0"/>
                      </a:endParaRPr>
                    </a:p>
                  </a:txBody>
                  <a:tcPr marL="18130" marR="18130" marT="18130" marB="87026" anchor="b"/>
                </a:tc>
                <a:extLst>
                  <a:ext uri="{0D108BD9-81ED-4DB2-BD59-A6C34878D82A}">
                    <a16:rowId xmlns:a16="http://schemas.microsoft.com/office/drawing/2014/main" val="1001492582"/>
                  </a:ext>
                </a:extLst>
              </a:tr>
              <a:tr h="493871">
                <a:tc>
                  <a:txBody>
                    <a:bodyPr/>
                    <a:lstStyle/>
                    <a:p>
                      <a:pPr fontAlgn="ctr"/>
                      <a:r>
                        <a:rPr lang="en-US" sz="2100">
                          <a:effectLst/>
                        </a:rPr>
                        <a:t>Sensor Pin Chip</a:t>
                      </a:r>
                      <a:endParaRPr lang="en-US" sz="2100">
                        <a:effectLst/>
                        <a:latin typeface="Calibri" panose="020F0502020204030204" pitchFamily="34" charset="0"/>
                      </a:endParaRPr>
                    </a:p>
                  </a:txBody>
                  <a:tcPr marL="18130" marR="18130" marT="18130" marB="87026" anchor="ctr"/>
                </a:tc>
                <a:tc>
                  <a:txBody>
                    <a:bodyPr/>
                    <a:lstStyle/>
                    <a:p>
                      <a:pPr algn="r" fontAlgn="b"/>
                      <a:r>
                        <a:rPr lang="en-US" sz="2100">
                          <a:effectLst/>
                        </a:rPr>
                        <a:t>0.11</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0.11</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0.11</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0.11</a:t>
                      </a:r>
                      <a:endParaRPr lang="en-US" sz="2100">
                        <a:effectLst/>
                        <a:latin typeface="Calibri" panose="020F0502020204030204" pitchFamily="34" charset="0"/>
                      </a:endParaRPr>
                    </a:p>
                  </a:txBody>
                  <a:tcPr marL="18130" marR="18130" marT="18130" marB="87026" anchor="b"/>
                </a:tc>
                <a:extLst>
                  <a:ext uri="{0D108BD9-81ED-4DB2-BD59-A6C34878D82A}">
                    <a16:rowId xmlns:a16="http://schemas.microsoft.com/office/drawing/2014/main" val="3066993644"/>
                  </a:ext>
                </a:extLst>
              </a:tr>
              <a:tr h="493871">
                <a:tc>
                  <a:txBody>
                    <a:bodyPr/>
                    <a:lstStyle/>
                    <a:p>
                      <a:pPr fontAlgn="ctr"/>
                      <a:r>
                        <a:rPr lang="en-US" sz="2100">
                          <a:effectLst/>
                        </a:rPr>
                        <a:t>Sensor Watch</a:t>
                      </a:r>
                      <a:endParaRPr lang="en-US" sz="2100">
                        <a:effectLst/>
                        <a:latin typeface="Calibri" panose="020F0502020204030204" pitchFamily="34" charset="0"/>
                      </a:endParaRPr>
                    </a:p>
                  </a:txBody>
                  <a:tcPr marL="18130" marR="18130" marT="18130" marB="87026" anchor="ctr"/>
                </a:tc>
                <a:tc>
                  <a:txBody>
                    <a:bodyPr/>
                    <a:lstStyle/>
                    <a:p>
                      <a:pPr algn="r" fontAlgn="b"/>
                      <a:r>
                        <a:rPr lang="en-US" sz="2100">
                          <a:effectLst/>
                        </a:rPr>
                        <a:t>0.11</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0.11</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0.11</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0.11</a:t>
                      </a:r>
                      <a:endParaRPr lang="en-US" sz="2100">
                        <a:effectLst/>
                        <a:latin typeface="Calibri" panose="020F0502020204030204" pitchFamily="34" charset="0"/>
                      </a:endParaRPr>
                    </a:p>
                  </a:txBody>
                  <a:tcPr marL="18130" marR="18130" marT="18130" marB="87026" anchor="b"/>
                </a:tc>
                <a:extLst>
                  <a:ext uri="{0D108BD9-81ED-4DB2-BD59-A6C34878D82A}">
                    <a16:rowId xmlns:a16="http://schemas.microsoft.com/office/drawing/2014/main" val="2262765362"/>
                  </a:ext>
                </a:extLst>
              </a:tr>
              <a:tr h="493871">
                <a:tc>
                  <a:txBody>
                    <a:bodyPr/>
                    <a:lstStyle/>
                    <a:p>
                      <a:pPr fontAlgn="ctr"/>
                      <a:r>
                        <a:rPr lang="en-US" sz="2100">
                          <a:effectLst/>
                        </a:rPr>
                        <a:t>Haptic Smart Cane</a:t>
                      </a:r>
                      <a:endParaRPr lang="en-US" sz="2100">
                        <a:effectLst/>
                        <a:latin typeface="Calibri" panose="020F0502020204030204" pitchFamily="34" charset="0"/>
                      </a:endParaRPr>
                    </a:p>
                  </a:txBody>
                  <a:tcPr marL="18130" marR="18130" marT="18130" marB="87026" anchor="ctr"/>
                </a:tc>
                <a:tc>
                  <a:txBody>
                    <a:bodyPr/>
                    <a:lstStyle/>
                    <a:p>
                      <a:pPr algn="r" fontAlgn="b"/>
                      <a:r>
                        <a:rPr lang="en-US" sz="2100">
                          <a:effectLst/>
                        </a:rPr>
                        <a:t>0.78</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0.78</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0.78</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0.78</a:t>
                      </a:r>
                      <a:endParaRPr lang="en-US" sz="2100">
                        <a:effectLst/>
                        <a:latin typeface="Calibri" panose="020F0502020204030204" pitchFamily="34" charset="0"/>
                      </a:endParaRPr>
                    </a:p>
                  </a:txBody>
                  <a:tcPr marL="18130" marR="18130" marT="18130" marB="87026" anchor="b"/>
                </a:tc>
                <a:extLst>
                  <a:ext uri="{0D108BD9-81ED-4DB2-BD59-A6C34878D82A}">
                    <a16:rowId xmlns:a16="http://schemas.microsoft.com/office/drawing/2014/main" val="581348487"/>
                  </a:ext>
                </a:extLst>
              </a:tr>
              <a:tr h="493871">
                <a:tc>
                  <a:txBody>
                    <a:bodyPr/>
                    <a:lstStyle/>
                    <a:p>
                      <a:pPr fontAlgn="b"/>
                      <a:r>
                        <a:rPr lang="en-US" sz="2100">
                          <a:effectLst/>
                        </a:rPr>
                        <a:t>Sum</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1.00</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1.00</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1.00</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1.00</a:t>
                      </a:r>
                      <a:endParaRPr lang="en-US" sz="2100">
                        <a:effectLst/>
                        <a:latin typeface="Calibri" panose="020F0502020204030204" pitchFamily="34" charset="0"/>
                      </a:endParaRPr>
                    </a:p>
                  </a:txBody>
                  <a:tcPr marL="18130" marR="18130" marT="18130" marB="87026" anchor="b"/>
                </a:tc>
                <a:extLst>
                  <a:ext uri="{0D108BD9-81ED-4DB2-BD59-A6C34878D82A}">
                    <a16:rowId xmlns:a16="http://schemas.microsoft.com/office/drawing/2014/main" val="3744309221"/>
                  </a:ext>
                </a:extLst>
              </a:tr>
            </a:tbl>
          </a:graphicData>
        </a:graphic>
      </p:graphicFrame>
      <p:sp>
        <p:nvSpPr>
          <p:cNvPr id="10" name="Content Placeholder 9">
            <a:extLst>
              <a:ext uri="{FF2B5EF4-FFF2-40B4-BE49-F238E27FC236}">
                <a16:creationId xmlns:a16="http://schemas.microsoft.com/office/drawing/2014/main" id="{EF966498-F8C3-4993-B022-C1D71C21C3D1}"/>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4142018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1CF8E93-0271-4D6D-8F5D-29F2795DC2AA}"/>
              </a:ext>
            </a:extLst>
          </p:cNvPr>
          <p:cNvGraphicFramePr>
            <a:graphicFrameLocks noGrp="1"/>
          </p:cNvGraphicFramePr>
          <p:nvPr>
            <p:ph idx="1"/>
            <p:extLst>
              <p:ext uri="{D42A27DB-BD31-4B8C-83A1-F6EECF244321}">
                <p14:modId xmlns:p14="http://schemas.microsoft.com/office/powerpoint/2010/main" val="2174156595"/>
              </p:ext>
            </p:extLst>
          </p:nvPr>
        </p:nvGraphicFramePr>
        <p:xfrm>
          <a:off x="133709" y="1012106"/>
          <a:ext cx="5126941" cy="2011680"/>
        </p:xfrm>
        <a:graphic>
          <a:graphicData uri="http://schemas.openxmlformats.org/drawingml/2006/table">
            <a:tbl>
              <a:tblPr firstRow="1" bandRow="1">
                <a:tableStyleId>{5C22544A-7EE6-4342-B048-85BDC9FD1C3A}</a:tableStyleId>
              </a:tblPr>
              <a:tblGrid>
                <a:gridCol w="2395924">
                  <a:extLst>
                    <a:ext uri="{9D8B030D-6E8A-4147-A177-3AD203B41FA5}">
                      <a16:colId xmlns:a16="http://schemas.microsoft.com/office/drawing/2014/main" val="568928753"/>
                    </a:ext>
                  </a:extLst>
                </a:gridCol>
                <a:gridCol w="1357131">
                  <a:extLst>
                    <a:ext uri="{9D8B030D-6E8A-4147-A177-3AD203B41FA5}">
                      <a16:colId xmlns:a16="http://schemas.microsoft.com/office/drawing/2014/main" val="134316091"/>
                    </a:ext>
                  </a:extLst>
                </a:gridCol>
                <a:gridCol w="1373886">
                  <a:extLst>
                    <a:ext uri="{9D8B030D-6E8A-4147-A177-3AD203B41FA5}">
                      <a16:colId xmlns:a16="http://schemas.microsoft.com/office/drawing/2014/main" val="1468007218"/>
                    </a:ext>
                  </a:extLst>
                </a:gridCol>
              </a:tblGrid>
              <a:tr h="190500">
                <a:tc>
                  <a:txBody>
                    <a:bodyPr/>
                    <a:lstStyle/>
                    <a:p>
                      <a:r>
                        <a:rPr lang="en-US">
                          <a:effectLst/>
                        </a:rPr>
                        <a:t>Weighted Sum Vector</a:t>
                      </a:r>
                    </a:p>
                  </a:txBody>
                  <a:tcPr anchor="ctr"/>
                </a:tc>
                <a:tc>
                  <a:txBody>
                    <a:bodyPr/>
                    <a:lstStyle/>
                    <a:p>
                      <a:r>
                        <a:rPr lang="en-US">
                          <a:effectLst/>
                        </a:rPr>
                        <a:t>Design Alternative Priorities</a:t>
                      </a:r>
                    </a:p>
                  </a:txBody>
                  <a:tcPr anchor="ctr"/>
                </a:tc>
                <a:tc>
                  <a:txBody>
                    <a:bodyPr/>
                    <a:lstStyle/>
                    <a:p>
                      <a:r>
                        <a:rPr lang="en-US">
                          <a:effectLst/>
                        </a:rPr>
                        <a:t>Consistency vector</a:t>
                      </a:r>
                    </a:p>
                  </a:txBody>
                  <a:tcPr anchor="ctr"/>
                </a:tc>
                <a:extLst>
                  <a:ext uri="{0D108BD9-81ED-4DB2-BD59-A6C34878D82A}">
                    <a16:rowId xmlns:a16="http://schemas.microsoft.com/office/drawing/2014/main" val="3923150074"/>
                  </a:ext>
                </a:extLst>
              </a:tr>
              <a:tr h="190500">
                <a:tc>
                  <a:txBody>
                    <a:bodyPr/>
                    <a:lstStyle/>
                    <a:p>
                      <a:pPr algn="r"/>
                      <a:r>
                        <a:rPr lang="en-US">
                          <a:effectLst/>
                        </a:rPr>
                        <a:t>0.33</a:t>
                      </a:r>
                    </a:p>
                  </a:txBody>
                  <a:tcPr anchor="ctr"/>
                </a:tc>
                <a:tc>
                  <a:txBody>
                    <a:bodyPr/>
                    <a:lstStyle/>
                    <a:p>
                      <a:pPr algn="r"/>
                      <a:r>
                        <a:rPr lang="en-US"/>
                        <a:t>0.11</a:t>
                      </a:r>
                    </a:p>
                  </a:txBody>
                  <a:tcPr anchor="ctr"/>
                </a:tc>
                <a:tc>
                  <a:txBody>
                    <a:bodyPr/>
                    <a:lstStyle/>
                    <a:p>
                      <a:pPr algn="r"/>
                      <a:r>
                        <a:rPr lang="en-US"/>
                        <a:t>3.00</a:t>
                      </a:r>
                    </a:p>
                  </a:txBody>
                  <a:tcPr anchor="ctr"/>
                </a:tc>
                <a:extLst>
                  <a:ext uri="{0D108BD9-81ED-4DB2-BD59-A6C34878D82A}">
                    <a16:rowId xmlns:a16="http://schemas.microsoft.com/office/drawing/2014/main" val="3789656380"/>
                  </a:ext>
                </a:extLst>
              </a:tr>
              <a:tr h="190500">
                <a:tc>
                  <a:txBody>
                    <a:bodyPr/>
                    <a:lstStyle/>
                    <a:p>
                      <a:pPr algn="r"/>
                      <a:r>
                        <a:rPr lang="en-US">
                          <a:effectLst/>
                        </a:rPr>
                        <a:t>0.33</a:t>
                      </a:r>
                    </a:p>
                  </a:txBody>
                  <a:tcPr anchor="ctr"/>
                </a:tc>
                <a:tc>
                  <a:txBody>
                    <a:bodyPr/>
                    <a:lstStyle/>
                    <a:p>
                      <a:pPr algn="r"/>
                      <a:r>
                        <a:rPr lang="en-US"/>
                        <a:t>0.11</a:t>
                      </a:r>
                    </a:p>
                  </a:txBody>
                  <a:tcPr anchor="ctr"/>
                </a:tc>
                <a:tc>
                  <a:txBody>
                    <a:bodyPr/>
                    <a:lstStyle/>
                    <a:p>
                      <a:pPr algn="r"/>
                      <a:r>
                        <a:rPr lang="en-US"/>
                        <a:t>3.00</a:t>
                      </a:r>
                    </a:p>
                  </a:txBody>
                  <a:tcPr anchor="ctr"/>
                </a:tc>
                <a:extLst>
                  <a:ext uri="{0D108BD9-81ED-4DB2-BD59-A6C34878D82A}">
                    <a16:rowId xmlns:a16="http://schemas.microsoft.com/office/drawing/2014/main" val="325237190"/>
                  </a:ext>
                </a:extLst>
              </a:tr>
              <a:tr h="190500">
                <a:tc>
                  <a:txBody>
                    <a:bodyPr/>
                    <a:lstStyle/>
                    <a:p>
                      <a:pPr algn="r"/>
                      <a:r>
                        <a:rPr lang="en-US">
                          <a:effectLst/>
                        </a:rPr>
                        <a:t>2.33</a:t>
                      </a:r>
                    </a:p>
                  </a:txBody>
                  <a:tcPr anchor="ctr"/>
                </a:tc>
                <a:tc>
                  <a:txBody>
                    <a:bodyPr/>
                    <a:lstStyle/>
                    <a:p>
                      <a:pPr algn="r"/>
                      <a:r>
                        <a:rPr lang="en-US"/>
                        <a:t>0.78</a:t>
                      </a:r>
                    </a:p>
                  </a:txBody>
                  <a:tcPr anchor="ctr"/>
                </a:tc>
                <a:tc>
                  <a:txBody>
                    <a:bodyPr/>
                    <a:lstStyle/>
                    <a:p>
                      <a:pPr algn="r"/>
                      <a:r>
                        <a:rPr lang="en-US"/>
                        <a:t>3.00</a:t>
                      </a:r>
                    </a:p>
                  </a:txBody>
                  <a:tcPr anchor="ctr"/>
                </a:tc>
                <a:extLst>
                  <a:ext uri="{0D108BD9-81ED-4DB2-BD59-A6C34878D82A}">
                    <a16:rowId xmlns:a16="http://schemas.microsoft.com/office/drawing/2014/main" val="2113597242"/>
                  </a:ext>
                </a:extLst>
              </a:tr>
            </a:tbl>
          </a:graphicData>
        </a:graphic>
      </p:graphicFrame>
      <p:sp>
        <p:nvSpPr>
          <p:cNvPr id="3" name="Slide Number Placeholder 2">
            <a:extLst>
              <a:ext uri="{FF2B5EF4-FFF2-40B4-BE49-F238E27FC236}">
                <a16:creationId xmlns:a16="http://schemas.microsoft.com/office/drawing/2014/main" id="{FAEDCD61-5565-49FB-A8D6-EDF406AE3826}"/>
              </a:ext>
            </a:extLst>
          </p:cNvPr>
          <p:cNvSpPr>
            <a:spLocks noGrp="1"/>
          </p:cNvSpPr>
          <p:nvPr>
            <p:ph type="sldNum" sz="quarter" idx="4"/>
          </p:nvPr>
        </p:nvSpPr>
        <p:spPr/>
        <p:txBody>
          <a:bodyPr/>
          <a:lstStyle/>
          <a:p>
            <a:fld id="{6F1FABC0-072B-4F22-8F9B-95A9D10B0206}" type="slidenum">
              <a:rPr lang="en-US" smtClean="0"/>
              <a:pPr/>
              <a:t>38</a:t>
            </a:fld>
            <a:endParaRPr lang="en-US"/>
          </a:p>
        </p:txBody>
      </p:sp>
      <p:graphicFrame>
        <p:nvGraphicFramePr>
          <p:cNvPr id="9" name="Content Placeholder 8">
            <a:extLst>
              <a:ext uri="{FF2B5EF4-FFF2-40B4-BE49-F238E27FC236}">
                <a16:creationId xmlns:a16="http://schemas.microsoft.com/office/drawing/2014/main" id="{54A105B8-ABE1-4CBC-8079-DC39CFEAA6A9}"/>
              </a:ext>
            </a:extLst>
          </p:cNvPr>
          <p:cNvGraphicFramePr>
            <a:graphicFrameLocks noGrp="1"/>
          </p:cNvGraphicFramePr>
          <p:nvPr>
            <p:ph sz="quarter" idx="11"/>
            <p:extLst>
              <p:ext uri="{D42A27DB-BD31-4B8C-83A1-F6EECF244321}">
                <p14:modId xmlns:p14="http://schemas.microsoft.com/office/powerpoint/2010/main" val="2353107818"/>
              </p:ext>
            </p:extLst>
          </p:nvPr>
        </p:nvGraphicFramePr>
        <p:xfrm>
          <a:off x="5693433" y="2904226"/>
          <a:ext cx="6301397" cy="445770"/>
        </p:xfrm>
        <a:graphic>
          <a:graphicData uri="http://schemas.openxmlformats.org/drawingml/2006/table">
            <a:tbl>
              <a:tblPr firstRow="1" bandRow="1">
                <a:tableStyleId>{5C22544A-7EE6-4342-B048-85BDC9FD1C3A}</a:tableStyleId>
              </a:tblPr>
              <a:tblGrid>
                <a:gridCol w="1217314">
                  <a:extLst>
                    <a:ext uri="{9D8B030D-6E8A-4147-A177-3AD203B41FA5}">
                      <a16:colId xmlns:a16="http://schemas.microsoft.com/office/drawing/2014/main" val="3145286371"/>
                    </a:ext>
                  </a:extLst>
                </a:gridCol>
                <a:gridCol w="1002495">
                  <a:extLst>
                    <a:ext uri="{9D8B030D-6E8A-4147-A177-3AD203B41FA5}">
                      <a16:colId xmlns:a16="http://schemas.microsoft.com/office/drawing/2014/main" val="104948210"/>
                    </a:ext>
                  </a:extLst>
                </a:gridCol>
                <a:gridCol w="1288922">
                  <a:extLst>
                    <a:ext uri="{9D8B030D-6E8A-4147-A177-3AD203B41FA5}">
                      <a16:colId xmlns:a16="http://schemas.microsoft.com/office/drawing/2014/main" val="1166920546"/>
                    </a:ext>
                  </a:extLst>
                </a:gridCol>
                <a:gridCol w="1575352">
                  <a:extLst>
                    <a:ext uri="{9D8B030D-6E8A-4147-A177-3AD203B41FA5}">
                      <a16:colId xmlns:a16="http://schemas.microsoft.com/office/drawing/2014/main" val="824500820"/>
                    </a:ext>
                  </a:extLst>
                </a:gridCol>
                <a:gridCol w="1217314">
                  <a:extLst>
                    <a:ext uri="{9D8B030D-6E8A-4147-A177-3AD203B41FA5}">
                      <a16:colId xmlns:a16="http://schemas.microsoft.com/office/drawing/2014/main" val="2644880570"/>
                    </a:ext>
                  </a:extLst>
                </a:gridCol>
              </a:tblGrid>
              <a:tr h="190500">
                <a:tc>
                  <a:txBody>
                    <a:bodyPr/>
                    <a:lstStyle/>
                    <a:p>
                      <a:pPr fontAlgn="b"/>
                      <a:r>
                        <a:rPr lang="en-US" sz="1100">
                          <a:effectLst/>
                        </a:rPr>
                        <a:t># of criteria</a:t>
                      </a:r>
                      <a:endParaRPr lang="en-US" sz="1100">
                        <a:effectLst/>
                        <a:latin typeface="Calibri" panose="020F0502020204030204" pitchFamily="34" charset="0"/>
                      </a:endParaRPr>
                    </a:p>
                  </a:txBody>
                  <a:tcPr marL="9525" marR="9525" marT="9525" anchor="b"/>
                </a:tc>
                <a:tc>
                  <a:txBody>
                    <a:bodyPr/>
                    <a:lstStyle/>
                    <a:p>
                      <a:pPr fontAlgn="b"/>
                      <a:r>
                        <a:rPr lang="en-US" sz="1100">
                          <a:effectLst/>
                        </a:rPr>
                        <a:t>RI value</a:t>
                      </a:r>
                      <a:endParaRPr lang="en-US" sz="1100">
                        <a:effectLst/>
                        <a:latin typeface="Calibri" panose="020F0502020204030204" pitchFamily="34" charset="0"/>
                      </a:endParaRPr>
                    </a:p>
                  </a:txBody>
                  <a:tcPr marL="9525" marR="9525" marT="9525" anchor="b"/>
                </a:tc>
                <a:tc>
                  <a:txBody>
                    <a:bodyPr/>
                    <a:lstStyle/>
                    <a:p>
                      <a:pPr fontAlgn="b"/>
                      <a:r>
                        <a:rPr lang="en-US" sz="1100">
                          <a:effectLst/>
                        </a:rPr>
                        <a:t>Average Consistency </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Index</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Ratio</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2928103921"/>
                  </a:ext>
                </a:extLst>
              </a:tr>
              <a:tr h="190500">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0.52</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1909380411"/>
                  </a:ext>
                </a:extLst>
              </a:tr>
            </a:tbl>
          </a:graphicData>
        </a:graphic>
      </p:graphicFrame>
      <p:sp>
        <p:nvSpPr>
          <p:cNvPr id="7" name="TextBox 6">
            <a:extLst>
              <a:ext uri="{FF2B5EF4-FFF2-40B4-BE49-F238E27FC236}">
                <a16:creationId xmlns:a16="http://schemas.microsoft.com/office/drawing/2014/main" id="{B0EFACD7-44DD-4100-B838-D7D0AB8DD44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266374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256BFE-A51F-42C1-91A2-D35A22FC8D96}"/>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39</a:t>
            </a:fld>
            <a:endParaRPr lang="en-US"/>
          </a:p>
        </p:txBody>
      </p:sp>
      <p:sp>
        <p:nvSpPr>
          <p:cNvPr id="14" name="Content Placeholder 3">
            <a:extLst>
              <a:ext uri="{FF2B5EF4-FFF2-40B4-BE49-F238E27FC236}">
                <a16:creationId xmlns:a16="http://schemas.microsoft.com/office/drawing/2014/main" id="{DB01742F-9A31-4F4A-A5BB-486CA2B1B10D}"/>
              </a:ext>
            </a:extLst>
          </p:cNvPr>
          <p:cNvSpPr>
            <a:spLocks noGrp="1"/>
          </p:cNvSpPr>
          <p:nvPr>
            <p:ph sz="quarter" idx="11"/>
          </p:nvPr>
        </p:nvSpPr>
        <p:spPr>
          <a:xfrm>
            <a:off x="10363200" y="5615375"/>
            <a:ext cx="1828800" cy="310896"/>
          </a:xfrm>
        </p:spPr>
        <p:txBody>
          <a:bodyPr/>
          <a:lstStyle/>
          <a:p>
            <a:endParaRPr lang="en-US"/>
          </a:p>
        </p:txBody>
      </p:sp>
      <p:graphicFrame>
        <p:nvGraphicFramePr>
          <p:cNvPr id="9" name="Content Placeholder 8">
            <a:extLst>
              <a:ext uri="{FF2B5EF4-FFF2-40B4-BE49-F238E27FC236}">
                <a16:creationId xmlns:a16="http://schemas.microsoft.com/office/drawing/2014/main" id="{A5E0B68A-AE3F-4B71-9FEF-A04FB3742754}"/>
              </a:ext>
            </a:extLst>
          </p:cNvPr>
          <p:cNvGraphicFramePr>
            <a:graphicFrameLocks noGrp="1"/>
          </p:cNvGraphicFramePr>
          <p:nvPr>
            <p:ph idx="1"/>
          </p:nvPr>
        </p:nvGraphicFramePr>
        <p:xfrm>
          <a:off x="838200" y="1081512"/>
          <a:ext cx="10515602" cy="4129938"/>
        </p:xfrm>
        <a:graphic>
          <a:graphicData uri="http://schemas.openxmlformats.org/drawingml/2006/table">
            <a:tbl>
              <a:tblPr firstRow="1" bandRow="1">
                <a:tableStyleId>{5C22544A-7EE6-4342-B048-85BDC9FD1C3A}</a:tableStyleId>
              </a:tblPr>
              <a:tblGrid>
                <a:gridCol w="4187591">
                  <a:extLst>
                    <a:ext uri="{9D8B030D-6E8A-4147-A177-3AD203B41FA5}">
                      <a16:colId xmlns:a16="http://schemas.microsoft.com/office/drawing/2014/main" val="366497861"/>
                    </a:ext>
                  </a:extLst>
                </a:gridCol>
                <a:gridCol w="2554242">
                  <a:extLst>
                    <a:ext uri="{9D8B030D-6E8A-4147-A177-3AD203B41FA5}">
                      <a16:colId xmlns:a16="http://schemas.microsoft.com/office/drawing/2014/main" val="376887282"/>
                    </a:ext>
                  </a:extLst>
                </a:gridCol>
                <a:gridCol w="1984398">
                  <a:extLst>
                    <a:ext uri="{9D8B030D-6E8A-4147-A177-3AD203B41FA5}">
                      <a16:colId xmlns:a16="http://schemas.microsoft.com/office/drawing/2014/main" val="1907652213"/>
                    </a:ext>
                  </a:extLst>
                </a:gridCol>
                <a:gridCol w="1789371">
                  <a:extLst>
                    <a:ext uri="{9D8B030D-6E8A-4147-A177-3AD203B41FA5}">
                      <a16:colId xmlns:a16="http://schemas.microsoft.com/office/drawing/2014/main" val="3929978184"/>
                    </a:ext>
                  </a:extLst>
                </a:gridCol>
              </a:tblGrid>
              <a:tr h="819844">
                <a:tc>
                  <a:txBody>
                    <a:bodyPr/>
                    <a:lstStyle/>
                    <a:p>
                      <a:pPr fontAlgn="b"/>
                      <a:r>
                        <a:rPr lang="en-US" sz="2100">
                          <a:effectLst/>
                        </a:rPr>
                        <a:t>Development of Candidate Set of Criteria Weights {W}        </a:t>
                      </a:r>
                      <a:endParaRPr lang="en-US" sz="2100">
                        <a:solidFill>
                          <a:srgbClr val="FFFFFF"/>
                        </a:solidFill>
                        <a:effectLst/>
                        <a:latin typeface="Calibri" panose="020F0502020204030204" pitchFamily="34" charset="0"/>
                      </a:endParaRPr>
                    </a:p>
                  </a:txBody>
                  <a:tcPr marL="18284" marR="18284" marT="18284" marB="87762" anchor="b"/>
                </a:tc>
                <a:tc>
                  <a:txBody>
                    <a:bodyPr/>
                    <a:lstStyle/>
                    <a:p>
                      <a:pPr fontAlgn="b"/>
                      <a:r>
                        <a:rPr lang="en-US" sz="2100">
                          <a:effectLst/>
                        </a:rPr>
                        <a:t>Determine Location</a:t>
                      </a:r>
                      <a:endParaRPr lang="en-US" sz="2100">
                        <a:solidFill>
                          <a:srgbClr val="FFFFFF"/>
                        </a:solidFill>
                        <a:effectLst/>
                        <a:latin typeface="Calibri" panose="020F0502020204030204" pitchFamily="34" charset="0"/>
                      </a:endParaRPr>
                    </a:p>
                  </a:txBody>
                  <a:tcPr marL="18284" marR="18284" marT="18284" marB="87762" anchor="b"/>
                </a:tc>
                <a:tc>
                  <a:txBody>
                    <a:bodyPr/>
                    <a:lstStyle/>
                    <a:p>
                      <a:pPr fontAlgn="b"/>
                      <a:endParaRPr lang="en-US" sz="2100">
                        <a:solidFill>
                          <a:srgbClr val="FFFFFF"/>
                        </a:solidFill>
                        <a:effectLst/>
                        <a:latin typeface="Calibri" panose="020F0502020204030204" pitchFamily="34" charset="0"/>
                      </a:endParaRPr>
                    </a:p>
                  </a:txBody>
                  <a:tcPr marL="18284" marR="18284" marT="18284" marB="87762" anchor="b"/>
                </a:tc>
                <a:tc>
                  <a:txBody>
                    <a:bodyPr/>
                    <a:lstStyle/>
                    <a:p>
                      <a:pPr fontAlgn="b"/>
                      <a:endParaRPr lang="en-US" sz="2100">
                        <a:solidFill>
                          <a:srgbClr val="FFFFFF"/>
                        </a:solidFill>
                        <a:effectLst/>
                        <a:latin typeface="Calibri" panose="020F0502020204030204" pitchFamily="34" charset="0"/>
                      </a:endParaRPr>
                    </a:p>
                  </a:txBody>
                  <a:tcPr marL="18284" marR="18284" marT="18284" marB="87762" anchor="b"/>
                </a:tc>
                <a:extLst>
                  <a:ext uri="{0D108BD9-81ED-4DB2-BD59-A6C34878D82A}">
                    <a16:rowId xmlns:a16="http://schemas.microsoft.com/office/drawing/2014/main" val="1663782838"/>
                  </a:ext>
                </a:extLst>
              </a:tr>
              <a:tr h="498050">
                <a:tc>
                  <a:txBody>
                    <a:bodyPr/>
                    <a:lstStyle/>
                    <a:p>
                      <a:pPr fontAlgn="b"/>
                      <a:r>
                        <a:rPr lang="en-US" sz="2100">
                          <a:effectLst/>
                        </a:rPr>
                        <a:t>Criteria Comparison Matrix [C] </a:t>
                      </a:r>
                      <a:endParaRPr lang="en-US" sz="2100">
                        <a:solidFill>
                          <a:srgbClr val="FFFFFF"/>
                        </a:solidFill>
                        <a:effectLst/>
                        <a:latin typeface="Calibri" panose="020F0502020204030204" pitchFamily="34" charset="0"/>
                      </a:endParaRPr>
                    </a:p>
                  </a:txBody>
                  <a:tcPr marL="18284" marR="18284" marT="18284" marB="87762" anchor="b"/>
                </a:tc>
                <a:tc>
                  <a:txBody>
                    <a:bodyPr/>
                    <a:lstStyle/>
                    <a:p>
                      <a:pPr fontAlgn="b"/>
                      <a:endParaRPr lang="en-US" sz="2100">
                        <a:solidFill>
                          <a:srgbClr val="FFFFFF"/>
                        </a:solidFill>
                        <a:effectLst/>
                        <a:latin typeface="Calibri" panose="020F0502020204030204" pitchFamily="34" charset="0"/>
                      </a:endParaRPr>
                    </a:p>
                  </a:txBody>
                  <a:tcPr marL="18284" marR="18284" marT="18284" marB="87762" anchor="b"/>
                </a:tc>
                <a:tc>
                  <a:txBody>
                    <a:bodyPr/>
                    <a:lstStyle/>
                    <a:p>
                      <a:pPr fontAlgn="b"/>
                      <a:endParaRPr lang="en-US" sz="2100">
                        <a:solidFill>
                          <a:srgbClr val="FFFFFF"/>
                        </a:solidFill>
                        <a:effectLst/>
                        <a:latin typeface="Calibri" panose="020F0502020204030204" pitchFamily="34" charset="0"/>
                      </a:endParaRPr>
                    </a:p>
                  </a:txBody>
                  <a:tcPr marL="18284" marR="18284" marT="18284" marB="87762" anchor="b"/>
                </a:tc>
                <a:tc>
                  <a:txBody>
                    <a:bodyPr/>
                    <a:lstStyle/>
                    <a:p>
                      <a:pPr fontAlgn="b"/>
                      <a:endParaRPr lang="en-US" sz="2100">
                        <a:solidFill>
                          <a:srgbClr val="FFFFFF"/>
                        </a:solidFill>
                        <a:effectLst/>
                        <a:latin typeface="Calibri" panose="020F0502020204030204" pitchFamily="34" charset="0"/>
                      </a:endParaRPr>
                    </a:p>
                  </a:txBody>
                  <a:tcPr marL="18284" marR="18284" marT="18284" marB="87762" anchor="b"/>
                </a:tc>
                <a:extLst>
                  <a:ext uri="{0D108BD9-81ED-4DB2-BD59-A6C34878D82A}">
                    <a16:rowId xmlns:a16="http://schemas.microsoft.com/office/drawing/2014/main" val="2273511710"/>
                  </a:ext>
                </a:extLst>
              </a:tr>
              <a:tr h="819844">
                <a:tc>
                  <a:txBody>
                    <a:bodyPr/>
                    <a:lstStyle/>
                    <a:p>
                      <a:pPr fontAlgn="b"/>
                      <a:r>
                        <a:rPr lang="en-US" sz="2100">
                          <a:effectLst/>
                        </a:rPr>
                        <a:t>  </a:t>
                      </a:r>
                      <a:endParaRPr lang="en-US" sz="2100">
                        <a:effectLst/>
                        <a:latin typeface="Calibri" panose="020F0502020204030204" pitchFamily="34" charset="0"/>
                      </a:endParaRPr>
                    </a:p>
                  </a:txBody>
                  <a:tcPr marL="18284" marR="18284" marT="18284" marB="87762" anchor="b"/>
                </a:tc>
                <a:tc>
                  <a:txBody>
                    <a:bodyPr/>
                    <a:lstStyle/>
                    <a:p>
                      <a:pPr fontAlgn="b"/>
                      <a:r>
                        <a:rPr lang="en-US" sz="2100">
                          <a:effectLst/>
                        </a:rPr>
                        <a:t>Sensor Pin Chip</a:t>
                      </a:r>
                      <a:endParaRPr lang="en-US" sz="2100">
                        <a:effectLst/>
                        <a:latin typeface="Calibri" panose="020F0502020204030204" pitchFamily="34" charset="0"/>
                      </a:endParaRPr>
                    </a:p>
                  </a:txBody>
                  <a:tcPr marL="18284" marR="18284" marT="18284" marB="87762" anchor="b"/>
                </a:tc>
                <a:tc>
                  <a:txBody>
                    <a:bodyPr/>
                    <a:lstStyle/>
                    <a:p>
                      <a:pPr fontAlgn="b"/>
                      <a:r>
                        <a:rPr lang="en-US" sz="2100">
                          <a:effectLst/>
                        </a:rPr>
                        <a:t>Sensor Watch </a:t>
                      </a:r>
                      <a:endParaRPr lang="en-US" sz="2100">
                        <a:effectLst/>
                        <a:latin typeface="Calibri" panose="020F0502020204030204" pitchFamily="34" charset="0"/>
                      </a:endParaRPr>
                    </a:p>
                  </a:txBody>
                  <a:tcPr marL="18284" marR="18284" marT="18284" marB="87762" anchor="b"/>
                </a:tc>
                <a:tc>
                  <a:txBody>
                    <a:bodyPr/>
                    <a:lstStyle/>
                    <a:p>
                      <a:pPr fontAlgn="b"/>
                      <a:r>
                        <a:rPr lang="en-US" sz="2100">
                          <a:effectLst/>
                        </a:rPr>
                        <a:t>Haptic Smart Cane</a:t>
                      </a:r>
                      <a:endParaRPr lang="en-US" sz="2100">
                        <a:effectLst/>
                        <a:latin typeface="Calibri" panose="020F0502020204030204" pitchFamily="34" charset="0"/>
                      </a:endParaRPr>
                    </a:p>
                  </a:txBody>
                  <a:tcPr marL="18284" marR="18284" marT="18284" marB="87762" anchor="b"/>
                </a:tc>
                <a:extLst>
                  <a:ext uri="{0D108BD9-81ED-4DB2-BD59-A6C34878D82A}">
                    <a16:rowId xmlns:a16="http://schemas.microsoft.com/office/drawing/2014/main" val="404781956"/>
                  </a:ext>
                </a:extLst>
              </a:tr>
              <a:tr h="498050">
                <a:tc>
                  <a:txBody>
                    <a:bodyPr/>
                    <a:lstStyle/>
                    <a:p>
                      <a:pPr fontAlgn="ctr"/>
                      <a:r>
                        <a:rPr lang="en-US" sz="2100">
                          <a:effectLst/>
                        </a:rPr>
                        <a:t>Sensor Pin Chip</a:t>
                      </a:r>
                      <a:endParaRPr lang="en-US" sz="2100">
                        <a:effectLst/>
                        <a:latin typeface="Calibri" panose="020F0502020204030204" pitchFamily="34" charset="0"/>
                      </a:endParaRPr>
                    </a:p>
                  </a:txBody>
                  <a:tcPr marL="18284" marR="18284" marT="18284" marB="87762" anchor="ctr"/>
                </a:tc>
                <a:tc>
                  <a:txBody>
                    <a:bodyPr/>
                    <a:lstStyle/>
                    <a:p>
                      <a:pPr algn="r" fontAlgn="b"/>
                      <a:r>
                        <a:rPr lang="en-US" sz="2100">
                          <a:effectLst/>
                        </a:rPr>
                        <a:t>1.00</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1.00</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0.20</a:t>
                      </a:r>
                      <a:endParaRPr lang="en-US" sz="2100">
                        <a:effectLst/>
                        <a:latin typeface="Calibri" panose="020F0502020204030204" pitchFamily="34" charset="0"/>
                      </a:endParaRPr>
                    </a:p>
                  </a:txBody>
                  <a:tcPr marL="18284" marR="18284" marT="18284" marB="87762" anchor="b"/>
                </a:tc>
                <a:extLst>
                  <a:ext uri="{0D108BD9-81ED-4DB2-BD59-A6C34878D82A}">
                    <a16:rowId xmlns:a16="http://schemas.microsoft.com/office/drawing/2014/main" val="1236809858"/>
                  </a:ext>
                </a:extLst>
              </a:tr>
              <a:tr h="498050">
                <a:tc>
                  <a:txBody>
                    <a:bodyPr/>
                    <a:lstStyle/>
                    <a:p>
                      <a:pPr fontAlgn="ctr"/>
                      <a:r>
                        <a:rPr lang="en-US" sz="2100">
                          <a:effectLst/>
                        </a:rPr>
                        <a:t>Sensor Watch</a:t>
                      </a:r>
                      <a:endParaRPr lang="en-US" sz="2100">
                        <a:effectLst/>
                        <a:latin typeface="Calibri" panose="020F0502020204030204" pitchFamily="34" charset="0"/>
                      </a:endParaRPr>
                    </a:p>
                  </a:txBody>
                  <a:tcPr marL="18284" marR="18284" marT="18284" marB="87762" anchor="ctr"/>
                </a:tc>
                <a:tc>
                  <a:txBody>
                    <a:bodyPr/>
                    <a:lstStyle/>
                    <a:p>
                      <a:pPr algn="r" fontAlgn="b"/>
                      <a:r>
                        <a:rPr lang="en-US" sz="2100">
                          <a:effectLst/>
                        </a:rPr>
                        <a:t>1.00</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1.00</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0.33</a:t>
                      </a:r>
                      <a:endParaRPr lang="en-US" sz="2100">
                        <a:effectLst/>
                        <a:latin typeface="Calibri" panose="020F0502020204030204" pitchFamily="34" charset="0"/>
                      </a:endParaRPr>
                    </a:p>
                  </a:txBody>
                  <a:tcPr marL="18284" marR="18284" marT="18284" marB="87762" anchor="b"/>
                </a:tc>
                <a:extLst>
                  <a:ext uri="{0D108BD9-81ED-4DB2-BD59-A6C34878D82A}">
                    <a16:rowId xmlns:a16="http://schemas.microsoft.com/office/drawing/2014/main" val="2600936319"/>
                  </a:ext>
                </a:extLst>
              </a:tr>
              <a:tr h="498050">
                <a:tc>
                  <a:txBody>
                    <a:bodyPr/>
                    <a:lstStyle/>
                    <a:p>
                      <a:pPr fontAlgn="ctr"/>
                      <a:r>
                        <a:rPr lang="en-US" sz="2100">
                          <a:effectLst/>
                        </a:rPr>
                        <a:t>Haptic Smart Cane</a:t>
                      </a:r>
                      <a:endParaRPr lang="en-US" sz="2100">
                        <a:effectLst/>
                        <a:latin typeface="Calibri" panose="020F0502020204030204" pitchFamily="34" charset="0"/>
                      </a:endParaRPr>
                    </a:p>
                  </a:txBody>
                  <a:tcPr marL="18284" marR="18284" marT="18284" marB="87762" anchor="ctr"/>
                </a:tc>
                <a:tc>
                  <a:txBody>
                    <a:bodyPr/>
                    <a:lstStyle/>
                    <a:p>
                      <a:pPr algn="r" fontAlgn="b"/>
                      <a:r>
                        <a:rPr lang="en-US" sz="2100">
                          <a:effectLst/>
                        </a:rPr>
                        <a:t>5.00</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3.00</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1.00</a:t>
                      </a:r>
                      <a:endParaRPr lang="en-US" sz="2100">
                        <a:effectLst/>
                        <a:latin typeface="Calibri" panose="020F0502020204030204" pitchFamily="34" charset="0"/>
                      </a:endParaRPr>
                    </a:p>
                  </a:txBody>
                  <a:tcPr marL="18284" marR="18284" marT="18284" marB="87762" anchor="b"/>
                </a:tc>
                <a:extLst>
                  <a:ext uri="{0D108BD9-81ED-4DB2-BD59-A6C34878D82A}">
                    <a16:rowId xmlns:a16="http://schemas.microsoft.com/office/drawing/2014/main" val="1744794873"/>
                  </a:ext>
                </a:extLst>
              </a:tr>
              <a:tr h="498050">
                <a:tc>
                  <a:txBody>
                    <a:bodyPr/>
                    <a:lstStyle/>
                    <a:p>
                      <a:pPr fontAlgn="b"/>
                      <a:r>
                        <a:rPr lang="en-US" sz="2100">
                          <a:effectLst/>
                        </a:rPr>
                        <a:t>Sum</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7.00</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5.00</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1.53</a:t>
                      </a:r>
                      <a:endParaRPr lang="en-US" sz="2100">
                        <a:effectLst/>
                        <a:latin typeface="Calibri" panose="020F0502020204030204" pitchFamily="34" charset="0"/>
                      </a:endParaRPr>
                    </a:p>
                  </a:txBody>
                  <a:tcPr marL="18284" marR="18284" marT="18284" marB="87762" anchor="b"/>
                </a:tc>
                <a:extLst>
                  <a:ext uri="{0D108BD9-81ED-4DB2-BD59-A6C34878D82A}">
                    <a16:rowId xmlns:a16="http://schemas.microsoft.com/office/drawing/2014/main" val="3804867894"/>
                  </a:ext>
                </a:extLst>
              </a:tr>
            </a:tbl>
          </a:graphicData>
        </a:graphic>
      </p:graphicFrame>
    </p:spTree>
    <p:extLst>
      <p:ext uri="{BB962C8B-B14F-4D97-AF65-F5344CB8AC3E}">
        <p14:creationId xmlns:p14="http://schemas.microsoft.com/office/powerpoint/2010/main" val="3488780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Synopsis: VDR1</a:t>
            </a:r>
            <a:endParaRPr lang="en-US">
              <a:solidFill>
                <a:schemeClr val="tx1"/>
              </a:solidFill>
            </a:endParaRPr>
          </a:p>
        </p:txBody>
      </p:sp>
      <p:sp>
        <p:nvSpPr>
          <p:cNvPr id="10" name="Content Placeholder 2">
            <a:extLst>
              <a:ext uri="{FF2B5EF4-FFF2-40B4-BE49-F238E27FC236}">
                <a16:creationId xmlns:a16="http://schemas.microsoft.com/office/drawing/2014/main" id="{1FF6724C-6B3C-42F4-A48A-5291A0A3456D}"/>
              </a:ext>
            </a:extLst>
          </p:cNvPr>
          <p:cNvSpPr>
            <a:spLocks noGrp="1"/>
          </p:cNvSpPr>
          <p:nvPr>
            <p:ph idx="1"/>
          </p:nvPr>
        </p:nvSpPr>
        <p:spPr>
          <a:xfrm>
            <a:off x="838200" y="1825625"/>
            <a:ext cx="10515600" cy="4016620"/>
          </a:xfrm>
        </p:spPr>
        <p:txBody>
          <a:bodyPr vert="horz" lIns="91440" tIns="45720" rIns="91440" bIns="45720" rtlCol="0" anchor="t">
            <a:normAutofit/>
          </a:bodyPr>
          <a:lstStyle/>
          <a:p>
            <a:pPr>
              <a:lnSpc>
                <a:spcPct val="100000"/>
              </a:lnSpc>
            </a:pPr>
            <a:r>
              <a:rPr lang="en-US" b="1">
                <a:latin typeface="Calibri"/>
                <a:cs typeface="Arial"/>
              </a:rPr>
              <a:t>Project Description:</a:t>
            </a:r>
            <a:endParaRPr lang="en-US">
              <a:latin typeface="Calibri"/>
              <a:cs typeface="Arial"/>
            </a:endParaRPr>
          </a:p>
          <a:p>
            <a:pPr lvl="1">
              <a:lnSpc>
                <a:spcPct val="100000"/>
              </a:lnSpc>
            </a:pPr>
            <a:r>
              <a:rPr lang="en-US" sz="2500">
                <a:latin typeface="Calibri"/>
                <a:cs typeface="Arial"/>
              </a:rPr>
              <a:t>Improving the quality of daily life for the visually impaired.</a:t>
            </a:r>
          </a:p>
          <a:p>
            <a:pPr lvl="1">
              <a:lnSpc>
                <a:spcPct val="100000"/>
              </a:lnSpc>
            </a:pPr>
            <a:endParaRPr lang="en-US"/>
          </a:p>
          <a:p>
            <a:pPr>
              <a:lnSpc>
                <a:spcPct val="100000"/>
              </a:lnSpc>
            </a:pPr>
            <a:r>
              <a:rPr lang="en-US" b="1">
                <a:latin typeface="Calibri"/>
                <a:cs typeface="Arial"/>
              </a:rPr>
              <a:t>Key Goals:</a:t>
            </a:r>
            <a:endParaRPr lang="en-US">
              <a:latin typeface="Calibri"/>
              <a:cs typeface="Arial"/>
            </a:endParaRPr>
          </a:p>
          <a:p>
            <a:pPr lvl="1"/>
            <a:r>
              <a:rPr lang="en-US" sz="2500">
                <a:latin typeface="Calibri"/>
                <a:cs typeface="Arial"/>
              </a:rPr>
              <a:t>Aids the visually impaired in daily activities.</a:t>
            </a:r>
          </a:p>
          <a:p>
            <a:pPr lvl="1"/>
            <a:r>
              <a:rPr lang="en-US" sz="2500">
                <a:latin typeface="Calibri"/>
                <a:cs typeface="Arial"/>
              </a:rPr>
              <a:t>Assist people who are visually impaired to become more active. </a:t>
            </a:r>
          </a:p>
          <a:p>
            <a:pPr lvl="1"/>
            <a:r>
              <a:rPr lang="en-US" sz="2500">
                <a:latin typeface="Calibri"/>
                <a:cs typeface="Arial"/>
              </a:rPr>
              <a:t>Keep the visually impaired safe while executing relatively complex tasks.</a:t>
            </a:r>
            <a:r>
              <a:rPr lang="en-US">
                <a:latin typeface="Calibri"/>
                <a:cs typeface="Arial"/>
              </a:rPr>
              <a:t> </a:t>
            </a:r>
            <a:endParaRPr lang="en-US">
              <a:latin typeface="Calibri"/>
            </a:endParaRPr>
          </a:p>
          <a:p>
            <a:endParaRPr lang="en-US"/>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a:t>
            </a:fld>
            <a:endParaRPr lang="en-US"/>
          </a:p>
        </p:txBody>
      </p:sp>
      <p:sp>
        <p:nvSpPr>
          <p:cNvPr id="12" name="Content Placeholder 4">
            <a:extLst>
              <a:ext uri="{FF2B5EF4-FFF2-40B4-BE49-F238E27FC236}">
                <a16:creationId xmlns:a16="http://schemas.microsoft.com/office/drawing/2014/main" id="{5CA567EA-E2BC-4E9C-9F58-37884793AFA3}"/>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David Alicea</a:t>
            </a:r>
            <a:endParaRPr lang="en-US"/>
          </a:p>
        </p:txBody>
      </p:sp>
    </p:spTree>
    <p:extLst>
      <p:ext uri="{BB962C8B-B14F-4D97-AF65-F5344CB8AC3E}">
        <p14:creationId xmlns:p14="http://schemas.microsoft.com/office/powerpoint/2010/main" val="410695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7A7716-E91C-4598-80D7-9BC6D09DEBD6}"/>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40</a:t>
            </a:fld>
            <a:endParaRPr lang="en-US"/>
          </a:p>
        </p:txBody>
      </p:sp>
      <p:sp>
        <p:nvSpPr>
          <p:cNvPr id="11" name="Content Placeholder 3">
            <a:extLst>
              <a:ext uri="{FF2B5EF4-FFF2-40B4-BE49-F238E27FC236}">
                <a16:creationId xmlns:a16="http://schemas.microsoft.com/office/drawing/2014/main" id="{D9DA156F-6820-4B82-8B29-6E240E1BA789}"/>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2404189E-CDFC-4165-8A66-E7168574D17C}"/>
              </a:ext>
            </a:extLst>
          </p:cNvPr>
          <p:cNvGraphicFramePr>
            <a:graphicFrameLocks noGrp="1"/>
          </p:cNvGraphicFramePr>
          <p:nvPr>
            <p:ph idx="1"/>
          </p:nvPr>
        </p:nvGraphicFramePr>
        <p:xfrm>
          <a:off x="838200" y="1288919"/>
          <a:ext cx="10515602" cy="3715125"/>
        </p:xfrm>
        <a:graphic>
          <a:graphicData uri="http://schemas.openxmlformats.org/drawingml/2006/table">
            <a:tbl>
              <a:tblPr firstRow="1" bandRow="1">
                <a:tableStyleId>{5C22544A-7EE6-4342-B048-85BDC9FD1C3A}</a:tableStyleId>
              </a:tblPr>
              <a:tblGrid>
                <a:gridCol w="3494689">
                  <a:extLst>
                    <a:ext uri="{9D8B030D-6E8A-4147-A177-3AD203B41FA5}">
                      <a16:colId xmlns:a16="http://schemas.microsoft.com/office/drawing/2014/main" val="536275042"/>
                    </a:ext>
                  </a:extLst>
                </a:gridCol>
                <a:gridCol w="1811176">
                  <a:extLst>
                    <a:ext uri="{9D8B030D-6E8A-4147-A177-3AD203B41FA5}">
                      <a16:colId xmlns:a16="http://schemas.microsoft.com/office/drawing/2014/main" val="3399690114"/>
                    </a:ext>
                  </a:extLst>
                </a:gridCol>
                <a:gridCol w="1656048">
                  <a:extLst>
                    <a:ext uri="{9D8B030D-6E8A-4147-A177-3AD203B41FA5}">
                      <a16:colId xmlns:a16="http://schemas.microsoft.com/office/drawing/2014/main" val="987313125"/>
                    </a:ext>
                  </a:extLst>
                </a:gridCol>
                <a:gridCol w="2080742">
                  <a:extLst>
                    <a:ext uri="{9D8B030D-6E8A-4147-A177-3AD203B41FA5}">
                      <a16:colId xmlns:a16="http://schemas.microsoft.com/office/drawing/2014/main" val="54141525"/>
                    </a:ext>
                  </a:extLst>
                </a:gridCol>
                <a:gridCol w="1472947">
                  <a:extLst>
                    <a:ext uri="{9D8B030D-6E8A-4147-A177-3AD203B41FA5}">
                      <a16:colId xmlns:a16="http://schemas.microsoft.com/office/drawing/2014/main" val="637091984"/>
                    </a:ext>
                  </a:extLst>
                </a:gridCol>
              </a:tblGrid>
              <a:tr h="684188">
                <a:tc>
                  <a:txBody>
                    <a:bodyPr/>
                    <a:lstStyle/>
                    <a:p>
                      <a:pPr fontAlgn="b"/>
                      <a:r>
                        <a:rPr lang="en-US" sz="1800">
                          <a:effectLst/>
                        </a:rPr>
                        <a:t>Development of Candidate Set of Criteria Weights {W}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821640317"/>
                  </a:ext>
                </a:extLst>
              </a:tr>
              <a:tr h="415640">
                <a:tc>
                  <a:txBody>
                    <a:bodyPr/>
                    <a:lstStyle/>
                    <a:p>
                      <a:pPr fontAlgn="b"/>
                      <a:r>
                        <a:rPr lang="en-US" sz="1800">
                          <a:effectLst/>
                        </a:rPr>
                        <a:t>Criteria Comparison Matrix [C]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431848044"/>
                  </a:ext>
                </a:extLst>
              </a:tr>
              <a:tr h="952737">
                <a:tc>
                  <a:txBody>
                    <a:bodyPr/>
                    <a:lstStyle/>
                    <a:p>
                      <a:pPr fontAlgn="b"/>
                      <a:r>
                        <a:rPr lang="en-US" sz="1800">
                          <a:effectLst/>
                        </a:rPr>
                        <a:t>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Pin Chip</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Watch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Haptic Smart Cane</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Design Alternative Priorities {Pi}</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4088299598"/>
                  </a:ext>
                </a:extLst>
              </a:tr>
              <a:tr h="415640">
                <a:tc>
                  <a:txBody>
                    <a:bodyPr/>
                    <a:lstStyle/>
                    <a:p>
                      <a:pPr fontAlgn="ctr"/>
                      <a:r>
                        <a:rPr lang="en-US" sz="1800">
                          <a:effectLst/>
                        </a:rPr>
                        <a:t>Sensor Pin Chip</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0.14</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0.13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0.16</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216312104"/>
                  </a:ext>
                </a:extLst>
              </a:tr>
              <a:tr h="415640">
                <a:tc>
                  <a:txBody>
                    <a:bodyPr/>
                    <a:lstStyle/>
                    <a:p>
                      <a:pPr fontAlgn="ctr"/>
                      <a:r>
                        <a:rPr lang="en-US" sz="1800">
                          <a:effectLst/>
                        </a:rPr>
                        <a:t>Sensor Watch</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0.14</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0.22</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0.19</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247296890"/>
                  </a:ext>
                </a:extLst>
              </a:tr>
              <a:tr h="415640">
                <a:tc>
                  <a:txBody>
                    <a:bodyPr/>
                    <a:lstStyle/>
                    <a:p>
                      <a:pPr fontAlgn="ctr"/>
                      <a:r>
                        <a:rPr lang="en-US" sz="1800">
                          <a:effectLst/>
                        </a:rPr>
                        <a:t>Haptic Smart Cane</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0.71</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0.60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0.65</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0.66</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373743133"/>
                  </a:ext>
                </a:extLst>
              </a:tr>
              <a:tr h="415640">
                <a:tc>
                  <a:txBody>
                    <a:bodyPr/>
                    <a:lstStyle/>
                    <a:p>
                      <a:pPr fontAlgn="b"/>
                      <a:r>
                        <a:rPr lang="en-US" sz="1800">
                          <a:effectLst/>
                        </a:rPr>
                        <a:t>Sum</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930192154"/>
                  </a:ext>
                </a:extLst>
              </a:tr>
            </a:tbl>
          </a:graphicData>
        </a:graphic>
      </p:graphicFrame>
    </p:spTree>
    <p:extLst>
      <p:ext uri="{BB962C8B-B14F-4D97-AF65-F5344CB8AC3E}">
        <p14:creationId xmlns:p14="http://schemas.microsoft.com/office/powerpoint/2010/main" val="39601710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DD5DC98-C030-4D2D-BEA8-C9A224DEAD63}"/>
              </a:ext>
            </a:extLst>
          </p:cNvPr>
          <p:cNvSpPr>
            <a:spLocks noGrp="1"/>
          </p:cNvSpPr>
          <p:nvPr>
            <p:ph type="title"/>
          </p:nvPr>
        </p:nvSpPr>
        <p:spPr>
          <a:xfrm>
            <a:off x="838200" y="365125"/>
            <a:ext cx="10515600" cy="1325563"/>
          </a:xfrm>
        </p:spPr>
        <p:txBody>
          <a:bodyPr/>
          <a:lstStyle/>
          <a:p>
            <a:endParaRPr lang="en-US"/>
          </a:p>
        </p:txBody>
      </p:sp>
      <p:graphicFrame>
        <p:nvGraphicFramePr>
          <p:cNvPr id="8" name="Content Placeholder 7">
            <a:extLst>
              <a:ext uri="{FF2B5EF4-FFF2-40B4-BE49-F238E27FC236}">
                <a16:creationId xmlns:a16="http://schemas.microsoft.com/office/drawing/2014/main" id="{203D7171-BAB8-4ACB-9322-D1CB487957DA}"/>
              </a:ext>
            </a:extLst>
          </p:cNvPr>
          <p:cNvGraphicFramePr>
            <a:graphicFrameLocks noGrp="1"/>
          </p:cNvGraphicFramePr>
          <p:nvPr>
            <p:ph sz="half" idx="1"/>
            <p:extLst>
              <p:ext uri="{D42A27DB-BD31-4B8C-83A1-F6EECF244321}">
                <p14:modId xmlns:p14="http://schemas.microsoft.com/office/powerpoint/2010/main" val="393097704"/>
              </p:ext>
            </p:extLst>
          </p:nvPr>
        </p:nvGraphicFramePr>
        <p:xfrm>
          <a:off x="8223820" y="2562045"/>
          <a:ext cx="3475034" cy="781050"/>
        </p:xfrm>
        <a:graphic>
          <a:graphicData uri="http://schemas.openxmlformats.org/drawingml/2006/table">
            <a:tbl>
              <a:tblPr firstRow="1" bandRow="1">
                <a:tableStyleId>{5C22544A-7EE6-4342-B048-85BDC9FD1C3A}</a:tableStyleId>
              </a:tblPr>
              <a:tblGrid>
                <a:gridCol w="671313">
                  <a:extLst>
                    <a:ext uri="{9D8B030D-6E8A-4147-A177-3AD203B41FA5}">
                      <a16:colId xmlns:a16="http://schemas.microsoft.com/office/drawing/2014/main" val="4126984578"/>
                    </a:ext>
                  </a:extLst>
                </a:gridCol>
                <a:gridCol w="552846">
                  <a:extLst>
                    <a:ext uri="{9D8B030D-6E8A-4147-A177-3AD203B41FA5}">
                      <a16:colId xmlns:a16="http://schemas.microsoft.com/office/drawing/2014/main" val="692067863"/>
                    </a:ext>
                  </a:extLst>
                </a:gridCol>
                <a:gridCol w="710803">
                  <a:extLst>
                    <a:ext uri="{9D8B030D-6E8A-4147-A177-3AD203B41FA5}">
                      <a16:colId xmlns:a16="http://schemas.microsoft.com/office/drawing/2014/main" val="550363594"/>
                    </a:ext>
                  </a:extLst>
                </a:gridCol>
                <a:gridCol w="868759">
                  <a:extLst>
                    <a:ext uri="{9D8B030D-6E8A-4147-A177-3AD203B41FA5}">
                      <a16:colId xmlns:a16="http://schemas.microsoft.com/office/drawing/2014/main" val="2885486006"/>
                    </a:ext>
                  </a:extLst>
                </a:gridCol>
                <a:gridCol w="671313">
                  <a:extLst>
                    <a:ext uri="{9D8B030D-6E8A-4147-A177-3AD203B41FA5}">
                      <a16:colId xmlns:a16="http://schemas.microsoft.com/office/drawing/2014/main" val="3575465909"/>
                    </a:ext>
                  </a:extLst>
                </a:gridCol>
              </a:tblGrid>
              <a:tr h="190500">
                <a:tc>
                  <a:txBody>
                    <a:bodyPr/>
                    <a:lstStyle/>
                    <a:p>
                      <a:pPr fontAlgn="b"/>
                      <a:r>
                        <a:rPr lang="en-US" sz="1100">
                          <a:effectLst/>
                        </a:rPr>
                        <a:t># of criteria</a:t>
                      </a:r>
                      <a:endParaRPr lang="en-US" sz="1100">
                        <a:effectLst/>
                        <a:latin typeface="Calibri" panose="020F0502020204030204" pitchFamily="34" charset="0"/>
                      </a:endParaRPr>
                    </a:p>
                  </a:txBody>
                  <a:tcPr marL="9525" marR="9525" marT="9525" anchor="b"/>
                </a:tc>
                <a:tc>
                  <a:txBody>
                    <a:bodyPr/>
                    <a:lstStyle/>
                    <a:p>
                      <a:pPr fontAlgn="b"/>
                      <a:r>
                        <a:rPr lang="en-US" sz="1100">
                          <a:effectLst/>
                        </a:rPr>
                        <a:t>RI value</a:t>
                      </a:r>
                      <a:endParaRPr lang="en-US" sz="1100">
                        <a:effectLst/>
                        <a:latin typeface="Calibri" panose="020F0502020204030204" pitchFamily="34" charset="0"/>
                      </a:endParaRPr>
                    </a:p>
                  </a:txBody>
                  <a:tcPr marL="9525" marR="9525" marT="9525" anchor="b"/>
                </a:tc>
                <a:tc>
                  <a:txBody>
                    <a:bodyPr/>
                    <a:lstStyle/>
                    <a:p>
                      <a:pPr fontAlgn="b"/>
                      <a:r>
                        <a:rPr lang="en-US" sz="1100">
                          <a:effectLst/>
                        </a:rPr>
                        <a:t>Average Consistency </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Index</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Ratio</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678387652"/>
                  </a:ext>
                </a:extLst>
              </a:tr>
              <a:tr h="190500">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0.52</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1083895646"/>
                  </a:ext>
                </a:extLst>
              </a:tr>
            </a:tbl>
          </a:graphicData>
        </a:graphic>
      </p:graphicFrame>
      <p:sp>
        <p:nvSpPr>
          <p:cNvPr id="3" name="Slide Number Placeholder 2">
            <a:extLst>
              <a:ext uri="{FF2B5EF4-FFF2-40B4-BE49-F238E27FC236}">
                <a16:creationId xmlns:a16="http://schemas.microsoft.com/office/drawing/2014/main" id="{6099DB55-F8AB-4D97-A634-6BE87B29026F}"/>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41</a:t>
            </a:fld>
            <a:endParaRPr lang="en-US"/>
          </a:p>
        </p:txBody>
      </p:sp>
      <p:sp>
        <p:nvSpPr>
          <p:cNvPr id="15" name="Content Placeholder 5">
            <a:extLst>
              <a:ext uri="{FF2B5EF4-FFF2-40B4-BE49-F238E27FC236}">
                <a16:creationId xmlns:a16="http://schemas.microsoft.com/office/drawing/2014/main" id="{4C6A87D1-62AE-4B12-B0E8-967D9DE19A0A}"/>
              </a:ext>
            </a:extLst>
          </p:cNvPr>
          <p:cNvSpPr>
            <a:spLocks noGrp="1"/>
          </p:cNvSpPr>
          <p:nvPr>
            <p:ph sz="quarter" idx="11"/>
          </p:nvPr>
        </p:nvSpPr>
        <p:spPr>
          <a:xfrm>
            <a:off x="10363200" y="5611399"/>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E91E0DBD-A15E-438C-8145-5CAE18664A36}"/>
              </a:ext>
            </a:extLst>
          </p:cNvPr>
          <p:cNvGraphicFramePr>
            <a:graphicFrameLocks noGrp="1"/>
          </p:cNvGraphicFramePr>
          <p:nvPr>
            <p:ph sz="half" idx="2"/>
          </p:nvPr>
        </p:nvGraphicFramePr>
        <p:xfrm>
          <a:off x="838199" y="2565338"/>
          <a:ext cx="6949441" cy="2625961"/>
        </p:xfrm>
        <a:graphic>
          <a:graphicData uri="http://schemas.openxmlformats.org/drawingml/2006/table">
            <a:tbl>
              <a:tblPr firstRow="1" bandRow="1">
                <a:tableStyleId>{5C22544A-7EE6-4342-B048-85BDC9FD1C3A}</a:tableStyleId>
              </a:tblPr>
              <a:tblGrid>
                <a:gridCol w="2269220">
                  <a:extLst>
                    <a:ext uri="{9D8B030D-6E8A-4147-A177-3AD203B41FA5}">
                      <a16:colId xmlns:a16="http://schemas.microsoft.com/office/drawing/2014/main" val="2321321339"/>
                    </a:ext>
                  </a:extLst>
                </a:gridCol>
                <a:gridCol w="2746440">
                  <a:extLst>
                    <a:ext uri="{9D8B030D-6E8A-4147-A177-3AD203B41FA5}">
                      <a16:colId xmlns:a16="http://schemas.microsoft.com/office/drawing/2014/main" val="2911955518"/>
                    </a:ext>
                  </a:extLst>
                </a:gridCol>
                <a:gridCol w="1933781">
                  <a:extLst>
                    <a:ext uri="{9D8B030D-6E8A-4147-A177-3AD203B41FA5}">
                      <a16:colId xmlns:a16="http://schemas.microsoft.com/office/drawing/2014/main" val="806878597"/>
                    </a:ext>
                  </a:extLst>
                </a:gridCol>
              </a:tblGrid>
              <a:tr h="930373">
                <a:tc>
                  <a:txBody>
                    <a:bodyPr/>
                    <a:lstStyle/>
                    <a:p>
                      <a:pPr fontAlgn="b"/>
                      <a:r>
                        <a:rPr lang="en-US" sz="2400">
                          <a:effectLst/>
                        </a:rPr>
                        <a:t>Weighted Sum Vector</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Design Alternative Priorities</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Consistency vector</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72686080"/>
                  </a:ext>
                </a:extLst>
              </a:tr>
              <a:tr h="565196">
                <a:tc>
                  <a:txBody>
                    <a:bodyPr/>
                    <a:lstStyle/>
                    <a:p>
                      <a:pPr algn="r" fontAlgn="b"/>
                      <a:r>
                        <a:rPr lang="en-US" sz="2400">
                          <a:effectLst/>
                        </a:rPr>
                        <a:t>0.48</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0.16</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3.01</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237311501"/>
                  </a:ext>
                </a:extLst>
              </a:tr>
              <a:tr h="565196">
                <a:tc>
                  <a:txBody>
                    <a:bodyPr/>
                    <a:lstStyle/>
                    <a:p>
                      <a:pPr algn="r" fontAlgn="b"/>
                      <a:r>
                        <a:rPr lang="en-US" sz="2400">
                          <a:effectLst/>
                        </a:rPr>
                        <a:t>0.56</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0.19</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3.01</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1240585994"/>
                  </a:ext>
                </a:extLst>
              </a:tr>
              <a:tr h="565196">
                <a:tc>
                  <a:txBody>
                    <a:bodyPr/>
                    <a:lstStyle/>
                    <a:p>
                      <a:pPr algn="r" fontAlgn="b"/>
                      <a:r>
                        <a:rPr lang="en-US" sz="2400">
                          <a:effectLst/>
                        </a:rPr>
                        <a:t>2.00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0.66</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3.06</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1186530690"/>
                  </a:ext>
                </a:extLst>
              </a:tr>
            </a:tbl>
          </a:graphicData>
        </a:graphic>
      </p:graphicFrame>
    </p:spTree>
    <p:extLst>
      <p:ext uri="{BB962C8B-B14F-4D97-AF65-F5344CB8AC3E}">
        <p14:creationId xmlns:p14="http://schemas.microsoft.com/office/powerpoint/2010/main" val="20997700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BEB432-30B0-42CA-9CE8-435987498DDB}"/>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42</a:t>
            </a:fld>
            <a:endParaRPr lang="en-US"/>
          </a:p>
        </p:txBody>
      </p:sp>
      <p:sp>
        <p:nvSpPr>
          <p:cNvPr id="11" name="Content Placeholder 3">
            <a:extLst>
              <a:ext uri="{FF2B5EF4-FFF2-40B4-BE49-F238E27FC236}">
                <a16:creationId xmlns:a16="http://schemas.microsoft.com/office/drawing/2014/main" id="{C1AD5FA7-312D-4F8C-AD8F-49524BD8633E}"/>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85FE8383-6F30-4BD5-AE2C-8AE6BA9B5AD9}"/>
              </a:ext>
            </a:extLst>
          </p:cNvPr>
          <p:cNvGraphicFramePr>
            <a:graphicFrameLocks noGrp="1"/>
          </p:cNvGraphicFramePr>
          <p:nvPr>
            <p:ph idx="1"/>
          </p:nvPr>
        </p:nvGraphicFramePr>
        <p:xfrm>
          <a:off x="838200" y="1028734"/>
          <a:ext cx="10515602" cy="4235496"/>
        </p:xfrm>
        <a:graphic>
          <a:graphicData uri="http://schemas.openxmlformats.org/drawingml/2006/table">
            <a:tbl>
              <a:tblPr firstRow="1" bandRow="1">
                <a:tableStyleId>{5C22544A-7EE6-4342-B048-85BDC9FD1C3A}</a:tableStyleId>
              </a:tblPr>
              <a:tblGrid>
                <a:gridCol w="4294621">
                  <a:extLst>
                    <a:ext uri="{9D8B030D-6E8A-4147-A177-3AD203B41FA5}">
                      <a16:colId xmlns:a16="http://schemas.microsoft.com/office/drawing/2014/main" val="2681484402"/>
                    </a:ext>
                  </a:extLst>
                </a:gridCol>
                <a:gridCol w="2350760">
                  <a:extLst>
                    <a:ext uri="{9D8B030D-6E8A-4147-A177-3AD203B41FA5}">
                      <a16:colId xmlns:a16="http://schemas.microsoft.com/office/drawing/2014/main" val="2551929745"/>
                    </a:ext>
                  </a:extLst>
                </a:gridCol>
                <a:gridCol w="2035116">
                  <a:extLst>
                    <a:ext uri="{9D8B030D-6E8A-4147-A177-3AD203B41FA5}">
                      <a16:colId xmlns:a16="http://schemas.microsoft.com/office/drawing/2014/main" val="3539074231"/>
                    </a:ext>
                  </a:extLst>
                </a:gridCol>
                <a:gridCol w="1835105">
                  <a:extLst>
                    <a:ext uri="{9D8B030D-6E8A-4147-A177-3AD203B41FA5}">
                      <a16:colId xmlns:a16="http://schemas.microsoft.com/office/drawing/2014/main" val="3613765710"/>
                    </a:ext>
                  </a:extLst>
                </a:gridCol>
              </a:tblGrid>
              <a:tr h="840798">
                <a:tc>
                  <a:txBody>
                    <a:bodyPr/>
                    <a:lstStyle/>
                    <a:p>
                      <a:pPr fontAlgn="b"/>
                      <a:r>
                        <a:rPr lang="en-US" sz="2200">
                          <a:effectLst/>
                        </a:rPr>
                        <a:t>Development of Candidate Set of Criteria Weights {W}        </a:t>
                      </a:r>
                      <a:endParaRPr lang="en-US" sz="2200">
                        <a:solidFill>
                          <a:srgbClr val="FFFFFF"/>
                        </a:solidFill>
                        <a:effectLst/>
                        <a:latin typeface="Calibri" panose="020F0502020204030204" pitchFamily="34" charset="0"/>
                      </a:endParaRPr>
                    </a:p>
                  </a:txBody>
                  <a:tcPr marL="18751" marR="18751" marT="18751" marB="90005" anchor="b"/>
                </a:tc>
                <a:tc>
                  <a:txBody>
                    <a:bodyPr/>
                    <a:lstStyle/>
                    <a:p>
                      <a:pPr fontAlgn="b"/>
                      <a:r>
                        <a:rPr lang="en-US" sz="2200">
                          <a:effectLst/>
                        </a:rPr>
                        <a:t>Interpret Sensory Information</a:t>
                      </a:r>
                      <a:endParaRPr lang="en-US" sz="2200">
                        <a:solidFill>
                          <a:srgbClr val="FFFFFF"/>
                        </a:solidFill>
                        <a:effectLst/>
                        <a:latin typeface="Calibri" panose="020F0502020204030204" pitchFamily="34" charset="0"/>
                      </a:endParaRPr>
                    </a:p>
                  </a:txBody>
                  <a:tcPr marL="18751" marR="18751" marT="18751" marB="90005" anchor="b"/>
                </a:tc>
                <a:tc>
                  <a:txBody>
                    <a:bodyPr/>
                    <a:lstStyle/>
                    <a:p>
                      <a:pPr fontAlgn="b"/>
                      <a:endParaRPr lang="en-US" sz="2200">
                        <a:solidFill>
                          <a:srgbClr val="FFFFFF"/>
                        </a:solidFill>
                        <a:effectLst/>
                        <a:latin typeface="Calibri" panose="020F0502020204030204" pitchFamily="34" charset="0"/>
                      </a:endParaRPr>
                    </a:p>
                  </a:txBody>
                  <a:tcPr marL="18751" marR="18751" marT="18751" marB="90005" anchor="b"/>
                </a:tc>
                <a:tc>
                  <a:txBody>
                    <a:bodyPr/>
                    <a:lstStyle/>
                    <a:p>
                      <a:pPr fontAlgn="b"/>
                      <a:endParaRPr lang="en-US" sz="2200">
                        <a:solidFill>
                          <a:srgbClr val="FFFFFF"/>
                        </a:solidFill>
                        <a:effectLst/>
                        <a:latin typeface="Calibri" panose="020F0502020204030204" pitchFamily="34" charset="0"/>
                      </a:endParaRPr>
                    </a:p>
                  </a:txBody>
                  <a:tcPr marL="18751" marR="18751" marT="18751" marB="90005" anchor="b"/>
                </a:tc>
                <a:extLst>
                  <a:ext uri="{0D108BD9-81ED-4DB2-BD59-A6C34878D82A}">
                    <a16:rowId xmlns:a16="http://schemas.microsoft.com/office/drawing/2014/main" val="2610282255"/>
                  </a:ext>
                </a:extLst>
              </a:tr>
              <a:tr h="510780">
                <a:tc>
                  <a:txBody>
                    <a:bodyPr/>
                    <a:lstStyle/>
                    <a:p>
                      <a:pPr fontAlgn="b"/>
                      <a:r>
                        <a:rPr lang="en-US" sz="2200">
                          <a:effectLst/>
                        </a:rPr>
                        <a:t>Criteria Comparison Matrix [C] </a:t>
                      </a:r>
                      <a:endParaRPr lang="en-US" sz="2200">
                        <a:solidFill>
                          <a:srgbClr val="FFFFFF"/>
                        </a:solidFill>
                        <a:effectLst/>
                        <a:latin typeface="Calibri" panose="020F0502020204030204" pitchFamily="34" charset="0"/>
                      </a:endParaRPr>
                    </a:p>
                  </a:txBody>
                  <a:tcPr marL="18751" marR="18751" marT="18751" marB="90005" anchor="b"/>
                </a:tc>
                <a:tc>
                  <a:txBody>
                    <a:bodyPr/>
                    <a:lstStyle/>
                    <a:p>
                      <a:pPr fontAlgn="b"/>
                      <a:endParaRPr lang="en-US" sz="2200">
                        <a:solidFill>
                          <a:srgbClr val="FFFFFF"/>
                        </a:solidFill>
                        <a:effectLst/>
                        <a:latin typeface="Calibri" panose="020F0502020204030204" pitchFamily="34" charset="0"/>
                      </a:endParaRPr>
                    </a:p>
                  </a:txBody>
                  <a:tcPr marL="18751" marR="18751" marT="18751" marB="90005" anchor="b"/>
                </a:tc>
                <a:tc>
                  <a:txBody>
                    <a:bodyPr/>
                    <a:lstStyle/>
                    <a:p>
                      <a:pPr fontAlgn="b"/>
                      <a:endParaRPr lang="en-US" sz="2200">
                        <a:solidFill>
                          <a:srgbClr val="FFFFFF"/>
                        </a:solidFill>
                        <a:effectLst/>
                        <a:latin typeface="Calibri" panose="020F0502020204030204" pitchFamily="34" charset="0"/>
                      </a:endParaRPr>
                    </a:p>
                  </a:txBody>
                  <a:tcPr marL="18751" marR="18751" marT="18751" marB="90005" anchor="b"/>
                </a:tc>
                <a:tc>
                  <a:txBody>
                    <a:bodyPr/>
                    <a:lstStyle/>
                    <a:p>
                      <a:pPr fontAlgn="b"/>
                      <a:endParaRPr lang="en-US" sz="2200">
                        <a:solidFill>
                          <a:srgbClr val="FFFFFF"/>
                        </a:solidFill>
                        <a:effectLst/>
                        <a:latin typeface="Calibri" panose="020F0502020204030204" pitchFamily="34" charset="0"/>
                      </a:endParaRPr>
                    </a:p>
                  </a:txBody>
                  <a:tcPr marL="18751" marR="18751" marT="18751" marB="90005" anchor="b"/>
                </a:tc>
                <a:extLst>
                  <a:ext uri="{0D108BD9-81ED-4DB2-BD59-A6C34878D82A}">
                    <a16:rowId xmlns:a16="http://schemas.microsoft.com/office/drawing/2014/main" val="2355230346"/>
                  </a:ext>
                </a:extLst>
              </a:tr>
              <a:tr h="840798">
                <a:tc>
                  <a:txBody>
                    <a:bodyPr/>
                    <a:lstStyle/>
                    <a:p>
                      <a:pPr fontAlgn="b"/>
                      <a:r>
                        <a:rPr lang="en-US" sz="2200">
                          <a:effectLst/>
                        </a:rPr>
                        <a:t>  </a:t>
                      </a:r>
                      <a:endParaRPr lang="en-US" sz="2200">
                        <a:effectLst/>
                        <a:latin typeface="Calibri" panose="020F0502020204030204" pitchFamily="34" charset="0"/>
                      </a:endParaRPr>
                    </a:p>
                  </a:txBody>
                  <a:tcPr marL="18751" marR="18751" marT="18751" marB="90005" anchor="b"/>
                </a:tc>
                <a:tc>
                  <a:txBody>
                    <a:bodyPr/>
                    <a:lstStyle/>
                    <a:p>
                      <a:pPr fontAlgn="b"/>
                      <a:r>
                        <a:rPr lang="en-US" sz="2200">
                          <a:effectLst/>
                        </a:rPr>
                        <a:t>Sensor Pin Chip</a:t>
                      </a:r>
                      <a:endParaRPr lang="en-US" sz="2200">
                        <a:effectLst/>
                        <a:latin typeface="Calibri" panose="020F0502020204030204" pitchFamily="34" charset="0"/>
                      </a:endParaRPr>
                    </a:p>
                  </a:txBody>
                  <a:tcPr marL="18751" marR="18751" marT="18751" marB="90005" anchor="b"/>
                </a:tc>
                <a:tc>
                  <a:txBody>
                    <a:bodyPr/>
                    <a:lstStyle/>
                    <a:p>
                      <a:pPr fontAlgn="b"/>
                      <a:r>
                        <a:rPr lang="en-US" sz="2200">
                          <a:effectLst/>
                        </a:rPr>
                        <a:t>Sensor Watch </a:t>
                      </a:r>
                      <a:endParaRPr lang="en-US" sz="2200">
                        <a:effectLst/>
                        <a:latin typeface="Calibri" panose="020F0502020204030204" pitchFamily="34" charset="0"/>
                      </a:endParaRPr>
                    </a:p>
                  </a:txBody>
                  <a:tcPr marL="18751" marR="18751" marT="18751" marB="90005" anchor="b"/>
                </a:tc>
                <a:tc>
                  <a:txBody>
                    <a:bodyPr/>
                    <a:lstStyle/>
                    <a:p>
                      <a:pPr fontAlgn="b"/>
                      <a:r>
                        <a:rPr lang="en-US" sz="2200">
                          <a:effectLst/>
                        </a:rPr>
                        <a:t>Haptic Smart Cane</a:t>
                      </a:r>
                      <a:endParaRPr lang="en-US" sz="2200">
                        <a:effectLst/>
                        <a:latin typeface="Calibri" panose="020F0502020204030204" pitchFamily="34" charset="0"/>
                      </a:endParaRPr>
                    </a:p>
                  </a:txBody>
                  <a:tcPr marL="18751" marR="18751" marT="18751" marB="90005" anchor="b"/>
                </a:tc>
                <a:extLst>
                  <a:ext uri="{0D108BD9-81ED-4DB2-BD59-A6C34878D82A}">
                    <a16:rowId xmlns:a16="http://schemas.microsoft.com/office/drawing/2014/main" val="3150607461"/>
                  </a:ext>
                </a:extLst>
              </a:tr>
              <a:tr h="510780">
                <a:tc>
                  <a:txBody>
                    <a:bodyPr/>
                    <a:lstStyle/>
                    <a:p>
                      <a:pPr fontAlgn="ctr"/>
                      <a:r>
                        <a:rPr lang="en-US" sz="2200">
                          <a:effectLst/>
                        </a:rPr>
                        <a:t>Sensor Pin Chip</a:t>
                      </a:r>
                      <a:endParaRPr lang="en-US" sz="2200">
                        <a:effectLst/>
                        <a:latin typeface="Calibri" panose="020F0502020204030204" pitchFamily="34" charset="0"/>
                      </a:endParaRPr>
                    </a:p>
                  </a:txBody>
                  <a:tcPr marL="18751" marR="18751" marT="18751" marB="90005" anchor="ctr"/>
                </a:tc>
                <a:tc>
                  <a:txBody>
                    <a:bodyPr/>
                    <a:lstStyle/>
                    <a:p>
                      <a:pPr algn="r" fontAlgn="b"/>
                      <a:r>
                        <a:rPr lang="en-US" sz="2200">
                          <a:effectLst/>
                        </a:rPr>
                        <a:t>1.00</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1.00</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5.00</a:t>
                      </a:r>
                      <a:endParaRPr lang="en-US" sz="2200">
                        <a:effectLst/>
                        <a:latin typeface="Calibri" panose="020F0502020204030204" pitchFamily="34" charset="0"/>
                      </a:endParaRPr>
                    </a:p>
                  </a:txBody>
                  <a:tcPr marL="18751" marR="18751" marT="18751" marB="90005" anchor="b"/>
                </a:tc>
                <a:extLst>
                  <a:ext uri="{0D108BD9-81ED-4DB2-BD59-A6C34878D82A}">
                    <a16:rowId xmlns:a16="http://schemas.microsoft.com/office/drawing/2014/main" val="2820945679"/>
                  </a:ext>
                </a:extLst>
              </a:tr>
              <a:tr h="510780">
                <a:tc>
                  <a:txBody>
                    <a:bodyPr/>
                    <a:lstStyle/>
                    <a:p>
                      <a:pPr fontAlgn="ctr"/>
                      <a:r>
                        <a:rPr lang="en-US" sz="2200">
                          <a:effectLst/>
                        </a:rPr>
                        <a:t>Sensor Watch</a:t>
                      </a:r>
                      <a:endParaRPr lang="en-US" sz="2200">
                        <a:effectLst/>
                        <a:latin typeface="Calibri" panose="020F0502020204030204" pitchFamily="34" charset="0"/>
                      </a:endParaRPr>
                    </a:p>
                  </a:txBody>
                  <a:tcPr marL="18751" marR="18751" marT="18751" marB="90005" anchor="ctr"/>
                </a:tc>
                <a:tc>
                  <a:txBody>
                    <a:bodyPr/>
                    <a:lstStyle/>
                    <a:p>
                      <a:pPr algn="r" fontAlgn="b"/>
                      <a:r>
                        <a:rPr lang="en-US" sz="2200">
                          <a:effectLst/>
                        </a:rPr>
                        <a:t>1.00</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1.00</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5.00</a:t>
                      </a:r>
                      <a:endParaRPr lang="en-US" sz="2200">
                        <a:effectLst/>
                        <a:latin typeface="Calibri" panose="020F0502020204030204" pitchFamily="34" charset="0"/>
                      </a:endParaRPr>
                    </a:p>
                  </a:txBody>
                  <a:tcPr marL="18751" marR="18751" marT="18751" marB="90005" anchor="b"/>
                </a:tc>
                <a:extLst>
                  <a:ext uri="{0D108BD9-81ED-4DB2-BD59-A6C34878D82A}">
                    <a16:rowId xmlns:a16="http://schemas.microsoft.com/office/drawing/2014/main" val="395507307"/>
                  </a:ext>
                </a:extLst>
              </a:tr>
              <a:tr h="510780">
                <a:tc>
                  <a:txBody>
                    <a:bodyPr/>
                    <a:lstStyle/>
                    <a:p>
                      <a:pPr fontAlgn="ctr"/>
                      <a:r>
                        <a:rPr lang="en-US" sz="2200">
                          <a:effectLst/>
                        </a:rPr>
                        <a:t>Haptic Smart Cane</a:t>
                      </a:r>
                      <a:endParaRPr lang="en-US" sz="2200">
                        <a:effectLst/>
                        <a:latin typeface="Calibri" panose="020F0502020204030204" pitchFamily="34" charset="0"/>
                      </a:endParaRPr>
                    </a:p>
                  </a:txBody>
                  <a:tcPr marL="18751" marR="18751" marT="18751" marB="90005" anchor="ctr"/>
                </a:tc>
                <a:tc>
                  <a:txBody>
                    <a:bodyPr/>
                    <a:lstStyle/>
                    <a:p>
                      <a:pPr algn="r" fontAlgn="b"/>
                      <a:r>
                        <a:rPr lang="en-US" sz="2200">
                          <a:effectLst/>
                        </a:rPr>
                        <a:t>0.20</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0.20</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1.00</a:t>
                      </a:r>
                      <a:endParaRPr lang="en-US" sz="2200">
                        <a:effectLst/>
                        <a:latin typeface="Calibri" panose="020F0502020204030204" pitchFamily="34" charset="0"/>
                      </a:endParaRPr>
                    </a:p>
                  </a:txBody>
                  <a:tcPr marL="18751" marR="18751" marT="18751" marB="90005" anchor="b"/>
                </a:tc>
                <a:extLst>
                  <a:ext uri="{0D108BD9-81ED-4DB2-BD59-A6C34878D82A}">
                    <a16:rowId xmlns:a16="http://schemas.microsoft.com/office/drawing/2014/main" val="1035541819"/>
                  </a:ext>
                </a:extLst>
              </a:tr>
              <a:tr h="510780">
                <a:tc>
                  <a:txBody>
                    <a:bodyPr/>
                    <a:lstStyle/>
                    <a:p>
                      <a:pPr fontAlgn="b"/>
                      <a:r>
                        <a:rPr lang="en-US" sz="2200">
                          <a:effectLst/>
                        </a:rPr>
                        <a:t>Sum</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2.20</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2.20</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11.00</a:t>
                      </a:r>
                      <a:endParaRPr lang="en-US" sz="2200">
                        <a:effectLst/>
                        <a:latin typeface="Calibri" panose="020F0502020204030204" pitchFamily="34" charset="0"/>
                      </a:endParaRPr>
                    </a:p>
                  </a:txBody>
                  <a:tcPr marL="18751" marR="18751" marT="18751" marB="90005" anchor="b"/>
                </a:tc>
                <a:extLst>
                  <a:ext uri="{0D108BD9-81ED-4DB2-BD59-A6C34878D82A}">
                    <a16:rowId xmlns:a16="http://schemas.microsoft.com/office/drawing/2014/main" val="2582201719"/>
                  </a:ext>
                </a:extLst>
              </a:tr>
            </a:tbl>
          </a:graphicData>
        </a:graphic>
      </p:graphicFrame>
    </p:spTree>
    <p:extLst>
      <p:ext uri="{BB962C8B-B14F-4D97-AF65-F5344CB8AC3E}">
        <p14:creationId xmlns:p14="http://schemas.microsoft.com/office/powerpoint/2010/main" val="26191082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542F99-4D51-44E8-8ED8-85DDCE922403}"/>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43</a:t>
            </a:fld>
            <a:endParaRPr lang="en-US"/>
          </a:p>
        </p:txBody>
      </p:sp>
      <p:sp>
        <p:nvSpPr>
          <p:cNvPr id="11" name="Content Placeholder 3">
            <a:extLst>
              <a:ext uri="{FF2B5EF4-FFF2-40B4-BE49-F238E27FC236}">
                <a16:creationId xmlns:a16="http://schemas.microsoft.com/office/drawing/2014/main" id="{F0986085-29C1-4E96-B5C0-C92F64652C55}"/>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58D21BAA-E450-4EC8-BD58-7F2B1DE181ED}"/>
              </a:ext>
            </a:extLst>
          </p:cNvPr>
          <p:cNvGraphicFramePr>
            <a:graphicFrameLocks noGrp="1"/>
          </p:cNvGraphicFramePr>
          <p:nvPr>
            <p:ph idx="1"/>
          </p:nvPr>
        </p:nvGraphicFramePr>
        <p:xfrm>
          <a:off x="838200" y="1288919"/>
          <a:ext cx="10515602" cy="3715125"/>
        </p:xfrm>
        <a:graphic>
          <a:graphicData uri="http://schemas.openxmlformats.org/drawingml/2006/table">
            <a:tbl>
              <a:tblPr firstRow="1" bandRow="1">
                <a:tableStyleId>{5C22544A-7EE6-4342-B048-85BDC9FD1C3A}</a:tableStyleId>
              </a:tblPr>
              <a:tblGrid>
                <a:gridCol w="3494689">
                  <a:extLst>
                    <a:ext uri="{9D8B030D-6E8A-4147-A177-3AD203B41FA5}">
                      <a16:colId xmlns:a16="http://schemas.microsoft.com/office/drawing/2014/main" val="425127926"/>
                    </a:ext>
                  </a:extLst>
                </a:gridCol>
                <a:gridCol w="1811176">
                  <a:extLst>
                    <a:ext uri="{9D8B030D-6E8A-4147-A177-3AD203B41FA5}">
                      <a16:colId xmlns:a16="http://schemas.microsoft.com/office/drawing/2014/main" val="2899813144"/>
                    </a:ext>
                  </a:extLst>
                </a:gridCol>
                <a:gridCol w="1656048">
                  <a:extLst>
                    <a:ext uri="{9D8B030D-6E8A-4147-A177-3AD203B41FA5}">
                      <a16:colId xmlns:a16="http://schemas.microsoft.com/office/drawing/2014/main" val="2179410764"/>
                    </a:ext>
                  </a:extLst>
                </a:gridCol>
                <a:gridCol w="2080742">
                  <a:extLst>
                    <a:ext uri="{9D8B030D-6E8A-4147-A177-3AD203B41FA5}">
                      <a16:colId xmlns:a16="http://schemas.microsoft.com/office/drawing/2014/main" val="1702031885"/>
                    </a:ext>
                  </a:extLst>
                </a:gridCol>
                <a:gridCol w="1472947">
                  <a:extLst>
                    <a:ext uri="{9D8B030D-6E8A-4147-A177-3AD203B41FA5}">
                      <a16:colId xmlns:a16="http://schemas.microsoft.com/office/drawing/2014/main" val="1541076487"/>
                    </a:ext>
                  </a:extLst>
                </a:gridCol>
              </a:tblGrid>
              <a:tr h="684188">
                <a:tc>
                  <a:txBody>
                    <a:bodyPr/>
                    <a:lstStyle/>
                    <a:p>
                      <a:pPr fontAlgn="b"/>
                      <a:r>
                        <a:rPr lang="en-US" sz="1800">
                          <a:effectLst/>
                        </a:rPr>
                        <a:t>Development of Candidate Set of Criteria Weights {W}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35512322"/>
                  </a:ext>
                </a:extLst>
              </a:tr>
              <a:tr h="415640">
                <a:tc>
                  <a:txBody>
                    <a:bodyPr/>
                    <a:lstStyle/>
                    <a:p>
                      <a:pPr fontAlgn="b"/>
                      <a:r>
                        <a:rPr lang="en-US" sz="1800">
                          <a:effectLst/>
                        </a:rPr>
                        <a:t>Criteria Comparison Matrix [C]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190580425"/>
                  </a:ext>
                </a:extLst>
              </a:tr>
              <a:tr h="952737">
                <a:tc>
                  <a:txBody>
                    <a:bodyPr/>
                    <a:lstStyle/>
                    <a:p>
                      <a:pPr fontAlgn="b"/>
                      <a:r>
                        <a:rPr lang="en-US" sz="1800">
                          <a:effectLst/>
                        </a:rPr>
                        <a:t>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Pin Chip</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Watch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Haptic Smart Cane</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Design Alternative Priorities {Pi}</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803657547"/>
                  </a:ext>
                </a:extLst>
              </a:tr>
              <a:tr h="415640">
                <a:tc>
                  <a:txBody>
                    <a:bodyPr/>
                    <a:lstStyle/>
                    <a:p>
                      <a:pPr fontAlgn="ctr"/>
                      <a:r>
                        <a:rPr lang="en-US" sz="1800">
                          <a:effectLst/>
                        </a:rPr>
                        <a:t>Sensor Pin Chip</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0.45</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0.45</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0.45</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0.45</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692823512"/>
                  </a:ext>
                </a:extLst>
              </a:tr>
              <a:tr h="415640">
                <a:tc>
                  <a:txBody>
                    <a:bodyPr/>
                    <a:lstStyle/>
                    <a:p>
                      <a:pPr fontAlgn="ctr"/>
                      <a:r>
                        <a:rPr lang="en-US" sz="1800">
                          <a:effectLst/>
                        </a:rPr>
                        <a:t>Sensor Watch</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0.45</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0.45</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0.45</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0.45</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060308478"/>
                  </a:ext>
                </a:extLst>
              </a:tr>
              <a:tr h="415640">
                <a:tc>
                  <a:txBody>
                    <a:bodyPr/>
                    <a:lstStyle/>
                    <a:p>
                      <a:pPr fontAlgn="ctr"/>
                      <a:r>
                        <a:rPr lang="en-US" sz="1800">
                          <a:effectLst/>
                        </a:rPr>
                        <a:t>Haptic Smart Cane</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0.09</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0.09</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0.09</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0.09</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21108811"/>
                  </a:ext>
                </a:extLst>
              </a:tr>
              <a:tr h="415640">
                <a:tc>
                  <a:txBody>
                    <a:bodyPr/>
                    <a:lstStyle/>
                    <a:p>
                      <a:pPr fontAlgn="b"/>
                      <a:r>
                        <a:rPr lang="en-US" sz="1800">
                          <a:effectLst/>
                        </a:rPr>
                        <a:t>Sum</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185800047"/>
                  </a:ext>
                </a:extLst>
              </a:tr>
            </a:tbl>
          </a:graphicData>
        </a:graphic>
      </p:graphicFrame>
    </p:spTree>
    <p:extLst>
      <p:ext uri="{BB962C8B-B14F-4D97-AF65-F5344CB8AC3E}">
        <p14:creationId xmlns:p14="http://schemas.microsoft.com/office/powerpoint/2010/main" val="338178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B97ED48-21D1-459D-B87C-1271704CBFCD}"/>
              </a:ext>
            </a:extLst>
          </p:cNvPr>
          <p:cNvSpPr>
            <a:spLocks noGrp="1"/>
          </p:cNvSpPr>
          <p:nvPr>
            <p:ph type="title"/>
          </p:nvPr>
        </p:nvSpPr>
        <p:spPr>
          <a:xfrm>
            <a:off x="838200" y="365125"/>
            <a:ext cx="10515600" cy="1325563"/>
          </a:xfrm>
        </p:spPr>
        <p:txBody>
          <a:bodyPr/>
          <a:lstStyle/>
          <a:p>
            <a:endParaRPr lang="en-US"/>
          </a:p>
        </p:txBody>
      </p:sp>
      <p:graphicFrame>
        <p:nvGraphicFramePr>
          <p:cNvPr id="10" name="Content Placeholder 9">
            <a:extLst>
              <a:ext uri="{FF2B5EF4-FFF2-40B4-BE49-F238E27FC236}">
                <a16:creationId xmlns:a16="http://schemas.microsoft.com/office/drawing/2014/main" id="{5108C9FC-C6C7-486E-A99A-8068035C4276}"/>
              </a:ext>
            </a:extLst>
          </p:cNvPr>
          <p:cNvGraphicFramePr>
            <a:graphicFrameLocks noGrp="1"/>
          </p:cNvGraphicFramePr>
          <p:nvPr>
            <p:ph sz="half" idx="1"/>
          </p:nvPr>
        </p:nvGraphicFramePr>
        <p:xfrm>
          <a:off x="7878763" y="1828800"/>
          <a:ext cx="3475034" cy="781050"/>
        </p:xfrm>
        <a:graphic>
          <a:graphicData uri="http://schemas.openxmlformats.org/drawingml/2006/table">
            <a:tbl>
              <a:tblPr firstRow="1" bandRow="1">
                <a:tableStyleId>{5C22544A-7EE6-4342-B048-85BDC9FD1C3A}</a:tableStyleId>
              </a:tblPr>
              <a:tblGrid>
                <a:gridCol w="671313">
                  <a:extLst>
                    <a:ext uri="{9D8B030D-6E8A-4147-A177-3AD203B41FA5}">
                      <a16:colId xmlns:a16="http://schemas.microsoft.com/office/drawing/2014/main" val="1616930664"/>
                    </a:ext>
                  </a:extLst>
                </a:gridCol>
                <a:gridCol w="552846">
                  <a:extLst>
                    <a:ext uri="{9D8B030D-6E8A-4147-A177-3AD203B41FA5}">
                      <a16:colId xmlns:a16="http://schemas.microsoft.com/office/drawing/2014/main" val="1194888711"/>
                    </a:ext>
                  </a:extLst>
                </a:gridCol>
                <a:gridCol w="710803">
                  <a:extLst>
                    <a:ext uri="{9D8B030D-6E8A-4147-A177-3AD203B41FA5}">
                      <a16:colId xmlns:a16="http://schemas.microsoft.com/office/drawing/2014/main" val="710527319"/>
                    </a:ext>
                  </a:extLst>
                </a:gridCol>
                <a:gridCol w="868759">
                  <a:extLst>
                    <a:ext uri="{9D8B030D-6E8A-4147-A177-3AD203B41FA5}">
                      <a16:colId xmlns:a16="http://schemas.microsoft.com/office/drawing/2014/main" val="2526879540"/>
                    </a:ext>
                  </a:extLst>
                </a:gridCol>
                <a:gridCol w="671313">
                  <a:extLst>
                    <a:ext uri="{9D8B030D-6E8A-4147-A177-3AD203B41FA5}">
                      <a16:colId xmlns:a16="http://schemas.microsoft.com/office/drawing/2014/main" val="1176083606"/>
                    </a:ext>
                  </a:extLst>
                </a:gridCol>
              </a:tblGrid>
              <a:tr h="190500">
                <a:tc>
                  <a:txBody>
                    <a:bodyPr/>
                    <a:lstStyle/>
                    <a:p>
                      <a:pPr fontAlgn="b"/>
                      <a:r>
                        <a:rPr lang="en-US" sz="1100">
                          <a:effectLst/>
                        </a:rPr>
                        <a:t># of criteria</a:t>
                      </a:r>
                      <a:endParaRPr lang="en-US" sz="1100">
                        <a:effectLst/>
                        <a:latin typeface="Calibri" panose="020F0502020204030204" pitchFamily="34" charset="0"/>
                      </a:endParaRPr>
                    </a:p>
                  </a:txBody>
                  <a:tcPr marL="9525" marR="9525" marT="9525" anchor="b"/>
                </a:tc>
                <a:tc>
                  <a:txBody>
                    <a:bodyPr/>
                    <a:lstStyle/>
                    <a:p>
                      <a:pPr fontAlgn="b"/>
                      <a:r>
                        <a:rPr lang="en-US" sz="1100">
                          <a:effectLst/>
                        </a:rPr>
                        <a:t>RI value</a:t>
                      </a:r>
                      <a:endParaRPr lang="en-US" sz="1100">
                        <a:effectLst/>
                        <a:latin typeface="Calibri" panose="020F0502020204030204" pitchFamily="34" charset="0"/>
                      </a:endParaRPr>
                    </a:p>
                  </a:txBody>
                  <a:tcPr marL="9525" marR="9525" marT="9525" anchor="b"/>
                </a:tc>
                <a:tc>
                  <a:txBody>
                    <a:bodyPr/>
                    <a:lstStyle/>
                    <a:p>
                      <a:pPr fontAlgn="b"/>
                      <a:r>
                        <a:rPr lang="en-US" sz="1100">
                          <a:effectLst/>
                        </a:rPr>
                        <a:t>Average Consistency </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Index</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Ratio</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92632788"/>
                  </a:ext>
                </a:extLst>
              </a:tr>
              <a:tr h="190500">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0.52</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73273762"/>
                  </a:ext>
                </a:extLst>
              </a:tr>
            </a:tbl>
          </a:graphicData>
        </a:graphic>
      </p:graphicFrame>
      <p:sp>
        <p:nvSpPr>
          <p:cNvPr id="3" name="Slide Number Placeholder 2">
            <a:extLst>
              <a:ext uri="{FF2B5EF4-FFF2-40B4-BE49-F238E27FC236}">
                <a16:creationId xmlns:a16="http://schemas.microsoft.com/office/drawing/2014/main" id="{7925E902-BE37-4879-ADE4-032047FB9893}"/>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44</a:t>
            </a:fld>
            <a:endParaRPr lang="en-US"/>
          </a:p>
        </p:txBody>
      </p:sp>
      <p:sp>
        <p:nvSpPr>
          <p:cNvPr id="17" name="Content Placeholder 5">
            <a:extLst>
              <a:ext uri="{FF2B5EF4-FFF2-40B4-BE49-F238E27FC236}">
                <a16:creationId xmlns:a16="http://schemas.microsoft.com/office/drawing/2014/main" id="{0FBE3719-E47C-4E38-A951-2C07BAC33FDD}"/>
              </a:ext>
            </a:extLst>
          </p:cNvPr>
          <p:cNvSpPr>
            <a:spLocks noGrp="1"/>
          </p:cNvSpPr>
          <p:nvPr>
            <p:ph sz="quarter" idx="11"/>
          </p:nvPr>
        </p:nvSpPr>
        <p:spPr>
          <a:xfrm>
            <a:off x="10363200" y="5611399"/>
            <a:ext cx="1828800" cy="310896"/>
          </a:xfrm>
        </p:spPr>
        <p:txBody>
          <a:bodyPr/>
          <a:lstStyle/>
          <a:p>
            <a:endParaRPr lang="en-US"/>
          </a:p>
        </p:txBody>
      </p:sp>
      <p:graphicFrame>
        <p:nvGraphicFramePr>
          <p:cNvPr id="8" name="Content Placeholder 7">
            <a:extLst>
              <a:ext uri="{FF2B5EF4-FFF2-40B4-BE49-F238E27FC236}">
                <a16:creationId xmlns:a16="http://schemas.microsoft.com/office/drawing/2014/main" id="{2B03C04C-9A23-47AA-BF51-8AD7FAE31FE2}"/>
              </a:ext>
            </a:extLst>
          </p:cNvPr>
          <p:cNvGraphicFramePr>
            <a:graphicFrameLocks noGrp="1"/>
          </p:cNvGraphicFramePr>
          <p:nvPr>
            <p:ph sz="half" idx="2"/>
          </p:nvPr>
        </p:nvGraphicFramePr>
        <p:xfrm>
          <a:off x="838199" y="2565338"/>
          <a:ext cx="6949441" cy="2625961"/>
        </p:xfrm>
        <a:graphic>
          <a:graphicData uri="http://schemas.openxmlformats.org/drawingml/2006/table">
            <a:tbl>
              <a:tblPr firstRow="1" bandRow="1">
                <a:tableStyleId>{5C22544A-7EE6-4342-B048-85BDC9FD1C3A}</a:tableStyleId>
              </a:tblPr>
              <a:tblGrid>
                <a:gridCol w="2269220">
                  <a:extLst>
                    <a:ext uri="{9D8B030D-6E8A-4147-A177-3AD203B41FA5}">
                      <a16:colId xmlns:a16="http://schemas.microsoft.com/office/drawing/2014/main" val="2629247620"/>
                    </a:ext>
                  </a:extLst>
                </a:gridCol>
                <a:gridCol w="2746440">
                  <a:extLst>
                    <a:ext uri="{9D8B030D-6E8A-4147-A177-3AD203B41FA5}">
                      <a16:colId xmlns:a16="http://schemas.microsoft.com/office/drawing/2014/main" val="816800665"/>
                    </a:ext>
                  </a:extLst>
                </a:gridCol>
                <a:gridCol w="1933781">
                  <a:extLst>
                    <a:ext uri="{9D8B030D-6E8A-4147-A177-3AD203B41FA5}">
                      <a16:colId xmlns:a16="http://schemas.microsoft.com/office/drawing/2014/main" val="2348892645"/>
                    </a:ext>
                  </a:extLst>
                </a:gridCol>
              </a:tblGrid>
              <a:tr h="930373">
                <a:tc>
                  <a:txBody>
                    <a:bodyPr/>
                    <a:lstStyle/>
                    <a:p>
                      <a:pPr fontAlgn="b"/>
                      <a:r>
                        <a:rPr lang="en-US" sz="2400">
                          <a:effectLst/>
                        </a:rPr>
                        <a:t>Weighted Sum Vector</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Design Alternative Priorities</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Consistency vector</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1884090895"/>
                  </a:ext>
                </a:extLst>
              </a:tr>
              <a:tr h="565196">
                <a:tc>
                  <a:txBody>
                    <a:bodyPr/>
                    <a:lstStyle/>
                    <a:p>
                      <a:pPr algn="r" fontAlgn="b"/>
                      <a:r>
                        <a:rPr lang="en-US" sz="2400">
                          <a:effectLst/>
                        </a:rPr>
                        <a:t>1.36</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0.45</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3023116090"/>
                  </a:ext>
                </a:extLst>
              </a:tr>
              <a:tr h="565196">
                <a:tc>
                  <a:txBody>
                    <a:bodyPr/>
                    <a:lstStyle/>
                    <a:p>
                      <a:pPr algn="r" fontAlgn="b"/>
                      <a:r>
                        <a:rPr lang="en-US" sz="2400">
                          <a:effectLst/>
                        </a:rPr>
                        <a:t>1.36</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0.45</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2485597505"/>
                  </a:ext>
                </a:extLst>
              </a:tr>
              <a:tr h="565196">
                <a:tc>
                  <a:txBody>
                    <a:bodyPr/>
                    <a:lstStyle/>
                    <a:p>
                      <a:pPr algn="r" fontAlgn="b"/>
                      <a:r>
                        <a:rPr lang="en-US" sz="2400">
                          <a:effectLst/>
                        </a:rPr>
                        <a:t>0.27</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0.09</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2560380676"/>
                  </a:ext>
                </a:extLst>
              </a:tr>
            </a:tbl>
          </a:graphicData>
        </a:graphic>
      </p:graphicFrame>
    </p:spTree>
    <p:extLst>
      <p:ext uri="{BB962C8B-B14F-4D97-AF65-F5344CB8AC3E}">
        <p14:creationId xmlns:p14="http://schemas.microsoft.com/office/powerpoint/2010/main" val="1451920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D31FFE-0ADC-4C97-8FA4-9B10CF1CA3EC}"/>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45</a:t>
            </a:fld>
            <a:endParaRPr lang="en-US"/>
          </a:p>
        </p:txBody>
      </p:sp>
      <p:sp>
        <p:nvSpPr>
          <p:cNvPr id="11" name="Content Placeholder 3">
            <a:extLst>
              <a:ext uri="{FF2B5EF4-FFF2-40B4-BE49-F238E27FC236}">
                <a16:creationId xmlns:a16="http://schemas.microsoft.com/office/drawing/2014/main" id="{426FB782-4DBB-437B-8561-66F35F426144}"/>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08D75E61-672C-4454-AEE2-790EA681D9C8}"/>
              </a:ext>
            </a:extLst>
          </p:cNvPr>
          <p:cNvGraphicFramePr>
            <a:graphicFrameLocks noGrp="1"/>
          </p:cNvGraphicFramePr>
          <p:nvPr>
            <p:ph idx="1"/>
          </p:nvPr>
        </p:nvGraphicFramePr>
        <p:xfrm>
          <a:off x="838200" y="1077915"/>
          <a:ext cx="10515602" cy="4137134"/>
        </p:xfrm>
        <a:graphic>
          <a:graphicData uri="http://schemas.openxmlformats.org/drawingml/2006/table">
            <a:tbl>
              <a:tblPr firstRow="1" bandRow="1">
                <a:tableStyleId>{5C22544A-7EE6-4342-B048-85BDC9FD1C3A}</a:tableStyleId>
              </a:tblPr>
              <a:tblGrid>
                <a:gridCol w="4194885">
                  <a:extLst>
                    <a:ext uri="{9D8B030D-6E8A-4147-A177-3AD203B41FA5}">
                      <a16:colId xmlns:a16="http://schemas.microsoft.com/office/drawing/2014/main" val="1317590467"/>
                    </a:ext>
                  </a:extLst>
                </a:gridCol>
                <a:gridCol w="2540376">
                  <a:extLst>
                    <a:ext uri="{9D8B030D-6E8A-4147-A177-3AD203B41FA5}">
                      <a16:colId xmlns:a16="http://schemas.microsoft.com/office/drawing/2014/main" val="1936685768"/>
                    </a:ext>
                  </a:extLst>
                </a:gridCol>
                <a:gridCol w="1987854">
                  <a:extLst>
                    <a:ext uri="{9D8B030D-6E8A-4147-A177-3AD203B41FA5}">
                      <a16:colId xmlns:a16="http://schemas.microsoft.com/office/drawing/2014/main" val="334907003"/>
                    </a:ext>
                  </a:extLst>
                </a:gridCol>
                <a:gridCol w="1792487">
                  <a:extLst>
                    <a:ext uri="{9D8B030D-6E8A-4147-A177-3AD203B41FA5}">
                      <a16:colId xmlns:a16="http://schemas.microsoft.com/office/drawing/2014/main" val="687285576"/>
                    </a:ext>
                  </a:extLst>
                </a:gridCol>
              </a:tblGrid>
              <a:tr h="821272">
                <a:tc>
                  <a:txBody>
                    <a:bodyPr/>
                    <a:lstStyle/>
                    <a:p>
                      <a:pPr fontAlgn="b"/>
                      <a:r>
                        <a:rPr lang="en-US" sz="2100">
                          <a:effectLst/>
                        </a:rPr>
                        <a:t>Development of Candidate Set of Criteria Weights {W}        </a:t>
                      </a:r>
                      <a:endParaRPr lang="en-US" sz="2100">
                        <a:solidFill>
                          <a:srgbClr val="FFFFFF"/>
                        </a:solidFill>
                        <a:effectLst/>
                        <a:latin typeface="Calibri" panose="020F0502020204030204" pitchFamily="34" charset="0"/>
                      </a:endParaRPr>
                    </a:p>
                  </a:txBody>
                  <a:tcPr marL="18316" marR="18316" marT="18316" marB="87915" anchor="b"/>
                </a:tc>
                <a:tc>
                  <a:txBody>
                    <a:bodyPr/>
                    <a:lstStyle/>
                    <a:p>
                      <a:pPr fontAlgn="b"/>
                      <a:r>
                        <a:rPr lang="en-US" sz="2100">
                          <a:effectLst/>
                        </a:rPr>
                        <a:t>Access Emergency Contact</a:t>
                      </a:r>
                      <a:endParaRPr lang="en-US" sz="2100">
                        <a:solidFill>
                          <a:srgbClr val="FFFFFF"/>
                        </a:solidFill>
                        <a:effectLst/>
                        <a:latin typeface="Calibri" panose="020F0502020204030204" pitchFamily="34" charset="0"/>
                      </a:endParaRPr>
                    </a:p>
                  </a:txBody>
                  <a:tcPr marL="18316" marR="18316" marT="18316" marB="87915" anchor="b"/>
                </a:tc>
                <a:tc>
                  <a:txBody>
                    <a:bodyPr/>
                    <a:lstStyle/>
                    <a:p>
                      <a:pPr fontAlgn="b"/>
                      <a:endParaRPr lang="en-US" sz="2100">
                        <a:solidFill>
                          <a:srgbClr val="FFFFFF"/>
                        </a:solidFill>
                        <a:effectLst/>
                        <a:latin typeface="Calibri" panose="020F0502020204030204" pitchFamily="34" charset="0"/>
                      </a:endParaRPr>
                    </a:p>
                  </a:txBody>
                  <a:tcPr marL="18316" marR="18316" marT="18316" marB="87915" anchor="b"/>
                </a:tc>
                <a:tc>
                  <a:txBody>
                    <a:bodyPr/>
                    <a:lstStyle/>
                    <a:p>
                      <a:pPr fontAlgn="b"/>
                      <a:endParaRPr lang="en-US" sz="2100">
                        <a:solidFill>
                          <a:srgbClr val="FFFFFF"/>
                        </a:solidFill>
                        <a:effectLst/>
                        <a:latin typeface="Calibri" panose="020F0502020204030204" pitchFamily="34" charset="0"/>
                      </a:endParaRPr>
                    </a:p>
                  </a:txBody>
                  <a:tcPr marL="18316" marR="18316" marT="18316" marB="87915" anchor="b"/>
                </a:tc>
                <a:extLst>
                  <a:ext uri="{0D108BD9-81ED-4DB2-BD59-A6C34878D82A}">
                    <a16:rowId xmlns:a16="http://schemas.microsoft.com/office/drawing/2014/main" val="1551918346"/>
                  </a:ext>
                </a:extLst>
              </a:tr>
              <a:tr h="498918">
                <a:tc>
                  <a:txBody>
                    <a:bodyPr/>
                    <a:lstStyle/>
                    <a:p>
                      <a:pPr fontAlgn="b"/>
                      <a:r>
                        <a:rPr lang="en-US" sz="2100">
                          <a:effectLst/>
                        </a:rPr>
                        <a:t>Criteria Comparison Matrix [C] </a:t>
                      </a:r>
                      <a:endParaRPr lang="en-US" sz="2100">
                        <a:solidFill>
                          <a:srgbClr val="FFFFFF"/>
                        </a:solidFill>
                        <a:effectLst/>
                        <a:latin typeface="Calibri" panose="020F0502020204030204" pitchFamily="34" charset="0"/>
                      </a:endParaRPr>
                    </a:p>
                  </a:txBody>
                  <a:tcPr marL="18316" marR="18316" marT="18316" marB="87915" anchor="b"/>
                </a:tc>
                <a:tc>
                  <a:txBody>
                    <a:bodyPr/>
                    <a:lstStyle/>
                    <a:p>
                      <a:pPr fontAlgn="b"/>
                      <a:endParaRPr lang="en-US" sz="2100">
                        <a:solidFill>
                          <a:srgbClr val="FFFFFF"/>
                        </a:solidFill>
                        <a:effectLst/>
                        <a:latin typeface="Calibri" panose="020F0502020204030204" pitchFamily="34" charset="0"/>
                      </a:endParaRPr>
                    </a:p>
                  </a:txBody>
                  <a:tcPr marL="18316" marR="18316" marT="18316" marB="87915" anchor="b"/>
                </a:tc>
                <a:tc>
                  <a:txBody>
                    <a:bodyPr/>
                    <a:lstStyle/>
                    <a:p>
                      <a:pPr fontAlgn="b"/>
                      <a:endParaRPr lang="en-US" sz="2100">
                        <a:solidFill>
                          <a:srgbClr val="FFFFFF"/>
                        </a:solidFill>
                        <a:effectLst/>
                        <a:latin typeface="Calibri" panose="020F0502020204030204" pitchFamily="34" charset="0"/>
                      </a:endParaRPr>
                    </a:p>
                  </a:txBody>
                  <a:tcPr marL="18316" marR="18316" marT="18316" marB="87915" anchor="b"/>
                </a:tc>
                <a:tc>
                  <a:txBody>
                    <a:bodyPr/>
                    <a:lstStyle/>
                    <a:p>
                      <a:pPr fontAlgn="b"/>
                      <a:endParaRPr lang="en-US" sz="2100">
                        <a:solidFill>
                          <a:srgbClr val="FFFFFF"/>
                        </a:solidFill>
                        <a:effectLst/>
                        <a:latin typeface="Calibri" panose="020F0502020204030204" pitchFamily="34" charset="0"/>
                      </a:endParaRPr>
                    </a:p>
                  </a:txBody>
                  <a:tcPr marL="18316" marR="18316" marT="18316" marB="87915" anchor="b"/>
                </a:tc>
                <a:extLst>
                  <a:ext uri="{0D108BD9-81ED-4DB2-BD59-A6C34878D82A}">
                    <a16:rowId xmlns:a16="http://schemas.microsoft.com/office/drawing/2014/main" val="585612117"/>
                  </a:ext>
                </a:extLst>
              </a:tr>
              <a:tr h="821272">
                <a:tc>
                  <a:txBody>
                    <a:bodyPr/>
                    <a:lstStyle/>
                    <a:p>
                      <a:pPr fontAlgn="b"/>
                      <a:r>
                        <a:rPr lang="en-US" sz="2100">
                          <a:effectLst/>
                        </a:rPr>
                        <a:t>  </a:t>
                      </a:r>
                      <a:endParaRPr lang="en-US" sz="2100">
                        <a:effectLst/>
                        <a:latin typeface="Calibri" panose="020F0502020204030204" pitchFamily="34" charset="0"/>
                      </a:endParaRPr>
                    </a:p>
                  </a:txBody>
                  <a:tcPr marL="18316" marR="18316" marT="18316" marB="87915" anchor="b"/>
                </a:tc>
                <a:tc>
                  <a:txBody>
                    <a:bodyPr/>
                    <a:lstStyle/>
                    <a:p>
                      <a:pPr fontAlgn="b"/>
                      <a:r>
                        <a:rPr lang="en-US" sz="2100">
                          <a:effectLst/>
                        </a:rPr>
                        <a:t>Sensor Pin Chip</a:t>
                      </a:r>
                      <a:endParaRPr lang="en-US" sz="2100">
                        <a:effectLst/>
                        <a:latin typeface="Calibri" panose="020F0502020204030204" pitchFamily="34" charset="0"/>
                      </a:endParaRPr>
                    </a:p>
                  </a:txBody>
                  <a:tcPr marL="18316" marR="18316" marT="18316" marB="87915" anchor="b"/>
                </a:tc>
                <a:tc>
                  <a:txBody>
                    <a:bodyPr/>
                    <a:lstStyle/>
                    <a:p>
                      <a:pPr fontAlgn="b"/>
                      <a:r>
                        <a:rPr lang="en-US" sz="2100">
                          <a:effectLst/>
                        </a:rPr>
                        <a:t>Sensor Watch </a:t>
                      </a:r>
                      <a:endParaRPr lang="en-US" sz="2100">
                        <a:effectLst/>
                        <a:latin typeface="Calibri" panose="020F0502020204030204" pitchFamily="34" charset="0"/>
                      </a:endParaRPr>
                    </a:p>
                  </a:txBody>
                  <a:tcPr marL="18316" marR="18316" marT="18316" marB="87915" anchor="b"/>
                </a:tc>
                <a:tc>
                  <a:txBody>
                    <a:bodyPr/>
                    <a:lstStyle/>
                    <a:p>
                      <a:pPr fontAlgn="b"/>
                      <a:r>
                        <a:rPr lang="en-US" sz="2100">
                          <a:effectLst/>
                        </a:rPr>
                        <a:t>Haptic Smart Cane</a:t>
                      </a:r>
                      <a:endParaRPr lang="en-US" sz="2100">
                        <a:effectLst/>
                        <a:latin typeface="Calibri" panose="020F0502020204030204" pitchFamily="34" charset="0"/>
                      </a:endParaRPr>
                    </a:p>
                  </a:txBody>
                  <a:tcPr marL="18316" marR="18316" marT="18316" marB="87915" anchor="b"/>
                </a:tc>
                <a:extLst>
                  <a:ext uri="{0D108BD9-81ED-4DB2-BD59-A6C34878D82A}">
                    <a16:rowId xmlns:a16="http://schemas.microsoft.com/office/drawing/2014/main" val="4172040684"/>
                  </a:ext>
                </a:extLst>
              </a:tr>
              <a:tr h="498918">
                <a:tc>
                  <a:txBody>
                    <a:bodyPr/>
                    <a:lstStyle/>
                    <a:p>
                      <a:pPr fontAlgn="ctr"/>
                      <a:r>
                        <a:rPr lang="en-US" sz="2100">
                          <a:effectLst/>
                        </a:rPr>
                        <a:t>Sensor Pin Chip</a:t>
                      </a:r>
                      <a:endParaRPr lang="en-US" sz="2100">
                        <a:effectLst/>
                        <a:latin typeface="Calibri" panose="020F0502020204030204" pitchFamily="34" charset="0"/>
                      </a:endParaRPr>
                    </a:p>
                  </a:txBody>
                  <a:tcPr marL="18316" marR="18316" marT="18316" marB="87915" anchor="ctr"/>
                </a:tc>
                <a:tc>
                  <a:txBody>
                    <a:bodyPr/>
                    <a:lstStyle/>
                    <a:p>
                      <a:pPr algn="r" fontAlgn="b"/>
                      <a:r>
                        <a:rPr lang="en-US" sz="2100">
                          <a:effectLst/>
                        </a:rPr>
                        <a:t>1.00</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1.00</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0.33</a:t>
                      </a:r>
                      <a:endParaRPr lang="en-US" sz="2100">
                        <a:effectLst/>
                        <a:latin typeface="Calibri" panose="020F0502020204030204" pitchFamily="34" charset="0"/>
                      </a:endParaRPr>
                    </a:p>
                  </a:txBody>
                  <a:tcPr marL="18316" marR="18316" marT="18316" marB="87915" anchor="b"/>
                </a:tc>
                <a:extLst>
                  <a:ext uri="{0D108BD9-81ED-4DB2-BD59-A6C34878D82A}">
                    <a16:rowId xmlns:a16="http://schemas.microsoft.com/office/drawing/2014/main" val="841799658"/>
                  </a:ext>
                </a:extLst>
              </a:tr>
              <a:tr h="498918">
                <a:tc>
                  <a:txBody>
                    <a:bodyPr/>
                    <a:lstStyle/>
                    <a:p>
                      <a:pPr fontAlgn="ctr"/>
                      <a:r>
                        <a:rPr lang="en-US" sz="2100">
                          <a:effectLst/>
                        </a:rPr>
                        <a:t>Sensor Watch</a:t>
                      </a:r>
                      <a:endParaRPr lang="en-US" sz="2100">
                        <a:effectLst/>
                        <a:latin typeface="Calibri" panose="020F0502020204030204" pitchFamily="34" charset="0"/>
                      </a:endParaRPr>
                    </a:p>
                  </a:txBody>
                  <a:tcPr marL="18316" marR="18316" marT="18316" marB="87915" anchor="ctr"/>
                </a:tc>
                <a:tc>
                  <a:txBody>
                    <a:bodyPr/>
                    <a:lstStyle/>
                    <a:p>
                      <a:pPr algn="r" fontAlgn="b"/>
                      <a:r>
                        <a:rPr lang="en-US" sz="2100">
                          <a:effectLst/>
                        </a:rPr>
                        <a:t>1.00</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1.00</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0.33</a:t>
                      </a:r>
                      <a:endParaRPr lang="en-US" sz="2100">
                        <a:effectLst/>
                        <a:latin typeface="Calibri" panose="020F0502020204030204" pitchFamily="34" charset="0"/>
                      </a:endParaRPr>
                    </a:p>
                  </a:txBody>
                  <a:tcPr marL="18316" marR="18316" marT="18316" marB="87915" anchor="b"/>
                </a:tc>
                <a:extLst>
                  <a:ext uri="{0D108BD9-81ED-4DB2-BD59-A6C34878D82A}">
                    <a16:rowId xmlns:a16="http://schemas.microsoft.com/office/drawing/2014/main" val="3232507894"/>
                  </a:ext>
                </a:extLst>
              </a:tr>
              <a:tr h="498918">
                <a:tc>
                  <a:txBody>
                    <a:bodyPr/>
                    <a:lstStyle/>
                    <a:p>
                      <a:pPr fontAlgn="ctr"/>
                      <a:r>
                        <a:rPr lang="en-US" sz="2100">
                          <a:effectLst/>
                        </a:rPr>
                        <a:t>Haptic Smart Cane</a:t>
                      </a:r>
                      <a:endParaRPr lang="en-US" sz="2100">
                        <a:effectLst/>
                        <a:latin typeface="Calibri" panose="020F0502020204030204" pitchFamily="34" charset="0"/>
                      </a:endParaRPr>
                    </a:p>
                  </a:txBody>
                  <a:tcPr marL="18316" marR="18316" marT="18316" marB="87915" anchor="ctr"/>
                </a:tc>
                <a:tc>
                  <a:txBody>
                    <a:bodyPr/>
                    <a:lstStyle/>
                    <a:p>
                      <a:pPr algn="r" fontAlgn="b"/>
                      <a:r>
                        <a:rPr lang="en-US" sz="2100">
                          <a:effectLst/>
                        </a:rPr>
                        <a:t>3.00</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3.00</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1.00</a:t>
                      </a:r>
                      <a:endParaRPr lang="en-US" sz="2100">
                        <a:effectLst/>
                        <a:latin typeface="Calibri" panose="020F0502020204030204" pitchFamily="34" charset="0"/>
                      </a:endParaRPr>
                    </a:p>
                  </a:txBody>
                  <a:tcPr marL="18316" marR="18316" marT="18316" marB="87915" anchor="b"/>
                </a:tc>
                <a:extLst>
                  <a:ext uri="{0D108BD9-81ED-4DB2-BD59-A6C34878D82A}">
                    <a16:rowId xmlns:a16="http://schemas.microsoft.com/office/drawing/2014/main" val="346428596"/>
                  </a:ext>
                </a:extLst>
              </a:tr>
              <a:tr h="498918">
                <a:tc>
                  <a:txBody>
                    <a:bodyPr/>
                    <a:lstStyle/>
                    <a:p>
                      <a:pPr fontAlgn="b"/>
                      <a:r>
                        <a:rPr lang="en-US" sz="2100">
                          <a:effectLst/>
                        </a:rPr>
                        <a:t>Sum</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5.00</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5.00</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1.67</a:t>
                      </a:r>
                      <a:endParaRPr lang="en-US" sz="2100">
                        <a:effectLst/>
                        <a:latin typeface="Calibri" panose="020F0502020204030204" pitchFamily="34" charset="0"/>
                      </a:endParaRPr>
                    </a:p>
                  </a:txBody>
                  <a:tcPr marL="18316" marR="18316" marT="18316" marB="87915" anchor="b"/>
                </a:tc>
                <a:extLst>
                  <a:ext uri="{0D108BD9-81ED-4DB2-BD59-A6C34878D82A}">
                    <a16:rowId xmlns:a16="http://schemas.microsoft.com/office/drawing/2014/main" val="1341812142"/>
                  </a:ext>
                </a:extLst>
              </a:tr>
            </a:tbl>
          </a:graphicData>
        </a:graphic>
      </p:graphicFrame>
    </p:spTree>
    <p:extLst>
      <p:ext uri="{BB962C8B-B14F-4D97-AF65-F5344CB8AC3E}">
        <p14:creationId xmlns:p14="http://schemas.microsoft.com/office/powerpoint/2010/main" val="29397343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FFF013-FA00-4C2E-B180-F002FD15C31D}"/>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46</a:t>
            </a:fld>
            <a:endParaRPr lang="en-US"/>
          </a:p>
        </p:txBody>
      </p:sp>
      <p:sp>
        <p:nvSpPr>
          <p:cNvPr id="11" name="Content Placeholder 3">
            <a:extLst>
              <a:ext uri="{FF2B5EF4-FFF2-40B4-BE49-F238E27FC236}">
                <a16:creationId xmlns:a16="http://schemas.microsoft.com/office/drawing/2014/main" id="{AAF20D90-9CCE-4DDE-991A-3FB14FF807AD}"/>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C77CD253-7DA3-4CB7-9F40-5FA6598E9D3E}"/>
              </a:ext>
            </a:extLst>
          </p:cNvPr>
          <p:cNvGraphicFramePr>
            <a:graphicFrameLocks noGrp="1"/>
          </p:cNvGraphicFramePr>
          <p:nvPr>
            <p:ph idx="1"/>
          </p:nvPr>
        </p:nvGraphicFramePr>
        <p:xfrm>
          <a:off x="838200" y="1288919"/>
          <a:ext cx="10515602" cy="3715125"/>
        </p:xfrm>
        <a:graphic>
          <a:graphicData uri="http://schemas.openxmlformats.org/drawingml/2006/table">
            <a:tbl>
              <a:tblPr firstRow="1" bandRow="1">
                <a:tableStyleId>{5C22544A-7EE6-4342-B048-85BDC9FD1C3A}</a:tableStyleId>
              </a:tblPr>
              <a:tblGrid>
                <a:gridCol w="3494689">
                  <a:extLst>
                    <a:ext uri="{9D8B030D-6E8A-4147-A177-3AD203B41FA5}">
                      <a16:colId xmlns:a16="http://schemas.microsoft.com/office/drawing/2014/main" val="1474543580"/>
                    </a:ext>
                  </a:extLst>
                </a:gridCol>
                <a:gridCol w="1811176">
                  <a:extLst>
                    <a:ext uri="{9D8B030D-6E8A-4147-A177-3AD203B41FA5}">
                      <a16:colId xmlns:a16="http://schemas.microsoft.com/office/drawing/2014/main" val="2450160046"/>
                    </a:ext>
                  </a:extLst>
                </a:gridCol>
                <a:gridCol w="1656048">
                  <a:extLst>
                    <a:ext uri="{9D8B030D-6E8A-4147-A177-3AD203B41FA5}">
                      <a16:colId xmlns:a16="http://schemas.microsoft.com/office/drawing/2014/main" val="422035689"/>
                    </a:ext>
                  </a:extLst>
                </a:gridCol>
                <a:gridCol w="2080742">
                  <a:extLst>
                    <a:ext uri="{9D8B030D-6E8A-4147-A177-3AD203B41FA5}">
                      <a16:colId xmlns:a16="http://schemas.microsoft.com/office/drawing/2014/main" val="4193810350"/>
                    </a:ext>
                  </a:extLst>
                </a:gridCol>
                <a:gridCol w="1472947">
                  <a:extLst>
                    <a:ext uri="{9D8B030D-6E8A-4147-A177-3AD203B41FA5}">
                      <a16:colId xmlns:a16="http://schemas.microsoft.com/office/drawing/2014/main" val="1392063433"/>
                    </a:ext>
                  </a:extLst>
                </a:gridCol>
              </a:tblGrid>
              <a:tr h="684188">
                <a:tc>
                  <a:txBody>
                    <a:bodyPr/>
                    <a:lstStyle/>
                    <a:p>
                      <a:pPr fontAlgn="b"/>
                      <a:r>
                        <a:rPr lang="en-US" sz="1800">
                          <a:effectLst/>
                        </a:rPr>
                        <a:t>Development of Candidate Set of Criteria Weights {W}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837787075"/>
                  </a:ext>
                </a:extLst>
              </a:tr>
              <a:tr h="415640">
                <a:tc>
                  <a:txBody>
                    <a:bodyPr/>
                    <a:lstStyle/>
                    <a:p>
                      <a:pPr fontAlgn="b"/>
                      <a:r>
                        <a:rPr lang="en-US" sz="1800">
                          <a:effectLst/>
                        </a:rPr>
                        <a:t>Criteria Comparison Matrix [C]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166771556"/>
                  </a:ext>
                </a:extLst>
              </a:tr>
              <a:tr h="952737">
                <a:tc>
                  <a:txBody>
                    <a:bodyPr/>
                    <a:lstStyle/>
                    <a:p>
                      <a:pPr fontAlgn="b"/>
                      <a:r>
                        <a:rPr lang="en-US" sz="1800">
                          <a:effectLst/>
                        </a:rPr>
                        <a:t>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Pin Chip</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Watch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Haptic Smart Cane</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Design Alternative Priorities {Pi}</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862157452"/>
                  </a:ext>
                </a:extLst>
              </a:tr>
              <a:tr h="415640">
                <a:tc>
                  <a:txBody>
                    <a:bodyPr/>
                    <a:lstStyle/>
                    <a:p>
                      <a:pPr fontAlgn="ctr"/>
                      <a:r>
                        <a:rPr lang="en-US" sz="1800">
                          <a:effectLst/>
                        </a:rPr>
                        <a:t>Sensor Pin Chip</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559677408"/>
                  </a:ext>
                </a:extLst>
              </a:tr>
              <a:tr h="415640">
                <a:tc>
                  <a:txBody>
                    <a:bodyPr/>
                    <a:lstStyle/>
                    <a:p>
                      <a:pPr fontAlgn="ctr"/>
                      <a:r>
                        <a:rPr lang="en-US" sz="1800">
                          <a:effectLst/>
                        </a:rPr>
                        <a:t>Sensor Watch</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780831799"/>
                  </a:ext>
                </a:extLst>
              </a:tr>
              <a:tr h="415640">
                <a:tc>
                  <a:txBody>
                    <a:bodyPr/>
                    <a:lstStyle/>
                    <a:p>
                      <a:pPr fontAlgn="ctr"/>
                      <a:r>
                        <a:rPr lang="en-US" sz="1800">
                          <a:effectLst/>
                        </a:rPr>
                        <a:t>Haptic Smart Cane</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0.60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0.60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0.60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0.60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474005944"/>
                  </a:ext>
                </a:extLst>
              </a:tr>
              <a:tr h="415640">
                <a:tc>
                  <a:txBody>
                    <a:bodyPr/>
                    <a:lstStyle/>
                    <a:p>
                      <a:pPr fontAlgn="b"/>
                      <a:r>
                        <a:rPr lang="en-US" sz="1800">
                          <a:effectLst/>
                        </a:rPr>
                        <a:t>Sum</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413127411"/>
                  </a:ext>
                </a:extLst>
              </a:tr>
            </a:tbl>
          </a:graphicData>
        </a:graphic>
      </p:graphicFrame>
    </p:spTree>
    <p:extLst>
      <p:ext uri="{BB962C8B-B14F-4D97-AF65-F5344CB8AC3E}">
        <p14:creationId xmlns:p14="http://schemas.microsoft.com/office/powerpoint/2010/main" val="20487429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D944C12-B132-4DC9-B18C-39648F9D226B}"/>
              </a:ext>
            </a:extLst>
          </p:cNvPr>
          <p:cNvSpPr>
            <a:spLocks noGrp="1"/>
          </p:cNvSpPr>
          <p:nvPr>
            <p:ph type="title"/>
          </p:nvPr>
        </p:nvSpPr>
        <p:spPr>
          <a:xfrm>
            <a:off x="838200" y="365125"/>
            <a:ext cx="10515600" cy="1325563"/>
          </a:xfrm>
        </p:spPr>
        <p:txBody>
          <a:bodyPr/>
          <a:lstStyle/>
          <a:p>
            <a:endParaRPr lang="en-US"/>
          </a:p>
        </p:txBody>
      </p:sp>
      <p:graphicFrame>
        <p:nvGraphicFramePr>
          <p:cNvPr id="8" name="Content Placeholder 7">
            <a:extLst>
              <a:ext uri="{FF2B5EF4-FFF2-40B4-BE49-F238E27FC236}">
                <a16:creationId xmlns:a16="http://schemas.microsoft.com/office/drawing/2014/main" id="{9C9A5985-22C0-4F2D-B661-F769F31E1642}"/>
              </a:ext>
            </a:extLst>
          </p:cNvPr>
          <p:cNvGraphicFramePr>
            <a:graphicFrameLocks noGrp="1"/>
          </p:cNvGraphicFramePr>
          <p:nvPr>
            <p:ph sz="half" idx="1"/>
          </p:nvPr>
        </p:nvGraphicFramePr>
        <p:xfrm>
          <a:off x="7878763" y="1828800"/>
          <a:ext cx="3475034" cy="781050"/>
        </p:xfrm>
        <a:graphic>
          <a:graphicData uri="http://schemas.openxmlformats.org/drawingml/2006/table">
            <a:tbl>
              <a:tblPr firstRow="1" bandRow="1">
                <a:tableStyleId>{5C22544A-7EE6-4342-B048-85BDC9FD1C3A}</a:tableStyleId>
              </a:tblPr>
              <a:tblGrid>
                <a:gridCol w="671313">
                  <a:extLst>
                    <a:ext uri="{9D8B030D-6E8A-4147-A177-3AD203B41FA5}">
                      <a16:colId xmlns:a16="http://schemas.microsoft.com/office/drawing/2014/main" val="351785070"/>
                    </a:ext>
                  </a:extLst>
                </a:gridCol>
                <a:gridCol w="552846">
                  <a:extLst>
                    <a:ext uri="{9D8B030D-6E8A-4147-A177-3AD203B41FA5}">
                      <a16:colId xmlns:a16="http://schemas.microsoft.com/office/drawing/2014/main" val="2682084000"/>
                    </a:ext>
                  </a:extLst>
                </a:gridCol>
                <a:gridCol w="710803">
                  <a:extLst>
                    <a:ext uri="{9D8B030D-6E8A-4147-A177-3AD203B41FA5}">
                      <a16:colId xmlns:a16="http://schemas.microsoft.com/office/drawing/2014/main" val="714714853"/>
                    </a:ext>
                  </a:extLst>
                </a:gridCol>
                <a:gridCol w="868759">
                  <a:extLst>
                    <a:ext uri="{9D8B030D-6E8A-4147-A177-3AD203B41FA5}">
                      <a16:colId xmlns:a16="http://schemas.microsoft.com/office/drawing/2014/main" val="3468925169"/>
                    </a:ext>
                  </a:extLst>
                </a:gridCol>
                <a:gridCol w="671313">
                  <a:extLst>
                    <a:ext uri="{9D8B030D-6E8A-4147-A177-3AD203B41FA5}">
                      <a16:colId xmlns:a16="http://schemas.microsoft.com/office/drawing/2014/main" val="3080022328"/>
                    </a:ext>
                  </a:extLst>
                </a:gridCol>
              </a:tblGrid>
              <a:tr h="190500">
                <a:tc>
                  <a:txBody>
                    <a:bodyPr/>
                    <a:lstStyle/>
                    <a:p>
                      <a:pPr fontAlgn="b"/>
                      <a:r>
                        <a:rPr lang="en-US" sz="1100">
                          <a:effectLst/>
                        </a:rPr>
                        <a:t># of criteria</a:t>
                      </a:r>
                      <a:endParaRPr lang="en-US" sz="1100">
                        <a:effectLst/>
                        <a:latin typeface="Calibri" panose="020F0502020204030204" pitchFamily="34" charset="0"/>
                      </a:endParaRPr>
                    </a:p>
                  </a:txBody>
                  <a:tcPr marL="9525" marR="9525" marT="9525" anchor="b"/>
                </a:tc>
                <a:tc>
                  <a:txBody>
                    <a:bodyPr/>
                    <a:lstStyle/>
                    <a:p>
                      <a:pPr fontAlgn="b"/>
                      <a:r>
                        <a:rPr lang="en-US" sz="1100">
                          <a:effectLst/>
                        </a:rPr>
                        <a:t>RI value</a:t>
                      </a:r>
                      <a:endParaRPr lang="en-US" sz="1100">
                        <a:effectLst/>
                        <a:latin typeface="Calibri" panose="020F0502020204030204" pitchFamily="34" charset="0"/>
                      </a:endParaRPr>
                    </a:p>
                  </a:txBody>
                  <a:tcPr marL="9525" marR="9525" marT="9525" anchor="b"/>
                </a:tc>
                <a:tc>
                  <a:txBody>
                    <a:bodyPr/>
                    <a:lstStyle/>
                    <a:p>
                      <a:pPr fontAlgn="b"/>
                      <a:r>
                        <a:rPr lang="en-US" sz="1100">
                          <a:effectLst/>
                        </a:rPr>
                        <a:t>Average Consistency </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Index</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Ratio</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180818335"/>
                  </a:ext>
                </a:extLst>
              </a:tr>
              <a:tr h="190500">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0.52</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486562597"/>
                  </a:ext>
                </a:extLst>
              </a:tr>
            </a:tbl>
          </a:graphicData>
        </a:graphic>
      </p:graphicFrame>
      <p:sp>
        <p:nvSpPr>
          <p:cNvPr id="3" name="Slide Number Placeholder 2">
            <a:extLst>
              <a:ext uri="{FF2B5EF4-FFF2-40B4-BE49-F238E27FC236}">
                <a16:creationId xmlns:a16="http://schemas.microsoft.com/office/drawing/2014/main" id="{2144184B-7174-4905-8FEC-595444851909}"/>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47</a:t>
            </a:fld>
            <a:endParaRPr lang="en-US"/>
          </a:p>
        </p:txBody>
      </p:sp>
      <p:sp>
        <p:nvSpPr>
          <p:cNvPr id="15" name="Content Placeholder 5">
            <a:extLst>
              <a:ext uri="{FF2B5EF4-FFF2-40B4-BE49-F238E27FC236}">
                <a16:creationId xmlns:a16="http://schemas.microsoft.com/office/drawing/2014/main" id="{7245F799-ADBA-4714-A004-6CC4F4E6A63B}"/>
              </a:ext>
            </a:extLst>
          </p:cNvPr>
          <p:cNvSpPr>
            <a:spLocks noGrp="1"/>
          </p:cNvSpPr>
          <p:nvPr>
            <p:ph sz="quarter" idx="11"/>
          </p:nvPr>
        </p:nvSpPr>
        <p:spPr>
          <a:xfrm>
            <a:off x="10363200" y="5611399"/>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4D2B0F32-927E-4BDF-BD9C-F44FD12C5EAB}"/>
              </a:ext>
            </a:extLst>
          </p:cNvPr>
          <p:cNvGraphicFramePr>
            <a:graphicFrameLocks noGrp="1"/>
          </p:cNvGraphicFramePr>
          <p:nvPr>
            <p:ph sz="half" idx="2"/>
          </p:nvPr>
        </p:nvGraphicFramePr>
        <p:xfrm>
          <a:off x="838199" y="2565338"/>
          <a:ext cx="6949441" cy="2625961"/>
        </p:xfrm>
        <a:graphic>
          <a:graphicData uri="http://schemas.openxmlformats.org/drawingml/2006/table">
            <a:tbl>
              <a:tblPr firstRow="1" bandRow="1">
                <a:tableStyleId>{5C22544A-7EE6-4342-B048-85BDC9FD1C3A}</a:tableStyleId>
              </a:tblPr>
              <a:tblGrid>
                <a:gridCol w="2269220">
                  <a:extLst>
                    <a:ext uri="{9D8B030D-6E8A-4147-A177-3AD203B41FA5}">
                      <a16:colId xmlns:a16="http://schemas.microsoft.com/office/drawing/2014/main" val="684899855"/>
                    </a:ext>
                  </a:extLst>
                </a:gridCol>
                <a:gridCol w="2746440">
                  <a:extLst>
                    <a:ext uri="{9D8B030D-6E8A-4147-A177-3AD203B41FA5}">
                      <a16:colId xmlns:a16="http://schemas.microsoft.com/office/drawing/2014/main" val="2351829480"/>
                    </a:ext>
                  </a:extLst>
                </a:gridCol>
                <a:gridCol w="1933781">
                  <a:extLst>
                    <a:ext uri="{9D8B030D-6E8A-4147-A177-3AD203B41FA5}">
                      <a16:colId xmlns:a16="http://schemas.microsoft.com/office/drawing/2014/main" val="4151572199"/>
                    </a:ext>
                  </a:extLst>
                </a:gridCol>
              </a:tblGrid>
              <a:tr h="930373">
                <a:tc>
                  <a:txBody>
                    <a:bodyPr/>
                    <a:lstStyle/>
                    <a:p>
                      <a:pPr fontAlgn="b"/>
                      <a:r>
                        <a:rPr lang="en-US" sz="2400">
                          <a:effectLst/>
                        </a:rPr>
                        <a:t>Weighted Sum Vector</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Design Alternative Priorities</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Consistency vector</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2234005374"/>
                  </a:ext>
                </a:extLst>
              </a:tr>
              <a:tr h="565196">
                <a:tc>
                  <a:txBody>
                    <a:bodyPr/>
                    <a:lstStyle/>
                    <a:p>
                      <a:pPr algn="r" fontAlgn="b"/>
                      <a:r>
                        <a:rPr lang="en-US" sz="2400">
                          <a:effectLst/>
                        </a:rPr>
                        <a:t>0.60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0.20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548199164"/>
                  </a:ext>
                </a:extLst>
              </a:tr>
              <a:tr h="565196">
                <a:tc>
                  <a:txBody>
                    <a:bodyPr/>
                    <a:lstStyle/>
                    <a:p>
                      <a:pPr algn="r" fontAlgn="b"/>
                      <a:r>
                        <a:rPr lang="en-US" sz="2400">
                          <a:effectLst/>
                        </a:rPr>
                        <a:t>0.60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0.20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1524352305"/>
                  </a:ext>
                </a:extLst>
              </a:tr>
              <a:tr h="565196">
                <a:tc>
                  <a:txBody>
                    <a:bodyPr/>
                    <a:lstStyle/>
                    <a:p>
                      <a:pPr algn="r" fontAlgn="b"/>
                      <a:r>
                        <a:rPr lang="en-US" sz="2400">
                          <a:effectLst/>
                        </a:rPr>
                        <a:t>1.80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0.60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2909787934"/>
                  </a:ext>
                </a:extLst>
              </a:tr>
            </a:tbl>
          </a:graphicData>
        </a:graphic>
      </p:graphicFrame>
    </p:spTree>
    <p:extLst>
      <p:ext uri="{BB962C8B-B14F-4D97-AF65-F5344CB8AC3E}">
        <p14:creationId xmlns:p14="http://schemas.microsoft.com/office/powerpoint/2010/main" val="25530625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47D3F1-16F9-4F08-9B36-ADD79AE05FE6}"/>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48</a:t>
            </a:fld>
            <a:endParaRPr lang="en-US"/>
          </a:p>
        </p:txBody>
      </p:sp>
      <p:sp>
        <p:nvSpPr>
          <p:cNvPr id="13" name="Content Placeholder 3">
            <a:extLst>
              <a:ext uri="{FF2B5EF4-FFF2-40B4-BE49-F238E27FC236}">
                <a16:creationId xmlns:a16="http://schemas.microsoft.com/office/drawing/2014/main" id="{F5E3B774-C791-4F6B-84D6-97F82F3CE196}"/>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7">
            <a:extLst>
              <a:ext uri="{FF2B5EF4-FFF2-40B4-BE49-F238E27FC236}">
                <a16:creationId xmlns:a16="http://schemas.microsoft.com/office/drawing/2014/main" id="{E024BF92-8117-4E8D-A001-577B622BE375}"/>
              </a:ext>
            </a:extLst>
          </p:cNvPr>
          <p:cNvGraphicFramePr>
            <a:graphicFrameLocks noGrp="1"/>
          </p:cNvGraphicFramePr>
          <p:nvPr>
            <p:ph idx="1"/>
          </p:nvPr>
        </p:nvGraphicFramePr>
        <p:xfrm>
          <a:off x="838200" y="422988"/>
          <a:ext cx="10515602" cy="5446987"/>
        </p:xfrm>
        <a:graphic>
          <a:graphicData uri="http://schemas.openxmlformats.org/drawingml/2006/table">
            <a:tbl>
              <a:tblPr firstRow="1" bandRow="1">
                <a:tableStyleId>{5C22544A-7EE6-4342-B048-85BDC9FD1C3A}</a:tableStyleId>
              </a:tblPr>
              <a:tblGrid>
                <a:gridCol w="3710649">
                  <a:extLst>
                    <a:ext uri="{9D8B030D-6E8A-4147-A177-3AD203B41FA5}">
                      <a16:colId xmlns:a16="http://schemas.microsoft.com/office/drawing/2014/main" val="3745943533"/>
                    </a:ext>
                  </a:extLst>
                </a:gridCol>
                <a:gridCol w="2122618">
                  <a:extLst>
                    <a:ext uri="{9D8B030D-6E8A-4147-A177-3AD203B41FA5}">
                      <a16:colId xmlns:a16="http://schemas.microsoft.com/office/drawing/2014/main" val="2325129936"/>
                    </a:ext>
                  </a:extLst>
                </a:gridCol>
                <a:gridCol w="2145584">
                  <a:extLst>
                    <a:ext uri="{9D8B030D-6E8A-4147-A177-3AD203B41FA5}">
                      <a16:colId xmlns:a16="http://schemas.microsoft.com/office/drawing/2014/main" val="3286362376"/>
                    </a:ext>
                  </a:extLst>
                </a:gridCol>
                <a:gridCol w="2536751">
                  <a:extLst>
                    <a:ext uri="{9D8B030D-6E8A-4147-A177-3AD203B41FA5}">
                      <a16:colId xmlns:a16="http://schemas.microsoft.com/office/drawing/2014/main" val="3526589704"/>
                    </a:ext>
                  </a:extLst>
                </a:gridCol>
              </a:tblGrid>
              <a:tr h="1302703">
                <a:tc>
                  <a:txBody>
                    <a:bodyPr/>
                    <a:lstStyle/>
                    <a:p>
                      <a:pPr fontAlgn="b"/>
                      <a:r>
                        <a:rPr lang="en-US" sz="2400">
                          <a:effectLst/>
                        </a:rPr>
                        <a:t>Development of Candidate Set of Criteria Weights {W}        </a:t>
                      </a:r>
                      <a:endParaRPr lang="en-US" sz="2400">
                        <a:solidFill>
                          <a:srgbClr val="FFFFFF"/>
                        </a:solidFill>
                        <a:effectLst/>
                        <a:latin typeface="Calibri" panose="020F0502020204030204" pitchFamily="34" charset="0"/>
                      </a:endParaRPr>
                    </a:p>
                  </a:txBody>
                  <a:tcPr marL="20863" marR="20863" marT="20863" marB="100144" anchor="b"/>
                </a:tc>
                <a:tc>
                  <a:txBody>
                    <a:bodyPr/>
                    <a:lstStyle/>
                    <a:p>
                      <a:pPr fontAlgn="b"/>
                      <a:r>
                        <a:rPr lang="en-US" sz="2400">
                          <a:effectLst/>
                        </a:rPr>
                        <a:t>Interface With Pre-Existing Skills</a:t>
                      </a:r>
                      <a:endParaRPr lang="en-US" sz="2400">
                        <a:solidFill>
                          <a:srgbClr val="FFFFFF"/>
                        </a:solidFill>
                        <a:effectLst/>
                        <a:latin typeface="Calibri" panose="020F0502020204030204" pitchFamily="34" charset="0"/>
                      </a:endParaRPr>
                    </a:p>
                  </a:txBody>
                  <a:tcPr marL="20863" marR="20863" marT="20863" marB="100144" anchor="b"/>
                </a:tc>
                <a:tc>
                  <a:txBody>
                    <a:bodyPr/>
                    <a:lstStyle/>
                    <a:p>
                      <a:pPr fontAlgn="b"/>
                      <a:endParaRPr lang="en-US" sz="2400">
                        <a:solidFill>
                          <a:srgbClr val="FFFFFF"/>
                        </a:solidFill>
                        <a:effectLst/>
                        <a:latin typeface="Calibri" panose="020F0502020204030204" pitchFamily="34" charset="0"/>
                      </a:endParaRPr>
                    </a:p>
                  </a:txBody>
                  <a:tcPr marL="20863" marR="20863" marT="20863" marB="100144" anchor="b"/>
                </a:tc>
                <a:tc>
                  <a:txBody>
                    <a:bodyPr/>
                    <a:lstStyle/>
                    <a:p>
                      <a:pPr fontAlgn="b"/>
                      <a:endParaRPr lang="en-US" sz="2400">
                        <a:solidFill>
                          <a:srgbClr val="FFFFFF"/>
                        </a:solidFill>
                        <a:effectLst/>
                        <a:latin typeface="Calibri" panose="020F0502020204030204" pitchFamily="34" charset="0"/>
                      </a:endParaRPr>
                    </a:p>
                  </a:txBody>
                  <a:tcPr marL="20863" marR="20863" marT="20863" marB="100144" anchor="b"/>
                </a:tc>
                <a:extLst>
                  <a:ext uri="{0D108BD9-81ED-4DB2-BD59-A6C34878D82A}">
                    <a16:rowId xmlns:a16="http://schemas.microsoft.com/office/drawing/2014/main" val="2463539690"/>
                  </a:ext>
                </a:extLst>
              </a:tr>
              <a:tr h="935510">
                <a:tc>
                  <a:txBody>
                    <a:bodyPr/>
                    <a:lstStyle/>
                    <a:p>
                      <a:pPr fontAlgn="b"/>
                      <a:r>
                        <a:rPr lang="en-US" sz="2400">
                          <a:effectLst/>
                        </a:rPr>
                        <a:t>Criteria Comparison Matrix [C] </a:t>
                      </a:r>
                      <a:endParaRPr lang="en-US" sz="2400">
                        <a:solidFill>
                          <a:srgbClr val="FFFFFF"/>
                        </a:solidFill>
                        <a:effectLst/>
                        <a:latin typeface="Calibri" panose="020F0502020204030204" pitchFamily="34" charset="0"/>
                      </a:endParaRPr>
                    </a:p>
                  </a:txBody>
                  <a:tcPr marL="20863" marR="20863" marT="20863" marB="100144" anchor="b"/>
                </a:tc>
                <a:tc>
                  <a:txBody>
                    <a:bodyPr/>
                    <a:lstStyle/>
                    <a:p>
                      <a:pPr fontAlgn="b"/>
                      <a:endParaRPr lang="en-US" sz="2400">
                        <a:solidFill>
                          <a:srgbClr val="FFFFFF"/>
                        </a:solidFill>
                        <a:effectLst/>
                        <a:latin typeface="Calibri" panose="020F0502020204030204" pitchFamily="34" charset="0"/>
                      </a:endParaRPr>
                    </a:p>
                  </a:txBody>
                  <a:tcPr marL="20863" marR="20863" marT="20863" marB="100144" anchor="b"/>
                </a:tc>
                <a:tc>
                  <a:txBody>
                    <a:bodyPr/>
                    <a:lstStyle/>
                    <a:p>
                      <a:pPr fontAlgn="b"/>
                      <a:endParaRPr lang="en-US" sz="2400">
                        <a:solidFill>
                          <a:srgbClr val="FFFFFF"/>
                        </a:solidFill>
                        <a:effectLst/>
                        <a:latin typeface="Calibri" panose="020F0502020204030204" pitchFamily="34" charset="0"/>
                      </a:endParaRPr>
                    </a:p>
                  </a:txBody>
                  <a:tcPr marL="20863" marR="20863" marT="20863" marB="100144" anchor="b"/>
                </a:tc>
                <a:tc>
                  <a:txBody>
                    <a:bodyPr/>
                    <a:lstStyle/>
                    <a:p>
                      <a:pPr fontAlgn="b"/>
                      <a:endParaRPr lang="en-US" sz="2400">
                        <a:solidFill>
                          <a:srgbClr val="FFFFFF"/>
                        </a:solidFill>
                        <a:effectLst/>
                        <a:latin typeface="Calibri" panose="020F0502020204030204" pitchFamily="34" charset="0"/>
                      </a:endParaRPr>
                    </a:p>
                  </a:txBody>
                  <a:tcPr marL="20863" marR="20863" marT="20863" marB="100144" anchor="b"/>
                </a:tc>
                <a:extLst>
                  <a:ext uri="{0D108BD9-81ED-4DB2-BD59-A6C34878D82A}">
                    <a16:rowId xmlns:a16="http://schemas.microsoft.com/office/drawing/2014/main" val="1069377638"/>
                  </a:ext>
                </a:extLst>
              </a:tr>
              <a:tr h="935510">
                <a:tc>
                  <a:txBody>
                    <a:bodyPr/>
                    <a:lstStyle/>
                    <a:p>
                      <a:pPr fontAlgn="b"/>
                      <a:r>
                        <a:rPr lang="en-US" sz="2400">
                          <a:effectLst/>
                        </a:rPr>
                        <a:t>  </a:t>
                      </a:r>
                      <a:endParaRPr lang="en-US" sz="2400">
                        <a:effectLst/>
                        <a:latin typeface="Calibri" panose="020F0502020204030204" pitchFamily="34" charset="0"/>
                      </a:endParaRPr>
                    </a:p>
                  </a:txBody>
                  <a:tcPr marL="20863" marR="20863" marT="20863" marB="100144" anchor="b"/>
                </a:tc>
                <a:tc>
                  <a:txBody>
                    <a:bodyPr/>
                    <a:lstStyle/>
                    <a:p>
                      <a:pPr fontAlgn="b"/>
                      <a:r>
                        <a:rPr lang="en-US" sz="2400">
                          <a:effectLst/>
                        </a:rPr>
                        <a:t>Sensor Pin Chip</a:t>
                      </a:r>
                      <a:endParaRPr lang="en-US" sz="2400">
                        <a:effectLst/>
                        <a:latin typeface="Calibri" panose="020F0502020204030204" pitchFamily="34" charset="0"/>
                      </a:endParaRPr>
                    </a:p>
                  </a:txBody>
                  <a:tcPr marL="20863" marR="20863" marT="20863" marB="100144" anchor="b"/>
                </a:tc>
                <a:tc>
                  <a:txBody>
                    <a:bodyPr/>
                    <a:lstStyle/>
                    <a:p>
                      <a:pPr fontAlgn="b"/>
                      <a:r>
                        <a:rPr lang="en-US" sz="2400">
                          <a:effectLst/>
                        </a:rPr>
                        <a:t>Sensor Watch </a:t>
                      </a:r>
                      <a:endParaRPr lang="en-US" sz="2400">
                        <a:effectLst/>
                        <a:latin typeface="Calibri" panose="020F0502020204030204" pitchFamily="34" charset="0"/>
                      </a:endParaRPr>
                    </a:p>
                  </a:txBody>
                  <a:tcPr marL="20863" marR="20863" marT="20863" marB="100144" anchor="b"/>
                </a:tc>
                <a:tc>
                  <a:txBody>
                    <a:bodyPr/>
                    <a:lstStyle/>
                    <a:p>
                      <a:pPr fontAlgn="b"/>
                      <a:r>
                        <a:rPr lang="en-US" sz="2400">
                          <a:effectLst/>
                        </a:rPr>
                        <a:t>Haptic Smart Cane</a:t>
                      </a:r>
                      <a:endParaRPr lang="en-US" sz="2400">
                        <a:effectLst/>
                        <a:latin typeface="Calibri" panose="020F0502020204030204" pitchFamily="34" charset="0"/>
                      </a:endParaRPr>
                    </a:p>
                  </a:txBody>
                  <a:tcPr marL="20863" marR="20863" marT="20863" marB="100144" anchor="b"/>
                </a:tc>
                <a:extLst>
                  <a:ext uri="{0D108BD9-81ED-4DB2-BD59-A6C34878D82A}">
                    <a16:rowId xmlns:a16="http://schemas.microsoft.com/office/drawing/2014/main" val="2875722985"/>
                  </a:ext>
                </a:extLst>
              </a:tr>
              <a:tr h="568316">
                <a:tc>
                  <a:txBody>
                    <a:bodyPr/>
                    <a:lstStyle/>
                    <a:p>
                      <a:pPr fontAlgn="ctr"/>
                      <a:r>
                        <a:rPr lang="en-US" sz="2400">
                          <a:effectLst/>
                        </a:rPr>
                        <a:t>Sensor Pin Chip</a:t>
                      </a:r>
                      <a:endParaRPr lang="en-US" sz="2400">
                        <a:effectLst/>
                        <a:latin typeface="Calibri" panose="020F0502020204030204" pitchFamily="34" charset="0"/>
                      </a:endParaRPr>
                    </a:p>
                  </a:txBody>
                  <a:tcPr marL="20863" marR="20863" marT="20863" marB="100144" anchor="ctr"/>
                </a:tc>
                <a:tc>
                  <a:txBody>
                    <a:bodyPr/>
                    <a:lstStyle/>
                    <a:p>
                      <a:pPr algn="r" fontAlgn="b"/>
                      <a:r>
                        <a:rPr lang="en-US" sz="2400">
                          <a:effectLst/>
                        </a:rPr>
                        <a:t>1.00</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1.00</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0.20</a:t>
                      </a:r>
                      <a:endParaRPr lang="en-US" sz="2400">
                        <a:effectLst/>
                        <a:latin typeface="Calibri" panose="020F0502020204030204" pitchFamily="34" charset="0"/>
                      </a:endParaRPr>
                    </a:p>
                  </a:txBody>
                  <a:tcPr marL="20863" marR="20863" marT="20863" marB="100144" anchor="b"/>
                </a:tc>
                <a:extLst>
                  <a:ext uri="{0D108BD9-81ED-4DB2-BD59-A6C34878D82A}">
                    <a16:rowId xmlns:a16="http://schemas.microsoft.com/office/drawing/2014/main" val="3950690385"/>
                  </a:ext>
                </a:extLst>
              </a:tr>
              <a:tr h="568316">
                <a:tc>
                  <a:txBody>
                    <a:bodyPr/>
                    <a:lstStyle/>
                    <a:p>
                      <a:pPr fontAlgn="ctr"/>
                      <a:r>
                        <a:rPr lang="en-US" sz="2400">
                          <a:effectLst/>
                        </a:rPr>
                        <a:t>Sensor Watch</a:t>
                      </a:r>
                      <a:endParaRPr lang="en-US" sz="2400">
                        <a:effectLst/>
                        <a:latin typeface="Calibri" panose="020F0502020204030204" pitchFamily="34" charset="0"/>
                      </a:endParaRPr>
                    </a:p>
                  </a:txBody>
                  <a:tcPr marL="20863" marR="20863" marT="20863" marB="100144" anchor="ctr"/>
                </a:tc>
                <a:tc>
                  <a:txBody>
                    <a:bodyPr/>
                    <a:lstStyle/>
                    <a:p>
                      <a:pPr algn="r" fontAlgn="b"/>
                      <a:r>
                        <a:rPr lang="en-US" sz="2400">
                          <a:effectLst/>
                        </a:rPr>
                        <a:t>1.00</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1.00</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0.20</a:t>
                      </a:r>
                      <a:endParaRPr lang="en-US" sz="2400">
                        <a:effectLst/>
                        <a:latin typeface="Calibri" panose="020F0502020204030204" pitchFamily="34" charset="0"/>
                      </a:endParaRPr>
                    </a:p>
                  </a:txBody>
                  <a:tcPr marL="20863" marR="20863" marT="20863" marB="100144" anchor="b"/>
                </a:tc>
                <a:extLst>
                  <a:ext uri="{0D108BD9-81ED-4DB2-BD59-A6C34878D82A}">
                    <a16:rowId xmlns:a16="http://schemas.microsoft.com/office/drawing/2014/main" val="4230098758"/>
                  </a:ext>
                </a:extLst>
              </a:tr>
              <a:tr h="568316">
                <a:tc>
                  <a:txBody>
                    <a:bodyPr/>
                    <a:lstStyle/>
                    <a:p>
                      <a:pPr fontAlgn="ctr"/>
                      <a:r>
                        <a:rPr lang="en-US" sz="2400">
                          <a:effectLst/>
                        </a:rPr>
                        <a:t>Haptic Smart Cane</a:t>
                      </a:r>
                      <a:endParaRPr lang="en-US" sz="2400">
                        <a:effectLst/>
                        <a:latin typeface="Calibri" panose="020F0502020204030204" pitchFamily="34" charset="0"/>
                      </a:endParaRPr>
                    </a:p>
                  </a:txBody>
                  <a:tcPr marL="20863" marR="20863" marT="20863" marB="100144" anchor="ctr"/>
                </a:tc>
                <a:tc>
                  <a:txBody>
                    <a:bodyPr/>
                    <a:lstStyle/>
                    <a:p>
                      <a:pPr algn="r" fontAlgn="b"/>
                      <a:r>
                        <a:rPr lang="en-US" sz="2400">
                          <a:effectLst/>
                        </a:rPr>
                        <a:t>5.00</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5.00</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1.00</a:t>
                      </a:r>
                      <a:endParaRPr lang="en-US" sz="2400">
                        <a:effectLst/>
                        <a:latin typeface="Calibri" panose="020F0502020204030204" pitchFamily="34" charset="0"/>
                      </a:endParaRPr>
                    </a:p>
                  </a:txBody>
                  <a:tcPr marL="20863" marR="20863" marT="20863" marB="100144" anchor="b"/>
                </a:tc>
                <a:extLst>
                  <a:ext uri="{0D108BD9-81ED-4DB2-BD59-A6C34878D82A}">
                    <a16:rowId xmlns:a16="http://schemas.microsoft.com/office/drawing/2014/main" val="320933588"/>
                  </a:ext>
                </a:extLst>
              </a:tr>
              <a:tr h="568316">
                <a:tc>
                  <a:txBody>
                    <a:bodyPr/>
                    <a:lstStyle/>
                    <a:p>
                      <a:pPr fontAlgn="b"/>
                      <a:r>
                        <a:rPr lang="en-US" sz="2400">
                          <a:effectLst/>
                        </a:rPr>
                        <a:t>Sum</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7.00</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7.00</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1.40</a:t>
                      </a:r>
                      <a:endParaRPr lang="en-US" sz="2400">
                        <a:effectLst/>
                        <a:latin typeface="Calibri" panose="020F0502020204030204" pitchFamily="34" charset="0"/>
                      </a:endParaRPr>
                    </a:p>
                  </a:txBody>
                  <a:tcPr marL="20863" marR="20863" marT="20863" marB="100144" anchor="b"/>
                </a:tc>
                <a:extLst>
                  <a:ext uri="{0D108BD9-81ED-4DB2-BD59-A6C34878D82A}">
                    <a16:rowId xmlns:a16="http://schemas.microsoft.com/office/drawing/2014/main" val="3045555079"/>
                  </a:ext>
                </a:extLst>
              </a:tr>
            </a:tbl>
          </a:graphicData>
        </a:graphic>
      </p:graphicFrame>
    </p:spTree>
    <p:extLst>
      <p:ext uri="{BB962C8B-B14F-4D97-AF65-F5344CB8AC3E}">
        <p14:creationId xmlns:p14="http://schemas.microsoft.com/office/powerpoint/2010/main" val="1931855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AB1EDCE-A168-49BA-9B68-E0033C8CE0F6}"/>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49</a:t>
            </a:fld>
            <a:endParaRPr lang="en-US"/>
          </a:p>
        </p:txBody>
      </p:sp>
      <p:sp>
        <p:nvSpPr>
          <p:cNvPr id="13" name="Content Placeholder 3">
            <a:extLst>
              <a:ext uri="{FF2B5EF4-FFF2-40B4-BE49-F238E27FC236}">
                <a16:creationId xmlns:a16="http://schemas.microsoft.com/office/drawing/2014/main" id="{6B5C7F68-A3D6-4958-9CE6-71C39CA25C95}"/>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7">
            <a:extLst>
              <a:ext uri="{FF2B5EF4-FFF2-40B4-BE49-F238E27FC236}">
                <a16:creationId xmlns:a16="http://schemas.microsoft.com/office/drawing/2014/main" id="{EF581816-208D-4E32-BF61-5B9F847B6569}"/>
              </a:ext>
            </a:extLst>
          </p:cNvPr>
          <p:cNvGraphicFramePr>
            <a:graphicFrameLocks noGrp="1"/>
          </p:cNvGraphicFramePr>
          <p:nvPr>
            <p:ph idx="1"/>
          </p:nvPr>
        </p:nvGraphicFramePr>
        <p:xfrm>
          <a:off x="838200" y="599347"/>
          <a:ext cx="10515602" cy="5094269"/>
        </p:xfrm>
        <a:graphic>
          <a:graphicData uri="http://schemas.openxmlformats.org/drawingml/2006/table">
            <a:tbl>
              <a:tblPr firstRow="1" bandRow="1">
                <a:tableStyleId>{5C22544A-7EE6-4342-B048-85BDC9FD1C3A}</a:tableStyleId>
              </a:tblPr>
              <a:tblGrid>
                <a:gridCol w="3124732">
                  <a:extLst>
                    <a:ext uri="{9D8B030D-6E8A-4147-A177-3AD203B41FA5}">
                      <a16:colId xmlns:a16="http://schemas.microsoft.com/office/drawing/2014/main" val="448991054"/>
                    </a:ext>
                  </a:extLst>
                </a:gridCol>
                <a:gridCol w="1638232">
                  <a:extLst>
                    <a:ext uri="{9D8B030D-6E8A-4147-A177-3AD203B41FA5}">
                      <a16:colId xmlns:a16="http://schemas.microsoft.com/office/drawing/2014/main" val="463785145"/>
                    </a:ext>
                  </a:extLst>
                </a:gridCol>
                <a:gridCol w="1658004">
                  <a:extLst>
                    <a:ext uri="{9D8B030D-6E8A-4147-A177-3AD203B41FA5}">
                      <a16:colId xmlns:a16="http://schemas.microsoft.com/office/drawing/2014/main" val="284283099"/>
                    </a:ext>
                  </a:extLst>
                </a:gridCol>
                <a:gridCol w="2078821">
                  <a:extLst>
                    <a:ext uri="{9D8B030D-6E8A-4147-A177-3AD203B41FA5}">
                      <a16:colId xmlns:a16="http://schemas.microsoft.com/office/drawing/2014/main" val="2207606440"/>
                    </a:ext>
                  </a:extLst>
                </a:gridCol>
                <a:gridCol w="2015813">
                  <a:extLst>
                    <a:ext uri="{9D8B030D-6E8A-4147-A177-3AD203B41FA5}">
                      <a16:colId xmlns:a16="http://schemas.microsoft.com/office/drawing/2014/main" val="1743445553"/>
                    </a:ext>
                  </a:extLst>
                </a:gridCol>
              </a:tblGrid>
              <a:tr h="1141403">
                <a:tc>
                  <a:txBody>
                    <a:bodyPr/>
                    <a:lstStyle/>
                    <a:p>
                      <a:pPr fontAlgn="b"/>
                      <a:r>
                        <a:rPr lang="en-US" sz="2100">
                          <a:effectLst/>
                        </a:rPr>
                        <a:t>Development of Candidate Set of Criteria Weights {W} </a:t>
                      </a:r>
                      <a:endParaRPr lang="en-US" sz="2100">
                        <a:solidFill>
                          <a:srgbClr val="FFFFFF"/>
                        </a:solidFill>
                        <a:effectLst/>
                        <a:latin typeface="Calibri" panose="020F0502020204030204" pitchFamily="34" charset="0"/>
                      </a:endParaRPr>
                    </a:p>
                  </a:txBody>
                  <a:tcPr marL="18280" marR="18280" marT="18280" marB="87744" anchor="b"/>
                </a:tc>
                <a:tc>
                  <a:txBody>
                    <a:bodyPr/>
                    <a:lstStyle/>
                    <a:p>
                      <a:pPr fontAlgn="b"/>
                      <a:endParaRPr lang="en-US" sz="2100">
                        <a:solidFill>
                          <a:srgbClr val="FFFFFF"/>
                        </a:solidFill>
                        <a:effectLst/>
                        <a:latin typeface="Calibri" panose="020F0502020204030204" pitchFamily="34" charset="0"/>
                      </a:endParaRPr>
                    </a:p>
                  </a:txBody>
                  <a:tcPr marL="18280" marR="18280" marT="18280" marB="87744" anchor="b"/>
                </a:tc>
                <a:tc>
                  <a:txBody>
                    <a:bodyPr/>
                    <a:lstStyle/>
                    <a:p>
                      <a:pPr fontAlgn="b"/>
                      <a:endParaRPr lang="en-US" sz="2100">
                        <a:solidFill>
                          <a:srgbClr val="FFFFFF"/>
                        </a:solidFill>
                        <a:effectLst/>
                        <a:latin typeface="Calibri" panose="020F0502020204030204" pitchFamily="34" charset="0"/>
                      </a:endParaRPr>
                    </a:p>
                  </a:txBody>
                  <a:tcPr marL="18280" marR="18280" marT="18280" marB="87744" anchor="b"/>
                </a:tc>
                <a:tc>
                  <a:txBody>
                    <a:bodyPr/>
                    <a:lstStyle/>
                    <a:p>
                      <a:pPr fontAlgn="b"/>
                      <a:endParaRPr lang="en-US" sz="2100">
                        <a:solidFill>
                          <a:srgbClr val="FFFFFF"/>
                        </a:solidFill>
                        <a:effectLst/>
                        <a:latin typeface="Calibri" panose="020F0502020204030204" pitchFamily="34" charset="0"/>
                      </a:endParaRPr>
                    </a:p>
                  </a:txBody>
                  <a:tcPr marL="18280" marR="18280" marT="18280" marB="87744" anchor="b"/>
                </a:tc>
                <a:tc>
                  <a:txBody>
                    <a:bodyPr/>
                    <a:lstStyle/>
                    <a:p>
                      <a:pPr fontAlgn="b"/>
                      <a:endParaRPr lang="en-US" sz="2100">
                        <a:effectLst/>
                        <a:latin typeface="Calibri" panose="020F0502020204030204" pitchFamily="34" charset="0"/>
                      </a:endParaRPr>
                    </a:p>
                  </a:txBody>
                  <a:tcPr marL="18280" marR="18280" marT="18280" marB="87744" anchor="b"/>
                </a:tc>
                <a:extLst>
                  <a:ext uri="{0D108BD9-81ED-4DB2-BD59-A6C34878D82A}">
                    <a16:rowId xmlns:a16="http://schemas.microsoft.com/office/drawing/2014/main" val="3264430000"/>
                  </a:ext>
                </a:extLst>
              </a:tr>
              <a:tr h="819675">
                <a:tc>
                  <a:txBody>
                    <a:bodyPr/>
                    <a:lstStyle/>
                    <a:p>
                      <a:pPr fontAlgn="b"/>
                      <a:r>
                        <a:rPr lang="en-US" sz="2100">
                          <a:effectLst/>
                        </a:rPr>
                        <a:t>Criteria Comparison Matrix [C] </a:t>
                      </a:r>
                      <a:endParaRPr lang="en-US" sz="2100">
                        <a:solidFill>
                          <a:srgbClr val="FFFFFF"/>
                        </a:solidFill>
                        <a:effectLst/>
                        <a:latin typeface="Calibri" panose="020F0502020204030204" pitchFamily="34" charset="0"/>
                      </a:endParaRPr>
                    </a:p>
                  </a:txBody>
                  <a:tcPr marL="18280" marR="18280" marT="18280" marB="87744" anchor="b"/>
                </a:tc>
                <a:tc>
                  <a:txBody>
                    <a:bodyPr/>
                    <a:lstStyle/>
                    <a:p>
                      <a:pPr fontAlgn="b"/>
                      <a:endParaRPr lang="en-US" sz="2100">
                        <a:solidFill>
                          <a:srgbClr val="FFFFFF"/>
                        </a:solidFill>
                        <a:effectLst/>
                        <a:latin typeface="Calibri" panose="020F0502020204030204" pitchFamily="34" charset="0"/>
                      </a:endParaRPr>
                    </a:p>
                  </a:txBody>
                  <a:tcPr marL="18280" marR="18280" marT="18280" marB="87744" anchor="b"/>
                </a:tc>
                <a:tc>
                  <a:txBody>
                    <a:bodyPr/>
                    <a:lstStyle/>
                    <a:p>
                      <a:pPr fontAlgn="b"/>
                      <a:endParaRPr lang="en-US" sz="2100">
                        <a:solidFill>
                          <a:srgbClr val="FFFFFF"/>
                        </a:solidFill>
                        <a:effectLst/>
                        <a:latin typeface="Calibri" panose="020F0502020204030204" pitchFamily="34" charset="0"/>
                      </a:endParaRPr>
                    </a:p>
                  </a:txBody>
                  <a:tcPr marL="18280" marR="18280" marT="18280" marB="87744" anchor="b"/>
                </a:tc>
                <a:tc>
                  <a:txBody>
                    <a:bodyPr/>
                    <a:lstStyle/>
                    <a:p>
                      <a:pPr fontAlgn="b"/>
                      <a:endParaRPr lang="en-US" sz="2100">
                        <a:solidFill>
                          <a:srgbClr val="FFFFFF"/>
                        </a:solidFill>
                        <a:effectLst/>
                        <a:latin typeface="Calibri" panose="020F0502020204030204" pitchFamily="34" charset="0"/>
                      </a:endParaRPr>
                    </a:p>
                  </a:txBody>
                  <a:tcPr marL="18280" marR="18280" marT="18280" marB="87744" anchor="b"/>
                </a:tc>
                <a:tc>
                  <a:txBody>
                    <a:bodyPr/>
                    <a:lstStyle/>
                    <a:p>
                      <a:pPr fontAlgn="b"/>
                      <a:endParaRPr lang="en-US" sz="2100">
                        <a:effectLst/>
                        <a:latin typeface="Calibri" panose="020F0502020204030204" pitchFamily="34" charset="0"/>
                      </a:endParaRPr>
                    </a:p>
                  </a:txBody>
                  <a:tcPr marL="18280" marR="18280" marT="18280" marB="87744" anchor="b"/>
                </a:tc>
                <a:extLst>
                  <a:ext uri="{0D108BD9-81ED-4DB2-BD59-A6C34878D82A}">
                    <a16:rowId xmlns:a16="http://schemas.microsoft.com/office/drawing/2014/main" val="1438196984"/>
                  </a:ext>
                </a:extLst>
              </a:tr>
              <a:tr h="1141403">
                <a:tc>
                  <a:txBody>
                    <a:bodyPr/>
                    <a:lstStyle/>
                    <a:p>
                      <a:pPr fontAlgn="b"/>
                      <a:r>
                        <a:rPr lang="en-US" sz="2100">
                          <a:effectLst/>
                        </a:rPr>
                        <a:t>  </a:t>
                      </a:r>
                      <a:endParaRPr lang="en-US" sz="2100">
                        <a:effectLst/>
                        <a:latin typeface="Calibri" panose="020F0502020204030204" pitchFamily="34" charset="0"/>
                      </a:endParaRPr>
                    </a:p>
                  </a:txBody>
                  <a:tcPr marL="18280" marR="18280" marT="18280" marB="87744" anchor="b"/>
                </a:tc>
                <a:tc>
                  <a:txBody>
                    <a:bodyPr/>
                    <a:lstStyle/>
                    <a:p>
                      <a:pPr fontAlgn="b"/>
                      <a:r>
                        <a:rPr lang="en-US" sz="2100">
                          <a:effectLst/>
                        </a:rPr>
                        <a:t>Sensor Pin Chip</a:t>
                      </a:r>
                      <a:endParaRPr lang="en-US" sz="2100">
                        <a:effectLst/>
                        <a:latin typeface="Calibri" panose="020F0502020204030204" pitchFamily="34" charset="0"/>
                      </a:endParaRPr>
                    </a:p>
                  </a:txBody>
                  <a:tcPr marL="18280" marR="18280" marT="18280" marB="87744" anchor="b"/>
                </a:tc>
                <a:tc>
                  <a:txBody>
                    <a:bodyPr/>
                    <a:lstStyle/>
                    <a:p>
                      <a:pPr fontAlgn="b"/>
                      <a:r>
                        <a:rPr lang="en-US" sz="2100">
                          <a:effectLst/>
                        </a:rPr>
                        <a:t>Sensor Watch </a:t>
                      </a:r>
                      <a:endParaRPr lang="en-US" sz="2100">
                        <a:effectLst/>
                        <a:latin typeface="Calibri" panose="020F0502020204030204" pitchFamily="34" charset="0"/>
                      </a:endParaRPr>
                    </a:p>
                  </a:txBody>
                  <a:tcPr marL="18280" marR="18280" marT="18280" marB="87744" anchor="b"/>
                </a:tc>
                <a:tc>
                  <a:txBody>
                    <a:bodyPr/>
                    <a:lstStyle/>
                    <a:p>
                      <a:pPr fontAlgn="b"/>
                      <a:r>
                        <a:rPr lang="en-US" sz="2100">
                          <a:effectLst/>
                        </a:rPr>
                        <a:t>Haptic Smart Cane</a:t>
                      </a:r>
                      <a:endParaRPr lang="en-US" sz="2100">
                        <a:effectLst/>
                        <a:latin typeface="Calibri" panose="020F0502020204030204" pitchFamily="34" charset="0"/>
                      </a:endParaRPr>
                    </a:p>
                  </a:txBody>
                  <a:tcPr marL="18280" marR="18280" marT="18280" marB="87744" anchor="b"/>
                </a:tc>
                <a:tc>
                  <a:txBody>
                    <a:bodyPr/>
                    <a:lstStyle/>
                    <a:p>
                      <a:pPr fontAlgn="b"/>
                      <a:r>
                        <a:rPr lang="en-US" sz="2100">
                          <a:effectLst/>
                        </a:rPr>
                        <a:t>Design Alternative Priorities {Pi}</a:t>
                      </a:r>
                      <a:endParaRPr lang="en-US" sz="2100">
                        <a:effectLst/>
                        <a:latin typeface="Calibri" panose="020F0502020204030204" pitchFamily="34" charset="0"/>
                      </a:endParaRPr>
                    </a:p>
                  </a:txBody>
                  <a:tcPr marL="18280" marR="18280" marT="18280" marB="87744" anchor="b"/>
                </a:tc>
                <a:extLst>
                  <a:ext uri="{0D108BD9-81ED-4DB2-BD59-A6C34878D82A}">
                    <a16:rowId xmlns:a16="http://schemas.microsoft.com/office/drawing/2014/main" val="3101320349"/>
                  </a:ext>
                </a:extLst>
              </a:tr>
              <a:tr h="497947">
                <a:tc>
                  <a:txBody>
                    <a:bodyPr/>
                    <a:lstStyle/>
                    <a:p>
                      <a:pPr fontAlgn="ctr"/>
                      <a:r>
                        <a:rPr lang="en-US" sz="2100">
                          <a:effectLst/>
                        </a:rPr>
                        <a:t>Sensor Pin Chip</a:t>
                      </a:r>
                      <a:endParaRPr lang="en-US" sz="2100">
                        <a:effectLst/>
                        <a:latin typeface="Calibri" panose="020F0502020204030204" pitchFamily="34" charset="0"/>
                      </a:endParaRPr>
                    </a:p>
                  </a:txBody>
                  <a:tcPr marL="18280" marR="18280" marT="18280" marB="87744" anchor="ctr"/>
                </a:tc>
                <a:tc>
                  <a:txBody>
                    <a:bodyPr/>
                    <a:lstStyle/>
                    <a:p>
                      <a:pPr algn="r" fontAlgn="b"/>
                      <a:r>
                        <a:rPr lang="en-US" sz="2100">
                          <a:effectLst/>
                        </a:rPr>
                        <a:t>0.14</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0.14</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0.14</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0.14</a:t>
                      </a:r>
                      <a:endParaRPr lang="en-US" sz="2100">
                        <a:effectLst/>
                        <a:latin typeface="Calibri" panose="020F0502020204030204" pitchFamily="34" charset="0"/>
                      </a:endParaRPr>
                    </a:p>
                  </a:txBody>
                  <a:tcPr marL="18280" marR="18280" marT="18280" marB="87744" anchor="b"/>
                </a:tc>
                <a:extLst>
                  <a:ext uri="{0D108BD9-81ED-4DB2-BD59-A6C34878D82A}">
                    <a16:rowId xmlns:a16="http://schemas.microsoft.com/office/drawing/2014/main" val="726679584"/>
                  </a:ext>
                </a:extLst>
              </a:tr>
              <a:tr h="497947">
                <a:tc>
                  <a:txBody>
                    <a:bodyPr/>
                    <a:lstStyle/>
                    <a:p>
                      <a:pPr fontAlgn="ctr"/>
                      <a:r>
                        <a:rPr lang="en-US" sz="2100">
                          <a:effectLst/>
                        </a:rPr>
                        <a:t>Sensor Watch</a:t>
                      </a:r>
                      <a:endParaRPr lang="en-US" sz="2100">
                        <a:effectLst/>
                        <a:latin typeface="Calibri" panose="020F0502020204030204" pitchFamily="34" charset="0"/>
                      </a:endParaRPr>
                    </a:p>
                  </a:txBody>
                  <a:tcPr marL="18280" marR="18280" marT="18280" marB="87744" anchor="ctr"/>
                </a:tc>
                <a:tc>
                  <a:txBody>
                    <a:bodyPr/>
                    <a:lstStyle/>
                    <a:p>
                      <a:pPr algn="r" fontAlgn="b"/>
                      <a:r>
                        <a:rPr lang="en-US" sz="2100">
                          <a:effectLst/>
                        </a:rPr>
                        <a:t>0.14</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0.14</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0.14</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0.14</a:t>
                      </a:r>
                      <a:endParaRPr lang="en-US" sz="2100">
                        <a:effectLst/>
                        <a:latin typeface="Calibri" panose="020F0502020204030204" pitchFamily="34" charset="0"/>
                      </a:endParaRPr>
                    </a:p>
                  </a:txBody>
                  <a:tcPr marL="18280" marR="18280" marT="18280" marB="87744" anchor="b"/>
                </a:tc>
                <a:extLst>
                  <a:ext uri="{0D108BD9-81ED-4DB2-BD59-A6C34878D82A}">
                    <a16:rowId xmlns:a16="http://schemas.microsoft.com/office/drawing/2014/main" val="635610080"/>
                  </a:ext>
                </a:extLst>
              </a:tr>
              <a:tr h="497947">
                <a:tc>
                  <a:txBody>
                    <a:bodyPr/>
                    <a:lstStyle/>
                    <a:p>
                      <a:pPr fontAlgn="ctr"/>
                      <a:r>
                        <a:rPr lang="en-US" sz="2100">
                          <a:effectLst/>
                        </a:rPr>
                        <a:t>Haptic Smart Cane</a:t>
                      </a:r>
                      <a:endParaRPr lang="en-US" sz="2100">
                        <a:effectLst/>
                        <a:latin typeface="Calibri" panose="020F0502020204030204" pitchFamily="34" charset="0"/>
                      </a:endParaRPr>
                    </a:p>
                  </a:txBody>
                  <a:tcPr marL="18280" marR="18280" marT="18280" marB="87744" anchor="ctr"/>
                </a:tc>
                <a:tc>
                  <a:txBody>
                    <a:bodyPr/>
                    <a:lstStyle/>
                    <a:p>
                      <a:pPr algn="r" fontAlgn="b"/>
                      <a:r>
                        <a:rPr lang="en-US" sz="2100">
                          <a:effectLst/>
                        </a:rPr>
                        <a:t>0.71</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0.71</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0.71</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0.71</a:t>
                      </a:r>
                      <a:endParaRPr lang="en-US" sz="2100">
                        <a:effectLst/>
                        <a:latin typeface="Calibri" panose="020F0502020204030204" pitchFamily="34" charset="0"/>
                      </a:endParaRPr>
                    </a:p>
                  </a:txBody>
                  <a:tcPr marL="18280" marR="18280" marT="18280" marB="87744" anchor="b"/>
                </a:tc>
                <a:extLst>
                  <a:ext uri="{0D108BD9-81ED-4DB2-BD59-A6C34878D82A}">
                    <a16:rowId xmlns:a16="http://schemas.microsoft.com/office/drawing/2014/main" val="2851374868"/>
                  </a:ext>
                </a:extLst>
              </a:tr>
              <a:tr h="497947">
                <a:tc>
                  <a:txBody>
                    <a:bodyPr/>
                    <a:lstStyle/>
                    <a:p>
                      <a:pPr fontAlgn="b"/>
                      <a:r>
                        <a:rPr lang="en-US" sz="2100">
                          <a:effectLst/>
                        </a:rPr>
                        <a:t>Sum</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1.00</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1.00</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1.00</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1.00</a:t>
                      </a:r>
                      <a:endParaRPr lang="en-US" sz="2100">
                        <a:effectLst/>
                        <a:latin typeface="Calibri" panose="020F0502020204030204" pitchFamily="34" charset="0"/>
                      </a:endParaRPr>
                    </a:p>
                  </a:txBody>
                  <a:tcPr marL="18280" marR="18280" marT="18280" marB="87744" anchor="b"/>
                </a:tc>
                <a:extLst>
                  <a:ext uri="{0D108BD9-81ED-4DB2-BD59-A6C34878D82A}">
                    <a16:rowId xmlns:a16="http://schemas.microsoft.com/office/drawing/2014/main" val="315580998"/>
                  </a:ext>
                </a:extLst>
              </a:tr>
            </a:tbl>
          </a:graphicData>
        </a:graphic>
      </p:graphicFrame>
    </p:spTree>
    <p:extLst>
      <p:ext uri="{BB962C8B-B14F-4D97-AF65-F5344CB8AC3E}">
        <p14:creationId xmlns:p14="http://schemas.microsoft.com/office/powerpoint/2010/main" val="3657048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Synopsis: VDR1</a:t>
            </a:r>
            <a:endParaRPr lang="en-US">
              <a:solidFill>
                <a:schemeClr val="tx1"/>
              </a:solidFill>
            </a:endParaRPr>
          </a:p>
        </p:txBody>
      </p:sp>
      <p:sp>
        <p:nvSpPr>
          <p:cNvPr id="10" name="Content Placeholder 2">
            <a:extLst>
              <a:ext uri="{FF2B5EF4-FFF2-40B4-BE49-F238E27FC236}">
                <a16:creationId xmlns:a16="http://schemas.microsoft.com/office/drawing/2014/main" id="{1FF6724C-6B3C-42F4-A48A-5291A0A3456D}"/>
              </a:ext>
            </a:extLst>
          </p:cNvPr>
          <p:cNvSpPr>
            <a:spLocks noGrp="1"/>
          </p:cNvSpPr>
          <p:nvPr>
            <p:ph idx="1"/>
          </p:nvPr>
        </p:nvSpPr>
        <p:spPr>
          <a:xfrm>
            <a:off x="838200" y="1825625"/>
            <a:ext cx="10515600" cy="4016620"/>
          </a:xfrm>
        </p:spPr>
        <p:txBody>
          <a:bodyPr vert="horz" lIns="91440" tIns="45720" rIns="91440" bIns="45720" rtlCol="0" anchor="t">
            <a:normAutofit lnSpcReduction="10000"/>
          </a:bodyPr>
          <a:lstStyle/>
          <a:p>
            <a:pPr>
              <a:lnSpc>
                <a:spcPct val="100000"/>
              </a:lnSpc>
            </a:pPr>
            <a:r>
              <a:rPr lang="en-US" sz="3600" b="1" dirty="0">
                <a:latin typeface="Calibri"/>
                <a:cs typeface="Arial"/>
              </a:rPr>
              <a:t>Markets:</a:t>
            </a:r>
            <a:endParaRPr lang="en-US" sz="3600" dirty="0">
              <a:latin typeface="Calibri"/>
              <a:cs typeface="Arial"/>
            </a:endParaRPr>
          </a:p>
          <a:p>
            <a:pPr lvl="1">
              <a:lnSpc>
                <a:spcPct val="100000"/>
              </a:lnSpc>
            </a:pPr>
            <a:r>
              <a:rPr lang="en-US" sz="2500" dirty="0">
                <a:latin typeface="Calibri"/>
                <a:cs typeface="Arial"/>
              </a:rPr>
              <a:t>Primary market: People with severe visual impairment or total lack of vision, Rehabilitation and treatment centers.</a:t>
            </a:r>
          </a:p>
          <a:p>
            <a:pPr lvl="1">
              <a:lnSpc>
                <a:spcPct val="100000"/>
              </a:lnSpc>
            </a:pPr>
            <a:r>
              <a:rPr lang="en-US" sz="2500" dirty="0">
                <a:latin typeface="Calibri"/>
                <a:cs typeface="Arial"/>
              </a:rPr>
              <a:t>Secondary market: Autonomous Systems, State-local Departments of Transportation.</a:t>
            </a:r>
            <a:endParaRPr lang="en-US" dirty="0"/>
          </a:p>
          <a:p>
            <a:pPr>
              <a:lnSpc>
                <a:spcPct val="100000"/>
              </a:lnSpc>
            </a:pPr>
            <a:r>
              <a:rPr lang="en-US" sz="3600" b="1" dirty="0">
                <a:latin typeface="Calibri"/>
                <a:cs typeface="Arial"/>
              </a:rPr>
              <a:t>Assumptions:</a:t>
            </a:r>
          </a:p>
          <a:p>
            <a:pPr lvl="1"/>
            <a:r>
              <a:rPr lang="en-US" sz="2500" dirty="0">
                <a:latin typeface="Calibri"/>
                <a:cs typeface="Arial"/>
              </a:rPr>
              <a:t>Users are mostly unaware of objects in new surroundings.</a:t>
            </a:r>
          </a:p>
          <a:p>
            <a:pPr lvl="1"/>
            <a:r>
              <a:rPr lang="en-US" sz="2500" dirty="0">
                <a:latin typeface="Calibri"/>
                <a:cs typeface="Arial"/>
              </a:rPr>
              <a:t>Users have undergone Orientation and Mobility training/rehabilitation.</a:t>
            </a:r>
          </a:p>
          <a:p>
            <a:pPr lvl="1"/>
            <a:r>
              <a:rPr lang="en-US" sz="2500" dirty="0">
                <a:latin typeface="Calibri"/>
                <a:cs typeface="Arial"/>
              </a:rPr>
              <a:t>The visually impaired are not fully comfortable in current society.</a:t>
            </a:r>
            <a:r>
              <a:rPr lang="en-US" sz="2500" dirty="0">
                <a:latin typeface="Arial"/>
                <a:cs typeface="Arial"/>
              </a:rPr>
              <a:t> </a:t>
            </a:r>
            <a:endParaRPr lang="en-US" sz="2500" dirty="0"/>
          </a:p>
          <a:p>
            <a:pPr lvl="2">
              <a:lnSpc>
                <a:spcPct val="100000"/>
              </a:lnSpc>
            </a:pPr>
            <a:endParaRPr lang="en-US" sz="3100">
              <a:latin typeface="Arial"/>
              <a:cs typeface="Arial"/>
            </a:endParaRPr>
          </a:p>
          <a:p>
            <a:endParaRPr lang="en-US"/>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5</a:t>
            </a:fld>
            <a:endParaRPr lang="en-US"/>
          </a:p>
        </p:txBody>
      </p:sp>
      <p:sp>
        <p:nvSpPr>
          <p:cNvPr id="12" name="Content Placeholder 4">
            <a:extLst>
              <a:ext uri="{FF2B5EF4-FFF2-40B4-BE49-F238E27FC236}">
                <a16:creationId xmlns:a16="http://schemas.microsoft.com/office/drawing/2014/main" id="{5CA567EA-E2BC-4E9C-9F58-37884793AFA3}"/>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David Alicea</a:t>
            </a:r>
            <a:endParaRPr lang="en-US"/>
          </a:p>
        </p:txBody>
      </p:sp>
    </p:spTree>
    <p:extLst>
      <p:ext uri="{BB962C8B-B14F-4D97-AF65-F5344CB8AC3E}">
        <p14:creationId xmlns:p14="http://schemas.microsoft.com/office/powerpoint/2010/main" val="31510900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323DF-5A5A-4961-8C31-97B7C434396E}"/>
              </a:ext>
            </a:extLst>
          </p:cNvPr>
          <p:cNvSpPr>
            <a:spLocks noGrp="1"/>
          </p:cNvSpPr>
          <p:nvPr>
            <p:ph type="title"/>
          </p:nvPr>
        </p:nvSpPr>
        <p:spPr/>
        <p:txBody>
          <a:bodyPr/>
          <a:lstStyle/>
          <a:p>
            <a:endParaRPr lang="en-US"/>
          </a:p>
        </p:txBody>
      </p:sp>
      <p:graphicFrame>
        <p:nvGraphicFramePr>
          <p:cNvPr id="8" name="Content Placeholder 7">
            <a:extLst>
              <a:ext uri="{FF2B5EF4-FFF2-40B4-BE49-F238E27FC236}">
                <a16:creationId xmlns:a16="http://schemas.microsoft.com/office/drawing/2014/main" id="{F004B57B-9D92-4AC7-8145-168C390F40BD}"/>
              </a:ext>
            </a:extLst>
          </p:cNvPr>
          <p:cNvGraphicFramePr>
            <a:graphicFrameLocks noGrp="1"/>
          </p:cNvGraphicFramePr>
          <p:nvPr>
            <p:ph sz="half" idx="1"/>
            <p:extLst>
              <p:ext uri="{D42A27DB-BD31-4B8C-83A1-F6EECF244321}">
                <p14:modId xmlns:p14="http://schemas.microsoft.com/office/powerpoint/2010/main" val="2580745530"/>
              </p:ext>
            </p:extLst>
          </p:nvPr>
        </p:nvGraphicFramePr>
        <p:xfrm>
          <a:off x="833857" y="2087592"/>
          <a:ext cx="3475036" cy="2560320"/>
        </p:xfrm>
        <a:graphic>
          <a:graphicData uri="http://schemas.openxmlformats.org/drawingml/2006/table">
            <a:tbl>
              <a:tblPr firstRow="1" bandRow="1">
                <a:tableStyleId>{5C22544A-7EE6-4342-B048-85BDC9FD1C3A}</a:tableStyleId>
              </a:tblPr>
              <a:tblGrid>
                <a:gridCol w="1623955">
                  <a:extLst>
                    <a:ext uri="{9D8B030D-6E8A-4147-A177-3AD203B41FA5}">
                      <a16:colId xmlns:a16="http://schemas.microsoft.com/office/drawing/2014/main" val="1404356720"/>
                    </a:ext>
                  </a:extLst>
                </a:gridCol>
                <a:gridCol w="919862">
                  <a:extLst>
                    <a:ext uri="{9D8B030D-6E8A-4147-A177-3AD203B41FA5}">
                      <a16:colId xmlns:a16="http://schemas.microsoft.com/office/drawing/2014/main" val="4177230345"/>
                    </a:ext>
                  </a:extLst>
                </a:gridCol>
                <a:gridCol w="931219">
                  <a:extLst>
                    <a:ext uri="{9D8B030D-6E8A-4147-A177-3AD203B41FA5}">
                      <a16:colId xmlns:a16="http://schemas.microsoft.com/office/drawing/2014/main" val="1063796029"/>
                    </a:ext>
                  </a:extLst>
                </a:gridCol>
              </a:tblGrid>
              <a:tr h="190500">
                <a:tc>
                  <a:txBody>
                    <a:bodyPr/>
                    <a:lstStyle/>
                    <a:p>
                      <a:r>
                        <a:rPr lang="en-US">
                          <a:effectLst/>
                        </a:rPr>
                        <a:t>Weighted Sum Vector</a:t>
                      </a:r>
                    </a:p>
                  </a:txBody>
                  <a:tcPr anchor="ctr"/>
                </a:tc>
                <a:tc>
                  <a:txBody>
                    <a:bodyPr/>
                    <a:lstStyle/>
                    <a:p>
                      <a:r>
                        <a:rPr lang="en-US">
                          <a:effectLst/>
                        </a:rPr>
                        <a:t>Design Alternative Priorities</a:t>
                      </a:r>
                    </a:p>
                  </a:txBody>
                  <a:tcPr anchor="ctr"/>
                </a:tc>
                <a:tc>
                  <a:txBody>
                    <a:bodyPr/>
                    <a:lstStyle/>
                    <a:p>
                      <a:r>
                        <a:rPr lang="en-US">
                          <a:effectLst/>
                        </a:rPr>
                        <a:t>Consistency vector</a:t>
                      </a:r>
                    </a:p>
                  </a:txBody>
                  <a:tcPr anchor="ctr"/>
                </a:tc>
                <a:extLst>
                  <a:ext uri="{0D108BD9-81ED-4DB2-BD59-A6C34878D82A}">
                    <a16:rowId xmlns:a16="http://schemas.microsoft.com/office/drawing/2014/main" val="850995506"/>
                  </a:ext>
                </a:extLst>
              </a:tr>
              <a:tr h="190500">
                <a:tc>
                  <a:txBody>
                    <a:bodyPr/>
                    <a:lstStyle/>
                    <a:p>
                      <a:pPr algn="r"/>
                      <a:r>
                        <a:rPr lang="en-US">
                          <a:effectLst/>
                        </a:rPr>
                        <a:t>0.43</a:t>
                      </a:r>
                    </a:p>
                  </a:txBody>
                  <a:tcPr anchor="ctr"/>
                </a:tc>
                <a:tc>
                  <a:txBody>
                    <a:bodyPr/>
                    <a:lstStyle/>
                    <a:p>
                      <a:pPr algn="r"/>
                      <a:r>
                        <a:rPr lang="en-US"/>
                        <a:t>0.14</a:t>
                      </a:r>
                    </a:p>
                  </a:txBody>
                  <a:tcPr anchor="ctr"/>
                </a:tc>
                <a:tc>
                  <a:txBody>
                    <a:bodyPr/>
                    <a:lstStyle/>
                    <a:p>
                      <a:pPr algn="r"/>
                      <a:r>
                        <a:rPr lang="en-US"/>
                        <a:t>3.00</a:t>
                      </a:r>
                    </a:p>
                  </a:txBody>
                  <a:tcPr anchor="ctr"/>
                </a:tc>
                <a:extLst>
                  <a:ext uri="{0D108BD9-81ED-4DB2-BD59-A6C34878D82A}">
                    <a16:rowId xmlns:a16="http://schemas.microsoft.com/office/drawing/2014/main" val="2276173918"/>
                  </a:ext>
                </a:extLst>
              </a:tr>
              <a:tr h="190500">
                <a:tc>
                  <a:txBody>
                    <a:bodyPr/>
                    <a:lstStyle/>
                    <a:p>
                      <a:pPr algn="r"/>
                      <a:r>
                        <a:rPr lang="en-US">
                          <a:effectLst/>
                        </a:rPr>
                        <a:t>0.43</a:t>
                      </a:r>
                    </a:p>
                  </a:txBody>
                  <a:tcPr anchor="ctr"/>
                </a:tc>
                <a:tc>
                  <a:txBody>
                    <a:bodyPr/>
                    <a:lstStyle/>
                    <a:p>
                      <a:pPr algn="r"/>
                      <a:r>
                        <a:rPr lang="en-US"/>
                        <a:t>0.14</a:t>
                      </a:r>
                    </a:p>
                  </a:txBody>
                  <a:tcPr anchor="ctr"/>
                </a:tc>
                <a:tc>
                  <a:txBody>
                    <a:bodyPr/>
                    <a:lstStyle/>
                    <a:p>
                      <a:pPr algn="r"/>
                      <a:r>
                        <a:rPr lang="en-US"/>
                        <a:t>3.00</a:t>
                      </a:r>
                    </a:p>
                  </a:txBody>
                  <a:tcPr anchor="ctr"/>
                </a:tc>
                <a:extLst>
                  <a:ext uri="{0D108BD9-81ED-4DB2-BD59-A6C34878D82A}">
                    <a16:rowId xmlns:a16="http://schemas.microsoft.com/office/drawing/2014/main" val="1205711960"/>
                  </a:ext>
                </a:extLst>
              </a:tr>
              <a:tr h="190500">
                <a:tc>
                  <a:txBody>
                    <a:bodyPr/>
                    <a:lstStyle/>
                    <a:p>
                      <a:pPr algn="r"/>
                      <a:r>
                        <a:rPr lang="en-US">
                          <a:effectLst/>
                        </a:rPr>
                        <a:t>2.14</a:t>
                      </a:r>
                    </a:p>
                  </a:txBody>
                  <a:tcPr anchor="ctr"/>
                </a:tc>
                <a:tc>
                  <a:txBody>
                    <a:bodyPr/>
                    <a:lstStyle/>
                    <a:p>
                      <a:pPr algn="r"/>
                      <a:r>
                        <a:rPr lang="en-US"/>
                        <a:t>0.71</a:t>
                      </a:r>
                    </a:p>
                  </a:txBody>
                  <a:tcPr anchor="ctr"/>
                </a:tc>
                <a:tc>
                  <a:txBody>
                    <a:bodyPr/>
                    <a:lstStyle/>
                    <a:p>
                      <a:pPr algn="r"/>
                      <a:r>
                        <a:rPr lang="en-US"/>
                        <a:t>3.00</a:t>
                      </a:r>
                    </a:p>
                  </a:txBody>
                  <a:tcPr anchor="ctr"/>
                </a:tc>
                <a:extLst>
                  <a:ext uri="{0D108BD9-81ED-4DB2-BD59-A6C34878D82A}">
                    <a16:rowId xmlns:a16="http://schemas.microsoft.com/office/drawing/2014/main" val="771819282"/>
                  </a:ext>
                </a:extLst>
              </a:tr>
            </a:tbl>
          </a:graphicData>
        </a:graphic>
      </p:graphicFrame>
      <p:graphicFrame>
        <p:nvGraphicFramePr>
          <p:cNvPr id="11" name="Content Placeholder 10">
            <a:extLst>
              <a:ext uri="{FF2B5EF4-FFF2-40B4-BE49-F238E27FC236}">
                <a16:creationId xmlns:a16="http://schemas.microsoft.com/office/drawing/2014/main" id="{63EBB4C8-9578-46CB-8915-3D8D9F16DF94}"/>
              </a:ext>
            </a:extLst>
          </p:cNvPr>
          <p:cNvGraphicFramePr>
            <a:graphicFrameLocks noGrp="1"/>
          </p:cNvGraphicFramePr>
          <p:nvPr>
            <p:ph sz="half" idx="2"/>
            <p:extLst>
              <p:ext uri="{D42A27DB-BD31-4B8C-83A1-F6EECF244321}">
                <p14:modId xmlns:p14="http://schemas.microsoft.com/office/powerpoint/2010/main" val="2745484926"/>
              </p:ext>
            </p:extLst>
          </p:nvPr>
        </p:nvGraphicFramePr>
        <p:xfrm>
          <a:off x="5079521" y="2173857"/>
          <a:ext cx="6950073" cy="1005840"/>
        </p:xfrm>
        <a:graphic>
          <a:graphicData uri="http://schemas.openxmlformats.org/drawingml/2006/table">
            <a:tbl>
              <a:tblPr firstRow="1" bandRow="1">
                <a:tableStyleId>{5C22544A-7EE6-4342-B048-85BDC9FD1C3A}</a:tableStyleId>
              </a:tblPr>
              <a:tblGrid>
                <a:gridCol w="1342628">
                  <a:extLst>
                    <a:ext uri="{9D8B030D-6E8A-4147-A177-3AD203B41FA5}">
                      <a16:colId xmlns:a16="http://schemas.microsoft.com/office/drawing/2014/main" val="749228670"/>
                    </a:ext>
                  </a:extLst>
                </a:gridCol>
                <a:gridCol w="1105693">
                  <a:extLst>
                    <a:ext uri="{9D8B030D-6E8A-4147-A177-3AD203B41FA5}">
                      <a16:colId xmlns:a16="http://schemas.microsoft.com/office/drawing/2014/main" val="225213157"/>
                    </a:ext>
                  </a:extLst>
                </a:gridCol>
                <a:gridCol w="1421606">
                  <a:extLst>
                    <a:ext uri="{9D8B030D-6E8A-4147-A177-3AD203B41FA5}">
                      <a16:colId xmlns:a16="http://schemas.microsoft.com/office/drawing/2014/main" val="2089754341"/>
                    </a:ext>
                  </a:extLst>
                </a:gridCol>
                <a:gridCol w="1737518">
                  <a:extLst>
                    <a:ext uri="{9D8B030D-6E8A-4147-A177-3AD203B41FA5}">
                      <a16:colId xmlns:a16="http://schemas.microsoft.com/office/drawing/2014/main" val="1437030927"/>
                    </a:ext>
                  </a:extLst>
                </a:gridCol>
                <a:gridCol w="1342628">
                  <a:extLst>
                    <a:ext uri="{9D8B030D-6E8A-4147-A177-3AD203B41FA5}">
                      <a16:colId xmlns:a16="http://schemas.microsoft.com/office/drawing/2014/main" val="925821945"/>
                    </a:ext>
                  </a:extLst>
                </a:gridCol>
              </a:tblGrid>
              <a:tr h="190500">
                <a:tc>
                  <a:txBody>
                    <a:bodyPr/>
                    <a:lstStyle/>
                    <a:p>
                      <a:r>
                        <a:rPr lang="en-US">
                          <a:effectLst/>
                        </a:rPr>
                        <a:t># of criteria</a:t>
                      </a:r>
                    </a:p>
                  </a:txBody>
                  <a:tcPr anchor="ctr"/>
                </a:tc>
                <a:tc>
                  <a:txBody>
                    <a:bodyPr/>
                    <a:lstStyle/>
                    <a:p>
                      <a:r>
                        <a:rPr lang="en-US">
                          <a:effectLst/>
                        </a:rPr>
                        <a:t>RI value</a:t>
                      </a:r>
                    </a:p>
                  </a:txBody>
                  <a:tcPr anchor="ctr"/>
                </a:tc>
                <a:tc>
                  <a:txBody>
                    <a:bodyPr/>
                    <a:lstStyle/>
                    <a:p>
                      <a:r>
                        <a:rPr lang="en-US">
                          <a:effectLst/>
                        </a:rPr>
                        <a:t>Average Consistency </a:t>
                      </a:r>
                    </a:p>
                  </a:txBody>
                  <a:tcPr anchor="ctr"/>
                </a:tc>
                <a:tc>
                  <a:txBody>
                    <a:bodyPr/>
                    <a:lstStyle/>
                    <a:p>
                      <a:r>
                        <a:rPr lang="en-US">
                          <a:effectLst/>
                        </a:rPr>
                        <a:t>Consistency Index</a:t>
                      </a:r>
                    </a:p>
                  </a:txBody>
                  <a:tcPr anchor="ctr"/>
                </a:tc>
                <a:tc>
                  <a:txBody>
                    <a:bodyPr/>
                    <a:lstStyle/>
                    <a:p>
                      <a:r>
                        <a:rPr lang="en-US">
                          <a:effectLst/>
                        </a:rPr>
                        <a:t>Consistency Ratio</a:t>
                      </a:r>
                    </a:p>
                  </a:txBody>
                  <a:tcPr anchor="ctr"/>
                </a:tc>
                <a:extLst>
                  <a:ext uri="{0D108BD9-81ED-4DB2-BD59-A6C34878D82A}">
                    <a16:rowId xmlns:a16="http://schemas.microsoft.com/office/drawing/2014/main" val="2655769408"/>
                  </a:ext>
                </a:extLst>
              </a:tr>
              <a:tr h="190500">
                <a:tc>
                  <a:txBody>
                    <a:bodyPr/>
                    <a:lstStyle/>
                    <a:p>
                      <a:pPr algn="r"/>
                      <a:r>
                        <a:rPr lang="en-US">
                          <a:effectLst/>
                        </a:rPr>
                        <a:t>3.00</a:t>
                      </a:r>
                    </a:p>
                  </a:txBody>
                  <a:tcPr anchor="ctr"/>
                </a:tc>
                <a:tc>
                  <a:txBody>
                    <a:bodyPr/>
                    <a:lstStyle/>
                    <a:p>
                      <a:pPr algn="r"/>
                      <a:r>
                        <a:rPr lang="en-US"/>
                        <a:t>0.52</a:t>
                      </a:r>
                    </a:p>
                  </a:txBody>
                  <a:tcPr anchor="ctr"/>
                </a:tc>
                <a:tc>
                  <a:txBody>
                    <a:bodyPr/>
                    <a:lstStyle/>
                    <a:p>
                      <a:pPr algn="r"/>
                      <a:r>
                        <a:rPr lang="en-US"/>
                        <a:t>3.00</a:t>
                      </a:r>
                    </a:p>
                  </a:txBody>
                  <a:tcPr anchor="ctr"/>
                </a:tc>
                <a:tc>
                  <a:txBody>
                    <a:bodyPr/>
                    <a:lstStyle/>
                    <a:p>
                      <a:pPr algn="r"/>
                      <a:r>
                        <a:rPr lang="en-US"/>
                        <a:t>0.00</a:t>
                      </a:r>
                    </a:p>
                  </a:txBody>
                  <a:tcPr anchor="ctr"/>
                </a:tc>
                <a:tc>
                  <a:txBody>
                    <a:bodyPr/>
                    <a:lstStyle/>
                    <a:p>
                      <a:pPr algn="r"/>
                      <a:r>
                        <a:rPr lang="en-US"/>
                        <a:t>0.00</a:t>
                      </a:r>
                    </a:p>
                  </a:txBody>
                  <a:tcPr anchor="ctr"/>
                </a:tc>
                <a:extLst>
                  <a:ext uri="{0D108BD9-81ED-4DB2-BD59-A6C34878D82A}">
                    <a16:rowId xmlns:a16="http://schemas.microsoft.com/office/drawing/2014/main" val="1009930109"/>
                  </a:ext>
                </a:extLst>
              </a:tr>
            </a:tbl>
          </a:graphicData>
        </a:graphic>
      </p:graphicFrame>
      <p:sp>
        <p:nvSpPr>
          <p:cNvPr id="5" name="Slide Number Placeholder 4">
            <a:extLst>
              <a:ext uri="{FF2B5EF4-FFF2-40B4-BE49-F238E27FC236}">
                <a16:creationId xmlns:a16="http://schemas.microsoft.com/office/drawing/2014/main" id="{DD514368-FC5A-4602-807D-1CCC64E3A3AE}"/>
              </a:ext>
            </a:extLst>
          </p:cNvPr>
          <p:cNvSpPr>
            <a:spLocks noGrp="1"/>
          </p:cNvSpPr>
          <p:nvPr>
            <p:ph type="sldNum" sz="quarter" idx="4"/>
          </p:nvPr>
        </p:nvSpPr>
        <p:spPr/>
        <p:txBody>
          <a:bodyPr/>
          <a:lstStyle/>
          <a:p>
            <a:fld id="{6F1FABC0-072B-4F22-8F9B-95A9D10B0206}" type="slidenum">
              <a:rPr lang="en-US" smtClean="0"/>
              <a:pPr/>
              <a:t>50</a:t>
            </a:fld>
            <a:endParaRPr lang="en-US"/>
          </a:p>
        </p:txBody>
      </p:sp>
      <p:sp>
        <p:nvSpPr>
          <p:cNvPr id="6" name="Content Placeholder 5">
            <a:extLst>
              <a:ext uri="{FF2B5EF4-FFF2-40B4-BE49-F238E27FC236}">
                <a16:creationId xmlns:a16="http://schemas.microsoft.com/office/drawing/2014/main" id="{32B7931D-B192-492F-85EE-9D280C1A62CA}"/>
              </a:ext>
            </a:extLst>
          </p:cNvPr>
          <p:cNvSpPr>
            <a:spLocks noGrp="1"/>
          </p:cNvSpPr>
          <p:nvPr>
            <p:ph sz="quarter" idx="11"/>
          </p:nvPr>
        </p:nvSpPr>
        <p:spPr/>
        <p:txBody>
          <a:bodyPr/>
          <a:lstStyle/>
          <a:p>
            <a:endParaRPr lang="en-US"/>
          </a:p>
        </p:txBody>
      </p:sp>
      <p:sp>
        <p:nvSpPr>
          <p:cNvPr id="9" name="TextBox 8">
            <a:extLst>
              <a:ext uri="{FF2B5EF4-FFF2-40B4-BE49-F238E27FC236}">
                <a16:creationId xmlns:a16="http://schemas.microsoft.com/office/drawing/2014/main" id="{9FA44476-3E60-4743-A4D4-4E3876939D6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2" name="TextBox 11">
            <a:extLst>
              <a:ext uri="{FF2B5EF4-FFF2-40B4-BE49-F238E27FC236}">
                <a16:creationId xmlns:a16="http://schemas.microsoft.com/office/drawing/2014/main" id="{69037E8C-003A-4E19-A4DC-62863ADB1FE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5362909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560FC7-E3CE-43EC-ADB6-A6F336A73441}"/>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51</a:t>
            </a:fld>
            <a:endParaRPr lang="en-US"/>
          </a:p>
        </p:txBody>
      </p:sp>
      <p:sp>
        <p:nvSpPr>
          <p:cNvPr id="11" name="Content Placeholder 3">
            <a:extLst>
              <a:ext uri="{FF2B5EF4-FFF2-40B4-BE49-F238E27FC236}">
                <a16:creationId xmlns:a16="http://schemas.microsoft.com/office/drawing/2014/main" id="{A0D619FD-DDAA-4DEA-8502-8E534760D16E}"/>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073CE708-084C-415C-92C6-245CAB589818}"/>
              </a:ext>
            </a:extLst>
          </p:cNvPr>
          <p:cNvGraphicFramePr>
            <a:graphicFrameLocks noGrp="1"/>
          </p:cNvGraphicFramePr>
          <p:nvPr>
            <p:ph idx="1"/>
          </p:nvPr>
        </p:nvGraphicFramePr>
        <p:xfrm>
          <a:off x="838200" y="1003256"/>
          <a:ext cx="10515602" cy="4286453"/>
        </p:xfrm>
        <a:graphic>
          <a:graphicData uri="http://schemas.openxmlformats.org/drawingml/2006/table">
            <a:tbl>
              <a:tblPr firstRow="1" bandRow="1">
                <a:tableStyleId>{5C22544A-7EE6-4342-B048-85BDC9FD1C3A}</a:tableStyleId>
              </a:tblPr>
              <a:tblGrid>
                <a:gridCol w="4346288">
                  <a:extLst>
                    <a:ext uri="{9D8B030D-6E8A-4147-A177-3AD203B41FA5}">
                      <a16:colId xmlns:a16="http://schemas.microsoft.com/office/drawing/2014/main" val="3867239929"/>
                    </a:ext>
                  </a:extLst>
                </a:gridCol>
                <a:gridCol w="2252531">
                  <a:extLst>
                    <a:ext uri="{9D8B030D-6E8A-4147-A177-3AD203B41FA5}">
                      <a16:colId xmlns:a16="http://schemas.microsoft.com/office/drawing/2014/main" val="790228583"/>
                    </a:ext>
                  </a:extLst>
                </a:gridCol>
                <a:gridCol w="2059600">
                  <a:extLst>
                    <a:ext uri="{9D8B030D-6E8A-4147-A177-3AD203B41FA5}">
                      <a16:colId xmlns:a16="http://schemas.microsoft.com/office/drawing/2014/main" val="3435120446"/>
                    </a:ext>
                  </a:extLst>
                </a:gridCol>
                <a:gridCol w="1857183">
                  <a:extLst>
                    <a:ext uri="{9D8B030D-6E8A-4147-A177-3AD203B41FA5}">
                      <a16:colId xmlns:a16="http://schemas.microsoft.com/office/drawing/2014/main" val="1622198935"/>
                    </a:ext>
                  </a:extLst>
                </a:gridCol>
              </a:tblGrid>
              <a:tr h="850914">
                <a:tc>
                  <a:txBody>
                    <a:bodyPr/>
                    <a:lstStyle/>
                    <a:p>
                      <a:pPr fontAlgn="b"/>
                      <a:r>
                        <a:rPr lang="en-US" sz="2200">
                          <a:effectLst/>
                        </a:rPr>
                        <a:t>Development of Candidate Set of Criteria Weights {W}        </a:t>
                      </a:r>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r>
                        <a:rPr lang="en-US" sz="2200">
                          <a:effectLst/>
                        </a:rPr>
                        <a:t>Store Frequent Tasks</a:t>
                      </a:r>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2068135207"/>
                  </a:ext>
                </a:extLst>
              </a:tr>
              <a:tr h="516925">
                <a:tc>
                  <a:txBody>
                    <a:bodyPr/>
                    <a:lstStyle/>
                    <a:p>
                      <a:pPr fontAlgn="b"/>
                      <a:r>
                        <a:rPr lang="en-US" sz="2200">
                          <a:effectLst/>
                        </a:rPr>
                        <a:t>Criteria Comparison Matrix [C] </a:t>
                      </a:r>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2059501973"/>
                  </a:ext>
                </a:extLst>
              </a:tr>
              <a:tr h="850914">
                <a:tc>
                  <a:txBody>
                    <a:bodyPr/>
                    <a:lstStyle/>
                    <a:p>
                      <a:pPr fontAlgn="b"/>
                      <a:r>
                        <a:rPr lang="en-US" sz="2200">
                          <a:effectLst/>
                        </a:rPr>
                        <a:t>  </a:t>
                      </a:r>
                      <a:endParaRPr lang="en-US" sz="2200">
                        <a:effectLst/>
                        <a:latin typeface="Calibri" panose="020F0502020204030204" pitchFamily="34" charset="0"/>
                      </a:endParaRPr>
                    </a:p>
                  </a:txBody>
                  <a:tcPr marL="18977" marR="18977" marT="18977" marB="91088" anchor="b"/>
                </a:tc>
                <a:tc>
                  <a:txBody>
                    <a:bodyPr/>
                    <a:lstStyle/>
                    <a:p>
                      <a:pPr fontAlgn="b"/>
                      <a:r>
                        <a:rPr lang="en-US" sz="2200">
                          <a:effectLst/>
                        </a:rPr>
                        <a:t>Sensor Pin Chip</a:t>
                      </a:r>
                      <a:endParaRPr lang="en-US" sz="2200">
                        <a:effectLst/>
                        <a:latin typeface="Calibri" panose="020F0502020204030204" pitchFamily="34" charset="0"/>
                      </a:endParaRPr>
                    </a:p>
                  </a:txBody>
                  <a:tcPr marL="18977" marR="18977" marT="18977" marB="91088" anchor="b"/>
                </a:tc>
                <a:tc>
                  <a:txBody>
                    <a:bodyPr/>
                    <a:lstStyle/>
                    <a:p>
                      <a:pPr fontAlgn="b"/>
                      <a:r>
                        <a:rPr lang="en-US" sz="2200">
                          <a:effectLst/>
                        </a:rPr>
                        <a:t>Sensor Watch </a:t>
                      </a:r>
                      <a:endParaRPr lang="en-US" sz="2200">
                        <a:effectLst/>
                        <a:latin typeface="Calibri" panose="020F0502020204030204" pitchFamily="34" charset="0"/>
                      </a:endParaRPr>
                    </a:p>
                  </a:txBody>
                  <a:tcPr marL="18977" marR="18977" marT="18977" marB="91088" anchor="b"/>
                </a:tc>
                <a:tc>
                  <a:txBody>
                    <a:bodyPr/>
                    <a:lstStyle/>
                    <a:p>
                      <a:pPr fontAlgn="b"/>
                      <a:r>
                        <a:rPr lang="en-US" sz="2200">
                          <a:effectLst/>
                        </a:rPr>
                        <a:t>Haptic Smart Cane</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4195290762"/>
                  </a:ext>
                </a:extLst>
              </a:tr>
              <a:tr h="516925">
                <a:tc>
                  <a:txBody>
                    <a:bodyPr/>
                    <a:lstStyle/>
                    <a:p>
                      <a:pPr fontAlgn="ctr"/>
                      <a:r>
                        <a:rPr lang="en-US" sz="2200">
                          <a:effectLst/>
                        </a:rPr>
                        <a:t>Sensor Pin Chip</a:t>
                      </a:r>
                      <a:endParaRPr lang="en-US" sz="2200">
                        <a:effectLst/>
                        <a:latin typeface="Calibri" panose="020F0502020204030204" pitchFamily="34" charset="0"/>
                      </a:endParaRPr>
                    </a:p>
                  </a:txBody>
                  <a:tcPr marL="18977" marR="18977" marT="18977" marB="91088" anchor="ctr"/>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2541847363"/>
                  </a:ext>
                </a:extLst>
              </a:tr>
              <a:tr h="516925">
                <a:tc>
                  <a:txBody>
                    <a:bodyPr/>
                    <a:lstStyle/>
                    <a:p>
                      <a:pPr fontAlgn="ctr"/>
                      <a:r>
                        <a:rPr lang="en-US" sz="2200">
                          <a:effectLst/>
                        </a:rPr>
                        <a:t>Sensor Watch</a:t>
                      </a:r>
                      <a:endParaRPr lang="en-US" sz="2200">
                        <a:effectLst/>
                        <a:latin typeface="Calibri" panose="020F0502020204030204" pitchFamily="34" charset="0"/>
                      </a:endParaRPr>
                    </a:p>
                  </a:txBody>
                  <a:tcPr marL="18977" marR="18977" marT="18977" marB="91088" anchor="ctr"/>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1069945221"/>
                  </a:ext>
                </a:extLst>
              </a:tr>
              <a:tr h="516925">
                <a:tc>
                  <a:txBody>
                    <a:bodyPr/>
                    <a:lstStyle/>
                    <a:p>
                      <a:pPr fontAlgn="ctr"/>
                      <a:r>
                        <a:rPr lang="en-US" sz="2200">
                          <a:effectLst/>
                        </a:rPr>
                        <a:t>Haptic Smart Cane</a:t>
                      </a:r>
                      <a:endParaRPr lang="en-US" sz="2200">
                        <a:effectLst/>
                        <a:latin typeface="Calibri" panose="020F0502020204030204" pitchFamily="34" charset="0"/>
                      </a:endParaRPr>
                    </a:p>
                  </a:txBody>
                  <a:tcPr marL="18977" marR="18977" marT="18977" marB="91088" anchor="ctr"/>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833509255"/>
                  </a:ext>
                </a:extLst>
              </a:tr>
              <a:tr h="516925">
                <a:tc>
                  <a:txBody>
                    <a:bodyPr/>
                    <a:lstStyle/>
                    <a:p>
                      <a:pPr fontAlgn="b"/>
                      <a:r>
                        <a:rPr lang="en-US" sz="2200">
                          <a:effectLst/>
                        </a:rPr>
                        <a:t>Sum</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3.00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3.00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3.00</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1510678141"/>
                  </a:ext>
                </a:extLst>
              </a:tr>
            </a:tbl>
          </a:graphicData>
        </a:graphic>
      </p:graphicFrame>
    </p:spTree>
    <p:extLst>
      <p:ext uri="{BB962C8B-B14F-4D97-AF65-F5344CB8AC3E}">
        <p14:creationId xmlns:p14="http://schemas.microsoft.com/office/powerpoint/2010/main" val="37201018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EF37BF-FEB0-4A4A-9D8D-09BE6E4E9472}"/>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52</a:t>
            </a:fld>
            <a:endParaRPr lang="en-US"/>
          </a:p>
        </p:txBody>
      </p:sp>
      <p:sp>
        <p:nvSpPr>
          <p:cNvPr id="11" name="Content Placeholder 3">
            <a:extLst>
              <a:ext uri="{FF2B5EF4-FFF2-40B4-BE49-F238E27FC236}">
                <a16:creationId xmlns:a16="http://schemas.microsoft.com/office/drawing/2014/main" id="{4E51CE3D-6DDD-43D0-BA60-FAB245E57EDC}"/>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B4C9CF20-8144-4A44-9930-D4B87A85A77B}"/>
              </a:ext>
            </a:extLst>
          </p:cNvPr>
          <p:cNvGraphicFramePr>
            <a:graphicFrameLocks noGrp="1"/>
          </p:cNvGraphicFramePr>
          <p:nvPr>
            <p:ph idx="1"/>
          </p:nvPr>
        </p:nvGraphicFramePr>
        <p:xfrm>
          <a:off x="838200" y="1288919"/>
          <a:ext cx="10515602" cy="3715125"/>
        </p:xfrm>
        <a:graphic>
          <a:graphicData uri="http://schemas.openxmlformats.org/drawingml/2006/table">
            <a:tbl>
              <a:tblPr firstRow="1" bandRow="1">
                <a:tableStyleId>{5C22544A-7EE6-4342-B048-85BDC9FD1C3A}</a:tableStyleId>
              </a:tblPr>
              <a:tblGrid>
                <a:gridCol w="3494689">
                  <a:extLst>
                    <a:ext uri="{9D8B030D-6E8A-4147-A177-3AD203B41FA5}">
                      <a16:colId xmlns:a16="http://schemas.microsoft.com/office/drawing/2014/main" val="1441628871"/>
                    </a:ext>
                  </a:extLst>
                </a:gridCol>
                <a:gridCol w="1811176">
                  <a:extLst>
                    <a:ext uri="{9D8B030D-6E8A-4147-A177-3AD203B41FA5}">
                      <a16:colId xmlns:a16="http://schemas.microsoft.com/office/drawing/2014/main" val="1290237198"/>
                    </a:ext>
                  </a:extLst>
                </a:gridCol>
                <a:gridCol w="1656048">
                  <a:extLst>
                    <a:ext uri="{9D8B030D-6E8A-4147-A177-3AD203B41FA5}">
                      <a16:colId xmlns:a16="http://schemas.microsoft.com/office/drawing/2014/main" val="2852255037"/>
                    </a:ext>
                  </a:extLst>
                </a:gridCol>
                <a:gridCol w="2080742">
                  <a:extLst>
                    <a:ext uri="{9D8B030D-6E8A-4147-A177-3AD203B41FA5}">
                      <a16:colId xmlns:a16="http://schemas.microsoft.com/office/drawing/2014/main" val="3713094848"/>
                    </a:ext>
                  </a:extLst>
                </a:gridCol>
                <a:gridCol w="1472947">
                  <a:extLst>
                    <a:ext uri="{9D8B030D-6E8A-4147-A177-3AD203B41FA5}">
                      <a16:colId xmlns:a16="http://schemas.microsoft.com/office/drawing/2014/main" val="1344714206"/>
                    </a:ext>
                  </a:extLst>
                </a:gridCol>
              </a:tblGrid>
              <a:tr h="684188">
                <a:tc>
                  <a:txBody>
                    <a:bodyPr/>
                    <a:lstStyle/>
                    <a:p>
                      <a:pPr fontAlgn="b"/>
                      <a:r>
                        <a:rPr lang="en-US" sz="1800">
                          <a:effectLst/>
                        </a:rPr>
                        <a:t>Development of Candidate Set of Criteria Weights {W}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679421394"/>
                  </a:ext>
                </a:extLst>
              </a:tr>
              <a:tr h="415640">
                <a:tc>
                  <a:txBody>
                    <a:bodyPr/>
                    <a:lstStyle/>
                    <a:p>
                      <a:pPr fontAlgn="b"/>
                      <a:r>
                        <a:rPr lang="en-US" sz="1800">
                          <a:effectLst/>
                        </a:rPr>
                        <a:t>Criteria Comparison Matrix [C]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00126329"/>
                  </a:ext>
                </a:extLst>
              </a:tr>
              <a:tr h="952737">
                <a:tc>
                  <a:txBody>
                    <a:bodyPr/>
                    <a:lstStyle/>
                    <a:p>
                      <a:pPr fontAlgn="b"/>
                      <a:r>
                        <a:rPr lang="en-US" sz="1800">
                          <a:effectLst/>
                        </a:rPr>
                        <a:t>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Pin Chip</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Watch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Haptic Smart Cane</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Design Alternative Priorities {Pi}</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409475122"/>
                  </a:ext>
                </a:extLst>
              </a:tr>
              <a:tr h="415640">
                <a:tc>
                  <a:txBody>
                    <a:bodyPr/>
                    <a:lstStyle/>
                    <a:p>
                      <a:pPr fontAlgn="ctr"/>
                      <a:r>
                        <a:rPr lang="en-US" sz="1800">
                          <a:effectLst/>
                        </a:rPr>
                        <a:t>Sensor Pin Chip</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45053818"/>
                  </a:ext>
                </a:extLst>
              </a:tr>
              <a:tr h="415640">
                <a:tc>
                  <a:txBody>
                    <a:bodyPr/>
                    <a:lstStyle/>
                    <a:p>
                      <a:pPr fontAlgn="ctr"/>
                      <a:r>
                        <a:rPr lang="en-US" sz="1800">
                          <a:effectLst/>
                        </a:rPr>
                        <a:t>Sensor Watch</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071293359"/>
                  </a:ext>
                </a:extLst>
              </a:tr>
              <a:tr h="415640">
                <a:tc>
                  <a:txBody>
                    <a:bodyPr/>
                    <a:lstStyle/>
                    <a:p>
                      <a:pPr fontAlgn="ctr"/>
                      <a:r>
                        <a:rPr lang="en-US" sz="1800">
                          <a:effectLst/>
                        </a:rPr>
                        <a:t>Haptic Smart Cane</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819380581"/>
                  </a:ext>
                </a:extLst>
              </a:tr>
              <a:tr h="415640">
                <a:tc>
                  <a:txBody>
                    <a:bodyPr/>
                    <a:lstStyle/>
                    <a:p>
                      <a:pPr fontAlgn="b"/>
                      <a:r>
                        <a:rPr lang="en-US" sz="1800">
                          <a:effectLst/>
                        </a:rPr>
                        <a:t>Sum</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078110911"/>
                  </a:ext>
                </a:extLst>
              </a:tr>
            </a:tbl>
          </a:graphicData>
        </a:graphic>
      </p:graphicFrame>
    </p:spTree>
    <p:extLst>
      <p:ext uri="{BB962C8B-B14F-4D97-AF65-F5344CB8AC3E}">
        <p14:creationId xmlns:p14="http://schemas.microsoft.com/office/powerpoint/2010/main" val="27984027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533C1E7-CD6D-49EC-BFA1-29DF5F47BC30}"/>
              </a:ext>
            </a:extLst>
          </p:cNvPr>
          <p:cNvSpPr>
            <a:spLocks noGrp="1"/>
          </p:cNvSpPr>
          <p:nvPr>
            <p:ph type="title"/>
          </p:nvPr>
        </p:nvSpPr>
        <p:spPr>
          <a:xfrm>
            <a:off x="838200" y="365125"/>
            <a:ext cx="10515600" cy="1325563"/>
          </a:xfrm>
        </p:spPr>
        <p:txBody>
          <a:bodyPr/>
          <a:lstStyle/>
          <a:p>
            <a:endParaRPr lang="en-US"/>
          </a:p>
        </p:txBody>
      </p:sp>
      <p:graphicFrame>
        <p:nvGraphicFramePr>
          <p:cNvPr id="8" name="Content Placeholder 7">
            <a:extLst>
              <a:ext uri="{FF2B5EF4-FFF2-40B4-BE49-F238E27FC236}">
                <a16:creationId xmlns:a16="http://schemas.microsoft.com/office/drawing/2014/main" id="{B3444A99-1712-48D4-89A1-26343C9F0F7F}"/>
              </a:ext>
            </a:extLst>
          </p:cNvPr>
          <p:cNvGraphicFramePr>
            <a:graphicFrameLocks noGrp="1"/>
          </p:cNvGraphicFramePr>
          <p:nvPr>
            <p:ph sz="half" idx="1"/>
          </p:nvPr>
        </p:nvGraphicFramePr>
        <p:xfrm>
          <a:off x="7878763" y="1828800"/>
          <a:ext cx="3475034" cy="781050"/>
        </p:xfrm>
        <a:graphic>
          <a:graphicData uri="http://schemas.openxmlformats.org/drawingml/2006/table">
            <a:tbl>
              <a:tblPr firstRow="1" bandRow="1">
                <a:tableStyleId>{5C22544A-7EE6-4342-B048-85BDC9FD1C3A}</a:tableStyleId>
              </a:tblPr>
              <a:tblGrid>
                <a:gridCol w="671313">
                  <a:extLst>
                    <a:ext uri="{9D8B030D-6E8A-4147-A177-3AD203B41FA5}">
                      <a16:colId xmlns:a16="http://schemas.microsoft.com/office/drawing/2014/main" val="3090768014"/>
                    </a:ext>
                  </a:extLst>
                </a:gridCol>
                <a:gridCol w="552846">
                  <a:extLst>
                    <a:ext uri="{9D8B030D-6E8A-4147-A177-3AD203B41FA5}">
                      <a16:colId xmlns:a16="http://schemas.microsoft.com/office/drawing/2014/main" val="2929264883"/>
                    </a:ext>
                  </a:extLst>
                </a:gridCol>
                <a:gridCol w="710803">
                  <a:extLst>
                    <a:ext uri="{9D8B030D-6E8A-4147-A177-3AD203B41FA5}">
                      <a16:colId xmlns:a16="http://schemas.microsoft.com/office/drawing/2014/main" val="2390441038"/>
                    </a:ext>
                  </a:extLst>
                </a:gridCol>
                <a:gridCol w="868759">
                  <a:extLst>
                    <a:ext uri="{9D8B030D-6E8A-4147-A177-3AD203B41FA5}">
                      <a16:colId xmlns:a16="http://schemas.microsoft.com/office/drawing/2014/main" val="2510496833"/>
                    </a:ext>
                  </a:extLst>
                </a:gridCol>
                <a:gridCol w="671313">
                  <a:extLst>
                    <a:ext uri="{9D8B030D-6E8A-4147-A177-3AD203B41FA5}">
                      <a16:colId xmlns:a16="http://schemas.microsoft.com/office/drawing/2014/main" val="2900188262"/>
                    </a:ext>
                  </a:extLst>
                </a:gridCol>
              </a:tblGrid>
              <a:tr h="190500">
                <a:tc>
                  <a:txBody>
                    <a:bodyPr/>
                    <a:lstStyle/>
                    <a:p>
                      <a:pPr fontAlgn="b"/>
                      <a:r>
                        <a:rPr lang="en-US" sz="1100">
                          <a:effectLst/>
                        </a:rPr>
                        <a:t># of criteria</a:t>
                      </a:r>
                      <a:endParaRPr lang="en-US" sz="1100">
                        <a:effectLst/>
                        <a:latin typeface="Calibri" panose="020F0502020204030204" pitchFamily="34" charset="0"/>
                      </a:endParaRPr>
                    </a:p>
                  </a:txBody>
                  <a:tcPr marL="9525" marR="9525" marT="9525" anchor="b"/>
                </a:tc>
                <a:tc>
                  <a:txBody>
                    <a:bodyPr/>
                    <a:lstStyle/>
                    <a:p>
                      <a:pPr fontAlgn="b"/>
                      <a:r>
                        <a:rPr lang="en-US" sz="1100">
                          <a:effectLst/>
                        </a:rPr>
                        <a:t>RI value</a:t>
                      </a:r>
                      <a:endParaRPr lang="en-US" sz="1100">
                        <a:effectLst/>
                        <a:latin typeface="Calibri" panose="020F0502020204030204" pitchFamily="34" charset="0"/>
                      </a:endParaRPr>
                    </a:p>
                  </a:txBody>
                  <a:tcPr marL="9525" marR="9525" marT="9525" anchor="b"/>
                </a:tc>
                <a:tc>
                  <a:txBody>
                    <a:bodyPr/>
                    <a:lstStyle/>
                    <a:p>
                      <a:pPr fontAlgn="b"/>
                      <a:r>
                        <a:rPr lang="en-US" sz="1100">
                          <a:effectLst/>
                        </a:rPr>
                        <a:t>Average Consistency </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Index</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Ratio</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343266207"/>
                  </a:ext>
                </a:extLst>
              </a:tr>
              <a:tr h="190500">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0.52</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198765925"/>
                  </a:ext>
                </a:extLst>
              </a:tr>
            </a:tbl>
          </a:graphicData>
        </a:graphic>
      </p:graphicFrame>
      <p:sp>
        <p:nvSpPr>
          <p:cNvPr id="3" name="Slide Number Placeholder 2">
            <a:extLst>
              <a:ext uri="{FF2B5EF4-FFF2-40B4-BE49-F238E27FC236}">
                <a16:creationId xmlns:a16="http://schemas.microsoft.com/office/drawing/2014/main" id="{9C60F6E3-A6E2-4C6A-8078-476A78DA7BEC}"/>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53</a:t>
            </a:fld>
            <a:endParaRPr lang="en-US"/>
          </a:p>
        </p:txBody>
      </p:sp>
      <p:sp>
        <p:nvSpPr>
          <p:cNvPr id="15" name="Content Placeholder 5">
            <a:extLst>
              <a:ext uri="{FF2B5EF4-FFF2-40B4-BE49-F238E27FC236}">
                <a16:creationId xmlns:a16="http://schemas.microsoft.com/office/drawing/2014/main" id="{2998721F-0284-4D61-886D-AB81BC03C8AC}"/>
              </a:ext>
            </a:extLst>
          </p:cNvPr>
          <p:cNvSpPr>
            <a:spLocks noGrp="1"/>
          </p:cNvSpPr>
          <p:nvPr>
            <p:ph sz="quarter" idx="11"/>
          </p:nvPr>
        </p:nvSpPr>
        <p:spPr>
          <a:xfrm>
            <a:off x="10363200" y="5611399"/>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BDE9A9AB-F741-44FD-A683-33C79EF05EFF}"/>
              </a:ext>
            </a:extLst>
          </p:cNvPr>
          <p:cNvGraphicFramePr>
            <a:graphicFrameLocks noGrp="1"/>
          </p:cNvGraphicFramePr>
          <p:nvPr>
            <p:ph sz="half" idx="2"/>
          </p:nvPr>
        </p:nvGraphicFramePr>
        <p:xfrm>
          <a:off x="838199" y="2565338"/>
          <a:ext cx="6949441" cy="2625961"/>
        </p:xfrm>
        <a:graphic>
          <a:graphicData uri="http://schemas.openxmlformats.org/drawingml/2006/table">
            <a:tbl>
              <a:tblPr firstRow="1" bandRow="1">
                <a:tableStyleId>{5C22544A-7EE6-4342-B048-85BDC9FD1C3A}</a:tableStyleId>
              </a:tblPr>
              <a:tblGrid>
                <a:gridCol w="2269220">
                  <a:extLst>
                    <a:ext uri="{9D8B030D-6E8A-4147-A177-3AD203B41FA5}">
                      <a16:colId xmlns:a16="http://schemas.microsoft.com/office/drawing/2014/main" val="3214312623"/>
                    </a:ext>
                  </a:extLst>
                </a:gridCol>
                <a:gridCol w="2746440">
                  <a:extLst>
                    <a:ext uri="{9D8B030D-6E8A-4147-A177-3AD203B41FA5}">
                      <a16:colId xmlns:a16="http://schemas.microsoft.com/office/drawing/2014/main" val="2935783865"/>
                    </a:ext>
                  </a:extLst>
                </a:gridCol>
                <a:gridCol w="1933781">
                  <a:extLst>
                    <a:ext uri="{9D8B030D-6E8A-4147-A177-3AD203B41FA5}">
                      <a16:colId xmlns:a16="http://schemas.microsoft.com/office/drawing/2014/main" val="792290942"/>
                    </a:ext>
                  </a:extLst>
                </a:gridCol>
              </a:tblGrid>
              <a:tr h="930373">
                <a:tc>
                  <a:txBody>
                    <a:bodyPr/>
                    <a:lstStyle/>
                    <a:p>
                      <a:pPr fontAlgn="b"/>
                      <a:r>
                        <a:rPr lang="en-US" sz="2400">
                          <a:effectLst/>
                        </a:rPr>
                        <a:t>Weighted Sum Vector</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Design Alternative Priorities</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Consistency vector</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258225575"/>
                  </a:ext>
                </a:extLst>
              </a:tr>
              <a:tr h="565196">
                <a:tc>
                  <a:txBody>
                    <a:bodyPr/>
                    <a:lstStyle/>
                    <a:p>
                      <a:pPr algn="r" fontAlgn="b"/>
                      <a:r>
                        <a:rPr lang="en-US" sz="2400">
                          <a:effectLst/>
                        </a:rPr>
                        <a:t>1.00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0.33</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3888740977"/>
                  </a:ext>
                </a:extLst>
              </a:tr>
              <a:tr h="565196">
                <a:tc>
                  <a:txBody>
                    <a:bodyPr/>
                    <a:lstStyle/>
                    <a:p>
                      <a:pPr algn="r" fontAlgn="b"/>
                      <a:r>
                        <a:rPr lang="en-US" sz="2400">
                          <a:effectLst/>
                        </a:rPr>
                        <a:t>1.00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0.33</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3733656937"/>
                  </a:ext>
                </a:extLst>
              </a:tr>
              <a:tr h="565196">
                <a:tc>
                  <a:txBody>
                    <a:bodyPr/>
                    <a:lstStyle/>
                    <a:p>
                      <a:pPr algn="r" fontAlgn="b"/>
                      <a:r>
                        <a:rPr lang="en-US" sz="2400">
                          <a:effectLst/>
                        </a:rPr>
                        <a:t>1.00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0.33</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2547094165"/>
                  </a:ext>
                </a:extLst>
              </a:tr>
            </a:tbl>
          </a:graphicData>
        </a:graphic>
      </p:graphicFrame>
    </p:spTree>
    <p:extLst>
      <p:ext uri="{BB962C8B-B14F-4D97-AF65-F5344CB8AC3E}">
        <p14:creationId xmlns:p14="http://schemas.microsoft.com/office/powerpoint/2010/main" val="13503724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DCD5A7-B7AC-4465-8158-13610144D4FD}"/>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54</a:t>
            </a:fld>
            <a:endParaRPr lang="en-US"/>
          </a:p>
        </p:txBody>
      </p:sp>
      <p:sp>
        <p:nvSpPr>
          <p:cNvPr id="11" name="Content Placeholder 3">
            <a:extLst>
              <a:ext uri="{FF2B5EF4-FFF2-40B4-BE49-F238E27FC236}">
                <a16:creationId xmlns:a16="http://schemas.microsoft.com/office/drawing/2014/main" id="{321506F9-3238-49F1-9CE5-79AF6AB3D38D}"/>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08844784-32E9-4D87-AAAF-03AEB789B01C}"/>
              </a:ext>
            </a:extLst>
          </p:cNvPr>
          <p:cNvGraphicFramePr>
            <a:graphicFrameLocks noGrp="1"/>
          </p:cNvGraphicFramePr>
          <p:nvPr>
            <p:ph idx="1"/>
          </p:nvPr>
        </p:nvGraphicFramePr>
        <p:xfrm>
          <a:off x="838200" y="1003256"/>
          <a:ext cx="10515602" cy="4286453"/>
        </p:xfrm>
        <a:graphic>
          <a:graphicData uri="http://schemas.openxmlformats.org/drawingml/2006/table">
            <a:tbl>
              <a:tblPr firstRow="1" bandRow="1">
                <a:tableStyleId>{5C22544A-7EE6-4342-B048-85BDC9FD1C3A}</a:tableStyleId>
              </a:tblPr>
              <a:tblGrid>
                <a:gridCol w="4346288">
                  <a:extLst>
                    <a:ext uri="{9D8B030D-6E8A-4147-A177-3AD203B41FA5}">
                      <a16:colId xmlns:a16="http://schemas.microsoft.com/office/drawing/2014/main" val="3044446016"/>
                    </a:ext>
                  </a:extLst>
                </a:gridCol>
                <a:gridCol w="2252531">
                  <a:extLst>
                    <a:ext uri="{9D8B030D-6E8A-4147-A177-3AD203B41FA5}">
                      <a16:colId xmlns:a16="http://schemas.microsoft.com/office/drawing/2014/main" val="3139654033"/>
                    </a:ext>
                  </a:extLst>
                </a:gridCol>
                <a:gridCol w="2059600">
                  <a:extLst>
                    <a:ext uri="{9D8B030D-6E8A-4147-A177-3AD203B41FA5}">
                      <a16:colId xmlns:a16="http://schemas.microsoft.com/office/drawing/2014/main" val="3961486605"/>
                    </a:ext>
                  </a:extLst>
                </a:gridCol>
                <a:gridCol w="1857183">
                  <a:extLst>
                    <a:ext uri="{9D8B030D-6E8A-4147-A177-3AD203B41FA5}">
                      <a16:colId xmlns:a16="http://schemas.microsoft.com/office/drawing/2014/main" val="255092023"/>
                    </a:ext>
                  </a:extLst>
                </a:gridCol>
              </a:tblGrid>
              <a:tr h="850914">
                <a:tc>
                  <a:txBody>
                    <a:bodyPr/>
                    <a:lstStyle/>
                    <a:p>
                      <a:pPr fontAlgn="b"/>
                      <a:r>
                        <a:rPr lang="en-US" sz="2200">
                          <a:effectLst/>
                        </a:rPr>
                        <a:t>Development of Candidate Set of Criteria Weights {W}        </a:t>
                      </a:r>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r>
                        <a:rPr lang="en-US" sz="2200">
                          <a:effectLst/>
                        </a:rPr>
                        <a:t>Alert of Physical Object</a:t>
                      </a:r>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1308832343"/>
                  </a:ext>
                </a:extLst>
              </a:tr>
              <a:tr h="516925">
                <a:tc>
                  <a:txBody>
                    <a:bodyPr/>
                    <a:lstStyle/>
                    <a:p>
                      <a:pPr fontAlgn="b"/>
                      <a:r>
                        <a:rPr lang="en-US" sz="2200">
                          <a:effectLst/>
                        </a:rPr>
                        <a:t>Criteria Comparison Matrix [C] </a:t>
                      </a:r>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1466769066"/>
                  </a:ext>
                </a:extLst>
              </a:tr>
              <a:tr h="850914">
                <a:tc>
                  <a:txBody>
                    <a:bodyPr/>
                    <a:lstStyle/>
                    <a:p>
                      <a:pPr fontAlgn="b"/>
                      <a:r>
                        <a:rPr lang="en-US" sz="2200">
                          <a:effectLst/>
                        </a:rPr>
                        <a:t>  </a:t>
                      </a:r>
                      <a:endParaRPr lang="en-US" sz="2200">
                        <a:effectLst/>
                        <a:latin typeface="Calibri" panose="020F0502020204030204" pitchFamily="34" charset="0"/>
                      </a:endParaRPr>
                    </a:p>
                  </a:txBody>
                  <a:tcPr marL="18977" marR="18977" marT="18977" marB="91088" anchor="b"/>
                </a:tc>
                <a:tc>
                  <a:txBody>
                    <a:bodyPr/>
                    <a:lstStyle/>
                    <a:p>
                      <a:pPr fontAlgn="b"/>
                      <a:r>
                        <a:rPr lang="en-US" sz="2200">
                          <a:effectLst/>
                        </a:rPr>
                        <a:t>Sensor Pin Chip</a:t>
                      </a:r>
                      <a:endParaRPr lang="en-US" sz="2200">
                        <a:effectLst/>
                        <a:latin typeface="Calibri" panose="020F0502020204030204" pitchFamily="34" charset="0"/>
                      </a:endParaRPr>
                    </a:p>
                  </a:txBody>
                  <a:tcPr marL="18977" marR="18977" marT="18977" marB="91088" anchor="b"/>
                </a:tc>
                <a:tc>
                  <a:txBody>
                    <a:bodyPr/>
                    <a:lstStyle/>
                    <a:p>
                      <a:pPr fontAlgn="b"/>
                      <a:r>
                        <a:rPr lang="en-US" sz="2200">
                          <a:effectLst/>
                        </a:rPr>
                        <a:t>Sensor Watch </a:t>
                      </a:r>
                      <a:endParaRPr lang="en-US" sz="2200">
                        <a:effectLst/>
                        <a:latin typeface="Calibri" panose="020F0502020204030204" pitchFamily="34" charset="0"/>
                      </a:endParaRPr>
                    </a:p>
                  </a:txBody>
                  <a:tcPr marL="18977" marR="18977" marT="18977" marB="91088" anchor="b"/>
                </a:tc>
                <a:tc>
                  <a:txBody>
                    <a:bodyPr/>
                    <a:lstStyle/>
                    <a:p>
                      <a:pPr fontAlgn="b"/>
                      <a:r>
                        <a:rPr lang="en-US" sz="2200">
                          <a:effectLst/>
                        </a:rPr>
                        <a:t>Haptic Smart Cane</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1980779188"/>
                  </a:ext>
                </a:extLst>
              </a:tr>
              <a:tr h="516925">
                <a:tc>
                  <a:txBody>
                    <a:bodyPr/>
                    <a:lstStyle/>
                    <a:p>
                      <a:pPr fontAlgn="ctr"/>
                      <a:r>
                        <a:rPr lang="en-US" sz="2200">
                          <a:effectLst/>
                        </a:rPr>
                        <a:t>Sensor Pin Chip</a:t>
                      </a:r>
                      <a:endParaRPr lang="en-US" sz="2200">
                        <a:effectLst/>
                        <a:latin typeface="Calibri" panose="020F0502020204030204" pitchFamily="34" charset="0"/>
                      </a:endParaRPr>
                    </a:p>
                  </a:txBody>
                  <a:tcPr marL="18977" marR="18977" marT="18977" marB="91088" anchor="ctr"/>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3.00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4101000125"/>
                  </a:ext>
                </a:extLst>
              </a:tr>
              <a:tr h="516925">
                <a:tc>
                  <a:txBody>
                    <a:bodyPr/>
                    <a:lstStyle/>
                    <a:p>
                      <a:pPr fontAlgn="ctr"/>
                      <a:r>
                        <a:rPr lang="en-US" sz="2200">
                          <a:effectLst/>
                        </a:rPr>
                        <a:t>Sensor Watch</a:t>
                      </a:r>
                      <a:endParaRPr lang="en-US" sz="2200">
                        <a:effectLst/>
                        <a:latin typeface="Calibri" panose="020F0502020204030204" pitchFamily="34" charset="0"/>
                      </a:endParaRPr>
                    </a:p>
                  </a:txBody>
                  <a:tcPr marL="18977" marR="18977" marT="18977" marB="91088" anchor="ctr"/>
                </a:tc>
                <a:tc>
                  <a:txBody>
                    <a:bodyPr/>
                    <a:lstStyle/>
                    <a:p>
                      <a:pPr algn="r" fontAlgn="b"/>
                      <a:r>
                        <a:rPr lang="en-US" sz="2200">
                          <a:effectLst/>
                        </a:rPr>
                        <a:t>0.33</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0.33</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71255184"/>
                  </a:ext>
                </a:extLst>
              </a:tr>
              <a:tr h="516925">
                <a:tc>
                  <a:txBody>
                    <a:bodyPr/>
                    <a:lstStyle/>
                    <a:p>
                      <a:pPr fontAlgn="ctr"/>
                      <a:r>
                        <a:rPr lang="en-US" sz="2200">
                          <a:effectLst/>
                        </a:rPr>
                        <a:t>Haptic Smart Cane</a:t>
                      </a:r>
                      <a:endParaRPr lang="en-US" sz="2200">
                        <a:effectLst/>
                        <a:latin typeface="Calibri" panose="020F0502020204030204" pitchFamily="34" charset="0"/>
                      </a:endParaRPr>
                    </a:p>
                  </a:txBody>
                  <a:tcPr marL="18977" marR="18977" marT="18977" marB="91088" anchor="ctr"/>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3.00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799665986"/>
                  </a:ext>
                </a:extLst>
              </a:tr>
              <a:tr h="516925">
                <a:tc>
                  <a:txBody>
                    <a:bodyPr/>
                    <a:lstStyle/>
                    <a:p>
                      <a:pPr fontAlgn="b"/>
                      <a:r>
                        <a:rPr lang="en-US" sz="2200">
                          <a:effectLst/>
                        </a:rPr>
                        <a:t>Sum</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2.33</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7.00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2.33</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119107893"/>
                  </a:ext>
                </a:extLst>
              </a:tr>
            </a:tbl>
          </a:graphicData>
        </a:graphic>
      </p:graphicFrame>
    </p:spTree>
    <p:extLst>
      <p:ext uri="{BB962C8B-B14F-4D97-AF65-F5344CB8AC3E}">
        <p14:creationId xmlns:p14="http://schemas.microsoft.com/office/powerpoint/2010/main" val="7959449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DBF361-479A-427C-ADC5-8019F3960004}"/>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55</a:t>
            </a:fld>
            <a:endParaRPr lang="en-US"/>
          </a:p>
        </p:txBody>
      </p:sp>
      <p:sp>
        <p:nvSpPr>
          <p:cNvPr id="11" name="Content Placeholder 3">
            <a:extLst>
              <a:ext uri="{FF2B5EF4-FFF2-40B4-BE49-F238E27FC236}">
                <a16:creationId xmlns:a16="http://schemas.microsoft.com/office/drawing/2014/main" id="{B8A63DD7-66B8-45D6-B74D-F8BDA801B676}"/>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50E6924D-5B2F-4559-981A-51C422055866}"/>
              </a:ext>
            </a:extLst>
          </p:cNvPr>
          <p:cNvGraphicFramePr>
            <a:graphicFrameLocks noGrp="1"/>
          </p:cNvGraphicFramePr>
          <p:nvPr>
            <p:ph idx="1"/>
          </p:nvPr>
        </p:nvGraphicFramePr>
        <p:xfrm>
          <a:off x="838200" y="1288919"/>
          <a:ext cx="10515602" cy="3715125"/>
        </p:xfrm>
        <a:graphic>
          <a:graphicData uri="http://schemas.openxmlformats.org/drawingml/2006/table">
            <a:tbl>
              <a:tblPr firstRow="1" bandRow="1">
                <a:tableStyleId>{5C22544A-7EE6-4342-B048-85BDC9FD1C3A}</a:tableStyleId>
              </a:tblPr>
              <a:tblGrid>
                <a:gridCol w="3494689">
                  <a:extLst>
                    <a:ext uri="{9D8B030D-6E8A-4147-A177-3AD203B41FA5}">
                      <a16:colId xmlns:a16="http://schemas.microsoft.com/office/drawing/2014/main" val="3279013219"/>
                    </a:ext>
                  </a:extLst>
                </a:gridCol>
                <a:gridCol w="1811176">
                  <a:extLst>
                    <a:ext uri="{9D8B030D-6E8A-4147-A177-3AD203B41FA5}">
                      <a16:colId xmlns:a16="http://schemas.microsoft.com/office/drawing/2014/main" val="2376382039"/>
                    </a:ext>
                  </a:extLst>
                </a:gridCol>
                <a:gridCol w="1656048">
                  <a:extLst>
                    <a:ext uri="{9D8B030D-6E8A-4147-A177-3AD203B41FA5}">
                      <a16:colId xmlns:a16="http://schemas.microsoft.com/office/drawing/2014/main" val="1805454750"/>
                    </a:ext>
                  </a:extLst>
                </a:gridCol>
                <a:gridCol w="2080742">
                  <a:extLst>
                    <a:ext uri="{9D8B030D-6E8A-4147-A177-3AD203B41FA5}">
                      <a16:colId xmlns:a16="http://schemas.microsoft.com/office/drawing/2014/main" val="79076228"/>
                    </a:ext>
                  </a:extLst>
                </a:gridCol>
                <a:gridCol w="1472947">
                  <a:extLst>
                    <a:ext uri="{9D8B030D-6E8A-4147-A177-3AD203B41FA5}">
                      <a16:colId xmlns:a16="http://schemas.microsoft.com/office/drawing/2014/main" val="487964098"/>
                    </a:ext>
                  </a:extLst>
                </a:gridCol>
              </a:tblGrid>
              <a:tr h="684188">
                <a:tc>
                  <a:txBody>
                    <a:bodyPr/>
                    <a:lstStyle/>
                    <a:p>
                      <a:pPr fontAlgn="b"/>
                      <a:r>
                        <a:rPr lang="en-US" sz="1800">
                          <a:effectLst/>
                        </a:rPr>
                        <a:t>Development of Candidate Set of Criteria Weights {W}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012846979"/>
                  </a:ext>
                </a:extLst>
              </a:tr>
              <a:tr h="415640">
                <a:tc>
                  <a:txBody>
                    <a:bodyPr/>
                    <a:lstStyle/>
                    <a:p>
                      <a:pPr fontAlgn="b"/>
                      <a:r>
                        <a:rPr lang="en-US" sz="1800">
                          <a:effectLst/>
                        </a:rPr>
                        <a:t>Criteria Comparison Matrix [C]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600975037"/>
                  </a:ext>
                </a:extLst>
              </a:tr>
              <a:tr h="952737">
                <a:tc>
                  <a:txBody>
                    <a:bodyPr/>
                    <a:lstStyle/>
                    <a:p>
                      <a:pPr fontAlgn="b"/>
                      <a:r>
                        <a:rPr lang="en-US" sz="1800">
                          <a:effectLst/>
                        </a:rPr>
                        <a:t>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Pin Chip</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Watch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Haptic Smart Cane</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Design Alternative Priorities {Pi}</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157114416"/>
                  </a:ext>
                </a:extLst>
              </a:tr>
              <a:tr h="415640">
                <a:tc>
                  <a:txBody>
                    <a:bodyPr/>
                    <a:lstStyle/>
                    <a:p>
                      <a:pPr fontAlgn="ctr"/>
                      <a:r>
                        <a:rPr lang="en-US" sz="1800">
                          <a:effectLst/>
                        </a:rPr>
                        <a:t>Sensor Pin Chip</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0.43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0.43</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201234063"/>
                  </a:ext>
                </a:extLst>
              </a:tr>
              <a:tr h="415640">
                <a:tc>
                  <a:txBody>
                    <a:bodyPr/>
                    <a:lstStyle/>
                    <a:p>
                      <a:pPr fontAlgn="ctr"/>
                      <a:r>
                        <a:rPr lang="en-US" sz="1800">
                          <a:effectLst/>
                        </a:rPr>
                        <a:t>Sensor Watch</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0.14</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0.14</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0.14</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0.14</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551167524"/>
                  </a:ext>
                </a:extLst>
              </a:tr>
              <a:tr h="415640">
                <a:tc>
                  <a:txBody>
                    <a:bodyPr/>
                    <a:lstStyle/>
                    <a:p>
                      <a:pPr fontAlgn="ctr"/>
                      <a:r>
                        <a:rPr lang="en-US" sz="1800">
                          <a:effectLst/>
                        </a:rPr>
                        <a:t>Haptic Smart Cane</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0.43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0.43</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596368232"/>
                  </a:ext>
                </a:extLst>
              </a:tr>
              <a:tr h="415640">
                <a:tc>
                  <a:txBody>
                    <a:bodyPr/>
                    <a:lstStyle/>
                    <a:p>
                      <a:pPr fontAlgn="b"/>
                      <a:r>
                        <a:rPr lang="en-US" sz="1800">
                          <a:effectLst/>
                        </a:rPr>
                        <a:t>Sum</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908625749"/>
                  </a:ext>
                </a:extLst>
              </a:tr>
            </a:tbl>
          </a:graphicData>
        </a:graphic>
      </p:graphicFrame>
    </p:spTree>
    <p:extLst>
      <p:ext uri="{BB962C8B-B14F-4D97-AF65-F5344CB8AC3E}">
        <p14:creationId xmlns:p14="http://schemas.microsoft.com/office/powerpoint/2010/main" val="26387293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3ED6F68-1D2B-4275-855C-242E928E52C3}"/>
              </a:ext>
            </a:extLst>
          </p:cNvPr>
          <p:cNvSpPr>
            <a:spLocks noGrp="1"/>
          </p:cNvSpPr>
          <p:nvPr>
            <p:ph type="title"/>
          </p:nvPr>
        </p:nvSpPr>
        <p:spPr>
          <a:xfrm>
            <a:off x="838200" y="365125"/>
            <a:ext cx="10515600" cy="1325563"/>
          </a:xfrm>
        </p:spPr>
        <p:txBody>
          <a:bodyPr/>
          <a:lstStyle/>
          <a:p>
            <a:endParaRPr lang="en-US"/>
          </a:p>
        </p:txBody>
      </p:sp>
      <p:graphicFrame>
        <p:nvGraphicFramePr>
          <p:cNvPr id="8" name="Content Placeholder 7">
            <a:extLst>
              <a:ext uri="{FF2B5EF4-FFF2-40B4-BE49-F238E27FC236}">
                <a16:creationId xmlns:a16="http://schemas.microsoft.com/office/drawing/2014/main" id="{00DFB8EA-5B40-4DCB-A250-27354C6557FB}"/>
              </a:ext>
            </a:extLst>
          </p:cNvPr>
          <p:cNvGraphicFramePr>
            <a:graphicFrameLocks noGrp="1"/>
          </p:cNvGraphicFramePr>
          <p:nvPr>
            <p:ph sz="half" idx="1"/>
            <p:extLst>
              <p:ext uri="{D42A27DB-BD31-4B8C-83A1-F6EECF244321}">
                <p14:modId xmlns:p14="http://schemas.microsoft.com/office/powerpoint/2010/main" val="2850628290"/>
              </p:ext>
            </p:extLst>
          </p:nvPr>
        </p:nvGraphicFramePr>
        <p:xfrm>
          <a:off x="7907518" y="2562045"/>
          <a:ext cx="3475034" cy="781050"/>
        </p:xfrm>
        <a:graphic>
          <a:graphicData uri="http://schemas.openxmlformats.org/drawingml/2006/table">
            <a:tbl>
              <a:tblPr firstRow="1" bandRow="1">
                <a:tableStyleId>{5C22544A-7EE6-4342-B048-85BDC9FD1C3A}</a:tableStyleId>
              </a:tblPr>
              <a:tblGrid>
                <a:gridCol w="671313">
                  <a:extLst>
                    <a:ext uri="{9D8B030D-6E8A-4147-A177-3AD203B41FA5}">
                      <a16:colId xmlns:a16="http://schemas.microsoft.com/office/drawing/2014/main" val="2008635046"/>
                    </a:ext>
                  </a:extLst>
                </a:gridCol>
                <a:gridCol w="552846">
                  <a:extLst>
                    <a:ext uri="{9D8B030D-6E8A-4147-A177-3AD203B41FA5}">
                      <a16:colId xmlns:a16="http://schemas.microsoft.com/office/drawing/2014/main" val="969374106"/>
                    </a:ext>
                  </a:extLst>
                </a:gridCol>
                <a:gridCol w="710803">
                  <a:extLst>
                    <a:ext uri="{9D8B030D-6E8A-4147-A177-3AD203B41FA5}">
                      <a16:colId xmlns:a16="http://schemas.microsoft.com/office/drawing/2014/main" val="874156291"/>
                    </a:ext>
                  </a:extLst>
                </a:gridCol>
                <a:gridCol w="868759">
                  <a:extLst>
                    <a:ext uri="{9D8B030D-6E8A-4147-A177-3AD203B41FA5}">
                      <a16:colId xmlns:a16="http://schemas.microsoft.com/office/drawing/2014/main" val="4099739066"/>
                    </a:ext>
                  </a:extLst>
                </a:gridCol>
                <a:gridCol w="671313">
                  <a:extLst>
                    <a:ext uri="{9D8B030D-6E8A-4147-A177-3AD203B41FA5}">
                      <a16:colId xmlns:a16="http://schemas.microsoft.com/office/drawing/2014/main" val="2951398382"/>
                    </a:ext>
                  </a:extLst>
                </a:gridCol>
              </a:tblGrid>
              <a:tr h="190500">
                <a:tc>
                  <a:txBody>
                    <a:bodyPr/>
                    <a:lstStyle/>
                    <a:p>
                      <a:pPr fontAlgn="b"/>
                      <a:r>
                        <a:rPr lang="en-US" sz="1100">
                          <a:effectLst/>
                        </a:rPr>
                        <a:t># of criteria</a:t>
                      </a:r>
                      <a:endParaRPr lang="en-US" sz="1100">
                        <a:effectLst/>
                        <a:latin typeface="Calibri" panose="020F0502020204030204" pitchFamily="34" charset="0"/>
                      </a:endParaRPr>
                    </a:p>
                  </a:txBody>
                  <a:tcPr marL="9525" marR="9525" marT="9525" anchor="b"/>
                </a:tc>
                <a:tc>
                  <a:txBody>
                    <a:bodyPr/>
                    <a:lstStyle/>
                    <a:p>
                      <a:pPr fontAlgn="b"/>
                      <a:r>
                        <a:rPr lang="en-US" sz="1100">
                          <a:effectLst/>
                        </a:rPr>
                        <a:t>RI value</a:t>
                      </a:r>
                      <a:endParaRPr lang="en-US" sz="1100">
                        <a:effectLst/>
                        <a:latin typeface="Calibri" panose="020F0502020204030204" pitchFamily="34" charset="0"/>
                      </a:endParaRPr>
                    </a:p>
                  </a:txBody>
                  <a:tcPr marL="9525" marR="9525" marT="9525" anchor="b"/>
                </a:tc>
                <a:tc>
                  <a:txBody>
                    <a:bodyPr/>
                    <a:lstStyle/>
                    <a:p>
                      <a:pPr fontAlgn="b"/>
                      <a:r>
                        <a:rPr lang="en-US" sz="1100">
                          <a:effectLst/>
                        </a:rPr>
                        <a:t>Average Consistency </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Index</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Ratio</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2609263075"/>
                  </a:ext>
                </a:extLst>
              </a:tr>
              <a:tr h="190500">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0.52</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457728557"/>
                  </a:ext>
                </a:extLst>
              </a:tr>
            </a:tbl>
          </a:graphicData>
        </a:graphic>
      </p:graphicFrame>
      <p:sp>
        <p:nvSpPr>
          <p:cNvPr id="3" name="Slide Number Placeholder 2">
            <a:extLst>
              <a:ext uri="{FF2B5EF4-FFF2-40B4-BE49-F238E27FC236}">
                <a16:creationId xmlns:a16="http://schemas.microsoft.com/office/drawing/2014/main" id="{9D55795D-4694-428C-9ACF-B17B33B394BC}"/>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56</a:t>
            </a:fld>
            <a:endParaRPr lang="en-US"/>
          </a:p>
        </p:txBody>
      </p:sp>
      <p:sp>
        <p:nvSpPr>
          <p:cNvPr id="15" name="Content Placeholder 5">
            <a:extLst>
              <a:ext uri="{FF2B5EF4-FFF2-40B4-BE49-F238E27FC236}">
                <a16:creationId xmlns:a16="http://schemas.microsoft.com/office/drawing/2014/main" id="{BA8A1877-1D43-4C0E-B81D-D0CCD6870E74}"/>
              </a:ext>
            </a:extLst>
          </p:cNvPr>
          <p:cNvSpPr>
            <a:spLocks noGrp="1"/>
          </p:cNvSpPr>
          <p:nvPr>
            <p:ph sz="quarter" idx="11"/>
          </p:nvPr>
        </p:nvSpPr>
        <p:spPr>
          <a:xfrm>
            <a:off x="10363200" y="5611399"/>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288E0E16-DDAC-430B-8DED-D230D19A3EB9}"/>
              </a:ext>
            </a:extLst>
          </p:cNvPr>
          <p:cNvGraphicFramePr>
            <a:graphicFrameLocks noGrp="1"/>
          </p:cNvGraphicFramePr>
          <p:nvPr>
            <p:ph sz="half" idx="2"/>
          </p:nvPr>
        </p:nvGraphicFramePr>
        <p:xfrm>
          <a:off x="838199" y="2565338"/>
          <a:ext cx="6949441" cy="2625961"/>
        </p:xfrm>
        <a:graphic>
          <a:graphicData uri="http://schemas.openxmlformats.org/drawingml/2006/table">
            <a:tbl>
              <a:tblPr firstRow="1" bandRow="1">
                <a:tableStyleId>{5C22544A-7EE6-4342-B048-85BDC9FD1C3A}</a:tableStyleId>
              </a:tblPr>
              <a:tblGrid>
                <a:gridCol w="2269220">
                  <a:extLst>
                    <a:ext uri="{9D8B030D-6E8A-4147-A177-3AD203B41FA5}">
                      <a16:colId xmlns:a16="http://schemas.microsoft.com/office/drawing/2014/main" val="2157287942"/>
                    </a:ext>
                  </a:extLst>
                </a:gridCol>
                <a:gridCol w="2746440">
                  <a:extLst>
                    <a:ext uri="{9D8B030D-6E8A-4147-A177-3AD203B41FA5}">
                      <a16:colId xmlns:a16="http://schemas.microsoft.com/office/drawing/2014/main" val="1421463919"/>
                    </a:ext>
                  </a:extLst>
                </a:gridCol>
                <a:gridCol w="1933781">
                  <a:extLst>
                    <a:ext uri="{9D8B030D-6E8A-4147-A177-3AD203B41FA5}">
                      <a16:colId xmlns:a16="http://schemas.microsoft.com/office/drawing/2014/main" val="3430318598"/>
                    </a:ext>
                  </a:extLst>
                </a:gridCol>
              </a:tblGrid>
              <a:tr h="930373">
                <a:tc>
                  <a:txBody>
                    <a:bodyPr/>
                    <a:lstStyle/>
                    <a:p>
                      <a:pPr fontAlgn="b"/>
                      <a:r>
                        <a:rPr lang="en-US" sz="2400">
                          <a:effectLst/>
                        </a:rPr>
                        <a:t>Weighted Sum Vector</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Design Alternative Priorities</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Consistency vector</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2936020262"/>
                  </a:ext>
                </a:extLst>
              </a:tr>
              <a:tr h="565196">
                <a:tc>
                  <a:txBody>
                    <a:bodyPr/>
                    <a:lstStyle/>
                    <a:p>
                      <a:pPr algn="r" fontAlgn="b"/>
                      <a:r>
                        <a:rPr lang="en-US" sz="2400">
                          <a:effectLst/>
                        </a:rPr>
                        <a:t>1.29</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0.43</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3626334104"/>
                  </a:ext>
                </a:extLst>
              </a:tr>
              <a:tr h="565196">
                <a:tc>
                  <a:txBody>
                    <a:bodyPr/>
                    <a:lstStyle/>
                    <a:p>
                      <a:pPr algn="r" fontAlgn="b"/>
                      <a:r>
                        <a:rPr lang="en-US" sz="2400">
                          <a:effectLst/>
                        </a:rPr>
                        <a:t>0.43</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0.14</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3192696342"/>
                  </a:ext>
                </a:extLst>
              </a:tr>
              <a:tr h="565196">
                <a:tc>
                  <a:txBody>
                    <a:bodyPr/>
                    <a:lstStyle/>
                    <a:p>
                      <a:pPr algn="r" fontAlgn="b"/>
                      <a:r>
                        <a:rPr lang="en-US" sz="2400">
                          <a:effectLst/>
                        </a:rPr>
                        <a:t>1.29</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0.43</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1964257256"/>
                  </a:ext>
                </a:extLst>
              </a:tr>
            </a:tbl>
          </a:graphicData>
        </a:graphic>
      </p:graphicFrame>
    </p:spTree>
    <p:extLst>
      <p:ext uri="{BB962C8B-B14F-4D97-AF65-F5344CB8AC3E}">
        <p14:creationId xmlns:p14="http://schemas.microsoft.com/office/powerpoint/2010/main" val="10627512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8A2776-FFAF-4122-A06F-B5806470F8D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57</a:t>
            </a:fld>
            <a:endParaRPr lang="en-US"/>
          </a:p>
        </p:txBody>
      </p:sp>
      <p:sp>
        <p:nvSpPr>
          <p:cNvPr id="11" name="Content Placeholder 3">
            <a:extLst>
              <a:ext uri="{FF2B5EF4-FFF2-40B4-BE49-F238E27FC236}">
                <a16:creationId xmlns:a16="http://schemas.microsoft.com/office/drawing/2014/main" id="{E1E0749B-8269-4AB5-B6F0-0BD4565D6371}"/>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93474658-9A37-43F7-9E04-90EA16ACB074}"/>
              </a:ext>
            </a:extLst>
          </p:cNvPr>
          <p:cNvGraphicFramePr>
            <a:graphicFrameLocks noGrp="1"/>
          </p:cNvGraphicFramePr>
          <p:nvPr>
            <p:ph idx="1"/>
          </p:nvPr>
        </p:nvGraphicFramePr>
        <p:xfrm>
          <a:off x="838200" y="1015434"/>
          <a:ext cx="10515602" cy="4262093"/>
        </p:xfrm>
        <a:graphic>
          <a:graphicData uri="http://schemas.openxmlformats.org/drawingml/2006/table">
            <a:tbl>
              <a:tblPr firstRow="1" bandRow="1">
                <a:tableStyleId>{5C22544A-7EE6-4342-B048-85BDC9FD1C3A}</a:tableStyleId>
              </a:tblPr>
              <a:tblGrid>
                <a:gridCol w="4321592">
                  <a:extLst>
                    <a:ext uri="{9D8B030D-6E8A-4147-A177-3AD203B41FA5}">
                      <a16:colId xmlns:a16="http://schemas.microsoft.com/office/drawing/2014/main" val="3929041808"/>
                    </a:ext>
                  </a:extLst>
                </a:gridCol>
                <a:gridCol w="2299482">
                  <a:extLst>
                    <a:ext uri="{9D8B030D-6E8A-4147-A177-3AD203B41FA5}">
                      <a16:colId xmlns:a16="http://schemas.microsoft.com/office/drawing/2014/main" val="1636601853"/>
                    </a:ext>
                  </a:extLst>
                </a:gridCol>
                <a:gridCol w="2047898">
                  <a:extLst>
                    <a:ext uri="{9D8B030D-6E8A-4147-A177-3AD203B41FA5}">
                      <a16:colId xmlns:a16="http://schemas.microsoft.com/office/drawing/2014/main" val="2494029105"/>
                    </a:ext>
                  </a:extLst>
                </a:gridCol>
                <a:gridCol w="1846630">
                  <a:extLst>
                    <a:ext uri="{9D8B030D-6E8A-4147-A177-3AD203B41FA5}">
                      <a16:colId xmlns:a16="http://schemas.microsoft.com/office/drawing/2014/main" val="3878120422"/>
                    </a:ext>
                  </a:extLst>
                </a:gridCol>
              </a:tblGrid>
              <a:tr h="846079">
                <a:tc>
                  <a:txBody>
                    <a:bodyPr/>
                    <a:lstStyle/>
                    <a:p>
                      <a:pPr fontAlgn="b"/>
                      <a:r>
                        <a:rPr lang="en-US" sz="2200">
                          <a:effectLst/>
                        </a:rPr>
                        <a:t>Development of Candidate Set of Criteria Weights {W}        </a:t>
                      </a:r>
                      <a:endParaRPr lang="en-US" sz="2200">
                        <a:solidFill>
                          <a:srgbClr val="FFFFFF"/>
                        </a:solidFill>
                        <a:effectLst/>
                        <a:latin typeface="Calibri" panose="020F0502020204030204" pitchFamily="34" charset="0"/>
                      </a:endParaRPr>
                    </a:p>
                  </a:txBody>
                  <a:tcPr marL="18869" marR="18869" marT="18869" marB="90570" anchor="b"/>
                </a:tc>
                <a:tc>
                  <a:txBody>
                    <a:bodyPr/>
                    <a:lstStyle/>
                    <a:p>
                      <a:pPr fontAlgn="b"/>
                      <a:r>
                        <a:rPr lang="en-US" sz="2200">
                          <a:effectLst/>
                        </a:rPr>
                        <a:t>Inform User of Possible Threats</a:t>
                      </a:r>
                      <a:endParaRPr lang="en-US" sz="2200">
                        <a:solidFill>
                          <a:srgbClr val="FFFFFF"/>
                        </a:solidFill>
                        <a:effectLst/>
                        <a:latin typeface="Calibri" panose="020F0502020204030204" pitchFamily="34" charset="0"/>
                      </a:endParaRPr>
                    </a:p>
                  </a:txBody>
                  <a:tcPr marL="18869" marR="18869" marT="18869" marB="90570" anchor="b"/>
                </a:tc>
                <a:tc>
                  <a:txBody>
                    <a:bodyPr/>
                    <a:lstStyle/>
                    <a:p>
                      <a:pPr fontAlgn="b"/>
                      <a:endParaRPr lang="en-US" sz="2200">
                        <a:solidFill>
                          <a:srgbClr val="FFFFFF"/>
                        </a:solidFill>
                        <a:effectLst/>
                        <a:latin typeface="Calibri" panose="020F0502020204030204" pitchFamily="34" charset="0"/>
                      </a:endParaRPr>
                    </a:p>
                  </a:txBody>
                  <a:tcPr marL="18869" marR="18869" marT="18869" marB="90570" anchor="b"/>
                </a:tc>
                <a:tc>
                  <a:txBody>
                    <a:bodyPr/>
                    <a:lstStyle/>
                    <a:p>
                      <a:pPr fontAlgn="b"/>
                      <a:endParaRPr lang="en-US" sz="2200">
                        <a:solidFill>
                          <a:srgbClr val="FFFFFF"/>
                        </a:solidFill>
                        <a:effectLst/>
                        <a:latin typeface="Calibri" panose="020F0502020204030204" pitchFamily="34" charset="0"/>
                      </a:endParaRPr>
                    </a:p>
                  </a:txBody>
                  <a:tcPr marL="18869" marR="18869" marT="18869" marB="90570" anchor="b"/>
                </a:tc>
                <a:extLst>
                  <a:ext uri="{0D108BD9-81ED-4DB2-BD59-A6C34878D82A}">
                    <a16:rowId xmlns:a16="http://schemas.microsoft.com/office/drawing/2014/main" val="1446759884"/>
                  </a:ext>
                </a:extLst>
              </a:tr>
              <a:tr h="513987">
                <a:tc>
                  <a:txBody>
                    <a:bodyPr/>
                    <a:lstStyle/>
                    <a:p>
                      <a:pPr fontAlgn="b"/>
                      <a:r>
                        <a:rPr lang="en-US" sz="2200">
                          <a:effectLst/>
                        </a:rPr>
                        <a:t>Criteria Comparison Matrix [C] </a:t>
                      </a:r>
                      <a:endParaRPr lang="en-US" sz="2200">
                        <a:solidFill>
                          <a:srgbClr val="FFFFFF"/>
                        </a:solidFill>
                        <a:effectLst/>
                        <a:latin typeface="Calibri" panose="020F0502020204030204" pitchFamily="34" charset="0"/>
                      </a:endParaRPr>
                    </a:p>
                  </a:txBody>
                  <a:tcPr marL="18869" marR="18869" marT="18869" marB="90570" anchor="b"/>
                </a:tc>
                <a:tc>
                  <a:txBody>
                    <a:bodyPr/>
                    <a:lstStyle/>
                    <a:p>
                      <a:pPr fontAlgn="b"/>
                      <a:endParaRPr lang="en-US" sz="2200">
                        <a:solidFill>
                          <a:srgbClr val="FFFFFF"/>
                        </a:solidFill>
                        <a:effectLst/>
                        <a:latin typeface="Calibri" panose="020F0502020204030204" pitchFamily="34" charset="0"/>
                      </a:endParaRPr>
                    </a:p>
                  </a:txBody>
                  <a:tcPr marL="18869" marR="18869" marT="18869" marB="90570" anchor="b"/>
                </a:tc>
                <a:tc>
                  <a:txBody>
                    <a:bodyPr/>
                    <a:lstStyle/>
                    <a:p>
                      <a:pPr fontAlgn="b"/>
                      <a:endParaRPr lang="en-US" sz="2200">
                        <a:solidFill>
                          <a:srgbClr val="FFFFFF"/>
                        </a:solidFill>
                        <a:effectLst/>
                        <a:latin typeface="Calibri" panose="020F0502020204030204" pitchFamily="34" charset="0"/>
                      </a:endParaRPr>
                    </a:p>
                  </a:txBody>
                  <a:tcPr marL="18869" marR="18869" marT="18869" marB="90570" anchor="b"/>
                </a:tc>
                <a:tc>
                  <a:txBody>
                    <a:bodyPr/>
                    <a:lstStyle/>
                    <a:p>
                      <a:pPr fontAlgn="b"/>
                      <a:endParaRPr lang="en-US" sz="2200">
                        <a:solidFill>
                          <a:srgbClr val="FFFFFF"/>
                        </a:solidFill>
                        <a:effectLst/>
                        <a:latin typeface="Calibri" panose="020F0502020204030204" pitchFamily="34" charset="0"/>
                      </a:endParaRPr>
                    </a:p>
                  </a:txBody>
                  <a:tcPr marL="18869" marR="18869" marT="18869" marB="90570" anchor="b"/>
                </a:tc>
                <a:extLst>
                  <a:ext uri="{0D108BD9-81ED-4DB2-BD59-A6C34878D82A}">
                    <a16:rowId xmlns:a16="http://schemas.microsoft.com/office/drawing/2014/main" val="2490006642"/>
                  </a:ext>
                </a:extLst>
              </a:tr>
              <a:tr h="846079">
                <a:tc>
                  <a:txBody>
                    <a:bodyPr/>
                    <a:lstStyle/>
                    <a:p>
                      <a:pPr fontAlgn="b"/>
                      <a:r>
                        <a:rPr lang="en-US" sz="2200">
                          <a:effectLst/>
                        </a:rPr>
                        <a:t>  </a:t>
                      </a:r>
                      <a:endParaRPr lang="en-US" sz="2200">
                        <a:effectLst/>
                        <a:latin typeface="Calibri" panose="020F0502020204030204" pitchFamily="34" charset="0"/>
                      </a:endParaRPr>
                    </a:p>
                  </a:txBody>
                  <a:tcPr marL="18869" marR="18869" marT="18869" marB="90570" anchor="b"/>
                </a:tc>
                <a:tc>
                  <a:txBody>
                    <a:bodyPr/>
                    <a:lstStyle/>
                    <a:p>
                      <a:pPr fontAlgn="b"/>
                      <a:r>
                        <a:rPr lang="en-US" sz="2200">
                          <a:effectLst/>
                        </a:rPr>
                        <a:t>Sensor Pin Chip</a:t>
                      </a:r>
                      <a:endParaRPr lang="en-US" sz="2200">
                        <a:effectLst/>
                        <a:latin typeface="Calibri" panose="020F0502020204030204" pitchFamily="34" charset="0"/>
                      </a:endParaRPr>
                    </a:p>
                  </a:txBody>
                  <a:tcPr marL="18869" marR="18869" marT="18869" marB="90570" anchor="b"/>
                </a:tc>
                <a:tc>
                  <a:txBody>
                    <a:bodyPr/>
                    <a:lstStyle/>
                    <a:p>
                      <a:pPr fontAlgn="b"/>
                      <a:r>
                        <a:rPr lang="en-US" sz="2200">
                          <a:effectLst/>
                        </a:rPr>
                        <a:t>Sensor Watch </a:t>
                      </a:r>
                      <a:endParaRPr lang="en-US" sz="2200">
                        <a:effectLst/>
                        <a:latin typeface="Calibri" panose="020F0502020204030204" pitchFamily="34" charset="0"/>
                      </a:endParaRPr>
                    </a:p>
                  </a:txBody>
                  <a:tcPr marL="18869" marR="18869" marT="18869" marB="90570" anchor="b"/>
                </a:tc>
                <a:tc>
                  <a:txBody>
                    <a:bodyPr/>
                    <a:lstStyle/>
                    <a:p>
                      <a:pPr fontAlgn="b"/>
                      <a:r>
                        <a:rPr lang="en-US" sz="2200">
                          <a:effectLst/>
                        </a:rPr>
                        <a:t>Haptic Smart Cane</a:t>
                      </a:r>
                      <a:endParaRPr lang="en-US" sz="2200">
                        <a:effectLst/>
                        <a:latin typeface="Calibri" panose="020F0502020204030204" pitchFamily="34" charset="0"/>
                      </a:endParaRPr>
                    </a:p>
                  </a:txBody>
                  <a:tcPr marL="18869" marR="18869" marT="18869" marB="90570" anchor="b"/>
                </a:tc>
                <a:extLst>
                  <a:ext uri="{0D108BD9-81ED-4DB2-BD59-A6C34878D82A}">
                    <a16:rowId xmlns:a16="http://schemas.microsoft.com/office/drawing/2014/main" val="3480226860"/>
                  </a:ext>
                </a:extLst>
              </a:tr>
              <a:tr h="513987">
                <a:tc>
                  <a:txBody>
                    <a:bodyPr/>
                    <a:lstStyle/>
                    <a:p>
                      <a:pPr fontAlgn="ctr"/>
                      <a:r>
                        <a:rPr lang="en-US" sz="2200">
                          <a:effectLst/>
                        </a:rPr>
                        <a:t>Sensor Pin Chip</a:t>
                      </a:r>
                      <a:endParaRPr lang="en-US" sz="2200">
                        <a:effectLst/>
                        <a:latin typeface="Calibri" panose="020F0502020204030204" pitchFamily="34" charset="0"/>
                      </a:endParaRPr>
                    </a:p>
                  </a:txBody>
                  <a:tcPr marL="18869" marR="18869" marT="18869" marB="90570" anchor="ctr"/>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extLst>
                  <a:ext uri="{0D108BD9-81ED-4DB2-BD59-A6C34878D82A}">
                    <a16:rowId xmlns:a16="http://schemas.microsoft.com/office/drawing/2014/main" val="210634622"/>
                  </a:ext>
                </a:extLst>
              </a:tr>
              <a:tr h="513987">
                <a:tc>
                  <a:txBody>
                    <a:bodyPr/>
                    <a:lstStyle/>
                    <a:p>
                      <a:pPr fontAlgn="ctr"/>
                      <a:r>
                        <a:rPr lang="en-US" sz="2200">
                          <a:effectLst/>
                        </a:rPr>
                        <a:t>Sensor Watch</a:t>
                      </a:r>
                      <a:endParaRPr lang="en-US" sz="2200">
                        <a:effectLst/>
                        <a:latin typeface="Calibri" panose="020F0502020204030204" pitchFamily="34" charset="0"/>
                      </a:endParaRPr>
                    </a:p>
                  </a:txBody>
                  <a:tcPr marL="18869" marR="18869" marT="18869" marB="90570" anchor="ctr"/>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extLst>
                  <a:ext uri="{0D108BD9-81ED-4DB2-BD59-A6C34878D82A}">
                    <a16:rowId xmlns:a16="http://schemas.microsoft.com/office/drawing/2014/main" val="2253642608"/>
                  </a:ext>
                </a:extLst>
              </a:tr>
              <a:tr h="513987">
                <a:tc>
                  <a:txBody>
                    <a:bodyPr/>
                    <a:lstStyle/>
                    <a:p>
                      <a:pPr fontAlgn="ctr"/>
                      <a:r>
                        <a:rPr lang="en-US" sz="2200">
                          <a:effectLst/>
                        </a:rPr>
                        <a:t>Haptic Smart Cane</a:t>
                      </a:r>
                      <a:endParaRPr lang="en-US" sz="2200">
                        <a:effectLst/>
                        <a:latin typeface="Calibri" panose="020F0502020204030204" pitchFamily="34" charset="0"/>
                      </a:endParaRPr>
                    </a:p>
                  </a:txBody>
                  <a:tcPr marL="18869" marR="18869" marT="18869" marB="90570" anchor="ctr"/>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extLst>
                  <a:ext uri="{0D108BD9-81ED-4DB2-BD59-A6C34878D82A}">
                    <a16:rowId xmlns:a16="http://schemas.microsoft.com/office/drawing/2014/main" val="417054894"/>
                  </a:ext>
                </a:extLst>
              </a:tr>
              <a:tr h="513987">
                <a:tc>
                  <a:txBody>
                    <a:bodyPr/>
                    <a:lstStyle/>
                    <a:p>
                      <a:pPr fontAlgn="b"/>
                      <a:r>
                        <a:rPr lang="en-US" sz="2200">
                          <a:effectLst/>
                        </a:rPr>
                        <a:t>Sum</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3.00</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3.00</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3.00</a:t>
                      </a:r>
                      <a:endParaRPr lang="en-US" sz="2200">
                        <a:effectLst/>
                        <a:latin typeface="Calibri" panose="020F0502020204030204" pitchFamily="34" charset="0"/>
                      </a:endParaRPr>
                    </a:p>
                  </a:txBody>
                  <a:tcPr marL="18869" marR="18869" marT="18869" marB="90570" anchor="b"/>
                </a:tc>
                <a:extLst>
                  <a:ext uri="{0D108BD9-81ED-4DB2-BD59-A6C34878D82A}">
                    <a16:rowId xmlns:a16="http://schemas.microsoft.com/office/drawing/2014/main" val="2732877507"/>
                  </a:ext>
                </a:extLst>
              </a:tr>
            </a:tbl>
          </a:graphicData>
        </a:graphic>
      </p:graphicFrame>
    </p:spTree>
    <p:extLst>
      <p:ext uri="{BB962C8B-B14F-4D97-AF65-F5344CB8AC3E}">
        <p14:creationId xmlns:p14="http://schemas.microsoft.com/office/powerpoint/2010/main" val="21252087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82E727-FA18-4C24-911E-0BFF5E6E8B75}"/>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58</a:t>
            </a:fld>
            <a:endParaRPr lang="en-US"/>
          </a:p>
        </p:txBody>
      </p:sp>
      <p:sp>
        <p:nvSpPr>
          <p:cNvPr id="11" name="Content Placeholder 3">
            <a:extLst>
              <a:ext uri="{FF2B5EF4-FFF2-40B4-BE49-F238E27FC236}">
                <a16:creationId xmlns:a16="http://schemas.microsoft.com/office/drawing/2014/main" id="{F028DA30-453C-4834-98EB-69687D9E2D1B}"/>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8DEC2C7E-75AE-4659-BD3B-A598A631A02A}"/>
              </a:ext>
            </a:extLst>
          </p:cNvPr>
          <p:cNvGraphicFramePr>
            <a:graphicFrameLocks noGrp="1"/>
          </p:cNvGraphicFramePr>
          <p:nvPr>
            <p:ph idx="1"/>
          </p:nvPr>
        </p:nvGraphicFramePr>
        <p:xfrm>
          <a:off x="838200" y="1288919"/>
          <a:ext cx="10515602" cy="3715125"/>
        </p:xfrm>
        <a:graphic>
          <a:graphicData uri="http://schemas.openxmlformats.org/drawingml/2006/table">
            <a:tbl>
              <a:tblPr firstRow="1" bandRow="1">
                <a:tableStyleId>{5C22544A-7EE6-4342-B048-85BDC9FD1C3A}</a:tableStyleId>
              </a:tblPr>
              <a:tblGrid>
                <a:gridCol w="3494689">
                  <a:extLst>
                    <a:ext uri="{9D8B030D-6E8A-4147-A177-3AD203B41FA5}">
                      <a16:colId xmlns:a16="http://schemas.microsoft.com/office/drawing/2014/main" val="562519607"/>
                    </a:ext>
                  </a:extLst>
                </a:gridCol>
                <a:gridCol w="1811176">
                  <a:extLst>
                    <a:ext uri="{9D8B030D-6E8A-4147-A177-3AD203B41FA5}">
                      <a16:colId xmlns:a16="http://schemas.microsoft.com/office/drawing/2014/main" val="3643702737"/>
                    </a:ext>
                  </a:extLst>
                </a:gridCol>
                <a:gridCol w="1656048">
                  <a:extLst>
                    <a:ext uri="{9D8B030D-6E8A-4147-A177-3AD203B41FA5}">
                      <a16:colId xmlns:a16="http://schemas.microsoft.com/office/drawing/2014/main" val="2624193460"/>
                    </a:ext>
                  </a:extLst>
                </a:gridCol>
                <a:gridCol w="2080742">
                  <a:extLst>
                    <a:ext uri="{9D8B030D-6E8A-4147-A177-3AD203B41FA5}">
                      <a16:colId xmlns:a16="http://schemas.microsoft.com/office/drawing/2014/main" val="2128251339"/>
                    </a:ext>
                  </a:extLst>
                </a:gridCol>
                <a:gridCol w="1472947">
                  <a:extLst>
                    <a:ext uri="{9D8B030D-6E8A-4147-A177-3AD203B41FA5}">
                      <a16:colId xmlns:a16="http://schemas.microsoft.com/office/drawing/2014/main" val="3595159674"/>
                    </a:ext>
                  </a:extLst>
                </a:gridCol>
              </a:tblGrid>
              <a:tr h="684188">
                <a:tc>
                  <a:txBody>
                    <a:bodyPr/>
                    <a:lstStyle/>
                    <a:p>
                      <a:pPr fontAlgn="b"/>
                      <a:r>
                        <a:rPr lang="en-US" sz="1800">
                          <a:effectLst/>
                        </a:rPr>
                        <a:t>Development of Candidate Set of Criteria Weights {W}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563661480"/>
                  </a:ext>
                </a:extLst>
              </a:tr>
              <a:tr h="415640">
                <a:tc>
                  <a:txBody>
                    <a:bodyPr/>
                    <a:lstStyle/>
                    <a:p>
                      <a:pPr fontAlgn="b"/>
                      <a:r>
                        <a:rPr lang="en-US" sz="1800">
                          <a:effectLst/>
                        </a:rPr>
                        <a:t>Criteria Comparison Matrix [C]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045670975"/>
                  </a:ext>
                </a:extLst>
              </a:tr>
              <a:tr h="952737">
                <a:tc>
                  <a:txBody>
                    <a:bodyPr/>
                    <a:lstStyle/>
                    <a:p>
                      <a:pPr fontAlgn="b"/>
                      <a:r>
                        <a:rPr lang="en-US" sz="1800">
                          <a:effectLst/>
                        </a:rPr>
                        <a:t>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Pin Chip</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Watch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Haptic Smart Cane</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Design Alternative Priorities {Pi}</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321078257"/>
                  </a:ext>
                </a:extLst>
              </a:tr>
              <a:tr h="415640">
                <a:tc>
                  <a:txBody>
                    <a:bodyPr/>
                    <a:lstStyle/>
                    <a:p>
                      <a:pPr fontAlgn="ctr"/>
                      <a:r>
                        <a:rPr lang="en-US" sz="1800">
                          <a:effectLst/>
                        </a:rPr>
                        <a:t>Sensor Pin Chip</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849670169"/>
                  </a:ext>
                </a:extLst>
              </a:tr>
              <a:tr h="415640">
                <a:tc>
                  <a:txBody>
                    <a:bodyPr/>
                    <a:lstStyle/>
                    <a:p>
                      <a:pPr fontAlgn="ctr"/>
                      <a:r>
                        <a:rPr lang="en-US" sz="1800">
                          <a:effectLst/>
                        </a:rPr>
                        <a:t>Sensor Watch</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102762721"/>
                  </a:ext>
                </a:extLst>
              </a:tr>
              <a:tr h="415640">
                <a:tc>
                  <a:txBody>
                    <a:bodyPr/>
                    <a:lstStyle/>
                    <a:p>
                      <a:pPr fontAlgn="ctr"/>
                      <a:r>
                        <a:rPr lang="en-US" sz="1800">
                          <a:effectLst/>
                        </a:rPr>
                        <a:t>Haptic Smart Cane</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43768039"/>
                  </a:ext>
                </a:extLst>
              </a:tr>
              <a:tr h="415640">
                <a:tc>
                  <a:txBody>
                    <a:bodyPr/>
                    <a:lstStyle/>
                    <a:p>
                      <a:pPr fontAlgn="b"/>
                      <a:r>
                        <a:rPr lang="en-US" sz="1800">
                          <a:effectLst/>
                        </a:rPr>
                        <a:t>Sum</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10403756"/>
                  </a:ext>
                </a:extLst>
              </a:tr>
            </a:tbl>
          </a:graphicData>
        </a:graphic>
      </p:graphicFrame>
    </p:spTree>
    <p:extLst>
      <p:ext uri="{BB962C8B-B14F-4D97-AF65-F5344CB8AC3E}">
        <p14:creationId xmlns:p14="http://schemas.microsoft.com/office/powerpoint/2010/main" val="42208497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644B6-F517-4DF2-A2AB-4007BA6CB493}"/>
              </a:ext>
            </a:extLst>
          </p:cNvPr>
          <p:cNvSpPr>
            <a:spLocks noGrp="1"/>
          </p:cNvSpPr>
          <p:nvPr>
            <p:ph type="title"/>
          </p:nvPr>
        </p:nvSpPr>
        <p:spPr/>
        <p:txBody>
          <a:bodyPr/>
          <a:lstStyle/>
          <a:p>
            <a:endParaRPr lang="en-US"/>
          </a:p>
        </p:txBody>
      </p:sp>
      <p:graphicFrame>
        <p:nvGraphicFramePr>
          <p:cNvPr id="8" name="Content Placeholder 7">
            <a:extLst>
              <a:ext uri="{FF2B5EF4-FFF2-40B4-BE49-F238E27FC236}">
                <a16:creationId xmlns:a16="http://schemas.microsoft.com/office/drawing/2014/main" id="{052404E1-400C-435B-9A52-59DE71C9A60E}"/>
              </a:ext>
            </a:extLst>
          </p:cNvPr>
          <p:cNvGraphicFramePr>
            <a:graphicFrameLocks noGrp="1"/>
          </p:cNvGraphicFramePr>
          <p:nvPr>
            <p:ph sz="half" idx="1"/>
          </p:nvPr>
        </p:nvGraphicFramePr>
        <p:xfrm>
          <a:off x="7878763" y="1828800"/>
          <a:ext cx="3475036" cy="2560320"/>
        </p:xfrm>
        <a:graphic>
          <a:graphicData uri="http://schemas.openxmlformats.org/drawingml/2006/table">
            <a:tbl>
              <a:tblPr firstRow="1" bandRow="1">
                <a:tableStyleId>{5C22544A-7EE6-4342-B048-85BDC9FD1C3A}</a:tableStyleId>
              </a:tblPr>
              <a:tblGrid>
                <a:gridCol w="1623955">
                  <a:extLst>
                    <a:ext uri="{9D8B030D-6E8A-4147-A177-3AD203B41FA5}">
                      <a16:colId xmlns:a16="http://schemas.microsoft.com/office/drawing/2014/main" val="3874369491"/>
                    </a:ext>
                  </a:extLst>
                </a:gridCol>
                <a:gridCol w="919862">
                  <a:extLst>
                    <a:ext uri="{9D8B030D-6E8A-4147-A177-3AD203B41FA5}">
                      <a16:colId xmlns:a16="http://schemas.microsoft.com/office/drawing/2014/main" val="867226953"/>
                    </a:ext>
                  </a:extLst>
                </a:gridCol>
                <a:gridCol w="931219">
                  <a:extLst>
                    <a:ext uri="{9D8B030D-6E8A-4147-A177-3AD203B41FA5}">
                      <a16:colId xmlns:a16="http://schemas.microsoft.com/office/drawing/2014/main" val="3798827372"/>
                    </a:ext>
                  </a:extLst>
                </a:gridCol>
              </a:tblGrid>
              <a:tr h="190500">
                <a:tc>
                  <a:txBody>
                    <a:bodyPr/>
                    <a:lstStyle/>
                    <a:p>
                      <a:r>
                        <a:rPr lang="en-US">
                          <a:effectLst/>
                        </a:rPr>
                        <a:t>Weighted Sum Vector</a:t>
                      </a:r>
                    </a:p>
                  </a:txBody>
                  <a:tcPr anchor="ctr"/>
                </a:tc>
                <a:tc>
                  <a:txBody>
                    <a:bodyPr/>
                    <a:lstStyle/>
                    <a:p>
                      <a:r>
                        <a:rPr lang="en-US">
                          <a:effectLst/>
                        </a:rPr>
                        <a:t>Design Alternative Priorities</a:t>
                      </a:r>
                    </a:p>
                  </a:txBody>
                  <a:tcPr anchor="ctr"/>
                </a:tc>
                <a:tc>
                  <a:txBody>
                    <a:bodyPr/>
                    <a:lstStyle/>
                    <a:p>
                      <a:r>
                        <a:rPr lang="en-US">
                          <a:effectLst/>
                        </a:rPr>
                        <a:t>Consistency vector</a:t>
                      </a:r>
                    </a:p>
                  </a:txBody>
                  <a:tcPr anchor="ctr"/>
                </a:tc>
                <a:extLst>
                  <a:ext uri="{0D108BD9-81ED-4DB2-BD59-A6C34878D82A}">
                    <a16:rowId xmlns:a16="http://schemas.microsoft.com/office/drawing/2014/main" val="2470983269"/>
                  </a:ext>
                </a:extLst>
              </a:tr>
              <a:tr h="190500">
                <a:tc>
                  <a:txBody>
                    <a:bodyPr/>
                    <a:lstStyle/>
                    <a:p>
                      <a:pPr algn="r"/>
                      <a:r>
                        <a:rPr lang="en-US">
                          <a:effectLst/>
                        </a:rPr>
                        <a:t>1.00</a:t>
                      </a:r>
                    </a:p>
                  </a:txBody>
                  <a:tcPr anchor="ctr"/>
                </a:tc>
                <a:tc>
                  <a:txBody>
                    <a:bodyPr/>
                    <a:lstStyle/>
                    <a:p>
                      <a:pPr algn="r"/>
                      <a:r>
                        <a:rPr lang="en-US"/>
                        <a:t>0.33</a:t>
                      </a:r>
                    </a:p>
                  </a:txBody>
                  <a:tcPr anchor="ctr"/>
                </a:tc>
                <a:tc>
                  <a:txBody>
                    <a:bodyPr/>
                    <a:lstStyle/>
                    <a:p>
                      <a:pPr algn="r"/>
                      <a:r>
                        <a:rPr lang="en-US"/>
                        <a:t>3.00</a:t>
                      </a:r>
                    </a:p>
                  </a:txBody>
                  <a:tcPr anchor="ctr"/>
                </a:tc>
                <a:extLst>
                  <a:ext uri="{0D108BD9-81ED-4DB2-BD59-A6C34878D82A}">
                    <a16:rowId xmlns:a16="http://schemas.microsoft.com/office/drawing/2014/main" val="3586869211"/>
                  </a:ext>
                </a:extLst>
              </a:tr>
              <a:tr h="190500">
                <a:tc>
                  <a:txBody>
                    <a:bodyPr/>
                    <a:lstStyle/>
                    <a:p>
                      <a:pPr algn="r"/>
                      <a:r>
                        <a:rPr lang="en-US">
                          <a:effectLst/>
                        </a:rPr>
                        <a:t>1.00</a:t>
                      </a:r>
                    </a:p>
                  </a:txBody>
                  <a:tcPr anchor="ctr"/>
                </a:tc>
                <a:tc>
                  <a:txBody>
                    <a:bodyPr/>
                    <a:lstStyle/>
                    <a:p>
                      <a:pPr algn="r"/>
                      <a:r>
                        <a:rPr lang="en-US"/>
                        <a:t>0.33</a:t>
                      </a:r>
                    </a:p>
                  </a:txBody>
                  <a:tcPr anchor="ctr"/>
                </a:tc>
                <a:tc>
                  <a:txBody>
                    <a:bodyPr/>
                    <a:lstStyle/>
                    <a:p>
                      <a:pPr algn="r"/>
                      <a:r>
                        <a:rPr lang="en-US"/>
                        <a:t>3.00</a:t>
                      </a:r>
                    </a:p>
                  </a:txBody>
                  <a:tcPr anchor="ctr"/>
                </a:tc>
                <a:extLst>
                  <a:ext uri="{0D108BD9-81ED-4DB2-BD59-A6C34878D82A}">
                    <a16:rowId xmlns:a16="http://schemas.microsoft.com/office/drawing/2014/main" val="530786110"/>
                  </a:ext>
                </a:extLst>
              </a:tr>
              <a:tr h="190500">
                <a:tc>
                  <a:txBody>
                    <a:bodyPr/>
                    <a:lstStyle/>
                    <a:p>
                      <a:pPr algn="r"/>
                      <a:r>
                        <a:rPr lang="en-US">
                          <a:effectLst/>
                        </a:rPr>
                        <a:t>1.00</a:t>
                      </a:r>
                    </a:p>
                  </a:txBody>
                  <a:tcPr anchor="ctr"/>
                </a:tc>
                <a:tc>
                  <a:txBody>
                    <a:bodyPr/>
                    <a:lstStyle/>
                    <a:p>
                      <a:pPr algn="r"/>
                      <a:r>
                        <a:rPr lang="en-US"/>
                        <a:t>0.33</a:t>
                      </a:r>
                    </a:p>
                  </a:txBody>
                  <a:tcPr anchor="ctr"/>
                </a:tc>
                <a:tc>
                  <a:txBody>
                    <a:bodyPr/>
                    <a:lstStyle/>
                    <a:p>
                      <a:pPr algn="r"/>
                      <a:r>
                        <a:rPr lang="en-US"/>
                        <a:t>3.00</a:t>
                      </a:r>
                    </a:p>
                  </a:txBody>
                  <a:tcPr anchor="ctr"/>
                </a:tc>
                <a:extLst>
                  <a:ext uri="{0D108BD9-81ED-4DB2-BD59-A6C34878D82A}">
                    <a16:rowId xmlns:a16="http://schemas.microsoft.com/office/drawing/2014/main" val="1385799924"/>
                  </a:ext>
                </a:extLst>
              </a:tr>
            </a:tbl>
          </a:graphicData>
        </a:graphic>
      </p:graphicFrame>
      <p:graphicFrame>
        <p:nvGraphicFramePr>
          <p:cNvPr id="11" name="Content Placeholder 10">
            <a:extLst>
              <a:ext uri="{FF2B5EF4-FFF2-40B4-BE49-F238E27FC236}">
                <a16:creationId xmlns:a16="http://schemas.microsoft.com/office/drawing/2014/main" id="{6CA9BD25-E5D6-476D-B451-0DA47951BD64}"/>
              </a:ext>
            </a:extLst>
          </p:cNvPr>
          <p:cNvGraphicFramePr>
            <a:graphicFrameLocks noGrp="1"/>
          </p:cNvGraphicFramePr>
          <p:nvPr>
            <p:ph sz="half" idx="2"/>
          </p:nvPr>
        </p:nvGraphicFramePr>
        <p:xfrm>
          <a:off x="838200" y="1828800"/>
          <a:ext cx="6950073" cy="1005840"/>
        </p:xfrm>
        <a:graphic>
          <a:graphicData uri="http://schemas.openxmlformats.org/drawingml/2006/table">
            <a:tbl>
              <a:tblPr firstRow="1" bandRow="1">
                <a:tableStyleId>{5C22544A-7EE6-4342-B048-85BDC9FD1C3A}</a:tableStyleId>
              </a:tblPr>
              <a:tblGrid>
                <a:gridCol w="1342628">
                  <a:extLst>
                    <a:ext uri="{9D8B030D-6E8A-4147-A177-3AD203B41FA5}">
                      <a16:colId xmlns:a16="http://schemas.microsoft.com/office/drawing/2014/main" val="3405566904"/>
                    </a:ext>
                  </a:extLst>
                </a:gridCol>
                <a:gridCol w="1105693">
                  <a:extLst>
                    <a:ext uri="{9D8B030D-6E8A-4147-A177-3AD203B41FA5}">
                      <a16:colId xmlns:a16="http://schemas.microsoft.com/office/drawing/2014/main" val="3560842775"/>
                    </a:ext>
                  </a:extLst>
                </a:gridCol>
                <a:gridCol w="1421606">
                  <a:extLst>
                    <a:ext uri="{9D8B030D-6E8A-4147-A177-3AD203B41FA5}">
                      <a16:colId xmlns:a16="http://schemas.microsoft.com/office/drawing/2014/main" val="3182527207"/>
                    </a:ext>
                  </a:extLst>
                </a:gridCol>
                <a:gridCol w="1737518">
                  <a:extLst>
                    <a:ext uri="{9D8B030D-6E8A-4147-A177-3AD203B41FA5}">
                      <a16:colId xmlns:a16="http://schemas.microsoft.com/office/drawing/2014/main" val="2460279593"/>
                    </a:ext>
                  </a:extLst>
                </a:gridCol>
                <a:gridCol w="1342628">
                  <a:extLst>
                    <a:ext uri="{9D8B030D-6E8A-4147-A177-3AD203B41FA5}">
                      <a16:colId xmlns:a16="http://schemas.microsoft.com/office/drawing/2014/main" val="2637589209"/>
                    </a:ext>
                  </a:extLst>
                </a:gridCol>
              </a:tblGrid>
              <a:tr h="190500">
                <a:tc>
                  <a:txBody>
                    <a:bodyPr/>
                    <a:lstStyle/>
                    <a:p>
                      <a:r>
                        <a:rPr lang="en-US">
                          <a:effectLst/>
                        </a:rPr>
                        <a:t># of criteria</a:t>
                      </a:r>
                    </a:p>
                  </a:txBody>
                  <a:tcPr anchor="ctr"/>
                </a:tc>
                <a:tc>
                  <a:txBody>
                    <a:bodyPr/>
                    <a:lstStyle/>
                    <a:p>
                      <a:r>
                        <a:rPr lang="en-US">
                          <a:effectLst/>
                        </a:rPr>
                        <a:t>RI value</a:t>
                      </a:r>
                    </a:p>
                  </a:txBody>
                  <a:tcPr anchor="ctr"/>
                </a:tc>
                <a:tc>
                  <a:txBody>
                    <a:bodyPr/>
                    <a:lstStyle/>
                    <a:p>
                      <a:r>
                        <a:rPr lang="en-US">
                          <a:effectLst/>
                        </a:rPr>
                        <a:t>Average Consistency </a:t>
                      </a:r>
                    </a:p>
                  </a:txBody>
                  <a:tcPr anchor="ctr"/>
                </a:tc>
                <a:tc>
                  <a:txBody>
                    <a:bodyPr/>
                    <a:lstStyle/>
                    <a:p>
                      <a:r>
                        <a:rPr lang="en-US">
                          <a:effectLst/>
                        </a:rPr>
                        <a:t>Consistency Index</a:t>
                      </a:r>
                    </a:p>
                  </a:txBody>
                  <a:tcPr anchor="ctr"/>
                </a:tc>
                <a:tc>
                  <a:txBody>
                    <a:bodyPr/>
                    <a:lstStyle/>
                    <a:p>
                      <a:r>
                        <a:rPr lang="en-US">
                          <a:effectLst/>
                        </a:rPr>
                        <a:t>Consistency Ratio</a:t>
                      </a:r>
                    </a:p>
                  </a:txBody>
                  <a:tcPr anchor="ctr"/>
                </a:tc>
                <a:extLst>
                  <a:ext uri="{0D108BD9-81ED-4DB2-BD59-A6C34878D82A}">
                    <a16:rowId xmlns:a16="http://schemas.microsoft.com/office/drawing/2014/main" val="4098958616"/>
                  </a:ext>
                </a:extLst>
              </a:tr>
              <a:tr h="190500">
                <a:tc>
                  <a:txBody>
                    <a:bodyPr/>
                    <a:lstStyle/>
                    <a:p>
                      <a:pPr algn="r"/>
                      <a:r>
                        <a:rPr lang="en-US">
                          <a:effectLst/>
                        </a:rPr>
                        <a:t>3.00</a:t>
                      </a:r>
                    </a:p>
                  </a:txBody>
                  <a:tcPr anchor="ctr"/>
                </a:tc>
                <a:tc>
                  <a:txBody>
                    <a:bodyPr/>
                    <a:lstStyle/>
                    <a:p>
                      <a:pPr algn="r"/>
                      <a:r>
                        <a:rPr lang="en-US"/>
                        <a:t>0.52</a:t>
                      </a:r>
                    </a:p>
                  </a:txBody>
                  <a:tcPr anchor="ctr"/>
                </a:tc>
                <a:tc>
                  <a:txBody>
                    <a:bodyPr/>
                    <a:lstStyle/>
                    <a:p>
                      <a:pPr algn="r"/>
                      <a:r>
                        <a:rPr lang="en-US"/>
                        <a:t>3.00</a:t>
                      </a:r>
                    </a:p>
                  </a:txBody>
                  <a:tcPr anchor="ctr"/>
                </a:tc>
                <a:tc>
                  <a:txBody>
                    <a:bodyPr/>
                    <a:lstStyle/>
                    <a:p>
                      <a:pPr algn="r"/>
                      <a:r>
                        <a:rPr lang="en-US"/>
                        <a:t>0.00</a:t>
                      </a:r>
                    </a:p>
                  </a:txBody>
                  <a:tcPr anchor="ctr"/>
                </a:tc>
                <a:tc>
                  <a:txBody>
                    <a:bodyPr/>
                    <a:lstStyle/>
                    <a:p>
                      <a:pPr algn="r"/>
                      <a:r>
                        <a:rPr lang="en-US"/>
                        <a:t>0.00</a:t>
                      </a:r>
                    </a:p>
                  </a:txBody>
                  <a:tcPr anchor="ctr"/>
                </a:tc>
                <a:extLst>
                  <a:ext uri="{0D108BD9-81ED-4DB2-BD59-A6C34878D82A}">
                    <a16:rowId xmlns:a16="http://schemas.microsoft.com/office/drawing/2014/main" val="1637083113"/>
                  </a:ext>
                </a:extLst>
              </a:tr>
            </a:tbl>
          </a:graphicData>
        </a:graphic>
      </p:graphicFrame>
      <p:sp>
        <p:nvSpPr>
          <p:cNvPr id="5" name="Slide Number Placeholder 4">
            <a:extLst>
              <a:ext uri="{FF2B5EF4-FFF2-40B4-BE49-F238E27FC236}">
                <a16:creationId xmlns:a16="http://schemas.microsoft.com/office/drawing/2014/main" id="{1DA79798-FA05-4253-9A43-ADF8C9038703}"/>
              </a:ext>
            </a:extLst>
          </p:cNvPr>
          <p:cNvSpPr>
            <a:spLocks noGrp="1"/>
          </p:cNvSpPr>
          <p:nvPr>
            <p:ph type="sldNum" sz="quarter" idx="4"/>
          </p:nvPr>
        </p:nvSpPr>
        <p:spPr/>
        <p:txBody>
          <a:bodyPr/>
          <a:lstStyle/>
          <a:p>
            <a:fld id="{6F1FABC0-072B-4F22-8F9B-95A9D10B0206}" type="slidenum">
              <a:rPr lang="en-US" smtClean="0"/>
              <a:pPr/>
              <a:t>59</a:t>
            </a:fld>
            <a:endParaRPr lang="en-US"/>
          </a:p>
        </p:txBody>
      </p:sp>
      <p:sp>
        <p:nvSpPr>
          <p:cNvPr id="6" name="Content Placeholder 5">
            <a:extLst>
              <a:ext uri="{FF2B5EF4-FFF2-40B4-BE49-F238E27FC236}">
                <a16:creationId xmlns:a16="http://schemas.microsoft.com/office/drawing/2014/main" id="{3A592747-0B34-4180-8286-9E0773EEE3DB}"/>
              </a:ext>
            </a:extLst>
          </p:cNvPr>
          <p:cNvSpPr>
            <a:spLocks noGrp="1"/>
          </p:cNvSpPr>
          <p:nvPr>
            <p:ph sz="quarter" idx="11"/>
          </p:nvPr>
        </p:nvSpPr>
        <p:spPr/>
        <p:txBody>
          <a:bodyPr/>
          <a:lstStyle/>
          <a:p>
            <a:endParaRPr lang="en-US"/>
          </a:p>
        </p:txBody>
      </p:sp>
      <p:sp>
        <p:nvSpPr>
          <p:cNvPr id="9" name="TextBox 8">
            <a:extLst>
              <a:ext uri="{FF2B5EF4-FFF2-40B4-BE49-F238E27FC236}">
                <a16:creationId xmlns:a16="http://schemas.microsoft.com/office/drawing/2014/main" id="{78BC636B-8EF7-4BE9-AC55-B871C9FE1EA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2" name="TextBox 11">
            <a:extLst>
              <a:ext uri="{FF2B5EF4-FFF2-40B4-BE49-F238E27FC236}">
                <a16:creationId xmlns:a16="http://schemas.microsoft.com/office/drawing/2014/main" id="{FD4A5132-6E14-47CB-86B2-E6F061F7E66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1029658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solidFill>
                  <a:schemeClr val="tx1"/>
                </a:solidFill>
                <a:latin typeface="Arial"/>
                <a:cs typeface="Arial"/>
              </a:rPr>
              <a:t>Interpreted Customer</a:t>
            </a:r>
            <a:r>
              <a:rPr lang="en-US" b="1" kern="1200">
                <a:solidFill>
                  <a:schemeClr val="tx1"/>
                </a:solidFill>
                <a:latin typeface="Arial"/>
                <a:cs typeface="Arial"/>
              </a:rPr>
              <a:t> Needs</a:t>
            </a:r>
          </a:p>
        </p:txBody>
      </p:sp>
      <p:sp>
        <p:nvSpPr>
          <p:cNvPr id="3" name="TextBox 2">
            <a:extLst>
              <a:ext uri="{FF2B5EF4-FFF2-40B4-BE49-F238E27FC236}">
                <a16:creationId xmlns:a16="http://schemas.microsoft.com/office/drawing/2014/main" id="{9014ECC5-4629-479B-8AC9-32C8DC800D42}"/>
              </a:ext>
            </a:extLst>
          </p:cNvPr>
          <p:cNvSpPr txBox="1"/>
          <p:nvPr/>
        </p:nvSpPr>
        <p:spPr>
          <a:xfrm>
            <a:off x="609600" y="1533193"/>
            <a:ext cx="4918568" cy="393683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a:lnSpc>
                <a:spcPct val="90000"/>
              </a:lnSpc>
              <a:spcAft>
                <a:spcPts val="600"/>
              </a:spcAft>
              <a:buFont typeface="Arial"/>
              <a:buChar char="•"/>
            </a:pPr>
            <a:endParaRPr lang="en-US" sz="2400">
              <a:latin typeface="Arial"/>
              <a:cs typeface="Aria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a:t>
            </a:fld>
            <a:endParaRPr lang="en-US"/>
          </a:p>
        </p:txBody>
      </p:sp>
      <p:sp>
        <p:nvSpPr>
          <p:cNvPr id="17" name="Content Placeholder 5">
            <a:extLst>
              <a:ext uri="{FF2B5EF4-FFF2-40B4-BE49-F238E27FC236}">
                <a16:creationId xmlns:a16="http://schemas.microsoft.com/office/drawing/2014/main" id="{EDAC63C7-ABB5-4477-89A0-A1890770F95C}"/>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David Alicea</a:t>
            </a:r>
            <a:endParaRPr lang="en-US"/>
          </a:p>
          <a:p>
            <a:endParaRPr lang="en-US"/>
          </a:p>
        </p:txBody>
      </p:sp>
      <p:graphicFrame>
        <p:nvGraphicFramePr>
          <p:cNvPr id="13" name="Table 12">
            <a:extLst>
              <a:ext uri="{FF2B5EF4-FFF2-40B4-BE49-F238E27FC236}">
                <a16:creationId xmlns:a16="http://schemas.microsoft.com/office/drawing/2014/main" id="{453CEA33-98BC-4C61-A306-A4FC49D00375}"/>
              </a:ext>
            </a:extLst>
          </p:cNvPr>
          <p:cNvGraphicFramePr>
            <a:graphicFrameLocks noGrp="1"/>
          </p:cNvGraphicFramePr>
          <p:nvPr>
            <p:extLst>
              <p:ext uri="{D42A27DB-BD31-4B8C-83A1-F6EECF244321}">
                <p14:modId xmlns:p14="http://schemas.microsoft.com/office/powerpoint/2010/main" val="2773497331"/>
              </p:ext>
            </p:extLst>
          </p:nvPr>
        </p:nvGraphicFramePr>
        <p:xfrm>
          <a:off x="424295" y="2026227"/>
          <a:ext cx="5282456" cy="3542995"/>
        </p:xfrm>
        <a:graphic>
          <a:graphicData uri="http://schemas.openxmlformats.org/drawingml/2006/table">
            <a:tbl>
              <a:tblPr firstRow="1" bandRow="1">
                <a:tableStyleId>{2D5ABB26-0587-4C30-8999-92F81FD0307C}</a:tableStyleId>
              </a:tblPr>
              <a:tblGrid>
                <a:gridCol w="5282456">
                  <a:extLst>
                    <a:ext uri="{9D8B030D-6E8A-4147-A177-3AD203B41FA5}">
                      <a16:colId xmlns:a16="http://schemas.microsoft.com/office/drawing/2014/main" val="3066168054"/>
                    </a:ext>
                  </a:extLst>
                </a:gridCol>
              </a:tblGrid>
              <a:tr h="513848">
                <a:tc>
                  <a:txBody>
                    <a:bodyPr/>
                    <a:lstStyle/>
                    <a:p>
                      <a:r>
                        <a:rPr lang="en-US" sz="2500">
                          <a:effectLst/>
                        </a:rPr>
                        <a:t>1. Helps Avoid Ground Irregularities</a:t>
                      </a:r>
                    </a:p>
                  </a:txBody>
                  <a:tcPr anchor="ctr"/>
                </a:tc>
                <a:extLst>
                  <a:ext uri="{0D108BD9-81ED-4DB2-BD59-A6C34878D82A}">
                    <a16:rowId xmlns:a16="http://schemas.microsoft.com/office/drawing/2014/main" val="1846695103"/>
                  </a:ext>
                </a:extLst>
              </a:tr>
              <a:tr h="451184">
                <a:tc>
                  <a:txBody>
                    <a:bodyPr/>
                    <a:lstStyle/>
                    <a:p>
                      <a:r>
                        <a:rPr lang="en-US" sz="2500">
                          <a:effectLst/>
                        </a:rPr>
                        <a:t>2. Allows for Location Awareness</a:t>
                      </a:r>
                    </a:p>
                  </a:txBody>
                  <a:tcPr anchor="ctr"/>
                </a:tc>
                <a:extLst>
                  <a:ext uri="{0D108BD9-81ED-4DB2-BD59-A6C34878D82A}">
                    <a16:rowId xmlns:a16="http://schemas.microsoft.com/office/drawing/2014/main" val="3308945760"/>
                  </a:ext>
                </a:extLst>
              </a:tr>
              <a:tr h="526381">
                <a:tc>
                  <a:txBody>
                    <a:bodyPr/>
                    <a:lstStyle/>
                    <a:p>
                      <a:r>
                        <a:rPr lang="en-US" sz="2500">
                          <a:effectLst/>
                        </a:rPr>
                        <a:t>3. Recognizes Surrounding Objects</a:t>
                      </a:r>
                    </a:p>
                  </a:txBody>
                  <a:tcPr anchor="ctr"/>
                </a:tc>
                <a:extLst>
                  <a:ext uri="{0D108BD9-81ED-4DB2-BD59-A6C34878D82A}">
                    <a16:rowId xmlns:a16="http://schemas.microsoft.com/office/drawing/2014/main" val="2147779218"/>
                  </a:ext>
                </a:extLst>
              </a:tr>
              <a:tr h="513848">
                <a:tc>
                  <a:txBody>
                    <a:bodyPr/>
                    <a:lstStyle/>
                    <a:p>
                      <a:r>
                        <a:rPr lang="en-US" sz="2500">
                          <a:effectLst/>
                        </a:rPr>
                        <a:t>4. Notify Emergency Contacts</a:t>
                      </a:r>
                    </a:p>
                  </a:txBody>
                  <a:tcPr anchor="ctr"/>
                </a:tc>
                <a:extLst>
                  <a:ext uri="{0D108BD9-81ED-4DB2-BD59-A6C34878D82A}">
                    <a16:rowId xmlns:a16="http://schemas.microsoft.com/office/drawing/2014/main" val="2490895587"/>
                  </a:ext>
                </a:extLst>
              </a:tr>
              <a:tr h="488782">
                <a:tc>
                  <a:txBody>
                    <a:bodyPr/>
                    <a:lstStyle/>
                    <a:p>
                      <a:r>
                        <a:rPr lang="en-US" sz="2500">
                          <a:effectLst/>
                        </a:rPr>
                        <a:t>5. Intuitive with O &amp; M Training</a:t>
                      </a:r>
                    </a:p>
                  </a:txBody>
                  <a:tcPr anchor="ctr"/>
                </a:tc>
                <a:extLst>
                  <a:ext uri="{0D108BD9-81ED-4DB2-BD59-A6C34878D82A}">
                    <a16:rowId xmlns:a16="http://schemas.microsoft.com/office/drawing/2014/main" val="3203793218"/>
                  </a:ext>
                </a:extLst>
              </a:tr>
              <a:tr h="526381">
                <a:tc>
                  <a:txBody>
                    <a:bodyPr/>
                    <a:lstStyle/>
                    <a:p>
                      <a:r>
                        <a:rPr lang="en-US" sz="2500">
                          <a:effectLst/>
                        </a:rPr>
                        <a:t>6. Identifies and Reads Text</a:t>
                      </a:r>
                    </a:p>
                  </a:txBody>
                  <a:tcPr anchor="ctr"/>
                </a:tc>
                <a:extLst>
                  <a:ext uri="{0D108BD9-81ED-4DB2-BD59-A6C34878D82A}">
                    <a16:rowId xmlns:a16="http://schemas.microsoft.com/office/drawing/2014/main" val="288100753"/>
                  </a:ext>
                </a:extLst>
              </a:tr>
              <a:tr h="501315">
                <a:tc>
                  <a:txBody>
                    <a:bodyPr/>
                    <a:lstStyle/>
                    <a:p>
                      <a:r>
                        <a:rPr lang="en-US" sz="2500">
                          <a:effectLst/>
                        </a:rPr>
                        <a:t>7. Priced for Low-Income Households</a:t>
                      </a:r>
                    </a:p>
                  </a:txBody>
                  <a:tcPr anchor="ctr"/>
                </a:tc>
                <a:extLst>
                  <a:ext uri="{0D108BD9-81ED-4DB2-BD59-A6C34878D82A}">
                    <a16:rowId xmlns:a16="http://schemas.microsoft.com/office/drawing/2014/main" val="2914822788"/>
                  </a:ext>
                </a:extLst>
              </a:tr>
            </a:tbl>
          </a:graphicData>
        </a:graphic>
      </p:graphicFrame>
      <p:sp>
        <p:nvSpPr>
          <p:cNvPr id="14" name="TextBox 13">
            <a:extLst>
              <a:ext uri="{FF2B5EF4-FFF2-40B4-BE49-F238E27FC236}">
                <a16:creationId xmlns:a16="http://schemas.microsoft.com/office/drawing/2014/main" id="{478247BB-10BC-4C60-8F0A-67C51C4B5EE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2" name="Picture 5" descr="Chart, pie chart&#10;&#10;Description automatically generated">
            <a:extLst>
              <a:ext uri="{FF2B5EF4-FFF2-40B4-BE49-F238E27FC236}">
                <a16:creationId xmlns:a16="http://schemas.microsoft.com/office/drawing/2014/main" id="{12638694-272C-4516-8D9A-6AAAE736BBA5}"/>
              </a:ext>
            </a:extLst>
          </p:cNvPr>
          <p:cNvPicPr>
            <a:picLocks noChangeAspect="1"/>
          </p:cNvPicPr>
          <p:nvPr/>
        </p:nvPicPr>
        <p:blipFill>
          <a:blip r:embed="rId2"/>
          <a:stretch>
            <a:fillRect/>
          </a:stretch>
        </p:blipFill>
        <p:spPr>
          <a:xfrm>
            <a:off x="5910457" y="1435484"/>
            <a:ext cx="5958660" cy="4129738"/>
          </a:xfrm>
          <a:prstGeom prst="rect">
            <a:avLst/>
          </a:prstGeom>
        </p:spPr>
      </p:pic>
    </p:spTree>
    <p:extLst>
      <p:ext uri="{BB962C8B-B14F-4D97-AF65-F5344CB8AC3E}">
        <p14:creationId xmlns:p14="http://schemas.microsoft.com/office/powerpoint/2010/main" val="9673144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E719F97F-02CB-4F43-B3A0-2C90312539A9}"/>
              </a:ext>
            </a:extLst>
          </p:cNvPr>
          <p:cNvGraphicFramePr>
            <a:graphicFrameLocks noGrp="1"/>
          </p:cNvGraphicFramePr>
          <p:nvPr>
            <p:ph idx="1"/>
            <p:extLst>
              <p:ext uri="{D42A27DB-BD31-4B8C-83A1-F6EECF244321}">
                <p14:modId xmlns:p14="http://schemas.microsoft.com/office/powerpoint/2010/main" val="250441818"/>
              </p:ext>
            </p:extLst>
          </p:nvPr>
        </p:nvGraphicFramePr>
        <p:xfrm>
          <a:off x="838200" y="365125"/>
          <a:ext cx="7479294" cy="4663440"/>
        </p:xfrm>
        <a:graphic>
          <a:graphicData uri="http://schemas.openxmlformats.org/drawingml/2006/table">
            <a:tbl>
              <a:tblPr firstRow="1" bandRow="1">
                <a:tableStyleId>{5C22544A-7EE6-4342-B048-85BDC9FD1C3A}</a:tableStyleId>
              </a:tblPr>
              <a:tblGrid>
                <a:gridCol w="2694053">
                  <a:extLst>
                    <a:ext uri="{9D8B030D-6E8A-4147-A177-3AD203B41FA5}">
                      <a16:colId xmlns:a16="http://schemas.microsoft.com/office/drawing/2014/main" val="52274483"/>
                    </a:ext>
                  </a:extLst>
                </a:gridCol>
                <a:gridCol w="1526001">
                  <a:extLst>
                    <a:ext uri="{9D8B030D-6E8A-4147-A177-3AD203B41FA5}">
                      <a16:colId xmlns:a16="http://schemas.microsoft.com/office/drawing/2014/main" val="1953564579"/>
                    </a:ext>
                  </a:extLst>
                </a:gridCol>
                <a:gridCol w="1544842">
                  <a:extLst>
                    <a:ext uri="{9D8B030D-6E8A-4147-A177-3AD203B41FA5}">
                      <a16:colId xmlns:a16="http://schemas.microsoft.com/office/drawing/2014/main" val="2464369681"/>
                    </a:ext>
                  </a:extLst>
                </a:gridCol>
                <a:gridCol w="1714398">
                  <a:extLst>
                    <a:ext uri="{9D8B030D-6E8A-4147-A177-3AD203B41FA5}">
                      <a16:colId xmlns:a16="http://schemas.microsoft.com/office/drawing/2014/main" val="2098878879"/>
                    </a:ext>
                  </a:extLst>
                </a:gridCol>
              </a:tblGrid>
              <a:tr h="190500">
                <a:tc>
                  <a:txBody>
                    <a:bodyPr/>
                    <a:lstStyle/>
                    <a:p>
                      <a:r>
                        <a:rPr lang="en-US">
                          <a:effectLst/>
                        </a:rPr>
                        <a:t>  </a:t>
                      </a:r>
                    </a:p>
                  </a:txBody>
                  <a:tcPr anchor="ctr"/>
                </a:tc>
                <a:tc>
                  <a:txBody>
                    <a:bodyPr/>
                    <a:lstStyle/>
                    <a:p>
                      <a:r>
                        <a:rPr lang="en-US">
                          <a:effectLst/>
                        </a:rPr>
                        <a:t>Sensor Pin Chip</a:t>
                      </a:r>
                    </a:p>
                  </a:txBody>
                  <a:tcPr anchor="ctr"/>
                </a:tc>
                <a:tc>
                  <a:txBody>
                    <a:bodyPr/>
                    <a:lstStyle/>
                    <a:p>
                      <a:r>
                        <a:rPr lang="en-US">
                          <a:effectLst/>
                        </a:rPr>
                        <a:t>Sensor Watch </a:t>
                      </a:r>
                    </a:p>
                  </a:txBody>
                  <a:tcPr anchor="ctr"/>
                </a:tc>
                <a:tc>
                  <a:txBody>
                    <a:bodyPr/>
                    <a:lstStyle/>
                    <a:p>
                      <a:r>
                        <a:rPr lang="en-US">
                          <a:effectLst/>
                        </a:rPr>
                        <a:t>Haptic Smart Cane</a:t>
                      </a:r>
                    </a:p>
                  </a:txBody>
                  <a:tcPr anchor="ctr"/>
                </a:tc>
                <a:extLst>
                  <a:ext uri="{0D108BD9-81ED-4DB2-BD59-A6C34878D82A}">
                    <a16:rowId xmlns:a16="http://schemas.microsoft.com/office/drawing/2014/main" val="4185630143"/>
                  </a:ext>
                </a:extLst>
              </a:tr>
              <a:tr h="190500">
                <a:tc>
                  <a:txBody>
                    <a:bodyPr/>
                    <a:lstStyle/>
                    <a:p>
                      <a:r>
                        <a:rPr lang="en-US">
                          <a:effectLst/>
                        </a:rPr>
                        <a:t>Alert of Elevation</a:t>
                      </a:r>
                    </a:p>
                  </a:txBody>
                  <a:tcPr anchor="ctr"/>
                </a:tc>
                <a:tc>
                  <a:txBody>
                    <a:bodyPr/>
                    <a:lstStyle/>
                    <a:p>
                      <a:pPr algn="r"/>
                      <a:r>
                        <a:rPr lang="en-US"/>
                        <a:t>0.11</a:t>
                      </a:r>
                    </a:p>
                  </a:txBody>
                  <a:tcPr anchor="ctr"/>
                </a:tc>
                <a:tc>
                  <a:txBody>
                    <a:bodyPr/>
                    <a:lstStyle/>
                    <a:p>
                      <a:pPr algn="r"/>
                      <a:r>
                        <a:rPr lang="en-US"/>
                        <a:t>0.11</a:t>
                      </a:r>
                    </a:p>
                  </a:txBody>
                  <a:tcPr anchor="ctr"/>
                </a:tc>
                <a:tc>
                  <a:txBody>
                    <a:bodyPr/>
                    <a:lstStyle/>
                    <a:p>
                      <a:pPr algn="r"/>
                      <a:r>
                        <a:rPr lang="en-US"/>
                        <a:t>0.78</a:t>
                      </a:r>
                    </a:p>
                  </a:txBody>
                  <a:tcPr anchor="ctr"/>
                </a:tc>
                <a:extLst>
                  <a:ext uri="{0D108BD9-81ED-4DB2-BD59-A6C34878D82A}">
                    <a16:rowId xmlns:a16="http://schemas.microsoft.com/office/drawing/2014/main" val="3861691790"/>
                  </a:ext>
                </a:extLst>
              </a:tr>
              <a:tr h="190500">
                <a:tc>
                  <a:txBody>
                    <a:bodyPr/>
                    <a:lstStyle/>
                    <a:p>
                      <a:r>
                        <a:rPr lang="en-US">
                          <a:effectLst/>
                        </a:rPr>
                        <a:t>Determine Location</a:t>
                      </a:r>
                    </a:p>
                  </a:txBody>
                  <a:tcPr anchor="ctr"/>
                </a:tc>
                <a:tc>
                  <a:txBody>
                    <a:bodyPr/>
                    <a:lstStyle/>
                    <a:p>
                      <a:pPr algn="r"/>
                      <a:r>
                        <a:rPr lang="en-US"/>
                        <a:t>0.16</a:t>
                      </a:r>
                    </a:p>
                  </a:txBody>
                  <a:tcPr anchor="ctr"/>
                </a:tc>
                <a:tc>
                  <a:txBody>
                    <a:bodyPr/>
                    <a:lstStyle/>
                    <a:p>
                      <a:pPr algn="r"/>
                      <a:r>
                        <a:rPr lang="en-US"/>
                        <a:t>0.19</a:t>
                      </a:r>
                    </a:p>
                  </a:txBody>
                  <a:tcPr anchor="ctr"/>
                </a:tc>
                <a:tc>
                  <a:txBody>
                    <a:bodyPr/>
                    <a:lstStyle/>
                    <a:p>
                      <a:pPr algn="r"/>
                      <a:r>
                        <a:rPr lang="en-US"/>
                        <a:t>0.66</a:t>
                      </a:r>
                    </a:p>
                  </a:txBody>
                  <a:tcPr anchor="ctr"/>
                </a:tc>
                <a:extLst>
                  <a:ext uri="{0D108BD9-81ED-4DB2-BD59-A6C34878D82A}">
                    <a16:rowId xmlns:a16="http://schemas.microsoft.com/office/drawing/2014/main" val="3866380708"/>
                  </a:ext>
                </a:extLst>
              </a:tr>
              <a:tr h="190500">
                <a:tc>
                  <a:txBody>
                    <a:bodyPr/>
                    <a:lstStyle/>
                    <a:p>
                      <a:r>
                        <a:rPr lang="en-US">
                          <a:effectLst/>
                        </a:rPr>
                        <a:t>Interpret Sensory Information</a:t>
                      </a:r>
                    </a:p>
                  </a:txBody>
                  <a:tcPr anchor="ctr"/>
                </a:tc>
                <a:tc>
                  <a:txBody>
                    <a:bodyPr/>
                    <a:lstStyle/>
                    <a:p>
                      <a:pPr algn="r"/>
                      <a:r>
                        <a:rPr lang="en-US"/>
                        <a:t>0.45</a:t>
                      </a:r>
                    </a:p>
                  </a:txBody>
                  <a:tcPr anchor="ctr"/>
                </a:tc>
                <a:tc>
                  <a:txBody>
                    <a:bodyPr/>
                    <a:lstStyle/>
                    <a:p>
                      <a:pPr algn="r"/>
                      <a:r>
                        <a:rPr lang="en-US"/>
                        <a:t>0.45</a:t>
                      </a:r>
                    </a:p>
                  </a:txBody>
                  <a:tcPr anchor="ctr"/>
                </a:tc>
                <a:tc>
                  <a:txBody>
                    <a:bodyPr/>
                    <a:lstStyle/>
                    <a:p>
                      <a:pPr algn="r"/>
                      <a:r>
                        <a:rPr lang="en-US"/>
                        <a:t>0.09</a:t>
                      </a:r>
                    </a:p>
                  </a:txBody>
                  <a:tcPr anchor="ctr"/>
                </a:tc>
                <a:extLst>
                  <a:ext uri="{0D108BD9-81ED-4DB2-BD59-A6C34878D82A}">
                    <a16:rowId xmlns:a16="http://schemas.microsoft.com/office/drawing/2014/main" val="1205876193"/>
                  </a:ext>
                </a:extLst>
              </a:tr>
              <a:tr h="190500">
                <a:tc>
                  <a:txBody>
                    <a:bodyPr/>
                    <a:lstStyle/>
                    <a:p>
                      <a:r>
                        <a:rPr lang="en-US">
                          <a:effectLst/>
                        </a:rPr>
                        <a:t>Access Emergency Contact </a:t>
                      </a:r>
                    </a:p>
                  </a:txBody>
                  <a:tcPr anchor="ctr"/>
                </a:tc>
                <a:tc>
                  <a:txBody>
                    <a:bodyPr/>
                    <a:lstStyle/>
                    <a:p>
                      <a:pPr algn="r"/>
                      <a:r>
                        <a:rPr lang="en-US"/>
                        <a:t>0.20</a:t>
                      </a:r>
                    </a:p>
                  </a:txBody>
                  <a:tcPr anchor="ctr"/>
                </a:tc>
                <a:tc>
                  <a:txBody>
                    <a:bodyPr/>
                    <a:lstStyle/>
                    <a:p>
                      <a:pPr algn="r"/>
                      <a:r>
                        <a:rPr lang="en-US"/>
                        <a:t>0.20</a:t>
                      </a:r>
                    </a:p>
                  </a:txBody>
                  <a:tcPr anchor="ctr"/>
                </a:tc>
                <a:tc>
                  <a:txBody>
                    <a:bodyPr/>
                    <a:lstStyle/>
                    <a:p>
                      <a:pPr algn="r"/>
                      <a:r>
                        <a:rPr lang="en-US"/>
                        <a:t>0.60</a:t>
                      </a:r>
                    </a:p>
                  </a:txBody>
                  <a:tcPr anchor="ctr"/>
                </a:tc>
                <a:extLst>
                  <a:ext uri="{0D108BD9-81ED-4DB2-BD59-A6C34878D82A}">
                    <a16:rowId xmlns:a16="http://schemas.microsoft.com/office/drawing/2014/main" val="1693318615"/>
                  </a:ext>
                </a:extLst>
              </a:tr>
              <a:tr h="190500">
                <a:tc>
                  <a:txBody>
                    <a:bodyPr/>
                    <a:lstStyle/>
                    <a:p>
                      <a:r>
                        <a:rPr lang="en-US">
                          <a:effectLst/>
                        </a:rPr>
                        <a:t>Interface With Pre-Existing Skills</a:t>
                      </a:r>
                    </a:p>
                  </a:txBody>
                  <a:tcPr anchor="ctr"/>
                </a:tc>
                <a:tc>
                  <a:txBody>
                    <a:bodyPr/>
                    <a:lstStyle/>
                    <a:p>
                      <a:pPr algn="r"/>
                      <a:r>
                        <a:rPr lang="en-US"/>
                        <a:t>0.14</a:t>
                      </a:r>
                    </a:p>
                  </a:txBody>
                  <a:tcPr anchor="ctr"/>
                </a:tc>
                <a:tc>
                  <a:txBody>
                    <a:bodyPr/>
                    <a:lstStyle/>
                    <a:p>
                      <a:pPr algn="r"/>
                      <a:r>
                        <a:rPr lang="en-US"/>
                        <a:t>0.14</a:t>
                      </a:r>
                    </a:p>
                  </a:txBody>
                  <a:tcPr anchor="ctr"/>
                </a:tc>
                <a:tc>
                  <a:txBody>
                    <a:bodyPr/>
                    <a:lstStyle/>
                    <a:p>
                      <a:pPr algn="r"/>
                      <a:r>
                        <a:rPr lang="en-US"/>
                        <a:t>0.71</a:t>
                      </a:r>
                    </a:p>
                  </a:txBody>
                  <a:tcPr anchor="ctr"/>
                </a:tc>
                <a:extLst>
                  <a:ext uri="{0D108BD9-81ED-4DB2-BD59-A6C34878D82A}">
                    <a16:rowId xmlns:a16="http://schemas.microsoft.com/office/drawing/2014/main" val="337875395"/>
                  </a:ext>
                </a:extLst>
              </a:tr>
              <a:tr h="190500">
                <a:tc>
                  <a:txBody>
                    <a:bodyPr/>
                    <a:lstStyle/>
                    <a:p>
                      <a:r>
                        <a:rPr lang="en-US">
                          <a:effectLst/>
                        </a:rPr>
                        <a:t>Store Frequent Tasks</a:t>
                      </a:r>
                    </a:p>
                  </a:txBody>
                  <a:tcPr anchor="ctr"/>
                </a:tc>
                <a:tc>
                  <a:txBody>
                    <a:bodyPr/>
                    <a:lstStyle/>
                    <a:p>
                      <a:pPr algn="r"/>
                      <a:r>
                        <a:rPr lang="en-US"/>
                        <a:t>0.33</a:t>
                      </a:r>
                    </a:p>
                  </a:txBody>
                  <a:tcPr anchor="ctr"/>
                </a:tc>
                <a:tc>
                  <a:txBody>
                    <a:bodyPr/>
                    <a:lstStyle/>
                    <a:p>
                      <a:pPr algn="r"/>
                      <a:r>
                        <a:rPr lang="en-US"/>
                        <a:t>0.33</a:t>
                      </a:r>
                    </a:p>
                  </a:txBody>
                  <a:tcPr anchor="ctr"/>
                </a:tc>
                <a:tc>
                  <a:txBody>
                    <a:bodyPr/>
                    <a:lstStyle/>
                    <a:p>
                      <a:pPr algn="r"/>
                      <a:r>
                        <a:rPr lang="en-US"/>
                        <a:t>0.33</a:t>
                      </a:r>
                    </a:p>
                  </a:txBody>
                  <a:tcPr anchor="ctr"/>
                </a:tc>
                <a:extLst>
                  <a:ext uri="{0D108BD9-81ED-4DB2-BD59-A6C34878D82A}">
                    <a16:rowId xmlns:a16="http://schemas.microsoft.com/office/drawing/2014/main" val="2879244443"/>
                  </a:ext>
                </a:extLst>
              </a:tr>
              <a:tr h="190500">
                <a:tc>
                  <a:txBody>
                    <a:bodyPr/>
                    <a:lstStyle/>
                    <a:p>
                      <a:r>
                        <a:rPr lang="en-US">
                          <a:effectLst/>
                        </a:rPr>
                        <a:t>Alert of Physical Object</a:t>
                      </a:r>
                    </a:p>
                  </a:txBody>
                  <a:tcPr anchor="ctr"/>
                </a:tc>
                <a:tc>
                  <a:txBody>
                    <a:bodyPr/>
                    <a:lstStyle/>
                    <a:p>
                      <a:pPr algn="r"/>
                      <a:r>
                        <a:rPr lang="en-US"/>
                        <a:t>0.43</a:t>
                      </a:r>
                    </a:p>
                  </a:txBody>
                  <a:tcPr anchor="ctr"/>
                </a:tc>
                <a:tc>
                  <a:txBody>
                    <a:bodyPr/>
                    <a:lstStyle/>
                    <a:p>
                      <a:pPr algn="r"/>
                      <a:r>
                        <a:rPr lang="en-US"/>
                        <a:t>0.14</a:t>
                      </a:r>
                    </a:p>
                  </a:txBody>
                  <a:tcPr anchor="ctr"/>
                </a:tc>
                <a:tc>
                  <a:txBody>
                    <a:bodyPr/>
                    <a:lstStyle/>
                    <a:p>
                      <a:pPr algn="r"/>
                      <a:r>
                        <a:rPr lang="en-US"/>
                        <a:t>0.43</a:t>
                      </a:r>
                    </a:p>
                  </a:txBody>
                  <a:tcPr anchor="ctr"/>
                </a:tc>
                <a:extLst>
                  <a:ext uri="{0D108BD9-81ED-4DB2-BD59-A6C34878D82A}">
                    <a16:rowId xmlns:a16="http://schemas.microsoft.com/office/drawing/2014/main" val="659615843"/>
                  </a:ext>
                </a:extLst>
              </a:tr>
              <a:tr h="190500">
                <a:tc>
                  <a:txBody>
                    <a:bodyPr/>
                    <a:lstStyle/>
                    <a:p>
                      <a:r>
                        <a:rPr lang="en-US">
                          <a:effectLst/>
                        </a:rPr>
                        <a:t>Inform User of Possible Threats</a:t>
                      </a:r>
                    </a:p>
                  </a:txBody>
                  <a:tcPr anchor="ctr"/>
                </a:tc>
                <a:tc>
                  <a:txBody>
                    <a:bodyPr/>
                    <a:lstStyle/>
                    <a:p>
                      <a:pPr algn="r"/>
                      <a:r>
                        <a:rPr lang="en-US"/>
                        <a:t>0.33</a:t>
                      </a:r>
                    </a:p>
                  </a:txBody>
                  <a:tcPr anchor="ctr"/>
                </a:tc>
                <a:tc>
                  <a:txBody>
                    <a:bodyPr/>
                    <a:lstStyle/>
                    <a:p>
                      <a:pPr algn="r"/>
                      <a:r>
                        <a:rPr lang="en-US"/>
                        <a:t>0.33</a:t>
                      </a:r>
                    </a:p>
                  </a:txBody>
                  <a:tcPr anchor="ctr"/>
                </a:tc>
                <a:tc>
                  <a:txBody>
                    <a:bodyPr/>
                    <a:lstStyle/>
                    <a:p>
                      <a:pPr algn="r"/>
                      <a:r>
                        <a:rPr lang="en-US"/>
                        <a:t>0.33</a:t>
                      </a:r>
                    </a:p>
                  </a:txBody>
                  <a:tcPr anchor="ctr"/>
                </a:tc>
                <a:extLst>
                  <a:ext uri="{0D108BD9-81ED-4DB2-BD59-A6C34878D82A}">
                    <a16:rowId xmlns:a16="http://schemas.microsoft.com/office/drawing/2014/main" val="718781313"/>
                  </a:ext>
                </a:extLst>
              </a:tr>
            </a:tbl>
          </a:graphicData>
        </a:graphic>
      </p:graphicFrame>
      <p:sp>
        <p:nvSpPr>
          <p:cNvPr id="3" name="Slide Number Placeholder 2">
            <a:extLst>
              <a:ext uri="{FF2B5EF4-FFF2-40B4-BE49-F238E27FC236}">
                <a16:creationId xmlns:a16="http://schemas.microsoft.com/office/drawing/2014/main" id="{A65559BC-E04C-48DB-B19D-2617A5A727B2}"/>
              </a:ext>
            </a:extLst>
          </p:cNvPr>
          <p:cNvSpPr>
            <a:spLocks noGrp="1"/>
          </p:cNvSpPr>
          <p:nvPr>
            <p:ph type="sldNum" sz="quarter" idx="4"/>
          </p:nvPr>
        </p:nvSpPr>
        <p:spPr/>
        <p:txBody>
          <a:bodyPr/>
          <a:lstStyle/>
          <a:p>
            <a:fld id="{6F1FABC0-072B-4F22-8F9B-95A9D10B0206}" type="slidenum">
              <a:rPr lang="en-US" smtClean="0"/>
              <a:pPr/>
              <a:t>60</a:t>
            </a:fld>
            <a:endParaRPr lang="en-US"/>
          </a:p>
        </p:txBody>
      </p:sp>
      <p:graphicFrame>
        <p:nvGraphicFramePr>
          <p:cNvPr id="9" name="Content Placeholder 8">
            <a:extLst>
              <a:ext uri="{FF2B5EF4-FFF2-40B4-BE49-F238E27FC236}">
                <a16:creationId xmlns:a16="http://schemas.microsoft.com/office/drawing/2014/main" id="{18223590-77FF-4AF3-90A5-E864EE4BD265}"/>
              </a:ext>
            </a:extLst>
          </p:cNvPr>
          <p:cNvGraphicFramePr>
            <a:graphicFrameLocks noGrp="1"/>
          </p:cNvGraphicFramePr>
          <p:nvPr>
            <p:ph sz="quarter" idx="11"/>
            <p:extLst>
              <p:ext uri="{D42A27DB-BD31-4B8C-83A1-F6EECF244321}">
                <p14:modId xmlns:p14="http://schemas.microsoft.com/office/powerpoint/2010/main" val="2731610340"/>
              </p:ext>
            </p:extLst>
          </p:nvPr>
        </p:nvGraphicFramePr>
        <p:xfrm>
          <a:off x="8991600" y="537882"/>
          <a:ext cx="3052303" cy="2913526"/>
        </p:xfrm>
        <a:graphic>
          <a:graphicData uri="http://schemas.openxmlformats.org/drawingml/2006/table">
            <a:tbl>
              <a:tblPr firstRow="1" bandRow="1">
                <a:tableStyleId>{5C22544A-7EE6-4342-B048-85BDC9FD1C3A}</a:tableStyleId>
              </a:tblPr>
              <a:tblGrid>
                <a:gridCol w="1335383">
                  <a:extLst>
                    <a:ext uri="{9D8B030D-6E8A-4147-A177-3AD203B41FA5}">
                      <a16:colId xmlns:a16="http://schemas.microsoft.com/office/drawing/2014/main" val="173384897"/>
                    </a:ext>
                  </a:extLst>
                </a:gridCol>
                <a:gridCol w="1716920">
                  <a:extLst>
                    <a:ext uri="{9D8B030D-6E8A-4147-A177-3AD203B41FA5}">
                      <a16:colId xmlns:a16="http://schemas.microsoft.com/office/drawing/2014/main" val="3447613551"/>
                    </a:ext>
                  </a:extLst>
                </a:gridCol>
              </a:tblGrid>
              <a:tr h="739253">
                <a:tc>
                  <a:txBody>
                    <a:bodyPr/>
                    <a:lstStyle/>
                    <a:p>
                      <a:pPr fontAlgn="b"/>
                      <a:r>
                        <a:rPr lang="en-US" sz="1600">
                          <a:effectLst/>
                        </a:rPr>
                        <a:t>Concept</a:t>
                      </a:r>
                      <a:endParaRPr lang="en-US" sz="1600">
                        <a:effectLst/>
                        <a:latin typeface="Calibri"/>
                      </a:endParaRPr>
                    </a:p>
                  </a:txBody>
                  <a:tcPr marL="9525" marR="9525" marT="9525" anchor="b"/>
                </a:tc>
                <a:tc>
                  <a:txBody>
                    <a:bodyPr/>
                    <a:lstStyle/>
                    <a:p>
                      <a:pPr fontAlgn="b"/>
                      <a:r>
                        <a:rPr lang="en-US" sz="1600">
                          <a:effectLst/>
                        </a:rPr>
                        <a:t>Alternative Value</a:t>
                      </a:r>
                      <a:endParaRPr lang="en-US" sz="1600">
                        <a:effectLst/>
                        <a:latin typeface="Calibri"/>
                      </a:endParaRPr>
                    </a:p>
                  </a:txBody>
                  <a:tcPr marL="9525" marR="9525" marT="9525" anchor="b"/>
                </a:tc>
                <a:extLst>
                  <a:ext uri="{0D108BD9-81ED-4DB2-BD59-A6C34878D82A}">
                    <a16:rowId xmlns:a16="http://schemas.microsoft.com/office/drawing/2014/main" val="3466216859"/>
                  </a:ext>
                </a:extLst>
              </a:tr>
              <a:tr h="739253">
                <a:tc>
                  <a:txBody>
                    <a:bodyPr/>
                    <a:lstStyle/>
                    <a:p>
                      <a:pPr fontAlgn="ctr"/>
                      <a:r>
                        <a:rPr lang="en-US" sz="1600">
                          <a:effectLst/>
                        </a:rPr>
                        <a:t>Sensor Pin Chip</a:t>
                      </a:r>
                      <a:endParaRPr lang="en-US" sz="1600">
                        <a:effectLst/>
                        <a:latin typeface="Calibri"/>
                      </a:endParaRPr>
                    </a:p>
                  </a:txBody>
                  <a:tcPr marL="9525" marR="9525" marT="9525" anchor="ctr"/>
                </a:tc>
                <a:tc>
                  <a:txBody>
                    <a:bodyPr/>
                    <a:lstStyle/>
                    <a:p>
                      <a:pPr algn="r" fontAlgn="b"/>
                      <a:r>
                        <a:rPr lang="en-US" sz="1600">
                          <a:effectLst/>
                        </a:rPr>
                        <a:t>0.27</a:t>
                      </a:r>
                      <a:endParaRPr lang="en-US" sz="1600">
                        <a:effectLst/>
                        <a:latin typeface="Calibri"/>
                      </a:endParaRPr>
                    </a:p>
                  </a:txBody>
                  <a:tcPr marL="9525" marR="9525" marT="9525" anchor="b"/>
                </a:tc>
                <a:extLst>
                  <a:ext uri="{0D108BD9-81ED-4DB2-BD59-A6C34878D82A}">
                    <a16:rowId xmlns:a16="http://schemas.microsoft.com/office/drawing/2014/main" val="1428462659"/>
                  </a:ext>
                </a:extLst>
              </a:tr>
              <a:tr h="739253">
                <a:tc>
                  <a:txBody>
                    <a:bodyPr/>
                    <a:lstStyle/>
                    <a:p>
                      <a:pPr fontAlgn="ctr"/>
                      <a:r>
                        <a:rPr lang="en-US" sz="1600">
                          <a:effectLst/>
                        </a:rPr>
                        <a:t>Sensor Watch</a:t>
                      </a:r>
                      <a:endParaRPr lang="en-US" sz="1600">
                        <a:effectLst/>
                        <a:latin typeface="Calibri"/>
                      </a:endParaRPr>
                    </a:p>
                  </a:txBody>
                  <a:tcPr marL="9525" marR="9525" marT="9525" anchor="ctr"/>
                </a:tc>
                <a:tc>
                  <a:txBody>
                    <a:bodyPr/>
                    <a:lstStyle/>
                    <a:p>
                      <a:pPr algn="r" fontAlgn="b"/>
                      <a:r>
                        <a:rPr lang="en-US" sz="1600">
                          <a:effectLst/>
                        </a:rPr>
                        <a:t>0.24</a:t>
                      </a:r>
                      <a:endParaRPr lang="en-US" sz="1600">
                        <a:effectLst/>
                        <a:latin typeface="Calibri"/>
                      </a:endParaRPr>
                    </a:p>
                  </a:txBody>
                  <a:tcPr marL="9525" marR="9525" marT="9525" anchor="b"/>
                </a:tc>
                <a:extLst>
                  <a:ext uri="{0D108BD9-81ED-4DB2-BD59-A6C34878D82A}">
                    <a16:rowId xmlns:a16="http://schemas.microsoft.com/office/drawing/2014/main" val="1491871068"/>
                  </a:ext>
                </a:extLst>
              </a:tr>
              <a:tr h="695767">
                <a:tc>
                  <a:txBody>
                    <a:bodyPr/>
                    <a:lstStyle/>
                    <a:p>
                      <a:pPr fontAlgn="ctr"/>
                      <a:r>
                        <a:rPr lang="en-US" sz="1600">
                          <a:effectLst/>
                        </a:rPr>
                        <a:t>Haptic Smart Cane</a:t>
                      </a:r>
                      <a:endParaRPr lang="en-US" sz="1600">
                        <a:effectLst/>
                        <a:latin typeface="Calibri"/>
                      </a:endParaRPr>
                    </a:p>
                  </a:txBody>
                  <a:tcPr marL="9525" marR="9525" marT="9525" anchor="ctr"/>
                </a:tc>
                <a:tc>
                  <a:txBody>
                    <a:bodyPr/>
                    <a:lstStyle/>
                    <a:p>
                      <a:pPr algn="r" fontAlgn="b"/>
                      <a:r>
                        <a:rPr lang="en-US" sz="1600">
                          <a:effectLst/>
                          <a:highlight>
                            <a:srgbClr val="FFFF00"/>
                          </a:highlight>
                        </a:rPr>
                        <a:t>0.49</a:t>
                      </a:r>
                      <a:endParaRPr lang="en-US" sz="1600">
                        <a:effectLst/>
                        <a:highlight>
                          <a:srgbClr val="FFFF00"/>
                        </a:highlight>
                        <a:latin typeface="Calibri"/>
                      </a:endParaRPr>
                    </a:p>
                  </a:txBody>
                  <a:tcPr marL="9525" marR="9525" marT="9525" anchor="b"/>
                </a:tc>
                <a:extLst>
                  <a:ext uri="{0D108BD9-81ED-4DB2-BD59-A6C34878D82A}">
                    <a16:rowId xmlns:a16="http://schemas.microsoft.com/office/drawing/2014/main" val="28735500"/>
                  </a:ext>
                </a:extLst>
              </a:tr>
            </a:tbl>
          </a:graphicData>
        </a:graphic>
      </p:graphicFrame>
      <p:sp>
        <p:nvSpPr>
          <p:cNvPr id="7" name="TextBox 6">
            <a:extLst>
              <a:ext uri="{FF2B5EF4-FFF2-40B4-BE49-F238E27FC236}">
                <a16:creationId xmlns:a16="http://schemas.microsoft.com/office/drawing/2014/main" id="{C43502B0-829B-4BA2-B3E6-F2B7F4D7C46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41004820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99AA7E-CB20-4C77-8F4A-3C06B8F34AAF}"/>
              </a:ext>
            </a:extLst>
          </p:cNvPr>
          <p:cNvSpPr>
            <a:spLocks noGrp="1"/>
          </p:cNvSpPr>
          <p:nvPr>
            <p:ph type="title"/>
          </p:nvPr>
        </p:nvSpPr>
        <p:spPr/>
        <p:txBody>
          <a:bodyPr/>
          <a:lstStyle/>
          <a:p>
            <a:r>
              <a:rPr lang="en-US"/>
              <a:t>Standard Shapes</a:t>
            </a:r>
          </a:p>
        </p:txBody>
      </p:sp>
      <p:sp>
        <p:nvSpPr>
          <p:cNvPr id="4" name="Slide Number Placeholder 3">
            <a:extLst>
              <a:ext uri="{FF2B5EF4-FFF2-40B4-BE49-F238E27FC236}">
                <a16:creationId xmlns:a16="http://schemas.microsoft.com/office/drawing/2014/main" id="{CCBB4462-2FC3-4B5F-BABF-B2E83FA17067}"/>
              </a:ext>
            </a:extLst>
          </p:cNvPr>
          <p:cNvSpPr>
            <a:spLocks noGrp="1"/>
          </p:cNvSpPr>
          <p:nvPr>
            <p:ph type="sldNum" sz="quarter" idx="4"/>
          </p:nvPr>
        </p:nvSpPr>
        <p:spPr/>
        <p:txBody>
          <a:bodyPr/>
          <a:lstStyle/>
          <a:p>
            <a:fld id="{6F1FABC0-072B-4F22-8F9B-95A9D10B0206}" type="slidenum">
              <a:rPr lang="en-US" smtClean="0"/>
              <a:pPr/>
              <a:t>61</a:t>
            </a:fld>
            <a:endParaRPr lang="en-US"/>
          </a:p>
        </p:txBody>
      </p:sp>
      <p:grpSp>
        <p:nvGrpSpPr>
          <p:cNvPr id="25" name="Group 24">
            <a:extLst>
              <a:ext uri="{FF2B5EF4-FFF2-40B4-BE49-F238E27FC236}">
                <a16:creationId xmlns:a16="http://schemas.microsoft.com/office/drawing/2014/main" id="{9AE4777B-26F0-48A5-A1D1-691D803CB8B3}"/>
              </a:ext>
            </a:extLst>
          </p:cNvPr>
          <p:cNvGrpSpPr/>
          <p:nvPr/>
        </p:nvGrpSpPr>
        <p:grpSpPr>
          <a:xfrm>
            <a:off x="602984" y="1449866"/>
            <a:ext cx="10156422" cy="4338886"/>
            <a:chOff x="602984" y="1670586"/>
            <a:chExt cx="10156422" cy="4338886"/>
          </a:xfrm>
        </p:grpSpPr>
        <p:sp>
          <p:nvSpPr>
            <p:cNvPr id="6" name="Rectangle 5">
              <a:extLst>
                <a:ext uri="{FF2B5EF4-FFF2-40B4-BE49-F238E27FC236}">
                  <a16:creationId xmlns:a16="http://schemas.microsoft.com/office/drawing/2014/main" id="{626D4948-37C8-41FB-AAE7-E8E593D15E17}"/>
                </a:ext>
              </a:extLst>
            </p:cNvPr>
            <p:cNvSpPr/>
            <p:nvPr/>
          </p:nvSpPr>
          <p:spPr>
            <a:xfrm>
              <a:off x="606669" y="2606943"/>
              <a:ext cx="1676400" cy="457200"/>
            </a:xfrm>
            <a:prstGeom prst="rect">
              <a:avLst/>
            </a:prstGeom>
            <a:solidFill>
              <a:srgbClr val="FFFF00">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ysClr val="windowText" lastClr="000000"/>
                  </a:solidFill>
                </a:rPr>
                <a:t>Summary Box</a:t>
              </a:r>
            </a:p>
          </p:txBody>
        </p:sp>
        <p:cxnSp>
          <p:nvCxnSpPr>
            <p:cNvPr id="7" name="Straight Arrow Connector 6">
              <a:extLst>
                <a:ext uri="{FF2B5EF4-FFF2-40B4-BE49-F238E27FC236}">
                  <a16:creationId xmlns:a16="http://schemas.microsoft.com/office/drawing/2014/main" id="{2B19C75B-F5BA-42A5-98FC-8098B5F0509D}"/>
                </a:ext>
              </a:extLst>
            </p:cNvPr>
            <p:cNvCxnSpPr/>
            <p:nvPr/>
          </p:nvCxnSpPr>
          <p:spPr>
            <a:xfrm>
              <a:off x="602984" y="3657600"/>
              <a:ext cx="914400"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772325E-A2DD-4B3D-9EA2-ACF3869B2980}"/>
                </a:ext>
              </a:extLst>
            </p:cNvPr>
            <p:cNvSpPr/>
            <p:nvPr/>
          </p:nvSpPr>
          <p:spPr>
            <a:xfrm>
              <a:off x="602984" y="4438651"/>
              <a:ext cx="762000" cy="6858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9" name="Straight Arrow Connector 8">
              <a:extLst>
                <a:ext uri="{FF2B5EF4-FFF2-40B4-BE49-F238E27FC236}">
                  <a16:creationId xmlns:a16="http://schemas.microsoft.com/office/drawing/2014/main" id="{739255DE-7C1F-4F3B-BD5A-D83AAACC2730}"/>
                </a:ext>
              </a:extLst>
            </p:cNvPr>
            <p:cNvCxnSpPr/>
            <p:nvPr/>
          </p:nvCxnSpPr>
          <p:spPr>
            <a:xfrm>
              <a:off x="602984" y="4114800"/>
              <a:ext cx="914400" cy="0"/>
            </a:xfrm>
            <a:prstGeom prst="straightConnector1">
              <a:avLst/>
            </a:prstGeom>
            <a:ln w="3810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3A3EAAC-E19B-4C87-83A2-2A1D2E6ACB20}"/>
                </a:ext>
              </a:extLst>
            </p:cNvPr>
            <p:cNvSpPr/>
            <p:nvPr/>
          </p:nvSpPr>
          <p:spPr>
            <a:xfrm>
              <a:off x="602984" y="1670586"/>
              <a:ext cx="685800" cy="685800"/>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9F974E-80EE-4D7D-822C-C6B3DB671DD0}"/>
                </a:ext>
              </a:extLst>
            </p:cNvPr>
            <p:cNvSpPr/>
            <p:nvPr/>
          </p:nvSpPr>
          <p:spPr>
            <a:xfrm>
              <a:off x="602984" y="5323672"/>
              <a:ext cx="685800" cy="685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F75824-1E9F-4AE7-BE90-3E777C4DE59D}"/>
                </a:ext>
              </a:extLst>
            </p:cNvPr>
            <p:cNvSpPr/>
            <p:nvPr/>
          </p:nvSpPr>
          <p:spPr>
            <a:xfrm>
              <a:off x="5257800" y="5258151"/>
              <a:ext cx="6858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1D7ACD1-261F-46E2-AD7C-B55443653F5A}"/>
                </a:ext>
              </a:extLst>
            </p:cNvPr>
            <p:cNvSpPr txBox="1"/>
            <p:nvPr/>
          </p:nvSpPr>
          <p:spPr>
            <a:xfrm>
              <a:off x="5257800" y="2606943"/>
              <a:ext cx="1229376" cy="400110"/>
            </a:xfrm>
            <a:prstGeom prst="rect">
              <a:avLst/>
            </a:prstGeom>
            <a:noFill/>
          </p:spPr>
          <p:txBody>
            <a:bodyPr wrap="none" rtlCol="0">
              <a:spAutoFit/>
            </a:bodyPr>
            <a:lstStyle/>
            <a:p>
              <a:r>
                <a:rPr lang="en-US" sz="2000"/>
                <a:t>Text box 1</a:t>
              </a:r>
            </a:p>
          </p:txBody>
        </p:sp>
        <p:sp>
          <p:nvSpPr>
            <p:cNvPr id="14" name="TextBox 13">
              <a:extLst>
                <a:ext uri="{FF2B5EF4-FFF2-40B4-BE49-F238E27FC236}">
                  <a16:creationId xmlns:a16="http://schemas.microsoft.com/office/drawing/2014/main" id="{C6BFD611-8B84-49E9-9AF7-600638FE30AE}"/>
                </a:ext>
              </a:extLst>
            </p:cNvPr>
            <p:cNvSpPr txBox="1"/>
            <p:nvPr/>
          </p:nvSpPr>
          <p:spPr>
            <a:xfrm>
              <a:off x="8839200" y="2606943"/>
              <a:ext cx="1920206"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a:t>Outlined</a:t>
              </a:r>
              <a:r>
                <a:rPr lang="en-US"/>
                <a:t> Text Box</a:t>
              </a:r>
            </a:p>
          </p:txBody>
        </p:sp>
        <p:cxnSp>
          <p:nvCxnSpPr>
            <p:cNvPr id="15" name="Straight Connector 14">
              <a:extLst>
                <a:ext uri="{FF2B5EF4-FFF2-40B4-BE49-F238E27FC236}">
                  <a16:creationId xmlns:a16="http://schemas.microsoft.com/office/drawing/2014/main" id="{EEC82D91-488E-4E1A-82B0-10ABA4B9E597}"/>
                </a:ext>
              </a:extLst>
            </p:cNvPr>
            <p:cNvCxnSpPr/>
            <p:nvPr/>
          </p:nvCxnSpPr>
          <p:spPr>
            <a:xfrm flipV="1">
              <a:off x="602984" y="3276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2CE5654-6189-40ED-BD8C-C61235EAA5D9}"/>
                </a:ext>
              </a:extLst>
            </p:cNvPr>
            <p:cNvCxnSpPr/>
            <p:nvPr/>
          </p:nvCxnSpPr>
          <p:spPr>
            <a:xfrm>
              <a:off x="5257800" y="3610829"/>
              <a:ext cx="914400"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9EFD6CF-E437-44EE-A616-A028A876DCC4}"/>
                </a:ext>
              </a:extLst>
            </p:cNvPr>
            <p:cNvSpPr/>
            <p:nvPr/>
          </p:nvSpPr>
          <p:spPr>
            <a:xfrm>
              <a:off x="5257800" y="4391880"/>
              <a:ext cx="7620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18" name="Straight Arrow Connector 17">
              <a:extLst>
                <a:ext uri="{FF2B5EF4-FFF2-40B4-BE49-F238E27FC236}">
                  <a16:creationId xmlns:a16="http://schemas.microsoft.com/office/drawing/2014/main" id="{00CF3755-3CA6-4320-BE01-4069C77CA0C5}"/>
                </a:ext>
              </a:extLst>
            </p:cNvPr>
            <p:cNvCxnSpPr/>
            <p:nvPr/>
          </p:nvCxnSpPr>
          <p:spPr>
            <a:xfrm>
              <a:off x="5257800" y="4068029"/>
              <a:ext cx="914400" cy="0"/>
            </a:xfrm>
            <a:prstGeom prst="straightConnector1">
              <a:avLst/>
            </a:prstGeom>
            <a:ln w="3810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3D64251-44F2-4F31-BBFE-D35D792AC405}"/>
                </a:ext>
              </a:extLst>
            </p:cNvPr>
            <p:cNvCxnSpPr/>
            <p:nvPr/>
          </p:nvCxnSpPr>
          <p:spPr>
            <a:xfrm flipV="1">
              <a:off x="5257800" y="3229829"/>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8F8E697-72CF-49D4-B59F-9B815737F65C}"/>
                </a:ext>
              </a:extLst>
            </p:cNvPr>
            <p:cNvSpPr/>
            <p:nvPr/>
          </p:nvSpPr>
          <p:spPr>
            <a:xfrm>
              <a:off x="8839200" y="5279738"/>
              <a:ext cx="685800" cy="6858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0CD504C-28ED-488B-8C7A-A21B82370428}"/>
                </a:ext>
              </a:extLst>
            </p:cNvPr>
            <p:cNvCxnSpPr/>
            <p:nvPr/>
          </p:nvCxnSpPr>
          <p:spPr>
            <a:xfrm>
              <a:off x="8839200" y="3632416"/>
              <a:ext cx="914400" cy="0"/>
            </a:xfrm>
            <a:prstGeom prst="straightConnector1">
              <a:avLst/>
            </a:prstGeom>
            <a:ln w="381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8F16AAAD-A5C6-4366-A860-DF326E7AC0A9}"/>
                </a:ext>
              </a:extLst>
            </p:cNvPr>
            <p:cNvSpPr/>
            <p:nvPr/>
          </p:nvSpPr>
          <p:spPr>
            <a:xfrm>
              <a:off x="8839200" y="4413467"/>
              <a:ext cx="762000" cy="685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23" name="Straight Arrow Connector 22">
              <a:extLst>
                <a:ext uri="{FF2B5EF4-FFF2-40B4-BE49-F238E27FC236}">
                  <a16:creationId xmlns:a16="http://schemas.microsoft.com/office/drawing/2014/main" id="{164BBFEC-5450-477C-AEA9-B16DFD4BF4AD}"/>
                </a:ext>
              </a:extLst>
            </p:cNvPr>
            <p:cNvCxnSpPr/>
            <p:nvPr/>
          </p:nvCxnSpPr>
          <p:spPr>
            <a:xfrm>
              <a:off x="8839200" y="4089616"/>
              <a:ext cx="914400" cy="0"/>
            </a:xfrm>
            <a:prstGeom prst="straightConnector1">
              <a:avLst/>
            </a:prstGeom>
            <a:ln w="38100">
              <a:solidFill>
                <a:srgbClr val="FFFF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4FE2FB0-EA66-474C-9B1F-3C03B1587AE3}"/>
                </a:ext>
              </a:extLst>
            </p:cNvPr>
            <p:cNvCxnSpPr/>
            <p:nvPr/>
          </p:nvCxnSpPr>
          <p:spPr>
            <a:xfrm flipV="1">
              <a:off x="8839200" y="3251416"/>
              <a:ext cx="9144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70243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8ADFE8-C13D-40A5-BD5F-0F1A16CFF31B}"/>
              </a:ext>
            </a:extLst>
          </p:cNvPr>
          <p:cNvSpPr>
            <a:spLocks noGrp="1"/>
          </p:cNvSpPr>
          <p:nvPr>
            <p:ph type="title"/>
          </p:nvPr>
        </p:nvSpPr>
        <p:spPr/>
        <p:txBody>
          <a:bodyPr/>
          <a:lstStyle/>
          <a:p>
            <a:r>
              <a:rPr lang="en-US"/>
              <a:t>Approved Logos</a:t>
            </a:r>
          </a:p>
        </p:txBody>
      </p:sp>
      <p:sp>
        <p:nvSpPr>
          <p:cNvPr id="4" name="Slide Number Placeholder 3">
            <a:extLst>
              <a:ext uri="{FF2B5EF4-FFF2-40B4-BE49-F238E27FC236}">
                <a16:creationId xmlns:a16="http://schemas.microsoft.com/office/drawing/2014/main" id="{8B78E16D-4AD1-44B8-9681-5418B40F73A1}"/>
              </a:ext>
            </a:extLst>
          </p:cNvPr>
          <p:cNvSpPr>
            <a:spLocks noGrp="1"/>
          </p:cNvSpPr>
          <p:nvPr>
            <p:ph type="sldNum" sz="quarter" idx="4"/>
          </p:nvPr>
        </p:nvSpPr>
        <p:spPr/>
        <p:txBody>
          <a:bodyPr/>
          <a:lstStyle/>
          <a:p>
            <a:fld id="{6F1FABC0-072B-4F22-8F9B-95A9D10B0206}" type="slidenum">
              <a:rPr lang="en-US" smtClean="0"/>
              <a:pPr/>
              <a:t>62</a:t>
            </a:fld>
            <a:endParaRPr lang="en-US"/>
          </a:p>
        </p:txBody>
      </p:sp>
      <p:sp>
        <p:nvSpPr>
          <p:cNvPr id="2" name="Content Placeholder 1">
            <a:extLst>
              <a:ext uri="{FF2B5EF4-FFF2-40B4-BE49-F238E27FC236}">
                <a16:creationId xmlns:a16="http://schemas.microsoft.com/office/drawing/2014/main" id="{66EA222A-970D-49DE-8905-5690FCFEDCF9}"/>
              </a:ext>
            </a:extLst>
          </p:cNvPr>
          <p:cNvSpPr>
            <a:spLocks noGrp="1"/>
          </p:cNvSpPr>
          <p:nvPr>
            <p:ph sz="quarter" idx="11"/>
          </p:nvPr>
        </p:nvSpPr>
        <p:spPr/>
        <p:txBody>
          <a:bodyPr/>
          <a:lstStyle/>
          <a:p>
            <a:endParaRPr lang="en-US"/>
          </a:p>
        </p:txBody>
      </p:sp>
      <p:pic>
        <p:nvPicPr>
          <p:cNvPr id="7" name="Picture 6">
            <a:extLst>
              <a:ext uri="{FF2B5EF4-FFF2-40B4-BE49-F238E27FC236}">
                <a16:creationId xmlns:a16="http://schemas.microsoft.com/office/drawing/2014/main" id="{267DFDB3-07A6-49E5-A2D7-E0C64FD48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289" y="1513727"/>
            <a:ext cx="2636515" cy="2952658"/>
          </a:xfrm>
          <a:prstGeom prst="rect">
            <a:avLst/>
          </a:prstGeom>
        </p:spPr>
      </p:pic>
      <p:pic>
        <p:nvPicPr>
          <p:cNvPr id="9" name="Picture 8">
            <a:extLst>
              <a:ext uri="{FF2B5EF4-FFF2-40B4-BE49-F238E27FC236}">
                <a16:creationId xmlns:a16="http://schemas.microsoft.com/office/drawing/2014/main" id="{C93885E9-F710-4001-8722-B7BF26FD7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533" y="3529950"/>
            <a:ext cx="4936265" cy="766668"/>
          </a:xfrm>
          <a:prstGeom prst="rect">
            <a:avLst/>
          </a:prstGeom>
        </p:spPr>
      </p:pic>
      <p:pic>
        <p:nvPicPr>
          <p:cNvPr id="11" name="Picture 10">
            <a:extLst>
              <a:ext uri="{FF2B5EF4-FFF2-40B4-BE49-F238E27FC236}">
                <a16:creationId xmlns:a16="http://schemas.microsoft.com/office/drawing/2014/main" id="{F0D2C108-FE91-4B99-9B3D-DD29356F3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2638" y="1725622"/>
            <a:ext cx="2912061" cy="2740763"/>
          </a:xfrm>
          <a:prstGeom prst="rect">
            <a:avLst/>
          </a:prstGeom>
        </p:spPr>
      </p:pic>
      <p:pic>
        <p:nvPicPr>
          <p:cNvPr id="13" name="Picture 12">
            <a:extLst>
              <a:ext uri="{FF2B5EF4-FFF2-40B4-BE49-F238E27FC236}">
                <a16:creationId xmlns:a16="http://schemas.microsoft.com/office/drawing/2014/main" id="{B2ADF13B-8848-4F5B-9848-140569C78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0661" y="1621520"/>
            <a:ext cx="4909101" cy="1137059"/>
          </a:xfrm>
          <a:prstGeom prst="rect">
            <a:avLst/>
          </a:prstGeom>
        </p:spPr>
      </p:pic>
    </p:spTree>
    <p:extLst>
      <p:ext uri="{BB962C8B-B14F-4D97-AF65-F5344CB8AC3E}">
        <p14:creationId xmlns:p14="http://schemas.microsoft.com/office/powerpoint/2010/main" val="37257373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032ADCA-45B1-4475-BE8D-A61BA85E1722}"/>
              </a:ext>
            </a:extLst>
          </p:cNvPr>
          <p:cNvSpPr>
            <a:spLocks noGrp="1"/>
          </p:cNvSpPr>
          <p:nvPr>
            <p:ph type="sldNum" sz="quarter" idx="4"/>
          </p:nvPr>
        </p:nvSpPr>
        <p:spPr/>
        <p:txBody>
          <a:bodyPr/>
          <a:lstStyle/>
          <a:p>
            <a:fld id="{6F1FABC0-072B-4F22-8F9B-95A9D10B0206}" type="slidenum">
              <a:rPr lang="en-US" smtClean="0"/>
              <a:pPr/>
              <a:t>63</a:t>
            </a:fld>
            <a:endParaRPr lang="en-US"/>
          </a:p>
        </p:txBody>
      </p:sp>
      <mc:AlternateContent xmlns:mc="http://schemas.openxmlformats.org/markup-compatibility/2006">
        <mc:Choice xmlns:am3d="http://schemas.microsoft.com/office/drawing/2017/model3d" Requires="am3d">
          <p:graphicFrame>
            <p:nvGraphicFramePr>
              <p:cNvPr id="28" name="Content Placeholder 27" descr="Rampaging T-Rex">
                <a:extLst>
                  <a:ext uri="{FF2B5EF4-FFF2-40B4-BE49-F238E27FC236}">
                    <a16:creationId xmlns:a16="http://schemas.microsoft.com/office/drawing/2014/main" id="{46C6047E-C658-4B02-BADB-F3B9DEF562A7}"/>
                  </a:ext>
                </a:extLst>
              </p:cNvPr>
              <p:cNvGraphicFramePr>
                <a:graphicFrameLocks noGrp="1" noChangeAspect="1"/>
              </p:cNvGraphicFramePr>
              <p:nvPr>
                <p:ph sz="quarter" idx="11"/>
                <p:extLst>
                  <p:ext uri="{D42A27DB-BD31-4B8C-83A1-F6EECF244321}">
                    <p14:modId xmlns:p14="http://schemas.microsoft.com/office/powerpoint/2010/main" val="3274008482"/>
                  </p:ext>
                </p:extLst>
              </p:nvPr>
            </p:nvGraphicFramePr>
            <p:xfrm>
              <a:off x="2215" y="3743422"/>
              <a:ext cx="4702058" cy="2216256"/>
            </p:xfrm>
            <a:graphic>
              <a:graphicData uri="http://schemas.microsoft.com/office/drawing/2017/model3d">
                <am3d:model3d r:embed="rId2">
                  <am3d:spPr>
                    <a:xfrm>
                      <a:off x="0" y="0"/>
                      <a:ext cx="4702058" cy="2216256"/>
                    </a:xfrm>
                    <a:prstGeom prst="rect">
                      <a:avLst/>
                    </a:prstGeom>
                  </am3d:spPr>
                  <am3d:camera>
                    <am3d:pos x="0" y="0" z="54598196"/>
                    <am3d:up dx="0" dy="36000000" dz="0"/>
                    <am3d:lookAt x="0" y="0" z="0"/>
                    <am3d:perspective fov="2700000"/>
                  </am3d:camera>
                  <am3d:trans>
                    <am3d:meterPerModelUnit n="77604" d="1000000"/>
                    <am3d:preTrans dx="-759252" dy="-7313658" dz="524888"/>
                    <am3d:scale>
                      <am3d:sx n="1000000" d="1000000"/>
                      <am3d:sy n="1000000" d="1000000"/>
                      <am3d:sz n="1000000" d="1000000"/>
                    </am3d:scale>
                    <am3d:rot ax="274467" ay="4833268" az="270740"/>
                    <am3d:postTrans dx="0" dy="0" dz="0"/>
                  </am3d:trans>
                  <am3d:raster rName="Office3DRenderer" rVer="16.0.8326">
                    <am3d:blip r:embed="rId3"/>
                  </am3d:raster>
                  <am3d:extLst>
                    <a:ext uri="{9A65AA19-BECB-4387-8358-8AD5134E1D82}">
                      <a3danim:embedAnim xmlns:a3danim="http://schemas.microsoft.com/office/drawing/2018/animation/model3d" animId="0">
                        <a3danim:animPr length="9266" count="indefinite"/>
                      </a3danim:embedAnim>
                    </a:ext>
                    <a:ext uri="{E9DE012E-A134-456F-84FE-255F9AAD75C6}">
                      <a3danim:posterFrame xmlns:a3danim="http://schemas.microsoft.com/office/drawing/2018/animation/model3d" animId="0"/>
                    </a:ext>
                  </am3d:extLst>
                  <am3d:objViewport viewportSz="517688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Content Placeholder 27" descr="Rampaging T-Rex">
                <a:extLst>
                  <a:ext uri="{FF2B5EF4-FFF2-40B4-BE49-F238E27FC236}">
                    <a16:creationId xmlns:a16="http://schemas.microsoft.com/office/drawing/2014/main" id="{46C6047E-C658-4B02-BADB-F3B9DEF562A7}"/>
                  </a:ext>
                </a:extLst>
              </p:cNvPr>
              <p:cNvPicPr>
                <a:picLocks noGrp="1" noRot="1" noChangeAspect="1" noMove="1" noResize="1" noEditPoints="1" noAdjustHandles="1" noChangeArrowheads="1" noChangeShapeType="1" noCrop="1"/>
              </p:cNvPicPr>
              <p:nvPr/>
            </p:nvPicPr>
            <p:blipFill>
              <a:blip r:embed="rId3"/>
              <a:stretch>
                <a:fillRect/>
              </a:stretch>
            </p:blipFill>
            <p:spPr>
              <a:xfrm>
                <a:off x="2215" y="3743422"/>
                <a:ext cx="4702058" cy="2216256"/>
              </a:xfrm>
              <a:prstGeom prst="rect">
                <a:avLst/>
              </a:prstGeom>
            </p:spPr>
          </p:pic>
        </mc:Fallback>
      </mc:AlternateContent>
      <p:sp>
        <p:nvSpPr>
          <p:cNvPr id="3" name="Rectangle 2">
            <a:extLst>
              <a:ext uri="{FF2B5EF4-FFF2-40B4-BE49-F238E27FC236}">
                <a16:creationId xmlns:a16="http://schemas.microsoft.com/office/drawing/2014/main" id="{6BB54D63-AA34-4F11-B32F-CEA95C3A59FD}"/>
              </a:ext>
            </a:extLst>
          </p:cNvPr>
          <p:cNvSpPr/>
          <p:nvPr/>
        </p:nvSpPr>
        <p:spPr>
          <a:xfrm rot="2776213">
            <a:off x="3957011" y="2353044"/>
            <a:ext cx="1282046" cy="12254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F7D03F8-279B-4144-8031-EDDE1C9B3151}"/>
              </a:ext>
            </a:extLst>
          </p:cNvPr>
          <p:cNvSpPr/>
          <p:nvPr/>
        </p:nvSpPr>
        <p:spPr>
          <a:xfrm rot="2776213">
            <a:off x="4828483" y="3262599"/>
            <a:ext cx="1282046" cy="122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9990C2-90D9-4A01-B9DF-488BD2120826}"/>
              </a:ext>
            </a:extLst>
          </p:cNvPr>
          <p:cNvSpPr/>
          <p:nvPr/>
        </p:nvSpPr>
        <p:spPr>
          <a:xfrm rot="2776213">
            <a:off x="5699955" y="4172155"/>
            <a:ext cx="1282046" cy="12254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C3EC0FA-D7E1-45DC-9173-85F9C4500E33}"/>
              </a:ext>
            </a:extLst>
          </p:cNvPr>
          <p:cNvSpPr/>
          <p:nvPr/>
        </p:nvSpPr>
        <p:spPr>
          <a:xfrm rot="2776213">
            <a:off x="6571428" y="5094883"/>
            <a:ext cx="1282046" cy="122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A57FEED-0DA9-486D-84BB-BFE61CCFB885}"/>
              </a:ext>
            </a:extLst>
          </p:cNvPr>
          <p:cNvSpPr/>
          <p:nvPr/>
        </p:nvSpPr>
        <p:spPr>
          <a:xfrm rot="19050367">
            <a:off x="7479578" y="5463272"/>
            <a:ext cx="440527" cy="39690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CFD1908-9798-475F-92C7-FE09C8F26AA0}"/>
              </a:ext>
            </a:extLst>
          </p:cNvPr>
          <p:cNvSpPr/>
          <p:nvPr/>
        </p:nvSpPr>
        <p:spPr>
          <a:xfrm rot="2776213">
            <a:off x="3473036" y="1545837"/>
            <a:ext cx="837315" cy="21039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m3d="http://schemas.microsoft.com/office/drawing/2017/model3d" Requires="am3d">
          <p:graphicFrame>
            <p:nvGraphicFramePr>
              <p:cNvPr id="32" name="3D Model 31" descr="Smiling Face With Sunglasses Emoji">
                <a:extLst>
                  <a:ext uri="{FF2B5EF4-FFF2-40B4-BE49-F238E27FC236}">
                    <a16:creationId xmlns:a16="http://schemas.microsoft.com/office/drawing/2014/main" id="{31571FDC-DAAF-41CF-9692-56B4366E5DE4}"/>
                  </a:ext>
                </a:extLst>
              </p:cNvPr>
              <p:cNvGraphicFramePr>
                <a:graphicFrameLocks noChangeAspect="1"/>
              </p:cNvGraphicFramePr>
              <p:nvPr>
                <p:extLst>
                  <p:ext uri="{D42A27DB-BD31-4B8C-83A1-F6EECF244321}">
                    <p14:modId xmlns:p14="http://schemas.microsoft.com/office/powerpoint/2010/main" val="3657438115"/>
                  </p:ext>
                </p:extLst>
              </p:nvPr>
            </p:nvGraphicFramePr>
            <p:xfrm>
              <a:off x="0" y="149857"/>
              <a:ext cx="1947728" cy="1491674"/>
            </p:xfrm>
            <a:graphic>
              <a:graphicData uri="http://schemas.microsoft.com/office/drawing/2017/model3d">
                <am3d:model3d r:embed="rId4">
                  <am3d:spPr>
                    <a:xfrm>
                      <a:off x="0" y="0"/>
                      <a:ext cx="1947728" cy="1491674"/>
                    </a:xfrm>
                    <a:prstGeom prst="rect">
                      <a:avLst/>
                    </a:prstGeom>
                  </am3d:spPr>
                  <am3d:camera>
                    <am3d:pos x="0" y="0" z="78334150"/>
                    <am3d:up dx="0" dy="36000000" dz="0"/>
                    <am3d:lookAt x="0" y="0" z="0"/>
                    <am3d:perspective fov="2700000"/>
                  </am3d:camera>
                  <am3d:trans>
                    <am3d:meterPerModelUnit n="88884" d="1000000"/>
                    <am3d:preTrans dx="1832" dy="-16799170" dz="-1200816"/>
                    <am3d:scale>
                      <am3d:sx n="1000000" d="1000000"/>
                      <am3d:sy n="1000000" d="1000000"/>
                      <am3d:sz n="1000000" d="1000000"/>
                    </am3d:scale>
                    <am3d:rot ax="588227" ay="1720602" az="284396"/>
                    <am3d:postTrans dx="0" dy="0" dz="0"/>
                  </am3d:trans>
                  <am3d:raster rName="Office3DRenderer" rVer="16.0.8326">
                    <am3d:blip r:embed="rId5"/>
                  </am3d:raster>
                  <am3d:objViewport viewportSz="266981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3D Model 31" descr="Smiling Face With Sunglasses Emoji">
                <a:extLst>
                  <a:ext uri="{FF2B5EF4-FFF2-40B4-BE49-F238E27FC236}">
                    <a16:creationId xmlns:a16="http://schemas.microsoft.com/office/drawing/2014/main" id="{31571FDC-DAAF-41CF-9692-56B4366E5DE4}"/>
                  </a:ext>
                </a:extLst>
              </p:cNvPr>
              <p:cNvPicPr>
                <a:picLocks noGrp="1" noRot="1" noChangeAspect="1" noMove="1" noResize="1" noEditPoints="1" noAdjustHandles="1" noChangeArrowheads="1" noChangeShapeType="1" noCrop="1"/>
              </p:cNvPicPr>
              <p:nvPr/>
            </p:nvPicPr>
            <p:blipFill>
              <a:blip r:embed="rId5"/>
              <a:stretch>
                <a:fillRect/>
              </a:stretch>
            </p:blipFill>
            <p:spPr>
              <a:xfrm>
                <a:off x="0" y="149857"/>
                <a:ext cx="1947728" cy="1491674"/>
              </a:xfrm>
              <a:prstGeom prst="rect">
                <a:avLst/>
              </a:prstGeom>
            </p:spPr>
          </p:pic>
        </mc:Fallback>
      </mc:AlternateContent>
    </p:spTree>
    <p:extLst>
      <p:ext uri="{BB962C8B-B14F-4D97-AF65-F5344CB8AC3E}">
        <p14:creationId xmlns:p14="http://schemas.microsoft.com/office/powerpoint/2010/main" val="211693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9267" fill="hold"/>
                                        <p:tgtEl>
                                          <p:spTgt spid="28"/>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9BABA-22D3-40B8-B5AA-93F5EED38BAF}"/>
              </a:ext>
            </a:extLst>
          </p:cNvPr>
          <p:cNvSpPr>
            <a:spLocks noGrp="1"/>
          </p:cNvSpPr>
          <p:nvPr>
            <p:ph type="title"/>
          </p:nvPr>
        </p:nvSpPr>
        <p:spPr/>
        <p:txBody>
          <a:bodyPr/>
          <a:lstStyle/>
          <a:p>
            <a:r>
              <a:rPr lang="en-US"/>
              <a:t>Color Palette</a:t>
            </a:r>
          </a:p>
        </p:txBody>
      </p:sp>
      <p:sp>
        <p:nvSpPr>
          <p:cNvPr id="4" name="Slide Number Placeholder 3">
            <a:extLst>
              <a:ext uri="{FF2B5EF4-FFF2-40B4-BE49-F238E27FC236}">
                <a16:creationId xmlns:a16="http://schemas.microsoft.com/office/drawing/2014/main" id="{58BB47A7-9FB4-428F-A628-134CFC1D2960}"/>
              </a:ext>
            </a:extLst>
          </p:cNvPr>
          <p:cNvSpPr>
            <a:spLocks noGrp="1"/>
          </p:cNvSpPr>
          <p:nvPr>
            <p:ph type="sldNum" sz="quarter" idx="4"/>
          </p:nvPr>
        </p:nvSpPr>
        <p:spPr/>
        <p:txBody>
          <a:bodyPr/>
          <a:lstStyle/>
          <a:p>
            <a:fld id="{6F1FABC0-072B-4F22-8F9B-95A9D10B0206}" type="slidenum">
              <a:rPr lang="en-US" smtClean="0"/>
              <a:pPr/>
              <a:t>64</a:t>
            </a:fld>
            <a:endParaRPr lang="en-US"/>
          </a:p>
        </p:txBody>
      </p:sp>
      <p:sp>
        <p:nvSpPr>
          <p:cNvPr id="2" name="Content Placeholder 1">
            <a:extLst>
              <a:ext uri="{FF2B5EF4-FFF2-40B4-BE49-F238E27FC236}">
                <a16:creationId xmlns:a16="http://schemas.microsoft.com/office/drawing/2014/main" id="{E5F80B4F-176C-446D-A354-8FB91821F7BF}"/>
              </a:ext>
            </a:extLst>
          </p:cNvPr>
          <p:cNvSpPr>
            <a:spLocks noGrp="1"/>
          </p:cNvSpPr>
          <p:nvPr>
            <p:ph sz="quarter" idx="11"/>
          </p:nvPr>
        </p:nvSpPr>
        <p:spPr/>
        <p:txBody>
          <a:bodyPr/>
          <a:lstStyle/>
          <a:p>
            <a:endParaRPr lang="en-US"/>
          </a:p>
        </p:txBody>
      </p:sp>
      <p:pic>
        <p:nvPicPr>
          <p:cNvPr id="6" name="Content Placeholder 5">
            <a:extLst>
              <a:ext uri="{FF2B5EF4-FFF2-40B4-BE49-F238E27FC236}">
                <a16:creationId xmlns:a16="http://schemas.microsoft.com/office/drawing/2014/main" id="{7C64D978-25AB-44BB-AA81-5FCAF9B3A551}"/>
              </a:ext>
            </a:extLst>
          </p:cNvPr>
          <p:cNvPicPr>
            <a:picLocks noChangeAspect="1"/>
          </p:cNvPicPr>
          <p:nvPr/>
        </p:nvPicPr>
        <p:blipFill>
          <a:blip r:embed="rId2"/>
          <a:stretch>
            <a:fillRect/>
          </a:stretch>
        </p:blipFill>
        <p:spPr>
          <a:xfrm>
            <a:off x="2815119" y="1825625"/>
            <a:ext cx="7290682" cy="3955834"/>
          </a:xfrm>
          <a:prstGeom prst="rect">
            <a:avLst/>
          </a:prstGeom>
        </p:spPr>
      </p:pic>
    </p:spTree>
    <p:extLst>
      <p:ext uri="{BB962C8B-B14F-4D97-AF65-F5344CB8AC3E}">
        <p14:creationId xmlns:p14="http://schemas.microsoft.com/office/powerpoint/2010/main" val="41539187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BAD84F-C227-4BAD-99CF-6B91C8F96DF2}"/>
              </a:ext>
            </a:extLst>
          </p:cNvPr>
          <p:cNvSpPr>
            <a:spLocks noGrp="1"/>
          </p:cNvSpPr>
          <p:nvPr>
            <p:ph type="title"/>
          </p:nvPr>
        </p:nvSpPr>
        <p:spPr/>
        <p:txBody>
          <a:bodyPr/>
          <a:lstStyle/>
          <a:p>
            <a:r>
              <a:rPr lang="en-US"/>
              <a:t>APA Tables</a:t>
            </a:r>
          </a:p>
        </p:txBody>
      </p:sp>
      <p:sp>
        <p:nvSpPr>
          <p:cNvPr id="4" name="Slide Number Placeholder 3">
            <a:extLst>
              <a:ext uri="{FF2B5EF4-FFF2-40B4-BE49-F238E27FC236}">
                <a16:creationId xmlns:a16="http://schemas.microsoft.com/office/drawing/2014/main" id="{CA8FC5C1-88B4-416E-82E6-BF8E9A369D21}"/>
              </a:ext>
            </a:extLst>
          </p:cNvPr>
          <p:cNvSpPr>
            <a:spLocks noGrp="1"/>
          </p:cNvSpPr>
          <p:nvPr>
            <p:ph type="sldNum" sz="quarter" idx="4"/>
          </p:nvPr>
        </p:nvSpPr>
        <p:spPr/>
        <p:txBody>
          <a:bodyPr/>
          <a:lstStyle/>
          <a:p>
            <a:fld id="{6F1FABC0-072B-4F22-8F9B-95A9D10B0206}" type="slidenum">
              <a:rPr lang="en-US" smtClean="0"/>
              <a:pPr/>
              <a:t>65</a:t>
            </a:fld>
            <a:endParaRPr lang="en-US"/>
          </a:p>
        </p:txBody>
      </p:sp>
      <p:sp>
        <p:nvSpPr>
          <p:cNvPr id="2" name="Content Placeholder 1">
            <a:extLst>
              <a:ext uri="{FF2B5EF4-FFF2-40B4-BE49-F238E27FC236}">
                <a16:creationId xmlns:a16="http://schemas.microsoft.com/office/drawing/2014/main" id="{75737BA5-843B-4E23-AB3E-0B215BC9A91F}"/>
              </a:ext>
            </a:extLst>
          </p:cNvPr>
          <p:cNvSpPr>
            <a:spLocks noGrp="1"/>
          </p:cNvSpPr>
          <p:nvPr>
            <p:ph sz="quarter" idx="11"/>
          </p:nvPr>
        </p:nvSpPr>
        <p:spPr/>
        <p:txBody>
          <a:bodyPr/>
          <a:lstStyle/>
          <a:p>
            <a:endParaRPr lang="en-US"/>
          </a:p>
        </p:txBody>
      </p:sp>
      <p:graphicFrame>
        <p:nvGraphicFramePr>
          <p:cNvPr id="6" name="Content Placeholder 4">
            <a:extLst>
              <a:ext uri="{FF2B5EF4-FFF2-40B4-BE49-F238E27FC236}">
                <a16:creationId xmlns:a16="http://schemas.microsoft.com/office/drawing/2014/main" id="{4CD382D0-1E0E-46FD-91E7-CF1B379B6F67}"/>
              </a:ext>
            </a:extLst>
          </p:cNvPr>
          <p:cNvGraphicFramePr>
            <a:graphicFrameLocks/>
          </p:cNvGraphicFramePr>
          <p:nvPr>
            <p:extLst>
              <p:ext uri="{D42A27DB-BD31-4B8C-83A1-F6EECF244321}">
                <p14:modId xmlns:p14="http://schemas.microsoft.com/office/powerpoint/2010/main" val="1650835874"/>
              </p:ext>
            </p:extLst>
          </p:nvPr>
        </p:nvGraphicFramePr>
        <p:xfrm>
          <a:off x="802574" y="1324510"/>
          <a:ext cx="10515600" cy="18542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690333102"/>
                    </a:ext>
                  </a:extLst>
                </a:gridCol>
                <a:gridCol w="2103120">
                  <a:extLst>
                    <a:ext uri="{9D8B030D-6E8A-4147-A177-3AD203B41FA5}">
                      <a16:colId xmlns:a16="http://schemas.microsoft.com/office/drawing/2014/main" val="2059716867"/>
                    </a:ext>
                  </a:extLst>
                </a:gridCol>
                <a:gridCol w="2103120">
                  <a:extLst>
                    <a:ext uri="{9D8B030D-6E8A-4147-A177-3AD203B41FA5}">
                      <a16:colId xmlns:a16="http://schemas.microsoft.com/office/drawing/2014/main" val="1424010595"/>
                    </a:ext>
                  </a:extLst>
                </a:gridCol>
                <a:gridCol w="2103120">
                  <a:extLst>
                    <a:ext uri="{9D8B030D-6E8A-4147-A177-3AD203B41FA5}">
                      <a16:colId xmlns:a16="http://schemas.microsoft.com/office/drawing/2014/main" val="3704246457"/>
                    </a:ext>
                  </a:extLst>
                </a:gridCol>
                <a:gridCol w="2103120">
                  <a:extLst>
                    <a:ext uri="{9D8B030D-6E8A-4147-A177-3AD203B41FA5}">
                      <a16:colId xmlns:a16="http://schemas.microsoft.com/office/drawing/2014/main" val="619201331"/>
                    </a:ext>
                  </a:extLst>
                </a:gridCol>
              </a:tblGrid>
              <a:tr h="370840">
                <a:tc>
                  <a:txBody>
                    <a:bodyPr/>
                    <a:lstStyle/>
                    <a:p>
                      <a:r>
                        <a:rPr lang="en-US" b="0">
                          <a:solidFill>
                            <a:schemeClr val="tx1"/>
                          </a:solidFill>
                        </a:rPr>
                        <a:t>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362100"/>
                  </a:ext>
                </a:extLst>
              </a:tr>
              <a:tr h="370840">
                <a:tc>
                  <a:txBody>
                    <a:bodyPr/>
                    <a:lstStyle/>
                    <a:p>
                      <a:r>
                        <a:rPr lang="en-US">
                          <a:solidFill>
                            <a:schemeClr val="tx1"/>
                          </a:solidFill>
                        </a:rPr>
                        <a:t>Item</a:t>
                      </a:r>
                      <a:r>
                        <a:rPr lang="en-US" baseline="0">
                          <a:solidFill>
                            <a:schemeClr val="tx1"/>
                          </a:solidFill>
                        </a:rPr>
                        <a:t> 1</a:t>
                      </a: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64693538"/>
                  </a:ext>
                </a:extLst>
              </a:tr>
              <a:tr h="370840">
                <a:tc>
                  <a:txBody>
                    <a:bodyPr/>
                    <a:lstStyle/>
                    <a:p>
                      <a:r>
                        <a:rPr lang="en-US">
                          <a:solidFill>
                            <a:schemeClr val="tx1"/>
                          </a:solidFill>
                        </a:rPr>
                        <a:t>Item 2</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2120248588"/>
                  </a:ext>
                </a:extLst>
              </a:tr>
              <a:tr h="370840">
                <a:tc>
                  <a:txBody>
                    <a:bodyPr/>
                    <a:lstStyle/>
                    <a:p>
                      <a:r>
                        <a:rPr lang="en-US">
                          <a:solidFill>
                            <a:schemeClr val="tx1"/>
                          </a:solidFill>
                        </a:rPr>
                        <a:t>Item 3</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1687095140"/>
                  </a:ext>
                </a:extLst>
              </a:tr>
              <a:tr h="370840">
                <a:tc>
                  <a:txBody>
                    <a:bodyPr/>
                    <a:lstStyle/>
                    <a:p>
                      <a:r>
                        <a:rPr lang="en-US">
                          <a:solidFill>
                            <a:schemeClr val="tx1"/>
                          </a:solidFill>
                        </a:rPr>
                        <a:t>Item 4</a:t>
                      </a: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63576"/>
                  </a:ext>
                </a:extLst>
              </a:tr>
            </a:tbl>
          </a:graphicData>
        </a:graphic>
      </p:graphicFrame>
      <p:graphicFrame>
        <p:nvGraphicFramePr>
          <p:cNvPr id="7" name="Content Placeholder 4">
            <a:extLst>
              <a:ext uri="{FF2B5EF4-FFF2-40B4-BE49-F238E27FC236}">
                <a16:creationId xmlns:a16="http://schemas.microsoft.com/office/drawing/2014/main" id="{79DDD356-6059-40C6-8BEF-CB17C06086B3}"/>
              </a:ext>
            </a:extLst>
          </p:cNvPr>
          <p:cNvGraphicFramePr>
            <a:graphicFrameLocks/>
          </p:cNvGraphicFramePr>
          <p:nvPr>
            <p:extLst>
              <p:ext uri="{D42A27DB-BD31-4B8C-83A1-F6EECF244321}">
                <p14:modId xmlns:p14="http://schemas.microsoft.com/office/powerpoint/2010/main" val="3725735357"/>
              </p:ext>
            </p:extLst>
          </p:nvPr>
        </p:nvGraphicFramePr>
        <p:xfrm>
          <a:off x="838200" y="3632004"/>
          <a:ext cx="10515600" cy="2250440"/>
        </p:xfrm>
        <a:graphic>
          <a:graphicData uri="http://schemas.openxmlformats.org/drawingml/2006/table">
            <a:tbl>
              <a:tblPr firstRow="1" bandRow="1">
                <a:tableStyleId>{5C22544A-7EE6-4342-B048-85BDC9FD1C3A}</a:tableStyleId>
              </a:tblPr>
              <a:tblGrid>
                <a:gridCol w="2048132">
                  <a:extLst>
                    <a:ext uri="{9D8B030D-6E8A-4147-A177-3AD203B41FA5}">
                      <a16:colId xmlns:a16="http://schemas.microsoft.com/office/drawing/2014/main" val="690333102"/>
                    </a:ext>
                  </a:extLst>
                </a:gridCol>
                <a:gridCol w="2048132">
                  <a:extLst>
                    <a:ext uri="{9D8B030D-6E8A-4147-A177-3AD203B41FA5}">
                      <a16:colId xmlns:a16="http://schemas.microsoft.com/office/drawing/2014/main" val="2059716867"/>
                    </a:ext>
                  </a:extLst>
                </a:gridCol>
                <a:gridCol w="2048132">
                  <a:extLst>
                    <a:ext uri="{9D8B030D-6E8A-4147-A177-3AD203B41FA5}">
                      <a16:colId xmlns:a16="http://schemas.microsoft.com/office/drawing/2014/main" val="1424010595"/>
                    </a:ext>
                  </a:extLst>
                </a:gridCol>
                <a:gridCol w="274940">
                  <a:extLst>
                    <a:ext uri="{9D8B030D-6E8A-4147-A177-3AD203B41FA5}">
                      <a16:colId xmlns:a16="http://schemas.microsoft.com/office/drawing/2014/main" val="3163210236"/>
                    </a:ext>
                  </a:extLst>
                </a:gridCol>
                <a:gridCol w="2048132">
                  <a:extLst>
                    <a:ext uri="{9D8B030D-6E8A-4147-A177-3AD203B41FA5}">
                      <a16:colId xmlns:a16="http://schemas.microsoft.com/office/drawing/2014/main" val="3704246457"/>
                    </a:ext>
                  </a:extLst>
                </a:gridCol>
                <a:gridCol w="2048132">
                  <a:extLst>
                    <a:ext uri="{9D8B030D-6E8A-4147-A177-3AD203B41FA5}">
                      <a16:colId xmlns:a16="http://schemas.microsoft.com/office/drawing/2014/main" val="619201331"/>
                    </a:ext>
                  </a:extLst>
                </a:gridCol>
              </a:tblGrid>
              <a:tr h="213360">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b="0">
                          <a:solidFill>
                            <a:schemeClr val="tx1"/>
                          </a:solidFill>
                        </a:rPr>
                        <a:t>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b="0">
                          <a:solidFill>
                            <a:schemeClr val="tx1"/>
                          </a:solidFill>
                        </a:rPr>
                        <a:t>Category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7998338"/>
                  </a:ext>
                </a:extLst>
              </a:tr>
              <a:tr h="213360">
                <a:tc>
                  <a:txBody>
                    <a:bodyPr/>
                    <a:lstStyle/>
                    <a:p>
                      <a:r>
                        <a:rPr lang="en-US" b="0">
                          <a:solidFill>
                            <a:schemeClr val="tx1"/>
                          </a:solidFill>
                        </a:rPr>
                        <a:t>Category 1</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a:solidFill>
                          <a:schemeClr val="tx1"/>
                        </a:solidFill>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362100"/>
                  </a:ext>
                </a:extLst>
              </a:tr>
              <a:tr h="411480">
                <a:tc>
                  <a:txBody>
                    <a:bodyPr/>
                    <a:lstStyle/>
                    <a:p>
                      <a:r>
                        <a:rPr lang="en-US">
                          <a:solidFill>
                            <a:schemeClr val="tx1"/>
                          </a:solidFill>
                        </a:rPr>
                        <a:t>Item</a:t>
                      </a:r>
                      <a:r>
                        <a:rPr lang="en-US" baseline="0">
                          <a:solidFill>
                            <a:schemeClr val="tx1"/>
                          </a:solidFill>
                        </a:rPr>
                        <a:t> 1</a:t>
                      </a: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64693538"/>
                  </a:ext>
                </a:extLst>
              </a:tr>
              <a:tr h="370840">
                <a:tc>
                  <a:txBody>
                    <a:bodyPr/>
                    <a:lstStyle/>
                    <a:p>
                      <a:r>
                        <a:rPr lang="en-US">
                          <a:solidFill>
                            <a:schemeClr val="tx1"/>
                          </a:solidFill>
                        </a:rPr>
                        <a:t>Item 2</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2120248588"/>
                  </a:ext>
                </a:extLst>
              </a:tr>
              <a:tr h="187961">
                <a:tc>
                  <a:txBody>
                    <a:bodyPr/>
                    <a:lstStyle/>
                    <a:p>
                      <a:r>
                        <a:rPr lang="en-US">
                          <a:solidFill>
                            <a:schemeClr val="tx1"/>
                          </a:solidFill>
                        </a:rPr>
                        <a:t>Item 3</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1687095140"/>
                  </a:ext>
                </a:extLst>
              </a:tr>
              <a:tr h="370840">
                <a:tc>
                  <a:txBody>
                    <a:bodyPr/>
                    <a:lstStyle/>
                    <a:p>
                      <a:r>
                        <a:rPr lang="en-US">
                          <a:solidFill>
                            <a:schemeClr val="tx1"/>
                          </a:solidFill>
                        </a:rPr>
                        <a:t>Item 4</a:t>
                      </a: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63576"/>
                  </a:ext>
                </a:extLst>
              </a:tr>
            </a:tbl>
          </a:graphicData>
        </a:graphic>
      </p:graphicFrame>
    </p:spTree>
    <p:extLst>
      <p:ext uri="{BB962C8B-B14F-4D97-AF65-F5344CB8AC3E}">
        <p14:creationId xmlns:p14="http://schemas.microsoft.com/office/powerpoint/2010/main" val="4069885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190DD77-E1EC-4C05-A323-AFB1DE3F3B59}"/>
              </a:ext>
            </a:extLst>
          </p:cNvPr>
          <p:cNvSpPr>
            <a:spLocks noGrp="1"/>
          </p:cNvSpPr>
          <p:nvPr>
            <p:ph type="title"/>
          </p:nvPr>
        </p:nvSpPr>
        <p:spPr>
          <a:xfrm>
            <a:off x="838200" y="193675"/>
            <a:ext cx="10515600" cy="1325563"/>
          </a:xfrm>
        </p:spPr>
        <p:txBody>
          <a:bodyPr/>
          <a:lstStyle/>
          <a:p>
            <a:r>
              <a:rPr lang="en-US">
                <a:solidFill>
                  <a:schemeClr val="tx1"/>
                </a:solidFill>
                <a:latin typeface="Arial"/>
                <a:cs typeface="Arial"/>
              </a:rPr>
              <a:t>Functional Decomposition </a:t>
            </a:r>
            <a:endParaRPr lang="en-US">
              <a:solidFill>
                <a:schemeClr val="tx1"/>
              </a:solidFill>
            </a:endParaRPr>
          </a:p>
        </p:txBody>
      </p:sp>
      <p:sp>
        <p:nvSpPr>
          <p:cNvPr id="3" name="Slide Number Placeholder 2">
            <a:extLst>
              <a:ext uri="{FF2B5EF4-FFF2-40B4-BE49-F238E27FC236}">
                <a16:creationId xmlns:a16="http://schemas.microsoft.com/office/drawing/2014/main" id="{417801CA-38AA-40B4-9F62-BFECFEB5AF74}"/>
              </a:ext>
            </a:extLst>
          </p:cNvPr>
          <p:cNvSpPr>
            <a:spLocks noGrp="1"/>
          </p:cNvSpPr>
          <p:nvPr>
            <p:ph type="sldNum" sz="quarter" idx="4"/>
          </p:nvPr>
        </p:nvSpPr>
        <p:spPr>
          <a:xfrm>
            <a:off x="11353800" y="6205048"/>
            <a:ext cx="704088" cy="365125"/>
          </a:xfrm>
        </p:spPr>
        <p:txBody>
          <a:bodyPr lIns="91440" tIns="45720" rIns="91440" bIns="45720" anchor="t">
            <a:normAutofit lnSpcReduction="10000"/>
          </a:bodyPr>
          <a:lstStyle/>
          <a:p>
            <a:pPr>
              <a:spcAft>
                <a:spcPts val="600"/>
              </a:spcAft>
            </a:pPr>
            <a:r>
              <a:rPr lang="en-US">
                <a:latin typeface="Arial"/>
                <a:cs typeface="Arial"/>
              </a:rPr>
              <a:t>7</a:t>
            </a:r>
          </a:p>
          <a:p>
            <a:pPr>
              <a:spcAft>
                <a:spcPts val="600"/>
              </a:spcAft>
            </a:pPr>
            <a:endParaRPr lang="en-US"/>
          </a:p>
          <a:p>
            <a:pPr>
              <a:spcAft>
                <a:spcPts val="600"/>
              </a:spcAft>
            </a:pPr>
            <a:endParaRPr lang="en-US"/>
          </a:p>
        </p:txBody>
      </p:sp>
      <p:sp>
        <p:nvSpPr>
          <p:cNvPr id="17" name="Content Placeholder 4">
            <a:extLst>
              <a:ext uri="{FF2B5EF4-FFF2-40B4-BE49-F238E27FC236}">
                <a16:creationId xmlns:a16="http://schemas.microsoft.com/office/drawing/2014/main" id="{BEE669C0-C041-4D3C-A84F-B6395E281939}"/>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David Alicea</a:t>
            </a:r>
            <a:endParaRPr lang="en-US"/>
          </a:p>
        </p:txBody>
      </p:sp>
      <p:pic>
        <p:nvPicPr>
          <p:cNvPr id="14" name="Picture 15" descr="Diagram&#10;&#10;Description automatically generated">
            <a:extLst>
              <a:ext uri="{FF2B5EF4-FFF2-40B4-BE49-F238E27FC236}">
                <a16:creationId xmlns:a16="http://schemas.microsoft.com/office/drawing/2014/main" id="{DB49E4EA-5260-4ED9-BE54-F7DBB201ACFA}"/>
              </a:ext>
            </a:extLst>
          </p:cNvPr>
          <p:cNvPicPr>
            <a:picLocks noChangeAspect="1"/>
          </p:cNvPicPr>
          <p:nvPr/>
        </p:nvPicPr>
        <p:blipFill>
          <a:blip r:embed="rId2"/>
          <a:stretch>
            <a:fillRect/>
          </a:stretch>
        </p:blipFill>
        <p:spPr>
          <a:xfrm>
            <a:off x="1240971" y="1229788"/>
            <a:ext cx="9035142" cy="4618858"/>
          </a:xfrm>
          <a:prstGeom prst="rect">
            <a:avLst/>
          </a:prstGeom>
        </p:spPr>
      </p:pic>
    </p:spTree>
    <p:extLst>
      <p:ext uri="{BB962C8B-B14F-4D97-AF65-F5344CB8AC3E}">
        <p14:creationId xmlns:p14="http://schemas.microsoft.com/office/powerpoint/2010/main" val="1287184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E9C50-B87B-482D-BE05-5F74099A3E24}"/>
              </a:ext>
            </a:extLst>
          </p:cNvPr>
          <p:cNvSpPr>
            <a:spLocks noGrp="1"/>
          </p:cNvSpPr>
          <p:nvPr>
            <p:ph type="title"/>
          </p:nvPr>
        </p:nvSpPr>
        <p:spPr>
          <a:xfrm>
            <a:off x="838200" y="264862"/>
            <a:ext cx="10515600" cy="1325563"/>
          </a:xfrm>
        </p:spPr>
        <p:txBody>
          <a:bodyPr/>
          <a:lstStyle/>
          <a:p>
            <a:r>
              <a:rPr lang="en-US">
                <a:solidFill>
                  <a:schemeClr val="tx1"/>
                </a:solidFill>
                <a:latin typeface="Arial"/>
                <a:cs typeface="Arial"/>
              </a:rPr>
              <a:t>Targets and Metrics</a:t>
            </a:r>
            <a:endParaRPr lang="en-US">
              <a:solidFill>
                <a:schemeClr val="tx1"/>
              </a:solidFill>
            </a:endParaRPr>
          </a:p>
        </p:txBody>
      </p:sp>
      <p:graphicFrame>
        <p:nvGraphicFramePr>
          <p:cNvPr id="7" name="Content Placeholder 6">
            <a:extLst>
              <a:ext uri="{FF2B5EF4-FFF2-40B4-BE49-F238E27FC236}">
                <a16:creationId xmlns:a16="http://schemas.microsoft.com/office/drawing/2014/main" id="{94160E4D-7EAA-471B-A920-A7632B765563}"/>
              </a:ext>
            </a:extLst>
          </p:cNvPr>
          <p:cNvGraphicFramePr>
            <a:graphicFrameLocks noGrp="1"/>
          </p:cNvGraphicFramePr>
          <p:nvPr>
            <p:ph idx="1"/>
            <p:extLst>
              <p:ext uri="{D42A27DB-BD31-4B8C-83A1-F6EECF244321}">
                <p14:modId xmlns:p14="http://schemas.microsoft.com/office/powerpoint/2010/main" val="3100877294"/>
              </p:ext>
            </p:extLst>
          </p:nvPr>
        </p:nvGraphicFramePr>
        <p:xfrm>
          <a:off x="761688" y="1304281"/>
          <a:ext cx="10311801" cy="4430460"/>
        </p:xfrm>
        <a:graphic>
          <a:graphicData uri="http://schemas.openxmlformats.org/drawingml/2006/table">
            <a:tbl>
              <a:tblPr firstRow="1" bandRow="1">
                <a:tableStyleId>{5C22544A-7EE6-4342-B048-85BDC9FD1C3A}</a:tableStyleId>
              </a:tblPr>
              <a:tblGrid>
                <a:gridCol w="3437267">
                  <a:extLst>
                    <a:ext uri="{9D8B030D-6E8A-4147-A177-3AD203B41FA5}">
                      <a16:colId xmlns:a16="http://schemas.microsoft.com/office/drawing/2014/main" val="3905892253"/>
                    </a:ext>
                  </a:extLst>
                </a:gridCol>
                <a:gridCol w="3437267">
                  <a:extLst>
                    <a:ext uri="{9D8B030D-6E8A-4147-A177-3AD203B41FA5}">
                      <a16:colId xmlns:a16="http://schemas.microsoft.com/office/drawing/2014/main" val="2227958666"/>
                    </a:ext>
                  </a:extLst>
                </a:gridCol>
                <a:gridCol w="3437267">
                  <a:extLst>
                    <a:ext uri="{9D8B030D-6E8A-4147-A177-3AD203B41FA5}">
                      <a16:colId xmlns:a16="http://schemas.microsoft.com/office/drawing/2014/main" val="2643844171"/>
                    </a:ext>
                  </a:extLst>
                </a:gridCol>
              </a:tblGrid>
              <a:tr h="369205">
                <a:tc>
                  <a:txBody>
                    <a:bodyPr/>
                    <a:lstStyle/>
                    <a:p>
                      <a:pPr algn="ctr" rtl="0" fontAlgn="base"/>
                      <a:r>
                        <a:rPr lang="en-US" sz="1800" dirty="0">
                          <a:effectLst/>
                        </a:rPr>
                        <a:t>Function </a:t>
                      </a:r>
                      <a:endParaRPr lang="en-US" sz="1800" b="0" i="0" dirty="0">
                        <a:effectLst/>
                      </a:endParaRPr>
                    </a:p>
                  </a:txBody>
                  <a:tcPr/>
                </a:tc>
                <a:tc>
                  <a:txBody>
                    <a:bodyPr/>
                    <a:lstStyle/>
                    <a:p>
                      <a:pPr algn="ctr" rtl="0" fontAlgn="base"/>
                      <a:r>
                        <a:rPr lang="en-US" sz="1800" dirty="0">
                          <a:effectLst/>
                        </a:rPr>
                        <a:t>Target </a:t>
                      </a:r>
                      <a:endParaRPr lang="en-US" sz="1800" b="0" i="0" dirty="0">
                        <a:effectLst/>
                      </a:endParaRPr>
                    </a:p>
                  </a:txBody>
                  <a:tcPr/>
                </a:tc>
                <a:tc>
                  <a:txBody>
                    <a:bodyPr/>
                    <a:lstStyle/>
                    <a:p>
                      <a:pPr algn="ctr" rtl="0" fontAlgn="base"/>
                      <a:r>
                        <a:rPr lang="en-US" sz="1800" dirty="0">
                          <a:effectLst/>
                        </a:rPr>
                        <a:t>Metric </a:t>
                      </a:r>
                      <a:endParaRPr lang="en-US" sz="1800" b="0" i="0" dirty="0">
                        <a:effectLst/>
                      </a:endParaRPr>
                    </a:p>
                  </a:txBody>
                  <a:tcPr/>
                </a:tc>
                <a:extLst>
                  <a:ext uri="{0D108BD9-81ED-4DB2-BD59-A6C34878D82A}">
                    <a16:rowId xmlns:a16="http://schemas.microsoft.com/office/drawing/2014/main" val="1360581888"/>
                  </a:ext>
                </a:extLst>
              </a:tr>
              <a:tr h="369205">
                <a:tc>
                  <a:txBody>
                    <a:bodyPr/>
                    <a:lstStyle/>
                    <a:p>
                      <a:pPr algn="ctr" rtl="0" fontAlgn="base"/>
                      <a:r>
                        <a:rPr lang="en-US" sz="1800" dirty="0">
                          <a:effectLst/>
                          <a:highlight>
                            <a:srgbClr val="FFFF00"/>
                          </a:highlight>
                        </a:rPr>
                        <a:t>Alert of Elevation* </a:t>
                      </a:r>
                      <a:endParaRPr lang="en-US" sz="1800" b="0" i="0" dirty="0">
                        <a:effectLst/>
                        <a:highlight>
                          <a:srgbClr val="FFFF00"/>
                        </a:highlight>
                      </a:endParaRPr>
                    </a:p>
                  </a:txBody>
                  <a:tcPr anchor="ctr"/>
                </a:tc>
                <a:tc>
                  <a:txBody>
                    <a:bodyPr/>
                    <a:lstStyle/>
                    <a:p>
                      <a:pPr algn="ctr" rtl="0" fontAlgn="base"/>
                      <a:r>
                        <a:rPr lang="en-US" sz="1800" dirty="0">
                          <a:effectLst/>
                        </a:rPr>
                        <a:t>0.25 to 12 inches </a:t>
                      </a:r>
                      <a:endParaRPr lang="en-US" sz="1800" b="0" i="0" dirty="0">
                        <a:effectLst/>
                      </a:endParaRPr>
                    </a:p>
                  </a:txBody>
                  <a:tcPr/>
                </a:tc>
                <a:tc>
                  <a:txBody>
                    <a:bodyPr/>
                    <a:lstStyle/>
                    <a:p>
                      <a:pPr algn="ctr" rtl="0" fontAlgn="base"/>
                      <a:r>
                        <a:rPr lang="en-US" sz="1800" dirty="0">
                          <a:effectLst/>
                        </a:rPr>
                        <a:t>Distance </a:t>
                      </a:r>
                      <a:endParaRPr lang="en-US" sz="1800" b="0" i="0" dirty="0">
                        <a:effectLst/>
                      </a:endParaRPr>
                    </a:p>
                  </a:txBody>
                  <a:tcPr/>
                </a:tc>
                <a:extLst>
                  <a:ext uri="{0D108BD9-81ED-4DB2-BD59-A6C34878D82A}">
                    <a16:rowId xmlns:a16="http://schemas.microsoft.com/office/drawing/2014/main" val="2126328063"/>
                  </a:ext>
                </a:extLst>
              </a:tr>
              <a:tr h="369205">
                <a:tc>
                  <a:txBody>
                    <a:bodyPr/>
                    <a:lstStyle/>
                    <a:p>
                      <a:pPr algn="ctr" rtl="0" fontAlgn="base"/>
                      <a:r>
                        <a:rPr lang="en-US" sz="1800" dirty="0">
                          <a:effectLst/>
                          <a:highlight>
                            <a:srgbClr val="FFFF00"/>
                          </a:highlight>
                        </a:rPr>
                        <a:t>Determine Location* </a:t>
                      </a:r>
                      <a:endParaRPr lang="en-US" sz="1800" b="0" i="0" dirty="0">
                        <a:effectLst/>
                        <a:highlight>
                          <a:srgbClr val="FFFF00"/>
                        </a:highlight>
                      </a:endParaRPr>
                    </a:p>
                  </a:txBody>
                  <a:tcPr anchor="ctr"/>
                </a:tc>
                <a:tc>
                  <a:txBody>
                    <a:bodyPr/>
                    <a:lstStyle/>
                    <a:p>
                      <a:pPr algn="ctr" rtl="0" fontAlgn="base"/>
                      <a:r>
                        <a:rPr lang="en-US" sz="1800" dirty="0">
                          <a:effectLst/>
                        </a:rPr>
                        <a:t>Margin of error of at most 16 feet </a:t>
                      </a:r>
                      <a:endParaRPr lang="en-US" sz="1800" b="0" i="0" dirty="0">
                        <a:effectLst/>
                      </a:endParaRPr>
                    </a:p>
                  </a:txBody>
                  <a:tcPr/>
                </a:tc>
                <a:tc>
                  <a:txBody>
                    <a:bodyPr/>
                    <a:lstStyle/>
                    <a:p>
                      <a:pPr algn="ctr" rtl="0" fontAlgn="base"/>
                      <a:r>
                        <a:rPr lang="en-US" sz="1800" dirty="0">
                          <a:effectLst/>
                        </a:rPr>
                        <a:t>Distance </a:t>
                      </a:r>
                      <a:endParaRPr lang="en-US" sz="1800" b="0" i="0" dirty="0">
                        <a:effectLst/>
                      </a:endParaRPr>
                    </a:p>
                  </a:txBody>
                  <a:tcPr/>
                </a:tc>
                <a:extLst>
                  <a:ext uri="{0D108BD9-81ED-4DB2-BD59-A6C34878D82A}">
                    <a16:rowId xmlns:a16="http://schemas.microsoft.com/office/drawing/2014/main" val="534105944"/>
                  </a:ext>
                </a:extLst>
              </a:tr>
              <a:tr h="369205">
                <a:tc>
                  <a:txBody>
                    <a:bodyPr/>
                    <a:lstStyle/>
                    <a:p>
                      <a:pPr algn="ctr" rtl="0" fontAlgn="base"/>
                      <a:r>
                        <a:rPr lang="en-US" sz="1800" dirty="0">
                          <a:effectLst/>
                          <a:highlight>
                            <a:srgbClr val="FFFF00"/>
                          </a:highlight>
                        </a:rPr>
                        <a:t>Alert of Physical Object* </a:t>
                      </a:r>
                      <a:endParaRPr lang="en-US" sz="1800" b="0" i="0" dirty="0">
                        <a:effectLst/>
                        <a:highlight>
                          <a:srgbClr val="FFFF00"/>
                        </a:highlight>
                      </a:endParaRPr>
                    </a:p>
                  </a:txBody>
                  <a:tcPr anchor="ctr"/>
                </a:tc>
                <a:tc>
                  <a:txBody>
                    <a:bodyPr/>
                    <a:lstStyle/>
                    <a:p>
                      <a:pPr algn="ctr" rtl="0" fontAlgn="base"/>
                      <a:r>
                        <a:rPr lang="en-US" sz="1800" dirty="0">
                          <a:effectLst/>
                        </a:rPr>
                        <a:t>65 inches </a:t>
                      </a:r>
                      <a:endParaRPr lang="en-US" sz="1800" b="0" i="0" dirty="0">
                        <a:effectLst/>
                      </a:endParaRPr>
                    </a:p>
                  </a:txBody>
                  <a:tcPr/>
                </a:tc>
                <a:tc>
                  <a:txBody>
                    <a:bodyPr/>
                    <a:lstStyle/>
                    <a:p>
                      <a:pPr algn="ctr" rtl="0" fontAlgn="base"/>
                      <a:r>
                        <a:rPr lang="en-US" sz="1800" dirty="0">
                          <a:effectLst/>
                        </a:rPr>
                        <a:t>Distance </a:t>
                      </a:r>
                      <a:endParaRPr lang="en-US" sz="1800" b="0" i="0" dirty="0">
                        <a:effectLst/>
                      </a:endParaRPr>
                    </a:p>
                  </a:txBody>
                  <a:tcPr/>
                </a:tc>
                <a:extLst>
                  <a:ext uri="{0D108BD9-81ED-4DB2-BD59-A6C34878D82A}">
                    <a16:rowId xmlns:a16="http://schemas.microsoft.com/office/drawing/2014/main" val="1003698253"/>
                  </a:ext>
                </a:extLst>
              </a:tr>
              <a:tr h="369205">
                <a:tc>
                  <a:txBody>
                    <a:bodyPr/>
                    <a:lstStyle/>
                    <a:p>
                      <a:pPr algn="ctr" rtl="0" fontAlgn="base"/>
                      <a:r>
                        <a:rPr lang="en-US" sz="1800" dirty="0">
                          <a:effectLst/>
                          <a:highlight>
                            <a:srgbClr val="FFFF00"/>
                          </a:highlight>
                        </a:rPr>
                        <a:t>Identify Possible Threats* </a:t>
                      </a:r>
                      <a:endParaRPr lang="en-US" sz="1800" b="0" i="0" dirty="0">
                        <a:effectLst/>
                        <a:highlight>
                          <a:srgbClr val="FFFF00"/>
                        </a:highlight>
                      </a:endParaRPr>
                    </a:p>
                  </a:txBody>
                  <a:tcPr anchor="ctr"/>
                </a:tc>
                <a:tc>
                  <a:txBody>
                    <a:bodyPr/>
                    <a:lstStyle/>
                    <a:p>
                      <a:pPr algn="ctr" rtl="0" fontAlgn="base"/>
                      <a:r>
                        <a:rPr lang="en-US" sz="1800" dirty="0">
                          <a:effectLst/>
                        </a:rPr>
                        <a:t>Up to 60 miles per hour </a:t>
                      </a:r>
                      <a:endParaRPr lang="en-US" sz="1800" b="0" i="0" dirty="0">
                        <a:effectLst/>
                      </a:endParaRPr>
                    </a:p>
                  </a:txBody>
                  <a:tcPr/>
                </a:tc>
                <a:tc>
                  <a:txBody>
                    <a:bodyPr/>
                    <a:lstStyle/>
                    <a:p>
                      <a:pPr algn="ctr" rtl="0" fontAlgn="base"/>
                      <a:r>
                        <a:rPr lang="en-US" sz="1800" dirty="0">
                          <a:effectLst/>
                        </a:rPr>
                        <a:t>Velocity </a:t>
                      </a:r>
                      <a:endParaRPr lang="en-US" sz="1800" b="0" i="0" dirty="0">
                        <a:effectLst/>
                      </a:endParaRPr>
                    </a:p>
                  </a:txBody>
                  <a:tcPr anchor="ctr"/>
                </a:tc>
                <a:extLst>
                  <a:ext uri="{0D108BD9-81ED-4DB2-BD59-A6C34878D82A}">
                    <a16:rowId xmlns:a16="http://schemas.microsoft.com/office/drawing/2014/main" val="219990015"/>
                  </a:ext>
                </a:extLst>
              </a:tr>
              <a:tr h="369205">
                <a:tc>
                  <a:txBody>
                    <a:bodyPr/>
                    <a:lstStyle/>
                    <a:p>
                      <a:pPr algn="ctr" rtl="0" fontAlgn="base"/>
                      <a:r>
                        <a:rPr lang="en-US" sz="1800" dirty="0">
                          <a:effectLst/>
                        </a:rPr>
                        <a:t>Access Emergency Contact </a:t>
                      </a:r>
                      <a:endParaRPr lang="en-US" sz="1800" b="0" i="0" dirty="0">
                        <a:effectLst/>
                      </a:endParaRPr>
                    </a:p>
                  </a:txBody>
                  <a:tcPr anchor="ctr"/>
                </a:tc>
                <a:tc>
                  <a:txBody>
                    <a:bodyPr/>
                    <a:lstStyle/>
                    <a:p>
                      <a:pPr algn="ctr" rtl="0" fontAlgn="base"/>
                      <a:r>
                        <a:rPr lang="en-US" sz="1800" dirty="0">
                          <a:effectLst/>
                        </a:rPr>
                        <a:t>15 seconds </a:t>
                      </a:r>
                      <a:endParaRPr lang="en-US" sz="1800" b="0" i="0" dirty="0">
                        <a:effectLst/>
                      </a:endParaRPr>
                    </a:p>
                  </a:txBody>
                  <a:tcPr anchor="ctr"/>
                </a:tc>
                <a:tc>
                  <a:txBody>
                    <a:bodyPr/>
                    <a:lstStyle/>
                    <a:p>
                      <a:pPr algn="ctr" rtl="0" fontAlgn="base"/>
                      <a:r>
                        <a:rPr lang="en-US" sz="1800" dirty="0">
                          <a:effectLst/>
                        </a:rPr>
                        <a:t>Time </a:t>
                      </a:r>
                      <a:endParaRPr lang="en-US" sz="1800" b="0" i="0" dirty="0">
                        <a:effectLst/>
                      </a:endParaRPr>
                    </a:p>
                  </a:txBody>
                  <a:tcPr anchor="ctr"/>
                </a:tc>
                <a:extLst>
                  <a:ext uri="{0D108BD9-81ED-4DB2-BD59-A6C34878D82A}">
                    <a16:rowId xmlns:a16="http://schemas.microsoft.com/office/drawing/2014/main" val="1760119607"/>
                  </a:ext>
                </a:extLst>
              </a:tr>
              <a:tr h="369205">
                <a:tc>
                  <a:txBody>
                    <a:bodyPr/>
                    <a:lstStyle/>
                    <a:p>
                      <a:pPr algn="ctr" rtl="0" fontAlgn="base"/>
                      <a:r>
                        <a:rPr lang="en-US" sz="1800" dirty="0">
                          <a:effectLst/>
                          <a:highlight>
                            <a:srgbClr val="FFFF00"/>
                          </a:highlight>
                        </a:rPr>
                        <a:t>Interpret Sensory Information*</a:t>
                      </a:r>
                      <a:r>
                        <a:rPr lang="en-US" sz="1800" dirty="0">
                          <a:effectLst/>
                        </a:rPr>
                        <a:t> </a:t>
                      </a:r>
                      <a:endParaRPr lang="en-US" sz="1800" b="0" i="0" dirty="0">
                        <a:effectLst/>
                      </a:endParaRPr>
                    </a:p>
                  </a:txBody>
                  <a:tcPr anchor="ctr"/>
                </a:tc>
                <a:tc>
                  <a:txBody>
                    <a:bodyPr/>
                    <a:lstStyle/>
                    <a:p>
                      <a:pPr algn="ctr" rtl="0" fontAlgn="base"/>
                      <a:r>
                        <a:rPr lang="en-US" sz="1800" dirty="0">
                          <a:effectLst/>
                        </a:rPr>
                        <a:t>7 seconds </a:t>
                      </a:r>
                      <a:endParaRPr lang="en-US" sz="1800" b="0" i="0" dirty="0">
                        <a:effectLst/>
                      </a:endParaRPr>
                    </a:p>
                  </a:txBody>
                  <a:tcPr anchor="ctr"/>
                </a:tc>
                <a:tc>
                  <a:txBody>
                    <a:bodyPr/>
                    <a:lstStyle/>
                    <a:p>
                      <a:pPr algn="ctr" rtl="0" fontAlgn="base"/>
                      <a:r>
                        <a:rPr lang="en-US" sz="1800" dirty="0">
                          <a:effectLst/>
                        </a:rPr>
                        <a:t>Time </a:t>
                      </a:r>
                      <a:endParaRPr lang="en-US" sz="1800" b="0" i="0" dirty="0">
                        <a:effectLst/>
                      </a:endParaRPr>
                    </a:p>
                  </a:txBody>
                  <a:tcPr anchor="ctr"/>
                </a:tc>
                <a:extLst>
                  <a:ext uri="{0D108BD9-81ED-4DB2-BD59-A6C34878D82A}">
                    <a16:rowId xmlns:a16="http://schemas.microsoft.com/office/drawing/2014/main" val="2159063603"/>
                  </a:ext>
                </a:extLst>
              </a:tr>
              <a:tr h="369205">
                <a:tc>
                  <a:txBody>
                    <a:bodyPr/>
                    <a:lstStyle/>
                    <a:p>
                      <a:pPr algn="ctr" rtl="0" fontAlgn="base"/>
                      <a:r>
                        <a:rPr lang="en-US" sz="1800" dirty="0">
                          <a:effectLst/>
                        </a:rPr>
                        <a:t>Store Frequent Tasks </a:t>
                      </a:r>
                      <a:endParaRPr lang="en-US" sz="1800" b="0" i="0" dirty="0">
                        <a:effectLst/>
                      </a:endParaRPr>
                    </a:p>
                  </a:txBody>
                  <a:tcPr anchor="ctr"/>
                </a:tc>
                <a:tc>
                  <a:txBody>
                    <a:bodyPr/>
                    <a:lstStyle/>
                    <a:p>
                      <a:pPr algn="ctr" rtl="0" fontAlgn="base"/>
                      <a:r>
                        <a:rPr lang="en-US" sz="1800" dirty="0">
                          <a:effectLst/>
                        </a:rPr>
                        <a:t>1 GB </a:t>
                      </a:r>
                      <a:endParaRPr lang="en-US" sz="1800" b="0" i="0" dirty="0">
                        <a:effectLst/>
                      </a:endParaRPr>
                    </a:p>
                  </a:txBody>
                  <a:tcPr anchor="ctr"/>
                </a:tc>
                <a:tc>
                  <a:txBody>
                    <a:bodyPr/>
                    <a:lstStyle/>
                    <a:p>
                      <a:pPr algn="ctr" rtl="0" fontAlgn="base"/>
                      <a:r>
                        <a:rPr lang="en-US" sz="1800" dirty="0">
                          <a:effectLst/>
                        </a:rPr>
                        <a:t>Memory Allocation </a:t>
                      </a:r>
                      <a:endParaRPr lang="en-US" sz="1800" b="0" i="0" dirty="0">
                        <a:effectLst/>
                      </a:endParaRPr>
                    </a:p>
                  </a:txBody>
                  <a:tcPr anchor="ctr"/>
                </a:tc>
                <a:extLst>
                  <a:ext uri="{0D108BD9-81ED-4DB2-BD59-A6C34878D82A}">
                    <a16:rowId xmlns:a16="http://schemas.microsoft.com/office/drawing/2014/main" val="2325331457"/>
                  </a:ext>
                </a:extLst>
              </a:tr>
              <a:tr h="369205">
                <a:tc>
                  <a:txBody>
                    <a:bodyPr/>
                    <a:lstStyle/>
                    <a:p>
                      <a:pPr algn="ctr" rtl="0" fontAlgn="base"/>
                      <a:r>
                        <a:rPr lang="en-US" sz="1800" dirty="0">
                          <a:effectLst/>
                        </a:rPr>
                        <a:t>Interface with Pre-Existing Skills </a:t>
                      </a:r>
                      <a:endParaRPr lang="en-US" sz="1800" b="0" i="0" dirty="0">
                        <a:effectLst/>
                      </a:endParaRPr>
                    </a:p>
                  </a:txBody>
                  <a:tcPr anchor="ctr"/>
                </a:tc>
                <a:tc>
                  <a:txBody>
                    <a:bodyPr/>
                    <a:lstStyle/>
                    <a:p>
                      <a:pPr algn="ctr" rtl="0" fontAlgn="base"/>
                      <a:r>
                        <a:rPr lang="en-US" sz="1800" dirty="0">
                          <a:effectLst/>
                        </a:rPr>
                        <a:t>70% </a:t>
                      </a:r>
                      <a:endParaRPr lang="en-US" sz="1800" b="0" i="0" dirty="0">
                        <a:effectLst/>
                      </a:endParaRPr>
                    </a:p>
                  </a:txBody>
                  <a:tcPr anchor="ctr"/>
                </a:tc>
                <a:tc>
                  <a:txBody>
                    <a:bodyPr/>
                    <a:lstStyle/>
                    <a:p>
                      <a:pPr algn="ctr" rtl="0" fontAlgn="base"/>
                      <a:r>
                        <a:rPr lang="en-US" sz="1800" dirty="0">
                          <a:effectLst/>
                        </a:rPr>
                        <a:t>User Satisfaction </a:t>
                      </a:r>
                      <a:endParaRPr lang="en-US" sz="1800" b="0" i="0" dirty="0">
                        <a:effectLst/>
                      </a:endParaRPr>
                    </a:p>
                  </a:txBody>
                  <a:tcPr anchor="ctr"/>
                </a:tc>
                <a:extLst>
                  <a:ext uri="{0D108BD9-81ED-4DB2-BD59-A6C34878D82A}">
                    <a16:rowId xmlns:a16="http://schemas.microsoft.com/office/drawing/2014/main" val="3504038817"/>
                  </a:ext>
                </a:extLst>
              </a:tr>
              <a:tr h="369205">
                <a:tc>
                  <a:txBody>
                    <a:bodyPr/>
                    <a:lstStyle/>
                    <a:p>
                      <a:pPr algn="ctr" rtl="0" fontAlgn="base"/>
                      <a:r>
                        <a:rPr lang="en-US" sz="1800" dirty="0">
                          <a:effectLst/>
                        </a:rPr>
                        <a:t>Compete within Market </a:t>
                      </a:r>
                      <a:endParaRPr lang="en-US" sz="1800" b="0" i="0" dirty="0">
                        <a:effectLst/>
                      </a:endParaRPr>
                    </a:p>
                  </a:txBody>
                  <a:tcPr anchor="ctr"/>
                </a:tc>
                <a:tc>
                  <a:txBody>
                    <a:bodyPr/>
                    <a:lstStyle/>
                    <a:p>
                      <a:pPr algn="ctr" rtl="0" fontAlgn="base"/>
                      <a:r>
                        <a:rPr lang="en-US" sz="1800" dirty="0">
                          <a:effectLst/>
                        </a:rPr>
                        <a:t>20% </a:t>
                      </a:r>
                      <a:endParaRPr lang="en-US" sz="1800" b="0" i="0" dirty="0">
                        <a:effectLst/>
                      </a:endParaRPr>
                    </a:p>
                  </a:txBody>
                  <a:tcPr anchor="ctr"/>
                </a:tc>
                <a:tc>
                  <a:txBody>
                    <a:bodyPr/>
                    <a:lstStyle/>
                    <a:p>
                      <a:pPr algn="ctr" rtl="0" fontAlgn="base"/>
                      <a:r>
                        <a:rPr lang="en-US" sz="1800" dirty="0">
                          <a:effectLst/>
                        </a:rPr>
                        <a:t>Price Range USD ($) </a:t>
                      </a:r>
                      <a:endParaRPr lang="en-US" sz="1800" b="0" i="0" dirty="0">
                        <a:effectLst/>
                      </a:endParaRPr>
                    </a:p>
                  </a:txBody>
                  <a:tcPr anchor="ctr"/>
                </a:tc>
                <a:extLst>
                  <a:ext uri="{0D108BD9-81ED-4DB2-BD59-A6C34878D82A}">
                    <a16:rowId xmlns:a16="http://schemas.microsoft.com/office/drawing/2014/main" val="474176286"/>
                  </a:ext>
                </a:extLst>
              </a:tr>
              <a:tr h="369205">
                <a:tc>
                  <a:txBody>
                    <a:bodyPr/>
                    <a:lstStyle/>
                    <a:p>
                      <a:pPr algn="ctr" rtl="0" fontAlgn="base"/>
                      <a:r>
                        <a:rPr lang="en-US" sz="1800" dirty="0">
                          <a:effectLst/>
                        </a:rPr>
                        <a:t>Remain Lightweight </a:t>
                      </a:r>
                      <a:endParaRPr lang="en-US" sz="1800" b="0" i="0" dirty="0">
                        <a:effectLst/>
                      </a:endParaRPr>
                    </a:p>
                  </a:txBody>
                  <a:tcPr anchor="ctr"/>
                </a:tc>
                <a:tc>
                  <a:txBody>
                    <a:bodyPr/>
                    <a:lstStyle/>
                    <a:p>
                      <a:pPr algn="ctr" rtl="0" fontAlgn="base"/>
                      <a:r>
                        <a:rPr lang="en-US" sz="1800" dirty="0">
                          <a:effectLst/>
                        </a:rPr>
                        <a:t>&lt;5.1 </a:t>
                      </a:r>
                      <a:r>
                        <a:rPr lang="en-US" sz="1800" dirty="0" err="1">
                          <a:effectLst/>
                        </a:rPr>
                        <a:t>lb</a:t>
                      </a:r>
                      <a:r>
                        <a:rPr lang="en-US" sz="1800" dirty="0">
                          <a:effectLst/>
                        </a:rPr>
                        <a:t> </a:t>
                      </a:r>
                      <a:endParaRPr lang="en-US" sz="1800" b="0" i="0" dirty="0">
                        <a:effectLst/>
                      </a:endParaRPr>
                    </a:p>
                  </a:txBody>
                  <a:tcPr anchor="ctr"/>
                </a:tc>
                <a:tc>
                  <a:txBody>
                    <a:bodyPr/>
                    <a:lstStyle/>
                    <a:p>
                      <a:pPr algn="ctr" rtl="0" fontAlgn="base"/>
                      <a:r>
                        <a:rPr lang="en-US" sz="1800" dirty="0">
                          <a:effectLst/>
                        </a:rPr>
                        <a:t>Weight </a:t>
                      </a:r>
                      <a:endParaRPr lang="en-US" sz="1800" b="0" i="0" dirty="0">
                        <a:effectLst/>
                      </a:endParaRPr>
                    </a:p>
                  </a:txBody>
                  <a:tcPr anchor="ctr"/>
                </a:tc>
                <a:extLst>
                  <a:ext uri="{0D108BD9-81ED-4DB2-BD59-A6C34878D82A}">
                    <a16:rowId xmlns:a16="http://schemas.microsoft.com/office/drawing/2014/main" val="3744719561"/>
                  </a:ext>
                </a:extLst>
              </a:tr>
              <a:tr h="369205">
                <a:tc>
                  <a:txBody>
                    <a:bodyPr/>
                    <a:lstStyle/>
                    <a:p>
                      <a:pPr algn="ctr" rtl="0" fontAlgn="base"/>
                      <a:r>
                        <a:rPr lang="en-US" sz="1800" dirty="0">
                          <a:effectLst/>
                        </a:rPr>
                        <a:t>Remain Discrete </a:t>
                      </a:r>
                      <a:endParaRPr lang="en-US" sz="1800" b="0" i="0" dirty="0">
                        <a:effectLst/>
                      </a:endParaRPr>
                    </a:p>
                  </a:txBody>
                  <a:tcPr anchor="ctr"/>
                </a:tc>
                <a:tc>
                  <a:txBody>
                    <a:bodyPr/>
                    <a:lstStyle/>
                    <a:p>
                      <a:pPr algn="ctr" rtl="0" fontAlgn="base"/>
                      <a:r>
                        <a:rPr lang="en-US" sz="1800" dirty="0">
                          <a:effectLst/>
                        </a:rPr>
                        <a:t>70% </a:t>
                      </a:r>
                      <a:endParaRPr lang="en-US" sz="1800" b="0" i="0" dirty="0">
                        <a:effectLst/>
                      </a:endParaRPr>
                    </a:p>
                  </a:txBody>
                  <a:tcPr anchor="ctr"/>
                </a:tc>
                <a:tc>
                  <a:txBody>
                    <a:bodyPr/>
                    <a:lstStyle/>
                    <a:p>
                      <a:pPr algn="ctr" rtl="0" fontAlgn="base"/>
                      <a:r>
                        <a:rPr lang="en-US" sz="1800" dirty="0">
                          <a:effectLst/>
                        </a:rPr>
                        <a:t>User Approval </a:t>
                      </a:r>
                      <a:endParaRPr lang="en-US" sz="1800" b="0" i="0" dirty="0">
                        <a:effectLst/>
                      </a:endParaRPr>
                    </a:p>
                  </a:txBody>
                  <a:tcPr anchor="ctr"/>
                </a:tc>
                <a:extLst>
                  <a:ext uri="{0D108BD9-81ED-4DB2-BD59-A6C34878D82A}">
                    <a16:rowId xmlns:a16="http://schemas.microsoft.com/office/drawing/2014/main" val="938505786"/>
                  </a:ext>
                </a:extLst>
              </a:tr>
            </a:tbl>
          </a:graphicData>
        </a:graphic>
      </p:graphicFrame>
      <p:sp>
        <p:nvSpPr>
          <p:cNvPr id="4" name="Slide Number Placeholder 3">
            <a:extLst>
              <a:ext uri="{FF2B5EF4-FFF2-40B4-BE49-F238E27FC236}">
                <a16:creationId xmlns:a16="http://schemas.microsoft.com/office/drawing/2014/main" id="{0DC625A2-6207-4E83-8C16-DCF1AE7CEE97}"/>
              </a:ext>
            </a:extLst>
          </p:cNvPr>
          <p:cNvSpPr>
            <a:spLocks noGrp="1"/>
          </p:cNvSpPr>
          <p:nvPr>
            <p:ph type="sldNum" sz="quarter" idx="4"/>
          </p:nvPr>
        </p:nvSpPr>
        <p:spPr/>
        <p:txBody>
          <a:bodyPr lIns="91440" tIns="45720" rIns="91440" bIns="45720" anchor="t"/>
          <a:lstStyle/>
          <a:p>
            <a:r>
              <a:rPr lang="en-US"/>
              <a:t>8</a:t>
            </a:r>
          </a:p>
          <a:p>
            <a:endParaRPr lang="en-US"/>
          </a:p>
        </p:txBody>
      </p:sp>
      <p:sp>
        <p:nvSpPr>
          <p:cNvPr id="5" name="Content Placeholder 4">
            <a:extLst>
              <a:ext uri="{FF2B5EF4-FFF2-40B4-BE49-F238E27FC236}">
                <a16:creationId xmlns:a16="http://schemas.microsoft.com/office/drawing/2014/main" id="{5C91B077-7FE5-45C0-8D0D-82E1B4A29D24}"/>
              </a:ext>
            </a:extLst>
          </p:cNvPr>
          <p:cNvSpPr>
            <a:spLocks noGrp="1"/>
          </p:cNvSpPr>
          <p:nvPr>
            <p:ph sz="quarter" idx="11"/>
          </p:nvPr>
        </p:nvSpPr>
        <p:spPr>
          <a:xfrm>
            <a:off x="11020425" y="5659024"/>
            <a:ext cx="1828800" cy="310896"/>
          </a:xfrm>
        </p:spPr>
        <p:txBody>
          <a:bodyPr vert="horz" lIns="91440" tIns="45720" rIns="91440" bIns="45720" rtlCol="0" anchor="t">
            <a:noAutofit/>
          </a:bodyPr>
          <a:lstStyle/>
          <a:p>
            <a:r>
              <a:rPr lang="en-US">
                <a:latin typeface="Arial"/>
                <a:cs typeface="Arial"/>
              </a:rPr>
              <a:t>David Alicea</a:t>
            </a:r>
          </a:p>
          <a:p>
            <a:endParaRPr lang="en-US"/>
          </a:p>
        </p:txBody>
      </p:sp>
    </p:spTree>
    <p:extLst>
      <p:ext uri="{BB962C8B-B14F-4D97-AF65-F5344CB8AC3E}">
        <p14:creationId xmlns:p14="http://schemas.microsoft.com/office/powerpoint/2010/main" val="194692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kern="1200">
                <a:solidFill>
                  <a:schemeClr val="tx1"/>
                </a:solidFill>
                <a:latin typeface="Arial"/>
                <a:cs typeface="Arial"/>
              </a:rPr>
              <a:t>Concept Generation</a:t>
            </a:r>
          </a:p>
        </p:txBody>
      </p:sp>
      <p:sp>
        <p:nvSpPr>
          <p:cNvPr id="11" name="Content Placeholder 2">
            <a:extLst>
              <a:ext uri="{FF2B5EF4-FFF2-40B4-BE49-F238E27FC236}">
                <a16:creationId xmlns:a16="http://schemas.microsoft.com/office/drawing/2014/main" id="{B8080832-BD22-4B1E-ACF8-C3A5C7D72FB1}"/>
              </a:ext>
            </a:extLst>
          </p:cNvPr>
          <p:cNvSpPr>
            <a:spLocks noGrp="1"/>
          </p:cNvSpPr>
          <p:nvPr>
            <p:ph sz="half" idx="1"/>
          </p:nvPr>
        </p:nvSpPr>
        <p:spPr>
          <a:xfrm>
            <a:off x="8641080" y="2942891"/>
            <a:ext cx="3474720" cy="2985033"/>
          </a:xfrm>
        </p:spPr>
        <p:txBody>
          <a:bodyPr vert="horz" lIns="91440" tIns="45720" rIns="91440" bIns="45720" rtlCol="0" anchor="t">
            <a:normAutofit/>
          </a:bodyPr>
          <a:lstStyle/>
          <a:p>
            <a:pPr marL="0" indent="0" algn="ctr">
              <a:buNone/>
            </a:pPr>
            <a:r>
              <a:rPr lang="en-US" sz="2500">
                <a:latin typeface="Calibri"/>
                <a:cs typeface="Arial"/>
              </a:rPr>
              <a:t>Biomimicry</a:t>
            </a:r>
          </a:p>
          <a:p>
            <a:endParaRPr lang="en-US"/>
          </a:p>
        </p:txBody>
      </p:sp>
      <p:sp>
        <p:nvSpPr>
          <p:cNvPr id="3" name="TextBox 2">
            <a:extLst>
              <a:ext uri="{FF2B5EF4-FFF2-40B4-BE49-F238E27FC236}">
                <a16:creationId xmlns:a16="http://schemas.microsoft.com/office/drawing/2014/main" id="{79EB66D1-8D06-474A-BEA7-1BE3359FC5F6}"/>
              </a:ext>
            </a:extLst>
          </p:cNvPr>
          <p:cNvSpPr txBox="1"/>
          <p:nvPr/>
        </p:nvSpPr>
        <p:spPr>
          <a:xfrm>
            <a:off x="799738" y="1774645"/>
            <a:ext cx="10515600" cy="109276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500">
                <a:latin typeface="Calibri"/>
                <a:cs typeface="Arial"/>
              </a:rPr>
              <a:t>Three methods were used to develop over 100 potential design ideas.</a:t>
            </a:r>
          </a:p>
        </p:txBody>
      </p:sp>
      <p:sp>
        <p:nvSpPr>
          <p:cNvPr id="6" name="TextBox 5">
            <a:extLst>
              <a:ext uri="{FF2B5EF4-FFF2-40B4-BE49-F238E27FC236}">
                <a16:creationId xmlns:a16="http://schemas.microsoft.com/office/drawing/2014/main" id="{C5261C1B-9522-4C1F-B22E-C9A059160DAC}"/>
              </a:ext>
            </a:extLst>
          </p:cNvPr>
          <p:cNvSpPr txBox="1"/>
          <p:nvPr/>
        </p:nvSpPr>
        <p:spPr>
          <a:xfrm>
            <a:off x="452377" y="2942890"/>
            <a:ext cx="3243227" cy="293680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57150" algn="ctr">
              <a:lnSpc>
                <a:spcPct val="90000"/>
              </a:lnSpc>
              <a:spcAft>
                <a:spcPts val="600"/>
              </a:spcAft>
            </a:pPr>
            <a:r>
              <a:rPr lang="en-US" sz="2500">
                <a:latin typeface="Calibri"/>
                <a:cs typeface="Arial"/>
              </a:rPr>
              <a:t>Crap shoot</a:t>
            </a:r>
            <a:endParaRPr lang="en-US" sz="2500">
              <a:latin typeface="Calibri"/>
              <a:cs typeface="Calibri" panose="020F0502020204030204"/>
            </a:endParaRPr>
          </a:p>
          <a:p>
            <a:pPr marL="285750" indent="-228600">
              <a:lnSpc>
                <a:spcPct val="90000"/>
              </a:lnSpc>
              <a:spcAft>
                <a:spcPts val="600"/>
              </a:spcAft>
              <a:buFont typeface="Arial" panose="020B0604020202020204" pitchFamily="34" charset="0"/>
              <a:buChar char="•"/>
            </a:pPr>
            <a:endParaRPr lang="en-US" sz="2800">
              <a:latin typeface="Arial" panose="020B0604020202020204" pitchFamily="34" charset="0"/>
              <a:cs typeface="Arial" panose="020B0604020202020204" pitchFamily="34" charset="0"/>
            </a:endParaRPr>
          </a:p>
          <a:p>
            <a:pPr marL="285750" indent="-228600">
              <a:lnSpc>
                <a:spcPct val="90000"/>
              </a:lnSpc>
              <a:spcAft>
                <a:spcPts val="600"/>
              </a:spcAft>
              <a:buFont typeface="Arial" panose="020B0604020202020204" pitchFamily="34" charset="0"/>
              <a:buChar char="•"/>
            </a:pPr>
            <a:endParaRPr lang="en-US" sz="2800">
              <a:latin typeface="Arial" panose="020B0604020202020204" pitchFamily="34" charset="0"/>
              <a:cs typeface="Arial" panose="020B0604020202020204" pitchFamily="34" charset="0"/>
            </a:endParaRPr>
          </a:p>
        </p:txBody>
      </p:sp>
      <p:sp>
        <p:nvSpPr>
          <p:cNvPr id="13" name="Content Placeholder 5">
            <a:extLst>
              <a:ext uri="{FF2B5EF4-FFF2-40B4-BE49-F238E27FC236}">
                <a16:creationId xmlns:a16="http://schemas.microsoft.com/office/drawing/2014/main" id="{8081532D-37CE-444C-BE3E-2D87267BCD3E}"/>
              </a:ext>
            </a:extLst>
          </p:cNvPr>
          <p:cNvSpPr>
            <a:spLocks noGrp="1"/>
          </p:cNvSpPr>
          <p:nvPr>
            <p:ph sz="half" idx="14"/>
          </p:nvPr>
        </p:nvSpPr>
        <p:spPr>
          <a:xfrm>
            <a:off x="3953527" y="2942891"/>
            <a:ext cx="4352465" cy="2985033"/>
          </a:xfrm>
        </p:spPr>
        <p:txBody>
          <a:bodyPr vert="horz" lIns="91440" tIns="45720" rIns="91440" bIns="45720" rtlCol="0" anchor="t">
            <a:normAutofit/>
          </a:bodyPr>
          <a:lstStyle/>
          <a:p>
            <a:pPr marL="0" indent="0" algn="ctr">
              <a:buNone/>
            </a:pPr>
            <a:r>
              <a:rPr lang="en-US" sz="2500">
                <a:latin typeface="Calibri"/>
                <a:cs typeface="Arial"/>
              </a:rPr>
              <a:t>Morphological Chart</a:t>
            </a: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t>9</a:t>
            </a:r>
          </a:p>
        </p:txBody>
      </p:sp>
      <p:pic>
        <p:nvPicPr>
          <p:cNvPr id="7" name="Picture 7" descr="A small bird perched on a tree branch&#10;&#10;Description automatically generated">
            <a:extLst>
              <a:ext uri="{FF2B5EF4-FFF2-40B4-BE49-F238E27FC236}">
                <a16:creationId xmlns:a16="http://schemas.microsoft.com/office/drawing/2014/main" id="{4598CFA4-B3E9-459C-93D5-7BE3494C7537}"/>
              </a:ext>
            </a:extLst>
          </p:cNvPr>
          <p:cNvPicPr>
            <a:picLocks noGrp="1" noChangeAspect="1"/>
          </p:cNvPicPr>
          <p:nvPr>
            <p:ph sz="quarter" idx="11"/>
          </p:nvPr>
        </p:nvPicPr>
        <p:blipFill>
          <a:blip r:embed="rId2"/>
          <a:stretch>
            <a:fillRect/>
          </a:stretch>
        </p:blipFill>
        <p:spPr>
          <a:xfrm>
            <a:off x="8691919" y="3431501"/>
            <a:ext cx="3367640" cy="2172490"/>
          </a:xfrm>
        </p:spPr>
      </p:pic>
      <p:pic>
        <p:nvPicPr>
          <p:cNvPr id="8" name="Picture 8" descr="Diagram&#10;&#10;Description automatically generated">
            <a:extLst>
              <a:ext uri="{FF2B5EF4-FFF2-40B4-BE49-F238E27FC236}">
                <a16:creationId xmlns:a16="http://schemas.microsoft.com/office/drawing/2014/main" id="{BF1776D7-6BD5-4EC0-BB4B-016B379A0425}"/>
              </a:ext>
            </a:extLst>
          </p:cNvPr>
          <p:cNvPicPr>
            <a:picLocks noChangeAspect="1"/>
          </p:cNvPicPr>
          <p:nvPr/>
        </p:nvPicPr>
        <p:blipFill>
          <a:blip r:embed="rId3"/>
          <a:stretch>
            <a:fillRect/>
          </a:stretch>
        </p:blipFill>
        <p:spPr>
          <a:xfrm>
            <a:off x="3914172" y="3433353"/>
            <a:ext cx="4460111" cy="2171192"/>
          </a:xfrm>
          <a:prstGeom prst="rect">
            <a:avLst/>
          </a:prstGeom>
        </p:spPr>
      </p:pic>
      <p:pic>
        <p:nvPicPr>
          <p:cNvPr id="9" name="Picture 9" descr="A picture containing indoor, remote, sitting, control&#10;&#10;Description automatically generated">
            <a:extLst>
              <a:ext uri="{FF2B5EF4-FFF2-40B4-BE49-F238E27FC236}">
                <a16:creationId xmlns:a16="http://schemas.microsoft.com/office/drawing/2014/main" id="{DBE4A22C-D6AE-4B70-BB41-C1BA8E8543FE}"/>
              </a:ext>
            </a:extLst>
          </p:cNvPr>
          <p:cNvPicPr>
            <a:picLocks noChangeAspect="1"/>
          </p:cNvPicPr>
          <p:nvPr/>
        </p:nvPicPr>
        <p:blipFill>
          <a:blip r:embed="rId4"/>
          <a:stretch>
            <a:fillRect/>
          </a:stretch>
        </p:blipFill>
        <p:spPr>
          <a:xfrm>
            <a:off x="451413" y="3431266"/>
            <a:ext cx="3244769" cy="2175367"/>
          </a:xfrm>
          <a:prstGeom prst="rect">
            <a:avLst/>
          </a:prstGeom>
        </p:spPr>
      </p:pic>
      <p:sp>
        <p:nvSpPr>
          <p:cNvPr id="2" name="TextBox 1">
            <a:extLst>
              <a:ext uri="{FF2B5EF4-FFF2-40B4-BE49-F238E27FC236}">
                <a16:creationId xmlns:a16="http://schemas.microsoft.com/office/drawing/2014/main" id="{6AC8A35F-3A13-4675-9295-E881607C1FA9}"/>
              </a:ext>
            </a:extLst>
          </p:cNvPr>
          <p:cNvSpPr txBox="1"/>
          <p:nvPr/>
        </p:nvSpPr>
        <p:spPr>
          <a:xfrm>
            <a:off x="10420350" y="561975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a:cs typeface="Calibri"/>
              </a:rPr>
              <a:t>David Alicea</a:t>
            </a:r>
          </a:p>
        </p:txBody>
      </p:sp>
    </p:spTree>
    <p:extLst>
      <p:ext uri="{BB962C8B-B14F-4D97-AF65-F5344CB8AC3E}">
        <p14:creationId xmlns:p14="http://schemas.microsoft.com/office/powerpoint/2010/main" val="27233928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5EABDFE-F83C-4BD7-885C-5C292B0A824A}" vid="{D8D23F16-7882-4D30-A2C3-8840AF0B5C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331EFB099C2D4F924B51AEFD863827" ma:contentTypeVersion="4" ma:contentTypeDescription="Create a new document." ma:contentTypeScope="" ma:versionID="a4f80ed94022a1dcb4a9338eeba18d05">
  <xsd:schema xmlns:xsd="http://www.w3.org/2001/XMLSchema" xmlns:xs="http://www.w3.org/2001/XMLSchema" xmlns:p="http://schemas.microsoft.com/office/2006/metadata/properties" xmlns:ns1="http://schemas.microsoft.com/sharepoint/v3" xmlns:ns2="66256231-e987-401e-8bdb-e6b916ead027" targetNamespace="http://schemas.microsoft.com/office/2006/metadata/properties" ma:root="true" ma:fieldsID="a959cd16ea12e2105f6dd574a8263ea8" ns1:_="" ns2:_="">
    <xsd:import namespace="http://schemas.microsoft.com/sharepoint/v3"/>
    <xsd:import namespace="66256231-e987-401e-8bdb-e6b916ead027"/>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Ta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6256231-e987-401e-8bdb-e6b916ead02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Tag" ma:index="12" nillable="true" ma:displayName="Tag" ma:internalName="Tag">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Tag xmlns="66256231-e987-401e-8bdb-e6b916ead027" xsi:nil="true"/>
  </documentManagement>
</p:properties>
</file>

<file path=customXml/itemProps1.xml><?xml version="1.0" encoding="utf-8"?>
<ds:datastoreItem xmlns:ds="http://schemas.openxmlformats.org/officeDocument/2006/customXml" ds:itemID="{008AD569-D4FA-4F22-9F84-28286F5CFBF8}">
  <ds:schemaRefs>
    <ds:schemaRef ds:uri="66256231-e987-401e-8bdb-e6b916ead0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F814D42-2E3E-474C-8A27-2E96C34A4D81}">
  <ds:schemaRefs>
    <ds:schemaRef ds:uri="http://schemas.microsoft.com/sharepoint/v3/contenttype/forms"/>
  </ds:schemaRefs>
</ds:datastoreItem>
</file>

<file path=customXml/itemProps3.xml><?xml version="1.0" encoding="utf-8"?>
<ds:datastoreItem xmlns:ds="http://schemas.openxmlformats.org/officeDocument/2006/customXml" ds:itemID="{D719C908-08D0-41E5-8AAB-BAC87D06F98F}">
  <ds:schemaRefs>
    <ds:schemaRef ds:uri="66256231-e987-401e-8bdb-e6b916ead0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EML 4551-2 2019 Widescreen 190128</Template>
  <Application>Microsoft Office PowerPoint</Application>
  <PresentationFormat>Widescreen</PresentationFormat>
  <Slides>65</Slides>
  <Notes>1</Notes>
  <HiddenSlides>5</HiddenSlide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ESD- Vision Impaired Technology</vt:lpstr>
      <vt:lpstr>Team Introductions</vt:lpstr>
      <vt:lpstr>Advisors</vt:lpstr>
      <vt:lpstr>Synopsis: VDR1</vt:lpstr>
      <vt:lpstr>Synopsis: VDR1</vt:lpstr>
      <vt:lpstr>Interpreted Customer Needs</vt:lpstr>
      <vt:lpstr>Functional Decomposition </vt:lpstr>
      <vt:lpstr>Targets and Metrics</vt:lpstr>
      <vt:lpstr>Concept Generation</vt:lpstr>
      <vt:lpstr>Morphological Chart</vt:lpstr>
      <vt:lpstr>Medium Fidelity Concepts</vt:lpstr>
      <vt:lpstr>1. High Fidelity Concepts</vt:lpstr>
      <vt:lpstr>2. High Fidelity Concepts</vt:lpstr>
      <vt:lpstr>3. High Fidelity Concepts</vt:lpstr>
      <vt:lpstr>Concept Selection</vt:lpstr>
      <vt:lpstr>Importance Weight Factor</vt:lpstr>
      <vt:lpstr>House of Quality</vt:lpstr>
      <vt:lpstr>Pugh Chart</vt:lpstr>
      <vt:lpstr>Pugh Chart 2</vt:lpstr>
      <vt:lpstr>Analytical Hierarchy Process</vt:lpstr>
      <vt:lpstr>Analytical Hierarchy Process</vt:lpstr>
      <vt:lpstr>Analytical Hierarchy Process</vt:lpstr>
      <vt:lpstr>Final Selection</vt:lpstr>
      <vt:lpstr>Reference</vt:lpstr>
      <vt:lpstr>Questions?</vt:lpstr>
      <vt:lpstr>PowerPoint Presentation</vt:lpstr>
      <vt:lpstr>PowerPoint Presentation</vt:lpstr>
      <vt:lpstr>Functional Decomposition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Standard Shapes</vt:lpstr>
      <vt:lpstr>Approved Logos</vt:lpstr>
      <vt:lpstr>PowerPoint Presentation</vt:lpstr>
      <vt:lpstr>Color Palette</vt:lpstr>
      <vt:lpstr>APA Tables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revision>313</cp:revision>
  <dcterms:created xsi:type="dcterms:W3CDTF">2019-02-05T17:04:43Z</dcterms:created>
  <dcterms:modified xsi:type="dcterms:W3CDTF">2020-11-13T00:54:35Z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0x010100FF331EFB099C2D4F924B51AEFD863827</vt:lpwstr>
  </property>
</Properties>
</file>