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301" r:id="rId6"/>
    <p:sldId id="296" r:id="rId7"/>
    <p:sldId id="381" r:id="rId8"/>
    <p:sldId id="382" r:id="rId9"/>
    <p:sldId id="403" r:id="rId10"/>
    <p:sldId id="396" r:id="rId11"/>
    <p:sldId id="397" r:id="rId12"/>
    <p:sldId id="404" r:id="rId13"/>
    <p:sldId id="405" r:id="rId14"/>
    <p:sldId id="400" r:id="rId15"/>
    <p:sldId id="391" r:id="rId16"/>
    <p:sldId id="407" r:id="rId17"/>
    <p:sldId id="409" r:id="rId18"/>
    <p:sldId id="415" r:id="rId19"/>
    <p:sldId id="414" r:id="rId20"/>
    <p:sldId id="366" r:id="rId21"/>
    <p:sldId id="375" r:id="rId22"/>
    <p:sldId id="374" r:id="rId23"/>
    <p:sldId id="360" r:id="rId24"/>
    <p:sldId id="411" r:id="rId25"/>
    <p:sldId id="417" r:id="rId26"/>
    <p:sldId id="416" r:id="rId27"/>
    <p:sldId id="413" r:id="rId28"/>
    <p:sldId id="412" r:id="rId29"/>
    <p:sldId id="41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6676F853-BA14-47E1-B53B-B843A96E2A79}">
          <p14:sldIdLst>
            <p14:sldId id="256"/>
            <p14:sldId id="301"/>
            <p14:sldId id="296"/>
            <p14:sldId id="381"/>
            <p14:sldId id="382"/>
            <p14:sldId id="403"/>
            <p14:sldId id="396"/>
            <p14:sldId id="397"/>
            <p14:sldId id="404"/>
            <p14:sldId id="405"/>
            <p14:sldId id="400"/>
            <p14:sldId id="391"/>
            <p14:sldId id="407"/>
            <p14:sldId id="409"/>
            <p14:sldId id="415"/>
            <p14:sldId id="414"/>
          </p14:sldIdLst>
        </p14:section>
        <p14:section name="Problem Set up" id="{88294E19-6904-47AA-B184-F0E27FC1FB4C}">
          <p14:sldIdLst/>
        </p14:section>
        <p14:section name="Summary" id="{4C300BF7-36E4-4088-9A61-FD5AD972028E}">
          <p14:sldIdLst>
            <p14:sldId id="366"/>
            <p14:sldId id="375"/>
            <p14:sldId id="374"/>
          </p14:sldIdLst>
        </p14:section>
        <p14:section name="Backup Slides" id="{1B3CCD90-13A5-48D3-9111-A1677DE0799C}">
          <p14:sldIdLst/>
        </p14:section>
        <p14:section name="Functional Decopmosition" id="{EDC6A04F-423C-4940-855B-FC9FE1A86332}">
          <p14:sldIdLst/>
        </p14:section>
        <p14:section name="Concept Selection" id="{8CB161AF-49DE-4F03-B00D-781A04968C2F}">
          <p14:sldIdLst/>
        </p14:section>
        <p14:section name="Detailed Math" id="{8359201E-DCC9-4570-8795-589005A4ED44}">
          <p14:sldIdLst>
            <p14:sldId id="360"/>
            <p14:sldId id="411"/>
            <p14:sldId id="417"/>
            <p14:sldId id="416"/>
            <p14:sldId id="413"/>
            <p14:sldId id="412"/>
            <p14:sldId id="410"/>
          </p14:sldIdLst>
        </p14:section>
        <p14:section name="Back Matter" id="{3B477371-1A9E-4F72-87A4-6BB6BC7C18B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s Garcia Menduina" initials="NM" lastIdx="12" clrIdx="0">
    <p:extLst>
      <p:ext uri="{19B8F6BF-5375-455C-9EA6-DF929625EA0E}">
        <p15:presenceInfo xmlns:p15="http://schemas.microsoft.com/office/powerpoint/2012/main" userId="S::ng16m@my.fsu.edu::64d19b49-6a6b-4f41-8546-131c5cf0ebe4" providerId="AD"/>
      </p:ext>
    </p:extLst>
  </p:cmAuthor>
  <p:cmAuthor id="2" name="David Alicea" initials="DA" lastIdx="17" clrIdx="1">
    <p:extLst>
      <p:ext uri="{19B8F6BF-5375-455C-9EA6-DF929625EA0E}">
        <p15:presenceInfo xmlns:p15="http://schemas.microsoft.com/office/powerpoint/2012/main" userId="S::daa16@my.fsu.edu::08895ca6-b8c5-436c-8cdd-4e93c0fedcdb" providerId="AD"/>
      </p:ext>
    </p:extLst>
  </p:cmAuthor>
  <p:cmAuthor id="3" name="Madison Jaffe" initials="MJ" lastIdx="16" clrIdx="2">
    <p:extLst>
      <p:ext uri="{19B8F6BF-5375-455C-9EA6-DF929625EA0E}">
        <p15:presenceInfo xmlns:p15="http://schemas.microsoft.com/office/powerpoint/2012/main" userId="S::msj16d@my.fsu.edu::b6d604a7-bacf-4011-9c55-c80fee906b0e" providerId="AD"/>
      </p:ext>
    </p:extLst>
  </p:cmAuthor>
  <p:cmAuthor id="4" name="Ethan Saffer" initials="ES" lastIdx="7" clrIdx="3">
    <p:extLst>
      <p:ext uri="{19B8F6BF-5375-455C-9EA6-DF929625EA0E}">
        <p15:presenceInfo xmlns:p15="http://schemas.microsoft.com/office/powerpoint/2012/main" userId="S::ers16c@my.fsu.edu::ee58371d-cbdf-44ad-b6b9-b9b69ee900d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7CD"/>
    <a:srgbClr val="FFFFFF"/>
    <a:srgbClr val="BFBFBF"/>
    <a:srgbClr val="7D5300"/>
    <a:srgbClr val="DAE3F3"/>
    <a:srgbClr val="5F5F5F"/>
    <a:srgbClr val="969696"/>
    <a:srgbClr val="B2B2B2"/>
    <a:srgbClr val="80808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97661-2604-B526-D8DD-B92CE05B6C80}" v="98" dt="2021-03-04T19:13:37.497"/>
    <p1510:client id="{09E58595-453E-4FD9-8B21-9CC91068D69F}" v="6" dt="2021-03-04T00:22:57.499"/>
    <p1510:client id="{74063F58-9FE4-7A83-9C26-0F6033CF002E}" v="262" dt="2021-03-04T01:47:30.496"/>
    <p1510:client id="{750DE7CE-2B08-7841-70CD-858BB9CD7CB5}" v="2125" dt="2021-03-04T01:31:56.791"/>
    <p1510:client id="{BAEBF119-DE62-DDB4-4BD9-77FABE3FDF51}" v="4" dt="2021-03-03T20:15:10.434"/>
    <p1510:client id="{BF178AB5-2C4F-3DB3-5329-7D89E5BF5CD2}" v="15" dt="2021-03-04T00:20:53.013"/>
    <p1510:client id="{F85019C8-B803-AF81-4913-B5F1FDDB5DD2}" v="3" dt="2021-03-04T00:29:54.767"/>
    <p1510:client id="{FBE162F9-0006-C3A1-3D26-89DB052F88A1}" v="299" dt="2021-03-04T01:16:33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2-03T15:09:41.013" idx="13">
    <p:pos x="10" y="10"/>
    <p:text>average annual income is $38,500
</p:text>
    <p:extLst>
      <p:ext uri="{C676402C-5697-4E1C-873F-D02D1690AC5C}">
        <p15:threadingInfo xmlns:p15="http://schemas.microsoft.com/office/powerpoint/2012/main" timeZoneBias="480"/>
      </p:ext>
    </p:extLst>
  </p:cm>
  <p:cm authorId="3" dt="2021-02-03T15:10:01.107" idx="14">
    <p:pos x="106" y="106"/>
    <p:text>27% are below the poverty line
</p:text>
    <p:extLst>
      <p:ext uri="{C676402C-5697-4E1C-873F-D02D1690AC5C}">
        <p15:threadingInfo xmlns:p15="http://schemas.microsoft.com/office/powerpoint/2012/main" timeZoneBias="480"/>
      </p:ext>
    </p:extLst>
  </p:cm>
  <p:cm authorId="3" dt="2021-03-03T16:48:11.036" idx="16">
    <p:pos x="202" y="202"/>
    <p:text>Median Annual Earnings: $38,500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1-02-03T15:27:32.104" idx="7">
    <p:pos x="10" y="10"/>
    <p:text>By gaining a new sense of direction, HapTac is also promoting a new sense of confidence, independence as well as an active and healthy life style. 
</p:text>
    <p:extLst>
      <p:ext uri="{C676402C-5697-4E1C-873F-D02D1690AC5C}">
        <p15:threadingInfo xmlns:p15="http://schemas.microsoft.com/office/powerpoint/2012/main" timeZoneBias="480"/>
      </p:ext>
    </p:extLst>
  </p:cm>
  <p:cm authorId="1" dt="2021-02-03T18:11:08.764" idx="11">
    <p:pos x="10" y="106"/>
    <p:text>Estimated 8% frequently use white canes
</p:text>
    <p:extLst>
      <p:ext uri="{C676402C-5697-4E1C-873F-D02D1690AC5C}">
        <p15:threadingInfo xmlns:p15="http://schemas.microsoft.com/office/powerpoint/2012/main" timeZoneBias="480">
          <p15:parentCm authorId="4" idx="7"/>
        </p15:threadingInfo>
      </p:ext>
    </p:extLst>
  </p:cm>
  <p:cm authorId="3" dt="2021-03-03T16:25:07.702" idx="15">
    <p:pos x="106" y="106"/>
    <p:text>wing screw to attach to cane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1-20T14:43:25.265" idx="2">
    <p:pos x="10" y="10"/>
    <p:text>make sure that our product was able to satisfy the critical functions and customer needs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1-20T14:46:02.597" idx="3">
    <p:pos x="10" y="10"/>
    <p:text>makes sure that the user will be able to sense any threats within those 3 meters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1-20T14:46:45.083" idx="4">
    <p:pos x="10" y="10"/>
    <p:text>3 meters can allow for some misinterpretation, our raspberry pi will determine its proximity to the user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1-20T14:49:08.227" idx="5">
    <p:pos x="10" y="10"/>
    <p:text>The proximity of the object will then be relayed back to the user thru haptic feedback
</p:text>
    <p:extLst>
      <p:ext uri="{C676402C-5697-4E1C-873F-D02D1690AC5C}">
        <p15:threadingInfo xmlns:p15="http://schemas.microsoft.com/office/powerpoint/2012/main" timeZoneBias="480"/>
      </p:ext>
    </p:extLst>
  </p:cm>
  <p:cm authorId="3" dt="2021-01-20T14:49:33.947" idx="6">
    <p:pos x="106" y="106"/>
    <p:text>We specifically chose haptic feedback as to not eliminate any more of their senses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1-20T14:52:14.967" idx="7">
    <p:pos x="10" y="10"/>
    <p:text>Another feature will be for a camera which can scan products in the grocery store for example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1-20T14:52:59.218" idx="8">
    <p:pos x="10" y="10"/>
    <p:text>The program, AlexNet will be able to learn and store up to 500 products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4T11:22:28.178" idx="12">
    <p:pos x="10" y="10"/>
    <p:text>We mainly focus on the red bar; however, a good percentage of the yellow bar is included as well
</p:text>
    <p:extLst>
      <p:ext uri="{C676402C-5697-4E1C-873F-D02D1690AC5C}">
        <p15:threadingInfo xmlns:p15="http://schemas.microsoft.com/office/powerpoint/2012/main" timeZoneBias="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D656A-0E7A-4390-96DF-7B63139F3D13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4AB5907-628F-4AA7-86DD-83A10CF22AC1}">
      <dgm:prSet phldrT="[Text]" phldr="0" custT="1"/>
      <dgm:spPr/>
      <dgm:t>
        <a:bodyPr/>
        <a:lstStyle/>
        <a:p>
          <a:pPr rtl="0"/>
          <a:r>
            <a:rPr lang="en-US" sz="1600" b="0" kern="1200">
              <a:solidFill>
                <a:prstClr val="black"/>
              </a:solidFill>
              <a:latin typeface="Abadi"/>
              <a:ea typeface="+mn-ea"/>
              <a:cs typeface="+mn-cs"/>
            </a:rPr>
            <a:t>9/8</a:t>
          </a:r>
          <a:br>
            <a:rPr lang="en-US" sz="1600" kern="1200">
              <a:latin typeface="Abadi"/>
            </a:rPr>
          </a:br>
          <a:r>
            <a:rPr lang="en-US" sz="1600" kern="1200">
              <a:latin typeface="Abadi"/>
            </a:rPr>
            <a:t>Start Project</a:t>
          </a:r>
        </a:p>
      </dgm:t>
    </dgm:pt>
    <dgm:pt modelId="{BC812897-D2A3-4405-877C-26006025D733}" type="parTrans" cxnId="{FD85835F-15F2-42C5-974C-E5281C6B9A2E}">
      <dgm:prSet/>
      <dgm:spPr/>
      <dgm:t>
        <a:bodyPr/>
        <a:lstStyle/>
        <a:p>
          <a:endParaRPr lang="en-US"/>
        </a:p>
      </dgm:t>
    </dgm:pt>
    <dgm:pt modelId="{115E449E-F61D-44C6-ADDD-B0B0E7E9EF8D}" type="sibTrans" cxnId="{FD85835F-15F2-42C5-974C-E5281C6B9A2E}">
      <dgm:prSet/>
      <dgm:spPr/>
      <dgm:t>
        <a:bodyPr/>
        <a:lstStyle/>
        <a:p>
          <a:endParaRPr lang="en-US"/>
        </a:p>
      </dgm:t>
    </dgm:pt>
    <dgm:pt modelId="{789C5F2B-2A24-4900-AE9C-5D424D3F9CEF}">
      <dgm:prSet phldrT="[Text]" custT="1"/>
      <dgm:spPr/>
      <dgm:t>
        <a:bodyPr/>
        <a:lstStyle/>
        <a:p>
          <a:pPr rtl="0"/>
          <a:r>
            <a:rPr lang="en-US" sz="1600">
              <a:latin typeface="Abadi"/>
            </a:rPr>
            <a:t>2/8</a:t>
          </a:r>
          <a:br>
            <a:rPr lang="en-US" sz="1600">
              <a:latin typeface="Abadi"/>
            </a:rPr>
          </a:br>
          <a:r>
            <a:rPr lang="en-US" sz="1600">
              <a:latin typeface="Abadi"/>
            </a:rPr>
            <a:t>Order Parts</a:t>
          </a:r>
        </a:p>
      </dgm:t>
    </dgm:pt>
    <dgm:pt modelId="{9EC780D6-439E-4C08-9C0E-0466ED414D84}" type="parTrans" cxnId="{FEFFF0E9-489A-48CA-9964-6E062F708239}">
      <dgm:prSet/>
      <dgm:spPr/>
      <dgm:t>
        <a:bodyPr/>
        <a:lstStyle/>
        <a:p>
          <a:endParaRPr lang="en-US"/>
        </a:p>
      </dgm:t>
    </dgm:pt>
    <dgm:pt modelId="{35E25298-A513-40E6-8EA4-07F95E40451B}" type="sibTrans" cxnId="{FEFFF0E9-489A-48CA-9964-6E062F708239}">
      <dgm:prSet/>
      <dgm:spPr/>
      <dgm:t>
        <a:bodyPr/>
        <a:lstStyle/>
        <a:p>
          <a:endParaRPr lang="en-US"/>
        </a:p>
      </dgm:t>
    </dgm:pt>
    <dgm:pt modelId="{7DBAC9B5-3798-483C-A20F-F95CC949B33E}">
      <dgm:prSet phldrT="[Text]" phldr="0" custT="1"/>
      <dgm:spPr/>
      <dgm:t>
        <a:bodyPr/>
        <a:lstStyle/>
        <a:p>
          <a:pPr rtl="0"/>
          <a:r>
            <a:rPr lang="en-US" sz="1600">
              <a:latin typeface="Abadi"/>
              <a:cs typeface="Arial"/>
            </a:rPr>
            <a:t>4/16</a:t>
          </a:r>
          <a:br>
            <a:rPr lang="en-US" sz="1600">
              <a:latin typeface="Abadi"/>
              <a:cs typeface="Arial"/>
            </a:rPr>
          </a:br>
          <a:r>
            <a:rPr lang="en-US" sz="1800">
              <a:latin typeface="Abadi"/>
              <a:cs typeface="Arial"/>
            </a:rPr>
            <a:t>Final Product</a:t>
          </a:r>
          <a:endParaRPr lang="en-US" sz="1800">
            <a:latin typeface="Abadi"/>
          </a:endParaRPr>
        </a:p>
      </dgm:t>
    </dgm:pt>
    <dgm:pt modelId="{8B8DE9C2-16F1-4FF4-858F-08B7BD0DDD5D}" type="parTrans" cxnId="{31F2251B-62FA-4B71-8BE5-0FC6764749C5}">
      <dgm:prSet/>
      <dgm:spPr/>
      <dgm:t>
        <a:bodyPr/>
        <a:lstStyle/>
        <a:p>
          <a:endParaRPr lang="en-US"/>
        </a:p>
      </dgm:t>
    </dgm:pt>
    <dgm:pt modelId="{6DCE45DA-0EEF-48A0-A529-DCA20252B7B6}" type="sibTrans" cxnId="{31F2251B-62FA-4B71-8BE5-0FC6764749C5}">
      <dgm:prSet/>
      <dgm:spPr/>
      <dgm:t>
        <a:bodyPr/>
        <a:lstStyle/>
        <a:p>
          <a:endParaRPr lang="en-US"/>
        </a:p>
      </dgm:t>
    </dgm:pt>
    <dgm:pt modelId="{016A145B-1469-4479-9171-F1D229678D87}">
      <dgm:prSet phldrT="[Text]" phldr="0" custT="1"/>
      <dgm:spPr/>
      <dgm:t>
        <a:bodyPr/>
        <a:lstStyle/>
        <a:p>
          <a:pPr rtl="0"/>
          <a:r>
            <a:rPr lang="en-US" sz="1600">
              <a:latin typeface="Abadi"/>
            </a:rPr>
            <a:t>9/24</a:t>
          </a:r>
          <a:br>
            <a:rPr lang="en-US" sz="1600">
              <a:latin typeface="Abadi"/>
            </a:rPr>
          </a:br>
          <a:r>
            <a:rPr lang="en-US" sz="1600">
              <a:latin typeface="Abadi"/>
            </a:rPr>
            <a:t>Customer Needs</a:t>
          </a:r>
        </a:p>
      </dgm:t>
    </dgm:pt>
    <dgm:pt modelId="{F413F7D8-485B-4873-807D-CB9AB968B0A7}" type="parTrans" cxnId="{4B672831-0694-4C3F-BF6C-DA5FE2185598}">
      <dgm:prSet/>
      <dgm:spPr/>
      <dgm:t>
        <a:bodyPr/>
        <a:lstStyle/>
        <a:p>
          <a:endParaRPr lang="en-US"/>
        </a:p>
      </dgm:t>
    </dgm:pt>
    <dgm:pt modelId="{7BE3C1E3-F89B-49DD-95C3-2E16C068E3C3}" type="sibTrans" cxnId="{4B672831-0694-4C3F-BF6C-DA5FE2185598}">
      <dgm:prSet/>
      <dgm:spPr/>
      <dgm:t>
        <a:bodyPr/>
        <a:lstStyle/>
        <a:p>
          <a:endParaRPr lang="en-US"/>
        </a:p>
      </dgm:t>
    </dgm:pt>
    <dgm:pt modelId="{FD78F775-6047-4335-8197-77226011D1CD}">
      <dgm:prSet phldrT="[Text]" custT="1"/>
      <dgm:spPr/>
      <dgm:t>
        <a:bodyPr/>
        <a:lstStyle/>
        <a:p>
          <a:pPr rtl="0"/>
          <a:r>
            <a:rPr lang="en-US" sz="1600">
              <a:latin typeface="Abadi"/>
            </a:rPr>
            <a:t>11/6</a:t>
          </a:r>
          <a:br>
            <a:rPr lang="en-US" sz="1600">
              <a:latin typeface="Abadi"/>
            </a:rPr>
          </a:br>
          <a:r>
            <a:rPr lang="en-US" sz="1600">
              <a:latin typeface="Abadi"/>
            </a:rPr>
            <a:t>Concept Selection</a:t>
          </a:r>
        </a:p>
      </dgm:t>
    </dgm:pt>
    <dgm:pt modelId="{CA1B8774-54ED-4E1C-BE75-11B0C8B26A5E}" type="parTrans" cxnId="{0BBA5F76-1ADB-4B50-A8DA-44AD2BCD9416}">
      <dgm:prSet/>
      <dgm:spPr/>
      <dgm:t>
        <a:bodyPr/>
        <a:lstStyle/>
        <a:p>
          <a:endParaRPr lang="en-US"/>
        </a:p>
      </dgm:t>
    </dgm:pt>
    <dgm:pt modelId="{503D1487-92E2-45E5-817F-49A9140E721A}" type="sibTrans" cxnId="{0BBA5F76-1ADB-4B50-A8DA-44AD2BCD9416}">
      <dgm:prSet/>
      <dgm:spPr/>
      <dgm:t>
        <a:bodyPr/>
        <a:lstStyle/>
        <a:p>
          <a:endParaRPr lang="en-US"/>
        </a:p>
      </dgm:t>
    </dgm:pt>
    <dgm:pt modelId="{321FA9CE-99D3-4001-900E-0CBE80D454C9}">
      <dgm:prSet phldrT="[Text]" phldr="0" custT="1"/>
      <dgm:spPr/>
      <dgm:t>
        <a:bodyPr/>
        <a:lstStyle/>
        <a:p>
          <a:pPr rtl="0"/>
          <a:r>
            <a:rPr lang="en-US" sz="1600">
              <a:latin typeface="Abadi"/>
            </a:rPr>
            <a:t>12/13</a:t>
          </a:r>
          <a:br>
            <a:rPr lang="en-US" sz="1600">
              <a:latin typeface="Abadi"/>
            </a:rPr>
          </a:br>
          <a:r>
            <a:rPr lang="en-US" sz="1600">
              <a:latin typeface="Abadi"/>
            </a:rPr>
            <a:t>Business Model Canvas</a:t>
          </a:r>
        </a:p>
      </dgm:t>
    </dgm:pt>
    <dgm:pt modelId="{793BFCFE-CBF0-46BF-B434-39ADD1D62F85}" type="parTrans" cxnId="{81FF613F-E713-4EC5-80B3-AD65C19A0D58}">
      <dgm:prSet/>
      <dgm:spPr/>
      <dgm:t>
        <a:bodyPr/>
        <a:lstStyle/>
        <a:p>
          <a:endParaRPr lang="en-US"/>
        </a:p>
      </dgm:t>
    </dgm:pt>
    <dgm:pt modelId="{0E30E293-33C0-4BA6-BA96-788F46B82857}" type="sibTrans" cxnId="{81FF613F-E713-4EC5-80B3-AD65C19A0D58}">
      <dgm:prSet/>
      <dgm:spPr/>
      <dgm:t>
        <a:bodyPr/>
        <a:lstStyle/>
        <a:p>
          <a:endParaRPr lang="en-US"/>
        </a:p>
      </dgm:t>
    </dgm:pt>
    <dgm:pt modelId="{B82DA5FF-2FF8-411A-AE73-7331041EA741}">
      <dgm:prSet phldrT="[Text]" custT="1"/>
      <dgm:spPr/>
      <dgm:t>
        <a:bodyPr/>
        <a:lstStyle/>
        <a:p>
          <a:pPr rtl="0"/>
          <a:r>
            <a:rPr lang="en-US" sz="1500" b="0" kern="1200">
              <a:solidFill>
                <a:prstClr val="black"/>
              </a:solidFill>
              <a:latin typeface="Abadi"/>
              <a:ea typeface="+mn-ea"/>
              <a:cs typeface="+mn-cs"/>
            </a:rPr>
            <a:t>10/15</a:t>
          </a:r>
          <a:br>
            <a:rPr lang="en-US" sz="1600" kern="1200">
              <a:latin typeface="Abadi"/>
            </a:rPr>
          </a:br>
          <a:r>
            <a:rPr lang="en-US" sz="1500" kern="1200">
              <a:latin typeface="Abadi"/>
            </a:rPr>
            <a:t>Concept Generation</a:t>
          </a:r>
        </a:p>
      </dgm:t>
    </dgm:pt>
    <dgm:pt modelId="{46463D3E-B854-4581-AA38-DD2B27D526AD}" type="parTrans" cxnId="{3BDBCF70-B5C3-430D-BE6F-E2EF49D122F6}">
      <dgm:prSet/>
      <dgm:spPr/>
      <dgm:t>
        <a:bodyPr/>
        <a:lstStyle/>
        <a:p>
          <a:endParaRPr lang="en-US"/>
        </a:p>
      </dgm:t>
    </dgm:pt>
    <dgm:pt modelId="{F094808A-CCEE-4F12-A81C-EF82DFA06A9C}" type="sibTrans" cxnId="{3BDBCF70-B5C3-430D-BE6F-E2EF49D122F6}">
      <dgm:prSet/>
      <dgm:spPr/>
      <dgm:t>
        <a:bodyPr/>
        <a:lstStyle/>
        <a:p>
          <a:endParaRPr lang="en-US"/>
        </a:p>
      </dgm:t>
    </dgm:pt>
    <dgm:pt modelId="{8F236C70-9AEF-4A3B-9D41-AE711A5D07EE}">
      <dgm:prSet phldrT="[Text]" custT="1"/>
      <dgm:spPr/>
      <dgm:t>
        <a:bodyPr/>
        <a:lstStyle/>
        <a:p>
          <a:pPr rtl="0"/>
          <a:r>
            <a:rPr lang="en-US" sz="1600">
              <a:latin typeface="Abadi"/>
            </a:rPr>
            <a:t>3/12</a:t>
          </a:r>
          <a:br>
            <a:rPr lang="en-US" sz="1600">
              <a:latin typeface="Abadi"/>
            </a:rPr>
          </a:br>
          <a:r>
            <a:rPr lang="en-US" sz="1600">
              <a:latin typeface="Abadi"/>
            </a:rPr>
            <a:t>Testing and Validation</a:t>
          </a:r>
        </a:p>
      </dgm:t>
    </dgm:pt>
    <dgm:pt modelId="{76FE68D7-C2B0-46A1-93AD-D0D463BF167B}" type="parTrans" cxnId="{86BC19A4-4B0C-4B1E-B826-8CABCA243813}">
      <dgm:prSet/>
      <dgm:spPr/>
      <dgm:t>
        <a:bodyPr/>
        <a:lstStyle/>
        <a:p>
          <a:endParaRPr lang="en-US"/>
        </a:p>
      </dgm:t>
    </dgm:pt>
    <dgm:pt modelId="{38D9BDB1-4F56-4460-B643-2778FBC31BB2}" type="sibTrans" cxnId="{86BC19A4-4B0C-4B1E-B826-8CABCA243813}">
      <dgm:prSet/>
      <dgm:spPr/>
      <dgm:t>
        <a:bodyPr/>
        <a:lstStyle/>
        <a:p>
          <a:endParaRPr lang="en-US"/>
        </a:p>
      </dgm:t>
    </dgm:pt>
    <dgm:pt modelId="{1157AB53-E0FF-434E-A91A-79274F2CCD15}">
      <dgm:prSet phldrT="[Text]" custT="1"/>
      <dgm:spPr/>
      <dgm:t>
        <a:bodyPr/>
        <a:lstStyle/>
        <a:p>
          <a:pPr rtl="0"/>
          <a:r>
            <a:rPr lang="en-US" sz="1600">
              <a:latin typeface="Abadi"/>
            </a:rPr>
            <a:t>3/20</a:t>
          </a:r>
          <a:br>
            <a:rPr lang="en-US" sz="1600">
              <a:latin typeface="Abadi"/>
            </a:rPr>
          </a:br>
          <a:r>
            <a:rPr lang="en-US" sz="1600">
              <a:latin typeface="Abadi"/>
            </a:rPr>
            <a:t>Reiterate Design</a:t>
          </a:r>
        </a:p>
      </dgm:t>
    </dgm:pt>
    <dgm:pt modelId="{1AF5E73F-8DE9-4F43-84AE-763D6146D8B5}" type="parTrans" cxnId="{6D1C8297-CA24-4071-A447-6021745D2A27}">
      <dgm:prSet/>
      <dgm:spPr/>
      <dgm:t>
        <a:bodyPr/>
        <a:lstStyle/>
        <a:p>
          <a:endParaRPr lang="en-US"/>
        </a:p>
      </dgm:t>
    </dgm:pt>
    <dgm:pt modelId="{E1DA1E81-E7F4-4E4F-8781-1D9BC738B85A}" type="sibTrans" cxnId="{6D1C8297-CA24-4071-A447-6021745D2A27}">
      <dgm:prSet/>
      <dgm:spPr/>
      <dgm:t>
        <a:bodyPr/>
        <a:lstStyle/>
        <a:p>
          <a:endParaRPr lang="en-US"/>
        </a:p>
      </dgm:t>
    </dgm:pt>
    <dgm:pt modelId="{9F3E0EC9-D459-4A85-A780-B092E36B6717}">
      <dgm:prSet phldrT="[Text]" custT="1"/>
      <dgm:spPr/>
      <dgm:t>
        <a:bodyPr/>
        <a:lstStyle/>
        <a:p>
          <a:pPr rtl="0"/>
          <a:r>
            <a:rPr lang="en-US" sz="1600">
              <a:latin typeface="Abadi"/>
            </a:rPr>
            <a:t>10/23</a:t>
          </a:r>
          <a:br>
            <a:rPr lang="en-US" sz="1600">
              <a:latin typeface="Abadi"/>
            </a:rPr>
          </a:br>
          <a:r>
            <a:rPr lang="en-US" sz="1600">
              <a:latin typeface="Abadi"/>
            </a:rPr>
            <a:t>Florida Division of Blind Services</a:t>
          </a:r>
        </a:p>
      </dgm:t>
    </dgm:pt>
    <dgm:pt modelId="{A5D36D7C-D530-4A5C-91DC-7D2E41DDABC1}" type="parTrans" cxnId="{0FA85A8F-E93F-4210-96DB-75B4EEC71D79}">
      <dgm:prSet/>
      <dgm:spPr/>
      <dgm:t>
        <a:bodyPr/>
        <a:lstStyle/>
        <a:p>
          <a:endParaRPr lang="en-US"/>
        </a:p>
      </dgm:t>
    </dgm:pt>
    <dgm:pt modelId="{357E85FD-CADA-4A7E-9CEC-E54CE3D35FF6}" type="sibTrans" cxnId="{0FA85A8F-E93F-4210-96DB-75B4EEC71D79}">
      <dgm:prSet/>
      <dgm:spPr/>
      <dgm:t>
        <a:bodyPr/>
        <a:lstStyle/>
        <a:p>
          <a:endParaRPr lang="en-US"/>
        </a:p>
      </dgm:t>
    </dgm:pt>
    <dgm:pt modelId="{01D9CB6A-7B09-49E6-91F7-4E77009D538B}" type="pres">
      <dgm:prSet presAssocID="{531D656A-0E7A-4390-96DF-7B63139F3D13}" presName="Name0" presStyleCnt="0">
        <dgm:presLayoutVars>
          <dgm:dir/>
          <dgm:resizeHandles val="exact"/>
        </dgm:presLayoutVars>
      </dgm:prSet>
      <dgm:spPr/>
    </dgm:pt>
    <dgm:pt modelId="{6DAE044C-7825-49FE-B456-3EC1E5003A79}" type="pres">
      <dgm:prSet presAssocID="{531D656A-0E7A-4390-96DF-7B63139F3D13}" presName="arrow" presStyleLbl="bgShp" presStyleIdx="0" presStyleCnt="1" custLinFactNeighborY="-1462"/>
      <dgm:spPr/>
    </dgm:pt>
    <dgm:pt modelId="{82CB67F5-FB6E-4CD1-9F3B-3D93012FBBFB}" type="pres">
      <dgm:prSet presAssocID="{531D656A-0E7A-4390-96DF-7B63139F3D13}" presName="points" presStyleCnt="0"/>
      <dgm:spPr/>
    </dgm:pt>
    <dgm:pt modelId="{BDA67922-0116-4FD3-A4CB-4C60F481264C}" type="pres">
      <dgm:prSet presAssocID="{E4AB5907-628F-4AA7-86DD-83A10CF22AC1}" presName="compositeA" presStyleCnt="0"/>
      <dgm:spPr/>
    </dgm:pt>
    <dgm:pt modelId="{115DF45C-AD41-4B90-A51F-E8D6E47786AA}" type="pres">
      <dgm:prSet presAssocID="{E4AB5907-628F-4AA7-86DD-83A10CF22AC1}" presName="textA" presStyleLbl="revTx" presStyleIdx="0" presStyleCnt="10" custScaleX="173242" custScaleY="86766" custLinFactNeighborX="68753" custLinFactNeighborY="7544">
        <dgm:presLayoutVars>
          <dgm:bulletEnabled val="1"/>
        </dgm:presLayoutVars>
      </dgm:prSet>
      <dgm:spPr/>
    </dgm:pt>
    <dgm:pt modelId="{7DEC6DA7-FD11-4E5C-A979-D2DE90178234}" type="pres">
      <dgm:prSet presAssocID="{E4AB5907-628F-4AA7-86DD-83A10CF22AC1}" presName="circleA" presStyleLbl="node1" presStyleIdx="0" presStyleCnt="10" custLinFactNeighborX="67691" custLinFactNeighborY="-4906"/>
      <dgm:spPr>
        <a:prstGeom prst="donut">
          <a:avLst/>
        </a:prstGeom>
      </dgm:spPr>
    </dgm:pt>
    <dgm:pt modelId="{180C7D3A-3B69-4ECA-9100-EEC1A2E54D7A}" type="pres">
      <dgm:prSet presAssocID="{E4AB5907-628F-4AA7-86DD-83A10CF22AC1}" presName="spaceA" presStyleCnt="0"/>
      <dgm:spPr/>
    </dgm:pt>
    <dgm:pt modelId="{0C3C6977-4915-4F60-81DF-976BCD340433}" type="pres">
      <dgm:prSet presAssocID="{115E449E-F61D-44C6-ADDD-B0B0E7E9EF8D}" presName="space" presStyleCnt="0"/>
      <dgm:spPr/>
    </dgm:pt>
    <dgm:pt modelId="{C9C4F4BB-128E-441B-ADD4-838DEB79C300}" type="pres">
      <dgm:prSet presAssocID="{016A145B-1469-4479-9171-F1D229678D87}" presName="compositeB" presStyleCnt="0"/>
      <dgm:spPr/>
    </dgm:pt>
    <dgm:pt modelId="{77B5D18E-8107-456F-81D0-E291EEDCEEA5}" type="pres">
      <dgm:prSet presAssocID="{016A145B-1469-4479-9171-F1D229678D87}" presName="textB" presStyleLbl="revTx" presStyleIdx="1" presStyleCnt="10" custScaleX="217531" custScaleY="86766" custLinFactNeighborX="75756" custLinFactNeighborY="-10347">
        <dgm:presLayoutVars>
          <dgm:bulletEnabled val="1"/>
        </dgm:presLayoutVars>
      </dgm:prSet>
      <dgm:spPr/>
    </dgm:pt>
    <dgm:pt modelId="{DA2931AD-125D-483B-988F-9D7AA119E081}" type="pres">
      <dgm:prSet presAssocID="{016A145B-1469-4479-9171-F1D229678D87}" presName="circleB" presStyleLbl="node1" presStyleIdx="1" presStyleCnt="10" custLinFactNeighborX="72334" custLinFactNeighborY="-32359"/>
      <dgm:spPr/>
    </dgm:pt>
    <dgm:pt modelId="{C1C52BA9-E724-435D-A163-E3076E5AC2DD}" type="pres">
      <dgm:prSet presAssocID="{016A145B-1469-4479-9171-F1D229678D87}" presName="spaceB" presStyleCnt="0"/>
      <dgm:spPr/>
    </dgm:pt>
    <dgm:pt modelId="{EF72ED92-C90F-44E6-9715-3EA8C0E16A5F}" type="pres">
      <dgm:prSet presAssocID="{7BE3C1E3-F89B-49DD-95C3-2E16C068E3C3}" presName="space" presStyleCnt="0"/>
      <dgm:spPr/>
    </dgm:pt>
    <dgm:pt modelId="{73EF59AC-1B1B-4CB1-AAE2-6F2FCDC884FA}" type="pres">
      <dgm:prSet presAssocID="{B82DA5FF-2FF8-411A-AE73-7331041EA741}" presName="compositeA" presStyleCnt="0"/>
      <dgm:spPr/>
    </dgm:pt>
    <dgm:pt modelId="{025260A6-B7A6-4A1F-946C-7112950473B6}" type="pres">
      <dgm:prSet presAssocID="{B82DA5FF-2FF8-411A-AE73-7331041EA741}" presName="textA" presStyleLbl="revTx" presStyleIdx="2" presStyleCnt="10" custScaleX="234436" custScaleY="86766" custLinFactNeighborX="57379" custLinFactNeighborY="9743">
        <dgm:presLayoutVars>
          <dgm:bulletEnabled val="1"/>
        </dgm:presLayoutVars>
      </dgm:prSet>
      <dgm:spPr/>
    </dgm:pt>
    <dgm:pt modelId="{AC959A32-B45D-40D5-A0FE-BCDA24C653D0}" type="pres">
      <dgm:prSet presAssocID="{B82DA5FF-2FF8-411A-AE73-7331041EA741}" presName="circleA" presStyleLbl="node1" presStyleIdx="2" presStyleCnt="10" custLinFactNeighborX="62464" custLinFactNeighborY="-4906"/>
      <dgm:spPr/>
    </dgm:pt>
    <dgm:pt modelId="{708C3A9D-77BA-4D54-BA04-8F000AE77339}" type="pres">
      <dgm:prSet presAssocID="{B82DA5FF-2FF8-411A-AE73-7331041EA741}" presName="spaceA" presStyleCnt="0"/>
      <dgm:spPr/>
    </dgm:pt>
    <dgm:pt modelId="{C5BA065D-EAFB-4E77-B09F-78B27DDF4268}" type="pres">
      <dgm:prSet presAssocID="{F094808A-CCEE-4F12-A81C-EF82DFA06A9C}" presName="space" presStyleCnt="0"/>
      <dgm:spPr/>
    </dgm:pt>
    <dgm:pt modelId="{9EBAA4CD-00CB-4C4F-9573-A766C74D418D}" type="pres">
      <dgm:prSet presAssocID="{9F3E0EC9-D459-4A85-A780-B092E36B6717}" presName="compositeB" presStyleCnt="0"/>
      <dgm:spPr/>
    </dgm:pt>
    <dgm:pt modelId="{09F36581-B6EA-4D2A-9BA6-B33C680D069C}" type="pres">
      <dgm:prSet presAssocID="{9F3E0EC9-D459-4A85-A780-B092E36B6717}" presName="textB" presStyleLbl="revTx" presStyleIdx="3" presStyleCnt="10" custScaleX="203792" custScaleY="86766" custLinFactNeighborX="65307" custLinFactNeighborY="-10347">
        <dgm:presLayoutVars>
          <dgm:bulletEnabled val="1"/>
        </dgm:presLayoutVars>
      </dgm:prSet>
      <dgm:spPr/>
    </dgm:pt>
    <dgm:pt modelId="{2D724A6B-33B3-4F05-8C83-B154C884A6CE}" type="pres">
      <dgm:prSet presAssocID="{9F3E0EC9-D459-4A85-A780-B092E36B6717}" presName="circleB" presStyleLbl="node1" presStyleIdx="3" presStyleCnt="10" custLinFactNeighborX="63570" custLinFactNeighborY="-32359"/>
      <dgm:spPr/>
    </dgm:pt>
    <dgm:pt modelId="{21BB31A0-C271-47EF-8AC8-53A8BAEE7A45}" type="pres">
      <dgm:prSet presAssocID="{9F3E0EC9-D459-4A85-A780-B092E36B6717}" presName="spaceB" presStyleCnt="0"/>
      <dgm:spPr/>
    </dgm:pt>
    <dgm:pt modelId="{BF79DD47-92D1-41D6-ACBB-CE163C36ED02}" type="pres">
      <dgm:prSet presAssocID="{357E85FD-CADA-4A7E-9CEC-E54CE3D35FF6}" presName="space" presStyleCnt="0"/>
      <dgm:spPr/>
    </dgm:pt>
    <dgm:pt modelId="{6F62811F-8B97-4CCB-BF18-8143CB839565}" type="pres">
      <dgm:prSet presAssocID="{FD78F775-6047-4335-8197-77226011D1CD}" presName="compositeA" presStyleCnt="0"/>
      <dgm:spPr/>
    </dgm:pt>
    <dgm:pt modelId="{DE4C73F7-F6DC-47E1-8AF7-E9516F616D2A}" type="pres">
      <dgm:prSet presAssocID="{FD78F775-6047-4335-8197-77226011D1CD}" presName="textA" presStyleLbl="revTx" presStyleIdx="4" presStyleCnt="10" custScaleX="214005" custScaleY="86766" custLinFactNeighborX="64394" custLinFactNeighborY="9493">
        <dgm:presLayoutVars>
          <dgm:bulletEnabled val="1"/>
        </dgm:presLayoutVars>
      </dgm:prSet>
      <dgm:spPr/>
    </dgm:pt>
    <dgm:pt modelId="{44AD2B18-2980-4E19-B79E-95D7380D1A27}" type="pres">
      <dgm:prSet presAssocID="{FD78F775-6047-4335-8197-77226011D1CD}" presName="circleA" presStyleLbl="node1" presStyleIdx="4" presStyleCnt="10" custLinFactNeighborX="73320" custLinFactNeighborY="-4906"/>
      <dgm:spPr/>
    </dgm:pt>
    <dgm:pt modelId="{7DAF5ED5-C29D-4669-AB71-F1BEAD274035}" type="pres">
      <dgm:prSet presAssocID="{FD78F775-6047-4335-8197-77226011D1CD}" presName="spaceA" presStyleCnt="0"/>
      <dgm:spPr/>
    </dgm:pt>
    <dgm:pt modelId="{7921FE4A-B75F-4C85-A09B-79F8E50777A2}" type="pres">
      <dgm:prSet presAssocID="{503D1487-92E2-45E5-817F-49A9140E721A}" presName="space" presStyleCnt="0"/>
      <dgm:spPr/>
    </dgm:pt>
    <dgm:pt modelId="{0BD0DB9B-99AF-4A8B-9E07-5CC7C15BB082}" type="pres">
      <dgm:prSet presAssocID="{321FA9CE-99D3-4001-900E-0CBE80D454C9}" presName="compositeB" presStyleCnt="0"/>
      <dgm:spPr/>
    </dgm:pt>
    <dgm:pt modelId="{1285C953-3FB9-41E4-84E4-831BD9352A8E}" type="pres">
      <dgm:prSet presAssocID="{321FA9CE-99D3-4001-900E-0CBE80D454C9}" presName="textB" presStyleLbl="revTx" presStyleIdx="5" presStyleCnt="10" custScaleX="214658" custScaleY="86766" custLinFactX="5607" custLinFactNeighborX="100000" custLinFactNeighborY="-10347">
        <dgm:presLayoutVars>
          <dgm:bulletEnabled val="1"/>
        </dgm:presLayoutVars>
      </dgm:prSet>
      <dgm:spPr/>
    </dgm:pt>
    <dgm:pt modelId="{135A87A2-8262-4CDE-B175-B01DA535B5CF}" type="pres">
      <dgm:prSet presAssocID="{321FA9CE-99D3-4001-900E-0CBE80D454C9}" presName="circleB" presStyleLbl="node1" presStyleIdx="5" presStyleCnt="10" custLinFactNeighborX="99124" custLinFactNeighborY="-32359"/>
      <dgm:spPr/>
    </dgm:pt>
    <dgm:pt modelId="{3294575C-EB0F-4C93-B38C-5D882112F1BD}" type="pres">
      <dgm:prSet presAssocID="{321FA9CE-99D3-4001-900E-0CBE80D454C9}" presName="spaceB" presStyleCnt="0"/>
      <dgm:spPr/>
    </dgm:pt>
    <dgm:pt modelId="{BE13E973-3972-414B-91B7-26C32484F9A4}" type="pres">
      <dgm:prSet presAssocID="{0E30E293-33C0-4BA6-BA96-788F46B82857}" presName="space" presStyleCnt="0"/>
      <dgm:spPr/>
    </dgm:pt>
    <dgm:pt modelId="{914DC283-59C4-4698-8827-EDEF5B0B8B49}" type="pres">
      <dgm:prSet presAssocID="{789C5F2B-2A24-4900-AE9C-5D424D3F9CEF}" presName="compositeA" presStyleCnt="0"/>
      <dgm:spPr/>
    </dgm:pt>
    <dgm:pt modelId="{5CE3A65C-AC6E-4C98-B394-3D4DAE1A3483}" type="pres">
      <dgm:prSet presAssocID="{789C5F2B-2A24-4900-AE9C-5D424D3F9CEF}" presName="textA" presStyleLbl="revTx" presStyleIdx="6" presStyleCnt="10" custScaleX="164912" custScaleY="86766" custLinFactX="48807" custLinFactNeighborX="100000" custLinFactNeighborY="9493">
        <dgm:presLayoutVars>
          <dgm:bulletEnabled val="1"/>
        </dgm:presLayoutVars>
      </dgm:prSet>
      <dgm:spPr/>
    </dgm:pt>
    <dgm:pt modelId="{C3811E94-4B49-47E1-997C-F30F4D347FA4}" type="pres">
      <dgm:prSet presAssocID="{789C5F2B-2A24-4900-AE9C-5D424D3F9CEF}" presName="circleA" presStyleLbl="node1" presStyleIdx="6" presStyleCnt="10" custLinFactX="46492" custLinFactNeighborX="100000" custLinFactNeighborY="-4906"/>
      <dgm:spPr/>
    </dgm:pt>
    <dgm:pt modelId="{EEA9398C-F43B-4A75-A756-DABC78CC8D6E}" type="pres">
      <dgm:prSet presAssocID="{789C5F2B-2A24-4900-AE9C-5D424D3F9CEF}" presName="spaceA" presStyleCnt="0"/>
      <dgm:spPr/>
    </dgm:pt>
    <dgm:pt modelId="{00BA73B4-C33E-4656-B0BC-863930FE2A7D}" type="pres">
      <dgm:prSet presAssocID="{35E25298-A513-40E6-8EA4-07F95E40451B}" presName="space" presStyleCnt="0"/>
      <dgm:spPr/>
    </dgm:pt>
    <dgm:pt modelId="{F29E3832-4EAF-4766-A6B6-AA7B2D4DCA91}" type="pres">
      <dgm:prSet presAssocID="{8F236C70-9AEF-4A3B-9D41-AE711A5D07EE}" presName="compositeB" presStyleCnt="0"/>
      <dgm:spPr/>
    </dgm:pt>
    <dgm:pt modelId="{565977F0-7623-4957-97A1-D8EF27CC4942}" type="pres">
      <dgm:prSet presAssocID="{8F236C70-9AEF-4A3B-9D41-AE711A5D07EE}" presName="textB" presStyleLbl="revTx" presStyleIdx="7" presStyleCnt="10" custScaleX="252598" custScaleY="86766" custLinFactX="100000" custLinFactNeighborX="100099" custLinFactNeighborY="-10347">
        <dgm:presLayoutVars>
          <dgm:bulletEnabled val="1"/>
        </dgm:presLayoutVars>
      </dgm:prSet>
      <dgm:spPr/>
    </dgm:pt>
    <dgm:pt modelId="{5EEDDBCF-6D15-4979-AC3D-27A057EEF9BE}" type="pres">
      <dgm:prSet presAssocID="{8F236C70-9AEF-4A3B-9D41-AE711A5D07EE}" presName="circleB" presStyleLbl="node1" presStyleIdx="7" presStyleCnt="10" custLinFactX="80158" custLinFactNeighborX="100000" custLinFactNeighborY="-32359"/>
      <dgm:spPr/>
    </dgm:pt>
    <dgm:pt modelId="{FD4789E2-F6E0-4E61-8771-DAAC3D7680FA}" type="pres">
      <dgm:prSet presAssocID="{8F236C70-9AEF-4A3B-9D41-AE711A5D07EE}" presName="spaceB" presStyleCnt="0"/>
      <dgm:spPr/>
    </dgm:pt>
    <dgm:pt modelId="{593CA6E5-A000-4DB1-B693-ADB8AAFC1784}" type="pres">
      <dgm:prSet presAssocID="{38D9BDB1-4F56-4460-B643-2778FBC31BB2}" presName="space" presStyleCnt="0"/>
      <dgm:spPr/>
    </dgm:pt>
    <dgm:pt modelId="{2F0EB2BD-62CB-4B97-961D-A875D68EA170}" type="pres">
      <dgm:prSet presAssocID="{1157AB53-E0FF-434E-A91A-79274F2CCD15}" presName="compositeA" presStyleCnt="0"/>
      <dgm:spPr/>
    </dgm:pt>
    <dgm:pt modelId="{2DD9057E-6B76-4DBF-BB6D-7F744B587BF1}" type="pres">
      <dgm:prSet presAssocID="{1157AB53-E0FF-434E-A91A-79274F2CCD15}" presName="textA" presStyleLbl="revTx" presStyleIdx="8" presStyleCnt="10" custScaleX="212059" custScaleY="86766" custLinFactX="100000" custLinFactNeighborX="112201" custLinFactNeighborY="9005">
        <dgm:presLayoutVars>
          <dgm:bulletEnabled val="1"/>
        </dgm:presLayoutVars>
      </dgm:prSet>
      <dgm:spPr/>
    </dgm:pt>
    <dgm:pt modelId="{4C912DF7-7CDC-4ACA-BF04-D250A4F11E5F}" type="pres">
      <dgm:prSet presAssocID="{1157AB53-E0FF-434E-A91A-79274F2CCD15}" presName="circleA" presStyleLbl="node1" presStyleIdx="8" presStyleCnt="10" custLinFactX="90094" custLinFactNeighborX="100000" custLinFactNeighborY="-4906"/>
      <dgm:spPr/>
    </dgm:pt>
    <dgm:pt modelId="{F389F3AF-1354-4BEF-AA4E-432335E312E3}" type="pres">
      <dgm:prSet presAssocID="{1157AB53-E0FF-434E-A91A-79274F2CCD15}" presName="spaceA" presStyleCnt="0"/>
      <dgm:spPr/>
    </dgm:pt>
    <dgm:pt modelId="{A5E80181-4763-4B48-BB95-D7978A60421C}" type="pres">
      <dgm:prSet presAssocID="{E1DA1E81-E7F4-4E4F-8781-1D9BC738B85A}" presName="space" presStyleCnt="0"/>
      <dgm:spPr/>
    </dgm:pt>
    <dgm:pt modelId="{F09B1377-6E82-4B29-8703-6E26D91C08B3}" type="pres">
      <dgm:prSet presAssocID="{7DBAC9B5-3798-483C-A20F-F95CC949B33E}" presName="compositeB" presStyleCnt="0"/>
      <dgm:spPr/>
    </dgm:pt>
    <dgm:pt modelId="{2B86E5EA-4B26-4A9B-9AF6-EE17D3923353}" type="pres">
      <dgm:prSet presAssocID="{7DBAC9B5-3798-483C-A20F-F95CC949B33E}" presName="textB" presStyleLbl="revTx" presStyleIdx="9" presStyleCnt="10" custScaleX="203677" custScaleY="86766" custLinFactX="100000" custLinFactY="-37762" custLinFactNeighborX="114029" custLinFactNeighborY="-100000">
        <dgm:presLayoutVars>
          <dgm:bulletEnabled val="1"/>
        </dgm:presLayoutVars>
      </dgm:prSet>
      <dgm:spPr/>
    </dgm:pt>
    <dgm:pt modelId="{010DA4DB-D103-47B3-8F1A-FC476E2F14E8}" type="pres">
      <dgm:prSet presAssocID="{7DBAC9B5-3798-483C-A20F-F95CC949B33E}" presName="circleB" presStyleLbl="node1" presStyleIdx="9" presStyleCnt="10" custScaleX="146410" custScaleY="146410" custLinFactX="100000" custLinFactNeighborX="106351" custLinFactNeighborY="-36152"/>
      <dgm:spPr>
        <a:prstGeom prst="star5">
          <a:avLst/>
        </a:prstGeom>
      </dgm:spPr>
    </dgm:pt>
    <dgm:pt modelId="{2D2FFB41-8353-4CB7-B3AF-7EB6B6F8B191}" type="pres">
      <dgm:prSet presAssocID="{7DBAC9B5-3798-483C-A20F-F95CC949B33E}" presName="spaceB" presStyleCnt="0"/>
      <dgm:spPr/>
    </dgm:pt>
  </dgm:ptLst>
  <dgm:cxnLst>
    <dgm:cxn modelId="{42A45F12-E296-4A22-96A4-ACFFAE9F5952}" type="presOf" srcId="{B82DA5FF-2FF8-411A-AE73-7331041EA741}" destId="{025260A6-B7A6-4A1F-946C-7112950473B6}" srcOrd="0" destOrd="0" presId="urn:microsoft.com/office/officeart/2005/8/layout/hProcess11"/>
    <dgm:cxn modelId="{6971DE18-213B-43AB-BA33-B2BDCBF50B6F}" type="presOf" srcId="{8F236C70-9AEF-4A3B-9D41-AE711A5D07EE}" destId="{565977F0-7623-4957-97A1-D8EF27CC4942}" srcOrd="0" destOrd="0" presId="urn:microsoft.com/office/officeart/2005/8/layout/hProcess11"/>
    <dgm:cxn modelId="{31F2251B-62FA-4B71-8BE5-0FC6764749C5}" srcId="{531D656A-0E7A-4390-96DF-7B63139F3D13}" destId="{7DBAC9B5-3798-483C-A20F-F95CC949B33E}" srcOrd="9" destOrd="0" parTransId="{8B8DE9C2-16F1-4FF4-858F-08B7BD0DDD5D}" sibTransId="{6DCE45DA-0EEF-48A0-A529-DCA20252B7B6}"/>
    <dgm:cxn modelId="{8084F01D-CD5B-4C99-8568-6F7438029C33}" type="presOf" srcId="{FD78F775-6047-4335-8197-77226011D1CD}" destId="{DE4C73F7-F6DC-47E1-8AF7-E9516F616D2A}" srcOrd="0" destOrd="0" presId="urn:microsoft.com/office/officeart/2005/8/layout/hProcess11"/>
    <dgm:cxn modelId="{7124E01E-0215-47AC-8003-6CEBEE34F653}" type="presOf" srcId="{E4AB5907-628F-4AA7-86DD-83A10CF22AC1}" destId="{115DF45C-AD41-4B90-A51F-E8D6E47786AA}" srcOrd="0" destOrd="0" presId="urn:microsoft.com/office/officeart/2005/8/layout/hProcess11"/>
    <dgm:cxn modelId="{AE83392F-9D5D-4CC5-9139-BAF88F26D332}" type="presOf" srcId="{9F3E0EC9-D459-4A85-A780-B092E36B6717}" destId="{09F36581-B6EA-4D2A-9BA6-B33C680D069C}" srcOrd="0" destOrd="0" presId="urn:microsoft.com/office/officeart/2005/8/layout/hProcess11"/>
    <dgm:cxn modelId="{4B672831-0694-4C3F-BF6C-DA5FE2185598}" srcId="{531D656A-0E7A-4390-96DF-7B63139F3D13}" destId="{016A145B-1469-4479-9171-F1D229678D87}" srcOrd="1" destOrd="0" parTransId="{F413F7D8-485B-4873-807D-CB9AB968B0A7}" sibTransId="{7BE3C1E3-F89B-49DD-95C3-2E16C068E3C3}"/>
    <dgm:cxn modelId="{93E8393E-0667-4691-9EA9-2954697FB8A9}" type="presOf" srcId="{321FA9CE-99D3-4001-900E-0CBE80D454C9}" destId="{1285C953-3FB9-41E4-84E4-831BD9352A8E}" srcOrd="0" destOrd="0" presId="urn:microsoft.com/office/officeart/2005/8/layout/hProcess11"/>
    <dgm:cxn modelId="{81FF613F-E713-4EC5-80B3-AD65C19A0D58}" srcId="{531D656A-0E7A-4390-96DF-7B63139F3D13}" destId="{321FA9CE-99D3-4001-900E-0CBE80D454C9}" srcOrd="5" destOrd="0" parTransId="{793BFCFE-CBF0-46BF-B434-39ADD1D62F85}" sibTransId="{0E30E293-33C0-4BA6-BA96-788F46B82857}"/>
    <dgm:cxn modelId="{FD85835F-15F2-42C5-974C-E5281C6B9A2E}" srcId="{531D656A-0E7A-4390-96DF-7B63139F3D13}" destId="{E4AB5907-628F-4AA7-86DD-83A10CF22AC1}" srcOrd="0" destOrd="0" parTransId="{BC812897-D2A3-4405-877C-26006025D733}" sibTransId="{115E449E-F61D-44C6-ADDD-B0B0E7E9EF8D}"/>
    <dgm:cxn modelId="{3BDBCF70-B5C3-430D-BE6F-E2EF49D122F6}" srcId="{531D656A-0E7A-4390-96DF-7B63139F3D13}" destId="{B82DA5FF-2FF8-411A-AE73-7331041EA741}" srcOrd="2" destOrd="0" parTransId="{46463D3E-B854-4581-AA38-DD2B27D526AD}" sibTransId="{F094808A-CCEE-4F12-A81C-EF82DFA06A9C}"/>
    <dgm:cxn modelId="{0BBA5F76-1ADB-4B50-A8DA-44AD2BCD9416}" srcId="{531D656A-0E7A-4390-96DF-7B63139F3D13}" destId="{FD78F775-6047-4335-8197-77226011D1CD}" srcOrd="4" destOrd="0" parTransId="{CA1B8774-54ED-4E1C-BE75-11B0C8B26A5E}" sibTransId="{503D1487-92E2-45E5-817F-49A9140E721A}"/>
    <dgm:cxn modelId="{6E136785-A3AC-4826-9C37-C6C5168CC6E4}" type="presOf" srcId="{531D656A-0E7A-4390-96DF-7B63139F3D13}" destId="{01D9CB6A-7B09-49E6-91F7-4E77009D538B}" srcOrd="0" destOrd="0" presId="urn:microsoft.com/office/officeart/2005/8/layout/hProcess11"/>
    <dgm:cxn modelId="{BD480586-64DD-4F60-B364-9EE8242C6565}" type="presOf" srcId="{789C5F2B-2A24-4900-AE9C-5D424D3F9CEF}" destId="{5CE3A65C-AC6E-4C98-B394-3D4DAE1A3483}" srcOrd="0" destOrd="0" presId="urn:microsoft.com/office/officeart/2005/8/layout/hProcess11"/>
    <dgm:cxn modelId="{0FA85A8F-E93F-4210-96DB-75B4EEC71D79}" srcId="{531D656A-0E7A-4390-96DF-7B63139F3D13}" destId="{9F3E0EC9-D459-4A85-A780-B092E36B6717}" srcOrd="3" destOrd="0" parTransId="{A5D36D7C-D530-4A5C-91DC-7D2E41DDABC1}" sibTransId="{357E85FD-CADA-4A7E-9CEC-E54CE3D35FF6}"/>
    <dgm:cxn modelId="{6D1C8297-CA24-4071-A447-6021745D2A27}" srcId="{531D656A-0E7A-4390-96DF-7B63139F3D13}" destId="{1157AB53-E0FF-434E-A91A-79274F2CCD15}" srcOrd="8" destOrd="0" parTransId="{1AF5E73F-8DE9-4F43-84AE-763D6146D8B5}" sibTransId="{E1DA1E81-E7F4-4E4F-8781-1D9BC738B85A}"/>
    <dgm:cxn modelId="{86BC19A4-4B0C-4B1E-B826-8CABCA243813}" srcId="{531D656A-0E7A-4390-96DF-7B63139F3D13}" destId="{8F236C70-9AEF-4A3B-9D41-AE711A5D07EE}" srcOrd="7" destOrd="0" parTransId="{76FE68D7-C2B0-46A1-93AD-D0D463BF167B}" sibTransId="{38D9BDB1-4F56-4460-B643-2778FBC31BB2}"/>
    <dgm:cxn modelId="{62FD04BA-F494-45B1-AF21-5C2F90C957DD}" type="presOf" srcId="{016A145B-1469-4479-9171-F1D229678D87}" destId="{77B5D18E-8107-456F-81D0-E291EEDCEEA5}" srcOrd="0" destOrd="0" presId="urn:microsoft.com/office/officeart/2005/8/layout/hProcess11"/>
    <dgm:cxn modelId="{2AA598DA-C5CA-4547-8610-ABAAB7DEAA56}" type="presOf" srcId="{7DBAC9B5-3798-483C-A20F-F95CC949B33E}" destId="{2B86E5EA-4B26-4A9B-9AF6-EE17D3923353}" srcOrd="0" destOrd="0" presId="urn:microsoft.com/office/officeart/2005/8/layout/hProcess11"/>
    <dgm:cxn modelId="{7D1438E0-C2B2-4645-A9F2-85D77263D46B}" type="presOf" srcId="{1157AB53-E0FF-434E-A91A-79274F2CCD15}" destId="{2DD9057E-6B76-4DBF-BB6D-7F744B587BF1}" srcOrd="0" destOrd="0" presId="urn:microsoft.com/office/officeart/2005/8/layout/hProcess11"/>
    <dgm:cxn modelId="{FEFFF0E9-489A-48CA-9964-6E062F708239}" srcId="{531D656A-0E7A-4390-96DF-7B63139F3D13}" destId="{789C5F2B-2A24-4900-AE9C-5D424D3F9CEF}" srcOrd="6" destOrd="0" parTransId="{9EC780D6-439E-4C08-9C0E-0466ED414D84}" sibTransId="{35E25298-A513-40E6-8EA4-07F95E40451B}"/>
    <dgm:cxn modelId="{7712D1A1-E424-4CFC-81A6-1A36C15EA856}" type="presParOf" srcId="{01D9CB6A-7B09-49E6-91F7-4E77009D538B}" destId="{6DAE044C-7825-49FE-B456-3EC1E5003A79}" srcOrd="0" destOrd="0" presId="urn:microsoft.com/office/officeart/2005/8/layout/hProcess11"/>
    <dgm:cxn modelId="{ABF85365-5062-4DC4-AC8F-2C710AF6E5F1}" type="presParOf" srcId="{01D9CB6A-7B09-49E6-91F7-4E77009D538B}" destId="{82CB67F5-FB6E-4CD1-9F3B-3D93012FBBFB}" srcOrd="1" destOrd="0" presId="urn:microsoft.com/office/officeart/2005/8/layout/hProcess11"/>
    <dgm:cxn modelId="{33807C38-83C4-4B6D-986A-56761994883C}" type="presParOf" srcId="{82CB67F5-FB6E-4CD1-9F3B-3D93012FBBFB}" destId="{BDA67922-0116-4FD3-A4CB-4C60F481264C}" srcOrd="0" destOrd="0" presId="urn:microsoft.com/office/officeart/2005/8/layout/hProcess11"/>
    <dgm:cxn modelId="{75F3D1CA-A509-4537-8FC1-EDE3EC3ACF4C}" type="presParOf" srcId="{BDA67922-0116-4FD3-A4CB-4C60F481264C}" destId="{115DF45C-AD41-4B90-A51F-E8D6E47786AA}" srcOrd="0" destOrd="0" presId="urn:microsoft.com/office/officeart/2005/8/layout/hProcess11"/>
    <dgm:cxn modelId="{111E759A-DB79-4CAE-812B-A89E74C6B9EF}" type="presParOf" srcId="{BDA67922-0116-4FD3-A4CB-4C60F481264C}" destId="{7DEC6DA7-FD11-4E5C-A979-D2DE90178234}" srcOrd="1" destOrd="0" presId="urn:microsoft.com/office/officeart/2005/8/layout/hProcess11"/>
    <dgm:cxn modelId="{ED6C12DC-4800-459E-AA05-2AE1C227A750}" type="presParOf" srcId="{BDA67922-0116-4FD3-A4CB-4C60F481264C}" destId="{180C7D3A-3B69-4ECA-9100-EEC1A2E54D7A}" srcOrd="2" destOrd="0" presId="urn:microsoft.com/office/officeart/2005/8/layout/hProcess11"/>
    <dgm:cxn modelId="{200C8456-1970-4E3C-AF27-EA31B61696D3}" type="presParOf" srcId="{82CB67F5-FB6E-4CD1-9F3B-3D93012FBBFB}" destId="{0C3C6977-4915-4F60-81DF-976BCD340433}" srcOrd="1" destOrd="0" presId="urn:microsoft.com/office/officeart/2005/8/layout/hProcess11"/>
    <dgm:cxn modelId="{3A277CF8-EF87-4B18-9509-B75185867232}" type="presParOf" srcId="{82CB67F5-FB6E-4CD1-9F3B-3D93012FBBFB}" destId="{C9C4F4BB-128E-441B-ADD4-838DEB79C300}" srcOrd="2" destOrd="0" presId="urn:microsoft.com/office/officeart/2005/8/layout/hProcess11"/>
    <dgm:cxn modelId="{EED2B804-CB1D-4EBF-BFDC-AB2A480141B6}" type="presParOf" srcId="{C9C4F4BB-128E-441B-ADD4-838DEB79C300}" destId="{77B5D18E-8107-456F-81D0-E291EEDCEEA5}" srcOrd="0" destOrd="0" presId="urn:microsoft.com/office/officeart/2005/8/layout/hProcess11"/>
    <dgm:cxn modelId="{4BFE813B-1026-4FA0-B9E8-E894E3325E8E}" type="presParOf" srcId="{C9C4F4BB-128E-441B-ADD4-838DEB79C300}" destId="{DA2931AD-125D-483B-988F-9D7AA119E081}" srcOrd="1" destOrd="0" presId="urn:microsoft.com/office/officeart/2005/8/layout/hProcess11"/>
    <dgm:cxn modelId="{8EBAFB72-8D44-4D23-9670-4CA4C186693B}" type="presParOf" srcId="{C9C4F4BB-128E-441B-ADD4-838DEB79C300}" destId="{C1C52BA9-E724-435D-A163-E3076E5AC2DD}" srcOrd="2" destOrd="0" presId="urn:microsoft.com/office/officeart/2005/8/layout/hProcess11"/>
    <dgm:cxn modelId="{5E889952-350D-4F78-ADA2-D26CFAE78349}" type="presParOf" srcId="{82CB67F5-FB6E-4CD1-9F3B-3D93012FBBFB}" destId="{EF72ED92-C90F-44E6-9715-3EA8C0E16A5F}" srcOrd="3" destOrd="0" presId="urn:microsoft.com/office/officeart/2005/8/layout/hProcess11"/>
    <dgm:cxn modelId="{13DF0C3B-DC3C-475A-983C-AD186FE5C7DD}" type="presParOf" srcId="{82CB67F5-FB6E-4CD1-9F3B-3D93012FBBFB}" destId="{73EF59AC-1B1B-4CB1-AAE2-6F2FCDC884FA}" srcOrd="4" destOrd="0" presId="urn:microsoft.com/office/officeart/2005/8/layout/hProcess11"/>
    <dgm:cxn modelId="{1F1450A8-F625-42C5-9787-1F40AE2D832A}" type="presParOf" srcId="{73EF59AC-1B1B-4CB1-AAE2-6F2FCDC884FA}" destId="{025260A6-B7A6-4A1F-946C-7112950473B6}" srcOrd="0" destOrd="0" presId="urn:microsoft.com/office/officeart/2005/8/layout/hProcess11"/>
    <dgm:cxn modelId="{E672A617-29E5-4824-A227-60CD4E341CF6}" type="presParOf" srcId="{73EF59AC-1B1B-4CB1-AAE2-6F2FCDC884FA}" destId="{AC959A32-B45D-40D5-A0FE-BCDA24C653D0}" srcOrd="1" destOrd="0" presId="urn:microsoft.com/office/officeart/2005/8/layout/hProcess11"/>
    <dgm:cxn modelId="{9E74012B-374C-4579-A54A-8E4C183C9D68}" type="presParOf" srcId="{73EF59AC-1B1B-4CB1-AAE2-6F2FCDC884FA}" destId="{708C3A9D-77BA-4D54-BA04-8F000AE77339}" srcOrd="2" destOrd="0" presId="urn:microsoft.com/office/officeart/2005/8/layout/hProcess11"/>
    <dgm:cxn modelId="{0B1486F0-6B68-4AB9-90CB-19472554E2FE}" type="presParOf" srcId="{82CB67F5-FB6E-4CD1-9F3B-3D93012FBBFB}" destId="{C5BA065D-EAFB-4E77-B09F-78B27DDF4268}" srcOrd="5" destOrd="0" presId="urn:microsoft.com/office/officeart/2005/8/layout/hProcess11"/>
    <dgm:cxn modelId="{47CB1F59-D7A0-45BE-9F23-F3536EE87462}" type="presParOf" srcId="{82CB67F5-FB6E-4CD1-9F3B-3D93012FBBFB}" destId="{9EBAA4CD-00CB-4C4F-9573-A766C74D418D}" srcOrd="6" destOrd="0" presId="urn:microsoft.com/office/officeart/2005/8/layout/hProcess11"/>
    <dgm:cxn modelId="{A68F4833-24FF-4505-88EA-1F998AB9D22A}" type="presParOf" srcId="{9EBAA4CD-00CB-4C4F-9573-A766C74D418D}" destId="{09F36581-B6EA-4D2A-9BA6-B33C680D069C}" srcOrd="0" destOrd="0" presId="urn:microsoft.com/office/officeart/2005/8/layout/hProcess11"/>
    <dgm:cxn modelId="{F52A4E8C-C2B5-4880-9FFF-17D586E4FB6C}" type="presParOf" srcId="{9EBAA4CD-00CB-4C4F-9573-A766C74D418D}" destId="{2D724A6B-33B3-4F05-8C83-B154C884A6CE}" srcOrd="1" destOrd="0" presId="urn:microsoft.com/office/officeart/2005/8/layout/hProcess11"/>
    <dgm:cxn modelId="{3918FAE5-379F-4F97-A4D0-2DB7F3A10523}" type="presParOf" srcId="{9EBAA4CD-00CB-4C4F-9573-A766C74D418D}" destId="{21BB31A0-C271-47EF-8AC8-53A8BAEE7A45}" srcOrd="2" destOrd="0" presId="urn:microsoft.com/office/officeart/2005/8/layout/hProcess11"/>
    <dgm:cxn modelId="{089E174C-A908-4194-8B54-2A6552A7B566}" type="presParOf" srcId="{82CB67F5-FB6E-4CD1-9F3B-3D93012FBBFB}" destId="{BF79DD47-92D1-41D6-ACBB-CE163C36ED02}" srcOrd="7" destOrd="0" presId="urn:microsoft.com/office/officeart/2005/8/layout/hProcess11"/>
    <dgm:cxn modelId="{B3788911-87DA-49E7-8FC5-5FC863C155C7}" type="presParOf" srcId="{82CB67F5-FB6E-4CD1-9F3B-3D93012FBBFB}" destId="{6F62811F-8B97-4CCB-BF18-8143CB839565}" srcOrd="8" destOrd="0" presId="urn:microsoft.com/office/officeart/2005/8/layout/hProcess11"/>
    <dgm:cxn modelId="{1F9CECE8-D48F-4DD3-9B22-C565A27CF0CB}" type="presParOf" srcId="{6F62811F-8B97-4CCB-BF18-8143CB839565}" destId="{DE4C73F7-F6DC-47E1-8AF7-E9516F616D2A}" srcOrd="0" destOrd="0" presId="urn:microsoft.com/office/officeart/2005/8/layout/hProcess11"/>
    <dgm:cxn modelId="{B8A8644A-C2F9-4FD2-B1FE-D89BAD781125}" type="presParOf" srcId="{6F62811F-8B97-4CCB-BF18-8143CB839565}" destId="{44AD2B18-2980-4E19-B79E-95D7380D1A27}" srcOrd="1" destOrd="0" presId="urn:microsoft.com/office/officeart/2005/8/layout/hProcess11"/>
    <dgm:cxn modelId="{508E0EF1-0E0B-4BB9-92E9-7F2161A70CE6}" type="presParOf" srcId="{6F62811F-8B97-4CCB-BF18-8143CB839565}" destId="{7DAF5ED5-C29D-4669-AB71-F1BEAD274035}" srcOrd="2" destOrd="0" presId="urn:microsoft.com/office/officeart/2005/8/layout/hProcess11"/>
    <dgm:cxn modelId="{C4D89A25-97F7-4902-BBF2-9027B261505D}" type="presParOf" srcId="{82CB67F5-FB6E-4CD1-9F3B-3D93012FBBFB}" destId="{7921FE4A-B75F-4C85-A09B-79F8E50777A2}" srcOrd="9" destOrd="0" presId="urn:microsoft.com/office/officeart/2005/8/layout/hProcess11"/>
    <dgm:cxn modelId="{481C0A6C-91CB-476E-8309-9508AB62BDC1}" type="presParOf" srcId="{82CB67F5-FB6E-4CD1-9F3B-3D93012FBBFB}" destId="{0BD0DB9B-99AF-4A8B-9E07-5CC7C15BB082}" srcOrd="10" destOrd="0" presId="urn:microsoft.com/office/officeart/2005/8/layout/hProcess11"/>
    <dgm:cxn modelId="{A0F421B2-AC36-4D66-A2FC-CE201289CC5D}" type="presParOf" srcId="{0BD0DB9B-99AF-4A8B-9E07-5CC7C15BB082}" destId="{1285C953-3FB9-41E4-84E4-831BD9352A8E}" srcOrd="0" destOrd="0" presId="urn:microsoft.com/office/officeart/2005/8/layout/hProcess11"/>
    <dgm:cxn modelId="{D7D356CE-705E-4DEA-9ABD-564CFCAA0509}" type="presParOf" srcId="{0BD0DB9B-99AF-4A8B-9E07-5CC7C15BB082}" destId="{135A87A2-8262-4CDE-B175-B01DA535B5CF}" srcOrd="1" destOrd="0" presId="urn:microsoft.com/office/officeart/2005/8/layout/hProcess11"/>
    <dgm:cxn modelId="{9873E6E5-531A-4CF2-9EDE-3A7E4C3F36CF}" type="presParOf" srcId="{0BD0DB9B-99AF-4A8B-9E07-5CC7C15BB082}" destId="{3294575C-EB0F-4C93-B38C-5D882112F1BD}" srcOrd="2" destOrd="0" presId="urn:microsoft.com/office/officeart/2005/8/layout/hProcess11"/>
    <dgm:cxn modelId="{9A7B23BB-2C3F-4A7C-8686-13C90B009157}" type="presParOf" srcId="{82CB67F5-FB6E-4CD1-9F3B-3D93012FBBFB}" destId="{BE13E973-3972-414B-91B7-26C32484F9A4}" srcOrd="11" destOrd="0" presId="urn:microsoft.com/office/officeart/2005/8/layout/hProcess11"/>
    <dgm:cxn modelId="{AFB8C3EE-31ED-4D8D-93D3-0DA2944EE445}" type="presParOf" srcId="{82CB67F5-FB6E-4CD1-9F3B-3D93012FBBFB}" destId="{914DC283-59C4-4698-8827-EDEF5B0B8B49}" srcOrd="12" destOrd="0" presId="urn:microsoft.com/office/officeart/2005/8/layout/hProcess11"/>
    <dgm:cxn modelId="{BDFCC0FE-227D-4C9E-9FAF-C0575EADF04E}" type="presParOf" srcId="{914DC283-59C4-4698-8827-EDEF5B0B8B49}" destId="{5CE3A65C-AC6E-4C98-B394-3D4DAE1A3483}" srcOrd="0" destOrd="0" presId="urn:microsoft.com/office/officeart/2005/8/layout/hProcess11"/>
    <dgm:cxn modelId="{3BBA0E07-A401-4059-A342-CBE39035D6CA}" type="presParOf" srcId="{914DC283-59C4-4698-8827-EDEF5B0B8B49}" destId="{C3811E94-4B49-47E1-997C-F30F4D347FA4}" srcOrd="1" destOrd="0" presId="urn:microsoft.com/office/officeart/2005/8/layout/hProcess11"/>
    <dgm:cxn modelId="{7CB763BF-1834-44D8-9AC6-E3F1F1D71185}" type="presParOf" srcId="{914DC283-59C4-4698-8827-EDEF5B0B8B49}" destId="{EEA9398C-F43B-4A75-A756-DABC78CC8D6E}" srcOrd="2" destOrd="0" presId="urn:microsoft.com/office/officeart/2005/8/layout/hProcess11"/>
    <dgm:cxn modelId="{C62718C9-8167-4305-B7B5-28E92056AF0B}" type="presParOf" srcId="{82CB67F5-FB6E-4CD1-9F3B-3D93012FBBFB}" destId="{00BA73B4-C33E-4656-B0BC-863930FE2A7D}" srcOrd="13" destOrd="0" presId="urn:microsoft.com/office/officeart/2005/8/layout/hProcess11"/>
    <dgm:cxn modelId="{A92649D1-96AF-4477-AB27-2DF9C9079D46}" type="presParOf" srcId="{82CB67F5-FB6E-4CD1-9F3B-3D93012FBBFB}" destId="{F29E3832-4EAF-4766-A6B6-AA7B2D4DCA91}" srcOrd="14" destOrd="0" presId="urn:microsoft.com/office/officeart/2005/8/layout/hProcess11"/>
    <dgm:cxn modelId="{97846C02-45AA-4C20-AC00-28C3BC9F64AA}" type="presParOf" srcId="{F29E3832-4EAF-4766-A6B6-AA7B2D4DCA91}" destId="{565977F0-7623-4957-97A1-D8EF27CC4942}" srcOrd="0" destOrd="0" presId="urn:microsoft.com/office/officeart/2005/8/layout/hProcess11"/>
    <dgm:cxn modelId="{6F57461F-C7C5-4E8C-8F2C-9AADDB204EA6}" type="presParOf" srcId="{F29E3832-4EAF-4766-A6B6-AA7B2D4DCA91}" destId="{5EEDDBCF-6D15-4979-AC3D-27A057EEF9BE}" srcOrd="1" destOrd="0" presId="urn:microsoft.com/office/officeart/2005/8/layout/hProcess11"/>
    <dgm:cxn modelId="{F0C15B27-2B10-4737-B1DB-104520796F75}" type="presParOf" srcId="{F29E3832-4EAF-4766-A6B6-AA7B2D4DCA91}" destId="{FD4789E2-F6E0-4E61-8771-DAAC3D7680FA}" srcOrd="2" destOrd="0" presId="urn:microsoft.com/office/officeart/2005/8/layout/hProcess11"/>
    <dgm:cxn modelId="{EDF197EF-18CD-4559-9D5D-4CEFFABC7A25}" type="presParOf" srcId="{82CB67F5-FB6E-4CD1-9F3B-3D93012FBBFB}" destId="{593CA6E5-A000-4DB1-B693-ADB8AAFC1784}" srcOrd="15" destOrd="0" presId="urn:microsoft.com/office/officeart/2005/8/layout/hProcess11"/>
    <dgm:cxn modelId="{7265F6B1-CC39-460B-BC20-CD7BAE575690}" type="presParOf" srcId="{82CB67F5-FB6E-4CD1-9F3B-3D93012FBBFB}" destId="{2F0EB2BD-62CB-4B97-961D-A875D68EA170}" srcOrd="16" destOrd="0" presId="urn:microsoft.com/office/officeart/2005/8/layout/hProcess11"/>
    <dgm:cxn modelId="{348A20B6-FFEA-4961-B67B-41D66F924305}" type="presParOf" srcId="{2F0EB2BD-62CB-4B97-961D-A875D68EA170}" destId="{2DD9057E-6B76-4DBF-BB6D-7F744B587BF1}" srcOrd="0" destOrd="0" presId="urn:microsoft.com/office/officeart/2005/8/layout/hProcess11"/>
    <dgm:cxn modelId="{FDF8FF72-9EBD-489E-9B93-CF0C3A8F0465}" type="presParOf" srcId="{2F0EB2BD-62CB-4B97-961D-A875D68EA170}" destId="{4C912DF7-7CDC-4ACA-BF04-D250A4F11E5F}" srcOrd="1" destOrd="0" presId="urn:microsoft.com/office/officeart/2005/8/layout/hProcess11"/>
    <dgm:cxn modelId="{15ABAE87-C36A-4EB0-AA52-EEA5C8342FC0}" type="presParOf" srcId="{2F0EB2BD-62CB-4B97-961D-A875D68EA170}" destId="{F389F3AF-1354-4BEF-AA4E-432335E312E3}" srcOrd="2" destOrd="0" presId="urn:microsoft.com/office/officeart/2005/8/layout/hProcess11"/>
    <dgm:cxn modelId="{D2CFB0EF-B714-4C6C-BE72-64F937851FB0}" type="presParOf" srcId="{82CB67F5-FB6E-4CD1-9F3B-3D93012FBBFB}" destId="{A5E80181-4763-4B48-BB95-D7978A60421C}" srcOrd="17" destOrd="0" presId="urn:microsoft.com/office/officeart/2005/8/layout/hProcess11"/>
    <dgm:cxn modelId="{BA522271-4613-4713-90EC-518C5539E6D3}" type="presParOf" srcId="{82CB67F5-FB6E-4CD1-9F3B-3D93012FBBFB}" destId="{F09B1377-6E82-4B29-8703-6E26D91C08B3}" srcOrd="18" destOrd="0" presId="urn:microsoft.com/office/officeart/2005/8/layout/hProcess11"/>
    <dgm:cxn modelId="{03851011-E5AC-4C3D-8690-53D4B32AA250}" type="presParOf" srcId="{F09B1377-6E82-4B29-8703-6E26D91C08B3}" destId="{2B86E5EA-4B26-4A9B-9AF6-EE17D3923353}" srcOrd="0" destOrd="0" presId="urn:microsoft.com/office/officeart/2005/8/layout/hProcess11"/>
    <dgm:cxn modelId="{A4400829-A47E-47B9-8884-9BBAED164019}" type="presParOf" srcId="{F09B1377-6E82-4B29-8703-6E26D91C08B3}" destId="{010DA4DB-D103-47B3-8F1A-FC476E2F14E8}" srcOrd="1" destOrd="0" presId="urn:microsoft.com/office/officeart/2005/8/layout/hProcess11"/>
    <dgm:cxn modelId="{8DE3C8F1-809C-409F-A010-4058FAD36BEE}" type="presParOf" srcId="{F09B1377-6E82-4B29-8703-6E26D91C08B3}" destId="{2D2FFB41-8353-4CB7-B3AF-7EB6B6F8B19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E044C-7825-49FE-B456-3EC1E5003A79}">
      <dsp:nvSpPr>
        <dsp:cNvPr id="0" name=""/>
        <dsp:cNvSpPr/>
      </dsp:nvSpPr>
      <dsp:spPr>
        <a:xfrm>
          <a:off x="0" y="1549988"/>
          <a:ext cx="12057888" cy="2107737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DF45C-AD41-4B90-A51F-E8D6E47786AA}">
      <dsp:nvSpPr>
        <dsp:cNvPr id="0" name=""/>
        <dsp:cNvSpPr/>
      </dsp:nvSpPr>
      <dsp:spPr>
        <a:xfrm>
          <a:off x="527823" y="228742"/>
          <a:ext cx="848545" cy="1828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solidFill>
                <a:prstClr val="black"/>
              </a:solidFill>
              <a:latin typeface="Abadi"/>
              <a:ea typeface="+mn-ea"/>
              <a:cs typeface="+mn-cs"/>
            </a:rPr>
            <a:t>9/8</a:t>
          </a:r>
          <a:br>
            <a:rPr lang="en-US" sz="1600" kern="1200">
              <a:latin typeface="Abadi"/>
            </a:rPr>
          </a:br>
          <a:r>
            <a:rPr lang="en-US" sz="1600" kern="1200">
              <a:latin typeface="Abadi"/>
            </a:rPr>
            <a:t>Start Project</a:t>
          </a:r>
        </a:p>
      </dsp:txBody>
      <dsp:txXfrm>
        <a:off x="527823" y="228742"/>
        <a:ext cx="848545" cy="1828799"/>
      </dsp:txXfrm>
    </dsp:sp>
    <dsp:sp modelId="{7DEC6DA7-FD11-4E5C-A979-D2DE90178234}">
      <dsp:nvSpPr>
        <dsp:cNvPr id="0" name=""/>
        <dsp:cNvSpPr/>
      </dsp:nvSpPr>
      <dsp:spPr>
        <a:xfrm>
          <a:off x="705216" y="2285998"/>
          <a:ext cx="508029" cy="508029"/>
        </a:xfrm>
        <a:prstGeom prst="don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5D18E-8107-456F-81D0-E291EEDCEEA5}">
      <dsp:nvSpPr>
        <dsp:cNvPr id="0" name=""/>
        <dsp:cNvSpPr/>
      </dsp:nvSpPr>
      <dsp:spPr>
        <a:xfrm>
          <a:off x="1436070" y="3152722"/>
          <a:ext cx="1065474" cy="1828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badi"/>
            </a:rPr>
            <a:t>9/24</a:t>
          </a:r>
          <a:br>
            <a:rPr lang="en-US" sz="1600" kern="1200">
              <a:latin typeface="Abadi"/>
            </a:rPr>
          </a:br>
          <a:r>
            <a:rPr lang="en-US" sz="1600" kern="1200">
              <a:latin typeface="Abadi"/>
            </a:rPr>
            <a:t>Customer Needs</a:t>
          </a:r>
        </a:p>
      </dsp:txBody>
      <dsp:txXfrm>
        <a:off x="1436070" y="3152722"/>
        <a:ext cx="1065474" cy="1828799"/>
      </dsp:txXfrm>
    </dsp:sp>
    <dsp:sp modelId="{DA2931AD-125D-483B-988F-9D7AA119E081}">
      <dsp:nvSpPr>
        <dsp:cNvPr id="0" name=""/>
        <dsp:cNvSpPr/>
      </dsp:nvSpPr>
      <dsp:spPr>
        <a:xfrm>
          <a:off x="1711215" y="2285998"/>
          <a:ext cx="508029" cy="508029"/>
        </a:xfrm>
        <a:prstGeom prst="ellipse">
          <a:avLst/>
        </a:prstGeom>
        <a:solidFill>
          <a:schemeClr val="accent3">
            <a:hueOff val="301178"/>
            <a:satOff val="11111"/>
            <a:lumOff val="-1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260A6-B7A6-4A1F-946C-7112950473B6}">
      <dsp:nvSpPr>
        <dsp:cNvPr id="0" name=""/>
        <dsp:cNvSpPr/>
      </dsp:nvSpPr>
      <dsp:spPr>
        <a:xfrm>
          <a:off x="2436935" y="275091"/>
          <a:ext cx="1148275" cy="1828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>
              <a:solidFill>
                <a:prstClr val="black"/>
              </a:solidFill>
              <a:latin typeface="Abadi"/>
              <a:ea typeface="+mn-ea"/>
              <a:cs typeface="+mn-cs"/>
            </a:rPr>
            <a:t>10/15</a:t>
          </a:r>
          <a:br>
            <a:rPr lang="en-US" sz="1600" kern="1200">
              <a:latin typeface="Abadi"/>
            </a:rPr>
          </a:br>
          <a:r>
            <a:rPr lang="en-US" sz="1500" kern="1200">
              <a:latin typeface="Abadi"/>
            </a:rPr>
            <a:t>Concept Generation</a:t>
          </a:r>
        </a:p>
      </dsp:txBody>
      <dsp:txXfrm>
        <a:off x="2436935" y="275091"/>
        <a:ext cx="1148275" cy="1828799"/>
      </dsp:txXfrm>
    </dsp:sp>
    <dsp:sp modelId="{AC959A32-B45D-40D5-A0FE-BCDA24C653D0}">
      <dsp:nvSpPr>
        <dsp:cNvPr id="0" name=""/>
        <dsp:cNvSpPr/>
      </dsp:nvSpPr>
      <dsp:spPr>
        <a:xfrm>
          <a:off x="2793349" y="2285998"/>
          <a:ext cx="508029" cy="508029"/>
        </a:xfrm>
        <a:prstGeom prst="ellipse">
          <a:avLst/>
        </a:prstGeom>
        <a:solidFill>
          <a:schemeClr val="accent3">
            <a:hueOff val="602355"/>
            <a:satOff val="22222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36581-B6EA-4D2A-9BA6-B33C680D069C}">
      <dsp:nvSpPr>
        <dsp:cNvPr id="0" name=""/>
        <dsp:cNvSpPr/>
      </dsp:nvSpPr>
      <dsp:spPr>
        <a:xfrm>
          <a:off x="3649444" y="3152722"/>
          <a:ext cx="998180" cy="1828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badi"/>
            </a:rPr>
            <a:t>10/23</a:t>
          </a:r>
          <a:br>
            <a:rPr lang="en-US" sz="1600" kern="1200">
              <a:latin typeface="Abadi"/>
            </a:rPr>
          </a:br>
          <a:r>
            <a:rPr lang="en-US" sz="1600" kern="1200">
              <a:latin typeface="Abadi"/>
            </a:rPr>
            <a:t>Florida Division of Blind Services</a:t>
          </a:r>
        </a:p>
      </dsp:txBody>
      <dsp:txXfrm>
        <a:off x="3649444" y="3152722"/>
        <a:ext cx="998180" cy="1828799"/>
      </dsp:txXfrm>
    </dsp:sp>
    <dsp:sp modelId="{2D724A6B-33B3-4F05-8C83-B154C884A6CE}">
      <dsp:nvSpPr>
        <dsp:cNvPr id="0" name=""/>
        <dsp:cNvSpPr/>
      </dsp:nvSpPr>
      <dsp:spPr>
        <a:xfrm>
          <a:off x="3897597" y="2285998"/>
          <a:ext cx="508029" cy="508029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C73F7-F6DC-47E1-8AF7-E9516F616D2A}">
      <dsp:nvSpPr>
        <dsp:cNvPr id="0" name=""/>
        <dsp:cNvSpPr/>
      </dsp:nvSpPr>
      <dsp:spPr>
        <a:xfrm>
          <a:off x="4668553" y="269822"/>
          <a:ext cx="1048203" cy="1828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badi"/>
            </a:rPr>
            <a:t>11/6</a:t>
          </a:r>
          <a:br>
            <a:rPr lang="en-US" sz="1600" kern="1200">
              <a:latin typeface="Abadi"/>
            </a:rPr>
          </a:br>
          <a:r>
            <a:rPr lang="en-US" sz="1600" kern="1200">
              <a:latin typeface="Abadi"/>
            </a:rPr>
            <a:t>Concept Selection</a:t>
          </a:r>
        </a:p>
      </dsp:txBody>
      <dsp:txXfrm>
        <a:off x="4668553" y="269822"/>
        <a:ext cx="1048203" cy="1828799"/>
      </dsp:txXfrm>
    </dsp:sp>
    <dsp:sp modelId="{44AD2B18-2980-4E19-B79E-95D7380D1A27}">
      <dsp:nvSpPr>
        <dsp:cNvPr id="0" name=""/>
        <dsp:cNvSpPr/>
      </dsp:nvSpPr>
      <dsp:spPr>
        <a:xfrm>
          <a:off x="4995724" y="2285998"/>
          <a:ext cx="508029" cy="508029"/>
        </a:xfrm>
        <a:prstGeom prst="ellipse">
          <a:avLst/>
        </a:prstGeom>
        <a:solidFill>
          <a:schemeClr val="accent3">
            <a:hueOff val="1204711"/>
            <a:satOff val="44444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5C953-3FB9-41E4-84E4-831BD9352A8E}">
      <dsp:nvSpPr>
        <dsp:cNvPr id="0" name=""/>
        <dsp:cNvSpPr/>
      </dsp:nvSpPr>
      <dsp:spPr>
        <a:xfrm>
          <a:off x="5944021" y="3152722"/>
          <a:ext cx="1051402" cy="1828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badi"/>
            </a:rPr>
            <a:t>12/13</a:t>
          </a:r>
          <a:br>
            <a:rPr lang="en-US" sz="1600" kern="1200">
              <a:latin typeface="Abadi"/>
            </a:rPr>
          </a:br>
          <a:r>
            <a:rPr lang="en-US" sz="1600" kern="1200">
              <a:latin typeface="Abadi"/>
            </a:rPr>
            <a:t>Business Model Canvas</a:t>
          </a:r>
        </a:p>
      </dsp:txBody>
      <dsp:txXfrm>
        <a:off x="5944021" y="3152722"/>
        <a:ext cx="1051402" cy="1828799"/>
      </dsp:txXfrm>
    </dsp:sp>
    <dsp:sp modelId="{135A87A2-8262-4CDE-B175-B01DA535B5CF}">
      <dsp:nvSpPr>
        <dsp:cNvPr id="0" name=""/>
        <dsp:cNvSpPr/>
      </dsp:nvSpPr>
      <dsp:spPr>
        <a:xfrm>
          <a:off x="6202020" y="2285998"/>
          <a:ext cx="508029" cy="508029"/>
        </a:xfrm>
        <a:prstGeom prst="ellipse">
          <a:avLst/>
        </a:prstGeom>
        <a:solidFill>
          <a:schemeClr val="accent3">
            <a:hueOff val="1505888"/>
            <a:satOff val="55556"/>
            <a:lumOff val="-81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3A65C-AC6E-4C98-B394-3D4DAE1A3483}">
      <dsp:nvSpPr>
        <dsp:cNvPr id="0" name=""/>
        <dsp:cNvSpPr/>
      </dsp:nvSpPr>
      <dsp:spPr>
        <a:xfrm>
          <a:off x="7232420" y="269822"/>
          <a:ext cx="807744" cy="1828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badi"/>
            </a:rPr>
            <a:t>2/8</a:t>
          </a:r>
          <a:br>
            <a:rPr lang="en-US" sz="1600" kern="1200">
              <a:latin typeface="Abadi"/>
            </a:rPr>
          </a:br>
          <a:r>
            <a:rPr lang="en-US" sz="1600" kern="1200">
              <a:latin typeface="Abadi"/>
            </a:rPr>
            <a:t>Order Parts</a:t>
          </a:r>
        </a:p>
      </dsp:txBody>
      <dsp:txXfrm>
        <a:off x="7232420" y="269822"/>
        <a:ext cx="807744" cy="1828799"/>
      </dsp:txXfrm>
    </dsp:sp>
    <dsp:sp modelId="{C3811E94-4B49-47E1-997C-F30F4D347FA4}">
      <dsp:nvSpPr>
        <dsp:cNvPr id="0" name=""/>
        <dsp:cNvSpPr/>
      </dsp:nvSpPr>
      <dsp:spPr>
        <a:xfrm>
          <a:off x="7397639" y="2285998"/>
          <a:ext cx="508029" cy="508029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977F0-7623-4957-97A1-D8EF27CC4942}">
      <dsp:nvSpPr>
        <dsp:cNvPr id="0" name=""/>
        <dsp:cNvSpPr/>
      </dsp:nvSpPr>
      <dsp:spPr>
        <a:xfrm>
          <a:off x="8316796" y="3152722"/>
          <a:ext cx="1237233" cy="1828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badi"/>
            </a:rPr>
            <a:t>3/12</a:t>
          </a:r>
          <a:br>
            <a:rPr lang="en-US" sz="1600" kern="1200">
              <a:latin typeface="Abadi"/>
            </a:rPr>
          </a:br>
          <a:r>
            <a:rPr lang="en-US" sz="1600" kern="1200">
              <a:latin typeface="Abadi"/>
            </a:rPr>
            <a:t>Testing and Validation</a:t>
          </a:r>
        </a:p>
      </dsp:txBody>
      <dsp:txXfrm>
        <a:off x="8316796" y="3152722"/>
        <a:ext cx="1237233" cy="1828799"/>
      </dsp:txXfrm>
    </dsp:sp>
    <dsp:sp modelId="{5EEDDBCF-6D15-4979-AC3D-27A057EEF9BE}">
      <dsp:nvSpPr>
        <dsp:cNvPr id="0" name=""/>
        <dsp:cNvSpPr/>
      </dsp:nvSpPr>
      <dsp:spPr>
        <a:xfrm>
          <a:off x="8616563" y="2285998"/>
          <a:ext cx="508029" cy="508029"/>
        </a:xfrm>
        <a:prstGeom prst="ellipse">
          <a:avLst/>
        </a:prstGeom>
        <a:solidFill>
          <a:schemeClr val="accent3">
            <a:hueOff val="2108244"/>
            <a:satOff val="77778"/>
            <a:lumOff val="-1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9057E-6B76-4DBF-BB6D-7F744B587BF1}">
      <dsp:nvSpPr>
        <dsp:cNvPr id="0" name=""/>
        <dsp:cNvSpPr/>
      </dsp:nvSpPr>
      <dsp:spPr>
        <a:xfrm>
          <a:off x="9638707" y="259536"/>
          <a:ext cx="1038672" cy="1828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badi"/>
            </a:rPr>
            <a:t>3/20</a:t>
          </a:r>
          <a:br>
            <a:rPr lang="en-US" sz="1600" kern="1200">
              <a:latin typeface="Abadi"/>
            </a:rPr>
          </a:br>
          <a:r>
            <a:rPr lang="en-US" sz="1600" kern="1200">
              <a:latin typeface="Abadi"/>
            </a:rPr>
            <a:t>Reiterate Design</a:t>
          </a:r>
        </a:p>
      </dsp:txBody>
      <dsp:txXfrm>
        <a:off x="9638707" y="259536"/>
        <a:ext cx="1038672" cy="1828799"/>
      </dsp:txXfrm>
    </dsp:sp>
    <dsp:sp modelId="{4C912DF7-7CDC-4ACA-BF04-D250A4F11E5F}">
      <dsp:nvSpPr>
        <dsp:cNvPr id="0" name=""/>
        <dsp:cNvSpPr/>
      </dsp:nvSpPr>
      <dsp:spPr>
        <a:xfrm>
          <a:off x="9830395" y="2285998"/>
          <a:ext cx="508029" cy="508029"/>
        </a:xfrm>
        <a:prstGeom prst="ellipse">
          <a:avLst/>
        </a:prstGeom>
        <a:solidFill>
          <a:schemeClr val="accent3">
            <a:hueOff val="2409421"/>
            <a:satOff val="88889"/>
            <a:lumOff val="-130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6E5EA-4B26-4A9B-9AF6-EE17D3923353}">
      <dsp:nvSpPr>
        <dsp:cNvPr id="0" name=""/>
        <dsp:cNvSpPr/>
      </dsp:nvSpPr>
      <dsp:spPr>
        <a:xfrm>
          <a:off x="10711735" y="467148"/>
          <a:ext cx="997616" cy="1828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badi"/>
              <a:cs typeface="Arial"/>
            </a:rPr>
            <a:t>4/16</a:t>
          </a:r>
          <a:br>
            <a:rPr lang="en-US" sz="1600" kern="1200">
              <a:latin typeface="Abadi"/>
              <a:cs typeface="Arial"/>
            </a:rPr>
          </a:br>
          <a:r>
            <a:rPr lang="en-US" sz="1800" kern="1200">
              <a:latin typeface="Abadi"/>
              <a:cs typeface="Arial"/>
            </a:rPr>
            <a:t>Final Product</a:t>
          </a:r>
          <a:endParaRPr lang="en-US" sz="1800" kern="1200">
            <a:latin typeface="Abadi"/>
          </a:endParaRPr>
        </a:p>
      </dsp:txBody>
      <dsp:txXfrm>
        <a:off x="10711735" y="467148"/>
        <a:ext cx="997616" cy="1828799"/>
      </dsp:txXfrm>
    </dsp:sp>
    <dsp:sp modelId="{010DA4DB-D103-47B3-8F1A-FC476E2F14E8}">
      <dsp:nvSpPr>
        <dsp:cNvPr id="0" name=""/>
        <dsp:cNvSpPr/>
      </dsp:nvSpPr>
      <dsp:spPr>
        <a:xfrm>
          <a:off x="10838643" y="2148840"/>
          <a:ext cx="743806" cy="743806"/>
        </a:xfrm>
        <a:prstGeom prst="star5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9F038-1167-4D95-8C53-B3C3292059ED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48D8C-6117-40E4-8E16-004DA1856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7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8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0F3E-4A09-436A-9BBB-B046EC34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2363"/>
            <a:ext cx="10515599" cy="2260355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6AC5B-A832-438B-B781-FE132E5AA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2AF1849-F7DF-4428-8791-CDE01476C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902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6352D44-B364-42A1-8D5E-BCFA866BC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9024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4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504D-5BE4-4919-80C3-80C2B9BA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A1CB-2668-4894-ADCB-A673B2D1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C6C71-1F51-4083-9B19-7CAAC8613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DFEF0BA-0963-43B0-83AE-8D1202596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1B9EA7-BE7C-42BF-9F7B-DB36CF81A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362B9-208D-4DB2-99B3-BA7D01212D5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271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AC61-1959-44FA-8A93-F4B1FECD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A0646-0B52-49E3-9349-C902CFC17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A237A-1713-4B4E-961F-D4A79D934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5B3B4FA-F86C-4A54-AFAB-544DAE573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9B0C6B-D7A4-47B6-B443-041EBC0AF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1E84F8-12C5-40E5-A45C-E4BEFB7ED94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590523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74720" cy="40943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360" y="1825625"/>
            <a:ext cx="6949440" cy="40943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2CC54A-A1B1-40AC-8006-ABA9B9FC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7F4A8C-DEC5-477A-A674-4F1B2015B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5E60FA-03DC-4DD3-ADB5-558FDAFF180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517402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-thir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28800"/>
            <a:ext cx="3474720" cy="40990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28800"/>
            <a:ext cx="6949440" cy="40990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B3DA184-B0C9-474F-8A7B-BECFCD743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9EE9E5-A378-44F2-BF9B-320281309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82E59-CF7D-41E5-88A8-18E87385456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69871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Heading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5A75-5113-0442-B764-1FD593F8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75886"/>
            <a:ext cx="10515600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13C29-A3D5-9E4C-B068-E58B25DE4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7360"/>
            <a:ext cx="3474720" cy="3577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D8FAD-63EC-D640-8732-76DCA0C4A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9600" y="2337360"/>
            <a:ext cx="6935788" cy="3577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A54EEF4-638C-4F27-9E79-C445BD2A7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491CCE-C01C-4615-8BA6-1CD1D6082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07CFA4-F15B-47EA-AF7F-A6AD3A832D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092331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3474720" cy="40619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5864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EC4D44-4A53-41D3-8C59-04C89173B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434E3D2-21FE-4821-84C7-F37A9A655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467819-2C73-41C7-911A-62CAD25D642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438085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5728" y="2958660"/>
            <a:ext cx="5148072" cy="2971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25735"/>
            <a:ext cx="10515600" cy="11978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58660"/>
            <a:ext cx="5148072" cy="2971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3272883-C5F6-453F-B642-5AEA9FCD1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5BA8CE-14C6-4487-821D-849D15E3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5D11A9-8D12-43A7-91C1-D86FDA27EC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374909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10515600" cy="1092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E81A263-0818-47C6-8419-B105D8EC1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E4EFF03-7379-4634-8CE7-1E50B37A2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31353FF-A2A6-4825-8E2A-7404D3B1662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878465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04140"/>
            <a:ext cx="3474720" cy="36533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804139"/>
            <a:ext cx="3474720" cy="365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79080" y="1804138"/>
            <a:ext cx="3474720" cy="36533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457498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8640" y="5475891"/>
            <a:ext cx="3474720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75037" y="5475891"/>
            <a:ext cx="3478763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4D04F55-BE80-4059-BF8A-6F702ADB44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06B4632-E0C2-463B-8EB6-1D869E087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E6AA582-4E7B-49AE-837A-566C2DE0F9D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4055554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and 2 Row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1248" y="1777261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82128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545217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0882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2128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1248" y="3367525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0882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82128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1248" y="3930674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58640" y="3930673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7882128" y="3930672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16936372-A19F-455C-B945-16E5A35B751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B0ABDF7-8194-447D-A272-1A3DC0216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A3F2760-6514-4032-8AF5-6083FD0490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17403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0706-718F-4937-AE41-91149A90C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982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C3683-A134-4A73-87DC-7E4AA575E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7177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B563618-9649-4CEA-804C-6869F5CE4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AA7267-3EF8-4D0F-A809-7F7DE091B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51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7899-E73B-4BF9-A6F6-10BDBA8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12140-12DE-4EFB-AB1A-A5EAB1EF4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D305A53-3690-46D2-A104-5A1EEDF08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C9C7AF-C253-42E7-B992-6028FA222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95E99A-9F80-4C7D-AAC6-2D59D6135E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170225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3BB56-D9D7-483D-B6AE-4CD0E22D4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D5739-7C4F-4F55-8B39-9D9B57482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880194F-5426-44AE-8F73-1EED54324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9B7EBA2-D578-4400-BB2D-8C170D8B5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84267E-569B-4A7C-BE85-D236CF2BBC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01096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D711B50-3A59-48A2-A209-B476E7DC4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3C81F90-0DC2-4709-914C-368BE8FBB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BB8AE0-DD96-4F82-9F50-CC0F857CB12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34154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336-3C5F-4475-B913-71AE9D1E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E19DB8-3628-4951-BF6A-AE9F8EE2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E47987-E3C3-4EAB-B8FE-3E7B8E19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B9EACB-CC9C-4FC1-93B9-07D1FEE4863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61289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4C2F-79BD-7046-9D8B-099FAA39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5627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05DEE7E-0EF5-4292-9002-C480C2688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CF93AF-E44B-4AAE-9370-805F844F5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68053A-9457-4B57-99D3-6FB087AB5C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5375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27489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AD58-0FFA-2B49-81D8-FE363DB7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3391"/>
            <a:ext cx="10515600" cy="53035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4B8B8-EA03-6046-961E-F7E0DD092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32991"/>
            <a:ext cx="10515600" cy="27430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4C55961-A15A-41E6-A4EE-D74BD3E26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0CC225A-72BE-4CEE-8525-05F018C9E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E9AEC4-5BB8-4916-BDC8-522A52E8D83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940267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D841-5B96-493E-B5C6-3F11E62C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1748-C7E9-47CB-8DD5-CAF35627C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D92DF03-1E18-4FCB-BA95-7B242DE98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901D9B-BF16-4CA6-BB85-435FB4CF4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B0A1A3-83F1-45A3-A8BD-BD75513A874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1419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10CF-49A2-4213-97AF-DA25A21C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4EFA5-E202-4E6C-A5F1-B4F64977E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9B317-CF0E-4FCD-85DA-95449264C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460A1F4-B644-4380-85F1-4B428976B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D80D14-F6EE-4B45-9F5F-4118C5C71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090B6B-9E91-41F9-A875-1B4AA3C12B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81958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ACC6-4AF3-494E-9FF4-3D6976BB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E2F7C-6BF2-447E-A81B-90B3223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8602-84F3-432E-BE21-83160E9B9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5E86F-75AC-4737-88D2-678EE1F81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6E115B-0FC4-454F-98C3-C635F8E4D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6E4F578-7476-4C5C-9ADC-184BAF2186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90FDD9-2294-4002-A71D-6A27280378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7B4786-381E-4205-B571-76421405C65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83528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0F92A3">
                <a:alpha val="61000"/>
              </a:srgbClr>
            </a:gs>
            <a:gs pos="10000">
              <a:schemeClr val="accent1">
                <a:lumMod val="5000"/>
                <a:lumOff val="95000"/>
                <a:alpha val="0"/>
              </a:schemeClr>
            </a:gs>
            <a:gs pos="39000">
              <a:srgbClr val="0F92A3"/>
            </a:gs>
            <a:gs pos="61000">
              <a:srgbClr val="0F92A3"/>
            </a:gs>
            <a:gs pos="100000">
              <a:srgbClr val="28458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2C76-7C22-478F-8C60-B045B81E3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6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1909E-E193-4A1E-8592-B70F4F30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CB8D19-CBB1-4E6D-A791-578D4ACA168A}"/>
              </a:ext>
            </a:extLst>
          </p:cNvPr>
          <p:cNvSpPr/>
          <p:nvPr userDrawn="1"/>
        </p:nvSpPr>
        <p:spPr>
          <a:xfrm>
            <a:off x="0" y="5917223"/>
            <a:ext cx="12192000" cy="940777"/>
          </a:xfrm>
          <a:prstGeom prst="rect">
            <a:avLst/>
          </a:prstGeom>
          <a:solidFill>
            <a:srgbClr val="B7B09C">
              <a:alpha val="50196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7E104-C647-4D90-BEBC-E4EFF847DEBF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39" y="6114321"/>
            <a:ext cx="2149661" cy="495448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70C9E5D-3D11-4CEA-B225-546A0FD9A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1ED141F-7A10-4EAF-AA91-0BACA62E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3DF6F-8EBC-44DB-834C-7F7182F04FEB}"/>
              </a:ext>
            </a:extLst>
          </p:cNvPr>
          <p:cNvSpPr txBox="1"/>
          <p:nvPr userDrawn="1"/>
        </p:nvSpPr>
        <p:spPr>
          <a:xfrm>
            <a:off x="203454" y="6233721"/>
            <a:ext cx="327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87492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2" r:id="rId3"/>
    <p:sldLayoutId id="2147483666" r:id="rId4"/>
    <p:sldLayoutId id="2147483681" r:id="rId5"/>
    <p:sldLayoutId id="2147483672" r:id="rId6"/>
    <p:sldLayoutId id="2147483662" r:id="rId7"/>
    <p:sldLayoutId id="2147483664" r:id="rId8"/>
    <p:sldLayoutId id="2147483665" r:id="rId9"/>
    <p:sldLayoutId id="2147483668" r:id="rId10"/>
    <p:sldLayoutId id="2147483669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70" r:id="rId20"/>
    <p:sldLayoutId id="2147483671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B7B09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0.svg"/><Relationship Id="rId5" Type="http://schemas.openxmlformats.org/officeDocument/2006/relationships/image" Target="../media/image30.png"/><Relationship Id="rId15" Type="http://schemas.openxmlformats.org/officeDocument/2006/relationships/comments" Target="../comments/comment8.xml"/><Relationship Id="rId10" Type="http://schemas.openxmlformats.org/officeDocument/2006/relationships/image" Target="../media/image19.png"/><Relationship Id="rId4" Type="http://schemas.openxmlformats.org/officeDocument/2006/relationships/image" Target="../media/image21.png"/><Relationship Id="rId9" Type="http://schemas.openxmlformats.org/officeDocument/2006/relationships/image" Target="../media/image31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0.sv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12" Type="http://schemas.openxmlformats.org/officeDocument/2006/relationships/image" Target="../media/image19.png"/><Relationship Id="rId2" Type="http://schemas.openxmlformats.org/officeDocument/2006/relationships/image" Target="../media/image2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1.png"/><Relationship Id="rId5" Type="http://schemas.openxmlformats.org/officeDocument/2006/relationships/image" Target="../media/image21.png"/><Relationship Id="rId15" Type="http://schemas.openxmlformats.org/officeDocument/2006/relationships/image" Target="../media/image28.sv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comments" Target="../comments/comment2.xm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4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3" Type="http://schemas.openxmlformats.org/officeDocument/2006/relationships/image" Target="../media/image21.png"/><Relationship Id="rId7" Type="http://schemas.openxmlformats.org/officeDocument/2006/relationships/image" Target="../media/image2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10" Type="http://schemas.openxmlformats.org/officeDocument/2006/relationships/comments" Target="../comments/comment6.xml"/><Relationship Id="rId4" Type="http://schemas.openxmlformats.org/officeDocument/2006/relationships/image" Target="../media/image21.png"/><Relationship Id="rId9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comments" Target="../comments/comment7.xml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8.svg"/><Relationship Id="rId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t="-1000" r="-20000" b="13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33AB9-F451-4350-AE5E-9E3DD0BCE2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M.E.N.D - Technology for the Visually Impaired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CE93E2-8F10-4A6E-A116-2EC5408665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22183-DDE3-4447-A286-75482185C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0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0D7698AE-5276-4287-97BB-F0F0597B0162}"/>
              </a:ext>
            </a:extLst>
          </p:cNvPr>
          <p:cNvSpPr/>
          <p:nvPr/>
        </p:nvSpPr>
        <p:spPr>
          <a:xfrm>
            <a:off x="809332" y="1109382"/>
            <a:ext cx="9105135" cy="4578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7E284-3D11-402B-9E15-9AB56B085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10</a:t>
            </a:r>
            <a:endParaRPr lang="en-US"/>
          </a:p>
          <a:p>
            <a:endParaRPr lang="en-US"/>
          </a:p>
        </p:txBody>
      </p:sp>
      <p:pic>
        <p:nvPicPr>
          <p:cNvPr id="1055" name="Picture 31">
            <a:extLst>
              <a:ext uri="{FF2B5EF4-FFF2-40B4-BE49-F238E27FC236}">
                <a16:creationId xmlns:a16="http://schemas.microsoft.com/office/drawing/2014/main" id="{F56E62FD-BC28-4CF8-89C7-8870BD3AA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653" y="2449856"/>
            <a:ext cx="1036230" cy="73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5A910BCE-4484-421F-AFD2-87F6D5A97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611" y="2667989"/>
            <a:ext cx="623907" cy="34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4BD82F0B-B47E-4D41-9FEF-693A73E0B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27" y="2488993"/>
            <a:ext cx="760313" cy="72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C4EC0F2D-7287-4657-A368-4A4AD0DB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733" y="3640055"/>
            <a:ext cx="623908" cy="3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>
            <a:extLst>
              <a:ext uri="{FF2B5EF4-FFF2-40B4-BE49-F238E27FC236}">
                <a16:creationId xmlns:a16="http://schemas.microsoft.com/office/drawing/2014/main" id="{D59BD088-4DAC-4D73-9E23-42F69B654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136" y="2680709"/>
            <a:ext cx="610352" cy="3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378A63A2-2B47-4A88-9E8C-A813284E8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80" y="2977960"/>
            <a:ext cx="531108" cy="5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39">
            <a:extLst>
              <a:ext uri="{FF2B5EF4-FFF2-40B4-BE49-F238E27FC236}">
                <a16:creationId xmlns:a16="http://schemas.microsoft.com/office/drawing/2014/main" id="{705E969F-38EB-4FE7-A226-344966FB52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75738" y="2736643"/>
            <a:ext cx="241317" cy="24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4" name="Picture 40">
            <a:extLst>
              <a:ext uri="{FF2B5EF4-FFF2-40B4-BE49-F238E27FC236}">
                <a16:creationId xmlns:a16="http://schemas.microsoft.com/office/drawing/2014/main" id="{CFCCC2C0-725C-42DC-8841-6211DD2E5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88" y="2546901"/>
            <a:ext cx="1147712" cy="69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>
            <a:extLst>
              <a:ext uri="{FF2B5EF4-FFF2-40B4-BE49-F238E27FC236}">
                <a16:creationId xmlns:a16="http://schemas.microsoft.com/office/drawing/2014/main" id="{95CB91B3-212B-48E5-9CFE-5B7A14FA6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763" y="3457559"/>
            <a:ext cx="686919" cy="68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8">
            <a:extLst>
              <a:ext uri="{FF2B5EF4-FFF2-40B4-BE49-F238E27FC236}">
                <a16:creationId xmlns:a16="http://schemas.microsoft.com/office/drawing/2014/main" id="{3D471AA8-54B0-4E82-82C2-B9A458BE2C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16600" y="2895600"/>
            <a:ext cx="348052" cy="34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50">
            <a:extLst>
              <a:ext uri="{FF2B5EF4-FFF2-40B4-BE49-F238E27FC236}">
                <a16:creationId xmlns:a16="http://schemas.microsoft.com/office/drawing/2014/main" id="{8E897220-EA65-4908-90BA-F25CDE2C5B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69000" y="3048000"/>
            <a:ext cx="348052" cy="34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B31198-EBCB-4B0D-AE7C-B48536A732AD}"/>
              </a:ext>
            </a:extLst>
          </p:cNvPr>
          <p:cNvSpPr txBox="1"/>
          <p:nvPr/>
        </p:nvSpPr>
        <p:spPr>
          <a:xfrm>
            <a:off x="4824979" y="1636290"/>
            <a:ext cx="1970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Raspberry Pi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will interpret the sensed information to calculate the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proximity to an object.</a:t>
            </a:r>
            <a:endParaRPr lang="en-US" sz="12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71B7430-E3C4-472F-9BF6-45DA5E0CFD0E}"/>
              </a:ext>
            </a:extLst>
          </p:cNvPr>
          <p:cNvSpPr txBox="1"/>
          <p:nvPr/>
        </p:nvSpPr>
        <p:spPr>
          <a:xfrm>
            <a:off x="2429211" y="4610776"/>
            <a:ext cx="1612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camera 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 be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activated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to scan the desired products.</a:t>
            </a:r>
            <a:endParaRPr lang="en-US" sz="12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0F1D571-C83A-4E05-85D4-0A9E1EE6271A}"/>
              </a:ext>
            </a:extLst>
          </p:cNvPr>
          <p:cNvSpPr txBox="1"/>
          <p:nvPr/>
        </p:nvSpPr>
        <p:spPr>
          <a:xfrm>
            <a:off x="2429939" y="1653993"/>
            <a:ext cx="1686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ultrasonic sensor 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will sense an object up to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 meters 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away.</a:t>
            </a:r>
            <a:endParaRPr lang="en-US" sz="12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45BA059-C542-4509-8D56-CA3291AD0549}"/>
              </a:ext>
            </a:extLst>
          </p:cNvPr>
          <p:cNvSpPr txBox="1"/>
          <p:nvPr/>
        </p:nvSpPr>
        <p:spPr>
          <a:xfrm>
            <a:off x="4863434" y="4614158"/>
            <a:ext cx="192570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Calibri"/>
                <a:cs typeface="Calibri"/>
              </a:rPr>
              <a:t>At least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500 stored products 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will be in the memory of the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Raspberry Pi 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to identify the product.</a:t>
            </a:r>
            <a:endParaRPr lang="en-US" sz="1200">
              <a:latin typeface="Calibri"/>
              <a:cs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3A13B8-9AF3-4CE9-9AD2-8C0E111B30F5}"/>
              </a:ext>
            </a:extLst>
          </p:cNvPr>
          <p:cNvSpPr txBox="1"/>
          <p:nvPr/>
        </p:nvSpPr>
        <p:spPr>
          <a:xfrm>
            <a:off x="7503456" y="1618859"/>
            <a:ext cx="1825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Haptic feedback 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will alert the user with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multiple motors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with intensity based on distance.</a:t>
            </a:r>
            <a:endParaRPr lang="en-US" sz="12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98AE5C-9F4B-4960-B2C0-1C7F71190479}"/>
              </a:ext>
            </a:extLst>
          </p:cNvPr>
          <p:cNvSpPr/>
          <p:nvPr/>
        </p:nvSpPr>
        <p:spPr>
          <a:xfrm>
            <a:off x="2511213" y="1345475"/>
            <a:ext cx="1194049" cy="2419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Sense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F403594-A5CA-4414-B755-6665DE597E78}"/>
              </a:ext>
            </a:extLst>
          </p:cNvPr>
          <p:cNvSpPr/>
          <p:nvPr/>
        </p:nvSpPr>
        <p:spPr>
          <a:xfrm>
            <a:off x="4925119" y="1335187"/>
            <a:ext cx="1194049" cy="2548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Determine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EA299F1-37EC-461F-9CDF-BF253F41706A}"/>
              </a:ext>
            </a:extLst>
          </p:cNvPr>
          <p:cNvSpPr/>
          <p:nvPr/>
        </p:nvSpPr>
        <p:spPr>
          <a:xfrm>
            <a:off x="7620743" y="1336358"/>
            <a:ext cx="1194049" cy="2510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Alert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C684881-2C93-4B1B-B292-D5AF317019C9}"/>
              </a:ext>
            </a:extLst>
          </p:cNvPr>
          <p:cNvSpPr/>
          <p:nvPr/>
        </p:nvSpPr>
        <p:spPr>
          <a:xfrm>
            <a:off x="2516417" y="4366024"/>
            <a:ext cx="1120620" cy="2510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Scan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49D4815-2BBB-4214-A6E4-6CFEC175F68F}"/>
              </a:ext>
            </a:extLst>
          </p:cNvPr>
          <p:cNvSpPr/>
          <p:nvPr/>
        </p:nvSpPr>
        <p:spPr>
          <a:xfrm>
            <a:off x="4925119" y="4366024"/>
            <a:ext cx="1120620" cy="2510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Identify</a:t>
            </a:r>
          </a:p>
        </p:txBody>
      </p:sp>
      <p:sp>
        <p:nvSpPr>
          <p:cNvPr id="18" name="AutoShape 54">
            <a:extLst>
              <a:ext uri="{FF2B5EF4-FFF2-40B4-BE49-F238E27FC236}">
                <a16:creationId xmlns:a16="http://schemas.microsoft.com/office/drawing/2014/main" id="{9E231D02-E63A-4EFB-B9CD-129C4C2930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65999" y="31548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" name="Graphic 14">
            <a:extLst>
              <a:ext uri="{FF2B5EF4-FFF2-40B4-BE49-F238E27FC236}">
                <a16:creationId xmlns:a16="http://schemas.microsoft.com/office/drawing/2014/main" id="{487A46FD-D358-4EEF-ABE1-4B03C357BA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5300" y="2786280"/>
            <a:ext cx="990107" cy="12256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C0CEE3-81BA-4C43-B624-9CE8957D29F2}"/>
              </a:ext>
            </a:extLst>
          </p:cNvPr>
          <p:cNvSpPr txBox="1"/>
          <p:nvPr/>
        </p:nvSpPr>
        <p:spPr>
          <a:xfrm>
            <a:off x="642696" y="186965"/>
            <a:ext cx="90441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>
                <a:latin typeface="Arial"/>
                <a:cs typeface="Arial"/>
              </a:rPr>
              <a:t>Functions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36B5356-210F-49BF-8AB6-07A580CDEC13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Madison Jaffe</a:t>
            </a:r>
            <a:endParaRPr lang="en-US"/>
          </a:p>
          <a:p>
            <a:endParaRPr lang="en-US"/>
          </a:p>
        </p:txBody>
      </p:sp>
      <p:pic>
        <p:nvPicPr>
          <p:cNvPr id="15" name="Graphic 6" descr="Lunch Box with solid fill">
            <a:extLst>
              <a:ext uri="{FF2B5EF4-FFF2-40B4-BE49-F238E27FC236}">
                <a16:creationId xmlns:a16="http://schemas.microsoft.com/office/drawing/2014/main" id="{C116FA59-464E-44CC-BC41-E8EF9CFBFB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58935" y="3648935"/>
            <a:ext cx="489829" cy="499755"/>
          </a:xfrm>
          <a:prstGeom prst="rect">
            <a:avLst/>
          </a:prstGeom>
        </p:spPr>
      </p:pic>
      <p:pic>
        <p:nvPicPr>
          <p:cNvPr id="20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A81871F9-1912-4F48-9618-14D602C0D4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7261" y="3327250"/>
            <a:ext cx="1143068" cy="114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5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0D7698AE-5276-4287-97BB-F0F0597B0162}"/>
              </a:ext>
            </a:extLst>
          </p:cNvPr>
          <p:cNvSpPr/>
          <p:nvPr/>
        </p:nvSpPr>
        <p:spPr>
          <a:xfrm>
            <a:off x="809332" y="1109382"/>
            <a:ext cx="9105135" cy="4578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7E284-3D11-402B-9E15-9AB56B085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11</a:t>
            </a:r>
          </a:p>
          <a:p>
            <a:endParaRPr lang="en-US"/>
          </a:p>
        </p:txBody>
      </p:sp>
      <p:pic>
        <p:nvPicPr>
          <p:cNvPr id="1055" name="Picture 31">
            <a:extLst>
              <a:ext uri="{FF2B5EF4-FFF2-40B4-BE49-F238E27FC236}">
                <a16:creationId xmlns:a16="http://schemas.microsoft.com/office/drawing/2014/main" id="{F56E62FD-BC28-4CF8-89C7-8870BD3AA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653" y="2449856"/>
            <a:ext cx="1036230" cy="73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DAEDA600-BBCD-4BF4-B85F-39741ED1C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96" y="3439040"/>
            <a:ext cx="909505" cy="92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5A910BCE-4484-421F-AFD2-87F6D5A97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611" y="2667989"/>
            <a:ext cx="623907" cy="34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4BD82F0B-B47E-4D41-9FEF-693A73E0B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27" y="2488993"/>
            <a:ext cx="760313" cy="72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C4EC0F2D-7287-4657-A368-4A4AD0DB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733" y="3640055"/>
            <a:ext cx="623908" cy="3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9EE39430-8C7D-4E6F-A4B3-0BB00414F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136" y="3671870"/>
            <a:ext cx="610352" cy="34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>
            <a:extLst>
              <a:ext uri="{FF2B5EF4-FFF2-40B4-BE49-F238E27FC236}">
                <a16:creationId xmlns:a16="http://schemas.microsoft.com/office/drawing/2014/main" id="{D59BD088-4DAC-4D73-9E23-42F69B654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136" y="2680709"/>
            <a:ext cx="610352" cy="3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378A63A2-2B47-4A88-9E8C-A813284E8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80" y="2977960"/>
            <a:ext cx="531108" cy="5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39">
            <a:extLst>
              <a:ext uri="{FF2B5EF4-FFF2-40B4-BE49-F238E27FC236}">
                <a16:creationId xmlns:a16="http://schemas.microsoft.com/office/drawing/2014/main" id="{705E969F-38EB-4FE7-A226-344966FB52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75738" y="2736643"/>
            <a:ext cx="241317" cy="24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4" name="Picture 40">
            <a:extLst>
              <a:ext uri="{FF2B5EF4-FFF2-40B4-BE49-F238E27FC236}">
                <a16:creationId xmlns:a16="http://schemas.microsoft.com/office/drawing/2014/main" id="{CFCCC2C0-725C-42DC-8841-6211DD2E5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88" y="2546901"/>
            <a:ext cx="1147712" cy="69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>
            <a:extLst>
              <a:ext uri="{FF2B5EF4-FFF2-40B4-BE49-F238E27FC236}">
                <a16:creationId xmlns:a16="http://schemas.microsoft.com/office/drawing/2014/main" id="{95CB91B3-212B-48E5-9CFE-5B7A14FA6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763" y="3457559"/>
            <a:ext cx="686919" cy="68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8">
            <a:extLst>
              <a:ext uri="{FF2B5EF4-FFF2-40B4-BE49-F238E27FC236}">
                <a16:creationId xmlns:a16="http://schemas.microsoft.com/office/drawing/2014/main" id="{3D471AA8-54B0-4E82-82C2-B9A458BE2C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16600" y="2895600"/>
            <a:ext cx="348052" cy="34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50">
            <a:extLst>
              <a:ext uri="{FF2B5EF4-FFF2-40B4-BE49-F238E27FC236}">
                <a16:creationId xmlns:a16="http://schemas.microsoft.com/office/drawing/2014/main" id="{8E897220-EA65-4908-90BA-F25CDE2C5B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69000" y="3048000"/>
            <a:ext cx="348052" cy="34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B31198-EBCB-4B0D-AE7C-B48536A732AD}"/>
              </a:ext>
            </a:extLst>
          </p:cNvPr>
          <p:cNvSpPr txBox="1"/>
          <p:nvPr/>
        </p:nvSpPr>
        <p:spPr>
          <a:xfrm>
            <a:off x="4824979" y="1636290"/>
            <a:ext cx="1970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Raspberry Pi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will interpret the sensed information to calculate the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proximity to an object.</a:t>
            </a:r>
            <a:endParaRPr lang="en-US" sz="12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71B7430-E3C4-472F-9BF6-45DA5E0CFD0E}"/>
              </a:ext>
            </a:extLst>
          </p:cNvPr>
          <p:cNvSpPr txBox="1"/>
          <p:nvPr/>
        </p:nvSpPr>
        <p:spPr>
          <a:xfrm>
            <a:off x="2429211" y="4610776"/>
            <a:ext cx="1612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camera 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 be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activated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to scan the desired products.</a:t>
            </a:r>
            <a:endParaRPr lang="en-US" sz="12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0F1D571-C83A-4E05-85D4-0A9E1EE6271A}"/>
              </a:ext>
            </a:extLst>
          </p:cNvPr>
          <p:cNvSpPr txBox="1"/>
          <p:nvPr/>
        </p:nvSpPr>
        <p:spPr>
          <a:xfrm>
            <a:off x="2429939" y="1653993"/>
            <a:ext cx="1686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ultrasonic sensor 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will sense an object up to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 meters 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away.</a:t>
            </a:r>
            <a:endParaRPr lang="en-US" sz="12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45BA059-C542-4509-8D56-CA3291AD0549}"/>
              </a:ext>
            </a:extLst>
          </p:cNvPr>
          <p:cNvSpPr txBox="1"/>
          <p:nvPr/>
        </p:nvSpPr>
        <p:spPr>
          <a:xfrm>
            <a:off x="4863434" y="4614158"/>
            <a:ext cx="192570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Calibri"/>
                <a:cs typeface="Calibri"/>
              </a:rPr>
              <a:t>At least 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500 stored products 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will be in the memory of the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Raspberry Pi 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to identify the product.</a:t>
            </a:r>
            <a:endParaRPr lang="en-US" sz="1200">
              <a:latin typeface="Calibri"/>
              <a:cs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3A13B8-9AF3-4CE9-9AD2-8C0E111B30F5}"/>
              </a:ext>
            </a:extLst>
          </p:cNvPr>
          <p:cNvSpPr txBox="1"/>
          <p:nvPr/>
        </p:nvSpPr>
        <p:spPr>
          <a:xfrm>
            <a:off x="7503456" y="1618859"/>
            <a:ext cx="1825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Haptic feedback 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will alert the user with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multiple motors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with intensity based on distance.</a:t>
            </a:r>
            <a:endParaRPr lang="en-US" sz="12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A7FE56-A201-474D-B076-FD675B80D501}"/>
              </a:ext>
            </a:extLst>
          </p:cNvPr>
          <p:cNvSpPr txBox="1"/>
          <p:nvPr/>
        </p:nvSpPr>
        <p:spPr>
          <a:xfrm>
            <a:off x="7501994" y="4619876"/>
            <a:ext cx="2060267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Haptic</a:t>
            </a:r>
            <a:r>
              <a:rPr lang="en-US" sz="1200" b="1">
                <a:solidFill>
                  <a:srgbClr val="000000"/>
                </a:solidFill>
                <a:latin typeface="Calibri"/>
                <a:cs typeface="Calibri"/>
              </a:rPr>
              <a:t> feedback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 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will </a:t>
            </a:r>
            <a:endParaRPr lang="en-US" sz="120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notify the user when the product has been identified</a:t>
            </a:r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 and a </a:t>
            </a:r>
            <a:r>
              <a:rPr lang="en-US" sz="1200" b="1">
                <a:solidFill>
                  <a:srgbClr val="000000"/>
                </a:solidFill>
                <a:latin typeface="Calibri"/>
                <a:cs typeface="Calibri"/>
              </a:rPr>
              <a:t>speaker</a:t>
            </a:r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 will relay the product name.</a:t>
            </a:r>
            <a:endParaRPr lang="en-US" sz="1200">
              <a:latin typeface="Calibri"/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98AE5C-9F4B-4960-B2C0-1C7F71190479}"/>
              </a:ext>
            </a:extLst>
          </p:cNvPr>
          <p:cNvSpPr/>
          <p:nvPr/>
        </p:nvSpPr>
        <p:spPr>
          <a:xfrm>
            <a:off x="2511213" y="1345475"/>
            <a:ext cx="1194049" cy="2419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Sense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F403594-A5CA-4414-B755-6665DE597E78}"/>
              </a:ext>
            </a:extLst>
          </p:cNvPr>
          <p:cNvSpPr/>
          <p:nvPr/>
        </p:nvSpPr>
        <p:spPr>
          <a:xfrm>
            <a:off x="4925119" y="1335187"/>
            <a:ext cx="1194049" cy="2548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Determine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EA299F1-37EC-461F-9CDF-BF253F41706A}"/>
              </a:ext>
            </a:extLst>
          </p:cNvPr>
          <p:cNvSpPr/>
          <p:nvPr/>
        </p:nvSpPr>
        <p:spPr>
          <a:xfrm>
            <a:off x="7620743" y="1336358"/>
            <a:ext cx="1194049" cy="2510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Alert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C684881-2C93-4B1B-B292-D5AF317019C9}"/>
              </a:ext>
            </a:extLst>
          </p:cNvPr>
          <p:cNvSpPr/>
          <p:nvPr/>
        </p:nvSpPr>
        <p:spPr>
          <a:xfrm>
            <a:off x="2516417" y="4366024"/>
            <a:ext cx="1120620" cy="2510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Scan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49D4815-2BBB-4214-A6E4-6CFEC175F68F}"/>
              </a:ext>
            </a:extLst>
          </p:cNvPr>
          <p:cNvSpPr/>
          <p:nvPr/>
        </p:nvSpPr>
        <p:spPr>
          <a:xfrm>
            <a:off x="4925119" y="4366024"/>
            <a:ext cx="1120620" cy="2510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Identify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08AD446-12E9-4FA0-8C17-048044EED75C}"/>
              </a:ext>
            </a:extLst>
          </p:cNvPr>
          <p:cNvSpPr/>
          <p:nvPr/>
        </p:nvSpPr>
        <p:spPr>
          <a:xfrm>
            <a:off x="7649620" y="4366024"/>
            <a:ext cx="1194048" cy="2510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Notify</a:t>
            </a:r>
          </a:p>
        </p:txBody>
      </p:sp>
      <p:sp>
        <p:nvSpPr>
          <p:cNvPr id="18" name="AutoShape 54">
            <a:extLst>
              <a:ext uri="{FF2B5EF4-FFF2-40B4-BE49-F238E27FC236}">
                <a16:creationId xmlns:a16="http://schemas.microsoft.com/office/drawing/2014/main" id="{9E231D02-E63A-4EFB-B9CD-129C4C2930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65999" y="31548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" name="Graphic 14">
            <a:extLst>
              <a:ext uri="{FF2B5EF4-FFF2-40B4-BE49-F238E27FC236}">
                <a16:creationId xmlns:a16="http://schemas.microsoft.com/office/drawing/2014/main" id="{487A46FD-D358-4EEF-ABE1-4B03C357BA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5300" y="2786280"/>
            <a:ext cx="990107" cy="12256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C0CEE3-81BA-4C43-B624-9CE8957D29F2}"/>
              </a:ext>
            </a:extLst>
          </p:cNvPr>
          <p:cNvSpPr txBox="1"/>
          <p:nvPr/>
        </p:nvSpPr>
        <p:spPr>
          <a:xfrm>
            <a:off x="642696" y="186965"/>
            <a:ext cx="90441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>
                <a:latin typeface="Arial"/>
                <a:cs typeface="Arial"/>
              </a:rPr>
              <a:t>Functions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36B5356-210F-49BF-8AB6-07A580CDEC13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Madison Jaffe</a:t>
            </a:r>
            <a:endParaRPr lang="en-US"/>
          </a:p>
          <a:p>
            <a:endParaRPr lang="en-US"/>
          </a:p>
        </p:txBody>
      </p:sp>
      <p:pic>
        <p:nvPicPr>
          <p:cNvPr id="15" name="Graphic 6" descr="Lunch Box with solid fill">
            <a:extLst>
              <a:ext uri="{FF2B5EF4-FFF2-40B4-BE49-F238E27FC236}">
                <a16:creationId xmlns:a16="http://schemas.microsoft.com/office/drawing/2014/main" id="{C116FA59-464E-44CC-BC41-E8EF9CFBFB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58935" y="3648935"/>
            <a:ext cx="489829" cy="499755"/>
          </a:xfrm>
          <a:prstGeom prst="rect">
            <a:avLst/>
          </a:prstGeom>
        </p:spPr>
      </p:pic>
      <p:pic>
        <p:nvPicPr>
          <p:cNvPr id="20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A81871F9-1912-4F48-9618-14D602C0D4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7261" y="3327250"/>
            <a:ext cx="1143068" cy="114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3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CB94F-9CE2-4C6D-AFD1-A145EE60B9D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3058" y="1672605"/>
            <a:ext cx="3464824" cy="37944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White Cane $30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3E63A-133D-48AD-87D9-DF3E5129F4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022838" y="1681785"/>
            <a:ext cx="3621611" cy="34561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Sunu Band $299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D21D76-59B2-45C2-9EDA-8B943BACF1B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920864" y="1681783"/>
            <a:ext cx="3942936" cy="34561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latin typeface="Arial"/>
                <a:cs typeface="Arial"/>
              </a:rPr>
              <a:t>WeWalk</a:t>
            </a:r>
            <a:r>
              <a:rPr lang="en-US">
                <a:latin typeface="Arial"/>
                <a:cs typeface="Arial"/>
              </a:rPr>
              <a:t> $599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0342CC-C34A-4029-A210-9C1702928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277" y="5174190"/>
            <a:ext cx="3473132" cy="457200"/>
          </a:xfrm>
        </p:spPr>
        <p:txBody>
          <a:bodyPr>
            <a:normAutofit/>
          </a:bodyPr>
          <a:lstStyle/>
          <a:p>
            <a:r>
              <a:rPr lang="en-US" sz="1200" b="0">
                <a:latin typeface="Arial"/>
                <a:cs typeface="Arial"/>
              </a:rPr>
              <a:t>https://athome.medline.com/en/medline-white-cane-for-blind-vision-impaired-1ct-mdswhtcane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A70C00-49A0-4625-AF93-C3CCF10C3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27913" y="5173045"/>
            <a:ext cx="2435629" cy="457200"/>
          </a:xfrm>
        </p:spPr>
        <p:txBody>
          <a:bodyPr>
            <a:normAutofit/>
          </a:bodyPr>
          <a:lstStyle/>
          <a:p>
            <a:r>
              <a:rPr lang="en-US" sz="1200" b="0">
                <a:latin typeface="Arial"/>
                <a:cs typeface="Arial"/>
              </a:rPr>
              <a:t>https://www.sunu.com/es/index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DF7555-C147-4122-ACD6-FB95D44BA7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7795" y="5275710"/>
            <a:ext cx="3478763" cy="360219"/>
          </a:xfrm>
        </p:spPr>
        <p:txBody>
          <a:bodyPr>
            <a:noAutofit/>
          </a:bodyPr>
          <a:lstStyle/>
          <a:p>
            <a:r>
              <a:rPr lang="en-US" sz="1200" b="0">
                <a:latin typeface="Arial"/>
                <a:cs typeface="Arial"/>
              </a:rPr>
              <a:t>https://webrazzi.com/en/2020/05/01/wewalk-investment-750k/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9B4E4F-1511-4FA3-BF38-027BDA4FB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12</a:t>
            </a:r>
            <a:endParaRPr lang="en-US"/>
          </a:p>
        </p:txBody>
      </p:sp>
      <p:pic>
        <p:nvPicPr>
          <p:cNvPr id="11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4F131853-6BE1-4E22-99AA-08A1BF15DA4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 rot="1200000">
            <a:off x="766296" y="2287977"/>
            <a:ext cx="2422463" cy="2422463"/>
          </a:xfrm>
        </p:spPr>
      </p:pic>
      <p:pic>
        <p:nvPicPr>
          <p:cNvPr id="14" name="Picture 12" descr="A picture containing sitting, table, light, green&#10;&#10;Description automatically generated">
            <a:extLst>
              <a:ext uri="{FF2B5EF4-FFF2-40B4-BE49-F238E27FC236}">
                <a16:creationId xmlns:a16="http://schemas.microsoft.com/office/drawing/2014/main" id="{EF83CA43-A128-4E3A-B185-4DED8805B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842" y="2499296"/>
            <a:ext cx="2840517" cy="2003129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80937FD-DED2-4DAC-B98D-06223055285E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>
                <a:latin typeface="Arial"/>
                <a:cs typeface="Arial"/>
              </a:rPr>
              <a:t>David Alicea</a:t>
            </a:r>
            <a:endParaRPr lang="en-US" sz="140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5938F4D0-4A86-46AD-9DB9-200C1ED91E5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 Competition</a:t>
            </a:r>
          </a:p>
        </p:txBody>
      </p:sp>
      <p:pic>
        <p:nvPicPr>
          <p:cNvPr id="2" name="Picture 11" descr="Chart, funnel chart&#10;&#10;Description automatically generated">
            <a:extLst>
              <a:ext uri="{FF2B5EF4-FFF2-40B4-BE49-F238E27FC236}">
                <a16:creationId xmlns:a16="http://schemas.microsoft.com/office/drawing/2014/main" id="{241FD7BF-A6DE-4E50-B3DF-A7A76A52F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244" y="2599879"/>
            <a:ext cx="3917870" cy="193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60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56E7-FD22-4F7B-9F9C-0D3FC83C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Market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EA41D-E884-4EE4-B415-A2DED15AB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03935"/>
            <a:ext cx="4827270" cy="39678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>
                <a:latin typeface="Arial"/>
                <a:cs typeface="Arial"/>
              </a:rPr>
              <a:t>Globally, there are 285 million visually impaired people. </a:t>
            </a:r>
            <a:endParaRPr lang="en-US" sz="2600"/>
          </a:p>
          <a:p>
            <a:pPr lvl="1"/>
            <a:r>
              <a:rPr lang="en-US" sz="2600">
                <a:latin typeface="Arial"/>
                <a:cs typeface="Arial"/>
              </a:rPr>
              <a:t>39 million are blind</a:t>
            </a:r>
            <a:endParaRPr lang="en-US" sz="2600"/>
          </a:p>
          <a:p>
            <a:r>
              <a:rPr lang="en-US" sz="2600">
                <a:latin typeface="Arial"/>
                <a:cs typeface="Arial"/>
              </a:rPr>
              <a:t>In the U.S, there are 12 million visually impaired people.</a:t>
            </a:r>
          </a:p>
          <a:p>
            <a:endParaRPr lang="en-US" sz="2600">
              <a:latin typeface="Arial"/>
              <a:cs typeface="Arial"/>
            </a:endParaRPr>
          </a:p>
          <a:p>
            <a:endParaRPr lang="en-US" sz="2600"/>
          </a:p>
          <a:p>
            <a:endParaRPr lang="en-US" sz="26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6ADF72-6A88-4198-8CBC-C0955E9BF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205048"/>
            <a:ext cx="70408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1FABC0-072B-4F22-8F9B-95A9D10B0206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69AEA029-8EEA-4A71-8651-96138BF2B9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63200" y="5611399"/>
            <a:ext cx="1828800" cy="3108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David Alicea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E9823B-F04F-4D19-9D80-3B490CB89028}"/>
              </a:ext>
            </a:extLst>
          </p:cNvPr>
          <p:cNvSpPr txBox="1"/>
          <p:nvPr/>
        </p:nvSpPr>
        <p:spPr>
          <a:xfrm>
            <a:off x="6428661" y="5363951"/>
            <a:ext cx="555789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+mn-lt"/>
                <a:cs typeface="+mn-lt"/>
              </a:rPr>
              <a:t>https://www.sitepoint.com/how-many-users-need-accessible-websites/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6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5E2F3F0C-0E8A-486F-8AFF-6A2BD44E7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654" y="1638322"/>
            <a:ext cx="5630214" cy="372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95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8CC04-2753-49B4-9A3A-02440EF9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 Business Model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BF498-3C4F-4574-8C97-5AEA28098F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04140"/>
            <a:ext cx="4741659" cy="39287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We offer the ability to identify items and detect obstacles above the waist.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Suite of functions with a higher cost-benefit than competitors.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Sell directly to consumers through website/hotline.</a:t>
            </a:r>
          </a:p>
          <a:p>
            <a:pPr lvl="1"/>
            <a:r>
              <a:rPr lang="en-US">
                <a:latin typeface="Arial"/>
                <a:cs typeface="Arial"/>
              </a:rPr>
              <a:t>Sell to partnered rehabilitation centers.</a:t>
            </a:r>
            <a:endParaRPr lang="en-US"/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931D3-ACD7-4477-AB15-6947606BF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74303F0-08A8-4700-9621-91F296A3A92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Ethan Saffer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AEB0FC-22A8-47B6-8395-0473A68140C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25867" y="1804140"/>
            <a:ext cx="4190339" cy="3513273"/>
          </a:xfrm>
          <a:solidFill>
            <a:srgbClr val="DBD7CD">
              <a:alpha val="74902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en-US" sz="3200">
                <a:solidFill>
                  <a:schemeClr val="tx1"/>
                </a:solidFill>
                <a:latin typeface="Arial"/>
                <a:cs typeface="Arial"/>
              </a:rPr>
              <a:t>Price as-is:</a:t>
            </a:r>
          </a:p>
          <a:p>
            <a:pPr lvl="1"/>
            <a:r>
              <a:rPr lang="en-US" sz="2800">
                <a:solidFill>
                  <a:schemeClr val="tx1"/>
                </a:solidFill>
                <a:latin typeface="Arial"/>
                <a:cs typeface="Arial"/>
              </a:rPr>
              <a:t>$299</a:t>
            </a:r>
          </a:p>
          <a:p>
            <a:r>
              <a:rPr lang="en-US" sz="3200">
                <a:solidFill>
                  <a:schemeClr val="tx1"/>
                </a:solidFill>
                <a:latin typeface="Arial"/>
                <a:cs typeface="Arial"/>
              </a:rPr>
              <a:t>First-Year Projected Profit:  </a:t>
            </a:r>
          </a:p>
          <a:p>
            <a:pPr lvl="1"/>
            <a:r>
              <a:rPr lang="en-US" sz="2800">
                <a:solidFill>
                  <a:schemeClr val="tx1"/>
                </a:solidFill>
                <a:latin typeface="Arial"/>
                <a:cs typeface="Arial"/>
              </a:rPr>
              <a:t>$20,853 </a:t>
            </a:r>
          </a:p>
          <a:p>
            <a:pPr lvl="1"/>
            <a:r>
              <a:rPr lang="en-US" sz="2800">
                <a:solidFill>
                  <a:schemeClr val="tx1"/>
                </a:solidFill>
                <a:latin typeface="Arial"/>
                <a:cs typeface="Arial"/>
              </a:rPr>
              <a:t>Assuming 10% monthly growth rate</a:t>
            </a:r>
          </a:p>
        </p:txBody>
      </p:sp>
    </p:spTree>
    <p:extLst>
      <p:ext uri="{BB962C8B-B14F-4D97-AF65-F5344CB8AC3E}">
        <p14:creationId xmlns:p14="http://schemas.microsoft.com/office/powerpoint/2010/main" val="8929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90B60-14E2-4D0D-930C-E5A225089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Plan For Growth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86B05-5A3A-4BA7-8131-C61BEBE6A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Reinvest the profit generated in first year into the company.</a:t>
            </a:r>
          </a:p>
          <a:p>
            <a:pPr lvl="1"/>
            <a:r>
              <a:rPr lang="en-US" dirty="0">
                <a:latin typeface="Arial"/>
                <a:cs typeface="Arial"/>
              </a:rPr>
              <a:t>Cut out printed circuit board supplier and generate an in-house development team with own proprietary PCB system.</a:t>
            </a:r>
          </a:p>
          <a:p>
            <a:pPr lvl="2"/>
            <a:r>
              <a:rPr lang="en-US" dirty="0">
                <a:latin typeface="Arial"/>
                <a:cs typeface="Arial"/>
              </a:rPr>
              <a:t>This will increase our profit margins by 17%</a:t>
            </a:r>
          </a:p>
          <a:p>
            <a:pPr lvl="2"/>
            <a:r>
              <a:rPr lang="en-US" dirty="0">
                <a:latin typeface="Arial"/>
                <a:cs typeface="Arial"/>
              </a:rPr>
              <a:t>Our cost of development will drop 20% to $200</a:t>
            </a:r>
          </a:p>
          <a:p>
            <a:r>
              <a:rPr lang="en-US" dirty="0">
                <a:latin typeface="Arial"/>
                <a:cs typeface="Arial"/>
              </a:rPr>
              <a:t>Reinvest profit generated by third year into the company.</a:t>
            </a:r>
          </a:p>
          <a:p>
            <a:pPr lvl="1"/>
            <a:r>
              <a:rPr lang="en-US">
                <a:latin typeface="Arial"/>
                <a:cs typeface="Arial"/>
              </a:rPr>
              <a:t>Rent out commercial warehouse (5,000 SF)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Cut out manufacturer and generate in-house team to develop product</a:t>
            </a:r>
          </a:p>
          <a:p>
            <a:pPr lvl="1"/>
            <a:r>
              <a:rPr lang="en-US" dirty="0">
                <a:latin typeface="Arial"/>
                <a:cs typeface="Arial"/>
              </a:rPr>
              <a:t>Hire more employees to keep up with demand</a:t>
            </a:r>
          </a:p>
          <a:p>
            <a:pPr lvl="1"/>
            <a:endParaRPr lang="en-US" dirty="0">
              <a:latin typeface="Arial"/>
              <a:cs typeface="Arial"/>
            </a:endParaRPr>
          </a:p>
          <a:p>
            <a:pPr lvl="1"/>
            <a:endParaRPr lang="en-US">
              <a:latin typeface="Arial"/>
              <a:cs typeface="Arial"/>
            </a:endParaRPr>
          </a:p>
          <a:p>
            <a:pPr lvl="2"/>
            <a:endParaRPr lang="en-US">
              <a:latin typeface="Arial"/>
              <a:cs typeface="Arial"/>
            </a:endParaRPr>
          </a:p>
          <a:p>
            <a:pPr lvl="2"/>
            <a:endParaRPr lang="en-US">
              <a:latin typeface="Arial"/>
              <a:cs typeface="Arial"/>
            </a:endParaRPr>
          </a:p>
          <a:p>
            <a:pPr lvl="1"/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EF46D-7ECA-43C3-8C35-8EB58D4EE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54F27A-E6FB-4A3F-A524-1C6F140EABC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Ethan Saffer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17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F469A-B83D-427E-A0ED-4C174B83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Long Term Sales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5E73D-FA42-48C9-9863-FCAB0AB56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507EF-F3D4-400F-B7EA-F4DCDEA94E8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Ethan Saffer</a:t>
            </a:r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3490B52-B32A-42E8-9925-EC4384FEAFEE}"/>
              </a:ext>
            </a:extLst>
          </p:cNvPr>
          <p:cNvSpPr txBox="1">
            <a:spLocks/>
          </p:cNvSpPr>
          <p:nvPr/>
        </p:nvSpPr>
        <p:spPr>
          <a:xfrm>
            <a:off x="6094495" y="1825911"/>
            <a:ext cx="5257139" cy="3741873"/>
          </a:xfrm>
          <a:prstGeom prst="rect">
            <a:avLst/>
          </a:prstGeom>
          <a:solidFill>
            <a:srgbClr val="DBD7CD">
              <a:alpha val="74902"/>
            </a:srgbClr>
          </a:solidFill>
          <a:ln w="28575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tx1"/>
                </a:solidFill>
                <a:latin typeface="Arial"/>
                <a:cs typeface="Arial"/>
              </a:rPr>
              <a:t>5 Year Sales Projection</a:t>
            </a:r>
            <a:endParaRPr lang="en-US" sz="320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Projected Revenue</a:t>
            </a:r>
            <a:r>
              <a:rPr lang="en-US" sz="3200">
                <a:solidFill>
                  <a:schemeClr val="tx1"/>
                </a:solidFill>
                <a:latin typeface="Arial"/>
                <a:cs typeface="Arial"/>
              </a:rPr>
              <a:t> </a:t>
            </a:r>
            <a:endParaRPr lang="en-US" sz="3200">
              <a:solidFill>
                <a:schemeClr val="tx1"/>
              </a:solidFill>
              <a:latin typeface="Calibri" panose="020F0502020204030204"/>
              <a:cs typeface="Calibri" panose="020F0502020204030204"/>
            </a:endParaRPr>
          </a:p>
          <a:p>
            <a:pPr lvl="1"/>
            <a:r>
              <a:rPr lang="en-US" sz="2800">
                <a:solidFill>
                  <a:schemeClr val="tx1"/>
                </a:solidFill>
                <a:latin typeface="Arial"/>
                <a:cs typeface="Arial"/>
              </a:rPr>
              <a:t>$1,807,101</a:t>
            </a:r>
            <a:endParaRPr lang="en-US" sz="280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Projected Profit</a:t>
            </a:r>
            <a:r>
              <a:rPr lang="en-US" sz="3200">
                <a:solidFill>
                  <a:schemeClr val="tx1"/>
                </a:solidFill>
                <a:latin typeface="Arial"/>
                <a:cs typeface="Arial"/>
              </a:rPr>
              <a:t> </a:t>
            </a:r>
            <a:endParaRPr lang="en-US" sz="3200">
              <a:solidFill>
                <a:schemeClr val="tx1"/>
              </a:solidFill>
              <a:latin typeface="Calibri" panose="020F0502020204030204"/>
              <a:cs typeface="Calibri" panose="020F0502020204030204"/>
            </a:endParaRPr>
          </a:p>
          <a:p>
            <a:pPr lvl="1"/>
            <a:r>
              <a:rPr lang="en-US" sz="2800">
                <a:solidFill>
                  <a:schemeClr val="tx1"/>
                </a:solidFill>
                <a:latin typeface="Arial"/>
                <a:cs typeface="Arial"/>
              </a:rPr>
              <a:t> $250,639</a:t>
            </a:r>
            <a:endParaRPr lang="en-US" sz="280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35% Growth from Year 3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  <a:p>
            <a:endParaRPr lang="en-US" sz="32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7A8F244A-A18A-45E8-90D5-57AF4B95FA95}"/>
              </a:ext>
            </a:extLst>
          </p:cNvPr>
          <p:cNvSpPr txBox="1">
            <a:spLocks/>
          </p:cNvSpPr>
          <p:nvPr/>
        </p:nvSpPr>
        <p:spPr>
          <a:xfrm>
            <a:off x="673409" y="1825911"/>
            <a:ext cx="5257139" cy="3741873"/>
          </a:xfrm>
          <a:prstGeom prst="rect">
            <a:avLst/>
          </a:prstGeom>
          <a:solidFill>
            <a:srgbClr val="DBD7CD">
              <a:alpha val="74902"/>
            </a:srgbClr>
          </a:solidFill>
          <a:ln w="28575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tx1"/>
                </a:solidFill>
                <a:latin typeface="Arial"/>
                <a:cs typeface="Arial"/>
              </a:rPr>
              <a:t>3 Year Sales Projection</a:t>
            </a:r>
            <a:endParaRPr lang="en-US" sz="320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Projected Revenue</a:t>
            </a:r>
            <a:endParaRPr lang="en-US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lvl="1"/>
            <a:r>
              <a:rPr lang="en-US" sz="2800">
                <a:solidFill>
                  <a:schemeClr val="tx1"/>
                </a:solidFill>
                <a:latin typeface="Arial"/>
                <a:cs typeface="Arial"/>
              </a:rPr>
              <a:t>$594,631</a:t>
            </a:r>
          </a:p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Projected Profit </a:t>
            </a:r>
            <a:endParaRPr lang="en-US">
              <a:solidFill>
                <a:schemeClr val="tx1"/>
              </a:solidFill>
              <a:latin typeface="Calibri" panose="020F0502020204030204"/>
              <a:cs typeface="Calibri"/>
            </a:endParaRPr>
          </a:p>
          <a:p>
            <a:pPr lvl="1"/>
            <a:r>
              <a:rPr lang="en-US" sz="2800">
                <a:solidFill>
                  <a:schemeClr val="tx1"/>
                </a:solidFill>
                <a:latin typeface="Arial"/>
                <a:cs typeface="Arial"/>
              </a:rPr>
              <a:t>$184,543</a:t>
            </a:r>
            <a:endParaRPr lang="en-US" sz="2800">
              <a:solidFill>
                <a:schemeClr val="tx1"/>
              </a:solidFill>
              <a:cs typeface="Calibri"/>
            </a:endParaRPr>
          </a:p>
          <a:p>
            <a:endParaRPr lang="en-US" sz="320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525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85C8F9-CA8F-4E15-A662-1A7040899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 lIns="91440" tIns="45720" rIns="91440" bIns="4572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latin typeface="Arial"/>
                <a:cs typeface="Arial"/>
              </a:rPr>
              <a:t>17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487ECEC-B51A-42EA-AFC8-9D83646E542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63200" y="5615375"/>
            <a:ext cx="1828800" cy="3108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Ethan Saffer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877536-3310-4453-A711-CD749704FC0B}"/>
              </a:ext>
            </a:extLst>
          </p:cNvPr>
          <p:cNvSpPr txBox="1"/>
          <p:nvPr/>
        </p:nvSpPr>
        <p:spPr>
          <a:xfrm>
            <a:off x="540327" y="3735895"/>
            <a:ext cx="2057869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/>
              <a:t>David Alicea</a:t>
            </a:r>
          </a:p>
          <a:p>
            <a:pPr algn="ctr"/>
            <a:r>
              <a:rPr lang="en-US" i="1">
                <a:ea typeface="+mn-lt"/>
                <a:cs typeface="+mn-lt"/>
              </a:rPr>
              <a:t>Field/Test Engineer and Quality Control</a:t>
            </a:r>
          </a:p>
          <a:p>
            <a:pPr algn="ctr"/>
            <a:endParaRPr lang="en-US" i="1">
              <a:ea typeface="+mn-lt"/>
              <a:cs typeface="+mn-lt"/>
            </a:endParaRPr>
          </a:p>
          <a:p>
            <a:pPr algn="ctr"/>
            <a:endParaRPr lang="en-US" i="1">
              <a:ea typeface="+mn-lt"/>
              <a:cs typeface="+mn-lt"/>
            </a:endParaRPr>
          </a:p>
          <a:p>
            <a:pPr algn="ctr"/>
            <a:r>
              <a:rPr lang="en-US" i="1">
                <a:ea typeface="+mn-lt"/>
                <a:cs typeface="+mn-lt"/>
              </a:rPr>
              <a:t>Daa16@my.fsu.edu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C253D6-E995-4BFD-972E-DD58865792D4}"/>
              </a:ext>
            </a:extLst>
          </p:cNvPr>
          <p:cNvSpPr txBox="1"/>
          <p:nvPr/>
        </p:nvSpPr>
        <p:spPr>
          <a:xfrm>
            <a:off x="6397889" y="3740693"/>
            <a:ext cx="2123265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/>
              <a:t>Nicolas Garcia</a:t>
            </a:r>
          </a:p>
          <a:p>
            <a:pPr algn="ctr"/>
            <a:r>
              <a:rPr lang="en-US" i="1">
                <a:ea typeface="+mn-lt"/>
                <a:cs typeface="+mn-lt"/>
              </a:rPr>
              <a:t>Webmaster, Design Engineer and Resource Manager</a:t>
            </a:r>
            <a:endParaRPr lang="en-US" i="1">
              <a:cs typeface="Calibri" panose="020F0502020204030204"/>
            </a:endParaRPr>
          </a:p>
          <a:p>
            <a:pPr algn="ctr"/>
            <a:endParaRPr lang="en-US">
              <a:cs typeface="Calibri" panose="020F0502020204030204"/>
            </a:endParaRPr>
          </a:p>
          <a:p>
            <a:pPr algn="ctr"/>
            <a:r>
              <a:rPr lang="en-US" i="1">
                <a:cs typeface="Calibri" panose="020F0502020204030204"/>
              </a:rPr>
              <a:t>Ng16m@my.fsu.edu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1BBAE7-48AB-4C82-A151-8366E0F77BFF}"/>
              </a:ext>
            </a:extLst>
          </p:cNvPr>
          <p:cNvSpPr txBox="1"/>
          <p:nvPr/>
        </p:nvSpPr>
        <p:spPr>
          <a:xfrm>
            <a:off x="9323424" y="3736912"/>
            <a:ext cx="218438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Ethan Saffer</a:t>
            </a:r>
          </a:p>
          <a:p>
            <a:pPr algn="ctr"/>
            <a:r>
              <a:rPr lang="en-US" i="1">
                <a:ea typeface="+mn-lt"/>
                <a:cs typeface="+mn-lt"/>
              </a:rPr>
              <a:t>Systems and Design </a:t>
            </a:r>
          </a:p>
          <a:p>
            <a:pPr algn="ctr"/>
            <a:r>
              <a:rPr lang="en-US" i="1">
                <a:ea typeface="+mn-lt"/>
                <a:cs typeface="+mn-lt"/>
              </a:rPr>
              <a:t>Engineer </a:t>
            </a:r>
          </a:p>
          <a:p>
            <a:pPr algn="ctr"/>
            <a:endParaRPr lang="en-US" i="1">
              <a:cs typeface="Calibri" panose="020F0502020204030204"/>
            </a:endParaRPr>
          </a:p>
          <a:p>
            <a:pPr algn="ctr"/>
            <a:endParaRPr lang="en-US" i="1">
              <a:cs typeface="Calibri" panose="020F0502020204030204"/>
            </a:endParaRPr>
          </a:p>
          <a:p>
            <a:pPr algn="ctr"/>
            <a:r>
              <a:rPr lang="en-US" i="1">
                <a:cs typeface="Calibri" panose="020F0502020204030204"/>
              </a:rPr>
              <a:t>Ers16c@my.fsu.edu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9DAB0F6-0373-4745-8E53-35C4F011AC50}"/>
              </a:ext>
            </a:extLst>
          </p:cNvPr>
          <p:cNvSpPr/>
          <p:nvPr/>
        </p:nvSpPr>
        <p:spPr>
          <a:xfrm>
            <a:off x="9345050" y="1491710"/>
            <a:ext cx="2028825" cy="20097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204C96E-67BC-43BB-A563-381060CDF1A0}"/>
              </a:ext>
            </a:extLst>
          </p:cNvPr>
          <p:cNvSpPr/>
          <p:nvPr/>
        </p:nvSpPr>
        <p:spPr>
          <a:xfrm>
            <a:off x="541591" y="1487928"/>
            <a:ext cx="2055461" cy="2013557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B8E5A8-96C1-43F8-BB80-7A82E036928C}"/>
              </a:ext>
            </a:extLst>
          </p:cNvPr>
          <p:cNvSpPr/>
          <p:nvPr/>
        </p:nvSpPr>
        <p:spPr>
          <a:xfrm>
            <a:off x="3375599" y="1491710"/>
            <a:ext cx="2009774" cy="200933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C248B50-1F57-4575-B3BE-AE49CD06EF6A}"/>
              </a:ext>
            </a:extLst>
          </p:cNvPr>
          <p:cNvSpPr/>
          <p:nvPr/>
        </p:nvSpPr>
        <p:spPr>
          <a:xfrm>
            <a:off x="6451052" y="1496663"/>
            <a:ext cx="2018739" cy="2004377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B3D367-1DDA-4455-8660-8A16CBA36CEA}"/>
              </a:ext>
            </a:extLst>
          </p:cNvPr>
          <p:cNvSpPr txBox="1"/>
          <p:nvPr/>
        </p:nvSpPr>
        <p:spPr>
          <a:xfrm>
            <a:off x="3718" y="338254"/>
            <a:ext cx="12184565" cy="78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500" b="1">
                <a:cs typeface="Calibri"/>
              </a:rPr>
              <a:t>Thank you from M.E.N.D - </a:t>
            </a:r>
            <a:r>
              <a:rPr lang="en-US" sz="4500" b="1" err="1">
                <a:cs typeface="Calibri"/>
              </a:rPr>
              <a:t>HapTac</a:t>
            </a:r>
            <a:endParaRPr lang="en-US" sz="4500" b="1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F1FEDB-3C67-4147-8AF5-5324224D89B2}"/>
              </a:ext>
            </a:extLst>
          </p:cNvPr>
          <p:cNvSpPr txBox="1"/>
          <p:nvPr/>
        </p:nvSpPr>
        <p:spPr>
          <a:xfrm>
            <a:off x="3137593" y="3737263"/>
            <a:ext cx="247925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Segoe UI"/>
              </a:rPr>
              <a:t>Madison Jaffe​</a:t>
            </a:r>
            <a:endParaRPr lang="en-US">
              <a:cs typeface="Calibri" panose="020F0502020204030204"/>
            </a:endParaRPr>
          </a:p>
          <a:p>
            <a:pPr algn="ctr"/>
            <a:r>
              <a:rPr lang="en-US" i="1">
                <a:ea typeface="+mn-lt"/>
                <a:cs typeface="+mn-lt"/>
              </a:rPr>
              <a:t>Project Manager and Manufacturing/Controls Engineer</a:t>
            </a:r>
            <a:endParaRPr lang="en-US" i="1">
              <a:cs typeface="Calibri"/>
            </a:endParaRPr>
          </a:p>
          <a:p>
            <a:pPr algn="ctr"/>
            <a:endParaRPr lang="en-US" i="1">
              <a:cs typeface="Calibri"/>
            </a:endParaRPr>
          </a:p>
          <a:p>
            <a:pPr algn="ctr"/>
            <a:r>
              <a:rPr lang="en-US" i="1">
                <a:ea typeface="+mn-lt"/>
                <a:cs typeface="+mn-lt"/>
              </a:rPr>
              <a:t>Msj16d@my.fsu.edu</a:t>
            </a:r>
            <a:endParaRPr lang="en-US">
              <a:ea typeface="+mn-lt"/>
              <a:cs typeface="+mn-lt"/>
            </a:endParaRPr>
          </a:p>
          <a:p>
            <a:pPr algn="ctr"/>
            <a:endParaRPr lang="en-US" i="1">
              <a:cs typeface="Calibri" panose="020F0502020204030204"/>
            </a:endParaRPr>
          </a:p>
          <a:p>
            <a:pPr algn="ctr"/>
            <a:endParaRPr lang="en-US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097184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0984EE-A6EF-441E-B9B8-DF5409AD6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E3AC9-60F5-4665-B604-A1A64ABA79A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99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0984EE-A6EF-441E-B9B8-DF5409AD6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dirty="0" smtClean="0"/>
              <a:pPr/>
              <a:t>19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E3AC9-60F5-4665-B604-A1A64ABA79A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9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50AF06-A8FC-4B2F-AABF-051BAE85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The Team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A1825-83A1-406C-85B7-E22C8CC86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7C58CA-988A-4A1A-8C96-195EC82E4496}"/>
              </a:ext>
            </a:extLst>
          </p:cNvPr>
          <p:cNvSpPr txBox="1"/>
          <p:nvPr/>
        </p:nvSpPr>
        <p:spPr>
          <a:xfrm>
            <a:off x="3471609" y="4409316"/>
            <a:ext cx="205786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/>
              <a:t>David Alicea</a:t>
            </a:r>
          </a:p>
          <a:p>
            <a:pPr algn="ctr"/>
            <a:r>
              <a:rPr lang="en-US" i="1">
                <a:ea typeface="+mn-lt"/>
                <a:cs typeface="+mn-lt"/>
              </a:rPr>
              <a:t>Field/Test Engineer and Quality Control</a:t>
            </a:r>
            <a:endParaRPr lang="en-US" i="1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D4A022-20F2-4C96-A44D-478FEF0F82F8}"/>
              </a:ext>
            </a:extLst>
          </p:cNvPr>
          <p:cNvSpPr txBox="1"/>
          <p:nvPr/>
        </p:nvSpPr>
        <p:spPr>
          <a:xfrm>
            <a:off x="6451052" y="4407526"/>
            <a:ext cx="217096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/>
              <a:t>Nicolas Garcia</a:t>
            </a:r>
          </a:p>
          <a:p>
            <a:pPr algn="ctr"/>
            <a:r>
              <a:rPr lang="en-US" i="1">
                <a:ea typeface="+mn-lt"/>
                <a:cs typeface="+mn-lt"/>
              </a:rPr>
              <a:t>Webmaster, Design Engineer and Resource Manager</a:t>
            </a:r>
            <a:endParaRPr lang="en-US" i="1">
              <a:cs typeface="Calibri" panose="020F0502020204030204"/>
            </a:endParaRPr>
          </a:p>
          <a:p>
            <a:pPr algn="ctr"/>
            <a:endParaRPr lang="en-US">
              <a:cs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5714A0-6ADE-42E5-96FB-E45DFBB0E0AC}"/>
              </a:ext>
            </a:extLst>
          </p:cNvPr>
          <p:cNvSpPr txBox="1"/>
          <p:nvPr/>
        </p:nvSpPr>
        <p:spPr>
          <a:xfrm>
            <a:off x="302606" y="4403148"/>
            <a:ext cx="247925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Segoe UI"/>
              </a:rPr>
              <a:t>Madison Jaffe​</a:t>
            </a:r>
            <a:endParaRPr lang="en-US">
              <a:cs typeface="Calibri" panose="020F0502020204030204"/>
            </a:endParaRPr>
          </a:p>
          <a:p>
            <a:pPr algn="ctr"/>
            <a:r>
              <a:rPr lang="en-US" i="1">
                <a:ea typeface="+mn-lt"/>
                <a:cs typeface="+mn-lt"/>
              </a:rPr>
              <a:t>Project Manager and Manufacturing/Controls Engineer</a:t>
            </a:r>
            <a:endParaRPr lang="en-US" i="1">
              <a:cs typeface="Calibri"/>
            </a:endParaRPr>
          </a:p>
          <a:p>
            <a:pPr algn="ctr"/>
            <a:endParaRPr lang="en-US">
              <a:cs typeface="Segoe U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E207C2-4138-4408-939D-8A745F20E544}"/>
              </a:ext>
            </a:extLst>
          </p:cNvPr>
          <p:cNvSpPr txBox="1"/>
          <p:nvPr/>
        </p:nvSpPr>
        <p:spPr>
          <a:xfrm>
            <a:off x="9590967" y="4413038"/>
            <a:ext cx="184348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Ethan Saffer</a:t>
            </a:r>
          </a:p>
          <a:p>
            <a:pPr algn="ctr"/>
            <a:r>
              <a:rPr lang="en-US" i="1">
                <a:ea typeface="+mn-lt"/>
                <a:cs typeface="+mn-lt"/>
              </a:rPr>
              <a:t>Systems/Design </a:t>
            </a:r>
          </a:p>
          <a:p>
            <a:pPr algn="ctr"/>
            <a:r>
              <a:rPr lang="en-US" i="1">
                <a:ea typeface="+mn-lt"/>
                <a:cs typeface="+mn-lt"/>
              </a:rPr>
              <a:t>Engineer </a:t>
            </a:r>
            <a:endParaRPr lang="en-US" i="1">
              <a:cs typeface="Calibri" panose="020F0502020204030204"/>
            </a:endParaRP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7C792A85-7AB0-4D3B-82D2-D271E2598B6C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5F9333-AB90-42EF-A245-1E0C77A3AD1E}"/>
              </a:ext>
            </a:extLst>
          </p:cNvPr>
          <p:cNvSpPr/>
          <p:nvPr/>
        </p:nvSpPr>
        <p:spPr>
          <a:xfrm>
            <a:off x="9372256" y="2102787"/>
            <a:ext cx="2028825" cy="20097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8C798B5-7672-4627-9A78-347553D0EECB}"/>
              </a:ext>
            </a:extLst>
          </p:cNvPr>
          <p:cNvSpPr/>
          <p:nvPr/>
        </p:nvSpPr>
        <p:spPr>
          <a:xfrm>
            <a:off x="3472889" y="2098660"/>
            <a:ext cx="2018739" cy="2004377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2A4D0C-66B0-4D4C-83AC-EA996E280C4A}"/>
              </a:ext>
            </a:extLst>
          </p:cNvPr>
          <p:cNvSpPr/>
          <p:nvPr/>
        </p:nvSpPr>
        <p:spPr>
          <a:xfrm>
            <a:off x="537846" y="2102787"/>
            <a:ext cx="2009774" cy="200933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957D571-4C4C-42A0-AD43-06BC554AFBD4}"/>
              </a:ext>
            </a:extLst>
          </p:cNvPr>
          <p:cNvSpPr/>
          <p:nvPr/>
        </p:nvSpPr>
        <p:spPr>
          <a:xfrm>
            <a:off x="6423174" y="2107740"/>
            <a:ext cx="2018739" cy="2004377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33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2522E7-D5E3-4A52-B89E-213F03FA8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8CDA2-9957-446D-B08D-8850CD8F918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05C459-9CA5-4029-847F-DC3169013248}"/>
              </a:ext>
            </a:extLst>
          </p:cNvPr>
          <p:cNvSpPr txBox="1"/>
          <p:nvPr/>
        </p:nvSpPr>
        <p:spPr>
          <a:xfrm>
            <a:off x="1802090" y="2598003"/>
            <a:ext cx="8587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439970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098BA01-3F0B-46CC-9A01-5E0D348B2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Year 1 Profit Estimate</a:t>
            </a:r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A8943091-883B-4414-8D16-894356F19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525614"/>
            <a:ext cx="12050806" cy="3238320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E455CB-2318-476B-9D7A-4B00C8372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1FABC0-072B-4F22-8F9B-95A9D10B0206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0BFF23A-EB9D-4D83-9CD6-7192D68C2A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63200" y="5611399"/>
            <a:ext cx="1828800" cy="31089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58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B7CFCAD-3203-430F-9953-69EB913FC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Year 3 Profit Estimate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87C5451E-9762-40C0-AEE0-0BD109816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83" y="1500836"/>
            <a:ext cx="12118040" cy="3366313"/>
          </a:xfr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84EC38-436F-4D94-B7BA-B8A47EAE4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1FABC0-072B-4F22-8F9B-95A9D10B0206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18A2258-93EA-4809-B130-D0E1BC7C2D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63200" y="5611399"/>
            <a:ext cx="1828800" cy="31089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82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9507F-16A2-4A76-8942-98A56D767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Year 5 Profit Estimate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A4F843D6-6252-4380-BC8C-9B66BB940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495" y="1683292"/>
            <a:ext cx="11860305" cy="406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E1D37-D313-42D6-8383-C51385B75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A6C68A-F09F-4658-810F-B568943D182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17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E32F2-C36A-4D42-BAE6-F5B223515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Camera Identification - AlexNet</a:t>
            </a:r>
            <a:endParaRPr lang="en-US" err="1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AC81074-FF99-4A8A-9406-5D63ABC2EA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4360" y="1424653"/>
            <a:ext cx="4902916" cy="4351338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C33A0-9041-484D-85A7-3DC88952B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34722" cy="43699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8-layer identification software.</a:t>
            </a:r>
          </a:p>
          <a:p>
            <a:r>
              <a:rPr lang="en-US">
                <a:latin typeface="Arial"/>
                <a:cs typeface="Arial"/>
              </a:rPr>
              <a:t>Capable of adding new items to its memory.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Low power draw to extend battery life</a:t>
            </a:r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170CD-676C-47CC-AF53-8032C6C1F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 lIns="91440" tIns="45720" rIns="91440" bIns="4572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latin typeface="Arial"/>
                <a:cs typeface="Arial"/>
              </a:rPr>
              <a:t>25</a:t>
            </a:r>
            <a:endParaRPr lang="en-US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20BEE518-5B7F-4EFA-B388-B224A019C050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David Alicea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43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DFE1-202E-408F-9B75-1FEA1C37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Projections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09DDD-1B64-48A4-8CA4-C0F6FC2EF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45672"/>
            <a:ext cx="4305991" cy="436902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latin typeface="Arial"/>
                <a:cs typeface="Arial"/>
              </a:rPr>
              <a:t>Our prototype is projected to be completed, tested, and validated by April 2021.</a:t>
            </a:r>
          </a:p>
          <a:p>
            <a:r>
              <a:rPr lang="en-US" sz="2400">
                <a:latin typeface="Arial"/>
                <a:cs typeface="Arial"/>
              </a:rPr>
              <a:t>Sales will begin in the United States market.</a:t>
            </a:r>
          </a:p>
          <a:p>
            <a:r>
              <a:rPr lang="en-US" sz="2400">
                <a:latin typeface="Arial"/>
                <a:cs typeface="Arial"/>
              </a:rPr>
              <a:t>We expect to expand to a global market, increasing potential clientele roughly 3800%.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3116C14-EDA8-4C14-AF5E-82ECDB361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407" y="1634736"/>
            <a:ext cx="6359707" cy="3577335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80232-EAF3-4366-9088-DD67749EBB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205048"/>
            <a:ext cx="70408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1FABC0-072B-4F22-8F9B-95A9D10B0206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80CF32-2755-448E-9A52-F5C35C0B81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63200" y="5611399"/>
            <a:ext cx="1828800" cy="3108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Nicolas Garcia</a:t>
            </a:r>
          </a:p>
        </p:txBody>
      </p:sp>
    </p:spTree>
    <p:extLst>
      <p:ext uri="{BB962C8B-B14F-4D97-AF65-F5344CB8AC3E}">
        <p14:creationId xmlns:p14="http://schemas.microsoft.com/office/powerpoint/2010/main" val="1427009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785BA-6BE3-44BB-B85D-B846953E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Timeline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Diagram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EC3032B-A9E6-40CB-BF55-2792C01C361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7723160"/>
              </p:ext>
            </p:extLst>
          </p:nvPr>
        </p:nvGraphicFramePr>
        <p:xfrm>
          <a:off x="67056" y="1223531"/>
          <a:ext cx="12057888" cy="526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2F57F-FD60-4748-B85B-84D84372C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CE2012-559A-4925-9DD5-856C4D6517C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Nicolas Garcia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0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08553C-F56B-46DE-997D-7494604C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 Problem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F6724C-6B3C-42F4-A48A-5291A0A34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900" y="14827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The visually impaired have limited aid in current society. This leaves many of them dependent on others and unemployed.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Current resources on the market are not affordable or effective for the average income of visually impaired individuals.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 lIns="91440" tIns="45720" rIns="91440" bIns="45720" anchor="t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/>
              <a:t>3</a:t>
            </a:r>
          </a:p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5CA567EA-E2BC-4E9C-9F58-37884793AF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63200" y="5611399"/>
            <a:ext cx="1828800" cy="3108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David Alicea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B44931-4C91-4550-B0C3-BAD3792363E2}"/>
              </a:ext>
            </a:extLst>
          </p:cNvPr>
          <p:cNvSpPr txBox="1"/>
          <p:nvPr/>
        </p:nvSpPr>
        <p:spPr>
          <a:xfrm>
            <a:off x="6019800" y="5313094"/>
            <a:ext cx="548004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>
                <a:ea typeface="+mn-lt"/>
                <a:cs typeface="+mn-lt"/>
              </a:rPr>
              <a:t>https://wheelysportygirl.wordpress.com/2014/10/09/a-wheely-bright-future-for-disabled-sports-lovers-in-cambridgeshire/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4AD2EA8-A46A-4DF9-885A-1D27376FA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328" y="1478238"/>
            <a:ext cx="5414790" cy="382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5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6">
            <a:extLst>
              <a:ext uri="{FF2B5EF4-FFF2-40B4-BE49-F238E27FC236}">
                <a16:creationId xmlns:a16="http://schemas.microsoft.com/office/drawing/2014/main" id="{98870371-0237-4CB1-B2EB-2A9557606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675" y="4418029"/>
            <a:ext cx="3087029" cy="1508557"/>
          </a:xfrm>
          <a:prstGeom prst="rect">
            <a:avLst/>
          </a:prstGeom>
        </p:spPr>
      </p:pic>
      <p:pic>
        <p:nvPicPr>
          <p:cNvPr id="54" name="Picture 55">
            <a:extLst>
              <a:ext uri="{FF2B5EF4-FFF2-40B4-BE49-F238E27FC236}">
                <a16:creationId xmlns:a16="http://schemas.microsoft.com/office/drawing/2014/main" id="{92668B7E-B0C2-41CE-B04C-0018B98C7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475" y="4398979"/>
            <a:ext cx="2743200" cy="1527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948330-00C4-454B-B012-09EA22EC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Our Solution -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HapTac</a:t>
            </a:r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1B396-1E8C-46B8-A1B7-B30CED68B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lIns="91440" tIns="45720" rIns="91440" bIns="45720" anchor="t"/>
          <a:lstStyle/>
          <a:p>
            <a:r>
              <a:rPr lang="en-US"/>
              <a:t>4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E6BCB9A-6C15-47BE-896F-F09317CAFB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76" t="19547" r="5378" b="22101"/>
          <a:stretch/>
        </p:blipFill>
        <p:spPr>
          <a:xfrm>
            <a:off x="19886625" y="15732235"/>
            <a:ext cx="2177467" cy="1513866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547E1367-A730-499C-9A0A-EAE202D205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20" t="17789" r="15735" b="15345"/>
          <a:stretch/>
        </p:blipFill>
        <p:spPr>
          <a:xfrm>
            <a:off x="15770496" y="17798747"/>
            <a:ext cx="1765213" cy="1698043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0F11F98-098A-40E8-B56E-5103684D4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15927" y="17717262"/>
            <a:ext cx="1710293" cy="1720306"/>
          </a:xfrm>
          <a:prstGeom prst="rect">
            <a:avLst/>
          </a:prstGeom>
        </p:spPr>
      </p:pic>
      <p:pic>
        <p:nvPicPr>
          <p:cNvPr id="9" name="Picture 8" descr="A picture containing letter&#10;&#10;Description automatically generated">
            <a:extLst>
              <a:ext uri="{FF2B5EF4-FFF2-40B4-BE49-F238E27FC236}">
                <a16:creationId xmlns:a16="http://schemas.microsoft.com/office/drawing/2014/main" id="{7FF731DE-4D7A-48D1-B8F2-C2C49DAE71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064" r="-2548" b="-806"/>
          <a:stretch/>
        </p:blipFill>
        <p:spPr>
          <a:xfrm>
            <a:off x="11635782" y="17784739"/>
            <a:ext cx="2237585" cy="2034229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A12835E2-F9D6-48AC-B4CB-C83015695CC5}"/>
              </a:ext>
            </a:extLst>
          </p:cNvPr>
          <p:cNvSpPr txBox="1"/>
          <p:nvPr/>
        </p:nvSpPr>
        <p:spPr>
          <a:xfrm>
            <a:off x="11476140" y="19761523"/>
            <a:ext cx="2743200" cy="63094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1673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347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5020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66944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8368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041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1715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53388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500">
                <a:cs typeface="Calibri"/>
              </a:rPr>
              <a:t>Scan</a:t>
            </a:r>
          </a:p>
        </p:txBody>
      </p:sp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23A832F4-3CD0-48FA-9E70-B16C656CC5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04459" y="16120506"/>
            <a:ext cx="1105744" cy="1023507"/>
          </a:xfrm>
          <a:prstGeom prst="rect">
            <a:avLst/>
          </a:prstGeom>
        </p:spPr>
      </p:pic>
      <p:pic>
        <p:nvPicPr>
          <p:cNvPr id="12" name="Picture 11" descr="A picture containing hanger&#10;&#10;Description automatically generated">
            <a:extLst>
              <a:ext uri="{FF2B5EF4-FFF2-40B4-BE49-F238E27FC236}">
                <a16:creationId xmlns:a16="http://schemas.microsoft.com/office/drawing/2014/main" id="{4F4FEC32-9CC0-4573-AE57-AE63506569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866" t="5217" r="3123" b="636"/>
          <a:stretch/>
        </p:blipFill>
        <p:spPr>
          <a:xfrm>
            <a:off x="11630986" y="15746887"/>
            <a:ext cx="2059357" cy="1965705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F5906ECD-FBE5-4A99-B49A-D55009697C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500" t="-1279" r="500" b="43617"/>
          <a:stretch/>
        </p:blipFill>
        <p:spPr>
          <a:xfrm>
            <a:off x="15088059" y="15535558"/>
            <a:ext cx="2755752" cy="1636552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8A62AD57-E1E3-41F7-82A8-2341681C62B6}"/>
              </a:ext>
            </a:extLst>
          </p:cNvPr>
          <p:cNvSpPr txBox="1"/>
          <p:nvPr/>
        </p:nvSpPr>
        <p:spPr>
          <a:xfrm>
            <a:off x="11463667" y="20402835"/>
            <a:ext cx="2743200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1673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347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5020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66944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8368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041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1715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53388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cs typeface="Calibri"/>
              </a:rPr>
              <a:t>The </a:t>
            </a:r>
            <a:r>
              <a:rPr lang="en-US" sz="2000" b="1">
                <a:cs typeface="Calibri"/>
              </a:rPr>
              <a:t>camera </a:t>
            </a:r>
            <a:r>
              <a:rPr lang="en-US" sz="2000">
                <a:cs typeface="Calibri"/>
              </a:rPr>
              <a:t>can be </a:t>
            </a:r>
            <a:r>
              <a:rPr lang="en-US" sz="2000" b="1">
                <a:cs typeface="Calibri"/>
              </a:rPr>
              <a:t>activated</a:t>
            </a:r>
            <a:r>
              <a:rPr lang="en-US" sz="2000">
                <a:cs typeface="Calibri"/>
              </a:rPr>
              <a:t> to scan the desired products.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244FE2D8-4A2B-4146-8A63-0D11EED183ED}"/>
              </a:ext>
            </a:extLst>
          </p:cNvPr>
          <p:cNvSpPr txBox="1"/>
          <p:nvPr/>
        </p:nvSpPr>
        <p:spPr>
          <a:xfrm>
            <a:off x="11503527" y="13899900"/>
            <a:ext cx="2743199" cy="63094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1673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347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5020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66944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8368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041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1715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53388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500">
                <a:cs typeface="Calibri"/>
              </a:rPr>
              <a:t>Sense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D075C4B4-D35F-4C7A-8E5F-0BD20BDC1B01}"/>
              </a:ext>
            </a:extLst>
          </p:cNvPr>
          <p:cNvSpPr txBox="1"/>
          <p:nvPr/>
        </p:nvSpPr>
        <p:spPr>
          <a:xfrm>
            <a:off x="11424455" y="14463157"/>
            <a:ext cx="2794302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1673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347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5020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66944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8368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041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1715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53388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cs typeface="Calibri"/>
              </a:rPr>
              <a:t>The </a:t>
            </a:r>
            <a:r>
              <a:rPr lang="en-US" sz="2000" b="1">
                <a:cs typeface="Calibri"/>
              </a:rPr>
              <a:t>ultrasonic sensor </a:t>
            </a:r>
            <a:r>
              <a:rPr lang="en-US" sz="2000">
                <a:cs typeface="Calibri"/>
              </a:rPr>
              <a:t>will sense an object up to </a:t>
            </a:r>
            <a:r>
              <a:rPr lang="en-US" sz="2000" b="1">
                <a:cs typeface="Calibri"/>
              </a:rPr>
              <a:t>3 meters </a:t>
            </a:r>
            <a:r>
              <a:rPr lang="en-US" sz="2000">
                <a:cs typeface="Calibri"/>
              </a:rPr>
              <a:t>away.</a:t>
            </a:r>
            <a:endParaRPr lang="en-US"/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315101EE-99B6-4B0F-B30E-E598E9B8AC0A}"/>
              </a:ext>
            </a:extLst>
          </p:cNvPr>
          <p:cNvSpPr txBox="1"/>
          <p:nvPr/>
        </p:nvSpPr>
        <p:spPr>
          <a:xfrm>
            <a:off x="15085783" y="13890279"/>
            <a:ext cx="3200400" cy="63094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1673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347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5020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66944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8368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041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1715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53388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>
                <a:cs typeface="Calibri"/>
              </a:rPr>
              <a:t>Determine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5C006E67-DF21-48E7-A8E1-684740DD61C8}"/>
              </a:ext>
            </a:extLst>
          </p:cNvPr>
          <p:cNvSpPr txBox="1"/>
          <p:nvPr/>
        </p:nvSpPr>
        <p:spPr>
          <a:xfrm>
            <a:off x="14986917" y="14463886"/>
            <a:ext cx="3657600" cy="163121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1673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347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5020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66944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8368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041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1715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53388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cs typeface="Calibri"/>
              </a:rPr>
              <a:t>The </a:t>
            </a:r>
            <a:r>
              <a:rPr lang="en-US" sz="2000" b="1">
                <a:cs typeface="Calibri"/>
              </a:rPr>
              <a:t>Raspberry Pi</a:t>
            </a:r>
            <a:r>
              <a:rPr lang="en-US" sz="2000">
                <a:cs typeface="Calibri"/>
              </a:rPr>
              <a:t> will interpret the sensed information to calculate the</a:t>
            </a:r>
            <a:r>
              <a:rPr lang="en-US" sz="2000" b="1">
                <a:cs typeface="Calibri"/>
              </a:rPr>
              <a:t> proximity to an object.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C2C0D137-6DB0-4C68-91B3-968E71E5AC02}"/>
              </a:ext>
            </a:extLst>
          </p:cNvPr>
          <p:cNvSpPr txBox="1"/>
          <p:nvPr/>
        </p:nvSpPr>
        <p:spPr>
          <a:xfrm>
            <a:off x="19928075" y="19757274"/>
            <a:ext cx="2743199" cy="63094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1673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347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5020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66944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8368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041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1715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53388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500">
                <a:cs typeface="Calibri"/>
              </a:rPr>
              <a:t>Notify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937E57E5-4216-4381-9AD9-9D2D3142EE4E}"/>
              </a:ext>
            </a:extLst>
          </p:cNvPr>
          <p:cNvSpPr txBox="1"/>
          <p:nvPr/>
        </p:nvSpPr>
        <p:spPr>
          <a:xfrm>
            <a:off x="19470874" y="13890555"/>
            <a:ext cx="3200400" cy="63094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1673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347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5020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66944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8368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041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1715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53388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500">
                <a:cs typeface="Calibri"/>
              </a:rPr>
              <a:t>Alert</a:t>
            </a: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337DF0B7-371F-445B-8871-E72008E9DD64}"/>
              </a:ext>
            </a:extLst>
          </p:cNvPr>
          <p:cNvSpPr txBox="1"/>
          <p:nvPr/>
        </p:nvSpPr>
        <p:spPr>
          <a:xfrm>
            <a:off x="19411682" y="14464159"/>
            <a:ext cx="3363475" cy="132343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1673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347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5020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66944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8368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041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1715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53388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cs typeface="Calibri"/>
              </a:rPr>
              <a:t>Haptic feedback </a:t>
            </a:r>
            <a:r>
              <a:rPr lang="en-US" sz="2000">
                <a:cs typeface="Calibri"/>
              </a:rPr>
              <a:t>will alert the user with </a:t>
            </a:r>
            <a:r>
              <a:rPr lang="en-US" sz="2000" b="1">
                <a:cs typeface="Calibri"/>
              </a:rPr>
              <a:t>multiple motors</a:t>
            </a:r>
            <a:r>
              <a:rPr lang="en-US" sz="2000">
                <a:cs typeface="Calibri"/>
              </a:rPr>
              <a:t> with intensity based on distance.</a:t>
            </a: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9188D045-1D8E-4457-8309-1FAF4684E4EE}"/>
              </a:ext>
            </a:extLst>
          </p:cNvPr>
          <p:cNvSpPr txBox="1"/>
          <p:nvPr/>
        </p:nvSpPr>
        <p:spPr>
          <a:xfrm>
            <a:off x="15131590" y="19761523"/>
            <a:ext cx="3108960" cy="63094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1673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347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5020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66944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8368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041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1715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53388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500">
                <a:cs typeface="Calibri"/>
              </a:rPr>
              <a:t>Identify</a:t>
            </a:r>
          </a:p>
        </p:txBody>
      </p:sp>
      <p:pic>
        <p:nvPicPr>
          <p:cNvPr id="23" name="Picture 22" descr="Shape, arrow&#10;&#10;Description automatically generated">
            <a:extLst>
              <a:ext uri="{FF2B5EF4-FFF2-40B4-BE49-F238E27FC236}">
                <a16:creationId xmlns:a16="http://schemas.microsoft.com/office/drawing/2014/main" id="{EEE7DC44-3C69-4535-95D9-C4269DCD09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53421" y="16095101"/>
            <a:ext cx="1105744" cy="1023507"/>
          </a:xfrm>
          <a:prstGeom prst="rect">
            <a:avLst/>
          </a:prstGeom>
        </p:spPr>
      </p:pic>
      <p:pic>
        <p:nvPicPr>
          <p:cNvPr id="24" name="Picture 23" descr="Shape, arrow&#10;&#10;Description automatically generated">
            <a:extLst>
              <a:ext uri="{FF2B5EF4-FFF2-40B4-BE49-F238E27FC236}">
                <a16:creationId xmlns:a16="http://schemas.microsoft.com/office/drawing/2014/main" id="{2A0AD317-D764-46AC-B23B-BE38966A80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76623" y="18022043"/>
            <a:ext cx="1105744" cy="1023507"/>
          </a:xfrm>
          <a:prstGeom prst="rect">
            <a:avLst/>
          </a:prstGeom>
        </p:spPr>
      </p:pic>
      <p:pic>
        <p:nvPicPr>
          <p:cNvPr id="25" name="Picture 24" descr="Shape, arrow&#10;&#10;Description automatically generated">
            <a:extLst>
              <a:ext uri="{FF2B5EF4-FFF2-40B4-BE49-F238E27FC236}">
                <a16:creationId xmlns:a16="http://schemas.microsoft.com/office/drawing/2014/main" id="{558F040C-1A22-45F2-9526-7496D20A1C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53421" y="18010665"/>
            <a:ext cx="1105744" cy="1023507"/>
          </a:xfrm>
          <a:prstGeom prst="rect">
            <a:avLst/>
          </a:prstGeom>
        </p:spPr>
      </p:pic>
      <p:pic>
        <p:nvPicPr>
          <p:cNvPr id="26" name="Picture 25" descr="Shape, icon&#10;&#10;Description automatically generated">
            <a:extLst>
              <a:ext uri="{FF2B5EF4-FFF2-40B4-BE49-F238E27FC236}">
                <a16:creationId xmlns:a16="http://schemas.microsoft.com/office/drawing/2014/main" id="{B730EBCD-C664-4F8F-8FFA-23EC7F93ED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10105064" y="17221392"/>
            <a:ext cx="1231652" cy="1142479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0E6BCB9A-6C15-47BE-896F-F09317CAFB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76" t="19547" r="5378" b="22101"/>
          <a:stretch/>
        </p:blipFill>
        <p:spPr>
          <a:xfrm>
            <a:off x="20029500" y="15875110"/>
            <a:ext cx="2177467" cy="1513866"/>
          </a:xfrm>
          <a:prstGeom prst="rect">
            <a:avLst/>
          </a:prstGeom>
        </p:spPr>
      </p:pic>
      <p:pic>
        <p:nvPicPr>
          <p:cNvPr id="28" name="Picture 27" descr="A picture containing shape&#10;&#10;Description automatically generated">
            <a:extLst>
              <a:ext uri="{FF2B5EF4-FFF2-40B4-BE49-F238E27FC236}">
                <a16:creationId xmlns:a16="http://schemas.microsoft.com/office/drawing/2014/main" id="{547E1367-A730-499C-9A0A-EAE202D205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20" t="17789" r="15735" b="15345"/>
          <a:stretch/>
        </p:blipFill>
        <p:spPr>
          <a:xfrm>
            <a:off x="15913371" y="17941622"/>
            <a:ext cx="1765213" cy="1698043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60F11F98-098A-40E8-B56E-5103684D4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58802" y="17860137"/>
            <a:ext cx="1710293" cy="1720306"/>
          </a:xfrm>
          <a:prstGeom prst="rect">
            <a:avLst/>
          </a:prstGeom>
        </p:spPr>
      </p:pic>
      <p:pic>
        <p:nvPicPr>
          <p:cNvPr id="30" name="Picture 29" descr="A picture containing letter&#10;&#10;Description automatically generated">
            <a:extLst>
              <a:ext uri="{FF2B5EF4-FFF2-40B4-BE49-F238E27FC236}">
                <a16:creationId xmlns:a16="http://schemas.microsoft.com/office/drawing/2014/main" id="{7FF731DE-4D7A-48D1-B8F2-C2C49DAE71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064" r="-2548" b="-806"/>
          <a:stretch/>
        </p:blipFill>
        <p:spPr>
          <a:xfrm>
            <a:off x="11778657" y="17927614"/>
            <a:ext cx="2237585" cy="2034229"/>
          </a:xfrm>
          <a:prstGeom prst="rect">
            <a:avLst/>
          </a:prstGeom>
        </p:spPr>
      </p:pic>
      <p:sp>
        <p:nvSpPr>
          <p:cNvPr id="31" name="TextBox 5">
            <a:extLst>
              <a:ext uri="{FF2B5EF4-FFF2-40B4-BE49-F238E27FC236}">
                <a16:creationId xmlns:a16="http://schemas.microsoft.com/office/drawing/2014/main" id="{A12835E2-F9D6-48AC-B4CB-C83015695CC5}"/>
              </a:ext>
            </a:extLst>
          </p:cNvPr>
          <p:cNvSpPr txBox="1"/>
          <p:nvPr/>
        </p:nvSpPr>
        <p:spPr>
          <a:xfrm>
            <a:off x="11619015" y="19904398"/>
            <a:ext cx="2743200" cy="63094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1673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347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5020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66944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8368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041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1715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53388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500">
                <a:cs typeface="Calibri"/>
              </a:rPr>
              <a:t>Scan</a:t>
            </a:r>
          </a:p>
        </p:txBody>
      </p:sp>
      <p:pic>
        <p:nvPicPr>
          <p:cNvPr id="32" name="Picture 31" descr="Shape, arrow&#10;&#10;Description automatically generated">
            <a:extLst>
              <a:ext uri="{FF2B5EF4-FFF2-40B4-BE49-F238E27FC236}">
                <a16:creationId xmlns:a16="http://schemas.microsoft.com/office/drawing/2014/main" id="{23A832F4-3CD0-48FA-9E70-B16C656CC5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47334" y="16263381"/>
            <a:ext cx="1105744" cy="1023507"/>
          </a:xfrm>
          <a:prstGeom prst="rect">
            <a:avLst/>
          </a:prstGeom>
        </p:spPr>
      </p:pic>
      <p:pic>
        <p:nvPicPr>
          <p:cNvPr id="33" name="Picture 32" descr="A picture containing hanger&#10;&#10;Description automatically generated">
            <a:extLst>
              <a:ext uri="{FF2B5EF4-FFF2-40B4-BE49-F238E27FC236}">
                <a16:creationId xmlns:a16="http://schemas.microsoft.com/office/drawing/2014/main" id="{4F4FEC32-9CC0-4573-AE57-AE63506569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866" t="5217" r="3123" b="636"/>
          <a:stretch/>
        </p:blipFill>
        <p:spPr>
          <a:xfrm>
            <a:off x="11773861" y="15889762"/>
            <a:ext cx="2059357" cy="1965705"/>
          </a:xfrm>
          <a:prstGeom prst="rect">
            <a:avLst/>
          </a:prstGeom>
          <a:ln>
            <a:noFill/>
          </a:ln>
        </p:spPr>
      </p:pic>
      <p:pic>
        <p:nvPicPr>
          <p:cNvPr id="34" name="Picture 33" descr="Text&#10;&#10;Description automatically generated">
            <a:extLst>
              <a:ext uri="{FF2B5EF4-FFF2-40B4-BE49-F238E27FC236}">
                <a16:creationId xmlns:a16="http://schemas.microsoft.com/office/drawing/2014/main" id="{F5906ECD-FBE5-4A99-B49A-D55009697C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500" t="-1279" r="500" b="43617"/>
          <a:stretch/>
        </p:blipFill>
        <p:spPr>
          <a:xfrm>
            <a:off x="15230934" y="15678433"/>
            <a:ext cx="2755752" cy="1636552"/>
          </a:xfrm>
          <a:prstGeom prst="rect">
            <a:avLst/>
          </a:prstGeom>
        </p:spPr>
      </p:pic>
      <p:sp>
        <p:nvSpPr>
          <p:cNvPr id="35" name="TextBox 9">
            <a:extLst>
              <a:ext uri="{FF2B5EF4-FFF2-40B4-BE49-F238E27FC236}">
                <a16:creationId xmlns:a16="http://schemas.microsoft.com/office/drawing/2014/main" id="{8A62AD57-E1E3-41F7-82A8-2341681C62B6}"/>
              </a:ext>
            </a:extLst>
          </p:cNvPr>
          <p:cNvSpPr txBox="1"/>
          <p:nvPr/>
        </p:nvSpPr>
        <p:spPr>
          <a:xfrm>
            <a:off x="11606542" y="20545710"/>
            <a:ext cx="2743200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1673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347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5020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66944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8368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041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1715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53388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cs typeface="Calibri"/>
              </a:rPr>
              <a:t>The </a:t>
            </a:r>
            <a:r>
              <a:rPr lang="en-US" sz="2000" b="1">
                <a:cs typeface="Calibri"/>
              </a:rPr>
              <a:t>camera </a:t>
            </a:r>
            <a:r>
              <a:rPr lang="en-US" sz="2000">
                <a:cs typeface="Calibri"/>
              </a:rPr>
              <a:t>can be </a:t>
            </a:r>
            <a:r>
              <a:rPr lang="en-US" sz="2000" b="1">
                <a:cs typeface="Calibri"/>
              </a:rPr>
              <a:t>activated</a:t>
            </a:r>
            <a:r>
              <a:rPr lang="en-US" sz="2000">
                <a:cs typeface="Calibri"/>
              </a:rPr>
              <a:t> to scan the desired products.</a:t>
            </a:r>
          </a:p>
        </p:txBody>
      </p:sp>
      <p:sp>
        <p:nvSpPr>
          <p:cNvPr id="36" name="TextBox 10">
            <a:extLst>
              <a:ext uri="{FF2B5EF4-FFF2-40B4-BE49-F238E27FC236}">
                <a16:creationId xmlns:a16="http://schemas.microsoft.com/office/drawing/2014/main" id="{244FE2D8-4A2B-4146-8A63-0D11EED183ED}"/>
              </a:ext>
            </a:extLst>
          </p:cNvPr>
          <p:cNvSpPr txBox="1"/>
          <p:nvPr/>
        </p:nvSpPr>
        <p:spPr>
          <a:xfrm>
            <a:off x="11646402" y="14042775"/>
            <a:ext cx="2743199" cy="63094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1673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347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5020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66944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8368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041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1715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53388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500">
                <a:cs typeface="Calibri"/>
              </a:rPr>
              <a:t>Sense</a:t>
            </a:r>
          </a:p>
        </p:txBody>
      </p:sp>
      <p:sp>
        <p:nvSpPr>
          <p:cNvPr id="37" name="TextBox 11">
            <a:extLst>
              <a:ext uri="{FF2B5EF4-FFF2-40B4-BE49-F238E27FC236}">
                <a16:creationId xmlns:a16="http://schemas.microsoft.com/office/drawing/2014/main" id="{D075C4B4-D35F-4C7A-8E5F-0BD20BDC1B01}"/>
              </a:ext>
            </a:extLst>
          </p:cNvPr>
          <p:cNvSpPr txBox="1"/>
          <p:nvPr/>
        </p:nvSpPr>
        <p:spPr>
          <a:xfrm>
            <a:off x="11567330" y="14606032"/>
            <a:ext cx="2794302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1673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347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5020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66944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8368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041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1715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53388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cs typeface="Calibri"/>
              </a:rPr>
              <a:t>The </a:t>
            </a:r>
            <a:r>
              <a:rPr lang="en-US" sz="2000" b="1">
                <a:cs typeface="Calibri"/>
              </a:rPr>
              <a:t>ultrasonic sensor </a:t>
            </a:r>
            <a:r>
              <a:rPr lang="en-US" sz="2000">
                <a:cs typeface="Calibri"/>
              </a:rPr>
              <a:t>will sense an object up to </a:t>
            </a:r>
            <a:r>
              <a:rPr lang="en-US" sz="2000" b="1">
                <a:cs typeface="Calibri"/>
              </a:rPr>
              <a:t>3 meters </a:t>
            </a:r>
            <a:r>
              <a:rPr lang="en-US" sz="2000">
                <a:cs typeface="Calibri"/>
              </a:rPr>
              <a:t>away.</a:t>
            </a:r>
            <a:endParaRPr lang="en-US"/>
          </a:p>
        </p:txBody>
      </p:sp>
      <p:sp>
        <p:nvSpPr>
          <p:cNvPr id="38" name="TextBox 12">
            <a:extLst>
              <a:ext uri="{FF2B5EF4-FFF2-40B4-BE49-F238E27FC236}">
                <a16:creationId xmlns:a16="http://schemas.microsoft.com/office/drawing/2014/main" id="{315101EE-99B6-4B0F-B30E-E598E9B8AC0A}"/>
              </a:ext>
            </a:extLst>
          </p:cNvPr>
          <p:cNvSpPr txBox="1"/>
          <p:nvPr/>
        </p:nvSpPr>
        <p:spPr>
          <a:xfrm>
            <a:off x="15228658" y="14033154"/>
            <a:ext cx="3200400" cy="63094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1673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347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5020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66944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8368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041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1715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53388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>
                <a:cs typeface="Calibri"/>
              </a:rPr>
              <a:t>Determine</a:t>
            </a:r>
          </a:p>
        </p:txBody>
      </p:sp>
      <p:sp>
        <p:nvSpPr>
          <p:cNvPr id="39" name="TextBox 13">
            <a:extLst>
              <a:ext uri="{FF2B5EF4-FFF2-40B4-BE49-F238E27FC236}">
                <a16:creationId xmlns:a16="http://schemas.microsoft.com/office/drawing/2014/main" id="{5C006E67-DF21-48E7-A8E1-684740DD61C8}"/>
              </a:ext>
            </a:extLst>
          </p:cNvPr>
          <p:cNvSpPr txBox="1"/>
          <p:nvPr/>
        </p:nvSpPr>
        <p:spPr>
          <a:xfrm>
            <a:off x="15129792" y="14606761"/>
            <a:ext cx="3657600" cy="163121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1673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347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5020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66944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8368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041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1715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53388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cs typeface="Calibri"/>
              </a:rPr>
              <a:t>The </a:t>
            </a:r>
            <a:r>
              <a:rPr lang="en-US" sz="2000" b="1">
                <a:cs typeface="Calibri"/>
              </a:rPr>
              <a:t>Raspberry Pi</a:t>
            </a:r>
            <a:r>
              <a:rPr lang="en-US" sz="2000">
                <a:cs typeface="Calibri"/>
              </a:rPr>
              <a:t> will interpret the sensed information to calculate the</a:t>
            </a:r>
            <a:r>
              <a:rPr lang="en-US" sz="2000" b="1">
                <a:cs typeface="Calibri"/>
              </a:rPr>
              <a:t> proximity to an object.</a:t>
            </a:r>
          </a:p>
        </p:txBody>
      </p:sp>
      <p:sp>
        <p:nvSpPr>
          <p:cNvPr id="40" name="TextBox 14">
            <a:extLst>
              <a:ext uri="{FF2B5EF4-FFF2-40B4-BE49-F238E27FC236}">
                <a16:creationId xmlns:a16="http://schemas.microsoft.com/office/drawing/2014/main" id="{C2C0D137-6DB0-4C68-91B3-968E71E5AC02}"/>
              </a:ext>
            </a:extLst>
          </p:cNvPr>
          <p:cNvSpPr txBox="1"/>
          <p:nvPr/>
        </p:nvSpPr>
        <p:spPr>
          <a:xfrm>
            <a:off x="20070950" y="19900149"/>
            <a:ext cx="2743199" cy="63094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1673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347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5020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66944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8368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041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1715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53388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500">
                <a:cs typeface="Calibri"/>
              </a:rPr>
              <a:t>Notify</a:t>
            </a:r>
          </a:p>
        </p:txBody>
      </p:sp>
      <p:sp>
        <p:nvSpPr>
          <p:cNvPr id="41" name="TextBox 15">
            <a:extLst>
              <a:ext uri="{FF2B5EF4-FFF2-40B4-BE49-F238E27FC236}">
                <a16:creationId xmlns:a16="http://schemas.microsoft.com/office/drawing/2014/main" id="{937E57E5-4216-4381-9AD9-9D2D3142EE4E}"/>
              </a:ext>
            </a:extLst>
          </p:cNvPr>
          <p:cNvSpPr txBox="1"/>
          <p:nvPr/>
        </p:nvSpPr>
        <p:spPr>
          <a:xfrm>
            <a:off x="19613749" y="14033430"/>
            <a:ext cx="3200400" cy="63094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1673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347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5020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66944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8368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041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1715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53388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500">
                <a:cs typeface="Calibri"/>
              </a:rPr>
              <a:t>Alert</a:t>
            </a: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id="{337DF0B7-371F-445B-8871-E72008E9DD64}"/>
              </a:ext>
            </a:extLst>
          </p:cNvPr>
          <p:cNvSpPr txBox="1"/>
          <p:nvPr/>
        </p:nvSpPr>
        <p:spPr>
          <a:xfrm>
            <a:off x="19554557" y="14607034"/>
            <a:ext cx="3363475" cy="132343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1673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347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5020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66944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8368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041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1715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53388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cs typeface="Calibri"/>
              </a:rPr>
              <a:t>Haptic feedback </a:t>
            </a:r>
            <a:r>
              <a:rPr lang="en-US" sz="2000">
                <a:cs typeface="Calibri"/>
              </a:rPr>
              <a:t>will alert the user with </a:t>
            </a:r>
            <a:r>
              <a:rPr lang="en-US" sz="2000" b="1">
                <a:cs typeface="Calibri"/>
              </a:rPr>
              <a:t>multiple motors</a:t>
            </a:r>
            <a:r>
              <a:rPr lang="en-US" sz="2000">
                <a:cs typeface="Calibri"/>
              </a:rPr>
              <a:t> with intensity based on distance.</a:t>
            </a:r>
          </a:p>
        </p:txBody>
      </p:sp>
      <p:sp>
        <p:nvSpPr>
          <p:cNvPr id="43" name="TextBox 17">
            <a:extLst>
              <a:ext uri="{FF2B5EF4-FFF2-40B4-BE49-F238E27FC236}">
                <a16:creationId xmlns:a16="http://schemas.microsoft.com/office/drawing/2014/main" id="{9188D045-1D8E-4457-8309-1FAF4684E4EE}"/>
              </a:ext>
            </a:extLst>
          </p:cNvPr>
          <p:cNvSpPr txBox="1"/>
          <p:nvPr/>
        </p:nvSpPr>
        <p:spPr>
          <a:xfrm>
            <a:off x="15274465" y="19904398"/>
            <a:ext cx="3108960" cy="63094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1673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347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5020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66944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8368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041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1715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53388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500">
                <a:cs typeface="Calibri"/>
              </a:rPr>
              <a:t>Identify</a:t>
            </a:r>
          </a:p>
        </p:txBody>
      </p:sp>
      <p:pic>
        <p:nvPicPr>
          <p:cNvPr id="44" name="Picture 43" descr="Shape, arrow&#10;&#10;Description automatically generated">
            <a:extLst>
              <a:ext uri="{FF2B5EF4-FFF2-40B4-BE49-F238E27FC236}">
                <a16:creationId xmlns:a16="http://schemas.microsoft.com/office/drawing/2014/main" id="{EEE7DC44-3C69-4535-95D9-C4269DCD09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96296" y="16237976"/>
            <a:ext cx="1105744" cy="1023507"/>
          </a:xfrm>
          <a:prstGeom prst="rect">
            <a:avLst/>
          </a:prstGeom>
        </p:spPr>
      </p:pic>
      <p:pic>
        <p:nvPicPr>
          <p:cNvPr id="45" name="Picture 44" descr="Shape, arrow&#10;&#10;Description automatically generated">
            <a:extLst>
              <a:ext uri="{FF2B5EF4-FFF2-40B4-BE49-F238E27FC236}">
                <a16:creationId xmlns:a16="http://schemas.microsoft.com/office/drawing/2014/main" id="{2A0AD317-D764-46AC-B23B-BE38966A80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19498" y="18164918"/>
            <a:ext cx="1105744" cy="1023507"/>
          </a:xfrm>
          <a:prstGeom prst="rect">
            <a:avLst/>
          </a:prstGeom>
        </p:spPr>
      </p:pic>
      <p:pic>
        <p:nvPicPr>
          <p:cNvPr id="46" name="Picture 45" descr="Shape, arrow&#10;&#10;Description automatically generated">
            <a:extLst>
              <a:ext uri="{FF2B5EF4-FFF2-40B4-BE49-F238E27FC236}">
                <a16:creationId xmlns:a16="http://schemas.microsoft.com/office/drawing/2014/main" id="{558F040C-1A22-45F2-9526-7496D20A1C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96296" y="18153540"/>
            <a:ext cx="1105744" cy="1023507"/>
          </a:xfrm>
          <a:prstGeom prst="rect">
            <a:avLst/>
          </a:prstGeom>
        </p:spPr>
      </p:pic>
      <p:pic>
        <p:nvPicPr>
          <p:cNvPr id="47" name="Picture 46" descr="Shape, icon&#10;&#10;Description automatically generated">
            <a:extLst>
              <a:ext uri="{FF2B5EF4-FFF2-40B4-BE49-F238E27FC236}">
                <a16:creationId xmlns:a16="http://schemas.microsoft.com/office/drawing/2014/main" id="{B730EBCD-C664-4F8F-8FFA-23EC7F93ED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10247939" y="17364267"/>
            <a:ext cx="1231652" cy="1142479"/>
          </a:xfrm>
          <a:prstGeom prst="rect">
            <a:avLst/>
          </a:prstGeom>
        </p:spPr>
      </p:pic>
      <p:sp>
        <p:nvSpPr>
          <p:cNvPr id="48" name="TextBox 1">
            <a:extLst>
              <a:ext uri="{FF2B5EF4-FFF2-40B4-BE49-F238E27FC236}">
                <a16:creationId xmlns:a16="http://schemas.microsoft.com/office/drawing/2014/main" id="{E7D16DF9-B3F4-400A-A24E-9ED99038491F}"/>
              </a:ext>
            </a:extLst>
          </p:cNvPr>
          <p:cNvSpPr txBox="1"/>
          <p:nvPr/>
        </p:nvSpPr>
        <p:spPr>
          <a:xfrm>
            <a:off x="11503527" y="13899900"/>
            <a:ext cx="2743199" cy="63094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1673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347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5020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66944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8368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041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1715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53388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500">
                <a:cs typeface="Calibri"/>
              </a:rPr>
              <a:t>Sense</a:t>
            </a:r>
          </a:p>
        </p:txBody>
      </p:sp>
      <p:sp>
        <p:nvSpPr>
          <p:cNvPr id="49" name="TextBox 1">
            <a:extLst>
              <a:ext uri="{FF2B5EF4-FFF2-40B4-BE49-F238E27FC236}">
                <a16:creationId xmlns:a16="http://schemas.microsoft.com/office/drawing/2014/main" id="{E7D16DF9-B3F4-400A-A24E-9ED99038491F}"/>
              </a:ext>
            </a:extLst>
          </p:cNvPr>
          <p:cNvSpPr txBox="1"/>
          <p:nvPr/>
        </p:nvSpPr>
        <p:spPr>
          <a:xfrm>
            <a:off x="11646402" y="14042775"/>
            <a:ext cx="2743199" cy="63094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1673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347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5020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66944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83680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0416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17152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533888" algn="l" defTabSz="2633472" rtl="0" eaLnBrk="1" latinLnBrk="0" hangingPunct="1">
              <a:defRPr sz="51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500">
                <a:cs typeface="Calibri"/>
              </a:rPr>
              <a:t>Sense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CF8EA4C-BE50-4A48-A529-EC92E6A26230}"/>
              </a:ext>
            </a:extLst>
          </p:cNvPr>
          <p:cNvSpPr txBox="1"/>
          <p:nvPr/>
        </p:nvSpPr>
        <p:spPr>
          <a:xfrm>
            <a:off x="402992" y="1332206"/>
            <a:ext cx="3917488" cy="4493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>
                <a:cs typeface="Calibri"/>
              </a:rPr>
              <a:t>Our product attaches to the standard white cane.</a:t>
            </a:r>
            <a:endParaRPr lang="en-US"/>
          </a:p>
          <a:p>
            <a:pPr marL="457200" indent="-457200">
              <a:buFont typeface="Arial"/>
              <a:buChar char="•"/>
            </a:pPr>
            <a:r>
              <a:rPr lang="en-US" sz="2600" err="1">
                <a:cs typeface="Calibri"/>
              </a:rPr>
              <a:t>HapTac</a:t>
            </a:r>
            <a:r>
              <a:rPr lang="en-US" sz="2600">
                <a:cs typeface="Calibri"/>
              </a:rPr>
              <a:t> allows for the visually impaired to sense and scan objects in front of them.</a:t>
            </a:r>
          </a:p>
          <a:p>
            <a:pPr marL="457200" indent="-457200">
              <a:buFont typeface="Arial"/>
              <a:buChar char="•"/>
            </a:pPr>
            <a:r>
              <a:rPr lang="en-US" sz="2600">
                <a:ea typeface="+mn-lt"/>
                <a:cs typeface="+mn-lt"/>
              </a:rPr>
              <a:t>Device is designed to feel organic, while also identifying objects accurately. </a:t>
            </a:r>
            <a:endParaRPr lang="en-US" sz="2600">
              <a:cs typeface="Calibri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4F58986-528B-4B87-BD7E-D0DD2B16C928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Madison Jaffe</a:t>
            </a:r>
            <a:endParaRPr lang="en-US"/>
          </a:p>
          <a:p>
            <a:endParaRPr lang="en-US"/>
          </a:p>
        </p:txBody>
      </p:sp>
      <p:pic>
        <p:nvPicPr>
          <p:cNvPr id="51" name="Picture 51" descr="A picture containing diagram&#10;&#10;Description automatically generated">
            <a:extLst>
              <a:ext uri="{FF2B5EF4-FFF2-40B4-BE49-F238E27FC236}">
                <a16:creationId xmlns:a16="http://schemas.microsoft.com/office/drawing/2014/main" id="{6D8D0B3C-5A24-40F0-8EDB-BAFB183DDE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2475" y="1335916"/>
            <a:ext cx="7496175" cy="3995668"/>
          </a:xfrm>
          <a:prstGeom prst="rect">
            <a:avLst/>
          </a:prstGeom>
        </p:spPr>
      </p:pic>
      <p:pic>
        <p:nvPicPr>
          <p:cNvPr id="53" name="Picture 53" descr="Engineering drawing&#10;&#10;Description automatically generated">
            <a:extLst>
              <a:ext uri="{FF2B5EF4-FFF2-40B4-BE49-F238E27FC236}">
                <a16:creationId xmlns:a16="http://schemas.microsoft.com/office/drawing/2014/main" id="{CD0A3359-6DF7-4BE4-BE20-4A2DCB3A62C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201" b="314"/>
          <a:stretch/>
        </p:blipFill>
        <p:spPr>
          <a:xfrm>
            <a:off x="5192288" y="2663427"/>
            <a:ext cx="3124199" cy="327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92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0D7698AE-5276-4287-97BB-F0F0597B0162}"/>
              </a:ext>
            </a:extLst>
          </p:cNvPr>
          <p:cNvSpPr/>
          <p:nvPr/>
        </p:nvSpPr>
        <p:spPr>
          <a:xfrm>
            <a:off x="809332" y="1109382"/>
            <a:ext cx="9105135" cy="4578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7E284-3D11-402B-9E15-9AB56B085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5</a:t>
            </a:r>
          </a:p>
          <a:p>
            <a:endParaRPr lang="en-US"/>
          </a:p>
        </p:txBody>
      </p:sp>
      <p:sp>
        <p:nvSpPr>
          <p:cNvPr id="10" name="AutoShape 39">
            <a:extLst>
              <a:ext uri="{FF2B5EF4-FFF2-40B4-BE49-F238E27FC236}">
                <a16:creationId xmlns:a16="http://schemas.microsoft.com/office/drawing/2014/main" id="{705E969F-38EB-4FE7-A226-344966FB52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75738" y="2736643"/>
            <a:ext cx="241317" cy="24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8">
            <a:extLst>
              <a:ext uri="{FF2B5EF4-FFF2-40B4-BE49-F238E27FC236}">
                <a16:creationId xmlns:a16="http://schemas.microsoft.com/office/drawing/2014/main" id="{3D471AA8-54B0-4E82-82C2-B9A458BE2C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16600" y="2895600"/>
            <a:ext cx="348052" cy="34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50">
            <a:extLst>
              <a:ext uri="{FF2B5EF4-FFF2-40B4-BE49-F238E27FC236}">
                <a16:creationId xmlns:a16="http://schemas.microsoft.com/office/drawing/2014/main" id="{8E897220-EA65-4908-90BA-F25CDE2C5B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69000" y="3048000"/>
            <a:ext cx="348052" cy="34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54">
            <a:extLst>
              <a:ext uri="{FF2B5EF4-FFF2-40B4-BE49-F238E27FC236}">
                <a16:creationId xmlns:a16="http://schemas.microsoft.com/office/drawing/2014/main" id="{9E231D02-E63A-4EFB-B9CD-129C4C2930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65999" y="31548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" name="Graphic 14">
            <a:extLst>
              <a:ext uri="{FF2B5EF4-FFF2-40B4-BE49-F238E27FC236}">
                <a16:creationId xmlns:a16="http://schemas.microsoft.com/office/drawing/2014/main" id="{487A46FD-D358-4EEF-ABE1-4B03C357B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300" y="2786280"/>
            <a:ext cx="990107" cy="12256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C0CEE3-81BA-4C43-B624-9CE8957D29F2}"/>
              </a:ext>
            </a:extLst>
          </p:cNvPr>
          <p:cNvSpPr txBox="1"/>
          <p:nvPr/>
        </p:nvSpPr>
        <p:spPr>
          <a:xfrm>
            <a:off x="642696" y="186965"/>
            <a:ext cx="90441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>
                <a:latin typeface="Arial"/>
                <a:cs typeface="Arial"/>
              </a:rPr>
              <a:t>Functions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36B5356-210F-49BF-8AB6-07A580CDEC13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Madison Jaffe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2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0D7698AE-5276-4287-97BB-F0F0597B0162}"/>
              </a:ext>
            </a:extLst>
          </p:cNvPr>
          <p:cNvSpPr/>
          <p:nvPr/>
        </p:nvSpPr>
        <p:spPr>
          <a:xfrm>
            <a:off x="809332" y="1109382"/>
            <a:ext cx="9105135" cy="4578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7E284-3D11-402B-9E15-9AB56B085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6</a:t>
            </a:r>
          </a:p>
          <a:p>
            <a:endParaRPr lang="en-US"/>
          </a:p>
        </p:txBody>
      </p:sp>
      <p:pic>
        <p:nvPicPr>
          <p:cNvPr id="1058" name="Picture 34">
            <a:extLst>
              <a:ext uri="{FF2B5EF4-FFF2-40B4-BE49-F238E27FC236}">
                <a16:creationId xmlns:a16="http://schemas.microsoft.com/office/drawing/2014/main" id="{4BD82F0B-B47E-4D41-9FEF-693A73E0B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27" y="2488993"/>
            <a:ext cx="760313" cy="72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378A63A2-2B47-4A88-9E8C-A813284E8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80" y="2977960"/>
            <a:ext cx="531108" cy="5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39">
            <a:extLst>
              <a:ext uri="{FF2B5EF4-FFF2-40B4-BE49-F238E27FC236}">
                <a16:creationId xmlns:a16="http://schemas.microsoft.com/office/drawing/2014/main" id="{705E969F-38EB-4FE7-A226-344966FB52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75738" y="2736643"/>
            <a:ext cx="241317" cy="24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8">
            <a:extLst>
              <a:ext uri="{FF2B5EF4-FFF2-40B4-BE49-F238E27FC236}">
                <a16:creationId xmlns:a16="http://schemas.microsoft.com/office/drawing/2014/main" id="{3D471AA8-54B0-4E82-82C2-B9A458BE2C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16600" y="2895600"/>
            <a:ext cx="348052" cy="34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50">
            <a:extLst>
              <a:ext uri="{FF2B5EF4-FFF2-40B4-BE49-F238E27FC236}">
                <a16:creationId xmlns:a16="http://schemas.microsoft.com/office/drawing/2014/main" id="{8E897220-EA65-4908-90BA-F25CDE2C5B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69000" y="3048000"/>
            <a:ext cx="348052" cy="34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0F1D571-C83A-4E05-85D4-0A9E1EE6271A}"/>
              </a:ext>
            </a:extLst>
          </p:cNvPr>
          <p:cNvSpPr txBox="1"/>
          <p:nvPr/>
        </p:nvSpPr>
        <p:spPr>
          <a:xfrm>
            <a:off x="2429939" y="1653993"/>
            <a:ext cx="1686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ultrasonic sensor 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will sense an object up to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 meters 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away.</a:t>
            </a:r>
            <a:endParaRPr lang="en-US" sz="12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98AE5C-9F4B-4960-B2C0-1C7F71190479}"/>
              </a:ext>
            </a:extLst>
          </p:cNvPr>
          <p:cNvSpPr/>
          <p:nvPr/>
        </p:nvSpPr>
        <p:spPr>
          <a:xfrm>
            <a:off x="2511213" y="1345475"/>
            <a:ext cx="1194049" cy="2419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Sense</a:t>
            </a:r>
          </a:p>
        </p:txBody>
      </p:sp>
      <p:sp>
        <p:nvSpPr>
          <p:cNvPr id="18" name="AutoShape 54">
            <a:extLst>
              <a:ext uri="{FF2B5EF4-FFF2-40B4-BE49-F238E27FC236}">
                <a16:creationId xmlns:a16="http://schemas.microsoft.com/office/drawing/2014/main" id="{9E231D02-E63A-4EFB-B9CD-129C4C2930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65999" y="31548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" name="Graphic 14">
            <a:extLst>
              <a:ext uri="{FF2B5EF4-FFF2-40B4-BE49-F238E27FC236}">
                <a16:creationId xmlns:a16="http://schemas.microsoft.com/office/drawing/2014/main" id="{487A46FD-D358-4EEF-ABE1-4B03C357B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300" y="2786280"/>
            <a:ext cx="990107" cy="12256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C0CEE3-81BA-4C43-B624-9CE8957D29F2}"/>
              </a:ext>
            </a:extLst>
          </p:cNvPr>
          <p:cNvSpPr txBox="1"/>
          <p:nvPr/>
        </p:nvSpPr>
        <p:spPr>
          <a:xfrm>
            <a:off x="642696" y="186965"/>
            <a:ext cx="90441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>
                <a:latin typeface="Arial"/>
                <a:cs typeface="Arial"/>
              </a:rPr>
              <a:t>Functions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36B5356-210F-49BF-8AB6-07A580CDEC13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Madison Jaffe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5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0D7698AE-5276-4287-97BB-F0F0597B0162}"/>
              </a:ext>
            </a:extLst>
          </p:cNvPr>
          <p:cNvSpPr/>
          <p:nvPr/>
        </p:nvSpPr>
        <p:spPr>
          <a:xfrm>
            <a:off x="809332" y="1109382"/>
            <a:ext cx="9105135" cy="4578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7E284-3D11-402B-9E15-9AB56B085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7</a:t>
            </a:r>
          </a:p>
          <a:p>
            <a:endParaRPr lang="en-US"/>
          </a:p>
        </p:txBody>
      </p:sp>
      <p:pic>
        <p:nvPicPr>
          <p:cNvPr id="1057" name="Picture 33">
            <a:extLst>
              <a:ext uri="{FF2B5EF4-FFF2-40B4-BE49-F238E27FC236}">
                <a16:creationId xmlns:a16="http://schemas.microsoft.com/office/drawing/2014/main" id="{5A910BCE-4484-421F-AFD2-87F6D5A97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611" y="2667989"/>
            <a:ext cx="623907" cy="34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4BD82F0B-B47E-4D41-9FEF-693A73E0B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27" y="2488993"/>
            <a:ext cx="760313" cy="72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378A63A2-2B47-4A88-9E8C-A813284E8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80" y="2977960"/>
            <a:ext cx="531108" cy="5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39">
            <a:extLst>
              <a:ext uri="{FF2B5EF4-FFF2-40B4-BE49-F238E27FC236}">
                <a16:creationId xmlns:a16="http://schemas.microsoft.com/office/drawing/2014/main" id="{705E969F-38EB-4FE7-A226-344966FB52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75738" y="2736643"/>
            <a:ext cx="241317" cy="24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4" name="Picture 40">
            <a:extLst>
              <a:ext uri="{FF2B5EF4-FFF2-40B4-BE49-F238E27FC236}">
                <a16:creationId xmlns:a16="http://schemas.microsoft.com/office/drawing/2014/main" id="{CFCCC2C0-725C-42DC-8841-6211DD2E5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88" y="2546901"/>
            <a:ext cx="1147712" cy="69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8">
            <a:extLst>
              <a:ext uri="{FF2B5EF4-FFF2-40B4-BE49-F238E27FC236}">
                <a16:creationId xmlns:a16="http://schemas.microsoft.com/office/drawing/2014/main" id="{3D471AA8-54B0-4E82-82C2-B9A458BE2C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16600" y="2895600"/>
            <a:ext cx="348052" cy="34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50">
            <a:extLst>
              <a:ext uri="{FF2B5EF4-FFF2-40B4-BE49-F238E27FC236}">
                <a16:creationId xmlns:a16="http://schemas.microsoft.com/office/drawing/2014/main" id="{8E897220-EA65-4908-90BA-F25CDE2C5B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69000" y="3048000"/>
            <a:ext cx="348052" cy="34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B31198-EBCB-4B0D-AE7C-B48536A732AD}"/>
              </a:ext>
            </a:extLst>
          </p:cNvPr>
          <p:cNvSpPr txBox="1"/>
          <p:nvPr/>
        </p:nvSpPr>
        <p:spPr>
          <a:xfrm>
            <a:off x="4824979" y="1636290"/>
            <a:ext cx="1970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Raspberry Pi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will interpret the sensed information to calculate the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proximity to an object.</a:t>
            </a:r>
            <a:endParaRPr lang="en-US" sz="12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0F1D571-C83A-4E05-85D4-0A9E1EE6271A}"/>
              </a:ext>
            </a:extLst>
          </p:cNvPr>
          <p:cNvSpPr txBox="1"/>
          <p:nvPr/>
        </p:nvSpPr>
        <p:spPr>
          <a:xfrm>
            <a:off x="2429939" y="1653993"/>
            <a:ext cx="1686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ultrasonic sensor 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will sense an object up to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 meters 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away.</a:t>
            </a:r>
            <a:endParaRPr lang="en-US" sz="12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98AE5C-9F4B-4960-B2C0-1C7F71190479}"/>
              </a:ext>
            </a:extLst>
          </p:cNvPr>
          <p:cNvSpPr/>
          <p:nvPr/>
        </p:nvSpPr>
        <p:spPr>
          <a:xfrm>
            <a:off x="2511213" y="1345475"/>
            <a:ext cx="1194049" cy="2419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Sense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F403594-A5CA-4414-B755-6665DE597E78}"/>
              </a:ext>
            </a:extLst>
          </p:cNvPr>
          <p:cNvSpPr/>
          <p:nvPr/>
        </p:nvSpPr>
        <p:spPr>
          <a:xfrm>
            <a:off x="4925119" y="1335187"/>
            <a:ext cx="1194049" cy="2548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Determine</a:t>
            </a:r>
          </a:p>
        </p:txBody>
      </p:sp>
      <p:sp>
        <p:nvSpPr>
          <p:cNvPr id="18" name="AutoShape 54">
            <a:extLst>
              <a:ext uri="{FF2B5EF4-FFF2-40B4-BE49-F238E27FC236}">
                <a16:creationId xmlns:a16="http://schemas.microsoft.com/office/drawing/2014/main" id="{9E231D02-E63A-4EFB-B9CD-129C4C2930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65999" y="31548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" name="Graphic 14">
            <a:extLst>
              <a:ext uri="{FF2B5EF4-FFF2-40B4-BE49-F238E27FC236}">
                <a16:creationId xmlns:a16="http://schemas.microsoft.com/office/drawing/2014/main" id="{487A46FD-D358-4EEF-ABE1-4B03C357BA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00" y="2786280"/>
            <a:ext cx="990107" cy="12256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C0CEE3-81BA-4C43-B624-9CE8957D29F2}"/>
              </a:ext>
            </a:extLst>
          </p:cNvPr>
          <p:cNvSpPr txBox="1"/>
          <p:nvPr/>
        </p:nvSpPr>
        <p:spPr>
          <a:xfrm>
            <a:off x="642696" y="186965"/>
            <a:ext cx="90441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>
                <a:latin typeface="Arial"/>
                <a:cs typeface="Arial"/>
              </a:rPr>
              <a:t>Functions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36B5356-210F-49BF-8AB6-07A580CDEC13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Madison Jaffe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9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0D7698AE-5276-4287-97BB-F0F0597B0162}"/>
              </a:ext>
            </a:extLst>
          </p:cNvPr>
          <p:cNvSpPr/>
          <p:nvPr/>
        </p:nvSpPr>
        <p:spPr>
          <a:xfrm>
            <a:off x="809332" y="1109382"/>
            <a:ext cx="9105135" cy="4578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7E284-3D11-402B-9E15-9AB56B085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8</a:t>
            </a:r>
          </a:p>
          <a:p>
            <a:endParaRPr lang="en-US"/>
          </a:p>
        </p:txBody>
      </p:sp>
      <p:pic>
        <p:nvPicPr>
          <p:cNvPr id="1055" name="Picture 31">
            <a:extLst>
              <a:ext uri="{FF2B5EF4-FFF2-40B4-BE49-F238E27FC236}">
                <a16:creationId xmlns:a16="http://schemas.microsoft.com/office/drawing/2014/main" id="{F56E62FD-BC28-4CF8-89C7-8870BD3AA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653" y="2449856"/>
            <a:ext cx="1036230" cy="73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5A910BCE-4484-421F-AFD2-87F6D5A97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611" y="2667989"/>
            <a:ext cx="623907" cy="34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4BD82F0B-B47E-4D41-9FEF-693A73E0B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27" y="2488993"/>
            <a:ext cx="760313" cy="72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>
            <a:extLst>
              <a:ext uri="{FF2B5EF4-FFF2-40B4-BE49-F238E27FC236}">
                <a16:creationId xmlns:a16="http://schemas.microsoft.com/office/drawing/2014/main" id="{D59BD088-4DAC-4D73-9E23-42F69B654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136" y="2680709"/>
            <a:ext cx="610352" cy="3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378A63A2-2B47-4A88-9E8C-A813284E8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80" y="2977960"/>
            <a:ext cx="531108" cy="5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39">
            <a:extLst>
              <a:ext uri="{FF2B5EF4-FFF2-40B4-BE49-F238E27FC236}">
                <a16:creationId xmlns:a16="http://schemas.microsoft.com/office/drawing/2014/main" id="{705E969F-38EB-4FE7-A226-344966FB52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75738" y="2736643"/>
            <a:ext cx="241317" cy="24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4" name="Picture 40">
            <a:extLst>
              <a:ext uri="{FF2B5EF4-FFF2-40B4-BE49-F238E27FC236}">
                <a16:creationId xmlns:a16="http://schemas.microsoft.com/office/drawing/2014/main" id="{CFCCC2C0-725C-42DC-8841-6211DD2E5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88" y="2546901"/>
            <a:ext cx="1147712" cy="69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8">
            <a:extLst>
              <a:ext uri="{FF2B5EF4-FFF2-40B4-BE49-F238E27FC236}">
                <a16:creationId xmlns:a16="http://schemas.microsoft.com/office/drawing/2014/main" id="{3D471AA8-54B0-4E82-82C2-B9A458BE2C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16600" y="2895600"/>
            <a:ext cx="348052" cy="34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50">
            <a:extLst>
              <a:ext uri="{FF2B5EF4-FFF2-40B4-BE49-F238E27FC236}">
                <a16:creationId xmlns:a16="http://schemas.microsoft.com/office/drawing/2014/main" id="{8E897220-EA65-4908-90BA-F25CDE2C5B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69000" y="3048000"/>
            <a:ext cx="348052" cy="34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B31198-EBCB-4B0D-AE7C-B48536A732AD}"/>
              </a:ext>
            </a:extLst>
          </p:cNvPr>
          <p:cNvSpPr txBox="1"/>
          <p:nvPr/>
        </p:nvSpPr>
        <p:spPr>
          <a:xfrm>
            <a:off x="4824979" y="1636290"/>
            <a:ext cx="1970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Raspberry Pi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will interpret the sensed information to calculate the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proximity to an object.</a:t>
            </a:r>
            <a:endParaRPr lang="en-US" sz="12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0F1D571-C83A-4E05-85D4-0A9E1EE6271A}"/>
              </a:ext>
            </a:extLst>
          </p:cNvPr>
          <p:cNvSpPr txBox="1"/>
          <p:nvPr/>
        </p:nvSpPr>
        <p:spPr>
          <a:xfrm>
            <a:off x="2429939" y="1653993"/>
            <a:ext cx="1686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ultrasonic sensor 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will sense an object up to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 meters 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away.</a:t>
            </a:r>
            <a:endParaRPr lang="en-US" sz="12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3A13B8-9AF3-4CE9-9AD2-8C0E111B30F5}"/>
              </a:ext>
            </a:extLst>
          </p:cNvPr>
          <p:cNvSpPr txBox="1"/>
          <p:nvPr/>
        </p:nvSpPr>
        <p:spPr>
          <a:xfrm>
            <a:off x="7503456" y="1618859"/>
            <a:ext cx="1825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Haptic feedback 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will alert the user with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multiple motors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with intensity based on distance.</a:t>
            </a:r>
            <a:endParaRPr lang="en-US" sz="12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98AE5C-9F4B-4960-B2C0-1C7F71190479}"/>
              </a:ext>
            </a:extLst>
          </p:cNvPr>
          <p:cNvSpPr/>
          <p:nvPr/>
        </p:nvSpPr>
        <p:spPr>
          <a:xfrm>
            <a:off x="2511213" y="1345475"/>
            <a:ext cx="1194049" cy="2419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Sense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F403594-A5CA-4414-B755-6665DE597E78}"/>
              </a:ext>
            </a:extLst>
          </p:cNvPr>
          <p:cNvSpPr/>
          <p:nvPr/>
        </p:nvSpPr>
        <p:spPr>
          <a:xfrm>
            <a:off x="4925119" y="1335187"/>
            <a:ext cx="1194049" cy="2548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Determine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EA299F1-37EC-461F-9CDF-BF253F41706A}"/>
              </a:ext>
            </a:extLst>
          </p:cNvPr>
          <p:cNvSpPr/>
          <p:nvPr/>
        </p:nvSpPr>
        <p:spPr>
          <a:xfrm>
            <a:off x="7620743" y="1336358"/>
            <a:ext cx="1194049" cy="2510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Alert</a:t>
            </a:r>
          </a:p>
        </p:txBody>
      </p:sp>
      <p:sp>
        <p:nvSpPr>
          <p:cNvPr id="18" name="AutoShape 54">
            <a:extLst>
              <a:ext uri="{FF2B5EF4-FFF2-40B4-BE49-F238E27FC236}">
                <a16:creationId xmlns:a16="http://schemas.microsoft.com/office/drawing/2014/main" id="{9E231D02-E63A-4EFB-B9CD-129C4C2930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65999" y="31548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" name="Graphic 14">
            <a:extLst>
              <a:ext uri="{FF2B5EF4-FFF2-40B4-BE49-F238E27FC236}">
                <a16:creationId xmlns:a16="http://schemas.microsoft.com/office/drawing/2014/main" id="{487A46FD-D358-4EEF-ABE1-4B03C357BA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5300" y="2786280"/>
            <a:ext cx="990107" cy="12256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C0CEE3-81BA-4C43-B624-9CE8957D29F2}"/>
              </a:ext>
            </a:extLst>
          </p:cNvPr>
          <p:cNvSpPr txBox="1"/>
          <p:nvPr/>
        </p:nvSpPr>
        <p:spPr>
          <a:xfrm>
            <a:off x="642696" y="186965"/>
            <a:ext cx="90441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>
                <a:latin typeface="Arial"/>
                <a:cs typeface="Arial"/>
              </a:rPr>
              <a:t>Functions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36B5356-210F-49BF-8AB6-07A580CDEC13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Madison Jaffe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5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0D7698AE-5276-4287-97BB-F0F0597B0162}"/>
              </a:ext>
            </a:extLst>
          </p:cNvPr>
          <p:cNvSpPr/>
          <p:nvPr/>
        </p:nvSpPr>
        <p:spPr>
          <a:xfrm>
            <a:off x="809332" y="1109382"/>
            <a:ext cx="9105135" cy="4578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7E284-3D11-402B-9E15-9AB56B085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9</a:t>
            </a:r>
          </a:p>
          <a:p>
            <a:endParaRPr lang="en-US"/>
          </a:p>
        </p:txBody>
      </p:sp>
      <p:pic>
        <p:nvPicPr>
          <p:cNvPr id="1055" name="Picture 31">
            <a:extLst>
              <a:ext uri="{FF2B5EF4-FFF2-40B4-BE49-F238E27FC236}">
                <a16:creationId xmlns:a16="http://schemas.microsoft.com/office/drawing/2014/main" id="{F56E62FD-BC28-4CF8-89C7-8870BD3AA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653" y="2449856"/>
            <a:ext cx="1036230" cy="73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5A910BCE-4484-421F-AFD2-87F6D5A97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611" y="2667989"/>
            <a:ext cx="623907" cy="34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4BD82F0B-B47E-4D41-9FEF-693A73E0B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27" y="2488993"/>
            <a:ext cx="760313" cy="72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>
            <a:extLst>
              <a:ext uri="{FF2B5EF4-FFF2-40B4-BE49-F238E27FC236}">
                <a16:creationId xmlns:a16="http://schemas.microsoft.com/office/drawing/2014/main" id="{D59BD088-4DAC-4D73-9E23-42F69B654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136" y="2680709"/>
            <a:ext cx="610352" cy="3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378A63A2-2B47-4A88-9E8C-A813284E8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80" y="2977960"/>
            <a:ext cx="531108" cy="5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39">
            <a:extLst>
              <a:ext uri="{FF2B5EF4-FFF2-40B4-BE49-F238E27FC236}">
                <a16:creationId xmlns:a16="http://schemas.microsoft.com/office/drawing/2014/main" id="{705E969F-38EB-4FE7-A226-344966FB52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75738" y="2736643"/>
            <a:ext cx="241317" cy="24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4" name="Picture 40">
            <a:extLst>
              <a:ext uri="{FF2B5EF4-FFF2-40B4-BE49-F238E27FC236}">
                <a16:creationId xmlns:a16="http://schemas.microsoft.com/office/drawing/2014/main" id="{CFCCC2C0-725C-42DC-8841-6211DD2E5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88" y="2546901"/>
            <a:ext cx="1147712" cy="69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8">
            <a:extLst>
              <a:ext uri="{FF2B5EF4-FFF2-40B4-BE49-F238E27FC236}">
                <a16:creationId xmlns:a16="http://schemas.microsoft.com/office/drawing/2014/main" id="{3D471AA8-54B0-4E82-82C2-B9A458BE2C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16600" y="2895600"/>
            <a:ext cx="348052" cy="34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50">
            <a:extLst>
              <a:ext uri="{FF2B5EF4-FFF2-40B4-BE49-F238E27FC236}">
                <a16:creationId xmlns:a16="http://schemas.microsoft.com/office/drawing/2014/main" id="{8E897220-EA65-4908-90BA-F25CDE2C5B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69000" y="3048000"/>
            <a:ext cx="348052" cy="34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B31198-EBCB-4B0D-AE7C-B48536A732AD}"/>
              </a:ext>
            </a:extLst>
          </p:cNvPr>
          <p:cNvSpPr txBox="1"/>
          <p:nvPr/>
        </p:nvSpPr>
        <p:spPr>
          <a:xfrm>
            <a:off x="4824979" y="1636290"/>
            <a:ext cx="1970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Raspberry Pi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will interpret the sensed information to calculate the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proximity to an object.</a:t>
            </a:r>
            <a:endParaRPr lang="en-US" sz="12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71B7430-E3C4-472F-9BF6-45DA5E0CFD0E}"/>
              </a:ext>
            </a:extLst>
          </p:cNvPr>
          <p:cNvSpPr txBox="1"/>
          <p:nvPr/>
        </p:nvSpPr>
        <p:spPr>
          <a:xfrm>
            <a:off x="2429211" y="4610776"/>
            <a:ext cx="1612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camera 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 be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activated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to scan the desired products.</a:t>
            </a:r>
            <a:endParaRPr lang="en-US" sz="12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0F1D571-C83A-4E05-85D4-0A9E1EE6271A}"/>
              </a:ext>
            </a:extLst>
          </p:cNvPr>
          <p:cNvSpPr txBox="1"/>
          <p:nvPr/>
        </p:nvSpPr>
        <p:spPr>
          <a:xfrm>
            <a:off x="2429939" y="1653993"/>
            <a:ext cx="1686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ultrasonic sensor 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will sense an object up to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 meters 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away.</a:t>
            </a:r>
            <a:endParaRPr lang="en-US" sz="12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3A13B8-9AF3-4CE9-9AD2-8C0E111B30F5}"/>
              </a:ext>
            </a:extLst>
          </p:cNvPr>
          <p:cNvSpPr txBox="1"/>
          <p:nvPr/>
        </p:nvSpPr>
        <p:spPr>
          <a:xfrm>
            <a:off x="7503456" y="1618859"/>
            <a:ext cx="1825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Haptic feedback 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will alert the user with 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multiple motors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with intensity based on distance.</a:t>
            </a:r>
            <a:endParaRPr lang="en-US" sz="12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98AE5C-9F4B-4960-B2C0-1C7F71190479}"/>
              </a:ext>
            </a:extLst>
          </p:cNvPr>
          <p:cNvSpPr/>
          <p:nvPr/>
        </p:nvSpPr>
        <p:spPr>
          <a:xfrm>
            <a:off x="2511213" y="1345475"/>
            <a:ext cx="1194049" cy="2419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Sense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F403594-A5CA-4414-B755-6665DE597E78}"/>
              </a:ext>
            </a:extLst>
          </p:cNvPr>
          <p:cNvSpPr/>
          <p:nvPr/>
        </p:nvSpPr>
        <p:spPr>
          <a:xfrm>
            <a:off x="4925119" y="1335187"/>
            <a:ext cx="1194049" cy="2548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Determine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EA299F1-37EC-461F-9CDF-BF253F41706A}"/>
              </a:ext>
            </a:extLst>
          </p:cNvPr>
          <p:cNvSpPr/>
          <p:nvPr/>
        </p:nvSpPr>
        <p:spPr>
          <a:xfrm>
            <a:off x="7620743" y="1336358"/>
            <a:ext cx="1194049" cy="2510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Alert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C684881-2C93-4B1B-B292-D5AF317019C9}"/>
              </a:ext>
            </a:extLst>
          </p:cNvPr>
          <p:cNvSpPr/>
          <p:nvPr/>
        </p:nvSpPr>
        <p:spPr>
          <a:xfrm>
            <a:off x="2516417" y="4366024"/>
            <a:ext cx="1120620" cy="2510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Scan</a:t>
            </a:r>
          </a:p>
        </p:txBody>
      </p:sp>
      <p:sp>
        <p:nvSpPr>
          <p:cNvPr id="18" name="AutoShape 54">
            <a:extLst>
              <a:ext uri="{FF2B5EF4-FFF2-40B4-BE49-F238E27FC236}">
                <a16:creationId xmlns:a16="http://schemas.microsoft.com/office/drawing/2014/main" id="{9E231D02-E63A-4EFB-B9CD-129C4C2930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65999" y="31548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" name="Graphic 14">
            <a:extLst>
              <a:ext uri="{FF2B5EF4-FFF2-40B4-BE49-F238E27FC236}">
                <a16:creationId xmlns:a16="http://schemas.microsoft.com/office/drawing/2014/main" id="{487A46FD-D358-4EEF-ABE1-4B03C357BA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5300" y="2786280"/>
            <a:ext cx="990107" cy="12256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C0CEE3-81BA-4C43-B624-9CE8957D29F2}"/>
              </a:ext>
            </a:extLst>
          </p:cNvPr>
          <p:cNvSpPr txBox="1"/>
          <p:nvPr/>
        </p:nvSpPr>
        <p:spPr>
          <a:xfrm>
            <a:off x="642696" y="186965"/>
            <a:ext cx="904413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>
                <a:latin typeface="Arial"/>
                <a:cs typeface="Arial"/>
              </a:rPr>
              <a:t>Functions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36B5356-210F-49BF-8AB6-07A580CDEC13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Madison Jaffe</a:t>
            </a:r>
            <a:endParaRPr lang="en-US"/>
          </a:p>
          <a:p>
            <a:endParaRPr lang="en-US"/>
          </a:p>
        </p:txBody>
      </p:sp>
      <p:pic>
        <p:nvPicPr>
          <p:cNvPr id="15" name="Graphic 6" descr="Lunch Box with solid fill">
            <a:extLst>
              <a:ext uri="{FF2B5EF4-FFF2-40B4-BE49-F238E27FC236}">
                <a16:creationId xmlns:a16="http://schemas.microsoft.com/office/drawing/2014/main" id="{C116FA59-464E-44CC-BC41-E8EF9CFBFB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58935" y="3648935"/>
            <a:ext cx="489829" cy="499755"/>
          </a:xfrm>
          <a:prstGeom prst="rect">
            <a:avLst/>
          </a:prstGeom>
        </p:spPr>
      </p:pic>
      <p:pic>
        <p:nvPicPr>
          <p:cNvPr id="20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A81871F9-1912-4F48-9618-14D602C0D4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37261" y="3327250"/>
            <a:ext cx="1143068" cy="114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4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5EABDFE-F83C-4BD7-885C-5C292B0A824A}" vid="{D8D23F16-7882-4D30-A2C3-8840AF0B5C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331EFB099C2D4F924B51AEFD863827" ma:contentTypeVersion="4" ma:contentTypeDescription="Create a new document." ma:contentTypeScope="" ma:versionID="a4f80ed94022a1dcb4a9338eeba18d05">
  <xsd:schema xmlns:xsd="http://www.w3.org/2001/XMLSchema" xmlns:xs="http://www.w3.org/2001/XMLSchema" xmlns:p="http://schemas.microsoft.com/office/2006/metadata/properties" xmlns:ns1="http://schemas.microsoft.com/sharepoint/v3" xmlns:ns2="66256231-e987-401e-8bdb-e6b916ead027" targetNamespace="http://schemas.microsoft.com/office/2006/metadata/properties" ma:root="true" ma:fieldsID="a959cd16ea12e2105f6dd574a8263ea8" ns1:_="" ns2:_="">
    <xsd:import namespace="http://schemas.microsoft.com/sharepoint/v3"/>
    <xsd:import namespace="66256231-e987-401e-8bdb-e6b916ead02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56231-e987-401e-8bdb-e6b916ead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ag" ma:index="12" nillable="true" ma:displayName="Tag" ma:internalName="Ta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Tag xmlns="66256231-e987-401e-8bdb-e6b916ead027" xsi:nil="true"/>
  </documentManagement>
</p:properties>
</file>

<file path=customXml/itemProps1.xml><?xml version="1.0" encoding="utf-8"?>
<ds:datastoreItem xmlns:ds="http://schemas.openxmlformats.org/officeDocument/2006/customXml" ds:itemID="{6F814D42-2E3E-474C-8A27-2E96C34A4D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8AD569-D4FA-4F22-9F84-28286F5CFBF8}">
  <ds:schemaRefs>
    <ds:schemaRef ds:uri="66256231-e987-401e-8bdb-e6b916ead0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719C908-08D0-41E5-8AAB-BAC87D06F98F}">
  <ds:schemaRefs>
    <ds:schemaRef ds:uri="66256231-e987-401e-8bdb-e6b916ead02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EML 4551-2 2019 Widescreen 190128</Template>
  <TotalTime>0</TotalTime>
  <Words>1136</Words>
  <Application>Microsoft Office PowerPoint</Application>
  <PresentationFormat>Widescreen</PresentationFormat>
  <Paragraphs>229</Paragraphs>
  <Slides>26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Abadi</vt:lpstr>
      <vt:lpstr>Arial</vt:lpstr>
      <vt:lpstr>Calibri</vt:lpstr>
      <vt:lpstr>Office Theme</vt:lpstr>
      <vt:lpstr>M.E.N.D - Technology for the Visually Impaired</vt:lpstr>
      <vt:lpstr>The Team </vt:lpstr>
      <vt:lpstr> Problem</vt:lpstr>
      <vt:lpstr>Our Solution - HapTac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 Size</vt:lpstr>
      <vt:lpstr> Business Model</vt:lpstr>
      <vt:lpstr>Plan For Growth</vt:lpstr>
      <vt:lpstr>Long Term Sales</vt:lpstr>
      <vt:lpstr>PowerPoint Presentation</vt:lpstr>
      <vt:lpstr>PowerPoint Presentation</vt:lpstr>
      <vt:lpstr>PowerPoint Presentation</vt:lpstr>
      <vt:lpstr>PowerPoint Presentation</vt:lpstr>
      <vt:lpstr>Year 1 Profit Estimate</vt:lpstr>
      <vt:lpstr>Year 3 Profit Estimate</vt:lpstr>
      <vt:lpstr>Year 5 Profit Estimate</vt:lpstr>
      <vt:lpstr>Camera Identification - AlexNet</vt:lpstr>
      <vt:lpstr>Projections </vt:lpstr>
      <vt:lpstr>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Shayne McConomy</dc:creator>
  <cp:lastModifiedBy>Ethan Saffer</cp:lastModifiedBy>
  <cp:revision>28</cp:revision>
  <dcterms:created xsi:type="dcterms:W3CDTF">2019-02-05T17:04:43Z</dcterms:created>
  <dcterms:modified xsi:type="dcterms:W3CDTF">2021-03-04T19:15:37Z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0x010100FF331EFB099C2D4F924B51AEFD863827</vt:lpwstr>
  </property>
</Properties>
</file>