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4" r:id="rId5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3"/>
    <a:srgbClr val="C0C0C0"/>
    <a:srgbClr val="5A99D3"/>
    <a:srgbClr val="7162A0"/>
    <a:srgbClr val="7D0707"/>
    <a:srgbClr val="EB7C30"/>
    <a:srgbClr val="004B77"/>
    <a:srgbClr val="E3A178"/>
    <a:srgbClr val="FFBF00"/>
    <a:srgbClr val="8A7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20" y="19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174F-01FB-BB41-A898-E24709F4964B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2F47-C069-1149-A3E7-2A1E435E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2E38-FB62-4265-B1E1-F4832FE14B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A4B8-DEE1-4F97-8E17-81CFE6C8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dobe Garamond Pro" charset="0"/>
                <a:ea typeface="HelveticaNeueLT Std Lt" charset="0"/>
                <a:cs typeface="Times New Roman" charset="0"/>
              </a:rPr>
              <a:t>Objective</a:t>
            </a: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dobe Garamond Pro" charset="0"/>
                <a:ea typeface="HelveticaNeueLT Std Lt" charset="0"/>
                <a:cs typeface="Times New Roman" charset="0"/>
              </a:rPr>
              <a:t>Background/ Motivation</a:t>
            </a: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dobe Garamond Pro" charset="0"/>
                <a:ea typeface="HelveticaNeueLT Std Lt" charset="0"/>
                <a:cs typeface="Times New Roman" charset="0"/>
              </a:rPr>
              <a:t>Assumptions</a:t>
            </a: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dobe Garamond Pro" charset="0"/>
                <a:ea typeface="HelveticaNeueLT Std Lt" charset="0"/>
                <a:cs typeface="Times New Roman" charset="0"/>
              </a:rPr>
              <a:t>Functional Decomposition</a:t>
            </a: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Adobe Garamond Pro" charset="0"/>
                <a:ea typeface="HelveticaNeueLT Std Lt" charset="0"/>
                <a:cs typeface="Times New Roman" charset="0"/>
              </a:rPr>
              <a:t>Critical targets</a:t>
            </a:r>
            <a:r>
              <a:rPr lang="en-US" sz="1200">
                <a:solidFill>
                  <a:srgbClr val="000000"/>
                </a:solidFill>
                <a:effectLst/>
                <a:latin typeface="Adobe Garamond Pro" charset="0"/>
                <a:ea typeface="HelveticaNeueLT Std Lt" charset="0"/>
                <a:cs typeface="Times New Roman" charset="0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000000"/>
              </a:solidFill>
              <a:effectLst/>
              <a:latin typeface="Adobe Garamond Pro" charset="0"/>
              <a:ea typeface="HelveticaNeueLT Std Lt" charset="0"/>
              <a:cs typeface="Times New Roman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solidFill>
                <a:srgbClr val="000000"/>
              </a:solidFill>
              <a:effectLst/>
              <a:latin typeface="Adobe Garamond Pro" charset="0"/>
              <a:ea typeface="HelveticaNeueLT Std Lt" charset="0"/>
              <a:cs typeface="Times New Roman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dobe Garamond Pro" charset="0"/>
                <a:ea typeface="HelveticaNeueLT Std Lt" charset="0"/>
                <a:cs typeface="Times New Roman" charset="0"/>
              </a:rPr>
              <a:t>Locomotion</a:t>
            </a:r>
          </a:p>
          <a:p>
            <a:pPr marL="742950" lvl="2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Omni-directional wheels</a:t>
            </a:r>
          </a:p>
          <a:p>
            <a:pPr marL="742950" lvl="2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>
                <a:latin typeface="Adobe Garamond Pro"/>
              </a:rPr>
              <a:t>Power Supply</a:t>
            </a:r>
          </a:p>
          <a:p>
            <a:pPr marL="742950" lvl="2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Motors</a:t>
            </a:r>
          </a:p>
          <a:p>
            <a:pPr marL="285750" lvl="1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Manipulation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Forks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Pulley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Slider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>
              <a:latin typeface="Adobe Garamond Pro"/>
            </a:endParaRPr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Navigation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Line path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>
                <a:latin typeface="Adobe Garamond Pro"/>
              </a:rPr>
              <a:t>Ultrasonic Sensor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Infrared Sensor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Pi camera + wide </a:t>
            </a:r>
            <a:r>
              <a:rPr lang="en-US" sz="1200" err="1">
                <a:latin typeface="Adobe Garamond Pro"/>
              </a:rPr>
              <a:t>lense</a:t>
            </a:r>
            <a:endParaRPr lang="en-US" sz="1200">
              <a:latin typeface="Adobe Garamond Pro"/>
            </a:endParaRPr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Inventory Tracking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Arduino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Raspberry pi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>
                <a:latin typeface="Adobe Garamond Pro"/>
              </a:rPr>
              <a:t>QR code</a:t>
            </a:r>
          </a:p>
          <a:p>
            <a:pPr marL="742950" lvl="2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>
              <a:latin typeface="Adobe Garamond Pro"/>
            </a:endParaRPr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>
              <a:latin typeface="Adobe Garamond Pro"/>
            </a:endParaRPr>
          </a:p>
          <a:p>
            <a:pPr marL="742950" lvl="2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>
              <a:latin typeface="Adobe Garamond Pro"/>
            </a:endParaRPr>
          </a:p>
          <a:p>
            <a:pPr marL="800100" marR="0" lvl="1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>
              <a:effectLst/>
              <a:latin typeface="HelveticaNeueLT Std Lt" charset="0"/>
              <a:ea typeface="HelveticaNeueLT Std Lt" charset="0"/>
              <a:cs typeface="Times New Roman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A4B8-DEE1-4F97-8E17-81CFE6C8D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34" Type="http://schemas.openxmlformats.org/officeDocument/2006/relationships/image" Target="../media/image24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0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microsoft.com/office/2007/relationships/hdphoto" Target="../media/hdphoto3.wdp"/><Relationship Id="rId32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microsoft.com/office/2007/relationships/hdphoto" Target="../media/hdphoto2.wdp"/><Relationship Id="rId28" Type="http://schemas.microsoft.com/office/2017/06/relationships/model3d" Target="../media/model3d1.glb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microsoft.com/office/2017/06/relationships/model3d" Target="../media/model3d2.glb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image" Target="../media/image22.png"/><Relationship Id="rId35" Type="http://schemas.microsoft.com/office/2007/relationships/hdphoto" Target="../media/hdphoto5.wdp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D952908-6875-A040-A0DD-B62FD7EAFB9E}"/>
              </a:ext>
            </a:extLst>
          </p:cNvPr>
          <p:cNvSpPr/>
          <p:nvPr/>
        </p:nvSpPr>
        <p:spPr>
          <a:xfrm>
            <a:off x="25542068" y="9861457"/>
            <a:ext cx="7303758" cy="2252976"/>
          </a:xfrm>
          <a:prstGeom prst="roundRect">
            <a:avLst>
              <a:gd name="adj" fmla="val 91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Raspberry pi  sends data to Arduino from sensors to initiate package retrieval.</a:t>
            </a:r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A495B595-FBEC-4804-B463-EC8F4F5B9A98}"/>
              </a:ext>
            </a:extLst>
          </p:cNvPr>
          <p:cNvSpPr/>
          <p:nvPr/>
        </p:nvSpPr>
        <p:spPr>
          <a:xfrm rot="4155395">
            <a:off x="22553906" y="9050103"/>
            <a:ext cx="349013" cy="2722285"/>
          </a:xfrm>
          <a:custGeom>
            <a:avLst/>
            <a:gdLst>
              <a:gd name="connsiteX0" fmla="*/ 0 w 263074"/>
              <a:gd name="connsiteY0" fmla="*/ 281843 h 1820360"/>
              <a:gd name="connsiteX1" fmla="*/ 263074 w 263074"/>
              <a:gd name="connsiteY1" fmla="*/ 0 h 1820360"/>
              <a:gd name="connsiteX2" fmla="*/ 263074 w 263074"/>
              <a:gd name="connsiteY2" fmla="*/ 1781476 h 1820360"/>
              <a:gd name="connsiteX3" fmla="*/ 0 w 263074"/>
              <a:gd name="connsiteY3" fmla="*/ 1820360 h 1820360"/>
              <a:gd name="connsiteX0" fmla="*/ 0 w 263074"/>
              <a:gd name="connsiteY0" fmla="*/ 281843 h 2051964"/>
              <a:gd name="connsiteX1" fmla="*/ 263074 w 263074"/>
              <a:gd name="connsiteY1" fmla="*/ 0 h 2051964"/>
              <a:gd name="connsiteX2" fmla="*/ 263074 w 263074"/>
              <a:gd name="connsiteY2" fmla="*/ 1781476 h 2051964"/>
              <a:gd name="connsiteX3" fmla="*/ 7587 w 263074"/>
              <a:gd name="connsiteY3" fmla="*/ 2051964 h 2051964"/>
              <a:gd name="connsiteX4" fmla="*/ 0 w 263074"/>
              <a:gd name="connsiteY4" fmla="*/ 281843 h 20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74" h="2051964">
                <a:moveTo>
                  <a:pt x="0" y="281843"/>
                </a:moveTo>
                <a:lnTo>
                  <a:pt x="263074" y="0"/>
                </a:lnTo>
                <a:lnTo>
                  <a:pt x="263074" y="1781476"/>
                </a:lnTo>
                <a:lnTo>
                  <a:pt x="7587" y="2051964"/>
                </a:lnTo>
                <a:cubicBezTo>
                  <a:pt x="7587" y="1539125"/>
                  <a:pt x="0" y="794682"/>
                  <a:pt x="0" y="28184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354FB84-2D4A-4CC7-A743-FA68271704EA}"/>
              </a:ext>
            </a:extLst>
          </p:cNvPr>
          <p:cNvCxnSpPr>
            <a:cxnSpLocks/>
            <a:stCxn id="113" idx="2"/>
          </p:cNvCxnSpPr>
          <p:nvPr/>
        </p:nvCxnSpPr>
        <p:spPr>
          <a:xfrm flipH="1">
            <a:off x="20257766" y="8441948"/>
            <a:ext cx="2055474" cy="1933361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C948144-5F4F-491E-948A-68750BAFA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3" b="93682" l="9602" r="89930">
                        <a14:foregroundMark x1="31850" y1="7401" x2="31850" y2="7401"/>
                        <a14:foregroundMark x1="31382" y1="4693" x2="31382" y2="4693"/>
                        <a14:foregroundMark x1="40281" y1="18412" x2="40281" y2="18412"/>
                        <a14:foregroundMark x1="10539" y1="76173" x2="10539" y2="76173"/>
                        <a14:foregroundMark x1="49415" y1="93682" x2="49415" y2="93682"/>
                        <a14:foregroundMark x1="84778" y1="78159" x2="84778" y2="78159"/>
                        <a14:foregroundMark x1="57611" y1="70939" x2="57611" y2="70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8849" y="4703486"/>
            <a:ext cx="6789197" cy="8808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1364" y="215743"/>
            <a:ext cx="32918400" cy="22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7200">
                <a:solidFill>
                  <a:srgbClr val="0D0D0D"/>
                </a:solidFill>
                <a:latin typeface="Arial" charset="0"/>
                <a:ea typeface="HelveticaNeueLT Std Lt" charset="0"/>
              </a:rPr>
              <a:t>Team 311: Autonomous Material Handling Robot</a:t>
            </a:r>
            <a:endParaRPr lang="en-US" sz="7200">
              <a:solidFill>
                <a:srgbClr val="0D0D0D"/>
              </a:solidFill>
              <a:effectLst/>
              <a:latin typeface="Arial" charset="0"/>
              <a:ea typeface="HelveticaNeueLT Std L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19392"/>
            <a:ext cx="32918400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6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Sebastian Muriel, </a:t>
            </a:r>
            <a:r>
              <a:rPr lang="en-US" sz="4600" err="1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Alexandar</a:t>
            </a:r>
            <a:r>
              <a:rPr lang="en-US" sz="46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 Jen, Walter Caldwell, Tony Zheng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F6E5DE-9D09-47BF-B322-D710430F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154" y="228600"/>
            <a:ext cx="2880652" cy="2743200"/>
          </a:xfrm>
          <a:prstGeom prst="rect">
            <a:avLst/>
          </a:prstGeom>
        </p:spPr>
      </p:pic>
      <p:sp>
        <p:nvSpPr>
          <p:cNvPr id="22" name="Freeform 292">
            <a:extLst>
              <a:ext uri="{FF2B5EF4-FFF2-40B4-BE49-F238E27FC236}">
                <a16:creationId xmlns:a16="http://schemas.microsoft.com/office/drawing/2014/main" id="{F4632453-8805-4311-8487-5A98B1FF3CD3}"/>
              </a:ext>
            </a:extLst>
          </p:cNvPr>
          <p:cNvSpPr/>
          <p:nvPr/>
        </p:nvSpPr>
        <p:spPr>
          <a:xfrm>
            <a:off x="570837" y="9728155"/>
            <a:ext cx="8801474" cy="6350088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64ECC114-610B-4429-BA67-CDED64FD3007}"/>
              </a:ext>
            </a:extLst>
          </p:cNvPr>
          <p:cNvSpPr/>
          <p:nvPr/>
        </p:nvSpPr>
        <p:spPr>
          <a:xfrm rot="10800000">
            <a:off x="585688" y="16749627"/>
            <a:ext cx="8786837" cy="459844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DE29963B-C7D0-4C05-A303-382C69CC039B}"/>
              </a:ext>
            </a:extLst>
          </p:cNvPr>
          <p:cNvSpPr/>
          <p:nvPr/>
        </p:nvSpPr>
        <p:spPr>
          <a:xfrm>
            <a:off x="570837" y="4718361"/>
            <a:ext cx="8801688" cy="3664817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5FE7DD-F428-4246-BA26-24E7D02B2ED5}"/>
              </a:ext>
            </a:extLst>
          </p:cNvPr>
          <p:cNvSpPr txBox="1"/>
          <p:nvPr/>
        </p:nvSpPr>
        <p:spPr>
          <a:xfrm>
            <a:off x="1078349" y="4762655"/>
            <a:ext cx="855840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The objective of this project is to create a partially autonomous material handling robot that works in a dark warehouse with conditions unfavorable to human workers. </a:t>
            </a:r>
            <a:endParaRPr lang="en-US" sz="4000">
              <a:latin typeface="Times New Roman"/>
              <a:ea typeface="+mn-lt"/>
              <a:cs typeface="Times New Roman"/>
            </a:endParaRPr>
          </a:p>
          <a:p>
            <a:pPr algn="l"/>
            <a:endParaRPr lang="en-US" sz="6000">
              <a:latin typeface="Times New Roman"/>
              <a:cs typeface="Times New Roman"/>
            </a:endParaRPr>
          </a:p>
        </p:txBody>
      </p:sp>
      <p:pic>
        <p:nvPicPr>
          <p:cNvPr id="41" name="Graphic 24" descr="Box with solid fill">
            <a:extLst>
              <a:ext uri="{FF2B5EF4-FFF2-40B4-BE49-F238E27FC236}">
                <a16:creationId xmlns:a16="http://schemas.microsoft.com/office/drawing/2014/main" id="{E9C6783A-611D-4FCF-BCA8-F75AE4EDD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312" y="18210250"/>
            <a:ext cx="913761" cy="9144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15D3661-8114-43B7-B788-297A8B1CB512}"/>
              </a:ext>
            </a:extLst>
          </p:cNvPr>
          <p:cNvGrpSpPr/>
          <p:nvPr/>
        </p:nvGrpSpPr>
        <p:grpSpPr>
          <a:xfrm>
            <a:off x="906214" y="19463596"/>
            <a:ext cx="707020" cy="740636"/>
            <a:chOff x="1081185" y="18039550"/>
            <a:chExt cx="872523" cy="914007"/>
          </a:xfrm>
        </p:grpSpPr>
        <p:sp>
          <p:nvSpPr>
            <p:cNvPr id="173" name="Freeform 74">
              <a:extLst>
                <a:ext uri="{FF2B5EF4-FFF2-40B4-BE49-F238E27FC236}">
                  <a16:creationId xmlns:a16="http://schemas.microsoft.com/office/drawing/2014/main" id="{F9E1A109-6E7F-4E2B-9A81-BE53347BC1E4}"/>
                </a:ext>
              </a:extLst>
            </p:cNvPr>
            <p:cNvSpPr/>
            <p:nvPr/>
          </p:nvSpPr>
          <p:spPr>
            <a:xfrm>
              <a:off x="1317959" y="18294983"/>
              <a:ext cx="399672" cy="455624"/>
            </a:xfrm>
            <a:custGeom>
              <a:avLst/>
              <a:gdLst>
                <a:gd name="connsiteX0" fmla="*/ 199836 w 399672"/>
                <a:gd name="connsiteY0" fmla="*/ 0 h 455624"/>
                <a:gd name="connsiteX1" fmla="*/ 399672 w 399672"/>
                <a:gd name="connsiteY1" fmla="*/ 195840 h 455624"/>
                <a:gd name="connsiteX2" fmla="*/ 395612 w 399672"/>
                <a:gd name="connsiteY2" fmla="*/ 235308 h 455624"/>
                <a:gd name="connsiteX3" fmla="*/ 386593 w 399672"/>
                <a:gd name="connsiteY3" fmla="*/ 263782 h 455624"/>
                <a:gd name="connsiteX4" fmla="*/ 386759 w 399672"/>
                <a:gd name="connsiteY4" fmla="*/ 263782 h 455624"/>
                <a:gd name="connsiteX5" fmla="*/ 346238 w 399672"/>
                <a:gd name="connsiteY5" fmla="*/ 428006 h 455624"/>
                <a:gd name="connsiteX6" fmla="*/ 337871 w 399672"/>
                <a:gd name="connsiteY6" fmla="*/ 438032 h 455624"/>
                <a:gd name="connsiteX7" fmla="*/ 321798 w 399672"/>
                <a:gd name="connsiteY7" fmla="*/ 451294 h 455624"/>
                <a:gd name="connsiteX8" fmla="*/ 313887 w 399672"/>
                <a:gd name="connsiteY8" fmla="*/ 455624 h 455624"/>
                <a:gd name="connsiteX9" fmla="*/ 98692 w 399672"/>
                <a:gd name="connsiteY9" fmla="*/ 455624 h 455624"/>
                <a:gd name="connsiteX10" fmla="*/ 85928 w 399672"/>
                <a:gd name="connsiteY10" fmla="*/ 450004 h 455624"/>
                <a:gd name="connsiteX11" fmla="*/ 68798 w 399672"/>
                <a:gd name="connsiteY11" fmla="*/ 438178 h 455624"/>
                <a:gd name="connsiteX12" fmla="*/ 54116 w 399672"/>
                <a:gd name="connsiteY12" fmla="*/ 423354 h 455624"/>
                <a:gd name="connsiteX13" fmla="*/ 52926 w 399672"/>
                <a:gd name="connsiteY13" fmla="*/ 421588 h 455624"/>
                <a:gd name="connsiteX14" fmla="*/ 16217 w 399672"/>
                <a:gd name="connsiteY14" fmla="*/ 272814 h 455624"/>
                <a:gd name="connsiteX15" fmla="*/ 15704 w 399672"/>
                <a:gd name="connsiteY15" fmla="*/ 272068 h 455624"/>
                <a:gd name="connsiteX16" fmla="*/ 0 w 399672"/>
                <a:gd name="connsiteY16" fmla="*/ 195840 h 455624"/>
                <a:gd name="connsiteX17" fmla="*/ 199836 w 399672"/>
                <a:gd name="connsiteY17" fmla="*/ 0 h 45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672" h="455624">
                  <a:moveTo>
                    <a:pt x="199836" y="0"/>
                  </a:moveTo>
                  <a:cubicBezTo>
                    <a:pt x="310202" y="0"/>
                    <a:pt x="399672" y="87680"/>
                    <a:pt x="399672" y="195840"/>
                  </a:cubicBezTo>
                  <a:cubicBezTo>
                    <a:pt x="399672" y="209360"/>
                    <a:pt x="398274" y="222560"/>
                    <a:pt x="395612" y="235308"/>
                  </a:cubicBezTo>
                  <a:lnTo>
                    <a:pt x="386593" y="263782"/>
                  </a:lnTo>
                  <a:lnTo>
                    <a:pt x="386759" y="263782"/>
                  </a:lnTo>
                  <a:lnTo>
                    <a:pt x="346238" y="428006"/>
                  </a:lnTo>
                  <a:lnTo>
                    <a:pt x="337871" y="438032"/>
                  </a:lnTo>
                  <a:cubicBezTo>
                    <a:pt x="332859" y="443018"/>
                    <a:pt x="327461" y="447456"/>
                    <a:pt x="321798" y="451294"/>
                  </a:cubicBezTo>
                  <a:lnTo>
                    <a:pt x="313887" y="455624"/>
                  </a:lnTo>
                  <a:lnTo>
                    <a:pt x="98692" y="455624"/>
                  </a:lnTo>
                  <a:lnTo>
                    <a:pt x="85928" y="450004"/>
                  </a:lnTo>
                  <a:cubicBezTo>
                    <a:pt x="79963" y="446668"/>
                    <a:pt x="74211" y="442712"/>
                    <a:pt x="68798" y="438178"/>
                  </a:cubicBezTo>
                  <a:cubicBezTo>
                    <a:pt x="63385" y="433644"/>
                    <a:pt x="58470" y="428662"/>
                    <a:pt x="54116" y="423354"/>
                  </a:cubicBezTo>
                  <a:lnTo>
                    <a:pt x="52926" y="421588"/>
                  </a:lnTo>
                  <a:lnTo>
                    <a:pt x="16217" y="272814"/>
                  </a:lnTo>
                  <a:lnTo>
                    <a:pt x="15704" y="272068"/>
                  </a:lnTo>
                  <a:cubicBezTo>
                    <a:pt x="5592" y="248640"/>
                    <a:pt x="0" y="222880"/>
                    <a:pt x="0" y="195840"/>
                  </a:cubicBezTo>
                  <a:cubicBezTo>
                    <a:pt x="0" y="87680"/>
                    <a:pt x="89470" y="0"/>
                    <a:pt x="19983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75">
              <a:extLst>
                <a:ext uri="{FF2B5EF4-FFF2-40B4-BE49-F238E27FC236}">
                  <a16:creationId xmlns:a16="http://schemas.microsoft.com/office/drawing/2014/main" id="{DAE4CB91-F428-4559-ABA6-EA54710AD227}"/>
                </a:ext>
              </a:extLst>
            </p:cNvPr>
            <p:cNvSpPr/>
            <p:nvPr/>
          </p:nvSpPr>
          <p:spPr>
            <a:xfrm>
              <a:off x="1392459" y="18789178"/>
              <a:ext cx="260311" cy="4339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76">
              <a:extLst>
                <a:ext uri="{FF2B5EF4-FFF2-40B4-BE49-F238E27FC236}">
                  <a16:creationId xmlns:a16="http://schemas.microsoft.com/office/drawing/2014/main" id="{D00494D8-F4AA-40C3-8A5C-F74817AA358B}"/>
                </a:ext>
              </a:extLst>
            </p:cNvPr>
            <p:cNvSpPr/>
            <p:nvPr/>
          </p:nvSpPr>
          <p:spPr>
            <a:xfrm>
              <a:off x="1392459" y="18871142"/>
              <a:ext cx="260311" cy="82415"/>
            </a:xfrm>
            <a:custGeom>
              <a:avLst/>
              <a:gdLst>
                <a:gd name="connsiteX0" fmla="*/ 0 w 963091"/>
                <a:gd name="connsiteY0" fmla="*/ 0 h 395786"/>
                <a:gd name="connsiteX1" fmla="*/ 963091 w 963091"/>
                <a:gd name="connsiteY1" fmla="*/ 0 h 395786"/>
                <a:gd name="connsiteX2" fmla="*/ 962179 w 963091"/>
                <a:gd name="connsiteY2" fmla="*/ 8933 h 395786"/>
                <a:gd name="connsiteX3" fmla="*/ 481545 w 963091"/>
                <a:gd name="connsiteY3" fmla="*/ 395786 h 395786"/>
                <a:gd name="connsiteX4" fmla="*/ 912 w 963091"/>
                <a:gd name="connsiteY4" fmla="*/ 8933 h 39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091" h="395786">
                  <a:moveTo>
                    <a:pt x="0" y="0"/>
                  </a:moveTo>
                  <a:lnTo>
                    <a:pt x="963091" y="0"/>
                  </a:lnTo>
                  <a:lnTo>
                    <a:pt x="962179" y="8933"/>
                  </a:lnTo>
                  <a:cubicBezTo>
                    <a:pt x="916432" y="229710"/>
                    <a:pt x="718627" y="395786"/>
                    <a:pt x="481545" y="395786"/>
                  </a:cubicBezTo>
                  <a:cubicBezTo>
                    <a:pt x="244463" y="395786"/>
                    <a:pt x="46658" y="229710"/>
                    <a:pt x="912" y="893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E884BC6-312D-4AD5-BD13-65BD3BAC5DED}"/>
                </a:ext>
              </a:extLst>
            </p:cNvPr>
            <p:cNvSpPr/>
            <p:nvPr/>
          </p:nvSpPr>
          <p:spPr>
            <a:xfrm>
              <a:off x="1505580" y="18039550"/>
              <a:ext cx="24431" cy="206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63CDBB8-AEEA-4EF7-8A5D-60E2FFB8A21C}"/>
                </a:ext>
              </a:extLst>
            </p:cNvPr>
            <p:cNvSpPr/>
            <p:nvPr/>
          </p:nvSpPr>
          <p:spPr>
            <a:xfrm rot="2326970">
              <a:off x="1735161" y="18103401"/>
              <a:ext cx="24430" cy="206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981429B-6CDE-4D72-BF71-30E1DCB75BA3}"/>
                </a:ext>
              </a:extLst>
            </p:cNvPr>
            <p:cNvSpPr/>
            <p:nvPr/>
          </p:nvSpPr>
          <p:spPr>
            <a:xfrm rot="4272060">
              <a:off x="1838133" y="18297084"/>
              <a:ext cx="24430" cy="206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5CF97FE-61DC-49B9-B290-2E00AC0E6773}"/>
                </a:ext>
              </a:extLst>
            </p:cNvPr>
            <p:cNvSpPr/>
            <p:nvPr/>
          </p:nvSpPr>
          <p:spPr>
            <a:xfrm rot="19177116">
              <a:off x="1273994" y="18107974"/>
              <a:ext cx="24431" cy="206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3A0D07B-1C59-4C25-86E0-FB36D91BEC7D}"/>
                </a:ext>
              </a:extLst>
            </p:cNvPr>
            <p:cNvSpPr/>
            <p:nvPr/>
          </p:nvSpPr>
          <p:spPr>
            <a:xfrm rot="17207683">
              <a:off x="1172330" y="18300396"/>
              <a:ext cx="24430" cy="206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Graphic 8" descr="Brain">
            <a:extLst>
              <a:ext uri="{FF2B5EF4-FFF2-40B4-BE49-F238E27FC236}">
                <a16:creationId xmlns:a16="http://schemas.microsoft.com/office/drawing/2014/main" id="{40AFA385-725A-48F9-B8B4-FC09B64416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443" y="16929348"/>
            <a:ext cx="842514" cy="81375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A8F63FB-2B03-4207-9FAB-CC97F77B631E}"/>
              </a:ext>
            </a:extLst>
          </p:cNvPr>
          <p:cNvSpPr txBox="1"/>
          <p:nvPr/>
        </p:nvSpPr>
        <p:spPr>
          <a:xfrm>
            <a:off x="1967344" y="9599124"/>
            <a:ext cx="6959406" cy="8679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latin typeface="Times New Roman"/>
                <a:ea typeface="+mn-lt"/>
                <a:cs typeface="Times New Roman"/>
              </a:rPr>
              <a:t>Dark warehouses with increased automation are more cost effective overtime.  </a:t>
            </a:r>
          </a:p>
          <a:p>
            <a:endParaRPr lang="en-US" sz="3400">
              <a:latin typeface="Times New Roman"/>
              <a:ea typeface="+mn-lt"/>
              <a:cs typeface="Times New Roman"/>
            </a:endParaRPr>
          </a:p>
          <a:p>
            <a:r>
              <a:rPr lang="en-US" sz="3400">
                <a:latin typeface="Times New Roman"/>
                <a:ea typeface="+mn-lt"/>
                <a:cs typeface="Times New Roman"/>
              </a:rPr>
              <a:t>Many warehouse injuries related to overexertion/bodily reactions, contact with equipment, and forklifts.</a:t>
            </a:r>
          </a:p>
          <a:p>
            <a:endParaRPr lang="en-US" sz="3400">
              <a:latin typeface="Times New Roman"/>
              <a:ea typeface="+mn-lt"/>
              <a:cs typeface="Times New Roman"/>
            </a:endParaRPr>
          </a:p>
          <a:p>
            <a:r>
              <a:rPr lang="en-US" sz="3400">
                <a:latin typeface="Times New Roman"/>
                <a:ea typeface="+mn-lt"/>
                <a:cs typeface="Times New Roman"/>
              </a:rPr>
              <a:t>Estimated average electricity consumption of 6.6kWh per square foot for a warehouse, or roughly 23.7 MJ per square foot.</a:t>
            </a:r>
          </a:p>
          <a:p>
            <a:endParaRPr lang="en-US" sz="3000">
              <a:latin typeface="Times New Roman"/>
              <a:ea typeface="+mn-lt"/>
              <a:cs typeface="Times New Roman"/>
            </a:endParaRPr>
          </a:p>
          <a:p>
            <a:endParaRPr lang="en-US" sz="3000">
              <a:latin typeface="Times New Roman"/>
              <a:ea typeface="+mn-lt"/>
              <a:cs typeface="Times New Roman"/>
            </a:endParaRPr>
          </a:p>
          <a:p>
            <a:endParaRPr lang="en-US" sz="3000">
              <a:latin typeface="Times New Roman"/>
              <a:ea typeface="+mn-lt"/>
              <a:cs typeface="Times New Roman"/>
            </a:endParaRPr>
          </a:p>
          <a:p>
            <a:endParaRPr lang="en-US" sz="3000">
              <a:latin typeface="Times New Roman"/>
              <a:ea typeface="+mn-lt"/>
              <a:cs typeface="Times New Roman"/>
            </a:endParaRPr>
          </a:p>
          <a:p>
            <a:endParaRPr lang="en-US" sz="300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9" name="Graphic 20" descr="Flashlight with solid fill">
            <a:extLst>
              <a:ext uri="{FF2B5EF4-FFF2-40B4-BE49-F238E27FC236}">
                <a16:creationId xmlns:a16="http://schemas.microsoft.com/office/drawing/2014/main" id="{B79FDFCB-3120-46E7-B6C4-55FCFCA928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243" y="9958169"/>
            <a:ext cx="914896" cy="878717"/>
          </a:xfrm>
          <a:prstGeom prst="rect">
            <a:avLst/>
          </a:prstGeom>
        </p:spPr>
      </p:pic>
      <p:pic>
        <p:nvPicPr>
          <p:cNvPr id="50" name="Graphic 28" descr="Warning with solid fill">
            <a:extLst>
              <a:ext uri="{FF2B5EF4-FFF2-40B4-BE49-F238E27FC236}">
                <a16:creationId xmlns:a16="http://schemas.microsoft.com/office/drawing/2014/main" id="{58F0C33D-D4AE-4FD0-923B-CAFDBF00F7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5969" y="11729389"/>
            <a:ext cx="776754" cy="776378"/>
          </a:xfrm>
          <a:prstGeom prst="rect">
            <a:avLst/>
          </a:prstGeom>
        </p:spPr>
      </p:pic>
      <p:grpSp>
        <p:nvGrpSpPr>
          <p:cNvPr id="51" name="Group 1">
            <a:extLst>
              <a:ext uri="{FF2B5EF4-FFF2-40B4-BE49-F238E27FC236}">
                <a16:creationId xmlns:a16="http://schemas.microsoft.com/office/drawing/2014/main" id="{FF3AABB1-B817-48E1-A888-7A52CEC96DDC}"/>
              </a:ext>
            </a:extLst>
          </p:cNvPr>
          <p:cNvGrpSpPr/>
          <p:nvPr/>
        </p:nvGrpSpPr>
        <p:grpSpPr>
          <a:xfrm>
            <a:off x="792660" y="13702447"/>
            <a:ext cx="914896" cy="955288"/>
            <a:chOff x="801091" y="20060796"/>
            <a:chExt cx="914896" cy="955288"/>
          </a:xfrm>
        </p:grpSpPr>
        <p:pic>
          <p:nvPicPr>
            <p:cNvPr id="199" name="Graphic 51" descr="Battery charging with solid fill">
              <a:extLst>
                <a:ext uri="{FF2B5EF4-FFF2-40B4-BE49-F238E27FC236}">
                  <a16:creationId xmlns:a16="http://schemas.microsoft.com/office/drawing/2014/main" id="{DB1B1AB9-4B84-463D-9D1B-EDFDE1B2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1091" y="20060796"/>
              <a:ext cx="914896" cy="914400"/>
            </a:xfrm>
            <a:prstGeom prst="rect">
              <a:avLst/>
            </a:prstGeom>
          </p:spPr>
        </p:pic>
        <p:pic>
          <p:nvPicPr>
            <p:cNvPr id="200" name="Graphic 55" descr="Lightning bolt with solid fill">
              <a:extLst>
                <a:ext uri="{FF2B5EF4-FFF2-40B4-BE49-F238E27FC236}">
                  <a16:creationId xmlns:a16="http://schemas.microsoft.com/office/drawing/2014/main" id="{669720CD-1850-475F-B2EC-59A3C2D01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9578" y="20101684"/>
              <a:ext cx="813296" cy="914400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611FD94-E596-4653-A2B7-98A47C258842}"/>
              </a:ext>
            </a:extLst>
          </p:cNvPr>
          <p:cNvSpPr txBox="1"/>
          <p:nvPr/>
        </p:nvSpPr>
        <p:spPr>
          <a:xfrm>
            <a:off x="1765079" y="16868576"/>
            <a:ext cx="3352244" cy="1546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500"/>
              </a:spcAft>
            </a:pPr>
            <a:r>
              <a:rPr lang="en-US" sz="3200">
                <a:latin typeface="Times New Roman"/>
                <a:cs typeface="Times New Roman"/>
              </a:rPr>
              <a:t>Autonomous movement</a:t>
            </a:r>
          </a:p>
          <a:p>
            <a:pPr>
              <a:spcAft>
                <a:spcPts val="1500"/>
              </a:spcAft>
            </a:pPr>
            <a:r>
              <a:rPr lang="en-US" sz="3200">
                <a:latin typeface="Times New Roman"/>
                <a:cs typeface="Times New Roman"/>
              </a:rPr>
              <a:t>Safely lift 25 pound load </a:t>
            </a:r>
          </a:p>
          <a:p>
            <a:pPr>
              <a:spcAft>
                <a:spcPts val="1500"/>
              </a:spcAft>
            </a:pPr>
            <a:r>
              <a:rPr lang="en-US" sz="3200">
                <a:latin typeface="Times New Roman"/>
                <a:ea typeface="+mn-lt"/>
                <a:cs typeface="Times New Roman"/>
              </a:rPr>
              <a:t>Dark warehouse navigation</a:t>
            </a:r>
          </a:p>
          <a:p>
            <a:pPr>
              <a:spcAft>
                <a:spcPts val="30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Aft>
                <a:spcPts val="30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/>
              <a:cs typeface="Times New Roman"/>
            </a:endParaRPr>
          </a:p>
          <a:p>
            <a:endParaRPr lang="en-US" sz="5150">
              <a:latin typeface="Times New Roman"/>
              <a:cs typeface="Times New Roman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0117EA-4260-4D1A-A6D4-8680E2BA614C}"/>
              </a:ext>
            </a:extLst>
          </p:cNvPr>
          <p:cNvSpPr/>
          <p:nvPr/>
        </p:nvSpPr>
        <p:spPr>
          <a:xfrm>
            <a:off x="0" y="3407904"/>
            <a:ext cx="10046191" cy="822960"/>
          </a:xfrm>
          <a:prstGeom prst="roundRect">
            <a:avLst/>
          </a:prstGeom>
          <a:solidFill>
            <a:srgbClr val="A3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15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Objective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78FBC7-9B9C-4DD5-9011-37C8B837B2D0}"/>
              </a:ext>
            </a:extLst>
          </p:cNvPr>
          <p:cNvSpPr/>
          <p:nvPr/>
        </p:nvSpPr>
        <p:spPr>
          <a:xfrm>
            <a:off x="-1" y="8392971"/>
            <a:ext cx="10046191" cy="822960"/>
          </a:xfrm>
          <a:prstGeom prst="roundRect">
            <a:avLst/>
          </a:prstGeom>
          <a:solidFill>
            <a:srgbClr val="A3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15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Project Background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A67AE15-13B7-4E16-ADD2-92360EA8189C}"/>
              </a:ext>
            </a:extLst>
          </p:cNvPr>
          <p:cNvSpPr/>
          <p:nvPr/>
        </p:nvSpPr>
        <p:spPr>
          <a:xfrm>
            <a:off x="0" y="15961824"/>
            <a:ext cx="10046191" cy="822960"/>
          </a:xfrm>
          <a:prstGeom prst="roundRect">
            <a:avLst/>
          </a:prstGeom>
          <a:solidFill>
            <a:srgbClr val="A3A3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15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Goals</a:t>
            </a:r>
            <a:endParaRPr lang="en-US" sz="515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Graphic 49" descr="Stop with solid fill">
            <a:extLst>
              <a:ext uri="{FF2B5EF4-FFF2-40B4-BE49-F238E27FC236}">
                <a16:creationId xmlns:a16="http://schemas.microsoft.com/office/drawing/2014/main" id="{FF2F5D54-F70B-4F87-AF6D-03B3891D3B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23095" y="18979105"/>
            <a:ext cx="740971" cy="740569"/>
          </a:xfrm>
          <a:prstGeom prst="rect">
            <a:avLst/>
          </a:prstGeom>
        </p:spPr>
      </p:pic>
      <p:pic>
        <p:nvPicPr>
          <p:cNvPr id="10" name="Graphic 27" descr="Compass with solid fill">
            <a:extLst>
              <a:ext uri="{FF2B5EF4-FFF2-40B4-BE49-F238E27FC236}">
                <a16:creationId xmlns:a16="http://schemas.microsoft.com/office/drawing/2014/main" id="{9B252857-1BE9-4DE3-B5FA-DD5AE0CFD6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51054" y="16962422"/>
            <a:ext cx="780139" cy="7806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A4DB1-1EB8-4190-9473-9B0EF2501C93}"/>
              </a:ext>
            </a:extLst>
          </p:cNvPr>
          <p:cNvSpPr txBox="1"/>
          <p:nvPr/>
        </p:nvSpPr>
        <p:spPr>
          <a:xfrm>
            <a:off x="5854907" y="16929348"/>
            <a:ext cx="3465944" cy="13134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0"/>
              </a:spcAft>
            </a:pPr>
            <a:r>
              <a:rPr lang="en-US" sz="3200">
                <a:latin typeface="Times New Roman"/>
                <a:ea typeface="+mn-lt"/>
                <a:cs typeface="Arial"/>
              </a:rPr>
              <a:t>Retrieve and deliver packages to specified drop off location </a:t>
            </a:r>
          </a:p>
          <a:p>
            <a:pPr>
              <a:spcAft>
                <a:spcPts val="2000"/>
              </a:spcAft>
            </a:pPr>
            <a:r>
              <a:rPr lang="en-US" sz="3200">
                <a:latin typeface="Times New Roman"/>
                <a:cs typeface="Arial"/>
              </a:rPr>
              <a:t>Obstacle Detection</a:t>
            </a:r>
            <a:endParaRPr lang="en-US" sz="28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28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28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 marL="457200" indent="-457200">
              <a:spcAft>
                <a:spcPts val="1500"/>
              </a:spcAft>
              <a:buFont typeface="Arial"/>
              <a:buChar char="•"/>
            </a:pPr>
            <a:endParaRPr lang="en-US" sz="3200">
              <a:latin typeface="Times New Roman"/>
              <a:cs typeface="Arial"/>
            </a:endParaRPr>
          </a:p>
          <a:p>
            <a:pPr marL="457200" indent="-457200">
              <a:spcAft>
                <a:spcPts val="1500"/>
              </a:spcAft>
              <a:buFont typeface="Arial"/>
              <a:buChar char="•"/>
            </a:pPr>
            <a:endParaRPr lang="en-US" sz="3200">
              <a:latin typeface="Times New Roman"/>
              <a:cs typeface="Arial"/>
            </a:endParaRPr>
          </a:p>
          <a:p>
            <a:pPr marL="457200" indent="-457200">
              <a:spcAft>
                <a:spcPts val="1500"/>
              </a:spcAft>
              <a:buFont typeface="Arial"/>
              <a:buChar char="•"/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3200">
              <a:latin typeface="Times New Roman"/>
              <a:cs typeface="Arial"/>
            </a:endParaRPr>
          </a:p>
          <a:p>
            <a:pPr>
              <a:spcAft>
                <a:spcPts val="1500"/>
              </a:spcAft>
            </a:pPr>
            <a:endParaRPr lang="en-US" sz="5150">
              <a:latin typeface="Times New Roman"/>
              <a:cs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E26CB1-D072-4FFC-BFA7-B7ED3799C19B}"/>
              </a:ext>
            </a:extLst>
          </p:cNvPr>
          <p:cNvCxnSpPr>
            <a:cxnSpLocks/>
          </p:cNvCxnSpPr>
          <p:nvPr/>
        </p:nvCxnSpPr>
        <p:spPr>
          <a:xfrm flipH="1" flipV="1">
            <a:off x="20382634" y="13002510"/>
            <a:ext cx="603707" cy="59231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2306C05-58B1-4771-B53D-F417D9445BB3}"/>
              </a:ext>
            </a:extLst>
          </p:cNvPr>
          <p:cNvSpPr/>
          <p:nvPr/>
        </p:nvSpPr>
        <p:spPr>
          <a:xfrm>
            <a:off x="25581823" y="8223924"/>
            <a:ext cx="7218839" cy="154413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4. Independently controlled omni-directional wheels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354FB84-2D4A-4CC7-A743-FA68271704EA}"/>
              </a:ext>
            </a:extLst>
          </p:cNvPr>
          <p:cNvCxnSpPr>
            <a:cxnSpLocks/>
            <a:stCxn id="100" idx="0"/>
          </p:cNvCxnSpPr>
          <p:nvPr/>
        </p:nvCxnSpPr>
        <p:spPr>
          <a:xfrm flipH="1" flipV="1">
            <a:off x="18658842" y="12803852"/>
            <a:ext cx="202222" cy="5362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87C6E3D-3F2A-4A9F-A703-4C6DE59E0F9A}"/>
              </a:ext>
            </a:extLst>
          </p:cNvPr>
          <p:cNvSpPr/>
          <p:nvPr/>
        </p:nvSpPr>
        <p:spPr>
          <a:xfrm>
            <a:off x="25536661" y="5091192"/>
            <a:ext cx="7313560" cy="14580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2. Infrared line following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354FB84-2D4A-4CC7-A743-FA68271704EA}"/>
              </a:ext>
            </a:extLst>
          </p:cNvPr>
          <p:cNvCxnSpPr>
            <a:cxnSpLocks/>
            <a:stCxn id="113" idx="0"/>
          </p:cNvCxnSpPr>
          <p:nvPr/>
        </p:nvCxnSpPr>
        <p:spPr>
          <a:xfrm flipH="1" flipV="1">
            <a:off x="19104788" y="5518042"/>
            <a:ext cx="3208452" cy="201096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Rectangle: Rounded Corners 108">
            <a:extLst>
              <a:ext uri="{FF2B5EF4-FFF2-40B4-BE49-F238E27FC236}">
                <a16:creationId xmlns:a16="http://schemas.microsoft.com/office/drawing/2014/main" id="{C87C6E3D-3F2A-4A9F-A703-4C6DE59E0F9A}"/>
              </a:ext>
            </a:extLst>
          </p:cNvPr>
          <p:cNvSpPr/>
          <p:nvPr/>
        </p:nvSpPr>
        <p:spPr>
          <a:xfrm>
            <a:off x="25581823" y="6633677"/>
            <a:ext cx="7218839" cy="1485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3. Pulley-motor connection for lifting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354FB84-2D4A-4CC7-A743-FA68271704EA}"/>
              </a:ext>
            </a:extLst>
          </p:cNvPr>
          <p:cNvCxnSpPr>
            <a:cxnSpLocks/>
            <a:stCxn id="117" idx="2"/>
          </p:cNvCxnSpPr>
          <p:nvPr/>
        </p:nvCxnSpPr>
        <p:spPr>
          <a:xfrm>
            <a:off x="17622685" y="7546619"/>
            <a:ext cx="336444" cy="24967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Rectangle: Rounded Corners 108">
            <a:extLst>
              <a:ext uri="{FF2B5EF4-FFF2-40B4-BE49-F238E27FC236}">
                <a16:creationId xmlns:a16="http://schemas.microsoft.com/office/drawing/2014/main" id="{C87C6E3D-3F2A-4A9F-A703-4C6DE59E0F9A}"/>
              </a:ext>
            </a:extLst>
          </p:cNvPr>
          <p:cNvSpPr/>
          <p:nvPr/>
        </p:nvSpPr>
        <p:spPr>
          <a:xfrm>
            <a:off x="25536661" y="3500944"/>
            <a:ext cx="7309165" cy="14850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1. Forklift-style package manipulation</a:t>
            </a:r>
          </a:p>
        </p:txBody>
      </p:sp>
      <p:sp>
        <p:nvSpPr>
          <p:cNvPr id="113" name="Rectangle: Rounded Corners 108">
            <a:extLst>
              <a:ext uri="{FF2B5EF4-FFF2-40B4-BE49-F238E27FC236}">
                <a16:creationId xmlns:a16="http://schemas.microsoft.com/office/drawing/2014/main" id="{DA420605-84F1-4BFD-B62F-AB33B7FF1585}"/>
              </a:ext>
            </a:extLst>
          </p:cNvPr>
          <p:cNvSpPr/>
          <p:nvPr/>
        </p:nvSpPr>
        <p:spPr>
          <a:xfrm>
            <a:off x="21734311" y="7529006"/>
            <a:ext cx="1157858" cy="91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3</a:t>
            </a:r>
          </a:p>
        </p:txBody>
      </p:sp>
      <p:sp>
        <p:nvSpPr>
          <p:cNvPr id="117" name="Rectangle: Rounded Corners 108">
            <a:extLst>
              <a:ext uri="{FF2B5EF4-FFF2-40B4-BE49-F238E27FC236}">
                <a16:creationId xmlns:a16="http://schemas.microsoft.com/office/drawing/2014/main" id="{0E29EE71-A20E-45DF-9D52-9C15CA5E0EAC}"/>
              </a:ext>
            </a:extLst>
          </p:cNvPr>
          <p:cNvSpPr/>
          <p:nvPr/>
        </p:nvSpPr>
        <p:spPr>
          <a:xfrm>
            <a:off x="17043756" y="6633677"/>
            <a:ext cx="1157858" cy="91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1</a:t>
            </a:r>
          </a:p>
        </p:txBody>
      </p:sp>
      <p:pic>
        <p:nvPicPr>
          <p:cNvPr id="170" name="Picture 12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2BCD69C4-D02A-4F60-BAC2-C893D183AE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990615">
            <a:off x="16430574" y="10914439"/>
            <a:ext cx="1165598" cy="1165598"/>
          </a:xfrm>
          <a:prstGeom prst="rect">
            <a:avLst/>
          </a:prstGeom>
          <a:scene3d>
            <a:camera prst="orthographicFront">
              <a:rot lat="20699998" lon="0" rev="0"/>
            </a:camera>
            <a:lightRig rig="threePt" dir="t"/>
          </a:scene3d>
        </p:spPr>
      </p:pic>
      <p:pic>
        <p:nvPicPr>
          <p:cNvPr id="172" name="Picture 12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125D2B5D-A33D-4EB1-818C-5D4EF6917E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53385">
            <a:off x="21537613" y="10949720"/>
            <a:ext cx="1325652" cy="1325652"/>
          </a:xfrm>
          <a:prstGeom prst="rect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182" name="Freeform 166">
            <a:extLst>
              <a:ext uri="{FF2B5EF4-FFF2-40B4-BE49-F238E27FC236}">
                <a16:creationId xmlns:a16="http://schemas.microsoft.com/office/drawing/2014/main" id="{96CB0684-0F6A-470F-AA5F-31942B8045A6}"/>
              </a:ext>
            </a:extLst>
          </p:cNvPr>
          <p:cNvSpPr/>
          <p:nvPr/>
        </p:nvSpPr>
        <p:spPr>
          <a:xfrm rot="4155395">
            <a:off x="17376672" y="11588505"/>
            <a:ext cx="288407" cy="2324462"/>
          </a:xfrm>
          <a:custGeom>
            <a:avLst/>
            <a:gdLst>
              <a:gd name="connsiteX0" fmla="*/ 0 w 851337"/>
              <a:gd name="connsiteY0" fmla="*/ 717671 h 5398944"/>
              <a:gd name="connsiteX1" fmla="*/ 851337 w 851337"/>
              <a:gd name="connsiteY1" fmla="*/ 0 h 5398944"/>
              <a:gd name="connsiteX2" fmla="*/ 851337 w 851337"/>
              <a:gd name="connsiteY2" fmla="*/ 4681274 h 5398944"/>
              <a:gd name="connsiteX3" fmla="*/ 0 w 851337"/>
              <a:gd name="connsiteY3" fmla="*/ 5398944 h 539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337" h="5398944">
                <a:moveTo>
                  <a:pt x="0" y="717671"/>
                </a:moveTo>
                <a:lnTo>
                  <a:pt x="851337" y="0"/>
                </a:lnTo>
                <a:lnTo>
                  <a:pt x="851337" y="4681274"/>
                </a:lnTo>
                <a:lnTo>
                  <a:pt x="0" y="5398944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1" descr="A picture containing gear&#10;&#10;Description automatically generated">
            <a:extLst>
              <a:ext uri="{FF2B5EF4-FFF2-40B4-BE49-F238E27FC236}">
                <a16:creationId xmlns:a16="http://schemas.microsoft.com/office/drawing/2014/main" id="{BCD16EBB-859C-4A2A-B667-98530B9EE0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86" b="89796" l="9677" r="982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60000">
            <a:off x="19102128" y="12224894"/>
            <a:ext cx="1064220" cy="1051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A8278-91F4-3944-8B23-34D987881B3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84699" y="14048177"/>
            <a:ext cx="14198962" cy="735233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0" name="3D Model 19">
                <a:extLst>
                  <a:ext uri="{FF2B5EF4-FFF2-40B4-BE49-F238E27FC236}">
                    <a16:creationId xmlns:a16="http://schemas.microsoft.com/office/drawing/2014/main" id="{55F3677F-624B-DD46-BBF4-D9D142A086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6515519"/>
                  </p:ext>
                </p:extLst>
              </p:nvPr>
            </p:nvGraphicFramePr>
            <p:xfrm>
              <a:off x="10581832" y="3183912"/>
              <a:ext cx="6025720" cy="10410914"/>
            </p:xfrm>
            <a:graphic>
              <a:graphicData uri="http://schemas.microsoft.com/office/drawing/2017/model3d">
                <am3d:model3d r:embed="rId28">
                  <am3d:spPr>
                    <a:xfrm>
                      <a:off x="0" y="0"/>
                      <a:ext cx="6025720" cy="10410914"/>
                    </a:xfrm>
                    <a:prstGeom prst="rect">
                      <a:avLst/>
                    </a:prstGeom>
                  </am3d:spPr>
                  <am3d:camera>
                    <am3d:pos x="0" y="0" z="572034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29" d="1000000"/>
                    <am3d:preTrans dx="0" dy="-18000000" dz="-4373608"/>
                    <am3d:scale>
                      <am3d:sx n="1000000" d="1000000"/>
                      <am3d:sy n="1000000" d="1000000"/>
                      <am3d:sz n="1000000" d="1000000"/>
                    </am3d:scale>
                    <am3d:rot ax="259690" ay="2249342" az="140192"/>
                    <am3d:postTrans dx="0" dy="0" dz="0"/>
                  </am3d:trans>
                  <am3d:raster rName="Office3DRenderer" rVer="16.0.8326">
                    <am3d:blip r:embed="rId29"/>
                  </am3d:raster>
                  <am3d:objViewport viewportSz="110842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0" name="3D Model 19">
                <a:extLst>
                  <a:ext uri="{FF2B5EF4-FFF2-40B4-BE49-F238E27FC236}">
                    <a16:creationId xmlns:a16="http://schemas.microsoft.com/office/drawing/2014/main" id="{55F3677F-624B-DD46-BBF4-D9D142A086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81832" y="3183912"/>
                <a:ext cx="6025720" cy="10410914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Rectangle: Rounded Corners 108">
            <a:extLst>
              <a:ext uri="{FF2B5EF4-FFF2-40B4-BE49-F238E27FC236}">
                <a16:creationId xmlns:a16="http://schemas.microsoft.com/office/drawing/2014/main" id="{5DB9FBA5-BCE1-DE47-8F7A-88727638463B}"/>
              </a:ext>
            </a:extLst>
          </p:cNvPr>
          <p:cNvSpPr/>
          <p:nvPr/>
        </p:nvSpPr>
        <p:spPr>
          <a:xfrm>
            <a:off x="20843279" y="13504418"/>
            <a:ext cx="1157858" cy="9129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4</a:t>
            </a:r>
          </a:p>
        </p:txBody>
      </p:sp>
      <p:sp>
        <p:nvSpPr>
          <p:cNvPr id="100" name="Rectangle: Rounded Corners 108">
            <a:extLst>
              <a:ext uri="{FF2B5EF4-FFF2-40B4-BE49-F238E27FC236}">
                <a16:creationId xmlns:a16="http://schemas.microsoft.com/office/drawing/2014/main" id="{36D00C70-5F1C-FD49-98C8-4F84FF3F4EAB}"/>
              </a:ext>
            </a:extLst>
          </p:cNvPr>
          <p:cNvSpPr/>
          <p:nvPr/>
        </p:nvSpPr>
        <p:spPr>
          <a:xfrm>
            <a:off x="18282135" y="13340077"/>
            <a:ext cx="1157858" cy="91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2</a:t>
            </a:r>
          </a:p>
        </p:txBody>
      </p:sp>
      <p:sp>
        <p:nvSpPr>
          <p:cNvPr id="116" name="Freeform 166">
            <a:extLst>
              <a:ext uri="{FF2B5EF4-FFF2-40B4-BE49-F238E27FC236}">
                <a16:creationId xmlns:a16="http://schemas.microsoft.com/office/drawing/2014/main" id="{604B2FFE-8902-134D-B4D8-0877B81B33AF}"/>
              </a:ext>
            </a:extLst>
          </p:cNvPr>
          <p:cNvSpPr/>
          <p:nvPr/>
        </p:nvSpPr>
        <p:spPr>
          <a:xfrm rot="17961786">
            <a:off x="16290196" y="11521879"/>
            <a:ext cx="379240" cy="3353354"/>
          </a:xfrm>
          <a:custGeom>
            <a:avLst/>
            <a:gdLst>
              <a:gd name="connsiteX0" fmla="*/ 0 w 851337"/>
              <a:gd name="connsiteY0" fmla="*/ 717671 h 5398944"/>
              <a:gd name="connsiteX1" fmla="*/ 851337 w 851337"/>
              <a:gd name="connsiteY1" fmla="*/ 0 h 5398944"/>
              <a:gd name="connsiteX2" fmla="*/ 851337 w 851337"/>
              <a:gd name="connsiteY2" fmla="*/ 4681274 h 5398944"/>
              <a:gd name="connsiteX3" fmla="*/ 0 w 851337"/>
              <a:gd name="connsiteY3" fmla="*/ 5398944 h 5398944"/>
              <a:gd name="connsiteX0" fmla="*/ 0 w 865631"/>
              <a:gd name="connsiteY0" fmla="*/ 717671 h 5696144"/>
              <a:gd name="connsiteX1" fmla="*/ 851337 w 865631"/>
              <a:gd name="connsiteY1" fmla="*/ 0 h 5696144"/>
              <a:gd name="connsiteX2" fmla="*/ 865631 w 865631"/>
              <a:gd name="connsiteY2" fmla="*/ 5696144 h 5696144"/>
              <a:gd name="connsiteX3" fmla="*/ 0 w 865631"/>
              <a:gd name="connsiteY3" fmla="*/ 5398944 h 5696144"/>
              <a:gd name="connsiteX4" fmla="*/ 0 w 865631"/>
              <a:gd name="connsiteY4" fmla="*/ 717671 h 5696144"/>
              <a:gd name="connsiteX0" fmla="*/ 1 w 896696"/>
              <a:gd name="connsiteY0" fmla="*/ 1 h 5979485"/>
              <a:gd name="connsiteX1" fmla="*/ 882402 w 896696"/>
              <a:gd name="connsiteY1" fmla="*/ 283341 h 5979485"/>
              <a:gd name="connsiteX2" fmla="*/ 896696 w 896696"/>
              <a:gd name="connsiteY2" fmla="*/ 5979485 h 5979485"/>
              <a:gd name="connsiteX3" fmla="*/ 31065 w 896696"/>
              <a:gd name="connsiteY3" fmla="*/ 5682285 h 5979485"/>
              <a:gd name="connsiteX4" fmla="*/ 1 w 896696"/>
              <a:gd name="connsiteY4" fmla="*/ 1 h 5979485"/>
              <a:gd name="connsiteX0" fmla="*/ 1 w 896696"/>
              <a:gd name="connsiteY0" fmla="*/ -1 h 5979483"/>
              <a:gd name="connsiteX1" fmla="*/ 856419 w 896696"/>
              <a:gd name="connsiteY1" fmla="*/ 412263 h 5979483"/>
              <a:gd name="connsiteX2" fmla="*/ 896696 w 896696"/>
              <a:gd name="connsiteY2" fmla="*/ 5979483 h 5979483"/>
              <a:gd name="connsiteX3" fmla="*/ 31065 w 896696"/>
              <a:gd name="connsiteY3" fmla="*/ 5682283 h 5979483"/>
              <a:gd name="connsiteX4" fmla="*/ 1 w 896696"/>
              <a:gd name="connsiteY4" fmla="*/ -1 h 5979483"/>
              <a:gd name="connsiteX0" fmla="*/ 1 w 896696"/>
              <a:gd name="connsiteY0" fmla="*/ 1 h 5979485"/>
              <a:gd name="connsiteX1" fmla="*/ 830435 w 896696"/>
              <a:gd name="connsiteY1" fmla="*/ 541190 h 5979485"/>
              <a:gd name="connsiteX2" fmla="*/ 896696 w 896696"/>
              <a:gd name="connsiteY2" fmla="*/ 5979485 h 5979485"/>
              <a:gd name="connsiteX3" fmla="*/ 31065 w 896696"/>
              <a:gd name="connsiteY3" fmla="*/ 5682285 h 5979485"/>
              <a:gd name="connsiteX4" fmla="*/ 1 w 896696"/>
              <a:gd name="connsiteY4" fmla="*/ 1 h 5979485"/>
              <a:gd name="connsiteX0" fmla="*/ 1 w 896696"/>
              <a:gd name="connsiteY0" fmla="*/ -1 h 5979483"/>
              <a:gd name="connsiteX1" fmla="*/ 846025 w 896696"/>
              <a:gd name="connsiteY1" fmla="*/ 463833 h 5979483"/>
              <a:gd name="connsiteX2" fmla="*/ 896696 w 896696"/>
              <a:gd name="connsiteY2" fmla="*/ 5979483 h 5979483"/>
              <a:gd name="connsiteX3" fmla="*/ 31065 w 896696"/>
              <a:gd name="connsiteY3" fmla="*/ 5682283 h 5979483"/>
              <a:gd name="connsiteX4" fmla="*/ 1 w 896696"/>
              <a:gd name="connsiteY4" fmla="*/ -1 h 5979483"/>
              <a:gd name="connsiteX0" fmla="*/ 1 w 896696"/>
              <a:gd name="connsiteY0" fmla="*/ 1 h 5979485"/>
              <a:gd name="connsiteX1" fmla="*/ 817869 w 896696"/>
              <a:gd name="connsiteY1" fmla="*/ 557742 h 5979485"/>
              <a:gd name="connsiteX2" fmla="*/ 896696 w 896696"/>
              <a:gd name="connsiteY2" fmla="*/ 5979485 h 5979485"/>
              <a:gd name="connsiteX3" fmla="*/ 31065 w 896696"/>
              <a:gd name="connsiteY3" fmla="*/ 5682285 h 5979485"/>
              <a:gd name="connsiteX4" fmla="*/ 1 w 896696"/>
              <a:gd name="connsiteY4" fmla="*/ 1 h 5979485"/>
              <a:gd name="connsiteX0" fmla="*/ 1 w 843178"/>
              <a:gd name="connsiteY0" fmla="*/ -1 h 6249178"/>
              <a:gd name="connsiteX1" fmla="*/ 817869 w 843178"/>
              <a:gd name="connsiteY1" fmla="*/ 557740 h 6249178"/>
              <a:gd name="connsiteX2" fmla="*/ 843179 w 843178"/>
              <a:gd name="connsiteY2" fmla="*/ 6249178 h 6249178"/>
              <a:gd name="connsiteX3" fmla="*/ 31065 w 843178"/>
              <a:gd name="connsiteY3" fmla="*/ 5682283 h 6249178"/>
              <a:gd name="connsiteX4" fmla="*/ 1 w 843178"/>
              <a:gd name="connsiteY4" fmla="*/ -1 h 6249178"/>
              <a:gd name="connsiteX0" fmla="*/ 1 w 843178"/>
              <a:gd name="connsiteY0" fmla="*/ 1 h 6249180"/>
              <a:gd name="connsiteX1" fmla="*/ 808975 w 843178"/>
              <a:gd name="connsiteY1" fmla="*/ 650225 h 6249180"/>
              <a:gd name="connsiteX2" fmla="*/ 843179 w 843178"/>
              <a:gd name="connsiteY2" fmla="*/ 6249180 h 6249180"/>
              <a:gd name="connsiteX3" fmla="*/ 31065 w 843178"/>
              <a:gd name="connsiteY3" fmla="*/ 5682285 h 6249180"/>
              <a:gd name="connsiteX4" fmla="*/ 1 w 843178"/>
              <a:gd name="connsiteY4" fmla="*/ 1 h 6249180"/>
              <a:gd name="connsiteX0" fmla="*/ 0 w 827092"/>
              <a:gd name="connsiteY0" fmla="*/ 0 h 5754530"/>
              <a:gd name="connsiteX1" fmla="*/ 792889 w 827092"/>
              <a:gd name="connsiteY1" fmla="*/ 155575 h 5754530"/>
              <a:gd name="connsiteX2" fmla="*/ 827093 w 827092"/>
              <a:gd name="connsiteY2" fmla="*/ 5754530 h 5754530"/>
              <a:gd name="connsiteX3" fmla="*/ 14979 w 827092"/>
              <a:gd name="connsiteY3" fmla="*/ 5187635 h 5754530"/>
              <a:gd name="connsiteX4" fmla="*/ 0 w 827092"/>
              <a:gd name="connsiteY4" fmla="*/ 0 h 5754530"/>
              <a:gd name="connsiteX0" fmla="*/ 0 w 827092"/>
              <a:gd name="connsiteY0" fmla="*/ 0 h 5754530"/>
              <a:gd name="connsiteX1" fmla="*/ 780484 w 827092"/>
              <a:gd name="connsiteY1" fmla="*/ 662837 h 5754530"/>
              <a:gd name="connsiteX2" fmla="*/ 827093 w 827092"/>
              <a:gd name="connsiteY2" fmla="*/ 5754530 h 5754530"/>
              <a:gd name="connsiteX3" fmla="*/ 14979 w 827092"/>
              <a:gd name="connsiteY3" fmla="*/ 5187635 h 5754530"/>
              <a:gd name="connsiteX4" fmla="*/ 0 w 827092"/>
              <a:gd name="connsiteY4" fmla="*/ 0 h 575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92" h="5754530">
                <a:moveTo>
                  <a:pt x="0" y="0"/>
                </a:moveTo>
                <a:lnTo>
                  <a:pt x="780484" y="662837"/>
                </a:lnTo>
                <a:cubicBezTo>
                  <a:pt x="785249" y="2561552"/>
                  <a:pt x="822328" y="3855815"/>
                  <a:pt x="827093" y="5754530"/>
                </a:cubicBezTo>
                <a:lnTo>
                  <a:pt x="14979" y="51876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8" name="3D Model 67">
                <a:extLst>
                  <a:ext uri="{FF2B5EF4-FFF2-40B4-BE49-F238E27FC236}">
                    <a16:creationId xmlns:a16="http://schemas.microsoft.com/office/drawing/2014/main" id="{94B170DA-B3EF-EA45-853D-F3521A8FED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3974033"/>
                  </p:ext>
                </p:extLst>
              </p:nvPr>
            </p:nvGraphicFramePr>
            <p:xfrm>
              <a:off x="13288862" y="10132169"/>
              <a:ext cx="2012194" cy="2181595"/>
            </p:xfrm>
            <a:graphic>
              <a:graphicData uri="http://schemas.microsoft.com/office/drawing/2017/model3d">
                <am3d:model3d r:embed="rId31">
                  <am3d:spPr>
                    <a:xfrm>
                      <a:off x="0" y="0"/>
                      <a:ext cx="2012194" cy="2181595"/>
                    </a:xfrm>
                    <a:prstGeom prst="rect">
                      <a:avLst/>
                    </a:prstGeom>
                  </am3d:spPr>
                  <am3d:camera>
                    <am3d:pos x="0" y="0" z="752977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315" d="1000000"/>
                    <am3d:preTrans dx="-43070" dy="11239" dz="-13884064"/>
                    <am3d:scale>
                      <am3d:sx n="1000000" d="1000000"/>
                      <am3d:sy n="1000000" d="1000000"/>
                      <am3d:sz n="1000000" d="1000000"/>
                    </am3d:scale>
                    <am3d:rot ax="15000000" ay="12720000" az="600000"/>
                    <am3d:postTrans dx="0" dy="0" dz="0"/>
                  </am3d:trans>
                  <am3d:raster rName="Office3DRenderer" rVer="16.0.8326">
                    <am3d:blip r:embed="rId32"/>
                  </am3d:raster>
                  <am3d:objViewport viewportSz="24693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8" name="3D Model 67">
                <a:extLst>
                  <a:ext uri="{FF2B5EF4-FFF2-40B4-BE49-F238E27FC236}">
                    <a16:creationId xmlns:a16="http://schemas.microsoft.com/office/drawing/2014/main" id="{94B170DA-B3EF-EA45-853D-F3521A8FED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288862" y="10132169"/>
                <a:ext cx="2012194" cy="2181595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37472178-240E-487B-87DD-25CD76FAC1A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000" b="87500" l="7000" r="92000">
                        <a14:foregroundMark x1="13500" y1="11500" x2="14500" y2="85500"/>
                        <a14:foregroundMark x1="83500" y1="13500" x2="46500" y2="35000"/>
                        <a14:foregroundMark x1="55000" y1="19000" x2="55000" y2="19000"/>
                        <a14:foregroundMark x1="60000" y1="11500" x2="60000" y2="11500"/>
                        <a14:foregroundMark x1="84500" y1="83500" x2="37000" y2="88000"/>
                        <a14:foregroundMark x1="54000" y1="70000" x2="48500" y2="83500"/>
                        <a14:foregroundMark x1="68500" y1="70000" x2="60000" y2="55000"/>
                        <a14:foregroundMark x1="85500" y1="62500" x2="59000" y2="87500"/>
                        <a14:foregroundMark x1="10500" y1="75000" x2="27000" y2="93000"/>
                        <a14:foregroundMark x1="33500" y1="83500" x2="33500" y2="83500"/>
                        <a14:foregroundMark x1="62000" y1="76500" x2="62000" y2="76500"/>
                        <a14:foregroundMark x1="46000" y1="24500" x2="46000" y2="24500"/>
                        <a14:foregroundMark x1="48000" y1="12500" x2="48000" y2="12500"/>
                        <a14:foregroundMark x1="37500" y1="13000" x2="37500" y2="13000"/>
                        <a14:foregroundMark x1="63500" y1="15000" x2="63500" y2="15000"/>
                        <a14:foregroundMark x1="52000" y1="12500" x2="52000" y2="12500"/>
                        <a14:foregroundMark x1="41000" y1="13500" x2="41000" y2="13500"/>
                        <a14:foregroundMark x1="64500" y1="51500" x2="64500" y2="51500"/>
                        <a14:foregroundMark x1="70000" y1="59000" x2="70000" y2="59000"/>
                        <a14:foregroundMark x1="86000" y1="60000" x2="86000" y2="60000"/>
                        <a14:foregroundMark x1="85500" y1="35500" x2="85500" y2="35500"/>
                        <a14:foregroundMark x1="86500" y1="38500" x2="86500" y2="38500"/>
                        <a14:backgroundMark x1="82500" y1="33500" x2="82500" y2="3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951" y="10762523"/>
            <a:ext cx="460444" cy="460444"/>
          </a:xfrm>
          <a:prstGeom prst="rect">
            <a:avLst/>
          </a:prstGeom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F6B68A4-4C3D-0D4B-AA9C-3EAED93AF92F}"/>
              </a:ext>
            </a:extLst>
          </p:cNvPr>
          <p:cNvSpPr/>
          <p:nvPr/>
        </p:nvSpPr>
        <p:spPr>
          <a:xfrm>
            <a:off x="25536661" y="14417360"/>
            <a:ext cx="7218839" cy="69831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user wirelessly connects to the pi server using the </a:t>
            </a:r>
            <a:r>
              <a:rPr lang="en-US" sz="4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tunnel. The NodeJS then communicates the command desired by the user and executes it in the </a:t>
            </a:r>
            <a:r>
              <a:rPr lang="en-US" sz="4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database. The result status is then sent back through the tunnel to update the user.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: Rounded Corners 108">
            <a:extLst>
              <a:ext uri="{FF2B5EF4-FFF2-40B4-BE49-F238E27FC236}">
                <a16:creationId xmlns:a16="http://schemas.microsoft.com/office/drawing/2014/main" id="{B438374C-AE5D-D747-A4A1-463680B50585}"/>
              </a:ext>
            </a:extLst>
          </p:cNvPr>
          <p:cNvSpPr/>
          <p:nvPr/>
        </p:nvSpPr>
        <p:spPr>
          <a:xfrm>
            <a:off x="22283248" y="12483152"/>
            <a:ext cx="1157858" cy="91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5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11F296F-9115-8F4E-9A2E-AB0239C694A3}"/>
              </a:ext>
            </a:extLst>
          </p:cNvPr>
          <p:cNvCxnSpPr>
            <a:cxnSpLocks/>
          </p:cNvCxnSpPr>
          <p:nvPr/>
        </p:nvCxnSpPr>
        <p:spPr>
          <a:xfrm flipH="1" flipV="1">
            <a:off x="20908000" y="12030409"/>
            <a:ext cx="1349739" cy="87279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Rectangle: Rounded Corners 108">
            <a:extLst>
              <a:ext uri="{FF2B5EF4-FFF2-40B4-BE49-F238E27FC236}">
                <a16:creationId xmlns:a16="http://schemas.microsoft.com/office/drawing/2014/main" id="{05619CDA-38B4-1C45-837C-9A8AA093BE2E}"/>
              </a:ext>
            </a:extLst>
          </p:cNvPr>
          <p:cNvSpPr/>
          <p:nvPr/>
        </p:nvSpPr>
        <p:spPr>
          <a:xfrm>
            <a:off x="16226400" y="8840810"/>
            <a:ext cx="1157858" cy="91294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/>
                <a:cs typeface="Calibri"/>
              </a:rPr>
              <a:t>6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5481166-E9AF-3548-B904-180201C4724C}"/>
              </a:ext>
            </a:extLst>
          </p:cNvPr>
          <p:cNvCxnSpPr>
            <a:cxnSpLocks/>
          </p:cNvCxnSpPr>
          <p:nvPr/>
        </p:nvCxnSpPr>
        <p:spPr>
          <a:xfrm>
            <a:off x="16700541" y="9690201"/>
            <a:ext cx="1024537" cy="5560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EFE93B1E-0039-1645-A3CD-53FA3C2B9B3D}"/>
              </a:ext>
            </a:extLst>
          </p:cNvPr>
          <p:cNvSpPr/>
          <p:nvPr/>
        </p:nvSpPr>
        <p:spPr>
          <a:xfrm>
            <a:off x="25536661" y="12169628"/>
            <a:ext cx="7264001" cy="17344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Pi camera scans QR code and initiates pick up.  </a:t>
            </a:r>
          </a:p>
        </p:txBody>
      </p:sp>
    </p:spTree>
    <p:extLst>
      <p:ext uri="{BB962C8B-B14F-4D97-AF65-F5344CB8AC3E}">
        <p14:creationId xmlns:p14="http://schemas.microsoft.com/office/powerpoint/2010/main" val="89644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4d613d-8ce5-4fd0-9e1d-dbe758a541a4">
      <UserInfo>
        <DisplayName>Sebastian Muriel</DisplayName>
        <AccountId>28</AccountId>
        <AccountType/>
      </UserInfo>
      <UserInfo>
        <DisplayName>Tony Zheng</DisplayName>
        <AccountId>29</AccountId>
        <AccountType/>
      </UserInfo>
      <UserInfo>
        <DisplayName>Walter Caldwell</DisplayName>
        <AccountId>30</AccountId>
        <AccountType/>
      </UserInfo>
      <UserInfo>
        <DisplayName>Alexandar Jen</DisplayName>
        <AccountId>31</AccountId>
        <AccountType/>
      </UserInfo>
      <UserInfo>
        <DisplayName>Tiffany Miller</DisplayName>
        <AccountId>32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6D793ABB7884D959BF3CD0E47F41A" ma:contentTypeVersion="10" ma:contentTypeDescription="Create a new document." ma:contentTypeScope="" ma:versionID="60319209e40e49df85c15e785830b814">
  <xsd:schema xmlns:xsd="http://www.w3.org/2001/XMLSchema" xmlns:xs="http://www.w3.org/2001/XMLSchema" xmlns:p="http://schemas.microsoft.com/office/2006/metadata/properties" xmlns:ns2="fac5f17b-258b-4d25-962e-76a1972beb70" xmlns:ns3="c44d613d-8ce5-4fd0-9e1d-dbe758a541a4" targetNamespace="http://schemas.microsoft.com/office/2006/metadata/properties" ma:root="true" ma:fieldsID="d76765452a102affa2e16e01c6cc1809" ns2:_="" ns3:_="">
    <xsd:import namespace="fac5f17b-258b-4d25-962e-76a1972beb70"/>
    <xsd:import namespace="c44d613d-8ce5-4fd0-9e1d-dbe758a54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f17b-258b-4d25-962e-76a1972be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d613d-8ce5-4fd0-9e1d-dbe758a54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89378-98EA-4F99-B4AF-BFFACC2FD20E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ac5f17b-258b-4d25-962e-76a1972beb70"/>
    <ds:schemaRef ds:uri="http://schemas.microsoft.com/office/infopath/2007/PartnerControls"/>
    <ds:schemaRef ds:uri="c44d613d-8ce5-4fd0-9e1d-dbe758a541a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DABC96-280D-476D-9AB8-B0957BC803BB}">
  <ds:schemaRefs>
    <ds:schemaRef ds:uri="c44d613d-8ce5-4fd0-9e1d-dbe758a541a4"/>
    <ds:schemaRef ds:uri="fac5f17b-258b-4d25-962e-76a1972beb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402B43-F11E-410E-AB03-B4EB176C6D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272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Garamond Pro</vt:lpstr>
      <vt:lpstr>Arial</vt:lpstr>
      <vt:lpstr>Arial Black</vt:lpstr>
      <vt:lpstr>Calibri</vt:lpstr>
      <vt:lpstr>Calibri Light</vt:lpstr>
      <vt:lpstr>HelveticaNeueLT Std Lt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lastModifiedBy>Peter Watson</cp:lastModifiedBy>
  <cp:revision>2</cp:revision>
  <dcterms:created xsi:type="dcterms:W3CDTF">2017-10-10T11:56:34Z</dcterms:created>
  <dcterms:modified xsi:type="dcterms:W3CDTF">2021-04-16T18:59:32Z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0x0101005136D793ABB7884D959BF3CD0E47F41A</vt:lpwstr>
  </property>
</Properties>
</file>