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85" r:id="rId6"/>
    <p:sldId id="271" r:id="rId7"/>
    <p:sldId id="260" r:id="rId8"/>
    <p:sldId id="283" r:id="rId9"/>
    <p:sldId id="261" r:id="rId10"/>
    <p:sldId id="278" r:id="rId11"/>
    <p:sldId id="279" r:id="rId12"/>
    <p:sldId id="280" r:id="rId13"/>
    <p:sldId id="281" r:id="rId14"/>
    <p:sldId id="284" r:id="rId15"/>
    <p:sldId id="267" r:id="rId16"/>
    <p:sldId id="272" r:id="rId17"/>
    <p:sldId id="273" r:id="rId18"/>
    <p:sldId id="274" r:id="rId19"/>
    <p:sldId id="282" r:id="rId20"/>
    <p:sldId id="268" r:id="rId21"/>
    <p:sldId id="262" r:id="rId22"/>
    <p:sldId id="275" r:id="rId23"/>
    <p:sldId id="269" r:id="rId24"/>
    <p:sldId id="276" r:id="rId25"/>
    <p:sldId id="270" r:id="rId26"/>
    <p:sldId id="277" r:id="rId27"/>
    <p:sldId id="263" r:id="rId28"/>
    <p:sldId id="264" r:id="rId29"/>
    <p:sldId id="292" r:id="rId30"/>
    <p:sldId id="266" r:id="rId31"/>
    <p:sldId id="286" r:id="rId32"/>
    <p:sldId id="288" r:id="rId33"/>
    <p:sldId id="290" r:id="rId34"/>
    <p:sldId id="291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Slides" id="{14CF474B-9D86-4392-A91B-8CD71B2E2D88}">
          <p14:sldIdLst>
            <p14:sldId id="256"/>
            <p14:sldId id="257"/>
            <p14:sldId id="258"/>
            <p14:sldId id="259"/>
            <p14:sldId id="285"/>
            <p14:sldId id="271"/>
            <p14:sldId id="260"/>
            <p14:sldId id="283"/>
            <p14:sldId id="261"/>
            <p14:sldId id="278"/>
            <p14:sldId id="279"/>
            <p14:sldId id="280"/>
            <p14:sldId id="281"/>
            <p14:sldId id="284"/>
            <p14:sldId id="267"/>
            <p14:sldId id="272"/>
            <p14:sldId id="273"/>
            <p14:sldId id="274"/>
            <p14:sldId id="282"/>
            <p14:sldId id="268"/>
            <p14:sldId id="262"/>
            <p14:sldId id="275"/>
            <p14:sldId id="269"/>
            <p14:sldId id="276"/>
            <p14:sldId id="270"/>
            <p14:sldId id="277"/>
            <p14:sldId id="263"/>
            <p14:sldId id="264"/>
            <p14:sldId id="292"/>
          </p14:sldIdLst>
        </p14:section>
        <p14:section name="Backup Slides" id="{620A95DB-B068-49AE-966C-B50EC94344DC}">
          <p14:sldIdLst>
            <p14:sldId id="266"/>
            <p14:sldId id="286"/>
            <p14:sldId id="288"/>
            <p14:sldId id="290"/>
            <p14:sldId id="291"/>
          </p14:sldIdLst>
        </p14:section>
        <p14:section name="Back Matter" id="{6A9068B8-1AB6-45E9-96E5-69EA435E2643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09C"/>
    <a:srgbClr val="2FE604"/>
    <a:srgbClr val="CFD5EA"/>
    <a:srgbClr val="4472C4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5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FF242-84E5-4929-BB1E-8283CEBCDA8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51DAE-0F0E-4394-866B-31CFCF9EC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1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51DAE-0F0E-4394-866B-31CFCF9EC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6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7034BE-24D5-4AC2-B32B-F86D3C32B5A2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8A5D17-C038-4C93-82E4-551FFE206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42B7403-6B6F-4482-962A-4550D6DE8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66529B-B0F8-4619-913A-72364F3D8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36D415-96CE-4C8E-B3EC-087F37AD942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6357A0-7891-42E9-81BB-DEF264D2D627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9503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39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523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920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6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3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3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1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1914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99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1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538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7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01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66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33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36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2C24A6-834B-4898-BC20-B68C87EB0E27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4230CC-F894-467B-8427-BF7EDB2A73A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020B4EB-CBC4-4BB3-A3B8-67A956517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01B308-3CC2-43D4-AD68-189698D10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36D415-96CE-4C8E-B3EC-087F37AD942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9E3C21-1790-411B-AEEB-BA7A54793B36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401055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4377DD3-1DE3-4D8A-8657-2046B400D882}"/>
              </a:ext>
            </a:extLst>
          </p:cNvPr>
          <p:cNvSpPr/>
          <p:nvPr/>
        </p:nvSpPr>
        <p:spPr>
          <a:xfrm>
            <a:off x="3438525" y="1200150"/>
            <a:ext cx="9286875" cy="3133725"/>
          </a:xfrm>
          <a:custGeom>
            <a:avLst/>
            <a:gdLst>
              <a:gd name="connsiteX0" fmla="*/ 0 w 6200775"/>
              <a:gd name="connsiteY0" fmla="*/ 3057525 h 3057525"/>
              <a:gd name="connsiteX1" fmla="*/ 3100388 w 6200775"/>
              <a:gd name="connsiteY1" fmla="*/ 0 h 3057525"/>
              <a:gd name="connsiteX2" fmla="*/ 6200775 w 6200775"/>
              <a:gd name="connsiteY2" fmla="*/ 3057525 h 3057525"/>
              <a:gd name="connsiteX3" fmla="*/ 0 w 6200775"/>
              <a:gd name="connsiteY3" fmla="*/ 3057525 h 3057525"/>
              <a:gd name="connsiteX0" fmla="*/ 0 w 6200775"/>
              <a:gd name="connsiteY0" fmla="*/ 3067050 h 3067050"/>
              <a:gd name="connsiteX1" fmla="*/ 14288 w 6200775"/>
              <a:gd name="connsiteY1" fmla="*/ 0 h 3067050"/>
              <a:gd name="connsiteX2" fmla="*/ 6200775 w 6200775"/>
              <a:gd name="connsiteY2" fmla="*/ 3067050 h 3067050"/>
              <a:gd name="connsiteX3" fmla="*/ 0 w 6200775"/>
              <a:gd name="connsiteY3" fmla="*/ 3067050 h 3067050"/>
              <a:gd name="connsiteX0" fmla="*/ 0 w 6838950"/>
              <a:gd name="connsiteY0" fmla="*/ 3095625 h 3095625"/>
              <a:gd name="connsiteX1" fmla="*/ 652463 w 6838950"/>
              <a:gd name="connsiteY1" fmla="*/ 0 h 3095625"/>
              <a:gd name="connsiteX2" fmla="*/ 6838950 w 6838950"/>
              <a:gd name="connsiteY2" fmla="*/ 3067050 h 3095625"/>
              <a:gd name="connsiteX3" fmla="*/ 0 w 6838950"/>
              <a:gd name="connsiteY3" fmla="*/ 3095625 h 3095625"/>
              <a:gd name="connsiteX0" fmla="*/ 0 w 6838950"/>
              <a:gd name="connsiteY0" fmla="*/ 3095625 h 3096313"/>
              <a:gd name="connsiteX1" fmla="*/ 652463 w 6838950"/>
              <a:gd name="connsiteY1" fmla="*/ 0 h 3096313"/>
              <a:gd name="connsiteX2" fmla="*/ 6838950 w 6838950"/>
              <a:gd name="connsiteY2" fmla="*/ 3067050 h 3096313"/>
              <a:gd name="connsiteX3" fmla="*/ 0 w 6838950"/>
              <a:gd name="connsiteY3" fmla="*/ 3095625 h 3096313"/>
              <a:gd name="connsiteX0" fmla="*/ 25 w 6838975"/>
              <a:gd name="connsiteY0" fmla="*/ 3095625 h 3095625"/>
              <a:gd name="connsiteX1" fmla="*/ 652488 w 6838975"/>
              <a:gd name="connsiteY1" fmla="*/ 0 h 3095625"/>
              <a:gd name="connsiteX2" fmla="*/ 6838975 w 6838975"/>
              <a:gd name="connsiteY2" fmla="*/ 3067050 h 3095625"/>
              <a:gd name="connsiteX3" fmla="*/ 25 w 6838975"/>
              <a:gd name="connsiteY3" fmla="*/ 3095625 h 3095625"/>
              <a:gd name="connsiteX0" fmla="*/ 300094 w 6186544"/>
              <a:gd name="connsiteY0" fmla="*/ 3105150 h 3105150"/>
              <a:gd name="connsiteX1" fmla="*/ 57 w 6186544"/>
              <a:gd name="connsiteY1" fmla="*/ 0 h 3105150"/>
              <a:gd name="connsiteX2" fmla="*/ 6186544 w 6186544"/>
              <a:gd name="connsiteY2" fmla="*/ 3067050 h 3105150"/>
              <a:gd name="connsiteX3" fmla="*/ 300094 w 6186544"/>
              <a:gd name="connsiteY3" fmla="*/ 3105150 h 3105150"/>
              <a:gd name="connsiteX0" fmla="*/ 300094 w 6186544"/>
              <a:gd name="connsiteY0" fmla="*/ 3105150 h 3105150"/>
              <a:gd name="connsiteX1" fmla="*/ 57 w 6186544"/>
              <a:gd name="connsiteY1" fmla="*/ 0 h 3105150"/>
              <a:gd name="connsiteX2" fmla="*/ 6186544 w 6186544"/>
              <a:gd name="connsiteY2" fmla="*/ 3067050 h 3105150"/>
              <a:gd name="connsiteX3" fmla="*/ 300094 w 6186544"/>
              <a:gd name="connsiteY3" fmla="*/ 3105150 h 3105150"/>
              <a:gd name="connsiteX0" fmla="*/ 23 w 6896123"/>
              <a:gd name="connsiteY0" fmla="*/ 3124200 h 3124200"/>
              <a:gd name="connsiteX1" fmla="*/ 709636 w 6896123"/>
              <a:gd name="connsiteY1" fmla="*/ 0 h 3124200"/>
              <a:gd name="connsiteX2" fmla="*/ 6896123 w 6896123"/>
              <a:gd name="connsiteY2" fmla="*/ 3067050 h 3124200"/>
              <a:gd name="connsiteX3" fmla="*/ 23 w 6896123"/>
              <a:gd name="connsiteY3" fmla="*/ 3124200 h 3124200"/>
              <a:gd name="connsiteX0" fmla="*/ 0 w 6896100"/>
              <a:gd name="connsiteY0" fmla="*/ 3124200 h 3124200"/>
              <a:gd name="connsiteX1" fmla="*/ 709613 w 6896100"/>
              <a:gd name="connsiteY1" fmla="*/ 0 h 3124200"/>
              <a:gd name="connsiteX2" fmla="*/ 6896100 w 6896100"/>
              <a:gd name="connsiteY2" fmla="*/ 3067050 h 3124200"/>
              <a:gd name="connsiteX3" fmla="*/ 0 w 6896100"/>
              <a:gd name="connsiteY3" fmla="*/ 3124200 h 3124200"/>
              <a:gd name="connsiteX0" fmla="*/ 0 w 6896100"/>
              <a:gd name="connsiteY0" fmla="*/ 3124200 h 3124200"/>
              <a:gd name="connsiteX1" fmla="*/ 709613 w 6896100"/>
              <a:gd name="connsiteY1" fmla="*/ 0 h 3124200"/>
              <a:gd name="connsiteX2" fmla="*/ 6896100 w 6896100"/>
              <a:gd name="connsiteY2" fmla="*/ 3067050 h 3124200"/>
              <a:gd name="connsiteX3" fmla="*/ 0 w 6896100"/>
              <a:gd name="connsiteY3" fmla="*/ 3124200 h 3124200"/>
              <a:gd name="connsiteX0" fmla="*/ 0 w 6896100"/>
              <a:gd name="connsiteY0" fmla="*/ 3124200 h 3124200"/>
              <a:gd name="connsiteX1" fmla="*/ 709613 w 6896100"/>
              <a:gd name="connsiteY1" fmla="*/ 0 h 3124200"/>
              <a:gd name="connsiteX2" fmla="*/ 6896100 w 6896100"/>
              <a:gd name="connsiteY2" fmla="*/ 3067050 h 3124200"/>
              <a:gd name="connsiteX3" fmla="*/ 0 w 6896100"/>
              <a:gd name="connsiteY3" fmla="*/ 3124200 h 3124200"/>
              <a:gd name="connsiteX0" fmla="*/ 0 w 6896100"/>
              <a:gd name="connsiteY0" fmla="*/ 3124200 h 3124200"/>
              <a:gd name="connsiteX1" fmla="*/ 709613 w 6896100"/>
              <a:gd name="connsiteY1" fmla="*/ 0 h 3124200"/>
              <a:gd name="connsiteX2" fmla="*/ 6896100 w 6896100"/>
              <a:gd name="connsiteY2" fmla="*/ 3067050 h 3124200"/>
              <a:gd name="connsiteX3" fmla="*/ 0 w 6896100"/>
              <a:gd name="connsiteY3" fmla="*/ 3124200 h 3124200"/>
              <a:gd name="connsiteX0" fmla="*/ 0 w 6896100"/>
              <a:gd name="connsiteY0" fmla="*/ 3124200 h 3124200"/>
              <a:gd name="connsiteX1" fmla="*/ 709613 w 6896100"/>
              <a:gd name="connsiteY1" fmla="*/ 0 h 3124200"/>
              <a:gd name="connsiteX2" fmla="*/ 6896100 w 6896100"/>
              <a:gd name="connsiteY2" fmla="*/ 3067050 h 3124200"/>
              <a:gd name="connsiteX3" fmla="*/ 0 w 6896100"/>
              <a:gd name="connsiteY3" fmla="*/ 3124200 h 3124200"/>
              <a:gd name="connsiteX0" fmla="*/ 0 w 6896100"/>
              <a:gd name="connsiteY0" fmla="*/ 3124200 h 3124200"/>
              <a:gd name="connsiteX1" fmla="*/ 709613 w 6896100"/>
              <a:gd name="connsiteY1" fmla="*/ 0 h 3124200"/>
              <a:gd name="connsiteX2" fmla="*/ 6896100 w 6896100"/>
              <a:gd name="connsiteY2" fmla="*/ 3067050 h 3124200"/>
              <a:gd name="connsiteX3" fmla="*/ 0 w 6896100"/>
              <a:gd name="connsiteY3" fmla="*/ 3124200 h 3124200"/>
              <a:gd name="connsiteX0" fmla="*/ 0 w 9191625"/>
              <a:gd name="connsiteY0" fmla="*/ 3124200 h 3124200"/>
              <a:gd name="connsiteX1" fmla="*/ 709613 w 9191625"/>
              <a:gd name="connsiteY1" fmla="*/ 0 h 3124200"/>
              <a:gd name="connsiteX2" fmla="*/ 9191625 w 9191625"/>
              <a:gd name="connsiteY2" fmla="*/ 3067050 h 3124200"/>
              <a:gd name="connsiteX3" fmla="*/ 0 w 9191625"/>
              <a:gd name="connsiteY3" fmla="*/ 3124200 h 3124200"/>
              <a:gd name="connsiteX0" fmla="*/ 0 w 9382125"/>
              <a:gd name="connsiteY0" fmla="*/ 3333750 h 3333750"/>
              <a:gd name="connsiteX1" fmla="*/ 900113 w 9382125"/>
              <a:gd name="connsiteY1" fmla="*/ 0 h 3333750"/>
              <a:gd name="connsiteX2" fmla="*/ 9382125 w 9382125"/>
              <a:gd name="connsiteY2" fmla="*/ 3067050 h 3333750"/>
              <a:gd name="connsiteX3" fmla="*/ 0 w 9382125"/>
              <a:gd name="connsiteY3" fmla="*/ 3333750 h 3333750"/>
              <a:gd name="connsiteX0" fmla="*/ 0 w 9544050"/>
              <a:gd name="connsiteY0" fmla="*/ 4686300 h 4686300"/>
              <a:gd name="connsiteX1" fmla="*/ 1062038 w 9544050"/>
              <a:gd name="connsiteY1" fmla="*/ 0 h 4686300"/>
              <a:gd name="connsiteX2" fmla="*/ 9544050 w 9544050"/>
              <a:gd name="connsiteY2" fmla="*/ 3067050 h 4686300"/>
              <a:gd name="connsiteX3" fmla="*/ 0 w 9544050"/>
              <a:gd name="connsiteY3" fmla="*/ 4686300 h 4686300"/>
              <a:gd name="connsiteX0" fmla="*/ 0 w 9639300"/>
              <a:gd name="connsiteY0" fmla="*/ 4686300 h 4686300"/>
              <a:gd name="connsiteX1" fmla="*/ 1062038 w 9639300"/>
              <a:gd name="connsiteY1" fmla="*/ 0 h 4686300"/>
              <a:gd name="connsiteX2" fmla="*/ 9639300 w 9639300"/>
              <a:gd name="connsiteY2" fmla="*/ 3124200 h 4686300"/>
              <a:gd name="connsiteX3" fmla="*/ 0 w 9639300"/>
              <a:gd name="connsiteY3" fmla="*/ 4686300 h 4686300"/>
              <a:gd name="connsiteX0" fmla="*/ 0 w 9286875"/>
              <a:gd name="connsiteY0" fmla="*/ 3133725 h 3133725"/>
              <a:gd name="connsiteX1" fmla="*/ 709613 w 9286875"/>
              <a:gd name="connsiteY1" fmla="*/ 0 h 3133725"/>
              <a:gd name="connsiteX2" fmla="*/ 9286875 w 9286875"/>
              <a:gd name="connsiteY2" fmla="*/ 3124200 h 3133725"/>
              <a:gd name="connsiteX3" fmla="*/ 0 w 9286875"/>
              <a:gd name="connsiteY3" fmla="*/ 313372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6875" h="3133725">
                <a:moveTo>
                  <a:pt x="0" y="3133725"/>
                </a:moveTo>
                <a:cubicBezTo>
                  <a:pt x="700088" y="44450"/>
                  <a:pt x="0" y="3108325"/>
                  <a:pt x="709613" y="0"/>
                </a:cubicBezTo>
                <a:lnTo>
                  <a:pt x="9286875" y="3124200"/>
                </a:lnTo>
                <a:lnTo>
                  <a:pt x="0" y="3133725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26000"/>
                </a:srgbClr>
              </a:gs>
              <a:gs pos="48000">
                <a:srgbClr val="FF0000">
                  <a:alpha val="7000"/>
                </a:srgbClr>
              </a:gs>
              <a:gs pos="59000">
                <a:srgbClr val="FF0000">
                  <a:alpha val="2000"/>
                </a:srgbClr>
              </a:gs>
              <a:gs pos="68000">
                <a:schemeClr val="accent1">
                  <a:lumMod val="30000"/>
                  <a:lumOff val="70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0651" y="1347642"/>
            <a:ext cx="5890304" cy="2598881"/>
          </a:xfrm>
        </p:spPr>
        <p:txBody>
          <a:bodyPr/>
          <a:lstStyle/>
          <a:p>
            <a:r>
              <a:rPr lang="en-US" dirty="0"/>
              <a:t>Lightweight UAV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1585" y="3946232"/>
            <a:ext cx="4649066" cy="1894034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Team 518</a:t>
            </a:r>
          </a:p>
          <a:p>
            <a:pPr algn="ctr">
              <a:lnSpc>
                <a:spcPct val="120000"/>
              </a:lnSpc>
            </a:pPr>
            <a:r>
              <a:rPr lang="en-US" sz="1600" dirty="0"/>
              <a:t>Clayton Cooley, Taylor Jacobs, Zachary </a:t>
            </a:r>
            <a:r>
              <a:rPr lang="en-US" sz="1600" dirty="0" err="1"/>
              <a:t>Noay</a:t>
            </a:r>
            <a:r>
              <a:rPr lang="en-US" sz="1600" dirty="0"/>
              <a:t>, Brenden Richman, Brian </a:t>
            </a:r>
            <a:r>
              <a:rPr lang="en-US" sz="1600" dirty="0" err="1"/>
              <a:t>Thervil</a:t>
            </a:r>
            <a:endParaRPr lang="en-US" sz="1600" dirty="0"/>
          </a:p>
        </p:txBody>
      </p:sp>
      <p:pic>
        <p:nvPicPr>
          <p:cNvPr id="9" name="Picture 8" descr="A picture containing cake, table, man, white&#10;&#10;Description automatically generated">
            <a:extLst>
              <a:ext uri="{FF2B5EF4-FFF2-40B4-BE49-F238E27FC236}">
                <a16:creationId xmlns:a16="http://schemas.microsoft.com/office/drawing/2014/main" id="{13AB464B-C999-45B5-934F-FE28958B4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625" y="341859"/>
            <a:ext cx="3522519" cy="1409008"/>
          </a:xfrm>
          <a:prstGeom prst="rect">
            <a:avLst/>
          </a:prstGeom>
        </p:spPr>
      </p:pic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06BE6A1F-ABA4-4FB6-9F35-3F9F4A38414D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4" descr="A picture containing photo, different, sitting, white&#10;&#10;Description generated with very high confidence">
            <a:extLst>
              <a:ext uri="{FF2B5EF4-FFF2-40B4-BE49-F238E27FC236}">
                <a16:creationId xmlns:a16="http://schemas.microsoft.com/office/drawing/2014/main" id="{B3EA4B75-2053-4CCF-9EB0-8CEA1CEB2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139" y="0"/>
            <a:ext cx="2907722" cy="4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560F9-70F8-41DD-BEC1-468618F0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Crap Shoot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E1C6E-C46D-4D07-9218-7C3E108C5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402" y="1840934"/>
            <a:ext cx="8236908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Allows quick generation of vastly different concepts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Ideas generated can be very creative</a:t>
            </a:r>
          </a:p>
          <a:p>
            <a:r>
              <a:rPr lang="en-US" dirty="0">
                <a:latin typeface="Arial"/>
                <a:cs typeface="Arial"/>
              </a:rPr>
              <a:t>Concepts are often far-fetched or impossible to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51E4E-1049-4F9E-8BE3-E0A9863968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22C7B1D-1300-4542-9201-DDC4694F6CB8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Clayton Cooley</a:t>
            </a:r>
          </a:p>
        </p:txBody>
      </p:sp>
    </p:spTree>
    <p:extLst>
      <p:ext uri="{BB962C8B-B14F-4D97-AF65-F5344CB8AC3E}">
        <p14:creationId xmlns:p14="http://schemas.microsoft.com/office/powerpoint/2010/main" val="74975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B5FE-FA71-490D-9F98-06DECFE9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Crap Shoot: Examples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A9FF2-661E-4B6C-9B79-5F99B37F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434" y="1903005"/>
            <a:ext cx="7078494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UAV is foldable and can be carried like a backpack</a:t>
            </a:r>
          </a:p>
          <a:p>
            <a:r>
              <a:rPr lang="en-US">
                <a:latin typeface="Arial"/>
                <a:cs typeface="Arial"/>
              </a:rPr>
              <a:t>Drone has solar panels on wing to increase flight time</a:t>
            </a:r>
          </a:p>
          <a:p>
            <a:r>
              <a:rPr lang="en-US">
                <a:latin typeface="Arial"/>
                <a:cs typeface="Arial"/>
              </a:rPr>
              <a:t>UAV can absorb power from lightning strikes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993D2-279B-4456-9851-04D8C47EEA1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pic>
        <p:nvPicPr>
          <p:cNvPr id="14" name="Picture 14" descr="A picture containing toy, table&#10;&#10;Description generated with very high confidence">
            <a:extLst>
              <a:ext uri="{FF2B5EF4-FFF2-40B4-BE49-F238E27FC236}">
                <a16:creationId xmlns:a16="http://schemas.microsoft.com/office/drawing/2014/main" id="{535F43AF-8CF9-45AC-B3E9-E8D9518C1A5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420" y1="64930" x2="47978" y2="645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5132" y="1070596"/>
            <a:ext cx="3424891" cy="2569874"/>
          </a:xfrm>
        </p:spPr>
      </p:pic>
      <p:pic>
        <p:nvPicPr>
          <p:cNvPr id="16" name="Picture 16" descr="A picture containing white, flying, plane, airplane&#10;&#10;Description generated with very high confidence">
            <a:extLst>
              <a:ext uri="{FF2B5EF4-FFF2-40B4-BE49-F238E27FC236}">
                <a16:creationId xmlns:a16="http://schemas.microsoft.com/office/drawing/2014/main" id="{0EF6BD8B-7418-4B87-AE23-2ACCADA9B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8007" y="3637259"/>
            <a:ext cx="3888901" cy="171508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F1A34E-71A1-4341-AD80-5D6114523A2E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Clayton Cooley</a:t>
            </a:r>
          </a:p>
        </p:txBody>
      </p:sp>
    </p:spTree>
    <p:extLst>
      <p:ext uri="{BB962C8B-B14F-4D97-AF65-F5344CB8AC3E}">
        <p14:creationId xmlns:p14="http://schemas.microsoft.com/office/powerpoint/2010/main" val="315142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64DE-95AA-458B-B175-08134885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Forced Analogy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8EE3-D85C-4C4C-A553-E8B271926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332" y="1866899"/>
            <a:ext cx="10018713" cy="3124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Produces concepts that normally wouldn’t be thought of</a:t>
            </a:r>
          </a:p>
          <a:p>
            <a:r>
              <a:rPr lang="en-US" dirty="0">
                <a:latin typeface="Arial"/>
                <a:cs typeface="Arial"/>
              </a:rPr>
              <a:t>Causes team to think outside the box by creating concepts based off only two words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Concepts generated are often unrealistic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2A153-606D-448A-B7A0-7A363BCB3F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A7458F7-357A-4F27-9352-BBADA598F877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Clayton Cooley</a:t>
            </a:r>
          </a:p>
        </p:txBody>
      </p:sp>
    </p:spTree>
    <p:extLst>
      <p:ext uri="{BB962C8B-B14F-4D97-AF65-F5344CB8AC3E}">
        <p14:creationId xmlns:p14="http://schemas.microsoft.com/office/powerpoint/2010/main" val="358621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2DD1-240F-4B70-8C91-7CA18D7F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Forced Analogy: Examples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A612-67DA-4D53-811E-C53ABECDC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455" y="1760774"/>
            <a:ext cx="7554069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Controls are drastically simplified to increase battery life</a:t>
            </a:r>
          </a:p>
          <a:p>
            <a:r>
              <a:rPr lang="en-US">
                <a:latin typeface="Arial"/>
                <a:cs typeface="Arial"/>
              </a:rPr>
              <a:t>UAV has low density components to help reduce weight</a:t>
            </a:r>
          </a:p>
          <a:p>
            <a:r>
              <a:rPr lang="en-US">
                <a:latin typeface="Arial"/>
                <a:cs typeface="Arial"/>
              </a:rPr>
              <a:t>Wings of UAV are molded from candy and the fuselage is composed of candy wrapper to save weight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CAEAC-839E-4CE0-862B-F663EC1409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6" descr="A picture containing table, white, red&#10;&#10;Description generated with very high confidence">
            <a:extLst>
              <a:ext uri="{FF2B5EF4-FFF2-40B4-BE49-F238E27FC236}">
                <a16:creationId xmlns:a16="http://schemas.microsoft.com/office/drawing/2014/main" id="{EC33F942-DF07-47E8-BF4F-25C0CA69EA6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381" r="95714">
                        <a14:foregroundMark x1="37381" y1="44048" x2="58095" y2="34048"/>
                        <a14:foregroundMark x1="58095" y1="34048" x2="77435" y2="38496"/>
                        <a14:foregroundMark x1="77821" y1="43040" x2="64762" y2="54286"/>
                        <a14:foregroundMark x1="64762" y1="54286" x2="36905" y2="44524"/>
                        <a14:foregroundMark x1="80402" y1="55394" x2="95952" y2="47619"/>
                        <a14:foregroundMark x1="35476" y1="43333" x2="25714" y2="38810"/>
                        <a14:foregroundMark x1="20714" y1="38095" x2="20476" y2="38095"/>
                        <a14:foregroundMark x1="19524" y1="38810" x2="34114" y2="28420"/>
                        <a14:foregroundMark x1="48249" y1="31623" x2="50714" y2="32381"/>
                        <a14:foregroundMark x1="38191" y1="28528" x2="42350" y2="29807"/>
                        <a14:foregroundMark x1="31190" y1="29286" x2="32611" y2="28116"/>
                        <a14:foregroundMark x1="11667" y1="81429" x2="7381" y2="78095"/>
                        <a14:foregroundMark x1="7857" y1="74524" x2="10952" y2="70952"/>
                        <a14:foregroundMark x1="15714" y1="80714" x2="20714" y2="80714"/>
                        <a14:foregroundMark x1="36905" y1="44048" x2="22465" y2="36347"/>
                        <a14:foregroundMark x1="22927" y1="35130" x2="33982" y2="28382"/>
                        <a14:foregroundMark x1="55152" y1="31466" x2="58571" y2="32857"/>
                        <a14:foregroundMark x1="78571" y1="43333" x2="88571" y2="48810"/>
                        <a14:foregroundMark x1="94286" y1="49286" x2="80050" y2="57071"/>
                        <a14:foregroundMark x1="79282" y1="57974" x2="81612" y2="58329"/>
                        <a14:foregroundMark x1="70714" y1="56667" x2="73007" y2="57017"/>
                        <a14:foregroundMark x1="80238" y1="58095" x2="81463" y2="58455"/>
                        <a14:foregroundMark x1="78960" y1="58353" x2="81100" y2="58765"/>
                        <a14:foregroundMark x1="21667" y1="39286" x2="40714" y2="45952"/>
                        <a14:foregroundMark x1="38810" y1="28333" x2="51429" y2="32857"/>
                        <a14:foregroundMark x1="46190" y1="31190" x2="53095" y2="33333"/>
                        <a14:foregroundMark x1="43810" y1="30000" x2="54524" y2="34524"/>
                        <a14:foregroundMark x1="45238" y1="30238" x2="50714" y2="31429"/>
                        <a14:foregroundMark x1="44048" y1="29048" x2="50238" y2="31667"/>
                        <a14:foregroundMark x1="45952" y1="30000" x2="54524" y2="33333"/>
                        <a14:foregroundMark x1="50714" y1="31429" x2="55952" y2="32619"/>
                        <a14:foregroundMark x1="45238" y1="29286" x2="55476" y2="33810"/>
                        <a14:foregroundMark x1="33810" y1="26190" x2="37143" y2="26429"/>
                        <a14:foregroundMark x1="36429" y1="26429" x2="48333" y2="31429"/>
                        <a14:foregroundMark x1="37857" y1="27381" x2="44048" y2="28810"/>
                        <a14:foregroundMark x1="37143" y1="27143" x2="44048" y2="28810"/>
                        <a14:foregroundMark x1="37619" y1="26190" x2="47143" y2="30000"/>
                        <a14:foregroundMark x1="74762" y1="40000" x2="80952" y2="42143"/>
                        <a14:foregroundMark x1="47619" y1="30238" x2="55238" y2="32381"/>
                        <a14:backgroundMark x1="83810" y1="39524" x2="83214" y2="39345"/>
                        <a14:backgroundMark x1="76905" y1="59048" x2="76667" y2="59048"/>
                        <a14:backgroundMark x1="77619" y1="59048" x2="74286" y2="57857"/>
                        <a14:backgroundMark x1="73095" y1="56905" x2="75476" y2="57619"/>
                        <a14:backgroundMark x1="76429" y1="58095" x2="77857" y2="58333"/>
                        <a14:backgroundMark x1="75714" y1="57619" x2="78571" y2="58810"/>
                        <a14:backgroundMark x1="67857" y1="63810" x2="60714" y2="66429"/>
                        <a14:backgroundMark x1="63095" y1="66667" x2="56190" y2="65238"/>
                        <a14:backgroundMark x1="55952" y1="65476" x2="54524" y2="63333"/>
                        <a14:backgroundMark x1="20476" y1="32857" x2="15714" y2="36429"/>
                        <a14:backgroundMark x1="59286" y1="71667" x2="50238" y2="70000"/>
                        <a14:backgroundMark x1="86667" y1="59286" x2="81905" y2="63333"/>
                        <a14:backgroundMark x1="33571" y1="24524" x2="34736" y2="24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5473" y="3698293"/>
            <a:ext cx="2126725" cy="2126725"/>
          </a:xfr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0F44506-0644-4CFD-89BA-1FADB27FAEC0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Clayton Cooley</a:t>
            </a:r>
          </a:p>
        </p:txBody>
      </p:sp>
      <p:pic>
        <p:nvPicPr>
          <p:cNvPr id="12" name="Picture 12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DA55C249-4C67-466F-9E24-B00D24A91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" b="97647" l="9412" r="89412">
                        <a14:foregroundMark x1="41412" y1="10118" x2="56471" y2="7294"/>
                        <a14:foregroundMark x1="46824" y1="4941" x2="52941" y2="3059"/>
                        <a14:foregroundMark x1="41412" y1="90353" x2="50353" y2="91294"/>
                        <a14:foregroundMark x1="50824" y1="94353" x2="51294" y2="95529"/>
                        <a14:foregroundMark x1="29647" y1="94824" x2="41647" y2="93647"/>
                        <a14:foregroundMark x1="52000" y1="96941" x2="53412" y2="97647"/>
                        <a14:foregroundMark x1="61882" y1="94118" x2="63765" y2="95059"/>
                        <a14:foregroundMark x1="43059" y1="95765" x2="46353" y2="94353"/>
                        <a14:foregroundMark x1="66118" y1="94118" x2="68941" y2="95765"/>
                        <a14:foregroundMark x1="68471" y1="95059" x2="68000" y2="96471"/>
                        <a14:foregroundMark x1="70353" y1="93882" x2="70353" y2="96235"/>
                        <a14:foregroundMark x1="75294" y1="86588" x2="76471" y2="90118"/>
                        <a14:foregroundMark x1="75529" y1="92000" x2="75529" y2="92000"/>
                        <a14:foregroundMark x1="75529" y1="90588" x2="75529" y2="90588"/>
                        <a14:foregroundMark x1="76000" y1="92235" x2="75059" y2="87529"/>
                        <a14:foregroundMark x1="76235" y1="89882" x2="75294" y2="86588"/>
                        <a14:foregroundMark x1="69647" y1="96941" x2="65882" y2="97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5294" y="1284592"/>
            <a:ext cx="2418945" cy="241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494C6-9AA2-41B8-84F8-C272C782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/>
              <a:t>Morphological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C5FAD-2C2C-4E5B-A91B-1EC7A8BD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127" y="1264424"/>
            <a:ext cx="8764444" cy="3988881"/>
          </a:xfrm>
        </p:spPr>
        <p:txBody>
          <a:bodyPr anchor="t"/>
          <a:lstStyle/>
          <a:p>
            <a:r>
              <a:rPr lang="en-US" dirty="0"/>
              <a:t>Allows concepts to be generated quickly by listing different design solutions for each component in a chart</a:t>
            </a:r>
            <a:endParaRPr lang="en-US" dirty="0">
              <a:cs typeface="Arial" panose="020B0604020202020204"/>
            </a:endParaRPr>
          </a:p>
          <a:p>
            <a:r>
              <a:rPr lang="en-US" dirty="0">
                <a:cs typeface="Arial" panose="020B0604020202020204"/>
              </a:rPr>
              <a:t>Generates realistic concepts but they are often highly similar</a:t>
            </a:r>
          </a:p>
          <a:p>
            <a:r>
              <a:rPr lang="en-US" dirty="0">
                <a:cs typeface="Arial" panose="020B0604020202020204"/>
              </a:rPr>
              <a:t>Produces less creative concepts than previous methods</a:t>
            </a:r>
          </a:p>
          <a:p>
            <a:endParaRPr lang="en-US" dirty="0">
              <a:cs typeface="Arial" panose="020B0604020202020204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D7CDA9E-B278-4F99-B1D8-3F5A3B969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198626"/>
              </p:ext>
            </p:extLst>
          </p:nvPr>
        </p:nvGraphicFramePr>
        <p:xfrm>
          <a:off x="2879641" y="3144341"/>
          <a:ext cx="6432719" cy="249952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08180">
                  <a:extLst>
                    <a:ext uri="{9D8B030D-6E8A-4147-A177-3AD203B41FA5}">
                      <a16:colId xmlns:a16="http://schemas.microsoft.com/office/drawing/2014/main" val="507603789"/>
                    </a:ext>
                  </a:extLst>
                </a:gridCol>
                <a:gridCol w="1608180">
                  <a:extLst>
                    <a:ext uri="{9D8B030D-6E8A-4147-A177-3AD203B41FA5}">
                      <a16:colId xmlns:a16="http://schemas.microsoft.com/office/drawing/2014/main" val="1145510681"/>
                    </a:ext>
                  </a:extLst>
                </a:gridCol>
                <a:gridCol w="1221722">
                  <a:extLst>
                    <a:ext uri="{9D8B030D-6E8A-4147-A177-3AD203B41FA5}">
                      <a16:colId xmlns:a16="http://schemas.microsoft.com/office/drawing/2014/main" val="912207134"/>
                    </a:ext>
                  </a:extLst>
                </a:gridCol>
                <a:gridCol w="1994637">
                  <a:extLst>
                    <a:ext uri="{9D8B030D-6E8A-4147-A177-3AD203B41FA5}">
                      <a16:colId xmlns:a16="http://schemas.microsoft.com/office/drawing/2014/main" val="3614694747"/>
                    </a:ext>
                  </a:extLst>
                </a:gridCol>
              </a:tblGrid>
              <a:tr h="628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Wing Location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Tail Type (Empennage)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Fuselage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Payload Location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894905"/>
                  </a:ext>
                </a:extLst>
              </a:tr>
              <a:tr h="628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Low Wing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 Tail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Elongated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Outboard of fuselage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318030"/>
                  </a:ext>
                </a:extLst>
              </a:tr>
              <a:tr h="307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Mid Wing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 Tail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Underwing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Inboard of fuselage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612456"/>
                  </a:ext>
                </a:extLst>
              </a:tr>
              <a:tr h="628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High Wing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 Tail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Protruding from fuselage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883845"/>
                  </a:ext>
                </a:extLst>
              </a:tr>
              <a:tr h="307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Fuselage Mount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096" marR="89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40398"/>
                  </a:ext>
                </a:extLst>
              </a:tr>
            </a:tbl>
          </a:graphicData>
        </a:graphic>
      </p:graphicFrame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7850F3C-6D09-4A5B-9728-3BC715FFB9D9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Clayton Cooley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D903AF-B980-44CC-8841-50AE21C6015C}"/>
              </a:ext>
            </a:extLst>
          </p:cNvPr>
          <p:cNvCxnSpPr/>
          <p:nvPr/>
        </p:nvCxnSpPr>
        <p:spPr>
          <a:xfrm>
            <a:off x="4284469" y="5040359"/>
            <a:ext cx="62257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D0468C-5AF8-4E0A-84F7-DF6AFFE1EDCD}"/>
              </a:ext>
            </a:extLst>
          </p:cNvPr>
          <p:cNvCxnSpPr>
            <a:cxnSpLocks/>
          </p:cNvCxnSpPr>
          <p:nvPr/>
        </p:nvCxnSpPr>
        <p:spPr>
          <a:xfrm flipV="1">
            <a:off x="5702517" y="4640094"/>
            <a:ext cx="479898" cy="4053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9E3742-3ED1-4B9A-AEAB-AB61D6B747D8}"/>
              </a:ext>
            </a:extLst>
          </p:cNvPr>
          <p:cNvCxnSpPr>
            <a:cxnSpLocks/>
          </p:cNvCxnSpPr>
          <p:nvPr/>
        </p:nvCxnSpPr>
        <p:spPr>
          <a:xfrm>
            <a:off x="7274850" y="4640094"/>
            <a:ext cx="350195" cy="28210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84EE25-FB40-4FB1-9B74-19B0F02662FA}"/>
              </a:ext>
            </a:extLst>
          </p:cNvPr>
          <p:cNvCxnSpPr/>
          <p:nvPr/>
        </p:nvCxnSpPr>
        <p:spPr>
          <a:xfrm>
            <a:off x="9059566" y="5042169"/>
            <a:ext cx="62257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D6AFC0-5A56-4158-BE29-3CCC0A3F3322}"/>
              </a:ext>
            </a:extLst>
          </p:cNvPr>
          <p:cNvSpPr txBox="1"/>
          <p:nvPr/>
        </p:nvSpPr>
        <p:spPr>
          <a:xfrm>
            <a:off x="9755833" y="4857503"/>
            <a:ext cx="10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D50E8C9-16BE-40D2-90BA-F50D6E2354C8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242B-4688-4D17-A611-36E826CD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70" y="2162"/>
            <a:ext cx="10018713" cy="1752599"/>
          </a:xfrm>
        </p:spPr>
        <p:txBody>
          <a:bodyPr/>
          <a:lstStyle/>
          <a:p>
            <a:r>
              <a:rPr lang="en-US"/>
              <a:t>Concept Generation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EB0FE-555A-46B1-91B6-D08186F855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9E3840-75B7-4DB2-A470-77B29A86BC21}"/>
              </a:ext>
            </a:extLst>
          </p:cNvPr>
          <p:cNvGrpSpPr/>
          <p:nvPr/>
        </p:nvGrpSpPr>
        <p:grpSpPr>
          <a:xfrm>
            <a:off x="4667405" y="1929967"/>
            <a:ext cx="3572510" cy="2550160"/>
            <a:chOff x="4309745" y="2153920"/>
            <a:chExt cx="3572510" cy="2550160"/>
          </a:xfrm>
        </p:grpSpPr>
        <p:pic>
          <p:nvPicPr>
            <p:cNvPr id="18" name="Picture 17" descr="A close up of an airplane&#10;&#10;Description automatically generated">
              <a:extLst>
                <a:ext uri="{FF2B5EF4-FFF2-40B4-BE49-F238E27FC236}">
                  <a16:creationId xmlns:a16="http://schemas.microsoft.com/office/drawing/2014/main" id="{BFBAF057-FD91-4A79-B745-035B2E30BBD5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09" b="89961" l="9218" r="89851">
                          <a14:foregroundMark x1="77840" y1="57627" x2="81282" y2="47750"/>
                          <a14:foregroundMark x1="78119" y1="56193" x2="80261" y2="52282"/>
                          <a14:foregroundMark x1="78026" y1="56975" x2="79981" y2="50717"/>
                          <a14:foregroundMark x1="78585" y1="54889" x2="80726" y2="47849"/>
                          <a14:foregroundMark x1="80447" y1="49674" x2="81564" y2="47066"/>
                          <a14:foregroundMark x1="86965" y1="64537" x2="86965" y2="64928"/>
                          <a14:foregroundMark x1="87151" y1="64798" x2="87151" y2="65971"/>
                          <a14:foregroundMark x1="86965" y1="64798" x2="87151" y2="65841"/>
                          <a14:foregroundMark x1="11266" y1="40417" x2="13687" y2="35072"/>
                          <a14:foregroundMark x1="11080" y1="41851" x2="11639" y2="37810"/>
                          <a14:foregroundMark x1="11080" y1="40548" x2="10978" y2="39512"/>
                          <a14:foregroundMark x1="11965" y1="36701" x2="12367" y2="35014"/>
                          <a14:foregroundMark x1="10801" y1="41591" x2="11863" y2="37130"/>
                          <a14:foregroundMark x1="10801" y1="41069" x2="13207" y2="34446"/>
                          <a14:foregroundMark x1="14341" y1="33407" x2="10859" y2="41857"/>
                          <a14:foregroundMark x1="10801" y1="42894" x2="10985" y2="39474"/>
                          <a14:foregroundMark x1="10811" y1="41363" x2="15177" y2="34159"/>
                          <a14:foregroundMark x1="16015" y1="33507" x2="10686" y2="41095"/>
                          <a14:foregroundMark x1="10801" y1="42112" x2="14618" y2="33638"/>
                          <a14:foregroundMark x1="14618" y1="33638" x2="11173" y2="39374"/>
                          <a14:foregroundMark x1="11764" y1="36524" x2="12891" y2="34659"/>
                          <a14:foregroundMark x1="13222" y1="34159" x2="11982" y2="36716"/>
                          <a14:foregroundMark x1="11537" y1="36324" x2="12403" y2="34990"/>
                          <a14:foregroundMark x1="12399" y1="34992" x2="11551" y2="36336"/>
                          <a14:foregroundMark x1="10801" y1="39505" x2="13995" y2="33913"/>
                          <a14:foregroundMark x1="14204" y1="33765" x2="11156" y2="38546"/>
                          <a14:foregroundMark x1="12088" y1="36809" x2="13919" y2="33925"/>
                          <a14:foregroundMark x1="12297" y1="34307" x2="11424" y2="36224"/>
                          <a14:foregroundMark x1="11869" y1="36616" x2="12905" y2="34604"/>
                          <a14:backgroundMark x1="19926" y1="52412" x2="11080" y2="59192"/>
                          <a14:backgroundMark x1="18901" y1="52803" x2="14711" y2="55802"/>
                          <a14:backgroundMark x1="16201" y1="55802" x2="11732" y2="59322"/>
                          <a14:backgroundMark x1="14525" y1="57497" x2="11825" y2="59974"/>
                          <a14:backgroundMark x1="11453" y1="63625" x2="14804" y2="66232"/>
                          <a14:backgroundMark x1="11825" y1="63494" x2="14432" y2="65450"/>
                          <a14:backgroundMark x1="13315" y1="64276" x2="16201" y2="66884"/>
                          <a14:backgroundMark x1="16667" y1="66884" x2="18808" y2="68449"/>
                          <a14:backgroundMark x1="34916" y1="38592" x2="49534" y2="24641"/>
                          <a14:backgroundMark x1="36499" y1="37158" x2="40317" y2="33377"/>
                          <a14:backgroundMark x1="35382" y1="38201" x2="53631" y2="20730"/>
                          <a14:backgroundMark x1="48976" y1="25684" x2="52793" y2="22816"/>
                          <a14:backgroundMark x1="85940" y1="59452" x2="90317" y2="49153"/>
                          <a14:backgroundMark x1="87244" y1="55671" x2="90317" y2="48240"/>
                          <a14:backgroundMark x1="80354" y1="47588" x2="77281" y2="55280"/>
                          <a14:backgroundMark x1="77374" y1="55411" x2="77747" y2="55541"/>
                          <a14:backgroundMark x1="77654" y1="56063" x2="79516" y2="50196"/>
                          <a14:backgroundMark x1="13966" y1="31291" x2="12384" y2="32073"/>
                          <a14:backgroundMark x1="13315" y1="31682" x2="11546" y2="33246"/>
                          <a14:backgroundMark x1="14339" y1="31421" x2="12477" y2="32464"/>
                          <a14:backgroundMark x1="13408" y1="31943" x2="10708" y2="33768"/>
                          <a14:backgroundMark x1="8939" y1="37940" x2="8659" y2="41982"/>
                          <a14:backgroundMark x1="9777" y1="37158" x2="9032" y2="41199"/>
                          <a14:backgroundMark x1="9590" y1="37158" x2="8939" y2="43416"/>
                          <a14:backgroundMark x1="9032" y1="39505" x2="9590" y2="45241"/>
                          <a14:backgroundMark x1="8845" y1="42243" x2="9497" y2="35984"/>
                          <a14:backgroundMark x1="9218" y1="40548" x2="10149" y2="36115"/>
                          <a14:backgroundMark x1="10708" y1="35593" x2="8473" y2="39896"/>
                          <a14:backgroundMark x1="83240" y1="46415" x2="80726" y2="45241"/>
                          <a14:backgroundMark x1="82402" y1="46415" x2="80354" y2="457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745" y="2153920"/>
              <a:ext cx="3572510" cy="2550160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B0B99D-51C8-4571-B770-D032506B6860}"/>
                </a:ext>
              </a:extLst>
            </p:cNvPr>
            <p:cNvSpPr/>
            <p:nvPr/>
          </p:nvSpPr>
          <p:spPr>
            <a:xfrm rot="1597763">
              <a:off x="5433695" y="3122295"/>
              <a:ext cx="233680" cy="1257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799EE2-2851-4E95-AC7C-65C4293F5654}"/>
                </a:ext>
              </a:extLst>
            </p:cNvPr>
            <p:cNvCxnSpPr/>
            <p:nvPr/>
          </p:nvCxnSpPr>
          <p:spPr>
            <a:xfrm flipH="1">
              <a:off x="5524500" y="2793365"/>
              <a:ext cx="45085" cy="2901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 Box 30">
              <a:extLst>
                <a:ext uri="{FF2B5EF4-FFF2-40B4-BE49-F238E27FC236}">
                  <a16:creationId xmlns:a16="http://schemas.microsoft.com/office/drawing/2014/main" id="{B38E9692-623E-4A9B-8302-AA5D27810980}"/>
                </a:ext>
              </a:extLst>
            </p:cNvPr>
            <p:cNvSpPr txBox="1"/>
            <p:nvPr/>
          </p:nvSpPr>
          <p:spPr bwMode="auto">
            <a:xfrm>
              <a:off x="5180330" y="2444984"/>
              <a:ext cx="896620" cy="28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High wing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C9DE8A5-836B-4500-915A-320E867D8205}"/>
                </a:ext>
              </a:extLst>
            </p:cNvPr>
            <p:cNvCxnSpPr/>
            <p:nvPr/>
          </p:nvCxnSpPr>
          <p:spPr>
            <a:xfrm flipV="1">
              <a:off x="4796790" y="3502660"/>
              <a:ext cx="45085" cy="4425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 Box 33">
              <a:extLst>
                <a:ext uri="{FF2B5EF4-FFF2-40B4-BE49-F238E27FC236}">
                  <a16:creationId xmlns:a16="http://schemas.microsoft.com/office/drawing/2014/main" id="{D0D7D6C4-1CAB-426E-87E8-AA9381354096}"/>
                </a:ext>
              </a:extLst>
            </p:cNvPr>
            <p:cNvSpPr txBox="1"/>
            <p:nvPr/>
          </p:nvSpPr>
          <p:spPr bwMode="auto">
            <a:xfrm>
              <a:off x="4420870" y="3892550"/>
              <a:ext cx="1104900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Protruding Payload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2341297-583F-4763-9295-B163E6F712DC}"/>
                </a:ext>
              </a:extLst>
            </p:cNvPr>
            <p:cNvCxnSpPr/>
            <p:nvPr/>
          </p:nvCxnSpPr>
          <p:spPr>
            <a:xfrm flipH="1" flipV="1">
              <a:off x="6322695" y="3756660"/>
              <a:ext cx="45085" cy="3124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 Box 35">
              <a:extLst>
                <a:ext uri="{FF2B5EF4-FFF2-40B4-BE49-F238E27FC236}">
                  <a16:creationId xmlns:a16="http://schemas.microsoft.com/office/drawing/2014/main" id="{83BA6663-B658-4517-9191-FDF66DFA3813}"/>
                </a:ext>
              </a:extLst>
            </p:cNvPr>
            <p:cNvSpPr txBox="1"/>
            <p:nvPr/>
          </p:nvSpPr>
          <p:spPr bwMode="auto">
            <a:xfrm>
              <a:off x="6011545" y="3998595"/>
              <a:ext cx="1030605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Elongated Fuselage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0D1C77B-EF00-4C50-83DC-FBFB62A10E8A}"/>
                </a:ext>
              </a:extLst>
            </p:cNvPr>
            <p:cNvCxnSpPr/>
            <p:nvPr/>
          </p:nvCxnSpPr>
          <p:spPr>
            <a:xfrm flipH="1" flipV="1">
              <a:off x="7289800" y="3682365"/>
              <a:ext cx="98425" cy="3213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 Box 37">
              <a:extLst>
                <a:ext uri="{FF2B5EF4-FFF2-40B4-BE49-F238E27FC236}">
                  <a16:creationId xmlns:a16="http://schemas.microsoft.com/office/drawing/2014/main" id="{2544232C-8D97-4C26-BF50-32D7D25DB0A9}"/>
                </a:ext>
              </a:extLst>
            </p:cNvPr>
            <p:cNvSpPr txBox="1"/>
            <p:nvPr/>
          </p:nvSpPr>
          <p:spPr bwMode="auto">
            <a:xfrm>
              <a:off x="7164070" y="3977640"/>
              <a:ext cx="649605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 Tail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68C2A14-EB1C-4464-9B15-38ACD64BEA26}"/>
              </a:ext>
            </a:extLst>
          </p:cNvPr>
          <p:cNvGrpSpPr/>
          <p:nvPr/>
        </p:nvGrpSpPr>
        <p:grpSpPr>
          <a:xfrm>
            <a:off x="8285532" y="1900558"/>
            <a:ext cx="3846827" cy="2608578"/>
            <a:chOff x="3950652" y="1974215"/>
            <a:chExt cx="4290695" cy="2909570"/>
          </a:xfrm>
        </p:grpSpPr>
        <p:pic>
          <p:nvPicPr>
            <p:cNvPr id="38" name="Picture 37" descr="A picture containing aircraft, transport&#10;&#10;Description automatically generated">
              <a:extLst>
                <a:ext uri="{FF2B5EF4-FFF2-40B4-BE49-F238E27FC236}">
                  <a16:creationId xmlns:a16="http://schemas.microsoft.com/office/drawing/2014/main" id="{1369B5C4-79E1-47EB-92B4-08BAF59BB32E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192" b="75000" l="17556" r="86556">
                          <a14:foregroundMark x1="85222" y1="60732" x2="85222" y2="61742"/>
                          <a14:foregroundMark x1="85000" y1="62879" x2="85333" y2="61995"/>
                          <a14:foregroundMark x1="85556" y1="60985" x2="85778" y2="59975"/>
                          <a14:foregroundMark x1="85778" y1="59848" x2="86111" y2="58838"/>
                          <a14:foregroundMark x1="86111" y1="59091" x2="86111" y2="58586"/>
                          <a14:foregroundMark x1="86000" y1="58838" x2="86000" y2="58586"/>
                          <a14:foregroundMark x1="86111" y1="58965" x2="85889" y2="58460"/>
                          <a14:foregroundMark x1="86111" y1="60732" x2="86111" y2="60732"/>
                          <a14:foregroundMark x1="86333" y1="58838" x2="86556" y2="58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5" t="12253" r="5078" b="17961"/>
            <a:stretch/>
          </p:blipFill>
          <p:spPr bwMode="auto">
            <a:xfrm>
              <a:off x="3950652" y="1974215"/>
              <a:ext cx="4071620" cy="29095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A814F17-7EA4-4F51-B5AD-4FC2B96CCA46}"/>
                </a:ext>
              </a:extLst>
            </p:cNvPr>
            <p:cNvSpPr/>
            <p:nvPr/>
          </p:nvSpPr>
          <p:spPr>
            <a:xfrm rot="1278223">
              <a:off x="5319077" y="3405505"/>
              <a:ext cx="554355" cy="2108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917510A-8789-4987-BDE0-4FD1F1B6020C}"/>
                </a:ext>
              </a:extLst>
            </p:cNvPr>
            <p:cNvCxnSpPr/>
            <p:nvPr/>
          </p:nvCxnSpPr>
          <p:spPr>
            <a:xfrm flipH="1" flipV="1">
              <a:off x="5719762" y="3650615"/>
              <a:ext cx="62865" cy="3962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 Box 41">
              <a:extLst>
                <a:ext uri="{FF2B5EF4-FFF2-40B4-BE49-F238E27FC236}">
                  <a16:creationId xmlns:a16="http://schemas.microsoft.com/office/drawing/2014/main" id="{C3EEDA5C-9154-458F-A8B7-F090774F6095}"/>
                </a:ext>
              </a:extLst>
            </p:cNvPr>
            <p:cNvSpPr txBox="1"/>
            <p:nvPr/>
          </p:nvSpPr>
          <p:spPr bwMode="auto">
            <a:xfrm>
              <a:off x="5514657" y="4003675"/>
              <a:ext cx="945515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Mid Wing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5FCD15D-0F8E-4ECB-87C9-387EB7F09E60}"/>
                </a:ext>
              </a:extLst>
            </p:cNvPr>
            <p:cNvCxnSpPr/>
            <p:nvPr/>
          </p:nvCxnSpPr>
          <p:spPr>
            <a:xfrm>
              <a:off x="4458017" y="2523490"/>
              <a:ext cx="80010" cy="4000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 Box 43">
              <a:extLst>
                <a:ext uri="{FF2B5EF4-FFF2-40B4-BE49-F238E27FC236}">
                  <a16:creationId xmlns:a16="http://schemas.microsoft.com/office/drawing/2014/main" id="{C404EBB9-1A3D-455F-8D6D-26818ED9FDD3}"/>
                </a:ext>
              </a:extLst>
            </p:cNvPr>
            <p:cNvSpPr txBox="1"/>
            <p:nvPr/>
          </p:nvSpPr>
          <p:spPr bwMode="auto">
            <a:xfrm>
              <a:off x="4065270" y="1991321"/>
              <a:ext cx="945515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Inboard Payload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1DD0A58-B331-44D8-91F5-898C809DDD87}"/>
                </a:ext>
              </a:extLst>
            </p:cNvPr>
            <p:cNvCxnSpPr/>
            <p:nvPr/>
          </p:nvCxnSpPr>
          <p:spPr>
            <a:xfrm flipH="1">
              <a:off x="6187122" y="3004820"/>
              <a:ext cx="221615" cy="3594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5D5ACA9A-D684-4B0B-B577-6507AC7E057A}"/>
                </a:ext>
              </a:extLst>
            </p:cNvPr>
            <p:cNvSpPr txBox="1"/>
            <p:nvPr/>
          </p:nvSpPr>
          <p:spPr bwMode="auto">
            <a:xfrm>
              <a:off x="6295969" y="2511646"/>
              <a:ext cx="944880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Elongated</a:t>
              </a:r>
            </a:p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Fuselage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235E7E6-BA13-4B09-9F97-3A849E6C0BED}"/>
                </a:ext>
              </a:extLst>
            </p:cNvPr>
            <p:cNvCxnSpPr/>
            <p:nvPr/>
          </p:nvCxnSpPr>
          <p:spPr>
            <a:xfrm flipH="1">
              <a:off x="7416482" y="3200400"/>
              <a:ext cx="97790" cy="321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 Box 47">
              <a:extLst>
                <a:ext uri="{FF2B5EF4-FFF2-40B4-BE49-F238E27FC236}">
                  <a16:creationId xmlns:a16="http://schemas.microsoft.com/office/drawing/2014/main" id="{8B60B3F0-B3B7-482D-905F-C279D1737120}"/>
                </a:ext>
              </a:extLst>
            </p:cNvPr>
            <p:cNvSpPr txBox="1"/>
            <p:nvPr/>
          </p:nvSpPr>
          <p:spPr bwMode="auto">
            <a:xfrm>
              <a:off x="7295832" y="2973070"/>
              <a:ext cx="945515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 Tail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DBAF457-B645-4E2A-8208-806C67806898}"/>
              </a:ext>
            </a:extLst>
          </p:cNvPr>
          <p:cNvSpPr txBox="1"/>
          <p:nvPr/>
        </p:nvSpPr>
        <p:spPr>
          <a:xfrm>
            <a:off x="994516" y="4726041"/>
            <a:ext cx="24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Concept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E3DDBC-960E-4931-82C0-E9439F3E7C26}"/>
              </a:ext>
            </a:extLst>
          </p:cNvPr>
          <p:cNvSpPr txBox="1"/>
          <p:nvPr/>
        </p:nvSpPr>
        <p:spPr>
          <a:xfrm>
            <a:off x="4971659" y="4726275"/>
            <a:ext cx="24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Concept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EE04E6-A613-4BB6-98B7-1A5420AD6B8D}"/>
              </a:ext>
            </a:extLst>
          </p:cNvPr>
          <p:cNvSpPr txBox="1"/>
          <p:nvPr/>
        </p:nvSpPr>
        <p:spPr>
          <a:xfrm>
            <a:off x="9014236" y="4726275"/>
            <a:ext cx="24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Concept 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EAA6BC2-CFF9-4FD0-936B-A28243FEE832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Clayton Cooley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2B3CCC-391E-47C1-913B-E66095E9EDF9}"/>
              </a:ext>
            </a:extLst>
          </p:cNvPr>
          <p:cNvGrpSpPr/>
          <p:nvPr/>
        </p:nvGrpSpPr>
        <p:grpSpPr>
          <a:xfrm>
            <a:off x="853342" y="1783416"/>
            <a:ext cx="3522865" cy="2844009"/>
            <a:chOff x="4244975" y="1812925"/>
            <a:chExt cx="3702050" cy="3232150"/>
          </a:xfrm>
        </p:grpSpPr>
        <p:pic>
          <p:nvPicPr>
            <p:cNvPr id="52" name="Picture 51" descr="A picture containing aircraft&#10;&#10;Description automatically generated">
              <a:extLst>
                <a:ext uri="{FF2B5EF4-FFF2-40B4-BE49-F238E27FC236}">
                  <a16:creationId xmlns:a16="http://schemas.microsoft.com/office/drawing/2014/main" id="{6A5261B1-5C23-465F-8738-AA6B7D8A7069}"/>
                </a:ext>
              </a:extLst>
            </p:cNvPr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91" b="89371" l="9646" r="93773">
                          <a14:foregroundMark x1="49573" y1="10490" x2="59096" y2="9091"/>
                          <a14:foregroundMark x1="50672" y1="9930" x2="55678" y2="9510"/>
                          <a14:foregroundMark x1="24542" y1="83077" x2="32845" y2="89231"/>
                          <a14:foregroundMark x1="24054" y1="81958" x2="34432" y2="51049"/>
                          <a14:foregroundMark x1="18071" y1="39720" x2="37241" y2="44336"/>
                          <a14:foregroundMark x1="50183" y1="47692" x2="63858" y2="51049"/>
                          <a14:foregroundMark x1="49451" y1="47133" x2="64930" y2="51205"/>
                          <a14:foregroundMark x1="57631" y1="48951" x2="62746" y2="50085"/>
                          <a14:foregroundMark x1="69897" y1="52851" x2="77289" y2="56503"/>
                          <a14:foregroundMark x1="62393" y1="50490" x2="64015" y2="50735"/>
                          <a14:foregroundMark x1="88400" y1="59860" x2="89173" y2="56964"/>
                          <a14:foregroundMark x1="89499" y1="60979" x2="89648" y2="59616"/>
                          <a14:foregroundMark x1="91697" y1="62797" x2="93040" y2="61119"/>
                          <a14:foregroundMark x1="92308" y1="62378" x2="92452" y2="63588"/>
                          <a14:foregroundMark x1="92918" y1="64755" x2="93773" y2="60420"/>
                          <a14:foregroundMark x1="86203" y1="64196" x2="87500" y2="64196"/>
                          <a14:foregroundMark x1="88400" y1="60979" x2="86285" y2="64856"/>
                          <a14:foregroundMark x1="86579" y1="64657" x2="88523" y2="60699"/>
                          <a14:foregroundMark x1="87546" y1="62937" x2="86813" y2="64755"/>
                          <a14:foregroundMark x1="82662" y1="61818" x2="87538" y2="64029"/>
                          <a14:foregroundMark x1="91126" y1="49258" x2="91209" y2="48811"/>
                          <a14:foregroundMark x1="89011" y1="60699" x2="89259" y2="59355"/>
                          <a14:foregroundMark x1="93040" y1="60699" x2="93407" y2="59580"/>
                          <a14:foregroundMark x1="93162" y1="60280" x2="93651" y2="58881"/>
                          <a14:foregroundMark x1="88645" y1="60000" x2="90476" y2="49371"/>
                          <a14:foregroundMark x1="89011" y1="60140" x2="89255" y2="57762"/>
                          <a14:foregroundMark x1="89866" y1="54825" x2="91087" y2="50070"/>
                          <a14:backgroundMark x1="91941" y1="50769" x2="91087" y2="58601"/>
                          <a14:backgroundMark x1="89988" y1="59441" x2="90110" y2="58881"/>
                          <a14:backgroundMark x1="92430" y1="49650" x2="91575" y2="53287"/>
                          <a14:backgroundMark x1="88767" y1="64895" x2="88767" y2="65455"/>
                          <a14:backgroundMark x1="89744" y1="63776" x2="89133" y2="66434"/>
                          <a14:backgroundMark x1="86569" y1="66573" x2="84982" y2="66014"/>
                          <a14:backgroundMark x1="85592" y1="66713" x2="86935" y2="66434"/>
                          <a14:backgroundMark x1="87179" y1="66573" x2="84860" y2="66294"/>
                          <a14:backgroundMark x1="69475" y1="51888" x2="61294" y2="47692"/>
                          <a14:backgroundMark x1="93407" y1="66434" x2="91697" y2="66014"/>
                          <a14:backgroundMark x1="91575" y1="67133" x2="94139" y2="65455"/>
                          <a14:backgroundMark x1="94261" y1="65594" x2="91453" y2="65594"/>
                          <a14:backgroundMark x1="90476" y1="58462" x2="89866" y2="59021"/>
                          <a14:backgroundMark x1="90598" y1="59021" x2="89866" y2="59021"/>
                          <a14:backgroundMark x1="90598" y1="58741" x2="89866" y2="59301"/>
                          <a14:backgroundMark x1="90598" y1="59021" x2="89377" y2="59161"/>
                          <a14:backgroundMark x1="91087" y1="59161" x2="89988" y2="59720"/>
                          <a14:backgroundMark x1="90965" y1="59301" x2="89499" y2="597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975" y="1812925"/>
              <a:ext cx="3702050" cy="3232150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E60FCD9-F528-483A-A56E-9603B7ABA28E}"/>
                </a:ext>
              </a:extLst>
            </p:cNvPr>
            <p:cNvSpPr/>
            <p:nvPr/>
          </p:nvSpPr>
          <p:spPr>
            <a:xfrm>
              <a:off x="5464175" y="3289300"/>
              <a:ext cx="528320" cy="3187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89AA976-EF6D-4A7D-826A-D07D0D9B1614}"/>
                </a:ext>
              </a:extLst>
            </p:cNvPr>
            <p:cNvCxnSpPr/>
            <p:nvPr/>
          </p:nvCxnSpPr>
          <p:spPr>
            <a:xfrm flipH="1" flipV="1">
              <a:off x="5807075" y="3613150"/>
              <a:ext cx="180340" cy="3663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 Box 18">
              <a:extLst>
                <a:ext uri="{FF2B5EF4-FFF2-40B4-BE49-F238E27FC236}">
                  <a16:creationId xmlns:a16="http://schemas.microsoft.com/office/drawing/2014/main" id="{784AB054-F03E-4C5B-B228-C91ED1F18A3E}"/>
                </a:ext>
              </a:extLst>
            </p:cNvPr>
            <p:cNvSpPr txBox="1"/>
            <p:nvPr/>
          </p:nvSpPr>
          <p:spPr bwMode="auto">
            <a:xfrm>
              <a:off x="5768975" y="3956050"/>
              <a:ext cx="1033588" cy="318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High wing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EF561E0-9581-4338-BAA3-E60E803EADD2}"/>
                </a:ext>
              </a:extLst>
            </p:cNvPr>
            <p:cNvCxnSpPr/>
            <p:nvPr/>
          </p:nvCxnSpPr>
          <p:spPr>
            <a:xfrm flipH="1">
              <a:off x="6397625" y="3146425"/>
              <a:ext cx="257175" cy="2241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1B521370-60C4-4BEF-BE63-16D7312501BD}"/>
                </a:ext>
              </a:extLst>
            </p:cNvPr>
            <p:cNvSpPr txBox="1"/>
            <p:nvPr/>
          </p:nvSpPr>
          <p:spPr bwMode="auto">
            <a:xfrm>
              <a:off x="6649720" y="2754947"/>
              <a:ext cx="1223645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Elongated Fuselage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197ACA6-7276-4762-9489-945E234EECBC}"/>
                </a:ext>
              </a:extLst>
            </p:cNvPr>
            <p:cNvCxnSpPr/>
            <p:nvPr/>
          </p:nvCxnSpPr>
          <p:spPr>
            <a:xfrm flipH="1">
              <a:off x="4816475" y="2698750"/>
              <a:ext cx="45085" cy="3524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 Box 24">
              <a:extLst>
                <a:ext uri="{FF2B5EF4-FFF2-40B4-BE49-F238E27FC236}">
                  <a16:creationId xmlns:a16="http://schemas.microsoft.com/office/drawing/2014/main" id="{606193BF-D73A-4DED-82B2-4C04DB8DE915}"/>
                </a:ext>
              </a:extLst>
            </p:cNvPr>
            <p:cNvSpPr txBox="1"/>
            <p:nvPr/>
          </p:nvSpPr>
          <p:spPr bwMode="auto">
            <a:xfrm>
              <a:off x="4714875" y="2152389"/>
              <a:ext cx="749300" cy="553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Inboard Payload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370FE70-1A04-43C0-88F2-EC2E65BBEEF9}"/>
                </a:ext>
              </a:extLst>
            </p:cNvPr>
            <p:cNvCxnSpPr/>
            <p:nvPr/>
          </p:nvCxnSpPr>
          <p:spPr>
            <a:xfrm flipV="1">
              <a:off x="7340600" y="3870325"/>
              <a:ext cx="59055" cy="4140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 Box 26">
              <a:extLst>
                <a:ext uri="{FF2B5EF4-FFF2-40B4-BE49-F238E27FC236}">
                  <a16:creationId xmlns:a16="http://schemas.microsoft.com/office/drawing/2014/main" id="{B47D11E0-7129-4A52-A2FD-0C0873629125}"/>
                </a:ext>
              </a:extLst>
            </p:cNvPr>
            <p:cNvSpPr txBox="1"/>
            <p:nvPr/>
          </p:nvSpPr>
          <p:spPr bwMode="auto">
            <a:xfrm>
              <a:off x="7045325" y="4260850"/>
              <a:ext cx="628650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 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765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2CE6E-A559-48AF-BA5F-D0C535C5D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966" y="1755370"/>
            <a:ext cx="4186561" cy="4016620"/>
          </a:xfrm>
        </p:spPr>
        <p:txBody>
          <a:bodyPr/>
          <a:lstStyle/>
          <a:p>
            <a:r>
              <a:rPr lang="en-US"/>
              <a:t>High wing design great for stability</a:t>
            </a:r>
          </a:p>
          <a:p>
            <a:r>
              <a:rPr lang="en-US"/>
              <a:t>Inboard payload and elongated fuselage for minimal drag</a:t>
            </a:r>
          </a:p>
          <a:p>
            <a:r>
              <a:rPr lang="en-US"/>
              <a:t>V-Tail offers reduced weight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B9A28-49D3-40E2-B96D-DFC7EA40BA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0C8BAFD-A6C9-453A-A241-2CA5A292D6DD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Clayton Cooley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88E3F4-145F-478F-B2F3-D51D80FE4883}"/>
              </a:ext>
            </a:extLst>
          </p:cNvPr>
          <p:cNvGrpSpPr/>
          <p:nvPr/>
        </p:nvGrpSpPr>
        <p:grpSpPr>
          <a:xfrm>
            <a:off x="6916916" y="1448353"/>
            <a:ext cx="4279460" cy="3503328"/>
            <a:chOff x="4244975" y="1812925"/>
            <a:chExt cx="3702050" cy="3232150"/>
          </a:xfrm>
        </p:grpSpPr>
        <p:pic>
          <p:nvPicPr>
            <p:cNvPr id="20" name="Picture 19" descr="A picture containing aircraft&#10;&#10;Description automatically generated">
              <a:extLst>
                <a:ext uri="{FF2B5EF4-FFF2-40B4-BE49-F238E27FC236}">
                  <a16:creationId xmlns:a16="http://schemas.microsoft.com/office/drawing/2014/main" id="{4E2C1247-6AB5-4892-9821-208F69ED0813}"/>
                </a:ext>
              </a:extLst>
            </p:cNvPr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91" b="89371" l="9646" r="93773">
                          <a14:foregroundMark x1="49573" y1="10490" x2="59096" y2="9091"/>
                          <a14:foregroundMark x1="50672" y1="9930" x2="55678" y2="9510"/>
                          <a14:foregroundMark x1="24542" y1="83077" x2="32845" y2="89231"/>
                          <a14:foregroundMark x1="24054" y1="81958" x2="34432" y2="51049"/>
                          <a14:foregroundMark x1="18071" y1="39720" x2="37241" y2="44336"/>
                          <a14:foregroundMark x1="50183" y1="47692" x2="63858" y2="51049"/>
                          <a14:foregroundMark x1="49451" y1="47133" x2="64930" y2="51205"/>
                          <a14:foregroundMark x1="57631" y1="48951" x2="62746" y2="50085"/>
                          <a14:foregroundMark x1="69897" y1="52851" x2="77289" y2="56503"/>
                          <a14:foregroundMark x1="62393" y1="50490" x2="64015" y2="50735"/>
                          <a14:foregroundMark x1="88400" y1="59860" x2="89173" y2="56964"/>
                          <a14:foregroundMark x1="89499" y1="60979" x2="89648" y2="59616"/>
                          <a14:foregroundMark x1="91697" y1="62797" x2="93040" y2="61119"/>
                          <a14:foregroundMark x1="92308" y1="62378" x2="92452" y2="63588"/>
                          <a14:foregroundMark x1="92918" y1="64755" x2="93773" y2="60420"/>
                          <a14:foregroundMark x1="86203" y1="64196" x2="87500" y2="64196"/>
                          <a14:foregroundMark x1="88400" y1="60979" x2="86285" y2="64856"/>
                          <a14:foregroundMark x1="86579" y1="64657" x2="88523" y2="60699"/>
                          <a14:foregroundMark x1="87546" y1="62937" x2="86813" y2="64755"/>
                          <a14:foregroundMark x1="82662" y1="61818" x2="87538" y2="64029"/>
                          <a14:foregroundMark x1="91126" y1="49258" x2="91209" y2="48811"/>
                          <a14:foregroundMark x1="89011" y1="60699" x2="89259" y2="59355"/>
                          <a14:foregroundMark x1="93040" y1="60699" x2="93407" y2="59580"/>
                          <a14:foregroundMark x1="93162" y1="60280" x2="93651" y2="58881"/>
                          <a14:foregroundMark x1="88645" y1="60000" x2="90476" y2="49371"/>
                          <a14:foregroundMark x1="89011" y1="60140" x2="89255" y2="57762"/>
                          <a14:foregroundMark x1="89866" y1="54825" x2="91087" y2="50070"/>
                          <a14:backgroundMark x1="91941" y1="50769" x2="91087" y2="58601"/>
                          <a14:backgroundMark x1="89988" y1="59441" x2="90110" y2="58881"/>
                          <a14:backgroundMark x1="92430" y1="49650" x2="91575" y2="53287"/>
                          <a14:backgroundMark x1="88767" y1="64895" x2="88767" y2="65455"/>
                          <a14:backgroundMark x1="89744" y1="63776" x2="89133" y2="66434"/>
                          <a14:backgroundMark x1="86569" y1="66573" x2="84982" y2="66014"/>
                          <a14:backgroundMark x1="85592" y1="66713" x2="86935" y2="66434"/>
                          <a14:backgroundMark x1="87179" y1="66573" x2="84860" y2="66294"/>
                          <a14:backgroundMark x1="69475" y1="51888" x2="61294" y2="47692"/>
                          <a14:backgroundMark x1="93407" y1="66434" x2="91697" y2="66014"/>
                          <a14:backgroundMark x1="91575" y1="67133" x2="94139" y2="65455"/>
                          <a14:backgroundMark x1="94261" y1="65594" x2="91453" y2="65594"/>
                          <a14:backgroundMark x1="90476" y1="58462" x2="89866" y2="59021"/>
                          <a14:backgroundMark x1="90598" y1="59021" x2="89866" y2="59021"/>
                          <a14:backgroundMark x1="90598" y1="58741" x2="89866" y2="59301"/>
                          <a14:backgroundMark x1="90598" y1="59021" x2="89377" y2="59161"/>
                          <a14:backgroundMark x1="91087" y1="59161" x2="89988" y2="59720"/>
                          <a14:backgroundMark x1="90965" y1="59301" x2="89499" y2="597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975" y="1812925"/>
              <a:ext cx="3702050" cy="323215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BFCDD8-9A92-4607-9428-05800FBD00E2}"/>
                </a:ext>
              </a:extLst>
            </p:cNvPr>
            <p:cNvSpPr/>
            <p:nvPr/>
          </p:nvSpPr>
          <p:spPr>
            <a:xfrm>
              <a:off x="5464175" y="3289300"/>
              <a:ext cx="528320" cy="3187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98A8C19-B9C8-4BF2-A712-304B05DD65A3}"/>
                </a:ext>
              </a:extLst>
            </p:cNvPr>
            <p:cNvCxnSpPr/>
            <p:nvPr/>
          </p:nvCxnSpPr>
          <p:spPr>
            <a:xfrm flipH="1" flipV="1">
              <a:off x="5807075" y="3613150"/>
              <a:ext cx="180340" cy="3663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A3FA9CB1-6C08-4347-BC1F-7C033345B518}"/>
                </a:ext>
              </a:extLst>
            </p:cNvPr>
            <p:cNvSpPr txBox="1"/>
            <p:nvPr/>
          </p:nvSpPr>
          <p:spPr bwMode="auto">
            <a:xfrm>
              <a:off x="5768975" y="3956050"/>
              <a:ext cx="1033588" cy="318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High wing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15F0C77-7D71-41CD-975C-AB5A3BA33B43}"/>
                </a:ext>
              </a:extLst>
            </p:cNvPr>
            <p:cNvCxnSpPr/>
            <p:nvPr/>
          </p:nvCxnSpPr>
          <p:spPr>
            <a:xfrm flipH="1">
              <a:off x="6397625" y="3146425"/>
              <a:ext cx="257175" cy="2241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88B70149-8D59-4D74-9D31-DB821A6A1A15}"/>
                </a:ext>
              </a:extLst>
            </p:cNvPr>
            <p:cNvSpPr txBox="1"/>
            <p:nvPr/>
          </p:nvSpPr>
          <p:spPr bwMode="auto">
            <a:xfrm>
              <a:off x="6649720" y="2754947"/>
              <a:ext cx="1223645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Elongated Fuselage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8285A63-2E8D-4B90-80C6-915A68B5667F}"/>
                </a:ext>
              </a:extLst>
            </p:cNvPr>
            <p:cNvCxnSpPr/>
            <p:nvPr/>
          </p:nvCxnSpPr>
          <p:spPr>
            <a:xfrm flipH="1">
              <a:off x="4816475" y="2698750"/>
              <a:ext cx="45085" cy="3524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90C50056-325C-407B-8677-16148AEE681E}"/>
                </a:ext>
              </a:extLst>
            </p:cNvPr>
            <p:cNvSpPr txBox="1"/>
            <p:nvPr/>
          </p:nvSpPr>
          <p:spPr bwMode="auto">
            <a:xfrm>
              <a:off x="4650194" y="2220664"/>
              <a:ext cx="749300" cy="553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Inboard Payload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322E0DA-A287-4933-9C78-197B764574E6}"/>
                </a:ext>
              </a:extLst>
            </p:cNvPr>
            <p:cNvCxnSpPr/>
            <p:nvPr/>
          </p:nvCxnSpPr>
          <p:spPr>
            <a:xfrm flipV="1">
              <a:off x="7340600" y="3870325"/>
              <a:ext cx="59055" cy="4140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E506A48B-E0BD-4A26-A5A4-7FD2304C403D}"/>
                </a:ext>
              </a:extLst>
            </p:cNvPr>
            <p:cNvSpPr txBox="1"/>
            <p:nvPr/>
          </p:nvSpPr>
          <p:spPr bwMode="auto">
            <a:xfrm>
              <a:off x="7045325" y="4260850"/>
              <a:ext cx="628650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 Tail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132D65A-CD8C-4590-86DB-FDED789C59AE}"/>
              </a:ext>
            </a:extLst>
          </p:cNvPr>
          <p:cNvSpPr txBox="1">
            <a:spLocks/>
          </p:cNvSpPr>
          <p:nvPr/>
        </p:nvSpPr>
        <p:spPr>
          <a:xfrm>
            <a:off x="1085993" y="173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Concept 1</a:t>
            </a:r>
          </a:p>
        </p:txBody>
      </p:sp>
    </p:spTree>
    <p:extLst>
      <p:ext uri="{BB962C8B-B14F-4D97-AF65-F5344CB8AC3E}">
        <p14:creationId xmlns:p14="http://schemas.microsoft.com/office/powerpoint/2010/main" val="91839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B3F8-963B-4087-8615-0CA5010C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/>
              <a:t>Concept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57102-1FB7-4345-9096-A0647C6F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931" y="1676388"/>
            <a:ext cx="4714681" cy="2466643"/>
          </a:xfrm>
        </p:spPr>
        <p:txBody>
          <a:bodyPr/>
          <a:lstStyle/>
          <a:p>
            <a:r>
              <a:rPr lang="en-US" dirty="0"/>
              <a:t>High wing location</a:t>
            </a:r>
          </a:p>
          <a:p>
            <a:r>
              <a:rPr lang="en-US" dirty="0"/>
              <a:t>Protruded payload for increased view angles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176B6-5C3B-4CC6-9768-54AD0B0263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6BB7A9B4-6A4F-4A7F-82E5-C4850E68C55F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Clayton Cooley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15FE73-A595-4CFC-97AF-5810484EEE9A}"/>
              </a:ext>
            </a:extLst>
          </p:cNvPr>
          <p:cNvGrpSpPr/>
          <p:nvPr/>
        </p:nvGrpSpPr>
        <p:grpSpPr>
          <a:xfrm>
            <a:off x="7293873" y="1308477"/>
            <a:ext cx="4166978" cy="3295947"/>
            <a:chOff x="4309745" y="2153920"/>
            <a:chExt cx="3572510" cy="2550160"/>
          </a:xfrm>
        </p:grpSpPr>
        <p:pic>
          <p:nvPicPr>
            <p:cNvPr id="20" name="Picture 19" descr="A close up of an airplane&#10;&#10;Description automatically generated">
              <a:extLst>
                <a:ext uri="{FF2B5EF4-FFF2-40B4-BE49-F238E27FC236}">
                  <a16:creationId xmlns:a16="http://schemas.microsoft.com/office/drawing/2014/main" id="{D4531D33-BF13-4681-ADFB-0D675FABD562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12570" y1="33116" x2="9497" y2="42894"/>
                          <a14:backgroundMark x1="19926" y1="52412" x2="11080" y2="59192"/>
                          <a14:backgroundMark x1="18901" y1="52803" x2="14711" y2="55802"/>
                          <a14:backgroundMark x1="16201" y1="55802" x2="11732" y2="59322"/>
                          <a14:backgroundMark x1="14525" y1="57497" x2="11825" y2="59974"/>
                          <a14:backgroundMark x1="11453" y1="63625" x2="14804" y2="66232"/>
                          <a14:backgroundMark x1="11825" y1="63494" x2="14432" y2="65450"/>
                          <a14:backgroundMark x1="13315" y1="64276" x2="16201" y2="66884"/>
                          <a14:backgroundMark x1="16667" y1="66884" x2="18808" y2="684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745" y="2153920"/>
              <a:ext cx="3572510" cy="255016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1BBF1A3-B5FB-48A8-AD0E-493C7DC47730}"/>
                </a:ext>
              </a:extLst>
            </p:cNvPr>
            <p:cNvSpPr/>
            <p:nvPr/>
          </p:nvSpPr>
          <p:spPr>
            <a:xfrm rot="1597763">
              <a:off x="5433695" y="3122295"/>
              <a:ext cx="233680" cy="1257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BCC12F-7404-48BF-B7B4-D48CE8EEE602}"/>
                </a:ext>
              </a:extLst>
            </p:cNvPr>
            <p:cNvCxnSpPr/>
            <p:nvPr/>
          </p:nvCxnSpPr>
          <p:spPr>
            <a:xfrm flipH="1">
              <a:off x="5524500" y="2793365"/>
              <a:ext cx="45085" cy="2901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C1CA3990-75D6-4B3B-8169-C13A342B22B2}"/>
                </a:ext>
              </a:extLst>
            </p:cNvPr>
            <p:cNvSpPr txBox="1"/>
            <p:nvPr/>
          </p:nvSpPr>
          <p:spPr bwMode="auto">
            <a:xfrm>
              <a:off x="5180330" y="2444984"/>
              <a:ext cx="896620" cy="28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High wing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3CE01E6-8F46-4122-99FE-611F1EEB3F84}"/>
                </a:ext>
              </a:extLst>
            </p:cNvPr>
            <p:cNvCxnSpPr/>
            <p:nvPr/>
          </p:nvCxnSpPr>
          <p:spPr>
            <a:xfrm flipV="1">
              <a:off x="4796790" y="3502660"/>
              <a:ext cx="45085" cy="4425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 Box 33">
              <a:extLst>
                <a:ext uri="{FF2B5EF4-FFF2-40B4-BE49-F238E27FC236}">
                  <a16:creationId xmlns:a16="http://schemas.microsoft.com/office/drawing/2014/main" id="{F23AE927-8705-4A28-B76A-AD72FCB7FDB3}"/>
                </a:ext>
              </a:extLst>
            </p:cNvPr>
            <p:cNvSpPr txBox="1"/>
            <p:nvPr/>
          </p:nvSpPr>
          <p:spPr bwMode="auto">
            <a:xfrm>
              <a:off x="4420870" y="3892550"/>
              <a:ext cx="1104900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Protruding Payload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BDFEC6A-B828-47E5-A320-3322120F6B35}"/>
                </a:ext>
              </a:extLst>
            </p:cNvPr>
            <p:cNvCxnSpPr/>
            <p:nvPr/>
          </p:nvCxnSpPr>
          <p:spPr>
            <a:xfrm flipH="1" flipV="1">
              <a:off x="6322695" y="3756660"/>
              <a:ext cx="45085" cy="3124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 Box 35">
              <a:extLst>
                <a:ext uri="{FF2B5EF4-FFF2-40B4-BE49-F238E27FC236}">
                  <a16:creationId xmlns:a16="http://schemas.microsoft.com/office/drawing/2014/main" id="{4C84BC6A-9047-48FF-9E61-547B4E7B0C0D}"/>
                </a:ext>
              </a:extLst>
            </p:cNvPr>
            <p:cNvSpPr txBox="1"/>
            <p:nvPr/>
          </p:nvSpPr>
          <p:spPr bwMode="auto">
            <a:xfrm>
              <a:off x="6011545" y="3998595"/>
              <a:ext cx="1030605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Elongated Fuselage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E2B824F-7FEC-4ADC-B76B-F11FA27679F1}"/>
                </a:ext>
              </a:extLst>
            </p:cNvPr>
            <p:cNvCxnSpPr/>
            <p:nvPr/>
          </p:nvCxnSpPr>
          <p:spPr>
            <a:xfrm flipH="1" flipV="1">
              <a:off x="7289800" y="3682365"/>
              <a:ext cx="98425" cy="3213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 Box 37">
              <a:extLst>
                <a:ext uri="{FF2B5EF4-FFF2-40B4-BE49-F238E27FC236}">
                  <a16:creationId xmlns:a16="http://schemas.microsoft.com/office/drawing/2014/main" id="{3107559B-D5BC-4E63-BB17-234D289C0B2B}"/>
                </a:ext>
              </a:extLst>
            </p:cNvPr>
            <p:cNvSpPr txBox="1"/>
            <p:nvPr/>
          </p:nvSpPr>
          <p:spPr bwMode="auto">
            <a:xfrm>
              <a:off x="7164070" y="3977640"/>
              <a:ext cx="649605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 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367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2A6D-1B46-481C-A6CC-B84E891C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/>
              <a:t>Concept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A114C-21C6-4DF6-B7AD-E51488B5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109" y="1179098"/>
            <a:ext cx="5257800" cy="3817461"/>
          </a:xfrm>
        </p:spPr>
        <p:txBody>
          <a:bodyPr/>
          <a:lstStyle/>
          <a:p>
            <a:r>
              <a:rPr lang="en-US" dirty="0"/>
              <a:t>Mid wing design offers maneuverability</a:t>
            </a:r>
          </a:p>
          <a:p>
            <a:r>
              <a:rPr lang="en-US" dirty="0"/>
              <a:t>Offers least amount of drag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3AAC2-78B8-450C-9293-F08C55CF2D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F8C6C919-BC4F-4BEC-88E4-8328EC8707D8}"/>
              </a:ext>
            </a:extLst>
          </p:cNvPr>
          <p:cNvSpPr txBox="1">
            <a:spLocks/>
          </p:cNvSpPr>
          <p:nvPr/>
        </p:nvSpPr>
        <p:spPr>
          <a:xfrm>
            <a:off x="10363246" y="562365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Clayton Cooley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EAEACBA-5E9F-402C-9FF8-626D0FD7E6AA}"/>
              </a:ext>
            </a:extLst>
          </p:cNvPr>
          <p:cNvGrpSpPr/>
          <p:nvPr/>
        </p:nvGrpSpPr>
        <p:grpSpPr>
          <a:xfrm>
            <a:off x="7464085" y="1662771"/>
            <a:ext cx="4549380" cy="3224663"/>
            <a:chOff x="3950652" y="1974215"/>
            <a:chExt cx="4290695" cy="2909570"/>
          </a:xfrm>
        </p:grpSpPr>
        <p:pic>
          <p:nvPicPr>
            <p:cNvPr id="40" name="Picture 39" descr="A picture containing aircraft, transport&#10;&#10;Description automatically generated">
              <a:extLst>
                <a:ext uri="{FF2B5EF4-FFF2-40B4-BE49-F238E27FC236}">
                  <a16:creationId xmlns:a16="http://schemas.microsoft.com/office/drawing/2014/main" id="{2D6FD48C-F173-40EA-B8BD-83935EE32F8F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192" b="75000" l="17556" r="86556">
                          <a14:foregroundMark x1="85222" y1="60732" x2="85222" y2="61742"/>
                          <a14:foregroundMark x1="85000" y1="62879" x2="85333" y2="61995"/>
                          <a14:foregroundMark x1="85556" y1="60985" x2="85778" y2="59975"/>
                          <a14:foregroundMark x1="85778" y1="59848" x2="86111" y2="58838"/>
                          <a14:foregroundMark x1="86111" y1="59091" x2="86111" y2="58586"/>
                          <a14:foregroundMark x1="86000" y1="58838" x2="86000" y2="58586"/>
                          <a14:foregroundMark x1="86111" y1="58965" x2="85889" y2="58460"/>
                          <a14:foregroundMark x1="86111" y1="60732" x2="86111" y2="60732"/>
                          <a14:foregroundMark x1="86333" y1="58838" x2="86556" y2="58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5" t="12253" r="5078" b="17961"/>
            <a:stretch/>
          </p:blipFill>
          <p:spPr bwMode="auto">
            <a:xfrm>
              <a:off x="3950652" y="1974215"/>
              <a:ext cx="4071620" cy="29095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79A70C3-821C-4084-ACD2-BE58C0B4A953}"/>
                </a:ext>
              </a:extLst>
            </p:cNvPr>
            <p:cNvSpPr/>
            <p:nvPr/>
          </p:nvSpPr>
          <p:spPr>
            <a:xfrm rot="1278223">
              <a:off x="5319077" y="3405505"/>
              <a:ext cx="554355" cy="2108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9377249-9804-408B-BADC-BF46341C7431}"/>
                </a:ext>
              </a:extLst>
            </p:cNvPr>
            <p:cNvCxnSpPr/>
            <p:nvPr/>
          </p:nvCxnSpPr>
          <p:spPr>
            <a:xfrm flipH="1" flipV="1">
              <a:off x="5719762" y="3650615"/>
              <a:ext cx="62865" cy="3962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 Box 41">
              <a:extLst>
                <a:ext uri="{FF2B5EF4-FFF2-40B4-BE49-F238E27FC236}">
                  <a16:creationId xmlns:a16="http://schemas.microsoft.com/office/drawing/2014/main" id="{2F5A6D60-B36F-416D-BD75-E0403E4AE1A8}"/>
                </a:ext>
              </a:extLst>
            </p:cNvPr>
            <p:cNvSpPr txBox="1"/>
            <p:nvPr/>
          </p:nvSpPr>
          <p:spPr bwMode="auto">
            <a:xfrm>
              <a:off x="5514657" y="4003675"/>
              <a:ext cx="945515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Mid Wing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8D4ADFF-8201-4488-B156-4B29CA20A6BA}"/>
                </a:ext>
              </a:extLst>
            </p:cNvPr>
            <p:cNvCxnSpPr/>
            <p:nvPr/>
          </p:nvCxnSpPr>
          <p:spPr>
            <a:xfrm>
              <a:off x="4458017" y="2523490"/>
              <a:ext cx="80010" cy="4000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 Box 43">
              <a:extLst>
                <a:ext uri="{FF2B5EF4-FFF2-40B4-BE49-F238E27FC236}">
                  <a16:creationId xmlns:a16="http://schemas.microsoft.com/office/drawing/2014/main" id="{B06F27F3-A243-488F-B156-6FCDE085AC52}"/>
                </a:ext>
              </a:extLst>
            </p:cNvPr>
            <p:cNvSpPr txBox="1"/>
            <p:nvPr/>
          </p:nvSpPr>
          <p:spPr bwMode="auto">
            <a:xfrm>
              <a:off x="4135437" y="2029025"/>
              <a:ext cx="945515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Inboard Payload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D23E2C8-E1A9-408C-9ADE-7F8AD0A03877}"/>
                </a:ext>
              </a:extLst>
            </p:cNvPr>
            <p:cNvCxnSpPr/>
            <p:nvPr/>
          </p:nvCxnSpPr>
          <p:spPr>
            <a:xfrm flipH="1">
              <a:off x="6187122" y="3004820"/>
              <a:ext cx="221615" cy="3594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 Box 45">
              <a:extLst>
                <a:ext uri="{FF2B5EF4-FFF2-40B4-BE49-F238E27FC236}">
                  <a16:creationId xmlns:a16="http://schemas.microsoft.com/office/drawing/2014/main" id="{0B3D2C2A-44B1-48E6-9979-D2480CC545B7}"/>
                </a:ext>
              </a:extLst>
            </p:cNvPr>
            <p:cNvSpPr txBox="1"/>
            <p:nvPr/>
          </p:nvSpPr>
          <p:spPr bwMode="auto">
            <a:xfrm>
              <a:off x="6212522" y="2571115"/>
              <a:ext cx="944880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Elongated</a:t>
              </a:r>
            </a:p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Fuselage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0EE9517-7F33-4B91-AADE-C6D7221D0724}"/>
                </a:ext>
              </a:extLst>
            </p:cNvPr>
            <p:cNvCxnSpPr/>
            <p:nvPr/>
          </p:nvCxnSpPr>
          <p:spPr>
            <a:xfrm flipH="1">
              <a:off x="7416482" y="3200400"/>
              <a:ext cx="97790" cy="321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 Box 47">
              <a:extLst>
                <a:ext uri="{FF2B5EF4-FFF2-40B4-BE49-F238E27FC236}">
                  <a16:creationId xmlns:a16="http://schemas.microsoft.com/office/drawing/2014/main" id="{12B9EBF9-D9CA-42B1-A8A1-1214B62CF28E}"/>
                </a:ext>
              </a:extLst>
            </p:cNvPr>
            <p:cNvSpPr txBox="1"/>
            <p:nvPr/>
          </p:nvSpPr>
          <p:spPr bwMode="auto">
            <a:xfrm>
              <a:off x="7295832" y="2973070"/>
              <a:ext cx="945515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 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786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2A7A-240A-43DD-8DB3-4AAE3086B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2547505"/>
            <a:ext cx="10018713" cy="1752599"/>
          </a:xfrm>
        </p:spPr>
        <p:txBody>
          <a:bodyPr/>
          <a:lstStyle/>
          <a:p>
            <a:r>
              <a:rPr lang="en-US"/>
              <a:t>Concept Selection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E02C4-DA87-4603-B8AE-96900BF628AB}"/>
              </a:ext>
            </a:extLst>
          </p:cNvPr>
          <p:cNvSpPr txBox="1">
            <a:spLocks/>
          </p:cNvSpPr>
          <p:nvPr/>
        </p:nvSpPr>
        <p:spPr>
          <a:xfrm>
            <a:off x="10363246" y="562365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Clayton Cooley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A4255CA-0198-427D-9CA2-E20A1866A5F1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7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D3E59DF3-0360-4ED5-9DDE-B4766A59E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97" r="1266"/>
          <a:stretch/>
        </p:blipFill>
        <p:spPr>
          <a:xfrm>
            <a:off x="3724489" y="1506919"/>
            <a:ext cx="1356535" cy="1830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0128070C-3789-4F1E-8B36-52B53FB594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" t="6491"/>
          <a:stretch/>
        </p:blipFill>
        <p:spPr>
          <a:xfrm>
            <a:off x="5883102" y="1509131"/>
            <a:ext cx="1402268" cy="1841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285D3B-E931-44DB-973D-49FA36C6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4" y="685800"/>
            <a:ext cx="10018713" cy="1752599"/>
          </a:xfrm>
        </p:spPr>
        <p:txBody>
          <a:bodyPr anchor="t"/>
          <a:lstStyle/>
          <a:p>
            <a:r>
              <a:rPr lang="en-US" dirty="0"/>
              <a:t>Team Introduction</a:t>
            </a:r>
          </a:p>
        </p:txBody>
      </p:sp>
      <p:pic>
        <p:nvPicPr>
          <p:cNvPr id="6" name="Content Placeholder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6C16047-4368-46F2-869F-09C1AE0F7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t="7361" b="8034"/>
          <a:stretch/>
        </p:blipFill>
        <p:spPr>
          <a:xfrm>
            <a:off x="1515849" y="1495146"/>
            <a:ext cx="1387853" cy="1832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BA48FB-59AE-47DE-BE18-BFEE0FC2F2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E4656-C227-4238-804B-99E42AA4119D}"/>
              </a:ext>
            </a:extLst>
          </p:cNvPr>
          <p:cNvSpPr txBox="1"/>
          <p:nvPr/>
        </p:nvSpPr>
        <p:spPr>
          <a:xfrm>
            <a:off x="827497" y="3348271"/>
            <a:ext cx="259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Taylor Jacobs</a:t>
            </a:r>
          </a:p>
          <a:p>
            <a:pPr algn="ctr"/>
            <a:r>
              <a:rPr lang="en-US" sz="1600" dirty="0"/>
              <a:t>Flight Dynamics Engineer</a:t>
            </a:r>
          </a:p>
          <a:p>
            <a:pPr algn="ctr"/>
            <a:r>
              <a:rPr lang="en-US" sz="1200" dirty="0"/>
              <a:t>Mechanical 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9B171-0BCE-4822-A16B-2FAE38678F5A}"/>
              </a:ext>
            </a:extLst>
          </p:cNvPr>
          <p:cNvSpPr txBox="1"/>
          <p:nvPr/>
        </p:nvSpPr>
        <p:spPr>
          <a:xfrm>
            <a:off x="3015568" y="3364541"/>
            <a:ext cx="259219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/>
              <a:t>Clayton Cooley</a:t>
            </a:r>
            <a:endParaRPr lang="en-US"/>
          </a:p>
          <a:p>
            <a:pPr algn="ctr"/>
            <a:r>
              <a:rPr lang="en-US" sz="1600"/>
              <a:t>Test Engineer</a:t>
            </a:r>
          </a:p>
          <a:p>
            <a:pPr algn="ctr"/>
            <a:r>
              <a:rPr lang="en-US" sz="1200"/>
              <a:t>Mechanical Engineering</a:t>
            </a:r>
            <a:endParaRPr lang="en-US" sz="120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52020-E178-4C28-ADAE-DF047490E8F0}"/>
              </a:ext>
            </a:extLst>
          </p:cNvPr>
          <p:cNvSpPr txBox="1"/>
          <p:nvPr/>
        </p:nvSpPr>
        <p:spPr>
          <a:xfrm>
            <a:off x="5225304" y="3384664"/>
            <a:ext cx="2592198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dirty="0"/>
              <a:t>Zachary </a:t>
            </a:r>
            <a:r>
              <a:rPr lang="en-US" sz="2000" b="1" dirty="0" err="1"/>
              <a:t>Noay</a:t>
            </a:r>
            <a:endParaRPr lang="en-US" sz="2000" b="1" dirty="0">
              <a:cs typeface="Calibri"/>
            </a:endParaRPr>
          </a:p>
          <a:p>
            <a:pPr algn="ctr"/>
            <a:r>
              <a:rPr lang="en-US" sz="1600" dirty="0"/>
              <a:t>Embedded Systems Engineer</a:t>
            </a:r>
            <a:endParaRPr lang="en-US" sz="1600" dirty="0">
              <a:cs typeface="Calibri"/>
            </a:endParaRPr>
          </a:p>
          <a:p>
            <a:pPr algn="ctr"/>
            <a:r>
              <a:rPr lang="en-US" sz="1200" dirty="0"/>
              <a:t>Electrical Engineering</a:t>
            </a:r>
            <a:endParaRPr lang="en-US" sz="1200" dirty="0">
              <a:cs typeface="Calibri"/>
            </a:endParaRPr>
          </a:p>
        </p:txBody>
      </p:sp>
      <p:pic>
        <p:nvPicPr>
          <p:cNvPr id="4" name="Picture 4" descr="A person standing in front of a mirror posing for the camera&#10;&#10;Description generated with very high confidence">
            <a:extLst>
              <a:ext uri="{FF2B5EF4-FFF2-40B4-BE49-F238E27FC236}">
                <a16:creationId xmlns:a16="http://schemas.microsoft.com/office/drawing/2014/main" id="{D81A5832-9DFC-4E45-99D3-C58C07006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9957" y="1453878"/>
            <a:ext cx="1547281" cy="20201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03C9E2-542E-48D5-967B-4FE752501F30}"/>
              </a:ext>
            </a:extLst>
          </p:cNvPr>
          <p:cNvSpPr txBox="1"/>
          <p:nvPr/>
        </p:nvSpPr>
        <p:spPr>
          <a:xfrm>
            <a:off x="7471138" y="3384664"/>
            <a:ext cx="2592198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dirty="0"/>
              <a:t>Brian </a:t>
            </a:r>
            <a:r>
              <a:rPr lang="en-US" sz="2000" b="1" dirty="0" err="1"/>
              <a:t>Thervil</a:t>
            </a:r>
            <a:endParaRPr lang="en-US" dirty="0"/>
          </a:p>
          <a:p>
            <a:pPr algn="ctr"/>
            <a:r>
              <a:rPr lang="en-US" sz="1600" dirty="0">
                <a:cs typeface="Arial"/>
              </a:rPr>
              <a:t>Software/System Integration Engineer</a:t>
            </a:r>
          </a:p>
          <a:p>
            <a:pPr algn="ctr"/>
            <a:r>
              <a:rPr lang="en-US" sz="1200" dirty="0"/>
              <a:t>Electrical Engineering</a:t>
            </a:r>
            <a:endParaRPr lang="en-US" sz="1200" dirty="0">
              <a:cs typeface="Calibri"/>
            </a:endParaRPr>
          </a:p>
        </p:txBody>
      </p:sp>
      <p:pic>
        <p:nvPicPr>
          <p:cNvPr id="16" name="Picture 16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89822F01-22B6-41BA-B35D-02497FF1DC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0909" y="1493584"/>
            <a:ext cx="1224844" cy="1834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20CFFD-415B-4876-9E1D-672C5871CCD6}"/>
              </a:ext>
            </a:extLst>
          </p:cNvPr>
          <p:cNvSpPr txBox="1"/>
          <p:nvPr/>
        </p:nvSpPr>
        <p:spPr>
          <a:xfrm>
            <a:off x="9597232" y="3384664"/>
            <a:ext cx="259219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dirty="0"/>
              <a:t>Brenden Richman</a:t>
            </a:r>
            <a:endParaRPr lang="en-US" sz="2000" b="1" dirty="0">
              <a:cs typeface="Calibri"/>
            </a:endParaRPr>
          </a:p>
          <a:p>
            <a:pPr algn="ctr"/>
            <a:r>
              <a:rPr lang="en-US" sz="1600" dirty="0"/>
              <a:t>CAD/Materials Engineer</a:t>
            </a:r>
            <a:endParaRPr lang="en-US" sz="1600" dirty="0">
              <a:cs typeface="Calibri"/>
            </a:endParaRPr>
          </a:p>
          <a:p>
            <a:pPr algn="ctr"/>
            <a:r>
              <a:rPr lang="en-US" sz="1200" dirty="0"/>
              <a:t>Mechanical Engineering</a:t>
            </a:r>
            <a:endParaRPr lang="en-US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087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94C9-87BF-46B8-8DBA-FE0E5724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 anchor="t"/>
          <a:lstStyle/>
          <a:p>
            <a:r>
              <a:rPr lang="en-US" dirty="0"/>
              <a:t>Concept Selection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E736DA-59B5-44EA-877E-C82A0C4F4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754731"/>
              </p:ext>
            </p:extLst>
          </p:nvPr>
        </p:nvGraphicFramePr>
        <p:xfrm>
          <a:off x="2372590" y="883227"/>
          <a:ext cx="7450105" cy="475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7369">
                  <a:extLst>
                    <a:ext uri="{9D8B030D-6E8A-4147-A177-3AD203B41FA5}">
                      <a16:colId xmlns:a16="http://schemas.microsoft.com/office/drawing/2014/main" val="3710349599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2091236715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1154371835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1348127464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3550035874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2985277675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1708789042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4200912267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3481286658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335501394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3429840590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3144185097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2686246943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145232479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2082862448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3489265085"/>
                    </a:ext>
                  </a:extLst>
                </a:gridCol>
                <a:gridCol w="373921">
                  <a:extLst>
                    <a:ext uri="{9D8B030D-6E8A-4147-A177-3AD203B41FA5}">
                      <a16:colId xmlns:a16="http://schemas.microsoft.com/office/drawing/2014/main" val="3469379817"/>
                    </a:ext>
                  </a:extLst>
                </a:gridCol>
              </a:tblGrid>
              <a:tr h="2135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House of Quality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Engineering Characteristics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588369"/>
                  </a:ext>
                </a:extLst>
              </a:tr>
              <a:tr h="1642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Improvement Direction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↓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↑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↓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↓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↓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↓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↑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↑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↓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↑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↑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↓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↑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↑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↑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704913"/>
                  </a:ext>
                </a:extLst>
              </a:tr>
              <a:tr h="1642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Units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</a:t>
                      </a:r>
                      <a:r>
                        <a:rPr lang="en-US" sz="1000" u="none" strike="noStrike" baseline="30000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</a:t>
                      </a:r>
                      <a:r>
                        <a:rPr lang="en-US" sz="1000" u="none" strike="noStrike" baseline="30000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m/s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deg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026617"/>
                  </a:ext>
                </a:extLst>
              </a:tr>
              <a:tr h="1059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Customer</a:t>
                      </a:r>
                      <a:br>
                        <a:rPr lang="en-US" sz="100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Requirements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Importance Weight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Factor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Empty Weight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Endurance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Wingspan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Length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Payload Weight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Drag coefficient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Weather Resistance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Wing Rigidity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Radar Footprint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Material Durability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Payload Mount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Exchangeable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Velocity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Altitude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Signal Range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Payload Orientation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Control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15956"/>
                  </a:ext>
                </a:extLst>
              </a:tr>
              <a:tr h="353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Gross weight lighter </a:t>
                      </a:r>
                      <a:br>
                        <a:rPr lang="en-US" sz="100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than reference UAV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276065"/>
                  </a:ext>
                </a:extLst>
              </a:tr>
              <a:tr h="320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Drone operates in light </a:t>
                      </a:r>
                      <a:b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storm weather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852821"/>
                  </a:ext>
                </a:extLst>
              </a:tr>
              <a:tr h="345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Flight time is equal or </a:t>
                      </a:r>
                      <a:br>
                        <a:rPr lang="en-US" sz="100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greater than reference UAV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5230"/>
                  </a:ext>
                </a:extLst>
              </a:tr>
              <a:tr h="336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Drone's scale is equal or less than reference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447715"/>
                  </a:ext>
                </a:extLst>
              </a:tr>
              <a:tr h="238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UAV is user controlled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905138"/>
                  </a:ext>
                </a:extLst>
              </a:tr>
              <a:tr h="31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Operates in U.S. climate range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983516"/>
                  </a:ext>
                </a:extLst>
              </a:tr>
              <a:tr h="336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Drone provides</a:t>
                      </a:r>
                      <a:br>
                        <a:rPr lang="en-US" sz="100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adequate surveillance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008563"/>
                  </a:ext>
                </a:extLst>
              </a:tr>
              <a:tr h="320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3D printing utilized for </a:t>
                      </a:r>
                      <a:b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construction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241805"/>
                  </a:ext>
                </a:extLst>
              </a:tr>
              <a:tr h="156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Raw Score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15766"/>
                  </a:ext>
                </a:extLst>
              </a:tr>
              <a:tr h="1642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Relative Weight 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852151"/>
                  </a:ext>
                </a:extLst>
              </a:tr>
              <a:tr h="1560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Rank Order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" marR="396" marT="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98795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1568B-8E23-4F31-A947-22CA70EE51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124A26-03AE-47A2-83B0-C1E1EE55A94B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Brenden Richman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89BE70-2EA9-4F7A-9BF9-228942A534E7}"/>
              </a:ext>
            </a:extLst>
          </p:cNvPr>
          <p:cNvSpPr/>
          <p:nvPr/>
        </p:nvSpPr>
        <p:spPr>
          <a:xfrm>
            <a:off x="4210049" y="1430481"/>
            <a:ext cx="2242703" cy="1047749"/>
          </a:xfrm>
          <a:prstGeom prst="rect">
            <a:avLst/>
          </a:prstGeom>
          <a:solidFill>
            <a:srgbClr val="FFFF00">
              <a:alpha val="4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C0C8CF-18F5-49FA-BAB7-FDEBAE70D19B}"/>
              </a:ext>
            </a:extLst>
          </p:cNvPr>
          <p:cNvSpPr/>
          <p:nvPr/>
        </p:nvSpPr>
        <p:spPr>
          <a:xfrm>
            <a:off x="4210048" y="5482934"/>
            <a:ext cx="2242703" cy="155863"/>
          </a:xfrm>
          <a:prstGeom prst="rect">
            <a:avLst/>
          </a:prstGeom>
          <a:solidFill>
            <a:srgbClr val="FFFF00">
              <a:alpha val="4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91401-50E1-4A8C-ACBE-57A7AEE7D1FE}"/>
              </a:ext>
            </a:extLst>
          </p:cNvPr>
          <p:cNvSpPr/>
          <p:nvPr/>
        </p:nvSpPr>
        <p:spPr>
          <a:xfrm>
            <a:off x="4210049" y="1430481"/>
            <a:ext cx="372340" cy="1047749"/>
          </a:xfrm>
          <a:prstGeom prst="rect">
            <a:avLst/>
          </a:prstGeom>
          <a:solidFill>
            <a:srgbClr val="2FE604">
              <a:alpha val="32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F6B80-EC9E-4DEB-89DA-77F5934EC642}"/>
              </a:ext>
            </a:extLst>
          </p:cNvPr>
          <p:cNvSpPr/>
          <p:nvPr/>
        </p:nvSpPr>
        <p:spPr>
          <a:xfrm>
            <a:off x="4210048" y="5482935"/>
            <a:ext cx="372340" cy="155863"/>
          </a:xfrm>
          <a:prstGeom prst="rect">
            <a:avLst/>
          </a:prstGeom>
          <a:solidFill>
            <a:srgbClr val="2FE604">
              <a:alpha val="32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0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94C9-87BF-46B8-8DBA-FE0E5724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/>
              <a:t>Concept Selection: Pugh Charts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2A6B5F-75FC-43F8-AA43-F2F5D3CC5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830208"/>
              </p:ext>
            </p:extLst>
          </p:nvPr>
        </p:nvGraphicFramePr>
        <p:xfrm>
          <a:off x="1288472" y="1973441"/>
          <a:ext cx="6701393" cy="258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314306762"/>
                    </a:ext>
                  </a:extLst>
                </a:gridCol>
                <a:gridCol w="1020683">
                  <a:extLst>
                    <a:ext uri="{9D8B030D-6E8A-4147-A177-3AD203B41FA5}">
                      <a16:colId xmlns:a16="http://schemas.microsoft.com/office/drawing/2014/main" val="3170319156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1508056825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3406314972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3217763886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4061915835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1958540706"/>
                    </a:ext>
                  </a:extLst>
                </a:gridCol>
              </a:tblGrid>
              <a:tr h="356493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Selection Criteria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412" marR="72412" marT="36206" marB="362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Datum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Concepts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412" marR="72412" marT="36206" marB="36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48315"/>
                  </a:ext>
                </a:extLst>
              </a:tr>
              <a:tr h="393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RQ-11B Raven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HW-VT-EF-IP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HW-VT-EF-PP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MW-VT-EF-IP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MW-VT-EF-PP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MW-VT-UW-IP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525388"/>
                  </a:ext>
                </a:extLst>
              </a:tr>
              <a:tr h="2107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Empty Weight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Datum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412" marR="72412" marT="36206" marB="3620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962986"/>
                  </a:ext>
                </a:extLst>
              </a:tr>
              <a:tr h="2107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Endurance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01986"/>
                  </a:ext>
                </a:extLst>
              </a:tr>
              <a:tr h="24762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Wingspan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991596"/>
                  </a:ext>
                </a:extLst>
              </a:tr>
              <a:tr h="17384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7231"/>
                  </a:ext>
                </a:extLst>
              </a:tr>
              <a:tr h="2107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Payload Weight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604157"/>
                  </a:ext>
                </a:extLst>
              </a:tr>
              <a:tr h="213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Drag coefficient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21851"/>
                  </a:ext>
                </a:extLst>
              </a:tr>
              <a:tr h="2107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# of pluses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56624"/>
                  </a:ext>
                </a:extLst>
              </a:tr>
              <a:tr h="2107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# of minuses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85" marR="58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367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1568B-8E23-4F31-A947-22CA70EE51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78F4832-2054-41FB-B97C-F37AA2DC62D2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Brenden Richman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D792F-1D9C-4555-B4EF-594E792CDEE4}"/>
              </a:ext>
            </a:extLst>
          </p:cNvPr>
          <p:cNvSpPr txBox="1"/>
          <p:nvPr/>
        </p:nvSpPr>
        <p:spPr>
          <a:xfrm>
            <a:off x="9099943" y="4724517"/>
            <a:ext cx="205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Concept 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38E9E4-1E04-49F9-B97C-F2E18251A7EA}"/>
              </a:ext>
            </a:extLst>
          </p:cNvPr>
          <p:cNvGrpSpPr/>
          <p:nvPr/>
        </p:nvGrpSpPr>
        <p:grpSpPr>
          <a:xfrm>
            <a:off x="7853744" y="1654112"/>
            <a:ext cx="4549380" cy="3224663"/>
            <a:chOff x="3950652" y="1974215"/>
            <a:chExt cx="4290695" cy="2909570"/>
          </a:xfrm>
        </p:grpSpPr>
        <p:pic>
          <p:nvPicPr>
            <p:cNvPr id="32" name="Picture 31" descr="A picture containing aircraft, transport&#10;&#10;Description automatically generated">
              <a:extLst>
                <a:ext uri="{FF2B5EF4-FFF2-40B4-BE49-F238E27FC236}">
                  <a16:creationId xmlns:a16="http://schemas.microsoft.com/office/drawing/2014/main" id="{1A6C1CD5-3AEB-4F81-881B-C2D1576D2AA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192" b="75000" l="17556" r="86556">
                          <a14:foregroundMark x1="85222" y1="60732" x2="85222" y2="61742"/>
                          <a14:foregroundMark x1="85000" y1="62879" x2="85333" y2="61995"/>
                          <a14:foregroundMark x1="85556" y1="60985" x2="85778" y2="59975"/>
                          <a14:foregroundMark x1="85778" y1="59848" x2="86111" y2="58838"/>
                          <a14:foregroundMark x1="86111" y1="59091" x2="86111" y2="58586"/>
                          <a14:foregroundMark x1="86000" y1="58838" x2="86000" y2="58586"/>
                          <a14:foregroundMark x1="86111" y1="58965" x2="85889" y2="58460"/>
                          <a14:foregroundMark x1="86111" y1="60732" x2="86111" y2="60732"/>
                          <a14:foregroundMark x1="86333" y1="58838" x2="86556" y2="58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5" t="12253" r="5078" b="17961"/>
            <a:stretch/>
          </p:blipFill>
          <p:spPr bwMode="auto">
            <a:xfrm>
              <a:off x="3950652" y="1974215"/>
              <a:ext cx="4071620" cy="29095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B24F6B7-7875-4A9E-991F-B46B138C0DAB}"/>
                </a:ext>
              </a:extLst>
            </p:cNvPr>
            <p:cNvSpPr/>
            <p:nvPr/>
          </p:nvSpPr>
          <p:spPr>
            <a:xfrm rot="1278223">
              <a:off x="5319077" y="3405505"/>
              <a:ext cx="554355" cy="2108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8ED312-C3E8-45B8-9D20-7CE2EC59CB0E}"/>
                </a:ext>
              </a:extLst>
            </p:cNvPr>
            <p:cNvCxnSpPr/>
            <p:nvPr/>
          </p:nvCxnSpPr>
          <p:spPr>
            <a:xfrm flipH="1" flipV="1">
              <a:off x="5719762" y="3650615"/>
              <a:ext cx="62865" cy="3962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 Box 41">
              <a:extLst>
                <a:ext uri="{FF2B5EF4-FFF2-40B4-BE49-F238E27FC236}">
                  <a16:creationId xmlns:a16="http://schemas.microsoft.com/office/drawing/2014/main" id="{9FC3E67C-9A01-4A3E-B8DA-097A15F79A2B}"/>
                </a:ext>
              </a:extLst>
            </p:cNvPr>
            <p:cNvSpPr txBox="1"/>
            <p:nvPr/>
          </p:nvSpPr>
          <p:spPr bwMode="auto">
            <a:xfrm>
              <a:off x="5514657" y="4003675"/>
              <a:ext cx="945515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Mid Wing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285A1D6-B6A8-428C-BD8F-38FF0D57FCCB}"/>
                </a:ext>
              </a:extLst>
            </p:cNvPr>
            <p:cNvCxnSpPr/>
            <p:nvPr/>
          </p:nvCxnSpPr>
          <p:spPr>
            <a:xfrm>
              <a:off x="4458017" y="2523490"/>
              <a:ext cx="80010" cy="4000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 Box 43">
              <a:extLst>
                <a:ext uri="{FF2B5EF4-FFF2-40B4-BE49-F238E27FC236}">
                  <a16:creationId xmlns:a16="http://schemas.microsoft.com/office/drawing/2014/main" id="{9A16C0A0-4893-473C-BA09-A23ED8BF4D99}"/>
                </a:ext>
              </a:extLst>
            </p:cNvPr>
            <p:cNvSpPr txBox="1"/>
            <p:nvPr/>
          </p:nvSpPr>
          <p:spPr bwMode="auto">
            <a:xfrm>
              <a:off x="4135437" y="2029025"/>
              <a:ext cx="945515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Inboard Payload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4CF19AD-BC7E-4B24-98B9-6177B579A135}"/>
                </a:ext>
              </a:extLst>
            </p:cNvPr>
            <p:cNvCxnSpPr/>
            <p:nvPr/>
          </p:nvCxnSpPr>
          <p:spPr>
            <a:xfrm flipH="1">
              <a:off x="6187122" y="3004820"/>
              <a:ext cx="221615" cy="3594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45">
              <a:extLst>
                <a:ext uri="{FF2B5EF4-FFF2-40B4-BE49-F238E27FC236}">
                  <a16:creationId xmlns:a16="http://schemas.microsoft.com/office/drawing/2014/main" id="{C38D2FE7-28E3-4777-BDE3-333C4FF791C1}"/>
                </a:ext>
              </a:extLst>
            </p:cNvPr>
            <p:cNvSpPr txBox="1"/>
            <p:nvPr/>
          </p:nvSpPr>
          <p:spPr bwMode="auto">
            <a:xfrm>
              <a:off x="6212522" y="2571115"/>
              <a:ext cx="944880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Elongated</a:t>
              </a:r>
            </a:p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Fuselage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284EF62-7F6C-43E3-97B1-5087F8DA7F1D}"/>
                </a:ext>
              </a:extLst>
            </p:cNvPr>
            <p:cNvCxnSpPr/>
            <p:nvPr/>
          </p:nvCxnSpPr>
          <p:spPr>
            <a:xfrm flipH="1">
              <a:off x="7416482" y="3200400"/>
              <a:ext cx="97790" cy="321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 Box 47">
              <a:extLst>
                <a:ext uri="{FF2B5EF4-FFF2-40B4-BE49-F238E27FC236}">
                  <a16:creationId xmlns:a16="http://schemas.microsoft.com/office/drawing/2014/main" id="{42DE225F-EB94-4449-91AD-3CBC2B13BA65}"/>
                </a:ext>
              </a:extLst>
            </p:cNvPr>
            <p:cNvSpPr txBox="1"/>
            <p:nvPr/>
          </p:nvSpPr>
          <p:spPr bwMode="auto">
            <a:xfrm>
              <a:off x="7295832" y="2973070"/>
              <a:ext cx="945515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 Tail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B5E0E99-2322-4B0C-82B0-6BA654CD8EDE}"/>
              </a:ext>
            </a:extLst>
          </p:cNvPr>
          <p:cNvSpPr/>
          <p:nvPr/>
        </p:nvSpPr>
        <p:spPr>
          <a:xfrm>
            <a:off x="5301094" y="2331026"/>
            <a:ext cx="900545" cy="2225385"/>
          </a:xfrm>
          <a:prstGeom prst="rect">
            <a:avLst/>
          </a:prstGeom>
          <a:solidFill>
            <a:srgbClr val="2FE604">
              <a:alpha val="35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94C9-87BF-46B8-8DBA-FE0E5724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/>
              <a:t>Concept Selection: Pugh Charts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1568B-8E23-4F31-A947-22CA70EE51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1A3A2E-585C-419D-8525-C8D1381D3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51446"/>
              </p:ext>
            </p:extLst>
          </p:nvPr>
        </p:nvGraphicFramePr>
        <p:xfrm>
          <a:off x="1294764" y="1973702"/>
          <a:ext cx="5723763" cy="2645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1">
                  <a:extLst>
                    <a:ext uri="{9D8B030D-6E8A-4147-A177-3AD203B41FA5}">
                      <a16:colId xmlns:a16="http://schemas.microsoft.com/office/drawing/2014/main" val="1925290197"/>
                    </a:ext>
                  </a:extLst>
                </a:gridCol>
                <a:gridCol w="997534">
                  <a:extLst>
                    <a:ext uri="{9D8B030D-6E8A-4147-A177-3AD203B41FA5}">
                      <a16:colId xmlns:a16="http://schemas.microsoft.com/office/drawing/2014/main" val="826127054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4125587649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443067698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1020665618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893798388"/>
                    </a:ext>
                  </a:extLst>
                </a:gridCol>
              </a:tblGrid>
              <a:tr h="305269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Selection Criteria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Datum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Concepts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378784"/>
                  </a:ext>
                </a:extLst>
              </a:tr>
              <a:tr h="466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Concept 3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MW-VT-EF-IP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HW-VT-EF-IP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HW-VT-EF-PP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 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MW-VT-EF-PP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 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MW-VT-UW-IP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624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Empty Weight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Datum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1444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Endurance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8187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Wingspan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3048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216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Payload Weight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2878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Drag coefficient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1044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# of pluses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230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# of minuses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64417"/>
                  </a:ext>
                </a:extLst>
              </a:tr>
            </a:tbl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78F4832-2054-41FB-B97C-F37AA2DC62D2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Brenden Richman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C1A1E-0457-4B07-8DB9-A6E18D94FBFB}"/>
              </a:ext>
            </a:extLst>
          </p:cNvPr>
          <p:cNvSpPr txBox="1"/>
          <p:nvPr/>
        </p:nvSpPr>
        <p:spPr>
          <a:xfrm>
            <a:off x="8182408" y="4705285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Concept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0DB45C-3409-499C-8542-C5F8549A29BA}"/>
              </a:ext>
            </a:extLst>
          </p:cNvPr>
          <p:cNvSpPr txBox="1"/>
          <p:nvPr/>
        </p:nvSpPr>
        <p:spPr>
          <a:xfrm>
            <a:off x="2580257" y="1569665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Pugh Iteration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A9CA3A-960C-444F-9F8F-BEACF76CDFDE}"/>
              </a:ext>
            </a:extLst>
          </p:cNvPr>
          <p:cNvGrpSpPr/>
          <p:nvPr/>
        </p:nvGrpSpPr>
        <p:grpSpPr>
          <a:xfrm>
            <a:off x="7293873" y="1308477"/>
            <a:ext cx="4166978" cy="3295947"/>
            <a:chOff x="4309745" y="2153920"/>
            <a:chExt cx="3572510" cy="2550160"/>
          </a:xfrm>
        </p:grpSpPr>
        <p:pic>
          <p:nvPicPr>
            <p:cNvPr id="22" name="Picture 21" descr="A close up of an airplane&#10;&#10;Description automatically generated">
              <a:extLst>
                <a:ext uri="{FF2B5EF4-FFF2-40B4-BE49-F238E27FC236}">
                  <a16:creationId xmlns:a16="http://schemas.microsoft.com/office/drawing/2014/main" id="{4546AA7B-93AE-4C26-AD82-2199ADED2D44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12570" y1="33116" x2="9497" y2="42894"/>
                          <a14:backgroundMark x1="19926" y1="52412" x2="11080" y2="59192"/>
                          <a14:backgroundMark x1="18901" y1="52803" x2="14711" y2="55802"/>
                          <a14:backgroundMark x1="16201" y1="55802" x2="11732" y2="59322"/>
                          <a14:backgroundMark x1="14525" y1="57497" x2="11825" y2="59974"/>
                          <a14:backgroundMark x1="11453" y1="63625" x2="14804" y2="66232"/>
                          <a14:backgroundMark x1="11825" y1="63494" x2="14432" y2="65450"/>
                          <a14:backgroundMark x1="13315" y1="64276" x2="16201" y2="66884"/>
                          <a14:backgroundMark x1="16667" y1="66884" x2="18808" y2="684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745" y="2153920"/>
              <a:ext cx="3572510" cy="255016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7E462C0-14CB-4206-A149-FD92FF58E92A}"/>
                </a:ext>
              </a:extLst>
            </p:cNvPr>
            <p:cNvSpPr/>
            <p:nvPr/>
          </p:nvSpPr>
          <p:spPr>
            <a:xfrm rot="1597763">
              <a:off x="5433695" y="3122295"/>
              <a:ext cx="233680" cy="1257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6F9CD43-BF45-4AE7-83E8-AAB086595929}"/>
                </a:ext>
              </a:extLst>
            </p:cNvPr>
            <p:cNvCxnSpPr/>
            <p:nvPr/>
          </p:nvCxnSpPr>
          <p:spPr>
            <a:xfrm flipH="1">
              <a:off x="5524500" y="2793365"/>
              <a:ext cx="45085" cy="2901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 Box 30">
              <a:extLst>
                <a:ext uri="{FF2B5EF4-FFF2-40B4-BE49-F238E27FC236}">
                  <a16:creationId xmlns:a16="http://schemas.microsoft.com/office/drawing/2014/main" id="{FCD54EFC-57A5-4126-BDEC-ED87B9749C0B}"/>
                </a:ext>
              </a:extLst>
            </p:cNvPr>
            <p:cNvSpPr txBox="1"/>
            <p:nvPr/>
          </p:nvSpPr>
          <p:spPr bwMode="auto">
            <a:xfrm>
              <a:off x="5180330" y="2444984"/>
              <a:ext cx="896620" cy="28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High wing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13781C5-5DB1-4819-B58D-C696E74631B9}"/>
                </a:ext>
              </a:extLst>
            </p:cNvPr>
            <p:cNvCxnSpPr/>
            <p:nvPr/>
          </p:nvCxnSpPr>
          <p:spPr>
            <a:xfrm flipV="1">
              <a:off x="4796790" y="3502660"/>
              <a:ext cx="45085" cy="4425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 Box 33">
              <a:extLst>
                <a:ext uri="{FF2B5EF4-FFF2-40B4-BE49-F238E27FC236}">
                  <a16:creationId xmlns:a16="http://schemas.microsoft.com/office/drawing/2014/main" id="{18C9E0C3-3142-4ADC-B377-80009F5A530D}"/>
                </a:ext>
              </a:extLst>
            </p:cNvPr>
            <p:cNvSpPr txBox="1"/>
            <p:nvPr/>
          </p:nvSpPr>
          <p:spPr bwMode="auto">
            <a:xfrm>
              <a:off x="4420870" y="3892550"/>
              <a:ext cx="1104900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Protruding Payload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1D8B52-EC62-428F-B6AC-FB31ABA62648}"/>
                </a:ext>
              </a:extLst>
            </p:cNvPr>
            <p:cNvCxnSpPr/>
            <p:nvPr/>
          </p:nvCxnSpPr>
          <p:spPr>
            <a:xfrm flipH="1" flipV="1">
              <a:off x="6322695" y="3756660"/>
              <a:ext cx="45085" cy="3124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202A95C6-EDB5-47F5-8AEF-E0401E640BBA}"/>
                </a:ext>
              </a:extLst>
            </p:cNvPr>
            <p:cNvSpPr txBox="1"/>
            <p:nvPr/>
          </p:nvSpPr>
          <p:spPr bwMode="auto">
            <a:xfrm>
              <a:off x="6011545" y="3998595"/>
              <a:ext cx="1030605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Elongated Fuselage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A054B25-C0AB-41A2-A6DA-3F73D7FD41C4}"/>
                </a:ext>
              </a:extLst>
            </p:cNvPr>
            <p:cNvCxnSpPr/>
            <p:nvPr/>
          </p:nvCxnSpPr>
          <p:spPr>
            <a:xfrm flipH="1" flipV="1">
              <a:off x="7289800" y="3682365"/>
              <a:ext cx="98425" cy="3213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 Box 37">
              <a:extLst>
                <a:ext uri="{FF2B5EF4-FFF2-40B4-BE49-F238E27FC236}">
                  <a16:creationId xmlns:a16="http://schemas.microsoft.com/office/drawing/2014/main" id="{73FF5FE9-0327-4EFF-809C-CBADFEB8E9FE}"/>
                </a:ext>
              </a:extLst>
            </p:cNvPr>
            <p:cNvSpPr txBox="1"/>
            <p:nvPr/>
          </p:nvSpPr>
          <p:spPr bwMode="auto">
            <a:xfrm>
              <a:off x="7164070" y="3977640"/>
              <a:ext cx="649605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 Tail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7E3F364-BA8C-4395-B27D-F713834F7522}"/>
              </a:ext>
            </a:extLst>
          </p:cNvPr>
          <p:cNvSpPr/>
          <p:nvPr/>
        </p:nvSpPr>
        <p:spPr>
          <a:xfrm>
            <a:off x="6123708" y="2279072"/>
            <a:ext cx="891885" cy="2329294"/>
          </a:xfrm>
          <a:prstGeom prst="rect">
            <a:avLst/>
          </a:prstGeom>
          <a:solidFill>
            <a:schemeClr val="accent4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CE7C40-432F-402D-9282-2E3C3D3368F4}"/>
              </a:ext>
            </a:extLst>
          </p:cNvPr>
          <p:cNvSpPr/>
          <p:nvPr/>
        </p:nvSpPr>
        <p:spPr>
          <a:xfrm>
            <a:off x="2443595" y="2279071"/>
            <a:ext cx="3680111" cy="2329295"/>
          </a:xfrm>
          <a:prstGeom prst="rect">
            <a:avLst/>
          </a:prstGeom>
          <a:solidFill>
            <a:srgbClr val="2FE604">
              <a:alpha val="32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94C9-87BF-46B8-8DBA-FE0E5724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29" y="248390"/>
            <a:ext cx="11642559" cy="1367422"/>
          </a:xfrm>
        </p:spPr>
        <p:txBody>
          <a:bodyPr anchor="t">
            <a:normAutofit/>
          </a:bodyPr>
          <a:lstStyle/>
          <a:p>
            <a:r>
              <a:rPr lang="en-US" sz="3400"/>
              <a:t>Concept Selection: </a:t>
            </a:r>
            <a:br>
              <a:rPr lang="en-US" sz="3400"/>
            </a:br>
            <a:r>
              <a:rPr lang="en-US" sz="3400">
                <a:cs typeface="Arial"/>
              </a:rPr>
              <a:t>Criteria Pairwise 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B5659D-DE5B-4850-BB98-D92C0BAF8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5260"/>
              </p:ext>
            </p:extLst>
          </p:nvPr>
        </p:nvGraphicFramePr>
        <p:xfrm>
          <a:off x="685060" y="1950909"/>
          <a:ext cx="4848227" cy="2694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761">
                  <a:extLst>
                    <a:ext uri="{9D8B030D-6E8A-4147-A177-3AD203B41FA5}">
                      <a16:colId xmlns:a16="http://schemas.microsoft.com/office/drawing/2014/main" val="148814642"/>
                    </a:ext>
                  </a:extLst>
                </a:gridCol>
                <a:gridCol w="630916">
                  <a:extLst>
                    <a:ext uri="{9D8B030D-6E8A-4147-A177-3AD203B41FA5}">
                      <a16:colId xmlns:a16="http://schemas.microsoft.com/office/drawing/2014/main" val="3864883345"/>
                    </a:ext>
                  </a:extLst>
                </a:gridCol>
                <a:gridCol w="628110">
                  <a:extLst>
                    <a:ext uri="{9D8B030D-6E8A-4147-A177-3AD203B41FA5}">
                      <a16:colId xmlns:a16="http://schemas.microsoft.com/office/drawing/2014/main" val="3587113903"/>
                    </a:ext>
                  </a:extLst>
                </a:gridCol>
                <a:gridCol w="628110">
                  <a:extLst>
                    <a:ext uri="{9D8B030D-6E8A-4147-A177-3AD203B41FA5}">
                      <a16:colId xmlns:a16="http://schemas.microsoft.com/office/drawing/2014/main" val="3064064188"/>
                    </a:ext>
                  </a:extLst>
                </a:gridCol>
                <a:gridCol w="628110">
                  <a:extLst>
                    <a:ext uri="{9D8B030D-6E8A-4147-A177-3AD203B41FA5}">
                      <a16:colId xmlns:a16="http://schemas.microsoft.com/office/drawing/2014/main" val="113363245"/>
                    </a:ext>
                  </a:extLst>
                </a:gridCol>
                <a:gridCol w="628110">
                  <a:extLst>
                    <a:ext uri="{9D8B030D-6E8A-4147-A177-3AD203B41FA5}">
                      <a16:colId xmlns:a16="http://schemas.microsoft.com/office/drawing/2014/main" val="320099699"/>
                    </a:ext>
                  </a:extLst>
                </a:gridCol>
                <a:gridCol w="628110">
                  <a:extLst>
                    <a:ext uri="{9D8B030D-6E8A-4147-A177-3AD203B41FA5}">
                      <a16:colId xmlns:a16="http://schemas.microsoft.com/office/drawing/2014/main" val="3573944182"/>
                    </a:ext>
                  </a:extLst>
                </a:gridCol>
              </a:tblGrid>
              <a:tr h="940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[C]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Empty Weight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Endurance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Wingspan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Payload Weight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Drag coefficient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977678"/>
                  </a:ext>
                </a:extLst>
              </a:tr>
              <a:tr h="250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Empty Weight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7.000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7.000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084157"/>
                  </a:ext>
                </a:extLst>
              </a:tr>
              <a:tr h="250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Endurance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01429"/>
                  </a:ext>
                </a:extLst>
              </a:tr>
              <a:tr h="250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Wingspan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0.200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0.333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0.333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64021"/>
                  </a:ext>
                </a:extLst>
              </a:tr>
              <a:tr h="250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0.200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0.200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672744"/>
                  </a:ext>
                </a:extLst>
              </a:tr>
              <a:tr h="250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Payload Weight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0.333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9.000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25163"/>
                  </a:ext>
                </a:extLst>
              </a:tr>
              <a:tr h="250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Drag coefficient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0.200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64196"/>
                  </a:ext>
                </a:extLst>
              </a:tr>
              <a:tr h="250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2.019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11.867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12.667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26.000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4.978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19.333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6" marR="11926" marT="11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7074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1568B-8E23-4F31-A947-22CA70EE51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324E674-E43D-4D2E-9118-3B46B370E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3622"/>
              </p:ext>
            </p:extLst>
          </p:nvPr>
        </p:nvGraphicFramePr>
        <p:xfrm>
          <a:off x="6670176" y="1950907"/>
          <a:ext cx="4848227" cy="2694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3261">
                  <a:extLst>
                    <a:ext uri="{9D8B030D-6E8A-4147-A177-3AD203B41FA5}">
                      <a16:colId xmlns:a16="http://schemas.microsoft.com/office/drawing/2014/main" val="1946973304"/>
                    </a:ext>
                  </a:extLst>
                </a:gridCol>
                <a:gridCol w="558552">
                  <a:extLst>
                    <a:ext uri="{9D8B030D-6E8A-4147-A177-3AD203B41FA5}">
                      <a16:colId xmlns:a16="http://schemas.microsoft.com/office/drawing/2014/main" val="4118455069"/>
                    </a:ext>
                  </a:extLst>
                </a:gridCol>
                <a:gridCol w="556069">
                  <a:extLst>
                    <a:ext uri="{9D8B030D-6E8A-4147-A177-3AD203B41FA5}">
                      <a16:colId xmlns:a16="http://schemas.microsoft.com/office/drawing/2014/main" val="4239656533"/>
                    </a:ext>
                  </a:extLst>
                </a:gridCol>
                <a:gridCol w="556069">
                  <a:extLst>
                    <a:ext uri="{9D8B030D-6E8A-4147-A177-3AD203B41FA5}">
                      <a16:colId xmlns:a16="http://schemas.microsoft.com/office/drawing/2014/main" val="1711828204"/>
                    </a:ext>
                  </a:extLst>
                </a:gridCol>
                <a:gridCol w="556069">
                  <a:extLst>
                    <a:ext uri="{9D8B030D-6E8A-4147-A177-3AD203B41FA5}">
                      <a16:colId xmlns:a16="http://schemas.microsoft.com/office/drawing/2014/main" val="3235490200"/>
                    </a:ext>
                  </a:extLst>
                </a:gridCol>
                <a:gridCol w="556069">
                  <a:extLst>
                    <a:ext uri="{9D8B030D-6E8A-4147-A177-3AD203B41FA5}">
                      <a16:colId xmlns:a16="http://schemas.microsoft.com/office/drawing/2014/main" val="398096912"/>
                    </a:ext>
                  </a:extLst>
                </a:gridCol>
                <a:gridCol w="556069">
                  <a:extLst>
                    <a:ext uri="{9D8B030D-6E8A-4147-A177-3AD203B41FA5}">
                      <a16:colId xmlns:a16="http://schemas.microsoft.com/office/drawing/2014/main" val="2281246435"/>
                    </a:ext>
                  </a:extLst>
                </a:gridCol>
                <a:gridCol w="556069">
                  <a:extLst>
                    <a:ext uri="{9D8B030D-6E8A-4147-A177-3AD203B41FA5}">
                      <a16:colId xmlns:a16="http://schemas.microsoft.com/office/drawing/2014/main" val="1072049661"/>
                    </a:ext>
                  </a:extLst>
                </a:gridCol>
              </a:tblGrid>
              <a:tr h="1179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Normalized[C]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Empty Weight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Endurance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Wingspan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Payload Weight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Drag coefficient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Criteria Weights</a:t>
                      </a:r>
                      <a:b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{W}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392600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Empty Weight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0.495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0.590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0.395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0.603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0.362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0.439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457077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Endurance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0.192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0.155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193338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Wingspan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0.115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0.155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19055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1146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Payload Weight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0.165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0.253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0.346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0.201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0.259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0.243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847568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Drag coefficient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0.115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86118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35314"/>
                  </a:ext>
                </a:extLst>
              </a:tr>
            </a:tbl>
          </a:graphicData>
        </a:graphic>
      </p:graphicFrame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D4B492D-4F94-4894-9AE2-348EDF6CFEEB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Brenden Richman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E0B2204-B1A5-4D33-97AA-D290970CB14D}"/>
              </a:ext>
            </a:extLst>
          </p:cNvPr>
          <p:cNvSpPr/>
          <p:nvPr/>
        </p:nvSpPr>
        <p:spPr>
          <a:xfrm>
            <a:off x="5606875" y="3108751"/>
            <a:ext cx="978477" cy="48490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0793C-B693-484E-8F60-635229662FD4}"/>
              </a:ext>
            </a:extLst>
          </p:cNvPr>
          <p:cNvSpPr txBox="1"/>
          <p:nvPr/>
        </p:nvSpPr>
        <p:spPr>
          <a:xfrm>
            <a:off x="5538436" y="2732808"/>
            <a:ext cx="12191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cs typeface="Arial"/>
              </a:rPr>
              <a:t>Normalize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ACE2C5-1375-4FE5-AEB4-880C0AFC5309}"/>
              </a:ext>
            </a:extLst>
          </p:cNvPr>
          <p:cNvSpPr/>
          <p:nvPr/>
        </p:nvSpPr>
        <p:spPr>
          <a:xfrm>
            <a:off x="7630471" y="4417865"/>
            <a:ext cx="3896588" cy="225137"/>
          </a:xfrm>
          <a:prstGeom prst="rect">
            <a:avLst/>
          </a:prstGeom>
          <a:solidFill>
            <a:srgbClr val="2FE604">
              <a:alpha val="32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94C9-87BF-46B8-8DBA-FE0E5724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29" y="248390"/>
            <a:ext cx="11642559" cy="1367422"/>
          </a:xfrm>
        </p:spPr>
        <p:txBody>
          <a:bodyPr anchor="t">
            <a:normAutofit/>
          </a:bodyPr>
          <a:lstStyle/>
          <a:p>
            <a:r>
              <a:rPr lang="en-US" sz="3400"/>
              <a:t>Concept Selection: </a:t>
            </a:r>
            <a:br>
              <a:rPr lang="en-US" sz="3400"/>
            </a:br>
            <a:r>
              <a:rPr lang="en-US" sz="3400"/>
              <a:t>Analytical Hierarchy Process (AHP)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1568B-8E23-4F31-A947-22CA70EE51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324E674-E43D-4D2E-9118-3B46B370E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70817"/>
              </p:ext>
            </p:extLst>
          </p:nvPr>
        </p:nvGraphicFramePr>
        <p:xfrm>
          <a:off x="1614053" y="1527478"/>
          <a:ext cx="4848227" cy="2694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3261">
                  <a:extLst>
                    <a:ext uri="{9D8B030D-6E8A-4147-A177-3AD203B41FA5}">
                      <a16:colId xmlns:a16="http://schemas.microsoft.com/office/drawing/2014/main" val="1946973304"/>
                    </a:ext>
                  </a:extLst>
                </a:gridCol>
                <a:gridCol w="558552">
                  <a:extLst>
                    <a:ext uri="{9D8B030D-6E8A-4147-A177-3AD203B41FA5}">
                      <a16:colId xmlns:a16="http://schemas.microsoft.com/office/drawing/2014/main" val="4118455069"/>
                    </a:ext>
                  </a:extLst>
                </a:gridCol>
                <a:gridCol w="556069">
                  <a:extLst>
                    <a:ext uri="{9D8B030D-6E8A-4147-A177-3AD203B41FA5}">
                      <a16:colId xmlns:a16="http://schemas.microsoft.com/office/drawing/2014/main" val="4239656533"/>
                    </a:ext>
                  </a:extLst>
                </a:gridCol>
                <a:gridCol w="556069">
                  <a:extLst>
                    <a:ext uri="{9D8B030D-6E8A-4147-A177-3AD203B41FA5}">
                      <a16:colId xmlns:a16="http://schemas.microsoft.com/office/drawing/2014/main" val="1711828204"/>
                    </a:ext>
                  </a:extLst>
                </a:gridCol>
                <a:gridCol w="556069">
                  <a:extLst>
                    <a:ext uri="{9D8B030D-6E8A-4147-A177-3AD203B41FA5}">
                      <a16:colId xmlns:a16="http://schemas.microsoft.com/office/drawing/2014/main" val="3235490200"/>
                    </a:ext>
                  </a:extLst>
                </a:gridCol>
                <a:gridCol w="556069">
                  <a:extLst>
                    <a:ext uri="{9D8B030D-6E8A-4147-A177-3AD203B41FA5}">
                      <a16:colId xmlns:a16="http://schemas.microsoft.com/office/drawing/2014/main" val="398096912"/>
                    </a:ext>
                  </a:extLst>
                </a:gridCol>
                <a:gridCol w="556069">
                  <a:extLst>
                    <a:ext uri="{9D8B030D-6E8A-4147-A177-3AD203B41FA5}">
                      <a16:colId xmlns:a16="http://schemas.microsoft.com/office/drawing/2014/main" val="2281246435"/>
                    </a:ext>
                  </a:extLst>
                </a:gridCol>
                <a:gridCol w="556069">
                  <a:extLst>
                    <a:ext uri="{9D8B030D-6E8A-4147-A177-3AD203B41FA5}">
                      <a16:colId xmlns:a16="http://schemas.microsoft.com/office/drawing/2014/main" val="1072049661"/>
                    </a:ext>
                  </a:extLst>
                </a:gridCol>
              </a:tblGrid>
              <a:tr h="1179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Normalized[C]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Empty Weight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Endurance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Wingspan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Payload Weight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Drag coefficient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Criteria Weights</a:t>
                      </a:r>
                      <a:b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{W}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392600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Empty Weight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0.495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0.590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0.395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0.192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0.603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0.362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0.439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457077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Endurance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0.237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193338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Wingspan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0.115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0.155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0.091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19055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1146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Payload Weight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0.165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0.253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0.346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0.201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0.259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0.243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847568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Drag coefficient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86118"/>
                  </a:ext>
                </a:extLst>
              </a:tr>
              <a:tr h="21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35314"/>
                  </a:ext>
                </a:extLst>
              </a:tr>
            </a:tbl>
          </a:graphicData>
        </a:graphic>
      </p:graphicFrame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D4B492D-4F94-4894-9AE2-348EDF6CFEEB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Brenden Richman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858D2D-944D-470F-8929-C5D9CED95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0571"/>
              </p:ext>
            </p:extLst>
          </p:nvPr>
        </p:nvGraphicFramePr>
        <p:xfrm>
          <a:off x="7195704" y="2052204"/>
          <a:ext cx="4023570" cy="1948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0381">
                  <a:extLst>
                    <a:ext uri="{9D8B030D-6E8A-4147-A177-3AD203B41FA5}">
                      <a16:colId xmlns:a16="http://schemas.microsoft.com/office/drawing/2014/main" val="3045380002"/>
                    </a:ext>
                  </a:extLst>
                </a:gridCol>
                <a:gridCol w="1137813">
                  <a:extLst>
                    <a:ext uri="{9D8B030D-6E8A-4147-A177-3AD203B41FA5}">
                      <a16:colId xmlns:a16="http://schemas.microsoft.com/office/drawing/2014/main" val="3901105610"/>
                    </a:ext>
                  </a:extLst>
                </a:gridCol>
                <a:gridCol w="1365376">
                  <a:extLst>
                    <a:ext uri="{9D8B030D-6E8A-4147-A177-3AD203B41FA5}">
                      <a16:colId xmlns:a16="http://schemas.microsoft.com/office/drawing/2014/main" val="619160191"/>
                    </a:ext>
                  </a:extLst>
                </a:gridCol>
              </a:tblGrid>
              <a:tr h="660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{</a:t>
                      </a:r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Ws</a:t>
                      </a: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} = [C]{W}</a:t>
                      </a:r>
                      <a:b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Weighted Sum Vector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{W}</a:t>
                      </a:r>
                      <a:b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Criteria Weights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Cons</a:t>
                      </a:r>
                      <a:r>
                        <a:rPr lang="es-E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= {</a:t>
                      </a:r>
                      <a:r>
                        <a:rPr lang="es-ES" sz="11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Ws</a:t>
                      </a:r>
                      <a:r>
                        <a:rPr lang="es-E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}./{W}</a:t>
                      </a:r>
                      <a:br>
                        <a:rPr lang="es-E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s-ES" sz="11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Consistency</a:t>
                      </a:r>
                      <a:r>
                        <a:rPr lang="es-E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Vector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994518"/>
                  </a:ext>
                </a:extLst>
              </a:tr>
              <a:tr h="214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3.135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7.133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411221"/>
                  </a:ext>
                </a:extLst>
              </a:tr>
              <a:tr h="214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0.900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0.134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6.696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33145"/>
                  </a:ext>
                </a:extLst>
              </a:tr>
              <a:tr h="214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36657"/>
                  </a:ext>
                </a:extLst>
              </a:tr>
              <a:tr h="214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09584"/>
                  </a:ext>
                </a:extLst>
              </a:tr>
              <a:tr h="214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1.672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0.243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6.870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37577"/>
                  </a:ext>
                </a:extLst>
              </a:tr>
              <a:tr h="214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6.353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1" marR="9381" marT="9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97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D19B26-524C-48E6-B0D2-72C188859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7844"/>
              </p:ext>
            </p:extLst>
          </p:nvPr>
        </p:nvGraphicFramePr>
        <p:xfrm>
          <a:off x="4242271" y="4552061"/>
          <a:ext cx="3842859" cy="873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508">
                  <a:extLst>
                    <a:ext uri="{9D8B030D-6E8A-4147-A177-3AD203B41FA5}">
                      <a16:colId xmlns:a16="http://schemas.microsoft.com/office/drawing/2014/main" val="2916500269"/>
                    </a:ext>
                  </a:extLst>
                </a:gridCol>
                <a:gridCol w="1620351">
                  <a:extLst>
                    <a:ext uri="{9D8B030D-6E8A-4147-A177-3AD203B41FA5}">
                      <a16:colId xmlns:a16="http://schemas.microsoft.com/office/drawing/2014/main" val="2394662269"/>
                    </a:ext>
                  </a:extLst>
                </a:gridCol>
              </a:tblGrid>
              <a:tr h="21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/>
                          </a:solidFill>
                          <a:effectLst/>
                        </a:rPr>
                        <a:t>Average Consistency</a:t>
                      </a:r>
                      <a:endParaRPr lang="en-US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6.609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22938"/>
                  </a:ext>
                </a:extLst>
              </a:tr>
              <a:tr h="21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/>
                          </a:solidFill>
                          <a:effectLst/>
                        </a:rPr>
                        <a:t>Consistency Index</a:t>
                      </a:r>
                      <a:endParaRPr lang="en-US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0.122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540291"/>
                  </a:ext>
                </a:extLst>
              </a:tr>
              <a:tr h="21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1"/>
                          </a:solidFill>
                          <a:effectLst/>
                        </a:rPr>
                        <a:t>Consistency Ratio</a:t>
                      </a:r>
                      <a:endParaRPr lang="en-US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0.097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810550"/>
                  </a:ext>
                </a:extLst>
              </a:tr>
              <a:tr h="218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Is Comparison Consistent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Yes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7" marR="10917" marT="10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887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CF5D0A-870C-4BE5-BDB4-4E0F18518F56}"/>
              </a:ext>
            </a:extLst>
          </p:cNvPr>
          <p:cNvSpPr txBox="1"/>
          <p:nvPr/>
        </p:nvSpPr>
        <p:spPr>
          <a:xfrm>
            <a:off x="8014513" y="1620116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Consistency Check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CB5E3C-C5D6-4A7D-931D-2898685C0C75}"/>
              </a:ext>
            </a:extLst>
          </p:cNvPr>
          <p:cNvSpPr/>
          <p:nvPr/>
        </p:nvSpPr>
        <p:spPr>
          <a:xfrm>
            <a:off x="6461413" y="5197184"/>
            <a:ext cx="1619248" cy="233795"/>
          </a:xfrm>
          <a:prstGeom prst="rect">
            <a:avLst/>
          </a:prstGeom>
          <a:solidFill>
            <a:srgbClr val="2FE604">
              <a:alpha val="32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94C9-87BF-46B8-8DBA-FE0E5724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 anchor="t"/>
          <a:lstStyle/>
          <a:p>
            <a:br>
              <a:rPr lang="en-US"/>
            </a:br>
            <a:r>
              <a:rPr lang="en-US"/>
              <a:t>Concept Selection: AHP Continued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1568B-8E23-4F31-A947-22CA70EE51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CB9B09-0355-440D-844A-9CD45B928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92746"/>
              </p:ext>
            </p:extLst>
          </p:nvPr>
        </p:nvGraphicFramePr>
        <p:xfrm>
          <a:off x="1203903" y="2563091"/>
          <a:ext cx="6175376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281">
                  <a:extLst>
                    <a:ext uri="{9D8B030D-6E8A-4147-A177-3AD203B41FA5}">
                      <a16:colId xmlns:a16="http://schemas.microsoft.com/office/drawing/2014/main" val="2875577275"/>
                    </a:ext>
                  </a:extLst>
                </a:gridCol>
                <a:gridCol w="1285451">
                  <a:extLst>
                    <a:ext uri="{9D8B030D-6E8A-4147-A177-3AD203B41FA5}">
                      <a16:colId xmlns:a16="http://schemas.microsoft.com/office/drawing/2014/main" val="2354543652"/>
                    </a:ext>
                  </a:extLst>
                </a:gridCol>
                <a:gridCol w="1285451">
                  <a:extLst>
                    <a:ext uri="{9D8B030D-6E8A-4147-A177-3AD203B41FA5}">
                      <a16:colId xmlns:a16="http://schemas.microsoft.com/office/drawing/2014/main" val="2013519301"/>
                    </a:ext>
                  </a:extLst>
                </a:gridCol>
                <a:gridCol w="1285451">
                  <a:extLst>
                    <a:ext uri="{9D8B030D-6E8A-4147-A177-3AD203B41FA5}">
                      <a16:colId xmlns:a16="http://schemas.microsoft.com/office/drawing/2014/main" val="1309329182"/>
                    </a:ext>
                  </a:extLst>
                </a:gridCol>
                <a:gridCol w="1111742">
                  <a:extLst>
                    <a:ext uri="{9D8B030D-6E8A-4147-A177-3AD203B41FA5}">
                      <a16:colId xmlns:a16="http://schemas.microsoft.com/office/drawing/2014/main" val="271670757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HW-VT-EF-IP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Concept 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HW-VT-EF-PP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Concept 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MW-VT-EF-IP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Concept 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MW-VT-EF-PP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Concept 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04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Empty Weight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898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Endurance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5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Wingspan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098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443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Payload Weight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89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Drag coefficient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6318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908DD82-3CEA-464B-9F76-48B7DAE6A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14026"/>
              </p:ext>
            </p:extLst>
          </p:nvPr>
        </p:nvGraphicFramePr>
        <p:xfrm>
          <a:off x="8737599" y="2285682"/>
          <a:ext cx="2466975" cy="2286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1400922589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3117325080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Concept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Alternative Value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59898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HW-VT-EF-IP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Concept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0.233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21558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HW-VT-EF-PP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Concept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0.355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209571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MW-VT-EF-IP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Concept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33005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MW-VT-EF-PP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Concept 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0.233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015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15F125-D775-4B68-8CF5-F02C2C493651}"/>
              </a:ext>
            </a:extLst>
          </p:cNvPr>
          <p:cNvSpPr txBox="1"/>
          <p:nvPr/>
        </p:nvSpPr>
        <p:spPr>
          <a:xfrm>
            <a:off x="2899209" y="2067357"/>
            <a:ext cx="2819400" cy="38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Final Rating Matrix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C88CA-100B-4739-9D2D-5278F1FC238D}"/>
              </a:ext>
            </a:extLst>
          </p:cNvPr>
          <p:cNvSpPr txBox="1"/>
          <p:nvPr/>
        </p:nvSpPr>
        <p:spPr>
          <a:xfrm>
            <a:off x="8970960" y="1840897"/>
            <a:ext cx="238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Alternative Values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3C16528-9752-4F43-99A8-4092F2D10B81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Brenden Richman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EEE8C3B-CA25-417E-813D-B4E4A573D7D6}"/>
              </a:ext>
            </a:extLst>
          </p:cNvPr>
          <p:cNvSpPr/>
          <p:nvPr/>
        </p:nvSpPr>
        <p:spPr>
          <a:xfrm>
            <a:off x="7555090" y="3143388"/>
            <a:ext cx="978477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C1F5DE-1A5D-47E5-B3CB-DCC92BCABCB4}"/>
              </a:ext>
            </a:extLst>
          </p:cNvPr>
          <p:cNvSpPr/>
          <p:nvPr/>
        </p:nvSpPr>
        <p:spPr>
          <a:xfrm>
            <a:off x="8738754" y="3041070"/>
            <a:ext cx="2459180" cy="519546"/>
          </a:xfrm>
          <a:prstGeom prst="rect">
            <a:avLst/>
          </a:prstGeom>
          <a:solidFill>
            <a:srgbClr val="2FE604">
              <a:alpha val="32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0484-C103-4ABB-86EC-DDFFE05B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/>
              <a:t>Selected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B1548-85C5-41BE-B5FB-DD47C6E6C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207" y="2243659"/>
            <a:ext cx="5257800" cy="3367189"/>
          </a:xfrm>
        </p:spPr>
        <p:txBody>
          <a:bodyPr/>
          <a:lstStyle/>
          <a:p>
            <a:r>
              <a:rPr lang="en-US">
                <a:cs typeface="Arial"/>
              </a:rPr>
              <a:t>High flight stability</a:t>
            </a:r>
          </a:p>
          <a:p>
            <a:r>
              <a:rPr lang="en-US" dirty="0"/>
              <a:t>Large viewing range for surveillance</a:t>
            </a:r>
            <a:endParaRPr lang="en-US">
              <a:cs typeface="Arial"/>
            </a:endParaRPr>
          </a:p>
          <a:p>
            <a:r>
              <a:rPr lang="en-US">
                <a:cs typeface="Arial"/>
              </a:rPr>
              <a:t>Low drag coefficient</a:t>
            </a:r>
          </a:p>
          <a:p>
            <a:endParaRPr lang="en-US" dirty="0">
              <a:cs typeface="Arial"/>
            </a:endParaRPr>
          </a:p>
          <a:p>
            <a:endParaRPr lang="en-US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A81C-3157-4ACC-BC8B-8247D51975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78D2F3-A8FB-495C-BE28-8264005DD182}"/>
              </a:ext>
            </a:extLst>
          </p:cNvPr>
          <p:cNvGrpSpPr/>
          <p:nvPr/>
        </p:nvGrpSpPr>
        <p:grpSpPr>
          <a:xfrm>
            <a:off x="6852259" y="1403727"/>
            <a:ext cx="4166978" cy="3295947"/>
            <a:chOff x="4309745" y="2153920"/>
            <a:chExt cx="3572510" cy="2550160"/>
          </a:xfrm>
        </p:grpSpPr>
        <p:pic>
          <p:nvPicPr>
            <p:cNvPr id="18" name="Picture 17" descr="A close up of an airplane&#10;&#10;Description automatically generated">
              <a:extLst>
                <a:ext uri="{FF2B5EF4-FFF2-40B4-BE49-F238E27FC236}">
                  <a16:creationId xmlns:a16="http://schemas.microsoft.com/office/drawing/2014/main" id="{2D529D28-BB2F-4A57-A3CE-2C1848F008C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12570" y1="33116" x2="9497" y2="42894"/>
                          <a14:backgroundMark x1="19926" y1="52412" x2="11080" y2="59192"/>
                          <a14:backgroundMark x1="18901" y1="52803" x2="14711" y2="55802"/>
                          <a14:backgroundMark x1="16201" y1="55802" x2="11732" y2="59322"/>
                          <a14:backgroundMark x1="14525" y1="57497" x2="11825" y2="59974"/>
                          <a14:backgroundMark x1="11453" y1="63625" x2="14804" y2="66232"/>
                          <a14:backgroundMark x1="11825" y1="63494" x2="14432" y2="65450"/>
                          <a14:backgroundMark x1="13315" y1="64276" x2="16201" y2="66884"/>
                          <a14:backgroundMark x1="16667" y1="66884" x2="18808" y2="684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745" y="2153920"/>
              <a:ext cx="3572510" cy="2550160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36F007-EAED-4E1F-8DA2-6EB499DCBC9C}"/>
                </a:ext>
              </a:extLst>
            </p:cNvPr>
            <p:cNvSpPr/>
            <p:nvPr/>
          </p:nvSpPr>
          <p:spPr>
            <a:xfrm rot="1597763">
              <a:off x="5433695" y="3122295"/>
              <a:ext cx="233680" cy="1257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086007E-CEEE-4B82-9C43-37A82335FF42}"/>
                </a:ext>
              </a:extLst>
            </p:cNvPr>
            <p:cNvCxnSpPr/>
            <p:nvPr/>
          </p:nvCxnSpPr>
          <p:spPr>
            <a:xfrm flipH="1">
              <a:off x="5524500" y="2793365"/>
              <a:ext cx="45085" cy="2901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 Box 30">
              <a:extLst>
                <a:ext uri="{FF2B5EF4-FFF2-40B4-BE49-F238E27FC236}">
                  <a16:creationId xmlns:a16="http://schemas.microsoft.com/office/drawing/2014/main" id="{19DA7483-13C9-4804-9BF8-47FD465F1BA4}"/>
                </a:ext>
              </a:extLst>
            </p:cNvPr>
            <p:cNvSpPr txBox="1"/>
            <p:nvPr/>
          </p:nvSpPr>
          <p:spPr bwMode="auto">
            <a:xfrm>
              <a:off x="5180330" y="2444984"/>
              <a:ext cx="896620" cy="28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High wing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645C68C-CE66-4056-A29F-74FD298751B5}"/>
                </a:ext>
              </a:extLst>
            </p:cNvPr>
            <p:cNvCxnSpPr/>
            <p:nvPr/>
          </p:nvCxnSpPr>
          <p:spPr>
            <a:xfrm flipV="1">
              <a:off x="4796790" y="3502660"/>
              <a:ext cx="45085" cy="4425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 Box 33">
              <a:extLst>
                <a:ext uri="{FF2B5EF4-FFF2-40B4-BE49-F238E27FC236}">
                  <a16:creationId xmlns:a16="http://schemas.microsoft.com/office/drawing/2014/main" id="{82028793-61CA-4AF1-9FF5-1EC4E19E1C05}"/>
                </a:ext>
              </a:extLst>
            </p:cNvPr>
            <p:cNvSpPr txBox="1"/>
            <p:nvPr/>
          </p:nvSpPr>
          <p:spPr bwMode="auto">
            <a:xfrm>
              <a:off x="4420870" y="3892550"/>
              <a:ext cx="1104900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Protruding Payload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0DB729C-16D9-46D7-9A3B-1A158987434A}"/>
                </a:ext>
              </a:extLst>
            </p:cNvPr>
            <p:cNvCxnSpPr/>
            <p:nvPr/>
          </p:nvCxnSpPr>
          <p:spPr>
            <a:xfrm flipH="1" flipV="1">
              <a:off x="6322695" y="3756660"/>
              <a:ext cx="45085" cy="3124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 Box 35">
              <a:extLst>
                <a:ext uri="{FF2B5EF4-FFF2-40B4-BE49-F238E27FC236}">
                  <a16:creationId xmlns:a16="http://schemas.microsoft.com/office/drawing/2014/main" id="{69B5CE57-562E-4D6E-ACD1-811D36FA9470}"/>
                </a:ext>
              </a:extLst>
            </p:cNvPr>
            <p:cNvSpPr txBox="1"/>
            <p:nvPr/>
          </p:nvSpPr>
          <p:spPr bwMode="auto">
            <a:xfrm>
              <a:off x="6011545" y="3998595"/>
              <a:ext cx="1030605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Elongated Fuselage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0F091B5-2318-41E3-89F6-96A69A0BDEBB}"/>
                </a:ext>
              </a:extLst>
            </p:cNvPr>
            <p:cNvCxnSpPr/>
            <p:nvPr/>
          </p:nvCxnSpPr>
          <p:spPr>
            <a:xfrm flipH="1" flipV="1">
              <a:off x="7289800" y="3682365"/>
              <a:ext cx="98425" cy="3213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 Box 37">
              <a:extLst>
                <a:ext uri="{FF2B5EF4-FFF2-40B4-BE49-F238E27FC236}">
                  <a16:creationId xmlns:a16="http://schemas.microsoft.com/office/drawing/2014/main" id="{26F2FBC1-4C99-40AB-A72D-C52B2696E904}"/>
                </a:ext>
              </a:extLst>
            </p:cNvPr>
            <p:cNvSpPr txBox="1"/>
            <p:nvPr/>
          </p:nvSpPr>
          <p:spPr bwMode="auto">
            <a:xfrm>
              <a:off x="7164070" y="3977640"/>
              <a:ext cx="649605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 Tail</a:t>
              </a: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B7D52A-A1FB-400A-AD51-195087F62F2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Brenden Richman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16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41CAA-5E80-438A-AF8B-887C52D6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/>
              <a:t>Presentation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D2B97-A316-4FA1-8C74-6A5F0ADAD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551" y="1176165"/>
            <a:ext cx="10018713" cy="5075765"/>
          </a:xfrm>
        </p:spPr>
        <p:txBody>
          <a:bodyPr>
            <a:normAutofit lnSpcReduction="10000"/>
          </a:bodyPr>
          <a:lstStyle/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Decrease the weight and increase the flight time of a fixed wing UAV </a:t>
            </a:r>
            <a:endParaRPr lang="en-US" dirty="0">
              <a:cs typeface="Arial" panose="020B0604020202020204"/>
            </a:endParaRPr>
          </a:p>
          <a:p>
            <a:r>
              <a:rPr lang="en-US" dirty="0">
                <a:cs typeface="Arial" panose="020B0604020202020204"/>
              </a:rPr>
              <a:t>Critical targets and metrics were generate lift, couple payload, and endurance</a:t>
            </a:r>
          </a:p>
          <a:p>
            <a:r>
              <a:rPr lang="en-US" dirty="0">
                <a:cs typeface="Arial" panose="020B0604020202020204"/>
              </a:rPr>
              <a:t>Concepts generated using crapshoot, forced analogy, and morphological chart</a:t>
            </a:r>
          </a:p>
          <a:p>
            <a:r>
              <a:rPr lang="en-US" dirty="0">
                <a:cs typeface="Arial" panose="020B0604020202020204"/>
              </a:rPr>
              <a:t>Selected concept was Concept 2 for its</a:t>
            </a:r>
            <a:r>
              <a:rPr lang="en-US" dirty="0">
                <a:ea typeface="+mn-lt"/>
                <a:cs typeface="+mn-lt"/>
              </a:rPr>
              <a:t> flight stability, large viewing range for surveillance, and low drag coefficient</a:t>
            </a:r>
          </a:p>
          <a:p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8BB50-95BD-429B-BE71-C698A38B06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747A6-934D-4BA7-89BC-D2D3277574E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Brenden Richman</a:t>
            </a:r>
          </a:p>
        </p:txBody>
      </p:sp>
    </p:spTree>
    <p:extLst>
      <p:ext uri="{BB962C8B-B14F-4D97-AF65-F5344CB8AC3E}">
        <p14:creationId xmlns:p14="http://schemas.microsoft.com/office/powerpoint/2010/main" val="1432314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48B4-E24F-47E4-B54C-7BD6FDFC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6C866-E5A5-4957-A646-0BEF736C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765" y="1870362"/>
            <a:ext cx="10018713" cy="312420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</a:pPr>
            <a:r>
              <a:rPr lang="en-US" sz="2600" dirty="0"/>
              <a:t>Americans with Disabilities Act (ADA) Standards. (2010). D.C., Washington, United States.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</a:pPr>
            <a:r>
              <a:rPr lang="en-US" sz="2600" dirty="0"/>
              <a:t>Hall, N. (Ed.). (2015, May 05). Thrust to Weight Ratio. Cleveland, Ohio, United States.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</a:pPr>
            <a:r>
              <a:rPr lang="en-US" sz="2600" dirty="0"/>
              <a:t>M2-D Stabilized EO-IR FLIR UAV Drone unmanned thermal Camera Gimbal. (n.d.). Retrieved from SPI Infrared: https://www.x20.org/m2-d-stabilized-eo-ir-flir-uav-flir-thermal-camera-gimbal/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</a:pPr>
            <a:r>
              <a:rPr lang="en-US" sz="2600" dirty="0"/>
              <a:t>Radio Spectrum Allocation. (2019, May 07). Retrieved from Federal Communications Commission: https://transition.fcc.gov/oet/spectrum/table/fcctable.pdf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</a:pPr>
            <a:r>
              <a:rPr lang="en-US" sz="2600" dirty="0"/>
              <a:t>U.S. Army Unmanned Aircraft Systems Roadmap 2010-2035. (n.d.). Fort Rucker, Alabama, United States.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</a:pPr>
            <a:r>
              <a:rPr lang="en-US" sz="2600" dirty="0"/>
              <a:t>UAS: RQ-11B Raven. (n.d.). Retrieved from AeroVironment: https://www.avinc.com/images/uploads/product_docs/Raven_Datasheet_2019_v1.pdf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E9D39-2D3C-41F2-B593-B971B56891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B905D-7E66-4C24-AD11-0A3049B9411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4377DD3-1DE3-4D8A-8657-2046B400D882}"/>
              </a:ext>
            </a:extLst>
          </p:cNvPr>
          <p:cNvSpPr/>
          <p:nvPr/>
        </p:nvSpPr>
        <p:spPr>
          <a:xfrm>
            <a:off x="4529570" y="3087832"/>
            <a:ext cx="9286875" cy="3133725"/>
          </a:xfrm>
          <a:custGeom>
            <a:avLst/>
            <a:gdLst>
              <a:gd name="connsiteX0" fmla="*/ 0 w 6200775"/>
              <a:gd name="connsiteY0" fmla="*/ 3057525 h 3057525"/>
              <a:gd name="connsiteX1" fmla="*/ 3100388 w 6200775"/>
              <a:gd name="connsiteY1" fmla="*/ 0 h 3057525"/>
              <a:gd name="connsiteX2" fmla="*/ 6200775 w 6200775"/>
              <a:gd name="connsiteY2" fmla="*/ 3057525 h 3057525"/>
              <a:gd name="connsiteX3" fmla="*/ 0 w 6200775"/>
              <a:gd name="connsiteY3" fmla="*/ 3057525 h 3057525"/>
              <a:gd name="connsiteX0" fmla="*/ 0 w 6200775"/>
              <a:gd name="connsiteY0" fmla="*/ 3067050 h 3067050"/>
              <a:gd name="connsiteX1" fmla="*/ 14288 w 6200775"/>
              <a:gd name="connsiteY1" fmla="*/ 0 h 3067050"/>
              <a:gd name="connsiteX2" fmla="*/ 6200775 w 6200775"/>
              <a:gd name="connsiteY2" fmla="*/ 3067050 h 3067050"/>
              <a:gd name="connsiteX3" fmla="*/ 0 w 6200775"/>
              <a:gd name="connsiteY3" fmla="*/ 3067050 h 3067050"/>
              <a:gd name="connsiteX0" fmla="*/ 0 w 6838950"/>
              <a:gd name="connsiteY0" fmla="*/ 3095625 h 3095625"/>
              <a:gd name="connsiteX1" fmla="*/ 652463 w 6838950"/>
              <a:gd name="connsiteY1" fmla="*/ 0 h 3095625"/>
              <a:gd name="connsiteX2" fmla="*/ 6838950 w 6838950"/>
              <a:gd name="connsiteY2" fmla="*/ 3067050 h 3095625"/>
              <a:gd name="connsiteX3" fmla="*/ 0 w 6838950"/>
              <a:gd name="connsiteY3" fmla="*/ 3095625 h 3095625"/>
              <a:gd name="connsiteX0" fmla="*/ 0 w 6838950"/>
              <a:gd name="connsiteY0" fmla="*/ 3095625 h 3096313"/>
              <a:gd name="connsiteX1" fmla="*/ 652463 w 6838950"/>
              <a:gd name="connsiteY1" fmla="*/ 0 h 3096313"/>
              <a:gd name="connsiteX2" fmla="*/ 6838950 w 6838950"/>
              <a:gd name="connsiteY2" fmla="*/ 3067050 h 3096313"/>
              <a:gd name="connsiteX3" fmla="*/ 0 w 6838950"/>
              <a:gd name="connsiteY3" fmla="*/ 3095625 h 3096313"/>
              <a:gd name="connsiteX0" fmla="*/ 25 w 6838975"/>
              <a:gd name="connsiteY0" fmla="*/ 3095625 h 3095625"/>
              <a:gd name="connsiteX1" fmla="*/ 652488 w 6838975"/>
              <a:gd name="connsiteY1" fmla="*/ 0 h 3095625"/>
              <a:gd name="connsiteX2" fmla="*/ 6838975 w 6838975"/>
              <a:gd name="connsiteY2" fmla="*/ 3067050 h 3095625"/>
              <a:gd name="connsiteX3" fmla="*/ 25 w 6838975"/>
              <a:gd name="connsiteY3" fmla="*/ 3095625 h 3095625"/>
              <a:gd name="connsiteX0" fmla="*/ 300094 w 6186544"/>
              <a:gd name="connsiteY0" fmla="*/ 3105150 h 3105150"/>
              <a:gd name="connsiteX1" fmla="*/ 57 w 6186544"/>
              <a:gd name="connsiteY1" fmla="*/ 0 h 3105150"/>
              <a:gd name="connsiteX2" fmla="*/ 6186544 w 6186544"/>
              <a:gd name="connsiteY2" fmla="*/ 3067050 h 3105150"/>
              <a:gd name="connsiteX3" fmla="*/ 300094 w 6186544"/>
              <a:gd name="connsiteY3" fmla="*/ 3105150 h 3105150"/>
              <a:gd name="connsiteX0" fmla="*/ 300094 w 6186544"/>
              <a:gd name="connsiteY0" fmla="*/ 3105150 h 3105150"/>
              <a:gd name="connsiteX1" fmla="*/ 57 w 6186544"/>
              <a:gd name="connsiteY1" fmla="*/ 0 h 3105150"/>
              <a:gd name="connsiteX2" fmla="*/ 6186544 w 6186544"/>
              <a:gd name="connsiteY2" fmla="*/ 3067050 h 3105150"/>
              <a:gd name="connsiteX3" fmla="*/ 300094 w 6186544"/>
              <a:gd name="connsiteY3" fmla="*/ 3105150 h 3105150"/>
              <a:gd name="connsiteX0" fmla="*/ 23 w 6896123"/>
              <a:gd name="connsiteY0" fmla="*/ 3124200 h 3124200"/>
              <a:gd name="connsiteX1" fmla="*/ 709636 w 6896123"/>
              <a:gd name="connsiteY1" fmla="*/ 0 h 3124200"/>
              <a:gd name="connsiteX2" fmla="*/ 6896123 w 6896123"/>
              <a:gd name="connsiteY2" fmla="*/ 3067050 h 3124200"/>
              <a:gd name="connsiteX3" fmla="*/ 23 w 6896123"/>
              <a:gd name="connsiteY3" fmla="*/ 3124200 h 3124200"/>
              <a:gd name="connsiteX0" fmla="*/ 0 w 6896100"/>
              <a:gd name="connsiteY0" fmla="*/ 3124200 h 3124200"/>
              <a:gd name="connsiteX1" fmla="*/ 709613 w 6896100"/>
              <a:gd name="connsiteY1" fmla="*/ 0 h 3124200"/>
              <a:gd name="connsiteX2" fmla="*/ 6896100 w 6896100"/>
              <a:gd name="connsiteY2" fmla="*/ 3067050 h 3124200"/>
              <a:gd name="connsiteX3" fmla="*/ 0 w 6896100"/>
              <a:gd name="connsiteY3" fmla="*/ 3124200 h 3124200"/>
              <a:gd name="connsiteX0" fmla="*/ 0 w 6896100"/>
              <a:gd name="connsiteY0" fmla="*/ 3124200 h 3124200"/>
              <a:gd name="connsiteX1" fmla="*/ 709613 w 6896100"/>
              <a:gd name="connsiteY1" fmla="*/ 0 h 3124200"/>
              <a:gd name="connsiteX2" fmla="*/ 6896100 w 6896100"/>
              <a:gd name="connsiteY2" fmla="*/ 3067050 h 3124200"/>
              <a:gd name="connsiteX3" fmla="*/ 0 w 6896100"/>
              <a:gd name="connsiteY3" fmla="*/ 3124200 h 3124200"/>
              <a:gd name="connsiteX0" fmla="*/ 0 w 6896100"/>
              <a:gd name="connsiteY0" fmla="*/ 3124200 h 3124200"/>
              <a:gd name="connsiteX1" fmla="*/ 709613 w 6896100"/>
              <a:gd name="connsiteY1" fmla="*/ 0 h 3124200"/>
              <a:gd name="connsiteX2" fmla="*/ 6896100 w 6896100"/>
              <a:gd name="connsiteY2" fmla="*/ 3067050 h 3124200"/>
              <a:gd name="connsiteX3" fmla="*/ 0 w 6896100"/>
              <a:gd name="connsiteY3" fmla="*/ 3124200 h 3124200"/>
              <a:gd name="connsiteX0" fmla="*/ 0 w 6896100"/>
              <a:gd name="connsiteY0" fmla="*/ 3124200 h 3124200"/>
              <a:gd name="connsiteX1" fmla="*/ 709613 w 6896100"/>
              <a:gd name="connsiteY1" fmla="*/ 0 h 3124200"/>
              <a:gd name="connsiteX2" fmla="*/ 6896100 w 6896100"/>
              <a:gd name="connsiteY2" fmla="*/ 3067050 h 3124200"/>
              <a:gd name="connsiteX3" fmla="*/ 0 w 6896100"/>
              <a:gd name="connsiteY3" fmla="*/ 3124200 h 3124200"/>
              <a:gd name="connsiteX0" fmla="*/ 0 w 6896100"/>
              <a:gd name="connsiteY0" fmla="*/ 3124200 h 3124200"/>
              <a:gd name="connsiteX1" fmla="*/ 709613 w 6896100"/>
              <a:gd name="connsiteY1" fmla="*/ 0 h 3124200"/>
              <a:gd name="connsiteX2" fmla="*/ 6896100 w 6896100"/>
              <a:gd name="connsiteY2" fmla="*/ 3067050 h 3124200"/>
              <a:gd name="connsiteX3" fmla="*/ 0 w 6896100"/>
              <a:gd name="connsiteY3" fmla="*/ 3124200 h 3124200"/>
              <a:gd name="connsiteX0" fmla="*/ 0 w 6896100"/>
              <a:gd name="connsiteY0" fmla="*/ 3124200 h 3124200"/>
              <a:gd name="connsiteX1" fmla="*/ 709613 w 6896100"/>
              <a:gd name="connsiteY1" fmla="*/ 0 h 3124200"/>
              <a:gd name="connsiteX2" fmla="*/ 6896100 w 6896100"/>
              <a:gd name="connsiteY2" fmla="*/ 3067050 h 3124200"/>
              <a:gd name="connsiteX3" fmla="*/ 0 w 6896100"/>
              <a:gd name="connsiteY3" fmla="*/ 3124200 h 3124200"/>
              <a:gd name="connsiteX0" fmla="*/ 0 w 9191625"/>
              <a:gd name="connsiteY0" fmla="*/ 3124200 h 3124200"/>
              <a:gd name="connsiteX1" fmla="*/ 709613 w 9191625"/>
              <a:gd name="connsiteY1" fmla="*/ 0 h 3124200"/>
              <a:gd name="connsiteX2" fmla="*/ 9191625 w 9191625"/>
              <a:gd name="connsiteY2" fmla="*/ 3067050 h 3124200"/>
              <a:gd name="connsiteX3" fmla="*/ 0 w 9191625"/>
              <a:gd name="connsiteY3" fmla="*/ 3124200 h 3124200"/>
              <a:gd name="connsiteX0" fmla="*/ 0 w 9382125"/>
              <a:gd name="connsiteY0" fmla="*/ 3333750 h 3333750"/>
              <a:gd name="connsiteX1" fmla="*/ 900113 w 9382125"/>
              <a:gd name="connsiteY1" fmla="*/ 0 h 3333750"/>
              <a:gd name="connsiteX2" fmla="*/ 9382125 w 9382125"/>
              <a:gd name="connsiteY2" fmla="*/ 3067050 h 3333750"/>
              <a:gd name="connsiteX3" fmla="*/ 0 w 9382125"/>
              <a:gd name="connsiteY3" fmla="*/ 3333750 h 3333750"/>
              <a:gd name="connsiteX0" fmla="*/ 0 w 9544050"/>
              <a:gd name="connsiteY0" fmla="*/ 4686300 h 4686300"/>
              <a:gd name="connsiteX1" fmla="*/ 1062038 w 9544050"/>
              <a:gd name="connsiteY1" fmla="*/ 0 h 4686300"/>
              <a:gd name="connsiteX2" fmla="*/ 9544050 w 9544050"/>
              <a:gd name="connsiteY2" fmla="*/ 3067050 h 4686300"/>
              <a:gd name="connsiteX3" fmla="*/ 0 w 9544050"/>
              <a:gd name="connsiteY3" fmla="*/ 4686300 h 4686300"/>
              <a:gd name="connsiteX0" fmla="*/ 0 w 9639300"/>
              <a:gd name="connsiteY0" fmla="*/ 4686300 h 4686300"/>
              <a:gd name="connsiteX1" fmla="*/ 1062038 w 9639300"/>
              <a:gd name="connsiteY1" fmla="*/ 0 h 4686300"/>
              <a:gd name="connsiteX2" fmla="*/ 9639300 w 9639300"/>
              <a:gd name="connsiteY2" fmla="*/ 3124200 h 4686300"/>
              <a:gd name="connsiteX3" fmla="*/ 0 w 9639300"/>
              <a:gd name="connsiteY3" fmla="*/ 4686300 h 4686300"/>
              <a:gd name="connsiteX0" fmla="*/ 0 w 9286875"/>
              <a:gd name="connsiteY0" fmla="*/ 3133725 h 3133725"/>
              <a:gd name="connsiteX1" fmla="*/ 709613 w 9286875"/>
              <a:gd name="connsiteY1" fmla="*/ 0 h 3133725"/>
              <a:gd name="connsiteX2" fmla="*/ 9286875 w 9286875"/>
              <a:gd name="connsiteY2" fmla="*/ 3124200 h 3133725"/>
              <a:gd name="connsiteX3" fmla="*/ 0 w 9286875"/>
              <a:gd name="connsiteY3" fmla="*/ 313372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6875" h="3133725">
                <a:moveTo>
                  <a:pt x="0" y="3133725"/>
                </a:moveTo>
                <a:cubicBezTo>
                  <a:pt x="700088" y="44450"/>
                  <a:pt x="0" y="3108325"/>
                  <a:pt x="709613" y="0"/>
                </a:cubicBezTo>
                <a:lnTo>
                  <a:pt x="9286875" y="3124200"/>
                </a:lnTo>
                <a:lnTo>
                  <a:pt x="0" y="3133725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26000"/>
                </a:srgbClr>
              </a:gs>
              <a:gs pos="48000">
                <a:srgbClr val="FF0000">
                  <a:alpha val="7000"/>
                </a:srgbClr>
              </a:gs>
              <a:gs pos="59000">
                <a:srgbClr val="FF0000">
                  <a:alpha val="2000"/>
                </a:srgbClr>
              </a:gs>
              <a:gs pos="68000">
                <a:schemeClr val="accent1">
                  <a:lumMod val="30000"/>
                  <a:lumOff val="70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8059" y="4309050"/>
            <a:ext cx="3890053" cy="13692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/>
              <a:t>Team 518</a:t>
            </a:r>
            <a:br>
              <a:rPr lang="en-US" sz="3600"/>
            </a:br>
            <a:r>
              <a:rPr lang="en-US" sz="3600"/>
              <a:t>Lightweight UAV</a:t>
            </a:r>
            <a:endParaRPr lang="en-US" sz="3600">
              <a:cs typeface="Arial"/>
            </a:endParaRPr>
          </a:p>
        </p:txBody>
      </p:sp>
      <p:pic>
        <p:nvPicPr>
          <p:cNvPr id="9" name="Picture 8" descr="A picture containing cake, table, man, white&#10;&#10;Description automatically generated">
            <a:extLst>
              <a:ext uri="{FF2B5EF4-FFF2-40B4-BE49-F238E27FC236}">
                <a16:creationId xmlns:a16="http://schemas.microsoft.com/office/drawing/2014/main" id="{13AB464B-C999-45B5-934F-FE28958B4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2670" y="2229541"/>
            <a:ext cx="3522519" cy="1409008"/>
          </a:xfrm>
          <a:prstGeom prst="rect">
            <a:avLst/>
          </a:prstGeom>
        </p:spPr>
      </p:pic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06BE6A1F-ABA4-4FB6-9F35-3F9F4A38414D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0E29D9-BF48-42F1-9D3A-DA4F47DA1B36}"/>
              </a:ext>
            </a:extLst>
          </p:cNvPr>
          <p:cNvSpPr txBox="1">
            <a:spLocks/>
          </p:cNvSpPr>
          <p:nvPr/>
        </p:nvSpPr>
        <p:spPr>
          <a:xfrm>
            <a:off x="1085993" y="1732"/>
            <a:ext cx="10018713" cy="14322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>
                <a:cs typeface="Arial"/>
              </a:rPr>
              <a:t>Questions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12D47E-CAAE-4B93-9934-1E66A1CBB4CE}"/>
              </a:ext>
            </a:extLst>
          </p:cNvPr>
          <p:cNvSpPr txBox="1"/>
          <p:nvPr/>
        </p:nvSpPr>
        <p:spPr>
          <a:xfrm>
            <a:off x="109726" y="4471038"/>
            <a:ext cx="220633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Clayton Cooley</a:t>
            </a:r>
          </a:p>
          <a:p>
            <a:r>
              <a:rPr lang="en-US" sz="1600" dirty="0">
                <a:ea typeface="+mn-lt"/>
                <a:cs typeface="+mn-lt"/>
              </a:rPr>
              <a:t>Taylor Jacobs Zachary </a:t>
            </a:r>
            <a:r>
              <a:rPr lang="en-US" sz="1600" dirty="0" err="1">
                <a:ea typeface="+mn-lt"/>
                <a:cs typeface="+mn-lt"/>
              </a:rPr>
              <a:t>Noay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Brenden Richman Brian </a:t>
            </a:r>
            <a:r>
              <a:rPr lang="en-US" sz="1600" dirty="0" err="1">
                <a:ea typeface="+mn-lt"/>
                <a:cs typeface="+mn-lt"/>
              </a:rPr>
              <a:t>Thervil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63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EAB8-B07C-40F3-B149-CB53217F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/>
              <a:t>Sponsor and Advisor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84E8D-3683-4C37-B90E-FEF1CCFFFA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D309D14-BBA7-48A5-BB04-57C81BD33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4"/>
          <a:stretch/>
        </p:blipFill>
        <p:spPr>
          <a:xfrm>
            <a:off x="8159803" y="1788650"/>
            <a:ext cx="1546171" cy="2084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4819F6F-2041-42E0-8154-5E245DD87ED7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Zachary Noay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006CB8C-20FA-480D-812D-AD47A3A8AF36}"/>
              </a:ext>
            </a:extLst>
          </p:cNvPr>
          <p:cNvSpPr txBox="1"/>
          <p:nvPr/>
        </p:nvSpPr>
        <p:spPr>
          <a:xfrm>
            <a:off x="6927808" y="4079479"/>
            <a:ext cx="400685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Dr. </a:t>
            </a:r>
            <a:r>
              <a:rPr lang="en-US" sz="2400" b="1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Rajan</a:t>
            </a:r>
            <a:r>
              <a:rPr lang="en-US" sz="2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Kumar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20946A6-2105-4DBB-9192-B03CB4BC0651}"/>
              </a:ext>
            </a:extLst>
          </p:cNvPr>
          <p:cNvSpPr txBox="1"/>
          <p:nvPr/>
        </p:nvSpPr>
        <p:spPr>
          <a:xfrm>
            <a:off x="7278376" y="4493725"/>
            <a:ext cx="3305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in Aerodynamics,  Experimental Fluid Mechanics, and Flow Diagnostics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2C3B4929-5BB7-425F-8978-CF6E1BDDC78C}"/>
              </a:ext>
            </a:extLst>
          </p:cNvPr>
          <p:cNvSpPr txBox="1"/>
          <p:nvPr/>
        </p:nvSpPr>
        <p:spPr>
          <a:xfrm>
            <a:off x="1744916" y="3105806"/>
            <a:ext cx="428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global security company that provides innovative solutions worldwide.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3EE3F2C1-2F5E-439E-80EF-16719E034ADB}"/>
              </a:ext>
            </a:extLst>
          </p:cNvPr>
          <p:cNvSpPr txBox="1"/>
          <p:nvPr/>
        </p:nvSpPr>
        <p:spPr>
          <a:xfrm>
            <a:off x="1554999" y="3892178"/>
            <a:ext cx="400685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Jennifer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Tecson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9DDBD41E-C9E7-42B6-95D8-5A602CF7DF7C}"/>
              </a:ext>
            </a:extLst>
          </p:cNvPr>
          <p:cNvSpPr txBox="1"/>
          <p:nvPr/>
        </p:nvSpPr>
        <p:spPr>
          <a:xfrm>
            <a:off x="1085993" y="4275359"/>
            <a:ext cx="4944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Manager of Engineering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FSU Electrical Engineering Graduate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 descr="A picture containing light, drawing&#10;&#10;Description generated with very high confidence">
            <a:extLst>
              <a:ext uri="{FF2B5EF4-FFF2-40B4-BE49-F238E27FC236}">
                <a16:creationId xmlns:a16="http://schemas.microsoft.com/office/drawing/2014/main" id="{FFFB73FE-038F-490F-A44B-FD3A47F70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6841" y="1759960"/>
            <a:ext cx="4819650" cy="1457325"/>
          </a:xfrm>
        </p:spPr>
      </p:pic>
    </p:spTree>
    <p:extLst>
      <p:ext uri="{BB962C8B-B14F-4D97-AF65-F5344CB8AC3E}">
        <p14:creationId xmlns:p14="http://schemas.microsoft.com/office/powerpoint/2010/main" val="2268194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D300-EBDB-4B6E-B435-604F6888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4" y="2552701"/>
            <a:ext cx="10018713" cy="1752599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6853C-989D-46E2-AB63-0BF0B307DD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6C3E8-1C0E-4889-879A-1529BDB2F1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79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1499-61F9-4B7E-BD1D-BFBC1B36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6" y="381001"/>
            <a:ext cx="10018713" cy="1752599"/>
          </a:xfrm>
        </p:spPr>
        <p:txBody>
          <a:bodyPr anchor="t">
            <a:normAutofit/>
          </a:bodyPr>
          <a:lstStyle/>
          <a:p>
            <a:r>
              <a:rPr lang="en-US" sz="3000" dirty="0"/>
              <a:t>Pairwise Comparison of Customer Needs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72CC49-916C-4A59-9BDA-18A4BB22C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23571"/>
              </p:ext>
            </p:extLst>
          </p:nvPr>
        </p:nvGraphicFramePr>
        <p:xfrm>
          <a:off x="2832896" y="1028700"/>
          <a:ext cx="7610473" cy="4705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399">
                  <a:extLst>
                    <a:ext uri="{9D8B030D-6E8A-4147-A177-3AD203B41FA5}">
                      <a16:colId xmlns:a16="http://schemas.microsoft.com/office/drawing/2014/main" val="3217229501"/>
                    </a:ext>
                  </a:extLst>
                </a:gridCol>
                <a:gridCol w="656626">
                  <a:extLst>
                    <a:ext uri="{9D8B030D-6E8A-4147-A177-3AD203B41FA5}">
                      <a16:colId xmlns:a16="http://schemas.microsoft.com/office/drawing/2014/main" val="2560819538"/>
                    </a:ext>
                  </a:extLst>
                </a:gridCol>
                <a:gridCol w="659681">
                  <a:extLst>
                    <a:ext uri="{9D8B030D-6E8A-4147-A177-3AD203B41FA5}">
                      <a16:colId xmlns:a16="http://schemas.microsoft.com/office/drawing/2014/main" val="2697235150"/>
                    </a:ext>
                  </a:extLst>
                </a:gridCol>
                <a:gridCol w="659681">
                  <a:extLst>
                    <a:ext uri="{9D8B030D-6E8A-4147-A177-3AD203B41FA5}">
                      <a16:colId xmlns:a16="http://schemas.microsoft.com/office/drawing/2014/main" val="2264927012"/>
                    </a:ext>
                  </a:extLst>
                </a:gridCol>
                <a:gridCol w="659681">
                  <a:extLst>
                    <a:ext uri="{9D8B030D-6E8A-4147-A177-3AD203B41FA5}">
                      <a16:colId xmlns:a16="http://schemas.microsoft.com/office/drawing/2014/main" val="1415819503"/>
                    </a:ext>
                  </a:extLst>
                </a:gridCol>
                <a:gridCol w="659681">
                  <a:extLst>
                    <a:ext uri="{9D8B030D-6E8A-4147-A177-3AD203B41FA5}">
                      <a16:colId xmlns:a16="http://schemas.microsoft.com/office/drawing/2014/main" val="994322302"/>
                    </a:ext>
                  </a:extLst>
                </a:gridCol>
                <a:gridCol w="659681">
                  <a:extLst>
                    <a:ext uri="{9D8B030D-6E8A-4147-A177-3AD203B41FA5}">
                      <a16:colId xmlns:a16="http://schemas.microsoft.com/office/drawing/2014/main" val="1893274564"/>
                    </a:ext>
                  </a:extLst>
                </a:gridCol>
                <a:gridCol w="659681">
                  <a:extLst>
                    <a:ext uri="{9D8B030D-6E8A-4147-A177-3AD203B41FA5}">
                      <a16:colId xmlns:a16="http://schemas.microsoft.com/office/drawing/2014/main" val="3978678511"/>
                    </a:ext>
                  </a:extLst>
                </a:gridCol>
                <a:gridCol w="659681">
                  <a:extLst>
                    <a:ext uri="{9D8B030D-6E8A-4147-A177-3AD203B41FA5}">
                      <a16:colId xmlns:a16="http://schemas.microsoft.com/office/drawing/2014/main" val="3936145383"/>
                    </a:ext>
                  </a:extLst>
                </a:gridCol>
                <a:gridCol w="659681">
                  <a:extLst>
                    <a:ext uri="{9D8B030D-6E8A-4147-A177-3AD203B41FA5}">
                      <a16:colId xmlns:a16="http://schemas.microsoft.com/office/drawing/2014/main" val="451394009"/>
                    </a:ext>
                  </a:extLst>
                </a:gridCol>
              </a:tblGrid>
              <a:tr h="10711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Pairwise Comparison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Gross weight lighter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than reference UAV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Drone operates in light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storm weather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Flight time is equal or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greater than reference UAV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Drone's scale is equal or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 less than reference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UAV is user controlled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Operates in U.S. climate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 range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Drone provides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adequate surveillance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3D printing utilized for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construction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02029"/>
                  </a:ext>
                </a:extLst>
              </a:tr>
              <a:tr h="399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Gross weight lighter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than reference UAV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288878"/>
                  </a:ext>
                </a:extLst>
              </a:tr>
              <a:tr h="399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Drone operates in light 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storm weather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3865"/>
                  </a:ext>
                </a:extLst>
              </a:tr>
              <a:tr h="459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Flight time is equal or 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greater than reference UAV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62009"/>
                  </a:ext>
                </a:extLst>
              </a:tr>
              <a:tr h="399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Drone's scale is equal or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 less than reference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267361"/>
                  </a:ext>
                </a:extLst>
              </a:tr>
              <a:tr h="399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UAV is user controlled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51187"/>
                  </a:ext>
                </a:extLst>
              </a:tr>
              <a:tr h="399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Operates in U.S. climate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 range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3776"/>
                  </a:ext>
                </a:extLst>
              </a:tr>
              <a:tr h="399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Drone provides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adequate surveillance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952913"/>
                  </a:ext>
                </a:extLst>
              </a:tr>
              <a:tr h="399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3D printing utilized for 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construction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498871"/>
                  </a:ext>
                </a:extLst>
              </a:tr>
              <a:tr h="376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0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62733"/>
                  </a:ext>
                </a:extLst>
              </a:tr>
            </a:tbl>
          </a:graphicData>
        </a:graphic>
      </p:graphicFrame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93DE35B-8751-4F40-A65B-40938755C3F4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73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B6C7-060D-4812-B6A2-F08BE39B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 anchor="t"/>
          <a:lstStyle/>
          <a:p>
            <a:r>
              <a:rPr lang="en-US" dirty="0"/>
              <a:t>Complete Targets and Metrics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686F6F-3229-4041-985B-AA23CFA95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44813"/>
              </p:ext>
            </p:extLst>
          </p:nvPr>
        </p:nvGraphicFramePr>
        <p:xfrm>
          <a:off x="1946703" y="952499"/>
          <a:ext cx="4196921" cy="376117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96434">
                  <a:extLst>
                    <a:ext uri="{9D8B030D-6E8A-4147-A177-3AD203B41FA5}">
                      <a16:colId xmlns:a16="http://schemas.microsoft.com/office/drawing/2014/main" val="2526175757"/>
                    </a:ext>
                  </a:extLst>
                </a:gridCol>
                <a:gridCol w="1501513">
                  <a:extLst>
                    <a:ext uri="{9D8B030D-6E8A-4147-A177-3AD203B41FA5}">
                      <a16:colId xmlns:a16="http://schemas.microsoft.com/office/drawing/2014/main" val="4193109138"/>
                    </a:ext>
                  </a:extLst>
                </a:gridCol>
                <a:gridCol w="1398974">
                  <a:extLst>
                    <a:ext uri="{9D8B030D-6E8A-4147-A177-3AD203B41FA5}">
                      <a16:colId xmlns:a16="http://schemas.microsoft.com/office/drawing/2014/main" val="2715644548"/>
                    </a:ext>
                  </a:extLst>
                </a:gridCol>
              </a:tblGrid>
              <a:tr h="22957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Function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Metric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751848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Send Commands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Range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 kilometers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610635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Receive Data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Range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 kilometers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88509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Accelerate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Thrust source increases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Thrust source &gt; 50%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207889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Decelerate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Thrust source decreases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Thrust source &lt; 50%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851685"/>
                  </a:ext>
                </a:extLst>
              </a:tr>
              <a:tr h="77153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Adjust Roll, Pitch, Yaw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Articulate ailerons, elevators, and rudders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-45°&lt;=Ailerons &lt;=45°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-45°&lt;=Elevators&lt;=45°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-45°&lt;=Rudder &lt;= 45°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353492"/>
                  </a:ext>
                </a:extLst>
              </a:tr>
              <a:tr h="50055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Power Payload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Delivers power to payload and components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Voltage &gt; 2.0 V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836455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Record Data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Video Quality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Resolution &gt;=480p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80636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Orient Payload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Range of angle orientation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360 degrees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132060"/>
                  </a:ext>
                </a:extLst>
              </a:tr>
              <a:tr h="50055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*Generate Lift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*Airfoil produces greater lift force than gross weight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*Lift &gt;=18.68 Newtons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852"/>
                  </a:ext>
                </a:extLst>
              </a:tr>
              <a:tr h="30626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House Hardware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Volume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&lt;=0.30 m</a:t>
                      </a:r>
                      <a:r>
                        <a:rPr lang="en-US" sz="1000" baseline="30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31" marR="34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69297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DC9EEA-CAD4-491D-8E1D-ECF9C9EE3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45168"/>
              </p:ext>
            </p:extLst>
          </p:nvPr>
        </p:nvGraphicFramePr>
        <p:xfrm>
          <a:off x="6299628" y="952499"/>
          <a:ext cx="4196922" cy="458735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44197">
                  <a:extLst>
                    <a:ext uri="{9D8B030D-6E8A-4147-A177-3AD203B41FA5}">
                      <a16:colId xmlns:a16="http://schemas.microsoft.com/office/drawing/2014/main" val="1768967743"/>
                    </a:ext>
                  </a:extLst>
                </a:gridCol>
                <a:gridCol w="1353751">
                  <a:extLst>
                    <a:ext uri="{9D8B030D-6E8A-4147-A177-3AD203B41FA5}">
                      <a16:colId xmlns:a16="http://schemas.microsoft.com/office/drawing/2014/main" val="280073373"/>
                    </a:ext>
                  </a:extLst>
                </a:gridCol>
                <a:gridCol w="1398974">
                  <a:extLst>
                    <a:ext uri="{9D8B030D-6E8A-4147-A177-3AD203B41FA5}">
                      <a16:colId xmlns:a16="http://schemas.microsoft.com/office/drawing/2014/main" val="543863719"/>
                    </a:ext>
                  </a:extLst>
                </a:gridCol>
              </a:tblGrid>
              <a:tr h="418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Function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Metric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576479"/>
                  </a:ext>
                </a:extLst>
              </a:tr>
              <a:tr h="34035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*Couple Payload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*Payload mass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*&gt;=160 g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*&lt;=200 g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3261"/>
                  </a:ext>
                </a:extLst>
              </a:tr>
              <a:tr h="1561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*Endure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*Time while airborne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*&gt;=60 minutes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863626"/>
                  </a:ext>
                </a:extLst>
              </a:tr>
              <a:tr h="34035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Carry by Backpack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Stored Drone Dimensions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Stored Width &lt;= 0.762 m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Stored Length &lt;=0.508 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534192"/>
                  </a:ext>
                </a:extLst>
              </a:tr>
              <a:tr h="156137">
                <a:tc>
                  <a:txBody>
                    <a:bodyPr/>
                    <a:lstStyle/>
                    <a:p>
                      <a:pPr marL="0" marR="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Cruising Speed of UAV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&gt;=30 km/hour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0333"/>
                  </a:ext>
                </a:extLst>
              </a:tr>
              <a:tr h="156137">
                <a:tc>
                  <a:txBody>
                    <a:bodyPr/>
                    <a:lstStyle/>
                    <a:p>
                      <a:pPr marL="0" marR="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Take off procedure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Hand Take off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218678"/>
                  </a:ext>
                </a:extLst>
              </a:tr>
              <a:tr h="156137">
                <a:tc>
                  <a:txBody>
                    <a:bodyPr/>
                    <a:lstStyle/>
                    <a:p>
                      <a:pPr marL="0" marR="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Cruising altitude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&gt;=152.4 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510919"/>
                  </a:ext>
                </a:extLst>
              </a:tr>
              <a:tr h="156137">
                <a:tc>
                  <a:txBody>
                    <a:bodyPr/>
                    <a:lstStyle/>
                    <a:p>
                      <a:pPr marL="0" marR="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*Gross mass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*&lt;=1.905 kg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580358"/>
                  </a:ext>
                </a:extLst>
              </a:tr>
              <a:tr h="340352">
                <a:tc>
                  <a:txBody>
                    <a:bodyPr/>
                    <a:lstStyle/>
                    <a:p>
                      <a:pPr marL="0" marR="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Operation altitude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&gt;= 100 ft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&lt;= 500 ft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918298"/>
                  </a:ext>
                </a:extLst>
              </a:tr>
              <a:tr h="34035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Speed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Speedometer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&gt;31 km/h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&lt;81 km/h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367595"/>
                  </a:ext>
                </a:extLst>
              </a:tr>
              <a:tr h="33585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Communication (RF Chip)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Frequency band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5GHz Band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356318"/>
                  </a:ext>
                </a:extLst>
              </a:tr>
              <a:tr h="1561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Vibrational Sensor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Gyro for the drone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Digital Resolution: 10bit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316612"/>
                  </a:ext>
                </a:extLst>
              </a:tr>
              <a:tr h="34035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Micro-USB adapter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Communication between programmer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UART Communication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603656"/>
                  </a:ext>
                </a:extLst>
              </a:tr>
              <a:tr h="1561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Battery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Powers the drone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&gt;= 850mA 4s 120c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618926"/>
                  </a:ext>
                </a:extLst>
              </a:tr>
              <a:tr h="1561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Stores Data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Volume of Data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Stores 128kB data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938031"/>
                  </a:ext>
                </a:extLst>
              </a:tr>
              <a:tr h="1561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Resistors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Size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Package Type &lt;= 603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966826"/>
                  </a:ext>
                </a:extLst>
              </a:tr>
              <a:tr h="1561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Capacitor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Size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Package Type &lt;= 603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717712"/>
                  </a:ext>
                </a:extLst>
              </a:tr>
              <a:tr h="1561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Control Motor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Variable Resistor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Slide Variable Resistor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997168"/>
                  </a:ext>
                </a:extLst>
              </a:tr>
              <a:tr h="1561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Control Wings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Variable Resistor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Slide Variable Resistor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41" marR="34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934507"/>
                  </a:ext>
                </a:extLst>
              </a:tr>
            </a:tbl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0CDD9EA-E9D2-4737-B144-3FC35E6512CE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69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F6EC-B468-419C-9019-9969B8C6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4" y="1"/>
            <a:ext cx="10018713" cy="1498060"/>
          </a:xfrm>
        </p:spPr>
        <p:txBody>
          <a:bodyPr/>
          <a:lstStyle/>
          <a:p>
            <a:r>
              <a:rPr lang="en-US" dirty="0"/>
              <a:t>Other Concepts</a:t>
            </a:r>
          </a:p>
        </p:txBody>
      </p:sp>
      <p:pic>
        <p:nvPicPr>
          <p:cNvPr id="5" name="Picture 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2060B7D9-78B7-4281-BDC6-AD4388630E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3" y="1241941"/>
            <a:ext cx="2832574" cy="2196787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8DA9862-6B28-4C77-BB65-7B45A8DACD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2" y="1241941"/>
            <a:ext cx="3472834" cy="2075191"/>
          </a:xfrm>
          <a:prstGeom prst="rect">
            <a:avLst/>
          </a:prstGeom>
        </p:spPr>
      </p:pic>
      <p:pic>
        <p:nvPicPr>
          <p:cNvPr id="7" name="Picture 6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7E8A0E90-9771-4B21-81DD-5259CFFD3B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11" y="1241941"/>
            <a:ext cx="3519020" cy="2352573"/>
          </a:xfrm>
          <a:prstGeom prst="rect">
            <a:avLst/>
          </a:prstGeom>
        </p:spPr>
      </p:pic>
      <p:pic>
        <p:nvPicPr>
          <p:cNvPr id="8" name="Picture 7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F6994C97-54F0-4FA3-AE82-B2D2A99E7DB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76" y="3779339"/>
            <a:ext cx="3210276" cy="2021545"/>
          </a:xfrm>
          <a:prstGeom prst="rect">
            <a:avLst/>
          </a:prstGeom>
        </p:spPr>
      </p:pic>
      <p:pic>
        <p:nvPicPr>
          <p:cNvPr id="9" name="Picture 8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910AA6DB-8FA5-4547-8B42-946D9EE4DFC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50" y="3756683"/>
            <a:ext cx="3520333" cy="2021545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E139DEC-1294-49C5-B0C4-35AEF2001894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91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0312-AF5B-4282-8295-F718F9A2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4" y="685800"/>
            <a:ext cx="10018713" cy="1386191"/>
          </a:xfrm>
        </p:spPr>
        <p:txBody>
          <a:bodyPr/>
          <a:lstStyle/>
          <a:p>
            <a:r>
              <a:rPr lang="en-US" dirty="0"/>
              <a:t>Morphological Chart Paths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022C754-09B1-4FFC-AC31-1D58EC819C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56" y="2564474"/>
            <a:ext cx="6521888" cy="199779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5C826-9794-456E-B180-1978FA5AC1B5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94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D554-E76E-4C76-904C-F8408C79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3BEB8-14C8-4C2F-BBC2-BA06DD831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F3678-8D34-4AE7-92EC-DCE8818D04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4D2583-D4B5-4D1F-BD68-CB4325CE2A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791280"/>
              </p:ext>
            </p:extLst>
          </p:nvPr>
        </p:nvGraphicFramePr>
        <p:xfrm>
          <a:off x="1702937" y="1005915"/>
          <a:ext cx="5377548" cy="318835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92418">
                  <a:extLst>
                    <a:ext uri="{9D8B030D-6E8A-4147-A177-3AD203B41FA5}">
                      <a16:colId xmlns:a16="http://schemas.microsoft.com/office/drawing/2014/main" val="2937144797"/>
                    </a:ext>
                  </a:extLst>
                </a:gridCol>
                <a:gridCol w="2092614">
                  <a:extLst>
                    <a:ext uri="{9D8B030D-6E8A-4147-A177-3AD203B41FA5}">
                      <a16:colId xmlns:a16="http://schemas.microsoft.com/office/drawing/2014/main" val="3541767820"/>
                    </a:ext>
                  </a:extLst>
                </a:gridCol>
                <a:gridCol w="1792516">
                  <a:extLst>
                    <a:ext uri="{9D8B030D-6E8A-4147-A177-3AD203B41FA5}">
                      <a16:colId xmlns:a16="http://schemas.microsoft.com/office/drawing/2014/main" val="467403689"/>
                    </a:ext>
                  </a:extLst>
                </a:gridCol>
              </a:tblGrid>
              <a:tr h="409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Function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Metric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Target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754135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Send Commands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Range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10 kilometers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791785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Receive Data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Range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10 kilometers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509908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Accelerate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Thrust source increases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Thrust source &gt; 50%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843908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Decelerate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Thrust source decreases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Thrust source &lt; 50%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900990"/>
                  </a:ext>
                </a:extLst>
              </a:tr>
              <a:tr h="604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Adjust Roll, Pitch, Yaw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Articulate ailerons, elevators, and rudders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-45°&lt;=Ailerons &lt;=45°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-45°&lt;=Elevators&lt;=45°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-45°&lt;=Rudder &lt;= 45°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658045"/>
                  </a:ext>
                </a:extLst>
              </a:tr>
              <a:tr h="403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Power Payload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Delivers power to payload and components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Voltage &gt; 2.0 V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158185"/>
                  </a:ext>
                </a:extLst>
              </a:tr>
              <a:tr h="292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Record Data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Video Quality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Resolution &gt;=480p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768180"/>
                  </a:ext>
                </a:extLst>
              </a:tr>
              <a:tr h="308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Orient Payload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Range of angle orientation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360 degrees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42" marR="50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6111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A74AD3-72B2-44ED-A59D-C7464F8F6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44183"/>
              </p:ext>
            </p:extLst>
          </p:nvPr>
        </p:nvGraphicFramePr>
        <p:xfrm>
          <a:off x="4286250" y="2874818"/>
          <a:ext cx="5900848" cy="279065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03792">
                  <a:extLst>
                    <a:ext uri="{9D8B030D-6E8A-4147-A177-3AD203B41FA5}">
                      <a16:colId xmlns:a16="http://schemas.microsoft.com/office/drawing/2014/main" val="2093409891"/>
                    </a:ext>
                  </a:extLst>
                </a:gridCol>
                <a:gridCol w="2230106">
                  <a:extLst>
                    <a:ext uri="{9D8B030D-6E8A-4147-A177-3AD203B41FA5}">
                      <a16:colId xmlns:a16="http://schemas.microsoft.com/office/drawing/2014/main" val="2322203936"/>
                    </a:ext>
                  </a:extLst>
                </a:gridCol>
                <a:gridCol w="1966950">
                  <a:extLst>
                    <a:ext uri="{9D8B030D-6E8A-4147-A177-3AD203B41FA5}">
                      <a16:colId xmlns:a16="http://schemas.microsoft.com/office/drawing/2014/main" val="511031257"/>
                    </a:ext>
                  </a:extLst>
                </a:gridCol>
              </a:tblGrid>
              <a:tr h="320386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Function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Metric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Target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938947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*Generate Lift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*Airfoil produces greater lift force than gross weight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*Lift &gt;=18.68 Newtons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501505"/>
                  </a:ext>
                </a:extLst>
              </a:tr>
              <a:tr h="233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House Hardware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Volume 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&lt;=0.30 m</a:t>
                      </a:r>
                      <a:r>
                        <a:rPr lang="en-US" sz="1000" b="0" baseline="30000">
                          <a:effectLst/>
                          <a:latin typeface="+mj-lt"/>
                        </a:rPr>
                        <a:t>3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61697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*Couple Payload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*Payload weight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*&gt;=160 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*&lt;=200 g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52644"/>
                  </a:ext>
                </a:extLst>
              </a:tr>
              <a:tr h="20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*Endure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*Time while airborne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*&gt;=60 minutes 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691550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Carry by Backpack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Stored Drone Dimensions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Stored Width &lt;= 0.762 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Stored Length &lt;=0.508 m 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347070"/>
                  </a:ext>
                </a:extLst>
              </a:tr>
              <a:tr h="20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Cruising Speed of UAV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&gt;=30 km/hour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294731"/>
                  </a:ext>
                </a:extLst>
              </a:tr>
              <a:tr h="20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Take off procedure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Hand Take off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290247"/>
                  </a:ext>
                </a:extLst>
              </a:tr>
              <a:tr h="20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Cruising altitude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&gt;=152.4 m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243011"/>
                  </a:ext>
                </a:extLst>
              </a:tr>
              <a:tr h="20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*Gross weight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j-lt"/>
                        </a:rPr>
                        <a:t>*&lt;=1.905 kg</a:t>
                      </a:r>
                      <a:endParaRPr lang="en-US" sz="10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69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46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86DBA-3BA1-4EE5-B0E7-53E8D9BC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47" y="1732"/>
            <a:ext cx="10018713" cy="1752599"/>
          </a:xfrm>
        </p:spPr>
        <p:txBody>
          <a:bodyPr/>
          <a:lstStyle/>
          <a:p>
            <a:r>
              <a:rPr lang="en-US" dirty="0"/>
              <a:t>Project </a:t>
            </a:r>
            <a:r>
              <a:rPr lang="en-US"/>
              <a:t>Objective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06825-D66E-40D2-8A15-467D3460D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692" y="1808878"/>
            <a:ext cx="7088221" cy="3240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dirty="0"/>
              <a:t>The objective of this project is to decrease the weight and increase the flight time of a fixed wing UAV for military video surveillance.​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6AD8F-EDF9-434E-BBF0-07722BDC2C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6C831-4FC9-477C-BD75-DE5C0AE830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Zachary </a:t>
            </a:r>
            <a:r>
              <a:rPr lang="en-US" err="1"/>
              <a:t>Noay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AC41-BD0C-4B69-AC90-AA2960D1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670" y="141377"/>
            <a:ext cx="10018713" cy="1752599"/>
          </a:xfrm>
        </p:spPr>
        <p:txBody>
          <a:bodyPr/>
          <a:lstStyle/>
          <a:p>
            <a:pPr algn="l"/>
            <a:r>
              <a:rPr lang="en-US"/>
              <a:t>Past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984AA-2660-49AA-810C-43CB0D4C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558" y="622083"/>
            <a:ext cx="10018713" cy="3124201"/>
          </a:xfrm>
        </p:spPr>
        <p:txBody>
          <a:bodyPr/>
          <a:lstStyle/>
          <a:p>
            <a:r>
              <a:rPr lang="en-US"/>
              <a:t>Project Charter</a:t>
            </a:r>
          </a:p>
          <a:p>
            <a:r>
              <a:rPr lang="en-US"/>
              <a:t>Customer Needs</a:t>
            </a:r>
          </a:p>
          <a:p>
            <a:r>
              <a:rPr lang="en-US"/>
              <a:t>Functional Decomposition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8B6AA0-4ECC-4C42-A53B-639F67B838BB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AA6312-6053-46E8-A222-C4AEB7756A6B}"/>
              </a:ext>
            </a:extLst>
          </p:cNvPr>
          <p:cNvSpPr txBox="1">
            <a:spLocks/>
          </p:cNvSpPr>
          <p:nvPr/>
        </p:nvSpPr>
        <p:spPr>
          <a:xfrm>
            <a:off x="1161257" y="2466489"/>
            <a:ext cx="3255101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Key Goals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8830C8-C596-4B82-8D72-8AED5649F35C}"/>
              </a:ext>
            </a:extLst>
          </p:cNvPr>
          <p:cNvSpPr txBox="1">
            <a:spLocks/>
          </p:cNvSpPr>
          <p:nvPr/>
        </p:nvSpPr>
        <p:spPr>
          <a:xfrm>
            <a:off x="1516670" y="3080847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3D printed construction</a:t>
            </a:r>
          </a:p>
          <a:p>
            <a:r>
              <a:rPr lang="en-US" dirty="0"/>
              <a:t>Increase flight time to weight ratio</a:t>
            </a:r>
          </a:p>
          <a:p>
            <a:r>
              <a:rPr lang="en-US" dirty="0"/>
              <a:t>Provide adequate surveillance</a:t>
            </a:r>
          </a:p>
        </p:txBody>
      </p:sp>
      <p:pic>
        <p:nvPicPr>
          <p:cNvPr id="9" name="Picture 6" descr="A picture containing indoor, table, sitting, front&#10;&#10;Description generated with very high confidence">
            <a:extLst>
              <a:ext uri="{FF2B5EF4-FFF2-40B4-BE49-F238E27FC236}">
                <a16:creationId xmlns:a16="http://schemas.microsoft.com/office/drawing/2014/main" id="{7762434E-9EAA-4221-9D9B-48D507E92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72" y="794328"/>
            <a:ext cx="2987614" cy="1437980"/>
          </a:xfrm>
          <a:prstGeom prst="rect">
            <a:avLst/>
          </a:prstGeom>
        </p:spPr>
      </p:pic>
      <p:pic>
        <p:nvPicPr>
          <p:cNvPr id="10" name="Picture 9" descr="A picture containing outdoor, man, road, person&#10;&#10;Description automatically generated">
            <a:extLst>
              <a:ext uri="{FF2B5EF4-FFF2-40B4-BE49-F238E27FC236}">
                <a16:creationId xmlns:a16="http://schemas.microsoft.com/office/drawing/2014/main" id="{AD6DD222-167D-4F74-ABE8-C2E4CBBE9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67" y="3050926"/>
            <a:ext cx="2893444" cy="1921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3EA766-03FD-420D-B21D-4ADB684A0A9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Zachary </a:t>
            </a:r>
            <a:r>
              <a:rPr lang="en-US" err="1">
                <a:cs typeface="Arial"/>
              </a:rPr>
              <a:t>Noay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10335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77E2-284F-4F36-9AFF-AA926CFE8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/>
              <a:t>Targets and Metrics</a:t>
            </a:r>
          </a:p>
        </p:txBody>
      </p:sp>
      <p:pic>
        <p:nvPicPr>
          <p:cNvPr id="7" name="Content Placeholder 6" descr="A picture containing cake, table, man, white&#10;&#10;Description automatically generated">
            <a:extLst>
              <a:ext uri="{FF2B5EF4-FFF2-40B4-BE49-F238E27FC236}">
                <a16:creationId xmlns:a16="http://schemas.microsoft.com/office/drawing/2014/main" id="{D7F4B674-A3BF-479D-9463-4D17090C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99" y="1869049"/>
            <a:ext cx="4454984" cy="17819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A7038-C37F-4928-8046-513CB49E58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2EA2F-E308-427E-8F81-FA338EAAAAF9}"/>
              </a:ext>
            </a:extLst>
          </p:cNvPr>
          <p:cNvSpPr txBox="1"/>
          <p:nvPr/>
        </p:nvSpPr>
        <p:spPr>
          <a:xfrm>
            <a:off x="7752803" y="3651043"/>
            <a:ext cx="272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RQ-11B Raven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3AD20-D39D-46D0-B2C5-82205130450D}"/>
              </a:ext>
            </a:extLst>
          </p:cNvPr>
          <p:cNvSpPr txBox="1"/>
          <p:nvPr/>
        </p:nvSpPr>
        <p:spPr>
          <a:xfrm>
            <a:off x="2101043" y="1567319"/>
            <a:ext cx="4641673" cy="32316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Arial"/>
                <a:cs typeface="Arial"/>
              </a:rPr>
              <a:t>RQ-11B Raven</a:t>
            </a:r>
            <a:endParaRPr lang="en-US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Wingspan: 4.5ft (1.4m)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Length: 3.0ft (0.9m)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Weight: 4.2lbs (1.9kg)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Endurance: 60-90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C139EE-632B-4704-B700-A21FF61D10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Zachary </a:t>
            </a:r>
            <a:r>
              <a:rPr lang="en-US" err="1">
                <a:cs typeface="Arial"/>
              </a:rPr>
              <a:t>Noay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66007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5A8E-3468-4EDC-8715-278FA9CB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48" y="2166505"/>
            <a:ext cx="3342554" cy="1752599"/>
          </a:xfrm>
        </p:spPr>
        <p:txBody>
          <a:bodyPr/>
          <a:lstStyle/>
          <a:p>
            <a:r>
              <a:rPr lang="en-US" dirty="0"/>
              <a:t>Targets and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D9C8B-C8E8-45EE-A9E0-AFB52AF5DE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69871D-003D-4FA9-B38F-9DBCB0417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47472"/>
              </p:ext>
            </p:extLst>
          </p:nvPr>
        </p:nvGraphicFramePr>
        <p:xfrm>
          <a:off x="5273385" y="164523"/>
          <a:ext cx="4963015" cy="5550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6708">
                  <a:extLst>
                    <a:ext uri="{9D8B030D-6E8A-4147-A177-3AD203B41FA5}">
                      <a16:colId xmlns:a16="http://schemas.microsoft.com/office/drawing/2014/main" val="88807342"/>
                    </a:ext>
                  </a:extLst>
                </a:gridCol>
                <a:gridCol w="1892182">
                  <a:extLst>
                    <a:ext uri="{9D8B030D-6E8A-4147-A177-3AD203B41FA5}">
                      <a16:colId xmlns:a16="http://schemas.microsoft.com/office/drawing/2014/main" val="3821773976"/>
                    </a:ext>
                  </a:extLst>
                </a:gridCol>
                <a:gridCol w="1784125">
                  <a:extLst>
                    <a:ext uri="{9D8B030D-6E8A-4147-A177-3AD203B41FA5}">
                      <a16:colId xmlns:a16="http://schemas.microsoft.com/office/drawing/2014/main" val="3656904296"/>
                    </a:ext>
                  </a:extLst>
                </a:gridCol>
              </a:tblGrid>
              <a:tr h="39210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Function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Metric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49351"/>
                  </a:ext>
                </a:extLst>
              </a:tr>
              <a:tr h="243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Send Commands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Range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 kilometers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12558"/>
                  </a:ext>
                </a:extLst>
              </a:tr>
              <a:tr h="243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Receive Data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Range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 kilometers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65029"/>
                  </a:ext>
                </a:extLst>
              </a:tr>
              <a:tr h="29625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Accelerate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Thrust source increases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Thrust source &gt; 50%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658138"/>
                  </a:ext>
                </a:extLst>
              </a:tr>
              <a:tr h="28754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Decelerate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Thrust source decreases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Thrust source &lt; 50%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85405"/>
                  </a:ext>
                </a:extLst>
              </a:tr>
              <a:tr h="5663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Adjust Roll, Pitch, Yaw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Articulate ailerons, elevators, and rudders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-45°&lt;=Ailerons &lt;=45°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-45°&lt;=Elevators&lt;=45°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-45°&lt;=Rudder &lt;= 45°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193903"/>
                  </a:ext>
                </a:extLst>
              </a:tr>
              <a:tr h="39210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Power Payload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Delivers power to payload and components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Voltage &gt; 2.0 V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110129"/>
                  </a:ext>
                </a:extLst>
              </a:tr>
              <a:tr h="243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Record Data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Video Quality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Resolution &gt;=480p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01338"/>
                  </a:ext>
                </a:extLst>
              </a:tr>
              <a:tr h="243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Orient Payload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Ruler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360 degrees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071900"/>
                  </a:ext>
                </a:extLst>
              </a:tr>
              <a:tr h="39210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*Generate Lift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Airfoil produces greater lift force than gross weight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*Lift &gt;=18.68 Newtons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526544"/>
                  </a:ext>
                </a:extLst>
              </a:tr>
              <a:tr h="26140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House Hardware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Volume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&lt;=0.30 m</a:t>
                      </a:r>
                      <a:r>
                        <a:rPr lang="en-US" sz="1000" baseline="30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818882"/>
                  </a:ext>
                </a:extLst>
              </a:tr>
              <a:tr h="38339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*Couple Payload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Payload attaches to drone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*&gt;=160 g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*&lt;=200 g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2236"/>
                  </a:ext>
                </a:extLst>
              </a:tr>
              <a:tr h="243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*Endurance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Time while airborne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*&gt;=60 minutes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87339"/>
                  </a:ext>
                </a:extLst>
              </a:tr>
              <a:tr h="38339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Carry by Backpack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Stored Drone Dimensions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Stored Width &lt;= 0.762 m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Stored Length &lt;=0.508 m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21446"/>
                  </a:ext>
                </a:extLst>
              </a:tr>
              <a:tr h="243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Stored Drone Dimensions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&gt;=30 km/hour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956224"/>
                  </a:ext>
                </a:extLst>
              </a:tr>
              <a:tr h="243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Cruising Speed of UAV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Hand Take off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947092"/>
                  </a:ext>
                </a:extLst>
              </a:tr>
              <a:tr h="243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Take off procedure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&gt;=152.4 m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400358"/>
                  </a:ext>
                </a:extLst>
              </a:tr>
              <a:tr h="243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Cruising altitude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*&lt;=1.905 kg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81" marR="41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4256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4C2188A-5B38-40FD-9672-0C776710C26F}"/>
              </a:ext>
            </a:extLst>
          </p:cNvPr>
          <p:cNvSpPr/>
          <p:nvPr/>
        </p:nvSpPr>
        <p:spPr>
          <a:xfrm>
            <a:off x="5273385" y="3074179"/>
            <a:ext cx="4963015" cy="398297"/>
          </a:xfrm>
          <a:prstGeom prst="rect">
            <a:avLst/>
          </a:prstGeom>
          <a:solidFill>
            <a:srgbClr val="FFFF00">
              <a:alpha val="4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997F9A-5B79-42A4-B99A-D43837BFF729}"/>
              </a:ext>
            </a:extLst>
          </p:cNvPr>
          <p:cNvSpPr/>
          <p:nvPr/>
        </p:nvSpPr>
        <p:spPr>
          <a:xfrm>
            <a:off x="5273385" y="3730527"/>
            <a:ext cx="4963014" cy="622689"/>
          </a:xfrm>
          <a:prstGeom prst="rect">
            <a:avLst/>
          </a:prstGeom>
          <a:solidFill>
            <a:srgbClr val="FFFF00">
              <a:alpha val="4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4C179E1-7939-4DD0-9913-1C15B7C8D51E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Zachary </a:t>
            </a:r>
            <a:r>
              <a:rPr lang="en-US" err="1"/>
              <a:t>Noay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B3F8-FBEA-4C8A-8A2B-209B358D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2552700"/>
            <a:ext cx="10018713" cy="1752599"/>
          </a:xfrm>
        </p:spPr>
        <p:txBody>
          <a:bodyPr/>
          <a:lstStyle/>
          <a:p>
            <a:r>
              <a:rPr lang="en-US"/>
              <a:t>Concept Generation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81E02AD-6F36-47E6-B08B-CB248B3E4BAE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Zachary </a:t>
            </a:r>
            <a:r>
              <a:rPr lang="en-US" dirty="0" err="1"/>
              <a:t>Noay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20C8C89-D9DF-4562-8682-D0787DF7967E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8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242B-4688-4D17-A611-36E826CD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93" y="1732"/>
            <a:ext cx="10018713" cy="1752599"/>
          </a:xfrm>
        </p:spPr>
        <p:txBody>
          <a:bodyPr/>
          <a:lstStyle/>
          <a:p>
            <a:r>
              <a:rPr lang="en-US"/>
              <a:t>Concept Generation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EB0FE-555A-46B1-91B6-D08186F855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8523DA8-88A6-4A0A-B13A-4B3087A369CF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Clayton Cooley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F06E20-4FF7-4E6A-8AA3-B426D2A8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53" y="1521297"/>
            <a:ext cx="4476895" cy="3124201"/>
          </a:xfrm>
        </p:spPr>
        <p:txBody>
          <a:bodyPr/>
          <a:lstStyle/>
          <a:p>
            <a:r>
              <a:rPr lang="en-US">
                <a:cs typeface="Arial"/>
              </a:rPr>
              <a:t>Crapshoot method</a:t>
            </a:r>
          </a:p>
          <a:p>
            <a:r>
              <a:rPr lang="en-US">
                <a:cs typeface="Arial"/>
              </a:rPr>
              <a:t>Forced Analogy</a:t>
            </a:r>
          </a:p>
          <a:p>
            <a:r>
              <a:rPr lang="en-US">
                <a:cs typeface="Arial"/>
              </a:rPr>
              <a:t>Morphological Chart</a:t>
            </a:r>
          </a:p>
        </p:txBody>
      </p:sp>
      <p:pic>
        <p:nvPicPr>
          <p:cNvPr id="1028" name="Picture 4" descr="Image result for concept generation graphic">
            <a:extLst>
              <a:ext uri="{FF2B5EF4-FFF2-40B4-BE49-F238E27FC236}">
                <a16:creationId xmlns:a16="http://schemas.microsoft.com/office/drawing/2014/main" id="{2C296D00-41EA-4B5E-BF52-FC7CC7C02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3" b="89933" l="10000" r="90000">
                        <a14:foregroundMark x1="24444" y1="22595" x2="16000" y2="9843"/>
                        <a14:foregroundMark x1="16000" y1="9843" x2="28889" y2="2908"/>
                        <a14:foregroundMark x1="28889" y1="2908" x2="56000" y2="4698"/>
                        <a14:foregroundMark x1="56000" y1="4698" x2="85556" y2="2013"/>
                        <a14:foregroundMark x1="85556" y1="2013" x2="74667" y2="20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568" y="1521297"/>
            <a:ext cx="3659032" cy="363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57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5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7B09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2267</Words>
  <Application>Microsoft Office PowerPoint</Application>
  <PresentationFormat>Widescreen</PresentationFormat>
  <Paragraphs>1112</Paragraphs>
  <Slides>35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Arial,Sans-Serif</vt:lpstr>
      <vt:lpstr>Calibri</vt:lpstr>
      <vt:lpstr>Times New Roman</vt:lpstr>
      <vt:lpstr>Parallax</vt:lpstr>
      <vt:lpstr>Lightweight UAV</vt:lpstr>
      <vt:lpstr>Team Introduction</vt:lpstr>
      <vt:lpstr>Sponsor and Advisor</vt:lpstr>
      <vt:lpstr>Project Objective</vt:lpstr>
      <vt:lpstr>Past Work</vt:lpstr>
      <vt:lpstr>Targets and Metrics</vt:lpstr>
      <vt:lpstr>Targets and Metrics</vt:lpstr>
      <vt:lpstr>Concept Generation</vt:lpstr>
      <vt:lpstr>Concept Generation</vt:lpstr>
      <vt:lpstr>Crap Shoot </vt:lpstr>
      <vt:lpstr>Crap Shoot: Examples</vt:lpstr>
      <vt:lpstr>Forced Analogy </vt:lpstr>
      <vt:lpstr>Forced Analogy: Examples</vt:lpstr>
      <vt:lpstr>Morphological Chart</vt:lpstr>
      <vt:lpstr>Concept Generation</vt:lpstr>
      <vt:lpstr>PowerPoint Presentation</vt:lpstr>
      <vt:lpstr>Concept 2</vt:lpstr>
      <vt:lpstr>Concept 3</vt:lpstr>
      <vt:lpstr>Concept Selection</vt:lpstr>
      <vt:lpstr>Concept Selection</vt:lpstr>
      <vt:lpstr>Concept Selection: Pugh Charts</vt:lpstr>
      <vt:lpstr>Concept Selection: Pugh Charts</vt:lpstr>
      <vt:lpstr>Concept Selection:  Criteria Pairwise Comparison</vt:lpstr>
      <vt:lpstr>Concept Selection:  Analytical Hierarchy Process (AHP)</vt:lpstr>
      <vt:lpstr> Concept Selection: AHP Continued</vt:lpstr>
      <vt:lpstr>Selected Concept</vt:lpstr>
      <vt:lpstr>Presentation Summary</vt:lpstr>
      <vt:lpstr>References</vt:lpstr>
      <vt:lpstr>Team 518 Lightweight UAV</vt:lpstr>
      <vt:lpstr>Backup Slides</vt:lpstr>
      <vt:lpstr>Pairwise Comparison of Customer Needs</vt:lpstr>
      <vt:lpstr>Complete Targets and Metrics</vt:lpstr>
      <vt:lpstr>Other Concepts</vt:lpstr>
      <vt:lpstr>Morphological Chart Paths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Jacobs</dc:creator>
  <cp:lastModifiedBy>Taylor Jacobs</cp:lastModifiedBy>
  <cp:revision>1</cp:revision>
  <dcterms:created xsi:type="dcterms:W3CDTF">2019-11-02T13:54:42Z</dcterms:created>
  <dcterms:modified xsi:type="dcterms:W3CDTF">2019-11-04T07:45:24Z</dcterms:modified>
</cp:coreProperties>
</file>