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4" r:id="rId1"/>
    <p:sldMasterId id="2147483671" r:id="rId2"/>
  </p:sldMasterIdLst>
  <p:notesMasterIdLst>
    <p:notesMasterId r:id="rId43"/>
  </p:notesMasterIdLst>
  <p:handoutMasterIdLst>
    <p:handoutMasterId r:id="rId44"/>
  </p:handoutMasterIdLst>
  <p:sldIdLst>
    <p:sldId id="256" r:id="rId3"/>
    <p:sldId id="277" r:id="rId4"/>
    <p:sldId id="278" r:id="rId5"/>
    <p:sldId id="258" r:id="rId6"/>
    <p:sldId id="291" r:id="rId7"/>
    <p:sldId id="279" r:id="rId8"/>
    <p:sldId id="282" r:id="rId9"/>
    <p:sldId id="287" r:id="rId10"/>
    <p:sldId id="301" r:id="rId11"/>
    <p:sldId id="300" r:id="rId12"/>
    <p:sldId id="283" r:id="rId13"/>
    <p:sldId id="305" r:id="rId14"/>
    <p:sldId id="303" r:id="rId15"/>
    <p:sldId id="304" r:id="rId16"/>
    <p:sldId id="284" r:id="rId17"/>
    <p:sldId id="306" r:id="rId18"/>
    <p:sldId id="307" r:id="rId19"/>
    <p:sldId id="309" r:id="rId20"/>
    <p:sldId id="310" r:id="rId21"/>
    <p:sldId id="311" r:id="rId22"/>
    <p:sldId id="286" r:id="rId23"/>
    <p:sldId id="292" r:id="rId24"/>
    <p:sldId id="293" r:id="rId25"/>
    <p:sldId id="294" r:id="rId26"/>
    <p:sldId id="290" r:id="rId27"/>
    <p:sldId id="259" r:id="rId28"/>
    <p:sldId id="273" r:id="rId29"/>
    <p:sldId id="312" r:id="rId30"/>
    <p:sldId id="261" r:id="rId31"/>
    <p:sldId id="281" r:id="rId32"/>
    <p:sldId id="296" r:id="rId33"/>
    <p:sldId id="295" r:id="rId34"/>
    <p:sldId id="288" r:id="rId35"/>
    <p:sldId id="308" r:id="rId36"/>
    <p:sldId id="313" r:id="rId37"/>
    <p:sldId id="302" r:id="rId38"/>
    <p:sldId id="269" r:id="rId39"/>
    <p:sldId id="275" r:id="rId40"/>
    <p:sldId id="272" r:id="rId41"/>
    <p:sldId id="27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F011189A-F1D0-44F9-9C71-4A3B2A9102F5}">
          <p14:sldIdLst>
            <p14:sldId id="256"/>
            <p14:sldId id="277"/>
            <p14:sldId id="278"/>
            <p14:sldId id="258"/>
          </p14:sldIdLst>
        </p14:section>
        <p14:section name="Project Background" id="{B519D089-5253-44C8-8F73-85F7DBBB99F2}">
          <p14:sldIdLst>
            <p14:sldId id="291"/>
            <p14:sldId id="279"/>
          </p14:sldIdLst>
        </p14:section>
        <p14:section name="Project Scope" id="{400D5CA8-335C-4544-BAD9-A911F7D39787}">
          <p14:sldIdLst>
            <p14:sldId id="282"/>
            <p14:sldId id="287"/>
            <p14:sldId id="301"/>
            <p14:sldId id="300"/>
          </p14:sldIdLst>
        </p14:section>
        <p14:section name="Customer Needs" id="{8BA91D3D-5C63-4223-A5F2-0D8B5158AA71}">
          <p14:sldIdLst>
            <p14:sldId id="283"/>
            <p14:sldId id="305"/>
            <p14:sldId id="303"/>
            <p14:sldId id="304"/>
            <p14:sldId id="284"/>
            <p14:sldId id="306"/>
            <p14:sldId id="307"/>
            <p14:sldId id="309"/>
            <p14:sldId id="310"/>
            <p14:sldId id="311"/>
          </p14:sldIdLst>
        </p14:section>
        <p14:section name="Functional Decomposition" id="{C57BBEF8-6A05-42F9-AAA5-F8FE76590E49}">
          <p14:sldIdLst>
            <p14:sldId id="286"/>
            <p14:sldId id="292"/>
            <p14:sldId id="293"/>
            <p14:sldId id="294"/>
            <p14:sldId id="290"/>
          </p14:sldIdLst>
        </p14:section>
        <p14:section name="Summary" id="{909F9E2D-EC4E-4722-9ED2-7545AAF89B3C}">
          <p14:sldIdLst>
            <p14:sldId id="259"/>
            <p14:sldId id="273"/>
            <p14:sldId id="312"/>
          </p14:sldIdLst>
        </p14:section>
        <p14:section name="Backup Slides" id="{4EE4E2F5-6936-49F3-9094-72EF98BB5109}">
          <p14:sldIdLst>
            <p14:sldId id="261"/>
            <p14:sldId id="281"/>
            <p14:sldId id="296"/>
            <p14:sldId id="295"/>
            <p14:sldId id="288"/>
            <p14:sldId id="308"/>
            <p14:sldId id="313"/>
          </p14:sldIdLst>
        </p14:section>
        <p14:section name="Back Matter" id="{E9DA55F3-5DF7-4364-8DC0-267C8A31AABC}">
          <p14:sldIdLst>
            <p14:sldId id="302"/>
            <p14:sldId id="269"/>
            <p14:sldId id="275"/>
            <p14:sldId id="272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ylor Jacobs" initials="TJ" lastIdx="1" clrIdx="0">
    <p:extLst>
      <p:ext uri="{19B8F6BF-5375-455C-9EA6-DF929625EA0E}">
        <p15:presenceInfo xmlns:p15="http://schemas.microsoft.com/office/powerpoint/2012/main" userId="d6b6cdb76f1b5d77" providerId="Windows Live"/>
      </p:ext>
    </p:extLst>
  </p:cmAuthor>
  <p:cmAuthor id="2" name="Guest User" initials="GU" lastIdx="1" clrIdx="1">
    <p:extLst>
      <p:ext uri="{19B8F6BF-5375-455C-9EA6-DF929625EA0E}">
        <p15:presenceInfo xmlns:p15="http://schemas.microsoft.com/office/powerpoint/2012/main" userId="S::urn:spo:anon#0c6ae6c41bdeb85471c575fd75317bc4656f0b854e51b7e0c618f676f19cc825::" providerId="AD"/>
      </p:ext>
    </p:extLst>
  </p:cmAuthor>
  <p:cmAuthor id="3" name="Taylor Jacobs" initials="TJ [2]" lastIdx="2" clrIdx="2">
    <p:extLst>
      <p:ext uri="{19B8F6BF-5375-455C-9EA6-DF929625EA0E}">
        <p15:presenceInfo xmlns:p15="http://schemas.microsoft.com/office/powerpoint/2012/main" userId="Taylor Jacob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C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357BBD-3BB5-7BB7-D40F-212463617042}" v="16" dt="2019-10-06T21:12:17.110"/>
    <p1510:client id="{3BBD240C-F32B-07CB-A8AF-2D37D832B3D7}" v="6" dt="2019-10-07T17:52:47.306"/>
    <p1510:client id="{43C04589-B7F0-4FCE-B4DC-3E36AEAAD45C}" v="2" dt="2019-10-07T20:42:18.924"/>
    <p1510:client id="{6CC0451C-D1FE-43F5-A387-215711E2CE3D}" v="69" dt="2019-10-07T15:29:50.938"/>
    <p1510:client id="{8481A39E-AC0C-BAE8-E628-0C3AC7314D18}" v="963" dt="2019-10-07T17:47:45.492"/>
    <p1510:client id="{9299502E-FB09-4CE5-9FE6-FCDC96907E62}" v="1506" dt="2019-10-07T20:32:14.636"/>
    <p1510:client id="{C0D2AA0B-D648-4FF8-A8D4-94FE1480C380}" v="542" dt="2019-10-07T19:05:41.584"/>
    <p1510:client id="{E61955A3-109E-4AE7-150B-BE4064F9E616}" v="113" dt="2019-10-07T19:31:03.6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286FA-446F-46D6-ABFA-7053BAEBA4E1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BF095-3AFE-4888-AB4D-1955FFD65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E2E4-4FB7-4483-B687-870A82267DD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10837-A3F2-488D-9E92-554FC0CC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9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06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this</a:t>
            </a:r>
            <a:r>
              <a:rPr lang="en-US" baseline="0"/>
              <a:t> slide will advance on default after 2 seconds. If you would like to change this then go to the transition tab and under timing change the advance slide settings.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90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this</a:t>
            </a:r>
            <a:r>
              <a:rPr lang="en-US" baseline="0"/>
              <a:t> slide will advance on default after 2 seconds. If you would like to change this then go to the transition tab and under timing change the advance slide settings.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77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14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47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02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90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05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70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03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17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2625190-5E23-47CE-BCDC-0B8D7BF34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9125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24996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605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90677-C5A3-4B69-8D2E-7D15C434A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75543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73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3FB35C-F788-4FEB-8805-90C53C368F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26048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A7853DB-17C1-44B8-B121-B6DAFE9B4A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98139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91285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90677-C5A3-4B69-8D2E-7D15C434A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51840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D367F-71E6-4567-8B66-4A648E729B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75796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2625190-5E23-47CE-BCDC-0B8D7BF34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91082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A6F83EA-6B43-4A3B-AA12-908D4247FF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50578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907F-2036-8D4C-AF5D-1024FF3A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92028-16F8-494D-A751-B97E949F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51F5B-FD30-5F48-93D0-FA6A1AD99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2E8E99-B6CB-4457-92C1-7ECFAA3BD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0927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4E01-EF41-E04D-8A4C-B3C07AA3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95345-58EB-114B-B235-C4366A723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3E1BF-73E5-D943-95C1-646F6FCDA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003E1D-6926-4C02-877E-AD95C49345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43511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47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1EB6-B91F-AD42-94D1-4BCB97D1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45DBC-06CC-A64F-B6DA-3CE716800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27037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98225A5-AFC8-4115-BC52-124E0B252A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61629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AC3A1-CB8A-ED4A-A383-DCEC7D17D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730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7B366-8364-434B-A619-8E1E84790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730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9BE0EC8-1E09-4888-920D-C81E84957F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43214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F56DD-D7E5-4412-8875-C4969CC38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92464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12A215-A714-43B7-AFAC-927EBE95F8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99268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8665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518665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4BBFCD0-5DCC-4896-A400-608D5E095A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149044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2457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00A14B2-19FD-453D-BD2C-B224559E4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06184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312420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1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71D368-CA96-4A87-B9D8-C85E558D3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25138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A859007-BAF5-4B92-AB16-271A909CD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00395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8346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38800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638800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638800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198070E-50C3-4820-A0D3-4D669AFDE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762137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663462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422706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85855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85854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85853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422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73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3FB35C-F788-4FEB-8805-90C53C368F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26661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A7853DB-17C1-44B8-B121-B6DAFE9B4A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51461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64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9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7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7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88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3.wmf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D9EDF4-2C3A-435B-9E24-2BAB7E82C081}"/>
              </a:ext>
            </a:extLst>
          </p:cNvPr>
          <p:cNvSpPr/>
          <p:nvPr userDrawn="1"/>
        </p:nvSpPr>
        <p:spPr>
          <a:xfrm>
            <a:off x="0" y="6426679"/>
            <a:ext cx="12192000" cy="4313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E0F023-B4DC-4B5D-8655-58B83AC344EC}"/>
              </a:ext>
            </a:extLst>
          </p:cNvPr>
          <p:cNvSpPr txBox="1"/>
          <p:nvPr userDrawn="1"/>
        </p:nvSpPr>
        <p:spPr>
          <a:xfrm>
            <a:off x="150812" y="6495691"/>
            <a:ext cx="3334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EFBC24-893C-484F-9811-7543C49A3CB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9906622" y="6480729"/>
            <a:ext cx="2090468" cy="32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5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7" r:id="rId2"/>
    <p:sldLayoutId id="2147483679" r:id="rId3"/>
    <p:sldLayoutId id="2147483686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76" r:id="rId10"/>
    <p:sldLayoutId id="2147483678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8" r:id="rId18"/>
    <p:sldLayoutId id="2147483665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education.psu.edu/geog892/node/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theuav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21">
            <a:extLst>
              <a:ext uri="{FF2B5EF4-FFF2-40B4-BE49-F238E27FC236}">
                <a16:creationId xmlns:a16="http://schemas.microsoft.com/office/drawing/2014/main" id="{2D0C1AE7-8223-4587-98CD-A3F6C9B85ACB}"/>
              </a:ext>
            </a:extLst>
          </p:cNvPr>
          <p:cNvSpPr/>
          <p:nvPr/>
        </p:nvSpPr>
        <p:spPr>
          <a:xfrm>
            <a:off x="1833214" y="3275849"/>
            <a:ext cx="6797674" cy="3602382"/>
          </a:xfrm>
          <a:custGeom>
            <a:avLst/>
            <a:gdLst>
              <a:gd name="connsiteX0" fmla="*/ 0 w 5683250"/>
              <a:gd name="connsiteY0" fmla="*/ 1828800 h 1828800"/>
              <a:gd name="connsiteX1" fmla="*/ 2841625 w 5683250"/>
              <a:gd name="connsiteY1" fmla="*/ 0 h 1828800"/>
              <a:gd name="connsiteX2" fmla="*/ 5683250 w 5683250"/>
              <a:gd name="connsiteY2" fmla="*/ 1828800 h 1828800"/>
              <a:gd name="connsiteX3" fmla="*/ 0 w 5683250"/>
              <a:gd name="connsiteY3" fmla="*/ 1828800 h 1828800"/>
              <a:gd name="connsiteX0" fmla="*/ 0 w 3054350"/>
              <a:gd name="connsiteY0" fmla="*/ 1828800 h 1828800"/>
              <a:gd name="connsiteX1" fmla="*/ 2841625 w 3054350"/>
              <a:gd name="connsiteY1" fmla="*/ 0 h 1828800"/>
              <a:gd name="connsiteX2" fmla="*/ 3054350 w 3054350"/>
              <a:gd name="connsiteY2" fmla="*/ 1828800 h 1828800"/>
              <a:gd name="connsiteX3" fmla="*/ 0 w 3054350"/>
              <a:gd name="connsiteY3" fmla="*/ 1828800 h 182880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3054350 w 5692775"/>
              <a:gd name="connsiteY2" fmla="*/ 1835150 h 1835150"/>
              <a:gd name="connsiteX3" fmla="*/ 0 w 5692775"/>
              <a:gd name="connsiteY3" fmla="*/ 1835150 h 183515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3073400 w 5692775"/>
              <a:gd name="connsiteY2" fmla="*/ 1835150 h 1835150"/>
              <a:gd name="connsiteX3" fmla="*/ 0 w 5692775"/>
              <a:gd name="connsiteY3" fmla="*/ 1835150 h 183515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4616450 w 5692775"/>
              <a:gd name="connsiteY2" fmla="*/ 1828800 h 1835150"/>
              <a:gd name="connsiteX3" fmla="*/ 0 w 5692775"/>
              <a:gd name="connsiteY3" fmla="*/ 1835150 h 1835150"/>
              <a:gd name="connsiteX0" fmla="*/ 0 w 4371975"/>
              <a:gd name="connsiteY0" fmla="*/ 1841500 h 1841500"/>
              <a:gd name="connsiteX1" fmla="*/ 4371975 w 4371975"/>
              <a:gd name="connsiteY1" fmla="*/ 0 h 1841500"/>
              <a:gd name="connsiteX2" fmla="*/ 3295650 w 4371975"/>
              <a:gd name="connsiteY2" fmla="*/ 1828800 h 1841500"/>
              <a:gd name="connsiteX3" fmla="*/ 0 w 4371975"/>
              <a:gd name="connsiteY3" fmla="*/ 184150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1975" h="1841500">
                <a:moveTo>
                  <a:pt x="0" y="1841500"/>
                </a:moveTo>
                <a:lnTo>
                  <a:pt x="4371975" y="0"/>
                </a:lnTo>
                <a:lnTo>
                  <a:pt x="3295650" y="1828800"/>
                </a:lnTo>
                <a:lnTo>
                  <a:pt x="0" y="1841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4285E-2483-0844-8A1C-61AC9A992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4650" y="1166613"/>
            <a:ext cx="6369050" cy="1047750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Lightweight UAV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29CE0-5CD8-684A-95E3-5D61A31D4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4650" y="6441488"/>
            <a:ext cx="9144000" cy="114711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15-Oct-19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990" y="179817"/>
            <a:ext cx="3516020" cy="543706"/>
          </a:xfrm>
          <a:prstGeom prst="rect">
            <a:avLst/>
          </a:prstGeom>
        </p:spPr>
      </p:pic>
      <p:pic>
        <p:nvPicPr>
          <p:cNvPr id="6" name="Picture 5" descr="A picture containing cake, table, man, white&#10;&#10;Description automatically generated">
            <a:extLst>
              <a:ext uri="{FF2B5EF4-FFF2-40B4-BE49-F238E27FC236}">
                <a16:creationId xmlns:a16="http://schemas.microsoft.com/office/drawing/2014/main" id="{CBB25FE9-DF7D-4288-A7AF-E6B9172F2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950" y="1862247"/>
            <a:ext cx="5775157" cy="2310062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2A2CCFCE-D142-4BB0-ABCE-05AC7A6984DB}"/>
              </a:ext>
            </a:extLst>
          </p:cNvPr>
          <p:cNvSpPr/>
          <p:nvPr/>
        </p:nvSpPr>
        <p:spPr>
          <a:xfrm>
            <a:off x="1833214" y="3275849"/>
            <a:ext cx="6797674" cy="3602382"/>
          </a:xfrm>
          <a:custGeom>
            <a:avLst/>
            <a:gdLst>
              <a:gd name="connsiteX0" fmla="*/ 0 w 5683250"/>
              <a:gd name="connsiteY0" fmla="*/ 1828800 h 1828800"/>
              <a:gd name="connsiteX1" fmla="*/ 2841625 w 5683250"/>
              <a:gd name="connsiteY1" fmla="*/ 0 h 1828800"/>
              <a:gd name="connsiteX2" fmla="*/ 5683250 w 5683250"/>
              <a:gd name="connsiteY2" fmla="*/ 1828800 h 1828800"/>
              <a:gd name="connsiteX3" fmla="*/ 0 w 5683250"/>
              <a:gd name="connsiteY3" fmla="*/ 1828800 h 1828800"/>
              <a:gd name="connsiteX0" fmla="*/ 0 w 3054350"/>
              <a:gd name="connsiteY0" fmla="*/ 1828800 h 1828800"/>
              <a:gd name="connsiteX1" fmla="*/ 2841625 w 3054350"/>
              <a:gd name="connsiteY1" fmla="*/ 0 h 1828800"/>
              <a:gd name="connsiteX2" fmla="*/ 3054350 w 3054350"/>
              <a:gd name="connsiteY2" fmla="*/ 1828800 h 1828800"/>
              <a:gd name="connsiteX3" fmla="*/ 0 w 3054350"/>
              <a:gd name="connsiteY3" fmla="*/ 1828800 h 182880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3054350 w 5692775"/>
              <a:gd name="connsiteY2" fmla="*/ 1835150 h 1835150"/>
              <a:gd name="connsiteX3" fmla="*/ 0 w 5692775"/>
              <a:gd name="connsiteY3" fmla="*/ 1835150 h 183515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3073400 w 5692775"/>
              <a:gd name="connsiteY2" fmla="*/ 1835150 h 1835150"/>
              <a:gd name="connsiteX3" fmla="*/ 0 w 5692775"/>
              <a:gd name="connsiteY3" fmla="*/ 1835150 h 183515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4616450 w 5692775"/>
              <a:gd name="connsiteY2" fmla="*/ 1828800 h 1835150"/>
              <a:gd name="connsiteX3" fmla="*/ 0 w 5692775"/>
              <a:gd name="connsiteY3" fmla="*/ 1835150 h 1835150"/>
              <a:gd name="connsiteX0" fmla="*/ 0 w 4371975"/>
              <a:gd name="connsiteY0" fmla="*/ 1841500 h 1841500"/>
              <a:gd name="connsiteX1" fmla="*/ 4371975 w 4371975"/>
              <a:gd name="connsiteY1" fmla="*/ 0 h 1841500"/>
              <a:gd name="connsiteX2" fmla="*/ 3295650 w 4371975"/>
              <a:gd name="connsiteY2" fmla="*/ 1828800 h 1841500"/>
              <a:gd name="connsiteX3" fmla="*/ 0 w 4371975"/>
              <a:gd name="connsiteY3" fmla="*/ 184150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1975" h="1841500">
                <a:moveTo>
                  <a:pt x="0" y="1841500"/>
                </a:moveTo>
                <a:lnTo>
                  <a:pt x="4371975" y="0"/>
                </a:lnTo>
                <a:lnTo>
                  <a:pt x="3295650" y="1828800"/>
                </a:lnTo>
                <a:lnTo>
                  <a:pt x="0" y="1841500"/>
                </a:lnTo>
                <a:close/>
              </a:path>
            </a:pathLst>
          </a:cu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70FDA5-0D81-43FA-A5F9-97C8CE80F103}"/>
              </a:ext>
            </a:extLst>
          </p:cNvPr>
          <p:cNvSpPr txBox="1">
            <a:spLocks/>
          </p:cNvSpPr>
          <p:nvPr/>
        </p:nvSpPr>
        <p:spPr>
          <a:xfrm>
            <a:off x="1521209" y="3987085"/>
            <a:ext cx="9144000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3500" b="0">
                <a:latin typeface="Arial" panose="020B0604020202020204" pitchFamily="34" charset="0"/>
                <a:cs typeface="Arial" panose="020B0604020202020204" pitchFamily="34" charset="0"/>
              </a:rPr>
              <a:t>Team 518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6B6FB61-8F45-4B6A-9593-A9BFD0BD5A7F}"/>
              </a:ext>
            </a:extLst>
          </p:cNvPr>
          <p:cNvSpPr txBox="1">
            <a:spLocks/>
          </p:cNvSpPr>
          <p:nvPr/>
        </p:nvSpPr>
        <p:spPr>
          <a:xfrm>
            <a:off x="-1" y="4959317"/>
            <a:ext cx="2299317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Clayton Cooley</a:t>
            </a:r>
          </a:p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 Taylor Jacobs</a:t>
            </a:r>
          </a:p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 Zachary </a:t>
            </a:r>
            <a:r>
              <a:rPr lang="en-US" sz="2000" b="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 Brenden Richman</a:t>
            </a:r>
          </a:p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 Brian </a:t>
            </a:r>
            <a:r>
              <a:rPr lang="en-US" sz="2000" b="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sz="20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F0340A9-5F2C-415B-BFAF-C9A65885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493" y="6296076"/>
            <a:ext cx="3187084" cy="4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0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09416C-BAE2-4C3A-9EBE-80EB3A92A93D}"/>
              </a:ext>
            </a:extLst>
          </p:cNvPr>
          <p:cNvSpPr/>
          <p:nvPr/>
        </p:nvSpPr>
        <p:spPr>
          <a:xfrm>
            <a:off x="1928593" y="4821496"/>
            <a:ext cx="6660995" cy="929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7C6F60-A387-43C2-A2FF-C478D16EF579}"/>
              </a:ext>
            </a:extLst>
          </p:cNvPr>
          <p:cNvSpPr txBox="1">
            <a:spLocks/>
          </p:cNvSpPr>
          <p:nvPr/>
        </p:nvSpPr>
        <p:spPr>
          <a:xfrm>
            <a:off x="1950370" y="4821496"/>
            <a:ext cx="10363200" cy="13255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3D printed construction </a:t>
            </a:r>
          </a:p>
          <a:p>
            <a:pPr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Increase flight time to weight ratio  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AC1A9-1872-4FDB-AD7D-7959E1BD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6140" y="58942"/>
            <a:ext cx="10018713" cy="175259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A351A-D1B5-475B-AB19-2275F2E0A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370" y="1483240"/>
            <a:ext cx="10515600" cy="2978387"/>
          </a:xfrm>
          <a:noFill/>
        </p:spPr>
        <p:txBody>
          <a:bodyPr>
            <a:normAutofit lnSpcReduction="10000"/>
          </a:bodyPr>
          <a:lstStyle/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Used in Earth’s atmosphere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Operate in open areas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Payload will weigh less than 1 pound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Maximum flight time will be 1 hour or less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UAV will comply to Category 1 specifications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UAV will be user-controlled 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C0FE9-402B-4CAD-BE2D-CDD1462E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38E40-F46C-4D69-8282-1CCCBEE480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Taylor Jacobs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37BAE9-0644-4F7F-939F-6F168D93C808}"/>
              </a:ext>
            </a:extLst>
          </p:cNvPr>
          <p:cNvSpPr txBox="1">
            <a:spLocks/>
          </p:cNvSpPr>
          <p:nvPr/>
        </p:nvSpPr>
        <p:spPr>
          <a:xfrm>
            <a:off x="1815974" y="3843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4000" b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4007696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094E1-C263-425A-9777-A0688A2C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2520122"/>
            <a:ext cx="9291967" cy="907121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Arial"/>
                <a:cs typeface="Arial"/>
              </a:rPr>
              <a:t>Customer Needs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05E4ED-42DE-418F-B23D-A9D45E2D2137}"/>
              </a:ext>
            </a:extLst>
          </p:cNvPr>
          <p:cNvSpPr txBox="1">
            <a:spLocks/>
          </p:cNvSpPr>
          <p:nvPr/>
        </p:nvSpPr>
        <p:spPr>
          <a:xfrm>
            <a:off x="8991600" y="6116636"/>
            <a:ext cx="3200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Arial"/>
                <a:cs typeface="Arial"/>
              </a:rPr>
              <a:t>Taylor Jacobs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B529D05-46F2-44A9-921D-1BB4A5CFA918}"/>
              </a:ext>
            </a:extLst>
          </p:cNvPr>
          <p:cNvSpPr txBox="1">
            <a:spLocks/>
          </p:cNvSpPr>
          <p:nvPr/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Helvetica Neue" panose="020005030000000200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4DB10E-F3E0-46B7-A627-DDAED89BC12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32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73670C-36D3-427F-9BCB-BB78B2851A22}"/>
              </a:ext>
            </a:extLst>
          </p:cNvPr>
          <p:cNvSpPr/>
          <p:nvPr/>
        </p:nvSpPr>
        <p:spPr>
          <a:xfrm>
            <a:off x="1689100" y="1200150"/>
            <a:ext cx="9855200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036F-BDD7-4C4D-818F-C27E8BD6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80BB69-AF7E-460D-8147-D1915C4C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418858-1D6F-4C3C-BC25-A7AD27208806}"/>
              </a:ext>
            </a:extLst>
          </p:cNvPr>
          <p:cNvSpPr txBox="1"/>
          <p:nvPr/>
        </p:nvSpPr>
        <p:spPr>
          <a:xfrm>
            <a:off x="-31750" y="20002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D519A-F27A-4D55-925C-E2D71C32E167}"/>
              </a:ext>
            </a:extLst>
          </p:cNvPr>
          <p:cNvSpPr txBox="1"/>
          <p:nvPr/>
        </p:nvSpPr>
        <p:spPr>
          <a:xfrm>
            <a:off x="1466850" y="1339850"/>
            <a:ext cx="5588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/>
                <a:ea typeface="+mn-lt"/>
                <a:cs typeface="+mn-lt"/>
              </a:rPr>
              <a:t>Is the purpose of this lightweight drone to fly for longer periods, carry items for transport, have increased velocity, etc.?   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D51CA-6A61-442C-8AC0-61480950E45E}"/>
              </a:ext>
            </a:extLst>
          </p:cNvPr>
          <p:cNvSpPr txBox="1"/>
          <p:nvPr/>
        </p:nvSpPr>
        <p:spPr>
          <a:xfrm>
            <a:off x="7508875" y="1336675"/>
            <a:ext cx="3632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+mn-lt"/>
              </a:rPr>
              <a:t>The drone’s gross weight is lighter than a specified reference drone  </a:t>
            </a:r>
            <a:endParaRPr lang="en-US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DD038D-49DC-4CF2-9BC5-F976EC572FD8}"/>
              </a:ext>
            </a:extLst>
          </p:cNvPr>
          <p:cNvSpPr txBox="1"/>
          <p:nvPr/>
        </p:nvSpPr>
        <p:spPr>
          <a:xfrm>
            <a:off x="2489200" y="444500"/>
            <a:ext cx="3251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Arial"/>
                <a:cs typeface="Arial"/>
              </a:rPr>
              <a:t>Question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D7F43-4AF4-4FCE-B0F7-6FF0E97F9CFE}"/>
              </a:ext>
            </a:extLst>
          </p:cNvPr>
          <p:cNvSpPr txBox="1"/>
          <p:nvPr/>
        </p:nvSpPr>
        <p:spPr>
          <a:xfrm>
            <a:off x="7807325" y="466725"/>
            <a:ext cx="30289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Interpreted Need</a:t>
            </a:r>
          </a:p>
        </p:txBody>
      </p:sp>
    </p:spTree>
    <p:extLst>
      <p:ext uri="{BB962C8B-B14F-4D97-AF65-F5344CB8AC3E}">
        <p14:creationId xmlns:p14="http://schemas.microsoft.com/office/powerpoint/2010/main" val="355913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036F-BDD7-4C4D-818F-C27E8BD6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80BB69-AF7E-460D-8147-D1915C4C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418858-1D6F-4C3C-BC25-A7AD27208806}"/>
              </a:ext>
            </a:extLst>
          </p:cNvPr>
          <p:cNvSpPr txBox="1"/>
          <p:nvPr/>
        </p:nvSpPr>
        <p:spPr>
          <a:xfrm>
            <a:off x="-31750" y="20002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D519A-F27A-4D55-925C-E2D71C32E167}"/>
              </a:ext>
            </a:extLst>
          </p:cNvPr>
          <p:cNvSpPr txBox="1"/>
          <p:nvPr/>
        </p:nvSpPr>
        <p:spPr>
          <a:xfrm>
            <a:off x="1466850" y="1339850"/>
            <a:ext cx="5588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+mn-lt"/>
              </a:rPr>
              <a:t>Is the purpose of this lightweight drone to fly for longer periods, carry items for transport, have increased velocity, etc.?  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D51CA-6A61-442C-8AC0-61480950E45E}"/>
              </a:ext>
            </a:extLst>
          </p:cNvPr>
          <p:cNvSpPr txBox="1"/>
          <p:nvPr/>
        </p:nvSpPr>
        <p:spPr>
          <a:xfrm>
            <a:off x="7508875" y="1336675"/>
            <a:ext cx="3632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+mn-lt"/>
              </a:rPr>
              <a:t>The drone’s gross weight is lighter than a specified reference drone  </a:t>
            </a:r>
            <a:endParaRPr lang="en-US">
              <a:latin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02FA68-678D-4820-9053-2B9A7B4AF062}"/>
              </a:ext>
            </a:extLst>
          </p:cNvPr>
          <p:cNvSpPr/>
          <p:nvPr/>
        </p:nvSpPr>
        <p:spPr>
          <a:xfrm>
            <a:off x="1689100" y="2482850"/>
            <a:ext cx="9855200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72D128-F0F4-4C33-A6DC-F3C2515122F4}"/>
              </a:ext>
            </a:extLst>
          </p:cNvPr>
          <p:cNvSpPr txBox="1"/>
          <p:nvPr/>
        </p:nvSpPr>
        <p:spPr>
          <a:xfrm>
            <a:off x="7280274" y="2555874"/>
            <a:ext cx="41021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+mn-lt"/>
              </a:rPr>
              <a:t>The drone chassis/body is constructed and hardware components are purchased.  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89BE1-16B1-44B1-A351-6AC3AE0B5131}"/>
              </a:ext>
            </a:extLst>
          </p:cNvPr>
          <p:cNvSpPr txBox="1"/>
          <p:nvPr/>
        </p:nvSpPr>
        <p:spPr>
          <a:xfrm>
            <a:off x="1695449" y="2749550"/>
            <a:ext cx="5588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+mn-lt"/>
              </a:rPr>
              <a:t>Is the team provided a drone to utilize for this project or should one be designed and constructed?  </a:t>
            </a:r>
            <a:endParaRPr lang="en-US"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9DEE4D-DD99-4E95-A942-11AEACE615A1}"/>
              </a:ext>
            </a:extLst>
          </p:cNvPr>
          <p:cNvSpPr txBox="1"/>
          <p:nvPr/>
        </p:nvSpPr>
        <p:spPr>
          <a:xfrm>
            <a:off x="2489200" y="444500"/>
            <a:ext cx="3251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Question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EC7A37-ABD5-4848-9CF6-93B49073C608}"/>
              </a:ext>
            </a:extLst>
          </p:cNvPr>
          <p:cNvSpPr txBox="1"/>
          <p:nvPr/>
        </p:nvSpPr>
        <p:spPr>
          <a:xfrm>
            <a:off x="7807325" y="466725"/>
            <a:ext cx="30289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Interpreted Need</a:t>
            </a:r>
          </a:p>
        </p:txBody>
      </p:sp>
    </p:spTree>
    <p:extLst>
      <p:ext uri="{BB962C8B-B14F-4D97-AF65-F5344CB8AC3E}">
        <p14:creationId xmlns:p14="http://schemas.microsoft.com/office/powerpoint/2010/main" val="2554300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036F-BDD7-4C4D-818F-C27E8BD6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80BB69-AF7E-460D-8147-D1915C4C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D519A-F27A-4D55-925C-E2D71C32E167}"/>
              </a:ext>
            </a:extLst>
          </p:cNvPr>
          <p:cNvSpPr txBox="1"/>
          <p:nvPr/>
        </p:nvSpPr>
        <p:spPr>
          <a:xfrm>
            <a:off x="1466850" y="1339850"/>
            <a:ext cx="5588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+mn-lt"/>
              </a:rPr>
              <a:t>Is the purpose of this lightweight drone to fly for longer periods, carry items for transport, have increased velocity, etc.?  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D51CA-6A61-442C-8AC0-61480950E45E}"/>
              </a:ext>
            </a:extLst>
          </p:cNvPr>
          <p:cNvSpPr txBox="1"/>
          <p:nvPr/>
        </p:nvSpPr>
        <p:spPr>
          <a:xfrm>
            <a:off x="7508875" y="1336675"/>
            <a:ext cx="3632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+mn-lt"/>
              </a:rPr>
              <a:t>The drone’s gross weight is lighter than a specified reference drone  </a:t>
            </a:r>
            <a:endParaRPr lang="en-US"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72D128-F0F4-4C33-A6DC-F3C2515122F4}"/>
              </a:ext>
            </a:extLst>
          </p:cNvPr>
          <p:cNvSpPr txBox="1"/>
          <p:nvPr/>
        </p:nvSpPr>
        <p:spPr>
          <a:xfrm>
            <a:off x="7280274" y="2555874"/>
            <a:ext cx="41021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+mn-lt"/>
              </a:rPr>
              <a:t>The drone chassis/body is constructed and hardware components are purchased.  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89BE1-16B1-44B1-A351-6AC3AE0B5131}"/>
              </a:ext>
            </a:extLst>
          </p:cNvPr>
          <p:cNvSpPr txBox="1"/>
          <p:nvPr/>
        </p:nvSpPr>
        <p:spPr>
          <a:xfrm>
            <a:off x="1695449" y="2749550"/>
            <a:ext cx="5588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+mn-lt"/>
              </a:rPr>
              <a:t>Is the team provided a drone to utilize for this project or should one be designed and constructed?  </a:t>
            </a:r>
            <a:endParaRPr lang="en-US">
              <a:latin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E9DD63-998D-425A-B654-AEC134C25BDF}"/>
              </a:ext>
            </a:extLst>
          </p:cNvPr>
          <p:cNvSpPr/>
          <p:nvPr/>
        </p:nvSpPr>
        <p:spPr>
          <a:xfrm>
            <a:off x="1701800" y="3765550"/>
            <a:ext cx="9855200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3E49B5-C7E0-48A2-AADE-02C48E08F396}"/>
              </a:ext>
            </a:extLst>
          </p:cNvPr>
          <p:cNvSpPr txBox="1"/>
          <p:nvPr/>
        </p:nvSpPr>
        <p:spPr>
          <a:xfrm>
            <a:off x="7286623" y="3832223"/>
            <a:ext cx="40957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The drone withstands standard/common flight weather conditions.  </a:t>
            </a:r>
            <a:endParaRPr lang="en-US">
              <a:ea typeface="+mn-lt"/>
              <a:cs typeface="+mn-lt"/>
            </a:endParaRPr>
          </a:p>
          <a:p>
            <a:pPr algn="ctr"/>
            <a:r>
              <a:rPr lang="en-US">
                <a:latin typeface="Arial"/>
                <a:ea typeface="+mn-lt"/>
                <a:cs typeface="Arial"/>
              </a:rPr>
              <a:t> </a:t>
            </a:r>
            <a:r>
              <a:rPr lang="en-US">
                <a:latin typeface="Arial"/>
                <a:ea typeface="+mn-lt"/>
                <a:cs typeface="+mn-lt"/>
              </a:rPr>
              <a:t>  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1183D-1320-4C1B-8B44-9A46EEBB1962}"/>
              </a:ext>
            </a:extLst>
          </p:cNvPr>
          <p:cNvSpPr txBox="1"/>
          <p:nvPr/>
        </p:nvSpPr>
        <p:spPr>
          <a:xfrm>
            <a:off x="1701798" y="4025900"/>
            <a:ext cx="5588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Should the drone be able to withstand wet weather conditions, such as rain or mist from water?</a:t>
            </a:r>
            <a:endParaRPr lang="en-US"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4277A-13F1-48EA-B078-C5B27128330C}"/>
              </a:ext>
            </a:extLst>
          </p:cNvPr>
          <p:cNvSpPr txBox="1"/>
          <p:nvPr/>
        </p:nvSpPr>
        <p:spPr>
          <a:xfrm>
            <a:off x="2489200" y="444500"/>
            <a:ext cx="3251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Question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D82581-F3EB-4995-B11C-4A2D6C9C99AB}"/>
              </a:ext>
            </a:extLst>
          </p:cNvPr>
          <p:cNvSpPr txBox="1"/>
          <p:nvPr/>
        </p:nvSpPr>
        <p:spPr>
          <a:xfrm>
            <a:off x="7807325" y="466725"/>
            <a:ext cx="30289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Interpreted Need</a:t>
            </a:r>
          </a:p>
        </p:txBody>
      </p:sp>
    </p:spTree>
    <p:extLst>
      <p:ext uri="{BB962C8B-B14F-4D97-AF65-F5344CB8AC3E}">
        <p14:creationId xmlns:p14="http://schemas.microsoft.com/office/powerpoint/2010/main" val="1370437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73670C-36D3-427F-9BCB-BB78B2851A22}"/>
              </a:ext>
            </a:extLst>
          </p:cNvPr>
          <p:cNvSpPr/>
          <p:nvPr/>
        </p:nvSpPr>
        <p:spPr>
          <a:xfrm>
            <a:off x="1689100" y="1200150"/>
            <a:ext cx="9855200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036F-BDD7-4C4D-818F-C27E8BD6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80BB69-AF7E-460D-8147-D1915C4C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418858-1D6F-4C3C-BC25-A7AD27208806}"/>
              </a:ext>
            </a:extLst>
          </p:cNvPr>
          <p:cNvSpPr txBox="1"/>
          <p:nvPr/>
        </p:nvSpPr>
        <p:spPr>
          <a:xfrm>
            <a:off x="-31750" y="20002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D519A-F27A-4D55-925C-E2D71C32E167}"/>
              </a:ext>
            </a:extLst>
          </p:cNvPr>
          <p:cNvSpPr txBox="1"/>
          <p:nvPr/>
        </p:nvSpPr>
        <p:spPr>
          <a:xfrm>
            <a:off x="1720850" y="1339850"/>
            <a:ext cx="5334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What is the desired flight time of the drone under its full capacity, e.g. full velocity, full load, etc. depending on purpose? </a:t>
            </a:r>
            <a:r>
              <a:rPr lang="en-US">
                <a:latin typeface="Arial"/>
                <a:ea typeface="+mn-lt"/>
                <a:cs typeface="+mn-lt"/>
              </a:rPr>
              <a:t>  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D51CA-6A61-442C-8AC0-61480950E45E}"/>
              </a:ext>
            </a:extLst>
          </p:cNvPr>
          <p:cNvSpPr txBox="1"/>
          <p:nvPr/>
        </p:nvSpPr>
        <p:spPr>
          <a:xfrm>
            <a:off x="7508875" y="1336675"/>
            <a:ext cx="3632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Drone flight time is same or greater than reference drone.  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2520B-BFFC-43AB-9087-227B8553D7EC}"/>
              </a:ext>
            </a:extLst>
          </p:cNvPr>
          <p:cNvSpPr txBox="1"/>
          <p:nvPr/>
        </p:nvSpPr>
        <p:spPr>
          <a:xfrm>
            <a:off x="2489200" y="444500"/>
            <a:ext cx="3251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Question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DACBDB-DDD9-4D95-A1CA-887D575E3DD4}"/>
              </a:ext>
            </a:extLst>
          </p:cNvPr>
          <p:cNvSpPr txBox="1"/>
          <p:nvPr/>
        </p:nvSpPr>
        <p:spPr>
          <a:xfrm>
            <a:off x="7807325" y="466725"/>
            <a:ext cx="30289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Interpreted Need</a:t>
            </a:r>
          </a:p>
        </p:txBody>
      </p:sp>
    </p:spTree>
    <p:extLst>
      <p:ext uri="{BB962C8B-B14F-4D97-AF65-F5344CB8AC3E}">
        <p14:creationId xmlns:p14="http://schemas.microsoft.com/office/powerpoint/2010/main" val="159616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036F-BDD7-4C4D-818F-C27E8BD6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80BB69-AF7E-460D-8147-D1915C4C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418858-1D6F-4C3C-BC25-A7AD27208806}"/>
              </a:ext>
            </a:extLst>
          </p:cNvPr>
          <p:cNvSpPr txBox="1"/>
          <p:nvPr/>
        </p:nvSpPr>
        <p:spPr>
          <a:xfrm>
            <a:off x="-31750" y="20002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08DBF-CB80-4386-A2AC-F353AB0352CD}"/>
              </a:ext>
            </a:extLst>
          </p:cNvPr>
          <p:cNvSpPr txBox="1"/>
          <p:nvPr/>
        </p:nvSpPr>
        <p:spPr>
          <a:xfrm>
            <a:off x="2489200" y="444500"/>
            <a:ext cx="3251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23DC17-A68E-4043-B14C-6D572F460B56}"/>
              </a:ext>
            </a:extLst>
          </p:cNvPr>
          <p:cNvSpPr txBox="1"/>
          <p:nvPr/>
        </p:nvSpPr>
        <p:spPr>
          <a:xfrm>
            <a:off x="7807325" y="466725"/>
            <a:ext cx="30289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Interpreted Need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02FA68-678D-4820-9053-2B9A7B4AF062}"/>
              </a:ext>
            </a:extLst>
          </p:cNvPr>
          <p:cNvSpPr/>
          <p:nvPr/>
        </p:nvSpPr>
        <p:spPr>
          <a:xfrm>
            <a:off x="1689100" y="2482850"/>
            <a:ext cx="9855200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72D128-F0F4-4C33-A6DC-F3C2515122F4}"/>
              </a:ext>
            </a:extLst>
          </p:cNvPr>
          <p:cNvSpPr txBox="1"/>
          <p:nvPr/>
        </p:nvSpPr>
        <p:spPr>
          <a:xfrm>
            <a:off x="7464424" y="2797174"/>
            <a:ext cx="41021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The drone meets FAA and U.S. DOT requirements. 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89BE1-16B1-44B1-A351-6AC3AE0B5131}"/>
              </a:ext>
            </a:extLst>
          </p:cNvPr>
          <p:cNvSpPr txBox="1"/>
          <p:nvPr/>
        </p:nvSpPr>
        <p:spPr>
          <a:xfrm>
            <a:off x="1689099" y="2781300"/>
            <a:ext cx="5689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What are the legal regulations for this project that we must abide by? 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85171-E652-4C74-9974-01A02ABB3815}"/>
              </a:ext>
            </a:extLst>
          </p:cNvPr>
          <p:cNvSpPr txBox="1"/>
          <p:nvPr/>
        </p:nvSpPr>
        <p:spPr>
          <a:xfrm>
            <a:off x="1720850" y="1339850"/>
            <a:ext cx="5334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What is the desired flight time of the drone under its full capacity, e.g. full velocity, full load, etc. depending on purpose? </a:t>
            </a:r>
            <a:r>
              <a:rPr lang="en-US">
                <a:latin typeface="Arial"/>
                <a:ea typeface="+mn-lt"/>
                <a:cs typeface="+mn-lt"/>
              </a:rPr>
              <a:t>  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EA295F-3B09-4188-B739-271A287E41DE}"/>
              </a:ext>
            </a:extLst>
          </p:cNvPr>
          <p:cNvSpPr txBox="1"/>
          <p:nvPr/>
        </p:nvSpPr>
        <p:spPr>
          <a:xfrm>
            <a:off x="7508875" y="1336675"/>
            <a:ext cx="3632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Drone flight time is same or greater than reference drone.  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6412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036F-BDD7-4C4D-818F-C27E8BD6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80BB69-AF7E-460D-8147-D1915C4C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E9DD63-998D-425A-B654-AEC134C25BDF}"/>
              </a:ext>
            </a:extLst>
          </p:cNvPr>
          <p:cNvSpPr/>
          <p:nvPr/>
        </p:nvSpPr>
        <p:spPr>
          <a:xfrm>
            <a:off x="1701800" y="3765550"/>
            <a:ext cx="9855200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3E49B5-C7E0-48A2-AADE-02C48E08F396}"/>
              </a:ext>
            </a:extLst>
          </p:cNvPr>
          <p:cNvSpPr txBox="1"/>
          <p:nvPr/>
        </p:nvSpPr>
        <p:spPr>
          <a:xfrm>
            <a:off x="7286623" y="3946523"/>
            <a:ext cx="40957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Drone chassis/parts are constructed of 3D printed materials.  </a:t>
            </a:r>
            <a:endParaRPr lang="en-US"/>
          </a:p>
          <a:p>
            <a:pPr algn="ctr"/>
            <a:r>
              <a:rPr lang="en-US">
                <a:latin typeface="Arial"/>
                <a:ea typeface="+mn-lt"/>
                <a:cs typeface="Arial"/>
              </a:rPr>
              <a:t> </a:t>
            </a:r>
            <a:r>
              <a:rPr lang="en-US">
                <a:latin typeface="Arial"/>
                <a:ea typeface="+mn-lt"/>
                <a:cs typeface="+mn-lt"/>
              </a:rPr>
              <a:t>  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1183D-1320-4C1B-8B44-9A46EEBB1962}"/>
              </a:ext>
            </a:extLst>
          </p:cNvPr>
          <p:cNvSpPr txBox="1"/>
          <p:nvPr/>
        </p:nvSpPr>
        <p:spPr>
          <a:xfrm>
            <a:off x="1701798" y="3943350"/>
            <a:ext cx="5588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Should the drone be constructed of 3D printed material or is that a secondary goal to being lightweight?  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18D80A-4B93-43B0-8B9A-2EBF4C9E153E}"/>
              </a:ext>
            </a:extLst>
          </p:cNvPr>
          <p:cNvSpPr txBox="1"/>
          <p:nvPr/>
        </p:nvSpPr>
        <p:spPr>
          <a:xfrm>
            <a:off x="1720850" y="1339850"/>
            <a:ext cx="5334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What is the desired flight time of the drone under its full capacity, e.g. full velocity, full load, etc. depending on purpose? </a:t>
            </a:r>
            <a:r>
              <a:rPr lang="en-US">
                <a:latin typeface="Arial"/>
                <a:ea typeface="+mn-lt"/>
                <a:cs typeface="+mn-lt"/>
              </a:rPr>
              <a:t>  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2CF49-76CB-49BF-B615-4D517AAD4F52}"/>
              </a:ext>
            </a:extLst>
          </p:cNvPr>
          <p:cNvSpPr txBox="1"/>
          <p:nvPr/>
        </p:nvSpPr>
        <p:spPr>
          <a:xfrm>
            <a:off x="7508875" y="1336675"/>
            <a:ext cx="3632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Drone flight time is same or greater than reference drone.  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DA61A6-9FA1-4E0B-ACC2-F0ACC3B488D5}"/>
              </a:ext>
            </a:extLst>
          </p:cNvPr>
          <p:cNvSpPr txBox="1"/>
          <p:nvPr/>
        </p:nvSpPr>
        <p:spPr>
          <a:xfrm>
            <a:off x="1689099" y="2781300"/>
            <a:ext cx="5689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What are the legal regulations for this project that we must abide by? 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AC3256-2AA1-4046-B4B8-53CEA058A137}"/>
              </a:ext>
            </a:extLst>
          </p:cNvPr>
          <p:cNvSpPr txBox="1"/>
          <p:nvPr/>
        </p:nvSpPr>
        <p:spPr>
          <a:xfrm>
            <a:off x="7464424" y="2797174"/>
            <a:ext cx="41021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The drone meets FAA and U.S. DOT requirements. 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DAA3DB-0127-47FA-9172-3D9CFA93889A}"/>
              </a:ext>
            </a:extLst>
          </p:cNvPr>
          <p:cNvSpPr txBox="1"/>
          <p:nvPr/>
        </p:nvSpPr>
        <p:spPr>
          <a:xfrm>
            <a:off x="2489200" y="444500"/>
            <a:ext cx="3251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Question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0A5E6C-0688-4FCE-9F57-2A90398A2918}"/>
              </a:ext>
            </a:extLst>
          </p:cNvPr>
          <p:cNvSpPr txBox="1"/>
          <p:nvPr/>
        </p:nvSpPr>
        <p:spPr>
          <a:xfrm>
            <a:off x="7807325" y="466725"/>
            <a:ext cx="30289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Interpreted Need</a:t>
            </a:r>
          </a:p>
        </p:txBody>
      </p:sp>
    </p:spTree>
    <p:extLst>
      <p:ext uri="{BB962C8B-B14F-4D97-AF65-F5344CB8AC3E}">
        <p14:creationId xmlns:p14="http://schemas.microsoft.com/office/powerpoint/2010/main" val="3561373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73670C-36D3-427F-9BCB-BB78B2851A22}"/>
              </a:ext>
            </a:extLst>
          </p:cNvPr>
          <p:cNvSpPr/>
          <p:nvPr/>
        </p:nvSpPr>
        <p:spPr>
          <a:xfrm>
            <a:off x="1689100" y="1200150"/>
            <a:ext cx="9855200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036F-BDD7-4C4D-818F-C27E8BD6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80BB69-AF7E-460D-8147-D1915C4C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418858-1D6F-4C3C-BC25-A7AD27208806}"/>
              </a:ext>
            </a:extLst>
          </p:cNvPr>
          <p:cNvSpPr txBox="1"/>
          <p:nvPr/>
        </p:nvSpPr>
        <p:spPr>
          <a:xfrm>
            <a:off x="-31750" y="20002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3D519A-F27A-4D55-925C-E2D71C32E167}"/>
              </a:ext>
            </a:extLst>
          </p:cNvPr>
          <p:cNvSpPr txBox="1"/>
          <p:nvPr/>
        </p:nvSpPr>
        <p:spPr>
          <a:xfrm>
            <a:off x="1689100" y="1479550"/>
            <a:ext cx="5588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What is the expected size of the drone in reference to current drones on the market? 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D51CA-6A61-442C-8AC0-61480950E45E}"/>
              </a:ext>
            </a:extLst>
          </p:cNvPr>
          <p:cNvSpPr txBox="1"/>
          <p:nvPr/>
        </p:nvSpPr>
        <p:spPr>
          <a:xfrm>
            <a:off x="7394575" y="1514475"/>
            <a:ext cx="3632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The drone is smaller than double of the reference drone.  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FAC34-5C13-4F6A-80B4-247E70B71752}"/>
              </a:ext>
            </a:extLst>
          </p:cNvPr>
          <p:cNvSpPr txBox="1"/>
          <p:nvPr/>
        </p:nvSpPr>
        <p:spPr>
          <a:xfrm>
            <a:off x="2489200" y="444500"/>
            <a:ext cx="3251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Question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52CAD6-DEDD-415B-8440-9B4C5616A8F6}"/>
              </a:ext>
            </a:extLst>
          </p:cNvPr>
          <p:cNvSpPr txBox="1"/>
          <p:nvPr/>
        </p:nvSpPr>
        <p:spPr>
          <a:xfrm>
            <a:off x="7807325" y="466725"/>
            <a:ext cx="30289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Interpreted Need</a:t>
            </a:r>
          </a:p>
        </p:txBody>
      </p:sp>
    </p:spTree>
    <p:extLst>
      <p:ext uri="{BB962C8B-B14F-4D97-AF65-F5344CB8AC3E}">
        <p14:creationId xmlns:p14="http://schemas.microsoft.com/office/powerpoint/2010/main" val="846216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036F-BDD7-4C4D-818F-C27E8BD6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80BB69-AF7E-460D-8147-D1915C4C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418858-1D6F-4C3C-BC25-A7AD27208806}"/>
              </a:ext>
            </a:extLst>
          </p:cNvPr>
          <p:cNvSpPr txBox="1"/>
          <p:nvPr/>
        </p:nvSpPr>
        <p:spPr>
          <a:xfrm>
            <a:off x="-31750" y="20002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02FA68-678D-4820-9053-2B9A7B4AF062}"/>
              </a:ext>
            </a:extLst>
          </p:cNvPr>
          <p:cNvSpPr/>
          <p:nvPr/>
        </p:nvSpPr>
        <p:spPr>
          <a:xfrm>
            <a:off x="1689100" y="2482850"/>
            <a:ext cx="9855200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72D128-F0F4-4C33-A6DC-F3C2515122F4}"/>
              </a:ext>
            </a:extLst>
          </p:cNvPr>
          <p:cNvSpPr txBox="1"/>
          <p:nvPr/>
        </p:nvSpPr>
        <p:spPr>
          <a:xfrm>
            <a:off x="7464424" y="2797174"/>
            <a:ext cx="41021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Drone operates in U.S. climate conditions.  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E89BE1-16B1-44B1-A351-6AC3AE0B5131}"/>
              </a:ext>
            </a:extLst>
          </p:cNvPr>
          <p:cNvSpPr txBox="1"/>
          <p:nvPr/>
        </p:nvSpPr>
        <p:spPr>
          <a:xfrm>
            <a:off x="1689099" y="2781300"/>
            <a:ext cx="5689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What are the desired flight climates for the lightweight UAV?  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0973E-39D4-41E1-8E1E-7ACEEE465A94}"/>
              </a:ext>
            </a:extLst>
          </p:cNvPr>
          <p:cNvSpPr txBox="1"/>
          <p:nvPr/>
        </p:nvSpPr>
        <p:spPr>
          <a:xfrm>
            <a:off x="1689100" y="1479550"/>
            <a:ext cx="5588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What is the expected size of the drone in reference to current drones on the market?  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6B6B6-DF58-40B5-8EB4-2453B07A9CAD}"/>
              </a:ext>
            </a:extLst>
          </p:cNvPr>
          <p:cNvSpPr txBox="1"/>
          <p:nvPr/>
        </p:nvSpPr>
        <p:spPr>
          <a:xfrm>
            <a:off x="7394575" y="1514475"/>
            <a:ext cx="3632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The drone is smaller than double of the reference drone.  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52F0FF-072A-4324-A4D0-944C0F95CF13}"/>
              </a:ext>
            </a:extLst>
          </p:cNvPr>
          <p:cNvSpPr txBox="1"/>
          <p:nvPr/>
        </p:nvSpPr>
        <p:spPr>
          <a:xfrm>
            <a:off x="2489200" y="444500"/>
            <a:ext cx="3251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Question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7F5FFA-A4DF-41A3-9BC5-F4BAFC6D3724}"/>
              </a:ext>
            </a:extLst>
          </p:cNvPr>
          <p:cNvSpPr txBox="1"/>
          <p:nvPr/>
        </p:nvSpPr>
        <p:spPr>
          <a:xfrm>
            <a:off x="7807325" y="466725"/>
            <a:ext cx="30289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Interpreted Need</a:t>
            </a:r>
          </a:p>
        </p:txBody>
      </p:sp>
    </p:spTree>
    <p:extLst>
      <p:ext uri="{BB962C8B-B14F-4D97-AF65-F5344CB8AC3E}">
        <p14:creationId xmlns:p14="http://schemas.microsoft.com/office/powerpoint/2010/main" val="1054235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2C79FE-D56A-4BBA-B1F2-C185C748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4" y="0"/>
            <a:ext cx="10018713" cy="175259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Team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15365-6C77-4F9E-938B-622B08ACE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D8BB31-CDF9-4EB9-AEA8-0882BA170D26}"/>
              </a:ext>
            </a:extLst>
          </p:cNvPr>
          <p:cNvGrpSpPr/>
          <p:nvPr/>
        </p:nvGrpSpPr>
        <p:grpSpPr>
          <a:xfrm>
            <a:off x="609600" y="3556760"/>
            <a:ext cx="10972800" cy="2675828"/>
            <a:chOff x="1219200" y="2928110"/>
            <a:chExt cx="10972800" cy="267582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47E044-EE15-4443-86C2-14CAFE93C540}"/>
                </a:ext>
              </a:extLst>
            </p:cNvPr>
            <p:cNvSpPr txBox="1"/>
            <p:nvPr/>
          </p:nvSpPr>
          <p:spPr>
            <a:xfrm>
              <a:off x="1219200" y="2938583"/>
              <a:ext cx="2514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Clayton Cooley</a:t>
              </a:r>
            </a:p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Test Engineer</a:t>
              </a:r>
            </a:p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Mechanical Engineering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875D143-1B40-406A-9484-DA7DD6509A32}"/>
                </a:ext>
              </a:extLst>
            </p:cNvPr>
            <p:cNvSpPr txBox="1"/>
            <p:nvPr/>
          </p:nvSpPr>
          <p:spPr>
            <a:xfrm>
              <a:off x="5263817" y="2928110"/>
              <a:ext cx="2895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Taylor Jacobs </a:t>
              </a:r>
            </a:p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Flight Dynamics Engineer</a:t>
              </a:r>
            </a:p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Mechanical Engineering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46A04B-39AD-46D8-A1F8-A812FB19BD6E}"/>
                </a:ext>
              </a:extLst>
            </p:cNvPr>
            <p:cNvSpPr txBox="1"/>
            <p:nvPr/>
          </p:nvSpPr>
          <p:spPr>
            <a:xfrm>
              <a:off x="9601200" y="2938583"/>
              <a:ext cx="2590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Zachary </a:t>
              </a:r>
              <a:r>
                <a:rPr lang="en-US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Noay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Embedded Systems Engineer</a:t>
              </a:r>
            </a:p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Electrical &amp; Computer Engineering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129218-092C-4DB5-B080-0A712869CE76}"/>
                </a:ext>
              </a:extLst>
            </p:cNvPr>
            <p:cNvSpPr txBox="1"/>
            <p:nvPr/>
          </p:nvSpPr>
          <p:spPr>
            <a:xfrm>
              <a:off x="3124200" y="4526720"/>
              <a:ext cx="2743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Brenden Richman</a:t>
              </a:r>
            </a:p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CAD/Materials Engineer</a:t>
              </a:r>
            </a:p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Mechanical Engineering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2F6368-A1B4-44C4-BAD0-6AFD09F58D75}"/>
                </a:ext>
              </a:extLst>
            </p:cNvPr>
            <p:cNvSpPr txBox="1"/>
            <p:nvPr/>
          </p:nvSpPr>
          <p:spPr>
            <a:xfrm>
              <a:off x="7010400" y="4526720"/>
              <a:ext cx="3581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latin typeface="Arial" panose="020B0604020202020204" pitchFamily="34" charset="0"/>
                  <a:cs typeface="Arial" panose="020B0604020202020204" pitchFamily="34" charset="0"/>
                </a:rPr>
                <a:t>Brian </a:t>
              </a:r>
              <a:r>
                <a:rPr lang="en-US" sz="2000" b="1" err="1">
                  <a:latin typeface="Arial" panose="020B0604020202020204" pitchFamily="34" charset="0"/>
                  <a:cs typeface="Arial" panose="020B0604020202020204" pitchFamily="34" charset="0"/>
                </a:rPr>
                <a:t>Thervil</a:t>
              </a:r>
              <a:endParaRPr 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Software/System Integration Engineer</a:t>
              </a:r>
            </a:p>
            <a:p>
              <a:pPr algn="ctr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Electrical &amp; Computer Engineering</a:t>
              </a:r>
            </a:p>
          </p:txBody>
        </p:sp>
      </p:grpSp>
      <p:pic>
        <p:nvPicPr>
          <p:cNvPr id="15" name="Picture 15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7AC3E25D-1DA0-4D6D-A08B-ACA69BCBC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467" y="1772518"/>
            <a:ext cx="1339066" cy="1756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t="-24" r="5439" b="38806"/>
          <a:stretch/>
        </p:blipFill>
        <p:spPr>
          <a:xfrm>
            <a:off x="9647017" y="1774539"/>
            <a:ext cx="1332727" cy="1759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1" descr="A person stand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id="{C4356849-055B-4BA2-8493-F7BFF378FD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26" r="9596" b="197"/>
          <a:stretch/>
        </p:blipFill>
        <p:spPr>
          <a:xfrm>
            <a:off x="7539162" y="3351484"/>
            <a:ext cx="1333202" cy="1767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7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66ECDCEA-59B9-4EC9-A42D-A494E3350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027" y="3348963"/>
            <a:ext cx="1330614" cy="1760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5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168D1528-57CE-492F-ADC5-367D76F20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77" t="714" r="5645"/>
          <a:stretch/>
        </p:blipFill>
        <p:spPr>
          <a:xfrm>
            <a:off x="1203359" y="1790568"/>
            <a:ext cx="1336146" cy="1762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5747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036F-BDD7-4C4D-818F-C27E8BD6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80BB69-AF7E-460D-8147-D1915C4C47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E9DD63-998D-425A-B654-AEC134C25BDF}"/>
              </a:ext>
            </a:extLst>
          </p:cNvPr>
          <p:cNvSpPr/>
          <p:nvPr/>
        </p:nvSpPr>
        <p:spPr>
          <a:xfrm>
            <a:off x="1701800" y="3765550"/>
            <a:ext cx="9855200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3E49B5-C7E0-48A2-AADE-02C48E08F396}"/>
              </a:ext>
            </a:extLst>
          </p:cNvPr>
          <p:cNvSpPr txBox="1"/>
          <p:nvPr/>
        </p:nvSpPr>
        <p:spPr>
          <a:xfrm>
            <a:off x="7280273" y="4079873"/>
            <a:ext cx="40957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The drone is user controlled.  </a:t>
            </a:r>
            <a:endParaRPr lang="en-US"/>
          </a:p>
          <a:p>
            <a:pPr algn="ctr"/>
            <a:r>
              <a:rPr lang="en-US">
                <a:latin typeface="Arial"/>
                <a:ea typeface="+mn-lt"/>
                <a:cs typeface="Arial"/>
              </a:rPr>
              <a:t> </a:t>
            </a:r>
            <a:r>
              <a:rPr lang="en-US">
                <a:latin typeface="Arial"/>
                <a:ea typeface="+mn-lt"/>
                <a:cs typeface="+mn-lt"/>
              </a:rPr>
              <a:t>  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1183D-1320-4C1B-8B44-9A46EEBB1962}"/>
              </a:ext>
            </a:extLst>
          </p:cNvPr>
          <p:cNvSpPr txBox="1"/>
          <p:nvPr/>
        </p:nvSpPr>
        <p:spPr>
          <a:xfrm>
            <a:off x="1701798" y="3943350"/>
            <a:ext cx="5588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What are the expected operation circumstances of this UAV, should it be autonomous or user controlled? 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970E5-824F-4C67-A772-336C71E11503}"/>
              </a:ext>
            </a:extLst>
          </p:cNvPr>
          <p:cNvSpPr txBox="1"/>
          <p:nvPr/>
        </p:nvSpPr>
        <p:spPr>
          <a:xfrm>
            <a:off x="1689100" y="1479550"/>
            <a:ext cx="5588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What is the expected size of the drone in reference to current drones on the market?  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0A1BC4-82E6-4C9A-8576-90FF0ECAE2B7}"/>
              </a:ext>
            </a:extLst>
          </p:cNvPr>
          <p:cNvSpPr txBox="1"/>
          <p:nvPr/>
        </p:nvSpPr>
        <p:spPr>
          <a:xfrm>
            <a:off x="7394575" y="1514475"/>
            <a:ext cx="3632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The drone is smaller than double of the reference drone.  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992FBB-DC17-4969-AC7E-CF498986EFBE}"/>
              </a:ext>
            </a:extLst>
          </p:cNvPr>
          <p:cNvSpPr txBox="1"/>
          <p:nvPr/>
        </p:nvSpPr>
        <p:spPr>
          <a:xfrm>
            <a:off x="1689099" y="2781300"/>
            <a:ext cx="56896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What are the desired flight climates for the lightweight UAV?  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39E8F-0751-4A6F-B097-C1752B665202}"/>
              </a:ext>
            </a:extLst>
          </p:cNvPr>
          <p:cNvSpPr txBox="1"/>
          <p:nvPr/>
        </p:nvSpPr>
        <p:spPr>
          <a:xfrm>
            <a:off x="7464424" y="2797174"/>
            <a:ext cx="41021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+mn-lt"/>
                <a:cs typeface="Arial"/>
              </a:rPr>
              <a:t>Drone operates in U.S. climate conditions.  </a:t>
            </a:r>
            <a:r>
              <a:rPr lang="en-US">
                <a:latin typeface="Arial"/>
                <a:ea typeface="+mn-lt"/>
                <a:cs typeface="+mn-lt"/>
              </a:rPr>
              <a:t> 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11841C-EE19-4212-BC23-E4D11674B7FF}"/>
              </a:ext>
            </a:extLst>
          </p:cNvPr>
          <p:cNvSpPr txBox="1"/>
          <p:nvPr/>
        </p:nvSpPr>
        <p:spPr>
          <a:xfrm>
            <a:off x="2489200" y="444500"/>
            <a:ext cx="3251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Question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FD3E4F3-9DD4-4313-B85B-D3FCD7997FD6}"/>
              </a:ext>
            </a:extLst>
          </p:cNvPr>
          <p:cNvSpPr txBox="1"/>
          <p:nvPr/>
        </p:nvSpPr>
        <p:spPr>
          <a:xfrm>
            <a:off x="7807325" y="466725"/>
            <a:ext cx="30289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>
                <a:latin typeface="Arial"/>
                <a:cs typeface="Arial"/>
              </a:rPr>
              <a:t>Interpreted Need</a:t>
            </a:r>
          </a:p>
        </p:txBody>
      </p:sp>
    </p:spTree>
    <p:extLst>
      <p:ext uri="{BB962C8B-B14F-4D97-AF65-F5344CB8AC3E}">
        <p14:creationId xmlns:p14="http://schemas.microsoft.com/office/powerpoint/2010/main" val="186253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EBB145-2CFF-4885-B8E6-F0430B4AF406}"/>
              </a:ext>
            </a:extLst>
          </p:cNvPr>
          <p:cNvSpPr/>
          <p:nvPr/>
        </p:nvSpPr>
        <p:spPr>
          <a:xfrm>
            <a:off x="1326046" y="2025927"/>
            <a:ext cx="2027582" cy="29154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15AFEF-AE32-43F2-AE6F-57143419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610" y="1118674"/>
            <a:ext cx="6769691" cy="46208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914B3F1-61E5-453D-959C-7096CC5F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781" y="-235226"/>
            <a:ext cx="10018713" cy="17525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UAV Functional Decomposition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C48AC9C-21D9-4C63-B812-5E6DB57F9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D4DB10E-F3E0-46B7-A627-DDAED89BC122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FEF8110-E992-4954-83BA-2A49C95E8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4AE4F49-B319-47D6-9519-AAFF0DF538C0}"/>
              </a:ext>
            </a:extLst>
          </p:cNvPr>
          <p:cNvSpPr txBox="1">
            <a:spLocks/>
          </p:cNvSpPr>
          <p:nvPr/>
        </p:nvSpPr>
        <p:spPr>
          <a:xfrm>
            <a:off x="4716999" y="6434779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Helvetica Neue" panose="020005030000000200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4DB10E-F3E0-46B7-A627-DDAED89BC12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" name="Picture 5" descr="A picture containing indoor, table, sitting, black&#10;&#10;Description generated with very high confidence">
            <a:extLst>
              <a:ext uri="{FF2B5EF4-FFF2-40B4-BE49-F238E27FC236}">
                <a16:creationId xmlns:a16="http://schemas.microsoft.com/office/drawing/2014/main" id="{464BE566-114D-4CA8-A869-6AA168CBC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40000">
            <a:off x="8220499" y="2365922"/>
            <a:ext cx="3676650" cy="24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EBB145-2CFF-4885-B8E6-F0430B4AF406}"/>
              </a:ext>
            </a:extLst>
          </p:cNvPr>
          <p:cNvSpPr/>
          <p:nvPr/>
        </p:nvSpPr>
        <p:spPr>
          <a:xfrm>
            <a:off x="3046896" y="2006877"/>
            <a:ext cx="1792632" cy="37790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15AFEF-AE32-43F2-AE6F-57143419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610" y="1118674"/>
            <a:ext cx="6769691" cy="46208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914B3F1-61E5-453D-959C-7096CC5F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781" y="-235226"/>
            <a:ext cx="10018713" cy="175259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UAV Functional Decomposition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C48AC9C-21D9-4C63-B812-5E6DB57F9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D4DB10E-F3E0-46B7-A627-DDAED89BC122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FEF8110-E992-4954-83BA-2A49C95E8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4AE4F49-B319-47D6-9519-AAFF0DF538C0}"/>
              </a:ext>
            </a:extLst>
          </p:cNvPr>
          <p:cNvSpPr txBox="1">
            <a:spLocks/>
          </p:cNvSpPr>
          <p:nvPr/>
        </p:nvSpPr>
        <p:spPr>
          <a:xfrm>
            <a:off x="4716999" y="6434779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Helvetica Neue" panose="020005030000000200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4DB10E-F3E0-46B7-A627-DDAED89BC12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" name="Picture 5" descr="A picture containing table, propeller, remote, airplane&#10;&#10;Description generated with very high confidence">
            <a:extLst>
              <a:ext uri="{FF2B5EF4-FFF2-40B4-BE49-F238E27FC236}">
                <a16:creationId xmlns:a16="http://schemas.microsoft.com/office/drawing/2014/main" id="{399FD927-1D66-465D-9A8E-82B22A947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0" y="2488133"/>
            <a:ext cx="3803650" cy="179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01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EBB145-2CFF-4885-B8E6-F0430B4AF406}"/>
              </a:ext>
            </a:extLst>
          </p:cNvPr>
          <p:cNvSpPr/>
          <p:nvPr/>
        </p:nvSpPr>
        <p:spPr>
          <a:xfrm>
            <a:off x="4608996" y="2038627"/>
            <a:ext cx="1792632" cy="37790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15AFEF-AE32-43F2-AE6F-57143419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610" y="1118674"/>
            <a:ext cx="6769691" cy="46208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914B3F1-61E5-453D-959C-7096CC5F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781" y="-235226"/>
            <a:ext cx="10018713" cy="175259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UAV Functional Decomposition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C48AC9C-21D9-4C63-B812-5E6DB57F9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D4DB10E-F3E0-46B7-A627-DDAED89BC122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FEF8110-E992-4954-83BA-2A49C95E8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4AE4F49-B319-47D6-9519-AAFF0DF538C0}"/>
              </a:ext>
            </a:extLst>
          </p:cNvPr>
          <p:cNvSpPr txBox="1">
            <a:spLocks/>
          </p:cNvSpPr>
          <p:nvPr/>
        </p:nvSpPr>
        <p:spPr>
          <a:xfrm>
            <a:off x="4716999" y="6434779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Helvetica Neue" panose="020005030000000200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4DB10E-F3E0-46B7-A627-DDAED89BC12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" name="Picture 10" descr="A picture containing sitting, black, light, table&#10;&#10;Description generated with very high confidence">
            <a:extLst>
              <a:ext uri="{FF2B5EF4-FFF2-40B4-BE49-F238E27FC236}">
                <a16:creationId xmlns:a16="http://schemas.microsoft.com/office/drawing/2014/main" id="{928C99B4-43FC-4494-BF1E-D4170C027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1821703"/>
            <a:ext cx="2552700" cy="353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42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EBB145-2CFF-4885-B8E6-F0430B4AF406}"/>
              </a:ext>
            </a:extLst>
          </p:cNvPr>
          <p:cNvSpPr/>
          <p:nvPr/>
        </p:nvSpPr>
        <p:spPr>
          <a:xfrm>
            <a:off x="6158396" y="2032277"/>
            <a:ext cx="1792632" cy="37790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15AFEF-AE32-43F2-AE6F-57143419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610" y="1118674"/>
            <a:ext cx="6769691" cy="46208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914B3F1-61E5-453D-959C-7096CC5F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781" y="-235226"/>
            <a:ext cx="10018713" cy="175259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UAV Functional Decomposition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6C48AC9C-21D9-4C63-B812-5E6DB57F9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D4DB10E-F3E0-46B7-A627-DDAED89BC122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FEF8110-E992-4954-83BA-2A49C95E85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Brian </a:t>
            </a:r>
            <a:r>
              <a:rPr lang="en-US" err="1"/>
              <a:t>Thervil</a:t>
            </a: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24AE4F49-B319-47D6-9519-AAFF0DF538C0}"/>
              </a:ext>
            </a:extLst>
          </p:cNvPr>
          <p:cNvSpPr txBox="1">
            <a:spLocks/>
          </p:cNvSpPr>
          <p:nvPr/>
        </p:nvSpPr>
        <p:spPr>
          <a:xfrm>
            <a:off x="4716999" y="6434779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Helvetica Neue" panose="020005030000000200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4DB10E-F3E0-46B7-A627-DDAED89BC12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Picture 5" descr="A picture containing sitting, table, large, white&#10;&#10;Description generated with very high confidence">
            <a:extLst>
              <a:ext uri="{FF2B5EF4-FFF2-40B4-BE49-F238E27FC236}">
                <a16:creationId xmlns:a16="http://schemas.microsoft.com/office/drawing/2014/main" id="{1F724952-890E-418D-863A-7C98887C5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2638425"/>
            <a:ext cx="3556000" cy="11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14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86673-B874-4A0B-9825-FF39836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4" y="0"/>
            <a:ext cx="10018713" cy="175259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Cross Reference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234AAE-02D0-4294-B359-F67587A23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A4DCD-030C-43CC-83BC-7CD11E320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665FA7F-FBEB-4863-B860-0D122204E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724561"/>
              </p:ext>
            </p:extLst>
          </p:nvPr>
        </p:nvGraphicFramePr>
        <p:xfrm>
          <a:off x="1773628" y="1947871"/>
          <a:ext cx="8644744" cy="296225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28949">
                  <a:extLst>
                    <a:ext uri="{9D8B030D-6E8A-4147-A177-3AD203B41FA5}">
                      <a16:colId xmlns:a16="http://schemas.microsoft.com/office/drawing/2014/main" val="345410074"/>
                    </a:ext>
                  </a:extLst>
                </a:gridCol>
                <a:gridCol w="1822139">
                  <a:extLst>
                    <a:ext uri="{9D8B030D-6E8A-4147-A177-3AD203B41FA5}">
                      <a16:colId xmlns:a16="http://schemas.microsoft.com/office/drawing/2014/main" val="82879249"/>
                    </a:ext>
                  </a:extLst>
                </a:gridCol>
                <a:gridCol w="1715997">
                  <a:extLst>
                    <a:ext uri="{9D8B030D-6E8A-4147-A177-3AD203B41FA5}">
                      <a16:colId xmlns:a16="http://schemas.microsoft.com/office/drawing/2014/main" val="3175876151"/>
                    </a:ext>
                  </a:extLst>
                </a:gridCol>
                <a:gridCol w="1751379">
                  <a:extLst>
                    <a:ext uri="{9D8B030D-6E8A-4147-A177-3AD203B41FA5}">
                      <a16:colId xmlns:a16="http://schemas.microsoft.com/office/drawing/2014/main" val="3135815457"/>
                    </a:ext>
                  </a:extLst>
                </a:gridCol>
                <a:gridCol w="1626280">
                  <a:extLst>
                    <a:ext uri="{9D8B030D-6E8A-4147-A177-3AD203B41FA5}">
                      <a16:colId xmlns:a16="http://schemas.microsoft.com/office/drawing/2014/main" val="297097326"/>
                    </a:ext>
                  </a:extLst>
                </a:gridCol>
              </a:tblGrid>
              <a:tr h="921171">
                <a:tc>
                  <a:txBody>
                    <a:bodyPr/>
                    <a:lstStyle/>
                    <a:p>
                      <a:r>
                        <a:rPr lang="en-US" sz="1800"/>
                        <a:t>Function:</a:t>
                      </a:r>
                    </a:p>
                  </a:txBody>
                  <a:tcPr marL="101898" marR="101898" marT="50949" marB="50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Communication </a:t>
                      </a:r>
                    </a:p>
                  </a:txBody>
                  <a:tcPr marL="101898" marR="101898" marT="50949" marB="50949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Flight</a:t>
                      </a:r>
                    </a:p>
                  </a:txBody>
                  <a:tcPr marL="101898" marR="101898" marT="50949" marB="50949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Surveillance</a:t>
                      </a:r>
                    </a:p>
                  </a:txBody>
                  <a:tcPr marL="101898" marR="101898" marT="50949" marB="50949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Support</a:t>
                      </a:r>
                    </a:p>
                  </a:txBody>
                  <a:tcPr marL="101898" marR="101898" marT="50949" marB="50949" anchor="ctr"/>
                </a:tc>
                <a:extLst>
                  <a:ext uri="{0D108BD9-81ED-4DB2-BD59-A6C34878D82A}">
                    <a16:rowId xmlns:a16="http://schemas.microsoft.com/office/drawing/2014/main" val="114865253"/>
                  </a:ext>
                </a:extLst>
              </a:tr>
              <a:tr h="461939">
                <a:tc>
                  <a:txBody>
                    <a:bodyPr/>
                    <a:lstStyle/>
                    <a:p>
                      <a:r>
                        <a:rPr lang="en-US" sz="1800"/>
                        <a:t>Communication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X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X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X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/>
                    </a:p>
                  </a:txBody>
                  <a:tcPr marL="101898" marR="101898" marT="50949" marB="50949"/>
                </a:tc>
                <a:extLst>
                  <a:ext uri="{0D108BD9-81ED-4DB2-BD59-A6C34878D82A}">
                    <a16:rowId xmlns:a16="http://schemas.microsoft.com/office/drawing/2014/main" val="2001166710"/>
                  </a:ext>
                </a:extLst>
              </a:tr>
              <a:tr h="526383">
                <a:tc>
                  <a:txBody>
                    <a:bodyPr/>
                    <a:lstStyle/>
                    <a:p>
                      <a:r>
                        <a:rPr lang="en-US" sz="1800"/>
                        <a:t>Flight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X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X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X</a:t>
                      </a:r>
                    </a:p>
                  </a:txBody>
                  <a:tcPr marL="101898" marR="101898" marT="50949" marB="50949"/>
                </a:tc>
                <a:extLst>
                  <a:ext uri="{0D108BD9-81ED-4DB2-BD59-A6C34878D82A}">
                    <a16:rowId xmlns:a16="http://schemas.microsoft.com/office/drawing/2014/main" val="1598137714"/>
                  </a:ext>
                </a:extLst>
              </a:tr>
              <a:tr h="52638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Surveillance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X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/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X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/>
                    </a:p>
                  </a:txBody>
                  <a:tcPr marL="101898" marR="101898" marT="50949" marB="50949"/>
                </a:tc>
                <a:extLst>
                  <a:ext uri="{0D108BD9-81ED-4DB2-BD59-A6C34878D82A}">
                    <a16:rowId xmlns:a16="http://schemas.microsoft.com/office/drawing/2014/main" val="2234014854"/>
                  </a:ext>
                </a:extLst>
              </a:tr>
              <a:tr h="52638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Support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/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X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X</a:t>
                      </a:r>
                    </a:p>
                  </a:txBody>
                  <a:tcPr marL="101898" marR="101898" marT="50949" marB="50949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X</a:t>
                      </a:r>
                    </a:p>
                  </a:txBody>
                  <a:tcPr marL="101898" marR="101898" marT="50949" marB="50949"/>
                </a:tc>
                <a:extLst>
                  <a:ext uri="{0D108BD9-81ED-4DB2-BD59-A6C34878D82A}">
                    <a16:rowId xmlns:a16="http://schemas.microsoft.com/office/drawing/2014/main" val="480769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857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6644" y="0"/>
            <a:ext cx="10018713" cy="1752599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Project Summary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83977" y="1572314"/>
            <a:ext cx="10018713" cy="39140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Perform light-weighting techniques to design a UAV for surveillance applications.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Increase UAV flight time to weight ratio.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Ability to fly under normal conditions.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Follow all FAA and U.S. DOT regulations.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/>
                <a:cs typeface="Arial"/>
              </a:rPr>
              <a:t>UAV is user controlled.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9439776-FC81-4531-8073-C1EE2818C6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117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644" y="0"/>
            <a:ext cx="10018713" cy="175259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3013A1B-EFFB-4001-AD82-8648CD37E94B}"/>
              </a:ext>
            </a:extLst>
          </p:cNvPr>
          <p:cNvSpPr txBox="1">
            <a:spLocks/>
          </p:cNvSpPr>
          <p:nvPr/>
        </p:nvSpPr>
        <p:spPr>
          <a:xfrm>
            <a:off x="834736" y="1588366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F0302020204030204"/>
              <a:buChar char="•"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EC416-188A-429B-A33F-DF7157485B37}"/>
              </a:ext>
            </a:extLst>
          </p:cNvPr>
          <p:cNvSpPr txBox="1"/>
          <p:nvPr/>
        </p:nvSpPr>
        <p:spPr>
          <a:xfrm>
            <a:off x="1496647" y="1588366"/>
            <a:ext cx="9198706" cy="25340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>
                <a:latin typeface="Arial"/>
                <a:ea typeface="+mn-lt"/>
                <a:cs typeface="Arial"/>
              </a:rPr>
              <a:t>Classification of the Unmanned Aerial Systems. (n.d.). Retrieved September 30, 2019, from </a:t>
            </a:r>
            <a:r>
              <a:rPr lang="en-US">
                <a:latin typeface="Arial"/>
                <a:ea typeface="+mn-lt"/>
                <a:cs typeface="Arial"/>
                <a:hlinkClick r:id="rId3"/>
              </a:rPr>
              <a:t>https://www.e-education.psu.edu/geog892/node/5</a:t>
            </a:r>
            <a:r>
              <a:rPr lang="en-US">
                <a:latin typeface="Arial"/>
                <a:ea typeface="+mn-lt"/>
                <a:cs typeface="Arial"/>
              </a:rPr>
              <a:t>.</a:t>
            </a:r>
            <a:endParaRPr lang="en-US"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>
                <a:latin typeface="Arial"/>
                <a:ea typeface="+mn-lt"/>
                <a:cs typeface="Arial"/>
              </a:rPr>
              <a:t>Omega. (n.d.). The UAV - The Future Of The Sky. Retrieved September 30, 2019, from </a:t>
            </a:r>
            <a:r>
              <a:rPr lang="en-US">
                <a:latin typeface="Arial"/>
                <a:ea typeface="+mn-lt"/>
                <a:cs typeface="Arial"/>
                <a:hlinkClick r:id="rId4"/>
              </a:rPr>
              <a:t>https://www.theuav.com/</a:t>
            </a:r>
            <a:r>
              <a:rPr lang="en-US">
                <a:latin typeface="Arial"/>
                <a:ea typeface="+mn-lt"/>
                <a:cs typeface="Arial"/>
              </a:rPr>
              <a:t>.</a:t>
            </a:r>
          </a:p>
          <a:p>
            <a:pPr marL="285750" indent="-28575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>
                <a:latin typeface="Arial"/>
                <a:ea typeface="+mn-lt"/>
                <a:cs typeface="Arial"/>
              </a:rPr>
              <a:t>United States Department of Transportation. (2019, March 11). Educational Users. Retrieved September 30, 2019, from https://www.faa.gov/uas/educational_users/.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E018C14-55FD-4C04-AD4D-588D55E22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Brian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  <a:p>
            <a:pPr marL="0" indent="0">
              <a:buNone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F3013A1B-EFFB-4001-AD82-8648CD37E94B}"/>
              </a:ext>
            </a:extLst>
          </p:cNvPr>
          <p:cNvSpPr txBox="1">
            <a:spLocks/>
          </p:cNvSpPr>
          <p:nvPr/>
        </p:nvSpPr>
        <p:spPr>
          <a:xfrm>
            <a:off x="834736" y="1588366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F0302020204030204"/>
              <a:buChar char="•"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8" name="Picture 7" descr="A picture containing cake, table, man, white&#10;&#10;Description automatically generated">
            <a:extLst>
              <a:ext uri="{FF2B5EF4-FFF2-40B4-BE49-F238E27FC236}">
                <a16:creationId xmlns:a16="http://schemas.microsoft.com/office/drawing/2014/main" id="{A8A76CED-90FC-4CC5-94AB-CA8DD4ED1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928" y="1480507"/>
            <a:ext cx="5775157" cy="2310062"/>
          </a:xfrm>
          <a:prstGeom prst="rect">
            <a:avLst/>
          </a:prstGeom>
        </p:spPr>
      </p:pic>
      <p:sp>
        <p:nvSpPr>
          <p:cNvPr id="9" name="Isosceles Triangle 21">
            <a:extLst>
              <a:ext uri="{FF2B5EF4-FFF2-40B4-BE49-F238E27FC236}">
                <a16:creationId xmlns:a16="http://schemas.microsoft.com/office/drawing/2014/main" id="{6D3AE9BC-3DD4-452E-BE2D-C438E8517096}"/>
              </a:ext>
            </a:extLst>
          </p:cNvPr>
          <p:cNvSpPr/>
          <p:nvPr/>
        </p:nvSpPr>
        <p:spPr>
          <a:xfrm>
            <a:off x="1859848" y="2894109"/>
            <a:ext cx="6700018" cy="3526306"/>
          </a:xfrm>
          <a:custGeom>
            <a:avLst/>
            <a:gdLst>
              <a:gd name="connsiteX0" fmla="*/ 0 w 5683250"/>
              <a:gd name="connsiteY0" fmla="*/ 1828800 h 1828800"/>
              <a:gd name="connsiteX1" fmla="*/ 2841625 w 5683250"/>
              <a:gd name="connsiteY1" fmla="*/ 0 h 1828800"/>
              <a:gd name="connsiteX2" fmla="*/ 5683250 w 5683250"/>
              <a:gd name="connsiteY2" fmla="*/ 1828800 h 1828800"/>
              <a:gd name="connsiteX3" fmla="*/ 0 w 5683250"/>
              <a:gd name="connsiteY3" fmla="*/ 1828800 h 1828800"/>
              <a:gd name="connsiteX0" fmla="*/ 0 w 3054350"/>
              <a:gd name="connsiteY0" fmla="*/ 1828800 h 1828800"/>
              <a:gd name="connsiteX1" fmla="*/ 2841625 w 3054350"/>
              <a:gd name="connsiteY1" fmla="*/ 0 h 1828800"/>
              <a:gd name="connsiteX2" fmla="*/ 3054350 w 3054350"/>
              <a:gd name="connsiteY2" fmla="*/ 1828800 h 1828800"/>
              <a:gd name="connsiteX3" fmla="*/ 0 w 3054350"/>
              <a:gd name="connsiteY3" fmla="*/ 1828800 h 182880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3054350 w 5692775"/>
              <a:gd name="connsiteY2" fmla="*/ 1835150 h 1835150"/>
              <a:gd name="connsiteX3" fmla="*/ 0 w 5692775"/>
              <a:gd name="connsiteY3" fmla="*/ 1835150 h 183515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3073400 w 5692775"/>
              <a:gd name="connsiteY2" fmla="*/ 1835150 h 1835150"/>
              <a:gd name="connsiteX3" fmla="*/ 0 w 5692775"/>
              <a:gd name="connsiteY3" fmla="*/ 1835150 h 183515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4616450 w 5692775"/>
              <a:gd name="connsiteY2" fmla="*/ 1828800 h 1835150"/>
              <a:gd name="connsiteX3" fmla="*/ 0 w 5692775"/>
              <a:gd name="connsiteY3" fmla="*/ 1835150 h 1835150"/>
              <a:gd name="connsiteX0" fmla="*/ 0 w 4371975"/>
              <a:gd name="connsiteY0" fmla="*/ 1841500 h 1841500"/>
              <a:gd name="connsiteX1" fmla="*/ 4371975 w 4371975"/>
              <a:gd name="connsiteY1" fmla="*/ 0 h 1841500"/>
              <a:gd name="connsiteX2" fmla="*/ 3295650 w 4371975"/>
              <a:gd name="connsiteY2" fmla="*/ 1828800 h 1841500"/>
              <a:gd name="connsiteX3" fmla="*/ 0 w 4371975"/>
              <a:gd name="connsiteY3" fmla="*/ 1841500 h 1841500"/>
              <a:gd name="connsiteX0" fmla="*/ 0 w 4371975"/>
              <a:gd name="connsiteY0" fmla="*/ 1841500 h 1841500"/>
              <a:gd name="connsiteX1" fmla="*/ 4371975 w 4371975"/>
              <a:gd name="connsiteY1" fmla="*/ 0 h 1841500"/>
              <a:gd name="connsiteX2" fmla="*/ 3295650 w 4371975"/>
              <a:gd name="connsiteY2" fmla="*/ 1806109 h 1841500"/>
              <a:gd name="connsiteX3" fmla="*/ 0 w 4371975"/>
              <a:gd name="connsiteY3" fmla="*/ 1841500 h 1841500"/>
              <a:gd name="connsiteX0" fmla="*/ 0 w 4371975"/>
              <a:gd name="connsiteY0" fmla="*/ 1841500 h 1841500"/>
              <a:gd name="connsiteX1" fmla="*/ 4371975 w 4371975"/>
              <a:gd name="connsiteY1" fmla="*/ 0 h 1841500"/>
              <a:gd name="connsiteX2" fmla="*/ 3295650 w 4371975"/>
              <a:gd name="connsiteY2" fmla="*/ 1806109 h 1841500"/>
              <a:gd name="connsiteX3" fmla="*/ 0 w 4371975"/>
              <a:gd name="connsiteY3" fmla="*/ 1841500 h 1841500"/>
              <a:gd name="connsiteX0" fmla="*/ 0 w 4309167"/>
              <a:gd name="connsiteY0" fmla="*/ 1796119 h 1806109"/>
              <a:gd name="connsiteX1" fmla="*/ 4309167 w 4309167"/>
              <a:gd name="connsiteY1" fmla="*/ 0 h 1806109"/>
              <a:gd name="connsiteX2" fmla="*/ 3232842 w 4309167"/>
              <a:gd name="connsiteY2" fmla="*/ 1806109 h 1806109"/>
              <a:gd name="connsiteX3" fmla="*/ 0 w 4309167"/>
              <a:gd name="connsiteY3" fmla="*/ 1796119 h 1806109"/>
              <a:gd name="connsiteX0" fmla="*/ 0 w 4309167"/>
              <a:gd name="connsiteY0" fmla="*/ 1796119 h 1802457"/>
              <a:gd name="connsiteX1" fmla="*/ 4309167 w 4309167"/>
              <a:gd name="connsiteY1" fmla="*/ 0 h 1802457"/>
              <a:gd name="connsiteX2" fmla="*/ 3235906 w 4309167"/>
              <a:gd name="connsiteY2" fmla="*/ 1802457 h 1802457"/>
              <a:gd name="connsiteX3" fmla="*/ 0 w 4309167"/>
              <a:gd name="connsiteY3" fmla="*/ 1796119 h 1802457"/>
              <a:gd name="connsiteX0" fmla="*/ 0 w 4309167"/>
              <a:gd name="connsiteY0" fmla="*/ 1796119 h 1802457"/>
              <a:gd name="connsiteX1" fmla="*/ 4309167 w 4309167"/>
              <a:gd name="connsiteY1" fmla="*/ 0 h 1802457"/>
              <a:gd name="connsiteX2" fmla="*/ 3235906 w 4309167"/>
              <a:gd name="connsiteY2" fmla="*/ 1802457 h 1802457"/>
              <a:gd name="connsiteX3" fmla="*/ 0 w 4309167"/>
              <a:gd name="connsiteY3" fmla="*/ 1796119 h 1802457"/>
              <a:gd name="connsiteX0" fmla="*/ 0 w 4309167"/>
              <a:gd name="connsiteY0" fmla="*/ 1796119 h 1802457"/>
              <a:gd name="connsiteX1" fmla="*/ 4309167 w 4309167"/>
              <a:gd name="connsiteY1" fmla="*/ 0 h 1802457"/>
              <a:gd name="connsiteX2" fmla="*/ 3235906 w 4309167"/>
              <a:gd name="connsiteY2" fmla="*/ 1802457 h 1802457"/>
              <a:gd name="connsiteX3" fmla="*/ 0 w 4309167"/>
              <a:gd name="connsiteY3" fmla="*/ 1796119 h 1802457"/>
              <a:gd name="connsiteX0" fmla="*/ 0 w 4309167"/>
              <a:gd name="connsiteY0" fmla="*/ 1802611 h 1802611"/>
              <a:gd name="connsiteX1" fmla="*/ 4309167 w 4309167"/>
              <a:gd name="connsiteY1" fmla="*/ 0 h 1802611"/>
              <a:gd name="connsiteX2" fmla="*/ 3235906 w 4309167"/>
              <a:gd name="connsiteY2" fmla="*/ 1802457 h 1802611"/>
              <a:gd name="connsiteX3" fmla="*/ 0 w 4309167"/>
              <a:gd name="connsiteY3" fmla="*/ 1802611 h 1802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9167" h="1802611">
                <a:moveTo>
                  <a:pt x="0" y="1802611"/>
                </a:moveTo>
                <a:lnTo>
                  <a:pt x="4309167" y="0"/>
                </a:lnTo>
                <a:lnTo>
                  <a:pt x="3235906" y="1802457"/>
                </a:lnTo>
                <a:lnTo>
                  <a:pt x="0" y="1802611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71685C7-956C-4F36-B16D-0186448D900B}"/>
              </a:ext>
            </a:extLst>
          </p:cNvPr>
          <p:cNvSpPr txBox="1">
            <a:spLocks/>
          </p:cNvSpPr>
          <p:nvPr/>
        </p:nvSpPr>
        <p:spPr>
          <a:xfrm>
            <a:off x="841664" y="5786496"/>
            <a:ext cx="9144000" cy="492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2600" b="0">
                <a:latin typeface="Arial" panose="020B0604020202020204" pitchFamily="34" charset="0"/>
                <a:cs typeface="Arial" panose="020B0604020202020204" pitchFamily="34" charset="0"/>
              </a:rPr>
              <a:t>Team 518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456490-4361-4CC2-B6E3-BF14D9BE74E0}"/>
              </a:ext>
            </a:extLst>
          </p:cNvPr>
          <p:cNvSpPr txBox="1">
            <a:spLocks/>
          </p:cNvSpPr>
          <p:nvPr/>
        </p:nvSpPr>
        <p:spPr>
          <a:xfrm>
            <a:off x="9908539" y="4572612"/>
            <a:ext cx="2307383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Clayton Cooley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 Taylor Jacobs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 Zachary </a:t>
            </a:r>
            <a:r>
              <a:rPr lang="en-US" sz="1800" b="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18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 Brenden Richman</a:t>
            </a:r>
          </a:p>
          <a:p>
            <a:r>
              <a:rPr lang="en-US" sz="1800" b="0">
                <a:latin typeface="Arial" panose="020B0604020202020204" pitchFamily="34" charset="0"/>
                <a:cs typeface="Arial" panose="020B0604020202020204" pitchFamily="34" charset="0"/>
              </a:rPr>
              <a:t> Brian </a:t>
            </a:r>
            <a:r>
              <a:rPr lang="en-US" sz="1800" b="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sz="18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FA146FE-FE6F-4186-8A0C-25EC2E96E1B6}"/>
              </a:ext>
            </a:extLst>
          </p:cNvPr>
          <p:cNvSpPr txBox="1">
            <a:spLocks/>
          </p:cNvSpPr>
          <p:nvPr/>
        </p:nvSpPr>
        <p:spPr>
          <a:xfrm>
            <a:off x="1086644" y="896772"/>
            <a:ext cx="10018713" cy="116001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E40F32A-D08B-470C-A0BD-712B3BF5CABF}"/>
              </a:ext>
            </a:extLst>
          </p:cNvPr>
          <p:cNvSpPr txBox="1">
            <a:spLocks/>
          </p:cNvSpPr>
          <p:nvPr/>
        </p:nvSpPr>
        <p:spPr>
          <a:xfrm>
            <a:off x="2377292" y="4962197"/>
            <a:ext cx="6369050" cy="104775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Lightweight UAV</a:t>
            </a:r>
          </a:p>
        </p:txBody>
      </p:sp>
    </p:spTree>
    <p:extLst>
      <p:ext uri="{BB962C8B-B14F-4D97-AF65-F5344CB8AC3E}">
        <p14:creationId xmlns:p14="http://schemas.microsoft.com/office/powerpoint/2010/main" val="3559402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0627" y="1617687"/>
            <a:ext cx="8930747" cy="2110382"/>
          </a:xfrm>
        </p:spPr>
        <p:txBody>
          <a:bodyPr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96734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B5F8-D106-437D-8A01-E9CC7716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3094" y="0"/>
            <a:ext cx="5865813" cy="1797221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Sponsor and Advisor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A306C6-6963-4979-9229-7CE964C6A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8D7F0-301A-4C40-84B6-0429719B90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Taylor Jacobs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4017" y="4147731"/>
            <a:ext cx="400685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Jennifer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Tecson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434D5CB1-E240-4D88-B792-449139EF1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617" y="2184065"/>
            <a:ext cx="4819650" cy="14492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106E79-7FE1-431A-A842-E26BFC6290E6}"/>
              </a:ext>
            </a:extLst>
          </p:cNvPr>
          <p:cNvSpPr txBox="1"/>
          <p:nvPr/>
        </p:nvSpPr>
        <p:spPr>
          <a:xfrm>
            <a:off x="7292774" y="4147732"/>
            <a:ext cx="400685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Dr. </a:t>
            </a:r>
            <a:r>
              <a:rPr lang="en-US" sz="2400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Rajan</a:t>
            </a:r>
            <a:r>
              <a:rPr lang="en-US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Kumar</a:t>
            </a:r>
          </a:p>
        </p:txBody>
      </p:sp>
      <p:pic>
        <p:nvPicPr>
          <p:cNvPr id="20" name="Picture 20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63689C52-E21D-4284-933A-4137F47ED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997" y="1781187"/>
            <a:ext cx="1670404" cy="2255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456AFD-8C23-46C1-9073-DA7D3AF64C13}"/>
              </a:ext>
            </a:extLst>
          </p:cNvPr>
          <p:cNvSpPr txBox="1"/>
          <p:nvPr/>
        </p:nvSpPr>
        <p:spPr>
          <a:xfrm>
            <a:off x="7643342" y="4574044"/>
            <a:ext cx="3305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Research in Aerodynamics,  Experimental Fluid Mechanics, and Flow Diagnostics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F9E25-A470-4D23-8FFE-824C3D7EA46E}"/>
              </a:ext>
            </a:extLst>
          </p:cNvPr>
          <p:cNvSpPr txBox="1"/>
          <p:nvPr/>
        </p:nvSpPr>
        <p:spPr>
          <a:xfrm>
            <a:off x="2183615" y="3429000"/>
            <a:ext cx="428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 global security company that provides innovative solutions worldwide.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14A1EB-0FF0-4519-AFAA-D24A1A05F8AD}"/>
              </a:ext>
            </a:extLst>
          </p:cNvPr>
          <p:cNvSpPr txBox="1"/>
          <p:nvPr/>
        </p:nvSpPr>
        <p:spPr>
          <a:xfrm>
            <a:off x="1415011" y="4574044"/>
            <a:ext cx="4944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Manager of Engineering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FSU Electrical Engineering Graduate</a:t>
            </a:r>
          </a:p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0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DD7DF-2A7F-4B57-BFB1-03AC0B71E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4" y="107011"/>
            <a:ext cx="10018713" cy="17525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D066C-B4B4-4D90-85B9-02D389286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9301" y="1697683"/>
            <a:ext cx="10363200" cy="13255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3D printed construction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Increase flight time to UAV weight ratio 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84F84-8A45-4937-BF2E-6B1183508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112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3E3DBB-8F7B-4744-907D-BAD1073C3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29C9EF67-37B5-4181-BD6B-824BBE9E5B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7209183"/>
              </p:ext>
            </p:extLst>
          </p:nvPr>
        </p:nvGraphicFramePr>
        <p:xfrm>
          <a:off x="1624614" y="603349"/>
          <a:ext cx="9898599" cy="513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1261">
                  <a:extLst>
                    <a:ext uri="{9D8B030D-6E8A-4147-A177-3AD203B41FA5}">
                      <a16:colId xmlns:a16="http://schemas.microsoft.com/office/drawing/2014/main" val="1312141645"/>
                    </a:ext>
                  </a:extLst>
                </a:gridCol>
                <a:gridCol w="2949755">
                  <a:extLst>
                    <a:ext uri="{9D8B030D-6E8A-4147-A177-3AD203B41FA5}">
                      <a16:colId xmlns:a16="http://schemas.microsoft.com/office/drawing/2014/main" val="2527105087"/>
                    </a:ext>
                  </a:extLst>
                </a:gridCol>
                <a:gridCol w="2727583">
                  <a:extLst>
                    <a:ext uri="{9D8B030D-6E8A-4147-A177-3AD203B41FA5}">
                      <a16:colId xmlns:a16="http://schemas.microsoft.com/office/drawing/2014/main" val="2675101158"/>
                    </a:ext>
                  </a:extLst>
                </a:gridCol>
              </a:tblGrid>
              <a:tr h="426998"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Question</a:t>
                      </a:r>
                    </a:p>
                  </a:txBody>
                  <a:tcPr marL="78664" marR="78664" marT="39332" marB="393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Customer Response</a:t>
                      </a:r>
                    </a:p>
                  </a:txBody>
                  <a:tcPr marL="78664" marR="78664" marT="39332" marB="393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>
                          <a:solidFill>
                            <a:schemeClr val="tx1"/>
                          </a:solidFill>
                        </a:rPr>
                        <a:t>Interpreted Need</a:t>
                      </a:r>
                    </a:p>
                  </a:txBody>
                  <a:tcPr marL="78664" marR="78664" marT="39332" marB="3933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44149"/>
                  </a:ext>
                </a:extLst>
              </a:tr>
              <a:tr h="119635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are the legal regulations for this project that we must abide by? FAA, U.S. DOT, other countries regulations, etc.?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drone should follow any and all required government regulations.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drone meets Federal Aviation Administration (FAA) and U.S. Department of Transportation (U.S. DOT) requirements.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673706"/>
                  </a:ext>
                </a:extLst>
              </a:tr>
              <a:tr h="798825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Should the drone be constructed of 3D printed material or is that a secondary goal to being lightweight?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team has access to the CAD software and 3D printing materials.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Drone chassis/parts are constructed of 3D printed materials.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522898"/>
                  </a:ext>
                </a:extLst>
              </a:tr>
              <a:tr h="79612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is the expected size of the drone in reference to current drones on the market?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design team has full control over the reference and product specifications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drone is smaller than double of the reference drone.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094913"/>
                  </a:ext>
                </a:extLst>
              </a:tr>
              <a:tr h="96036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are the desired flight climates for the lightweight UAV?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Drone should be comparable to current drones but will not be physically used by Northrop Grumman.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Drone operates in U.S. climate conditions. 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558142"/>
                  </a:ext>
                </a:extLst>
              </a:tr>
              <a:tr h="960361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are the expected operation circumstances of this UAV, should it be autonomous or user controlled?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team’s timeline does not account for autonomous control and user controlled is a better option.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 drone is user controlled. 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94" marR="8194" marT="8194" marB="819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8595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97939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138860F-EEE8-46DB-B4EF-D1D164AE52C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56989966"/>
              </p:ext>
            </p:extLst>
          </p:nvPr>
        </p:nvGraphicFramePr>
        <p:xfrm>
          <a:off x="1464816" y="853551"/>
          <a:ext cx="10346184" cy="4546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2133">
                  <a:extLst>
                    <a:ext uri="{9D8B030D-6E8A-4147-A177-3AD203B41FA5}">
                      <a16:colId xmlns:a16="http://schemas.microsoft.com/office/drawing/2014/main" val="1312141645"/>
                    </a:ext>
                  </a:extLst>
                </a:gridCol>
                <a:gridCol w="3083134">
                  <a:extLst>
                    <a:ext uri="{9D8B030D-6E8A-4147-A177-3AD203B41FA5}">
                      <a16:colId xmlns:a16="http://schemas.microsoft.com/office/drawing/2014/main" val="2527105087"/>
                    </a:ext>
                  </a:extLst>
                </a:gridCol>
                <a:gridCol w="2850917">
                  <a:extLst>
                    <a:ext uri="{9D8B030D-6E8A-4147-A177-3AD203B41FA5}">
                      <a16:colId xmlns:a16="http://schemas.microsoft.com/office/drawing/2014/main" val="2675101158"/>
                    </a:ext>
                  </a:extLst>
                </a:gridCol>
              </a:tblGrid>
              <a:tr h="449281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Question</a:t>
                      </a:r>
                    </a:p>
                  </a:txBody>
                  <a:tcPr marL="82769" marR="82769" marT="41385" marB="4138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Customer Response</a:t>
                      </a:r>
                    </a:p>
                  </a:txBody>
                  <a:tcPr marL="82769" marR="82769" marT="41385" marB="4138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Interpreted Need</a:t>
                      </a:r>
                    </a:p>
                  </a:txBody>
                  <a:tcPr marL="82769" marR="82769" marT="41385" marB="4138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544149"/>
                  </a:ext>
                </a:extLst>
              </a:tr>
              <a:tr h="10269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 the purpose of this lightweight drone to fly for longer periods, carry items for transport, have increased velocity, etc.?  </a:t>
                      </a:r>
                      <a:endParaRPr lang="en-US" sz="1600" b="0" i="0">
                        <a:effectLst/>
                      </a:endParaRPr>
                    </a:p>
                  </a:txBody>
                  <a:tcPr marL="82769" marR="82769" marT="41385" marB="4138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The success will be judged by weight reduction to a reference drone. </a:t>
                      </a:r>
                    </a:p>
                  </a:txBody>
                  <a:tcPr marL="8622" marR="8622" marT="8622" marB="8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The drone’s gross weight is lighter than a specified reference drone 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8622" marR="8622" marT="8622" marB="8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673706"/>
                  </a:ext>
                </a:extLst>
              </a:tr>
              <a:tr h="10104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Is the team provided a drone to utilize for this project or should one be designed and constructed? </a:t>
                      </a:r>
                      <a:endParaRPr lang="en-US" sz="1600" b="0" i="0">
                        <a:effectLst/>
                      </a:endParaRPr>
                    </a:p>
                  </a:txBody>
                  <a:tcPr marL="82769" marR="82769" marT="41385" marB="4138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The senior design team has control over this, but they have access to construction resources. </a:t>
                      </a:r>
                    </a:p>
                  </a:txBody>
                  <a:tcPr marL="8622" marR="8622" marT="8622" marB="8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The drone chassis/body is constructed and hardware components purchased. 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8622" marR="8622" marT="8622" marB="8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522898"/>
                  </a:ext>
                </a:extLst>
              </a:tr>
              <a:tr h="10760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Should the drone be able to withstand wet weather conditions, such as rain or mist from water? Is weatherproofing a vital aspect of this project? </a:t>
                      </a:r>
                      <a:endParaRPr lang="en-US" sz="1600" b="0" i="0">
                        <a:effectLst/>
                      </a:endParaRPr>
                    </a:p>
                  </a:txBody>
                  <a:tcPr marL="82769" marR="82769" marT="41385" marB="4138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The drone should be able to withstand weather conditions related to where the senior design team thinks it will be used. </a:t>
                      </a:r>
                    </a:p>
                  </a:txBody>
                  <a:tcPr marL="8622" marR="8622" marT="8622" marB="8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The drone withstands standard/common flight weather conditions. 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8622" marR="8622" marT="8622" marB="8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094913"/>
                  </a:ext>
                </a:extLst>
              </a:tr>
              <a:tr h="9841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is the desired flight time of the drone under its full capacity, e.g. full velocity, full load, etc. depending on purpose? </a:t>
                      </a:r>
                      <a:endParaRPr lang="en-US" sz="1600" b="0" i="0">
                        <a:effectLst/>
                      </a:endParaRPr>
                    </a:p>
                  </a:txBody>
                  <a:tcPr marL="82769" marR="82769" marT="41385" marB="4138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The success will be judged by weight reduction to reference drone. </a:t>
                      </a:r>
                    </a:p>
                  </a:txBody>
                  <a:tcPr marL="8622" marR="8622" marT="8622" marB="8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Drone flight time is same or greater than reference drone. </a:t>
                      </a:r>
                    </a:p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8622" marR="8622" marT="8622" marB="8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558142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036F-BDD7-4C4D-818F-C27E8BD6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27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08E9-7F81-43A7-A0DD-0366EBAD0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4" y="58942"/>
            <a:ext cx="10018713" cy="17525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3337C-982A-47A2-ABA6-D8FCBCA16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1811541"/>
            <a:ext cx="10018713" cy="3124201"/>
          </a:xfrm>
        </p:spPr>
        <p:txBody>
          <a:bodyPr/>
          <a:lstStyle/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Northrop Grumman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Dr. Shayne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McConomy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Rajan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Kumar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Jerris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Hooker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Dr. Camilo Ordonez 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B76B6-D7F9-40D8-91CA-AF6BFC886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73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B6CA9-BC20-4968-86D5-C812EE28B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4" y="116173"/>
            <a:ext cx="10018713" cy="1752599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Category 1 Drone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D9CFC-1A38-4C4A-B7D1-F6113D3E4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992472"/>
            <a:ext cx="10018713" cy="312420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Gross Weight: &lt;20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Operating Altitude: &lt;1200 ft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Airspeed: &lt;100 Knots (115 mph)</a:t>
            </a:r>
          </a:p>
        </p:txBody>
      </p:sp>
    </p:spTree>
    <p:extLst>
      <p:ext uri="{BB962C8B-B14F-4D97-AF65-F5344CB8AC3E}">
        <p14:creationId xmlns:p14="http://schemas.microsoft.com/office/powerpoint/2010/main" val="2003864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55323-D463-4557-955F-12D53326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4" y="304061"/>
            <a:ext cx="10018713" cy="1151878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88C55-283D-4329-B0F9-4925A6BE1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654" y="1174072"/>
            <a:ext cx="8758692" cy="23622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Generate Concepts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Concept Selection Process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Prototyping</a:t>
            </a:r>
          </a:p>
        </p:txBody>
      </p:sp>
    </p:spTree>
    <p:extLst>
      <p:ext uri="{BB962C8B-B14F-4D97-AF65-F5344CB8AC3E}">
        <p14:creationId xmlns:p14="http://schemas.microsoft.com/office/powerpoint/2010/main" val="716873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ke, table, man, white&#10;&#10;Description automatically generated">
            <a:extLst>
              <a:ext uri="{FF2B5EF4-FFF2-40B4-BE49-F238E27FC236}">
                <a16:creationId xmlns:a16="http://schemas.microsoft.com/office/drawing/2014/main" id="{CBB25FE9-DF7D-4288-A7AF-E6B9172F2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950" y="1862247"/>
            <a:ext cx="5775157" cy="2310062"/>
          </a:xfrm>
          <a:prstGeom prst="rect">
            <a:avLst/>
          </a:prstGeom>
        </p:spPr>
      </p:pic>
      <p:sp>
        <p:nvSpPr>
          <p:cNvPr id="13" name="Isosceles Triangle 21">
            <a:extLst>
              <a:ext uri="{FF2B5EF4-FFF2-40B4-BE49-F238E27FC236}">
                <a16:creationId xmlns:a16="http://schemas.microsoft.com/office/drawing/2014/main" id="{2D0C1AE7-8223-4587-98CD-A3F6C9B85ACB}"/>
              </a:ext>
            </a:extLst>
          </p:cNvPr>
          <p:cNvSpPr/>
          <p:nvPr/>
        </p:nvSpPr>
        <p:spPr>
          <a:xfrm>
            <a:off x="1833214" y="3275849"/>
            <a:ext cx="6797674" cy="3602382"/>
          </a:xfrm>
          <a:custGeom>
            <a:avLst/>
            <a:gdLst>
              <a:gd name="connsiteX0" fmla="*/ 0 w 5683250"/>
              <a:gd name="connsiteY0" fmla="*/ 1828800 h 1828800"/>
              <a:gd name="connsiteX1" fmla="*/ 2841625 w 5683250"/>
              <a:gd name="connsiteY1" fmla="*/ 0 h 1828800"/>
              <a:gd name="connsiteX2" fmla="*/ 5683250 w 5683250"/>
              <a:gd name="connsiteY2" fmla="*/ 1828800 h 1828800"/>
              <a:gd name="connsiteX3" fmla="*/ 0 w 5683250"/>
              <a:gd name="connsiteY3" fmla="*/ 1828800 h 1828800"/>
              <a:gd name="connsiteX0" fmla="*/ 0 w 3054350"/>
              <a:gd name="connsiteY0" fmla="*/ 1828800 h 1828800"/>
              <a:gd name="connsiteX1" fmla="*/ 2841625 w 3054350"/>
              <a:gd name="connsiteY1" fmla="*/ 0 h 1828800"/>
              <a:gd name="connsiteX2" fmla="*/ 3054350 w 3054350"/>
              <a:gd name="connsiteY2" fmla="*/ 1828800 h 1828800"/>
              <a:gd name="connsiteX3" fmla="*/ 0 w 3054350"/>
              <a:gd name="connsiteY3" fmla="*/ 1828800 h 182880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3054350 w 5692775"/>
              <a:gd name="connsiteY2" fmla="*/ 1835150 h 1835150"/>
              <a:gd name="connsiteX3" fmla="*/ 0 w 5692775"/>
              <a:gd name="connsiteY3" fmla="*/ 1835150 h 183515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3073400 w 5692775"/>
              <a:gd name="connsiteY2" fmla="*/ 1835150 h 1835150"/>
              <a:gd name="connsiteX3" fmla="*/ 0 w 5692775"/>
              <a:gd name="connsiteY3" fmla="*/ 1835150 h 183515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4616450 w 5692775"/>
              <a:gd name="connsiteY2" fmla="*/ 1828800 h 1835150"/>
              <a:gd name="connsiteX3" fmla="*/ 0 w 5692775"/>
              <a:gd name="connsiteY3" fmla="*/ 1835150 h 1835150"/>
              <a:gd name="connsiteX0" fmla="*/ 0 w 4371975"/>
              <a:gd name="connsiteY0" fmla="*/ 1841500 h 1841500"/>
              <a:gd name="connsiteX1" fmla="*/ 4371975 w 4371975"/>
              <a:gd name="connsiteY1" fmla="*/ 0 h 1841500"/>
              <a:gd name="connsiteX2" fmla="*/ 3295650 w 4371975"/>
              <a:gd name="connsiteY2" fmla="*/ 1828800 h 1841500"/>
              <a:gd name="connsiteX3" fmla="*/ 0 w 4371975"/>
              <a:gd name="connsiteY3" fmla="*/ 184150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1975" h="1841500">
                <a:moveTo>
                  <a:pt x="0" y="1841500"/>
                </a:moveTo>
                <a:lnTo>
                  <a:pt x="4371975" y="0"/>
                </a:lnTo>
                <a:lnTo>
                  <a:pt x="3295650" y="1828800"/>
                </a:lnTo>
                <a:lnTo>
                  <a:pt x="0" y="1841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2A2CCFCE-D142-4BB0-ABCE-05AC7A6984DB}"/>
              </a:ext>
            </a:extLst>
          </p:cNvPr>
          <p:cNvSpPr/>
          <p:nvPr/>
        </p:nvSpPr>
        <p:spPr>
          <a:xfrm>
            <a:off x="1833214" y="3275849"/>
            <a:ext cx="6797674" cy="3602382"/>
          </a:xfrm>
          <a:custGeom>
            <a:avLst/>
            <a:gdLst>
              <a:gd name="connsiteX0" fmla="*/ 0 w 5683250"/>
              <a:gd name="connsiteY0" fmla="*/ 1828800 h 1828800"/>
              <a:gd name="connsiteX1" fmla="*/ 2841625 w 5683250"/>
              <a:gd name="connsiteY1" fmla="*/ 0 h 1828800"/>
              <a:gd name="connsiteX2" fmla="*/ 5683250 w 5683250"/>
              <a:gd name="connsiteY2" fmla="*/ 1828800 h 1828800"/>
              <a:gd name="connsiteX3" fmla="*/ 0 w 5683250"/>
              <a:gd name="connsiteY3" fmla="*/ 1828800 h 1828800"/>
              <a:gd name="connsiteX0" fmla="*/ 0 w 3054350"/>
              <a:gd name="connsiteY0" fmla="*/ 1828800 h 1828800"/>
              <a:gd name="connsiteX1" fmla="*/ 2841625 w 3054350"/>
              <a:gd name="connsiteY1" fmla="*/ 0 h 1828800"/>
              <a:gd name="connsiteX2" fmla="*/ 3054350 w 3054350"/>
              <a:gd name="connsiteY2" fmla="*/ 1828800 h 1828800"/>
              <a:gd name="connsiteX3" fmla="*/ 0 w 3054350"/>
              <a:gd name="connsiteY3" fmla="*/ 1828800 h 182880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3054350 w 5692775"/>
              <a:gd name="connsiteY2" fmla="*/ 1835150 h 1835150"/>
              <a:gd name="connsiteX3" fmla="*/ 0 w 5692775"/>
              <a:gd name="connsiteY3" fmla="*/ 1835150 h 183515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3073400 w 5692775"/>
              <a:gd name="connsiteY2" fmla="*/ 1835150 h 1835150"/>
              <a:gd name="connsiteX3" fmla="*/ 0 w 5692775"/>
              <a:gd name="connsiteY3" fmla="*/ 1835150 h 1835150"/>
              <a:gd name="connsiteX0" fmla="*/ 0 w 5692775"/>
              <a:gd name="connsiteY0" fmla="*/ 1835150 h 1835150"/>
              <a:gd name="connsiteX1" fmla="*/ 5692775 w 5692775"/>
              <a:gd name="connsiteY1" fmla="*/ 0 h 1835150"/>
              <a:gd name="connsiteX2" fmla="*/ 4616450 w 5692775"/>
              <a:gd name="connsiteY2" fmla="*/ 1828800 h 1835150"/>
              <a:gd name="connsiteX3" fmla="*/ 0 w 5692775"/>
              <a:gd name="connsiteY3" fmla="*/ 1835150 h 1835150"/>
              <a:gd name="connsiteX0" fmla="*/ 0 w 4371975"/>
              <a:gd name="connsiteY0" fmla="*/ 1841500 h 1841500"/>
              <a:gd name="connsiteX1" fmla="*/ 4371975 w 4371975"/>
              <a:gd name="connsiteY1" fmla="*/ 0 h 1841500"/>
              <a:gd name="connsiteX2" fmla="*/ 3295650 w 4371975"/>
              <a:gd name="connsiteY2" fmla="*/ 1828800 h 1841500"/>
              <a:gd name="connsiteX3" fmla="*/ 0 w 4371975"/>
              <a:gd name="connsiteY3" fmla="*/ 184150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71975" h="1841500">
                <a:moveTo>
                  <a:pt x="0" y="1841500"/>
                </a:moveTo>
                <a:lnTo>
                  <a:pt x="4371975" y="0"/>
                </a:lnTo>
                <a:lnTo>
                  <a:pt x="3295650" y="1828800"/>
                </a:lnTo>
                <a:lnTo>
                  <a:pt x="0" y="1841500"/>
                </a:lnTo>
                <a:close/>
              </a:path>
            </a:pathLst>
          </a:custGeom>
          <a:solidFill>
            <a:srgbClr val="FF00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970FDA5-0D81-43FA-A5F9-97C8CE80F103}"/>
              </a:ext>
            </a:extLst>
          </p:cNvPr>
          <p:cNvSpPr txBox="1">
            <a:spLocks/>
          </p:cNvSpPr>
          <p:nvPr/>
        </p:nvSpPr>
        <p:spPr>
          <a:xfrm>
            <a:off x="1524000" y="5642661"/>
            <a:ext cx="9144000" cy="492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2600" b="0">
                <a:latin typeface="Arial" panose="020B0604020202020204" pitchFamily="34" charset="0"/>
                <a:cs typeface="Arial" panose="020B0604020202020204" pitchFamily="34" charset="0"/>
              </a:rPr>
              <a:t>Team 518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6B6FB61-8F45-4B6A-9593-A9BFD0BD5A7F}"/>
              </a:ext>
            </a:extLst>
          </p:cNvPr>
          <p:cNvSpPr txBox="1">
            <a:spLocks/>
          </p:cNvSpPr>
          <p:nvPr/>
        </p:nvSpPr>
        <p:spPr>
          <a:xfrm>
            <a:off x="-1" y="4959317"/>
            <a:ext cx="2299317" cy="1828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Clayton Cooley</a:t>
            </a:r>
          </a:p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 Taylor Jacobs</a:t>
            </a:r>
          </a:p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 Zachary </a:t>
            </a:r>
            <a:r>
              <a:rPr lang="en-US" sz="2000" b="0" err="1">
                <a:latin typeface="Arial" panose="020B0604020202020204" pitchFamily="34" charset="0"/>
                <a:cs typeface="Arial" panose="020B0604020202020204" pitchFamily="34" charset="0"/>
              </a:rPr>
              <a:t>Noay</a:t>
            </a:r>
            <a:endParaRPr lang="en-US" sz="2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 Brenden Richman</a:t>
            </a:r>
          </a:p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 Brian </a:t>
            </a:r>
            <a:r>
              <a:rPr lang="en-US" sz="2000" b="0" err="1">
                <a:latin typeface="Arial" panose="020B0604020202020204" pitchFamily="34" charset="0"/>
                <a:cs typeface="Arial" panose="020B0604020202020204" pitchFamily="34" charset="0"/>
              </a:rPr>
              <a:t>Thervil</a:t>
            </a:r>
            <a:endParaRPr lang="en-US" sz="20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1F0340A9-5F2C-415B-BFAF-C9A65885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493" y="6296076"/>
            <a:ext cx="3187084" cy="4920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A2FD015-0A2B-47A0-A80F-4004C7EA3A3D}"/>
              </a:ext>
            </a:extLst>
          </p:cNvPr>
          <p:cNvSpPr txBox="1">
            <a:spLocks/>
          </p:cNvSpPr>
          <p:nvPr/>
        </p:nvSpPr>
        <p:spPr>
          <a:xfrm>
            <a:off x="1086643" y="932428"/>
            <a:ext cx="10018713" cy="116001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6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4285E-2483-0844-8A1C-61AC9A992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8937" y="4686937"/>
            <a:ext cx="6369050" cy="1047750"/>
          </a:xfrm>
        </p:spPr>
        <p:txBody>
          <a:bodyPr>
            <a:normAutofit/>
          </a:bodyPr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Lightweight UAV</a:t>
            </a:r>
          </a:p>
        </p:txBody>
      </p:sp>
    </p:spTree>
    <p:extLst>
      <p:ext uri="{BB962C8B-B14F-4D97-AF65-F5344CB8AC3E}">
        <p14:creationId xmlns:p14="http://schemas.microsoft.com/office/powerpoint/2010/main" val="3752607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6669" y="2606943"/>
            <a:ext cx="1676400" cy="4572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ysClr val="windowText" lastClr="000000"/>
                </a:solidFill>
              </a:rPr>
              <a:t>Summary Box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2984" y="36576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02984" y="4438651"/>
            <a:ext cx="762000" cy="685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2984" y="41148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2984" y="1670586"/>
            <a:ext cx="685800" cy="6858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2984" y="5323672"/>
            <a:ext cx="6858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257800" y="5258151"/>
            <a:ext cx="6858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257800" y="2606943"/>
            <a:ext cx="1229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Text box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39200" y="2606943"/>
            <a:ext cx="192020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/>
              <a:t>Outlined</a:t>
            </a:r>
            <a:r>
              <a:rPr lang="en-US"/>
              <a:t> Text Box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02984" y="3276600"/>
            <a:ext cx="914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57800" y="3610829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257800" y="439188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257800" y="4068029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257800" y="3229829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839200" y="5279738"/>
            <a:ext cx="685800" cy="6858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839200" y="3632416"/>
            <a:ext cx="9144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8839200" y="4413467"/>
            <a:ext cx="762000" cy="6858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8839200" y="4089616"/>
            <a:ext cx="914400" cy="0"/>
          </a:xfrm>
          <a:prstGeom prst="straightConnector1">
            <a:avLst/>
          </a:prstGeom>
          <a:ln w="38100">
            <a:solidFill>
              <a:srgbClr val="FFFF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839200" y="3251416"/>
            <a:ext cx="91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316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85" y="1625838"/>
            <a:ext cx="2770430" cy="2754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671671"/>
            <a:ext cx="9448800" cy="12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90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4687" y="2667000"/>
            <a:ext cx="5757963" cy="3124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51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86644" y="0"/>
            <a:ext cx="10018713" cy="1752599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35735" y="2150880"/>
            <a:ext cx="10018713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The objective of this project is to decrease the weight and increase the flight time of a fixed wing UAV for military video surveillance.</a:t>
            </a: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F67B4E2-BA6D-449C-AE87-18FF676122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Taylor Jacobs</a:t>
            </a:r>
          </a:p>
        </p:txBody>
      </p:sp>
    </p:spTree>
    <p:extLst>
      <p:ext uri="{BB962C8B-B14F-4D97-AF65-F5344CB8AC3E}">
        <p14:creationId xmlns:p14="http://schemas.microsoft.com/office/powerpoint/2010/main" val="35074644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877358"/>
              </p:ext>
            </p:extLst>
          </p:nvPr>
        </p:nvGraphicFramePr>
        <p:xfrm>
          <a:off x="816429" y="144780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957514"/>
              </p:ext>
            </p:extLst>
          </p:nvPr>
        </p:nvGraphicFramePr>
        <p:xfrm>
          <a:off x="852055" y="375529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558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32898-C618-43EB-A216-6DDB5F6E4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4" y="0"/>
            <a:ext cx="10018713" cy="175259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UAV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4B425-710C-4F2D-85D4-E081BCC1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561" y="1209392"/>
            <a:ext cx="10018713" cy="3124201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UAV stands for Unmanned Aerial Vehicle</a:t>
            </a:r>
          </a:p>
          <a:p>
            <a:r>
              <a:rPr lang="en-US">
                <a:latin typeface="Arial"/>
                <a:cs typeface="Arial"/>
              </a:rPr>
              <a:t>Often called a drone and remotely controlled</a:t>
            </a:r>
          </a:p>
          <a:p>
            <a:r>
              <a:rPr lang="en-US">
                <a:latin typeface="Arial"/>
                <a:cs typeface="Arial"/>
              </a:rPr>
              <a:t>Two main types</a:t>
            </a:r>
          </a:p>
          <a:p>
            <a:pPr lvl="1">
              <a:buFontTx/>
              <a:buChar char="-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Fixed Wing</a:t>
            </a:r>
          </a:p>
          <a:p>
            <a:pPr lvl="1">
              <a:buFontTx/>
              <a:buChar char="-"/>
            </a:pPr>
            <a:r>
              <a:rPr lang="en-US">
                <a:latin typeface="Arial"/>
                <a:cs typeface="Arial"/>
              </a:rPr>
              <a:t>Quadcopter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20B6F-2668-468F-BEBB-B33BC0959D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Taylor Jacobs</a:t>
            </a:r>
          </a:p>
        </p:txBody>
      </p:sp>
      <p:pic>
        <p:nvPicPr>
          <p:cNvPr id="8" name="Picture 7" descr="A close up of a white table&#10;&#10;Description automatically generated">
            <a:extLst>
              <a:ext uri="{FF2B5EF4-FFF2-40B4-BE49-F238E27FC236}">
                <a16:creationId xmlns:a16="http://schemas.microsoft.com/office/drawing/2014/main" id="{6D9754DC-8043-471B-BD69-B68AEA25F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07"/>
          <a:stretch/>
        </p:blipFill>
        <p:spPr>
          <a:xfrm>
            <a:off x="1844031" y="4173609"/>
            <a:ext cx="4021539" cy="1943191"/>
          </a:xfrm>
          <a:prstGeom prst="rect">
            <a:avLst/>
          </a:prstGeom>
        </p:spPr>
      </p:pic>
      <p:pic>
        <p:nvPicPr>
          <p:cNvPr id="7" name="Picture 6" descr="A picture containing dark, white, black, toy&#10;&#10;Description automatically generated">
            <a:extLst>
              <a:ext uri="{FF2B5EF4-FFF2-40B4-BE49-F238E27FC236}">
                <a16:creationId xmlns:a16="http://schemas.microsoft.com/office/drawing/2014/main" id="{43524B36-D586-4759-8A9D-3F017858BF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4" t="21877" r="10641" b="22330"/>
          <a:stretch/>
        </p:blipFill>
        <p:spPr>
          <a:xfrm>
            <a:off x="6678075" y="3392604"/>
            <a:ext cx="4266165" cy="175259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FDAE56C-25D3-4CFB-8BDE-2F1DACB76E1B}"/>
              </a:ext>
            </a:extLst>
          </p:cNvPr>
          <p:cNvSpPr txBox="1">
            <a:spLocks/>
          </p:cNvSpPr>
          <p:nvPr/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Helvetica Neue" panose="02000503000000020004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4DB10E-F3E0-46B7-A627-DDAED89BC12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24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4" y="3311"/>
            <a:ext cx="10018713" cy="1673087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Project Background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66" y="3695328"/>
            <a:ext cx="2670383" cy="17526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Develop a fixed wing UAV utilizing 3D printed components and embedded wiring to reduce weight.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Taylor Jacobs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0BE9F-5A0A-41CD-A20C-B18A41994E46}"/>
              </a:ext>
            </a:extLst>
          </p:cNvPr>
          <p:cNvSpPr txBox="1"/>
          <p:nvPr/>
        </p:nvSpPr>
        <p:spPr>
          <a:xfrm>
            <a:off x="1464364" y="4041914"/>
            <a:ext cx="27432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Pick a reference UAV as a basis and alter designs, components, and parameters to achieve the greatest flight duration to weight ratio.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24F6A4-05D1-46DD-B073-056AB2BDCF36}"/>
              </a:ext>
            </a:extLst>
          </p:cNvPr>
          <p:cNvSpPr txBox="1"/>
          <p:nvPr/>
        </p:nvSpPr>
        <p:spPr>
          <a:xfrm>
            <a:off x="8458614" y="4039013"/>
            <a:ext cx="27432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The UAV will be portable to be deployed as a close-range surveillance tool fo</a:t>
            </a:r>
            <a:r>
              <a:rPr lang="en-US" sz="20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 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oldiers.</a:t>
            </a:r>
          </a:p>
        </p:txBody>
      </p:sp>
      <p:pic>
        <p:nvPicPr>
          <p:cNvPr id="8" name="Picture 8" descr="A picture containing monitor, indoor, table, sitting&#10;&#10;Description generated with very high confidence">
            <a:extLst>
              <a:ext uri="{FF2B5EF4-FFF2-40B4-BE49-F238E27FC236}">
                <a16:creationId xmlns:a16="http://schemas.microsoft.com/office/drawing/2014/main" id="{ACB50831-280E-47F6-9EE4-5EBCFE754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39" t="299"/>
          <a:stretch/>
        </p:blipFill>
        <p:spPr>
          <a:xfrm>
            <a:off x="5406888" y="1371557"/>
            <a:ext cx="1914944" cy="2202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10" descr="A person flying through the air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9E3F49C0-B8EA-4175-A66C-A6621B622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1" t="896" r="18499" b="-1493"/>
          <a:stretch/>
        </p:blipFill>
        <p:spPr>
          <a:xfrm>
            <a:off x="8872330" y="1738296"/>
            <a:ext cx="1913620" cy="2235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6" descr="A plane flying in the air&#10;&#10;Description generated with high confidence">
            <a:extLst>
              <a:ext uri="{FF2B5EF4-FFF2-40B4-BE49-F238E27FC236}">
                <a16:creationId xmlns:a16="http://schemas.microsoft.com/office/drawing/2014/main" id="{593CD44F-35B1-4FBE-AC9A-BD9B49307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418" y="1759226"/>
            <a:ext cx="1914940" cy="21998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614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9439-3153-4917-8075-771133AC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4" y="3313"/>
            <a:ext cx="10018713" cy="1657788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Markets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E1BF2-26AC-415A-A278-AB405F63F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7374" y="1914331"/>
            <a:ext cx="10018713" cy="312420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Primary Market</a:t>
            </a:r>
          </a:p>
          <a:p>
            <a:pPr lvl="1">
              <a:buFont typeface="Arial" panose="020B0604020202020204" pitchFamily="34" charset="0"/>
              <a:buChar char="-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U.S. Government and Military Personnel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Secondary Market</a:t>
            </a:r>
          </a:p>
          <a:p>
            <a:pPr lvl="1">
              <a:buFont typeface="Arial" panose="020B0604020202020204" pitchFamily="34" charset="0"/>
              <a:buChar char="-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Small Companies</a:t>
            </a:r>
          </a:p>
          <a:p>
            <a:pPr lvl="1">
              <a:buFont typeface="Arial" panose="020B0604020202020204" pitchFamily="34" charset="0"/>
              <a:buChar char="-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Enthusiasts</a:t>
            </a:r>
          </a:p>
          <a:p>
            <a:pPr lvl="1">
              <a:buFont typeface="Arial" panose="020B0604020202020204" pitchFamily="34" charset="0"/>
              <a:buChar char="-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Agriculture and other industries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AF7A5-64B0-44A3-9BC0-5E2C7EA0F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30E84-D89F-444C-A6B3-EF03BC6B08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Taylor Jacobs</a:t>
            </a:r>
          </a:p>
        </p:txBody>
      </p:sp>
      <p:pic>
        <p:nvPicPr>
          <p:cNvPr id="7" name="Picture 6" descr="A picture containing outdoor, man, road, person&#10;&#10;Description automatically generated">
            <a:extLst>
              <a:ext uri="{FF2B5EF4-FFF2-40B4-BE49-F238E27FC236}">
                <a16:creationId xmlns:a16="http://schemas.microsoft.com/office/drawing/2014/main" id="{9B257BC2-D240-4633-B846-ED704D035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211" y="1124803"/>
            <a:ext cx="3530574" cy="2344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group of people standing on a lush green field&#10;&#10;Description automatically generated">
            <a:extLst>
              <a:ext uri="{FF2B5EF4-FFF2-40B4-BE49-F238E27FC236}">
                <a16:creationId xmlns:a16="http://schemas.microsoft.com/office/drawing/2014/main" id="{B8050619-FC02-46D1-BA5E-16E0B5AF2F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95" t="11849" r="12897" b="21609"/>
          <a:stretch/>
        </p:blipFill>
        <p:spPr>
          <a:xfrm>
            <a:off x="8017211" y="3723032"/>
            <a:ext cx="3530574" cy="2346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8630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AC1A9-1872-4FDB-AD7D-7959E1BD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6140" y="58942"/>
            <a:ext cx="10018713" cy="175259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A351A-D1B5-475B-AB19-2275F2E0A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370" y="1483240"/>
            <a:ext cx="10515600" cy="2978387"/>
          </a:xfrm>
          <a:noFill/>
        </p:spPr>
        <p:txBody>
          <a:bodyPr>
            <a:normAutofit lnSpcReduction="10000"/>
          </a:bodyPr>
          <a:lstStyle/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Used in Earth’s atmosphere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Operate in open areas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Payload will weigh less than 1 pound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Maximum flight time will be 1 hour or less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UAV will comply to Category 1 specifications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UAV will be user-controlled 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C0FE9-402B-4CAD-BE2D-CDD1462E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38E40-F46C-4D69-8282-1CCCBEE480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Taylor Jacobs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37BAE9-0644-4F7F-939F-6F168D93C808}"/>
              </a:ext>
            </a:extLst>
          </p:cNvPr>
          <p:cNvSpPr txBox="1">
            <a:spLocks/>
          </p:cNvSpPr>
          <p:nvPr/>
        </p:nvSpPr>
        <p:spPr>
          <a:xfrm>
            <a:off x="1815974" y="3843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4000" b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7C6F60-A387-43C2-A2FF-C478D16EF579}"/>
              </a:ext>
            </a:extLst>
          </p:cNvPr>
          <p:cNvSpPr txBox="1">
            <a:spLocks/>
          </p:cNvSpPr>
          <p:nvPr/>
        </p:nvSpPr>
        <p:spPr>
          <a:xfrm>
            <a:off x="1950370" y="4821496"/>
            <a:ext cx="10363200" cy="13255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3D printed construction </a:t>
            </a:r>
          </a:p>
          <a:p>
            <a:pPr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Increase flight time to weight ratio 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503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09416C-BAE2-4C3A-9EBE-80EB3A92A93D}"/>
              </a:ext>
            </a:extLst>
          </p:cNvPr>
          <p:cNvSpPr/>
          <p:nvPr/>
        </p:nvSpPr>
        <p:spPr>
          <a:xfrm>
            <a:off x="1815974" y="1242874"/>
            <a:ext cx="6660995" cy="29783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DAC1A9-1872-4FDB-AD7D-7959E1BD2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6140" y="58942"/>
            <a:ext cx="10018713" cy="1752599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A351A-D1B5-475B-AB19-2275F2E0A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370" y="1483240"/>
            <a:ext cx="10515600" cy="2978387"/>
          </a:xfrm>
          <a:noFill/>
        </p:spPr>
        <p:txBody>
          <a:bodyPr>
            <a:normAutofit lnSpcReduction="10000"/>
          </a:bodyPr>
          <a:lstStyle/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Used in Earth’s atmosphere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Operate in open areas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Payload will weigh less than 1 pound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Maximum flight time will be 1 hour or less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UAV will comply to Category 1 specifications </a:t>
            </a:r>
          </a:p>
          <a:p>
            <a:pPr lvl="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UAV will be user-controlled 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C0FE9-402B-4CAD-BE2D-CDD1462E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38E40-F46C-4D69-8282-1CCCBEE480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Taylor Jacobs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37BAE9-0644-4F7F-939F-6F168D93C808}"/>
              </a:ext>
            </a:extLst>
          </p:cNvPr>
          <p:cNvSpPr txBox="1">
            <a:spLocks/>
          </p:cNvSpPr>
          <p:nvPr/>
        </p:nvSpPr>
        <p:spPr>
          <a:xfrm>
            <a:off x="1815974" y="3843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4000" b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7C6F60-A387-43C2-A2FF-C478D16EF579}"/>
              </a:ext>
            </a:extLst>
          </p:cNvPr>
          <p:cNvSpPr txBox="1">
            <a:spLocks/>
          </p:cNvSpPr>
          <p:nvPr/>
        </p:nvSpPr>
        <p:spPr>
          <a:xfrm>
            <a:off x="1950370" y="4821496"/>
            <a:ext cx="10363200" cy="13255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3D printed construction </a:t>
            </a:r>
          </a:p>
          <a:p>
            <a:pPr>
              <a:buClr>
                <a:schemeClr val="accent1">
                  <a:lumMod val="75000"/>
                </a:schemeClr>
              </a:buClr>
              <a:buSzPct val="145000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Increase flight time to weight ratio  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6028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Content Slides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A4D233"/>
      </a:accent2>
      <a:accent3>
        <a:srgbClr val="00CFB4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A817B2FE-AA00-4BCE-9E22-FE0D78AEEBC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</Template>
  <TotalTime>0</TotalTime>
  <Words>1423</Words>
  <Application>Microsoft Office PowerPoint</Application>
  <PresentationFormat>Widescreen</PresentationFormat>
  <Paragraphs>353</Paragraphs>
  <Slides>40</Slides>
  <Notes>4</Notes>
  <HiddenSlides>12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Corbel</vt:lpstr>
      <vt:lpstr>Helvetica Neue</vt:lpstr>
      <vt:lpstr>Helvetica Neue Condensed</vt:lpstr>
      <vt:lpstr>Parallax</vt:lpstr>
      <vt:lpstr>Content Slides</vt:lpstr>
      <vt:lpstr>Lightweight UAV</vt:lpstr>
      <vt:lpstr>Team Introduction</vt:lpstr>
      <vt:lpstr>Sponsor and Advisor</vt:lpstr>
      <vt:lpstr>Objective</vt:lpstr>
      <vt:lpstr>UAV</vt:lpstr>
      <vt:lpstr>Project Background</vt:lpstr>
      <vt:lpstr>Markets</vt:lpstr>
      <vt:lpstr>Assumptions</vt:lpstr>
      <vt:lpstr>Assumptions</vt:lpstr>
      <vt:lpstr>Assumptions</vt:lpstr>
      <vt:lpstr>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UAV Functional Decomposition</vt:lpstr>
      <vt:lpstr>UAV Functional Decomposition</vt:lpstr>
      <vt:lpstr>UAV Functional Decomposition</vt:lpstr>
      <vt:lpstr>UAV Functional Decomposition</vt:lpstr>
      <vt:lpstr>Cross Reference</vt:lpstr>
      <vt:lpstr>Project Summary</vt:lpstr>
      <vt:lpstr>References</vt:lpstr>
      <vt:lpstr>PowerPoint Presentation</vt:lpstr>
      <vt:lpstr>Backup Slides</vt:lpstr>
      <vt:lpstr>Key Goals</vt:lpstr>
      <vt:lpstr>PowerPoint Presentation</vt:lpstr>
      <vt:lpstr>PowerPoint Presentation</vt:lpstr>
      <vt:lpstr>Stakeholders</vt:lpstr>
      <vt:lpstr>Category 1 Drone</vt:lpstr>
      <vt:lpstr>Future Work</vt:lpstr>
      <vt:lpstr>Lightweight UAV</vt:lpstr>
      <vt:lpstr>Standard Shapes</vt:lpstr>
      <vt:lpstr>Approved Logos</vt:lpstr>
      <vt:lpstr>Color Palette</vt:lpstr>
      <vt:lpstr>APA Tables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Lightweight UAV</dc:title>
  <dc:creator>Taylor Jacobs</dc:creator>
  <cp:lastModifiedBy>Taylor Jacobs</cp:lastModifiedBy>
  <cp:revision>1</cp:revision>
  <dcterms:created xsi:type="dcterms:W3CDTF">2019-09-26T21:56:05Z</dcterms:created>
  <dcterms:modified xsi:type="dcterms:W3CDTF">2019-10-07T20:42:41Z</dcterms:modified>
</cp:coreProperties>
</file>