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91" r:id="rId6"/>
    <p:sldId id="260" r:id="rId7"/>
    <p:sldId id="261" r:id="rId8"/>
    <p:sldId id="290" r:id="rId9"/>
    <p:sldId id="263" r:id="rId10"/>
    <p:sldId id="264" r:id="rId11"/>
    <p:sldId id="266" r:id="rId12"/>
    <p:sldId id="293" r:id="rId13"/>
    <p:sldId id="269" r:id="rId14"/>
    <p:sldId id="286" r:id="rId15"/>
    <p:sldId id="270" r:id="rId16"/>
    <p:sldId id="287" r:id="rId17"/>
    <p:sldId id="285" r:id="rId18"/>
    <p:sldId id="294" r:id="rId19"/>
    <p:sldId id="271" r:id="rId20"/>
    <p:sldId id="272" r:id="rId21"/>
    <p:sldId id="273" r:id="rId22"/>
    <p:sldId id="274" r:id="rId23"/>
    <p:sldId id="277" r:id="rId24"/>
    <p:sldId id="278" r:id="rId25"/>
    <p:sldId id="279" r:id="rId26"/>
    <p:sldId id="281" r:id="rId27"/>
    <p:sldId id="283" r:id="rId28"/>
    <p:sldId id="284" r:id="rId29"/>
  </p:sldIdLst>
  <p:sldSz cx="12192000" cy="6858000"/>
  <p:notesSz cx="6858000" cy="9144000"/>
  <p:embeddedFontLst>
    <p:embeddedFont>
      <p:font typeface="Arial Black" panose="020B0A04020102020204" pitchFamily="34" charset="0"/>
      <p:regular r:id="rId31"/>
      <p:bold r:id="rId32"/>
    </p:embeddedFont>
    <p:embeddedFont>
      <p:font typeface="Helvetica Neue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hLpCXxhzA9UDwIHIzLAaL2QwGHD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na Gann" initials="BG" lastIdx="1" clrIdx="0">
    <p:extLst>
      <p:ext uri="{19B8F6BF-5375-455C-9EA6-DF929625EA0E}">
        <p15:presenceInfo xmlns:p15="http://schemas.microsoft.com/office/powerpoint/2012/main" userId="Brianna G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6192"/>
    <a:srgbClr val="FE0000"/>
    <a:srgbClr val="A50021"/>
    <a:srgbClr val="FF0000"/>
    <a:srgbClr val="CC3300"/>
    <a:srgbClr val="EE2737"/>
    <a:srgbClr val="A4D233"/>
    <a:srgbClr val="FFFF99"/>
    <a:srgbClr val="FF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79" autoAdjust="0"/>
    <p:restoredTop sz="94825" autoAdjust="0"/>
  </p:normalViewPr>
  <p:slideViewPr>
    <p:cSldViewPr snapToGrid="0">
      <p:cViewPr>
        <p:scale>
          <a:sx n="79" d="100"/>
          <a:sy n="79" d="100"/>
        </p:scale>
        <p:origin x="105" y="1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40" Type="http://customschemas.google.com/relationships/presentationmetadata" Target="meta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4544908600454843"/>
          <c:y val="1.87500748565747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4563794890706625E-2"/>
          <c:y val="0.14133220749044831"/>
          <c:w val="0.75560464000404937"/>
          <c:h val="0.796441563419034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Budget Summary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F39-4848-91B8-EE1D8B4C998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F39-4848-91B8-EE1D8B4C998F}"/>
              </c:ext>
            </c:extLst>
          </c:dPt>
          <c:dLbls>
            <c:dLbl>
              <c:idx val="0"/>
              <c:layout>
                <c:manualLayout>
                  <c:x val="8.5783446952245046E-2"/>
                  <c:y val="-0.2093164043147874"/>
                </c:manualLayout>
              </c:layout>
              <c:tx>
                <c:rich>
                  <a:bodyPr/>
                  <a:lstStyle/>
                  <a:p>
                    <a:fld id="{C9F9D63B-31FC-4380-9753-BE769974977F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F39-4848-91B8-EE1D8B4C998F}"/>
                </c:ext>
              </c:extLst>
            </c:dLbl>
            <c:dLbl>
              <c:idx val="1"/>
              <c:layout>
                <c:manualLayout>
                  <c:x val="-5.2871400661919296E-2"/>
                  <c:y val="2.5042926843077754E-4"/>
                </c:manualLayout>
              </c:layout>
              <c:tx>
                <c:rich>
                  <a:bodyPr/>
                  <a:lstStyle/>
                  <a:p>
                    <a:fld id="{194EE167-2350-4039-B408-894E3AFD68C3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F39-4848-91B8-EE1D8B4C998F}"/>
                </c:ext>
              </c:extLst>
            </c:dLbl>
            <c:spPr>
              <a:solidFill>
                <a:srgbClr val="FFFFFF"/>
              </a:solidFill>
              <a:ln w="19050">
                <a:solidFill>
                  <a:srgbClr val="236192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Sheet1!$A$2:$A$5</c15:sqref>
                  </c15:fullRef>
                </c:ext>
              </c:extLst>
              <c:f>Sheet1!$A$2:$A$3</c:f>
              <c:strCache>
                <c:ptCount val="2"/>
                <c:pt idx="0">
                  <c:v>Spent</c:v>
                </c:pt>
                <c:pt idx="1">
                  <c:v>Remaining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Sheet1!$B$2:$B$5</c15:sqref>
                  </c15:fullRef>
                </c:ext>
              </c:extLst>
              <c:f>Sheet1!$B$2:$B$3</c:f>
              <c:numCache>
                <c:formatCode>"$"#,##0.00_);[Red]\("$"#,##0.00\)</c:formatCode>
                <c:ptCount val="2"/>
                <c:pt idx="0">
                  <c:v>1461.52</c:v>
                </c:pt>
                <c:pt idx="1">
                  <c:v>538.48</c:v>
                </c:pt>
              </c:numCache>
            </c:numRef>
          </c:val>
          <c:extLst>
            <c:ext xmlns:c15="http://schemas.microsoft.com/office/drawing/2012/chart" uri="{02D57815-91ED-43cb-92C2-25804820EDAC}">
              <c15:categoryFilterExceptions/>
            </c:ext>
            <c:ext xmlns:c16="http://schemas.microsoft.com/office/drawing/2014/chart" uri="{C3380CC4-5D6E-409C-BE32-E72D297353CC}">
              <c16:uniqueId val="{00000000-FF39-4848-91B8-EE1D8B4C99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019673320450547"/>
          <c:y val="0.29101409285153956"/>
          <c:w val="0.14578219589911243"/>
          <c:h val="5.58406613601329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4563794890706625E-2"/>
          <c:y val="0.14133220749044831"/>
          <c:w val="0.75560464000404937"/>
          <c:h val="0.7964415634190346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77650377948637572"/>
          <c:y val="0.12241282067195615"/>
          <c:w val="0.2205648652372886"/>
          <c:h val="0.133000806817773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Categorized Budget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CAD0-4262-8553-41C925DE672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CAD0-4262-8553-41C925DE672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AD0-4262-8553-41C925DE672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CAD0-4262-8553-41C925DE672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AD0-4262-8553-41C925DE672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AD0-4262-8553-41C925DE672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AD0-4262-8553-41C925DE672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6.7632850241545889E-2"/>
                  <c:y val="0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AD0-4262-8553-41C925DE6728}"/>
                </c:ext>
              </c:extLst>
            </c:dLbl>
            <c:dLbl>
              <c:idx val="1"/>
              <c:layout>
                <c:manualLayout>
                  <c:x val="1.5755163756704237E-2"/>
                  <c:y val="2.250087155439477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D0-4262-8553-41C925DE6728}"/>
                </c:ext>
              </c:extLst>
            </c:dLbl>
            <c:dLbl>
              <c:idx val="2"/>
              <c:layout>
                <c:manualLayout>
                  <c:x val="0.11594202898550725"/>
                  <c:y val="-9.7839684691503545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AD0-4262-8553-41C925DE6728}"/>
                </c:ext>
              </c:extLst>
            </c:dLbl>
            <c:dLbl>
              <c:idx val="3"/>
              <c:layout>
                <c:manualLayout>
                  <c:x val="1.4492753623188406E-2"/>
                  <c:y val="2.6582699755732093E-2"/>
                </c:manualLayout>
              </c:layout>
              <c:spPr>
                <a:solidFill>
                  <a:srgbClr val="FFFFFF"/>
                </a:solidFill>
                <a:ln w="19050" cap="flat" cmpd="sng" algn="ctr">
                  <a:solidFill>
                    <a:srgbClr val="236192"/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26254"/>
                        <a:gd name="adj2" fmla="val -182383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4-CAD0-4262-8553-41C925DE6728}"/>
                </c:ext>
              </c:extLst>
            </c:dLbl>
            <c:dLbl>
              <c:idx val="4"/>
              <c:layout>
                <c:manualLayout>
                  <c:x val="-0.15458937198067638"/>
                  <c:y val="-6.3585204173593783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AD0-4262-8553-41C925DE6728}"/>
                </c:ext>
              </c:extLst>
            </c:dLbl>
            <c:dLbl>
              <c:idx val="5"/>
              <c:layout>
                <c:manualLayout>
                  <c:x val="-6.1594202898550728E-2"/>
                  <c:y val="-3.179260208679630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AD0-4262-8553-41C925DE6728}"/>
                </c:ext>
              </c:extLst>
            </c:dLbl>
            <c:dLbl>
              <c:idx val="6"/>
              <c:layout>
                <c:manualLayout>
                  <c:x val="-6.0386473429951688E-2"/>
                  <c:y val="-9.5377806260389508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AD0-4262-8553-41C925DE6728}"/>
                </c:ext>
              </c:extLst>
            </c:dLbl>
            <c:spPr>
              <a:solidFill>
                <a:srgbClr val="FFFFFF"/>
              </a:solidFill>
              <a:ln w="19050">
                <a:solidFill>
                  <a:srgbClr val="236192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Sheet1!$A$2:$A$9</c:f>
              <c:strCache>
                <c:ptCount val="8"/>
                <c:pt idx="0">
                  <c:v>Pendulum Base</c:v>
                </c:pt>
                <c:pt idx="1">
                  <c:v>Display Gears</c:v>
                </c:pt>
                <c:pt idx="2">
                  <c:v>Driving System</c:v>
                </c:pt>
                <c:pt idx="3">
                  <c:v>Other Disciplines</c:v>
                </c:pt>
                <c:pt idx="4">
                  <c:v>College Branding</c:v>
                </c:pt>
                <c:pt idx="5">
                  <c:v>Building Materials</c:v>
                </c:pt>
                <c:pt idx="6">
                  <c:v>Labor</c:v>
                </c:pt>
                <c:pt idx="7">
                  <c:v>Remaining</c:v>
                </c:pt>
              </c:strCache>
            </c:strRef>
          </c:cat>
          <c:val>
            <c:numRef>
              <c:f>Sheet1!$B$2:$B$9</c:f>
              <c:numCache>
                <c:formatCode>"$"#,##0.00_);[Red]\("$"#,##0.00\)</c:formatCode>
                <c:ptCount val="8"/>
                <c:pt idx="0">
                  <c:v>157.68</c:v>
                </c:pt>
                <c:pt idx="1">
                  <c:v>727.04</c:v>
                </c:pt>
                <c:pt idx="2">
                  <c:v>34.08</c:v>
                </c:pt>
                <c:pt idx="3">
                  <c:v>82.96</c:v>
                </c:pt>
                <c:pt idx="4">
                  <c:v>122.27</c:v>
                </c:pt>
                <c:pt idx="5">
                  <c:v>356.16</c:v>
                </c:pt>
                <c:pt idx="6" formatCode="&quot;$&quot;#,##0_);[Red]\(&quot;$&quot;#,##0\)">
                  <c:v>20</c:v>
                </c:pt>
                <c:pt idx="7">
                  <c:v>499.81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10-4347-BCCA-682E5AFF575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2606861" y="229395"/>
            <a:ext cx="4020952" cy="495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>
            <a:spLocks noGrp="1" noRot="1" noChangeAspect="1"/>
          </p:cNvSpPr>
          <p:nvPr>
            <p:ph type="sldImg" idx="3"/>
          </p:nvPr>
        </p:nvSpPr>
        <p:spPr>
          <a:xfrm>
            <a:off x="1626108" y="1074136"/>
            <a:ext cx="5138928" cy="289064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" name="Google Shape;5;n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8923" cy="359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8;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229394"/>
            <a:ext cx="2149661" cy="49544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n"/>
          <p:cNvSpPr txBox="1"/>
          <p:nvPr/>
        </p:nvSpPr>
        <p:spPr>
          <a:xfrm>
            <a:off x="3884613" y="8614524"/>
            <a:ext cx="1996059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Shayne McConomy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smcconomy@eng.famu.fsu.edu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(850) 410-6624</a:t>
            </a:r>
            <a:endParaRPr/>
          </a:p>
        </p:txBody>
      </p:sp>
      <p:cxnSp>
        <p:nvCxnSpPr>
          <p:cNvPr id="10" name="Google Shape;10;n"/>
          <p:cNvCxnSpPr/>
          <p:nvPr/>
        </p:nvCxnSpPr>
        <p:spPr>
          <a:xfrm rot="10800000" flipH="1">
            <a:off x="0" y="965852"/>
            <a:ext cx="6856413" cy="2213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11;n"/>
          <p:cNvCxnSpPr/>
          <p:nvPr/>
        </p:nvCxnSpPr>
        <p:spPr>
          <a:xfrm>
            <a:off x="0" y="7773052"/>
            <a:ext cx="6858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2;n"/>
          <p:cNvCxnSpPr/>
          <p:nvPr/>
        </p:nvCxnSpPr>
        <p:spPr>
          <a:xfrm>
            <a:off x="1522349" y="965852"/>
            <a:ext cx="0" cy="6807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5600" y="1074738"/>
            <a:ext cx="5138738" cy="28908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1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8923" cy="359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Customize your title slide to be appealing to the audience. This is the first thing they see apply some graphic design elements that may summarize your presentation. </a:t>
            </a:r>
            <a:endParaRPr dirty="0"/>
          </a:p>
        </p:txBody>
      </p:sp>
      <p:sp>
        <p:nvSpPr>
          <p:cNvPr id="243" name="Google Shape;243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https://www.eng.famu.fsu.edu/me</a:t>
            </a:r>
            <a:endParaRPr/>
          </a:p>
        </p:txBody>
      </p:sp>
      <p:sp>
        <p:nvSpPr>
          <p:cNvPr id="244" name="Google Shape;24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0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8923" cy="35961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Might need more on this </a:t>
            </a:r>
            <a:endParaRPr dirty="0"/>
          </a:p>
        </p:txBody>
      </p:sp>
      <p:sp>
        <p:nvSpPr>
          <p:cNvPr id="337" name="Google Shape;33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5600" y="1074738"/>
            <a:ext cx="5138738" cy="28908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70373a54a2_2_8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9000" cy="35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70373a54a2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7188" y="1074738"/>
            <a:ext cx="5135562" cy="2889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70373a54a2_2_8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9000" cy="35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70373a54a2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7188" y="1074738"/>
            <a:ext cx="5135562" cy="2889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1097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703a584ea6_0_7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9000" cy="35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703a584ea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7188" y="1074738"/>
            <a:ext cx="5135562" cy="2889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703a584ea6_0_14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9000" cy="35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g703a584ea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7188" y="1074738"/>
            <a:ext cx="5135562" cy="2889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8004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703a584ea6_0_14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9000" cy="35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g703a584ea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7188" y="1074738"/>
            <a:ext cx="5135562" cy="2889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703a584ea6_0_14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9000" cy="35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>
                <a:solidFill>
                  <a:schemeClr val="dk1"/>
                </a:solidFill>
              </a:rPr>
              <a:t>circuit designs in the scraps from the pendulum as well as the word “Engineering”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6" name="Google Shape;386;g703a584ea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7188" y="1074738"/>
            <a:ext cx="5135562" cy="2889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1187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703a584ea6_0_14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9000" cy="35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g703a584ea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7188" y="1074738"/>
            <a:ext cx="5135562" cy="2889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9809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703a584ea6_0_14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9000" cy="35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g703a584ea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7188" y="1074738"/>
            <a:ext cx="5135562" cy="2889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31136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703a584ea6_0_21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9000" cy="35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703a584ea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7188" y="1074738"/>
            <a:ext cx="5135562" cy="2889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8923" cy="35961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5600" y="1074738"/>
            <a:ext cx="5138738" cy="28908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0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8923" cy="35961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5600" y="1074738"/>
            <a:ext cx="5138738" cy="28908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2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8923" cy="35961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5600" y="1074738"/>
            <a:ext cx="5138738" cy="28908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5600" y="1074738"/>
            <a:ext cx="5138738" cy="28908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23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8923" cy="359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3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https://www.eng.famu.fsu.edu/me</a:t>
            </a:r>
            <a:endParaRPr/>
          </a:p>
        </p:txBody>
      </p:sp>
      <p:sp>
        <p:nvSpPr>
          <p:cNvPr id="419" name="Google Shape;419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6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8923" cy="35961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5600" y="1074738"/>
            <a:ext cx="5138738" cy="28908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5600" y="1074738"/>
            <a:ext cx="5138738" cy="28908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p27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8923" cy="359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Theses are the official color palettes of the college of engineering. </a:t>
            </a:r>
            <a:endParaRPr/>
          </a:p>
        </p:txBody>
      </p:sp>
      <p:sp>
        <p:nvSpPr>
          <p:cNvPr id="449" name="Google Shape;449;p27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https://www.eng.famu.fsu.edu/me</a:t>
            </a:r>
            <a:endParaRPr/>
          </a:p>
        </p:txBody>
      </p:sp>
      <p:sp>
        <p:nvSpPr>
          <p:cNvPr id="450" name="Google Shape;450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5600" y="1074738"/>
            <a:ext cx="5138738" cy="28908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p28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8923" cy="359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These are the college colors as prioritized within this PowerPoint Template</a:t>
            </a:r>
            <a:endParaRPr/>
          </a:p>
        </p:txBody>
      </p:sp>
      <p:sp>
        <p:nvSpPr>
          <p:cNvPr id="497" name="Google Shape;497;p28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https://www.eng.famu.fsu.edu/me</a:t>
            </a:r>
            <a:endParaRPr/>
          </a:p>
        </p:txBody>
      </p:sp>
      <p:sp>
        <p:nvSpPr>
          <p:cNvPr id="498" name="Google Shape;498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5600" y="1074738"/>
            <a:ext cx="5138738" cy="28908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30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8923" cy="359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slide has the rule of third layout tool. The rule thirds layout helps with the sizing of elements.</a:t>
            </a:r>
            <a:endParaRPr/>
          </a:p>
        </p:txBody>
      </p:sp>
      <p:sp>
        <p:nvSpPr>
          <p:cNvPr id="582" name="Google Shape;582;p30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https://www.eng.famu.fsu.edu/me</a:t>
            </a:r>
            <a:endParaRPr/>
          </a:p>
        </p:txBody>
      </p:sp>
      <p:sp>
        <p:nvSpPr>
          <p:cNvPr id="583" name="Google Shape;583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32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8923" cy="35961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5600" y="1074738"/>
            <a:ext cx="5138738" cy="28908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33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8923" cy="35961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5600" y="1074738"/>
            <a:ext cx="5138738" cy="28908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8923" cy="35961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5600" y="1074738"/>
            <a:ext cx="5138738" cy="28908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8923" cy="35961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5600" y="1074738"/>
            <a:ext cx="5138738" cy="28908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7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8923" cy="35961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Insert picture of the parade routes?</a:t>
            </a:r>
            <a:endParaRPr dirty="0"/>
          </a:p>
        </p:txBody>
      </p:sp>
      <p:sp>
        <p:nvSpPr>
          <p:cNvPr id="290" name="Google Shape;2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5600" y="1074738"/>
            <a:ext cx="5138738" cy="28908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779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7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8923" cy="35961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Insert picture of the parade routes?</a:t>
            </a:r>
            <a:endParaRPr dirty="0"/>
          </a:p>
        </p:txBody>
      </p:sp>
      <p:sp>
        <p:nvSpPr>
          <p:cNvPr id="290" name="Google Shape;2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5600" y="1074738"/>
            <a:ext cx="5138738" cy="28908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8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8923" cy="35961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transition to this is where we will mention functional decomp and above all this thing needs to move</a:t>
            </a:r>
            <a:endParaRPr dirty="0"/>
          </a:p>
        </p:txBody>
      </p:sp>
      <p:sp>
        <p:nvSpPr>
          <p:cNvPr id="298" name="Google Shape;29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5600" y="1074738"/>
            <a:ext cx="5138738" cy="28908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70373a54a2_0_22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9000" cy="35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9" name="Google Shape;309;g70373a54a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7188" y="1074738"/>
            <a:ext cx="5135562" cy="2889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3952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9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8923" cy="35961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5600" y="1074738"/>
            <a:ext cx="5138738" cy="28908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 txBox="1">
            <a:spLocks noGrp="1"/>
          </p:cNvSpPr>
          <p:nvPr>
            <p:ph type="ctrTitle"/>
          </p:nvPr>
        </p:nvSpPr>
        <p:spPr>
          <a:xfrm>
            <a:off x="838199" y="1163637"/>
            <a:ext cx="10515599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6000"/>
              <a:buFont typeface="Arial Black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5"/>
          <p:cNvSpPr txBox="1">
            <a:spLocks noGrp="1"/>
          </p:cNvSpPr>
          <p:nvPr>
            <p:ph type="subTitle" idx="1"/>
          </p:nvPr>
        </p:nvSpPr>
        <p:spPr>
          <a:xfrm>
            <a:off x="838200" y="3581400"/>
            <a:ext cx="105156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5"/>
          <p:cNvSpPr txBox="1">
            <a:spLocks noGrp="1"/>
          </p:cNvSpPr>
          <p:nvPr>
            <p:ph type="ftr" idx="11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sldNum" idx="12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onsor and Advisor Layout">
  <p:cSld name="Sponsor and Advisor Layou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4"/>
          <p:cNvSpPr txBox="1">
            <a:spLocks noGrp="1"/>
          </p:cNvSpPr>
          <p:nvPr>
            <p:ph type="ftr" idx="11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4"/>
          <p:cNvSpPr txBox="1">
            <a:spLocks noGrp="1"/>
          </p:cNvSpPr>
          <p:nvPr>
            <p:ph type="sldNum" idx="12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" name="Google Shape;90;p44"/>
          <p:cNvSpPr>
            <a:spLocks noGrp="1"/>
          </p:cNvSpPr>
          <p:nvPr>
            <p:ph type="pic" idx="2"/>
          </p:nvPr>
        </p:nvSpPr>
        <p:spPr>
          <a:xfrm>
            <a:off x="3153949" y="2912764"/>
            <a:ext cx="1374005" cy="206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44"/>
          <p:cNvSpPr txBox="1">
            <a:spLocks noGrp="1"/>
          </p:cNvSpPr>
          <p:nvPr>
            <p:ph type="body" idx="1"/>
          </p:nvPr>
        </p:nvSpPr>
        <p:spPr>
          <a:xfrm>
            <a:off x="2623885" y="5063314"/>
            <a:ext cx="2434133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44"/>
          <p:cNvSpPr>
            <a:spLocks noGrp="1"/>
          </p:cNvSpPr>
          <p:nvPr>
            <p:ph type="pic" idx="3"/>
          </p:nvPr>
        </p:nvSpPr>
        <p:spPr>
          <a:xfrm>
            <a:off x="7577816" y="2912764"/>
            <a:ext cx="1374005" cy="206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44"/>
          <p:cNvSpPr>
            <a:spLocks noGrp="1"/>
          </p:cNvSpPr>
          <p:nvPr>
            <p:ph type="pic" idx="4"/>
          </p:nvPr>
        </p:nvSpPr>
        <p:spPr>
          <a:xfrm>
            <a:off x="2623885" y="1451620"/>
            <a:ext cx="6858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44"/>
          <p:cNvSpPr txBox="1">
            <a:spLocks noGrp="1"/>
          </p:cNvSpPr>
          <p:nvPr>
            <p:ph type="body" idx="5"/>
          </p:nvPr>
        </p:nvSpPr>
        <p:spPr>
          <a:xfrm>
            <a:off x="7047752" y="5098443"/>
            <a:ext cx="2434133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44"/>
          <p:cNvSpPr txBox="1">
            <a:spLocks noGrp="1"/>
          </p:cNvSpPr>
          <p:nvPr>
            <p:ph type="body" idx="6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Team Intro Layout">
  <p:cSld name="5 Team Intro Layou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5"/>
          <p:cNvSpPr txBox="1">
            <a:spLocks noGrp="1"/>
          </p:cNvSpPr>
          <p:nvPr>
            <p:ph type="ftr" idx="11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5"/>
          <p:cNvSpPr txBox="1">
            <a:spLocks noGrp="1"/>
          </p:cNvSpPr>
          <p:nvPr>
            <p:ph type="sldNum" idx="12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" name="Google Shape;100;p45"/>
          <p:cNvSpPr>
            <a:spLocks noGrp="1"/>
          </p:cNvSpPr>
          <p:nvPr>
            <p:ph type="pic" idx="2"/>
          </p:nvPr>
        </p:nvSpPr>
        <p:spPr>
          <a:xfrm>
            <a:off x="747492" y="1762010"/>
            <a:ext cx="1828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45"/>
          <p:cNvSpPr txBox="1">
            <a:spLocks noGrp="1"/>
          </p:cNvSpPr>
          <p:nvPr>
            <p:ph type="body" idx="1"/>
          </p:nvPr>
        </p:nvSpPr>
        <p:spPr>
          <a:xfrm>
            <a:off x="746101" y="4550218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45"/>
          <p:cNvSpPr>
            <a:spLocks noGrp="1"/>
          </p:cNvSpPr>
          <p:nvPr>
            <p:ph type="pic" idx="3"/>
          </p:nvPr>
        </p:nvSpPr>
        <p:spPr>
          <a:xfrm>
            <a:off x="9615708" y="1750546"/>
            <a:ext cx="1828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45"/>
          <p:cNvSpPr txBox="1">
            <a:spLocks noGrp="1"/>
          </p:cNvSpPr>
          <p:nvPr>
            <p:ph type="body" idx="4"/>
          </p:nvPr>
        </p:nvSpPr>
        <p:spPr>
          <a:xfrm>
            <a:off x="7398654" y="4550218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45"/>
          <p:cNvSpPr txBox="1">
            <a:spLocks noGrp="1"/>
          </p:cNvSpPr>
          <p:nvPr>
            <p:ph type="body" idx="5"/>
          </p:nvPr>
        </p:nvSpPr>
        <p:spPr>
          <a:xfrm>
            <a:off x="2964546" y="4550218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45"/>
          <p:cNvSpPr txBox="1">
            <a:spLocks noGrp="1"/>
          </p:cNvSpPr>
          <p:nvPr>
            <p:ph type="body" idx="6"/>
          </p:nvPr>
        </p:nvSpPr>
        <p:spPr>
          <a:xfrm>
            <a:off x="5181600" y="4550218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45"/>
          <p:cNvSpPr>
            <a:spLocks noGrp="1"/>
          </p:cNvSpPr>
          <p:nvPr>
            <p:ph type="pic" idx="7"/>
          </p:nvPr>
        </p:nvSpPr>
        <p:spPr>
          <a:xfrm>
            <a:off x="2964546" y="1750546"/>
            <a:ext cx="1828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45"/>
          <p:cNvSpPr>
            <a:spLocks noGrp="1"/>
          </p:cNvSpPr>
          <p:nvPr>
            <p:ph type="pic" idx="8"/>
          </p:nvPr>
        </p:nvSpPr>
        <p:spPr>
          <a:xfrm>
            <a:off x="5181600" y="1750546"/>
            <a:ext cx="1828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45"/>
          <p:cNvSpPr>
            <a:spLocks noGrp="1"/>
          </p:cNvSpPr>
          <p:nvPr>
            <p:ph type="pic" idx="9"/>
          </p:nvPr>
        </p:nvSpPr>
        <p:spPr>
          <a:xfrm>
            <a:off x="7398654" y="1750546"/>
            <a:ext cx="1828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45"/>
          <p:cNvSpPr txBox="1">
            <a:spLocks noGrp="1"/>
          </p:cNvSpPr>
          <p:nvPr>
            <p:ph type="body" idx="13"/>
          </p:nvPr>
        </p:nvSpPr>
        <p:spPr>
          <a:xfrm>
            <a:off x="9615708" y="4550218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45"/>
          <p:cNvSpPr txBox="1">
            <a:spLocks noGrp="1"/>
          </p:cNvSpPr>
          <p:nvPr>
            <p:ph type="body" idx="14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Team Intro Layout">
  <p:cSld name="6 Team Intro Layou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6"/>
          <p:cNvSpPr txBox="1">
            <a:spLocks noGrp="1"/>
          </p:cNvSpPr>
          <p:nvPr>
            <p:ph type="ftr" idx="11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6"/>
          <p:cNvSpPr txBox="1">
            <a:spLocks noGrp="1"/>
          </p:cNvSpPr>
          <p:nvPr>
            <p:ph type="sldNum" idx="12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5" name="Google Shape;115;p46"/>
          <p:cNvSpPr>
            <a:spLocks noGrp="1"/>
          </p:cNvSpPr>
          <p:nvPr>
            <p:ph type="pic" idx="2"/>
          </p:nvPr>
        </p:nvSpPr>
        <p:spPr>
          <a:xfrm>
            <a:off x="572317" y="2394820"/>
            <a:ext cx="1662545" cy="2493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46"/>
          <p:cNvSpPr txBox="1">
            <a:spLocks noGrp="1"/>
          </p:cNvSpPr>
          <p:nvPr>
            <p:ph type="body" idx="1"/>
          </p:nvPr>
        </p:nvSpPr>
        <p:spPr>
          <a:xfrm>
            <a:off x="489189" y="4950970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46"/>
          <p:cNvSpPr txBox="1">
            <a:spLocks noGrp="1"/>
          </p:cNvSpPr>
          <p:nvPr>
            <p:ph type="body" idx="3"/>
          </p:nvPr>
        </p:nvSpPr>
        <p:spPr>
          <a:xfrm>
            <a:off x="2379981" y="4055661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46"/>
          <p:cNvSpPr txBox="1">
            <a:spLocks noGrp="1"/>
          </p:cNvSpPr>
          <p:nvPr>
            <p:ph type="body" idx="4"/>
          </p:nvPr>
        </p:nvSpPr>
        <p:spPr>
          <a:xfrm>
            <a:off x="4270773" y="4950970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46"/>
          <p:cNvSpPr>
            <a:spLocks noGrp="1"/>
          </p:cNvSpPr>
          <p:nvPr>
            <p:ph type="pic" idx="5"/>
          </p:nvPr>
        </p:nvSpPr>
        <p:spPr>
          <a:xfrm>
            <a:off x="2447823" y="1499197"/>
            <a:ext cx="1662545" cy="2493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46"/>
          <p:cNvSpPr>
            <a:spLocks noGrp="1"/>
          </p:cNvSpPr>
          <p:nvPr>
            <p:ph type="pic" idx="6"/>
          </p:nvPr>
        </p:nvSpPr>
        <p:spPr>
          <a:xfrm>
            <a:off x="4323329" y="2394820"/>
            <a:ext cx="1662545" cy="2493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46"/>
          <p:cNvSpPr txBox="1">
            <a:spLocks noGrp="1"/>
          </p:cNvSpPr>
          <p:nvPr>
            <p:ph type="body" idx="7"/>
          </p:nvPr>
        </p:nvSpPr>
        <p:spPr>
          <a:xfrm>
            <a:off x="6161565" y="4055661"/>
            <a:ext cx="1752368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46"/>
          <p:cNvSpPr>
            <a:spLocks noGrp="1"/>
          </p:cNvSpPr>
          <p:nvPr>
            <p:ph type="pic" idx="8"/>
          </p:nvPr>
        </p:nvSpPr>
        <p:spPr>
          <a:xfrm>
            <a:off x="6198835" y="1499197"/>
            <a:ext cx="1662545" cy="2493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46"/>
          <p:cNvSpPr txBox="1">
            <a:spLocks noGrp="1"/>
          </p:cNvSpPr>
          <p:nvPr>
            <p:ph type="body" idx="9"/>
          </p:nvPr>
        </p:nvSpPr>
        <p:spPr>
          <a:xfrm>
            <a:off x="7975925" y="4950970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46"/>
          <p:cNvSpPr>
            <a:spLocks noGrp="1"/>
          </p:cNvSpPr>
          <p:nvPr>
            <p:ph type="pic" idx="13"/>
          </p:nvPr>
        </p:nvSpPr>
        <p:spPr>
          <a:xfrm>
            <a:off x="8074341" y="2394820"/>
            <a:ext cx="1662545" cy="2493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46"/>
          <p:cNvSpPr txBox="1">
            <a:spLocks noGrp="1"/>
          </p:cNvSpPr>
          <p:nvPr>
            <p:ph type="body" idx="14"/>
          </p:nvPr>
        </p:nvSpPr>
        <p:spPr>
          <a:xfrm>
            <a:off x="9866718" y="4055347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46"/>
          <p:cNvSpPr>
            <a:spLocks noGrp="1"/>
          </p:cNvSpPr>
          <p:nvPr>
            <p:ph type="pic" idx="15"/>
          </p:nvPr>
        </p:nvSpPr>
        <p:spPr>
          <a:xfrm>
            <a:off x="9949846" y="1501461"/>
            <a:ext cx="1662545" cy="2493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46"/>
          <p:cNvSpPr txBox="1">
            <a:spLocks noGrp="1"/>
          </p:cNvSpPr>
          <p:nvPr>
            <p:ph type="body" idx="16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inition">
  <p:cSld name="Definition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7"/>
          <p:cNvSpPr txBox="1"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3000"/>
              <a:buFont typeface="Arial Black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7"/>
          <p:cNvSpPr txBox="1"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47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7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3" name="Google Shape;133;p47"/>
          <p:cNvSpPr txBox="1">
            <a:spLocks noGrp="1"/>
          </p:cNvSpPr>
          <p:nvPr>
            <p:ph type="body" idx="2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3200"/>
              <a:buFont typeface="Arial Black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4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0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7" name="Google Shape;137;p4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75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8" name="Google Shape;138;p48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8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0" name="Google Shape;140;p48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3200"/>
              <a:buFont typeface="Arial Black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4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0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4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75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5" name="Google Shape;145;p49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9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7" name="Google Shape;147;p49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Only">
  <p:cSld name="Content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0"/>
          <p:cNvSpPr txBox="1">
            <a:spLocks noGrp="1"/>
          </p:cNvSpPr>
          <p:nvPr>
            <p:ph type="body" idx="1"/>
          </p:nvPr>
        </p:nvSpPr>
        <p:spPr>
          <a:xfrm>
            <a:off x="114300" y="114301"/>
            <a:ext cx="11943588" cy="567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50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50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2" name="Google Shape;152;p50"/>
          <p:cNvSpPr txBox="1">
            <a:spLocks noGrp="1"/>
          </p:cNvSpPr>
          <p:nvPr>
            <p:ph type="body" idx="2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One-third Slide">
  <p:cSld name="Content One-third Slide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51"/>
          <p:cNvSpPr txBox="1">
            <a:spLocks noGrp="1"/>
          </p:cNvSpPr>
          <p:nvPr>
            <p:ph type="body" idx="1"/>
          </p:nvPr>
        </p:nvSpPr>
        <p:spPr>
          <a:xfrm>
            <a:off x="838200" y="1696873"/>
            <a:ext cx="3474720" cy="4094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51"/>
          <p:cNvSpPr txBox="1">
            <a:spLocks noGrp="1"/>
          </p:cNvSpPr>
          <p:nvPr>
            <p:ph type="body" idx="2"/>
          </p:nvPr>
        </p:nvSpPr>
        <p:spPr>
          <a:xfrm>
            <a:off x="4404360" y="1696873"/>
            <a:ext cx="6949440" cy="4094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51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51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9" name="Google Shape;159;p51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wo-thirds Slide">
  <p:cSld name="Content Two-thirds Slid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52"/>
          <p:cNvSpPr txBox="1">
            <a:spLocks noGrp="1"/>
          </p:cNvSpPr>
          <p:nvPr>
            <p:ph type="body" idx="1"/>
          </p:nvPr>
        </p:nvSpPr>
        <p:spPr>
          <a:xfrm>
            <a:off x="7879080" y="1692166"/>
            <a:ext cx="3474720" cy="4099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52"/>
          <p:cNvSpPr txBox="1">
            <a:spLocks noGrp="1"/>
          </p:cNvSpPr>
          <p:nvPr>
            <p:ph type="body" idx="2"/>
          </p:nvPr>
        </p:nvSpPr>
        <p:spPr>
          <a:xfrm>
            <a:off x="838199" y="1692166"/>
            <a:ext cx="6949440" cy="4099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52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52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6" name="Google Shape;166;p52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 Heading One-third Slide">
  <p:cSld name="Sub Heading One-third Slid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53"/>
          <p:cNvSpPr txBox="1">
            <a:spLocks noGrp="1"/>
          </p:cNvSpPr>
          <p:nvPr>
            <p:ph type="body" idx="1"/>
          </p:nvPr>
        </p:nvSpPr>
        <p:spPr>
          <a:xfrm>
            <a:off x="839788" y="1552391"/>
            <a:ext cx="10515600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0" name="Google Shape;170;p53"/>
          <p:cNvSpPr txBox="1">
            <a:spLocks noGrp="1"/>
          </p:cNvSpPr>
          <p:nvPr>
            <p:ph type="body" idx="2"/>
          </p:nvPr>
        </p:nvSpPr>
        <p:spPr>
          <a:xfrm>
            <a:off x="839788" y="2213865"/>
            <a:ext cx="3474720" cy="3577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53"/>
          <p:cNvSpPr txBox="1">
            <a:spLocks noGrp="1"/>
          </p:cNvSpPr>
          <p:nvPr>
            <p:ph type="body" idx="3"/>
          </p:nvPr>
        </p:nvSpPr>
        <p:spPr>
          <a:xfrm>
            <a:off x="4419600" y="2213865"/>
            <a:ext cx="6935788" cy="3577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53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3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" name="Google Shape;174;p53"/>
          <p:cNvSpPr txBox="1">
            <a:spLocks noGrp="1"/>
          </p:cNvSpPr>
          <p:nvPr>
            <p:ph type="body" idx="4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Team Intro Layout">
  <p:cSld name="4 Team Intro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6"/>
          <p:cNvSpPr txBox="1">
            <a:spLocks noGrp="1"/>
          </p:cNvSpPr>
          <p:nvPr>
            <p:ph type="ftr" idx="11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6"/>
          <p:cNvSpPr txBox="1">
            <a:spLocks noGrp="1"/>
          </p:cNvSpPr>
          <p:nvPr>
            <p:ph type="sldNum" idx="12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30;p36"/>
          <p:cNvSpPr>
            <a:spLocks noGrp="1"/>
          </p:cNvSpPr>
          <p:nvPr>
            <p:ph type="pic" idx="2"/>
          </p:nvPr>
        </p:nvSpPr>
        <p:spPr>
          <a:xfrm>
            <a:off x="1121101" y="1759302"/>
            <a:ext cx="1828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body" idx="1"/>
          </p:nvPr>
        </p:nvSpPr>
        <p:spPr>
          <a:xfrm>
            <a:off x="1121101" y="4553743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6"/>
          <p:cNvSpPr>
            <a:spLocks noGrp="1"/>
          </p:cNvSpPr>
          <p:nvPr>
            <p:ph type="pic" idx="3"/>
          </p:nvPr>
        </p:nvSpPr>
        <p:spPr>
          <a:xfrm>
            <a:off x="9242099" y="1759302"/>
            <a:ext cx="1828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body" idx="4"/>
          </p:nvPr>
        </p:nvSpPr>
        <p:spPr>
          <a:xfrm>
            <a:off x="9242099" y="4553743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6"/>
          <p:cNvSpPr txBox="1">
            <a:spLocks noGrp="1"/>
          </p:cNvSpPr>
          <p:nvPr>
            <p:ph type="body" idx="5"/>
          </p:nvPr>
        </p:nvSpPr>
        <p:spPr>
          <a:xfrm>
            <a:off x="3828100" y="4553743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body" idx="6"/>
          </p:nvPr>
        </p:nvSpPr>
        <p:spPr>
          <a:xfrm>
            <a:off x="6535099" y="4553743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6"/>
          <p:cNvSpPr>
            <a:spLocks noGrp="1"/>
          </p:cNvSpPr>
          <p:nvPr>
            <p:ph type="pic" idx="7"/>
          </p:nvPr>
        </p:nvSpPr>
        <p:spPr>
          <a:xfrm>
            <a:off x="3834465" y="1759302"/>
            <a:ext cx="1828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36"/>
          <p:cNvSpPr>
            <a:spLocks noGrp="1"/>
          </p:cNvSpPr>
          <p:nvPr>
            <p:ph type="pic" idx="8"/>
          </p:nvPr>
        </p:nvSpPr>
        <p:spPr>
          <a:xfrm>
            <a:off x="6538282" y="1759302"/>
            <a:ext cx="1828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body" idx="9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Slide">
  <p:cSld name="Three Columns Slide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54"/>
          <p:cNvSpPr txBox="1">
            <a:spLocks noGrp="1"/>
          </p:cNvSpPr>
          <p:nvPr>
            <p:ph type="body" idx="1"/>
          </p:nvPr>
        </p:nvSpPr>
        <p:spPr>
          <a:xfrm>
            <a:off x="7879080" y="1733797"/>
            <a:ext cx="3474720" cy="405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54"/>
          <p:cNvSpPr txBox="1">
            <a:spLocks noGrp="1"/>
          </p:cNvSpPr>
          <p:nvPr>
            <p:ph type="body" idx="2"/>
          </p:nvPr>
        </p:nvSpPr>
        <p:spPr>
          <a:xfrm>
            <a:off x="838200" y="1729253"/>
            <a:ext cx="3474720" cy="4061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54"/>
          <p:cNvSpPr txBox="1">
            <a:spLocks noGrp="1"/>
          </p:cNvSpPr>
          <p:nvPr>
            <p:ph type="body" idx="3"/>
          </p:nvPr>
        </p:nvSpPr>
        <p:spPr>
          <a:xfrm>
            <a:off x="4358640" y="1733797"/>
            <a:ext cx="3474720" cy="405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54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54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2" name="Google Shape;182;p54"/>
          <p:cNvSpPr txBox="1">
            <a:spLocks noGrp="1"/>
          </p:cNvSpPr>
          <p:nvPr>
            <p:ph type="body" idx="4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Bottom Two Columns ">
  <p:cSld name="Content with Bottom Two Columns 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55"/>
          <p:cNvSpPr txBox="1">
            <a:spLocks noGrp="1"/>
          </p:cNvSpPr>
          <p:nvPr>
            <p:ph type="body" idx="1"/>
          </p:nvPr>
        </p:nvSpPr>
        <p:spPr>
          <a:xfrm>
            <a:off x="6205728" y="2958660"/>
            <a:ext cx="5148072" cy="297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55"/>
          <p:cNvSpPr txBox="1">
            <a:spLocks noGrp="1"/>
          </p:cNvSpPr>
          <p:nvPr>
            <p:ph type="body" idx="2"/>
          </p:nvPr>
        </p:nvSpPr>
        <p:spPr>
          <a:xfrm>
            <a:off x="838200" y="1725735"/>
            <a:ext cx="10515600" cy="1197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55"/>
          <p:cNvSpPr txBox="1">
            <a:spLocks noGrp="1"/>
          </p:cNvSpPr>
          <p:nvPr>
            <p:ph type="body" idx="3"/>
          </p:nvPr>
        </p:nvSpPr>
        <p:spPr>
          <a:xfrm>
            <a:off x="838200" y="2958660"/>
            <a:ext cx="51480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55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5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0" name="Google Shape;190;p55"/>
          <p:cNvSpPr txBox="1">
            <a:spLocks noGrp="1"/>
          </p:cNvSpPr>
          <p:nvPr>
            <p:ph type="body" idx="4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Bottom Three Columns ">
  <p:cSld name="Content with Bottom Three Columns 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56"/>
          <p:cNvSpPr txBox="1">
            <a:spLocks noGrp="1"/>
          </p:cNvSpPr>
          <p:nvPr>
            <p:ph type="body" idx="1"/>
          </p:nvPr>
        </p:nvSpPr>
        <p:spPr>
          <a:xfrm>
            <a:off x="7879080" y="2806167"/>
            <a:ext cx="3474720" cy="298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56"/>
          <p:cNvSpPr txBox="1">
            <a:spLocks noGrp="1"/>
          </p:cNvSpPr>
          <p:nvPr>
            <p:ph type="body" idx="2"/>
          </p:nvPr>
        </p:nvSpPr>
        <p:spPr>
          <a:xfrm>
            <a:off x="838200" y="1713398"/>
            <a:ext cx="10515600" cy="1092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56"/>
          <p:cNvSpPr txBox="1">
            <a:spLocks noGrp="1"/>
          </p:cNvSpPr>
          <p:nvPr>
            <p:ph type="body" idx="3"/>
          </p:nvPr>
        </p:nvSpPr>
        <p:spPr>
          <a:xfrm>
            <a:off x="838200" y="2806167"/>
            <a:ext cx="3474720" cy="298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56"/>
          <p:cNvSpPr txBox="1">
            <a:spLocks noGrp="1"/>
          </p:cNvSpPr>
          <p:nvPr>
            <p:ph type="body" idx="4"/>
          </p:nvPr>
        </p:nvSpPr>
        <p:spPr>
          <a:xfrm>
            <a:off x="4358640" y="2806167"/>
            <a:ext cx="3474720" cy="298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56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56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9" name="Google Shape;199;p56"/>
          <p:cNvSpPr txBox="1">
            <a:spLocks noGrp="1"/>
          </p:cNvSpPr>
          <p:nvPr>
            <p:ph type="body" idx="5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 with Captions">
  <p:cSld name="3 Columns with Captions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7"/>
          <p:cNvSpPr txBox="1">
            <a:spLocks noGrp="1"/>
          </p:cNvSpPr>
          <p:nvPr>
            <p:ph type="body" idx="1"/>
          </p:nvPr>
        </p:nvSpPr>
        <p:spPr>
          <a:xfrm>
            <a:off x="838200" y="1662249"/>
            <a:ext cx="3474720" cy="3653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57"/>
          <p:cNvSpPr txBox="1">
            <a:spLocks noGrp="1"/>
          </p:cNvSpPr>
          <p:nvPr>
            <p:ph type="body" idx="2"/>
          </p:nvPr>
        </p:nvSpPr>
        <p:spPr>
          <a:xfrm>
            <a:off x="4358640" y="1662248"/>
            <a:ext cx="3474720" cy="3653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57"/>
          <p:cNvSpPr txBox="1">
            <a:spLocks noGrp="1"/>
          </p:cNvSpPr>
          <p:nvPr>
            <p:ph type="body" idx="3"/>
          </p:nvPr>
        </p:nvSpPr>
        <p:spPr>
          <a:xfrm>
            <a:off x="7879080" y="1662247"/>
            <a:ext cx="3474720" cy="3653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57"/>
          <p:cNvSpPr txBox="1">
            <a:spLocks noGrp="1"/>
          </p:cNvSpPr>
          <p:nvPr>
            <p:ph type="body" idx="4"/>
          </p:nvPr>
        </p:nvSpPr>
        <p:spPr>
          <a:xfrm>
            <a:off x="838200" y="5315607"/>
            <a:ext cx="347313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6" name="Google Shape;206;p57"/>
          <p:cNvSpPr txBox="1">
            <a:spLocks noGrp="1"/>
          </p:cNvSpPr>
          <p:nvPr>
            <p:ph type="body" idx="5"/>
          </p:nvPr>
        </p:nvSpPr>
        <p:spPr>
          <a:xfrm>
            <a:off x="4358640" y="5334000"/>
            <a:ext cx="34747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7" name="Google Shape;207;p57"/>
          <p:cNvSpPr txBox="1">
            <a:spLocks noGrp="1"/>
          </p:cNvSpPr>
          <p:nvPr>
            <p:ph type="body" idx="6"/>
          </p:nvPr>
        </p:nvSpPr>
        <p:spPr>
          <a:xfrm>
            <a:off x="7875037" y="5334000"/>
            <a:ext cx="347876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8" name="Google Shape;208;p57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7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0" name="Google Shape;210;p57"/>
          <p:cNvSpPr txBox="1">
            <a:spLocks noGrp="1"/>
          </p:cNvSpPr>
          <p:nvPr>
            <p:ph type="body" idx="7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 and 2 Rows with Captions">
  <p:cSld name="3 Columns and 2 Rows with Captions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58"/>
          <p:cNvSpPr txBox="1">
            <a:spLocks noGrp="1"/>
          </p:cNvSpPr>
          <p:nvPr>
            <p:ph type="body" idx="1"/>
          </p:nvPr>
        </p:nvSpPr>
        <p:spPr>
          <a:xfrm>
            <a:off x="841248" y="1541383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58"/>
          <p:cNvSpPr txBox="1">
            <a:spLocks noGrp="1"/>
          </p:cNvSpPr>
          <p:nvPr>
            <p:ph type="body" idx="2"/>
          </p:nvPr>
        </p:nvSpPr>
        <p:spPr>
          <a:xfrm>
            <a:off x="4358640" y="1541383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58"/>
          <p:cNvSpPr txBox="1">
            <a:spLocks noGrp="1"/>
          </p:cNvSpPr>
          <p:nvPr>
            <p:ph type="body" idx="3"/>
          </p:nvPr>
        </p:nvSpPr>
        <p:spPr>
          <a:xfrm>
            <a:off x="7882128" y="1541383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58"/>
          <p:cNvSpPr txBox="1">
            <a:spLocks noGrp="1"/>
          </p:cNvSpPr>
          <p:nvPr>
            <p:ph type="body" idx="4"/>
          </p:nvPr>
        </p:nvSpPr>
        <p:spPr>
          <a:xfrm>
            <a:off x="841248" y="5334000"/>
            <a:ext cx="347313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7" name="Google Shape;217;p58"/>
          <p:cNvSpPr txBox="1">
            <a:spLocks noGrp="1"/>
          </p:cNvSpPr>
          <p:nvPr>
            <p:ph type="body" idx="5"/>
          </p:nvPr>
        </p:nvSpPr>
        <p:spPr>
          <a:xfrm>
            <a:off x="4350882" y="5334000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body" idx="6"/>
          </p:nvPr>
        </p:nvSpPr>
        <p:spPr>
          <a:xfrm>
            <a:off x="7882128" y="5334000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body" idx="7"/>
          </p:nvPr>
        </p:nvSpPr>
        <p:spPr>
          <a:xfrm>
            <a:off x="841248" y="3156308"/>
            <a:ext cx="347313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body" idx="8"/>
          </p:nvPr>
        </p:nvSpPr>
        <p:spPr>
          <a:xfrm>
            <a:off x="4350882" y="3156308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body" idx="9"/>
          </p:nvPr>
        </p:nvSpPr>
        <p:spPr>
          <a:xfrm>
            <a:off x="7882128" y="3156308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body" idx="13"/>
          </p:nvPr>
        </p:nvSpPr>
        <p:spPr>
          <a:xfrm>
            <a:off x="841248" y="3719455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58"/>
          <p:cNvSpPr txBox="1">
            <a:spLocks noGrp="1"/>
          </p:cNvSpPr>
          <p:nvPr>
            <p:ph type="body" idx="14"/>
          </p:nvPr>
        </p:nvSpPr>
        <p:spPr>
          <a:xfrm>
            <a:off x="4358640" y="3719455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58"/>
          <p:cNvSpPr txBox="1">
            <a:spLocks noGrp="1"/>
          </p:cNvSpPr>
          <p:nvPr>
            <p:ph type="body" idx="15"/>
          </p:nvPr>
        </p:nvSpPr>
        <p:spPr>
          <a:xfrm>
            <a:off x="7882128" y="3719455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58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58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7" name="Google Shape;227;p58"/>
          <p:cNvSpPr txBox="1">
            <a:spLocks noGrp="1"/>
          </p:cNvSpPr>
          <p:nvPr>
            <p:ph type="body" idx="16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body" idx="1"/>
          </p:nvPr>
        </p:nvSpPr>
        <p:spPr>
          <a:xfrm rot="5400000">
            <a:off x="3948905" y="-1613694"/>
            <a:ext cx="429419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59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3" name="Google Shape;233;p59"/>
          <p:cNvSpPr txBox="1">
            <a:spLocks noGrp="1"/>
          </p:cNvSpPr>
          <p:nvPr>
            <p:ph type="body" idx="2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60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60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9" name="Google Shape;239;p60"/>
          <p:cNvSpPr txBox="1">
            <a:spLocks noGrp="1"/>
          </p:cNvSpPr>
          <p:nvPr>
            <p:ph type="body" idx="2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Team Intro Layout">
  <p:cSld name="3 Team Intro Layou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ftr" idx="11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sldNum" idx="12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" name="Google Shape;43;p37"/>
          <p:cNvSpPr>
            <a:spLocks noGrp="1"/>
          </p:cNvSpPr>
          <p:nvPr>
            <p:ph type="pic" idx="2"/>
          </p:nvPr>
        </p:nvSpPr>
        <p:spPr>
          <a:xfrm>
            <a:off x="1709485" y="1759302"/>
            <a:ext cx="1828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body" idx="1"/>
          </p:nvPr>
        </p:nvSpPr>
        <p:spPr>
          <a:xfrm>
            <a:off x="1698138" y="4553743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7"/>
          <p:cNvSpPr txBox="1">
            <a:spLocks noGrp="1"/>
          </p:cNvSpPr>
          <p:nvPr>
            <p:ph type="body" idx="3"/>
          </p:nvPr>
        </p:nvSpPr>
        <p:spPr>
          <a:xfrm>
            <a:off x="5179144" y="4553743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7"/>
          <p:cNvSpPr txBox="1">
            <a:spLocks noGrp="1"/>
          </p:cNvSpPr>
          <p:nvPr>
            <p:ph type="body" idx="4"/>
          </p:nvPr>
        </p:nvSpPr>
        <p:spPr>
          <a:xfrm>
            <a:off x="8660150" y="4553743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7"/>
          <p:cNvSpPr>
            <a:spLocks noGrp="1"/>
          </p:cNvSpPr>
          <p:nvPr>
            <p:ph type="pic" idx="5"/>
          </p:nvPr>
        </p:nvSpPr>
        <p:spPr>
          <a:xfrm>
            <a:off x="5179144" y="1759302"/>
            <a:ext cx="1828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37"/>
          <p:cNvSpPr>
            <a:spLocks noGrp="1"/>
          </p:cNvSpPr>
          <p:nvPr>
            <p:ph type="pic" idx="6"/>
          </p:nvPr>
        </p:nvSpPr>
        <p:spPr>
          <a:xfrm>
            <a:off x="8648803" y="1759302"/>
            <a:ext cx="1828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37"/>
          <p:cNvSpPr txBox="1">
            <a:spLocks noGrp="1"/>
          </p:cNvSpPr>
          <p:nvPr>
            <p:ph type="body" idx="7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8"/>
          <p:cNvSpPr txBox="1">
            <a:spLocks noGrp="1"/>
          </p:cNvSpPr>
          <p:nvPr>
            <p:ph type="body" idx="1"/>
          </p:nvPr>
        </p:nvSpPr>
        <p:spPr>
          <a:xfrm>
            <a:off x="831850" y="3581400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8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p38"/>
          <p:cNvSpPr txBox="1">
            <a:spLocks noGrp="1"/>
          </p:cNvSpPr>
          <p:nvPr>
            <p:ph type="title"/>
          </p:nvPr>
        </p:nvSpPr>
        <p:spPr>
          <a:xfrm>
            <a:off x="838200" y="1143000"/>
            <a:ext cx="105156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6000"/>
              <a:buFont typeface="Arial Black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9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9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39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0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0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" name="Google Shape;63;p40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1"/>
          <p:cNvSpPr txBox="1">
            <a:spLocks noGrp="1"/>
          </p:cNvSpPr>
          <p:nvPr>
            <p:ph type="body" idx="1"/>
          </p:nvPr>
        </p:nvSpPr>
        <p:spPr>
          <a:xfrm>
            <a:off x="838200" y="1497011"/>
            <a:ext cx="10515600" cy="4294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41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1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" name="Google Shape;69;p41"/>
          <p:cNvSpPr txBox="1">
            <a:spLocks noGrp="1"/>
          </p:cNvSpPr>
          <p:nvPr>
            <p:ph type="body" idx="2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396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396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42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2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" name="Google Shape;80;p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286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2" name="Google Shape;82;p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286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3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3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43"/>
          <p:cNvSpPr txBox="1">
            <a:spLocks noGrp="1"/>
          </p:cNvSpPr>
          <p:nvPr>
            <p:ph type="body" idx="5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4"/>
          <p:cNvSpPr/>
          <p:nvPr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rgbClr val="B7B09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34"/>
          <p:cNvSpPr txBox="1">
            <a:spLocks noGrp="1"/>
          </p:cNvSpPr>
          <p:nvPr>
            <p:ph type="body" idx="1"/>
          </p:nvPr>
        </p:nvSpPr>
        <p:spPr>
          <a:xfrm>
            <a:off x="838200" y="1497011"/>
            <a:ext cx="10515600" cy="4294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3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  <a:defRPr sz="4000" b="1" i="0" u="none" strike="noStrike" cap="none">
                <a:solidFill>
                  <a:srgbClr val="B7B09C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7" name="Google Shape;17;p34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9204139" y="6153076"/>
            <a:ext cx="2149661" cy="49544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4"/>
          <p:cNvSpPr txBox="1">
            <a:spLocks noGrp="1"/>
          </p:cNvSpPr>
          <p:nvPr>
            <p:ph type="ftr" idx="11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sldNum" idx="12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34"/>
          <p:cNvSpPr txBox="1"/>
          <p:nvPr/>
        </p:nvSpPr>
        <p:spPr>
          <a:xfrm>
            <a:off x="114300" y="6246912"/>
            <a:ext cx="327846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Mechanical Engineering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>
          <p15:clr>
            <a:srgbClr val="F26B43"/>
          </p15:clr>
        </p15:guide>
        <p15:guide id="2" orient="horz" pos="4248">
          <p15:clr>
            <a:srgbClr val="F26B43"/>
          </p15:clr>
        </p15:guide>
        <p15:guide id="3" pos="72">
          <p15:clr>
            <a:srgbClr val="F26B43"/>
          </p15:clr>
        </p15:guide>
        <p15:guide id="4" pos="7608">
          <p15:clr>
            <a:srgbClr val="F26B43"/>
          </p15:clr>
        </p15:guide>
        <p15:guide id="5" orient="horz" pos="3648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23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cogwheel-gear-gearwheel-cog-145804/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ommons.wikimedia.org/wiki/File:Hammer_-_Noun_project_1306.sv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Organic-Chemistry-Model-Pieces-Instructional/dp/B01NCU854K/ref=sr_1_1_sspa?keywords=Organic+Chemistry+Model+Kit&amp;qid=1583173636&amp;refinements=p_85%3A2470955011&amp;rnid=2470954011&amp;rps=1&amp;sr=8-1-spons&amp;psc=1&amp;spLa=ZW5jcnlwdGVkUXVhbGlmaWVyPUEzR1pYUEJXTFJDSzhKJmVuY3J5cHRlZElkPUEwODk2NTUxM0NLNE9ENk5NOEw5VyZlbmNyeXB0ZWRBZElkPUEwODA3MTU0Mk8zUFRKQlIwR01VNyZ3aWRnZXROYW1lPXNwX2F0ZiZhY3Rpb249Y2xpY2tSZWRpcmVjdCZkb05vdExvZ0NsaWNrPXRydWU=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amazon.com/Alloet-Desktop-Windmills-Plastics-Education/dp/B01MTXNYPA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"/>
          <p:cNvSpPr txBox="1">
            <a:spLocks noGrp="1"/>
          </p:cNvSpPr>
          <p:nvPr>
            <p:ph type="ctrTitle"/>
          </p:nvPr>
        </p:nvSpPr>
        <p:spPr>
          <a:xfrm>
            <a:off x="697953" y="1077085"/>
            <a:ext cx="11020954" cy="15034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6000"/>
              <a:buFont typeface="Arial Black"/>
              <a:buNone/>
            </a:pPr>
            <a:r>
              <a:rPr lang="en-US" dirty="0">
                <a:solidFill>
                  <a:srgbClr val="236192"/>
                </a:solidFill>
              </a:rPr>
              <a:t>FAMU-FSU Parade Float</a:t>
            </a:r>
            <a:endParaRPr dirty="0">
              <a:solidFill>
                <a:srgbClr val="236192"/>
              </a:solidFill>
            </a:endParaRPr>
          </a:p>
        </p:txBody>
      </p:sp>
      <p:sp>
        <p:nvSpPr>
          <p:cNvPr id="248" name="Google Shape;248;p1"/>
          <p:cNvSpPr/>
          <p:nvPr/>
        </p:nvSpPr>
        <p:spPr>
          <a:xfrm>
            <a:off x="1150570" y="2541248"/>
            <a:ext cx="8556603" cy="5207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spcFirstLastPara="1" wrap="square" lIns="91425" tIns="45700" rIns="91425" bIns="45700" anchor="ctr" anchorCtr="0">
            <a:normAutofit fontScale="25000" lnSpcReduction="20000"/>
          </a:bodyPr>
          <a:lstStyle/>
          <a:p>
            <a:pPr lvl="0" algn="ctr">
              <a:lnSpc>
                <a:spcPct val="80000"/>
              </a:lnSpc>
              <a:buClr>
                <a:schemeClr val="dk1"/>
              </a:buClr>
              <a:buSzPts val="2000"/>
            </a:pPr>
            <a:r>
              <a:rPr lang="en-US" sz="8000" b="0" i="0" dirty="0">
                <a:solidFill>
                  <a:srgbClr val="236192"/>
                </a:solidFill>
                <a:latin typeface="+mj-lt"/>
                <a:ea typeface="Times New Roman"/>
                <a:cs typeface="Times New Roman"/>
                <a:sym typeface="Times New Roman"/>
              </a:rPr>
              <a:t>Team 511: </a:t>
            </a:r>
            <a:r>
              <a:rPr lang="en-US" sz="8000" dirty="0">
                <a:solidFill>
                  <a:srgbClr val="236192"/>
                </a:solidFill>
                <a:latin typeface="+mj-lt"/>
                <a:ea typeface="Times New Roman"/>
                <a:cs typeface="Times New Roman"/>
                <a:sym typeface="Times New Roman"/>
              </a:rPr>
              <a:t>Danielle </a:t>
            </a:r>
            <a:r>
              <a:rPr lang="en-US" sz="8000" dirty="0" err="1">
                <a:solidFill>
                  <a:srgbClr val="236192"/>
                </a:solidFill>
                <a:latin typeface="+mj-lt"/>
                <a:ea typeface="Times New Roman"/>
                <a:cs typeface="Times New Roman"/>
                <a:sym typeface="Times New Roman"/>
              </a:rPr>
              <a:t>Carr</a:t>
            </a:r>
            <a:r>
              <a:rPr lang="en-US" sz="8000" dirty="0">
                <a:solidFill>
                  <a:srgbClr val="236192"/>
                </a:solidFill>
                <a:latin typeface="+mj-lt"/>
                <a:ea typeface="Times New Roman"/>
                <a:cs typeface="Times New Roman"/>
                <a:sym typeface="Times New Roman"/>
              </a:rPr>
              <a:t>, Brianna Gann, Christian </a:t>
            </a:r>
            <a:r>
              <a:rPr lang="en-US" sz="8000" dirty="0" err="1">
                <a:solidFill>
                  <a:srgbClr val="236192"/>
                </a:solidFill>
                <a:latin typeface="+mj-lt"/>
                <a:ea typeface="Times New Roman"/>
                <a:cs typeface="Times New Roman"/>
                <a:sym typeface="Times New Roman"/>
              </a:rPr>
              <a:t>Kinlaw</a:t>
            </a:r>
            <a:r>
              <a:rPr lang="en-US" sz="8000" dirty="0">
                <a:solidFill>
                  <a:srgbClr val="236192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8000" dirty="0" err="1">
                <a:solidFill>
                  <a:srgbClr val="236192"/>
                </a:solidFill>
                <a:latin typeface="+mj-lt"/>
                <a:ea typeface="Times New Roman"/>
                <a:cs typeface="Times New Roman"/>
                <a:sym typeface="Times New Roman"/>
              </a:rPr>
              <a:t>Tarick</a:t>
            </a:r>
            <a:r>
              <a:rPr lang="en-US" sz="8000" dirty="0">
                <a:solidFill>
                  <a:srgbClr val="236192"/>
                </a:solidFill>
                <a:latin typeface="+mj-lt"/>
                <a:ea typeface="Times New Roman"/>
                <a:cs typeface="Times New Roman"/>
                <a:sym typeface="Times New Roman"/>
              </a:rPr>
              <a:t> Walcott</a:t>
            </a:r>
            <a:endParaRPr lang="en-US" sz="8000" dirty="0">
              <a:solidFill>
                <a:srgbClr val="236192"/>
              </a:solidFill>
              <a:latin typeface="+mj-lt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-US" sz="2000" b="0" i="0" dirty="0">
              <a:solidFill>
                <a:schemeClr val="accent1">
                  <a:lumMod val="5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 descr="A picture containing wheel&#10;&#10;Description automatically generated">
            <a:extLst>
              <a:ext uri="{FF2B5EF4-FFF2-40B4-BE49-F238E27FC236}">
                <a16:creationId xmlns:a16="http://schemas.microsoft.com/office/drawing/2014/main" id="{02BF923A-B64F-4A12-AB35-CF56F30533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754198" flipH="1">
            <a:off x="9241004" y="2119591"/>
            <a:ext cx="2373303" cy="26188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</a:pPr>
            <a:r>
              <a:rPr lang="en-US" dirty="0"/>
              <a:t>Concept Selection</a:t>
            </a:r>
            <a:endParaRPr dirty="0"/>
          </a:p>
        </p:txBody>
      </p:sp>
      <p:sp>
        <p:nvSpPr>
          <p:cNvPr id="340" name="Google Shape;340;p10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341" name="Google Shape;341;p10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Christian </a:t>
            </a:r>
            <a:r>
              <a:rPr lang="en-US" dirty="0" err="1"/>
              <a:t>Kinlaw</a:t>
            </a:r>
            <a:endParaRPr dirty="0"/>
          </a:p>
        </p:txBody>
      </p:sp>
      <p:sp>
        <p:nvSpPr>
          <p:cNvPr id="342" name="Google Shape;342;p10"/>
          <p:cNvSpPr txBox="1"/>
          <p:nvPr/>
        </p:nvSpPr>
        <p:spPr>
          <a:xfrm>
            <a:off x="838200" y="1823210"/>
            <a:ext cx="8779446" cy="4270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 Selection Tools used: </a:t>
            </a:r>
            <a:endParaRPr sz="2400"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House of Quality</a:t>
            </a:r>
            <a:endParaRPr sz="2000"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Pugh Charts</a:t>
            </a:r>
            <a:endParaRPr sz="2000"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Analytical Hierarchy Process</a:t>
            </a:r>
            <a:endParaRPr sz="2000"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Weight of kinetic sculpture was most critical criteria in the selection process </a:t>
            </a:r>
            <a:endParaRPr sz="2400"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Final rating matrix identified Gear Pendulum as the selected concept</a:t>
            </a:r>
            <a:endParaRPr sz="2400"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148B3C0-8B17-44E2-A0A0-F9E87EFDB6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054260"/>
              </p:ext>
            </p:extLst>
          </p:nvPr>
        </p:nvGraphicFramePr>
        <p:xfrm>
          <a:off x="7327746" y="1575392"/>
          <a:ext cx="3789068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4534">
                  <a:extLst>
                    <a:ext uri="{9D8B030D-6E8A-4147-A177-3AD203B41FA5}">
                      <a16:colId xmlns:a16="http://schemas.microsoft.com/office/drawing/2014/main" val="620230605"/>
                    </a:ext>
                  </a:extLst>
                </a:gridCol>
                <a:gridCol w="1894534">
                  <a:extLst>
                    <a:ext uri="{9D8B030D-6E8A-4147-A177-3AD203B41FA5}">
                      <a16:colId xmlns:a16="http://schemas.microsoft.com/office/drawing/2014/main" val="403538992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Alternative Ratings </a:t>
                      </a:r>
                    </a:p>
                  </a:txBody>
                  <a:tcPr anchor="ctr">
                    <a:solidFill>
                      <a:srgbClr val="23619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986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Gear-Go-Round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0.143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2272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Fidget Ferris Wheel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0.336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5513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Gear Pendulum</a:t>
                      </a:r>
                    </a:p>
                  </a:txBody>
                  <a:tcPr anchor="ctr">
                    <a:solidFill>
                      <a:srgbClr val="FFFF9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0.469</a:t>
                      </a:r>
                    </a:p>
                  </a:txBody>
                  <a:tcPr anchor="ctr">
                    <a:solidFill>
                      <a:srgbClr val="FFFF99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13863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70373a54a2_2_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</a:pPr>
            <a:r>
              <a:rPr lang="en-US" dirty="0"/>
              <a:t>Final Concept Design</a:t>
            </a:r>
            <a:endParaRPr dirty="0"/>
          </a:p>
        </p:txBody>
      </p:sp>
      <p:sp>
        <p:nvSpPr>
          <p:cNvPr id="357" name="Google Shape;357;g70373a54a2_2_8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358" name="Google Shape;358;g70373a54a2_2_8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Christian </a:t>
            </a:r>
            <a:r>
              <a:rPr lang="en-US" dirty="0" err="1"/>
              <a:t>Kinlaw</a:t>
            </a:r>
            <a:endParaRPr dirty="0"/>
          </a:p>
        </p:txBody>
      </p:sp>
      <p:sp>
        <p:nvSpPr>
          <p:cNvPr id="359" name="Google Shape;359;g70373a54a2_2_8"/>
          <p:cNvSpPr txBox="1"/>
          <p:nvPr/>
        </p:nvSpPr>
        <p:spPr>
          <a:xfrm>
            <a:off x="447368" y="6776360"/>
            <a:ext cx="8779500" cy="42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highlight>
                  <a:srgbClr val="FFFF00"/>
                </a:highlight>
              </a:rPr>
              <a:t>Using a switch to turn on the system that is away from the moving parts of the pendulum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highlight>
                  <a:srgbClr val="FFFF00"/>
                </a:highlight>
              </a:rPr>
              <a:t>The added supports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696BAE9-CF19-4481-91BD-0B641DE4EA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7" t="25641" r="30362" b="18747"/>
          <a:stretch/>
        </p:blipFill>
        <p:spPr>
          <a:xfrm>
            <a:off x="1453492" y="1522046"/>
            <a:ext cx="5236308" cy="381390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E1A3F6F-7E3C-4755-9AD1-3E088CAB5E26}"/>
              </a:ext>
            </a:extLst>
          </p:cNvPr>
          <p:cNvCxnSpPr/>
          <p:nvPr/>
        </p:nvCxnSpPr>
        <p:spPr>
          <a:xfrm flipH="1">
            <a:off x="4837118" y="1998358"/>
            <a:ext cx="3331926" cy="375449"/>
          </a:xfrm>
          <a:prstGeom prst="straightConnector1">
            <a:avLst/>
          </a:prstGeom>
          <a:ln w="38100">
            <a:solidFill>
              <a:srgbClr val="2361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0FBE6C36-A5C8-4C28-BEE8-BFD5B534C07E}"/>
              </a:ext>
            </a:extLst>
          </p:cNvPr>
          <p:cNvSpPr/>
          <p:nvPr/>
        </p:nvSpPr>
        <p:spPr>
          <a:xfrm>
            <a:off x="8169044" y="1750077"/>
            <a:ext cx="2646310" cy="375449"/>
          </a:xfrm>
          <a:prstGeom prst="rect">
            <a:avLst/>
          </a:prstGeom>
          <a:solidFill>
            <a:srgbClr val="236192"/>
          </a:solidFill>
          <a:ln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Tiered display gears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B28B0D-269D-4922-800D-2AF9F428955F}"/>
              </a:ext>
            </a:extLst>
          </p:cNvPr>
          <p:cNvSpPr/>
          <p:nvPr/>
        </p:nvSpPr>
        <p:spPr>
          <a:xfrm>
            <a:off x="8169044" y="3512811"/>
            <a:ext cx="2646310" cy="375449"/>
          </a:xfrm>
          <a:prstGeom prst="rect">
            <a:avLst/>
          </a:prstGeom>
          <a:solidFill>
            <a:srgbClr val="236192"/>
          </a:solidFill>
          <a:ln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Open space for “branding”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A7AC2F-E7A5-4B54-99F6-5B274130BFFF}"/>
              </a:ext>
            </a:extLst>
          </p:cNvPr>
          <p:cNvSpPr/>
          <p:nvPr/>
        </p:nvSpPr>
        <p:spPr>
          <a:xfrm>
            <a:off x="8175100" y="2631444"/>
            <a:ext cx="2646310" cy="375449"/>
          </a:xfrm>
          <a:prstGeom prst="rect">
            <a:avLst/>
          </a:prstGeom>
          <a:solidFill>
            <a:srgbClr val="236192"/>
          </a:solidFill>
          <a:ln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Pendulum base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A93FDFD-6B7D-47DA-A52E-4B1480A92363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4983783" y="2819169"/>
            <a:ext cx="3191317" cy="693642"/>
          </a:xfrm>
          <a:prstGeom prst="straightConnector1">
            <a:avLst/>
          </a:prstGeom>
          <a:ln w="38100">
            <a:solidFill>
              <a:srgbClr val="2361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9451292-B4C8-4CBA-BED8-13C31B8AF933}"/>
              </a:ext>
            </a:extLst>
          </p:cNvPr>
          <p:cNvCxnSpPr>
            <a:cxnSpLocks/>
          </p:cNvCxnSpPr>
          <p:nvPr/>
        </p:nvCxnSpPr>
        <p:spPr>
          <a:xfrm flipH="1">
            <a:off x="4572000" y="3730739"/>
            <a:ext cx="3597044" cy="599036"/>
          </a:xfrm>
          <a:prstGeom prst="straightConnector1">
            <a:avLst/>
          </a:prstGeom>
          <a:ln w="38100">
            <a:solidFill>
              <a:srgbClr val="2361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70373a54a2_2_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</a:pPr>
            <a:r>
              <a:rPr lang="en-US" dirty="0"/>
              <a:t>Final Concept Design</a:t>
            </a:r>
            <a:endParaRPr dirty="0"/>
          </a:p>
        </p:txBody>
      </p:sp>
      <p:sp>
        <p:nvSpPr>
          <p:cNvPr id="357" name="Google Shape;357;g70373a54a2_2_8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358" name="Google Shape;358;g70373a54a2_2_8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Christian </a:t>
            </a:r>
            <a:r>
              <a:rPr lang="en-US" dirty="0" err="1"/>
              <a:t>Kinlaw</a:t>
            </a:r>
            <a:endParaRPr dirty="0"/>
          </a:p>
        </p:txBody>
      </p:sp>
      <p:sp>
        <p:nvSpPr>
          <p:cNvPr id="359" name="Google Shape;359;g70373a54a2_2_8"/>
          <p:cNvSpPr txBox="1"/>
          <p:nvPr/>
        </p:nvSpPr>
        <p:spPr>
          <a:xfrm>
            <a:off x="447368" y="6776360"/>
            <a:ext cx="8779500" cy="42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highlight>
                  <a:srgbClr val="FFFF00"/>
                </a:highlight>
              </a:rPr>
              <a:t>Using a switch to turn on the system that is away from the moving parts of the pendulum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highlight>
                  <a:srgbClr val="FFFF00"/>
                </a:highlight>
              </a:rPr>
              <a:t>The added supports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Picture 12" descr="A picture containing toy&#10;&#10;Description automatically generated">
            <a:extLst>
              <a:ext uri="{FF2B5EF4-FFF2-40B4-BE49-F238E27FC236}">
                <a16:creationId xmlns:a16="http://schemas.microsoft.com/office/drawing/2014/main" id="{C1E3E261-C8A3-4165-91E3-5FAE23108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63" r="48050" b="24952"/>
          <a:stretch/>
        </p:blipFill>
        <p:spPr>
          <a:xfrm>
            <a:off x="1041568" y="1692982"/>
            <a:ext cx="3736324" cy="386008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2380A27-4C87-4B8A-8417-C20AE2803BCE}"/>
              </a:ext>
            </a:extLst>
          </p:cNvPr>
          <p:cNvCxnSpPr>
            <a:cxnSpLocks/>
          </p:cNvCxnSpPr>
          <p:nvPr/>
        </p:nvCxnSpPr>
        <p:spPr>
          <a:xfrm flipH="1">
            <a:off x="3401935" y="2723701"/>
            <a:ext cx="4270548" cy="508674"/>
          </a:xfrm>
          <a:prstGeom prst="straightConnector1">
            <a:avLst/>
          </a:prstGeom>
          <a:ln w="38100">
            <a:solidFill>
              <a:srgbClr val="2361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287B998-2804-4418-802B-EAFFA22B5ACC}"/>
              </a:ext>
            </a:extLst>
          </p:cNvPr>
          <p:cNvCxnSpPr>
            <a:cxnSpLocks/>
          </p:cNvCxnSpPr>
          <p:nvPr/>
        </p:nvCxnSpPr>
        <p:spPr>
          <a:xfrm flipH="1">
            <a:off x="3319519" y="3790824"/>
            <a:ext cx="3190282" cy="278369"/>
          </a:xfrm>
          <a:prstGeom prst="straightConnector1">
            <a:avLst/>
          </a:prstGeom>
          <a:ln w="38100">
            <a:solidFill>
              <a:srgbClr val="2361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47D06E7-2A8E-4254-95F3-5BA0C312C3E6}"/>
              </a:ext>
            </a:extLst>
          </p:cNvPr>
          <p:cNvSpPr/>
          <p:nvPr/>
        </p:nvSpPr>
        <p:spPr>
          <a:xfrm>
            <a:off x="7626055" y="2535976"/>
            <a:ext cx="2646310" cy="375449"/>
          </a:xfrm>
          <a:prstGeom prst="rect">
            <a:avLst/>
          </a:prstGeom>
          <a:solidFill>
            <a:srgbClr val="236192"/>
          </a:solidFill>
          <a:ln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Added support for axle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D131BE-5DB7-49E1-8082-53FC5FE92FD7}"/>
              </a:ext>
            </a:extLst>
          </p:cNvPr>
          <p:cNvSpPr/>
          <p:nvPr/>
        </p:nvSpPr>
        <p:spPr>
          <a:xfrm>
            <a:off x="6509801" y="3585650"/>
            <a:ext cx="2646310" cy="375449"/>
          </a:xfrm>
          <a:prstGeom prst="rect">
            <a:avLst/>
          </a:prstGeom>
          <a:solidFill>
            <a:srgbClr val="236192"/>
          </a:solidFill>
          <a:ln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Central axle</a:t>
            </a:r>
          </a:p>
        </p:txBody>
      </p:sp>
    </p:spTree>
    <p:extLst>
      <p:ext uri="{BB962C8B-B14F-4D97-AF65-F5344CB8AC3E}">
        <p14:creationId xmlns:p14="http://schemas.microsoft.com/office/powerpoint/2010/main" val="2635149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703a584ea6_0_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</a:pPr>
            <a:r>
              <a:rPr lang="en-US" dirty="0"/>
              <a:t>Base Manufacturing</a:t>
            </a:r>
            <a:endParaRPr dirty="0"/>
          </a:p>
        </p:txBody>
      </p:sp>
      <p:sp>
        <p:nvSpPr>
          <p:cNvPr id="381" name="Google Shape;381;g703a584ea6_0_7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382" name="Google Shape;382;g703a584ea6_0_7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Brianna Gann</a:t>
            </a: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F4A51C-8ECA-41F9-A388-6815BF374406}"/>
              </a:ext>
            </a:extLst>
          </p:cNvPr>
          <p:cNvGrpSpPr/>
          <p:nvPr/>
        </p:nvGrpSpPr>
        <p:grpSpPr>
          <a:xfrm>
            <a:off x="838200" y="1634782"/>
            <a:ext cx="5343817" cy="4636992"/>
            <a:chOff x="838200" y="1634782"/>
            <a:chExt cx="5343817" cy="4636992"/>
          </a:xfrm>
        </p:grpSpPr>
        <p:sp>
          <p:nvSpPr>
            <p:cNvPr id="383" name="Google Shape;383;g703a584ea6_0_7"/>
            <p:cNvSpPr txBox="1"/>
            <p:nvPr/>
          </p:nvSpPr>
          <p:spPr>
            <a:xfrm>
              <a:off x="838200" y="2117098"/>
              <a:ext cx="5343817" cy="41546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228600" marR="0" lvl="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Char char="•"/>
              </a:pPr>
              <a:r>
                <a:rPr lang="en-US" sz="2800" dirty="0">
                  <a:solidFill>
                    <a:schemeClr val="dk1"/>
                  </a:solidFill>
                </a:rPr>
                <a:t>Wood has been initially cut to size at Lowe’s</a:t>
              </a:r>
            </a:p>
            <a:p>
              <a:pPr marL="228600" marR="0" lvl="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Char char="•"/>
              </a:pPr>
              <a:r>
                <a:rPr lang="en-US" sz="2800" dirty="0">
                  <a:solidFill>
                    <a:schemeClr val="dk1"/>
                  </a:solidFill>
                </a:rPr>
                <a:t>Lamination process:</a:t>
              </a:r>
              <a:endParaRPr lang="en-US" sz="2800" dirty="0">
                <a:solidFill>
                  <a:schemeClr val="dk1"/>
                </a:solidFill>
                <a:highlight>
                  <a:srgbClr val="FFFF00"/>
                </a:highlight>
              </a:endParaRPr>
            </a:p>
            <a:p>
              <a:pPr marR="0" lvl="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800"/>
              </a:pPr>
              <a:r>
                <a:rPr lang="en-US" sz="2400" dirty="0">
                  <a:solidFill>
                    <a:schemeClr val="dk1"/>
                  </a:solidFill>
                </a:rPr>
                <a:t>	1. </a:t>
              </a:r>
              <a:r>
                <a:rPr lang="en-US" sz="2000" dirty="0">
                  <a:solidFill>
                    <a:schemeClr val="dk1"/>
                  </a:solidFill>
                </a:rPr>
                <a:t>Includes gluing two pieces of     	    wood together using 		    	    outdoor wood glue and 	   	    glued/screwed</a:t>
              </a:r>
            </a:p>
            <a:p>
              <a:pPr lvl="6">
                <a:lnSpc>
                  <a:spcPct val="90000"/>
                </a:lnSpc>
                <a:spcBef>
                  <a:spcPts val="1000"/>
                </a:spcBef>
                <a:buClr>
                  <a:schemeClr val="dk1"/>
                </a:buClr>
                <a:buSzPts val="2800"/>
              </a:pPr>
              <a:r>
                <a:rPr lang="en-US" sz="2400" dirty="0">
                  <a:solidFill>
                    <a:schemeClr val="dk1"/>
                  </a:solidFill>
                </a:rPr>
                <a:t>	2. </a:t>
              </a:r>
              <a:r>
                <a:rPr lang="en-US" sz="2000" dirty="0">
                  <a:solidFill>
                    <a:schemeClr val="dk1"/>
                  </a:solidFill>
                </a:rPr>
                <a:t>Cut to shape with the help of Mr. 	     Larson’s shop</a:t>
              </a:r>
            </a:p>
            <a:p>
              <a:pPr lvl="6">
                <a:lnSpc>
                  <a:spcPct val="90000"/>
                </a:lnSpc>
                <a:spcBef>
                  <a:spcPts val="1000"/>
                </a:spcBef>
                <a:buClr>
                  <a:schemeClr val="dk1"/>
                </a:buClr>
                <a:buSzPts val="2800"/>
              </a:pPr>
              <a:endParaRPr sz="2800" dirty="0">
                <a:solidFill>
                  <a:schemeClr val="dk1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endParaRPr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28600" marR="0" lvl="0" indent="-508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endParaRPr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E4ADBA6-9118-4D48-9442-7984395279D5}"/>
                </a:ext>
              </a:extLst>
            </p:cNvPr>
            <p:cNvSpPr/>
            <p:nvPr/>
          </p:nvSpPr>
          <p:spPr>
            <a:xfrm>
              <a:off x="870924" y="1634782"/>
              <a:ext cx="5225076" cy="431936"/>
            </a:xfrm>
            <a:prstGeom prst="rect">
              <a:avLst/>
            </a:prstGeom>
            <a:solidFill>
              <a:srgbClr val="2361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Material: Severe Weather wood (2” x 6” x 8’) </a:t>
              </a:r>
            </a:p>
          </p:txBody>
        </p:sp>
      </p:grpSp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B5391C0-07B9-4115-9470-BE7781344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233" y="1850750"/>
            <a:ext cx="4362567" cy="3271925"/>
          </a:xfrm>
          <a:prstGeom prst="rect">
            <a:avLst/>
          </a:prstGeom>
          <a:ln w="38100">
            <a:solidFill>
              <a:srgbClr val="236192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703a584ea6_0_1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</a:pPr>
            <a:r>
              <a:rPr lang="en-US" dirty="0"/>
              <a:t>Display Gear Manufacturing</a:t>
            </a:r>
            <a:endParaRPr dirty="0"/>
          </a:p>
        </p:txBody>
      </p:sp>
      <p:sp>
        <p:nvSpPr>
          <p:cNvPr id="389" name="Google Shape;389;g703a584ea6_0_14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390" name="Google Shape;390;g703a584ea6_0_14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Brianna Gann</a:t>
            </a:r>
            <a:endParaRPr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DFBC238-9A72-4243-AD27-CF47AD071B3C}"/>
              </a:ext>
            </a:extLst>
          </p:cNvPr>
          <p:cNvGrpSpPr/>
          <p:nvPr/>
        </p:nvGrpSpPr>
        <p:grpSpPr>
          <a:xfrm>
            <a:off x="838200" y="1634782"/>
            <a:ext cx="5343817" cy="4636992"/>
            <a:chOff x="838200" y="1634782"/>
            <a:chExt cx="5343817" cy="4636992"/>
          </a:xfrm>
        </p:grpSpPr>
        <p:sp>
          <p:nvSpPr>
            <p:cNvPr id="7" name="Google Shape;383;g703a584ea6_0_7">
              <a:extLst>
                <a:ext uri="{FF2B5EF4-FFF2-40B4-BE49-F238E27FC236}">
                  <a16:creationId xmlns:a16="http://schemas.microsoft.com/office/drawing/2014/main" id="{BF2E4491-AB40-4D39-8EF8-4FCE0E366CCC}"/>
                </a:ext>
              </a:extLst>
            </p:cNvPr>
            <p:cNvSpPr txBox="1"/>
            <p:nvPr/>
          </p:nvSpPr>
          <p:spPr>
            <a:xfrm>
              <a:off x="838200" y="2117098"/>
              <a:ext cx="5343817" cy="41546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228600" marR="0" lvl="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Char char="•"/>
              </a:pPr>
              <a:r>
                <a:rPr lang="en-US" sz="2800" dirty="0">
                  <a:solidFill>
                    <a:schemeClr val="dk1"/>
                  </a:solidFill>
                </a:rPr>
                <a:t>Gears cut to shape with waterjet</a:t>
              </a:r>
            </a:p>
            <a:p>
              <a:pPr marL="228600" marR="0" lvl="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Char char="•"/>
              </a:pPr>
              <a:r>
                <a:rPr lang="en-US" sz="2800" dirty="0">
                  <a:solidFill>
                    <a:schemeClr val="dk1"/>
                  </a:solidFill>
                </a:rPr>
                <a:t>Add collars to gears as a result of waterjet limitations</a:t>
              </a:r>
            </a:p>
            <a:p>
              <a:pPr marL="228600" marR="0" lvl="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Char char="•"/>
              </a:pPr>
              <a:r>
                <a:rPr lang="en-US" sz="2800" dirty="0">
                  <a:solidFill>
                    <a:schemeClr val="dk1"/>
                  </a:solidFill>
                </a:rPr>
                <a:t>Center hole will be increased in size</a:t>
              </a:r>
            </a:p>
            <a:p>
              <a:pPr lvl="6">
                <a:lnSpc>
                  <a:spcPct val="90000"/>
                </a:lnSpc>
                <a:spcBef>
                  <a:spcPts val="1000"/>
                </a:spcBef>
                <a:buClr>
                  <a:schemeClr val="dk1"/>
                </a:buClr>
                <a:buSzPts val="2800"/>
              </a:pPr>
              <a:endParaRPr sz="2800" dirty="0">
                <a:solidFill>
                  <a:schemeClr val="dk1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endParaRPr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28600" marR="0" lvl="0" indent="-508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endParaRPr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9B6F7D6-1C32-4A8E-8F10-F7135D81ACB5}"/>
                </a:ext>
              </a:extLst>
            </p:cNvPr>
            <p:cNvSpPr/>
            <p:nvPr/>
          </p:nvSpPr>
          <p:spPr>
            <a:xfrm>
              <a:off x="870924" y="1634782"/>
              <a:ext cx="5225076" cy="431936"/>
            </a:xfrm>
            <a:prstGeom prst="rect">
              <a:avLst/>
            </a:prstGeom>
            <a:solidFill>
              <a:srgbClr val="2361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Material: Clear Polycarbonate sheets (2- 0.5” x 72” x 96”)</a:t>
              </a:r>
            </a:p>
          </p:txBody>
        </p:sp>
      </p:grpSp>
      <p:pic>
        <p:nvPicPr>
          <p:cNvPr id="4" name="Picture 3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id="{1EEF03DF-E650-4AE9-9850-360050BD14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54" t="1852" r="4779" b="1743"/>
          <a:stretch/>
        </p:blipFill>
        <p:spPr>
          <a:xfrm rot="5400000">
            <a:off x="9583276" y="2897865"/>
            <a:ext cx="2115340" cy="2250281"/>
          </a:xfrm>
          <a:prstGeom prst="rect">
            <a:avLst/>
          </a:prstGeom>
          <a:ln w="38100">
            <a:solidFill>
              <a:srgbClr val="236192"/>
            </a:solidFill>
          </a:ln>
        </p:spPr>
      </p:pic>
      <p:pic>
        <p:nvPicPr>
          <p:cNvPr id="9" name="Picture 8" descr="A picture containing wheel&#10;&#10;Description automatically generated">
            <a:extLst>
              <a:ext uri="{FF2B5EF4-FFF2-40B4-BE49-F238E27FC236}">
                <a16:creationId xmlns:a16="http://schemas.microsoft.com/office/drawing/2014/main" id="{E72DE1D0-B749-44C1-A29C-8846B19B9A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16" t="5108" r="16016" b="6920"/>
          <a:stretch/>
        </p:blipFill>
        <p:spPr>
          <a:xfrm rot="5400000">
            <a:off x="6934422" y="1878490"/>
            <a:ext cx="2239192" cy="2173690"/>
          </a:xfrm>
          <a:prstGeom prst="rect">
            <a:avLst/>
          </a:prstGeom>
          <a:ln w="38100">
            <a:solidFill>
              <a:srgbClr val="236192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D33E1-5179-4337-9325-B7ED033CA196}"/>
              </a:ext>
            </a:extLst>
          </p:cNvPr>
          <p:cNvSpPr txBox="1"/>
          <p:nvPr/>
        </p:nvSpPr>
        <p:spPr>
          <a:xfrm>
            <a:off x="6967173" y="4257107"/>
            <a:ext cx="2173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Middle tier (2’ diameter)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832FAF-77EA-403E-B56F-F86D615FCC83}"/>
              </a:ext>
            </a:extLst>
          </p:cNvPr>
          <p:cNvSpPr txBox="1"/>
          <p:nvPr/>
        </p:nvSpPr>
        <p:spPr>
          <a:xfrm>
            <a:off x="9515805" y="5209636"/>
            <a:ext cx="2478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Small tier (1-1/2’ diameter)</a:t>
            </a:r>
          </a:p>
        </p:txBody>
      </p:sp>
    </p:spTree>
    <p:extLst>
      <p:ext uri="{BB962C8B-B14F-4D97-AF65-F5344CB8AC3E}">
        <p14:creationId xmlns:p14="http://schemas.microsoft.com/office/powerpoint/2010/main" val="4048226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703a584ea6_0_1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</a:pPr>
            <a:r>
              <a:rPr lang="en-US" dirty="0"/>
              <a:t>Pendulum Assembly</a:t>
            </a:r>
            <a:endParaRPr dirty="0"/>
          </a:p>
        </p:txBody>
      </p:sp>
      <p:sp>
        <p:nvSpPr>
          <p:cNvPr id="389" name="Google Shape;389;g703a584ea6_0_14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390" name="Google Shape;390;g703a584ea6_0_14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Brianna Gann</a:t>
            </a:r>
            <a:endParaRPr dirty="0"/>
          </a:p>
        </p:txBody>
      </p:sp>
      <p:sp>
        <p:nvSpPr>
          <p:cNvPr id="391" name="Google Shape;391;g703a584ea6_0_14"/>
          <p:cNvSpPr txBox="1"/>
          <p:nvPr/>
        </p:nvSpPr>
        <p:spPr>
          <a:xfrm>
            <a:off x="838200" y="1496299"/>
            <a:ext cx="6913005" cy="42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Gears are tiered using shoulder bolts and Teflon spacers </a:t>
            </a: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Due to scale, assembly (excluding base) will be assembled by parts</a:t>
            </a: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Pendulum will be assembled for testing purposes but can be reassembled on parade float trailer using the shoulder bolts</a:t>
            </a: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endParaRPr sz="2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Image result for shoulder bolt">
            <a:extLst>
              <a:ext uri="{FF2B5EF4-FFF2-40B4-BE49-F238E27FC236}">
                <a16:creationId xmlns:a16="http://schemas.microsoft.com/office/drawing/2014/main" id="{9F8E060A-2E24-4E56-A15E-890E718F5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010" y="1983990"/>
            <a:ext cx="2475753" cy="2409926"/>
          </a:xfrm>
          <a:prstGeom prst="rect">
            <a:avLst/>
          </a:prstGeom>
          <a:noFill/>
          <a:ln w="38100">
            <a:solidFill>
              <a:srgbClr val="23619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703a584ea6_0_1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</a:pPr>
            <a:r>
              <a:rPr lang="en-US" dirty="0"/>
              <a:t>Discipline Representation</a:t>
            </a:r>
            <a:endParaRPr dirty="0"/>
          </a:p>
        </p:txBody>
      </p:sp>
      <p:sp>
        <p:nvSpPr>
          <p:cNvPr id="389" name="Google Shape;389;g703a584ea6_0_14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390" name="Google Shape;390;g703a584ea6_0_14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Brianna Gann</a:t>
            </a:r>
            <a:endParaRPr dirty="0"/>
          </a:p>
        </p:txBody>
      </p:sp>
      <p:sp>
        <p:nvSpPr>
          <p:cNvPr id="391" name="Google Shape;391;g703a584ea6_0_14"/>
          <p:cNvSpPr txBox="1"/>
          <p:nvPr/>
        </p:nvSpPr>
        <p:spPr>
          <a:xfrm>
            <a:off x="4545904" y="4011199"/>
            <a:ext cx="3218688" cy="1005840"/>
          </a:xfrm>
          <a:prstGeom prst="rect">
            <a:avLst/>
          </a:prstGeom>
          <a:solidFill>
            <a:srgbClr val="236192"/>
          </a:solidFill>
          <a:ln w="38100">
            <a:solidFill>
              <a:srgbClr val="236192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US" sz="2400" dirty="0">
                <a:solidFill>
                  <a:schemeClr val="bg1"/>
                </a:solidFill>
              </a:rPr>
              <a:t>Laser engrave with circuit designs  </a:t>
            </a:r>
          </a:p>
        </p:txBody>
      </p:sp>
      <p:pic>
        <p:nvPicPr>
          <p:cNvPr id="3" name="Picture 2" descr="A windmill in the background&#10;&#10;Description automatically generated">
            <a:extLst>
              <a:ext uri="{FF2B5EF4-FFF2-40B4-BE49-F238E27FC236}">
                <a16:creationId xmlns:a16="http://schemas.microsoft.com/office/drawing/2014/main" id="{383A9165-CF13-4772-A8E0-AEDA6FD1B7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" t="3027" r="42"/>
          <a:stretch/>
        </p:blipFill>
        <p:spPr>
          <a:xfrm>
            <a:off x="838200" y="2522770"/>
            <a:ext cx="3172968" cy="2494269"/>
          </a:xfrm>
          <a:prstGeom prst="rect">
            <a:avLst/>
          </a:prstGeom>
          <a:ln w="38100">
            <a:solidFill>
              <a:srgbClr val="236192"/>
            </a:solidFill>
          </a:ln>
        </p:spPr>
      </p:pic>
      <p:sp>
        <p:nvSpPr>
          <p:cNvPr id="8" name="Google Shape;391;g703a584ea6_0_14">
            <a:extLst>
              <a:ext uri="{FF2B5EF4-FFF2-40B4-BE49-F238E27FC236}">
                <a16:creationId xmlns:a16="http://schemas.microsoft.com/office/drawing/2014/main" id="{DCB18ED3-2F16-440E-90ED-4A2381635445}"/>
              </a:ext>
            </a:extLst>
          </p:cNvPr>
          <p:cNvSpPr txBox="1"/>
          <p:nvPr/>
        </p:nvSpPr>
        <p:spPr>
          <a:xfrm>
            <a:off x="819181" y="1566472"/>
            <a:ext cx="3218688" cy="914400"/>
          </a:xfrm>
          <a:prstGeom prst="rect">
            <a:avLst/>
          </a:prstGeom>
          <a:solidFill>
            <a:srgbClr val="236192"/>
          </a:solidFill>
          <a:ln w="38100">
            <a:solidFill>
              <a:srgbClr val="236192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US" sz="2400" dirty="0">
                <a:solidFill>
                  <a:schemeClr val="bg1"/>
                </a:solidFill>
              </a:rPr>
              <a:t>Desktop wind turbines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88D609-45B7-49D2-B8D6-FAEB8A2D43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36154" y="2407219"/>
            <a:ext cx="3172968" cy="2612841"/>
          </a:xfrm>
          <a:prstGeom prst="rect">
            <a:avLst/>
          </a:prstGeom>
          <a:ln w="38100">
            <a:solidFill>
              <a:srgbClr val="236192"/>
            </a:solidFill>
          </a:ln>
        </p:spPr>
      </p:pic>
      <p:sp>
        <p:nvSpPr>
          <p:cNvPr id="13" name="Google Shape;391;g703a584ea6_0_14">
            <a:extLst>
              <a:ext uri="{FF2B5EF4-FFF2-40B4-BE49-F238E27FC236}">
                <a16:creationId xmlns:a16="http://schemas.microsoft.com/office/drawing/2014/main" id="{F6D1732E-A9AF-44C6-B841-DDA6BFFF8133}"/>
              </a:ext>
            </a:extLst>
          </p:cNvPr>
          <p:cNvSpPr txBox="1"/>
          <p:nvPr/>
        </p:nvSpPr>
        <p:spPr>
          <a:xfrm>
            <a:off x="8213294" y="1492819"/>
            <a:ext cx="3218688" cy="914400"/>
          </a:xfrm>
          <a:prstGeom prst="rect">
            <a:avLst/>
          </a:prstGeom>
          <a:solidFill>
            <a:srgbClr val="236192"/>
          </a:solidFill>
          <a:ln w="38100">
            <a:solidFill>
              <a:srgbClr val="236192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US" sz="2400" dirty="0">
                <a:solidFill>
                  <a:schemeClr val="bg1"/>
                </a:solidFill>
              </a:rPr>
              <a:t>Desktop wind turbines</a:t>
            </a:r>
          </a:p>
        </p:txBody>
      </p:sp>
      <p:pic>
        <p:nvPicPr>
          <p:cNvPr id="6" name="Picture 5" descr="A picture containing outdoor, game&#10;&#10;Description automatically generated">
            <a:extLst>
              <a:ext uri="{FF2B5EF4-FFF2-40B4-BE49-F238E27FC236}">
                <a16:creationId xmlns:a16="http://schemas.microsoft.com/office/drawing/2014/main" id="{01914548-F640-44F7-9D94-635CC93035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19" t="15084" r="45920" b="5623"/>
          <a:stretch/>
        </p:blipFill>
        <p:spPr>
          <a:xfrm rot="5400000">
            <a:off x="4936724" y="1202353"/>
            <a:ext cx="2444728" cy="3172967"/>
          </a:xfrm>
          <a:prstGeom prst="rect">
            <a:avLst/>
          </a:prstGeom>
          <a:ln w="38100">
            <a:solidFill>
              <a:srgbClr val="236192"/>
            </a:solidFill>
          </a:ln>
        </p:spPr>
      </p:pic>
    </p:spTree>
    <p:extLst>
      <p:ext uri="{BB962C8B-B14F-4D97-AF65-F5344CB8AC3E}">
        <p14:creationId xmlns:p14="http://schemas.microsoft.com/office/powerpoint/2010/main" val="3619540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703a584ea6_0_1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</a:pPr>
            <a:r>
              <a:rPr lang="en-US" dirty="0"/>
              <a:t>Budget Report</a:t>
            </a:r>
            <a:endParaRPr dirty="0"/>
          </a:p>
        </p:txBody>
      </p:sp>
      <p:sp>
        <p:nvSpPr>
          <p:cNvPr id="389" name="Google Shape;389;g703a584ea6_0_14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390" name="Google Shape;390;g703a584ea6_0_14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Brianna Gann</a:t>
            </a:r>
            <a:endParaRPr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F1599B5-9718-4ED7-A528-7008C7BAF4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9098589"/>
              </p:ext>
            </p:extLst>
          </p:nvPr>
        </p:nvGraphicFramePr>
        <p:xfrm>
          <a:off x="1050147" y="1362026"/>
          <a:ext cx="11766087" cy="4374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95791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703a584ea6_0_1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</a:pPr>
            <a:r>
              <a:rPr lang="en-US" dirty="0"/>
              <a:t>Categorized Budget Report</a:t>
            </a:r>
            <a:endParaRPr dirty="0"/>
          </a:p>
        </p:txBody>
      </p:sp>
      <p:sp>
        <p:nvSpPr>
          <p:cNvPr id="389" name="Google Shape;389;g703a584ea6_0_14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390" name="Google Shape;390;g703a584ea6_0_14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Brianna Gann</a:t>
            </a:r>
            <a:endParaRPr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F1599B5-9718-4ED7-A528-7008C7BAF4D1}"/>
              </a:ext>
            </a:extLst>
          </p:cNvPr>
          <p:cNvGraphicFramePr/>
          <p:nvPr/>
        </p:nvGraphicFramePr>
        <p:xfrm>
          <a:off x="1153932" y="1547215"/>
          <a:ext cx="4332467" cy="3673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301B105-2A28-4D04-A3AC-EB1FAFADCA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3765780"/>
              </p:ext>
            </p:extLst>
          </p:nvPr>
        </p:nvGraphicFramePr>
        <p:xfrm>
          <a:off x="1238695" y="1467010"/>
          <a:ext cx="10515600" cy="4299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22716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703a584ea6_0_2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buSzPts val="4000"/>
            </a:pPr>
            <a:r>
              <a:rPr lang="en-US" dirty="0"/>
              <a:t>Future Work</a:t>
            </a:r>
            <a:endParaRPr dirty="0"/>
          </a:p>
        </p:txBody>
      </p:sp>
      <p:sp>
        <p:nvSpPr>
          <p:cNvPr id="397" name="Google Shape;397;g703a584ea6_0_21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398" name="Google Shape;398;g703a584ea6_0_21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Christian </a:t>
            </a:r>
            <a:r>
              <a:rPr lang="en-US" dirty="0" err="1"/>
              <a:t>Kinlaw</a:t>
            </a:r>
            <a:endParaRPr dirty="0"/>
          </a:p>
        </p:txBody>
      </p:sp>
      <p:sp>
        <p:nvSpPr>
          <p:cNvPr id="399" name="Google Shape;399;g703a584ea6_0_21"/>
          <p:cNvSpPr txBox="1"/>
          <p:nvPr/>
        </p:nvSpPr>
        <p:spPr>
          <a:xfrm>
            <a:off x="838200" y="1651699"/>
            <a:ext cx="8779500" cy="42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Finish manufacturing fixes of gears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Cut laminated base to shape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Update Risk Assessment</a:t>
            </a:r>
            <a:endParaRPr sz="2800" dirty="0">
              <a:solidFill>
                <a:schemeClr val="dk1"/>
              </a:solidFill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Assemble kinetic system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Test the kinetic system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Assemble full parade float</a:t>
            </a:r>
            <a:endParaRPr sz="2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34D1D6-6A76-4031-A5B0-3F22360BF6D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76058" y="2041719"/>
            <a:ext cx="2245680" cy="21119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</a:pPr>
            <a:r>
              <a:rPr lang="en-US"/>
              <a:t>Team Introductions</a:t>
            </a:r>
            <a:endParaRPr/>
          </a:p>
        </p:txBody>
      </p:sp>
      <p:sp>
        <p:nvSpPr>
          <p:cNvPr id="255" name="Google Shape;255;p2"/>
          <p:cNvSpPr txBox="1">
            <a:spLocks noGrp="1"/>
          </p:cNvSpPr>
          <p:nvPr>
            <p:ph type="sldNum" idx="12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256" name="Google Shape;256;p2"/>
          <p:cNvSpPr txBox="1">
            <a:spLocks noGrp="1"/>
          </p:cNvSpPr>
          <p:nvPr>
            <p:ph type="body" idx="1"/>
          </p:nvPr>
        </p:nvSpPr>
        <p:spPr>
          <a:xfrm>
            <a:off x="1121101" y="4553743"/>
            <a:ext cx="1828800" cy="674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 err="1"/>
              <a:t>Tarick</a:t>
            </a:r>
            <a:r>
              <a:rPr lang="en-US" dirty="0"/>
              <a:t> Walcott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sz="1200" dirty="0"/>
              <a:t>Mechanical Design Engineer</a:t>
            </a:r>
            <a:endParaRPr dirty="0"/>
          </a:p>
        </p:txBody>
      </p:sp>
      <p:sp>
        <p:nvSpPr>
          <p:cNvPr id="257" name="Google Shape;257;p2"/>
          <p:cNvSpPr txBox="1">
            <a:spLocks noGrp="1"/>
          </p:cNvSpPr>
          <p:nvPr>
            <p:ph type="body" idx="4"/>
          </p:nvPr>
        </p:nvSpPr>
        <p:spPr>
          <a:xfrm>
            <a:off x="9242099" y="4553743"/>
            <a:ext cx="182880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Danielle </a:t>
            </a:r>
            <a:r>
              <a:rPr lang="en-US" dirty="0" err="1"/>
              <a:t>Carr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sz="1200" dirty="0"/>
              <a:t>Systems Engineer</a:t>
            </a:r>
            <a:endParaRPr dirty="0"/>
          </a:p>
        </p:txBody>
      </p:sp>
      <p:sp>
        <p:nvSpPr>
          <p:cNvPr id="258" name="Google Shape;258;p2"/>
          <p:cNvSpPr txBox="1">
            <a:spLocks noGrp="1"/>
          </p:cNvSpPr>
          <p:nvPr>
            <p:ph type="body" idx="5"/>
          </p:nvPr>
        </p:nvSpPr>
        <p:spPr>
          <a:xfrm>
            <a:off x="3828100" y="4553743"/>
            <a:ext cx="182880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Christian </a:t>
            </a:r>
            <a:r>
              <a:rPr lang="en-US" dirty="0" err="1"/>
              <a:t>Kinlaw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sz="1200" dirty="0"/>
              <a:t>Design Engineer</a:t>
            </a:r>
            <a:endParaRPr dirty="0"/>
          </a:p>
        </p:txBody>
      </p:sp>
      <p:sp>
        <p:nvSpPr>
          <p:cNvPr id="259" name="Google Shape;259;p2"/>
          <p:cNvSpPr txBox="1">
            <a:spLocks noGrp="1"/>
          </p:cNvSpPr>
          <p:nvPr>
            <p:ph type="body" idx="6"/>
          </p:nvPr>
        </p:nvSpPr>
        <p:spPr>
          <a:xfrm>
            <a:off x="6535099" y="4553743"/>
            <a:ext cx="182880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Brianna Gann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sz="1200" dirty="0"/>
              <a:t>Project Manager</a:t>
            </a:r>
            <a:endParaRPr dirty="0"/>
          </a:p>
        </p:txBody>
      </p:sp>
      <p:sp>
        <p:nvSpPr>
          <p:cNvPr id="260" name="Google Shape;260;p2"/>
          <p:cNvSpPr txBox="1">
            <a:spLocks noGrp="1"/>
          </p:cNvSpPr>
          <p:nvPr>
            <p:ph type="body" idx="9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Christian </a:t>
            </a:r>
            <a:r>
              <a:rPr lang="en-US" dirty="0" err="1"/>
              <a:t>Kinlaw</a:t>
            </a:r>
            <a:endParaRPr dirty="0"/>
          </a:p>
        </p:txBody>
      </p:sp>
      <p:pic>
        <p:nvPicPr>
          <p:cNvPr id="261" name="Google Shape;261;p2" descr="A person wearing a suit and tie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0" b="19"/>
          <a:stretch/>
        </p:blipFill>
        <p:spPr>
          <a:xfrm>
            <a:off x="1120775" y="1758950"/>
            <a:ext cx="1828800" cy="2743200"/>
          </a:xfrm>
          <a:prstGeom prst="rect">
            <a:avLst/>
          </a:prstGeom>
          <a:noFill/>
          <a:ln w="38100">
            <a:solidFill>
              <a:srgbClr val="236192"/>
            </a:solidFill>
          </a:ln>
        </p:spPr>
      </p:pic>
      <p:pic>
        <p:nvPicPr>
          <p:cNvPr id="262" name="Google Shape;262;p2"/>
          <p:cNvPicPr preferRelativeResize="0">
            <a:picLocks noGrp="1"/>
          </p:cNvPicPr>
          <p:nvPr>
            <p:ph type="pic" idx="7"/>
          </p:nvPr>
        </p:nvPicPr>
        <p:blipFill rotWithShape="1">
          <a:blip r:embed="rId4">
            <a:alphaModFix/>
          </a:blip>
          <a:srcRect l="8566" r="8565"/>
          <a:stretch/>
        </p:blipFill>
        <p:spPr>
          <a:xfrm>
            <a:off x="3833813" y="1758950"/>
            <a:ext cx="1828800" cy="2743200"/>
          </a:xfrm>
          <a:prstGeom prst="rect">
            <a:avLst/>
          </a:prstGeom>
          <a:noFill/>
          <a:ln w="38100">
            <a:solidFill>
              <a:srgbClr val="236192"/>
            </a:solidFill>
          </a:ln>
        </p:spPr>
      </p:pic>
      <p:pic>
        <p:nvPicPr>
          <p:cNvPr id="263" name="Google Shape;263;p2" descr="A person posing for the camera&#10;&#10;Description automatically generated"/>
          <p:cNvPicPr preferRelativeResize="0">
            <a:picLocks noGrp="1"/>
          </p:cNvPicPr>
          <p:nvPr>
            <p:ph type="pic" idx="8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6538913" y="1758950"/>
            <a:ext cx="1828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9242425" y="1758950"/>
            <a:ext cx="1828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6538925" y="1758950"/>
            <a:ext cx="1828800" cy="2743200"/>
          </a:xfrm>
          <a:prstGeom prst="rect">
            <a:avLst/>
          </a:prstGeom>
          <a:noFill/>
          <a:ln w="38100">
            <a:solidFill>
              <a:srgbClr val="236192"/>
            </a:solidFill>
          </a:ln>
        </p:spPr>
      </p:pic>
      <p:pic>
        <p:nvPicPr>
          <p:cNvPr id="266" name="Google Shape;266;p2" descr="A person posing for the camera&#10;&#10;Description automatically generated"/>
          <p:cNvPicPr preferRelativeResize="0">
            <a:picLocks noGrp="1"/>
          </p:cNvPicPr>
          <p:nvPr>
            <p:ph type="pic" idx="8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9244013" y="1758950"/>
            <a:ext cx="1828800" cy="2743200"/>
          </a:xfrm>
          <a:prstGeom prst="rect">
            <a:avLst/>
          </a:prstGeom>
          <a:noFill/>
          <a:ln w="38100">
            <a:solidFill>
              <a:srgbClr val="236192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</a:pPr>
            <a:r>
              <a:rPr lang="en-US"/>
              <a:t>Key Takeaways</a:t>
            </a:r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body" idx="1"/>
          </p:nvPr>
        </p:nvSpPr>
        <p:spPr>
          <a:xfrm>
            <a:off x="838200" y="1497011"/>
            <a:ext cx="10515600" cy="4294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indent="0">
              <a:spcBef>
                <a:spcPts val="0"/>
              </a:spcBef>
              <a:buNone/>
            </a:pPr>
            <a:endParaRPr dirty="0"/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6" name="Google Shape;406;p20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407" name="Google Shape;407;p20"/>
          <p:cNvSpPr txBox="1">
            <a:spLocks noGrp="1"/>
          </p:cNvSpPr>
          <p:nvPr>
            <p:ph type="body" idx="2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Christian </a:t>
            </a:r>
            <a:r>
              <a:rPr lang="en-US" dirty="0" err="1"/>
              <a:t>Kinlaw</a:t>
            </a:r>
            <a:endParaRPr dirty="0"/>
          </a:p>
        </p:txBody>
      </p:sp>
      <p:sp>
        <p:nvSpPr>
          <p:cNvPr id="6" name="Google Shape;399;g703a584ea6_0_21">
            <a:extLst>
              <a:ext uri="{FF2B5EF4-FFF2-40B4-BE49-F238E27FC236}">
                <a16:creationId xmlns:a16="http://schemas.microsoft.com/office/drawing/2014/main" id="{E49957AA-AABE-42E3-B22F-5B96609E2AE7}"/>
              </a:ext>
            </a:extLst>
          </p:cNvPr>
          <p:cNvSpPr txBox="1"/>
          <p:nvPr/>
        </p:nvSpPr>
        <p:spPr>
          <a:xfrm>
            <a:off x="838200" y="1586248"/>
            <a:ext cx="8779500" cy="42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Objective is to design a homecoming parade float for the FAMU-FSU College of Engineering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Gear Pendulum was selected as design through concept selection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Manufacturing for base and display gears are nearly complete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Placement of other elements such as other discipline representation are heavily influenced by the size of trailer provided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sz="2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2"/>
          <p:cNvSpPr txBox="1">
            <a:spLocks noGrp="1"/>
          </p:cNvSpPr>
          <p:nvPr>
            <p:ph type="title"/>
          </p:nvPr>
        </p:nvSpPr>
        <p:spPr>
          <a:xfrm>
            <a:off x="838200" y="2432051"/>
            <a:ext cx="10515600" cy="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3600"/>
              <a:buFont typeface="Arial Black"/>
              <a:buNone/>
            </a:pPr>
            <a:r>
              <a:rPr lang="en-US" sz="4800"/>
              <a:t>QUESTIONS?</a:t>
            </a:r>
            <a:endParaRPr sz="4800"/>
          </a:p>
        </p:txBody>
      </p:sp>
      <p:sp>
        <p:nvSpPr>
          <p:cNvPr id="413" name="Google Shape;413;p22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414" name="Google Shape;414;p22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Christian </a:t>
            </a:r>
            <a:r>
              <a:rPr lang="en-US" dirty="0" err="1"/>
              <a:t>Kinlaw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3"/>
          <p:cNvSpPr txBox="1">
            <a:spLocks noGrp="1"/>
          </p:cNvSpPr>
          <p:nvPr>
            <p:ph type="body" idx="1"/>
          </p:nvPr>
        </p:nvSpPr>
        <p:spPr>
          <a:xfrm>
            <a:off x="831850" y="3581400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424" name="Google Shape;424;p23"/>
          <p:cNvSpPr txBox="1">
            <a:spLocks noGrp="1"/>
          </p:cNvSpPr>
          <p:nvPr>
            <p:ph type="title"/>
          </p:nvPr>
        </p:nvSpPr>
        <p:spPr>
          <a:xfrm>
            <a:off x="838200" y="1143000"/>
            <a:ext cx="105156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6000"/>
              <a:buFont typeface="Arial Black"/>
              <a:buNone/>
            </a:pPr>
            <a:r>
              <a:rPr lang="en-US" dirty="0"/>
              <a:t>Backup Slides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6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6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445" name="Google Shape;445;p26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195373-A759-47E6-8DFE-8020149688B6}"/>
              </a:ext>
            </a:extLst>
          </p:cNvPr>
          <p:cNvSpPr txBox="1"/>
          <p:nvPr/>
        </p:nvSpPr>
        <p:spPr>
          <a:xfrm>
            <a:off x="81115" y="530943"/>
            <a:ext cx="1165122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Links for the display elements IN presentation 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amazon.com/Organic-Chemistry-Model-Pieces-Instructional/dp/B01NCU854K/ref=sr_1_1_sspa?keywords=Organic+Chemistry+Model+Kit&amp;qid=1583173636&amp;refinements=p_85%3A2470955011&amp;rnid=2470954011&amp;rps=1&amp;sr=8-1-spons&amp;psc=1&amp;spLa=ZW5jcnlwdGVkUXVhbGlmaWVyPUEzR1pYUEJXTFJDSzhKJmVuY3J5cHRlZElkPUEwODk2NTUxM0NLNE9ENk5NOEw5VyZlbmNyeXB0ZWRBZElkPUEwODA3MTU0Mk8zUFRKQlIwR01VNyZ3aWRnZXROYW1lPXNwX2F0ZiZhY3Rpb249Y2xpY2tSZWRpcmVjdCZkb05vdExvZ0NsaWNrPXRydWU=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https://www.amazon.com/Alloet-Desktop-Windmills-Plastics-Education/dp/B01MTXNYPA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</a:pPr>
            <a:r>
              <a:rPr lang="en-US"/>
              <a:t>College of Engineering Color Palette </a:t>
            </a:r>
            <a:endParaRPr/>
          </a:p>
        </p:txBody>
      </p:sp>
      <p:sp>
        <p:nvSpPr>
          <p:cNvPr id="453" name="Google Shape;453;p27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7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grpSp>
        <p:nvGrpSpPr>
          <p:cNvPr id="455" name="Google Shape;455;p27"/>
          <p:cNvGrpSpPr/>
          <p:nvPr/>
        </p:nvGrpSpPr>
        <p:grpSpPr>
          <a:xfrm>
            <a:off x="2046018" y="1422597"/>
            <a:ext cx="8099964" cy="4446111"/>
            <a:chOff x="2046018" y="1422597"/>
            <a:chExt cx="8099964" cy="4446111"/>
          </a:xfrm>
        </p:grpSpPr>
        <p:grpSp>
          <p:nvGrpSpPr>
            <p:cNvPr id="456" name="Google Shape;456;p27"/>
            <p:cNvGrpSpPr/>
            <p:nvPr/>
          </p:nvGrpSpPr>
          <p:grpSpPr>
            <a:xfrm>
              <a:off x="2046018" y="1422597"/>
              <a:ext cx="5244372" cy="4446111"/>
              <a:chOff x="2046018" y="1422597"/>
              <a:chExt cx="5244372" cy="4446111"/>
            </a:xfrm>
          </p:grpSpPr>
          <p:grpSp>
            <p:nvGrpSpPr>
              <p:cNvPr id="457" name="Google Shape;457;p27"/>
              <p:cNvGrpSpPr/>
              <p:nvPr/>
            </p:nvGrpSpPr>
            <p:grpSpPr>
              <a:xfrm>
                <a:off x="2046018" y="2959059"/>
                <a:ext cx="2347100" cy="1376065"/>
                <a:chOff x="2046018" y="2959059"/>
                <a:chExt cx="2347100" cy="1376065"/>
              </a:xfrm>
            </p:grpSpPr>
            <p:sp>
              <p:nvSpPr>
                <p:cNvPr id="458" name="Google Shape;458;p27"/>
                <p:cNvSpPr txBox="1"/>
                <p:nvPr/>
              </p:nvSpPr>
              <p:spPr>
                <a:xfrm>
                  <a:off x="2046018" y="3873459"/>
                  <a:ext cx="792205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 b="1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Pantone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2239 C</a:t>
                  </a:r>
                  <a:endParaRPr/>
                </a:p>
              </p:txBody>
            </p:sp>
            <p:sp>
              <p:nvSpPr>
                <p:cNvPr id="459" name="Google Shape;459;p27"/>
                <p:cNvSpPr txBox="1"/>
                <p:nvPr/>
              </p:nvSpPr>
              <p:spPr>
                <a:xfrm>
                  <a:off x="2960418" y="2959059"/>
                  <a:ext cx="1432700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2239 C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Color Values: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RGB 0 207 180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Hex/HTML #00CFB4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CMYK 59 0 39 0</a:t>
                  </a:r>
                  <a:endParaRPr/>
                </a:p>
              </p:txBody>
            </p:sp>
            <p:sp>
              <p:nvSpPr>
                <p:cNvPr id="460" name="Google Shape;460;p27"/>
                <p:cNvSpPr/>
                <p:nvPr/>
              </p:nvSpPr>
              <p:spPr>
                <a:xfrm>
                  <a:off x="2046018" y="2959059"/>
                  <a:ext cx="914400" cy="9144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61" name="Google Shape;461;p27"/>
              <p:cNvGrpSpPr/>
              <p:nvPr/>
            </p:nvGrpSpPr>
            <p:grpSpPr>
              <a:xfrm>
                <a:off x="2046018" y="4485077"/>
                <a:ext cx="2375955" cy="1383631"/>
                <a:chOff x="2046018" y="4485077"/>
                <a:chExt cx="2375955" cy="1383631"/>
              </a:xfrm>
            </p:grpSpPr>
            <p:sp>
              <p:nvSpPr>
                <p:cNvPr id="462" name="Google Shape;462;p27"/>
                <p:cNvSpPr/>
                <p:nvPr/>
              </p:nvSpPr>
              <p:spPr>
                <a:xfrm>
                  <a:off x="2046018" y="4485077"/>
                  <a:ext cx="914400" cy="914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3" name="Google Shape;463;p27"/>
                <p:cNvSpPr txBox="1"/>
                <p:nvPr/>
              </p:nvSpPr>
              <p:spPr>
                <a:xfrm>
                  <a:off x="2046019" y="5407043"/>
                  <a:ext cx="792205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 b="1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Pantone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2199 C</a:t>
                  </a:r>
                  <a:endParaRPr/>
                </a:p>
              </p:txBody>
            </p:sp>
            <p:sp>
              <p:nvSpPr>
                <p:cNvPr id="464" name="Google Shape;464;p27"/>
                <p:cNvSpPr txBox="1"/>
                <p:nvPr/>
              </p:nvSpPr>
              <p:spPr>
                <a:xfrm>
                  <a:off x="2960419" y="4492643"/>
                  <a:ext cx="1461554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2199 C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Color Values: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RGB 0 187 220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Hex/HTML #00BBDC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CMYK 77 0 16 0</a:t>
                  </a:r>
                  <a:endParaRPr/>
                </a:p>
              </p:txBody>
            </p:sp>
          </p:grpSp>
          <p:grpSp>
            <p:nvGrpSpPr>
              <p:cNvPr id="465" name="Google Shape;465;p27"/>
              <p:cNvGrpSpPr/>
              <p:nvPr/>
            </p:nvGrpSpPr>
            <p:grpSpPr>
              <a:xfrm>
                <a:off x="4930465" y="1430163"/>
                <a:ext cx="2340689" cy="1376065"/>
                <a:chOff x="4930465" y="1430163"/>
                <a:chExt cx="2340689" cy="1376065"/>
              </a:xfrm>
            </p:grpSpPr>
            <p:sp>
              <p:nvSpPr>
                <p:cNvPr id="466" name="Google Shape;466;p27"/>
                <p:cNvSpPr/>
                <p:nvPr/>
              </p:nvSpPr>
              <p:spPr>
                <a:xfrm>
                  <a:off x="4930465" y="1430163"/>
                  <a:ext cx="914400" cy="9144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7" name="Google Shape;467;p27"/>
                <p:cNvSpPr txBox="1"/>
                <p:nvPr/>
              </p:nvSpPr>
              <p:spPr>
                <a:xfrm>
                  <a:off x="4930466" y="2344563"/>
                  <a:ext cx="792205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 b="1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Pantone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1788 C</a:t>
                  </a:r>
                  <a:endParaRPr/>
                </a:p>
              </p:txBody>
            </p:sp>
            <p:sp>
              <p:nvSpPr>
                <p:cNvPr id="468" name="Google Shape;468;p27"/>
                <p:cNvSpPr txBox="1"/>
                <p:nvPr/>
              </p:nvSpPr>
              <p:spPr>
                <a:xfrm>
                  <a:off x="5844866" y="1430163"/>
                  <a:ext cx="1426288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1788 C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Color Values: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RGB 238 39 55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Hex/HTML #EE2737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CMYK 0 88 82 0</a:t>
                  </a:r>
                  <a:endParaRPr/>
                </a:p>
              </p:txBody>
            </p:sp>
          </p:grpSp>
          <p:grpSp>
            <p:nvGrpSpPr>
              <p:cNvPr id="469" name="Google Shape;469;p27"/>
              <p:cNvGrpSpPr/>
              <p:nvPr/>
            </p:nvGrpSpPr>
            <p:grpSpPr>
              <a:xfrm>
                <a:off x="4922449" y="2954594"/>
                <a:ext cx="2355116" cy="1380530"/>
                <a:chOff x="4922449" y="2954594"/>
                <a:chExt cx="2355116" cy="1380530"/>
              </a:xfrm>
            </p:grpSpPr>
            <p:sp>
              <p:nvSpPr>
                <p:cNvPr id="470" name="Google Shape;470;p27"/>
                <p:cNvSpPr/>
                <p:nvPr/>
              </p:nvSpPr>
              <p:spPr>
                <a:xfrm>
                  <a:off x="4932602" y="2954594"/>
                  <a:ext cx="914400" cy="9144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1" name="Google Shape;471;p27"/>
                <p:cNvSpPr txBox="1"/>
                <p:nvPr/>
              </p:nvSpPr>
              <p:spPr>
                <a:xfrm>
                  <a:off x="4922449" y="3873459"/>
                  <a:ext cx="792205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 b="1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Pantone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647 C</a:t>
                  </a:r>
                  <a:endParaRPr/>
                </a:p>
              </p:txBody>
            </p:sp>
            <p:sp>
              <p:nvSpPr>
                <p:cNvPr id="472" name="Google Shape;472;p27"/>
                <p:cNvSpPr txBox="1"/>
                <p:nvPr/>
              </p:nvSpPr>
              <p:spPr>
                <a:xfrm>
                  <a:off x="5844865" y="2959059"/>
                  <a:ext cx="1432700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647 C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Color Values: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RGB 35 97 146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Hex/HTML #236192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CMYK 96 54 5 27</a:t>
                  </a:r>
                  <a:endParaRPr/>
                </a:p>
              </p:txBody>
            </p:sp>
          </p:grpSp>
          <p:grpSp>
            <p:nvGrpSpPr>
              <p:cNvPr id="473" name="Google Shape;473;p27"/>
              <p:cNvGrpSpPr/>
              <p:nvPr/>
            </p:nvGrpSpPr>
            <p:grpSpPr>
              <a:xfrm>
                <a:off x="2046019" y="1422597"/>
                <a:ext cx="2374351" cy="1383631"/>
                <a:chOff x="2046019" y="1422597"/>
                <a:chExt cx="2374351" cy="1383631"/>
              </a:xfrm>
            </p:grpSpPr>
            <p:sp>
              <p:nvSpPr>
                <p:cNvPr id="474" name="Google Shape;474;p27"/>
                <p:cNvSpPr txBox="1"/>
                <p:nvPr/>
              </p:nvSpPr>
              <p:spPr>
                <a:xfrm>
                  <a:off x="2046019" y="2344563"/>
                  <a:ext cx="792205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 b="1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Pantone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2299 C</a:t>
                  </a:r>
                  <a:endParaRPr/>
                </a:p>
              </p:txBody>
            </p:sp>
            <p:sp>
              <p:nvSpPr>
                <p:cNvPr id="475" name="Google Shape;475;p27"/>
                <p:cNvSpPr txBox="1"/>
                <p:nvPr/>
              </p:nvSpPr>
              <p:spPr>
                <a:xfrm>
                  <a:off x="2960419" y="1430163"/>
                  <a:ext cx="1459951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2299 C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Color Values: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RGB 164 210 51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Hex/HTML #A4D233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CMYK 41 0 84 0</a:t>
                  </a:r>
                  <a:endParaRPr/>
                </a:p>
              </p:txBody>
            </p:sp>
            <p:sp>
              <p:nvSpPr>
                <p:cNvPr id="476" name="Google Shape;476;p27"/>
                <p:cNvSpPr/>
                <p:nvPr/>
              </p:nvSpPr>
              <p:spPr>
                <a:xfrm>
                  <a:off x="2048884" y="1422597"/>
                  <a:ext cx="914400" cy="91440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77" name="Google Shape;477;p27"/>
              <p:cNvGrpSpPr/>
              <p:nvPr/>
            </p:nvGrpSpPr>
            <p:grpSpPr>
              <a:xfrm>
                <a:off x="4930465" y="4488178"/>
                <a:ext cx="2359925" cy="1380530"/>
                <a:chOff x="4930465" y="4488178"/>
                <a:chExt cx="2359925" cy="1380530"/>
              </a:xfrm>
            </p:grpSpPr>
            <p:sp>
              <p:nvSpPr>
                <p:cNvPr id="478" name="Google Shape;478;p27"/>
                <p:cNvSpPr/>
                <p:nvPr/>
              </p:nvSpPr>
              <p:spPr>
                <a:xfrm>
                  <a:off x="4930465" y="4488178"/>
                  <a:ext cx="914400" cy="91440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" name="Google Shape;479;p27"/>
                <p:cNvSpPr txBox="1"/>
                <p:nvPr/>
              </p:nvSpPr>
              <p:spPr>
                <a:xfrm>
                  <a:off x="4930466" y="5407043"/>
                  <a:ext cx="792205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 b="1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Pantone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7535 C</a:t>
                  </a:r>
                  <a:endParaRPr/>
                </a:p>
              </p:txBody>
            </p:sp>
            <p:sp>
              <p:nvSpPr>
                <p:cNvPr id="480" name="Google Shape;480;p27"/>
                <p:cNvSpPr txBox="1"/>
                <p:nvPr/>
              </p:nvSpPr>
              <p:spPr>
                <a:xfrm>
                  <a:off x="5844866" y="4492643"/>
                  <a:ext cx="1445524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7535 C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Color Values: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RGB 183 176 156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Hex/HTML #B7B09C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CMYK 10 11 23 19</a:t>
                  </a:r>
                  <a:endParaRPr/>
                </a:p>
              </p:txBody>
            </p:sp>
          </p:grpSp>
        </p:grpSp>
        <p:grpSp>
          <p:nvGrpSpPr>
            <p:cNvPr id="481" name="Google Shape;481;p27"/>
            <p:cNvGrpSpPr/>
            <p:nvPr/>
          </p:nvGrpSpPr>
          <p:grpSpPr>
            <a:xfrm>
              <a:off x="7798881" y="1430163"/>
              <a:ext cx="2347101" cy="4253879"/>
              <a:chOff x="7798881" y="1430163"/>
              <a:chExt cx="2347101" cy="4253879"/>
            </a:xfrm>
          </p:grpSpPr>
          <p:grpSp>
            <p:nvGrpSpPr>
              <p:cNvPr id="482" name="Google Shape;482;p27"/>
              <p:cNvGrpSpPr/>
              <p:nvPr/>
            </p:nvGrpSpPr>
            <p:grpSpPr>
              <a:xfrm>
                <a:off x="7798882" y="1430163"/>
                <a:ext cx="2347100" cy="1191399"/>
                <a:chOff x="3006671" y="3697398"/>
                <a:chExt cx="2347100" cy="1191399"/>
              </a:xfrm>
            </p:grpSpPr>
            <p:sp>
              <p:nvSpPr>
                <p:cNvPr id="483" name="Google Shape;483;p27"/>
                <p:cNvSpPr/>
                <p:nvPr/>
              </p:nvSpPr>
              <p:spPr>
                <a:xfrm>
                  <a:off x="3006671" y="3697398"/>
                  <a:ext cx="914400" cy="914400"/>
                </a:xfrm>
                <a:prstGeom prst="rect">
                  <a:avLst/>
                </a:prstGeom>
                <a:solidFill>
                  <a:srgbClr val="40404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4" name="Google Shape;484;p27"/>
                <p:cNvSpPr txBox="1"/>
                <p:nvPr/>
              </p:nvSpPr>
              <p:spPr>
                <a:xfrm>
                  <a:off x="3006671" y="4611798"/>
                  <a:ext cx="946478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CoE Dk Gray</a:t>
                  </a:r>
                  <a:endParaRPr/>
                </a:p>
              </p:txBody>
            </p:sp>
            <p:sp>
              <p:nvSpPr>
                <p:cNvPr id="485" name="Google Shape;485;p27"/>
                <p:cNvSpPr txBox="1"/>
                <p:nvPr/>
              </p:nvSpPr>
              <p:spPr>
                <a:xfrm>
                  <a:off x="3921071" y="3697398"/>
                  <a:ext cx="1432700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75% Black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Color Values: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RGB 64 64 64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Hex/HTML #404040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CMYK 0 0 0 75</a:t>
                  </a:r>
                  <a:endParaRPr/>
                </a:p>
              </p:txBody>
            </p:sp>
          </p:grpSp>
          <p:grpSp>
            <p:nvGrpSpPr>
              <p:cNvPr id="486" name="Google Shape;486;p27"/>
              <p:cNvGrpSpPr/>
              <p:nvPr/>
            </p:nvGrpSpPr>
            <p:grpSpPr>
              <a:xfrm>
                <a:off x="7798881" y="2959059"/>
                <a:ext cx="2347100" cy="1191399"/>
                <a:chOff x="3006671" y="3697398"/>
                <a:chExt cx="2347100" cy="1191399"/>
              </a:xfrm>
            </p:grpSpPr>
            <p:sp>
              <p:nvSpPr>
                <p:cNvPr id="487" name="Google Shape;487;p27"/>
                <p:cNvSpPr/>
                <p:nvPr/>
              </p:nvSpPr>
              <p:spPr>
                <a:xfrm>
                  <a:off x="3006671" y="3697398"/>
                  <a:ext cx="914400" cy="9144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8" name="Google Shape;488;p27"/>
                <p:cNvSpPr txBox="1"/>
                <p:nvPr/>
              </p:nvSpPr>
              <p:spPr>
                <a:xfrm>
                  <a:off x="3006671" y="4611798"/>
                  <a:ext cx="99296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CoE Md Gray</a:t>
                  </a:r>
                  <a:endParaRPr/>
                </a:p>
              </p:txBody>
            </p:sp>
            <p:sp>
              <p:nvSpPr>
                <p:cNvPr id="489" name="Google Shape;489;p27"/>
                <p:cNvSpPr txBox="1"/>
                <p:nvPr/>
              </p:nvSpPr>
              <p:spPr>
                <a:xfrm>
                  <a:off x="3921071" y="3697398"/>
                  <a:ext cx="1432700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50% Black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Color Values: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RGB 128 128 128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Hex/HTML #808080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CMYK 0 0 0 50</a:t>
                  </a:r>
                  <a:endParaRPr/>
                </a:p>
              </p:txBody>
            </p:sp>
          </p:grpSp>
          <p:grpSp>
            <p:nvGrpSpPr>
              <p:cNvPr id="490" name="Google Shape;490;p27"/>
              <p:cNvGrpSpPr/>
              <p:nvPr/>
            </p:nvGrpSpPr>
            <p:grpSpPr>
              <a:xfrm>
                <a:off x="7798882" y="4492643"/>
                <a:ext cx="2251882" cy="1191399"/>
                <a:chOff x="3006671" y="3697398"/>
                <a:chExt cx="2251882" cy="1191399"/>
              </a:xfrm>
            </p:grpSpPr>
            <p:sp>
              <p:nvSpPr>
                <p:cNvPr id="491" name="Google Shape;491;p27"/>
                <p:cNvSpPr/>
                <p:nvPr/>
              </p:nvSpPr>
              <p:spPr>
                <a:xfrm>
                  <a:off x="3006671" y="3697398"/>
                  <a:ext cx="914400" cy="914400"/>
                </a:xfrm>
                <a:prstGeom prst="rect">
                  <a:avLst/>
                </a:pr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2" name="Google Shape;492;p27"/>
                <p:cNvSpPr txBox="1"/>
                <p:nvPr/>
              </p:nvSpPr>
              <p:spPr>
                <a:xfrm>
                  <a:off x="3006671" y="4611798"/>
                  <a:ext cx="893899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CoE Lt Gray</a:t>
                  </a:r>
                  <a:endParaRPr/>
                </a:p>
              </p:txBody>
            </p:sp>
            <p:sp>
              <p:nvSpPr>
                <p:cNvPr id="493" name="Google Shape;493;p27"/>
                <p:cNvSpPr txBox="1"/>
                <p:nvPr/>
              </p:nvSpPr>
              <p:spPr>
                <a:xfrm>
                  <a:off x="3921071" y="3697398"/>
                  <a:ext cx="1337482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25% Black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Color Values: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RGB 191 191 191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Hex/HTML #bfbfbf</a:t>
                  </a:r>
                  <a:endParaRPr sz="1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CMYK 0 0 0 25</a:t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</a:pPr>
            <a:r>
              <a:rPr lang="en-US"/>
              <a:t>PowerPoint Color Theme </a:t>
            </a:r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grpSp>
        <p:nvGrpSpPr>
          <p:cNvPr id="503" name="Google Shape;503;p28"/>
          <p:cNvGrpSpPr/>
          <p:nvPr/>
        </p:nvGrpSpPr>
        <p:grpSpPr>
          <a:xfrm>
            <a:off x="644258" y="1362076"/>
            <a:ext cx="11016025" cy="4361854"/>
            <a:chOff x="644258" y="1362076"/>
            <a:chExt cx="11016025" cy="4361854"/>
          </a:xfrm>
        </p:grpSpPr>
        <p:grpSp>
          <p:nvGrpSpPr>
            <p:cNvPr id="504" name="Google Shape;504;p28"/>
            <p:cNvGrpSpPr/>
            <p:nvPr/>
          </p:nvGrpSpPr>
          <p:grpSpPr>
            <a:xfrm>
              <a:off x="644258" y="1362076"/>
              <a:ext cx="5505222" cy="4361854"/>
              <a:chOff x="644258" y="1362076"/>
              <a:chExt cx="5505222" cy="4361854"/>
            </a:xfrm>
          </p:grpSpPr>
          <p:grpSp>
            <p:nvGrpSpPr>
              <p:cNvPr id="505" name="Google Shape;505;p28"/>
              <p:cNvGrpSpPr/>
              <p:nvPr/>
            </p:nvGrpSpPr>
            <p:grpSpPr>
              <a:xfrm>
                <a:off x="3631051" y="1362076"/>
                <a:ext cx="2518429" cy="4361854"/>
                <a:chOff x="3513676" y="1362076"/>
                <a:chExt cx="2518429" cy="4361854"/>
              </a:xfrm>
            </p:grpSpPr>
            <p:grpSp>
              <p:nvGrpSpPr>
                <p:cNvPr id="506" name="Google Shape;506;p28"/>
                <p:cNvGrpSpPr/>
                <p:nvPr/>
              </p:nvGrpSpPr>
              <p:grpSpPr>
                <a:xfrm>
                  <a:off x="3513676" y="4347865"/>
                  <a:ext cx="2508811" cy="1376065"/>
                  <a:chOff x="3006671" y="3697398"/>
                  <a:chExt cx="2508811" cy="1376065"/>
                </a:xfrm>
              </p:grpSpPr>
              <p:sp>
                <p:nvSpPr>
                  <p:cNvPr id="507" name="Google Shape;507;p28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8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Accent6</a:t>
                    </a:r>
                    <a:endParaRPr/>
                  </a:p>
                </p:txBody>
              </p:sp>
              <p:sp>
                <p:nvSpPr>
                  <p:cNvPr id="508" name="Google Shape;508;p28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Pantone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2299 C</a:t>
                    </a:r>
                    <a:endParaRPr/>
                  </a:p>
                </p:txBody>
              </p:sp>
              <p:sp>
                <p:nvSpPr>
                  <p:cNvPr id="509" name="Google Shape;509;p28"/>
                  <p:cNvSpPr txBox="1"/>
                  <p:nvPr/>
                </p:nvSpPr>
                <p:spPr>
                  <a:xfrm>
                    <a:off x="3921071" y="3697398"/>
                    <a:ext cx="1594411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2299 C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Color Values: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RGB 164 210 51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Hex/HTML #A4D233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CMYK 41 0 84 0</a:t>
                    </a:r>
                    <a:endParaRPr/>
                  </a:p>
                </p:txBody>
              </p:sp>
            </p:grpSp>
            <p:grpSp>
              <p:nvGrpSpPr>
                <p:cNvPr id="510" name="Google Shape;510;p28"/>
                <p:cNvGrpSpPr/>
                <p:nvPr/>
              </p:nvGrpSpPr>
              <p:grpSpPr>
                <a:xfrm>
                  <a:off x="3513676" y="2854970"/>
                  <a:ext cx="2359924" cy="1376065"/>
                  <a:chOff x="3006671" y="3697398"/>
                  <a:chExt cx="2359924" cy="1376065"/>
                </a:xfrm>
              </p:grpSpPr>
              <p:sp>
                <p:nvSpPr>
                  <p:cNvPr id="511" name="Google Shape;511;p28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8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Accent5</a:t>
                    </a:r>
                    <a:endParaRPr/>
                  </a:p>
                </p:txBody>
              </p:sp>
              <p:sp>
                <p:nvSpPr>
                  <p:cNvPr id="512" name="Google Shape;512;p28"/>
                  <p:cNvSpPr txBox="1"/>
                  <p:nvPr/>
                </p:nvSpPr>
                <p:spPr>
                  <a:xfrm>
                    <a:off x="3006671" y="4611798"/>
                    <a:ext cx="70262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Pantone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7535 C</a:t>
                    </a:r>
                    <a:endParaRPr/>
                  </a:p>
                </p:txBody>
              </p:sp>
              <p:sp>
                <p:nvSpPr>
                  <p:cNvPr id="513" name="Google Shape;513;p28"/>
                  <p:cNvSpPr txBox="1"/>
                  <p:nvPr/>
                </p:nvSpPr>
                <p:spPr>
                  <a:xfrm>
                    <a:off x="3921071" y="3697398"/>
                    <a:ext cx="1445524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7535 C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Color Values: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RGB 183 176 156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Hex/HTML #B7B09C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CMYK 10 11 23 19</a:t>
                    </a:r>
                    <a:endParaRPr/>
                  </a:p>
                </p:txBody>
              </p:sp>
            </p:grpSp>
            <p:grpSp>
              <p:nvGrpSpPr>
                <p:cNvPr id="514" name="Google Shape;514;p28"/>
                <p:cNvGrpSpPr/>
                <p:nvPr/>
              </p:nvGrpSpPr>
              <p:grpSpPr>
                <a:xfrm>
                  <a:off x="3513676" y="1362076"/>
                  <a:ext cx="2518429" cy="1376065"/>
                  <a:chOff x="3006671" y="3697398"/>
                  <a:chExt cx="2518429" cy="1376065"/>
                </a:xfrm>
              </p:grpSpPr>
              <p:sp>
                <p:nvSpPr>
                  <p:cNvPr id="515" name="Google Shape;515;p28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8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Accent4</a:t>
                    </a:r>
                    <a:endParaRPr/>
                  </a:p>
                </p:txBody>
              </p:sp>
              <p:sp>
                <p:nvSpPr>
                  <p:cNvPr id="516" name="Google Shape;516;p28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Pantone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2239 C</a:t>
                    </a:r>
                    <a:endParaRPr/>
                  </a:p>
                </p:txBody>
              </p:sp>
              <p:sp>
                <p:nvSpPr>
                  <p:cNvPr id="517" name="Google Shape;517;p28"/>
                  <p:cNvSpPr txBox="1"/>
                  <p:nvPr/>
                </p:nvSpPr>
                <p:spPr>
                  <a:xfrm>
                    <a:off x="3921071" y="3697398"/>
                    <a:ext cx="1604029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2239 C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Color Values: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RGB 0 207 180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Hex/HTML #00CFB4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CMYK 59 0 39 0</a:t>
                    </a:r>
                    <a:endParaRPr/>
                  </a:p>
                </p:txBody>
              </p:sp>
            </p:grpSp>
          </p:grpSp>
          <p:grpSp>
            <p:nvGrpSpPr>
              <p:cNvPr id="518" name="Google Shape;518;p28"/>
              <p:cNvGrpSpPr/>
              <p:nvPr/>
            </p:nvGrpSpPr>
            <p:grpSpPr>
              <a:xfrm>
                <a:off x="644258" y="1362076"/>
                <a:ext cx="2554446" cy="4361854"/>
                <a:chOff x="644258" y="1362076"/>
                <a:chExt cx="2554446" cy="4361854"/>
              </a:xfrm>
            </p:grpSpPr>
            <p:grpSp>
              <p:nvGrpSpPr>
                <p:cNvPr id="519" name="Google Shape;519;p28"/>
                <p:cNvGrpSpPr/>
                <p:nvPr/>
              </p:nvGrpSpPr>
              <p:grpSpPr>
                <a:xfrm>
                  <a:off x="644258" y="4347865"/>
                  <a:ext cx="2500796" cy="1376065"/>
                  <a:chOff x="3560048" y="1440560"/>
                  <a:chExt cx="2500796" cy="1376065"/>
                </a:xfrm>
              </p:grpSpPr>
              <p:sp>
                <p:nvSpPr>
                  <p:cNvPr id="520" name="Google Shape;520;p28"/>
                  <p:cNvSpPr/>
                  <p:nvPr/>
                </p:nvSpPr>
                <p:spPr>
                  <a:xfrm>
                    <a:off x="3560048" y="1440560"/>
                    <a:ext cx="914400" cy="914400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8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Accent3</a:t>
                    </a:r>
                    <a:endParaRPr/>
                  </a:p>
                </p:txBody>
              </p:sp>
              <p:sp>
                <p:nvSpPr>
                  <p:cNvPr id="521" name="Google Shape;521;p28"/>
                  <p:cNvSpPr txBox="1"/>
                  <p:nvPr/>
                </p:nvSpPr>
                <p:spPr>
                  <a:xfrm>
                    <a:off x="356004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Pantone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1788 C</a:t>
                    </a:r>
                    <a:endParaRPr/>
                  </a:p>
                </p:txBody>
              </p:sp>
              <p:sp>
                <p:nvSpPr>
                  <p:cNvPr id="522" name="Google Shape;522;p28"/>
                  <p:cNvSpPr txBox="1"/>
                  <p:nvPr/>
                </p:nvSpPr>
                <p:spPr>
                  <a:xfrm>
                    <a:off x="4474448" y="1440560"/>
                    <a:ext cx="1586396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1788 C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Color Values: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RGB 238 39 55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Hex/HTML #EE2737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CMYK 0 88 82 0</a:t>
                    </a:r>
                    <a:endParaRPr/>
                  </a:p>
                </p:txBody>
              </p:sp>
            </p:grpSp>
            <p:grpSp>
              <p:nvGrpSpPr>
                <p:cNvPr id="523" name="Google Shape;523;p28"/>
                <p:cNvGrpSpPr/>
                <p:nvPr/>
              </p:nvGrpSpPr>
              <p:grpSpPr>
                <a:xfrm>
                  <a:off x="644258" y="2854970"/>
                  <a:ext cx="2554446" cy="1376065"/>
                  <a:chOff x="644258" y="1440560"/>
                  <a:chExt cx="2554446" cy="1376065"/>
                </a:xfrm>
              </p:grpSpPr>
              <p:sp>
                <p:nvSpPr>
                  <p:cNvPr id="524" name="Google Shape;524;p28"/>
                  <p:cNvSpPr/>
                  <p:nvPr/>
                </p:nvSpPr>
                <p:spPr>
                  <a:xfrm>
                    <a:off x="646612" y="1440560"/>
                    <a:ext cx="914400" cy="914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8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Accent 2</a:t>
                    </a:r>
                    <a:endParaRPr/>
                  </a:p>
                </p:txBody>
              </p:sp>
              <p:sp>
                <p:nvSpPr>
                  <p:cNvPr id="525" name="Google Shape;525;p28"/>
                  <p:cNvSpPr txBox="1"/>
                  <p:nvPr/>
                </p:nvSpPr>
                <p:spPr>
                  <a:xfrm>
                    <a:off x="64425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Pantone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2199 C</a:t>
                    </a:r>
                    <a:endParaRPr/>
                  </a:p>
                </p:txBody>
              </p:sp>
              <p:sp>
                <p:nvSpPr>
                  <p:cNvPr id="526" name="Google Shape;526;p28"/>
                  <p:cNvSpPr txBox="1"/>
                  <p:nvPr/>
                </p:nvSpPr>
                <p:spPr>
                  <a:xfrm>
                    <a:off x="1561012" y="1440560"/>
                    <a:ext cx="163769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2199 C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Color Values: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RGB 0 187 220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Hex/HTML #00BBDC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CMYK 77 0 16 0</a:t>
                    </a:r>
                    <a:endParaRPr/>
                  </a:p>
                </p:txBody>
              </p:sp>
            </p:grpSp>
            <p:grpSp>
              <p:nvGrpSpPr>
                <p:cNvPr id="527" name="Google Shape;527;p28"/>
                <p:cNvGrpSpPr/>
                <p:nvPr/>
              </p:nvGrpSpPr>
              <p:grpSpPr>
                <a:xfrm>
                  <a:off x="644258" y="1362076"/>
                  <a:ext cx="2465530" cy="1376065"/>
                  <a:chOff x="3006671" y="3697398"/>
                  <a:chExt cx="2465530" cy="1376065"/>
                </a:xfrm>
              </p:grpSpPr>
              <p:sp>
                <p:nvSpPr>
                  <p:cNvPr id="528" name="Google Shape;528;p28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8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Accent1</a:t>
                    </a:r>
                    <a:endParaRPr/>
                  </a:p>
                </p:txBody>
              </p:sp>
              <p:sp>
                <p:nvSpPr>
                  <p:cNvPr id="529" name="Google Shape;529;p28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Pantone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647 C</a:t>
                    </a:r>
                    <a:endParaRPr/>
                  </a:p>
                </p:txBody>
              </p:sp>
              <p:sp>
                <p:nvSpPr>
                  <p:cNvPr id="530" name="Google Shape;530;p28"/>
                  <p:cNvSpPr txBox="1"/>
                  <p:nvPr/>
                </p:nvSpPr>
                <p:spPr>
                  <a:xfrm>
                    <a:off x="3921071" y="3697398"/>
                    <a:ext cx="155113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647 C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Color Values: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RGB 35 97 146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Hex/HTML #236192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CMYK 96 54 5 27</a:t>
                    </a:r>
                    <a:endParaRPr/>
                  </a:p>
                </p:txBody>
              </p:sp>
            </p:grpSp>
          </p:grpSp>
        </p:grpSp>
        <p:grpSp>
          <p:nvGrpSpPr>
            <p:cNvPr id="531" name="Google Shape;531;p28"/>
            <p:cNvGrpSpPr/>
            <p:nvPr/>
          </p:nvGrpSpPr>
          <p:grpSpPr>
            <a:xfrm>
              <a:off x="6581827" y="1362076"/>
              <a:ext cx="5078456" cy="2684293"/>
              <a:chOff x="6581827" y="1362076"/>
              <a:chExt cx="5078456" cy="2684293"/>
            </a:xfrm>
          </p:grpSpPr>
          <p:grpSp>
            <p:nvGrpSpPr>
              <p:cNvPr id="532" name="Google Shape;532;p28"/>
              <p:cNvGrpSpPr/>
              <p:nvPr/>
            </p:nvGrpSpPr>
            <p:grpSpPr>
              <a:xfrm>
                <a:off x="9313183" y="1362076"/>
                <a:ext cx="2347100" cy="2684293"/>
                <a:chOff x="9313183" y="1362076"/>
                <a:chExt cx="2347100" cy="2684293"/>
              </a:xfrm>
            </p:grpSpPr>
            <p:grpSp>
              <p:nvGrpSpPr>
                <p:cNvPr id="533" name="Google Shape;533;p28"/>
                <p:cNvGrpSpPr/>
                <p:nvPr/>
              </p:nvGrpSpPr>
              <p:grpSpPr>
                <a:xfrm>
                  <a:off x="9313183" y="2854970"/>
                  <a:ext cx="2347100" cy="1191399"/>
                  <a:chOff x="598407" y="3697398"/>
                  <a:chExt cx="2347100" cy="1191399"/>
                </a:xfrm>
              </p:grpSpPr>
              <p:sp>
                <p:nvSpPr>
                  <p:cNvPr id="534" name="Google Shape;534;p28"/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8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Dark 2</a:t>
                    </a:r>
                    <a:endParaRPr/>
                  </a:p>
                </p:txBody>
              </p:sp>
              <p:sp>
                <p:nvSpPr>
                  <p:cNvPr id="535" name="Google Shape;535;p28"/>
                  <p:cNvSpPr txBox="1"/>
                  <p:nvPr/>
                </p:nvSpPr>
                <p:spPr>
                  <a:xfrm>
                    <a:off x="598407" y="4611798"/>
                    <a:ext cx="94647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CoE Dk Gray</a:t>
                    </a:r>
                    <a:endParaRPr/>
                  </a:p>
                </p:txBody>
              </p:sp>
              <p:sp>
                <p:nvSpPr>
                  <p:cNvPr id="536" name="Google Shape;536;p28"/>
                  <p:cNvSpPr txBox="1"/>
                  <p:nvPr/>
                </p:nvSpPr>
                <p:spPr>
                  <a:xfrm>
                    <a:off x="1512807" y="3697398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75 % Black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Color Values: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RGB 64 64 64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Hex/HTML #404040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CMYK 0 0 0 75</a:t>
                    </a:r>
                    <a:endParaRPr/>
                  </a:p>
                </p:txBody>
              </p:sp>
            </p:grpSp>
            <p:grpSp>
              <p:nvGrpSpPr>
                <p:cNvPr id="537" name="Google Shape;537;p28"/>
                <p:cNvGrpSpPr/>
                <p:nvPr/>
              </p:nvGrpSpPr>
              <p:grpSpPr>
                <a:xfrm>
                  <a:off x="9313183" y="1362076"/>
                  <a:ext cx="2347100" cy="1191399"/>
                  <a:chOff x="9313183" y="1440560"/>
                  <a:chExt cx="2347100" cy="1191399"/>
                </a:xfrm>
              </p:grpSpPr>
              <p:sp>
                <p:nvSpPr>
                  <p:cNvPr id="538" name="Google Shape;538;p28"/>
                  <p:cNvSpPr/>
                  <p:nvPr/>
                </p:nvSpPr>
                <p:spPr>
                  <a:xfrm>
                    <a:off x="9313183" y="1440560"/>
                    <a:ext cx="914400" cy="9144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8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Dark 1</a:t>
                    </a:r>
                    <a:endParaRPr/>
                  </a:p>
                </p:txBody>
              </p:sp>
              <p:sp>
                <p:nvSpPr>
                  <p:cNvPr id="539" name="Google Shape;539;p28"/>
                  <p:cNvSpPr txBox="1"/>
                  <p:nvPr/>
                </p:nvSpPr>
                <p:spPr>
                  <a:xfrm>
                    <a:off x="9435727" y="2354960"/>
                    <a:ext cx="513282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Black</a:t>
                    </a:r>
                    <a:endParaRPr/>
                  </a:p>
                </p:txBody>
              </p:sp>
              <p:sp>
                <p:nvSpPr>
                  <p:cNvPr id="540" name="Google Shape;540;p28"/>
                  <p:cNvSpPr txBox="1"/>
                  <p:nvPr/>
                </p:nvSpPr>
                <p:spPr>
                  <a:xfrm>
                    <a:off x="10227583" y="1440560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100% Black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Color Values: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RGB 0 0 0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Hex/HTML #000000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CMYK 0 0 0 100</a:t>
                    </a:r>
                    <a:endParaRPr/>
                  </a:p>
                </p:txBody>
              </p:sp>
            </p:grpSp>
          </p:grpSp>
          <p:grpSp>
            <p:nvGrpSpPr>
              <p:cNvPr id="541" name="Google Shape;541;p28"/>
              <p:cNvGrpSpPr/>
              <p:nvPr/>
            </p:nvGrpSpPr>
            <p:grpSpPr>
              <a:xfrm>
                <a:off x="6581827" y="1362076"/>
                <a:ext cx="2299010" cy="2684293"/>
                <a:chOff x="6475087" y="1362076"/>
                <a:chExt cx="2299010" cy="2684293"/>
              </a:xfrm>
            </p:grpSpPr>
            <p:grpSp>
              <p:nvGrpSpPr>
                <p:cNvPr id="542" name="Google Shape;542;p28"/>
                <p:cNvGrpSpPr/>
                <p:nvPr/>
              </p:nvGrpSpPr>
              <p:grpSpPr>
                <a:xfrm>
                  <a:off x="6475087" y="2854970"/>
                  <a:ext cx="2259815" cy="1191399"/>
                  <a:chOff x="590474" y="3697398"/>
                  <a:chExt cx="2259815" cy="1191399"/>
                </a:xfrm>
              </p:grpSpPr>
              <p:sp>
                <p:nvSpPr>
                  <p:cNvPr id="543" name="Google Shape;543;p28"/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8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Light 2</a:t>
                    </a:r>
                    <a:endParaRPr/>
                  </a:p>
                </p:txBody>
              </p:sp>
              <p:sp>
                <p:nvSpPr>
                  <p:cNvPr id="544" name="Google Shape;544;p28"/>
                  <p:cNvSpPr txBox="1"/>
                  <p:nvPr/>
                </p:nvSpPr>
                <p:spPr>
                  <a:xfrm>
                    <a:off x="590474" y="4611798"/>
                    <a:ext cx="89389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CoE Lt Gray</a:t>
                    </a:r>
                    <a:endParaRPr/>
                  </a:p>
                </p:txBody>
              </p:sp>
              <p:sp>
                <p:nvSpPr>
                  <p:cNvPr id="545" name="Google Shape;545;p28"/>
                  <p:cNvSpPr txBox="1"/>
                  <p:nvPr/>
                </p:nvSpPr>
                <p:spPr>
                  <a:xfrm>
                    <a:off x="1512807" y="3697398"/>
                    <a:ext cx="133748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25% Black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Color Values: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RGB 191 191 191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Hex/HTML #bfbfbf</a:t>
                    </a:r>
                    <a:endParaRPr sz="1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CMYK 0 0 0 25</a:t>
                    </a:r>
                    <a:endParaRPr/>
                  </a:p>
                </p:txBody>
              </p:sp>
            </p:grpSp>
            <p:grpSp>
              <p:nvGrpSpPr>
                <p:cNvPr id="546" name="Google Shape;546;p28"/>
                <p:cNvGrpSpPr/>
                <p:nvPr/>
              </p:nvGrpSpPr>
              <p:grpSpPr>
                <a:xfrm>
                  <a:off x="6475087" y="1362076"/>
                  <a:ext cx="2299010" cy="1191399"/>
                  <a:chOff x="6475087" y="1440560"/>
                  <a:chExt cx="2299010" cy="1191399"/>
                </a:xfrm>
              </p:grpSpPr>
              <p:sp>
                <p:nvSpPr>
                  <p:cNvPr id="547" name="Google Shape;547;p28"/>
                  <p:cNvSpPr/>
                  <p:nvPr/>
                </p:nvSpPr>
                <p:spPr>
                  <a:xfrm>
                    <a:off x="6475087" y="1440560"/>
                    <a:ext cx="914400" cy="914400"/>
                  </a:xfrm>
                  <a:prstGeom prst="rect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Light 1</a:t>
                    </a:r>
                    <a:endParaRPr/>
                  </a:p>
                </p:txBody>
              </p:sp>
              <p:sp>
                <p:nvSpPr>
                  <p:cNvPr id="548" name="Google Shape;548;p28"/>
                  <p:cNvSpPr txBox="1"/>
                  <p:nvPr/>
                </p:nvSpPr>
                <p:spPr>
                  <a:xfrm>
                    <a:off x="6601361" y="2354960"/>
                    <a:ext cx="562911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White</a:t>
                    </a:r>
                    <a:endParaRPr/>
                  </a:p>
                </p:txBody>
              </p:sp>
              <p:sp>
                <p:nvSpPr>
                  <p:cNvPr id="549" name="Google Shape;549;p28"/>
                  <p:cNvSpPr txBox="1"/>
                  <p:nvPr/>
                </p:nvSpPr>
                <p:spPr>
                  <a:xfrm>
                    <a:off x="7389487" y="1440560"/>
                    <a:ext cx="138461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White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Color Values: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RGB 255 255 255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Hex/HTML #FFFFFF</a:t>
                    </a:r>
                    <a:endParaRPr/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CMYK 0 0 0 0</a:t>
                    </a:r>
                    <a:endParaRPr/>
                  </a:p>
                </p:txBody>
              </p:sp>
            </p:grpSp>
          </p:grpSp>
        </p:grp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30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30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grpSp>
        <p:nvGrpSpPr>
          <p:cNvPr id="587" name="Google Shape;587;p30"/>
          <p:cNvGrpSpPr/>
          <p:nvPr/>
        </p:nvGrpSpPr>
        <p:grpSpPr>
          <a:xfrm>
            <a:off x="114301" y="114300"/>
            <a:ext cx="11943588" cy="5676900"/>
            <a:chOff x="3491948" y="597673"/>
            <a:chExt cx="2743200" cy="2743200"/>
          </a:xfrm>
        </p:grpSpPr>
        <p:grpSp>
          <p:nvGrpSpPr>
            <p:cNvPr id="588" name="Google Shape;588;p30"/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589" name="Google Shape;589;p30"/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4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30"/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4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91" name="Google Shape;591;p30"/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592" name="Google Shape;592;p30"/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4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30"/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4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32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32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grpSp>
        <p:nvGrpSpPr>
          <p:cNvPr id="621" name="Google Shape;621;p32"/>
          <p:cNvGrpSpPr/>
          <p:nvPr/>
        </p:nvGrpSpPr>
        <p:grpSpPr>
          <a:xfrm>
            <a:off x="152400" y="114300"/>
            <a:ext cx="11887200" cy="5486400"/>
            <a:chOff x="114300" y="114300"/>
            <a:chExt cx="11887200" cy="5486400"/>
          </a:xfrm>
        </p:grpSpPr>
        <p:grpSp>
          <p:nvGrpSpPr>
            <p:cNvPr id="622" name="Google Shape;622;p32"/>
            <p:cNvGrpSpPr/>
            <p:nvPr/>
          </p:nvGrpSpPr>
          <p:grpSpPr>
            <a:xfrm>
              <a:off x="114300" y="114300"/>
              <a:ext cx="11887200" cy="914400"/>
              <a:chOff x="114300" y="114300"/>
              <a:chExt cx="11887200" cy="914400"/>
            </a:xfrm>
          </p:grpSpPr>
          <p:sp>
            <p:nvSpPr>
              <p:cNvPr id="623" name="Google Shape;623;p32"/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32"/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32"/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32"/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32"/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32"/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32"/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32"/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32"/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32"/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32"/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32"/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32"/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6" name="Google Shape;636;p32"/>
            <p:cNvGrpSpPr/>
            <p:nvPr/>
          </p:nvGrpSpPr>
          <p:grpSpPr>
            <a:xfrm>
              <a:off x="114300" y="1028700"/>
              <a:ext cx="11887200" cy="914400"/>
              <a:chOff x="114300" y="114300"/>
              <a:chExt cx="11887200" cy="914400"/>
            </a:xfrm>
          </p:grpSpPr>
          <p:sp>
            <p:nvSpPr>
              <p:cNvPr id="637" name="Google Shape;637;p32"/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32"/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32"/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32"/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32"/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32"/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32"/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32"/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32"/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32"/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32"/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32"/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32"/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0" name="Google Shape;650;p32"/>
            <p:cNvGrpSpPr/>
            <p:nvPr/>
          </p:nvGrpSpPr>
          <p:grpSpPr>
            <a:xfrm>
              <a:off x="114300" y="1943100"/>
              <a:ext cx="11887200" cy="914400"/>
              <a:chOff x="114300" y="114300"/>
              <a:chExt cx="11887200" cy="914400"/>
            </a:xfrm>
          </p:grpSpPr>
          <p:sp>
            <p:nvSpPr>
              <p:cNvPr id="651" name="Google Shape;651;p32"/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32"/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32"/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32"/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32"/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32"/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32"/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32"/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32"/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32"/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4" name="Google Shape;664;p32"/>
            <p:cNvGrpSpPr/>
            <p:nvPr/>
          </p:nvGrpSpPr>
          <p:grpSpPr>
            <a:xfrm>
              <a:off x="114300" y="2857500"/>
              <a:ext cx="11887200" cy="914400"/>
              <a:chOff x="114300" y="114300"/>
              <a:chExt cx="11887200" cy="914400"/>
            </a:xfrm>
          </p:grpSpPr>
          <p:sp>
            <p:nvSpPr>
              <p:cNvPr id="665" name="Google Shape;665;p32"/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32"/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32"/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32"/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32"/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32"/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32"/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32"/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32"/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32"/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32"/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32"/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32"/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32"/>
            <p:cNvGrpSpPr/>
            <p:nvPr/>
          </p:nvGrpSpPr>
          <p:grpSpPr>
            <a:xfrm>
              <a:off x="114300" y="3771900"/>
              <a:ext cx="11887200" cy="914400"/>
              <a:chOff x="114300" y="114300"/>
              <a:chExt cx="11887200" cy="914400"/>
            </a:xfrm>
          </p:grpSpPr>
          <p:sp>
            <p:nvSpPr>
              <p:cNvPr id="679" name="Google Shape;679;p32"/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32"/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32"/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32"/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32"/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32"/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32"/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32"/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32"/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32"/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32"/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32"/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32"/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2" name="Google Shape;692;p32"/>
            <p:cNvGrpSpPr/>
            <p:nvPr/>
          </p:nvGrpSpPr>
          <p:grpSpPr>
            <a:xfrm>
              <a:off x="114300" y="4686300"/>
              <a:ext cx="11887200" cy="914400"/>
              <a:chOff x="114300" y="114300"/>
              <a:chExt cx="11887200" cy="914400"/>
            </a:xfrm>
          </p:grpSpPr>
          <p:sp>
            <p:nvSpPr>
              <p:cNvPr id="693" name="Google Shape;693;p32"/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32"/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32"/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32"/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32"/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32"/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32"/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32"/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32"/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32"/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32"/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32"/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32"/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3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33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grpSp>
        <p:nvGrpSpPr>
          <p:cNvPr id="712" name="Google Shape;712;p33"/>
          <p:cNvGrpSpPr/>
          <p:nvPr/>
        </p:nvGrpSpPr>
        <p:grpSpPr>
          <a:xfrm>
            <a:off x="-693075" y="-983310"/>
            <a:ext cx="13578149" cy="7758942"/>
            <a:chOff x="-693075" y="-983310"/>
            <a:chExt cx="13578149" cy="7758942"/>
          </a:xfrm>
        </p:grpSpPr>
        <p:sp>
          <p:nvSpPr>
            <p:cNvPr id="713" name="Google Shape;713;p33"/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3"/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3"/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3"/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3"/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3"/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3"/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3"/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33"/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33"/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3"/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3"/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33"/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3"/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33"/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3"/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3"/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33"/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33"/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33"/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3"/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3"/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3"/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33"/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33"/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33"/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33"/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33"/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33"/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3"/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33"/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33"/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33"/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33"/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33"/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33"/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33"/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33"/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33"/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33"/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33"/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33"/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33"/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33"/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3"/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3"/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3"/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3"/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33"/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33"/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33"/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33"/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33"/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33"/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33"/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33"/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3"/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3"/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3"/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3"/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3"/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3"/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3"/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3"/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3"/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3"/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3"/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3"/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3"/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3"/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3"/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3"/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3"/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3"/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3"/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3"/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3"/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3"/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3"/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3"/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3"/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3"/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3"/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3"/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3"/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3"/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3"/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3"/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3"/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3"/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3"/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3"/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3"/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3"/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33"/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33"/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3"/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3"/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3"/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3"/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3"/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3"/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3"/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3"/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3"/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3"/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</a:pPr>
            <a:r>
              <a:rPr lang="en-US" dirty="0"/>
              <a:t>Sponsor and Advisor</a:t>
            </a:r>
            <a:endParaRPr dirty="0"/>
          </a:p>
        </p:txBody>
      </p:sp>
      <p:sp>
        <p:nvSpPr>
          <p:cNvPr id="272" name="Google Shape;272;p3"/>
          <p:cNvSpPr txBox="1">
            <a:spLocks noGrp="1"/>
          </p:cNvSpPr>
          <p:nvPr>
            <p:ph type="sldNum" idx="12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273" name="Google Shape;273;p3"/>
          <p:cNvSpPr txBox="1">
            <a:spLocks noGrp="1"/>
          </p:cNvSpPr>
          <p:nvPr>
            <p:ph type="body" idx="1"/>
          </p:nvPr>
        </p:nvSpPr>
        <p:spPr>
          <a:xfrm>
            <a:off x="1608381" y="4545601"/>
            <a:ext cx="2694348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dirty="0"/>
              <a:t>Dean Murray J. Gibson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sz="1200" dirty="0"/>
              <a:t>Sponsor</a:t>
            </a:r>
            <a:endParaRPr dirty="0"/>
          </a:p>
        </p:txBody>
      </p:sp>
      <p:sp>
        <p:nvSpPr>
          <p:cNvPr id="274" name="Google Shape;274;p3"/>
          <p:cNvSpPr txBox="1">
            <a:spLocks noGrp="1"/>
          </p:cNvSpPr>
          <p:nvPr>
            <p:ph type="body" idx="3"/>
          </p:nvPr>
        </p:nvSpPr>
        <p:spPr>
          <a:xfrm>
            <a:off x="5071838" y="4547251"/>
            <a:ext cx="2281911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dirty="0"/>
              <a:t>Mrs. Faye Gibson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sz="1200" dirty="0"/>
              <a:t>Sponsor</a:t>
            </a:r>
            <a:endParaRPr dirty="0"/>
          </a:p>
        </p:txBody>
      </p:sp>
      <p:sp>
        <p:nvSpPr>
          <p:cNvPr id="275" name="Google Shape;275;p3"/>
          <p:cNvSpPr txBox="1">
            <a:spLocks noGrp="1"/>
          </p:cNvSpPr>
          <p:nvPr>
            <p:ph type="body" idx="4"/>
          </p:nvPr>
        </p:nvSpPr>
        <p:spPr>
          <a:xfrm>
            <a:off x="8558943" y="4553743"/>
            <a:ext cx="2424846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dirty="0"/>
              <a:t>Mr. Keith Larson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sz="1200" dirty="0"/>
              <a:t>Advisor</a:t>
            </a:r>
            <a:endParaRPr dirty="0"/>
          </a:p>
        </p:txBody>
      </p:sp>
      <p:sp>
        <p:nvSpPr>
          <p:cNvPr id="276" name="Google Shape;276;p3"/>
          <p:cNvSpPr txBox="1">
            <a:spLocks noGrp="1"/>
          </p:cNvSpPr>
          <p:nvPr>
            <p:ph type="body" idx="7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Christian </a:t>
            </a:r>
            <a:r>
              <a:rPr lang="en-US" dirty="0" err="1"/>
              <a:t>Kinlaw</a:t>
            </a:r>
            <a:endParaRPr dirty="0"/>
          </a:p>
        </p:txBody>
      </p:sp>
      <p:pic>
        <p:nvPicPr>
          <p:cNvPr id="277" name="Google Shape;277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09738" y="1758950"/>
            <a:ext cx="1828800" cy="2743200"/>
          </a:xfrm>
          <a:prstGeom prst="rect">
            <a:avLst/>
          </a:prstGeom>
          <a:noFill/>
          <a:ln w="38100">
            <a:solidFill>
              <a:srgbClr val="236192"/>
            </a:solidFill>
          </a:ln>
        </p:spPr>
      </p:pic>
      <p:pic>
        <p:nvPicPr>
          <p:cNvPr id="278" name="Google Shape;278;p3" descr="A person wearing a white shirt&#10;&#10;Description generated with very high confidence"/>
          <p:cNvPicPr preferRelativeResize="0">
            <a:picLocks noGrp="1"/>
          </p:cNvPicPr>
          <p:nvPr>
            <p:ph type="pic" idx="5"/>
          </p:nvPr>
        </p:nvPicPr>
        <p:blipFill rotWithShape="1">
          <a:blip r:embed="rId4">
            <a:alphaModFix/>
          </a:blip>
          <a:srcRect l="16667" r="16666"/>
          <a:stretch/>
        </p:blipFill>
        <p:spPr>
          <a:xfrm>
            <a:off x="5178425" y="1758950"/>
            <a:ext cx="1828800" cy="2743200"/>
          </a:xfrm>
          <a:prstGeom prst="rect">
            <a:avLst/>
          </a:prstGeom>
          <a:noFill/>
          <a:ln w="38100">
            <a:solidFill>
              <a:srgbClr val="236192"/>
            </a:solidFill>
          </a:ln>
        </p:spPr>
      </p:pic>
      <p:pic>
        <p:nvPicPr>
          <p:cNvPr id="279" name="Google Shape;279;p3" descr="A person wearing glasses&#10;&#10;Description automatically generated"/>
          <p:cNvPicPr preferRelativeResize="0">
            <a:picLocks noGrp="1"/>
          </p:cNvPicPr>
          <p:nvPr>
            <p:ph type="pic" idx="6"/>
          </p:nvPr>
        </p:nvPicPr>
        <p:blipFill rotWithShape="1">
          <a:blip r:embed="rId5">
            <a:alphaModFix/>
          </a:blip>
          <a:srcRect l="4922" r="4922"/>
          <a:stretch/>
        </p:blipFill>
        <p:spPr>
          <a:xfrm>
            <a:off x="8648700" y="1758950"/>
            <a:ext cx="1828800" cy="2743200"/>
          </a:xfrm>
          <a:prstGeom prst="rect">
            <a:avLst/>
          </a:prstGeom>
          <a:noFill/>
          <a:ln w="38100">
            <a:solidFill>
              <a:srgbClr val="236192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"/>
          <p:cNvSpPr txBox="1">
            <a:spLocks noGrp="1"/>
          </p:cNvSpPr>
          <p:nvPr>
            <p:ph type="body" idx="1"/>
          </p:nvPr>
        </p:nvSpPr>
        <p:spPr>
          <a:xfrm>
            <a:off x="831850" y="3581400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objective of the project is to design and construct a parade float that represents </a:t>
            </a: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the FAMU-FSU College of Engineering.</a:t>
            </a:r>
            <a:endParaRPr dirty="0"/>
          </a:p>
        </p:txBody>
      </p:sp>
      <p:sp>
        <p:nvSpPr>
          <p:cNvPr id="285" name="Google Shape;285;p4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38200" y="1143000"/>
            <a:ext cx="105156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6000"/>
              <a:buFont typeface="Arial Black"/>
              <a:buNone/>
            </a:pPr>
            <a:r>
              <a:rPr lang="en-US" dirty="0"/>
              <a:t>Objective</a:t>
            </a:r>
            <a:endParaRPr dirty="0"/>
          </a:p>
        </p:txBody>
      </p:sp>
      <p:sp>
        <p:nvSpPr>
          <p:cNvPr id="7" name="Google Shape;276;p3">
            <a:extLst>
              <a:ext uri="{FF2B5EF4-FFF2-40B4-BE49-F238E27FC236}">
                <a16:creationId xmlns:a16="http://schemas.microsoft.com/office/drawing/2014/main" id="{FD04F46C-1E87-4BE9-8B09-60B3A47A3AB9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1400"/>
            </a:pPr>
            <a:r>
              <a:rPr lang="en-US" dirty="0"/>
              <a:t>Brianna Gann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buSzPts val="4000"/>
            </a:pPr>
            <a:r>
              <a:rPr lang="en-US" dirty="0"/>
              <a:t>Key Goals</a:t>
            </a:r>
            <a:endParaRPr dirty="0"/>
          </a:p>
        </p:txBody>
      </p:sp>
      <p:sp>
        <p:nvSpPr>
          <p:cNvPr id="293" name="Google Shape;293;p7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Brianna Gann</a:t>
            </a:r>
            <a:endParaRPr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23EA0A7-D1D4-4A9D-8F5C-80B535C54D63}"/>
              </a:ext>
            </a:extLst>
          </p:cNvPr>
          <p:cNvSpPr/>
          <p:nvPr/>
        </p:nvSpPr>
        <p:spPr>
          <a:xfrm>
            <a:off x="3712628" y="2167447"/>
            <a:ext cx="1828800" cy="1828800"/>
          </a:xfrm>
          <a:prstGeom prst="ellipse">
            <a:avLst/>
          </a:prstGeom>
          <a:solidFill>
            <a:srgbClr val="23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97D3198-551D-4168-B31D-020D4E8533E3}"/>
              </a:ext>
            </a:extLst>
          </p:cNvPr>
          <p:cNvSpPr/>
          <p:nvPr/>
        </p:nvSpPr>
        <p:spPr>
          <a:xfrm>
            <a:off x="3808881" y="2263699"/>
            <a:ext cx="1636295" cy="16362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4" descr="Image result for reuse clip art">
            <a:extLst>
              <a:ext uri="{FF2B5EF4-FFF2-40B4-BE49-F238E27FC236}">
                <a16:creationId xmlns:a16="http://schemas.microsoft.com/office/drawing/2014/main" id="{C91A2688-00B8-4119-9F44-6480C1F77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021" y="2477402"/>
            <a:ext cx="1010012" cy="115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16193C7A-8681-45F3-8796-23C75FC96A9D}"/>
              </a:ext>
            </a:extLst>
          </p:cNvPr>
          <p:cNvSpPr/>
          <p:nvPr/>
        </p:nvSpPr>
        <p:spPr>
          <a:xfrm>
            <a:off x="1088802" y="2167447"/>
            <a:ext cx="1828800" cy="1828800"/>
          </a:xfrm>
          <a:prstGeom prst="ellipse">
            <a:avLst/>
          </a:prstGeom>
          <a:solidFill>
            <a:srgbClr val="23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2C8244E-D5B9-402D-A8E6-6FBFF28A51DE}"/>
              </a:ext>
            </a:extLst>
          </p:cNvPr>
          <p:cNvSpPr/>
          <p:nvPr/>
        </p:nvSpPr>
        <p:spPr>
          <a:xfrm>
            <a:off x="1185055" y="2263699"/>
            <a:ext cx="1636295" cy="16362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" descr="Image result for grad cap clip art">
            <a:extLst>
              <a:ext uri="{FF2B5EF4-FFF2-40B4-BE49-F238E27FC236}">
                <a16:creationId xmlns:a16="http://schemas.microsoft.com/office/drawing/2014/main" id="{423761AC-4B0C-44C1-9216-C7ED8FCEC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985" y="2331416"/>
            <a:ext cx="1486434" cy="15008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85F17C0A-03DE-456B-913B-B23F0071D277}"/>
              </a:ext>
            </a:extLst>
          </p:cNvPr>
          <p:cNvSpPr/>
          <p:nvPr/>
        </p:nvSpPr>
        <p:spPr>
          <a:xfrm>
            <a:off x="6336454" y="2167447"/>
            <a:ext cx="1828800" cy="1828800"/>
          </a:xfrm>
          <a:prstGeom prst="ellipse">
            <a:avLst/>
          </a:prstGeom>
          <a:solidFill>
            <a:srgbClr val="23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3526190-72A5-4799-B538-782F00B7DDC7}"/>
              </a:ext>
            </a:extLst>
          </p:cNvPr>
          <p:cNvSpPr/>
          <p:nvPr/>
        </p:nvSpPr>
        <p:spPr>
          <a:xfrm>
            <a:off x="6432707" y="2263699"/>
            <a:ext cx="1636295" cy="16362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" descr="Related image">
            <a:extLst>
              <a:ext uri="{FF2B5EF4-FFF2-40B4-BE49-F238E27FC236}">
                <a16:creationId xmlns:a16="http://schemas.microsoft.com/office/drawing/2014/main" id="{F3FB499A-F681-4A34-B25F-E369718361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" r="26183"/>
          <a:stretch/>
        </p:blipFill>
        <p:spPr bwMode="auto">
          <a:xfrm>
            <a:off x="6625379" y="2405729"/>
            <a:ext cx="1250947" cy="13522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BA4BB16B-EED4-4BB7-B072-0D72D82ACED7}"/>
              </a:ext>
            </a:extLst>
          </p:cNvPr>
          <p:cNvSpPr/>
          <p:nvPr/>
        </p:nvSpPr>
        <p:spPr>
          <a:xfrm>
            <a:off x="8960279" y="2167447"/>
            <a:ext cx="1828800" cy="1828800"/>
          </a:xfrm>
          <a:prstGeom prst="ellipse">
            <a:avLst/>
          </a:prstGeom>
          <a:solidFill>
            <a:srgbClr val="23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D93A584-94FA-4944-9114-5FE29ABDD259}"/>
              </a:ext>
            </a:extLst>
          </p:cNvPr>
          <p:cNvSpPr/>
          <p:nvPr/>
        </p:nvSpPr>
        <p:spPr>
          <a:xfrm>
            <a:off x="9056532" y="2263699"/>
            <a:ext cx="1636295" cy="16362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4" descr="Image result for eyes clip art">
            <a:extLst>
              <a:ext uri="{FF2B5EF4-FFF2-40B4-BE49-F238E27FC236}">
                <a16:creationId xmlns:a16="http://schemas.microsoft.com/office/drawing/2014/main" id="{4B9724D8-9B17-43B7-A201-5AB0A92DB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810" y="2845598"/>
            <a:ext cx="861736" cy="43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819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</a:pPr>
            <a:r>
              <a:rPr lang="en-US" dirty="0"/>
              <a:t>Customer Needs</a:t>
            </a:r>
            <a:endParaRPr dirty="0"/>
          </a:p>
        </p:txBody>
      </p:sp>
      <p:sp>
        <p:nvSpPr>
          <p:cNvPr id="293" name="Google Shape;293;p7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Brianna Gann</a:t>
            </a:r>
            <a:endParaRPr dirty="0"/>
          </a:p>
        </p:txBody>
      </p:sp>
      <p:sp>
        <p:nvSpPr>
          <p:cNvPr id="29" name="Google Shape;399;g703a584ea6_0_21">
            <a:extLst>
              <a:ext uri="{FF2B5EF4-FFF2-40B4-BE49-F238E27FC236}">
                <a16:creationId xmlns:a16="http://schemas.microsoft.com/office/drawing/2014/main" id="{CCFE7C36-8F80-4BB4-B5D2-13F92BBBF4AB}"/>
              </a:ext>
            </a:extLst>
          </p:cNvPr>
          <p:cNvSpPr txBox="1"/>
          <p:nvPr/>
        </p:nvSpPr>
        <p:spPr>
          <a:xfrm>
            <a:off x="789755" y="1841377"/>
            <a:ext cx="8779500" cy="42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Represent FAMU-FSU College of Engineering and offered disciplines</a:t>
            </a:r>
          </a:p>
          <a:p>
            <a:endParaRPr lang="en-US" sz="2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Display COE accomplishments or 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Tolerates inclines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Navigates parade routes with ease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98286B6-97F2-4682-BB36-FD831AA0B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618" y="2992044"/>
            <a:ext cx="2896455" cy="2282407"/>
          </a:xfrm>
          <a:prstGeom prst="rect">
            <a:avLst/>
          </a:prstGeom>
          <a:ln w="38100">
            <a:solidFill>
              <a:srgbClr val="236192"/>
            </a:solidFill>
          </a:ln>
        </p:spPr>
      </p:pic>
      <p:pic>
        <p:nvPicPr>
          <p:cNvPr id="27" name="Picture 2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E84773E-6940-459E-84C9-D6F900C73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469" y="1243516"/>
            <a:ext cx="2670527" cy="2889732"/>
          </a:xfrm>
          <a:prstGeom prst="rect">
            <a:avLst/>
          </a:prstGeom>
          <a:ln w="38100">
            <a:solidFill>
              <a:srgbClr val="236192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</a:pPr>
            <a:r>
              <a:rPr lang="en-US" dirty="0"/>
              <a:t>Targets</a:t>
            </a:r>
            <a:endParaRPr dirty="0"/>
          </a:p>
        </p:txBody>
      </p:sp>
      <p:sp>
        <p:nvSpPr>
          <p:cNvPr id="301" name="Google Shape;301;p8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302" name="Google Shape;302;p8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Brianna Gann</a:t>
            </a:r>
            <a:endParaRPr dirty="0"/>
          </a:p>
        </p:txBody>
      </p:sp>
      <p:sp>
        <p:nvSpPr>
          <p:cNvPr id="303" name="Google Shape;303;p8"/>
          <p:cNvSpPr txBox="1"/>
          <p:nvPr/>
        </p:nvSpPr>
        <p:spPr>
          <a:xfrm>
            <a:off x="943897" y="1465006"/>
            <a:ext cx="89276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DE7DF4D-EA38-4853-9CFD-BE78CEA0B6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443824"/>
              </p:ext>
            </p:extLst>
          </p:nvPr>
        </p:nvGraphicFramePr>
        <p:xfrm>
          <a:off x="354666" y="1377488"/>
          <a:ext cx="5683602" cy="423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4534">
                  <a:extLst>
                    <a:ext uri="{9D8B030D-6E8A-4147-A177-3AD203B41FA5}">
                      <a16:colId xmlns:a16="http://schemas.microsoft.com/office/drawing/2014/main" val="1100668575"/>
                    </a:ext>
                  </a:extLst>
                </a:gridCol>
                <a:gridCol w="1894534">
                  <a:extLst>
                    <a:ext uri="{9D8B030D-6E8A-4147-A177-3AD203B41FA5}">
                      <a16:colId xmlns:a16="http://schemas.microsoft.com/office/drawing/2014/main" val="1685021490"/>
                    </a:ext>
                  </a:extLst>
                </a:gridCol>
                <a:gridCol w="1894534">
                  <a:extLst>
                    <a:ext uri="{9D8B030D-6E8A-4147-A177-3AD203B41FA5}">
                      <a16:colId xmlns:a16="http://schemas.microsoft.com/office/drawing/2014/main" val="25903548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Need</a:t>
                      </a:r>
                    </a:p>
                  </a:txBody>
                  <a:tcPr anchor="ctr">
                    <a:solidFill>
                      <a:srgbClr val="2361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Target</a:t>
                      </a:r>
                    </a:p>
                  </a:txBody>
                  <a:tcPr anchor="ctr">
                    <a:solidFill>
                      <a:srgbClr val="2361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Metric</a:t>
                      </a:r>
                    </a:p>
                  </a:txBody>
                  <a:tcPr anchor="ctr">
                    <a:solidFill>
                      <a:srgbClr val="2361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624499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200"/>
                        <a:t>Size 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Max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8-10 ft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296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Max height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&lt;12 ft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857994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Weight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&lt;26000 lbs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9980096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Movement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Minimum turn radius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/>
                        <a:t>&lt;</a:t>
                      </a:r>
                      <a:r>
                        <a:rPr lang="en-US" sz="1200" u="none"/>
                        <a:t> 110°</a:t>
                      </a:r>
                      <a:endParaRPr lang="en-US" sz="1200" u="non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5814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Kinetic element can be initiated by human force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Yes/No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5984413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en-US" sz="1200"/>
                        <a:t>Support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/>
                        <a:t>% weight supported by front of trailer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037548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% weight supported by back of trailer (behind axles)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59666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Hours of operation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/>
                        <a:t>&gt;</a:t>
                      </a:r>
                      <a:r>
                        <a:rPr lang="en-US" sz="1200" dirty="0"/>
                        <a:t> 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693914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Elements are secure when traveling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Yes/No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130575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B67E827-71D2-44F0-AD15-EC4C44C913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225702"/>
              </p:ext>
            </p:extLst>
          </p:nvPr>
        </p:nvGraphicFramePr>
        <p:xfrm>
          <a:off x="6274112" y="1377488"/>
          <a:ext cx="5683602" cy="321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4534">
                  <a:extLst>
                    <a:ext uri="{9D8B030D-6E8A-4147-A177-3AD203B41FA5}">
                      <a16:colId xmlns:a16="http://schemas.microsoft.com/office/drawing/2014/main" val="2842499695"/>
                    </a:ext>
                  </a:extLst>
                </a:gridCol>
                <a:gridCol w="1894534">
                  <a:extLst>
                    <a:ext uri="{9D8B030D-6E8A-4147-A177-3AD203B41FA5}">
                      <a16:colId xmlns:a16="http://schemas.microsoft.com/office/drawing/2014/main" val="620230605"/>
                    </a:ext>
                  </a:extLst>
                </a:gridCol>
                <a:gridCol w="1894534">
                  <a:extLst>
                    <a:ext uri="{9D8B030D-6E8A-4147-A177-3AD203B41FA5}">
                      <a16:colId xmlns:a16="http://schemas.microsoft.com/office/drawing/2014/main" val="40353899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Need</a:t>
                      </a:r>
                    </a:p>
                  </a:txBody>
                  <a:tcPr anchor="ctr">
                    <a:solidFill>
                      <a:srgbClr val="2361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Target</a:t>
                      </a:r>
                    </a:p>
                  </a:txBody>
                  <a:tcPr anchor="ctr">
                    <a:solidFill>
                      <a:srgbClr val="2361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Metric</a:t>
                      </a:r>
                    </a:p>
                  </a:txBody>
                  <a:tcPr anchor="ctr">
                    <a:solidFill>
                      <a:srgbClr val="2361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986005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Visual Elements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Number of college logos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227296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Number of engineering disciplines represented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551339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# college achievements/statistics displayed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113863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Visual elements can be removed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Yes/No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572678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Protections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Minimum operating ambient temperature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none" dirty="0"/>
                        <a:t>92°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331631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Kinetic element can be initiated by human force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/>
                        <a:t>&gt;</a:t>
                      </a:r>
                      <a:r>
                        <a:rPr lang="en-US" sz="1200" u="none" dirty="0"/>
                        <a:t>4</a:t>
                      </a:r>
                      <a:endParaRPr lang="en-US" sz="1200" u="sng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94594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0373a54a2_0_2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</a:pPr>
            <a:r>
              <a:rPr lang="en-US" dirty="0"/>
              <a:t>Critical Targets </a:t>
            </a:r>
            <a:endParaRPr dirty="0"/>
          </a:p>
        </p:txBody>
      </p:sp>
      <p:sp>
        <p:nvSpPr>
          <p:cNvPr id="312" name="Google Shape;312;g70373a54a2_0_22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313" name="Google Shape;313;g70373a54a2_0_22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Brianna Gann</a:t>
            </a:r>
            <a:endParaRPr dirty="0"/>
          </a:p>
        </p:txBody>
      </p:sp>
      <p:sp>
        <p:nvSpPr>
          <p:cNvPr id="314" name="Google Shape;314;g70373a54a2_0_22"/>
          <p:cNvSpPr txBox="1"/>
          <p:nvPr/>
        </p:nvSpPr>
        <p:spPr>
          <a:xfrm>
            <a:off x="943897" y="1465006"/>
            <a:ext cx="8927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D8073D48-2938-4A2D-B319-4C00C46322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873309"/>
              </p:ext>
            </p:extLst>
          </p:nvPr>
        </p:nvGraphicFramePr>
        <p:xfrm>
          <a:off x="354666" y="1377488"/>
          <a:ext cx="5683602" cy="423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4534">
                  <a:extLst>
                    <a:ext uri="{9D8B030D-6E8A-4147-A177-3AD203B41FA5}">
                      <a16:colId xmlns:a16="http://schemas.microsoft.com/office/drawing/2014/main" val="1100668575"/>
                    </a:ext>
                  </a:extLst>
                </a:gridCol>
                <a:gridCol w="1894534">
                  <a:extLst>
                    <a:ext uri="{9D8B030D-6E8A-4147-A177-3AD203B41FA5}">
                      <a16:colId xmlns:a16="http://schemas.microsoft.com/office/drawing/2014/main" val="1685021490"/>
                    </a:ext>
                  </a:extLst>
                </a:gridCol>
                <a:gridCol w="1894534">
                  <a:extLst>
                    <a:ext uri="{9D8B030D-6E8A-4147-A177-3AD203B41FA5}">
                      <a16:colId xmlns:a16="http://schemas.microsoft.com/office/drawing/2014/main" val="25903548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Need</a:t>
                      </a:r>
                    </a:p>
                  </a:txBody>
                  <a:tcPr anchor="ctr">
                    <a:solidFill>
                      <a:srgbClr val="2361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Target</a:t>
                      </a:r>
                    </a:p>
                  </a:txBody>
                  <a:tcPr anchor="ctr">
                    <a:solidFill>
                      <a:srgbClr val="2361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Metric</a:t>
                      </a:r>
                    </a:p>
                  </a:txBody>
                  <a:tcPr anchor="ctr">
                    <a:solidFill>
                      <a:srgbClr val="2361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624499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200"/>
                        <a:t>Size 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Max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8-10 ft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296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Max height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&lt;12 ft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857994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Weight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&lt;26000 </a:t>
                      </a:r>
                      <a:r>
                        <a:rPr lang="en-US" sz="1200" dirty="0" err="1"/>
                        <a:t>lbs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9980096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Movement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Minimum turn radius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/>
                        <a:t>&lt;</a:t>
                      </a:r>
                      <a:r>
                        <a:rPr lang="en-US" sz="1200" u="none"/>
                        <a:t> 110°</a:t>
                      </a:r>
                      <a:endParaRPr lang="en-US" sz="1200" u="non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5814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Kinetic element can be initiated by human force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Yes/No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5984413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en-US" sz="1200"/>
                        <a:t>Support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/>
                        <a:t>% weight supported by front of trailer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037548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% weight supported by back of trailer (behind axles)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59666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Hours of operation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/>
                        <a:t>&gt;</a:t>
                      </a:r>
                      <a:r>
                        <a:rPr lang="en-US" sz="1200" dirty="0"/>
                        <a:t> 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693914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Elements are secure when traveling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Yes/No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130575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1394891-157F-4F3B-9E86-303C6678EB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328951"/>
              </p:ext>
            </p:extLst>
          </p:nvPr>
        </p:nvGraphicFramePr>
        <p:xfrm>
          <a:off x="6274112" y="1377488"/>
          <a:ext cx="5683602" cy="321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4534">
                  <a:extLst>
                    <a:ext uri="{9D8B030D-6E8A-4147-A177-3AD203B41FA5}">
                      <a16:colId xmlns:a16="http://schemas.microsoft.com/office/drawing/2014/main" val="2842499695"/>
                    </a:ext>
                  </a:extLst>
                </a:gridCol>
                <a:gridCol w="1894534">
                  <a:extLst>
                    <a:ext uri="{9D8B030D-6E8A-4147-A177-3AD203B41FA5}">
                      <a16:colId xmlns:a16="http://schemas.microsoft.com/office/drawing/2014/main" val="620230605"/>
                    </a:ext>
                  </a:extLst>
                </a:gridCol>
                <a:gridCol w="1894534">
                  <a:extLst>
                    <a:ext uri="{9D8B030D-6E8A-4147-A177-3AD203B41FA5}">
                      <a16:colId xmlns:a16="http://schemas.microsoft.com/office/drawing/2014/main" val="40353899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Need</a:t>
                      </a:r>
                    </a:p>
                  </a:txBody>
                  <a:tcPr anchor="ctr">
                    <a:solidFill>
                      <a:srgbClr val="2361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Target</a:t>
                      </a:r>
                    </a:p>
                  </a:txBody>
                  <a:tcPr anchor="ctr">
                    <a:solidFill>
                      <a:srgbClr val="2361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Metric</a:t>
                      </a:r>
                    </a:p>
                  </a:txBody>
                  <a:tcPr anchor="ctr">
                    <a:solidFill>
                      <a:srgbClr val="2361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986005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Visual Elements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Number of college logos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227296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Number of engineering disciplines represented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551339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# college achievements/statistics displayed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113863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Visual elements can be removed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Yes/No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572678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Protections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Minimum operating ambient temperature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none" dirty="0"/>
                        <a:t>92°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331631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Kinetic element can be initiated by human force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/>
                        <a:t>&gt;</a:t>
                      </a:r>
                      <a:r>
                        <a:rPr lang="en-US" sz="1200" u="none" dirty="0"/>
                        <a:t>4</a:t>
                      </a:r>
                      <a:endParaRPr lang="en-US" sz="1200" u="sng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945949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E743DADF-BFAB-40DD-A962-F6A2B4E44C35}"/>
              </a:ext>
            </a:extLst>
          </p:cNvPr>
          <p:cNvSpPr/>
          <p:nvPr/>
        </p:nvSpPr>
        <p:spPr>
          <a:xfrm>
            <a:off x="2249536" y="1758955"/>
            <a:ext cx="3788732" cy="1110743"/>
          </a:xfrm>
          <a:prstGeom prst="rect">
            <a:avLst/>
          </a:prstGeom>
          <a:solidFill>
            <a:srgbClr val="FFFF66">
              <a:alpha val="40000"/>
            </a:srgbClr>
          </a:solidFill>
          <a:ln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AD5772-454F-4E5E-9DD1-5238D8D71884}"/>
              </a:ext>
            </a:extLst>
          </p:cNvPr>
          <p:cNvSpPr/>
          <p:nvPr/>
        </p:nvSpPr>
        <p:spPr>
          <a:xfrm>
            <a:off x="2249536" y="3686581"/>
            <a:ext cx="3788732" cy="1110743"/>
          </a:xfrm>
          <a:prstGeom prst="rect">
            <a:avLst/>
          </a:prstGeom>
          <a:solidFill>
            <a:srgbClr val="FFFF66">
              <a:alpha val="40000"/>
            </a:srgbClr>
          </a:solidFill>
          <a:ln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0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</a:pPr>
            <a:r>
              <a:rPr lang="en-US"/>
              <a:t>Concept Generation</a:t>
            </a:r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322" name="Google Shape;322;p9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Christian </a:t>
            </a:r>
            <a:r>
              <a:rPr lang="en-US" dirty="0" err="1"/>
              <a:t>Kinlaw</a:t>
            </a:r>
            <a:endParaRPr dirty="0"/>
          </a:p>
        </p:txBody>
      </p:sp>
      <p:pic>
        <p:nvPicPr>
          <p:cNvPr id="323" name="Google Shape;323;p9" descr="A close up of a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0602" r="17823" b="30532"/>
          <a:stretch/>
        </p:blipFill>
        <p:spPr>
          <a:xfrm>
            <a:off x="626689" y="2664761"/>
            <a:ext cx="2738075" cy="177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9" descr="A close up of a ma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8368" r="33290" b="38114"/>
          <a:stretch/>
        </p:blipFill>
        <p:spPr>
          <a:xfrm>
            <a:off x="9200500" y="3429000"/>
            <a:ext cx="2505344" cy="1772032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9"/>
          <p:cNvSpPr txBox="1"/>
          <p:nvPr/>
        </p:nvSpPr>
        <p:spPr>
          <a:xfrm>
            <a:off x="293422" y="2239743"/>
            <a:ext cx="332073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B8B19E"/>
                </a:solidFill>
                <a:latin typeface="Arial"/>
                <a:ea typeface="Arial"/>
                <a:cs typeface="Arial"/>
                <a:sym typeface="Arial"/>
              </a:rPr>
              <a:t>Planetary Gear Motion</a:t>
            </a:r>
            <a:endParaRPr/>
          </a:p>
        </p:txBody>
      </p:sp>
      <p:sp>
        <p:nvSpPr>
          <p:cNvPr id="328" name="Google Shape;328;p9"/>
          <p:cNvSpPr txBox="1"/>
          <p:nvPr/>
        </p:nvSpPr>
        <p:spPr>
          <a:xfrm>
            <a:off x="287257" y="1612068"/>
            <a:ext cx="116174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Upgrades to more chaotic motion, attention grabbing &amp; “whimsical” nature</a:t>
            </a:r>
            <a:endParaRPr/>
          </a:p>
        </p:txBody>
      </p:sp>
      <p:sp>
        <p:nvSpPr>
          <p:cNvPr id="331" name="Google Shape;331;p9"/>
          <p:cNvSpPr txBox="1"/>
          <p:nvPr/>
        </p:nvSpPr>
        <p:spPr>
          <a:xfrm>
            <a:off x="8737152" y="2876963"/>
            <a:ext cx="332073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B8B19E"/>
                </a:solidFill>
                <a:latin typeface="Arial"/>
                <a:ea typeface="Arial"/>
                <a:cs typeface="Arial"/>
                <a:sym typeface="Arial"/>
              </a:rPr>
              <a:t>Gear Pendulum</a:t>
            </a:r>
            <a:endParaRPr dirty="0"/>
          </a:p>
        </p:txBody>
      </p:sp>
      <p:sp>
        <p:nvSpPr>
          <p:cNvPr id="332" name="Google Shape;332;p9"/>
          <p:cNvSpPr txBox="1"/>
          <p:nvPr/>
        </p:nvSpPr>
        <p:spPr>
          <a:xfrm>
            <a:off x="1347839" y="4406679"/>
            <a:ext cx="171696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Concept 1</a:t>
            </a: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229121-5619-4D0D-9201-4E1CB33FED7A}"/>
              </a:ext>
            </a:extLst>
          </p:cNvPr>
          <p:cNvGrpSpPr/>
          <p:nvPr/>
        </p:nvGrpSpPr>
        <p:grpSpPr>
          <a:xfrm>
            <a:off x="3304291" y="2876963"/>
            <a:ext cx="3858978" cy="2493588"/>
            <a:chOff x="3201149" y="3220040"/>
            <a:chExt cx="3858978" cy="2493588"/>
          </a:xfrm>
        </p:grpSpPr>
        <p:pic>
          <p:nvPicPr>
            <p:cNvPr id="324" name="Google Shape;324;p9" descr="A close up of text on a white background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201149" y="3715282"/>
              <a:ext cx="3858978" cy="16905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9" name="Google Shape;329;p9"/>
            <p:cNvSpPr txBox="1"/>
            <p:nvPr/>
          </p:nvSpPr>
          <p:spPr>
            <a:xfrm>
              <a:off x="3333927" y="3220040"/>
              <a:ext cx="332073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B8B19E"/>
                  </a:solidFill>
                  <a:latin typeface="Arial"/>
                  <a:ea typeface="Arial"/>
                  <a:cs typeface="Arial"/>
                  <a:sym typeface="Arial"/>
                </a:rPr>
                <a:t>Gear-Go-Round</a:t>
              </a:r>
              <a:endParaRPr/>
            </a:p>
          </p:txBody>
        </p:sp>
        <p:sp>
          <p:nvSpPr>
            <p:cNvPr id="333" name="Google Shape;333;p9"/>
            <p:cNvSpPr txBox="1"/>
            <p:nvPr/>
          </p:nvSpPr>
          <p:spPr>
            <a:xfrm>
              <a:off x="4515394" y="5405851"/>
              <a:ext cx="171696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Concept 2</a:t>
              </a:r>
              <a:endParaRPr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CA21D18-60FB-4E8F-BD8C-3C4587A9DC25}"/>
              </a:ext>
            </a:extLst>
          </p:cNvPr>
          <p:cNvGrpSpPr/>
          <p:nvPr/>
        </p:nvGrpSpPr>
        <p:grpSpPr>
          <a:xfrm>
            <a:off x="6232361" y="2230839"/>
            <a:ext cx="3320736" cy="2577947"/>
            <a:chOff x="6232361" y="2230839"/>
            <a:chExt cx="3320736" cy="2577947"/>
          </a:xfrm>
        </p:grpSpPr>
        <p:pic>
          <p:nvPicPr>
            <p:cNvPr id="325" name="Google Shape;325;p9"/>
            <p:cNvPicPr preferRelativeResize="0"/>
            <p:nvPr/>
          </p:nvPicPr>
          <p:blipFill rotWithShape="1">
            <a:blip r:embed="rId6">
              <a:alphaModFix/>
            </a:blip>
            <a:srcRect r="29671"/>
            <a:stretch/>
          </p:blipFill>
          <p:spPr>
            <a:xfrm>
              <a:off x="6958221" y="2704070"/>
              <a:ext cx="1869017" cy="17720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0" name="Google Shape;330;p9"/>
            <p:cNvSpPr txBox="1"/>
            <p:nvPr/>
          </p:nvSpPr>
          <p:spPr>
            <a:xfrm>
              <a:off x="6232361" y="2230839"/>
              <a:ext cx="332073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rgbClr val="B8B19E"/>
                  </a:solidFill>
                  <a:latin typeface="Arial"/>
                  <a:ea typeface="Arial"/>
                  <a:cs typeface="Arial"/>
                  <a:sym typeface="Arial"/>
                </a:rPr>
                <a:t>Fidget Ferris Wheel</a:t>
              </a:r>
              <a:endParaRPr dirty="0"/>
            </a:p>
          </p:txBody>
        </p:sp>
        <p:sp>
          <p:nvSpPr>
            <p:cNvPr id="334" name="Google Shape;334;p9"/>
            <p:cNvSpPr txBox="1"/>
            <p:nvPr/>
          </p:nvSpPr>
          <p:spPr>
            <a:xfrm>
              <a:off x="7458447" y="4501009"/>
              <a:ext cx="171696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Concept 3</a:t>
              </a:r>
              <a:endParaRPr/>
            </a:p>
          </p:txBody>
        </p:sp>
      </p:grpSp>
      <p:sp>
        <p:nvSpPr>
          <p:cNvPr id="19" name="Google Shape;333;p9">
            <a:extLst>
              <a:ext uri="{FF2B5EF4-FFF2-40B4-BE49-F238E27FC236}">
                <a16:creationId xmlns:a16="http://schemas.microsoft.com/office/drawing/2014/main" id="{E376BB0E-9060-4F5F-B63A-BC5CC65E8354}"/>
              </a:ext>
            </a:extLst>
          </p:cNvPr>
          <p:cNvSpPr txBox="1"/>
          <p:nvPr/>
        </p:nvSpPr>
        <p:spPr>
          <a:xfrm>
            <a:off x="9840871" y="5062773"/>
            <a:ext cx="171696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Concept 4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E Light">
  <a:themeElements>
    <a:clrScheme name="Custom 2">
      <a:dk1>
        <a:srgbClr val="000000"/>
      </a:dk1>
      <a:lt1>
        <a:srgbClr val="FFFFFF"/>
      </a:lt1>
      <a:dk2>
        <a:srgbClr val="404040"/>
      </a:dk2>
      <a:lt2>
        <a:srgbClr val="BFBFBF"/>
      </a:lt2>
      <a:accent1>
        <a:srgbClr val="A50021"/>
      </a:accent1>
      <a:accent2>
        <a:srgbClr val="336600"/>
      </a:accent2>
      <a:accent3>
        <a:srgbClr val="EE2737"/>
      </a:accent3>
      <a:accent4>
        <a:srgbClr val="00CFB4"/>
      </a:accent4>
      <a:accent5>
        <a:srgbClr val="B7B09C"/>
      </a:accent5>
      <a:accent6>
        <a:srgbClr val="A4D233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ollege of Engineering">
      <a:dk1>
        <a:srgbClr val="000000"/>
      </a:dk1>
      <a:lt1>
        <a:srgbClr val="FFFFFF"/>
      </a:lt1>
      <a:dk2>
        <a:srgbClr val="404040"/>
      </a:dk2>
      <a:lt2>
        <a:srgbClr val="BFBFBF"/>
      </a:lt2>
      <a:accent1>
        <a:srgbClr val="236192"/>
      </a:accent1>
      <a:accent2>
        <a:srgbClr val="00BBDC"/>
      </a:accent2>
      <a:accent3>
        <a:srgbClr val="EE2737"/>
      </a:accent3>
      <a:accent4>
        <a:srgbClr val="00CFB4"/>
      </a:accent4>
      <a:accent5>
        <a:srgbClr val="B7B09C"/>
      </a:accent5>
      <a:accent6>
        <a:srgbClr val="A4D233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1578</Words>
  <Application>Microsoft Office PowerPoint</Application>
  <PresentationFormat>Widescreen</PresentationFormat>
  <Paragraphs>412</Paragraphs>
  <Slides>28</Slides>
  <Notes>28</Notes>
  <HiddenSlides>7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Helvetica Neue</vt:lpstr>
      <vt:lpstr>Times New Roman</vt:lpstr>
      <vt:lpstr>Arial Black</vt:lpstr>
      <vt:lpstr>CoE Light</vt:lpstr>
      <vt:lpstr>FAMU-FSU Parade Float</vt:lpstr>
      <vt:lpstr>Team Introductions</vt:lpstr>
      <vt:lpstr>Sponsor and Advisor</vt:lpstr>
      <vt:lpstr>Objective</vt:lpstr>
      <vt:lpstr>Key Goals</vt:lpstr>
      <vt:lpstr>Customer Needs</vt:lpstr>
      <vt:lpstr>Targets</vt:lpstr>
      <vt:lpstr>Critical Targets </vt:lpstr>
      <vt:lpstr>Concept Generation</vt:lpstr>
      <vt:lpstr>Concept Selection</vt:lpstr>
      <vt:lpstr>Final Concept Design</vt:lpstr>
      <vt:lpstr>Final Concept Design</vt:lpstr>
      <vt:lpstr>Base Manufacturing</vt:lpstr>
      <vt:lpstr>Display Gear Manufacturing</vt:lpstr>
      <vt:lpstr>Pendulum Assembly</vt:lpstr>
      <vt:lpstr>Discipline Representation</vt:lpstr>
      <vt:lpstr>Budget Report</vt:lpstr>
      <vt:lpstr>Categorized Budget Report</vt:lpstr>
      <vt:lpstr>Future Work</vt:lpstr>
      <vt:lpstr>Key Takeaways</vt:lpstr>
      <vt:lpstr>QUESTIONS?</vt:lpstr>
      <vt:lpstr>Backup Slides</vt:lpstr>
      <vt:lpstr>PowerPoint Presentation</vt:lpstr>
      <vt:lpstr>College of Engineering Color Palette </vt:lpstr>
      <vt:lpstr>PowerPoint Color Theme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FAMU-FSU Parade Float</dc:title>
  <dc:creator>Shayne McConomy</dc:creator>
  <cp:lastModifiedBy>Brianna Gann</cp:lastModifiedBy>
  <cp:revision>50</cp:revision>
  <dcterms:created xsi:type="dcterms:W3CDTF">2020-02-27T18:12:47Z</dcterms:created>
  <dcterms:modified xsi:type="dcterms:W3CDTF">2020-03-02T21:45:38Z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0x010100FF331EFB099C2D4F924B51AEFD863827</vt:lpwstr>
  </property>
</Properties>
</file>