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2918400" cy="219456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AC7D"/>
    <a:srgbClr val="5D0F25"/>
    <a:srgbClr val="EC00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A69EA246-FB2A-45D8-9CE9-8D63F799DC6B}">
  <a:tblStyle styleId="{A69EA246-FB2A-45D8-9CE9-8D63F799DC6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25" d="100"/>
          <a:sy n="25" d="100"/>
        </p:scale>
        <p:origin x="-1120" y="-128"/>
      </p:cViewPr>
      <p:guideLst>
        <p:guide orient="horz" pos="6736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2342683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EB Garamond"/>
              <a:buNone/>
            </a:pPr>
            <a:endParaRPr sz="1200"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2468880" y="3591562"/>
            <a:ext cx="27980641" cy="764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0"/>
              <a:buFont typeface="Calibri"/>
              <a:buNone/>
              <a:defRPr sz="19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1pPr>
            <a:lvl2pPr lvl="1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2pPr>
            <a:lvl3pPr lvl="2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/>
            </a:lvl3pPr>
            <a:lvl4pPr lvl="3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4pPr>
            <a:lvl5pPr lvl="4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5pPr>
            <a:lvl6pPr lvl="5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6pPr>
            <a:lvl7pPr lvl="6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7pPr>
            <a:lvl8pPr lvl="7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8pPr>
            <a:lvl9pPr lvl="8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17807306" y="6918326"/>
            <a:ext cx="18597882" cy="7098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3405506" y="26036"/>
            <a:ext cx="18597882" cy="20882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2245997" y="5471167"/>
            <a:ext cx="28392119" cy="9128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0"/>
              <a:buFont typeface="Calibri"/>
              <a:buNone/>
              <a:defRPr sz="19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2245997" y="14686288"/>
            <a:ext cx="28392119" cy="4800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5760"/>
              <a:buNone/>
              <a:defRPr sz="576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5120"/>
              <a:buNone/>
              <a:defRPr sz="512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5120"/>
              <a:buNone/>
              <a:defRPr sz="512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5120"/>
              <a:buNone/>
              <a:defRPr sz="512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5120"/>
              <a:buNone/>
              <a:defRPr sz="512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5120"/>
              <a:buNone/>
              <a:defRPr sz="512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5120"/>
              <a:buNone/>
              <a:defRPr sz="512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2263140" y="1168405"/>
            <a:ext cx="28392119" cy="4241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2263140" y="5842000"/>
            <a:ext cx="13990321" cy="13924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16664941" y="5842000"/>
            <a:ext cx="13990321" cy="13924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2267428" y="1168405"/>
            <a:ext cx="28392119" cy="4241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2267431" y="5379722"/>
            <a:ext cx="13926023" cy="2636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1pPr>
            <a:lvl2pPr marL="914400" lvl="1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2pPr>
            <a:lvl3pPr marL="1371600" lvl="2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 b="1"/>
            </a:lvl3pPr>
            <a:lvl4pPr marL="1828800" lvl="3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4pPr>
            <a:lvl5pPr marL="2286000" lvl="4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5pPr>
            <a:lvl6pPr marL="2743200" lvl="5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6pPr>
            <a:lvl7pPr marL="3200400" lvl="6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7pPr>
            <a:lvl8pPr marL="3657600" lvl="7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8pPr>
            <a:lvl9pPr marL="4114800" lvl="8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2267431" y="8016240"/>
            <a:ext cx="13926023" cy="11790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16664942" y="5379722"/>
            <a:ext cx="13994608" cy="2636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1pPr>
            <a:lvl2pPr marL="914400" lvl="1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2pPr>
            <a:lvl3pPr marL="1371600" lvl="2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 b="1"/>
            </a:lvl3pPr>
            <a:lvl4pPr marL="1828800" lvl="3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4pPr>
            <a:lvl5pPr marL="2286000" lvl="4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5pPr>
            <a:lvl6pPr marL="2743200" lvl="5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6pPr>
            <a:lvl7pPr marL="3200400" lvl="6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7pPr>
            <a:lvl8pPr marL="3657600" lvl="7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8pPr>
            <a:lvl9pPr marL="4114800" lvl="8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16664942" y="8016240"/>
            <a:ext cx="13994608" cy="11790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2263140" y="1168405"/>
            <a:ext cx="28392119" cy="4241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240"/>
              <a:buFont typeface="Calibri"/>
              <a:buNone/>
              <a:defRPr sz="1024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13994608" y="3159765"/>
            <a:ext cx="16664939" cy="1559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878839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0240"/>
              <a:buChar char="•"/>
              <a:defRPr sz="10240"/>
            </a:lvl1pPr>
            <a:lvl2pPr marL="914400" lvl="1" indent="-79756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960"/>
              <a:buChar char="•"/>
              <a:defRPr sz="8960"/>
            </a:lvl2pPr>
            <a:lvl3pPr marL="1371600" lvl="2" indent="-71628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7680"/>
              <a:buChar char="•"/>
              <a:defRPr sz="7680"/>
            </a:lvl3pPr>
            <a:lvl4pPr marL="1828800" lvl="3" indent="-635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4pPr>
            <a:lvl5pPr marL="2286000" lvl="4" indent="-635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5pPr>
            <a:lvl6pPr marL="2743200" lvl="5" indent="-635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6pPr>
            <a:lvl7pPr marL="3200400" lvl="6" indent="-635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7pPr>
            <a:lvl8pPr marL="3657600" lvl="7" indent="-635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8pPr>
            <a:lvl9pPr marL="4114800" lvl="8" indent="-635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2267428" y="6583680"/>
            <a:ext cx="10617041" cy="1219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1pPr>
            <a:lvl2pPr marL="914400" lvl="1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4480"/>
              <a:buNone/>
              <a:defRPr sz="4480"/>
            </a:lvl2pPr>
            <a:lvl3pPr marL="1371600" lvl="2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840"/>
              <a:buNone/>
              <a:defRPr sz="3840"/>
            </a:lvl3pPr>
            <a:lvl4pPr marL="1828800" lvl="3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4pPr>
            <a:lvl5pPr marL="2286000" lvl="4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5pPr>
            <a:lvl6pPr marL="2743200" lvl="5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6pPr>
            <a:lvl7pPr marL="3200400" lvl="6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7pPr>
            <a:lvl8pPr marL="3657600" lvl="7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8pPr>
            <a:lvl9pPr marL="4114800" lvl="8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240"/>
              <a:buFont typeface="Calibri"/>
              <a:buNone/>
              <a:defRPr sz="1024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3994608" y="3159765"/>
            <a:ext cx="16664939" cy="1559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0240"/>
              <a:buFont typeface="Arial"/>
              <a:buNone/>
              <a:defRPr sz="10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960"/>
              <a:buFont typeface="Arial"/>
              <a:buNone/>
              <a:defRPr sz="8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7680"/>
              <a:buFont typeface="Arial"/>
              <a:buNone/>
              <a:defRPr sz="76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2267428" y="6583680"/>
            <a:ext cx="10617041" cy="1219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1pPr>
            <a:lvl2pPr marL="914400" lvl="1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4480"/>
              <a:buNone/>
              <a:defRPr sz="4480"/>
            </a:lvl2pPr>
            <a:lvl3pPr marL="1371600" lvl="2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840"/>
              <a:buNone/>
              <a:defRPr sz="3840"/>
            </a:lvl3pPr>
            <a:lvl4pPr marL="1828800" lvl="3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4pPr>
            <a:lvl5pPr marL="2286000" lvl="4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5pPr>
            <a:lvl6pPr marL="2743200" lvl="5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6pPr>
            <a:lvl7pPr marL="3200400" lvl="6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7pPr>
            <a:lvl8pPr marL="3657600" lvl="7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8pPr>
            <a:lvl9pPr marL="4114800" lvl="8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2263140" y="1168405"/>
            <a:ext cx="28392119" cy="4241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9497058" y="-1391918"/>
            <a:ext cx="13924283" cy="28392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263140" y="1168405"/>
            <a:ext cx="28392119" cy="4241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80"/>
              <a:buFont typeface="Calibri"/>
              <a:buNone/>
              <a:defRPr sz="140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263140" y="5842000"/>
            <a:ext cx="28392119" cy="13924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797560" algn="l" rtl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8960"/>
              <a:buFont typeface="Arial"/>
              <a:buChar char="•"/>
              <a:defRPr sz="8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1628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7680"/>
              <a:buFont typeface="Arial"/>
              <a:buChar char="•"/>
              <a:defRPr sz="76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350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9436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Font typeface="Arial"/>
              <a:buChar char="•"/>
              <a:defRPr sz="57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9436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Font typeface="Arial"/>
              <a:buChar char="•"/>
              <a:defRPr sz="57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9436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Font typeface="Arial"/>
              <a:buChar char="•"/>
              <a:defRPr sz="57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9436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Font typeface="Arial"/>
              <a:buChar char="•"/>
              <a:defRPr sz="57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9436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Font typeface="Arial"/>
              <a:buChar char="•"/>
              <a:defRPr sz="57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94359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Font typeface="Arial"/>
              <a:buChar char="•"/>
              <a:defRPr sz="57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1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1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1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1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1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1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1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1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8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1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1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1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1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1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1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1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1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38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38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38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38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38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38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38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38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38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jp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rgbClr val="5D0F25">
            <a:alpha val="92000"/>
          </a:srgbClr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6026482" y="5476773"/>
            <a:ext cx="8001549" cy="4786612"/>
          </a:xfrm>
          <a:prstGeom prst="roundRect">
            <a:avLst/>
          </a:prstGeom>
          <a:solidFill>
            <a:schemeClr val="bg1">
              <a:alpha val="92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9027674" y="12404375"/>
            <a:ext cx="14441851" cy="9164306"/>
          </a:xfrm>
          <a:prstGeom prst="roundRect">
            <a:avLst/>
          </a:prstGeom>
          <a:solidFill>
            <a:schemeClr val="bg1">
              <a:alpha val="92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74750" y="16465929"/>
            <a:ext cx="8055979" cy="5102752"/>
          </a:xfrm>
          <a:prstGeom prst="roundRect">
            <a:avLst/>
          </a:prstGeom>
          <a:solidFill>
            <a:schemeClr val="bg1">
              <a:alpha val="92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>
            <a:off x="24347004" y="13771904"/>
            <a:ext cx="7446205" cy="2694025"/>
          </a:xfrm>
          <a:prstGeom prst="roundRect">
            <a:avLst/>
          </a:prstGeom>
          <a:solidFill>
            <a:schemeClr val="bg1">
              <a:alpha val="92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4347004" y="5473681"/>
            <a:ext cx="7765223" cy="6834419"/>
          </a:xfrm>
          <a:prstGeom prst="roundRect">
            <a:avLst/>
          </a:prstGeom>
          <a:solidFill>
            <a:schemeClr val="bg1">
              <a:alpha val="92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274750" y="5263625"/>
            <a:ext cx="8055979" cy="4401205"/>
          </a:xfrm>
          <a:prstGeom prst="roundRect">
            <a:avLst/>
          </a:prstGeom>
          <a:solidFill>
            <a:schemeClr val="bg1">
              <a:alpha val="92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 l="23080" t="10552" r="26541" b="11728"/>
          <a:stretch/>
        </p:blipFill>
        <p:spPr>
          <a:xfrm>
            <a:off x="9533000" y="4518557"/>
            <a:ext cx="6012918" cy="6442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6" name="Google Shape;86;p13"/>
          <p:cNvSpPr/>
          <p:nvPr/>
        </p:nvSpPr>
        <p:spPr>
          <a:xfrm>
            <a:off x="0" y="0"/>
            <a:ext cx="32918400" cy="32004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184">
              <a:solidFill>
                <a:srgbClr val="BFBFB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8721990" y="161449"/>
            <a:ext cx="15427500" cy="22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i="1"/>
              <a:t>Mini-ITX Small Form Factor Computer Case</a:t>
            </a:r>
            <a:endParaRPr i="1"/>
          </a:p>
        </p:txBody>
      </p:sp>
      <p:sp>
        <p:nvSpPr>
          <p:cNvPr id="88" name="Google Shape;88;p13"/>
          <p:cNvSpPr txBox="1"/>
          <p:nvPr/>
        </p:nvSpPr>
        <p:spPr>
          <a:xfrm>
            <a:off x="24829502" y="524948"/>
            <a:ext cx="7561500" cy="11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4551700" y="2234150"/>
            <a:ext cx="235329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>
                <a:solidFill>
                  <a:srgbClr val="0D0D0D"/>
                </a:solidFill>
                <a:latin typeface="Arial Black"/>
                <a:ea typeface="Arial Black"/>
                <a:cs typeface="Arial Black"/>
                <a:sym typeface="Arial Black"/>
              </a:rPr>
              <a:t>Paul </a:t>
            </a:r>
            <a:r>
              <a:rPr lang="en-US" sz="3500" dirty="0" err="1">
                <a:solidFill>
                  <a:srgbClr val="0D0D0D"/>
                </a:solidFill>
                <a:latin typeface="Arial Black"/>
                <a:ea typeface="Arial Black"/>
                <a:cs typeface="Arial Black"/>
                <a:sym typeface="Arial Black"/>
              </a:rPr>
              <a:t>Hromadka</a:t>
            </a:r>
            <a:r>
              <a:rPr lang="en-US" sz="3500" dirty="0">
                <a:solidFill>
                  <a:srgbClr val="0D0D0D"/>
                </a:solidFill>
                <a:latin typeface="Arial Black"/>
                <a:ea typeface="Arial Black"/>
                <a:cs typeface="Arial Black"/>
                <a:sym typeface="Arial Black"/>
              </a:rPr>
              <a:t>, Patrick Huffman, William Pineda, </a:t>
            </a:r>
            <a:r>
              <a:rPr lang="en-US" sz="3500" dirty="0" err="1">
                <a:solidFill>
                  <a:srgbClr val="0D0D0D"/>
                </a:solidFill>
                <a:latin typeface="Arial Black"/>
                <a:ea typeface="Arial Black"/>
                <a:cs typeface="Arial Black"/>
                <a:sym typeface="Arial Black"/>
              </a:rPr>
              <a:t>Fabrizio</a:t>
            </a:r>
            <a:r>
              <a:rPr lang="en-US" sz="3500" dirty="0">
                <a:solidFill>
                  <a:srgbClr val="0D0D0D"/>
                </a:solidFill>
                <a:latin typeface="Arial Black"/>
                <a:ea typeface="Arial Black"/>
                <a:cs typeface="Arial Black"/>
                <a:sym typeface="Arial Black"/>
              </a:rPr>
              <a:t> Alvarado</a:t>
            </a:r>
            <a:endParaRPr sz="3500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16518697" y="4592149"/>
            <a:ext cx="7350300" cy="4667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marR="0" lvl="0" indent="-406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EB Garamond"/>
              <a:buChar char="●"/>
            </a:pPr>
            <a:r>
              <a:rPr lang="en-US" sz="2800" dirty="0">
                <a:latin typeface="EB Garamond"/>
                <a:ea typeface="EB Garamond"/>
                <a:cs typeface="EB Garamond"/>
                <a:sym typeface="EB Garamond"/>
              </a:rPr>
              <a:t>Reinforced glass working fluid reservoir built into side panel.</a:t>
            </a:r>
            <a:endParaRPr sz="2800" dirty="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marR="0" lvl="0" indent="-406400" algn="l" rtl="0">
              <a:spcBef>
                <a:spcPts val="0"/>
              </a:spcBef>
              <a:spcAft>
                <a:spcPts val="0"/>
              </a:spcAft>
              <a:buSzPts val="2800"/>
              <a:buFont typeface="EB Garamond"/>
              <a:buChar char="●"/>
            </a:pPr>
            <a:r>
              <a:rPr lang="en-US" sz="2800" dirty="0">
                <a:latin typeface="EB Garamond"/>
                <a:ea typeface="EB Garamond"/>
                <a:cs typeface="EB Garamond"/>
                <a:sym typeface="EB Garamond"/>
              </a:rPr>
              <a:t>Radiator capabilities integrated into front panel.</a:t>
            </a:r>
            <a:endParaRPr sz="2800" dirty="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marR="0" lvl="0" indent="-406400" algn="l" rtl="0">
              <a:spcBef>
                <a:spcPts val="0"/>
              </a:spcBef>
              <a:spcAft>
                <a:spcPts val="0"/>
              </a:spcAft>
              <a:buSzPts val="2800"/>
              <a:buFont typeface="EB Garamond"/>
              <a:buChar char="●"/>
            </a:pPr>
            <a:r>
              <a:rPr lang="en-US" sz="2800" dirty="0">
                <a:latin typeface="EB Garamond"/>
                <a:ea typeface="EB Garamond"/>
                <a:cs typeface="EB Garamond"/>
                <a:sym typeface="EB Garamond"/>
              </a:rPr>
              <a:t>Piping within case walls allows for a more compact cooling system while also providing additional heat transfer</a:t>
            </a:r>
            <a:endParaRPr sz="2800" dirty="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marR="0" lvl="0" indent="-406400" algn="l" rtl="0">
              <a:spcBef>
                <a:spcPts val="0"/>
              </a:spcBef>
              <a:spcAft>
                <a:spcPts val="0"/>
              </a:spcAft>
              <a:buSzPts val="2800"/>
              <a:buFont typeface="EB Garamond"/>
              <a:buChar char="●"/>
            </a:pPr>
            <a:r>
              <a:rPr lang="en-US" sz="2800" dirty="0">
                <a:latin typeface="EB Garamond"/>
                <a:ea typeface="EB Garamond"/>
                <a:cs typeface="EB Garamond"/>
                <a:sym typeface="EB Garamond"/>
              </a:rPr>
              <a:t>Ventilation compartments in strategic positions will allow efficient </a:t>
            </a:r>
            <a:r>
              <a:rPr lang="en-US" sz="2800" dirty="0" smtClean="0">
                <a:latin typeface="EB Garamond"/>
                <a:ea typeface="EB Garamond"/>
                <a:cs typeface="EB Garamond"/>
                <a:sym typeface="EB Garamond"/>
              </a:rPr>
              <a:t>airflow</a:t>
            </a:r>
            <a:endParaRPr sz="2800" dirty="0">
              <a:latin typeface="EB Garamond"/>
              <a:ea typeface="EB Garamond"/>
              <a:cs typeface="EB Garamond"/>
              <a:sym typeface="EB Garamon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8768900" y="11751529"/>
            <a:ext cx="15380700" cy="83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4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93" name="Google Shape;93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5094523" y="862492"/>
            <a:ext cx="6820300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3"/>
          <p:cNvSpPr/>
          <p:nvPr/>
        </p:nvSpPr>
        <p:spPr>
          <a:xfrm>
            <a:off x="1003675" y="4000500"/>
            <a:ext cx="6820200" cy="1107900"/>
          </a:xfrm>
          <a:prstGeom prst="roundRect">
            <a:avLst>
              <a:gd name="adj" fmla="val 16667"/>
            </a:avLst>
          </a:prstGeom>
          <a:solidFill>
            <a:srgbClr val="C2AC7D"/>
          </a:solidFill>
          <a:ln w="9525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5D0F2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Project Background</a:t>
            </a:r>
            <a:endParaRPr sz="44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5D0F2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5" name="Google Shape;95;p13"/>
          <p:cNvSpPr/>
          <p:nvPr/>
        </p:nvSpPr>
        <p:spPr>
          <a:xfrm>
            <a:off x="1003675" y="9810750"/>
            <a:ext cx="6820200" cy="1107900"/>
          </a:xfrm>
          <a:prstGeom prst="roundRect">
            <a:avLst>
              <a:gd name="adj" fmla="val 16667"/>
            </a:avLst>
          </a:prstGeom>
          <a:solidFill>
            <a:srgbClr val="C2AC7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US" sz="4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5D0F2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Goal Statement</a:t>
            </a:r>
            <a:endParaRPr lang="en-US" sz="44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5D0F2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1003525" y="15249010"/>
            <a:ext cx="6820200" cy="1107900"/>
          </a:xfrm>
          <a:prstGeom prst="roundRect">
            <a:avLst>
              <a:gd name="adj" fmla="val 16667"/>
            </a:avLst>
          </a:prstGeom>
          <a:solidFill>
            <a:srgbClr val="C2AC7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US" sz="4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5D0F2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Project Requirement</a:t>
            </a:r>
            <a:endParaRPr lang="en-US" sz="44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5D0F2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97" name="Google Shape;9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7254" y="12514565"/>
            <a:ext cx="3810000" cy="2619375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3"/>
          <p:cNvSpPr txBox="1"/>
          <p:nvPr/>
        </p:nvSpPr>
        <p:spPr>
          <a:xfrm>
            <a:off x="484475" y="905742"/>
            <a:ext cx="7350300" cy="15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/>
              <a:t>Team 527</a:t>
            </a:r>
            <a:endParaRPr sz="7200" b="1" dirty="0"/>
          </a:p>
        </p:txBody>
      </p:sp>
      <p:sp>
        <p:nvSpPr>
          <p:cNvPr id="101" name="Google Shape;101;p13"/>
          <p:cNvSpPr/>
          <p:nvPr/>
        </p:nvSpPr>
        <p:spPr>
          <a:xfrm>
            <a:off x="24829550" y="4155725"/>
            <a:ext cx="6820200" cy="1107900"/>
          </a:xfrm>
          <a:prstGeom prst="roundRect">
            <a:avLst>
              <a:gd name="adj" fmla="val 16667"/>
            </a:avLst>
          </a:prstGeom>
          <a:solidFill>
            <a:srgbClr val="C2AC7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US" sz="4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5D0F2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Entrepreneurial Aspect</a:t>
            </a:r>
            <a:endParaRPr lang="en-US" sz="44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5D0F2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2" name="Google Shape;102;p13"/>
          <p:cNvSpPr/>
          <p:nvPr/>
        </p:nvSpPr>
        <p:spPr>
          <a:xfrm>
            <a:off x="24829550" y="12404375"/>
            <a:ext cx="6820200" cy="1107900"/>
          </a:xfrm>
          <a:prstGeom prst="roundRect">
            <a:avLst>
              <a:gd name="adj" fmla="val 16667"/>
            </a:avLst>
          </a:prstGeom>
          <a:solidFill>
            <a:srgbClr val="C2AC7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US" sz="4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5D0F2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Future Work</a:t>
            </a:r>
            <a:endParaRPr lang="en-US" sz="44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5D0F2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3" name="Google Shape;103;p13"/>
          <p:cNvSpPr/>
          <p:nvPr/>
        </p:nvSpPr>
        <p:spPr>
          <a:xfrm>
            <a:off x="24829550" y="16627300"/>
            <a:ext cx="6820200" cy="1107900"/>
          </a:xfrm>
          <a:prstGeom prst="roundRect">
            <a:avLst>
              <a:gd name="adj" fmla="val 16667"/>
            </a:avLst>
          </a:prstGeom>
          <a:solidFill>
            <a:srgbClr val="C2AC7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US" sz="4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5D0F2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Acknowledgments</a:t>
            </a:r>
            <a:endParaRPr lang="en-US" sz="44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5D0F2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4" name="Google Shape;104;p13"/>
          <p:cNvSpPr/>
          <p:nvPr/>
        </p:nvSpPr>
        <p:spPr>
          <a:xfrm>
            <a:off x="17727225" y="17212560"/>
            <a:ext cx="3163800" cy="1581300"/>
          </a:xfrm>
          <a:prstGeom prst="roundRect">
            <a:avLst>
              <a:gd name="adj" fmla="val 16667"/>
            </a:avLst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/>
              <a:t>Reservoir</a:t>
            </a:r>
            <a:endParaRPr sz="2800" b="1"/>
          </a:p>
        </p:txBody>
      </p:sp>
      <p:sp>
        <p:nvSpPr>
          <p:cNvPr id="105" name="Google Shape;105;p13"/>
          <p:cNvSpPr/>
          <p:nvPr/>
        </p:nvSpPr>
        <p:spPr>
          <a:xfrm>
            <a:off x="15241400" y="17212560"/>
            <a:ext cx="1784400" cy="1581300"/>
          </a:xfrm>
          <a:prstGeom prst="roundRect">
            <a:avLst>
              <a:gd name="adj" fmla="val 16667"/>
            </a:avLst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/>
              <a:t>Pump</a:t>
            </a:r>
            <a:endParaRPr sz="2800" b="1"/>
          </a:p>
        </p:txBody>
      </p:sp>
      <p:sp>
        <p:nvSpPr>
          <p:cNvPr id="106" name="Google Shape;106;p13"/>
          <p:cNvSpPr/>
          <p:nvPr/>
        </p:nvSpPr>
        <p:spPr>
          <a:xfrm>
            <a:off x="9539587" y="14370910"/>
            <a:ext cx="2302200" cy="1986000"/>
          </a:xfrm>
          <a:prstGeom prst="roundRect">
            <a:avLst>
              <a:gd name="adj" fmla="val 16667"/>
            </a:avLst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/>
              <a:t>G</a:t>
            </a:r>
            <a:endParaRPr sz="28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/>
              <a:t>P</a:t>
            </a:r>
            <a:endParaRPr sz="28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/>
              <a:t>U</a:t>
            </a:r>
            <a:endParaRPr sz="2800" b="1"/>
          </a:p>
        </p:txBody>
      </p:sp>
      <p:sp>
        <p:nvSpPr>
          <p:cNvPr id="107" name="Google Shape;107;p13"/>
          <p:cNvSpPr/>
          <p:nvPr/>
        </p:nvSpPr>
        <p:spPr>
          <a:xfrm>
            <a:off x="12972963" y="14370910"/>
            <a:ext cx="2302200" cy="1986000"/>
          </a:xfrm>
          <a:prstGeom prst="roundRect">
            <a:avLst>
              <a:gd name="adj" fmla="val 16667"/>
            </a:avLst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/>
              <a:t>C</a:t>
            </a:r>
            <a:endParaRPr sz="28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/>
              <a:t>P</a:t>
            </a:r>
            <a:endParaRPr sz="28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/>
              <a:t>U</a:t>
            </a:r>
            <a:endParaRPr sz="2800" b="1"/>
          </a:p>
        </p:txBody>
      </p:sp>
      <p:cxnSp>
        <p:nvCxnSpPr>
          <p:cNvPr id="108" name="Google Shape;108;p13"/>
          <p:cNvCxnSpPr>
            <a:endCxn id="107" idx="2"/>
          </p:cNvCxnSpPr>
          <p:nvPr/>
        </p:nvCxnSpPr>
        <p:spPr>
          <a:xfrm rot="10800000">
            <a:off x="14124063" y="16356910"/>
            <a:ext cx="0" cy="1671600"/>
          </a:xfrm>
          <a:prstGeom prst="straightConnector1">
            <a:avLst/>
          </a:prstGeom>
          <a:noFill/>
          <a:ln w="76200" cap="flat" cmpd="sng">
            <a:solidFill>
              <a:srgbClr val="3C78D8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9" name="Google Shape;109;p13"/>
          <p:cNvCxnSpPr/>
          <p:nvPr/>
        </p:nvCxnSpPr>
        <p:spPr>
          <a:xfrm rot="10800000">
            <a:off x="10690663" y="16356910"/>
            <a:ext cx="0" cy="1671600"/>
          </a:xfrm>
          <a:prstGeom prst="straightConnector1">
            <a:avLst/>
          </a:prstGeom>
          <a:noFill/>
          <a:ln w="76200" cap="flat" cmpd="sng">
            <a:solidFill>
              <a:srgbClr val="3C78D8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0" name="Google Shape;110;p13"/>
          <p:cNvCxnSpPr>
            <a:endCxn id="105" idx="1"/>
          </p:cNvCxnSpPr>
          <p:nvPr/>
        </p:nvCxnSpPr>
        <p:spPr>
          <a:xfrm rot="10800000" flipH="1">
            <a:off x="10684100" y="18003210"/>
            <a:ext cx="4557300" cy="300"/>
          </a:xfrm>
          <a:prstGeom prst="straightConnector1">
            <a:avLst/>
          </a:prstGeom>
          <a:noFill/>
          <a:ln w="76200" cap="flat" cmpd="sng">
            <a:solidFill>
              <a:srgbClr val="3C78D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1" name="Google Shape;111;p13"/>
          <p:cNvCxnSpPr/>
          <p:nvPr/>
        </p:nvCxnSpPr>
        <p:spPr>
          <a:xfrm rot="10800000">
            <a:off x="10690663" y="12699310"/>
            <a:ext cx="0" cy="1671600"/>
          </a:xfrm>
          <a:prstGeom prst="straightConnector1">
            <a:avLst/>
          </a:prstGeom>
          <a:noFill/>
          <a:ln w="76200" cap="flat" cmpd="sng">
            <a:solidFill>
              <a:srgbClr val="CC4125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2" name="Google Shape;112;p13"/>
          <p:cNvCxnSpPr/>
          <p:nvPr/>
        </p:nvCxnSpPr>
        <p:spPr>
          <a:xfrm rot="10800000">
            <a:off x="14124063" y="12699310"/>
            <a:ext cx="0" cy="1671600"/>
          </a:xfrm>
          <a:prstGeom prst="straightConnector1">
            <a:avLst/>
          </a:prstGeom>
          <a:noFill/>
          <a:ln w="76200" cap="flat" cmpd="sng">
            <a:solidFill>
              <a:srgbClr val="CC4125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3" name="Google Shape;113;p13"/>
          <p:cNvSpPr txBox="1"/>
          <p:nvPr/>
        </p:nvSpPr>
        <p:spPr>
          <a:xfrm>
            <a:off x="10960250" y="13546610"/>
            <a:ext cx="1368300" cy="4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/>
              <a:t>+</a:t>
            </a:r>
            <a:r>
              <a:rPr lang="en-US" sz="2400" b="1" i="1"/>
              <a:t>Q</a:t>
            </a:r>
            <a:r>
              <a:rPr lang="en-US" sz="2400" b="1" i="1" baseline="-25000"/>
              <a:t>GPU</a:t>
            </a:r>
            <a:endParaRPr sz="2400" b="1" baseline="-25000"/>
          </a:p>
        </p:txBody>
      </p:sp>
      <p:sp>
        <p:nvSpPr>
          <p:cNvPr id="114" name="Google Shape;114;p13"/>
          <p:cNvSpPr txBox="1"/>
          <p:nvPr/>
        </p:nvSpPr>
        <p:spPr>
          <a:xfrm>
            <a:off x="14452225" y="13546610"/>
            <a:ext cx="1368300" cy="4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/>
              <a:t>+</a:t>
            </a:r>
            <a:r>
              <a:rPr lang="en-US" sz="2400" b="1" i="1"/>
              <a:t>Q</a:t>
            </a:r>
            <a:r>
              <a:rPr lang="en-US" sz="2400" b="1" i="1" baseline="-25000"/>
              <a:t>CPU</a:t>
            </a:r>
            <a:endParaRPr sz="2400" b="1" baseline="-25000"/>
          </a:p>
        </p:txBody>
      </p:sp>
      <p:sp>
        <p:nvSpPr>
          <p:cNvPr id="115" name="Google Shape;115;p13"/>
          <p:cNvSpPr/>
          <p:nvPr/>
        </p:nvSpPr>
        <p:spPr>
          <a:xfrm>
            <a:off x="18158025" y="14370910"/>
            <a:ext cx="2302200" cy="2126100"/>
          </a:xfrm>
          <a:prstGeom prst="roundRect">
            <a:avLst>
              <a:gd name="adj" fmla="val 16667"/>
            </a:avLst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/>
              <a:t>R</a:t>
            </a:r>
            <a:endParaRPr sz="16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/>
              <a:t>A</a:t>
            </a:r>
            <a:endParaRPr sz="16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/>
              <a:t>D</a:t>
            </a:r>
            <a:endParaRPr sz="16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/>
              <a:t>I</a:t>
            </a:r>
            <a:endParaRPr sz="16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/>
              <a:t>A</a:t>
            </a:r>
            <a:endParaRPr sz="16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/>
              <a:t>T</a:t>
            </a:r>
            <a:endParaRPr sz="16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/>
              <a:t>O</a:t>
            </a:r>
            <a:endParaRPr sz="16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/>
              <a:t>R</a:t>
            </a:r>
            <a:endParaRPr sz="16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/>
          </a:p>
        </p:txBody>
      </p:sp>
      <p:cxnSp>
        <p:nvCxnSpPr>
          <p:cNvPr id="116" name="Google Shape;116;p13"/>
          <p:cNvCxnSpPr/>
          <p:nvPr/>
        </p:nvCxnSpPr>
        <p:spPr>
          <a:xfrm rot="10800000" flipH="1">
            <a:off x="10684050" y="12724310"/>
            <a:ext cx="8670600" cy="33600"/>
          </a:xfrm>
          <a:prstGeom prst="straightConnector1">
            <a:avLst/>
          </a:prstGeom>
          <a:noFill/>
          <a:ln w="76200" cap="flat" cmpd="sng">
            <a:solidFill>
              <a:srgbClr val="CC412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7" name="Google Shape;117;p13"/>
          <p:cNvCxnSpPr/>
          <p:nvPr/>
        </p:nvCxnSpPr>
        <p:spPr>
          <a:xfrm>
            <a:off x="19309113" y="12699310"/>
            <a:ext cx="0" cy="1671600"/>
          </a:xfrm>
          <a:prstGeom prst="straightConnector1">
            <a:avLst/>
          </a:prstGeom>
          <a:noFill/>
          <a:ln w="76200" cap="flat" cmpd="sng">
            <a:solidFill>
              <a:srgbClr val="CC4125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8" name="Google Shape;118;p13"/>
          <p:cNvSpPr txBox="1"/>
          <p:nvPr/>
        </p:nvSpPr>
        <p:spPr>
          <a:xfrm>
            <a:off x="20891025" y="15137860"/>
            <a:ext cx="2578500" cy="4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/>
              <a:t>-(</a:t>
            </a:r>
            <a:r>
              <a:rPr lang="en-US" sz="2400" b="1" i="1"/>
              <a:t>Q</a:t>
            </a:r>
            <a:r>
              <a:rPr lang="en-US" sz="2400" b="1" i="1" baseline="-25000"/>
              <a:t>GPU</a:t>
            </a:r>
            <a:r>
              <a:rPr lang="en-US" sz="2400" b="1" i="1"/>
              <a:t> + </a:t>
            </a:r>
            <a:r>
              <a:rPr lang="en-US" sz="2400" b="1" i="1">
                <a:solidFill>
                  <a:schemeClr val="dk1"/>
                </a:solidFill>
              </a:rPr>
              <a:t>Q</a:t>
            </a:r>
            <a:r>
              <a:rPr lang="en-US" sz="2400" b="1" i="1" baseline="-25000">
                <a:solidFill>
                  <a:schemeClr val="dk1"/>
                </a:solidFill>
              </a:rPr>
              <a:t>CPU</a:t>
            </a:r>
            <a:r>
              <a:rPr lang="en-US" sz="2400" b="1" i="1">
                <a:solidFill>
                  <a:schemeClr val="dk1"/>
                </a:solidFill>
              </a:rPr>
              <a:t>)</a:t>
            </a:r>
            <a:endParaRPr sz="2400" b="1" i="1"/>
          </a:p>
        </p:txBody>
      </p:sp>
      <p:cxnSp>
        <p:nvCxnSpPr>
          <p:cNvPr id="119" name="Google Shape;119;p13"/>
          <p:cNvCxnSpPr>
            <a:stCxn id="115" idx="2"/>
          </p:cNvCxnSpPr>
          <p:nvPr/>
        </p:nvCxnSpPr>
        <p:spPr>
          <a:xfrm>
            <a:off x="19309125" y="16497010"/>
            <a:ext cx="4200" cy="739500"/>
          </a:xfrm>
          <a:prstGeom prst="straightConnector1">
            <a:avLst/>
          </a:prstGeom>
          <a:noFill/>
          <a:ln w="76200" cap="flat" cmpd="sng">
            <a:solidFill>
              <a:srgbClr val="3C78D8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0" name="Google Shape;120;p13"/>
          <p:cNvCxnSpPr/>
          <p:nvPr/>
        </p:nvCxnSpPr>
        <p:spPr>
          <a:xfrm>
            <a:off x="17025800" y="17997060"/>
            <a:ext cx="706200" cy="12600"/>
          </a:xfrm>
          <a:prstGeom prst="straightConnector1">
            <a:avLst/>
          </a:prstGeom>
          <a:noFill/>
          <a:ln w="76200" cap="flat" cmpd="sng">
            <a:solidFill>
              <a:srgbClr val="3C78D8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1" name="Google Shape;121;p13"/>
          <p:cNvSpPr txBox="1"/>
          <p:nvPr/>
        </p:nvSpPr>
        <p:spPr>
          <a:xfrm>
            <a:off x="10457750" y="19139660"/>
            <a:ext cx="11351700" cy="73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Font typeface="EB Garamond"/>
              <a:buChar char="●"/>
            </a:pPr>
            <a:r>
              <a:rPr lang="en-US" sz="2800" dirty="0">
                <a:latin typeface="EB Garamond"/>
                <a:ea typeface="EB Garamond"/>
                <a:cs typeface="EB Garamond"/>
                <a:sym typeface="EB Garamond"/>
              </a:rPr>
              <a:t>Radiator must remove the heat added by the thermal output of the GPU and CPU, </a:t>
            </a:r>
            <a:r>
              <a:rPr lang="en-US" sz="2800" i="1" dirty="0">
                <a:latin typeface="EB Garamond"/>
                <a:ea typeface="EB Garamond"/>
                <a:cs typeface="EB Garamond"/>
                <a:sym typeface="EB Garamond"/>
              </a:rPr>
              <a:t>Q</a:t>
            </a:r>
            <a:r>
              <a:rPr lang="en-US" sz="2800" i="1" baseline="-25000" dirty="0">
                <a:latin typeface="EB Garamond"/>
                <a:ea typeface="EB Garamond"/>
                <a:cs typeface="EB Garamond"/>
                <a:sym typeface="EB Garamond"/>
              </a:rPr>
              <a:t>GPU</a:t>
            </a:r>
            <a:r>
              <a:rPr lang="en-US" sz="2800" i="1" dirty="0">
                <a:latin typeface="EB Garamond"/>
                <a:ea typeface="EB Garamond"/>
                <a:cs typeface="EB Garamond"/>
                <a:sym typeface="EB Garamond"/>
              </a:rPr>
              <a:t> </a:t>
            </a:r>
            <a:r>
              <a:rPr lang="en-US" sz="2800" dirty="0">
                <a:latin typeface="EB Garamond"/>
                <a:ea typeface="EB Garamond"/>
                <a:cs typeface="EB Garamond"/>
                <a:sym typeface="EB Garamond"/>
              </a:rPr>
              <a:t>and </a:t>
            </a:r>
            <a:r>
              <a:rPr lang="en-US" sz="2800" i="1" dirty="0">
                <a:latin typeface="EB Garamond"/>
                <a:ea typeface="EB Garamond"/>
                <a:cs typeface="EB Garamond"/>
                <a:sym typeface="EB Garamond"/>
              </a:rPr>
              <a:t>Q</a:t>
            </a:r>
            <a:r>
              <a:rPr lang="en-US" sz="2800" i="1" baseline="-25000" dirty="0">
                <a:latin typeface="EB Garamond"/>
                <a:ea typeface="EB Garamond"/>
                <a:cs typeface="EB Garamond"/>
                <a:sym typeface="EB Garamond"/>
              </a:rPr>
              <a:t>CPU</a:t>
            </a:r>
            <a:endParaRPr sz="2800" i="1" dirty="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Font typeface="EB Garamond"/>
              <a:buChar char="●"/>
            </a:pPr>
            <a:r>
              <a:rPr lang="en-US" sz="2800" dirty="0">
                <a:latin typeface="EB Garamond"/>
                <a:ea typeface="EB Garamond"/>
                <a:cs typeface="EB Garamond"/>
                <a:sym typeface="EB Garamond"/>
              </a:rPr>
              <a:t>A parallel loop design was chosen to reduce the number of radiators required.</a:t>
            </a:r>
            <a:endParaRPr sz="2800" dirty="0">
              <a:latin typeface="EB Garamond"/>
              <a:ea typeface="EB Garamond"/>
              <a:cs typeface="EB Garamond"/>
              <a:sym typeface="EB Garamond"/>
            </a:endParaRPr>
          </a:p>
        </p:txBody>
      </p:sp>
      <p:graphicFrame>
        <p:nvGraphicFramePr>
          <p:cNvPr id="122" name="Google Shape;122;p13"/>
          <p:cNvGraphicFramePr/>
          <p:nvPr>
            <p:extLst>
              <p:ext uri="{D42A27DB-BD31-4B8C-83A1-F6EECF244321}">
                <p14:modId xmlns:p14="http://schemas.microsoft.com/office/powerpoint/2010/main" val="3524654071"/>
              </p:ext>
            </p:extLst>
          </p:nvPr>
        </p:nvGraphicFramePr>
        <p:xfrm>
          <a:off x="924100" y="17881995"/>
          <a:ext cx="6559125" cy="3474570"/>
        </p:xfrm>
        <a:graphic>
          <a:graphicData uri="http://schemas.openxmlformats.org/drawingml/2006/table">
            <a:tbl>
              <a:tblPr>
                <a:noFill/>
                <a:tableStyleId>{A69EA246-FB2A-45D8-9CE9-8D63F799DC6B}</a:tableStyleId>
              </a:tblPr>
              <a:tblGrid>
                <a:gridCol w="3590550"/>
                <a:gridCol w="2968575"/>
              </a:tblGrid>
              <a:tr h="54092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dirty="0" smtClean="0"/>
                        <a:t>Targets</a:t>
                      </a:r>
                      <a:endParaRPr sz="2400" b="1" dirty="0"/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25" marR="91425" marT="91425" marB="91425"/>
                </a:tc>
              </a:tr>
              <a:tr h="5409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CPU Temperature</a:t>
                      </a:r>
                      <a:endParaRPr sz="18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50℃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25" marR="91425" marT="91425" marB="91425"/>
                </a:tc>
              </a:tr>
              <a:tr h="5409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</a:rPr>
                        <a:t>GPU Temperature</a:t>
                      </a:r>
                      <a:endParaRPr sz="18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</a:rPr>
                        <a:t>70℃</a:t>
                      </a:r>
                      <a:endParaRPr sz="1800" dirty="0"/>
                    </a:p>
                  </a:txBody>
                  <a:tcPr marL="91425" marR="91425" marT="91425" marB="91425"/>
                </a:tc>
              </a:tr>
              <a:tr h="5409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Case Volume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</a:rPr>
                        <a:t>7.5L</a:t>
                      </a:r>
                      <a:endParaRPr sz="1800" dirty="0"/>
                    </a:p>
                  </a:txBody>
                  <a:tcPr marL="91425" marR="91425" marT="91425" marB="91425"/>
                </a:tc>
              </a:tr>
              <a:tr h="5409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GPU Space Allocation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</a:rPr>
                        <a:t>267mm x 111mm</a:t>
                      </a:r>
                      <a:endParaRPr sz="1800" dirty="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125" name="Google Shape;125;p13"/>
          <p:cNvSpPr txBox="1"/>
          <p:nvPr/>
        </p:nvSpPr>
        <p:spPr>
          <a:xfrm>
            <a:off x="11326163" y="17969910"/>
            <a:ext cx="3163800" cy="2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i="1"/>
              <a:t>Cold Water Flow</a:t>
            </a:r>
            <a:endParaRPr sz="2800" i="1"/>
          </a:p>
        </p:txBody>
      </p:sp>
      <p:sp>
        <p:nvSpPr>
          <p:cNvPr id="126" name="Google Shape;126;p13"/>
          <p:cNvSpPr txBox="1"/>
          <p:nvPr/>
        </p:nvSpPr>
        <p:spPr>
          <a:xfrm>
            <a:off x="15136163" y="12712110"/>
            <a:ext cx="3163800" cy="2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i="1"/>
              <a:t>Hot Water Flow</a:t>
            </a:r>
            <a:endParaRPr sz="2800" i="1"/>
          </a:p>
        </p:txBody>
      </p:sp>
      <p:sp>
        <p:nvSpPr>
          <p:cNvPr id="128" name="Google Shape;128;p13"/>
          <p:cNvSpPr txBox="1"/>
          <p:nvPr/>
        </p:nvSpPr>
        <p:spPr>
          <a:xfrm>
            <a:off x="24674476" y="13746400"/>
            <a:ext cx="6271800" cy="247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Font typeface="EB Garamond"/>
              <a:buChar char="●"/>
            </a:pPr>
            <a:r>
              <a:rPr lang="en-US" sz="2800" dirty="0">
                <a:latin typeface="EB Garamond"/>
                <a:ea typeface="EB Garamond"/>
                <a:cs typeface="EB Garamond"/>
                <a:sym typeface="EB Garamond"/>
              </a:rPr>
              <a:t>Finalize design and CAD models</a:t>
            </a:r>
            <a:endParaRPr sz="2800" dirty="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Font typeface="EB Garamond"/>
              <a:buChar char="●"/>
            </a:pPr>
            <a:r>
              <a:rPr lang="en-US" sz="2800" dirty="0">
                <a:latin typeface="EB Garamond"/>
                <a:ea typeface="EB Garamond"/>
                <a:cs typeface="EB Garamond"/>
                <a:sym typeface="EB Garamond"/>
              </a:rPr>
              <a:t>Order components</a:t>
            </a:r>
            <a:endParaRPr sz="2800" dirty="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Font typeface="EB Garamond"/>
              <a:buChar char="●"/>
            </a:pPr>
            <a:r>
              <a:rPr lang="en-US" sz="2800" dirty="0">
                <a:latin typeface="EB Garamond"/>
                <a:ea typeface="EB Garamond"/>
                <a:cs typeface="EB Garamond"/>
                <a:sym typeface="EB Garamond"/>
              </a:rPr>
              <a:t>Assemble Test Rig</a:t>
            </a:r>
            <a:endParaRPr sz="2800" dirty="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Font typeface="EB Garamond"/>
              <a:buChar char="●"/>
            </a:pPr>
            <a:r>
              <a:rPr lang="en-US" sz="2800" dirty="0">
                <a:latin typeface="EB Garamond"/>
                <a:ea typeface="EB Garamond"/>
                <a:cs typeface="EB Garamond"/>
                <a:sym typeface="EB Garamond"/>
              </a:rPr>
              <a:t>Develop Business Model Canvas for competition in Entrepreneurial Aspect</a:t>
            </a:r>
            <a:endParaRPr sz="2800" dirty="0"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74750" y="5473681"/>
            <a:ext cx="805597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06400">
              <a:buSzPts val="2800"/>
              <a:buFont typeface="EB Garamond"/>
              <a:buChar char="●"/>
            </a:pPr>
            <a:r>
              <a:rPr lang="en-US" sz="2600" dirty="0">
                <a:solidFill>
                  <a:schemeClr val="tx1"/>
                </a:solidFill>
                <a:effectLst/>
                <a:latin typeface="EB Garamond"/>
                <a:ea typeface="EB Garamond"/>
                <a:cs typeface="EB Garamond"/>
                <a:sym typeface="EB Garamond"/>
              </a:rPr>
              <a:t>Current Mini-ITX computer cases remain at relatively large sizes in order to support high-end computer components.</a:t>
            </a:r>
          </a:p>
          <a:p>
            <a:pPr marL="457200" lvl="0" indent="-406400">
              <a:buSzPts val="2800"/>
              <a:buFont typeface="EB Garamond"/>
              <a:buChar char="●"/>
            </a:pPr>
            <a:r>
              <a:rPr lang="en-US" sz="2600" dirty="0">
                <a:solidFill>
                  <a:schemeClr val="tx1"/>
                </a:solidFill>
                <a:effectLst/>
                <a:latin typeface="EB Garamond"/>
                <a:ea typeface="EB Garamond"/>
                <a:cs typeface="EB Garamond"/>
                <a:sym typeface="EB Garamond"/>
              </a:rPr>
              <a:t>A small form-factor (SFX) Mini-ITX computer case capable of cooling formidable Graphics Processing Units (GPU) and Central Processing Units (CPU) may prove profitable.</a:t>
            </a:r>
          </a:p>
          <a:p>
            <a:pPr marL="457200" lvl="0" indent="-406400">
              <a:buSzPts val="2800"/>
              <a:buFont typeface="EB Garamond"/>
              <a:buChar char="●"/>
            </a:pPr>
            <a:r>
              <a:rPr lang="en-US" sz="2600" dirty="0">
                <a:solidFill>
                  <a:schemeClr val="tx1"/>
                </a:solidFill>
                <a:effectLst/>
                <a:latin typeface="EB Garamond"/>
                <a:ea typeface="EB Garamond"/>
                <a:cs typeface="EB Garamond"/>
                <a:sym typeface="EB Garamond"/>
              </a:rPr>
              <a:t>The main issue is compacting the necessary equipment to provide cooling to these components into a SFX layout.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74750" y="11035627"/>
            <a:ext cx="8055979" cy="1389450"/>
          </a:xfrm>
          <a:prstGeom prst="roundRect">
            <a:avLst/>
          </a:prstGeom>
          <a:solidFill>
            <a:schemeClr val="bg1">
              <a:alpha val="92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73575" y="11230489"/>
            <a:ext cx="7350300" cy="145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800" lvl="0">
              <a:lnSpc>
                <a:spcPct val="90000"/>
              </a:lnSpc>
              <a:buSzPts val="2800"/>
            </a:pPr>
            <a:r>
              <a:rPr lang="en-US" sz="2400" dirty="0" smtClean="0">
                <a:solidFill>
                  <a:schemeClr val="dk1"/>
                </a:solidFill>
                <a:latin typeface="EB Garamond"/>
                <a:ea typeface="Times New Roman"/>
                <a:cs typeface="EB Garamond"/>
                <a:sym typeface="Times New Roman"/>
              </a:rPr>
              <a:t>Design a SFX Mini-ITX computer case capable of housing and cooling higher-end Graphics Processing Units and Central Processing Units.</a:t>
            </a:r>
          </a:p>
          <a:p>
            <a:endParaRPr lang="en-US" sz="2400" dirty="0">
              <a:latin typeface="EB Gramont"/>
              <a:cs typeface="EB Gramont"/>
            </a:endParaRPr>
          </a:p>
        </p:txBody>
      </p:sp>
      <p:pic>
        <p:nvPicPr>
          <p:cNvPr id="5" name="Picture 4" descr="JimMoranLogo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6735" y="9916291"/>
            <a:ext cx="2287143" cy="2287143"/>
          </a:xfrm>
          <a:prstGeom prst="rect">
            <a:avLst/>
          </a:prstGeom>
        </p:spPr>
      </p:pic>
      <p:pic>
        <p:nvPicPr>
          <p:cNvPr id="6" name="Picture 5" descr="EngSharkTankLogo.png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28" r="28994"/>
          <a:stretch/>
        </p:blipFill>
        <p:spPr>
          <a:xfrm>
            <a:off x="28082166" y="9767604"/>
            <a:ext cx="2591022" cy="253304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4674476" y="5811451"/>
            <a:ext cx="6820248" cy="4247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06400">
              <a:buSzPts val="2800"/>
              <a:buFont typeface="EB Garamond"/>
              <a:buChar char="●"/>
            </a:pPr>
            <a:r>
              <a:rPr lang="en-US" sz="2700" dirty="0" err="1">
                <a:latin typeface="EB Garamond"/>
                <a:ea typeface="EB Garamond"/>
                <a:cs typeface="EB Garamond"/>
                <a:sym typeface="EB Garamond"/>
              </a:rPr>
              <a:t>InNOLEvation</a:t>
            </a:r>
            <a:r>
              <a:rPr lang="en-US" sz="2700" dirty="0">
                <a:latin typeface="EB Garamond"/>
                <a:ea typeface="EB Garamond"/>
                <a:cs typeface="EB Garamond"/>
                <a:sym typeface="EB Garamond"/>
              </a:rPr>
              <a:t> Challenge </a:t>
            </a:r>
          </a:p>
          <a:p>
            <a:pPr marL="914400" lvl="1" indent="-406400">
              <a:buSzPts val="2800"/>
              <a:buFont typeface="EB Garamond"/>
              <a:buChar char="➢"/>
            </a:pPr>
            <a:r>
              <a:rPr lang="en-US" sz="2700" dirty="0">
                <a:latin typeface="EB Garamond"/>
                <a:ea typeface="EB Garamond"/>
                <a:cs typeface="EB Garamond"/>
                <a:sym typeface="EB Garamond"/>
              </a:rPr>
              <a:t>Jim Moran School of Entrepreneurship Business Model Competition </a:t>
            </a:r>
          </a:p>
          <a:p>
            <a:pPr marL="914400" lvl="1" indent="-406400">
              <a:buSzPts val="2800"/>
              <a:buFont typeface="EB Garamond"/>
              <a:buChar char="➢"/>
            </a:pPr>
            <a:r>
              <a:rPr lang="en-US" sz="2700" dirty="0">
                <a:latin typeface="EB Garamond"/>
                <a:ea typeface="EB Garamond"/>
                <a:cs typeface="EB Garamond"/>
                <a:sym typeface="EB Garamond"/>
              </a:rPr>
              <a:t>Development of Business Model Canvas</a:t>
            </a:r>
          </a:p>
          <a:p>
            <a:pPr marL="457200" lvl="0"/>
            <a:endParaRPr lang="en-US" sz="2700" dirty="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406400">
              <a:buSzPts val="2800"/>
              <a:buFont typeface="EB Garamond"/>
              <a:buChar char="●"/>
            </a:pPr>
            <a:r>
              <a:rPr lang="en-US" sz="2700" dirty="0">
                <a:latin typeface="EB Garamond"/>
                <a:ea typeface="EB Garamond"/>
                <a:cs typeface="EB Garamond"/>
                <a:sym typeface="EB Garamond"/>
              </a:rPr>
              <a:t>Engineering Shark Tank</a:t>
            </a:r>
          </a:p>
          <a:p>
            <a:pPr marL="914400" lvl="1" indent="-406400">
              <a:buSzPts val="2800"/>
              <a:buFont typeface="EB Garamond"/>
              <a:buChar char="➢"/>
            </a:pPr>
            <a:r>
              <a:rPr lang="en-US" sz="2700" dirty="0">
                <a:latin typeface="EB Garamond"/>
                <a:ea typeface="EB Garamond"/>
                <a:cs typeface="EB Garamond"/>
                <a:sym typeface="EB Garamond"/>
              </a:rPr>
              <a:t>FAMU-FSU College of Engineering Business Pitch Competition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24347004" y="17876311"/>
            <a:ext cx="7446205" cy="3692370"/>
          </a:xfrm>
          <a:prstGeom prst="roundRect">
            <a:avLst/>
          </a:prstGeom>
          <a:solidFill>
            <a:schemeClr val="bg1">
              <a:alpha val="92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4829502" y="17998275"/>
            <a:ext cx="6593227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Team 527 would like to thank the Dean’s Office for sponsoring this project, along with our </a:t>
            </a:r>
            <a:r>
              <a:rPr lang="en-US" sz="2800" dirty="0" smtClean="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advisers </a:t>
            </a:r>
            <a:r>
              <a:rPr lang="en-US" sz="2800" dirty="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Dr. Michael Devine and Dr. Juan </a:t>
            </a:r>
            <a:r>
              <a:rPr lang="en-US" sz="2800" dirty="0" err="1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Ordoñez</a:t>
            </a:r>
            <a:r>
              <a:rPr lang="en-US" sz="2800" dirty="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 for their continued support and guidance throughout this process</a:t>
            </a:r>
            <a:r>
              <a:rPr lang="en-US" sz="2800" dirty="0" smtClean="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. Finally, thank you to our </a:t>
            </a:r>
            <a:r>
              <a:rPr lang="en-US" sz="2800" dirty="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senior design instructor Shayne </a:t>
            </a:r>
            <a:r>
              <a:rPr lang="en-US" sz="2800" dirty="0" err="1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McConomy</a:t>
            </a:r>
            <a:r>
              <a:rPr lang="en-US" sz="2800" dirty="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. 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924100" y="16651947"/>
            <a:ext cx="6820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EB Garamond"/>
                <a:cs typeface="EB Garamond"/>
              </a:rPr>
              <a:t>This computer case will perform all functions that any computer case would be expected to, </a:t>
            </a:r>
            <a:r>
              <a:rPr lang="en-US" sz="2400" dirty="0" err="1" smtClean="0">
                <a:latin typeface="EB Garamond"/>
                <a:cs typeface="EB Garamond"/>
              </a:rPr>
              <a:t>ie</a:t>
            </a:r>
            <a:r>
              <a:rPr lang="en-US" sz="2400" dirty="0" smtClean="0">
                <a:latin typeface="EB Garamond"/>
                <a:cs typeface="EB Garamond"/>
              </a:rPr>
              <a:t>. component support and environmental protection</a:t>
            </a:r>
            <a:endParaRPr lang="en-US" sz="2400" dirty="0">
              <a:latin typeface="EB Garamond"/>
              <a:cs typeface="EB Garamond"/>
            </a:endParaRPr>
          </a:p>
        </p:txBody>
      </p:sp>
      <p:sp>
        <p:nvSpPr>
          <p:cNvPr id="64" name="Google Shape;94;p13"/>
          <p:cNvSpPr/>
          <p:nvPr/>
        </p:nvSpPr>
        <p:spPr>
          <a:xfrm>
            <a:off x="12534450" y="11081072"/>
            <a:ext cx="6820200" cy="1107900"/>
          </a:xfrm>
          <a:prstGeom prst="roundRect">
            <a:avLst>
              <a:gd name="adj" fmla="val 16667"/>
            </a:avLst>
          </a:prstGeom>
          <a:solidFill>
            <a:srgbClr val="C2AC7D"/>
          </a:solidFill>
          <a:ln w="9525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US" sz="4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5D0F2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Thermal Schematic</a:t>
            </a:r>
            <a:endParaRPr lang="en-US" sz="44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5D0F2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7" name="Google Shape;94;p13"/>
          <p:cNvSpPr/>
          <p:nvPr/>
        </p:nvSpPr>
        <p:spPr>
          <a:xfrm>
            <a:off x="12325663" y="3329456"/>
            <a:ext cx="6820200" cy="1107900"/>
          </a:xfrm>
          <a:prstGeom prst="roundRect">
            <a:avLst>
              <a:gd name="adj" fmla="val 16667"/>
            </a:avLst>
          </a:prstGeom>
          <a:solidFill>
            <a:srgbClr val="C2AC7D"/>
          </a:solidFill>
          <a:ln w="9525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US" sz="4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5D0F2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Mockup Case</a:t>
            </a:r>
            <a:endParaRPr lang="en-US" sz="44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5D0F2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7" name="Picture 16" descr="GPU2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671" y="12514565"/>
            <a:ext cx="4270211" cy="2619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378</Words>
  <Application>Microsoft Macintosh PowerPoint</Application>
  <PresentationFormat>Custom</PresentationFormat>
  <Paragraphs>68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William Pineda</cp:lastModifiedBy>
  <cp:revision>12</cp:revision>
  <dcterms:modified xsi:type="dcterms:W3CDTF">2019-02-08T13:09:25Z</dcterms:modified>
</cp:coreProperties>
</file>