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6858000" cx="12192000"/>
  <p:notesSz cx="6858000" cy="9144000"/>
  <p:embeddedFontLst>
    <p:embeddedFont>
      <p:font typeface="Helvetica Neue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7DF019D-D6D7-45ED-B0EB-5E9EAAD37043}">
  <a:tblStyle styleId="{B7DF019D-D6D7-45ED-B0EB-5E9EAAD3704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HelveticaNeue-bold.fntdata"/><Relationship Id="rId50" Type="http://schemas.openxmlformats.org/officeDocument/2006/relationships/font" Target="fonts/HelveticaNeue-regular.fntdata"/><Relationship Id="rId53" Type="http://schemas.openxmlformats.org/officeDocument/2006/relationships/font" Target="fonts/HelveticaNeue-boldItalic.fntdata"/><Relationship Id="rId52" Type="http://schemas.openxmlformats.org/officeDocument/2006/relationships/font" Target="fonts/HelveticaNeue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c9af4ef82_3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4c9af4ef82_3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c9cb7960a_2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4c9cb7960a_2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c9af4ef82_3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4c9af4ef82_3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c9af4ef82_3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4c9af4ef82_3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c9af4ef82_6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4c9af4ef82_6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c9af4ef82_3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4c9af4ef82_3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c9af4ef82_4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4c9af4ef82_4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c9af4ef82_4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4c9af4ef82_4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c9af4ef82_4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4c9af4ef82_4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c9af4ef82_6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4c9af4ef82_6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c9af4ef82_5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4c9af4ef82_5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c9af4ef82_6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4c9af4ef82_6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c9af4ef82_6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4c9af4ef82_6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c9af4ef82_6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4c9af4ef82_6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c9af4ef82_6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4c9af4ef82_6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aff0525a2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4aff0525a2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aff0525a2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4aff0525a2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c8179ba2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4c8179ba2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4c8179ba22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4c8179ba22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4c8179ba22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4c8179ba22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c78bf6e2d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Efficiency of the case will be determined by limiting head loss, power consumption, limit energy, proper space allocation</a:t>
            </a:r>
            <a:endParaRPr/>
          </a:p>
        </p:txBody>
      </p:sp>
      <p:sp>
        <p:nvSpPr>
          <p:cNvPr id="502" name="Google Shape;502;g4c78bf6e2d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this slide will advance on default after 2 seconds. If you would like to change this then go to the transition tab and under timing change the advance slide settings. </a:t>
            </a:r>
            <a:endParaRPr/>
          </a:p>
        </p:txBody>
      </p:sp>
      <p:sp>
        <p:nvSpPr>
          <p:cNvPr id="511" name="Google Shape;51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4c9cb7960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4c9cb7960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c9cb7960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4c9cb7960a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4c9cb7960a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4c9cb7960a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4c9cb7960a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4c9cb7960a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g4c9cb7960a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c9cb7960a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4c9cb7960a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c9cb7960a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4c9cb7960a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4c9cb7960a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4c9cb7960a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4c9cb7960a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4c9cb7960a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4c9cb7960a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c78bf6e2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4c78bf6e2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c9cb7960a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4c9cb7960a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i="0"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2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/>
          <p:nvPr>
            <p:ph idx="2" type="pic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 rot="5400000">
            <a:off x="3960813" y="-1296988"/>
            <a:ext cx="4270374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 rot="5400000">
            <a:off x="7173913" y="1916113"/>
            <a:ext cx="5730875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 rot="5400000">
            <a:off x="1839913" y="-636587"/>
            <a:ext cx="57308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One-third Slide">
  <p:cSld name="Content One-third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838200" y="1825625"/>
            <a:ext cx="347472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4404360" y="1825625"/>
            <a:ext cx="694944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Two-thirds Slide">
  <p:cSld name="Content Two-thirds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7879080" y="1828800"/>
            <a:ext cx="347472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838199" y="1828800"/>
            <a:ext cx="694944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 Heading One-third Slide">
  <p:cSld name="Sub Heading One-third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839788" y="182880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839788" y="2518665"/>
            <a:ext cx="3474720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3" type="body"/>
          </p:nvPr>
        </p:nvSpPr>
        <p:spPr>
          <a:xfrm>
            <a:off x="4419600" y="2518665"/>
            <a:ext cx="6935788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8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Slide">
  <p:cSld name="Three Columns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787908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838200" y="1850122"/>
            <a:ext cx="3474720" cy="4245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3" type="body"/>
          </p:nvPr>
        </p:nvSpPr>
        <p:spPr>
          <a:xfrm>
            <a:off x="435864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Bottom Two Columns ">
  <p:cSld name="Content with Bottom Two Columns 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6205728" y="3124200"/>
            <a:ext cx="5148072" cy="2971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3" type="body"/>
          </p:nvPr>
        </p:nvSpPr>
        <p:spPr>
          <a:xfrm>
            <a:off x="838200" y="3124201"/>
            <a:ext cx="514807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Bottom Three Columns ">
  <p:cSld name="Content with Bottom Three Columns 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787908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3" type="body"/>
          </p:nvPr>
        </p:nvSpPr>
        <p:spPr>
          <a:xfrm>
            <a:off x="83820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4" type="body"/>
          </p:nvPr>
        </p:nvSpPr>
        <p:spPr>
          <a:xfrm>
            <a:off x="435864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s with Captions">
  <p:cSld name="3 Columns with Captio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838200" y="1804140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4358640" y="1804139"/>
            <a:ext cx="3474720" cy="383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3" type="body"/>
          </p:nvPr>
        </p:nvSpPr>
        <p:spPr>
          <a:xfrm>
            <a:off x="7879080" y="1804138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4" type="body"/>
          </p:nvPr>
        </p:nvSpPr>
        <p:spPr>
          <a:xfrm>
            <a:off x="838200" y="5638800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22"/>
          <p:cNvSpPr txBox="1"/>
          <p:nvPr>
            <p:ph idx="5" type="body"/>
          </p:nvPr>
        </p:nvSpPr>
        <p:spPr>
          <a:xfrm>
            <a:off x="4358640" y="563880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22"/>
          <p:cNvSpPr txBox="1"/>
          <p:nvPr>
            <p:ph idx="6" type="body"/>
          </p:nvPr>
        </p:nvSpPr>
        <p:spPr>
          <a:xfrm>
            <a:off x="7875037" y="5638800"/>
            <a:ext cx="34787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2"/>
          <p:cNvSpPr txBox="1"/>
          <p:nvPr>
            <p:ph idx="7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s and 2 Rows with Captions">
  <p:cSld name="3 Columns and 2 Rows with Caption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841248" y="1777261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2" type="body"/>
          </p:nvPr>
        </p:nvSpPr>
        <p:spPr>
          <a:xfrm>
            <a:off x="4358640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3" type="body"/>
          </p:nvPr>
        </p:nvSpPr>
        <p:spPr>
          <a:xfrm>
            <a:off x="7882128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4" type="body"/>
          </p:nvPr>
        </p:nvSpPr>
        <p:spPr>
          <a:xfrm>
            <a:off x="841248" y="5663462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4" name="Google Shape;144;p23"/>
          <p:cNvSpPr txBox="1"/>
          <p:nvPr>
            <p:ph idx="5" type="body"/>
          </p:nvPr>
        </p:nvSpPr>
        <p:spPr>
          <a:xfrm>
            <a:off x="4350882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23"/>
          <p:cNvSpPr txBox="1"/>
          <p:nvPr>
            <p:ph idx="6" type="body"/>
          </p:nvPr>
        </p:nvSpPr>
        <p:spPr>
          <a:xfrm>
            <a:off x="7882128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23"/>
          <p:cNvSpPr txBox="1"/>
          <p:nvPr>
            <p:ph idx="7" type="body"/>
          </p:nvPr>
        </p:nvSpPr>
        <p:spPr>
          <a:xfrm>
            <a:off x="841248" y="3422706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23"/>
          <p:cNvSpPr txBox="1"/>
          <p:nvPr>
            <p:ph idx="8" type="body"/>
          </p:nvPr>
        </p:nvSpPr>
        <p:spPr>
          <a:xfrm>
            <a:off x="4350882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23"/>
          <p:cNvSpPr txBox="1"/>
          <p:nvPr>
            <p:ph idx="9" type="body"/>
          </p:nvPr>
        </p:nvSpPr>
        <p:spPr>
          <a:xfrm>
            <a:off x="7882128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23"/>
          <p:cNvSpPr txBox="1"/>
          <p:nvPr>
            <p:ph idx="13" type="body"/>
          </p:nvPr>
        </p:nvSpPr>
        <p:spPr>
          <a:xfrm>
            <a:off x="841248" y="3985855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4" type="body"/>
          </p:nvPr>
        </p:nvSpPr>
        <p:spPr>
          <a:xfrm>
            <a:off x="4358640" y="3985854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5" type="body"/>
          </p:nvPr>
        </p:nvSpPr>
        <p:spPr>
          <a:xfrm>
            <a:off x="7882128" y="3985853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Only">
  <p:cSld name="1_Content 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838200" y="365125"/>
            <a:ext cx="10515600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inition">
  <p:cSld name="Defini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2286000"/>
            <a:ext cx="10515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2895600"/>
            <a:ext cx="10515600" cy="274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8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6172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839788" y="1828800"/>
            <a:ext cx="5157787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505075"/>
            <a:ext cx="5157787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body"/>
          </p:nvPr>
        </p:nvSpPr>
        <p:spPr>
          <a:xfrm>
            <a:off x="6172200" y="1828800"/>
            <a:ext cx="5183188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72200" y="2505075"/>
            <a:ext cx="5183188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image" Target="../media/image34.jpg"/><Relationship Id="rId6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mygaming.co.za/news/features/89913-there-are-1-8-billion-gamers-in-the-world-and-pc-gaming-dominates-the-market.html" TargetMode="External"/><Relationship Id="rId4" Type="http://schemas.openxmlformats.org/officeDocument/2006/relationships/hyperlink" Target="https://koolance.com/radiator-2-fan-120mm-30-fpi-copper" TargetMode="External"/><Relationship Id="rId5" Type="http://schemas.openxmlformats.org/officeDocument/2006/relationships/hyperlink" Target="https://grabcad.com/library/corsair-sf600-1" TargetMode="External"/><Relationship Id="rId6" Type="http://schemas.openxmlformats.org/officeDocument/2006/relationships/hyperlink" Target="https://grabcad.com/library/cooler-80mm-1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Mini-iTX Computer Case</a:t>
            </a:r>
            <a:br>
              <a:rPr lang="en-US"/>
            </a:br>
            <a:r>
              <a:rPr lang="en-US"/>
              <a:t> Design Review 4</a:t>
            </a:r>
            <a:endParaRPr/>
          </a:p>
        </p:txBody>
      </p:sp>
      <p:sp>
        <p:nvSpPr>
          <p:cNvPr id="163" name="Google Shape;163;p25"/>
          <p:cNvSpPr txBox="1"/>
          <p:nvPr>
            <p:ph idx="1" type="subTitle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18-Jan-19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807988"/>
            <a:ext cx="9144000" cy="141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Case Layouts</a:t>
            </a:r>
            <a:endParaRPr/>
          </a:p>
        </p:txBody>
      </p:sp>
      <p:sp>
        <p:nvSpPr>
          <p:cNvPr id="243" name="Google Shape;243;p34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34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 rotWithShape="1">
          <a:blip r:embed="rId3">
            <a:alphaModFix/>
          </a:blip>
          <a:srcRect b="29311" l="22166" r="29570" t="10089"/>
          <a:stretch/>
        </p:blipFill>
        <p:spPr>
          <a:xfrm>
            <a:off x="3207713" y="1555738"/>
            <a:ext cx="5776575" cy="374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Case Layouts</a:t>
            </a:r>
            <a:endParaRPr/>
          </a:p>
        </p:txBody>
      </p:sp>
      <p:sp>
        <p:nvSpPr>
          <p:cNvPr id="251" name="Google Shape;251;p35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35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 b="26950" l="22733" r="24765" t="8835"/>
          <a:stretch/>
        </p:blipFill>
        <p:spPr>
          <a:xfrm>
            <a:off x="3300387" y="1662889"/>
            <a:ext cx="5591224" cy="353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Case Layouts</a:t>
            </a:r>
            <a:endParaRPr/>
          </a:p>
        </p:txBody>
      </p:sp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36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 b="26295" l="23222" r="25297" t="7333"/>
          <a:stretch/>
        </p:blipFill>
        <p:spPr>
          <a:xfrm>
            <a:off x="3148200" y="1623000"/>
            <a:ext cx="5592611" cy="372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Large Components</a:t>
            </a:r>
            <a:endParaRPr/>
          </a:p>
        </p:txBody>
      </p:sp>
      <p:sp>
        <p:nvSpPr>
          <p:cNvPr id="267" name="Google Shape;267;p3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37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 txBox="1"/>
          <p:nvPr/>
        </p:nvSpPr>
        <p:spPr>
          <a:xfrm>
            <a:off x="5186400" y="4593250"/>
            <a:ext cx="23994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Motherboard</a:t>
            </a:r>
            <a:endParaRPr sz="3000"/>
          </a:p>
        </p:txBody>
      </p:sp>
      <p:pic>
        <p:nvPicPr>
          <p:cNvPr id="270" name="Google Shape;2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900" y="1388075"/>
            <a:ext cx="6457952" cy="32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Large Components</a:t>
            </a:r>
            <a:endParaRPr/>
          </a:p>
        </p:txBody>
      </p:sp>
      <p:sp>
        <p:nvSpPr>
          <p:cNvPr id="276" name="Google Shape;276;p3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38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78" name="Google Shape;2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925" y="1785500"/>
            <a:ext cx="7188150" cy="27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8"/>
          <p:cNvSpPr txBox="1"/>
          <p:nvPr/>
        </p:nvSpPr>
        <p:spPr>
          <a:xfrm>
            <a:off x="5186400" y="4593250"/>
            <a:ext cx="18192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Radiator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Large Components</a:t>
            </a:r>
            <a:endParaRPr/>
          </a:p>
        </p:txBody>
      </p:sp>
      <p:sp>
        <p:nvSpPr>
          <p:cNvPr id="285" name="Google Shape;285;p39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39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950" y="2263463"/>
            <a:ext cx="7908075" cy="23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/>
          <p:nvPr/>
        </p:nvSpPr>
        <p:spPr>
          <a:xfrm>
            <a:off x="5522950" y="4693300"/>
            <a:ext cx="3090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Power Supply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Large Components</a:t>
            </a:r>
            <a:endParaRPr/>
          </a:p>
        </p:txBody>
      </p:sp>
      <p:sp>
        <p:nvSpPr>
          <p:cNvPr id="294" name="Google Shape;294;p40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40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6" name="Google Shape;2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13" y="2005000"/>
            <a:ext cx="75723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 txBox="1"/>
          <p:nvPr/>
        </p:nvSpPr>
        <p:spPr>
          <a:xfrm>
            <a:off x="6096000" y="5066225"/>
            <a:ext cx="18192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GPU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Large Components</a:t>
            </a:r>
            <a:endParaRPr/>
          </a:p>
        </p:txBody>
      </p:sp>
      <p:sp>
        <p:nvSpPr>
          <p:cNvPr id="303" name="Google Shape;303;p41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41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50" y="1362200"/>
            <a:ext cx="3572325" cy="40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875" y="2433025"/>
            <a:ext cx="645795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1311725" y="5411825"/>
            <a:ext cx="2381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120mm Fan</a:t>
            </a:r>
            <a:endParaRPr sz="3000"/>
          </a:p>
        </p:txBody>
      </p:sp>
      <p:sp>
        <p:nvSpPr>
          <p:cNvPr id="308" name="Google Shape;308;p41"/>
          <p:cNvSpPr txBox="1"/>
          <p:nvPr/>
        </p:nvSpPr>
        <p:spPr>
          <a:xfrm>
            <a:off x="7376200" y="4700175"/>
            <a:ext cx="18192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Pump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Configurations (Case 1)</a:t>
            </a:r>
            <a:endParaRPr/>
          </a:p>
        </p:txBody>
      </p:sp>
      <p:sp>
        <p:nvSpPr>
          <p:cNvPr id="314" name="Google Shape;314;p42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42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425" y="1334575"/>
            <a:ext cx="8597147" cy="418883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2"/>
          <p:cNvSpPr txBox="1"/>
          <p:nvPr/>
        </p:nvSpPr>
        <p:spPr>
          <a:xfrm>
            <a:off x="5391450" y="5373650"/>
            <a:ext cx="1409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1 = 9.3L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Configurations</a:t>
            </a:r>
            <a:r>
              <a:rPr lang="en-US"/>
              <a:t> (Case 1)</a:t>
            </a:r>
            <a:endParaRPr/>
          </a:p>
        </p:txBody>
      </p:sp>
      <p:sp>
        <p:nvSpPr>
          <p:cNvPr id="323" name="Google Shape;323;p43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43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43"/>
          <p:cNvSpPr txBox="1"/>
          <p:nvPr/>
        </p:nvSpPr>
        <p:spPr>
          <a:xfrm>
            <a:off x="9601200" y="5532700"/>
            <a:ext cx="1409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1 = 9.3L</a:t>
            </a:r>
            <a:endParaRPr/>
          </a:p>
        </p:txBody>
      </p:sp>
      <p:sp>
        <p:nvSpPr>
          <p:cNvPr id="326" name="Google Shape;326;p43"/>
          <p:cNvSpPr txBox="1"/>
          <p:nvPr/>
        </p:nvSpPr>
        <p:spPr>
          <a:xfrm>
            <a:off x="713975" y="1623000"/>
            <a:ext cx="4490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Limited space between GPU and CPU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Enough space for hard drives (Mechanical and SSD)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Closest case to 7.5L goal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Easily accessible ports from motherboard and GPU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Adequate free space in case for additional airflow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327" name="Google Shape;327;p43"/>
          <p:cNvCxnSpPr/>
          <p:nvPr/>
        </p:nvCxnSpPr>
        <p:spPr>
          <a:xfrm rot="10800000">
            <a:off x="7361450" y="1127475"/>
            <a:ext cx="253800" cy="13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43"/>
          <p:cNvCxnSpPr/>
          <p:nvPr/>
        </p:nvCxnSpPr>
        <p:spPr>
          <a:xfrm flipH="1">
            <a:off x="7474450" y="1196050"/>
            <a:ext cx="9300" cy="24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43"/>
          <p:cNvCxnSpPr/>
          <p:nvPr/>
        </p:nvCxnSpPr>
        <p:spPr>
          <a:xfrm>
            <a:off x="7300075" y="3599200"/>
            <a:ext cx="307200" cy="1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43"/>
          <p:cNvCxnSpPr/>
          <p:nvPr/>
        </p:nvCxnSpPr>
        <p:spPr>
          <a:xfrm flipH="1" rot="10800000">
            <a:off x="7584500" y="3861275"/>
            <a:ext cx="122100" cy="13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43"/>
          <p:cNvCxnSpPr/>
          <p:nvPr/>
        </p:nvCxnSpPr>
        <p:spPr>
          <a:xfrm flipH="1" rot="10800000">
            <a:off x="9995825" y="5270425"/>
            <a:ext cx="1974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43"/>
          <p:cNvCxnSpPr/>
          <p:nvPr/>
        </p:nvCxnSpPr>
        <p:spPr>
          <a:xfrm>
            <a:off x="11577175" y="4622100"/>
            <a:ext cx="141000" cy="12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3" name="Google Shape;3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600" y="297300"/>
            <a:ext cx="4259804" cy="4930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43"/>
          <p:cNvCxnSpPr/>
          <p:nvPr/>
        </p:nvCxnSpPr>
        <p:spPr>
          <a:xfrm>
            <a:off x="7642025" y="3930425"/>
            <a:ext cx="2442600" cy="14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43"/>
          <p:cNvCxnSpPr/>
          <p:nvPr/>
        </p:nvCxnSpPr>
        <p:spPr>
          <a:xfrm flipH="1" rot="10800000">
            <a:off x="10543925" y="4453125"/>
            <a:ext cx="126990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11758125" y="4386325"/>
            <a:ext cx="134100" cy="14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43"/>
          <p:cNvSpPr txBox="1"/>
          <p:nvPr/>
        </p:nvSpPr>
        <p:spPr>
          <a:xfrm>
            <a:off x="6635450" y="1746300"/>
            <a:ext cx="1230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231.20mm</a:t>
            </a:r>
            <a:endParaRPr sz="1200"/>
          </a:p>
        </p:txBody>
      </p:sp>
      <p:sp>
        <p:nvSpPr>
          <p:cNvPr id="338" name="Google Shape;338;p43"/>
          <p:cNvSpPr txBox="1"/>
          <p:nvPr/>
        </p:nvSpPr>
        <p:spPr>
          <a:xfrm>
            <a:off x="7952075" y="4568850"/>
            <a:ext cx="1230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276.0 mm</a:t>
            </a:r>
            <a:endParaRPr sz="1200"/>
          </a:p>
        </p:txBody>
      </p:sp>
      <p:sp>
        <p:nvSpPr>
          <p:cNvPr id="339" name="Google Shape;339;p43"/>
          <p:cNvSpPr txBox="1"/>
          <p:nvPr/>
        </p:nvSpPr>
        <p:spPr>
          <a:xfrm>
            <a:off x="11058050" y="4941775"/>
            <a:ext cx="1453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142.0 </a:t>
            </a:r>
            <a:r>
              <a:rPr lang="en-US" sz="1200"/>
              <a:t>mm</a:t>
            </a:r>
            <a:endParaRPr sz="1200"/>
          </a:p>
        </p:txBody>
      </p:sp>
      <p:cxnSp>
        <p:nvCxnSpPr>
          <p:cNvPr id="340" name="Google Shape;340;p43"/>
          <p:cNvCxnSpPr/>
          <p:nvPr/>
        </p:nvCxnSpPr>
        <p:spPr>
          <a:xfrm>
            <a:off x="10448050" y="5117150"/>
            <a:ext cx="2631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Team Introductions</a:t>
            </a:r>
            <a:endParaRPr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914400" y="1613600"/>
            <a:ext cx="10703100" cy="44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8436775" y="4306800"/>
            <a:ext cx="36609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William Pineda 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Design Engineer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6143675" y="4306800"/>
            <a:ext cx="26994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Fabrizio Alvarado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Entrepreneurial Advisor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3106100" y="4306800"/>
            <a:ext cx="29022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Patrick Huffman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Thermal Design Engineer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313550" y="4306800"/>
            <a:ext cx="26994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Paul Hromadka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Team Leader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6675" l="25150" r="20445" t="16419"/>
          <a:stretch/>
        </p:blipFill>
        <p:spPr>
          <a:xfrm>
            <a:off x="834150" y="1807000"/>
            <a:ext cx="1658200" cy="2344000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4">
            <a:alphaModFix/>
          </a:blip>
          <a:srcRect b="30643" l="28826" r="14749" t="5819"/>
          <a:stretch/>
        </p:blipFill>
        <p:spPr>
          <a:xfrm>
            <a:off x="3728100" y="1807000"/>
            <a:ext cx="1658202" cy="2343999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5">
            <a:alphaModFix/>
          </a:blip>
          <a:srcRect b="0" l="24240" r="29674" t="11308"/>
          <a:stretch/>
        </p:blipFill>
        <p:spPr>
          <a:xfrm>
            <a:off x="9281950" y="1826750"/>
            <a:ext cx="1970555" cy="2343997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8100" y="1826750"/>
            <a:ext cx="1970550" cy="2324250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95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Configurations</a:t>
            </a:r>
            <a:r>
              <a:rPr lang="en-US"/>
              <a:t> (Case 2)</a:t>
            </a:r>
            <a:endParaRPr/>
          </a:p>
        </p:txBody>
      </p:sp>
      <p:sp>
        <p:nvSpPr>
          <p:cNvPr id="346" name="Google Shape;346;p44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44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44"/>
          <p:cNvSpPr txBox="1"/>
          <p:nvPr/>
        </p:nvSpPr>
        <p:spPr>
          <a:xfrm>
            <a:off x="5391450" y="5373650"/>
            <a:ext cx="1635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2 = 12.5L</a:t>
            </a:r>
            <a:endParaRPr/>
          </a:p>
        </p:txBody>
      </p:sp>
      <p:pic>
        <p:nvPicPr>
          <p:cNvPr id="349" name="Google Shape;3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400" y="1706075"/>
            <a:ext cx="6711693" cy="34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Configurations </a:t>
            </a:r>
            <a:r>
              <a:rPr lang="en-US"/>
              <a:t>(Case 2)</a:t>
            </a:r>
            <a:endParaRPr/>
          </a:p>
        </p:txBody>
      </p:sp>
      <p:sp>
        <p:nvSpPr>
          <p:cNvPr id="355" name="Google Shape;355;p45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45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45"/>
          <p:cNvSpPr txBox="1"/>
          <p:nvPr/>
        </p:nvSpPr>
        <p:spPr>
          <a:xfrm>
            <a:off x="8991600" y="5570263"/>
            <a:ext cx="1635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2 = 12.5L</a:t>
            </a:r>
            <a:endParaRPr/>
          </a:p>
        </p:txBody>
      </p:sp>
      <p:pic>
        <p:nvPicPr>
          <p:cNvPr id="358" name="Google Shape;3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300" y="563500"/>
            <a:ext cx="4057209" cy="49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5"/>
          <p:cNvSpPr txBox="1"/>
          <p:nvPr/>
        </p:nvSpPr>
        <p:spPr>
          <a:xfrm>
            <a:off x="713975" y="1623000"/>
            <a:ext cx="4490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Largest volume of the different configurations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Most practical in regards to the pump reaching the GPU and CPU from the reservoir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Enough space for an external reservoir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Due to geometry of internal components, there’s a large amount of wasted space, creating a larger volume</a:t>
            </a:r>
            <a:endParaRPr sz="1800"/>
          </a:p>
        </p:txBody>
      </p:sp>
      <p:cxnSp>
        <p:nvCxnSpPr>
          <p:cNvPr id="360" name="Google Shape;360;p45"/>
          <p:cNvCxnSpPr/>
          <p:nvPr/>
        </p:nvCxnSpPr>
        <p:spPr>
          <a:xfrm rot="10800000">
            <a:off x="7217000" y="1194525"/>
            <a:ext cx="174600" cy="7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45"/>
          <p:cNvCxnSpPr/>
          <p:nvPr/>
        </p:nvCxnSpPr>
        <p:spPr>
          <a:xfrm rot="10800000">
            <a:off x="7102325" y="3720925"/>
            <a:ext cx="211200" cy="11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45"/>
          <p:cNvCxnSpPr/>
          <p:nvPr/>
        </p:nvCxnSpPr>
        <p:spPr>
          <a:xfrm flipH="1" rot="10800000">
            <a:off x="7221625" y="1240275"/>
            <a:ext cx="87300" cy="25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45"/>
          <p:cNvCxnSpPr/>
          <p:nvPr/>
        </p:nvCxnSpPr>
        <p:spPr>
          <a:xfrm flipH="1">
            <a:off x="7318175" y="3959950"/>
            <a:ext cx="91800" cy="7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45"/>
          <p:cNvCxnSpPr/>
          <p:nvPr/>
        </p:nvCxnSpPr>
        <p:spPr>
          <a:xfrm>
            <a:off x="7382425" y="4005900"/>
            <a:ext cx="2466900" cy="14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45"/>
          <p:cNvCxnSpPr/>
          <p:nvPr/>
        </p:nvCxnSpPr>
        <p:spPr>
          <a:xfrm flipH="1" rot="10800000">
            <a:off x="9803425" y="5420750"/>
            <a:ext cx="114900" cy="1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45"/>
          <p:cNvCxnSpPr/>
          <p:nvPr/>
        </p:nvCxnSpPr>
        <p:spPr>
          <a:xfrm>
            <a:off x="10019325" y="5439200"/>
            <a:ext cx="137700" cy="7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45"/>
          <p:cNvCxnSpPr/>
          <p:nvPr/>
        </p:nvCxnSpPr>
        <p:spPr>
          <a:xfrm flipH="1" rot="10800000">
            <a:off x="10097425" y="4800750"/>
            <a:ext cx="1084200" cy="67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45"/>
          <p:cNvCxnSpPr/>
          <p:nvPr/>
        </p:nvCxnSpPr>
        <p:spPr>
          <a:xfrm>
            <a:off x="11126475" y="4745525"/>
            <a:ext cx="1104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45"/>
          <p:cNvSpPr txBox="1"/>
          <p:nvPr/>
        </p:nvSpPr>
        <p:spPr>
          <a:xfrm>
            <a:off x="6434350" y="1946425"/>
            <a:ext cx="1230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278..0 mm</a:t>
            </a:r>
            <a:endParaRPr sz="1200"/>
          </a:p>
        </p:txBody>
      </p:sp>
      <p:sp>
        <p:nvSpPr>
          <p:cNvPr id="370" name="Google Shape;370;p45"/>
          <p:cNvSpPr txBox="1"/>
          <p:nvPr/>
        </p:nvSpPr>
        <p:spPr>
          <a:xfrm>
            <a:off x="7596125" y="4572150"/>
            <a:ext cx="1230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310.0 </a:t>
            </a:r>
            <a:r>
              <a:rPr lang="en-US" sz="1200"/>
              <a:t>mm</a:t>
            </a:r>
            <a:endParaRPr sz="1200"/>
          </a:p>
        </p:txBody>
      </p:sp>
      <p:sp>
        <p:nvSpPr>
          <p:cNvPr id="371" name="Google Shape;371;p45"/>
          <p:cNvSpPr txBox="1"/>
          <p:nvPr/>
        </p:nvSpPr>
        <p:spPr>
          <a:xfrm>
            <a:off x="10627200" y="5143550"/>
            <a:ext cx="1230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142.0 </a:t>
            </a:r>
            <a:r>
              <a:rPr lang="en-US" sz="1200"/>
              <a:t>mm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Configurations</a:t>
            </a:r>
            <a:r>
              <a:rPr lang="en-US"/>
              <a:t> (Case 3)</a:t>
            </a:r>
            <a:endParaRPr/>
          </a:p>
        </p:txBody>
      </p:sp>
      <p:sp>
        <p:nvSpPr>
          <p:cNvPr id="377" name="Google Shape;377;p4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46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46"/>
          <p:cNvSpPr txBox="1"/>
          <p:nvPr/>
        </p:nvSpPr>
        <p:spPr>
          <a:xfrm>
            <a:off x="5391450" y="5373650"/>
            <a:ext cx="1635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3 = 10.9L</a:t>
            </a:r>
            <a:endParaRPr/>
          </a:p>
        </p:txBody>
      </p:sp>
      <p:pic>
        <p:nvPicPr>
          <p:cNvPr id="380" name="Google Shape;3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800" y="1706075"/>
            <a:ext cx="7110399" cy="34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>
            <p:ph type="title"/>
          </p:nvPr>
        </p:nvSpPr>
        <p:spPr>
          <a:xfrm>
            <a:off x="838200" y="297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Configurations</a:t>
            </a:r>
            <a:r>
              <a:rPr lang="en-US"/>
              <a:t> (Case 3)</a:t>
            </a:r>
            <a:endParaRPr/>
          </a:p>
        </p:txBody>
      </p:sp>
      <p:sp>
        <p:nvSpPr>
          <p:cNvPr id="386" name="Google Shape;386;p4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47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William Pineda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7"/>
          <p:cNvSpPr txBox="1"/>
          <p:nvPr/>
        </p:nvSpPr>
        <p:spPr>
          <a:xfrm>
            <a:off x="8991600" y="5648313"/>
            <a:ext cx="1635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3 = 10.9L</a:t>
            </a:r>
            <a:endParaRPr/>
          </a:p>
        </p:txBody>
      </p:sp>
      <p:sp>
        <p:nvSpPr>
          <p:cNvPr id="389" name="Google Shape;389;p47"/>
          <p:cNvSpPr txBox="1"/>
          <p:nvPr/>
        </p:nvSpPr>
        <p:spPr>
          <a:xfrm>
            <a:off x="713975" y="1718800"/>
            <a:ext cx="4490700" cy="3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Limited space between CPU and GPU can pose a problem with cooling blocks space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More compact than case 2, while still having space for hard drives, additional airflow, and other </a:t>
            </a:r>
            <a:r>
              <a:rPr lang="en-US" sz="1800"/>
              <a:t>additional</a:t>
            </a:r>
            <a:r>
              <a:rPr lang="en-US" sz="1800"/>
              <a:t> smaller components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Pump will be allow easy access to CPU, GPU, and radiator in this </a:t>
            </a:r>
            <a:r>
              <a:rPr lang="en-US" sz="1800"/>
              <a:t>configuration</a:t>
            </a:r>
            <a:endParaRPr sz="1800"/>
          </a:p>
        </p:txBody>
      </p:sp>
      <p:pic>
        <p:nvPicPr>
          <p:cNvPr id="390" name="Google Shape;3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8750" y="1130425"/>
            <a:ext cx="3482125" cy="4439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47"/>
          <p:cNvCxnSpPr/>
          <p:nvPr/>
        </p:nvCxnSpPr>
        <p:spPr>
          <a:xfrm rot="10800000">
            <a:off x="7824100" y="1833200"/>
            <a:ext cx="253800" cy="13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47"/>
          <p:cNvCxnSpPr/>
          <p:nvPr/>
        </p:nvCxnSpPr>
        <p:spPr>
          <a:xfrm flipH="1">
            <a:off x="7946350" y="1897700"/>
            <a:ext cx="9300" cy="24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47"/>
          <p:cNvCxnSpPr/>
          <p:nvPr/>
        </p:nvCxnSpPr>
        <p:spPr>
          <a:xfrm>
            <a:off x="7770700" y="4311400"/>
            <a:ext cx="307200" cy="15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47"/>
          <p:cNvCxnSpPr/>
          <p:nvPr/>
        </p:nvCxnSpPr>
        <p:spPr>
          <a:xfrm flipH="1" rot="10800000">
            <a:off x="8036275" y="4509500"/>
            <a:ext cx="122100" cy="13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47"/>
          <p:cNvCxnSpPr/>
          <p:nvPr/>
        </p:nvCxnSpPr>
        <p:spPr>
          <a:xfrm flipH="1" rot="10800000">
            <a:off x="9603500" y="5488725"/>
            <a:ext cx="1974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47"/>
          <p:cNvCxnSpPr/>
          <p:nvPr/>
        </p:nvCxnSpPr>
        <p:spPr>
          <a:xfrm>
            <a:off x="8095525" y="4575350"/>
            <a:ext cx="1596900" cy="10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47"/>
          <p:cNvCxnSpPr/>
          <p:nvPr/>
        </p:nvCxnSpPr>
        <p:spPr>
          <a:xfrm flipH="1" rot="10800000">
            <a:off x="10043850" y="4763875"/>
            <a:ext cx="1244100" cy="8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47"/>
          <p:cNvCxnSpPr/>
          <p:nvPr/>
        </p:nvCxnSpPr>
        <p:spPr>
          <a:xfrm>
            <a:off x="11234050" y="4705550"/>
            <a:ext cx="167100" cy="11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9" name="Google Shape;399;p47"/>
          <p:cNvSpPr txBox="1"/>
          <p:nvPr/>
        </p:nvSpPr>
        <p:spPr>
          <a:xfrm>
            <a:off x="7010925" y="2521375"/>
            <a:ext cx="1230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275.0mm</a:t>
            </a:r>
            <a:endParaRPr sz="1200"/>
          </a:p>
        </p:txBody>
      </p:sp>
      <p:sp>
        <p:nvSpPr>
          <p:cNvPr id="400" name="Google Shape;400;p47"/>
          <p:cNvSpPr txBox="1"/>
          <p:nvPr/>
        </p:nvSpPr>
        <p:spPr>
          <a:xfrm>
            <a:off x="7968750" y="4919975"/>
            <a:ext cx="1230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220</a:t>
            </a:r>
            <a:r>
              <a:rPr lang="en-US" sz="1200"/>
              <a:t>.0 mm</a:t>
            </a:r>
            <a:endParaRPr sz="1200"/>
          </a:p>
        </p:txBody>
      </p:sp>
      <p:sp>
        <p:nvSpPr>
          <p:cNvPr id="401" name="Google Shape;401;p47"/>
          <p:cNvSpPr txBox="1"/>
          <p:nvPr/>
        </p:nvSpPr>
        <p:spPr>
          <a:xfrm>
            <a:off x="10665725" y="5160075"/>
            <a:ext cx="1453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175.0 mm</a:t>
            </a:r>
            <a:endParaRPr sz="1200"/>
          </a:p>
        </p:txBody>
      </p:sp>
      <p:cxnSp>
        <p:nvCxnSpPr>
          <p:cNvPr id="402" name="Google Shape;402;p47"/>
          <p:cNvCxnSpPr/>
          <p:nvPr/>
        </p:nvCxnSpPr>
        <p:spPr>
          <a:xfrm>
            <a:off x="9907550" y="5488725"/>
            <a:ext cx="2631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/>
          <p:nvPr>
            <p:ph type="title"/>
          </p:nvPr>
        </p:nvSpPr>
        <p:spPr>
          <a:xfrm>
            <a:off x="831850" y="179211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i="1" lang="en-US"/>
              <a:t>Thermal </a:t>
            </a:r>
            <a:r>
              <a:rPr i="1" lang="en-US"/>
              <a:t>Design Details</a:t>
            </a:r>
            <a:endParaRPr i="1"/>
          </a:p>
        </p:txBody>
      </p:sp>
      <p:sp>
        <p:nvSpPr>
          <p:cNvPr id="408" name="Google Shape;408;p48"/>
          <p:cNvSpPr txBox="1"/>
          <p:nvPr>
            <p:ph idx="1" type="body"/>
          </p:nvPr>
        </p:nvSpPr>
        <p:spPr>
          <a:xfrm>
            <a:off x="831850" y="467184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Parallel cooling loop, thermal circuit diagram, thermal design power, and radiator selection</a:t>
            </a:r>
            <a:endParaRPr/>
          </a:p>
        </p:txBody>
      </p:sp>
      <p:sp>
        <p:nvSpPr>
          <p:cNvPr id="409" name="Google Shape;409;p4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9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5" name="Google Shape;41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25" y="1756231"/>
            <a:ext cx="6375175" cy="33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Basic Cooling Loop Schematic</a:t>
            </a:r>
            <a:endParaRPr/>
          </a:p>
        </p:txBody>
      </p:sp>
      <p:sp>
        <p:nvSpPr>
          <p:cNvPr id="417" name="Google Shape;417;p49"/>
          <p:cNvSpPr txBox="1"/>
          <p:nvPr/>
        </p:nvSpPr>
        <p:spPr>
          <a:xfrm>
            <a:off x="7193500" y="1825500"/>
            <a:ext cx="4160400" cy="3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 parallel flow water cooling loop will be used.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Water is pumped from the </a:t>
            </a:r>
            <a:r>
              <a:rPr lang="en-US"/>
              <a:t>reservoir</a:t>
            </a:r>
            <a:r>
              <a:rPr lang="en-US"/>
              <a:t> and diverted to the GPU and CPU.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water collects heat from both components and is passed on to the radiator.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radiator removes heat from the water and it is cycled back into the resevoir</a:t>
            </a:r>
            <a:endParaRPr/>
          </a:p>
        </p:txBody>
      </p:sp>
      <p:sp>
        <p:nvSpPr>
          <p:cNvPr id="418" name="Google Shape;418;p49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Patrick Huffman</a:t>
            </a:r>
            <a:endParaRPr sz="1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0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p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Thermal Thermal Circuit</a:t>
            </a:r>
            <a:endParaRPr/>
          </a:p>
        </p:txBody>
      </p:sp>
      <p:pic>
        <p:nvPicPr>
          <p:cNvPr id="425" name="Google Shape;42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100" y="4329875"/>
            <a:ext cx="1047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100" y="3238950"/>
            <a:ext cx="1047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100" y="2138175"/>
            <a:ext cx="1047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900" y="4329875"/>
            <a:ext cx="1047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900" y="3238950"/>
            <a:ext cx="1047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900" y="2138175"/>
            <a:ext cx="10477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0"/>
          <p:cNvSpPr/>
          <p:nvPr/>
        </p:nvSpPr>
        <p:spPr>
          <a:xfrm>
            <a:off x="947300" y="5446925"/>
            <a:ext cx="2585400" cy="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0"/>
          <p:cNvSpPr/>
          <p:nvPr/>
        </p:nvSpPr>
        <p:spPr>
          <a:xfrm>
            <a:off x="947300" y="2138175"/>
            <a:ext cx="2585400" cy="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0"/>
          <p:cNvSpPr/>
          <p:nvPr/>
        </p:nvSpPr>
        <p:spPr>
          <a:xfrm>
            <a:off x="3532700" y="2138175"/>
            <a:ext cx="2585400" cy="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0"/>
          <p:cNvSpPr/>
          <p:nvPr/>
        </p:nvSpPr>
        <p:spPr>
          <a:xfrm>
            <a:off x="888138" y="2082325"/>
            <a:ext cx="104700" cy="11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0"/>
          <p:cNvSpPr/>
          <p:nvPr/>
        </p:nvSpPr>
        <p:spPr>
          <a:xfrm>
            <a:off x="3478925" y="2082325"/>
            <a:ext cx="104700" cy="11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0"/>
          <p:cNvSpPr/>
          <p:nvPr/>
        </p:nvSpPr>
        <p:spPr>
          <a:xfrm rot="5400000">
            <a:off x="5606000" y="2648400"/>
            <a:ext cx="1033200" cy="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0"/>
          <p:cNvSpPr/>
          <p:nvPr/>
        </p:nvSpPr>
        <p:spPr>
          <a:xfrm>
            <a:off x="5838500" y="3169500"/>
            <a:ext cx="568200" cy="1033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8" name="Google Shape;43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700" y="4202700"/>
            <a:ext cx="10477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0"/>
          <p:cNvSpPr/>
          <p:nvPr/>
        </p:nvSpPr>
        <p:spPr>
          <a:xfrm>
            <a:off x="6069700" y="4134775"/>
            <a:ext cx="104700" cy="11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0"/>
          <p:cNvSpPr/>
          <p:nvPr/>
        </p:nvSpPr>
        <p:spPr>
          <a:xfrm rot="5400000">
            <a:off x="5834600" y="5599250"/>
            <a:ext cx="576000" cy="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0"/>
          <p:cNvSpPr/>
          <p:nvPr/>
        </p:nvSpPr>
        <p:spPr>
          <a:xfrm>
            <a:off x="2231400" y="5894525"/>
            <a:ext cx="3867900" cy="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0"/>
          <p:cNvSpPr/>
          <p:nvPr/>
        </p:nvSpPr>
        <p:spPr>
          <a:xfrm rot="5400000">
            <a:off x="2039238" y="5660300"/>
            <a:ext cx="393300" cy="9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0"/>
          <p:cNvSpPr txBox="1"/>
          <p:nvPr/>
        </p:nvSpPr>
        <p:spPr>
          <a:xfrm rot="-719833">
            <a:off x="1089691" y="4653470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</a:t>
            </a:r>
            <a:r>
              <a:rPr baseline="-25000" i="1" lang="en-US"/>
              <a:t>Cond1</a:t>
            </a:r>
            <a:endParaRPr baseline="-25000" i="1"/>
          </a:p>
        </p:txBody>
      </p:sp>
      <p:sp>
        <p:nvSpPr>
          <p:cNvPr id="444" name="Google Shape;444;p50"/>
          <p:cNvSpPr txBox="1"/>
          <p:nvPr/>
        </p:nvSpPr>
        <p:spPr>
          <a:xfrm rot="-719833">
            <a:off x="3742166" y="2582270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</a:t>
            </a:r>
            <a:r>
              <a:rPr baseline="-25000" i="1" lang="en-US"/>
              <a:t>Conv2</a:t>
            </a:r>
            <a:endParaRPr baseline="-25000" i="1"/>
          </a:p>
        </p:txBody>
      </p:sp>
      <p:sp>
        <p:nvSpPr>
          <p:cNvPr id="445" name="Google Shape;445;p50"/>
          <p:cNvSpPr txBox="1"/>
          <p:nvPr/>
        </p:nvSpPr>
        <p:spPr>
          <a:xfrm rot="-719833">
            <a:off x="3742166" y="3662420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</a:t>
            </a:r>
            <a:r>
              <a:rPr baseline="-25000" i="1" lang="en-US"/>
              <a:t>Cond4</a:t>
            </a:r>
            <a:endParaRPr baseline="-25000" i="1"/>
          </a:p>
        </p:txBody>
      </p:sp>
      <p:sp>
        <p:nvSpPr>
          <p:cNvPr id="446" name="Google Shape;446;p50"/>
          <p:cNvSpPr txBox="1"/>
          <p:nvPr/>
        </p:nvSpPr>
        <p:spPr>
          <a:xfrm rot="-719833">
            <a:off x="3742178" y="4704445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</a:t>
            </a:r>
            <a:r>
              <a:rPr baseline="-25000" i="1" lang="en-US"/>
              <a:t>Cond3</a:t>
            </a:r>
            <a:endParaRPr baseline="-25000" i="1"/>
          </a:p>
        </p:txBody>
      </p:sp>
      <p:sp>
        <p:nvSpPr>
          <p:cNvPr id="447" name="Google Shape;447;p50"/>
          <p:cNvSpPr txBox="1"/>
          <p:nvPr/>
        </p:nvSpPr>
        <p:spPr>
          <a:xfrm rot="-719833">
            <a:off x="1089691" y="2582270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</a:t>
            </a:r>
            <a:r>
              <a:rPr baseline="-25000" i="1" lang="en-US"/>
              <a:t>Conv1</a:t>
            </a:r>
            <a:endParaRPr baseline="-25000" i="1"/>
          </a:p>
        </p:txBody>
      </p:sp>
      <p:sp>
        <p:nvSpPr>
          <p:cNvPr id="448" name="Google Shape;448;p50"/>
          <p:cNvSpPr txBox="1"/>
          <p:nvPr/>
        </p:nvSpPr>
        <p:spPr>
          <a:xfrm rot="-719833">
            <a:off x="1089691" y="3617870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</a:t>
            </a:r>
            <a:r>
              <a:rPr baseline="-25000" i="1" lang="en-US"/>
              <a:t>Cond2</a:t>
            </a:r>
            <a:endParaRPr baseline="-25000" i="1"/>
          </a:p>
        </p:txBody>
      </p:sp>
      <p:sp>
        <p:nvSpPr>
          <p:cNvPr id="449" name="Google Shape;449;p50"/>
          <p:cNvSpPr txBox="1"/>
          <p:nvPr/>
        </p:nvSpPr>
        <p:spPr>
          <a:xfrm rot="-719900">
            <a:off x="6558763" y="3409000"/>
            <a:ext cx="1469094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Radiator</a:t>
            </a:r>
            <a:endParaRPr baseline="-25000" i="1"/>
          </a:p>
        </p:txBody>
      </p:sp>
      <p:sp>
        <p:nvSpPr>
          <p:cNvPr id="450" name="Google Shape;450;p50"/>
          <p:cNvSpPr txBox="1"/>
          <p:nvPr/>
        </p:nvSpPr>
        <p:spPr>
          <a:xfrm rot="-719911">
            <a:off x="6386115" y="4491603"/>
            <a:ext cx="1434438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</a:t>
            </a:r>
            <a:r>
              <a:rPr baseline="-25000" i="1" lang="en-US"/>
              <a:t>pump </a:t>
            </a:r>
            <a:endParaRPr baseline="-25000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(Pump Heat)</a:t>
            </a:r>
            <a:endParaRPr i="1"/>
          </a:p>
        </p:txBody>
      </p:sp>
      <p:pic>
        <p:nvPicPr>
          <p:cNvPr id="451" name="Google Shape;45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064" y="1396513"/>
            <a:ext cx="1215390" cy="59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7050" y="2625309"/>
            <a:ext cx="901065" cy="34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9888" y="2039600"/>
            <a:ext cx="995363" cy="45053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0"/>
          <p:cNvSpPr txBox="1"/>
          <p:nvPr/>
        </p:nvSpPr>
        <p:spPr>
          <a:xfrm rot="-719833">
            <a:off x="435766" y="5380645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GPU</a:t>
            </a:r>
            <a:endParaRPr b="1" baseline="-25000"/>
          </a:p>
        </p:txBody>
      </p:sp>
      <p:sp>
        <p:nvSpPr>
          <p:cNvPr id="455" name="Google Shape;455;p50"/>
          <p:cNvSpPr txBox="1"/>
          <p:nvPr/>
        </p:nvSpPr>
        <p:spPr>
          <a:xfrm rot="-720453">
            <a:off x="424044" y="1778173"/>
            <a:ext cx="729665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Water</a:t>
            </a:r>
            <a:endParaRPr b="1" baseline="-25000"/>
          </a:p>
        </p:txBody>
      </p:sp>
      <p:sp>
        <p:nvSpPr>
          <p:cNvPr id="456" name="Google Shape;456;p50"/>
          <p:cNvSpPr txBox="1"/>
          <p:nvPr/>
        </p:nvSpPr>
        <p:spPr>
          <a:xfrm rot="-719507">
            <a:off x="174375" y="3131203"/>
            <a:ext cx="944307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Cooling Block</a:t>
            </a:r>
            <a:endParaRPr b="1" baseline="-25000"/>
          </a:p>
        </p:txBody>
      </p:sp>
      <p:sp>
        <p:nvSpPr>
          <p:cNvPr id="457" name="Google Shape;457;p50"/>
          <p:cNvSpPr txBox="1"/>
          <p:nvPr/>
        </p:nvSpPr>
        <p:spPr>
          <a:xfrm rot="-719778">
            <a:off x="319753" y="4324457"/>
            <a:ext cx="707246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Paste</a:t>
            </a:r>
            <a:endParaRPr b="1" baseline="-25000"/>
          </a:p>
        </p:txBody>
      </p:sp>
      <p:sp>
        <p:nvSpPr>
          <p:cNvPr id="458" name="Google Shape;458;p50"/>
          <p:cNvSpPr txBox="1"/>
          <p:nvPr/>
        </p:nvSpPr>
        <p:spPr>
          <a:xfrm rot="-720453">
            <a:off x="3014844" y="1778173"/>
            <a:ext cx="729665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Water</a:t>
            </a:r>
            <a:endParaRPr b="1" baseline="-25000"/>
          </a:p>
        </p:txBody>
      </p:sp>
      <p:sp>
        <p:nvSpPr>
          <p:cNvPr id="459" name="Google Shape;459;p50"/>
          <p:cNvSpPr txBox="1"/>
          <p:nvPr/>
        </p:nvSpPr>
        <p:spPr>
          <a:xfrm rot="-719833">
            <a:off x="2950366" y="5380645"/>
            <a:ext cx="652349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</a:t>
            </a:r>
            <a:r>
              <a:rPr b="1" lang="en-US"/>
              <a:t>PU</a:t>
            </a:r>
            <a:endParaRPr b="1" baseline="-25000"/>
          </a:p>
        </p:txBody>
      </p:sp>
      <p:sp>
        <p:nvSpPr>
          <p:cNvPr id="460" name="Google Shape;460;p50"/>
          <p:cNvSpPr txBox="1"/>
          <p:nvPr/>
        </p:nvSpPr>
        <p:spPr>
          <a:xfrm rot="-719507">
            <a:off x="2688975" y="3131203"/>
            <a:ext cx="944307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Cooling Block</a:t>
            </a:r>
            <a:endParaRPr b="1" baseline="-25000"/>
          </a:p>
        </p:txBody>
      </p:sp>
      <p:sp>
        <p:nvSpPr>
          <p:cNvPr id="461" name="Google Shape;461;p50"/>
          <p:cNvSpPr txBox="1"/>
          <p:nvPr/>
        </p:nvSpPr>
        <p:spPr>
          <a:xfrm rot="-719328">
            <a:off x="2833304" y="4314395"/>
            <a:ext cx="804446" cy="26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Paste</a:t>
            </a:r>
            <a:endParaRPr b="1" baseline="-25000"/>
          </a:p>
        </p:txBody>
      </p:sp>
      <p:sp>
        <p:nvSpPr>
          <p:cNvPr id="462" name="Google Shape;462;p50"/>
          <p:cNvSpPr txBox="1"/>
          <p:nvPr/>
        </p:nvSpPr>
        <p:spPr>
          <a:xfrm>
            <a:off x="7991400" y="3179500"/>
            <a:ext cx="3362400" cy="28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Total heat dissipation needed can be calculated once certain properties are known or determined.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It is difficult to determine dissipation needed without first making assumptions about the flow.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An analysis of total Thermal Design Power is </a:t>
            </a:r>
            <a:r>
              <a:rPr lang="en-US"/>
              <a:t>beneficial</a:t>
            </a:r>
            <a:r>
              <a:rPr lang="en-US"/>
              <a:t>.</a:t>
            </a:r>
            <a:endParaRPr/>
          </a:p>
        </p:txBody>
      </p:sp>
      <p:sp>
        <p:nvSpPr>
          <p:cNvPr id="463" name="Google Shape;463;p50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Patrick Huffman</a:t>
            </a:r>
            <a:endParaRPr sz="1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Thermal Design Power, and You!</a:t>
            </a:r>
            <a:endParaRPr/>
          </a:p>
        </p:txBody>
      </p:sp>
      <p:sp>
        <p:nvSpPr>
          <p:cNvPr id="469" name="Google Shape;469;p51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06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What is Thermal Design Power (TDP)?</a:t>
            </a:r>
            <a:endParaRPr sz="1960"/>
          </a:p>
          <a:p>
            <a:pPr indent="-353060" lvl="1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Char char="○"/>
            </a:pPr>
            <a:r>
              <a:rPr lang="en-US" sz="1960"/>
              <a:t>TDP is the hardware manufacture</a:t>
            </a:r>
            <a:r>
              <a:rPr lang="en-US" sz="1960"/>
              <a:t>r’s rating of how many watts of heat that component.</a:t>
            </a:r>
            <a:endParaRPr sz="1960"/>
          </a:p>
          <a:p>
            <a:pPr indent="-353060" lvl="1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Char char="○"/>
            </a:pPr>
            <a:r>
              <a:rPr lang="en-US" sz="1960"/>
              <a:t>High end GPUs operating at 100% capacity typically have a TDP between 250-350 Watts.</a:t>
            </a:r>
            <a:endParaRPr sz="1960"/>
          </a:p>
          <a:p>
            <a:pPr indent="-353060" lvl="1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Char char="○"/>
            </a:pPr>
            <a:r>
              <a:rPr lang="en-US" sz="1960"/>
              <a:t>Higher end CPUs under the same conditions have a TDP in the mid to low 100s.</a:t>
            </a:r>
            <a:endParaRPr sz="196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-35306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These TDP ratings are for 100% operating capacity. Many PC enthusiasts will “overclock” their systems, supplying more power to their CPU and GPU in order to exceed their limits, and thus generate more heat.</a:t>
            </a:r>
            <a:endParaRPr sz="1960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</p:txBody>
      </p:sp>
      <p:sp>
        <p:nvSpPr>
          <p:cNvPr id="470" name="Google Shape;470;p5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51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Patrick Huffman</a:t>
            </a:r>
            <a:endParaRPr sz="1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Why does TDP matter?</a:t>
            </a:r>
            <a:endParaRPr/>
          </a:p>
        </p:txBody>
      </p:sp>
      <p:sp>
        <p:nvSpPr>
          <p:cNvPr id="477" name="Google Shape;477;p52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06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The liquid cooling loop integrated into the computer case must be able to </a:t>
            </a:r>
            <a:r>
              <a:rPr lang="en-US" sz="1960"/>
              <a:t>dissipate</a:t>
            </a:r>
            <a:r>
              <a:rPr lang="en-US" sz="1960"/>
              <a:t> all of the heat generated by internal components. There are 3 main components to consider for total TDP.</a:t>
            </a:r>
            <a:br>
              <a:rPr lang="en-US" sz="1960"/>
            </a:br>
            <a:endParaRPr sz="1960"/>
          </a:p>
          <a:p>
            <a:pPr indent="-35306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AutoNum type="arabicPeriod"/>
            </a:pPr>
            <a:r>
              <a:rPr lang="en-US" sz="1960"/>
              <a:t>Graphics Processor(s) TDP</a:t>
            </a:r>
            <a:endParaRPr sz="1960"/>
          </a:p>
          <a:p>
            <a:pPr indent="-35306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AutoNum type="arabicPeriod"/>
            </a:pPr>
            <a:r>
              <a:rPr lang="en-US" sz="1960"/>
              <a:t>Computer Processor TDP</a:t>
            </a:r>
            <a:endParaRPr sz="1960"/>
          </a:p>
          <a:p>
            <a:pPr indent="-35306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AutoNum type="arabicPeriod"/>
            </a:pPr>
            <a:r>
              <a:rPr lang="en-US" sz="1960"/>
              <a:t>Pump Heat</a:t>
            </a:r>
            <a:endParaRPr sz="196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-35306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The current goal is to offer consumers a case that can handle a TDP of 300, 120, and 25 Watts for the GPU, CPU, and pump heat, respectively.</a:t>
            </a:r>
            <a:endParaRPr sz="1960"/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</p:txBody>
      </p:sp>
      <p:sp>
        <p:nvSpPr>
          <p:cNvPr id="478" name="Google Shape;478;p52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52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Patrick Huffman</a:t>
            </a:r>
            <a:endParaRPr sz="1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Radiators and You!</a:t>
            </a:r>
            <a:endParaRPr/>
          </a:p>
        </p:txBody>
      </p:sp>
      <p:sp>
        <p:nvSpPr>
          <p:cNvPr id="485" name="Google Shape;485;p53"/>
          <p:cNvSpPr txBox="1"/>
          <p:nvPr>
            <p:ph idx="1" type="body"/>
          </p:nvPr>
        </p:nvSpPr>
        <p:spPr>
          <a:xfrm>
            <a:off x="6096000" y="1690825"/>
            <a:ext cx="52578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60"/>
              <a:t>Factors that affect our radiator selection:</a:t>
            </a:r>
            <a:endParaRPr sz="1960"/>
          </a:p>
          <a:p>
            <a:pPr indent="-35306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Total volume of the radiator</a:t>
            </a:r>
            <a:br>
              <a:rPr lang="en-US" sz="1960"/>
            </a:br>
            <a:endParaRPr sz="1960"/>
          </a:p>
          <a:p>
            <a:pPr indent="-35306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Number of fans required</a:t>
            </a:r>
            <a:br>
              <a:rPr lang="en-US" sz="1960"/>
            </a:br>
            <a:endParaRPr sz="1960"/>
          </a:p>
          <a:p>
            <a:pPr indent="-35306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Heat dissipation &gt; total TDP</a:t>
            </a:r>
            <a:br>
              <a:rPr lang="en-US" sz="1960"/>
            </a:br>
            <a:endParaRPr sz="1960"/>
          </a:p>
          <a:p>
            <a:pPr indent="-35306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Power needed</a:t>
            </a:r>
            <a:endParaRPr sz="1960"/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</p:txBody>
      </p:sp>
      <p:sp>
        <p:nvSpPr>
          <p:cNvPr id="486" name="Google Shape;486;p53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p53"/>
          <p:cNvSpPr txBox="1"/>
          <p:nvPr>
            <p:ph idx="1" type="body"/>
          </p:nvPr>
        </p:nvSpPr>
        <p:spPr>
          <a:xfrm>
            <a:off x="838200" y="1690825"/>
            <a:ext cx="52578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06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•"/>
            </a:pPr>
            <a:r>
              <a:rPr lang="en-US" sz="1960"/>
              <a:t>Aside from the fins per inch and total size, </a:t>
            </a:r>
            <a:r>
              <a:rPr lang="en-US" sz="1960"/>
              <a:t>efficiency</a:t>
            </a:r>
            <a:r>
              <a:rPr lang="en-US" sz="1960"/>
              <a:t> of radiators in PC cooling loops are determined by flow speed and the difference in temperature of the inlet flow and ambient air.</a:t>
            </a:r>
            <a:endParaRPr sz="1960"/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-35306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•"/>
            </a:pPr>
            <a:r>
              <a:rPr lang="en-US" sz="1960"/>
              <a:t>ΔT is a function of flow velocity, </a:t>
            </a:r>
            <a:r>
              <a:rPr lang="en-US" sz="1960"/>
              <a:t>head loss</a:t>
            </a:r>
            <a:r>
              <a:rPr lang="en-US" sz="1960"/>
              <a:t>, pipe material, and radiator choice.</a:t>
            </a:r>
            <a:endParaRPr sz="1960"/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</p:txBody>
      </p:sp>
      <p:sp>
        <p:nvSpPr>
          <p:cNvPr id="488" name="Google Shape;488;p53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Patrick Huffman</a:t>
            </a:r>
            <a:endParaRPr sz="1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Sponsor</a:t>
            </a:r>
            <a:endParaRPr/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875" y="1733438"/>
            <a:ext cx="1939249" cy="2617975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3625" y="1778163"/>
            <a:ext cx="1939250" cy="2617975"/>
          </a:xfrm>
          <a:prstGeom prst="rect">
            <a:avLst/>
          </a:prstGeom>
          <a:noFill/>
          <a:ln cap="flat" cmpd="sng" w="1905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27"/>
          <p:cNvSpPr txBox="1"/>
          <p:nvPr/>
        </p:nvSpPr>
        <p:spPr>
          <a:xfrm>
            <a:off x="7162800" y="4364325"/>
            <a:ext cx="2680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</a:rPr>
              <a:t>Yourri Dessureault </a:t>
            </a:r>
            <a:r>
              <a:rPr lang="en-US" sz="1800">
                <a:solidFill>
                  <a:srgbClr val="000000"/>
                </a:solidFill>
              </a:rPr>
              <a:t>Project Proposer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1095900" y="4394025"/>
            <a:ext cx="50772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Dr. Michael Devine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111111"/>
                </a:solidFill>
                <a:highlight>
                  <a:srgbClr val="FFFFFF"/>
                </a:highlight>
              </a:rPr>
              <a:t>Entrepreneur in Residence &amp; Professor, Ph.D</a:t>
            </a:r>
            <a:endParaRPr sz="185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16101"/>
            <a:ext cx="6176008" cy="44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4"/>
          <p:cNvSpPr txBox="1"/>
          <p:nvPr>
            <p:ph idx="1" type="body"/>
          </p:nvPr>
        </p:nvSpPr>
        <p:spPr>
          <a:xfrm>
            <a:off x="6934850" y="1690825"/>
            <a:ext cx="44190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06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960"/>
              <a:buChar char="●"/>
            </a:pPr>
            <a:r>
              <a:rPr lang="en-US" sz="1960"/>
              <a:t>Using the Koolance HX-CU720V, with 2 12038HBK fans and a ΔT of 15℃, a heat dissipation between 500-620 Watts can be achieved.</a:t>
            </a:r>
            <a:endParaRPr sz="1960"/>
          </a:p>
        </p:txBody>
      </p:sp>
      <p:sp>
        <p:nvSpPr>
          <p:cNvPr id="495" name="Google Shape;495;p54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54"/>
          <p:cNvSpPr txBox="1"/>
          <p:nvPr>
            <p:ph idx="1" type="body"/>
          </p:nvPr>
        </p:nvSpPr>
        <p:spPr>
          <a:xfrm>
            <a:off x="838200" y="1690825"/>
            <a:ext cx="52578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0"/>
          </a:p>
        </p:txBody>
      </p:sp>
      <p:pic>
        <p:nvPicPr>
          <p:cNvPr id="497" name="Google Shape;49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0512" y="3660124"/>
            <a:ext cx="2067675" cy="20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Koolance HX-CU720V, 2x120mm Radiator</a:t>
            </a:r>
            <a:endParaRPr/>
          </a:p>
        </p:txBody>
      </p:sp>
      <p:sp>
        <p:nvSpPr>
          <p:cNvPr id="499" name="Google Shape;499;p54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Patrick Huffman</a:t>
            </a:r>
            <a:endParaRPr sz="1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Moving Forward</a:t>
            </a:r>
            <a:endParaRPr/>
          </a:p>
        </p:txBody>
      </p:sp>
      <p:sp>
        <p:nvSpPr>
          <p:cNvPr id="505" name="Google Shape;505;p55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06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60"/>
              <a:buChar char="-"/>
            </a:pPr>
            <a:r>
              <a:rPr lang="en-US" sz="1960"/>
              <a:t>Finalize location of components that will limit volume but maximize </a:t>
            </a:r>
            <a:r>
              <a:rPr lang="en-US" sz="1960"/>
              <a:t>efficiency</a:t>
            </a:r>
            <a:r>
              <a:rPr lang="en-US" sz="1960"/>
              <a:t> of the case</a:t>
            </a:r>
            <a:endParaRPr sz="1960"/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60"/>
              <a:buChar char="-"/>
            </a:pPr>
            <a:r>
              <a:rPr lang="en-US" sz="1960"/>
              <a:t>Place order for internal computer components</a:t>
            </a:r>
            <a:endParaRPr sz="1960"/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60"/>
              <a:buChar char="-"/>
            </a:pPr>
            <a:r>
              <a:rPr lang="en-US" sz="1960"/>
              <a:t>Start creating fastening locations for components and areas for cable management</a:t>
            </a:r>
            <a:endParaRPr sz="1960"/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60"/>
              <a:buChar char="-"/>
            </a:pPr>
            <a:r>
              <a:rPr lang="en-US" sz="1960"/>
              <a:t>Explore possibility of passive cooling areas integrated into the design</a:t>
            </a:r>
            <a:endParaRPr sz="1960"/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60"/>
              <a:buChar char="-"/>
            </a:pPr>
            <a:r>
              <a:rPr lang="en-US" sz="1960"/>
              <a:t>Transfer final design to Protocase Designer for outsourced case manufacturing</a:t>
            </a:r>
            <a:endParaRPr sz="1960">
              <a:highlight>
                <a:srgbClr val="FFFF00"/>
              </a:highlight>
            </a:endParaRPr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60"/>
              <a:buChar char="-"/>
            </a:pPr>
            <a:r>
              <a:rPr lang="en-US" sz="1960"/>
              <a:t>Work on the </a:t>
            </a:r>
            <a:r>
              <a:rPr lang="en-US" sz="1960"/>
              <a:t>marketability</a:t>
            </a:r>
            <a:r>
              <a:rPr lang="en-US" sz="1960"/>
              <a:t> of the case for the Innolevation Challenge</a:t>
            </a:r>
            <a:endParaRPr sz="1960"/>
          </a:p>
          <a:p>
            <a:pPr indent="-35306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60"/>
              <a:buChar char="-"/>
            </a:pPr>
            <a:r>
              <a:rPr lang="en-US" sz="1960"/>
              <a:t>Assemble and test</a:t>
            </a:r>
            <a:endParaRPr sz="1960"/>
          </a:p>
        </p:txBody>
      </p:sp>
      <p:sp>
        <p:nvSpPr>
          <p:cNvPr id="506" name="Google Shape;506;p55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7" name="Google Shape;507;p55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William Pineda</a:t>
            </a:r>
            <a:endParaRPr sz="1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514" name="Google Shape;514;p56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https://mygaming.co.za/news/features/89913-there-are-1-8-billion-gamers-in-the-world-and-pc-gaming-dominates-the-market.html</a:t>
            </a:r>
            <a:endParaRPr sz="2000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2000"/>
              <a:t>Intel. </a:t>
            </a:r>
            <a:r>
              <a:rPr i="1" lang="en-US" sz="2000"/>
              <a:t>Thin Mini-ITX PC Based Systems Design Guide</a:t>
            </a:r>
            <a:r>
              <a:rPr lang="en-US" sz="2000"/>
              <a:t>. December, 2012</a:t>
            </a:r>
            <a:endParaRPr sz="2000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2000"/>
              <a:t>Intel. </a:t>
            </a:r>
            <a:r>
              <a:rPr i="1" lang="en-US" sz="2000"/>
              <a:t>Mini-ITX Addendum to the MicroATX Motherboard Interface Specification. </a:t>
            </a:r>
            <a:r>
              <a:rPr lang="en-US" sz="2000"/>
              <a:t>V1.2. October, 2010.</a:t>
            </a:r>
            <a:endParaRPr sz="2000"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https://koolance.com/radiator-2-fan-120mm-30-fpi-copper</a:t>
            </a:r>
            <a:endParaRPr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2000" u="sng">
                <a:solidFill>
                  <a:srgbClr val="1155CC"/>
                </a:solidFill>
                <a:hlinkClick r:id="rId5"/>
              </a:rPr>
              <a:t>https://grabcad.com/library/corsair-sf600-1</a:t>
            </a:r>
            <a:endParaRPr sz="2000"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https://grabcad.com/library/cooler-80mm-1</a:t>
            </a:r>
            <a:endParaRPr sz="2000"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t/>
            </a:r>
            <a:endParaRPr sz="2000"/>
          </a:p>
        </p:txBody>
      </p:sp>
      <p:sp>
        <p:nvSpPr>
          <p:cNvPr id="515" name="Google Shape;515;p5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7"/>
          <p:cNvSpPr txBox="1"/>
          <p:nvPr>
            <p:ph type="title"/>
          </p:nvPr>
        </p:nvSpPr>
        <p:spPr>
          <a:xfrm>
            <a:off x="838200" y="27662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521" name="Google Shape;521;p5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"/>
          <p:cNvSpPr txBox="1"/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Backup Slides</a:t>
            </a:r>
            <a:endParaRPr/>
          </a:p>
        </p:txBody>
      </p:sp>
      <p:sp>
        <p:nvSpPr>
          <p:cNvPr id="527" name="Google Shape;527;p5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533" name="Google Shape;533;p59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4" name="Google Shape;534;p5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 txBox="1"/>
          <p:nvPr>
            <p:ph type="title"/>
          </p:nvPr>
        </p:nvSpPr>
        <p:spPr>
          <a:xfrm>
            <a:off x="831850" y="683171"/>
            <a:ext cx="105156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Project Background</a:t>
            </a:r>
            <a:endParaRPr/>
          </a:p>
        </p:txBody>
      </p:sp>
      <p:sp>
        <p:nvSpPr>
          <p:cNvPr id="540" name="Google Shape;540;p60"/>
          <p:cNvSpPr txBox="1"/>
          <p:nvPr>
            <p:ph idx="1" type="body"/>
          </p:nvPr>
        </p:nvSpPr>
        <p:spPr>
          <a:xfrm>
            <a:off x="598375" y="201619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 Design a modular SFX Mini-iTX computer case to prevent high end components from thermal throttling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Integrated into case architecture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completely self contained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Appeal to growing markets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Markets: Focus on high end computation needs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 Gamers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Bitcoin Miners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Integrated Systems for Research and Industry</a:t>
            </a:r>
            <a:endParaRPr/>
          </a:p>
        </p:txBody>
      </p:sp>
      <p:sp>
        <p:nvSpPr>
          <p:cNvPr id="541" name="Google Shape;541;p60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547" name="Google Shape;547;p61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Mini-iTX Cases currently on the market lack the ability to use a reference sized Graphics Processing Unit(GPU) in a Small Form Factor(SFX)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Main issue is overheating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61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9" name="Google Shape;549;p61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Path to Market</a:t>
            </a:r>
            <a:endParaRPr b="0"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2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Personal Communication: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Video game store advertisement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Hands-on Temperature demonstrations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Gaming Expositions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Impersonal Communication: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Individual orders via website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Online support chat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E-mail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-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Instructional videos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57" name="Google Shape;557;p62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8" name="Google Shape;558;p62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9" name="Google Shape;55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123" y="1708388"/>
            <a:ext cx="5159228" cy="34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Project Scope</a:t>
            </a:r>
            <a:endParaRPr/>
          </a:p>
        </p:txBody>
      </p:sp>
      <p:sp>
        <p:nvSpPr>
          <p:cNvPr id="565" name="Google Shape;565;p63"/>
          <p:cNvSpPr txBox="1"/>
          <p:nvPr>
            <p:ph idx="1" type="body"/>
          </p:nvPr>
        </p:nvSpPr>
        <p:spPr>
          <a:xfrm>
            <a:off x="838200" y="1825625"/>
            <a:ext cx="54783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b="1" lang="en-US" sz="1960" u="sng"/>
              <a:t>Target Market</a:t>
            </a:r>
            <a:endParaRPr b="1" sz="1960" u="sng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1960"/>
              <a:t>➢Primary Market: PC gamers/Enthusiasts</a:t>
            </a:r>
            <a:endParaRPr sz="1960"/>
          </a:p>
          <a:p>
            <a:pPr indent="0" lvl="0" marL="12446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1960"/>
              <a:t>▪ There is 62% PC gamers and 58% on consoles (20% both), market would be both as this would be as compact and powerful</a:t>
            </a:r>
            <a:endParaRPr sz="1960"/>
          </a:p>
          <a:p>
            <a:pPr indent="0" lvl="0" marL="12446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/>
              <a:t>▪ According to an ESA Study,  the market for gamers (according to 2014 study) is around of $5.08 Billion dollars.</a:t>
            </a:r>
            <a:endParaRPr sz="1960"/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t/>
            </a:r>
            <a:endParaRPr sz="1960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1960"/>
              <a:t>➢Secondary Market: Research Hobbyists</a:t>
            </a:r>
            <a:endParaRPr sz="1960"/>
          </a:p>
          <a:p>
            <a:pPr indent="0" lvl="0" marL="12446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1960"/>
              <a:t>▪ Advertising purposes, Home Entertainment</a:t>
            </a:r>
            <a:endParaRPr sz="1960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t/>
            </a:r>
            <a:endParaRPr sz="1960"/>
          </a:p>
        </p:txBody>
      </p:sp>
      <p:sp>
        <p:nvSpPr>
          <p:cNvPr id="566" name="Google Shape;566;p63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p63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68" name="Google Shape;568;p63"/>
          <p:cNvPicPr preferRelativeResize="0"/>
          <p:nvPr/>
        </p:nvPicPr>
        <p:blipFill rotWithShape="1">
          <a:blip r:embed="rId3">
            <a:alphaModFix/>
          </a:blip>
          <a:srcRect b="37126" l="0" r="0" t="0"/>
          <a:stretch/>
        </p:blipFill>
        <p:spPr>
          <a:xfrm>
            <a:off x="6966300" y="1742275"/>
            <a:ext cx="4868124" cy="408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831850" y="179211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i="1" lang="en-US"/>
              <a:t>Project Review</a:t>
            </a:r>
            <a:endParaRPr i="1"/>
          </a:p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831850" y="467184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Terminology, Background, Market Introduction, and Key Targets for the Mini-ITX Completely Enclosed Water Cooling Case</a:t>
            </a:r>
            <a:endParaRPr/>
          </a:p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Functional Decomposition</a:t>
            </a:r>
            <a:endParaRPr/>
          </a:p>
        </p:txBody>
      </p:sp>
      <p:sp>
        <p:nvSpPr>
          <p:cNvPr id="574" name="Google Shape;574;p64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5" name="Google Shape;575;p64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576" name="Google Shape;576;p64"/>
          <p:cNvGrpSpPr/>
          <p:nvPr/>
        </p:nvGrpSpPr>
        <p:grpSpPr>
          <a:xfrm>
            <a:off x="509163" y="1948925"/>
            <a:ext cx="11173675" cy="2960150"/>
            <a:chOff x="508000" y="961075"/>
            <a:chExt cx="11173675" cy="2960150"/>
          </a:xfrm>
        </p:grpSpPr>
        <p:pic>
          <p:nvPicPr>
            <p:cNvPr id="577" name="Google Shape;577;p64"/>
            <p:cNvPicPr preferRelativeResize="0"/>
            <p:nvPr/>
          </p:nvPicPr>
          <p:blipFill rotWithShape="1">
            <a:blip r:embed="rId3">
              <a:alphaModFix/>
            </a:blip>
            <a:srcRect b="63798" l="0" r="0" t="0"/>
            <a:stretch/>
          </p:blipFill>
          <p:spPr>
            <a:xfrm>
              <a:off x="838200" y="961075"/>
              <a:ext cx="10843475" cy="2854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" name="Google Shape;578;p64"/>
            <p:cNvSpPr txBox="1"/>
            <p:nvPr/>
          </p:nvSpPr>
          <p:spPr>
            <a:xfrm>
              <a:off x="508000" y="3476625"/>
              <a:ext cx="9223500" cy="44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Helvetica Neue"/>
              <a:buNone/>
            </a:pPr>
            <a:r>
              <a:rPr lang="en-US" sz="3800"/>
              <a:t>Budget Report</a:t>
            </a:r>
            <a:endParaRPr/>
          </a:p>
        </p:txBody>
      </p:sp>
      <p:sp>
        <p:nvSpPr>
          <p:cNvPr id="584" name="Google Shape;584;p65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5" name="Google Shape;585;p65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675" y="1690825"/>
            <a:ext cx="6429375" cy="3971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6" name="Google Shape;586;p65"/>
          <p:cNvGraphicFramePr/>
          <p:nvPr/>
        </p:nvGraphicFramePr>
        <p:xfrm>
          <a:off x="489300" y="1769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{B7DF019D-D6D7-45ED-B0EB-5E9EAAD37043}</a:tableStyleId>
              </a:tblPr>
              <a:tblGrid>
                <a:gridCol w="1992425"/>
                <a:gridCol w="1934875"/>
              </a:tblGrid>
              <a:tr h="667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Item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Cost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7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Cooling Hardware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$ 387.99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Tested ºF Hardware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$ 587.42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Mounting Hardware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$ 513.76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3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Total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FFF00"/>
                          </a:highlight>
                        </a:rPr>
                        <a:t>$ 1489.17</a:t>
                      </a:r>
                      <a:endParaRPr sz="1500">
                        <a:highlight>
                          <a:srgbClr val="FFFF00"/>
                        </a:highlight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Estimated Costs and Revenues</a:t>
            </a:r>
            <a:endParaRPr/>
          </a:p>
        </p:txBody>
      </p:sp>
      <p:sp>
        <p:nvSpPr>
          <p:cNvPr id="593" name="Google Shape;593;p66"/>
          <p:cNvSpPr txBox="1"/>
          <p:nvPr>
            <p:ph idx="1" type="body"/>
          </p:nvPr>
        </p:nvSpPr>
        <p:spPr>
          <a:xfrm>
            <a:off x="697825" y="1825625"/>
            <a:ext cx="5306100" cy="427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COSTS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Current design cost (Mounting Hardware) =</a:t>
            </a:r>
            <a:r>
              <a:rPr lang="en-US" sz="1500">
                <a:solidFill>
                  <a:srgbClr val="0000FF"/>
                </a:solidFill>
              </a:rPr>
              <a:t>$520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Bulk manufacturing reduction of 60% =</a:t>
            </a:r>
            <a:r>
              <a:rPr lang="en-US" sz="1500">
                <a:solidFill>
                  <a:srgbClr val="0000FF"/>
                </a:solidFill>
              </a:rPr>
              <a:t>$210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Our retail price = $300</a:t>
            </a:r>
            <a:endParaRPr sz="15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94" name="Google Shape;594;p66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5" name="Google Shape;595;p66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6"/>
          <p:cNvSpPr txBox="1"/>
          <p:nvPr/>
        </p:nvSpPr>
        <p:spPr>
          <a:xfrm>
            <a:off x="6521125" y="1888950"/>
            <a:ext cx="5165700" cy="3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REVENUES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purchases =</a:t>
            </a:r>
            <a:r>
              <a:rPr lang="en-US" sz="15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Selling 10,000 units in 2 years = Profit of</a:t>
            </a:r>
            <a:r>
              <a:rPr lang="en-US" sz="15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contracts =</a:t>
            </a:r>
            <a:r>
              <a:rPr lang="en-US" sz="15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70 Contracts in 2 years = Profit of</a:t>
            </a:r>
            <a:r>
              <a:rPr lang="en-US" sz="15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</a:t>
            </a:r>
            <a:endParaRPr sz="1500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33</a:t>
            </a:r>
            <a:endParaRPr sz="1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Terminology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Graphics Processing Unit (GPU)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Computer Processing Unit (CPU)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Small Form Factor (SFX)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8~12 liters of internal volume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Mini-ITX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 specific set of dimensions governing a computer motherboard. Mini-ITX motherboards are 17cm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17cm.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Reference GPU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General size GPU, measuring 267mm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111mm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9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Patrick Huffman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831850" y="683171"/>
            <a:ext cx="105156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sz="4800"/>
              <a:t>Project Background</a:t>
            </a:r>
            <a:endParaRPr sz="4800"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598375" y="201619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 Design a Small Form Factor Mini-ITX computer case that supplies sufficient cooling power to high end computer components.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Cooling integrated into case architecture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 contained, utilizing no external hardware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a competitive internal volume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Markets: Focus on high end computation needs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 Gamers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Bitcoin Miners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Integrated Systems for Research and Industry</a:t>
            </a:r>
            <a:endParaRPr/>
          </a:p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0"/>
          <p:cNvSpPr txBox="1"/>
          <p:nvPr>
            <p:ph idx="429496729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Patrick Huffman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Brief Market Overview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475675" y="1342725"/>
            <a:ext cx="57933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b="1" lang="en-US" sz="1960" u="sng"/>
              <a:t>Target Market</a:t>
            </a:r>
            <a:endParaRPr b="1" sz="1960" u="sng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rPr lang="en-US" sz="1960"/>
              <a:t>➢ PC gamers/Enthusiasts</a:t>
            </a:r>
            <a:endParaRPr sz="1960"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1960"/>
              <a:t>▪ 62% of the gaming market are PC gamers, while 58% use console (20% both). With our product, the market would be both as this would be as compact and powerful</a:t>
            </a:r>
            <a:endParaRPr sz="1960"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/>
              <a:t>▪ According to an ESA Study,  the market for gamers (according to 2014 study) is around of $5.08 Billion dollars.</a:t>
            </a:r>
            <a:endParaRPr sz="1960"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t/>
            </a:r>
            <a:endParaRPr sz="1960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1960"/>
              <a:t>➢Secondary Market: Research Hobbyists</a:t>
            </a:r>
            <a:endParaRPr sz="1960"/>
          </a:p>
          <a:p>
            <a:pPr indent="0" lvl="0" marL="12446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1960"/>
              <a:t>▪ Advertising purposes, Home Entertainment</a:t>
            </a:r>
            <a:endParaRPr sz="1960"/>
          </a:p>
          <a:p>
            <a:pPr indent="-38989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r>
              <a:t/>
            </a:r>
            <a:endParaRPr sz="1960"/>
          </a:p>
        </p:txBody>
      </p:sp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1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Patrick Huffman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b="37126" l="0" r="0" t="0"/>
          <a:stretch/>
        </p:blipFill>
        <p:spPr>
          <a:xfrm>
            <a:off x="6966300" y="1742275"/>
            <a:ext cx="4868124" cy="408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Key Targets</a:t>
            </a:r>
            <a:endParaRPr/>
          </a:p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Keep GPU at 70℃ at steady state operations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Keep CPU at 50℃ at steady state operations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Provide consumers with space necessary to house reference sized GPUs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Utilize no outside hardware, such as an external power supply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Keep the total case volume competitive (~7.5 liters)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2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32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Patrick Huffman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i="1" lang="en-US"/>
              <a:t>Case Design Details</a:t>
            </a:r>
            <a:endParaRPr i="1"/>
          </a:p>
        </p:txBody>
      </p:sp>
      <p:sp>
        <p:nvSpPr>
          <p:cNvPr id="236" name="Google Shape;236;p33"/>
          <p:cNvSpPr txBox="1"/>
          <p:nvPr>
            <p:ph idx="1" type="body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Overview of components that consumers will be using inside the product, their dimensions, and an analysis of 3 case layout configurations</a:t>
            </a:r>
            <a:endParaRPr/>
          </a:p>
        </p:txBody>
      </p:sp>
      <p:sp>
        <p:nvSpPr>
          <p:cNvPr id="237" name="Google Shape;237;p3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 Slides">
  <a:themeElements>
    <a:clrScheme name="College of Engineering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College of Engineering 2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