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58" r:id="rId7"/>
    <p:sldId id="259" r:id="rId8"/>
    <p:sldId id="260" r:id="rId9"/>
    <p:sldId id="261" r:id="rId10"/>
    <p:sldId id="287" r:id="rId11"/>
    <p:sldId id="305" r:id="rId12"/>
    <p:sldId id="298" r:id="rId13"/>
    <p:sldId id="296" r:id="rId14"/>
    <p:sldId id="300" r:id="rId15"/>
    <p:sldId id="297" r:id="rId16"/>
    <p:sldId id="288" r:id="rId17"/>
    <p:sldId id="276" r:id="rId18"/>
    <p:sldId id="292" r:id="rId19"/>
    <p:sldId id="273" r:id="rId20"/>
    <p:sldId id="293" r:id="rId21"/>
    <p:sldId id="277" r:id="rId22"/>
    <p:sldId id="275" r:id="rId23"/>
    <p:sldId id="265" r:id="rId24"/>
    <p:sldId id="286" r:id="rId25"/>
    <p:sldId id="295" r:id="rId26"/>
    <p:sldId id="266" r:id="rId27"/>
    <p:sldId id="264" r:id="rId28"/>
    <p:sldId id="267" r:id="rId29"/>
    <p:sldId id="280" r:id="rId30"/>
    <p:sldId id="281" r:id="rId31"/>
    <p:sldId id="282" r:id="rId32"/>
    <p:sldId id="283" r:id="rId33"/>
    <p:sldId id="284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268" r:id="rId43"/>
    <p:sldId id="278" r:id="rId44"/>
    <p:sldId id="279" r:id="rId45"/>
    <p:sldId id="269" r:id="rId46"/>
    <p:sldId id="270" r:id="rId47"/>
    <p:sldId id="271" r:id="rId48"/>
    <p:sldId id="27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56"/>
            <p14:sldId id="257"/>
            <p14:sldId id="258"/>
            <p14:sldId id="259"/>
          </p14:sldIdLst>
        </p14:section>
        <p14:section name="Problem Set up" id="{88294E19-6904-47AA-B184-F0E27FC1FB4C}">
          <p14:sldIdLst>
            <p14:sldId id="260"/>
            <p14:sldId id="261"/>
            <p14:sldId id="287"/>
            <p14:sldId id="305"/>
            <p14:sldId id="298"/>
            <p14:sldId id="296"/>
            <p14:sldId id="300"/>
            <p14:sldId id="297"/>
            <p14:sldId id="288"/>
            <p14:sldId id="276"/>
          </p14:sldIdLst>
        </p14:section>
        <p14:section name="Embodiment Design" id="{71B43428-6807-4AB9-8248-BB854D4EEEFF}">
          <p14:sldIdLst>
            <p14:sldId id="292"/>
            <p14:sldId id="273"/>
            <p14:sldId id="293"/>
          </p14:sldIdLst>
        </p14:section>
        <p14:section name="Build Phase" id="{FF596EF2-128C-4E64-A61A-F3E9BB20605F}">
          <p14:sldIdLst>
            <p14:sldId id="277"/>
          </p14:sldIdLst>
        </p14:section>
        <p14:section name="Testing and Validation" id="{8E8EEF18-DF67-4650-A7B8-5C58F429AA84}">
          <p14:sldIdLst>
            <p14:sldId id="275"/>
          </p14:sldIdLst>
        </p14:section>
        <p14:section name="Project Management" id="{A7BEC58C-F7F8-4BD6-84CB-16BE2DA38256}">
          <p14:sldIdLst/>
        </p14:section>
        <p14:section name="Summary" id="{4C300BF7-36E4-4088-9A61-FD5AD972028E}">
          <p14:sldIdLst>
            <p14:sldId id="265"/>
            <p14:sldId id="286"/>
            <p14:sldId id="295"/>
            <p14:sldId id="266"/>
            <p14:sldId id="264"/>
          </p14:sldIdLst>
        </p14:section>
        <p14:section name="Backup Slides" id="{1B3CCD90-13A5-48D3-9111-A1677DE0799C}">
          <p14:sldIdLst>
            <p14:sldId id="267"/>
          </p14:sldIdLst>
        </p14:section>
        <p14:section name="Functional Decopmosition" id="{EDC6A04F-423C-4940-855B-FC9FE1A86332}">
          <p14:sldIdLst>
            <p14:sldId id="280"/>
            <p14:sldId id="281"/>
            <p14:sldId id="282"/>
          </p14:sldIdLst>
        </p14:section>
        <p14:section name="Concept Selection" id="{8CB161AF-49DE-4F03-B00D-781A04968C2F}">
          <p14:sldIdLst>
            <p14:sldId id="283"/>
            <p14:sldId id="28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Detailed Math" id="{8359201E-DCC9-4570-8795-589005A4ED44}">
          <p14:sldIdLst>
            <p14:sldId id="268"/>
            <p14:sldId id="278"/>
            <p14:sldId id="279"/>
          </p14:sldIdLst>
        </p14:section>
        <p14:section name="Back Matter" id="{3B477371-1A9E-4F72-87A4-6BB6BC7C18B6}">
          <p14:sldIdLst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19F"/>
    <a:srgbClr val="B7B09C"/>
    <a:srgbClr val="A69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458A9-D799-45C3-B4D3-5EAD0E74519D}" v="344" dt="2019-02-19T04:58:57.308"/>
    <p1510:client id="{BBBE46B3-6574-71D3-08DB-6557DDAC2991}" v="11" dt="2019-02-19T03:30:07.676"/>
    <p1510:client id="{93874CCF-0817-33B6-F7EE-C892CC9B6A12}" v="23" dt="2019-02-19T04:45:30.784"/>
    <p1510:client id="{331D627E-D07E-1B4B-91FB-C61DF8858830}" v="5" vWet="117" dt="2019-02-19T03:25:49.543"/>
    <p1510:client id="{367E9B4B-B05C-9BAE-2C54-1DFBC34B4934}" v="4" dt="2019-02-18T21:13:49.857"/>
    <p1510:client id="{5318477D-DE33-BF75-EEA9-B5288B91C82F}" v="1511" dt="2019-02-18T22:49:38.350"/>
    <p1510:client id="{C901203E-52DA-B533-C981-834C85C41696}" v="229" dt="2019-02-18T21:45:51.589"/>
    <p1510:client id="{796E81CF-86F7-86BF-CF9F-B43D1997BA00}" v="33" dt="2019-02-19T02:28:09.340"/>
    <p1510:client id="{DE203FF4-F4A1-7E7F-BA95-CA904A7C48D6}" v="8" dt="2019-02-19T03:13:11.421"/>
    <p1510:client id="{F2AC2855-1A20-DD89-0839-1D71A3D4527C}" v="4" dt="2019-02-19T04:16:16.425"/>
    <p1510:client id="{8E77C0DB-CF55-267C-ECE0-63C0E058259D}" v="89" dt="2019-02-19T04:51:14.178"/>
    <p1510:client id="{443945AC-0CB1-45F8-48A2-AA133957B178}" v="299" dt="2019-02-19T04:53:37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88f06e0a-20fb-4458-9536-bcdbda3e0a07@namprd05.prod.outlook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61" y="2262433"/>
            <a:ext cx="9445832" cy="203266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Simulated Assembly Line and 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Processing Workstation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Google Shape;317;p43">
            <a:extLst>
              <a:ext uri="{FF2B5EF4-FFF2-40B4-BE49-F238E27FC236}">
                <a16:creationId xmlns:a16="http://schemas.microsoft.com/office/drawing/2014/main" id="{51DFDAFC-6C80-0043-93BB-627504C4052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3393" y="643184"/>
            <a:ext cx="1823642" cy="181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FD5A706-EF65-3948-97E2-79F9052B2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94" y="2874636"/>
            <a:ext cx="1823641" cy="1835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7594E-ED23-4775-BD90-9E20B7F7B3EE}"/>
              </a:ext>
            </a:extLst>
          </p:cNvPr>
          <p:cNvSpPr txBox="1"/>
          <p:nvPr/>
        </p:nvSpPr>
        <p:spPr>
          <a:xfrm>
            <a:off x="3961681" y="3885000"/>
            <a:ext cx="217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B7B09C"/>
                </a:solidFill>
                <a:latin typeface="Arial"/>
                <a:ea typeface="+mj-ea"/>
                <a:cs typeface="Arial"/>
              </a:rPr>
              <a:t>Team 520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A1D59-4C4F-4241-9EC2-EB9F6612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2</a:t>
            </a:r>
            <a:endParaRPr lang="en-US"/>
          </a:p>
        </p:txBody>
      </p:sp>
      <p:pic>
        <p:nvPicPr>
          <p:cNvPr id="9" name="Picture 9" descr="Concept Datum">
            <a:extLst>
              <a:ext uri="{FF2B5EF4-FFF2-40B4-BE49-F238E27FC236}">
                <a16:creationId xmlns:a16="http://schemas.microsoft.com/office/drawing/2014/main" id="{81228737-1993-4AC7-B1DF-8A308DE2B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57" y="2433406"/>
            <a:ext cx="6085002" cy="242876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0F2F24-33DD-4B43-B0F6-BE758491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0297" y="178875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Photoelectric sensor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Electric Actuator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2 Diverter Arms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2 Capacitive sensors </a:t>
            </a:r>
            <a:endParaRPr lang="en-US"/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Actuator pushes object to second conveyor belt based on size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1F4732-BF6C-44B9-9E07-EEB7C7F3612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BA5647-01BE-4D37-8355-0EC67CDA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3</a:t>
            </a:r>
            <a:endParaRPr lang="en-US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3FFE293-6536-4C2F-BA95-78273277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746" y="2140200"/>
            <a:ext cx="5959311" cy="27323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A920F-22B6-49F8-BDC0-0CA6A35A4D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2 Photoelectric Sensor </a:t>
            </a:r>
          </a:p>
          <a:p>
            <a:r>
              <a:rPr lang="en-US">
                <a:latin typeface="Arial"/>
                <a:cs typeface="Arial"/>
              </a:rPr>
              <a:t>1 Capacitive Sensor </a:t>
            </a:r>
          </a:p>
          <a:p>
            <a:r>
              <a:rPr lang="en-US">
                <a:latin typeface="Arial"/>
                <a:cs typeface="Arial"/>
              </a:rPr>
              <a:t>1 Diverter Arm </a:t>
            </a:r>
          </a:p>
          <a:p>
            <a:r>
              <a:rPr lang="en-US">
                <a:latin typeface="Arial"/>
                <a:cs typeface="Arial"/>
              </a:rPr>
              <a:t>2 Conveyor Belts (Perpendicular) 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Diverter arm programmed at angles to guide objects in corresponding bins 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8F69A4-EDC3-4F12-BA48-2E0FAE5972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21EA-4F66-4102-982E-FD5BA001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Selection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DC210-8E50-4869-AF8D-9091AE839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E67D-17D1-40E8-8855-3CD68C360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B6B83-8376-4327-8DCF-92E7F69D6D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BC731-E054-FD47-B7A9-CBD4654C06FF}"/>
              </a:ext>
            </a:extLst>
          </p:cNvPr>
          <p:cNvSpPr txBox="1">
            <a:spLocks/>
          </p:cNvSpPr>
          <p:nvPr/>
        </p:nvSpPr>
        <p:spPr>
          <a:xfrm>
            <a:off x="838199" y="234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Pugh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C01FC-CFD0-4C4B-B494-0499112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921"/>
            <a:ext cx="10515599" cy="37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3A43-81B5-E44C-8B85-37909DDF07D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081B478-77DC-6349-B5CA-00C0DD6B8336}"/>
              </a:ext>
            </a:extLst>
          </p:cNvPr>
          <p:cNvSpPr txBox="1">
            <a:spLocks/>
          </p:cNvSpPr>
          <p:nvPr/>
        </p:nvSpPr>
        <p:spPr>
          <a:xfrm>
            <a:off x="838200" y="1661295"/>
            <a:ext cx="403860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</a:rPr>
              <a:t>Photoelectric Sensor:</a:t>
            </a:r>
            <a:r>
              <a:rPr lang="en-US" sz="2000">
                <a:solidFill>
                  <a:schemeClr val="tx1"/>
                </a:solidFill>
              </a:rPr>
              <a:t> Uses a light transmitter and receiver to test if object is in sensing area, as well as detecting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</a:rPr>
              <a:t>Capacitive Proximity Sensor: </a:t>
            </a:r>
            <a:r>
              <a:rPr lang="en-US" sz="2000">
                <a:solidFill>
                  <a:schemeClr val="tx1"/>
                </a:solidFill>
              </a:rPr>
              <a:t>Detects the capacitance of nearby objects without physical contact to determine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chemeClr val="tx1"/>
                </a:solidFill>
              </a:rPr>
              <a:t>Inductive Proximity Sensor: </a:t>
            </a:r>
            <a:r>
              <a:rPr lang="en-US" sz="2000">
                <a:solidFill>
                  <a:schemeClr val="tx1"/>
                </a:solidFill>
              </a:rPr>
              <a:t>Uses a magnetic field to detect whether an object is metal or not</a:t>
            </a:r>
          </a:p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D477A6-344E-E54D-8FB1-5785949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53" y="1685568"/>
            <a:ext cx="2102778" cy="1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5A2A5-88A4-8942-90CA-3502D6321693}"/>
              </a:ext>
            </a:extLst>
          </p:cNvPr>
          <p:cNvSpPr txBox="1"/>
          <p:nvPr/>
        </p:nvSpPr>
        <p:spPr>
          <a:xfrm>
            <a:off x="5586046" y="33677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2: Photoelectric Sensor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E6F3A1D-07C8-9245-9C11-314466AA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28" y="1685568"/>
            <a:ext cx="1682222" cy="1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04AF5-9137-2A4B-A134-394C35E1AF5A}"/>
              </a:ext>
            </a:extLst>
          </p:cNvPr>
          <p:cNvSpPr txBox="1"/>
          <p:nvPr/>
        </p:nvSpPr>
        <p:spPr>
          <a:xfrm>
            <a:off x="9496050" y="3334551"/>
            <a:ext cx="210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3: Capacitive Proximity Sensor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218C380-9628-7142-A40A-06CD807D0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48" y="3429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F62E2-330D-AA49-B3EC-866B98FC5376}"/>
              </a:ext>
            </a:extLst>
          </p:cNvPr>
          <p:cNvSpPr txBox="1"/>
          <p:nvPr/>
        </p:nvSpPr>
        <p:spPr>
          <a:xfrm>
            <a:off x="7617248" y="530426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4: Inductive Proximity Sensor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8147B0F-05E4-8E4B-920B-59B7FA0CD293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 Technology</a:t>
            </a:r>
          </a:p>
        </p:txBody>
      </p:sp>
    </p:spTree>
    <p:extLst>
      <p:ext uri="{BB962C8B-B14F-4D97-AF65-F5344CB8AC3E}">
        <p14:creationId xmlns:p14="http://schemas.microsoft.com/office/powerpoint/2010/main" val="41483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2C2ED-E18D-4CD0-A5A6-17F085A329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7D9574-57BA-4775-B542-979756997E51}"/>
              </a:ext>
            </a:extLst>
          </p:cNvPr>
          <p:cNvSpPr txBox="1">
            <a:spLocks/>
          </p:cNvSpPr>
          <p:nvPr/>
        </p:nvSpPr>
        <p:spPr>
          <a:xfrm>
            <a:off x="541317" y="374900"/>
            <a:ext cx="10515600" cy="1027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Manufacturing Technology</a:t>
            </a:r>
          </a:p>
        </p:txBody>
      </p:sp>
      <p:pic>
        <p:nvPicPr>
          <p:cNvPr id="6" name="Picture 5" descr="cid:88f06e0a-20fb-4458-9536-bcdbda3e0a07@namprd05.prod.outlook.com">
            <a:extLst>
              <a:ext uri="{FF2B5EF4-FFF2-40B4-BE49-F238E27FC236}">
                <a16:creationId xmlns:a16="http://schemas.microsoft.com/office/drawing/2014/main" id="{B45B982D-3108-4909-B7CA-7F03A567D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941" r="4936" b="3627"/>
          <a:stretch>
            <a:fillRect/>
          </a:stretch>
        </p:blipFill>
        <p:spPr bwMode="auto">
          <a:xfrm>
            <a:off x="5292365" y="1661295"/>
            <a:ext cx="3787337" cy="291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allen bradley micrologix 1100">
            <a:extLst>
              <a:ext uri="{FF2B5EF4-FFF2-40B4-BE49-F238E27FC236}">
                <a16:creationId xmlns:a16="http://schemas.microsoft.com/office/drawing/2014/main" id="{54690AAA-3252-4E26-A61A-DE27FC70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57" y="1967682"/>
            <a:ext cx="1944442" cy="19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2C9BAB2-090D-42B9-BE27-2F2B1B21DB3A}"/>
              </a:ext>
            </a:extLst>
          </p:cNvPr>
          <p:cNvSpPr txBox="1">
            <a:spLocks/>
          </p:cNvSpPr>
          <p:nvPr/>
        </p:nvSpPr>
        <p:spPr>
          <a:xfrm>
            <a:off x="838200" y="1661295"/>
            <a:ext cx="4038600" cy="395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Dorner 2200 Conveyor Belt: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Small Part Handling and Positioning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Allen-Bradley MicroLogix 1100: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2 analog inputs, 10 digital inputs and 6 digital outputs</a:t>
            </a:r>
            <a:endParaRPr lang="en-US" sz="160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18610-5F85-450A-AD9F-4BCDD457476F}"/>
              </a:ext>
            </a:extLst>
          </p:cNvPr>
          <p:cNvSpPr txBox="1"/>
          <p:nvPr/>
        </p:nvSpPr>
        <p:spPr>
          <a:xfrm>
            <a:off x="5256453" y="4647228"/>
            <a:ext cx="385916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5: Dorner 2200 Conveyor Belt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ECB1E-4FBC-45A9-9EB0-DA3BD6E4182F}"/>
              </a:ext>
            </a:extLst>
          </p:cNvPr>
          <p:cNvSpPr txBox="1"/>
          <p:nvPr/>
        </p:nvSpPr>
        <p:spPr>
          <a:xfrm>
            <a:off x="9715594" y="3908564"/>
            <a:ext cx="190500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Figure 6: Allen-Bradley MicroLogix 1100 PLC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9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Embodiment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0BB67-C92B-44EF-8EA7-971A0818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Upcoming Presenter’s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438F54-670E-4A33-A1A3-22CFB9903D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7" y="1344139"/>
            <a:ext cx="6758849" cy="3801856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BA053C-F80B-9A44-9E46-A038B350EDC9}"/>
              </a:ext>
            </a:extLst>
          </p:cNvPr>
          <p:cNvSpPr txBox="1">
            <a:spLocks/>
          </p:cNvSpPr>
          <p:nvPr/>
        </p:nvSpPr>
        <p:spPr>
          <a:xfrm>
            <a:off x="7315199" y="1157098"/>
            <a:ext cx="4706815" cy="45178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u="sng">
                <a:latin typeface="Arial"/>
                <a:cs typeface="Arial"/>
              </a:rPr>
              <a:t>Consists of a multiple step process: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Step 1: An object is placed on the conveyor belt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Step 2: Capacitive and Photoelectric sensors detect if object is present, as well as size and material</a:t>
            </a:r>
          </a:p>
          <a:p>
            <a:pPr lvl="1"/>
            <a:r>
              <a:rPr lang="en-US" sz="2000">
                <a:latin typeface="Arial"/>
                <a:cs typeface="Arial"/>
              </a:rPr>
              <a:t>Step 3: Diverter arm attached to a motor moves the object to correct position for sorting based off of received sensor information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20FE99D-47BF-3F4A-8903-9966733418BA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/>
              <a:t>Project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80113-C597-D74D-9327-B67E197C3D97}"/>
              </a:ext>
            </a:extLst>
          </p:cNvPr>
          <p:cNvSpPr txBox="1"/>
          <p:nvPr/>
        </p:nvSpPr>
        <p:spPr>
          <a:xfrm>
            <a:off x="2239598" y="5227358"/>
            <a:ext cx="290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Figure 7: Assembly Line CAD</a:t>
            </a:r>
          </a:p>
        </p:txBody>
      </p:sp>
    </p:spTree>
    <p:extLst>
      <p:ext uri="{BB962C8B-B14F-4D97-AF65-F5344CB8AC3E}">
        <p14:creationId xmlns:p14="http://schemas.microsoft.com/office/powerpoint/2010/main" val="36010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7D57-914C-4646-BB8D-F6DAB3E3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2" descr="A picture containing indoor, floor, sport&#10;&#10;Description generated with very high confidence">
            <a:extLst>
              <a:ext uri="{FF2B5EF4-FFF2-40B4-BE49-F238E27FC236}">
                <a16:creationId xmlns:a16="http://schemas.microsoft.com/office/drawing/2014/main" id="{9FC778B4-83C6-4693-BBFD-F2E65A76F0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9394" t="12500" b="682"/>
          <a:stretch/>
        </p:blipFill>
        <p:spPr>
          <a:xfrm>
            <a:off x="6732905" y="702833"/>
            <a:ext cx="3784285" cy="4813299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BE7B347-39B5-4008-BC61-9BCEA4008A98}"/>
              </a:ext>
            </a:extLst>
          </p:cNvPr>
          <p:cNvSpPr txBox="1">
            <a:spLocks/>
          </p:cNvSpPr>
          <p:nvPr/>
        </p:nvSpPr>
        <p:spPr>
          <a:xfrm>
            <a:off x="544362" y="405994"/>
            <a:ext cx="10515600" cy="9367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500">
                <a:latin typeface="Arial"/>
                <a:cs typeface="Arial"/>
              </a:rPr>
              <a:t>Manufacturing</a:t>
            </a:r>
            <a:endParaRPr lang="en-US" sz="55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68CE02-12C5-4CD8-9BCA-CC6FC4A52D60}"/>
              </a:ext>
            </a:extLst>
          </p:cNvPr>
          <p:cNvSpPr txBox="1">
            <a:spLocks/>
          </p:cNvSpPr>
          <p:nvPr/>
        </p:nvSpPr>
        <p:spPr>
          <a:xfrm>
            <a:off x="629264" y="1464356"/>
            <a:ext cx="4706815" cy="45178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Arial"/>
                <a:cs typeface="Arial"/>
              </a:rPr>
              <a:t>1.5′ (457 mm) – 24′ (7,315 mm) lengths</a:t>
            </a:r>
            <a:endParaRPr lang="en-US"/>
          </a:p>
          <a:p>
            <a:r>
              <a:rPr lang="en-US" sz="2000">
                <a:latin typeface="Arial"/>
                <a:cs typeface="Arial"/>
              </a:rPr>
              <a:t>Loads up to 120 lbs (54 kg)</a:t>
            </a:r>
            <a:endParaRPr lang="en-US"/>
          </a:p>
          <a:p>
            <a:r>
              <a:rPr lang="en-US" sz="2000">
                <a:latin typeface="Arial"/>
                <a:cs typeface="Arial"/>
              </a:rPr>
              <a:t>Speeds up to 400 ft/min (122 m/min)</a:t>
            </a:r>
          </a:p>
          <a:p>
            <a:r>
              <a:rPr lang="en-US" sz="2000">
                <a:latin typeface="Arial"/>
                <a:cs typeface="Arial"/>
              </a:rPr>
              <a:t>Assembled both conveyors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Mounted sensor place holders </a:t>
            </a:r>
          </a:p>
          <a:p>
            <a:pPr>
              <a:spcAft>
                <a:spcPts val="600"/>
              </a:spcAft>
            </a:pP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10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0BB67-C92B-44EF-8EA7-971A0818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Upcoming Presenter’s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8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51"/>
            <a:ext cx="10515600" cy="1325563"/>
          </a:xfrm>
        </p:spPr>
        <p:txBody>
          <a:bodyPr/>
          <a:lstStyle/>
          <a:p>
            <a:r>
              <a:rPr lang="en-US"/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8A1E58C-C648-484C-8084-76700F2C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46" y="2158691"/>
            <a:ext cx="16129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4179E61-DE92-9844-B81D-A911EFDF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6" y="2158691"/>
            <a:ext cx="17907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924EA36-8B72-3943-ADC4-1F3D2872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81" y="2158691"/>
            <a:ext cx="1435100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327A120-4C1F-C04C-A1B6-B9F4BBCB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2" y="2119772"/>
            <a:ext cx="1455480" cy="22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8F4CCF9-E801-664B-BCB6-6EB3BA2C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02" y="2107073"/>
            <a:ext cx="14732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A00D26-26FC-8844-92E3-0BE7ACD77D8D}"/>
              </a:ext>
            </a:extLst>
          </p:cNvPr>
          <p:cNvSpPr/>
          <p:nvPr/>
        </p:nvSpPr>
        <p:spPr>
          <a:xfrm>
            <a:off x="5884399" y="3251283"/>
            <a:ext cx="248786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13A60A-E126-4248-8E02-4164D254B4D9}"/>
              </a:ext>
            </a:extLst>
          </p:cNvPr>
          <p:cNvSpPr txBox="1"/>
          <p:nvPr/>
        </p:nvSpPr>
        <p:spPr>
          <a:xfrm>
            <a:off x="452330" y="4386540"/>
            <a:ext cx="2153154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Cheyenne Laurel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984546-6051-BF47-9BA2-F3E8BC349F07}"/>
              </a:ext>
            </a:extLst>
          </p:cNvPr>
          <p:cNvSpPr txBox="1"/>
          <p:nvPr/>
        </p:nvSpPr>
        <p:spPr>
          <a:xfrm>
            <a:off x="2805974" y="4394201"/>
            <a:ext cx="2024913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David DiMaggio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Design Engineer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FD5C6-7395-0A4E-94B8-C4078113B41A}"/>
              </a:ext>
            </a:extLst>
          </p:cNvPr>
          <p:cNvSpPr txBox="1"/>
          <p:nvPr/>
        </p:nvSpPr>
        <p:spPr>
          <a:xfrm>
            <a:off x="4830887" y="4394201"/>
            <a:ext cx="2468946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Boluwatife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Olabiran</a:t>
            </a:r>
            <a:endParaRPr lang="en-US" sz="1900" b="1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Software Engineer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FF2014-8587-3B41-BFFF-426EEA86BF26}"/>
              </a:ext>
            </a:extLst>
          </p:cNvPr>
          <p:cNvSpPr txBox="1"/>
          <p:nvPr/>
        </p:nvSpPr>
        <p:spPr>
          <a:xfrm>
            <a:off x="7246045" y="4404100"/>
            <a:ext cx="2292615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JoEll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Williams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Hardware Engineer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CA200C-EC72-7D4D-A8AB-2DA6CB079699}"/>
              </a:ext>
            </a:extLst>
          </p:cNvPr>
          <p:cNvSpPr txBox="1"/>
          <p:nvPr/>
        </p:nvSpPr>
        <p:spPr>
          <a:xfrm>
            <a:off x="9589588" y="4404100"/>
            <a:ext cx="1983428" cy="67710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900" b="1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Nataajah</a:t>
            </a:r>
            <a:r>
              <a:rPr lang="en-US" sz="1900" b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Taylor</a:t>
            </a:r>
          </a:p>
          <a:p>
            <a:pPr algn="ctr"/>
            <a:r>
              <a:rPr lang="en-US" sz="19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Test Engineer</a:t>
            </a:r>
          </a:p>
        </p:txBody>
      </p:sp>
    </p:spTree>
    <p:extLst>
      <p:ext uri="{BB962C8B-B14F-4D97-AF65-F5344CB8AC3E}">
        <p14:creationId xmlns:p14="http://schemas.microsoft.com/office/powerpoint/2010/main" val="71736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69D85-7D48-4390-A58B-DBCA6DDC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Important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D064C-4971-498F-9FF6-8E687B89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TCC needs an assembly line for Mechatronics certification.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8 total concepts were generated. 1 was selected.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Sensors and conveyor belts have been acquired.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Construction has begun.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4680F-B4EA-4F72-A535-08A25DE0E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4329B-5B17-4D56-93C1-99A1D0433F5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644A-92EF-40C8-9E40-7839219D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0E6F07-EDAD-4984-B1F7-90BB426DA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78B7D-A897-4F23-9047-B6DA6DCE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E9BB3-4007-4984-AABC-65BC6EC23C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67709D-EB05-4D6A-8CBF-84124ECD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Gantt Chart 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CEF7E-45DE-4547-94CC-94F7395A9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756A0B-F855-49D7-AFAE-30DC331E81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749346" y="5611399"/>
            <a:ext cx="1056508" cy="310896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2D3DD4-89DA-4EFA-9369-97C830FF3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6" t="7487" r="2378" b="475"/>
          <a:stretch/>
        </p:blipFill>
        <p:spPr>
          <a:xfrm>
            <a:off x="0" y="1689997"/>
            <a:ext cx="12190207" cy="33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105-55B5-4CB2-AFB1-9E90C2B5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6B3E-A78D-4F3F-904F-E5E05462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7F892-86FC-4E8C-88E6-6C7B8B5CB4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43302"/>
            <a:ext cx="5995219" cy="33466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EDBD4-2645-455F-8B79-B680814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4351821"/>
            <a:ext cx="3547165" cy="144704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A8EC0-251F-4940-8511-7C5BC77D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B5ED92-69AF-4FAC-BFCA-AAAA9A8E7CE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4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2903D-AAB6-42C0-AC35-1C387C73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7E5-EE02-4F08-A256-D355695AE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96CCB-4FD9-45A4-8C9A-108729B6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A1062-03CB-4809-A7A5-C1B79AAB9E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844AA-3A36-46C4-8CA3-834EFE73B8F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66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Selection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 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36630-A30B-4E2A-9736-EC71702DD595}"/>
              </a:ext>
            </a:extLst>
          </p:cNvPr>
          <p:cNvSpPr txBox="1"/>
          <p:nvPr/>
        </p:nvSpPr>
        <p:spPr>
          <a:xfrm>
            <a:off x="1664661" y="439254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TCC Representative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Bobette Stubblefield</a:t>
            </a:r>
          </a:p>
        </p:txBody>
      </p:sp>
      <p:pic>
        <p:nvPicPr>
          <p:cNvPr id="1028" name="Picture 4" descr="http://graph.facebook.com/1494424458/picture?type=large">
            <a:extLst>
              <a:ext uri="{FF2B5EF4-FFF2-40B4-BE49-F238E27FC236}">
                <a16:creationId xmlns:a16="http://schemas.microsoft.com/office/drawing/2014/main" id="{6E224CCC-CFDE-4358-BEA0-DF832D69C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2"/>
          <a:stretch/>
        </p:blipFill>
        <p:spPr bwMode="auto">
          <a:xfrm>
            <a:off x="1705822" y="2263216"/>
            <a:ext cx="2295251" cy="19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licdn.com/dms/image/C4E03AQF_CXG6e6Dn7g/profile-displayphoto-shrink_800_800/0?e=1555545600&amp;v=beta&amp;t=awiqoUW4CI9_4kkl-wNf5T03huRar-r9HhbbLWez3HI">
            <a:extLst>
              <a:ext uri="{FF2B5EF4-FFF2-40B4-BE49-F238E27FC236}">
                <a16:creationId xmlns:a16="http://schemas.microsoft.com/office/drawing/2014/main" id="{DDA427F6-0665-4FEA-B2DC-B1D485FD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5" y="2263216"/>
            <a:ext cx="1956880" cy="19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67809A-7BE7-4C5C-BFD7-31278B7417E8}"/>
              </a:ext>
            </a:extLst>
          </p:cNvPr>
          <p:cNvSpPr txBox="1"/>
          <p:nvPr/>
        </p:nvSpPr>
        <p:spPr>
          <a:xfrm>
            <a:off x="4829648" y="439254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TCC Representative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Dylan Sutton</a:t>
            </a:r>
          </a:p>
        </p:txBody>
      </p:sp>
      <p:pic>
        <p:nvPicPr>
          <p:cNvPr id="1032" name="Picture 8" descr="Image result for fsu dorr campbell">
            <a:extLst>
              <a:ext uri="{FF2B5EF4-FFF2-40B4-BE49-F238E27FC236}">
                <a16:creationId xmlns:a16="http://schemas.microsoft.com/office/drawing/2014/main" id="{EEDB5E4B-6F4B-423D-B9CC-B64E766C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49" y="2263216"/>
            <a:ext cx="1459748" cy="19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3843B5-901C-44C4-97D0-67A767168FA1}"/>
              </a:ext>
            </a:extLst>
          </p:cNvPr>
          <p:cNvSpPr txBox="1"/>
          <p:nvPr/>
        </p:nvSpPr>
        <p:spPr>
          <a:xfrm>
            <a:off x="8167728" y="4392540"/>
            <a:ext cx="203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 Advisor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Dorr Campbell</a:t>
            </a:r>
          </a:p>
        </p:txBody>
      </p:sp>
    </p:spTree>
    <p:extLst>
      <p:ext uri="{BB962C8B-B14F-4D97-AF65-F5344CB8AC3E}">
        <p14:creationId xmlns:p14="http://schemas.microsoft.com/office/powerpoint/2010/main" val="1294143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4</a:t>
            </a:r>
            <a:endParaRPr lang="en-US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6A9FBBF-766F-41CD-B957-BEF15559C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75" y="2443285"/>
            <a:ext cx="6343650" cy="2781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5</a:t>
            </a:r>
            <a:endParaRPr lang="en-US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74E1CD0F-F153-40B4-8A9C-3FA8117C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537" y="1990848"/>
            <a:ext cx="5876925" cy="3686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58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6</a:t>
            </a:r>
            <a:endParaRPr lang="en-US"/>
          </a:p>
        </p:txBody>
      </p:sp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9F4A014-A5AC-4A77-8EDC-C82D5124A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04" y="1684185"/>
            <a:ext cx="7724774" cy="3073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8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7</a:t>
            </a:r>
            <a:endParaRPr lang="en-US"/>
          </a:p>
        </p:txBody>
      </p:sp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D5A2C67-2260-438F-B29E-821578A3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968" y="2047998"/>
            <a:ext cx="7269368" cy="35608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5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House of Quality</a:t>
            </a:r>
            <a:endParaRPr lang="en-US"/>
          </a:p>
        </p:txBody>
      </p:sp>
      <p:pic>
        <p:nvPicPr>
          <p:cNvPr id="6" name="Picture 6" descr="House of Quality">
            <a:extLst>
              <a:ext uri="{FF2B5EF4-FFF2-40B4-BE49-F238E27FC236}">
                <a16:creationId xmlns:a16="http://schemas.microsoft.com/office/drawing/2014/main" id="{C332D5FA-202B-45F3-BA32-45E14387A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234" y="1748321"/>
            <a:ext cx="8722052" cy="40166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Normalized Criteria Comparison Matrix</a:t>
            </a:r>
            <a:endParaRPr lang="en-US"/>
          </a:p>
        </p:txBody>
      </p:sp>
      <p:pic>
        <p:nvPicPr>
          <p:cNvPr id="6" name="Picture 6" descr="Normalized Criteria Comparison Matrix">
            <a:extLst>
              <a:ext uri="{FF2B5EF4-FFF2-40B4-BE49-F238E27FC236}">
                <a16:creationId xmlns:a16="http://schemas.microsoft.com/office/drawing/2014/main" id="{3B97E023-69EE-4F9A-ADF3-6C6974135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793" y="2162090"/>
            <a:ext cx="10540585" cy="30013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03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Consistency Check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9A21E-52A5-4D53-AA6D-2E42C59A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84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Final Rating Matrix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9A21E-52A5-4D53-AA6D-2E42C59A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0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6B18B-6AA6-4B68-8B11-05BAB76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Final Concept Selection</a:t>
            </a:r>
            <a:endParaRPr lang="en-US"/>
          </a:p>
        </p:txBody>
      </p:sp>
      <p:pic>
        <p:nvPicPr>
          <p:cNvPr id="6" name="Picture 6" descr="Final Concept Selection">
            <a:extLst>
              <a:ext uri="{FF2B5EF4-FFF2-40B4-BE49-F238E27FC236}">
                <a16:creationId xmlns:a16="http://schemas.microsoft.com/office/drawing/2014/main" id="{9615C67C-93C2-4E2C-B663-C9A82661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25" y="2343273"/>
            <a:ext cx="5467350" cy="29813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CEFA-F076-4EA4-93ED-763B3CFC0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9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Math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9912-51C3-4E24-A5FC-A826AC64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9" y="201881"/>
            <a:ext cx="10515600" cy="1119998"/>
          </a:xfrm>
        </p:spPr>
        <p:txBody>
          <a:bodyPr>
            <a:normAutofit/>
          </a:bodyPr>
          <a:lstStyle/>
          <a:p>
            <a:r>
              <a:rPr lang="en-US" sz="5500"/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7" descr="A sign in front of a building&#10;&#10;Description generated with very high confidence">
            <a:extLst>
              <a:ext uri="{FF2B5EF4-FFF2-40B4-BE49-F238E27FC236}">
                <a16:creationId xmlns:a16="http://schemas.microsoft.com/office/drawing/2014/main" id="{3BA34776-68FA-47BA-8FF1-0F6235A1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25" y="1750142"/>
            <a:ext cx="4403492" cy="2639082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ADE1405-0E9F-264D-BC79-D9E4F4FA927A}"/>
              </a:ext>
            </a:extLst>
          </p:cNvPr>
          <p:cNvSpPr/>
          <p:nvPr/>
        </p:nvSpPr>
        <p:spPr>
          <a:xfrm>
            <a:off x="650630" y="1590543"/>
            <a:ext cx="6371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Tallahassee Community College (TCC) requires an assembly line system to be used in their Advanced Manufacturing and Training Center as an educational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Will be used as a Mechatronics certification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Must allow for user to toggle failures in the hardware and software to allow for student diagnosis and repair</a:t>
            </a:r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70BFDA5D-3148-0947-BF1C-BF7F0283E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18077"/>
          <a:stretch/>
        </p:blipFill>
        <p:spPr>
          <a:xfrm>
            <a:off x="7209692" y="1590543"/>
            <a:ext cx="4735815" cy="304946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B87E9044-FF6E-6240-853B-19B12534A2C6}"/>
              </a:ext>
            </a:extLst>
          </p:cNvPr>
          <p:cNvSpPr txBox="1"/>
          <p:nvPr/>
        </p:nvSpPr>
        <p:spPr>
          <a:xfrm>
            <a:off x="7813275" y="4713459"/>
            <a:ext cx="35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>
                <a:latin typeface="Arial" panose="020B0604020202020204" pitchFamily="34" charset="0"/>
                <a:cs typeface="Arial" panose="020B0604020202020204" pitchFamily="34" charset="0"/>
              </a:rPr>
              <a:t>Figure 1: Advanced Manufacturing and Training Center at TCC</a:t>
            </a:r>
          </a:p>
        </p:txBody>
      </p:sp>
    </p:spTree>
    <p:extLst>
      <p:ext uri="{BB962C8B-B14F-4D97-AF65-F5344CB8AC3E}">
        <p14:creationId xmlns:p14="http://schemas.microsoft.com/office/powerpoint/2010/main" val="3852773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B299CA-E37D-44A8-B3C5-C4864CBC2D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8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3DB51-9BFD-4F76-BC2C-B29A2FD480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2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9AA7E-CB20-4C77-8F4A-3C06B8F3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4462-2FC3-4B5F-BABF-B2E83FA17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E4777B-26F0-48A5-A1D1-691D803CB8B3}"/>
              </a:ext>
            </a:extLst>
          </p:cNvPr>
          <p:cNvGrpSpPr/>
          <p:nvPr/>
        </p:nvGrpSpPr>
        <p:grpSpPr>
          <a:xfrm>
            <a:off x="602984" y="1449866"/>
            <a:ext cx="10156422" cy="4338886"/>
            <a:chOff x="602984" y="1670586"/>
            <a:chExt cx="10156422" cy="4338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6D4948-37C8-41FB-AAE7-E8E593D15E17}"/>
                </a:ext>
              </a:extLst>
            </p:cNvPr>
            <p:cNvSpPr/>
            <p:nvPr/>
          </p:nvSpPr>
          <p:spPr>
            <a:xfrm>
              <a:off x="606669" y="2606943"/>
              <a:ext cx="1676400" cy="4572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</a:rPr>
                <a:t>Summary Box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19C75B-F5BA-42A5-98FC-8098B5F0509D}"/>
                </a:ext>
              </a:extLst>
            </p:cNvPr>
            <p:cNvCxnSpPr/>
            <p:nvPr/>
          </p:nvCxnSpPr>
          <p:spPr>
            <a:xfrm>
              <a:off x="602984" y="36576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72325E-A2DD-4B3D-9EA2-ACF3869B2980}"/>
                </a:ext>
              </a:extLst>
            </p:cNvPr>
            <p:cNvSpPr/>
            <p:nvPr/>
          </p:nvSpPr>
          <p:spPr>
            <a:xfrm>
              <a:off x="602984" y="4438651"/>
              <a:ext cx="7620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9255DE-7C1F-4F3B-BD5A-D83AAACC2730}"/>
                </a:ext>
              </a:extLst>
            </p:cNvPr>
            <p:cNvCxnSpPr/>
            <p:nvPr/>
          </p:nvCxnSpPr>
          <p:spPr>
            <a:xfrm>
              <a:off x="602984" y="41148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3EAAC-E19B-4C87-83A2-2A1D2E6ACB20}"/>
                </a:ext>
              </a:extLst>
            </p:cNvPr>
            <p:cNvSpPr/>
            <p:nvPr/>
          </p:nvSpPr>
          <p:spPr>
            <a:xfrm>
              <a:off x="602984" y="1670586"/>
              <a:ext cx="685800" cy="6858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9F974E-80EE-4D7D-822C-C6B3DB671DD0}"/>
                </a:ext>
              </a:extLst>
            </p:cNvPr>
            <p:cNvSpPr/>
            <p:nvPr/>
          </p:nvSpPr>
          <p:spPr>
            <a:xfrm>
              <a:off x="602984" y="5323672"/>
              <a:ext cx="6858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F75824-1E9F-4AE7-BE90-3E777C4DE59D}"/>
                </a:ext>
              </a:extLst>
            </p:cNvPr>
            <p:cNvSpPr/>
            <p:nvPr/>
          </p:nvSpPr>
          <p:spPr>
            <a:xfrm>
              <a:off x="5257800" y="5258151"/>
              <a:ext cx="6858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7ACD1-261F-46E2-AD7C-B55443653F5A}"/>
                </a:ext>
              </a:extLst>
            </p:cNvPr>
            <p:cNvSpPr txBox="1"/>
            <p:nvPr/>
          </p:nvSpPr>
          <p:spPr>
            <a:xfrm>
              <a:off x="5257800" y="2606943"/>
              <a:ext cx="1229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Text box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BFD611-8B84-49E9-9AF7-600638FE30AE}"/>
                </a:ext>
              </a:extLst>
            </p:cNvPr>
            <p:cNvSpPr txBox="1"/>
            <p:nvPr/>
          </p:nvSpPr>
          <p:spPr>
            <a:xfrm>
              <a:off x="8839200" y="2606943"/>
              <a:ext cx="1920206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/>
                <a:t>Outlined</a:t>
              </a:r>
              <a:r>
                <a:rPr lang="en-US"/>
                <a:t> Text Box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C82D91-488E-4E1A-82B0-10ABA4B9E597}"/>
                </a:ext>
              </a:extLst>
            </p:cNvPr>
            <p:cNvCxnSpPr/>
            <p:nvPr/>
          </p:nvCxnSpPr>
          <p:spPr>
            <a:xfrm flipV="1">
              <a:off x="602984" y="32766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CE5654-6189-40ED-BD8C-C61235EAA5D9}"/>
                </a:ext>
              </a:extLst>
            </p:cNvPr>
            <p:cNvCxnSpPr/>
            <p:nvPr/>
          </p:nvCxnSpPr>
          <p:spPr>
            <a:xfrm>
              <a:off x="5257800" y="36108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EFD6CF-E437-44EE-A616-A028A876DCC4}"/>
                </a:ext>
              </a:extLst>
            </p:cNvPr>
            <p:cNvSpPr/>
            <p:nvPr/>
          </p:nvSpPr>
          <p:spPr>
            <a:xfrm>
              <a:off x="5257800" y="4391880"/>
              <a:ext cx="762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CF3755-3CA6-4320-BE01-4069C77CA0C5}"/>
                </a:ext>
              </a:extLst>
            </p:cNvPr>
            <p:cNvCxnSpPr/>
            <p:nvPr/>
          </p:nvCxnSpPr>
          <p:spPr>
            <a:xfrm>
              <a:off x="5257800" y="40680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251-44F2-4F31-BBFE-D35D792AC405}"/>
                </a:ext>
              </a:extLst>
            </p:cNvPr>
            <p:cNvCxnSpPr/>
            <p:nvPr/>
          </p:nvCxnSpPr>
          <p:spPr>
            <a:xfrm flipV="1">
              <a:off x="5257800" y="3229829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8E697-72CF-49D4-B59F-9B815737F65C}"/>
                </a:ext>
              </a:extLst>
            </p:cNvPr>
            <p:cNvSpPr/>
            <p:nvPr/>
          </p:nvSpPr>
          <p:spPr>
            <a:xfrm>
              <a:off x="8839200" y="5279738"/>
              <a:ext cx="685800" cy="685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CD504C-28ED-488B-8C7A-A21B82370428}"/>
                </a:ext>
              </a:extLst>
            </p:cNvPr>
            <p:cNvCxnSpPr/>
            <p:nvPr/>
          </p:nvCxnSpPr>
          <p:spPr>
            <a:xfrm>
              <a:off x="8839200" y="36324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16AAAD-A5C6-4366-A860-DF326E7AC0A9}"/>
                </a:ext>
              </a:extLst>
            </p:cNvPr>
            <p:cNvSpPr/>
            <p:nvPr/>
          </p:nvSpPr>
          <p:spPr>
            <a:xfrm>
              <a:off x="8839200" y="4413467"/>
              <a:ext cx="762000" cy="685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4BBFEC-5450-477C-AEA9-B16DFD4BF4AD}"/>
                </a:ext>
              </a:extLst>
            </p:cNvPr>
            <p:cNvCxnSpPr/>
            <p:nvPr/>
          </p:nvCxnSpPr>
          <p:spPr>
            <a:xfrm>
              <a:off x="8839200" y="40896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FE2FB0-EA66-474C-9B1F-3C03B1587AE3}"/>
                </a:ext>
              </a:extLst>
            </p:cNvPr>
            <p:cNvCxnSpPr/>
            <p:nvPr/>
          </p:nvCxnSpPr>
          <p:spPr>
            <a:xfrm flipV="1">
              <a:off x="8839200" y="3251416"/>
              <a:ext cx="914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024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8ADFE8-C13D-40A5-BD5F-0F1A16CF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E16D-4AD1-44B8-9681-5418B40F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A222A-970D-49DE-8905-5690FCFEDC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DFDB3-07A6-49E5-A2D7-E0C64FD4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9" y="1513727"/>
            <a:ext cx="2636515" cy="2952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885E9-F710-4001-8722-B7BF26FD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3" y="3529950"/>
            <a:ext cx="4936265" cy="766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2C108-FE91-4B99-9B3D-DD29356F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38" y="1725622"/>
            <a:ext cx="2912061" cy="2740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DF13B-8848-4F5B-9848-140569C78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61" y="1621520"/>
            <a:ext cx="4909101" cy="11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7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09BABA-22D3-40B8-B5AA-93F5EED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47A7-9FB4-428F-A628-134CFC1D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80B4F-176C-446D-A354-8FB91821F7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4D978-25AB-44BB-AA81-5FCAF9B3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19" y="1825625"/>
            <a:ext cx="7290682" cy="39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8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AD84F-C227-4BAD-99CF-6B91C8F9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C5C1-88B4-416E-82E6-BF8E9A36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737BA5-843B-4E23-AB3E-0B215BC9A9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CD382D0-1E0E-46FD-91E7-CF1B379B6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61337"/>
              </p:ext>
            </p:extLst>
          </p:nvPr>
        </p:nvGraphicFramePr>
        <p:xfrm>
          <a:off x="802574" y="1324510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9DDD356-6059-40C6-8BEF-CB17C0608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301853"/>
              </p:ext>
            </p:extLst>
          </p:nvPr>
        </p:nvGraphicFramePr>
        <p:xfrm>
          <a:off x="838200" y="3632004"/>
          <a:ext cx="105156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32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3163210236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983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18796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8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0BB67-C92B-44EF-8EA7-971A0818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Upcoming Presenter’s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64737-946D-4234-ABBF-AD29729F59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73C0B-B144-5F4D-9C1D-4349CF48BD11}"/>
              </a:ext>
            </a:extLst>
          </p:cNvPr>
          <p:cNvSpPr txBox="1">
            <a:spLocks/>
          </p:cNvSpPr>
          <p:nvPr/>
        </p:nvSpPr>
        <p:spPr>
          <a:xfrm>
            <a:off x="8763000" y="287827"/>
            <a:ext cx="3211136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House of 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E631AD-621C-054B-B211-FCEDD40D069A}"/>
              </a:ext>
            </a:extLst>
          </p:cNvPr>
          <p:cNvSpPr txBox="1">
            <a:spLocks/>
          </p:cNvSpPr>
          <p:nvPr/>
        </p:nvSpPr>
        <p:spPr>
          <a:xfrm>
            <a:off x="8763000" y="1686281"/>
            <a:ext cx="2895600" cy="3485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Determined the most important engineering characteristics to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PLC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Physical Property Sorting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Material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Accuracy of Size Detection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1CA1-E563-184A-B141-6E5B7E7C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4" y="405509"/>
            <a:ext cx="8425636" cy="52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FD2F4-9F08-2C48-8AF2-C02EF38430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58" y="81023"/>
            <a:ext cx="7126628" cy="576419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266218"/>
            <a:ext cx="6627471" cy="1325563"/>
          </a:xfrm>
        </p:spPr>
        <p:txBody>
          <a:bodyPr/>
          <a:lstStyle/>
          <a:p>
            <a:r>
              <a:rPr lang="en-US"/>
              <a:t>Functional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ACBA27-2A14-C940-B863-9F5ACC7C727B}"/>
              </a:ext>
            </a:extLst>
          </p:cNvPr>
          <p:cNvSpPr txBox="1">
            <a:spLocks/>
          </p:cNvSpPr>
          <p:nvPr/>
        </p:nvSpPr>
        <p:spPr>
          <a:xfrm>
            <a:off x="565633" y="1776976"/>
            <a:ext cx="3647553" cy="406823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92D050"/>
                </a:solidFill>
              </a:rPr>
              <a:t>Green- </a:t>
            </a:r>
            <a:r>
              <a:rPr lang="en-US" sz="2400"/>
              <a:t>Overall Function Goal</a:t>
            </a:r>
            <a:endParaRPr lang="en-US" sz="2400">
              <a:solidFill>
                <a:srgbClr val="92D050"/>
              </a:solidFill>
            </a:endParaRPr>
          </a:p>
          <a:p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Blue- </a:t>
            </a:r>
            <a:r>
              <a:rPr lang="en-US" sz="2400"/>
              <a:t>3 Main Functions to be achieved</a:t>
            </a:r>
            <a:endParaRPr lang="en-US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>
                <a:solidFill>
                  <a:srgbClr val="F5A19F"/>
                </a:solidFill>
              </a:rPr>
              <a:t>Pink- </a:t>
            </a:r>
            <a:r>
              <a:rPr lang="en-US" sz="2400"/>
              <a:t>Secondary Functions</a:t>
            </a:r>
          </a:p>
          <a:p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Orange- </a:t>
            </a:r>
            <a:r>
              <a:rPr lang="en-US" sz="2400"/>
              <a:t>Physical Components</a:t>
            </a:r>
          </a:p>
          <a:p>
            <a:r>
              <a:rPr lang="en-US" sz="2400">
                <a:solidFill>
                  <a:srgbClr val="FFFF00"/>
                </a:solidFill>
                <a:highlight>
                  <a:srgbClr val="808080"/>
                </a:highlight>
                <a:latin typeface="Arial"/>
                <a:cs typeface="Arial"/>
              </a:rPr>
              <a:t>Yellow-</a:t>
            </a:r>
            <a:r>
              <a:rPr lang="en-US" sz="24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Measurable Inputs and Outputs</a:t>
            </a:r>
          </a:p>
          <a:p>
            <a:endParaRPr lang="en-US" sz="2400"/>
          </a:p>
          <a:p>
            <a:endParaRPr lang="en-US" sz="2400">
              <a:solidFill>
                <a:srgbClr val="92D050"/>
              </a:solidFill>
            </a:endParaRPr>
          </a:p>
          <a:p>
            <a:endParaRPr lang="en-US" sz="2400">
              <a:solidFill>
                <a:srgbClr val="92D050"/>
              </a:solidFill>
            </a:endParaRPr>
          </a:p>
          <a:p>
            <a:endParaRPr lang="en-US" sz="240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5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Generation 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90BB67-C92B-44EF-8EA7-971A0818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Upcoming Presenter’s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B05438D-8D6B-429C-98AA-A6E22D7A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Datum (Concept) </a:t>
            </a:r>
            <a:endParaRPr lang="en-US" b="0">
              <a:latin typeface="Arial"/>
              <a:cs typeface="Arial"/>
            </a:endParaRPr>
          </a:p>
          <a:p>
            <a:endParaRPr lang="en-US" b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7DA7B7A-DFC3-457E-989E-27034C810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768" y="2529242"/>
            <a:ext cx="5998589" cy="23470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63E55-FB57-4FA5-B247-30338C9741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Photoelectric sensor </a:t>
            </a:r>
          </a:p>
          <a:p>
            <a:r>
              <a:rPr lang="en-US">
                <a:latin typeface="Arial"/>
                <a:cs typeface="Arial"/>
              </a:rPr>
              <a:t>3 Diverter Arms </a:t>
            </a:r>
          </a:p>
          <a:p>
            <a:r>
              <a:rPr lang="en-US">
                <a:latin typeface="Arial"/>
                <a:cs typeface="Arial"/>
              </a:rPr>
              <a:t>3 Stepper Motors </a:t>
            </a:r>
          </a:p>
          <a:p>
            <a:r>
              <a:rPr lang="en-US">
                <a:latin typeface="Arial"/>
                <a:cs typeface="Arial"/>
              </a:rPr>
              <a:t>2 Capacitive sensors </a:t>
            </a:r>
            <a:endParaRPr lang="en-US"/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First diverter arm guides object to second conveyor belt based on size</a:t>
            </a:r>
            <a:endParaRPr lang="en-US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C1121-3039-4C19-91C0-B865A35E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BE97B06-EE1F-4454-B592-CD9110E60B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4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9C908-08D0-41E5-8AAB-BAC87D06F98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6256231-e987-401e-8bdb-e6b916ead027"/>
  </ds:schemaRefs>
</ds:datastoreItem>
</file>

<file path=customXml/itemProps2.xml><?xml version="1.0" encoding="utf-8"?>
<ds:datastoreItem xmlns:ds="http://schemas.openxmlformats.org/officeDocument/2006/customXml" ds:itemID="{008AD569-D4FA-4F22-9F84-28286F5CF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256231-e987-401e-8bdb-e6b916ead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Application>Microsoft Office PowerPoint</Application>
  <PresentationFormat>Widescreen</PresentationFormat>
  <Slides>45</Slides>
  <Notes>0</Notes>
  <HiddenSlides>25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Simulated Assembly Line and  Processing Workstation </vt:lpstr>
      <vt:lpstr>Team Introductions</vt:lpstr>
      <vt:lpstr>Sponsor and Advisor</vt:lpstr>
      <vt:lpstr>Objective</vt:lpstr>
      <vt:lpstr>Project Background</vt:lpstr>
      <vt:lpstr>PowerPoint Presentation</vt:lpstr>
      <vt:lpstr>Functional Decomposition</vt:lpstr>
      <vt:lpstr>Concept Generation </vt:lpstr>
      <vt:lpstr>Datum (Concept)  </vt:lpstr>
      <vt:lpstr>Concept 2</vt:lpstr>
      <vt:lpstr>Concept 3</vt:lpstr>
      <vt:lpstr>Concept Selection</vt:lpstr>
      <vt:lpstr>PowerPoint Presentation</vt:lpstr>
      <vt:lpstr>PowerPoint Presentation</vt:lpstr>
      <vt:lpstr>PowerPoint Presentation</vt:lpstr>
      <vt:lpstr>Embodiment</vt:lpstr>
      <vt:lpstr>PowerPoint Presentation</vt:lpstr>
      <vt:lpstr>PowerPoint Presentation</vt:lpstr>
      <vt:lpstr>Testing</vt:lpstr>
      <vt:lpstr>Most Important Points</vt:lpstr>
      <vt:lpstr>Lessons Learned</vt:lpstr>
      <vt:lpstr>Gantt Chart </vt:lpstr>
      <vt:lpstr>Reference</vt:lpstr>
      <vt:lpstr>Questions</vt:lpstr>
      <vt:lpstr>Backup Slides</vt:lpstr>
      <vt:lpstr>Functional Decomp Backup</vt:lpstr>
      <vt:lpstr>PowerPoint Presentation</vt:lpstr>
      <vt:lpstr>PowerPoint Presentation</vt:lpstr>
      <vt:lpstr>Concept Selection Backup</vt:lpstr>
      <vt:lpstr>Concept 4</vt:lpstr>
      <vt:lpstr>Concept 5</vt:lpstr>
      <vt:lpstr>Concept 6</vt:lpstr>
      <vt:lpstr>Concept 7</vt:lpstr>
      <vt:lpstr>House of Quality</vt:lpstr>
      <vt:lpstr>Normalized Criteria Comparison Matrix</vt:lpstr>
      <vt:lpstr>Consistency Check</vt:lpstr>
      <vt:lpstr>Final Rating Matrix</vt:lpstr>
      <vt:lpstr>Final Concept Selection</vt:lpstr>
      <vt:lpstr>Detailed Math Backup</vt:lpstr>
      <vt:lpstr>PowerPoint Presentation</vt:lpstr>
      <vt:lpstr>PowerPoint Presentation</vt:lpstr>
      <vt:lpstr>Standard Shapes</vt:lpstr>
      <vt:lpstr>Approved Logos</vt:lpstr>
      <vt:lpstr>Color Palette</vt:lpstr>
      <vt:lpstr>APA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revision>2</cp:revision>
  <dcterms:created xsi:type="dcterms:W3CDTF">2019-02-05T17:04:43Z</dcterms:created>
  <dcterms:modified xsi:type="dcterms:W3CDTF">2019-02-19T04:59:04Z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