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71" r:id="rId2"/>
  </p:sldMasterIdLst>
  <p:notesMasterIdLst>
    <p:notesMasterId r:id="rId24"/>
  </p:notesMasterIdLst>
  <p:handoutMasterIdLst>
    <p:handoutMasterId r:id="rId25"/>
  </p:handoutMasterIdLst>
  <p:sldIdLst>
    <p:sldId id="282" r:id="rId3"/>
    <p:sldId id="277" r:id="rId4"/>
    <p:sldId id="258" r:id="rId5"/>
    <p:sldId id="264" r:id="rId6"/>
    <p:sldId id="279" r:id="rId7"/>
    <p:sldId id="284" r:id="rId8"/>
    <p:sldId id="285" r:id="rId9"/>
    <p:sldId id="287" r:id="rId10"/>
    <p:sldId id="281" r:id="rId11"/>
    <p:sldId id="289" r:id="rId12"/>
    <p:sldId id="283" r:id="rId13"/>
    <p:sldId id="290" r:id="rId14"/>
    <p:sldId id="291" r:id="rId15"/>
    <p:sldId id="273" r:id="rId16"/>
    <p:sldId id="274" r:id="rId17"/>
    <p:sldId id="261" r:id="rId18"/>
    <p:sldId id="265" r:id="rId19"/>
    <p:sldId id="269" r:id="rId20"/>
    <p:sldId id="275" r:id="rId21"/>
    <p:sldId id="272" r:id="rId22"/>
    <p:sldId id="276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Front Matter" id="{F011189A-F1D0-44F9-9C71-4A3B2A9102F5}">
          <p14:sldIdLst>
            <p14:sldId id="282"/>
            <p14:sldId id="277"/>
            <p14:sldId id="258"/>
          </p14:sldIdLst>
        </p14:section>
        <p14:section name="Project Background" id="{B519D089-5253-44C8-8F73-85F7DBBB99F2}">
          <p14:sldIdLst>
            <p14:sldId id="264"/>
            <p14:sldId id="279"/>
            <p14:sldId id="284"/>
            <p14:sldId id="285"/>
            <p14:sldId id="287"/>
          </p14:sldIdLst>
        </p14:section>
        <p14:section name="Project Content" id="{16430389-ECA0-41C1-894D-B4E9EDB0F1C2}">
          <p14:sldIdLst>
            <p14:sldId id="281"/>
            <p14:sldId id="289"/>
            <p14:sldId id="283"/>
            <p14:sldId id="290"/>
            <p14:sldId id="291"/>
          </p14:sldIdLst>
        </p14:section>
        <p14:section name="Summary" id="{909F9E2D-EC4E-4722-9ED2-7545AAF89B3C}">
          <p14:sldIdLst>
            <p14:sldId id="273"/>
            <p14:sldId id="274"/>
          </p14:sldIdLst>
        </p14:section>
        <p14:section name="Backup Slides" id="{4EE4E2F5-6936-49F3-9094-72EF98BB5109}">
          <p14:sldIdLst>
            <p14:sldId id="261"/>
            <p14:sldId id="265"/>
          </p14:sldIdLst>
        </p14:section>
        <p14:section name="Back Matter" id="{E9DA55F3-5DF7-4364-8DC0-267C8A31AABC}">
          <p14:sldIdLst>
            <p14:sldId id="269"/>
            <p14:sldId id="275"/>
            <p14:sldId id="272"/>
            <p14:sldId id="276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vid DiMaggio" initials="DD" lastIdx="6" clrIdx="0">
    <p:extLst>
      <p:ext uri="{19B8F6BF-5375-455C-9EA6-DF929625EA0E}">
        <p15:presenceInfo xmlns:p15="http://schemas.microsoft.com/office/powerpoint/2012/main" userId="S::dcd14@my.fsu.edu::3e399362-a1b2-45a8-be85-e7795abc9d8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58BABCC-3E35-472C-856C-560A6379F300}" v="37" dt="2019-01-19T04:25:40.14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316" autoAdjust="0"/>
    <p:restoredTop sz="90164" autoAdjust="0"/>
  </p:normalViewPr>
  <p:slideViewPr>
    <p:cSldViewPr snapToObjects="1">
      <p:cViewPr varScale="1">
        <p:scale>
          <a:sx n="86" d="100"/>
          <a:sy n="86" d="100"/>
        </p:scale>
        <p:origin x="590" y="5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 showGuides="1">
      <p:cViewPr varScale="1">
        <p:scale>
          <a:sx n="123" d="100"/>
          <a:sy n="123" d="100"/>
        </p:scale>
        <p:origin x="4904" y="6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commentAuthors" Target="commentAuthor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microsoft.com/office/2015/10/relationships/revisionInfo" Target="revisionInfo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E286FA-446F-46D6-ABFA-7053BAEBA4E1}" type="datetimeFigureOut">
              <a:rPr lang="en-US" smtClean="0"/>
              <a:t>1/18/2019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BBF095-3AFE-4888-AB4D-1955FFD654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2146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CCE2E4-4FB7-4483-B687-870A82267DDE}" type="datetimeFigureOut">
              <a:rPr lang="en-US" smtClean="0"/>
              <a:t>1/18/2019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A10837-A3F2-488D-9E92-554FC0CC98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3923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9" name="Google Shape;159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A10837-A3F2-488D-9E92-554FC0CC983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0266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 this</a:t>
            </a:r>
            <a:r>
              <a:rPr lang="en-US" baseline="0" dirty="0"/>
              <a:t> slide will advance on default after 2 seconds. If you would like to change this then go to the transition tab and under timing change the advance slide settings.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A10837-A3F2-488D-9E92-554FC0CC983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8900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05861E-72CE-6542-BA8A-C467BD41BF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514600"/>
            <a:ext cx="9144000" cy="1828800"/>
          </a:xfrm>
        </p:spPr>
        <p:txBody>
          <a:bodyPr anchor="b"/>
          <a:lstStyle>
            <a:lvl1pPr algn="ctr">
              <a:defRPr sz="6000" b="1" i="0"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A1495D0-15C7-634C-8C92-360884DE9D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567881"/>
            <a:ext cx="9144000" cy="1147119"/>
          </a:xfrm>
        </p:spPr>
        <p:txBody>
          <a:bodyPr>
            <a:normAutofit/>
          </a:bodyPr>
          <a:lstStyle>
            <a:lvl1pPr marL="0" indent="0" algn="ctr">
              <a:buNone/>
              <a:defRPr sz="2000" b="0" i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69186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CC907F-2036-8D4C-AF5D-1024FF3ABB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592028-16F8-494D-A751-B97E949F8C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51085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251F5B-FD30-5F48-93D0-FA6A1AD992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399"/>
            <a:ext cx="3932237" cy="399533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4724400" y="6433298"/>
            <a:ext cx="2743200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Helvetica Neue" panose="02000503000000020004"/>
              </a:defRPr>
            </a:lvl1pPr>
          </a:lstStyle>
          <a:p>
            <a:fld id="{1D4DB10E-F3E0-46B7-A627-DDAED89BC12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D2E8E99-B6CB-4457-92C1-7ECFAA3BDAA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991600" y="6116636"/>
            <a:ext cx="3200400" cy="228600"/>
          </a:xfrm>
        </p:spPr>
        <p:txBody>
          <a:bodyPr>
            <a:noAutofit/>
          </a:bodyPr>
          <a:lstStyle>
            <a:lvl1pPr marL="0" indent="0" algn="r">
              <a:buNone/>
              <a:defRPr sz="1400"/>
            </a:lvl1pPr>
          </a:lstStyle>
          <a:p>
            <a:pPr lvl="0"/>
            <a:r>
              <a:rPr lang="en-US" dirty="0"/>
              <a:t>Enter Presenters Name</a:t>
            </a:r>
          </a:p>
        </p:txBody>
      </p:sp>
    </p:spTree>
    <p:extLst>
      <p:ext uri="{BB962C8B-B14F-4D97-AF65-F5344CB8AC3E}">
        <p14:creationId xmlns:p14="http://schemas.microsoft.com/office/powerpoint/2010/main" val="25109279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FB4E01-EF41-E04D-8A4C-B3C07AA316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F095345-58EB-114B-B235-C4366A7237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51085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E3E1BF-73E5-D943-95C1-646F6FCDA2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399"/>
            <a:ext cx="3932237" cy="399533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4724400" y="6433298"/>
            <a:ext cx="2743200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Helvetica Neue" panose="02000503000000020004"/>
              </a:defRPr>
            </a:lvl1pPr>
          </a:lstStyle>
          <a:p>
            <a:fld id="{1D4DB10E-F3E0-46B7-A627-DDAED89BC12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4003E1D-6926-4C02-877E-AD95C493454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991600" y="6116636"/>
            <a:ext cx="3200400" cy="228600"/>
          </a:xfrm>
        </p:spPr>
        <p:txBody>
          <a:bodyPr>
            <a:noAutofit/>
          </a:bodyPr>
          <a:lstStyle>
            <a:lvl1pPr marL="0" indent="0" algn="r">
              <a:buNone/>
              <a:defRPr sz="1400"/>
            </a:lvl1pPr>
          </a:lstStyle>
          <a:p>
            <a:pPr lvl="0"/>
            <a:r>
              <a:rPr lang="en-US" dirty="0"/>
              <a:t>Enter Presenters Name</a:t>
            </a:r>
          </a:p>
        </p:txBody>
      </p:sp>
    </p:spTree>
    <p:extLst>
      <p:ext uri="{BB962C8B-B14F-4D97-AF65-F5344CB8AC3E}">
        <p14:creationId xmlns:p14="http://schemas.microsoft.com/office/powerpoint/2010/main" val="15435112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041EB6-B91F-AD42-94D1-4BCB97D11E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0B45DBC-06CC-A64F-B6DA-3CE716800D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27037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4724400" y="6433298"/>
            <a:ext cx="2743200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Helvetica Neue" panose="02000503000000020004"/>
              </a:defRPr>
            </a:lvl1pPr>
          </a:lstStyle>
          <a:p>
            <a:fld id="{1D4DB10E-F3E0-46B7-A627-DDAED89BC12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A98225A5-AFC8-4115-BC52-124E0B252A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991600" y="6116636"/>
            <a:ext cx="3200400" cy="228600"/>
          </a:xfrm>
        </p:spPr>
        <p:txBody>
          <a:bodyPr>
            <a:noAutofit/>
          </a:bodyPr>
          <a:lstStyle>
            <a:lvl1pPr marL="0" indent="0" algn="r">
              <a:buNone/>
              <a:defRPr sz="1400"/>
            </a:lvl1pPr>
          </a:lstStyle>
          <a:p>
            <a:pPr lvl="0"/>
            <a:r>
              <a:rPr lang="en-US" dirty="0"/>
              <a:t>Enter Presenters Name</a:t>
            </a:r>
          </a:p>
        </p:txBody>
      </p:sp>
    </p:spTree>
    <p:extLst>
      <p:ext uri="{BB962C8B-B14F-4D97-AF65-F5344CB8AC3E}">
        <p14:creationId xmlns:p14="http://schemas.microsoft.com/office/powerpoint/2010/main" val="30616299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47AC3A1-CB8A-ED4A-A383-DCEC7D17D8E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7308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07B366-8364-434B-A619-8E1E847905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73087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4724400" y="6433298"/>
            <a:ext cx="2743200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Helvetica Neue" panose="02000503000000020004"/>
              </a:defRPr>
            </a:lvl1pPr>
          </a:lstStyle>
          <a:p>
            <a:fld id="{1D4DB10E-F3E0-46B7-A627-DDAED89BC12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09BE0EC8-1E09-4888-920D-C81E84957FD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991600" y="6116636"/>
            <a:ext cx="3200400" cy="228600"/>
          </a:xfrm>
        </p:spPr>
        <p:txBody>
          <a:bodyPr>
            <a:noAutofit/>
          </a:bodyPr>
          <a:lstStyle>
            <a:lvl1pPr marL="0" indent="0" algn="r">
              <a:buNone/>
              <a:defRPr sz="1400"/>
            </a:lvl1pPr>
          </a:lstStyle>
          <a:p>
            <a:pPr lvl="0"/>
            <a:r>
              <a:rPr lang="en-US" dirty="0"/>
              <a:t>Enter Presenters Name</a:t>
            </a:r>
          </a:p>
        </p:txBody>
      </p:sp>
    </p:spTree>
    <p:extLst>
      <p:ext uri="{BB962C8B-B14F-4D97-AF65-F5344CB8AC3E}">
        <p14:creationId xmlns:p14="http://schemas.microsoft.com/office/powerpoint/2010/main" val="38743214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ne-thi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C400F8-4062-8141-93A4-F737209020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13AD8B-907E-B14A-9014-DF9D442D1E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3474720" cy="42703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175A16-7233-054E-A36D-5F635B0232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04360" y="1825625"/>
            <a:ext cx="6949440" cy="42703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4724400" y="6433298"/>
            <a:ext cx="2743200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Helvetica Neue" panose="02000503000000020004"/>
              </a:defRPr>
            </a:lvl1pPr>
          </a:lstStyle>
          <a:p>
            <a:fld id="{1D4DB10E-F3E0-46B7-A627-DDAED89BC12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5BF56DD-D7E5-4412-8875-C4969CC3812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991600" y="6116636"/>
            <a:ext cx="3200400" cy="228600"/>
          </a:xfrm>
        </p:spPr>
        <p:txBody>
          <a:bodyPr>
            <a:noAutofit/>
          </a:bodyPr>
          <a:lstStyle>
            <a:lvl1pPr marL="0" indent="0" algn="r">
              <a:buNone/>
              <a:defRPr sz="1400"/>
            </a:lvl1pPr>
          </a:lstStyle>
          <a:p>
            <a:pPr lvl="0"/>
            <a:r>
              <a:rPr lang="en-US" dirty="0"/>
              <a:t>Enter Presenters Name</a:t>
            </a:r>
          </a:p>
        </p:txBody>
      </p:sp>
    </p:spTree>
    <p:extLst>
      <p:ext uri="{BB962C8B-B14F-4D97-AF65-F5344CB8AC3E}">
        <p14:creationId xmlns:p14="http://schemas.microsoft.com/office/powerpoint/2010/main" val="39924647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Two-third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C400F8-4062-8141-93A4-F737209020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13AD8B-907E-B14A-9014-DF9D442D1E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879080" y="1828800"/>
            <a:ext cx="3474720" cy="4267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175A16-7233-054E-A36D-5F635B0232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199" y="1828800"/>
            <a:ext cx="6949440" cy="4267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4724400" y="6433298"/>
            <a:ext cx="2743200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Helvetica Neue" panose="02000503000000020004"/>
              </a:defRPr>
            </a:lvl1pPr>
          </a:lstStyle>
          <a:p>
            <a:fld id="{1D4DB10E-F3E0-46B7-A627-DDAED89BC12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312A215-A714-43B7-AFAC-927EBE95F8A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991600" y="6116636"/>
            <a:ext cx="3200400" cy="228600"/>
          </a:xfrm>
        </p:spPr>
        <p:txBody>
          <a:bodyPr>
            <a:noAutofit/>
          </a:bodyPr>
          <a:lstStyle>
            <a:lvl1pPr marL="0" indent="0" algn="r">
              <a:buNone/>
              <a:defRPr sz="1400"/>
            </a:lvl1pPr>
          </a:lstStyle>
          <a:p>
            <a:pPr lvl="0"/>
            <a:r>
              <a:rPr lang="en-US" dirty="0"/>
              <a:t>Enter Presenters Name</a:t>
            </a:r>
          </a:p>
        </p:txBody>
      </p:sp>
    </p:spTree>
    <p:extLst>
      <p:ext uri="{BB962C8B-B14F-4D97-AF65-F5344CB8AC3E}">
        <p14:creationId xmlns:p14="http://schemas.microsoft.com/office/powerpoint/2010/main" val="4992680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 Heading One-thi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565A75-5113-0442-B764-1FD593F8FE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A77C8D-4613-8845-985D-FCB670E2C1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828800"/>
            <a:ext cx="10515600" cy="6762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D13C29-A3D5-9E4C-B068-E58B25DE40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18665"/>
            <a:ext cx="3474720" cy="357733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7AD8FAD-63EC-D640-8732-76DCA0C4AA6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419600" y="2518665"/>
            <a:ext cx="6935788" cy="357733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724400" y="6433298"/>
            <a:ext cx="2743200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Helvetica Neue" panose="02000503000000020004"/>
              </a:defRPr>
            </a:lvl1pPr>
          </a:lstStyle>
          <a:p>
            <a:fld id="{1D4DB10E-F3E0-46B7-A627-DDAED89BC12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84BBFCD0-5DCC-4896-A400-608D5E095A3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991600" y="6116636"/>
            <a:ext cx="3200400" cy="228600"/>
          </a:xfrm>
        </p:spPr>
        <p:txBody>
          <a:bodyPr>
            <a:noAutofit/>
          </a:bodyPr>
          <a:lstStyle>
            <a:lvl1pPr marL="0" indent="0" algn="r">
              <a:buNone/>
              <a:defRPr sz="1400"/>
            </a:lvl1pPr>
          </a:lstStyle>
          <a:p>
            <a:pPr lvl="0"/>
            <a:r>
              <a:rPr lang="en-US" dirty="0"/>
              <a:t>Enter Presenters Name</a:t>
            </a:r>
          </a:p>
        </p:txBody>
      </p:sp>
    </p:spTree>
    <p:extLst>
      <p:ext uri="{BB962C8B-B14F-4D97-AF65-F5344CB8AC3E}">
        <p14:creationId xmlns:p14="http://schemas.microsoft.com/office/powerpoint/2010/main" val="32149044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C400F8-4062-8141-93A4-F737209020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13AD8B-907E-B14A-9014-DF9D442D1E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879080" y="1854666"/>
            <a:ext cx="3474720" cy="424133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175A16-7233-054E-A36D-5F635B0232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1850122"/>
            <a:ext cx="3474720" cy="424579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513AD8B-907E-B14A-9014-DF9D442D1E87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358640" y="1854666"/>
            <a:ext cx="3474720" cy="424133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4724400" y="6433298"/>
            <a:ext cx="2743200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Helvetica Neue" panose="02000503000000020004"/>
              </a:defRPr>
            </a:lvl1pPr>
          </a:lstStyle>
          <a:p>
            <a:fld id="{1D4DB10E-F3E0-46B7-A627-DDAED89BC12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C00A14B2-19FD-453D-BD2C-B224559E434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991600" y="6116636"/>
            <a:ext cx="3200400" cy="228600"/>
          </a:xfrm>
        </p:spPr>
        <p:txBody>
          <a:bodyPr>
            <a:noAutofit/>
          </a:bodyPr>
          <a:lstStyle>
            <a:lvl1pPr marL="0" indent="0" algn="r">
              <a:buNone/>
              <a:defRPr sz="1400"/>
            </a:lvl1pPr>
          </a:lstStyle>
          <a:p>
            <a:pPr lvl="0"/>
            <a:r>
              <a:rPr lang="en-US" dirty="0"/>
              <a:t>Enter Presenters Name</a:t>
            </a:r>
          </a:p>
        </p:txBody>
      </p:sp>
    </p:spTree>
    <p:extLst>
      <p:ext uri="{BB962C8B-B14F-4D97-AF65-F5344CB8AC3E}">
        <p14:creationId xmlns:p14="http://schemas.microsoft.com/office/powerpoint/2010/main" val="9061843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Bottom Two Column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C400F8-4062-8141-93A4-F737209020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13AD8B-907E-B14A-9014-DF9D442D1E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05728" y="3124200"/>
            <a:ext cx="5148072" cy="2971801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175A16-7233-054E-A36D-5F635B0232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1850122"/>
            <a:ext cx="10515600" cy="119787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513AD8B-907E-B14A-9014-DF9D442D1E87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38200" y="3124201"/>
            <a:ext cx="5148072" cy="2971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4724400" y="6433298"/>
            <a:ext cx="2743200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Helvetica Neue" panose="02000503000000020004"/>
              </a:defRPr>
            </a:lvl1pPr>
          </a:lstStyle>
          <a:p>
            <a:fld id="{1D4DB10E-F3E0-46B7-A627-DDAED89BC12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3A71D368-CA96-4A87-B9D8-C85E558D30D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991600" y="6116636"/>
            <a:ext cx="3200400" cy="228600"/>
          </a:xfrm>
        </p:spPr>
        <p:txBody>
          <a:bodyPr>
            <a:noAutofit/>
          </a:bodyPr>
          <a:lstStyle>
            <a:lvl1pPr marL="0" indent="0" algn="r">
              <a:buNone/>
              <a:defRPr sz="1400"/>
            </a:lvl1pPr>
          </a:lstStyle>
          <a:p>
            <a:pPr lvl="0"/>
            <a:r>
              <a:rPr lang="en-US" dirty="0"/>
              <a:t>Enter Presenters Name</a:t>
            </a:r>
          </a:p>
        </p:txBody>
      </p:sp>
    </p:spTree>
    <p:extLst>
      <p:ext uri="{BB962C8B-B14F-4D97-AF65-F5344CB8AC3E}">
        <p14:creationId xmlns:p14="http://schemas.microsoft.com/office/powerpoint/2010/main" val="32251388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Bottom Three Column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C400F8-4062-8141-93A4-F737209020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13AD8B-907E-B14A-9014-DF9D442D1E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879080" y="3124200"/>
            <a:ext cx="3474720" cy="2985033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175A16-7233-054E-A36D-5F635B0232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1850122"/>
            <a:ext cx="10515600" cy="119787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513AD8B-907E-B14A-9014-DF9D442D1E87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38200" y="3124200"/>
            <a:ext cx="3474720" cy="2985033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513AD8B-907E-B14A-9014-DF9D442D1E87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4358640" y="3124200"/>
            <a:ext cx="3474720" cy="2985033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4724400" y="6433298"/>
            <a:ext cx="2743200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Helvetica Neue" panose="02000503000000020004"/>
              </a:defRPr>
            </a:lvl1pPr>
          </a:lstStyle>
          <a:p>
            <a:fld id="{1D4DB10E-F3E0-46B7-A627-DDAED89BC12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EA859007-BAF5-4B92-AB16-271A909CD54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991600" y="6116636"/>
            <a:ext cx="3200400" cy="228600"/>
          </a:xfrm>
        </p:spPr>
        <p:txBody>
          <a:bodyPr>
            <a:noAutofit/>
          </a:bodyPr>
          <a:lstStyle>
            <a:lvl1pPr marL="0" indent="0" algn="r">
              <a:buNone/>
              <a:defRPr sz="1400"/>
            </a:lvl1pPr>
          </a:lstStyle>
          <a:p>
            <a:pPr lvl="0"/>
            <a:r>
              <a:rPr lang="en-US" dirty="0"/>
              <a:t>Enter Presenters Name</a:t>
            </a:r>
          </a:p>
        </p:txBody>
      </p:sp>
    </p:spTree>
    <p:extLst>
      <p:ext uri="{BB962C8B-B14F-4D97-AF65-F5344CB8AC3E}">
        <p14:creationId xmlns:p14="http://schemas.microsoft.com/office/powerpoint/2010/main" val="11003951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E6AD58-0FFA-2B49-81D8-FE363DB757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9211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D4B8B8-EA03-6046-961E-F7E0DD0920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67184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4724400" y="6433298"/>
            <a:ext cx="2743200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Helvetica Neue" panose="02000503000000020004"/>
              </a:defRPr>
            </a:lvl1pPr>
          </a:lstStyle>
          <a:p>
            <a:fld id="{1D4DB10E-F3E0-46B7-A627-DDAED89BC12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06054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5CA276-3EEB-494F-BFE8-D3F3335B1E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513AD8B-907E-B14A-9014-DF9D442D1E87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38200" y="1804140"/>
            <a:ext cx="3474720" cy="383466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9513AD8B-907E-B14A-9014-DF9D442D1E87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4358640" y="1804139"/>
            <a:ext cx="3474720" cy="383466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9513AD8B-907E-B14A-9014-DF9D442D1E87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7879080" y="1804138"/>
            <a:ext cx="3474720" cy="38346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5CA77C8D-4613-8845-985D-FCB670E2C1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5638800"/>
            <a:ext cx="3473132" cy="457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9ACC2017-E855-D94A-8292-EDAF9ACDEF2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358640" y="5638800"/>
            <a:ext cx="3474720" cy="457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9ACC2017-E855-D94A-8292-EDAF9ACDEF2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875037" y="5638800"/>
            <a:ext cx="3478763" cy="457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4724400" y="6433298"/>
            <a:ext cx="2743200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Helvetica Neue" panose="02000503000000020004"/>
              </a:defRPr>
            </a:lvl1pPr>
          </a:lstStyle>
          <a:p>
            <a:fld id="{1D4DB10E-F3E0-46B7-A627-DDAED89BC12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A198070E-50C3-4820-A0D3-4D669AFDE0D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991600" y="6116636"/>
            <a:ext cx="3200400" cy="228600"/>
          </a:xfrm>
        </p:spPr>
        <p:txBody>
          <a:bodyPr>
            <a:noAutofit/>
          </a:bodyPr>
          <a:lstStyle>
            <a:lvl1pPr marL="0" indent="0" algn="r">
              <a:buNone/>
              <a:defRPr sz="1400"/>
            </a:lvl1pPr>
          </a:lstStyle>
          <a:p>
            <a:pPr lvl="0"/>
            <a:r>
              <a:rPr lang="en-US" dirty="0"/>
              <a:t>Enter Presenters Name</a:t>
            </a:r>
          </a:p>
        </p:txBody>
      </p:sp>
    </p:spTree>
    <p:extLst>
      <p:ext uri="{BB962C8B-B14F-4D97-AF65-F5344CB8AC3E}">
        <p14:creationId xmlns:p14="http://schemas.microsoft.com/office/powerpoint/2010/main" val="7621372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 and 2 Row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5CA276-3EEB-494F-BFE8-D3F3335B1E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513AD8B-907E-B14A-9014-DF9D442D1E87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41248" y="1777261"/>
            <a:ext cx="3474720" cy="1655064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9513AD8B-907E-B14A-9014-DF9D442D1E87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4358640" y="1752600"/>
            <a:ext cx="3474720" cy="165506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9513AD8B-907E-B14A-9014-DF9D442D1E87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7882128" y="1752600"/>
            <a:ext cx="3474720" cy="165506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5CA77C8D-4613-8845-985D-FCB670E2C1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5663462"/>
            <a:ext cx="3473132" cy="457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9ACC2017-E855-D94A-8292-EDAF9ACDEF2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350882" y="5663462"/>
            <a:ext cx="3490236" cy="457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9ACC2017-E855-D94A-8292-EDAF9ACDEF2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882128" y="5663462"/>
            <a:ext cx="3490236" cy="457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5CA77C8D-4613-8845-985D-FCB670E2C17C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841248" y="3422706"/>
            <a:ext cx="3473132" cy="457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9ACC2017-E855-D94A-8292-EDAF9ACDEF2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350882" y="3422706"/>
            <a:ext cx="3490236" cy="457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9ACC2017-E855-D94A-8292-EDAF9ACDEF2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882128" y="3422706"/>
            <a:ext cx="3490236" cy="457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9513AD8B-907E-B14A-9014-DF9D442D1E87}"/>
              </a:ext>
            </a:extLst>
          </p:cNvPr>
          <p:cNvSpPr>
            <a:spLocks noGrp="1"/>
          </p:cNvSpPr>
          <p:nvPr>
            <p:ph sz="half" idx="20"/>
          </p:nvPr>
        </p:nvSpPr>
        <p:spPr>
          <a:xfrm>
            <a:off x="841248" y="3985855"/>
            <a:ext cx="3474720" cy="165506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9513AD8B-907E-B14A-9014-DF9D442D1E87}"/>
              </a:ext>
            </a:extLst>
          </p:cNvPr>
          <p:cNvSpPr>
            <a:spLocks noGrp="1"/>
          </p:cNvSpPr>
          <p:nvPr>
            <p:ph sz="half" idx="21"/>
          </p:nvPr>
        </p:nvSpPr>
        <p:spPr>
          <a:xfrm>
            <a:off x="4358640" y="3985854"/>
            <a:ext cx="3474720" cy="165506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9513AD8B-907E-B14A-9014-DF9D442D1E87}"/>
              </a:ext>
            </a:extLst>
          </p:cNvPr>
          <p:cNvSpPr>
            <a:spLocks noGrp="1"/>
          </p:cNvSpPr>
          <p:nvPr>
            <p:ph sz="half" idx="22"/>
          </p:nvPr>
        </p:nvSpPr>
        <p:spPr>
          <a:xfrm>
            <a:off x="7882128" y="3985853"/>
            <a:ext cx="3474720" cy="165506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2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4724400" y="6433298"/>
            <a:ext cx="2743200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Helvetica Neue" panose="02000503000000020004"/>
              </a:defRPr>
            </a:lvl1pPr>
          </a:lstStyle>
          <a:p>
            <a:fld id="{1D4DB10E-F3E0-46B7-A627-DDAED89BC12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6929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52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994C2F-79BD-7046-9D8B-099FAA394F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65125"/>
            <a:ext cx="10515600" cy="57308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4724400" y="6433298"/>
            <a:ext cx="2743200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Helvetica Neue" panose="02000503000000020004"/>
              </a:defRPr>
            </a:lvl1pPr>
          </a:lstStyle>
          <a:p>
            <a:fld id="{1D4DB10E-F3E0-46B7-A627-DDAED89BC12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573FB35C-F788-4FEB-8805-90C53C368F0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991600" y="6116636"/>
            <a:ext cx="3200400" cy="228600"/>
          </a:xfrm>
        </p:spPr>
        <p:txBody>
          <a:bodyPr>
            <a:noAutofit/>
          </a:bodyPr>
          <a:lstStyle>
            <a:lvl1pPr marL="0" indent="0" algn="r">
              <a:buNone/>
              <a:defRPr sz="1400"/>
            </a:lvl1pPr>
          </a:lstStyle>
          <a:p>
            <a:pPr lvl="0"/>
            <a:r>
              <a:rPr lang="en-US" dirty="0"/>
              <a:t>Enter Presenters Name</a:t>
            </a:r>
          </a:p>
        </p:txBody>
      </p:sp>
    </p:spTree>
    <p:extLst>
      <p:ext uri="{BB962C8B-B14F-4D97-AF65-F5344CB8AC3E}">
        <p14:creationId xmlns:p14="http://schemas.microsoft.com/office/powerpoint/2010/main" val="372666135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4724400" y="6433298"/>
            <a:ext cx="2743200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Helvetica Neue" panose="02000503000000020004"/>
              </a:defRPr>
            </a:lvl1pPr>
          </a:lstStyle>
          <a:p>
            <a:fld id="{1D4DB10E-F3E0-46B7-A627-DDAED89BC12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AA7853DB-17C1-44B8-B121-B6DAFE9B4AB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991600" y="6116636"/>
            <a:ext cx="3200400" cy="228600"/>
          </a:xfrm>
        </p:spPr>
        <p:txBody>
          <a:bodyPr>
            <a:noAutofit/>
          </a:bodyPr>
          <a:lstStyle>
            <a:lvl1pPr marL="0" indent="0" algn="r">
              <a:buNone/>
              <a:defRPr sz="1400"/>
            </a:lvl1pPr>
          </a:lstStyle>
          <a:p>
            <a:pPr lvl="0"/>
            <a:r>
              <a:rPr lang="en-US" dirty="0"/>
              <a:t>Enter Presenters Name</a:t>
            </a:r>
          </a:p>
        </p:txBody>
      </p:sp>
    </p:spTree>
    <p:extLst>
      <p:ext uri="{BB962C8B-B14F-4D97-AF65-F5344CB8AC3E}">
        <p14:creationId xmlns:p14="http://schemas.microsoft.com/office/powerpoint/2010/main" val="275146196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C60C48-840E-5543-9CCE-8ECAEE8676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994C2F-79BD-7046-9D8B-099FAA394F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4724400" y="6433298"/>
            <a:ext cx="2743200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Helvetica Neue" panose="02000503000000020004"/>
              </a:defRPr>
            </a:lvl1pPr>
          </a:lstStyle>
          <a:p>
            <a:fld id="{1D4DB10E-F3E0-46B7-A627-DDAED89BC12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6A2F1FD-EBF3-4917-B51A-948EFB61143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991600" y="6116636"/>
            <a:ext cx="3200400" cy="228600"/>
          </a:xfrm>
        </p:spPr>
        <p:txBody>
          <a:bodyPr>
            <a:noAutofit/>
          </a:bodyPr>
          <a:lstStyle>
            <a:lvl1pPr marL="0" indent="0" algn="r">
              <a:buNone/>
              <a:defRPr sz="1400"/>
            </a:lvl1pPr>
          </a:lstStyle>
          <a:p>
            <a:pPr lvl="0"/>
            <a:r>
              <a:rPr lang="en-US"/>
              <a:t>Enter Presenters Name</a:t>
            </a:r>
          </a:p>
        </p:txBody>
      </p:sp>
    </p:spTree>
    <p:extLst>
      <p:ext uri="{BB962C8B-B14F-4D97-AF65-F5344CB8AC3E}">
        <p14:creationId xmlns:p14="http://schemas.microsoft.com/office/powerpoint/2010/main" val="146080030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E6AD58-0FFA-2B49-81D8-FE363DB757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9211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D4B8B8-EA03-6046-961E-F7E0DD0920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67184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4724400" y="6433298"/>
            <a:ext cx="2743200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Helvetica Neue" panose="02000503000000020004"/>
              </a:defRPr>
            </a:lvl1pPr>
          </a:lstStyle>
          <a:p>
            <a:fld id="{1D4DB10E-F3E0-46B7-A627-DDAED89BC12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03926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in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E6AD58-0FFA-2B49-81D8-FE363DB757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286000"/>
            <a:ext cx="10515600" cy="530352"/>
          </a:xfrm>
        </p:spPr>
        <p:txBody>
          <a:bodyPr anchor="b">
            <a:normAutofit/>
          </a:bodyPr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D4B8B8-EA03-6046-961E-F7E0DD0920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2895600"/>
            <a:ext cx="10515600" cy="2743029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4724400" y="6433298"/>
            <a:ext cx="2743200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Helvetica Neue" panose="02000503000000020004"/>
              </a:defRPr>
            </a:lvl1pPr>
          </a:lstStyle>
          <a:p>
            <a:fld id="{1D4DB10E-F3E0-46B7-A627-DDAED89BC12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4DCEFC3A-3671-448D-A16F-EA8A24DC190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991600" y="6116636"/>
            <a:ext cx="3200400" cy="228600"/>
          </a:xfrm>
        </p:spPr>
        <p:txBody>
          <a:bodyPr>
            <a:noAutofit/>
          </a:bodyPr>
          <a:lstStyle>
            <a:lvl1pPr marL="0" indent="0" algn="r">
              <a:buNone/>
              <a:defRPr sz="1400"/>
            </a:lvl1pPr>
          </a:lstStyle>
          <a:p>
            <a:pPr lvl="0"/>
            <a:r>
              <a:rPr lang="en-US" dirty="0"/>
              <a:t>Enter Presenters Name</a:t>
            </a:r>
          </a:p>
        </p:txBody>
      </p:sp>
    </p:spTree>
    <p:extLst>
      <p:ext uri="{BB962C8B-B14F-4D97-AF65-F5344CB8AC3E}">
        <p14:creationId xmlns:p14="http://schemas.microsoft.com/office/powerpoint/2010/main" val="251302641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orient="horz" pos="14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4724400" y="6433298"/>
            <a:ext cx="2743200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Helvetica Neue" panose="02000503000000020004"/>
              </a:defRPr>
            </a:lvl1pPr>
          </a:lstStyle>
          <a:p>
            <a:fld id="{1D4DB10E-F3E0-46B7-A627-DDAED89BC12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F2625190-5E23-47CE-BCDC-0B8D7BF34E2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991600" y="6116636"/>
            <a:ext cx="3200400" cy="228600"/>
          </a:xfrm>
        </p:spPr>
        <p:txBody>
          <a:bodyPr>
            <a:noAutofit/>
          </a:bodyPr>
          <a:lstStyle>
            <a:lvl1pPr marL="0" indent="0" algn="r">
              <a:buNone/>
              <a:defRPr sz="1400"/>
            </a:lvl1pPr>
          </a:lstStyle>
          <a:p>
            <a:pPr lvl="0"/>
            <a:r>
              <a:rPr lang="en-US"/>
              <a:t>Enter Presenters Name</a:t>
            </a:r>
          </a:p>
        </p:txBody>
      </p:sp>
    </p:spTree>
    <p:extLst>
      <p:ext uri="{BB962C8B-B14F-4D97-AF65-F5344CB8AC3E}">
        <p14:creationId xmlns:p14="http://schemas.microsoft.com/office/powerpoint/2010/main" val="2232806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C60C48-840E-5543-9CCE-8ECAEE8676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994C2F-79BD-7046-9D8B-099FAA394F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4724400" y="6433298"/>
            <a:ext cx="2743200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Helvetica Neue" panose="02000503000000020004"/>
              </a:defRPr>
            </a:lvl1pPr>
          </a:lstStyle>
          <a:p>
            <a:fld id="{1D4DB10E-F3E0-46B7-A627-DDAED89BC12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6A2F1FD-EBF3-4917-B51A-948EFB61143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991600" y="6116636"/>
            <a:ext cx="3200400" cy="228600"/>
          </a:xfrm>
        </p:spPr>
        <p:txBody>
          <a:bodyPr>
            <a:noAutofit/>
          </a:bodyPr>
          <a:lstStyle>
            <a:lvl1pPr marL="0" indent="0" algn="r">
              <a:buNone/>
              <a:defRPr sz="1400"/>
            </a:lvl1pPr>
          </a:lstStyle>
          <a:p>
            <a:pPr lvl="0"/>
            <a:r>
              <a:rPr lang="en-US" dirty="0"/>
              <a:t>Enter Presenters Name</a:t>
            </a:r>
          </a:p>
        </p:txBody>
      </p:sp>
    </p:spTree>
    <p:extLst>
      <p:ext uri="{BB962C8B-B14F-4D97-AF65-F5344CB8AC3E}">
        <p14:creationId xmlns:p14="http://schemas.microsoft.com/office/powerpoint/2010/main" val="9912850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C400F8-4062-8141-93A4-F737209020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13AD8B-907E-B14A-9014-DF9D442D1E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2703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175A16-7233-054E-A36D-5F635B0232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2703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4724400" y="6433298"/>
            <a:ext cx="2743200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Helvetica Neue" panose="02000503000000020004"/>
              </a:defRPr>
            </a:lvl1pPr>
          </a:lstStyle>
          <a:p>
            <a:fld id="{1D4DB10E-F3E0-46B7-A627-DDAED89BC12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F190677-C5A3-4B69-8D2E-7D15C434A6A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991600" y="6116636"/>
            <a:ext cx="3200400" cy="228600"/>
          </a:xfrm>
        </p:spPr>
        <p:txBody>
          <a:bodyPr>
            <a:noAutofit/>
          </a:bodyPr>
          <a:lstStyle>
            <a:lvl1pPr marL="0" indent="0" algn="r">
              <a:buNone/>
              <a:defRPr sz="1400"/>
            </a:lvl1pPr>
          </a:lstStyle>
          <a:p>
            <a:pPr lvl="0"/>
            <a:r>
              <a:rPr lang="en-US" dirty="0"/>
              <a:t>Enter Presenters Name</a:t>
            </a:r>
          </a:p>
        </p:txBody>
      </p:sp>
    </p:spTree>
    <p:extLst>
      <p:ext uri="{BB962C8B-B14F-4D97-AF65-F5344CB8AC3E}">
        <p14:creationId xmlns:p14="http://schemas.microsoft.com/office/powerpoint/2010/main" val="13518402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565A75-5113-0442-B764-1FD593F8FE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A77C8D-4613-8845-985D-FCB670E2C1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828800"/>
            <a:ext cx="5157787" cy="6762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D13C29-A3D5-9E4C-B068-E58B25DE40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5909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ACC2017-E855-D94A-8292-EDAF9ACDEF2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828800"/>
            <a:ext cx="5183188" cy="6762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7AD8FAD-63EC-D640-8732-76DCA0C4AA6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5909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724400" y="6433298"/>
            <a:ext cx="2743200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Helvetica Neue" panose="02000503000000020004"/>
              </a:defRPr>
            </a:lvl1pPr>
          </a:lstStyle>
          <a:p>
            <a:fld id="{1D4DB10E-F3E0-46B7-A627-DDAED89BC12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784D367F-71E6-4567-8B66-4A648E729B2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991600" y="6116636"/>
            <a:ext cx="3200400" cy="228600"/>
          </a:xfrm>
        </p:spPr>
        <p:txBody>
          <a:bodyPr>
            <a:noAutofit/>
          </a:bodyPr>
          <a:lstStyle>
            <a:lvl1pPr marL="0" indent="0" algn="r">
              <a:buNone/>
              <a:defRPr sz="1400"/>
            </a:lvl1pPr>
          </a:lstStyle>
          <a:p>
            <a:pPr lvl="0"/>
            <a:r>
              <a:rPr lang="en-US" dirty="0"/>
              <a:t>Enter Presenters Name</a:t>
            </a:r>
          </a:p>
        </p:txBody>
      </p:sp>
    </p:spTree>
    <p:extLst>
      <p:ext uri="{BB962C8B-B14F-4D97-AF65-F5344CB8AC3E}">
        <p14:creationId xmlns:p14="http://schemas.microsoft.com/office/powerpoint/2010/main" val="9757967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4724400" y="6433298"/>
            <a:ext cx="2743200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Helvetica Neue" panose="02000503000000020004"/>
              </a:defRPr>
            </a:lvl1pPr>
          </a:lstStyle>
          <a:p>
            <a:fld id="{1D4DB10E-F3E0-46B7-A627-DDAED89BC12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F2625190-5E23-47CE-BCDC-0B8D7BF34E2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991600" y="6116636"/>
            <a:ext cx="3200400" cy="228600"/>
          </a:xfrm>
        </p:spPr>
        <p:txBody>
          <a:bodyPr>
            <a:noAutofit/>
          </a:bodyPr>
          <a:lstStyle>
            <a:lvl1pPr marL="0" indent="0" algn="r">
              <a:buNone/>
              <a:defRPr sz="1400"/>
            </a:lvl1pPr>
          </a:lstStyle>
          <a:p>
            <a:pPr lvl="0"/>
            <a:r>
              <a:rPr lang="en-US" dirty="0"/>
              <a:t>Enter Presenters Name</a:t>
            </a:r>
          </a:p>
        </p:txBody>
      </p:sp>
    </p:spTree>
    <p:extLst>
      <p:ext uri="{BB962C8B-B14F-4D97-AF65-F5344CB8AC3E}">
        <p14:creationId xmlns:p14="http://schemas.microsoft.com/office/powerpoint/2010/main" val="1791082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4724400" y="6433298"/>
            <a:ext cx="2743200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Helvetica Neue" panose="02000503000000020004"/>
              </a:defRPr>
            </a:lvl1pPr>
          </a:lstStyle>
          <a:p>
            <a:fld id="{1D4DB10E-F3E0-46B7-A627-DDAED89BC12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 Placeholder 5">
            <a:extLst>
              <a:ext uri="{FF2B5EF4-FFF2-40B4-BE49-F238E27FC236}">
                <a16:creationId xmlns:a16="http://schemas.microsoft.com/office/drawing/2014/main" id="{9A6F83EA-6B43-4A3B-AA12-908D4247FFB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991600" y="6116636"/>
            <a:ext cx="3200400" cy="228600"/>
          </a:xfrm>
        </p:spPr>
        <p:txBody>
          <a:bodyPr>
            <a:noAutofit/>
          </a:bodyPr>
          <a:lstStyle>
            <a:lvl1pPr marL="0" indent="0" algn="r">
              <a:buNone/>
              <a:defRPr sz="1400"/>
            </a:lvl1pPr>
          </a:lstStyle>
          <a:p>
            <a:pPr lvl="0"/>
            <a:r>
              <a:rPr lang="en-US" dirty="0"/>
              <a:t>Enter Presenters Name</a:t>
            </a:r>
          </a:p>
        </p:txBody>
      </p:sp>
    </p:spTree>
    <p:extLst>
      <p:ext uri="{BB962C8B-B14F-4D97-AF65-F5344CB8AC3E}">
        <p14:creationId xmlns:p14="http://schemas.microsoft.com/office/powerpoint/2010/main" val="18505780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wmf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7.xml"/><Relationship Id="rId21" Type="http://schemas.openxmlformats.org/officeDocument/2006/relationships/slideLayout" Target="../slideLayouts/slideLayout25.xml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6.xml"/><Relationship Id="rId16" Type="http://schemas.openxmlformats.org/officeDocument/2006/relationships/slideLayout" Target="../slideLayouts/slideLayout20.xml"/><Relationship Id="rId20" Type="http://schemas.openxmlformats.org/officeDocument/2006/relationships/slideLayout" Target="../slideLayouts/slideLayout24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9.xml"/><Relationship Id="rId23" Type="http://schemas.openxmlformats.org/officeDocument/2006/relationships/image" Target="../media/image1.wmf"/><Relationship Id="rId10" Type="http://schemas.openxmlformats.org/officeDocument/2006/relationships/slideLayout" Target="../slideLayouts/slideLayout14.xml"/><Relationship Id="rId19" Type="http://schemas.openxmlformats.org/officeDocument/2006/relationships/slideLayout" Target="../slideLayouts/slideLayout23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8.xml"/><Relationship Id="rId22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C410B05-D752-3F47-B1B5-575C5AF24CBF}"/>
              </a:ext>
            </a:extLst>
          </p:cNvPr>
          <p:cNvSpPr/>
          <p:nvPr userDrawn="1"/>
        </p:nvSpPr>
        <p:spPr>
          <a:xfrm>
            <a:off x="0" y="6356350"/>
            <a:ext cx="12192000" cy="50165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" panose="02000503000000020004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2B84B61-2F02-3844-A34E-5888A41DCCD9}"/>
              </a:ext>
            </a:extLst>
          </p:cNvPr>
          <p:cNvSpPr txBox="1"/>
          <p:nvPr userDrawn="1"/>
        </p:nvSpPr>
        <p:spPr>
          <a:xfrm>
            <a:off x="9296400" y="6475210"/>
            <a:ext cx="2743200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0" i="0" dirty="0">
                <a:solidFill>
                  <a:schemeClr val="bg1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MECHANICAL </a:t>
            </a:r>
            <a:r>
              <a:rPr lang="en-US" sz="1400" b="1" i="0" dirty="0">
                <a:solidFill>
                  <a:schemeClr val="bg1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ENGINEERING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EDA234-050C-0A40-99E6-8C1E5DDF47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6D1D55-4946-3B46-B445-FAD4D7D07D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2703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9237EB8-925E-424B-9DE5-A41E10CDAFBC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52400" y="6424295"/>
            <a:ext cx="3258412" cy="36576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4724400" y="6433298"/>
            <a:ext cx="2743200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Helvetica Neue" panose="02000503000000020004"/>
              </a:defRPr>
            </a:lvl1pPr>
          </a:lstStyle>
          <a:p>
            <a:fld id="{1D4DB10E-F3E0-46B7-A627-DDAED89BC12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0169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69" r:id="rId3"/>
    <p:sldLayoutId id="2147483694" r:id="rId4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Helvetica Neue Condensed" panose="02000503000000020004" pitchFamily="2" charset="0"/>
          <a:ea typeface="Helvetica Neue Condensed" panose="02000503000000020004" pitchFamily="2" charset="0"/>
          <a:cs typeface="Helvetica Neue Condensed" panose="02000503000000020004" pitchFamily="2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C410B05-D752-3F47-B1B5-575C5AF24CBF}"/>
              </a:ext>
            </a:extLst>
          </p:cNvPr>
          <p:cNvSpPr/>
          <p:nvPr userDrawn="1"/>
        </p:nvSpPr>
        <p:spPr>
          <a:xfrm>
            <a:off x="0" y="6356350"/>
            <a:ext cx="12192000" cy="50165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" panose="02000503000000020004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2B84B61-2F02-3844-A34E-5888A41DCCD9}"/>
              </a:ext>
            </a:extLst>
          </p:cNvPr>
          <p:cNvSpPr txBox="1"/>
          <p:nvPr userDrawn="1"/>
        </p:nvSpPr>
        <p:spPr>
          <a:xfrm>
            <a:off x="9296400" y="6475210"/>
            <a:ext cx="2743200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0" i="0" dirty="0">
                <a:solidFill>
                  <a:schemeClr val="bg1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MECHANICAL </a:t>
            </a:r>
            <a:r>
              <a:rPr lang="en-US" sz="1400" b="1" i="0" dirty="0">
                <a:solidFill>
                  <a:schemeClr val="bg1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ENGINEERING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EDA234-050C-0A40-99E6-8C1E5DDF47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6D1D55-4946-3B46-B445-FAD4D7D07D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2703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9237EB8-925E-424B-9DE5-A41E10CDAFBC}"/>
              </a:ext>
            </a:extLst>
          </p:cNvPr>
          <p:cNvPicPr>
            <a:picLocks noChangeAspect="1"/>
          </p:cNvPicPr>
          <p:nvPr userDrawn="1"/>
        </p:nvPicPr>
        <p:blipFill>
          <a:blip r:embed="rId23"/>
          <a:stretch>
            <a:fillRect/>
          </a:stretch>
        </p:blipFill>
        <p:spPr>
          <a:xfrm>
            <a:off x="152400" y="6424295"/>
            <a:ext cx="3258412" cy="36576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4724400" y="6433298"/>
            <a:ext cx="2743200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Helvetica Neue" panose="02000503000000020004"/>
              </a:defRPr>
            </a:lvl1pPr>
          </a:lstStyle>
          <a:p>
            <a:fld id="{1D4DB10E-F3E0-46B7-A627-DDAED89BC12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6441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77" r:id="rId2"/>
    <p:sldLayoutId id="2147483679" r:id="rId3"/>
    <p:sldLayoutId id="2147483686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76" r:id="rId10"/>
    <p:sldLayoutId id="2147483678" r:id="rId11"/>
    <p:sldLayoutId id="2147483680" r:id="rId12"/>
    <p:sldLayoutId id="2147483681" r:id="rId13"/>
    <p:sldLayoutId id="2147483682" r:id="rId14"/>
    <p:sldLayoutId id="2147483683" r:id="rId15"/>
    <p:sldLayoutId id="2147483684" r:id="rId16"/>
    <p:sldLayoutId id="2147483685" r:id="rId17"/>
    <p:sldLayoutId id="2147483688" r:id="rId18"/>
    <p:sldLayoutId id="2147483665" r:id="rId19"/>
    <p:sldLayoutId id="2147483695" r:id="rId20"/>
    <p:sldLayoutId id="2147483696" r:id="rId2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Helvetica Neue Condensed" panose="02000503000000020004" pitchFamily="2" charset="0"/>
          <a:ea typeface="Helvetica Neue Condensed" panose="02000503000000020004" pitchFamily="2" charset="0"/>
          <a:cs typeface="Helvetica Neue Condensed" panose="02000503000000020004" pitchFamily="2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cid:6910a3a0-1d0f-4d40-adc0-49a8e800d988@namprd05.prod.outlook.com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5" Type="http://schemas.openxmlformats.org/officeDocument/2006/relationships/image" Target="cid:c284073d-e6c5-49f3-866c-93d084856686@namprd05.prod.outlook.com" TargetMode="Externa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rainger.com/product/TELEMECANIQUE-SENSORS-48mm-Retroreflective-Cylindrical-32J327?searchBar=true&amp;searchQuery=32J327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www.youtube.com/watch?v=Ei4_HqzUFBs" TargetMode="External"/><Relationship Id="rId5" Type="http://schemas.openxmlformats.org/officeDocument/2006/relationships/hyperlink" Target="http://www.grainger.com/product/OMRON-100-Hz-Capacitive-Cylindrical-2AKD8?searchBar=true&amp;searchQuery=2AKD8" TargetMode="External"/><Relationship Id="rId4" Type="http://schemas.openxmlformats.org/officeDocument/2006/relationships/hyperlink" Target="http://www.keyence.com/ss/products/sensor/sensorbasics/photoelectric/info/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71;p26">
            <a:extLst>
              <a:ext uri="{FF2B5EF4-FFF2-40B4-BE49-F238E27FC236}">
                <a16:creationId xmlns:a16="http://schemas.microsoft.com/office/drawing/2014/main" id="{C65B56A5-2EB7-40DC-9A81-30E015B20E23}"/>
              </a:ext>
            </a:extLst>
          </p:cNvPr>
          <p:cNvSpPr txBox="1">
            <a:spLocks/>
          </p:cNvSpPr>
          <p:nvPr/>
        </p:nvSpPr>
        <p:spPr>
          <a:xfrm>
            <a:off x="1485900" y="3207187"/>
            <a:ext cx="9220200" cy="2628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90000"/>
              </a:lnSpc>
              <a:buClr>
                <a:schemeClr val="dk1"/>
              </a:buClr>
              <a:buSzPts val="2400"/>
            </a:pPr>
            <a:r>
              <a:rPr lang="en-US" sz="2400" u="sng" dirty="0">
                <a:latin typeface="Helvetica Neue Condensed" panose="02000503000000020004"/>
                <a:ea typeface="Helvetica Neue"/>
                <a:cs typeface="Helvetica Neue"/>
                <a:sym typeface="Helvetica Neue"/>
              </a:rPr>
              <a:t>Sponsor:</a:t>
            </a:r>
            <a:r>
              <a:rPr lang="en-US" sz="2400" dirty="0">
                <a:latin typeface="Helvetica Neue Condensed" panose="02000503000000020004"/>
                <a:ea typeface="Helvetica Neue"/>
                <a:cs typeface="Helvetica Neue"/>
                <a:sym typeface="Helvetica Neue"/>
              </a:rPr>
              <a:t> Tallahassee Community College</a:t>
            </a:r>
          </a:p>
          <a:p>
            <a:pPr>
              <a:buClr>
                <a:schemeClr val="dk1"/>
              </a:buClr>
              <a:buSzPts val="2400"/>
            </a:pPr>
            <a:endParaRPr lang="en-US" dirty="0">
              <a:latin typeface="Helvetica Neue Condensed" panose="02000503000000020004"/>
            </a:endParaRPr>
          </a:p>
          <a:p>
            <a:pPr>
              <a:buSzPts val="2400"/>
            </a:pPr>
            <a:r>
              <a:rPr lang="en-US" sz="2400" u="sng" dirty="0">
                <a:latin typeface="Helvetica Neue Condensed" panose="02000503000000020004"/>
                <a:ea typeface="Helvetica Neue"/>
                <a:cs typeface="Helvetica Neue"/>
                <a:sym typeface="Helvetica Neue"/>
              </a:rPr>
              <a:t>Sponsor Representatives:</a:t>
            </a:r>
            <a:r>
              <a:rPr lang="en-US" sz="2400" dirty="0">
                <a:latin typeface="Helvetica Neue Condensed" panose="02000503000000020004"/>
              </a:rPr>
              <a:t> Bobette Stubblefield and Dylan Sutton</a:t>
            </a:r>
          </a:p>
          <a:p>
            <a:pPr>
              <a:buSzPts val="2400"/>
            </a:pPr>
            <a:endParaRPr lang="en-US" sz="1100" dirty="0">
              <a:latin typeface="Helvetica Neue Condensed" panose="02000503000000020004"/>
            </a:endParaRP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2400"/>
            </a:pPr>
            <a:r>
              <a:rPr lang="en-US" sz="2400" u="sng" dirty="0">
                <a:latin typeface="Helvetica Neue Condensed" panose="02000503000000020004"/>
                <a:ea typeface="Helvetica Neue"/>
                <a:cs typeface="Helvetica Neue"/>
                <a:sym typeface="Helvetica Neue"/>
              </a:rPr>
              <a:t>Academic Advisor:</a:t>
            </a:r>
            <a:r>
              <a:rPr lang="en-US" sz="2400" dirty="0">
                <a:latin typeface="Helvetica Neue Condensed" panose="02000503000000020004"/>
                <a:ea typeface="Helvetica Neue"/>
                <a:cs typeface="Helvetica Neue"/>
                <a:sym typeface="Helvetica Neue"/>
              </a:rPr>
              <a:t> Dr. Dorr Campbell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D71DE1E-B4BA-48A2-BF6F-F8C685FFDB5C}"/>
              </a:ext>
            </a:extLst>
          </p:cNvPr>
          <p:cNvSpPr txBox="1"/>
          <p:nvPr/>
        </p:nvSpPr>
        <p:spPr>
          <a:xfrm>
            <a:off x="4128439" y="1877405"/>
            <a:ext cx="1765483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Helvetica Neue Condensed" panose="02000503000000020004"/>
              </a:rPr>
              <a:t>Team 520</a:t>
            </a:r>
          </a:p>
          <a:p>
            <a:endParaRPr lang="en-US" dirty="0"/>
          </a:p>
        </p:txBody>
      </p:sp>
      <p:pic>
        <p:nvPicPr>
          <p:cNvPr id="8" name="Google Shape;317;p43">
            <a:extLst>
              <a:ext uri="{FF2B5EF4-FFF2-40B4-BE49-F238E27FC236}">
                <a16:creationId xmlns:a16="http://schemas.microsoft.com/office/drawing/2014/main" id="{BD3FD4E0-A2A5-43DA-B55C-2D73E20FF13B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456350" y="270588"/>
            <a:ext cx="2292218" cy="225800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9F5C40B-A607-4D52-8954-C92D30031A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345359"/>
            <a:ext cx="12192000" cy="484105"/>
          </a:xfrm>
          <a:prstGeom prst="rect">
            <a:avLst/>
          </a:prstGeom>
        </p:spPr>
      </p:pic>
      <p:sp>
        <p:nvSpPr>
          <p:cNvPr id="15" name="Google Shape;162;p25">
            <a:extLst>
              <a:ext uri="{FF2B5EF4-FFF2-40B4-BE49-F238E27FC236}">
                <a16:creationId xmlns:a16="http://schemas.microsoft.com/office/drawing/2014/main" id="{2F8BD7BB-1F44-4CDE-8CC8-C3DA64461DBE}"/>
              </a:ext>
            </a:extLst>
          </p:cNvPr>
          <p:cNvSpPr txBox="1">
            <a:spLocks/>
          </p:cNvSpPr>
          <p:nvPr/>
        </p:nvSpPr>
        <p:spPr>
          <a:xfrm>
            <a:off x="307911" y="270588"/>
            <a:ext cx="9144000" cy="1492898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b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ts val="5000"/>
              <a:buFont typeface="Helvetica Neue"/>
              <a:buNone/>
            </a:pPr>
            <a:r>
              <a:rPr lang="en-US" sz="4000" b="1" dirty="0">
                <a:latin typeface="Helvetica Neue Condensed" panose="02000503000000020004"/>
                <a:ea typeface="Helvetica Neue"/>
                <a:cs typeface="Helvetica Neue"/>
                <a:sym typeface="Helvetica Neue"/>
              </a:rPr>
              <a:t>Simulated Assembly Line and </a:t>
            </a:r>
          </a:p>
          <a:p>
            <a:pPr algn="ctr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ts val="5000"/>
              <a:buFont typeface="Helvetica Neue"/>
              <a:buNone/>
            </a:pPr>
            <a:r>
              <a:rPr lang="en-US" sz="4000" b="1" dirty="0">
                <a:latin typeface="Helvetica Neue Condensed" panose="02000503000000020004"/>
              </a:rPr>
              <a:t>Process</a:t>
            </a:r>
            <a:r>
              <a:rPr lang="en-US" sz="4000" b="1" dirty="0">
                <a:latin typeface="Helvetica Neue Condensed" panose="02000503000000020004"/>
                <a:ea typeface="Helvetica Neue"/>
                <a:cs typeface="Helvetica Neue"/>
                <a:sym typeface="Helvetica Neue"/>
              </a:rPr>
              <a:t> Workstation</a:t>
            </a:r>
            <a:endParaRPr lang="en-US" sz="4400" b="1" dirty="0">
              <a:latin typeface="Helvetica Neue Condensed" panose="02000503000000020004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E5702CF9-13E5-4B71-933E-B672DD5DE8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Moving Forward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4DB10E-F3E0-46B7-A627-DDAED89BC122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4616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82016A-1A8A-6B47-93DB-6766F1AB6C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Ladder Logic Programming</a:t>
            </a:r>
          </a:p>
        </p:txBody>
      </p:sp>
      <p:pic>
        <p:nvPicPr>
          <p:cNvPr id="8" name="Content Placeholder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116E4EC4-A2AD-D343-B549-7727DF870D7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2185578"/>
            <a:ext cx="5181600" cy="3550469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1C5488-99F2-1842-939B-32A8A9F07A9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A graphical diagram based on the circuit diagrams of relay logic hardware.</a:t>
            </a:r>
          </a:p>
          <a:p>
            <a:r>
              <a:rPr lang="en-US" sz="2000" dirty="0"/>
              <a:t>Using relays to connect the inputs and outputs of the PLC, the relays enable a signal or pulse of electricity to switch on (or switch off) a separate flow of power</a:t>
            </a:r>
          </a:p>
          <a:p>
            <a:r>
              <a:rPr lang="en-US" sz="2000" dirty="0"/>
              <a:t>Uses if, and, or logic to determine the paths between each component of the system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34AA4A-5289-C444-B356-43C453EB0A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4DB10E-F3E0-46B7-A627-DDAED89BC122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E8560D5-7839-8B4E-BDFE-CC17451D290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/>
              <a:t>JoEll</a:t>
            </a:r>
            <a:r>
              <a:rPr lang="en-US" dirty="0"/>
              <a:t> Williams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3AF49E7-B7CD-FE48-ACD6-4CDBF05DF532}"/>
              </a:ext>
            </a:extLst>
          </p:cNvPr>
          <p:cNvSpPr txBox="1"/>
          <p:nvPr/>
        </p:nvSpPr>
        <p:spPr>
          <a:xfrm>
            <a:off x="838200" y="1825625"/>
            <a:ext cx="4724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Example of Ladder Logic Programming:</a:t>
            </a:r>
          </a:p>
        </p:txBody>
      </p:sp>
    </p:spTree>
    <p:extLst>
      <p:ext uri="{BB962C8B-B14F-4D97-AF65-F5344CB8AC3E}">
        <p14:creationId xmlns:p14="http://schemas.microsoft.com/office/powerpoint/2010/main" val="34560285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2C15F-238C-4F44-A6D8-3E5EB9FA97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049000" cy="1325563"/>
          </a:xfrm>
        </p:spPr>
        <p:txBody>
          <a:bodyPr>
            <a:normAutofit/>
          </a:bodyPr>
          <a:lstStyle/>
          <a:p>
            <a:r>
              <a:rPr lang="en-US" dirty="0"/>
              <a:t>Design and 3D print sensor mounts</a:t>
            </a:r>
            <a:br>
              <a:rPr lang="en-US" dirty="0"/>
            </a:b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991EDD9-3799-4C97-9719-1883782F45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4DB10E-F3E0-46B7-A627-DDAED89BC122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F9B01F8-9CED-4888-816B-49645BD0AE0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/>
              <a:t>JoEll</a:t>
            </a:r>
            <a:r>
              <a:rPr lang="en-US" dirty="0"/>
              <a:t> Williams</a:t>
            </a:r>
          </a:p>
          <a:p>
            <a:endParaRPr lang="en-US" dirty="0"/>
          </a:p>
        </p:txBody>
      </p:sp>
      <p:pic>
        <p:nvPicPr>
          <p:cNvPr id="7" name="Picture 6" descr="cid:6910a3a0-1d0f-4d40-adc0-49a8e800d988@namprd05.prod.outlook.com">
            <a:extLst>
              <a:ext uri="{FF2B5EF4-FFF2-40B4-BE49-F238E27FC236}">
                <a16:creationId xmlns:a16="http://schemas.microsoft.com/office/drawing/2014/main" id="{E3996C8A-78DC-43EC-A8EB-358AEC34E7D8}"/>
              </a:ext>
            </a:extLst>
          </p:cNvPr>
          <p:cNvPicPr>
            <a:picLocks noChangeAspect="1"/>
          </p:cNvPicPr>
          <p:nvPr/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6" t="17054" b="5334"/>
          <a:stretch>
            <a:fillRect/>
          </a:stretch>
        </p:blipFill>
        <p:spPr bwMode="auto">
          <a:xfrm>
            <a:off x="838200" y="1513643"/>
            <a:ext cx="3886200" cy="4194304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cid:c284073d-e6c5-49f3-866c-93d084856686@namprd05.prod.outlook.com">
            <a:extLst>
              <a:ext uri="{FF2B5EF4-FFF2-40B4-BE49-F238E27FC236}">
                <a16:creationId xmlns:a16="http://schemas.microsoft.com/office/drawing/2014/main" id="{27D850D2-4F6B-40A1-983A-8A7D59D59E06}"/>
              </a:ext>
            </a:extLst>
          </p:cNvPr>
          <p:cNvPicPr>
            <a:picLocks noChangeAspect="1"/>
          </p:cNvPicPr>
          <p:nvPr/>
        </p:nvPicPr>
        <p:blipFill rotWithShape="1"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1"/>
          <a:stretch/>
        </p:blipFill>
        <p:spPr bwMode="auto">
          <a:xfrm rot="5400000">
            <a:off x="6094387" y="1938260"/>
            <a:ext cx="3746706" cy="29814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91F1071-9638-4BB4-9AAC-F181491C9EEA}"/>
              </a:ext>
            </a:extLst>
          </p:cNvPr>
          <p:cNvCxnSpPr>
            <a:cxnSpLocks/>
          </p:cNvCxnSpPr>
          <p:nvPr/>
        </p:nvCxnSpPr>
        <p:spPr>
          <a:xfrm>
            <a:off x="3429000" y="2362200"/>
            <a:ext cx="609600" cy="0"/>
          </a:xfrm>
          <a:prstGeom prst="line">
            <a:avLst/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17C3F1F-121F-41BC-A99F-1DEE98D1BA94}"/>
              </a:ext>
            </a:extLst>
          </p:cNvPr>
          <p:cNvCxnSpPr/>
          <p:nvPr/>
        </p:nvCxnSpPr>
        <p:spPr>
          <a:xfrm>
            <a:off x="4038600" y="2362200"/>
            <a:ext cx="0" cy="914400"/>
          </a:xfrm>
          <a:prstGeom prst="line">
            <a:avLst/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C6CA7DE-6C0D-4414-A084-CB93FE10D841}"/>
              </a:ext>
            </a:extLst>
          </p:cNvPr>
          <p:cNvCxnSpPr/>
          <p:nvPr/>
        </p:nvCxnSpPr>
        <p:spPr>
          <a:xfrm flipH="1">
            <a:off x="3429000" y="3276600"/>
            <a:ext cx="609600" cy="0"/>
          </a:xfrm>
          <a:prstGeom prst="line">
            <a:avLst/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503EA95-FB43-4AD4-8F79-AC57E49A63AB}"/>
              </a:ext>
            </a:extLst>
          </p:cNvPr>
          <p:cNvCxnSpPr/>
          <p:nvPr/>
        </p:nvCxnSpPr>
        <p:spPr>
          <a:xfrm>
            <a:off x="3429000" y="2362200"/>
            <a:ext cx="0" cy="914400"/>
          </a:xfrm>
          <a:prstGeom prst="line">
            <a:avLst/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75D1FEDB-E85D-4609-8D90-109BAFBDE0EF}"/>
              </a:ext>
            </a:extLst>
          </p:cNvPr>
          <p:cNvCxnSpPr/>
          <p:nvPr/>
        </p:nvCxnSpPr>
        <p:spPr>
          <a:xfrm flipV="1">
            <a:off x="3429000" y="1555647"/>
            <a:ext cx="3048000" cy="806553"/>
          </a:xfrm>
          <a:prstGeom prst="line">
            <a:avLst/>
          </a:prstGeom>
          <a:ln w="9525" cap="flat" cmpd="sng" algn="ctr">
            <a:solidFill>
              <a:schemeClr val="accent5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04741DBE-9022-4DCC-90BC-08CC402CB632}"/>
              </a:ext>
            </a:extLst>
          </p:cNvPr>
          <p:cNvCxnSpPr/>
          <p:nvPr/>
        </p:nvCxnSpPr>
        <p:spPr>
          <a:xfrm>
            <a:off x="3429000" y="3276600"/>
            <a:ext cx="3048000" cy="2025753"/>
          </a:xfrm>
          <a:prstGeom prst="line">
            <a:avLst/>
          </a:prstGeom>
          <a:ln w="9525" cap="flat" cmpd="sng" algn="ctr">
            <a:solidFill>
              <a:schemeClr val="accent5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8342E45A-0F13-462F-BC0C-6FCB3874F340}"/>
              </a:ext>
            </a:extLst>
          </p:cNvPr>
          <p:cNvCxnSpPr/>
          <p:nvPr/>
        </p:nvCxnSpPr>
        <p:spPr>
          <a:xfrm>
            <a:off x="4038600" y="3276599"/>
            <a:ext cx="2438400" cy="914400"/>
          </a:xfrm>
          <a:prstGeom prst="line">
            <a:avLst/>
          </a:prstGeom>
          <a:ln w="9525" cap="flat" cmpd="sng" algn="ctr">
            <a:solidFill>
              <a:schemeClr val="accent5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CF6F13C3-864B-4EBA-8E5F-AD8714107157}"/>
              </a:ext>
            </a:extLst>
          </p:cNvPr>
          <p:cNvCxnSpPr/>
          <p:nvPr/>
        </p:nvCxnSpPr>
        <p:spPr>
          <a:xfrm flipV="1">
            <a:off x="4038599" y="1956606"/>
            <a:ext cx="2438400" cy="405593"/>
          </a:xfrm>
          <a:prstGeom prst="line">
            <a:avLst/>
          </a:prstGeom>
          <a:ln w="9525" cap="flat" cmpd="sng" algn="ctr">
            <a:solidFill>
              <a:schemeClr val="accent5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46358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D8DC3E-4550-41E6-9449-757D2D5E2A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181600" cy="1325563"/>
          </a:xfrm>
        </p:spPr>
        <p:txBody>
          <a:bodyPr/>
          <a:lstStyle/>
          <a:p>
            <a:r>
              <a:rPr lang="en-US" dirty="0"/>
              <a:t>Failure Modes and Effects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CC6581-D834-4A40-8E08-C83D1C0E0D5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Find and analyze modes of failure</a:t>
            </a:r>
          </a:p>
          <a:p>
            <a:r>
              <a:rPr lang="en-US" dirty="0"/>
              <a:t>Useful when programming toggleable failures for students to diagnose and solve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C4BF15F-C720-4D44-B07E-F361944785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4DB10E-F3E0-46B7-A627-DDAED89BC122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210709B-3F99-4CE9-9789-5F3E7B609FF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/>
              <a:t>JoEll</a:t>
            </a:r>
            <a:r>
              <a:rPr lang="en-US" dirty="0"/>
              <a:t> Williams</a:t>
            </a:r>
          </a:p>
          <a:p>
            <a:endParaRPr lang="en-US" dirty="0"/>
          </a:p>
        </p:txBody>
      </p:sp>
      <p:pic>
        <p:nvPicPr>
          <p:cNvPr id="1026" name="Picture 2" descr="Image result for failure mode and effects analysis fmea">
            <a:extLst>
              <a:ext uri="{FF2B5EF4-FFF2-40B4-BE49-F238E27FC236}">
                <a16:creationId xmlns:a16="http://schemas.microsoft.com/office/drawing/2014/main" id="{4DB50B5E-6E3B-4CE5-B8EB-DD91E71BF3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1436703"/>
            <a:ext cx="4130516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1FFC9AD-8413-4554-94D1-5CC04450BC2B}"/>
              </a:ext>
            </a:extLst>
          </p:cNvPr>
          <p:cNvSpPr/>
          <p:nvPr/>
        </p:nvSpPr>
        <p:spPr>
          <a:xfrm>
            <a:off x="8037381" y="4693934"/>
            <a:ext cx="161935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1000" dirty="0">
                <a:solidFill>
                  <a:prstClr val="black"/>
                </a:solidFill>
              </a:rPr>
              <a:t>Figure 4: FMEA example [6]</a:t>
            </a:r>
          </a:p>
        </p:txBody>
      </p:sp>
    </p:spTree>
    <p:extLst>
      <p:ext uri="{BB962C8B-B14F-4D97-AF65-F5344CB8AC3E}">
        <p14:creationId xmlns:p14="http://schemas.microsoft.com/office/powerpoint/2010/main" val="37704233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 fontAlgn="base">
              <a:buFont typeface="+mj-lt"/>
              <a:buAutoNum type="arabicPeriod"/>
            </a:pPr>
            <a:r>
              <a:rPr lang="en-US" sz="1400" dirty="0">
                <a:latin typeface="+mn-lt"/>
              </a:rPr>
              <a:t>“48mm Retroreflective Cylindrical Photoelectric Sensor; Max. Sensing Distance: 3.0m.” </a:t>
            </a:r>
            <a:r>
              <a:rPr lang="en-US" sz="1400" i="1" dirty="0">
                <a:latin typeface="+mn-lt"/>
              </a:rPr>
              <a:t>Grainger - For the Ones Who Get It Done.</a:t>
            </a:r>
            <a:r>
              <a:rPr lang="en-US" sz="1400" dirty="0">
                <a:latin typeface="+mn-lt"/>
              </a:rPr>
              <a:t>, </a:t>
            </a:r>
            <a:r>
              <a:rPr lang="en-US" sz="1400" u="sng" dirty="0">
                <a:latin typeface="+mn-lt"/>
                <a:hlinkClick r:id="rId3"/>
              </a:rPr>
              <a:t>www.grainger.com/product/TELEMECANIQUE-SENSORS-48mm-Retroreflective-Cylindrical-32J327?searchBar=true&amp;searchQuery=32J327</a:t>
            </a:r>
            <a:r>
              <a:rPr lang="en-US" sz="1400" dirty="0">
                <a:latin typeface="+mn-lt"/>
              </a:rPr>
              <a:t>.​</a:t>
            </a:r>
          </a:p>
          <a:p>
            <a:pPr marL="342900" indent="-342900" fontAlgn="base">
              <a:buFont typeface="+mj-lt"/>
              <a:buAutoNum type="arabicPeriod"/>
            </a:pPr>
            <a:r>
              <a:rPr lang="en-US" sz="1400" dirty="0">
                <a:latin typeface="+mn-lt"/>
              </a:rPr>
              <a:t>“Detection Based on ‘</a:t>
            </a:r>
            <a:r>
              <a:rPr lang="en-US" sz="1400" dirty="0" err="1">
                <a:latin typeface="+mn-lt"/>
              </a:rPr>
              <a:t>Light‘What</a:t>
            </a:r>
            <a:r>
              <a:rPr lang="en-US" sz="1400" dirty="0">
                <a:latin typeface="+mn-lt"/>
              </a:rPr>
              <a:t> Is a Photoelectric Sensor?” </a:t>
            </a:r>
            <a:r>
              <a:rPr lang="en-US" sz="1400" i="1" dirty="0">
                <a:latin typeface="+mn-lt"/>
              </a:rPr>
              <a:t>Main Types of Microscopes: Types &amp; </a:t>
            </a:r>
            <a:r>
              <a:rPr lang="en-US" sz="1400" i="1" dirty="0" err="1">
                <a:latin typeface="+mn-lt"/>
              </a:rPr>
              <a:t>Principle｜KEYENCE</a:t>
            </a:r>
            <a:r>
              <a:rPr lang="en-US" sz="1400" i="1" dirty="0">
                <a:latin typeface="+mn-lt"/>
              </a:rPr>
              <a:t> Biological Fluorescence Microscopes</a:t>
            </a:r>
            <a:r>
              <a:rPr lang="en-US" sz="1400" dirty="0">
                <a:latin typeface="+mn-lt"/>
              </a:rPr>
              <a:t>, </a:t>
            </a:r>
            <a:r>
              <a:rPr lang="en-US" sz="1400" u="sng" dirty="0">
                <a:latin typeface="+mn-lt"/>
                <a:hlinkClick r:id="rId4"/>
              </a:rPr>
              <a:t>www.keyence.com/ss/products/sensor/sensorbasics/photoelectric/info/</a:t>
            </a:r>
            <a:r>
              <a:rPr lang="en-US" sz="1400" dirty="0">
                <a:latin typeface="+mn-lt"/>
              </a:rPr>
              <a:t>.​</a:t>
            </a:r>
          </a:p>
          <a:p>
            <a:pPr marL="342900" indent="-342900" fontAlgn="base">
              <a:buFont typeface="+mj-lt"/>
              <a:buAutoNum type="arabicPeriod"/>
            </a:pPr>
            <a:r>
              <a:rPr lang="en-US" sz="1400" dirty="0">
                <a:latin typeface="+mn-lt"/>
              </a:rPr>
              <a:t>“100 Hz Capacitive Cylindrical Proximity Sensor with Max. Detecting Distance 8.0mm.” </a:t>
            </a:r>
            <a:r>
              <a:rPr lang="en-US" sz="1400" i="1" dirty="0">
                <a:latin typeface="+mn-lt"/>
              </a:rPr>
              <a:t>Grainger - For the Ones Who Get It Done.</a:t>
            </a:r>
            <a:r>
              <a:rPr lang="en-US" sz="1400" dirty="0">
                <a:latin typeface="+mn-lt"/>
              </a:rPr>
              <a:t>, </a:t>
            </a:r>
            <a:r>
              <a:rPr lang="en-US" sz="1400" u="sng" dirty="0">
                <a:latin typeface="+mn-lt"/>
                <a:hlinkClick r:id="rId5"/>
              </a:rPr>
              <a:t>www.grainger.com/product/OMRON-100-Hz-Capacitive-Cylindrical-2AKD8?searchBar=true&amp;searchQuery=2AKD8</a:t>
            </a:r>
            <a:r>
              <a:rPr lang="en-US" sz="1400" dirty="0">
                <a:latin typeface="+mn-lt"/>
              </a:rPr>
              <a:t>.​</a:t>
            </a:r>
          </a:p>
          <a:p>
            <a:pPr marL="342900" indent="-342900" fontAlgn="base">
              <a:buFont typeface="+mj-lt"/>
              <a:buAutoNum type="arabicPeriod"/>
            </a:pPr>
            <a:r>
              <a:rPr lang="en-US" sz="1400" dirty="0">
                <a:latin typeface="+mn-lt"/>
              </a:rPr>
              <a:t>“1200 Hz Inductive Cylindrical Proximity Sensor with Max. Detecting Distance 8.0mm.” </a:t>
            </a:r>
            <a:r>
              <a:rPr lang="en-US" sz="1400" i="1" dirty="0">
                <a:latin typeface="+mn-lt"/>
              </a:rPr>
              <a:t>Grainger - For the Ones Who Get It Done.</a:t>
            </a:r>
            <a:r>
              <a:rPr lang="en-US" sz="1400" dirty="0">
                <a:latin typeface="+mn-lt"/>
              </a:rPr>
              <a:t>, www.grainger.com/product/EATON-1200-Hz-Inductive-Cylindrical-40HT96?searchBar=true&amp;searchQuery=40HT96.​</a:t>
            </a:r>
          </a:p>
          <a:p>
            <a:pPr marL="342900" indent="-342900" fontAlgn="base">
              <a:buFont typeface="+mj-lt"/>
              <a:buAutoNum type="arabicPeriod"/>
            </a:pPr>
            <a:r>
              <a:rPr lang="en-US" sz="1400" dirty="0" err="1">
                <a:latin typeface="+mn-lt"/>
              </a:rPr>
              <a:t>Automationnc</a:t>
            </a:r>
            <a:r>
              <a:rPr lang="en-US" sz="1400" dirty="0">
                <a:latin typeface="+mn-lt"/>
              </a:rPr>
              <a:t>. (2014, February 03). PLC Training - Introduction to Ladder Logic. Retrieved from </a:t>
            </a:r>
            <a:r>
              <a:rPr lang="en-US" sz="1400" dirty="0">
                <a:latin typeface="+mn-lt"/>
                <a:hlinkClick r:id="rId6"/>
              </a:rPr>
              <a:t>https://www.youtube.com/watch?v=Ei4_HqzUFBs</a:t>
            </a:r>
            <a:endParaRPr lang="en-US" sz="1400" dirty="0">
              <a:latin typeface="+mn-lt"/>
            </a:endParaRPr>
          </a:p>
          <a:p>
            <a:pPr marL="342900" indent="-342900" fontAlgn="base">
              <a:buFont typeface="+mj-lt"/>
              <a:buAutoNum type="arabicPeriod"/>
            </a:pPr>
            <a:r>
              <a:rPr lang="en-US" sz="1400" dirty="0">
                <a:latin typeface="+mn-lt"/>
              </a:rPr>
              <a:t>Sean. “DP Failure Mode Effect Analysis - Breaking Down the FMEA – </a:t>
            </a:r>
            <a:r>
              <a:rPr lang="en-US" sz="1400" dirty="0" err="1">
                <a:latin typeface="+mn-lt"/>
              </a:rPr>
              <a:t>GCaptain</a:t>
            </a:r>
            <a:r>
              <a:rPr lang="en-US" sz="1400" dirty="0">
                <a:latin typeface="+mn-lt"/>
              </a:rPr>
              <a:t>.” </a:t>
            </a:r>
            <a:r>
              <a:rPr lang="en-US" sz="1400" i="1" dirty="0" err="1">
                <a:latin typeface="+mn-lt"/>
              </a:rPr>
              <a:t>GCaptain</a:t>
            </a:r>
            <a:r>
              <a:rPr lang="en-US" sz="1400" dirty="0">
                <a:latin typeface="+mn-lt"/>
              </a:rPr>
              <a:t>, 31 Jan. 2012, gcaptain.com/breaking-</a:t>
            </a:r>
            <a:r>
              <a:rPr lang="en-US" sz="1400" dirty="0" err="1">
                <a:latin typeface="+mn-lt"/>
              </a:rPr>
              <a:t>fmea</a:t>
            </a:r>
            <a:r>
              <a:rPr lang="en-US" sz="1400" dirty="0">
                <a:latin typeface="+mn-lt"/>
              </a:rPr>
              <a:t>/.</a:t>
            </a:r>
          </a:p>
          <a:p>
            <a:pPr marL="0" indent="0">
              <a:buNone/>
            </a:pP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4DB10E-F3E0-46B7-A627-DDAED89BC122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7833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57700" y="2362200"/>
            <a:ext cx="3276600" cy="1325563"/>
          </a:xfrm>
        </p:spPr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4DB10E-F3E0-46B7-A627-DDAED89BC122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32661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Backup Slides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4DB10E-F3E0-46B7-A627-DDAED89BC122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73445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Diverter Arm </a:t>
            </a:r>
            <a:br>
              <a:rPr lang="en-US" dirty="0"/>
            </a:br>
            <a:r>
              <a:rPr lang="en-US" dirty="0"/>
              <a:t>Angles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Bin 1: 0</a:t>
            </a:r>
            <a:r>
              <a:rPr lang="en-US" baseline="30000" dirty="0"/>
              <a:t>o</a:t>
            </a:r>
          </a:p>
          <a:p>
            <a:r>
              <a:rPr lang="en-US" dirty="0"/>
              <a:t>Bin 2: 23.28</a:t>
            </a:r>
            <a:r>
              <a:rPr lang="en-US" baseline="30000" dirty="0"/>
              <a:t>o</a:t>
            </a:r>
          </a:p>
          <a:p>
            <a:r>
              <a:rPr lang="en-US" dirty="0"/>
              <a:t>Bin 3: 46.97</a:t>
            </a:r>
            <a:r>
              <a:rPr lang="en-US" baseline="30000" dirty="0"/>
              <a:t>o</a:t>
            </a:r>
          </a:p>
          <a:p>
            <a:r>
              <a:rPr lang="en-US" dirty="0"/>
              <a:t>Bin 4: 65.28</a:t>
            </a:r>
            <a:r>
              <a:rPr lang="en-US" baseline="30000" dirty="0"/>
              <a:t>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4DB10E-F3E0-46B7-A627-DDAED89BC122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1A4145D-F079-4777-92BD-50B9DF360C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457199"/>
            <a:ext cx="6400800" cy="54981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422414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Standard Shapes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4DB10E-F3E0-46B7-A627-DDAED89BC122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06669" y="2606943"/>
            <a:ext cx="1676400" cy="457200"/>
          </a:xfrm>
          <a:prstGeom prst="rect">
            <a:avLst/>
          </a:prstGeom>
          <a:solidFill>
            <a:srgbClr val="FFFF00">
              <a:alpha val="25098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ysClr val="windowText" lastClr="000000"/>
                </a:solidFill>
              </a:rPr>
              <a:t>Summary Box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602984" y="3657600"/>
            <a:ext cx="91440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602984" y="4438651"/>
            <a:ext cx="762000" cy="6858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602984" y="4114800"/>
            <a:ext cx="914400" cy="0"/>
          </a:xfrm>
          <a:prstGeom prst="straightConnector1">
            <a:avLst/>
          </a:prstGeom>
          <a:ln w="38100">
            <a:solidFill>
              <a:schemeClr val="tx1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602984" y="1670586"/>
            <a:ext cx="685800" cy="685800"/>
          </a:xfrm>
          <a:prstGeom prst="rect">
            <a:avLst/>
          </a:prstGeom>
          <a:solidFill>
            <a:srgbClr val="FFFF00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602984" y="5323672"/>
            <a:ext cx="685800" cy="6858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5257800" y="5258151"/>
            <a:ext cx="685800" cy="6858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5257800" y="2606943"/>
            <a:ext cx="12293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Text box 1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8839200" y="2606943"/>
            <a:ext cx="1920206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000" dirty="0"/>
              <a:t>Outlined</a:t>
            </a:r>
            <a:r>
              <a:rPr lang="en-US" dirty="0"/>
              <a:t> Text Box</a:t>
            </a:r>
          </a:p>
        </p:txBody>
      </p:sp>
      <p:cxnSp>
        <p:nvCxnSpPr>
          <p:cNvPr id="30" name="Straight Connector 29"/>
          <p:cNvCxnSpPr/>
          <p:nvPr/>
        </p:nvCxnSpPr>
        <p:spPr>
          <a:xfrm flipV="1">
            <a:off x="602984" y="3276600"/>
            <a:ext cx="9144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5257800" y="3610829"/>
            <a:ext cx="914400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val 32"/>
          <p:cNvSpPr/>
          <p:nvPr/>
        </p:nvSpPr>
        <p:spPr>
          <a:xfrm>
            <a:off x="5257800" y="4391880"/>
            <a:ext cx="762000" cy="6858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cxnSp>
        <p:nvCxnSpPr>
          <p:cNvPr id="34" name="Straight Arrow Connector 33"/>
          <p:cNvCxnSpPr/>
          <p:nvPr/>
        </p:nvCxnSpPr>
        <p:spPr>
          <a:xfrm>
            <a:off x="5257800" y="4068029"/>
            <a:ext cx="914400" cy="0"/>
          </a:xfrm>
          <a:prstGeom prst="straightConnector1">
            <a:avLst/>
          </a:prstGeom>
          <a:ln w="38100">
            <a:solidFill>
              <a:srgbClr val="FF0000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V="1">
            <a:off x="5257800" y="3229829"/>
            <a:ext cx="9144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8839200" y="5279738"/>
            <a:ext cx="685800" cy="685800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7" name="Straight Arrow Connector 36"/>
          <p:cNvCxnSpPr/>
          <p:nvPr/>
        </p:nvCxnSpPr>
        <p:spPr>
          <a:xfrm>
            <a:off x="8839200" y="3632416"/>
            <a:ext cx="914400" cy="0"/>
          </a:xfrm>
          <a:prstGeom prst="straightConnector1">
            <a:avLst/>
          </a:prstGeom>
          <a:ln w="38100">
            <a:solidFill>
              <a:srgbClr val="FFFF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Oval 37"/>
          <p:cNvSpPr/>
          <p:nvPr/>
        </p:nvSpPr>
        <p:spPr>
          <a:xfrm>
            <a:off x="8839200" y="4413467"/>
            <a:ext cx="762000" cy="685800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cxnSp>
        <p:nvCxnSpPr>
          <p:cNvPr id="39" name="Straight Arrow Connector 38"/>
          <p:cNvCxnSpPr/>
          <p:nvPr/>
        </p:nvCxnSpPr>
        <p:spPr>
          <a:xfrm>
            <a:off x="8839200" y="4089616"/>
            <a:ext cx="914400" cy="0"/>
          </a:xfrm>
          <a:prstGeom prst="straightConnector1">
            <a:avLst/>
          </a:prstGeom>
          <a:ln w="38100">
            <a:solidFill>
              <a:srgbClr val="FFFF00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V="1">
            <a:off x="8839200" y="3251416"/>
            <a:ext cx="914400" cy="0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63165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Approved Logos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4DB10E-F3E0-46B7-A627-DDAED89BC122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0785" y="1625838"/>
            <a:ext cx="2770430" cy="275411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4671671"/>
            <a:ext cx="9448800" cy="1223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9907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D82C79FE-D56A-4BBA-B1F2-C185C74897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Team Introductions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815365-6C77-4F9E-938B-622B08ACE7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4DB10E-F3E0-46B7-A627-DDAED89BC122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28EF216-9412-9548-8127-CF974769D4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5496" y="2133084"/>
            <a:ext cx="1612900" cy="2209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>
            <a:extLst>
              <a:ext uri="{FF2B5EF4-FFF2-40B4-BE49-F238E27FC236}">
                <a16:creationId xmlns:a16="http://schemas.microsoft.com/office/drawing/2014/main" id="{4CA38184-84BD-8F44-86A3-B17E7B713F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393" y="2164442"/>
            <a:ext cx="1790700" cy="2197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69C04AD5-96B0-5B44-9A37-8C737386D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4276" y="2145784"/>
            <a:ext cx="1435100" cy="2197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>
            <a:extLst>
              <a:ext uri="{FF2B5EF4-FFF2-40B4-BE49-F238E27FC236}">
                <a16:creationId xmlns:a16="http://schemas.microsoft.com/office/drawing/2014/main" id="{AAA32C62-323F-004D-BA06-DA64139EDF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0862" y="2164442"/>
            <a:ext cx="1455480" cy="2235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DD4398CD-495F-824D-BCB7-16AC17612D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2462" y="2146300"/>
            <a:ext cx="1473200" cy="2247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A00E84C-A8D8-C245-B436-7936B5BB4CE6}"/>
              </a:ext>
            </a:extLst>
          </p:cNvPr>
          <p:cNvSpPr/>
          <p:nvPr/>
        </p:nvSpPr>
        <p:spPr>
          <a:xfrm>
            <a:off x="6080161" y="3225676"/>
            <a:ext cx="242374" cy="369332"/>
          </a:xfrm>
          <a:prstGeom prst="rect">
            <a:avLst/>
          </a:prstGeom>
        </p:spPr>
        <p:txBody>
          <a:bodyPr vert="horz"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Times" pitchFamily="2" charset="0"/>
              </a:rPr>
              <a:t> 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781D1B5-11AD-F240-B5FA-FB84A0AFF916}"/>
              </a:ext>
            </a:extLst>
          </p:cNvPr>
          <p:cNvSpPr txBox="1"/>
          <p:nvPr/>
        </p:nvSpPr>
        <p:spPr>
          <a:xfrm>
            <a:off x="976051" y="4463212"/>
            <a:ext cx="1917384" cy="707886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en-US" sz="2000" dirty="0"/>
              <a:t>Cheyenne Laurel</a:t>
            </a:r>
          </a:p>
          <a:p>
            <a:pPr algn="ctr"/>
            <a:r>
              <a:rPr lang="en-US" sz="2000" dirty="0"/>
              <a:t>Project Manager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AC07098-78EC-2C47-B6D4-9D452BAEBCAC}"/>
              </a:ext>
            </a:extLst>
          </p:cNvPr>
          <p:cNvSpPr txBox="1"/>
          <p:nvPr/>
        </p:nvSpPr>
        <p:spPr>
          <a:xfrm>
            <a:off x="3150666" y="4444555"/>
            <a:ext cx="1922322" cy="707886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 algn="ctr"/>
            <a:r>
              <a:rPr lang="en-US" sz="2000" dirty="0"/>
              <a:t>David DiMaggio</a:t>
            </a:r>
          </a:p>
          <a:p>
            <a:pPr algn="ctr"/>
            <a:r>
              <a:rPr lang="en-US" sz="2000" dirty="0"/>
              <a:t>Design Engineer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5D020C7-C016-E94C-93D0-05D618E3BB27}"/>
              </a:ext>
            </a:extLst>
          </p:cNvPr>
          <p:cNvSpPr txBox="1"/>
          <p:nvPr/>
        </p:nvSpPr>
        <p:spPr>
          <a:xfrm>
            <a:off x="5077931" y="4444555"/>
            <a:ext cx="2246834" cy="707886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en-US" sz="2000" dirty="0" err="1"/>
              <a:t>Boluwatife</a:t>
            </a:r>
            <a:r>
              <a:rPr lang="en-US" sz="2000" dirty="0"/>
              <a:t> </a:t>
            </a:r>
            <a:r>
              <a:rPr lang="en-US" sz="2000" dirty="0" err="1"/>
              <a:t>Olabiran</a:t>
            </a:r>
            <a:endParaRPr lang="en-US" sz="2000" dirty="0"/>
          </a:p>
          <a:p>
            <a:pPr algn="ctr"/>
            <a:r>
              <a:rPr lang="en-US" sz="2000" dirty="0"/>
              <a:t>Software Engineer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3D9C7AA-23B3-E046-B410-4CA801B6B50E}"/>
              </a:ext>
            </a:extLst>
          </p:cNvPr>
          <p:cNvSpPr txBox="1"/>
          <p:nvPr/>
        </p:nvSpPr>
        <p:spPr>
          <a:xfrm>
            <a:off x="7246091" y="4448770"/>
            <a:ext cx="2185022" cy="707886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 algn="ctr"/>
            <a:r>
              <a:rPr lang="en-US" sz="2000" dirty="0" err="1"/>
              <a:t>JoEll</a:t>
            </a:r>
            <a:r>
              <a:rPr lang="en-US" sz="2000" dirty="0"/>
              <a:t> Williams</a:t>
            </a:r>
          </a:p>
          <a:p>
            <a:pPr algn="ctr"/>
            <a:r>
              <a:rPr lang="en-US" sz="2000" dirty="0"/>
              <a:t>Hardware Engineer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59D5B8B-15A7-AD45-9AEA-B34843D70F1D}"/>
              </a:ext>
            </a:extLst>
          </p:cNvPr>
          <p:cNvSpPr txBox="1"/>
          <p:nvPr/>
        </p:nvSpPr>
        <p:spPr>
          <a:xfrm>
            <a:off x="9538751" y="4463212"/>
            <a:ext cx="1800621" cy="707886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 algn="ctr"/>
            <a:r>
              <a:rPr lang="en-US" sz="2000" dirty="0" err="1"/>
              <a:t>Nataajah</a:t>
            </a:r>
            <a:r>
              <a:rPr lang="en-US" sz="2000" dirty="0"/>
              <a:t> Taylor</a:t>
            </a:r>
          </a:p>
          <a:p>
            <a:pPr algn="ctr"/>
            <a:r>
              <a:rPr lang="en-US" sz="2000" dirty="0"/>
              <a:t>Test Engineer</a:t>
            </a:r>
          </a:p>
        </p:txBody>
      </p:sp>
    </p:spTree>
    <p:extLst>
      <p:ext uri="{BB962C8B-B14F-4D97-AF65-F5344CB8AC3E}">
        <p14:creationId xmlns:p14="http://schemas.microsoft.com/office/powerpoint/2010/main" val="25657470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Color Palette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86198" y="1825625"/>
            <a:ext cx="8019603" cy="4351338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4DB10E-F3E0-46B7-A627-DDAED89BC122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92513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APA Tables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0487987"/>
              </p:ext>
            </p:extLst>
          </p:nvPr>
        </p:nvGraphicFramePr>
        <p:xfrm>
          <a:off x="816429" y="1447800"/>
          <a:ext cx="105156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3120">
                  <a:extLst>
                    <a:ext uri="{9D8B030D-6E8A-4147-A177-3AD203B41FA5}">
                      <a16:colId xmlns:a16="http://schemas.microsoft.com/office/drawing/2014/main" val="690333102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2059716867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1424010595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3704246457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61920133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Category 1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Category 2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Category 3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Category 4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Category 5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873621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Item</a:t>
                      </a:r>
                      <a:r>
                        <a:rPr lang="en-US" baseline="0" dirty="0">
                          <a:solidFill>
                            <a:schemeClr val="tx1"/>
                          </a:solidFill>
                        </a:rPr>
                        <a:t> 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646935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Item 2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202485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Item 3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870951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Item 4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4463576"/>
                  </a:ext>
                </a:extLst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4DB10E-F3E0-46B7-A627-DDAED89BC122}" type="slidenum">
              <a:rPr lang="en-US" smtClean="0"/>
              <a:pPr/>
              <a:t>21</a:t>
            </a:fld>
            <a:endParaRPr lang="en-US" dirty="0"/>
          </a:p>
        </p:txBody>
      </p:sp>
      <p:graphicFrame>
        <p:nvGraphicFramePr>
          <p:cNvPr id="7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40204012"/>
              </p:ext>
            </p:extLst>
          </p:nvPr>
        </p:nvGraphicFramePr>
        <p:xfrm>
          <a:off x="852055" y="3755294"/>
          <a:ext cx="10515600" cy="2250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48132">
                  <a:extLst>
                    <a:ext uri="{9D8B030D-6E8A-4147-A177-3AD203B41FA5}">
                      <a16:colId xmlns:a16="http://schemas.microsoft.com/office/drawing/2014/main" val="690333102"/>
                    </a:ext>
                  </a:extLst>
                </a:gridCol>
                <a:gridCol w="2048132">
                  <a:extLst>
                    <a:ext uri="{9D8B030D-6E8A-4147-A177-3AD203B41FA5}">
                      <a16:colId xmlns:a16="http://schemas.microsoft.com/office/drawing/2014/main" val="2059716867"/>
                    </a:ext>
                  </a:extLst>
                </a:gridCol>
                <a:gridCol w="2048132">
                  <a:extLst>
                    <a:ext uri="{9D8B030D-6E8A-4147-A177-3AD203B41FA5}">
                      <a16:colId xmlns:a16="http://schemas.microsoft.com/office/drawing/2014/main" val="1424010595"/>
                    </a:ext>
                  </a:extLst>
                </a:gridCol>
                <a:gridCol w="274940">
                  <a:extLst>
                    <a:ext uri="{9D8B030D-6E8A-4147-A177-3AD203B41FA5}">
                      <a16:colId xmlns:a16="http://schemas.microsoft.com/office/drawing/2014/main" val="3163210236"/>
                    </a:ext>
                  </a:extLst>
                </a:gridCol>
                <a:gridCol w="2048132">
                  <a:extLst>
                    <a:ext uri="{9D8B030D-6E8A-4147-A177-3AD203B41FA5}">
                      <a16:colId xmlns:a16="http://schemas.microsoft.com/office/drawing/2014/main" val="3704246457"/>
                    </a:ext>
                  </a:extLst>
                </a:gridCol>
                <a:gridCol w="2048132">
                  <a:extLst>
                    <a:ext uri="{9D8B030D-6E8A-4147-A177-3AD203B41FA5}">
                      <a16:colId xmlns:a16="http://schemas.microsoft.com/office/drawing/2014/main" val="619201331"/>
                    </a:ext>
                  </a:extLst>
                </a:gridCol>
              </a:tblGrid>
              <a:tr h="213360"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Category 2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Category 3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87998338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Category 1</a:t>
                      </a: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subcategory 1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subcategory 2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subcategory 1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subcategory 2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87362100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Item</a:t>
                      </a:r>
                      <a:r>
                        <a:rPr lang="en-US" baseline="0" dirty="0">
                          <a:solidFill>
                            <a:schemeClr val="tx1"/>
                          </a:solidFill>
                        </a:rPr>
                        <a:t> 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646935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Item 2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20248588"/>
                  </a:ext>
                </a:extLst>
              </a:tr>
              <a:tr h="187961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Item 3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870951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Item 4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44635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805580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Tallahassee Community College (TCC) requires an assembly line system to be used in their Advanced Manufacturing and Training Center as an educational tool</a:t>
            </a:r>
          </a:p>
          <a:p>
            <a:r>
              <a:rPr lang="en-US" dirty="0"/>
              <a:t>Will be used as a Mechatronics certification tool</a:t>
            </a:r>
          </a:p>
          <a:p>
            <a:r>
              <a:rPr lang="en-US" dirty="0"/>
              <a:t>Must allow for user to toggle failures in the hardware and software to allow for student diagnosis and repair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4DB10E-F3E0-46B7-A627-DDAED89BC122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876F25F-3A66-44E5-89E2-A1DB903B3BE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991600" y="6116636"/>
            <a:ext cx="3200400" cy="228600"/>
          </a:xfrm>
        </p:spPr>
        <p:txBody>
          <a:bodyPr/>
          <a:lstStyle/>
          <a:p>
            <a:r>
              <a:rPr lang="en-US" dirty="0"/>
              <a:t>Cheyenne Laurel</a:t>
            </a:r>
          </a:p>
        </p:txBody>
      </p:sp>
    </p:spTree>
    <p:extLst>
      <p:ext uri="{BB962C8B-B14F-4D97-AF65-F5344CB8AC3E}">
        <p14:creationId xmlns:p14="http://schemas.microsoft.com/office/powerpoint/2010/main" val="35074644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E5702CF9-13E5-4B71-933E-B672DD5DE8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Background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4DB10E-F3E0-46B7-A627-DDAED89BC122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8387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50FFCFF-74F2-44B5-BD2C-C3D3F756CF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6495"/>
            <a:ext cx="10515600" cy="1325563"/>
          </a:xfrm>
        </p:spPr>
        <p:txBody>
          <a:bodyPr/>
          <a:lstStyle/>
          <a:p>
            <a:r>
              <a:rPr lang="en-US" dirty="0"/>
              <a:t>Manufacturing Technology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F205F9E-13A6-4187-B0CB-FE9CEC3002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038600" cy="4270374"/>
          </a:xfrm>
        </p:spPr>
        <p:txBody>
          <a:bodyPr/>
          <a:lstStyle/>
          <a:p>
            <a:r>
              <a:rPr lang="en-US" sz="2000" dirty="0"/>
              <a:t>Photoelectric Sensor: Uses a light transmitter and receiver to test if object is in sensing area, as well as detecting size</a:t>
            </a:r>
          </a:p>
          <a:p>
            <a:r>
              <a:rPr lang="en-US" sz="2000" dirty="0"/>
              <a:t>Capacitive Proximity Sensor: Detects the capacitance of nearby objects without physical contact to determine material</a:t>
            </a:r>
          </a:p>
          <a:p>
            <a:r>
              <a:rPr lang="en-US" sz="2000" dirty="0"/>
              <a:t>Inductive Proximity Sensor: Uses a magnetic field to detect whether an object is metal or not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3FD250-DF0F-4811-91DE-A82E89BCF4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4DB10E-F3E0-46B7-A627-DDAED89BC122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D8B83D7-B830-4D4E-8F53-CF29A9D245D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Cheyenne Laurel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ECB95D6-FE46-A341-8D28-B10021E84D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2707" y="1430249"/>
            <a:ext cx="2102778" cy="1682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7778135-2672-BC4B-8742-78258CEE2593}"/>
              </a:ext>
            </a:extLst>
          </p:cNvPr>
          <p:cNvSpPr txBox="1"/>
          <p:nvPr/>
        </p:nvSpPr>
        <p:spPr>
          <a:xfrm>
            <a:off x="6172200" y="3112471"/>
            <a:ext cx="1905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Figure 1: Photoelectric Sensor [1]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0F4DAE06-C1AE-DE4A-B95E-F4F2804239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0196" y="1566220"/>
            <a:ext cx="1682222" cy="1682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E7A5E83-6B3E-2548-A4D9-7CA0E936A04A}"/>
              </a:ext>
            </a:extLst>
          </p:cNvPr>
          <p:cNvSpPr txBox="1"/>
          <p:nvPr/>
        </p:nvSpPr>
        <p:spPr>
          <a:xfrm>
            <a:off x="9240196" y="3114373"/>
            <a:ext cx="1752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Figure 2: Capacitive Proximity Sensor [3]</a:t>
            </a:r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AC16B25B-794D-6747-9C72-20A7A91939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5510" y="3514483"/>
            <a:ext cx="175260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1F26684-62EE-974E-AEEC-C92BA29F71D0}"/>
              </a:ext>
            </a:extLst>
          </p:cNvPr>
          <p:cNvSpPr txBox="1"/>
          <p:nvPr/>
        </p:nvSpPr>
        <p:spPr>
          <a:xfrm>
            <a:off x="7775510" y="5389744"/>
            <a:ext cx="1752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Figure 3: Inductive Proximity Sensor [4]</a:t>
            </a:r>
          </a:p>
        </p:txBody>
      </p:sp>
    </p:spTree>
    <p:extLst>
      <p:ext uri="{BB962C8B-B14F-4D97-AF65-F5344CB8AC3E}">
        <p14:creationId xmlns:p14="http://schemas.microsoft.com/office/powerpoint/2010/main" val="3806143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01F535-5E01-0B4B-A888-9DF5B2F7CE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287000" cy="1325563"/>
          </a:xfrm>
        </p:spPr>
        <p:txBody>
          <a:bodyPr/>
          <a:lstStyle/>
          <a:p>
            <a:r>
              <a:rPr lang="en-US" dirty="0"/>
              <a:t>Functional Decomposition</a:t>
            </a:r>
          </a:p>
        </p:txBody>
      </p:sp>
      <p:pic>
        <p:nvPicPr>
          <p:cNvPr id="10" name="Content Placeholder 9" descr="A screenshot of a cell phone&#10;&#10;Description automatically generated">
            <a:extLst>
              <a:ext uri="{FF2B5EF4-FFF2-40B4-BE49-F238E27FC236}">
                <a16:creationId xmlns:a16="http://schemas.microsoft.com/office/drawing/2014/main" id="{FD5A01E3-E3D1-D34D-9E9B-879AA959B1A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04800" y="1504969"/>
            <a:ext cx="6172200" cy="4573728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5F017E-F88C-3F44-AFDF-E0B35411E0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4DB10E-F3E0-46B7-A627-DDAED89BC122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EEFD507-443F-A24D-8FF4-A59D4B81EB5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Cheyenne Laurel</a:t>
            </a:r>
          </a:p>
          <a:p>
            <a:endParaRPr lang="en-US" dirty="0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BE187CE7-5F5E-2A42-95EF-7104F76E82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81800" y="1768474"/>
            <a:ext cx="4876800" cy="4270375"/>
          </a:xfrm>
        </p:spPr>
        <p:txBody>
          <a:bodyPr/>
          <a:lstStyle/>
          <a:p>
            <a:r>
              <a:rPr lang="en-US" dirty="0"/>
              <a:t>Each dot represents the secondary function’s role in the three main functions</a:t>
            </a:r>
          </a:p>
          <a:p>
            <a:r>
              <a:rPr lang="en-US" dirty="0"/>
              <a:t>Allows the group to focus on the most important system components</a:t>
            </a:r>
          </a:p>
        </p:txBody>
      </p:sp>
    </p:spTree>
    <p:extLst>
      <p:ext uri="{BB962C8B-B14F-4D97-AF65-F5344CB8AC3E}">
        <p14:creationId xmlns:p14="http://schemas.microsoft.com/office/powerpoint/2010/main" val="22622118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E1848B-DF01-4B48-906C-45EAFEDBA2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Functional Decomposition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52897C-B7DA-834F-9E06-03ED9957EF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81800" y="1804695"/>
            <a:ext cx="4876800" cy="4270375"/>
          </a:xfrm>
        </p:spPr>
        <p:txBody>
          <a:bodyPr/>
          <a:lstStyle/>
          <a:p>
            <a:r>
              <a:rPr lang="en-US" dirty="0"/>
              <a:t>The secondary functions regarding the mechanical guidance system, which encompasses sorting arm attached to the stepper motor, as a critical part of the system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F34CE3-3BC9-884C-A92B-00F7C25C67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4DB10E-F3E0-46B7-A627-DDAED89BC122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19CF6F1-DDBB-BF46-AA00-2C139310593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Cheyenne Laurel</a:t>
            </a:r>
          </a:p>
          <a:p>
            <a:endParaRPr lang="en-US" dirty="0"/>
          </a:p>
        </p:txBody>
      </p:sp>
      <p:pic>
        <p:nvPicPr>
          <p:cNvPr id="7" name="Content Placeholder 11" descr="A close up of a screen&#10;&#10;Description automatically generated">
            <a:extLst>
              <a:ext uri="{FF2B5EF4-FFF2-40B4-BE49-F238E27FC236}">
                <a16:creationId xmlns:a16="http://schemas.microsoft.com/office/drawing/2014/main" id="{6DD59D18-EBA3-844C-9377-A6456E63B6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99" y="1703264"/>
            <a:ext cx="6324601" cy="3933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8161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8E170-62D5-4630-9082-EA5970D12F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1262" y="350169"/>
            <a:ext cx="2741076" cy="1280890"/>
          </a:xfrm>
        </p:spPr>
        <p:txBody>
          <a:bodyPr>
            <a:normAutofit fontScale="90000"/>
          </a:bodyPr>
          <a:lstStyle/>
          <a:p>
            <a:r>
              <a:rPr lang="en-US"/>
              <a:t>House of Quality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AF7340-7FC9-4448-AC30-5CD92BEB4D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63000" y="1848563"/>
            <a:ext cx="3352800" cy="426807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 dirty="0"/>
              <a:t>Most Important Engineering Characteristics:</a:t>
            </a:r>
          </a:p>
          <a:p>
            <a:pPr lvl="1"/>
            <a:r>
              <a:rPr lang="en-US" sz="2000" dirty="0"/>
              <a:t>Accuracy of Material Detection</a:t>
            </a:r>
          </a:p>
          <a:p>
            <a:pPr lvl="1"/>
            <a:r>
              <a:rPr lang="en-US" sz="2000" dirty="0"/>
              <a:t>Accuracy of Size Detection</a:t>
            </a:r>
          </a:p>
          <a:p>
            <a:pPr lvl="1"/>
            <a:r>
              <a:rPr lang="en-US" sz="2000" dirty="0"/>
              <a:t>PLC Programming</a:t>
            </a:r>
          </a:p>
          <a:p>
            <a:pPr lvl="1"/>
            <a:r>
              <a:rPr lang="en-US" sz="2000" dirty="0"/>
              <a:t>Accuracy of Property Sorting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D52738-89DA-49D0-BBAD-104F139AB5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4DB10E-F3E0-46B7-A627-DDAED89BC122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5866269-C220-439D-AC79-521F1B5F2D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73895"/>
            <a:ext cx="12192000" cy="48410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869CDA5-E638-4DED-82C5-CB18144598BD}"/>
              </a:ext>
            </a:extLst>
          </p:cNvPr>
          <p:cNvSpPr txBox="1"/>
          <p:nvPr/>
        </p:nvSpPr>
        <p:spPr>
          <a:xfrm>
            <a:off x="5943600" y="6433298"/>
            <a:ext cx="304800" cy="27699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Helvetica Neue" panose="02000503000000020004"/>
              </a:rPr>
              <a:t>8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9891E0E-8FB0-4A99-AFB0-B12FD6A572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833" y="733755"/>
            <a:ext cx="8425636" cy="5205131"/>
          </a:xfrm>
          <a:prstGeom prst="rect">
            <a:avLst/>
          </a:prstGeom>
        </p:spPr>
      </p:pic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C7608DCA-F351-491B-B323-15F97479047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991600" y="6116636"/>
            <a:ext cx="3200400" cy="228600"/>
          </a:xfrm>
        </p:spPr>
        <p:txBody>
          <a:bodyPr/>
          <a:lstStyle/>
          <a:p>
            <a:r>
              <a:rPr lang="en-US" dirty="0" err="1"/>
              <a:t>Nataajah</a:t>
            </a:r>
            <a:r>
              <a:rPr lang="en-US" dirty="0"/>
              <a:t> Taylor</a:t>
            </a:r>
          </a:p>
        </p:txBody>
      </p:sp>
    </p:spTree>
    <p:extLst>
      <p:ext uri="{BB962C8B-B14F-4D97-AF65-F5344CB8AC3E}">
        <p14:creationId xmlns:p14="http://schemas.microsoft.com/office/powerpoint/2010/main" val="31813213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3DD7DF-2A7F-4B57-BFB1-03AC0B71E4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Project Design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0D978E-5024-44B5-9C6E-9720003CC3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05600" y="1250882"/>
            <a:ext cx="4886526" cy="4674528"/>
          </a:xfrm>
        </p:spPr>
        <p:txBody>
          <a:bodyPr>
            <a:normAutofit/>
          </a:bodyPr>
          <a:lstStyle/>
          <a:p>
            <a:r>
              <a:rPr lang="en-US" sz="2400" dirty="0"/>
              <a:t>Consists of a multiple step process:</a:t>
            </a:r>
          </a:p>
          <a:p>
            <a:pPr lvl="1"/>
            <a:r>
              <a:rPr lang="en-US" sz="2000" dirty="0"/>
              <a:t>Step 1: Object is placed on the conveyor belt</a:t>
            </a:r>
          </a:p>
          <a:p>
            <a:pPr lvl="1"/>
            <a:r>
              <a:rPr lang="en-US" sz="2000" dirty="0"/>
              <a:t>Step 2: Inductive, Capacitive, and Photoelectric sensors detect if object is present, as well as size and material</a:t>
            </a:r>
          </a:p>
          <a:p>
            <a:pPr lvl="1"/>
            <a:r>
              <a:rPr lang="en-US" sz="2000" dirty="0"/>
              <a:t>Step 3: Mechanical arm attached to stepper motor moves object to correct position for sorting based off of received sensor information.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0684F84-8A45-4937-BF2E-6B1183508C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4DB10E-F3E0-46B7-A627-DDAED89BC122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D11EE3B-8EA4-4A9E-ABC8-0CA8124DC51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/>
              <a:t>Nataajah</a:t>
            </a:r>
            <a:r>
              <a:rPr lang="en-US" dirty="0"/>
              <a:t> Taylor</a:t>
            </a:r>
          </a:p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65A0A0A-C04F-4433-B734-8351F62661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057400"/>
            <a:ext cx="6686355" cy="31505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34711229"/>
      </p:ext>
    </p:extLst>
  </p:cSld>
  <p:clrMapOvr>
    <a:masterClrMapping/>
  </p:clrMapOvr>
</p:sld>
</file>

<file path=ppt/theme/theme1.xml><?xml version="1.0" encoding="utf-8"?>
<a:theme xmlns:a="http://schemas.openxmlformats.org/drawingml/2006/main" name="Title Slides">
  <a:themeElements>
    <a:clrScheme name="College of Engineering 2">
      <a:dk1>
        <a:sysClr val="windowText" lastClr="000000"/>
      </a:dk1>
      <a:lt1>
        <a:sysClr val="window" lastClr="FFFFFF"/>
      </a:lt1>
      <a:dk2>
        <a:srgbClr val="404040"/>
      </a:dk2>
      <a:lt2>
        <a:srgbClr val="BFBFBF"/>
      </a:lt2>
      <a:accent1>
        <a:srgbClr val="236192"/>
      </a:accent1>
      <a:accent2>
        <a:srgbClr val="00CFB4"/>
      </a:accent2>
      <a:accent3>
        <a:srgbClr val="A4D233"/>
      </a:accent3>
      <a:accent4>
        <a:srgbClr val="00BBDC"/>
      </a:accent4>
      <a:accent5>
        <a:srgbClr val="EE2737"/>
      </a:accent5>
      <a:accent6>
        <a:srgbClr val="B7B09C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20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SD T520 190118 DR4" id="{4705132B-BF87-E548-8299-3FAEBBD62A9E}" vid="{92C1EF2B-36FD-D84A-B48B-A98AFCF91440}"/>
    </a:ext>
  </a:extLst>
</a:theme>
</file>

<file path=ppt/theme/theme2.xml><?xml version="1.0" encoding="utf-8"?>
<a:theme xmlns:a="http://schemas.openxmlformats.org/drawingml/2006/main" name="Content Slides">
  <a:themeElements>
    <a:clrScheme name="College of Engineering">
      <a:dk1>
        <a:sysClr val="windowText" lastClr="000000"/>
      </a:dk1>
      <a:lt1>
        <a:sysClr val="window" lastClr="FFFFFF"/>
      </a:lt1>
      <a:dk2>
        <a:srgbClr val="404040"/>
      </a:dk2>
      <a:lt2>
        <a:srgbClr val="BFBFBF"/>
      </a:lt2>
      <a:accent1>
        <a:srgbClr val="236192"/>
      </a:accent1>
      <a:accent2>
        <a:srgbClr val="A4D233"/>
      </a:accent2>
      <a:accent3>
        <a:srgbClr val="00CFB4"/>
      </a:accent3>
      <a:accent4>
        <a:srgbClr val="00BBDC"/>
      </a:accent4>
      <a:accent5>
        <a:srgbClr val="EE2737"/>
      </a:accent5>
      <a:accent6>
        <a:srgbClr val="B7B09C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20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SD T520 190118 DR4" id="{4705132B-BF87-E548-8299-3FAEBBD62A9E}" vid="{F505AB68-D105-B142-904B-F0D2B836CFD7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Title Slides</Template>
  <TotalTime>575</TotalTime>
  <Words>471</Words>
  <Application>Microsoft Office PowerPoint</Application>
  <PresentationFormat>Widescreen</PresentationFormat>
  <Paragraphs>134</Paragraphs>
  <Slides>21</Slides>
  <Notes>3</Notes>
  <HiddenSlides>6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Calibri</vt:lpstr>
      <vt:lpstr>Helvetica Neue</vt:lpstr>
      <vt:lpstr>Helvetica Neue Condensed</vt:lpstr>
      <vt:lpstr>Times</vt:lpstr>
      <vt:lpstr>Title Slides</vt:lpstr>
      <vt:lpstr>Content Slides</vt:lpstr>
      <vt:lpstr>PowerPoint Presentation</vt:lpstr>
      <vt:lpstr>Team Introductions</vt:lpstr>
      <vt:lpstr>Objective</vt:lpstr>
      <vt:lpstr>Project Background</vt:lpstr>
      <vt:lpstr>Manufacturing Technology</vt:lpstr>
      <vt:lpstr>Functional Decomposition</vt:lpstr>
      <vt:lpstr>Functional Decomposition</vt:lpstr>
      <vt:lpstr>House of Quality</vt:lpstr>
      <vt:lpstr>Project Design</vt:lpstr>
      <vt:lpstr>Moving Forward</vt:lpstr>
      <vt:lpstr>Ladder Logic Programming</vt:lpstr>
      <vt:lpstr>Design and 3D print sensor mounts </vt:lpstr>
      <vt:lpstr>Failure Modes and Effects Analysis</vt:lpstr>
      <vt:lpstr>References</vt:lpstr>
      <vt:lpstr>Questions?</vt:lpstr>
      <vt:lpstr>Backup Slides</vt:lpstr>
      <vt:lpstr>Diverter Arm  Angles</vt:lpstr>
      <vt:lpstr>Standard Shapes</vt:lpstr>
      <vt:lpstr>Approved Logos</vt:lpstr>
      <vt:lpstr>Color Palette</vt:lpstr>
      <vt:lpstr>APA Tables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Cheyenne Laurel</dc:creator>
  <cp:keywords/>
  <dc:description/>
  <cp:lastModifiedBy>David DiMaggio</cp:lastModifiedBy>
  <cp:revision>18</cp:revision>
  <dcterms:created xsi:type="dcterms:W3CDTF">2019-01-17T21:50:05Z</dcterms:created>
  <dcterms:modified xsi:type="dcterms:W3CDTF">2019-01-19T04:30:22Z</dcterms:modified>
  <cp:category/>
</cp:coreProperties>
</file>