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87" r:id="rId11"/>
    <p:sldId id="305" r:id="rId12"/>
    <p:sldId id="296" r:id="rId13"/>
    <p:sldId id="298" r:id="rId14"/>
    <p:sldId id="300" r:id="rId15"/>
    <p:sldId id="301" r:id="rId16"/>
    <p:sldId id="297" r:id="rId17"/>
    <p:sldId id="288" r:id="rId18"/>
    <p:sldId id="273" r:id="rId19"/>
    <p:sldId id="276" r:id="rId20"/>
    <p:sldId id="292" r:id="rId21"/>
    <p:sldId id="293" r:id="rId22"/>
    <p:sldId id="306" r:id="rId23"/>
    <p:sldId id="277" r:id="rId24"/>
    <p:sldId id="295" r:id="rId25"/>
    <p:sldId id="266" r:id="rId26"/>
    <p:sldId id="264" r:id="rId27"/>
    <p:sldId id="267" r:id="rId28"/>
    <p:sldId id="280" r:id="rId29"/>
    <p:sldId id="281" r:id="rId30"/>
    <p:sldId id="282" r:id="rId31"/>
    <p:sldId id="283" r:id="rId32"/>
    <p:sldId id="284" r:id="rId33"/>
    <p:sldId id="285" r:id="rId34"/>
    <p:sldId id="268" r:id="rId35"/>
    <p:sldId id="278" r:id="rId36"/>
    <p:sldId id="279" r:id="rId37"/>
    <p:sldId id="269" r:id="rId38"/>
    <p:sldId id="270" r:id="rId39"/>
    <p:sldId id="271" r:id="rId40"/>
    <p:sldId id="27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56"/>
            <p14:sldId id="257"/>
            <p14:sldId id="258"/>
            <p14:sldId id="259"/>
          </p14:sldIdLst>
        </p14:section>
        <p14:section name="Problem Set up" id="{88294E19-6904-47AA-B184-F0E27FC1FB4C}">
          <p14:sldIdLst>
            <p14:sldId id="260"/>
            <p14:sldId id="261"/>
            <p14:sldId id="287"/>
            <p14:sldId id="305"/>
            <p14:sldId id="296"/>
            <p14:sldId id="298"/>
            <p14:sldId id="300"/>
            <p14:sldId id="301"/>
            <p14:sldId id="297"/>
            <p14:sldId id="288"/>
          </p14:sldIdLst>
        </p14:section>
        <p14:section name="Embodiment Design" id="{71B43428-6807-4AB9-8248-BB854D4EEEFF}">
          <p14:sldIdLst>
            <p14:sldId id="273"/>
            <p14:sldId id="276"/>
            <p14:sldId id="292"/>
            <p14:sldId id="293"/>
          </p14:sldIdLst>
        </p14:section>
        <p14:section name="Build Phase" id="{FF596EF2-128C-4E64-A61A-F3E9BB20605F}">
          <p14:sldIdLst>
            <p14:sldId id="306"/>
            <p14:sldId id="277"/>
            <p14:sldId id="295"/>
          </p14:sldIdLst>
        </p14:section>
        <p14:section name="Testing and Validation" id="{8E8EEF18-DF67-4650-A7B8-5C58F429AA84}">
          <p14:sldIdLst/>
        </p14:section>
        <p14:section name="Project Management" id="{A7BEC58C-F7F8-4BD6-84CB-16BE2DA38256}">
          <p14:sldIdLst/>
        </p14:section>
        <p14:section name="Summary" id="{4C300BF7-36E4-4088-9A61-FD5AD972028E}">
          <p14:sldIdLst>
            <p14:sldId id="266"/>
            <p14:sldId id="264"/>
          </p14:sldIdLst>
        </p14:section>
        <p14:section name="Backup Slides" id="{1B3CCD90-13A5-48D3-9111-A1677DE0799C}">
          <p14:sldIdLst>
            <p14:sldId id="267"/>
          </p14:sldIdLst>
        </p14:section>
        <p14:section name="Functional Decopmosition" id="{EDC6A04F-423C-4940-855B-FC9FE1A86332}">
          <p14:sldIdLst>
            <p14:sldId id="280"/>
            <p14:sldId id="281"/>
            <p14:sldId id="282"/>
          </p14:sldIdLst>
        </p14:section>
        <p14:section name="Concept Selection" id="{8CB161AF-49DE-4F03-B00D-781A04968C2F}">
          <p14:sldIdLst>
            <p14:sldId id="283"/>
            <p14:sldId id="284"/>
            <p14:sldId id="285"/>
          </p14:sldIdLst>
        </p14:section>
        <p14:section name="Detailed Math" id="{8359201E-DCC9-4570-8795-589005A4ED44}">
          <p14:sldIdLst>
            <p14:sldId id="268"/>
            <p14:sldId id="278"/>
            <p14:sldId id="279"/>
          </p14:sldIdLst>
        </p14:section>
        <p14:section name="Back Matter" id="{3B477371-1A9E-4F72-87A4-6BB6BC7C18B6}">
          <p14:sldIdLst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19F"/>
    <a:srgbClr val="B7B09C"/>
    <a:srgbClr val="A69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F038-1167-4D95-8C53-B3C3292059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8D8C-6117-40E4-8E16-004DA185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15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  <p:sldLayoutId id="2147483666" r:id="rId4"/>
    <p:sldLayoutId id="2147483681" r:id="rId5"/>
    <p:sldLayoutId id="2147483672" r:id="rId6"/>
    <p:sldLayoutId id="2147483662" r:id="rId7"/>
    <p:sldLayoutId id="2147483664" r:id="rId8"/>
    <p:sldLayoutId id="2147483665" r:id="rId9"/>
    <p:sldLayoutId id="2147483668" r:id="rId10"/>
    <p:sldLayoutId id="214748366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0" r:id="rId20"/>
    <p:sldLayoutId id="214748367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88f06e0a-20fb-4458-9536-bcdbda3e0a07@namprd05.prod.outlook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cid:57d0cc5e-5186-4fbe-b667-e7de07d0b205@namprd05.prod.outlook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61" y="2262433"/>
            <a:ext cx="9445832" cy="203266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/>
                <a:cs typeface="Arial"/>
              </a:rPr>
              <a:t>Simulated Assembly Line and </a:t>
            </a:r>
            <a:br>
              <a:rPr lang="en-US"/>
            </a:br>
            <a:r>
              <a:rPr lang="en-US">
                <a:latin typeface="Arial"/>
                <a:cs typeface="Arial"/>
              </a:rPr>
              <a:t>Processing Workstation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83-DDE3-4447-A286-75482185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Google Shape;317;p43">
            <a:extLst>
              <a:ext uri="{FF2B5EF4-FFF2-40B4-BE49-F238E27FC236}">
                <a16:creationId xmlns:a16="http://schemas.microsoft.com/office/drawing/2014/main" id="{51DFDAFC-6C80-0043-93BB-627504C4052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3393" y="643184"/>
            <a:ext cx="1823642" cy="181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FD5A706-EF65-3948-97E2-79F9052B2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94" y="2874636"/>
            <a:ext cx="1823641" cy="1835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7594E-ED23-4775-BD90-9E20B7F7B3EE}"/>
              </a:ext>
            </a:extLst>
          </p:cNvPr>
          <p:cNvSpPr txBox="1"/>
          <p:nvPr/>
        </p:nvSpPr>
        <p:spPr>
          <a:xfrm>
            <a:off x="3961681" y="3885000"/>
            <a:ext cx="217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B7B09C"/>
                </a:solidFill>
                <a:latin typeface="Arial"/>
                <a:ea typeface="+mj-ea"/>
                <a:cs typeface="Arial"/>
              </a:rPr>
              <a:t>Team 520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B05438D-8D6B-429C-98AA-A6E22D7A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1</a:t>
            </a: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7DA7B7A-DFC3-457E-989E-27034C810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411" y="1850349"/>
            <a:ext cx="5998589" cy="23470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63E55-FB57-4FA5-B247-30338C974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2512" y="1415509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Photoelectric sensor </a:t>
            </a:r>
          </a:p>
          <a:p>
            <a:r>
              <a:rPr lang="en-US">
                <a:latin typeface="Arial"/>
                <a:cs typeface="Arial"/>
              </a:rPr>
              <a:t>3 Diverter Arms </a:t>
            </a:r>
          </a:p>
          <a:p>
            <a:r>
              <a:rPr lang="en-US">
                <a:latin typeface="Arial"/>
                <a:cs typeface="Arial"/>
              </a:rPr>
              <a:t>3 Stepper Motors </a:t>
            </a:r>
          </a:p>
          <a:p>
            <a:r>
              <a:rPr lang="en-US">
                <a:latin typeface="Arial"/>
                <a:cs typeface="Arial"/>
              </a:rPr>
              <a:t>2 Capacitive sensors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First diverter arm guides object to second conveyor belt based on size</a:t>
            </a:r>
            <a:endParaRPr lang="en-US"/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780F44-D1FA-9B45-A2FE-075763BD6D0C}"/>
              </a:ext>
            </a:extLst>
          </p:cNvPr>
          <p:cNvSpPr txBox="1">
            <a:spLocks/>
          </p:cNvSpPr>
          <p:nvPr/>
        </p:nvSpPr>
        <p:spPr>
          <a:xfrm>
            <a:off x="10791444" y="5558787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/>
              <a:t>Bolu</a:t>
            </a:r>
            <a:r>
              <a:rPr lang="en-US" sz="1400"/>
              <a:t> </a:t>
            </a:r>
            <a:r>
              <a:rPr lang="en-US" sz="1400" err="1"/>
              <a:t>Olabiran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2694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BA5647-01BE-4D37-8355-0EC67CDA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3</a:t>
            </a:r>
            <a:endParaRPr lang="en-US"/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3FFE293-6536-4C2F-BA95-782732774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746" y="2140200"/>
            <a:ext cx="5959311" cy="27323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A920F-22B6-49F8-BDC0-0CA6A35A4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244" y="133071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2 Photoelectric Sensor </a:t>
            </a:r>
          </a:p>
          <a:p>
            <a:r>
              <a:rPr lang="en-US">
                <a:latin typeface="Arial"/>
                <a:cs typeface="Arial"/>
              </a:rPr>
              <a:t>1 Capacitive Sensor </a:t>
            </a:r>
          </a:p>
          <a:p>
            <a:r>
              <a:rPr lang="en-US">
                <a:latin typeface="Arial"/>
                <a:cs typeface="Arial"/>
              </a:rPr>
              <a:t>1 Diverter Arm </a:t>
            </a:r>
          </a:p>
          <a:p>
            <a:r>
              <a:rPr lang="en-US">
                <a:latin typeface="Arial"/>
                <a:cs typeface="Arial"/>
              </a:rPr>
              <a:t>2 Conveyor Belts</a:t>
            </a:r>
          </a:p>
          <a:p>
            <a:pPr lvl="1"/>
            <a:r>
              <a:rPr lang="en-US">
                <a:latin typeface="Arial"/>
                <a:cs typeface="Arial"/>
              </a:rPr>
              <a:t>Diverter arm programmed at angles to guide objects in corresponding bins 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DD4F8EB-FD39-EE40-8A34-CF09ACBC45E4}"/>
              </a:ext>
            </a:extLst>
          </p:cNvPr>
          <p:cNvSpPr txBox="1">
            <a:spLocks/>
          </p:cNvSpPr>
          <p:nvPr/>
        </p:nvSpPr>
        <p:spPr>
          <a:xfrm>
            <a:off x="10791444" y="5558787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/>
              <a:t>Bolu</a:t>
            </a:r>
            <a:r>
              <a:rPr lang="en-US" sz="1400"/>
              <a:t> </a:t>
            </a:r>
            <a:r>
              <a:rPr lang="en-US" sz="1400" err="1"/>
              <a:t>Olabiran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5541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1402E4-63C2-4848-AB57-4AC0B09A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4</a:t>
            </a:r>
            <a:endParaRPr lang="en-US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BF402FC7-B385-4FFB-9782-060D7062C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076" r="4697" b="-1384"/>
          <a:stretch/>
        </p:blipFill>
        <p:spPr>
          <a:xfrm>
            <a:off x="173351" y="2112419"/>
            <a:ext cx="5770927" cy="26331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B82AA-4437-4BE7-8DF7-83A93BAC6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244" y="111868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1 Photoelectric Sensor </a:t>
            </a:r>
          </a:p>
          <a:p>
            <a:r>
              <a:rPr lang="en-US">
                <a:latin typeface="Arial"/>
                <a:cs typeface="Arial"/>
              </a:rPr>
              <a:t>2 Solenoids </a:t>
            </a:r>
          </a:p>
          <a:p>
            <a:r>
              <a:rPr lang="en-US">
                <a:latin typeface="Arial"/>
                <a:cs typeface="Arial"/>
              </a:rPr>
              <a:t>2 Conveyor Belts </a:t>
            </a:r>
          </a:p>
          <a:p>
            <a:r>
              <a:rPr lang="en-US">
                <a:latin typeface="Arial"/>
                <a:cs typeface="Arial"/>
              </a:rPr>
              <a:t>Diverter Arm </a:t>
            </a:r>
          </a:p>
          <a:p>
            <a:r>
              <a:rPr lang="en-US">
                <a:latin typeface="Arial"/>
                <a:cs typeface="Arial"/>
              </a:rPr>
              <a:t>Track to guide objects near sensors</a:t>
            </a:r>
          </a:p>
          <a:p>
            <a:pPr lvl="1"/>
            <a:r>
              <a:rPr lang="en-US">
                <a:latin typeface="Arial"/>
                <a:cs typeface="Arial"/>
              </a:rPr>
              <a:t>Solenoids are the physical movers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863F7-2645-4ACB-BA93-E73087434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87815BA-159F-8447-8940-E8F7946C1A13}"/>
              </a:ext>
            </a:extLst>
          </p:cNvPr>
          <p:cNvSpPr txBox="1">
            <a:spLocks/>
          </p:cNvSpPr>
          <p:nvPr/>
        </p:nvSpPr>
        <p:spPr>
          <a:xfrm>
            <a:off x="10791444" y="5558787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/>
              <a:t>Bolu</a:t>
            </a:r>
            <a:r>
              <a:rPr lang="en-US" sz="1400"/>
              <a:t> </a:t>
            </a:r>
            <a:r>
              <a:rPr lang="en-US" sz="1400" err="1"/>
              <a:t>Olabiran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5704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21EA-4F66-4102-982E-FD5BA001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Selection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DC210-8E50-4869-AF8D-9091AE839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CE67D-17D1-40E8-8855-3CD68C360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BC731-E054-FD47-B7A9-CBD4654C06FF}"/>
              </a:ext>
            </a:extLst>
          </p:cNvPr>
          <p:cNvSpPr txBox="1">
            <a:spLocks/>
          </p:cNvSpPr>
          <p:nvPr/>
        </p:nvSpPr>
        <p:spPr>
          <a:xfrm>
            <a:off x="838199" y="234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Pugh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C01FC-CFD0-4C4B-B494-04991123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8921"/>
            <a:ext cx="10515599" cy="374015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CEF87E-9B3C-D846-A8E6-A291A1ED1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664123" y="5596615"/>
            <a:ext cx="1828800" cy="310896"/>
          </a:xfrm>
        </p:spPr>
        <p:txBody>
          <a:bodyPr/>
          <a:lstStyle/>
          <a:p>
            <a:r>
              <a:rPr lang="en-US"/>
              <a:t>Cheyenne Laurel</a:t>
            </a:r>
          </a:p>
        </p:txBody>
      </p:sp>
    </p:spTree>
    <p:extLst>
      <p:ext uri="{BB962C8B-B14F-4D97-AF65-F5344CB8AC3E}">
        <p14:creationId xmlns:p14="http://schemas.microsoft.com/office/powerpoint/2010/main" val="289205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Embodiment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01677-FC3D-EA44-8F7E-1758AE6DA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3A43-81B5-E44C-8B85-37909DDF0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47439" y="5620773"/>
            <a:ext cx="1828800" cy="310896"/>
          </a:xfrm>
        </p:spPr>
        <p:txBody>
          <a:bodyPr/>
          <a:lstStyle/>
          <a:p>
            <a:r>
              <a:rPr lang="en-US"/>
              <a:t>Cheyenne Laurel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081B478-77DC-6349-B5CA-00C0DD6B8336}"/>
              </a:ext>
            </a:extLst>
          </p:cNvPr>
          <p:cNvSpPr txBox="1">
            <a:spLocks/>
          </p:cNvSpPr>
          <p:nvPr/>
        </p:nvSpPr>
        <p:spPr>
          <a:xfrm>
            <a:off x="838200" y="1661295"/>
            <a:ext cx="4038600" cy="427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</a:rPr>
              <a:t>Photoelectric Sensor:</a:t>
            </a:r>
            <a:r>
              <a:rPr lang="en-US" sz="2000">
                <a:solidFill>
                  <a:schemeClr val="tx1"/>
                </a:solidFill>
              </a:rPr>
              <a:t> Uses a light transmitter and receiver to test if object is in sensing area, as well as detecting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</a:rPr>
              <a:t>Capacitive Proximity Sensor: </a:t>
            </a:r>
            <a:r>
              <a:rPr lang="en-US" sz="2000">
                <a:solidFill>
                  <a:schemeClr val="tx1"/>
                </a:solidFill>
              </a:rPr>
              <a:t>Detects the capacitance of nearby objects without physical contact to determine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</a:rPr>
              <a:t>Inductive Proximity Sensor: </a:t>
            </a:r>
            <a:r>
              <a:rPr lang="en-US" sz="2000">
                <a:solidFill>
                  <a:schemeClr val="tx1"/>
                </a:solidFill>
              </a:rPr>
              <a:t>Uses a magnetic field to detect whether an object is metal or not</a:t>
            </a:r>
          </a:p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D477A6-344E-E54D-8FB1-5785949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53" y="1685568"/>
            <a:ext cx="2102778" cy="16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B5A2A5-88A4-8942-90CA-3502D6321693}"/>
              </a:ext>
            </a:extLst>
          </p:cNvPr>
          <p:cNvSpPr txBox="1"/>
          <p:nvPr/>
        </p:nvSpPr>
        <p:spPr>
          <a:xfrm>
            <a:off x="5586046" y="33677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2: Photoelectric Sensor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E6F3A1D-07C8-9245-9C11-314466AA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28" y="1685568"/>
            <a:ext cx="1682222" cy="16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04AF5-9137-2A4B-A134-394C35E1AF5A}"/>
              </a:ext>
            </a:extLst>
          </p:cNvPr>
          <p:cNvSpPr txBox="1"/>
          <p:nvPr/>
        </p:nvSpPr>
        <p:spPr>
          <a:xfrm>
            <a:off x="9496050" y="3334551"/>
            <a:ext cx="210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3: Capacitive Proximity Sensor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218C380-9628-7142-A40A-06CD807D0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48" y="3429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F62E2-330D-AA49-B3EC-866B98FC5376}"/>
              </a:ext>
            </a:extLst>
          </p:cNvPr>
          <p:cNvSpPr txBox="1"/>
          <p:nvPr/>
        </p:nvSpPr>
        <p:spPr>
          <a:xfrm>
            <a:off x="7617248" y="530426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4: Inductive Proximity Sensor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8147B0F-05E4-8E4B-920B-59B7FA0CD293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Manufacturing Technology</a:t>
            </a:r>
          </a:p>
        </p:txBody>
      </p:sp>
    </p:spTree>
    <p:extLst>
      <p:ext uri="{BB962C8B-B14F-4D97-AF65-F5344CB8AC3E}">
        <p14:creationId xmlns:p14="http://schemas.microsoft.com/office/powerpoint/2010/main" val="414837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7D9574-57BA-4775-B542-979756997E51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Manufacturing Technology</a:t>
            </a:r>
          </a:p>
        </p:txBody>
      </p:sp>
      <p:pic>
        <p:nvPicPr>
          <p:cNvPr id="6" name="Picture 5" descr="cid:88f06e0a-20fb-4458-9536-bcdbda3e0a07@namprd05.prod.outlook.com">
            <a:extLst>
              <a:ext uri="{FF2B5EF4-FFF2-40B4-BE49-F238E27FC236}">
                <a16:creationId xmlns:a16="http://schemas.microsoft.com/office/drawing/2014/main" id="{B45B982D-3108-4909-B7CA-7F03A567D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941" r="4936" b="3627"/>
          <a:stretch>
            <a:fillRect/>
          </a:stretch>
        </p:blipFill>
        <p:spPr bwMode="auto">
          <a:xfrm>
            <a:off x="5292365" y="1661295"/>
            <a:ext cx="3787337" cy="291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allen bradley micrologix 1100">
            <a:extLst>
              <a:ext uri="{FF2B5EF4-FFF2-40B4-BE49-F238E27FC236}">
                <a16:creationId xmlns:a16="http://schemas.microsoft.com/office/drawing/2014/main" id="{54690AAA-3252-4E26-A61A-DE27FC70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57" y="1967682"/>
            <a:ext cx="1944442" cy="19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2C9BAB2-090D-42B9-BE27-2F2B1B21DB3A}"/>
              </a:ext>
            </a:extLst>
          </p:cNvPr>
          <p:cNvSpPr txBox="1">
            <a:spLocks/>
          </p:cNvSpPr>
          <p:nvPr/>
        </p:nvSpPr>
        <p:spPr>
          <a:xfrm>
            <a:off x="634910" y="1661295"/>
            <a:ext cx="4038600" cy="3950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  <a:latin typeface="Arial"/>
                <a:cs typeface="Arial"/>
              </a:rPr>
              <a:t>Dorner 2200 Conveyor Belt: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Small Part Handling and Positioning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  <a:latin typeface="Arial"/>
                <a:cs typeface="Arial"/>
              </a:rPr>
              <a:t>Allen-Bradley MicroLogix 1100: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2 analog inputs, 10 digital inputs and 6 digital outputs</a:t>
            </a:r>
            <a:endParaRPr lang="en-US" sz="160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18610-5F85-450A-AD9F-4BCDD457476F}"/>
              </a:ext>
            </a:extLst>
          </p:cNvPr>
          <p:cNvSpPr txBox="1"/>
          <p:nvPr/>
        </p:nvSpPr>
        <p:spPr>
          <a:xfrm>
            <a:off x="5256453" y="4647228"/>
            <a:ext cx="385916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5: Dorner 2200 Conveyor Belt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ECB1E-4FBC-45A9-9EB0-DA3BD6E4182F}"/>
              </a:ext>
            </a:extLst>
          </p:cNvPr>
          <p:cNvSpPr txBox="1"/>
          <p:nvPr/>
        </p:nvSpPr>
        <p:spPr>
          <a:xfrm>
            <a:off x="9715594" y="3908564"/>
            <a:ext cx="190500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6: Allen-Bradley MicroLogix 1100 PLC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687238-4AC9-BF47-BC4E-3879785899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/>
          <a:lstStyle/>
          <a:p>
            <a:r>
              <a:rPr lang="en-US"/>
              <a:t>Cheyenne Laurel</a:t>
            </a:r>
          </a:p>
        </p:txBody>
      </p:sp>
    </p:spTree>
    <p:extLst>
      <p:ext uri="{BB962C8B-B14F-4D97-AF65-F5344CB8AC3E}">
        <p14:creationId xmlns:p14="http://schemas.microsoft.com/office/powerpoint/2010/main" val="609994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438F54-670E-4A33-A1A3-22CFB9903D7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7" y="1344139"/>
            <a:ext cx="6758849" cy="3801856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FBA053C-F80B-9A44-9E46-A038B350EDC9}"/>
              </a:ext>
            </a:extLst>
          </p:cNvPr>
          <p:cNvSpPr txBox="1">
            <a:spLocks/>
          </p:cNvSpPr>
          <p:nvPr/>
        </p:nvSpPr>
        <p:spPr>
          <a:xfrm>
            <a:off x="7315199" y="1157098"/>
            <a:ext cx="4706815" cy="4517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u="sng"/>
              <a:t>Consists of a multiple step process: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Step 1: An object is placed on the conveyor belt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Step 2: Capacitive and Photoelectric sensors detect if object is present, as well as size and material</a:t>
            </a:r>
          </a:p>
          <a:p>
            <a:pPr lvl="1"/>
            <a:r>
              <a:rPr lang="en-US" sz="2000"/>
              <a:t>Step 3: Diverter arm attached to a motor moves the object to correct position for sorting based off of received sensor information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20FE99D-47BF-3F4A-8903-9966733418BA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Project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80113-C597-D74D-9327-B67E197C3D97}"/>
              </a:ext>
            </a:extLst>
          </p:cNvPr>
          <p:cNvSpPr txBox="1"/>
          <p:nvPr/>
        </p:nvSpPr>
        <p:spPr>
          <a:xfrm>
            <a:off x="2239598" y="5227358"/>
            <a:ext cx="290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7: Assembly Line CAD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64F68B-C399-964D-A0C2-DE095C1ACDA7}"/>
              </a:ext>
            </a:extLst>
          </p:cNvPr>
          <p:cNvSpPr txBox="1">
            <a:spLocks/>
          </p:cNvSpPr>
          <p:nvPr/>
        </p:nvSpPr>
        <p:spPr>
          <a:xfrm>
            <a:off x="10438177" y="5629096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Cheyenne Laurel</a:t>
            </a:r>
          </a:p>
        </p:txBody>
      </p:sp>
    </p:spTree>
    <p:extLst>
      <p:ext uri="{BB962C8B-B14F-4D97-AF65-F5344CB8AC3E}">
        <p14:creationId xmlns:p14="http://schemas.microsoft.com/office/powerpoint/2010/main" val="36010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2" descr="A picture containing indoor, floor, sport&#10;&#10;Description generated with very high confidence">
            <a:extLst>
              <a:ext uri="{FF2B5EF4-FFF2-40B4-BE49-F238E27FC236}">
                <a16:creationId xmlns:a16="http://schemas.microsoft.com/office/drawing/2014/main" id="{9FC778B4-83C6-4693-BBFD-F2E65A76F0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9394" t="12500" b="682"/>
          <a:stretch/>
        </p:blipFill>
        <p:spPr>
          <a:xfrm>
            <a:off x="5099239" y="1404457"/>
            <a:ext cx="3154497" cy="4012261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CBE7B347-39B5-4008-BC61-9BCEA4008A98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>
                <a:latin typeface="Arial"/>
                <a:cs typeface="Arial"/>
              </a:rPr>
              <a:t>Building Status</a:t>
            </a:r>
            <a:endParaRPr lang="en-US" sz="55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868CE02-12C5-4CD8-9BCA-CC6FC4A52D60}"/>
              </a:ext>
            </a:extLst>
          </p:cNvPr>
          <p:cNvSpPr txBox="1">
            <a:spLocks/>
          </p:cNvSpPr>
          <p:nvPr/>
        </p:nvSpPr>
        <p:spPr>
          <a:xfrm>
            <a:off x="629264" y="1404457"/>
            <a:ext cx="3839041" cy="45178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Arial"/>
                <a:cs typeface="Arial"/>
              </a:rPr>
              <a:t>Both conveyors are assembled and with heights adjusted to match the final concept</a:t>
            </a:r>
            <a:endParaRPr lang="en-US"/>
          </a:p>
          <a:p>
            <a:r>
              <a:rPr lang="en-US" sz="2000">
                <a:latin typeface="Arial"/>
                <a:cs typeface="Arial"/>
              </a:rPr>
              <a:t>First sensor mount has been 3D printed and screwed into place</a:t>
            </a:r>
            <a:endParaRPr lang="en-US"/>
          </a:p>
          <a:p>
            <a:pPr marL="0" indent="0">
              <a:spcAft>
                <a:spcPts val="600"/>
              </a:spcAft>
              <a:buNone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DFBD638-E981-4509-8632-28643B0158A1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Cheyenne Laurel</a:t>
            </a:r>
          </a:p>
        </p:txBody>
      </p:sp>
      <p:pic>
        <p:nvPicPr>
          <p:cNvPr id="9" name="Picture 8" descr="cid:57d0cc5e-5186-4fbe-b667-e7de07d0b205@namprd05.prod.outlook.com">
            <a:extLst>
              <a:ext uri="{FF2B5EF4-FFF2-40B4-BE49-F238E27FC236}">
                <a16:creationId xmlns:a16="http://schemas.microsoft.com/office/drawing/2014/main" id="{A9C333B6-3499-4C54-BC36-B05DCC0DB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9470" r="13795" b="5920"/>
          <a:stretch>
            <a:fillRect/>
          </a:stretch>
        </p:blipFill>
        <p:spPr bwMode="auto">
          <a:xfrm rot="5400000">
            <a:off x="8627918" y="1786135"/>
            <a:ext cx="3243536" cy="24801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483A5A-C18B-464B-8CB6-0ABC09273E21}"/>
              </a:ext>
            </a:extLst>
          </p:cNvPr>
          <p:cNvSpPr txBox="1"/>
          <p:nvPr/>
        </p:nvSpPr>
        <p:spPr>
          <a:xfrm>
            <a:off x="5225341" y="5478479"/>
            <a:ext cx="2902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Figure 8: Current Building Status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4BB68-7658-4A8B-B315-114F5DF175F9}"/>
              </a:ext>
            </a:extLst>
          </p:cNvPr>
          <p:cNvSpPr txBox="1"/>
          <p:nvPr/>
        </p:nvSpPr>
        <p:spPr>
          <a:xfrm>
            <a:off x="8912054" y="4668030"/>
            <a:ext cx="2902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Figure 9: Sensor Mount</a:t>
            </a:r>
          </a:p>
        </p:txBody>
      </p:sp>
    </p:spTree>
    <p:extLst>
      <p:ext uri="{BB962C8B-B14F-4D97-AF65-F5344CB8AC3E}">
        <p14:creationId xmlns:p14="http://schemas.microsoft.com/office/powerpoint/2010/main" val="420556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51"/>
            <a:ext cx="10515600" cy="1325563"/>
          </a:xfrm>
        </p:spPr>
        <p:txBody>
          <a:bodyPr/>
          <a:lstStyle/>
          <a:p>
            <a:r>
              <a:rPr lang="en-US"/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F01E0-776C-4505-8CE5-B13A762690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791444" y="5599824"/>
            <a:ext cx="1828800" cy="310896"/>
          </a:xfrm>
        </p:spPr>
        <p:txBody>
          <a:bodyPr/>
          <a:lstStyle/>
          <a:p>
            <a:r>
              <a:rPr lang="en-US"/>
              <a:t>David DiMaggio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8A1E58C-C648-484C-8084-76700F2C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46" y="2158691"/>
            <a:ext cx="16129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4179E61-DE92-9844-B81D-A911EFDF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6" y="2158691"/>
            <a:ext cx="1790700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4924EA36-8B72-3943-ADC4-1F3D2872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81" y="2158691"/>
            <a:ext cx="1435100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C327A120-4C1F-C04C-A1B6-B9F4BBCB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2" y="2119772"/>
            <a:ext cx="1455480" cy="22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A8F4CCF9-E801-664B-BCB6-6EB3BA2C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02" y="2107073"/>
            <a:ext cx="14732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A00D26-26FC-8844-92E3-0BE7ACD77D8D}"/>
              </a:ext>
            </a:extLst>
          </p:cNvPr>
          <p:cNvSpPr/>
          <p:nvPr/>
        </p:nvSpPr>
        <p:spPr>
          <a:xfrm>
            <a:off x="5884399" y="3251283"/>
            <a:ext cx="248786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13A60A-E126-4248-8E02-4164D254B4D9}"/>
              </a:ext>
            </a:extLst>
          </p:cNvPr>
          <p:cNvSpPr txBox="1"/>
          <p:nvPr/>
        </p:nvSpPr>
        <p:spPr>
          <a:xfrm>
            <a:off x="452330" y="4386540"/>
            <a:ext cx="2153154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Cheyenne Laurel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Project Manager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984546-6051-BF47-9BA2-F3E8BC349F07}"/>
              </a:ext>
            </a:extLst>
          </p:cNvPr>
          <p:cNvSpPr txBox="1"/>
          <p:nvPr/>
        </p:nvSpPr>
        <p:spPr>
          <a:xfrm>
            <a:off x="2805974" y="4394201"/>
            <a:ext cx="2024913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David DiMaggio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Design Engineer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FD5C6-7395-0A4E-94B8-C4078113B41A}"/>
              </a:ext>
            </a:extLst>
          </p:cNvPr>
          <p:cNvSpPr txBox="1"/>
          <p:nvPr/>
        </p:nvSpPr>
        <p:spPr>
          <a:xfrm>
            <a:off x="4830887" y="4394201"/>
            <a:ext cx="2468946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Boluwatife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Olabiran</a:t>
            </a:r>
            <a:endParaRPr lang="en-US" sz="1900" b="1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Software Engineer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FF2014-8587-3B41-BFFF-426EEA86BF26}"/>
              </a:ext>
            </a:extLst>
          </p:cNvPr>
          <p:cNvSpPr txBox="1"/>
          <p:nvPr/>
        </p:nvSpPr>
        <p:spPr>
          <a:xfrm>
            <a:off x="7246045" y="4404100"/>
            <a:ext cx="2292615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JoEll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Williams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Hardware Engineer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CA200C-EC72-7D4D-A8AB-2DA6CB079699}"/>
              </a:ext>
            </a:extLst>
          </p:cNvPr>
          <p:cNvSpPr txBox="1"/>
          <p:nvPr/>
        </p:nvSpPr>
        <p:spPr>
          <a:xfrm>
            <a:off x="9589588" y="4404100"/>
            <a:ext cx="1983428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Nataajah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Taylor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Test Engineer</a:t>
            </a:r>
          </a:p>
        </p:txBody>
      </p:sp>
    </p:spTree>
    <p:extLst>
      <p:ext uri="{BB962C8B-B14F-4D97-AF65-F5344CB8AC3E}">
        <p14:creationId xmlns:p14="http://schemas.microsoft.com/office/powerpoint/2010/main" val="71736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2" descr="A picture containing indoor, floor, sport&#10;&#10;Description generated with very high confidence">
            <a:extLst>
              <a:ext uri="{FF2B5EF4-FFF2-40B4-BE49-F238E27FC236}">
                <a16:creationId xmlns:a16="http://schemas.microsoft.com/office/drawing/2014/main" id="{9FC778B4-83C6-4693-BBFD-F2E65A76F0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9394" t="12500" b="682"/>
          <a:stretch/>
        </p:blipFill>
        <p:spPr>
          <a:xfrm>
            <a:off x="7127534" y="619701"/>
            <a:ext cx="3784285" cy="481329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62813-6863-6C4C-AA7A-CFAF87DFFD33}"/>
              </a:ext>
            </a:extLst>
          </p:cNvPr>
          <p:cNvSpPr txBox="1">
            <a:spLocks/>
          </p:cNvSpPr>
          <p:nvPr/>
        </p:nvSpPr>
        <p:spPr>
          <a:xfrm>
            <a:off x="838200" y="1661295"/>
            <a:ext cx="4038600" cy="3950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Assembly of 2</a:t>
            </a:r>
            <a:r>
              <a:rPr lang="en-US" sz="2000" baseline="30000">
                <a:solidFill>
                  <a:schemeClr val="tx1"/>
                </a:solidFill>
                <a:latin typeface="Arial"/>
                <a:cs typeface="Arial"/>
              </a:rPr>
              <a:t>nd</a:t>
            </a: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 conveyor belt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Need to position to make sure that all objects pass between conveyor belts without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3D Printing sensor mounts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Officially able to move forward with programming using MicroLogix 1100 PLC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477A674-AF51-0944-90AB-1D604050DFE3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Manufacturing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F4A42-862B-224B-87C9-0DD92F630742}"/>
              </a:ext>
            </a:extLst>
          </p:cNvPr>
          <p:cNvSpPr txBox="1"/>
          <p:nvPr/>
        </p:nvSpPr>
        <p:spPr>
          <a:xfrm>
            <a:off x="7568530" y="5457510"/>
            <a:ext cx="290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8: Current System Set-Up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402BC-C0A9-C34B-829C-D116E227D99A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Cheyenne Laurel</a:t>
            </a:r>
          </a:p>
        </p:txBody>
      </p:sp>
    </p:spTree>
    <p:extLst>
      <p:ext uri="{BB962C8B-B14F-4D97-AF65-F5344CB8AC3E}">
        <p14:creationId xmlns:p14="http://schemas.microsoft.com/office/powerpoint/2010/main" val="88410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CEF7E-45DE-4547-94CC-94F7395A9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EF34E-35C4-4063-A4AF-CFDD65210F29}"/>
              </a:ext>
            </a:extLst>
          </p:cNvPr>
          <p:cNvSpPr txBox="1"/>
          <p:nvPr/>
        </p:nvSpPr>
        <p:spPr>
          <a:xfrm>
            <a:off x="544363" y="1528226"/>
            <a:ext cx="5983760" cy="37856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Re-order new Servo motor (changed from Stepper motor to Servo Motor)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Acquire diverter arm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Acquire bins and boxes for sorting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High Resolution Graphic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Poster Design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Operational Manual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Engineering Design Day – Presentation and Poster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Final report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Prototype demo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31C00D-017B-6844-BD55-1853B2D992C5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Future 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A06FC3-239F-6C44-AF1B-8BE38BDE7E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/>
          <a:lstStyle/>
          <a:p>
            <a:r>
              <a:rPr lang="en-US"/>
              <a:t>Cheyenne Laurel</a:t>
            </a:r>
          </a:p>
        </p:txBody>
      </p:sp>
    </p:spTree>
    <p:extLst>
      <p:ext uri="{BB962C8B-B14F-4D97-AF65-F5344CB8AC3E}">
        <p14:creationId xmlns:p14="http://schemas.microsoft.com/office/powerpoint/2010/main" val="241527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E105-55B5-4CB2-AFB1-9E90C2B5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6B3E-A78D-4F3F-904F-E5E05462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890EF-6C64-E143-B422-A031A148D60E}"/>
              </a:ext>
            </a:extLst>
          </p:cNvPr>
          <p:cNvSpPr/>
          <p:nvPr/>
        </p:nvSpPr>
        <p:spPr>
          <a:xfrm>
            <a:off x="838200" y="1499705"/>
            <a:ext cx="1067185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500"/>
              <a:t> CEIA , THS, Metal Detector, 2011, Serial number 20800450034, aperture 550 x 75mm, belt 2750 x 500mm .This items will be. (n.d.). 	Retrieved from https://www.go-dove.com/en/auction/view?id=13216983</a:t>
            </a:r>
          </a:p>
          <a:p>
            <a:pPr>
              <a:buFont typeface="+mj-lt"/>
              <a:buAutoNum type="arabicPeriod"/>
            </a:pPr>
            <a:r>
              <a:rPr lang="en-US" sz="1500"/>
              <a:t>“48mm Retroreflective Cylindrical Photoelectric Sensor; Max. Sensing Distance: 3.0m.” </a:t>
            </a:r>
            <a:r>
              <a:rPr lang="en-US" sz="1500" i="1"/>
              <a:t>Grainger - For the Ones Who Get It Done.</a:t>
            </a:r>
            <a:r>
              <a:rPr lang="en-US" sz="1500"/>
              <a:t>, 	www.grainger.com/product/TELEMECANIQUE-SENSORS-48mm-Retroreflective-Cylindrical-	32J327?searchBar=true&amp;searchQuery=32J327.</a:t>
            </a:r>
          </a:p>
          <a:p>
            <a:pPr>
              <a:buFont typeface="+mj-lt"/>
              <a:buAutoNum type="arabicPeriod"/>
            </a:pPr>
            <a:r>
              <a:rPr lang="en-US" sz="1500"/>
              <a:t>“Detection Based on ‘</a:t>
            </a:r>
            <a:r>
              <a:rPr lang="en-US" sz="1500" err="1"/>
              <a:t>Light‘What</a:t>
            </a:r>
            <a:r>
              <a:rPr lang="en-US" sz="1500"/>
              <a:t> Is a Photoelectric Sensor?” </a:t>
            </a:r>
            <a:r>
              <a:rPr lang="en-US" sz="1500" i="1"/>
              <a:t>Main Types of Microscopes: Types &amp; </a:t>
            </a:r>
            <a:r>
              <a:rPr lang="en-US" sz="1500" i="1" err="1"/>
              <a:t>Principle｜KEYENCE</a:t>
            </a:r>
            <a:r>
              <a:rPr lang="en-US" sz="1500" i="1"/>
              <a:t> Biological 	Fluorescence Microscopes</a:t>
            </a:r>
            <a:r>
              <a:rPr lang="en-US" sz="1500"/>
              <a:t>, www.keyence.com/ss/products/sensor/sensorbasics/photoelectric/info/.</a:t>
            </a:r>
          </a:p>
          <a:p>
            <a:pPr>
              <a:buFont typeface="+mj-lt"/>
              <a:buAutoNum type="arabicPeriod"/>
            </a:pPr>
            <a:r>
              <a:rPr lang="en-US" sz="1500"/>
              <a:t>“100 Hz Capacitive Cylindrical Proximity Sensor with Max. Detecting Distance 8.0mm.” </a:t>
            </a:r>
            <a:r>
              <a:rPr lang="en-US" sz="1500" i="1"/>
              <a:t>Grainger - For the Ones Who Get It Done.</a:t>
            </a:r>
            <a:r>
              <a:rPr lang="en-US" sz="1500"/>
              <a:t>, 	</a:t>
            </a:r>
            <a:r>
              <a:rPr lang="en-US" sz="1500" err="1"/>
              <a:t>www.grainger.com</a:t>
            </a:r>
            <a:r>
              <a:rPr lang="en-US" sz="1500"/>
              <a:t>/product/OMRON-100-Hz-Capacitive-Cylindrical-2AKD8?searchBar=true&amp;searchQuery=2AKD8.</a:t>
            </a:r>
          </a:p>
          <a:p>
            <a:pPr>
              <a:buFont typeface="+mj-lt"/>
              <a:buAutoNum type="arabicPeriod"/>
            </a:pPr>
            <a:r>
              <a:rPr lang="en-US" sz="1500"/>
              <a:t>“1200 Hz Inductive Cylindrical Proximity Sensor with Max. Detecting Distance 8.0mm.” </a:t>
            </a:r>
            <a:r>
              <a:rPr lang="en-US" sz="1500" i="1"/>
              <a:t>Grainger - For the Ones Who Get It Done.</a:t>
            </a:r>
            <a:r>
              <a:rPr lang="en-US" sz="1500"/>
              <a:t>, 	</a:t>
            </a:r>
            <a:r>
              <a:rPr lang="en-US" sz="1500" err="1"/>
              <a:t>www.grainger.com</a:t>
            </a:r>
            <a:r>
              <a:rPr lang="en-US" sz="1500"/>
              <a:t>/product/EATON-1200-Hz-Inductive-Cylindrical-40HT96?searchBar=</a:t>
            </a:r>
            <a:r>
              <a:rPr lang="en-US" sz="1500" err="1"/>
              <a:t>true&amp;searchQuery</a:t>
            </a:r>
            <a:r>
              <a:rPr lang="en-US" sz="1500"/>
              <a:t>=40HT96.</a:t>
            </a:r>
          </a:p>
        </p:txBody>
      </p:sp>
    </p:spTree>
    <p:extLst>
      <p:ext uri="{BB962C8B-B14F-4D97-AF65-F5344CB8AC3E}">
        <p14:creationId xmlns:p14="http://schemas.microsoft.com/office/powerpoint/2010/main" val="156671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EDBD4-2645-455F-8B79-B680814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5971"/>
            <a:ext cx="10515600" cy="1325563"/>
          </a:xfrm>
        </p:spPr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A8EC0-251F-4940-8511-7C5BC77D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A2903D-AAB6-42C0-AC35-1C387C73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7E5-EE02-4F08-A256-D355695AE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96CCB-4FD9-45A4-8C9A-108729B6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4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7A1062-03CB-4809-A7A5-C1B79AAB9E1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7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844AA-3A36-46C4-8CA3-834EFE73B8F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66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Selection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7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9A21E-52A5-4D53-AA6D-2E42C59A5A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82E-ADA7-442D-BB8A-1D3D00B0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 and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36630-A30B-4E2A-9736-EC71702DD595}"/>
              </a:ext>
            </a:extLst>
          </p:cNvPr>
          <p:cNvSpPr txBox="1"/>
          <p:nvPr/>
        </p:nvSpPr>
        <p:spPr>
          <a:xfrm>
            <a:off x="1664661" y="439254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TCC Representative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Bobette Stubblefield</a:t>
            </a:r>
          </a:p>
        </p:txBody>
      </p:sp>
      <p:pic>
        <p:nvPicPr>
          <p:cNvPr id="1028" name="Picture 4" descr="http://graph.facebook.com/1494424458/picture?type=large">
            <a:extLst>
              <a:ext uri="{FF2B5EF4-FFF2-40B4-BE49-F238E27FC236}">
                <a16:creationId xmlns:a16="http://schemas.microsoft.com/office/drawing/2014/main" id="{6E224CCC-CFDE-4358-BEA0-DF832D69C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2"/>
          <a:stretch/>
        </p:blipFill>
        <p:spPr bwMode="auto">
          <a:xfrm>
            <a:off x="1705822" y="2263216"/>
            <a:ext cx="2295251" cy="19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licdn.com/dms/image/C4E03AQF_CXG6e6Dn7g/profile-displayphoto-shrink_800_800/0?e=1555545600&amp;v=beta&amp;t=awiqoUW4CI9_4kkl-wNf5T03huRar-r9HhbbLWez3HI">
            <a:extLst>
              <a:ext uri="{FF2B5EF4-FFF2-40B4-BE49-F238E27FC236}">
                <a16:creationId xmlns:a16="http://schemas.microsoft.com/office/drawing/2014/main" id="{DDA427F6-0665-4FEA-B2DC-B1D485FD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5" y="2263216"/>
            <a:ext cx="1956880" cy="19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67809A-7BE7-4C5C-BFD7-31278B7417E8}"/>
              </a:ext>
            </a:extLst>
          </p:cNvPr>
          <p:cNvSpPr txBox="1"/>
          <p:nvPr/>
        </p:nvSpPr>
        <p:spPr>
          <a:xfrm>
            <a:off x="4829648" y="439254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TCC Representative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Dylan Sutton</a:t>
            </a:r>
          </a:p>
        </p:txBody>
      </p:sp>
      <p:pic>
        <p:nvPicPr>
          <p:cNvPr id="1032" name="Picture 8" descr="Image result for fsu dorr campbell">
            <a:extLst>
              <a:ext uri="{FF2B5EF4-FFF2-40B4-BE49-F238E27FC236}">
                <a16:creationId xmlns:a16="http://schemas.microsoft.com/office/drawing/2014/main" id="{EEDB5E4B-6F4B-423D-B9CC-B64E766C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49" y="2263216"/>
            <a:ext cx="1459748" cy="19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3843B5-901C-44C4-97D0-67A767168FA1}"/>
              </a:ext>
            </a:extLst>
          </p:cNvPr>
          <p:cNvSpPr txBox="1"/>
          <p:nvPr/>
        </p:nvSpPr>
        <p:spPr>
          <a:xfrm>
            <a:off x="8167728" y="4392540"/>
            <a:ext cx="203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ME Advisor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Dorr Campbell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4C71B01-37C7-F743-ADF4-2D52E7D3C263}"/>
              </a:ext>
            </a:extLst>
          </p:cNvPr>
          <p:cNvSpPr txBox="1">
            <a:spLocks/>
          </p:cNvSpPr>
          <p:nvPr/>
        </p:nvSpPr>
        <p:spPr>
          <a:xfrm>
            <a:off x="10791444" y="5634548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David DiMaggio</a:t>
            </a:r>
          </a:p>
        </p:txBody>
      </p:sp>
    </p:spTree>
    <p:extLst>
      <p:ext uri="{BB962C8B-B14F-4D97-AF65-F5344CB8AC3E}">
        <p14:creationId xmlns:p14="http://schemas.microsoft.com/office/powerpoint/2010/main" val="1294143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624D1-4373-48C6-8A2B-C1C1CD0D1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19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Math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B299CA-E37D-44A8-B3C5-C4864CBC2D6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8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3DB51-9BFD-4F76-BC2C-B29A2FD480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32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9AA7E-CB20-4C77-8F4A-3C06B8F3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Shapes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B4462-2FC3-4B5F-BABF-B2E83FA17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E4777B-26F0-48A5-A1D1-691D803CB8B3}"/>
              </a:ext>
            </a:extLst>
          </p:cNvPr>
          <p:cNvGrpSpPr/>
          <p:nvPr/>
        </p:nvGrpSpPr>
        <p:grpSpPr>
          <a:xfrm>
            <a:off x="602984" y="1449866"/>
            <a:ext cx="10156422" cy="4338886"/>
            <a:chOff x="602984" y="1670586"/>
            <a:chExt cx="10156422" cy="4338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6D4948-37C8-41FB-AAE7-E8E593D15E17}"/>
                </a:ext>
              </a:extLst>
            </p:cNvPr>
            <p:cNvSpPr/>
            <p:nvPr/>
          </p:nvSpPr>
          <p:spPr>
            <a:xfrm>
              <a:off x="606669" y="2606943"/>
              <a:ext cx="1676400" cy="4572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ysClr val="windowText" lastClr="000000"/>
                  </a:solidFill>
                </a:rPr>
                <a:t>Summary Box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B19C75B-F5BA-42A5-98FC-8098B5F0509D}"/>
                </a:ext>
              </a:extLst>
            </p:cNvPr>
            <p:cNvCxnSpPr/>
            <p:nvPr/>
          </p:nvCxnSpPr>
          <p:spPr>
            <a:xfrm>
              <a:off x="602984" y="365760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72325E-A2DD-4B3D-9EA2-ACF3869B2980}"/>
                </a:ext>
              </a:extLst>
            </p:cNvPr>
            <p:cNvSpPr/>
            <p:nvPr/>
          </p:nvSpPr>
          <p:spPr>
            <a:xfrm>
              <a:off x="602984" y="4438651"/>
              <a:ext cx="7620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39255DE-7C1F-4F3B-BD5A-D83AAACC2730}"/>
                </a:ext>
              </a:extLst>
            </p:cNvPr>
            <p:cNvCxnSpPr/>
            <p:nvPr/>
          </p:nvCxnSpPr>
          <p:spPr>
            <a:xfrm>
              <a:off x="602984" y="411480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A3EAAC-E19B-4C87-83A2-2A1D2E6ACB20}"/>
                </a:ext>
              </a:extLst>
            </p:cNvPr>
            <p:cNvSpPr/>
            <p:nvPr/>
          </p:nvSpPr>
          <p:spPr>
            <a:xfrm>
              <a:off x="602984" y="1670586"/>
              <a:ext cx="685800" cy="6858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9F974E-80EE-4D7D-822C-C6B3DB671DD0}"/>
                </a:ext>
              </a:extLst>
            </p:cNvPr>
            <p:cNvSpPr/>
            <p:nvPr/>
          </p:nvSpPr>
          <p:spPr>
            <a:xfrm>
              <a:off x="602984" y="5323672"/>
              <a:ext cx="6858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F75824-1E9F-4AE7-BE90-3E777C4DE59D}"/>
                </a:ext>
              </a:extLst>
            </p:cNvPr>
            <p:cNvSpPr/>
            <p:nvPr/>
          </p:nvSpPr>
          <p:spPr>
            <a:xfrm>
              <a:off x="5257800" y="5258151"/>
              <a:ext cx="6858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D7ACD1-261F-46E2-AD7C-B55443653F5A}"/>
                </a:ext>
              </a:extLst>
            </p:cNvPr>
            <p:cNvSpPr txBox="1"/>
            <p:nvPr/>
          </p:nvSpPr>
          <p:spPr>
            <a:xfrm>
              <a:off x="5257800" y="2606943"/>
              <a:ext cx="1229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Text box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BFD611-8B84-49E9-9AF7-600638FE30AE}"/>
                </a:ext>
              </a:extLst>
            </p:cNvPr>
            <p:cNvSpPr txBox="1"/>
            <p:nvPr/>
          </p:nvSpPr>
          <p:spPr>
            <a:xfrm>
              <a:off x="8839200" y="2606943"/>
              <a:ext cx="1920206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/>
                <a:t>Outlined</a:t>
              </a:r>
              <a:r>
                <a:rPr lang="en-US"/>
                <a:t> Text Box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C82D91-488E-4E1A-82B0-10ABA4B9E597}"/>
                </a:ext>
              </a:extLst>
            </p:cNvPr>
            <p:cNvCxnSpPr/>
            <p:nvPr/>
          </p:nvCxnSpPr>
          <p:spPr>
            <a:xfrm flipV="1">
              <a:off x="602984" y="32766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2CE5654-6189-40ED-BD8C-C61235EAA5D9}"/>
                </a:ext>
              </a:extLst>
            </p:cNvPr>
            <p:cNvCxnSpPr/>
            <p:nvPr/>
          </p:nvCxnSpPr>
          <p:spPr>
            <a:xfrm>
              <a:off x="5257800" y="3610829"/>
              <a:ext cx="9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EFD6CF-E437-44EE-A616-A028A876DCC4}"/>
                </a:ext>
              </a:extLst>
            </p:cNvPr>
            <p:cNvSpPr/>
            <p:nvPr/>
          </p:nvSpPr>
          <p:spPr>
            <a:xfrm>
              <a:off x="5257800" y="4391880"/>
              <a:ext cx="7620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0CF3755-3CA6-4320-BE01-4069C77CA0C5}"/>
                </a:ext>
              </a:extLst>
            </p:cNvPr>
            <p:cNvCxnSpPr/>
            <p:nvPr/>
          </p:nvCxnSpPr>
          <p:spPr>
            <a:xfrm>
              <a:off x="5257800" y="4068029"/>
              <a:ext cx="9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251-44F2-4F31-BBFE-D35D792AC405}"/>
                </a:ext>
              </a:extLst>
            </p:cNvPr>
            <p:cNvCxnSpPr/>
            <p:nvPr/>
          </p:nvCxnSpPr>
          <p:spPr>
            <a:xfrm flipV="1">
              <a:off x="5257800" y="3229829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8E697-72CF-49D4-B59F-9B815737F65C}"/>
                </a:ext>
              </a:extLst>
            </p:cNvPr>
            <p:cNvSpPr/>
            <p:nvPr/>
          </p:nvSpPr>
          <p:spPr>
            <a:xfrm>
              <a:off x="8839200" y="5279738"/>
              <a:ext cx="685800" cy="6858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CD504C-28ED-488B-8C7A-A21B82370428}"/>
                </a:ext>
              </a:extLst>
            </p:cNvPr>
            <p:cNvCxnSpPr/>
            <p:nvPr/>
          </p:nvCxnSpPr>
          <p:spPr>
            <a:xfrm>
              <a:off x="8839200" y="3632416"/>
              <a:ext cx="914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16AAAD-A5C6-4366-A860-DF326E7AC0A9}"/>
                </a:ext>
              </a:extLst>
            </p:cNvPr>
            <p:cNvSpPr/>
            <p:nvPr/>
          </p:nvSpPr>
          <p:spPr>
            <a:xfrm>
              <a:off x="8839200" y="4413467"/>
              <a:ext cx="762000" cy="685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4BBFEC-5450-477C-AEA9-B16DFD4BF4AD}"/>
                </a:ext>
              </a:extLst>
            </p:cNvPr>
            <p:cNvCxnSpPr/>
            <p:nvPr/>
          </p:nvCxnSpPr>
          <p:spPr>
            <a:xfrm>
              <a:off x="8839200" y="4089616"/>
              <a:ext cx="914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FE2FB0-EA66-474C-9B1F-3C03B1587AE3}"/>
                </a:ext>
              </a:extLst>
            </p:cNvPr>
            <p:cNvCxnSpPr/>
            <p:nvPr/>
          </p:nvCxnSpPr>
          <p:spPr>
            <a:xfrm flipV="1">
              <a:off x="8839200" y="3251416"/>
              <a:ext cx="9144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024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8ADFE8-C13D-40A5-BD5F-0F1A16CF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E16D-4AD1-44B8-9681-5418B40F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A222A-970D-49DE-8905-5690FCFEDC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DFDB3-07A6-49E5-A2D7-E0C64FD4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9" y="1513727"/>
            <a:ext cx="2636515" cy="2952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885E9-F710-4001-8722-B7BF26FD7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33" y="3529950"/>
            <a:ext cx="4936265" cy="766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2C108-FE91-4B99-9B3D-DD29356F3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38" y="1725622"/>
            <a:ext cx="2912061" cy="2740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ADF13B-8848-4F5B-9848-140569C78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61" y="1621520"/>
            <a:ext cx="4909101" cy="11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7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09BABA-22D3-40B8-B5AA-93F5EED3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Palette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47A7-9FB4-428F-A628-134CFC1D2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F80B4F-176C-446D-A354-8FB91821F7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64D978-25AB-44BB-AA81-5FCAF9B3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19" y="1825625"/>
            <a:ext cx="7290682" cy="39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8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AD84F-C227-4BAD-99CF-6B91C8F9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C5C1-88B4-416E-82E6-BF8E9A36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737BA5-843B-4E23-AB3E-0B215BC9A9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CD382D0-1E0E-46FD-91E7-CF1B379B6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470816"/>
              </p:ext>
            </p:extLst>
          </p:nvPr>
        </p:nvGraphicFramePr>
        <p:xfrm>
          <a:off x="802574" y="1324510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9DDD356-6059-40C6-8BEF-CB17C0608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782135"/>
              </p:ext>
            </p:extLst>
          </p:nvPr>
        </p:nvGraphicFramePr>
        <p:xfrm>
          <a:off x="838200" y="3632004"/>
          <a:ext cx="105156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32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74940">
                  <a:extLst>
                    <a:ext uri="{9D8B030D-6E8A-4147-A177-3AD203B41FA5}">
                      <a16:colId xmlns:a16="http://schemas.microsoft.com/office/drawing/2014/main" val="3163210236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983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18796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88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9912-51C3-4E24-A5FC-A826AC64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9" y="201881"/>
            <a:ext cx="10515600" cy="1119998"/>
          </a:xfrm>
        </p:spPr>
        <p:txBody>
          <a:bodyPr>
            <a:normAutofit/>
          </a:bodyPr>
          <a:lstStyle/>
          <a:p>
            <a:r>
              <a:rPr lang="en-US" sz="5500"/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7" descr="A sign in front of a building&#10;&#10;Description generated with very high confidence">
            <a:extLst>
              <a:ext uri="{FF2B5EF4-FFF2-40B4-BE49-F238E27FC236}">
                <a16:creationId xmlns:a16="http://schemas.microsoft.com/office/drawing/2014/main" id="{3BA34776-68FA-47BA-8FF1-0F6235A1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25" y="1750142"/>
            <a:ext cx="4403492" cy="2639082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ADE1405-0E9F-264D-BC79-D9E4F4FA927A}"/>
              </a:ext>
            </a:extLst>
          </p:cNvPr>
          <p:cNvSpPr/>
          <p:nvPr/>
        </p:nvSpPr>
        <p:spPr>
          <a:xfrm>
            <a:off x="650630" y="1590543"/>
            <a:ext cx="6371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Tallahassee Community College (TCC) requires an assembly line system to be used in their Advanced Manufacturing and Training Center as an educational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Will be used as a Mechatronics certification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Must allow for user to toggle failures in the hardware and software to allow for student diagnosis and repair</a:t>
            </a:r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70BFDA5D-3148-0947-BF1C-BF7F0283E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18077"/>
          <a:stretch/>
        </p:blipFill>
        <p:spPr>
          <a:xfrm>
            <a:off x="7209692" y="1590543"/>
            <a:ext cx="4735815" cy="3049465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B87E9044-FF6E-6240-853B-19B12534A2C6}"/>
              </a:ext>
            </a:extLst>
          </p:cNvPr>
          <p:cNvSpPr txBox="1"/>
          <p:nvPr/>
        </p:nvSpPr>
        <p:spPr>
          <a:xfrm>
            <a:off x="7813275" y="4713459"/>
            <a:ext cx="35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Figure 1: Advanced Manufacturing and Training Center at TCC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B119409-DFC2-8749-9666-A07D3EFE0DDA}"/>
              </a:ext>
            </a:extLst>
          </p:cNvPr>
          <p:cNvSpPr txBox="1">
            <a:spLocks/>
          </p:cNvSpPr>
          <p:nvPr/>
        </p:nvSpPr>
        <p:spPr>
          <a:xfrm>
            <a:off x="10791444" y="5643368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David DiMaggio</a:t>
            </a:r>
          </a:p>
        </p:txBody>
      </p:sp>
    </p:spTree>
    <p:extLst>
      <p:ext uri="{BB962C8B-B14F-4D97-AF65-F5344CB8AC3E}">
        <p14:creationId xmlns:p14="http://schemas.microsoft.com/office/powerpoint/2010/main" val="385277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A73C0B-B144-5F4D-9C1D-4349CF48BD11}"/>
              </a:ext>
            </a:extLst>
          </p:cNvPr>
          <p:cNvSpPr txBox="1">
            <a:spLocks/>
          </p:cNvSpPr>
          <p:nvPr/>
        </p:nvSpPr>
        <p:spPr>
          <a:xfrm>
            <a:off x="8763000" y="287827"/>
            <a:ext cx="3211136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House of Quality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E631AD-621C-054B-B211-FCEDD40D069A}"/>
              </a:ext>
            </a:extLst>
          </p:cNvPr>
          <p:cNvSpPr txBox="1">
            <a:spLocks/>
          </p:cNvSpPr>
          <p:nvPr/>
        </p:nvSpPr>
        <p:spPr>
          <a:xfrm>
            <a:off x="8763000" y="1686281"/>
            <a:ext cx="2895600" cy="3485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Determined the most important engineering characteristics to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PLC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Physical Property Sorting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Material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Size Detection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E1CA1-E563-184A-B141-6E5B7E7C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4" y="405509"/>
            <a:ext cx="8425636" cy="5205131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592C717-09FF-7F4F-900C-EB77EAF79522}"/>
              </a:ext>
            </a:extLst>
          </p:cNvPr>
          <p:cNvSpPr txBox="1">
            <a:spLocks/>
          </p:cNvSpPr>
          <p:nvPr/>
        </p:nvSpPr>
        <p:spPr>
          <a:xfrm>
            <a:off x="10744200" y="5607558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David DiMaggio</a:t>
            </a:r>
          </a:p>
        </p:txBody>
      </p:sp>
    </p:spTree>
    <p:extLst>
      <p:ext uri="{BB962C8B-B14F-4D97-AF65-F5344CB8AC3E}">
        <p14:creationId xmlns:p14="http://schemas.microsoft.com/office/powerpoint/2010/main" val="156660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BFD2F4-9F08-2C48-8AF2-C02EF38430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58" y="81023"/>
            <a:ext cx="7126628" cy="576419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266218"/>
            <a:ext cx="6627471" cy="1325563"/>
          </a:xfrm>
        </p:spPr>
        <p:txBody>
          <a:bodyPr/>
          <a:lstStyle/>
          <a:p>
            <a:r>
              <a:rPr lang="en-US"/>
              <a:t>Functional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ACBA27-2A14-C940-B863-9F5ACC7C727B}"/>
              </a:ext>
            </a:extLst>
          </p:cNvPr>
          <p:cNvSpPr txBox="1">
            <a:spLocks/>
          </p:cNvSpPr>
          <p:nvPr/>
        </p:nvSpPr>
        <p:spPr>
          <a:xfrm>
            <a:off x="565633" y="1776976"/>
            <a:ext cx="3647553" cy="406823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Green-</a:t>
            </a:r>
            <a:r>
              <a:rPr lang="en-US" sz="2400">
                <a:solidFill>
                  <a:srgbClr val="92D050"/>
                </a:solidFill>
              </a:rPr>
              <a:t> </a:t>
            </a:r>
            <a:r>
              <a:rPr lang="en-US" sz="2400"/>
              <a:t>Overall Function Goal</a:t>
            </a:r>
            <a:endParaRPr lang="en-US" sz="2400">
              <a:solidFill>
                <a:srgbClr val="92D050"/>
              </a:solidFill>
            </a:endParaRPr>
          </a:p>
          <a:p>
            <a:r>
              <a:rPr lang="en-US" sz="240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Blue-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/>
              <a:t>3 Main Functions to be achieved</a:t>
            </a:r>
            <a:endParaRPr lang="en-US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>
                <a:ln>
                  <a:solidFill>
                    <a:schemeClr val="tx1"/>
                  </a:solidFill>
                </a:ln>
                <a:solidFill>
                  <a:srgbClr val="F5A19F"/>
                </a:solidFill>
              </a:rPr>
              <a:t>Pink-</a:t>
            </a:r>
            <a:r>
              <a:rPr lang="en-US" sz="2400">
                <a:solidFill>
                  <a:srgbClr val="F5A19F"/>
                </a:solidFill>
              </a:rPr>
              <a:t> </a:t>
            </a:r>
            <a:r>
              <a:rPr lang="en-US" sz="2400"/>
              <a:t>Secondary Functions</a:t>
            </a:r>
          </a:p>
          <a:p>
            <a:r>
              <a:rPr lang="en-US" sz="240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Orange-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/>
              <a:t>Physical Components</a:t>
            </a:r>
          </a:p>
          <a:p>
            <a:r>
              <a:rPr lang="en-US" sz="24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/>
                <a:cs typeface="Arial"/>
              </a:rPr>
              <a:t>Yellow-</a:t>
            </a:r>
            <a:r>
              <a:rPr lang="en-US" sz="24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Measurable Inputs and Outputs</a:t>
            </a:r>
          </a:p>
          <a:p>
            <a:endParaRPr lang="en-US" sz="2400"/>
          </a:p>
          <a:p>
            <a:endParaRPr lang="en-US" sz="2400">
              <a:solidFill>
                <a:srgbClr val="92D050"/>
              </a:solidFill>
            </a:endParaRPr>
          </a:p>
          <a:p>
            <a:endParaRPr lang="en-US" sz="2400">
              <a:solidFill>
                <a:srgbClr val="92D050"/>
              </a:solidFill>
            </a:endParaRPr>
          </a:p>
          <a:p>
            <a:endParaRPr lang="en-US" sz="240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EAB4585-2D32-384D-A51A-6D9F2B7CD20D}"/>
              </a:ext>
            </a:extLst>
          </p:cNvPr>
          <p:cNvSpPr txBox="1">
            <a:spLocks/>
          </p:cNvSpPr>
          <p:nvPr/>
        </p:nvSpPr>
        <p:spPr>
          <a:xfrm>
            <a:off x="10791444" y="5558787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/>
              <a:t>Bolu</a:t>
            </a:r>
            <a:r>
              <a:rPr lang="en-US" sz="1400"/>
              <a:t> </a:t>
            </a:r>
            <a:r>
              <a:rPr lang="en-US" sz="1400" err="1"/>
              <a:t>Olabiran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7115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Generation 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9F81F-8650-9C4A-8BBF-D1C1085C5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A1D59-4C4F-4241-9EC2-EB9F6612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Datum Concept</a:t>
            </a:r>
            <a:endParaRPr lang="en-US"/>
          </a:p>
        </p:txBody>
      </p:sp>
      <p:pic>
        <p:nvPicPr>
          <p:cNvPr id="9" name="Picture 9" descr="Concept Datum">
            <a:extLst>
              <a:ext uri="{FF2B5EF4-FFF2-40B4-BE49-F238E27FC236}">
                <a16:creationId xmlns:a16="http://schemas.microsoft.com/office/drawing/2014/main" id="{81228737-1993-4AC7-B1DF-8A308DE2B0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0504" y="1935694"/>
            <a:ext cx="6085002" cy="242876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0F2F24-33DD-4B43-B0F6-BE7584910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9896" y="126006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Photoelectric sensor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Electric Actuator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2 Diverter Arms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2 Capacitive sensors 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Actuator pushes object to second conveyor belt based on size 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DD73C45-0682-144E-9458-C7F66B9BE34A}"/>
              </a:ext>
            </a:extLst>
          </p:cNvPr>
          <p:cNvSpPr txBox="1">
            <a:spLocks/>
          </p:cNvSpPr>
          <p:nvPr/>
        </p:nvSpPr>
        <p:spPr>
          <a:xfrm>
            <a:off x="10791444" y="5558787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/>
              <a:t>Bolu</a:t>
            </a:r>
            <a:r>
              <a:rPr lang="en-US" sz="1400"/>
              <a:t> </a:t>
            </a:r>
            <a:r>
              <a:rPr lang="en-US" sz="1400" err="1"/>
              <a:t>Olabiran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66751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EABDFE-F83C-4BD7-885C-5C292B0A824A}" vid="{D8D23F16-7882-4D30-A2C3-8840AF0B5C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9C908-08D0-41E5-8AAB-BAC87D06F98F}">
  <ds:schemaRefs>
    <ds:schemaRef ds:uri="http://purl.org/dc/terms/"/>
    <ds:schemaRef ds:uri="66256231-e987-401e-8bdb-e6b916ead027"/>
    <ds:schemaRef ds:uri="http://schemas.microsoft.com/sharepoint/v3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AD569-D4FA-4F22-9F84-28286F5CF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256231-e987-401e-8bdb-e6b916ead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TotalTime>0</TotalTime>
  <Words>597</Words>
  <Application>Microsoft Office PowerPoint</Application>
  <PresentationFormat>Widescreen</PresentationFormat>
  <Paragraphs>205</Paragraphs>
  <Slides>37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Helvetica Neue</vt:lpstr>
      <vt:lpstr>Office Theme</vt:lpstr>
      <vt:lpstr>Simulated Assembly Line and  Processing Workstation </vt:lpstr>
      <vt:lpstr>Team Introductions</vt:lpstr>
      <vt:lpstr>Sponsor and Advisor</vt:lpstr>
      <vt:lpstr>Objective</vt:lpstr>
      <vt:lpstr>Project Background</vt:lpstr>
      <vt:lpstr>PowerPoint Presentation</vt:lpstr>
      <vt:lpstr>Functional Decomposition</vt:lpstr>
      <vt:lpstr>Concept Generation </vt:lpstr>
      <vt:lpstr>Datum Concept</vt:lpstr>
      <vt:lpstr>Concept 1</vt:lpstr>
      <vt:lpstr>Concept 3</vt:lpstr>
      <vt:lpstr>Concept 4</vt:lpstr>
      <vt:lpstr>Concept Selection</vt:lpstr>
      <vt:lpstr>PowerPoint Presentation</vt:lpstr>
      <vt:lpstr>Embodiment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Questions?</vt:lpstr>
      <vt:lpstr>Backup Slides</vt:lpstr>
      <vt:lpstr>Functional Decomp Backup</vt:lpstr>
      <vt:lpstr>PowerPoint Presentation</vt:lpstr>
      <vt:lpstr>PowerPoint Presentation</vt:lpstr>
      <vt:lpstr>Concept Selection Backup</vt:lpstr>
      <vt:lpstr>PowerPoint Presentation</vt:lpstr>
      <vt:lpstr>PowerPoint Presentation</vt:lpstr>
      <vt:lpstr>Detailed Math Backup</vt:lpstr>
      <vt:lpstr>PowerPoint Presentation</vt:lpstr>
      <vt:lpstr>PowerPoint Presentation</vt:lpstr>
      <vt:lpstr>Standard Shapes</vt:lpstr>
      <vt:lpstr>Approved Logos</vt:lpstr>
      <vt:lpstr>Color Palette</vt:lpstr>
      <vt:lpstr>APA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lastModifiedBy>Bolu Olabiran</cp:lastModifiedBy>
  <cp:revision>2</cp:revision>
  <dcterms:created xsi:type="dcterms:W3CDTF">2019-02-05T17:04:43Z</dcterms:created>
  <dcterms:modified xsi:type="dcterms:W3CDTF">2019-03-05T17:50:55Z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