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"/>
  </p:notesMasterIdLst>
  <p:sldIdLst>
    <p:sldId id="260" r:id="rId2"/>
  </p:sldIdLst>
  <p:sldSz cx="32918400" cy="21945600"/>
  <p:notesSz cx="6858000" cy="9144000"/>
  <p:embeddedFontLst>
    <p:embeddedFont>
      <p:font typeface="Arial Black" panose="020B0604020202020204" pitchFamily="34" charset="0"/>
      <p:regular r:id="rId4"/>
      <p:bold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4699"/>
  </p:normalViewPr>
  <p:slideViewPr>
    <p:cSldViewPr snapToGrid="0">
      <p:cViewPr>
        <p:scale>
          <a:sx n="30" d="100"/>
          <a:sy n="30" d="100"/>
        </p:scale>
        <p:origin x="1576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viewProps" Target="viewProps.xml"/><Relationship Id="rId5" Type="http://schemas.openxmlformats.org/officeDocument/2006/relationships/font" Target="fonts/font2.fntdata"/><Relationship Id="rId10" Type="http://schemas.openxmlformats.org/officeDocument/2006/relationships/presProps" Target="presProps.xml"/><Relationship Id="rId4" Type="http://schemas.openxmlformats.org/officeDocument/2006/relationships/font" Target="fonts/font1.fntdata"/><Relationship Id="rId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14425" y="1143000"/>
            <a:ext cx="4629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93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468880" y="3591562"/>
            <a:ext cx="27980641" cy="7640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0"/>
              <a:buFont typeface="Calibri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114800" y="11526522"/>
            <a:ext cx="24688800" cy="529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7680"/>
              <a:buNone/>
              <a:defRPr sz="7680"/>
            </a:lvl1pPr>
            <a:lvl2pPr lvl="1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6400"/>
              <a:buNone/>
              <a:defRPr sz="6400"/>
            </a:lvl2pPr>
            <a:lvl3pPr lvl="2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760"/>
              <a:buNone/>
              <a:defRPr sz="5760"/>
            </a:lvl3pPr>
            <a:lvl4pPr lvl="3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120"/>
              <a:buNone/>
              <a:defRPr sz="5120"/>
            </a:lvl4pPr>
            <a:lvl5pPr lvl="4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120"/>
              <a:buNone/>
              <a:defRPr sz="5120"/>
            </a:lvl5pPr>
            <a:lvl6pPr lvl="5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120"/>
              <a:buNone/>
              <a:defRPr sz="5120"/>
            </a:lvl6pPr>
            <a:lvl7pPr lvl="6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120"/>
              <a:buNone/>
              <a:defRPr sz="5120"/>
            </a:lvl7pPr>
            <a:lvl8pPr lvl="7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120"/>
              <a:buNone/>
              <a:defRPr sz="5120"/>
            </a:lvl8pPr>
            <a:lvl9pPr lvl="8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120"/>
              <a:buNone/>
              <a:defRPr sz="512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2263140" y="1168405"/>
            <a:ext cx="28392119" cy="424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9497058" y="-1391918"/>
            <a:ext cx="13924283" cy="283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17807306" y="6918326"/>
            <a:ext cx="18597882" cy="709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3405506" y="26036"/>
            <a:ext cx="18597882" cy="20882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263140" y="1168405"/>
            <a:ext cx="28392119" cy="424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2263140" y="5842000"/>
            <a:ext cx="28392119" cy="13924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2245997" y="5471167"/>
            <a:ext cx="28392119" cy="9128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0"/>
              <a:buFont typeface="Calibri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2245997" y="14686288"/>
            <a:ext cx="28392119" cy="480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7680"/>
              <a:buNone/>
              <a:defRPr sz="768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6400"/>
              <a:buNone/>
              <a:defRPr sz="6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5760"/>
              <a:buNone/>
              <a:defRPr sz="576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5120"/>
              <a:buNone/>
              <a:defRPr sz="512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5120"/>
              <a:buNone/>
              <a:defRPr sz="512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5120"/>
              <a:buNone/>
              <a:defRPr sz="512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5120"/>
              <a:buNone/>
              <a:defRPr sz="512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5120"/>
              <a:buNone/>
              <a:defRPr sz="512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5120"/>
              <a:buNone/>
              <a:defRPr sz="512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2263140" y="1168405"/>
            <a:ext cx="28392119" cy="424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2263140" y="5842000"/>
            <a:ext cx="13990321" cy="13924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16664941" y="5842000"/>
            <a:ext cx="13990321" cy="13924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2267428" y="1168405"/>
            <a:ext cx="28392119" cy="424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2267431" y="5379722"/>
            <a:ext cx="13926023" cy="2636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7680"/>
              <a:buNone/>
              <a:defRPr sz="7680" b="1"/>
            </a:lvl1pPr>
            <a:lvl2pPr marL="914400" lvl="1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6400"/>
              <a:buNone/>
              <a:defRPr sz="6400" b="1"/>
            </a:lvl2pPr>
            <a:lvl3pPr marL="1371600" lvl="2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760"/>
              <a:buNone/>
              <a:defRPr sz="5760" b="1"/>
            </a:lvl3pPr>
            <a:lvl4pPr marL="1828800" lvl="3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120"/>
              <a:buNone/>
              <a:defRPr sz="5120" b="1"/>
            </a:lvl4pPr>
            <a:lvl5pPr marL="2286000" lvl="4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120"/>
              <a:buNone/>
              <a:defRPr sz="5120" b="1"/>
            </a:lvl5pPr>
            <a:lvl6pPr marL="2743200" lvl="5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120"/>
              <a:buNone/>
              <a:defRPr sz="5120" b="1"/>
            </a:lvl6pPr>
            <a:lvl7pPr marL="3200400" lvl="6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120"/>
              <a:buNone/>
              <a:defRPr sz="5120" b="1"/>
            </a:lvl7pPr>
            <a:lvl8pPr marL="3657600" lvl="7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120"/>
              <a:buNone/>
              <a:defRPr sz="5120" b="1"/>
            </a:lvl8pPr>
            <a:lvl9pPr marL="4114800" lvl="8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120"/>
              <a:buNone/>
              <a:defRPr sz="512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2267431" y="8016240"/>
            <a:ext cx="13926023" cy="11790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16664942" y="5379722"/>
            <a:ext cx="13994608" cy="2636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7680"/>
              <a:buNone/>
              <a:defRPr sz="7680" b="1"/>
            </a:lvl1pPr>
            <a:lvl2pPr marL="914400" lvl="1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6400"/>
              <a:buNone/>
              <a:defRPr sz="6400" b="1"/>
            </a:lvl2pPr>
            <a:lvl3pPr marL="1371600" lvl="2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760"/>
              <a:buNone/>
              <a:defRPr sz="5760" b="1"/>
            </a:lvl3pPr>
            <a:lvl4pPr marL="1828800" lvl="3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120"/>
              <a:buNone/>
              <a:defRPr sz="5120" b="1"/>
            </a:lvl4pPr>
            <a:lvl5pPr marL="2286000" lvl="4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120"/>
              <a:buNone/>
              <a:defRPr sz="5120" b="1"/>
            </a:lvl5pPr>
            <a:lvl6pPr marL="2743200" lvl="5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120"/>
              <a:buNone/>
              <a:defRPr sz="5120" b="1"/>
            </a:lvl6pPr>
            <a:lvl7pPr marL="3200400" lvl="6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120"/>
              <a:buNone/>
              <a:defRPr sz="5120" b="1"/>
            </a:lvl7pPr>
            <a:lvl8pPr marL="3657600" lvl="7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120"/>
              <a:buNone/>
              <a:defRPr sz="5120" b="1"/>
            </a:lvl8pPr>
            <a:lvl9pPr marL="4114800" lvl="8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120"/>
              <a:buNone/>
              <a:defRPr sz="512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16664942" y="8016240"/>
            <a:ext cx="13994608" cy="11790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2263140" y="1168405"/>
            <a:ext cx="28392119" cy="424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240"/>
              <a:buFont typeface="Calibri"/>
              <a:buNone/>
              <a:defRPr sz="1024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13994608" y="3159765"/>
            <a:ext cx="16664939" cy="1559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878839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0240"/>
              <a:buChar char="•"/>
              <a:defRPr sz="10240"/>
            </a:lvl1pPr>
            <a:lvl2pPr marL="914400" lvl="1" indent="-79756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960"/>
              <a:buChar char="•"/>
              <a:defRPr sz="8960"/>
            </a:lvl2pPr>
            <a:lvl3pPr marL="1371600" lvl="2" indent="-71628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680"/>
              <a:buChar char="•"/>
              <a:defRPr sz="7680"/>
            </a:lvl3pPr>
            <a:lvl4pPr marL="1828800" lvl="3" indent="-635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6400"/>
              <a:buChar char="•"/>
              <a:defRPr sz="6400"/>
            </a:lvl4pPr>
            <a:lvl5pPr marL="2286000" lvl="4" indent="-635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6400"/>
              <a:buChar char="•"/>
              <a:defRPr sz="6400"/>
            </a:lvl5pPr>
            <a:lvl6pPr marL="2743200" lvl="5" indent="-635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6400"/>
              <a:buChar char="•"/>
              <a:defRPr sz="6400"/>
            </a:lvl6pPr>
            <a:lvl7pPr marL="3200400" lvl="6" indent="-635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6400"/>
              <a:buChar char="•"/>
              <a:defRPr sz="6400"/>
            </a:lvl7pPr>
            <a:lvl8pPr marL="3657600" lvl="7" indent="-635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6400"/>
              <a:buChar char="•"/>
              <a:defRPr sz="6400"/>
            </a:lvl8pPr>
            <a:lvl9pPr marL="4114800" lvl="8" indent="-635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6400"/>
              <a:buChar char="•"/>
              <a:defRPr sz="64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2267428" y="6583680"/>
            <a:ext cx="10617041" cy="1219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120"/>
              <a:buNone/>
              <a:defRPr sz="5120"/>
            </a:lvl1pPr>
            <a:lvl2pPr marL="914400" lvl="1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4480"/>
              <a:buNone/>
              <a:defRPr sz="4480"/>
            </a:lvl2pPr>
            <a:lvl3pPr marL="1371600" lvl="2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840"/>
              <a:buNone/>
              <a:defRPr sz="3840"/>
            </a:lvl3pPr>
            <a:lvl4pPr marL="1828800" lvl="3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4pPr>
            <a:lvl5pPr marL="2286000" lvl="4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5pPr>
            <a:lvl6pPr marL="2743200" lvl="5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marL="3200400" lvl="6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marL="3657600" lvl="7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marL="4114800" lvl="8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240"/>
              <a:buFont typeface="Calibri"/>
              <a:buNone/>
              <a:defRPr sz="1024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3994608" y="3159765"/>
            <a:ext cx="16664939" cy="1559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0240"/>
              <a:buFont typeface="Arial"/>
              <a:buNone/>
              <a:defRPr sz="10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960"/>
              <a:buFont typeface="Arial"/>
              <a:buNone/>
              <a:defRPr sz="8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680"/>
              <a:buFont typeface="Arial"/>
              <a:buNone/>
              <a:defRPr sz="76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267428" y="6583680"/>
            <a:ext cx="10617041" cy="1219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120"/>
              <a:buNone/>
              <a:defRPr sz="5120"/>
            </a:lvl1pPr>
            <a:lvl2pPr marL="914400" lvl="1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4480"/>
              <a:buNone/>
              <a:defRPr sz="4480"/>
            </a:lvl2pPr>
            <a:lvl3pPr marL="1371600" lvl="2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840"/>
              <a:buNone/>
              <a:defRPr sz="3840"/>
            </a:lvl3pPr>
            <a:lvl4pPr marL="1828800" lvl="3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4pPr>
            <a:lvl5pPr marL="2286000" lvl="4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5pPr>
            <a:lvl6pPr marL="2743200" lvl="5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marL="3200400" lvl="6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marL="3657600" lvl="7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marL="4114800" lvl="8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2263140" y="1168405"/>
            <a:ext cx="28392119" cy="424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80"/>
              <a:buFont typeface="Calibri"/>
              <a:buNone/>
              <a:defRPr sz="140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263140" y="5842000"/>
            <a:ext cx="28392119" cy="13924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79756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8960"/>
              <a:buFont typeface="Arial"/>
              <a:buChar char="•"/>
              <a:defRPr sz="8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71628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680"/>
              <a:buFont typeface="Arial"/>
              <a:buChar char="•"/>
              <a:defRPr sz="76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9436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760"/>
              <a:buFont typeface="Arial"/>
              <a:buChar char="•"/>
              <a:defRPr sz="57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9436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760"/>
              <a:buFont typeface="Arial"/>
              <a:buChar char="•"/>
              <a:defRPr sz="57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9436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760"/>
              <a:buFont typeface="Arial"/>
              <a:buChar char="•"/>
              <a:defRPr sz="57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9436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760"/>
              <a:buFont typeface="Arial"/>
              <a:buChar char="•"/>
              <a:defRPr sz="57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9436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760"/>
              <a:buFont typeface="Arial"/>
              <a:buChar char="•"/>
              <a:defRPr sz="57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94359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760"/>
              <a:buFont typeface="Arial"/>
              <a:buChar char="•"/>
              <a:defRPr sz="57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8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38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38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38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38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38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38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38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38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384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microsoft.com/office/2017/06/relationships/model3d" Target="../media/model3d2.glb"/><Relationship Id="rId12" Type="http://schemas.microsoft.com/office/2017/06/relationships/model3d" Target="../media/model3d4.glb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17/06/relationships/model3d" Target="../media/model3d1.glb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17/06/relationships/model3d" Target="../media/model3d3.glb"/><Relationship Id="rId14" Type="http://schemas.microsoft.com/office/2017/06/relationships/model3d" Target="../media/model3d5.glb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E0C38706-82F1-A04E-85DA-3FDE4DDFED30}"/>
              </a:ext>
            </a:extLst>
          </p:cNvPr>
          <p:cNvSpPr/>
          <p:nvPr/>
        </p:nvSpPr>
        <p:spPr>
          <a:xfrm>
            <a:off x="9452937" y="10938787"/>
            <a:ext cx="2979618" cy="231700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55" y="8330117"/>
            <a:ext cx="7195116" cy="7195116"/>
          </a:xfrm>
          <a:prstGeom prst="rect">
            <a:avLst/>
          </a:prstGeom>
        </p:spPr>
      </p:pic>
      <p:sp>
        <p:nvSpPr>
          <p:cNvPr id="43" name="Google Shape;140;p14">
            <a:extLst>
              <a:ext uri="{FF2B5EF4-FFF2-40B4-BE49-F238E27FC236}">
                <a16:creationId xmlns:a16="http://schemas.microsoft.com/office/drawing/2014/main" id="{5496DB99-4AA3-214D-BE30-5676F0DF9244}"/>
              </a:ext>
            </a:extLst>
          </p:cNvPr>
          <p:cNvSpPr/>
          <p:nvPr/>
        </p:nvSpPr>
        <p:spPr>
          <a:xfrm>
            <a:off x="10392038" y="4145971"/>
            <a:ext cx="12579846" cy="41711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1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Rectangular Callout 14">
            <a:extLst>
              <a:ext uri="{FF2B5EF4-FFF2-40B4-BE49-F238E27FC236}">
                <a16:creationId xmlns:a16="http://schemas.microsoft.com/office/drawing/2014/main" id="{0AC14582-ACC4-0E4D-ACA9-01D7A7A86A71}"/>
              </a:ext>
            </a:extLst>
          </p:cNvPr>
          <p:cNvSpPr/>
          <p:nvPr/>
        </p:nvSpPr>
        <p:spPr>
          <a:xfrm flipH="1">
            <a:off x="557063" y="4144037"/>
            <a:ext cx="9608449" cy="3667434"/>
          </a:xfrm>
          <a:prstGeom prst="wedgeRectCallout">
            <a:avLst>
              <a:gd name="adj1" fmla="val -44041"/>
              <a:gd name="adj2" fmla="val 80037"/>
            </a:avLst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Google Shape;140;p14">
            <a:extLst>
              <a:ext uri="{FF2B5EF4-FFF2-40B4-BE49-F238E27FC236}">
                <a16:creationId xmlns:a16="http://schemas.microsoft.com/office/drawing/2014/main" id="{A940B676-ADE0-EF41-AB43-F1872529AC73}"/>
              </a:ext>
            </a:extLst>
          </p:cNvPr>
          <p:cNvSpPr/>
          <p:nvPr/>
        </p:nvSpPr>
        <p:spPr>
          <a:xfrm>
            <a:off x="576759" y="8692808"/>
            <a:ext cx="7680938" cy="61909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1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40;p14">
            <a:extLst>
              <a:ext uri="{FF2B5EF4-FFF2-40B4-BE49-F238E27FC236}">
                <a16:creationId xmlns:a16="http://schemas.microsoft.com/office/drawing/2014/main" id="{9111FEAD-8EF3-5F45-81F6-E92C9AD12F03}"/>
              </a:ext>
            </a:extLst>
          </p:cNvPr>
          <p:cNvSpPr/>
          <p:nvPr/>
        </p:nvSpPr>
        <p:spPr>
          <a:xfrm>
            <a:off x="13818279" y="11974189"/>
            <a:ext cx="9141648" cy="32143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1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4"/>
          <p:cNvSpPr/>
          <p:nvPr/>
        </p:nvSpPr>
        <p:spPr>
          <a:xfrm>
            <a:off x="8997" y="-44329"/>
            <a:ext cx="32918401" cy="3701749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184" b="0" i="0" u="none" strike="noStrike" kern="0" cap="none" spc="0" normalizeH="0" baseline="0" noProof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594" y="914400"/>
            <a:ext cx="6820301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4"/>
          <p:cNvSpPr txBox="1"/>
          <p:nvPr/>
        </p:nvSpPr>
        <p:spPr>
          <a:xfrm>
            <a:off x="8754420" y="0"/>
            <a:ext cx="15427556" cy="2265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Detector Baby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Team 511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14"/>
          <p:cNvSpPr/>
          <p:nvPr/>
        </p:nvSpPr>
        <p:spPr>
          <a:xfrm>
            <a:off x="738594" y="2302272"/>
            <a:ext cx="31652267" cy="134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Shadi Bilal | Karli Cash | David Miller | Matthew Zawiski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8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Sponsor : Lisa Allen – Wallace | Instructor : Dr. Shayne McConomy | Advisor : Dr. Simone Hruda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14"/>
          <p:cNvSpPr/>
          <p:nvPr/>
        </p:nvSpPr>
        <p:spPr>
          <a:xfrm>
            <a:off x="-31894" y="3653467"/>
            <a:ext cx="32914893" cy="45719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18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4"/>
          <p:cNvSpPr txBox="1"/>
          <p:nvPr/>
        </p:nvSpPr>
        <p:spPr>
          <a:xfrm>
            <a:off x="820237" y="8804652"/>
            <a:ext cx="7472809" cy="6468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Goals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Create a device to alert parents if their child is left behind in a vehicle.</a:t>
            </a:r>
            <a:endParaRPr kumimoji="0" sz="3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Determine the time it takes for a closed, non-operational vehicle  to become uncomfortable at various outside temperatures.</a:t>
            </a:r>
            <a:endParaRPr kumimoji="0" sz="3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571500" indent="-571500">
              <a:buSzPts val="2800"/>
              <a:buFont typeface="Noto Sans Symbols"/>
              <a:buChar char="▪"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Pinpoint when a child should be </a:t>
            </a:r>
            <a:r>
              <a:rPr lang="en-US" sz="3400" dirty="0"/>
              <a:t>removed from car to prevent death.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" name="Google Shape;147;p14"/>
          <p:cNvSpPr txBox="1"/>
          <p:nvPr/>
        </p:nvSpPr>
        <p:spPr>
          <a:xfrm>
            <a:off x="10542474" y="4231986"/>
            <a:ext cx="12312287" cy="3872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Architecture &amp; Design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▪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overall device consists of two components: a modified smart seat belt buckle and a key fob.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▪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seat belt buckle stays in the vehicle </a:t>
            </a:r>
            <a:r>
              <a:rPr lang="en-US" sz="3200" dirty="0"/>
              <a:t>monitoring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for passenger detection and increasing internal temperature rates.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▪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key fob is carried by the parent </a:t>
            </a:r>
            <a:r>
              <a:rPr lang="en-US" sz="3200" dirty="0"/>
              <a:t>to alert them of passenger detection.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▪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4"/>
          <p:cNvSpPr txBox="1"/>
          <p:nvPr/>
        </p:nvSpPr>
        <p:spPr>
          <a:xfrm>
            <a:off x="800957" y="4149007"/>
            <a:ext cx="8947628" cy="236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Background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According to the Safety Organization of Kids and Cars, an average of 37 kids die each year in hot cars (Willingham, 2018).</a:t>
            </a:r>
            <a:endParaRPr kumimoji="0" sz="3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571500" indent="-571500">
              <a:buSzPts val="2800"/>
              <a:buFont typeface="Noto Sans Symbols"/>
              <a:buChar char="▪"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rate has risen over the last </a:t>
            </a:r>
            <a:r>
              <a:rPr lang="en-US" sz="3400" dirty="0"/>
              <a:t>3 years, reaching a maximum of 48 deaths in 2018.</a:t>
            </a:r>
          </a:p>
          <a:p>
            <a:pPr>
              <a:buSzPts val="2800"/>
              <a:defRPr/>
            </a:pPr>
            <a:endParaRPr lang="en-US" sz="3600" dirty="0"/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060A7E16-11C4-B04D-915A-30A42E7BAA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3264187"/>
                  </p:ext>
                </p:extLst>
              </p:nvPr>
            </p:nvGraphicFramePr>
            <p:xfrm rot="19730829">
              <a:off x="14055761" y="12627037"/>
              <a:ext cx="5325678" cy="2561398"/>
            </p:xfrm>
            <a:graphic>
              <a:graphicData uri="http://schemas.microsoft.com/office/drawing/2017/model3d">
                <am3d:model3d r:embed="rId5">
                  <am3d:spPr>
                    <a:xfrm rot="19730829">
                      <a:off x="0" y="0"/>
                      <a:ext cx="5325678" cy="2561398"/>
                    </a:xfrm>
                    <a:prstGeom prst="rect">
                      <a:avLst/>
                    </a:prstGeom>
                  </am3d:spPr>
                  <am3d:camera>
                    <am3d:pos x="0" y="0" z="493964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6923" d="1000000"/>
                    <am3d:preTrans dx="-7421487" dy="-2314049" dz="5289256"/>
                    <am3d:scale>
                      <am3d:sx n="1000000" d="1000000"/>
                      <am3d:sy n="1000000" d="1000000"/>
                      <am3d:sz n="1000000" d="1000000"/>
                    </am3d:scale>
                    <am3d:rot ax="5923397" ay="187374" az="-117306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7821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060A7E16-11C4-B04D-915A-30A42E7BAA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9730829">
                <a:off x="14055761" y="12627037"/>
                <a:ext cx="5325678" cy="25613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>
                <a:extLst>
                  <a:ext uri="{FF2B5EF4-FFF2-40B4-BE49-F238E27FC236}">
                    <a16:creationId xmlns:a16="http://schemas.microsoft.com/office/drawing/2014/main" id="{06DB59FC-2D94-544E-995A-81DD7D94640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09007305"/>
                  </p:ext>
                </p:extLst>
              </p:nvPr>
            </p:nvGraphicFramePr>
            <p:xfrm rot="20899461">
              <a:off x="19175733" y="12557556"/>
              <a:ext cx="3799264" cy="3140474"/>
            </p:xfrm>
            <a:graphic>
              <a:graphicData uri="http://schemas.microsoft.com/office/drawing/2017/model3d">
                <am3d:model3d r:embed="rId7">
                  <am3d:spPr>
                    <a:xfrm rot="20899461">
                      <a:off x="0" y="0"/>
                      <a:ext cx="3799264" cy="3140474"/>
                    </a:xfrm>
                    <a:prstGeom prst="rect">
                      <a:avLst/>
                    </a:prstGeom>
                  </am3d:spPr>
                  <am3d:camera>
                    <am3d:pos x="0" y="0" z="552115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7769" d="1000000"/>
                    <am3d:preTrans dx="-33798554" dy="-3884891" dz="10359711"/>
                    <am3d:scale>
                      <am3d:sx n="1000000" d="1000000"/>
                      <am3d:sy n="1000000" d="1000000"/>
                      <am3d:sz n="1000000" d="1000000"/>
                    </am3d:scale>
                    <am3d:rot ax="5260700" ay="-89068" az="-1577079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89702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>
                <a:extLst>
                  <a:ext uri="{FF2B5EF4-FFF2-40B4-BE49-F238E27FC236}">
                    <a16:creationId xmlns:a16="http://schemas.microsoft.com/office/drawing/2014/main" id="{06DB59FC-2D94-544E-995A-81DD7D9464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0899461">
                <a:off x="19175733" y="12557556"/>
                <a:ext cx="3799264" cy="31404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>
                <a:extLst>
                  <a:ext uri="{FF2B5EF4-FFF2-40B4-BE49-F238E27FC236}">
                    <a16:creationId xmlns:a16="http://schemas.microsoft.com/office/drawing/2014/main" id="{51F0F5C1-8E51-8B40-9D4E-42DC0C2048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75451064"/>
                  </p:ext>
                </p:extLst>
              </p:nvPr>
            </p:nvGraphicFramePr>
            <p:xfrm rot="21212479">
              <a:off x="9987530" y="11734084"/>
              <a:ext cx="2147138" cy="720437"/>
            </p:xfrm>
            <a:graphic>
              <a:graphicData uri="http://schemas.microsoft.com/office/drawing/2017/model3d">
                <am3d:model3d r:embed="rId9">
                  <am3d:spPr>
                    <a:xfrm rot="21212479">
                      <a:off x="0" y="0"/>
                      <a:ext cx="2147138" cy="720437"/>
                    </a:xfrm>
                    <a:prstGeom prst="rect">
                      <a:avLst/>
                    </a:prstGeom>
                  </am3d:spPr>
                  <am3d:camera>
                    <am3d:pos x="0" y="0" z="492684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2788" d="1000000"/>
                    <am3d:preTrans dx="-18000000" dy="2248915" dz="5140377"/>
                    <am3d:scale>
                      <am3d:sx n="1000000" d="1000000"/>
                      <am3d:sy n="1000000" d="1000000"/>
                      <am3d:sz n="1000000" d="1000000"/>
                    </am3d:scale>
                    <am3d:rot ax="4973939" ay="-27924" az="-223725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22624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>
                <a:extLst>
                  <a:ext uri="{FF2B5EF4-FFF2-40B4-BE49-F238E27FC236}">
                    <a16:creationId xmlns:a16="http://schemas.microsoft.com/office/drawing/2014/main" id="{51F0F5C1-8E51-8B40-9D4E-42DC0C2048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212479">
                <a:off x="9987530" y="11734084"/>
                <a:ext cx="2147138" cy="720437"/>
              </a:xfrm>
              <a:prstGeom prst="rect">
                <a:avLst/>
              </a:prstGeom>
            </p:spPr>
          </p:pic>
        </mc:Fallback>
      </mc:AlternateContent>
      <p:sp>
        <p:nvSpPr>
          <p:cNvPr id="57" name="Google Shape;146;p14">
            <a:extLst>
              <a:ext uri="{FF2B5EF4-FFF2-40B4-BE49-F238E27FC236}">
                <a16:creationId xmlns:a16="http://schemas.microsoft.com/office/drawing/2014/main" id="{74194940-7290-9245-BDCD-79A1E9F41712}"/>
              </a:ext>
            </a:extLst>
          </p:cNvPr>
          <p:cNvSpPr txBox="1"/>
          <p:nvPr/>
        </p:nvSpPr>
        <p:spPr>
          <a:xfrm>
            <a:off x="14052480" y="12112372"/>
            <a:ext cx="5806365" cy="88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Seat Belt Buckle</a:t>
            </a:r>
          </a:p>
        </p:txBody>
      </p:sp>
      <p:sp>
        <p:nvSpPr>
          <p:cNvPr id="48" name="Google Shape;133;p14">
            <a:extLst>
              <a:ext uri="{FF2B5EF4-FFF2-40B4-BE49-F238E27FC236}">
                <a16:creationId xmlns:a16="http://schemas.microsoft.com/office/drawing/2014/main" id="{9B0F26D6-7C4E-2A49-982A-10EC712224E9}"/>
              </a:ext>
            </a:extLst>
          </p:cNvPr>
          <p:cNvSpPr/>
          <p:nvPr/>
        </p:nvSpPr>
        <p:spPr>
          <a:xfrm>
            <a:off x="595002" y="15516359"/>
            <a:ext cx="17057275" cy="61363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1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148;p14">
            <a:extLst>
              <a:ext uri="{FF2B5EF4-FFF2-40B4-BE49-F238E27FC236}">
                <a16:creationId xmlns:a16="http://schemas.microsoft.com/office/drawing/2014/main" id="{62831189-E127-024C-AAB6-D8347B4DB844}"/>
              </a:ext>
            </a:extLst>
          </p:cNvPr>
          <p:cNvSpPr txBox="1"/>
          <p:nvPr/>
        </p:nvSpPr>
        <p:spPr>
          <a:xfrm>
            <a:off x="828986" y="16343072"/>
            <a:ext cx="18159710" cy="3497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Arduino</a:t>
            </a:r>
            <a:r>
              <a:rPr lang="en-US" sz="3000" b="1" dirty="0">
                <a:solidFill>
                  <a:schemeClr val="dk1"/>
                </a:solidFill>
              </a:rPr>
              <a:t> 1.8.8 &amp; Arduino Boards</a:t>
            </a:r>
            <a:endParaRPr sz="3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3000" dirty="0">
                <a:solidFill>
                  <a:schemeClr val="dk1"/>
                </a:solidFill>
              </a:rPr>
              <a:t>M</a:t>
            </a:r>
            <a:r>
              <a:rPr lang="en-US" sz="3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otherboard to store created code using Arduino software and implement it in the system when powered</a:t>
            </a:r>
            <a:r>
              <a:rPr lang="en-US" sz="3000" dirty="0">
                <a:solidFill>
                  <a:schemeClr val="dk1"/>
                </a:solidFill>
              </a:rPr>
              <a:t>.</a:t>
            </a:r>
            <a:endParaRPr sz="3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Accelerometer </a:t>
            </a:r>
            <a:r>
              <a:rPr lang="en-US" sz="3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3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instrument used to measure and detect vehicle acceleration. </a:t>
            </a:r>
            <a:endParaRPr sz="3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Hall Effect Sensor </a:t>
            </a:r>
            <a:endParaRPr sz="3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3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Magnetic sensor stored in the seat belt buckle to measure the magnitude of a magnetic field. </a:t>
            </a:r>
            <a:endParaRPr sz="3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Transmitter</a:t>
            </a:r>
            <a:endParaRPr sz="30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3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Communication between devices to send messages when tuned to a frequency. </a:t>
            </a:r>
            <a:endParaRPr sz="3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Temperature Sensor </a:t>
            </a:r>
            <a:endParaRPr sz="30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3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Measures the inside car temperature.</a:t>
            </a:r>
            <a:endParaRPr sz="3000" dirty="0"/>
          </a:p>
        </p:txBody>
      </p:sp>
      <p:sp>
        <p:nvSpPr>
          <p:cNvPr id="51" name="Google Shape;146;p14">
            <a:extLst>
              <a:ext uri="{FF2B5EF4-FFF2-40B4-BE49-F238E27FC236}">
                <a16:creationId xmlns:a16="http://schemas.microsoft.com/office/drawing/2014/main" id="{EA448CB2-226B-3841-9A5E-568E1AAB63F1}"/>
              </a:ext>
            </a:extLst>
          </p:cNvPr>
          <p:cNvSpPr txBox="1"/>
          <p:nvPr/>
        </p:nvSpPr>
        <p:spPr>
          <a:xfrm>
            <a:off x="836817" y="15564537"/>
            <a:ext cx="10235025" cy="816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tabLst/>
              <a:defRPr/>
            </a:pPr>
            <a:r>
              <a:rPr lang="en-US" sz="4800" b="1" dirty="0"/>
              <a:t>Hard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ware &amp; Software Utilized</a:t>
            </a:r>
          </a:p>
        </p:txBody>
      </p:sp>
      <p:sp>
        <p:nvSpPr>
          <p:cNvPr id="39" name="Google Shape;140;p14">
            <a:extLst>
              <a:ext uri="{FF2B5EF4-FFF2-40B4-BE49-F238E27FC236}">
                <a16:creationId xmlns:a16="http://schemas.microsoft.com/office/drawing/2014/main" id="{886A40CC-0125-7045-9ACD-3306A919BD64}"/>
              </a:ext>
            </a:extLst>
          </p:cNvPr>
          <p:cNvSpPr/>
          <p:nvPr/>
        </p:nvSpPr>
        <p:spPr>
          <a:xfrm>
            <a:off x="22055597" y="15410505"/>
            <a:ext cx="10335265" cy="61829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1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149;p14">
            <a:extLst>
              <a:ext uri="{FF2B5EF4-FFF2-40B4-BE49-F238E27FC236}">
                <a16:creationId xmlns:a16="http://schemas.microsoft.com/office/drawing/2014/main" id="{CC4586BB-8E67-9943-901C-A886AAC4BF8C}"/>
              </a:ext>
            </a:extLst>
          </p:cNvPr>
          <p:cNvSpPr txBox="1"/>
          <p:nvPr/>
        </p:nvSpPr>
        <p:spPr>
          <a:xfrm>
            <a:off x="22270297" y="16273245"/>
            <a:ext cx="9954273" cy="5215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 sz="3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Effectively detects the presence of a child in a car seat. </a:t>
            </a:r>
            <a:endParaRPr sz="3000" dirty="0"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 sz="3000" dirty="0">
                <a:solidFill>
                  <a:schemeClr val="dk1"/>
                </a:solidFill>
              </a:rPr>
              <a:t>Accurately measures inside car temperature. </a:t>
            </a:r>
            <a:r>
              <a:rPr lang="en-US" sz="3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Communicates the information from sensor readings to the key fob and displays on LCD.</a:t>
            </a:r>
            <a:endParaRPr sz="3000" dirty="0"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 sz="3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Smart system uses accelerometer to determine that the car is in motion and the child is in no danger. </a:t>
            </a:r>
            <a:endParaRPr sz="3000" dirty="0"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 sz="3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fob alerts and vibrates when the  temperature reaches critical levels or rises drastically. </a:t>
            </a:r>
            <a:endParaRPr sz="3000" dirty="0"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 sz="3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Sends emergency signal to authorities when no response is detected from the key fob. </a:t>
            </a:r>
            <a:endParaRPr sz="3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146;p14">
            <a:extLst>
              <a:ext uri="{FF2B5EF4-FFF2-40B4-BE49-F238E27FC236}">
                <a16:creationId xmlns:a16="http://schemas.microsoft.com/office/drawing/2014/main" id="{E16B5B55-6E6C-1B40-A4EC-D1514A458D7F}"/>
              </a:ext>
            </a:extLst>
          </p:cNvPr>
          <p:cNvSpPr txBox="1"/>
          <p:nvPr/>
        </p:nvSpPr>
        <p:spPr>
          <a:xfrm>
            <a:off x="22218982" y="15492420"/>
            <a:ext cx="5536852" cy="105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tabLst/>
              <a:defRPr/>
            </a:pPr>
            <a:r>
              <a:rPr lang="en-US" sz="4800" b="1" dirty="0"/>
              <a:t>Results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140;p14">
            <a:extLst>
              <a:ext uri="{FF2B5EF4-FFF2-40B4-BE49-F238E27FC236}">
                <a16:creationId xmlns:a16="http://schemas.microsoft.com/office/drawing/2014/main" id="{50F2DB0F-3A7A-D045-9A27-3A846792A2B7}"/>
              </a:ext>
            </a:extLst>
          </p:cNvPr>
          <p:cNvSpPr/>
          <p:nvPr/>
        </p:nvSpPr>
        <p:spPr>
          <a:xfrm>
            <a:off x="23271688" y="4075699"/>
            <a:ext cx="9119174" cy="108020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184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149;p14">
            <a:extLst>
              <a:ext uri="{FF2B5EF4-FFF2-40B4-BE49-F238E27FC236}">
                <a16:creationId xmlns:a16="http://schemas.microsoft.com/office/drawing/2014/main" id="{B7D04745-232C-834B-AB16-AC0B7074A96E}"/>
              </a:ext>
            </a:extLst>
          </p:cNvPr>
          <p:cNvSpPr txBox="1"/>
          <p:nvPr/>
        </p:nvSpPr>
        <p:spPr>
          <a:xfrm>
            <a:off x="23350093" y="5010109"/>
            <a:ext cx="9011244" cy="1758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lvl="0" indent="-571500"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 sz="3400" dirty="0">
                <a:solidFill>
                  <a:schemeClr val="dk1"/>
                </a:solidFill>
              </a:rPr>
              <a:t>The inside temperature of a turned off car was measured every thirty seconds until temperature reached an unsafe range.</a:t>
            </a:r>
          </a:p>
          <a:p>
            <a:pPr marL="571500" lvl="0" indent="-571500"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 sz="3400" dirty="0">
                <a:solidFill>
                  <a:schemeClr val="dk1"/>
                </a:solidFill>
              </a:rPr>
              <a:t>A logarithmic trend line equation was created and will be used as a guideline for increasing temperature rate.</a:t>
            </a: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endParaRPr dirty="0"/>
          </a:p>
        </p:txBody>
      </p:sp>
      <p:pic>
        <p:nvPicPr>
          <p:cNvPr id="55" name="Picture 4" descr="https://lh4.googleusercontent.com/VHBvsUBCkePfD6LG8yEu1vc0Ab_3VNlEMGROcnLplkGhJlaN148azzWKTAPasyEkhxEHj_Z0dir06SYT0mgzbECcqtFefjD3yDjQGQCz8_DC03YBeGyQDRVNG-jJpTM5OrIdg-gVwVM">
            <a:extLst>
              <a:ext uri="{FF2B5EF4-FFF2-40B4-BE49-F238E27FC236}">
                <a16:creationId xmlns:a16="http://schemas.microsoft.com/office/drawing/2014/main" id="{A45770B8-CED8-0B45-8529-3B69470B7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6549" y="8511141"/>
            <a:ext cx="7731246" cy="595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Google Shape;146;p14">
            <a:extLst>
              <a:ext uri="{FF2B5EF4-FFF2-40B4-BE49-F238E27FC236}">
                <a16:creationId xmlns:a16="http://schemas.microsoft.com/office/drawing/2014/main" id="{9869A266-6F27-2449-A01B-97B895A6C557}"/>
              </a:ext>
            </a:extLst>
          </p:cNvPr>
          <p:cNvSpPr txBox="1"/>
          <p:nvPr/>
        </p:nvSpPr>
        <p:spPr>
          <a:xfrm>
            <a:off x="23422123" y="4275529"/>
            <a:ext cx="5362627" cy="105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tabLst/>
              <a:defRPr/>
            </a:pPr>
            <a:r>
              <a:rPr lang="en-US" sz="4800" b="1" dirty="0"/>
              <a:t>Testing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135;p14">
            <a:extLst>
              <a:ext uri="{FF2B5EF4-FFF2-40B4-BE49-F238E27FC236}">
                <a16:creationId xmlns:a16="http://schemas.microsoft.com/office/drawing/2014/main" id="{F02F7BCD-567E-6148-AA04-60AF60760DCE}"/>
              </a:ext>
            </a:extLst>
          </p:cNvPr>
          <p:cNvSpPr/>
          <p:nvPr/>
        </p:nvSpPr>
        <p:spPr>
          <a:xfrm>
            <a:off x="17921389" y="15481689"/>
            <a:ext cx="3804236" cy="61785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1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146;p14">
            <a:extLst>
              <a:ext uri="{FF2B5EF4-FFF2-40B4-BE49-F238E27FC236}">
                <a16:creationId xmlns:a16="http://schemas.microsoft.com/office/drawing/2014/main" id="{2B7698E7-6BCA-2A44-888D-38E1808E1DE9}"/>
              </a:ext>
            </a:extLst>
          </p:cNvPr>
          <p:cNvSpPr txBox="1"/>
          <p:nvPr/>
        </p:nvSpPr>
        <p:spPr>
          <a:xfrm>
            <a:off x="18251361" y="15642456"/>
            <a:ext cx="3804236" cy="879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Key Fob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>
                <a:extLst>
                  <a:ext uri="{FF2B5EF4-FFF2-40B4-BE49-F238E27FC236}">
                    <a16:creationId xmlns:a16="http://schemas.microsoft.com/office/drawing/2014/main" id="{1B5002F8-933A-9F45-89BB-78F43F757CC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68476731"/>
                  </p:ext>
                </p:extLst>
              </p:nvPr>
            </p:nvGraphicFramePr>
            <p:xfrm>
              <a:off x="18225900" y="16430994"/>
              <a:ext cx="3179904" cy="2409019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3179904" cy="2409019"/>
                    </a:xfrm>
                    <a:prstGeom prst="rect">
                      <a:avLst/>
                    </a:prstGeom>
                  </am3d:spPr>
                  <am3d:camera>
                    <am3d:pos x="0" y="0" z="590885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0000" d="1000000"/>
                    <am3d:preTrans dx="0" dy="-2250000" dz="-1350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-6386881" ay="229676" az="764532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36308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>
                <a:extLst>
                  <a:ext uri="{FF2B5EF4-FFF2-40B4-BE49-F238E27FC236}">
                    <a16:creationId xmlns:a16="http://schemas.microsoft.com/office/drawing/2014/main" id="{1B5002F8-933A-9F45-89BB-78F43F757C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225900" y="16430994"/>
                <a:ext cx="3179904" cy="24090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>
                <a:extLst>
                  <a:ext uri="{FF2B5EF4-FFF2-40B4-BE49-F238E27FC236}">
                    <a16:creationId xmlns:a16="http://schemas.microsoft.com/office/drawing/2014/main" id="{DF1ABA64-2620-9947-AD3E-4975662DF6E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75349862"/>
                  </p:ext>
                </p:extLst>
              </p:nvPr>
            </p:nvGraphicFramePr>
            <p:xfrm>
              <a:off x="18188906" y="18845651"/>
              <a:ext cx="3272620" cy="2555988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3272620" cy="2555988"/>
                    </a:xfrm>
                    <a:prstGeom prst="rect">
                      <a:avLst/>
                    </a:prstGeom>
                  </am3d:spPr>
                  <am3d:camera>
                    <am3d:pos x="0" y="0" z="590885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0000" d="1000000"/>
                    <am3d:preTrans dx="0" dy="-2250000" dz="-1350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6446309" ay="351338" az="9603936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367871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>
                <a:extLst>
                  <a:ext uri="{FF2B5EF4-FFF2-40B4-BE49-F238E27FC236}">
                    <a16:creationId xmlns:a16="http://schemas.microsoft.com/office/drawing/2014/main" id="{DF1ABA64-2620-9947-AD3E-4975662DF6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188906" y="18845651"/>
                <a:ext cx="3272620" cy="2555988"/>
              </a:xfrm>
              <a:prstGeom prst="rect">
                <a:avLst/>
              </a:prstGeom>
            </p:spPr>
          </p:pic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5EDBD1-0733-F843-BD75-2D8A6F6F0623}"/>
              </a:ext>
            </a:extLst>
          </p:cNvPr>
          <p:cNvCxnSpPr>
            <a:cxnSpLocks/>
          </p:cNvCxnSpPr>
          <p:nvPr/>
        </p:nvCxnSpPr>
        <p:spPr>
          <a:xfrm flipH="1" flipV="1">
            <a:off x="12168375" y="11421188"/>
            <a:ext cx="1649906" cy="5530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86556F-CC23-E74C-B44D-EEC3A5678727}"/>
              </a:ext>
            </a:extLst>
          </p:cNvPr>
          <p:cNvCxnSpPr>
            <a:cxnSpLocks/>
          </p:cNvCxnSpPr>
          <p:nvPr/>
        </p:nvCxnSpPr>
        <p:spPr>
          <a:xfrm>
            <a:off x="11176000" y="13249818"/>
            <a:ext cx="2642279" cy="18414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Google Shape;140;p14">
            <a:extLst>
              <a:ext uri="{FF2B5EF4-FFF2-40B4-BE49-F238E27FC236}">
                <a16:creationId xmlns:a16="http://schemas.microsoft.com/office/drawing/2014/main" id="{B48D1F47-6B92-174A-807D-81DFB5058697}"/>
              </a:ext>
            </a:extLst>
          </p:cNvPr>
          <p:cNvSpPr/>
          <p:nvPr/>
        </p:nvSpPr>
        <p:spPr>
          <a:xfrm>
            <a:off x="13792610" y="8555085"/>
            <a:ext cx="9141648" cy="32143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1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" name="Picture 2" descr="https://lh6.googleusercontent.com/r4XHPW2Nv0dFkRWw2x_zN7VQcsjk-HqeizNTrU-gNCaV4N45H0bW6BT5mtVwRIXOrKQAt3g7gqtuZdyz4NSsi2_Aw7JLTOvgne91oBoZz_sEhavIs3Fe_yT3TSlubWFFd8VTpSa46P4">
            <a:extLst>
              <a:ext uri="{FF2B5EF4-FFF2-40B4-BE49-F238E27FC236}">
                <a16:creationId xmlns:a16="http://schemas.microsoft.com/office/drawing/2014/main" id="{7AF164FE-896E-E84E-B351-56900434F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4011" y="8796558"/>
            <a:ext cx="7569913" cy="270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941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394</Words>
  <Application>Microsoft Macintosh PowerPoint</Application>
  <PresentationFormat>Custom</PresentationFormat>
  <Paragraphs>38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Arial Black</vt:lpstr>
      <vt:lpstr>Arial</vt:lpstr>
      <vt:lpstr>Noto Sans Symbols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Karli Cash</dc:creator>
  <cp:lastModifiedBy>Karli Cash</cp:lastModifiedBy>
  <cp:revision>35</cp:revision>
  <dcterms:modified xsi:type="dcterms:W3CDTF">2019-03-09T03:18:07Z</dcterms:modified>
</cp:coreProperties>
</file>