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83" r:id="rId11"/>
    <p:sldId id="284" r:id="rId12"/>
    <p:sldId id="285" r:id="rId13"/>
    <p:sldId id="28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87" r:id="rId24"/>
    <p:sldId id="288" r:id="rId25"/>
    <p:sldId id="273" r:id="rId26"/>
    <p:sldId id="289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750721-2126-48AF-BBF9-109FEBF26BCD}">
  <a:tblStyle styleId="{43750721-2126-48AF-BBF9-109FEBF26B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5420B6-13C0-4802-8F84-981B5D032D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5A4DE4-86F8-453A-891D-71F1D0600C8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E"/>
          </a:solidFill>
        </a:fill>
      </a:tcStyle>
    </a:wholeTbl>
    <a:band1H>
      <a:tcTxStyle b="off" i="off"/>
      <a:tcStyle>
        <a:tcBdr/>
        <a:fill>
          <a:solidFill>
            <a:srgbClr val="CBD1D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1D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5343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7daa20a3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7daa20a33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47daa20a33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 1 being least impactful and 9 being most impactful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➢"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7d879c42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47d879c42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47d879c424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7d879c42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47d879c424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Mention elpho e clip on datum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Mention Top 10 engineering characteristics were used most important at the 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Talk about how concept 8 was used for datum because of the differential of 5 with pluses in the most important categories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47d879c424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7daa20a3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7daa20a33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 4 and 6 were eliminated.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 8 was shifted to datum for re-evaluation.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47daa20a33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7daa20a3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7daa20a33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47daa20a33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7d879c42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47d879c42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47d879c424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7d879c42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47d879c42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47d879c424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this slide will advance on default after 2 seconds. If you would like to change this then go to the transition tab and under timing change the advance slide settings.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7e3af313b219f4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7e3af313b219f4d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77e3af313b219f4d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d879c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7d879c42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This test would be repeated multiple times at and above the critical temperature to insure its accuracy.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(continuing on last bullet point)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47d879c4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7db928e1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7db928e1d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7db928e1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positive temperature</a:t>
            </a:r>
            <a:r>
              <a:rPr lang="en-US" baseline="0" dirty="0" smtClean="0"/>
              <a:t> </a:t>
            </a:r>
            <a:r>
              <a:rPr lang="en-US" dirty="0" smtClean="0"/>
              <a:t>coefficient thermistor’s resistance increases with increasing temperature, while the</a:t>
            </a:r>
            <a:r>
              <a:rPr lang="en-US" baseline="0" dirty="0" smtClean="0"/>
              <a:t> </a:t>
            </a:r>
            <a:r>
              <a:rPr lang="en-US" dirty="0" smtClean="0"/>
              <a:t>negative temperature coefficient thermistor’s resistance decreases wit</a:t>
            </a:r>
            <a:r>
              <a:rPr lang="en-US" baseline="0" dirty="0" smtClean="0"/>
              <a:t>h </a:t>
            </a:r>
            <a:r>
              <a:rPr lang="en-US" dirty="0" smtClean="0"/>
              <a:t>increasing</a:t>
            </a:r>
            <a:r>
              <a:rPr lang="en-US" baseline="0" dirty="0" smtClean="0"/>
              <a:t> </a:t>
            </a:r>
            <a:r>
              <a:rPr lang="en-US" dirty="0" smtClean="0"/>
              <a:t>temperature.</a:t>
            </a:r>
          </a:p>
          <a:p>
            <a:endParaRPr lang="en-US" dirty="0" smtClean="0"/>
          </a:p>
          <a:p>
            <a:r>
              <a:rPr lang="en-US" dirty="0" smtClean="0"/>
              <a:t>According to the </a:t>
            </a:r>
            <a:r>
              <a:rPr lang="en-US" dirty="0" err="1" smtClean="0"/>
              <a:t>Seebeck</a:t>
            </a:r>
            <a:r>
              <a:rPr lang="en-US" dirty="0" smtClean="0"/>
              <a:t> effect, a temperature difference between two metals</a:t>
            </a:r>
            <a:r>
              <a:rPr lang="en-US" baseline="0" dirty="0" smtClean="0"/>
              <a:t> </a:t>
            </a:r>
            <a:r>
              <a:rPr lang="en-US" dirty="0" smtClean="0"/>
              <a:t>will create electricity. Thermocouples rely on this phenomenon by creating a loop with</a:t>
            </a:r>
          </a:p>
          <a:p>
            <a:r>
              <a:rPr lang="en-US" dirty="0" smtClean="0"/>
              <a:t>semiconducting metals when inserted between a temperature gradient.</a:t>
            </a:r>
          </a:p>
          <a:p>
            <a:endParaRPr lang="en-US" dirty="0" smtClean="0"/>
          </a:p>
          <a:p>
            <a:r>
              <a:rPr lang="en-US" dirty="0" smtClean="0"/>
              <a:t>Two diodes are placed between a temperature</a:t>
            </a:r>
            <a:r>
              <a:rPr lang="en-US" baseline="0" dirty="0" smtClean="0"/>
              <a:t> </a:t>
            </a:r>
            <a:r>
              <a:rPr lang="en-US" dirty="0" smtClean="0"/>
              <a:t>gradient to measure the voltage across which is proportional to the absolute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24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calibrated to 84 degrees </a:t>
            </a:r>
            <a:r>
              <a:rPr lang="en-US" dirty="0" err="1" smtClean="0"/>
              <a:t>farenheit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07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-third Slide">
  <p:cSld name="Content One-third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-thirds Slide">
  <p:cSld name="Content Two-thirds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Heading One-third Slide">
  <p:cSld name="Sub Heading One-third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Slide">
  <p:cSld name="Three Columns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3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ottom Two Columns ">
  <p:cSld name="Content with Bottom Two Columns 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ottom Three Columns ">
  <p:cSld name="Content with Bottom Three Columns 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3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5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with Captions">
  <p:cSld name="3 Columns with Captio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3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4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5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6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7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2 Rows with Captions">
  <p:cSld name="3 Columns and 2 Rows with Captio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3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4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5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6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7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8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9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3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4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5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Only">
  <p:cSld name="1_Content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inition">
  <p:cSld name="Defini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3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5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lang="en-US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lang="en-US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62651-how-hot-cars-ge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eatkills.org/how-hot/" TargetMode="External"/><Relationship Id="rId4" Type="http://schemas.openxmlformats.org/officeDocument/2006/relationships/hyperlink" Target="https://www.kickstarter.com/projects/1745478023/eclip-helping-to-prevent-babies-from-being-left-i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VDR 2</a:t>
            </a:r>
            <a:b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Detector Baby </a:t>
            </a:r>
            <a:endParaRPr sz="6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511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Cash, Matthew Zawiski, Shadi Bilal, David Miller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20</a:t>
            </a: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-Nov-18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807988"/>
            <a:ext cx="9144000" cy="141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45694" y="5986229"/>
            <a:ext cx="3200400" cy="228600"/>
          </a:xfrm>
        </p:spPr>
        <p:txBody>
          <a:bodyPr/>
          <a:lstStyle/>
          <a:p>
            <a:r>
              <a:rPr lang="en-US" dirty="0" smtClean="0"/>
              <a:t>Matthew Zawiski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265" y="1696797"/>
            <a:ext cx="2649530" cy="43037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07431" y="1717843"/>
            <a:ext cx="2649530" cy="43037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86752" y="1745724"/>
            <a:ext cx="2649530" cy="430371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074632" y="1743369"/>
            <a:ext cx="2649530" cy="43037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44265" y="1383242"/>
            <a:ext cx="2649530" cy="682872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444265" y="4589849"/>
            <a:ext cx="2649530" cy="148746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9074632" y="1383242"/>
            <a:ext cx="2649530" cy="682872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6186752" y="1401933"/>
            <a:ext cx="2649530" cy="682872"/>
          </a:xfrm>
          <a:prstGeom prst="round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307217" y="1404288"/>
            <a:ext cx="2649530" cy="682872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3307431" y="4589849"/>
            <a:ext cx="2649530" cy="1507294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6186752" y="4589848"/>
            <a:ext cx="2649530" cy="1475921"/>
          </a:xfrm>
          <a:prstGeom prst="round2Same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10800000">
            <a:off x="9074632" y="4589849"/>
            <a:ext cx="2649530" cy="147234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740" y="1371541"/>
            <a:ext cx="226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Positive/Negative Temperature Coefficient Thermistor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77842" y="1463335"/>
            <a:ext cx="2267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/>
              <a:t>Semiconductor-Based Sensor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5160" y="1568981"/>
            <a:ext cx="226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Thermocouples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8940" y="1477187"/>
            <a:ext cx="2267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Resistance Temperature Detector (RTD) Sensor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22743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Interior Temperature Detection Device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64418" y="2140074"/>
            <a:ext cx="2629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Sensor with electrical resistance that raises or lowers with changing temperature.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Used </a:t>
            </a:r>
            <a:r>
              <a:rPr lang="en-US" sz="1800" dirty="0"/>
              <a:t>in temperature range of -50℃ to 150℃.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2672" y="2091132"/>
            <a:ext cx="2423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Sensor that also uses an electrical </a:t>
            </a:r>
            <a:r>
              <a:rPr lang="en-US" sz="1800" dirty="0" smtClean="0"/>
              <a:t>resistance.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Composed </a:t>
            </a:r>
            <a:r>
              <a:rPr lang="en-US" sz="1800" dirty="0"/>
              <a:t>of a coil of wire wrapped around a glass </a:t>
            </a:r>
            <a:r>
              <a:rPr lang="en-US" sz="1800" dirty="0" smtClean="0"/>
              <a:t>or silicone </a:t>
            </a:r>
            <a:r>
              <a:rPr lang="en-US" sz="1800" dirty="0"/>
              <a:t>core.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emperature </a:t>
            </a:r>
            <a:r>
              <a:rPr lang="en-US" sz="1800" dirty="0"/>
              <a:t>range of -200</a:t>
            </a:r>
            <a:r>
              <a:rPr lang="en-US" sz="1800" dirty="0">
                <a:solidFill>
                  <a:schemeClr val="dk1"/>
                </a:solidFill>
              </a:rPr>
              <a:t>℃ to 850</a:t>
            </a:r>
            <a:r>
              <a:rPr lang="en-US" sz="1800" dirty="0" smtClean="0">
                <a:solidFill>
                  <a:schemeClr val="dk1"/>
                </a:solidFill>
              </a:rPr>
              <a:t>℃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6160999" y="2134574"/>
            <a:ext cx="278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600" dirty="0"/>
              <a:t>Based off of the </a:t>
            </a:r>
            <a:r>
              <a:rPr lang="en-US" sz="1600" dirty="0" err="1"/>
              <a:t>Seebeck</a:t>
            </a:r>
            <a:r>
              <a:rPr lang="en-US" sz="1600" dirty="0"/>
              <a:t> effect. </a:t>
            </a:r>
            <a:endParaRPr lang="en-US" sz="1600" dirty="0" smtClean="0"/>
          </a:p>
          <a:p>
            <a:pPr marL="285750" lvl="0" indent="-285750">
              <a:buFont typeface="Arial"/>
              <a:buChar char="•"/>
            </a:pPr>
            <a:r>
              <a:rPr lang="en-US" sz="1600" dirty="0" smtClean="0"/>
              <a:t>Electricity </a:t>
            </a:r>
            <a:r>
              <a:rPr lang="en-US" sz="1600" dirty="0"/>
              <a:t>is created, and voltage is translated to read temperature differences between materials. </a:t>
            </a:r>
            <a:endParaRPr lang="en-US" sz="1600" dirty="0" smtClean="0"/>
          </a:p>
          <a:p>
            <a:pPr marL="285750" lvl="0" indent="-285750">
              <a:buFont typeface="Arial"/>
              <a:buChar char="•"/>
            </a:pPr>
            <a:r>
              <a:rPr lang="en-US" sz="1600" dirty="0" smtClean="0"/>
              <a:t>Temperature </a:t>
            </a:r>
            <a:r>
              <a:rPr lang="en-US" sz="1600" dirty="0"/>
              <a:t>range is -270</a:t>
            </a:r>
            <a:r>
              <a:rPr lang="en-US" sz="1600" dirty="0">
                <a:solidFill>
                  <a:schemeClr val="dk1"/>
                </a:solidFill>
              </a:rPr>
              <a:t>℃ to 1260℃.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110087" y="2113775"/>
            <a:ext cx="2614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Electronic device that is placed on an integrated circuit to measure temperatures.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Temperature </a:t>
            </a:r>
            <a:r>
              <a:rPr lang="en-US" sz="1800" dirty="0"/>
              <a:t>range is between -40</a:t>
            </a:r>
            <a:r>
              <a:rPr lang="en-US" sz="1800" dirty="0">
                <a:solidFill>
                  <a:schemeClr val="dk1"/>
                </a:solidFill>
              </a:rPr>
              <a:t>℃ to 120℃.</a:t>
            </a:r>
            <a:endParaRPr lang="en-US" sz="1800" dirty="0"/>
          </a:p>
        </p:txBody>
      </p:sp>
      <p:pic>
        <p:nvPicPr>
          <p:cNvPr id="29" name="Google Shape;320;p3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4304" t="11052" r="8457" b="13350"/>
          <a:stretch/>
        </p:blipFill>
        <p:spPr>
          <a:xfrm>
            <a:off x="1090117" y="4684748"/>
            <a:ext cx="1419437" cy="128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1;p3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28081" b="8815"/>
          <a:stretch/>
        </p:blipFill>
        <p:spPr>
          <a:xfrm>
            <a:off x="3468336" y="4757064"/>
            <a:ext cx="2382803" cy="102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22;p34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335" y="4684748"/>
            <a:ext cx="2202818" cy="127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323;p34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12474" t="5201" r="11831" b="7962"/>
          <a:stretch/>
        </p:blipFill>
        <p:spPr>
          <a:xfrm>
            <a:off x="9841480" y="4682604"/>
            <a:ext cx="1145474" cy="131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8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91600" y="5984705"/>
            <a:ext cx="3200400" cy="228600"/>
          </a:xfrm>
        </p:spPr>
        <p:txBody>
          <a:bodyPr/>
          <a:lstStyle/>
          <a:p>
            <a:r>
              <a:rPr lang="en-US" dirty="0" smtClean="0"/>
              <a:t>Matthew Zawiski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89530" y="1420895"/>
            <a:ext cx="4115780" cy="45459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34065" y="1404289"/>
            <a:ext cx="4114147" cy="45625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1689530" y="1399849"/>
            <a:ext cx="4115780" cy="682872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1689530" y="5308926"/>
            <a:ext cx="4115780" cy="784996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6233851" y="1404288"/>
            <a:ext cx="4114147" cy="682872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6234062" y="5308926"/>
            <a:ext cx="4114147" cy="788217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4515" y="1479942"/>
            <a:ext cx="3522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Rate of Temperature Increase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2688" y="1477187"/>
            <a:ext cx="3520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Maximum/Minimum Absolute Temperature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22743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Critical Temperature Cut-Off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1709683" y="2156681"/>
            <a:ext cx="384677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This first method will be calibrated based off of a neutral temperature and then track rapidly changing temperatures towards both </a:t>
            </a:r>
            <a:r>
              <a:rPr lang="en-US" sz="1800" dirty="0" smtClean="0"/>
              <a:t>extremes (hot or cold). </a:t>
            </a:r>
            <a:endParaRPr lang="en-US" sz="1800" dirty="0"/>
          </a:p>
          <a:p>
            <a:pPr marL="285750" lvl="0" indent="-285750"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ar’s </a:t>
            </a:r>
            <a:r>
              <a:rPr lang="en-US" sz="1800" dirty="0"/>
              <a:t>internal temperature can rise from 70 to 115 degrees in about an hour or 0.75 degrees per minute (Jon, 2018).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9910" y="2121730"/>
            <a:ext cx="3845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This second method will work based on a specified temperature at each extreme.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Rise in temperature between </a:t>
            </a:r>
            <a:r>
              <a:rPr lang="en-US" sz="1800" dirty="0"/>
              <a:t>the car and infant is approximately 4.5:1 </a:t>
            </a:r>
            <a:r>
              <a:rPr lang="en-US" sz="1800" dirty="0" smtClean="0"/>
              <a:t>degrees.</a:t>
            </a:r>
            <a:endParaRPr lang="en-US" sz="1800" dirty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Possible fever </a:t>
            </a:r>
            <a:r>
              <a:rPr lang="en-US" sz="1800" dirty="0"/>
              <a:t>after the car’s temperature rises above 84 degrees </a:t>
            </a:r>
            <a:r>
              <a:rPr lang="en-US" sz="1800" dirty="0" smtClean="0"/>
              <a:t>Fahrenheit. </a:t>
            </a:r>
            <a:endParaRPr lang="en-US" sz="1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72699"/>
              </p:ext>
            </p:extLst>
          </p:nvPr>
        </p:nvGraphicFramePr>
        <p:xfrm>
          <a:off x="7101019" y="4849580"/>
          <a:ext cx="2442643" cy="89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320800" imgH="482600" progId="Equation.3">
                  <p:embed/>
                </p:oleObj>
              </mc:Choice>
              <mc:Fallback>
                <p:oleObj name="Equation" r:id="rId4" imgW="1320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1019" y="4849580"/>
                        <a:ext cx="2442643" cy="89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62675" y="5982844"/>
            <a:ext cx="3200400" cy="228600"/>
          </a:xfrm>
        </p:spPr>
        <p:txBody>
          <a:bodyPr/>
          <a:lstStyle/>
          <a:p>
            <a:r>
              <a:rPr lang="en-US" dirty="0" smtClean="0"/>
              <a:t>Matthew Zawiski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265" y="1696797"/>
            <a:ext cx="2649530" cy="43037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07431" y="1717843"/>
            <a:ext cx="2649530" cy="43037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86752" y="1745724"/>
            <a:ext cx="2649530" cy="430371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074632" y="1743369"/>
            <a:ext cx="2649530" cy="43037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44265" y="1383242"/>
            <a:ext cx="2649530" cy="682872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444265" y="4589849"/>
            <a:ext cx="2649530" cy="148746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9074632" y="1383242"/>
            <a:ext cx="2649530" cy="682872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6186752" y="1401933"/>
            <a:ext cx="2649530" cy="682872"/>
          </a:xfrm>
          <a:prstGeom prst="round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307217" y="1404288"/>
            <a:ext cx="2649530" cy="682872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3307431" y="4589849"/>
            <a:ext cx="2649530" cy="1507294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6186752" y="4589848"/>
            <a:ext cx="2649530" cy="1475921"/>
          </a:xfrm>
          <a:prstGeom prst="round2Same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10800000">
            <a:off x="9074632" y="4589849"/>
            <a:ext cx="2649530" cy="147234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438" y="1463335"/>
            <a:ext cx="2267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Key Fob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77842" y="1463335"/>
            <a:ext cx="2267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Pager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5160" y="1477187"/>
            <a:ext cx="2267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Smart Watch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8940" y="1477187"/>
            <a:ext cx="2267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Phone App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22743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Secondary Response Device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64418" y="2074954"/>
            <a:ext cx="2476357" cy="258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Resembles a car key fob that can be carried on a key ring. </a:t>
            </a:r>
          </a:p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Consists of buttons and a small screen to display messages and temperature inside car.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8578" y="2121730"/>
            <a:ext cx="2476357" cy="23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An app that connects to the primary device for it to send messages. </a:t>
            </a:r>
            <a:endParaRPr lang="en-US" sz="1800" dirty="0" smtClean="0"/>
          </a:p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app will also provide up-to-date readings of the inside car temperature.</a:t>
            </a:r>
          </a:p>
        </p:txBody>
      </p:sp>
      <p:pic>
        <p:nvPicPr>
          <p:cNvPr id="33" name="Google Shape;344;p3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7366" y="4685409"/>
            <a:ext cx="1394695" cy="133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6206905" y="2134574"/>
            <a:ext cx="2476357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A watch that can be worn to receive quick alerts.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9110087" y="2113775"/>
            <a:ext cx="2476357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A simple solution that can be attached to the waist and display short messages. </a:t>
            </a:r>
          </a:p>
        </p:txBody>
      </p:sp>
      <p:pic>
        <p:nvPicPr>
          <p:cNvPr id="36" name="Google Shape;345;p3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7934" y="4829932"/>
            <a:ext cx="2105995" cy="94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46;p36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831" y="4668363"/>
            <a:ext cx="1332144" cy="13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43;p36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514" y="4698961"/>
            <a:ext cx="1397832" cy="1319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4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 Selection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Eight designs were chosen for evaluation.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A few selection methods were carried out including: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○"/>
            </a:pPr>
            <a:r>
              <a:rPr lang="en-US" dirty="0"/>
              <a:t>House of Quality (HOQ)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○"/>
            </a:pPr>
            <a:r>
              <a:rPr lang="en-US" dirty="0"/>
              <a:t>Pugh Matrices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○"/>
            </a:pPr>
            <a:r>
              <a:rPr lang="en-US" dirty="0"/>
              <a:t>Analytical Hierarchy Process (AHP)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This gave the final concept to move forward </a:t>
            </a:r>
            <a:r>
              <a:rPr lang="en-US" sz="2400" dirty="0" smtClean="0"/>
              <a:t>with.</a:t>
            </a:r>
            <a:endParaRPr sz="2400" dirty="0"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House of Quality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30987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79400">
              <a:lnSpc>
                <a:spcPct val="100000"/>
              </a:lnSpc>
              <a:spcBef>
                <a:spcPts val="0"/>
              </a:spcBef>
              <a:buSzPts val="1800"/>
              <a:buFont typeface="Noto Sans Symbols"/>
              <a:buChar char="➢"/>
            </a:pPr>
            <a:r>
              <a:rPr lang="en-US" sz="2000" dirty="0"/>
              <a:t>Customer needs compared to engineering characteristics based on a 1,3,9 scale. </a:t>
            </a:r>
            <a:endParaRPr lang="en-US" sz="2000" dirty="0" smtClean="0"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➢"/>
            </a:pPr>
            <a:r>
              <a:rPr lang="en-US" sz="2000" dirty="0" smtClean="0"/>
              <a:t>Pairwise </a:t>
            </a:r>
            <a:r>
              <a:rPr lang="en-US" sz="2000" dirty="0"/>
              <a:t>comparison evaluated to determine importance of customer requirements.</a:t>
            </a:r>
            <a:endParaRPr sz="2000" dirty="0"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 smtClean="0"/>
              <a:t>Engineering </a:t>
            </a:r>
            <a:r>
              <a:rPr lang="en-US" sz="2000" dirty="0"/>
              <a:t>characteristics were ranked based on the calculated relative weight.</a:t>
            </a:r>
            <a:endParaRPr sz="2000" dirty="0"/>
          </a:p>
        </p:txBody>
      </p:sp>
      <p:sp>
        <p:nvSpPr>
          <p:cNvPr id="273" name="Google Shape;273;p3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075" y="1360375"/>
            <a:ext cx="7949651" cy="450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7132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Competitor - </a:t>
            </a:r>
            <a:r>
              <a:rPr lang="en-US" sz="3400" dirty="0" err="1"/>
              <a:t>Elpho</a:t>
            </a:r>
            <a:r>
              <a:rPr lang="en-US" sz="3400" dirty="0"/>
              <a:t> </a:t>
            </a:r>
            <a:r>
              <a:rPr lang="en-US" sz="3400" dirty="0" err="1" smtClean="0"/>
              <a:t>eClip</a:t>
            </a:r>
            <a:r>
              <a:rPr lang="en-US" sz="3400" dirty="0" smtClean="0"/>
              <a:t> (</a:t>
            </a:r>
            <a:r>
              <a:rPr lang="en-US" sz="3400" dirty="0">
                <a:solidFill>
                  <a:srgbClr val="000000"/>
                </a:solidFill>
              </a:rPr>
              <a:t>Inc., E</a:t>
            </a:r>
            <a:r>
              <a:rPr lang="en-US" sz="3400" dirty="0" smtClean="0">
                <a:solidFill>
                  <a:srgbClr val="000000"/>
                </a:solidFill>
              </a:rPr>
              <a:t>., 2018)</a:t>
            </a:r>
            <a:endParaRPr sz="3400" dirty="0"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80700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➢"/>
            </a:pPr>
            <a:r>
              <a:rPr lang="en-US" sz="2400" dirty="0"/>
              <a:t>Easy setup </a:t>
            </a:r>
            <a:r>
              <a:rPr lang="en-US" sz="2400" dirty="0" smtClean="0"/>
              <a:t>and </a:t>
            </a:r>
            <a:r>
              <a:rPr lang="en-US" sz="2400" dirty="0"/>
              <a:t>universal with all straps. </a:t>
            </a:r>
            <a:endParaRPr sz="2400" dirty="0"/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Low energy source with the use of </a:t>
            </a:r>
            <a:r>
              <a:rPr lang="en-US" sz="2400" dirty="0" smtClean="0"/>
              <a:t>Bluetooth.</a:t>
            </a:r>
            <a:endParaRPr sz="2400" dirty="0"/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Alerts user through smart phone app.</a:t>
            </a:r>
            <a:endParaRPr sz="2400" dirty="0"/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➢"/>
            </a:pPr>
            <a:r>
              <a:rPr lang="en-US" sz="2400" dirty="0"/>
              <a:t>Detects when user is more than 15 feet away from the car. 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3" name="Google Shape;283;p3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300" y="3527775"/>
            <a:ext cx="3631300" cy="23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0577" y="422288"/>
            <a:ext cx="2510050" cy="558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838200" y="3342410"/>
            <a:ext cx="41769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Monitors temperature in the back of the car while car is on and off.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Baby proof, no choking hazards, baby incapable to turn off device.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title"/>
          </p:nvPr>
        </p:nvSpPr>
        <p:spPr>
          <a:xfrm>
            <a:off x="838200" y="-6667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Pugh Matrix #1</a:t>
            </a:r>
            <a:endParaRPr dirty="0"/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graphicFrame>
        <p:nvGraphicFramePr>
          <p:cNvPr id="296" name="Google Shape;296;p35"/>
          <p:cNvGraphicFramePr/>
          <p:nvPr>
            <p:extLst>
              <p:ext uri="{D42A27DB-BD31-4B8C-83A1-F6EECF244321}">
                <p14:modId xmlns:p14="http://schemas.microsoft.com/office/powerpoint/2010/main" val="1822447365"/>
              </p:ext>
            </p:extLst>
          </p:nvPr>
        </p:nvGraphicFramePr>
        <p:xfrm>
          <a:off x="238545" y="934007"/>
          <a:ext cx="11716385" cy="5169408"/>
        </p:xfrm>
        <a:graphic>
          <a:graphicData uri="http://schemas.openxmlformats.org/drawingml/2006/table">
            <a:tbl>
              <a:tblPr>
                <a:noFill/>
                <a:tableStyleId>{43750721-2126-48AF-BBF9-109FEBF26BCD}</a:tableStyleId>
              </a:tblPr>
              <a:tblGrid>
                <a:gridCol w="187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70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45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Concepts</a:t>
                      </a:r>
                      <a:endParaRPr sz="1200" b="1"/>
                    </a:p>
                  </a:txBody>
                  <a:tcPr marL="28575" marR="28575" marT="19050" marB="19050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Selection Criteria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Elpho eClip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5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6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7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8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Detects Minimum Passenger Weight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Datum</a:t>
                      </a:r>
                      <a:endParaRPr b="1" dirty="0"/>
                    </a:p>
                  </a:txBody>
                  <a:tcPr marL="28575" marR="28575" marT="19050" marB="19050" vert="vert27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 - Alert - Reaction Time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Critical Car Temperature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Passenger Vitals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Compatibility with Car Seat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Operate in Distance Range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Plus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Temperature Ranges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Plus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Alert Tone to User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Initial Temperature Detection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SOS Signal to Emergency Personnel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# of Pluses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4</a:t>
                      </a:r>
                      <a:endParaRPr sz="110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# of Minuses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0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837463" y="4346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Pugh Matrix #2</a:t>
            </a:r>
            <a:endParaRPr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Matthew Zawiski</a:t>
            </a:r>
            <a:endParaRPr dirty="0"/>
          </a:p>
        </p:txBody>
      </p:sp>
      <p:graphicFrame>
        <p:nvGraphicFramePr>
          <p:cNvPr id="305" name="Google Shape;305;p36"/>
          <p:cNvGraphicFramePr/>
          <p:nvPr>
            <p:extLst>
              <p:ext uri="{D42A27DB-BD31-4B8C-83A1-F6EECF244321}">
                <p14:modId xmlns:p14="http://schemas.microsoft.com/office/powerpoint/2010/main" val="1782736861"/>
              </p:ext>
            </p:extLst>
          </p:nvPr>
        </p:nvGraphicFramePr>
        <p:xfrm>
          <a:off x="707725" y="1078599"/>
          <a:ext cx="10675825" cy="4981075"/>
        </p:xfrm>
        <a:graphic>
          <a:graphicData uri="http://schemas.openxmlformats.org/drawingml/2006/table">
            <a:tbl>
              <a:tblPr>
                <a:noFill/>
                <a:tableStyleId>{43750721-2126-48AF-BBF9-109FEBF26BCD}</a:tableStyleId>
              </a:tblPr>
              <a:tblGrid>
                <a:gridCol w="2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Concepts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Selection Criteria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8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5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7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Detects Minimum Passenger Weight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Datum</a:t>
                      </a:r>
                      <a:endParaRPr b="1" dirty="0"/>
                    </a:p>
                  </a:txBody>
                  <a:tcPr marL="28575" marR="28575" marT="19050" marB="19050" vert="vert27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 - Alert - Reaction Time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Minus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Critical Car Temperature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Passenger Vitals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Plus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Compatibility with Car Seat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Minus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Operate in Distance Range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Plus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Temperature Ranges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Alert Tone to User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Initial Temperature Detection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SOS Signal to Emergency Personel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# of Pluses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</a:t>
                      </a:r>
                      <a:endParaRPr sz="110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# of Minuses</a:t>
                      </a:r>
                      <a:endParaRPr sz="1200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Pugh Matrix #3</a:t>
            </a:r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417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➢"/>
            </a:pPr>
            <a:r>
              <a:rPr lang="en-US" sz="2000" dirty="0"/>
              <a:t>Narrowed down to three final designs: 1,2,7</a:t>
            </a:r>
            <a:endParaRPr sz="2000" dirty="0"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/>
              <a:t>Analytical Hierarchy process was completed next to establish numerical weights for each engineering characteristic and design concept.</a:t>
            </a:r>
            <a:endParaRPr sz="2000" dirty="0"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Matthew Zawiski</a:t>
            </a:r>
            <a:endParaRPr dirty="0"/>
          </a:p>
        </p:txBody>
      </p:sp>
      <p:graphicFrame>
        <p:nvGraphicFramePr>
          <p:cNvPr id="315" name="Google Shape;315;p37"/>
          <p:cNvGraphicFramePr/>
          <p:nvPr>
            <p:extLst>
              <p:ext uri="{D42A27DB-BD31-4B8C-83A1-F6EECF244321}">
                <p14:modId xmlns:p14="http://schemas.microsoft.com/office/powerpoint/2010/main" val="2830531581"/>
              </p:ext>
            </p:extLst>
          </p:nvPr>
        </p:nvGraphicFramePr>
        <p:xfrm>
          <a:off x="5201500" y="859222"/>
          <a:ext cx="6897950" cy="5170773"/>
        </p:xfrm>
        <a:graphic>
          <a:graphicData uri="http://schemas.openxmlformats.org/drawingml/2006/table">
            <a:tbl>
              <a:tblPr>
                <a:noFill/>
                <a:tableStyleId>{43750721-2126-48AF-BBF9-109FEBF26BCD}</a:tableStyleId>
              </a:tblPr>
              <a:tblGrid>
                <a:gridCol w="203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Concepts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Selection Criteria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7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Detects Minimum Passenger Weight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Datum</a:t>
                      </a:r>
                      <a:endParaRPr b="1" dirty="0"/>
                    </a:p>
                  </a:txBody>
                  <a:tcPr marL="28575" marR="28575" marT="19050" marB="19050" vert="vert27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Detect - Alert - Reaction Time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Critical Car Temperature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Passenger Vitals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Compatibility with Car Seat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Plus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Operate in Distance Range</a:t>
                      </a:r>
                      <a:endParaRPr sz="1200" b="1" dirty="0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Same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Displays Temperature Ranges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Alert Tone to User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Initial Temperature Detection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Minus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SOS Signal to Emergency Personel</a:t>
                      </a:r>
                      <a:endParaRPr sz="1200" b="1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Same</a:t>
                      </a:r>
                      <a:endParaRPr sz="110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# of Pluses</a:t>
                      </a:r>
                      <a:endParaRPr sz="12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# of Minuses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</a:t>
                      </a:r>
                      <a:endParaRPr sz="1100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Concept Selection</a:t>
            </a:r>
            <a:endParaRPr/>
          </a:p>
        </p:txBody>
      </p: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838200" y="1627500"/>
            <a:ext cx="4081800" cy="4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100000"/>
              </a:lnSpc>
              <a:spcBef>
                <a:spcPts val="0"/>
              </a:spcBef>
              <a:buSzPts val="1800"/>
              <a:buFont typeface="Helvetica Neue"/>
              <a:buChar char="➢"/>
            </a:pPr>
            <a:r>
              <a:rPr lang="en-US" sz="2000" dirty="0" smtClean="0"/>
              <a:t>Highest </a:t>
            </a:r>
            <a:r>
              <a:rPr lang="en-US" sz="2000" dirty="0"/>
              <a:t>value was initially chosen for the final design, which was concept seven.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○"/>
            </a:pPr>
            <a:r>
              <a:rPr lang="en-US" sz="2000" dirty="0" smtClean="0"/>
              <a:t>Heart Rate Monitor Bracelet</a:t>
            </a:r>
            <a:endParaRPr sz="2000" dirty="0" smtClean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➢"/>
            </a:pPr>
            <a:r>
              <a:rPr lang="en-US" sz="2000" dirty="0" smtClean="0"/>
              <a:t>However</a:t>
            </a:r>
            <a:r>
              <a:rPr lang="en-US" sz="2000" dirty="0"/>
              <a:t>, after gauging public opinion, concept two was more </a:t>
            </a:r>
            <a:r>
              <a:rPr lang="en-US" sz="2000" dirty="0" smtClean="0"/>
              <a:t>practical.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➢"/>
            </a:pPr>
            <a:r>
              <a:rPr lang="en-US" sz="2000" dirty="0"/>
              <a:t>Therefore, concept two was chosen to move forward with.</a:t>
            </a:r>
            <a:endParaRPr sz="2000" dirty="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11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graphicFrame>
        <p:nvGraphicFramePr>
          <p:cNvPr id="325" name="Google Shape;325;p38"/>
          <p:cNvGraphicFramePr/>
          <p:nvPr/>
        </p:nvGraphicFramePr>
        <p:xfrm>
          <a:off x="5064825" y="2201100"/>
          <a:ext cx="6671625" cy="1645800"/>
        </p:xfrm>
        <a:graphic>
          <a:graphicData uri="http://schemas.openxmlformats.org/drawingml/2006/table">
            <a:tbl>
              <a:tblPr>
                <a:noFill/>
                <a:tableStyleId>{CC5420B6-13C0-4802-8F84-981B5D032DE0}</a:tableStyleId>
              </a:tblPr>
              <a:tblGrid>
                <a:gridCol w="34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Concepts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Alternative Value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0.1744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0.2860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0.5396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6" name="Google Shape;326;p38"/>
          <p:cNvSpPr txBox="1"/>
          <p:nvPr/>
        </p:nvSpPr>
        <p:spPr>
          <a:xfrm>
            <a:off x="6462488" y="1783800"/>
            <a:ext cx="38763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i="1">
                <a:solidFill>
                  <a:schemeClr val="dk1"/>
                </a:solidFill>
              </a:rPr>
              <a:t>Table 1: Alternative Values for the Final Three Concepts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Introductions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644650" y="4501675"/>
            <a:ext cx="216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Matthew Zawiski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758603" y="4492185"/>
            <a:ext cx="244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Engineer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9147100" y="4505325"/>
            <a:ext cx="216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 Miller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Engineer/ Fi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nancial Advisor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003" y="2297604"/>
            <a:ext cx="1905000" cy="1914531"/>
          </a:xfrm>
          <a:prstGeom prst="rect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2348503"/>
            <a:ext cx="1828799" cy="183794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5">
            <a:alphaModFix/>
          </a:blip>
          <a:srcRect b="16246"/>
          <a:stretch/>
        </p:blipFill>
        <p:spPr>
          <a:xfrm>
            <a:off x="3992902" y="2273103"/>
            <a:ext cx="1828800" cy="19145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6">
            <a:alphaModFix/>
          </a:blip>
          <a:srcRect l="8747" t="17375" r="12305" b="17368"/>
          <a:stretch/>
        </p:blipFill>
        <p:spPr>
          <a:xfrm>
            <a:off x="6720852" y="2282599"/>
            <a:ext cx="1737347" cy="1914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Google Shape;178;p26"/>
          <p:cNvSpPr txBox="1"/>
          <p:nvPr/>
        </p:nvSpPr>
        <p:spPr>
          <a:xfrm>
            <a:off x="958253" y="4501675"/>
            <a:ext cx="2476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Manager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Final Design</a:t>
            </a:r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Matthew </a:t>
            </a:r>
            <a:r>
              <a:rPr lang="en-US" dirty="0" err="1"/>
              <a:t>Zawiski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" name="Google Shape;254;p31"/>
          <p:cNvSpPr txBox="1">
            <a:spLocks/>
          </p:cNvSpPr>
          <p:nvPr/>
        </p:nvSpPr>
        <p:spPr>
          <a:xfrm>
            <a:off x="838200" y="1673300"/>
            <a:ext cx="10515600" cy="270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indent="-342900">
              <a:lnSpc>
                <a:spcPct val="100000"/>
              </a:lnSpc>
              <a:spcBef>
                <a:spcPts val="0"/>
              </a:spcBef>
              <a:buSzPts val="1800"/>
              <a:buChar char="➢"/>
            </a:pPr>
            <a:r>
              <a:rPr lang="en-US" sz="2000" dirty="0"/>
              <a:t>The final design was determined to be concept 2, which is the combination of: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○"/>
            </a:pPr>
            <a:r>
              <a:rPr lang="en-US" sz="2000" dirty="0" smtClean="0"/>
              <a:t>A </a:t>
            </a:r>
            <a:r>
              <a:rPr lang="en-US" sz="2000" dirty="0"/>
              <a:t>baby monitor attached to the car seat </a:t>
            </a:r>
            <a:r>
              <a:rPr lang="en-US" sz="2000" dirty="0" smtClean="0"/>
              <a:t>buckles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○"/>
            </a:pPr>
            <a:r>
              <a:rPr lang="en-US" sz="2000" dirty="0"/>
              <a:t>A positive/ negative temperature coefficient thermistor </a:t>
            </a: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○"/>
            </a:pPr>
            <a:r>
              <a:rPr lang="en-US" sz="2000" dirty="0" smtClean="0"/>
              <a:t>Rate of temperature increase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○"/>
            </a:pPr>
            <a:r>
              <a:rPr lang="en-US" sz="2000" dirty="0" smtClean="0"/>
              <a:t>A Key Fob</a:t>
            </a:r>
          </a:p>
          <a:p>
            <a:pPr lvl="0" indent="-342900">
              <a:lnSpc>
                <a:spcPct val="100000"/>
              </a:lnSpc>
              <a:spcBef>
                <a:spcPts val="0"/>
              </a:spcBef>
              <a:buSzPts val="1800"/>
              <a:buFont typeface="Helvetica Neue"/>
              <a:buChar char="➢"/>
            </a:pPr>
            <a:r>
              <a:rPr lang="en-US" sz="2000" dirty="0" smtClean="0"/>
              <a:t>Team plans on </a:t>
            </a:r>
            <a:r>
              <a:rPr lang="en-US" sz="2000" dirty="0"/>
              <a:t>c</a:t>
            </a:r>
            <a:r>
              <a:rPr lang="en-US" sz="2000" dirty="0" smtClean="0"/>
              <a:t>reating a clip system large enough to encompass microcontroller and temperature sensors.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SzPts val="1800"/>
              <a:buFont typeface="Helvetica Neue"/>
              <a:buChar char="➢"/>
            </a:pPr>
            <a:r>
              <a:rPr lang="en-US" sz="1600" dirty="0" smtClean="0"/>
              <a:t>similar to the standard baby harness clips.</a:t>
            </a:r>
          </a:p>
          <a:p>
            <a:pPr lvl="0" indent="-342900">
              <a:lnSpc>
                <a:spcPct val="100000"/>
              </a:lnSpc>
              <a:spcBef>
                <a:spcPts val="0"/>
              </a:spcBef>
              <a:buSzPts val="1800"/>
              <a:buFont typeface="Helvetica Neue"/>
              <a:buChar char="➢"/>
            </a:pPr>
            <a:r>
              <a:rPr lang="en-US" sz="2000" dirty="0" smtClean="0"/>
              <a:t>Proximity sensors in the clip ends will tell if clips are secured together indicating the presence of a child. </a:t>
            </a:r>
            <a:endParaRPr lang="en-US" sz="2000" dirty="0"/>
          </a:p>
          <a:p>
            <a:pPr marL="50800" indent="0">
              <a:spcBef>
                <a:spcPts val="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Drawlings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60" y="568795"/>
            <a:ext cx="3779848" cy="5547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91600" y="5981699"/>
            <a:ext cx="3200400" cy="228600"/>
          </a:xfrm>
        </p:spPr>
        <p:txBody>
          <a:bodyPr/>
          <a:lstStyle/>
          <a:p>
            <a:r>
              <a:rPr lang="en-US" dirty="0"/>
              <a:t>Matthew </a:t>
            </a:r>
            <a:r>
              <a:rPr lang="en-US" dirty="0" err="1"/>
              <a:t>Zawiski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9981" y="2113434"/>
            <a:ext cx="2950210" cy="3221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9528">
            <a:off x="432688" y="2080827"/>
            <a:ext cx="3629532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>
            <a:spLocks noGrp="1"/>
          </p:cNvSpPr>
          <p:nvPr>
            <p:ph type="title"/>
          </p:nvPr>
        </p:nvSpPr>
        <p:spPr>
          <a:xfrm>
            <a:off x="838200" y="2511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Bill of Materials</a:t>
            </a:r>
            <a:endParaRPr dirty="0"/>
          </a:p>
        </p:txBody>
      </p:sp>
      <p:sp>
        <p:nvSpPr>
          <p:cNvPr id="346" name="Google Shape;346;p4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03578"/>
              </p:ext>
            </p:extLst>
          </p:nvPr>
        </p:nvGraphicFramePr>
        <p:xfrm>
          <a:off x="374512" y="1295559"/>
          <a:ext cx="11435218" cy="4646682"/>
        </p:xfrm>
        <a:graphic>
          <a:graphicData uri="http://schemas.openxmlformats.org/drawingml/2006/table">
            <a:tbl>
              <a:tblPr/>
              <a:tblGrid>
                <a:gridCol w="70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2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2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Category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#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Description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Quanity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 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($) / Unit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 ($)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Shipping Cost ($)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Cost ($)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Electronics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Arduino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UNO REV3 Board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Microcontroller board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55.14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Electronic Component Pack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Includes resistors, LEDs, buttons,potentiometer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6.86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Wires Ribbon Cables Kit for Arduino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Includes 40 male-female, 40 male-male, 40 female-female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Arduino speaker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 speaker to give off alert sound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 Bread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Borad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170-Point mini bread board to create portable circuits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LCD Display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Transmissive LCD Character Display to display messages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42.84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ECR2032 Battery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Small battery used for power source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14.86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Battery Holder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terminal battery holder for ECR2032 batteries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Receiver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 MHz reciever, located in the key fob, receives signal from the clip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6.66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Transmitter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Located in the clip, sends a signal to key fob (Sold as kit with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reciever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031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Switch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to turn device on, off, or put in sleep mode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Casing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3-D Print Filament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 3D Printer Filliment - Blue used to 3D print the housing of both devices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19.99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31.17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Screws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Screws to keep casings for both devices together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15.27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 Ring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Keeps the key fob connected to keychains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0.24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14.17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Sensors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265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Reed Magnetic Switch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Magnetic switch used to determine when clip is connected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7.99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8.83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1654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Thermistors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NTC Thermistor Temperature Sensor Module for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Arduino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 measure temperature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1.87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0.11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1.98</a:t>
                      </a:r>
                    </a:p>
                  </a:txBody>
                  <a:tcPr marL="10391" marR="10391" marT="10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9273"/>
              </p:ext>
            </p:extLst>
          </p:nvPr>
        </p:nvGraphicFramePr>
        <p:xfrm>
          <a:off x="6096000" y="6088765"/>
          <a:ext cx="1955800" cy="18034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Cost ($) 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297.25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6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Bill of Materials cont.</a:t>
            </a:r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4926031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/>
              <a:t>Project Composition:                               40% Ordering/Receiving Parts                60% Assembling the Device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/>
              <a:t>Yes = 1, No = 0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/>
              <a:t>Currently 2.35 % of the project is completed</a:t>
            </a:r>
            <a:endParaRPr sz="2000" dirty="0"/>
          </a:p>
        </p:txBody>
      </p:sp>
      <p:sp>
        <p:nvSpPr>
          <p:cNvPr id="356" name="Google Shape;356;p4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Matthew Zawiski </a:t>
            </a:r>
            <a:endParaRPr/>
          </a:p>
        </p:txBody>
      </p:sp>
      <p:pic>
        <p:nvPicPr>
          <p:cNvPr id="359" name="Google Shape;3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0" y="4845450"/>
            <a:ext cx="1503810" cy="68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300" y="4965100"/>
            <a:ext cx="4419600" cy="46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3859913"/>
            <a:ext cx="4914900" cy="60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65079"/>
              </p:ext>
            </p:extLst>
          </p:nvPr>
        </p:nvGraphicFramePr>
        <p:xfrm>
          <a:off x="6159862" y="5181305"/>
          <a:ext cx="5759396" cy="707981"/>
        </p:xfrm>
        <a:graphic>
          <a:graphicData uri="http://schemas.openxmlformats.org/drawingml/2006/table">
            <a:tbl>
              <a:tblPr/>
              <a:tblGrid>
                <a:gridCol w="36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Amount of Category Completed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consolata"/>
                        </a:rPr>
                        <a:t>5.882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Inconsolata"/>
                        </a:rPr>
                        <a:t>5.882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 of Importance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Amount of Project Completed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5594"/>
              </p:ext>
            </p:extLst>
          </p:nvPr>
        </p:nvGraphicFramePr>
        <p:xfrm>
          <a:off x="9885307" y="1367825"/>
          <a:ext cx="2082800" cy="3768979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Purchased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Shipped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Received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54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71302"/>
              </p:ext>
            </p:extLst>
          </p:nvPr>
        </p:nvGraphicFramePr>
        <p:xfrm>
          <a:off x="5879592" y="1367825"/>
          <a:ext cx="3924300" cy="3768979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Category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#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Electronics</a:t>
                      </a:r>
                    </a:p>
                  </a:txBody>
                  <a:tcPr marL="12700" marR="12700" marT="54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Arduino UNO REV3 Board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Electronic Component Pack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Wires Ribbon Cables Kit for Arduino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Arduino speaker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 Bread Borad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LCD Display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ECR2032 Battery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Battery Holder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Receiver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Transmitter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Switch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3-D Print Filament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Screws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 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Sensors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Reed Magnetic Switch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Thermistors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5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51816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dirty="0"/>
              <a:t>Risk Assessment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dirty="0"/>
              <a:t>Poster (Summary of Project)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dirty="0"/>
              <a:t>Ordering Parts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Purchase all parts by end of semester for them to arrive on time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dirty="0"/>
              <a:t>Prototype &amp; Building 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Coding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Assembly 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</a:t>
            </a:r>
            <a:r>
              <a:rPr lang="en-US" dirty="0"/>
              <a:t>sting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4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 smtClean="0"/>
              <a:t>David Miller</a:t>
            </a:r>
            <a:endParaRPr sz="1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2" name="Google Shape;37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843088"/>
            <a:ext cx="55626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838200" y="1836100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➢"/>
            </a:pPr>
            <a:r>
              <a:rPr lang="en-US" sz="1800" dirty="0" err="1">
                <a:solidFill>
                  <a:srgbClr val="000000"/>
                </a:solidFill>
              </a:rPr>
              <a:t>Geggel</a:t>
            </a:r>
            <a:r>
              <a:rPr lang="en-US" sz="1800" dirty="0">
                <a:solidFill>
                  <a:srgbClr val="000000"/>
                </a:solidFill>
              </a:rPr>
              <a:t>, L. (2018, May 24). </a:t>
            </a:r>
            <a:r>
              <a:rPr lang="en-US" sz="1800" i="1" dirty="0">
                <a:solidFill>
                  <a:srgbClr val="000000"/>
                </a:solidFill>
              </a:rPr>
              <a:t>How Long Does It Take a Parked Car to </a:t>
            </a:r>
            <a:r>
              <a:rPr lang="en-US" sz="1800" i="1" dirty="0" smtClean="0">
                <a:solidFill>
                  <a:srgbClr val="000000"/>
                </a:solidFill>
              </a:rPr>
              <a:t>Reach </a:t>
            </a:r>
            <a:r>
              <a:rPr lang="en-US" sz="1800" i="1" dirty="0">
                <a:solidFill>
                  <a:srgbClr val="000000"/>
                </a:solidFill>
              </a:rPr>
              <a:t>Deadly Hot </a:t>
            </a:r>
            <a:endParaRPr sz="1800" i="1" dirty="0">
              <a:solidFill>
                <a:srgbClr val="000000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rgbClr val="000000"/>
                </a:solidFill>
              </a:rPr>
              <a:t>Temperatuers</a:t>
            </a:r>
            <a:r>
              <a:rPr lang="en-US" sz="1800" i="1" dirty="0">
                <a:solidFill>
                  <a:srgbClr val="000000"/>
                </a:solidFill>
              </a:rPr>
              <a:t>?</a:t>
            </a:r>
            <a:r>
              <a:rPr lang="en-US" sz="1800" dirty="0">
                <a:solidFill>
                  <a:srgbClr val="000000"/>
                </a:solidFill>
              </a:rPr>
              <a:t> Retrieved from Live Science: </a:t>
            </a:r>
            <a:r>
              <a:rPr lang="en-US" sz="1800" dirty="0">
                <a:solidFill>
                  <a:srgbClr val="000000"/>
                </a:solidFill>
                <a:uFill>
                  <a:noFill/>
                </a:uFill>
                <a:hlinkClick r:id="rId3"/>
              </a:rPr>
              <a:t>https://www.livescience.com/62651-how-hot-cars-get.html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Inc., E. (2018). </a:t>
            </a:r>
            <a:r>
              <a:rPr lang="en-US" sz="1800" i="1" dirty="0" err="1">
                <a:solidFill>
                  <a:srgbClr val="000000"/>
                </a:solidFill>
              </a:rPr>
              <a:t>eClip</a:t>
            </a:r>
            <a:r>
              <a:rPr lang="en-US" sz="1800" i="1" dirty="0">
                <a:solidFill>
                  <a:srgbClr val="000000"/>
                </a:solidFill>
              </a:rPr>
              <a:t>: Helping to </a:t>
            </a:r>
            <a:r>
              <a:rPr lang="en-US" sz="1800" i="1" dirty="0" err="1">
                <a:solidFill>
                  <a:srgbClr val="000000"/>
                </a:solidFill>
              </a:rPr>
              <a:t>pervent</a:t>
            </a:r>
            <a:r>
              <a:rPr lang="en-US" sz="1800" i="1" dirty="0">
                <a:solidFill>
                  <a:srgbClr val="000000"/>
                </a:solidFill>
              </a:rPr>
              <a:t> babies from being left in cars</a:t>
            </a:r>
            <a:r>
              <a:rPr lang="en-US" sz="1800" dirty="0">
                <a:solidFill>
                  <a:srgbClr val="000000"/>
                </a:solidFill>
              </a:rPr>
              <a:t>. Retrieved from </a:t>
            </a:r>
            <a:r>
              <a:rPr lang="en-US" sz="1800" dirty="0" err="1">
                <a:solidFill>
                  <a:srgbClr val="000000"/>
                </a:solidFill>
              </a:rPr>
              <a:t>Kickstarter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  <a:endParaRPr sz="1800" dirty="0">
              <a:solidFill>
                <a:srgbClr val="000000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uFill>
                  <a:noFill/>
                </a:uFill>
                <a:hlinkClick r:id="rId4"/>
              </a:rPr>
              <a:t>https://www.kickstarter.com/projects/1745478023/eclip-helping-to-prevent-babies-from-being-left-in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Jon. (2018). </a:t>
            </a:r>
            <a:r>
              <a:rPr lang="en-US" sz="1800" i="1" dirty="0">
                <a:solidFill>
                  <a:srgbClr val="000000"/>
                </a:solidFill>
              </a:rPr>
              <a:t>How hot can the interior of a car get - and how quickly?</a:t>
            </a:r>
            <a:r>
              <a:rPr lang="en-US" sz="1800" dirty="0">
                <a:solidFill>
                  <a:srgbClr val="000000"/>
                </a:solidFill>
              </a:rPr>
              <a:t> Retrieved from Heat Kills: </a:t>
            </a:r>
            <a:endParaRPr sz="1800" dirty="0">
              <a:solidFill>
                <a:srgbClr val="000000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hlinkClick r:id="rId5"/>
              </a:rPr>
              <a:t>http://heatkills.org/how-hot</a:t>
            </a:r>
            <a:r>
              <a:rPr lang="en-US" sz="1800" dirty="0" smtClean="0">
                <a:solidFill>
                  <a:srgbClr val="000000"/>
                </a:solidFill>
                <a:hlinkClick r:id="rId5"/>
              </a:rPr>
              <a:t>/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982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838200" y="2550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Backup Sildes</a:t>
            </a:r>
            <a:endParaRPr sz="6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45"/>
          <p:cNvSpPr txBox="1"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Slides to the content above.</a:t>
            </a:r>
            <a:endParaRPr/>
          </a:p>
        </p:txBody>
      </p:sp>
      <p:sp>
        <p:nvSpPr>
          <p:cNvPr id="393" name="Google Shape;393;p4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endParaRPr sz="4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4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Shapes</a:t>
            </a:r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47"/>
          <p:cNvSpPr/>
          <p:nvPr/>
        </p:nvSpPr>
        <p:spPr>
          <a:xfrm>
            <a:off x="606669" y="2606943"/>
            <a:ext cx="1676400" cy="457200"/>
          </a:xfrm>
          <a:prstGeom prst="rect">
            <a:avLst/>
          </a:prstGeom>
          <a:solidFill>
            <a:srgbClr val="FFFF00">
              <a:alpha val="2431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 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47"/>
          <p:cNvCxnSpPr/>
          <p:nvPr/>
        </p:nvCxnSpPr>
        <p:spPr>
          <a:xfrm>
            <a:off x="602984" y="3657600"/>
            <a:ext cx="1144500" cy="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409" name="Google Shape;409;p47"/>
          <p:cNvSpPr/>
          <p:nvPr/>
        </p:nvSpPr>
        <p:spPr>
          <a:xfrm>
            <a:off x="602984" y="443865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47"/>
          <p:cNvCxnSpPr/>
          <p:nvPr/>
        </p:nvCxnSpPr>
        <p:spPr>
          <a:xfrm>
            <a:off x="602984" y="4114800"/>
            <a:ext cx="914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411" name="Google Shape;411;p47"/>
          <p:cNvSpPr/>
          <p:nvPr/>
        </p:nvSpPr>
        <p:spPr>
          <a:xfrm>
            <a:off x="602984" y="1670586"/>
            <a:ext cx="685800" cy="685800"/>
          </a:xfrm>
          <a:prstGeom prst="rect">
            <a:avLst/>
          </a:prstGeom>
          <a:solidFill>
            <a:srgbClr val="FFFF00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7"/>
          <p:cNvSpPr/>
          <p:nvPr/>
        </p:nvSpPr>
        <p:spPr>
          <a:xfrm>
            <a:off x="602984" y="5323672"/>
            <a:ext cx="685800" cy="685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7"/>
          <p:cNvSpPr/>
          <p:nvPr/>
        </p:nvSpPr>
        <p:spPr>
          <a:xfrm>
            <a:off x="5257800" y="5258151"/>
            <a:ext cx="685800" cy="685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7"/>
          <p:cNvSpPr txBox="1"/>
          <p:nvPr/>
        </p:nvSpPr>
        <p:spPr>
          <a:xfrm>
            <a:off x="5257800" y="2606943"/>
            <a:ext cx="12293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box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8839200" y="2606943"/>
            <a:ext cx="1920206" cy="4001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47"/>
          <p:cNvCxnSpPr/>
          <p:nvPr/>
        </p:nvCxnSpPr>
        <p:spPr>
          <a:xfrm>
            <a:off x="602984" y="3276600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7" name="Google Shape;417;p47"/>
          <p:cNvCxnSpPr/>
          <p:nvPr/>
        </p:nvCxnSpPr>
        <p:spPr>
          <a:xfrm>
            <a:off x="5257800" y="3610829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418" name="Google Shape;418;p47"/>
          <p:cNvSpPr/>
          <p:nvPr/>
        </p:nvSpPr>
        <p:spPr>
          <a:xfrm>
            <a:off x="5257800" y="4391880"/>
            <a:ext cx="762000" cy="685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47"/>
          <p:cNvCxnSpPr/>
          <p:nvPr/>
        </p:nvCxnSpPr>
        <p:spPr>
          <a:xfrm>
            <a:off x="5257800" y="4068029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420" name="Google Shape;420;p47"/>
          <p:cNvCxnSpPr/>
          <p:nvPr/>
        </p:nvCxnSpPr>
        <p:spPr>
          <a:xfrm>
            <a:off x="5257800" y="3229829"/>
            <a:ext cx="91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1" name="Google Shape;421;p47"/>
          <p:cNvSpPr/>
          <p:nvPr/>
        </p:nvSpPr>
        <p:spPr>
          <a:xfrm>
            <a:off x="8839200" y="5279738"/>
            <a:ext cx="685800" cy="685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47"/>
          <p:cNvCxnSpPr/>
          <p:nvPr/>
        </p:nvCxnSpPr>
        <p:spPr>
          <a:xfrm>
            <a:off x="8839200" y="3632416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423" name="Google Shape;423;p47"/>
          <p:cNvSpPr/>
          <p:nvPr/>
        </p:nvSpPr>
        <p:spPr>
          <a:xfrm>
            <a:off x="8839200" y="4413467"/>
            <a:ext cx="762000" cy="685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47"/>
          <p:cNvCxnSpPr/>
          <p:nvPr/>
        </p:nvCxnSpPr>
        <p:spPr>
          <a:xfrm>
            <a:off x="8839200" y="4089616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425" name="Google Shape;425;p47"/>
          <p:cNvCxnSpPr/>
          <p:nvPr/>
        </p:nvCxnSpPr>
        <p:spPr>
          <a:xfrm>
            <a:off x="8839200" y="3251416"/>
            <a:ext cx="9144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6" name="Google Shape;426;p47"/>
          <p:cNvSpPr/>
          <p:nvPr/>
        </p:nvSpPr>
        <p:spPr>
          <a:xfrm>
            <a:off x="755384" y="459105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838200" y="401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Project Summary</a:t>
            </a:r>
            <a:endParaRPr dirty="0"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David Miller</a:t>
            </a:r>
            <a:endParaRPr sz="1400"/>
          </a:p>
        </p:txBody>
      </p:sp>
      <p:sp>
        <p:nvSpPr>
          <p:cNvPr id="187" name="Google Shape;187;p27"/>
          <p:cNvSpPr/>
          <p:nvPr/>
        </p:nvSpPr>
        <p:spPr>
          <a:xfrm rot="917486" flipH="1">
            <a:off x="9771947" y="3750276"/>
            <a:ext cx="1992957" cy="96965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 rot="-925519">
            <a:off x="7936785" y="3750254"/>
            <a:ext cx="1992992" cy="97056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rot="497978" flipH="1">
            <a:off x="6079955" y="3826455"/>
            <a:ext cx="1993074" cy="97083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-863514">
            <a:off x="4244901" y="3902831"/>
            <a:ext cx="1992735" cy="97095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58D3"/>
              </a:solidFill>
            </a:endParaRPr>
          </a:p>
        </p:txBody>
      </p:sp>
      <p:sp>
        <p:nvSpPr>
          <p:cNvPr id="191" name="Google Shape;191;p27"/>
          <p:cNvSpPr/>
          <p:nvPr/>
        </p:nvSpPr>
        <p:spPr>
          <a:xfrm rot="912085" flipH="1">
            <a:off x="2395663" y="3826430"/>
            <a:ext cx="1993036" cy="96874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27"/>
          <p:cNvGrpSpPr/>
          <p:nvPr/>
        </p:nvGrpSpPr>
        <p:grpSpPr>
          <a:xfrm>
            <a:off x="2780028" y="3928029"/>
            <a:ext cx="3073440" cy="2337728"/>
            <a:chOff x="2683803" y="2543425"/>
            <a:chExt cx="1712700" cy="1233565"/>
          </a:xfrm>
        </p:grpSpPr>
        <p:sp>
          <p:nvSpPr>
            <p:cNvPr id="193" name="Google Shape;193;p27"/>
            <p:cNvSpPr/>
            <p:nvPr/>
          </p:nvSpPr>
          <p:spPr>
            <a:xfrm rot="-1789476">
              <a:off x="3457142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683803" y="307349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4951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7"/>
          <p:cNvGrpSpPr/>
          <p:nvPr/>
        </p:nvGrpSpPr>
        <p:grpSpPr>
          <a:xfrm>
            <a:off x="6468174" y="3821045"/>
            <a:ext cx="3073440" cy="2569488"/>
            <a:chOff x="4734203" y="2543425"/>
            <a:chExt cx="1712700" cy="1311097"/>
          </a:xfrm>
        </p:grpSpPr>
        <p:sp>
          <p:nvSpPr>
            <p:cNvPr id="197" name="Google Shape;197;p27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99" name="Google Shape;199;p27"/>
            <p:cNvSpPr txBox="1"/>
            <p:nvPr/>
          </p:nvSpPr>
          <p:spPr>
            <a:xfrm>
              <a:off x="4778464" y="3055622"/>
              <a:ext cx="16242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Based on the customer needs the devices main function is to alert a parent/caregiver if their child is left inside a automobile with unsafe conditions.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7"/>
          <p:cNvSpPr/>
          <p:nvPr/>
        </p:nvSpPr>
        <p:spPr>
          <a:xfrm rot="-917486">
            <a:off x="560447" y="3826476"/>
            <a:ext cx="1992957" cy="96965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7"/>
          <p:cNvGrpSpPr/>
          <p:nvPr/>
        </p:nvGrpSpPr>
        <p:grpSpPr>
          <a:xfrm>
            <a:off x="911438" y="1634083"/>
            <a:ext cx="3073440" cy="2227076"/>
            <a:chOff x="1641853" y="1221570"/>
            <a:chExt cx="1712700" cy="1246754"/>
          </a:xfrm>
        </p:grpSpPr>
        <p:sp>
          <p:nvSpPr>
            <p:cNvPr id="203" name="Google Shape;203;p27"/>
            <p:cNvSpPr/>
            <p:nvPr/>
          </p:nvSpPr>
          <p:spPr>
            <a:xfrm>
              <a:off x="164185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04" name="Google Shape;204;p27"/>
            <p:cNvSpPr/>
            <p:nvPr/>
          </p:nvSpPr>
          <p:spPr>
            <a:xfrm rot="10800000">
              <a:off x="245317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1686104" y="1229240"/>
              <a:ext cx="1624200" cy="7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Our design team is tasked with creating a device that parents/caregivers can use to prevent the death of infants who are left behind in cars.</a:t>
              </a:r>
              <a:endParaRPr sz="13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dirty="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 rot="-1789476">
              <a:off x="2415143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7"/>
          <p:cNvGrpSpPr/>
          <p:nvPr/>
        </p:nvGrpSpPr>
        <p:grpSpPr>
          <a:xfrm>
            <a:off x="4466391" y="1592448"/>
            <a:ext cx="3209771" cy="2345380"/>
            <a:chOff x="3692203" y="1221554"/>
            <a:chExt cx="1712700" cy="1217494"/>
          </a:xfrm>
        </p:grpSpPr>
        <p:sp>
          <p:nvSpPr>
            <p:cNvPr id="208" name="Google Shape;208;p27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10" name="Google Shape;210;p27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3736449" y="1221554"/>
              <a:ext cx="1624200" cy="66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 needs were established. The device must detect a passenger and surrounding temperatures, alert the user upon detection, and alert emergency personnel before fatal conditions are met. </a:t>
              </a:r>
              <a:endParaRPr sz="13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13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294030" y="1492198"/>
            <a:ext cx="3073440" cy="2280957"/>
            <a:chOff x="5770307" y="1179865"/>
            <a:chExt cx="1712700" cy="1288458"/>
          </a:xfrm>
        </p:grpSpPr>
        <p:sp>
          <p:nvSpPr>
            <p:cNvPr id="213" name="Google Shape;213;p27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16" name="Google Shape;216;p27"/>
            <p:cNvSpPr txBox="1"/>
            <p:nvPr/>
          </p:nvSpPr>
          <p:spPr>
            <a:xfrm>
              <a:off x="5814551" y="1179865"/>
              <a:ext cx="1624200" cy="7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sp>
        <p:nvSpPr>
          <p:cNvPr id="217" name="Google Shape;217;p27"/>
          <p:cNvSpPr txBox="1"/>
          <p:nvPr/>
        </p:nvSpPr>
        <p:spPr>
          <a:xfrm>
            <a:off x="2945150" y="4903714"/>
            <a:ext cx="27432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team held a conference call with our sponsor Lisa Allen to discuss the customer needs &amp; preliminary questions pertaining to the overall landscape of the product.</a:t>
            </a:r>
            <a:endParaRPr sz="13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8330750" y="1533815"/>
            <a:ext cx="3000000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  <a:latin typeface="Helvetica Neue"/>
                <a:cs typeface="Helvetica Neue"/>
              </a:rPr>
              <a:t>The preliminary design process begins with stating the targets of the product. From there the concept generation process begins. </a:t>
            </a:r>
            <a:endParaRPr sz="1300" dirty="0">
              <a:solidFill>
                <a:schemeClr val="lt1"/>
              </a:solidFill>
              <a:latin typeface="Helvetica Neue"/>
              <a:cs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Approved Logos</a:t>
            </a:r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</a:t>
            </a:fld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3" name="Google Shape;43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785" y="1625838"/>
            <a:ext cx="2770430" cy="275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4671671"/>
            <a:ext cx="9448800" cy="122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 Palette</a:t>
            </a:r>
            <a:endParaRPr/>
          </a:p>
        </p:txBody>
      </p:sp>
      <p:pic>
        <p:nvPicPr>
          <p:cNvPr id="440" name="Google Shape;440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6198" y="1825625"/>
            <a:ext cx="801960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</a:t>
            </a:fld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 Tables</a:t>
            </a:r>
            <a:endParaRPr/>
          </a:p>
        </p:txBody>
      </p:sp>
      <p:graphicFrame>
        <p:nvGraphicFramePr>
          <p:cNvPr id="447" name="Google Shape;447;p50"/>
          <p:cNvGraphicFramePr/>
          <p:nvPr/>
        </p:nvGraphicFramePr>
        <p:xfrm>
          <a:off x="816429" y="1447800"/>
          <a:ext cx="10515625" cy="1854250"/>
        </p:xfrm>
        <a:graphic>
          <a:graphicData uri="http://schemas.openxmlformats.org/drawingml/2006/table">
            <a:tbl>
              <a:tblPr firstRow="1" bandRow="1">
                <a:noFill/>
                <a:tableStyleId>{3B5A4DE4-86F8-453A-891D-71F1D0600C87}</a:tableStyleId>
              </a:tblPr>
              <a:tblGrid>
                <a:gridCol w="21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8" name="Google Shape;448;p5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</a:t>
            </a:fld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49" name="Google Shape;449;p50"/>
          <p:cNvGraphicFramePr/>
          <p:nvPr/>
        </p:nvGraphicFramePr>
        <p:xfrm>
          <a:off x="852055" y="3755294"/>
          <a:ext cx="10515575" cy="2250485"/>
        </p:xfrm>
        <a:graphic>
          <a:graphicData uri="http://schemas.openxmlformats.org/drawingml/2006/table">
            <a:tbl>
              <a:tblPr firstRow="1" bandRow="1">
                <a:noFill/>
                <a:tableStyleId>{3B5A4DE4-86F8-453A-891D-71F1D0600C87}</a:tableStyleId>
              </a:tblPr>
              <a:tblGrid>
                <a:gridCol w="20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Category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subcategory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subcategory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subcategory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subcategory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Item 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Targets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David Miller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➢"/>
            </a:pPr>
            <a:r>
              <a:rPr lang="en-US" sz="2000" dirty="0"/>
              <a:t>Children tend to experience a fever when their internal body temperature reaches 100 degrees Fahrenheit, heat stroke at 104 degrees Fahrenheit, and death at approximately 107 degrees Fahrenheit (</a:t>
            </a:r>
            <a:r>
              <a:rPr lang="en-US" sz="2000" dirty="0" err="1"/>
              <a:t>Gaggel</a:t>
            </a:r>
            <a:r>
              <a:rPr lang="en-US" sz="2000" dirty="0"/>
              <a:t>, 2018). </a:t>
            </a:r>
            <a:endParaRPr sz="2000" dirty="0">
              <a:highlight>
                <a:srgbClr val="FFFF00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➢"/>
            </a:pPr>
            <a:r>
              <a:rPr lang="en-US" sz="2000" dirty="0"/>
              <a:t>Target distance was set for the device to operate at a </a:t>
            </a:r>
            <a:r>
              <a:rPr lang="en-US" sz="2000" dirty="0">
                <a:highlight>
                  <a:srgbClr val="FFFFFF"/>
                </a:highlight>
              </a:rPr>
              <a:t>maximum range of </a:t>
            </a:r>
            <a:r>
              <a:rPr lang="en-US" sz="2000" dirty="0"/>
              <a:t>50 to 100 </a:t>
            </a:r>
            <a:r>
              <a:rPr lang="en-US" sz="2000" dirty="0" smtClean="0"/>
              <a:t>meters.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➢"/>
            </a:pPr>
            <a:r>
              <a:rPr lang="en-US" sz="2000" dirty="0"/>
              <a:t>Sizing of the secondary device was set to similar dimension of a key fob, which would allow the user to carry the device along with their keys.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 dirty="0">
                <a:highlight>
                  <a:srgbClr val="FFFFFF"/>
                </a:highlight>
              </a:rPr>
              <a:t>Approximate dimensions : height - 0.025m, width - 0.04 m, length - 0.085 m</a:t>
            </a:r>
            <a:endParaRPr sz="2000" dirty="0"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11480"/>
          <a:stretch/>
        </p:blipFill>
        <p:spPr>
          <a:xfrm>
            <a:off x="7899400" y="4140200"/>
            <a:ext cx="2464852" cy="1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Targets Cont.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782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Device should be compatible with all car seats.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Detect if baby is in car seat.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Display temperature ranges and passenger vitals.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➢"/>
            </a:pPr>
            <a:r>
              <a:rPr lang="en-US" sz="2400" dirty="0"/>
              <a:t>Alert users and emergency personnel.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Device should not be in power or measuring temperatures when passenger is not present.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365125"/>
            <a:ext cx="2743200" cy="55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David Miller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 Testing Methods</a:t>
            </a:r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05156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The accuracy of temperature detection will be tested using a standard thermometer and comparing readings. 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Response range will be tested by measuring the distance the two devices can operate until feedback is no longer received.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To insure devices can operate properly in high temperatures it will be placed in an environment simulating that of a hot car. 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Test to ensure device can detect when a passenger is in the car seat.</a:t>
            </a:r>
            <a:endParaRPr sz="2400" dirty="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David Miller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 Generation</a:t>
            </a: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Team brainstormed many ideas to bring the project to life.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There were four main categories to consider: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Passenger detection device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Interior temperature detection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Critical temperature cut-off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Secondary response device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All ideas were put into a morphological chart.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Created 192 possible concepts.</a:t>
            </a:r>
            <a:endParaRPr sz="2400"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David Miller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42992" y="6000507"/>
            <a:ext cx="3200400" cy="228600"/>
          </a:xfrm>
        </p:spPr>
        <p:txBody>
          <a:bodyPr/>
          <a:lstStyle/>
          <a:p>
            <a:r>
              <a:rPr lang="en-US" dirty="0" smtClean="0"/>
              <a:t>David Miller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265" y="1444440"/>
            <a:ext cx="3499518" cy="45560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56165" y="1383242"/>
            <a:ext cx="3499518" cy="46055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89285" y="1398541"/>
            <a:ext cx="3499518" cy="463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44265" y="1383242"/>
            <a:ext cx="3499518" cy="682872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444265" y="4589849"/>
            <a:ext cx="3499518" cy="148746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8089285" y="1386840"/>
            <a:ext cx="3499518" cy="682872"/>
          </a:xfrm>
          <a:prstGeom prst="round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4255951" y="1371541"/>
            <a:ext cx="3499518" cy="682872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4256165" y="4557102"/>
            <a:ext cx="3499518" cy="1507294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8089285" y="4574754"/>
            <a:ext cx="3499518" cy="1475921"/>
          </a:xfrm>
          <a:prstGeom prst="round2Same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740" y="1417438"/>
            <a:ext cx="2994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Heart Rate Monitor Bracelet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7693" y="1462094"/>
            <a:ext cx="299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Airbag Detection Weight Technology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78278" y="1520935"/>
            <a:ext cx="2994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Smart Lock Alert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22743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Passenger Detection Device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64418" y="2140074"/>
            <a:ext cx="347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A bracelet that will monitor the passenger’s heart rate.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Alerts </a:t>
            </a:r>
            <a:r>
              <a:rPr lang="en-US" sz="1800" dirty="0"/>
              <a:t>when unsafe heart rate is reached.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91406" y="2088983"/>
            <a:ext cx="33443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This </a:t>
            </a:r>
            <a:r>
              <a:rPr lang="en-US" sz="1800" dirty="0"/>
              <a:t>will be connected to the alarm </a:t>
            </a:r>
            <a:r>
              <a:rPr lang="en-US" sz="1800" dirty="0" smtClean="0"/>
              <a:t>system and door locks.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Car doors will not lock until passenger is removed.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When critical, alarm system will sound until </a:t>
            </a:r>
            <a:r>
              <a:rPr lang="en-US" sz="1800" dirty="0"/>
              <a:t>passenger is removed.</a:t>
            </a:r>
          </a:p>
          <a:p>
            <a:pPr lvl="0"/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8063532" y="2119481"/>
            <a:ext cx="35252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This will alert the driver, much like an airbag </a:t>
            </a:r>
            <a:r>
              <a:rPr lang="en-US" sz="1800" dirty="0" smtClean="0"/>
              <a:t>alert.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This occurs when </a:t>
            </a:r>
            <a:r>
              <a:rPr lang="en-US" sz="1800" dirty="0"/>
              <a:t>a passenger is left too long in the seat after the engine is shut off.</a:t>
            </a:r>
          </a:p>
        </p:txBody>
      </p:sp>
      <p:pic>
        <p:nvPicPr>
          <p:cNvPr id="33" name="Google Shape;305;p3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9597" r="10626" b="5051"/>
          <a:stretch/>
        </p:blipFill>
        <p:spPr>
          <a:xfrm>
            <a:off x="1460129" y="4656911"/>
            <a:ext cx="1340168" cy="140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871" y="4654356"/>
            <a:ext cx="1988550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1665" y="4656910"/>
            <a:ext cx="1411527" cy="132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4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991600" y="5997554"/>
            <a:ext cx="3200400" cy="228600"/>
          </a:xfrm>
        </p:spPr>
        <p:txBody>
          <a:bodyPr/>
          <a:lstStyle/>
          <a:p>
            <a:r>
              <a:rPr lang="en-US" dirty="0" smtClean="0"/>
              <a:t>David Miller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265" y="1444440"/>
            <a:ext cx="3499518" cy="45560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56165" y="1383242"/>
            <a:ext cx="3499518" cy="46055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89285" y="1398541"/>
            <a:ext cx="3499518" cy="463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44265" y="1383242"/>
            <a:ext cx="3499518" cy="682872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444265" y="4589849"/>
            <a:ext cx="3499518" cy="1487466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8089285" y="1386840"/>
            <a:ext cx="3499518" cy="682872"/>
          </a:xfrm>
          <a:prstGeom prst="round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4255951" y="1371541"/>
            <a:ext cx="3499518" cy="682872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4256165" y="4557102"/>
            <a:ext cx="3499518" cy="1507294"/>
          </a:xfrm>
          <a:prstGeom prst="round2Same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8089285" y="4574754"/>
            <a:ext cx="3499518" cy="1475921"/>
          </a:xfrm>
          <a:prstGeom prst="round2Same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740" y="1509232"/>
            <a:ext cx="2994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Scale Mechanism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43599" y="1523290"/>
            <a:ext cx="299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Smart Baby </a:t>
            </a:r>
            <a:r>
              <a:rPr lang="en-US" sz="1800" dirty="0" err="1"/>
              <a:t>Onesie</a:t>
            </a:r>
            <a:r>
              <a:rPr lang="en-US" sz="18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78278" y="1520935"/>
            <a:ext cx="2994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/>
              <a:t>Baby Monitor Car Seat Clip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22743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Passenger Detection </a:t>
            </a:r>
            <a:r>
              <a:rPr lang="en-US" dirty="0" smtClean="0"/>
              <a:t>Device Cont.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64418" y="2140074"/>
            <a:ext cx="347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Similar to the airbag concept, except incorporated into the car seat</a:t>
            </a:r>
            <a:r>
              <a:rPr lang="en-US" sz="1800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Detects presence based off weight measured in car seat. </a:t>
            </a:r>
          </a:p>
          <a:p>
            <a:pPr marL="285750" lvl="0" indent="-285750">
              <a:buFont typeface="Arial"/>
              <a:buChar char="•"/>
            </a:pP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291406" y="2088983"/>
            <a:ext cx="33443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Clip that connects to </a:t>
            </a:r>
            <a:r>
              <a:rPr lang="en-US" sz="1800" dirty="0" smtClean="0"/>
              <a:t>the harness </a:t>
            </a:r>
            <a:r>
              <a:rPr lang="en-US" sz="1800" dirty="0"/>
              <a:t>on a car seat.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Operates when </a:t>
            </a:r>
            <a:r>
              <a:rPr lang="en-US" sz="1800" dirty="0"/>
              <a:t>connected and </a:t>
            </a:r>
            <a:r>
              <a:rPr lang="en-US" sz="1800" dirty="0" smtClean="0"/>
              <a:t>passenger is present. 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Alerts when secondary device is too far away.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8063532" y="2119481"/>
            <a:ext cx="352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Very trendy classic that reads infant vitals and alert abnormalities to the parent.</a:t>
            </a:r>
          </a:p>
        </p:txBody>
      </p:sp>
      <p:pic>
        <p:nvPicPr>
          <p:cNvPr id="23" name="Google Shape;306;p3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0805" r="6199" b="3456"/>
          <a:stretch/>
        </p:blipFill>
        <p:spPr>
          <a:xfrm>
            <a:off x="1353733" y="4654355"/>
            <a:ext cx="1594829" cy="137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7;p3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6085" r="16214"/>
          <a:stretch/>
        </p:blipFill>
        <p:spPr>
          <a:xfrm>
            <a:off x="5486960" y="4589849"/>
            <a:ext cx="930328" cy="141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08;p33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2848" y="4654354"/>
            <a:ext cx="1234768" cy="1331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3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2631</Words>
  <Application>Microsoft Office PowerPoint</Application>
  <PresentationFormat>Widescreen</PresentationFormat>
  <Paragraphs>900</Paragraphs>
  <Slides>32</Slides>
  <Notes>28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Inconsolata</vt:lpstr>
      <vt:lpstr>Helvetica Neue</vt:lpstr>
      <vt:lpstr>Arial</vt:lpstr>
      <vt:lpstr>Noto Sans Symbols</vt:lpstr>
      <vt:lpstr>Calibri</vt:lpstr>
      <vt:lpstr>Title Slides</vt:lpstr>
      <vt:lpstr>Content Slides</vt:lpstr>
      <vt:lpstr>Equation</vt:lpstr>
      <vt:lpstr>VDR 2 The Detector Baby </vt:lpstr>
      <vt:lpstr>Team Introductions</vt:lpstr>
      <vt:lpstr>Project Summary</vt:lpstr>
      <vt:lpstr>Targets</vt:lpstr>
      <vt:lpstr>Targets Cont.</vt:lpstr>
      <vt:lpstr>Target Testing Methods</vt:lpstr>
      <vt:lpstr>Concept Generation</vt:lpstr>
      <vt:lpstr>Passenger Detection Device</vt:lpstr>
      <vt:lpstr>Passenger Detection Device Cont.</vt:lpstr>
      <vt:lpstr>Interior Temperature Detection Device</vt:lpstr>
      <vt:lpstr>Critical Temperature Cut-Off</vt:lpstr>
      <vt:lpstr>Secondary Response Device</vt:lpstr>
      <vt:lpstr>Concept Selection</vt:lpstr>
      <vt:lpstr>House of Quality</vt:lpstr>
      <vt:lpstr>Competitor - Elpho eClip (Inc., E., 2018)</vt:lpstr>
      <vt:lpstr>Pugh Matrix #1</vt:lpstr>
      <vt:lpstr>Pugh Matrix #2</vt:lpstr>
      <vt:lpstr>Pugh Matrix #3</vt:lpstr>
      <vt:lpstr>Concept Selection</vt:lpstr>
      <vt:lpstr>Final Design</vt:lpstr>
      <vt:lpstr>Final Design Drawlings</vt:lpstr>
      <vt:lpstr>Bill of Materials</vt:lpstr>
      <vt:lpstr>Bill of Materials cont.</vt:lpstr>
      <vt:lpstr>Future Work</vt:lpstr>
      <vt:lpstr>References</vt:lpstr>
      <vt:lpstr>Questions?</vt:lpstr>
      <vt:lpstr>Backup Sildes</vt:lpstr>
      <vt:lpstr>PowerPoint Presentation</vt:lpstr>
      <vt:lpstr>Standard Shapes</vt:lpstr>
      <vt:lpstr>Approved Logos</vt:lpstr>
      <vt:lpstr>Color Palette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VDR 2 The Detector Baby</dc:title>
  <dc:creator>William Abraira</dc:creator>
  <cp:lastModifiedBy>studentpro</cp:lastModifiedBy>
  <cp:revision>19</cp:revision>
  <dcterms:modified xsi:type="dcterms:W3CDTF">2018-11-13T03:03:11Z</dcterms:modified>
</cp:coreProperties>
</file>