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645BD0-7DE3-49A6-B072-5CD14901F880}">
  <a:tblStyle styleId="{F9645BD0-7DE3-49A6-B072-5CD14901F8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7128E8-8167-4B1E-B168-6393A6CB06A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EE"/>
          </a:solidFill>
        </a:fill>
      </a:tcStyle>
    </a:wholeTbl>
    <a:band1H>
      <a:tcTxStyle/>
      <a:tcStyle>
        <a:tcBdr/>
        <a:fill>
          <a:solidFill>
            <a:srgbClr val="CBD1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1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526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30bd77350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30bd77350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430bd77350_1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30bd77350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30bd77350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30bd77350_1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30bd77350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30bd77350_1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430bd77350_1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this slide will advance on default after 2 seconds. If you would like to change this then go to the transition tab and under timing change the advance slide settings.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30bd773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30bd7735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430bd7735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30bd7735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30bd7735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430bd77350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 rot="5400000">
            <a:off x="3960813" y="-1296988"/>
            <a:ext cx="427037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7173913" y="1916113"/>
            <a:ext cx="573087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839913" y="-636587"/>
            <a:ext cx="57308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-third Slide">
  <p:cSld name="Content One-third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47472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404360" y="1825625"/>
            <a:ext cx="694944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-thirds Slide">
  <p:cSld name="Content Two-thirds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7879080" y="1828800"/>
            <a:ext cx="347472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838199" y="1828800"/>
            <a:ext cx="69494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Heading One-third Slide">
  <p:cSld name="Sub Heading One-third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839788" y="182880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839788" y="2518665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4419600" y="2518665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4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Slide">
  <p:cSld name="Three Columns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787908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838200" y="1850122"/>
            <a:ext cx="3474720" cy="424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3"/>
          </p:nvPr>
        </p:nvSpPr>
        <p:spPr>
          <a:xfrm>
            <a:off x="435864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ottom Two Columns ">
  <p:cSld name="Content with Bottom Two Columns 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205728" y="312420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838200" y="3124201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4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Bottom Three Columns ">
  <p:cSld name="Content with Bottom Three Columns 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87908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3"/>
          </p:nvPr>
        </p:nvSpPr>
        <p:spPr>
          <a:xfrm>
            <a:off x="83820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"/>
          </p:nvPr>
        </p:nvSpPr>
        <p:spPr>
          <a:xfrm>
            <a:off x="435864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5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with Captions">
  <p:cSld name="3 Columns with Captio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38200" y="1804140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358640" y="1804139"/>
            <a:ext cx="3474720" cy="383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3"/>
          </p:nvPr>
        </p:nvSpPr>
        <p:spPr>
          <a:xfrm>
            <a:off x="7879080" y="1804138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4"/>
          </p:nvPr>
        </p:nvSpPr>
        <p:spPr>
          <a:xfrm>
            <a:off x="838200" y="5638800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5"/>
          </p:nvPr>
        </p:nvSpPr>
        <p:spPr>
          <a:xfrm>
            <a:off x="4358640" y="56388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6"/>
          </p:nvPr>
        </p:nvSpPr>
        <p:spPr>
          <a:xfrm>
            <a:off x="7875037" y="5638800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7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2 Rows with Captions">
  <p:cSld name="3 Columns and 2 Rows with Captio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841248" y="1777261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4358640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3"/>
          </p:nvPr>
        </p:nvSpPr>
        <p:spPr>
          <a:xfrm>
            <a:off x="7882128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4"/>
          </p:nvPr>
        </p:nvSpPr>
        <p:spPr>
          <a:xfrm>
            <a:off x="841248" y="5663462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5"/>
          </p:nvPr>
        </p:nvSpPr>
        <p:spPr>
          <a:xfrm>
            <a:off x="4350882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6"/>
          </p:nvPr>
        </p:nvSpPr>
        <p:spPr>
          <a:xfrm>
            <a:off x="7882128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7"/>
          </p:nvPr>
        </p:nvSpPr>
        <p:spPr>
          <a:xfrm>
            <a:off x="841248" y="3422706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8"/>
          </p:nvPr>
        </p:nvSpPr>
        <p:spPr>
          <a:xfrm>
            <a:off x="4350882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9"/>
          </p:nvPr>
        </p:nvSpPr>
        <p:spPr>
          <a:xfrm>
            <a:off x="7882128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3"/>
          </p:nvPr>
        </p:nvSpPr>
        <p:spPr>
          <a:xfrm>
            <a:off x="841248" y="3985855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4"/>
          </p:nvPr>
        </p:nvSpPr>
        <p:spPr>
          <a:xfrm>
            <a:off x="4358640" y="3985854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5"/>
          </p:nvPr>
        </p:nvSpPr>
        <p:spPr>
          <a:xfrm>
            <a:off x="7882128" y="3985853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Only">
  <p:cSld name="1_Content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73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inition">
  <p:cSld name="Defini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2286000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2895600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39788" y="1828800"/>
            <a:ext cx="515778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3"/>
          </p:nvPr>
        </p:nvSpPr>
        <p:spPr>
          <a:xfrm>
            <a:off x="6172200" y="1828800"/>
            <a:ext cx="518318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5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lang="en-US"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lang="en-US"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VDR 1</a:t>
            </a:r>
            <a:b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Detector Baby </a:t>
            </a:r>
            <a:endParaRPr sz="6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511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Cash, Matthew Zawiski, Shadi Bilal, David Miller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2-Oct-18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807988"/>
            <a:ext cx="9144000" cy="141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Assumptions</a:t>
            </a:r>
            <a:endParaRPr sz="44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Parents will be in possession of </a:t>
            </a:r>
            <a:r>
              <a:rPr lang="en-US"/>
              <a:t>secondary device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/>
              <a:t>Emergency personnel will respond to secondary alert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3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Google Shape;27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761" y="3137308"/>
            <a:ext cx="4956478" cy="296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Stakeholders</a:t>
            </a:r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Innovative Logistics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Sponsor: Lisa Allen-Wallace </a:t>
            </a: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FAMU-FSU College of Engineering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Shayne McConomy, Ph.D</a:t>
            </a: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3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Need Statement </a:t>
            </a:r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body" idx="1"/>
          </p:nvPr>
        </p:nvSpPr>
        <p:spPr>
          <a:xfrm>
            <a:off x="842865" y="1371600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Innovative Logistics wants to market a device that will decrease fatalities resulting from children being left behind in cars.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Uses two components: 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One located in the car evaluating the environment 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Another carried by the user to alert of passenger detection and life-threatening conditions.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Alert 911 emergency personal providing GPS location and conditions in the vehicle if child is neglected.</a:t>
            </a:r>
            <a:endParaRPr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3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Needs Questionnaire</a:t>
            </a:r>
            <a:endParaRPr/>
          </a:p>
        </p:txBody>
      </p:sp>
      <p:graphicFrame>
        <p:nvGraphicFramePr>
          <p:cNvPr id="300" name="Google Shape;300;p37"/>
          <p:cNvGraphicFramePr/>
          <p:nvPr/>
        </p:nvGraphicFramePr>
        <p:xfrm>
          <a:off x="838200" y="1498948"/>
          <a:ext cx="10515600" cy="4520275"/>
        </p:xfrm>
        <a:graphic>
          <a:graphicData uri="http://schemas.openxmlformats.org/drawingml/2006/table">
            <a:tbl>
              <a:tblPr firstRow="1" bandRow="1">
                <a:noFill/>
                <a:tableStyleId>{F9645BD0-7DE3-49A6-B072-5CD14901F880}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Question/Comment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Customers Statement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Interpreted Need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is your ultimate goal for this product?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 create a portable product that will detect infants in vehicles, which will be sold in stores. This will lead to a decrease in infant fatalities.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Portable device, offered to retailers for public use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would you want the parent to be alerted?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parent should be alerted through a small device carried on a keychain and possibly synced with the parent’s phone.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Develop a product similar to a key fob, integrated with a phone app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Where would you like the device to be located?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device must be located inside or on the child's car seat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Located on, inside or underneath the child’s car seat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3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37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Needs Questionnaire</a:t>
            </a:r>
            <a:endParaRPr/>
          </a:p>
        </p:txBody>
      </p:sp>
      <p:graphicFrame>
        <p:nvGraphicFramePr>
          <p:cNvPr id="300" name="Google Shape;300;p37"/>
          <p:cNvGraphicFramePr/>
          <p:nvPr/>
        </p:nvGraphicFramePr>
        <p:xfrm>
          <a:off x="838200" y="1498948"/>
          <a:ext cx="10515600" cy="4520275"/>
        </p:xfrm>
        <a:graphic>
          <a:graphicData uri="http://schemas.openxmlformats.org/drawingml/2006/table">
            <a:tbl>
              <a:tblPr firstRow="1" bandRow="1">
                <a:noFill/>
                <a:tableStyleId>{F9645BD0-7DE3-49A6-B072-5CD14901F880}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Question/Comment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Customers Statement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Interpreted Need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is your ultimate goal for this product?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 create a portable product that will detect infants in vehicles, which will be sold in stores. This will lead to a decrease in infant fatalities.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Portable device, offered to retailers for public use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would you want the parent to be alerted?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parent should be alerted through a small device carried on a keychain and possibly synced with the parent’s phone.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Develop a product similar to a key fob, integrated with a phone app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Where would you like the device to be located?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device must be located inside or on the child's car seat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Located on, inside or underneath the child’s car seat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3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37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7244" y="3144588"/>
            <a:ext cx="3727895" cy="1647885"/>
          </a:xfrm>
          <a:prstGeom prst="roundRect">
            <a:avLst/>
          </a:prstGeom>
          <a:noFill/>
          <a:effectLst>
            <a:glow rad="177800">
              <a:schemeClr val="accent1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2355E-7 1.63737E-6 L 0.28908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08 -0.00023 L 0.57478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Needs Questionnaire</a:t>
            </a:r>
            <a:endParaRPr/>
          </a:p>
        </p:txBody>
      </p:sp>
      <p:graphicFrame>
        <p:nvGraphicFramePr>
          <p:cNvPr id="308" name="Google Shape;308;p38"/>
          <p:cNvGraphicFramePr/>
          <p:nvPr/>
        </p:nvGraphicFramePr>
        <p:xfrm>
          <a:off x="838200" y="1558348"/>
          <a:ext cx="10515600" cy="4474950"/>
        </p:xfrm>
        <a:graphic>
          <a:graphicData uri="http://schemas.openxmlformats.org/drawingml/2006/table">
            <a:tbl>
              <a:tblPr firstRow="1" bandRow="1">
                <a:noFill/>
                <a:tableStyleId>{F9645BD0-7DE3-49A6-B072-5CD14901F880}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Question/Comment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Customers Statement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Interpreted Need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is the budget for the project?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budget is from $500 to $2500.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Design around the provided budget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 you want the device to work based on a time period?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device should operate based on the temperature and weight of baby, but it should also allow a certain time period for the parent to leave their child while doing everyday activities such as pumping gas or running into the grocery store.  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Temperature evaluation based on passenger weight, as well as a timing mechanism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 you interested in extending the product beyond the safety of infants?  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If possible, I would like the device to be developed to help the physically disabled, people with Alzheimer’s, pets, etc.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 dirty="0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Determine if the product can aid others in similar situations</a:t>
                      </a:r>
                      <a:endParaRPr sz="1400" u="none" strike="noStrike" cap="none" dirty="0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9" name="Google Shape;309;p3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38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55211" y="1753713"/>
            <a:ext cx="3727895" cy="1647885"/>
          </a:xfrm>
          <a:prstGeom prst="roundRect">
            <a:avLst/>
          </a:prstGeom>
          <a:noFill/>
          <a:effectLst>
            <a:glow rad="177800">
              <a:schemeClr val="accent1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897E-6 1.83164E-6 L -0.29038 0.19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6" y="9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38 0.19056 L 0.00013 0.19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9079 L 0.28557 0.19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Needs Questionnaire</a:t>
            </a:r>
            <a:endParaRPr/>
          </a:p>
        </p:txBody>
      </p:sp>
      <p:graphicFrame>
        <p:nvGraphicFramePr>
          <p:cNvPr id="316" name="Google Shape;316;p39"/>
          <p:cNvGraphicFramePr/>
          <p:nvPr/>
        </p:nvGraphicFramePr>
        <p:xfrm>
          <a:off x="838200" y="1523573"/>
          <a:ext cx="10515600" cy="4476268"/>
        </p:xfrm>
        <a:graphic>
          <a:graphicData uri="http://schemas.openxmlformats.org/drawingml/2006/table">
            <a:tbl>
              <a:tblPr firstRow="1" bandRow="1">
                <a:noFill/>
                <a:tableStyleId>{F9645BD0-7DE3-49A6-B072-5CD14901F880}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Question/Comment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Customers Statement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Interpreted Need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 there any extra features you would like to add to the device?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Baby on board sign that can alert others passing that a child was left in the car. This signal would also be used in car accidents to inform rescue teams that a baby was once in the car in case they have been ejected.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Create an extended warning device that can alert people and rescue teams if a baby is in danger.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Would you be open to configuring the device to a different form such as a toy or bracelet?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Yes, if the device can still operate properly that would be a great idea to come up with something that can entertain the baby and check their vitals.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Open to changing the form of the device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 you want the device to only alert the parents/user?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 first the device should alert the parents, but if no action is taken after a certain time, the police, paramedics, and fire departments should be alerted.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strike="noStrike" cap="none">
                          <a:highlight>
                            <a:srgbClr val="FFFFFF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Contact emergency personnel when conditions become critical and no action has been taken.</a:t>
                      </a:r>
                      <a:endParaRPr sz="1400" u="none" strike="noStrike" cap="none">
                        <a:highlight>
                          <a:srgbClr val="FFFFFF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244" y="4595916"/>
            <a:ext cx="3727895" cy="1647885"/>
          </a:xfrm>
          <a:prstGeom prst="roundRect">
            <a:avLst/>
          </a:prstGeom>
          <a:noFill/>
          <a:effectLst>
            <a:glow rad="177800">
              <a:schemeClr val="accent1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2355E-7 1.63737E-6 L 0.28908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08 -0.00023 L 0.57478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Functional Decomposition</a:t>
            </a:r>
            <a:endParaRPr/>
          </a:p>
        </p:txBody>
      </p:sp>
      <p:sp>
        <p:nvSpPr>
          <p:cNvPr id="324" name="Google Shape;324;p40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40"/>
          <p:cNvSpPr/>
          <p:nvPr/>
        </p:nvSpPr>
        <p:spPr>
          <a:xfrm>
            <a:off x="4046475" y="1773413"/>
            <a:ext cx="4007100" cy="1567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Car Seat Device/Portable Device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0"/>
          <p:cNvSpPr/>
          <p:nvPr/>
        </p:nvSpPr>
        <p:spPr>
          <a:xfrm>
            <a:off x="5253225" y="4553850"/>
            <a:ext cx="1593600" cy="530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Response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8910375" y="4553875"/>
            <a:ext cx="1593600" cy="530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0"/>
          <p:cNvSpPr/>
          <p:nvPr/>
        </p:nvSpPr>
        <p:spPr>
          <a:xfrm>
            <a:off x="1688025" y="4553863"/>
            <a:ext cx="1593600" cy="530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Detection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40"/>
          <p:cNvCxnSpPr>
            <a:stCxn id="325" idx="4"/>
            <a:endCxn id="326" idx="0"/>
          </p:cNvCxnSpPr>
          <p:nvPr/>
        </p:nvCxnSpPr>
        <p:spPr>
          <a:xfrm>
            <a:off x="6050025" y="3341213"/>
            <a:ext cx="0" cy="121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30" name="Google Shape;330;p40"/>
          <p:cNvCxnSpPr>
            <a:stCxn id="325" idx="2"/>
            <a:endCxn id="328" idx="0"/>
          </p:cNvCxnSpPr>
          <p:nvPr/>
        </p:nvCxnSpPr>
        <p:spPr>
          <a:xfrm flipH="1">
            <a:off x="2484675" y="2557313"/>
            <a:ext cx="1561800" cy="19965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31" name="Google Shape;331;p40"/>
          <p:cNvCxnSpPr>
            <a:stCxn id="325" idx="6"/>
            <a:endCxn id="327" idx="0"/>
          </p:cNvCxnSpPr>
          <p:nvPr/>
        </p:nvCxnSpPr>
        <p:spPr>
          <a:xfrm>
            <a:off x="8053575" y="2557313"/>
            <a:ext cx="1653600" cy="19965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332" name="Google Shape;332;p4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Detection</a:t>
            </a:r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body" idx="2"/>
          </p:nvPr>
        </p:nvSpPr>
        <p:spPr>
          <a:xfrm>
            <a:off x="8991600" y="5997886"/>
            <a:ext cx="32004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Shadi Bilal</a:t>
            </a: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4855525" y="1676925"/>
            <a:ext cx="2967300" cy="9681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Detection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2861125" y="4309850"/>
            <a:ext cx="1994400" cy="8712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React to Temperature Ranges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5505450" y="4309850"/>
            <a:ext cx="1667400" cy="8712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Determine Passenger Presence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7822775" y="4011638"/>
            <a:ext cx="1508100" cy="11694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Operate in Distance Range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5" name="Google Shape;345;p41"/>
          <p:cNvCxnSpPr>
            <a:stCxn id="341" idx="4"/>
            <a:endCxn id="343" idx="0"/>
          </p:cNvCxnSpPr>
          <p:nvPr/>
        </p:nvCxnSpPr>
        <p:spPr>
          <a:xfrm>
            <a:off x="6339175" y="2645025"/>
            <a:ext cx="0" cy="166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46" name="Google Shape;346;p41"/>
          <p:cNvCxnSpPr>
            <a:stCxn id="341" idx="2"/>
            <a:endCxn id="342" idx="0"/>
          </p:cNvCxnSpPr>
          <p:nvPr/>
        </p:nvCxnSpPr>
        <p:spPr>
          <a:xfrm flipH="1">
            <a:off x="3858325" y="2160975"/>
            <a:ext cx="997200" cy="21489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47" name="Google Shape;347;p41"/>
          <p:cNvCxnSpPr>
            <a:stCxn id="341" idx="6"/>
            <a:endCxn id="344" idx="0"/>
          </p:cNvCxnSpPr>
          <p:nvPr/>
        </p:nvCxnSpPr>
        <p:spPr>
          <a:xfrm>
            <a:off x="7822825" y="2160975"/>
            <a:ext cx="753900" cy="18507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</a:t>
            </a:r>
            <a:endParaRPr/>
          </a:p>
        </p:txBody>
      </p:sp>
      <p:sp>
        <p:nvSpPr>
          <p:cNvPr id="354" name="Google Shape;354;p4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4697763" y="1827300"/>
            <a:ext cx="2607300" cy="14709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Response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3550875" y="4252188"/>
            <a:ext cx="11469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Signal Parent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6805738" y="4159488"/>
            <a:ext cx="1835400" cy="8712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Signal Emergency Personnel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42"/>
          <p:cNvCxnSpPr>
            <a:stCxn id="355" idx="6"/>
            <a:endCxn id="357" idx="0"/>
          </p:cNvCxnSpPr>
          <p:nvPr/>
        </p:nvCxnSpPr>
        <p:spPr>
          <a:xfrm>
            <a:off x="7305063" y="2562750"/>
            <a:ext cx="418500" cy="15966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59" name="Google Shape;359;p42"/>
          <p:cNvCxnSpPr>
            <a:stCxn id="355" idx="2"/>
            <a:endCxn id="356" idx="0"/>
          </p:cNvCxnSpPr>
          <p:nvPr/>
        </p:nvCxnSpPr>
        <p:spPr>
          <a:xfrm flipH="1">
            <a:off x="4124463" y="2562750"/>
            <a:ext cx="573300" cy="16893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360" name="Google Shape;360;p42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Introductions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644650" y="4501675"/>
            <a:ext cx="216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Matthew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Zawiski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3758603" y="4492185"/>
            <a:ext cx="244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Experiential Strategist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9147100" y="4505325"/>
            <a:ext cx="216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 Miller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003" y="2297604"/>
            <a:ext cx="1905000" cy="1914531"/>
          </a:xfrm>
          <a:prstGeom prst="rect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400" y="2348503"/>
            <a:ext cx="1828799" cy="183794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5">
            <a:alphaModFix/>
          </a:blip>
          <a:srcRect b="16246"/>
          <a:stretch/>
        </p:blipFill>
        <p:spPr>
          <a:xfrm>
            <a:off x="3992902" y="2273103"/>
            <a:ext cx="1828800" cy="19145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6">
            <a:alphaModFix/>
          </a:blip>
          <a:srcRect l="8747" t="17375" r="12306" b="17369"/>
          <a:stretch/>
        </p:blipFill>
        <p:spPr>
          <a:xfrm>
            <a:off x="6720852" y="2282599"/>
            <a:ext cx="1737347" cy="19145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8" name="Google Shape;178;p26"/>
          <p:cNvSpPr txBox="1"/>
          <p:nvPr/>
        </p:nvSpPr>
        <p:spPr>
          <a:xfrm>
            <a:off x="958253" y="4501675"/>
            <a:ext cx="2476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 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Leader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367" name="Google Shape;367;p4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4572200" y="1820038"/>
            <a:ext cx="2444100" cy="12054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/>
          <p:nvPr/>
        </p:nvSpPr>
        <p:spPr>
          <a:xfrm>
            <a:off x="3316763" y="4291563"/>
            <a:ext cx="23847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Timer Implementation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9065525" y="4230963"/>
            <a:ext cx="1994400" cy="8070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Display Temperature Ranges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1132080" y="4291563"/>
            <a:ext cx="13827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Power On/Off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3"/>
          <p:cNvSpPr/>
          <p:nvPr/>
        </p:nvSpPr>
        <p:spPr>
          <a:xfrm>
            <a:off x="6503475" y="4230950"/>
            <a:ext cx="1667400" cy="8070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Present Passenger Vitals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43"/>
          <p:cNvCxnSpPr>
            <a:stCxn id="368" idx="2"/>
            <a:endCxn id="371" idx="0"/>
          </p:cNvCxnSpPr>
          <p:nvPr/>
        </p:nvCxnSpPr>
        <p:spPr>
          <a:xfrm flipH="1">
            <a:off x="1823300" y="2422738"/>
            <a:ext cx="2748900" cy="18687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74" name="Google Shape;374;p43"/>
          <p:cNvCxnSpPr>
            <a:stCxn id="368" idx="3"/>
            <a:endCxn id="369" idx="0"/>
          </p:cNvCxnSpPr>
          <p:nvPr/>
        </p:nvCxnSpPr>
        <p:spPr>
          <a:xfrm flipH="1">
            <a:off x="4509230" y="2848911"/>
            <a:ext cx="420900" cy="1442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75" name="Google Shape;375;p43"/>
          <p:cNvCxnSpPr>
            <a:stCxn id="368" idx="5"/>
            <a:endCxn id="372" idx="0"/>
          </p:cNvCxnSpPr>
          <p:nvPr/>
        </p:nvCxnSpPr>
        <p:spPr>
          <a:xfrm>
            <a:off x="6658370" y="2848911"/>
            <a:ext cx="678900" cy="1382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76" name="Google Shape;376;p43"/>
          <p:cNvCxnSpPr>
            <a:stCxn id="368" idx="6"/>
            <a:endCxn id="370" idx="0"/>
          </p:cNvCxnSpPr>
          <p:nvPr/>
        </p:nvCxnSpPr>
        <p:spPr>
          <a:xfrm>
            <a:off x="7016300" y="2422738"/>
            <a:ext cx="3046500" cy="18081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377" name="Google Shape;377;p43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Major vs. Minor Functions</a:t>
            </a:r>
            <a:endParaRPr/>
          </a:p>
        </p:txBody>
      </p:sp>
      <p:graphicFrame>
        <p:nvGraphicFramePr>
          <p:cNvPr id="383" name="Google Shape;383;p44"/>
          <p:cNvGraphicFramePr/>
          <p:nvPr/>
        </p:nvGraphicFramePr>
        <p:xfrm>
          <a:off x="990600" y="1524000"/>
          <a:ext cx="9220200" cy="4371975"/>
        </p:xfrm>
        <a:graphic>
          <a:graphicData uri="http://schemas.openxmlformats.org/drawingml/2006/table">
            <a:tbl>
              <a:tblPr firstRow="1" bandRow="1">
                <a:noFill/>
                <a:tableStyleId>{F9645BD0-7DE3-49A6-B072-5CD14901F880}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Response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Detection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Feedback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Signal Parents/Emergency Personnel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Operate in Distance Range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React to Temperature Range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Determine Passenger Presence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Temperature Detection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Power On/Off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Timer Implementation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Present Passenger Vitals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4" name="Google Shape;384;p44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/>
          </a:p>
        </p:txBody>
      </p:sp>
      <p:sp>
        <p:nvSpPr>
          <p:cNvPr id="391" name="Google Shape;391;p45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51816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Targets </a:t>
            </a: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Determine operational range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Suitable temperature ranges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Determine method of communication between device and user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Generation</a:t>
            </a: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Team members will all brainstorm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Selection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45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45"/>
          <p:cNvSpPr txBox="1">
            <a:spLocks noGrp="1"/>
          </p:cNvSpPr>
          <p:nvPr>
            <p:ph type="body" idx="3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Shadi Bilal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4" name="Google Shape;3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843088"/>
            <a:ext cx="55626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  <a:endParaRPr/>
          </a:p>
        </p:txBody>
      </p:sp>
      <p:sp>
        <p:nvSpPr>
          <p:cNvPr id="401" name="Google Shape;40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➢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Willingham AJ. (2018) More than 36 kids die in hot cars every year and July is usually the deadliest month. </a:t>
            </a:r>
            <a:r>
              <a:rPr lang="en-US" sz="16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CNN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Retrived from https://www.cnn.com/2018/07/03/health/hot-car-deaths-child-charts-graphs-trnd/index.html.</a:t>
            </a:r>
            <a:endParaRPr sz="1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46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 txBox="1">
            <a:spLocks noGrp="1"/>
          </p:cNvSpPr>
          <p:nvPr>
            <p:ph type="title"/>
          </p:nvPr>
        </p:nvSpPr>
        <p:spPr>
          <a:xfrm>
            <a:off x="838200" y="2550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  <p:sp>
        <p:nvSpPr>
          <p:cNvPr id="408" name="Google Shape;408;p4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"/>
          <p:cNvSpPr txBox="1"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Backup Sildes</a:t>
            </a:r>
            <a:endParaRPr sz="6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48"/>
          <p:cNvSpPr txBox="1"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Slides to the content above.</a:t>
            </a:r>
            <a:endParaRPr/>
          </a:p>
        </p:txBody>
      </p:sp>
      <p:sp>
        <p:nvSpPr>
          <p:cNvPr id="415" name="Google Shape;415;p4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endParaRPr sz="44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4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Project Brief/Background </a:t>
            </a:r>
            <a:endParaRPr sz="32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Project Scope</a:t>
            </a:r>
            <a:endParaRPr sz="32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Customer Background </a:t>
            </a:r>
            <a:endParaRPr sz="32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Customer Needs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Functional Decomposition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Future Work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Brie</a:t>
            </a:r>
            <a:r>
              <a:rPr lang="en-US"/>
              <a:t>f</a:t>
            </a:r>
            <a:endParaRPr sz="44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➢"/>
            </a:pPr>
            <a:r>
              <a:rPr lang="en-US" sz="2800" i="0" u="none" strike="noStrike" cap="none">
                <a:solidFill>
                  <a:schemeClr val="dk1"/>
                </a:solidFill>
              </a:rPr>
              <a:t>Project Objective: Design a device that parents/caregivers can use to prevent the death of infants who are left behind </a:t>
            </a:r>
            <a:endParaRPr sz="2800" i="0" u="none" strike="noStrike" cap="none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dk1"/>
                </a:solidFill>
              </a:rPr>
              <a:t>in cars </a:t>
            </a:r>
            <a:endParaRPr sz="28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3429000"/>
            <a:ext cx="4343400" cy="244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Problem: High infant fatalities rates due to being left behind in cars.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According to the Safety Organization of Kids and Cars, an average of 37 kids die each year in hot cars (Willingham, 2018).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Children’s body temperatures rise 3-5 times faster than adults (Willingham, 2018).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2"/>
          </p:nvPr>
        </p:nvSpPr>
        <p:spPr>
          <a:xfrm>
            <a:off x="8991600" y="6096136"/>
            <a:ext cx="32004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Karli Cash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Device Features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3575" y="3915500"/>
            <a:ext cx="3317399" cy="22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6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Create a device that prevents fatalities of infants who are left behind in passenger vehicles 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Alert parents when conditions inside a car become life threatening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➢"/>
            </a:pPr>
            <a:r>
              <a:rPr lang="en-US"/>
              <a:t>If no action is taken device will alert Emergency Personal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Goals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2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➢"/>
            </a:pPr>
            <a:r>
              <a:rPr lang="en-US"/>
              <a:t>Reduce the number of infant fatalities caused by overheating in vehicles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Accurate detection system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Fits into virtually any car seat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Effectively alert users and authorities when child’s life is in danger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Construct a durable device that has the ability to operate in critical temperature conditions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Design an affordable product that can be dispersed to retailers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2"/>
          </p:nvPr>
        </p:nvSpPr>
        <p:spPr>
          <a:xfrm>
            <a:off x="8991600" y="5998411"/>
            <a:ext cx="32004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Karli Cash</a:t>
            </a: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128750" y="91350"/>
            <a:ext cx="5583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Breakdown</a:t>
            </a:r>
            <a:endParaRPr/>
          </a:p>
        </p:txBody>
      </p:sp>
      <p:sp>
        <p:nvSpPr>
          <p:cNvPr id="230" name="Google Shape;230;p32"/>
          <p:cNvSpPr/>
          <p:nvPr/>
        </p:nvSpPr>
        <p:spPr>
          <a:xfrm>
            <a:off x="128750" y="2961575"/>
            <a:ext cx="1157400" cy="11976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Car Seat Sensor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2237909" y="439660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1811600" y="3089513"/>
            <a:ext cx="1614600" cy="941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Passenger Present?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3557575" y="4268650"/>
            <a:ext cx="1488600" cy="941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Action Required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3493413" y="2038350"/>
            <a:ext cx="9945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Alert User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4981438" y="1974500"/>
            <a:ext cx="2069400" cy="8136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Is Temperature Suitable?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5635159" y="85180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6868350" y="851800"/>
            <a:ext cx="16809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Action Required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5651400" y="3217475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8535600" y="3210525"/>
            <a:ext cx="1680900" cy="6984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Any Response?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8995059" y="426865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8995059" y="203835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6998388" y="3224988"/>
            <a:ext cx="9945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Alert User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2237909" y="2038351"/>
            <a:ext cx="762000" cy="6858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32"/>
          <p:cNvCxnSpPr>
            <a:stCxn id="230" idx="6"/>
            <a:endCxn id="232" idx="2"/>
          </p:cNvCxnSpPr>
          <p:nvPr/>
        </p:nvCxnSpPr>
        <p:spPr>
          <a:xfrm>
            <a:off x="1286150" y="3560375"/>
            <a:ext cx="525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45" name="Google Shape;245;p32"/>
          <p:cNvCxnSpPr>
            <a:stCxn id="232" idx="4"/>
            <a:endCxn id="231" idx="0"/>
          </p:cNvCxnSpPr>
          <p:nvPr/>
        </p:nvCxnSpPr>
        <p:spPr>
          <a:xfrm>
            <a:off x="2618900" y="4031213"/>
            <a:ext cx="0" cy="36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46" name="Google Shape;246;p32"/>
          <p:cNvCxnSpPr>
            <a:stCxn id="232" idx="0"/>
            <a:endCxn id="243" idx="4"/>
          </p:cNvCxnSpPr>
          <p:nvPr/>
        </p:nvCxnSpPr>
        <p:spPr>
          <a:xfrm rot="10800000">
            <a:off x="2618900" y="2724113"/>
            <a:ext cx="0" cy="36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47" name="Google Shape;247;p32"/>
          <p:cNvCxnSpPr>
            <a:stCxn id="243" idx="6"/>
            <a:endCxn id="234" idx="2"/>
          </p:cNvCxnSpPr>
          <p:nvPr/>
        </p:nvCxnSpPr>
        <p:spPr>
          <a:xfrm>
            <a:off x="2999909" y="2381251"/>
            <a:ext cx="493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48" name="Google Shape;248;p32"/>
          <p:cNvCxnSpPr>
            <a:stCxn id="234" idx="6"/>
            <a:endCxn id="235" idx="2"/>
          </p:cNvCxnSpPr>
          <p:nvPr/>
        </p:nvCxnSpPr>
        <p:spPr>
          <a:xfrm>
            <a:off x="4487913" y="2381250"/>
            <a:ext cx="493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49" name="Google Shape;249;p32"/>
          <p:cNvCxnSpPr>
            <a:stCxn id="235" idx="0"/>
            <a:endCxn id="236" idx="4"/>
          </p:cNvCxnSpPr>
          <p:nvPr/>
        </p:nvCxnSpPr>
        <p:spPr>
          <a:xfrm rot="10800000">
            <a:off x="6016138" y="1537700"/>
            <a:ext cx="0" cy="436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0" name="Google Shape;250;p32"/>
          <p:cNvCxnSpPr>
            <a:stCxn id="236" idx="6"/>
            <a:endCxn id="237" idx="2"/>
          </p:cNvCxnSpPr>
          <p:nvPr/>
        </p:nvCxnSpPr>
        <p:spPr>
          <a:xfrm>
            <a:off x="6397159" y="1194701"/>
            <a:ext cx="471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1" name="Google Shape;251;p32"/>
          <p:cNvCxnSpPr>
            <a:stCxn id="235" idx="4"/>
            <a:endCxn id="238" idx="0"/>
          </p:cNvCxnSpPr>
          <p:nvPr/>
        </p:nvCxnSpPr>
        <p:spPr>
          <a:xfrm>
            <a:off x="6016138" y="2788100"/>
            <a:ext cx="16200" cy="429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2" name="Google Shape;252;p32"/>
          <p:cNvCxnSpPr>
            <a:stCxn id="231" idx="6"/>
            <a:endCxn id="233" idx="2"/>
          </p:cNvCxnSpPr>
          <p:nvPr/>
        </p:nvCxnSpPr>
        <p:spPr>
          <a:xfrm>
            <a:off x="2999909" y="4739501"/>
            <a:ext cx="5577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3" name="Google Shape;253;p32"/>
          <p:cNvCxnSpPr>
            <a:stCxn id="241" idx="6"/>
            <a:endCxn id="254" idx="2"/>
          </p:cNvCxnSpPr>
          <p:nvPr/>
        </p:nvCxnSpPr>
        <p:spPr>
          <a:xfrm>
            <a:off x="9757059" y="2381251"/>
            <a:ext cx="483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5" name="Google Shape;255;p32"/>
          <p:cNvCxnSpPr>
            <a:stCxn id="239" idx="0"/>
            <a:endCxn id="241" idx="4"/>
          </p:cNvCxnSpPr>
          <p:nvPr/>
        </p:nvCxnSpPr>
        <p:spPr>
          <a:xfrm rot="10800000">
            <a:off x="9376050" y="2724225"/>
            <a:ext cx="0" cy="486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6" name="Google Shape;256;p32"/>
          <p:cNvCxnSpPr>
            <a:stCxn id="240" idx="6"/>
            <a:endCxn id="257" idx="2"/>
          </p:cNvCxnSpPr>
          <p:nvPr/>
        </p:nvCxnSpPr>
        <p:spPr>
          <a:xfrm>
            <a:off x="9757059" y="4611551"/>
            <a:ext cx="483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8" name="Google Shape;258;p32"/>
          <p:cNvCxnSpPr>
            <a:stCxn id="239" idx="4"/>
            <a:endCxn id="240" idx="0"/>
          </p:cNvCxnSpPr>
          <p:nvPr/>
        </p:nvCxnSpPr>
        <p:spPr>
          <a:xfrm>
            <a:off x="9376050" y="3908925"/>
            <a:ext cx="0" cy="359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59" name="Google Shape;259;p32"/>
          <p:cNvCxnSpPr/>
          <p:nvPr/>
        </p:nvCxnSpPr>
        <p:spPr>
          <a:xfrm>
            <a:off x="7992909" y="3558863"/>
            <a:ext cx="542700" cy="21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60" name="Google Shape;260;p32"/>
          <p:cNvCxnSpPr>
            <a:stCxn id="238" idx="6"/>
          </p:cNvCxnSpPr>
          <p:nvPr/>
        </p:nvCxnSpPr>
        <p:spPr>
          <a:xfrm>
            <a:off x="6413400" y="3560375"/>
            <a:ext cx="585000" cy="18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54" name="Google Shape;254;p32"/>
          <p:cNvSpPr/>
          <p:nvPr/>
        </p:nvSpPr>
        <p:spPr>
          <a:xfrm>
            <a:off x="10240650" y="1963550"/>
            <a:ext cx="1488600" cy="8355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Action Required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10240625" y="4140700"/>
            <a:ext cx="1743600" cy="941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Alert Emergency Personnel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838200" y="224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Markets</a:t>
            </a:r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ldNum" idx="12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2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Karli Cash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791425"/>
            <a:ext cx="3820275" cy="284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 txBox="1">
            <a:spLocks noGrp="1"/>
          </p:cNvSpPr>
          <p:nvPr>
            <p:ph type="body" idx="1"/>
          </p:nvPr>
        </p:nvSpPr>
        <p:spPr>
          <a:xfrm>
            <a:off x="838200" y="911225"/>
            <a:ext cx="10515600" cy="46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Primary</a:t>
            </a:r>
            <a:endParaRPr/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Parents</a:t>
            </a:r>
            <a:endParaRPr sz="2800"/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Legal Guardians</a:t>
            </a:r>
            <a:endParaRPr sz="2800"/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Caregivers</a:t>
            </a:r>
            <a:endParaRPr sz="2800"/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Pet Owners</a:t>
            </a: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➢"/>
            </a:pPr>
            <a:r>
              <a:rPr lang="en-US"/>
              <a:t>Secondary</a:t>
            </a:r>
            <a:endParaRPr/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Baby Product manufacturers and retailers </a:t>
            </a:r>
            <a:endParaRPr sz="2800"/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Car Manufactures 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lege of Engineering 2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College of Engineering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1280</Words>
  <Application>Microsoft Office PowerPoint</Application>
  <PresentationFormat>Widescreen</PresentationFormat>
  <Paragraphs>245</Paragraphs>
  <Slides>26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Helvetica Neue</vt:lpstr>
      <vt:lpstr>Arial</vt:lpstr>
      <vt:lpstr>Noto Sans Symbols</vt:lpstr>
      <vt:lpstr>Calibri</vt:lpstr>
      <vt:lpstr>Title Slides</vt:lpstr>
      <vt:lpstr>Content Slides</vt:lpstr>
      <vt:lpstr>VDR 1 The Detector Baby </vt:lpstr>
      <vt:lpstr>Team Introductions</vt:lpstr>
      <vt:lpstr>Overview</vt:lpstr>
      <vt:lpstr>Project Brief</vt:lpstr>
      <vt:lpstr>Background</vt:lpstr>
      <vt:lpstr>Device Features</vt:lpstr>
      <vt:lpstr>Key Goals</vt:lpstr>
      <vt:lpstr>System Breakdown</vt:lpstr>
      <vt:lpstr>Markets</vt:lpstr>
      <vt:lpstr>Assumptions</vt:lpstr>
      <vt:lpstr>Stakeholders</vt:lpstr>
      <vt:lpstr>Customer Need Statement </vt:lpstr>
      <vt:lpstr>Customer Needs Questionnaire</vt:lpstr>
      <vt:lpstr>Customer Needs Questionnaire</vt:lpstr>
      <vt:lpstr>Customer Needs Questionnaire</vt:lpstr>
      <vt:lpstr>Customer Needs Questionnaire</vt:lpstr>
      <vt:lpstr>Functional Decomposition</vt:lpstr>
      <vt:lpstr>Detection</vt:lpstr>
      <vt:lpstr>Response</vt:lpstr>
      <vt:lpstr>Feedback</vt:lpstr>
      <vt:lpstr>Major vs. Minor Functions</vt:lpstr>
      <vt:lpstr>Future Work</vt:lpstr>
      <vt:lpstr>References</vt:lpstr>
      <vt:lpstr>Questions?</vt:lpstr>
      <vt:lpstr>Backup Sildes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VDR 1 The Detector Baby</dc:title>
  <dc:creator>Karli Cash</dc:creator>
  <cp:lastModifiedBy>Karli Cash</cp:lastModifiedBy>
  <cp:revision>4</cp:revision>
  <dcterms:modified xsi:type="dcterms:W3CDTF">2018-10-04T00:30:08Z</dcterms:modified>
</cp:coreProperties>
</file>