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2" r:id="rId6"/>
    <p:sldId id="275" r:id="rId7"/>
    <p:sldId id="280" r:id="rId8"/>
    <p:sldId id="262" r:id="rId9"/>
    <p:sldId id="283" r:id="rId10"/>
    <p:sldId id="263" r:id="rId11"/>
    <p:sldId id="279" r:id="rId12"/>
    <p:sldId id="273" r:id="rId13"/>
    <p:sldId id="276" r:id="rId14"/>
    <p:sldId id="281" r:id="rId15"/>
    <p:sldId id="285" r:id="rId16"/>
    <p:sldId id="286" r:id="rId17"/>
    <p:sldId id="274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97CD9-A11F-4FEA-AFEF-D4ED01FA5A54}">
  <a:tblStyle styleId="{E8497CD9-A11F-4FEA-AFEF-D4ED01FA5A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0"/>
  </p:normalViewPr>
  <p:slideViewPr>
    <p:cSldViewPr snapToGrid="0">
      <p:cViewPr varScale="1">
        <p:scale>
          <a:sx n="102" d="100"/>
          <a:sy n="102" d="100"/>
        </p:scale>
        <p:origin x="138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185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02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www.grainger.com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/product/MAXIM-Double-Acting-Welded-Style-6FDD1?searchQuery=6fdd1&amp;suggestConfigId=6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www.grainger.com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/product/MAXIM-Double-Acting-Welded-Style-6FDD1?searchQuery=6fdd1&amp;suggestConfigId=6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43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365125"/>
            <a:ext cx="9525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365125"/>
            <a:ext cx="9525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066801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57200" y="1752601"/>
            <a:ext cx="4040188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3"/>
          </p:nvPr>
        </p:nvSpPr>
        <p:spPr>
          <a:xfrm>
            <a:off x="4645025" y="1066801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4645025" y="1752601"/>
            <a:ext cx="4041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38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066800"/>
            <a:ext cx="4038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81400" y="1066800"/>
            <a:ext cx="5105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209800"/>
            <a:ext cx="3008313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1792288" y="1066799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838200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236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/>
          <p:nvPr/>
        </p:nvSpPr>
        <p:spPr>
          <a:xfrm>
            <a:off x="152400" y="1"/>
            <a:ext cx="883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8686800" y="649167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 Limbing and Harvesting ROV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Team 15 Presenters:</a:t>
            </a:r>
            <a:endParaRPr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Chris Ruiz, Nestor </a:t>
            </a:r>
            <a:r>
              <a:rPr lang="en-US" sz="3200" b="0" i="0" u="none" strike="noStrike" cap="none" dirty="0" err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Rigaud</a:t>
            </a:r>
            <a:r>
              <a:rPr lang="en-US" sz="3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, Donald Phillips</a:t>
            </a:r>
            <a:endParaRPr sz="3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Climbing/Shearing</a:t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0" y="2590801"/>
            <a:ext cx="46355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double acting welded hydraulic cylinders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require less psi to reach target force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Stroke: 6 in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Retract length: 14 in</a:t>
            </a:r>
            <a:endParaRPr dirty="0"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Nestor </a:t>
            </a:r>
            <a:r>
              <a:rPr lang="en-US" sz="1800" dirty="0" err="1">
                <a:solidFill>
                  <a:schemeClr val="dk1"/>
                </a:solidFill>
              </a:rPr>
              <a:t>Rigaud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3" y="3721607"/>
            <a:ext cx="2557594" cy="2374393"/>
          </a:xfrm>
          <a:prstGeom prst="rect">
            <a:avLst/>
          </a:prstGeom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rectangular shell will be the storage location for all hydraulic and electronic systems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Manifold and valves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dirty="0"/>
              <a:t>Circuit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Board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Hose entrance and exit paths</a:t>
            </a:r>
            <a:endParaRPr dirty="0"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Nestor </a:t>
            </a:r>
            <a:r>
              <a:rPr lang="en-US" sz="1800" dirty="0" err="1">
                <a:solidFill>
                  <a:schemeClr val="dk1"/>
                </a:solidFill>
              </a:rPr>
              <a:t>Rigaud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3" y="2055060"/>
            <a:ext cx="2362454" cy="1699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7" y="4166617"/>
            <a:ext cx="2267712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62EB-F805-004C-AD14-5FB904A3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E27DD-8BF9-BC47-9B66-D75D12310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Open circuit system</a:t>
            </a:r>
          </a:p>
          <a:p>
            <a:pPr lvl="1" fontAlgn="base"/>
            <a:r>
              <a:rPr lang="en-US" dirty="0"/>
              <a:t>Continuous flow to build pressure</a:t>
            </a:r>
          </a:p>
          <a:p>
            <a:pPr lvl="1" fontAlgn="base"/>
            <a:r>
              <a:rPr lang="en-US" dirty="0"/>
              <a:t>Uses relief valve to control pressure (~2400 psi)</a:t>
            </a:r>
          </a:p>
          <a:p>
            <a:pPr fontAlgn="base"/>
            <a:r>
              <a:rPr lang="en-US" dirty="0"/>
              <a:t>Manifold</a:t>
            </a:r>
          </a:p>
          <a:p>
            <a:pPr lvl="1" fontAlgn="base"/>
            <a:r>
              <a:rPr lang="en-US" dirty="0"/>
              <a:t>3 position valves </a:t>
            </a:r>
          </a:p>
          <a:p>
            <a:pPr lvl="1" fontAlgn="base"/>
            <a:r>
              <a:rPr lang="en-US" dirty="0"/>
              <a:t>double acting cylinders</a:t>
            </a:r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5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Donald Phillips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00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62EB-F805-004C-AD14-5FB904A3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976"/>
            <a:ext cx="9144000" cy="52486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7008" y="5285232"/>
            <a:ext cx="1161288" cy="749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41448" y="5522976"/>
            <a:ext cx="557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7248" y="2862072"/>
            <a:ext cx="582168" cy="246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03976" y="1524000"/>
            <a:ext cx="557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9224" y="3755136"/>
            <a:ext cx="4813" cy="441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53768" y="4462272"/>
            <a:ext cx="597408" cy="6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0340" y="4262217"/>
            <a:ext cx="88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Pump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314" y="3299049"/>
            <a:ext cx="84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2824" y="13239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Manifold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5526" y="5322921"/>
            <a:ext cx="133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Reservoir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238" y="2425053"/>
            <a:ext cx="1556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Relief Valve</a:t>
            </a:r>
          </a:p>
        </p:txBody>
      </p:sp>
      <p:sp>
        <p:nvSpPr>
          <p:cNvPr id="31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Donald Phillips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42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Controls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5000920" cy="4800601"/>
          </a:xfrm>
        </p:spPr>
        <p:txBody>
          <a:bodyPr/>
          <a:lstStyle/>
          <a:p>
            <a:r>
              <a:rPr lang="en-US" dirty="0"/>
              <a:t>Arduino</a:t>
            </a:r>
          </a:p>
          <a:p>
            <a:pPr lvl="1"/>
            <a:r>
              <a:rPr lang="en-US" dirty="0"/>
              <a:t>Coded in c</a:t>
            </a:r>
          </a:p>
          <a:p>
            <a:pPr lvl="1"/>
            <a:r>
              <a:rPr lang="en-US" dirty="0"/>
              <a:t>Used to control the ROV valves</a:t>
            </a:r>
          </a:p>
          <a:p>
            <a:r>
              <a:rPr lang="en-US" dirty="0" err="1"/>
              <a:t>Zigbee</a:t>
            </a:r>
            <a:r>
              <a:rPr lang="en-US" dirty="0"/>
              <a:t>/</a:t>
            </a:r>
            <a:r>
              <a:rPr lang="en-US" dirty="0" err="1"/>
              <a:t>xbee</a:t>
            </a:r>
            <a:endParaRPr lang="en-US" dirty="0"/>
          </a:p>
          <a:p>
            <a:pPr lvl="1"/>
            <a:r>
              <a:rPr lang="en-US" dirty="0"/>
              <a:t>Send the wireless signal</a:t>
            </a:r>
          </a:p>
          <a:p>
            <a:r>
              <a:rPr lang="en-US" dirty="0"/>
              <a:t>Gamepad</a:t>
            </a:r>
          </a:p>
          <a:p>
            <a:pPr lvl="1"/>
            <a:r>
              <a:rPr lang="en-US" dirty="0"/>
              <a:t>Used to input the action (move up, down, clamp, etc.)</a:t>
            </a: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1026" name="Picture 2" descr="Image result for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44" y="1066800"/>
            <a:ext cx="2070198" cy="15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zig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31" y="2811016"/>
            <a:ext cx="1640264" cy="16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xbox controller 3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13" y="464178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Nestor </a:t>
            </a:r>
            <a:r>
              <a:rPr lang="en-US" sz="1800" dirty="0" err="1">
                <a:solidFill>
                  <a:schemeClr val="dk1"/>
                </a:solidFill>
              </a:rPr>
              <a:t>Rigaud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23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action</a:t>
            </a:r>
          </a:p>
        </p:txBody>
      </p:sp>
      <p:pic>
        <p:nvPicPr>
          <p:cNvPr id="2050" name="Picture 2" descr="Image result for xbox controller 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98" y="1946593"/>
            <a:ext cx="3643673" cy="36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xbox controller 360 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13" y="2480531"/>
            <a:ext cx="3748933" cy="25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cxnSpLocks/>
            <a:stCxn id="24" idx="2"/>
          </p:cNvCxnSpPr>
          <p:nvPr/>
        </p:nvCxnSpPr>
        <p:spPr>
          <a:xfrm flipH="1">
            <a:off x="3840924" y="2608646"/>
            <a:ext cx="833407" cy="820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0" idx="2"/>
          </p:cNvCxnSpPr>
          <p:nvPr/>
        </p:nvCxnSpPr>
        <p:spPr>
          <a:xfrm>
            <a:off x="5387941" y="1638220"/>
            <a:ext cx="320401" cy="817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31" idx="2"/>
          </p:cNvCxnSpPr>
          <p:nvPr/>
        </p:nvCxnSpPr>
        <p:spPr>
          <a:xfrm flipH="1">
            <a:off x="7759083" y="1663045"/>
            <a:ext cx="392823" cy="817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20" idx="2"/>
          </p:cNvCxnSpPr>
          <p:nvPr/>
        </p:nvCxnSpPr>
        <p:spPr>
          <a:xfrm>
            <a:off x="724363" y="2408147"/>
            <a:ext cx="702831" cy="684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23" idx="2"/>
          </p:cNvCxnSpPr>
          <p:nvPr/>
        </p:nvCxnSpPr>
        <p:spPr>
          <a:xfrm>
            <a:off x="3048145" y="1909266"/>
            <a:ext cx="0" cy="118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335" y="2069593"/>
            <a:ext cx="1090055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Up/Down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87660" y="1324491"/>
            <a:ext cx="172097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Emergency shut down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6388" y="2270092"/>
            <a:ext cx="1315885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Section off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4678" y="1299666"/>
            <a:ext cx="1386525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Open clamps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6142" y="1324491"/>
            <a:ext cx="1451528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Close clamps</a:t>
            </a:r>
          </a:p>
        </p:txBody>
      </p:sp>
      <p:sp>
        <p:nvSpPr>
          <p:cNvPr id="18" name="Shape 79">
            <a:extLst>
              <a:ext uri="{FF2B5EF4-FFF2-40B4-BE49-F238E27FC236}">
                <a16:creationId xmlns:a16="http://schemas.microsoft.com/office/drawing/2014/main" id="{CEE144B6-660C-48F2-BF2C-888E6B6D245B}"/>
              </a:ext>
            </a:extLst>
          </p:cNvPr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Nestor </a:t>
            </a:r>
            <a:r>
              <a:rPr lang="en-US" sz="1800" dirty="0" err="1">
                <a:solidFill>
                  <a:schemeClr val="dk1"/>
                </a:solidFill>
              </a:rPr>
              <a:t>Rigaud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82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4901-58C3-49AD-9E34-BF18D730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Pseudo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B6AE-605A-4626-95D4-817C15EC44AC}"/>
              </a:ext>
            </a:extLst>
          </p:cNvPr>
          <p:cNvSpPr txBox="1"/>
          <p:nvPr/>
        </p:nvSpPr>
        <p:spPr>
          <a:xfrm>
            <a:off x="1771095" y="1482573"/>
            <a:ext cx="1897594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If state==‘up’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B7C95A-7E1B-4516-AB6B-DFC2EDF897AE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668689" y="1678959"/>
            <a:ext cx="1405807" cy="3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BE1145-F978-492E-95A1-CC2378D50AB3}"/>
              </a:ext>
            </a:extLst>
          </p:cNvPr>
          <p:cNvSpPr txBox="1"/>
          <p:nvPr/>
        </p:nvSpPr>
        <p:spPr>
          <a:xfrm>
            <a:off x="5074496" y="1063406"/>
            <a:ext cx="2858985" cy="12311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Open top clamp</a:t>
            </a:r>
          </a:p>
          <a:p>
            <a:r>
              <a:rPr lang="en-US" sz="2000" dirty="0"/>
              <a:t>Turn valve forward, cylinders move up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81A360-891C-4424-9880-5B6D4FC080E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503989" y="2294512"/>
            <a:ext cx="0" cy="522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C30DE1-D2FC-419A-A8FE-B47076CB3DAA}"/>
              </a:ext>
            </a:extLst>
          </p:cNvPr>
          <p:cNvSpPr txBox="1"/>
          <p:nvPr/>
        </p:nvSpPr>
        <p:spPr>
          <a:xfrm>
            <a:off x="1735583" y="2817235"/>
            <a:ext cx="6192173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If time==cylinder expansion time</a:t>
            </a:r>
          </a:p>
          <a:p>
            <a:r>
              <a:rPr lang="en-US" sz="2000" dirty="0"/>
              <a:t>Close top clamp</a:t>
            </a:r>
          </a:p>
          <a:p>
            <a:r>
              <a:rPr lang="en-US" sz="2000" dirty="0"/>
              <a:t>Open bottom clamp</a:t>
            </a:r>
          </a:p>
          <a:p>
            <a:r>
              <a:rPr lang="en-US" sz="2000" dirty="0"/>
              <a:t>Reverse valve, Cylinders retract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AC131D-C5CF-4B16-8CDD-17FF75F13DC8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4831668" y="4140674"/>
            <a:ext cx="2" cy="477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5C1C2D-5303-439A-AFBA-BED5078DF63D}"/>
              </a:ext>
            </a:extLst>
          </p:cNvPr>
          <p:cNvSpPr txBox="1"/>
          <p:nvPr/>
        </p:nvSpPr>
        <p:spPr>
          <a:xfrm>
            <a:off x="1735582" y="4617727"/>
            <a:ext cx="6192171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If time==cylinder retraction time</a:t>
            </a:r>
          </a:p>
          <a:p>
            <a:r>
              <a:rPr lang="en-US" sz="2000" dirty="0"/>
              <a:t>Valve turn neutral</a:t>
            </a:r>
          </a:p>
          <a:p>
            <a:r>
              <a:rPr lang="en-US" sz="2000" dirty="0"/>
              <a:t>Close bottom clamp</a:t>
            </a:r>
          </a:p>
          <a:p>
            <a:r>
              <a:rPr lang="en-US" sz="2000" dirty="0"/>
              <a:t>State==idle</a:t>
            </a:r>
          </a:p>
        </p:txBody>
      </p:sp>
      <p:sp>
        <p:nvSpPr>
          <p:cNvPr id="10" name="Shape 79">
            <a:extLst>
              <a:ext uri="{FF2B5EF4-FFF2-40B4-BE49-F238E27FC236}">
                <a16:creationId xmlns:a16="http://schemas.microsoft.com/office/drawing/2014/main" id="{7DC395C1-6718-4898-A1F2-E170441849F8}"/>
              </a:ext>
            </a:extLst>
          </p:cNvPr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Nestor </a:t>
            </a:r>
            <a:r>
              <a:rPr lang="en-US" sz="1800" dirty="0" err="1">
                <a:solidFill>
                  <a:schemeClr val="dk1"/>
                </a:solidFill>
              </a:rPr>
              <a:t>Rigaud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586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5F52-5A0C-404D-8EB4-97E5BB0E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A4942-1162-794D-9120-AB1AA79CB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flowing pump</a:t>
            </a:r>
          </a:p>
          <a:p>
            <a:pPr lvl="1"/>
            <a:r>
              <a:rPr lang="en-US" dirty="0"/>
              <a:t>Not have proper specs to pump at the recommended speed </a:t>
            </a:r>
          </a:p>
          <a:p>
            <a:r>
              <a:rPr lang="en-US" dirty="0"/>
              <a:t>Solenoid ports</a:t>
            </a:r>
          </a:p>
          <a:p>
            <a:pPr lvl="1"/>
            <a:r>
              <a:rPr lang="en-US" dirty="0"/>
              <a:t>Worn from previous usage</a:t>
            </a:r>
          </a:p>
          <a:p>
            <a:r>
              <a:rPr lang="en-US" dirty="0"/>
              <a:t>Different arrival dates from parts </a:t>
            </a:r>
          </a:p>
          <a:p>
            <a:pPr lvl="1"/>
            <a:r>
              <a:rPr lang="en-US" dirty="0"/>
              <a:t>One cylinder will be arriving mid march</a:t>
            </a:r>
          </a:p>
          <a:p>
            <a:pPr marL="508000" lvl="1" indent="0">
              <a:buNone/>
            </a:pPr>
            <a:endParaRPr lang="en-US" dirty="0"/>
          </a:p>
        </p:txBody>
      </p:sp>
      <p:sp>
        <p:nvSpPr>
          <p:cNvPr id="4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Donald Phillips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80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 Bear</a:t>
            </a:r>
            <a:br>
              <a:rPr lang="en-US" dirty="0"/>
            </a:br>
            <a:endParaRPr dirty="0"/>
          </a:p>
        </p:txBody>
      </p:sp>
      <p:sp>
        <p:nvSpPr>
          <p:cNvPr id="4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Donald Phillips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45" y="1315306"/>
            <a:ext cx="3540067" cy="4353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" y="1312789"/>
            <a:ext cx="2875784" cy="4368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92" y="1315306"/>
            <a:ext cx="2716930" cy="4353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 Harvesting ROV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Noto Sans Symbols"/>
              <a:buNone/>
            </a:pPr>
            <a:r>
              <a:rPr lang="en-US" sz="8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Step</a:t>
            </a:r>
            <a:endParaRPr sz="8000" dirty="0"/>
          </a:p>
        </p:txBody>
      </p:sp>
      <p:sp>
        <p:nvSpPr>
          <p:cNvPr id="127" name="Shape 127"/>
          <p:cNvSpPr txBox="1"/>
          <p:nvPr/>
        </p:nvSpPr>
        <p:spPr>
          <a:xfrm>
            <a:off x="-9144" y="6324600"/>
            <a:ext cx="17533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Donald Phillips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Introductions 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9832" y="1697502"/>
            <a:ext cx="149573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777" y="1697502"/>
            <a:ext cx="152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6181" y="2478094"/>
            <a:ext cx="152344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0984" y="1697502"/>
            <a:ext cx="1524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268577" y="3983502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Nestor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Rigaud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DESIGN</a:t>
            </a:r>
            <a:endParaRPr sz="1200" dirty="0"/>
          </a:p>
        </p:txBody>
      </p:sp>
      <p:sp>
        <p:nvSpPr>
          <p:cNvPr id="67" name="Shape 67"/>
          <p:cNvSpPr txBox="1"/>
          <p:nvPr/>
        </p:nvSpPr>
        <p:spPr>
          <a:xfrm>
            <a:off x="3581400" y="3983503"/>
            <a:ext cx="1752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Christopher Ruiz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LEADER</a:t>
            </a:r>
            <a:endParaRPr sz="1200" dirty="0"/>
          </a:p>
        </p:txBody>
      </p:sp>
      <p:sp>
        <p:nvSpPr>
          <p:cNvPr id="68" name="Shape 68"/>
          <p:cNvSpPr txBox="1"/>
          <p:nvPr/>
        </p:nvSpPr>
        <p:spPr>
          <a:xfrm>
            <a:off x="7107719" y="3954975"/>
            <a:ext cx="17649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Donald Phillips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ADVISOR</a:t>
            </a:r>
            <a:endParaRPr sz="1200" dirty="0"/>
          </a:p>
        </p:txBody>
      </p:sp>
      <p:sp>
        <p:nvSpPr>
          <p:cNvPr id="69" name="Shape 69"/>
          <p:cNvSpPr txBox="1"/>
          <p:nvPr/>
        </p:nvSpPr>
        <p:spPr>
          <a:xfrm>
            <a:off x="4996889" y="4763869"/>
            <a:ext cx="22620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Ryan Gaylord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endParaRPr sz="1600" dirty="0"/>
          </a:p>
        </p:txBody>
      </p:sp>
      <p:sp>
        <p:nvSpPr>
          <p:cNvPr id="70" name="Shape 70"/>
          <p:cNvSpPr txBox="1"/>
          <p:nvPr/>
        </p:nvSpPr>
        <p:spPr>
          <a:xfrm>
            <a:off x="1691014" y="4763869"/>
            <a:ext cx="19665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 Glazer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PROGRAMMING</a:t>
            </a:r>
            <a:endParaRPr sz="1200" dirty="0"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1177" y="2478094"/>
            <a:ext cx="1523449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Step</a:t>
            </a:r>
            <a:endParaRPr dirty="0"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Waiting for parts to ship</a:t>
            </a:r>
          </a:p>
          <a:p>
            <a:pPr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Cylinders, valves, hoses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dirty="0"/>
              <a:t>Systems testing</a:t>
            </a:r>
          </a:p>
          <a:p>
            <a:pPr lvl="1"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Electronic </a:t>
            </a:r>
          </a:p>
          <a:p>
            <a:pPr lvl="1"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Hydraulic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prototype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dirty="0"/>
              <a:t>Testing prototype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assessment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27"/>
          <p:cNvSpPr txBox="1"/>
          <p:nvPr/>
        </p:nvSpPr>
        <p:spPr>
          <a:xfrm>
            <a:off x="0" y="6324600"/>
            <a:ext cx="17533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Donald Phillips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[1] S.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n.d.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Naarva s23 Stroke Harvester. Retrieved November 08, 2017, from http://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www.pentinpaja.fi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/app/product/view/-/id/65/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cat_id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/10/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set_language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[2] Loblolly Pine.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n.d.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Retrieved November 07, 2017, from http://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www.wood-database.com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/loblolly-pine/</a:t>
            </a:r>
            <a:endParaRPr sz="2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Pinus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taeda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n.d.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Retrieved November 07,  2017, from http://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www.conifers.org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/pi/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Pinus_taeda.php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 Harvesting ROV</a:t>
            </a: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77100" y="1028700"/>
            <a:ext cx="88161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Noto Sans Symbols"/>
              <a:buNone/>
            </a:pPr>
            <a:r>
              <a:rPr lang="en-US" sz="9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Back-Up Slides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3"/>
          </p:nvPr>
        </p:nvSpPr>
        <p:spPr>
          <a:xfrm>
            <a:off x="449179" y="1066801"/>
            <a:ext cx="823762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1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4"/>
          </p:nvPr>
        </p:nvSpPr>
        <p:spPr>
          <a:xfrm>
            <a:off x="449179" y="1752601"/>
            <a:ext cx="823762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will you be conducting control testing for the ROV? </a:t>
            </a:r>
          </a:p>
          <a:p>
            <a:pPr marL="800100" lvl="1" indent="-3429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Testing will be done at our sponsor’s engineering shop alongside an engineer he has delegated to assist us with the project.</a:t>
            </a:r>
            <a:endParaRPr dirty="0"/>
          </a:p>
        </p:txBody>
      </p:sp>
      <p:sp>
        <p:nvSpPr>
          <p:cNvPr id="157" name="Shape 157"/>
          <p:cNvSpPr txBox="1"/>
          <p:nvPr/>
        </p:nvSpPr>
        <p:spPr>
          <a:xfrm>
            <a:off x="5972175" y="553974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[1]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Back-Up Slides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449179" y="1066801"/>
            <a:ext cx="823762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2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4"/>
          </p:nvPr>
        </p:nvSpPr>
        <p:spPr>
          <a:xfrm>
            <a:off x="449179" y="1752601"/>
            <a:ext cx="823762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scale down target values?   </a:t>
            </a:r>
          </a:p>
          <a:p>
            <a:pPr marL="800100" lvl="1" indent="-3429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Since this class requires us to create a physical mechanism for our projects, a prototype with a smaller scale functionality will show that potential success can be achieved when considering the normal target values.</a:t>
            </a:r>
            <a:endParaRPr lang="en-US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Back-Up Slides</a:t>
            </a: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3"/>
          </p:nvPr>
        </p:nvSpPr>
        <p:spPr>
          <a:xfrm>
            <a:off x="449179" y="1066801"/>
            <a:ext cx="823762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3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4"/>
          </p:nvPr>
        </p:nvSpPr>
        <p:spPr>
          <a:xfrm>
            <a:off x="449179" y="1752601"/>
            <a:ext cx="823762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will all this cost? What is the Budget?</a:t>
            </a:r>
          </a:p>
          <a:p>
            <a:pPr marL="800100" lvl="1" indent="-3429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estimated cost for buying all the parts was close to about $5,000. Fortunately our budget is virtually </a:t>
            </a:r>
            <a:r>
              <a:rPr lang="en-US" dirty="0"/>
              <a:t>unlimited according to our sponsor but since his resources has allowed to us to obtain certain parts, We have only used about a third of the estimated cost.</a:t>
            </a:r>
            <a:endParaRPr dirty="0"/>
          </a:p>
          <a:p>
            <a: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199" y="1066801"/>
            <a:ext cx="822157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en-US" sz="3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Scope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752601"/>
            <a:ext cx="8221578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Remotely Operated Vehicle or (ROV) modeled after a Total Tree Harvester head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ROV climbs, it will de-limb the tree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Ruiz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68116-500A-4A37-B663-4F9B9BD88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33" y="3637632"/>
            <a:ext cx="2707934" cy="2057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23E00-DF88-4D48-9219-7BC86D35E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97" y="3405674"/>
            <a:ext cx="1511406" cy="2267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84D99-2468-41A5-BA2F-9324CB841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6" y="3352033"/>
            <a:ext cx="2315650" cy="231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Selection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852219" cy="477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Based off </a:t>
            </a:r>
            <a:r>
              <a:rPr lang="en-US" sz="2800" dirty="0"/>
              <a:t>the </a:t>
            </a:r>
            <a:r>
              <a:rPr lang="en-US" sz="2800" dirty="0" err="1"/>
              <a:t>Naarva</a:t>
            </a:r>
            <a:r>
              <a:rPr lang="en-US" sz="2800" dirty="0"/>
              <a:t> S23 stroke harvester</a:t>
            </a:r>
            <a:endParaRPr lang="en-US" sz="28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Bear hug clamping method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Hydraulic clamping system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Two clamps connected by a prismatic joint to climb the tree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 shearing blade de-limbs by the hydraulic prismatic joint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endParaRPr dirty="0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419" y="1946787"/>
            <a:ext cx="3377381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79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Ruiz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Targets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72155"/>
              </p:ext>
            </p:extLst>
          </p:nvPr>
        </p:nvGraphicFramePr>
        <p:xfrm>
          <a:off x="462013" y="1088192"/>
          <a:ext cx="8229600" cy="4643304"/>
        </p:xfrm>
        <a:graphic>
          <a:graphicData uri="http://schemas.openxmlformats.org/drawingml/2006/table">
            <a:tbl>
              <a:tblPr firstRow="1" bandRow="1">
                <a:tableStyleId>{E8497CD9-A11F-4FEA-AFEF-D4ED01FA5A54}</a:tableStyleId>
              </a:tblPr>
              <a:tblGrid>
                <a:gridCol w="5307191">
                  <a:extLst>
                    <a:ext uri="{9D8B030D-6E8A-4147-A177-3AD203B41FA5}">
                      <a16:colId xmlns:a16="http://schemas.microsoft.com/office/drawing/2014/main" val="4186842854"/>
                    </a:ext>
                  </a:extLst>
                </a:gridCol>
                <a:gridCol w="2922409">
                  <a:extLst>
                    <a:ext uri="{9D8B030D-6E8A-4147-A177-3AD203B41FA5}">
                      <a16:colId xmlns:a16="http://schemas.microsoft.com/office/drawing/2014/main" val="3948215013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Force to Shear Limbs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2586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lbf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092473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 </a:t>
                      </a:r>
                      <a:r>
                        <a:rPr lang="en-US" sz="2400" dirty="0" err="1"/>
                        <a:t>lb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78596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Opening Width of Clamps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6-20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12831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Min.</a:t>
                      </a:r>
                      <a:r>
                        <a:rPr lang="en-US" sz="2400" baseline="0" dirty="0"/>
                        <a:t> Clamp Force to Climb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 </a:t>
                      </a:r>
                      <a:r>
                        <a:rPr lang="en-US" sz="2400" dirty="0" err="1"/>
                        <a:t>lbf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324559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Min.</a:t>
                      </a:r>
                      <a:r>
                        <a:rPr lang="en-US" sz="2400" baseline="0" dirty="0"/>
                        <a:t> Clamp Force to Shear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2686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lbf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92585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Limb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1-4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87835"/>
                  </a:ext>
                </a:extLst>
              </a:tr>
            </a:tbl>
          </a:graphicData>
        </a:graphic>
      </p:graphicFrame>
      <p:sp>
        <p:nvSpPr>
          <p:cNvPr id="5" name="Shape 79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Ruiz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69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Down Targets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14341"/>
              </p:ext>
            </p:extLst>
          </p:nvPr>
        </p:nvGraphicFramePr>
        <p:xfrm>
          <a:off x="462013" y="1088192"/>
          <a:ext cx="8229600" cy="4643304"/>
        </p:xfrm>
        <a:graphic>
          <a:graphicData uri="http://schemas.openxmlformats.org/drawingml/2006/table">
            <a:tbl>
              <a:tblPr firstRow="1" bandRow="1">
                <a:tableStyleId>{E8497CD9-A11F-4FEA-AFEF-D4ED01FA5A54}</a:tableStyleId>
              </a:tblPr>
              <a:tblGrid>
                <a:gridCol w="5307191">
                  <a:extLst>
                    <a:ext uri="{9D8B030D-6E8A-4147-A177-3AD203B41FA5}">
                      <a16:colId xmlns:a16="http://schemas.microsoft.com/office/drawing/2014/main" val="4186842854"/>
                    </a:ext>
                  </a:extLst>
                </a:gridCol>
                <a:gridCol w="2922409">
                  <a:extLst>
                    <a:ext uri="{9D8B030D-6E8A-4147-A177-3AD203B41FA5}">
                      <a16:colId xmlns:a16="http://schemas.microsoft.com/office/drawing/2014/main" val="3948215013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Force to Shear Limbs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/>
                        <a:t>1800 </a:t>
                      </a:r>
                      <a:r>
                        <a:rPr lang="en-US" sz="2400" baseline="0" dirty="0" err="1"/>
                        <a:t>lbf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92473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70 </a:t>
                      </a:r>
                      <a:r>
                        <a:rPr lang="en-US" sz="2400" dirty="0" err="1"/>
                        <a:t>lb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8596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Opening Width of Clamps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12-16 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12831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Min.</a:t>
                      </a:r>
                      <a:r>
                        <a:rPr lang="en-US" sz="2400" baseline="0" dirty="0"/>
                        <a:t> Clamp Force to Climb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 </a:t>
                      </a:r>
                      <a:r>
                        <a:rPr lang="en-US" sz="2400" dirty="0" err="1"/>
                        <a:t>lbf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24559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Min.</a:t>
                      </a:r>
                      <a:r>
                        <a:rPr lang="en-US" sz="2400" baseline="0" dirty="0"/>
                        <a:t> Clamp Force to Shear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1900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lbf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92585"/>
                  </a:ext>
                </a:extLst>
              </a:tr>
              <a:tr h="77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Limb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1-2 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87835"/>
                  </a:ext>
                </a:extLst>
              </a:tr>
            </a:tbl>
          </a:graphicData>
        </a:graphic>
      </p:graphicFrame>
      <p:sp>
        <p:nvSpPr>
          <p:cNvPr id="5" name="Shape 79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Ruiz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59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53"/>
            <a:ext cx="7772400" cy="1470025"/>
          </a:xfrm>
        </p:spPr>
        <p:txBody>
          <a:bodyPr/>
          <a:lstStyle/>
          <a:p>
            <a:r>
              <a:rPr lang="en-US" dirty="0"/>
              <a:t>ROV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4BA49F-82C2-4FAD-AABF-20E21373F456}"/>
              </a:ext>
            </a:extLst>
          </p:cNvPr>
          <p:cNvSpPr txBox="1">
            <a:spLocks/>
          </p:cNvSpPr>
          <p:nvPr/>
        </p:nvSpPr>
        <p:spPr>
          <a:xfrm>
            <a:off x="462013" y="2526890"/>
            <a:ext cx="8229600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Prototype Components and Information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94B747-04BF-624A-8259-34A7117BD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2560628"/>
            <a:ext cx="4722389" cy="3170408"/>
          </a:xfrm>
          <a:prstGeom prst="rect">
            <a:avLst/>
          </a:prstGeom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Clamping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2800" dirty="0"/>
              <a:t>H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Arial"/>
              </a:rPr>
              <a:t>ydraulic cylinders for open and close clamps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2800" dirty="0"/>
              <a:t>One cylinder per clamp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2800" dirty="0"/>
              <a:t>One rigid arm per clamp</a:t>
            </a:r>
            <a:endParaRPr sz="2800" dirty="0"/>
          </a:p>
        </p:txBody>
      </p:sp>
      <p:sp>
        <p:nvSpPr>
          <p:cNvPr id="4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Nestor </a:t>
            </a:r>
            <a:r>
              <a:rPr lang="en-US" sz="1800" dirty="0" err="1">
                <a:solidFill>
                  <a:schemeClr val="dk1"/>
                </a:solidFill>
              </a:rPr>
              <a:t>Rigaud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2560628"/>
            <a:ext cx="4394393" cy="32249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Clamping</a:t>
            </a:r>
            <a:endParaRPr dirty="0"/>
          </a:p>
        </p:txBody>
      </p:sp>
      <p:sp>
        <p:nvSpPr>
          <p:cNvPr id="4" name="Shape 79"/>
          <p:cNvSpPr txBox="1"/>
          <p:nvPr/>
        </p:nvSpPr>
        <p:spPr>
          <a:xfrm>
            <a:off x="0" y="6324600"/>
            <a:ext cx="1696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Nestor </a:t>
            </a:r>
            <a:r>
              <a:rPr lang="en-US" sz="1800" dirty="0" err="1">
                <a:solidFill>
                  <a:schemeClr val="dk1"/>
                </a:solidFill>
              </a:rPr>
              <a:t>Rigaud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76" y="1235935"/>
            <a:ext cx="6676873" cy="45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781</Words>
  <Application>Microsoft Macintosh PowerPoint</Application>
  <PresentationFormat>On-screen Show (4:3)</PresentationFormat>
  <Paragraphs>170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Noto Sans Symbols</vt:lpstr>
      <vt:lpstr>Arial</vt:lpstr>
      <vt:lpstr>Wingdings</vt:lpstr>
      <vt:lpstr>Office Theme</vt:lpstr>
      <vt:lpstr>Tree Limbing and Harvesting ROV</vt:lpstr>
      <vt:lpstr>Team Introductions </vt:lpstr>
      <vt:lpstr>Recap</vt:lpstr>
      <vt:lpstr>Concept Selection</vt:lpstr>
      <vt:lpstr>Key Targets</vt:lpstr>
      <vt:lpstr>Scaled Down Targets</vt:lpstr>
      <vt:lpstr>ROV  </vt:lpstr>
      <vt:lpstr>Clamping</vt:lpstr>
      <vt:lpstr>Clamping</vt:lpstr>
      <vt:lpstr>Climbing/Shearing</vt:lpstr>
      <vt:lpstr>Body</vt:lpstr>
      <vt:lpstr>Hydraulic System</vt:lpstr>
      <vt:lpstr>Hydraulic System</vt:lpstr>
      <vt:lpstr>Electrical Controls System</vt:lpstr>
      <vt:lpstr>Controller action</vt:lpstr>
      <vt:lpstr>Movement Pseudo Code</vt:lpstr>
      <vt:lpstr>Potential Problems</vt:lpstr>
      <vt:lpstr>The Bear </vt:lpstr>
      <vt:lpstr>Tree Harvesting ROV</vt:lpstr>
      <vt:lpstr>The Next Step</vt:lpstr>
      <vt:lpstr>References</vt:lpstr>
      <vt:lpstr>Tree Harvesting ROV</vt:lpstr>
      <vt:lpstr>Back-Up Slides</vt:lpstr>
      <vt:lpstr>Back-Up Slides</vt:lpstr>
      <vt:lpstr>Back-Up Slides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Limbing and Harvesting ROV</dc:title>
  <dc:creator>Chris Ruiz</dc:creator>
  <cp:lastModifiedBy>Ryan Gaylord</cp:lastModifiedBy>
  <cp:revision>45</cp:revision>
  <dcterms:modified xsi:type="dcterms:W3CDTF">2018-02-27T02:28:20Z</dcterms:modified>
</cp:coreProperties>
</file>