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85" r:id="rId2"/>
    <p:sldId id="286" r:id="rId3"/>
    <p:sldId id="257" r:id="rId4"/>
    <p:sldId id="258" r:id="rId5"/>
    <p:sldId id="259" r:id="rId6"/>
    <p:sldId id="287" r:id="rId7"/>
    <p:sldId id="294" r:id="rId8"/>
    <p:sldId id="262" r:id="rId9"/>
    <p:sldId id="263" r:id="rId10"/>
    <p:sldId id="295" r:id="rId11"/>
    <p:sldId id="265" r:id="rId12"/>
    <p:sldId id="266" r:id="rId13"/>
    <p:sldId id="296" r:id="rId14"/>
    <p:sldId id="268" r:id="rId15"/>
    <p:sldId id="269" r:id="rId16"/>
    <p:sldId id="270" r:id="rId17"/>
    <p:sldId id="271" r:id="rId18"/>
    <p:sldId id="272" r:id="rId19"/>
    <p:sldId id="273" r:id="rId20"/>
    <p:sldId id="297" r:id="rId21"/>
    <p:sldId id="275" r:id="rId22"/>
    <p:sldId id="276" r:id="rId23"/>
    <p:sldId id="277" r:id="rId24"/>
    <p:sldId id="278" r:id="rId25"/>
    <p:sldId id="298" r:id="rId26"/>
    <p:sldId id="280" r:id="rId27"/>
    <p:sldId id="281" r:id="rId28"/>
    <p:sldId id="299" r:id="rId29"/>
    <p:sldId id="283" r:id="rId30"/>
    <p:sldId id="284" r:id="rId31"/>
  </p:sldIdLst>
  <p:sldSz cx="9144000" cy="5143500" type="screen16x9"/>
  <p:notesSz cx="6858000" cy="9144000"/>
  <p:embeddedFontLst>
    <p:embeddedFont>
      <p:font typeface="Helvetica Neue" panose="020B0604020202020204" charset="0"/>
      <p:regular r:id="rId34"/>
      <p:bold r:id="rId35"/>
      <p:italic r:id="rId36"/>
      <p:boldItalic r:id="rId37"/>
    </p:embeddedFont>
    <p:embeddedFont>
      <p:font typeface="Rockwell" panose="02060603020205020403" pitchFamily="18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073BF8-CC97-40C0-BFE0-563715EAD5A8}">
  <a:tblStyle styleId="{B8073BF8-CC97-40C0-BFE0-563715EAD5A8}" styleName="Table_0">
    <a:wholeTbl>
      <a:tcTxStyle b="off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4472C4"/>
          </a:solidFill>
        </a:fill>
      </a:tcStyle>
    </a:wholeTbl>
    <a:band1H>
      <a:tcTxStyle/>
      <a:tcStyle>
        <a:tcBdr/>
        <a:fill>
          <a:solidFill>
            <a:srgbClr val="355A9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355A9B"/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254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</a:tcBdr>
        <a:fill>
          <a:solidFill>
            <a:srgbClr val="355A9B"/>
          </a:solidFill>
        </a:fill>
      </a:tcStyle>
    </a:lastCol>
    <a:firstCol>
      <a:tcTxStyle b="on" i="off"/>
      <a:tcStyle>
        <a:tcBdr>
          <a:right>
            <a:ln w="254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</a:tcBdr>
        <a:fill>
          <a:solidFill>
            <a:srgbClr val="355A9B"/>
          </a:solidFill>
        </a:fill>
      </a:tcStyle>
    </a:firstCol>
    <a:lastRow>
      <a:tcTxStyle b="on" i="off"/>
      <a:tcStyle>
        <a:tcBdr>
          <a:top>
            <a:ln w="254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2C4B81"/>
          </a:solidFill>
        </a:fill>
      </a:tcStyle>
    </a:lastRow>
    <a:seCell>
      <a:tcTxStyle/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left>
        </a:tcBdr>
      </a:tcStyle>
    </a:seCell>
    <a:swCell>
      <a:tcTxStyle/>
      <a:tcStyle>
        <a:tcBdr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swCell>
    <a:firstRow>
      <a:tcTxStyle b="on" i="off"/>
      <a:tcStyle>
        <a:tcBdr>
          <a:bottom>
            <a:ln w="254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0000"/>
          </a:solidFill>
        </a:fill>
      </a:tcStyle>
    </a:firstRow>
    <a:neCell>
      <a:tcTxStyle/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left>
        </a:tcBdr>
      </a:tcStyle>
    </a:neCell>
    <a:nwCell>
      <a:tcTxStyle/>
      <a:tcStyle>
        <a:tcBdr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D6A45-495D-426B-9CFD-DFA8EA09D294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Bredberg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DA145-55FC-4B6B-ACDE-4EA3BEAF2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77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Better format saved to pptx file in the VDR 2 folder when making the final presentation slides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pictures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Making the</a:t>
            </a:r>
            <a:r>
              <a:rPr lang="en-US" baseline="0" dirty="0" smtClean="0"/>
              <a:t> rocket more stable against sideways wind gusts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pictures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" dirty="0" smtClean="0"/>
              <a:t>A lower impulse rated motor can be utilized if deemed necessary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https://www.makeitfrom.com/compare/Acrylonitrile-Butadiene-Styrene-ABS/Balsa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67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38594" y="613551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8138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013" y="57150"/>
            <a:ext cx="8229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0"/>
            <a:ext cx="8229600" cy="3600451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884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24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9229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571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692524"/>
            <a:ext cx="4038600" cy="360045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4038600" cy="360045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66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0"/>
            <a:ext cx="8229600" cy="571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00101"/>
            <a:ext cx="4040188" cy="4572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769846"/>
            <a:ext cx="4040188" cy="308609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800101"/>
            <a:ext cx="4041775" cy="4572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314451"/>
            <a:ext cx="4041775" cy="30861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99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978"/>
            <a:ext cx="8229600" cy="5715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2" name="AutoShape 2" descr="mailbox://C%7C/Documents%20and%20Settings/Emmanuel%20Collins/Application%20Data/Thunderbird/Profiles/zb681exv.default/Mail/mail.eng.fsu.edu/Inbox?number=2414370388&amp;part=1.1.2&amp;filename=7oNBg.png"/>
          <p:cNvSpPr>
            <a:spLocks noChangeAspect="1" noChangeArrowheads="1"/>
          </p:cNvSpPr>
          <p:nvPr/>
        </p:nvSpPr>
        <p:spPr bwMode="auto">
          <a:xfrm>
            <a:off x="155575" y="-273844"/>
            <a:ext cx="9525000" cy="571500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5124" name="AutoShape 4" descr="mailbox://C%7C/Documents%20and%20Settings/Emmanuel%20Collins/Application%20Data/Thunderbird/Profiles/zb681exv.default/Mail/mail.eng.fsu.edu/Inbox?number=2414370388&amp;part=1.1.2&amp;filename=7oNBg.png"/>
          <p:cNvSpPr>
            <a:spLocks noChangeAspect="1" noChangeArrowheads="1"/>
          </p:cNvSpPr>
          <p:nvPr/>
        </p:nvSpPr>
        <p:spPr bwMode="auto">
          <a:xfrm>
            <a:off x="155575" y="-273844"/>
            <a:ext cx="9525000" cy="571500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997658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55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00100"/>
            <a:ext cx="3008313" cy="8572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800100"/>
            <a:ext cx="5105400" cy="36004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657350"/>
            <a:ext cx="3008313" cy="27432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800100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0"/>
            <a:ext cx="457200" cy="273844"/>
          </a:xfrm>
          <a:prstGeom prst="rect">
            <a:avLst/>
          </a:prstGeo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77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00100"/>
            <a:ext cx="5486400" cy="274558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3750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800100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0"/>
            <a:ext cx="457200" cy="273844"/>
          </a:xfrm>
          <a:prstGeom prst="rect">
            <a:avLst/>
          </a:prstGeo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07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63386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28650"/>
            <a:ext cx="9144000" cy="0"/>
          </a:xfrm>
          <a:prstGeom prst="line">
            <a:avLst/>
          </a:prstGeom>
          <a:ln w="44450">
            <a:solidFill>
              <a:srgbClr val="2361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152400" y="1"/>
            <a:ext cx="8839200" cy="5715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0"/>
            <a:ext cx="9144000" cy="514350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/>
        </p:nvSpPr>
        <p:spPr>
          <a:xfrm>
            <a:off x="8686800" y="4868754"/>
            <a:ext cx="457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7810E4-9E41-43DC-8202-D199038804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10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Wingdings" pitchFamily="2" charset="2"/>
        <a:buChar char="Ø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Font typeface="Wingdings" pitchFamily="2" charset="2"/>
        <a:buChar char="§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1714500"/>
            <a:ext cx="5829300" cy="1102519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FAMU-FSU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5924" y="3274190"/>
            <a:ext cx="5772150" cy="131445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en-GB" dirty="0" smtClean="0">
                <a:solidFill>
                  <a:srgbClr val="898989"/>
                </a:solidFill>
              </a:rPr>
              <a:t>James Beattie, Chris </a:t>
            </a:r>
            <a:r>
              <a:rPr lang="en-GB" dirty="0" err="1" smtClean="0">
                <a:solidFill>
                  <a:srgbClr val="898989"/>
                </a:solidFill>
              </a:rPr>
              <a:t>Bredberg</a:t>
            </a:r>
            <a:r>
              <a:rPr lang="en-GB" dirty="0" smtClean="0">
                <a:solidFill>
                  <a:srgbClr val="898989"/>
                </a:solidFill>
              </a:rPr>
              <a:t>, </a:t>
            </a:r>
            <a:r>
              <a:rPr lang="en-GB" dirty="0" err="1">
                <a:solidFill>
                  <a:srgbClr val="898989"/>
                </a:solidFill>
              </a:rPr>
              <a:t>Kjell</a:t>
            </a:r>
            <a:r>
              <a:rPr lang="en-GB" dirty="0">
                <a:solidFill>
                  <a:srgbClr val="898989"/>
                </a:solidFill>
              </a:rPr>
              <a:t> </a:t>
            </a:r>
            <a:r>
              <a:rPr lang="en-GB" dirty="0" smtClean="0">
                <a:solidFill>
                  <a:srgbClr val="898989"/>
                </a:solidFill>
              </a:rPr>
              <a:t>Gordon</a:t>
            </a:r>
            <a:endParaRPr lang="en-GB" dirty="0">
              <a:solidFill>
                <a:srgbClr val="89898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697" y="685800"/>
            <a:ext cx="5368607" cy="1028700"/>
          </a:xfrm>
          <a:prstGeom prst="rect">
            <a:avLst/>
          </a:prstGeom>
        </p:spPr>
      </p:pic>
      <p:sp>
        <p:nvSpPr>
          <p:cNvPr id="5" name="Chevron 10">
            <a:extLst>
              <a:ext uri="{FF2B5EF4-FFF2-40B4-BE49-F238E27FC236}">
                <a16:creationId xmlns:a16="http://schemas.microsoft.com/office/drawing/2014/main" id="{24CAC6AC-BF1F-48DE-93E0-59D6EFB29BD7}"/>
              </a:ext>
            </a:extLst>
          </p:cNvPr>
          <p:cNvSpPr/>
          <p:nvPr/>
        </p:nvSpPr>
        <p:spPr>
          <a:xfrm>
            <a:off x="3873994" y="2249646"/>
            <a:ext cx="961445" cy="482458"/>
          </a:xfrm>
          <a:prstGeom prst="chevr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A8131A-23FC-4151-9077-530BD1E84A1C}"/>
              </a:ext>
            </a:extLst>
          </p:cNvPr>
          <p:cNvSpPr/>
          <p:nvPr/>
        </p:nvSpPr>
        <p:spPr>
          <a:xfrm>
            <a:off x="4000500" y="2316731"/>
            <a:ext cx="2065822" cy="3482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17670-E3FE-4C42-AEDE-364754143BB6}"/>
              </a:ext>
            </a:extLst>
          </p:cNvPr>
          <p:cNvSpPr txBox="1"/>
          <p:nvPr/>
        </p:nvSpPr>
        <p:spPr>
          <a:xfrm>
            <a:off x="4557025" y="2267286"/>
            <a:ext cx="16824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BOOSTERS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F60D6A6-5ED3-4625-BE6B-12592E7F75A7}"/>
              </a:ext>
            </a:extLst>
          </p:cNvPr>
          <p:cNvSpPr/>
          <p:nvPr/>
        </p:nvSpPr>
        <p:spPr>
          <a:xfrm rot="5400000">
            <a:off x="5999236" y="2316732"/>
            <a:ext cx="482457" cy="348286"/>
          </a:xfrm>
          <a:prstGeom prst="triangle">
            <a:avLst/>
          </a:prstGeom>
          <a:solidFill>
            <a:srgbClr val="FFFF00"/>
          </a:solidFill>
          <a:ln w="57150">
            <a:solidFill>
              <a:srgbClr val="0070C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DFEE2D-68FC-4B30-8E36-2977E2AEE9BE}"/>
              </a:ext>
            </a:extLst>
          </p:cNvPr>
          <p:cNvCxnSpPr>
            <a:cxnSpLocks/>
          </p:cNvCxnSpPr>
          <p:nvPr/>
        </p:nvCxnSpPr>
        <p:spPr>
          <a:xfrm flipH="1">
            <a:off x="2457450" y="2286000"/>
            <a:ext cx="1150474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FEE811-0449-419D-BFED-E20EC587124D}"/>
              </a:ext>
            </a:extLst>
          </p:cNvPr>
          <p:cNvCxnSpPr>
            <a:cxnSpLocks/>
          </p:cNvCxnSpPr>
          <p:nvPr/>
        </p:nvCxnSpPr>
        <p:spPr>
          <a:xfrm flipH="1">
            <a:off x="2654978" y="2434412"/>
            <a:ext cx="1150474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0D590B-C92E-46BF-BDE2-156C798F6822}"/>
              </a:ext>
            </a:extLst>
          </p:cNvPr>
          <p:cNvCxnSpPr>
            <a:cxnSpLocks/>
          </p:cNvCxnSpPr>
          <p:nvPr/>
        </p:nvCxnSpPr>
        <p:spPr>
          <a:xfrm flipH="1">
            <a:off x="2457450" y="2599490"/>
            <a:ext cx="1150474" cy="0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AB7F9F-457E-4C3A-A088-0020820C3DC0}"/>
              </a:ext>
            </a:extLst>
          </p:cNvPr>
          <p:cNvCxnSpPr>
            <a:cxnSpLocks/>
          </p:cNvCxnSpPr>
          <p:nvPr/>
        </p:nvCxnSpPr>
        <p:spPr>
          <a:xfrm flipH="1">
            <a:off x="2662928" y="2743200"/>
            <a:ext cx="1150474" cy="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12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7E1B71-7D2A-4B0E-8698-3362A56968D9}"/>
              </a:ext>
            </a:extLst>
          </p:cNvPr>
          <p:cNvCxnSpPr>
            <a:cxnSpLocks/>
          </p:cNvCxnSpPr>
          <p:nvPr/>
        </p:nvCxnSpPr>
        <p:spPr>
          <a:xfrm flipV="1">
            <a:off x="2228850" y="2557921"/>
            <a:ext cx="2743200" cy="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2228850" y="2104711"/>
            <a:ext cx="2628900" cy="453210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700" b="1" dirty="0">
                <a:solidFill>
                  <a:schemeClr val="dk1"/>
                </a:solidFill>
              </a:rPr>
              <a:t>Nose Cone</a:t>
            </a:r>
            <a:endParaRPr lang="en-GB" sz="2700" dirty="0">
              <a:solidFill>
                <a:schemeClr val="dk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D83FFD-10E5-4C61-B091-E578152C4F18}"/>
              </a:ext>
            </a:extLst>
          </p:cNvPr>
          <p:cNvSpPr/>
          <p:nvPr/>
        </p:nvSpPr>
        <p:spPr>
          <a:xfrm>
            <a:off x="5919773" y="3010639"/>
            <a:ext cx="553824" cy="80083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56D568-4563-493D-A8FF-2B96CFDCBDEE}"/>
              </a:ext>
            </a:extLst>
          </p:cNvPr>
          <p:cNvSpPr/>
          <p:nvPr/>
        </p:nvSpPr>
        <p:spPr>
          <a:xfrm>
            <a:off x="5919773" y="2162971"/>
            <a:ext cx="553824" cy="80083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16D1B-62D0-4BD1-A1A3-A43D3224E1A8}"/>
              </a:ext>
            </a:extLst>
          </p:cNvPr>
          <p:cNvCxnSpPr/>
          <p:nvPr/>
        </p:nvCxnSpPr>
        <p:spPr>
          <a:xfrm>
            <a:off x="6140272" y="2824929"/>
            <a:ext cx="0" cy="277758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515967-784E-4C4A-A3F4-F62253580ADE}"/>
              </a:ext>
            </a:extLst>
          </p:cNvPr>
          <p:cNvCxnSpPr/>
          <p:nvPr/>
        </p:nvCxnSpPr>
        <p:spPr>
          <a:xfrm>
            <a:off x="6254572" y="2831422"/>
            <a:ext cx="0" cy="277758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5" name="Right Triangle 54">
            <a:extLst>
              <a:ext uri="{FF2B5EF4-FFF2-40B4-BE49-F238E27FC236}">
                <a16:creationId xmlns:a16="http://schemas.microsoft.com/office/drawing/2014/main" id="{38311DC6-EB7A-4C93-AE24-8033E0074182}"/>
              </a:ext>
            </a:extLst>
          </p:cNvPr>
          <p:cNvSpPr/>
          <p:nvPr/>
        </p:nvSpPr>
        <p:spPr>
          <a:xfrm>
            <a:off x="6572250" y="3149084"/>
            <a:ext cx="342900" cy="630149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129FFD78-5A3F-4522-9F48-90683CBBB7DC}"/>
              </a:ext>
            </a:extLst>
          </p:cNvPr>
          <p:cNvSpPr/>
          <p:nvPr/>
        </p:nvSpPr>
        <p:spPr>
          <a:xfrm rot="16200000">
            <a:off x="5325473" y="3294869"/>
            <a:ext cx="639192" cy="342900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465AA1E-D48D-4B57-A16A-E87D0A64DF52}"/>
              </a:ext>
            </a:extLst>
          </p:cNvPr>
          <p:cNvSpPr/>
          <p:nvPr/>
        </p:nvSpPr>
        <p:spPr>
          <a:xfrm>
            <a:off x="5911672" y="3625765"/>
            <a:ext cx="567164" cy="54618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F6AC1A-A6BA-42E7-99F4-0069B6C1B8CB}"/>
              </a:ext>
            </a:extLst>
          </p:cNvPr>
          <p:cNvSpPr/>
          <p:nvPr/>
        </p:nvSpPr>
        <p:spPr>
          <a:xfrm>
            <a:off x="6053431" y="3600450"/>
            <a:ext cx="291959" cy="36454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AB7FFE3-A092-4B6A-B697-BAF5C2F510C8}"/>
              </a:ext>
            </a:extLst>
          </p:cNvPr>
          <p:cNvSpPr/>
          <p:nvPr/>
        </p:nvSpPr>
        <p:spPr>
          <a:xfrm>
            <a:off x="5904126" y="1638699"/>
            <a:ext cx="579731" cy="467122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B369744-FC89-46AD-8BC0-7FA2767E04D6}"/>
              </a:ext>
            </a:extLst>
          </p:cNvPr>
          <p:cNvSpPr/>
          <p:nvPr/>
        </p:nvSpPr>
        <p:spPr>
          <a:xfrm>
            <a:off x="5904126" y="1202622"/>
            <a:ext cx="569473" cy="37892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993C38-3426-4FDF-812B-4268EEDA050D}"/>
              </a:ext>
            </a:extLst>
          </p:cNvPr>
          <p:cNvSpPr/>
          <p:nvPr/>
        </p:nvSpPr>
        <p:spPr>
          <a:xfrm>
            <a:off x="5854520" y="1371600"/>
            <a:ext cx="685800" cy="2515337"/>
          </a:xfrm>
          <a:prstGeom prst="roundRect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960DB42-ABC2-4CC0-8AB4-4421307C7438}"/>
              </a:ext>
            </a:extLst>
          </p:cNvPr>
          <p:cNvSpPr txBox="1">
            <a:spLocks/>
          </p:cNvSpPr>
          <p:nvPr/>
        </p:nvSpPr>
        <p:spPr>
          <a:xfrm>
            <a:off x="3239851" y="2624275"/>
            <a:ext cx="1722767" cy="259672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2100" dirty="0" err="1">
                <a:solidFill>
                  <a:schemeClr val="dk1"/>
                </a:solidFill>
              </a:rPr>
              <a:t>Kjell</a:t>
            </a:r>
            <a:r>
              <a:rPr lang="en-GB" sz="2100" dirty="0">
                <a:solidFill>
                  <a:schemeClr val="dk1"/>
                </a:solidFill>
              </a:rPr>
              <a:t> Gordon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8E371BE1-0F55-449B-A1BE-483734F4A64C}"/>
              </a:ext>
            </a:extLst>
          </p:cNvPr>
          <p:cNvSpPr/>
          <p:nvPr/>
        </p:nvSpPr>
        <p:spPr>
          <a:xfrm rot="16200000">
            <a:off x="5997396" y="771524"/>
            <a:ext cx="400050" cy="685802"/>
          </a:xfrm>
          <a:prstGeom prst="homePlate">
            <a:avLst>
              <a:gd name="adj" fmla="val 68308"/>
            </a:avLst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Gordon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5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/>
              <a:t>2.1 Shape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211125" y="820781"/>
            <a:ext cx="5202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b="1" dirty="0"/>
              <a:t>2.1.1 Conical </a:t>
            </a:r>
            <a:r>
              <a:rPr lang="en" dirty="0"/>
              <a:t>- Simple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2.1.2 Spherically Blunted Cone </a:t>
            </a:r>
            <a:r>
              <a:rPr lang="en" dirty="0"/>
              <a:t>- Aerodynamic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2.1.3 Bi-Cone </a:t>
            </a:r>
            <a:r>
              <a:rPr lang="en" dirty="0"/>
              <a:t>- Simple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2.1.4 Hemispherical </a:t>
            </a:r>
            <a:r>
              <a:rPr lang="en" dirty="0"/>
              <a:t>- Storage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2.1.5 Parabolic </a:t>
            </a:r>
            <a:r>
              <a:rPr lang="en" dirty="0"/>
              <a:t>- Aerodynamic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2.1.6 Ogive </a:t>
            </a:r>
            <a:r>
              <a:rPr lang="en" dirty="0"/>
              <a:t>- Storage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06841"/>
            <a:ext cx="2344361" cy="1302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1435" y="987318"/>
            <a:ext cx="2142565" cy="1541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6149" y="2771330"/>
            <a:ext cx="2678252" cy="17558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Gordon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/>
              <a:t>2.2 Materials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311700" y="835512"/>
            <a:ext cx="49431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b="1" dirty="0"/>
              <a:t>2.2.1 Balsa Wood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Very light, cheap, but not hollow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2.2.2 Plastic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Strong, many forms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2.2.3 3D Printed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Strong, made to our specification</a:t>
            </a:r>
          </a:p>
        </p:txBody>
      </p:sp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5750" y="688109"/>
            <a:ext cx="2858259" cy="1723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5750" y="2543712"/>
            <a:ext cx="2858259" cy="19027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Gordon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7E1B71-7D2A-4B0E-8698-3362A56968D9}"/>
              </a:ext>
            </a:extLst>
          </p:cNvPr>
          <p:cNvCxnSpPr>
            <a:cxnSpLocks/>
          </p:cNvCxnSpPr>
          <p:nvPr/>
        </p:nvCxnSpPr>
        <p:spPr>
          <a:xfrm flipV="1">
            <a:off x="2228850" y="2557921"/>
            <a:ext cx="2743200" cy="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2228850" y="2104711"/>
            <a:ext cx="2628900" cy="45321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dirty="0">
                <a:solidFill>
                  <a:schemeClr val="dk1"/>
                </a:solidFill>
              </a:rPr>
              <a:t>Fins</a:t>
            </a:r>
            <a:endParaRPr lang="en-GB" sz="2800" dirty="0">
              <a:solidFill>
                <a:schemeClr val="dk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D83FFD-10E5-4C61-B091-E578152C4F18}"/>
              </a:ext>
            </a:extLst>
          </p:cNvPr>
          <p:cNvSpPr/>
          <p:nvPr/>
        </p:nvSpPr>
        <p:spPr>
          <a:xfrm>
            <a:off x="5919773" y="3010639"/>
            <a:ext cx="553824" cy="80083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56D568-4563-493D-A8FF-2B96CFDCBDEE}"/>
              </a:ext>
            </a:extLst>
          </p:cNvPr>
          <p:cNvSpPr/>
          <p:nvPr/>
        </p:nvSpPr>
        <p:spPr>
          <a:xfrm>
            <a:off x="5919773" y="2162971"/>
            <a:ext cx="553824" cy="80083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16D1B-62D0-4BD1-A1A3-A43D3224E1A8}"/>
              </a:ext>
            </a:extLst>
          </p:cNvPr>
          <p:cNvCxnSpPr/>
          <p:nvPr/>
        </p:nvCxnSpPr>
        <p:spPr>
          <a:xfrm>
            <a:off x="6140272" y="2824929"/>
            <a:ext cx="0" cy="277758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515967-784E-4C4A-A3F4-F62253580ADE}"/>
              </a:ext>
            </a:extLst>
          </p:cNvPr>
          <p:cNvCxnSpPr/>
          <p:nvPr/>
        </p:nvCxnSpPr>
        <p:spPr>
          <a:xfrm>
            <a:off x="6254572" y="2831422"/>
            <a:ext cx="0" cy="277758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5" name="Right Triangle 54">
            <a:extLst>
              <a:ext uri="{FF2B5EF4-FFF2-40B4-BE49-F238E27FC236}">
                <a16:creationId xmlns:a16="http://schemas.microsoft.com/office/drawing/2014/main" id="{38311DC6-EB7A-4C93-AE24-8033E0074182}"/>
              </a:ext>
            </a:extLst>
          </p:cNvPr>
          <p:cNvSpPr/>
          <p:nvPr/>
        </p:nvSpPr>
        <p:spPr>
          <a:xfrm>
            <a:off x="6572250" y="3149084"/>
            <a:ext cx="342900" cy="630149"/>
          </a:xfrm>
          <a:prstGeom prst="rt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129FFD78-5A3F-4522-9F48-90683CBBB7DC}"/>
              </a:ext>
            </a:extLst>
          </p:cNvPr>
          <p:cNvSpPr/>
          <p:nvPr/>
        </p:nvSpPr>
        <p:spPr>
          <a:xfrm rot="16200000">
            <a:off x="5325473" y="3294869"/>
            <a:ext cx="639192" cy="342900"/>
          </a:xfrm>
          <a:prstGeom prst="rt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465AA1E-D48D-4B57-A16A-E87D0A64DF52}"/>
              </a:ext>
            </a:extLst>
          </p:cNvPr>
          <p:cNvSpPr/>
          <p:nvPr/>
        </p:nvSpPr>
        <p:spPr>
          <a:xfrm>
            <a:off x="5911672" y="3625765"/>
            <a:ext cx="567164" cy="54618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F6AC1A-A6BA-42E7-99F4-0069B6C1B8CB}"/>
              </a:ext>
            </a:extLst>
          </p:cNvPr>
          <p:cNvSpPr/>
          <p:nvPr/>
        </p:nvSpPr>
        <p:spPr>
          <a:xfrm>
            <a:off x="6053431" y="3600450"/>
            <a:ext cx="291959" cy="36454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AB7FFE3-A092-4B6A-B697-BAF5C2F510C8}"/>
              </a:ext>
            </a:extLst>
          </p:cNvPr>
          <p:cNvSpPr/>
          <p:nvPr/>
        </p:nvSpPr>
        <p:spPr>
          <a:xfrm>
            <a:off x="5904126" y="1638699"/>
            <a:ext cx="579731" cy="467122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B369744-FC89-46AD-8BC0-7FA2767E04D6}"/>
              </a:ext>
            </a:extLst>
          </p:cNvPr>
          <p:cNvSpPr/>
          <p:nvPr/>
        </p:nvSpPr>
        <p:spPr>
          <a:xfrm>
            <a:off x="5904126" y="1202622"/>
            <a:ext cx="569473" cy="37892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993C38-3426-4FDF-812B-4268EEDA050D}"/>
              </a:ext>
            </a:extLst>
          </p:cNvPr>
          <p:cNvSpPr/>
          <p:nvPr/>
        </p:nvSpPr>
        <p:spPr>
          <a:xfrm>
            <a:off x="5854520" y="1371600"/>
            <a:ext cx="685800" cy="2515337"/>
          </a:xfrm>
          <a:prstGeom prst="roundRect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960DB42-ABC2-4CC0-8AB4-4421307C7438}"/>
              </a:ext>
            </a:extLst>
          </p:cNvPr>
          <p:cNvSpPr txBox="1">
            <a:spLocks/>
          </p:cNvSpPr>
          <p:nvPr/>
        </p:nvSpPr>
        <p:spPr>
          <a:xfrm>
            <a:off x="3239851" y="2624275"/>
            <a:ext cx="1722767" cy="259672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2100" dirty="0">
                <a:solidFill>
                  <a:schemeClr val="dk1"/>
                </a:solidFill>
              </a:rPr>
              <a:t>Chris </a:t>
            </a:r>
            <a:r>
              <a:rPr lang="en-GB" sz="2100" dirty="0" err="1">
                <a:solidFill>
                  <a:schemeClr val="dk1"/>
                </a:solidFill>
              </a:rPr>
              <a:t>Bredberg</a:t>
            </a:r>
            <a:endParaRPr lang="en-GB" sz="2100" dirty="0">
              <a:solidFill>
                <a:schemeClr val="dk1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8E371BE1-0F55-449B-A1BE-483734F4A64C}"/>
              </a:ext>
            </a:extLst>
          </p:cNvPr>
          <p:cNvSpPr/>
          <p:nvPr/>
        </p:nvSpPr>
        <p:spPr>
          <a:xfrm rot="16200000">
            <a:off x="5997396" y="771524"/>
            <a:ext cx="400050" cy="685802"/>
          </a:xfrm>
          <a:prstGeom prst="homePlate">
            <a:avLst>
              <a:gd name="adj" fmla="val 68308"/>
            </a:avLst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Gordon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48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dirty="0"/>
              <a:t>3.1 Fin Material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311700" y="713205"/>
            <a:ext cx="54054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800" b="1" dirty="0"/>
              <a:t>3.1.1 Balsa Wood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dirty="0"/>
              <a:t>Cheap, Lightweight, Workable yet not particularly strong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800" b="1" dirty="0"/>
              <a:t>3.1.2 Plastic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dirty="0"/>
              <a:t>Cheap, Lightweight, Formable to a mold, fairly good strength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800" b="1" dirty="0"/>
              <a:t>3.1.3 Fiberglass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dirty="0"/>
              <a:t>Fairly expensive, yet very lightweight and very strong, able to be formed into a mold</a:t>
            </a:r>
            <a:r>
              <a:rPr lang="en" sz="1400" dirty="0"/>
              <a:t>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4982" y="723360"/>
            <a:ext cx="2463825" cy="197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4983" y="2847246"/>
            <a:ext cx="2463825" cy="16286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Bredberg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dirty="0"/>
              <a:t>3.1 Fin Material</a:t>
            </a:r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311699" y="659416"/>
            <a:ext cx="5894841" cy="3664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800" b="1" dirty="0"/>
              <a:t>3.1.4 Basswood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dirty="0"/>
              <a:t>Similar to Balsa wood yet less compressible and stronger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800" b="1" dirty="0"/>
              <a:t>3.1.5 Plywood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dirty="0"/>
              <a:t>Cheap, Lightweight, less workable and rougher than Balsa wood or Basswood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800" b="1" dirty="0"/>
              <a:t>3.1.6 3D Printed Material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dirty="0"/>
              <a:t>Most versatile material in terms of shape, stronger and stiffer than wood </a:t>
            </a:r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6541" y="1265828"/>
            <a:ext cx="2522775" cy="24513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Bredberg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dirty="0"/>
              <a:t>3.2 Number of Fins</a:t>
            </a:r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b="1" dirty="0"/>
              <a:t>3.2.1 No Fins 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Least amount of material, less drag, less stability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 smtClean="0"/>
              <a:t>3.2.2-5 2-5 Fins</a:t>
            </a:r>
            <a:endParaRPr lang="en" sz="2800" b="1" dirty="0"/>
          </a:p>
          <a:p>
            <a:pPr lvl="0">
              <a:spcBef>
                <a:spcPts val="0"/>
              </a:spcBef>
              <a:buNone/>
            </a:pPr>
            <a:r>
              <a:rPr lang="en" dirty="0"/>
              <a:t>We could vary the amount of fins from 2 to 5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More fins means more weight, lift and drag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Less fins means less weight, drag, and lift yet at the cost of stability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Bredberg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dirty="0"/>
              <a:t>3.3 Fin Geometry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338595" y="613551"/>
            <a:ext cx="8235562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800" b="1" dirty="0"/>
              <a:t>3.3.1 Elliptical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dirty="0" smtClean="0"/>
              <a:t>Most aerodynamically efficient</a:t>
            </a:r>
            <a:endParaRPr lang="en" dirty="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800" b="1" dirty="0"/>
              <a:t>3.3.2 Trapezoidal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dirty="0"/>
              <a:t>Similar to elliptical </a:t>
            </a:r>
            <a:r>
              <a:rPr lang="en" dirty="0" smtClean="0"/>
              <a:t>but with corners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800" b="1" dirty="0" smtClean="0"/>
              <a:t>3.3.3 </a:t>
            </a:r>
            <a:r>
              <a:rPr lang="en" sz="2800" b="1" dirty="0"/>
              <a:t>Square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dirty="0"/>
              <a:t>Easiest to manufacture yet least aerodynamically efficient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800" b="1" dirty="0"/>
              <a:t>3.3.4 Clipped Delta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dirty="0"/>
              <a:t>In between being easy to manufacture and aerodynamically efficient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Bredberg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259" y="862425"/>
            <a:ext cx="1543732" cy="1762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dirty="0"/>
              <a:t>3.4 Angle of Attack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311699" y="740098"/>
            <a:ext cx="6178747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800" b="1" dirty="0"/>
              <a:t>3.4.1 0°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dirty="0"/>
              <a:t>No lift force along with the least amount of drag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800" b="1" dirty="0"/>
              <a:t>3.4.2 5°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dirty="0"/>
              <a:t>C</a:t>
            </a:r>
            <a:r>
              <a:rPr lang="en" dirty="0" smtClean="0"/>
              <a:t>reate </a:t>
            </a:r>
            <a:r>
              <a:rPr lang="en" dirty="0"/>
              <a:t>some lift to spin the rocket although this would create more drag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800" b="1" dirty="0"/>
              <a:t>3.4.3 10°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dirty="0" smtClean="0"/>
              <a:t>Increase the amount of drag and lift even more</a:t>
            </a:r>
            <a:endParaRPr lang="en" dirty="0"/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9764" y="1145547"/>
            <a:ext cx="2521147" cy="26055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Bredberg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dirty="0"/>
              <a:t>3.5 Airfoil Shape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338594" y="613551"/>
            <a:ext cx="4611093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b="1" dirty="0"/>
              <a:t>3.5.1 Teardrop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Most efficient airfoil in terms of aerodynamics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3.5.2 Squared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Most basi</a:t>
            </a:r>
            <a:r>
              <a:rPr lang="en-US" dirty="0" smtClean="0"/>
              <a:t>c airfoil, easiest to manufacture</a:t>
            </a: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sz="2800" b="1" dirty="0" smtClean="0"/>
              <a:t>3.5.3 Tapered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Less drag at t</a:t>
            </a:r>
            <a:r>
              <a:rPr lang="en-US" dirty="0" smtClean="0"/>
              <a:t>he</a:t>
            </a:r>
            <a:r>
              <a:rPr lang="en" dirty="0" smtClean="0"/>
              <a:t> tip due to thinning</a:t>
            </a:r>
            <a:endParaRPr lang="en" dirty="0"/>
          </a:p>
        </p:txBody>
      </p:sp>
      <p:sp>
        <p:nvSpPr>
          <p:cNvPr id="4" name="TextBox 3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Bredberg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687" y="1410870"/>
            <a:ext cx="3514725" cy="1609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  <a:endParaRPr lang="en-US" dirty="0"/>
          </a:p>
        </p:txBody>
      </p:sp>
      <p:pic>
        <p:nvPicPr>
          <p:cNvPr id="7" name="Shape 62" descr="37468461426_f8b190a152_o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2871" y="857250"/>
            <a:ext cx="1038524" cy="151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3" descr="SD Bredberg 171012 Professional Phot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5723" y="857255"/>
            <a:ext cx="1038524" cy="1515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1802" y="857250"/>
            <a:ext cx="1040441" cy="151535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57300" y="2343150"/>
            <a:ext cx="1714500" cy="458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Ryan Dwyer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57600" y="2343150"/>
            <a:ext cx="1790434" cy="48190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 err="1"/>
              <a:t>Kjell</a:t>
            </a:r>
            <a:r>
              <a:rPr lang="en-US" sz="2100" dirty="0"/>
              <a:t> Gordon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057900" y="2346946"/>
            <a:ext cx="1943100" cy="51055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/>
              <a:t>Chris Bredberg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228850" y="4286250"/>
            <a:ext cx="1885950" cy="388251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/>
              <a:t>James Beattie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857750" y="4232898"/>
            <a:ext cx="1885950" cy="5677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50" dirty="0" err="1"/>
              <a:t>Cedryc</a:t>
            </a:r>
            <a:r>
              <a:rPr lang="en-US" sz="2250" dirty="0"/>
              <a:t> </a:t>
            </a:r>
            <a:r>
              <a:rPr lang="en-US" sz="2250" dirty="0" err="1"/>
              <a:t>Midy</a:t>
            </a:r>
            <a:endParaRPr lang="en-US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C2900-41BB-43B0-B131-7146C24021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2718145"/>
            <a:ext cx="1028700" cy="1543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8BC492-0782-40A4-B02D-EE058B07F8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2" r="15532"/>
          <a:stretch/>
        </p:blipFill>
        <p:spPr>
          <a:xfrm>
            <a:off x="2511395" y="2820325"/>
            <a:ext cx="1257300" cy="14087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Gordon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45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7E1B71-7D2A-4B0E-8698-3362A56968D9}"/>
              </a:ext>
            </a:extLst>
          </p:cNvPr>
          <p:cNvCxnSpPr>
            <a:cxnSpLocks/>
          </p:cNvCxnSpPr>
          <p:nvPr/>
        </p:nvCxnSpPr>
        <p:spPr>
          <a:xfrm flipV="1">
            <a:off x="2228850" y="2557921"/>
            <a:ext cx="2743200" cy="2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2228850" y="2104711"/>
            <a:ext cx="2628900" cy="453210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dirty="0">
                <a:solidFill>
                  <a:schemeClr val="dk1"/>
                </a:solidFill>
              </a:rPr>
              <a:t>Electronics</a:t>
            </a:r>
            <a:endParaRPr lang="en-GB" sz="2700" dirty="0">
              <a:solidFill>
                <a:schemeClr val="dk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D83FFD-10E5-4C61-B091-E578152C4F18}"/>
              </a:ext>
            </a:extLst>
          </p:cNvPr>
          <p:cNvSpPr/>
          <p:nvPr/>
        </p:nvSpPr>
        <p:spPr>
          <a:xfrm>
            <a:off x="5919773" y="3010639"/>
            <a:ext cx="553824" cy="80083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56D568-4563-493D-A8FF-2B96CFDCBDEE}"/>
              </a:ext>
            </a:extLst>
          </p:cNvPr>
          <p:cNvSpPr/>
          <p:nvPr/>
        </p:nvSpPr>
        <p:spPr>
          <a:xfrm>
            <a:off x="5919773" y="2162971"/>
            <a:ext cx="553824" cy="80083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16D1B-62D0-4BD1-A1A3-A43D3224E1A8}"/>
              </a:ext>
            </a:extLst>
          </p:cNvPr>
          <p:cNvCxnSpPr/>
          <p:nvPr/>
        </p:nvCxnSpPr>
        <p:spPr>
          <a:xfrm>
            <a:off x="6140272" y="2824929"/>
            <a:ext cx="0" cy="277758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515967-784E-4C4A-A3F4-F62253580ADE}"/>
              </a:ext>
            </a:extLst>
          </p:cNvPr>
          <p:cNvCxnSpPr/>
          <p:nvPr/>
        </p:nvCxnSpPr>
        <p:spPr>
          <a:xfrm>
            <a:off x="6254572" y="2831422"/>
            <a:ext cx="0" cy="277758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5" name="Right Triangle 54">
            <a:extLst>
              <a:ext uri="{FF2B5EF4-FFF2-40B4-BE49-F238E27FC236}">
                <a16:creationId xmlns:a16="http://schemas.microsoft.com/office/drawing/2014/main" id="{38311DC6-EB7A-4C93-AE24-8033E0074182}"/>
              </a:ext>
            </a:extLst>
          </p:cNvPr>
          <p:cNvSpPr/>
          <p:nvPr/>
        </p:nvSpPr>
        <p:spPr>
          <a:xfrm>
            <a:off x="6572250" y="3149084"/>
            <a:ext cx="342900" cy="630149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129FFD78-5A3F-4522-9F48-90683CBBB7DC}"/>
              </a:ext>
            </a:extLst>
          </p:cNvPr>
          <p:cNvSpPr/>
          <p:nvPr/>
        </p:nvSpPr>
        <p:spPr>
          <a:xfrm rot="16200000">
            <a:off x="5325473" y="3294869"/>
            <a:ext cx="639192" cy="342900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465AA1E-D48D-4B57-A16A-E87D0A64DF52}"/>
              </a:ext>
            </a:extLst>
          </p:cNvPr>
          <p:cNvSpPr/>
          <p:nvPr/>
        </p:nvSpPr>
        <p:spPr>
          <a:xfrm>
            <a:off x="5911672" y="3625765"/>
            <a:ext cx="567164" cy="54618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F6AC1A-A6BA-42E7-99F4-0069B6C1B8CB}"/>
              </a:ext>
            </a:extLst>
          </p:cNvPr>
          <p:cNvSpPr/>
          <p:nvPr/>
        </p:nvSpPr>
        <p:spPr>
          <a:xfrm>
            <a:off x="6053431" y="3600450"/>
            <a:ext cx="291959" cy="36454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AB7FFE3-A092-4B6A-B697-BAF5C2F510C8}"/>
              </a:ext>
            </a:extLst>
          </p:cNvPr>
          <p:cNvSpPr/>
          <p:nvPr/>
        </p:nvSpPr>
        <p:spPr>
          <a:xfrm>
            <a:off x="5904126" y="1638699"/>
            <a:ext cx="579731" cy="467122"/>
          </a:xfrm>
          <a:prstGeom prst="round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B369744-FC89-46AD-8BC0-7FA2767E04D6}"/>
              </a:ext>
            </a:extLst>
          </p:cNvPr>
          <p:cNvSpPr/>
          <p:nvPr/>
        </p:nvSpPr>
        <p:spPr>
          <a:xfrm>
            <a:off x="5904126" y="1202622"/>
            <a:ext cx="569473" cy="37892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993C38-3426-4FDF-812B-4268EEDA050D}"/>
              </a:ext>
            </a:extLst>
          </p:cNvPr>
          <p:cNvSpPr/>
          <p:nvPr/>
        </p:nvSpPr>
        <p:spPr>
          <a:xfrm>
            <a:off x="5854520" y="1371600"/>
            <a:ext cx="685800" cy="2515337"/>
          </a:xfrm>
          <a:prstGeom prst="roundRect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960DB42-ABC2-4CC0-8AB4-4421307C7438}"/>
              </a:ext>
            </a:extLst>
          </p:cNvPr>
          <p:cNvSpPr txBox="1">
            <a:spLocks/>
          </p:cNvSpPr>
          <p:nvPr/>
        </p:nvSpPr>
        <p:spPr>
          <a:xfrm>
            <a:off x="3239851" y="2624275"/>
            <a:ext cx="1722767" cy="259672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2100" dirty="0" smtClean="0">
                <a:solidFill>
                  <a:schemeClr val="dk1"/>
                </a:solidFill>
              </a:rPr>
              <a:t>James Beattie</a:t>
            </a:r>
            <a:endParaRPr lang="en-GB" sz="2100" dirty="0">
              <a:solidFill>
                <a:schemeClr val="dk1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8E371BE1-0F55-449B-A1BE-483734F4A64C}"/>
              </a:ext>
            </a:extLst>
          </p:cNvPr>
          <p:cNvSpPr/>
          <p:nvPr/>
        </p:nvSpPr>
        <p:spPr>
          <a:xfrm rot="16200000">
            <a:off x="5997396" y="771524"/>
            <a:ext cx="400050" cy="685802"/>
          </a:xfrm>
          <a:prstGeom prst="homePlate">
            <a:avLst>
              <a:gd name="adj" fmla="val 68308"/>
            </a:avLst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Bredberg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47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/>
              <a:t>4.1 Boards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338594" y="613551"/>
            <a:ext cx="5874181" cy="395532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b="1" dirty="0"/>
              <a:t>4.1.1 myRio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	Heaviest board, but widely used and compatible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4.1.2 BeagleBone Blue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	Not widely compatible but good processing power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4.1.3 Arduino Uno RV3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	Cheap, reliable and adaptable</a:t>
            </a:r>
          </a:p>
        </p:txBody>
      </p:sp>
      <p:pic>
        <p:nvPicPr>
          <p:cNvPr id="186" name="Shape 186" descr="https://lh4.googleusercontent.com/EZ7gd5jEg2T7hsKikA81pUIUL4mVUXXgFzPEMmm_iJkTMfdfuzvwVkbdR-C4L1R07ymzKUtlZxjHfy6E713FzatA7GZEk7prgOZxejEp_ogzLr2ryo4kIabmLVeDBg1M67x5aqK_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2775" y="2751488"/>
            <a:ext cx="2619525" cy="16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 descr="https://lh5.googleusercontent.com/8FFlo5dQydSgqPHGA2vnwtKv3XDDRAVVKca7BuzV2kfUhADZqAMsyp4dTdyOYNgHphcbhayLPs9EQdhl3wYDBZRugtOOpMNW-d5gOIqfNj3wN23SdSnMo9oWOWosG4FSlQM8mvw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2775" y="717176"/>
            <a:ext cx="2524301" cy="18833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Beattie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/>
              <a:t>4.2 Altimeter 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338594" y="770965"/>
            <a:ext cx="5596041" cy="325898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b="1" dirty="0"/>
              <a:t>4.2.1 MPL3115A2 Altimeter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	Greater compatibility but heavier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4.2.2 BMP183 Altimeter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	Smaller, lighter and compatible with arduino</a:t>
            </a:r>
          </a:p>
        </p:txBody>
      </p:sp>
      <p:pic>
        <p:nvPicPr>
          <p:cNvPr id="194" name="Shape 194" descr="https://lh4.googleusercontent.com/RDDLV1GEfnOiOLX6ALPHpoCf2bMMqgTM2ztsE2ek3Bq1htvqPwJIzMGrWDyS9sYkd4xQhwIYYp9VnnJai8ZAvgn8nk1S3js6Fg82twRh5Gg9GlJudo1tDFKHYQdHroCO3SaMgEH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1025" y="2595915"/>
            <a:ext cx="2462669" cy="1906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 descr="https://lh5.googleusercontent.com/0PPEuY3xL3OV8dCajlcAqFpe42bLK6HRTCvVTfBjQeIjJnZ1ZIKubryaGq6zwiy5dLWzKQ4aZ7rYNBD7Y5vyaf1LFC6S4Fdu8APKOnIOixvyixsQpQOAcYkTLZyaKYMXCElVjbBx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1975" y="770965"/>
            <a:ext cx="2481719" cy="16266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Beattie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/>
              <a:t>4.3 Accelerometer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338594" y="842681"/>
            <a:ext cx="5605006" cy="3187269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b="1" dirty="0"/>
              <a:t>4.3.1 MPU-6050 Accelerometer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	Cheap and compatible with most boards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4.3.2 Grove Accelerometer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	Higher cost but compatible with all boards</a:t>
            </a:r>
          </a:p>
        </p:txBody>
      </p:sp>
      <p:pic>
        <p:nvPicPr>
          <p:cNvPr id="202" name="Shape 202" descr="https://lh3.googleusercontent.com/6-70UwoQxnE5PPrJ_JQvTagvMUl_tgK8XXCrt_oT6nOuffY5IOtZ-1uz6CycMMlGBjvvz4-cOdVnkqVHq4SC4nlotnclSVcgSc_ulbYkhYhikJuQ_wOvV9FO7psSNTxWNJ5HjEru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1575" y="2705732"/>
            <a:ext cx="1874183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 descr="https://lh3.googleusercontent.com/QYzPurRx2HlX5TwzTKKT4SsTvUPQ_W_5zo838v7zJz20ywQuOYWZ0e8wfZl5tH85O3d8NTNcgmC9fj5v07fyOhIUIdZ4Snqrhw6RP7G85YQvx4STiKroNGc2h2DFzk6eij564nMx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1576" y="842682"/>
            <a:ext cx="1728684" cy="15930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Beattie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/>
              <a:t>4.4 Storage Device</a:t>
            </a:r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b="1" dirty="0"/>
              <a:t>4.4.1 HiLetgo Stackable SD Card Shield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	Extra storage for use with arduino products</a:t>
            </a:r>
          </a:p>
        </p:txBody>
      </p:sp>
      <p:pic>
        <p:nvPicPr>
          <p:cNvPr id="210" name="Shape 210" descr="https://lh3.googleusercontent.com/aA2jTIdn1NunGrHctWx4uHvHqPcAnAPWpuypDaPEvwdklcwPw9KHaPdn0-xYdN7iXevmPRGdfIfOZ13AGSzW-JvSswHJolU1-oscYdDF8wStTDHggejAnVfPB6duesL0_UouLVRl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3169" y="1699077"/>
            <a:ext cx="2486025" cy="23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Beattie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7E1B71-7D2A-4B0E-8698-3362A56968D9}"/>
              </a:ext>
            </a:extLst>
          </p:cNvPr>
          <p:cNvCxnSpPr>
            <a:cxnSpLocks/>
          </p:cNvCxnSpPr>
          <p:nvPr/>
        </p:nvCxnSpPr>
        <p:spPr>
          <a:xfrm flipV="1">
            <a:off x="2228850" y="2557921"/>
            <a:ext cx="2914650" cy="2"/>
          </a:xfrm>
          <a:prstGeom prst="line">
            <a:avLst/>
          </a:prstGeom>
          <a:ln w="76200">
            <a:solidFill>
              <a:srgbClr val="FC3AD7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2171699" y="2104711"/>
            <a:ext cx="3301919" cy="45321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dirty="0">
                <a:solidFill>
                  <a:schemeClr val="dk1"/>
                </a:solidFill>
              </a:rPr>
              <a:t>Recovery System</a:t>
            </a:r>
            <a:endParaRPr lang="en-GB" sz="2800" dirty="0">
              <a:solidFill>
                <a:schemeClr val="dk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D83FFD-10E5-4C61-B091-E578152C4F18}"/>
              </a:ext>
            </a:extLst>
          </p:cNvPr>
          <p:cNvSpPr/>
          <p:nvPr/>
        </p:nvSpPr>
        <p:spPr>
          <a:xfrm>
            <a:off x="5919773" y="3010639"/>
            <a:ext cx="553824" cy="80083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56D568-4563-493D-A8FF-2B96CFDCBDEE}"/>
              </a:ext>
            </a:extLst>
          </p:cNvPr>
          <p:cNvSpPr/>
          <p:nvPr/>
        </p:nvSpPr>
        <p:spPr>
          <a:xfrm>
            <a:off x="5919773" y="2162971"/>
            <a:ext cx="553824" cy="80083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16D1B-62D0-4BD1-A1A3-A43D3224E1A8}"/>
              </a:ext>
            </a:extLst>
          </p:cNvPr>
          <p:cNvCxnSpPr/>
          <p:nvPr/>
        </p:nvCxnSpPr>
        <p:spPr>
          <a:xfrm>
            <a:off x="6140272" y="2824929"/>
            <a:ext cx="0" cy="277758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515967-784E-4C4A-A3F4-F62253580ADE}"/>
              </a:ext>
            </a:extLst>
          </p:cNvPr>
          <p:cNvCxnSpPr/>
          <p:nvPr/>
        </p:nvCxnSpPr>
        <p:spPr>
          <a:xfrm>
            <a:off x="6254572" y="2831422"/>
            <a:ext cx="0" cy="277758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5" name="Right Triangle 54">
            <a:extLst>
              <a:ext uri="{FF2B5EF4-FFF2-40B4-BE49-F238E27FC236}">
                <a16:creationId xmlns:a16="http://schemas.microsoft.com/office/drawing/2014/main" id="{38311DC6-EB7A-4C93-AE24-8033E0074182}"/>
              </a:ext>
            </a:extLst>
          </p:cNvPr>
          <p:cNvSpPr/>
          <p:nvPr/>
        </p:nvSpPr>
        <p:spPr>
          <a:xfrm>
            <a:off x="6572250" y="3149084"/>
            <a:ext cx="342900" cy="630149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129FFD78-5A3F-4522-9F48-90683CBBB7DC}"/>
              </a:ext>
            </a:extLst>
          </p:cNvPr>
          <p:cNvSpPr/>
          <p:nvPr/>
        </p:nvSpPr>
        <p:spPr>
          <a:xfrm rot="16200000">
            <a:off x="5325473" y="3294869"/>
            <a:ext cx="639192" cy="342900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465AA1E-D48D-4B57-A16A-E87D0A64DF52}"/>
              </a:ext>
            </a:extLst>
          </p:cNvPr>
          <p:cNvSpPr/>
          <p:nvPr/>
        </p:nvSpPr>
        <p:spPr>
          <a:xfrm>
            <a:off x="5911672" y="3625765"/>
            <a:ext cx="567164" cy="54618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F6AC1A-A6BA-42E7-99F4-0069B6C1B8CB}"/>
              </a:ext>
            </a:extLst>
          </p:cNvPr>
          <p:cNvSpPr/>
          <p:nvPr/>
        </p:nvSpPr>
        <p:spPr>
          <a:xfrm>
            <a:off x="6053431" y="3600450"/>
            <a:ext cx="291959" cy="36454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AB7FFE3-A092-4B6A-B697-BAF5C2F510C8}"/>
              </a:ext>
            </a:extLst>
          </p:cNvPr>
          <p:cNvSpPr/>
          <p:nvPr/>
        </p:nvSpPr>
        <p:spPr>
          <a:xfrm>
            <a:off x="5904126" y="1638699"/>
            <a:ext cx="579731" cy="467122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993C38-3426-4FDF-812B-4268EEDA050D}"/>
              </a:ext>
            </a:extLst>
          </p:cNvPr>
          <p:cNvSpPr/>
          <p:nvPr/>
        </p:nvSpPr>
        <p:spPr>
          <a:xfrm>
            <a:off x="5854520" y="1371600"/>
            <a:ext cx="685800" cy="2515337"/>
          </a:xfrm>
          <a:prstGeom prst="roundRect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960DB42-ABC2-4CC0-8AB4-4421307C7438}"/>
              </a:ext>
            </a:extLst>
          </p:cNvPr>
          <p:cNvSpPr txBox="1">
            <a:spLocks/>
          </p:cNvSpPr>
          <p:nvPr/>
        </p:nvSpPr>
        <p:spPr>
          <a:xfrm>
            <a:off x="3420733" y="2624275"/>
            <a:ext cx="1722767" cy="259672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2100" dirty="0">
                <a:solidFill>
                  <a:schemeClr val="dk1"/>
                </a:solidFill>
              </a:rPr>
              <a:t>James Beattie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8E371BE1-0F55-449B-A1BE-483734F4A64C}"/>
              </a:ext>
            </a:extLst>
          </p:cNvPr>
          <p:cNvSpPr/>
          <p:nvPr/>
        </p:nvSpPr>
        <p:spPr>
          <a:xfrm rot="16200000">
            <a:off x="5997396" y="771524"/>
            <a:ext cx="400050" cy="685802"/>
          </a:xfrm>
          <a:prstGeom prst="homePlate">
            <a:avLst>
              <a:gd name="adj" fmla="val 68308"/>
            </a:avLst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B369744-FC89-46AD-8BC0-7FA2767E04D6}"/>
              </a:ext>
            </a:extLst>
          </p:cNvPr>
          <p:cNvSpPr/>
          <p:nvPr/>
        </p:nvSpPr>
        <p:spPr>
          <a:xfrm>
            <a:off x="5904126" y="1202622"/>
            <a:ext cx="569473" cy="378927"/>
          </a:xfrm>
          <a:prstGeom prst="roundRect">
            <a:avLst/>
          </a:prstGeom>
          <a:solidFill>
            <a:srgbClr val="FC3AD7"/>
          </a:solidFill>
          <a:ln w="76200">
            <a:solidFill>
              <a:srgbClr val="FC3A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Beattie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8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/>
              <a:t>5.1 - Rocket Recovery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b="1" dirty="0"/>
              <a:t>5.1.1 - Parachutes</a:t>
            </a:r>
          </a:p>
        </p:txBody>
      </p:sp>
      <p:pic>
        <p:nvPicPr>
          <p:cNvPr id="223" name="Shape 223" descr="https://lh4.googleusercontent.com/O7WNn_4_zVPPp2T_BB67Qvh61SkYeoMENoRnKp_WYXQz1ZjVYPjJUpSqFVqiCA7RCxfd1ktYla81cv8B9qQlqiQ3GA05MYi0ySli_YngRPQSb07G4pY907MrtE3KslibmE9EAu0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1775" y="1009650"/>
            <a:ext cx="2505075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Beattie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/>
              <a:t>5.2 Dynamic Altitude Limiter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b="1" dirty="0"/>
              <a:t>5.2.1 Secondary Parachutes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5.2.2 Retractable Fins</a:t>
            </a:r>
          </a:p>
        </p:txBody>
      </p:sp>
      <p:pic>
        <p:nvPicPr>
          <p:cNvPr id="230" name="Shape 230" descr="https://lh6.googleusercontent.com/caaOTH8Ia4B9EFBAGgfMXib5dz0O97A9mJ-1b_dfE0qLhLoYprGqawYE0nO-lhgRKAnG_7YLDf8aJUymeroVau7IQPn0UPLf3PJTTUQvm6djcHzWaa5WaH12Oqf4Ao7stcdBBeI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025" y="1335927"/>
            <a:ext cx="3295550" cy="24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Beattie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7E1B71-7D2A-4B0E-8698-3362A56968D9}"/>
              </a:ext>
            </a:extLst>
          </p:cNvPr>
          <p:cNvCxnSpPr>
            <a:cxnSpLocks/>
          </p:cNvCxnSpPr>
          <p:nvPr/>
        </p:nvCxnSpPr>
        <p:spPr>
          <a:xfrm flipV="1">
            <a:off x="2228850" y="2557921"/>
            <a:ext cx="2743200" cy="2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2228850" y="2104711"/>
            <a:ext cx="2628900" cy="453210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dirty="0">
                <a:solidFill>
                  <a:schemeClr val="dk1"/>
                </a:solidFill>
              </a:rPr>
              <a:t>Motor</a:t>
            </a:r>
            <a:endParaRPr lang="en-GB" sz="2700" dirty="0">
              <a:solidFill>
                <a:schemeClr val="dk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D83FFD-10E5-4C61-B091-E578152C4F18}"/>
              </a:ext>
            </a:extLst>
          </p:cNvPr>
          <p:cNvSpPr/>
          <p:nvPr/>
        </p:nvSpPr>
        <p:spPr>
          <a:xfrm>
            <a:off x="5919773" y="3010639"/>
            <a:ext cx="553824" cy="80083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56D568-4563-493D-A8FF-2B96CFDCBDEE}"/>
              </a:ext>
            </a:extLst>
          </p:cNvPr>
          <p:cNvSpPr/>
          <p:nvPr/>
        </p:nvSpPr>
        <p:spPr>
          <a:xfrm>
            <a:off x="5919773" y="2162971"/>
            <a:ext cx="553824" cy="80083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16D1B-62D0-4BD1-A1A3-A43D3224E1A8}"/>
              </a:ext>
            </a:extLst>
          </p:cNvPr>
          <p:cNvCxnSpPr/>
          <p:nvPr/>
        </p:nvCxnSpPr>
        <p:spPr>
          <a:xfrm>
            <a:off x="6140272" y="2824929"/>
            <a:ext cx="0" cy="277758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515967-784E-4C4A-A3F4-F62253580ADE}"/>
              </a:ext>
            </a:extLst>
          </p:cNvPr>
          <p:cNvCxnSpPr/>
          <p:nvPr/>
        </p:nvCxnSpPr>
        <p:spPr>
          <a:xfrm>
            <a:off x="6254572" y="2831422"/>
            <a:ext cx="0" cy="277758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5" name="Right Triangle 54">
            <a:extLst>
              <a:ext uri="{FF2B5EF4-FFF2-40B4-BE49-F238E27FC236}">
                <a16:creationId xmlns:a16="http://schemas.microsoft.com/office/drawing/2014/main" id="{38311DC6-EB7A-4C93-AE24-8033E0074182}"/>
              </a:ext>
            </a:extLst>
          </p:cNvPr>
          <p:cNvSpPr/>
          <p:nvPr/>
        </p:nvSpPr>
        <p:spPr>
          <a:xfrm>
            <a:off x="6572250" y="3149084"/>
            <a:ext cx="342900" cy="630149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129FFD78-5A3F-4522-9F48-90683CBBB7DC}"/>
              </a:ext>
            </a:extLst>
          </p:cNvPr>
          <p:cNvSpPr/>
          <p:nvPr/>
        </p:nvSpPr>
        <p:spPr>
          <a:xfrm rot="16200000">
            <a:off x="5325473" y="3294869"/>
            <a:ext cx="639192" cy="342900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AB7FFE3-A092-4B6A-B697-BAF5C2F510C8}"/>
              </a:ext>
            </a:extLst>
          </p:cNvPr>
          <p:cNvSpPr/>
          <p:nvPr/>
        </p:nvSpPr>
        <p:spPr>
          <a:xfrm>
            <a:off x="5904126" y="1638699"/>
            <a:ext cx="579731" cy="467122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B369744-FC89-46AD-8BC0-7FA2767E04D6}"/>
              </a:ext>
            </a:extLst>
          </p:cNvPr>
          <p:cNvSpPr/>
          <p:nvPr/>
        </p:nvSpPr>
        <p:spPr>
          <a:xfrm>
            <a:off x="5904126" y="1202622"/>
            <a:ext cx="569473" cy="37892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993C38-3426-4FDF-812B-4268EEDA050D}"/>
              </a:ext>
            </a:extLst>
          </p:cNvPr>
          <p:cNvSpPr/>
          <p:nvPr/>
        </p:nvSpPr>
        <p:spPr>
          <a:xfrm>
            <a:off x="5854520" y="1371600"/>
            <a:ext cx="685800" cy="2515337"/>
          </a:xfrm>
          <a:prstGeom prst="roundRect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960DB42-ABC2-4CC0-8AB4-4421307C7438}"/>
              </a:ext>
            </a:extLst>
          </p:cNvPr>
          <p:cNvSpPr txBox="1">
            <a:spLocks/>
          </p:cNvSpPr>
          <p:nvPr/>
        </p:nvSpPr>
        <p:spPr>
          <a:xfrm>
            <a:off x="3239851" y="2624275"/>
            <a:ext cx="1722767" cy="259672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2100" dirty="0">
                <a:solidFill>
                  <a:schemeClr val="dk1"/>
                </a:solidFill>
              </a:rPr>
              <a:t>James Beattie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8E371BE1-0F55-449B-A1BE-483734F4A64C}"/>
              </a:ext>
            </a:extLst>
          </p:cNvPr>
          <p:cNvSpPr/>
          <p:nvPr/>
        </p:nvSpPr>
        <p:spPr>
          <a:xfrm rot="16200000">
            <a:off x="5997396" y="771524"/>
            <a:ext cx="400050" cy="685802"/>
          </a:xfrm>
          <a:prstGeom prst="homePlate">
            <a:avLst>
              <a:gd name="adj" fmla="val 68308"/>
            </a:avLst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465AA1E-D48D-4B57-A16A-E87D0A64DF52}"/>
              </a:ext>
            </a:extLst>
          </p:cNvPr>
          <p:cNvSpPr/>
          <p:nvPr/>
        </p:nvSpPr>
        <p:spPr>
          <a:xfrm>
            <a:off x="5911672" y="3625765"/>
            <a:ext cx="567164" cy="546185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F6AC1A-A6BA-42E7-99F4-0069B6C1B8CB}"/>
              </a:ext>
            </a:extLst>
          </p:cNvPr>
          <p:cNvSpPr/>
          <p:nvPr/>
        </p:nvSpPr>
        <p:spPr>
          <a:xfrm>
            <a:off x="6053431" y="3600450"/>
            <a:ext cx="291959" cy="36454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Beattie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/>
              <a:t>6.1 G Class</a:t>
            </a:r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b="1" dirty="0"/>
              <a:t>6.1.1 G-100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6.1.2 G-130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6.1.3 G-300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6.1.4 G-123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6.1.5 G-234</a:t>
            </a:r>
          </a:p>
        </p:txBody>
      </p: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0650" y="1671625"/>
            <a:ext cx="55816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Beattie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Target Catalog</a:t>
            </a:r>
          </a:p>
        </p:txBody>
      </p:sp>
      <p:graphicFrame>
        <p:nvGraphicFramePr>
          <p:cNvPr id="61" name="Shape 61"/>
          <p:cNvGraphicFramePr/>
          <p:nvPr>
            <p:extLst>
              <p:ext uri="{D42A27DB-BD31-4B8C-83A1-F6EECF244321}">
                <p14:modId xmlns:p14="http://schemas.microsoft.com/office/powerpoint/2010/main" val="1921793617"/>
              </p:ext>
            </p:extLst>
          </p:nvPr>
        </p:nvGraphicFramePr>
        <p:xfrm>
          <a:off x="738589" y="668110"/>
          <a:ext cx="7666822" cy="3943891"/>
        </p:xfrm>
        <a:graphic>
          <a:graphicData uri="http://schemas.openxmlformats.org/drawingml/2006/table">
            <a:tbl>
              <a:tblPr firstRow="1" firstCol="1">
                <a:noFill/>
                <a:tableStyleId>{B8073BF8-CC97-40C0-BFE0-563715EAD5A8}</a:tableStyleId>
              </a:tblPr>
              <a:tblGrid>
                <a:gridCol w="2504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5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1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66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200" u="none" strike="noStrike" cap="non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Metric</a:t>
                      </a:r>
                    </a:p>
                  </a:txBody>
                  <a:tcPr marL="7625" marR="7625" marT="7625" marB="0" anchor="ctr"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200" u="none" strike="noStrike" cap="non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Target</a:t>
                      </a:r>
                    </a:p>
                  </a:txBody>
                  <a:tcPr marL="7625" marR="7625" marT="7625" marB="0" anchor="ctr"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200" b="1" u="none" strike="noStrike" cap="non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Target</a:t>
                      </a:r>
                      <a:r>
                        <a:rPr lang="en" sz="1100" b="1" u="none" strike="noStrike" cap="non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 </a:t>
                      </a:r>
                      <a:r>
                        <a:rPr lang="en" sz="1200" b="1" u="none" strike="noStrike" cap="non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Unit</a:t>
                      </a:r>
                    </a:p>
                  </a:txBody>
                  <a:tcPr marL="7625" marR="7625" marT="7625" marB="0" anchor="ctr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893"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u="none" strike="noStrike" cap="non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Body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2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Impact Failure Force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2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-</a:t>
                      </a:r>
                    </a:p>
                  </a:txBody>
                  <a:tcPr marL="7625" marR="7625" marT="7625" marB="0" anchor="ctr"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</a:t>
                      </a:r>
                    </a:p>
                  </a:txBody>
                  <a:tcPr marL="7625" marR="7625" marT="7625" marB="0" anchor="ctr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8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Drag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-</a:t>
                      </a:r>
                    </a:p>
                  </a:txBody>
                  <a:tcPr marL="7625" marR="7625" marT="76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</a:t>
                      </a:r>
                    </a:p>
                  </a:txBody>
                  <a:tcPr marL="7625" marR="7625" marT="7625" marB="0" anchor="ctr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3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Distance of Center of Pressure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-</a:t>
                      </a:r>
                    </a:p>
                  </a:txBody>
                  <a:tcPr marL="7625" marR="7625" marT="7625" marB="0" anchor="ctr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</a:t>
                      </a:r>
                    </a:p>
                  </a:txBody>
                  <a:tcPr marL="7625" marR="7625" marT="7625" marB="0" anchor="ctr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893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u="none" strike="noStrike" cap="non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Motor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Impulse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160</a:t>
                      </a:r>
                    </a:p>
                  </a:txBody>
                  <a:tcPr marL="7625" marR="7625" marT="7625" marB="0" anchor="ctr"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N*s</a:t>
                      </a:r>
                    </a:p>
                  </a:txBody>
                  <a:tcPr marL="7625" marR="7625" marT="7625" marB="0" anchor="ctr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8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Time of Thrust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</a:t>
                      </a:r>
                    </a:p>
                  </a:txBody>
                  <a:tcPr marL="7625" marR="7625" marT="7625" marB="0" anchor="ctr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</a:t>
                      </a:r>
                    </a:p>
                  </a:txBody>
                  <a:tcPr marL="7625" marR="7625" marT="7625" marB="0" anchor="ctr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893">
                <a:tc row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u="none" strike="noStrike" cap="non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Electronics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Altimeter Measurement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79.495</a:t>
                      </a:r>
                    </a:p>
                  </a:txBody>
                  <a:tcPr marL="7625" marR="7625" marT="7625" marB="0" anchor="ctr"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kPa</a:t>
                      </a:r>
                    </a:p>
                  </a:txBody>
                  <a:tcPr marL="7625" marR="7625" marT="7625" marB="0" anchor="ctr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3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Source Current to Deploy Recovery System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</a:t>
                      </a:r>
                    </a:p>
                  </a:txBody>
                  <a:tcPr marL="7625" marR="7625" marT="76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Amps</a:t>
                      </a:r>
                    </a:p>
                  </a:txBody>
                  <a:tcPr marL="7625" marR="7625" marT="7625" marB="0" anchor="ctr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8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Data Storage Capacity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</a:t>
                      </a:r>
                    </a:p>
                  </a:txBody>
                  <a:tcPr marL="7625" marR="7625" marT="76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mb</a:t>
                      </a:r>
                    </a:p>
                  </a:txBody>
                  <a:tcPr marL="7625" marR="7625" marT="7625" marB="0" anchor="ctr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8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Sampling </a:t>
                      </a: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Rate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</a:p>
                  </a:txBody>
                  <a:tcPr marL="7625" marR="7625" marT="7625" marB="0" anchor="ctr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kHz</a:t>
                      </a:r>
                    </a:p>
                  </a:txBody>
                  <a:tcPr marL="7625" marR="7625" marT="7625" marB="0" anchor="ctr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66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u="none" strike="noStrike" cap="non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Launch System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Launch Cable Length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91.44</a:t>
                      </a:r>
                    </a:p>
                  </a:txBody>
                  <a:tcPr marL="7625" marR="7625" marT="7625" marB="0" anchor="ctr"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</a:t>
                      </a:r>
                    </a:p>
                  </a:txBody>
                  <a:tcPr marL="7625" marR="7625" marT="7625" marB="0" anchor="ctr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3056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u="none" strike="noStrike" cap="non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Recovery System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u="none" strike="noStrike" cap="non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Parachute Deployment Delay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</a:t>
                      </a:r>
                    </a:p>
                  </a:txBody>
                  <a:tcPr marL="7625" marR="7625" marT="7625" marB="0" anchor="ctr"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ms</a:t>
                      </a:r>
                    </a:p>
                  </a:txBody>
                  <a:tcPr marL="7625" marR="7625" marT="7625" marB="0" anchor="ctr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Descent Speed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4.5 - 6.1</a:t>
                      </a:r>
                    </a:p>
                  </a:txBody>
                  <a:tcPr marL="7625" marR="7625" marT="7625" marB="0" anchor="ctr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m/s</a:t>
                      </a:r>
                    </a:p>
                  </a:txBody>
                  <a:tcPr marL="7625" marR="7625" marT="7625" marB="0" anchor="ctr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3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u="none" strike="noStrike" cap="non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Whole System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Apogee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609.6</a:t>
                      </a:r>
                    </a:p>
                  </a:txBody>
                  <a:tcPr marL="7625" marR="7625" marT="7625" marB="0" anchor="ctr"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</a:t>
                      </a:r>
                    </a:p>
                  </a:txBody>
                  <a:tcPr marL="7625" marR="7625" marT="7625" marB="0" anchor="ctr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Maximum Error in Altitude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±15.24</a:t>
                      </a:r>
                    </a:p>
                  </a:txBody>
                  <a:tcPr marL="7625" marR="7625" marT="7625" marB="0" anchor="ctr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 dirty="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</a:t>
                      </a:r>
                    </a:p>
                  </a:txBody>
                  <a:tcPr marL="7625" marR="7625" marT="7625" marB="0" anchor="ctr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Bredberg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/>
              <a:t>Conclusion</a:t>
            </a:r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</a:pPr>
            <a:r>
              <a:rPr lang="en" dirty="0"/>
              <a:t>General Recap</a:t>
            </a:r>
          </a:p>
          <a:p>
            <a:pPr marL="457200" lvl="0" indent="-342900">
              <a:spcBef>
                <a:spcPts val="0"/>
              </a:spcBef>
            </a:pPr>
            <a:r>
              <a:rPr lang="en" dirty="0"/>
              <a:t>Concept Selection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Beattie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Target Summary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" y="641207"/>
            <a:ext cx="6499411" cy="396665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342900"/>
            <a:r>
              <a:rPr lang="en" dirty="0"/>
              <a:t>Body: </a:t>
            </a:r>
            <a:r>
              <a:rPr lang="en" dirty="0" smtClean="0"/>
              <a:t>Metrics </a:t>
            </a:r>
            <a:r>
              <a:rPr lang="en" dirty="0"/>
              <a:t>will be specific to geometry and material of selected concepts</a:t>
            </a:r>
          </a:p>
          <a:p>
            <a:pPr marL="939800" lvl="1" indent="-342900"/>
            <a:r>
              <a:rPr lang="en" dirty="0"/>
              <a:t>Catalog will be updated once selection takes place</a:t>
            </a:r>
          </a:p>
          <a:p>
            <a:pPr marL="457200" indent="-342900"/>
            <a:r>
              <a:rPr lang="en" dirty="0" smtClean="0"/>
              <a:t>Motor: </a:t>
            </a:r>
            <a:r>
              <a:rPr lang="en" dirty="0"/>
              <a:t>Maximum impulse of 160 </a:t>
            </a:r>
            <a:r>
              <a:rPr lang="en" dirty="0" smtClean="0"/>
              <a:t>N*s</a:t>
            </a:r>
          </a:p>
          <a:p>
            <a:pPr marL="457200" indent="-342900"/>
            <a:r>
              <a:rPr lang="en" dirty="0" smtClean="0"/>
              <a:t>Electronics: Based on data storage capacity, Amperage needed for combustion, sensor readings, and sampling rate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9054" y="748783"/>
            <a:ext cx="2223246" cy="148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9412" y="2542479"/>
            <a:ext cx="2332888" cy="17605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Bredberg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Target Summary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107576" y="572700"/>
            <a:ext cx="6185648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342900"/>
            <a:r>
              <a:rPr lang="en" dirty="0"/>
              <a:t>Launch System: </a:t>
            </a:r>
            <a:r>
              <a:rPr lang="en" dirty="0" smtClean="0"/>
              <a:t>Launch </a:t>
            </a:r>
            <a:r>
              <a:rPr lang="en" dirty="0"/>
              <a:t>cable length required for optimum safety</a:t>
            </a:r>
          </a:p>
          <a:p>
            <a:pPr marL="457200" indent="-342900"/>
            <a:r>
              <a:rPr lang="en" dirty="0"/>
              <a:t>Recovery System: </a:t>
            </a:r>
            <a:r>
              <a:rPr lang="en" dirty="0" smtClean="0"/>
              <a:t>Specific </a:t>
            </a:r>
            <a:r>
              <a:rPr lang="en" dirty="0"/>
              <a:t>delay for parachute deployment and rocket descent speed</a:t>
            </a:r>
          </a:p>
          <a:p>
            <a:pPr marL="457200" indent="-342900"/>
            <a:r>
              <a:rPr lang="en" dirty="0"/>
              <a:t>Whole System</a:t>
            </a:r>
            <a:r>
              <a:rPr lang="en" dirty="0" smtClean="0"/>
              <a:t>:</a:t>
            </a:r>
            <a:endParaRPr lang="en" dirty="0"/>
          </a:p>
          <a:p>
            <a:pPr marL="939800" lvl="1" indent="-342900"/>
            <a:r>
              <a:rPr lang="en" dirty="0"/>
              <a:t>Apogee is our target height</a:t>
            </a:r>
          </a:p>
          <a:p>
            <a:pPr marL="939800" lvl="1" indent="-342900"/>
            <a:r>
              <a:rPr lang="en" dirty="0"/>
              <a:t>Maximum error in apogee allows for variance in target height</a:t>
            </a:r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3224" y="1169051"/>
            <a:ext cx="2612977" cy="24347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Bredberg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7E1B71-7D2A-4B0E-8698-3362A56968D9}"/>
              </a:ext>
            </a:extLst>
          </p:cNvPr>
          <p:cNvCxnSpPr>
            <a:cxnSpLocks/>
          </p:cNvCxnSpPr>
          <p:nvPr/>
        </p:nvCxnSpPr>
        <p:spPr>
          <a:xfrm>
            <a:off x="2113909" y="1234397"/>
            <a:ext cx="760626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5B45F0-AE4E-4F9D-A9A6-31F85CE68D8D}"/>
              </a:ext>
            </a:extLst>
          </p:cNvPr>
          <p:cNvCxnSpPr>
            <a:cxnSpLocks/>
          </p:cNvCxnSpPr>
          <p:nvPr/>
        </p:nvCxnSpPr>
        <p:spPr>
          <a:xfrm>
            <a:off x="2142126" y="2831034"/>
            <a:ext cx="1401175" cy="388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1943100" y="2538259"/>
            <a:ext cx="1694123" cy="4372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GB" sz="1800" b="1" dirty="0">
                <a:solidFill>
                  <a:schemeClr val="dk1"/>
                </a:solidFill>
              </a:rPr>
              <a:t>4 Electronics</a:t>
            </a:r>
            <a:endParaRPr lang="en-GB" sz="1500" dirty="0">
              <a:solidFill>
                <a:schemeClr val="dk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037021" y="1485901"/>
            <a:ext cx="1600201" cy="43486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chemeClr val="dk1"/>
                </a:solidFill>
              </a:rPr>
              <a:t>2 Nose Cone</a:t>
            </a:r>
            <a:endParaRPr lang="en-GB" sz="1500" dirty="0">
              <a:solidFill>
                <a:schemeClr val="dk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037022" y="940253"/>
            <a:ext cx="1011001" cy="45321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chemeClr val="dk1"/>
                </a:solidFill>
              </a:rPr>
              <a:t>1 Body</a:t>
            </a:r>
            <a:endParaRPr lang="en-GB" sz="1800" dirty="0">
              <a:solidFill>
                <a:schemeClr val="dk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37022" y="2005382"/>
            <a:ext cx="837513" cy="43974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chemeClr val="dk1"/>
                </a:solidFill>
              </a:rPr>
              <a:t>3 Fins</a:t>
            </a:r>
            <a:endParaRPr lang="en-GB" sz="1800" dirty="0">
              <a:solidFill>
                <a:schemeClr val="dk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43101" y="3600450"/>
            <a:ext cx="1177121" cy="42825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GB" sz="1800" b="1" dirty="0">
                <a:solidFill>
                  <a:schemeClr val="dk1"/>
                </a:solidFill>
              </a:rPr>
              <a:t>6 Motor</a:t>
            </a:r>
            <a:endParaRPr lang="en-GB" sz="1800" dirty="0">
              <a:solidFill>
                <a:schemeClr val="dk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993C38-3426-4FDF-812B-4268EEDA050D}"/>
              </a:ext>
            </a:extLst>
          </p:cNvPr>
          <p:cNvSpPr/>
          <p:nvPr/>
        </p:nvSpPr>
        <p:spPr>
          <a:xfrm>
            <a:off x="5854520" y="1371600"/>
            <a:ext cx="685800" cy="2515337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8E371BE1-0F55-449B-A1BE-483734F4A64C}"/>
              </a:ext>
            </a:extLst>
          </p:cNvPr>
          <p:cNvSpPr/>
          <p:nvPr/>
        </p:nvSpPr>
        <p:spPr>
          <a:xfrm rot="16200000">
            <a:off x="5997396" y="771524"/>
            <a:ext cx="400050" cy="685802"/>
          </a:xfrm>
          <a:prstGeom prst="homePlate">
            <a:avLst>
              <a:gd name="adj" fmla="val 68308"/>
            </a:avLst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D83FFD-10E5-4C61-B091-E578152C4F18}"/>
              </a:ext>
            </a:extLst>
          </p:cNvPr>
          <p:cNvSpPr/>
          <p:nvPr/>
        </p:nvSpPr>
        <p:spPr>
          <a:xfrm>
            <a:off x="5919773" y="3010639"/>
            <a:ext cx="553824" cy="800837"/>
          </a:xfrm>
          <a:prstGeom prst="round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56D568-4563-493D-A8FF-2B96CFDCBDEE}"/>
              </a:ext>
            </a:extLst>
          </p:cNvPr>
          <p:cNvSpPr/>
          <p:nvPr/>
        </p:nvSpPr>
        <p:spPr>
          <a:xfrm>
            <a:off x="5919773" y="2162971"/>
            <a:ext cx="553824" cy="800837"/>
          </a:xfrm>
          <a:prstGeom prst="round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16D1B-62D0-4BD1-A1A3-A43D3224E1A8}"/>
              </a:ext>
            </a:extLst>
          </p:cNvPr>
          <p:cNvCxnSpPr/>
          <p:nvPr/>
        </p:nvCxnSpPr>
        <p:spPr>
          <a:xfrm>
            <a:off x="6140272" y="2824929"/>
            <a:ext cx="0" cy="277758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515967-784E-4C4A-A3F4-F62253580ADE}"/>
              </a:ext>
            </a:extLst>
          </p:cNvPr>
          <p:cNvCxnSpPr/>
          <p:nvPr/>
        </p:nvCxnSpPr>
        <p:spPr>
          <a:xfrm>
            <a:off x="6254572" y="2831422"/>
            <a:ext cx="0" cy="277758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86E8A2-FC9A-4275-9108-BE8FE7308F26}"/>
              </a:ext>
            </a:extLst>
          </p:cNvPr>
          <p:cNvCxnSpPr>
            <a:cxnSpLocks/>
          </p:cNvCxnSpPr>
          <p:nvPr/>
        </p:nvCxnSpPr>
        <p:spPr>
          <a:xfrm>
            <a:off x="2118148" y="1788503"/>
            <a:ext cx="1425152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6F9ABC4-9718-4BD4-BDF4-6B144781BD2D}"/>
              </a:ext>
            </a:extLst>
          </p:cNvPr>
          <p:cNvCxnSpPr>
            <a:cxnSpLocks/>
          </p:cNvCxnSpPr>
          <p:nvPr/>
        </p:nvCxnSpPr>
        <p:spPr>
          <a:xfrm>
            <a:off x="2125950" y="3888788"/>
            <a:ext cx="845851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5" name="Right Triangle 54">
            <a:extLst>
              <a:ext uri="{FF2B5EF4-FFF2-40B4-BE49-F238E27FC236}">
                <a16:creationId xmlns:a16="http://schemas.microsoft.com/office/drawing/2014/main" id="{38311DC6-EB7A-4C93-AE24-8033E0074182}"/>
              </a:ext>
            </a:extLst>
          </p:cNvPr>
          <p:cNvSpPr/>
          <p:nvPr/>
        </p:nvSpPr>
        <p:spPr>
          <a:xfrm>
            <a:off x="6572250" y="3149084"/>
            <a:ext cx="342900" cy="630149"/>
          </a:xfrm>
          <a:prstGeom prst="rt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129FFD78-5A3F-4522-9F48-90683CBBB7DC}"/>
              </a:ext>
            </a:extLst>
          </p:cNvPr>
          <p:cNvSpPr/>
          <p:nvPr/>
        </p:nvSpPr>
        <p:spPr>
          <a:xfrm rot="16200000">
            <a:off x="5325473" y="3294869"/>
            <a:ext cx="639192" cy="342900"/>
          </a:xfrm>
          <a:prstGeom prst="rt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AB6612F-FB7F-4F4C-AD5B-3224B099E87D}"/>
              </a:ext>
            </a:extLst>
          </p:cNvPr>
          <p:cNvCxnSpPr>
            <a:cxnSpLocks/>
          </p:cNvCxnSpPr>
          <p:nvPr/>
        </p:nvCxnSpPr>
        <p:spPr>
          <a:xfrm>
            <a:off x="2108296" y="2319481"/>
            <a:ext cx="711203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465AA1E-D48D-4B57-A16A-E87D0A64DF52}"/>
              </a:ext>
            </a:extLst>
          </p:cNvPr>
          <p:cNvSpPr/>
          <p:nvPr/>
        </p:nvSpPr>
        <p:spPr>
          <a:xfrm>
            <a:off x="5911672" y="3625765"/>
            <a:ext cx="567164" cy="546185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F6AC1A-A6BA-42E7-99F4-0069B6C1B8CB}"/>
              </a:ext>
            </a:extLst>
          </p:cNvPr>
          <p:cNvSpPr/>
          <p:nvPr/>
        </p:nvSpPr>
        <p:spPr>
          <a:xfrm>
            <a:off x="6053431" y="3600450"/>
            <a:ext cx="291959" cy="36454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02A590B-4486-432E-942E-13B4D9709B42}"/>
              </a:ext>
            </a:extLst>
          </p:cNvPr>
          <p:cNvCxnSpPr>
            <a:cxnSpLocks/>
          </p:cNvCxnSpPr>
          <p:nvPr/>
        </p:nvCxnSpPr>
        <p:spPr>
          <a:xfrm>
            <a:off x="2142126" y="3368378"/>
            <a:ext cx="2086974" cy="0"/>
          </a:xfrm>
          <a:prstGeom prst="line">
            <a:avLst/>
          </a:prstGeom>
          <a:ln w="76200">
            <a:solidFill>
              <a:srgbClr val="FC3AD7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1BD34957-2CF0-4605-B322-F81347EEF2DA}"/>
              </a:ext>
            </a:extLst>
          </p:cNvPr>
          <p:cNvSpPr txBox="1">
            <a:spLocks/>
          </p:cNvSpPr>
          <p:nvPr/>
        </p:nvSpPr>
        <p:spPr>
          <a:xfrm>
            <a:off x="1943101" y="3075603"/>
            <a:ext cx="2362967" cy="4447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GB" sz="1800" b="1" dirty="0">
                <a:solidFill>
                  <a:schemeClr val="dk1"/>
                </a:solidFill>
              </a:rPr>
              <a:t>5 Recovery System</a:t>
            </a:r>
            <a:endParaRPr lang="en-GB" sz="1500" dirty="0">
              <a:solidFill>
                <a:schemeClr val="dk1"/>
              </a:solidFill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AB7FFE3-A092-4B6A-B697-BAF5C2F510C8}"/>
              </a:ext>
            </a:extLst>
          </p:cNvPr>
          <p:cNvSpPr/>
          <p:nvPr/>
        </p:nvSpPr>
        <p:spPr>
          <a:xfrm>
            <a:off x="5904126" y="1638699"/>
            <a:ext cx="579731" cy="467122"/>
          </a:xfrm>
          <a:prstGeom prst="round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B369744-FC89-46AD-8BC0-7FA2767E04D6}"/>
              </a:ext>
            </a:extLst>
          </p:cNvPr>
          <p:cNvSpPr/>
          <p:nvPr/>
        </p:nvSpPr>
        <p:spPr>
          <a:xfrm>
            <a:off x="5904126" y="1202622"/>
            <a:ext cx="569473" cy="378927"/>
          </a:xfrm>
          <a:prstGeom prst="roundRect">
            <a:avLst/>
          </a:prstGeom>
          <a:solidFill>
            <a:srgbClr val="FC3AD7"/>
          </a:solidFill>
          <a:ln w="76200">
            <a:solidFill>
              <a:srgbClr val="FC3A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>
            <a:off x="1677066" y="-6558"/>
            <a:ext cx="58001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/>
              <a:t>Concept Generation</a:t>
            </a:r>
            <a:endParaRPr lang="en-US" sz="3300" dirty="0"/>
          </a:p>
        </p:txBody>
      </p:sp>
      <p:sp>
        <p:nvSpPr>
          <p:cNvPr id="28" name="TextBox 27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Bredberg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44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7E1B71-7D2A-4B0E-8698-3362A56968D9}"/>
              </a:ext>
            </a:extLst>
          </p:cNvPr>
          <p:cNvCxnSpPr>
            <a:cxnSpLocks/>
          </p:cNvCxnSpPr>
          <p:nvPr/>
        </p:nvCxnSpPr>
        <p:spPr>
          <a:xfrm flipV="1">
            <a:off x="2228850" y="2557921"/>
            <a:ext cx="2743200" cy="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2228850" y="2104711"/>
            <a:ext cx="2733768" cy="453210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700" b="1" dirty="0">
                <a:solidFill>
                  <a:schemeClr val="dk1"/>
                </a:solidFill>
              </a:rPr>
              <a:t>Body</a:t>
            </a:r>
            <a:endParaRPr lang="en-GB" sz="2700" dirty="0">
              <a:solidFill>
                <a:schemeClr val="dk1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8E371BE1-0F55-449B-A1BE-483734F4A64C}"/>
              </a:ext>
            </a:extLst>
          </p:cNvPr>
          <p:cNvSpPr/>
          <p:nvPr/>
        </p:nvSpPr>
        <p:spPr>
          <a:xfrm rot="16200000">
            <a:off x="5997396" y="771524"/>
            <a:ext cx="400050" cy="685802"/>
          </a:xfrm>
          <a:prstGeom prst="homePlate">
            <a:avLst>
              <a:gd name="adj" fmla="val 68308"/>
            </a:avLst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D83FFD-10E5-4C61-B091-E578152C4F18}"/>
              </a:ext>
            </a:extLst>
          </p:cNvPr>
          <p:cNvSpPr/>
          <p:nvPr/>
        </p:nvSpPr>
        <p:spPr>
          <a:xfrm>
            <a:off x="5919773" y="3010639"/>
            <a:ext cx="553824" cy="80083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56D568-4563-493D-A8FF-2B96CFDCBDEE}"/>
              </a:ext>
            </a:extLst>
          </p:cNvPr>
          <p:cNvSpPr/>
          <p:nvPr/>
        </p:nvSpPr>
        <p:spPr>
          <a:xfrm>
            <a:off x="5919773" y="2162971"/>
            <a:ext cx="553824" cy="80083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16D1B-62D0-4BD1-A1A3-A43D3224E1A8}"/>
              </a:ext>
            </a:extLst>
          </p:cNvPr>
          <p:cNvCxnSpPr/>
          <p:nvPr/>
        </p:nvCxnSpPr>
        <p:spPr>
          <a:xfrm>
            <a:off x="6140272" y="2824929"/>
            <a:ext cx="0" cy="277758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515967-784E-4C4A-A3F4-F62253580ADE}"/>
              </a:ext>
            </a:extLst>
          </p:cNvPr>
          <p:cNvCxnSpPr/>
          <p:nvPr/>
        </p:nvCxnSpPr>
        <p:spPr>
          <a:xfrm>
            <a:off x="6254572" y="2831422"/>
            <a:ext cx="0" cy="277758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5" name="Right Triangle 54">
            <a:extLst>
              <a:ext uri="{FF2B5EF4-FFF2-40B4-BE49-F238E27FC236}">
                <a16:creationId xmlns:a16="http://schemas.microsoft.com/office/drawing/2014/main" id="{38311DC6-EB7A-4C93-AE24-8033E0074182}"/>
              </a:ext>
            </a:extLst>
          </p:cNvPr>
          <p:cNvSpPr/>
          <p:nvPr/>
        </p:nvSpPr>
        <p:spPr>
          <a:xfrm>
            <a:off x="6572250" y="3149084"/>
            <a:ext cx="342900" cy="630149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129FFD78-5A3F-4522-9F48-90683CBBB7DC}"/>
              </a:ext>
            </a:extLst>
          </p:cNvPr>
          <p:cNvSpPr/>
          <p:nvPr/>
        </p:nvSpPr>
        <p:spPr>
          <a:xfrm rot="16200000">
            <a:off x="5325473" y="3294869"/>
            <a:ext cx="639192" cy="342900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465AA1E-D48D-4B57-A16A-E87D0A64DF52}"/>
              </a:ext>
            </a:extLst>
          </p:cNvPr>
          <p:cNvSpPr/>
          <p:nvPr/>
        </p:nvSpPr>
        <p:spPr>
          <a:xfrm>
            <a:off x="5911672" y="3625765"/>
            <a:ext cx="567164" cy="54618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F6AC1A-A6BA-42E7-99F4-0069B6C1B8CB}"/>
              </a:ext>
            </a:extLst>
          </p:cNvPr>
          <p:cNvSpPr/>
          <p:nvPr/>
        </p:nvSpPr>
        <p:spPr>
          <a:xfrm>
            <a:off x="6053431" y="3600450"/>
            <a:ext cx="291959" cy="36454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AB7FFE3-A092-4B6A-B697-BAF5C2F510C8}"/>
              </a:ext>
            </a:extLst>
          </p:cNvPr>
          <p:cNvSpPr/>
          <p:nvPr/>
        </p:nvSpPr>
        <p:spPr>
          <a:xfrm>
            <a:off x="5904126" y="1638699"/>
            <a:ext cx="579731" cy="467122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B369744-FC89-46AD-8BC0-7FA2767E04D6}"/>
              </a:ext>
            </a:extLst>
          </p:cNvPr>
          <p:cNvSpPr/>
          <p:nvPr/>
        </p:nvSpPr>
        <p:spPr>
          <a:xfrm>
            <a:off x="5904126" y="1202622"/>
            <a:ext cx="569473" cy="37892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993C38-3426-4FDF-812B-4268EEDA050D}"/>
              </a:ext>
            </a:extLst>
          </p:cNvPr>
          <p:cNvSpPr/>
          <p:nvPr/>
        </p:nvSpPr>
        <p:spPr>
          <a:xfrm>
            <a:off x="5854520" y="1371600"/>
            <a:ext cx="685800" cy="2515337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960DB42-ABC2-4CC0-8AB4-4421307C7438}"/>
              </a:ext>
            </a:extLst>
          </p:cNvPr>
          <p:cNvSpPr txBox="1">
            <a:spLocks/>
          </p:cNvSpPr>
          <p:nvPr/>
        </p:nvSpPr>
        <p:spPr>
          <a:xfrm>
            <a:off x="3239851" y="2624275"/>
            <a:ext cx="1722767" cy="2596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600" dirty="0" err="1">
                <a:solidFill>
                  <a:schemeClr val="dk1"/>
                </a:solidFill>
              </a:rPr>
              <a:t>Kjell</a:t>
            </a:r>
            <a:r>
              <a:rPr lang="en-GB" sz="1600" dirty="0">
                <a:solidFill>
                  <a:schemeClr val="dk1"/>
                </a:solidFill>
              </a:rPr>
              <a:t> Gordon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15835" y="4597605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Bredberg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60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1.1 Body Material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1700" y="785850"/>
            <a:ext cx="5452606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b="1" dirty="0"/>
              <a:t>1.1.1 Thin Cardboard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/>
              <a:t>Light, cheap and easy to handle, but weak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1.1.2 Thick Cardboard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/>
              <a:t>Cheap, stronger  than thin cardboard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1.1.3 Blue Tube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/>
              <a:t>Strongest, but expensive and heavy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1.1.4 Fiberglass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/>
              <a:t>Strong, light, but expensive</a:t>
            </a:r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2517" y="715731"/>
            <a:ext cx="2207745" cy="200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2093" y="2779059"/>
            <a:ext cx="2088591" cy="18132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Gordon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1.2 </a:t>
            </a:r>
            <a:r>
              <a:rPr lang="en" sz="3200" dirty="0"/>
              <a:t>Engine</a:t>
            </a:r>
            <a:r>
              <a:rPr lang="en" dirty="0"/>
              <a:t> Mount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311700" y="823144"/>
            <a:ext cx="4735429" cy="355324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b="1" dirty="0"/>
              <a:t>1.2.1 Two Centering Rings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Light and most popular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1.2.2 One Long Centering Ring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Simple, but heavy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b="1" dirty="0"/>
              <a:t>1.2.3 Two Disc-Type Centering Rings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Lightest, but less reliable</a:t>
            </a:r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5036" y="821532"/>
            <a:ext cx="3295319" cy="177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5036" y="2698376"/>
            <a:ext cx="3295319" cy="17839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915835" y="4588640"/>
            <a:ext cx="1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Gordon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RD12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D123" id="{70B133EF-35B8-4C4F-A0F1-A01A7F70CFF6}" vid="{87248BC0-58A5-4E15-A0A5-298F9C822EA1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SRD123</Template>
  <TotalTime>121</TotalTime>
  <Words>754</Words>
  <Application>Microsoft Office PowerPoint</Application>
  <PresentationFormat>On-screen Show (16:9)</PresentationFormat>
  <Paragraphs>235</Paragraphs>
  <Slides>30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Helvetica Neue</vt:lpstr>
      <vt:lpstr>Rockwell</vt:lpstr>
      <vt:lpstr>Calibri</vt:lpstr>
      <vt:lpstr>Wingdings</vt:lpstr>
      <vt:lpstr>SRD123</vt:lpstr>
      <vt:lpstr>FAMU-FSU</vt:lpstr>
      <vt:lpstr>Introduction</vt:lpstr>
      <vt:lpstr>Target Catalog</vt:lpstr>
      <vt:lpstr>Target Summary</vt:lpstr>
      <vt:lpstr>Target Summary</vt:lpstr>
      <vt:lpstr>PowerPoint Presentation</vt:lpstr>
      <vt:lpstr>PowerPoint Presentation</vt:lpstr>
      <vt:lpstr>1.1 Body Material</vt:lpstr>
      <vt:lpstr>1.2 Engine Mount</vt:lpstr>
      <vt:lpstr>PowerPoint Presentation</vt:lpstr>
      <vt:lpstr>2.1 Shape</vt:lpstr>
      <vt:lpstr>2.2 Materials</vt:lpstr>
      <vt:lpstr>PowerPoint Presentation</vt:lpstr>
      <vt:lpstr>3.1 Fin Material</vt:lpstr>
      <vt:lpstr>3.1 Fin Material</vt:lpstr>
      <vt:lpstr>3.2 Number of Fins</vt:lpstr>
      <vt:lpstr>3.3 Fin Geometry</vt:lpstr>
      <vt:lpstr>3.4 Angle of Attack</vt:lpstr>
      <vt:lpstr>3.5 Airfoil Shape</vt:lpstr>
      <vt:lpstr>PowerPoint Presentation</vt:lpstr>
      <vt:lpstr>4.1 Boards</vt:lpstr>
      <vt:lpstr>4.2 Altimeter </vt:lpstr>
      <vt:lpstr>4.3 Accelerometer</vt:lpstr>
      <vt:lpstr>4.4 Storage Device</vt:lpstr>
      <vt:lpstr>PowerPoint Presentation</vt:lpstr>
      <vt:lpstr>5.1 - Rocket Recovery</vt:lpstr>
      <vt:lpstr>5.2 Dynamic Altitude Limiter</vt:lpstr>
      <vt:lpstr>PowerPoint Presentation</vt:lpstr>
      <vt:lpstr>6.1 G Class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slide same</dc:title>
  <dc:creator>Christopher Bredberg</dc:creator>
  <cp:lastModifiedBy>Default</cp:lastModifiedBy>
  <cp:revision>13</cp:revision>
  <dcterms:modified xsi:type="dcterms:W3CDTF">2017-11-09T00:49:27Z</dcterms:modified>
</cp:coreProperties>
</file>