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97" r:id="rId3"/>
    <p:sldId id="287" r:id="rId4"/>
    <p:sldId id="260" r:id="rId5"/>
    <p:sldId id="298" r:id="rId6"/>
    <p:sldId id="286" r:id="rId7"/>
    <p:sldId id="299" r:id="rId8"/>
    <p:sldId id="280" r:id="rId9"/>
    <p:sldId id="281" r:id="rId10"/>
    <p:sldId id="301" r:id="rId11"/>
    <p:sldId id="282" r:id="rId12"/>
    <p:sldId id="292" r:id="rId13"/>
    <p:sldId id="283" r:id="rId14"/>
    <p:sldId id="268" r:id="rId15"/>
    <p:sldId id="300" r:id="rId16"/>
    <p:sldId id="270" r:id="rId17"/>
    <p:sldId id="274" r:id="rId18"/>
    <p:sldId id="275" r:id="rId19"/>
    <p:sldId id="276" r:id="rId20"/>
    <p:sldId id="277" r:id="rId21"/>
    <p:sldId id="278" r:id="rId22"/>
    <p:sldId id="302" r:id="rId23"/>
    <p:sldId id="303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4D0"/>
    <a:srgbClr val="FFFFFF"/>
    <a:srgbClr val="DDDDDD"/>
    <a:srgbClr val="F8F8F8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1903" autoAdjust="0"/>
  </p:normalViewPr>
  <p:slideViewPr>
    <p:cSldViewPr snapToGrid="0">
      <p:cViewPr varScale="1">
        <p:scale>
          <a:sx n="82" d="100"/>
          <a:sy n="82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9CEA6-5B0E-419D-889E-F81FB318DFF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FA8E-2417-43C8-86C0-68F33E28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PDF: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Moving Obstacle Avoidance for Unmanned Aerial Vehicles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Yucong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Focuses Mainly on Obstacle Avoidance (Not The Return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Path,etc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Attractive Forces Include: Normal Path/ Target or Goal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Repulsive Forces Include: Geo-fence, The Obstacle, Ground/Max Alt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Avoidance Path Computation: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Min/Max Climb Angles (Pitch)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Min/Max Steering Angles (Yaw)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Min/Max Speed &amp; Acceleration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Attractive &amp; Repulsive Forces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FA8E-2417-43C8-86C0-68F33E287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259E-F4E3-4943-9F3D-4D05BC606EB8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" y="4325112"/>
            <a:ext cx="110236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34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F43A-6645-466D-8B4C-F1D9F0CDF028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265A-7393-4C1F-B6D1-B8CC080505F2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8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2203"/>
          </a:xfrm>
          <a:ln>
            <a:noFill/>
          </a:ln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530-3A62-4E1A-AAF7-E3A9CF7B38B6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63B-E35D-4C49-8EC6-3EBE5C77B55A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1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8FEF-3146-4B2B-B41D-20C6828538E5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8E8-061F-4844-A065-A9C162C9448C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86D1-90FC-4EED-8339-297652F62959}" type="datetime1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4211-7CF8-4A2A-BB59-5F4607A342E8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78E1A1-CD19-443C-A99A-106FD2A789B5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D899-2C2A-450A-8062-DAD40644EE6E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2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52295" y="6446836"/>
            <a:ext cx="703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F94642-98F0-46BC-AD99-CE067C718A05}" type="datetime1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4598" y="644683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MIDTERM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5369" y="6459785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097280" y="998806"/>
            <a:ext cx="10058400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39" y="2322655"/>
            <a:ext cx="11410682" cy="1981157"/>
          </a:xfrm>
        </p:spPr>
        <p:txBody>
          <a:bodyPr>
            <a:normAutofit/>
          </a:bodyPr>
          <a:lstStyle/>
          <a:p>
            <a:r>
              <a:rPr lang="en-US" sz="4800" dirty="0"/>
              <a:t>2nd Stage Development of an Autonomous Search and </a:t>
            </a:r>
            <a:r>
              <a:rPr lang="en-US" sz="4800" dirty="0" smtClean="0"/>
              <a:t>Rescue UAV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38" y="4486977"/>
            <a:ext cx="10113779" cy="1687603"/>
          </a:xfrm>
        </p:spPr>
        <p:txBody>
          <a:bodyPr>
            <a:normAutofit/>
          </a:bodyPr>
          <a:lstStyle/>
          <a:p>
            <a:r>
              <a:rPr lang="en-US" sz="2000" b="1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Team 12: 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Matthias Clarke, Devin 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Justice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Trent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Loboda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Cody Rochford, Marcus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Yarber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Qinggele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‘Gale’ Yu</a:t>
            </a:r>
          </a:p>
          <a:p>
            <a:r>
              <a:rPr lang="en-US" sz="2000" b="1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Presenters: 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Matthias Clarke, Marcus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Yarber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Qinggele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‘Gale’ Yu</a:t>
            </a:r>
          </a:p>
          <a:p>
            <a:r>
              <a:rPr lang="en-US" sz="2000" b="1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Advisor: 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Dr.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Alvi</a:t>
            </a:r>
            <a:endParaRPr lang="en-US" sz="2000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northrop grumm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8" y="320308"/>
            <a:ext cx="7104185" cy="2434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55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Electronics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211" y="1374288"/>
            <a:ext cx="10066339" cy="4407387"/>
          </a:xfrm>
          <a:prstGeom prst="rect">
            <a:avLst/>
          </a:prstGeom>
        </p:spPr>
      </p:pic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Marcus </a:t>
            </a:r>
            <a:r>
              <a:rPr lang="en-US" sz="1400" dirty="0" err="1" smtClean="0"/>
              <a:t>Yarber</a:t>
            </a:r>
            <a:endParaRPr lang="en-US" sz="1400" dirty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</a:t>
            </a:r>
            <a:r>
              <a:rPr lang="en-US" sz="1400" b="1" dirty="0" smtClean="0">
                <a:solidFill>
                  <a:srgbClr val="FFFF00"/>
                </a:solidFill>
              </a:rPr>
              <a:t>Previous Work     </a:t>
            </a:r>
            <a:r>
              <a:rPr lang="en-US" sz="1400" dirty="0" smtClean="0"/>
              <a:t>Current work     conclusion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8699" y="5896339"/>
            <a:ext cx="453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7. Original top-level </a:t>
            </a:r>
            <a:r>
              <a:rPr lang="en-US" b="1" dirty="0"/>
              <a:t>e</a:t>
            </a:r>
            <a:r>
              <a:rPr lang="en-US" b="1" dirty="0" smtClean="0"/>
              <a:t>lectronics design.</a:t>
            </a:r>
            <a:endParaRPr lang="en-US" b="1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25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6" b="525"/>
          <a:stretch/>
        </p:blipFill>
        <p:spPr>
          <a:xfrm>
            <a:off x="1466886" y="1138993"/>
            <a:ext cx="9688794" cy="47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Electronics Update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4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21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Marcus </a:t>
            </a:r>
            <a:r>
              <a:rPr lang="en-US" sz="1400" dirty="0" err="1" smtClean="0"/>
              <a:t>Yarber</a:t>
            </a:r>
            <a:endParaRPr lang="en-US" sz="1400" dirty="0"/>
          </a:p>
        </p:txBody>
      </p:sp>
      <p:sp>
        <p:nvSpPr>
          <p:cNvPr id="22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</a:t>
            </a:r>
            <a:r>
              <a:rPr lang="en-US" sz="1400" b="1" dirty="0" smtClean="0">
                <a:solidFill>
                  <a:srgbClr val="FFFF00"/>
                </a:solidFill>
              </a:rPr>
              <a:t>Previous Work     </a:t>
            </a:r>
            <a:r>
              <a:rPr lang="en-US" sz="1400" dirty="0" smtClean="0"/>
              <a:t>Current work     conclusion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4634403" y="2327499"/>
            <a:ext cx="2061325" cy="17509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76574" y="5986921"/>
            <a:ext cx="486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8. Proposed top-level </a:t>
            </a:r>
            <a:r>
              <a:rPr lang="en-US" b="1" dirty="0"/>
              <a:t>e</a:t>
            </a:r>
            <a:r>
              <a:rPr lang="en-US" b="1" dirty="0" smtClean="0"/>
              <a:t>lectronics design.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73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75" l="1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85410">
            <a:off x="3633786" y="3327663"/>
            <a:ext cx="4252913" cy="3116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Landing Gear Selection</a:t>
            </a:r>
            <a:endParaRPr lang="en-US" dirty="0"/>
          </a:p>
        </p:txBody>
      </p:sp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97280" y="1240427"/>
            <a:ext cx="10058400" cy="52064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Problem: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Current landing gear risks damaging rotors upon landing.</a:t>
            </a:r>
          </a:p>
          <a:p>
            <a:pPr marL="201168" lvl="1" indent="0">
              <a:buClr>
                <a:srgbClr val="7EC1EE"/>
              </a:buClr>
              <a:buNone/>
            </a:pPr>
            <a:endParaRPr lang="en-US" sz="2200" dirty="0" smtClean="0"/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Solution: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New landing gear under development, allows clearance for rotors.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New landing gear will have a rear castor wheel which will increase stability during takeoff and landing. </a:t>
            </a:r>
            <a:endParaRPr lang="en-US" sz="2200" dirty="0"/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14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Marcus </a:t>
            </a:r>
            <a:r>
              <a:rPr lang="en-US" sz="1400" dirty="0" err="1" smtClean="0"/>
              <a:t>Yarber</a:t>
            </a:r>
            <a:endParaRPr lang="en-US" sz="1400" dirty="0"/>
          </a:p>
        </p:txBody>
      </p:sp>
      <p:sp>
        <p:nvSpPr>
          <p:cNvPr id="15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</a:t>
            </a:r>
            <a:r>
              <a:rPr lang="en-US" sz="1400" b="1" dirty="0" smtClean="0">
                <a:solidFill>
                  <a:srgbClr val="FFFF00"/>
                </a:solidFill>
              </a:rPr>
              <a:t>Current work     </a:t>
            </a:r>
            <a:r>
              <a:rPr lang="en-US" sz="1400" dirty="0" smtClean="0"/>
              <a:t>conclusion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23975" y="5553076"/>
            <a:ext cx="518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9. Forward strut example of new landing gear.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2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Design of Experiments: Target Detection</a:t>
            </a:r>
            <a:endParaRPr lang="en-US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97280" y="2077145"/>
            <a:ext cx="5808487" cy="29357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Variables: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Brightness	          High/Low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Target size	          Large/Small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Contrast	          High/Low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Distance	          Far/Close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Motion	          Dynamic/Static</a:t>
            </a:r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97280" y="1240427"/>
            <a:ext cx="10058400" cy="75214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Taguchi method 2 level fractional factorial design used to design experiments for </a:t>
            </a:r>
            <a:r>
              <a:rPr lang="en-US" sz="2400" b="1" dirty="0" smtClean="0"/>
              <a:t>color detection</a:t>
            </a:r>
            <a:r>
              <a:rPr lang="en-US" sz="2400" dirty="0" smtClean="0"/>
              <a:t> and </a:t>
            </a:r>
            <a:r>
              <a:rPr lang="en-US" sz="2400" b="1" dirty="0" smtClean="0"/>
              <a:t>alphanumeric symbol detection</a:t>
            </a:r>
            <a:r>
              <a:rPr lang="en-US" sz="2400" dirty="0" smtClean="0"/>
              <a:t>. </a:t>
            </a:r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708612" y="2678242"/>
            <a:ext cx="750629" cy="1491278"/>
            <a:chOff x="2743198" y="2715904"/>
            <a:chExt cx="750629" cy="1491278"/>
          </a:xfrm>
        </p:grpSpPr>
        <p:cxnSp>
          <p:nvCxnSpPr>
            <p:cNvPr id="13" name="Straight Arrow Connector 12"/>
            <p:cNvCxnSpPr/>
            <p:nvPr/>
          </p:nvCxnSpPr>
          <p:spPr>
            <a:xfrm rot="60000" flipV="1">
              <a:off x="2743200" y="2715904"/>
              <a:ext cx="750627" cy="1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60000" flipV="1">
              <a:off x="2743200" y="3082426"/>
              <a:ext cx="750627" cy="1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60000" flipV="1">
              <a:off x="2743199" y="3435574"/>
              <a:ext cx="750627" cy="1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60000" flipV="1">
              <a:off x="2743199" y="3802095"/>
              <a:ext cx="750627" cy="1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60000" flipV="1">
              <a:off x="2743198" y="4193534"/>
              <a:ext cx="750627" cy="1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Gale Yu</a:t>
            </a:r>
            <a:endParaRPr lang="en-US" sz="1400" dirty="0"/>
          </a:p>
        </p:txBody>
      </p:sp>
      <p:sp>
        <p:nvSpPr>
          <p:cNvPr id="21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</a:t>
            </a:r>
            <a:r>
              <a:rPr lang="en-US" sz="1400" b="1" dirty="0" smtClean="0">
                <a:solidFill>
                  <a:srgbClr val="FFFF00"/>
                </a:solidFill>
              </a:rPr>
              <a:t>Current work     </a:t>
            </a:r>
            <a:r>
              <a:rPr lang="en-US" sz="1400" dirty="0" smtClean="0"/>
              <a:t>conclusion</a:t>
            </a:r>
            <a:endParaRPr lang="en-US" sz="1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97279" y="4556812"/>
            <a:ext cx="9367667" cy="15050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Preliminary testing: </a:t>
            </a:r>
            <a:r>
              <a:rPr lang="en-US" sz="2400" b="1" dirty="0"/>
              <a:t>32 </a:t>
            </a:r>
            <a:r>
              <a:rPr lang="en-US" sz="2400" b="1" dirty="0" smtClean="0"/>
              <a:t>trials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Further testing of color, shapes, and symbols will make use of Taguchi orthogonal arrays.</a:t>
            </a:r>
            <a:endParaRPr lang="en-US" sz="2400" dirty="0"/>
          </a:p>
          <a:p>
            <a:pPr marL="0" indent="0">
              <a:buClr>
                <a:srgbClr val="7EC1EE"/>
              </a:buClr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534068" y="2793822"/>
            <a:ext cx="4189863" cy="1221828"/>
            <a:chOff x="6591869" y="1992573"/>
            <a:chExt cx="4189863" cy="1221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91869" y="1992573"/>
                  <a:ext cx="4189863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869" y="1992573"/>
                  <a:ext cx="4189863" cy="46820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50852" y="2476401"/>
                  <a:ext cx="36718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𝑒𝑥𝑝𝑒𝑟𝑖𝑚𝑒𝑛𝑡𝑠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852" y="2476401"/>
                  <a:ext cx="367189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137778" y="2845069"/>
                  <a:ext cx="309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𝑝𝑎𝑟𝑎𝑚𝑒𝑡𝑒𝑟𝑠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778" y="2845069"/>
                  <a:ext cx="309804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57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Design of Experiments: </a:t>
            </a:r>
            <a:r>
              <a:rPr lang="en-US" dirty="0" smtClean="0">
                <a:cs typeface="Times New Roman" panose="02020603050405020304" pitchFamily="18" charset="0"/>
              </a:rPr>
              <a:t>Flight</a:t>
            </a:r>
            <a:endParaRPr lang="en-US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97280" y="1240426"/>
            <a:ext cx="10058400" cy="46144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Order of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Motors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 smtClean="0"/>
              <a:t>Pixhawk</a:t>
            </a:r>
            <a:r>
              <a:rPr lang="en-US" sz="22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GPS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Sensors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Waypoint capture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Path following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Take-off/Landing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Object avoidance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3" name="Right Brace 2"/>
          <p:cNvSpPr/>
          <p:nvPr/>
        </p:nvSpPr>
        <p:spPr>
          <a:xfrm>
            <a:off x="3957851" y="1590751"/>
            <a:ext cx="1487606" cy="20395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5582" y="2347414"/>
            <a:ext cx="271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Fall Semester</a:t>
            </a:r>
            <a:endParaRPr lang="en-US" sz="2400" dirty="0"/>
          </a:p>
        </p:txBody>
      </p:sp>
      <p:sp>
        <p:nvSpPr>
          <p:cNvPr id="5" name="Right Brace 4"/>
          <p:cNvSpPr/>
          <p:nvPr/>
        </p:nvSpPr>
        <p:spPr>
          <a:xfrm>
            <a:off x="3957851" y="3630304"/>
            <a:ext cx="1487606" cy="102358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95582" y="3916067"/>
            <a:ext cx="271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Spring Semester</a:t>
            </a:r>
            <a:endParaRPr lang="en-US" sz="2400" dirty="0"/>
          </a:p>
        </p:txBody>
      </p:sp>
      <p:sp>
        <p:nvSpPr>
          <p:cNvPr id="12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Gale Yu</a:t>
            </a:r>
            <a:endParaRPr lang="en-US" sz="1400" dirty="0"/>
          </a:p>
        </p:txBody>
      </p:sp>
      <p:sp>
        <p:nvSpPr>
          <p:cNvPr id="13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</a:t>
            </a:r>
            <a:r>
              <a:rPr lang="en-US" sz="1400" b="1" dirty="0" smtClean="0">
                <a:solidFill>
                  <a:srgbClr val="FFFF00"/>
                </a:solidFill>
              </a:rPr>
              <a:t>Current work     </a:t>
            </a:r>
            <a:r>
              <a:rPr lang="en-US" sz="1400" dirty="0" smtClean="0"/>
              <a:t>conclusion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70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Avoidance: </a:t>
            </a:r>
            <a:r>
              <a:rPr lang="en-US" b="1" dirty="0" smtClean="0"/>
              <a:t>Preliminary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Gale Yu</a:t>
            </a:r>
            <a:endParaRPr lang="en-US" sz="1400" dirty="0"/>
          </a:p>
        </p:txBody>
      </p:sp>
      <p:sp>
        <p:nvSpPr>
          <p:cNvPr id="50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</a:t>
            </a:r>
            <a:r>
              <a:rPr lang="en-US" sz="1400" b="1" dirty="0" smtClean="0">
                <a:solidFill>
                  <a:srgbClr val="FFFF00"/>
                </a:solidFill>
              </a:rPr>
              <a:t>Current work     </a:t>
            </a:r>
            <a:r>
              <a:rPr lang="en-US" sz="1400" dirty="0" smtClean="0"/>
              <a:t>conclusion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76435"/>
            <a:ext cx="7035800" cy="459256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797800" y="1521603"/>
            <a:ext cx="3815080" cy="44024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Paths: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Normal</a:t>
            </a:r>
            <a:r>
              <a:rPr lang="en-US" sz="2200" dirty="0" smtClean="0"/>
              <a:t> (Waypoints,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Avoidance</a:t>
            </a:r>
            <a:r>
              <a:rPr lang="en-US" sz="2200" dirty="0" smtClean="0"/>
              <a:t> (Avoid Obstacle)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Return</a:t>
            </a:r>
            <a:r>
              <a:rPr lang="en-US" sz="2200" dirty="0" smtClean="0"/>
              <a:t> (Return To Normal)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Ranges: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Collision (Closest Range)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Threat (Immediate Action)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Invader (Detectable/In UAV Flying Area)</a:t>
            </a:r>
            <a:endParaRPr lang="en-US" sz="2200" dirty="0"/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60437" y="5969000"/>
            <a:ext cx="518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10. Object avoidance working principle.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76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22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Target Detection: Approach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7280" y="1240426"/>
            <a:ext cx="10058400" cy="46144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Compare current image with previous; use differences to detect changes.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Challenge: constantly changing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Proposed solution: if large changes are found, set image as new background.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pic>
        <p:nvPicPr>
          <p:cNvPr id="1028" name="Picture 4" descr="http://www.pyimagesearch.com/wp-content/uploads/2015/05/frame_delta_exam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17960" r="50365" b="14681"/>
          <a:stretch/>
        </p:blipFill>
        <p:spPr bwMode="auto">
          <a:xfrm>
            <a:off x="286507" y="3351069"/>
            <a:ext cx="3802985" cy="20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yimagesearch.com/wp-content/uploads/2015/05/frame_delta_threshold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9" t="23355" r="2481" b="5603"/>
          <a:stretch/>
        </p:blipFill>
        <p:spPr bwMode="auto">
          <a:xfrm>
            <a:off x="8106676" y="3351069"/>
            <a:ext cx="3798818" cy="20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pyimagesearch.com/wp-content/uploads/2015/05/frame_delta_exam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1" t="17960" r="2997" b="14681"/>
          <a:stretch/>
        </p:blipFill>
        <p:spPr bwMode="auto">
          <a:xfrm>
            <a:off x="4198675" y="3351069"/>
            <a:ext cx="3798818" cy="20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89492" y="5417439"/>
            <a:ext cx="41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11. Motion detection progression.</a:t>
            </a:r>
            <a:endParaRPr lang="en-US" b="1" dirty="0"/>
          </a:p>
        </p:txBody>
      </p:sp>
      <p:sp>
        <p:nvSpPr>
          <p:cNvPr id="2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Gale Yu</a:t>
            </a:r>
            <a:endParaRPr lang="en-US" sz="1400" dirty="0"/>
          </a:p>
        </p:txBody>
      </p:sp>
      <p:sp>
        <p:nvSpPr>
          <p:cNvPr id="21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</a:t>
            </a:r>
            <a:r>
              <a:rPr lang="en-US" sz="1400" b="1" dirty="0" smtClean="0">
                <a:solidFill>
                  <a:srgbClr val="FFFF00"/>
                </a:solidFill>
              </a:rPr>
              <a:t>Current work     </a:t>
            </a:r>
            <a:r>
              <a:rPr lang="en-US" sz="1400" dirty="0" smtClean="0"/>
              <a:t>conclusion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64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97279" y="1300006"/>
            <a:ext cx="10058400" cy="4464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Test code for color and alphanumeric detection.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Test </a:t>
            </a:r>
            <a:r>
              <a:rPr lang="en-US" sz="2200" dirty="0"/>
              <a:t>electronics upon delivery and </a:t>
            </a:r>
            <a:r>
              <a:rPr lang="en-US" sz="2200" dirty="0" smtClean="0"/>
              <a:t>test </a:t>
            </a:r>
            <a:r>
              <a:rPr lang="en-US" sz="2200" dirty="0"/>
              <a:t>flight </a:t>
            </a:r>
            <a:r>
              <a:rPr lang="en-US" sz="2200" dirty="0" smtClean="0"/>
              <a:t>capabilities.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Integrate payload </a:t>
            </a:r>
            <a:r>
              <a:rPr lang="en-US" sz="2200" dirty="0"/>
              <a:t>delivery mechanism</a:t>
            </a:r>
            <a:r>
              <a:rPr lang="en-US" sz="2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Continue work on first iteration of object avoidance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Continue work on first iteration of dynamic target detection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Gale Yu</a:t>
            </a:r>
            <a:endParaRPr lang="en-US" sz="1400" dirty="0"/>
          </a:p>
        </p:txBody>
      </p:sp>
      <p:sp>
        <p:nvSpPr>
          <p:cNvPr id="11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Current work     </a:t>
            </a:r>
            <a:r>
              <a:rPr lang="en-US" sz="1400" b="1" dirty="0" smtClean="0">
                <a:solidFill>
                  <a:srgbClr val="FFFF00"/>
                </a:solidFill>
              </a:rPr>
              <a:t>conclusion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34229" y="3619232"/>
            <a:ext cx="6449728" cy="2383814"/>
            <a:chOff x="4408122" y="2127121"/>
            <a:chExt cx="7226393" cy="24682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122" y="2129578"/>
              <a:ext cx="2293837" cy="24652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5" t="2557" r="4318" b="4465"/>
            <a:stretch/>
          </p:blipFill>
          <p:spPr>
            <a:xfrm>
              <a:off x="6701959" y="2129050"/>
              <a:ext cx="2273566" cy="24657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5"/>
            <a:stretch/>
          </p:blipFill>
          <p:spPr>
            <a:xfrm>
              <a:off x="8975525" y="2127121"/>
              <a:ext cx="2658990" cy="246826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951413" y="5969255"/>
            <a:ext cx="435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12. Letter recognition processing.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2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7280" y="1253304"/>
            <a:ext cx="10058400" cy="4464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Target detection: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Recognize alphanumeric symbols and shapes, reliant on camera capability and distance.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Emergent target detection in a constantly changing environment is less prevalent in open source code.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Recognize objects while flying with the propellers in the horizontal position.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Development of transitional propeller control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Object avoidance: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Develop evasive maneuvering within the limited flight envelope for flying wing design.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Write a robust program capable implementation with hardware for realistic application.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Gale Yu</a:t>
            </a:r>
            <a:endParaRPr lang="en-US" sz="1400" dirty="0"/>
          </a:p>
        </p:txBody>
      </p:sp>
      <p:sp>
        <p:nvSpPr>
          <p:cNvPr id="11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Current work     </a:t>
            </a:r>
            <a:r>
              <a:rPr lang="en-US" sz="1400" b="1" dirty="0" smtClean="0">
                <a:solidFill>
                  <a:srgbClr val="FFFF00"/>
                </a:solidFill>
              </a:rPr>
              <a:t>conclusion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97280" y="1253304"/>
            <a:ext cx="10058400" cy="44649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Electronics have been ordered.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Payload delivery mechanism has been 3D printed.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Testing of color detection and alphanumeric detection has been outlined.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Test flight tasks have been determined.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Object avoidance and dynamic target detection approaches have been outlined.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Gale Yu</a:t>
            </a:r>
            <a:endParaRPr lang="en-US" sz="1400" dirty="0"/>
          </a:p>
        </p:txBody>
      </p:sp>
      <p:sp>
        <p:nvSpPr>
          <p:cNvPr id="11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Current work     </a:t>
            </a:r>
            <a:r>
              <a:rPr lang="en-US" sz="1400" b="1" dirty="0" smtClean="0">
                <a:solidFill>
                  <a:srgbClr val="FFFF00"/>
                </a:solidFill>
              </a:rPr>
              <a:t>conclusion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17" y="1253305"/>
            <a:ext cx="5223434" cy="4499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4366" y="5765386"/>
            <a:ext cx="572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Mission map for the SUAS 2017 Competition.</a:t>
            </a:r>
            <a:endParaRPr lang="en-US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097280" y="1253304"/>
            <a:ext cx="5610037" cy="47541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400" dirty="0"/>
              <a:t>Student Unmanned Aerial Systems (SUAS) 2017 Competition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Simulated search and rescue of a hiker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400" dirty="0" smtClean="0"/>
              <a:t>Tasks: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Autonomous flight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Waypoint capturing, navigation, take off, and landing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Payload delivery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Target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Object avoidance</a:t>
            </a:r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FF00"/>
                </a:solidFill>
              </a:rPr>
              <a:t>Project Introduction</a:t>
            </a:r>
            <a:r>
              <a:rPr lang="en-US" sz="1400" dirty="0" smtClean="0"/>
              <a:t>     Previous Work     Current work     conclusion</a:t>
            </a:r>
            <a:endParaRPr lang="en-US" sz="1400" dirty="0"/>
          </a:p>
        </p:txBody>
      </p:sp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1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Matthias Clarke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63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72307"/>
            <a:ext cx="10058400" cy="51347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Competition Rules SUAS 2017. (2017). 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/>
              <a:t>Aley</a:t>
            </a:r>
            <a:r>
              <a:rPr lang="en-US" dirty="0"/>
              <a:t>, J. Denman, D. Fitzpatrick, C. </a:t>
            </a:r>
            <a:r>
              <a:rPr lang="en-US" dirty="0" err="1"/>
              <a:t>Mard</a:t>
            </a:r>
            <a:r>
              <a:rPr lang="en-US" dirty="0"/>
              <a:t>, P. </a:t>
            </a:r>
            <a:r>
              <a:rPr lang="en-US" dirty="0" err="1"/>
              <a:t>McGlynn</a:t>
            </a:r>
            <a:r>
              <a:rPr lang="en-US" dirty="0"/>
              <a:t>, and K. </a:t>
            </a:r>
            <a:r>
              <a:rPr lang="en-US" dirty="0" err="1"/>
              <a:t>Ijagbemi</a:t>
            </a:r>
            <a:r>
              <a:rPr lang="en-US" dirty="0"/>
              <a:t>, "Needs </a:t>
            </a:r>
            <a:r>
              <a:rPr lang="en-US" dirty="0" smtClean="0"/>
              <a:t>Assessment" </a:t>
            </a:r>
            <a:r>
              <a:rPr lang="en-US" dirty="0"/>
              <a:t>Sep. 25, 2015. 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K. </a:t>
            </a:r>
            <a:r>
              <a:rPr lang="en-US" dirty="0" err="1"/>
              <a:t>Aley</a:t>
            </a:r>
            <a:r>
              <a:rPr lang="en-US" dirty="0"/>
              <a:t>, J. Denman, D. Fitzpatrick, C. </a:t>
            </a:r>
            <a:r>
              <a:rPr lang="en-US" dirty="0" err="1"/>
              <a:t>Mard</a:t>
            </a:r>
            <a:r>
              <a:rPr lang="en-US" dirty="0"/>
              <a:t>, P. </a:t>
            </a:r>
            <a:r>
              <a:rPr lang="en-US" dirty="0" err="1"/>
              <a:t>McGlynn</a:t>
            </a:r>
            <a:r>
              <a:rPr lang="en-US" dirty="0"/>
              <a:t>, and K. </a:t>
            </a:r>
            <a:r>
              <a:rPr lang="en-US" dirty="0" err="1"/>
              <a:t>Ijagbemi</a:t>
            </a:r>
            <a:r>
              <a:rPr lang="en-US" dirty="0"/>
              <a:t>, </a:t>
            </a:r>
            <a:r>
              <a:rPr lang="en-US" dirty="0" smtClean="0"/>
              <a:t>"</a:t>
            </a:r>
            <a:r>
              <a:rPr lang="en-US" dirty="0"/>
              <a:t>Project Plan &amp; Product </a:t>
            </a:r>
            <a:r>
              <a:rPr lang="en-US" dirty="0" smtClean="0"/>
              <a:t>Specifications" Oct. 22, </a:t>
            </a:r>
            <a:r>
              <a:rPr lang="en-US" dirty="0"/>
              <a:t>2015.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"</a:t>
            </a:r>
            <a:r>
              <a:rPr lang="en-US" dirty="0" err="1"/>
              <a:t>Hardkernel</a:t>
            </a:r>
            <a:r>
              <a:rPr lang="en-US" dirty="0"/>
              <a:t>," in </a:t>
            </a:r>
            <a:r>
              <a:rPr lang="en-US" i="1" dirty="0"/>
              <a:t>ODROID</a:t>
            </a:r>
            <a:r>
              <a:rPr lang="en-US" dirty="0"/>
              <a:t>. [Online]. Available: http://www.hardkernel.com/main/products/. Accessed: Oct. 6, 2016</a:t>
            </a:r>
            <a:r>
              <a:rPr lang="en-US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Rosebrock</a:t>
            </a:r>
            <a:r>
              <a:rPr lang="en-US" dirty="0"/>
              <a:t>, Adrian. "Determining Object Color with </a:t>
            </a:r>
            <a:r>
              <a:rPr lang="en-US" dirty="0" err="1"/>
              <a:t>OpenCV</a:t>
            </a:r>
            <a:r>
              <a:rPr lang="en-US" dirty="0"/>
              <a:t> - </a:t>
            </a:r>
            <a:r>
              <a:rPr lang="en-US" dirty="0" err="1"/>
              <a:t>PyImageSearch</a:t>
            </a:r>
            <a:r>
              <a:rPr lang="en-US" dirty="0"/>
              <a:t>." </a:t>
            </a:r>
            <a:r>
              <a:rPr lang="en-US" i="1" dirty="0" err="1"/>
              <a:t>PyImageSearch</a:t>
            </a:r>
            <a:r>
              <a:rPr lang="en-US" dirty="0"/>
              <a:t>. </a:t>
            </a:r>
            <a:r>
              <a:rPr lang="en-US" dirty="0" smtClean="0"/>
              <a:t>14 </a:t>
            </a:r>
            <a:r>
              <a:rPr lang="en-US" dirty="0"/>
              <a:t>Apr. 2016. Web. 9 Nov. </a:t>
            </a:r>
            <a:r>
              <a:rPr lang="en-US" dirty="0" smtClean="0"/>
              <a:t>2016.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Cross, Nigel. "Engineering Design Methods: Strategies for Product Design, 4th Edition." </a:t>
            </a:r>
            <a:r>
              <a:rPr lang="en-US" i="1" dirty="0"/>
              <a:t>Engineering Design Methods: Strategies for Product Design, 4th Edition</a:t>
            </a:r>
            <a:r>
              <a:rPr lang="en-US" dirty="0"/>
              <a:t>. Wiley, </a:t>
            </a:r>
            <a:r>
              <a:rPr lang="en-US" dirty="0" err="1"/>
              <a:t>n.d.</a:t>
            </a:r>
            <a:r>
              <a:rPr lang="en-US" dirty="0"/>
              <a:t> Web. 7 Nov. 2016</a:t>
            </a:r>
            <a:r>
              <a:rPr lang="en-US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K, </a:t>
            </a:r>
            <a:r>
              <a:rPr lang="en-US" dirty="0" err="1"/>
              <a:t>Abid</a:t>
            </a:r>
            <a:r>
              <a:rPr lang="en-US" dirty="0"/>
              <a:t> Rahman. "Simple Digit Recognition OCR in </a:t>
            </a:r>
            <a:r>
              <a:rPr lang="en-US" dirty="0" err="1"/>
              <a:t>OpenCV</a:t>
            </a:r>
            <a:r>
              <a:rPr lang="en-US" dirty="0"/>
              <a:t>-Python." </a:t>
            </a:r>
            <a:r>
              <a:rPr lang="en-US" i="1" dirty="0" err="1"/>
              <a:t>OpenCV</a:t>
            </a:r>
            <a:r>
              <a:rPr lang="en-US" i="1" dirty="0"/>
              <a:t>-Python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01 Jan. 1970. Web. 8 Nov. 2016</a:t>
            </a:r>
            <a:r>
              <a:rPr lang="en-US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Hoblit</a:t>
            </a:r>
            <a:r>
              <a:rPr lang="en-US" dirty="0"/>
              <a:t>, Frederick. "Gust Response Equations of Motion: Formulation and Solution." </a:t>
            </a:r>
            <a:r>
              <a:rPr lang="en-US" i="1" dirty="0"/>
              <a:t>Gust Loads on Aircraft: Concepts and Applications</a:t>
            </a:r>
            <a:r>
              <a:rPr lang="en-US" dirty="0"/>
              <a:t> (1988): 8 Nov. 2016</a:t>
            </a:r>
            <a:r>
              <a:rPr lang="en-US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Lin, </a:t>
            </a:r>
            <a:r>
              <a:rPr lang="en-US" dirty="0" err="1"/>
              <a:t>Yucong</a:t>
            </a:r>
            <a:r>
              <a:rPr lang="en-US" dirty="0"/>
              <a:t> (Author), and Srikanth (Advisor) </a:t>
            </a:r>
            <a:r>
              <a:rPr lang="en-US" dirty="0" err="1"/>
              <a:t>Saripalli</a:t>
            </a:r>
            <a:r>
              <a:rPr lang="en-US" dirty="0"/>
              <a:t>. "Moving Obstacle Avoidance for Unmanned Aerial Vehicles." </a:t>
            </a:r>
            <a:r>
              <a:rPr lang="en-US" i="1" dirty="0"/>
              <a:t>ASU Digital Repository</a:t>
            </a:r>
            <a:r>
              <a:rPr lang="en-US" dirty="0"/>
              <a:t>. Arizona State University, 01 Jan. 1970. Web. 8 Nov. 2016. 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Rosebrock</a:t>
            </a:r>
            <a:r>
              <a:rPr lang="en-US" dirty="0"/>
              <a:t>, Adrian. "Basic Motion Detection and Tracking with Python and </a:t>
            </a:r>
            <a:r>
              <a:rPr lang="en-US" dirty="0" err="1"/>
              <a:t>OpenCV</a:t>
            </a:r>
            <a:r>
              <a:rPr lang="en-US" dirty="0"/>
              <a:t> - </a:t>
            </a:r>
            <a:r>
              <a:rPr lang="en-US" dirty="0" err="1"/>
              <a:t>PyImageSearch</a:t>
            </a:r>
            <a:r>
              <a:rPr lang="en-US" dirty="0"/>
              <a:t>." </a:t>
            </a:r>
            <a:r>
              <a:rPr lang="en-US" i="1" dirty="0" err="1"/>
              <a:t>PyImageSearch</a:t>
            </a:r>
            <a:r>
              <a:rPr lang="en-US" dirty="0"/>
              <a:t>. </a:t>
            </a:r>
            <a:r>
              <a:rPr lang="en-US" dirty="0" smtClean="0"/>
              <a:t>07 </a:t>
            </a:r>
            <a:r>
              <a:rPr lang="en-US" dirty="0"/>
              <a:t>June 2015. Web. 9 Nov. 2016</a:t>
            </a:r>
            <a:r>
              <a:rPr lang="en-US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Current work     </a:t>
            </a:r>
            <a:r>
              <a:rPr lang="en-US" sz="1400" b="1" dirty="0" smtClean="0">
                <a:solidFill>
                  <a:srgbClr val="FFFF00"/>
                </a:solidFill>
              </a:rPr>
              <a:t>conclusion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70067"/>
            <a:ext cx="10058400" cy="2852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Are there any questions?</a:t>
            </a:r>
            <a:endParaRPr lang="en-US" sz="48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Previous Work     Current work     </a:t>
            </a:r>
            <a:r>
              <a:rPr lang="en-US" sz="1400" b="1" dirty="0" smtClean="0">
                <a:solidFill>
                  <a:srgbClr val="FFFF00"/>
                </a:solidFill>
              </a:rPr>
              <a:t>conclusion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Gantt Chart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508" y="3147579"/>
            <a:ext cx="6600092" cy="3049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08" y="1142904"/>
            <a:ext cx="6600092" cy="2004675"/>
          </a:xfrm>
          <a:prstGeom prst="rect">
            <a:avLst/>
          </a:prstGeom>
        </p:spPr>
      </p:pic>
      <p:sp>
        <p:nvSpPr>
          <p:cNvPr id="9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760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Gantt Chart 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29508" y="1137139"/>
            <a:ext cx="8109072" cy="5102888"/>
            <a:chOff x="1606062" y="-25969"/>
            <a:chExt cx="7218118" cy="63246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062" y="2170575"/>
              <a:ext cx="7218118" cy="41280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062" y="-25969"/>
              <a:ext cx="7218118" cy="2206202"/>
            </a:xfrm>
            <a:prstGeom prst="rect">
              <a:avLst/>
            </a:prstGeom>
          </p:spPr>
        </p:pic>
      </p:grpSp>
      <p:sp>
        <p:nvSpPr>
          <p:cNvPr id="9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1167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CPU Ethernet Performance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475" y="2171700"/>
            <a:ext cx="9477375" cy="3371850"/>
          </a:xfrm>
          <a:prstGeom prst="rect">
            <a:avLst/>
          </a:prstGeom>
        </p:spPr>
      </p:pic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6162" y="5533527"/>
            <a:ext cx="394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13. ODROID Comparison (Mbit/sec).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956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Component Justification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640" y="1480850"/>
            <a:ext cx="8522885" cy="4777075"/>
          </a:xfrm>
          <a:prstGeom prst="rect">
            <a:avLst/>
          </a:prstGeom>
        </p:spPr>
      </p:pic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8728" y="1138051"/>
            <a:ext cx="495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Table 6. ODROID Board Specification Comparisons.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532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Stages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253305"/>
            <a:ext cx="5355035" cy="50929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stage development: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Design, build, test UAV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stage development: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Upgrade electronics package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Implement: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Target </a:t>
            </a:r>
            <a:r>
              <a:rPr lang="en-US" sz="2000" dirty="0"/>
              <a:t>color </a:t>
            </a:r>
            <a:r>
              <a:rPr lang="en-US" sz="2000" dirty="0" smtClean="0"/>
              <a:t>detection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Target shape detection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Target alphanumeric detection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ynamic target detection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Payload delivery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Object avoidance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11718" y="5945602"/>
            <a:ext cx="518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Current UAV developed by team 8 in 2016.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4" r="6537" b="11645"/>
          <a:stretch/>
        </p:blipFill>
        <p:spPr>
          <a:xfrm>
            <a:off x="5450271" y="3974635"/>
            <a:ext cx="5705409" cy="1959004"/>
          </a:xfrm>
          <a:prstGeom prst="rect">
            <a:avLst/>
          </a:prstGeom>
        </p:spPr>
      </p:pic>
      <p:sp>
        <p:nvSpPr>
          <p:cNvPr id="14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Matthias Clarke</a:t>
            </a:r>
            <a:endParaRPr lang="en-US" sz="1400" dirty="0"/>
          </a:p>
        </p:txBody>
      </p:sp>
      <p:sp>
        <p:nvSpPr>
          <p:cNvPr id="15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FF00"/>
                </a:solidFill>
              </a:rPr>
              <a:t>Project Introduction</a:t>
            </a:r>
            <a:r>
              <a:rPr lang="en-US" sz="1400" dirty="0" smtClean="0"/>
              <a:t>     Previous Work     Current work     conclusion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50271" y="3764358"/>
            <a:ext cx="5590768" cy="13648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84360" y="3562065"/>
            <a:ext cx="103723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6’-7”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50271" y="3619500"/>
            <a:ext cx="0" cy="307510"/>
          </a:xfrm>
          <a:prstGeom prst="line">
            <a:avLst/>
          </a:prstGeom>
          <a:ln>
            <a:solidFill>
              <a:srgbClr val="40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41039" y="3605201"/>
            <a:ext cx="0" cy="307510"/>
          </a:xfrm>
          <a:prstGeom prst="line">
            <a:avLst/>
          </a:prstGeom>
          <a:ln>
            <a:solidFill>
              <a:srgbClr val="40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40427"/>
            <a:ext cx="10058400" cy="52064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Select and develop electronics payload.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Design, build, and integrate payload delivery mechanism</a:t>
            </a: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Select and integrate lightweight landing gear configuration.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Create programs to detect and classify stationary targets.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Create programs to detect and classify emerging targets.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Develop control system to autonomously avoid objects.</a:t>
            </a:r>
          </a:p>
          <a:p>
            <a:pPr marL="201168" lvl="1" indent="0">
              <a:buNone/>
            </a:pPr>
            <a:endParaRPr lang="en-US" sz="2200" dirty="0" smtClean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Matthias Clarke</a:t>
            </a:r>
            <a:endParaRPr lang="en-US" sz="1400" dirty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FF00"/>
                </a:solidFill>
              </a:rPr>
              <a:t>Project Introduction</a:t>
            </a:r>
            <a:r>
              <a:rPr lang="en-US" sz="1400" dirty="0" smtClean="0"/>
              <a:t>     Previous Work     Current work     conclusion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61933" y="3969710"/>
            <a:ext cx="4329542" cy="1836725"/>
            <a:chOff x="2686592" y="4015954"/>
            <a:chExt cx="4039527" cy="1856095"/>
          </a:xfrm>
        </p:grpSpPr>
        <p:sp>
          <p:nvSpPr>
            <p:cNvPr id="6" name="Isosceles Triangle 5"/>
            <p:cNvSpPr/>
            <p:nvPr/>
          </p:nvSpPr>
          <p:spPr>
            <a:xfrm>
              <a:off x="2686592" y="4015954"/>
              <a:ext cx="4039527" cy="18560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08937" y="4285513"/>
              <a:ext cx="794836" cy="15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/>
                <a:t>3</a:t>
              </a:r>
              <a:endParaRPr lang="en-US" sz="9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92862" y="5804013"/>
            <a:ext cx="38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Stationary target example.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53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1240427"/>
            <a:ext cx="10058400" cy="52064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Constraints: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Maximum takeoff weight must be </a:t>
            </a:r>
            <a:r>
              <a:rPr lang="en-US" sz="2200" b="1" dirty="0" smtClean="0"/>
              <a:t>less than 55 lbs</a:t>
            </a:r>
            <a:r>
              <a:rPr lang="en-US" sz="2200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Maximum speed 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must be </a:t>
            </a:r>
            <a:r>
              <a:rPr lang="en-US" sz="2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less than 70 </a:t>
            </a:r>
            <a:r>
              <a:rPr lang="en-U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Knots Indicated </a:t>
            </a:r>
            <a:r>
              <a:rPr lang="en-US" sz="2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</a:t>
            </a:r>
            <a:r>
              <a:rPr lang="en-U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ir </a:t>
            </a:r>
            <a:r>
              <a:rPr lang="en-US" sz="2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</a:t>
            </a:r>
            <a:r>
              <a:rPr lang="en-U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peed (KIAS)</a:t>
            </a: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Must </a:t>
            </a:r>
            <a:r>
              <a:rPr lang="en-US" sz="2200" dirty="0"/>
              <a:t>be capable of operation with </a:t>
            </a:r>
            <a:r>
              <a:rPr lang="en-US" sz="2200" b="1" dirty="0"/>
              <a:t>15 knots winds </a:t>
            </a:r>
            <a:r>
              <a:rPr lang="en-US" sz="2200" dirty="0"/>
              <a:t>with gusts </a:t>
            </a:r>
            <a:r>
              <a:rPr lang="en-US" sz="2200" b="1" dirty="0"/>
              <a:t>up to 20 knots</a:t>
            </a:r>
            <a:r>
              <a:rPr lang="en-US" sz="2200" dirty="0" smtClean="0"/>
              <a:t>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Must be capable of operation in </a:t>
            </a:r>
            <a:r>
              <a:rPr lang="en-US" sz="2200" b="1" dirty="0" smtClean="0"/>
              <a:t>110°F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b="1" dirty="0" smtClean="0"/>
              <a:t>average over </a:t>
            </a:r>
            <a:r>
              <a:rPr lang="en-US" sz="2200" b="1" dirty="0"/>
              <a:t>100°F for over 12 </a:t>
            </a:r>
            <a:r>
              <a:rPr lang="en-US" sz="2200" b="1" dirty="0" smtClean="0"/>
              <a:t>hours</a:t>
            </a:r>
            <a:r>
              <a:rPr lang="en-US" sz="2200" dirty="0" smtClean="0"/>
              <a:t>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Solutions: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Wind load calculations have been conducted.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Finite element analysis to be done on heat transfer to electronics from environment.</a:t>
            </a:r>
            <a:endParaRPr lang="en-US" sz="2200" dirty="0"/>
          </a:p>
          <a:p>
            <a:pPr>
              <a:buClr>
                <a:srgbClr val="7EC1EE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11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2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Matthias Clarke</a:t>
            </a:r>
            <a:endParaRPr lang="en-US" sz="1400" dirty="0"/>
          </a:p>
        </p:txBody>
      </p:sp>
      <p:sp>
        <p:nvSpPr>
          <p:cNvPr id="13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FF00"/>
                </a:solidFill>
              </a:rPr>
              <a:t>Project Introduction</a:t>
            </a:r>
            <a:r>
              <a:rPr lang="en-US" sz="1400" dirty="0" smtClean="0"/>
              <a:t>     Previous Work     Current work     conclusion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01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Payload Delivery Mechanism</a:t>
            </a:r>
            <a:endParaRPr lang="en-US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6</a:t>
            </a:r>
            <a:endParaRPr lang="en-US" sz="14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4097" r="16371"/>
          <a:stretch/>
        </p:blipFill>
        <p:spPr>
          <a:xfrm>
            <a:off x="0" y="1696888"/>
            <a:ext cx="5769548" cy="4210361"/>
          </a:xfrm>
        </p:spPr>
      </p:pic>
      <p:sp>
        <p:nvSpPr>
          <p:cNvPr id="11" name="TextBox 10"/>
          <p:cNvSpPr txBox="1"/>
          <p:nvPr/>
        </p:nvSpPr>
        <p:spPr>
          <a:xfrm>
            <a:off x="304301" y="5907249"/>
            <a:ext cx="546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4. 3D Model Rendering of Latch-Servo Design.</a:t>
            </a:r>
            <a:endParaRPr lang="en-US" b="1" dirty="0"/>
          </a:p>
        </p:txBody>
      </p:sp>
      <p:pic>
        <p:nvPicPr>
          <p:cNvPr id="12" name="concept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3135" t="13370" r="14925" b="11756"/>
          <a:stretch/>
        </p:blipFill>
        <p:spPr>
          <a:xfrm>
            <a:off x="5638730" y="1474960"/>
            <a:ext cx="6553270" cy="4421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5919" y="5907249"/>
            <a:ext cx="51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5. 3D Animation of Latch-Servo Design.</a:t>
            </a:r>
            <a:endParaRPr lang="en-US" b="1" dirty="0"/>
          </a:p>
        </p:txBody>
      </p:sp>
      <p:sp>
        <p:nvSpPr>
          <p:cNvPr id="14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Marcus </a:t>
            </a:r>
            <a:r>
              <a:rPr lang="en-US" sz="1400" dirty="0" err="1" smtClean="0"/>
              <a:t>Yarber</a:t>
            </a:r>
            <a:endParaRPr lang="en-US" sz="1400" dirty="0"/>
          </a:p>
        </p:txBody>
      </p:sp>
      <p:sp>
        <p:nvSpPr>
          <p:cNvPr id="15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</a:t>
            </a:r>
            <a:r>
              <a:rPr lang="en-US" sz="1400" b="1" dirty="0" smtClean="0">
                <a:solidFill>
                  <a:srgbClr val="FFFF00"/>
                </a:solidFill>
              </a:rPr>
              <a:t>Previous Work     </a:t>
            </a:r>
            <a:r>
              <a:rPr lang="en-US" sz="1400" dirty="0" smtClean="0"/>
              <a:t>Current work     conclusion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91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Payload Delivery Mechanism</a:t>
            </a:r>
            <a:endParaRPr lang="en-US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8255" y="5904091"/>
            <a:ext cx="379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6</a:t>
            </a:r>
            <a:r>
              <a:rPr lang="en-US" b="1" dirty="0"/>
              <a:t>. First Iteration </a:t>
            </a:r>
            <a:r>
              <a:rPr lang="en-US" b="1" dirty="0" smtClean="0"/>
              <a:t>Prototype.</a:t>
            </a:r>
            <a:endParaRPr lang="en-US" b="1" dirty="0"/>
          </a:p>
        </p:txBody>
      </p:sp>
      <p:sp>
        <p:nvSpPr>
          <p:cNvPr id="15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Marcus </a:t>
            </a:r>
            <a:r>
              <a:rPr lang="en-US" sz="1400" dirty="0" err="1" smtClean="0"/>
              <a:t>Yarber</a:t>
            </a:r>
            <a:endParaRPr lang="en-US" sz="1400" dirty="0"/>
          </a:p>
        </p:txBody>
      </p:sp>
      <p:sp>
        <p:nvSpPr>
          <p:cNvPr id="16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</a:t>
            </a:r>
            <a:r>
              <a:rPr lang="en-US" sz="1400" b="1" dirty="0" smtClean="0">
                <a:solidFill>
                  <a:srgbClr val="FFFF00"/>
                </a:solidFill>
              </a:rPr>
              <a:t>Previous Work     </a:t>
            </a:r>
            <a:r>
              <a:rPr lang="en-US" sz="1400" dirty="0" smtClean="0"/>
              <a:t>Current work     conclusion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28318" y="1150908"/>
            <a:ext cx="6720742" cy="46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Electrical Systems Design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cs typeface="Times New Roman" panose="02020603050405020304" pitchFamily="18" charset="0"/>
              </a:rPr>
              <a:t>System Requirement</a:t>
            </a:r>
            <a:r>
              <a:rPr lang="en-US" dirty="0" smtClean="0">
                <a:cs typeface="Times New Roman" panose="02020603050405020304" pitchFamily="18" charset="0"/>
              </a:rPr>
              <a:t>					</a:t>
            </a:r>
            <a:r>
              <a:rPr lang="en-US" u="sng" dirty="0" smtClean="0">
                <a:cs typeface="Times New Roman" panose="02020603050405020304" pitchFamily="18" charset="0"/>
              </a:rPr>
              <a:t>Solution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Autonomy						Autopilot component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Navigation						GNSS/IMU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Target detection						Camera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Communication						Multiple antennas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Image Processing					CPU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93034" y="2483225"/>
            <a:ext cx="5129740" cy="1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79785" y="2922494"/>
            <a:ext cx="5042991" cy="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81325" y="3370729"/>
            <a:ext cx="4450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83877" y="3810000"/>
            <a:ext cx="4538899" cy="1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95625" y="4267200"/>
            <a:ext cx="435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6852">
            <a:off x="9761460" y="2244800"/>
            <a:ext cx="497802" cy="4768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75" y="2605571"/>
            <a:ext cx="555626" cy="693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1" y="3015126"/>
            <a:ext cx="784960" cy="711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30" y="3599831"/>
            <a:ext cx="826435" cy="7423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55" y="4059218"/>
            <a:ext cx="1160555" cy="1219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650071" y="3370729"/>
            <a:ext cx="251011" cy="68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Marcus </a:t>
            </a:r>
            <a:r>
              <a:rPr lang="en-US" sz="1400" dirty="0" err="1" smtClean="0"/>
              <a:t>Yarber</a:t>
            </a:r>
            <a:endParaRPr lang="en-US" sz="1400" dirty="0"/>
          </a:p>
        </p:txBody>
      </p:sp>
      <p:sp>
        <p:nvSpPr>
          <p:cNvPr id="24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</a:t>
            </a:r>
            <a:r>
              <a:rPr lang="en-US" sz="1400" b="1" dirty="0" smtClean="0">
                <a:solidFill>
                  <a:srgbClr val="FFFF00"/>
                </a:solidFill>
              </a:rPr>
              <a:t>Previous Work     </a:t>
            </a:r>
            <a:r>
              <a:rPr lang="en-US" sz="1400" dirty="0" smtClean="0"/>
              <a:t>Current work     conclusion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05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Ordered Electronics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2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16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Marcus </a:t>
            </a:r>
            <a:r>
              <a:rPr lang="en-US" sz="1400" dirty="0" err="1" smtClean="0"/>
              <a:t>Yarber</a:t>
            </a:r>
            <a:endParaRPr lang="en-US" sz="1400" dirty="0"/>
          </a:p>
        </p:txBody>
      </p:sp>
      <p:sp>
        <p:nvSpPr>
          <p:cNvPr id="18" name="Footer Placeholder 42"/>
          <p:cNvSpPr txBox="1">
            <a:spLocks/>
          </p:cNvSpPr>
          <p:nvPr/>
        </p:nvSpPr>
        <p:spPr>
          <a:xfrm>
            <a:off x="1849271" y="6446835"/>
            <a:ext cx="855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Project Introduction     </a:t>
            </a:r>
            <a:r>
              <a:rPr lang="en-US" sz="1400" b="1" dirty="0" smtClean="0">
                <a:solidFill>
                  <a:srgbClr val="FFFF00"/>
                </a:solidFill>
              </a:rPr>
              <a:t>Previous Work     </a:t>
            </a:r>
            <a:r>
              <a:rPr lang="en-US" sz="1400" dirty="0" smtClean="0"/>
              <a:t>Current work     conclusion</a:t>
            </a:r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17041"/>
              </p:ext>
            </p:extLst>
          </p:nvPr>
        </p:nvGraphicFramePr>
        <p:xfrm>
          <a:off x="1524454" y="1311553"/>
          <a:ext cx="8725014" cy="4946730"/>
        </p:xfrm>
        <a:graphic>
          <a:graphicData uri="http://schemas.openxmlformats.org/drawingml/2006/table">
            <a:tbl>
              <a:tblPr/>
              <a:tblGrid>
                <a:gridCol w="4952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2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4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Component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(Dollars)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4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Odroid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C2 Motherboard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Zubax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Navigation Satellite System (GNSS)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4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Sony Camera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Wi-Fi Antennas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4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28255" y="985903"/>
            <a:ext cx="379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 Ordered electronics and cost.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08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7EC1EE"/>
      </a:accent1>
      <a:accent2>
        <a:srgbClr val="1773B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9778</TotalTime>
  <Words>1204</Words>
  <Application>Microsoft Office PowerPoint</Application>
  <PresentationFormat>Widescreen</PresentationFormat>
  <Paragraphs>243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Retrospect</vt:lpstr>
      <vt:lpstr>2nd Stage Development of an Autonomous Search and Rescue UAV</vt:lpstr>
      <vt:lpstr>Project Introduction</vt:lpstr>
      <vt:lpstr>Development Stages</vt:lpstr>
      <vt:lpstr>Objectives</vt:lpstr>
      <vt:lpstr>Constraints</vt:lpstr>
      <vt:lpstr>Payload Delivery Mechanism</vt:lpstr>
      <vt:lpstr>Payload Delivery Mechanism</vt:lpstr>
      <vt:lpstr>Electrical Systems Design </vt:lpstr>
      <vt:lpstr>Ordered Electronics</vt:lpstr>
      <vt:lpstr>Electronics Update</vt:lpstr>
      <vt:lpstr>Electronics Update</vt:lpstr>
      <vt:lpstr>Landing Gear Selection</vt:lpstr>
      <vt:lpstr>Design of Experiments: Target Detection</vt:lpstr>
      <vt:lpstr>Design of Experiments: Flight</vt:lpstr>
      <vt:lpstr>Object Avoidance: Preliminary Approach</vt:lpstr>
      <vt:lpstr>Dynamic Target Detection: Approach</vt:lpstr>
      <vt:lpstr>Future Work</vt:lpstr>
      <vt:lpstr>Challenges</vt:lpstr>
      <vt:lpstr>Conclusion</vt:lpstr>
      <vt:lpstr>References</vt:lpstr>
      <vt:lpstr>Questions</vt:lpstr>
      <vt:lpstr>Gantt Chart 1</vt:lpstr>
      <vt:lpstr>Gantt Chart 2</vt:lpstr>
      <vt:lpstr>CPU Ethernet Performance</vt:lpstr>
      <vt:lpstr>Component Justification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Justice</dc:creator>
  <cp:lastModifiedBy>studentpro</cp:lastModifiedBy>
  <cp:revision>116</cp:revision>
  <dcterms:created xsi:type="dcterms:W3CDTF">2016-10-07T21:34:04Z</dcterms:created>
  <dcterms:modified xsi:type="dcterms:W3CDTF">2016-11-15T14:13:53Z</dcterms:modified>
</cp:coreProperties>
</file>