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4"/>
  </p:sldMasterIdLst>
  <p:notesMasterIdLst>
    <p:notesMasterId r:id="rId25"/>
  </p:notesMasterIdLst>
  <p:handoutMasterIdLst>
    <p:handoutMasterId r:id="rId26"/>
  </p:handoutMasterIdLst>
  <p:sldIdLst>
    <p:sldId id="285" r:id="rId5"/>
    <p:sldId id="286" r:id="rId6"/>
    <p:sldId id="288" r:id="rId7"/>
    <p:sldId id="287" r:id="rId8"/>
    <p:sldId id="301" r:id="rId9"/>
    <p:sldId id="314" r:id="rId10"/>
    <p:sldId id="316" r:id="rId11"/>
    <p:sldId id="308" r:id="rId12"/>
    <p:sldId id="307" r:id="rId13"/>
    <p:sldId id="318" r:id="rId14"/>
    <p:sldId id="322" r:id="rId15"/>
    <p:sldId id="290" r:id="rId16"/>
    <p:sldId id="319" r:id="rId17"/>
    <p:sldId id="320" r:id="rId18"/>
    <p:sldId id="321" r:id="rId19"/>
    <p:sldId id="304" r:id="rId20"/>
    <p:sldId id="313" r:id="rId21"/>
    <p:sldId id="305" r:id="rId22"/>
    <p:sldId id="312" r:id="rId23"/>
    <p:sldId id="311" r:id="rId24"/>
  </p:sldIdLst>
  <p:sldSz cx="9144000" cy="6858000" type="screen4x3"/>
  <p:notesSz cx="9309100" cy="7053263"/>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p15:clr>
            <a:srgbClr val="A4A3A4"/>
          </p15:clr>
        </p15:guide>
        <p15:guide id="2" orient="horz" pos="3793">
          <p15:clr>
            <a:srgbClr val="A4A3A4"/>
          </p15:clr>
        </p15:guide>
        <p15:guide id="3" orient="horz" pos="186">
          <p15:clr>
            <a:srgbClr val="A4A3A4"/>
          </p15:clr>
        </p15:guide>
        <p15:guide id="4" pos="5498">
          <p15:clr>
            <a:srgbClr val="A4A3A4"/>
          </p15:clr>
        </p15:guide>
        <p15:guide id="5" pos="264">
          <p15:clr>
            <a:srgbClr val="A4A3A4"/>
          </p15:clr>
        </p15:guide>
        <p15:guide id="6" pos="2826">
          <p15:clr>
            <a:srgbClr val="A4A3A4"/>
          </p15:clr>
        </p15:guide>
        <p15:guide id="7" pos="2935">
          <p15:clr>
            <a:srgbClr val="A4A3A4"/>
          </p15:clr>
        </p15:guide>
      </p15:sldGuideLst>
    </p:ext>
    <p:ext uri="{2D200454-40CA-4A62-9FC3-DE9A4176ACB9}">
      <p15:notesGuideLst xmlns:p15="http://schemas.microsoft.com/office/powerpoint/2012/main">
        <p15:guide id="1" orient="horz" pos="2222" userDrawn="1">
          <p15:clr>
            <a:srgbClr val="A4A3A4"/>
          </p15:clr>
        </p15:guide>
        <p15:guide id="2" pos="29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07"/>
    <a:srgbClr val="869199"/>
    <a:srgbClr val="000000"/>
    <a:srgbClr val="FFFFFF"/>
    <a:srgbClr val="C00808"/>
    <a:srgbClr val="E2000F"/>
    <a:srgbClr val="AF00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8650" autoAdjust="0"/>
    <p:restoredTop sz="65417" autoAdjust="0"/>
  </p:normalViewPr>
  <p:slideViewPr>
    <p:cSldViewPr snapToGrid="0">
      <p:cViewPr varScale="1">
        <p:scale>
          <a:sx n="78" d="100"/>
          <a:sy n="78" d="100"/>
        </p:scale>
        <p:origin x="642" y="102"/>
      </p:cViewPr>
      <p:guideLst>
        <p:guide orient="horz" pos="845"/>
        <p:guide orient="horz" pos="3793"/>
        <p:guide orient="horz" pos="186"/>
        <p:guide pos="5498"/>
        <p:guide pos="264"/>
        <p:guide pos="2826"/>
        <p:guide pos="2935"/>
      </p:guideLst>
    </p:cSldViewPr>
  </p:slideViewPr>
  <p:outlineViewPr>
    <p:cViewPr>
      <p:scale>
        <a:sx n="33" d="100"/>
        <a:sy n="33" d="100"/>
      </p:scale>
      <p:origin x="0" y="-10656"/>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45" d="100"/>
          <a:sy n="45" d="100"/>
        </p:scale>
        <p:origin x="-2838" y="-114"/>
      </p:cViewPr>
      <p:guideLst>
        <p:guide orient="horz" pos="2222"/>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663"/>
          </a:xfrm>
          <a:prstGeom prst="rect">
            <a:avLst/>
          </a:prstGeom>
        </p:spPr>
        <p:txBody>
          <a:bodyPr vert="horz" lIns="93475" tIns="46738" rIns="93475" bIns="46738" rtlCol="0"/>
          <a:lstStyle>
            <a:lvl1pPr algn="l">
              <a:defRPr sz="1200"/>
            </a:lvl1pPr>
          </a:lstStyle>
          <a:p>
            <a:endParaRPr lang="en-GB" dirty="0"/>
          </a:p>
        </p:txBody>
      </p:sp>
      <p:sp>
        <p:nvSpPr>
          <p:cNvPr id="3" name="Date Placeholder 2"/>
          <p:cNvSpPr>
            <a:spLocks noGrp="1"/>
          </p:cNvSpPr>
          <p:nvPr>
            <p:ph type="dt" sz="quarter" idx="1"/>
          </p:nvPr>
        </p:nvSpPr>
        <p:spPr>
          <a:xfrm>
            <a:off x="5273002" y="0"/>
            <a:ext cx="4033943" cy="352663"/>
          </a:xfrm>
          <a:prstGeom prst="rect">
            <a:avLst/>
          </a:prstGeom>
        </p:spPr>
        <p:txBody>
          <a:bodyPr vert="horz" lIns="93475" tIns="46738" rIns="93475" bIns="46738" rtlCol="0"/>
          <a:lstStyle>
            <a:lvl1pPr algn="r">
              <a:defRPr sz="1200"/>
            </a:lvl1pPr>
          </a:lstStyle>
          <a:p>
            <a:fld id="{68DDC775-D96C-47F1-A7F6-3BB2D8E76A25}" type="datetimeFigureOut">
              <a:rPr lang="en-GB" smtClean="0"/>
              <a:t>15/03/2016</a:t>
            </a:fld>
            <a:endParaRPr lang="en-GB" dirty="0"/>
          </a:p>
        </p:txBody>
      </p:sp>
      <p:sp>
        <p:nvSpPr>
          <p:cNvPr id="4" name="Footer Placeholder 3"/>
          <p:cNvSpPr>
            <a:spLocks noGrp="1"/>
          </p:cNvSpPr>
          <p:nvPr>
            <p:ph type="ftr" sz="quarter" idx="2"/>
          </p:nvPr>
        </p:nvSpPr>
        <p:spPr>
          <a:xfrm>
            <a:off x="0" y="6699376"/>
            <a:ext cx="4033943" cy="352663"/>
          </a:xfrm>
          <a:prstGeom prst="rect">
            <a:avLst/>
          </a:prstGeom>
        </p:spPr>
        <p:txBody>
          <a:bodyPr vert="horz" lIns="93475" tIns="46738" rIns="93475" bIns="46738" rtlCol="0" anchor="b"/>
          <a:lstStyle>
            <a:lvl1pPr algn="l">
              <a:defRPr sz="1200"/>
            </a:lvl1pPr>
          </a:lstStyle>
          <a:p>
            <a:endParaRPr lang="en-GB" dirty="0"/>
          </a:p>
        </p:txBody>
      </p:sp>
      <p:sp>
        <p:nvSpPr>
          <p:cNvPr id="5" name="Slide Number Placeholder 4"/>
          <p:cNvSpPr>
            <a:spLocks noGrp="1"/>
          </p:cNvSpPr>
          <p:nvPr>
            <p:ph type="sldNum" sz="quarter" idx="3"/>
          </p:nvPr>
        </p:nvSpPr>
        <p:spPr>
          <a:xfrm>
            <a:off x="5273002" y="6699376"/>
            <a:ext cx="4033943" cy="352663"/>
          </a:xfrm>
          <a:prstGeom prst="rect">
            <a:avLst/>
          </a:prstGeom>
        </p:spPr>
        <p:txBody>
          <a:bodyPr vert="horz" lIns="93475" tIns="46738" rIns="93475" bIns="46738" rtlCol="0" anchor="b"/>
          <a:lstStyle>
            <a:lvl1pPr algn="r">
              <a:defRPr sz="1200"/>
            </a:lvl1pPr>
          </a:lstStyle>
          <a:p>
            <a:fld id="{D5083773-A06C-4709-B30E-A3920CD1815C}" type="slidenum">
              <a:rPr lang="en-GB" smtClean="0"/>
              <a:t>‹#›</a:t>
            </a:fld>
            <a:endParaRPr lang="en-GB" dirty="0"/>
          </a:p>
        </p:txBody>
      </p:sp>
    </p:spTree>
    <p:extLst>
      <p:ext uri="{BB962C8B-B14F-4D97-AF65-F5344CB8AC3E}">
        <p14:creationId xmlns:p14="http://schemas.microsoft.com/office/powerpoint/2010/main" val="35251824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663"/>
          </a:xfrm>
          <a:prstGeom prst="rect">
            <a:avLst/>
          </a:prstGeom>
        </p:spPr>
        <p:txBody>
          <a:bodyPr vert="horz" lIns="93475" tIns="46738" rIns="93475" bIns="46738" rtlCol="0"/>
          <a:lstStyle>
            <a:lvl1pPr algn="l">
              <a:defRPr sz="1200"/>
            </a:lvl1pPr>
          </a:lstStyle>
          <a:p>
            <a:endParaRPr lang="en-GB" dirty="0"/>
          </a:p>
        </p:txBody>
      </p:sp>
      <p:sp>
        <p:nvSpPr>
          <p:cNvPr id="3" name="Date Placeholder 2"/>
          <p:cNvSpPr>
            <a:spLocks noGrp="1"/>
          </p:cNvSpPr>
          <p:nvPr>
            <p:ph type="dt" idx="1"/>
          </p:nvPr>
        </p:nvSpPr>
        <p:spPr>
          <a:xfrm>
            <a:off x="5273002" y="0"/>
            <a:ext cx="4033943" cy="352663"/>
          </a:xfrm>
          <a:prstGeom prst="rect">
            <a:avLst/>
          </a:prstGeom>
        </p:spPr>
        <p:txBody>
          <a:bodyPr vert="horz" lIns="93475" tIns="46738" rIns="93475" bIns="46738" rtlCol="0"/>
          <a:lstStyle>
            <a:lvl1pPr algn="r">
              <a:defRPr sz="1200"/>
            </a:lvl1pPr>
          </a:lstStyle>
          <a:p>
            <a:fld id="{A271B8D7-5601-426C-90BB-417F03FCEA1A}" type="datetimeFigureOut">
              <a:rPr lang="en-GB" smtClean="0"/>
              <a:t>15/03/2016</a:t>
            </a:fld>
            <a:endParaRPr lang="en-GB" dirty="0"/>
          </a:p>
        </p:txBody>
      </p:sp>
      <p:sp>
        <p:nvSpPr>
          <p:cNvPr id="4" name="Slide Image Placeholder 3"/>
          <p:cNvSpPr>
            <a:spLocks noGrp="1" noRot="1" noChangeAspect="1"/>
          </p:cNvSpPr>
          <p:nvPr>
            <p:ph type="sldImg" idx="2"/>
          </p:nvPr>
        </p:nvSpPr>
        <p:spPr>
          <a:xfrm>
            <a:off x="2890838" y="528638"/>
            <a:ext cx="3527425" cy="2644775"/>
          </a:xfrm>
          <a:prstGeom prst="rect">
            <a:avLst/>
          </a:prstGeom>
          <a:noFill/>
          <a:ln w="12700">
            <a:solidFill>
              <a:prstClr val="black"/>
            </a:solidFill>
          </a:ln>
        </p:spPr>
        <p:txBody>
          <a:bodyPr vert="horz" lIns="93475" tIns="46738" rIns="93475" bIns="46738" rtlCol="0" anchor="ctr"/>
          <a:lstStyle/>
          <a:p>
            <a:endParaRPr lang="en-US" dirty="0"/>
          </a:p>
        </p:txBody>
      </p:sp>
      <p:sp>
        <p:nvSpPr>
          <p:cNvPr id="5" name="Notes Placeholder 4"/>
          <p:cNvSpPr>
            <a:spLocks noGrp="1"/>
          </p:cNvSpPr>
          <p:nvPr>
            <p:ph type="body" sz="quarter" idx="3"/>
          </p:nvPr>
        </p:nvSpPr>
        <p:spPr>
          <a:xfrm>
            <a:off x="930910" y="3350302"/>
            <a:ext cx="7447280" cy="3173968"/>
          </a:xfrm>
          <a:prstGeom prst="rect">
            <a:avLst/>
          </a:prstGeom>
        </p:spPr>
        <p:txBody>
          <a:bodyPr vert="horz" lIns="93475" tIns="46738" rIns="93475" bIns="46738" rtlCol="0"/>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Footer Placeholder 5"/>
          <p:cNvSpPr>
            <a:spLocks noGrp="1"/>
          </p:cNvSpPr>
          <p:nvPr>
            <p:ph type="ftr" sz="quarter" idx="4"/>
          </p:nvPr>
        </p:nvSpPr>
        <p:spPr>
          <a:xfrm>
            <a:off x="0" y="6699376"/>
            <a:ext cx="4033943" cy="352663"/>
          </a:xfrm>
          <a:prstGeom prst="rect">
            <a:avLst/>
          </a:prstGeom>
        </p:spPr>
        <p:txBody>
          <a:bodyPr vert="horz" lIns="93475" tIns="46738" rIns="93475" bIns="46738" rtlCol="0" anchor="b"/>
          <a:lstStyle>
            <a:lvl1pPr algn="l">
              <a:defRPr sz="1200"/>
            </a:lvl1pPr>
          </a:lstStyle>
          <a:p>
            <a:endParaRPr lang="en-GB" dirty="0"/>
          </a:p>
        </p:txBody>
      </p:sp>
      <p:sp>
        <p:nvSpPr>
          <p:cNvPr id="7" name="Slide Number Placeholder 6"/>
          <p:cNvSpPr>
            <a:spLocks noGrp="1"/>
          </p:cNvSpPr>
          <p:nvPr>
            <p:ph type="sldNum" sz="quarter" idx="5"/>
          </p:nvPr>
        </p:nvSpPr>
        <p:spPr>
          <a:xfrm>
            <a:off x="5273002" y="6699376"/>
            <a:ext cx="4033943" cy="352663"/>
          </a:xfrm>
          <a:prstGeom prst="rect">
            <a:avLst/>
          </a:prstGeom>
        </p:spPr>
        <p:txBody>
          <a:bodyPr vert="horz" lIns="93475" tIns="46738" rIns="93475" bIns="46738" rtlCol="0" anchor="b"/>
          <a:lstStyle>
            <a:lvl1pPr algn="r">
              <a:defRPr sz="1200"/>
            </a:lvl1pPr>
          </a:lstStyle>
          <a:p>
            <a:fld id="{95EEA1EF-E049-411F-95E8-50B58FEF4D87}" type="slidenum">
              <a:rPr lang="en-GB" smtClean="0"/>
              <a:t>‹#›</a:t>
            </a:fld>
            <a:endParaRPr lang="en-GB" dirty="0"/>
          </a:p>
        </p:txBody>
      </p:sp>
    </p:spTree>
    <p:extLst>
      <p:ext uri="{BB962C8B-B14F-4D97-AF65-F5344CB8AC3E}">
        <p14:creationId xmlns:p14="http://schemas.microsoft.com/office/powerpoint/2010/main" val="311953285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We are working together with our sponsor Danfoss Turbocor, and our faculty advisor Dr. shih.</a:t>
            </a: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1</a:t>
            </a:fld>
            <a:endParaRPr lang="en-US"/>
          </a:p>
        </p:txBody>
      </p:sp>
    </p:spTree>
    <p:extLst>
      <p:ext uri="{BB962C8B-B14F-4D97-AF65-F5344CB8AC3E}">
        <p14:creationId xmlns:p14="http://schemas.microsoft.com/office/powerpoint/2010/main" val="1150894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15</a:t>
            </a:fld>
            <a:endParaRPr lang="en-GB" dirty="0"/>
          </a:p>
        </p:txBody>
      </p:sp>
    </p:spTree>
    <p:extLst>
      <p:ext uri="{BB962C8B-B14F-4D97-AF65-F5344CB8AC3E}">
        <p14:creationId xmlns:p14="http://schemas.microsoft.com/office/powerpoint/2010/main" val="1907727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forward we need to begin acquiring the physical parts of our system and designing the mounting</a:t>
            </a:r>
            <a:r>
              <a:rPr lang="en-US" baseline="0" dirty="0"/>
              <a:t> bracket.  After we assemble the system we can start running tests to analyze our thermodynamic model.  The next step will be to integrate the system and determine overall efficiency for the compressor.</a:t>
            </a: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16</a:t>
            </a:fld>
            <a:endParaRPr lang="en-US"/>
          </a:p>
        </p:txBody>
      </p:sp>
    </p:spTree>
    <p:extLst>
      <p:ext uri="{BB962C8B-B14F-4D97-AF65-F5344CB8AC3E}">
        <p14:creationId xmlns:p14="http://schemas.microsoft.com/office/powerpoint/2010/main" val="26642900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Gantt chart we are currently using to</a:t>
            </a:r>
            <a:r>
              <a:rPr lang="en-US" baseline="0" dirty="0"/>
              <a:t> guide our progress.  Currently we are finalizing our needed parts and working on designing the bracket itself.  We would like to get to prototyping early in the spring semester so that we can quickly move on to running experiments on the system.</a:t>
            </a:r>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17</a:t>
            </a:fld>
            <a:endParaRPr lang="en-GB" dirty="0"/>
          </a:p>
        </p:txBody>
      </p:sp>
    </p:spTree>
    <p:extLst>
      <p:ext uri="{BB962C8B-B14F-4D97-AF65-F5344CB8AC3E}">
        <p14:creationId xmlns:p14="http://schemas.microsoft.com/office/powerpoint/2010/main" val="3872292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any new technology</a:t>
            </a:r>
            <a:r>
              <a:rPr lang="en-US" baseline="0" dirty="0"/>
              <a:t> become more common place, competition becomes ever fiercer for the originator of the technology.  Turbocor is looking forward and trying to maintain their place at the top of the frictionless compressor market.  One approach they are taking is to add features to their existing product, specifically data analytics.  </a:t>
            </a:r>
            <a:r>
              <a:rPr lang="en-US" dirty="0"/>
              <a:t>This allows for failure prediction before they occur and prevent unnecessary damage to equipment.</a:t>
            </a:r>
            <a:r>
              <a:rPr lang="en-US" baseline="0" dirty="0"/>
              <a:t>  To achieve their goals several different metrics need to be monitored.  </a:t>
            </a:r>
            <a:r>
              <a:rPr lang="en-US" dirty="0"/>
              <a:t>Compressor efficiency is one important aspect that can reveal system health.</a:t>
            </a:r>
            <a:r>
              <a:rPr lang="en-US" baseline="0" dirty="0"/>
              <a:t>  To help them in their goal we are working to determine the mass flow rate of the refrigerant which they are not </a:t>
            </a:r>
            <a:r>
              <a:rPr lang="en-US" baseline="0"/>
              <a:t>currently able to monitor</a:t>
            </a:r>
            <a:r>
              <a:rPr lang="en-US" baseline="0" dirty="0"/>
              <a:t>.</a:t>
            </a:r>
            <a:endParaRPr lang="en-US" dirty="0"/>
          </a:p>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18</a:t>
            </a:fld>
            <a:endParaRPr lang="en-GB" dirty="0"/>
          </a:p>
        </p:txBody>
      </p:sp>
    </p:spTree>
    <p:extLst>
      <p:ext uri="{BB962C8B-B14F-4D97-AF65-F5344CB8AC3E}">
        <p14:creationId xmlns:p14="http://schemas.microsoft.com/office/powerpoint/2010/main" val="603178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19</a:t>
            </a:fld>
            <a:endParaRPr lang="en-GB" dirty="0"/>
          </a:p>
        </p:txBody>
      </p:sp>
    </p:spTree>
    <p:extLst>
      <p:ext uri="{BB962C8B-B14F-4D97-AF65-F5344CB8AC3E}">
        <p14:creationId xmlns:p14="http://schemas.microsoft.com/office/powerpoint/2010/main" val="3209573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20</a:t>
            </a:fld>
            <a:endParaRPr lang="en-GB" dirty="0"/>
          </a:p>
        </p:txBody>
      </p:sp>
    </p:spTree>
    <p:extLst>
      <p:ext uri="{BB962C8B-B14F-4D97-AF65-F5344CB8AC3E}">
        <p14:creationId xmlns:p14="http://schemas.microsoft.com/office/powerpoint/2010/main" val="1550198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To begin I want to give a little background on Turbocor and what they do. Danfoss Turbocor has designed maglev technology that uses magnetic bearings to levitate the compressor shaft eliminating the need for oil.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Currently Turbocor can only measure the efficiency of these compressors at their testing facility using a very bulky in-line mass flow sensors.</a:t>
            </a:r>
          </a:p>
        </p:txBody>
      </p:sp>
      <p:sp>
        <p:nvSpPr>
          <p:cNvPr id="4" name="Slide Number Placeholder 3"/>
          <p:cNvSpPr>
            <a:spLocks noGrp="1"/>
          </p:cNvSpPr>
          <p:nvPr>
            <p:ph type="sldNum" sz="quarter" idx="10"/>
          </p:nvPr>
        </p:nvSpPr>
        <p:spPr/>
        <p:txBody>
          <a:bodyPr/>
          <a:lstStyle/>
          <a:p>
            <a:fld id="{3D5A9888-1CFC-4D1F-89CD-28D8639215B1}" type="slidenum">
              <a:rPr lang="en-US" smtClean="0"/>
              <a:t>2</a:t>
            </a:fld>
            <a:endParaRPr lang="en-US"/>
          </a:p>
        </p:txBody>
      </p:sp>
    </p:spTree>
    <p:extLst>
      <p:ext uri="{BB962C8B-B14F-4D97-AF65-F5344CB8AC3E}">
        <p14:creationId xmlns:p14="http://schemas.microsoft.com/office/powerpoint/2010/main" val="1000829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a:t>Currently, more companies are starting to develop oil free compressors making the field more competitive. To stand out on top, Turbocor wants to develop a failure modes prediction system to provide to their customers.  As of now Turbocor does not have a way of acquiring real time data or monitoring real time efficiency of their compressors.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Our goal here is to </a:t>
            </a:r>
            <a:r>
              <a:rPr lang="en-US" sz="1200" kern="1200" baseline="0" dirty="0">
                <a:solidFill>
                  <a:schemeClr val="tx1"/>
                </a:solidFill>
                <a:effectLst/>
                <a:latin typeface="+mn-lt"/>
                <a:ea typeface="+mn-ea"/>
                <a:cs typeface="+mn-cs"/>
              </a:rPr>
              <a:t>c</a:t>
            </a:r>
            <a:r>
              <a:rPr lang="en-US" sz="1200" kern="1200" dirty="0">
                <a:solidFill>
                  <a:schemeClr val="tx1"/>
                </a:solidFill>
                <a:effectLst/>
                <a:latin typeface="+mn-lt"/>
                <a:ea typeface="+mn-ea"/>
                <a:cs typeface="+mn-cs"/>
              </a:rPr>
              <a:t>oncentrate on providing a means by which Turbocor can measure real-time efficiency on existing Turbocor platforms that can easily be used with their current compressor monitoring system. This is a stepping stone in developing a failure modes prediction system.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3</a:t>
            </a:fld>
            <a:endParaRPr lang="en-US"/>
          </a:p>
        </p:txBody>
      </p:sp>
    </p:spTree>
    <p:extLst>
      <p:ext uri="{BB962C8B-B14F-4D97-AF65-F5344CB8AC3E}">
        <p14:creationId xmlns:p14="http://schemas.microsoft.com/office/powerpoint/2010/main" val="403353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 first major task was to determine what our sponsor Turbocor wanted from us that would be helpful to them in the future but also comply with the requirements of this class. We jumped from designing algorithms to determine failure modes to mass storage device integration and finally to what we are working on today with developing</a:t>
            </a:r>
            <a:r>
              <a:rPr lang="en-US" baseline="0" dirty="0"/>
              <a:t> an externally mounted mass flow sensor package to determine compressor efficiency. </a:t>
            </a: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4</a:t>
            </a:fld>
            <a:endParaRPr lang="en-US"/>
          </a:p>
        </p:txBody>
      </p:sp>
    </p:spTree>
    <p:extLst>
      <p:ext uri="{BB962C8B-B14F-4D97-AF65-F5344CB8AC3E}">
        <p14:creationId xmlns:p14="http://schemas.microsoft.com/office/powerpoint/2010/main" val="2713398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choosing a direction and examining the properties</a:t>
            </a:r>
            <a:r>
              <a:rPr lang="en-US" baseline="0" dirty="0"/>
              <a:t> of the system we had two basic approaches we came up with.  We could use existing ultrasonic transducers and compute our own algorithms for analyzing the output.  This would also entail designing the assembly with to mount the system on the chiller.  Our other idea was to find a complete sensor set that we could interface with the existing compressor hardware.  This would allow us to focus on integration and the mounting mechanism itself.</a:t>
            </a:r>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5</a:t>
            </a:fld>
            <a:endParaRPr lang="en-GB" dirty="0"/>
          </a:p>
        </p:txBody>
      </p:sp>
    </p:spTree>
    <p:extLst>
      <p:ext uri="{BB962C8B-B14F-4D97-AF65-F5344CB8AC3E}">
        <p14:creationId xmlns:p14="http://schemas.microsoft.com/office/powerpoint/2010/main" val="32504746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8</a:t>
            </a:fld>
            <a:endParaRPr lang="en-GB" dirty="0"/>
          </a:p>
        </p:txBody>
      </p:sp>
    </p:spTree>
    <p:extLst>
      <p:ext uri="{BB962C8B-B14F-4D97-AF65-F5344CB8AC3E}">
        <p14:creationId xmlns:p14="http://schemas.microsoft.com/office/powerpoint/2010/main" val="2602446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Several models</a:t>
            </a:r>
            <a:r>
              <a:rPr lang="en-US" baseline="0" dirty="0"/>
              <a:t> of sensors were researched and analyzed.  The best four out of the packages found are presented here in a selection matrix.  The customer requirements were weighted from 1 to 5 and each model was assigned a value from 0 to 3 corresponding to how well it meets the design criteria.  From this analysis it was determined that the Dalian </a:t>
            </a:r>
            <a:r>
              <a:rPr lang="en-US" baseline="0" dirty="0" err="1"/>
              <a:t>Hipeak</a:t>
            </a:r>
            <a:r>
              <a:rPr lang="en-US" baseline="0" dirty="0"/>
              <a:t> TDS-100 would best suit our needs.</a:t>
            </a:r>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9</a:t>
            </a:fld>
            <a:endParaRPr lang="en-GB" dirty="0"/>
          </a:p>
        </p:txBody>
      </p:sp>
    </p:spTree>
    <p:extLst>
      <p:ext uri="{BB962C8B-B14F-4D97-AF65-F5344CB8AC3E}">
        <p14:creationId xmlns:p14="http://schemas.microsoft.com/office/powerpoint/2010/main" val="2163113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researching the best way to calculate the mass flow rate without being intrusive</a:t>
            </a:r>
            <a:r>
              <a:rPr lang="en-US" baseline="0" dirty="0"/>
              <a:t> to the current customer platforms we came across many different principles that can provide the necessary information. The only one that we found that was externally mounted was the ultrasonic mass flow sensor which was found to also be very accurate and robust. </a:t>
            </a: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12</a:t>
            </a:fld>
            <a:endParaRPr lang="en-US"/>
          </a:p>
        </p:txBody>
      </p:sp>
    </p:spTree>
    <p:extLst>
      <p:ext uri="{BB962C8B-B14F-4D97-AF65-F5344CB8AC3E}">
        <p14:creationId xmlns:p14="http://schemas.microsoft.com/office/powerpoint/2010/main" val="3731988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numCol="2"/>
          <a:lstStyle/>
          <a:p>
            <a:pPr marL="171450" indent="-171450">
              <a:buFont typeface="Arial" panose="020B0604020202020204" pitchFamily="34" charset="0"/>
              <a:buChar char="•"/>
            </a:pPr>
            <a:r>
              <a:rPr lang="en-US" dirty="0"/>
              <a:t>From left</a:t>
            </a:r>
          </a:p>
          <a:p>
            <a:pPr marL="628650" lvl="1" indent="-171450">
              <a:buFont typeface="Arial" panose="020B0604020202020204" pitchFamily="34" charset="0"/>
              <a:buChar char="•"/>
            </a:pPr>
            <a:r>
              <a:rPr lang="en-US" u="sng" dirty="0"/>
              <a:t>“USB </a:t>
            </a:r>
            <a:r>
              <a:rPr lang="en-US" u="sng" dirty="0" err="1"/>
              <a:t>flashdrive</a:t>
            </a:r>
            <a:r>
              <a:rPr lang="en-US" u="sng" dirty="0"/>
              <a:t> folder “</a:t>
            </a:r>
            <a:r>
              <a:rPr lang="en-US" dirty="0"/>
              <a:t>– defines folder name</a:t>
            </a:r>
          </a:p>
          <a:p>
            <a:pPr marL="628650" lvl="1" indent="-171450">
              <a:buFont typeface="Arial" panose="020B0604020202020204" pitchFamily="34" charset="0"/>
              <a:buChar char="•"/>
            </a:pPr>
            <a:r>
              <a:rPr lang="en-US" dirty="0"/>
              <a:t>“Get Volume Info” – Loads drive parameters</a:t>
            </a:r>
          </a:p>
          <a:p>
            <a:pPr marL="628650" lvl="1" indent="-171450">
              <a:buFont typeface="Arial" panose="020B0604020202020204" pitchFamily="34" charset="0"/>
              <a:buChar char="•"/>
            </a:pPr>
            <a:r>
              <a:rPr lang="en-US" dirty="0"/>
              <a:t>“ ‘Clock’ box ”  – controls for running the loop enclosed in the big gray square</a:t>
            </a:r>
          </a:p>
          <a:p>
            <a:pPr marL="1085850" lvl="2" indent="-171450">
              <a:buFont typeface="Arial" panose="020B0604020202020204" pitchFamily="34" charset="0"/>
              <a:buChar char="•"/>
            </a:pPr>
            <a:r>
              <a:rPr lang="en-US" dirty="0"/>
              <a:t>Set to 1 kHz</a:t>
            </a:r>
          </a:p>
          <a:p>
            <a:pPr marL="628650" lvl="1" indent="-171450">
              <a:buFont typeface="Arial" panose="020B0604020202020204" pitchFamily="34" charset="0"/>
              <a:buChar char="•"/>
            </a:pPr>
            <a:r>
              <a:rPr lang="en-US" dirty="0"/>
              <a:t>“Error” boxes – Pass along error info</a:t>
            </a:r>
          </a:p>
          <a:p>
            <a:pPr marL="628650" lvl="1" indent="-171450">
              <a:buFont typeface="Arial" panose="020B0604020202020204" pitchFamily="34" charset="0"/>
              <a:buChar char="•"/>
            </a:pPr>
            <a:r>
              <a:rPr lang="en-US" dirty="0"/>
              <a:t>“ </a:t>
            </a:r>
            <a:r>
              <a:rPr lang="en-US" dirty="0" err="1"/>
              <a:t>i</a:t>
            </a:r>
            <a:r>
              <a:rPr lang="en-US" dirty="0"/>
              <a:t> box” – counts iterations of loop</a:t>
            </a:r>
          </a:p>
          <a:p>
            <a:pPr marL="628650" lvl="1" indent="-171450">
              <a:buFont typeface="Arial" panose="020B0604020202020204" pitchFamily="34" charset="0"/>
              <a:buChar char="•"/>
            </a:pPr>
            <a:r>
              <a:rPr lang="en-US" dirty="0"/>
              <a:t>“Analog Input” – Reads info from selected pins</a:t>
            </a:r>
          </a:p>
          <a:p>
            <a:pPr marL="1543050" lvl="3" indent="-171450">
              <a:buFont typeface="Arial" panose="020B0604020202020204" pitchFamily="34" charset="0"/>
              <a:buChar char="•"/>
            </a:pPr>
            <a:r>
              <a:rPr lang="en-US" dirty="0"/>
              <a:t>Using pins A0</a:t>
            </a:r>
            <a:r>
              <a:rPr lang="en-US" baseline="30000" dirty="0"/>
              <a:t>-</a:t>
            </a:r>
            <a:r>
              <a:rPr lang="en-US" baseline="-25000" dirty="0"/>
              <a:t> </a:t>
            </a:r>
            <a:r>
              <a:rPr lang="en-US" dirty="0"/>
              <a:t>and A0</a:t>
            </a:r>
            <a:r>
              <a:rPr lang="en-US" baseline="30000" dirty="0"/>
              <a:t>+</a:t>
            </a:r>
            <a:endParaRPr lang="en-US" baseline="-25000" dirty="0"/>
          </a:p>
          <a:p>
            <a:pPr marL="628650" lvl="1" indent="-171450">
              <a:buFont typeface="Arial" panose="020B0604020202020204" pitchFamily="34" charset="0"/>
              <a:buChar char="•"/>
            </a:pPr>
            <a:r>
              <a:rPr lang="en-US" dirty="0"/>
              <a:t>“Button box” – reads state of button on front of myRIO</a:t>
            </a:r>
          </a:p>
          <a:p>
            <a:pPr marL="628650" lvl="1" indent="-171450">
              <a:buFont typeface="Arial" panose="020B0604020202020204" pitchFamily="34" charset="0"/>
              <a:buChar char="•"/>
            </a:pPr>
            <a:r>
              <a:rPr lang="en-US" dirty="0"/>
              <a:t>“Stop sign” – ends loop if button pressed</a:t>
            </a:r>
          </a:p>
          <a:p>
            <a:pPr marL="628650" lvl="1" indent="-171450">
              <a:buFont typeface="Arial" panose="020B0604020202020204" pitchFamily="34" charset="0"/>
              <a:buChar char="•"/>
            </a:pPr>
            <a:r>
              <a:rPr lang="en-US" dirty="0"/>
              <a:t>“?!” – error checking controls (not used)</a:t>
            </a:r>
          </a:p>
          <a:p>
            <a:pPr marL="628650" lvl="1" indent="-171450">
              <a:buFont typeface="Arial" panose="020B0604020202020204" pitchFamily="34" charset="0"/>
              <a:buChar char="•"/>
            </a:pPr>
            <a:r>
              <a:rPr lang="en-US" dirty="0"/>
              <a:t>“data” “.csv” “Concatenate Strings” – used to name data files</a:t>
            </a:r>
          </a:p>
          <a:p>
            <a:pPr marL="628650" lvl="1" indent="-171450">
              <a:buFont typeface="Arial" panose="020B0604020202020204" pitchFamily="34" charset="0"/>
              <a:buChar char="•"/>
            </a:pPr>
            <a:r>
              <a:rPr lang="en-US" dirty="0"/>
              <a:t>“Build path” – Puts the correct filename and path together</a:t>
            </a:r>
          </a:p>
          <a:p>
            <a:pPr marL="1085850" lvl="2" indent="-171450">
              <a:buFont typeface="Arial" panose="020B0604020202020204" pitchFamily="34" charset="0"/>
              <a:buChar char="•"/>
            </a:pPr>
            <a:r>
              <a:rPr lang="en-US" dirty="0"/>
              <a:t>Passes this value to the file writing VI</a:t>
            </a:r>
          </a:p>
          <a:p>
            <a:pPr marL="628650" lvl="1" indent="-171450">
              <a:buFont typeface="Arial" panose="020B0604020202020204" pitchFamily="34" charset="0"/>
              <a:buChar char="•"/>
            </a:pPr>
            <a:r>
              <a:rPr lang="en-US" dirty="0"/>
              <a:t>Math Function and “Build Array” – Turns iterations into time and makes array with output values</a:t>
            </a:r>
          </a:p>
          <a:p>
            <a:pPr marL="628650" lvl="1" indent="-171450">
              <a:buFont typeface="Arial" panose="020B0604020202020204" pitchFamily="34" charset="0"/>
              <a:buChar char="•"/>
            </a:pPr>
            <a:r>
              <a:rPr lang="en-US" dirty="0"/>
              <a:t>“Write to measurement file” – Self explanatory</a:t>
            </a:r>
          </a:p>
          <a:p>
            <a:pPr marL="628650" lvl="1" indent="-171450">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13</a:t>
            </a:fld>
            <a:endParaRPr lang="en-GB" dirty="0"/>
          </a:p>
        </p:txBody>
      </p:sp>
    </p:spTree>
    <p:extLst>
      <p:ext uri="{BB962C8B-B14F-4D97-AF65-F5344CB8AC3E}">
        <p14:creationId xmlns:p14="http://schemas.microsoft.com/office/powerpoint/2010/main" val="429988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 name="Pladsholder til billede 14"/>
          <p:cNvSpPr>
            <a:spLocks noGrp="1"/>
          </p:cNvSpPr>
          <p:nvPr>
            <p:ph type="pic" sz="quarter" idx="13"/>
          </p:nvPr>
        </p:nvSpPr>
        <p:spPr>
          <a:xfrm>
            <a:off x="0" y="0"/>
            <a:ext cx="9144000" cy="6858000"/>
          </a:xfrm>
        </p:spPr>
        <p:txBody>
          <a:bodyPr tIns="4320000"/>
          <a:lstStyle>
            <a:lvl1pPr marL="0" indent="0" algn="ctr">
              <a:buNone/>
              <a:defRPr sz="1400"/>
            </a:lvl1pPr>
          </a:lstStyle>
          <a:p>
            <a:r>
              <a:rPr lang="en-US"/>
              <a:t>Click icon to add picture</a:t>
            </a:r>
            <a:endParaRPr lang="en-US" dirty="0"/>
          </a:p>
        </p:txBody>
      </p:sp>
      <p:sp>
        <p:nvSpPr>
          <p:cNvPr id="5" name="Backdrop single"/>
          <p:cNvSpPr>
            <a:spLocks noGrp="1"/>
          </p:cNvSpPr>
          <p:nvPr>
            <p:ph type="body" sz="quarter" idx="10" hasCustomPrompt="1"/>
          </p:nvPr>
        </p:nvSpPr>
        <p:spPr>
          <a:xfrm>
            <a:off x="0" y="0"/>
            <a:ext cx="9144000" cy="1159200"/>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sz="100"/>
            </a:lvl1pPr>
          </a:lstStyle>
          <a:p>
            <a:pPr lvl="0"/>
            <a:r>
              <a:rPr lang="en-GB" dirty="0"/>
              <a:t>.</a:t>
            </a:r>
          </a:p>
        </p:txBody>
      </p:sp>
      <p:sp>
        <p:nvSpPr>
          <p:cNvPr id="7" name="Logo top"/>
          <p:cNvSpPr>
            <a:spLocks noGrp="1"/>
          </p:cNvSpPr>
          <p:nvPr>
            <p:ph type="body" sz="quarter" idx="11" hasCustomPrompt="1"/>
          </p:nvPr>
        </p:nvSpPr>
        <p:spPr>
          <a:xfrm>
            <a:off x="6465600" y="381600"/>
            <a:ext cx="2289600" cy="586800"/>
          </a:xfrm>
          <a:blipFill>
            <a:blip r:embed="rId3" cstate="print">
              <a:extLst>
                <a:ext uri="{28A0092B-C50C-407E-A947-70E740481C1C}">
                  <a14:useLocalDpi xmlns:a14="http://schemas.microsoft.com/office/drawing/2010/main" val="0"/>
                </a:ext>
              </a:extLst>
            </a:blip>
            <a:stretch>
              <a:fillRect/>
            </a:stretch>
          </a:blipFill>
        </p:spPr>
        <p:txBody>
          <a:bodyPr/>
          <a:lstStyle>
            <a:lvl1pPr marL="0" indent="0">
              <a:buNone/>
              <a:defRPr sz="100"/>
            </a:lvl1pPr>
          </a:lstStyle>
          <a:p>
            <a:pPr lvl="0"/>
            <a:r>
              <a:rPr lang="en-GB" dirty="0"/>
              <a:t>.</a:t>
            </a:r>
          </a:p>
        </p:txBody>
      </p:sp>
      <p:sp>
        <p:nvSpPr>
          <p:cNvPr id="10" name="Title 7"/>
          <p:cNvSpPr>
            <a:spLocks noGrp="1"/>
          </p:cNvSpPr>
          <p:nvPr>
            <p:ph type="ctrTitle" hasCustomPrompt="1"/>
          </p:nvPr>
        </p:nvSpPr>
        <p:spPr>
          <a:xfrm>
            <a:off x="420687" y="1341438"/>
            <a:ext cx="8307388" cy="1157378"/>
          </a:xfrm>
        </p:spPr>
        <p:txBody>
          <a:bodyPr anchor="b" anchorCtr="0"/>
          <a:lstStyle/>
          <a:p>
            <a:r>
              <a:rPr lang="en-GB" dirty="0"/>
              <a:t>Click to insert Presentation title in</a:t>
            </a:r>
            <a:br>
              <a:rPr lang="en-GB" dirty="0"/>
            </a:br>
            <a:r>
              <a:rPr lang="en-GB" b="1" dirty="0"/>
              <a:t>Verdana Bold </a:t>
            </a:r>
            <a:r>
              <a:rPr lang="en-GB" dirty="0"/>
              <a:t>and Verdana Regular</a:t>
            </a:r>
          </a:p>
        </p:txBody>
      </p:sp>
      <p:sp>
        <p:nvSpPr>
          <p:cNvPr id="12" name="Subtitle 8"/>
          <p:cNvSpPr>
            <a:spLocks noGrp="1"/>
          </p:cNvSpPr>
          <p:nvPr>
            <p:ph type="subTitle" idx="1" hasCustomPrompt="1"/>
          </p:nvPr>
        </p:nvSpPr>
        <p:spPr>
          <a:xfrm>
            <a:off x="419099" y="2682581"/>
            <a:ext cx="8308975" cy="389093"/>
          </a:xfrm>
        </p:spPr>
        <p:txBody>
          <a:bodyPr/>
          <a:lstStyle>
            <a:lvl1pPr marL="0" marR="0" indent="0" algn="l" defTabSz="914400" rtl="0" eaLnBrk="1" fontAlgn="auto" latinLnBrk="0" hangingPunct="1">
              <a:lnSpc>
                <a:spcPct val="100000"/>
              </a:lnSpc>
              <a:spcBef>
                <a:spcPts val="0"/>
              </a:spcBef>
              <a:spcAft>
                <a:spcPts val="600"/>
              </a:spcAft>
              <a:buClr>
                <a:schemeClr val="tx1">
                  <a:lumMod val="50000"/>
                  <a:lumOff val="50000"/>
                </a:schemeClr>
              </a:buClr>
              <a:buSzTx/>
              <a:buFont typeface="Verdana" panose="020B0604030504040204" pitchFamily="34" charset="0"/>
              <a:buNone/>
              <a:tabLst/>
              <a:defRPr sz="1400"/>
            </a:lvl1pPr>
          </a:lstStyle>
          <a:p>
            <a:r>
              <a:rPr lang="en-GB" dirty="0"/>
              <a:t>Click to insert name and title of presenter</a:t>
            </a:r>
          </a:p>
          <a:p>
            <a:endParaRPr lang="en-GB" dirty="0"/>
          </a:p>
        </p:txBody>
      </p:sp>
    </p:spTree>
    <p:extLst>
      <p:ext uri="{BB962C8B-B14F-4D97-AF65-F5344CB8AC3E}">
        <p14:creationId xmlns:p14="http://schemas.microsoft.com/office/powerpoint/2010/main" val="210661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grey">
    <p:spTree>
      <p:nvGrpSpPr>
        <p:cNvPr id="1" name=""/>
        <p:cNvGrpSpPr/>
        <p:nvPr/>
      </p:nvGrpSpPr>
      <p:grpSpPr>
        <a:xfrm>
          <a:off x="0" y="0"/>
          <a:ext cx="0" cy="0"/>
          <a:chOff x="0" y="0"/>
          <a:chExt cx="0" cy="0"/>
        </a:xfrm>
      </p:grpSpPr>
      <p:sp>
        <p:nvSpPr>
          <p:cNvPr id="4" name="Rectangle 3"/>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419100" y="1341438"/>
            <a:ext cx="8308975" cy="467995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56435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grey">
    <p:spTree>
      <p:nvGrpSpPr>
        <p:cNvPr id="1" name=""/>
        <p:cNvGrpSpPr/>
        <p:nvPr/>
      </p:nvGrpSpPr>
      <p:grpSpPr>
        <a:xfrm>
          <a:off x="0" y="0"/>
          <a:ext cx="0" cy="0"/>
          <a:chOff x="0" y="0"/>
          <a:chExt cx="0" cy="0"/>
        </a:xfrm>
      </p:grpSpPr>
      <p:sp>
        <p:nvSpPr>
          <p:cNvPr id="5" name="Rectangle 4"/>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p:cNvSpPr>
            <a:spLocks noGrp="1"/>
          </p:cNvSpPr>
          <p:nvPr>
            <p:ph type="title"/>
          </p:nvPr>
        </p:nvSpPr>
        <p:spPr/>
        <p:txBody>
          <a:bodyPr/>
          <a:lstStyle/>
          <a:p>
            <a:r>
              <a:rPr lang="en-US"/>
              <a:t>Click to edit Master title style</a:t>
            </a:r>
            <a:endParaRPr lang="en-GB" dirty="0"/>
          </a:p>
        </p:txBody>
      </p:sp>
      <p:sp>
        <p:nvSpPr>
          <p:cNvPr id="7" name="Content Placeholder 2"/>
          <p:cNvSpPr>
            <a:spLocks noGrp="1"/>
          </p:cNvSpPr>
          <p:nvPr>
            <p:ph sz="quarter" idx="14"/>
          </p:nvPr>
        </p:nvSpPr>
        <p:spPr>
          <a:xfrm>
            <a:off x="419100" y="1341438"/>
            <a:ext cx="4068000" cy="4679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p:cNvSpPr>
            <a:spLocks noGrp="1"/>
          </p:cNvSpPr>
          <p:nvPr>
            <p:ph sz="quarter" idx="15"/>
          </p:nvPr>
        </p:nvSpPr>
        <p:spPr>
          <a:xfrm>
            <a:off x="4654800" y="1341438"/>
            <a:ext cx="4068000" cy="4679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99384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medium picture, grey">
    <p:spTree>
      <p:nvGrpSpPr>
        <p:cNvPr id="1" name=""/>
        <p:cNvGrpSpPr/>
        <p:nvPr/>
      </p:nvGrpSpPr>
      <p:grpSpPr>
        <a:xfrm>
          <a:off x="0" y="0"/>
          <a:ext cx="0" cy="0"/>
          <a:chOff x="0" y="0"/>
          <a:chExt cx="0" cy="0"/>
        </a:xfrm>
      </p:grpSpPr>
      <p:sp>
        <p:nvSpPr>
          <p:cNvPr id="5" name="Rectangle 4"/>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1"/>
          <p:cNvSpPr>
            <a:spLocks noGrp="1"/>
          </p:cNvSpPr>
          <p:nvPr>
            <p:ph type="title"/>
          </p:nvPr>
        </p:nvSpPr>
        <p:spPr>
          <a:xfrm>
            <a:off x="419100" y="295275"/>
            <a:ext cx="4067176" cy="936000"/>
          </a:xfrm>
        </p:spPr>
        <p:txBody>
          <a:bodyPr/>
          <a:lstStyle/>
          <a:p>
            <a:r>
              <a:rPr lang="en-US"/>
              <a:t>Click to edit Master title style</a:t>
            </a:r>
            <a:endParaRPr lang="en-GB" dirty="0"/>
          </a:p>
        </p:txBody>
      </p:sp>
      <p:sp>
        <p:nvSpPr>
          <p:cNvPr id="8" name="Text Placeholder 2"/>
          <p:cNvSpPr>
            <a:spLocks noGrp="1"/>
          </p:cNvSpPr>
          <p:nvPr>
            <p:ph type="body" sz="quarter" idx="13"/>
          </p:nvPr>
        </p:nvSpPr>
        <p:spPr>
          <a:xfrm>
            <a:off x="419100" y="1341438"/>
            <a:ext cx="4067175" cy="467994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3"/>
          <p:cNvSpPr>
            <a:spLocks noGrp="1"/>
          </p:cNvSpPr>
          <p:nvPr>
            <p:ph type="pic" sz="quarter" idx="12" hasCustomPrompt="1"/>
          </p:nvPr>
        </p:nvSpPr>
        <p:spPr>
          <a:xfrm>
            <a:off x="4659313" y="0"/>
            <a:ext cx="4484686" cy="6392863"/>
          </a:xfrm>
          <a:solidFill>
            <a:schemeClr val="bg1"/>
          </a:solidFill>
        </p:spPr>
        <p:txBody>
          <a:bodyPr tIns="900000" anchor="ctr" anchorCtr="0"/>
          <a:lstStyle>
            <a:lvl1pPr marL="0" indent="0" algn="ctr">
              <a:buNone/>
              <a:defRPr sz="14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1957003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dium picture and text, grey">
    <p:spTree>
      <p:nvGrpSpPr>
        <p:cNvPr id="1" name=""/>
        <p:cNvGrpSpPr/>
        <p:nvPr/>
      </p:nvGrpSpPr>
      <p:grpSpPr>
        <a:xfrm>
          <a:off x="0" y="0"/>
          <a:ext cx="0" cy="0"/>
          <a:chOff x="0" y="0"/>
          <a:chExt cx="0" cy="0"/>
        </a:xfrm>
      </p:grpSpPr>
      <p:sp>
        <p:nvSpPr>
          <p:cNvPr id="6" name="Rectangle 5"/>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p:cNvSpPr>
            <a:spLocks noGrp="1"/>
          </p:cNvSpPr>
          <p:nvPr>
            <p:ph type="title"/>
          </p:nvPr>
        </p:nvSpPr>
        <p:spPr>
          <a:xfrm>
            <a:off x="4659313" y="295275"/>
            <a:ext cx="4068761" cy="936000"/>
          </a:xfrm>
        </p:spPr>
        <p:txBody>
          <a:bodyPr/>
          <a:lstStyle/>
          <a:p>
            <a:r>
              <a:rPr lang="en-US"/>
              <a:t>Click to edit Master title style</a:t>
            </a:r>
            <a:endParaRPr lang="en-GB" dirty="0"/>
          </a:p>
        </p:txBody>
      </p:sp>
      <p:sp>
        <p:nvSpPr>
          <p:cNvPr id="10" name="Text Placeholder 2"/>
          <p:cNvSpPr>
            <a:spLocks noGrp="1"/>
          </p:cNvSpPr>
          <p:nvPr>
            <p:ph type="body" sz="quarter" idx="14"/>
          </p:nvPr>
        </p:nvSpPr>
        <p:spPr>
          <a:xfrm>
            <a:off x="4653870" y="1341438"/>
            <a:ext cx="4067855" cy="467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3"/>
          <p:cNvSpPr>
            <a:spLocks noGrp="1"/>
          </p:cNvSpPr>
          <p:nvPr>
            <p:ph type="pic" sz="quarter" idx="12" hasCustomPrompt="1"/>
          </p:nvPr>
        </p:nvSpPr>
        <p:spPr>
          <a:xfrm>
            <a:off x="0" y="0"/>
            <a:ext cx="4486275" cy="6392863"/>
          </a:xfrm>
          <a:solidFill>
            <a:schemeClr val="bg1"/>
          </a:solidFill>
        </p:spPr>
        <p:txBody>
          <a:bodyPr tIns="900000" anchor="ctr" anchorCtr="0"/>
          <a:lstStyle>
            <a:lvl1pPr marL="0" indent="0" algn="ctr">
              <a:buNone/>
              <a:defRPr sz="14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61457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small picture, grey">
    <p:spTree>
      <p:nvGrpSpPr>
        <p:cNvPr id="1" name=""/>
        <p:cNvGrpSpPr/>
        <p:nvPr/>
      </p:nvGrpSpPr>
      <p:grpSpPr>
        <a:xfrm>
          <a:off x="0" y="0"/>
          <a:ext cx="0" cy="0"/>
          <a:chOff x="0" y="0"/>
          <a:chExt cx="0" cy="0"/>
        </a:xfrm>
      </p:grpSpPr>
      <p:sp>
        <p:nvSpPr>
          <p:cNvPr id="6" name="Rectangle 5"/>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p:cNvSpPr>
            <a:spLocks noGrp="1"/>
          </p:cNvSpPr>
          <p:nvPr>
            <p:ph type="title"/>
          </p:nvPr>
        </p:nvSpPr>
        <p:spPr/>
        <p:txBody>
          <a:bodyPr/>
          <a:lstStyle/>
          <a:p>
            <a:r>
              <a:rPr lang="en-US"/>
              <a:t>Click to edit Master title style</a:t>
            </a:r>
            <a:endParaRPr lang="en-GB" dirty="0"/>
          </a:p>
        </p:txBody>
      </p:sp>
      <p:sp>
        <p:nvSpPr>
          <p:cNvPr id="8" name="Text Placeholder 2"/>
          <p:cNvSpPr>
            <a:spLocks noGrp="1"/>
          </p:cNvSpPr>
          <p:nvPr>
            <p:ph type="body" sz="quarter" idx="13"/>
          </p:nvPr>
        </p:nvSpPr>
        <p:spPr>
          <a:xfrm>
            <a:off x="419100" y="1341438"/>
            <a:ext cx="5160962" cy="467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3"/>
          <p:cNvSpPr>
            <a:spLocks noGrp="1"/>
          </p:cNvSpPr>
          <p:nvPr>
            <p:ph type="pic" sz="quarter" idx="12" hasCustomPrompt="1"/>
          </p:nvPr>
        </p:nvSpPr>
        <p:spPr>
          <a:xfrm>
            <a:off x="5747275" y="1341439"/>
            <a:ext cx="2980800" cy="4679950"/>
          </a:xfrm>
          <a:solidFill>
            <a:schemeClr val="bg1"/>
          </a:solidFill>
        </p:spPr>
        <p:txBody>
          <a:bodyPr tIns="900000" anchor="ctr" anchorCtr="0"/>
          <a:lstStyle>
            <a:lvl1pPr marL="0" indent="0" algn="ctr">
              <a:buNone/>
              <a:defRPr sz="14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3801052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picture and text, grey">
    <p:spTree>
      <p:nvGrpSpPr>
        <p:cNvPr id="1" name=""/>
        <p:cNvGrpSpPr/>
        <p:nvPr/>
      </p:nvGrpSpPr>
      <p:grpSpPr>
        <a:xfrm>
          <a:off x="0" y="0"/>
          <a:ext cx="0" cy="0"/>
          <a:chOff x="0" y="0"/>
          <a:chExt cx="0" cy="0"/>
        </a:xfrm>
      </p:grpSpPr>
      <p:sp>
        <p:nvSpPr>
          <p:cNvPr id="6" name="Rectangle 5"/>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US"/>
              <a:t>Click to edit Master title style</a:t>
            </a:r>
            <a:endParaRPr lang="en-GB" dirty="0"/>
          </a:p>
        </p:txBody>
      </p:sp>
      <p:sp>
        <p:nvSpPr>
          <p:cNvPr id="8" name="Text Placeholder 2"/>
          <p:cNvSpPr>
            <a:spLocks noGrp="1"/>
          </p:cNvSpPr>
          <p:nvPr>
            <p:ph type="body" sz="quarter" idx="13"/>
          </p:nvPr>
        </p:nvSpPr>
        <p:spPr>
          <a:xfrm>
            <a:off x="3567600" y="1341438"/>
            <a:ext cx="5160475" cy="467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3"/>
          <p:cNvSpPr>
            <a:spLocks noGrp="1"/>
          </p:cNvSpPr>
          <p:nvPr>
            <p:ph type="pic" sz="quarter" idx="12" hasCustomPrompt="1"/>
          </p:nvPr>
        </p:nvSpPr>
        <p:spPr>
          <a:xfrm>
            <a:off x="419100" y="1341439"/>
            <a:ext cx="2980800" cy="4679950"/>
          </a:xfrm>
          <a:solidFill>
            <a:schemeClr val="bg1"/>
          </a:solidFill>
        </p:spPr>
        <p:txBody>
          <a:bodyPr tIns="900000" anchor="ctr" anchorCtr="0"/>
          <a:lstStyle>
            <a:lvl1pPr marL="0" indent="0" algn="ctr">
              <a:buNone/>
              <a:defRPr sz="14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608019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content, grey">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420688" y="1341438"/>
            <a:ext cx="8301037" cy="51827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Page#"/>
          <p:cNvSpPr txBox="1">
            <a:spLocks noChangeArrowheads="1"/>
          </p:cNvSpPr>
          <p:nvPr userDrawn="1"/>
        </p:nvSpPr>
        <p:spPr bwMode="auto">
          <a:xfrm>
            <a:off x="64431" y="6621841"/>
            <a:ext cx="381042" cy="122400"/>
          </a:xfrm>
          <a:prstGeom prst="rect">
            <a:avLst/>
          </a:prstGeom>
          <a:noFill/>
          <a:ln w="6350" algn="ctr">
            <a:noFill/>
            <a:miter lim="800000"/>
            <a:headEnd/>
            <a:tailEnd/>
          </a:ln>
          <a:effectLst/>
        </p:spPr>
        <p:txBody>
          <a:bodyPr lIns="0" tIns="0" rIns="0" bIns="0" anchor="b" anchorCtr="0"/>
          <a:lstStyle/>
          <a:p>
            <a:pPr algn="r" fontAlgn="base">
              <a:spcBef>
                <a:spcPct val="20000"/>
              </a:spcBef>
              <a:spcAft>
                <a:spcPct val="0"/>
              </a:spcAft>
              <a:buClr>
                <a:srgbClr val="808080"/>
              </a:buClr>
            </a:pPr>
            <a:fld id="{21B19618-E8F0-4C5A-87AE-B0CCB4D6BB5E}" type="slidenum">
              <a:rPr lang="en-GB" sz="800" b="1" smtClean="0">
                <a:solidFill>
                  <a:schemeClr val="tx1"/>
                </a:solidFill>
                <a:ea typeface="SimHei"/>
                <a:cs typeface="Arial" charset="0"/>
              </a:rPr>
              <a:pPr algn="r" fontAlgn="base">
                <a:spcBef>
                  <a:spcPct val="20000"/>
                </a:spcBef>
                <a:spcAft>
                  <a:spcPct val="0"/>
                </a:spcAft>
                <a:buClr>
                  <a:srgbClr val="808080"/>
                </a:buClr>
              </a:pPr>
              <a:t>‹#›</a:t>
            </a:fld>
            <a:r>
              <a:rPr lang="en-GB" sz="800" dirty="0">
                <a:solidFill>
                  <a:schemeClr val="tx1"/>
                </a:solidFill>
                <a:ea typeface="SimHei"/>
                <a:cs typeface="Arial" charset="0"/>
              </a:rPr>
              <a:t> |</a:t>
            </a:r>
          </a:p>
        </p:txBody>
      </p:sp>
    </p:spTree>
    <p:extLst>
      <p:ext uri="{BB962C8B-B14F-4D97-AF65-F5344CB8AC3E}">
        <p14:creationId xmlns:p14="http://schemas.microsoft.com/office/powerpoint/2010/main" val="2823799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large pictur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0" y="0"/>
            <a:ext cx="9144000" cy="6392863"/>
          </a:xfrm>
        </p:spPr>
        <p:txBody>
          <a:bodyPr tIns="900000" anchor="ctr" anchorCtr="0"/>
          <a:lstStyle>
            <a:lvl1pPr marL="0" indent="0" algn="ctr">
              <a:buNone/>
              <a:defRPr sz="1400"/>
            </a:lvl1pPr>
          </a:lstStyle>
          <a:p>
            <a:r>
              <a:rPr lang="en-US"/>
              <a:t>Click icon to add picture</a:t>
            </a:r>
            <a:endParaRPr lang="en-US" dirty="0"/>
          </a:p>
        </p:txBody>
      </p:sp>
      <p:sp>
        <p:nvSpPr>
          <p:cNvPr id="3" name="Title 1"/>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2825999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3074" name="Picture 2" descr="U:\Danfoss\Jobs\5123_Hjaelp til PowerPoint skabeloner\Received\Nyeste grafikker\Ny Grafik til SD\Ny Grafik til SD\PPT_frontpage_4-3_full_red_backdrop.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7532" y="188775"/>
            <a:ext cx="2289048" cy="585216"/>
          </a:xfrm>
          <a:prstGeom prst="rect">
            <a:avLst/>
          </a:prstGeom>
        </p:spPr>
      </p:pic>
      <p:sp>
        <p:nvSpPr>
          <p:cNvPr id="6" name="Title 1"/>
          <p:cNvSpPr>
            <a:spLocks noGrp="1"/>
          </p:cNvSpPr>
          <p:nvPr>
            <p:ph type="ctrTitle" hasCustomPrompt="1"/>
          </p:nvPr>
        </p:nvSpPr>
        <p:spPr>
          <a:xfrm>
            <a:off x="420687" y="1341438"/>
            <a:ext cx="8307388" cy="1157378"/>
          </a:xfrm>
        </p:spPr>
        <p:txBody>
          <a:bodyPr anchor="b" anchorCtr="0"/>
          <a:lstStyle>
            <a:lvl1pPr>
              <a:defRPr>
                <a:solidFill>
                  <a:schemeClr val="bg1"/>
                </a:solidFill>
              </a:defRPr>
            </a:lvl1pPr>
          </a:lstStyle>
          <a:p>
            <a:r>
              <a:rPr lang="en-GB" dirty="0"/>
              <a:t>Click to insert Presentation title in</a:t>
            </a:r>
            <a:br>
              <a:rPr lang="en-GB" dirty="0"/>
            </a:br>
            <a:r>
              <a:rPr lang="en-GB" b="1" dirty="0"/>
              <a:t>Verdana Bold </a:t>
            </a:r>
            <a:r>
              <a:rPr lang="en-GB" dirty="0"/>
              <a:t>and Verdana Regular</a:t>
            </a:r>
          </a:p>
        </p:txBody>
      </p:sp>
      <p:sp>
        <p:nvSpPr>
          <p:cNvPr id="7" name="Subtitle 2"/>
          <p:cNvSpPr>
            <a:spLocks noGrp="1"/>
          </p:cNvSpPr>
          <p:nvPr>
            <p:ph type="subTitle" idx="1" hasCustomPrompt="1"/>
          </p:nvPr>
        </p:nvSpPr>
        <p:spPr>
          <a:xfrm>
            <a:off x="419099" y="2682581"/>
            <a:ext cx="8308975" cy="389093"/>
          </a:xfrm>
        </p:spPr>
        <p:txBody>
          <a:bodyPr/>
          <a:lstStyle>
            <a:lvl1pPr marL="0" indent="0" algn="l">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insert name and title of presenter</a:t>
            </a:r>
          </a:p>
        </p:txBody>
      </p:sp>
    </p:spTree>
    <p:extLst>
      <p:ext uri="{BB962C8B-B14F-4D97-AF65-F5344CB8AC3E}">
        <p14:creationId xmlns:p14="http://schemas.microsoft.com/office/powerpoint/2010/main" val="311187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slide">
    <p:spTree>
      <p:nvGrpSpPr>
        <p:cNvPr id="1" name=""/>
        <p:cNvGrpSpPr/>
        <p:nvPr/>
      </p:nvGrpSpPr>
      <p:grpSpPr>
        <a:xfrm>
          <a:off x="0" y="0"/>
          <a:ext cx="0" cy="0"/>
          <a:chOff x="0" y="0"/>
          <a:chExt cx="0" cy="0"/>
        </a:xfrm>
      </p:grpSpPr>
      <p:sp>
        <p:nvSpPr>
          <p:cNvPr id="8" name="White background"/>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pic>
        <p:nvPicPr>
          <p:cNvPr id="2051" name="Box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09519" y="2189486"/>
            <a:ext cx="3098210" cy="13541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47864" y="3887526"/>
            <a:ext cx="2466000" cy="64330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62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419100" y="1341438"/>
            <a:ext cx="8308975" cy="46609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307580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EA12395-BD81-4199-B42C-278E4A885B2B}" type="datetimeFigureOut">
              <a:rPr lang="en-US" smtClean="0"/>
              <a:t>3/15/2016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2D5BED5-DEFA-48E4-83E9-F9D6BE22FA20}" type="slidenum">
              <a:rPr lang="en-US" smtClean="0"/>
              <a:t>‹#›</a:t>
            </a:fld>
            <a:endParaRPr lang="en-US"/>
          </a:p>
        </p:txBody>
      </p:sp>
    </p:spTree>
    <p:extLst>
      <p:ext uri="{BB962C8B-B14F-4D97-AF65-F5344CB8AC3E}">
        <p14:creationId xmlns:p14="http://schemas.microsoft.com/office/powerpoint/2010/main" val="2679086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EA12395-BD81-4199-B42C-278E4A885B2B}" type="datetimeFigureOut">
              <a:rPr lang="en-US" smtClean="0"/>
              <a:t>3/15/2016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2D5BED5-DEFA-48E4-83E9-F9D6BE22FA20}" type="slidenum">
              <a:rPr lang="en-US" smtClean="0"/>
              <a:t>‹#›</a:t>
            </a:fld>
            <a:endParaRPr lang="en-US"/>
          </a:p>
        </p:txBody>
      </p:sp>
    </p:spTree>
    <p:extLst>
      <p:ext uri="{BB962C8B-B14F-4D97-AF65-F5344CB8AC3E}">
        <p14:creationId xmlns:p14="http://schemas.microsoft.com/office/powerpoint/2010/main" val="913915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I">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15" name="Pladsholder til billede 14"/>
          <p:cNvSpPr>
            <a:spLocks noGrp="1"/>
          </p:cNvSpPr>
          <p:nvPr>
            <p:ph type="pic" sz="quarter" idx="13" hasCustomPrompt="1"/>
          </p:nvPr>
        </p:nvSpPr>
        <p:spPr>
          <a:xfrm>
            <a:off x="0" y="0"/>
            <a:ext cx="9144000" cy="6858000"/>
          </a:xfrm>
        </p:spPr>
        <p:txBody>
          <a:bodyPr tIns="720000" anchor="ctr" anchorCtr="0"/>
          <a:lstStyle>
            <a:lvl1pPr marL="0" indent="0" algn="ctr">
              <a:buNone/>
              <a:defRPr sz="1400"/>
            </a:lvl1pPr>
          </a:lstStyle>
          <a:p>
            <a:r>
              <a:rPr lang="da-DK" dirty="0" err="1"/>
              <a:t>Click</a:t>
            </a:r>
            <a:r>
              <a:rPr lang="da-DK" dirty="0"/>
              <a:t> </a:t>
            </a:r>
            <a:r>
              <a:rPr lang="da-DK" dirty="0" err="1"/>
              <a:t>icon</a:t>
            </a:r>
            <a:r>
              <a:rPr lang="da-DK" dirty="0"/>
              <a:t> to </a:t>
            </a:r>
            <a:br>
              <a:rPr lang="da-DK" dirty="0"/>
            </a:br>
            <a:r>
              <a:rPr lang="da-DK" dirty="0" err="1"/>
              <a:t>add</a:t>
            </a:r>
            <a:r>
              <a:rPr lang="da-DK" dirty="0"/>
              <a:t> </a:t>
            </a:r>
            <a:r>
              <a:rPr lang="da-DK" dirty="0" err="1"/>
              <a:t>picture</a:t>
            </a:r>
            <a:endParaRPr lang="en-US" dirty="0"/>
          </a:p>
        </p:txBody>
      </p:sp>
      <p:sp>
        <p:nvSpPr>
          <p:cNvPr id="5" name="Backdrop single"/>
          <p:cNvSpPr>
            <a:spLocks noGrp="1"/>
          </p:cNvSpPr>
          <p:nvPr>
            <p:ph type="body" sz="quarter" idx="10" hasCustomPrompt="1"/>
          </p:nvPr>
        </p:nvSpPr>
        <p:spPr>
          <a:xfrm>
            <a:off x="0" y="7200"/>
            <a:ext cx="9144000" cy="3092400"/>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sz="100"/>
            </a:lvl1pPr>
          </a:lstStyle>
          <a:p>
            <a:pPr lvl="0"/>
            <a:r>
              <a:rPr lang="en-GB" dirty="0"/>
              <a:t>.</a:t>
            </a:r>
          </a:p>
        </p:txBody>
      </p:sp>
      <p:sp>
        <p:nvSpPr>
          <p:cNvPr id="2" name="Title 1"/>
          <p:cNvSpPr>
            <a:spLocks noGrp="1"/>
          </p:cNvSpPr>
          <p:nvPr>
            <p:ph type="ctrTitle" hasCustomPrompt="1"/>
          </p:nvPr>
        </p:nvSpPr>
        <p:spPr>
          <a:xfrm>
            <a:off x="420687" y="1341438"/>
            <a:ext cx="8307388" cy="1157378"/>
          </a:xfrm>
        </p:spPr>
        <p:txBody>
          <a:bodyPr anchor="b" anchorCtr="0"/>
          <a:lstStyle>
            <a:lvl1pPr>
              <a:defRPr>
                <a:solidFill>
                  <a:schemeClr val="bg1"/>
                </a:solidFill>
              </a:defRPr>
            </a:lvl1pPr>
          </a:lstStyle>
          <a:p>
            <a:r>
              <a:rPr lang="en-GB" dirty="0"/>
              <a:t>Click to insert Presentation title in</a:t>
            </a:r>
            <a:br>
              <a:rPr lang="en-GB" dirty="0"/>
            </a:br>
            <a:r>
              <a:rPr lang="en-GB" b="1" dirty="0"/>
              <a:t>Verdana Bold </a:t>
            </a:r>
            <a:r>
              <a:rPr lang="en-GB" dirty="0"/>
              <a:t>and Verdana Regular</a:t>
            </a:r>
          </a:p>
        </p:txBody>
      </p:sp>
      <p:sp>
        <p:nvSpPr>
          <p:cNvPr id="3" name="Subtitle 2"/>
          <p:cNvSpPr>
            <a:spLocks noGrp="1"/>
          </p:cNvSpPr>
          <p:nvPr>
            <p:ph type="subTitle" idx="1" hasCustomPrompt="1"/>
          </p:nvPr>
        </p:nvSpPr>
        <p:spPr>
          <a:xfrm>
            <a:off x="419099" y="2682581"/>
            <a:ext cx="8308975" cy="389093"/>
          </a:xfrm>
        </p:spPr>
        <p:txBody>
          <a:bodyPr/>
          <a:lstStyle>
            <a:lvl1pPr marL="0" indent="0" algn="l">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insert name and title of presenter</a:t>
            </a:r>
          </a:p>
        </p:txBody>
      </p:sp>
      <p:sp>
        <p:nvSpPr>
          <p:cNvPr id="13" name="Logo top"/>
          <p:cNvSpPr>
            <a:spLocks noGrp="1"/>
          </p:cNvSpPr>
          <p:nvPr>
            <p:ph type="body" sz="quarter" idx="11" hasCustomPrompt="1"/>
          </p:nvPr>
        </p:nvSpPr>
        <p:spPr>
          <a:xfrm>
            <a:off x="6465600" y="381600"/>
            <a:ext cx="2289600" cy="586800"/>
          </a:xfrm>
          <a:blipFill>
            <a:blip r:embed="rId3" cstate="print">
              <a:extLst>
                <a:ext uri="{28A0092B-C50C-407E-A947-70E740481C1C}">
                  <a14:useLocalDpi xmlns:a14="http://schemas.microsoft.com/office/drawing/2010/main" val="0"/>
                </a:ext>
              </a:extLst>
            </a:blip>
            <a:stretch>
              <a:fillRect/>
            </a:stretch>
          </a:blipFill>
        </p:spPr>
        <p:txBody>
          <a:bodyPr/>
          <a:lstStyle>
            <a:lvl1pPr marL="0" indent="0">
              <a:buNone/>
              <a:defRPr sz="100"/>
            </a:lvl1pPr>
          </a:lstStyle>
          <a:p>
            <a:pPr lvl="0"/>
            <a:r>
              <a:rPr lang="en-GB" dirty="0"/>
              <a:t>.</a:t>
            </a:r>
          </a:p>
        </p:txBody>
      </p:sp>
    </p:spTree>
    <p:extLst>
      <p:ext uri="{BB962C8B-B14F-4D97-AF65-F5344CB8AC3E}">
        <p14:creationId xmlns:p14="http://schemas.microsoft.com/office/powerpoint/2010/main" val="108567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en-GB" dirty="0"/>
          </a:p>
        </p:txBody>
      </p:sp>
      <p:sp>
        <p:nvSpPr>
          <p:cNvPr id="7" name="Content Placeholder 2"/>
          <p:cNvSpPr>
            <a:spLocks noGrp="1"/>
          </p:cNvSpPr>
          <p:nvPr>
            <p:ph sz="quarter" idx="14"/>
          </p:nvPr>
        </p:nvSpPr>
        <p:spPr>
          <a:xfrm>
            <a:off x="419100" y="1341438"/>
            <a:ext cx="4067175" cy="4679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Content Placeholder 3"/>
          <p:cNvSpPr>
            <a:spLocks noGrp="1"/>
          </p:cNvSpPr>
          <p:nvPr>
            <p:ph sz="quarter" idx="15"/>
          </p:nvPr>
        </p:nvSpPr>
        <p:spPr>
          <a:xfrm>
            <a:off x="4659313" y="1341438"/>
            <a:ext cx="4068761" cy="46799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6672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medium picture, white">
    <p:spTree>
      <p:nvGrpSpPr>
        <p:cNvPr id="1" name=""/>
        <p:cNvGrpSpPr/>
        <p:nvPr/>
      </p:nvGrpSpPr>
      <p:grpSpPr>
        <a:xfrm>
          <a:off x="0" y="0"/>
          <a:ext cx="0" cy="0"/>
          <a:chOff x="0" y="0"/>
          <a:chExt cx="0" cy="0"/>
        </a:xfrm>
      </p:grpSpPr>
      <p:sp>
        <p:nvSpPr>
          <p:cNvPr id="4" name="Title 1"/>
          <p:cNvSpPr>
            <a:spLocks noGrp="1"/>
          </p:cNvSpPr>
          <p:nvPr>
            <p:ph type="title"/>
          </p:nvPr>
        </p:nvSpPr>
        <p:spPr>
          <a:xfrm>
            <a:off x="419100" y="295275"/>
            <a:ext cx="4067176" cy="936000"/>
          </a:xfrm>
        </p:spPr>
        <p:txBody>
          <a:bodyPr/>
          <a:lstStyle/>
          <a:p>
            <a:r>
              <a:rPr lang="en-US"/>
              <a:t>Click to edit Master title style</a:t>
            </a:r>
            <a:endParaRPr lang="en-GB" dirty="0"/>
          </a:p>
        </p:txBody>
      </p:sp>
      <p:sp>
        <p:nvSpPr>
          <p:cNvPr id="8" name="Text Placeholder 2"/>
          <p:cNvSpPr>
            <a:spLocks noGrp="1"/>
          </p:cNvSpPr>
          <p:nvPr>
            <p:ph type="body" sz="quarter" idx="13"/>
          </p:nvPr>
        </p:nvSpPr>
        <p:spPr>
          <a:xfrm>
            <a:off x="419100" y="1341438"/>
            <a:ext cx="4067175" cy="467994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icture Placeholder 3"/>
          <p:cNvSpPr>
            <a:spLocks noGrp="1"/>
          </p:cNvSpPr>
          <p:nvPr>
            <p:ph type="pic" sz="quarter" idx="12" hasCustomPrompt="1"/>
          </p:nvPr>
        </p:nvSpPr>
        <p:spPr>
          <a:xfrm>
            <a:off x="4659313" y="0"/>
            <a:ext cx="4484686" cy="6392863"/>
          </a:xfrm>
        </p:spPr>
        <p:txBody>
          <a:bodyPr tIns="900000" anchor="ctr" anchorCtr="0"/>
          <a:lstStyle>
            <a:lvl1pPr marL="0" indent="0" algn="ctr">
              <a:buNone/>
              <a:defRPr sz="1400"/>
            </a:lvl1pPr>
          </a:lstStyle>
          <a:p>
            <a:r>
              <a:rPr lang="da-DK" dirty="0" err="1"/>
              <a:t>Click</a:t>
            </a:r>
            <a:r>
              <a:rPr lang="da-DK" dirty="0"/>
              <a:t> </a:t>
            </a:r>
            <a:r>
              <a:rPr lang="da-DK" dirty="0" err="1"/>
              <a:t>icon</a:t>
            </a:r>
            <a:r>
              <a:rPr lang="da-DK" dirty="0"/>
              <a:t> to </a:t>
            </a:r>
            <a:br>
              <a:rPr lang="da-DK" dirty="0"/>
            </a:br>
            <a:r>
              <a:rPr lang="da-DK" dirty="0" err="1"/>
              <a:t>add</a:t>
            </a:r>
            <a:r>
              <a:rPr lang="da-DK" dirty="0"/>
              <a:t> </a:t>
            </a:r>
            <a:r>
              <a:rPr lang="da-DK" dirty="0" err="1"/>
              <a:t>picture</a:t>
            </a:r>
            <a:endParaRPr lang="en-US" dirty="0"/>
          </a:p>
        </p:txBody>
      </p:sp>
    </p:spTree>
    <p:extLst>
      <p:ext uri="{BB962C8B-B14F-4D97-AF65-F5344CB8AC3E}">
        <p14:creationId xmlns:p14="http://schemas.microsoft.com/office/powerpoint/2010/main" val="343759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um picture and text, white">
    <p:spTree>
      <p:nvGrpSpPr>
        <p:cNvPr id="1" name=""/>
        <p:cNvGrpSpPr/>
        <p:nvPr/>
      </p:nvGrpSpPr>
      <p:grpSpPr>
        <a:xfrm>
          <a:off x="0" y="0"/>
          <a:ext cx="0" cy="0"/>
          <a:chOff x="0" y="0"/>
          <a:chExt cx="0" cy="0"/>
        </a:xfrm>
      </p:grpSpPr>
      <p:sp>
        <p:nvSpPr>
          <p:cNvPr id="3" name="Title 1"/>
          <p:cNvSpPr>
            <a:spLocks noGrp="1"/>
          </p:cNvSpPr>
          <p:nvPr>
            <p:ph type="title"/>
          </p:nvPr>
        </p:nvSpPr>
        <p:spPr>
          <a:xfrm>
            <a:off x="4659313" y="295275"/>
            <a:ext cx="4068761" cy="936000"/>
          </a:xfrm>
        </p:spPr>
        <p:txBody>
          <a:bodyPr/>
          <a:lstStyle/>
          <a:p>
            <a:r>
              <a:rPr lang="en-US"/>
              <a:t>Click to edit Master title style</a:t>
            </a:r>
            <a:endParaRPr lang="en-GB" dirty="0"/>
          </a:p>
        </p:txBody>
      </p:sp>
      <p:sp>
        <p:nvSpPr>
          <p:cNvPr id="10" name="Text Placeholder 2"/>
          <p:cNvSpPr>
            <a:spLocks noGrp="1"/>
          </p:cNvSpPr>
          <p:nvPr>
            <p:ph type="body" sz="quarter" idx="14"/>
          </p:nvPr>
        </p:nvSpPr>
        <p:spPr>
          <a:xfrm>
            <a:off x="4653870" y="1341438"/>
            <a:ext cx="4067855" cy="467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3"/>
          <p:cNvSpPr>
            <a:spLocks noGrp="1"/>
          </p:cNvSpPr>
          <p:nvPr>
            <p:ph type="pic" sz="quarter" idx="12" hasCustomPrompt="1"/>
          </p:nvPr>
        </p:nvSpPr>
        <p:spPr>
          <a:xfrm>
            <a:off x="0" y="0"/>
            <a:ext cx="4486275" cy="6392863"/>
          </a:xfrm>
        </p:spPr>
        <p:txBody>
          <a:bodyPr tIns="900000" anchor="ctr" anchorCtr="0"/>
          <a:lstStyle>
            <a:lvl1pPr marL="0" indent="0" algn="ctr">
              <a:buNone/>
              <a:defRPr sz="14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618286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small picture, white">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a:t>Click to edit Master title style</a:t>
            </a:r>
            <a:endParaRPr lang="en-GB" dirty="0"/>
          </a:p>
        </p:txBody>
      </p:sp>
      <p:sp>
        <p:nvSpPr>
          <p:cNvPr id="8" name="Text Placeholder 2"/>
          <p:cNvSpPr>
            <a:spLocks noGrp="1"/>
          </p:cNvSpPr>
          <p:nvPr>
            <p:ph type="body" sz="quarter" idx="13"/>
          </p:nvPr>
        </p:nvSpPr>
        <p:spPr>
          <a:xfrm>
            <a:off x="419100" y="1341438"/>
            <a:ext cx="5160962" cy="467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3"/>
          <p:cNvSpPr>
            <a:spLocks noGrp="1"/>
          </p:cNvSpPr>
          <p:nvPr>
            <p:ph type="pic" sz="quarter" idx="12" hasCustomPrompt="1"/>
          </p:nvPr>
        </p:nvSpPr>
        <p:spPr>
          <a:xfrm>
            <a:off x="5747275" y="1341439"/>
            <a:ext cx="2980800" cy="4679950"/>
          </a:xfrm>
        </p:spPr>
        <p:txBody>
          <a:bodyPr tIns="900000" anchor="ctr" anchorCtr="0"/>
          <a:lstStyle>
            <a:lvl1pPr marL="0" indent="0" algn="ctr">
              <a:buNone/>
              <a:defRPr sz="14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389945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picture and tex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8" name="Text Placeholder 2"/>
          <p:cNvSpPr>
            <a:spLocks noGrp="1"/>
          </p:cNvSpPr>
          <p:nvPr>
            <p:ph type="body" sz="quarter" idx="13"/>
          </p:nvPr>
        </p:nvSpPr>
        <p:spPr>
          <a:xfrm>
            <a:off x="3567600" y="1341438"/>
            <a:ext cx="5160475" cy="4679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5" name="Picture Placeholder 3"/>
          <p:cNvSpPr>
            <a:spLocks noGrp="1"/>
          </p:cNvSpPr>
          <p:nvPr>
            <p:ph type="pic" sz="quarter" idx="12" hasCustomPrompt="1"/>
          </p:nvPr>
        </p:nvSpPr>
        <p:spPr>
          <a:xfrm>
            <a:off x="419100" y="1341439"/>
            <a:ext cx="2980800" cy="4679950"/>
          </a:xfrm>
        </p:spPr>
        <p:txBody>
          <a:bodyPr tIns="900000" anchor="ctr" anchorCtr="0"/>
          <a:lstStyle>
            <a:lvl1pPr marL="0" indent="0" algn="ctr">
              <a:buNone/>
              <a:defRPr sz="1400"/>
            </a:lvl1pPr>
          </a:lstStyle>
          <a:p>
            <a:r>
              <a:rPr lang="en-US" dirty="0"/>
              <a:t>Click icon to </a:t>
            </a:r>
            <a:br>
              <a:rPr lang="en-US" dirty="0"/>
            </a:br>
            <a:r>
              <a:rPr lang="en-US" dirty="0"/>
              <a:t>add picture</a:t>
            </a:r>
          </a:p>
        </p:txBody>
      </p:sp>
    </p:spTree>
    <p:extLst>
      <p:ext uri="{BB962C8B-B14F-4D97-AF65-F5344CB8AC3E}">
        <p14:creationId xmlns:p14="http://schemas.microsoft.com/office/powerpoint/2010/main" val="39397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content, whit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420688" y="1341438"/>
            <a:ext cx="8301037" cy="51827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Page#"/>
          <p:cNvSpPr txBox="1">
            <a:spLocks noChangeArrowheads="1"/>
          </p:cNvSpPr>
          <p:nvPr userDrawn="1"/>
        </p:nvSpPr>
        <p:spPr bwMode="auto">
          <a:xfrm>
            <a:off x="64431" y="6621841"/>
            <a:ext cx="381042" cy="122400"/>
          </a:xfrm>
          <a:prstGeom prst="rect">
            <a:avLst/>
          </a:prstGeom>
          <a:noFill/>
          <a:ln w="6350" algn="ctr">
            <a:noFill/>
            <a:miter lim="800000"/>
            <a:headEnd/>
            <a:tailEnd/>
          </a:ln>
          <a:effectLst/>
        </p:spPr>
        <p:txBody>
          <a:bodyPr lIns="0" tIns="0" rIns="0" bIns="0" anchor="b" anchorCtr="0"/>
          <a:lstStyle/>
          <a:p>
            <a:pPr algn="r" fontAlgn="base">
              <a:spcBef>
                <a:spcPct val="20000"/>
              </a:spcBef>
              <a:spcAft>
                <a:spcPct val="0"/>
              </a:spcAft>
              <a:buClr>
                <a:srgbClr val="808080"/>
              </a:buClr>
            </a:pPr>
            <a:fld id="{21B19618-E8F0-4C5A-87AE-B0CCB4D6BB5E}" type="slidenum">
              <a:rPr lang="en-GB" sz="800" b="1" smtClean="0">
                <a:solidFill>
                  <a:schemeClr val="tx1"/>
                </a:solidFill>
                <a:ea typeface="SimHei"/>
                <a:cs typeface="Arial" charset="0"/>
              </a:rPr>
              <a:pPr algn="r" fontAlgn="base">
                <a:spcBef>
                  <a:spcPct val="20000"/>
                </a:spcBef>
                <a:spcAft>
                  <a:spcPct val="0"/>
                </a:spcAft>
                <a:buClr>
                  <a:srgbClr val="808080"/>
                </a:buClr>
              </a:pPr>
              <a:t>‹#›</a:t>
            </a:fld>
            <a:r>
              <a:rPr lang="en-GB" sz="800" dirty="0">
                <a:solidFill>
                  <a:schemeClr val="tx1"/>
                </a:solidFill>
                <a:ea typeface="SimHei"/>
                <a:cs typeface="Arial" charset="0"/>
              </a:rPr>
              <a:t> |</a:t>
            </a:r>
          </a:p>
        </p:txBody>
      </p:sp>
    </p:spTree>
    <p:extLst>
      <p:ext uri="{BB962C8B-B14F-4D97-AF65-F5344CB8AC3E}">
        <p14:creationId xmlns:p14="http://schemas.microsoft.com/office/powerpoint/2010/main" val="355837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U:\Danfoss\Jobs\5123_Hjaelp til PowerPoint skabeloner\Received\Nyeste grafikker\Ny Grafik til SD\Ny Grafik til SD\PPT__4-3_bottom_bar.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6395022"/>
            <a:ext cx="9144000" cy="463296"/>
          </a:xfrm>
          <a:prstGeom prst="rect">
            <a:avLst/>
          </a:prstGeom>
          <a:noFill/>
          <a:extLst>
            <a:ext uri="{909E8E84-426E-40dd-AFC4-6F175D3DCCD1}">
              <a14:hiddenFill xmlns="" xmlns:a14="http://schemas.microsoft.com/office/drawing/2010/main">
                <a:solidFill>
                  <a:srgbClr val="FFFFFF"/>
                </a:solidFill>
              </a14:hiddenFill>
            </a:ext>
          </a:extLst>
        </p:spPr>
      </p:pic>
      <p:pic>
        <p:nvPicPr>
          <p:cNvPr id="1027" name="Picture 3" descr="U:\Danfoss\Jobs\5123_Hjaelp til PowerPoint skabeloner\Received\Nyeste grafikker\Ny Grafik til SD\Ny Grafik til SD\PPT__4-3_bottom_bar_logo-only.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0" y="6388541"/>
            <a:ext cx="9144000" cy="463296"/>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Placeholder 1"/>
          <p:cNvSpPr>
            <a:spLocks noGrp="1"/>
          </p:cNvSpPr>
          <p:nvPr>
            <p:ph type="title"/>
          </p:nvPr>
        </p:nvSpPr>
        <p:spPr>
          <a:xfrm>
            <a:off x="419099" y="295275"/>
            <a:ext cx="8308975" cy="936000"/>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19100" y="1341438"/>
            <a:ext cx="8308975" cy="4679950"/>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pSp>
        <p:nvGrpSpPr>
          <p:cNvPr id="24" name="Group 23"/>
          <p:cNvGrpSpPr/>
          <p:nvPr/>
        </p:nvGrpSpPr>
        <p:grpSpPr>
          <a:xfrm>
            <a:off x="-195943" y="290606"/>
            <a:ext cx="130629" cy="1046015"/>
            <a:chOff x="-478971" y="290606"/>
            <a:chExt cx="413657" cy="1046015"/>
          </a:xfrm>
        </p:grpSpPr>
        <p:cxnSp>
          <p:nvCxnSpPr>
            <p:cNvPr id="16" name="Straight Connector 15"/>
            <p:cNvCxnSpPr/>
            <p:nvPr userDrawn="1"/>
          </p:nvCxnSpPr>
          <p:spPr>
            <a:xfrm flipH="1">
              <a:off x="-478971" y="290606"/>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78971" y="1336621"/>
              <a:ext cx="41365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rot="5400000" flipH="1">
            <a:off x="8656411" y="-176843"/>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a:off x="355373" y="-176844"/>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a:off x="5688012" y="-176844"/>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a:off x="5513843" y="-176845"/>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a:off x="4592636" y="-176845"/>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a:off x="4418467" y="-176846"/>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a:off x="3503385" y="-176846"/>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a:off x="3329216" y="-176847"/>
            <a:ext cx="130629"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Page #"/>
          <p:cNvSpPr txBox="1">
            <a:spLocks noChangeArrowheads="1"/>
          </p:cNvSpPr>
          <p:nvPr/>
        </p:nvSpPr>
        <p:spPr bwMode="auto">
          <a:xfrm>
            <a:off x="64431" y="6620799"/>
            <a:ext cx="381042" cy="122400"/>
          </a:xfrm>
          <a:prstGeom prst="rect">
            <a:avLst/>
          </a:prstGeom>
          <a:noFill/>
          <a:ln w="6350" algn="ctr">
            <a:noFill/>
            <a:miter lim="800000"/>
            <a:headEnd/>
            <a:tailEnd/>
          </a:ln>
          <a:effectLst/>
        </p:spPr>
        <p:txBody>
          <a:bodyPr lIns="0" tIns="0" rIns="0" bIns="0" anchor="b" anchorCtr="0"/>
          <a:lstStyle/>
          <a:p>
            <a:pPr algn="r" fontAlgn="base">
              <a:spcBef>
                <a:spcPct val="20000"/>
              </a:spcBef>
              <a:spcAft>
                <a:spcPct val="0"/>
              </a:spcAft>
              <a:buClr>
                <a:srgbClr val="808080"/>
              </a:buClr>
            </a:pPr>
            <a:fld id="{21B19618-E8F0-4C5A-87AE-B0CCB4D6BB5E}" type="slidenum">
              <a:rPr lang="en-GB" sz="800" b="1" smtClean="0">
                <a:solidFill>
                  <a:schemeClr val="bg1"/>
                </a:solidFill>
                <a:ea typeface="SimHei"/>
                <a:cs typeface="Arial" charset="0"/>
              </a:rPr>
              <a:pPr algn="r" fontAlgn="base">
                <a:spcBef>
                  <a:spcPct val="20000"/>
                </a:spcBef>
                <a:spcAft>
                  <a:spcPct val="0"/>
                </a:spcAft>
                <a:buClr>
                  <a:srgbClr val="808080"/>
                </a:buClr>
              </a:pPr>
              <a:t>‹#›</a:t>
            </a:fld>
            <a:r>
              <a:rPr lang="en-GB" sz="800" dirty="0">
                <a:solidFill>
                  <a:schemeClr val="bg1"/>
                </a:solidFill>
                <a:ea typeface="SimHei"/>
                <a:cs typeface="Arial" charset="0"/>
              </a:rPr>
              <a:t> </a:t>
            </a:r>
            <a:r>
              <a:rPr lang="en-GB" sz="900" dirty="0">
                <a:solidFill>
                  <a:schemeClr val="bg1"/>
                </a:solidFill>
                <a:ea typeface="SimHei"/>
                <a:cs typeface="Arial" charset="0"/>
              </a:rPr>
              <a:t>|</a:t>
            </a:r>
          </a:p>
        </p:txBody>
      </p:sp>
      <p:grpSp>
        <p:nvGrpSpPr>
          <p:cNvPr id="25" name="Group 24"/>
          <p:cNvGrpSpPr/>
          <p:nvPr/>
        </p:nvGrpSpPr>
        <p:grpSpPr>
          <a:xfrm>
            <a:off x="9229950" y="290597"/>
            <a:ext cx="130629" cy="1045056"/>
            <a:chOff x="-478971" y="290597"/>
            <a:chExt cx="413657" cy="1045056"/>
          </a:xfrm>
        </p:grpSpPr>
        <p:cxnSp>
          <p:nvCxnSpPr>
            <p:cNvPr id="40" name="Straight Connector 39"/>
            <p:cNvCxnSpPr/>
            <p:nvPr userDrawn="1"/>
          </p:nvCxnSpPr>
          <p:spPr>
            <a:xfrm flipH="1">
              <a:off x="-478971" y="290597"/>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H="1">
              <a:off x="-478971" y="1335653"/>
              <a:ext cx="41365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bmkFldAdditionalInfo"/>
          <p:cNvSpPr txBox="1">
            <a:spLocks noChangeArrowheads="1"/>
          </p:cNvSpPr>
          <p:nvPr/>
        </p:nvSpPr>
        <p:spPr bwMode="auto">
          <a:xfrm>
            <a:off x="485774" y="6620189"/>
            <a:ext cx="3998007" cy="122238"/>
          </a:xfrm>
          <a:prstGeom prst="rect">
            <a:avLst/>
          </a:prstGeom>
          <a:noFill/>
          <a:ln w="6350" algn="ctr">
            <a:noFill/>
            <a:miter lim="800000"/>
            <a:headEnd/>
            <a:tailEnd/>
          </a:ln>
          <a:effectLst/>
        </p:spPr>
        <p:txBody>
          <a:bodyPr lIns="0" tIns="0" rIns="0" bIns="0" anchor="b" anchorCtr="0"/>
          <a:lstStyle/>
          <a:p>
            <a:pPr fontAlgn="base">
              <a:spcBef>
                <a:spcPct val="50000"/>
              </a:spcBef>
              <a:spcAft>
                <a:spcPct val="0"/>
              </a:spcAft>
              <a:buClr>
                <a:srgbClr val="808080"/>
              </a:buClr>
            </a:pPr>
            <a:r>
              <a:rPr lang="en-GB" sz="800" dirty="0">
                <a:solidFill>
                  <a:schemeClr val="bg1"/>
                </a:solidFill>
                <a:ea typeface="SimHei"/>
                <a:cs typeface="Arial" charset="0"/>
              </a:rPr>
              <a:t>Turbocor</a:t>
            </a:r>
            <a:r>
              <a:rPr lang="en-GB" sz="800" baseline="30000" dirty="0">
                <a:solidFill>
                  <a:schemeClr val="bg1"/>
                </a:solidFill>
                <a:ea typeface="SimHei"/>
                <a:cs typeface="Arial" charset="0"/>
              </a:rPr>
              <a:t>®</a:t>
            </a:r>
            <a:r>
              <a:rPr lang="en-GB" sz="800" dirty="0">
                <a:solidFill>
                  <a:schemeClr val="bg1"/>
                </a:solidFill>
                <a:ea typeface="SimHei"/>
                <a:cs typeface="Arial" charset="0"/>
              </a:rPr>
              <a:t> | March 2016</a:t>
            </a:r>
          </a:p>
        </p:txBody>
      </p:sp>
    </p:spTree>
    <p:extLst>
      <p:ext uri="{BB962C8B-B14F-4D97-AF65-F5344CB8AC3E}">
        <p14:creationId xmlns:p14="http://schemas.microsoft.com/office/powerpoint/2010/main" val="1716963410"/>
      </p:ext>
    </p:extLst>
  </p:cSld>
  <p:clrMap bg1="lt1" tx1="dk1" bg2="lt2" tx2="dk2" accent1="accent1" accent2="accent2" accent3="accent3" accent4="accent4" accent5="accent5" accent6="accent6" hlink="hlink" folHlink="folHlink"/>
  <p:sldLayoutIdLst>
    <p:sldLayoutId id="2147483730" r:id="rId1"/>
    <p:sldLayoutId id="2147483655" r:id="rId2"/>
    <p:sldLayoutId id="2147483733" r:id="rId3"/>
    <p:sldLayoutId id="2147483675" r:id="rId4"/>
    <p:sldLayoutId id="2147483686" r:id="rId5"/>
    <p:sldLayoutId id="2147483688" r:id="rId6"/>
    <p:sldLayoutId id="2147483674" r:id="rId7"/>
    <p:sldLayoutId id="2147483673" r:id="rId8"/>
    <p:sldLayoutId id="2147483660" r:id="rId9"/>
    <p:sldLayoutId id="2147483710" r:id="rId10"/>
    <p:sldLayoutId id="2147483720" r:id="rId11"/>
    <p:sldLayoutId id="2147483725" r:id="rId12"/>
    <p:sldLayoutId id="2147483726" r:id="rId13"/>
    <p:sldLayoutId id="2147483727" r:id="rId14"/>
    <p:sldLayoutId id="2147483728" r:id="rId15"/>
    <p:sldLayoutId id="2147483729" r:id="rId16"/>
    <p:sldLayoutId id="2147483666" r:id="rId17"/>
    <p:sldLayoutId id="2147483732" r:id="rId18"/>
    <p:sldLayoutId id="2147483709" r:id="rId19"/>
    <p:sldLayoutId id="2147483735" r:id="rId20"/>
    <p:sldLayoutId id="2147483736" r:id="rId21"/>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182563"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1pPr>
      <a:lvl2pPr marL="360363"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2pPr>
      <a:lvl3pPr marL="542925"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tabLst/>
        <a:defRPr sz="1800" kern="1200">
          <a:solidFill>
            <a:schemeClr val="tx1"/>
          </a:solidFill>
          <a:latin typeface="+mn-lt"/>
          <a:ea typeface="+mn-ea"/>
          <a:cs typeface="+mn-cs"/>
        </a:defRPr>
      </a:lvl3pPr>
      <a:lvl4pPr marL="714375"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4pPr>
      <a:lvl5pPr marL="903288" indent="-1841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0.xml"/><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hyperlink" Target="http://www.sierrainstruments.com/products/210Prod.html" TargetMode="External"/><Relationship Id="rId7" Type="http://schemas.openxmlformats.org/officeDocument/2006/relationships/hyperlink" Target="http://www.cdiweb.com/Manufacturers/sensata/FP/Pressure_Transducer-Transmitter/?type=94&amp;manf=512&amp;cate=512:10&amp;NavType=2#null" TargetMode="External"/><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hyperlink" Target="http://www.us.endress.com/en" TargetMode="External"/><Relationship Id="rId5" Type="http://schemas.openxmlformats.org/officeDocument/2006/relationships/hyperlink" Target="http://www.greyline.com/ttfm10.htm" TargetMode="External"/><Relationship Id="rId4" Type="http://schemas.openxmlformats.org/officeDocument/2006/relationships/hyperlink" Target="http://www.ecefast.com.au/media/blfa_files/TDS-100Fmanual_ece.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687" y="1341438"/>
            <a:ext cx="8307388" cy="564635"/>
          </a:xfrm>
        </p:spPr>
        <p:txBody>
          <a:bodyPr>
            <a:normAutofit/>
          </a:bodyPr>
          <a:lstStyle/>
          <a:p>
            <a:r>
              <a:rPr lang="en-US" sz="3200" b="1" dirty="0"/>
              <a:t>Mass Flow Sensor Integration</a:t>
            </a:r>
          </a:p>
        </p:txBody>
      </p:sp>
      <p:sp>
        <p:nvSpPr>
          <p:cNvPr id="3" name="Subtitle 2"/>
          <p:cNvSpPr>
            <a:spLocks noGrp="1"/>
          </p:cNvSpPr>
          <p:nvPr>
            <p:ph type="subTitle" idx="1"/>
          </p:nvPr>
        </p:nvSpPr>
        <p:spPr>
          <a:xfrm>
            <a:off x="699261" y="4678806"/>
            <a:ext cx="3525009" cy="389093"/>
          </a:xfrm>
        </p:spPr>
        <p:txBody>
          <a:bodyPr>
            <a:noAutofit/>
          </a:bodyPr>
          <a:lstStyle/>
          <a:p>
            <a:pPr algn="l"/>
            <a:r>
              <a:rPr lang="en-US" sz="1600" dirty="0"/>
              <a:t>Team 5:</a:t>
            </a:r>
          </a:p>
          <a:p>
            <a:pPr algn="l"/>
            <a:r>
              <a:rPr lang="en-US" sz="1600" dirty="0"/>
              <a:t>Beau Rodgers</a:t>
            </a:r>
          </a:p>
          <a:p>
            <a:pPr algn="l"/>
            <a:r>
              <a:rPr lang="en-US" sz="1600" dirty="0"/>
              <a:t>Luis Mendez</a:t>
            </a:r>
          </a:p>
          <a:p>
            <a:pPr algn="l"/>
            <a:r>
              <a:rPr lang="en-US" sz="1600" dirty="0"/>
              <a:t>Brian Roberts</a:t>
            </a:r>
          </a:p>
          <a:p>
            <a:pPr algn="l"/>
            <a:r>
              <a:rPr lang="en-US" sz="1600" dirty="0"/>
              <a:t>Keenan Cheeks</a:t>
            </a:r>
          </a:p>
        </p:txBody>
      </p:sp>
      <p:sp>
        <p:nvSpPr>
          <p:cNvPr id="8" name="TextBox 7"/>
          <p:cNvSpPr txBox="1"/>
          <p:nvPr/>
        </p:nvSpPr>
        <p:spPr>
          <a:xfrm>
            <a:off x="5315174" y="5653826"/>
            <a:ext cx="3412901" cy="569387"/>
          </a:xfrm>
          <a:prstGeom prst="rect">
            <a:avLst/>
          </a:prstGeom>
          <a:noFill/>
        </p:spPr>
        <p:txBody>
          <a:bodyPr wrap="square" lIns="0" tIns="0" rIns="0" bIns="0" rtlCol="0">
            <a:spAutoFit/>
          </a:bodyPr>
          <a:lstStyle/>
          <a:p>
            <a:pPr lvl="0">
              <a:spcAft>
                <a:spcPts val="600"/>
              </a:spcAft>
              <a:buClr>
                <a:srgbClr val="000000">
                  <a:lumMod val="50000"/>
                  <a:lumOff val="50000"/>
                </a:srgbClr>
              </a:buClr>
            </a:pPr>
            <a:r>
              <a:rPr lang="en-US" sz="1600" dirty="0">
                <a:solidFill>
                  <a:prstClr val="white"/>
                </a:solidFill>
              </a:rPr>
              <a:t>Sponsored by: Danfoss Turbocor</a:t>
            </a:r>
          </a:p>
          <a:p>
            <a:pPr lvl="0">
              <a:spcAft>
                <a:spcPts val="600"/>
              </a:spcAft>
              <a:buClr>
                <a:srgbClr val="000000">
                  <a:lumMod val="50000"/>
                  <a:lumOff val="50000"/>
                </a:srgbClr>
              </a:buClr>
            </a:pPr>
            <a:r>
              <a:rPr lang="en-US" sz="1600" dirty="0">
                <a:solidFill>
                  <a:prstClr val="white"/>
                </a:solidFill>
              </a:rPr>
              <a:t>Advised by: Dr. Shih</a:t>
            </a:r>
          </a:p>
        </p:txBody>
      </p:sp>
    </p:spTree>
    <p:extLst>
      <p:ext uri="{BB962C8B-B14F-4D97-AF65-F5344CB8AC3E}">
        <p14:creationId xmlns:p14="http://schemas.microsoft.com/office/powerpoint/2010/main" val="765092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Initial Findings</a:t>
            </a:r>
            <a:endParaRPr lang="en-US" dirty="0"/>
          </a:p>
        </p:txBody>
      </p:sp>
      <p:sp>
        <p:nvSpPr>
          <p:cNvPr id="3" name="Content Placeholder 2"/>
          <p:cNvSpPr>
            <a:spLocks noGrp="1"/>
          </p:cNvSpPr>
          <p:nvPr>
            <p:ph idx="1"/>
          </p:nvPr>
        </p:nvSpPr>
        <p:spPr>
          <a:xfrm>
            <a:off x="419101" y="1341438"/>
            <a:ext cx="4578202" cy="4679950"/>
          </a:xfrm>
        </p:spPr>
        <p:txBody>
          <a:bodyPr/>
          <a:lstStyle/>
          <a:p>
            <a:r>
              <a:rPr lang="en-US" dirty="0"/>
              <a:t>After initial setup, rough calculations were used to determine sensor accuracy.</a:t>
            </a:r>
          </a:p>
          <a:p>
            <a:endParaRPr lang="en-US" dirty="0"/>
          </a:p>
          <a:p>
            <a:r>
              <a:rPr lang="en-US" dirty="0"/>
              <a:t>Initial comparisons resulted in inaccurate readings.</a:t>
            </a:r>
          </a:p>
          <a:p>
            <a:endParaRPr lang="en-US" dirty="0"/>
          </a:p>
          <a:p>
            <a:r>
              <a:rPr lang="en-US" dirty="0"/>
              <a:t>After troubleshooting and minor adjustments, readings were within 5% of what existing systems were reading.</a:t>
            </a:r>
          </a:p>
        </p:txBody>
      </p:sp>
      <p:sp>
        <p:nvSpPr>
          <p:cNvPr id="4" name="TextBox 3"/>
          <p:cNvSpPr txBox="1"/>
          <p:nvPr/>
        </p:nvSpPr>
        <p:spPr>
          <a:xfrm>
            <a:off x="2915383" y="6508664"/>
            <a:ext cx="2579426" cy="215444"/>
          </a:xfrm>
          <a:prstGeom prst="rect">
            <a:avLst/>
          </a:prstGeom>
          <a:noFill/>
        </p:spPr>
        <p:txBody>
          <a:bodyPr wrap="square" lIns="0" tIns="0" rIns="0" bIns="0" rtlCol="0">
            <a:spAutoFit/>
          </a:bodyPr>
          <a:lstStyle/>
          <a:p>
            <a:r>
              <a:rPr lang="en-US" sz="1400" dirty="0">
                <a:solidFill>
                  <a:schemeClr val="bg1"/>
                </a:solidFill>
              </a:rPr>
              <a:t>Presenter : Beau Rodgers</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87624" y="1718550"/>
            <a:ext cx="3595050" cy="2696287"/>
          </a:xfrm>
          <a:prstGeom prst="rect">
            <a:avLst/>
          </a:prstGeom>
        </p:spPr>
      </p:pic>
      <p:sp>
        <p:nvSpPr>
          <p:cNvPr id="7" name="TextBox 6"/>
          <p:cNvSpPr txBox="1"/>
          <p:nvPr/>
        </p:nvSpPr>
        <p:spPr>
          <a:xfrm>
            <a:off x="5187624" y="4414837"/>
            <a:ext cx="3726163" cy="207749"/>
          </a:xfrm>
          <a:prstGeom prst="rect">
            <a:avLst/>
          </a:prstGeom>
          <a:noFill/>
        </p:spPr>
        <p:txBody>
          <a:bodyPr wrap="square" lIns="0" tIns="0" rIns="0" bIns="0" rtlCol="0">
            <a:spAutoFit/>
          </a:bodyPr>
          <a:lstStyle/>
          <a:p>
            <a:r>
              <a:rPr lang="en-US" sz="1350" dirty="0"/>
              <a:t>Figure 7: Chiller 3 monitoring panel</a:t>
            </a:r>
          </a:p>
        </p:txBody>
      </p:sp>
    </p:spTree>
    <p:extLst>
      <p:ext uri="{BB962C8B-B14F-4D97-AF65-F5344CB8AC3E}">
        <p14:creationId xmlns:p14="http://schemas.microsoft.com/office/powerpoint/2010/main" val="37349514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Mounting Bracket</a:t>
            </a:r>
            <a:br>
              <a:rPr lang="en-US" b="1" u="sng" dirty="0"/>
            </a:br>
            <a:endParaRPr lang="en-US" dirty="0"/>
          </a:p>
        </p:txBody>
      </p:sp>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741" b="10462"/>
          <a:stretch/>
        </p:blipFill>
        <p:spPr>
          <a:xfrm>
            <a:off x="677603" y="2137718"/>
            <a:ext cx="3747702" cy="2561281"/>
          </a:xfrm>
        </p:spPr>
      </p:pic>
      <p:sp>
        <p:nvSpPr>
          <p:cNvPr id="4" name="TextBox 3"/>
          <p:cNvSpPr txBox="1"/>
          <p:nvPr/>
        </p:nvSpPr>
        <p:spPr>
          <a:xfrm>
            <a:off x="2915383" y="6508664"/>
            <a:ext cx="2579426" cy="215444"/>
          </a:xfrm>
          <a:prstGeom prst="rect">
            <a:avLst/>
          </a:prstGeom>
          <a:noFill/>
        </p:spPr>
        <p:txBody>
          <a:bodyPr wrap="square" lIns="0" tIns="0" rIns="0" bIns="0" rtlCol="0">
            <a:spAutoFit/>
          </a:bodyPr>
          <a:lstStyle/>
          <a:p>
            <a:r>
              <a:rPr lang="en-US" sz="1400" dirty="0">
                <a:solidFill>
                  <a:schemeClr val="bg1"/>
                </a:solidFill>
              </a:rPr>
              <a:t>Presenter : Luis Mendez</a:t>
            </a:r>
          </a:p>
        </p:txBody>
      </p:sp>
      <p:sp>
        <p:nvSpPr>
          <p:cNvPr id="6" name="TextBox 5"/>
          <p:cNvSpPr txBox="1"/>
          <p:nvPr/>
        </p:nvSpPr>
        <p:spPr>
          <a:xfrm>
            <a:off x="699142" y="4817357"/>
            <a:ext cx="3726163" cy="207749"/>
          </a:xfrm>
          <a:prstGeom prst="rect">
            <a:avLst/>
          </a:prstGeom>
          <a:noFill/>
        </p:spPr>
        <p:txBody>
          <a:bodyPr wrap="square" lIns="0" tIns="0" rIns="0" bIns="0" rtlCol="0">
            <a:spAutoFit/>
          </a:bodyPr>
          <a:lstStyle/>
          <a:p>
            <a:r>
              <a:rPr lang="en-US" sz="1350" dirty="0"/>
              <a:t>Figure 8: Two piece sensor mount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78627" y="3654044"/>
            <a:ext cx="3102168" cy="2326626"/>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78627" y="945482"/>
            <a:ext cx="3102168" cy="2326626"/>
          </a:xfrm>
          <a:prstGeom prst="rect">
            <a:avLst/>
          </a:prstGeom>
        </p:spPr>
      </p:pic>
      <p:sp>
        <p:nvSpPr>
          <p:cNvPr id="8" name="TextBox 7"/>
          <p:cNvSpPr txBox="1"/>
          <p:nvPr/>
        </p:nvSpPr>
        <p:spPr>
          <a:xfrm>
            <a:off x="5066269" y="6026237"/>
            <a:ext cx="3726163" cy="207749"/>
          </a:xfrm>
          <a:prstGeom prst="rect">
            <a:avLst/>
          </a:prstGeom>
          <a:noFill/>
        </p:spPr>
        <p:txBody>
          <a:bodyPr wrap="square" lIns="0" tIns="0" rIns="0" bIns="0" rtlCol="0">
            <a:spAutoFit/>
          </a:bodyPr>
          <a:lstStyle/>
          <a:p>
            <a:r>
              <a:rPr lang="en-US" sz="1350" dirty="0"/>
              <a:t>Figure 10: Mounted sensor Package (side)</a:t>
            </a:r>
          </a:p>
        </p:txBody>
      </p:sp>
      <p:sp>
        <p:nvSpPr>
          <p:cNvPr id="9" name="TextBox 8"/>
          <p:cNvSpPr txBox="1"/>
          <p:nvPr/>
        </p:nvSpPr>
        <p:spPr>
          <a:xfrm>
            <a:off x="5066270" y="3326046"/>
            <a:ext cx="3726163" cy="207749"/>
          </a:xfrm>
          <a:prstGeom prst="rect">
            <a:avLst/>
          </a:prstGeom>
          <a:noFill/>
        </p:spPr>
        <p:txBody>
          <a:bodyPr wrap="square" lIns="0" tIns="0" rIns="0" bIns="0" rtlCol="0">
            <a:spAutoFit/>
          </a:bodyPr>
          <a:lstStyle/>
          <a:p>
            <a:r>
              <a:rPr lang="en-US" sz="1350" dirty="0"/>
              <a:t>Figure 9: Mounted Sensor Package (Front)</a:t>
            </a:r>
          </a:p>
        </p:txBody>
      </p:sp>
    </p:spTree>
    <p:extLst>
      <p:ext uri="{BB962C8B-B14F-4D97-AF65-F5344CB8AC3E}">
        <p14:creationId xmlns:p14="http://schemas.microsoft.com/office/powerpoint/2010/main" val="452095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a:t>VI Testing and Operation Hardware</a:t>
            </a:r>
          </a:p>
        </p:txBody>
      </p:sp>
      <p:sp>
        <p:nvSpPr>
          <p:cNvPr id="3" name="Content Placeholder 2"/>
          <p:cNvSpPr>
            <a:spLocks noGrp="1"/>
          </p:cNvSpPr>
          <p:nvPr>
            <p:ph idx="1"/>
          </p:nvPr>
        </p:nvSpPr>
        <p:spPr>
          <a:xfrm>
            <a:off x="419102" y="1341438"/>
            <a:ext cx="3028434" cy="4231459"/>
          </a:xfrm>
        </p:spPr>
        <p:txBody>
          <a:bodyPr/>
          <a:lstStyle/>
          <a:p>
            <a:r>
              <a:rPr lang="en-US" sz="2000" dirty="0"/>
              <a:t>NI MyRIO </a:t>
            </a:r>
          </a:p>
          <a:p>
            <a:pPr lvl="1"/>
            <a:r>
              <a:rPr lang="en-US" sz="2000" dirty="0"/>
              <a:t>Versatile I/O Board</a:t>
            </a:r>
          </a:p>
          <a:p>
            <a:pPr lvl="1"/>
            <a:r>
              <a:rPr lang="en-US" sz="2000" dirty="0"/>
              <a:t>Can be programmed using C or LabVIEW</a:t>
            </a:r>
          </a:p>
          <a:p>
            <a:pPr lvl="1"/>
            <a:endParaRPr lang="en-US" sz="2000" dirty="0"/>
          </a:p>
          <a:p>
            <a:r>
              <a:rPr lang="en-US" sz="2000" dirty="0"/>
              <a:t>Standard AC to DC converter</a:t>
            </a:r>
          </a:p>
          <a:p>
            <a:pPr lvl="1"/>
            <a:r>
              <a:rPr lang="en-US" sz="2000" dirty="0"/>
              <a:t>Outputs a DC voltage that can be modulated</a:t>
            </a:r>
          </a:p>
        </p:txBody>
      </p:sp>
      <p:sp>
        <p:nvSpPr>
          <p:cNvPr id="7" name="TextBox 6"/>
          <p:cNvSpPr txBox="1"/>
          <p:nvPr/>
        </p:nvSpPr>
        <p:spPr>
          <a:xfrm>
            <a:off x="2915383" y="6508664"/>
            <a:ext cx="2579426" cy="215444"/>
          </a:xfrm>
          <a:prstGeom prst="rect">
            <a:avLst/>
          </a:prstGeom>
          <a:noFill/>
        </p:spPr>
        <p:txBody>
          <a:bodyPr wrap="square" lIns="0" tIns="0" rIns="0" bIns="0" rtlCol="0">
            <a:spAutoFit/>
          </a:bodyPr>
          <a:lstStyle/>
          <a:p>
            <a:r>
              <a:rPr lang="en-US" sz="1400" dirty="0">
                <a:solidFill>
                  <a:schemeClr val="bg1"/>
                </a:solidFill>
              </a:rPr>
              <a:t>Presenter : Luis Mendez</a:t>
            </a:r>
          </a:p>
        </p:txBody>
      </p:sp>
      <p:pic>
        <p:nvPicPr>
          <p:cNvPr id="1026" name="Picture 2" descr="MX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7989" y="1231276"/>
            <a:ext cx="3528459" cy="200737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17989" y="3359812"/>
            <a:ext cx="3626069" cy="207749"/>
          </a:xfrm>
          <a:prstGeom prst="rect">
            <a:avLst/>
          </a:prstGeom>
          <a:noFill/>
        </p:spPr>
        <p:txBody>
          <a:bodyPr wrap="square" lIns="0" tIns="0" rIns="0" bIns="0" rtlCol="0">
            <a:spAutoFit/>
          </a:bodyPr>
          <a:lstStyle/>
          <a:p>
            <a:r>
              <a:rPr lang="en-US" sz="1350" dirty="0"/>
              <a:t>Figure 11: NI myRIO input/output</a:t>
            </a:r>
          </a:p>
        </p:txBody>
      </p:sp>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6881" t="2570" r="8726" b="13210"/>
          <a:stretch/>
        </p:blipFill>
        <p:spPr>
          <a:xfrm>
            <a:off x="4917989" y="3688722"/>
            <a:ext cx="3510575" cy="1970674"/>
          </a:xfrm>
          <a:prstGeom prst="rect">
            <a:avLst/>
          </a:prstGeom>
        </p:spPr>
      </p:pic>
      <p:sp>
        <p:nvSpPr>
          <p:cNvPr id="8" name="TextBox 7"/>
          <p:cNvSpPr txBox="1"/>
          <p:nvPr/>
        </p:nvSpPr>
        <p:spPr>
          <a:xfrm>
            <a:off x="4917989" y="5780557"/>
            <a:ext cx="3626069" cy="207749"/>
          </a:xfrm>
          <a:prstGeom prst="rect">
            <a:avLst/>
          </a:prstGeom>
          <a:noFill/>
        </p:spPr>
        <p:txBody>
          <a:bodyPr wrap="square" lIns="0" tIns="0" rIns="0" bIns="0" rtlCol="0">
            <a:spAutoFit/>
          </a:bodyPr>
          <a:lstStyle/>
          <a:p>
            <a:r>
              <a:rPr lang="en-US" sz="1350" dirty="0"/>
              <a:t>Figure 12: NI myRIO input/output</a:t>
            </a:r>
          </a:p>
        </p:txBody>
      </p:sp>
    </p:spTree>
    <p:extLst>
      <p:ext uri="{BB962C8B-B14F-4D97-AF65-F5344CB8AC3E}">
        <p14:creationId xmlns:p14="http://schemas.microsoft.com/office/powerpoint/2010/main" val="1676491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a:t>LabVIEW VI</a:t>
            </a:r>
          </a:p>
        </p:txBody>
      </p:sp>
      <p:sp>
        <p:nvSpPr>
          <p:cNvPr id="10" name="Content Placeholder 9"/>
          <p:cNvSpPr>
            <a:spLocks noGrp="1"/>
          </p:cNvSpPr>
          <p:nvPr>
            <p:ph idx="1"/>
          </p:nvPr>
        </p:nvSpPr>
        <p:spPr>
          <a:xfrm>
            <a:off x="195316" y="1341438"/>
            <a:ext cx="8756540" cy="1677987"/>
          </a:xfrm>
        </p:spPr>
        <p:txBody>
          <a:bodyPr numCol="2">
            <a:normAutofit/>
          </a:bodyPr>
          <a:lstStyle/>
          <a:p>
            <a:r>
              <a:rPr lang="en-US" sz="2400" dirty="0"/>
              <a:t>Initializes with myRIO startup</a:t>
            </a:r>
          </a:p>
          <a:p>
            <a:r>
              <a:rPr lang="en-US" sz="2400" dirty="0"/>
              <a:t>Runs until button on device is pushed</a:t>
            </a:r>
          </a:p>
          <a:p>
            <a:r>
              <a:rPr lang="en-US" sz="2400" dirty="0"/>
              <a:t>Collects data on USB drive</a:t>
            </a:r>
          </a:p>
          <a:p>
            <a:pPr lvl="3"/>
            <a:r>
              <a:rPr lang="en-US" sz="2000" dirty="0"/>
              <a:t>Uses .csv file format</a:t>
            </a:r>
          </a:p>
          <a:p>
            <a:pPr lvl="3"/>
            <a:r>
              <a:rPr lang="en-US" sz="2000" dirty="0"/>
              <a:t>Collects time and voltage</a:t>
            </a:r>
          </a:p>
          <a:p>
            <a:r>
              <a:rPr lang="en-US" sz="2000" dirty="0"/>
              <a:t>Writes to new file each time</a:t>
            </a:r>
          </a:p>
          <a:p>
            <a:endParaRPr lang="en-US" sz="2000" dirty="0"/>
          </a:p>
        </p:txBody>
      </p:sp>
      <p:sp>
        <p:nvSpPr>
          <p:cNvPr id="11" name="TextBox 10"/>
          <p:cNvSpPr txBox="1"/>
          <p:nvPr/>
        </p:nvSpPr>
        <p:spPr>
          <a:xfrm>
            <a:off x="2915383" y="6508664"/>
            <a:ext cx="2579426" cy="215444"/>
          </a:xfrm>
          <a:prstGeom prst="rect">
            <a:avLst/>
          </a:prstGeom>
          <a:noFill/>
        </p:spPr>
        <p:txBody>
          <a:bodyPr wrap="square" lIns="0" tIns="0" rIns="0" bIns="0" rtlCol="0">
            <a:spAutoFit/>
          </a:bodyPr>
          <a:lstStyle/>
          <a:p>
            <a:r>
              <a:rPr lang="en-US" sz="1400" dirty="0">
                <a:solidFill>
                  <a:schemeClr val="bg1"/>
                </a:solidFill>
              </a:rPr>
              <a:t>Presenter : Luis Mendez</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5316" y="3129588"/>
            <a:ext cx="8756540" cy="2989538"/>
          </a:xfrm>
          <a:prstGeom prst="rect">
            <a:avLst/>
          </a:prstGeom>
        </p:spPr>
      </p:pic>
      <p:sp>
        <p:nvSpPr>
          <p:cNvPr id="6" name="TextBox 5"/>
          <p:cNvSpPr txBox="1"/>
          <p:nvPr/>
        </p:nvSpPr>
        <p:spPr>
          <a:xfrm>
            <a:off x="2915383" y="6136956"/>
            <a:ext cx="3529306" cy="184666"/>
          </a:xfrm>
          <a:prstGeom prst="rect">
            <a:avLst/>
          </a:prstGeom>
          <a:noFill/>
        </p:spPr>
        <p:txBody>
          <a:bodyPr wrap="square" lIns="0" tIns="0" rIns="0" bIns="0" rtlCol="0">
            <a:spAutoFit/>
          </a:bodyPr>
          <a:lstStyle/>
          <a:p>
            <a:r>
              <a:rPr lang="en-US" sz="1200" dirty="0"/>
              <a:t>Figure 13 - LabVIEW VI for Data Collection</a:t>
            </a:r>
          </a:p>
        </p:txBody>
      </p:sp>
    </p:spTree>
    <p:extLst>
      <p:ext uri="{BB962C8B-B14F-4D97-AF65-F5344CB8AC3E}">
        <p14:creationId xmlns:p14="http://schemas.microsoft.com/office/powerpoint/2010/main" val="2579704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a:t>Signal Processing Data collection</a:t>
            </a:r>
          </a:p>
        </p:txBody>
      </p:sp>
      <p:sp>
        <p:nvSpPr>
          <p:cNvPr id="3" name="Content Placeholder 2"/>
          <p:cNvSpPr>
            <a:spLocks noGrp="1"/>
          </p:cNvSpPr>
          <p:nvPr>
            <p:ph idx="1"/>
          </p:nvPr>
        </p:nvSpPr>
        <p:spPr>
          <a:xfrm>
            <a:off x="419100" y="1341438"/>
            <a:ext cx="8308975" cy="2308413"/>
          </a:xfrm>
        </p:spPr>
        <p:txBody>
          <a:bodyPr/>
          <a:lstStyle/>
          <a:p>
            <a:r>
              <a:rPr lang="en-US" dirty="0"/>
              <a:t>Sensor modeled as current source</a:t>
            </a:r>
          </a:p>
          <a:p>
            <a:pPr lvl="3"/>
            <a:r>
              <a:rPr lang="en-US" dirty="0"/>
              <a:t>0-24mA output</a:t>
            </a:r>
          </a:p>
          <a:p>
            <a:r>
              <a:rPr lang="en-US" dirty="0"/>
              <a:t>Resistor changes current flow to measurable voltage difference</a:t>
            </a:r>
          </a:p>
          <a:p>
            <a:pPr lvl="3"/>
            <a:r>
              <a:rPr lang="en-US" dirty="0"/>
              <a:t>297 </a:t>
            </a:r>
            <a:r>
              <a:rPr lang="el-GR" dirty="0"/>
              <a:t>Ω</a:t>
            </a:r>
            <a:r>
              <a:rPr lang="en-US" dirty="0"/>
              <a:t> resistor 	     0 &lt; output &lt; 7.13 V</a:t>
            </a:r>
          </a:p>
          <a:p>
            <a:endParaRPr lang="en-US" dirty="0"/>
          </a:p>
        </p:txBody>
      </p:sp>
      <p:cxnSp>
        <p:nvCxnSpPr>
          <p:cNvPr id="5" name="Straight Arrow Connector 4"/>
          <p:cNvCxnSpPr/>
          <p:nvPr/>
        </p:nvCxnSpPr>
        <p:spPr>
          <a:xfrm>
            <a:off x="2743200" y="2549471"/>
            <a:ext cx="674176" cy="7749"/>
          </a:xfrm>
          <a:prstGeom prst="straightConnector1">
            <a:avLst/>
          </a:prstGeom>
          <a:ln>
            <a:solidFill>
              <a:srgbClr val="000000"/>
            </a:solidFill>
            <a:tailEnd type="triangle"/>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2468903" y="3429000"/>
            <a:ext cx="3657580" cy="2468853"/>
            <a:chOff x="2743200" y="3063244"/>
            <a:chExt cx="3657580" cy="2468853"/>
          </a:xfrm>
        </p:grpSpPr>
        <p:sp>
          <p:nvSpPr>
            <p:cNvPr id="6" name="Freeform 12"/>
            <p:cNvSpPr>
              <a:spLocks noChangeAspect="1"/>
            </p:cNvSpPr>
            <p:nvPr/>
          </p:nvSpPr>
          <p:spPr bwMode="auto">
            <a:xfrm>
              <a:off x="4497386" y="3977634"/>
              <a:ext cx="152400" cy="762000"/>
            </a:xfrm>
            <a:custGeom>
              <a:avLst/>
              <a:gdLst>
                <a:gd name="T0" fmla="*/ 96 w 192"/>
                <a:gd name="T1" fmla="*/ 0 h 960"/>
                <a:gd name="T2" fmla="*/ 96 w 192"/>
                <a:gd name="T3" fmla="*/ 192 h 960"/>
                <a:gd name="T4" fmla="*/ 192 w 192"/>
                <a:gd name="T5" fmla="*/ 240 h 960"/>
                <a:gd name="T6" fmla="*/ 0 w 192"/>
                <a:gd name="T7" fmla="*/ 336 h 960"/>
                <a:gd name="T8" fmla="*/ 192 w 192"/>
                <a:gd name="T9" fmla="*/ 432 h 960"/>
                <a:gd name="T10" fmla="*/ 0 w 192"/>
                <a:gd name="T11" fmla="*/ 528 h 960"/>
                <a:gd name="T12" fmla="*/ 192 w 192"/>
                <a:gd name="T13" fmla="*/ 624 h 960"/>
                <a:gd name="T14" fmla="*/ 0 w 192"/>
                <a:gd name="T15" fmla="*/ 720 h 960"/>
                <a:gd name="T16" fmla="*/ 96 w 192"/>
                <a:gd name="T17" fmla="*/ 768 h 960"/>
                <a:gd name="T18" fmla="*/ 96 w 192"/>
                <a:gd name="T19" fmla="*/ 96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noFill/>
            <a:ln w="63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8" name="Straight Connector 7"/>
            <p:cNvCxnSpPr/>
            <p:nvPr/>
          </p:nvCxnSpPr>
          <p:spPr>
            <a:xfrm flipV="1">
              <a:off x="4573586" y="3063244"/>
              <a:ext cx="0" cy="91439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73586" y="3063244"/>
              <a:ext cx="182719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2754311" y="3429000"/>
              <a:ext cx="183038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9"/>
            </p:cNvCxnSpPr>
            <p:nvPr/>
          </p:nvCxnSpPr>
          <p:spPr>
            <a:xfrm>
              <a:off x="4573586" y="4739634"/>
              <a:ext cx="0" cy="79246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573586" y="5532097"/>
              <a:ext cx="1827194"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2743200" y="5257780"/>
              <a:ext cx="1830386"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4573586" y="4585890"/>
            <a:ext cx="821365" cy="276999"/>
          </a:xfrm>
          <a:prstGeom prst="rect">
            <a:avLst/>
          </a:prstGeom>
          <a:noFill/>
        </p:spPr>
        <p:txBody>
          <a:bodyPr wrap="square" lIns="0" tIns="0" rIns="0" bIns="0" rtlCol="0">
            <a:spAutoFit/>
          </a:bodyPr>
          <a:lstStyle/>
          <a:p>
            <a:r>
              <a:rPr lang="en-US" dirty="0"/>
              <a:t>297 </a:t>
            </a:r>
            <a:r>
              <a:rPr lang="el-GR" dirty="0"/>
              <a:t>Ω</a:t>
            </a:r>
            <a:endParaRPr lang="en-US" dirty="0" err="1"/>
          </a:p>
        </p:txBody>
      </p:sp>
      <p:sp>
        <p:nvSpPr>
          <p:cNvPr id="22" name="TextBox 21"/>
          <p:cNvSpPr txBox="1"/>
          <p:nvPr/>
        </p:nvSpPr>
        <p:spPr>
          <a:xfrm>
            <a:off x="2462246" y="3788350"/>
            <a:ext cx="457195" cy="276999"/>
          </a:xfrm>
          <a:prstGeom prst="rect">
            <a:avLst/>
          </a:prstGeom>
          <a:noFill/>
        </p:spPr>
        <p:txBody>
          <a:bodyPr wrap="square" lIns="0" tIns="0" rIns="0" bIns="0" rtlCol="0">
            <a:spAutoFit/>
          </a:bodyPr>
          <a:lstStyle/>
          <a:p>
            <a:r>
              <a:rPr lang="en-US" dirty="0"/>
              <a:t>A0</a:t>
            </a:r>
            <a:r>
              <a:rPr lang="en-US" baseline="30000" dirty="0"/>
              <a:t>-</a:t>
            </a:r>
            <a:endParaRPr lang="en-US" dirty="0"/>
          </a:p>
        </p:txBody>
      </p:sp>
      <p:sp>
        <p:nvSpPr>
          <p:cNvPr id="24" name="TextBox 23"/>
          <p:cNvSpPr txBox="1"/>
          <p:nvPr/>
        </p:nvSpPr>
        <p:spPr>
          <a:xfrm>
            <a:off x="6126483" y="3372852"/>
            <a:ext cx="1064442" cy="276999"/>
          </a:xfrm>
          <a:prstGeom prst="rect">
            <a:avLst/>
          </a:prstGeom>
          <a:noFill/>
        </p:spPr>
        <p:txBody>
          <a:bodyPr wrap="square" lIns="0" tIns="0" rIns="0" bIns="0" rtlCol="0">
            <a:spAutoFit/>
          </a:bodyPr>
          <a:lstStyle/>
          <a:p>
            <a:r>
              <a:rPr lang="en-US" dirty="0"/>
              <a:t>A</a:t>
            </a:r>
            <a:r>
              <a:rPr lang="en-US" baseline="30000" dirty="0"/>
              <a:t>-</a:t>
            </a:r>
            <a:r>
              <a:rPr lang="en-US" baseline="-25000" dirty="0"/>
              <a:t> (sensor)</a:t>
            </a:r>
            <a:endParaRPr lang="en-US" dirty="0"/>
          </a:p>
        </p:txBody>
      </p:sp>
      <p:sp>
        <p:nvSpPr>
          <p:cNvPr id="25" name="TextBox 24"/>
          <p:cNvSpPr txBox="1"/>
          <p:nvPr/>
        </p:nvSpPr>
        <p:spPr>
          <a:xfrm>
            <a:off x="2468902" y="5346537"/>
            <a:ext cx="443884" cy="276999"/>
          </a:xfrm>
          <a:prstGeom prst="rect">
            <a:avLst/>
          </a:prstGeom>
          <a:noFill/>
        </p:spPr>
        <p:txBody>
          <a:bodyPr wrap="square" lIns="0" tIns="0" rIns="0" bIns="0" rtlCol="0">
            <a:spAutoFit/>
          </a:bodyPr>
          <a:lstStyle/>
          <a:p>
            <a:r>
              <a:rPr lang="en-US" dirty="0"/>
              <a:t>A0</a:t>
            </a:r>
            <a:r>
              <a:rPr lang="en-US" baseline="30000" dirty="0"/>
              <a:t>+</a:t>
            </a:r>
            <a:endParaRPr lang="en-US" dirty="0"/>
          </a:p>
        </p:txBody>
      </p:sp>
      <p:sp>
        <p:nvSpPr>
          <p:cNvPr id="26" name="TextBox 25"/>
          <p:cNvSpPr txBox="1"/>
          <p:nvPr/>
        </p:nvSpPr>
        <p:spPr>
          <a:xfrm>
            <a:off x="6126483" y="5869268"/>
            <a:ext cx="1064442" cy="276999"/>
          </a:xfrm>
          <a:prstGeom prst="rect">
            <a:avLst/>
          </a:prstGeom>
          <a:noFill/>
        </p:spPr>
        <p:txBody>
          <a:bodyPr wrap="square" lIns="0" tIns="0" rIns="0" bIns="0" rtlCol="0">
            <a:spAutoFit/>
          </a:bodyPr>
          <a:lstStyle/>
          <a:p>
            <a:r>
              <a:rPr lang="en-US" dirty="0"/>
              <a:t>A</a:t>
            </a:r>
            <a:r>
              <a:rPr lang="en-US" baseline="30000" dirty="0"/>
              <a:t>+</a:t>
            </a:r>
            <a:r>
              <a:rPr lang="en-US" baseline="-25000" dirty="0"/>
              <a:t> (sensor)</a:t>
            </a:r>
            <a:endParaRPr lang="en-US" dirty="0"/>
          </a:p>
        </p:txBody>
      </p:sp>
      <p:sp>
        <p:nvSpPr>
          <p:cNvPr id="27" name="TextBox 26"/>
          <p:cNvSpPr txBox="1"/>
          <p:nvPr/>
        </p:nvSpPr>
        <p:spPr>
          <a:xfrm>
            <a:off x="3200415" y="6174811"/>
            <a:ext cx="3082395" cy="184666"/>
          </a:xfrm>
          <a:prstGeom prst="rect">
            <a:avLst/>
          </a:prstGeom>
          <a:noFill/>
        </p:spPr>
        <p:txBody>
          <a:bodyPr wrap="square" lIns="0" tIns="0" rIns="0" bIns="0" rtlCol="0">
            <a:spAutoFit/>
          </a:bodyPr>
          <a:lstStyle/>
          <a:p>
            <a:r>
              <a:rPr lang="en-US" sz="1200" dirty="0"/>
              <a:t>Figure 14 - Data Collection Circuit</a:t>
            </a:r>
          </a:p>
        </p:txBody>
      </p:sp>
      <p:sp>
        <p:nvSpPr>
          <p:cNvPr id="23" name="TextBox 22"/>
          <p:cNvSpPr txBox="1"/>
          <p:nvPr/>
        </p:nvSpPr>
        <p:spPr>
          <a:xfrm>
            <a:off x="2915383" y="6508664"/>
            <a:ext cx="2579426" cy="215444"/>
          </a:xfrm>
          <a:prstGeom prst="rect">
            <a:avLst/>
          </a:prstGeom>
          <a:noFill/>
        </p:spPr>
        <p:txBody>
          <a:bodyPr wrap="square" lIns="0" tIns="0" rIns="0" bIns="0" rtlCol="0">
            <a:spAutoFit/>
          </a:bodyPr>
          <a:lstStyle/>
          <a:p>
            <a:r>
              <a:rPr lang="en-US" sz="1400" dirty="0">
                <a:solidFill>
                  <a:schemeClr val="bg1"/>
                </a:solidFill>
              </a:rPr>
              <a:t>Presenter : Luis Mendez</a:t>
            </a:r>
          </a:p>
        </p:txBody>
      </p:sp>
    </p:spTree>
    <p:extLst>
      <p:ext uri="{BB962C8B-B14F-4D97-AF65-F5344CB8AC3E}">
        <p14:creationId xmlns:p14="http://schemas.microsoft.com/office/powerpoint/2010/main" val="2374132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a:t>Signal Processing Integration</a:t>
            </a:r>
          </a:p>
        </p:txBody>
      </p:sp>
      <p:sp>
        <p:nvSpPr>
          <p:cNvPr id="3" name="Content Placeholder 2"/>
          <p:cNvSpPr>
            <a:spLocks noGrp="1"/>
          </p:cNvSpPr>
          <p:nvPr>
            <p:ph idx="1"/>
          </p:nvPr>
        </p:nvSpPr>
        <p:spPr>
          <a:xfrm>
            <a:off x="419100" y="1341438"/>
            <a:ext cx="3747345" cy="4739293"/>
          </a:xfrm>
        </p:spPr>
        <p:txBody>
          <a:bodyPr/>
          <a:lstStyle/>
          <a:p>
            <a:r>
              <a:rPr lang="en-US" dirty="0"/>
              <a:t>Sensor modeled as current source</a:t>
            </a:r>
          </a:p>
          <a:p>
            <a:pPr lvl="3"/>
            <a:r>
              <a:rPr lang="en-US" dirty="0"/>
              <a:t>0-24mA output</a:t>
            </a:r>
          </a:p>
          <a:p>
            <a:pPr lvl="3"/>
            <a:endParaRPr lang="en-US" dirty="0"/>
          </a:p>
          <a:p>
            <a:r>
              <a:rPr lang="en-US" dirty="0"/>
              <a:t>Circuit integrates ground lines and scales output</a:t>
            </a:r>
          </a:p>
          <a:p>
            <a:pPr lvl="3"/>
            <a:r>
              <a:rPr lang="en-US" dirty="0"/>
              <a:t>200 </a:t>
            </a:r>
            <a:r>
              <a:rPr lang="el-GR" dirty="0"/>
              <a:t>Ω</a:t>
            </a:r>
            <a:r>
              <a:rPr lang="en-US" dirty="0"/>
              <a:t> resistance ~ 4.8 V output from sensor</a:t>
            </a:r>
          </a:p>
          <a:p>
            <a:pPr lvl="3"/>
            <a:r>
              <a:rPr lang="en-US" dirty="0"/>
              <a:t>Outputs 0-4.8V</a:t>
            </a:r>
          </a:p>
          <a:p>
            <a:pPr lvl="3"/>
            <a:r>
              <a:rPr lang="en-US" dirty="0"/>
              <a:t>Uses +5v from compressor</a:t>
            </a:r>
          </a:p>
          <a:p>
            <a:pPr lvl="3"/>
            <a:endParaRPr lang="en-US" dirty="0"/>
          </a:p>
          <a:p>
            <a:r>
              <a:rPr lang="en-US" dirty="0"/>
              <a:t>Can be scaled for operating range</a:t>
            </a:r>
          </a:p>
          <a:p>
            <a:pPr lvl="3"/>
            <a:endParaRPr lang="en-US" dirty="0"/>
          </a:p>
        </p:txBody>
      </p:sp>
      <p:grpSp>
        <p:nvGrpSpPr>
          <p:cNvPr id="99" name="Group 98"/>
          <p:cNvGrpSpPr/>
          <p:nvPr/>
        </p:nvGrpSpPr>
        <p:grpSpPr>
          <a:xfrm>
            <a:off x="4539297" y="1347147"/>
            <a:ext cx="4188777" cy="3108927"/>
            <a:chOff x="4829175" y="3931067"/>
            <a:chExt cx="3474407" cy="2149665"/>
          </a:xfrm>
        </p:grpSpPr>
        <p:grpSp>
          <p:nvGrpSpPr>
            <p:cNvPr id="97" name="Group 96"/>
            <p:cNvGrpSpPr/>
            <p:nvPr/>
          </p:nvGrpSpPr>
          <p:grpSpPr>
            <a:xfrm>
              <a:off x="4829175" y="3931067"/>
              <a:ext cx="3474407" cy="2149665"/>
              <a:chOff x="4911018" y="3931067"/>
              <a:chExt cx="3392564" cy="2149665"/>
            </a:xfrm>
          </p:grpSpPr>
          <p:sp>
            <p:nvSpPr>
              <p:cNvPr id="25" name="TextBox 24"/>
              <p:cNvSpPr txBox="1"/>
              <p:nvPr/>
            </p:nvSpPr>
            <p:spPr>
              <a:xfrm>
                <a:off x="7209763" y="4974515"/>
                <a:ext cx="1093819" cy="430887"/>
              </a:xfrm>
              <a:prstGeom prst="rect">
                <a:avLst/>
              </a:prstGeom>
              <a:noFill/>
            </p:spPr>
            <p:txBody>
              <a:bodyPr wrap="square" lIns="0" tIns="0" rIns="0" bIns="0" rtlCol="0">
                <a:spAutoFit/>
              </a:bodyPr>
              <a:lstStyle/>
              <a:p>
                <a:pPr algn="ctr"/>
                <a:r>
                  <a:rPr lang="en-US" sz="1400" dirty="0"/>
                  <a:t>Compressor Input</a:t>
                </a:r>
              </a:p>
            </p:txBody>
          </p:sp>
          <p:sp>
            <p:nvSpPr>
              <p:cNvPr id="24" name="TextBox 23"/>
              <p:cNvSpPr txBox="1"/>
              <p:nvPr/>
            </p:nvSpPr>
            <p:spPr>
              <a:xfrm>
                <a:off x="4929929" y="3931067"/>
                <a:ext cx="1064442" cy="246221"/>
              </a:xfrm>
              <a:prstGeom prst="rect">
                <a:avLst/>
              </a:prstGeom>
              <a:noFill/>
            </p:spPr>
            <p:txBody>
              <a:bodyPr wrap="square" lIns="0" tIns="0" rIns="0" bIns="0" rtlCol="0">
                <a:spAutoFit/>
              </a:bodyPr>
              <a:lstStyle/>
              <a:p>
                <a:r>
                  <a:rPr lang="en-US" sz="1600" dirty="0"/>
                  <a:t>A</a:t>
                </a:r>
                <a:r>
                  <a:rPr lang="en-US" sz="1600" baseline="30000" dirty="0"/>
                  <a:t>-</a:t>
                </a:r>
                <a:r>
                  <a:rPr lang="en-US" sz="1600" baseline="-25000" dirty="0"/>
                  <a:t> (sensor)</a:t>
                </a:r>
                <a:endParaRPr lang="en-US" sz="1600" dirty="0"/>
              </a:p>
            </p:txBody>
          </p:sp>
          <p:sp>
            <p:nvSpPr>
              <p:cNvPr id="26" name="TextBox 25"/>
              <p:cNvSpPr txBox="1"/>
              <p:nvPr/>
            </p:nvSpPr>
            <p:spPr>
              <a:xfrm>
                <a:off x="4929929" y="5139970"/>
                <a:ext cx="1064442" cy="246221"/>
              </a:xfrm>
              <a:prstGeom prst="rect">
                <a:avLst/>
              </a:prstGeom>
              <a:noFill/>
            </p:spPr>
            <p:txBody>
              <a:bodyPr wrap="square" lIns="0" tIns="0" rIns="0" bIns="0" rtlCol="0">
                <a:spAutoFit/>
              </a:bodyPr>
              <a:lstStyle/>
              <a:p>
                <a:r>
                  <a:rPr lang="en-US" sz="1600" dirty="0"/>
                  <a:t>A</a:t>
                </a:r>
                <a:r>
                  <a:rPr lang="en-US" sz="1600" baseline="30000" dirty="0"/>
                  <a:t>+</a:t>
                </a:r>
                <a:r>
                  <a:rPr lang="en-US" sz="1600" baseline="-25000" dirty="0"/>
                  <a:t> (sensor)</a:t>
                </a:r>
                <a:endParaRPr lang="en-US" sz="1600" dirty="0"/>
              </a:p>
            </p:txBody>
          </p:sp>
          <p:sp>
            <p:nvSpPr>
              <p:cNvPr id="34" name="Freeform 12"/>
              <p:cNvSpPr>
                <a:spLocks noChangeAspect="1"/>
              </p:cNvSpPr>
              <p:nvPr/>
            </p:nvSpPr>
            <p:spPr bwMode="auto">
              <a:xfrm>
                <a:off x="6020092" y="4301770"/>
                <a:ext cx="152400" cy="762000"/>
              </a:xfrm>
              <a:custGeom>
                <a:avLst/>
                <a:gdLst>
                  <a:gd name="T0" fmla="*/ 96 w 192"/>
                  <a:gd name="T1" fmla="*/ 0 h 960"/>
                  <a:gd name="T2" fmla="*/ 96 w 192"/>
                  <a:gd name="T3" fmla="*/ 192 h 960"/>
                  <a:gd name="T4" fmla="*/ 192 w 192"/>
                  <a:gd name="T5" fmla="*/ 240 h 960"/>
                  <a:gd name="T6" fmla="*/ 0 w 192"/>
                  <a:gd name="T7" fmla="*/ 336 h 960"/>
                  <a:gd name="T8" fmla="*/ 192 w 192"/>
                  <a:gd name="T9" fmla="*/ 432 h 960"/>
                  <a:gd name="T10" fmla="*/ 0 w 192"/>
                  <a:gd name="T11" fmla="*/ 528 h 960"/>
                  <a:gd name="T12" fmla="*/ 192 w 192"/>
                  <a:gd name="T13" fmla="*/ 624 h 960"/>
                  <a:gd name="T14" fmla="*/ 0 w 192"/>
                  <a:gd name="T15" fmla="*/ 720 h 960"/>
                  <a:gd name="T16" fmla="*/ 96 w 192"/>
                  <a:gd name="T17" fmla="*/ 768 h 960"/>
                  <a:gd name="T18" fmla="*/ 96 w 192"/>
                  <a:gd name="T19" fmla="*/ 960 h 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960">
                    <a:moveTo>
                      <a:pt x="96" y="0"/>
                    </a:moveTo>
                    <a:lnTo>
                      <a:pt x="96" y="192"/>
                    </a:lnTo>
                    <a:lnTo>
                      <a:pt x="192" y="240"/>
                    </a:lnTo>
                    <a:lnTo>
                      <a:pt x="0" y="336"/>
                    </a:lnTo>
                    <a:lnTo>
                      <a:pt x="192" y="432"/>
                    </a:lnTo>
                    <a:lnTo>
                      <a:pt x="0" y="528"/>
                    </a:lnTo>
                    <a:lnTo>
                      <a:pt x="192" y="624"/>
                    </a:lnTo>
                    <a:lnTo>
                      <a:pt x="0" y="720"/>
                    </a:lnTo>
                    <a:lnTo>
                      <a:pt x="96" y="768"/>
                    </a:lnTo>
                    <a:lnTo>
                      <a:pt x="96" y="960"/>
                    </a:lnTo>
                  </a:path>
                </a:pathLst>
              </a:custGeom>
              <a:noFill/>
              <a:ln w="63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cxnSp>
            <p:nvCxnSpPr>
              <p:cNvPr id="16" name="Straight Connector 15"/>
              <p:cNvCxnSpPr/>
              <p:nvPr/>
            </p:nvCxnSpPr>
            <p:spPr>
              <a:xfrm flipH="1">
                <a:off x="4996110" y="4295073"/>
                <a:ext cx="1098146" cy="13393"/>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6094256" y="4295072"/>
                <a:ext cx="304008" cy="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47" name="Group 222"/>
              <p:cNvGrpSpPr>
                <a:grpSpLocks/>
              </p:cNvGrpSpPr>
              <p:nvPr/>
            </p:nvGrpSpPr>
            <p:grpSpPr bwMode="auto">
              <a:xfrm rot="16200000" flipH="1">
                <a:off x="6315096" y="4106746"/>
                <a:ext cx="304800" cy="381000"/>
                <a:chOff x="4272" y="3072"/>
                <a:chExt cx="192" cy="240"/>
              </a:xfrm>
            </p:grpSpPr>
            <p:sp>
              <p:nvSpPr>
                <p:cNvPr id="48" name="Line 99"/>
                <p:cNvSpPr>
                  <a:spLocks noChangeAspect="1" noChangeShapeType="1"/>
                </p:cNvSpPr>
                <p:nvPr/>
              </p:nvSpPr>
              <p:spPr bwMode="auto">
                <a:xfrm>
                  <a:off x="4272" y="3216"/>
                  <a:ext cx="19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9" name="Line 100"/>
                <p:cNvSpPr>
                  <a:spLocks noChangeAspect="1" noChangeShapeType="1"/>
                </p:cNvSpPr>
                <p:nvPr/>
              </p:nvSpPr>
              <p:spPr bwMode="auto">
                <a:xfrm>
                  <a:off x="4368" y="3072"/>
                  <a:ext cx="0" cy="14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0" name="Line 101"/>
                <p:cNvSpPr>
                  <a:spLocks noChangeAspect="1" noChangeShapeType="1"/>
                </p:cNvSpPr>
                <p:nvPr/>
              </p:nvSpPr>
              <p:spPr bwMode="auto">
                <a:xfrm>
                  <a:off x="4296" y="3240"/>
                  <a:ext cx="144"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102"/>
                <p:cNvSpPr>
                  <a:spLocks noChangeAspect="1" noChangeShapeType="1"/>
                </p:cNvSpPr>
                <p:nvPr/>
              </p:nvSpPr>
              <p:spPr bwMode="auto">
                <a:xfrm>
                  <a:off x="4320" y="3264"/>
                  <a:ext cx="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103"/>
                <p:cNvSpPr>
                  <a:spLocks noChangeAspect="1" noChangeShapeType="1"/>
                </p:cNvSpPr>
                <p:nvPr/>
              </p:nvSpPr>
              <p:spPr bwMode="auto">
                <a:xfrm>
                  <a:off x="4344" y="3288"/>
                  <a:ext cx="4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3" name="Line 104"/>
                <p:cNvSpPr>
                  <a:spLocks noChangeAspect="1" noChangeShapeType="1"/>
                </p:cNvSpPr>
                <p:nvPr/>
              </p:nvSpPr>
              <p:spPr bwMode="auto">
                <a:xfrm flipH="1">
                  <a:off x="4365" y="3312"/>
                  <a:ext cx="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62" name="Group 243"/>
              <p:cNvGrpSpPr>
                <a:grpSpLocks/>
              </p:cNvGrpSpPr>
              <p:nvPr/>
            </p:nvGrpSpPr>
            <p:grpSpPr bwMode="auto">
              <a:xfrm>
                <a:off x="4911018" y="4225569"/>
                <a:ext cx="152400" cy="152400"/>
                <a:chOff x="3360" y="1968"/>
                <a:chExt cx="96" cy="96"/>
              </a:xfrm>
            </p:grpSpPr>
            <p:sp>
              <p:nvSpPr>
                <p:cNvPr id="63" name="Rectangle 244"/>
                <p:cNvSpPr>
                  <a:spLocks noChangeAspect="1" noChangeArrowheads="1"/>
                </p:cNvSpPr>
                <p:nvPr/>
              </p:nvSpPr>
              <p:spPr bwMode="auto">
                <a:xfrm>
                  <a:off x="3360" y="1968"/>
                  <a:ext cx="96" cy="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245"/>
                <p:cNvSpPr>
                  <a:spLocks noChangeAspect="1" noChangeArrowheads="1"/>
                </p:cNvSpPr>
                <p:nvPr/>
              </p:nvSpPr>
              <p:spPr bwMode="auto">
                <a:xfrm>
                  <a:off x="3384" y="1992"/>
                  <a:ext cx="48" cy="48"/>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65" name="Group 243"/>
              <p:cNvGrpSpPr>
                <a:grpSpLocks/>
              </p:cNvGrpSpPr>
              <p:nvPr/>
            </p:nvGrpSpPr>
            <p:grpSpPr bwMode="auto">
              <a:xfrm>
                <a:off x="4911018" y="4987570"/>
                <a:ext cx="152400" cy="152400"/>
                <a:chOff x="3360" y="1968"/>
                <a:chExt cx="96" cy="96"/>
              </a:xfrm>
            </p:grpSpPr>
            <p:sp>
              <p:nvSpPr>
                <p:cNvPr id="66" name="Rectangle 244"/>
                <p:cNvSpPr>
                  <a:spLocks noChangeAspect="1" noChangeArrowheads="1"/>
                </p:cNvSpPr>
                <p:nvPr/>
              </p:nvSpPr>
              <p:spPr bwMode="auto">
                <a:xfrm>
                  <a:off x="3360" y="1968"/>
                  <a:ext cx="96" cy="9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Oval 245"/>
                <p:cNvSpPr>
                  <a:spLocks noChangeAspect="1" noChangeArrowheads="1"/>
                </p:cNvSpPr>
                <p:nvPr/>
              </p:nvSpPr>
              <p:spPr bwMode="auto">
                <a:xfrm>
                  <a:off x="3384" y="1992"/>
                  <a:ext cx="48" cy="48"/>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cxnSp>
            <p:nvCxnSpPr>
              <p:cNvPr id="69" name="Straight Connector 68"/>
              <p:cNvCxnSpPr>
                <a:endCxn id="67" idx="6"/>
              </p:cNvCxnSpPr>
              <p:nvPr/>
            </p:nvCxnSpPr>
            <p:spPr>
              <a:xfrm flipH="1">
                <a:off x="5025318" y="5063770"/>
                <a:ext cx="106893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flipH="1">
                <a:off x="5298038" y="4545615"/>
                <a:ext cx="796217" cy="276999"/>
              </a:xfrm>
              <a:prstGeom prst="rect">
                <a:avLst/>
              </a:prstGeom>
              <a:noFill/>
            </p:spPr>
            <p:txBody>
              <a:bodyPr wrap="square" lIns="0" tIns="0" rIns="0" bIns="0" rtlCol="0">
                <a:spAutoFit/>
              </a:bodyPr>
              <a:lstStyle/>
              <a:p>
                <a:r>
                  <a:rPr lang="en-US" sz="1400" dirty="0"/>
                  <a:t>200</a:t>
                </a:r>
                <a:r>
                  <a:rPr lang="en-US" dirty="0"/>
                  <a:t> </a:t>
                </a:r>
                <a:r>
                  <a:rPr lang="el-GR" dirty="0"/>
                  <a:t>Ω</a:t>
                </a:r>
                <a:endParaRPr lang="en-US" dirty="0" err="1"/>
              </a:p>
            </p:txBody>
          </p:sp>
          <p:grpSp>
            <p:nvGrpSpPr>
              <p:cNvPr id="18" name="Group 262"/>
              <p:cNvGrpSpPr>
                <a:grpSpLocks/>
              </p:cNvGrpSpPr>
              <p:nvPr/>
            </p:nvGrpSpPr>
            <p:grpSpPr bwMode="auto">
              <a:xfrm>
                <a:off x="6100689" y="4912544"/>
                <a:ext cx="841375" cy="762000"/>
                <a:chOff x="862" y="3264"/>
                <a:chExt cx="530" cy="480"/>
              </a:xfrm>
            </p:grpSpPr>
            <p:sp>
              <p:nvSpPr>
                <p:cNvPr id="23" name="Line 263"/>
                <p:cNvSpPr>
                  <a:spLocks noChangeAspect="1" noChangeShapeType="1"/>
                </p:cNvSpPr>
                <p:nvPr/>
              </p:nvSpPr>
              <p:spPr bwMode="auto">
                <a:xfrm>
                  <a:off x="862" y="3360"/>
                  <a:ext cx="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264"/>
                <p:cNvSpPr>
                  <a:spLocks noChangeAspect="1" noChangeShapeType="1"/>
                </p:cNvSpPr>
                <p:nvPr/>
              </p:nvSpPr>
              <p:spPr bwMode="auto">
                <a:xfrm>
                  <a:off x="862" y="3648"/>
                  <a:ext cx="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265"/>
                <p:cNvSpPr>
                  <a:spLocks noChangeAspect="1" noChangeShapeType="1"/>
                </p:cNvSpPr>
                <p:nvPr/>
              </p:nvSpPr>
              <p:spPr bwMode="auto">
                <a:xfrm>
                  <a:off x="1296" y="3504"/>
                  <a:ext cx="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9" name="Line 266"/>
                <p:cNvSpPr>
                  <a:spLocks noChangeAspect="1" noChangeShapeType="1"/>
                </p:cNvSpPr>
                <p:nvPr/>
              </p:nvSpPr>
              <p:spPr bwMode="auto">
                <a:xfrm>
                  <a:off x="982" y="3648"/>
                  <a:ext cx="2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Line 267"/>
                <p:cNvSpPr>
                  <a:spLocks noChangeAspect="1" noChangeShapeType="1"/>
                </p:cNvSpPr>
                <p:nvPr/>
              </p:nvSpPr>
              <p:spPr bwMode="auto">
                <a:xfrm>
                  <a:off x="995" y="3348"/>
                  <a:ext cx="0" cy="25"/>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Line 268"/>
                <p:cNvSpPr>
                  <a:spLocks noChangeAspect="1" noChangeShapeType="1"/>
                </p:cNvSpPr>
                <p:nvPr/>
              </p:nvSpPr>
              <p:spPr bwMode="auto">
                <a:xfrm>
                  <a:off x="982" y="3360"/>
                  <a:ext cx="2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Freeform 269"/>
                <p:cNvSpPr>
                  <a:spLocks/>
                </p:cNvSpPr>
                <p:nvPr/>
              </p:nvSpPr>
              <p:spPr bwMode="auto">
                <a:xfrm>
                  <a:off x="960" y="3264"/>
                  <a:ext cx="336" cy="480"/>
                </a:xfrm>
                <a:custGeom>
                  <a:avLst/>
                  <a:gdLst>
                    <a:gd name="T0" fmla="*/ 336 w 336"/>
                    <a:gd name="T1" fmla="*/ 240 h 480"/>
                    <a:gd name="T2" fmla="*/ 0 w 336"/>
                    <a:gd name="T3" fmla="*/ 480 h 480"/>
                    <a:gd name="T4" fmla="*/ 0 w 336"/>
                    <a:gd name="T5" fmla="*/ 0 h 480"/>
                    <a:gd name="T6" fmla="*/ 336 w 336"/>
                    <a:gd name="T7" fmla="*/ 240 h 480"/>
                  </a:gdLst>
                  <a:ahLst/>
                  <a:cxnLst>
                    <a:cxn ang="0">
                      <a:pos x="T0" y="T1"/>
                    </a:cxn>
                    <a:cxn ang="0">
                      <a:pos x="T2" y="T3"/>
                    </a:cxn>
                    <a:cxn ang="0">
                      <a:pos x="T4" y="T5"/>
                    </a:cxn>
                    <a:cxn ang="0">
                      <a:pos x="T6" y="T7"/>
                    </a:cxn>
                  </a:cxnLst>
                  <a:rect l="0" t="0" r="r" b="b"/>
                  <a:pathLst>
                    <a:path w="336" h="480">
                      <a:moveTo>
                        <a:pt x="336" y="240"/>
                      </a:moveTo>
                      <a:lnTo>
                        <a:pt x="0" y="480"/>
                      </a:lnTo>
                      <a:lnTo>
                        <a:pt x="0" y="0"/>
                      </a:lnTo>
                      <a:lnTo>
                        <a:pt x="336" y="240"/>
                      </a:lnTo>
                      <a:close/>
                    </a:path>
                  </a:pathLst>
                </a:custGeom>
                <a:noFill/>
                <a:ln w="63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40" name="Group 222"/>
              <p:cNvGrpSpPr>
                <a:grpSpLocks/>
              </p:cNvGrpSpPr>
              <p:nvPr/>
            </p:nvGrpSpPr>
            <p:grpSpPr bwMode="auto">
              <a:xfrm flipV="1">
                <a:off x="6376998" y="4702754"/>
                <a:ext cx="304800" cy="381000"/>
                <a:chOff x="4272" y="3072"/>
                <a:chExt cx="192" cy="240"/>
              </a:xfrm>
            </p:grpSpPr>
            <p:sp>
              <p:nvSpPr>
                <p:cNvPr id="41" name="Line 99"/>
                <p:cNvSpPr>
                  <a:spLocks noChangeAspect="1" noChangeShapeType="1"/>
                </p:cNvSpPr>
                <p:nvPr/>
              </p:nvSpPr>
              <p:spPr bwMode="auto">
                <a:xfrm>
                  <a:off x="4272" y="3216"/>
                  <a:ext cx="19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2" name="Line 100"/>
                <p:cNvSpPr>
                  <a:spLocks noChangeAspect="1" noChangeShapeType="1"/>
                </p:cNvSpPr>
                <p:nvPr/>
              </p:nvSpPr>
              <p:spPr bwMode="auto">
                <a:xfrm>
                  <a:off x="4368" y="3072"/>
                  <a:ext cx="0" cy="14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101"/>
                <p:cNvSpPr>
                  <a:spLocks noChangeAspect="1" noChangeShapeType="1"/>
                </p:cNvSpPr>
                <p:nvPr/>
              </p:nvSpPr>
              <p:spPr bwMode="auto">
                <a:xfrm>
                  <a:off x="4296" y="3240"/>
                  <a:ext cx="144"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Line 102"/>
                <p:cNvSpPr>
                  <a:spLocks noChangeAspect="1" noChangeShapeType="1"/>
                </p:cNvSpPr>
                <p:nvPr/>
              </p:nvSpPr>
              <p:spPr bwMode="auto">
                <a:xfrm>
                  <a:off x="4320" y="3264"/>
                  <a:ext cx="96"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 name="Line 103"/>
                <p:cNvSpPr>
                  <a:spLocks noChangeAspect="1" noChangeShapeType="1"/>
                </p:cNvSpPr>
                <p:nvPr/>
              </p:nvSpPr>
              <p:spPr bwMode="auto">
                <a:xfrm>
                  <a:off x="4344" y="3288"/>
                  <a:ext cx="48"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 name="Line 104"/>
                <p:cNvSpPr>
                  <a:spLocks noChangeAspect="1" noChangeShapeType="1"/>
                </p:cNvSpPr>
                <p:nvPr/>
              </p:nvSpPr>
              <p:spPr bwMode="auto">
                <a:xfrm flipH="1">
                  <a:off x="4365" y="3312"/>
                  <a:ext cx="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cxnSp>
            <p:nvCxnSpPr>
              <p:cNvPr id="75" name="Straight Connector 74"/>
              <p:cNvCxnSpPr/>
              <p:nvPr/>
            </p:nvCxnSpPr>
            <p:spPr>
              <a:xfrm flipH="1">
                <a:off x="6096292" y="5516462"/>
                <a:ext cx="7572" cy="564269"/>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a:stCxn id="28" idx="1"/>
              </p:cNvCxnSpPr>
              <p:nvPr/>
            </p:nvCxnSpPr>
            <p:spPr>
              <a:xfrm flipV="1">
                <a:off x="6942064" y="5293544"/>
                <a:ext cx="464545" cy="1"/>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80" name="Oval 245"/>
              <p:cNvSpPr>
                <a:spLocks noChangeAspect="1" noChangeArrowheads="1"/>
              </p:cNvSpPr>
              <p:nvPr/>
            </p:nvSpPr>
            <p:spPr bwMode="auto">
              <a:xfrm>
                <a:off x="7368509" y="5255444"/>
                <a:ext cx="76200" cy="76200"/>
              </a:xfrm>
              <a:prstGeom prst="ellipse">
                <a:avLst/>
              </a:prstGeom>
              <a:solidFill>
                <a:schemeClr val="bg1"/>
              </a:solidFill>
              <a:ln w="635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84" name="Straight Connector 83"/>
              <p:cNvCxnSpPr/>
              <p:nvPr/>
            </p:nvCxnSpPr>
            <p:spPr>
              <a:xfrm flipV="1">
                <a:off x="7132292" y="5293544"/>
                <a:ext cx="0" cy="78718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nvGrpSpPr>
              <p:cNvPr id="85" name="Group 221"/>
              <p:cNvGrpSpPr>
                <a:grpSpLocks/>
              </p:cNvGrpSpPr>
              <p:nvPr/>
            </p:nvGrpSpPr>
            <p:grpSpPr bwMode="auto">
              <a:xfrm flipV="1">
                <a:off x="6415098" y="5462820"/>
                <a:ext cx="304800" cy="228600"/>
                <a:chOff x="3888" y="3072"/>
                <a:chExt cx="192" cy="144"/>
              </a:xfrm>
            </p:grpSpPr>
            <p:sp>
              <p:nvSpPr>
                <p:cNvPr id="86" name="Line 27"/>
                <p:cNvSpPr>
                  <a:spLocks noChangeAspect="1" noChangeShapeType="1"/>
                </p:cNvSpPr>
                <p:nvPr/>
              </p:nvSpPr>
              <p:spPr bwMode="auto">
                <a:xfrm>
                  <a:off x="3888" y="3072"/>
                  <a:ext cx="192"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7" name="Line 28"/>
                <p:cNvSpPr>
                  <a:spLocks noChangeAspect="1" noChangeShapeType="1"/>
                </p:cNvSpPr>
                <p:nvPr/>
              </p:nvSpPr>
              <p:spPr bwMode="auto">
                <a:xfrm>
                  <a:off x="3984" y="3072"/>
                  <a:ext cx="0" cy="144"/>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cxnSp>
            <p:nvCxnSpPr>
              <p:cNvPr id="92" name="Straight Connector 91"/>
              <p:cNvCxnSpPr/>
              <p:nvPr/>
            </p:nvCxnSpPr>
            <p:spPr>
              <a:xfrm>
                <a:off x="6094255" y="6080731"/>
                <a:ext cx="1038037"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grpSp>
        <p:sp>
          <p:nvSpPr>
            <p:cNvPr id="98" name="TextBox 97"/>
            <p:cNvSpPr txBox="1"/>
            <p:nvPr/>
          </p:nvSpPr>
          <p:spPr>
            <a:xfrm>
              <a:off x="6453198" y="5708296"/>
              <a:ext cx="270908" cy="246221"/>
            </a:xfrm>
            <a:prstGeom prst="rect">
              <a:avLst/>
            </a:prstGeom>
            <a:noFill/>
          </p:spPr>
          <p:txBody>
            <a:bodyPr wrap="none" lIns="0" tIns="0" rIns="0" bIns="0" rtlCol="0">
              <a:spAutoFit/>
            </a:bodyPr>
            <a:lstStyle/>
            <a:p>
              <a:r>
                <a:rPr lang="en-US" sz="1600" dirty="0"/>
                <a:t>5V</a:t>
              </a:r>
              <a:endParaRPr lang="en-US" dirty="0"/>
            </a:p>
          </p:txBody>
        </p:sp>
      </p:grpSp>
      <p:sp>
        <p:nvSpPr>
          <p:cNvPr id="100" name="TextBox 99"/>
          <p:cNvSpPr txBox="1"/>
          <p:nvPr/>
        </p:nvSpPr>
        <p:spPr>
          <a:xfrm>
            <a:off x="5247696" y="4633141"/>
            <a:ext cx="2614916" cy="184666"/>
          </a:xfrm>
          <a:prstGeom prst="rect">
            <a:avLst/>
          </a:prstGeom>
          <a:noFill/>
        </p:spPr>
        <p:txBody>
          <a:bodyPr wrap="square" lIns="0" tIns="0" rIns="0" bIns="0" rtlCol="0">
            <a:spAutoFit/>
          </a:bodyPr>
          <a:lstStyle/>
          <a:p>
            <a:r>
              <a:rPr lang="en-US" sz="1200" dirty="0"/>
              <a:t>Figure 15 - Integration Circuit</a:t>
            </a:r>
          </a:p>
        </p:txBody>
      </p:sp>
      <p:sp>
        <p:nvSpPr>
          <p:cNvPr id="54" name="TextBox 53"/>
          <p:cNvSpPr txBox="1"/>
          <p:nvPr/>
        </p:nvSpPr>
        <p:spPr>
          <a:xfrm>
            <a:off x="2915383" y="6508664"/>
            <a:ext cx="2579426" cy="215444"/>
          </a:xfrm>
          <a:prstGeom prst="rect">
            <a:avLst/>
          </a:prstGeom>
          <a:noFill/>
        </p:spPr>
        <p:txBody>
          <a:bodyPr wrap="square" lIns="0" tIns="0" rIns="0" bIns="0" rtlCol="0">
            <a:spAutoFit/>
          </a:bodyPr>
          <a:lstStyle/>
          <a:p>
            <a:r>
              <a:rPr lang="en-US" sz="1400" dirty="0">
                <a:solidFill>
                  <a:schemeClr val="bg1"/>
                </a:solidFill>
              </a:rPr>
              <a:t>Presenter : Luis Mendez</a:t>
            </a:r>
          </a:p>
        </p:txBody>
      </p:sp>
    </p:spTree>
    <p:extLst>
      <p:ext uri="{BB962C8B-B14F-4D97-AF65-F5344CB8AC3E}">
        <p14:creationId xmlns:p14="http://schemas.microsoft.com/office/powerpoint/2010/main" val="2930586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a:t>Future Plans</a:t>
            </a:r>
          </a:p>
        </p:txBody>
      </p:sp>
      <p:sp>
        <p:nvSpPr>
          <p:cNvPr id="3" name="Content Placeholder 2"/>
          <p:cNvSpPr>
            <a:spLocks noGrp="1"/>
          </p:cNvSpPr>
          <p:nvPr>
            <p:ph idx="1"/>
          </p:nvPr>
        </p:nvSpPr>
        <p:spPr/>
        <p:txBody>
          <a:bodyPr>
            <a:noAutofit/>
          </a:bodyPr>
          <a:lstStyle/>
          <a:p>
            <a:pPr algn="just"/>
            <a:r>
              <a:rPr lang="en-US" sz="2400" dirty="0"/>
              <a:t>Finalize on-site testing and data gathering.</a:t>
            </a:r>
          </a:p>
          <a:p>
            <a:pPr algn="just"/>
            <a:endParaRPr lang="en-US" sz="2400" dirty="0"/>
          </a:p>
          <a:p>
            <a:pPr algn="just"/>
            <a:endParaRPr lang="en-US" sz="2400" dirty="0"/>
          </a:p>
          <a:p>
            <a:pPr algn="just"/>
            <a:r>
              <a:rPr lang="en-US" sz="2400" dirty="0"/>
              <a:t>Use test data to validate our thermodynamic model and develop a signal calibration table.</a:t>
            </a:r>
          </a:p>
          <a:p>
            <a:pPr algn="just"/>
            <a:endParaRPr lang="en-US" sz="2400" dirty="0"/>
          </a:p>
          <a:p>
            <a:pPr marL="0" indent="0" algn="just">
              <a:buNone/>
            </a:pPr>
            <a:endParaRPr lang="en-US" sz="2400" dirty="0"/>
          </a:p>
          <a:p>
            <a:pPr algn="just"/>
            <a:r>
              <a:rPr lang="en-US" sz="2400" dirty="0"/>
              <a:t>Work with our Turbocor advisor (system programmer) to develop pseudocode necessary to adopt our system into the Turbocor platform.</a:t>
            </a:r>
          </a:p>
          <a:p>
            <a:pPr marL="360362" lvl="2" indent="0" algn="just">
              <a:buNone/>
            </a:pPr>
            <a:endParaRPr lang="en-US" sz="2400" dirty="0"/>
          </a:p>
          <a:p>
            <a:pPr marL="360362" lvl="2" indent="0" algn="just">
              <a:buNone/>
            </a:pPr>
            <a:endParaRPr lang="en-US" sz="2400" dirty="0"/>
          </a:p>
          <a:p>
            <a:pPr algn="just"/>
            <a:endParaRPr lang="en-US" sz="2400" dirty="0"/>
          </a:p>
        </p:txBody>
      </p:sp>
      <p:sp>
        <p:nvSpPr>
          <p:cNvPr id="7" name="TextBox 6"/>
          <p:cNvSpPr txBox="1"/>
          <p:nvPr/>
        </p:nvSpPr>
        <p:spPr>
          <a:xfrm>
            <a:off x="2915383" y="6508664"/>
            <a:ext cx="2579426" cy="215444"/>
          </a:xfrm>
          <a:prstGeom prst="rect">
            <a:avLst/>
          </a:prstGeom>
          <a:noFill/>
        </p:spPr>
        <p:txBody>
          <a:bodyPr wrap="square" lIns="0" tIns="0" rIns="0" bIns="0" rtlCol="0">
            <a:spAutoFit/>
          </a:bodyPr>
          <a:lstStyle/>
          <a:p>
            <a:r>
              <a:rPr lang="en-US" sz="1400" dirty="0">
                <a:solidFill>
                  <a:schemeClr val="bg1"/>
                </a:solidFill>
              </a:rPr>
              <a:t>Presenter : Luis Mendez</a:t>
            </a:r>
          </a:p>
        </p:txBody>
      </p:sp>
    </p:spTree>
    <p:extLst>
      <p:ext uri="{BB962C8B-B14F-4D97-AF65-F5344CB8AC3E}">
        <p14:creationId xmlns:p14="http://schemas.microsoft.com/office/powerpoint/2010/main" val="3596054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a:t>Gantt Chart</a:t>
            </a:r>
          </a:p>
        </p:txBody>
      </p:sp>
      <p:sp>
        <p:nvSpPr>
          <p:cNvPr id="3" name="TextBox 2"/>
          <p:cNvSpPr txBox="1"/>
          <p:nvPr/>
        </p:nvSpPr>
        <p:spPr>
          <a:xfrm>
            <a:off x="3389585" y="5580993"/>
            <a:ext cx="2045433" cy="207749"/>
          </a:xfrm>
          <a:prstGeom prst="rect">
            <a:avLst/>
          </a:prstGeom>
          <a:noFill/>
        </p:spPr>
        <p:txBody>
          <a:bodyPr wrap="none" lIns="0" tIns="0" rIns="0" bIns="0" rtlCol="0">
            <a:spAutoFit/>
          </a:bodyPr>
          <a:lstStyle/>
          <a:p>
            <a:pPr algn="ctr"/>
            <a:r>
              <a:rPr lang="en-US" sz="1350" dirty="0"/>
              <a:t>Figure 16 : Gantt Chart</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74823"/>
            <a:ext cx="9144000" cy="4606170"/>
          </a:xfrm>
          <a:prstGeom prst="rect">
            <a:avLst/>
          </a:prstGeom>
        </p:spPr>
      </p:pic>
      <p:sp>
        <p:nvSpPr>
          <p:cNvPr id="6" name="TextBox 5"/>
          <p:cNvSpPr txBox="1"/>
          <p:nvPr/>
        </p:nvSpPr>
        <p:spPr>
          <a:xfrm>
            <a:off x="2915383" y="6508664"/>
            <a:ext cx="2579426" cy="215444"/>
          </a:xfrm>
          <a:prstGeom prst="rect">
            <a:avLst/>
          </a:prstGeom>
          <a:noFill/>
        </p:spPr>
        <p:txBody>
          <a:bodyPr wrap="square" lIns="0" tIns="0" rIns="0" bIns="0" rtlCol="0">
            <a:spAutoFit/>
          </a:bodyPr>
          <a:lstStyle/>
          <a:p>
            <a:r>
              <a:rPr lang="en-US" sz="1400" dirty="0">
                <a:solidFill>
                  <a:schemeClr val="bg1"/>
                </a:solidFill>
              </a:rPr>
              <a:t>Presenter : Luis Mendez</a:t>
            </a:r>
          </a:p>
        </p:txBody>
      </p:sp>
    </p:spTree>
    <p:extLst>
      <p:ext uri="{BB962C8B-B14F-4D97-AF65-F5344CB8AC3E}">
        <p14:creationId xmlns:p14="http://schemas.microsoft.com/office/powerpoint/2010/main" val="39486229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a:t>Conclusion</a:t>
            </a:r>
          </a:p>
        </p:txBody>
      </p:sp>
      <p:sp>
        <p:nvSpPr>
          <p:cNvPr id="10" name="Content Placeholder 9"/>
          <p:cNvSpPr>
            <a:spLocks noGrp="1"/>
          </p:cNvSpPr>
          <p:nvPr>
            <p:ph idx="1"/>
          </p:nvPr>
        </p:nvSpPr>
        <p:spPr/>
        <p:txBody>
          <a:bodyPr/>
          <a:lstStyle/>
          <a:p>
            <a:r>
              <a:rPr lang="en-US" sz="2000" dirty="0"/>
              <a:t>As new technologies begin to challenge </a:t>
            </a:r>
            <a:r>
              <a:rPr lang="en-US" sz="2000" dirty="0" err="1"/>
              <a:t>Turbocor’s</a:t>
            </a:r>
            <a:r>
              <a:rPr lang="en-US" sz="2000" dirty="0"/>
              <a:t> market dominance, they desire added value for their products to maintain market share.</a:t>
            </a:r>
          </a:p>
          <a:p>
            <a:endParaRPr lang="en-US" sz="2000" dirty="0"/>
          </a:p>
          <a:p>
            <a:r>
              <a:rPr lang="en-US" sz="2000" dirty="0"/>
              <a:t>One way to achieve this goal is to add the ability to analyze data both instantly and over an extended period.</a:t>
            </a:r>
          </a:p>
          <a:p>
            <a:endParaRPr lang="en-US" sz="2000" dirty="0"/>
          </a:p>
          <a:p>
            <a:r>
              <a:rPr lang="en-US" sz="2000" dirty="0"/>
              <a:t>To aid in the goal of advanced data analytics we are designing a sensor module that can determine compressor efficiency to integrate into their platform.</a:t>
            </a:r>
          </a:p>
          <a:p>
            <a:endParaRPr lang="en-US" sz="2000" dirty="0"/>
          </a:p>
          <a:p>
            <a:r>
              <a:rPr lang="en-US" sz="2000" dirty="0"/>
              <a:t>Measuring efficiency is a necessary stepping stone towards advanced failure modes analysis.</a:t>
            </a:r>
          </a:p>
          <a:p>
            <a:endParaRPr lang="en-US" sz="2000" dirty="0"/>
          </a:p>
          <a:p>
            <a:endParaRPr lang="en-US" sz="2000" dirty="0"/>
          </a:p>
          <a:p>
            <a:endParaRPr lang="en-US" sz="2000" dirty="0"/>
          </a:p>
        </p:txBody>
      </p:sp>
      <p:sp>
        <p:nvSpPr>
          <p:cNvPr id="11" name="TextBox 10"/>
          <p:cNvSpPr txBox="1"/>
          <p:nvPr/>
        </p:nvSpPr>
        <p:spPr>
          <a:xfrm>
            <a:off x="2915383" y="6508664"/>
            <a:ext cx="2579426" cy="215444"/>
          </a:xfrm>
          <a:prstGeom prst="rect">
            <a:avLst/>
          </a:prstGeom>
          <a:noFill/>
        </p:spPr>
        <p:txBody>
          <a:bodyPr wrap="square" lIns="0" tIns="0" rIns="0" bIns="0" rtlCol="0">
            <a:spAutoFit/>
          </a:bodyPr>
          <a:lstStyle/>
          <a:p>
            <a:r>
              <a:rPr lang="en-US" sz="1400" dirty="0">
                <a:solidFill>
                  <a:schemeClr val="bg1"/>
                </a:solidFill>
              </a:rPr>
              <a:t>Presenter : Luis Mendez</a:t>
            </a:r>
          </a:p>
        </p:txBody>
      </p:sp>
    </p:spTree>
    <p:extLst>
      <p:ext uri="{BB962C8B-B14F-4D97-AF65-F5344CB8AC3E}">
        <p14:creationId xmlns:p14="http://schemas.microsoft.com/office/powerpoint/2010/main" val="14080098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52884" y="641445"/>
            <a:ext cx="2237792" cy="430887"/>
          </a:xfrm>
          <a:prstGeom prst="rect">
            <a:avLst/>
          </a:prstGeom>
          <a:noFill/>
        </p:spPr>
        <p:txBody>
          <a:bodyPr wrap="none" lIns="0" tIns="0" rIns="0" bIns="0" rtlCol="0">
            <a:spAutoFit/>
          </a:bodyPr>
          <a:lstStyle/>
          <a:p>
            <a:r>
              <a:rPr lang="en-US" sz="2800" b="1" dirty="0"/>
              <a:t>Questions?</a:t>
            </a:r>
          </a:p>
        </p:txBody>
      </p:sp>
    </p:spTree>
    <p:extLst>
      <p:ext uri="{BB962C8B-B14F-4D97-AF65-F5344CB8AC3E}">
        <p14:creationId xmlns:p14="http://schemas.microsoft.com/office/powerpoint/2010/main" val="709598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a:t>Danfoss Turbocor </a:t>
            </a:r>
          </a:p>
        </p:txBody>
      </p:sp>
      <p:sp>
        <p:nvSpPr>
          <p:cNvPr id="3" name="Content Placeholder 2"/>
          <p:cNvSpPr>
            <a:spLocks noGrp="1"/>
          </p:cNvSpPr>
          <p:nvPr>
            <p:ph idx="1"/>
          </p:nvPr>
        </p:nvSpPr>
        <p:spPr>
          <a:xfrm>
            <a:off x="419101" y="1341438"/>
            <a:ext cx="4714212" cy="4441176"/>
          </a:xfrm>
        </p:spPr>
        <p:txBody>
          <a:bodyPr>
            <a:normAutofit/>
          </a:bodyPr>
          <a:lstStyle/>
          <a:p>
            <a:pPr algn="just"/>
            <a:r>
              <a:rPr lang="en-US" sz="2000" dirty="0"/>
              <a:t>Danfoss Turbocor is the world leader in oil-free centrifugal compressors.</a:t>
            </a:r>
          </a:p>
          <a:p>
            <a:pPr algn="just"/>
            <a:endParaRPr lang="en-US" sz="2000" dirty="0"/>
          </a:p>
          <a:p>
            <a:pPr algn="just"/>
            <a:r>
              <a:rPr lang="en-US" sz="2000" dirty="0"/>
              <a:t>Danfoss Turbocor is currently only able to measure compressor efficiency on site.</a:t>
            </a:r>
          </a:p>
          <a:p>
            <a:pPr marL="0" indent="0" algn="just">
              <a:buNone/>
            </a:pPr>
            <a:endParaRPr lang="en-US" sz="2000" dirty="0"/>
          </a:p>
          <a:p>
            <a:pPr algn="just"/>
            <a:r>
              <a:rPr lang="en-US" sz="2000" dirty="0"/>
              <a:t>Mass Flow of the refrigerant is necessary to calculate efficiency.</a:t>
            </a:r>
          </a:p>
          <a:p>
            <a:pPr algn="just"/>
            <a:endParaRPr lang="en-US" sz="2000" dirty="0"/>
          </a:p>
          <a:p>
            <a:pPr marL="0" indent="0" algn="just">
              <a:buNone/>
            </a:pPr>
            <a:endParaRPr lang="en-US" sz="2000" dirty="0"/>
          </a:p>
          <a:p>
            <a:pPr marL="0" indent="0" algn="just">
              <a:buNone/>
            </a:pPr>
            <a:endParaRPr lang="en-US" sz="2000"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849" y="2207263"/>
            <a:ext cx="3594764" cy="2696072"/>
          </a:xfrm>
          <a:prstGeom prst="rect">
            <a:avLst/>
          </a:prstGeom>
        </p:spPr>
      </p:pic>
      <p:sp>
        <p:nvSpPr>
          <p:cNvPr id="5" name="TextBox 4"/>
          <p:cNvSpPr txBox="1"/>
          <p:nvPr/>
        </p:nvSpPr>
        <p:spPr>
          <a:xfrm>
            <a:off x="5380386" y="4903335"/>
            <a:ext cx="3594764" cy="300082"/>
          </a:xfrm>
          <a:prstGeom prst="rect">
            <a:avLst/>
          </a:prstGeom>
          <a:noFill/>
        </p:spPr>
        <p:txBody>
          <a:bodyPr wrap="square" rtlCol="0">
            <a:spAutoFit/>
          </a:bodyPr>
          <a:lstStyle/>
          <a:p>
            <a:r>
              <a:rPr lang="en-US" sz="1350" dirty="0"/>
              <a:t>Figure 1: </a:t>
            </a:r>
            <a:r>
              <a:rPr lang="en-US" sz="1350" dirty="0" err="1"/>
              <a:t>Endress</a:t>
            </a:r>
            <a:r>
              <a:rPr lang="en-US" sz="1350" dirty="0"/>
              <a:t>-Hauser flow meter</a:t>
            </a:r>
          </a:p>
        </p:txBody>
      </p:sp>
      <p:sp>
        <p:nvSpPr>
          <p:cNvPr id="13" name="TextBox 12"/>
          <p:cNvSpPr txBox="1"/>
          <p:nvPr/>
        </p:nvSpPr>
        <p:spPr>
          <a:xfrm>
            <a:off x="2915383" y="6508664"/>
            <a:ext cx="2579426" cy="215444"/>
          </a:xfrm>
          <a:prstGeom prst="rect">
            <a:avLst/>
          </a:prstGeom>
          <a:noFill/>
        </p:spPr>
        <p:txBody>
          <a:bodyPr wrap="square" lIns="0" tIns="0" rIns="0" bIns="0" rtlCol="0">
            <a:spAutoFit/>
          </a:bodyPr>
          <a:lstStyle/>
          <a:p>
            <a:r>
              <a:rPr lang="en-US" sz="1400" dirty="0">
                <a:solidFill>
                  <a:schemeClr val="bg1"/>
                </a:solidFill>
              </a:rPr>
              <a:t>Presenter : Beau Rodgers</a:t>
            </a:r>
          </a:p>
        </p:txBody>
      </p:sp>
    </p:spTree>
    <p:extLst>
      <p:ext uri="{BB962C8B-B14F-4D97-AF65-F5344CB8AC3E}">
        <p14:creationId xmlns:p14="http://schemas.microsoft.com/office/powerpoint/2010/main" val="1840559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References</a:t>
            </a:r>
          </a:p>
        </p:txBody>
      </p:sp>
      <p:sp>
        <p:nvSpPr>
          <p:cNvPr id="3" name="Content Placeholder 2"/>
          <p:cNvSpPr>
            <a:spLocks noGrp="1"/>
          </p:cNvSpPr>
          <p:nvPr>
            <p:ph idx="1"/>
          </p:nvPr>
        </p:nvSpPr>
        <p:spPr/>
        <p:txBody>
          <a:bodyPr/>
          <a:lstStyle/>
          <a:p>
            <a:pPr marL="0">
              <a:lnSpc>
                <a:spcPct val="107000"/>
              </a:lnSpc>
              <a:spcAft>
                <a:spcPts val="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http://www.sierrainstruments.com/products/210Prod.html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31812" lvl="3">
              <a:lnSpc>
                <a:spcPct val="107000"/>
              </a:lnSpc>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Sierra </a:t>
            </a:r>
            <a:r>
              <a:rPr lang="en-US" dirty="0" err="1">
                <a:latin typeface="Calibri" panose="020F0502020204030204" pitchFamily="34" charset="0"/>
                <a:ea typeface="Calibri" panose="020F0502020204030204" pitchFamily="34" charset="0"/>
                <a:cs typeface="Times New Roman" panose="02020603050405020304" pitchFamily="18" charset="0"/>
              </a:rPr>
              <a:t>InnovaSonic</a:t>
            </a:r>
            <a:r>
              <a:rPr lang="en-US" dirty="0">
                <a:latin typeface="Calibri" panose="020F0502020204030204" pitchFamily="34" charset="0"/>
                <a:ea typeface="Calibri" panose="020F0502020204030204" pitchFamily="34" charset="0"/>
                <a:cs typeface="Times New Roman" panose="02020603050405020304" pitchFamily="18" charset="0"/>
              </a:rPr>
              <a:t> 210i</a:t>
            </a:r>
          </a:p>
          <a:p>
            <a:pPr marL="0">
              <a:lnSpc>
                <a:spcPct val="107000"/>
              </a:lnSpc>
              <a:spcAft>
                <a:spcPts val="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http://www.ecefast.com.au/media/blfa_files/TDS-100Fmanual_ece.pdf</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31812" lvl="3">
              <a:lnSpc>
                <a:spcPct val="107000"/>
              </a:lnSpc>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Dalian </a:t>
            </a:r>
            <a:r>
              <a:rPr lang="en-US" dirty="0" err="1">
                <a:latin typeface="Calibri" panose="020F0502020204030204" pitchFamily="34" charset="0"/>
                <a:ea typeface="Calibri" panose="020F0502020204030204" pitchFamily="34" charset="0"/>
                <a:cs typeface="Times New Roman" panose="02020603050405020304" pitchFamily="18" charset="0"/>
              </a:rPr>
              <a:t>Hipeak</a:t>
            </a:r>
            <a:r>
              <a:rPr lang="en-US" dirty="0">
                <a:latin typeface="Calibri" panose="020F0502020204030204" pitchFamily="34" charset="0"/>
                <a:ea typeface="Calibri" panose="020F0502020204030204" pitchFamily="34" charset="0"/>
                <a:cs typeface="Times New Roman" panose="02020603050405020304" pitchFamily="18" charset="0"/>
              </a:rPr>
              <a:t> TDS-100F</a:t>
            </a:r>
          </a:p>
          <a:p>
            <a:pPr marL="0">
              <a:lnSpc>
                <a:spcPct val="107000"/>
              </a:lnSpc>
              <a:spcAft>
                <a:spcPts val="0"/>
              </a:spcAft>
            </a:pP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http://www.greyline.com/ttfm10.htm</a:t>
            </a:r>
            <a:endPar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531812" lvl="3">
              <a:lnSpc>
                <a:spcPct val="107000"/>
              </a:lnSpc>
              <a:spcAft>
                <a:spcPts val="0"/>
              </a:spcAft>
            </a:pPr>
            <a:r>
              <a:rPr lang="en-US" dirty="0" err="1">
                <a:latin typeface="Calibri" panose="020F0502020204030204" pitchFamily="34" charset="0"/>
                <a:ea typeface="Calibri" panose="020F0502020204030204" pitchFamily="34" charset="0"/>
                <a:cs typeface="Times New Roman" panose="02020603050405020304" pitchFamily="18" charset="0"/>
              </a:rPr>
              <a:t>Greyline</a:t>
            </a:r>
            <a:r>
              <a:rPr lang="en-US" dirty="0">
                <a:latin typeface="Calibri" panose="020F0502020204030204" pitchFamily="34" charset="0"/>
                <a:ea typeface="Calibri" panose="020F0502020204030204" pitchFamily="34" charset="0"/>
                <a:cs typeface="Times New Roman" panose="02020603050405020304" pitchFamily="18" charset="0"/>
              </a:rPr>
              <a:t> TTFM 1.0</a:t>
            </a:r>
          </a:p>
          <a:p>
            <a:pPr marL="0">
              <a:lnSpc>
                <a:spcPct val="107000"/>
              </a:lnSpc>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hlinkClick r:id="rId6"/>
              </a:rPr>
              <a:t>http://www.us.endress.com/en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31812" lvl="3">
              <a:lnSpc>
                <a:spcPct val="107000"/>
              </a:lnSpc>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General </a:t>
            </a:r>
            <a:r>
              <a:rPr lang="en-US" dirty="0" err="1">
                <a:latin typeface="Calibri" panose="020F0502020204030204" pitchFamily="34" charset="0"/>
                <a:ea typeface="Calibri" panose="020F0502020204030204" pitchFamily="34" charset="0"/>
                <a:cs typeface="Times New Roman" panose="02020603050405020304" pitchFamily="18" charset="0"/>
              </a:rPr>
              <a:t>Massflow</a:t>
            </a:r>
            <a:r>
              <a:rPr lang="en-US" dirty="0">
                <a:latin typeface="Calibri" panose="020F0502020204030204" pitchFamily="34" charset="0"/>
                <a:ea typeface="Calibri" panose="020F0502020204030204" pitchFamily="34" charset="0"/>
                <a:cs typeface="Times New Roman" panose="02020603050405020304" pitchFamily="18" charset="0"/>
              </a:rPr>
              <a:t> Sensor information</a:t>
            </a:r>
          </a:p>
          <a:p>
            <a:pPr marL="0">
              <a:lnSpc>
                <a:spcPct val="107000"/>
              </a:lnSpc>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hlinkClick r:id="rId7"/>
              </a:rPr>
              <a:t>http://www.cdiweb.com/Manufacturers/sensata/FP/Pressure_Transducer-Transmitter/?type=94&amp;manf=512&amp;cate=512:10&amp;NavType=2#null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31812" lvl="3">
              <a:lnSpc>
                <a:spcPct val="107000"/>
              </a:lnSpc>
              <a:spcAft>
                <a:spcPts val="0"/>
              </a:spcAft>
            </a:pPr>
            <a:r>
              <a:rPr lang="en-US" dirty="0">
                <a:effectLst/>
                <a:latin typeface="Calibri" panose="020F0502020204030204" pitchFamily="34" charset="0"/>
                <a:ea typeface="Calibri" panose="020F0502020204030204" pitchFamily="34" charset="0"/>
                <a:cs typeface="Times New Roman" panose="02020603050405020304" pitchFamily="18" charset="0"/>
              </a:rPr>
              <a:t>TI 112CP3-4</a:t>
            </a:r>
          </a:p>
        </p:txBody>
      </p:sp>
    </p:spTree>
    <p:extLst>
      <p:ext uri="{BB962C8B-B14F-4D97-AF65-F5344CB8AC3E}">
        <p14:creationId xmlns:p14="http://schemas.microsoft.com/office/powerpoint/2010/main" val="12464516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a:t>Customer Needs</a:t>
            </a:r>
          </a:p>
        </p:txBody>
      </p:sp>
      <p:sp>
        <p:nvSpPr>
          <p:cNvPr id="3" name="Content Placeholder 2"/>
          <p:cNvSpPr>
            <a:spLocks noGrp="1"/>
          </p:cNvSpPr>
          <p:nvPr>
            <p:ph idx="1"/>
          </p:nvPr>
        </p:nvSpPr>
        <p:spPr/>
        <p:txBody>
          <a:bodyPr/>
          <a:lstStyle/>
          <a:p>
            <a:pPr algn="just"/>
            <a:endParaRPr lang="en-US" sz="2400" dirty="0"/>
          </a:p>
          <a:p>
            <a:pPr algn="just"/>
            <a:r>
              <a:rPr lang="en-US" sz="2400" b="1" u="sng" dirty="0"/>
              <a:t>Need Statement</a:t>
            </a:r>
            <a:r>
              <a:rPr lang="en-US" sz="2400" dirty="0"/>
              <a:t>: Turbocor seeks to add value to their existing product in order to compete with emerging technologies by determining real time efficiency at application sites.</a:t>
            </a:r>
          </a:p>
          <a:p>
            <a:pPr marL="0" indent="0" algn="just">
              <a:buNone/>
            </a:pPr>
            <a:endParaRPr lang="en-US" sz="2400" dirty="0"/>
          </a:p>
          <a:p>
            <a:pPr algn="just"/>
            <a:endParaRPr lang="en-US" sz="2400" dirty="0"/>
          </a:p>
          <a:p>
            <a:pPr algn="just"/>
            <a:r>
              <a:rPr lang="en-US" sz="2400" dirty="0"/>
              <a:t> </a:t>
            </a:r>
            <a:r>
              <a:rPr lang="en-US" sz="2400" b="1" u="sng" dirty="0"/>
              <a:t>Goal Statement</a:t>
            </a:r>
            <a:r>
              <a:rPr lang="en-US" sz="2400" dirty="0"/>
              <a:t>: Integrate external mass flow sensor to aid in measuring real time efficiency of Turbocor compressors.</a:t>
            </a:r>
          </a:p>
          <a:p>
            <a:endParaRPr lang="en-US" dirty="0"/>
          </a:p>
        </p:txBody>
      </p:sp>
      <p:sp>
        <p:nvSpPr>
          <p:cNvPr id="7" name="TextBox 6"/>
          <p:cNvSpPr txBox="1"/>
          <p:nvPr/>
        </p:nvSpPr>
        <p:spPr>
          <a:xfrm>
            <a:off x="2915383" y="6508664"/>
            <a:ext cx="2579426" cy="215444"/>
          </a:xfrm>
          <a:prstGeom prst="rect">
            <a:avLst/>
          </a:prstGeom>
          <a:noFill/>
        </p:spPr>
        <p:txBody>
          <a:bodyPr wrap="square" lIns="0" tIns="0" rIns="0" bIns="0" rtlCol="0">
            <a:spAutoFit/>
          </a:bodyPr>
          <a:lstStyle/>
          <a:p>
            <a:r>
              <a:rPr lang="en-US" sz="1400" dirty="0">
                <a:solidFill>
                  <a:schemeClr val="bg1"/>
                </a:solidFill>
              </a:rPr>
              <a:t>Presenter : Beau Rodgers</a:t>
            </a:r>
          </a:p>
        </p:txBody>
      </p:sp>
    </p:spTree>
    <p:extLst>
      <p:ext uri="{BB962C8B-B14F-4D97-AF65-F5344CB8AC3E}">
        <p14:creationId xmlns:p14="http://schemas.microsoft.com/office/powerpoint/2010/main" val="159515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a:t>Project Scope</a:t>
            </a:r>
          </a:p>
        </p:txBody>
      </p:sp>
      <p:sp>
        <p:nvSpPr>
          <p:cNvPr id="3" name="Content Placeholder 2"/>
          <p:cNvSpPr>
            <a:spLocks noGrp="1"/>
          </p:cNvSpPr>
          <p:nvPr>
            <p:ph idx="1"/>
          </p:nvPr>
        </p:nvSpPr>
        <p:spPr/>
        <p:txBody>
          <a:bodyPr/>
          <a:lstStyle/>
          <a:p>
            <a:endParaRPr lang="en-US" dirty="0"/>
          </a:p>
          <a:p>
            <a:endParaRPr lang="en-US" sz="2400" dirty="0">
              <a:solidFill>
                <a:srgbClr val="0070C0"/>
              </a:solidFill>
            </a:endParaRPr>
          </a:p>
          <a:p>
            <a:r>
              <a:rPr lang="en-US" sz="2400" dirty="0"/>
              <a:t>Using an externally mounted mass flow sensor, develop a package to determine real time compressor efficiency</a:t>
            </a:r>
          </a:p>
          <a:p>
            <a:endParaRPr lang="en-US" sz="2400" dirty="0"/>
          </a:p>
          <a:p>
            <a:endParaRPr lang="en-US" sz="2400" dirty="0"/>
          </a:p>
          <a:p>
            <a:r>
              <a:rPr lang="en-US" sz="2400" dirty="0"/>
              <a:t>Collected data will eventually be used to help determine future failure modes.</a:t>
            </a:r>
          </a:p>
          <a:p>
            <a:endParaRPr lang="en-US" sz="2400" dirty="0">
              <a:solidFill>
                <a:srgbClr val="0070C0"/>
              </a:solidFill>
            </a:endParaRPr>
          </a:p>
        </p:txBody>
      </p:sp>
      <p:sp>
        <p:nvSpPr>
          <p:cNvPr id="7" name="TextBox 6"/>
          <p:cNvSpPr txBox="1"/>
          <p:nvPr/>
        </p:nvSpPr>
        <p:spPr>
          <a:xfrm>
            <a:off x="2915383" y="6508664"/>
            <a:ext cx="2579426" cy="215444"/>
          </a:xfrm>
          <a:prstGeom prst="rect">
            <a:avLst/>
          </a:prstGeom>
          <a:noFill/>
        </p:spPr>
        <p:txBody>
          <a:bodyPr wrap="square" lIns="0" tIns="0" rIns="0" bIns="0" rtlCol="0">
            <a:spAutoFit/>
          </a:bodyPr>
          <a:lstStyle/>
          <a:p>
            <a:r>
              <a:rPr lang="en-US" sz="1400" dirty="0">
                <a:solidFill>
                  <a:schemeClr val="bg1"/>
                </a:solidFill>
              </a:rPr>
              <a:t>Presenter : Beau Rodgers</a:t>
            </a:r>
          </a:p>
        </p:txBody>
      </p:sp>
    </p:spTree>
    <p:extLst>
      <p:ext uri="{BB962C8B-B14F-4D97-AF65-F5344CB8AC3E}">
        <p14:creationId xmlns:p14="http://schemas.microsoft.com/office/powerpoint/2010/main" val="389040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a:t>Design Concept</a:t>
            </a:r>
          </a:p>
        </p:txBody>
      </p:sp>
      <p:sp>
        <p:nvSpPr>
          <p:cNvPr id="3" name="Content Placeholder 2"/>
          <p:cNvSpPr>
            <a:spLocks noGrp="1"/>
          </p:cNvSpPr>
          <p:nvPr>
            <p:ph idx="1"/>
          </p:nvPr>
        </p:nvSpPr>
        <p:spPr/>
        <p:txBody>
          <a:bodyPr>
            <a:normAutofit/>
          </a:bodyPr>
          <a:lstStyle/>
          <a:p>
            <a:pPr algn="just"/>
            <a:endParaRPr lang="en-US" sz="2400" dirty="0">
              <a:solidFill>
                <a:srgbClr val="FF0000"/>
              </a:solidFill>
            </a:endParaRPr>
          </a:p>
          <a:p>
            <a:pPr algn="just"/>
            <a:endParaRPr lang="en-US" sz="2400" dirty="0">
              <a:solidFill>
                <a:srgbClr val="0070C0"/>
              </a:solidFill>
            </a:endParaRPr>
          </a:p>
          <a:p>
            <a:pPr algn="just"/>
            <a:r>
              <a:rPr lang="en-US" sz="2400" dirty="0"/>
              <a:t>Use existing ultrasonic sensors with corresponding modules to determine mass flow rate and focus on integrating sensor outputs into existing Turbocor platforms.</a:t>
            </a:r>
          </a:p>
          <a:p>
            <a:pPr algn="just"/>
            <a:endParaRPr lang="en-US" sz="2400" dirty="0"/>
          </a:p>
          <a:p>
            <a:endParaRPr lang="en-US" dirty="0"/>
          </a:p>
        </p:txBody>
      </p:sp>
      <p:sp>
        <p:nvSpPr>
          <p:cNvPr id="8" name="TextBox 7"/>
          <p:cNvSpPr txBox="1"/>
          <p:nvPr/>
        </p:nvSpPr>
        <p:spPr>
          <a:xfrm>
            <a:off x="2915383" y="6508664"/>
            <a:ext cx="2579426" cy="215444"/>
          </a:xfrm>
          <a:prstGeom prst="rect">
            <a:avLst/>
          </a:prstGeom>
          <a:noFill/>
        </p:spPr>
        <p:txBody>
          <a:bodyPr wrap="square" lIns="0" tIns="0" rIns="0" bIns="0" rtlCol="0">
            <a:spAutoFit/>
          </a:bodyPr>
          <a:lstStyle/>
          <a:p>
            <a:r>
              <a:rPr lang="en-US" sz="1400" dirty="0">
                <a:solidFill>
                  <a:schemeClr val="bg1"/>
                </a:solidFill>
              </a:rPr>
              <a:t>Presenter : Beau Rodgers</a:t>
            </a:r>
          </a:p>
        </p:txBody>
      </p:sp>
    </p:spTree>
    <p:extLst>
      <p:ext uri="{BB962C8B-B14F-4D97-AF65-F5344CB8AC3E}">
        <p14:creationId xmlns:p14="http://schemas.microsoft.com/office/powerpoint/2010/main" val="34174054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a:t>Current Progress</a:t>
            </a:r>
          </a:p>
        </p:txBody>
      </p:sp>
      <p:sp>
        <p:nvSpPr>
          <p:cNvPr id="3" name="Content Placeholder 2"/>
          <p:cNvSpPr>
            <a:spLocks noGrp="1"/>
          </p:cNvSpPr>
          <p:nvPr>
            <p:ph idx="1"/>
          </p:nvPr>
        </p:nvSpPr>
        <p:spPr>
          <a:xfrm>
            <a:off x="419099" y="1373710"/>
            <a:ext cx="8308975" cy="4679950"/>
          </a:xfrm>
        </p:spPr>
        <p:txBody>
          <a:bodyPr/>
          <a:lstStyle/>
          <a:p>
            <a:endParaRPr lang="en-US" dirty="0"/>
          </a:p>
          <a:p>
            <a:r>
              <a:rPr lang="en-US" dirty="0"/>
              <a:t>Acquired materials and parts necessary for mounting system</a:t>
            </a:r>
          </a:p>
          <a:p>
            <a:endParaRPr lang="en-US" dirty="0"/>
          </a:p>
          <a:p>
            <a:r>
              <a:rPr lang="en-US" dirty="0"/>
              <a:t>Completed design, machining, and assembly of  sensor  mount</a:t>
            </a:r>
          </a:p>
          <a:p>
            <a:endParaRPr lang="en-US" dirty="0"/>
          </a:p>
          <a:p>
            <a:r>
              <a:rPr lang="en-US" dirty="0"/>
              <a:t>Preliminary system setup and test</a:t>
            </a:r>
          </a:p>
          <a:p>
            <a:endParaRPr lang="en-US" dirty="0"/>
          </a:p>
          <a:p>
            <a:r>
              <a:rPr lang="en-US" dirty="0"/>
              <a:t>Flow Meter Calibration</a:t>
            </a:r>
          </a:p>
          <a:p>
            <a:endParaRPr lang="en-US" dirty="0"/>
          </a:p>
          <a:p>
            <a:r>
              <a:rPr lang="en-US" dirty="0"/>
              <a:t>Completion of VI data collection system</a:t>
            </a:r>
          </a:p>
          <a:p>
            <a:endParaRPr lang="en-US" dirty="0"/>
          </a:p>
          <a:p>
            <a:r>
              <a:rPr lang="en-US" dirty="0"/>
              <a:t>Set up specific test times with Turbocor</a:t>
            </a:r>
          </a:p>
          <a:p>
            <a:pPr marL="0" indent="0">
              <a:buNone/>
            </a:pPr>
            <a:endParaRPr lang="en-US" dirty="0"/>
          </a:p>
        </p:txBody>
      </p:sp>
      <p:sp>
        <p:nvSpPr>
          <p:cNvPr id="6" name="TextBox 5"/>
          <p:cNvSpPr txBox="1"/>
          <p:nvPr/>
        </p:nvSpPr>
        <p:spPr>
          <a:xfrm>
            <a:off x="2915383" y="6508664"/>
            <a:ext cx="2579426" cy="215444"/>
          </a:xfrm>
          <a:prstGeom prst="rect">
            <a:avLst/>
          </a:prstGeom>
          <a:noFill/>
        </p:spPr>
        <p:txBody>
          <a:bodyPr wrap="square" lIns="0" tIns="0" rIns="0" bIns="0" rtlCol="0">
            <a:spAutoFit/>
          </a:bodyPr>
          <a:lstStyle/>
          <a:p>
            <a:r>
              <a:rPr lang="en-US" sz="1400" dirty="0">
                <a:solidFill>
                  <a:schemeClr val="bg1"/>
                </a:solidFill>
              </a:rPr>
              <a:t>Presenter : Beau Rodgers</a:t>
            </a:r>
          </a:p>
        </p:txBody>
      </p:sp>
    </p:spTree>
    <p:extLst>
      <p:ext uri="{BB962C8B-B14F-4D97-AF65-F5344CB8AC3E}">
        <p14:creationId xmlns:p14="http://schemas.microsoft.com/office/powerpoint/2010/main" val="38923169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a:t>Test Facility “Chiller 3”</a:t>
            </a:r>
          </a:p>
        </p:txBody>
      </p:sp>
      <p:sp>
        <p:nvSpPr>
          <p:cNvPr id="3" name="Content Placeholder 2"/>
          <p:cNvSpPr>
            <a:spLocks noGrp="1"/>
          </p:cNvSpPr>
          <p:nvPr>
            <p:ph idx="1"/>
          </p:nvPr>
        </p:nvSpPr>
        <p:spPr>
          <a:xfrm>
            <a:off x="276093" y="1586703"/>
            <a:ext cx="3141681" cy="4679950"/>
          </a:xfrm>
        </p:spPr>
        <p:txBody>
          <a:bodyPr/>
          <a:lstStyle/>
          <a:p>
            <a:r>
              <a:rPr lang="en-US" dirty="0"/>
              <a:t>Full access to all operating parameters on either TT or VTT model</a:t>
            </a:r>
          </a:p>
          <a:p>
            <a:pPr lvl="1"/>
            <a:r>
              <a:rPr lang="en-US" dirty="0"/>
              <a:t>Compressor Input power [kW]</a:t>
            </a:r>
          </a:p>
          <a:p>
            <a:pPr lvl="1"/>
            <a:r>
              <a:rPr lang="en-US" dirty="0"/>
              <a:t> Necessary Temperature and Pressure</a:t>
            </a:r>
          </a:p>
          <a:p>
            <a:r>
              <a:rPr lang="en-US" dirty="0"/>
              <a:t>Minor System modifications allowed</a:t>
            </a:r>
          </a:p>
          <a:p>
            <a:endParaRPr lang="en-US" dirty="0"/>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0781" y="1586704"/>
            <a:ext cx="5216528" cy="391239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0783" y="1586703"/>
            <a:ext cx="5216526" cy="3912395"/>
          </a:xfrm>
          <a:prstGeom prst="rect">
            <a:avLst/>
          </a:prstGeom>
        </p:spPr>
      </p:pic>
      <p:sp>
        <p:nvSpPr>
          <p:cNvPr id="7" name="TextBox 6"/>
          <p:cNvSpPr txBox="1"/>
          <p:nvPr/>
        </p:nvSpPr>
        <p:spPr>
          <a:xfrm>
            <a:off x="3949701" y="5650526"/>
            <a:ext cx="4157996" cy="207749"/>
          </a:xfrm>
          <a:prstGeom prst="rect">
            <a:avLst/>
          </a:prstGeom>
          <a:noFill/>
        </p:spPr>
        <p:txBody>
          <a:bodyPr wrap="square" lIns="0" tIns="0" rIns="0" bIns="0" rtlCol="0">
            <a:spAutoFit/>
          </a:bodyPr>
          <a:lstStyle/>
          <a:p>
            <a:r>
              <a:rPr lang="en-US" sz="1350" dirty="0"/>
              <a:t>Figure 2 : Danfoss </a:t>
            </a:r>
            <a:r>
              <a:rPr lang="en-US" sz="1350" dirty="0" err="1"/>
              <a:t>Turbocor</a:t>
            </a:r>
            <a:r>
              <a:rPr lang="en-US" sz="1350" dirty="0"/>
              <a:t> Chiller 3 Test Rig</a:t>
            </a:r>
          </a:p>
        </p:txBody>
      </p:sp>
      <p:sp>
        <p:nvSpPr>
          <p:cNvPr id="8" name="TextBox 7"/>
          <p:cNvSpPr txBox="1"/>
          <p:nvPr/>
        </p:nvSpPr>
        <p:spPr>
          <a:xfrm>
            <a:off x="3949701" y="5654756"/>
            <a:ext cx="3626069" cy="207749"/>
          </a:xfrm>
          <a:prstGeom prst="rect">
            <a:avLst/>
          </a:prstGeom>
          <a:noFill/>
        </p:spPr>
        <p:txBody>
          <a:bodyPr wrap="square" lIns="0" tIns="0" rIns="0" bIns="0" rtlCol="0">
            <a:spAutoFit/>
          </a:bodyPr>
          <a:lstStyle/>
          <a:p>
            <a:r>
              <a:rPr lang="en-US" sz="1350" dirty="0"/>
              <a:t>Figure 3 : Inlet/Outlet of Evaporator  </a:t>
            </a:r>
          </a:p>
        </p:txBody>
      </p:sp>
      <p:sp>
        <p:nvSpPr>
          <p:cNvPr id="10" name="TextBox 9"/>
          <p:cNvSpPr txBox="1"/>
          <p:nvPr/>
        </p:nvSpPr>
        <p:spPr>
          <a:xfrm>
            <a:off x="2915383" y="6508664"/>
            <a:ext cx="2579426" cy="215444"/>
          </a:xfrm>
          <a:prstGeom prst="rect">
            <a:avLst/>
          </a:prstGeom>
          <a:noFill/>
        </p:spPr>
        <p:txBody>
          <a:bodyPr wrap="square" lIns="0" tIns="0" rIns="0" bIns="0" rtlCol="0">
            <a:spAutoFit/>
          </a:bodyPr>
          <a:lstStyle/>
          <a:p>
            <a:r>
              <a:rPr lang="en-US" sz="1400" dirty="0">
                <a:solidFill>
                  <a:schemeClr val="bg1"/>
                </a:solidFill>
              </a:rPr>
              <a:t>Presenter : Beau Rodgers</a:t>
            </a:r>
          </a:p>
        </p:txBody>
      </p:sp>
    </p:spTree>
    <p:extLst>
      <p:ext uri="{BB962C8B-B14F-4D97-AF65-F5344CB8AC3E}">
        <p14:creationId xmlns:p14="http://schemas.microsoft.com/office/powerpoint/2010/main" val="338743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System Setup</a:t>
            </a:r>
          </a:p>
        </p:txBody>
      </p:sp>
      <p:sp>
        <p:nvSpPr>
          <p:cNvPr id="3" name="Content Placeholder 2"/>
          <p:cNvSpPr>
            <a:spLocks noGrp="1"/>
          </p:cNvSpPr>
          <p:nvPr>
            <p:ph idx="1"/>
          </p:nvPr>
        </p:nvSpPr>
        <p:spPr>
          <a:xfrm>
            <a:off x="419099" y="1138460"/>
            <a:ext cx="4450612" cy="4679950"/>
          </a:xfrm>
        </p:spPr>
        <p:txBody>
          <a:bodyPr/>
          <a:lstStyle/>
          <a:p>
            <a:r>
              <a:rPr lang="en-US" dirty="0"/>
              <a:t>System modifications included removal of existing insulation</a:t>
            </a:r>
          </a:p>
          <a:p>
            <a:endParaRPr lang="en-US" dirty="0"/>
          </a:p>
          <a:p>
            <a:r>
              <a:rPr lang="en-US" dirty="0"/>
              <a:t>Ultrasonic sensors needed to be mounted and adjusted based on pipe dimensions</a:t>
            </a:r>
          </a:p>
          <a:p>
            <a:endParaRPr lang="en-US" dirty="0"/>
          </a:p>
          <a:p>
            <a:r>
              <a:rPr lang="en-US" dirty="0"/>
              <a:t>For Accurate measurement, pipe surface needed to be properly prepped.</a:t>
            </a:r>
          </a:p>
          <a:p>
            <a:endParaRPr lang="en-US" dirty="0"/>
          </a:p>
        </p:txBody>
      </p:sp>
      <p:sp>
        <p:nvSpPr>
          <p:cNvPr id="4" name="TextBox 3"/>
          <p:cNvSpPr txBox="1"/>
          <p:nvPr/>
        </p:nvSpPr>
        <p:spPr>
          <a:xfrm>
            <a:off x="2915383" y="6508664"/>
            <a:ext cx="2579426" cy="215444"/>
          </a:xfrm>
          <a:prstGeom prst="rect">
            <a:avLst/>
          </a:prstGeom>
          <a:noFill/>
        </p:spPr>
        <p:txBody>
          <a:bodyPr wrap="square" lIns="0" tIns="0" rIns="0" bIns="0" rtlCol="0">
            <a:spAutoFit/>
          </a:bodyPr>
          <a:lstStyle/>
          <a:p>
            <a:r>
              <a:rPr lang="en-US" sz="1400" dirty="0">
                <a:solidFill>
                  <a:schemeClr val="bg1"/>
                </a:solidFill>
              </a:rPr>
              <a:t>Presenter : Beau Rodgers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52486" y="1138460"/>
            <a:ext cx="3179133" cy="238434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2486" y="3797364"/>
            <a:ext cx="3179133" cy="2384349"/>
          </a:xfrm>
          <a:prstGeom prst="rect">
            <a:avLst/>
          </a:prstGeom>
        </p:spPr>
      </p:pic>
      <p:sp>
        <p:nvSpPr>
          <p:cNvPr id="7" name="TextBox 6"/>
          <p:cNvSpPr txBox="1"/>
          <p:nvPr/>
        </p:nvSpPr>
        <p:spPr>
          <a:xfrm>
            <a:off x="5252486" y="3522809"/>
            <a:ext cx="3726163" cy="207749"/>
          </a:xfrm>
          <a:prstGeom prst="rect">
            <a:avLst/>
          </a:prstGeom>
          <a:noFill/>
        </p:spPr>
        <p:txBody>
          <a:bodyPr wrap="square" lIns="0" tIns="0" rIns="0" bIns="0" rtlCol="0">
            <a:spAutoFit/>
          </a:bodyPr>
          <a:lstStyle/>
          <a:p>
            <a:r>
              <a:rPr lang="en-US" sz="1350" dirty="0"/>
              <a:t>Figure 4: Sensor Mounting</a:t>
            </a:r>
          </a:p>
        </p:txBody>
      </p:sp>
      <p:sp>
        <p:nvSpPr>
          <p:cNvPr id="8" name="TextBox 7"/>
          <p:cNvSpPr txBox="1"/>
          <p:nvPr/>
        </p:nvSpPr>
        <p:spPr>
          <a:xfrm>
            <a:off x="5252486" y="6161152"/>
            <a:ext cx="3726163" cy="207749"/>
          </a:xfrm>
          <a:prstGeom prst="rect">
            <a:avLst/>
          </a:prstGeom>
          <a:noFill/>
        </p:spPr>
        <p:txBody>
          <a:bodyPr wrap="square" lIns="0" tIns="0" rIns="0" bIns="0" rtlCol="0">
            <a:spAutoFit/>
          </a:bodyPr>
          <a:lstStyle/>
          <a:p>
            <a:r>
              <a:rPr lang="en-US" sz="1350" dirty="0"/>
              <a:t>Figure 5: Silicone Paste</a:t>
            </a:r>
          </a:p>
        </p:txBody>
      </p:sp>
    </p:spTree>
    <p:extLst>
      <p:ext uri="{BB962C8B-B14F-4D97-AF65-F5344CB8AC3E}">
        <p14:creationId xmlns:p14="http://schemas.microsoft.com/office/powerpoint/2010/main" val="1178393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a:t>System Setup Cont.</a:t>
            </a:r>
          </a:p>
        </p:txBody>
      </p:sp>
      <p:sp>
        <p:nvSpPr>
          <p:cNvPr id="5" name="TextBox 4"/>
          <p:cNvSpPr txBox="1"/>
          <p:nvPr/>
        </p:nvSpPr>
        <p:spPr>
          <a:xfrm>
            <a:off x="2915383" y="6508664"/>
            <a:ext cx="2579426" cy="215444"/>
          </a:xfrm>
          <a:prstGeom prst="rect">
            <a:avLst/>
          </a:prstGeom>
          <a:noFill/>
        </p:spPr>
        <p:txBody>
          <a:bodyPr wrap="square" lIns="0" tIns="0" rIns="0" bIns="0" rtlCol="0">
            <a:spAutoFit/>
          </a:bodyPr>
          <a:lstStyle/>
          <a:p>
            <a:r>
              <a:rPr lang="en-US" sz="1400" dirty="0">
                <a:solidFill>
                  <a:schemeClr val="bg1"/>
                </a:solidFill>
              </a:rPr>
              <a:t>Presenter : Beau Rodgers</a:t>
            </a:r>
          </a:p>
        </p:txBody>
      </p:sp>
      <p:sp>
        <p:nvSpPr>
          <p:cNvPr id="3" name="TextBox 2"/>
          <p:cNvSpPr txBox="1"/>
          <p:nvPr/>
        </p:nvSpPr>
        <p:spPr>
          <a:xfrm>
            <a:off x="4174537" y="4939497"/>
            <a:ext cx="3726163" cy="207749"/>
          </a:xfrm>
          <a:prstGeom prst="rect">
            <a:avLst/>
          </a:prstGeom>
          <a:noFill/>
        </p:spPr>
        <p:txBody>
          <a:bodyPr wrap="square" lIns="0" tIns="0" rIns="0" bIns="0" rtlCol="0">
            <a:spAutoFit/>
          </a:bodyPr>
          <a:lstStyle/>
          <a:p>
            <a:r>
              <a:rPr lang="en-US" sz="1350" dirty="0"/>
              <a:t>Figure 6: Dalian High Peak TDS-100M</a:t>
            </a:r>
          </a:p>
        </p:txBody>
      </p:sp>
      <p:sp>
        <p:nvSpPr>
          <p:cNvPr id="6" name="Content Placeholder 5"/>
          <p:cNvSpPr>
            <a:spLocks noGrp="1"/>
          </p:cNvSpPr>
          <p:nvPr>
            <p:ph idx="1"/>
          </p:nvPr>
        </p:nvSpPr>
        <p:spPr>
          <a:xfrm>
            <a:off x="419101" y="1341438"/>
            <a:ext cx="3047114" cy="4679950"/>
          </a:xfrm>
        </p:spPr>
        <p:txBody>
          <a:bodyPr/>
          <a:lstStyle/>
          <a:p>
            <a:endParaRPr lang="en-US" dirty="0"/>
          </a:p>
          <a:p>
            <a:endParaRPr lang="en-US" dirty="0"/>
          </a:p>
          <a:p>
            <a:r>
              <a:rPr lang="en-US" dirty="0"/>
              <a:t>After sensor installation, wiring to the control module was completed</a:t>
            </a:r>
          </a:p>
          <a:p>
            <a:endParaRPr lang="en-US" dirty="0"/>
          </a:p>
          <a:p>
            <a:r>
              <a:rPr lang="en-US" dirty="0"/>
              <a:t>Pipe dimensions are input into TDS-100 control module</a:t>
            </a:r>
          </a:p>
          <a:p>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74537" y="1429747"/>
            <a:ext cx="4553537" cy="3415153"/>
          </a:xfrm>
          <a:prstGeom prst="rect">
            <a:avLst/>
          </a:prstGeom>
        </p:spPr>
      </p:pic>
    </p:spTree>
    <p:extLst>
      <p:ext uri="{BB962C8B-B14F-4D97-AF65-F5344CB8AC3E}">
        <p14:creationId xmlns:p14="http://schemas.microsoft.com/office/powerpoint/2010/main" val="34357078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Danfoss 4_3_template CC">
  <a:themeElements>
    <a:clrScheme name="Danfoss">
      <a:dk1>
        <a:srgbClr val="000000"/>
      </a:dk1>
      <a:lt1>
        <a:sysClr val="window" lastClr="FFFFFF"/>
      </a:lt1>
      <a:dk2>
        <a:srgbClr val="878786"/>
      </a:dk2>
      <a:lt2>
        <a:srgbClr val="B4BCC3"/>
      </a:lt2>
      <a:accent1>
        <a:srgbClr val="B10A11"/>
      </a:accent1>
      <a:accent2>
        <a:srgbClr val="E60A11"/>
      </a:accent2>
      <a:accent3>
        <a:srgbClr val="869199"/>
      </a:accent3>
      <a:accent4>
        <a:srgbClr val="C44A34"/>
      </a:accent4>
      <a:accent5>
        <a:srgbClr val="9DA7AF"/>
      </a:accent5>
      <a:accent6>
        <a:srgbClr val="575757"/>
      </a:accent6>
      <a:hlink>
        <a:srgbClr val="E2000F"/>
      </a:hlink>
      <a:folHlink>
        <a:srgbClr val="86909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0A11"/>
        </a:solidFill>
        <a:ln w="9525">
          <a:solidFill>
            <a:srgbClr val="E60A11"/>
          </a:solidFill>
        </a:ln>
      </a:spPr>
      <a:bodyPr rtlCol="0" anchor="ctr"/>
      <a:lstStyle>
        <a:defPPr algn="ctr">
          <a:defRPr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custClrLst>
    <a:custClr name="Danfoss Red">
      <a:srgbClr val="E2000F"/>
    </a:custClr>
    <a:custClr name="Danfoss Deep Red">
      <a:srgbClr val="B6000F"/>
    </a:custClr>
    <a:custClr name="White">
      <a:srgbClr val="FFFFFF"/>
    </a:custClr>
    <a:custClr name="Black">
      <a:srgbClr val="000000"/>
    </a:custClr>
    <a:custClr name="Gray">
      <a:srgbClr val="869098"/>
    </a:custClr>
    <a:custClr name="80% Danfoss Deep Red">
      <a:srgbClr val="C44A34"/>
    </a:custClr>
    <a:custClr name="60% Danfoss Deep Red">
      <a:srgbClr val="D3785E"/>
    </a:custClr>
    <a:custClr name="40% Danfoss Deep Red">
      <a:srgbClr val="E2A690"/>
    </a:custClr>
    <a:custClr name="20% Danfoss Deep Red">
      <a:srgbClr val="F1D3C7"/>
    </a:custClr>
    <a:custClr name="10% Danfoss Deep Red">
      <a:srgbClr val="F8E9E3"/>
    </a:custClr>
    <a:custClr name="80% Black">
      <a:srgbClr val="575756"/>
    </a:custClr>
    <a:custClr name="60% Black">
      <a:srgbClr val="878786"/>
    </a:custClr>
    <a:custClr name="40% Black (Text)">
      <a:srgbClr val="B0B0B1"/>
    </a:custClr>
    <a:custClr name="20% Black">
      <a:srgbClr val="D8D8D9"/>
    </a:custClr>
    <a:custClr name="10% Black">
      <a:srgbClr val="EBEBEB"/>
    </a:custClr>
    <a:custClr name="80% Gray">
      <a:srgbClr val="869098"/>
    </a:custClr>
    <a:custClr name="60% Gray">
      <a:srgbClr val="B4BCC3"/>
    </a:custClr>
    <a:custClr name="40% Gray">
      <a:srgbClr val="CCD3D8"/>
    </a:custClr>
    <a:custClr name="20% Gray">
      <a:srgbClr val="E5E8EB"/>
    </a:custClr>
    <a:custClr name="10% Gray">
      <a:srgbClr val="F1F3F5"/>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57237DFFD11EA42990FD8D45DEAF754" ma:contentTypeVersion="1" ma:contentTypeDescription="Create a new document." ma:contentTypeScope="" ma:versionID="6a88d1a29564c4686b9c91d9a523395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127E4F-AE5E-43A9-8AFD-F901F4DFB1F3}">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2860D87-8910-40B5-9EDF-7D8CD5DA8AD2}">
  <ds:schemaRefs>
    <ds:schemaRef ds:uri="http://schemas.microsoft.com/sharepoint/v3/contenttype/forms"/>
  </ds:schemaRefs>
</ds:datastoreItem>
</file>

<file path=customXml/itemProps3.xml><?xml version="1.0" encoding="utf-8"?>
<ds:datastoreItem xmlns:ds="http://schemas.openxmlformats.org/officeDocument/2006/customXml" ds:itemID="{55EED9FA-DCC3-4D8D-829C-7D21E6D0F7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Turbocor Template</Template>
  <TotalTime>0</TotalTime>
  <Words>1723</Words>
  <Application>Microsoft Office PowerPoint</Application>
  <PresentationFormat>On-screen Show (4:3)</PresentationFormat>
  <Paragraphs>221</Paragraphs>
  <Slides>20</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SimHei</vt:lpstr>
      <vt:lpstr>Times New Roman</vt:lpstr>
      <vt:lpstr>Verdana</vt:lpstr>
      <vt:lpstr>Danfoss 4_3_template CC</vt:lpstr>
      <vt:lpstr>Mass Flow Sensor Integration</vt:lpstr>
      <vt:lpstr>Danfoss Turbocor </vt:lpstr>
      <vt:lpstr>Customer Needs</vt:lpstr>
      <vt:lpstr>Project Scope</vt:lpstr>
      <vt:lpstr>Design Concept</vt:lpstr>
      <vt:lpstr>Current Progress</vt:lpstr>
      <vt:lpstr>Test Facility “Chiller 3”</vt:lpstr>
      <vt:lpstr>System Setup</vt:lpstr>
      <vt:lpstr>System Setup Cont.</vt:lpstr>
      <vt:lpstr>Initial Findings</vt:lpstr>
      <vt:lpstr>Mounting Bracket </vt:lpstr>
      <vt:lpstr>VI Testing and Operation Hardware</vt:lpstr>
      <vt:lpstr>LabVIEW VI</vt:lpstr>
      <vt:lpstr>Signal Processing Data collection</vt:lpstr>
      <vt:lpstr>Signal Processing Integration</vt:lpstr>
      <vt:lpstr>Future Plans</vt:lpstr>
      <vt:lpstr>Gantt Chart</vt:lpstr>
      <vt:lpstr>Conclusion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Flow Sensor Integration</dc:title>
  <dc:creator/>
  <cp:lastModifiedBy/>
  <cp:revision>24</cp:revision>
  <dcterms:created xsi:type="dcterms:W3CDTF">2014-10-13T19:42:05Z</dcterms:created>
  <dcterms:modified xsi:type="dcterms:W3CDTF">2016-03-15T20:38:55Z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y fmtid="{D5CDD505-2E9C-101B-9397-08002B2CF9AE}" pid="3" name="ContentTypeId">
    <vt:lpwstr>0x010100D57237DFFD11EA42990FD8D45DEAF754</vt:lpwstr>
  </property>
</Properties>
</file>